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2E37-A3D0-4519-AD26-CBCFB20A8579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9B433-E73A-46DD-84D7-A846C2CE0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5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65FE19B1-9C4E-4F25-9DB0-D708B99B2841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E20D590-6AB7-4935-BE45-F498028D9F2B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64A4781-0C6E-4B2D-A19A-8737ACEBF8F7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2D13C68-6AA2-4995-BCA3-2740C9851770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A80B1D2-01B0-4679-8266-149E82D51213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1F8140B4-D33C-43F7-863F-89BB8C8CCB80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995A2A13-CA80-4064-85A6-676CC7DDB93F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F2075DFC-F53C-4D95-9401-33B5D9F578C2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62A9069D-1315-40B3-BE97-EBA4C3D57BCA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E64637FB-6E20-4A4B-9DAD-5FECDEC63BE0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90381231-1144-4D1A-BCB0-B0571D347D46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9A729F50-3928-42F8-8C75-4663BB0C660F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C0D19581-C059-436B-A460-88AB634DC1B7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29A55648-3069-48DB-9D1A-1DFEE712FF38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AB79D7F6-F355-4999-93D4-EA0E35322B50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93AE1819-4874-4D7B-851F-858F2A29677D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6BDDFFC8-BD1B-4A7D-BCCF-4EFE5E689E27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0FB2F264-634F-4D9B-8E65-AA954BC5014D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BBB3F88F-C308-4E5B-A90E-BA8F91E816F1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5D81E40B-14CC-4EAA-AA15-10BCB8E3F8C2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EEFD134F-F845-4201-BD3D-9C420FF2CDE2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677C5B7-D98A-4A62-9577-70D6E4E6000A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8981E43F-DB64-475E-ACCA-EDB41DC298C3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Gill Sans" pitchFamily="1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8/11/2017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Arial" pitchFamily="34" charset="0"/>
                <a:ea typeface="新細明體" pitchFamily="1" charset="-120"/>
              </a:rPr>
              <a:t>確保一個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的穩定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4869180"/>
            <a:ext cx="8515350" cy="1143000"/>
          </a:xfrm>
        </p:spPr>
        <p:txBody>
          <a:bodyPr/>
          <a:lstStyle/>
          <a:p>
            <a:pPr marL="628650"/>
            <a:r>
              <a:rPr lang="zh-TW" altLang="en-US" smtClean="0">
                <a:latin typeface="Arial" pitchFamily="34" charset="0"/>
                <a:ea typeface="新細明體" pitchFamily="1" charset="-120"/>
              </a:rPr>
              <a:t>請基於您能夠保障需求變化不影響到產品開發的時間長短，來設定一個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的長度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2514600" y="1693069"/>
            <a:ext cx="3577590" cy="2754630"/>
            <a:chOff x="0" y="0"/>
            <a:chExt cx="2504" cy="1927"/>
          </a:xfrm>
        </p:grpSpPr>
        <p:pic>
          <p:nvPicPr>
            <p:cNvPr id="35848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4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9" name="Rectangle 6"/>
            <p:cNvSpPr>
              <a:spLocks/>
            </p:cNvSpPr>
            <p:nvPr/>
          </p:nvSpPr>
          <p:spPr bwMode="auto">
            <a:xfrm>
              <a:off x="224" y="254"/>
              <a:ext cx="2056" cy="1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3378994" y="2091690"/>
            <a:ext cx="1855946" cy="1954530"/>
            <a:chOff x="0" y="0"/>
            <a:chExt cx="1298" cy="1368"/>
          </a:xfrm>
        </p:grpSpPr>
        <p:pic>
          <p:nvPicPr>
            <p:cNvPr id="3584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"/>
              <a:ext cx="1298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0"/>
              <a:ext cx="623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AutoShape 16"/>
          <p:cNvSpPr>
            <a:spLocks noChangeArrowheads="1"/>
          </p:cNvSpPr>
          <p:nvPr/>
        </p:nvSpPr>
        <p:spPr bwMode="auto">
          <a:xfrm>
            <a:off x="1097280" y="1577340"/>
            <a:ext cx="1344454" cy="1004412"/>
          </a:xfrm>
          <a:prstGeom prst="lightningBolt">
            <a:avLst/>
          </a:prstGeom>
          <a:solidFill>
            <a:srgbClr val="99CCFF"/>
          </a:solidFill>
          <a:ln w="9525">
            <a:solidFill>
              <a:srgbClr val="006CD8"/>
            </a:solidFill>
            <a:miter lim="800000"/>
            <a:headEnd/>
            <a:tailEnd/>
          </a:ln>
        </p:spPr>
        <p:txBody>
          <a:bodyPr wrap="none" lIns="82296" tIns="41148" rIns="82296" bIns="41148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變化</a:t>
            </a:r>
            <a:endParaRPr lang="en-US" altLang="zh-CN" sz="18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3332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Scrum 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框架</a:t>
            </a:r>
          </a:p>
        </p:txBody>
      </p:sp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2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10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產品所有者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團隊</a:t>
              </a:r>
              <a:endPara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11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12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15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16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角色</a:t>
              </a:r>
            </a:p>
          </p:txBody>
        </p:sp>
      </p:grpSp>
      <p:grpSp>
        <p:nvGrpSpPr>
          <p:cNvPr id="37891" name="Group 11"/>
          <p:cNvGrpSpPr>
            <a:grpSpLocks/>
          </p:cNvGrpSpPr>
          <p:nvPr/>
        </p:nvGrpSpPr>
        <p:grpSpPr bwMode="auto">
          <a:xfrm>
            <a:off x="2846070" y="2423160"/>
            <a:ext cx="4263390" cy="2274570"/>
            <a:chOff x="0" y="0"/>
            <a:chExt cx="2608" cy="1592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計畫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驗收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回顧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每日</a:t>
              </a: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scrum 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會議</a:t>
              </a:r>
              <a:endPara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4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儀式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4594860" y="459486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894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Product </a:t>
              </a: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耗散圖</a:t>
              </a:r>
              <a:endPara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895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896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899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7900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產出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418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1" charset="-120"/>
              </a:rPr>
              <a:t>Scrum </a:t>
            </a:r>
            <a:r>
              <a:rPr lang="zh-CN" altLang="en-US" b="1" dirty="0" smtClean="0">
                <a:latin typeface="Arial" pitchFamily="34" charset="0"/>
                <a:ea typeface="新細明體" pitchFamily="1" charset="-120"/>
              </a:rPr>
              <a:t>框架</a:t>
            </a:r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983230" y="2560320"/>
            <a:ext cx="3726180" cy="2274570"/>
            <a:chOff x="0" y="0"/>
            <a:chExt cx="2608" cy="1592"/>
          </a:xfrm>
        </p:grpSpPr>
        <p:sp>
          <p:nvSpPr>
            <p:cNvPr id="39956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57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計畫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驗收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回顧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每日</a:t>
              </a: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scrum 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會議</a:t>
              </a:r>
              <a:endPara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58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59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sp>
          <p:nvSpPr>
            <p:cNvPr id="39960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104" y="8"/>
              <a:ext cx="1536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ea typeface="新細明體" pitchFamily="1" charset="-120"/>
                </a:rPr>
                <a:t>儀式</a:t>
              </a:r>
              <a:endParaRPr lang="en-US" altLang="zh-TW">
                <a:solidFill>
                  <a:srgbClr val="FFFFFF"/>
                </a:solidFill>
                <a:ea typeface="新細明體" pitchFamily="1" charset="-120"/>
              </a:endParaRPr>
            </a:p>
          </p:txBody>
        </p:sp>
      </p:grpSp>
      <p:sp>
        <p:nvSpPr>
          <p:cNvPr id="39939" name="AutoShape 11"/>
          <p:cNvSpPr>
            <a:spLocks/>
          </p:cNvSpPr>
          <p:nvPr/>
        </p:nvSpPr>
        <p:spPr bwMode="auto">
          <a:xfrm>
            <a:off x="4606290" y="4594860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0" name="Rectangle 12"/>
          <p:cNvSpPr>
            <a:spLocks/>
          </p:cNvSpPr>
          <p:nvPr/>
        </p:nvSpPr>
        <p:spPr bwMode="auto">
          <a:xfrm>
            <a:off x="4732020" y="5154930"/>
            <a:ext cx="33947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Product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Sprint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耗散圖</a:t>
            </a:r>
            <a:endParaRPr lang="en-US" altLang="zh-TW" sz="2500">
              <a:solidFill>
                <a:srgbClr val="B3B3B3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9941" name="Rectangle 13"/>
          <p:cNvSpPr>
            <a:spLocks/>
          </p:cNvSpPr>
          <p:nvPr/>
        </p:nvSpPr>
        <p:spPr bwMode="auto">
          <a:xfrm>
            <a:off x="5029200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2" name="AutoShape 14"/>
          <p:cNvSpPr>
            <a:spLocks/>
          </p:cNvSpPr>
          <p:nvPr/>
        </p:nvSpPr>
        <p:spPr bwMode="auto">
          <a:xfrm rot="10800000">
            <a:off x="6640830" y="472059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39943" name="AutoShape 15"/>
          <p:cNvSpPr>
            <a:spLocks/>
          </p:cNvSpPr>
          <p:nvPr/>
        </p:nvSpPr>
        <p:spPr bwMode="auto">
          <a:xfrm>
            <a:off x="4594860" y="459486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39944" name="Rectangle 16"/>
          <p:cNvSpPr>
            <a:spLocks/>
          </p:cNvSpPr>
          <p:nvPr/>
        </p:nvSpPr>
        <p:spPr bwMode="auto">
          <a:xfrm>
            <a:off x="4594860" y="490347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5" name="Rectangle 17"/>
          <p:cNvSpPr>
            <a:spLocks/>
          </p:cNvSpPr>
          <p:nvPr/>
        </p:nvSpPr>
        <p:spPr bwMode="auto">
          <a:xfrm>
            <a:off x="6526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946" name="Rectangle 18"/>
          <p:cNvSpPr>
            <a:spLocks/>
          </p:cNvSpPr>
          <p:nvPr/>
        </p:nvSpPr>
        <p:spPr bwMode="auto">
          <a:xfrm>
            <a:off x="4743450" y="4606290"/>
            <a:ext cx="190881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>
                <a:solidFill>
                  <a:srgbClr val="FFFFFF"/>
                </a:solidFill>
                <a:ea typeface="新細明體" pitchFamily="1" charset="-120"/>
              </a:rPr>
              <a:t>產出</a:t>
            </a:r>
            <a:endParaRPr lang="en-US" altLang="zh-TW">
              <a:solidFill>
                <a:srgbClr val="FFFFFF"/>
              </a:solidFill>
              <a:ea typeface="新細明體" pitchFamily="1" charset="-120"/>
            </a:endParaRPr>
          </a:p>
        </p:txBody>
      </p:sp>
      <p:grpSp>
        <p:nvGrpSpPr>
          <p:cNvPr id="39947" name="Group 2"/>
          <p:cNvGrpSpPr>
            <a:grpSpLocks/>
          </p:cNvGrpSpPr>
          <p:nvPr/>
        </p:nvGrpSpPr>
        <p:grpSpPr bwMode="auto"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2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49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產品擁有者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團隊</a:t>
              </a:r>
              <a:endPara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50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51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54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39955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角色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39150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新細明體" pitchFamily="1" charset="-120"/>
              </a:rPr>
              <a:t>產品擁有者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628650"/>
            <a:r>
              <a:rPr lang="zh-TW" altLang="en-US" smtClean="0">
                <a:latin typeface="Arial" pitchFamily="34" charset="0"/>
                <a:ea typeface="新細明體" pitchFamily="1" charset="-120"/>
              </a:rPr>
              <a:t>訂定產品功能</a:t>
            </a:r>
          </a:p>
          <a:p>
            <a:pPr marL="628650">
              <a:spcBef>
                <a:spcPts val="1170"/>
              </a:spcBef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決定產品發佈的內容及日期</a:t>
            </a:r>
          </a:p>
          <a:p>
            <a:pPr marL="628650">
              <a:spcBef>
                <a:spcPts val="1170"/>
              </a:spcBef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對產品的利潤負責 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(ROI)</a:t>
            </a:r>
          </a:p>
          <a:p>
            <a:pPr marL="628650">
              <a:spcBef>
                <a:spcPts val="1170"/>
              </a:spcBef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根據市場價值決定產品功能優先順序</a:t>
            </a:r>
          </a:p>
          <a:p>
            <a:pPr marL="628650">
              <a:spcBef>
                <a:spcPts val="1170"/>
              </a:spcBef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如有需要，調整每個迭代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(Iteration)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的產品功能和優先順序</a:t>
            </a:r>
          </a:p>
          <a:p>
            <a:pPr marL="628650">
              <a:spcBef>
                <a:spcPts val="1170"/>
              </a:spcBef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接受或者拒絕工作的產出</a:t>
            </a:r>
          </a:p>
          <a:p>
            <a:pPr marL="628650">
              <a:spcBef>
                <a:spcPts val="1170"/>
              </a:spcBef>
            </a:pP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90024"/>
            <a:ext cx="2194560" cy="169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979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  <a:ea typeface="新細明體" pitchFamily="1" charset="-120"/>
              </a:rPr>
              <a:t>ScrumMaster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/>
            <a:r>
              <a:rPr lang="zh-TW" altLang="en-US" sz="3000">
                <a:latin typeface="Arial" pitchFamily="34" charset="0"/>
                <a:ea typeface="新細明體" pitchFamily="1" charset="-120"/>
              </a:rPr>
              <a:t>專案的直接管理</a:t>
            </a:r>
          </a:p>
          <a:p>
            <a:pPr marL="628650">
              <a:spcBef>
                <a:spcPts val="990"/>
              </a:spcBef>
            </a:pPr>
            <a:r>
              <a:rPr lang="zh-TW" altLang="en-US" sz="3000">
                <a:latin typeface="Arial" pitchFamily="34" charset="0"/>
                <a:ea typeface="新細明體" pitchFamily="1" charset="-120"/>
              </a:rPr>
              <a:t>領導團隊實現</a:t>
            </a:r>
            <a:r>
              <a:rPr lang="en-US" altLang="zh-TW" sz="3000">
                <a:latin typeface="Arial" pitchFamily="34" charset="0"/>
                <a:ea typeface="新細明體" pitchFamily="1" charset="-120"/>
              </a:rPr>
              <a:t>Scrum</a:t>
            </a:r>
            <a:r>
              <a:rPr lang="zh-TW" altLang="en-US" sz="3000">
                <a:latin typeface="Arial" pitchFamily="34" charset="0"/>
                <a:ea typeface="新細明體" pitchFamily="1" charset="-120"/>
              </a:rPr>
              <a:t>的實踐及價值</a:t>
            </a:r>
          </a:p>
          <a:p>
            <a:pPr marL="628650">
              <a:spcBef>
                <a:spcPts val="990"/>
              </a:spcBef>
            </a:pPr>
            <a:r>
              <a:rPr lang="zh-TW" altLang="en-US" sz="3000">
                <a:latin typeface="Arial" pitchFamily="34" charset="0"/>
                <a:ea typeface="新細明體" pitchFamily="1" charset="-120"/>
              </a:rPr>
              <a:t>排除團隊遇到的困難</a:t>
            </a:r>
          </a:p>
          <a:p>
            <a:pPr marL="628650">
              <a:spcBef>
                <a:spcPts val="990"/>
              </a:spcBef>
            </a:pPr>
            <a:r>
              <a:rPr lang="zh-TW" altLang="en-US" sz="3000">
                <a:latin typeface="Arial" pitchFamily="34" charset="0"/>
                <a:ea typeface="新細明體" pitchFamily="1" charset="-120"/>
              </a:rPr>
              <a:t>確保團隊能勝任工作並保持高生產率</a:t>
            </a:r>
          </a:p>
          <a:p>
            <a:pPr marL="628650">
              <a:spcBef>
                <a:spcPts val="990"/>
              </a:spcBef>
            </a:pPr>
            <a:r>
              <a:rPr lang="zh-TW" altLang="en-US" sz="3000">
                <a:latin typeface="Arial" pitchFamily="34" charset="0"/>
                <a:ea typeface="新細明體" pitchFamily="1" charset="-120"/>
              </a:rPr>
              <a:t>促使團隊中所有的角色及其功能緊密合作</a:t>
            </a:r>
          </a:p>
          <a:p>
            <a:pPr marL="628650">
              <a:spcBef>
                <a:spcPts val="990"/>
              </a:spcBef>
            </a:pPr>
            <a:r>
              <a:rPr lang="zh-TW" altLang="en-US" sz="3000">
                <a:latin typeface="Arial" pitchFamily="34" charset="0"/>
                <a:ea typeface="新細明體" pitchFamily="1" charset="-120"/>
              </a:rPr>
              <a:t>保護團隊不受外來打擾</a:t>
            </a:r>
            <a:endParaRPr lang="en-US" altLang="zh-CN" sz="3000"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337185"/>
            <a:ext cx="1645920" cy="13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9985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新細明體" pitchFamily="1" charset="-120"/>
              </a:rPr>
              <a:t>團隊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2890" y="1440180"/>
            <a:ext cx="8698230" cy="4572000"/>
          </a:xfrm>
        </p:spPr>
        <p:txBody>
          <a:bodyPr>
            <a:normAutofit lnSpcReduction="10000"/>
          </a:bodyPr>
          <a:lstStyle/>
          <a:p>
            <a:pPr marL="628650">
              <a:lnSpc>
                <a:spcPct val="90000"/>
              </a:lnSpc>
            </a:pPr>
            <a:r>
              <a:rPr lang="zh-TW" altLang="en-US" sz="3200">
                <a:latin typeface="Arial" pitchFamily="34" charset="0"/>
                <a:ea typeface="新細明體" pitchFamily="1" charset="-120"/>
              </a:rPr>
              <a:t>一般的團隊有 </a:t>
            </a:r>
            <a:r>
              <a:rPr lang="en-US" altLang="zh-TW" sz="3200">
                <a:latin typeface="Arial" pitchFamily="34" charset="0"/>
                <a:ea typeface="新細明體" pitchFamily="1" charset="-120"/>
              </a:rPr>
              <a:t>5-9 </a:t>
            </a:r>
            <a:r>
              <a:rPr lang="zh-TW" altLang="en-US" sz="3200">
                <a:latin typeface="Arial" pitchFamily="34" charset="0"/>
                <a:ea typeface="新細明體" pitchFamily="1" charset="-120"/>
              </a:rPr>
              <a:t>人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sz="3200">
                <a:latin typeface="Arial" pitchFamily="34" charset="0"/>
                <a:ea typeface="新細明體" pitchFamily="1" charset="-120"/>
              </a:rPr>
              <a:t>跨功能團隊</a:t>
            </a:r>
            <a:endParaRPr lang="en-US" altLang="zh-TW" sz="3200">
              <a:latin typeface="Arial" pitchFamily="34" charset="0"/>
              <a:ea typeface="新細明體" pitchFamily="1" charset="-120"/>
            </a:endParaRP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zh-TW" altLang="en-US" sz="2900">
                <a:latin typeface="Arial" pitchFamily="34" charset="0"/>
                <a:ea typeface="新細明體" pitchFamily="1" charset="-120"/>
              </a:rPr>
              <a:t>程式、測試、用戶經驗設計等</a:t>
            </a:r>
            <a:endParaRPr lang="en-US" altLang="zh-TW" sz="2900">
              <a:latin typeface="Arial" pitchFamily="34" charset="0"/>
              <a:ea typeface="新細明體" pitchFamily="1" charset="-120"/>
            </a:endParaRP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sz="3200">
                <a:latin typeface="Arial" pitchFamily="34" charset="0"/>
                <a:ea typeface="新細明體" pitchFamily="1" charset="-120"/>
              </a:rPr>
              <a:t>全職團隊成員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zh-TW" altLang="en-US" sz="2900">
                <a:latin typeface="Arial" pitchFamily="34" charset="0"/>
                <a:ea typeface="新細明體" pitchFamily="1" charset="-120"/>
              </a:rPr>
              <a:t>特殊職能可以例外 </a:t>
            </a:r>
            <a:r>
              <a:rPr lang="en-US" altLang="zh-TW" sz="2900">
                <a:latin typeface="Arial" pitchFamily="34" charset="0"/>
                <a:ea typeface="新細明體" pitchFamily="1" charset="-120"/>
              </a:rPr>
              <a:t>(</a:t>
            </a:r>
            <a:r>
              <a:rPr lang="zh-TW" altLang="en-US" sz="2900">
                <a:latin typeface="Arial" pitchFamily="34" charset="0"/>
                <a:ea typeface="新細明體" pitchFamily="1" charset="-120"/>
              </a:rPr>
              <a:t>例如</a:t>
            </a:r>
            <a:r>
              <a:rPr lang="en-US" altLang="zh-TW" sz="2900">
                <a:latin typeface="Arial" pitchFamily="34" charset="0"/>
                <a:ea typeface="新細明體" pitchFamily="1" charset="-120"/>
              </a:rPr>
              <a:t>, </a:t>
            </a:r>
            <a:r>
              <a:rPr lang="zh-TW" altLang="en-US" sz="2900">
                <a:latin typeface="Arial" pitchFamily="34" charset="0"/>
                <a:ea typeface="新細明體" pitchFamily="1" charset="-120"/>
              </a:rPr>
              <a:t>資料庫管理員</a:t>
            </a:r>
            <a:r>
              <a:rPr lang="en-US" altLang="zh-TW" sz="2900">
                <a:latin typeface="Arial" pitchFamily="34" charset="0"/>
                <a:ea typeface="新細明體" pitchFamily="1" charset="-120"/>
              </a:rPr>
              <a:t>)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sz="3200">
                <a:latin typeface="Arial" pitchFamily="34" charset="0"/>
                <a:ea typeface="新細明體" pitchFamily="1" charset="-120"/>
              </a:rPr>
              <a:t>團隊自我組織和管理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zh-TW" altLang="en-US" sz="2700">
                <a:latin typeface="Arial" pitchFamily="34" charset="0"/>
                <a:ea typeface="新細明體" pitchFamily="1" charset="-120"/>
              </a:rPr>
              <a:t>理想上都沒有職稱，但實際上很難做到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sz="3200">
                <a:latin typeface="Arial" pitchFamily="34" charset="0"/>
                <a:ea typeface="新細明體" pitchFamily="1" charset="-120"/>
              </a:rPr>
              <a:t>在</a:t>
            </a:r>
            <a:r>
              <a:rPr lang="en-US" altLang="zh-TW" sz="320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z="3200">
                <a:latin typeface="Arial" pitchFamily="34" charset="0"/>
                <a:ea typeface="新細明體" pitchFamily="1" charset="-120"/>
              </a:rPr>
              <a:t>之間調整團隊成員的變動</a:t>
            </a:r>
            <a:endParaRPr lang="en-US" altLang="zh-CN" sz="3200"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5892165" y="520065"/>
            <a:ext cx="2434590" cy="1924527"/>
            <a:chOff x="0" y="0"/>
            <a:chExt cx="1704" cy="1346"/>
          </a:xfrm>
        </p:grpSpPr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085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608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6092" name="Picture 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3" name="Picture 8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4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608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6088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6089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0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91" name="Picture 1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05667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Scrum 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框架</a:t>
            </a:r>
          </a:p>
        </p:txBody>
      </p:sp>
      <p:sp>
        <p:nvSpPr>
          <p:cNvPr id="48130" name="AutoShape 11"/>
          <p:cNvSpPr>
            <a:spLocks/>
          </p:cNvSpPr>
          <p:nvPr/>
        </p:nvSpPr>
        <p:spPr bwMode="auto">
          <a:xfrm>
            <a:off x="4606290" y="4594860"/>
            <a:ext cx="3714750" cy="184023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1" name="Rectangle 12"/>
          <p:cNvSpPr>
            <a:spLocks/>
          </p:cNvSpPr>
          <p:nvPr/>
        </p:nvSpPr>
        <p:spPr bwMode="auto">
          <a:xfrm>
            <a:off x="4732020" y="5154930"/>
            <a:ext cx="33947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Product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Sprint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rPr>
              <a:t>耗散圖</a:t>
            </a:r>
            <a:endParaRPr lang="en-US" altLang="zh-TW" sz="2500">
              <a:solidFill>
                <a:srgbClr val="B3B3B3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48132" name="Rectangle 13"/>
          <p:cNvSpPr>
            <a:spLocks/>
          </p:cNvSpPr>
          <p:nvPr/>
        </p:nvSpPr>
        <p:spPr bwMode="auto">
          <a:xfrm>
            <a:off x="5029200" y="4594860"/>
            <a:ext cx="1714500" cy="5372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3" name="AutoShape 14"/>
          <p:cNvSpPr>
            <a:spLocks/>
          </p:cNvSpPr>
          <p:nvPr/>
        </p:nvSpPr>
        <p:spPr bwMode="auto">
          <a:xfrm rot="10800000">
            <a:off x="6640830" y="472059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48134" name="AutoShape 15"/>
          <p:cNvSpPr>
            <a:spLocks/>
          </p:cNvSpPr>
          <p:nvPr/>
        </p:nvSpPr>
        <p:spPr bwMode="auto">
          <a:xfrm>
            <a:off x="4594860" y="459486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48135" name="Rectangle 16"/>
          <p:cNvSpPr>
            <a:spLocks/>
          </p:cNvSpPr>
          <p:nvPr/>
        </p:nvSpPr>
        <p:spPr bwMode="auto">
          <a:xfrm>
            <a:off x="4594860" y="490347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6" name="Rectangle 17"/>
          <p:cNvSpPr>
            <a:spLocks/>
          </p:cNvSpPr>
          <p:nvPr/>
        </p:nvSpPr>
        <p:spPr bwMode="auto">
          <a:xfrm>
            <a:off x="6526530" y="4594860"/>
            <a:ext cx="560070" cy="228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8137" name="Rectangle 18"/>
          <p:cNvSpPr>
            <a:spLocks/>
          </p:cNvSpPr>
          <p:nvPr/>
        </p:nvSpPr>
        <p:spPr bwMode="auto">
          <a:xfrm>
            <a:off x="4743450" y="4606290"/>
            <a:ext cx="190881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>
                <a:solidFill>
                  <a:srgbClr val="FFFFFF"/>
                </a:solidFill>
                <a:ea typeface="新細明體" pitchFamily="1" charset="-120"/>
              </a:rPr>
              <a:t>產出</a:t>
            </a:r>
            <a:endParaRPr lang="en-US" altLang="zh-TW">
              <a:solidFill>
                <a:srgbClr val="FFFFFF"/>
              </a:solidFill>
              <a:ea typeface="新細明體" pitchFamily="1" charset="-120"/>
            </a:endParaRPr>
          </a:p>
        </p:txBody>
      </p:sp>
      <p:grpSp>
        <p:nvGrpSpPr>
          <p:cNvPr id="48138" name="Group 1"/>
          <p:cNvGrpSpPr>
            <a:grpSpLocks/>
          </p:cNvGrpSpPr>
          <p:nvPr/>
        </p:nvGrpSpPr>
        <p:grpSpPr bwMode="auto"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48148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9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產品擁有者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團隊</a:t>
              </a:r>
              <a:endPara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50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51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54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55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角色</a:t>
              </a:r>
            </a:p>
          </p:txBody>
        </p: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2846070" y="2423160"/>
            <a:ext cx="4263390" cy="2274570"/>
            <a:chOff x="0" y="0"/>
            <a:chExt cx="2608" cy="1592"/>
          </a:xfrm>
        </p:grpSpPr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1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計畫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驗收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回顧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CN" altLang="en-US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每日</a:t>
              </a:r>
              <a:r>
                <a:rPr lang="en-US" altLang="zh-CN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scrum </a:t>
              </a:r>
              <a:r>
                <a:rPr lang="zh-CN" altLang="en-US" sz="2500" dirty="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會議</a:t>
              </a:r>
              <a:endParaRPr lang="en-US" altLang="zh-CN" sz="2500" dirty="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2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3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儀式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152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/>
          </p:cNvSpPr>
          <p:nvPr/>
        </p:nvSpPr>
        <p:spPr bwMode="auto">
          <a:xfrm>
            <a:off x="2217420" y="811530"/>
            <a:ext cx="4583430" cy="5417820"/>
          </a:xfrm>
          <a:prstGeom prst="roundRect">
            <a:avLst>
              <a:gd name="adj" fmla="val 59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2640330" y="811530"/>
            <a:ext cx="3143250" cy="53721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0179" name="AutoShape 3"/>
          <p:cNvSpPr>
            <a:spLocks/>
          </p:cNvSpPr>
          <p:nvPr/>
        </p:nvSpPr>
        <p:spPr bwMode="auto">
          <a:xfrm>
            <a:off x="2205990" y="81153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2205990" y="1120140"/>
            <a:ext cx="560070" cy="2286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5612130" y="811530"/>
            <a:ext cx="560070" cy="537210"/>
            <a:chOff x="0" y="0"/>
            <a:chExt cx="392" cy="376"/>
          </a:xfrm>
        </p:grpSpPr>
        <p:sp>
          <p:nvSpPr>
            <p:cNvPr id="50213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sp>
        <p:nvSpPr>
          <p:cNvPr id="50182" name="Rectangle 8"/>
          <p:cNvSpPr>
            <a:spLocks/>
          </p:cNvSpPr>
          <p:nvPr/>
        </p:nvSpPr>
        <p:spPr bwMode="auto">
          <a:xfrm>
            <a:off x="2354580" y="811530"/>
            <a:ext cx="357759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zh-TW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Sprint</a:t>
            </a:r>
            <a:r>
              <a:rPr lang="zh-CN" altLang="en-US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計畫會議</a:t>
            </a:r>
            <a:endParaRPr lang="en-US" altLang="zh-CN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446020" y="1531620"/>
            <a:ext cx="4194810" cy="1680210"/>
            <a:chOff x="0" y="0"/>
            <a:chExt cx="2936" cy="1176"/>
          </a:xfrm>
        </p:grpSpPr>
        <p:sp>
          <p:nvSpPr>
            <p:cNvPr id="27658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08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09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Rectangle 14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zh-TW" sz="22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2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優先順序</a:t>
              </a:r>
              <a:endParaRPr lang="en-US" altLang="zh-CN" sz="22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12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分析和評估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Product Backlog</a:t>
              </a:r>
              <a:endParaRPr lang="zh-TW" altLang="en-US" sz="21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選擇一些作為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目標</a:t>
              </a:r>
              <a:endParaRPr lang="en-US" altLang="zh-CN" sz="21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446020" y="3371850"/>
            <a:ext cx="4194810" cy="2640330"/>
            <a:chOff x="0" y="0"/>
            <a:chExt cx="2936" cy="1848"/>
          </a:xfrm>
        </p:grpSpPr>
        <p:sp>
          <p:nvSpPr>
            <p:cNvPr id="27665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02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03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en-US" altLang="zh-TW" sz="22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2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計畫</a:t>
              </a:r>
              <a:endParaRPr lang="en-US" altLang="zh-CN" sz="22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0206" name="Rectangle 22"/>
            <p:cNvSpPr>
              <a:spLocks/>
            </p:cNvSpPr>
            <p:nvPr/>
          </p:nvSpPr>
          <p:spPr bwMode="auto">
            <a:xfrm>
              <a:off x="40" y="336"/>
              <a:ext cx="2720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決定如何實現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目標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從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Product backlog</a:t>
              </a: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中選擇一些建立為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 backlog (</a:t>
              </a: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任務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以小時為單位評估</a:t>
              </a:r>
              <a:r>
                <a:rPr lang="en-US" altLang="zh-TW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1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任務工作量</a:t>
              </a:r>
              <a:endParaRPr lang="en-US" altLang="zh-CN" sz="21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6640830" y="1851660"/>
            <a:ext cx="2274570" cy="1040130"/>
            <a:chOff x="0" y="0"/>
            <a:chExt cx="1592" cy="728"/>
          </a:xfrm>
        </p:grpSpPr>
        <p:sp>
          <p:nvSpPr>
            <p:cNvPr id="50199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altLang="zh-TW">
                  <a:solidFill>
                    <a:srgbClr val="E3F0FF"/>
                  </a:solidFill>
                  <a:latin typeface="Arial" charset="0"/>
                  <a:ea typeface="新細明體" charset="0"/>
                  <a:cs typeface="新細明體" charset="0"/>
                  <a:sym typeface="Gill Sans" charset="0"/>
                </a:rPr>
                <a:t>Sprint</a:t>
              </a:r>
            </a:p>
            <a:p>
              <a:pPr>
                <a:tabLst>
                  <a:tab pos="960120" algn="l"/>
                </a:tabLst>
                <a:defRPr/>
              </a:pPr>
              <a:r>
                <a:rPr lang="zh-CN" altLang="en-US">
                  <a:solidFill>
                    <a:srgbClr val="E3F0FF"/>
                  </a:solidFill>
                  <a:latin typeface="Arial" charset="0"/>
                  <a:ea typeface="新細明體" charset="0"/>
                  <a:cs typeface="新細明體" charset="0"/>
                  <a:sym typeface="Gill Sans" charset="0"/>
                </a:rPr>
                <a:t>目標</a:t>
              </a:r>
              <a:endParaRPr lang="en-US" altLang="zh-CN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endParaRPr>
            </a:p>
          </p:txBody>
        </p:sp>
      </p:grpSp>
      <p:sp>
        <p:nvSpPr>
          <p:cNvPr id="50186" name="Line 26"/>
          <p:cNvSpPr>
            <a:spLocks noChangeShapeType="1"/>
          </p:cNvSpPr>
          <p:nvPr/>
        </p:nvSpPr>
        <p:spPr bwMode="auto">
          <a:xfrm flipH="1">
            <a:off x="1628775" y="13501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640830" y="4160520"/>
            <a:ext cx="2274570" cy="1040130"/>
            <a:chOff x="0" y="0"/>
            <a:chExt cx="1592" cy="728"/>
          </a:xfrm>
        </p:grpSpPr>
        <p:sp>
          <p:nvSpPr>
            <p:cNvPr id="27676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960120" algn="l"/>
                </a:tabLst>
                <a:defRPr/>
              </a:pPr>
              <a:r>
                <a:rPr lang="en-US" altLang="zh-TW">
                  <a:solidFill>
                    <a:srgbClr val="E3F0FF"/>
                  </a:solidFill>
                  <a:latin typeface="Arial" charset="0"/>
                  <a:ea typeface="新細明體" charset="0"/>
                  <a:cs typeface="新細明體" charset="0"/>
                  <a:sym typeface="Gill Sans" charset="0"/>
                </a:rPr>
                <a:t>Sprint </a:t>
              </a:r>
              <a:r>
                <a:rPr lang="en-US" altLang="zh-CN">
                  <a:solidFill>
                    <a:srgbClr val="E3F0FF"/>
                  </a:solidFill>
                  <a:latin typeface="Arial" charset="0"/>
                  <a:ea typeface="新細明體" charset="0"/>
                  <a:cs typeface="新細明體" charset="0"/>
                  <a:sym typeface="Gill Sans" charset="0"/>
                </a:rPr>
                <a:t>backlog</a:t>
              </a:r>
            </a:p>
          </p:txBody>
        </p:sp>
        <p:sp>
          <p:nvSpPr>
            <p:cNvPr id="50198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78" name="AutoShape 30"/>
          <p:cNvSpPr>
            <a:spLocks/>
          </p:cNvSpPr>
          <p:nvPr/>
        </p:nvSpPr>
        <p:spPr bwMode="auto">
          <a:xfrm>
            <a:off x="262890" y="30746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zh-CN" altLang="en-US" sz="2000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商業現況</a:t>
            </a:r>
            <a:endParaRPr lang="en-US" altLang="zh-CN" sz="2000">
              <a:solidFill>
                <a:srgbClr val="E3F0FF"/>
              </a:solidFill>
              <a:latin typeface="Arial" charset="0"/>
              <a:ea typeface="新細明體" charset="0"/>
              <a:cs typeface="新細明體" charset="0"/>
              <a:sym typeface="Gill Sans" charset="0"/>
            </a:endParaRPr>
          </a:p>
        </p:txBody>
      </p:sp>
      <p:sp>
        <p:nvSpPr>
          <p:cNvPr id="27679" name="AutoShape 31"/>
          <p:cNvSpPr>
            <a:spLocks/>
          </p:cNvSpPr>
          <p:nvPr/>
        </p:nvSpPr>
        <p:spPr bwMode="auto">
          <a:xfrm>
            <a:off x="262890" y="9029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zh-CN" altLang="en-US" sz="2000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團隊能力</a:t>
            </a:r>
            <a:endParaRPr lang="en-US" altLang="zh-CN" sz="2000">
              <a:solidFill>
                <a:srgbClr val="E3F0FF"/>
              </a:solidFill>
              <a:latin typeface="Arial" charset="0"/>
              <a:ea typeface="新細明體" charset="0"/>
              <a:cs typeface="新細明體" charset="0"/>
              <a:sym typeface="Gill Sans" charset="0"/>
            </a:endParaRPr>
          </a:p>
        </p:txBody>
      </p:sp>
      <p:sp>
        <p:nvSpPr>
          <p:cNvPr id="27680" name="AutoShape 32"/>
          <p:cNvSpPr>
            <a:spLocks/>
          </p:cNvSpPr>
          <p:nvPr/>
        </p:nvSpPr>
        <p:spPr bwMode="auto">
          <a:xfrm>
            <a:off x="262890" y="19888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altLang="zh-TW" sz="2000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Product</a:t>
            </a:r>
            <a:r>
              <a:rPr lang="en-US" altLang="zh-CN" sz="2000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 backlog</a:t>
            </a:r>
          </a:p>
        </p:txBody>
      </p:sp>
      <p:sp>
        <p:nvSpPr>
          <p:cNvPr id="27681" name="AutoShape 33"/>
          <p:cNvSpPr>
            <a:spLocks/>
          </p:cNvSpPr>
          <p:nvPr/>
        </p:nvSpPr>
        <p:spPr bwMode="auto">
          <a:xfrm>
            <a:off x="262890" y="524637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zh-CN" altLang="en-US" sz="2000">
                <a:solidFill>
                  <a:srgbClr val="E3F0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技術</a:t>
            </a:r>
            <a:endParaRPr lang="en-US" altLang="zh-CN" sz="2000">
              <a:solidFill>
                <a:srgbClr val="E3F0FF"/>
              </a:solidFill>
              <a:latin typeface="Arial" charset="0"/>
              <a:ea typeface="新細明體" charset="0"/>
              <a:cs typeface="新細明體" charset="0"/>
              <a:sym typeface="Gill Sans" charset="0"/>
            </a:endParaRPr>
          </a:p>
        </p:txBody>
      </p:sp>
      <p:sp>
        <p:nvSpPr>
          <p:cNvPr id="27682" name="AutoShape 34"/>
          <p:cNvSpPr>
            <a:spLocks/>
          </p:cNvSpPr>
          <p:nvPr/>
        </p:nvSpPr>
        <p:spPr bwMode="auto">
          <a:xfrm>
            <a:off x="262890" y="4160520"/>
            <a:ext cx="1371600" cy="914400"/>
          </a:xfrm>
          <a:prstGeom prst="roundRect">
            <a:avLst>
              <a:gd name="adj" fmla="val 3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E3F0FF"/>
                </a:solidFill>
                <a:latin typeface="Arial" pitchFamily="34" charset="0"/>
                <a:ea typeface="新細明體" pitchFamily="1" charset="-120"/>
              </a:rPr>
              <a:t>現有產品</a:t>
            </a:r>
            <a:endParaRPr lang="en-US" altLang="zh-CN" sz="2000">
              <a:solidFill>
                <a:srgbClr val="E3F0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0193" name="Line 35"/>
          <p:cNvSpPr>
            <a:spLocks noChangeShapeType="1"/>
          </p:cNvSpPr>
          <p:nvPr/>
        </p:nvSpPr>
        <p:spPr bwMode="auto">
          <a:xfrm flipH="1">
            <a:off x="1628775" y="24360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50194" name="Line 36"/>
          <p:cNvSpPr>
            <a:spLocks noChangeShapeType="1"/>
          </p:cNvSpPr>
          <p:nvPr/>
        </p:nvSpPr>
        <p:spPr bwMode="auto">
          <a:xfrm flipH="1">
            <a:off x="1628775" y="35218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50195" name="Line 37"/>
          <p:cNvSpPr>
            <a:spLocks noChangeShapeType="1"/>
          </p:cNvSpPr>
          <p:nvPr/>
        </p:nvSpPr>
        <p:spPr bwMode="auto">
          <a:xfrm flipH="1">
            <a:off x="1628775" y="460771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50196" name="Line 38"/>
          <p:cNvSpPr>
            <a:spLocks noChangeShapeType="1"/>
          </p:cNvSpPr>
          <p:nvPr/>
        </p:nvSpPr>
        <p:spPr bwMode="auto">
          <a:xfrm flipH="1">
            <a:off x="1628775" y="5693569"/>
            <a:ext cx="5886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183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 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計畫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303020"/>
            <a:ext cx="8515350" cy="2686050"/>
          </a:xfrm>
        </p:spPr>
        <p:txBody>
          <a:bodyPr>
            <a:normAutofit fontScale="85000" lnSpcReduction="20000"/>
          </a:bodyPr>
          <a:lstStyle/>
          <a:p>
            <a:pPr marL="628650">
              <a:lnSpc>
                <a:spcPct val="80000"/>
              </a:lnSpc>
            </a:pPr>
            <a:r>
              <a:rPr lang="zh-TW" altLang="en-US" sz="2200" dirty="0">
                <a:latin typeface="Arial" pitchFamily="34" charset="0"/>
                <a:ea typeface="新細明體" pitchFamily="1" charset="-120"/>
              </a:rPr>
              <a:t>團隊從</a:t>
            </a:r>
            <a:r>
              <a:rPr lang="en-US" altLang="zh-TW" sz="2200" dirty="0">
                <a:latin typeface="Arial" pitchFamily="34" charset="0"/>
                <a:ea typeface="新細明體" pitchFamily="1" charset="-120"/>
              </a:rPr>
              <a:t>Product backlog</a:t>
            </a:r>
            <a:r>
              <a:rPr lang="zh-TW" altLang="en-US" sz="2200" dirty="0">
                <a:latin typeface="Arial" pitchFamily="34" charset="0"/>
                <a:ea typeface="新細明體" pitchFamily="1" charset="-120"/>
              </a:rPr>
              <a:t>中選擇一些能夠完成的任務作為</a:t>
            </a:r>
            <a:r>
              <a:rPr lang="en-US" altLang="zh-TW" sz="2200" dirty="0">
                <a:latin typeface="Arial" pitchFamily="34" charset="0"/>
                <a:ea typeface="新細明體" pitchFamily="1" charset="-120"/>
              </a:rPr>
              <a:t>Sprint backlog</a:t>
            </a:r>
          </a:p>
          <a:p>
            <a:pPr marL="628650">
              <a:lnSpc>
                <a:spcPct val="80000"/>
              </a:lnSpc>
              <a:spcBef>
                <a:spcPts val="1260"/>
              </a:spcBef>
            </a:pPr>
            <a:r>
              <a:rPr lang="zh-CN" altLang="en-US" sz="2200" dirty="0">
                <a:latin typeface="Arial" pitchFamily="34" charset="0"/>
                <a:ea typeface="新細明體" pitchFamily="1" charset="-120"/>
              </a:rPr>
              <a:t>建立</a:t>
            </a:r>
            <a:r>
              <a:rPr lang="en-US" altLang="zh-TW" sz="2200" dirty="0">
                <a:latin typeface="Arial" pitchFamily="34" charset="0"/>
                <a:ea typeface="新細明體" pitchFamily="1" charset="-120"/>
              </a:rPr>
              <a:t>Sprint </a:t>
            </a:r>
            <a:r>
              <a:rPr lang="en-US" altLang="zh-CN" sz="2200" dirty="0">
                <a:latin typeface="Arial" pitchFamily="34" charset="0"/>
                <a:ea typeface="新細明體" pitchFamily="1" charset="-120"/>
              </a:rPr>
              <a:t>backlog</a:t>
            </a:r>
            <a:endParaRPr lang="zh-CN" altLang="en-US" sz="2200" dirty="0">
              <a:latin typeface="Arial" pitchFamily="34" charset="0"/>
              <a:ea typeface="新細明體" pitchFamily="1" charset="-120"/>
            </a:endParaRPr>
          </a:p>
          <a:p>
            <a:pPr marL="937260" lvl="1">
              <a:lnSpc>
                <a:spcPct val="80000"/>
              </a:lnSpc>
              <a:spcBef>
                <a:spcPts val="1260"/>
              </a:spcBef>
            </a:pPr>
            <a:r>
              <a:rPr lang="zh-TW" altLang="en-US" sz="1800" dirty="0">
                <a:latin typeface="Arial" pitchFamily="34" charset="0"/>
                <a:ea typeface="新細明體" pitchFamily="1" charset="-120"/>
              </a:rPr>
              <a:t>確認任務被並估計任務工作量，時間應該在</a:t>
            </a:r>
            <a:r>
              <a:rPr lang="en-US" altLang="zh-TW" sz="1800" dirty="0">
                <a:latin typeface="Arial" pitchFamily="34" charset="0"/>
                <a:ea typeface="新細明體" pitchFamily="1" charset="-120"/>
              </a:rPr>
              <a:t>1-16</a:t>
            </a:r>
            <a:r>
              <a:rPr lang="zh-TW" altLang="en-US" sz="1800" dirty="0">
                <a:latin typeface="Arial" pitchFamily="34" charset="0"/>
                <a:ea typeface="新細明體" pitchFamily="1" charset="-120"/>
              </a:rPr>
              <a:t>小時左右</a:t>
            </a:r>
          </a:p>
          <a:p>
            <a:pPr marL="937260" lvl="1">
              <a:lnSpc>
                <a:spcPct val="80000"/>
              </a:lnSpc>
              <a:spcBef>
                <a:spcPts val="1260"/>
              </a:spcBef>
            </a:pPr>
            <a:r>
              <a:rPr lang="en-US" altLang="zh-TW" sz="1800" dirty="0">
                <a:latin typeface="Arial" pitchFamily="34" charset="0"/>
                <a:ea typeface="新細明體" pitchFamily="1" charset="-120"/>
              </a:rPr>
              <a:t>Sprint backlog</a:t>
            </a:r>
            <a:r>
              <a:rPr lang="zh-TW" altLang="en-US" sz="1800" dirty="0">
                <a:latin typeface="Arial" pitchFamily="34" charset="0"/>
                <a:ea typeface="新細明體" pitchFamily="1" charset="-120"/>
              </a:rPr>
              <a:t>是團隊合作的結果，而不是由</a:t>
            </a:r>
            <a:r>
              <a:rPr lang="en-US" altLang="zh-TW" sz="1800" dirty="0" err="1">
                <a:latin typeface="Arial" pitchFamily="34" charset="0"/>
                <a:ea typeface="新細明體" pitchFamily="1" charset="-120"/>
              </a:rPr>
              <a:t>ScrumMaster</a:t>
            </a:r>
            <a:r>
              <a:rPr lang="zh-TW" altLang="en-US" sz="1800" dirty="0">
                <a:latin typeface="Arial" pitchFamily="34" charset="0"/>
                <a:ea typeface="新細明體" pitchFamily="1" charset="-120"/>
              </a:rPr>
              <a:t>自己決定</a:t>
            </a:r>
          </a:p>
          <a:p>
            <a:pPr marL="628650">
              <a:lnSpc>
                <a:spcPct val="80000"/>
              </a:lnSpc>
              <a:spcBef>
                <a:spcPts val="1260"/>
              </a:spcBef>
            </a:pPr>
            <a:r>
              <a:rPr lang="zh-TW" altLang="en-US" sz="2200" dirty="0">
                <a:latin typeface="Arial" pitchFamily="34" charset="0"/>
                <a:ea typeface="新細明體" pitchFamily="1" charset="-120"/>
              </a:rPr>
              <a:t>概要設計已被考</a:t>
            </a:r>
            <a:r>
              <a:rPr lang="zh-TW" altLang="en-US" sz="2200" dirty="0" smtClean="0">
                <a:latin typeface="Arial" pitchFamily="34" charset="0"/>
                <a:ea typeface="新細明體" pitchFamily="1" charset="-120"/>
              </a:rPr>
              <a:t>慮</a:t>
            </a:r>
            <a:endParaRPr lang="en-US" altLang="zh-TW" sz="2200" dirty="0" smtClean="0">
              <a:latin typeface="Arial" pitchFamily="34" charset="0"/>
              <a:ea typeface="新細明體" pitchFamily="1" charset="-120"/>
            </a:endParaRPr>
          </a:p>
          <a:p>
            <a:r>
              <a:rPr lang="zh-CN" altLang="en-US" sz="2000" dirty="0">
                <a:ea typeface="宋体" pitchFamily="2" charset="-122"/>
              </a:rPr>
              <a:t>计划会议要有足够的时间，最好至少8个小时</a:t>
            </a:r>
          </a:p>
          <a:p>
            <a:r>
              <a:rPr lang="zh-CN" altLang="en-US" sz="2000" dirty="0" smtClean="0">
                <a:ea typeface="宋体" pitchFamily="2" charset="-122"/>
              </a:rPr>
              <a:t>确定</a:t>
            </a:r>
            <a:r>
              <a:rPr lang="zh-CN" altLang="en-US" sz="2000" dirty="0">
                <a:ea typeface="宋体" pitchFamily="2" charset="-122"/>
              </a:rPr>
              <a:t>并细分每一个索引卡的故事（Story）</a:t>
            </a:r>
          </a:p>
          <a:p>
            <a:r>
              <a:rPr lang="zh-CN" altLang="en-US" sz="2000" dirty="0">
                <a:ea typeface="宋体" pitchFamily="2" charset="-122"/>
              </a:rPr>
              <a:t>进行工作认领（不是分配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b="1" dirty="0" smtClean="0">
                <a:ea typeface="宋体" pitchFamily="2" charset="-122"/>
              </a:rPr>
              <a:t>每个拆分任务都要在开发完成后进行单元测试（</a:t>
            </a:r>
            <a:r>
              <a:rPr lang="en-US" altLang="zh-CN" sz="2000" b="1" dirty="0" smtClean="0">
                <a:ea typeface="宋体" pitchFamily="2" charset="-122"/>
              </a:rPr>
              <a:t>Junit</a:t>
            </a:r>
            <a:r>
              <a:rPr lang="zh-CN" altLang="en-US" sz="2000" b="1" dirty="0" smtClean="0">
                <a:ea typeface="宋体" pitchFamily="2" charset="-122"/>
              </a:rPr>
              <a:t>）、用例测试与</a:t>
            </a:r>
            <a:r>
              <a:rPr lang="zh-CN" altLang="en-US" sz="2000" b="1" dirty="0"/>
              <a:t>持续集成测试</a:t>
            </a:r>
            <a:r>
              <a:rPr lang="zh-CN" altLang="en-US" sz="2000" b="1" dirty="0" smtClean="0">
                <a:ea typeface="宋体" pitchFamily="2" charset="-122"/>
              </a:rPr>
              <a:t>！</a:t>
            </a:r>
            <a:endParaRPr lang="zh-CN" altLang="en-US" sz="2000" b="1" dirty="0">
              <a:ea typeface="宋体" pitchFamily="2" charset="-122"/>
            </a:endParaRPr>
          </a:p>
          <a:p>
            <a:pPr marL="628650">
              <a:lnSpc>
                <a:spcPct val="80000"/>
              </a:lnSpc>
              <a:spcBef>
                <a:spcPts val="1260"/>
              </a:spcBef>
            </a:pPr>
            <a:endParaRPr lang="en-US" altLang="zh-TW" sz="2200" dirty="0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4194810" y="5337810"/>
            <a:ext cx="575787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692944" y="4151948"/>
            <a:ext cx="3509010" cy="23431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dist="101599" dir="3119987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37160" rIns="137160" bIns="137160"/>
          <a:lstStyle>
            <a:lvl1pPr eaLnBrk="0" hangingPunct="0"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TW" altLang="en-US">
                <a:solidFill>
                  <a:schemeClr val="tx1"/>
                </a:solidFill>
                <a:latin typeface="Arial" pitchFamily="34" charset="0"/>
                <a:ea typeface="新細明體" pitchFamily="1" charset="-120"/>
                <a:sym typeface="Comic Sans MS" pitchFamily="66" charset="0"/>
              </a:rPr>
              <a:t>為了選擇</a:t>
            </a:r>
            <a:r>
              <a:rPr lang="zh-TW" altLang="en-US">
                <a:solidFill>
                  <a:schemeClr val="tx1"/>
                </a:solidFill>
                <a:ea typeface="新細明體" pitchFamily="1" charset="-120"/>
                <a:sym typeface="Comic Sans MS" pitchFamily="66" charset="0"/>
              </a:rPr>
              <a:t>假期的</a:t>
            </a:r>
            <a:r>
              <a:rPr lang="zh-TW" altLang="en-US">
                <a:solidFill>
                  <a:schemeClr val="tx1"/>
                </a:solidFill>
                <a:latin typeface="Arial" pitchFamily="34" charset="0"/>
                <a:ea typeface="新細明體" pitchFamily="1" charset="-120"/>
                <a:sym typeface="Comic Sans MS" pitchFamily="66" charset="0"/>
              </a:rPr>
              <a:t>好去處，我需要先看到飯店的照片</a:t>
            </a:r>
            <a:r>
              <a:rPr lang="en-US" altLang="zh-TW">
                <a:solidFill>
                  <a:schemeClr val="tx1"/>
                </a:solidFill>
                <a:latin typeface="Arial" pitchFamily="34" charset="0"/>
                <a:ea typeface="新細明體" pitchFamily="1" charset="-120"/>
                <a:sym typeface="Comic Sans MS" pitchFamily="66" charset="0"/>
              </a:rPr>
              <a:t>.</a:t>
            </a:r>
          </a:p>
          <a:p>
            <a:pPr algn="l" eaLnBrk="1" hangingPunct="1">
              <a:lnSpc>
                <a:spcPct val="90000"/>
              </a:lnSpc>
            </a:pPr>
            <a:endParaRPr lang="en-US" altLang="zh-CN">
              <a:solidFill>
                <a:schemeClr val="tx1"/>
              </a:solidFill>
              <a:latin typeface="Arial" pitchFamily="34" charset="0"/>
              <a:ea typeface="新細明體" pitchFamily="1" charset="-120"/>
              <a:sym typeface="Comic Sans MS" pitchFamily="66" charset="0"/>
            </a:endParaRP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4777740" y="4309110"/>
            <a:ext cx="4069080" cy="2057400"/>
            <a:chOff x="0" y="0"/>
            <a:chExt cx="2848" cy="1440"/>
          </a:xfrm>
        </p:grpSpPr>
        <p:sp>
          <p:nvSpPr>
            <p:cNvPr id="3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52231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實做後臺和中間層</a:t>
              </a:r>
              <a:r>
                <a:rPr lang="en-US" altLang="zh-TW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(8 </a:t>
              </a:r>
              <a:r>
                <a:rPr lang="zh-TW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小時</a:t>
              </a:r>
              <a:r>
                <a:rPr lang="en-US" altLang="zh-TW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)</a:t>
              </a:r>
            </a:p>
            <a:p>
              <a:pPr algn="l" eaLnBrk="1" hangingPunct="1"/>
              <a:r>
                <a:rPr lang="zh-CN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實做介面</a:t>
              </a:r>
              <a:r>
                <a:rPr lang="en-US" altLang="zh-CN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(4)</a:t>
              </a:r>
            </a:p>
            <a:p>
              <a:pPr algn="l" eaLnBrk="1" hangingPunct="1"/>
              <a:r>
                <a:rPr lang="zh-TW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撰寫測試案例</a:t>
              </a:r>
              <a:r>
                <a:rPr lang="en-US" altLang="zh-TW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(4)</a:t>
              </a:r>
            </a:p>
            <a:p>
              <a:pPr algn="l" eaLnBrk="1" hangingPunct="1"/>
              <a:r>
                <a:rPr lang="zh-CN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實做</a:t>
              </a:r>
              <a:r>
                <a:rPr lang="en-US" altLang="zh-CN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foo</a:t>
              </a:r>
              <a:r>
                <a:rPr lang="zh-TW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類別</a:t>
              </a:r>
              <a:r>
                <a:rPr lang="en-US" altLang="zh-CN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(6)</a:t>
              </a:r>
            </a:p>
            <a:p>
              <a:pPr algn="l" eaLnBrk="1" hangingPunct="1"/>
              <a:r>
                <a:rPr lang="zh-TW" altLang="en-US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更新效能測試案例</a:t>
              </a:r>
              <a:r>
                <a:rPr lang="en-US" altLang="zh-TW" sz="20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(4)</a:t>
              </a:r>
              <a:endParaRPr lang="en-US" altLang="zh-CN" sz="20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64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298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每日</a:t>
            </a: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Scrum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會議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440180"/>
            <a:ext cx="8515350" cy="4926330"/>
          </a:xfrm>
        </p:spPr>
        <p:txBody>
          <a:bodyPr/>
          <a:lstStyle/>
          <a:p>
            <a:pPr marL="628650"/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特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性</a:t>
            </a:r>
          </a:p>
          <a:p>
            <a:pPr marL="937260" lvl="1">
              <a:spcBef>
                <a:spcPts val="135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每天都開</a:t>
            </a:r>
          </a:p>
          <a:p>
            <a:pPr marL="937260" lvl="1">
              <a:spcBef>
                <a:spcPts val="1350"/>
              </a:spcBef>
            </a:pP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15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分鐘結束</a:t>
            </a:r>
          </a:p>
          <a:p>
            <a:pPr marL="937260" lvl="1">
              <a:spcBef>
                <a:spcPts val="135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站著開會</a:t>
            </a:r>
          </a:p>
          <a:p>
            <a:pPr marL="628650"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不是為了解決問題</a:t>
            </a:r>
          </a:p>
          <a:p>
            <a:pPr marL="937260" lvl="1"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所有相關的人被邀請</a:t>
            </a:r>
          </a:p>
          <a:p>
            <a:pPr marL="937260" lvl="1"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只有團隊成員，</a:t>
            </a:r>
            <a:r>
              <a:rPr lang="en-US" altLang="zh-TW" dirty="0" err="1" smtClean="0">
                <a:latin typeface="Arial" pitchFamily="34" charset="0"/>
                <a:ea typeface="新細明體" pitchFamily="1" charset="-120"/>
              </a:rPr>
              <a:t>ScrumMaster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，產品所有者能夠在會上發言</a:t>
            </a:r>
          </a:p>
          <a:p>
            <a:pPr marL="628650"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可以避免其他不必要的會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議</a:t>
            </a:r>
            <a:endParaRPr lang="en-US" altLang="zh-TW" dirty="0" smtClean="0">
              <a:latin typeface="Arial" pitchFamily="34" charset="0"/>
              <a:ea typeface="新細明體" pitchFamily="1" charset="-120"/>
            </a:endParaRPr>
          </a:p>
          <a:p>
            <a:pPr marL="628650">
              <a:spcBef>
                <a:spcPts val="135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更新燃尽图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982980"/>
            <a:ext cx="3714750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7030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r>
              <a:rPr lang="zh-CN" altLang="en-US" dirty="0" smtClean="0"/>
              <a:t>敏捷开发是什么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一种开发方法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种开发流程</a:t>
            </a:r>
            <a:endParaRPr lang="en-US" altLang="zh-CN" dirty="0" smtClean="0"/>
          </a:p>
          <a:p>
            <a:r>
              <a:rPr lang="zh-CN" altLang="en-US" dirty="0" smtClean="0"/>
              <a:t>指导成员在规定环节一步一步完成开发</a:t>
            </a:r>
            <a:endParaRPr lang="en-US" altLang="zh-CN" dirty="0" smtClean="0"/>
          </a:p>
          <a:p>
            <a:r>
              <a:rPr lang="zh-CN" altLang="en-US" dirty="0" smtClean="0"/>
              <a:t>注重人与沟通</a:t>
            </a:r>
            <a:endParaRPr lang="en-US" altLang="zh-CN" dirty="0" smtClean="0"/>
          </a:p>
          <a:p>
            <a:r>
              <a:rPr lang="zh-CN" altLang="en-US" dirty="0" smtClean="0"/>
              <a:t>成果可视化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不是开发技术</a:t>
            </a:r>
            <a:endParaRPr lang="en-US" altLang="zh-CN" dirty="0" smtClean="0"/>
          </a:p>
          <a:p>
            <a:r>
              <a:rPr lang="zh-CN" altLang="en-US" dirty="0" smtClean="0"/>
              <a:t>敏捷不是快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 eaLnBrk="1" hangingPunct="1"/>
            <a:r>
              <a:rPr lang="zh-TW" altLang="en-US" sz="3000" dirty="0">
                <a:latin typeface="Arial" pitchFamily="34" charset="0"/>
                <a:ea typeface="新細明體" pitchFamily="1" charset="-120"/>
              </a:rPr>
              <a:t>團隊成員需要回答</a:t>
            </a:r>
            <a:r>
              <a:rPr lang="en-US" altLang="zh-TW" sz="3000" dirty="0">
                <a:latin typeface="Arial" pitchFamily="34" charset="0"/>
                <a:ea typeface="新細明體" pitchFamily="1" charset="-120"/>
              </a:rPr>
              <a:t>3</a:t>
            </a:r>
            <a:r>
              <a:rPr lang="zh-TW" altLang="en-US" sz="3000" dirty="0">
                <a:latin typeface="Arial" pitchFamily="34" charset="0"/>
                <a:ea typeface="新細明體" pitchFamily="1" charset="-120"/>
              </a:rPr>
              <a:t>個問題</a:t>
            </a:r>
            <a:endParaRPr lang="en-US" altLang="zh-CN" sz="3000" dirty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5177790"/>
            <a:ext cx="8515350" cy="1028700"/>
          </a:xfrm>
        </p:spPr>
        <p:txBody>
          <a:bodyPr/>
          <a:lstStyle/>
          <a:p>
            <a:pPr marL="628650">
              <a:lnSpc>
                <a:spcPct val="70000"/>
              </a:lnSpc>
            </a:pPr>
            <a:r>
              <a:rPr lang="zh-CN" altLang="en-US" smtClean="0">
                <a:latin typeface="Arial" pitchFamily="34" charset="0"/>
                <a:ea typeface="新細明體" pitchFamily="1" charset="-120"/>
              </a:rPr>
              <a:t>這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ea typeface="新細明體" pitchFamily="1" charset="-120"/>
              </a:rPr>
              <a:t>不是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對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ScrumMaster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的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進度報告</a:t>
            </a:r>
          </a:p>
          <a:p>
            <a:pPr marL="937260" lvl="1">
              <a:lnSpc>
                <a:spcPct val="70000"/>
              </a:lnSpc>
            </a:pPr>
            <a:r>
              <a:rPr lang="zh-TW" altLang="en-US" smtClean="0">
                <a:latin typeface="Arial" pitchFamily="34" charset="0"/>
                <a:ea typeface="新細明體" pitchFamily="1" charset="-120"/>
              </a:rPr>
              <a:t>這是團隊成員彼此的承諾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1508760" y="948690"/>
            <a:ext cx="6183630" cy="1371600"/>
            <a:chOff x="0" y="0"/>
            <a:chExt cx="4328" cy="96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sym typeface="Arial" pitchFamily="34" charset="0"/>
                </a:rPr>
                <a:t>昨天你做了什麼</a:t>
              </a:r>
              <a:r>
                <a:rPr lang="en-US" altLang="zh-TW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cs typeface="Arial" pitchFamily="34" charset="0"/>
                  <a:sym typeface="Arial" pitchFamily="34" charset="0"/>
                </a:rPr>
                <a:t>?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  <a:cs typeface="Arial" pitchFamily="34" charset="0"/>
                <a:sym typeface="Arial" pitchFamily="34" charset="0"/>
              </a:endParaRPr>
            </a:p>
          </p:txBody>
        </p:sp>
        <p:grpSp>
          <p:nvGrpSpPr>
            <p:cNvPr id="56335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56336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37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5399" dir="135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r>
                  <a:rPr lang="en-US" altLang="zh-CN" sz="4500">
                    <a:solidFill>
                      <a:srgbClr val="FFFFFF"/>
                    </a:solidFill>
                    <a:latin typeface="Arial" pitchFamily="34" charset="0"/>
                    <a:ea typeface="新細明體" pitchFamily="1" charset="-120"/>
                    <a:sym typeface="Arial Rounded MT Bold" pitchFamily="34" charset="0"/>
                  </a:rPr>
                  <a:t>1</a:t>
                </a:r>
              </a:p>
            </p:txBody>
          </p:sp>
        </p:grpSp>
      </p:grpSp>
      <p:grpSp>
        <p:nvGrpSpPr>
          <p:cNvPr id="56324" name="Group 8"/>
          <p:cNvGrpSpPr>
            <a:grpSpLocks/>
          </p:cNvGrpSpPr>
          <p:nvPr/>
        </p:nvGrpSpPr>
        <p:grpSpPr bwMode="auto">
          <a:xfrm>
            <a:off x="1508760" y="2331720"/>
            <a:ext cx="6183630" cy="1371600"/>
            <a:chOff x="0" y="0"/>
            <a:chExt cx="4328" cy="960"/>
          </a:xfrm>
        </p:grpSpPr>
        <p:sp>
          <p:nvSpPr>
            <p:cNvPr id="30729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sym typeface="Arial" pitchFamily="34" charset="0"/>
                </a:rPr>
                <a:t>今天你將要做什麼</a:t>
              </a:r>
              <a:r>
                <a:rPr lang="en-US" altLang="zh-TW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cs typeface="Arial" pitchFamily="34" charset="0"/>
                  <a:sym typeface="Arial" pitchFamily="34" charset="0"/>
                </a:rPr>
                <a:t>?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  <a:cs typeface="Arial" pitchFamily="34" charset="0"/>
                <a:sym typeface="Arial" pitchFamily="34" charset="0"/>
              </a:endParaRPr>
            </a:p>
          </p:txBody>
        </p:sp>
        <p:grpSp>
          <p:nvGrpSpPr>
            <p:cNvPr id="56331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56332" name="Picture 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33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5399" dir="135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r>
                  <a:rPr lang="en-US" altLang="zh-CN" sz="4500">
                    <a:solidFill>
                      <a:srgbClr val="FFFFFF"/>
                    </a:solidFill>
                    <a:latin typeface="Arial" pitchFamily="34" charset="0"/>
                    <a:ea typeface="新細明體" pitchFamily="1" charset="-120"/>
                    <a:sym typeface="Arial Rounded MT Bold" pitchFamily="34" charset="0"/>
                  </a:rPr>
                  <a:t>2</a:t>
                </a:r>
              </a:p>
            </p:txBody>
          </p:sp>
        </p:grpSp>
      </p:grpSp>
      <p:grpSp>
        <p:nvGrpSpPr>
          <p:cNvPr id="56325" name="Group 13"/>
          <p:cNvGrpSpPr>
            <a:grpSpLocks/>
          </p:cNvGrpSpPr>
          <p:nvPr/>
        </p:nvGrpSpPr>
        <p:grpSpPr bwMode="auto">
          <a:xfrm>
            <a:off x="1508760" y="3714750"/>
            <a:ext cx="6183630" cy="1371600"/>
            <a:chOff x="0" y="0"/>
            <a:chExt cx="4328" cy="960"/>
          </a:xfrm>
        </p:grpSpPr>
        <p:sp>
          <p:nvSpPr>
            <p:cNvPr id="30734" name="AutoShape 1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sym typeface="Arial" pitchFamily="34" charset="0"/>
                </a:rPr>
                <a:t>有什麼困難需要幫助嗎</a:t>
              </a:r>
              <a:r>
                <a:rPr lang="en-US" altLang="zh-TW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  <a:cs typeface="Arial" pitchFamily="34" charset="0"/>
                  <a:sym typeface="Arial" pitchFamily="34" charset="0"/>
                </a:rPr>
                <a:t>?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  <a:cs typeface="Arial" pitchFamily="34" charset="0"/>
                <a:sym typeface="Arial" pitchFamily="34" charset="0"/>
              </a:endParaRPr>
            </a:p>
          </p:txBody>
        </p:sp>
        <p:grpSp>
          <p:nvGrpSpPr>
            <p:cNvPr id="56327" name="Group 1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56328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29" name="Rectangle 1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5399" dir="135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>
                <a:lvl1pPr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1pPr>
                <a:lvl2pPr marL="742950" indent="-28575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2pPr>
                <a:lvl3pPr marL="11430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3pPr>
                <a:lvl4pPr marL="16002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4pPr>
                <a:lvl5pPr marL="2057400" indent="-228600" eaLnBrk="0" hangingPunct="0"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66800" algn="l"/>
                  </a:tabLst>
                  <a:defRPr sz="3200">
                    <a:solidFill>
                      <a:srgbClr val="000000"/>
                    </a:solidFill>
                    <a:latin typeface="Gill Sans" pitchFamily="1" charset="0"/>
                    <a:ea typeface="ヒラギノ角ゴ Pro W3" pitchFamily="1" charset="-128"/>
                    <a:sym typeface="Gill Sans" pitchFamily="1" charset="0"/>
                  </a:defRPr>
                </a:lvl9pPr>
              </a:lstStyle>
              <a:p>
                <a:pPr eaLnBrk="1" hangingPunct="1"/>
                <a:r>
                  <a:rPr lang="en-US" altLang="zh-CN" sz="4500">
                    <a:solidFill>
                      <a:srgbClr val="FFFFFF"/>
                    </a:solidFill>
                    <a:latin typeface="Arial" pitchFamily="34" charset="0"/>
                    <a:ea typeface="新細明體" pitchFamily="1" charset="-120"/>
                    <a:sym typeface="Arial Rounded MT Bold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19889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评审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 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(Review)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28650">
              <a:lnSpc>
                <a:spcPct val="80000"/>
              </a:lnSpc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團隊提出在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中所完成工作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一般的做法是直接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demo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新功能或者底層架構的實做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非正式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最多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2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小時的準備</a:t>
            </a:r>
          </a:p>
          <a:p>
            <a:pPr marL="937260" lvl="1">
              <a:lnSpc>
                <a:spcPct val="80000"/>
              </a:lnSpc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不需要投影片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整個團隊都需要參加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邀請所有關注產品的人參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加</a:t>
            </a:r>
            <a:endParaRPr lang="en-US" altLang="zh-TW" dirty="0" smtClean="0">
              <a:latin typeface="Arial" pitchFamily="34" charset="0"/>
              <a:ea typeface="新細明體" pitchFamily="1" charset="-120"/>
            </a:endParaRPr>
          </a:p>
          <a:p>
            <a:r>
              <a:rPr lang="zh-CN" altLang="en-US" dirty="0">
                <a:ea typeface="宋体" pitchFamily="2" charset="-122"/>
              </a:rPr>
              <a:t>演示是跨团队的，会产生不同团队之间的交流</a:t>
            </a:r>
          </a:p>
          <a:p>
            <a:r>
              <a:rPr lang="zh-CN" altLang="en-US" dirty="0">
                <a:ea typeface="宋体" pitchFamily="2" charset="-122"/>
              </a:rPr>
              <a:t>不要关注太多的细节，以主要的功能为主</a:t>
            </a:r>
          </a:p>
          <a:p>
            <a:r>
              <a:rPr lang="zh-CN" altLang="en-US" dirty="0">
                <a:ea typeface="宋体" pitchFamily="2" charset="-122"/>
              </a:rPr>
              <a:t>让老板和客户看到</a:t>
            </a:r>
          </a:p>
          <a:p>
            <a:r>
              <a:rPr lang="zh-CN" altLang="en-US" dirty="0">
                <a:ea typeface="宋体" pitchFamily="2" charset="-122"/>
              </a:rPr>
              <a:t>非常的重要，绝对不可以被忽略</a:t>
            </a:r>
          </a:p>
          <a:p>
            <a:pPr marL="628650">
              <a:lnSpc>
                <a:spcPct val="80000"/>
              </a:lnSpc>
              <a:spcBef>
                <a:spcPts val="1350"/>
              </a:spcBef>
            </a:pP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65" y="4869160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56337"/>
            <a:ext cx="2508885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36440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回顧</a:t>
            </a:r>
            <a:r>
              <a:rPr lang="zh-CN" altLang="ja-JP" smtClean="0">
                <a:latin typeface="Arial" pitchFamily="34" charset="0"/>
                <a:ea typeface="新細明體" pitchFamily="1" charset="-120"/>
              </a:rPr>
              <a:t> 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(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retrospective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)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440180"/>
            <a:ext cx="8515350" cy="4869180"/>
          </a:xfrm>
        </p:spPr>
        <p:txBody>
          <a:bodyPr>
            <a:normAutofit lnSpcReduction="10000"/>
          </a:bodyPr>
          <a:lstStyle/>
          <a:p>
            <a:pPr marL="628650">
              <a:lnSpc>
                <a:spcPct val="80000"/>
              </a:lnSpc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週期性的回顧，總結工作中的經驗和教訓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一般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長度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為</a:t>
            </a: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60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至</a:t>
            </a: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180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分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鐘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在每個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結束時開始做</a:t>
            </a:r>
          </a:p>
          <a:p>
            <a:pPr marL="628650">
              <a:lnSpc>
                <a:spcPct val="80000"/>
              </a:lnSpc>
              <a:spcBef>
                <a:spcPts val="117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整個團隊都需要參加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en-US" altLang="zh-CN" dirty="0" err="1" smtClean="0">
                <a:latin typeface="Arial" pitchFamily="34" charset="0"/>
                <a:ea typeface="新細明體" pitchFamily="1" charset="-120"/>
              </a:rPr>
              <a:t>ScrumMaster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產品所有者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團隊</a:t>
            </a:r>
          </a:p>
          <a:p>
            <a:r>
              <a:rPr lang="zh-CN" altLang="en-US" dirty="0" smtClean="0">
                <a:ea typeface="宋体" pitchFamily="2" charset="-122"/>
              </a:rPr>
              <a:t>找</a:t>
            </a:r>
            <a:r>
              <a:rPr lang="zh-CN" altLang="en-US" dirty="0">
                <a:ea typeface="宋体" pitchFamily="2" charset="-122"/>
              </a:rPr>
              <a:t>最舒适的地方（要有回顾看板）</a:t>
            </a:r>
          </a:p>
          <a:p>
            <a:r>
              <a:rPr lang="zh-CN" altLang="en-US" dirty="0">
                <a:ea typeface="宋体" pitchFamily="2" charset="-122"/>
              </a:rPr>
              <a:t>开始的时候轮流发言，而不是主动发言</a:t>
            </a:r>
          </a:p>
          <a:p>
            <a:r>
              <a:rPr lang="zh-CN" altLang="en-US" dirty="0">
                <a:ea typeface="宋体" pitchFamily="2" charset="-122"/>
              </a:rPr>
              <a:t>记录问题，总结，并讨论改进的方法，放在回顾看板上</a:t>
            </a:r>
          </a:p>
          <a:p>
            <a:r>
              <a:rPr lang="zh-CN" altLang="en-US" dirty="0">
                <a:ea typeface="宋体" pitchFamily="2" charset="-122"/>
              </a:rPr>
              <a:t>每人三个磁铁，将最重要的2-3个改进点，成为下一轮的产品需求</a:t>
            </a:r>
          </a:p>
          <a:p>
            <a:pPr marL="937260" lvl="1">
              <a:lnSpc>
                <a:spcPct val="80000"/>
              </a:lnSpc>
              <a:spcBef>
                <a:spcPts val="1170"/>
              </a:spcBef>
            </a:pPr>
            <a:endParaRPr lang="en-US" altLang="zh-TW" dirty="0" smtClean="0"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3119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新細明體" pitchFamily="1" charset="-120"/>
              </a:rPr>
              <a:t>啟動</a:t>
            </a:r>
            <a:r>
              <a:rPr lang="zh-CN" altLang="ja-JP" smtClean="0">
                <a:latin typeface="Arial" pitchFamily="34" charset="0"/>
                <a:ea typeface="新細明體" pitchFamily="1" charset="-120"/>
              </a:rPr>
              <a:t> 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/ 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停止 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/ 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繼續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440180"/>
            <a:ext cx="8515350" cy="1257300"/>
          </a:xfrm>
        </p:spPr>
        <p:txBody>
          <a:bodyPr/>
          <a:lstStyle/>
          <a:p>
            <a:pPr marL="628650"/>
            <a:r>
              <a:rPr lang="zh-TW" altLang="en-US" smtClean="0">
                <a:latin typeface="Arial" pitchFamily="34" charset="0"/>
                <a:ea typeface="新細明體" pitchFamily="1" charset="-120"/>
              </a:rPr>
              <a:t>整個團隊集結一起討論以下方案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: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1348740" y="253746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" charset="-120"/>
              </a:rPr>
              <a:t>開始做</a:t>
            </a: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" charset="-120"/>
              </a:rPr>
              <a:t>…</a:t>
            </a:r>
            <a:endParaRPr lang="en-US" altLang="zh-CN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2846070" y="364617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停止做</a:t>
            </a:r>
            <a:r>
              <a:rPr lang="en-US" altLang="zh-TW" sz="3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…</a:t>
            </a:r>
            <a:endParaRPr lang="en-US" altLang="zh-CN" sz="36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797" name="AutoShape 5"/>
          <p:cNvSpPr>
            <a:spLocks/>
          </p:cNvSpPr>
          <p:nvPr/>
        </p:nvSpPr>
        <p:spPr bwMode="auto">
          <a:xfrm>
            <a:off x="4343400" y="4754880"/>
            <a:ext cx="3440430" cy="880110"/>
          </a:xfrm>
          <a:prstGeom prst="roundRect">
            <a:avLst>
              <a:gd name="adj" fmla="val 311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" charset="-120"/>
              </a:rPr>
              <a:t>繼續做</a:t>
            </a: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新細明體" pitchFamily="1" charset="-120"/>
              </a:rPr>
              <a:t>…</a:t>
            </a:r>
            <a:endParaRPr lang="en-US" altLang="zh-CN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005840" y="4366260"/>
            <a:ext cx="2788920" cy="2108835"/>
            <a:chOff x="0" y="0"/>
            <a:chExt cx="1951" cy="1476"/>
          </a:xfrm>
        </p:grpSpPr>
        <p:pic>
          <p:nvPicPr>
            <p:cNvPr id="6247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2" name="Rectangle 8"/>
            <p:cNvSpPr>
              <a:spLocks/>
            </p:cNvSpPr>
            <p:nvPr/>
          </p:nvSpPr>
          <p:spPr bwMode="auto">
            <a:xfrm>
              <a:off x="102" y="144"/>
              <a:ext cx="157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TW" altLang="en-US" sz="2300">
                  <a:solidFill>
                    <a:srgbClr val="FF0000"/>
                  </a:solidFill>
                  <a:latin typeface="Arial" pitchFamily="34" charset="0"/>
                  <a:ea typeface="新細明體" pitchFamily="1" charset="-120"/>
                  <a:sym typeface="Comic Sans MS" pitchFamily="66" charset="0"/>
                </a:rPr>
                <a:t>僅僅是諸多</a:t>
              </a:r>
              <a:r>
                <a:rPr lang="en-US" altLang="zh-TW" sz="2300">
                  <a:solidFill>
                    <a:srgbClr val="FF0000"/>
                  </a:solidFill>
                  <a:latin typeface="Arial" pitchFamily="34" charset="0"/>
                  <a:ea typeface="新細明體" pitchFamily="1" charset="-120"/>
                  <a:sym typeface="Comic Sans MS" pitchFamily="66" charset="0"/>
                </a:rPr>
                <a:t>Sprint</a:t>
              </a:r>
              <a:r>
                <a:rPr lang="zh-TW" altLang="en-US" sz="2300">
                  <a:solidFill>
                    <a:srgbClr val="FF0000"/>
                  </a:solidFill>
                  <a:latin typeface="Arial" pitchFamily="34" charset="0"/>
                  <a:ea typeface="新細明體" pitchFamily="1" charset="-120"/>
                  <a:sym typeface="Comic Sans MS" pitchFamily="66" charset="0"/>
                </a:rPr>
                <a:t>回顧的一種方式</a:t>
              </a:r>
              <a:endParaRPr lang="en-US" altLang="zh-CN" sz="2300">
                <a:solidFill>
                  <a:srgbClr val="FF0000"/>
                </a:solidFill>
                <a:latin typeface="Arial" pitchFamily="34" charset="0"/>
                <a:ea typeface="新細明體" pitchFamily="1" charset="-120"/>
                <a:sym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0657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1"/>
          <p:cNvGrpSpPr>
            <a:grpSpLocks/>
          </p:cNvGrpSpPr>
          <p:nvPr/>
        </p:nvGrpSpPr>
        <p:grpSpPr bwMode="auto"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64533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34" name="Rectangle 3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產品擁有者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團隊</a:t>
              </a:r>
              <a:endPara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35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36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39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40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角色</a:t>
              </a:r>
            </a:p>
          </p:txBody>
        </p:sp>
      </p:grpSp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Scrum 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框架</a:t>
            </a:r>
          </a:p>
        </p:txBody>
      </p:sp>
      <p:grpSp>
        <p:nvGrpSpPr>
          <p:cNvPr id="64515" name="Group 2"/>
          <p:cNvGrpSpPr>
            <a:grpSpLocks/>
          </p:cNvGrpSpPr>
          <p:nvPr/>
        </p:nvGrpSpPr>
        <p:grpSpPr bwMode="auto">
          <a:xfrm>
            <a:off x="2983230" y="2560320"/>
            <a:ext cx="3726180" cy="2274570"/>
            <a:chOff x="0" y="0"/>
            <a:chExt cx="2608" cy="1592"/>
          </a:xfrm>
        </p:grpSpPr>
        <p:sp>
          <p:nvSpPr>
            <p:cNvPr id="64525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526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計畫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驗收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回顧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每日</a:t>
              </a:r>
              <a:r>
                <a:rPr lang="en-US" altLang="zh-TW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scrum </a:t>
              </a:r>
              <a:r>
                <a:rPr lang="zh-TW" altLang="en-US" sz="2500">
                  <a:solidFill>
                    <a:srgbClr val="B3B3B3"/>
                  </a:solidFill>
                  <a:latin typeface="Arial" pitchFamily="34" charset="0"/>
                  <a:ea typeface="新細明體" pitchFamily="1" charset="-120"/>
                </a:rPr>
                <a:t>會議</a:t>
              </a:r>
              <a:endParaRPr lang="en-US" altLang="zh-TW" sz="2500">
                <a:solidFill>
                  <a:srgbClr val="B3B3B3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27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528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zh-CN" altLang="en-US"/>
            </a:p>
          </p:txBody>
        </p:sp>
        <p:sp>
          <p:nvSpPr>
            <p:cNvPr id="64529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531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4532" name="Rectangle 10"/>
            <p:cNvSpPr>
              <a:spLocks/>
            </p:cNvSpPr>
            <p:nvPr/>
          </p:nvSpPr>
          <p:spPr bwMode="auto">
            <a:xfrm>
              <a:off x="104" y="8"/>
              <a:ext cx="1536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ea typeface="新細明體" pitchFamily="1" charset="-120"/>
                </a:rPr>
                <a:t>儀式</a:t>
              </a:r>
              <a:endParaRPr lang="en-US" altLang="zh-TW">
                <a:solidFill>
                  <a:srgbClr val="FFFFFF"/>
                </a:solidFill>
                <a:ea typeface="新細明體" pitchFamily="1" charset="-120"/>
              </a:endParaRPr>
            </a:p>
          </p:txBody>
        </p:sp>
      </p:grpSp>
      <p:grpSp>
        <p:nvGrpSpPr>
          <p:cNvPr id="64516" name="Group 20"/>
          <p:cNvGrpSpPr>
            <a:grpSpLocks/>
          </p:cNvGrpSpPr>
          <p:nvPr/>
        </p:nvGrpSpPr>
        <p:grpSpPr bwMode="auto">
          <a:xfrm>
            <a:off x="4594860" y="459486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635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18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Product </a:t>
              </a: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en-US" altLang="zh-CN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zh-TW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Sprint</a:t>
              </a:r>
              <a:r>
                <a:rPr lang="zh-CN" altLang="en-US" sz="2500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耗散圖</a:t>
              </a:r>
              <a:endPara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19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2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13734 w 21600"/>
                <a:gd name="T1" fmla="*/ 65 h 21600"/>
                <a:gd name="T2" fmla="*/ 14 w 21600"/>
                <a:gd name="T3" fmla="*/ 14130 h 21600"/>
                <a:gd name="T4" fmla="*/ 0 w 21600"/>
                <a:gd name="T5" fmla="*/ 21600 h 21600"/>
                <a:gd name="T6" fmla="*/ 21600 w 21600"/>
                <a:gd name="T7" fmla="*/ 21600 h 21600"/>
                <a:gd name="T8" fmla="*/ 21600 w 21600"/>
                <a:gd name="T9" fmla="*/ 0 h 21600"/>
                <a:gd name="T10" fmla="*/ 13734 w 21600"/>
                <a:gd name="T11" fmla="*/ 65 h 21600"/>
                <a:gd name="T12" fmla="*/ 13734 w 21600"/>
                <a:gd name="T13" fmla="*/ 65 h 21600"/>
                <a:gd name="T14" fmla="*/ 13734 w 21600"/>
                <a:gd name="T15" fmla="*/ 65 h 21600"/>
                <a:gd name="T16" fmla="*/ 0 w 21600"/>
                <a:gd name="T17" fmla="*/ 0 h 21600"/>
                <a:gd name="T18" fmla="*/ 21600 w 21600"/>
                <a:gd name="T1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23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64524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新細明體" pitchFamily="1" charset="-120"/>
                </a:rPr>
                <a:t>產出</a:t>
              </a:r>
              <a:endParaRPr lang="en-US" altLang="zh-CN">
                <a:solidFill>
                  <a:srgbClr val="FFFFFF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1591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  <a:ea typeface="新細明體" pitchFamily="1" charset="-120"/>
              </a:rPr>
              <a:t>Product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 backlog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4790" y="1565910"/>
            <a:ext cx="4937760" cy="4766310"/>
          </a:xfrm>
        </p:spPr>
        <p:txBody>
          <a:bodyPr/>
          <a:lstStyle/>
          <a:p>
            <a:pPr marL="494348" indent="-265748">
              <a:lnSpc>
                <a:spcPct val="80000"/>
              </a:lnSpc>
              <a:tabLst>
                <a:tab pos="1068705" algn="l"/>
              </a:tabLst>
            </a:pPr>
            <a:r>
              <a:rPr lang="zh-CN" altLang="en-US" sz="2300">
                <a:latin typeface="Arial" pitchFamily="34" charset="0"/>
                <a:ea typeface="新細明體" pitchFamily="1" charset="-120"/>
              </a:rPr>
              <a:t>產品需求</a:t>
            </a:r>
            <a:endParaRPr lang="en-US" altLang="zh-CN" sz="2300">
              <a:latin typeface="Arial" pitchFamily="34" charset="0"/>
              <a:ea typeface="新細明體" pitchFamily="1" charset="-120"/>
            </a:endParaRP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</a:pPr>
            <a:r>
              <a:rPr lang="zh-TW" altLang="en-US" sz="2300">
                <a:latin typeface="Arial" pitchFamily="34" charset="0"/>
                <a:ea typeface="新細明體" pitchFamily="1" charset="-120"/>
              </a:rPr>
              <a:t>專案中需要完成的工作列表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</a:pPr>
            <a:r>
              <a:rPr lang="zh-TW" altLang="en-US" sz="2300">
                <a:latin typeface="Arial" pitchFamily="34" charset="0"/>
                <a:ea typeface="新細明體" pitchFamily="1" charset="-120"/>
              </a:rPr>
              <a:t>理想上，每一個工作項目都用「對客戶和用戶產生的價值」來呈現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</a:pPr>
            <a:r>
              <a:rPr lang="zh-TW" altLang="en-US" sz="2300">
                <a:latin typeface="Arial" pitchFamily="34" charset="0"/>
                <a:ea typeface="新細明體" pitchFamily="1" charset="-120"/>
              </a:rPr>
              <a:t>由產品所有者進行優先順序排序</a:t>
            </a:r>
          </a:p>
          <a:p>
            <a:pPr marL="494348" indent="-265748">
              <a:lnSpc>
                <a:spcPct val="80000"/>
              </a:lnSpc>
              <a:spcBef>
                <a:spcPts val="1260"/>
              </a:spcBef>
              <a:tabLst>
                <a:tab pos="1068705" algn="l"/>
              </a:tabLst>
            </a:pPr>
            <a:r>
              <a:rPr lang="zh-TW" altLang="en-US" sz="2300">
                <a:latin typeface="Arial" pitchFamily="34" charset="0"/>
                <a:ea typeface="新細明體" pitchFamily="1" charset="-120"/>
              </a:rPr>
              <a:t>每個</a:t>
            </a:r>
            <a:r>
              <a:rPr lang="en-US" altLang="zh-TW" sz="230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z="2300">
                <a:latin typeface="Arial" pitchFamily="34" charset="0"/>
                <a:ea typeface="新細明體" pitchFamily="1" charset="-120"/>
              </a:rPr>
              <a:t>開始前還要再進行優先順序排序的修正</a:t>
            </a:r>
            <a:endParaRPr lang="en-US" altLang="zh-CN" sz="2300"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" y="2988945"/>
            <a:ext cx="4046220" cy="16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428750" y="5349240"/>
            <a:ext cx="2526030" cy="914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3C83"/>
            </a:solidFill>
            <a:miter lim="800000"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960120" algn="l"/>
              </a:tabLst>
              <a:defRPr/>
            </a:pPr>
            <a:r>
              <a:rPr lang="en-US" altLang="zh-TW" sz="2800">
                <a:solidFill>
                  <a:srgbClr val="FFFF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Product</a:t>
            </a:r>
            <a:r>
              <a:rPr lang="en-US" altLang="zh-CN" sz="2800">
                <a:solidFill>
                  <a:srgbClr val="FFFFFF"/>
                </a:solidFill>
                <a:latin typeface="Arial" charset="0"/>
                <a:ea typeface="新細明體" charset="0"/>
                <a:cs typeface="新細明體" charset="0"/>
                <a:sym typeface="Gill Sans" charset="0"/>
              </a:rPr>
              <a:t> backlog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82980" y="4137660"/>
            <a:ext cx="387192" cy="1371600"/>
          </a:xfrm>
          <a:prstGeom prst="line">
            <a:avLst/>
          </a:prstGeom>
          <a:noFill/>
          <a:ln w="38100">
            <a:solidFill>
              <a:srgbClr val="033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719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Product</a:t>
            </a: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 backlog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的例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子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708660" y="1314450"/>
          <a:ext cx="7976712" cy="4983481"/>
        </p:xfrm>
        <a:graphic>
          <a:graphicData uri="http://schemas.openxmlformats.org/drawingml/2006/table">
            <a:tbl>
              <a:tblPr/>
              <a:tblGrid>
                <a:gridCol w="5987892"/>
                <a:gridCol w="1988820"/>
              </a:tblGrid>
              <a:tr h="762953"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Backlog </a:t>
                      </a:r>
                      <a:r>
                        <a:rPr kumimoji="0" lang="zh-CN" alt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列表</a:t>
                      </a:r>
                      <a:endParaRPr kumimoji="0" lang="en-US" altLang="zh-CN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10668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zh-CN" alt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估計量</a:t>
                      </a:r>
                      <a:endParaRPr kumimoji="0" lang="en-US" altLang="zh-CN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</a:tr>
              <a:tr h="521494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顧客可以預定飯店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21494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顧客可以取消預定</a:t>
                      </a: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.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5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535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顧客可以更改預定日期</a:t>
                      </a: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.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3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851535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飯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店工作人員可以產生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RevPAR</a:t>
                      </a: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(revenue-per-available-room)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報告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8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zh-TW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例外處理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" charset="-120"/>
                        <a:sym typeface="Gill Sans" pitchFamily="1" charset="0"/>
                      </a:endParaRP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8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060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...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30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80060">
                <a:tc>
                  <a:txBody>
                    <a:bodyPr/>
                    <a:lstStyle>
                      <a:lvl1pPr marL="114300"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...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1800"/>
                        </a:spcBef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1pPr>
                      <a:lvl2pPr marL="742950" indent="-28575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2pPr>
                      <a:lvl3pPr marL="11430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3pPr>
                      <a:lvl4pPr marL="16002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4pPr>
                      <a:lvl5pPr marL="2057400" indent="-228600" algn="l" eaLnBrk="0" hangingPunct="0">
                        <a:spcBef>
                          <a:spcPts val="1800"/>
                        </a:spcBef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5pPr>
                      <a:lvl6pPr marL="25146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6pPr>
                      <a:lvl7pPr marL="29718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7pPr>
                      <a:lvl8pPr marL="34290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8pPr>
                      <a:lvl9pPr marL="3886200" indent="-228600" eaLnBrk="0" fontAlgn="base" hangingPunct="0">
                        <a:spcBef>
                          <a:spcPts val="1800"/>
                        </a:spcBef>
                        <a:spcAft>
                          <a:spcPct val="0"/>
                        </a:spcAft>
                        <a:buSzPct val="150000"/>
                        <a:buFont typeface="Lucida Grande" pitchFamily="1" charset="0"/>
                        <a:tabLst>
                          <a:tab pos="914400" algn="l"/>
                        </a:tabLs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1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" charset="-120"/>
                          <a:sym typeface="Gill Sans" pitchFamily="1" charset="0"/>
                        </a:rPr>
                        <a:t>50</a:t>
                      </a:r>
                    </a:p>
                  </a:txBody>
                  <a:tcPr marL="34290" marR="34290" marT="34290" marB="3429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4242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目標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303020"/>
            <a:ext cx="8515350" cy="1131570"/>
          </a:xfrm>
        </p:spPr>
        <p:txBody>
          <a:bodyPr/>
          <a:lstStyle/>
          <a:p>
            <a:pPr marL="628650"/>
            <a:r>
              <a:rPr lang="zh-TW" altLang="en-US" smtClean="0">
                <a:latin typeface="Arial" pitchFamily="34" charset="0"/>
                <a:ea typeface="新細明體" pitchFamily="1" charset="-120"/>
              </a:rPr>
              <a:t>簡短陳述這個</a:t>
            </a:r>
            <a:r>
              <a:rPr lang="en-US" altLang="zh-TW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smtClean="0">
                <a:latin typeface="Arial" pitchFamily="34" charset="0"/>
                <a:ea typeface="新細明體" pitchFamily="1" charset="-120"/>
              </a:rPr>
              <a:t>將要完成什麼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2" name="AutoShape 3"/>
          <p:cNvSpPr>
            <a:spLocks/>
          </p:cNvSpPr>
          <p:nvPr/>
        </p:nvSpPr>
        <p:spPr bwMode="auto">
          <a:xfrm>
            <a:off x="308610" y="337185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60" name="Rectangle 4"/>
          <p:cNvSpPr>
            <a:spLocks/>
          </p:cNvSpPr>
          <p:nvPr/>
        </p:nvSpPr>
        <p:spPr bwMode="auto">
          <a:xfrm>
            <a:off x="742950" y="337185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61" name="AutoShape 5"/>
          <p:cNvSpPr>
            <a:spLocks/>
          </p:cNvSpPr>
          <p:nvPr/>
        </p:nvSpPr>
        <p:spPr bwMode="auto">
          <a:xfrm rot="10800000">
            <a:off x="2994660" y="337185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62" name="AutoShape 6"/>
          <p:cNvSpPr>
            <a:spLocks/>
          </p:cNvSpPr>
          <p:nvPr/>
        </p:nvSpPr>
        <p:spPr bwMode="auto">
          <a:xfrm>
            <a:off x="308610" y="337185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63" name="Rectangle 7"/>
          <p:cNvSpPr>
            <a:spLocks/>
          </p:cNvSpPr>
          <p:nvPr/>
        </p:nvSpPr>
        <p:spPr bwMode="auto">
          <a:xfrm>
            <a:off x="457200" y="333756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資料庫應用軟體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4366260" y="4572000"/>
            <a:ext cx="4411980" cy="1748790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65" name="Rectangle 9"/>
          <p:cNvSpPr>
            <a:spLocks/>
          </p:cNvSpPr>
          <p:nvPr/>
        </p:nvSpPr>
        <p:spPr bwMode="auto">
          <a:xfrm>
            <a:off x="4800600" y="457200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66" name="AutoShape 10"/>
          <p:cNvSpPr>
            <a:spLocks/>
          </p:cNvSpPr>
          <p:nvPr/>
        </p:nvSpPr>
        <p:spPr bwMode="auto">
          <a:xfrm rot="10800000">
            <a:off x="7052310" y="457200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67" name="AutoShape 11"/>
          <p:cNvSpPr>
            <a:spLocks/>
          </p:cNvSpPr>
          <p:nvPr/>
        </p:nvSpPr>
        <p:spPr bwMode="auto">
          <a:xfrm>
            <a:off x="4366260" y="457200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68" name="Rectangle 12"/>
          <p:cNvSpPr>
            <a:spLocks/>
          </p:cNvSpPr>
          <p:nvPr/>
        </p:nvSpPr>
        <p:spPr bwMode="auto">
          <a:xfrm>
            <a:off x="4514850" y="453771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金融服務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4" name="AutoShape 13"/>
          <p:cNvSpPr>
            <a:spLocks/>
          </p:cNvSpPr>
          <p:nvPr/>
        </p:nvSpPr>
        <p:spPr bwMode="auto">
          <a:xfrm>
            <a:off x="4366260" y="2503170"/>
            <a:ext cx="4411980" cy="1383030"/>
          </a:xfrm>
          <a:prstGeom prst="roundRect">
            <a:avLst>
              <a:gd name="adj" fmla="val 198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70" name="Rectangle 14"/>
          <p:cNvSpPr>
            <a:spLocks/>
          </p:cNvSpPr>
          <p:nvPr/>
        </p:nvSpPr>
        <p:spPr bwMode="auto">
          <a:xfrm>
            <a:off x="4800600" y="2503170"/>
            <a:ext cx="2343150" cy="41148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71" name="AutoShape 15"/>
          <p:cNvSpPr>
            <a:spLocks/>
          </p:cNvSpPr>
          <p:nvPr/>
        </p:nvSpPr>
        <p:spPr bwMode="auto">
          <a:xfrm rot="10800000">
            <a:off x="7052310" y="250317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72" name="AutoShape 16"/>
          <p:cNvSpPr>
            <a:spLocks/>
          </p:cNvSpPr>
          <p:nvPr/>
        </p:nvSpPr>
        <p:spPr bwMode="auto">
          <a:xfrm>
            <a:off x="4366260" y="2503170"/>
            <a:ext cx="445770" cy="411480"/>
          </a:xfrm>
          <a:custGeom>
            <a:avLst/>
            <a:gdLst>
              <a:gd name="T0" fmla="*/ 13734 w 21600"/>
              <a:gd name="T1" fmla="*/ 65 h 21600"/>
              <a:gd name="T2" fmla="*/ 14 w 21600"/>
              <a:gd name="T3" fmla="*/ 14130 h 21600"/>
              <a:gd name="T4" fmla="*/ 0 w 21600"/>
              <a:gd name="T5" fmla="*/ 21600 h 21600"/>
              <a:gd name="T6" fmla="*/ 21600 w 21600"/>
              <a:gd name="T7" fmla="*/ 21600 h 21600"/>
              <a:gd name="T8" fmla="*/ 21600 w 21600"/>
              <a:gd name="T9" fmla="*/ 0 h 21600"/>
              <a:gd name="T10" fmla="*/ 13734 w 21600"/>
              <a:gd name="T11" fmla="*/ 65 h 21600"/>
              <a:gd name="T12" fmla="*/ 13734 w 21600"/>
              <a:gd name="T13" fmla="*/ 65 h 21600"/>
              <a:gd name="T14" fmla="*/ 13734 w 21600"/>
              <a:gd name="T15" fmla="*/ 65 h 21600"/>
              <a:gd name="T16" fmla="*/ 0 w 21600"/>
              <a:gd name="T17" fmla="*/ 0 h 21600"/>
              <a:gd name="T18" fmla="*/ 21600 w 21600"/>
              <a:gd name="T1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0673" name="Rectangle 17"/>
          <p:cNvSpPr>
            <a:spLocks/>
          </p:cNvSpPr>
          <p:nvPr/>
        </p:nvSpPr>
        <p:spPr bwMode="auto">
          <a:xfrm>
            <a:off x="4514850" y="2468880"/>
            <a:ext cx="28346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生命科學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74" name="Rectangle 18"/>
          <p:cNvSpPr>
            <a:spLocks/>
          </p:cNvSpPr>
          <p:nvPr/>
        </p:nvSpPr>
        <p:spPr bwMode="auto">
          <a:xfrm>
            <a:off x="4491990" y="2926080"/>
            <a:ext cx="419481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提供人口遺傳學研究的功能</a:t>
            </a:r>
            <a:endParaRPr lang="en-US" altLang="zh-CN">
              <a:solidFill>
                <a:srgbClr val="FFFFFF"/>
              </a:solidFill>
              <a:ea typeface="新細明體" pitchFamily="1" charset="-120"/>
            </a:endParaRPr>
          </a:p>
        </p:txBody>
      </p:sp>
      <p:sp>
        <p:nvSpPr>
          <p:cNvPr id="70675" name="Rectangle 19"/>
          <p:cNvSpPr>
            <a:spLocks/>
          </p:cNvSpPr>
          <p:nvPr/>
        </p:nvSpPr>
        <p:spPr bwMode="auto">
          <a:xfrm>
            <a:off x="4491990" y="502920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基於</a:t>
            </a:r>
            <a:r>
              <a:rPr lang="zh-TW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即時及連續的資料，</a:t>
            </a:r>
            <a:r>
              <a:rPr lang="zh-CN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提供比</a:t>
            </a:r>
            <a:r>
              <a: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ABC</a:t>
            </a:r>
            <a:r>
              <a:rPr lang="zh-TW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公司更多的技術指標</a:t>
            </a:r>
            <a:endParaRPr lang="en-US" altLang="zh-CN" sz="25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0676" name="Rectangle 20"/>
          <p:cNvSpPr>
            <a:spLocks/>
          </p:cNvSpPr>
          <p:nvPr/>
        </p:nvSpPr>
        <p:spPr bwMode="auto">
          <a:xfrm>
            <a:off x="411480" y="3840480"/>
            <a:ext cx="419481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除了</a:t>
            </a:r>
            <a:r>
              <a:rPr lang="en-US" altLang="zh-CN">
                <a:solidFill>
                  <a:srgbClr val="FFFFFF"/>
                </a:solidFill>
              </a:rPr>
              <a:t>Oracle</a:t>
            </a:r>
            <a:r>
              <a:rPr lang="zh-TW" altLang="en-US">
                <a:solidFill>
                  <a:srgbClr val="FFFFFF"/>
                </a:solidFill>
              </a:rPr>
              <a:t>，</a:t>
            </a:r>
            <a:r>
              <a:rPr lang="zh-CN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應用程式還可以運行</a:t>
            </a:r>
            <a:r>
              <a:rPr lang="zh-TW" altLang="en-US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於</a:t>
            </a:r>
            <a:r>
              <a:rPr lang="en-US" altLang="zh-CN" sz="25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SQL Server</a:t>
            </a:r>
            <a:endParaRPr lang="zh-CN" altLang="en-US" sz="25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608830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管理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 backlog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8610" y="1383030"/>
            <a:ext cx="8515350" cy="4720590"/>
          </a:xfrm>
        </p:spPr>
        <p:txBody>
          <a:bodyPr/>
          <a:lstStyle/>
          <a:p>
            <a:pPr marL="628650">
              <a:lnSpc>
                <a:spcPct val="90000"/>
              </a:lnSpc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團隊的成員簽收自選的工作</a:t>
            </a:r>
          </a:p>
          <a:p>
            <a:pPr marL="937260" lvl="1">
              <a:lnSpc>
                <a:spcPct val="90000"/>
              </a:lnSpc>
              <a:spcBef>
                <a:spcPts val="1260"/>
              </a:spcBef>
            </a:pPr>
            <a:r>
              <a:rPr lang="zh-TW" altLang="en-US" sz="2900" dirty="0">
                <a:latin typeface="Arial" pitchFamily="34" charset="0"/>
                <a:ea typeface="新細明體" pitchFamily="1" charset="-120"/>
              </a:rPr>
              <a:t>工作</a:t>
            </a:r>
            <a:r>
              <a:rPr lang="zh-TW" altLang="en-US" sz="2900" b="1" dirty="0">
                <a:latin typeface="Arial" pitchFamily="34" charset="0"/>
                <a:ea typeface="新細明體" pitchFamily="1" charset="-120"/>
              </a:rPr>
              <a:t>絕不是</a:t>
            </a:r>
            <a:r>
              <a:rPr lang="zh-TW" altLang="en-US" sz="2900" dirty="0">
                <a:latin typeface="Arial" pitchFamily="34" charset="0"/>
                <a:ea typeface="新細明體" pitchFamily="1" charset="-120"/>
              </a:rPr>
              <a:t>用分配的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每天更新估計剩餘的工作量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團隊中任何成員都可以新增，刪減或修改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 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backlog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為了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目標以及將發佈的結果而工作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如果工作的內容不清楚，先定義一個相對工作量較大的工作頂目，之後再拆解它</a:t>
            </a:r>
          </a:p>
          <a:p>
            <a:pPr marL="628650">
              <a:lnSpc>
                <a:spcPct val="90000"/>
              </a:lnSpc>
              <a:spcBef>
                <a:spcPts val="1260"/>
              </a:spcBef>
            </a:pP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在工作內容變的更清楚時，更新剩餘工作量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5719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  <a:ea typeface="新細明體" pitchFamily="1" charset="-120"/>
              </a:rPr>
              <a:t>Sprint 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backlog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的例子</a:t>
            </a:r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628650" y="1725930"/>
            <a:ext cx="33147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工作項目</a:t>
            </a:r>
          </a:p>
        </p:txBody>
      </p:sp>
      <p:sp>
        <p:nvSpPr>
          <p:cNvPr id="74755" name="Rectangle 3"/>
          <p:cNvSpPr>
            <a:spLocks/>
          </p:cNvSpPr>
          <p:nvPr/>
        </p:nvSpPr>
        <p:spPr bwMode="auto">
          <a:xfrm>
            <a:off x="628650" y="225171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實做使用介面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4756" name="Rectangle 4"/>
          <p:cNvSpPr>
            <a:spLocks/>
          </p:cNvSpPr>
          <p:nvPr/>
        </p:nvSpPr>
        <p:spPr bwMode="auto">
          <a:xfrm>
            <a:off x="628650" y="277749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實做中間層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628650" y="330327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測試中間層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628650" y="382905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撰寫線上幫助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4759" name="Rectangle 7"/>
          <p:cNvSpPr>
            <a:spLocks/>
          </p:cNvSpPr>
          <p:nvPr/>
        </p:nvSpPr>
        <p:spPr bwMode="auto">
          <a:xfrm>
            <a:off x="628650" y="4354830"/>
            <a:ext cx="3314700" cy="52578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實做</a:t>
            </a:r>
            <a:r>
              <a:rPr lang="en-US" altLang="zh-CN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類別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4760" name="Rectangle 8"/>
          <p:cNvSpPr>
            <a:spLocks/>
          </p:cNvSpPr>
          <p:nvPr/>
        </p:nvSpPr>
        <p:spPr bwMode="auto">
          <a:xfrm>
            <a:off x="39433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Mon</a:t>
            </a:r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3943350" y="2251710"/>
            <a:ext cx="914400" cy="2628900"/>
            <a:chOff x="0" y="0"/>
            <a:chExt cx="640" cy="1840"/>
          </a:xfrm>
        </p:grpSpPr>
        <p:sp>
          <p:nvSpPr>
            <p:cNvPr id="74796" name="Rectangle 10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97" name="Rectangle 11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16</a:t>
              </a:r>
            </a:p>
          </p:txBody>
        </p:sp>
        <p:sp>
          <p:nvSpPr>
            <p:cNvPr id="74798" name="Rectangle 12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99" name="Rectangle 13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12</a:t>
              </a:r>
            </a:p>
          </p:txBody>
        </p:sp>
        <p:sp>
          <p:nvSpPr>
            <p:cNvPr id="74800" name="Rectangle 14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</p:grpSp>
      <p:sp>
        <p:nvSpPr>
          <p:cNvPr id="74762" name="Rectangle 15"/>
          <p:cNvSpPr>
            <a:spLocks/>
          </p:cNvSpPr>
          <p:nvPr/>
        </p:nvSpPr>
        <p:spPr bwMode="auto">
          <a:xfrm>
            <a:off x="48577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Tue</a:t>
            </a:r>
            <a:r>
              <a:rPr lang="en-US" altLang="zh-TW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s</a:t>
            </a:r>
            <a:endParaRPr lang="en-US" altLang="zh-CN" sz="26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857750" y="2251710"/>
            <a:ext cx="914400" cy="2628900"/>
            <a:chOff x="0" y="0"/>
            <a:chExt cx="640" cy="1840"/>
          </a:xfrm>
        </p:grpSpPr>
        <p:sp>
          <p:nvSpPr>
            <p:cNvPr id="74791" name="Rectangle 17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4</a:t>
              </a:r>
            </a:p>
          </p:txBody>
        </p:sp>
        <p:sp>
          <p:nvSpPr>
            <p:cNvPr id="74792" name="Rectangle 18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12</a:t>
              </a:r>
            </a:p>
          </p:txBody>
        </p:sp>
        <p:sp>
          <p:nvSpPr>
            <p:cNvPr id="74793" name="Rectangle 19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16</a:t>
              </a:r>
            </a:p>
          </p:txBody>
        </p:sp>
        <p:sp>
          <p:nvSpPr>
            <p:cNvPr id="74794" name="Rectangle 20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95" name="Rectangle 21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</p:grpSp>
      <p:sp>
        <p:nvSpPr>
          <p:cNvPr id="74764" name="Rectangle 22"/>
          <p:cNvSpPr>
            <a:spLocks/>
          </p:cNvSpPr>
          <p:nvPr/>
        </p:nvSpPr>
        <p:spPr bwMode="auto">
          <a:xfrm>
            <a:off x="57721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Wed</a:t>
            </a:r>
          </a:p>
        </p:txBody>
      </p:sp>
      <p:sp>
        <p:nvSpPr>
          <p:cNvPr id="74765" name="Rectangle 23"/>
          <p:cNvSpPr>
            <a:spLocks/>
          </p:cNvSpPr>
          <p:nvPr/>
        </p:nvSpPr>
        <p:spPr bwMode="auto">
          <a:xfrm>
            <a:off x="66865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Thu</a:t>
            </a:r>
            <a:r>
              <a:rPr lang="en-US" altLang="zh-TW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r</a:t>
            </a:r>
            <a:endParaRPr lang="en-US" altLang="zh-CN" sz="26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6686550" y="2251710"/>
            <a:ext cx="914400" cy="3154680"/>
            <a:chOff x="0" y="0"/>
            <a:chExt cx="640" cy="2208"/>
          </a:xfrm>
        </p:grpSpPr>
        <p:sp>
          <p:nvSpPr>
            <p:cNvPr id="74785" name="Rectangle 25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86" name="Rectangle 26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4</a:t>
              </a:r>
            </a:p>
          </p:txBody>
        </p:sp>
        <p:sp>
          <p:nvSpPr>
            <p:cNvPr id="74787" name="Rectangle 27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11</a:t>
              </a:r>
            </a:p>
          </p:txBody>
        </p:sp>
        <p:sp>
          <p:nvSpPr>
            <p:cNvPr id="74788" name="Rectangle 28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89" name="Rectangle 29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90" name="Rectangle 30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4</a:t>
              </a:r>
            </a:p>
          </p:txBody>
        </p:sp>
      </p:grpSp>
      <p:sp>
        <p:nvSpPr>
          <p:cNvPr id="74767" name="Rectangle 31"/>
          <p:cNvSpPr>
            <a:spLocks/>
          </p:cNvSpPr>
          <p:nvPr/>
        </p:nvSpPr>
        <p:spPr bwMode="auto">
          <a:xfrm>
            <a:off x="7600950" y="1725930"/>
            <a:ext cx="914400" cy="52578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Fri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600950" y="2251710"/>
            <a:ext cx="914400" cy="3154680"/>
            <a:chOff x="0" y="0"/>
            <a:chExt cx="640" cy="2208"/>
          </a:xfrm>
        </p:grpSpPr>
        <p:sp>
          <p:nvSpPr>
            <p:cNvPr id="74779" name="Rectangle 33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80" name="Rectangle 34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81" name="Rectangle 35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82" name="Rectangle 36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83" name="Rectangle 37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84" name="Rectangle 38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628650" y="2251710"/>
            <a:ext cx="6057900" cy="3154680"/>
            <a:chOff x="0" y="0"/>
            <a:chExt cx="4240" cy="2208"/>
          </a:xfrm>
        </p:grpSpPr>
        <p:sp>
          <p:nvSpPr>
            <p:cNvPr id="74770" name="Rectangle 40"/>
            <p:cNvSpPr>
              <a:spLocks/>
            </p:cNvSpPr>
            <p:nvPr/>
          </p:nvSpPr>
          <p:spPr bwMode="auto">
            <a:xfrm>
              <a:off x="0" y="1840"/>
              <a:ext cx="232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63500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l" eaLnBrk="1" hangingPunct="1"/>
              <a:r>
                <a:rPr lang="zh-TW" altLang="en-US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新增錯誤日誌記錄</a:t>
              </a:r>
              <a:endParaRPr lang="en-US" altLang="zh-CN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71" name="Rectangle 41"/>
            <p:cNvSpPr>
              <a:spLocks/>
            </p:cNvSpPr>
            <p:nvPr/>
          </p:nvSpPr>
          <p:spPr bwMode="auto">
            <a:xfrm>
              <a:off x="232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72" name="Rectangle 42"/>
            <p:cNvSpPr>
              <a:spLocks/>
            </p:cNvSpPr>
            <p:nvPr/>
          </p:nvSpPr>
          <p:spPr bwMode="auto">
            <a:xfrm>
              <a:off x="296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73" name="Rectangle 43"/>
            <p:cNvSpPr>
              <a:spLocks/>
            </p:cNvSpPr>
            <p:nvPr/>
          </p:nvSpPr>
          <p:spPr bwMode="auto">
            <a:xfrm>
              <a:off x="360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74" name="Rectangle 44"/>
            <p:cNvSpPr>
              <a:spLocks/>
            </p:cNvSpPr>
            <p:nvPr/>
          </p:nvSpPr>
          <p:spPr bwMode="auto">
            <a:xfrm>
              <a:off x="360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10</a:t>
              </a:r>
            </a:p>
          </p:txBody>
        </p:sp>
        <p:sp>
          <p:nvSpPr>
            <p:cNvPr id="74775" name="Rectangle 45"/>
            <p:cNvSpPr>
              <a:spLocks/>
            </p:cNvSpPr>
            <p:nvPr/>
          </p:nvSpPr>
          <p:spPr bwMode="auto">
            <a:xfrm>
              <a:off x="360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16</a:t>
              </a:r>
            </a:p>
          </p:txBody>
        </p:sp>
        <p:sp>
          <p:nvSpPr>
            <p:cNvPr id="74776" name="Rectangle 46"/>
            <p:cNvSpPr>
              <a:spLocks/>
            </p:cNvSpPr>
            <p:nvPr/>
          </p:nvSpPr>
          <p:spPr bwMode="auto">
            <a:xfrm>
              <a:off x="360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 sz="2500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4777" name="Rectangle 47"/>
            <p:cNvSpPr>
              <a:spLocks/>
            </p:cNvSpPr>
            <p:nvPr/>
          </p:nvSpPr>
          <p:spPr bwMode="auto">
            <a:xfrm>
              <a:off x="360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4778" name="Rectangle 48"/>
            <p:cNvSpPr>
              <a:spLocks/>
            </p:cNvSpPr>
            <p:nvPr/>
          </p:nvSpPr>
          <p:spPr bwMode="auto">
            <a:xfrm>
              <a:off x="360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2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9782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3" descr="最形象的客户需求开发模型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0894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342900" y="1200150"/>
            <a:ext cx="8446770" cy="512064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63500" dist="50800" dir="21480060" algn="ctr" rotWithShape="0">
              <a:schemeClr val="bg2">
                <a:alpha val="39998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燃尽图</a:t>
            </a:r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  <p:graphicFrame>
        <p:nvGraphicFramePr>
          <p:cNvPr id="76803" name="Object 0"/>
          <p:cNvGraphicFramePr>
            <a:graphicFrameLocks/>
          </p:cNvGraphicFramePr>
          <p:nvPr/>
        </p:nvGraphicFramePr>
        <p:xfrm>
          <a:off x="442913" y="1140143"/>
          <a:ext cx="8653939" cy="510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5" imgW="0" imgH="0" progId="MSGraph.Chart.8">
                  <p:embed/>
                </p:oleObj>
              </mc:Choice>
              <mc:Fallback>
                <p:oleObj name="Chart" r:id="rId5" imgW="0" imgH="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140143"/>
                        <a:ext cx="8653939" cy="510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/>
          </p:cNvSpPr>
          <p:nvPr/>
        </p:nvSpPr>
        <p:spPr bwMode="auto">
          <a:xfrm rot="-5400000">
            <a:off x="-1319451" y="3102531"/>
            <a:ext cx="375904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小時數</a:t>
            </a:r>
            <a:endParaRPr lang="en-US" altLang="zh-CN" sz="23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17537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1348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63500" dist="50800" dir="21480060" algn="ctr" rotWithShape="0">
              <a:schemeClr val="bg2">
                <a:alpha val="39998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50" name="Rectangle 3"/>
          <p:cNvSpPr>
            <a:spLocks/>
          </p:cNvSpPr>
          <p:nvPr/>
        </p:nvSpPr>
        <p:spPr bwMode="auto">
          <a:xfrm rot="-5400000">
            <a:off x="411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小時數</a:t>
            </a:r>
            <a:endParaRPr lang="en-US" altLang="zh-CN" sz="21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51" name="Line 4"/>
          <p:cNvSpPr>
            <a:spLocks noChangeShapeType="1"/>
          </p:cNvSpPr>
          <p:nvPr/>
        </p:nvSpPr>
        <p:spPr bwMode="auto">
          <a:xfrm>
            <a:off x="2308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8852" name="Line 5"/>
          <p:cNvSpPr>
            <a:spLocks noChangeShapeType="1"/>
          </p:cNvSpPr>
          <p:nvPr/>
        </p:nvSpPr>
        <p:spPr bwMode="auto">
          <a:xfrm>
            <a:off x="2308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8853" name="Line 6"/>
          <p:cNvSpPr>
            <a:spLocks noChangeShapeType="1"/>
          </p:cNvSpPr>
          <p:nvPr/>
        </p:nvSpPr>
        <p:spPr bwMode="auto">
          <a:xfrm>
            <a:off x="2308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>
            <a:off x="2308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2308860" y="577215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78856" name="Rectangle 9"/>
          <p:cNvSpPr>
            <a:spLocks/>
          </p:cNvSpPr>
          <p:nvPr/>
        </p:nvSpPr>
        <p:spPr bwMode="auto">
          <a:xfrm>
            <a:off x="1771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40</a:t>
            </a:r>
          </a:p>
        </p:txBody>
      </p:sp>
      <p:sp>
        <p:nvSpPr>
          <p:cNvPr id="78857" name="Rectangle 10"/>
          <p:cNvSpPr>
            <a:spLocks/>
          </p:cNvSpPr>
          <p:nvPr/>
        </p:nvSpPr>
        <p:spPr bwMode="auto">
          <a:xfrm>
            <a:off x="1771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30</a:t>
            </a:r>
          </a:p>
        </p:txBody>
      </p:sp>
      <p:sp>
        <p:nvSpPr>
          <p:cNvPr id="78858" name="Rectangle 11"/>
          <p:cNvSpPr>
            <a:spLocks/>
          </p:cNvSpPr>
          <p:nvPr/>
        </p:nvSpPr>
        <p:spPr bwMode="auto">
          <a:xfrm>
            <a:off x="1771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20</a:t>
            </a:r>
          </a:p>
        </p:txBody>
      </p:sp>
      <p:sp>
        <p:nvSpPr>
          <p:cNvPr id="78859" name="Rectangle 12"/>
          <p:cNvSpPr>
            <a:spLocks/>
          </p:cNvSpPr>
          <p:nvPr/>
        </p:nvSpPr>
        <p:spPr bwMode="auto">
          <a:xfrm>
            <a:off x="1771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10</a:t>
            </a:r>
          </a:p>
        </p:txBody>
      </p:sp>
      <p:sp>
        <p:nvSpPr>
          <p:cNvPr id="78860" name="Rectangle 13"/>
          <p:cNvSpPr>
            <a:spLocks/>
          </p:cNvSpPr>
          <p:nvPr/>
        </p:nvSpPr>
        <p:spPr bwMode="auto">
          <a:xfrm>
            <a:off x="1771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0</a:t>
            </a:r>
          </a:p>
        </p:txBody>
      </p:sp>
      <p:sp>
        <p:nvSpPr>
          <p:cNvPr id="78861" name="Rectangle 14"/>
          <p:cNvSpPr>
            <a:spLocks/>
          </p:cNvSpPr>
          <p:nvPr/>
        </p:nvSpPr>
        <p:spPr bwMode="auto">
          <a:xfrm>
            <a:off x="2411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Mon</a:t>
            </a:r>
          </a:p>
        </p:txBody>
      </p:sp>
      <p:sp>
        <p:nvSpPr>
          <p:cNvPr id="78862" name="Rectangle 15"/>
          <p:cNvSpPr>
            <a:spLocks/>
          </p:cNvSpPr>
          <p:nvPr/>
        </p:nvSpPr>
        <p:spPr bwMode="auto">
          <a:xfrm>
            <a:off x="3497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Tue</a:t>
            </a:r>
          </a:p>
        </p:txBody>
      </p:sp>
      <p:sp>
        <p:nvSpPr>
          <p:cNvPr id="78863" name="Rectangle 16"/>
          <p:cNvSpPr>
            <a:spLocks/>
          </p:cNvSpPr>
          <p:nvPr/>
        </p:nvSpPr>
        <p:spPr bwMode="auto">
          <a:xfrm>
            <a:off x="4583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Wed</a:t>
            </a:r>
          </a:p>
        </p:txBody>
      </p:sp>
      <p:sp>
        <p:nvSpPr>
          <p:cNvPr id="78864" name="Rectangle 17"/>
          <p:cNvSpPr>
            <a:spLocks/>
          </p:cNvSpPr>
          <p:nvPr/>
        </p:nvSpPr>
        <p:spPr bwMode="auto">
          <a:xfrm>
            <a:off x="5669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Thu</a:t>
            </a:r>
          </a:p>
        </p:txBody>
      </p:sp>
      <p:sp>
        <p:nvSpPr>
          <p:cNvPr id="78865" name="Rectangle 18"/>
          <p:cNvSpPr>
            <a:spLocks/>
          </p:cNvSpPr>
          <p:nvPr/>
        </p:nvSpPr>
        <p:spPr bwMode="auto">
          <a:xfrm>
            <a:off x="6755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Fri</a:t>
            </a:r>
          </a:p>
        </p:txBody>
      </p:sp>
      <p:sp>
        <p:nvSpPr>
          <p:cNvPr id="78866" name="Rectangle 19"/>
          <p:cNvSpPr>
            <a:spLocks/>
          </p:cNvSpPr>
          <p:nvPr/>
        </p:nvSpPr>
        <p:spPr bwMode="auto">
          <a:xfrm>
            <a:off x="628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宋体" pitchFamily="2" charset="-122"/>
              </a:rPr>
              <a:t>工作項目</a:t>
            </a: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8867" name="Rectangle 20"/>
          <p:cNvSpPr>
            <a:spLocks/>
          </p:cNvSpPr>
          <p:nvPr/>
        </p:nvSpPr>
        <p:spPr bwMode="auto">
          <a:xfrm>
            <a:off x="628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實做使用介面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68" name="Rectangle 21"/>
          <p:cNvSpPr>
            <a:spLocks/>
          </p:cNvSpPr>
          <p:nvPr/>
        </p:nvSpPr>
        <p:spPr bwMode="auto">
          <a:xfrm>
            <a:off x="628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實做中間層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69" name="Rectangle 22"/>
          <p:cNvSpPr>
            <a:spLocks/>
          </p:cNvSpPr>
          <p:nvPr/>
        </p:nvSpPr>
        <p:spPr bwMode="auto">
          <a:xfrm>
            <a:off x="628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測試中間層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70" name="Rectangle 23"/>
          <p:cNvSpPr>
            <a:spLocks/>
          </p:cNvSpPr>
          <p:nvPr/>
        </p:nvSpPr>
        <p:spPr bwMode="auto">
          <a:xfrm>
            <a:off x="628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TW" altLang="en-US" sz="22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撰寫線上幫助</a:t>
            </a:r>
            <a:endParaRPr lang="en-US" altLang="zh-CN" sz="2200">
              <a:solidFill>
                <a:schemeClr val="tx1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78871" name="Rectangle 24"/>
          <p:cNvSpPr>
            <a:spLocks/>
          </p:cNvSpPr>
          <p:nvPr/>
        </p:nvSpPr>
        <p:spPr bwMode="auto">
          <a:xfrm>
            <a:off x="3943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Mon</a:t>
            </a:r>
          </a:p>
        </p:txBody>
      </p:sp>
      <p:sp>
        <p:nvSpPr>
          <p:cNvPr id="78872" name="Rectangle 25"/>
          <p:cNvSpPr>
            <a:spLocks/>
          </p:cNvSpPr>
          <p:nvPr/>
        </p:nvSpPr>
        <p:spPr bwMode="auto">
          <a:xfrm>
            <a:off x="3943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8</a:t>
            </a:r>
          </a:p>
        </p:txBody>
      </p:sp>
      <p:sp>
        <p:nvSpPr>
          <p:cNvPr id="78873" name="Rectangle 26"/>
          <p:cNvSpPr>
            <a:spLocks/>
          </p:cNvSpPr>
          <p:nvPr/>
        </p:nvSpPr>
        <p:spPr bwMode="auto">
          <a:xfrm>
            <a:off x="3943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16</a:t>
            </a:r>
          </a:p>
        </p:txBody>
      </p:sp>
      <p:sp>
        <p:nvSpPr>
          <p:cNvPr id="78874" name="Rectangle 27"/>
          <p:cNvSpPr>
            <a:spLocks/>
          </p:cNvSpPr>
          <p:nvPr/>
        </p:nvSpPr>
        <p:spPr bwMode="auto">
          <a:xfrm>
            <a:off x="3943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8</a:t>
            </a:r>
          </a:p>
        </p:txBody>
      </p:sp>
      <p:sp>
        <p:nvSpPr>
          <p:cNvPr id="78875" name="Rectangle 28"/>
          <p:cNvSpPr>
            <a:spLocks/>
          </p:cNvSpPr>
          <p:nvPr/>
        </p:nvSpPr>
        <p:spPr bwMode="auto">
          <a:xfrm>
            <a:off x="3943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12</a:t>
            </a:r>
          </a:p>
        </p:txBody>
      </p:sp>
      <p:sp>
        <p:nvSpPr>
          <p:cNvPr id="78876" name="Rectangle 29"/>
          <p:cNvSpPr>
            <a:spLocks/>
          </p:cNvSpPr>
          <p:nvPr/>
        </p:nvSpPr>
        <p:spPr bwMode="auto">
          <a:xfrm>
            <a:off x="4857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Tues</a:t>
            </a:r>
          </a:p>
        </p:txBody>
      </p:sp>
      <p:sp>
        <p:nvSpPr>
          <p:cNvPr id="78877" name="Rectangle 30"/>
          <p:cNvSpPr>
            <a:spLocks/>
          </p:cNvSpPr>
          <p:nvPr/>
        </p:nvSpPr>
        <p:spPr bwMode="auto">
          <a:xfrm>
            <a:off x="5772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Wed</a:t>
            </a:r>
          </a:p>
        </p:txBody>
      </p:sp>
      <p:sp>
        <p:nvSpPr>
          <p:cNvPr id="78878" name="Rectangle 31"/>
          <p:cNvSpPr>
            <a:spLocks/>
          </p:cNvSpPr>
          <p:nvPr/>
        </p:nvSpPr>
        <p:spPr bwMode="auto">
          <a:xfrm>
            <a:off x="6686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Thur</a:t>
            </a:r>
          </a:p>
        </p:txBody>
      </p:sp>
      <p:sp>
        <p:nvSpPr>
          <p:cNvPr id="78879" name="Rectangle 32"/>
          <p:cNvSpPr>
            <a:spLocks/>
          </p:cNvSpPr>
          <p:nvPr/>
        </p:nvSpPr>
        <p:spPr bwMode="auto">
          <a:xfrm>
            <a:off x="7600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Fri</a:t>
            </a:r>
          </a:p>
        </p:txBody>
      </p:sp>
      <p:sp>
        <p:nvSpPr>
          <p:cNvPr id="78880" name="Line 33"/>
          <p:cNvSpPr>
            <a:spLocks noChangeShapeType="1"/>
          </p:cNvSpPr>
          <p:nvPr/>
        </p:nvSpPr>
        <p:spPr bwMode="auto">
          <a:xfrm>
            <a:off x="2308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2736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2571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2" name="Oval 36"/>
          <p:cNvSpPr>
            <a:spLocks/>
          </p:cNvSpPr>
          <p:nvPr/>
        </p:nvSpPr>
        <p:spPr bwMode="auto">
          <a:xfrm>
            <a:off x="44005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3" name="Oval 37"/>
          <p:cNvSpPr>
            <a:spLocks/>
          </p:cNvSpPr>
          <p:nvPr/>
        </p:nvSpPr>
        <p:spPr bwMode="auto">
          <a:xfrm>
            <a:off x="53149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4" name="Oval 38"/>
          <p:cNvSpPr>
            <a:spLocks/>
          </p:cNvSpPr>
          <p:nvPr/>
        </p:nvSpPr>
        <p:spPr bwMode="auto">
          <a:xfrm>
            <a:off x="62293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5" name="Oval 39"/>
          <p:cNvSpPr>
            <a:spLocks/>
          </p:cNvSpPr>
          <p:nvPr/>
        </p:nvSpPr>
        <p:spPr bwMode="auto">
          <a:xfrm>
            <a:off x="71437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6" name="Oval 40"/>
          <p:cNvSpPr>
            <a:spLocks/>
          </p:cNvSpPr>
          <p:nvPr/>
        </p:nvSpPr>
        <p:spPr bwMode="auto">
          <a:xfrm>
            <a:off x="80581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3787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3646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4872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4743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5966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6915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5829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grpSp>
        <p:nvGrpSpPr>
          <p:cNvPr id="78895" name="Group 48"/>
          <p:cNvGrpSpPr>
            <a:grpSpLocks/>
          </p:cNvGrpSpPr>
          <p:nvPr/>
        </p:nvGrpSpPr>
        <p:grpSpPr bwMode="auto"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8932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33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34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35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78896" name="Group 53"/>
          <p:cNvGrpSpPr>
            <a:grpSpLocks/>
          </p:cNvGrpSpPr>
          <p:nvPr/>
        </p:nvGrpSpPr>
        <p:grpSpPr bwMode="auto"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8928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9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30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31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78897" name="Group 58"/>
          <p:cNvGrpSpPr>
            <a:grpSpLocks/>
          </p:cNvGrpSpPr>
          <p:nvPr/>
        </p:nvGrpSpPr>
        <p:grpSpPr bwMode="auto"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8924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5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6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7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78898" name="Group 63"/>
          <p:cNvGrpSpPr>
            <a:grpSpLocks/>
          </p:cNvGrpSpPr>
          <p:nvPr/>
        </p:nvGrpSpPr>
        <p:grpSpPr bwMode="auto"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8920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1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2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23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8916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4</a:t>
              </a:r>
            </a:p>
          </p:txBody>
        </p:sp>
        <p:sp>
          <p:nvSpPr>
            <p:cNvPr id="78917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12</a:t>
              </a:r>
            </a:p>
          </p:txBody>
        </p:sp>
        <p:sp>
          <p:nvSpPr>
            <p:cNvPr id="78918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16</a:t>
              </a:r>
            </a:p>
          </p:txBody>
        </p:sp>
        <p:sp>
          <p:nvSpPr>
            <p:cNvPr id="78919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8912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13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7</a:t>
              </a:r>
            </a:p>
          </p:txBody>
        </p:sp>
        <p:sp>
          <p:nvSpPr>
            <p:cNvPr id="78914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11</a:t>
              </a:r>
            </a:p>
          </p:txBody>
        </p:sp>
        <p:sp>
          <p:nvSpPr>
            <p:cNvPr id="78915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8908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8909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10</a:t>
              </a:r>
            </a:p>
          </p:txBody>
        </p:sp>
        <p:sp>
          <p:nvSpPr>
            <p:cNvPr id="78910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16</a:t>
              </a:r>
            </a:p>
          </p:txBody>
        </p:sp>
        <p:sp>
          <p:nvSpPr>
            <p:cNvPr id="78911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8904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05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  <p:sp>
          <p:nvSpPr>
            <p:cNvPr id="78906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algn="r" eaLnBrk="1" hangingPunct="1"/>
              <a:r>
                <a:rPr lang="en-US" altLang="zh-CN" sz="2300">
                  <a:solidFill>
                    <a:schemeClr val="tx1"/>
                  </a:solidFill>
                  <a:latin typeface="Arial" pitchFamily="34" charset="0"/>
                  <a:ea typeface="新細明體" pitchFamily="1" charset="-120"/>
                </a:rPr>
                <a:t>8</a:t>
              </a:r>
            </a:p>
          </p:txBody>
        </p:sp>
        <p:sp>
          <p:nvSpPr>
            <p:cNvPr id="78907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1pPr>
              <a:lvl2pPr marL="742950" indent="-28575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2pPr>
              <a:lvl3pPr marL="11430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3pPr>
              <a:lvl4pPr marL="16002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4pPr>
              <a:lvl5pPr marL="2057400" indent="-228600" eaLnBrk="0" hangingPunct="0"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pitchFamily="1" charset="0"/>
                  <a:ea typeface="ヒラギノ角ゴ Pro W3" pitchFamily="1" charset="-128"/>
                  <a:sym typeface="Gill Sans" pitchFamily="1" charset="0"/>
                </a:defRPr>
              </a:lvl9pPr>
            </a:lstStyle>
            <a:p>
              <a:pPr eaLnBrk="1" hangingPunct="1"/>
              <a:endParaRPr lang="zh-CN" altLang="en-US">
                <a:latin typeface="Arial" pitchFamily="34" charset="0"/>
                <a:ea typeface="新細明體" pitchFamily="1" charset="-120"/>
              </a:endParaRPr>
            </a:p>
          </p:txBody>
        </p:sp>
      </p:grpSp>
      <p:sp>
        <p:nvSpPr>
          <p:cNvPr id="78903" name="Rectangle 88"/>
          <p:cNvSpPr>
            <a:spLocks/>
          </p:cNvSpPr>
          <p:nvPr/>
        </p:nvSpPr>
        <p:spPr bwMode="auto">
          <a:xfrm>
            <a:off x="1771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r" eaLnBrk="1" hangingPunct="1"/>
            <a:r>
              <a:rPr lang="en-US" altLang="zh-CN" sz="21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8235121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0" grpId="0" animBg="1"/>
      <p:bldP spid="101411" grpId="0" animBg="1"/>
      <p:bldP spid="101412" grpId="0" animBg="1"/>
      <p:bldP spid="101412" grpId="1" animBg="1"/>
      <p:bldP spid="101413" grpId="0" animBg="1"/>
      <p:bldP spid="101413" grpId="1" animBg="1"/>
      <p:bldP spid="101414" grpId="0" animBg="1"/>
      <p:bldP spid="101414" grpId="1" animBg="1"/>
      <p:bldP spid="101415" grpId="0" animBg="1"/>
      <p:bldP spid="101415" grpId="1" animBg="1"/>
      <p:bldP spid="101416" grpId="0" animBg="1"/>
      <p:bldP spid="101416" grpId="1" animBg="1"/>
      <p:bldP spid="101417" grpId="0" animBg="1"/>
      <p:bldP spid="101418" grpId="0" animBg="1"/>
      <p:bldP spid="101419" grpId="0" animBg="1"/>
      <p:bldP spid="101420" grpId="0" animBg="1"/>
      <p:bldP spid="101421" grpId="0" animBg="1"/>
      <p:bldP spid="101422" grpId="0" animBg="1"/>
      <p:bldP spid="1014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过程中遇到的问题记录下来</a:t>
            </a:r>
            <a:endParaRPr lang="en-US" altLang="zh-CN" dirty="0" smtClean="0"/>
          </a:p>
          <a:p>
            <a:r>
              <a:rPr lang="zh-CN" altLang="en-US" dirty="0" smtClean="0"/>
              <a:t>所有人可见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222-E60B-4843-BF67-F747A378005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scrum杀手：向迭代中添加需求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某天，大老板说，我们要做个什么东东。</a:t>
            </a:r>
          </a:p>
          <a:p>
            <a:r>
              <a:rPr lang="zh-CN" altLang="en-US" dirty="0"/>
              <a:t>产品经理就找项目经理(scrum master)，说，老板说了，要做个什么事情。项目经理就把需求加上去了。</a:t>
            </a:r>
          </a:p>
          <a:p>
            <a:r>
              <a:rPr lang="zh-CN" altLang="en-US" dirty="0"/>
              <a:t>或者产品经理直接找到研发人员，偷偷摸摸的加上功能。</a:t>
            </a:r>
          </a:p>
          <a:p>
            <a:r>
              <a:rPr lang="zh-CN" altLang="en-US" dirty="0"/>
              <a:t>scrum master应勇敢的说, no, 请等待n周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如果不行，那这个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直接中止结束，重新启动新的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而不是修改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C80-1729-450D-BCA4-0C188C84611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关于文档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敏捷并不是不需要文档</a:t>
            </a:r>
          </a:p>
          <a:p>
            <a:r>
              <a:rPr lang="zh-CN" altLang="en-US" dirty="0"/>
              <a:t>各种各样的设计文档，比如数据库设计文档，api接口文档。</a:t>
            </a:r>
          </a:p>
          <a:p>
            <a:r>
              <a:rPr lang="zh-CN" altLang="en-US" dirty="0"/>
              <a:t>安装部署文档。</a:t>
            </a:r>
          </a:p>
        </p:txBody>
      </p:sp>
    </p:spTree>
    <p:extLst>
      <p:ext uri="{BB962C8B-B14F-4D97-AF65-F5344CB8AC3E}">
        <p14:creationId xmlns:p14="http://schemas.microsoft.com/office/powerpoint/2010/main" val="2478192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3" descr="未命名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713581"/>
            <a:ext cx="61817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7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Title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938" y="231775"/>
            <a:ext cx="8424862" cy="1189038"/>
          </a:xfrm>
          <a:ln/>
        </p:spPr>
      </p:pic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5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Rectangle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8" y="274638"/>
            <a:ext cx="8412162" cy="1146175"/>
          </a:xfrm>
          <a:ln/>
        </p:spPr>
      </p:pic>
      <p:pic>
        <p:nvPicPr>
          <p:cNvPr id="40963" name="Picture 3" descr="scrum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844675"/>
            <a:ext cx="8229600" cy="3384550"/>
          </a:xfrm>
          <a:ln/>
        </p:spPr>
      </p:pic>
    </p:spTree>
    <p:extLst>
      <p:ext uri="{BB962C8B-B14F-4D97-AF65-F5344CB8AC3E}">
        <p14:creationId xmlns:p14="http://schemas.microsoft.com/office/powerpoint/2010/main" val="257085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 descr="scrum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822325"/>
            <a:ext cx="61309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58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</a:t>
            </a:r>
            <a:r>
              <a:rPr lang="zh-CN" altLang="en-US" dirty="0" smtClean="0"/>
              <a:t>的基本运行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6604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5F7BAE"/>
              </a:buClr>
              <a:buSzPct val="150000"/>
              <a:buFont typeface="Lucida Grande" pitchFamily="1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  <a:sym typeface="Gill Sans" pitchFamily="1" charset="0"/>
              </a:defRPr>
            </a:lvl1pPr>
            <a:lvl2pPr marL="10033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  <a:sym typeface="Gill Sans" pitchFamily="1" charset="0"/>
              </a:defRPr>
            </a:lvl2pPr>
            <a:lvl3pPr marL="13462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  <a:sym typeface="Gill Sans" pitchFamily="1" charset="0"/>
              </a:defRPr>
            </a:lvl3pPr>
            <a:lvl4pPr marL="17018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  <a:sym typeface="Gill Sans" pitchFamily="1" charset="0"/>
              </a:defRPr>
            </a:lvl4pPr>
            <a:lvl5pPr marL="20447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1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  <a:sym typeface="Gill Sans" pitchFamily="1" charset="0"/>
              </a:defRPr>
            </a:lvl5pPr>
            <a:lvl6pPr marL="2501900" indent="-444500" algn="l" rtl="0" fontAlgn="base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80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Gill Sans" pitchFamily="80" charset="0"/>
              </a:defRPr>
            </a:lvl6pPr>
            <a:lvl7pPr marL="2959100" indent="-444500" algn="l" rtl="0" fontAlgn="base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80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Gill Sans" pitchFamily="80" charset="0"/>
              </a:defRPr>
            </a:lvl7pPr>
            <a:lvl8pPr marL="3416300" indent="-444500" algn="l" rtl="0" fontAlgn="base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80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Gill Sans" pitchFamily="80" charset="0"/>
              </a:defRPr>
            </a:lvl8pPr>
            <a:lvl9pPr marL="3873500" indent="-444500" algn="l" rtl="0" fontAlgn="base">
              <a:spcBef>
                <a:spcPts val="1800"/>
              </a:spcBef>
              <a:spcAft>
                <a:spcPct val="0"/>
              </a:spcAft>
              <a:buSzPct val="150000"/>
              <a:buFont typeface="Lucida Grande" pitchFamily="80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Gill Sans" pitchFamily="80" charset="0"/>
              </a:defRPr>
            </a:lvl9pPr>
          </a:lstStyle>
          <a:p>
            <a:pPr marL="698500" eaLnBrk="1" hangingPunct="1"/>
            <a:r>
              <a:rPr lang="en-US" altLang="zh-CN" dirty="0" smtClean="0">
                <a:latin typeface="Arial" pitchFamily="34" charset="0"/>
                <a:ea typeface="新細明體" pitchFamily="1" charset="-120"/>
              </a:rPr>
              <a:t>Scrum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以</a:t>
            </a:r>
            <a:r>
              <a:rPr lang="zh-CN" altLang="en-US" dirty="0" smtClean="0">
                <a:latin typeface="Arial" pitchFamily="34" charset="0"/>
                <a:ea typeface="新細明體" pitchFamily="1" charset="-120"/>
              </a:rPr>
              <a:t>一系列的</a:t>
            </a:r>
            <a:r>
              <a:rPr lang="zh-TW" altLang="en-US" sz="3300" dirty="0" smtClean="0">
                <a:latin typeface="Arial" pitchFamily="34" charset="0"/>
                <a:ea typeface="新細明體" pitchFamily="1" charset="-120"/>
              </a:rPr>
              <a:t>“</a:t>
            </a:r>
            <a:r>
              <a:rPr lang="en-US" altLang="zh-TW" sz="3300" dirty="0" smtClean="0">
                <a:latin typeface="Arial" pitchFamily="34" charset="0"/>
                <a:ea typeface="新細明體" pitchFamily="1" charset="-120"/>
              </a:rPr>
              <a:t>sprint”</a:t>
            </a:r>
            <a:r>
              <a:rPr lang="zh-TW" altLang="en-US" sz="3300" dirty="0" smtClean="0">
                <a:latin typeface="Arial" pitchFamily="34" charset="0"/>
                <a:ea typeface="新細明體" pitchFamily="1" charset="-120"/>
              </a:rPr>
              <a:t>做為開發進度</a:t>
            </a:r>
          </a:p>
          <a:p>
            <a:pPr marL="1041400" lvl="1" eaLnBrk="1" hangingPunct="1"/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類似於極限開發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(Extreme Programming)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的迭代週期 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(Iterations)</a:t>
            </a:r>
          </a:p>
          <a:p>
            <a:pPr marL="698500" eaLnBrk="1" hangingPunct="1"/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典型的迭代週期為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2-4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週，或以一個月為上限</a:t>
            </a:r>
            <a:endParaRPr lang="en-US" altLang="zh-TW" dirty="0" smtClean="0">
              <a:latin typeface="Arial" pitchFamily="34" charset="0"/>
              <a:ea typeface="新細明體" pitchFamily="1" charset="-120"/>
            </a:endParaRPr>
          </a:p>
          <a:p>
            <a:pPr marL="698500" eaLnBrk="1" hangingPunct="1"/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固定週期創造出更佳的專案節奏</a:t>
            </a:r>
          </a:p>
          <a:p>
            <a:pPr marL="698500" eaLnBrk="1" hangingPunct="1"/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產品的設計，開發，測試全部都在一個</a:t>
            </a:r>
            <a:r>
              <a:rPr lang="en-US" altLang="zh-TW" dirty="0" smtClean="0">
                <a:latin typeface="Arial" pitchFamily="34" charset="0"/>
                <a:ea typeface="新細明體" pitchFamily="1" charset="-120"/>
              </a:rPr>
              <a:t>sprint</a:t>
            </a:r>
            <a:r>
              <a:rPr lang="zh-TW" altLang="en-US" dirty="0" smtClean="0">
                <a:latin typeface="Arial" pitchFamily="34" charset="0"/>
                <a:ea typeface="新細明體" pitchFamily="1" charset="-120"/>
              </a:rPr>
              <a:t>完成</a:t>
            </a:r>
          </a:p>
          <a:p>
            <a:pPr marL="698500" eaLnBrk="1" hangingPunct="1"/>
            <a:endParaRPr lang="en-US" altLang="zh-CN" dirty="0" smtClean="0">
              <a:latin typeface="Arial" pitchFamily="34" charset="0"/>
              <a:ea typeface="新細明體" pitchFamily="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98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08610" y="205740"/>
            <a:ext cx="8515350" cy="1577340"/>
          </a:xfrm>
        </p:spPr>
        <p:txBody>
          <a:bodyPr anchor="t"/>
          <a:lstStyle/>
          <a:p>
            <a:pPr eaLnBrk="1" hangingPunct="1">
              <a:lnSpc>
                <a:spcPct val="70000"/>
              </a:lnSpc>
            </a:pPr>
            <a:r>
              <a:rPr lang="zh-CN" altLang="en-US" smtClean="0">
                <a:latin typeface="Arial" pitchFamily="34" charset="0"/>
                <a:ea typeface="新細明體" pitchFamily="1" charset="-120"/>
              </a:rPr>
              <a:t>順序 </a:t>
            </a:r>
            <a:r>
              <a:rPr lang="en-US" altLang="zh-CN" smtClean="0">
                <a:latin typeface="Arial" pitchFamily="34" charset="0"/>
                <a:ea typeface="新細明體" pitchFamily="1" charset="-120"/>
              </a:rPr>
              <a:t>vs. </a:t>
            </a:r>
            <a:r>
              <a:rPr lang="zh-CN" altLang="en-US" smtClean="0">
                <a:latin typeface="Arial" pitchFamily="34" charset="0"/>
                <a:ea typeface="新細明體" pitchFamily="1" charset="-120"/>
              </a:rPr>
              <a:t>重疊開發</a:t>
            </a:r>
            <a:endParaRPr lang="en-US" altLang="zh-CN" smtClean="0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371600" y="257175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394460" y="5795010"/>
            <a:ext cx="658368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296" tIns="41148" rIns="82296" bIns="41148"/>
          <a:lstStyle/>
          <a:p>
            <a:endParaRPr lang="zh-CN" altLang="en-US"/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858679" y="6109335"/>
            <a:ext cx="453771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zh-CN" altLang="en-US" sz="1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資源來自</a:t>
            </a:r>
            <a:r>
              <a:rPr lang="en-US" altLang="zh-CN" sz="1300">
                <a:solidFill>
                  <a:schemeClr val="tx1"/>
                </a:solidFill>
                <a:latin typeface="Arial" pitchFamily="34" charset="0"/>
                <a:ea typeface="新細明體" pitchFamily="1" charset="-120"/>
              </a:rPr>
              <a:t>: “The New New Product Development Game” by Takeuchi and Nonaka. Harvard Business Review, January 1986.</a:t>
            </a:r>
          </a:p>
        </p:txBody>
      </p:sp>
      <p:sp>
        <p:nvSpPr>
          <p:cNvPr id="2" name="AutoShape 6"/>
          <p:cNvSpPr>
            <a:spLocks/>
          </p:cNvSpPr>
          <p:nvPr/>
        </p:nvSpPr>
        <p:spPr bwMode="auto">
          <a:xfrm>
            <a:off x="1165860" y="2846070"/>
            <a:ext cx="3726180" cy="1108710"/>
          </a:xfrm>
          <a:prstGeom prst="roundRect">
            <a:avLst>
              <a:gd name="adj" fmla="val 2474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4503420" y="3669030"/>
            <a:ext cx="3726180" cy="106299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00531C"/>
            </a:solidFill>
            <a:round/>
            <a:headEnd/>
            <a:tailEnd/>
          </a:ln>
          <a:effectLst>
            <a:outerShdw blurRad="635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82296" tIns="41148" rIns="82296" bIns="41148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endParaRPr lang="zh-CN" altLang="en-US"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1280160" y="2960370"/>
            <a:ext cx="348615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zh-TW" sz="2700" dirty="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Scrum</a:t>
            </a:r>
            <a:r>
              <a:rPr lang="zh-TW" altLang="en-US" sz="2700" dirty="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團隊不在一段時間集中完成單一工作</a:t>
            </a:r>
            <a:endParaRPr lang="zh-CN" altLang="en-US" sz="2700" dirty="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4549140" y="3783330"/>
            <a:ext cx="36233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66800" algn="l"/>
              </a:tabLs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algn="l" eaLnBrk="1" hangingPunct="1"/>
            <a:r>
              <a:rPr lang="en-US" altLang="zh-TW" sz="2700" dirty="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...</a:t>
            </a:r>
            <a:r>
              <a:rPr lang="zh-TW" altLang="en-US" sz="2700" dirty="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而是隨時都在做所有工作的每一部分</a:t>
            </a:r>
            <a:endParaRPr lang="zh-CN" altLang="en-US" sz="2700" dirty="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662940" y="1760220"/>
            <a:ext cx="1771650" cy="5372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需求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2606040" y="1760220"/>
            <a:ext cx="1771650" cy="537210"/>
          </a:xfrm>
          <a:prstGeom prst="rect">
            <a:avLst/>
          </a:prstGeom>
          <a:solidFill>
            <a:srgbClr val="01FF0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設計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4549140" y="1760220"/>
            <a:ext cx="1771650" cy="53721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實做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492240" y="1760220"/>
            <a:ext cx="1771650" cy="53721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r>
              <a:rPr lang="zh-CN" altLang="en-US" sz="2300">
                <a:solidFill>
                  <a:srgbClr val="FFFFFF"/>
                </a:solidFill>
                <a:latin typeface="Arial" pitchFamily="34" charset="0"/>
                <a:ea typeface="新細明體" pitchFamily="1" charset="-120"/>
              </a:rPr>
              <a:t>測試</a:t>
            </a:r>
            <a:endParaRPr lang="en-US" altLang="zh-CN" sz="2300">
              <a:solidFill>
                <a:srgbClr val="FFFFFF"/>
              </a:solidFill>
              <a:latin typeface="Arial" pitchFamily="34" charset="0"/>
              <a:ea typeface="新細明體" pitchFamily="1" charset="-12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5" y="4804215"/>
            <a:ext cx="62547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392518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47</TotalTime>
  <Words>1836</Words>
  <Application>Microsoft Office PowerPoint</Application>
  <PresentationFormat>全屏显示(4:3)</PresentationFormat>
  <Paragraphs>359</Paragraphs>
  <Slides>35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主管人员</vt:lpstr>
      <vt:lpstr>Chart</vt:lpstr>
      <vt:lpstr>SCRUM</vt:lpstr>
      <vt:lpstr>Scrum敏捷开发是什么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Sprint的基本运行 </vt:lpstr>
      <vt:lpstr>順序 vs. 重疊開發</vt:lpstr>
      <vt:lpstr>確保一個Sprint的穩定</vt:lpstr>
      <vt:lpstr>Scrum 框架</vt:lpstr>
      <vt:lpstr>Scrum 框架</vt:lpstr>
      <vt:lpstr>產品擁有者</vt:lpstr>
      <vt:lpstr>ScrumMaster</vt:lpstr>
      <vt:lpstr>團隊</vt:lpstr>
      <vt:lpstr>Scrum 框架</vt:lpstr>
      <vt:lpstr>PowerPoint 演示文稿</vt:lpstr>
      <vt:lpstr>Sprint 計畫</vt:lpstr>
      <vt:lpstr>每日Scrum會議</vt:lpstr>
      <vt:lpstr>團隊成員需要回答3個問題</vt:lpstr>
      <vt:lpstr>Sprint评审 (Review)</vt:lpstr>
      <vt:lpstr>Sprint回顧 (retrospective)</vt:lpstr>
      <vt:lpstr>啟動 / 停止 / 繼續</vt:lpstr>
      <vt:lpstr>Scrum 框架</vt:lpstr>
      <vt:lpstr>Product backlog</vt:lpstr>
      <vt:lpstr>Product backlog的例子</vt:lpstr>
      <vt:lpstr>Sprint目標</vt:lpstr>
      <vt:lpstr>管理sprint backlog</vt:lpstr>
      <vt:lpstr>Sprint backlog的例子</vt:lpstr>
      <vt:lpstr>Sprint燃尽图</vt:lpstr>
      <vt:lpstr>PowerPoint 演示文稿</vt:lpstr>
      <vt:lpstr>问题列表</vt:lpstr>
      <vt:lpstr>scrum杀手：向迭代中添加需求</vt:lpstr>
      <vt:lpstr>关于文档</vt:lpstr>
      <vt:lpstr>Scrum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丁欣</dc:creator>
  <cp:lastModifiedBy>丁欣</cp:lastModifiedBy>
  <cp:revision>10</cp:revision>
  <dcterms:created xsi:type="dcterms:W3CDTF">2017-08-11T07:30:48Z</dcterms:created>
  <dcterms:modified xsi:type="dcterms:W3CDTF">2017-08-11T08:18:42Z</dcterms:modified>
</cp:coreProperties>
</file>