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52"/>
  </p:notesMasterIdLst>
  <p:sldIdLst>
    <p:sldId id="256" r:id="rId3"/>
    <p:sldId id="316" r:id="rId4"/>
    <p:sldId id="317" r:id="rId5"/>
    <p:sldId id="320" r:id="rId6"/>
    <p:sldId id="322" r:id="rId7"/>
    <p:sldId id="321" r:id="rId8"/>
    <p:sldId id="323" r:id="rId9"/>
    <p:sldId id="376" r:id="rId10"/>
    <p:sldId id="377" r:id="rId11"/>
    <p:sldId id="324" r:id="rId12"/>
    <p:sldId id="325" r:id="rId13"/>
    <p:sldId id="326" r:id="rId14"/>
    <p:sldId id="373" r:id="rId15"/>
    <p:sldId id="374" r:id="rId16"/>
    <p:sldId id="327" r:id="rId17"/>
    <p:sldId id="328" r:id="rId18"/>
    <p:sldId id="318" r:id="rId19"/>
    <p:sldId id="375" r:id="rId20"/>
    <p:sldId id="329" r:id="rId21"/>
    <p:sldId id="330" r:id="rId22"/>
    <p:sldId id="343" r:id="rId23"/>
    <p:sldId id="344" r:id="rId24"/>
    <p:sldId id="345" r:id="rId25"/>
    <p:sldId id="346" r:id="rId26"/>
    <p:sldId id="347" r:id="rId27"/>
    <p:sldId id="348" r:id="rId28"/>
    <p:sldId id="349" r:id="rId29"/>
    <p:sldId id="357" r:id="rId30"/>
    <p:sldId id="358" r:id="rId31"/>
    <p:sldId id="359" r:id="rId32"/>
    <p:sldId id="360" r:id="rId33"/>
    <p:sldId id="361" r:id="rId34"/>
    <p:sldId id="362" r:id="rId35"/>
    <p:sldId id="350" r:id="rId36"/>
    <p:sldId id="351" r:id="rId37"/>
    <p:sldId id="352" r:id="rId38"/>
    <p:sldId id="355" r:id="rId39"/>
    <p:sldId id="353" r:id="rId40"/>
    <p:sldId id="354" r:id="rId41"/>
    <p:sldId id="363" r:id="rId42"/>
    <p:sldId id="364" r:id="rId43"/>
    <p:sldId id="365" r:id="rId44"/>
    <p:sldId id="366" r:id="rId45"/>
    <p:sldId id="367" r:id="rId46"/>
    <p:sldId id="368" r:id="rId47"/>
    <p:sldId id="369" r:id="rId48"/>
    <p:sldId id="370" r:id="rId49"/>
    <p:sldId id="372" r:id="rId50"/>
    <p:sldId id="371" r:id="rId51"/>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1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1" qsCatId="simple" csTypeId="urn:microsoft.com/office/officeart/2005/8/colors/accent1_2#1"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a:latin typeface="微软雅黑" panose="020B0503020204020204" pitchFamily="34" charset="-122"/>
              <a:ea typeface="微软雅黑" panose="020B0503020204020204" pitchFamily="34" charset="-122"/>
            </a:rPr>
            <a:t>2.2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2.1 </a:t>
            </a:r>
            <a:r>
              <a:rPr lang="zh-CN" altLang="en-US" sz="2135"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251585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2.2 DLL</a:t>
            </a:r>
            <a:r>
              <a:rPr lang="zh-CN" altLang="en-US" sz="2135" b="1" dirty="0">
                <a:solidFill>
                  <a:srgbClr val="1C4885"/>
                </a:solidFill>
                <a:latin typeface="微软雅黑" panose="020B0503020204020204" pitchFamily="34" charset="-122"/>
                <a:ea typeface="微软雅黑" panose="020B0503020204020204" pitchFamily="34" charset="-122"/>
              </a:rPr>
              <a:t>地狱</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319645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2.3 </a:t>
            </a:r>
            <a:r>
              <a:rPr lang="zh-CN" altLang="en-US" sz="2135" b="1" dirty="0">
                <a:solidFill>
                  <a:srgbClr val="1C4885"/>
                </a:solidFill>
                <a:latin typeface="微软雅黑" panose="020B0503020204020204" pitchFamily="34" charset="-122"/>
                <a:ea typeface="微软雅黑" panose="020B0503020204020204" pitchFamily="34" charset="-122"/>
              </a:rPr>
              <a:t>动态链接库原理</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44702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2.4 </a:t>
            </a:r>
            <a:r>
              <a:rPr lang="zh-CN" altLang="en-US" sz="2135" b="1" dirty="0">
                <a:solidFill>
                  <a:srgbClr val="1C4885"/>
                </a:solidFill>
                <a:latin typeface="微软雅黑" panose="020B0503020204020204" pitchFamily="34" charset="-122"/>
                <a:ea typeface="微软雅黑" panose="020B0503020204020204" pitchFamily="34" charset="-122"/>
              </a:rPr>
              <a:t>托管与非托管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2.5 </a:t>
            </a:r>
            <a:r>
              <a:rPr lang="zh-CN" altLang="en-US" sz="2135" b="1" dirty="0">
                <a:solidFill>
                  <a:srgbClr val="1C4885"/>
                </a:solidFill>
                <a:latin typeface="微软雅黑" panose="020B0503020204020204" pitchFamily="34" charset="-122"/>
                <a:ea typeface="微软雅黑" panose="020B0503020204020204" pitchFamily="34" charset="-122"/>
              </a:rPr>
              <a:t>程序示例</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201</a:t>
            </a:r>
            <a:r>
              <a:rPr lang="en-US" altLang="zh-CN" sz="1335" dirty="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t>‹#›</a:t>
            </a:fld>
            <a:endParaRPr lang="en-US" sz="1335"/>
          </a:p>
        </p:txBody>
      </p:sp>
      <p:grpSp>
        <p:nvGrpSpPr>
          <p:cNvPr id="28" name="组合 27"/>
          <p:cNvGrpSpPr/>
          <p:nvPr/>
        </p:nvGrpSpPr>
        <p:grpSpPr>
          <a:xfrm>
            <a:off x="9689264" y="55021"/>
            <a:ext cx="2424432"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5" b="1" dirty="0">
                  <a:solidFill>
                    <a:srgbClr val="1C4885"/>
                  </a:solidFill>
                  <a:latin typeface="微软雅黑" panose="020B0503020204020204" pitchFamily="34" charset="-122"/>
                  <a:ea typeface="微软雅黑" panose="020B0503020204020204" pitchFamily="34" charset="-122"/>
                </a:rPr>
                <a:t>动态链接库</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a:solidFill>
                    <a:schemeClr val="bg1"/>
                  </a:solidFill>
                  <a:latin typeface="微软雅黑" panose="020B0503020204020204" pitchFamily="34" charset="-122"/>
                  <a:ea typeface="微软雅黑" panose="020B0503020204020204" pitchFamily="34" charset="-122"/>
                </a:rPr>
                <a:t>2</a:t>
              </a: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a:solidFill>
                  <a:schemeClr val="tx1"/>
                </a:solidFill>
              </a:rPr>
              <a:t>计算机学院</a:t>
            </a:r>
            <a:endParaRPr lang="en-US" altLang="zh-CN" sz="2400" dirty="0">
              <a:solidFill>
                <a:schemeClr val="tx1"/>
              </a:solidFill>
            </a:endParaRPr>
          </a:p>
          <a:p>
            <a:pPr marL="0" indent="0" algn="r">
              <a:buNone/>
            </a:pPr>
            <a:r>
              <a:rPr lang="zh-CN" altLang="en-US" sz="2400" dirty="0">
                <a:solidFill>
                  <a:schemeClr val="tx1"/>
                </a:solidFill>
              </a:rPr>
              <a:t>胡继承</a:t>
            </a:r>
            <a:endParaRPr lang="en-US" altLang="zh-CN" sz="2400" dirty="0">
              <a:solidFill>
                <a:schemeClr val="tx1"/>
              </a:solidFill>
            </a:endParaRPr>
          </a:p>
          <a:p>
            <a:pPr marL="0" indent="0" algn="r">
              <a:buNone/>
            </a:pPr>
            <a:r>
              <a:rPr lang="en-US" altLang="zh-CN" sz="2400" dirty="0">
                <a:solidFill>
                  <a:schemeClr val="tx1"/>
                </a:solidFill>
              </a:rPr>
              <a:t>jicheng @ yahoo . com</a:t>
            </a:r>
          </a:p>
          <a:p>
            <a:pPr marL="0" indent="0" algn="r">
              <a:buNone/>
            </a:pPr>
            <a:r>
              <a:rPr lang="en-US" altLang="zh-CN" sz="2400" dirty="0">
                <a:solidFill>
                  <a:schemeClr val="tx1"/>
                </a:solidFill>
              </a:rPr>
              <a:t>https://github.com/jichenghu/</a:t>
            </a:r>
          </a:p>
        </p:txBody>
      </p:sp>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887026"/>
            <a:ext cx="5568950" cy="693737"/>
          </a:xfrm>
        </p:spPr>
        <p:txBody>
          <a:bodyPr>
            <a:normAutofit/>
          </a:bodyPr>
          <a:lstStyle/>
          <a:p>
            <a:r>
              <a:rPr lang="zh-CN" altLang="en-US" dirty="0"/>
              <a:t>运行时动态链接</a:t>
            </a:r>
          </a:p>
        </p:txBody>
      </p:sp>
      <p:sp>
        <p:nvSpPr>
          <p:cNvPr id="2" name="内容占位符 1"/>
          <p:cNvSpPr>
            <a:spLocks noGrp="1"/>
          </p:cNvSpPr>
          <p:nvPr>
            <p:ph idx="4294967295"/>
          </p:nvPr>
        </p:nvSpPr>
        <p:spPr>
          <a:xfrm>
            <a:off x="1192695" y="2323907"/>
            <a:ext cx="8902650" cy="3155950"/>
          </a:xfr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29135"/>
            <a:ext cx="8778240" cy="693737"/>
          </a:xfrm>
        </p:spPr>
        <p:txBody>
          <a:bodyPr>
            <a:normAutofit fontScale="90000"/>
          </a:bodyPr>
          <a:lstStyle/>
          <a:p>
            <a:r>
              <a:rPr lang="zh-CN" altLang="en-US" dirty="0"/>
              <a:t>静态链接与动态链接二者优点及不足</a:t>
            </a:r>
          </a:p>
        </p:txBody>
      </p:sp>
      <p:sp>
        <p:nvSpPr>
          <p:cNvPr id="2" name="内容占位符 1"/>
          <p:cNvSpPr>
            <a:spLocks noGrp="1"/>
          </p:cNvSpPr>
          <p:nvPr>
            <p:ph idx="4294967295"/>
          </p:nvPr>
        </p:nvSpPr>
        <p:spPr>
          <a:xfrm>
            <a:off x="1685676" y="1066828"/>
            <a:ext cx="9747250" cy="5507038"/>
          </a:xfr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2000" dirty="0"/>
              <a:t>(1)     代码装载速度快，执行速度略比动态链接库快； </a:t>
            </a:r>
          </a:p>
          <a:p>
            <a:pPr marL="0">
              <a:lnSpc>
                <a:spcPct val="150000"/>
              </a:lnSpc>
              <a:buNone/>
            </a:pPr>
            <a:r>
              <a:rPr lang="zh-CN" altLang="en-US" sz="2000" dirty="0"/>
              <a:t>(2)     只需保证在开发者的计算机中有正确的.LIB文件，在以二进制形式发布程序时不需考虑在用户的计算机上.LIB文件是否存在及版本问题，可避免DLL地狱等问题。</a:t>
            </a:r>
            <a:endParaRPr lang="en-US" altLang="zh-CN" sz="2000" dirty="0"/>
          </a:p>
          <a:p>
            <a:pPr marL="0">
              <a:lnSpc>
                <a:spcPct val="150000"/>
              </a:lnSpc>
              <a:buNone/>
            </a:pPr>
            <a:r>
              <a:rPr lang="zh-CN" altLang="en-US" sz="2400" b="1" dirty="0"/>
              <a:t>  动态链接库的优点： </a:t>
            </a:r>
          </a:p>
          <a:p>
            <a:pPr marL="0">
              <a:lnSpc>
                <a:spcPct val="150000"/>
              </a:lnSpc>
              <a:buNone/>
            </a:pPr>
            <a:r>
              <a:rPr lang="zh-CN" altLang="en-US" sz="2000" dirty="0"/>
              <a:t>(1)     更加节省内存并减少页面交换； </a:t>
            </a:r>
          </a:p>
          <a:p>
            <a:pPr marL="0">
              <a:lnSpc>
                <a:spcPct val="150000"/>
              </a:lnSpc>
              <a:buNone/>
            </a:pPr>
            <a:r>
              <a:rPr lang="zh-CN" altLang="en-US" sz="20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2000" dirty="0"/>
              <a:t>(3)     不同编程语言编写的程序只要按照函数调用约定就可以调用同一个DLL函数。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796322" y="1072661"/>
            <a:ext cx="8596313" cy="5151925"/>
          </a:xfr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878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161212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161212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161212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161212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161212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161212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97668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60297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209649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221469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161212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247186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295788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2524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415886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4031311"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97668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098489"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098488"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098488"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098488"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421843"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7985058"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144207"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9745193"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9730255"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7902535"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4524292" y="65619"/>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2586183" y="2142836"/>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4608945" y="3038764"/>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932546" y="3038764"/>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285344" y="3038764"/>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467598" y="3606845"/>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3756893" y="4756727"/>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644056" y="838656"/>
            <a:ext cx="8448675" cy="990144"/>
          </a:xfrm>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subTitle" idx="4294967295"/>
          </p:nvPr>
        </p:nvSpPr>
        <p:spPr>
          <a:xfrm>
            <a:off x="2215662" y="2111183"/>
            <a:ext cx="7983687" cy="3311608"/>
          </a:xfr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399430" y="1406360"/>
            <a:ext cx="9369425" cy="3817647"/>
          </a:xfr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470990" y="1383526"/>
            <a:ext cx="9619201" cy="4161873"/>
          </a:xfr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2926080" y="67380"/>
            <a:ext cx="6170212" cy="433552"/>
          </a:xfrm>
        </p:spPr>
        <p:txBody>
          <a:bodyPr>
            <a:normAutofit/>
          </a:bodyPr>
          <a:lstStyle/>
          <a:p>
            <a:pPr eaLnBrk="1" hangingPunct="1"/>
            <a:r>
              <a:rPr lang="zh-CN" altLang="en-US" sz="1800" dirty="0"/>
              <a:t>示例：有效管理动态链接库是大型软件项目的工作目标之一</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66978" y="608731"/>
            <a:ext cx="4065588" cy="693737"/>
          </a:xfrm>
        </p:spPr>
        <p:txBody>
          <a:bodyPr>
            <a:normAutofit/>
          </a:bodyPr>
          <a:lstStyle/>
          <a:p>
            <a:pPr lvl="0"/>
            <a:r>
              <a:rPr lang="zh-CN" altLang="en-US" dirty="0"/>
              <a:t>基本原理</a:t>
            </a:r>
          </a:p>
        </p:txBody>
      </p:sp>
      <p:sp>
        <p:nvSpPr>
          <p:cNvPr id="2" name="内容占位符 1"/>
          <p:cNvSpPr>
            <a:spLocks noGrp="1"/>
          </p:cNvSpPr>
          <p:nvPr>
            <p:ph idx="4294967295"/>
          </p:nvPr>
        </p:nvSpPr>
        <p:spPr>
          <a:xfrm>
            <a:off x="369888" y="1746250"/>
            <a:ext cx="11137900" cy="5111750"/>
          </a:xfr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283888" y="219117"/>
            <a:ext cx="6885830" cy="693737"/>
          </a:xfrm>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idx="4294967295"/>
          </p:nvPr>
        </p:nvSpPr>
        <p:spPr>
          <a:xfrm>
            <a:off x="1757238" y="1031875"/>
            <a:ext cx="9590088" cy="1528763"/>
          </a:xfr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p:nvPr/>
        </p:nvGraphicFramePr>
        <p:xfrm>
          <a:off x="2752624" y="2560638"/>
          <a:ext cx="7766165" cy="4317520"/>
        </p:xfrm>
        <a:graphic>
          <a:graphicData uri="http://schemas.openxmlformats.org/drawingml/2006/table">
            <a:tbl>
              <a:tblPr/>
              <a:tblGrid>
                <a:gridCol w="2587135">
                  <a:extLst>
                    <a:ext uri="{9D8B030D-6E8A-4147-A177-3AD203B41FA5}">
                      <a16:colId xmlns:a16="http://schemas.microsoft.com/office/drawing/2014/main" val="20000"/>
                    </a:ext>
                  </a:extLst>
                </a:gridCol>
                <a:gridCol w="5179030">
                  <a:extLst>
                    <a:ext uri="{9D8B030D-6E8A-4147-A177-3AD203B41FA5}">
                      <a16:colId xmlns:a16="http://schemas.microsoft.com/office/drawing/2014/main" val="20001"/>
                    </a:ext>
                  </a:extLst>
                </a:gridCol>
              </a:tblGrid>
              <a:tr h="63929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sv-SE" altLang="zh-CN"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869473"/>
            <a:ext cx="4979679" cy="814388"/>
          </a:xfrm>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idx="4294967295"/>
          </p:nvPr>
        </p:nvSpPr>
        <p:spPr>
          <a:xfrm>
            <a:off x="548640" y="2218207"/>
            <a:ext cx="2154238" cy="2357437"/>
          </a:xfrm>
        </p:spPr>
        <p:txBody>
          <a:bodyPr>
            <a:noAutofit/>
          </a:bodyPr>
          <a:lstStyle/>
          <a:p>
            <a:pPr eaLnBrk="1" hangingPunct="1"/>
            <a:r>
              <a:rPr lang="en-US" altLang="zh-CN" sz="4000" dirty="0"/>
              <a:t>a.</a:t>
            </a:r>
            <a:r>
              <a:rPr lang="zh-CN" altLang="en-US" sz="4000" dirty="0"/>
              <a:t>传值</a:t>
            </a:r>
          </a:p>
          <a:p>
            <a:pPr eaLnBrk="1" hangingPunct="1"/>
            <a:r>
              <a:rPr lang="en-US" altLang="zh-CN" sz="4000" dirty="0" err="1"/>
              <a:t>b.ref</a:t>
            </a:r>
            <a:r>
              <a:rPr lang="en-US" altLang="zh-CN" sz="4000" dirty="0"/>
              <a:t> </a:t>
            </a:r>
          </a:p>
          <a:p>
            <a:pPr eaLnBrk="1" hangingPunct="1"/>
            <a:r>
              <a:rPr lang="en-US" altLang="zh-CN" sz="4000" dirty="0" err="1"/>
              <a:t>c.out</a:t>
            </a:r>
            <a:endParaRPr lang="en-US" altLang="zh-CN" sz="4000" dirty="0"/>
          </a:p>
        </p:txBody>
      </p:sp>
      <p:grpSp>
        <p:nvGrpSpPr>
          <p:cNvPr id="9" name="组合 8"/>
          <p:cNvGrpSpPr/>
          <p:nvPr/>
        </p:nvGrpSpPr>
        <p:grpSpPr>
          <a:xfrm>
            <a:off x="4979680" y="10334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767715"/>
            <a:ext cx="4961614" cy="814388"/>
          </a:xfrm>
        </p:spPr>
        <p:txBody>
          <a:bodyPr/>
          <a:lstStyle/>
          <a:p>
            <a:pPr eaLnBrk="1" hangingPunct="1"/>
            <a:r>
              <a:rPr lang="zh-CN" altLang="en-US" dirty="0"/>
              <a:t>函数参数</a:t>
            </a:r>
            <a:r>
              <a:rPr lang="en-US" altLang="zh-CN" dirty="0"/>
              <a:t>out</a:t>
            </a:r>
            <a:r>
              <a:rPr lang="zh-CN" altLang="en-US" dirty="0"/>
              <a:t>方式</a:t>
            </a:r>
          </a:p>
        </p:txBody>
      </p:sp>
      <p:sp>
        <p:nvSpPr>
          <p:cNvPr id="2" name="Rectangle 1"/>
          <p:cNvSpPr>
            <a:spLocks noChangeArrowheads="1"/>
          </p:cNvSpPr>
          <p:nvPr/>
        </p:nvSpPr>
        <p:spPr bwMode="auto">
          <a:xfrm>
            <a:off x="3107894" y="2550045"/>
            <a:ext cx="712985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int WINAPI GetWindowText( _In_   HWND hWnd,</a:t>
            </a:r>
            <a:endParaRPr kumimoji="0" lang="en-US" altLang="zh-CN" sz="4000" b="0" i="0" u="none" strike="noStrike" cap="none" normalizeH="0" baseline="0" dirty="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 _Out_  LPTSTR lpString, </a:t>
            </a:r>
            <a:endParaRPr kumimoji="0" lang="en-US" altLang="zh-CN" sz="4000" b="0" i="0" u="none" strike="noStrike" cap="none" normalizeH="0" baseline="0" dirty="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_In_   int nMaxCount ); </a:t>
            </a:r>
            <a:endParaRPr kumimoji="0" lang="zh-CN" altLang="zh-CN" sz="4000" b="0" i="0" u="none" strike="noStrike" cap="none" normalizeH="0" baseline="0" dirty="0">
              <a:ln>
                <a:noFill/>
              </a:ln>
              <a:solidFill>
                <a:srgbClr val="002060"/>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52582" y="711200"/>
            <a:ext cx="4484536" cy="719138"/>
          </a:xfrm>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idx="4294967295"/>
          </p:nvPr>
        </p:nvSpPr>
        <p:spPr>
          <a:xfrm>
            <a:off x="2151189" y="2133967"/>
            <a:ext cx="6641829" cy="3269305"/>
          </a:xfr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572655" y="730584"/>
            <a:ext cx="6273579" cy="701675"/>
          </a:xfrm>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idx="4294967295"/>
          </p:nvPr>
        </p:nvSpPr>
        <p:spPr>
          <a:xfrm>
            <a:off x="2574696" y="1922013"/>
            <a:ext cx="7772400" cy="4114800"/>
          </a:xfr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a:xfrm>
            <a:off x="0" y="720437"/>
            <a:ext cx="3959750" cy="754063"/>
          </a:xfrm>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idx="4294967295"/>
          </p:nvPr>
        </p:nvSpPr>
        <p:spPr>
          <a:xfrm>
            <a:off x="498121" y="1686264"/>
            <a:ext cx="7971624" cy="4566748"/>
          </a:xfrm>
        </p:spPr>
        <p:txBody>
          <a:bodyPr>
            <a:normAutofit/>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142629" y="413068"/>
            <a:ext cx="3951798" cy="814387"/>
          </a:xfrm>
        </p:spPr>
        <p:txBody>
          <a:bodyPr/>
          <a:lstStyle/>
          <a:p>
            <a:pPr eaLnBrk="1" hangingPunct="1"/>
            <a:r>
              <a:rPr lang="zh-CN" altLang="en-US" dirty="0"/>
              <a:t>托管与非托管</a:t>
            </a:r>
          </a:p>
        </p:txBody>
      </p:sp>
      <p:sp>
        <p:nvSpPr>
          <p:cNvPr id="19460" name="Rectangle 3"/>
          <p:cNvSpPr>
            <a:spLocks noGrp="1" noChangeArrowheads="1"/>
          </p:cNvSpPr>
          <p:nvPr>
            <p:ph idx="4294967295"/>
          </p:nvPr>
        </p:nvSpPr>
        <p:spPr>
          <a:xfrm>
            <a:off x="1613552" y="1431730"/>
            <a:ext cx="9580921" cy="3916126"/>
          </a:xfr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200"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200"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609600"/>
            <a:ext cx="5080883" cy="787400"/>
          </a:xfrm>
        </p:spPr>
        <p:txBody>
          <a:bodyPr/>
          <a:lstStyle/>
          <a:p>
            <a:pPr eaLnBrk="1" hangingPunct="1"/>
            <a:r>
              <a:rPr lang="zh-CN" altLang="en-US" dirty="0"/>
              <a:t>托管与非托管区别</a:t>
            </a:r>
          </a:p>
        </p:txBody>
      </p:sp>
      <p:sp>
        <p:nvSpPr>
          <p:cNvPr id="22532" name="Rectangle 3"/>
          <p:cNvSpPr>
            <a:spLocks noGrp="1" noChangeArrowheads="1"/>
          </p:cNvSpPr>
          <p:nvPr>
            <p:ph idx="4294967295"/>
          </p:nvPr>
        </p:nvSpPr>
        <p:spPr>
          <a:xfrm>
            <a:off x="1959073" y="2201528"/>
            <a:ext cx="8623300" cy="1466850"/>
          </a:xfr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704645"/>
            <a:ext cx="6528021" cy="779463"/>
          </a:xfrm>
        </p:spPr>
        <p:txBody>
          <a:bodyPr/>
          <a:lstStyle/>
          <a:p>
            <a:pPr eaLnBrk="1" hangingPunct="1"/>
            <a:r>
              <a:rPr lang="zh-CN" altLang="en-US" dirty="0"/>
              <a:t>调用托管的动态链接库</a:t>
            </a:r>
          </a:p>
        </p:txBody>
      </p:sp>
      <p:sp>
        <p:nvSpPr>
          <p:cNvPr id="5" name="Rectangle 57"/>
          <p:cNvSpPr txBox="1">
            <a:spLocks noChangeArrowheads="1"/>
          </p:cNvSpPr>
          <p:nvPr/>
        </p:nvSpPr>
        <p:spPr>
          <a:xfrm>
            <a:off x="347550" y="28765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rPr>
              <a:t>使用</a:t>
            </a:r>
            <a:r>
              <a:rPr lang="en-US" altLang="zh-CN" sz="2800" dirty="0">
                <a:solidFill>
                  <a:srgbClr val="002060"/>
                </a:solidFill>
              </a:rPr>
              <a:t>C#</a:t>
            </a:r>
            <a:r>
              <a:rPr lang="zh-CN" altLang="en-US" sz="2800" dirty="0">
                <a:solidFill>
                  <a:srgbClr val="002060"/>
                </a:solidFill>
              </a:rPr>
              <a:t>创建类库</a:t>
            </a:r>
            <a:r>
              <a:rPr lang="en-US" altLang="zh-CN" sz="2800" dirty="0">
                <a:solidFill>
                  <a:srgbClr val="002060"/>
                </a:solidFill>
              </a:rPr>
              <a:t>(DLL)</a:t>
            </a:r>
          </a:p>
        </p:txBody>
      </p:sp>
      <p:pic>
        <p:nvPicPr>
          <p:cNvPr id="6" name="Picture 58" descr="dll-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847" y="1967942"/>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630859"/>
            <a:ext cx="6575729" cy="779463"/>
          </a:xfrm>
        </p:spPr>
        <p:txBody>
          <a:bodyPr/>
          <a:lstStyle/>
          <a:p>
            <a:pPr eaLnBrk="1" hangingPunct="1"/>
            <a:r>
              <a:rPr lang="zh-CN" altLang="en-US" dirty="0"/>
              <a:t>调用托管的动态链接库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zh-CN" altLang="en-US" sz="3100" dirty="0"/>
          </a:p>
          <a:p>
            <a:pPr eaLnBrk="1" hangingPunct="1"/>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
        <p:nvSpPr>
          <p:cNvPr id="5" name="Rectangle 3"/>
          <p:cNvSpPr txBox="1">
            <a:spLocks noChangeArrowheads="1"/>
          </p:cNvSpPr>
          <p:nvPr/>
        </p:nvSpPr>
        <p:spPr>
          <a:xfrm>
            <a:off x="455572" y="1955704"/>
            <a:ext cx="9447813" cy="846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应用反射机制，可以得到托管</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文件中的类方法和属性。</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zh-CN" altLang="en-US" dirty="0"/>
              <a:t>分别编译与链接</a:t>
            </a:r>
          </a:p>
        </p:txBody>
      </p:sp>
      <p:sp>
        <p:nvSpPr>
          <p:cNvPr id="8" name="Rectangle 3"/>
          <p:cNvSpPr txBox="1">
            <a:spLocks noChangeArrowheads="1"/>
          </p:cNvSpPr>
          <p:nvPr/>
        </p:nvSpPr>
        <p:spPr>
          <a:xfrm>
            <a:off x="2083242" y="1867438"/>
            <a:ext cx="8587408" cy="39943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大多数高级语言都支持分别编译（</a:t>
            </a:r>
            <a:r>
              <a:rPr lang="en-US" altLang="zh-CN" sz="2400" dirty="0">
                <a:solidFill>
                  <a:srgbClr val="002060"/>
                </a:solidFill>
                <a:latin typeface="微软雅黑" panose="020B0503020204020204" pitchFamily="34" charset="-122"/>
                <a:ea typeface="微软雅黑" panose="020B0503020204020204" pitchFamily="34" charset="-122"/>
                <a:sym typeface="+mn-ea"/>
              </a:rPr>
              <a:t>separate compiling</a:t>
            </a:r>
            <a:r>
              <a:rPr lang="zh-CN" altLang="en-US" sz="2400" dirty="0">
                <a:solidFill>
                  <a:srgbClr val="002060"/>
                </a:solidFill>
                <a:latin typeface="微软雅黑" panose="020B0503020204020204" pitchFamily="34" charset="-122"/>
                <a:ea typeface="微软雅黑" panose="020B0503020204020204" pitchFamily="34" charset="-122"/>
                <a:sym typeface="+mn-ea"/>
              </a:rPr>
              <a:t>）</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程序员可以显式地把程序划分为独立的模块或文件，然后由编译器（</a:t>
            </a:r>
            <a:r>
              <a:rPr lang="en-US" altLang="zh-CN" sz="2400" dirty="0">
                <a:solidFill>
                  <a:srgbClr val="002060"/>
                </a:solidFill>
                <a:latin typeface="微软雅黑" panose="020B0503020204020204" pitchFamily="34" charset="-122"/>
                <a:ea typeface="微软雅黑" panose="020B0503020204020204" pitchFamily="34" charset="-122"/>
                <a:sym typeface="+mn-ea"/>
              </a:rPr>
              <a:t>compiler</a:t>
            </a:r>
            <a:r>
              <a:rPr lang="zh-CN" altLang="en-US" sz="2400" dirty="0">
                <a:solidFill>
                  <a:srgbClr val="002060"/>
                </a:solidFill>
                <a:latin typeface="微软雅黑" panose="020B0503020204020204" pitchFamily="34" charset="-122"/>
                <a:ea typeface="微软雅黑" panose="020B0503020204020204" pitchFamily="34" charset="-122"/>
                <a:sym typeface="+mn-ea"/>
              </a:rPr>
              <a:t>）对每个独立部分分别进行编译</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编译后，由链接器（</a:t>
            </a:r>
            <a:r>
              <a:rPr lang="en-US" altLang="zh-CN" sz="2400" dirty="0">
                <a:solidFill>
                  <a:srgbClr val="002060"/>
                </a:solidFill>
                <a:latin typeface="微软雅黑" panose="020B0503020204020204" pitchFamily="34" charset="-122"/>
                <a:ea typeface="微软雅黑" panose="020B0503020204020204" pitchFamily="34" charset="-122"/>
                <a:sym typeface="+mn-ea"/>
              </a:rPr>
              <a:t>Linker</a:t>
            </a:r>
            <a:r>
              <a:rPr lang="zh-CN" altLang="en-US" sz="2400" dirty="0">
                <a:solidFill>
                  <a:srgbClr val="002060"/>
                </a:solidFill>
                <a:latin typeface="微软雅黑" panose="020B0503020204020204" pitchFamily="34" charset="-122"/>
                <a:ea typeface="微软雅黑" panose="020B0503020204020204" pitchFamily="34" charset="-122"/>
                <a:sym typeface="+mn-ea"/>
              </a:rPr>
              <a:t>）把独立编译单元链接（</a:t>
            </a:r>
            <a:r>
              <a:rPr lang="en-US" altLang="zh-CN" sz="2400" dirty="0">
                <a:solidFill>
                  <a:srgbClr val="002060"/>
                </a:solidFill>
                <a:latin typeface="微软雅黑" panose="020B0503020204020204" pitchFamily="34" charset="-122"/>
                <a:ea typeface="微软雅黑" panose="020B0503020204020204" pitchFamily="34" charset="-122"/>
                <a:sym typeface="+mn-ea"/>
              </a:rPr>
              <a:t>Linking</a:t>
            </a:r>
            <a:r>
              <a:rPr lang="zh-CN" altLang="en-US" sz="2400" dirty="0">
                <a:solidFill>
                  <a:srgbClr val="002060"/>
                </a:solidFill>
                <a:latin typeface="微软雅黑" panose="020B0503020204020204" pitchFamily="34" charset="-122"/>
                <a:ea typeface="微软雅黑" panose="020B0503020204020204" pitchFamily="34" charset="-122"/>
                <a:sym typeface="+mn-ea"/>
              </a:rPr>
              <a:t>）到一起</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链接方式有两种：静态链接、动态链接</a:t>
            </a:r>
          </a:p>
          <a:p>
            <a:pPr algn="just"/>
            <a:endParaRPr lang="zh-CN" altLang="zh-CN"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135172" y="526111"/>
            <a:ext cx="1341438" cy="709613"/>
          </a:xfrm>
        </p:spPr>
        <p:txBody>
          <a:bodyPr/>
          <a:lstStyle/>
          <a:p>
            <a:pPr eaLnBrk="1" hangingPunct="1"/>
            <a:r>
              <a:rPr lang="zh-CN" altLang="en-US" dirty="0"/>
              <a:t>反射</a:t>
            </a:r>
          </a:p>
        </p:txBody>
      </p:sp>
      <p:sp>
        <p:nvSpPr>
          <p:cNvPr id="25604" name="Rectangle 3"/>
          <p:cNvSpPr>
            <a:spLocks noGrp="1" noChangeArrowheads="1"/>
          </p:cNvSpPr>
          <p:nvPr>
            <p:ph idx="4294967295"/>
          </p:nvPr>
        </p:nvSpPr>
        <p:spPr>
          <a:xfrm>
            <a:off x="2540000" y="2127944"/>
            <a:ext cx="8214861" cy="2555875"/>
          </a:xfr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
        <p:nvSpPr>
          <p:cNvPr id="2" name="文本框 1"/>
          <p:cNvSpPr txBox="1"/>
          <p:nvPr/>
        </p:nvSpPr>
        <p:spPr>
          <a:xfrm>
            <a:off x="5051425" y="5958840"/>
            <a:ext cx="6100445" cy="368300"/>
          </a:xfrm>
          <a:prstGeom prst="rect">
            <a:avLst/>
          </a:prstGeom>
          <a:noFill/>
        </p:spPr>
        <p:txBody>
          <a:bodyPr wrap="square" rtlCol="0">
            <a:spAutoFit/>
          </a:bodyPr>
          <a:lstStyle/>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0" y="527492"/>
            <a:ext cx="6035040" cy="814388"/>
          </a:xfrm>
        </p:spPr>
        <p:txBody>
          <a:bodyPr/>
          <a:lstStyle/>
          <a:p>
            <a:pPr eaLnBrk="1" hangingPunct="1"/>
            <a:r>
              <a:rPr lang="zh-CN" altLang="en-US" dirty="0"/>
              <a:t>反射的用途</a:t>
            </a:r>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p>
        </p:txBody>
      </p:sp>
      <p:sp>
        <p:nvSpPr>
          <p:cNvPr id="2" name="文本框 1"/>
          <p:cNvSpPr txBox="1"/>
          <p:nvPr/>
        </p:nvSpPr>
        <p:spPr>
          <a:xfrm>
            <a:off x="5051425" y="5958840"/>
            <a:ext cx="6100445" cy="368300"/>
          </a:xfrm>
          <a:prstGeom prst="rect">
            <a:avLst/>
          </a:prstGeom>
          <a:noFill/>
        </p:spPr>
        <p:txBody>
          <a:bodyPr wrap="square" rtlCol="0">
            <a:spAutoFit/>
          </a:bodyPr>
          <a:lstStyle/>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0" y="616723"/>
            <a:ext cx="6361043" cy="700088"/>
          </a:xfrm>
        </p:spPr>
        <p:txBody>
          <a:bodyPr/>
          <a:lstStyle/>
          <a:p>
            <a:pPr eaLnBrk="1" hangingPunct="1"/>
            <a:r>
              <a:rPr lang="zh-CN" altLang="en-US" dirty="0"/>
              <a:t>反射的用途</a:t>
            </a:r>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0" y="1355725"/>
            <a:ext cx="6091238" cy="725488"/>
          </a:xfrm>
        </p:spPr>
        <p:txBody>
          <a:bodyPr/>
          <a:lstStyle/>
          <a:p>
            <a:pPr eaLnBrk="1" hangingPunct="1"/>
            <a:r>
              <a:rPr lang="zh-CN" altLang="en-US" dirty="0"/>
              <a:t>反射的用途</a:t>
            </a:r>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789885"/>
            <a:ext cx="6885830" cy="779463"/>
          </a:xfrm>
        </p:spPr>
        <p:txBody>
          <a:bodyPr/>
          <a:lstStyle/>
          <a:p>
            <a:pPr eaLnBrk="1" hangingPunct="1"/>
            <a:r>
              <a:rPr lang="zh-CN" altLang="en-US" dirty="0"/>
              <a:t>调用非托管的动态链接库</a:t>
            </a:r>
          </a:p>
        </p:txBody>
      </p:sp>
      <p:sp>
        <p:nvSpPr>
          <p:cNvPr id="30724" name="Rectangle 3"/>
          <p:cNvSpPr>
            <a:spLocks noGrp="1" noChangeArrowheads="1"/>
          </p:cNvSpPr>
          <p:nvPr>
            <p:ph idx="4294967295"/>
          </p:nvPr>
        </p:nvSpPr>
        <p:spPr>
          <a:xfrm>
            <a:off x="2189018" y="1810327"/>
            <a:ext cx="9541164" cy="4509414"/>
          </a:xfr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0" y="769234"/>
            <a:ext cx="11137900" cy="720725"/>
          </a:xfrm>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idx="4294967295"/>
          </p:nvPr>
        </p:nvSpPr>
        <p:spPr>
          <a:xfrm>
            <a:off x="785091" y="2216727"/>
            <a:ext cx="10991273" cy="3801707"/>
          </a:xfrm>
        </p:spPr>
        <p:txBody>
          <a:bodyPr>
            <a:normAutofit/>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控制调用函数的名称版本</a:t>
            </a:r>
            <a:endParaRPr lang="en-US" altLang="zh-CN" sz="3100" dirty="0"/>
          </a:p>
          <a:p>
            <a:pPr lvl="1"/>
            <a:r>
              <a:rPr lang="en-US" altLang="zh-CN" sz="3100" dirty="0" err="1"/>
              <a:t>CallingConvention</a:t>
            </a:r>
            <a:r>
              <a:rPr lang="zh-CN" altLang="en-US" sz="3100" dirty="0"/>
              <a:t>指示向非托管实现传递方法参数</a:t>
            </a:r>
          </a:p>
          <a:p>
            <a:pPr marL="457200" lvl="1" indent="0">
              <a:buNone/>
            </a:pPr>
            <a:endParaRPr lang="zh-CN" altLang="en-US" sz="3100" dirty="0"/>
          </a:p>
          <a:p>
            <a:pPr eaLnBrk="1" hangingPunct="1"/>
            <a:endParaRPr lang="en-US" altLang="zh-C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0" y="0"/>
            <a:ext cx="8597900" cy="1320800"/>
          </a:xfrm>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idx="4294967295"/>
          </p:nvPr>
        </p:nvSpPr>
        <p:spPr>
          <a:xfrm>
            <a:off x="1200647" y="1118221"/>
            <a:ext cx="9686925" cy="5902325"/>
          </a:xfrm>
        </p:spPr>
        <p:txBody>
          <a:bodyPr>
            <a:normAutofit fontScale="925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l">
                        <a:spcAft>
                          <a:spcPts val="0"/>
                        </a:spcAft>
                      </a:pPr>
                      <a:r>
                        <a:rPr lang="en-US" sz="2000" kern="0">
                          <a:effectLst/>
                        </a:rPr>
                        <a:t>, 64 bits on 64-bit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5" name="文本框 4"/>
          <p:cNvSpPr txBox="1"/>
          <p:nvPr/>
        </p:nvSpPr>
        <p:spPr>
          <a:xfrm>
            <a:off x="4528820" y="795655"/>
            <a:ext cx="7152005" cy="275590"/>
          </a:xfrm>
          <a:prstGeom prst="rect">
            <a:avLst/>
          </a:prstGeom>
          <a:noFill/>
        </p:spPr>
        <p:txBody>
          <a:bodyPr wrap="square" rtlCol="0">
            <a:spAutoFit/>
          </a:bodyPr>
          <a:lstStyle/>
          <a:p>
            <a:pPr algn="ctr"/>
            <a:r>
              <a:rPr lang="zh-CN" altLang="en-US" sz="1200">
                <a:solidFill>
                  <a:srgbClr val="002060"/>
                </a:solidFill>
                <a:latin typeface="微软雅黑" panose="020B0503020204020204" pitchFamily="34" charset="-122"/>
                <a:ea typeface="微软雅黑" panose="020B0503020204020204" pitchFamily="34" charset="-122"/>
              </a:rPr>
              <a:t>参见：</a:t>
            </a:r>
            <a:r>
              <a:rPr lang="en-US" altLang="zh-CN" sz="1200">
                <a:solidFill>
                  <a:srgbClr val="002060"/>
                </a:solidFill>
                <a:latin typeface="微软雅黑" panose="020B0503020204020204" pitchFamily="34" charset="-122"/>
                <a:ea typeface="微软雅黑" panose="020B0503020204020204" pitchFamily="34" charset="-122"/>
              </a:rPr>
              <a:t>https://docs.microsoft.com/en-us/windows/api/winuser/ns-winuser-tagkeybdinput</a:t>
            </a:r>
          </a:p>
        </p:txBody>
      </p:sp>
      <p:sp>
        <p:nvSpPr>
          <p:cNvPr id="6" name="线形标注 3(带边框和强调线) 5"/>
          <p:cNvSpPr/>
          <p:nvPr/>
        </p:nvSpPr>
        <p:spPr>
          <a:xfrm>
            <a:off x="854075" y="249555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线形标注 3(带边框和强调线) 6"/>
          <p:cNvSpPr/>
          <p:nvPr/>
        </p:nvSpPr>
        <p:spPr>
          <a:xfrm>
            <a:off x="6403340" y="253111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45273" y="632585"/>
            <a:ext cx="4889500" cy="693737"/>
          </a:xfrm>
        </p:spPr>
        <p:txBody>
          <a:bodyPr>
            <a:normAutofit/>
          </a:bodyPr>
          <a:lstStyle/>
          <a:p>
            <a:r>
              <a:rPr lang="zh-CN" altLang="en-US" dirty="0"/>
              <a:t>链接方式</a:t>
            </a:r>
          </a:p>
        </p:txBody>
      </p:sp>
      <p:sp>
        <p:nvSpPr>
          <p:cNvPr id="2" name="内容占位符 1"/>
          <p:cNvSpPr>
            <a:spLocks noGrp="1"/>
          </p:cNvSpPr>
          <p:nvPr>
            <p:ph idx="4294967295"/>
          </p:nvPr>
        </p:nvSpPr>
        <p:spPr>
          <a:xfrm>
            <a:off x="1924215" y="1502106"/>
            <a:ext cx="8596313" cy="5095875"/>
          </a:xfr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385287"/>
            <a:ext cx="6694998" cy="779463"/>
          </a:xfrm>
        </p:spPr>
        <p:txBody>
          <a:bodyPr/>
          <a:lstStyle/>
          <a:p>
            <a:pPr eaLnBrk="1" hangingPunct="1"/>
            <a:r>
              <a:rPr lang="zh-CN" altLang="en-US" dirty="0"/>
              <a:t>调用非托管的动态链接库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t>使用</a:t>
            </a:r>
            <a:r>
              <a:rPr lang="en-US" altLang="zh-CN" sz="2800" dirty="0"/>
              <a:t>C++</a:t>
            </a:r>
            <a:r>
              <a:rPr lang="zh-CN" altLang="en-US" sz="2800" dirty="0"/>
              <a:t>创建类库</a:t>
            </a:r>
            <a:r>
              <a:rPr lang="en-US" altLang="zh-CN" sz="2800" dirty="0"/>
              <a:t>(DLL)</a:t>
            </a:r>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a:solidFill>
                  <a:srgbClr val="C00000"/>
                </a:solidFill>
              </a:rPr>
              <a:t>参考 </a:t>
            </a:r>
            <a:r>
              <a:rPr lang="en-US" altLang="zh-CN" dirty="0">
                <a:solidFill>
                  <a:srgbClr val="C00000"/>
                </a:solidFill>
              </a:rPr>
              <a:t>https://www.cnblogs.com/94cool/p/5772376.html</a:t>
            </a:r>
            <a:endParaRPr lang="zh-CN" altLang="en-US" dirty="0">
              <a:solidFill>
                <a:srgbClr val="C0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t>添加头文件</a:t>
            </a:r>
            <a:r>
              <a:rPr lang="en-US" altLang="zh-CN" sz="2800" dirty="0"/>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1431637" y="1036037"/>
            <a:ext cx="8907463" cy="1070528"/>
          </a:xfr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sp>
        <p:nvSpPr>
          <p:cNvPr id="11" name="Rectangle 57"/>
          <p:cNvSpPr txBox="1">
            <a:spLocks noChangeArrowheads="1"/>
          </p:cNvSpPr>
          <p:nvPr/>
        </p:nvSpPr>
        <p:spPr>
          <a:xfrm>
            <a:off x="0" y="451402"/>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编译生成</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文件</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156" y="2134273"/>
            <a:ext cx="8826818" cy="472372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17452"/>
            <a:ext cx="6792686" cy="64928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使用</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函数查看器查看导出函数和参数是否正确</a:t>
            </a:r>
            <a:endParaRPr lang="en-US" altLang="zh-CN" sz="2800" dirty="0">
              <a:solidFill>
                <a:srgbClr val="002060"/>
              </a:solidFill>
              <a:latin typeface="微软雅黑" panose="020B0503020204020204" pitchFamily="34" charset="-122"/>
              <a:ea typeface="微软雅黑" panose="020B0503020204020204" pitchFamily="34" charset="-122"/>
            </a:endParaRPr>
          </a:p>
          <a:p>
            <a:r>
              <a:rPr lang="zh-CN" altLang="en-US" sz="2800" dirty="0">
                <a:solidFill>
                  <a:srgbClr val="002060"/>
                </a:solidFill>
                <a:latin typeface="微软雅黑" panose="020B0503020204020204" pitchFamily="34" charset="-122"/>
                <a:ea typeface="微软雅黑" panose="020B0503020204020204" pitchFamily="34" charset="-122"/>
              </a:rPr>
              <a:t>也可使用</a:t>
            </a:r>
            <a:r>
              <a:rPr lang="en-US" altLang="zh-CN" sz="2800" dirty="0" err="1">
                <a:solidFill>
                  <a:srgbClr val="002060"/>
                </a:solidFill>
                <a:latin typeface="微软雅黑" panose="020B0503020204020204" pitchFamily="34" charset="-122"/>
                <a:ea typeface="微软雅黑" panose="020B0503020204020204" pitchFamily="34" charset="-122"/>
              </a:rPr>
              <a:t>dumpbin</a:t>
            </a:r>
            <a:r>
              <a:rPr lang="en-US" altLang="zh-CN" sz="2800" dirty="0">
                <a:solidFill>
                  <a:srgbClr val="002060"/>
                </a:solidFill>
                <a:latin typeface="微软雅黑" panose="020B0503020204020204" pitchFamily="34" charset="-122"/>
                <a:ea typeface="微软雅黑" panose="020B0503020204020204" pitchFamily="34" charset="-122"/>
              </a:rPr>
              <a:t> -exports xx.dll</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208" y="742096"/>
            <a:ext cx="7287642" cy="611590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744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rPr>
              <a:t>C#</a:t>
            </a:r>
            <a:r>
              <a:rPr lang="zh-CN" altLang="en-US" sz="2800" b="1" dirty="0">
                <a:solidFill>
                  <a:srgbClr val="002060"/>
                </a:solidFill>
              </a:rPr>
              <a:t>项目调用</a:t>
            </a:r>
            <a:r>
              <a:rPr lang="en-US" altLang="zh-CN" sz="2800" b="1" dirty="0">
                <a:solidFill>
                  <a:srgbClr val="002060"/>
                </a:solidFill>
              </a:rPr>
              <a:t>C++</a:t>
            </a:r>
            <a:r>
              <a:rPr lang="zh-CN" altLang="en-US" sz="2800" b="1" dirty="0">
                <a:solidFill>
                  <a:srgbClr val="002060"/>
                </a:solidFill>
              </a:rPr>
              <a:t>创建</a:t>
            </a:r>
            <a:r>
              <a:rPr lang="en-US" altLang="zh-CN" sz="2800" b="1" dirty="0">
                <a:solidFill>
                  <a:srgbClr val="002060"/>
                </a:solidFill>
              </a:rPr>
              <a:t>DLL</a:t>
            </a:r>
            <a:endParaRPr lang="en-US" altLang="zh-CN" sz="2800" dirty="0">
              <a:solidFill>
                <a:srgbClr val="00206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124310"/>
            <a:ext cx="9754961" cy="520137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项目中定义</a:t>
            </a:r>
            <a:r>
              <a:rPr lang="en-US" altLang="zh-CN" sz="2800" b="1" dirty="0" err="1">
                <a:solidFill>
                  <a:srgbClr val="002060"/>
                </a:solidFill>
                <a:latin typeface="微软雅黑" panose="020B0503020204020204" pitchFamily="34" charset="-122"/>
                <a:ea typeface="微软雅黑" panose="020B0503020204020204" pitchFamily="34" charset="-122"/>
              </a:rPr>
              <a:t>DllImport</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项目中调试</a:t>
            </a:r>
            <a:r>
              <a:rPr lang="en-US" altLang="zh-CN" sz="2800" b="1" dirty="0" err="1">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rPr>
              <a:t>需在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a:solidFill>
                  <a:srgbClr val="002060"/>
                </a:solidFill>
                <a:latin typeface="微软雅黑" panose="020B0503020204020204" pitchFamily="34" charset="-122"/>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753331"/>
            <a:ext cx="11137900" cy="720725"/>
          </a:xfrm>
        </p:spPr>
        <p:txBody>
          <a:bodyPr/>
          <a:lstStyle/>
          <a:p>
            <a:r>
              <a:rPr lang="zh-CN" altLang="en-US" dirty="0"/>
              <a:t>上机练习作业</a:t>
            </a:r>
          </a:p>
        </p:txBody>
      </p:sp>
      <p:sp>
        <p:nvSpPr>
          <p:cNvPr id="3" name="内容占位符 2"/>
          <p:cNvSpPr>
            <a:spLocks noGrp="1"/>
          </p:cNvSpPr>
          <p:nvPr>
            <p:ph idx="4294967295"/>
          </p:nvPr>
        </p:nvSpPr>
        <p:spPr>
          <a:xfrm>
            <a:off x="1160889" y="1924215"/>
            <a:ext cx="10652419" cy="4384509"/>
          </a:xfr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590261" y="1311275"/>
            <a:ext cx="8930267" cy="4652203"/>
          </a:xfr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01941" y="1006297"/>
            <a:ext cx="4889500" cy="693737"/>
          </a:xfrm>
        </p:spPr>
        <p:txBody>
          <a:bodyPr>
            <a:normAutofit/>
          </a:bodyPr>
          <a:lstStyle/>
          <a:p>
            <a:r>
              <a:rPr lang="zh-CN" altLang="en-US" dirty="0"/>
              <a:t>动态链接方式</a:t>
            </a:r>
          </a:p>
        </p:txBody>
      </p:sp>
      <p:sp>
        <p:nvSpPr>
          <p:cNvPr id="2" name="内容占位符 1"/>
          <p:cNvSpPr>
            <a:spLocks noGrp="1"/>
          </p:cNvSpPr>
          <p:nvPr>
            <p:ph idx="4294967295"/>
          </p:nvPr>
        </p:nvSpPr>
        <p:spPr>
          <a:xfrm>
            <a:off x="2262698" y="2349914"/>
            <a:ext cx="8527222" cy="2858190"/>
          </a:xfr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73502" y="855222"/>
            <a:ext cx="5568950" cy="693737"/>
          </a:xfrm>
        </p:spPr>
        <p:txBody>
          <a:bodyPr>
            <a:normAutofit/>
          </a:bodyPr>
          <a:lstStyle/>
          <a:p>
            <a:r>
              <a:rPr lang="zh-CN" altLang="en-US" dirty="0"/>
              <a:t>载入时动态链接</a:t>
            </a:r>
          </a:p>
        </p:txBody>
      </p:sp>
      <p:sp>
        <p:nvSpPr>
          <p:cNvPr id="2" name="内容占位符 1"/>
          <p:cNvSpPr>
            <a:spLocks noGrp="1"/>
          </p:cNvSpPr>
          <p:nvPr>
            <p:ph idx="4294967295"/>
          </p:nvPr>
        </p:nvSpPr>
        <p:spPr>
          <a:xfrm>
            <a:off x="1876508" y="1854779"/>
            <a:ext cx="8596313" cy="3879850"/>
          </a:xfr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(Import Library)</a:t>
            </a:r>
            <a:r>
              <a:rPr lang="zh-CN" altLang="en-US" sz="2400" dirty="0"/>
              <a:t>链接到可执行文件中，导入库向系统提供了载入DLL时所需的信息及用于定位DLL函数的地址符号。（相当于注册，当作API函数来使用，其实API函数就存放在系统DLL当中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
        <p:nvSpPr>
          <p:cNvPr id="3" name="文本框 2"/>
          <p:cNvSpPr txBox="1"/>
          <p:nvPr/>
        </p:nvSpPr>
        <p:spPr>
          <a:xfrm>
            <a:off x="5107305" y="5734685"/>
            <a:ext cx="6221095" cy="645160"/>
          </a:xfrm>
          <a:prstGeom prst="rect">
            <a:avLst/>
          </a:prstGeom>
          <a:noFill/>
        </p:spPr>
        <p:txBody>
          <a:bodyPr wrap="square" rtlCol="0">
            <a:spAutoFit/>
          </a:bodyPr>
          <a:lstStyle/>
          <a:p>
            <a:pPr algn="l"/>
            <a:r>
              <a:rPr lang="zh-CN" altLang="en-US" sz="1800" dirty="0">
                <a:solidFill>
                  <a:srgbClr val="FF0000"/>
                </a:solidFill>
                <a:latin typeface="微软雅黑" panose="020B0503020204020204" pitchFamily="34" charset="-122"/>
                <a:ea typeface="微软雅黑" panose="020B0503020204020204" pitchFamily="34" charset="-122"/>
              </a:rPr>
              <a:t>作业：生成导入库</a:t>
            </a:r>
            <a:r>
              <a:rPr lang="en-US" altLang="zh-CN" sz="1800" dirty="0">
                <a:solidFill>
                  <a:srgbClr val="FF0000"/>
                </a:solidFill>
                <a:latin typeface="微软雅黑" panose="020B0503020204020204" pitchFamily="34" charset="-122"/>
                <a:ea typeface="微软雅黑" panose="020B0503020204020204" pitchFamily="34" charset="-122"/>
              </a:rPr>
              <a:t>(import library)</a:t>
            </a:r>
            <a:r>
              <a:rPr lang="zh-CN" altLang="en-US" sz="1800" dirty="0">
                <a:solidFill>
                  <a:srgbClr val="FF0000"/>
                </a:solidFill>
                <a:latin typeface="微软雅黑" panose="020B0503020204020204" pitchFamily="34" charset="-122"/>
                <a:ea typeface="微软雅黑" panose="020B0503020204020204" pitchFamily="34" charset="-122"/>
              </a:rPr>
              <a:t>路径及名称在哪里设置？</a:t>
            </a:r>
          </a:p>
          <a:p>
            <a:pPr algn="l"/>
            <a:r>
              <a:rPr lang="zh-CN" altLang="en-US" sz="1800" dirty="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dirty="0" err="1">
                <a:solidFill>
                  <a:srgbClr val="FF0000"/>
                </a:solidFill>
                <a:latin typeface="微软雅黑" panose="020B0503020204020204" pitchFamily="34" charset="-122"/>
                <a:ea typeface="微软雅黑" panose="020B0503020204020204" pitchFamily="34" charset="-122"/>
              </a:rPr>
              <a:t>github</a:t>
            </a:r>
            <a:r>
              <a:rPr lang="zh-CN" altLang="en-US" sz="1800" dirty="0">
                <a:solidFill>
                  <a:srgbClr val="FF0000"/>
                </a:solidFill>
                <a:latin typeface="微软雅黑" panose="020B0503020204020204" pitchFamily="34" charset="-122"/>
                <a:ea typeface="微软雅黑" panose="020B0503020204020204" pitchFamily="34" charset="-122"/>
              </a:rPr>
              <a:t>，邮件通知我</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01336" y="855222"/>
            <a:ext cx="11576807" cy="693737"/>
          </a:xfrm>
        </p:spPr>
        <p:txBody>
          <a:bodyPr>
            <a:normAutofit fontScale="90000"/>
          </a:bodyPr>
          <a:lstStyle/>
          <a:p>
            <a:r>
              <a:rPr lang="zh-CN" altLang="en-US" dirty="0">
                <a:solidFill>
                  <a:srgbClr val="FF0000"/>
                </a:solidFill>
              </a:rPr>
              <a:t>生成导入库</a:t>
            </a:r>
            <a:r>
              <a:rPr lang="en-US" altLang="zh-CN" dirty="0">
                <a:solidFill>
                  <a:srgbClr val="FF0000"/>
                </a:solidFill>
              </a:rPr>
              <a:t>(import library)</a:t>
            </a:r>
            <a:r>
              <a:rPr lang="zh-CN" altLang="en-US" dirty="0">
                <a:solidFill>
                  <a:srgbClr val="FF0000"/>
                </a:solidFill>
              </a:rPr>
              <a:t>路径及名称在哪里设置？</a:t>
            </a:r>
          </a:p>
        </p:txBody>
      </p:sp>
      <p:pic>
        <p:nvPicPr>
          <p:cNvPr id="4" name="内容占位符 3">
            <a:extLst>
              <a:ext uri="{FF2B5EF4-FFF2-40B4-BE49-F238E27FC236}">
                <a16:creationId xmlns:a16="http://schemas.microsoft.com/office/drawing/2014/main" id="{00C9F1DE-968E-4D5D-A9D8-E32F36DC602D}"/>
              </a:ext>
            </a:extLst>
          </p:cNvPr>
          <p:cNvPicPr>
            <a:picLocks noGrp="1" noChangeAspect="1"/>
          </p:cNvPicPr>
          <p:nvPr>
            <p:ph idx="4294967295"/>
          </p:nvPr>
        </p:nvPicPr>
        <p:blipFill>
          <a:blip r:embed="rId2"/>
          <a:stretch>
            <a:fillRect/>
          </a:stretch>
        </p:blipFill>
        <p:spPr>
          <a:xfrm>
            <a:off x="1981201" y="2685562"/>
            <a:ext cx="8570258" cy="4073826"/>
          </a:xfrm>
          <a:prstGeom prst="rect">
            <a:avLst/>
          </a:prstGeom>
        </p:spPr>
      </p:pic>
      <p:sp>
        <p:nvSpPr>
          <p:cNvPr id="5" name="文本框 4">
            <a:extLst>
              <a:ext uri="{FF2B5EF4-FFF2-40B4-BE49-F238E27FC236}">
                <a16:creationId xmlns:a16="http://schemas.microsoft.com/office/drawing/2014/main" id="{ED3FB780-958B-46A4-9AC4-2C55EC2F4C1C}"/>
              </a:ext>
            </a:extLst>
          </p:cNvPr>
          <p:cNvSpPr txBox="1"/>
          <p:nvPr/>
        </p:nvSpPr>
        <p:spPr>
          <a:xfrm>
            <a:off x="3645016" y="2092025"/>
            <a:ext cx="4689446"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第一步</a:t>
            </a:r>
            <a:r>
              <a:rPr lang="en-US" altLang="zh-CN" sz="1200" dirty="0" smtClean="0">
                <a:solidFill>
                  <a:srgbClr val="002060"/>
                </a:solidFill>
                <a:latin typeface="微软雅黑" panose="020B0503020204020204" pitchFamily="34" charset="-122"/>
                <a:ea typeface="微软雅黑" panose="020B0503020204020204" pitchFamily="34" charset="-122"/>
              </a:rPr>
              <a:t> </a:t>
            </a:r>
            <a:r>
              <a:rPr lang="zh-CN" altLang="en-US" sz="1200" dirty="0">
                <a:solidFill>
                  <a:srgbClr val="002060"/>
                </a:solidFill>
                <a:latin typeface="微软雅黑" panose="020B0503020204020204" pitchFamily="34" charset="-122"/>
                <a:ea typeface="微软雅黑" panose="020B0503020204020204" pitchFamily="34" charset="-122"/>
              </a:rPr>
              <a:t>点击调试之后点击图中的</a:t>
            </a:r>
            <a:r>
              <a:rPr lang="en-US" altLang="zh-CN" sz="1200" dirty="0" err="1">
                <a:solidFill>
                  <a:srgbClr val="002060"/>
                </a:solidFill>
                <a:latin typeface="微软雅黑" panose="020B0503020204020204" pitchFamily="34" charset="-122"/>
                <a:ea typeface="微软雅黑" panose="020B0503020204020204" pitchFamily="34" charset="-122"/>
              </a:rPr>
              <a:t>imageProcessing</a:t>
            </a:r>
            <a:r>
              <a:rPr lang="zh-CN" altLang="en-US" sz="1200" dirty="0">
                <a:solidFill>
                  <a:srgbClr val="002060"/>
                </a:solidFill>
                <a:latin typeface="微软雅黑" panose="020B0503020204020204" pitchFamily="34" charset="-122"/>
                <a:ea typeface="微软雅黑" panose="020B0503020204020204" pitchFamily="34" charset="-122"/>
              </a:rPr>
              <a:t>属性</a:t>
            </a:r>
          </a:p>
        </p:txBody>
      </p:sp>
    </p:spTree>
    <p:extLst>
      <p:ext uri="{BB962C8B-B14F-4D97-AF65-F5344CB8AC3E}">
        <p14:creationId xmlns:p14="http://schemas.microsoft.com/office/powerpoint/2010/main" val="3553590233"/>
      </p:ext>
    </p:extLst>
  </p:cSld>
  <p:clrMapOvr>
    <a:masterClrMapping/>
  </p:clrMapOvr>
  <p:transition>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01336" y="855222"/>
            <a:ext cx="11576807" cy="693737"/>
          </a:xfrm>
        </p:spPr>
        <p:txBody>
          <a:bodyPr>
            <a:normAutofit fontScale="90000"/>
          </a:bodyPr>
          <a:lstStyle/>
          <a:p>
            <a:r>
              <a:rPr lang="zh-CN" altLang="en-US" dirty="0">
                <a:solidFill>
                  <a:srgbClr val="FF0000"/>
                </a:solidFill>
              </a:rPr>
              <a:t>生成导入库</a:t>
            </a:r>
            <a:r>
              <a:rPr lang="en-US" altLang="zh-CN" dirty="0">
                <a:solidFill>
                  <a:srgbClr val="FF0000"/>
                </a:solidFill>
              </a:rPr>
              <a:t>(import library)</a:t>
            </a:r>
            <a:r>
              <a:rPr lang="zh-CN" altLang="en-US" dirty="0">
                <a:solidFill>
                  <a:srgbClr val="FF0000"/>
                </a:solidFill>
              </a:rPr>
              <a:t>路径及名称在哪里设置？</a:t>
            </a:r>
          </a:p>
        </p:txBody>
      </p:sp>
      <p:sp>
        <p:nvSpPr>
          <p:cNvPr id="5" name="文本框 4">
            <a:extLst>
              <a:ext uri="{FF2B5EF4-FFF2-40B4-BE49-F238E27FC236}">
                <a16:creationId xmlns:a16="http://schemas.microsoft.com/office/drawing/2014/main" id="{ED3FB780-958B-46A4-9AC4-2C55EC2F4C1C}"/>
              </a:ext>
            </a:extLst>
          </p:cNvPr>
          <p:cNvSpPr txBox="1"/>
          <p:nvPr/>
        </p:nvSpPr>
        <p:spPr>
          <a:xfrm>
            <a:off x="3645016" y="1681992"/>
            <a:ext cx="4689446" cy="276999"/>
          </a:xfrm>
          <a:prstGeom prst="rect">
            <a:avLst/>
          </a:prstGeom>
          <a:noFill/>
        </p:spPr>
        <p:txBody>
          <a:bodyPr wrap="square" rtlCol="0">
            <a:spAutoFit/>
          </a:bodyPr>
          <a:lstStyle/>
          <a:p>
            <a:pPr algn="ctr"/>
            <a:r>
              <a:rPr lang="zh-CN" altLang="en-US" sz="1200" dirty="0" smtClean="0">
                <a:solidFill>
                  <a:srgbClr val="002060"/>
                </a:solidFill>
                <a:latin typeface="微软雅黑" panose="020B0503020204020204" pitchFamily="34" charset="-122"/>
                <a:ea typeface="微软雅黑" panose="020B0503020204020204" pitchFamily="34" charset="-122"/>
              </a:rPr>
              <a:t>第二步</a:t>
            </a:r>
            <a:r>
              <a:rPr lang="en-US" altLang="zh-CN" sz="1200" dirty="0" smtClean="0">
                <a:solidFill>
                  <a:srgbClr val="002060"/>
                </a:solidFill>
                <a:latin typeface="微软雅黑" panose="020B0503020204020204" pitchFamily="34" charset="-122"/>
                <a:ea typeface="微软雅黑" panose="020B0503020204020204" pitchFamily="34" charset="-122"/>
              </a:rPr>
              <a:t> </a:t>
            </a:r>
            <a:r>
              <a:rPr lang="zh-CN" altLang="en-US" sz="1200" dirty="0">
                <a:solidFill>
                  <a:srgbClr val="002060"/>
                </a:solidFill>
                <a:latin typeface="微软雅黑" panose="020B0503020204020204" pitchFamily="34" charset="-122"/>
                <a:ea typeface="微软雅黑" panose="020B0503020204020204" pitchFamily="34" charset="-122"/>
              </a:rPr>
              <a:t>在如图所示的位置就能设置导入库的路径和名称</a:t>
            </a:r>
          </a:p>
        </p:txBody>
      </p:sp>
      <p:pic>
        <p:nvPicPr>
          <p:cNvPr id="2" name="图片 1">
            <a:extLst>
              <a:ext uri="{FF2B5EF4-FFF2-40B4-BE49-F238E27FC236}">
                <a16:creationId xmlns:a16="http://schemas.microsoft.com/office/drawing/2014/main" id="{F18583AF-5E52-47BD-82CB-A52830B596DB}"/>
              </a:ext>
            </a:extLst>
          </p:cNvPr>
          <p:cNvPicPr>
            <a:picLocks noChangeAspect="1"/>
          </p:cNvPicPr>
          <p:nvPr/>
        </p:nvPicPr>
        <p:blipFill>
          <a:blip r:embed="rId2"/>
          <a:stretch>
            <a:fillRect/>
          </a:stretch>
        </p:blipFill>
        <p:spPr>
          <a:xfrm>
            <a:off x="1900518" y="2092024"/>
            <a:ext cx="8973670" cy="4614180"/>
          </a:xfrm>
          <a:prstGeom prst="rect">
            <a:avLst/>
          </a:prstGeom>
        </p:spPr>
      </p:pic>
    </p:spTree>
    <p:extLst>
      <p:ext uri="{BB962C8B-B14F-4D97-AF65-F5344CB8AC3E}">
        <p14:creationId xmlns:p14="http://schemas.microsoft.com/office/powerpoint/2010/main" val="3409388883"/>
      </p:ext>
    </p:extLst>
  </p:cSld>
  <p:clrMapOvr>
    <a:masterClrMapping/>
  </p:clrMapOvr>
  <p:transition>
    <p:cover/>
  </p:transition>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21</TotalTime>
  <Words>2935</Words>
  <Application>Microsoft Office PowerPoint</Application>
  <PresentationFormat>宽屏</PresentationFormat>
  <Paragraphs>414</Paragraphs>
  <Slides>49</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49</vt:i4>
      </vt:variant>
    </vt:vector>
  </HeadingPairs>
  <TitlesOfParts>
    <vt:vector size="63" baseType="lpstr">
      <vt:lpstr>Arial Unicode MS</vt:lpstr>
      <vt:lpstr>宋体</vt:lpstr>
      <vt:lpstr>微软雅黑</vt:lpstr>
      <vt:lpstr>新宋体</vt:lpstr>
      <vt:lpstr>Arial</vt:lpstr>
      <vt:lpstr>Calibri</vt:lpstr>
      <vt:lpstr>Calibri Light</vt:lpstr>
      <vt:lpstr>Consolas</vt:lpstr>
      <vt:lpstr>Segoe UI</vt:lpstr>
      <vt:lpstr>Times New Roman</vt:lpstr>
      <vt:lpstr>Wingdings</vt:lpstr>
      <vt:lpstr>Wingdings 3</vt:lpstr>
      <vt:lpstr>自定义设计方案</vt:lpstr>
      <vt:lpstr>2_蓝色互联网</vt:lpstr>
      <vt:lpstr>Windows编程实践</vt:lpstr>
      <vt:lpstr>内容提要</vt:lpstr>
      <vt:lpstr>分别编译与链接</vt:lpstr>
      <vt:lpstr>链接方式</vt:lpstr>
      <vt:lpstr>PowerPoint 演示文稿</vt:lpstr>
      <vt:lpstr>动态链接方式</vt:lpstr>
      <vt:lpstr>载入时动态链接</vt:lpstr>
      <vt:lpstr>生成导入库(import library)路径及名称在哪里设置？</vt:lpstr>
      <vt:lpstr>生成导入库(import library)路径及名称在哪里设置？</vt:lpstr>
      <vt:lpstr>运行时动态链接</vt:lpstr>
      <vt:lpstr>静态链接与动态链接二者优点及不足</vt:lpstr>
      <vt:lpstr>PowerPoint 演示文稿</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钟 康哲</cp:lastModifiedBy>
  <cp:revision>261</cp:revision>
  <dcterms:created xsi:type="dcterms:W3CDTF">2014-12-05T07:09:00Z</dcterms:created>
  <dcterms:modified xsi:type="dcterms:W3CDTF">2018-10-12T02:27:11Z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