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85"/>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56" r:id="rId33"/>
    <p:sldId id="457"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 id="442" r:id="rId71"/>
    <p:sldId id="443" r:id="rId72"/>
    <p:sldId id="444" r:id="rId73"/>
    <p:sldId id="445" r:id="rId74"/>
    <p:sldId id="446" r:id="rId75"/>
    <p:sldId id="447" r:id="rId76"/>
    <p:sldId id="448" r:id="rId77"/>
    <p:sldId id="449" r:id="rId78"/>
    <p:sldId id="450" r:id="rId79"/>
    <p:sldId id="451" r:id="rId80"/>
    <p:sldId id="452" r:id="rId81"/>
    <p:sldId id="453" r:id="rId82"/>
    <p:sldId id="454" r:id="rId83"/>
    <p:sldId id="455" r:id="rId84"/>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a:latin typeface="微软雅黑" panose="020B0503020204020204" pitchFamily="34" charset="-122"/>
              <a:ea typeface="微软雅黑" panose="020B0503020204020204" pitchFamily="34" charset="-122"/>
            </a:rPr>
            <a:t>3.1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a:latin typeface="微软雅黑" panose="020B0503020204020204" pitchFamily="34" charset="-122"/>
              <a:ea typeface="微软雅黑" panose="020B0503020204020204" pitchFamily="34" charset="-122"/>
            </a:rPr>
            <a:t>3.2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a:latin typeface="微软雅黑" panose="020B0503020204020204" pitchFamily="34" charset="-122"/>
              <a:ea typeface="微软雅黑" panose="020B0503020204020204" pitchFamily="34" charset="-122"/>
            </a:rPr>
            <a:t>3.3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a:latin typeface="微软雅黑" panose="020B0503020204020204" pitchFamily="34" charset="-122"/>
              <a:ea typeface="微软雅黑" panose="020B0503020204020204" pitchFamily="34" charset="-122"/>
            </a:rPr>
            <a:t>3.4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a:latin typeface="微软雅黑" panose="020B0503020204020204" pitchFamily="34" charset="-122"/>
              <a:ea typeface="微软雅黑" panose="020B0503020204020204" pitchFamily="34" charset="-122"/>
            </a:rPr>
            <a:t>3.5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68</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2018</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201</a:t>
            </a:r>
            <a:r>
              <a:rPr lang="en-US" altLang="zh-CN" sz="1333" dirty="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a:solidFill>
                  <a:schemeClr val="tx1"/>
                </a:solidFill>
              </a:rPr>
              <a:t>计算机学院</a:t>
            </a:r>
            <a:endParaRPr lang="en-US" altLang="zh-CN" sz="2400" dirty="0">
              <a:solidFill>
                <a:schemeClr val="tx1"/>
              </a:solidFill>
            </a:endParaRPr>
          </a:p>
          <a:p>
            <a:pPr marL="0" indent="0" algn="r">
              <a:buNone/>
            </a:pPr>
            <a:r>
              <a:rPr lang="zh-CN" altLang="en-US" sz="2400" dirty="0">
                <a:solidFill>
                  <a:schemeClr val="tx1"/>
                </a:solidFill>
              </a:rPr>
              <a:t>胡继承</a:t>
            </a:r>
            <a:endParaRPr lang="en-US" altLang="zh-CN" sz="2400" dirty="0">
              <a:solidFill>
                <a:schemeClr val="tx1"/>
              </a:solidFill>
            </a:endParaRPr>
          </a:p>
          <a:p>
            <a:pPr marL="0" indent="0" algn="r">
              <a:buNone/>
            </a:pPr>
            <a:r>
              <a:rPr lang="en-US" altLang="zh-CN" sz="2400" dirty="0">
                <a:solidFill>
                  <a:schemeClr val="tx1"/>
                </a:solidFill>
              </a:rPr>
              <a:t>jicheng @ yahoo . com</a:t>
            </a:r>
          </a:p>
          <a:p>
            <a:pPr marL="0" indent="0" algn="r">
              <a:buNone/>
            </a:pPr>
            <a:r>
              <a:rPr lang="en-US" altLang="zh-CN" sz="2400" dirty="0">
                <a:solidFill>
                  <a:schemeClr val="tx1"/>
                </a:solidFill>
              </a:rPr>
              <a:t>https://github.com/jichenghu/</a:t>
            </a:r>
          </a:p>
        </p:txBody>
      </p:sp>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7" y="1709530"/>
            <a:ext cx="8961119" cy="4770783"/>
          </a:xfr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看作是某种（软件）打包技术，即把它看作是软件的不同部分，按照一定的面向对象的形式，组合成可以交互的过程和以组支持库。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86608" y="2026209"/>
            <a:ext cx="7402513" cy="4638675"/>
          </a:xfrm>
        </p:spPr>
      </p:pic>
    </p:spTree>
    <p:extLst>
      <p:ext uri="{BB962C8B-B14F-4D97-AF65-F5344CB8AC3E}">
        <p14:creationId xmlns:p14="http://schemas.microsoft.com/office/powerpoint/2010/main" val="288882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2446685"/>
            <a:ext cx="7410615" cy="3498850"/>
          </a:xfr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Tree>
    <p:extLst>
      <p:ext uri="{BB962C8B-B14F-4D97-AF65-F5344CB8AC3E}">
        <p14:creationId xmlns:p14="http://schemas.microsoft.com/office/powerpoint/2010/main" val="403076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796528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3745506" y="1039578"/>
            <a:ext cx="3776428" cy="720725"/>
          </a:xfrm>
        </p:spPr>
        <p:txBody>
          <a:bodyPr/>
          <a:lstStyle/>
          <a:p>
            <a:pPr eaLnBrk="1" hangingPunct="1"/>
            <a:r>
              <a:rPr lang="en-US" altLang="zh-CN" dirty="0"/>
              <a:t>COM</a:t>
            </a:r>
            <a:r>
              <a:rPr lang="zh-CN" altLang="en-US" dirty="0"/>
              <a:t>简介</a:t>
            </a:r>
          </a:p>
        </p:txBody>
      </p:sp>
      <p:sp>
        <p:nvSpPr>
          <p:cNvPr id="6148" name="Rectangle 3"/>
          <p:cNvSpPr>
            <a:spLocks noGrp="1" noChangeArrowheads="1"/>
          </p:cNvSpPr>
          <p:nvPr>
            <p:ph type="body" idx="4294967295"/>
          </p:nvPr>
        </p:nvSpPr>
        <p:spPr>
          <a:xfrm>
            <a:off x="1049572" y="2146852"/>
            <a:ext cx="9611692" cy="2846567"/>
          </a:xfrm>
        </p:spPr>
        <p:txBody>
          <a:bodyPr>
            <a:normAutofit/>
          </a:bodyPr>
          <a:lstStyle/>
          <a:p>
            <a:pPr>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是组件对象模型（</a:t>
            </a:r>
            <a:r>
              <a:rPr lang="en-US" altLang="zh-CN" sz="2800" dirty="0">
                <a:solidFill>
                  <a:srgbClr val="002060"/>
                </a:solidFill>
              </a:rPr>
              <a:t>Component Object Model </a:t>
            </a:r>
            <a:r>
              <a:rPr lang="zh-CN" altLang="en-US" sz="2800" dirty="0">
                <a:solidFill>
                  <a:srgbClr val="002060"/>
                </a:solidFill>
              </a:rPr>
              <a:t>）</a:t>
            </a: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r>
              <a:rPr lang="en-US" altLang="zh-CN" sz="2800" dirty="0">
                <a:solidFill>
                  <a:srgbClr val="002060"/>
                </a:solidFill>
              </a:rPr>
              <a:t>  </a:t>
            </a:r>
            <a:r>
              <a:rPr lang="zh-CN" altLang="en-US" sz="2800" dirty="0">
                <a:solidFill>
                  <a:srgbClr val="002060"/>
                </a:solidFill>
              </a:rPr>
              <a:t> </a:t>
            </a: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450" y="1512951"/>
            <a:ext cx="7448550" cy="5153025"/>
          </a:xfrm>
          <a:prstGeom prst="rect">
            <a:avLst/>
          </a:prstGeom>
        </p:spPr>
      </p:pic>
      <p:sp>
        <p:nvSpPr>
          <p:cNvPr id="5" name="文本框 4"/>
          <p:cNvSpPr txBox="1"/>
          <p:nvPr/>
        </p:nvSpPr>
        <p:spPr>
          <a:xfrm>
            <a:off x="0" y="5666105"/>
            <a:ext cx="5320862" cy="646331"/>
          </a:xfrm>
          <a:prstGeom prst="rect">
            <a:avLst/>
          </a:prstGeom>
          <a:noFill/>
        </p:spPr>
        <p:txBody>
          <a:bodyPr wrap="squar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作业：添加引用的详细操作流程？</a:t>
            </a:r>
            <a:endParaRPr lang="en-US" altLang="zh-CN" sz="1800" dirty="0">
              <a:solidFill>
                <a:srgbClr val="FF0000"/>
              </a:solidFill>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dirty="0" err="1">
                <a:solidFill>
                  <a:srgbClr val="FF0000"/>
                </a:solidFill>
                <a:latin typeface="微软雅黑" panose="020B0503020204020204" pitchFamily="34" charset="-122"/>
                <a:ea typeface="微软雅黑" panose="020B0503020204020204" pitchFamily="34" charset="-122"/>
              </a:rPr>
              <a:t>github</a:t>
            </a:r>
            <a:r>
              <a:rPr lang="zh-CN" altLang="en-US" sz="1800" dirty="0">
                <a:solidFill>
                  <a:srgbClr val="FF0000"/>
                </a:solidFill>
                <a:latin typeface="微软雅黑" panose="020B0503020204020204" pitchFamily="34" charset="-122"/>
                <a:ea typeface="微软雅黑" panose="020B0503020204020204" pitchFamily="34" charset="-122"/>
              </a:rPr>
              <a:t>，邮件通知我</a:t>
            </a:r>
          </a:p>
        </p:txBody>
      </p:sp>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sp>
        <p:nvSpPr>
          <p:cNvPr id="5" name="文本框 4"/>
          <p:cNvSpPr txBox="1"/>
          <p:nvPr/>
        </p:nvSpPr>
        <p:spPr>
          <a:xfrm>
            <a:off x="3814524" y="1125772"/>
            <a:ext cx="5320862" cy="369332"/>
          </a:xfrm>
          <a:prstGeom prst="rect">
            <a:avLst/>
          </a:prstGeom>
          <a:noFill/>
        </p:spPr>
        <p:txBody>
          <a:bodyPr wrap="square" rtlCol="0">
            <a:spAutoFit/>
          </a:bodyPr>
          <a:lstStyle/>
          <a:p>
            <a:r>
              <a:rPr lang="zh-CN" altLang="en-US" sz="1800" dirty="0" smtClean="0">
                <a:solidFill>
                  <a:srgbClr val="FF0000"/>
                </a:solidFill>
                <a:latin typeface="微软雅黑" panose="020B0503020204020204" pitchFamily="34" charset="-122"/>
                <a:ea typeface="微软雅黑" panose="020B0503020204020204" pitchFamily="34" charset="-122"/>
              </a:rPr>
              <a:t>第一步 右键</a:t>
            </a:r>
            <a:r>
              <a:rPr lang="zh-CN" altLang="en-US" sz="1800" dirty="0">
                <a:solidFill>
                  <a:srgbClr val="FF0000"/>
                </a:solidFill>
                <a:latin typeface="微软雅黑" panose="020B0503020204020204" pitchFamily="34" charset="-122"/>
                <a:ea typeface="微软雅黑" panose="020B0503020204020204" pitchFamily="34" charset="-122"/>
              </a:rPr>
              <a:t>点击引用选择添加引用</a:t>
            </a:r>
          </a:p>
        </p:txBody>
      </p:sp>
      <p:pic>
        <p:nvPicPr>
          <p:cNvPr id="4" name="图片 3">
            <a:extLst>
              <a:ext uri="{FF2B5EF4-FFF2-40B4-BE49-F238E27FC236}">
                <a16:creationId xmlns:a16="http://schemas.microsoft.com/office/drawing/2014/main" id="{D966B4E5-E0B7-4388-BCD4-4D7AC710F83F}"/>
              </a:ext>
            </a:extLst>
          </p:cNvPr>
          <p:cNvPicPr>
            <a:picLocks noChangeAspect="1"/>
          </p:cNvPicPr>
          <p:nvPr/>
        </p:nvPicPr>
        <p:blipFill>
          <a:blip r:embed="rId2"/>
          <a:stretch>
            <a:fillRect/>
          </a:stretch>
        </p:blipFill>
        <p:spPr>
          <a:xfrm>
            <a:off x="110286" y="2005505"/>
            <a:ext cx="11971428" cy="5095238"/>
          </a:xfrm>
          <a:prstGeom prst="rect">
            <a:avLst/>
          </a:prstGeom>
        </p:spPr>
      </p:pic>
    </p:spTree>
    <p:extLst>
      <p:ext uri="{BB962C8B-B14F-4D97-AF65-F5344CB8AC3E}">
        <p14:creationId xmlns:p14="http://schemas.microsoft.com/office/powerpoint/2010/main" val="4121772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4" name="图片 3">
            <a:extLst>
              <a:ext uri="{FF2B5EF4-FFF2-40B4-BE49-F238E27FC236}">
                <a16:creationId xmlns:a16="http://schemas.microsoft.com/office/drawing/2014/main" id="{83600DF0-AF30-4696-9728-B5351756E718}"/>
              </a:ext>
            </a:extLst>
          </p:cNvPr>
          <p:cNvPicPr>
            <a:picLocks noChangeAspect="1"/>
          </p:cNvPicPr>
          <p:nvPr/>
        </p:nvPicPr>
        <p:blipFill>
          <a:blip r:embed="rId2"/>
          <a:stretch>
            <a:fillRect/>
          </a:stretch>
        </p:blipFill>
        <p:spPr>
          <a:xfrm>
            <a:off x="1688923" y="2006489"/>
            <a:ext cx="7991974" cy="4851511"/>
          </a:xfrm>
          <a:prstGeom prst="rect">
            <a:avLst/>
          </a:prstGeom>
        </p:spPr>
      </p:pic>
      <p:sp>
        <p:nvSpPr>
          <p:cNvPr id="7" name="文本框 6">
            <a:extLst>
              <a:ext uri="{FF2B5EF4-FFF2-40B4-BE49-F238E27FC236}">
                <a16:creationId xmlns:a16="http://schemas.microsoft.com/office/drawing/2014/main" id="{1081BAF6-036C-4AC8-9EEE-50AA9334DE08}"/>
              </a:ext>
            </a:extLst>
          </p:cNvPr>
          <p:cNvSpPr txBox="1"/>
          <p:nvPr/>
        </p:nvSpPr>
        <p:spPr>
          <a:xfrm>
            <a:off x="3814524" y="1125772"/>
            <a:ext cx="5320862" cy="369332"/>
          </a:xfrm>
          <a:prstGeom prst="rect">
            <a:avLst/>
          </a:prstGeom>
          <a:noFill/>
        </p:spPr>
        <p:txBody>
          <a:bodyPr wrap="square" rtlCol="0">
            <a:spAutoFit/>
          </a:bodyPr>
          <a:lstStyle/>
          <a:p>
            <a:r>
              <a:rPr lang="zh-CN" altLang="en-US" sz="1800" dirty="0" smtClean="0">
                <a:solidFill>
                  <a:srgbClr val="FF0000"/>
                </a:solidFill>
                <a:latin typeface="微软雅黑" panose="020B0503020204020204" pitchFamily="34" charset="-122"/>
                <a:ea typeface="微软雅黑" panose="020B0503020204020204" pitchFamily="34" charset="-122"/>
              </a:rPr>
              <a:t>第二步 搜索</a:t>
            </a:r>
            <a:r>
              <a:rPr lang="en-US" altLang="zh-CN" sz="1800" dirty="0">
                <a:solidFill>
                  <a:srgbClr val="FF0000"/>
                </a:solidFill>
                <a:latin typeface="微软雅黑" panose="020B0503020204020204" pitchFamily="34" charset="-122"/>
                <a:ea typeface="微软雅黑" panose="020B0503020204020204" pitchFamily="34" charset="-122"/>
              </a:rPr>
              <a:t>word</a:t>
            </a:r>
            <a:r>
              <a:rPr lang="zh-CN" altLang="en-US" sz="1800" dirty="0">
                <a:solidFill>
                  <a:srgbClr val="FF0000"/>
                </a:solidFill>
                <a:latin typeface="微软雅黑" panose="020B0503020204020204" pitchFamily="34" charset="-122"/>
                <a:ea typeface="微软雅黑" panose="020B0503020204020204" pitchFamily="34" charset="-122"/>
              </a:rPr>
              <a:t>之后点击勾选之后确认</a:t>
            </a:r>
          </a:p>
        </p:txBody>
      </p:sp>
    </p:spTree>
    <p:extLst>
      <p:ext uri="{BB962C8B-B14F-4D97-AF65-F5344CB8AC3E}">
        <p14:creationId xmlns:p14="http://schemas.microsoft.com/office/powerpoint/2010/main" val="3112601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A6529B0-270A-4F50-B913-1AAE57036514}"/>
              </a:ext>
            </a:extLst>
          </p:cNvPr>
          <p:cNvPicPr>
            <a:picLocks noChangeAspect="1"/>
          </p:cNvPicPr>
          <p:nvPr/>
        </p:nvPicPr>
        <p:blipFill>
          <a:blip r:embed="rId2"/>
          <a:stretch>
            <a:fillRect/>
          </a:stretch>
        </p:blipFill>
        <p:spPr>
          <a:xfrm>
            <a:off x="4001549" y="868768"/>
            <a:ext cx="4899615" cy="5989232"/>
          </a:xfrm>
          <a:prstGeom prst="rect">
            <a:avLst/>
          </a:prstGeom>
        </p:spPr>
      </p:pic>
      <p:sp>
        <p:nvSpPr>
          <p:cNvPr id="5" name="文本框 4">
            <a:extLst>
              <a:ext uri="{FF2B5EF4-FFF2-40B4-BE49-F238E27FC236}">
                <a16:creationId xmlns:a16="http://schemas.microsoft.com/office/drawing/2014/main" id="{22D865F0-9FF0-4513-8A77-75FF9ED57409}"/>
              </a:ext>
            </a:extLst>
          </p:cNvPr>
          <p:cNvSpPr txBox="1"/>
          <p:nvPr/>
        </p:nvSpPr>
        <p:spPr>
          <a:xfrm>
            <a:off x="4334642" y="228150"/>
            <a:ext cx="5320862" cy="369332"/>
          </a:xfrm>
          <a:prstGeom prst="rect">
            <a:avLst/>
          </a:prstGeom>
          <a:noFill/>
        </p:spPr>
        <p:txBody>
          <a:bodyPr wrap="square" rtlCol="0">
            <a:spAutoFit/>
          </a:bodyPr>
          <a:lstStyle/>
          <a:p>
            <a:r>
              <a:rPr lang="zh-CN" altLang="en-US" sz="1800" dirty="0" smtClean="0">
                <a:solidFill>
                  <a:srgbClr val="FF0000"/>
                </a:solidFill>
                <a:latin typeface="微软雅黑" panose="020B0503020204020204" pitchFamily="34" charset="-122"/>
                <a:ea typeface="微软雅黑" panose="020B0503020204020204" pitchFamily="34" charset="-122"/>
              </a:rPr>
              <a:t>第三步</a:t>
            </a:r>
            <a:r>
              <a:rPr lang="en-US" altLang="zh-CN" sz="1800" dirty="0" smtClean="0">
                <a:solidFill>
                  <a:srgbClr val="FF0000"/>
                </a:solidFill>
                <a:latin typeface="微软雅黑" panose="020B0503020204020204" pitchFamily="34" charset="-122"/>
                <a:ea typeface="微软雅黑" panose="020B0503020204020204" pitchFamily="34" charset="-122"/>
              </a:rPr>
              <a:t> </a:t>
            </a:r>
            <a:r>
              <a:rPr lang="zh-CN" altLang="en-US" sz="1800" dirty="0">
                <a:solidFill>
                  <a:srgbClr val="FF0000"/>
                </a:solidFill>
                <a:latin typeface="微软雅黑" panose="020B0503020204020204" pitchFamily="34" charset="-122"/>
                <a:ea typeface="微软雅黑" panose="020B0503020204020204" pitchFamily="34" charset="-122"/>
              </a:rPr>
              <a:t>成功添加引用</a:t>
            </a:r>
          </a:p>
        </p:txBody>
      </p:sp>
    </p:spTree>
    <p:extLst>
      <p:ext uri="{BB962C8B-B14F-4D97-AF65-F5344CB8AC3E}">
        <p14:creationId xmlns:p14="http://schemas.microsoft.com/office/powerpoint/2010/main" val="2729654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r>
              <a:rPr lang="en-US" altLang="zh-CN" sz="2400" dirty="0">
                <a:solidFill>
                  <a:srgbClr val="002060"/>
                </a:solidFill>
                <a:latin typeface="微软雅黑" panose="020B0503020204020204" pitchFamily="34" charset="-122"/>
                <a:ea typeface="微软雅黑" panose="020B0503020204020204" pitchFamily="34" charset="-122"/>
              </a:rPr>
              <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815229"/>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833567"/>
            <a:ext cx="8596313" cy="4429663"/>
          </a:xfr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p>
        </p:txBody>
      </p:sp>
      <p:sp>
        <p:nvSpPr>
          <p:cNvPr id="2" name="矩形 1"/>
          <p:cNvSpPr/>
          <p:nvPr/>
        </p:nvSpPr>
        <p:spPr>
          <a:xfrm>
            <a:off x="10488723" y="2124182"/>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2424709"/>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725236"/>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3025763"/>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zh-CN" altLang="en-US" sz="2000" dirty="0">
                <a:solidFill>
                  <a:srgbClr val="002060"/>
                </a:solidFill>
              </a:rPr>
              <a:t>测试当前选择是否是插入点</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p:txBody>
      </p:sp>
    </p:spTree>
    <p:extLst>
      <p:ext uri="{BB962C8B-B14F-4D97-AF65-F5344CB8AC3E}">
        <p14:creationId xmlns:p14="http://schemas.microsoft.com/office/powerpoint/2010/main" val="8171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else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r>
              <a:rPr lang="en-US" altLang="zh-CN" sz="3200" dirty="0"/>
              <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832529" y="1162960"/>
            <a:ext cx="4126727" cy="720725"/>
          </a:xfrm>
        </p:spPr>
        <p:txBody>
          <a:bodyPr/>
          <a:lstStyle/>
          <a:p>
            <a:pPr eaLnBrk="1" hangingPunct="1"/>
            <a:r>
              <a:rPr lang="zh-CN" altLang="en-US" dirty="0"/>
              <a:t>什么是接口？</a:t>
            </a:r>
          </a:p>
        </p:txBody>
      </p:sp>
      <p:sp>
        <p:nvSpPr>
          <p:cNvPr id="7172" name="Rectangle 3"/>
          <p:cNvSpPr>
            <a:spLocks noGrp="1" noChangeArrowheads="1"/>
          </p:cNvSpPr>
          <p:nvPr>
            <p:ph type="body" idx="4294967295"/>
          </p:nvPr>
        </p:nvSpPr>
        <p:spPr>
          <a:xfrm>
            <a:off x="970059" y="2427137"/>
            <a:ext cx="10791825" cy="3616325"/>
          </a:xfr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98497"/>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stretch>
            <a:fillRect/>
          </a:stretch>
        </p:blipFill>
        <p:spPr>
          <a:xfrm>
            <a:off x="1631491" y="2537023"/>
            <a:ext cx="8952118" cy="374772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2"/>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1252728"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252728" y="1171575"/>
            <a:ext cx="10852150" cy="5686425"/>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5396</TotalTime>
  <Words>3892</Words>
  <Application>Microsoft Office PowerPoint</Application>
  <PresentationFormat>宽屏</PresentationFormat>
  <Paragraphs>540</Paragraphs>
  <Slides>82</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82</vt:i4>
      </vt:variant>
    </vt:vector>
  </HeadingPairs>
  <TitlesOfParts>
    <vt:vector size="94" baseType="lpstr">
      <vt:lpstr>宋体</vt:lpstr>
      <vt:lpstr>微软雅黑</vt:lpstr>
      <vt:lpstr>新宋体</vt:lpstr>
      <vt:lpstr>Arial</vt:lpstr>
      <vt:lpstr>Calibri</vt:lpstr>
      <vt:lpstr>Calibri Light</vt:lpstr>
      <vt:lpstr>Consolas</vt:lpstr>
      <vt:lpstr>Tahoma</vt:lpstr>
      <vt:lpstr>Wingdings</vt:lpstr>
      <vt:lpstr>Wingdings 3</vt:lpstr>
      <vt:lpstr>自定义设计方案</vt:lpstr>
      <vt:lpstr>2_蓝色互联网</vt:lpstr>
      <vt:lpstr>Windows编程实践</vt:lpstr>
      <vt:lpstr>内容提要</vt:lpstr>
      <vt:lpstr>COM简介</vt:lpstr>
      <vt:lpstr>COM方法</vt:lpstr>
      <vt:lpstr>COM组件是什么？</vt:lpstr>
      <vt:lpstr>COM组件不是什么？</vt:lpstr>
      <vt:lpstr>什么是接口？</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程序添加word对象引用</vt:lpstr>
      <vt:lpstr>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上机练习作业</vt:lpstr>
      <vt:lpstr>思考与练习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钟 康哲</cp:lastModifiedBy>
  <cp:revision>319</cp:revision>
  <dcterms:created xsi:type="dcterms:W3CDTF">2014-12-05T07:09:50Z</dcterms:created>
  <dcterms:modified xsi:type="dcterms:W3CDTF">2018-10-12T02:35:10Z</dcterms:modified>
</cp:coreProperties>
</file>