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58" r:id="rId5"/>
    <p:sldId id="265" r:id="rId6"/>
    <p:sldId id="257" r:id="rId7"/>
    <p:sldId id="266" r:id="rId8"/>
    <p:sldId id="259"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2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194958-AFF6-4CF7-B774-13228C3217F8}"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4F467-5150-4DBD-8553-DC97BA151B18}" type="slidenum">
              <a:rPr lang="en-US" smtClean="0"/>
              <a:t>‹#›</a:t>
            </a:fld>
            <a:endParaRPr lang="en-US"/>
          </a:p>
        </p:txBody>
      </p:sp>
    </p:spTree>
    <p:extLst>
      <p:ext uri="{BB962C8B-B14F-4D97-AF65-F5344CB8AC3E}">
        <p14:creationId xmlns:p14="http://schemas.microsoft.com/office/powerpoint/2010/main" val="3954348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94958-AFF6-4CF7-B774-13228C3217F8}"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4F467-5150-4DBD-8553-DC97BA151B18}" type="slidenum">
              <a:rPr lang="en-US" smtClean="0"/>
              <a:t>‹#›</a:t>
            </a:fld>
            <a:endParaRPr lang="en-US"/>
          </a:p>
        </p:txBody>
      </p:sp>
    </p:spTree>
    <p:extLst>
      <p:ext uri="{BB962C8B-B14F-4D97-AF65-F5344CB8AC3E}">
        <p14:creationId xmlns:p14="http://schemas.microsoft.com/office/powerpoint/2010/main" val="17706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94958-AFF6-4CF7-B774-13228C3217F8}"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4F467-5150-4DBD-8553-DC97BA151B18}" type="slidenum">
              <a:rPr lang="en-US" smtClean="0"/>
              <a:t>‹#›</a:t>
            </a:fld>
            <a:endParaRPr lang="en-US"/>
          </a:p>
        </p:txBody>
      </p:sp>
    </p:spTree>
    <p:extLst>
      <p:ext uri="{BB962C8B-B14F-4D97-AF65-F5344CB8AC3E}">
        <p14:creationId xmlns:p14="http://schemas.microsoft.com/office/powerpoint/2010/main" val="2454129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194958-AFF6-4CF7-B774-13228C3217F8}"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4F467-5150-4DBD-8553-DC97BA151B18}" type="slidenum">
              <a:rPr lang="en-US" smtClean="0"/>
              <a:t>‹#›</a:t>
            </a:fld>
            <a:endParaRPr lang="en-US"/>
          </a:p>
        </p:txBody>
      </p:sp>
    </p:spTree>
    <p:extLst>
      <p:ext uri="{BB962C8B-B14F-4D97-AF65-F5344CB8AC3E}">
        <p14:creationId xmlns:p14="http://schemas.microsoft.com/office/powerpoint/2010/main" val="102920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194958-AFF6-4CF7-B774-13228C3217F8}" type="datetimeFigureOut">
              <a:rPr lang="en-US" smtClean="0"/>
              <a:t>8/25/2016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D4F467-5150-4DBD-8553-DC97BA151B18}" type="slidenum">
              <a:rPr lang="en-US" smtClean="0"/>
              <a:t>‹#›</a:t>
            </a:fld>
            <a:endParaRPr lang="en-US"/>
          </a:p>
        </p:txBody>
      </p:sp>
    </p:spTree>
    <p:extLst>
      <p:ext uri="{BB962C8B-B14F-4D97-AF65-F5344CB8AC3E}">
        <p14:creationId xmlns:p14="http://schemas.microsoft.com/office/powerpoint/2010/main" val="220807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194958-AFF6-4CF7-B774-13228C3217F8}"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4F467-5150-4DBD-8553-DC97BA151B18}" type="slidenum">
              <a:rPr lang="en-US" smtClean="0"/>
              <a:t>‹#›</a:t>
            </a:fld>
            <a:endParaRPr lang="en-US"/>
          </a:p>
        </p:txBody>
      </p:sp>
    </p:spTree>
    <p:extLst>
      <p:ext uri="{BB962C8B-B14F-4D97-AF65-F5344CB8AC3E}">
        <p14:creationId xmlns:p14="http://schemas.microsoft.com/office/powerpoint/2010/main" val="347680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194958-AFF6-4CF7-B774-13228C3217F8}" type="datetimeFigureOut">
              <a:rPr lang="en-US" smtClean="0"/>
              <a:t>8/25/2016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D4F467-5150-4DBD-8553-DC97BA151B18}" type="slidenum">
              <a:rPr lang="en-US" smtClean="0"/>
              <a:t>‹#›</a:t>
            </a:fld>
            <a:endParaRPr lang="en-US"/>
          </a:p>
        </p:txBody>
      </p:sp>
    </p:spTree>
    <p:extLst>
      <p:ext uri="{BB962C8B-B14F-4D97-AF65-F5344CB8AC3E}">
        <p14:creationId xmlns:p14="http://schemas.microsoft.com/office/powerpoint/2010/main" val="21130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194958-AFF6-4CF7-B774-13228C3217F8}" type="datetimeFigureOut">
              <a:rPr lang="en-US" smtClean="0"/>
              <a:t>8/25/2016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D4F467-5150-4DBD-8553-DC97BA151B18}" type="slidenum">
              <a:rPr lang="en-US" smtClean="0"/>
              <a:t>‹#›</a:t>
            </a:fld>
            <a:endParaRPr lang="en-US"/>
          </a:p>
        </p:txBody>
      </p:sp>
    </p:spTree>
    <p:extLst>
      <p:ext uri="{BB962C8B-B14F-4D97-AF65-F5344CB8AC3E}">
        <p14:creationId xmlns:p14="http://schemas.microsoft.com/office/powerpoint/2010/main" val="313075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94958-AFF6-4CF7-B774-13228C3217F8}" type="datetimeFigureOut">
              <a:rPr lang="en-US" smtClean="0"/>
              <a:t>8/25/2016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D4F467-5150-4DBD-8553-DC97BA151B18}" type="slidenum">
              <a:rPr lang="en-US" smtClean="0"/>
              <a:t>‹#›</a:t>
            </a:fld>
            <a:endParaRPr lang="en-US"/>
          </a:p>
        </p:txBody>
      </p:sp>
    </p:spTree>
    <p:extLst>
      <p:ext uri="{BB962C8B-B14F-4D97-AF65-F5344CB8AC3E}">
        <p14:creationId xmlns:p14="http://schemas.microsoft.com/office/powerpoint/2010/main" val="391309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194958-AFF6-4CF7-B774-13228C3217F8}"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4F467-5150-4DBD-8553-DC97BA151B18}" type="slidenum">
              <a:rPr lang="en-US" smtClean="0"/>
              <a:t>‹#›</a:t>
            </a:fld>
            <a:endParaRPr lang="en-US"/>
          </a:p>
        </p:txBody>
      </p:sp>
    </p:spTree>
    <p:extLst>
      <p:ext uri="{BB962C8B-B14F-4D97-AF65-F5344CB8AC3E}">
        <p14:creationId xmlns:p14="http://schemas.microsoft.com/office/powerpoint/2010/main" val="10003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194958-AFF6-4CF7-B774-13228C3217F8}" type="datetimeFigureOut">
              <a:rPr lang="en-US" smtClean="0"/>
              <a:t>8/25/2016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D4F467-5150-4DBD-8553-DC97BA151B18}" type="slidenum">
              <a:rPr lang="en-US" smtClean="0"/>
              <a:t>‹#›</a:t>
            </a:fld>
            <a:endParaRPr lang="en-US"/>
          </a:p>
        </p:txBody>
      </p:sp>
    </p:spTree>
    <p:extLst>
      <p:ext uri="{BB962C8B-B14F-4D97-AF65-F5344CB8AC3E}">
        <p14:creationId xmlns:p14="http://schemas.microsoft.com/office/powerpoint/2010/main" val="249881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94958-AFF6-4CF7-B774-13228C3217F8}" type="datetimeFigureOut">
              <a:rPr lang="en-US" smtClean="0"/>
              <a:t>8/25/2016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4F467-5150-4DBD-8553-DC97BA151B18}" type="slidenum">
              <a:rPr lang="en-US" smtClean="0"/>
              <a:t>‹#›</a:t>
            </a:fld>
            <a:endParaRPr lang="en-US"/>
          </a:p>
        </p:txBody>
      </p:sp>
    </p:spTree>
    <p:extLst>
      <p:ext uri="{BB962C8B-B14F-4D97-AF65-F5344CB8AC3E}">
        <p14:creationId xmlns:p14="http://schemas.microsoft.com/office/powerpoint/2010/main" val="2226584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Update For CSPS Project</a:t>
            </a:r>
            <a:endParaRPr lang="en-US" dirty="0"/>
          </a:p>
        </p:txBody>
      </p:sp>
      <p:sp>
        <p:nvSpPr>
          <p:cNvPr id="3" name="Subtitle 2"/>
          <p:cNvSpPr>
            <a:spLocks noGrp="1"/>
          </p:cNvSpPr>
          <p:nvPr>
            <p:ph type="subTitle" idx="1"/>
          </p:nvPr>
        </p:nvSpPr>
        <p:spPr/>
        <p:txBody>
          <a:bodyPr/>
          <a:lstStyle/>
          <a:p>
            <a:r>
              <a:rPr lang="en-US" dirty="0" err="1" smtClean="0"/>
              <a:t>Kuangzheng</a:t>
            </a:r>
            <a:r>
              <a:rPr lang="en-US" dirty="0" smtClean="0"/>
              <a:t> Zhou</a:t>
            </a:r>
          </a:p>
          <a:p>
            <a:r>
              <a:rPr lang="en-US" dirty="0" err="1" smtClean="0"/>
              <a:t>Dr.Kraft</a:t>
            </a:r>
            <a:endParaRPr lang="en-US" dirty="0"/>
          </a:p>
        </p:txBody>
      </p:sp>
      <p:pic>
        <p:nvPicPr>
          <p:cNvPr id="4" name="Picture 3"/>
          <p:cNvPicPr>
            <a:picLocks noChangeAspect="1"/>
          </p:cNvPicPr>
          <p:nvPr/>
        </p:nvPicPr>
        <p:blipFill>
          <a:blip r:embed="rId2"/>
          <a:stretch>
            <a:fillRect/>
          </a:stretch>
        </p:blipFill>
        <p:spPr>
          <a:xfrm>
            <a:off x="478631" y="142414"/>
            <a:ext cx="4614864" cy="1718824"/>
          </a:xfrm>
          <a:prstGeom prst="rect">
            <a:avLst/>
          </a:prstGeom>
        </p:spPr>
      </p:pic>
      <p:pic>
        <p:nvPicPr>
          <p:cNvPr id="5" name="Picture 4"/>
          <p:cNvPicPr>
            <a:picLocks noChangeAspect="1"/>
          </p:cNvPicPr>
          <p:nvPr/>
        </p:nvPicPr>
        <p:blipFill>
          <a:blip r:embed="rId3"/>
          <a:stretch>
            <a:fillRect/>
          </a:stretch>
        </p:blipFill>
        <p:spPr>
          <a:xfrm>
            <a:off x="8623154" y="252249"/>
            <a:ext cx="2978296" cy="1540832"/>
          </a:xfrm>
          <a:prstGeom prst="rect">
            <a:avLst/>
          </a:prstGeom>
        </p:spPr>
      </p:pic>
    </p:spTree>
    <p:extLst>
      <p:ext uri="{BB962C8B-B14F-4D97-AF65-F5344CB8AC3E}">
        <p14:creationId xmlns:p14="http://schemas.microsoft.com/office/powerpoint/2010/main" val="3935929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Sensor by Arduino and Node.js</a:t>
            </a:r>
            <a:endParaRPr lang="en-US" dirty="0"/>
          </a:p>
        </p:txBody>
      </p:sp>
      <p:pic>
        <p:nvPicPr>
          <p:cNvPr id="4" name="Content Placeholder 3"/>
          <p:cNvPicPr>
            <a:picLocks noGrp="1" noChangeAspect="1"/>
          </p:cNvPicPr>
          <p:nvPr>
            <p:ph idx="1"/>
          </p:nvPr>
        </p:nvPicPr>
        <p:blipFill>
          <a:blip r:embed="rId2"/>
          <a:stretch>
            <a:fillRect/>
          </a:stretch>
        </p:blipFill>
        <p:spPr>
          <a:xfrm>
            <a:off x="997561" y="1747044"/>
            <a:ext cx="5531827" cy="4351338"/>
          </a:xfrm>
          <a:prstGeom prst="rect">
            <a:avLst/>
          </a:prstGeom>
        </p:spPr>
      </p:pic>
      <p:pic>
        <p:nvPicPr>
          <p:cNvPr id="6" name="Content Placeholder 3"/>
          <p:cNvPicPr>
            <a:picLocks noChangeAspect="1"/>
          </p:cNvPicPr>
          <p:nvPr/>
        </p:nvPicPr>
        <p:blipFill>
          <a:blip r:embed="rId3"/>
          <a:stretch>
            <a:fillRect/>
          </a:stretch>
        </p:blipFill>
        <p:spPr>
          <a:xfrm>
            <a:off x="7193757" y="1747044"/>
            <a:ext cx="2566988" cy="1485900"/>
          </a:xfrm>
          <a:prstGeom prst="rect">
            <a:avLst/>
          </a:prstGeom>
        </p:spPr>
      </p:pic>
      <p:pic>
        <p:nvPicPr>
          <p:cNvPr id="7" name="Picture 6"/>
          <p:cNvPicPr>
            <a:picLocks noChangeAspect="1"/>
          </p:cNvPicPr>
          <p:nvPr/>
        </p:nvPicPr>
        <p:blipFill>
          <a:blip r:embed="rId4"/>
          <a:stretch>
            <a:fillRect/>
          </a:stretch>
        </p:blipFill>
        <p:spPr>
          <a:xfrm>
            <a:off x="7193757" y="3411183"/>
            <a:ext cx="2566988" cy="3061053"/>
          </a:xfrm>
          <a:prstGeom prst="rect">
            <a:avLst/>
          </a:prstGeom>
        </p:spPr>
      </p:pic>
      <p:cxnSp>
        <p:nvCxnSpPr>
          <p:cNvPr id="10" name="Straight Arrow Connector 9"/>
          <p:cNvCxnSpPr/>
          <p:nvPr/>
        </p:nvCxnSpPr>
        <p:spPr>
          <a:xfrm flipH="1">
            <a:off x="9208295" y="2093119"/>
            <a:ext cx="1071561" cy="292894"/>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9382128" y="2239566"/>
            <a:ext cx="897728" cy="1653799"/>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72700" y="1690688"/>
            <a:ext cx="1950244" cy="646331"/>
          </a:xfrm>
          <a:prstGeom prst="rect">
            <a:avLst/>
          </a:prstGeom>
          <a:noFill/>
        </p:spPr>
        <p:txBody>
          <a:bodyPr wrap="square" rtlCol="0">
            <a:spAutoFit/>
          </a:bodyPr>
          <a:lstStyle/>
          <a:p>
            <a:r>
              <a:rPr lang="en-US" dirty="0" smtClean="0"/>
              <a:t>Sensor and processor </a:t>
            </a:r>
            <a:endParaRPr lang="en-US" dirty="0"/>
          </a:p>
        </p:txBody>
      </p:sp>
    </p:spTree>
    <p:extLst>
      <p:ext uri="{BB962C8B-B14F-4D97-AF65-F5344CB8AC3E}">
        <p14:creationId xmlns:p14="http://schemas.microsoft.com/office/powerpoint/2010/main" val="3400355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9257" y="1127919"/>
            <a:ext cx="10264456" cy="5391627"/>
          </a:xfrm>
          <a:prstGeom prst="rect">
            <a:avLst/>
          </a:prstGeom>
        </p:spPr>
      </p:pic>
      <p:cxnSp>
        <p:nvCxnSpPr>
          <p:cNvPr id="6" name="Straight Arrow Connector 5"/>
          <p:cNvCxnSpPr/>
          <p:nvPr/>
        </p:nvCxnSpPr>
        <p:spPr>
          <a:xfrm flipH="1">
            <a:off x="8193881" y="850106"/>
            <a:ext cx="1042988" cy="1385888"/>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72338" y="214313"/>
            <a:ext cx="4079081" cy="646331"/>
          </a:xfrm>
          <a:prstGeom prst="rect">
            <a:avLst/>
          </a:prstGeom>
          <a:noFill/>
        </p:spPr>
        <p:txBody>
          <a:bodyPr wrap="square" rtlCol="0">
            <a:spAutoFit/>
          </a:bodyPr>
          <a:lstStyle/>
          <a:p>
            <a:r>
              <a:rPr lang="en-US" dirty="0" smtClean="0"/>
              <a:t>Small shocks caused by tapping the sensor</a:t>
            </a:r>
            <a:endParaRPr lang="en-US" dirty="0"/>
          </a:p>
        </p:txBody>
      </p:sp>
    </p:spTree>
    <p:extLst>
      <p:ext uri="{BB962C8B-B14F-4D97-AF65-F5344CB8AC3E}">
        <p14:creationId xmlns:p14="http://schemas.microsoft.com/office/powerpoint/2010/main" val="3854790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Progress:</a:t>
            </a:r>
            <a:endParaRPr lang="en-US" dirty="0"/>
          </a:p>
        </p:txBody>
      </p:sp>
      <p:sp>
        <p:nvSpPr>
          <p:cNvPr id="3" name="Content Placeholder 2"/>
          <p:cNvSpPr>
            <a:spLocks noGrp="1"/>
          </p:cNvSpPr>
          <p:nvPr>
            <p:ph idx="1"/>
          </p:nvPr>
        </p:nvSpPr>
        <p:spPr/>
        <p:txBody>
          <a:bodyPr/>
          <a:lstStyle/>
          <a:p>
            <a:r>
              <a:rPr lang="en-US" dirty="0" smtClean="0"/>
              <a:t>1. Designed a method to synchronize video and sensor data.</a:t>
            </a:r>
          </a:p>
          <a:p>
            <a:r>
              <a:rPr lang="en-US" dirty="0" smtClean="0"/>
              <a:t>2. Record the live video stream automatically in certain time interval and make the clips organized by time stamp.</a:t>
            </a:r>
          </a:p>
          <a:p>
            <a:r>
              <a:rPr lang="en-US" dirty="0" smtClean="0"/>
              <a:t>3. Use sample data to simulate the sensor data and video synchronization. </a:t>
            </a:r>
          </a:p>
          <a:p>
            <a:r>
              <a:rPr lang="en-US" dirty="0" smtClean="0"/>
              <a:t>4.  Several side works (Motion tracking and sensor design).</a:t>
            </a:r>
          </a:p>
          <a:p>
            <a:endParaRPr lang="en-US" dirty="0"/>
          </a:p>
        </p:txBody>
      </p:sp>
    </p:spTree>
    <p:extLst>
      <p:ext uri="{BB962C8B-B14F-4D97-AF65-F5344CB8AC3E}">
        <p14:creationId xmlns:p14="http://schemas.microsoft.com/office/powerpoint/2010/main" val="22296426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 Live videos</a:t>
            </a:r>
            <a:endParaRPr lang="en-US" dirty="0"/>
          </a:p>
        </p:txBody>
      </p:sp>
      <p:sp>
        <p:nvSpPr>
          <p:cNvPr id="3" name="Content Placeholder 2"/>
          <p:cNvSpPr>
            <a:spLocks noGrp="1"/>
          </p:cNvSpPr>
          <p:nvPr>
            <p:ph idx="1"/>
          </p:nvPr>
        </p:nvSpPr>
        <p:spPr/>
        <p:txBody>
          <a:bodyPr/>
          <a:lstStyle/>
          <a:p>
            <a:r>
              <a:rPr lang="en-US" dirty="0" smtClean="0"/>
              <a:t>I use </a:t>
            </a:r>
            <a:r>
              <a:rPr lang="en-US" dirty="0" err="1" smtClean="0"/>
              <a:t>Opencv</a:t>
            </a:r>
            <a:r>
              <a:rPr lang="en-US" dirty="0" smtClean="0"/>
              <a:t> (a vision processing library) and C++ (it can be python or even </a:t>
            </a:r>
            <a:r>
              <a:rPr lang="en-US" dirty="0" err="1" smtClean="0"/>
              <a:t>Javascript</a:t>
            </a:r>
            <a:r>
              <a:rPr lang="en-US" dirty="0" smtClean="0"/>
              <a:t> or Java for Android) to program this.</a:t>
            </a:r>
          </a:p>
          <a:p>
            <a:r>
              <a:rPr lang="en-US" dirty="0" smtClean="0"/>
              <a:t>This program can take the image form the camera and make it a live video(The fps is also adjustable to make video with different quality). At the same time it will make video clips out of the live video in every 5 seconds(or any time interval).</a:t>
            </a:r>
          </a:p>
          <a:p>
            <a:r>
              <a:rPr lang="en-US" dirty="0" smtClean="0"/>
              <a:t>Use </a:t>
            </a:r>
            <a:r>
              <a:rPr lang="en-US" dirty="0" err="1" smtClean="0"/>
              <a:t>Ffmpeg</a:t>
            </a:r>
            <a:r>
              <a:rPr lang="en-US" dirty="0" smtClean="0"/>
              <a:t> (Image decode and code library ) to convert the video to html accepted format automatically.</a:t>
            </a:r>
          </a:p>
          <a:p>
            <a:endParaRPr lang="en-US" dirty="0"/>
          </a:p>
        </p:txBody>
      </p:sp>
    </p:spTree>
    <p:extLst>
      <p:ext uri="{BB962C8B-B14F-4D97-AF65-F5344CB8AC3E}">
        <p14:creationId xmlns:p14="http://schemas.microsoft.com/office/powerpoint/2010/main" val="3122895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486863"/>
            <a:ext cx="10515600" cy="5525500"/>
          </a:xfrm>
          <a:prstGeom prst="rect">
            <a:avLst/>
          </a:prstGeom>
        </p:spPr>
      </p:pic>
      <p:cxnSp>
        <p:nvCxnSpPr>
          <p:cNvPr id="8" name="Straight Arrow Connector 7"/>
          <p:cNvCxnSpPr/>
          <p:nvPr/>
        </p:nvCxnSpPr>
        <p:spPr>
          <a:xfrm flipH="1">
            <a:off x="8301038" y="486863"/>
            <a:ext cx="2314575" cy="12419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501188" y="78581"/>
            <a:ext cx="2307431" cy="369332"/>
          </a:xfrm>
          <a:prstGeom prst="rect">
            <a:avLst/>
          </a:prstGeom>
          <a:noFill/>
        </p:spPr>
        <p:txBody>
          <a:bodyPr wrap="square" rtlCol="0">
            <a:spAutoFit/>
          </a:bodyPr>
          <a:lstStyle/>
          <a:p>
            <a:r>
              <a:rPr lang="en-US" dirty="0" smtClean="0"/>
              <a:t>Video screen </a:t>
            </a:r>
            <a:endParaRPr lang="en-US" dirty="0"/>
          </a:p>
        </p:txBody>
      </p:sp>
    </p:spTree>
    <p:extLst>
      <p:ext uri="{BB962C8B-B14F-4D97-AF65-F5344CB8AC3E}">
        <p14:creationId xmlns:p14="http://schemas.microsoft.com/office/powerpoint/2010/main" val="2627457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data and video synchronization </a:t>
            </a:r>
            <a:endParaRPr lang="en-US" dirty="0"/>
          </a:p>
        </p:txBody>
      </p:sp>
      <p:sp>
        <p:nvSpPr>
          <p:cNvPr id="3" name="Content Placeholder 2"/>
          <p:cNvSpPr>
            <a:spLocks noGrp="1"/>
          </p:cNvSpPr>
          <p:nvPr>
            <p:ph idx="1"/>
          </p:nvPr>
        </p:nvSpPr>
        <p:spPr/>
        <p:txBody>
          <a:bodyPr/>
          <a:lstStyle/>
          <a:p>
            <a:r>
              <a:rPr lang="en-US" dirty="0" smtClean="0"/>
              <a:t>1. The next step is synchronization.</a:t>
            </a:r>
          </a:p>
          <a:p>
            <a:r>
              <a:rPr lang="en-US" dirty="0" smtClean="0"/>
              <a:t>2. I just get the computer with Win10 and I am working on make this program works with the real data from sensors.(Sorry for the delay!)</a:t>
            </a:r>
          </a:p>
          <a:p>
            <a:r>
              <a:rPr lang="en-US" dirty="0" smtClean="0"/>
              <a:t>3. In this program, I inserted some sample data with G-Force and time.</a:t>
            </a:r>
          </a:p>
          <a:p>
            <a:r>
              <a:rPr lang="en-US" dirty="0" smtClean="0"/>
              <a:t>For example: If there is a shock in 11 seconds after the sensor is turned on.  The program will link that data point with the video recorded at the same time and be really for user to play. </a:t>
            </a:r>
          </a:p>
          <a:p>
            <a:endParaRPr lang="en-US" dirty="0"/>
          </a:p>
        </p:txBody>
      </p:sp>
    </p:spTree>
    <p:extLst>
      <p:ext uri="{BB962C8B-B14F-4D97-AF65-F5344CB8AC3E}">
        <p14:creationId xmlns:p14="http://schemas.microsoft.com/office/powerpoint/2010/main" val="2667235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464799" y="569626"/>
            <a:ext cx="4373870" cy="5682288"/>
          </a:xfrm>
          <a:prstGeom prst="rect">
            <a:avLst/>
          </a:prstGeom>
        </p:spPr>
      </p:pic>
      <p:pic>
        <p:nvPicPr>
          <p:cNvPr id="7" name="Picture 6"/>
          <p:cNvPicPr>
            <a:picLocks noChangeAspect="1"/>
          </p:cNvPicPr>
          <p:nvPr/>
        </p:nvPicPr>
        <p:blipFill>
          <a:blip r:embed="rId3"/>
          <a:stretch>
            <a:fillRect/>
          </a:stretch>
        </p:blipFill>
        <p:spPr>
          <a:xfrm>
            <a:off x="6223417" y="569626"/>
            <a:ext cx="4472066" cy="5789395"/>
          </a:xfrm>
          <a:prstGeom prst="rect">
            <a:avLst/>
          </a:prstGeom>
        </p:spPr>
      </p:pic>
      <p:cxnSp>
        <p:nvCxnSpPr>
          <p:cNvPr id="9" name="Straight Arrow Connector 8"/>
          <p:cNvCxnSpPr/>
          <p:nvPr/>
        </p:nvCxnSpPr>
        <p:spPr>
          <a:xfrm flipH="1">
            <a:off x="9136856" y="1450181"/>
            <a:ext cx="1464469" cy="328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622756" y="1092994"/>
            <a:ext cx="1569244" cy="646331"/>
          </a:xfrm>
          <a:prstGeom prst="rect">
            <a:avLst/>
          </a:prstGeom>
          <a:noFill/>
        </p:spPr>
        <p:txBody>
          <a:bodyPr wrap="square" rtlCol="0">
            <a:spAutoFit/>
          </a:bodyPr>
          <a:lstStyle/>
          <a:p>
            <a:r>
              <a:rPr lang="en-US" dirty="0" smtClean="0"/>
              <a:t>Sample sensor data (G-Force)</a:t>
            </a:r>
            <a:endParaRPr lang="en-US" dirty="0"/>
          </a:p>
        </p:txBody>
      </p:sp>
      <p:cxnSp>
        <p:nvCxnSpPr>
          <p:cNvPr id="11" name="Straight Arrow Connector 10"/>
          <p:cNvCxnSpPr/>
          <p:nvPr/>
        </p:nvCxnSpPr>
        <p:spPr>
          <a:xfrm flipH="1">
            <a:off x="9010649" y="3720559"/>
            <a:ext cx="1464469" cy="328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496549" y="3363372"/>
            <a:ext cx="1569244" cy="646331"/>
          </a:xfrm>
          <a:prstGeom prst="rect">
            <a:avLst/>
          </a:prstGeom>
          <a:noFill/>
        </p:spPr>
        <p:txBody>
          <a:bodyPr wrap="square" rtlCol="0">
            <a:spAutoFit/>
          </a:bodyPr>
          <a:lstStyle/>
          <a:p>
            <a:r>
              <a:rPr lang="en-US" dirty="0" smtClean="0"/>
              <a:t>Video with the same time.</a:t>
            </a:r>
            <a:endParaRPr lang="en-US" dirty="0"/>
          </a:p>
        </p:txBody>
      </p:sp>
    </p:spTree>
    <p:extLst>
      <p:ext uri="{BB962C8B-B14F-4D97-AF65-F5344CB8AC3E}">
        <p14:creationId xmlns:p14="http://schemas.microsoft.com/office/powerpoint/2010/main" val="2160346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 </a:t>
            </a:r>
            <a:endParaRPr lang="en-US" dirty="0"/>
          </a:p>
        </p:txBody>
      </p:sp>
      <p:sp>
        <p:nvSpPr>
          <p:cNvPr id="3" name="Content Placeholder 2"/>
          <p:cNvSpPr>
            <a:spLocks noGrp="1"/>
          </p:cNvSpPr>
          <p:nvPr>
            <p:ph idx="1"/>
          </p:nvPr>
        </p:nvSpPr>
        <p:spPr/>
        <p:txBody>
          <a:bodyPr/>
          <a:lstStyle/>
          <a:p>
            <a:r>
              <a:rPr lang="en-US" dirty="0" smtClean="0"/>
              <a:t>1. Try to do the real video and sensor data synchronization as soon as possible.</a:t>
            </a:r>
          </a:p>
          <a:p>
            <a:r>
              <a:rPr lang="en-US" dirty="0" smtClean="0"/>
              <a:t>2. Use Node.js and Express frame to build a web app which will be adaptive for both mobile devices and desktops. </a:t>
            </a:r>
          </a:p>
          <a:p>
            <a:endParaRPr lang="en-US" dirty="0" smtClean="0"/>
          </a:p>
        </p:txBody>
      </p:sp>
    </p:spTree>
    <p:extLst>
      <p:ext uri="{BB962C8B-B14F-4D97-AF65-F5344CB8AC3E}">
        <p14:creationId xmlns:p14="http://schemas.microsoft.com/office/powerpoint/2010/main" val="633249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Projects</a:t>
            </a:r>
            <a:endParaRPr lang="en-US" dirty="0"/>
          </a:p>
        </p:txBody>
      </p:sp>
      <p:sp>
        <p:nvSpPr>
          <p:cNvPr id="3" name="Content Placeholder 2"/>
          <p:cNvSpPr>
            <a:spLocks noGrp="1"/>
          </p:cNvSpPr>
          <p:nvPr>
            <p:ph idx="1"/>
          </p:nvPr>
        </p:nvSpPr>
        <p:spPr/>
        <p:txBody>
          <a:bodyPr>
            <a:normAutofit lnSpcReduction="10000"/>
          </a:bodyPr>
          <a:lstStyle/>
          <a:p>
            <a:r>
              <a:rPr lang="en-US" dirty="0" smtClean="0"/>
              <a:t>I also did several side project in case you are interested. </a:t>
            </a:r>
          </a:p>
          <a:p>
            <a:r>
              <a:rPr lang="en-US" dirty="0" smtClean="0"/>
              <a:t>1. Use </a:t>
            </a:r>
            <a:r>
              <a:rPr lang="en-US" dirty="0" err="1" smtClean="0"/>
              <a:t>openCV</a:t>
            </a:r>
            <a:r>
              <a:rPr lang="en-US" dirty="0" smtClean="0"/>
              <a:t> track the moving subject in a video. In this next slide I will show the working progress. I think it may be useful for Randy if he wants to provide the coaches some information about how the players are moving in the field with the support of video processing technology.</a:t>
            </a:r>
          </a:p>
          <a:p>
            <a:r>
              <a:rPr lang="en-US" dirty="0" smtClean="0"/>
              <a:t>2. I made some sensors which can also record impact and I think they can work side by side of the i1 sensors to validate the data.</a:t>
            </a:r>
          </a:p>
          <a:p>
            <a:r>
              <a:rPr lang="en-US" dirty="0" smtClean="0"/>
              <a:t>For example: if the i1 sensor drops on the ground or get shocked not in the field, my sensor can provide some data at the same time to make the comparison and validate the generated data.</a:t>
            </a:r>
          </a:p>
        </p:txBody>
      </p:sp>
    </p:spTree>
    <p:extLst>
      <p:ext uri="{BB962C8B-B14F-4D97-AF65-F5344CB8AC3E}">
        <p14:creationId xmlns:p14="http://schemas.microsoft.com/office/powerpoint/2010/main" val="15192958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Moving Subject</a:t>
            </a:r>
            <a:endParaRPr lang="en-US" dirty="0"/>
          </a:p>
        </p:txBody>
      </p:sp>
      <p:pic>
        <p:nvPicPr>
          <p:cNvPr id="4" name="Content Placeholder 3"/>
          <p:cNvPicPr>
            <a:picLocks noGrp="1" noChangeAspect="1"/>
          </p:cNvPicPr>
          <p:nvPr>
            <p:ph idx="1"/>
          </p:nvPr>
        </p:nvPicPr>
        <p:blipFill>
          <a:blip r:embed="rId2"/>
          <a:stretch>
            <a:fillRect/>
          </a:stretch>
        </p:blipFill>
        <p:spPr>
          <a:xfrm>
            <a:off x="1423987" y="1387664"/>
            <a:ext cx="9744075" cy="5181798"/>
          </a:xfrm>
          <a:prstGeom prst="rect">
            <a:avLst/>
          </a:prstGeom>
        </p:spPr>
      </p:pic>
      <p:sp>
        <p:nvSpPr>
          <p:cNvPr id="7" name="Freeform 6"/>
          <p:cNvSpPr/>
          <p:nvPr/>
        </p:nvSpPr>
        <p:spPr>
          <a:xfrm>
            <a:off x="2971800" y="4336256"/>
            <a:ext cx="1037460" cy="985838"/>
          </a:xfrm>
          <a:custGeom>
            <a:avLst/>
            <a:gdLst>
              <a:gd name="connsiteX0" fmla="*/ 842963 w 1037460"/>
              <a:gd name="connsiteY0" fmla="*/ 935832 h 985838"/>
              <a:gd name="connsiteX1" fmla="*/ 842963 w 1037460"/>
              <a:gd name="connsiteY1" fmla="*/ 935832 h 985838"/>
              <a:gd name="connsiteX2" fmla="*/ 778669 w 1037460"/>
              <a:gd name="connsiteY2" fmla="*/ 957263 h 985838"/>
              <a:gd name="connsiteX3" fmla="*/ 742950 w 1037460"/>
              <a:gd name="connsiteY3" fmla="*/ 964407 h 985838"/>
              <a:gd name="connsiteX4" fmla="*/ 671513 w 1037460"/>
              <a:gd name="connsiteY4" fmla="*/ 985838 h 985838"/>
              <a:gd name="connsiteX5" fmla="*/ 371475 w 1037460"/>
              <a:gd name="connsiteY5" fmla="*/ 971550 h 985838"/>
              <a:gd name="connsiteX6" fmla="*/ 350044 w 1037460"/>
              <a:gd name="connsiteY6" fmla="*/ 964407 h 985838"/>
              <a:gd name="connsiteX7" fmla="*/ 321469 w 1037460"/>
              <a:gd name="connsiteY7" fmla="*/ 957263 h 985838"/>
              <a:gd name="connsiteX8" fmla="*/ 278606 w 1037460"/>
              <a:gd name="connsiteY8" fmla="*/ 942975 h 985838"/>
              <a:gd name="connsiteX9" fmla="*/ 242888 w 1037460"/>
              <a:gd name="connsiteY9" fmla="*/ 914400 h 985838"/>
              <a:gd name="connsiteX10" fmla="*/ 200025 w 1037460"/>
              <a:gd name="connsiteY10" fmla="*/ 885825 h 985838"/>
              <a:gd name="connsiteX11" fmla="*/ 185738 w 1037460"/>
              <a:gd name="connsiteY11" fmla="*/ 864394 h 985838"/>
              <a:gd name="connsiteX12" fmla="*/ 150019 w 1037460"/>
              <a:gd name="connsiteY12" fmla="*/ 835819 h 985838"/>
              <a:gd name="connsiteX13" fmla="*/ 142875 w 1037460"/>
              <a:gd name="connsiteY13" fmla="*/ 814388 h 985838"/>
              <a:gd name="connsiteX14" fmla="*/ 114300 w 1037460"/>
              <a:gd name="connsiteY14" fmla="*/ 792957 h 985838"/>
              <a:gd name="connsiteX15" fmla="*/ 100013 w 1037460"/>
              <a:gd name="connsiteY15" fmla="*/ 771525 h 985838"/>
              <a:gd name="connsiteX16" fmla="*/ 92869 w 1037460"/>
              <a:gd name="connsiteY16" fmla="*/ 750094 h 985838"/>
              <a:gd name="connsiteX17" fmla="*/ 71438 w 1037460"/>
              <a:gd name="connsiteY17" fmla="*/ 728663 h 985838"/>
              <a:gd name="connsiteX18" fmla="*/ 50006 w 1037460"/>
              <a:gd name="connsiteY18" fmla="*/ 692944 h 985838"/>
              <a:gd name="connsiteX19" fmla="*/ 42863 w 1037460"/>
              <a:gd name="connsiteY19" fmla="*/ 664369 h 985838"/>
              <a:gd name="connsiteX20" fmla="*/ 21431 w 1037460"/>
              <a:gd name="connsiteY20" fmla="*/ 642938 h 985838"/>
              <a:gd name="connsiteX21" fmla="*/ 14288 w 1037460"/>
              <a:gd name="connsiteY21" fmla="*/ 600075 h 985838"/>
              <a:gd name="connsiteX22" fmla="*/ 0 w 1037460"/>
              <a:gd name="connsiteY22" fmla="*/ 564357 h 985838"/>
              <a:gd name="connsiteX23" fmla="*/ 7144 w 1037460"/>
              <a:gd name="connsiteY23" fmla="*/ 364332 h 985838"/>
              <a:gd name="connsiteX24" fmla="*/ 14288 w 1037460"/>
              <a:gd name="connsiteY24" fmla="*/ 328613 h 985838"/>
              <a:gd name="connsiteX25" fmla="*/ 28575 w 1037460"/>
              <a:gd name="connsiteY25" fmla="*/ 307182 h 985838"/>
              <a:gd name="connsiteX26" fmla="*/ 57150 w 1037460"/>
              <a:gd name="connsiteY26" fmla="*/ 250032 h 985838"/>
              <a:gd name="connsiteX27" fmla="*/ 64294 w 1037460"/>
              <a:gd name="connsiteY27" fmla="*/ 221457 h 985838"/>
              <a:gd name="connsiteX28" fmla="*/ 114300 w 1037460"/>
              <a:gd name="connsiteY28" fmla="*/ 164307 h 985838"/>
              <a:gd name="connsiteX29" fmla="*/ 135731 w 1037460"/>
              <a:gd name="connsiteY29" fmla="*/ 157163 h 985838"/>
              <a:gd name="connsiteX30" fmla="*/ 157163 w 1037460"/>
              <a:gd name="connsiteY30" fmla="*/ 128588 h 985838"/>
              <a:gd name="connsiteX31" fmla="*/ 178594 w 1037460"/>
              <a:gd name="connsiteY31" fmla="*/ 121444 h 985838"/>
              <a:gd name="connsiteX32" fmla="*/ 200025 w 1037460"/>
              <a:gd name="connsiteY32" fmla="*/ 107157 h 985838"/>
              <a:gd name="connsiteX33" fmla="*/ 257175 w 1037460"/>
              <a:gd name="connsiteY33" fmla="*/ 78582 h 985838"/>
              <a:gd name="connsiteX34" fmla="*/ 321469 w 1037460"/>
              <a:gd name="connsiteY34" fmla="*/ 42863 h 985838"/>
              <a:gd name="connsiteX35" fmla="*/ 407194 w 1037460"/>
              <a:gd name="connsiteY35" fmla="*/ 21432 h 985838"/>
              <a:gd name="connsiteX36" fmla="*/ 428625 w 1037460"/>
              <a:gd name="connsiteY36" fmla="*/ 14288 h 985838"/>
              <a:gd name="connsiteX37" fmla="*/ 592931 w 1037460"/>
              <a:gd name="connsiteY37" fmla="*/ 0 h 985838"/>
              <a:gd name="connsiteX38" fmla="*/ 628650 w 1037460"/>
              <a:gd name="connsiteY38" fmla="*/ 7144 h 985838"/>
              <a:gd name="connsiteX39" fmla="*/ 678656 w 1037460"/>
              <a:gd name="connsiteY39" fmla="*/ 14288 h 985838"/>
              <a:gd name="connsiteX40" fmla="*/ 721519 w 1037460"/>
              <a:gd name="connsiteY40" fmla="*/ 35719 h 985838"/>
              <a:gd name="connsiteX41" fmla="*/ 778669 w 1037460"/>
              <a:gd name="connsiteY41" fmla="*/ 50007 h 985838"/>
              <a:gd name="connsiteX42" fmla="*/ 814388 w 1037460"/>
              <a:gd name="connsiteY42" fmla="*/ 78582 h 985838"/>
              <a:gd name="connsiteX43" fmla="*/ 835819 w 1037460"/>
              <a:gd name="connsiteY43" fmla="*/ 100013 h 985838"/>
              <a:gd name="connsiteX44" fmla="*/ 864394 w 1037460"/>
              <a:gd name="connsiteY44" fmla="*/ 121444 h 985838"/>
              <a:gd name="connsiteX45" fmla="*/ 892969 w 1037460"/>
              <a:gd name="connsiteY45" fmla="*/ 157163 h 985838"/>
              <a:gd name="connsiteX46" fmla="*/ 914400 w 1037460"/>
              <a:gd name="connsiteY46" fmla="*/ 207169 h 985838"/>
              <a:gd name="connsiteX47" fmla="*/ 935831 w 1037460"/>
              <a:gd name="connsiteY47" fmla="*/ 228600 h 985838"/>
              <a:gd name="connsiteX48" fmla="*/ 971550 w 1037460"/>
              <a:gd name="connsiteY48" fmla="*/ 292894 h 985838"/>
              <a:gd name="connsiteX49" fmla="*/ 992981 w 1037460"/>
              <a:gd name="connsiteY49" fmla="*/ 342900 h 985838"/>
              <a:gd name="connsiteX50" fmla="*/ 1007269 w 1037460"/>
              <a:gd name="connsiteY50" fmla="*/ 364332 h 985838"/>
              <a:gd name="connsiteX51" fmla="*/ 1014413 w 1037460"/>
              <a:gd name="connsiteY51" fmla="*/ 385763 h 985838"/>
              <a:gd name="connsiteX52" fmla="*/ 1028700 w 1037460"/>
              <a:gd name="connsiteY52" fmla="*/ 414338 h 985838"/>
              <a:gd name="connsiteX53" fmla="*/ 1028700 w 1037460"/>
              <a:gd name="connsiteY53" fmla="*/ 671513 h 985838"/>
              <a:gd name="connsiteX54" fmla="*/ 1014413 w 1037460"/>
              <a:gd name="connsiteY54" fmla="*/ 700088 h 985838"/>
              <a:gd name="connsiteX55" fmla="*/ 992981 w 1037460"/>
              <a:gd name="connsiteY55" fmla="*/ 764382 h 985838"/>
              <a:gd name="connsiteX56" fmla="*/ 985838 w 1037460"/>
              <a:gd name="connsiteY56" fmla="*/ 785813 h 985838"/>
              <a:gd name="connsiteX57" fmla="*/ 964406 w 1037460"/>
              <a:gd name="connsiteY57" fmla="*/ 792957 h 985838"/>
              <a:gd name="connsiteX58" fmla="*/ 950119 w 1037460"/>
              <a:gd name="connsiteY58" fmla="*/ 828675 h 985838"/>
              <a:gd name="connsiteX59" fmla="*/ 892969 w 1037460"/>
              <a:gd name="connsiteY59" fmla="*/ 885825 h 985838"/>
              <a:gd name="connsiteX60" fmla="*/ 871538 w 1037460"/>
              <a:gd name="connsiteY60" fmla="*/ 907257 h 985838"/>
              <a:gd name="connsiteX61" fmla="*/ 842963 w 1037460"/>
              <a:gd name="connsiteY61" fmla="*/ 935832 h 985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037460" h="985838">
                <a:moveTo>
                  <a:pt x="842963" y="935832"/>
                </a:moveTo>
                <a:lnTo>
                  <a:pt x="842963" y="935832"/>
                </a:lnTo>
                <a:cubicBezTo>
                  <a:pt x="821532" y="942976"/>
                  <a:pt x="800390" y="951057"/>
                  <a:pt x="778669" y="957263"/>
                </a:cubicBezTo>
                <a:cubicBezTo>
                  <a:pt x="766994" y="960599"/>
                  <a:pt x="754469" y="960567"/>
                  <a:pt x="742950" y="964407"/>
                </a:cubicBezTo>
                <a:cubicBezTo>
                  <a:pt x="659889" y="992094"/>
                  <a:pt x="781367" y="967528"/>
                  <a:pt x="671513" y="985838"/>
                </a:cubicBezTo>
                <a:lnTo>
                  <a:pt x="371475" y="971550"/>
                </a:lnTo>
                <a:cubicBezTo>
                  <a:pt x="363962" y="971049"/>
                  <a:pt x="357284" y="966476"/>
                  <a:pt x="350044" y="964407"/>
                </a:cubicBezTo>
                <a:cubicBezTo>
                  <a:pt x="340604" y="961710"/>
                  <a:pt x="330873" y="960084"/>
                  <a:pt x="321469" y="957263"/>
                </a:cubicBezTo>
                <a:cubicBezTo>
                  <a:pt x="307044" y="952935"/>
                  <a:pt x="278606" y="942975"/>
                  <a:pt x="278606" y="942975"/>
                </a:cubicBezTo>
                <a:cubicBezTo>
                  <a:pt x="252208" y="903378"/>
                  <a:pt x="279422" y="934697"/>
                  <a:pt x="242888" y="914400"/>
                </a:cubicBezTo>
                <a:cubicBezTo>
                  <a:pt x="227877" y="906061"/>
                  <a:pt x="200025" y="885825"/>
                  <a:pt x="200025" y="885825"/>
                </a:cubicBezTo>
                <a:cubicBezTo>
                  <a:pt x="195263" y="878681"/>
                  <a:pt x="191809" y="870465"/>
                  <a:pt x="185738" y="864394"/>
                </a:cubicBezTo>
                <a:cubicBezTo>
                  <a:pt x="174956" y="853612"/>
                  <a:pt x="159942" y="847396"/>
                  <a:pt x="150019" y="835819"/>
                </a:cubicBezTo>
                <a:cubicBezTo>
                  <a:pt x="145118" y="830102"/>
                  <a:pt x="147696" y="820173"/>
                  <a:pt x="142875" y="814388"/>
                </a:cubicBezTo>
                <a:cubicBezTo>
                  <a:pt x="135253" y="805241"/>
                  <a:pt x="123825" y="800101"/>
                  <a:pt x="114300" y="792957"/>
                </a:cubicBezTo>
                <a:cubicBezTo>
                  <a:pt x="109538" y="785813"/>
                  <a:pt x="103853" y="779204"/>
                  <a:pt x="100013" y="771525"/>
                </a:cubicBezTo>
                <a:cubicBezTo>
                  <a:pt x="96645" y="764790"/>
                  <a:pt x="97046" y="756359"/>
                  <a:pt x="92869" y="750094"/>
                </a:cubicBezTo>
                <a:cubicBezTo>
                  <a:pt x="87265" y="741688"/>
                  <a:pt x="77500" y="736745"/>
                  <a:pt x="71438" y="728663"/>
                </a:cubicBezTo>
                <a:cubicBezTo>
                  <a:pt x="63107" y="717555"/>
                  <a:pt x="57150" y="704850"/>
                  <a:pt x="50006" y="692944"/>
                </a:cubicBezTo>
                <a:cubicBezTo>
                  <a:pt x="47625" y="683419"/>
                  <a:pt x="47734" y="672893"/>
                  <a:pt x="42863" y="664369"/>
                </a:cubicBezTo>
                <a:cubicBezTo>
                  <a:pt x="37851" y="655597"/>
                  <a:pt x="25534" y="652170"/>
                  <a:pt x="21431" y="642938"/>
                </a:cubicBezTo>
                <a:cubicBezTo>
                  <a:pt x="15548" y="629702"/>
                  <a:pt x="18099" y="614049"/>
                  <a:pt x="14288" y="600075"/>
                </a:cubicBezTo>
                <a:cubicBezTo>
                  <a:pt x="10914" y="587704"/>
                  <a:pt x="4763" y="576263"/>
                  <a:pt x="0" y="564357"/>
                </a:cubicBezTo>
                <a:cubicBezTo>
                  <a:pt x="2381" y="497682"/>
                  <a:pt x="3108" y="430927"/>
                  <a:pt x="7144" y="364332"/>
                </a:cubicBezTo>
                <a:cubicBezTo>
                  <a:pt x="7879" y="352212"/>
                  <a:pt x="10025" y="339982"/>
                  <a:pt x="14288" y="328613"/>
                </a:cubicBezTo>
                <a:cubicBezTo>
                  <a:pt x="17303" y="320574"/>
                  <a:pt x="23813" y="314326"/>
                  <a:pt x="28575" y="307182"/>
                </a:cubicBezTo>
                <a:cubicBezTo>
                  <a:pt x="46117" y="237016"/>
                  <a:pt x="20720" y="322891"/>
                  <a:pt x="57150" y="250032"/>
                </a:cubicBezTo>
                <a:cubicBezTo>
                  <a:pt x="61541" y="241250"/>
                  <a:pt x="60427" y="230481"/>
                  <a:pt x="64294" y="221457"/>
                </a:cubicBezTo>
                <a:cubicBezTo>
                  <a:pt x="72122" y="203190"/>
                  <a:pt x="103492" y="172413"/>
                  <a:pt x="114300" y="164307"/>
                </a:cubicBezTo>
                <a:cubicBezTo>
                  <a:pt x="120324" y="159789"/>
                  <a:pt x="128587" y="159544"/>
                  <a:pt x="135731" y="157163"/>
                </a:cubicBezTo>
                <a:cubicBezTo>
                  <a:pt x="142875" y="147638"/>
                  <a:pt x="148016" y="136210"/>
                  <a:pt x="157163" y="128588"/>
                </a:cubicBezTo>
                <a:cubicBezTo>
                  <a:pt x="162948" y="123767"/>
                  <a:pt x="171859" y="124812"/>
                  <a:pt x="178594" y="121444"/>
                </a:cubicBezTo>
                <a:cubicBezTo>
                  <a:pt x="186273" y="117604"/>
                  <a:pt x="192488" y="111268"/>
                  <a:pt x="200025" y="107157"/>
                </a:cubicBezTo>
                <a:cubicBezTo>
                  <a:pt x="218723" y="96958"/>
                  <a:pt x="239454" y="90397"/>
                  <a:pt x="257175" y="78582"/>
                </a:cubicBezTo>
                <a:cubicBezTo>
                  <a:pt x="278316" y="64487"/>
                  <a:pt x="296194" y="51288"/>
                  <a:pt x="321469" y="42863"/>
                </a:cubicBezTo>
                <a:cubicBezTo>
                  <a:pt x="349412" y="33549"/>
                  <a:pt x="379251" y="30747"/>
                  <a:pt x="407194" y="21432"/>
                </a:cubicBezTo>
                <a:cubicBezTo>
                  <a:pt x="414338" y="19051"/>
                  <a:pt x="421145" y="15151"/>
                  <a:pt x="428625" y="14288"/>
                </a:cubicBezTo>
                <a:cubicBezTo>
                  <a:pt x="483238" y="7986"/>
                  <a:pt x="538162" y="4763"/>
                  <a:pt x="592931" y="0"/>
                </a:cubicBezTo>
                <a:cubicBezTo>
                  <a:pt x="604837" y="2381"/>
                  <a:pt x="616673" y="5148"/>
                  <a:pt x="628650" y="7144"/>
                </a:cubicBezTo>
                <a:cubicBezTo>
                  <a:pt x="645259" y="9912"/>
                  <a:pt x="662145" y="10986"/>
                  <a:pt x="678656" y="14288"/>
                </a:cubicBezTo>
                <a:cubicBezTo>
                  <a:pt x="708583" y="20274"/>
                  <a:pt x="693423" y="21671"/>
                  <a:pt x="721519" y="35719"/>
                </a:cubicBezTo>
                <a:cubicBezTo>
                  <a:pt x="736165" y="43042"/>
                  <a:pt x="765081" y="47289"/>
                  <a:pt x="778669" y="50007"/>
                </a:cubicBezTo>
                <a:cubicBezTo>
                  <a:pt x="810621" y="97935"/>
                  <a:pt x="772981" y="50978"/>
                  <a:pt x="814388" y="78582"/>
                </a:cubicBezTo>
                <a:cubicBezTo>
                  <a:pt x="822794" y="84186"/>
                  <a:pt x="828148" y="93438"/>
                  <a:pt x="835819" y="100013"/>
                </a:cubicBezTo>
                <a:cubicBezTo>
                  <a:pt x="844859" y="107761"/>
                  <a:pt x="854869" y="114300"/>
                  <a:pt x="864394" y="121444"/>
                </a:cubicBezTo>
                <a:cubicBezTo>
                  <a:pt x="881451" y="172614"/>
                  <a:pt x="857065" y="114077"/>
                  <a:pt x="892969" y="157163"/>
                </a:cubicBezTo>
                <a:cubicBezTo>
                  <a:pt x="937871" y="211047"/>
                  <a:pt x="884621" y="162501"/>
                  <a:pt x="914400" y="207169"/>
                </a:cubicBezTo>
                <a:cubicBezTo>
                  <a:pt x="920004" y="215575"/>
                  <a:pt x="928687" y="221456"/>
                  <a:pt x="935831" y="228600"/>
                </a:cubicBezTo>
                <a:cubicBezTo>
                  <a:pt x="950200" y="271708"/>
                  <a:pt x="934704" y="231486"/>
                  <a:pt x="971550" y="292894"/>
                </a:cubicBezTo>
                <a:cubicBezTo>
                  <a:pt x="1016149" y="367224"/>
                  <a:pt x="963419" y="283775"/>
                  <a:pt x="992981" y="342900"/>
                </a:cubicBezTo>
                <a:cubicBezTo>
                  <a:pt x="996821" y="350580"/>
                  <a:pt x="1003429" y="356652"/>
                  <a:pt x="1007269" y="364332"/>
                </a:cubicBezTo>
                <a:cubicBezTo>
                  <a:pt x="1010637" y="371067"/>
                  <a:pt x="1011447" y="378842"/>
                  <a:pt x="1014413" y="385763"/>
                </a:cubicBezTo>
                <a:cubicBezTo>
                  <a:pt x="1018608" y="395551"/>
                  <a:pt x="1023938" y="404813"/>
                  <a:pt x="1028700" y="414338"/>
                </a:cubicBezTo>
                <a:cubicBezTo>
                  <a:pt x="1037721" y="522585"/>
                  <a:pt x="1042770" y="540194"/>
                  <a:pt x="1028700" y="671513"/>
                </a:cubicBezTo>
                <a:cubicBezTo>
                  <a:pt x="1027566" y="682102"/>
                  <a:pt x="1018368" y="690200"/>
                  <a:pt x="1014413" y="700088"/>
                </a:cubicBezTo>
                <a:cubicBezTo>
                  <a:pt x="1014410" y="700095"/>
                  <a:pt x="996554" y="753663"/>
                  <a:pt x="992981" y="764382"/>
                </a:cubicBezTo>
                <a:cubicBezTo>
                  <a:pt x="990600" y="771526"/>
                  <a:pt x="992982" y="783432"/>
                  <a:pt x="985838" y="785813"/>
                </a:cubicBezTo>
                <a:lnTo>
                  <a:pt x="964406" y="792957"/>
                </a:lnTo>
                <a:cubicBezTo>
                  <a:pt x="959644" y="804863"/>
                  <a:pt x="957937" y="818511"/>
                  <a:pt x="950119" y="828675"/>
                </a:cubicBezTo>
                <a:cubicBezTo>
                  <a:pt x="933693" y="850029"/>
                  <a:pt x="912019" y="866775"/>
                  <a:pt x="892969" y="885825"/>
                </a:cubicBezTo>
                <a:cubicBezTo>
                  <a:pt x="885825" y="892969"/>
                  <a:pt x="879944" y="901653"/>
                  <a:pt x="871538" y="907257"/>
                </a:cubicBezTo>
                <a:cubicBezTo>
                  <a:pt x="845676" y="924497"/>
                  <a:pt x="847725" y="931070"/>
                  <a:pt x="842963" y="935832"/>
                </a:cubicBezTo>
                <a:close/>
              </a:path>
            </a:pathLst>
          </a:cu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Freeform 9"/>
          <p:cNvSpPr/>
          <p:nvPr/>
        </p:nvSpPr>
        <p:spPr>
          <a:xfrm>
            <a:off x="7172325" y="3278981"/>
            <a:ext cx="1037460" cy="985838"/>
          </a:xfrm>
          <a:custGeom>
            <a:avLst/>
            <a:gdLst>
              <a:gd name="connsiteX0" fmla="*/ 842963 w 1037460"/>
              <a:gd name="connsiteY0" fmla="*/ 935832 h 985838"/>
              <a:gd name="connsiteX1" fmla="*/ 842963 w 1037460"/>
              <a:gd name="connsiteY1" fmla="*/ 935832 h 985838"/>
              <a:gd name="connsiteX2" fmla="*/ 778669 w 1037460"/>
              <a:gd name="connsiteY2" fmla="*/ 957263 h 985838"/>
              <a:gd name="connsiteX3" fmla="*/ 742950 w 1037460"/>
              <a:gd name="connsiteY3" fmla="*/ 964407 h 985838"/>
              <a:gd name="connsiteX4" fmla="*/ 671513 w 1037460"/>
              <a:gd name="connsiteY4" fmla="*/ 985838 h 985838"/>
              <a:gd name="connsiteX5" fmla="*/ 371475 w 1037460"/>
              <a:gd name="connsiteY5" fmla="*/ 971550 h 985838"/>
              <a:gd name="connsiteX6" fmla="*/ 350044 w 1037460"/>
              <a:gd name="connsiteY6" fmla="*/ 964407 h 985838"/>
              <a:gd name="connsiteX7" fmla="*/ 321469 w 1037460"/>
              <a:gd name="connsiteY7" fmla="*/ 957263 h 985838"/>
              <a:gd name="connsiteX8" fmla="*/ 278606 w 1037460"/>
              <a:gd name="connsiteY8" fmla="*/ 942975 h 985838"/>
              <a:gd name="connsiteX9" fmla="*/ 242888 w 1037460"/>
              <a:gd name="connsiteY9" fmla="*/ 914400 h 985838"/>
              <a:gd name="connsiteX10" fmla="*/ 200025 w 1037460"/>
              <a:gd name="connsiteY10" fmla="*/ 885825 h 985838"/>
              <a:gd name="connsiteX11" fmla="*/ 185738 w 1037460"/>
              <a:gd name="connsiteY11" fmla="*/ 864394 h 985838"/>
              <a:gd name="connsiteX12" fmla="*/ 150019 w 1037460"/>
              <a:gd name="connsiteY12" fmla="*/ 835819 h 985838"/>
              <a:gd name="connsiteX13" fmla="*/ 142875 w 1037460"/>
              <a:gd name="connsiteY13" fmla="*/ 814388 h 985838"/>
              <a:gd name="connsiteX14" fmla="*/ 114300 w 1037460"/>
              <a:gd name="connsiteY14" fmla="*/ 792957 h 985838"/>
              <a:gd name="connsiteX15" fmla="*/ 100013 w 1037460"/>
              <a:gd name="connsiteY15" fmla="*/ 771525 h 985838"/>
              <a:gd name="connsiteX16" fmla="*/ 92869 w 1037460"/>
              <a:gd name="connsiteY16" fmla="*/ 750094 h 985838"/>
              <a:gd name="connsiteX17" fmla="*/ 71438 w 1037460"/>
              <a:gd name="connsiteY17" fmla="*/ 728663 h 985838"/>
              <a:gd name="connsiteX18" fmla="*/ 50006 w 1037460"/>
              <a:gd name="connsiteY18" fmla="*/ 692944 h 985838"/>
              <a:gd name="connsiteX19" fmla="*/ 42863 w 1037460"/>
              <a:gd name="connsiteY19" fmla="*/ 664369 h 985838"/>
              <a:gd name="connsiteX20" fmla="*/ 21431 w 1037460"/>
              <a:gd name="connsiteY20" fmla="*/ 642938 h 985838"/>
              <a:gd name="connsiteX21" fmla="*/ 14288 w 1037460"/>
              <a:gd name="connsiteY21" fmla="*/ 600075 h 985838"/>
              <a:gd name="connsiteX22" fmla="*/ 0 w 1037460"/>
              <a:gd name="connsiteY22" fmla="*/ 564357 h 985838"/>
              <a:gd name="connsiteX23" fmla="*/ 7144 w 1037460"/>
              <a:gd name="connsiteY23" fmla="*/ 364332 h 985838"/>
              <a:gd name="connsiteX24" fmla="*/ 14288 w 1037460"/>
              <a:gd name="connsiteY24" fmla="*/ 328613 h 985838"/>
              <a:gd name="connsiteX25" fmla="*/ 28575 w 1037460"/>
              <a:gd name="connsiteY25" fmla="*/ 307182 h 985838"/>
              <a:gd name="connsiteX26" fmla="*/ 57150 w 1037460"/>
              <a:gd name="connsiteY26" fmla="*/ 250032 h 985838"/>
              <a:gd name="connsiteX27" fmla="*/ 64294 w 1037460"/>
              <a:gd name="connsiteY27" fmla="*/ 221457 h 985838"/>
              <a:gd name="connsiteX28" fmla="*/ 114300 w 1037460"/>
              <a:gd name="connsiteY28" fmla="*/ 164307 h 985838"/>
              <a:gd name="connsiteX29" fmla="*/ 135731 w 1037460"/>
              <a:gd name="connsiteY29" fmla="*/ 157163 h 985838"/>
              <a:gd name="connsiteX30" fmla="*/ 157163 w 1037460"/>
              <a:gd name="connsiteY30" fmla="*/ 128588 h 985838"/>
              <a:gd name="connsiteX31" fmla="*/ 178594 w 1037460"/>
              <a:gd name="connsiteY31" fmla="*/ 121444 h 985838"/>
              <a:gd name="connsiteX32" fmla="*/ 200025 w 1037460"/>
              <a:gd name="connsiteY32" fmla="*/ 107157 h 985838"/>
              <a:gd name="connsiteX33" fmla="*/ 257175 w 1037460"/>
              <a:gd name="connsiteY33" fmla="*/ 78582 h 985838"/>
              <a:gd name="connsiteX34" fmla="*/ 321469 w 1037460"/>
              <a:gd name="connsiteY34" fmla="*/ 42863 h 985838"/>
              <a:gd name="connsiteX35" fmla="*/ 407194 w 1037460"/>
              <a:gd name="connsiteY35" fmla="*/ 21432 h 985838"/>
              <a:gd name="connsiteX36" fmla="*/ 428625 w 1037460"/>
              <a:gd name="connsiteY36" fmla="*/ 14288 h 985838"/>
              <a:gd name="connsiteX37" fmla="*/ 592931 w 1037460"/>
              <a:gd name="connsiteY37" fmla="*/ 0 h 985838"/>
              <a:gd name="connsiteX38" fmla="*/ 628650 w 1037460"/>
              <a:gd name="connsiteY38" fmla="*/ 7144 h 985838"/>
              <a:gd name="connsiteX39" fmla="*/ 678656 w 1037460"/>
              <a:gd name="connsiteY39" fmla="*/ 14288 h 985838"/>
              <a:gd name="connsiteX40" fmla="*/ 721519 w 1037460"/>
              <a:gd name="connsiteY40" fmla="*/ 35719 h 985838"/>
              <a:gd name="connsiteX41" fmla="*/ 778669 w 1037460"/>
              <a:gd name="connsiteY41" fmla="*/ 50007 h 985838"/>
              <a:gd name="connsiteX42" fmla="*/ 814388 w 1037460"/>
              <a:gd name="connsiteY42" fmla="*/ 78582 h 985838"/>
              <a:gd name="connsiteX43" fmla="*/ 835819 w 1037460"/>
              <a:gd name="connsiteY43" fmla="*/ 100013 h 985838"/>
              <a:gd name="connsiteX44" fmla="*/ 864394 w 1037460"/>
              <a:gd name="connsiteY44" fmla="*/ 121444 h 985838"/>
              <a:gd name="connsiteX45" fmla="*/ 892969 w 1037460"/>
              <a:gd name="connsiteY45" fmla="*/ 157163 h 985838"/>
              <a:gd name="connsiteX46" fmla="*/ 914400 w 1037460"/>
              <a:gd name="connsiteY46" fmla="*/ 207169 h 985838"/>
              <a:gd name="connsiteX47" fmla="*/ 935831 w 1037460"/>
              <a:gd name="connsiteY47" fmla="*/ 228600 h 985838"/>
              <a:gd name="connsiteX48" fmla="*/ 971550 w 1037460"/>
              <a:gd name="connsiteY48" fmla="*/ 292894 h 985838"/>
              <a:gd name="connsiteX49" fmla="*/ 992981 w 1037460"/>
              <a:gd name="connsiteY49" fmla="*/ 342900 h 985838"/>
              <a:gd name="connsiteX50" fmla="*/ 1007269 w 1037460"/>
              <a:gd name="connsiteY50" fmla="*/ 364332 h 985838"/>
              <a:gd name="connsiteX51" fmla="*/ 1014413 w 1037460"/>
              <a:gd name="connsiteY51" fmla="*/ 385763 h 985838"/>
              <a:gd name="connsiteX52" fmla="*/ 1028700 w 1037460"/>
              <a:gd name="connsiteY52" fmla="*/ 414338 h 985838"/>
              <a:gd name="connsiteX53" fmla="*/ 1028700 w 1037460"/>
              <a:gd name="connsiteY53" fmla="*/ 671513 h 985838"/>
              <a:gd name="connsiteX54" fmla="*/ 1014413 w 1037460"/>
              <a:gd name="connsiteY54" fmla="*/ 700088 h 985838"/>
              <a:gd name="connsiteX55" fmla="*/ 992981 w 1037460"/>
              <a:gd name="connsiteY55" fmla="*/ 764382 h 985838"/>
              <a:gd name="connsiteX56" fmla="*/ 985838 w 1037460"/>
              <a:gd name="connsiteY56" fmla="*/ 785813 h 985838"/>
              <a:gd name="connsiteX57" fmla="*/ 964406 w 1037460"/>
              <a:gd name="connsiteY57" fmla="*/ 792957 h 985838"/>
              <a:gd name="connsiteX58" fmla="*/ 950119 w 1037460"/>
              <a:gd name="connsiteY58" fmla="*/ 828675 h 985838"/>
              <a:gd name="connsiteX59" fmla="*/ 892969 w 1037460"/>
              <a:gd name="connsiteY59" fmla="*/ 885825 h 985838"/>
              <a:gd name="connsiteX60" fmla="*/ 871538 w 1037460"/>
              <a:gd name="connsiteY60" fmla="*/ 907257 h 985838"/>
              <a:gd name="connsiteX61" fmla="*/ 842963 w 1037460"/>
              <a:gd name="connsiteY61" fmla="*/ 935832 h 985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037460" h="985838">
                <a:moveTo>
                  <a:pt x="842963" y="935832"/>
                </a:moveTo>
                <a:lnTo>
                  <a:pt x="842963" y="935832"/>
                </a:lnTo>
                <a:cubicBezTo>
                  <a:pt x="821532" y="942976"/>
                  <a:pt x="800390" y="951057"/>
                  <a:pt x="778669" y="957263"/>
                </a:cubicBezTo>
                <a:cubicBezTo>
                  <a:pt x="766994" y="960599"/>
                  <a:pt x="754469" y="960567"/>
                  <a:pt x="742950" y="964407"/>
                </a:cubicBezTo>
                <a:cubicBezTo>
                  <a:pt x="659889" y="992094"/>
                  <a:pt x="781367" y="967528"/>
                  <a:pt x="671513" y="985838"/>
                </a:cubicBezTo>
                <a:lnTo>
                  <a:pt x="371475" y="971550"/>
                </a:lnTo>
                <a:cubicBezTo>
                  <a:pt x="363962" y="971049"/>
                  <a:pt x="357284" y="966476"/>
                  <a:pt x="350044" y="964407"/>
                </a:cubicBezTo>
                <a:cubicBezTo>
                  <a:pt x="340604" y="961710"/>
                  <a:pt x="330873" y="960084"/>
                  <a:pt x="321469" y="957263"/>
                </a:cubicBezTo>
                <a:cubicBezTo>
                  <a:pt x="307044" y="952935"/>
                  <a:pt x="278606" y="942975"/>
                  <a:pt x="278606" y="942975"/>
                </a:cubicBezTo>
                <a:cubicBezTo>
                  <a:pt x="252208" y="903378"/>
                  <a:pt x="279422" y="934697"/>
                  <a:pt x="242888" y="914400"/>
                </a:cubicBezTo>
                <a:cubicBezTo>
                  <a:pt x="227877" y="906061"/>
                  <a:pt x="200025" y="885825"/>
                  <a:pt x="200025" y="885825"/>
                </a:cubicBezTo>
                <a:cubicBezTo>
                  <a:pt x="195263" y="878681"/>
                  <a:pt x="191809" y="870465"/>
                  <a:pt x="185738" y="864394"/>
                </a:cubicBezTo>
                <a:cubicBezTo>
                  <a:pt x="174956" y="853612"/>
                  <a:pt x="159942" y="847396"/>
                  <a:pt x="150019" y="835819"/>
                </a:cubicBezTo>
                <a:cubicBezTo>
                  <a:pt x="145118" y="830102"/>
                  <a:pt x="147696" y="820173"/>
                  <a:pt x="142875" y="814388"/>
                </a:cubicBezTo>
                <a:cubicBezTo>
                  <a:pt x="135253" y="805241"/>
                  <a:pt x="123825" y="800101"/>
                  <a:pt x="114300" y="792957"/>
                </a:cubicBezTo>
                <a:cubicBezTo>
                  <a:pt x="109538" y="785813"/>
                  <a:pt x="103853" y="779204"/>
                  <a:pt x="100013" y="771525"/>
                </a:cubicBezTo>
                <a:cubicBezTo>
                  <a:pt x="96645" y="764790"/>
                  <a:pt x="97046" y="756359"/>
                  <a:pt x="92869" y="750094"/>
                </a:cubicBezTo>
                <a:cubicBezTo>
                  <a:pt x="87265" y="741688"/>
                  <a:pt x="77500" y="736745"/>
                  <a:pt x="71438" y="728663"/>
                </a:cubicBezTo>
                <a:cubicBezTo>
                  <a:pt x="63107" y="717555"/>
                  <a:pt x="57150" y="704850"/>
                  <a:pt x="50006" y="692944"/>
                </a:cubicBezTo>
                <a:cubicBezTo>
                  <a:pt x="47625" y="683419"/>
                  <a:pt x="47734" y="672893"/>
                  <a:pt x="42863" y="664369"/>
                </a:cubicBezTo>
                <a:cubicBezTo>
                  <a:pt x="37851" y="655597"/>
                  <a:pt x="25534" y="652170"/>
                  <a:pt x="21431" y="642938"/>
                </a:cubicBezTo>
                <a:cubicBezTo>
                  <a:pt x="15548" y="629702"/>
                  <a:pt x="18099" y="614049"/>
                  <a:pt x="14288" y="600075"/>
                </a:cubicBezTo>
                <a:cubicBezTo>
                  <a:pt x="10914" y="587704"/>
                  <a:pt x="4763" y="576263"/>
                  <a:pt x="0" y="564357"/>
                </a:cubicBezTo>
                <a:cubicBezTo>
                  <a:pt x="2381" y="497682"/>
                  <a:pt x="3108" y="430927"/>
                  <a:pt x="7144" y="364332"/>
                </a:cubicBezTo>
                <a:cubicBezTo>
                  <a:pt x="7879" y="352212"/>
                  <a:pt x="10025" y="339982"/>
                  <a:pt x="14288" y="328613"/>
                </a:cubicBezTo>
                <a:cubicBezTo>
                  <a:pt x="17303" y="320574"/>
                  <a:pt x="23813" y="314326"/>
                  <a:pt x="28575" y="307182"/>
                </a:cubicBezTo>
                <a:cubicBezTo>
                  <a:pt x="46117" y="237016"/>
                  <a:pt x="20720" y="322891"/>
                  <a:pt x="57150" y="250032"/>
                </a:cubicBezTo>
                <a:cubicBezTo>
                  <a:pt x="61541" y="241250"/>
                  <a:pt x="60427" y="230481"/>
                  <a:pt x="64294" y="221457"/>
                </a:cubicBezTo>
                <a:cubicBezTo>
                  <a:pt x="72122" y="203190"/>
                  <a:pt x="103492" y="172413"/>
                  <a:pt x="114300" y="164307"/>
                </a:cubicBezTo>
                <a:cubicBezTo>
                  <a:pt x="120324" y="159789"/>
                  <a:pt x="128587" y="159544"/>
                  <a:pt x="135731" y="157163"/>
                </a:cubicBezTo>
                <a:cubicBezTo>
                  <a:pt x="142875" y="147638"/>
                  <a:pt x="148016" y="136210"/>
                  <a:pt x="157163" y="128588"/>
                </a:cubicBezTo>
                <a:cubicBezTo>
                  <a:pt x="162948" y="123767"/>
                  <a:pt x="171859" y="124812"/>
                  <a:pt x="178594" y="121444"/>
                </a:cubicBezTo>
                <a:cubicBezTo>
                  <a:pt x="186273" y="117604"/>
                  <a:pt x="192488" y="111268"/>
                  <a:pt x="200025" y="107157"/>
                </a:cubicBezTo>
                <a:cubicBezTo>
                  <a:pt x="218723" y="96958"/>
                  <a:pt x="239454" y="90397"/>
                  <a:pt x="257175" y="78582"/>
                </a:cubicBezTo>
                <a:cubicBezTo>
                  <a:pt x="278316" y="64487"/>
                  <a:pt x="296194" y="51288"/>
                  <a:pt x="321469" y="42863"/>
                </a:cubicBezTo>
                <a:cubicBezTo>
                  <a:pt x="349412" y="33549"/>
                  <a:pt x="379251" y="30747"/>
                  <a:pt x="407194" y="21432"/>
                </a:cubicBezTo>
                <a:cubicBezTo>
                  <a:pt x="414338" y="19051"/>
                  <a:pt x="421145" y="15151"/>
                  <a:pt x="428625" y="14288"/>
                </a:cubicBezTo>
                <a:cubicBezTo>
                  <a:pt x="483238" y="7986"/>
                  <a:pt x="538162" y="4763"/>
                  <a:pt x="592931" y="0"/>
                </a:cubicBezTo>
                <a:cubicBezTo>
                  <a:pt x="604837" y="2381"/>
                  <a:pt x="616673" y="5148"/>
                  <a:pt x="628650" y="7144"/>
                </a:cubicBezTo>
                <a:cubicBezTo>
                  <a:pt x="645259" y="9912"/>
                  <a:pt x="662145" y="10986"/>
                  <a:pt x="678656" y="14288"/>
                </a:cubicBezTo>
                <a:cubicBezTo>
                  <a:pt x="708583" y="20274"/>
                  <a:pt x="693423" y="21671"/>
                  <a:pt x="721519" y="35719"/>
                </a:cubicBezTo>
                <a:cubicBezTo>
                  <a:pt x="736165" y="43042"/>
                  <a:pt x="765081" y="47289"/>
                  <a:pt x="778669" y="50007"/>
                </a:cubicBezTo>
                <a:cubicBezTo>
                  <a:pt x="810621" y="97935"/>
                  <a:pt x="772981" y="50978"/>
                  <a:pt x="814388" y="78582"/>
                </a:cubicBezTo>
                <a:cubicBezTo>
                  <a:pt x="822794" y="84186"/>
                  <a:pt x="828148" y="93438"/>
                  <a:pt x="835819" y="100013"/>
                </a:cubicBezTo>
                <a:cubicBezTo>
                  <a:pt x="844859" y="107761"/>
                  <a:pt x="854869" y="114300"/>
                  <a:pt x="864394" y="121444"/>
                </a:cubicBezTo>
                <a:cubicBezTo>
                  <a:pt x="881451" y="172614"/>
                  <a:pt x="857065" y="114077"/>
                  <a:pt x="892969" y="157163"/>
                </a:cubicBezTo>
                <a:cubicBezTo>
                  <a:pt x="937871" y="211047"/>
                  <a:pt x="884621" y="162501"/>
                  <a:pt x="914400" y="207169"/>
                </a:cubicBezTo>
                <a:cubicBezTo>
                  <a:pt x="920004" y="215575"/>
                  <a:pt x="928687" y="221456"/>
                  <a:pt x="935831" y="228600"/>
                </a:cubicBezTo>
                <a:cubicBezTo>
                  <a:pt x="950200" y="271708"/>
                  <a:pt x="934704" y="231486"/>
                  <a:pt x="971550" y="292894"/>
                </a:cubicBezTo>
                <a:cubicBezTo>
                  <a:pt x="1016149" y="367224"/>
                  <a:pt x="963419" y="283775"/>
                  <a:pt x="992981" y="342900"/>
                </a:cubicBezTo>
                <a:cubicBezTo>
                  <a:pt x="996821" y="350580"/>
                  <a:pt x="1003429" y="356652"/>
                  <a:pt x="1007269" y="364332"/>
                </a:cubicBezTo>
                <a:cubicBezTo>
                  <a:pt x="1010637" y="371067"/>
                  <a:pt x="1011447" y="378842"/>
                  <a:pt x="1014413" y="385763"/>
                </a:cubicBezTo>
                <a:cubicBezTo>
                  <a:pt x="1018608" y="395551"/>
                  <a:pt x="1023938" y="404813"/>
                  <a:pt x="1028700" y="414338"/>
                </a:cubicBezTo>
                <a:cubicBezTo>
                  <a:pt x="1037721" y="522585"/>
                  <a:pt x="1042770" y="540194"/>
                  <a:pt x="1028700" y="671513"/>
                </a:cubicBezTo>
                <a:cubicBezTo>
                  <a:pt x="1027566" y="682102"/>
                  <a:pt x="1018368" y="690200"/>
                  <a:pt x="1014413" y="700088"/>
                </a:cubicBezTo>
                <a:cubicBezTo>
                  <a:pt x="1014410" y="700095"/>
                  <a:pt x="996554" y="753663"/>
                  <a:pt x="992981" y="764382"/>
                </a:cubicBezTo>
                <a:cubicBezTo>
                  <a:pt x="990600" y="771526"/>
                  <a:pt x="992982" y="783432"/>
                  <a:pt x="985838" y="785813"/>
                </a:cubicBezTo>
                <a:lnTo>
                  <a:pt x="964406" y="792957"/>
                </a:lnTo>
                <a:cubicBezTo>
                  <a:pt x="959644" y="804863"/>
                  <a:pt x="957937" y="818511"/>
                  <a:pt x="950119" y="828675"/>
                </a:cubicBezTo>
                <a:cubicBezTo>
                  <a:pt x="933693" y="850029"/>
                  <a:pt x="912019" y="866775"/>
                  <a:pt x="892969" y="885825"/>
                </a:cubicBezTo>
                <a:cubicBezTo>
                  <a:pt x="885825" y="892969"/>
                  <a:pt x="879944" y="901653"/>
                  <a:pt x="871538" y="907257"/>
                </a:cubicBezTo>
                <a:cubicBezTo>
                  <a:pt x="845676" y="924497"/>
                  <a:pt x="847725" y="931070"/>
                  <a:pt x="842963" y="935832"/>
                </a:cubicBezTo>
                <a:close/>
              </a:path>
            </a:pathLst>
          </a:cu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9329738" y="621506"/>
            <a:ext cx="2128837" cy="646331"/>
          </a:xfrm>
          <a:prstGeom prst="rect">
            <a:avLst/>
          </a:prstGeom>
          <a:noFill/>
        </p:spPr>
        <p:txBody>
          <a:bodyPr wrap="square" rtlCol="0">
            <a:spAutoFit/>
          </a:bodyPr>
          <a:lstStyle/>
          <a:p>
            <a:r>
              <a:rPr lang="en-US" dirty="0" smtClean="0"/>
              <a:t>The moving ball in the video </a:t>
            </a:r>
            <a:endParaRPr lang="en-US" dirty="0"/>
          </a:p>
        </p:txBody>
      </p:sp>
      <p:cxnSp>
        <p:nvCxnSpPr>
          <p:cNvPr id="16" name="Straight Arrow Connector 15"/>
          <p:cNvCxnSpPr/>
          <p:nvPr/>
        </p:nvCxnSpPr>
        <p:spPr>
          <a:xfrm flipH="1">
            <a:off x="8131969" y="1245394"/>
            <a:ext cx="1693069" cy="24003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278731" y="2815221"/>
            <a:ext cx="1764507" cy="1642479"/>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4320" y="1929789"/>
            <a:ext cx="1014412" cy="923330"/>
          </a:xfrm>
          <a:prstGeom prst="rect">
            <a:avLst/>
          </a:prstGeom>
          <a:noFill/>
        </p:spPr>
        <p:txBody>
          <a:bodyPr wrap="square" rtlCol="0">
            <a:spAutoFit/>
          </a:bodyPr>
          <a:lstStyle/>
          <a:p>
            <a:r>
              <a:rPr lang="en-US" dirty="0" smtClean="0"/>
              <a:t>The Tracked object </a:t>
            </a:r>
            <a:endParaRPr lang="en-US" dirty="0"/>
          </a:p>
        </p:txBody>
      </p:sp>
    </p:spTree>
    <p:extLst>
      <p:ext uri="{BB962C8B-B14F-4D97-AF65-F5344CB8AC3E}">
        <p14:creationId xmlns:p14="http://schemas.microsoft.com/office/powerpoint/2010/main" val="3433668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488</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Update For CSPS Project</vt:lpstr>
      <vt:lpstr>Project Progress:</vt:lpstr>
      <vt:lpstr>Record Live videos</vt:lpstr>
      <vt:lpstr>PowerPoint Presentation</vt:lpstr>
      <vt:lpstr>Sensor data and video synchronization </vt:lpstr>
      <vt:lpstr>PowerPoint Presentation</vt:lpstr>
      <vt:lpstr>Next Step: </vt:lpstr>
      <vt:lpstr>Side Projects</vt:lpstr>
      <vt:lpstr>Tracking Moving Subject</vt:lpstr>
      <vt:lpstr>Impact Sensor by Arduino and Node.js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 For CSPS</dc:title>
  <dc:creator>zsf</dc:creator>
  <cp:lastModifiedBy>zsf</cp:lastModifiedBy>
  <cp:revision>10</cp:revision>
  <dcterms:created xsi:type="dcterms:W3CDTF">2016-08-25T23:48:46Z</dcterms:created>
  <dcterms:modified xsi:type="dcterms:W3CDTF">2016-08-26T01:03:16Z</dcterms:modified>
</cp:coreProperties>
</file>