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83" r:id="rId6"/>
    <p:sldId id="284" r:id="rId7"/>
    <p:sldId id="260" r:id="rId8"/>
    <p:sldId id="285" r:id="rId9"/>
    <p:sldId id="261" r:id="rId10"/>
    <p:sldId id="286" r:id="rId11"/>
    <p:sldId id="262" r:id="rId12"/>
    <p:sldId id="287" r:id="rId13"/>
    <p:sldId id="263" r:id="rId15"/>
    <p:sldId id="272" r:id="rId16"/>
    <p:sldId id="264" r:id="rId17"/>
    <p:sldId id="273" r:id="rId18"/>
    <p:sldId id="274" r:id="rId19"/>
    <p:sldId id="265" r:id="rId20"/>
    <p:sldId id="275" r:id="rId21"/>
    <p:sldId id="266" r:id="rId22"/>
    <p:sldId id="276" r:id="rId23"/>
    <p:sldId id="267" r:id="rId24"/>
    <p:sldId id="277" r:id="rId25"/>
    <p:sldId id="278" r:id="rId26"/>
    <p:sldId id="279" r:id="rId27"/>
    <p:sldId id="268" r:id="rId28"/>
    <p:sldId id="281" r:id="rId29"/>
    <p:sldId id="282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lyat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561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B9AF-CABC-4670-A163-F1026E785B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9941E-C33F-48F1-B583-730F617738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941E-C33F-48F1-B583-730F61773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941E-C33F-48F1-B583-730F61773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ublic.tableau.com/app/profile/jonathan6868/viz/1_16614146440450/A1?publish=y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QUANTITATIVE STRATEGY CASE INTERVIEW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y Yu Zhen Lin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2: Data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 A*: Predict a resale flat price’s transaction price in 2014. Use the following characteristics : flat type, flat age and town. Propose and implement a minimum of three models, select the best model, and explain the reasons for your choice.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Comparisons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61" y="1416368"/>
            <a:ext cx="56678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Data: 2014 resale transaction data</a:t>
            </a:r>
            <a:endParaRPr lang="en-US" altLang="zh-CN" dirty="0"/>
          </a:p>
          <a:p>
            <a:r>
              <a:rPr lang="en-US" altLang="zh-CN" dirty="0"/>
              <a:t>Feature</a:t>
            </a:r>
            <a:endParaRPr lang="en-US" altLang="zh-CN" dirty="0"/>
          </a:p>
          <a:p>
            <a:pPr lvl="1"/>
            <a:r>
              <a:rPr lang="en-US" altLang="zh-CN" dirty="0"/>
              <a:t>flat type, flat age and town</a:t>
            </a: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61" y="44625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/>
          </a:p>
          <a:p>
            <a:pPr/>
            <a:r>
              <a:rPr lang="en-US" altLang="zh-CN" dirty="0"/>
              <a:t>Random forest has r2=0.9 which is higher than the linear regression and ridge models (0.82). In addition, rmse=38912 is also smaller than other models, so we think random forest is the best model	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Table 7"/>
          <p:cNvGraphicFramePr/>
          <p:nvPr/>
        </p:nvGraphicFramePr>
        <p:xfrm>
          <a:off x="838200" y="2999740"/>
          <a:ext cx="1051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Train r2 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pt-BR" sz="1800" dirty="0">
                          <a:sym typeface="+mn-ea"/>
                        </a:rPr>
                        <a:t>Train </a:t>
                      </a:r>
                      <a:r>
                        <a:rPr lang="pt-BR" altLang="zh-CN" sz="1800" dirty="0">
                          <a:sym typeface="+mn-ea"/>
                        </a:rPr>
                        <a:t>RMSE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Test r2 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Test </a:t>
                      </a:r>
                      <a:r>
                        <a:rPr lang="pt-BR" altLang="zh-CN" sz="1800" dirty="0">
                          <a:sym typeface="+mn-ea"/>
                        </a:rPr>
                        <a:t>RMSE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Linear 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$52221.98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0.82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$51478.31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Ridge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0.82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$52597.45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0.82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$51564.68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Random 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 0.92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zh-CN" sz="1800" dirty="0">
                          <a:sym typeface="+mn-ea"/>
                        </a:rPr>
                        <a:t>$34813.77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zh-CN" sz="1800" dirty="0">
                          <a:solidFill>
                            <a:schemeClr val="accent2"/>
                          </a:solidFill>
                          <a:sym typeface="+mn-ea"/>
                        </a:rPr>
                        <a:t>0.90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pt-BR" altLang="zh-CN" sz="1800" dirty="0">
                          <a:solidFill>
                            <a:schemeClr val="accent2"/>
                          </a:solidFill>
                          <a:sym typeface="+mn-ea"/>
                        </a:rPr>
                        <a:t>$38912.51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2: Data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Question B**: A flat was sold in Nov 2017 with the following characteristics:</a:t>
            </a:r>
            <a:endParaRPr lang="en-US" altLang="zh-CN" dirty="0"/>
          </a:p>
          <a:p>
            <a:pPr lvl="1"/>
            <a:r>
              <a:rPr lang="en-US" altLang="zh-CN" dirty="0"/>
              <a:t>Flat type: 4 ROOM</a:t>
            </a:r>
            <a:endParaRPr lang="en-US" altLang="zh-CN" dirty="0"/>
          </a:p>
          <a:p>
            <a:pPr lvl="1"/>
            <a:r>
              <a:rPr lang="en-US" altLang="zh-CN" dirty="0"/>
              <a:t>Town: Yishun</a:t>
            </a:r>
            <a:endParaRPr lang="en-US" altLang="zh-CN" dirty="0"/>
          </a:p>
          <a:p>
            <a:pPr lvl="1"/>
            <a:r>
              <a:rPr lang="en-US" altLang="zh-CN" dirty="0"/>
              <a:t>Flat Model: New Generation</a:t>
            </a:r>
            <a:endParaRPr lang="en-US" altLang="zh-CN" dirty="0"/>
          </a:p>
          <a:p>
            <a:pPr lvl="1"/>
            <a:r>
              <a:rPr lang="en-US" altLang="zh-CN" dirty="0" err="1"/>
              <a:t>Storey</a:t>
            </a:r>
            <a:r>
              <a:rPr lang="en-US" altLang="zh-CN" dirty="0"/>
              <a:t> Range: 10 to 12</a:t>
            </a:r>
            <a:endParaRPr lang="en-US" altLang="zh-CN" dirty="0"/>
          </a:p>
          <a:p>
            <a:pPr lvl="1"/>
            <a:r>
              <a:rPr lang="en-US" altLang="zh-CN" dirty="0"/>
              <a:t>Floor Area (sqm): 91</a:t>
            </a:r>
            <a:endParaRPr lang="en-US" altLang="zh-CN" dirty="0"/>
          </a:p>
          <a:p>
            <a:pPr lvl="1"/>
            <a:r>
              <a:rPr lang="en-US" altLang="zh-CN" dirty="0"/>
              <a:t>Lease Commence Date: 1984</a:t>
            </a:r>
            <a:endParaRPr lang="en-US" altLang="zh-CN" dirty="0"/>
          </a:p>
          <a:p>
            <a:pPr lvl="1"/>
            <a:r>
              <a:rPr lang="en-US" altLang="zh-CN" dirty="0"/>
              <a:t>Resale Price: 550,800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Was this a reasonable price for the transaction? How confident are you in your assessment?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Prediction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OLS Regression to get confidence interval</a:t>
            </a:r>
            <a:endParaRPr lang="en-US" altLang="zh-CN" dirty="0"/>
          </a:p>
          <a:p>
            <a:r>
              <a:rPr lang="en-US" altLang="zh-CN" dirty="0"/>
              <a:t>Data: 2017 resale transaction data</a:t>
            </a:r>
            <a:endParaRPr lang="en-US" altLang="zh-CN" dirty="0"/>
          </a:p>
          <a:p>
            <a:r>
              <a:rPr lang="en-US" altLang="zh-CN" dirty="0"/>
              <a:t>Feature:</a:t>
            </a:r>
            <a:endParaRPr lang="en-US" altLang="zh-CN" dirty="0"/>
          </a:p>
          <a:p>
            <a:pPr lvl="1"/>
            <a:r>
              <a:rPr lang="en-US" altLang="zh-CN" dirty="0"/>
              <a:t>Flat type, Town, Flat Model, Store Range, Floor Area, Age(Lease Commence Date)</a:t>
            </a:r>
            <a:endParaRPr lang="en-US" altLang="zh-CN" dirty="0"/>
          </a:p>
          <a:p>
            <a:r>
              <a:rPr lang="en-US" altLang="zh-CN" dirty="0">
                <a:cs typeface="+mn-lt"/>
              </a:rPr>
              <a:t>Predict Resale Price Confidence Interval:</a:t>
            </a:r>
            <a:r>
              <a:rPr lang="en-US" altLang="zh-CN" b="0" i="0" dirty="0">
                <a:solidFill>
                  <a:srgbClr val="000000"/>
                </a:solidFill>
                <a:effectLst/>
                <a:cs typeface="+mn-lt"/>
              </a:rPr>
              <a:t>(280981.21, 449269.37)</a:t>
            </a:r>
            <a:endParaRPr lang="en-US" altLang="zh-CN" b="0" i="0" dirty="0">
              <a:solidFill>
                <a:srgbClr val="000000"/>
              </a:solidFill>
              <a:effectLst/>
              <a:cs typeface="+mn-lt"/>
            </a:endParaRPr>
          </a:p>
          <a:p>
            <a:r>
              <a:rPr lang="en-US" altLang="zh-CN" dirty="0"/>
              <a:t>Conclusion:</a:t>
            </a:r>
            <a:endParaRPr lang="en-US" altLang="zh-CN" dirty="0"/>
          </a:p>
          <a:p>
            <a:pPr lvl="1"/>
            <a:r>
              <a:rPr lang="en-US" altLang="zh-CN" dirty="0"/>
              <a:t>550800 has exceeded the upper limit, indicating the price is unreasonable, there is a 95% probability to guarantee the reasonable price is within the above confidence interval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2: Data Modeling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Question C***: Someone mistakenly deleted the column containing data on Flat Type in the database.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While backups exist, these data are critical to HDB’s daily operations, and time would be needed to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restore these data from the backup. Senior management would like you to create a model to predict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flat type given a transaction’s other characteristics. Explain the reasons for choosing this model.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Comparisons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87887" cy="4351338"/>
          </a:xfrm>
        </p:spPr>
        <p:txBody>
          <a:bodyPr/>
          <a:lstStyle/>
          <a:p>
            <a:r>
              <a:rPr lang="en-US" altLang="zh-CN" dirty="0"/>
              <a:t>Random Forest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265" y="2295939"/>
            <a:ext cx="5105400" cy="4572000"/>
          </a:xfrm>
          <a:prstGeom prst="rect">
            <a:avLst/>
          </a:prstGeom>
        </p:spPr>
      </p:pic>
      <p:sp>
        <p:nvSpPr>
          <p:cNvPr id="10" name="内容占位符 2"/>
          <p:cNvSpPr txBox="1"/>
          <p:nvPr/>
        </p:nvSpPr>
        <p:spPr>
          <a:xfrm>
            <a:off x="6978304" y="1690688"/>
            <a:ext cx="57878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Bagging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286000"/>
            <a:ext cx="5105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Comparisons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87887" cy="4351338"/>
          </a:xfrm>
        </p:spPr>
        <p:txBody>
          <a:bodyPr/>
          <a:lstStyle/>
          <a:p>
            <a:r>
              <a:rPr lang="en-US" altLang="zh-CN" dirty="0"/>
              <a:t>Random Forest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6593370" y="1645341"/>
            <a:ext cx="57878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Bagging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42897"/>
            <a:ext cx="4429125" cy="2933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2" y="2252871"/>
            <a:ext cx="4514850" cy="3019425"/>
          </a:xfrm>
          <a:prstGeom prst="rect">
            <a:avLst/>
          </a:prstGeom>
        </p:spPr>
      </p:pic>
      <p:sp>
        <p:nvSpPr>
          <p:cNvPr id="17" name="内容占位符 2"/>
          <p:cNvSpPr txBox="1"/>
          <p:nvPr/>
        </p:nvSpPr>
        <p:spPr>
          <a:xfrm>
            <a:off x="838200" y="5421591"/>
            <a:ext cx="10691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Bagging Classifier is chosen because it has better performance in test dataset based on the comparisons of confusion matrix and classification report.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3: Policy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Question A*: Yishun has received a negative reputation as “Crazy Town”, and property prices might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have been impacted. Are Yishun flats the cheapest in the country?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Resale Price per sqm across the years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Yishun has been almost the cheapest town across the years.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79" y="1919909"/>
            <a:ext cx="5448300" cy="3733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919909"/>
            <a:ext cx="55054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3: Policy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Question B*: Some members of public have been saying that flat sizes have gotten smaller over the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years. Is there any truth in this statement?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Sources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HDB Resale Flat Transactions from year 1990 to 2022</a:t>
            </a:r>
            <a:endParaRPr lang="en-US" altLang="zh-CN" dirty="0"/>
          </a:p>
          <a:p>
            <a:r>
              <a:rPr lang="en-US" altLang="zh-CN" dirty="0"/>
              <a:t>HDB Addresses with Geographic Coordinates</a:t>
            </a:r>
            <a:endParaRPr lang="en-US" altLang="zh-CN" dirty="0"/>
          </a:p>
          <a:p>
            <a:r>
              <a:rPr lang="en-US" altLang="zh-CN" dirty="0"/>
              <a:t>MRT data with Geographic Coordinates</a:t>
            </a:r>
            <a:endParaRPr lang="en-US" altLang="zh-CN" dirty="0"/>
          </a:p>
          <a:p>
            <a:r>
              <a:rPr lang="en-US" altLang="zh-CN" dirty="0"/>
              <a:t>Certificate of Entitlement (COE) Bidding Exercise Results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Flat sizes over the years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42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the early stage, the flat size was increased, from 1990 to present, the flat size of new HDBs has gotten smaller over the years.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8525" y="1690688"/>
            <a:ext cx="53149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3: Policy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Question C**: The Downtown Line Stage 2 connects the Bukit Panjang heartland to the city. Have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prices increased for resale flats in the towns served by this Line? You might want to use a </a:t>
            </a:r>
            <a:r>
              <a:rPr lang="en-US" altLang="zh-CN" dirty="0" err="1"/>
              <a:t>differencein</a:t>
            </a:r>
            <a:r>
              <a:rPr lang="en-US" altLang="zh-CN" dirty="0"/>
              <a:t>-differences model for this task.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Differencein</a:t>
            </a:r>
            <a:r>
              <a:rPr lang="en-US" altLang="zh-CN" dirty="0"/>
              <a:t>-differences model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400" y="1978025"/>
            <a:ext cx="5243015" cy="4351338"/>
          </a:xfrm>
        </p:spPr>
        <p:txBody>
          <a:bodyPr/>
          <a:lstStyle/>
          <a:p>
            <a:r>
              <a:rPr lang="en-US" altLang="zh-CN" dirty="0"/>
              <a:t>the comparison group</a:t>
            </a:r>
            <a:endParaRPr lang="en-US" altLang="zh-CN" dirty="0"/>
          </a:p>
          <a:p>
            <a:pPr lvl="1"/>
            <a:r>
              <a:rPr lang="en-US" altLang="zh-CN" dirty="0"/>
              <a:t>CHOA CHU KANG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990600" y="1978025"/>
            <a:ext cx="4953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treatment group</a:t>
            </a:r>
            <a:endParaRPr lang="en-US" altLang="zh-CN" dirty="0"/>
          </a:p>
          <a:p>
            <a:pPr lvl="1"/>
            <a:r>
              <a:rPr lang="en-US" altLang="zh-CN" dirty="0"/>
              <a:t>BUKIT PANJANG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990600" y="3018183"/>
            <a:ext cx="10210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DTL2 was commenced revenue operations on Dec 2015, so the period we chosen for comparison is between Jan 2015 and Dec 2016.</a:t>
            </a:r>
            <a:endParaRPr lang="en-US" altLang="zh-CN" dirty="0"/>
          </a:p>
          <a:p>
            <a:r>
              <a:rPr lang="en-US" altLang="zh-CN" dirty="0"/>
              <a:t>Comparing the average price of the two towns in different periods, it seems that the price of BUKIT PANJANG has increased slightly.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3031" y="5186640"/>
            <a:ext cx="30861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Differencein</a:t>
            </a:r>
            <a:r>
              <a:rPr lang="en-US" altLang="zh-CN" dirty="0"/>
              <a:t>-differences model analysis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4375" y="2312416"/>
            <a:ext cx="5381625" cy="4000500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5614"/>
            <a:ext cx="5972175" cy="2762250"/>
          </a:xfrm>
          <a:prstGeom prst="rect">
            <a:avLst/>
          </a:prstGeom>
        </p:spPr>
      </p:pic>
      <p:sp>
        <p:nvSpPr>
          <p:cNvPr id="14" name="内容占位符 2"/>
          <p:cNvSpPr txBox="1"/>
          <p:nvPr/>
        </p:nvSpPr>
        <p:spPr>
          <a:xfrm>
            <a:off x="1142999" y="1355173"/>
            <a:ext cx="4953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Flat Price by month comparison </a:t>
            </a:r>
            <a:endParaRPr lang="zh-CN" altLang="en-US" dirty="0"/>
          </a:p>
        </p:txBody>
      </p:sp>
      <p:sp>
        <p:nvSpPr>
          <p:cNvPr id="15" name="内容占位符 2"/>
          <p:cNvSpPr txBox="1"/>
          <p:nvPr/>
        </p:nvSpPr>
        <p:spPr>
          <a:xfrm>
            <a:off x="6829423" y="1355173"/>
            <a:ext cx="4953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OLS Regression Results 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Differencein</a:t>
            </a:r>
            <a:r>
              <a:rPr lang="en-US" altLang="zh-CN" dirty="0"/>
              <a:t>-differences model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p-value of </a:t>
            </a:r>
            <a:r>
              <a:rPr lang="en-US" altLang="zh-CN" dirty="0" err="1"/>
              <a:t>time_group</a:t>
            </a:r>
            <a:r>
              <a:rPr lang="en-US" altLang="zh-CN" dirty="0"/>
              <a:t> is 0.008, which indicates that there are obvious differences in the house prices of different towns in different time periods.</a:t>
            </a:r>
            <a:endParaRPr lang="en-US" altLang="zh-CN" dirty="0"/>
          </a:p>
          <a:p>
            <a:r>
              <a:rPr lang="en-US" altLang="zh-CN" dirty="0"/>
              <a:t>The coefficient value of 104 is positive, indicating the resale price of BUKIT PANJANG flats was increased compared to its comparison group CHOA CHU KANG.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3: Policy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Question D***: There have been comments online that people are buying flats in towns further from the city so that the cost savings can be used for a car. Are resale prices in HDB estates in areas further away from the city (i.e. Sengkang and Punggol) impacted by Certificate of Entitlement (COE) prices for cars?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 between </a:t>
            </a:r>
            <a:r>
              <a:rPr lang="en-US" altLang="zh-CN" dirty="0" err="1"/>
              <a:t>coe</a:t>
            </a:r>
            <a:r>
              <a:rPr lang="en-US" altLang="zh-CN" dirty="0"/>
              <a:t> price and Sengkang and Punggol resale price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0" y="1690688"/>
            <a:ext cx="4839356" cy="4839356"/>
          </a:xfrm>
        </p:spPr>
      </p:pic>
      <p:sp>
        <p:nvSpPr>
          <p:cNvPr id="3" name="内容占位符 2"/>
          <p:cNvSpPr txBox="1"/>
          <p:nvPr/>
        </p:nvSpPr>
        <p:spPr>
          <a:xfrm>
            <a:off x="990600" y="1690688"/>
            <a:ext cx="4953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</a:t>
            </a:r>
            <a:endParaRPr lang="en-US" altLang="zh-CN" dirty="0"/>
          </a:p>
          <a:p>
            <a:pPr lvl="1"/>
            <a:r>
              <a:rPr lang="en-US" altLang="zh-CN" dirty="0"/>
              <a:t>Certificate of Entitlement (COE) Bidding Exercise Results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We choose data of car A for analysis</a:t>
            </a:r>
            <a:endParaRPr lang="en-US" altLang="zh-CN" dirty="0"/>
          </a:p>
          <a:p>
            <a:pPr lvl="1"/>
            <a:r>
              <a:rPr lang="en-US" altLang="zh-CN" dirty="0"/>
              <a:t>SENGKANG,PUNGGOL resale price transactions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 between </a:t>
            </a:r>
            <a:r>
              <a:rPr lang="en-US" altLang="zh-CN" dirty="0" err="1"/>
              <a:t>coe</a:t>
            </a:r>
            <a:r>
              <a:rPr lang="en-US" altLang="zh-CN" dirty="0"/>
              <a:t> price and Sengkang and Punggol resale price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scatter plot is linear, indicating that the </a:t>
            </a:r>
            <a:r>
              <a:rPr lang="en-US" altLang="zh-CN" dirty="0" err="1"/>
              <a:t>coe</a:t>
            </a:r>
            <a:r>
              <a:rPr lang="en-US" altLang="zh-CN" dirty="0"/>
              <a:t> price is positively correlated with the housing prices of the two towns, and a correlation coefficient can also be given.</a:t>
            </a:r>
            <a:endParaRPr lang="en-US" altLang="zh-CN" dirty="0"/>
          </a:p>
          <a:p>
            <a:r>
              <a:rPr lang="en-US" altLang="zh-CN" dirty="0"/>
              <a:t>The correlation coefficient between SENGKANG house price and </a:t>
            </a:r>
            <a:r>
              <a:rPr lang="en-US" altLang="zh-CN" dirty="0" err="1"/>
              <a:t>coe</a:t>
            </a:r>
            <a:r>
              <a:rPr lang="en-US" altLang="zh-CN" dirty="0"/>
              <a:t> price is 0.84; the correlation coefficient between PUNGGOL house price and </a:t>
            </a:r>
            <a:r>
              <a:rPr lang="en-US" altLang="zh-CN" dirty="0" err="1"/>
              <a:t>coe</a:t>
            </a:r>
            <a:r>
              <a:rPr lang="en-US" altLang="zh-CN" dirty="0"/>
              <a:t> price is 0.79.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485" y="4531381"/>
            <a:ext cx="38290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1: Data </a:t>
            </a:r>
            <a:r>
              <a:rPr lang="en-US" altLang="zh-CN" dirty="0" err="1"/>
              <a:t>Visualisation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Question A*: Show an overview of the number of property transactions, median price across the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years. Provide both a view at the national level, as well as by HDB towns. Your dashboard should also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provide functionality to filter based on Flat Type (e.g. look at only 5 Room flats).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SG" altLang="zh-CN" dirty="0">
                <a:hlinkClick r:id="rId1"/>
              </a:rPr>
              <a:t>Tableau link</a:t>
            </a:r>
            <a:endParaRPr lang="en-SG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number of property transactions, median price across the years</a:t>
            </a:r>
            <a:endParaRPr lang="en-US" altLang="zh-C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4412" y="1805961"/>
            <a:ext cx="8456295" cy="4351655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10363036" y="3057192"/>
            <a:ext cx="1474839" cy="48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dirty="0"/>
              <a:t>Flat</a:t>
            </a:r>
            <a:r>
              <a:rPr lang="en-US" altLang="zh-CN" dirty="0"/>
              <a:t> Type </a:t>
            </a:r>
            <a:endParaRPr lang="en-S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10205699" y="2058159"/>
            <a:ext cx="1789512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Transaction Year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number of property transactions, median price across the years by HDB towns</a:t>
            </a:r>
            <a:endParaRPr lang="en-US" altLang="zh-CN" b="1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10311418" y="2608289"/>
            <a:ext cx="1474838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dirty="0"/>
              <a:t>Flat</a:t>
            </a:r>
            <a:r>
              <a:rPr lang="en-US" altLang="zh-CN" dirty="0"/>
              <a:t> Type </a:t>
            </a:r>
            <a:endParaRPr lang="en-S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10311417" y="1690688"/>
            <a:ext cx="1789512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Transaction Year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13750" t="10212" b="11685"/>
          <a:stretch>
            <a:fillRect/>
          </a:stretch>
        </p:blipFill>
        <p:spPr>
          <a:xfrm>
            <a:off x="1150529" y="1690688"/>
            <a:ext cx="8848557" cy="4507152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10311416" y="4235528"/>
            <a:ext cx="1474839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dirty="0"/>
              <a:t>Town</a:t>
            </a:r>
            <a:endParaRPr lang="en-SG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0311416" y="5264714"/>
            <a:ext cx="1474839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dirty="0"/>
              <a:t>Tooltips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1: Data </a:t>
            </a:r>
            <a:r>
              <a:rPr lang="en-US" altLang="zh-CN" dirty="0" err="1"/>
              <a:t>Visualisation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Question B**: Some buyers would want to get the largest flat possible within a given budget. Create a dashboard to allow potential buyers to input their budget, and then suggest towns where such flats exist based on historical transactions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altLang="zh-CN" b="1" dirty="0"/>
              <a:t>Largest flat possible within a given budget</a:t>
            </a:r>
            <a:endParaRPr lang="en-US" altLang="zh-CN" b="1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10311415" y="1460627"/>
            <a:ext cx="1474839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budget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/>
          <a:srcRect l="24113" t="17284" b="12831"/>
          <a:stretch>
            <a:fillRect/>
          </a:stretch>
        </p:blipFill>
        <p:spPr>
          <a:xfrm>
            <a:off x="948730" y="1460627"/>
            <a:ext cx="9252155" cy="4792689"/>
          </a:xfrm>
          <a:prstGeom prst="rect">
            <a:avLst/>
          </a:prstGeom>
        </p:spPr>
      </p:pic>
      <p:sp>
        <p:nvSpPr>
          <p:cNvPr id="12" name="Rectangle: Rounded Corners 11"/>
          <p:cNvSpPr/>
          <p:nvPr/>
        </p:nvSpPr>
        <p:spPr>
          <a:xfrm>
            <a:off x="10311415" y="2054481"/>
            <a:ext cx="1789512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Transaction Year</a:t>
            </a:r>
            <a:endParaRPr lang="en-SG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0311416" y="2964091"/>
            <a:ext cx="1474838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dirty="0"/>
              <a:t>Flat</a:t>
            </a:r>
            <a:r>
              <a:rPr lang="en-US" altLang="zh-CN" dirty="0"/>
              <a:t> Type 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1: Data </a:t>
            </a:r>
            <a:r>
              <a:rPr lang="en-US" altLang="zh-CN" dirty="0" err="1"/>
              <a:t>Visualisation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Question C***: There are buyers who would like to </a:t>
            </a:r>
            <a:r>
              <a:rPr lang="en-US" altLang="zh-CN" dirty="0" err="1"/>
              <a:t>optimise</a:t>
            </a:r>
            <a:r>
              <a:rPr lang="en-US" altLang="zh-CN" dirty="0"/>
              <a:t> given the proximity of a flat to important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locations in the </a:t>
            </a:r>
            <a:r>
              <a:rPr lang="en-US" altLang="zh-CN" dirty="0" err="1"/>
              <a:t>neighbourhood</a:t>
            </a:r>
            <a:r>
              <a:rPr lang="en-US" altLang="zh-CN" dirty="0"/>
              <a:t>, such as the nearest MRT station. Create a dashboard that allows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buyers to: </a:t>
            </a:r>
            <a:r>
              <a:rPr lang="en-US" altLang="zh-CN" dirty="0" err="1"/>
              <a:t>i</a:t>
            </a:r>
            <a:r>
              <a:rPr lang="en-US" altLang="zh-CN" dirty="0"/>
              <a:t>) input their budget; and ii) </a:t>
            </a:r>
            <a:r>
              <a:rPr lang="en-US" altLang="zh-CN" dirty="0" err="1"/>
              <a:t>optimise</a:t>
            </a:r>
            <a:r>
              <a:rPr lang="en-US" altLang="zh-CN" dirty="0"/>
              <a:t> flat selection given distance to important locations around the </a:t>
            </a:r>
            <a:r>
              <a:rPr lang="en-US" altLang="zh-CN" dirty="0" err="1"/>
              <a:t>neighbourhood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5477" cy="1325563"/>
          </a:xfrm>
        </p:spPr>
        <p:txBody>
          <a:bodyPr>
            <a:normAutofit/>
          </a:bodyPr>
          <a:lstStyle/>
          <a:p>
            <a:r>
              <a:rPr lang="en-SG" altLang="zh-CN" b="1" dirty="0"/>
              <a:t>Suggested towns and flat types based on resale transactions</a:t>
            </a:r>
            <a:endParaRPr lang="en-US" altLang="zh-CN" b="1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10205718" y="1796473"/>
            <a:ext cx="1474839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budget</a:t>
            </a:r>
            <a:endParaRPr lang="en-SG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0224415" y="4352447"/>
            <a:ext cx="1782263" cy="407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Transaction Year</a:t>
            </a:r>
            <a:endParaRPr lang="en-SG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0224416" y="4963331"/>
            <a:ext cx="1474838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dirty="0"/>
              <a:t>Flat</a:t>
            </a:r>
            <a:r>
              <a:rPr lang="en-US" altLang="zh-CN" dirty="0"/>
              <a:t> Type </a:t>
            </a:r>
            <a:endParaRPr lang="en-SG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10224415" y="2702067"/>
            <a:ext cx="1474839" cy="40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dirty="0"/>
              <a:t>Town</a:t>
            </a:r>
            <a:endParaRPr lang="en-SG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0224415" y="3607661"/>
            <a:ext cx="1474839" cy="541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Distance to nearest MRT</a:t>
            </a:r>
            <a:endParaRPr lang="en-S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/>
          <a:srcRect l="13226" t="10037" b="11398"/>
          <a:stretch>
            <a:fillRect/>
          </a:stretch>
        </p:blipFill>
        <p:spPr>
          <a:xfrm>
            <a:off x="993224" y="1658361"/>
            <a:ext cx="9035961" cy="4601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6323</Words>
  <Application>WPS Presentation</Application>
  <PresentationFormat>Widescreen</PresentationFormat>
  <Paragraphs>247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等线</vt:lpstr>
      <vt:lpstr>Consolas</vt:lpstr>
      <vt:lpstr>Office Theme</vt:lpstr>
      <vt:lpstr>QUANTITATIVE STRATEGY CASE INTERVIEW</vt:lpstr>
      <vt:lpstr>Data Sources</vt:lpstr>
      <vt:lpstr>Section 1: Data Visualisation</vt:lpstr>
      <vt:lpstr>the number of property transactions, median price across the years</vt:lpstr>
      <vt:lpstr>the number of property transactions, median price across the years by HDB towns</vt:lpstr>
      <vt:lpstr>Section 1: Data Visualisation</vt:lpstr>
      <vt:lpstr>Largest flat possible within a given budget</vt:lpstr>
      <vt:lpstr>Section 1: Data Visualisation</vt:lpstr>
      <vt:lpstr>Suggested towns and flat types based on resale transactions</vt:lpstr>
      <vt:lpstr>Section 2: Data Modeling</vt:lpstr>
      <vt:lpstr>Model Comparisons</vt:lpstr>
      <vt:lpstr>Section 2: Data Modeling</vt:lpstr>
      <vt:lpstr>Model Prediction </vt:lpstr>
      <vt:lpstr>Section 2: Data Modeling </vt:lpstr>
      <vt:lpstr>Model Comparisons</vt:lpstr>
      <vt:lpstr>Model Comparisons</vt:lpstr>
      <vt:lpstr>Section 3: Policy Analysis</vt:lpstr>
      <vt:lpstr>Resale Price per sqm across the years</vt:lpstr>
      <vt:lpstr>Section 3: Policy Analysis</vt:lpstr>
      <vt:lpstr>Flat sizes over the years</vt:lpstr>
      <vt:lpstr>Section 3: Policy Analysis</vt:lpstr>
      <vt:lpstr>Differencein-differences model analysis</vt:lpstr>
      <vt:lpstr>Differencein-differences model analysis</vt:lpstr>
      <vt:lpstr>Differencein-differences model analysis</vt:lpstr>
      <vt:lpstr>Section 3: Policy Analysis</vt:lpstr>
      <vt:lpstr>Correlation between coe price and Sengkang and Punggol resale price</vt:lpstr>
      <vt:lpstr>Correlation between coe price and Sengkang and Punggol resale price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Administrator</dc:creator>
  <cp:lastModifiedBy>Administrator</cp:lastModifiedBy>
  <cp:revision>73</cp:revision>
  <dcterms:created xsi:type="dcterms:W3CDTF">2022-08-27T09:46:00Z</dcterms:created>
  <dcterms:modified xsi:type="dcterms:W3CDTF">2022-08-28T14:48:21Z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DEB3EE781B984B33AB2983BB9B5E8405</vt:lpwstr>
  </property>
  <property fmtid="{D5CDD505-2E9C-101B-9397-08002B2CF9AE}" pid="3" name="KSOProductBuildVer">
    <vt:lpwstr>1033-11.2.0.11254</vt:lpwstr>
  </property>
</Properties>
</file>