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9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27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42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22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89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52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45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33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50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8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79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FCEB-8DCC-6F47-9FFF-C3A31B9F7D5D}" type="datetimeFigureOut">
              <a:rPr kumimoji="1" lang="zh-CN" altLang="en-US" smtClean="0"/>
              <a:t>15/7/24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8468-C700-4A46-A199-80734790D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1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8377" y="3991762"/>
            <a:ext cx="4406134" cy="23247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数据库实例（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useradmin_node_0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1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20211" y="3991762"/>
            <a:ext cx="4406134" cy="23247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数据库实例（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useradmin_node_1</a:t>
            </a:r>
            <a:r>
              <a:rPr kumimoji="1" lang="zh-CN" altLang="en-US" sz="14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1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5795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数据库节点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(useradmin_inst_0)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74967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数据库节点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(useradmin_inst_1)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83954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数据库节点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(useradmin_inst_0)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93126" y="4184551"/>
            <a:ext cx="1956772" cy="173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数据库节点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(useradmin_inst_1)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430907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user_table_0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1338080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user_table_1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533724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user_table_0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440897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user_table_1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4942712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user_table_0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5849885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user_table_1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7079548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user_table_0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7986721" y="4513413"/>
            <a:ext cx="720753" cy="803964"/>
          </a:xfrm>
          <a:prstGeom prst="foldedCorner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user_table_1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377" y="2370112"/>
            <a:ext cx="8907968" cy="5556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应用层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51296" y="1179385"/>
            <a:ext cx="2637149" cy="827835"/>
          </a:xfrm>
          <a:prstGeom prst="rect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微软雅黑"/>
                <a:ea typeface="微软雅黑"/>
                <a:cs typeface="微软雅黑"/>
              </a:rPr>
              <a:t>用户信息</a:t>
            </a:r>
            <a:endParaRPr kumimoji="1" lang="zh-CN" altLang="en-US" sz="3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795" y="2381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分库示例</a:t>
            </a:r>
            <a:endParaRPr kumimoji="1" lang="zh-CN" altLang="en-US" sz="4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左大括号 34"/>
          <p:cNvSpPr/>
          <p:nvPr/>
        </p:nvSpPr>
        <p:spPr>
          <a:xfrm>
            <a:off x="6010011" y="1031963"/>
            <a:ext cx="260812" cy="11680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14123" y="1224753"/>
            <a:ext cx="2656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分库字段：</a:t>
            </a:r>
            <a:endParaRPr kumimoji="1"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业务主键</a:t>
            </a:r>
            <a:r>
              <a:rPr kumimoji="1" lang="zh-CN" altLang="zh-CN" sz="2400" dirty="0" smtClean="0">
                <a:latin typeface="微软雅黑"/>
                <a:ea typeface="微软雅黑"/>
                <a:cs typeface="微软雅黑"/>
              </a:rPr>
              <a:t>U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SER_ID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8377" y="3005164"/>
            <a:ext cx="8907968" cy="55567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数据访问层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9" name="直线箭头连接符 38"/>
          <p:cNvCxnSpPr>
            <a:stCxn id="31" idx="2"/>
            <a:endCxn id="30" idx="0"/>
          </p:cNvCxnSpPr>
          <p:nvPr/>
        </p:nvCxnSpPr>
        <p:spPr>
          <a:xfrm>
            <a:off x="4569871" y="2007220"/>
            <a:ext cx="2490" cy="362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7" idx="2"/>
            <a:endCxn id="9" idx="0"/>
          </p:cNvCxnSpPr>
          <p:nvPr/>
        </p:nvCxnSpPr>
        <p:spPr>
          <a:xfrm flipH="1">
            <a:off x="2321444" y="3560836"/>
            <a:ext cx="2250917" cy="430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7" idx="2"/>
            <a:endCxn id="11" idx="0"/>
          </p:cNvCxnSpPr>
          <p:nvPr/>
        </p:nvCxnSpPr>
        <p:spPr>
          <a:xfrm>
            <a:off x="4572361" y="3560836"/>
            <a:ext cx="2250917" cy="430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181788" y="3515476"/>
            <a:ext cx="4471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一致哈希算法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:hash(</a:t>
            </a:r>
            <a:r>
              <a:rPr kumimoji="1" lang="zh-CN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U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SER_ID)%</a:t>
            </a:r>
            <a:r>
              <a:rPr kumimoji="1" lang="zh-CN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（分表数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=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实例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*</a:t>
            </a:r>
            <a:r>
              <a:rPr kumimoji="1" lang="en-US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单库中表数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1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9567" y="4184560"/>
            <a:ext cx="82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1-256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13340" y="4184560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257-512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90816" y="4186314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13-768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91903" y="418631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7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69-1024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5112" y="4157275"/>
            <a:ext cx="136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025-1280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8377" y="6373207"/>
            <a:ext cx="8751942" cy="453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注：2个节点，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个实例，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个分表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=4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*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，可以确定每个分表的数据范围为</a:t>
            </a:r>
            <a:r>
              <a:rPr kumimoji="1"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256</a:t>
            </a:r>
            <a:endParaRPr kumimoji="1" lang="zh-CN" altLang="en-US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18253" y="4118274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...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247920" y="4125110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...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126057" y="4140954"/>
            <a:ext cx="41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...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00475" y="0"/>
            <a:ext cx="1525870" cy="1525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暂不实现读写分离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3529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95" y="238145"/>
            <a:ext cx="7585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分库设想（逻辑</a:t>
            </a:r>
            <a:r>
              <a:rPr kumimoji="1" lang="en-US" altLang="zh-CN" sz="4000" b="1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物理节点对应）</a:t>
            </a:r>
            <a:endParaRPr kumimoji="1" lang="zh-CN" altLang="en-US" sz="4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748278" y="1882478"/>
            <a:ext cx="234044" cy="464949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6370607" y="1882478"/>
            <a:ext cx="234044" cy="464949"/>
          </a:xfrm>
          <a:prstGeom prst="down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7603" y="1368882"/>
            <a:ext cx="8243918" cy="461665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/192.168.1.[1,2]: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:useradmin_inst</a:t>
            </a:r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_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[1,2</a:t>
            </a:r>
            <a:r>
              <a:rPr lang="en-US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/>
                <a:ea typeface="微软雅黑"/>
                <a:cs typeface="微软雅黑"/>
              </a:rPr>
              <a:t>]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397" y="2370107"/>
            <a:ext cx="8765558" cy="4003098"/>
          </a:xfrm>
          <a:prstGeom prst="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7116" y="2830824"/>
            <a:ext cx="4394813" cy="307777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/192.168.1.1: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useradmin_inst_0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836346" y="2347427"/>
            <a:ext cx="0" cy="4463155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76592" y="6465991"/>
            <a:ext cx="254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物理节点（面向存储）</a:t>
            </a:r>
            <a:endParaRPr kumimoji="1"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82678" y="3677675"/>
            <a:ext cx="4394813" cy="307777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/192.168.1.1: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useradmin_inst_1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2678" y="4503179"/>
            <a:ext cx="4394813" cy="307777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/192.168.1.2: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useradmin_inst_0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2678" y="5347330"/>
            <a:ext cx="4394813" cy="307777"/>
          </a:xfrm>
          <a:prstGeom prst="rect">
            <a:avLst/>
          </a:prstGeom>
          <a:solidFill>
            <a:srgbClr val="3366FF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jdbc:mysql:/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/192.168.1.2: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3306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: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useradmin_inst_1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8985" y="3109824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66877" y="3108335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8985" y="3958164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66877" y="3956675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28985" y="4783668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66877" y="4782179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28985" y="5627819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user_table_0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666877" y="5626330"/>
            <a:ext cx="1146468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user_table_1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95398" y="271854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370607" y="271854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1-256</a:t>
            </a:r>
            <a:endParaRPr kumimoji="1"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5778851" y="2370107"/>
            <a:ext cx="1183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user_table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575186" y="6448291"/>
            <a:ext cx="275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/>
              <a:t>逻辑数据源（面向应用）</a:t>
            </a:r>
            <a:endParaRPr kumimoji="1"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5395398" y="312116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2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370607" y="312116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257-512</a:t>
            </a:r>
            <a:endParaRPr kumimoji="1" lang="zh-CN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5395398" y="351552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370607" y="351552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513-768</a:t>
            </a:r>
            <a:endParaRPr kumimoji="1" lang="zh-CN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5395398" y="391814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370607" y="391814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769-1024</a:t>
            </a:r>
            <a:endParaRPr kumimoji="1" lang="zh-CN" altLang="en-US" sz="1600" dirty="0"/>
          </a:p>
        </p:txBody>
      </p:sp>
      <p:sp>
        <p:nvSpPr>
          <p:cNvPr id="47" name="矩形 46"/>
          <p:cNvSpPr/>
          <p:nvPr/>
        </p:nvSpPr>
        <p:spPr>
          <a:xfrm>
            <a:off x="5395398" y="4321506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370607" y="4321506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395398" y="472698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370607" y="472698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395398" y="512961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370607" y="512961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95398" y="553297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370607" y="553297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右大括号 54"/>
          <p:cNvSpPr/>
          <p:nvPr/>
        </p:nvSpPr>
        <p:spPr>
          <a:xfrm>
            <a:off x="7438802" y="2739439"/>
            <a:ext cx="226793" cy="31961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744971" y="4102820"/>
            <a:ext cx="8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u</a:t>
            </a:r>
            <a:r>
              <a:rPr kumimoji="1" lang="en-US" altLang="zh-CN" dirty="0" err="1" smtClean="0"/>
              <a:t>ser_id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37" idx="1"/>
          </p:cNvCxnSpPr>
          <p:nvPr/>
        </p:nvCxnSpPr>
        <p:spPr>
          <a:xfrm flipH="1" flipV="1">
            <a:off x="4671929" y="2857736"/>
            <a:ext cx="723469" cy="6211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1" idx="1"/>
          </p:cNvCxnSpPr>
          <p:nvPr/>
        </p:nvCxnSpPr>
        <p:spPr>
          <a:xfrm flipH="1" flipV="1">
            <a:off x="4677491" y="3121164"/>
            <a:ext cx="717907" cy="20131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 flipH="1" flipV="1">
            <a:off x="4671929" y="3662892"/>
            <a:ext cx="729032" cy="8977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endCxn id="24" idx="3"/>
          </p:cNvCxnSpPr>
          <p:nvPr/>
        </p:nvCxnSpPr>
        <p:spPr>
          <a:xfrm flipH="1" flipV="1">
            <a:off x="4677491" y="3831564"/>
            <a:ext cx="729032" cy="28303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47" idx="1"/>
            <a:endCxn id="25" idx="3"/>
          </p:cNvCxnSpPr>
          <p:nvPr/>
        </p:nvCxnSpPr>
        <p:spPr>
          <a:xfrm flipH="1">
            <a:off x="4677491" y="4522817"/>
            <a:ext cx="717907" cy="13425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 flipV="1">
            <a:off x="4671929" y="4782179"/>
            <a:ext cx="717908" cy="17501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endCxn id="26" idx="3"/>
          </p:cNvCxnSpPr>
          <p:nvPr/>
        </p:nvCxnSpPr>
        <p:spPr>
          <a:xfrm flipH="1">
            <a:off x="4677491" y="5364731"/>
            <a:ext cx="712346" cy="13648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 flipH="1" flipV="1">
            <a:off x="4671929" y="5627819"/>
            <a:ext cx="712346" cy="84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5395615" y="595851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分库表节点</a:t>
            </a:r>
            <a:endParaRPr kumimoji="1" lang="zh-CN" altLang="en-US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6370607" y="5949733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/>
              <a:t>分库字段值</a:t>
            </a:r>
            <a:endParaRPr kumimoji="1" lang="zh-CN" altLang="en-US" sz="1200" b="1" dirty="0"/>
          </a:p>
        </p:txBody>
      </p:sp>
      <p:sp>
        <p:nvSpPr>
          <p:cNvPr id="79" name="矩形 78"/>
          <p:cNvSpPr/>
          <p:nvPr/>
        </p:nvSpPr>
        <p:spPr>
          <a:xfrm>
            <a:off x="7790335" y="4394212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200" b="1" dirty="0"/>
              <a:t>分库</a:t>
            </a:r>
            <a:r>
              <a:rPr kumimoji="1" lang="zh-CN" altLang="en-US" sz="1200" b="1" dirty="0" smtClean="0"/>
              <a:t>字段</a:t>
            </a:r>
            <a:endParaRPr kumimoji="1" lang="zh-CN" altLang="en-US" sz="1200" b="1" dirty="0"/>
          </a:p>
        </p:txBody>
      </p:sp>
      <p:sp>
        <p:nvSpPr>
          <p:cNvPr id="80" name="矩形 79"/>
          <p:cNvSpPr/>
          <p:nvPr/>
        </p:nvSpPr>
        <p:spPr>
          <a:xfrm>
            <a:off x="6723566" y="2000775"/>
            <a:ext cx="2689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建议支撑最大</a:t>
            </a:r>
            <a:r>
              <a:rPr kumimoji="1" lang="zh-CN" altLang="zh-CN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en-US" altLang="zh-CN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56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个实例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335176" y="2723909"/>
            <a:ext cx="145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/>
              <a:t>h</a:t>
            </a:r>
            <a:r>
              <a:rPr kumimoji="1" lang="en-US" altLang="zh-CN" dirty="0" smtClean="0"/>
              <a:t>ash(user_id)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90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95" y="238145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4000" b="1" dirty="0" smtClean="0">
                <a:latin typeface="微软雅黑"/>
                <a:ea typeface="微软雅黑"/>
                <a:cs typeface="微软雅黑"/>
              </a:rPr>
              <a:t>架构</a:t>
            </a:r>
            <a:r>
              <a:rPr kumimoji="1" lang="zh-CN" altLang="en-US" sz="4000" b="1" dirty="0" smtClean="0">
                <a:latin typeface="微软雅黑"/>
                <a:ea typeface="微软雅黑"/>
                <a:cs typeface="微软雅黑"/>
              </a:rPr>
              <a:t>设想</a:t>
            </a:r>
            <a:endParaRPr kumimoji="1" lang="zh-CN" altLang="en-US" sz="40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74020" y="997944"/>
            <a:ext cx="8000803" cy="52166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服务层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74020" y="1576313"/>
            <a:ext cx="8000803" cy="49895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DAO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层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Ibatis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mybatis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jdbc,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h</a:t>
            </a: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ibernate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74020" y="2182324"/>
            <a:ext cx="6662725" cy="37826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YYDAL</a:t>
            </a:r>
            <a:r>
              <a:rPr kumimoji="1" lang="zh-CN" altLang="en-US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（数据访问层）</a:t>
            </a:r>
            <a:endParaRPr kumimoji="1" lang="zh-CN" altLang="en-US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2435" y="2268057"/>
            <a:ext cx="3163758" cy="737116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数据源适配层（</a:t>
            </a:r>
            <a:r>
              <a:rPr kumimoji="1" lang="en-US" altLang="zh-CN" dirty="0" smtClean="0"/>
              <a:t>YYDAL-DS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793775" y="3107225"/>
            <a:ext cx="6452249" cy="737099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(YYDAL-PARSE)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002889" y="2268056"/>
            <a:ext cx="3243135" cy="73711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分库节点管理</a:t>
            </a:r>
            <a:r>
              <a:rPr kumimoji="1" lang="en-US" altLang="zh-CN" dirty="0" smtClean="0"/>
              <a:t>(YYDAL-NM)</a:t>
            </a:r>
          </a:p>
        </p:txBody>
      </p:sp>
      <p:sp>
        <p:nvSpPr>
          <p:cNvPr id="68" name="矩形 67"/>
          <p:cNvSpPr/>
          <p:nvPr/>
        </p:nvSpPr>
        <p:spPr>
          <a:xfrm>
            <a:off x="782434" y="3945032"/>
            <a:ext cx="6463589" cy="748436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路由处理（</a:t>
            </a:r>
            <a:r>
              <a:rPr kumimoji="1" lang="en-US" altLang="zh-CN" dirty="0" smtClean="0"/>
              <a:t>YYDAL-ROUTE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382105" y="2182324"/>
            <a:ext cx="1292718" cy="37826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52197" y="2483512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</a:t>
            </a:r>
            <a:endParaRPr kumimoji="1"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552197" y="3350355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管理控制台</a:t>
            </a:r>
            <a:endParaRPr kumimoji="1"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563537" y="4251210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扩容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迁移工具</a:t>
            </a:r>
            <a:endParaRPr kumimoji="1"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7563537" y="5144324"/>
            <a:ext cx="975209" cy="66907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其它</a:t>
            </a:r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3588318" y="6157743"/>
            <a:ext cx="1501811" cy="609537"/>
            <a:chOff x="3361518" y="6214443"/>
            <a:chExt cx="1501811" cy="609537"/>
          </a:xfrm>
        </p:grpSpPr>
        <p:sp>
          <p:nvSpPr>
            <p:cNvPr id="11" name="罐形 10"/>
            <p:cNvSpPr/>
            <p:nvPr/>
          </p:nvSpPr>
          <p:spPr>
            <a:xfrm>
              <a:off x="3361518" y="6214443"/>
              <a:ext cx="839134" cy="586857"/>
            </a:xfrm>
            <a:prstGeom prst="can">
              <a:avLst/>
            </a:prstGeom>
            <a:solidFill>
              <a:srgbClr val="E46C0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罐形 75"/>
            <p:cNvSpPr/>
            <p:nvPr/>
          </p:nvSpPr>
          <p:spPr>
            <a:xfrm>
              <a:off x="4024195" y="6237123"/>
              <a:ext cx="839134" cy="586857"/>
            </a:xfrm>
            <a:prstGeom prst="can">
              <a:avLst/>
            </a:prstGeom>
            <a:solidFill>
              <a:srgbClr val="E46C0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492942" y="6344080"/>
              <a:ext cx="137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同构数据库</a:t>
              </a:r>
              <a:endParaRPr kumimoji="1" lang="zh-CN" altLang="en-US" dirty="0"/>
            </a:p>
          </p:txBody>
        </p:sp>
      </p:grpSp>
      <p:sp>
        <p:nvSpPr>
          <p:cNvPr id="14" name="下箭头 13"/>
          <p:cNvSpPr/>
          <p:nvPr/>
        </p:nvSpPr>
        <p:spPr>
          <a:xfrm>
            <a:off x="4093613" y="5658770"/>
            <a:ext cx="476266" cy="464953"/>
          </a:xfrm>
          <a:prstGeom prst="downArrow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2434" y="4792777"/>
            <a:ext cx="6463588" cy="703093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执行器（</a:t>
            </a:r>
            <a:r>
              <a:rPr kumimoji="1" lang="en-US" altLang="zh-CN" dirty="0" smtClean="0"/>
              <a:t>YYDAL-EXCUTOR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2435" y="3095893"/>
            <a:ext cx="1848362" cy="1597575"/>
          </a:xfrm>
          <a:prstGeom prst="rect">
            <a:avLst/>
          </a:prstGeom>
          <a:solidFill>
            <a:srgbClr val="660066">
              <a:alpha val="8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数据集处理</a:t>
            </a:r>
            <a:r>
              <a:rPr kumimoji="1" lang="en-US" altLang="zh-CN" dirty="0" smtClean="0"/>
              <a:t>(YYDAL-MERGE)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0473" y="1577590"/>
            <a:ext cx="2041134" cy="850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Microsoft YaHei"/>
                <a:ea typeface="Microsoft YaHei"/>
                <a:cs typeface="Microsoft YaHei"/>
              </a:rPr>
              <a:t>数据源定义</a:t>
            </a:r>
            <a:endParaRPr kumimoji="1" lang="zh-CN" altLang="en-US" sz="20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31614" y="1577590"/>
            <a:ext cx="1968112" cy="850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Microsoft YaHei"/>
                <a:ea typeface="Microsoft YaHei"/>
                <a:cs typeface="Microsoft YaHei"/>
              </a:rPr>
              <a:t>数据表定义</a:t>
            </a:r>
            <a:endParaRPr kumimoji="1" lang="zh-CN" altLang="en-US" sz="20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8112" y="1577590"/>
            <a:ext cx="1968112" cy="850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Microsoft YaHei"/>
                <a:ea typeface="Microsoft YaHei"/>
                <a:cs typeface="Microsoft YaHei"/>
              </a:rPr>
              <a:t>数据路由定义</a:t>
            </a:r>
            <a:endParaRPr kumimoji="1" lang="en-US" altLang="zh-CN" sz="2000" dirty="0" smtClean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0473" y="2643571"/>
            <a:ext cx="2041134" cy="1100001"/>
          </a:xfrm>
          <a:prstGeom prst="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0473" y="4213493"/>
            <a:ext cx="2041134" cy="1100001"/>
          </a:xfrm>
          <a:prstGeom prst="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457200" y="2643571"/>
            <a:ext cx="268537" cy="11000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423181" y="4224832"/>
            <a:ext cx="268537" cy="11000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2237" y="3009681"/>
            <a:ext cx="87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/>
                <a:ea typeface="Microsoft YaHei"/>
                <a:cs typeface="Microsoft YaHei"/>
              </a:rPr>
              <a:t>n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ode1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237" y="4545588"/>
            <a:ext cx="87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Microsoft YaHei"/>
                <a:ea typeface="Microsoft YaHei"/>
                <a:cs typeface="Microsoft YaHei"/>
              </a:rPr>
              <a:t>n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ode2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7173" y="2619509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seradmin_inst_1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5828" y="2883639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seradmin_inst_2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8313" y="3095965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…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7168" y="3400853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seradmin_inst_8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4688" y="4210642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seradmin_inst_1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5828" y="4687098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…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4683" y="4957966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seradmin_inst_8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5633" y="4522908"/>
            <a:ext cx="189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seradmin_inst_2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6795" y="23814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关键对象定义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80468" y="3680761"/>
            <a:ext cx="1370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en-US" altLang="zh-CN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92.168.1.1</a:t>
            </a:r>
            <a:endParaRPr kumimoji="1" lang="zh-CN" altLang="en-US" sz="1600" dirty="0">
              <a:solidFill>
                <a:srgbClr val="008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80468" y="5259258"/>
            <a:ext cx="1370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en-US" altLang="zh-CN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92.168.1.2</a:t>
            </a:r>
            <a:endParaRPr kumimoji="1" lang="zh-CN" altLang="en-US" sz="1600" dirty="0">
              <a:solidFill>
                <a:srgbClr val="008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31614" y="2619509"/>
            <a:ext cx="1968112" cy="2707789"/>
          </a:xfrm>
          <a:prstGeom prst="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049398" y="2779737"/>
            <a:ext cx="105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ser_1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026718" y="3280631"/>
            <a:ext cx="105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ser_2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49398" y="3740687"/>
            <a:ext cx="84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…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026718" y="4295086"/>
            <a:ext cx="1053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>
                <a:latin typeface="Microsoft YaHei"/>
                <a:ea typeface="Microsoft YaHei"/>
                <a:cs typeface="Microsoft YaHei"/>
              </a:rPr>
              <a:t>u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ser_4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8508" y="5883735"/>
            <a:ext cx="185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2节点、每个节点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8</a:t>
            </a:r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个实例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31614" y="5875529"/>
            <a:ext cx="185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每个实例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4</a:t>
            </a:r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个分表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58112" y="2642740"/>
            <a:ext cx="1968112" cy="2707789"/>
          </a:xfrm>
          <a:prstGeom prst="rect">
            <a:avLst/>
          </a:prstGeom>
          <a:noFill/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52033" y="2788786"/>
            <a:ext cx="177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>
                <a:latin typeface="Microsoft YaHei"/>
                <a:ea typeface="Microsoft YaHei"/>
                <a:cs typeface="Microsoft YaHei"/>
              </a:rPr>
              <a:t>h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ash(user_id)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111087" y="5316509"/>
            <a:ext cx="878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user</a:t>
            </a:r>
            <a:r>
              <a:rPr kumimoji="1" lang="zh-CN" altLang="en-US" sz="1600" dirty="0" smtClean="0">
                <a:solidFill>
                  <a:srgbClr val="008000"/>
                </a:solidFill>
                <a:latin typeface="Microsoft YaHei"/>
                <a:ea typeface="Microsoft YaHei"/>
                <a:cs typeface="Microsoft YaHei"/>
              </a:rPr>
              <a:t>表</a:t>
            </a:r>
            <a:endParaRPr kumimoji="1" lang="zh-CN" altLang="en-US" sz="1600" dirty="0">
              <a:solidFill>
                <a:srgbClr val="008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445673" y="3321942"/>
            <a:ext cx="177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f</a:t>
            </a:r>
            <a:r>
              <a:rPr kumimoji="1" lang="en-US" altLang="zh-CN" sz="1600" dirty="0" err="1" smtClean="0">
                <a:latin typeface="Microsoft YaHei"/>
                <a:ea typeface="Microsoft YaHei"/>
                <a:cs typeface="Microsoft YaHei"/>
              </a:rPr>
              <a:t>unc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(user_id)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34333" y="3772607"/>
            <a:ext cx="1774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latin typeface="Microsoft YaHei"/>
                <a:ea typeface="Microsoft YaHei"/>
                <a:cs typeface="Microsoft YaHei"/>
              </a:rPr>
              <a:t>r</a:t>
            </a:r>
            <a:r>
              <a:rPr kumimoji="1" lang="en-US" altLang="zh-CN" sz="1600" dirty="0" err="1" smtClean="0">
                <a:latin typeface="Microsoft YaHei"/>
                <a:ea typeface="Microsoft YaHei"/>
                <a:cs typeface="Microsoft YaHei"/>
              </a:rPr>
              <a:t>ang</a:t>
            </a:r>
            <a:r>
              <a:rPr kumimoji="1" lang="en-US" altLang="zh-CN" sz="1600" dirty="0" smtClean="0">
                <a:latin typeface="Microsoft YaHei"/>
                <a:ea typeface="Microsoft YaHei"/>
                <a:cs typeface="Microsoft YaHei"/>
              </a:rPr>
              <a:t>(user_id)</a:t>
            </a:r>
            <a:endParaRPr kumimoji="1" lang="zh-CN" altLang="en-US" sz="1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48825" y="5909457"/>
            <a:ext cx="185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/>
                <a:ea typeface="Microsoft YaHei"/>
                <a:cs typeface="Microsoft YaHei"/>
              </a:rPr>
              <a:t>哈希、范围、自定义函数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18081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5434" y="413306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9302" y="4129994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2.168.1.1:3306:useradmin_inst_1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8943" y="1629707"/>
            <a:ext cx="8243918" cy="461665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jdbc:mysql:/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/192.168.1.[1,2]: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3306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:useradmin_inst</a:t>
            </a:r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_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[1-</a:t>
            </a:r>
            <a:r>
              <a:rPr lang="zh-CN" altLang="zh-CN" sz="2400" dirty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  <a:r>
              <a:rPr lang="en-US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]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795" y="23814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数据源定义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8943" y="12263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、定义描述</a:t>
            </a:r>
            <a:endParaRPr kumimoji="1" lang="zh-CN" altLang="en-US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33989" y="2440749"/>
            <a:ext cx="540933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节点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37752" y="2444943"/>
            <a:ext cx="543739" cy="307777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实例</a:t>
            </a:r>
            <a:endParaRPr kumimoji="1" lang="zh-CN" altLang="en-US" sz="1400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上箭头 17"/>
          <p:cNvSpPr/>
          <p:nvPr/>
        </p:nvSpPr>
        <p:spPr>
          <a:xfrm>
            <a:off x="4207005" y="2114052"/>
            <a:ext cx="204114" cy="27931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7988089" y="2114052"/>
            <a:ext cx="204114" cy="27931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8943" y="2832868"/>
            <a:ext cx="198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/>
                <a:ea typeface="Microsoft YaHei"/>
                <a:cs typeface="Microsoft YaHei"/>
              </a:rPr>
              <a:t>[1,2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]</a:t>
            </a:r>
            <a:r>
              <a:rPr lang="zh-CN" altLang="zh-CN" dirty="0" smtClean="0">
                <a:latin typeface="Microsoft YaHei"/>
                <a:ea typeface="Microsoft YaHei"/>
                <a:cs typeface="Microsoft YaHei"/>
              </a:rPr>
              <a:t>:</a:t>
            </a:r>
            <a:r>
              <a:rPr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表示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和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。</a:t>
            </a:r>
            <a:endParaRPr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2446" y="2876118"/>
            <a:ext cx="3125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/>
                <a:ea typeface="Microsoft YaHei"/>
                <a:cs typeface="Microsoft YaHei"/>
              </a:rPr>
              <a:t>[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1-</a:t>
            </a:r>
            <a:r>
              <a:rPr lang="zh-CN" altLang="zh-CN" dirty="0">
                <a:latin typeface="Microsoft YaHei"/>
                <a:ea typeface="Microsoft YaHei"/>
                <a:cs typeface="Microsoft YaHei"/>
              </a:rPr>
              <a:t>5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]</a:t>
            </a:r>
            <a:r>
              <a:rPr lang="zh-CN" altLang="zh-CN" dirty="0" smtClean="0">
                <a:latin typeface="Microsoft YaHei"/>
                <a:ea typeface="Microsoft YaHei"/>
                <a:cs typeface="Microsoft YaHei"/>
              </a:rPr>
              <a:t>:</a:t>
            </a:r>
            <a:r>
              <a:rPr lang="zh-CN" altLang="zh-CN" dirty="0">
                <a:latin typeface="Microsoft YaHei"/>
                <a:ea typeface="Microsoft YaHei"/>
                <a:cs typeface="Microsoft YaHei"/>
              </a:rPr>
              <a:t> 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表示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3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、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</a:rPr>
              <a:t>5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</a:rPr>
              <a:t>。</a:t>
            </a:r>
            <a:endParaRPr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8943" y="3488035"/>
            <a:ext cx="327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b="1" dirty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、定义后的数据源</a:t>
            </a:r>
            <a:r>
              <a:rPr kumimoji="1" lang="en-US" altLang="zh-CN" b="1" dirty="0" smtClean="0">
                <a:latin typeface="Microsoft YaHei"/>
                <a:ea typeface="Microsoft YaHei"/>
                <a:cs typeface="Microsoft YaHei"/>
              </a:rPr>
              <a:t>(</a:t>
            </a: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数组存储</a:t>
            </a:r>
            <a:r>
              <a:rPr kumimoji="1" lang="en-US" altLang="zh-CN" b="1" dirty="0" smtClean="0">
                <a:latin typeface="Microsoft YaHei"/>
                <a:ea typeface="Microsoft YaHei"/>
                <a:cs typeface="Microsoft YaHei"/>
              </a:rPr>
              <a:t>)</a:t>
            </a:r>
            <a:endParaRPr kumimoji="1" lang="zh-CN" altLang="en-US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85434" y="453569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49302" y="4532616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2.168.1.1:3306:useradmin_inst_2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85434" y="4939744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49302" y="4936670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2.168.1.1:3306:useradmin_inst_3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85434" y="5342366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ds-</a:t>
            </a:r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49302" y="5339292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2.168.1.2:3306:useradmin_inst_1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85434" y="5746036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49302" y="5742962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2.168.1.2:3306:useradmin_inst_2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85434" y="614865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</a:t>
            </a:r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49302" y="6145584"/>
            <a:ext cx="5438787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9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2.168.1.2:3306:useradmin_inst_3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97830" y="4133068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7830" y="4535690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97830" y="4939744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97830" y="5342366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97830" y="5746036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5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97830" y="6148658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6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12770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95" y="23814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latin typeface="Microsoft YaHei"/>
                <a:ea typeface="Microsoft YaHei"/>
                <a:cs typeface="Microsoft YaHei"/>
              </a:rPr>
              <a:t>数据表及路由定义</a:t>
            </a:r>
            <a:endParaRPr kumimoji="1" lang="zh-CN" altLang="en-US" sz="4000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303" y="1697747"/>
            <a:ext cx="8243918" cy="461665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t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able_[1,2,3]:</a:t>
            </a:r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ash(field1,field2…)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943" y="121172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Microsoft YaHei"/>
                <a:ea typeface="Microsoft YaHei"/>
                <a:cs typeface="Microsoft YaHei"/>
              </a:rPr>
              <a:t>1</a:t>
            </a: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、定义描述</a:t>
            </a:r>
            <a:endParaRPr kumimoji="1" lang="zh-CN" altLang="en-US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303" y="2311812"/>
            <a:ext cx="8243918" cy="461665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t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able_[1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-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6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]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:</a:t>
            </a:r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r</a:t>
            </a:r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ang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(field1,field2…)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643" y="2925877"/>
            <a:ext cx="8243918" cy="461665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zh-CN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t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able_[1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-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6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]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:</a:t>
            </a:r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func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/>
                <a:ea typeface="Microsoft YaHei"/>
                <a:cs typeface="Microsoft YaHei"/>
              </a:rPr>
              <a:t>(field1,field2…)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643" y="365485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、</a:t>
            </a:r>
            <a:r>
              <a:rPr kumimoji="1" lang="zh-CN" altLang="en-US" b="1" dirty="0" smtClean="0">
                <a:latin typeface="Microsoft YaHei"/>
                <a:ea typeface="Microsoft YaHei"/>
                <a:cs typeface="Microsoft YaHei"/>
              </a:rPr>
              <a:t>定义描述</a:t>
            </a:r>
            <a:endParaRPr kumimoji="1" lang="zh-CN" altLang="en-US" b="1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3687" y="4129529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table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97556" y="4126455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3687" y="4532151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table-2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7556" y="4529077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3687" y="4936205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table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97556" y="4933131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3687" y="5338827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table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97556" y="5335753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33687" y="5742497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table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5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97556" y="5739423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33687" y="6145119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table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6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97556" y="6142045"/>
            <a:ext cx="2190665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/>
                <a:ea typeface="Microsoft YaHei"/>
                <a:cs typeface="Microsoft YaHei"/>
              </a:rPr>
              <a:t>field1,field2…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46083" y="4129529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46083" y="4532151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6083" y="4936205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46083" y="5338827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46083" y="5742497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5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46083" y="6145119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6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05576" y="415593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05576" y="4558552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05576" y="4962606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s-1-3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05576" y="536522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ds-</a:t>
            </a:r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05576" y="5768898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</a:t>
            </a:r>
            <a:r>
              <a:rPr kumimoji="1" lang="zh-CN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05576" y="6171520"/>
            <a:ext cx="975209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d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s-</a:t>
            </a:r>
            <a:r>
              <a:rPr kumimoji="1" lang="zh-CN" altLang="zh-CN" dirty="0">
                <a:latin typeface="Microsoft YaHei"/>
                <a:ea typeface="Microsoft YaHei"/>
                <a:cs typeface="Microsoft YaHei"/>
              </a:rPr>
              <a:t>2</a:t>
            </a:r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-1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17972" y="4155930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1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17972" y="4558552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2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17972" y="4962606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3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817972" y="5365228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4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17972" y="5768898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5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17972" y="6171520"/>
            <a:ext cx="487604" cy="4026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/>
                <a:ea typeface="Microsoft YaHei"/>
                <a:cs typeface="Microsoft YaHei"/>
              </a:rPr>
              <a:t>6</a:t>
            </a:r>
            <a:endParaRPr kumimoji="1" lang="zh-CN" altLang="en-US" dirty="0"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4280785" y="4155930"/>
            <a:ext cx="865298" cy="0"/>
          </a:xfrm>
          <a:prstGeom prst="line">
            <a:avLst/>
          </a:prstGeom>
          <a:ln w="3175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/>
          <p:nvPr/>
        </p:nvCxnSpPr>
        <p:spPr>
          <a:xfrm>
            <a:off x="4280785" y="4558552"/>
            <a:ext cx="865298" cy="1986115"/>
          </a:xfrm>
          <a:prstGeom prst="line">
            <a:avLst/>
          </a:prstGeom>
          <a:ln w="3175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4018" y="4304523"/>
            <a:ext cx="1167984" cy="1600438"/>
          </a:xfrm>
          <a:prstGeom prst="rect">
            <a:avLst/>
          </a:prstGeom>
          <a:ln w="3175" cmpd="sng"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zh-CN" sz="1400" dirty="0">
                <a:latin typeface="Microsoft YaHei"/>
                <a:ea typeface="Microsoft YaHei"/>
                <a:cs typeface="Microsoft YaHei"/>
              </a:rPr>
              <a:t>s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elect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*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from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table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where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filed1=‘</a:t>
            </a:r>
            <a:r>
              <a:rPr kumimoji="1" lang="en-US" altLang="zh-CN" sz="1400" dirty="0" err="1" smtClean="0">
                <a:latin typeface="Microsoft YaHei"/>
                <a:ea typeface="Microsoft YaHei"/>
                <a:cs typeface="Microsoft YaHei"/>
              </a:rPr>
              <a:t>aa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’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and</a:t>
            </a:r>
            <a:r>
              <a:rPr kumimoji="1" lang="zh-CN" altLang="en-US" sz="1400" dirty="0" smtClean="0">
                <a:latin typeface="Microsoft YaHei"/>
                <a:ea typeface="Microsoft YaHei"/>
                <a:cs typeface="Microsoft YaHei"/>
              </a:rPr>
              <a:t> </a:t>
            </a:r>
            <a:r>
              <a:rPr kumimoji="1" lang="en-US" altLang="zh-CN" sz="1400" dirty="0" smtClean="0">
                <a:latin typeface="Microsoft YaHei"/>
                <a:ea typeface="Microsoft YaHei"/>
                <a:cs typeface="Microsoft YaHei"/>
              </a:rPr>
              <a:t>field2=‘bb’</a:t>
            </a:r>
            <a:endParaRPr kumimoji="1" lang="zh-CN" altLang="en-US" sz="14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41022" y="4837383"/>
            <a:ext cx="1075625" cy="52322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h</a:t>
            </a:r>
            <a:r>
              <a:rPr lang="en-US" altLang="zh-CN" sz="140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</a:rPr>
              <a:t>ash(field1,field2…)</a:t>
            </a:r>
            <a:endParaRPr kumimoji="1" lang="zh-CN" altLang="en-US" sz="1400" dirty="0">
              <a:solidFill>
                <a:srgbClr val="000000"/>
              </a:solidFill>
              <a:latin typeface="Microsoft YaHei"/>
              <a:ea typeface="Microsoft YaHei"/>
              <a:cs typeface="Microsoft YaHei"/>
            </a:endParaRPr>
          </a:p>
        </p:txBody>
      </p:sp>
      <p:cxnSp>
        <p:nvCxnSpPr>
          <p:cNvPr id="47" name="直线箭头连接符 46"/>
          <p:cNvCxnSpPr>
            <a:stCxn id="44" idx="3"/>
            <a:endCxn id="45" idx="1"/>
          </p:cNvCxnSpPr>
          <p:nvPr/>
        </p:nvCxnSpPr>
        <p:spPr>
          <a:xfrm flipV="1">
            <a:off x="1202002" y="5098993"/>
            <a:ext cx="239020" cy="5749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45" idx="3"/>
            <a:endCxn id="33" idx="1"/>
          </p:cNvCxnSpPr>
          <p:nvPr/>
        </p:nvCxnSpPr>
        <p:spPr>
          <a:xfrm flipV="1">
            <a:off x="2516647" y="4357241"/>
            <a:ext cx="301325" cy="741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7" idx="3"/>
            <a:endCxn id="23" idx="1"/>
          </p:cNvCxnSpPr>
          <p:nvPr/>
        </p:nvCxnSpPr>
        <p:spPr>
          <a:xfrm>
            <a:off x="4280785" y="4357241"/>
            <a:ext cx="865298" cy="78027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1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一致性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时，扩容时数据迁移问题。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82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601</Words>
  <Application>Microsoft Macintosh PowerPoint</Application>
  <PresentationFormat>全屏显示(4:3)</PresentationFormat>
  <Paragraphs>174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难点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zhou</dc:creator>
  <cp:lastModifiedBy>liang zhou</cp:lastModifiedBy>
  <cp:revision>59</cp:revision>
  <dcterms:created xsi:type="dcterms:W3CDTF">2014-09-03T06:34:24Z</dcterms:created>
  <dcterms:modified xsi:type="dcterms:W3CDTF">2015-07-24T03:23:22Z</dcterms:modified>
</cp:coreProperties>
</file>