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461" r:id="rId3"/>
    <p:sldId id="471" r:id="rId4"/>
    <p:sldId id="462" r:id="rId5"/>
    <p:sldId id="463" r:id="rId6"/>
    <p:sldId id="464" r:id="rId7"/>
    <p:sldId id="465" r:id="rId8"/>
    <p:sldId id="394" r:id="rId9"/>
    <p:sldId id="475" r:id="rId10"/>
    <p:sldId id="476" r:id="rId11"/>
    <p:sldId id="479" r:id="rId12"/>
    <p:sldId id="477" r:id="rId13"/>
    <p:sldId id="478" r:id="rId14"/>
    <p:sldId id="474" r:id="rId15"/>
    <p:sldId id="466" r:id="rId16"/>
    <p:sldId id="467" r:id="rId17"/>
    <p:sldId id="472" r:id="rId18"/>
    <p:sldId id="480" r:id="rId19"/>
    <p:sldId id="468" r:id="rId20"/>
    <p:sldId id="469" r:id="rId21"/>
    <p:sldId id="408" r:id="rId22"/>
    <p:sldId id="412" r:id="rId23"/>
    <p:sldId id="481" r:id="rId24"/>
    <p:sldId id="482" r:id="rId25"/>
    <p:sldId id="413" r:id="rId26"/>
    <p:sldId id="473" r:id="rId27"/>
    <p:sldId id="483" r:id="rId28"/>
    <p:sldId id="484" r:id="rId29"/>
    <p:sldId id="400" r:id="rId30"/>
    <p:sldId id="485" r:id="rId31"/>
    <p:sldId id="486" r:id="rId32"/>
    <p:sldId id="487" r:id="rId33"/>
    <p:sldId id="488" r:id="rId34"/>
    <p:sldId id="402" r:id="rId35"/>
    <p:sldId id="403" r:id="rId36"/>
    <p:sldId id="404" r:id="rId37"/>
    <p:sldId id="405" r:id="rId38"/>
    <p:sldId id="406" r:id="rId39"/>
    <p:sldId id="489" r:id="rId40"/>
    <p:sldId id="490" r:id="rId41"/>
    <p:sldId id="401" r:id="rId42"/>
    <p:sldId id="260"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5" autoAdjust="0"/>
    <p:restoredTop sz="94660"/>
  </p:normalViewPr>
  <p:slideViewPr>
    <p:cSldViewPr>
      <p:cViewPr varScale="1">
        <p:scale>
          <a:sx n="101" d="100"/>
          <a:sy n="101" d="100"/>
        </p:scale>
        <p:origin x="312" y="10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2020/1/14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2020/1/14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a:t>
            </a:fld>
            <a:endParaRPr lang="zh-CN" altLang="en-US" sz="1200"/>
          </a:p>
        </p:txBody>
      </p:sp>
    </p:spTree>
    <p:extLst>
      <p:ext uri="{BB962C8B-B14F-4D97-AF65-F5344CB8AC3E}">
        <p14:creationId xmlns:p14="http://schemas.microsoft.com/office/powerpoint/2010/main" val="74232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a:t>
            </a:fld>
            <a:endParaRPr lang="zh-CN" altLang="en-US" sz="1200"/>
          </a:p>
        </p:txBody>
      </p:sp>
    </p:spTree>
    <p:extLst>
      <p:ext uri="{BB962C8B-B14F-4D97-AF65-F5344CB8AC3E}">
        <p14:creationId xmlns:p14="http://schemas.microsoft.com/office/powerpoint/2010/main" val="362761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a:t>
            </a:fld>
            <a:endParaRPr lang="zh-CN" altLang="en-US" sz="1200"/>
          </a:p>
        </p:txBody>
      </p:sp>
    </p:spTree>
    <p:extLst>
      <p:ext uri="{BB962C8B-B14F-4D97-AF65-F5344CB8AC3E}">
        <p14:creationId xmlns:p14="http://schemas.microsoft.com/office/powerpoint/2010/main" val="172030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a:t>
            </a:fld>
            <a:endParaRPr lang="zh-CN" altLang="en-US" sz="1200"/>
          </a:p>
        </p:txBody>
      </p:sp>
    </p:spTree>
    <p:extLst>
      <p:ext uri="{BB962C8B-B14F-4D97-AF65-F5344CB8AC3E}">
        <p14:creationId xmlns:p14="http://schemas.microsoft.com/office/powerpoint/2010/main" val="79122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a:t>
            </a:fld>
            <a:endParaRPr lang="zh-CN" altLang="en-US" sz="1200"/>
          </a:p>
        </p:txBody>
      </p:sp>
    </p:spTree>
    <p:extLst>
      <p:ext uri="{BB962C8B-B14F-4D97-AF65-F5344CB8AC3E}">
        <p14:creationId xmlns:p14="http://schemas.microsoft.com/office/powerpoint/2010/main" val="189620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a:t>
            </a:fld>
            <a:endParaRPr lang="zh-CN" altLang="en-US" sz="1200"/>
          </a:p>
        </p:txBody>
      </p:sp>
    </p:spTree>
    <p:extLst>
      <p:ext uri="{BB962C8B-B14F-4D97-AF65-F5344CB8AC3E}">
        <p14:creationId xmlns:p14="http://schemas.microsoft.com/office/powerpoint/2010/main" val="199258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16</a:t>
            </a:fld>
            <a:endParaRPr lang="zh-CN" altLang="en-US" sz="1200"/>
          </a:p>
        </p:txBody>
      </p:sp>
    </p:spTree>
    <p:extLst>
      <p:ext uri="{BB962C8B-B14F-4D97-AF65-F5344CB8AC3E}">
        <p14:creationId xmlns:p14="http://schemas.microsoft.com/office/powerpoint/2010/main" val="48087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17</a:t>
            </a:fld>
            <a:endParaRPr lang="zh-CN" altLang="en-US" sz="1200"/>
          </a:p>
        </p:txBody>
      </p:sp>
    </p:spTree>
    <p:extLst>
      <p:ext uri="{BB962C8B-B14F-4D97-AF65-F5344CB8AC3E}">
        <p14:creationId xmlns:p14="http://schemas.microsoft.com/office/powerpoint/2010/main" val="303846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18</a:t>
            </a:fld>
            <a:endParaRPr lang="zh-CN" altLang="en-US" sz="1200"/>
          </a:p>
        </p:txBody>
      </p:sp>
    </p:spTree>
    <p:extLst>
      <p:ext uri="{BB962C8B-B14F-4D97-AF65-F5344CB8AC3E}">
        <p14:creationId xmlns:p14="http://schemas.microsoft.com/office/powerpoint/2010/main" val="10651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19</a:t>
            </a:fld>
            <a:endParaRPr lang="zh-CN" altLang="en-US" sz="1200"/>
          </a:p>
        </p:txBody>
      </p:sp>
    </p:spTree>
    <p:extLst>
      <p:ext uri="{BB962C8B-B14F-4D97-AF65-F5344CB8AC3E}">
        <p14:creationId xmlns:p14="http://schemas.microsoft.com/office/powerpoint/2010/main" val="1905662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20</a:t>
            </a:fld>
            <a:endParaRPr lang="zh-CN" altLang="en-US" sz="1200"/>
          </a:p>
        </p:txBody>
      </p:sp>
    </p:spTree>
    <p:extLst>
      <p:ext uri="{BB962C8B-B14F-4D97-AF65-F5344CB8AC3E}">
        <p14:creationId xmlns:p14="http://schemas.microsoft.com/office/powerpoint/2010/main" val="43767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a:t>
            </a:fld>
            <a:endParaRPr lang="zh-CN" altLang="en-US" sz="1200"/>
          </a:p>
        </p:txBody>
      </p:sp>
    </p:spTree>
    <p:extLst>
      <p:ext uri="{BB962C8B-B14F-4D97-AF65-F5344CB8AC3E}">
        <p14:creationId xmlns:p14="http://schemas.microsoft.com/office/powerpoint/2010/main" val="4200403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21</a:t>
            </a:fld>
            <a:endParaRPr lang="zh-CN" altLang="en-US" sz="1200"/>
          </a:p>
        </p:txBody>
      </p:sp>
    </p:spTree>
    <p:extLst>
      <p:ext uri="{BB962C8B-B14F-4D97-AF65-F5344CB8AC3E}">
        <p14:creationId xmlns:p14="http://schemas.microsoft.com/office/powerpoint/2010/main" val="1808035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22</a:t>
            </a:fld>
            <a:endParaRPr lang="zh-CN" altLang="en-US" sz="1200"/>
          </a:p>
        </p:txBody>
      </p:sp>
    </p:spTree>
    <p:extLst>
      <p:ext uri="{BB962C8B-B14F-4D97-AF65-F5344CB8AC3E}">
        <p14:creationId xmlns:p14="http://schemas.microsoft.com/office/powerpoint/2010/main" val="316691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23</a:t>
            </a:fld>
            <a:endParaRPr lang="zh-CN" altLang="en-US" sz="1200"/>
          </a:p>
        </p:txBody>
      </p:sp>
    </p:spTree>
    <p:extLst>
      <p:ext uri="{BB962C8B-B14F-4D97-AF65-F5344CB8AC3E}">
        <p14:creationId xmlns:p14="http://schemas.microsoft.com/office/powerpoint/2010/main" val="4141417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24</a:t>
            </a:fld>
            <a:endParaRPr lang="zh-CN" altLang="en-US" sz="1200"/>
          </a:p>
        </p:txBody>
      </p:sp>
    </p:spTree>
    <p:extLst>
      <p:ext uri="{BB962C8B-B14F-4D97-AF65-F5344CB8AC3E}">
        <p14:creationId xmlns:p14="http://schemas.microsoft.com/office/powerpoint/2010/main" val="233131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25</a:t>
            </a:fld>
            <a:endParaRPr lang="zh-CN" altLang="en-US" sz="1200"/>
          </a:p>
        </p:txBody>
      </p:sp>
    </p:spTree>
    <p:extLst>
      <p:ext uri="{BB962C8B-B14F-4D97-AF65-F5344CB8AC3E}">
        <p14:creationId xmlns:p14="http://schemas.microsoft.com/office/powerpoint/2010/main" val="1340074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26</a:t>
            </a:fld>
            <a:endParaRPr lang="zh-CN" altLang="en-US" sz="1200"/>
          </a:p>
        </p:txBody>
      </p:sp>
    </p:spTree>
    <p:extLst>
      <p:ext uri="{BB962C8B-B14F-4D97-AF65-F5344CB8AC3E}">
        <p14:creationId xmlns:p14="http://schemas.microsoft.com/office/powerpoint/2010/main" val="419669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27</a:t>
            </a:fld>
            <a:endParaRPr lang="zh-CN" altLang="en-US" sz="1200"/>
          </a:p>
        </p:txBody>
      </p:sp>
    </p:spTree>
    <p:extLst>
      <p:ext uri="{BB962C8B-B14F-4D97-AF65-F5344CB8AC3E}">
        <p14:creationId xmlns:p14="http://schemas.microsoft.com/office/powerpoint/2010/main" val="1149142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28</a:t>
            </a:fld>
            <a:endParaRPr lang="zh-CN" altLang="en-US" sz="1200"/>
          </a:p>
        </p:txBody>
      </p:sp>
    </p:spTree>
    <p:extLst>
      <p:ext uri="{BB962C8B-B14F-4D97-AF65-F5344CB8AC3E}">
        <p14:creationId xmlns:p14="http://schemas.microsoft.com/office/powerpoint/2010/main" val="25997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29</a:t>
            </a:fld>
            <a:endParaRPr lang="zh-CN" altLang="en-US" sz="1200"/>
          </a:p>
        </p:txBody>
      </p:sp>
    </p:spTree>
    <p:extLst>
      <p:ext uri="{BB962C8B-B14F-4D97-AF65-F5344CB8AC3E}">
        <p14:creationId xmlns:p14="http://schemas.microsoft.com/office/powerpoint/2010/main" val="63230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30</a:t>
            </a:fld>
            <a:endParaRPr lang="zh-CN" altLang="en-US" sz="1200"/>
          </a:p>
        </p:txBody>
      </p:sp>
    </p:spTree>
    <p:extLst>
      <p:ext uri="{BB962C8B-B14F-4D97-AF65-F5344CB8AC3E}">
        <p14:creationId xmlns:p14="http://schemas.microsoft.com/office/powerpoint/2010/main" val="29080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a:t>
            </a:fld>
            <a:endParaRPr lang="zh-CN" altLang="en-US" sz="1200"/>
          </a:p>
        </p:txBody>
      </p:sp>
    </p:spTree>
    <p:extLst>
      <p:ext uri="{BB962C8B-B14F-4D97-AF65-F5344CB8AC3E}">
        <p14:creationId xmlns:p14="http://schemas.microsoft.com/office/powerpoint/2010/main" val="569280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31</a:t>
            </a:fld>
            <a:endParaRPr lang="zh-CN" altLang="en-US" sz="1200"/>
          </a:p>
        </p:txBody>
      </p:sp>
    </p:spTree>
    <p:extLst>
      <p:ext uri="{BB962C8B-B14F-4D97-AF65-F5344CB8AC3E}">
        <p14:creationId xmlns:p14="http://schemas.microsoft.com/office/powerpoint/2010/main" val="63464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32</a:t>
            </a:fld>
            <a:endParaRPr lang="zh-CN" altLang="en-US" sz="1200"/>
          </a:p>
        </p:txBody>
      </p:sp>
    </p:spTree>
    <p:extLst>
      <p:ext uri="{BB962C8B-B14F-4D97-AF65-F5344CB8AC3E}">
        <p14:creationId xmlns:p14="http://schemas.microsoft.com/office/powerpoint/2010/main" val="3401178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33</a:t>
            </a:fld>
            <a:endParaRPr lang="zh-CN" altLang="en-US" sz="1200"/>
          </a:p>
        </p:txBody>
      </p:sp>
    </p:spTree>
    <p:extLst>
      <p:ext uri="{BB962C8B-B14F-4D97-AF65-F5344CB8AC3E}">
        <p14:creationId xmlns:p14="http://schemas.microsoft.com/office/powerpoint/2010/main" val="296105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34</a:t>
            </a:fld>
            <a:endParaRPr lang="zh-CN" altLang="en-US" sz="1200"/>
          </a:p>
        </p:txBody>
      </p:sp>
    </p:spTree>
    <p:extLst>
      <p:ext uri="{BB962C8B-B14F-4D97-AF65-F5344CB8AC3E}">
        <p14:creationId xmlns:p14="http://schemas.microsoft.com/office/powerpoint/2010/main" val="1097354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35</a:t>
            </a:fld>
            <a:endParaRPr lang="zh-CN" altLang="en-US" sz="1200"/>
          </a:p>
        </p:txBody>
      </p:sp>
    </p:spTree>
    <p:extLst>
      <p:ext uri="{BB962C8B-B14F-4D97-AF65-F5344CB8AC3E}">
        <p14:creationId xmlns:p14="http://schemas.microsoft.com/office/powerpoint/2010/main" val="923062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36</a:t>
            </a:fld>
            <a:endParaRPr lang="zh-CN" altLang="en-US" sz="1200"/>
          </a:p>
        </p:txBody>
      </p:sp>
    </p:spTree>
    <p:extLst>
      <p:ext uri="{BB962C8B-B14F-4D97-AF65-F5344CB8AC3E}">
        <p14:creationId xmlns:p14="http://schemas.microsoft.com/office/powerpoint/2010/main" val="1678811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37</a:t>
            </a:fld>
            <a:endParaRPr lang="zh-CN" altLang="en-US" sz="1200"/>
          </a:p>
        </p:txBody>
      </p:sp>
    </p:spTree>
    <p:extLst>
      <p:ext uri="{BB962C8B-B14F-4D97-AF65-F5344CB8AC3E}">
        <p14:creationId xmlns:p14="http://schemas.microsoft.com/office/powerpoint/2010/main" val="3518032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38</a:t>
            </a:fld>
            <a:endParaRPr lang="zh-CN" altLang="en-US" sz="1200"/>
          </a:p>
        </p:txBody>
      </p:sp>
    </p:spTree>
    <p:extLst>
      <p:ext uri="{BB962C8B-B14F-4D97-AF65-F5344CB8AC3E}">
        <p14:creationId xmlns:p14="http://schemas.microsoft.com/office/powerpoint/2010/main" val="1942535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39</a:t>
            </a:fld>
            <a:endParaRPr lang="zh-CN" altLang="en-US" sz="1200"/>
          </a:p>
        </p:txBody>
      </p:sp>
    </p:spTree>
    <p:extLst>
      <p:ext uri="{BB962C8B-B14F-4D97-AF65-F5344CB8AC3E}">
        <p14:creationId xmlns:p14="http://schemas.microsoft.com/office/powerpoint/2010/main" val="1419061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40</a:t>
            </a:fld>
            <a:endParaRPr lang="zh-CN" altLang="en-US" sz="1200"/>
          </a:p>
        </p:txBody>
      </p:sp>
    </p:spTree>
    <p:extLst>
      <p:ext uri="{BB962C8B-B14F-4D97-AF65-F5344CB8AC3E}">
        <p14:creationId xmlns:p14="http://schemas.microsoft.com/office/powerpoint/2010/main" val="96076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a:t>
            </a:fld>
            <a:endParaRPr lang="zh-CN" altLang="en-US" sz="1200"/>
          </a:p>
        </p:txBody>
      </p:sp>
    </p:spTree>
    <p:extLst>
      <p:ext uri="{BB962C8B-B14F-4D97-AF65-F5344CB8AC3E}">
        <p14:creationId xmlns:p14="http://schemas.microsoft.com/office/powerpoint/2010/main" val="344446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41</a:t>
            </a:fld>
            <a:endParaRPr lang="zh-CN" altLang="en-US" sz="1200"/>
          </a:p>
        </p:txBody>
      </p:sp>
    </p:spTree>
    <p:extLst>
      <p:ext uri="{BB962C8B-B14F-4D97-AF65-F5344CB8AC3E}">
        <p14:creationId xmlns:p14="http://schemas.microsoft.com/office/powerpoint/2010/main" val="85769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a:t>
            </a:fld>
            <a:endParaRPr lang="zh-CN" altLang="en-US" sz="1200"/>
          </a:p>
        </p:txBody>
      </p:sp>
    </p:spTree>
    <p:extLst>
      <p:ext uri="{BB962C8B-B14F-4D97-AF65-F5344CB8AC3E}">
        <p14:creationId xmlns:p14="http://schemas.microsoft.com/office/powerpoint/2010/main" val="164278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a:t>
            </a:fld>
            <a:endParaRPr lang="zh-CN" altLang="en-US" sz="1200"/>
          </a:p>
        </p:txBody>
      </p:sp>
    </p:spTree>
    <p:extLst>
      <p:ext uri="{BB962C8B-B14F-4D97-AF65-F5344CB8AC3E}">
        <p14:creationId xmlns:p14="http://schemas.microsoft.com/office/powerpoint/2010/main" val="146167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a:t>
            </a:fld>
            <a:endParaRPr lang="zh-CN" altLang="en-US" sz="1200"/>
          </a:p>
        </p:txBody>
      </p:sp>
    </p:spTree>
    <p:extLst>
      <p:ext uri="{BB962C8B-B14F-4D97-AF65-F5344CB8AC3E}">
        <p14:creationId xmlns:p14="http://schemas.microsoft.com/office/powerpoint/2010/main" val="167573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a:t>
            </a:fld>
            <a:endParaRPr lang="zh-CN" altLang="en-US" sz="1200"/>
          </a:p>
        </p:txBody>
      </p:sp>
    </p:spTree>
    <p:extLst>
      <p:ext uri="{BB962C8B-B14F-4D97-AF65-F5344CB8AC3E}">
        <p14:creationId xmlns:p14="http://schemas.microsoft.com/office/powerpoint/2010/main" val="108648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a:t>
            </a:fld>
            <a:endParaRPr lang="zh-CN" altLang="en-US" sz="1200"/>
          </a:p>
        </p:txBody>
      </p:sp>
    </p:spTree>
    <p:extLst>
      <p:ext uri="{BB962C8B-B14F-4D97-AF65-F5344CB8AC3E}">
        <p14:creationId xmlns:p14="http://schemas.microsoft.com/office/powerpoint/2010/main" val="153115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Tree>
    <p:extLst>
      <p:ext uri="{BB962C8B-B14F-4D97-AF65-F5344CB8AC3E}">
        <p14:creationId xmlns:p14="http://schemas.microsoft.com/office/powerpoint/2010/main" val="3440306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9632" y="1903935"/>
            <a:ext cx="6336704"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HTML5-03</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李沛华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绘画版：</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5" name="图片 4">
            <a:extLst>
              <a:ext uri="{FF2B5EF4-FFF2-40B4-BE49-F238E27FC236}">
                <a16:creationId xmlns:a16="http://schemas.microsoft.com/office/drawing/2014/main" id="{9CCF1AFE-A69A-467F-BEDE-52060AC9203E}"/>
              </a:ext>
            </a:extLst>
          </p:cNvPr>
          <p:cNvPicPr>
            <a:picLocks noChangeAspect="1"/>
          </p:cNvPicPr>
          <p:nvPr/>
        </p:nvPicPr>
        <p:blipFill>
          <a:blip r:embed="rId3"/>
          <a:stretch>
            <a:fillRect/>
          </a:stretch>
        </p:blipFill>
        <p:spPr>
          <a:xfrm>
            <a:off x="3203848" y="1263957"/>
            <a:ext cx="3635102" cy="3474730"/>
          </a:xfrm>
          <a:prstGeom prst="rect">
            <a:avLst/>
          </a:prstGeom>
        </p:spPr>
      </p:pic>
    </p:spTree>
    <p:extLst>
      <p:ext uri="{BB962C8B-B14F-4D97-AF65-F5344CB8AC3E}">
        <p14:creationId xmlns:p14="http://schemas.microsoft.com/office/powerpoint/2010/main" val="140405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绘画五角星：</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1" name="图片 10">
            <a:extLst>
              <a:ext uri="{FF2B5EF4-FFF2-40B4-BE49-F238E27FC236}">
                <a16:creationId xmlns:a16="http://schemas.microsoft.com/office/drawing/2014/main" id="{65568C2E-9261-4FD1-9C2D-D9FEBF142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844742"/>
            <a:ext cx="7499639" cy="4681303"/>
          </a:xfrm>
          <a:prstGeom prst="rect">
            <a:avLst/>
          </a:prstGeom>
        </p:spPr>
      </p:pic>
    </p:spTree>
    <p:extLst>
      <p:ext uri="{BB962C8B-B14F-4D97-AF65-F5344CB8AC3E}">
        <p14:creationId xmlns:p14="http://schemas.microsoft.com/office/powerpoint/2010/main" val="265787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9" name="图片 8">
            <a:extLst>
              <a:ext uri="{FF2B5EF4-FFF2-40B4-BE49-F238E27FC236}">
                <a16:creationId xmlns:a16="http://schemas.microsoft.com/office/drawing/2014/main" id="{3A16520B-AAB0-4A54-96B5-A319CEB26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619" y="1059582"/>
            <a:ext cx="6304762" cy="3828571"/>
          </a:xfrm>
          <a:prstGeom prst="rect">
            <a:avLst/>
          </a:prstGeom>
        </p:spPr>
      </p:pic>
    </p:spTree>
    <p:extLst>
      <p:ext uri="{BB962C8B-B14F-4D97-AF65-F5344CB8AC3E}">
        <p14:creationId xmlns:p14="http://schemas.microsoft.com/office/powerpoint/2010/main" val="95875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1" name="图片 10">
            <a:extLst>
              <a:ext uri="{FF2B5EF4-FFF2-40B4-BE49-F238E27FC236}">
                <a16:creationId xmlns:a16="http://schemas.microsoft.com/office/drawing/2014/main" id="{65568C2E-9261-4FD1-9C2D-D9FEBF142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524" y="915566"/>
            <a:ext cx="5980952" cy="3733333"/>
          </a:xfrm>
          <a:prstGeom prst="rect">
            <a:avLst/>
          </a:prstGeom>
        </p:spPr>
      </p:pic>
    </p:spTree>
    <p:extLst>
      <p:ext uri="{BB962C8B-B14F-4D97-AF65-F5344CB8AC3E}">
        <p14:creationId xmlns:p14="http://schemas.microsoft.com/office/powerpoint/2010/main" val="303819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lnSpcReduction="10000"/>
          </a:bodyPr>
          <a:lstStyle/>
          <a:p>
            <a:r>
              <a:rPr lang="zh-CN" altLang="zh-CN" dirty="0"/>
              <a:t>设置线段末端：</a:t>
            </a:r>
            <a:r>
              <a:rPr lang="en-US" altLang="zh-CN" dirty="0" err="1"/>
              <a:t>lineCap</a:t>
            </a:r>
            <a:endParaRPr lang="zh-CN" altLang="zh-CN" dirty="0"/>
          </a:p>
          <a:p>
            <a:pPr marL="0" indent="0">
              <a:buNone/>
            </a:pPr>
            <a:r>
              <a:rPr lang="en-US" altLang="zh-CN" dirty="0"/>
              <a:t>	butt  :</a:t>
            </a:r>
            <a:r>
              <a:rPr lang="zh-CN" altLang="zh-CN" dirty="0"/>
              <a:t>线段末端以方形结束。</a:t>
            </a:r>
            <a:r>
              <a:rPr lang="en-US" altLang="zh-CN" dirty="0"/>
              <a:t>(</a:t>
            </a:r>
            <a:r>
              <a:rPr lang="zh-CN" altLang="zh-CN" dirty="0"/>
              <a:t>默认值</a:t>
            </a:r>
            <a:r>
              <a:rPr lang="en-US" altLang="zh-CN" dirty="0"/>
              <a:t>)</a:t>
            </a:r>
            <a:br>
              <a:rPr lang="en-US" altLang="zh-CN" dirty="0"/>
            </a:br>
            <a:r>
              <a:rPr lang="en-US" altLang="zh-CN" dirty="0"/>
              <a:t>	round :</a:t>
            </a:r>
            <a:r>
              <a:rPr lang="zh-CN" altLang="zh-CN" dirty="0"/>
              <a:t>线段末端以圆形结束</a:t>
            </a:r>
            <a:br>
              <a:rPr lang="en-US" altLang="zh-CN" dirty="0"/>
            </a:br>
            <a:r>
              <a:rPr lang="en-US" altLang="zh-CN" dirty="0"/>
              <a:t>	square:</a:t>
            </a:r>
            <a:r>
              <a:rPr lang="zh-CN" altLang="zh-CN" dirty="0"/>
              <a:t>线段末端以方形结束，但是增加了一个宽度和线段相同，高度是线段厚度一半的矩形区域</a:t>
            </a:r>
          </a:p>
          <a:p>
            <a:pPr marL="0" indent="0">
              <a:buNone/>
            </a:pPr>
            <a:r>
              <a:rPr lang="en-US" altLang="zh-CN" dirty="0"/>
              <a:t>5) </a:t>
            </a:r>
            <a:r>
              <a:rPr lang="zh-CN" altLang="zh-CN" dirty="0"/>
              <a:t>设置线段连接处：</a:t>
            </a:r>
            <a:r>
              <a:rPr lang="en-US" altLang="zh-CN" dirty="0" err="1"/>
              <a:t>lineJoin</a:t>
            </a:r>
            <a:endParaRPr lang="zh-CN" altLang="zh-CN" dirty="0"/>
          </a:p>
          <a:p>
            <a:pPr marL="0" indent="0">
              <a:buNone/>
            </a:pPr>
            <a:r>
              <a:rPr lang="en-US" altLang="zh-CN" dirty="0"/>
              <a:t>	round : </a:t>
            </a:r>
            <a:r>
              <a:rPr lang="zh-CN" altLang="zh-CN" dirty="0"/>
              <a:t>圆角</a:t>
            </a:r>
          </a:p>
          <a:p>
            <a:pPr marL="0" indent="0">
              <a:buNone/>
            </a:pPr>
            <a:r>
              <a:rPr lang="en-US" altLang="zh-CN" dirty="0"/>
              <a:t>	bevel : </a:t>
            </a:r>
            <a:r>
              <a:rPr lang="zh-CN" altLang="zh-CN" dirty="0"/>
              <a:t>斜角</a:t>
            </a:r>
          </a:p>
          <a:p>
            <a:pPr marL="0" indent="0">
              <a:buNone/>
            </a:pPr>
            <a:r>
              <a:rPr lang="en-US" altLang="zh-CN" dirty="0"/>
              <a:t>	miter : </a:t>
            </a:r>
            <a:r>
              <a:rPr lang="zh-CN" altLang="zh-CN" dirty="0"/>
              <a:t>直角</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44237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a:t>
            </a:r>
            <a:endParaRPr kumimoji="1" lang="en-US" altLang="zh-CN" dirty="0">
              <a:solidFill>
                <a:srgbClr val="E11F01"/>
              </a:solidFill>
            </a:endParaRPr>
          </a:p>
          <a:p>
            <a:pPr>
              <a:lnSpc>
                <a:spcPct val="150000"/>
              </a:lnSpc>
            </a:pPr>
            <a:r>
              <a:rPr lang="zh-CN" altLang="en-US" sz="1800" dirty="0">
                <a:latin typeface="微软雅黑" charset="-122"/>
                <a:ea typeface="微软雅黑" charset="-122"/>
              </a:rPr>
              <a:t>如何使用简单的方法绘制一个矩形？</a:t>
            </a:r>
            <a:endParaRPr lang="en-US" altLang="zh-CN" sz="1800" dirty="0">
              <a:latin typeface="微软雅黑" charset="-122"/>
              <a:ea typeface="微软雅黑" charset="-122"/>
            </a:endParaRPr>
          </a:p>
          <a:p>
            <a:pPr marL="342900" lvl="1" indent="0">
              <a:lnSpc>
                <a:spcPct val="150000"/>
              </a:lnSpc>
              <a:buNone/>
            </a:pPr>
            <a:r>
              <a:rPr lang="en-US" altLang="zh-CN" dirty="0">
                <a:solidFill>
                  <a:srgbClr val="FF0000"/>
                </a:solidFill>
                <a:latin typeface="微软雅黑" charset="-122"/>
                <a:ea typeface="微软雅黑" charset="-122"/>
              </a:rPr>
              <a:t>	</a:t>
            </a:r>
            <a:r>
              <a:rPr lang="en-US" altLang="zh-CN" dirty="0" err="1">
                <a:solidFill>
                  <a:srgbClr val="41464D"/>
                </a:solidFill>
                <a:latin typeface="微软雅黑" charset="-122"/>
                <a:ea typeface="微软雅黑" charset="-122"/>
                <a:cs typeface="Microsoft YaHei" charset="-122"/>
              </a:rPr>
              <a:t>rect</a:t>
            </a:r>
            <a:r>
              <a:rPr lang="en-US" altLang="zh-CN" dirty="0">
                <a:solidFill>
                  <a:srgbClr val="41464D"/>
                </a:solidFill>
                <a:latin typeface="微软雅黑" charset="-122"/>
                <a:ea typeface="微软雅黑" charset="-122"/>
                <a:cs typeface="Microsoft YaHei" charset="-122"/>
              </a:rPr>
              <a:t>(</a:t>
            </a:r>
            <a:r>
              <a:rPr lang="en-US" altLang="zh-CN" dirty="0" err="1">
                <a:solidFill>
                  <a:srgbClr val="41464D"/>
                </a:solidFill>
                <a:latin typeface="微软雅黑" charset="-122"/>
                <a:ea typeface="微软雅黑" charset="-122"/>
                <a:cs typeface="Microsoft YaHei" charset="-122"/>
              </a:rPr>
              <a:t>x,y,w,h</a:t>
            </a:r>
            <a:r>
              <a:rPr lang="en-US" altLang="zh-CN" dirty="0">
                <a:solidFill>
                  <a:srgbClr val="41464D"/>
                </a:solidFill>
                <a:latin typeface="微软雅黑" charset="-122"/>
                <a:ea typeface="微软雅黑" charset="-122"/>
                <a:cs typeface="Microsoft YaHei" charset="-122"/>
              </a:rPr>
              <a:t>)</a:t>
            </a:r>
          </a:p>
          <a:p>
            <a:pPr marL="342900" lvl="1" indent="0">
              <a:lnSpc>
                <a:spcPct val="150000"/>
              </a:lnSpc>
              <a:buNone/>
            </a:pPr>
            <a:r>
              <a:rPr lang="en-US" altLang="zh-CN" dirty="0">
                <a:solidFill>
                  <a:srgbClr val="41464D"/>
                </a:solidFill>
                <a:latin typeface="微软雅黑" charset="-122"/>
                <a:ea typeface="微软雅黑" charset="-122"/>
                <a:cs typeface="Microsoft YaHei" charset="-122"/>
              </a:rPr>
              <a:t>	x</a:t>
            </a:r>
            <a:r>
              <a:rPr lang="zh-CN" altLang="en-US" dirty="0">
                <a:solidFill>
                  <a:srgbClr val="41464D"/>
                </a:solidFill>
                <a:latin typeface="微软雅黑" charset="-122"/>
                <a:ea typeface="微软雅黑" charset="-122"/>
                <a:cs typeface="Microsoft YaHei" charset="-122"/>
              </a:rPr>
              <a:t>、</a:t>
            </a:r>
            <a:r>
              <a:rPr lang="en-US" altLang="zh-CN" dirty="0">
                <a:solidFill>
                  <a:srgbClr val="41464D"/>
                </a:solidFill>
                <a:latin typeface="微软雅黑" charset="-122"/>
                <a:ea typeface="微软雅黑" charset="-122"/>
                <a:cs typeface="Microsoft YaHei" charset="-122"/>
              </a:rPr>
              <a:t>y</a:t>
            </a:r>
            <a:r>
              <a:rPr lang="zh-CN" altLang="en-US" dirty="0">
                <a:solidFill>
                  <a:srgbClr val="41464D"/>
                </a:solidFill>
                <a:latin typeface="微软雅黑" charset="-122"/>
                <a:ea typeface="微软雅黑" charset="-122"/>
                <a:cs typeface="Microsoft YaHei" charset="-122"/>
              </a:rPr>
              <a:t>为起始坐标，</a:t>
            </a:r>
            <a:r>
              <a:rPr lang="en-US" altLang="zh-CN" dirty="0">
                <a:solidFill>
                  <a:srgbClr val="41464D"/>
                </a:solidFill>
                <a:latin typeface="微软雅黑" charset="-122"/>
                <a:ea typeface="微软雅黑" charset="-122"/>
                <a:cs typeface="Microsoft YaHei" charset="-122"/>
              </a:rPr>
              <a:t>w</a:t>
            </a:r>
            <a:r>
              <a:rPr lang="zh-CN" altLang="en-US" dirty="0">
                <a:solidFill>
                  <a:srgbClr val="41464D"/>
                </a:solidFill>
                <a:latin typeface="微软雅黑" charset="-122"/>
                <a:ea typeface="微软雅黑" charset="-122"/>
                <a:cs typeface="Microsoft YaHei" charset="-122"/>
              </a:rPr>
              <a:t>、</a:t>
            </a:r>
            <a:r>
              <a:rPr lang="en-US" altLang="zh-CN" dirty="0">
                <a:solidFill>
                  <a:srgbClr val="41464D"/>
                </a:solidFill>
                <a:latin typeface="微软雅黑" charset="-122"/>
                <a:ea typeface="微软雅黑" charset="-122"/>
                <a:cs typeface="Microsoft YaHei" charset="-122"/>
              </a:rPr>
              <a:t>h</a:t>
            </a:r>
            <a:r>
              <a:rPr lang="zh-CN" altLang="en-US" dirty="0">
                <a:solidFill>
                  <a:srgbClr val="41464D"/>
                </a:solidFill>
                <a:latin typeface="微软雅黑" charset="-122"/>
                <a:ea typeface="微软雅黑" charset="-122"/>
                <a:cs typeface="Microsoft YaHei" charset="-122"/>
              </a:rPr>
              <a:t>为矩形的宽、高</a:t>
            </a:r>
          </a:p>
          <a:p>
            <a:pPr>
              <a:lnSpc>
                <a:spcPct val="150000"/>
              </a:lnSpc>
            </a:pPr>
            <a:r>
              <a:rPr lang="zh-CN" altLang="en-US" sz="1800" dirty="0">
                <a:latin typeface="微软雅黑" charset="-122"/>
                <a:ea typeface="微软雅黑" charset="-122"/>
              </a:rPr>
              <a:t>支持这么写：</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ctx.fillRect</a:t>
            </a:r>
            <a:r>
              <a:rPr lang="en-US" altLang="zh-CN" sz="1800" dirty="0">
                <a:latin typeface="微软雅黑" charset="-122"/>
                <a:ea typeface="微软雅黑" charset="-122"/>
              </a:rPr>
              <a:t>(</a:t>
            </a:r>
            <a:r>
              <a:rPr lang="en-US" altLang="zh-CN" sz="1800" dirty="0" err="1">
                <a:latin typeface="微软雅黑" charset="-122"/>
                <a:ea typeface="微软雅黑" charset="-122"/>
              </a:rPr>
              <a:t>x,y,w,h</a:t>
            </a:r>
            <a:r>
              <a:rPr lang="en-US" altLang="zh-CN" sz="1800" dirty="0">
                <a:latin typeface="微软雅黑" charset="-122"/>
                <a:ea typeface="微软雅黑" charset="-122"/>
              </a:rPr>
              <a:t>)</a:t>
            </a:r>
            <a:r>
              <a:rPr lang="zh-CN" altLang="en-US" sz="1800" dirty="0">
                <a:latin typeface="微软雅黑" charset="-122"/>
                <a:ea typeface="微软雅黑" charset="-122"/>
              </a:rPr>
              <a:t>   及   ctx.strokeRect</a:t>
            </a:r>
            <a:r>
              <a:rPr lang="en-US" altLang="zh-CN" sz="1800" dirty="0">
                <a:latin typeface="微软雅黑" charset="-122"/>
                <a:ea typeface="微软雅黑" charset="-122"/>
              </a:rPr>
              <a:t>(</a:t>
            </a:r>
            <a:r>
              <a:rPr lang="en-US" altLang="zh-CN" sz="1800" dirty="0" err="1">
                <a:latin typeface="微软雅黑" charset="-122"/>
                <a:ea typeface="微软雅黑" charset="-122"/>
              </a:rPr>
              <a:t>x,y,w,h</a:t>
            </a:r>
            <a:r>
              <a:rPr lang="en-US" altLang="zh-CN" sz="1800" dirty="0">
                <a:latin typeface="微软雅黑" charset="-122"/>
                <a:ea typeface="微软雅黑" charset="-122"/>
              </a:rPr>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51223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绘制简单图形－圆形：</a:t>
            </a:r>
            <a:endParaRPr kumimoji="1" lang="en-US" altLang="zh-CN" dirty="0">
              <a:solidFill>
                <a:srgbClr val="E11F01"/>
              </a:solidFill>
            </a:endParaRPr>
          </a:p>
          <a:p>
            <a:pPr>
              <a:lnSpc>
                <a:spcPct val="150000"/>
              </a:lnSpc>
            </a:pPr>
            <a:r>
              <a:rPr lang="en-US" altLang="zh-CN" sz="1800" dirty="0">
                <a:latin typeface="微软雅黑" charset="-122"/>
                <a:ea typeface="微软雅黑" charset="-122"/>
              </a:rPr>
              <a:t>arc(</a:t>
            </a:r>
            <a:r>
              <a:rPr lang="en-US" altLang="zh-CN" sz="1800" dirty="0" err="1">
                <a:latin typeface="微软雅黑" charset="-122"/>
                <a:ea typeface="微软雅黑" charset="-122"/>
              </a:rPr>
              <a:t>x,y,r,sa,ea,true</a:t>
            </a:r>
            <a:r>
              <a:rPr lang="en-US" altLang="zh-CN" sz="1800" dirty="0">
                <a:latin typeface="微软雅黑" charset="-122"/>
                <a:ea typeface="微软雅黑" charset="-122"/>
              </a:rPr>
              <a:t>/false)</a:t>
            </a:r>
          </a:p>
          <a:p>
            <a:pPr marL="0" indent="0">
              <a:lnSpc>
                <a:spcPct val="150000"/>
              </a:lnSpc>
              <a:buNone/>
            </a:pPr>
            <a:r>
              <a:rPr lang="en-US" altLang="zh-CN" sz="1800" dirty="0">
                <a:latin typeface="微软雅黑" charset="-122"/>
                <a:ea typeface="微软雅黑" charset="-122"/>
              </a:rPr>
              <a:t>	x</a:t>
            </a:r>
            <a:r>
              <a:rPr lang="zh-CN" altLang="en-US" sz="1800" dirty="0">
                <a:latin typeface="微软雅黑" charset="-122"/>
                <a:ea typeface="微软雅黑" charset="-122"/>
              </a:rPr>
              <a:t>、</a:t>
            </a:r>
            <a:r>
              <a:rPr lang="en-US" altLang="zh-CN" sz="1800" dirty="0">
                <a:latin typeface="微软雅黑" charset="-122"/>
                <a:ea typeface="微软雅黑" charset="-122"/>
              </a:rPr>
              <a:t>y</a:t>
            </a:r>
            <a:r>
              <a:rPr lang="zh-CN" altLang="en-US" sz="1800" dirty="0">
                <a:latin typeface="微软雅黑" charset="-122"/>
                <a:ea typeface="微软雅黑" charset="-122"/>
              </a:rPr>
              <a:t>为圆心坐标，</a:t>
            </a:r>
            <a:r>
              <a:rPr lang="en-US" altLang="zh-CN" sz="1800" dirty="0">
                <a:latin typeface="微软雅黑" charset="-122"/>
                <a:ea typeface="微软雅黑" charset="-122"/>
              </a:rPr>
              <a:t>r</a:t>
            </a:r>
            <a:r>
              <a:rPr lang="zh-CN" altLang="en-US" sz="1800" dirty="0">
                <a:latin typeface="微软雅黑" charset="-122"/>
                <a:ea typeface="微软雅黑" charset="-122"/>
              </a:rPr>
              <a:t>为半径，</a:t>
            </a:r>
          </a:p>
          <a:p>
            <a:pPr marL="0" indent="0">
              <a:lnSpc>
                <a:spcPct val="150000"/>
              </a:lnSpc>
              <a:buNone/>
            </a:pPr>
            <a:r>
              <a:rPr lang="en-US" altLang="zh-CN" sz="1800" dirty="0">
                <a:latin typeface="微软雅黑" charset="-122"/>
                <a:ea typeface="微软雅黑" charset="-122"/>
              </a:rPr>
              <a:t>	</a:t>
            </a:r>
            <a:r>
              <a:rPr lang="en-US" altLang="zh-CN" sz="1800" dirty="0" err="1">
                <a:latin typeface="微软雅黑" charset="-122"/>
                <a:ea typeface="微软雅黑" charset="-122"/>
              </a:rPr>
              <a:t>sa</a:t>
            </a:r>
            <a:r>
              <a:rPr lang="zh-CN" altLang="en-US" sz="1800" dirty="0">
                <a:latin typeface="微软雅黑" charset="-122"/>
                <a:ea typeface="微软雅黑" charset="-122"/>
              </a:rPr>
              <a:t>、</a:t>
            </a:r>
            <a:r>
              <a:rPr lang="en-US" altLang="zh-CN" sz="1800" dirty="0" err="1">
                <a:latin typeface="微软雅黑" charset="-122"/>
                <a:ea typeface="微软雅黑" charset="-122"/>
              </a:rPr>
              <a:t>ea</a:t>
            </a:r>
            <a:r>
              <a:rPr lang="zh-CN" altLang="en-US" sz="1800" dirty="0">
                <a:latin typeface="微软雅黑" charset="-122"/>
                <a:ea typeface="微软雅黑" charset="-122"/>
              </a:rPr>
              <a:t>分别为起始角度和结束角度，</a:t>
            </a:r>
          </a:p>
          <a:p>
            <a:pPr marL="0" indent="0">
              <a:lnSpc>
                <a:spcPct val="150000"/>
              </a:lnSpc>
              <a:buNone/>
            </a:pPr>
            <a:r>
              <a:rPr lang="en-US" altLang="zh-CN" sz="1800" dirty="0">
                <a:latin typeface="微软雅黑" charset="-122"/>
                <a:ea typeface="微软雅黑" charset="-122"/>
              </a:rPr>
              <a:t>	true</a:t>
            </a:r>
            <a:r>
              <a:rPr lang="zh-CN" altLang="en-US" sz="1800" dirty="0">
                <a:latin typeface="微软雅黑" charset="-122"/>
                <a:ea typeface="微软雅黑" charset="-122"/>
              </a:rPr>
              <a:t>是逆时针画圆，</a:t>
            </a:r>
            <a:r>
              <a:rPr lang="en-US" altLang="zh-CN" sz="1800" dirty="0">
                <a:latin typeface="微软雅黑" charset="-122"/>
                <a:ea typeface="微软雅黑" charset="-122"/>
              </a:rPr>
              <a:t>false</a:t>
            </a:r>
            <a:r>
              <a:rPr lang="zh-CN" altLang="en-US" sz="1800" dirty="0">
                <a:latin typeface="微软雅黑" charset="-122"/>
                <a:ea typeface="微软雅黑" charset="-122"/>
              </a:rPr>
              <a:t>是顺时针画圆；</a:t>
            </a:r>
          </a:p>
          <a:p>
            <a:pPr marL="0" indent="0">
              <a:lnSpc>
                <a:spcPct val="150000"/>
              </a:lnSpc>
              <a:buNone/>
            </a:pPr>
            <a:r>
              <a:rPr lang="en-US" altLang="zh-CN" sz="1800" dirty="0">
                <a:latin typeface="微软雅黑" charset="-122"/>
                <a:ea typeface="微软雅黑" charset="-122"/>
              </a:rPr>
              <a:t>	360</a:t>
            </a:r>
            <a:r>
              <a:rPr lang="zh-CN" altLang="en-US" sz="1800" dirty="0">
                <a:latin typeface="微软雅黑" charset="-122"/>
                <a:ea typeface="微软雅黑" charset="-122"/>
              </a:rPr>
              <a:t>度角即</a:t>
            </a:r>
            <a:r>
              <a:rPr lang="en-US" altLang="zh-CN" sz="1800" dirty="0">
                <a:latin typeface="微软雅黑" charset="-122"/>
                <a:ea typeface="微软雅黑" charset="-122"/>
              </a:rPr>
              <a:t>2PI</a:t>
            </a:r>
            <a:r>
              <a:rPr lang="zh-CN" altLang="en-US" sz="1800" dirty="0">
                <a:latin typeface="微软雅黑" charset="-122"/>
                <a:ea typeface="微软雅黑" charset="-122"/>
              </a:rPr>
              <a:t>弧度，</a:t>
            </a:r>
            <a:r>
              <a:rPr lang="en-US" altLang="zh-CN" sz="1800" dirty="0">
                <a:latin typeface="微软雅黑" charset="-122"/>
                <a:ea typeface="微软雅黑" charset="-122"/>
              </a:rPr>
              <a:t>1</a:t>
            </a:r>
            <a:r>
              <a:rPr lang="zh-CN" altLang="en-US" sz="1800" dirty="0">
                <a:latin typeface="微软雅黑" charset="-122"/>
                <a:ea typeface="微软雅黑" charset="-122"/>
              </a:rPr>
              <a:t>度就是</a:t>
            </a:r>
            <a:r>
              <a:rPr lang="en-US" altLang="zh-CN" sz="1800" dirty="0">
                <a:latin typeface="微软雅黑" charset="-122"/>
                <a:ea typeface="微软雅黑" charset="-122"/>
              </a:rPr>
              <a:t>2PI/360=PI/180</a:t>
            </a:r>
            <a:r>
              <a:rPr lang="zh-CN" altLang="en-US" sz="1800" dirty="0">
                <a:latin typeface="微软雅黑" charset="-122"/>
                <a:ea typeface="微软雅黑" charset="-122"/>
              </a:rPr>
              <a:t>弧度，</a:t>
            </a:r>
          </a:p>
          <a:p>
            <a:pPr marL="0" indent="0">
              <a:lnSpc>
                <a:spcPct val="150000"/>
              </a:lnSpc>
              <a:buNone/>
            </a:pPr>
            <a:r>
              <a:rPr lang="en-US" altLang="zh-CN" sz="1800" dirty="0">
                <a:latin typeface="微软雅黑" charset="-122"/>
                <a:ea typeface="微软雅黑" charset="-122"/>
              </a:rPr>
              <a:t>	90</a:t>
            </a:r>
            <a:r>
              <a:rPr lang="zh-CN" altLang="en-US" sz="1800" dirty="0">
                <a:latin typeface="微软雅黑" charset="-122"/>
                <a:ea typeface="微软雅黑" charset="-122"/>
              </a:rPr>
              <a:t>度就是</a:t>
            </a:r>
            <a:r>
              <a:rPr lang="en-US" altLang="zh-CN" sz="1800" dirty="0">
                <a:latin typeface="微软雅黑" charset="-122"/>
                <a:ea typeface="微软雅黑" charset="-122"/>
              </a:rPr>
              <a:t>2PI/360*90=PI/2</a:t>
            </a:r>
            <a:r>
              <a:rPr lang="zh-CN" altLang="en-US" sz="1800" dirty="0">
                <a:latin typeface="微软雅黑" charset="-122"/>
                <a:ea typeface="微软雅黑" charset="-122"/>
              </a:rPr>
              <a:t>弧度</a:t>
            </a:r>
            <a:r>
              <a:rPr lang="en-US" altLang="zh-CN" sz="1800" dirty="0">
                <a:latin typeface="微软雅黑" charset="-122"/>
                <a:ea typeface="微软雅黑" charset="-122"/>
              </a:rPr>
              <a:t>(</a:t>
            </a:r>
            <a:r>
              <a:rPr lang="zh-CN" altLang="en-US" sz="1800" dirty="0">
                <a:latin typeface="微软雅黑" charset="-122"/>
                <a:ea typeface="微软雅黑" charset="-122"/>
              </a:rPr>
              <a:t>其他的角度自行计算</a:t>
            </a:r>
            <a:r>
              <a:rPr lang="en-US" altLang="zh-CN" sz="1800" dirty="0">
                <a:latin typeface="微软雅黑" charset="-122"/>
                <a:ea typeface="微软雅黑" charset="-122"/>
              </a:rPr>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5" descr="QQ截图20150628130617">
            <a:extLst>
              <a:ext uri="{FF2B5EF4-FFF2-40B4-BE49-F238E27FC236}">
                <a16:creationId xmlns:a16="http://schemas.microsoft.com/office/drawing/2014/main" id="{F5CE5C21-72E6-44D4-B144-EAC053FA0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716175"/>
            <a:ext cx="2236392" cy="211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32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7" name="图片 16">
            <a:extLst>
              <a:ext uri="{FF2B5EF4-FFF2-40B4-BE49-F238E27FC236}">
                <a16:creationId xmlns:a16="http://schemas.microsoft.com/office/drawing/2014/main" id="{5FF5D57B-AB2A-4EF8-82FE-3202244C290D}"/>
              </a:ext>
            </a:extLst>
          </p:cNvPr>
          <p:cNvPicPr>
            <a:picLocks noChangeAspect="1"/>
          </p:cNvPicPr>
          <p:nvPr/>
        </p:nvPicPr>
        <p:blipFill>
          <a:blip r:embed="rId3"/>
          <a:stretch>
            <a:fillRect/>
          </a:stretch>
        </p:blipFill>
        <p:spPr>
          <a:xfrm>
            <a:off x="-468560" y="-250824"/>
            <a:ext cx="3824152" cy="3288771"/>
          </a:xfrm>
          <a:prstGeom prst="rect">
            <a:avLst/>
          </a:prstGeom>
        </p:spPr>
      </p:pic>
      <p:pic>
        <p:nvPicPr>
          <p:cNvPr id="18" name="图片 17">
            <a:extLst>
              <a:ext uri="{FF2B5EF4-FFF2-40B4-BE49-F238E27FC236}">
                <a16:creationId xmlns:a16="http://schemas.microsoft.com/office/drawing/2014/main" id="{A11381C4-0F3E-4DA6-949A-5CAB8610EC1A}"/>
              </a:ext>
            </a:extLst>
          </p:cNvPr>
          <p:cNvPicPr>
            <a:picLocks noChangeAspect="1"/>
          </p:cNvPicPr>
          <p:nvPr/>
        </p:nvPicPr>
        <p:blipFill>
          <a:blip r:embed="rId4"/>
          <a:stretch>
            <a:fillRect/>
          </a:stretch>
        </p:blipFill>
        <p:spPr>
          <a:xfrm>
            <a:off x="404007" y="2815376"/>
            <a:ext cx="3422699" cy="2180536"/>
          </a:xfrm>
          <a:prstGeom prst="rect">
            <a:avLst/>
          </a:prstGeom>
        </p:spPr>
      </p:pic>
      <p:pic>
        <p:nvPicPr>
          <p:cNvPr id="19" name="图片 18">
            <a:extLst>
              <a:ext uri="{FF2B5EF4-FFF2-40B4-BE49-F238E27FC236}">
                <a16:creationId xmlns:a16="http://schemas.microsoft.com/office/drawing/2014/main" id="{D7F1B74E-4861-4548-9009-A7A7D7D88043}"/>
              </a:ext>
            </a:extLst>
          </p:cNvPr>
          <p:cNvPicPr>
            <a:picLocks noChangeAspect="1"/>
          </p:cNvPicPr>
          <p:nvPr/>
        </p:nvPicPr>
        <p:blipFill>
          <a:blip r:embed="rId5"/>
          <a:stretch>
            <a:fillRect/>
          </a:stretch>
        </p:blipFill>
        <p:spPr>
          <a:xfrm>
            <a:off x="6235912" y="227371"/>
            <a:ext cx="2611373" cy="2588005"/>
          </a:xfrm>
          <a:prstGeom prst="rect">
            <a:avLst/>
          </a:prstGeom>
        </p:spPr>
      </p:pic>
      <p:pic>
        <p:nvPicPr>
          <p:cNvPr id="20" name="图片 19">
            <a:extLst>
              <a:ext uri="{FF2B5EF4-FFF2-40B4-BE49-F238E27FC236}">
                <a16:creationId xmlns:a16="http://schemas.microsoft.com/office/drawing/2014/main" id="{5D2320CA-F03E-46BA-92D2-8A485E943E88}"/>
              </a:ext>
            </a:extLst>
          </p:cNvPr>
          <p:cNvPicPr>
            <a:picLocks noChangeAspect="1"/>
          </p:cNvPicPr>
          <p:nvPr/>
        </p:nvPicPr>
        <p:blipFill>
          <a:blip r:embed="rId6"/>
          <a:stretch>
            <a:fillRect/>
          </a:stretch>
        </p:blipFill>
        <p:spPr>
          <a:xfrm>
            <a:off x="3491880" y="271777"/>
            <a:ext cx="2616507" cy="2588005"/>
          </a:xfrm>
          <a:prstGeom prst="rect">
            <a:avLst/>
          </a:prstGeom>
        </p:spPr>
      </p:pic>
    </p:spTree>
    <p:extLst>
      <p:ext uri="{BB962C8B-B14F-4D97-AF65-F5344CB8AC3E}">
        <p14:creationId xmlns:p14="http://schemas.microsoft.com/office/powerpoint/2010/main" val="214163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绘制简单图形－圆弧：</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5" name="图片 4" descr="4.圆弧">
            <a:extLst>
              <a:ext uri="{FF2B5EF4-FFF2-40B4-BE49-F238E27FC236}">
                <a16:creationId xmlns:a16="http://schemas.microsoft.com/office/drawing/2014/main" id="{3F967E1B-A77F-4F3F-8047-087CBE31CB86}"/>
              </a:ext>
            </a:extLst>
          </p:cNvPr>
          <p:cNvPicPr/>
          <p:nvPr/>
        </p:nvPicPr>
        <p:blipFill>
          <a:blip r:embed="rId3"/>
          <a:stretch>
            <a:fillRect/>
          </a:stretch>
        </p:blipFill>
        <p:spPr>
          <a:xfrm>
            <a:off x="1835696" y="1488440"/>
            <a:ext cx="5271135" cy="3312160"/>
          </a:xfrm>
          <a:prstGeom prst="rect">
            <a:avLst/>
          </a:prstGeom>
          <a:noFill/>
          <a:ln w="9525">
            <a:noFill/>
          </a:ln>
        </p:spPr>
      </p:pic>
    </p:spTree>
    <p:extLst>
      <p:ext uri="{BB962C8B-B14F-4D97-AF65-F5344CB8AC3E}">
        <p14:creationId xmlns:p14="http://schemas.microsoft.com/office/powerpoint/2010/main" val="122853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绘制简单图形－贝塞尔曲线：</a:t>
            </a:r>
            <a:endParaRPr kumimoji="1" lang="en-US" altLang="zh-CN" dirty="0">
              <a:solidFill>
                <a:srgbClr val="E11F01"/>
              </a:solidFill>
            </a:endParaRPr>
          </a:p>
          <a:p>
            <a:pPr>
              <a:lnSpc>
                <a:spcPct val="150000"/>
              </a:lnSpc>
            </a:pPr>
            <a:r>
              <a:rPr lang="zh-CN" altLang="en-US" sz="1800" dirty="0">
                <a:latin typeface="微软雅黑" charset="-122"/>
                <a:ea typeface="微软雅黑" charset="-122"/>
              </a:rPr>
              <a:t>贝塞尔曲线：</a:t>
            </a:r>
          </a:p>
          <a:p>
            <a:pPr>
              <a:lnSpc>
                <a:spcPct val="150000"/>
              </a:lnSpc>
            </a:pPr>
            <a:r>
              <a:rPr lang="en-US" altLang="zh-CN" sz="1800" dirty="0" err="1">
                <a:latin typeface="微软雅黑" charset="-122"/>
                <a:ea typeface="微软雅黑" charset="-122"/>
              </a:rPr>
              <a:t>quadraticCurveTo</a:t>
            </a:r>
            <a:r>
              <a:rPr lang="en-US" altLang="zh-CN" sz="1800" dirty="0">
                <a:latin typeface="微软雅黑" charset="-122"/>
                <a:ea typeface="微软雅黑" charset="-122"/>
              </a:rPr>
              <a:t> (</a:t>
            </a:r>
            <a:r>
              <a:rPr lang="en-US" altLang="zh-CN" sz="1800" dirty="0" err="1">
                <a:latin typeface="微软雅黑" charset="-122"/>
                <a:ea typeface="微软雅黑" charset="-122"/>
              </a:rPr>
              <a:t>cx,cy,ex,ey</a:t>
            </a:r>
            <a:r>
              <a:rPr lang="en-US" altLang="zh-CN" sz="1800" dirty="0">
                <a:latin typeface="微软雅黑" charset="-122"/>
                <a:ea typeface="微软雅黑" charset="-122"/>
              </a:rPr>
              <a:t>)</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二次贝塞尔曲线，一个控制点，一个结束点</a:t>
            </a:r>
          </a:p>
          <a:p>
            <a:pPr>
              <a:lnSpc>
                <a:spcPct val="150000"/>
              </a:lnSpc>
            </a:pPr>
            <a:r>
              <a:rPr lang="en-US" altLang="zh-CN" sz="1800" dirty="0" err="1">
                <a:latin typeface="微软雅黑" charset="-122"/>
                <a:ea typeface="微软雅黑" charset="-122"/>
              </a:rPr>
              <a:t>bezierCurveTo</a:t>
            </a:r>
            <a:r>
              <a:rPr lang="en-US" altLang="zh-CN" sz="1800" dirty="0">
                <a:latin typeface="微软雅黑" charset="-122"/>
                <a:ea typeface="微软雅黑" charset="-122"/>
              </a:rPr>
              <a:t> (cx1,cy1,cx2,cy2,ex,ey)</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三次贝塞尔曲线，两个控制点，一个结束点</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8854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9264" y="843558"/>
            <a:ext cx="8285471" cy="3971925"/>
          </a:xfrm>
        </p:spPr>
        <p:txBody>
          <a:bodyPr/>
          <a:lstStyle/>
          <a:p>
            <a:pPr marL="0" indent="0">
              <a:buNone/>
            </a:pPr>
            <a:r>
              <a:rPr kumimoji="1" lang="en-US" altLang="zh-CN" dirty="0">
                <a:solidFill>
                  <a:srgbClr val="E11F01"/>
                </a:solidFill>
              </a:rPr>
              <a:t>&lt;canvas&gt;</a:t>
            </a:r>
            <a:r>
              <a:rPr kumimoji="1" lang="zh-CN" altLang="en-US" dirty="0">
                <a:solidFill>
                  <a:srgbClr val="E11F01"/>
                </a:solidFill>
              </a:rPr>
              <a:t>标签：</a:t>
            </a:r>
          </a:p>
          <a:p>
            <a:pPr marL="0" indent="0">
              <a:buNone/>
            </a:pPr>
            <a:r>
              <a:rPr lang="en-US" altLang="zh-CN" dirty="0"/>
              <a:t>1)canvas </a:t>
            </a:r>
            <a:r>
              <a:rPr lang="zh-CN" altLang="zh-CN" dirty="0"/>
              <a:t>元素用于在网页上绘制图形</a:t>
            </a:r>
          </a:p>
          <a:p>
            <a:pPr marL="0" indent="0">
              <a:buNone/>
            </a:pPr>
            <a:r>
              <a:rPr lang="en-US" altLang="zh-CN" dirty="0"/>
              <a:t>2) </a:t>
            </a:r>
            <a:r>
              <a:rPr lang="zh-CN" altLang="zh-CN" dirty="0"/>
              <a:t>标签</a:t>
            </a:r>
            <a:r>
              <a:rPr lang="en-US" altLang="zh-CN" dirty="0"/>
              <a:t>:&lt;canvas&gt;&lt;/canvas&gt;</a:t>
            </a:r>
            <a:endParaRPr lang="zh-CN" altLang="zh-CN" dirty="0"/>
          </a:p>
          <a:p>
            <a:pPr marL="0" indent="0">
              <a:buNone/>
            </a:pPr>
            <a:r>
              <a:rPr lang="en-US" altLang="zh-CN" dirty="0"/>
              <a:t>3) </a:t>
            </a:r>
            <a:r>
              <a:rPr lang="zh-CN" altLang="zh-CN" dirty="0"/>
              <a:t>默认大小：</a:t>
            </a:r>
            <a:r>
              <a:rPr lang="en-US" altLang="zh-CN" dirty="0"/>
              <a:t>300*150  </a:t>
            </a:r>
            <a:r>
              <a:rPr lang="zh-CN" altLang="zh-CN" dirty="0"/>
              <a:t>（不能</a:t>
            </a:r>
            <a:r>
              <a:rPr lang="en-US" altLang="zh-CN" dirty="0" err="1"/>
              <a:t>css</a:t>
            </a:r>
            <a:r>
              <a:rPr lang="zh-CN" altLang="zh-CN" dirty="0"/>
              <a:t>中设置宽度和高度）</a:t>
            </a: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247994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绘制简单图形－贝塞尔曲线：</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grpSp>
        <p:nvGrpSpPr>
          <p:cNvPr id="13" name="组 12"/>
          <p:cNvGrpSpPr/>
          <p:nvPr/>
        </p:nvGrpSpPr>
        <p:grpSpPr>
          <a:xfrm>
            <a:off x="1595743" y="1923541"/>
            <a:ext cx="5558951" cy="2102271"/>
            <a:chOff x="2127656" y="2564721"/>
            <a:chExt cx="7411935" cy="2803028"/>
          </a:xfrm>
        </p:grpSpPr>
        <p:pic>
          <p:nvPicPr>
            <p:cNvPr id="4" name="Picture 6" descr="QQ截图201210301548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000" y="2925000"/>
              <a:ext cx="2104538" cy="185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QQ截图201210301548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617" y="2834533"/>
              <a:ext cx="2339433" cy="194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2127656" y="2807552"/>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起始点</a:t>
              </a:r>
            </a:p>
          </p:txBody>
        </p:sp>
        <p:sp>
          <p:nvSpPr>
            <p:cNvPr id="7" name="Text Box 9"/>
            <p:cNvSpPr txBox="1">
              <a:spLocks noChangeArrowheads="1"/>
            </p:cNvSpPr>
            <p:nvPr/>
          </p:nvSpPr>
          <p:spPr bwMode="auto">
            <a:xfrm>
              <a:off x="3387839" y="4967640"/>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8" name="Text Box 10"/>
            <p:cNvSpPr txBox="1">
              <a:spLocks noChangeArrowheads="1"/>
            </p:cNvSpPr>
            <p:nvPr/>
          </p:nvSpPr>
          <p:spPr bwMode="auto">
            <a:xfrm>
              <a:off x="5187647" y="3663016"/>
              <a:ext cx="707887"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终点</a:t>
              </a:r>
            </a:p>
          </p:txBody>
        </p:sp>
        <p:sp>
          <p:nvSpPr>
            <p:cNvPr id="9" name="Text Box 11"/>
            <p:cNvSpPr txBox="1">
              <a:spLocks noChangeArrowheads="1"/>
            </p:cNvSpPr>
            <p:nvPr/>
          </p:nvSpPr>
          <p:spPr bwMode="auto">
            <a:xfrm>
              <a:off x="6492271" y="2564721"/>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10" name="Text Box 12"/>
            <p:cNvSpPr txBox="1">
              <a:spLocks noChangeArrowheads="1"/>
            </p:cNvSpPr>
            <p:nvPr/>
          </p:nvSpPr>
          <p:spPr bwMode="auto">
            <a:xfrm>
              <a:off x="8336519" y="2745654"/>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11" name="Text Box 13"/>
            <p:cNvSpPr txBox="1">
              <a:spLocks noChangeArrowheads="1"/>
            </p:cNvSpPr>
            <p:nvPr/>
          </p:nvSpPr>
          <p:spPr bwMode="auto">
            <a:xfrm>
              <a:off x="5952646" y="4769248"/>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起始点</a:t>
              </a:r>
            </a:p>
          </p:txBody>
        </p:sp>
        <p:sp>
          <p:nvSpPr>
            <p:cNvPr id="12" name="Text Box 14"/>
            <p:cNvSpPr txBox="1">
              <a:spLocks noChangeArrowheads="1"/>
            </p:cNvSpPr>
            <p:nvPr/>
          </p:nvSpPr>
          <p:spPr bwMode="auto">
            <a:xfrm>
              <a:off x="8831704" y="4815276"/>
              <a:ext cx="707887"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终点</a:t>
              </a:r>
            </a:p>
          </p:txBody>
        </p:sp>
      </p:grpSp>
    </p:spTree>
    <p:extLst>
      <p:ext uri="{BB962C8B-B14F-4D97-AF65-F5344CB8AC3E}">
        <p14:creationId xmlns:p14="http://schemas.microsoft.com/office/powerpoint/2010/main" val="88370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清除画布：</a:t>
            </a:r>
            <a:endParaRPr kumimoji="1" lang="en-US" altLang="zh-CN" dirty="0">
              <a:solidFill>
                <a:srgbClr val="E11F01"/>
              </a:solidFill>
            </a:endParaRPr>
          </a:p>
          <a:p>
            <a:r>
              <a:rPr kumimoji="1" lang="en-US" altLang="zh-CN" dirty="0" err="1"/>
              <a:t>ctx.clearRect</a:t>
            </a:r>
            <a:r>
              <a:rPr kumimoji="1" lang="en-US" altLang="zh-CN" dirty="0"/>
              <a:t>(</a:t>
            </a:r>
            <a:r>
              <a:rPr kumimoji="1" lang="en-US" altLang="zh-CN" dirty="0" err="1"/>
              <a:t>x,y,width,height</a:t>
            </a:r>
            <a:r>
              <a:rPr kumimoji="1" lang="en-US" altLang="zh-CN" dirty="0"/>
              <a:t>):</a:t>
            </a:r>
          </a:p>
          <a:p>
            <a:pPr marL="0" indent="0">
              <a:buNone/>
            </a:pPr>
            <a:r>
              <a:rPr kumimoji="1" lang="en-US" altLang="zh-CN" dirty="0"/>
              <a:t>	x : </a:t>
            </a:r>
            <a:r>
              <a:rPr kumimoji="1" lang="zh-CN" altLang="en-US" dirty="0"/>
              <a:t>清除起点横坐标</a:t>
            </a:r>
          </a:p>
          <a:p>
            <a:pPr marL="0" indent="0">
              <a:buNone/>
            </a:pPr>
            <a:r>
              <a:rPr kumimoji="1" lang="en-US" altLang="zh-CN" dirty="0"/>
              <a:t>	y : </a:t>
            </a:r>
            <a:r>
              <a:rPr kumimoji="1" lang="zh-CN" altLang="en-US" dirty="0"/>
              <a:t>清除起点纵坐标</a:t>
            </a:r>
          </a:p>
          <a:p>
            <a:pPr marL="0" indent="0">
              <a:buNone/>
            </a:pPr>
            <a:r>
              <a:rPr kumimoji="1" lang="en-US" altLang="zh-CN" dirty="0"/>
              <a:t>	width : </a:t>
            </a:r>
            <a:r>
              <a:rPr kumimoji="1" lang="zh-CN" altLang="en-US" dirty="0"/>
              <a:t>清除长度</a:t>
            </a:r>
          </a:p>
          <a:p>
            <a:pPr marL="0" indent="0">
              <a:buNone/>
            </a:pPr>
            <a:r>
              <a:rPr kumimoji="1" lang="en-US" altLang="zh-CN" dirty="0"/>
              <a:t>	height : </a:t>
            </a:r>
            <a:r>
              <a:rPr kumimoji="1" lang="zh-CN" altLang="en-US" dirty="0"/>
              <a:t>清除高度</a:t>
            </a:r>
            <a:endParaRPr kumimoji="1" lang="en-US" altLang="zh-CN" dirty="0"/>
          </a:p>
          <a:p>
            <a:pPr marL="0" indent="0">
              <a:buNone/>
            </a:pPr>
            <a:r>
              <a:rPr lang="zh-CN" altLang="zh-CN" dirty="0"/>
              <a:t>必要时候一般清空整个画布</a:t>
            </a:r>
            <a:endParaRPr kumimoji="1" lang="zh-CN" altLang="en-US" dirty="0"/>
          </a:p>
          <a:p>
            <a:pPr marL="0" indent="0">
              <a:buNone/>
            </a:pPr>
            <a:endParaRPr kumimoji="1" lang="zh-CN" altLang="en-US" dirty="0" err="1"/>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2728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zh-CN" altLang="en-US" dirty="0">
              <a:solidFill>
                <a:srgbClr val="E11F01"/>
              </a:solidFill>
            </a:endParaRPr>
          </a:p>
          <a:p>
            <a:r>
              <a:rPr kumimoji="1" lang="en-US" altLang="zh-CN" dirty="0"/>
              <a:t>scale(</a:t>
            </a:r>
            <a:r>
              <a:rPr kumimoji="1" lang="en-US" altLang="zh-CN" dirty="0" err="1"/>
              <a:t>w,h</a:t>
            </a:r>
            <a:r>
              <a:rPr kumimoji="1" lang="en-US" altLang="zh-CN" dirty="0"/>
              <a:t>) </a:t>
            </a:r>
            <a:r>
              <a:rPr kumimoji="1" lang="zh-CN" altLang="en-US" dirty="0"/>
              <a:t>缩放当前绘图</a:t>
            </a:r>
            <a:r>
              <a:rPr kumimoji="1" lang="en-US" altLang="zh-CN" dirty="0"/>
              <a:t>:</a:t>
            </a:r>
          </a:p>
          <a:p>
            <a:pPr marL="0" indent="0">
              <a:buNone/>
            </a:pPr>
            <a:r>
              <a:rPr kumimoji="1" lang="en-US" altLang="zh-CN" dirty="0"/>
              <a:t>	w: </a:t>
            </a:r>
            <a:r>
              <a:rPr kumimoji="1" lang="zh-CN" altLang="en-US" dirty="0"/>
              <a:t>缩放绘图的宽度   </a:t>
            </a:r>
            <a:r>
              <a:rPr kumimoji="1" lang="en-US" altLang="zh-CN" dirty="0"/>
              <a:t>h: </a:t>
            </a:r>
            <a:r>
              <a:rPr kumimoji="1" lang="zh-CN" altLang="en-US" dirty="0"/>
              <a:t>缩放绘图的高度</a:t>
            </a:r>
          </a:p>
          <a:p>
            <a:r>
              <a:rPr kumimoji="1" lang="en-US" altLang="zh-CN" dirty="0"/>
              <a:t>rotate(angle) </a:t>
            </a:r>
            <a:r>
              <a:rPr kumimoji="1" lang="zh-CN" altLang="en-US" dirty="0"/>
              <a:t>旋转当前绘图的坐标轴</a:t>
            </a:r>
          </a:p>
          <a:p>
            <a:pPr marL="0" indent="0">
              <a:buNone/>
            </a:pPr>
            <a:r>
              <a:rPr kumimoji="1" lang="en-US" altLang="zh-CN" dirty="0"/>
              <a:t>	1°</a:t>
            </a:r>
            <a:r>
              <a:rPr kumimoji="1" lang="zh-CN" altLang="en-US" dirty="0"/>
              <a:t>等于</a:t>
            </a:r>
            <a:r>
              <a:rPr kumimoji="1" lang="en-US" altLang="zh-CN" dirty="0" err="1"/>
              <a:t>Math.PI</a:t>
            </a:r>
            <a:r>
              <a:rPr kumimoji="1" lang="en-US" altLang="zh-CN" dirty="0"/>
              <a:t>/180  5°=5*</a:t>
            </a:r>
            <a:r>
              <a:rPr kumimoji="1" lang="en-US" altLang="zh-CN" dirty="0" err="1"/>
              <a:t>Math.PI</a:t>
            </a:r>
            <a:r>
              <a:rPr kumimoji="1" lang="en-US" altLang="zh-CN" dirty="0"/>
              <a:t>/180</a:t>
            </a:r>
          </a:p>
          <a:p>
            <a:r>
              <a:rPr kumimoji="1" lang="en-US" altLang="zh-CN" dirty="0"/>
              <a:t>translate(</a:t>
            </a:r>
            <a:r>
              <a:rPr kumimoji="1" lang="en-US" altLang="zh-CN" dirty="0" err="1"/>
              <a:t>x,y</a:t>
            </a:r>
            <a:r>
              <a:rPr kumimoji="1" lang="en-US" altLang="zh-CN" dirty="0"/>
              <a:t>) </a:t>
            </a:r>
            <a:r>
              <a:rPr kumimoji="1" lang="zh-CN" altLang="en-US" dirty="0"/>
              <a:t>重新映射画布上的 </a:t>
            </a:r>
            <a:r>
              <a:rPr kumimoji="1" lang="en-US" altLang="zh-CN" dirty="0"/>
              <a:t>(0,0) </a:t>
            </a:r>
            <a:r>
              <a:rPr kumimoji="1" lang="zh-CN" altLang="en-US" dirty="0"/>
              <a:t>位置</a:t>
            </a:r>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4164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zh-CN" dirty="0"/>
              <a:t>位移注意问题：</a:t>
            </a:r>
            <a:endParaRPr lang="en-US" altLang="zh-CN" dirty="0"/>
          </a:p>
          <a:p>
            <a:pPr marL="0" indent="0">
              <a:buNone/>
            </a:pPr>
            <a:r>
              <a:rPr lang="zh-CN" altLang="zh-CN" dirty="0"/>
              <a:t>位移元素</a:t>
            </a:r>
            <a:r>
              <a:rPr lang="en-US" altLang="zh-CN" dirty="0"/>
              <a:t>:</a:t>
            </a:r>
            <a:r>
              <a:rPr lang="zh-CN" altLang="zh-CN" dirty="0"/>
              <a:t>改变图形的所有坐标点，相当于重新绘制坐标点，位移坐标写好之后，后续的图形坐标要参照此时的新坐标，但是，之前的盒子不会受影响</a:t>
            </a: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67538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E6253F01-9464-4351-A947-1AA16C241BD7}"/>
              </a:ext>
            </a:extLst>
          </p:cNvPr>
          <p:cNvPicPr>
            <a:picLocks noChangeAspect="1"/>
          </p:cNvPicPr>
          <p:nvPr/>
        </p:nvPicPr>
        <p:blipFill>
          <a:blip r:embed="rId3"/>
          <a:stretch>
            <a:fillRect/>
          </a:stretch>
        </p:blipFill>
        <p:spPr>
          <a:xfrm>
            <a:off x="2915816" y="1635646"/>
            <a:ext cx="2404120" cy="2404120"/>
          </a:xfrm>
          <a:prstGeom prst="rect">
            <a:avLst/>
          </a:prstGeom>
        </p:spPr>
      </p:pic>
    </p:spTree>
    <p:extLst>
      <p:ext uri="{BB962C8B-B14F-4D97-AF65-F5344CB8AC3E}">
        <p14:creationId xmlns:p14="http://schemas.microsoft.com/office/powerpoint/2010/main" val="29618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标签的基本结构：</a:t>
            </a:r>
          </a:p>
          <a:p>
            <a:r>
              <a:rPr kumimoji="1" lang="en-US" altLang="zh-CN" dirty="0"/>
              <a:t>save()</a:t>
            </a:r>
            <a:r>
              <a:rPr kumimoji="1" lang="zh-CN" altLang="en-US" dirty="0"/>
              <a:t>、</a:t>
            </a:r>
            <a:r>
              <a:rPr kumimoji="1" lang="en-US" altLang="zh-CN" dirty="0"/>
              <a:t>restore():</a:t>
            </a:r>
          </a:p>
          <a:p>
            <a:r>
              <a:rPr kumimoji="1" lang="zh-CN" altLang="en-US" dirty="0"/>
              <a:t>绘制复杂图形必不可少的方法，分别用来保存、恢复</a:t>
            </a:r>
            <a:r>
              <a:rPr kumimoji="1" lang="en-US" altLang="zh-CN" dirty="0"/>
              <a:t>canvas</a:t>
            </a:r>
            <a:r>
              <a:rPr kumimoji="1" lang="zh-CN" altLang="en-US" dirty="0"/>
              <a:t>的状态，无参数；</a:t>
            </a:r>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79358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t>1) </a:t>
            </a:r>
            <a:r>
              <a:rPr lang="zh-CN" altLang="zh-CN" dirty="0"/>
              <a:t>线性渐变：</a:t>
            </a:r>
            <a:r>
              <a:rPr lang="en-US" altLang="zh-CN" dirty="0" err="1"/>
              <a:t>ctx.createLinearGradient</a:t>
            </a:r>
            <a:r>
              <a:rPr lang="en-US" altLang="zh-CN" dirty="0"/>
              <a:t>(20,20,100,100);</a:t>
            </a:r>
            <a:endParaRPr lang="zh-CN" altLang="zh-CN" dirty="0"/>
          </a:p>
          <a:p>
            <a:pPr marL="0" indent="0">
              <a:buNone/>
            </a:pPr>
            <a:r>
              <a:rPr lang="en-US" altLang="zh-CN" dirty="0"/>
              <a:t>	</a:t>
            </a:r>
            <a:r>
              <a:rPr lang="zh-CN" altLang="zh-CN" dirty="0"/>
              <a:t>参数</a:t>
            </a:r>
            <a:r>
              <a:rPr lang="en-US" altLang="zh-CN" dirty="0"/>
              <a:t>1</a:t>
            </a:r>
            <a:r>
              <a:rPr lang="zh-CN" altLang="zh-CN" dirty="0"/>
              <a:t>，参数</a:t>
            </a:r>
            <a:r>
              <a:rPr lang="en-US" altLang="zh-CN" dirty="0"/>
              <a:t>2</a:t>
            </a:r>
            <a:r>
              <a:rPr lang="zh-CN" altLang="zh-CN" dirty="0"/>
              <a:t>，参数</a:t>
            </a:r>
            <a:r>
              <a:rPr lang="en-US" altLang="zh-CN" dirty="0"/>
              <a:t>3</a:t>
            </a:r>
            <a:r>
              <a:rPr lang="zh-CN" altLang="zh-CN" dirty="0"/>
              <a:t>，参数</a:t>
            </a:r>
            <a:r>
              <a:rPr lang="en-US" altLang="zh-CN" dirty="0"/>
              <a:t>4 </a:t>
            </a:r>
            <a:r>
              <a:rPr lang="zh-CN" altLang="zh-CN" dirty="0"/>
              <a:t>的连线决定了渐变的方向和区间</a:t>
            </a:r>
          </a:p>
          <a:p>
            <a:pPr marL="0" indent="0">
              <a:buNone/>
            </a:pPr>
            <a:r>
              <a:rPr lang="en-US" altLang="zh-CN" dirty="0"/>
              <a:t>2) </a:t>
            </a:r>
            <a:r>
              <a:rPr lang="zh-CN" altLang="zh-CN" dirty="0"/>
              <a:t>添加渐变色：</a:t>
            </a:r>
          </a:p>
          <a:p>
            <a:pPr marL="0" indent="0">
              <a:buNone/>
            </a:pPr>
            <a:r>
              <a:rPr lang="en-US" altLang="zh-CN" dirty="0"/>
              <a:t>	</a:t>
            </a:r>
            <a:r>
              <a:rPr lang="en-US" altLang="zh-CN" dirty="0" err="1"/>
              <a:t>addColorStop</a:t>
            </a:r>
            <a:r>
              <a:rPr lang="en-US" altLang="zh-CN" dirty="0"/>
              <a:t>(0,'red’)</a:t>
            </a:r>
            <a:endParaRPr lang="zh-CN" altLang="zh-CN" dirty="0"/>
          </a:p>
          <a:p>
            <a:pPr marL="0" indent="0">
              <a:buNone/>
            </a:pPr>
            <a:r>
              <a:rPr lang="en-US" altLang="zh-CN" dirty="0"/>
              <a:t>		</a:t>
            </a:r>
            <a:r>
              <a:rPr lang="zh-CN" altLang="zh-CN" dirty="0"/>
              <a:t>参数</a:t>
            </a:r>
            <a:r>
              <a:rPr lang="en-US" altLang="zh-CN" dirty="0"/>
              <a:t>1 </a:t>
            </a:r>
            <a:r>
              <a:rPr lang="zh-CN" altLang="zh-CN" dirty="0"/>
              <a:t>： 只能是</a:t>
            </a:r>
            <a:r>
              <a:rPr lang="en-US" altLang="zh-CN" dirty="0"/>
              <a:t>0--1</a:t>
            </a:r>
            <a:r>
              <a:rPr lang="zh-CN" altLang="zh-CN" dirty="0"/>
              <a:t>的小数</a:t>
            </a:r>
            <a:r>
              <a:rPr lang="en-US" altLang="zh-CN" dirty="0"/>
              <a:t>  </a:t>
            </a:r>
            <a:r>
              <a:rPr lang="zh-CN" altLang="zh-CN" dirty="0"/>
              <a:t>渐变的起始位置</a:t>
            </a:r>
            <a:br>
              <a:rPr lang="en-US" altLang="zh-CN" dirty="0"/>
            </a:br>
            <a:r>
              <a:rPr lang="en-US" altLang="zh-CN" dirty="0"/>
              <a:t>		</a:t>
            </a:r>
            <a:r>
              <a:rPr lang="zh-CN" altLang="zh-CN" dirty="0"/>
              <a:t>参数</a:t>
            </a:r>
            <a:r>
              <a:rPr lang="en-US" altLang="zh-CN" dirty="0"/>
              <a:t>2 </a:t>
            </a:r>
            <a:r>
              <a:rPr lang="zh-CN" altLang="zh-CN" dirty="0"/>
              <a:t>：颜色</a:t>
            </a:r>
            <a:r>
              <a:rPr kumimoji="1" lang="zh-CN" altLang="en-US" dirty="0"/>
              <a:t>；</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51565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3) </a:t>
            </a:r>
            <a:r>
              <a:rPr lang="zh-CN" altLang="zh-CN" dirty="0"/>
              <a:t>径向渐变：</a:t>
            </a:r>
          </a:p>
          <a:p>
            <a:pPr marL="0" indent="0">
              <a:buNone/>
            </a:pPr>
            <a:r>
              <a:rPr lang="en-US" altLang="zh-CN" dirty="0"/>
              <a:t>	</a:t>
            </a:r>
            <a:r>
              <a:rPr lang="en-US" altLang="zh-CN" dirty="0" err="1"/>
              <a:t>painting.createRadialGradient</a:t>
            </a:r>
            <a:r>
              <a:rPr lang="en-US" altLang="zh-CN" dirty="0"/>
              <a:t>(200,200,50,130,200,100);</a:t>
            </a:r>
            <a:endParaRPr lang="zh-CN" altLang="zh-CN" dirty="0"/>
          </a:p>
          <a:p>
            <a:pPr marL="0" indent="0">
              <a:buNone/>
            </a:pPr>
            <a:r>
              <a:rPr lang="en-US" altLang="zh-CN" dirty="0"/>
              <a:t>		</a:t>
            </a:r>
            <a:r>
              <a:rPr lang="zh-CN" altLang="zh-CN" dirty="0"/>
              <a:t>参数</a:t>
            </a:r>
            <a:r>
              <a:rPr lang="en-US" altLang="zh-CN" dirty="0"/>
              <a:t>1</a:t>
            </a:r>
            <a:r>
              <a:rPr lang="zh-CN" altLang="zh-CN" dirty="0"/>
              <a:t>，参数</a:t>
            </a:r>
            <a:r>
              <a:rPr lang="en-US" altLang="zh-CN" dirty="0"/>
              <a:t>2</a:t>
            </a:r>
            <a:r>
              <a:rPr lang="zh-CN" altLang="zh-CN" dirty="0"/>
              <a:t>，参数</a:t>
            </a:r>
            <a:r>
              <a:rPr lang="en-US" altLang="zh-CN" dirty="0"/>
              <a:t>3</a:t>
            </a:r>
            <a:r>
              <a:rPr lang="zh-CN" altLang="zh-CN" dirty="0"/>
              <a:t>，第一个小圆的圆心和半径</a:t>
            </a:r>
            <a:br>
              <a:rPr lang="en-US" altLang="zh-CN" dirty="0"/>
            </a:br>
            <a:r>
              <a:rPr lang="en-US" altLang="zh-CN" dirty="0"/>
              <a:t>		</a:t>
            </a:r>
            <a:r>
              <a:rPr lang="zh-CN" altLang="zh-CN" dirty="0"/>
              <a:t>参数</a:t>
            </a:r>
            <a:r>
              <a:rPr lang="en-US" altLang="zh-CN" dirty="0"/>
              <a:t>4</a:t>
            </a:r>
            <a:r>
              <a:rPr lang="zh-CN" altLang="zh-CN" dirty="0"/>
              <a:t>，参数</a:t>
            </a:r>
            <a:r>
              <a:rPr lang="en-US" altLang="zh-CN" dirty="0"/>
              <a:t>5</a:t>
            </a:r>
            <a:r>
              <a:rPr lang="zh-CN" altLang="zh-CN" dirty="0"/>
              <a:t>，参数</a:t>
            </a:r>
            <a:r>
              <a:rPr lang="en-US" altLang="zh-CN" dirty="0"/>
              <a:t>6</a:t>
            </a:r>
            <a:r>
              <a:rPr lang="zh-CN" altLang="zh-CN" dirty="0"/>
              <a:t>，第二个大圆的圆心和半径</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47057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a:t>
            </a:r>
            <a:endParaRPr kumimoji="1" lang="en-US" altLang="zh-CN" dirty="0">
              <a:solidFill>
                <a:srgbClr val="E11F01"/>
              </a:solidFill>
            </a:endParaRPr>
          </a:p>
          <a:p>
            <a:pPr marL="0" indent="0">
              <a:buNone/>
            </a:pPr>
            <a:r>
              <a:rPr kumimoji="1" lang="en-US" altLang="zh-CN" dirty="0">
                <a:solidFill>
                  <a:srgbClr val="E11F01"/>
                </a:solidFill>
              </a:rPr>
              <a:t>	</a:t>
            </a:r>
            <a:r>
              <a:rPr kumimoji="1" lang="en-US" altLang="zh-CN" dirty="0" err="1"/>
              <a:t>fillText</a:t>
            </a:r>
            <a:r>
              <a:rPr kumimoji="1" lang="en-US" altLang="zh-CN" dirty="0"/>
              <a:t>(</a:t>
            </a:r>
            <a:r>
              <a:rPr kumimoji="1" lang="en-US" altLang="zh-CN" dirty="0" err="1"/>
              <a:t>text,x,y,maxWidth</a:t>
            </a:r>
            <a:r>
              <a:rPr kumimoji="1" lang="en-US" altLang="zh-CN" dirty="0"/>
              <a:t>): </a:t>
            </a:r>
            <a:r>
              <a:rPr kumimoji="1" lang="zh-CN" altLang="en-US" dirty="0"/>
              <a:t>填充绘制</a:t>
            </a:r>
          </a:p>
          <a:p>
            <a:pPr marL="0" indent="0">
              <a:buNone/>
            </a:pPr>
            <a:r>
              <a:rPr kumimoji="1" lang="en-US" altLang="zh-CN" dirty="0"/>
              <a:t>		text</a:t>
            </a:r>
            <a:r>
              <a:rPr kumimoji="1" lang="zh-CN" altLang="en-US" dirty="0"/>
              <a:t>表示文字      </a:t>
            </a:r>
            <a:r>
              <a:rPr kumimoji="1" lang="en-US" altLang="zh-CN" dirty="0"/>
              <a:t>x</a:t>
            </a:r>
            <a:r>
              <a:rPr kumimoji="1" lang="zh-CN" altLang="en-US" dirty="0"/>
              <a:t>、</a:t>
            </a:r>
            <a:r>
              <a:rPr kumimoji="1" lang="en-US" altLang="zh-CN" dirty="0"/>
              <a:t>y</a:t>
            </a:r>
            <a:r>
              <a:rPr kumimoji="1" lang="zh-CN" altLang="en-US" dirty="0"/>
              <a:t>为坐标</a:t>
            </a:r>
          </a:p>
          <a:p>
            <a:pPr marL="0" indent="0">
              <a:buNone/>
            </a:pPr>
            <a:r>
              <a:rPr kumimoji="1" lang="en-US" altLang="zh-CN" dirty="0"/>
              <a:t>		</a:t>
            </a:r>
            <a:r>
              <a:rPr kumimoji="1" lang="en-US" altLang="zh-CN" dirty="0" err="1"/>
              <a:t>maxWidth</a:t>
            </a:r>
            <a:r>
              <a:rPr kumimoji="1" lang="zh-CN" altLang="en-US" dirty="0"/>
              <a:t>可选，为文字最大宽度，防止文字溢出</a:t>
            </a:r>
          </a:p>
          <a:p>
            <a:pPr marL="0" indent="0">
              <a:buNone/>
            </a:pPr>
            <a:r>
              <a:rPr kumimoji="1" lang="en-US" altLang="zh-CN" dirty="0"/>
              <a:t>	</a:t>
            </a:r>
            <a:r>
              <a:rPr kumimoji="1" lang="en-US" altLang="zh-CN" dirty="0" err="1"/>
              <a:t>strokeText</a:t>
            </a:r>
            <a:r>
              <a:rPr kumimoji="1" lang="en-US" altLang="zh-CN" dirty="0"/>
              <a:t>(</a:t>
            </a:r>
            <a:r>
              <a:rPr kumimoji="1" lang="en-US" altLang="zh-CN" dirty="0" err="1"/>
              <a:t>text,x,y,maxWidth</a:t>
            </a:r>
            <a:r>
              <a:rPr kumimoji="1" lang="en-US" altLang="zh-CN" dirty="0"/>
              <a:t>): </a:t>
            </a:r>
            <a:r>
              <a:rPr kumimoji="1" lang="zh-CN" altLang="en-US" dirty="0"/>
              <a:t>描边绘制</a:t>
            </a:r>
          </a:p>
          <a:p>
            <a:pPr marL="0" indent="0">
              <a:buNone/>
            </a:pPr>
            <a:r>
              <a:rPr kumimoji="1" lang="en-US" altLang="zh-CN" dirty="0"/>
              <a:t>		text</a:t>
            </a:r>
            <a:r>
              <a:rPr kumimoji="1" lang="zh-CN" altLang="en-US" dirty="0"/>
              <a:t>表示文字      </a:t>
            </a:r>
            <a:r>
              <a:rPr kumimoji="1" lang="en-US" altLang="zh-CN" dirty="0"/>
              <a:t>x</a:t>
            </a:r>
            <a:r>
              <a:rPr kumimoji="1" lang="zh-CN" altLang="en-US" dirty="0"/>
              <a:t>、</a:t>
            </a:r>
            <a:r>
              <a:rPr kumimoji="1" lang="en-US" altLang="zh-CN" dirty="0"/>
              <a:t>y</a:t>
            </a:r>
            <a:r>
              <a:rPr kumimoji="1" lang="zh-CN" altLang="en-US" dirty="0"/>
              <a:t>为坐标</a:t>
            </a:r>
          </a:p>
          <a:p>
            <a:pPr marL="0" indent="0">
              <a:buNone/>
            </a:pPr>
            <a:r>
              <a:rPr kumimoji="1" lang="en-US" altLang="zh-CN" dirty="0"/>
              <a:t>		</a:t>
            </a:r>
            <a:r>
              <a:rPr kumimoji="1" lang="en-US" altLang="zh-CN" dirty="0" err="1"/>
              <a:t>maxWidth</a:t>
            </a:r>
            <a:r>
              <a:rPr kumimoji="1" lang="zh-CN" altLang="en-US" dirty="0"/>
              <a:t>可选，为文字最大宽度，防止文字溢出；</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30844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kumimoji="1" lang="en-US" altLang="zh-CN" dirty="0"/>
              <a:t>font </a:t>
            </a:r>
            <a:r>
              <a:rPr kumimoji="1" lang="zh-CN" altLang="en-US" dirty="0"/>
              <a:t>文本内容的当前字体属性</a:t>
            </a:r>
          </a:p>
          <a:p>
            <a:pPr marL="0" indent="0">
              <a:buNone/>
            </a:pPr>
            <a:r>
              <a:rPr kumimoji="1" lang="en-US" altLang="zh-CN" dirty="0"/>
              <a:t>	</a:t>
            </a:r>
            <a:r>
              <a:rPr kumimoji="1" lang="zh-CN" altLang="en-US" dirty="0"/>
              <a:t>示例</a:t>
            </a:r>
            <a:r>
              <a:rPr kumimoji="1" lang="en-US" altLang="zh-CN" dirty="0"/>
              <a:t>: </a:t>
            </a:r>
            <a:r>
              <a:rPr kumimoji="1" lang="en-US" altLang="zh-CN" dirty="0" err="1"/>
              <a:t>ctx.font</a:t>
            </a:r>
            <a:r>
              <a:rPr kumimoji="1" lang="en-US" altLang="zh-CN" dirty="0"/>
              <a:t> = 'bold 60px </a:t>
            </a:r>
            <a:r>
              <a:rPr kumimoji="1" lang="zh-CN" altLang="en-US" dirty="0"/>
              <a:t>微软雅黑</a:t>
            </a:r>
            <a:r>
              <a:rPr kumimoji="1" lang="en-US" altLang="zh-CN" dirty="0"/>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7579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标签的基本结构：</a:t>
            </a:r>
          </a:p>
          <a:p>
            <a:r>
              <a:rPr kumimoji="1" lang="en-US" altLang="zh-CN" dirty="0"/>
              <a:t>&lt;canvas id="</a:t>
            </a:r>
            <a:r>
              <a:rPr kumimoji="1" lang="en-US" altLang="zh-CN" dirty="0" err="1"/>
              <a:t>myCanvas</a:t>
            </a:r>
            <a:r>
              <a:rPr kumimoji="1" lang="en-US" altLang="zh-CN" dirty="0"/>
              <a:t>" width="200" height="200"&gt;&lt; /canvas&gt; ( IE 6 7 8</a:t>
            </a:r>
            <a:r>
              <a:rPr kumimoji="1" lang="zh-CN" altLang="en-US" dirty="0"/>
              <a:t>不支持 </a:t>
            </a:r>
            <a:r>
              <a:rPr kumimoji="1" lang="en-US" altLang="zh-CN" dirty="0"/>
              <a:t>&lt;canvas&gt;</a:t>
            </a:r>
            <a:r>
              <a:rPr kumimoji="1" lang="zh-CN" altLang="en-US" dirty="0"/>
              <a:t>标签 </a:t>
            </a:r>
            <a:r>
              <a:rPr kumimoji="1" lang="en-US" altLang="zh-CN" dirty="0"/>
              <a:t>)</a:t>
            </a:r>
          </a:p>
          <a:p>
            <a:r>
              <a:rPr kumimoji="1" lang="en-US" altLang="zh-CN" dirty="0"/>
              <a:t>JavaScript</a:t>
            </a:r>
            <a:r>
              <a:rPr kumimoji="1" lang="zh-CN" altLang="en-US" dirty="0"/>
              <a:t>使用这里创建的</a:t>
            </a:r>
            <a:r>
              <a:rPr kumimoji="1" lang="en-US" altLang="zh-CN" dirty="0"/>
              <a:t>canvas</a:t>
            </a:r>
            <a:r>
              <a:rPr kumimoji="1" lang="zh-CN" altLang="en-US" dirty="0"/>
              <a:t>的</a:t>
            </a:r>
            <a:r>
              <a:rPr kumimoji="1" lang="en-US" altLang="zh-CN" dirty="0"/>
              <a:t>id</a:t>
            </a:r>
            <a:r>
              <a:rPr kumimoji="1" lang="zh-CN" altLang="en-US" dirty="0"/>
              <a:t>来表示要在上面绘画的画布</a:t>
            </a:r>
            <a:endParaRPr kumimoji="1" lang="en-US" altLang="zh-CN" dirty="0"/>
          </a:p>
          <a:p>
            <a:r>
              <a:rPr kumimoji="1" lang="en-US" altLang="zh-CN" dirty="0"/>
              <a:t>JavaScript</a:t>
            </a:r>
            <a:r>
              <a:rPr kumimoji="1" lang="zh-CN" altLang="en-US" dirty="0"/>
              <a:t>使用</a:t>
            </a:r>
            <a:r>
              <a:rPr kumimoji="1" lang="en-US" altLang="zh-CN" dirty="0" err="1"/>
              <a:t>document.getElementById</a:t>
            </a:r>
            <a:r>
              <a:rPr kumimoji="1" lang="en-US" altLang="zh-CN" dirty="0"/>
              <a:t>()</a:t>
            </a:r>
            <a:r>
              <a:rPr kumimoji="1" lang="zh-CN" altLang="en-US" dirty="0"/>
              <a:t>方法来确定正确的画布</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78305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539552" y="771550"/>
            <a:ext cx="8285471" cy="3971925"/>
          </a:xfrm>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zh-CN" dirty="0"/>
              <a:t>水平对齐方式</a:t>
            </a:r>
          </a:p>
          <a:p>
            <a:pPr marL="0" indent="0">
              <a:buNone/>
            </a:pPr>
            <a:r>
              <a:rPr lang="en-US" altLang="zh-CN" dirty="0" err="1"/>
              <a:t>painting.textAlign</a:t>
            </a:r>
            <a:r>
              <a:rPr lang="en-US" altLang="zh-CN" dirty="0"/>
              <a:t> = 'start';  --- </a:t>
            </a:r>
            <a:r>
              <a:rPr lang="zh-CN" altLang="zh-CN" dirty="0"/>
              <a:t>默认值</a:t>
            </a:r>
          </a:p>
          <a:p>
            <a:pPr marL="0" indent="0">
              <a:buNone/>
            </a:pPr>
            <a:r>
              <a:rPr lang="en-US" altLang="zh-CN" dirty="0" err="1"/>
              <a:t>painting.textAlign</a:t>
            </a:r>
            <a:r>
              <a:rPr lang="en-US" altLang="zh-CN" dirty="0"/>
              <a:t> = 'center';</a:t>
            </a:r>
            <a:endParaRPr lang="zh-CN" altLang="zh-CN" dirty="0"/>
          </a:p>
          <a:p>
            <a:pPr marL="0" indent="0">
              <a:buNone/>
            </a:pPr>
            <a:r>
              <a:rPr lang="en-US" altLang="zh-CN" dirty="0" err="1"/>
              <a:t>painting.textAlign</a:t>
            </a:r>
            <a:r>
              <a:rPr lang="en-US" altLang="zh-CN" dirty="0"/>
              <a:t> = 'end';</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8873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en-US" dirty="0"/>
              <a:t>垂直对齐</a:t>
            </a:r>
            <a:endParaRPr lang="en-US" altLang="zh-CN" dirty="0"/>
          </a:p>
          <a:p>
            <a:pPr marL="0" indent="0">
              <a:buNone/>
            </a:pPr>
            <a:r>
              <a:rPr lang="en-US" altLang="zh-CN" dirty="0"/>
              <a:t>    </a:t>
            </a:r>
            <a:r>
              <a:rPr lang="en-US" altLang="zh-CN" dirty="0" err="1"/>
              <a:t>painting.textBaseline</a:t>
            </a:r>
            <a:r>
              <a:rPr lang="en-US" altLang="zh-CN" dirty="0"/>
              <a:t> = 'top';   </a:t>
            </a:r>
            <a:r>
              <a:rPr lang="zh-CN" altLang="zh-CN" dirty="0"/>
              <a:t>文字顶部有线有缝隙</a:t>
            </a:r>
            <a:br>
              <a:rPr lang="en-US" altLang="zh-CN" dirty="0"/>
            </a:br>
            <a:r>
              <a:rPr lang="en-US" altLang="zh-CN" dirty="0"/>
              <a:t>    </a:t>
            </a:r>
            <a:r>
              <a:rPr lang="en-US" altLang="zh-CN" dirty="0" err="1"/>
              <a:t>painting.textBaseline</a:t>
            </a:r>
            <a:r>
              <a:rPr lang="en-US" altLang="zh-CN" dirty="0"/>
              <a:t> = 'hanging'; </a:t>
            </a:r>
            <a:r>
              <a:rPr lang="zh-CN" altLang="zh-CN" dirty="0"/>
              <a:t>文字顶部没有线有缝隙</a:t>
            </a:r>
            <a:br>
              <a:rPr lang="en-US" altLang="zh-CN" dirty="0"/>
            </a:br>
            <a:r>
              <a:rPr lang="en-US" altLang="zh-CN" dirty="0"/>
              <a:t>    </a:t>
            </a:r>
            <a:r>
              <a:rPr lang="en-US" altLang="zh-CN" dirty="0" err="1"/>
              <a:t>painting.textBaseline</a:t>
            </a:r>
            <a:r>
              <a:rPr lang="en-US" altLang="zh-CN" dirty="0"/>
              <a:t> = 'middle';</a:t>
            </a:r>
            <a:br>
              <a:rPr lang="en-US" altLang="zh-CN" dirty="0"/>
            </a:br>
            <a:r>
              <a:rPr lang="en-US" altLang="zh-CN" dirty="0"/>
              <a:t>    </a:t>
            </a:r>
            <a:r>
              <a:rPr lang="en-US" altLang="zh-CN" dirty="0" err="1"/>
              <a:t>painting.textBaseline</a:t>
            </a:r>
            <a:r>
              <a:rPr lang="en-US" altLang="zh-CN" dirty="0"/>
              <a:t> = 'bottom'; </a:t>
            </a:r>
            <a:r>
              <a:rPr lang="zh-CN" altLang="zh-CN" dirty="0"/>
              <a:t>文字底部有线有缝隙</a:t>
            </a:r>
            <a:br>
              <a:rPr lang="en-US" altLang="zh-CN" dirty="0"/>
            </a:br>
            <a:r>
              <a:rPr lang="en-US" altLang="zh-CN" dirty="0"/>
              <a:t>    </a:t>
            </a:r>
            <a:r>
              <a:rPr lang="en-US" altLang="zh-CN" dirty="0" err="1"/>
              <a:t>painting.textBaseline</a:t>
            </a:r>
            <a:r>
              <a:rPr lang="en-US" altLang="zh-CN" dirty="0"/>
              <a:t> = 'alphabetic'; </a:t>
            </a:r>
            <a:r>
              <a:rPr lang="zh-CN" altLang="zh-CN" dirty="0"/>
              <a:t>默认值</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743066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en-US" dirty="0"/>
              <a:t>文字水平垂直居中？</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86260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绘制阴影：</a:t>
            </a:r>
            <a:endParaRPr kumimoji="1" lang="en-US" altLang="zh-CN" dirty="0">
              <a:solidFill>
                <a:srgbClr val="E11F01"/>
              </a:solidFill>
            </a:endParaRPr>
          </a:p>
          <a:p>
            <a:pPr marL="0" indent="0">
              <a:buNone/>
            </a:pPr>
            <a:r>
              <a:rPr lang="en-US" altLang="zh-CN" dirty="0"/>
              <a:t>	</a:t>
            </a:r>
            <a:r>
              <a:rPr lang="en-US" altLang="zh-CN" dirty="0" err="1"/>
              <a:t>painting.shadowColor</a:t>
            </a:r>
            <a:r>
              <a:rPr lang="en-US" altLang="zh-CN" dirty="0"/>
              <a:t> = 'blue'; </a:t>
            </a:r>
            <a:r>
              <a:rPr lang="zh-CN" altLang="zh-CN" dirty="0"/>
              <a:t>阴影颜色设置</a:t>
            </a:r>
            <a:br>
              <a:rPr lang="en-US" altLang="zh-CN" dirty="0"/>
            </a:br>
            <a:r>
              <a:rPr lang="en-US" altLang="zh-CN" dirty="0"/>
              <a:t>	</a:t>
            </a:r>
            <a:r>
              <a:rPr lang="en-US" altLang="zh-CN" dirty="0" err="1"/>
              <a:t>painting.shadowBlur</a:t>
            </a:r>
            <a:r>
              <a:rPr lang="en-US" altLang="zh-CN" dirty="0"/>
              <a:t> = 20; </a:t>
            </a:r>
            <a:r>
              <a:rPr lang="zh-CN" altLang="zh-CN" dirty="0"/>
              <a:t>阴影模糊程度</a:t>
            </a:r>
            <a:br>
              <a:rPr lang="en-US" altLang="zh-CN" dirty="0"/>
            </a:br>
            <a:r>
              <a:rPr lang="en-US" altLang="zh-CN" dirty="0"/>
              <a:t>	</a:t>
            </a:r>
            <a:r>
              <a:rPr lang="en-US" altLang="zh-CN" dirty="0" err="1"/>
              <a:t>painting.shadowOffsetX</a:t>
            </a:r>
            <a:r>
              <a:rPr lang="en-US" altLang="zh-CN" dirty="0"/>
              <a:t> = 100; </a:t>
            </a:r>
            <a:r>
              <a:rPr lang="zh-CN" altLang="zh-CN" dirty="0"/>
              <a:t>阴影水平方向偏移量</a:t>
            </a:r>
            <a:br>
              <a:rPr lang="en-US" altLang="zh-CN" dirty="0"/>
            </a:br>
            <a:r>
              <a:rPr lang="en-US" altLang="zh-CN" dirty="0"/>
              <a:t>	</a:t>
            </a:r>
            <a:r>
              <a:rPr lang="en-US" altLang="zh-CN" dirty="0" err="1"/>
              <a:t>painting.shadowOffsetY</a:t>
            </a:r>
            <a:r>
              <a:rPr lang="en-US" altLang="zh-CN" dirty="0"/>
              <a:t> = 50; </a:t>
            </a:r>
            <a:r>
              <a:rPr lang="zh-CN" altLang="zh-CN" dirty="0"/>
              <a:t>阴影垂直方向偏移量</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442631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r>
              <a:rPr kumimoji="1" lang="zh-CN" altLang="en-US" dirty="0"/>
              <a:t>新画图形是压在原图形上或者原图覆盖新图形等等一系列新图与原图形的结合方式叫做图形的结合，大概分为十一种方式；</a:t>
            </a:r>
            <a:endParaRPr kumimoji="1" lang="en-US" altLang="zh-CN" dirty="0"/>
          </a:p>
          <a:p>
            <a:r>
              <a:rPr kumimoji="1" lang="zh-CN" altLang="en-US" dirty="0"/>
              <a:t>比如：显示新图覆盖原图、或者只显示原图和新图相重叠部分等等；</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92854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r>
              <a:rPr kumimoji="1" lang="en-US" altLang="zh-CN" dirty="0" err="1"/>
              <a:t>globalCompositeOperation</a:t>
            </a:r>
            <a:r>
              <a:rPr kumimoji="1" lang="zh-CN" altLang="en-US" dirty="0"/>
              <a:t>属性：</a:t>
            </a:r>
          </a:p>
          <a:p>
            <a:pPr marL="0" indent="0">
              <a:buNone/>
            </a:pPr>
            <a:r>
              <a:rPr kumimoji="1" lang="en-US" altLang="zh-CN" dirty="0"/>
              <a:t>	</a:t>
            </a:r>
            <a:r>
              <a:rPr kumimoji="1" lang="zh-CN" altLang="en-US" dirty="0"/>
              <a:t>控制图形的组合方式</a:t>
            </a:r>
          </a:p>
          <a:p>
            <a:pPr marL="0" indent="0">
              <a:buNone/>
            </a:pPr>
            <a:r>
              <a:rPr kumimoji="1" lang="en-US" altLang="zh-CN" dirty="0"/>
              <a:t>	</a:t>
            </a:r>
            <a:r>
              <a:rPr kumimoji="1" lang="zh-CN" altLang="en-US" dirty="0"/>
              <a:t>这个属性归</a:t>
            </a:r>
            <a:r>
              <a:rPr kumimoji="1" lang="en-US" altLang="zh-CN" dirty="0" err="1"/>
              <a:t>getContext</a:t>
            </a:r>
            <a:r>
              <a:rPr kumimoji="1" lang="en-US" altLang="zh-CN" dirty="0"/>
              <a:t>(‘2d’)</a:t>
            </a:r>
            <a:r>
              <a:rPr kumimoji="1" lang="zh-CN" altLang="en-US" dirty="0"/>
              <a:t>所创建的对象所有</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4" descr="QQ截图201506281237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402" y="3042474"/>
            <a:ext cx="4978475" cy="175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03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grpSp>
        <p:nvGrpSpPr>
          <p:cNvPr id="26" name="组 25"/>
          <p:cNvGrpSpPr/>
          <p:nvPr/>
        </p:nvGrpSpPr>
        <p:grpSpPr>
          <a:xfrm>
            <a:off x="1440000" y="1368388"/>
            <a:ext cx="5893799" cy="3417014"/>
            <a:chOff x="1920000" y="1773001"/>
            <a:chExt cx="7858398" cy="4556018"/>
          </a:xfrm>
        </p:grpSpPr>
        <p:grpSp>
          <p:nvGrpSpPr>
            <p:cNvPr id="5" name="组 4"/>
            <p:cNvGrpSpPr/>
            <p:nvPr/>
          </p:nvGrpSpPr>
          <p:grpSpPr>
            <a:xfrm>
              <a:off x="1920000" y="1773001"/>
              <a:ext cx="7382222" cy="3240000"/>
              <a:chOff x="1867085" y="1098296"/>
              <a:chExt cx="7507137" cy="4323349"/>
            </a:xfrm>
          </p:grpSpPr>
          <p:pic>
            <p:nvPicPr>
              <p:cNvPr id="6" name="Picture 5" descr="QQ截图20121121132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146" y="1098296"/>
                <a:ext cx="720558" cy="85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2181338" y="1228439"/>
                <a:ext cx="1799808"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source-in</a:t>
                </a:r>
              </a:p>
            </p:txBody>
          </p:sp>
          <p:pic>
            <p:nvPicPr>
              <p:cNvPr id="8" name="Picture 7" descr="QQ截图20121121132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706" y="2188657"/>
                <a:ext cx="809438" cy="89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2136899" y="2402919"/>
                <a:ext cx="1844249" cy="1149924"/>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source-out</a:t>
                </a:r>
              </a:p>
            </p:txBody>
          </p:sp>
          <p:pic>
            <p:nvPicPr>
              <p:cNvPr id="10" name="Picture 9" descr="QQ截图201211211323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653" y="3396464"/>
                <a:ext cx="1115755" cy="80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1867085" y="3564701"/>
                <a:ext cx="2020420"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source-over</a:t>
                </a:r>
              </a:p>
            </p:txBody>
          </p:sp>
          <p:sp>
            <p:nvSpPr>
              <p:cNvPr id="12" name="Text Box 13"/>
              <p:cNvSpPr txBox="1">
                <a:spLocks noChangeArrowheads="1"/>
              </p:cNvSpPr>
              <p:nvPr/>
            </p:nvSpPr>
            <p:spPr bwMode="auto">
              <a:xfrm>
                <a:off x="6093620" y="2402919"/>
                <a:ext cx="2564806"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destination-out</a:t>
                </a:r>
              </a:p>
            </p:txBody>
          </p:sp>
          <p:sp>
            <p:nvSpPr>
              <p:cNvPr id="13" name="Text Box 14"/>
              <p:cNvSpPr txBox="1">
                <a:spLocks noChangeArrowheads="1"/>
              </p:cNvSpPr>
              <p:nvPr/>
            </p:nvSpPr>
            <p:spPr bwMode="auto">
              <a:xfrm>
                <a:off x="5915861" y="3574223"/>
                <a:ext cx="2847316"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wrap="square">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destination-over</a:t>
                </a:r>
              </a:p>
            </p:txBody>
          </p:sp>
          <p:sp>
            <p:nvSpPr>
              <p:cNvPr id="14" name="Text Box 16"/>
              <p:cNvSpPr txBox="1">
                <a:spLocks noChangeArrowheads="1"/>
              </p:cNvSpPr>
              <p:nvPr/>
            </p:nvSpPr>
            <p:spPr bwMode="auto">
              <a:xfrm>
                <a:off x="6088858" y="1364935"/>
                <a:ext cx="2439423"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destination-in</a:t>
                </a:r>
              </a:p>
            </p:txBody>
          </p:sp>
          <p:pic>
            <p:nvPicPr>
              <p:cNvPr id="15" name="Picture 19" descr="QQ截图201211211330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573" y="2266426"/>
                <a:ext cx="758649" cy="84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QQ截图20121121133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5573" y="1114167"/>
                <a:ext cx="720558" cy="94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1"/>
              <p:cNvSpPr txBox="1">
                <a:spLocks noChangeArrowheads="1"/>
              </p:cNvSpPr>
              <p:nvPr/>
            </p:nvSpPr>
            <p:spPr bwMode="auto">
              <a:xfrm>
                <a:off x="1973422" y="4701087"/>
                <a:ext cx="2156912"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source-atop</a:t>
                </a:r>
              </a:p>
            </p:txBody>
          </p:sp>
          <p:pic>
            <p:nvPicPr>
              <p:cNvPr id="18" name="Picture 12" descr="QQ截图201211211325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431" y="4566181"/>
                <a:ext cx="871335" cy="855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9" name="Text Box 15"/>
              <p:cNvSpPr txBox="1">
                <a:spLocks noChangeArrowheads="1"/>
              </p:cNvSpPr>
              <p:nvPr/>
            </p:nvSpPr>
            <p:spPr bwMode="auto">
              <a:xfrm>
                <a:off x="6022198" y="4745527"/>
                <a:ext cx="2740979"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destination-atop</a:t>
                </a:r>
              </a:p>
            </p:txBody>
          </p:sp>
        </p:grpSp>
        <p:pic>
          <p:nvPicPr>
            <p:cNvPr id="20" name="Picture 8" descr="QQ截图20121121133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8824" y="5260917"/>
              <a:ext cx="1230027" cy="888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21" name="Picture 9" descr="QQ截图20121121133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8493" y="5194257"/>
              <a:ext cx="899905" cy="907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2" name="Text Box 12"/>
            <p:cNvSpPr txBox="1">
              <a:spLocks noChangeArrowheads="1"/>
            </p:cNvSpPr>
            <p:nvPr/>
          </p:nvSpPr>
          <p:spPr bwMode="auto">
            <a:xfrm>
              <a:off x="7950022" y="5425979"/>
              <a:ext cx="949105" cy="49244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copy</a:t>
              </a:r>
            </a:p>
          </p:txBody>
        </p:sp>
        <p:pic>
          <p:nvPicPr>
            <p:cNvPr id="23" name="Picture 7" descr="QQ截图20121121133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4162" y="5243459"/>
              <a:ext cx="1125277" cy="849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4" name="Text Box 10"/>
            <p:cNvSpPr txBox="1">
              <a:spLocks noChangeArrowheads="1"/>
            </p:cNvSpPr>
            <p:nvPr/>
          </p:nvSpPr>
          <p:spPr bwMode="auto">
            <a:xfrm>
              <a:off x="2171271" y="5467244"/>
              <a:ext cx="1144323" cy="8617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lighter</a:t>
              </a:r>
            </a:p>
          </p:txBody>
        </p:sp>
        <p:sp>
          <p:nvSpPr>
            <p:cNvPr id="25" name="Text Box 11"/>
            <p:cNvSpPr txBox="1">
              <a:spLocks noChangeArrowheads="1"/>
            </p:cNvSpPr>
            <p:nvPr/>
          </p:nvSpPr>
          <p:spPr bwMode="auto">
            <a:xfrm>
              <a:off x="5116989" y="5457722"/>
              <a:ext cx="852291" cy="49244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err="1">
                  <a:latin typeface="微软雅黑" charset="-122"/>
                  <a:ea typeface="微软雅黑" charset="-122"/>
                </a:rPr>
                <a:t>xor</a:t>
              </a:r>
              <a:endParaRPr lang="en-US" altLang="zh-CN" sz="1800" dirty="0">
                <a:latin typeface="微软雅黑" charset="-122"/>
                <a:ea typeface="微软雅黑" charset="-122"/>
              </a:endParaRPr>
            </a:p>
          </p:txBody>
        </p:sp>
      </p:grpSp>
    </p:spTree>
    <p:extLst>
      <p:ext uri="{BB962C8B-B14F-4D97-AF65-F5344CB8AC3E}">
        <p14:creationId xmlns:p14="http://schemas.microsoft.com/office/powerpoint/2010/main" val="47196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83568" y="771550"/>
            <a:ext cx="8285471" cy="3971925"/>
          </a:xfrm>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r>
              <a:rPr kumimoji="1" lang="en-US" altLang="zh-CN" dirty="0"/>
              <a:t>source-over</a:t>
            </a:r>
            <a:r>
              <a:rPr kumimoji="1" lang="zh-CN" altLang="en-US" dirty="0"/>
              <a:t>：默认值，表示新图覆盖在旧图之上</a:t>
            </a:r>
          </a:p>
          <a:p>
            <a:pPr marL="0" indent="0">
              <a:buNone/>
            </a:pPr>
            <a:r>
              <a:rPr kumimoji="1" lang="en-US" altLang="zh-CN" dirty="0"/>
              <a:t>source-atop</a:t>
            </a:r>
            <a:r>
              <a:rPr kumimoji="1" lang="zh-CN" altLang="en-US" dirty="0"/>
              <a:t>：只绘制旧图和重叠的部分，其他透明</a:t>
            </a:r>
          </a:p>
          <a:p>
            <a:pPr marL="0" indent="0">
              <a:buNone/>
            </a:pPr>
            <a:r>
              <a:rPr kumimoji="1" lang="en-US" altLang="zh-CN" dirty="0"/>
              <a:t>source-in</a:t>
            </a:r>
            <a:r>
              <a:rPr kumimoji="1" lang="zh-CN" altLang="en-US" dirty="0"/>
              <a:t>：只绘制新图的重叠部分，其他透明</a:t>
            </a:r>
          </a:p>
          <a:p>
            <a:pPr marL="0" indent="0">
              <a:buNone/>
            </a:pPr>
            <a:r>
              <a:rPr kumimoji="1" lang="en-US" altLang="zh-CN" dirty="0"/>
              <a:t>source-out</a:t>
            </a:r>
            <a:r>
              <a:rPr kumimoji="1" lang="zh-CN" altLang="en-US" dirty="0"/>
              <a:t>：只绘制新图，重叠部分和旧图透明</a:t>
            </a: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3137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r>
              <a:rPr kumimoji="1" lang="en-US" altLang="zh-CN" dirty="0"/>
              <a:t>destination-over</a:t>
            </a:r>
            <a:r>
              <a:rPr kumimoji="1" lang="zh-CN" altLang="en-US" dirty="0"/>
              <a:t>：表示旧图覆盖在新图之上</a:t>
            </a:r>
          </a:p>
          <a:p>
            <a:pPr marL="0" indent="0">
              <a:buNone/>
            </a:pPr>
            <a:r>
              <a:rPr kumimoji="1" lang="en-US" altLang="zh-CN" dirty="0"/>
              <a:t>destination-atop</a:t>
            </a:r>
            <a:r>
              <a:rPr kumimoji="1" lang="zh-CN" altLang="en-US" dirty="0"/>
              <a:t>：只绘制新图和重叠的部分，其他透明</a:t>
            </a:r>
          </a:p>
          <a:p>
            <a:pPr marL="0" indent="0">
              <a:buNone/>
            </a:pPr>
            <a:r>
              <a:rPr kumimoji="1" lang="en-US" altLang="zh-CN" dirty="0"/>
              <a:t>destination-in</a:t>
            </a:r>
            <a:r>
              <a:rPr kumimoji="1" lang="zh-CN" altLang="en-US" dirty="0"/>
              <a:t>：只绘制旧图的重叠部分，其他透明</a:t>
            </a:r>
          </a:p>
          <a:p>
            <a:pPr marL="0" indent="0">
              <a:buNone/>
            </a:pPr>
            <a:r>
              <a:rPr kumimoji="1" lang="en-US" altLang="zh-CN" dirty="0"/>
              <a:t>destination-out</a:t>
            </a:r>
            <a:r>
              <a:rPr kumimoji="1" lang="zh-CN" altLang="en-US" dirty="0"/>
              <a:t>：只绘制旧图，重叠部分和新图透明</a:t>
            </a:r>
          </a:p>
          <a:p>
            <a:pPr marL="0" indent="0">
              <a:buNone/>
            </a:pPr>
            <a:r>
              <a:rPr kumimoji="1" lang="en-US" altLang="zh-CN" dirty="0"/>
              <a:t>lighter</a:t>
            </a:r>
            <a:r>
              <a:rPr kumimoji="1" lang="zh-CN" altLang="en-US" dirty="0"/>
              <a:t>：旧图与新图都绘制，重叠部分混色处理</a:t>
            </a:r>
          </a:p>
          <a:p>
            <a:pPr marL="0" indent="0">
              <a:buNone/>
            </a:pPr>
            <a:r>
              <a:rPr kumimoji="1" lang="zh-CN" altLang="en-US" dirty="0"/>
              <a:t> </a:t>
            </a:r>
            <a:r>
              <a:rPr kumimoji="1" lang="en-US" altLang="zh-CN" dirty="0" err="1"/>
              <a:t>xor</a:t>
            </a:r>
            <a:r>
              <a:rPr kumimoji="1" lang="zh-CN" altLang="en-US" dirty="0"/>
              <a:t>：旧图和新图重叠处做透明处理</a:t>
            </a:r>
          </a:p>
          <a:p>
            <a:pPr marL="0" indent="0">
              <a:buNone/>
            </a:pPr>
            <a:r>
              <a:rPr kumimoji="1" lang="zh-CN" altLang="en-US" dirty="0"/>
              <a:t> </a:t>
            </a:r>
            <a:r>
              <a:rPr kumimoji="1" lang="en-US" altLang="zh-CN" dirty="0"/>
              <a:t>copy</a:t>
            </a:r>
            <a:r>
              <a:rPr kumimoji="1" lang="zh-CN" altLang="en-US" dirty="0"/>
              <a:t>：只绘制新图形，不绘制旧图形</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65603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a:t>
            </a:r>
            <a:r>
              <a:rPr lang="zh-CN" altLang="zh-CN" dirty="0"/>
              <a:t>读取像素：提取矩形中的信息</a:t>
            </a:r>
            <a:br>
              <a:rPr lang="en-US" altLang="zh-CN" dirty="0"/>
            </a:br>
            <a:r>
              <a:rPr lang="en-US" altLang="zh-CN" dirty="0"/>
              <a:t>		</a:t>
            </a:r>
            <a:r>
              <a:rPr lang="en-US" altLang="zh-CN" dirty="0" err="1"/>
              <a:t>painting.getImageData</a:t>
            </a:r>
            <a:r>
              <a:rPr lang="en-US" altLang="zh-CN" dirty="0"/>
              <a:t>(100,100,100,100);</a:t>
            </a:r>
            <a:br>
              <a:rPr lang="en-US" altLang="zh-CN" dirty="0"/>
            </a:br>
            <a:r>
              <a:rPr lang="en-US" altLang="zh-CN" dirty="0"/>
              <a:t>		</a:t>
            </a:r>
            <a:r>
              <a:rPr lang="zh-CN" altLang="zh-CN" dirty="0"/>
              <a:t>返回值：返回</a:t>
            </a:r>
            <a:r>
              <a:rPr lang="en-US" altLang="zh-CN" dirty="0"/>
              <a:t> 40000</a:t>
            </a:r>
            <a:r>
              <a:rPr lang="zh-CN" altLang="zh-CN" dirty="0"/>
              <a:t>个像素点，及图形的宽度与高度</a:t>
            </a:r>
          </a:p>
          <a:p>
            <a:pPr marL="0" indent="0">
              <a:buNone/>
            </a:pPr>
            <a:r>
              <a:rPr lang="en-US" altLang="zh-CN" dirty="0"/>
              <a:t>	width:</a:t>
            </a:r>
            <a:r>
              <a:rPr lang="zh-CN" altLang="zh-CN" dirty="0"/>
              <a:t>该区域横向上像素点的个数</a:t>
            </a:r>
            <a:br>
              <a:rPr lang="en-US" altLang="zh-CN" dirty="0"/>
            </a:br>
            <a:r>
              <a:rPr lang="en-US" altLang="zh-CN" dirty="0"/>
              <a:t>	 height:</a:t>
            </a:r>
            <a:r>
              <a:rPr lang="zh-CN" altLang="zh-CN" dirty="0"/>
              <a:t>该区域纵向上像素点的个数</a:t>
            </a:r>
            <a:br>
              <a:rPr lang="en-US" altLang="zh-CN" dirty="0"/>
            </a:br>
            <a:r>
              <a:rPr lang="en-US" altLang="zh-CN" dirty="0"/>
              <a:t>	 data:</a:t>
            </a:r>
            <a:r>
              <a:rPr lang="zh-CN" altLang="zh-CN" dirty="0"/>
              <a:t>该区域所有像素点的</a:t>
            </a:r>
            <a:r>
              <a:rPr lang="en-US" altLang="zh-CN" dirty="0" err="1"/>
              <a:t>rgba</a:t>
            </a:r>
            <a:r>
              <a:rPr lang="zh-CN" altLang="zh-CN" dirty="0"/>
              <a:t>信息</a:t>
            </a:r>
          </a:p>
          <a:p>
            <a:r>
              <a:rPr lang="en-US" altLang="zh-CN" dirty="0"/>
              <a:t>2)</a:t>
            </a:r>
            <a:r>
              <a:rPr lang="zh-CN" altLang="zh-CN" dirty="0"/>
              <a:t>写入像素：</a:t>
            </a:r>
          </a:p>
          <a:p>
            <a:pPr marL="0" indent="0">
              <a:buNone/>
            </a:pPr>
            <a:r>
              <a:rPr lang="en-US" altLang="zh-CN" dirty="0"/>
              <a:t>	</a:t>
            </a:r>
            <a:r>
              <a:rPr lang="en-US" altLang="zh-CN" dirty="0" err="1"/>
              <a:t>painting.putImageData</a:t>
            </a:r>
            <a:r>
              <a:rPr lang="en-US" altLang="zh-CN" dirty="0"/>
              <a:t>(</a:t>
            </a:r>
            <a:r>
              <a:rPr lang="zh-CN" altLang="zh-CN" dirty="0"/>
              <a:t>填入的对象</a:t>
            </a:r>
            <a:r>
              <a:rPr lang="en-US" altLang="zh-CN" dirty="0"/>
              <a:t>,</a:t>
            </a:r>
            <a:r>
              <a:rPr lang="zh-CN" altLang="zh-CN" dirty="0"/>
              <a:t>填充区域水平坐标点</a:t>
            </a:r>
            <a:r>
              <a:rPr lang="en-US" altLang="zh-CN" dirty="0"/>
              <a:t>,</a:t>
            </a:r>
            <a:r>
              <a:rPr lang="zh-CN" altLang="zh-CN" dirty="0"/>
              <a:t>填充区域垂直坐标点</a:t>
            </a:r>
            <a:r>
              <a:rPr lang="en-US" altLang="zh-CN" dirty="0"/>
              <a:t>);</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376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标签上下文：</a:t>
            </a:r>
          </a:p>
          <a:p>
            <a:r>
              <a:rPr kumimoji="1" lang="zh-CN" altLang="en-US" dirty="0"/>
              <a:t>每个画布都必须要有一个</a:t>
            </a:r>
            <a:r>
              <a:rPr kumimoji="1" lang="en-US" altLang="zh-CN" dirty="0"/>
              <a:t>context</a:t>
            </a:r>
            <a:r>
              <a:rPr kumimoji="1" lang="zh-CN" altLang="en-US" dirty="0"/>
              <a:t>（上下文）的定义。就目前的情况来说，官方规范只承认一个</a:t>
            </a:r>
            <a:r>
              <a:rPr kumimoji="1" lang="en-US" altLang="zh-CN" dirty="0"/>
              <a:t>2D</a:t>
            </a:r>
            <a:r>
              <a:rPr kumimoji="1" lang="zh-CN" altLang="en-US" dirty="0"/>
              <a:t>环境：</a:t>
            </a:r>
          </a:p>
          <a:p>
            <a:r>
              <a:rPr kumimoji="1" lang="en-US" altLang="zh-CN" dirty="0" err="1"/>
              <a:t>var</a:t>
            </a:r>
            <a:r>
              <a:rPr kumimoji="1" lang="en-US" altLang="zh-CN" dirty="0"/>
              <a:t> </a:t>
            </a:r>
            <a:r>
              <a:rPr kumimoji="1" lang="en-US" altLang="zh-CN" dirty="0" err="1"/>
              <a:t>ctx</a:t>
            </a:r>
            <a:r>
              <a:rPr kumimoji="1" lang="en-US" altLang="zh-CN" dirty="0"/>
              <a:t> = </a:t>
            </a:r>
            <a:r>
              <a:rPr kumimoji="1" lang="en-US" altLang="zh-CN" dirty="0" err="1"/>
              <a:t>cvs.getContext</a:t>
            </a:r>
            <a:r>
              <a:rPr kumimoji="1" lang="en-US" altLang="zh-CN" dirty="0"/>
              <a:t>("2d");</a:t>
            </a:r>
          </a:p>
          <a:p>
            <a:r>
              <a:rPr kumimoji="1" lang="zh-CN" altLang="en-US" dirty="0"/>
              <a:t>在标识画布并指明了它的上下文之后，就可以开始绘画了</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4188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dirty="0"/>
              <a:t>写入像素：</a:t>
            </a:r>
          </a:p>
          <a:p>
            <a:pPr marL="0" indent="0">
              <a:buNone/>
            </a:pPr>
            <a:r>
              <a:rPr lang="en-US" altLang="zh-CN" dirty="0" err="1"/>
              <a:t>painting.putImageData</a:t>
            </a:r>
            <a:r>
              <a:rPr lang="en-US" altLang="zh-CN" dirty="0"/>
              <a:t>(</a:t>
            </a:r>
            <a:r>
              <a:rPr lang="zh-CN" altLang="zh-CN" dirty="0"/>
              <a:t>填入的对象</a:t>
            </a:r>
            <a:r>
              <a:rPr lang="en-US" altLang="zh-CN" dirty="0"/>
              <a:t>,</a:t>
            </a:r>
            <a:r>
              <a:rPr lang="zh-CN" altLang="zh-CN" dirty="0"/>
              <a:t>填充区域水平坐标点</a:t>
            </a:r>
            <a:r>
              <a:rPr lang="en-US" altLang="zh-CN" dirty="0"/>
              <a:t>,</a:t>
            </a:r>
            <a:r>
              <a:rPr lang="zh-CN" altLang="zh-CN" dirty="0"/>
              <a:t>填充区域垂直坐标点</a:t>
            </a:r>
            <a:r>
              <a:rPr lang="en-US" altLang="zh-CN" dirty="0"/>
              <a:t>);</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23841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综合练习：</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4" descr="QQ截图20150628175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210" y="1503615"/>
            <a:ext cx="3718860" cy="309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74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标签坐标：</a:t>
            </a:r>
          </a:p>
          <a:p>
            <a:r>
              <a:rPr kumimoji="1" lang="zh-CN" altLang="en-US" dirty="0"/>
              <a:t>假设</a:t>
            </a:r>
            <a:r>
              <a:rPr kumimoji="1" lang="en-US" altLang="zh-CN" dirty="0"/>
              <a:t>canvas</a:t>
            </a:r>
            <a:r>
              <a:rPr kumimoji="1" lang="zh-CN" altLang="en-US" dirty="0"/>
              <a:t>画布的大小为宽</a:t>
            </a:r>
            <a:r>
              <a:rPr kumimoji="1" lang="en-US" altLang="zh-CN" dirty="0"/>
              <a:t>100</a:t>
            </a:r>
            <a:r>
              <a:rPr kumimoji="1" lang="zh-CN" altLang="en-US" dirty="0"/>
              <a:t>像素，高</a:t>
            </a:r>
            <a:r>
              <a:rPr kumimoji="1" lang="en-US" altLang="zh-CN" dirty="0"/>
              <a:t>100</a:t>
            </a:r>
            <a:r>
              <a:rPr kumimoji="1" lang="zh-CN" altLang="en-US" dirty="0"/>
              <a:t>像素</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pic>
        <p:nvPicPr>
          <p:cNvPr id="4" name="Picture 2" descr="http://cdn.yeeyan.org/upload/attached/2011-07/14/20110714150703_189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714914"/>
            <a:ext cx="3208014" cy="315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zh-CN" altLang="en-US" dirty="0"/>
              <a:t>告诉大家我要开始绘画了</a:t>
            </a:r>
          </a:p>
          <a:p>
            <a:r>
              <a:rPr kumimoji="1" lang="zh-CN" altLang="en-US" dirty="0"/>
              <a:t>确定要绘制的起点</a:t>
            </a:r>
          </a:p>
          <a:p>
            <a:r>
              <a:rPr kumimoji="1" lang="en-US" altLang="zh-CN" dirty="0"/>
              <a:t>......</a:t>
            </a:r>
          </a:p>
          <a:p>
            <a:r>
              <a:rPr kumimoji="1" lang="zh-CN" altLang="en-US" dirty="0"/>
              <a:t>确定要绘制的终点</a:t>
            </a:r>
          </a:p>
          <a:p>
            <a:r>
              <a:rPr kumimoji="1" lang="zh-CN" altLang="en-US" dirty="0"/>
              <a:t>路径绘制结束</a:t>
            </a:r>
          </a:p>
          <a:p>
            <a:r>
              <a:rPr kumimoji="1" lang="zh-CN" altLang="en-US" dirty="0"/>
              <a:t>确定画笔的样式</a:t>
            </a:r>
          </a:p>
          <a:p>
            <a:r>
              <a:rPr kumimoji="1" lang="zh-CN" altLang="en-US" dirty="0"/>
              <a:t>使用设置好的画笔描边或者填色</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5764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en-US" altLang="zh-CN" dirty="0" err="1"/>
              <a:t>ctx.beginPath</a:t>
            </a:r>
            <a:r>
              <a:rPr kumimoji="1" lang="en-US" altLang="zh-CN" dirty="0"/>
              <a:t>() </a:t>
            </a:r>
            <a:r>
              <a:rPr kumimoji="1" lang="zh-CN" altLang="en-US" dirty="0"/>
              <a:t>：开始一个路径</a:t>
            </a:r>
          </a:p>
          <a:p>
            <a:r>
              <a:rPr kumimoji="1" lang="en-US" altLang="zh-CN" dirty="0" err="1"/>
              <a:t>ctx.moveTo</a:t>
            </a:r>
            <a:r>
              <a:rPr kumimoji="1" lang="en-US" altLang="zh-CN" dirty="0"/>
              <a:t>(</a:t>
            </a:r>
            <a:r>
              <a:rPr kumimoji="1" lang="en-US" altLang="zh-CN" dirty="0" err="1"/>
              <a:t>x,y</a:t>
            </a:r>
            <a:r>
              <a:rPr kumimoji="1" lang="en-US" altLang="zh-CN" dirty="0"/>
              <a:t>)</a:t>
            </a:r>
            <a:r>
              <a:rPr kumimoji="1" lang="zh-CN" altLang="en-US" dirty="0"/>
              <a:t>： 路径移到画布中的指定点 </a:t>
            </a:r>
            <a:r>
              <a:rPr kumimoji="1" lang="en-US" altLang="zh-CN" dirty="0"/>
              <a:t>, </a:t>
            </a:r>
            <a:r>
              <a:rPr kumimoji="1" lang="zh-CN" altLang="en-US" dirty="0"/>
              <a:t>即起点</a:t>
            </a:r>
          </a:p>
          <a:p>
            <a:r>
              <a:rPr kumimoji="1" lang="en-US" altLang="zh-CN" dirty="0" err="1"/>
              <a:t>ctx.lineTo</a:t>
            </a:r>
            <a:r>
              <a:rPr kumimoji="1" lang="en-US" altLang="zh-CN" dirty="0"/>
              <a:t>(</a:t>
            </a:r>
            <a:r>
              <a:rPr kumimoji="1" lang="en-US" altLang="zh-CN" dirty="0" err="1"/>
              <a:t>x,y</a:t>
            </a:r>
            <a:r>
              <a:rPr kumimoji="1" lang="en-US" altLang="zh-CN" dirty="0"/>
              <a:t>) </a:t>
            </a:r>
            <a:r>
              <a:rPr kumimoji="1" lang="zh-CN" altLang="en-US" dirty="0"/>
              <a:t>：添加一个新点，画线</a:t>
            </a:r>
          </a:p>
          <a:p>
            <a:r>
              <a:rPr kumimoji="1" lang="en-US" altLang="zh-CN" dirty="0"/>
              <a:t>......</a:t>
            </a:r>
          </a:p>
          <a:p>
            <a:r>
              <a:rPr kumimoji="1" lang="en-US" altLang="zh-CN" dirty="0" err="1"/>
              <a:t>ctx.closePath</a:t>
            </a:r>
            <a:r>
              <a:rPr kumimoji="1" lang="en-US" altLang="zh-CN" dirty="0"/>
              <a:t>() </a:t>
            </a:r>
            <a:r>
              <a:rPr kumimoji="1" lang="zh-CN" altLang="en-US" dirty="0"/>
              <a:t>：关闭绘制路径</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46237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en-US" altLang="zh-CN" dirty="0" err="1"/>
              <a:t>ctx.fillStyle</a:t>
            </a:r>
            <a:r>
              <a:rPr kumimoji="1" lang="zh-CN" altLang="en-US" dirty="0"/>
              <a:t>：用来设置填充颜色</a:t>
            </a:r>
          </a:p>
          <a:p>
            <a:r>
              <a:rPr kumimoji="1" lang="en-US" altLang="zh-CN" dirty="0" err="1"/>
              <a:t>ctx.fill</a:t>
            </a:r>
            <a:r>
              <a:rPr kumimoji="1" lang="en-US" altLang="zh-CN" dirty="0"/>
              <a:t>() </a:t>
            </a:r>
            <a:r>
              <a:rPr kumimoji="1" lang="zh-CN" altLang="en-US" dirty="0"/>
              <a:t>：填充已定义好的路径</a:t>
            </a:r>
          </a:p>
          <a:p>
            <a:r>
              <a:rPr kumimoji="1" lang="en-US" altLang="zh-CN" dirty="0" err="1"/>
              <a:t>ctx.lineWidth</a:t>
            </a:r>
            <a:r>
              <a:rPr kumimoji="1" lang="zh-CN" altLang="en-US" dirty="0"/>
              <a:t>：画线的宽度</a:t>
            </a:r>
          </a:p>
          <a:p>
            <a:r>
              <a:rPr kumimoji="1" lang="en-US" altLang="zh-CN" dirty="0" err="1"/>
              <a:t>ctx.strokeStyle</a:t>
            </a:r>
            <a:r>
              <a:rPr kumimoji="1" lang="zh-CN" altLang="en-US" dirty="0"/>
              <a:t>：用来设置描边颜色</a:t>
            </a:r>
          </a:p>
          <a:p>
            <a:r>
              <a:rPr kumimoji="1" lang="en-US" altLang="zh-CN" dirty="0" err="1"/>
              <a:t>ctx.stroke</a:t>
            </a:r>
            <a:r>
              <a:rPr kumimoji="1" lang="en-US" altLang="zh-CN" dirty="0"/>
              <a:t>() </a:t>
            </a:r>
            <a:r>
              <a:rPr kumimoji="1" lang="zh-CN" altLang="en-US" dirty="0"/>
              <a:t>：绘制已定义好的路径</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31859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绘画三角形：</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9D84F6EA-4089-4E8E-84CA-4EA94FF3ADDF}"/>
              </a:ext>
            </a:extLst>
          </p:cNvPr>
          <p:cNvPicPr>
            <a:picLocks noChangeAspect="1"/>
          </p:cNvPicPr>
          <p:nvPr/>
        </p:nvPicPr>
        <p:blipFill>
          <a:blip r:embed="rId3"/>
          <a:stretch>
            <a:fillRect/>
          </a:stretch>
        </p:blipFill>
        <p:spPr>
          <a:xfrm>
            <a:off x="2771800" y="1635645"/>
            <a:ext cx="2808312" cy="2569697"/>
          </a:xfrm>
          <a:prstGeom prst="rect">
            <a:avLst/>
          </a:prstGeom>
        </p:spPr>
      </p:pic>
    </p:spTree>
    <p:extLst>
      <p:ext uri="{BB962C8B-B14F-4D97-AF65-F5344CB8AC3E}">
        <p14:creationId xmlns:p14="http://schemas.microsoft.com/office/powerpoint/2010/main" val="3144486381"/>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2881</TotalTime>
  <Words>2037</Words>
  <Application>Microsoft Office PowerPoint</Application>
  <PresentationFormat>全屏显示(16:9)</PresentationFormat>
  <Paragraphs>280</Paragraphs>
  <Slides>42</Slides>
  <Notes>40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华文新魏</vt:lpstr>
      <vt:lpstr>Microsoft YaHei</vt:lpstr>
      <vt:lpstr>Microsoft YaHei</vt:lpstr>
      <vt:lpstr>Arial</vt:lpstr>
      <vt:lpstr>Calibri</vt:lpstr>
      <vt:lpstr>Office 主题</vt:lpstr>
      <vt:lpstr>PowerPoint 演示文稿</vt:lpstr>
      <vt:lpstr>HTML5 canvas – canvas基础知识</vt:lpstr>
      <vt:lpstr>HTML5 canvas – canvas基础知识</vt:lpstr>
      <vt:lpstr>HTML5 canvas – canvas基础知识</vt:lpstr>
      <vt:lpstr>HTML5 canvas – canvas基础知识</vt:lpstr>
      <vt:lpstr>HTML5 canvas – canvas基础知识</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2 – 图像的处理</vt:lpstr>
      <vt:lpstr>HTML5 canvas 2 – 图像的处理</vt:lpstr>
      <vt:lpstr>HTML5 canvas 2 – 图像的处理</vt:lpstr>
      <vt:lpstr>HTML5 canvas 2 – 图像的处理</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lipeihua</cp:lastModifiedBy>
  <cp:revision>110</cp:revision>
  <dcterms:created xsi:type="dcterms:W3CDTF">2013-03-04T07:19:04Z</dcterms:created>
  <dcterms:modified xsi:type="dcterms:W3CDTF">2020-01-14T03:19:07Z</dcterms:modified>
</cp:coreProperties>
</file>