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446" r:id="rId3"/>
    <p:sldId id="462" r:id="rId4"/>
    <p:sldId id="463" r:id="rId5"/>
    <p:sldId id="464" r:id="rId6"/>
    <p:sldId id="465" r:id="rId7"/>
    <p:sldId id="466" r:id="rId8"/>
    <p:sldId id="467" r:id="rId9"/>
    <p:sldId id="468" r:id="rId10"/>
    <p:sldId id="469" r:id="rId11"/>
    <p:sldId id="470" r:id="rId12"/>
    <p:sldId id="471" r:id="rId13"/>
    <p:sldId id="461" r:id="rId14"/>
    <p:sldId id="448" r:id="rId15"/>
    <p:sldId id="458" r:id="rId16"/>
    <p:sldId id="449" r:id="rId17"/>
    <p:sldId id="450" r:id="rId18"/>
    <p:sldId id="459" r:id="rId19"/>
    <p:sldId id="451" r:id="rId20"/>
    <p:sldId id="472" r:id="rId21"/>
    <p:sldId id="452" r:id="rId22"/>
    <p:sldId id="453" r:id="rId23"/>
    <p:sldId id="473" r:id="rId24"/>
    <p:sldId id="455" r:id="rId25"/>
    <p:sldId id="456" r:id="rId26"/>
    <p:sldId id="457" r:id="rId27"/>
    <p:sldId id="260" r:id="rId2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35" autoAdjust="0"/>
    <p:restoredTop sz="94660"/>
  </p:normalViewPr>
  <p:slideViewPr>
    <p:cSldViewPr>
      <p:cViewPr varScale="1">
        <p:scale>
          <a:sx n="101" d="100"/>
          <a:sy n="101" d="100"/>
        </p:scale>
        <p:origin x="132" y="102"/>
      </p:cViewPr>
      <p:guideLst>
        <p:guide orient="horz" pos="1620"/>
        <p:guide pos="2880"/>
      </p:guideLst>
    </p:cSldViewPr>
  </p:slideViewPr>
  <p:notesTextViewPr>
    <p:cViewPr>
      <p:scale>
        <a:sx n="100" d="100"/>
        <a:sy n="100" d="100"/>
      </p:scale>
      <p:origin x="0" y="0"/>
    </p:cViewPr>
  </p:notesTextViewPr>
  <p:notesViewPr>
    <p:cSldViewPr>
      <p:cViewPr varScale="1">
        <p:scale>
          <a:sx n="58" d="100"/>
          <a:sy n="58" d="100"/>
        </p:scale>
        <p:origin x="-253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pPr/>
              <a:t>2020/1/14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pPr/>
              <a:t>‹#›</a:t>
            </a:fld>
            <a:endParaRPr lang="zh-CN" altLang="en-US"/>
          </a:p>
        </p:txBody>
      </p:sp>
    </p:spTree>
    <p:extLst>
      <p:ext uri="{BB962C8B-B14F-4D97-AF65-F5344CB8AC3E}">
        <p14:creationId xmlns:p14="http://schemas.microsoft.com/office/powerpoint/2010/main" val="3452159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pPr/>
              <a:t>2020/1/14</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pPr/>
              <a:t>‹#›</a:t>
            </a:fld>
            <a:endParaRPr lang="zh-CN" altLang="en-US"/>
          </a:p>
        </p:txBody>
      </p:sp>
    </p:spTree>
    <p:extLst>
      <p:ext uri="{BB962C8B-B14F-4D97-AF65-F5344CB8AC3E}">
        <p14:creationId xmlns:p14="http://schemas.microsoft.com/office/powerpoint/2010/main" val="263677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2</a:t>
            </a:fld>
            <a:endParaRPr lang="zh-CN" altLang="en-US" sz="1200"/>
          </a:p>
        </p:txBody>
      </p:sp>
    </p:spTree>
    <p:extLst>
      <p:ext uri="{BB962C8B-B14F-4D97-AF65-F5344CB8AC3E}">
        <p14:creationId xmlns:p14="http://schemas.microsoft.com/office/powerpoint/2010/main" val="2254885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11</a:t>
            </a:fld>
            <a:endParaRPr lang="zh-CN" altLang="en-US" sz="1200"/>
          </a:p>
        </p:txBody>
      </p:sp>
    </p:spTree>
    <p:extLst>
      <p:ext uri="{BB962C8B-B14F-4D97-AF65-F5344CB8AC3E}">
        <p14:creationId xmlns:p14="http://schemas.microsoft.com/office/powerpoint/2010/main" val="6254467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12</a:t>
            </a:fld>
            <a:endParaRPr lang="zh-CN" altLang="en-US" sz="1200"/>
          </a:p>
        </p:txBody>
      </p:sp>
    </p:spTree>
    <p:extLst>
      <p:ext uri="{BB962C8B-B14F-4D97-AF65-F5344CB8AC3E}">
        <p14:creationId xmlns:p14="http://schemas.microsoft.com/office/powerpoint/2010/main" val="945722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13</a:t>
            </a:fld>
            <a:endParaRPr lang="zh-CN" altLang="en-US" sz="1200"/>
          </a:p>
        </p:txBody>
      </p:sp>
    </p:spTree>
    <p:extLst>
      <p:ext uri="{BB962C8B-B14F-4D97-AF65-F5344CB8AC3E}">
        <p14:creationId xmlns:p14="http://schemas.microsoft.com/office/powerpoint/2010/main" val="561448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14</a:t>
            </a:fld>
            <a:endParaRPr lang="zh-CN" altLang="en-US" sz="1200"/>
          </a:p>
        </p:txBody>
      </p:sp>
    </p:spTree>
    <p:extLst>
      <p:ext uri="{BB962C8B-B14F-4D97-AF65-F5344CB8AC3E}">
        <p14:creationId xmlns:p14="http://schemas.microsoft.com/office/powerpoint/2010/main" val="192982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15</a:t>
            </a:fld>
            <a:endParaRPr lang="zh-CN" altLang="en-US" sz="1200"/>
          </a:p>
        </p:txBody>
      </p:sp>
    </p:spTree>
    <p:extLst>
      <p:ext uri="{BB962C8B-B14F-4D97-AF65-F5344CB8AC3E}">
        <p14:creationId xmlns:p14="http://schemas.microsoft.com/office/powerpoint/2010/main" val="15729666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16</a:t>
            </a:fld>
            <a:endParaRPr lang="zh-CN" altLang="en-US" sz="1200"/>
          </a:p>
        </p:txBody>
      </p:sp>
    </p:spTree>
    <p:extLst>
      <p:ext uri="{BB962C8B-B14F-4D97-AF65-F5344CB8AC3E}">
        <p14:creationId xmlns:p14="http://schemas.microsoft.com/office/powerpoint/2010/main" val="7587593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17</a:t>
            </a:fld>
            <a:endParaRPr lang="zh-CN" altLang="en-US" sz="1200"/>
          </a:p>
        </p:txBody>
      </p:sp>
    </p:spTree>
    <p:extLst>
      <p:ext uri="{BB962C8B-B14F-4D97-AF65-F5344CB8AC3E}">
        <p14:creationId xmlns:p14="http://schemas.microsoft.com/office/powerpoint/2010/main" val="13096681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18</a:t>
            </a:fld>
            <a:endParaRPr lang="zh-CN" altLang="en-US" sz="1200"/>
          </a:p>
        </p:txBody>
      </p:sp>
    </p:spTree>
    <p:extLst>
      <p:ext uri="{BB962C8B-B14F-4D97-AF65-F5344CB8AC3E}">
        <p14:creationId xmlns:p14="http://schemas.microsoft.com/office/powerpoint/2010/main" val="1659548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19</a:t>
            </a:fld>
            <a:endParaRPr lang="zh-CN" altLang="en-US" sz="1200"/>
          </a:p>
        </p:txBody>
      </p:sp>
    </p:spTree>
    <p:extLst>
      <p:ext uri="{BB962C8B-B14F-4D97-AF65-F5344CB8AC3E}">
        <p14:creationId xmlns:p14="http://schemas.microsoft.com/office/powerpoint/2010/main" val="807610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20</a:t>
            </a:fld>
            <a:endParaRPr lang="zh-CN" altLang="en-US" sz="1200"/>
          </a:p>
        </p:txBody>
      </p:sp>
    </p:spTree>
    <p:extLst>
      <p:ext uri="{BB962C8B-B14F-4D97-AF65-F5344CB8AC3E}">
        <p14:creationId xmlns:p14="http://schemas.microsoft.com/office/powerpoint/2010/main" val="3576891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3</a:t>
            </a:fld>
            <a:endParaRPr lang="zh-CN" altLang="en-US" sz="1200"/>
          </a:p>
        </p:txBody>
      </p:sp>
    </p:spTree>
    <p:extLst>
      <p:ext uri="{BB962C8B-B14F-4D97-AF65-F5344CB8AC3E}">
        <p14:creationId xmlns:p14="http://schemas.microsoft.com/office/powerpoint/2010/main" val="2840174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21</a:t>
            </a:fld>
            <a:endParaRPr lang="zh-CN" altLang="en-US" sz="1200"/>
          </a:p>
        </p:txBody>
      </p:sp>
    </p:spTree>
    <p:extLst>
      <p:ext uri="{BB962C8B-B14F-4D97-AF65-F5344CB8AC3E}">
        <p14:creationId xmlns:p14="http://schemas.microsoft.com/office/powerpoint/2010/main" val="13412755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22</a:t>
            </a:fld>
            <a:endParaRPr lang="zh-CN" altLang="en-US" sz="1200"/>
          </a:p>
        </p:txBody>
      </p:sp>
    </p:spTree>
    <p:extLst>
      <p:ext uri="{BB962C8B-B14F-4D97-AF65-F5344CB8AC3E}">
        <p14:creationId xmlns:p14="http://schemas.microsoft.com/office/powerpoint/2010/main" val="1259329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23</a:t>
            </a:fld>
            <a:endParaRPr lang="zh-CN" altLang="en-US" sz="1200"/>
          </a:p>
        </p:txBody>
      </p:sp>
    </p:spTree>
    <p:extLst>
      <p:ext uri="{BB962C8B-B14F-4D97-AF65-F5344CB8AC3E}">
        <p14:creationId xmlns:p14="http://schemas.microsoft.com/office/powerpoint/2010/main" val="34034867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24</a:t>
            </a:fld>
            <a:endParaRPr lang="zh-CN" altLang="en-US" sz="1200"/>
          </a:p>
        </p:txBody>
      </p:sp>
    </p:spTree>
    <p:extLst>
      <p:ext uri="{BB962C8B-B14F-4D97-AF65-F5344CB8AC3E}">
        <p14:creationId xmlns:p14="http://schemas.microsoft.com/office/powerpoint/2010/main" val="8378728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25</a:t>
            </a:fld>
            <a:endParaRPr lang="zh-CN" altLang="en-US" sz="1200"/>
          </a:p>
        </p:txBody>
      </p:sp>
    </p:spTree>
    <p:extLst>
      <p:ext uri="{BB962C8B-B14F-4D97-AF65-F5344CB8AC3E}">
        <p14:creationId xmlns:p14="http://schemas.microsoft.com/office/powerpoint/2010/main" val="13050716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26</a:t>
            </a:fld>
            <a:endParaRPr lang="zh-CN" altLang="en-US" sz="1200"/>
          </a:p>
        </p:txBody>
      </p:sp>
    </p:spTree>
    <p:extLst>
      <p:ext uri="{BB962C8B-B14F-4D97-AF65-F5344CB8AC3E}">
        <p14:creationId xmlns:p14="http://schemas.microsoft.com/office/powerpoint/2010/main" val="480497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4</a:t>
            </a:fld>
            <a:endParaRPr lang="zh-CN" altLang="en-US" sz="1200"/>
          </a:p>
        </p:txBody>
      </p:sp>
    </p:spTree>
    <p:extLst>
      <p:ext uri="{BB962C8B-B14F-4D97-AF65-F5344CB8AC3E}">
        <p14:creationId xmlns:p14="http://schemas.microsoft.com/office/powerpoint/2010/main" val="640777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5</a:t>
            </a:fld>
            <a:endParaRPr lang="zh-CN" altLang="en-US" sz="1200"/>
          </a:p>
        </p:txBody>
      </p:sp>
    </p:spTree>
    <p:extLst>
      <p:ext uri="{BB962C8B-B14F-4D97-AF65-F5344CB8AC3E}">
        <p14:creationId xmlns:p14="http://schemas.microsoft.com/office/powerpoint/2010/main" val="725602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6</a:t>
            </a:fld>
            <a:endParaRPr lang="zh-CN" altLang="en-US" sz="1200"/>
          </a:p>
        </p:txBody>
      </p:sp>
    </p:spTree>
    <p:extLst>
      <p:ext uri="{BB962C8B-B14F-4D97-AF65-F5344CB8AC3E}">
        <p14:creationId xmlns:p14="http://schemas.microsoft.com/office/powerpoint/2010/main" val="2331191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7</a:t>
            </a:fld>
            <a:endParaRPr lang="zh-CN" altLang="en-US" sz="1200"/>
          </a:p>
        </p:txBody>
      </p:sp>
    </p:spTree>
    <p:extLst>
      <p:ext uri="{BB962C8B-B14F-4D97-AF65-F5344CB8AC3E}">
        <p14:creationId xmlns:p14="http://schemas.microsoft.com/office/powerpoint/2010/main" val="1079544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8</a:t>
            </a:fld>
            <a:endParaRPr lang="zh-CN" altLang="en-US" sz="1200"/>
          </a:p>
        </p:txBody>
      </p:sp>
    </p:spTree>
    <p:extLst>
      <p:ext uri="{BB962C8B-B14F-4D97-AF65-F5344CB8AC3E}">
        <p14:creationId xmlns:p14="http://schemas.microsoft.com/office/powerpoint/2010/main" val="3142480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9</a:t>
            </a:fld>
            <a:endParaRPr lang="zh-CN" altLang="en-US" sz="1200"/>
          </a:p>
        </p:txBody>
      </p:sp>
    </p:spTree>
    <p:extLst>
      <p:ext uri="{BB962C8B-B14F-4D97-AF65-F5344CB8AC3E}">
        <p14:creationId xmlns:p14="http://schemas.microsoft.com/office/powerpoint/2010/main" val="4102138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8197E5-E50F-0849-83E1-7978A59DE41C}" type="datetime1">
              <a:rPr lang="zh-CN" altLang="en-US" smtClean="0"/>
              <a:pPr/>
              <a:t>2020/1/14</a:t>
            </a:fld>
            <a:endParaRPr lang="zh-CN" altLang="en-US" sz="1200"/>
          </a:p>
        </p:txBody>
      </p:sp>
      <p:sp>
        <p:nvSpPr>
          <p:cNvPr id="5" name="灯片编号占位符 4"/>
          <p:cNvSpPr>
            <a:spLocks noGrp="1"/>
          </p:cNvSpPr>
          <p:nvPr>
            <p:ph type="sldNum" sz="quarter" idx="11"/>
          </p:nvPr>
        </p:nvSpPr>
        <p:spPr/>
        <p:txBody>
          <a:bodyPr/>
          <a:lstStyle/>
          <a:p>
            <a:fld id="{B0ABDB78-6E36-4A46-BD63-750A1EA628EF}" type="slidenum">
              <a:rPr lang="zh-CN" altLang="en-US" smtClean="0"/>
              <a:pPr/>
              <a:t>10</a:t>
            </a:fld>
            <a:endParaRPr lang="zh-CN" altLang="en-US" sz="1200"/>
          </a:p>
        </p:txBody>
      </p:sp>
    </p:spTree>
    <p:extLst>
      <p:ext uri="{BB962C8B-B14F-4D97-AF65-F5344CB8AC3E}">
        <p14:creationId xmlns:p14="http://schemas.microsoft.com/office/powerpoint/2010/main" val="3931818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11" name="内容占位符 10"/>
          <p:cNvSpPr>
            <a:spLocks noGrp="1"/>
          </p:cNvSpPr>
          <p:nvPr>
            <p:ph sz="quarter" idx="10" hasCustomPrompt="1"/>
          </p:nvPr>
        </p:nvSpPr>
        <p:spPr>
          <a:xfrm>
            <a:off x="429904" y="828675"/>
            <a:ext cx="8285471" cy="3971925"/>
          </a:xfrm>
          <a:prstGeom prst="rect">
            <a:avLst/>
          </a:prstGeom>
        </p:spPr>
        <p:txBody>
          <a:bodyPr/>
          <a:lstStyle>
            <a:lvl1pPr marL="342900" marR="0" indent="-342900" algn="l" defTabSz="685800" rtl="0" eaLnBrk="1" fontAlgn="base" latinLnBrk="0" hangingPunct="1">
              <a:lnSpc>
                <a:spcPct val="130000"/>
              </a:lnSpc>
              <a:spcBef>
                <a:spcPts val="750"/>
              </a:spcBef>
              <a:spcAft>
                <a:spcPct val="0"/>
              </a:spcAft>
              <a:buClr>
                <a:srgbClr val="E32000"/>
              </a:buClr>
              <a:buSzTx/>
              <a:buFont typeface="Arial" charset="0"/>
              <a:buChar char="•"/>
              <a:tabLst/>
              <a:defRPr sz="1950">
                <a:solidFill>
                  <a:srgbClr val="41464D"/>
                </a:solidFill>
                <a:latin typeface="Microsoft YaHei" charset="-122"/>
                <a:ea typeface="Microsoft YaHei" charset="-122"/>
                <a:cs typeface="Microsoft YaHei" charset="-122"/>
              </a:defRPr>
            </a:lvl1pPr>
          </a:lstStyle>
          <a:p>
            <a:pPr lvl="0"/>
            <a:r>
              <a:rPr kumimoji="1" lang="zh-CN" altLang="en-US" dirty="0"/>
              <a:t>插入有符号内容</a:t>
            </a:r>
            <a:endParaRPr kumimoji="1" lang="en-US" altLang="zh-CN" dirty="0"/>
          </a:p>
          <a:p>
            <a:pPr marL="342900" marR="0" lvl="0" indent="-342900" algn="l" defTabSz="685800" rtl="0" eaLnBrk="1" fontAlgn="base" latinLnBrk="0" hangingPunct="1">
              <a:lnSpc>
                <a:spcPct val="130000"/>
              </a:lnSpc>
              <a:spcBef>
                <a:spcPts val="750"/>
              </a:spcBef>
              <a:spcAft>
                <a:spcPct val="0"/>
              </a:spcAft>
              <a:buClr>
                <a:srgbClr val="E32000"/>
              </a:buClr>
              <a:buSzTx/>
              <a:buFont typeface="Arial" charset="0"/>
              <a:buChar char="•"/>
              <a:tabLst/>
              <a:defRPr/>
            </a:pPr>
            <a:r>
              <a:rPr kumimoji="1" lang="zh-CN" altLang="en-US" dirty="0"/>
              <a:t>插入有符号内容</a:t>
            </a:r>
            <a:endParaRPr kumimoji="1" lang="en-US" altLang="zh-CN" dirty="0"/>
          </a:p>
          <a:p>
            <a:pPr marL="342900" marR="0" lvl="0" indent="-342900" algn="l" defTabSz="685800" rtl="0" eaLnBrk="1" fontAlgn="base" latinLnBrk="0" hangingPunct="1">
              <a:lnSpc>
                <a:spcPct val="130000"/>
              </a:lnSpc>
              <a:spcBef>
                <a:spcPts val="750"/>
              </a:spcBef>
              <a:spcAft>
                <a:spcPct val="0"/>
              </a:spcAft>
              <a:buClr>
                <a:srgbClr val="E32000"/>
              </a:buClr>
              <a:buSzTx/>
              <a:buFont typeface="Arial" charset="0"/>
              <a:buChar char="•"/>
              <a:tabLst/>
              <a:defRPr/>
            </a:pPr>
            <a:r>
              <a:rPr kumimoji="1" lang="zh-CN" altLang="en-US" dirty="0"/>
              <a:t>插入有符号内容</a:t>
            </a:r>
            <a:endParaRPr kumimoji="1" lang="en-US" altLang="zh-CN" dirty="0"/>
          </a:p>
          <a:p>
            <a:pPr lvl="0"/>
            <a:endParaRPr kumimoji="1" lang="zh-CN" altLang="en-US" dirty="0"/>
          </a:p>
        </p:txBody>
      </p:sp>
      <p:sp>
        <p:nvSpPr>
          <p:cNvPr id="6" name="标题 8"/>
          <p:cNvSpPr>
            <a:spLocks noGrp="1"/>
          </p:cNvSpPr>
          <p:nvPr>
            <p:ph type="title" hasCustomPrompt="1"/>
          </p:nvPr>
        </p:nvSpPr>
        <p:spPr>
          <a:xfrm>
            <a:off x="814387" y="50050"/>
            <a:ext cx="6338888" cy="450056"/>
          </a:xfrm>
          <a:prstGeom prst="rect">
            <a:avLst/>
          </a:prstGeom>
        </p:spPr>
        <p:txBody>
          <a:bodyPr anchor="ctr"/>
          <a:lstStyle>
            <a:lvl1pPr>
              <a:defRPr sz="2100" baseline="0">
                <a:solidFill>
                  <a:srgbClr val="FFFF00"/>
                </a:solidFill>
                <a:latin typeface="Microsoft YaHei" charset="-122"/>
                <a:ea typeface="Microsoft YaHei" charset="-122"/>
                <a:cs typeface="Microsoft YaHei" charset="-122"/>
              </a:defRPr>
            </a:lvl1pPr>
          </a:lstStyle>
          <a:p>
            <a:r>
              <a:rPr kumimoji="1" lang="zh-CN" altLang="en-US" dirty="0"/>
              <a:t>课程标题</a:t>
            </a:r>
            <a:r>
              <a:rPr kumimoji="1" lang="en-US" altLang="zh-CN" dirty="0"/>
              <a:t>-</a:t>
            </a:r>
            <a:r>
              <a:rPr kumimoji="1" lang="zh-CN" altLang="en-US" dirty="0"/>
              <a:t>小节标题</a:t>
            </a:r>
          </a:p>
        </p:txBody>
      </p:sp>
    </p:spTree>
    <p:extLst>
      <p:ext uri="{BB962C8B-B14F-4D97-AF65-F5344CB8AC3E}">
        <p14:creationId xmlns:p14="http://schemas.microsoft.com/office/powerpoint/2010/main" val="34834948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cstate="print">
            <a:lum/>
          </a:blip>
          <a:srcRect/>
          <a:stretch>
            <a:fillRect/>
          </a:stretch>
        </a:blip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059582"/>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2020/1/14</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TextBox 7"/>
          <p:cNvSpPr txBox="1"/>
          <p:nvPr/>
        </p:nvSpPr>
        <p:spPr>
          <a:xfrm>
            <a:off x="1259632" y="1903935"/>
            <a:ext cx="6336704" cy="1323439"/>
          </a:xfrm>
          <a:prstGeom prst="rect">
            <a:avLst/>
          </a:prstGeom>
          <a:noFill/>
        </p:spPr>
        <p:txBody>
          <a:bodyPr wrap="square" rtlCol="0">
            <a:spAutoFit/>
          </a:bodyPr>
          <a:lstStyle/>
          <a:p>
            <a:pPr algn="ctr"/>
            <a:r>
              <a:rPr lang="en-US" altLang="zh-CN" sz="8000" b="1"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HTML5</a:t>
            </a:r>
            <a:endParaRPr lang="zh-CN" altLang="en-US" sz="8000" b="1"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endParaRPr>
          </a:p>
        </p:txBody>
      </p:sp>
      <p:sp>
        <p:nvSpPr>
          <p:cNvPr id="9" name="TextBox 8"/>
          <p:cNvSpPr txBox="1"/>
          <p:nvPr/>
        </p:nvSpPr>
        <p:spPr>
          <a:xfrm>
            <a:off x="107504" y="4313226"/>
            <a:ext cx="6984776" cy="584775"/>
          </a:xfrm>
          <a:prstGeom prst="rect">
            <a:avLst/>
          </a:prstGeom>
          <a:noFill/>
        </p:spPr>
        <p:txBody>
          <a:bodyPr wrap="square" rtlCol="0">
            <a:spAutoFit/>
          </a:bodyPr>
          <a:lstStyle/>
          <a:p>
            <a:r>
              <a:rPr lang="zh-CN" altLang="en-US" sz="3200" b="1"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讲师：尚硅谷 </a:t>
            </a:r>
            <a:r>
              <a:rPr lang="en-US" altLang="zh-CN" sz="3200" b="1"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 </a:t>
            </a:r>
            <a:r>
              <a:rPr lang="zh-CN" altLang="en-US" sz="3200" b="1"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李沛华</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normAutofit/>
          </a:bodyPr>
          <a:lstStyle/>
          <a:p>
            <a:pPr marL="0" indent="0">
              <a:lnSpc>
                <a:spcPct val="150000"/>
              </a:lnSpc>
              <a:buNone/>
            </a:pPr>
            <a:r>
              <a:rPr lang="en-US" altLang="zh-CN" sz="1400" dirty="0">
                <a:solidFill>
                  <a:schemeClr val="tx1">
                    <a:lumMod val="85000"/>
                    <a:lumOff val="15000"/>
                  </a:schemeClr>
                </a:solidFill>
                <a:latin typeface="微软雅黑" charset="-122"/>
                <a:ea typeface="微软雅黑" charset="-122"/>
              </a:rPr>
              <a:t>http://www.html5videoplayer.net/html5video/html5-video-browser-compatibility/</a:t>
            </a:r>
          </a:p>
          <a:p>
            <a:pPr marL="0" indent="0">
              <a:lnSpc>
                <a:spcPct val="150000"/>
              </a:lnSpc>
              <a:buNone/>
            </a:pPr>
            <a:r>
              <a:rPr lang="zh-CN" altLang="en-US" sz="1400" dirty="0">
                <a:solidFill>
                  <a:schemeClr val="tx1">
                    <a:lumMod val="85000"/>
                    <a:lumOff val="15000"/>
                  </a:schemeClr>
                </a:solidFill>
                <a:latin typeface="微软雅黑" charset="-122"/>
                <a:ea typeface="微软雅黑" charset="-122"/>
              </a:rPr>
              <a:t>目前还没有一种编解码和容器的组合能应用于所有的浏览器中！！！</a:t>
            </a:r>
            <a:endParaRPr lang="zh-CN" altLang="en-US" dirty="0">
              <a:solidFill>
                <a:schemeClr val="tx1">
                  <a:lumMod val="85000"/>
                  <a:lumOff val="15000"/>
                </a:schemeClr>
              </a:solidFill>
              <a:latin typeface="微软雅黑" charset="-122"/>
              <a:ea typeface="微软雅黑" charset="-122"/>
            </a:endParaRPr>
          </a:p>
        </p:txBody>
      </p:sp>
      <p:sp>
        <p:nvSpPr>
          <p:cNvPr id="3" name="标题 2"/>
          <p:cNvSpPr>
            <a:spLocks noGrp="1"/>
          </p:cNvSpPr>
          <p:nvPr>
            <p:ph type="title"/>
          </p:nvPr>
        </p:nvSpPr>
        <p:spPr/>
        <p:txBody>
          <a:bodyPr/>
          <a:lstStyle/>
          <a:p>
            <a:r>
              <a:rPr lang="zh-CN" altLang="en-US" dirty="0"/>
              <a:t>音频和视频容器</a:t>
            </a:r>
          </a:p>
        </p:txBody>
      </p:sp>
    </p:spTree>
    <p:extLst>
      <p:ext uri="{BB962C8B-B14F-4D97-AF65-F5344CB8AC3E}">
        <p14:creationId xmlns:p14="http://schemas.microsoft.com/office/powerpoint/2010/main" val="1039055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normAutofit fontScale="70000" lnSpcReduction="20000"/>
          </a:bodyPr>
          <a:lstStyle/>
          <a:p>
            <a:pPr marL="0" indent="0">
              <a:lnSpc>
                <a:spcPct val="150000"/>
              </a:lnSpc>
              <a:buNone/>
            </a:pPr>
            <a:r>
              <a:rPr lang="zh-CN" altLang="en-US" sz="1400" b="1" dirty="0">
                <a:solidFill>
                  <a:schemeClr val="tx1">
                    <a:lumMod val="85000"/>
                    <a:lumOff val="15000"/>
                  </a:schemeClr>
                </a:solidFill>
                <a:latin typeface="微软雅黑" charset="-122"/>
                <a:ea typeface="微软雅黑" charset="-122"/>
              </a:rPr>
              <a:t>用 </a:t>
            </a:r>
            <a:r>
              <a:rPr lang="en-US" altLang="zh-CN" sz="1400" b="1" dirty="0" err="1">
                <a:solidFill>
                  <a:schemeClr val="tx1">
                    <a:lumMod val="85000"/>
                    <a:lumOff val="15000"/>
                  </a:schemeClr>
                </a:solidFill>
                <a:latin typeface="微软雅黑" charset="-122"/>
                <a:ea typeface="微软雅黑" charset="-122"/>
              </a:rPr>
              <a:t>FFmpeg</a:t>
            </a:r>
            <a:r>
              <a:rPr lang="en-US" altLang="zh-CN" sz="1400" b="1" dirty="0">
                <a:solidFill>
                  <a:schemeClr val="tx1">
                    <a:lumMod val="85000"/>
                    <a:lumOff val="15000"/>
                  </a:schemeClr>
                </a:solidFill>
                <a:latin typeface="微软雅黑" charset="-122"/>
                <a:ea typeface="微软雅黑" charset="-122"/>
              </a:rPr>
              <a:t> </a:t>
            </a:r>
            <a:r>
              <a:rPr lang="zh-CN" altLang="en-US" sz="1400" b="1" dirty="0">
                <a:solidFill>
                  <a:schemeClr val="tx1">
                    <a:lumMod val="85000"/>
                    <a:lumOff val="15000"/>
                  </a:schemeClr>
                </a:solidFill>
                <a:latin typeface="微软雅黑" charset="-122"/>
                <a:ea typeface="微软雅黑" charset="-122"/>
              </a:rPr>
              <a:t>制作</a:t>
            </a:r>
            <a:r>
              <a:rPr lang="en-US" altLang="zh-CN" sz="1400" b="1" dirty="0">
                <a:solidFill>
                  <a:schemeClr val="tx1">
                    <a:lumMod val="85000"/>
                    <a:lumOff val="15000"/>
                  </a:schemeClr>
                </a:solidFill>
                <a:latin typeface="微软雅黑" charset="-122"/>
                <a:ea typeface="微软雅黑" charset="-122"/>
              </a:rPr>
              <a:t>MP4 </a:t>
            </a:r>
            <a:r>
              <a:rPr lang="zh-CN" altLang="en-US" sz="1400" b="1" dirty="0">
                <a:solidFill>
                  <a:schemeClr val="tx1">
                    <a:lumMod val="85000"/>
                    <a:lumOff val="15000"/>
                  </a:schemeClr>
                </a:solidFill>
                <a:latin typeface="微软雅黑" charset="-122"/>
                <a:ea typeface="微软雅黑" charset="-122"/>
              </a:rPr>
              <a:t>视频</a:t>
            </a:r>
          </a:p>
          <a:p>
            <a:pPr marL="0" indent="0">
              <a:lnSpc>
                <a:spcPct val="150000"/>
              </a:lnSpc>
              <a:buNone/>
            </a:pPr>
            <a:r>
              <a:rPr lang="en-US" altLang="zh-CN" sz="1400" dirty="0" err="1">
                <a:solidFill>
                  <a:schemeClr val="tx1">
                    <a:lumMod val="85000"/>
                    <a:lumOff val="15000"/>
                  </a:schemeClr>
                </a:solidFill>
                <a:latin typeface="微软雅黑" charset="-122"/>
                <a:ea typeface="微软雅黑" charset="-122"/>
              </a:rPr>
              <a:t>ffmpeg</a:t>
            </a:r>
            <a:r>
              <a:rPr lang="en-US" altLang="zh-CN" sz="1400" dirty="0">
                <a:solidFill>
                  <a:schemeClr val="tx1">
                    <a:lumMod val="85000"/>
                    <a:lumOff val="15000"/>
                  </a:schemeClr>
                </a:solidFill>
                <a:latin typeface="微软雅黑" charset="-122"/>
                <a:ea typeface="微软雅黑" charset="-122"/>
              </a:rPr>
              <a:t> -</a:t>
            </a:r>
            <a:r>
              <a:rPr lang="en-US" altLang="zh-CN" sz="1400" dirty="0" err="1">
                <a:solidFill>
                  <a:schemeClr val="tx1">
                    <a:lumMod val="85000"/>
                    <a:lumOff val="15000"/>
                  </a:schemeClr>
                </a:solidFill>
                <a:latin typeface="微软雅黑" charset="-122"/>
                <a:ea typeface="微软雅黑" charset="-122"/>
              </a:rPr>
              <a:t>i</a:t>
            </a:r>
            <a:r>
              <a:rPr lang="en-US" altLang="zh-CN" sz="1400" dirty="0">
                <a:solidFill>
                  <a:schemeClr val="tx1">
                    <a:lumMod val="85000"/>
                    <a:lumOff val="15000"/>
                  </a:schemeClr>
                </a:solidFill>
                <a:latin typeface="微软雅黑" charset="-122"/>
                <a:ea typeface="微软雅黑" charset="-122"/>
              </a:rPr>
              <a:t> test.mp4 -</a:t>
            </a:r>
            <a:r>
              <a:rPr lang="en-US" altLang="zh-CN" sz="1400" dirty="0" err="1">
                <a:solidFill>
                  <a:schemeClr val="tx1">
                    <a:lumMod val="85000"/>
                    <a:lumOff val="15000"/>
                  </a:schemeClr>
                </a:solidFill>
                <a:latin typeface="微软雅黑" charset="-122"/>
                <a:ea typeface="微软雅黑" charset="-122"/>
              </a:rPr>
              <a:t>c:v</a:t>
            </a:r>
            <a:r>
              <a:rPr lang="en-US" altLang="zh-CN" sz="1400" dirty="0">
                <a:solidFill>
                  <a:schemeClr val="tx1">
                    <a:lumMod val="85000"/>
                    <a:lumOff val="15000"/>
                  </a:schemeClr>
                </a:solidFill>
                <a:latin typeface="微软雅黑" charset="-122"/>
                <a:ea typeface="微软雅黑" charset="-122"/>
              </a:rPr>
              <a:t> libx264 -s 1280x720 -</a:t>
            </a:r>
            <a:r>
              <a:rPr lang="en-US" altLang="zh-CN" sz="1400" dirty="0" err="1">
                <a:solidFill>
                  <a:schemeClr val="tx1">
                    <a:lumMod val="85000"/>
                    <a:lumOff val="15000"/>
                  </a:schemeClr>
                </a:solidFill>
                <a:latin typeface="微软雅黑" charset="-122"/>
                <a:ea typeface="微软雅黑" charset="-122"/>
              </a:rPr>
              <a:t>b:v</a:t>
            </a:r>
            <a:r>
              <a:rPr lang="en-US" altLang="zh-CN" sz="1400" dirty="0">
                <a:solidFill>
                  <a:schemeClr val="tx1">
                    <a:lumMod val="85000"/>
                    <a:lumOff val="15000"/>
                  </a:schemeClr>
                </a:solidFill>
                <a:latin typeface="微软雅黑" charset="-122"/>
                <a:ea typeface="微软雅黑" charset="-122"/>
              </a:rPr>
              <a:t> 1500k -</a:t>
            </a:r>
            <a:r>
              <a:rPr lang="en-US" altLang="zh-CN" sz="1400" dirty="0" err="1">
                <a:solidFill>
                  <a:schemeClr val="tx1">
                    <a:lumMod val="85000"/>
                    <a:lumOff val="15000"/>
                  </a:schemeClr>
                </a:solidFill>
                <a:latin typeface="微软雅黑" charset="-122"/>
                <a:ea typeface="微软雅黑" charset="-122"/>
              </a:rPr>
              <a:t>profile:v</a:t>
            </a:r>
            <a:r>
              <a:rPr lang="en-US" altLang="zh-CN" sz="1400" dirty="0">
                <a:solidFill>
                  <a:schemeClr val="tx1">
                    <a:lumMod val="85000"/>
                    <a:lumOff val="15000"/>
                  </a:schemeClr>
                </a:solidFill>
                <a:latin typeface="微软雅黑" charset="-122"/>
                <a:ea typeface="微软雅黑" charset="-122"/>
              </a:rPr>
              <a:t> high -level 3.1 -</a:t>
            </a:r>
            <a:r>
              <a:rPr lang="en-US" altLang="zh-CN" sz="1400" dirty="0" err="1">
                <a:solidFill>
                  <a:schemeClr val="tx1">
                    <a:lumMod val="85000"/>
                    <a:lumOff val="15000"/>
                  </a:schemeClr>
                </a:solidFill>
                <a:latin typeface="微软雅黑" charset="-122"/>
                <a:ea typeface="微软雅黑" charset="-122"/>
              </a:rPr>
              <a:t>c:a</a:t>
            </a:r>
            <a:r>
              <a:rPr lang="en-US" altLang="zh-CN" sz="1400" dirty="0">
                <a:solidFill>
                  <a:schemeClr val="tx1">
                    <a:lumMod val="85000"/>
                    <a:lumOff val="15000"/>
                  </a:schemeClr>
                </a:solidFill>
                <a:latin typeface="微软雅黑" charset="-122"/>
                <a:ea typeface="微软雅黑" charset="-122"/>
              </a:rPr>
              <a:t> </a:t>
            </a:r>
            <a:r>
              <a:rPr lang="en-US" altLang="zh-CN" sz="1400" dirty="0" err="1">
                <a:solidFill>
                  <a:schemeClr val="tx1">
                    <a:lumMod val="85000"/>
                    <a:lumOff val="15000"/>
                  </a:schemeClr>
                </a:solidFill>
                <a:latin typeface="微软雅黑" charset="-122"/>
                <a:ea typeface="微软雅黑" charset="-122"/>
              </a:rPr>
              <a:t>aac</a:t>
            </a:r>
            <a:r>
              <a:rPr lang="en-US" altLang="zh-CN" sz="1400" dirty="0">
                <a:solidFill>
                  <a:schemeClr val="tx1">
                    <a:lumMod val="85000"/>
                    <a:lumOff val="15000"/>
                  </a:schemeClr>
                </a:solidFill>
                <a:latin typeface="微软雅黑" charset="-122"/>
                <a:ea typeface="微软雅黑" charset="-122"/>
              </a:rPr>
              <a:t> -ac 2 -</a:t>
            </a:r>
            <a:r>
              <a:rPr lang="en-US" altLang="zh-CN" sz="1400" dirty="0" err="1">
                <a:solidFill>
                  <a:schemeClr val="tx1">
                    <a:lumMod val="85000"/>
                    <a:lumOff val="15000"/>
                  </a:schemeClr>
                </a:solidFill>
                <a:latin typeface="微软雅黑" charset="-122"/>
                <a:ea typeface="微软雅黑" charset="-122"/>
              </a:rPr>
              <a:t>b:a</a:t>
            </a:r>
            <a:r>
              <a:rPr lang="en-US" altLang="zh-CN" sz="1400" dirty="0">
                <a:solidFill>
                  <a:schemeClr val="tx1">
                    <a:lumMod val="85000"/>
                    <a:lumOff val="15000"/>
                  </a:schemeClr>
                </a:solidFill>
                <a:latin typeface="微软雅黑" charset="-122"/>
                <a:ea typeface="微软雅黑" charset="-122"/>
              </a:rPr>
              <a:t> 160k -</a:t>
            </a:r>
            <a:r>
              <a:rPr lang="en-US" altLang="zh-CN" sz="1400" dirty="0" err="1">
                <a:solidFill>
                  <a:schemeClr val="tx1">
                    <a:lumMod val="85000"/>
                    <a:lumOff val="15000"/>
                  </a:schemeClr>
                </a:solidFill>
                <a:latin typeface="微软雅黑" charset="-122"/>
                <a:ea typeface="微软雅黑" charset="-122"/>
              </a:rPr>
              <a:t>movflags</a:t>
            </a:r>
            <a:r>
              <a:rPr lang="en-US" altLang="zh-CN" sz="1400" dirty="0">
                <a:solidFill>
                  <a:schemeClr val="tx1">
                    <a:lumMod val="85000"/>
                    <a:lumOff val="15000"/>
                  </a:schemeClr>
                </a:solidFill>
                <a:latin typeface="微软雅黑" charset="-122"/>
                <a:ea typeface="微软雅黑" charset="-122"/>
              </a:rPr>
              <a:t> </a:t>
            </a:r>
            <a:r>
              <a:rPr lang="en-US" altLang="zh-CN" sz="1400" dirty="0" err="1">
                <a:solidFill>
                  <a:schemeClr val="tx1">
                    <a:lumMod val="85000"/>
                    <a:lumOff val="15000"/>
                  </a:schemeClr>
                </a:solidFill>
                <a:latin typeface="微软雅黑" charset="-122"/>
                <a:ea typeface="微软雅黑" charset="-122"/>
              </a:rPr>
              <a:t>faststart</a:t>
            </a:r>
            <a:r>
              <a:rPr lang="en-US" altLang="zh-CN" sz="1400" dirty="0">
                <a:solidFill>
                  <a:schemeClr val="tx1">
                    <a:lumMod val="85000"/>
                    <a:lumOff val="15000"/>
                  </a:schemeClr>
                </a:solidFill>
                <a:latin typeface="微软雅黑" charset="-122"/>
                <a:ea typeface="微软雅黑" charset="-122"/>
              </a:rPr>
              <a:t> OUTPUT.mp4</a:t>
            </a:r>
          </a:p>
          <a:p>
            <a:pPr marL="0" indent="0">
              <a:lnSpc>
                <a:spcPct val="150000"/>
              </a:lnSpc>
              <a:buNone/>
            </a:pPr>
            <a:r>
              <a:rPr lang="zh-CN" altLang="en-US" sz="1400" b="1" dirty="0">
                <a:solidFill>
                  <a:schemeClr val="tx1">
                    <a:lumMod val="85000"/>
                    <a:lumOff val="15000"/>
                  </a:schemeClr>
                </a:solidFill>
                <a:latin typeface="微软雅黑" charset="-122"/>
                <a:ea typeface="微软雅黑" charset="-122"/>
              </a:rPr>
              <a:t>用 </a:t>
            </a:r>
            <a:r>
              <a:rPr lang="en-US" altLang="zh-CN" sz="1400" b="1" dirty="0" err="1">
                <a:solidFill>
                  <a:schemeClr val="tx1">
                    <a:lumMod val="85000"/>
                    <a:lumOff val="15000"/>
                  </a:schemeClr>
                </a:solidFill>
                <a:latin typeface="微软雅黑" charset="-122"/>
                <a:ea typeface="微软雅黑" charset="-122"/>
              </a:rPr>
              <a:t>FFmpeg</a:t>
            </a:r>
            <a:r>
              <a:rPr lang="en-US" altLang="zh-CN" sz="1400" b="1" dirty="0">
                <a:solidFill>
                  <a:schemeClr val="tx1">
                    <a:lumMod val="85000"/>
                    <a:lumOff val="15000"/>
                  </a:schemeClr>
                </a:solidFill>
                <a:latin typeface="微软雅黑" charset="-122"/>
                <a:ea typeface="微软雅黑" charset="-122"/>
              </a:rPr>
              <a:t> </a:t>
            </a:r>
            <a:r>
              <a:rPr lang="zh-CN" altLang="en-US" sz="1400" b="1" dirty="0">
                <a:solidFill>
                  <a:schemeClr val="tx1">
                    <a:lumMod val="85000"/>
                    <a:lumOff val="15000"/>
                  </a:schemeClr>
                </a:solidFill>
                <a:latin typeface="微软雅黑" charset="-122"/>
                <a:ea typeface="微软雅黑" charset="-122"/>
              </a:rPr>
              <a:t>制作 </a:t>
            </a:r>
            <a:r>
              <a:rPr lang="en-US" altLang="zh-CN" sz="1400" b="1" dirty="0" err="1">
                <a:solidFill>
                  <a:schemeClr val="tx1">
                    <a:lumMod val="85000"/>
                    <a:lumOff val="15000"/>
                  </a:schemeClr>
                </a:solidFill>
                <a:latin typeface="微软雅黑" charset="-122"/>
                <a:ea typeface="微软雅黑" charset="-122"/>
              </a:rPr>
              <a:t>WebM</a:t>
            </a:r>
            <a:r>
              <a:rPr lang="en-US" altLang="zh-CN" sz="1400" b="1" dirty="0">
                <a:solidFill>
                  <a:schemeClr val="tx1">
                    <a:lumMod val="85000"/>
                    <a:lumOff val="15000"/>
                  </a:schemeClr>
                </a:solidFill>
                <a:latin typeface="微软雅黑" charset="-122"/>
                <a:ea typeface="微软雅黑" charset="-122"/>
              </a:rPr>
              <a:t> </a:t>
            </a:r>
            <a:r>
              <a:rPr lang="zh-CN" altLang="en-US" sz="1400" b="1" dirty="0">
                <a:solidFill>
                  <a:schemeClr val="tx1">
                    <a:lumMod val="85000"/>
                    <a:lumOff val="15000"/>
                  </a:schemeClr>
                </a:solidFill>
                <a:latin typeface="微软雅黑" charset="-122"/>
                <a:ea typeface="微软雅黑" charset="-122"/>
              </a:rPr>
              <a:t>视频</a:t>
            </a:r>
          </a:p>
          <a:p>
            <a:pPr marL="0" indent="0">
              <a:lnSpc>
                <a:spcPct val="150000"/>
              </a:lnSpc>
              <a:buNone/>
            </a:pPr>
            <a:r>
              <a:rPr lang="en-US" altLang="zh-CN" sz="1400" dirty="0" err="1">
                <a:solidFill>
                  <a:schemeClr val="tx1">
                    <a:lumMod val="85000"/>
                    <a:lumOff val="15000"/>
                  </a:schemeClr>
                </a:solidFill>
                <a:latin typeface="微软雅黑" charset="-122"/>
                <a:ea typeface="微软雅黑" charset="-122"/>
              </a:rPr>
              <a:t>ffmpeg</a:t>
            </a:r>
            <a:r>
              <a:rPr lang="en-US" altLang="zh-CN" sz="1400" dirty="0">
                <a:solidFill>
                  <a:schemeClr val="tx1">
                    <a:lumMod val="85000"/>
                    <a:lumOff val="15000"/>
                  </a:schemeClr>
                </a:solidFill>
                <a:latin typeface="微软雅黑" charset="-122"/>
                <a:ea typeface="微软雅黑" charset="-122"/>
              </a:rPr>
              <a:t> -</a:t>
            </a:r>
            <a:r>
              <a:rPr lang="en-US" altLang="zh-CN" sz="1400" dirty="0" err="1">
                <a:solidFill>
                  <a:schemeClr val="tx1">
                    <a:lumMod val="85000"/>
                    <a:lumOff val="15000"/>
                  </a:schemeClr>
                </a:solidFill>
                <a:latin typeface="微软雅黑" charset="-122"/>
                <a:ea typeface="微软雅黑" charset="-122"/>
              </a:rPr>
              <a:t>i</a:t>
            </a:r>
            <a:r>
              <a:rPr lang="en-US" altLang="zh-CN" sz="1400" dirty="0">
                <a:solidFill>
                  <a:schemeClr val="tx1">
                    <a:lumMod val="85000"/>
                    <a:lumOff val="15000"/>
                  </a:schemeClr>
                </a:solidFill>
                <a:latin typeface="微软雅黑" charset="-122"/>
                <a:ea typeface="微软雅黑" charset="-122"/>
              </a:rPr>
              <a:t> test.mp4 -</a:t>
            </a:r>
            <a:r>
              <a:rPr lang="en-US" altLang="zh-CN" sz="1400" dirty="0" err="1">
                <a:solidFill>
                  <a:schemeClr val="tx1">
                    <a:lumMod val="85000"/>
                    <a:lumOff val="15000"/>
                  </a:schemeClr>
                </a:solidFill>
                <a:latin typeface="微软雅黑" charset="-122"/>
                <a:ea typeface="微软雅黑" charset="-122"/>
              </a:rPr>
              <a:t>c:v</a:t>
            </a:r>
            <a:r>
              <a:rPr lang="en-US" altLang="zh-CN" sz="1400" dirty="0">
                <a:solidFill>
                  <a:schemeClr val="tx1">
                    <a:lumMod val="85000"/>
                    <a:lumOff val="15000"/>
                  </a:schemeClr>
                </a:solidFill>
                <a:latin typeface="微软雅黑" charset="-122"/>
                <a:ea typeface="微软雅黑" charset="-122"/>
              </a:rPr>
              <a:t> </a:t>
            </a:r>
            <a:r>
              <a:rPr lang="en-US" altLang="zh-CN" sz="1400" dirty="0" err="1">
                <a:solidFill>
                  <a:schemeClr val="tx1">
                    <a:lumMod val="85000"/>
                    <a:lumOff val="15000"/>
                  </a:schemeClr>
                </a:solidFill>
                <a:latin typeface="微软雅黑" charset="-122"/>
                <a:ea typeface="微软雅黑" charset="-122"/>
              </a:rPr>
              <a:t>libvpx</a:t>
            </a:r>
            <a:r>
              <a:rPr lang="en-US" altLang="zh-CN" sz="1400" dirty="0">
                <a:solidFill>
                  <a:schemeClr val="tx1">
                    <a:lumMod val="85000"/>
                    <a:lumOff val="15000"/>
                  </a:schemeClr>
                </a:solidFill>
                <a:latin typeface="微软雅黑" charset="-122"/>
                <a:ea typeface="微软雅黑" charset="-122"/>
              </a:rPr>
              <a:t> -s 1280x720 -</a:t>
            </a:r>
            <a:r>
              <a:rPr lang="en-US" altLang="zh-CN" sz="1400" dirty="0" err="1">
                <a:solidFill>
                  <a:schemeClr val="tx1">
                    <a:lumMod val="85000"/>
                    <a:lumOff val="15000"/>
                  </a:schemeClr>
                </a:solidFill>
                <a:latin typeface="微软雅黑" charset="-122"/>
                <a:ea typeface="微软雅黑" charset="-122"/>
              </a:rPr>
              <a:t>b:v</a:t>
            </a:r>
            <a:r>
              <a:rPr lang="en-US" altLang="zh-CN" sz="1400" dirty="0">
                <a:solidFill>
                  <a:schemeClr val="tx1">
                    <a:lumMod val="85000"/>
                    <a:lumOff val="15000"/>
                  </a:schemeClr>
                </a:solidFill>
                <a:latin typeface="微软雅黑" charset="-122"/>
                <a:ea typeface="微软雅黑" charset="-122"/>
              </a:rPr>
              <a:t> 1500k -</a:t>
            </a:r>
            <a:r>
              <a:rPr lang="en-US" altLang="zh-CN" sz="1400" dirty="0" err="1">
                <a:solidFill>
                  <a:schemeClr val="tx1">
                    <a:lumMod val="85000"/>
                    <a:lumOff val="15000"/>
                  </a:schemeClr>
                </a:solidFill>
                <a:latin typeface="微软雅黑" charset="-122"/>
                <a:ea typeface="微软雅黑" charset="-122"/>
              </a:rPr>
              <a:t>c:a</a:t>
            </a:r>
            <a:r>
              <a:rPr lang="en-US" altLang="zh-CN" sz="1400" dirty="0">
                <a:solidFill>
                  <a:schemeClr val="tx1">
                    <a:lumMod val="85000"/>
                    <a:lumOff val="15000"/>
                  </a:schemeClr>
                </a:solidFill>
                <a:latin typeface="微软雅黑" charset="-122"/>
                <a:ea typeface="微软雅黑" charset="-122"/>
              </a:rPr>
              <a:t> </a:t>
            </a:r>
            <a:r>
              <a:rPr lang="en-US" altLang="zh-CN" sz="1400" dirty="0" err="1">
                <a:solidFill>
                  <a:schemeClr val="tx1">
                    <a:lumMod val="85000"/>
                    <a:lumOff val="15000"/>
                  </a:schemeClr>
                </a:solidFill>
                <a:latin typeface="微软雅黑" charset="-122"/>
                <a:ea typeface="微软雅黑" charset="-122"/>
              </a:rPr>
              <a:t>libvorbis</a:t>
            </a:r>
            <a:r>
              <a:rPr lang="en-US" altLang="zh-CN" sz="1400" dirty="0">
                <a:solidFill>
                  <a:schemeClr val="tx1">
                    <a:lumMod val="85000"/>
                    <a:lumOff val="15000"/>
                  </a:schemeClr>
                </a:solidFill>
                <a:latin typeface="微软雅黑" charset="-122"/>
                <a:ea typeface="微软雅黑" charset="-122"/>
              </a:rPr>
              <a:t> -ac 2 -</a:t>
            </a:r>
            <a:r>
              <a:rPr lang="en-US" altLang="zh-CN" sz="1400" dirty="0" err="1">
                <a:solidFill>
                  <a:schemeClr val="tx1">
                    <a:lumMod val="85000"/>
                    <a:lumOff val="15000"/>
                  </a:schemeClr>
                </a:solidFill>
                <a:latin typeface="微软雅黑" charset="-122"/>
                <a:ea typeface="微软雅黑" charset="-122"/>
              </a:rPr>
              <a:t>b:a</a:t>
            </a:r>
            <a:r>
              <a:rPr lang="en-US" altLang="zh-CN" sz="1400" dirty="0">
                <a:solidFill>
                  <a:schemeClr val="tx1">
                    <a:lumMod val="85000"/>
                    <a:lumOff val="15000"/>
                  </a:schemeClr>
                </a:solidFill>
                <a:latin typeface="微软雅黑" charset="-122"/>
                <a:ea typeface="微软雅黑" charset="-122"/>
              </a:rPr>
              <a:t> 160k </a:t>
            </a:r>
            <a:r>
              <a:rPr lang="en-US" altLang="zh-CN" sz="1400" dirty="0" err="1">
                <a:solidFill>
                  <a:schemeClr val="tx1">
                    <a:lumMod val="85000"/>
                    <a:lumOff val="15000"/>
                  </a:schemeClr>
                </a:solidFill>
                <a:latin typeface="微软雅黑" charset="-122"/>
                <a:ea typeface="微软雅黑" charset="-122"/>
              </a:rPr>
              <a:t>OUTPUT.web</a:t>
            </a:r>
            <a:endParaRPr lang="en-US" altLang="zh-CN" sz="1400" dirty="0">
              <a:solidFill>
                <a:schemeClr val="tx1">
                  <a:lumMod val="85000"/>
                  <a:lumOff val="15000"/>
                </a:schemeClr>
              </a:solidFill>
              <a:latin typeface="微软雅黑" charset="-122"/>
              <a:ea typeface="微软雅黑" charset="-122"/>
            </a:endParaRPr>
          </a:p>
          <a:p>
            <a:pPr marL="0" indent="0">
              <a:lnSpc>
                <a:spcPct val="150000"/>
              </a:lnSpc>
              <a:buNone/>
            </a:pPr>
            <a:r>
              <a:rPr lang="en-US" altLang="zh-CN" sz="1400" b="1" dirty="0" err="1">
                <a:solidFill>
                  <a:schemeClr val="tx1">
                    <a:lumMod val="85000"/>
                    <a:lumOff val="15000"/>
                  </a:schemeClr>
                </a:solidFill>
                <a:latin typeface="微软雅黑" charset="-122"/>
                <a:ea typeface="微软雅黑" charset="-122"/>
              </a:rPr>
              <a:t>FFmpeg</a:t>
            </a:r>
            <a:r>
              <a:rPr lang="en-US" altLang="zh-CN" sz="1400" b="1" dirty="0">
                <a:solidFill>
                  <a:schemeClr val="tx1">
                    <a:lumMod val="85000"/>
                    <a:lumOff val="15000"/>
                  </a:schemeClr>
                </a:solidFill>
                <a:latin typeface="微软雅黑" charset="-122"/>
                <a:ea typeface="微软雅黑" charset="-122"/>
              </a:rPr>
              <a:t> </a:t>
            </a:r>
            <a:r>
              <a:rPr lang="zh-CN" altLang="en-US" sz="1400" b="1" dirty="0">
                <a:solidFill>
                  <a:schemeClr val="tx1">
                    <a:lumMod val="85000"/>
                    <a:lumOff val="15000"/>
                  </a:schemeClr>
                </a:solidFill>
                <a:latin typeface="微软雅黑" charset="-122"/>
                <a:ea typeface="微软雅黑" charset="-122"/>
              </a:rPr>
              <a:t>制作 </a:t>
            </a:r>
            <a:r>
              <a:rPr lang="en-US" altLang="zh-CN" sz="1400" b="1" dirty="0" err="1">
                <a:solidFill>
                  <a:schemeClr val="tx1">
                    <a:lumMod val="85000"/>
                    <a:lumOff val="15000"/>
                  </a:schemeClr>
                </a:solidFill>
                <a:latin typeface="微软雅黑" charset="-122"/>
                <a:ea typeface="微软雅黑" charset="-122"/>
              </a:rPr>
              <a:t>Ogg</a:t>
            </a:r>
            <a:r>
              <a:rPr lang="en-US" altLang="zh-CN" sz="1400" b="1" dirty="0">
                <a:solidFill>
                  <a:schemeClr val="tx1">
                    <a:lumMod val="85000"/>
                    <a:lumOff val="15000"/>
                  </a:schemeClr>
                </a:solidFill>
                <a:latin typeface="微软雅黑" charset="-122"/>
                <a:ea typeface="微软雅黑" charset="-122"/>
              </a:rPr>
              <a:t> </a:t>
            </a:r>
            <a:r>
              <a:rPr lang="zh-CN" altLang="en-US" sz="1400" b="1" dirty="0">
                <a:solidFill>
                  <a:schemeClr val="tx1">
                    <a:lumMod val="85000"/>
                    <a:lumOff val="15000"/>
                  </a:schemeClr>
                </a:solidFill>
                <a:latin typeface="微软雅黑" charset="-122"/>
                <a:ea typeface="微软雅黑" charset="-122"/>
              </a:rPr>
              <a:t>视频</a:t>
            </a:r>
          </a:p>
          <a:p>
            <a:pPr marL="0" indent="0">
              <a:lnSpc>
                <a:spcPct val="150000"/>
              </a:lnSpc>
              <a:buNone/>
            </a:pPr>
            <a:r>
              <a:rPr lang="en-US" altLang="zh-CN" sz="1400" dirty="0" err="1">
                <a:solidFill>
                  <a:schemeClr val="tx1">
                    <a:lumMod val="85000"/>
                    <a:lumOff val="15000"/>
                  </a:schemeClr>
                </a:solidFill>
                <a:latin typeface="微软雅黑" charset="-122"/>
                <a:ea typeface="微软雅黑" charset="-122"/>
              </a:rPr>
              <a:t>ffmpeg</a:t>
            </a:r>
            <a:r>
              <a:rPr lang="en-US" altLang="zh-CN" sz="1400" dirty="0">
                <a:solidFill>
                  <a:schemeClr val="tx1">
                    <a:lumMod val="85000"/>
                    <a:lumOff val="15000"/>
                  </a:schemeClr>
                </a:solidFill>
                <a:latin typeface="微软雅黑" charset="-122"/>
                <a:ea typeface="微软雅黑" charset="-122"/>
              </a:rPr>
              <a:t> -</a:t>
            </a:r>
            <a:r>
              <a:rPr lang="en-US" altLang="zh-CN" sz="1400" dirty="0" err="1">
                <a:solidFill>
                  <a:schemeClr val="tx1">
                    <a:lumMod val="85000"/>
                    <a:lumOff val="15000"/>
                  </a:schemeClr>
                </a:solidFill>
                <a:latin typeface="微软雅黑" charset="-122"/>
                <a:ea typeface="微软雅黑" charset="-122"/>
              </a:rPr>
              <a:t>i</a:t>
            </a:r>
            <a:r>
              <a:rPr lang="en-US" altLang="zh-CN" sz="1400" dirty="0">
                <a:solidFill>
                  <a:schemeClr val="tx1">
                    <a:lumMod val="85000"/>
                    <a:lumOff val="15000"/>
                  </a:schemeClr>
                </a:solidFill>
                <a:latin typeface="微软雅黑" charset="-122"/>
                <a:ea typeface="微软雅黑" charset="-122"/>
              </a:rPr>
              <a:t> test.mp4 -</a:t>
            </a:r>
            <a:r>
              <a:rPr lang="en-US" altLang="zh-CN" sz="1400" dirty="0" err="1">
                <a:solidFill>
                  <a:schemeClr val="tx1">
                    <a:lumMod val="85000"/>
                    <a:lumOff val="15000"/>
                  </a:schemeClr>
                </a:solidFill>
                <a:latin typeface="微软雅黑" charset="-122"/>
                <a:ea typeface="微软雅黑" charset="-122"/>
              </a:rPr>
              <a:t>c:v</a:t>
            </a:r>
            <a:r>
              <a:rPr lang="en-US" altLang="zh-CN" sz="1400" dirty="0">
                <a:solidFill>
                  <a:schemeClr val="tx1">
                    <a:lumMod val="85000"/>
                    <a:lumOff val="15000"/>
                  </a:schemeClr>
                </a:solidFill>
                <a:latin typeface="微软雅黑" charset="-122"/>
                <a:ea typeface="微软雅黑" charset="-122"/>
              </a:rPr>
              <a:t> </a:t>
            </a:r>
            <a:r>
              <a:rPr lang="en-US" altLang="zh-CN" sz="1400" dirty="0" err="1">
                <a:solidFill>
                  <a:schemeClr val="tx1">
                    <a:lumMod val="85000"/>
                    <a:lumOff val="15000"/>
                  </a:schemeClr>
                </a:solidFill>
                <a:latin typeface="微软雅黑" charset="-122"/>
                <a:ea typeface="微软雅黑" charset="-122"/>
              </a:rPr>
              <a:t>libtheora</a:t>
            </a:r>
            <a:r>
              <a:rPr lang="en-US" altLang="zh-CN" sz="1400" dirty="0">
                <a:solidFill>
                  <a:schemeClr val="tx1">
                    <a:lumMod val="85000"/>
                    <a:lumOff val="15000"/>
                  </a:schemeClr>
                </a:solidFill>
                <a:latin typeface="微软雅黑" charset="-122"/>
                <a:ea typeface="微软雅黑" charset="-122"/>
              </a:rPr>
              <a:t> -s 1280x720 -</a:t>
            </a:r>
            <a:r>
              <a:rPr lang="en-US" altLang="zh-CN" sz="1400" dirty="0" err="1">
                <a:solidFill>
                  <a:schemeClr val="tx1">
                    <a:lumMod val="85000"/>
                    <a:lumOff val="15000"/>
                  </a:schemeClr>
                </a:solidFill>
                <a:latin typeface="微软雅黑" charset="-122"/>
                <a:ea typeface="微软雅黑" charset="-122"/>
              </a:rPr>
              <a:t>b:v</a:t>
            </a:r>
            <a:r>
              <a:rPr lang="en-US" altLang="zh-CN" sz="1400" dirty="0">
                <a:solidFill>
                  <a:schemeClr val="tx1">
                    <a:lumMod val="85000"/>
                    <a:lumOff val="15000"/>
                  </a:schemeClr>
                </a:solidFill>
                <a:latin typeface="微软雅黑" charset="-122"/>
                <a:ea typeface="微软雅黑" charset="-122"/>
              </a:rPr>
              <a:t> 1500k -</a:t>
            </a:r>
            <a:r>
              <a:rPr lang="en-US" altLang="zh-CN" sz="1400" dirty="0" err="1">
                <a:solidFill>
                  <a:schemeClr val="tx1">
                    <a:lumMod val="85000"/>
                    <a:lumOff val="15000"/>
                  </a:schemeClr>
                </a:solidFill>
                <a:latin typeface="微软雅黑" charset="-122"/>
                <a:ea typeface="微软雅黑" charset="-122"/>
              </a:rPr>
              <a:t>c:a</a:t>
            </a:r>
            <a:r>
              <a:rPr lang="en-US" altLang="zh-CN" sz="1400" dirty="0">
                <a:solidFill>
                  <a:schemeClr val="tx1">
                    <a:lumMod val="85000"/>
                    <a:lumOff val="15000"/>
                  </a:schemeClr>
                </a:solidFill>
                <a:latin typeface="微软雅黑" charset="-122"/>
                <a:ea typeface="微软雅黑" charset="-122"/>
              </a:rPr>
              <a:t> </a:t>
            </a:r>
            <a:r>
              <a:rPr lang="en-US" altLang="zh-CN" sz="1400" dirty="0" err="1">
                <a:solidFill>
                  <a:schemeClr val="tx1">
                    <a:lumMod val="85000"/>
                    <a:lumOff val="15000"/>
                  </a:schemeClr>
                </a:solidFill>
                <a:latin typeface="微软雅黑" charset="-122"/>
                <a:ea typeface="微软雅黑" charset="-122"/>
              </a:rPr>
              <a:t>libvorbis</a:t>
            </a:r>
            <a:r>
              <a:rPr lang="en-US" altLang="zh-CN" sz="1400" dirty="0">
                <a:solidFill>
                  <a:schemeClr val="tx1">
                    <a:lumMod val="85000"/>
                    <a:lumOff val="15000"/>
                  </a:schemeClr>
                </a:solidFill>
                <a:latin typeface="微软雅黑" charset="-122"/>
                <a:ea typeface="微软雅黑" charset="-122"/>
              </a:rPr>
              <a:t> -ac 2 -</a:t>
            </a:r>
            <a:r>
              <a:rPr lang="en-US" altLang="zh-CN" sz="1400" dirty="0" err="1">
                <a:solidFill>
                  <a:schemeClr val="tx1">
                    <a:lumMod val="85000"/>
                    <a:lumOff val="15000"/>
                  </a:schemeClr>
                </a:solidFill>
                <a:latin typeface="微软雅黑" charset="-122"/>
                <a:ea typeface="微软雅黑" charset="-122"/>
              </a:rPr>
              <a:t>b:a</a:t>
            </a:r>
            <a:r>
              <a:rPr lang="en-US" altLang="zh-CN" sz="1400" dirty="0">
                <a:solidFill>
                  <a:schemeClr val="tx1">
                    <a:lumMod val="85000"/>
                    <a:lumOff val="15000"/>
                  </a:schemeClr>
                </a:solidFill>
                <a:latin typeface="微软雅黑" charset="-122"/>
                <a:ea typeface="微软雅黑" charset="-122"/>
              </a:rPr>
              <a:t> 160k </a:t>
            </a:r>
            <a:r>
              <a:rPr lang="en-US" altLang="zh-CN" sz="1400" dirty="0" err="1">
                <a:solidFill>
                  <a:schemeClr val="tx1">
                    <a:lumMod val="85000"/>
                    <a:lumOff val="15000"/>
                  </a:schemeClr>
                </a:solidFill>
                <a:latin typeface="微软雅黑" charset="-122"/>
                <a:ea typeface="微软雅黑" charset="-122"/>
              </a:rPr>
              <a:t>OUTPUT.ogv</a:t>
            </a:r>
            <a:endParaRPr lang="en-US" altLang="zh-CN" sz="1400" dirty="0">
              <a:solidFill>
                <a:schemeClr val="tx1">
                  <a:lumMod val="85000"/>
                  <a:lumOff val="15000"/>
                </a:schemeClr>
              </a:solidFill>
              <a:latin typeface="微软雅黑" charset="-122"/>
              <a:ea typeface="微软雅黑" charset="-122"/>
            </a:endParaRPr>
          </a:p>
          <a:p>
            <a:pPr marL="0" indent="0">
              <a:lnSpc>
                <a:spcPct val="150000"/>
              </a:lnSpc>
              <a:buNone/>
            </a:pPr>
            <a:r>
              <a:rPr lang="en-US" altLang="zh-CN" sz="1400" b="1" dirty="0" err="1">
                <a:solidFill>
                  <a:schemeClr val="tx1">
                    <a:lumMod val="85000"/>
                    <a:lumOff val="15000"/>
                  </a:schemeClr>
                </a:solidFill>
                <a:latin typeface="微软雅黑" charset="-122"/>
                <a:ea typeface="微软雅黑" charset="-122"/>
              </a:rPr>
              <a:t>FFmpeg</a:t>
            </a:r>
            <a:r>
              <a:rPr lang="en-US" altLang="zh-CN" sz="1400" b="1" dirty="0">
                <a:solidFill>
                  <a:schemeClr val="tx1">
                    <a:lumMod val="85000"/>
                    <a:lumOff val="15000"/>
                  </a:schemeClr>
                </a:solidFill>
                <a:latin typeface="微软雅黑" charset="-122"/>
                <a:ea typeface="微软雅黑" charset="-122"/>
              </a:rPr>
              <a:t> </a:t>
            </a:r>
            <a:r>
              <a:rPr lang="zh-CN" altLang="en-US" sz="1400" b="1" dirty="0">
                <a:solidFill>
                  <a:schemeClr val="tx1">
                    <a:lumMod val="85000"/>
                    <a:lumOff val="15000"/>
                  </a:schemeClr>
                </a:solidFill>
                <a:latin typeface="微软雅黑" charset="-122"/>
                <a:ea typeface="微软雅黑" charset="-122"/>
              </a:rPr>
              <a:t>制作</a:t>
            </a:r>
            <a:r>
              <a:rPr lang="en-US" altLang="zh-CN" sz="1400" b="1" dirty="0">
                <a:solidFill>
                  <a:schemeClr val="tx1">
                    <a:lumMod val="85000"/>
                    <a:lumOff val="15000"/>
                  </a:schemeClr>
                </a:solidFill>
                <a:latin typeface="微软雅黑" charset="-122"/>
                <a:ea typeface="微软雅黑" charset="-122"/>
              </a:rPr>
              <a:t>Mp3</a:t>
            </a:r>
            <a:r>
              <a:rPr lang="zh-CN" altLang="en-US" sz="1400" b="1" dirty="0">
                <a:solidFill>
                  <a:schemeClr val="tx1">
                    <a:lumMod val="85000"/>
                    <a:lumOff val="15000"/>
                  </a:schemeClr>
                </a:solidFill>
                <a:latin typeface="微软雅黑" charset="-122"/>
                <a:ea typeface="微软雅黑" charset="-122"/>
              </a:rPr>
              <a:t>音频</a:t>
            </a:r>
          </a:p>
          <a:p>
            <a:pPr marL="0" indent="0">
              <a:lnSpc>
                <a:spcPct val="150000"/>
              </a:lnSpc>
              <a:buNone/>
            </a:pPr>
            <a:r>
              <a:rPr lang="en-US" altLang="zh-CN" sz="1400" dirty="0" err="1">
                <a:solidFill>
                  <a:schemeClr val="tx1">
                    <a:lumMod val="85000"/>
                    <a:lumOff val="15000"/>
                  </a:schemeClr>
                </a:solidFill>
                <a:latin typeface="微软雅黑" charset="-122"/>
                <a:ea typeface="微软雅黑" charset="-122"/>
              </a:rPr>
              <a:t>ffmpeg</a:t>
            </a:r>
            <a:r>
              <a:rPr lang="en-US" altLang="zh-CN" sz="1400" dirty="0">
                <a:solidFill>
                  <a:schemeClr val="tx1">
                    <a:lumMod val="85000"/>
                    <a:lumOff val="15000"/>
                  </a:schemeClr>
                </a:solidFill>
                <a:latin typeface="微软雅黑" charset="-122"/>
                <a:ea typeface="微软雅黑" charset="-122"/>
              </a:rPr>
              <a:t> -</a:t>
            </a:r>
            <a:r>
              <a:rPr lang="en-US" altLang="zh-CN" sz="1400" dirty="0" err="1">
                <a:solidFill>
                  <a:schemeClr val="tx1">
                    <a:lumMod val="85000"/>
                    <a:lumOff val="15000"/>
                  </a:schemeClr>
                </a:solidFill>
                <a:latin typeface="微软雅黑" charset="-122"/>
                <a:ea typeface="微软雅黑" charset="-122"/>
              </a:rPr>
              <a:t>i</a:t>
            </a:r>
            <a:r>
              <a:rPr lang="en-US" altLang="zh-CN" sz="1400" dirty="0">
                <a:solidFill>
                  <a:schemeClr val="tx1">
                    <a:lumMod val="85000"/>
                    <a:lumOff val="15000"/>
                  </a:schemeClr>
                </a:solidFill>
                <a:latin typeface="微软雅黑" charset="-122"/>
                <a:ea typeface="微软雅黑" charset="-122"/>
              </a:rPr>
              <a:t> tt.mp3 -</a:t>
            </a:r>
            <a:r>
              <a:rPr lang="en-US" altLang="zh-CN" sz="1400" dirty="0" err="1">
                <a:solidFill>
                  <a:schemeClr val="tx1">
                    <a:lumMod val="85000"/>
                    <a:lumOff val="15000"/>
                  </a:schemeClr>
                </a:solidFill>
                <a:latin typeface="微软雅黑" charset="-122"/>
                <a:ea typeface="微软雅黑" charset="-122"/>
              </a:rPr>
              <a:t>c:a</a:t>
            </a:r>
            <a:r>
              <a:rPr lang="en-US" altLang="zh-CN" sz="1400" dirty="0">
                <a:solidFill>
                  <a:schemeClr val="tx1">
                    <a:lumMod val="85000"/>
                    <a:lumOff val="15000"/>
                  </a:schemeClr>
                </a:solidFill>
                <a:latin typeface="微软雅黑" charset="-122"/>
                <a:ea typeface="微软雅黑" charset="-122"/>
              </a:rPr>
              <a:t> libmp3lame -ac 2 -</a:t>
            </a:r>
            <a:r>
              <a:rPr lang="en-US" altLang="zh-CN" sz="1400" dirty="0" err="1">
                <a:solidFill>
                  <a:schemeClr val="tx1">
                    <a:lumMod val="85000"/>
                    <a:lumOff val="15000"/>
                  </a:schemeClr>
                </a:solidFill>
                <a:latin typeface="微软雅黑" charset="-122"/>
                <a:ea typeface="微软雅黑" charset="-122"/>
              </a:rPr>
              <a:t>b:a</a:t>
            </a:r>
            <a:r>
              <a:rPr lang="en-US" altLang="zh-CN" sz="1400" dirty="0">
                <a:solidFill>
                  <a:schemeClr val="tx1">
                    <a:lumMod val="85000"/>
                    <a:lumOff val="15000"/>
                  </a:schemeClr>
                </a:solidFill>
                <a:latin typeface="微软雅黑" charset="-122"/>
                <a:ea typeface="微软雅黑" charset="-122"/>
              </a:rPr>
              <a:t> 160k OUTPUT.mp3</a:t>
            </a:r>
          </a:p>
          <a:p>
            <a:pPr marL="0" indent="0">
              <a:lnSpc>
                <a:spcPct val="150000"/>
              </a:lnSpc>
              <a:buNone/>
            </a:pPr>
            <a:r>
              <a:rPr lang="en-US" altLang="zh-CN" sz="1400" b="1" dirty="0" err="1">
                <a:solidFill>
                  <a:schemeClr val="tx1">
                    <a:lumMod val="85000"/>
                    <a:lumOff val="15000"/>
                  </a:schemeClr>
                </a:solidFill>
                <a:latin typeface="微软雅黑" charset="-122"/>
                <a:ea typeface="微软雅黑" charset="-122"/>
              </a:rPr>
              <a:t>FFmpeg</a:t>
            </a:r>
            <a:r>
              <a:rPr lang="en-US" altLang="zh-CN" sz="1400" b="1" dirty="0">
                <a:solidFill>
                  <a:schemeClr val="tx1">
                    <a:lumMod val="85000"/>
                    <a:lumOff val="15000"/>
                  </a:schemeClr>
                </a:solidFill>
                <a:latin typeface="微软雅黑" charset="-122"/>
                <a:ea typeface="微软雅黑" charset="-122"/>
              </a:rPr>
              <a:t> </a:t>
            </a:r>
            <a:r>
              <a:rPr lang="zh-CN" altLang="en-US" sz="1400" b="1" dirty="0">
                <a:solidFill>
                  <a:schemeClr val="tx1">
                    <a:lumMod val="85000"/>
                    <a:lumOff val="15000"/>
                  </a:schemeClr>
                </a:solidFill>
                <a:latin typeface="微软雅黑" charset="-122"/>
                <a:ea typeface="微软雅黑" charset="-122"/>
              </a:rPr>
              <a:t>制作</a:t>
            </a:r>
            <a:r>
              <a:rPr lang="en-US" altLang="zh-CN" sz="1400" b="1" dirty="0" err="1">
                <a:solidFill>
                  <a:schemeClr val="tx1">
                    <a:lumMod val="85000"/>
                    <a:lumOff val="15000"/>
                  </a:schemeClr>
                </a:solidFill>
                <a:latin typeface="微软雅黑" charset="-122"/>
                <a:ea typeface="微软雅黑" charset="-122"/>
              </a:rPr>
              <a:t>Ogg</a:t>
            </a:r>
            <a:r>
              <a:rPr lang="zh-CN" altLang="en-US" sz="1400" b="1" dirty="0">
                <a:solidFill>
                  <a:schemeClr val="tx1">
                    <a:lumMod val="85000"/>
                    <a:lumOff val="15000"/>
                  </a:schemeClr>
                </a:solidFill>
                <a:latin typeface="微软雅黑" charset="-122"/>
                <a:ea typeface="微软雅黑" charset="-122"/>
              </a:rPr>
              <a:t>音频</a:t>
            </a:r>
          </a:p>
          <a:p>
            <a:pPr marL="0" indent="0">
              <a:lnSpc>
                <a:spcPct val="150000"/>
              </a:lnSpc>
              <a:buNone/>
            </a:pPr>
            <a:r>
              <a:rPr lang="en-US" altLang="zh-CN" sz="1400" dirty="0" err="1">
                <a:solidFill>
                  <a:schemeClr val="tx1">
                    <a:lumMod val="85000"/>
                    <a:lumOff val="15000"/>
                  </a:schemeClr>
                </a:solidFill>
                <a:latin typeface="微软雅黑" charset="-122"/>
                <a:ea typeface="微软雅黑" charset="-122"/>
              </a:rPr>
              <a:t>ffmpeg</a:t>
            </a:r>
            <a:r>
              <a:rPr lang="en-US" altLang="zh-CN" sz="1400" dirty="0">
                <a:solidFill>
                  <a:schemeClr val="tx1">
                    <a:lumMod val="85000"/>
                    <a:lumOff val="15000"/>
                  </a:schemeClr>
                </a:solidFill>
                <a:latin typeface="微软雅黑" charset="-122"/>
                <a:ea typeface="微软雅黑" charset="-122"/>
              </a:rPr>
              <a:t> -</a:t>
            </a:r>
            <a:r>
              <a:rPr lang="en-US" altLang="zh-CN" sz="1400" dirty="0" err="1">
                <a:solidFill>
                  <a:schemeClr val="tx1">
                    <a:lumMod val="85000"/>
                    <a:lumOff val="15000"/>
                  </a:schemeClr>
                </a:solidFill>
                <a:latin typeface="微软雅黑" charset="-122"/>
                <a:ea typeface="微软雅黑" charset="-122"/>
              </a:rPr>
              <a:t>i</a:t>
            </a:r>
            <a:r>
              <a:rPr lang="en-US" altLang="zh-CN" sz="1400" dirty="0">
                <a:solidFill>
                  <a:schemeClr val="tx1">
                    <a:lumMod val="85000"/>
                    <a:lumOff val="15000"/>
                  </a:schemeClr>
                </a:solidFill>
                <a:latin typeface="微软雅黑" charset="-122"/>
                <a:ea typeface="微软雅黑" charset="-122"/>
              </a:rPr>
              <a:t> tt.mp3 -</a:t>
            </a:r>
            <a:r>
              <a:rPr lang="en-US" altLang="zh-CN" sz="1400" dirty="0" err="1">
                <a:solidFill>
                  <a:schemeClr val="tx1">
                    <a:lumMod val="85000"/>
                    <a:lumOff val="15000"/>
                  </a:schemeClr>
                </a:solidFill>
                <a:latin typeface="微软雅黑" charset="-122"/>
                <a:ea typeface="微软雅黑" charset="-122"/>
              </a:rPr>
              <a:t>c:a</a:t>
            </a:r>
            <a:r>
              <a:rPr lang="en-US" altLang="zh-CN" sz="1400" dirty="0">
                <a:solidFill>
                  <a:schemeClr val="tx1">
                    <a:lumMod val="85000"/>
                    <a:lumOff val="15000"/>
                  </a:schemeClr>
                </a:solidFill>
                <a:latin typeface="微软雅黑" charset="-122"/>
                <a:ea typeface="微软雅黑" charset="-122"/>
              </a:rPr>
              <a:t> </a:t>
            </a:r>
            <a:r>
              <a:rPr lang="en-US" altLang="zh-CN" sz="1400" dirty="0" err="1">
                <a:solidFill>
                  <a:schemeClr val="tx1">
                    <a:lumMod val="85000"/>
                    <a:lumOff val="15000"/>
                  </a:schemeClr>
                </a:solidFill>
                <a:latin typeface="微软雅黑" charset="-122"/>
                <a:ea typeface="微软雅黑" charset="-122"/>
              </a:rPr>
              <a:t>libvorbis</a:t>
            </a:r>
            <a:r>
              <a:rPr lang="en-US" altLang="zh-CN" sz="1400" dirty="0">
                <a:solidFill>
                  <a:schemeClr val="tx1">
                    <a:lumMod val="85000"/>
                    <a:lumOff val="15000"/>
                  </a:schemeClr>
                </a:solidFill>
                <a:latin typeface="微软雅黑" charset="-122"/>
                <a:ea typeface="微软雅黑" charset="-122"/>
              </a:rPr>
              <a:t> -ac 2 -</a:t>
            </a:r>
            <a:r>
              <a:rPr lang="en-US" altLang="zh-CN" sz="1400" dirty="0" err="1">
                <a:solidFill>
                  <a:schemeClr val="tx1">
                    <a:lumMod val="85000"/>
                    <a:lumOff val="15000"/>
                  </a:schemeClr>
                </a:solidFill>
                <a:latin typeface="微软雅黑" charset="-122"/>
                <a:ea typeface="微软雅黑" charset="-122"/>
              </a:rPr>
              <a:t>b:a</a:t>
            </a:r>
            <a:r>
              <a:rPr lang="en-US" altLang="zh-CN" sz="1400" dirty="0">
                <a:solidFill>
                  <a:schemeClr val="tx1">
                    <a:lumMod val="85000"/>
                    <a:lumOff val="15000"/>
                  </a:schemeClr>
                </a:solidFill>
                <a:latin typeface="微软雅黑" charset="-122"/>
                <a:ea typeface="微软雅黑" charset="-122"/>
              </a:rPr>
              <a:t> 160k OUTPUT.ogg</a:t>
            </a:r>
          </a:p>
          <a:p>
            <a:pPr marL="0" indent="0">
              <a:lnSpc>
                <a:spcPct val="150000"/>
              </a:lnSpc>
              <a:buNone/>
            </a:pPr>
            <a:r>
              <a:rPr lang="en-US" altLang="zh-CN" sz="1400" b="1" dirty="0" err="1">
                <a:solidFill>
                  <a:schemeClr val="tx1">
                    <a:lumMod val="85000"/>
                    <a:lumOff val="15000"/>
                  </a:schemeClr>
                </a:solidFill>
                <a:latin typeface="微软雅黑" charset="-122"/>
                <a:ea typeface="微软雅黑" charset="-122"/>
              </a:rPr>
              <a:t>FFmpeg</a:t>
            </a:r>
            <a:r>
              <a:rPr lang="en-US" altLang="zh-CN" sz="1400" b="1" dirty="0">
                <a:solidFill>
                  <a:schemeClr val="tx1">
                    <a:lumMod val="85000"/>
                    <a:lumOff val="15000"/>
                  </a:schemeClr>
                </a:solidFill>
                <a:latin typeface="微软雅黑" charset="-122"/>
                <a:ea typeface="微软雅黑" charset="-122"/>
              </a:rPr>
              <a:t> </a:t>
            </a:r>
            <a:r>
              <a:rPr lang="zh-CN" altLang="en-US" sz="1400" b="1" dirty="0">
                <a:solidFill>
                  <a:schemeClr val="tx1">
                    <a:lumMod val="85000"/>
                    <a:lumOff val="15000"/>
                  </a:schemeClr>
                </a:solidFill>
                <a:latin typeface="微软雅黑" charset="-122"/>
                <a:ea typeface="微软雅黑" charset="-122"/>
              </a:rPr>
              <a:t>制作</a:t>
            </a:r>
            <a:r>
              <a:rPr lang="en-US" altLang="zh-CN" sz="1400" b="1" dirty="0">
                <a:solidFill>
                  <a:schemeClr val="tx1">
                    <a:lumMod val="85000"/>
                    <a:lumOff val="15000"/>
                  </a:schemeClr>
                </a:solidFill>
                <a:latin typeface="微软雅黑" charset="-122"/>
                <a:ea typeface="微软雅黑" charset="-122"/>
              </a:rPr>
              <a:t>ACC</a:t>
            </a:r>
            <a:r>
              <a:rPr lang="zh-CN" altLang="en-US" sz="1400" b="1" dirty="0">
                <a:solidFill>
                  <a:schemeClr val="tx1">
                    <a:lumMod val="85000"/>
                    <a:lumOff val="15000"/>
                  </a:schemeClr>
                </a:solidFill>
                <a:latin typeface="微软雅黑" charset="-122"/>
                <a:ea typeface="微软雅黑" charset="-122"/>
              </a:rPr>
              <a:t>音频</a:t>
            </a:r>
            <a:r>
              <a:rPr lang="zh-CN" altLang="en-US" sz="1400" dirty="0">
                <a:solidFill>
                  <a:schemeClr val="tx1">
                    <a:lumMod val="85000"/>
                    <a:lumOff val="15000"/>
                  </a:schemeClr>
                </a:solidFill>
                <a:latin typeface="微软雅黑" charset="-122"/>
                <a:ea typeface="微软雅黑" charset="-122"/>
              </a:rPr>
              <a:t>	</a:t>
            </a:r>
          </a:p>
          <a:p>
            <a:pPr marL="0" indent="0">
              <a:lnSpc>
                <a:spcPct val="150000"/>
              </a:lnSpc>
              <a:buNone/>
            </a:pPr>
            <a:r>
              <a:rPr lang="en-US" altLang="zh-CN" sz="1400" dirty="0" err="1">
                <a:solidFill>
                  <a:schemeClr val="tx1">
                    <a:lumMod val="85000"/>
                    <a:lumOff val="15000"/>
                  </a:schemeClr>
                </a:solidFill>
                <a:latin typeface="微软雅黑" charset="-122"/>
                <a:ea typeface="微软雅黑" charset="-122"/>
              </a:rPr>
              <a:t>ffmpeg</a:t>
            </a:r>
            <a:r>
              <a:rPr lang="en-US" altLang="zh-CN" sz="1400" dirty="0">
                <a:solidFill>
                  <a:schemeClr val="tx1">
                    <a:lumMod val="85000"/>
                    <a:lumOff val="15000"/>
                  </a:schemeClr>
                </a:solidFill>
                <a:latin typeface="微软雅黑" charset="-122"/>
                <a:ea typeface="微软雅黑" charset="-122"/>
              </a:rPr>
              <a:t> -</a:t>
            </a:r>
            <a:r>
              <a:rPr lang="en-US" altLang="zh-CN" sz="1400" dirty="0" err="1">
                <a:solidFill>
                  <a:schemeClr val="tx1">
                    <a:lumMod val="85000"/>
                    <a:lumOff val="15000"/>
                  </a:schemeClr>
                </a:solidFill>
                <a:latin typeface="微软雅黑" charset="-122"/>
                <a:ea typeface="微软雅黑" charset="-122"/>
              </a:rPr>
              <a:t>i</a:t>
            </a:r>
            <a:r>
              <a:rPr lang="en-US" altLang="zh-CN" sz="1400" dirty="0">
                <a:solidFill>
                  <a:schemeClr val="tx1">
                    <a:lumMod val="85000"/>
                    <a:lumOff val="15000"/>
                  </a:schemeClr>
                </a:solidFill>
                <a:latin typeface="微软雅黑" charset="-122"/>
                <a:ea typeface="微软雅黑" charset="-122"/>
              </a:rPr>
              <a:t> tt.mp3 -</a:t>
            </a:r>
            <a:r>
              <a:rPr lang="en-US" altLang="zh-CN" sz="1400" dirty="0" err="1">
                <a:solidFill>
                  <a:schemeClr val="tx1">
                    <a:lumMod val="85000"/>
                    <a:lumOff val="15000"/>
                  </a:schemeClr>
                </a:solidFill>
                <a:latin typeface="微软雅黑" charset="-122"/>
                <a:ea typeface="微软雅黑" charset="-122"/>
              </a:rPr>
              <a:t>c:a</a:t>
            </a:r>
            <a:r>
              <a:rPr lang="en-US" altLang="zh-CN" sz="1400" dirty="0">
                <a:solidFill>
                  <a:schemeClr val="tx1">
                    <a:lumMod val="85000"/>
                    <a:lumOff val="15000"/>
                  </a:schemeClr>
                </a:solidFill>
                <a:latin typeface="微软雅黑" charset="-122"/>
                <a:ea typeface="微软雅黑" charset="-122"/>
              </a:rPr>
              <a:t> </a:t>
            </a:r>
            <a:r>
              <a:rPr lang="en-US" altLang="zh-CN" sz="1400" dirty="0" err="1">
                <a:solidFill>
                  <a:schemeClr val="tx1">
                    <a:lumMod val="85000"/>
                    <a:lumOff val="15000"/>
                  </a:schemeClr>
                </a:solidFill>
                <a:latin typeface="微软雅黑" charset="-122"/>
                <a:ea typeface="微软雅黑" charset="-122"/>
              </a:rPr>
              <a:t>aac</a:t>
            </a:r>
            <a:r>
              <a:rPr lang="en-US" altLang="zh-CN" sz="1400" dirty="0">
                <a:solidFill>
                  <a:schemeClr val="tx1">
                    <a:lumMod val="85000"/>
                    <a:lumOff val="15000"/>
                  </a:schemeClr>
                </a:solidFill>
                <a:latin typeface="微软雅黑" charset="-122"/>
                <a:ea typeface="微软雅黑" charset="-122"/>
              </a:rPr>
              <a:t> -ac 2 -</a:t>
            </a:r>
            <a:r>
              <a:rPr lang="en-US" altLang="zh-CN" sz="1400" dirty="0" err="1">
                <a:solidFill>
                  <a:schemeClr val="tx1">
                    <a:lumMod val="85000"/>
                    <a:lumOff val="15000"/>
                  </a:schemeClr>
                </a:solidFill>
                <a:latin typeface="微软雅黑" charset="-122"/>
                <a:ea typeface="微软雅黑" charset="-122"/>
              </a:rPr>
              <a:t>b:a</a:t>
            </a:r>
            <a:r>
              <a:rPr lang="en-US" altLang="zh-CN" sz="1400" dirty="0">
                <a:solidFill>
                  <a:schemeClr val="tx1">
                    <a:lumMod val="85000"/>
                    <a:lumOff val="15000"/>
                  </a:schemeClr>
                </a:solidFill>
                <a:latin typeface="微软雅黑" charset="-122"/>
                <a:ea typeface="微软雅黑" charset="-122"/>
              </a:rPr>
              <a:t> 160k </a:t>
            </a:r>
            <a:r>
              <a:rPr lang="en-US" altLang="zh-CN" sz="1400" dirty="0" err="1">
                <a:solidFill>
                  <a:schemeClr val="tx1">
                    <a:lumMod val="85000"/>
                    <a:lumOff val="15000"/>
                  </a:schemeClr>
                </a:solidFill>
                <a:latin typeface="微软雅黑" charset="-122"/>
                <a:ea typeface="微软雅黑" charset="-122"/>
              </a:rPr>
              <a:t>OUTPUT.aac</a:t>
            </a:r>
            <a:endParaRPr lang="zh-CN" altLang="en-US" dirty="0">
              <a:solidFill>
                <a:schemeClr val="tx1">
                  <a:lumMod val="85000"/>
                  <a:lumOff val="15000"/>
                </a:schemeClr>
              </a:solidFill>
              <a:latin typeface="微软雅黑" charset="-122"/>
              <a:ea typeface="微软雅黑" charset="-122"/>
            </a:endParaRPr>
          </a:p>
        </p:txBody>
      </p:sp>
      <p:sp>
        <p:nvSpPr>
          <p:cNvPr id="3" name="标题 2"/>
          <p:cNvSpPr>
            <a:spLocks noGrp="1"/>
          </p:cNvSpPr>
          <p:nvPr>
            <p:ph type="title"/>
          </p:nvPr>
        </p:nvSpPr>
        <p:spPr/>
        <p:txBody>
          <a:bodyPr/>
          <a:lstStyle/>
          <a:p>
            <a:r>
              <a:rPr lang="zh-CN" altLang="en-US" dirty="0"/>
              <a:t>音频和视频容器</a:t>
            </a:r>
          </a:p>
        </p:txBody>
      </p:sp>
    </p:spTree>
    <p:extLst>
      <p:ext uri="{BB962C8B-B14F-4D97-AF65-F5344CB8AC3E}">
        <p14:creationId xmlns:p14="http://schemas.microsoft.com/office/powerpoint/2010/main" val="1442974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normAutofit/>
          </a:bodyPr>
          <a:lstStyle/>
          <a:p>
            <a:pPr marL="0" indent="0">
              <a:lnSpc>
                <a:spcPct val="150000"/>
              </a:lnSpc>
              <a:buNone/>
            </a:pPr>
            <a:r>
              <a:rPr lang="zh-CN" altLang="en-US" sz="1400" dirty="0">
                <a:solidFill>
                  <a:schemeClr val="tx1">
                    <a:lumMod val="85000"/>
                    <a:lumOff val="15000"/>
                  </a:schemeClr>
                </a:solidFill>
                <a:latin typeface="微软雅黑" charset="-122"/>
                <a:ea typeface="微软雅黑" charset="-122"/>
              </a:rPr>
              <a:t>找一个盘符，安装</a:t>
            </a:r>
            <a:r>
              <a:rPr lang="en-US" altLang="zh-CN" sz="1400" dirty="0">
                <a:solidFill>
                  <a:schemeClr val="tx1">
                    <a:lumMod val="85000"/>
                    <a:lumOff val="15000"/>
                  </a:schemeClr>
                </a:solidFill>
                <a:latin typeface="微软雅黑" charset="-122"/>
                <a:ea typeface="微软雅黑" charset="-122"/>
              </a:rPr>
              <a:t>ffmpeg.zip</a:t>
            </a:r>
            <a:r>
              <a:rPr lang="zh-CN" altLang="en-US" sz="1400" dirty="0">
                <a:solidFill>
                  <a:schemeClr val="tx1">
                    <a:lumMod val="85000"/>
                    <a:lumOff val="15000"/>
                  </a:schemeClr>
                </a:solidFill>
                <a:latin typeface="微软雅黑" charset="-122"/>
                <a:ea typeface="微软雅黑" charset="-122"/>
              </a:rPr>
              <a:t>，复制</a:t>
            </a:r>
            <a:r>
              <a:rPr lang="en-US" altLang="zh-CN" sz="1400" dirty="0">
                <a:solidFill>
                  <a:schemeClr val="tx1">
                    <a:lumMod val="85000"/>
                    <a:lumOff val="15000"/>
                  </a:schemeClr>
                </a:solidFill>
                <a:latin typeface="微软雅黑" charset="-122"/>
                <a:ea typeface="微软雅黑" charset="-122"/>
              </a:rPr>
              <a:t>bin</a:t>
            </a:r>
            <a:r>
              <a:rPr lang="zh-CN" altLang="en-US" sz="1400" dirty="0">
                <a:solidFill>
                  <a:schemeClr val="tx1">
                    <a:lumMod val="85000"/>
                    <a:lumOff val="15000"/>
                  </a:schemeClr>
                </a:solidFill>
                <a:latin typeface="微软雅黑" charset="-122"/>
                <a:ea typeface="微软雅黑" charset="-122"/>
              </a:rPr>
              <a:t>路径</a:t>
            </a:r>
          </a:p>
          <a:p>
            <a:pPr marL="0" indent="0">
              <a:lnSpc>
                <a:spcPct val="150000"/>
              </a:lnSpc>
              <a:buNone/>
            </a:pPr>
            <a:r>
              <a:rPr lang="zh-CN" altLang="en-US" sz="1400" dirty="0">
                <a:solidFill>
                  <a:schemeClr val="tx1">
                    <a:lumMod val="85000"/>
                    <a:lumOff val="15000"/>
                  </a:schemeClr>
                </a:solidFill>
                <a:latin typeface="微软雅黑" charset="-122"/>
                <a:ea typeface="微软雅黑" charset="-122"/>
              </a:rPr>
              <a:t>配置环境变量：此电脑</a:t>
            </a:r>
            <a:r>
              <a:rPr lang="en-US" altLang="zh-CN" sz="1400" dirty="0">
                <a:solidFill>
                  <a:schemeClr val="tx1">
                    <a:lumMod val="85000"/>
                    <a:lumOff val="15000"/>
                  </a:schemeClr>
                </a:solidFill>
                <a:latin typeface="微软雅黑" charset="-122"/>
                <a:ea typeface="微软雅黑" charset="-122"/>
              </a:rPr>
              <a:t>--</a:t>
            </a:r>
            <a:r>
              <a:rPr lang="zh-CN" altLang="en-US" sz="1400" dirty="0">
                <a:solidFill>
                  <a:schemeClr val="tx1">
                    <a:lumMod val="85000"/>
                    <a:lumOff val="15000"/>
                  </a:schemeClr>
                </a:solidFill>
                <a:latin typeface="微软雅黑" charset="-122"/>
                <a:ea typeface="微软雅黑" charset="-122"/>
              </a:rPr>
              <a:t>属性</a:t>
            </a:r>
            <a:r>
              <a:rPr lang="en-US" altLang="zh-CN" sz="1400" dirty="0">
                <a:solidFill>
                  <a:schemeClr val="tx1">
                    <a:lumMod val="85000"/>
                    <a:lumOff val="15000"/>
                  </a:schemeClr>
                </a:solidFill>
                <a:latin typeface="微软雅黑" charset="-122"/>
                <a:ea typeface="微软雅黑" charset="-122"/>
              </a:rPr>
              <a:t>--</a:t>
            </a:r>
            <a:r>
              <a:rPr lang="zh-CN" altLang="en-US" sz="1400" dirty="0">
                <a:solidFill>
                  <a:schemeClr val="tx1">
                    <a:lumMod val="85000"/>
                    <a:lumOff val="15000"/>
                  </a:schemeClr>
                </a:solidFill>
                <a:latin typeface="微软雅黑" charset="-122"/>
                <a:ea typeface="微软雅黑" charset="-122"/>
              </a:rPr>
              <a:t>更改设置</a:t>
            </a:r>
            <a:r>
              <a:rPr lang="en-US" altLang="zh-CN" sz="1400" dirty="0">
                <a:solidFill>
                  <a:schemeClr val="tx1">
                    <a:lumMod val="85000"/>
                    <a:lumOff val="15000"/>
                  </a:schemeClr>
                </a:solidFill>
                <a:latin typeface="微软雅黑" charset="-122"/>
                <a:ea typeface="微软雅黑" charset="-122"/>
              </a:rPr>
              <a:t>---</a:t>
            </a:r>
            <a:r>
              <a:rPr lang="zh-CN" altLang="en-US" sz="1400" dirty="0">
                <a:solidFill>
                  <a:schemeClr val="tx1">
                    <a:lumMod val="85000"/>
                    <a:lumOff val="15000"/>
                  </a:schemeClr>
                </a:solidFill>
                <a:latin typeface="微软雅黑" charset="-122"/>
                <a:ea typeface="微软雅黑" charset="-122"/>
              </a:rPr>
              <a:t>高级</a:t>
            </a:r>
            <a:r>
              <a:rPr lang="en-US" altLang="zh-CN" sz="1400" dirty="0">
                <a:solidFill>
                  <a:schemeClr val="tx1">
                    <a:lumMod val="85000"/>
                    <a:lumOff val="15000"/>
                  </a:schemeClr>
                </a:solidFill>
                <a:latin typeface="微软雅黑" charset="-122"/>
                <a:ea typeface="微软雅黑" charset="-122"/>
              </a:rPr>
              <a:t>--</a:t>
            </a:r>
            <a:r>
              <a:rPr lang="zh-CN" altLang="en-US" sz="1400" dirty="0">
                <a:solidFill>
                  <a:schemeClr val="tx1">
                    <a:lumMod val="85000"/>
                    <a:lumOff val="15000"/>
                  </a:schemeClr>
                </a:solidFill>
                <a:latin typeface="微软雅黑" charset="-122"/>
                <a:ea typeface="微软雅黑" charset="-122"/>
              </a:rPr>
              <a:t>环境变量</a:t>
            </a:r>
            <a:r>
              <a:rPr lang="en-US" altLang="zh-CN" sz="1400" dirty="0">
                <a:solidFill>
                  <a:schemeClr val="tx1">
                    <a:lumMod val="85000"/>
                    <a:lumOff val="15000"/>
                  </a:schemeClr>
                </a:solidFill>
                <a:latin typeface="微软雅黑" charset="-122"/>
                <a:ea typeface="微软雅黑" charset="-122"/>
              </a:rPr>
              <a:t>--</a:t>
            </a:r>
            <a:r>
              <a:rPr lang="zh-CN" altLang="en-US" sz="1400" dirty="0">
                <a:solidFill>
                  <a:schemeClr val="tx1">
                    <a:lumMod val="85000"/>
                    <a:lumOff val="15000"/>
                  </a:schemeClr>
                </a:solidFill>
                <a:latin typeface="微软雅黑" charset="-122"/>
                <a:ea typeface="微软雅黑" charset="-122"/>
              </a:rPr>
              <a:t>系统变量</a:t>
            </a:r>
            <a:r>
              <a:rPr lang="en-US" altLang="zh-CN" sz="1400" dirty="0">
                <a:solidFill>
                  <a:schemeClr val="tx1">
                    <a:lumMod val="85000"/>
                    <a:lumOff val="15000"/>
                  </a:schemeClr>
                </a:solidFill>
                <a:latin typeface="微软雅黑" charset="-122"/>
                <a:ea typeface="微软雅黑" charset="-122"/>
              </a:rPr>
              <a:t>path</a:t>
            </a:r>
            <a:r>
              <a:rPr lang="zh-CN" altLang="en-US" sz="1400" dirty="0">
                <a:solidFill>
                  <a:schemeClr val="tx1">
                    <a:lumMod val="85000"/>
                    <a:lumOff val="15000"/>
                  </a:schemeClr>
                </a:solidFill>
                <a:latin typeface="微软雅黑" charset="-122"/>
                <a:ea typeface="微软雅黑" charset="-122"/>
              </a:rPr>
              <a:t>双击，新建</a:t>
            </a:r>
          </a:p>
          <a:p>
            <a:pPr marL="0" indent="0">
              <a:lnSpc>
                <a:spcPct val="150000"/>
              </a:lnSpc>
              <a:buNone/>
            </a:pPr>
            <a:endParaRPr lang="zh-CN" altLang="en-US" sz="1400" dirty="0">
              <a:solidFill>
                <a:schemeClr val="tx1">
                  <a:lumMod val="85000"/>
                  <a:lumOff val="15000"/>
                </a:schemeClr>
              </a:solidFill>
              <a:latin typeface="微软雅黑" charset="-122"/>
              <a:ea typeface="微软雅黑" charset="-122"/>
            </a:endParaRPr>
          </a:p>
          <a:p>
            <a:pPr marL="0" indent="0">
              <a:lnSpc>
                <a:spcPct val="150000"/>
              </a:lnSpc>
              <a:buNone/>
            </a:pPr>
            <a:r>
              <a:rPr lang="zh-CN" altLang="en-US" sz="1400" dirty="0">
                <a:solidFill>
                  <a:schemeClr val="tx1">
                    <a:lumMod val="85000"/>
                    <a:lumOff val="15000"/>
                  </a:schemeClr>
                </a:solidFill>
                <a:latin typeface="微软雅黑" charset="-122"/>
                <a:ea typeface="微软雅黑" charset="-122"/>
              </a:rPr>
              <a:t>在</a:t>
            </a:r>
            <a:r>
              <a:rPr lang="en-US" altLang="zh-CN" sz="1400" dirty="0">
                <a:solidFill>
                  <a:schemeClr val="tx1">
                    <a:lumMod val="85000"/>
                    <a:lumOff val="15000"/>
                  </a:schemeClr>
                </a:solidFill>
                <a:latin typeface="微软雅黑" charset="-122"/>
                <a:ea typeface="微软雅黑" charset="-122"/>
              </a:rPr>
              <a:t>mp3,mp4,</a:t>
            </a:r>
            <a:r>
              <a:rPr lang="zh-CN" altLang="en-US" sz="1400" dirty="0">
                <a:solidFill>
                  <a:schemeClr val="tx1">
                    <a:lumMod val="85000"/>
                    <a:lumOff val="15000"/>
                  </a:schemeClr>
                </a:solidFill>
                <a:latin typeface="微软雅黑" charset="-122"/>
                <a:ea typeface="微软雅黑" charset="-122"/>
              </a:rPr>
              <a:t>文件夹地址中</a:t>
            </a:r>
            <a:r>
              <a:rPr lang="en-US" altLang="zh-CN" sz="1400" dirty="0" err="1">
                <a:solidFill>
                  <a:schemeClr val="tx1">
                    <a:lumMod val="85000"/>
                    <a:lumOff val="15000"/>
                  </a:schemeClr>
                </a:solidFill>
                <a:latin typeface="微软雅黑" charset="-122"/>
                <a:ea typeface="微软雅黑" charset="-122"/>
              </a:rPr>
              <a:t>cmd</a:t>
            </a:r>
            <a:r>
              <a:rPr lang="en-US" altLang="zh-CN" sz="1400" dirty="0">
                <a:solidFill>
                  <a:schemeClr val="tx1">
                    <a:lumMod val="85000"/>
                    <a:lumOff val="15000"/>
                  </a:schemeClr>
                </a:solidFill>
                <a:latin typeface="微软雅黑" charset="-122"/>
                <a:ea typeface="微软雅黑" charset="-122"/>
              </a:rPr>
              <a:t>,</a:t>
            </a:r>
            <a:r>
              <a:rPr lang="zh-CN" altLang="en-US" sz="1400" dirty="0">
                <a:solidFill>
                  <a:schemeClr val="tx1">
                    <a:lumMod val="85000"/>
                    <a:lumOff val="15000"/>
                  </a:schemeClr>
                </a:solidFill>
                <a:latin typeface="微软雅黑" charset="-122"/>
                <a:ea typeface="微软雅黑" charset="-122"/>
              </a:rPr>
              <a:t>复制命令行</a:t>
            </a:r>
            <a:endParaRPr lang="zh-CN" altLang="en-US" dirty="0">
              <a:solidFill>
                <a:schemeClr val="tx1">
                  <a:lumMod val="85000"/>
                  <a:lumOff val="15000"/>
                </a:schemeClr>
              </a:solidFill>
              <a:latin typeface="微软雅黑" charset="-122"/>
              <a:ea typeface="微软雅黑" charset="-122"/>
            </a:endParaRPr>
          </a:p>
        </p:txBody>
      </p:sp>
      <p:sp>
        <p:nvSpPr>
          <p:cNvPr id="3" name="标题 2"/>
          <p:cNvSpPr>
            <a:spLocks noGrp="1"/>
          </p:cNvSpPr>
          <p:nvPr>
            <p:ph type="title"/>
          </p:nvPr>
        </p:nvSpPr>
        <p:spPr/>
        <p:txBody>
          <a:bodyPr/>
          <a:lstStyle/>
          <a:p>
            <a:r>
              <a:rPr lang="zh-CN" altLang="en-US" dirty="0"/>
              <a:t>环境变量配置</a:t>
            </a:r>
          </a:p>
        </p:txBody>
      </p:sp>
    </p:spTree>
    <p:extLst>
      <p:ext uri="{BB962C8B-B14F-4D97-AF65-F5344CB8AC3E}">
        <p14:creationId xmlns:p14="http://schemas.microsoft.com/office/powerpoint/2010/main" val="296574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a:lnSpc>
                <a:spcPct val="150000"/>
              </a:lnSpc>
            </a:pPr>
            <a:r>
              <a:rPr lang="zh-CN" altLang="en-US" dirty="0">
                <a:latin typeface="微软雅黑" charset="-122"/>
                <a:ea typeface="微软雅黑" charset="-122"/>
              </a:rPr>
              <a:t>&lt;object&gt; 标签的作用是在 HTML 页面中嵌入多媒体元素</a:t>
            </a:r>
          </a:p>
          <a:p>
            <a:pPr marL="0" indent="0">
              <a:lnSpc>
                <a:spcPct val="150000"/>
              </a:lnSpc>
              <a:buNone/>
            </a:pPr>
            <a:r>
              <a:rPr lang="en-US" altLang="zh-CN" dirty="0">
                <a:latin typeface="微软雅黑" charset="-122"/>
                <a:ea typeface="微软雅黑" charset="-122"/>
              </a:rPr>
              <a:t>	</a:t>
            </a:r>
            <a:r>
              <a:rPr lang="zh-CN" altLang="en-US" dirty="0">
                <a:latin typeface="微软雅黑" charset="-122"/>
                <a:ea typeface="微软雅黑" charset="-122"/>
              </a:rPr>
              <a:t>&lt;object data="1.swf" width="400"&gt;&lt;/object&gt;</a:t>
            </a:r>
          </a:p>
          <a:p>
            <a:pPr>
              <a:lnSpc>
                <a:spcPct val="150000"/>
              </a:lnSpc>
            </a:pPr>
            <a:endParaRPr lang="zh-CN" altLang="en-US" dirty="0">
              <a:latin typeface="微软雅黑" charset="-122"/>
              <a:ea typeface="微软雅黑" charset="-122"/>
            </a:endParaRPr>
          </a:p>
          <a:p>
            <a:pPr>
              <a:lnSpc>
                <a:spcPct val="150000"/>
              </a:lnSpc>
            </a:pPr>
            <a:r>
              <a:rPr lang="zh-CN" altLang="en-US" dirty="0">
                <a:latin typeface="微软雅黑" charset="-122"/>
                <a:ea typeface="微软雅黑" charset="-122"/>
              </a:rPr>
              <a:t>&lt;embed&gt; 标签的作用是在 HTML 页面中嵌入多媒体元素</a:t>
            </a:r>
          </a:p>
          <a:p>
            <a:pPr marL="0" indent="0">
              <a:lnSpc>
                <a:spcPct val="150000"/>
              </a:lnSpc>
              <a:buNone/>
            </a:pPr>
            <a:r>
              <a:rPr lang="en-US" altLang="zh-CN" dirty="0">
                <a:latin typeface="微软雅黑" charset="-122"/>
                <a:ea typeface="微软雅黑" charset="-122"/>
              </a:rPr>
              <a:t>	</a:t>
            </a:r>
            <a:r>
              <a:rPr lang="zh-CN" altLang="en-US" dirty="0">
                <a:latin typeface="微软雅黑" charset="-122"/>
                <a:ea typeface="微软雅黑" charset="-122"/>
              </a:rPr>
              <a:t>&lt;embed src="1.swf" width="400"&gt;</a:t>
            </a:r>
          </a:p>
        </p:txBody>
      </p:sp>
      <p:sp>
        <p:nvSpPr>
          <p:cNvPr id="3" name="标题 2"/>
          <p:cNvSpPr>
            <a:spLocks noGrp="1"/>
          </p:cNvSpPr>
          <p:nvPr>
            <p:ph type="title"/>
          </p:nvPr>
        </p:nvSpPr>
        <p:spPr/>
        <p:txBody>
          <a:bodyPr/>
          <a:lstStyle/>
          <a:p>
            <a:r>
              <a:rPr lang="en-US" altLang="zh-CN" dirty="0"/>
              <a:t>HTML5 </a:t>
            </a:r>
            <a:r>
              <a:rPr lang="zh-CN" altLang="en-US" dirty="0"/>
              <a:t>入门 </a:t>
            </a:r>
            <a:r>
              <a:rPr kumimoji="1" lang="en-US" altLang="zh-CN" dirty="0"/>
              <a:t>–</a:t>
            </a:r>
            <a:r>
              <a:rPr kumimoji="1" lang="zh-CN" altLang="en-US" dirty="0"/>
              <a:t> </a:t>
            </a:r>
            <a:r>
              <a:rPr lang="zh-CN" altLang="en-US" dirty="0"/>
              <a:t>音频和视频</a:t>
            </a:r>
          </a:p>
        </p:txBody>
      </p:sp>
    </p:spTree>
    <p:extLst>
      <p:ext uri="{BB962C8B-B14F-4D97-AF65-F5344CB8AC3E}">
        <p14:creationId xmlns:p14="http://schemas.microsoft.com/office/powerpoint/2010/main" val="4050204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lnSpc>
                <a:spcPct val="150000"/>
              </a:lnSpc>
              <a:buNone/>
            </a:pPr>
            <a:r>
              <a:rPr lang="zh-CN" altLang="en-US" dirty="0">
                <a:latin typeface="微软雅黑" charset="-122"/>
                <a:ea typeface="微软雅黑" charset="-122"/>
              </a:rPr>
              <a:t>&lt;object&gt;缺点：</a:t>
            </a:r>
            <a:endParaRPr lang="en-US" altLang="zh-CN" dirty="0">
              <a:latin typeface="微软雅黑" charset="-122"/>
              <a:ea typeface="微软雅黑" charset="-122"/>
            </a:endParaRPr>
          </a:p>
          <a:p>
            <a:pPr marL="257175" indent="-257175">
              <a:lnSpc>
                <a:spcPct val="150000"/>
              </a:lnSpc>
            </a:pPr>
            <a:r>
              <a:rPr lang="zh-CN" altLang="en-US" dirty="0">
                <a:latin typeface="微软雅黑" charset="-122"/>
                <a:ea typeface="微软雅黑" charset="-122"/>
              </a:rPr>
              <a:t>需要flash，效率低</a:t>
            </a:r>
          </a:p>
          <a:p>
            <a:pPr marL="257175" indent="-257175">
              <a:lnSpc>
                <a:spcPct val="150000"/>
              </a:lnSpc>
            </a:pPr>
            <a:r>
              <a:rPr lang="zh-CN" altLang="en-US" dirty="0">
                <a:latin typeface="微软雅黑" charset="-122"/>
                <a:ea typeface="微软雅黑" charset="-122"/>
              </a:rPr>
              <a:t>如果浏览器不支持 Flash，那么视频将无法播放</a:t>
            </a:r>
          </a:p>
          <a:p>
            <a:pPr marL="257175" indent="-257175">
              <a:lnSpc>
                <a:spcPct val="150000"/>
              </a:lnSpc>
            </a:pPr>
            <a:r>
              <a:rPr lang="zh-CN" altLang="en-US" dirty="0">
                <a:latin typeface="微软雅黑" charset="-122"/>
                <a:ea typeface="微软雅黑" charset="-122"/>
              </a:rPr>
              <a:t>iPad 和 iPhone 不能显示 Flash 视频</a:t>
            </a:r>
          </a:p>
          <a:p>
            <a:pPr marL="257175" indent="-257175">
              <a:lnSpc>
                <a:spcPct val="150000"/>
              </a:lnSpc>
            </a:pPr>
            <a:r>
              <a:rPr lang="zh-CN" altLang="en-US" dirty="0">
                <a:latin typeface="微软雅黑" charset="-122"/>
                <a:ea typeface="微软雅黑" charset="-122"/>
              </a:rPr>
              <a:t>将视频转换为其他格式，仍然不能在所有浏览器中播放</a:t>
            </a:r>
          </a:p>
          <a:p>
            <a:pPr marL="257175" indent="-257175">
              <a:lnSpc>
                <a:spcPct val="150000"/>
              </a:lnSpc>
            </a:pPr>
            <a:r>
              <a:rPr lang="zh-CN" altLang="en-US" dirty="0">
                <a:latin typeface="微软雅黑" charset="-122"/>
                <a:ea typeface="微软雅黑" charset="-122"/>
              </a:rPr>
              <a:t>目前安卓4.4也抛弃了flash......</a:t>
            </a:r>
          </a:p>
        </p:txBody>
      </p:sp>
      <p:sp>
        <p:nvSpPr>
          <p:cNvPr id="3" name="标题 2"/>
          <p:cNvSpPr>
            <a:spLocks noGrp="1"/>
          </p:cNvSpPr>
          <p:nvPr>
            <p:ph type="title"/>
          </p:nvPr>
        </p:nvSpPr>
        <p:spPr/>
        <p:txBody>
          <a:bodyPr/>
          <a:lstStyle/>
          <a:p>
            <a:r>
              <a:rPr lang="en-US" altLang="zh-CN" dirty="0"/>
              <a:t>HTML5 </a:t>
            </a:r>
            <a:r>
              <a:rPr lang="zh-CN" altLang="en-US" dirty="0"/>
              <a:t>入门 </a:t>
            </a:r>
            <a:r>
              <a:rPr kumimoji="1" lang="en-US" altLang="zh-CN" dirty="0"/>
              <a:t>–</a:t>
            </a:r>
            <a:r>
              <a:rPr kumimoji="1" lang="zh-CN" altLang="en-US" dirty="0"/>
              <a:t> </a:t>
            </a:r>
            <a:r>
              <a:rPr lang="zh-CN" altLang="en-US" dirty="0"/>
              <a:t>音频和视频</a:t>
            </a:r>
          </a:p>
        </p:txBody>
      </p:sp>
    </p:spTree>
    <p:extLst>
      <p:ext uri="{BB962C8B-B14F-4D97-AF65-F5344CB8AC3E}">
        <p14:creationId xmlns:p14="http://schemas.microsoft.com/office/powerpoint/2010/main" val="580612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11F01"/>
                </a:solidFill>
              </a:rPr>
              <a:t>音频基本格式 ：</a:t>
            </a:r>
            <a:endParaRPr kumimoji="1" lang="zh-CN" altLang="en-US" dirty="0"/>
          </a:p>
          <a:p>
            <a:pPr marL="0" indent="0">
              <a:buNone/>
            </a:pPr>
            <a:r>
              <a:rPr kumimoji="1" lang="en-US" altLang="zh-CN" dirty="0"/>
              <a:t>&lt;audio  </a:t>
            </a:r>
            <a:r>
              <a:rPr kumimoji="1" lang="en-US" altLang="zh-CN" dirty="0" err="1"/>
              <a:t>src</a:t>
            </a:r>
            <a:r>
              <a:rPr kumimoji="1" lang="en-US" altLang="zh-CN" dirty="0"/>
              <a:t>="" controls&gt; &lt;/audio&gt;</a:t>
            </a:r>
          </a:p>
          <a:p>
            <a:pPr marL="0" indent="0">
              <a:buNone/>
            </a:pPr>
            <a:r>
              <a:rPr kumimoji="1" lang="en-US" altLang="zh-CN" dirty="0" err="1"/>
              <a:t>src</a:t>
            </a:r>
            <a:r>
              <a:rPr kumimoji="1" lang="en-US" altLang="zh-CN" dirty="0"/>
              <a:t> </a:t>
            </a:r>
            <a:r>
              <a:rPr kumimoji="1" lang="zh-CN" altLang="en-US" dirty="0"/>
              <a:t>属性：指定播放文件的</a:t>
            </a:r>
            <a:r>
              <a:rPr kumimoji="1" lang="en-US" altLang="zh-CN" dirty="0"/>
              <a:t>URL</a:t>
            </a:r>
            <a:r>
              <a:rPr kumimoji="1" lang="zh-CN" altLang="en-US" dirty="0"/>
              <a:t>。</a:t>
            </a:r>
          </a:p>
          <a:p>
            <a:pPr marL="0" indent="0">
              <a:buNone/>
            </a:pPr>
            <a:r>
              <a:rPr kumimoji="1" lang="zh-CN" altLang="en-US" dirty="0"/>
              <a:t>其他和视频一样。</a:t>
            </a:r>
          </a:p>
          <a:p>
            <a:endParaRPr kumimoji="1" lang="zh-CN" altLang="en-US" dirty="0"/>
          </a:p>
        </p:txBody>
      </p:sp>
      <p:sp>
        <p:nvSpPr>
          <p:cNvPr id="3" name="标题 2"/>
          <p:cNvSpPr>
            <a:spLocks noGrp="1"/>
          </p:cNvSpPr>
          <p:nvPr>
            <p:ph type="title"/>
          </p:nvPr>
        </p:nvSpPr>
        <p:spPr/>
        <p:txBody>
          <a:bodyPr/>
          <a:lstStyle/>
          <a:p>
            <a:r>
              <a:rPr lang="en-US" altLang="zh-CN" dirty="0"/>
              <a:t>HTML5 </a:t>
            </a:r>
            <a:r>
              <a:rPr lang="zh-CN" altLang="en-US" dirty="0"/>
              <a:t>入门 </a:t>
            </a:r>
            <a:r>
              <a:rPr kumimoji="1" lang="en-US" altLang="zh-CN" dirty="0"/>
              <a:t>– </a:t>
            </a:r>
            <a:r>
              <a:rPr lang="zh-CN" altLang="en-US" dirty="0"/>
              <a:t>音频和视频</a:t>
            </a:r>
          </a:p>
        </p:txBody>
      </p:sp>
    </p:spTree>
    <p:extLst>
      <p:ext uri="{BB962C8B-B14F-4D97-AF65-F5344CB8AC3E}">
        <p14:creationId xmlns:p14="http://schemas.microsoft.com/office/powerpoint/2010/main" val="361308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kumimoji="1" lang="zh-CN" altLang="en-US" dirty="0"/>
              <a:t>视频基本标签用法 ：</a:t>
            </a:r>
          </a:p>
          <a:p>
            <a:pPr marL="0" indent="0">
              <a:buNone/>
            </a:pPr>
            <a:r>
              <a:rPr kumimoji="1" lang="en-US" altLang="zh-CN" dirty="0"/>
              <a:t>	&lt;video width=" " height="" </a:t>
            </a:r>
            <a:r>
              <a:rPr kumimoji="1" lang="en-US" altLang="zh-CN" dirty="0" err="1"/>
              <a:t>src</a:t>
            </a:r>
            <a:r>
              <a:rPr kumimoji="1" lang="en-US" altLang="zh-CN" dirty="0"/>
              <a:t>=""&gt; &lt;/video&gt;</a:t>
            </a:r>
          </a:p>
          <a:p>
            <a:pPr marL="0" indent="0">
              <a:buNone/>
            </a:pPr>
            <a:r>
              <a:rPr kumimoji="1" lang="en-US" altLang="zh-CN" dirty="0"/>
              <a:t>	</a:t>
            </a:r>
            <a:r>
              <a:rPr kumimoji="1" lang="en-US" altLang="zh-CN" dirty="0" err="1"/>
              <a:t>src</a:t>
            </a:r>
            <a:r>
              <a:rPr kumimoji="1" lang="en-US" altLang="zh-CN" dirty="0"/>
              <a:t> </a:t>
            </a:r>
            <a:r>
              <a:rPr kumimoji="1" lang="zh-CN" altLang="en-US" dirty="0"/>
              <a:t>属性：指定播放文件的</a:t>
            </a:r>
            <a:r>
              <a:rPr kumimoji="1" lang="en-US" altLang="zh-CN" dirty="0"/>
              <a:t>URL</a:t>
            </a:r>
            <a:r>
              <a:rPr kumimoji="1" lang="zh-CN" altLang="en-US" dirty="0"/>
              <a:t>。</a:t>
            </a:r>
          </a:p>
          <a:p>
            <a:pPr marL="0" indent="0">
              <a:buNone/>
            </a:pPr>
            <a:r>
              <a:rPr kumimoji="1" lang="en-US" altLang="zh-CN" dirty="0"/>
              <a:t>	width</a:t>
            </a:r>
            <a:r>
              <a:rPr kumimoji="1" lang="zh-CN" altLang="en-US" dirty="0"/>
              <a:t>、</a:t>
            </a:r>
            <a:r>
              <a:rPr kumimoji="1" lang="en-US" altLang="zh-CN" dirty="0"/>
              <a:t>height</a:t>
            </a:r>
            <a:r>
              <a:rPr kumimoji="1" lang="zh-CN" altLang="en-US" dirty="0"/>
              <a:t>属性：</a:t>
            </a:r>
          </a:p>
          <a:p>
            <a:pPr marL="0" indent="0">
              <a:buNone/>
            </a:pPr>
            <a:r>
              <a:rPr kumimoji="1" lang="en-US" altLang="zh-CN" dirty="0"/>
              <a:t>		</a:t>
            </a:r>
            <a:r>
              <a:rPr kumimoji="1" lang="zh-CN" altLang="en-US" dirty="0"/>
              <a:t>设置媒体元素的大小，单位为像素；</a:t>
            </a:r>
          </a:p>
          <a:p>
            <a:pPr marL="0" indent="0">
              <a:buNone/>
            </a:pPr>
            <a:r>
              <a:rPr kumimoji="1" lang="en-US" altLang="zh-CN" dirty="0"/>
              <a:t>		</a:t>
            </a:r>
            <a:r>
              <a:rPr kumimoji="1" lang="zh-CN" altLang="en-US" dirty="0"/>
              <a:t>省略该属性，则使用播放源文件的大小；</a:t>
            </a:r>
          </a:p>
          <a:p>
            <a:pPr marL="0" indent="0">
              <a:buNone/>
            </a:pPr>
            <a:r>
              <a:rPr kumimoji="1" lang="en-US" altLang="zh-CN" dirty="0"/>
              <a:t>		</a:t>
            </a:r>
            <a:r>
              <a:rPr kumimoji="1" lang="zh-CN" altLang="en-US" dirty="0"/>
              <a:t>仅设置宽度值，将根据播放源文件的长宽比例自动生成一个与之对应的高度值。</a:t>
            </a:r>
          </a:p>
        </p:txBody>
      </p:sp>
      <p:sp>
        <p:nvSpPr>
          <p:cNvPr id="3" name="标题 2"/>
          <p:cNvSpPr>
            <a:spLocks noGrp="1"/>
          </p:cNvSpPr>
          <p:nvPr>
            <p:ph type="title"/>
          </p:nvPr>
        </p:nvSpPr>
        <p:spPr/>
        <p:txBody>
          <a:bodyPr/>
          <a:lstStyle/>
          <a:p>
            <a:r>
              <a:rPr lang="en-US" altLang="zh-CN" dirty="0"/>
              <a:t>HTML5 </a:t>
            </a:r>
            <a:r>
              <a:rPr lang="zh-CN" altLang="en-US" dirty="0"/>
              <a:t>入门 </a:t>
            </a:r>
            <a:r>
              <a:rPr kumimoji="1" lang="en-US" altLang="zh-CN" dirty="0"/>
              <a:t>–</a:t>
            </a:r>
            <a:r>
              <a:rPr kumimoji="1" lang="zh-CN" altLang="en-US" dirty="0"/>
              <a:t> </a:t>
            </a:r>
            <a:r>
              <a:rPr lang="zh-CN" altLang="en-US" dirty="0"/>
              <a:t>音频和视频</a:t>
            </a:r>
          </a:p>
        </p:txBody>
      </p:sp>
    </p:spTree>
    <p:extLst>
      <p:ext uri="{BB962C8B-B14F-4D97-AF65-F5344CB8AC3E}">
        <p14:creationId xmlns:p14="http://schemas.microsoft.com/office/powerpoint/2010/main" val="610034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kumimoji="1" lang="zh-CN" altLang="en-US" dirty="0"/>
              <a:t>视频的组成部分：画面、音频、编码格式</a:t>
            </a:r>
          </a:p>
        </p:txBody>
      </p:sp>
      <p:sp>
        <p:nvSpPr>
          <p:cNvPr id="3" name="标题 2"/>
          <p:cNvSpPr>
            <a:spLocks noGrp="1"/>
          </p:cNvSpPr>
          <p:nvPr>
            <p:ph type="title"/>
          </p:nvPr>
        </p:nvSpPr>
        <p:spPr/>
        <p:txBody>
          <a:bodyPr/>
          <a:lstStyle/>
          <a:p>
            <a:r>
              <a:rPr lang="en-US" altLang="zh-CN" dirty="0"/>
              <a:t>HTML5 </a:t>
            </a:r>
            <a:r>
              <a:rPr lang="zh-CN" altLang="en-US" dirty="0"/>
              <a:t>入门 </a:t>
            </a:r>
            <a:r>
              <a:rPr kumimoji="1" lang="en-US" altLang="zh-CN" dirty="0"/>
              <a:t>– </a:t>
            </a:r>
            <a:r>
              <a:rPr lang="zh-CN" altLang="en-US" dirty="0"/>
              <a:t>音频和视频</a:t>
            </a:r>
          </a:p>
        </p:txBody>
      </p:sp>
      <p:pic>
        <p:nvPicPr>
          <p:cNvPr id="4" name="Picture 8" descr="QQ截图201506221333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8000" y="1577277"/>
            <a:ext cx="5994000" cy="2844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454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buNone/>
            </a:pPr>
            <a:r>
              <a:rPr kumimoji="1" lang="zh-CN" altLang="en-US" dirty="0">
                <a:solidFill>
                  <a:srgbClr val="E11F01"/>
                </a:solidFill>
              </a:rPr>
              <a:t>音频格式浏览器支持情况：</a:t>
            </a:r>
          </a:p>
          <a:p>
            <a:pPr marL="0" indent="0">
              <a:buNone/>
            </a:pPr>
            <a:endParaRPr kumimoji="1" lang="zh-CN" altLang="en-US" dirty="0">
              <a:solidFill>
                <a:srgbClr val="E11F01"/>
              </a:solidFill>
            </a:endParaRPr>
          </a:p>
          <a:p>
            <a:endParaRPr kumimoji="1" lang="zh-CN" altLang="en-US" dirty="0"/>
          </a:p>
        </p:txBody>
      </p:sp>
      <p:sp>
        <p:nvSpPr>
          <p:cNvPr id="3" name="标题 2"/>
          <p:cNvSpPr>
            <a:spLocks noGrp="1"/>
          </p:cNvSpPr>
          <p:nvPr>
            <p:ph type="title"/>
          </p:nvPr>
        </p:nvSpPr>
        <p:spPr/>
        <p:txBody>
          <a:bodyPr/>
          <a:lstStyle/>
          <a:p>
            <a:r>
              <a:rPr lang="en-US" altLang="zh-CN" dirty="0"/>
              <a:t>HTML5 </a:t>
            </a:r>
            <a:r>
              <a:rPr lang="zh-CN" altLang="en-US" dirty="0"/>
              <a:t>入门 </a:t>
            </a:r>
            <a:r>
              <a:rPr kumimoji="1" lang="en-US" altLang="zh-CN" dirty="0"/>
              <a:t>– </a:t>
            </a:r>
            <a:r>
              <a:rPr lang="zh-CN" altLang="en-US" dirty="0"/>
              <a:t>音频和视频</a:t>
            </a:r>
          </a:p>
        </p:txBody>
      </p:sp>
      <p:pic>
        <p:nvPicPr>
          <p:cNvPr id="4" name="Picture 3" descr="QQ截图201506221548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8662" y="1811617"/>
            <a:ext cx="6507956" cy="2294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3717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kumimoji="1" lang="zh-CN" altLang="en-US" dirty="0"/>
              <a:t>指定一种视频格式，不能播就提示：</a:t>
            </a:r>
          </a:p>
          <a:p>
            <a:pPr marL="0" indent="0">
              <a:buNone/>
            </a:pPr>
            <a:r>
              <a:rPr kumimoji="1" lang="zh-CN" altLang="en-US" dirty="0"/>
              <a:t>	</a:t>
            </a:r>
            <a:r>
              <a:rPr kumimoji="1" lang="en-US" altLang="zh-CN" dirty="0"/>
              <a:t>&lt;video </a:t>
            </a:r>
            <a:r>
              <a:rPr kumimoji="1" lang="en-US" altLang="zh-CN" dirty="0" err="1"/>
              <a:t>src</a:t>
            </a:r>
            <a:r>
              <a:rPr kumimoji="1" lang="en-US" altLang="zh-CN" dirty="0"/>
              <a:t>="examp.mp4" &gt;</a:t>
            </a:r>
            <a:r>
              <a:rPr kumimoji="1" lang="zh-CN" altLang="en-US" dirty="0"/>
              <a:t>您的浏览器不支持</a:t>
            </a:r>
            <a:r>
              <a:rPr kumimoji="1" lang="en-US" altLang="zh-CN" dirty="0"/>
              <a:t>&lt;/video&gt;</a:t>
            </a:r>
          </a:p>
          <a:p>
            <a:endParaRPr kumimoji="1" lang="en-US" altLang="zh-CN" dirty="0"/>
          </a:p>
          <a:p>
            <a:r>
              <a:rPr kumimoji="1" lang="zh-CN" altLang="en-US" dirty="0"/>
              <a:t>给定多个</a:t>
            </a:r>
            <a:r>
              <a:rPr kumimoji="1" lang="en-US" altLang="zh-CN" dirty="0"/>
              <a:t>source</a:t>
            </a:r>
            <a:r>
              <a:rPr kumimoji="1" lang="zh-CN" altLang="en-US" dirty="0"/>
              <a:t>标签，给定多种视频格式，浏览器根据自身支持程度选择播放哪一种</a:t>
            </a:r>
          </a:p>
          <a:p>
            <a:pPr marL="0" indent="0">
              <a:buNone/>
            </a:pPr>
            <a:r>
              <a:rPr kumimoji="1" lang="zh-CN" altLang="en-US" dirty="0"/>
              <a:t>	</a:t>
            </a:r>
            <a:r>
              <a:rPr kumimoji="1" lang="en-US" altLang="zh-CN" dirty="0"/>
              <a:t>&lt;source </a:t>
            </a:r>
            <a:r>
              <a:rPr kumimoji="1" lang="en-US" altLang="zh-CN" dirty="0" err="1"/>
              <a:t>src</a:t>
            </a:r>
            <a:r>
              <a:rPr kumimoji="1" lang="en-US" altLang="zh-CN" dirty="0"/>
              <a:t>=”1.mp4” type=”video/mp4” /&gt;</a:t>
            </a:r>
          </a:p>
        </p:txBody>
      </p:sp>
      <p:sp>
        <p:nvSpPr>
          <p:cNvPr id="3" name="标题 2"/>
          <p:cNvSpPr>
            <a:spLocks noGrp="1"/>
          </p:cNvSpPr>
          <p:nvPr>
            <p:ph type="title"/>
          </p:nvPr>
        </p:nvSpPr>
        <p:spPr/>
        <p:txBody>
          <a:bodyPr/>
          <a:lstStyle/>
          <a:p>
            <a:r>
              <a:rPr lang="en-US" altLang="zh-CN" dirty="0"/>
              <a:t>HTML5 </a:t>
            </a:r>
            <a:r>
              <a:rPr lang="zh-CN" altLang="en-US" dirty="0"/>
              <a:t>入门 </a:t>
            </a:r>
            <a:r>
              <a:rPr kumimoji="1" lang="en-US" altLang="zh-CN" dirty="0"/>
              <a:t>– </a:t>
            </a:r>
            <a:r>
              <a:rPr lang="zh-CN" altLang="en-US" dirty="0"/>
              <a:t>音频和视频</a:t>
            </a:r>
          </a:p>
        </p:txBody>
      </p:sp>
    </p:spTree>
    <p:extLst>
      <p:ext uri="{BB962C8B-B14F-4D97-AF65-F5344CB8AC3E}">
        <p14:creationId xmlns:p14="http://schemas.microsoft.com/office/powerpoint/2010/main" val="1631668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marL="0" indent="0">
              <a:lnSpc>
                <a:spcPct val="150000"/>
              </a:lnSpc>
              <a:buNone/>
            </a:pPr>
            <a:r>
              <a:rPr lang="zh-CN" altLang="en-US" dirty="0">
                <a:latin typeface="微软雅黑" charset="-122"/>
                <a:ea typeface="微软雅黑" charset="-122"/>
              </a:rPr>
              <a:t>大家都有在网页中浏览视频的经历，但在</a:t>
            </a:r>
            <a:r>
              <a:rPr lang="en-US" altLang="zh-CN" dirty="0">
                <a:latin typeface="微软雅黑" charset="-122"/>
                <a:ea typeface="微软雅黑" charset="-122"/>
              </a:rPr>
              <a:t>HTML5</a:t>
            </a:r>
            <a:r>
              <a:rPr lang="zh-CN" altLang="en-US" dirty="0">
                <a:latin typeface="微软雅黑" charset="-122"/>
                <a:ea typeface="微软雅黑" charset="-122"/>
              </a:rPr>
              <a:t>之前，对视频乃至音频都还没有一个标准</a:t>
            </a:r>
          </a:p>
          <a:p>
            <a:pPr marL="0" indent="0">
              <a:lnSpc>
                <a:spcPct val="150000"/>
              </a:lnSpc>
              <a:buNone/>
            </a:pPr>
            <a:r>
              <a:rPr lang="zh-CN" altLang="en-US" dirty="0">
                <a:latin typeface="微软雅黑" charset="-122"/>
                <a:ea typeface="微软雅黑" charset="-122"/>
              </a:rPr>
              <a:t>因此在网页中看到的视频，都是通过第三插件的方式嵌入的，可能是</a:t>
            </a:r>
            <a:r>
              <a:rPr lang="en-US" altLang="zh-CN" dirty="0">
                <a:latin typeface="微软雅黑" charset="-122"/>
                <a:ea typeface="微软雅黑" charset="-122"/>
              </a:rPr>
              <a:t>QuickTime</a:t>
            </a:r>
            <a:r>
              <a:rPr lang="zh-CN" altLang="en-US" dirty="0">
                <a:latin typeface="微软雅黑" charset="-122"/>
                <a:ea typeface="微软雅黑" charset="-122"/>
              </a:rPr>
              <a:t>，也可能是</a:t>
            </a:r>
            <a:r>
              <a:rPr lang="en-US" altLang="zh-CN" dirty="0">
                <a:latin typeface="微软雅黑" charset="-122"/>
                <a:ea typeface="微软雅黑" charset="-122"/>
              </a:rPr>
              <a:t>RealPlayer </a:t>
            </a:r>
            <a:r>
              <a:rPr lang="zh-CN" altLang="en-US" dirty="0">
                <a:latin typeface="微软雅黑" charset="-122"/>
                <a:ea typeface="微软雅黑" charset="-122"/>
              </a:rPr>
              <a:t>或者 </a:t>
            </a:r>
            <a:r>
              <a:rPr lang="en-US" altLang="zh-CN" dirty="0">
                <a:latin typeface="微软雅黑" charset="-122"/>
                <a:ea typeface="微软雅黑" charset="-122"/>
              </a:rPr>
              <a:t>Flash</a:t>
            </a:r>
            <a:r>
              <a:rPr lang="zh-CN" altLang="en-US" dirty="0">
                <a:latin typeface="微软雅黑" charset="-122"/>
                <a:ea typeface="微软雅黑" charset="-122"/>
              </a:rPr>
              <a:t>。浏览器很好的整合了这些插件，你完全意识不到它们的存在</a:t>
            </a:r>
          </a:p>
        </p:txBody>
      </p:sp>
      <p:sp>
        <p:nvSpPr>
          <p:cNvPr id="3" name="标题 2"/>
          <p:cNvSpPr>
            <a:spLocks noGrp="1"/>
          </p:cNvSpPr>
          <p:nvPr>
            <p:ph type="title"/>
          </p:nvPr>
        </p:nvSpPr>
        <p:spPr/>
        <p:txBody>
          <a:bodyPr/>
          <a:lstStyle/>
          <a:p>
            <a:r>
              <a:rPr lang="en-US" altLang="zh-CN" dirty="0"/>
              <a:t>HTML5 </a:t>
            </a:r>
            <a:r>
              <a:rPr lang="zh-CN" altLang="en-US" dirty="0"/>
              <a:t>入门 </a:t>
            </a:r>
            <a:r>
              <a:rPr kumimoji="1" lang="en-US" altLang="zh-CN" dirty="0"/>
              <a:t>–</a:t>
            </a:r>
            <a:r>
              <a:rPr kumimoji="1" lang="zh-CN" altLang="en-US" dirty="0"/>
              <a:t> </a:t>
            </a:r>
            <a:r>
              <a:rPr lang="zh-CN" altLang="en-US" dirty="0"/>
              <a:t>音频和视频</a:t>
            </a:r>
          </a:p>
        </p:txBody>
      </p:sp>
    </p:spTree>
    <p:extLst>
      <p:ext uri="{BB962C8B-B14F-4D97-AF65-F5344CB8AC3E}">
        <p14:creationId xmlns:p14="http://schemas.microsoft.com/office/powerpoint/2010/main" val="50483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normAutofit fontScale="92500" lnSpcReduction="10000"/>
          </a:bodyPr>
          <a:lstStyle/>
          <a:p>
            <a:pPr marL="0" indent="0">
              <a:buNone/>
            </a:pPr>
            <a:r>
              <a:rPr kumimoji="1" lang="zh-CN" altLang="en-US" dirty="0"/>
              <a:t>视频：</a:t>
            </a:r>
          </a:p>
          <a:p>
            <a:r>
              <a:rPr kumimoji="1" lang="zh-CN" altLang="en-US" dirty="0"/>
              <a:t>		</a:t>
            </a:r>
            <a:r>
              <a:rPr kumimoji="1" lang="en-US" altLang="zh-CN" dirty="0"/>
              <a:t>type='video/</a:t>
            </a:r>
            <a:r>
              <a:rPr kumimoji="1" lang="en-US" altLang="zh-CN" dirty="0" err="1"/>
              <a:t>webm</a:t>
            </a:r>
            <a:r>
              <a:rPr kumimoji="1" lang="en-US" altLang="zh-CN" dirty="0"/>
              <a:t>; codecs="vp8, </a:t>
            </a:r>
            <a:r>
              <a:rPr kumimoji="1" lang="en-US" altLang="zh-CN" dirty="0" err="1"/>
              <a:t>vorbis</a:t>
            </a:r>
            <a:r>
              <a:rPr kumimoji="1" lang="en-US" altLang="zh-CN" dirty="0"/>
              <a:t>"'</a:t>
            </a:r>
          </a:p>
          <a:p>
            <a:r>
              <a:rPr kumimoji="1" lang="en-US" altLang="zh-CN" dirty="0"/>
              <a:t>		type='video/</a:t>
            </a:r>
            <a:r>
              <a:rPr kumimoji="1" lang="en-US" altLang="zh-CN" dirty="0" err="1"/>
              <a:t>ogg</a:t>
            </a:r>
            <a:r>
              <a:rPr kumimoji="1" lang="en-US" altLang="zh-CN" dirty="0"/>
              <a:t>; codecs="</a:t>
            </a:r>
            <a:r>
              <a:rPr kumimoji="1" lang="en-US" altLang="zh-CN" dirty="0" err="1"/>
              <a:t>theora</a:t>
            </a:r>
            <a:r>
              <a:rPr kumimoji="1" lang="en-US" altLang="zh-CN" dirty="0"/>
              <a:t>, </a:t>
            </a:r>
            <a:r>
              <a:rPr kumimoji="1" lang="en-US" altLang="zh-CN" dirty="0" err="1"/>
              <a:t>vorbis</a:t>
            </a:r>
            <a:r>
              <a:rPr kumimoji="1" lang="en-US" altLang="zh-CN" dirty="0"/>
              <a:t>"'</a:t>
            </a:r>
          </a:p>
          <a:p>
            <a:r>
              <a:rPr kumimoji="1" lang="en-US" altLang="zh-CN" dirty="0"/>
              <a:t>		type='video/mp4; codecs="avc1.42E01E, mp4a.40.2"'</a:t>
            </a:r>
          </a:p>
          <a:p>
            <a:r>
              <a:rPr kumimoji="1" lang="en-US" altLang="zh-CN" dirty="0"/>
              <a:t>		</a:t>
            </a:r>
          </a:p>
          <a:p>
            <a:pPr marL="0" indent="0">
              <a:buNone/>
            </a:pPr>
            <a:r>
              <a:rPr kumimoji="1" lang="zh-CN" altLang="en-US" dirty="0"/>
              <a:t>音频：</a:t>
            </a:r>
          </a:p>
          <a:p>
            <a:r>
              <a:rPr kumimoji="1" lang="zh-CN" altLang="en-US" dirty="0"/>
              <a:t>		</a:t>
            </a:r>
            <a:r>
              <a:rPr kumimoji="1" lang="en-US" altLang="zh-CN" dirty="0"/>
              <a:t>type='audio/</a:t>
            </a:r>
            <a:r>
              <a:rPr kumimoji="1" lang="en-US" altLang="zh-CN" dirty="0" err="1"/>
              <a:t>ogg</a:t>
            </a:r>
            <a:r>
              <a:rPr kumimoji="1" lang="en-US" altLang="zh-CN" dirty="0"/>
              <a:t>; codecs="</a:t>
            </a:r>
            <a:r>
              <a:rPr kumimoji="1" lang="en-US" altLang="zh-CN" dirty="0" err="1"/>
              <a:t>vorbis</a:t>
            </a:r>
            <a:r>
              <a:rPr kumimoji="1" lang="en-US" altLang="zh-CN" dirty="0"/>
              <a:t>"'</a:t>
            </a:r>
          </a:p>
          <a:p>
            <a:r>
              <a:rPr kumimoji="1" lang="en-US" altLang="zh-CN" dirty="0"/>
              <a:t>		type='audio/</a:t>
            </a:r>
            <a:r>
              <a:rPr kumimoji="1" lang="en-US" altLang="zh-CN" dirty="0" err="1"/>
              <a:t>aac</a:t>
            </a:r>
            <a:r>
              <a:rPr kumimoji="1" lang="en-US" altLang="zh-CN" dirty="0"/>
              <a:t>; codecs="</a:t>
            </a:r>
            <a:r>
              <a:rPr kumimoji="1" lang="en-US" altLang="zh-CN" dirty="0" err="1"/>
              <a:t>aac</a:t>
            </a:r>
            <a:r>
              <a:rPr kumimoji="1" lang="en-US" altLang="zh-CN" dirty="0"/>
              <a:t>"'</a:t>
            </a:r>
          </a:p>
          <a:p>
            <a:r>
              <a:rPr kumimoji="1" lang="en-US" altLang="zh-CN" dirty="0"/>
              <a:t>		type='audio/mpeg'</a:t>
            </a:r>
          </a:p>
        </p:txBody>
      </p:sp>
      <p:sp>
        <p:nvSpPr>
          <p:cNvPr id="3" name="标题 2"/>
          <p:cNvSpPr>
            <a:spLocks noGrp="1"/>
          </p:cNvSpPr>
          <p:nvPr>
            <p:ph type="title"/>
          </p:nvPr>
        </p:nvSpPr>
        <p:spPr/>
        <p:txBody>
          <a:bodyPr/>
          <a:lstStyle/>
          <a:p>
            <a:r>
              <a:rPr lang="zh-CN" altLang="en-US" dirty="0"/>
              <a:t>音频和视频的</a:t>
            </a:r>
            <a:r>
              <a:rPr lang="en-US" altLang="zh-CN" dirty="0"/>
              <a:t>type</a:t>
            </a:r>
            <a:endParaRPr lang="zh-CN" altLang="en-US" dirty="0"/>
          </a:p>
        </p:txBody>
      </p:sp>
    </p:spTree>
    <p:extLst>
      <p:ext uri="{BB962C8B-B14F-4D97-AF65-F5344CB8AC3E}">
        <p14:creationId xmlns:p14="http://schemas.microsoft.com/office/powerpoint/2010/main" val="2259501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kumimoji="1" lang="en-US" altLang="zh-CN" dirty="0"/>
              <a:t>video</a:t>
            </a:r>
            <a:r>
              <a:rPr kumimoji="1" lang="zh-CN" altLang="en-US" dirty="0"/>
              <a:t>标签属性：</a:t>
            </a:r>
          </a:p>
        </p:txBody>
      </p:sp>
      <p:sp>
        <p:nvSpPr>
          <p:cNvPr id="3" name="标题 2"/>
          <p:cNvSpPr>
            <a:spLocks noGrp="1"/>
          </p:cNvSpPr>
          <p:nvPr>
            <p:ph type="title"/>
          </p:nvPr>
        </p:nvSpPr>
        <p:spPr/>
        <p:txBody>
          <a:bodyPr/>
          <a:lstStyle/>
          <a:p>
            <a:r>
              <a:rPr lang="en-US" altLang="zh-CN" dirty="0"/>
              <a:t>HTML5 </a:t>
            </a:r>
            <a:r>
              <a:rPr lang="zh-CN" altLang="en-US" dirty="0"/>
              <a:t>入门 </a:t>
            </a:r>
            <a:r>
              <a:rPr kumimoji="1" lang="en-US" altLang="zh-CN" dirty="0"/>
              <a:t>– </a:t>
            </a:r>
            <a:r>
              <a:rPr lang="zh-CN" altLang="en-US" dirty="0"/>
              <a:t>音频和视频</a:t>
            </a:r>
          </a:p>
        </p:txBody>
      </p:sp>
      <p:graphicFrame>
        <p:nvGraphicFramePr>
          <p:cNvPr id="4" name="表格 3"/>
          <p:cNvGraphicFramePr>
            <a:graphicFrameLocks noGrp="1"/>
          </p:cNvGraphicFramePr>
          <p:nvPr>
            <p:extLst>
              <p:ext uri="{D42A27DB-BD31-4B8C-83A1-F6EECF244321}">
                <p14:modId xmlns:p14="http://schemas.microsoft.com/office/powerpoint/2010/main" val="3869020535"/>
              </p:ext>
            </p:extLst>
          </p:nvPr>
        </p:nvGraphicFramePr>
        <p:xfrm>
          <a:off x="1197640" y="1758181"/>
          <a:ext cx="6750000" cy="2592056"/>
        </p:xfrm>
        <a:graphic>
          <a:graphicData uri="http://schemas.openxmlformats.org/drawingml/2006/table">
            <a:tbl>
              <a:tblPr firstRow="1" bandRow="1">
                <a:tableStyleId>{35758FB7-9AC5-4552-8A53-C91805E547FA}</a:tableStyleId>
              </a:tblPr>
              <a:tblGrid>
                <a:gridCol w="2250000">
                  <a:extLst>
                    <a:ext uri="{9D8B030D-6E8A-4147-A177-3AD203B41FA5}">
                      <a16:colId xmlns:a16="http://schemas.microsoft.com/office/drawing/2014/main" val="20000"/>
                    </a:ext>
                  </a:extLst>
                </a:gridCol>
                <a:gridCol w="2250000">
                  <a:extLst>
                    <a:ext uri="{9D8B030D-6E8A-4147-A177-3AD203B41FA5}">
                      <a16:colId xmlns:a16="http://schemas.microsoft.com/office/drawing/2014/main" val="20001"/>
                    </a:ext>
                  </a:extLst>
                </a:gridCol>
                <a:gridCol w="2250000">
                  <a:extLst>
                    <a:ext uri="{9D8B030D-6E8A-4147-A177-3AD203B41FA5}">
                      <a16:colId xmlns:a16="http://schemas.microsoft.com/office/drawing/2014/main" val="20002"/>
                    </a:ext>
                  </a:extLst>
                </a:gridCol>
              </a:tblGrid>
              <a:tr h="503234">
                <a:tc>
                  <a:txBody>
                    <a:bodyPr/>
                    <a:lstStyle/>
                    <a:p>
                      <a:pPr algn="ctr" fontAlgn="t"/>
                      <a:r>
                        <a:rPr lang="zh-CN" altLang="en-US" sz="1400" b="0" dirty="0">
                          <a:effectLst/>
                          <a:latin typeface="Microsoft YaHei" charset="-122"/>
                          <a:ea typeface="Microsoft YaHei" charset="-122"/>
                          <a:cs typeface="Microsoft YaHei" charset="-122"/>
                        </a:rPr>
                        <a:t>属性</a:t>
                      </a:r>
                      <a:endParaRPr lang="en-US" altLang="zh-CN" sz="1400" b="0" dirty="0">
                        <a:effectLst/>
                        <a:latin typeface="Microsoft YaHei" charset="-122"/>
                        <a:ea typeface="Microsoft YaHei" charset="-122"/>
                        <a:cs typeface="Microsoft YaHei" charset="-122"/>
                      </a:endParaRPr>
                    </a:p>
                  </a:txBody>
                  <a:tcPr marL="76200" marR="76200" marT="76200" marB="76200" anchor="ctr"/>
                </a:tc>
                <a:tc>
                  <a:txBody>
                    <a:bodyPr/>
                    <a:lstStyle/>
                    <a:p>
                      <a:pPr algn="ctr" fontAlgn="t"/>
                      <a:r>
                        <a:rPr lang="zh-CN" altLang="en-US" sz="1400" b="0" dirty="0">
                          <a:effectLst/>
                          <a:latin typeface="Microsoft YaHei" charset="-122"/>
                          <a:ea typeface="Microsoft YaHei" charset="-122"/>
                          <a:cs typeface="Microsoft YaHei" charset="-122"/>
                        </a:rPr>
                        <a:t>值</a:t>
                      </a:r>
                    </a:p>
                  </a:txBody>
                  <a:tcPr marL="76200" marR="76200" marT="76200" marB="76200" anchor="ctr"/>
                </a:tc>
                <a:tc>
                  <a:txBody>
                    <a:bodyPr/>
                    <a:lstStyle/>
                    <a:p>
                      <a:pPr algn="ctr" fontAlgn="t"/>
                      <a:r>
                        <a:rPr lang="zh-CN" altLang="en-US" sz="1400" b="0" dirty="0">
                          <a:effectLst/>
                          <a:latin typeface="Microsoft YaHei" charset="-122"/>
                          <a:ea typeface="Microsoft YaHei" charset="-122"/>
                          <a:cs typeface="Microsoft YaHei" charset="-122"/>
                        </a:rPr>
                        <a:t>功能描述</a:t>
                      </a:r>
                    </a:p>
                  </a:txBody>
                  <a:tcPr marL="76200" marR="76200" marT="76200" marB="76200" anchor="ctr"/>
                </a:tc>
                <a:extLst>
                  <a:ext uri="{0D108BD9-81ED-4DB2-BD59-A6C34878D82A}">
                    <a16:rowId xmlns:a16="http://schemas.microsoft.com/office/drawing/2014/main" val="10000"/>
                  </a:ext>
                </a:extLst>
              </a:tr>
              <a:tr h="503234">
                <a:tc>
                  <a:txBody>
                    <a:bodyPr/>
                    <a:lstStyle/>
                    <a:p>
                      <a:pPr algn="ctr" fontAlgn="t"/>
                      <a:r>
                        <a:rPr lang="en-US" sz="1400" b="0" dirty="0">
                          <a:effectLst/>
                          <a:latin typeface="Microsoft YaHei" charset="-122"/>
                          <a:ea typeface="Microsoft YaHei" charset="-122"/>
                          <a:cs typeface="Microsoft YaHei" charset="-122"/>
                        </a:rPr>
                        <a:t>controls</a:t>
                      </a:r>
                    </a:p>
                  </a:txBody>
                  <a:tcPr marL="76200" marR="76200" marT="76200" marB="76200" anchor="ctr"/>
                </a:tc>
                <a:tc>
                  <a:txBody>
                    <a:bodyPr/>
                    <a:lstStyle/>
                    <a:p>
                      <a:pPr algn="ctr" fontAlgn="t"/>
                      <a:r>
                        <a:rPr lang="en-US" sz="1400" b="0" dirty="0">
                          <a:effectLst/>
                          <a:latin typeface="Microsoft YaHei" charset="-122"/>
                          <a:ea typeface="Microsoft YaHei" charset="-122"/>
                          <a:cs typeface="Microsoft YaHei" charset="-122"/>
                        </a:rPr>
                        <a:t>controls</a:t>
                      </a:r>
                    </a:p>
                  </a:txBody>
                  <a:tcPr marL="76200" marR="76200" marT="76200" marB="76200" anchor="ctr"/>
                </a:tc>
                <a:tc>
                  <a:txBody>
                    <a:bodyPr/>
                    <a:lstStyle/>
                    <a:p>
                      <a:pPr algn="ctr" fontAlgn="t"/>
                      <a:r>
                        <a:rPr lang="zh-CN" altLang="en-US" sz="1400" b="0">
                          <a:effectLst/>
                          <a:latin typeface="Microsoft YaHei" charset="-122"/>
                          <a:ea typeface="Microsoft YaHei" charset="-122"/>
                          <a:cs typeface="Microsoft YaHei" charset="-122"/>
                        </a:rPr>
                        <a:t>是否显示播放控件</a:t>
                      </a:r>
                    </a:p>
                  </a:txBody>
                  <a:tcPr marL="76200" marR="76200" marT="76200" marB="76200" anchor="ctr"/>
                </a:tc>
                <a:extLst>
                  <a:ext uri="{0D108BD9-81ED-4DB2-BD59-A6C34878D82A}">
                    <a16:rowId xmlns:a16="http://schemas.microsoft.com/office/drawing/2014/main" val="10001"/>
                  </a:ext>
                </a:extLst>
              </a:tr>
              <a:tr h="503234">
                <a:tc>
                  <a:txBody>
                    <a:bodyPr/>
                    <a:lstStyle/>
                    <a:p>
                      <a:pPr algn="ctr" fontAlgn="t"/>
                      <a:r>
                        <a:rPr lang="en-US" sz="1400" b="0" dirty="0" err="1">
                          <a:effectLst/>
                          <a:latin typeface="Microsoft YaHei" charset="-122"/>
                          <a:ea typeface="Microsoft YaHei" charset="-122"/>
                          <a:cs typeface="Microsoft YaHei" charset="-122"/>
                        </a:rPr>
                        <a:t>autoplay</a:t>
                      </a:r>
                      <a:endParaRPr lang="en-US" sz="1400" b="0" dirty="0">
                        <a:effectLst/>
                        <a:latin typeface="Microsoft YaHei" charset="-122"/>
                        <a:ea typeface="Microsoft YaHei" charset="-122"/>
                        <a:cs typeface="Microsoft YaHei" charset="-122"/>
                      </a:endParaRPr>
                    </a:p>
                  </a:txBody>
                  <a:tcPr marL="76200" marR="76200" marT="76200" marB="76200" anchor="ctr"/>
                </a:tc>
                <a:tc>
                  <a:txBody>
                    <a:bodyPr/>
                    <a:lstStyle/>
                    <a:p>
                      <a:pPr algn="ctr" fontAlgn="t"/>
                      <a:r>
                        <a:rPr lang="en-US" sz="1400" b="0" dirty="0" err="1">
                          <a:effectLst/>
                          <a:latin typeface="Microsoft YaHei" charset="-122"/>
                          <a:ea typeface="Microsoft YaHei" charset="-122"/>
                          <a:cs typeface="Microsoft YaHei" charset="-122"/>
                        </a:rPr>
                        <a:t>autoplay</a:t>
                      </a:r>
                      <a:endParaRPr lang="en-US" sz="1400" b="0" dirty="0">
                        <a:effectLst/>
                        <a:latin typeface="Microsoft YaHei" charset="-122"/>
                        <a:ea typeface="Microsoft YaHei" charset="-122"/>
                        <a:cs typeface="Microsoft YaHei" charset="-122"/>
                      </a:endParaRPr>
                    </a:p>
                  </a:txBody>
                  <a:tcPr marL="76200" marR="76200" marT="76200" marB="76200" anchor="ctr"/>
                </a:tc>
                <a:tc>
                  <a:txBody>
                    <a:bodyPr/>
                    <a:lstStyle/>
                    <a:p>
                      <a:pPr algn="ctr" fontAlgn="t"/>
                      <a:r>
                        <a:rPr lang="zh-CN" altLang="en-US" sz="1400" b="0" dirty="0">
                          <a:effectLst/>
                          <a:latin typeface="Microsoft YaHei" charset="-122"/>
                          <a:ea typeface="Microsoft YaHei" charset="-122"/>
                          <a:cs typeface="Microsoft YaHei" charset="-122"/>
                        </a:rPr>
                        <a:t>是否打开浏览器后自动播放</a:t>
                      </a:r>
                    </a:p>
                  </a:txBody>
                  <a:tcPr marL="76200" marR="76200" marT="76200" marB="76200" anchor="ctr"/>
                </a:tc>
                <a:extLst>
                  <a:ext uri="{0D108BD9-81ED-4DB2-BD59-A6C34878D82A}">
                    <a16:rowId xmlns:a16="http://schemas.microsoft.com/office/drawing/2014/main" val="10002"/>
                  </a:ext>
                </a:extLst>
              </a:tr>
              <a:tr h="503234">
                <a:tc>
                  <a:txBody>
                    <a:bodyPr/>
                    <a:lstStyle/>
                    <a:p>
                      <a:pPr algn="ctr" fontAlgn="t"/>
                      <a:r>
                        <a:rPr lang="en-US" sz="1400" b="0" dirty="0">
                          <a:effectLst/>
                          <a:latin typeface="Microsoft YaHei" charset="-122"/>
                          <a:ea typeface="Microsoft YaHei" charset="-122"/>
                          <a:cs typeface="Microsoft YaHei" charset="-122"/>
                        </a:rPr>
                        <a:t>width(</a:t>
                      </a:r>
                      <a:r>
                        <a:rPr lang="zh-CN" altLang="en-US" sz="1400" b="0" dirty="0">
                          <a:effectLst/>
                          <a:latin typeface="Microsoft YaHei" charset="-122"/>
                          <a:ea typeface="Microsoft YaHei" charset="-122"/>
                          <a:cs typeface="Microsoft YaHei" charset="-122"/>
                        </a:rPr>
                        <a:t>视频</a:t>
                      </a:r>
                      <a:r>
                        <a:rPr lang="en-US" sz="1400" b="0" dirty="0">
                          <a:effectLst/>
                          <a:latin typeface="Microsoft YaHei" charset="-122"/>
                          <a:ea typeface="Microsoft YaHei" charset="-122"/>
                          <a:cs typeface="Microsoft YaHei" charset="-122"/>
                        </a:rPr>
                        <a:t>)</a:t>
                      </a:r>
                    </a:p>
                  </a:txBody>
                  <a:tcPr marL="76200" marR="76200" marT="76200" marB="76200" anchor="ctr"/>
                </a:tc>
                <a:tc>
                  <a:txBody>
                    <a:bodyPr/>
                    <a:lstStyle/>
                    <a:p>
                      <a:pPr algn="ctr" fontAlgn="t"/>
                      <a:r>
                        <a:rPr lang="tr-TR" sz="1400" b="0">
                          <a:effectLst/>
                          <a:latin typeface="Microsoft YaHei" charset="-122"/>
                          <a:ea typeface="Microsoft YaHei" charset="-122"/>
                          <a:cs typeface="Microsoft YaHei" charset="-122"/>
                        </a:rPr>
                        <a:t>Pilex（像素）</a:t>
                      </a:r>
                    </a:p>
                  </a:txBody>
                  <a:tcPr marL="76200" marR="76200" marT="76200" marB="76200" anchor="ctr"/>
                </a:tc>
                <a:tc>
                  <a:txBody>
                    <a:bodyPr/>
                    <a:lstStyle/>
                    <a:p>
                      <a:pPr algn="ctr" fontAlgn="t"/>
                      <a:r>
                        <a:rPr lang="zh-CN" altLang="en-US" sz="1400" b="0" dirty="0">
                          <a:effectLst/>
                          <a:latin typeface="Microsoft YaHei" charset="-122"/>
                          <a:ea typeface="Microsoft YaHei" charset="-122"/>
                          <a:cs typeface="Microsoft YaHei" charset="-122"/>
                        </a:rPr>
                        <a:t>设置播放器的宽度</a:t>
                      </a:r>
                    </a:p>
                  </a:txBody>
                  <a:tcPr marL="76200" marR="76200" marT="76200" marB="76200" anchor="ctr"/>
                </a:tc>
                <a:extLst>
                  <a:ext uri="{0D108BD9-81ED-4DB2-BD59-A6C34878D82A}">
                    <a16:rowId xmlns:a16="http://schemas.microsoft.com/office/drawing/2014/main" val="10003"/>
                  </a:ext>
                </a:extLst>
              </a:tr>
              <a:tr h="503234">
                <a:tc>
                  <a:txBody>
                    <a:bodyPr/>
                    <a:lstStyle/>
                    <a:p>
                      <a:pPr algn="ctr" fontAlgn="t"/>
                      <a:r>
                        <a:rPr lang="en-US" sz="1400" b="0" dirty="0">
                          <a:effectLst/>
                          <a:latin typeface="Microsoft YaHei" charset="-122"/>
                          <a:ea typeface="Microsoft YaHei" charset="-122"/>
                          <a:cs typeface="Microsoft YaHei" charset="-122"/>
                        </a:rPr>
                        <a:t>height</a:t>
                      </a:r>
                      <a:r>
                        <a:rPr lang="en-US" altLang="zh-CN" sz="1400" b="0" dirty="0">
                          <a:effectLst/>
                          <a:latin typeface="Microsoft YaHei" charset="-122"/>
                          <a:ea typeface="Microsoft YaHei" charset="-122"/>
                          <a:cs typeface="Microsoft YaHei" charset="-122"/>
                        </a:rPr>
                        <a:t>(</a:t>
                      </a:r>
                      <a:r>
                        <a:rPr lang="zh-CN" altLang="en-US" sz="1400" b="0" dirty="0">
                          <a:effectLst/>
                          <a:latin typeface="Microsoft YaHei" charset="-122"/>
                          <a:ea typeface="Microsoft YaHei" charset="-122"/>
                          <a:cs typeface="Microsoft YaHei" charset="-122"/>
                        </a:rPr>
                        <a:t>视频</a:t>
                      </a:r>
                      <a:r>
                        <a:rPr lang="en-US" altLang="zh-CN" sz="1400" b="0" dirty="0">
                          <a:effectLst/>
                          <a:latin typeface="Microsoft YaHei" charset="-122"/>
                          <a:ea typeface="Microsoft YaHei" charset="-122"/>
                          <a:cs typeface="Microsoft YaHei" charset="-122"/>
                        </a:rPr>
                        <a:t>)</a:t>
                      </a:r>
                      <a:endParaRPr lang="en-US" sz="1400" b="0" dirty="0">
                        <a:effectLst/>
                        <a:latin typeface="Microsoft YaHei" charset="-122"/>
                        <a:ea typeface="Microsoft YaHei" charset="-122"/>
                        <a:cs typeface="Microsoft YaHei" charset="-122"/>
                      </a:endParaRPr>
                    </a:p>
                  </a:txBody>
                  <a:tcPr marL="76200" marR="76200" marT="76200" marB="76200" anchor="ctr"/>
                </a:tc>
                <a:tc>
                  <a:txBody>
                    <a:bodyPr/>
                    <a:lstStyle/>
                    <a:p>
                      <a:pPr algn="ctr" fontAlgn="t"/>
                      <a:r>
                        <a:rPr lang="tr-TR" sz="1400" b="0">
                          <a:effectLst/>
                          <a:latin typeface="Microsoft YaHei" charset="-122"/>
                          <a:ea typeface="Microsoft YaHei" charset="-122"/>
                          <a:cs typeface="Microsoft YaHei" charset="-122"/>
                        </a:rPr>
                        <a:t>Pilex（像素）</a:t>
                      </a:r>
                    </a:p>
                  </a:txBody>
                  <a:tcPr marL="76200" marR="76200" marT="76200" marB="76200" anchor="ctr"/>
                </a:tc>
                <a:tc>
                  <a:txBody>
                    <a:bodyPr/>
                    <a:lstStyle/>
                    <a:p>
                      <a:pPr algn="ctr" fontAlgn="t"/>
                      <a:r>
                        <a:rPr lang="zh-CN" altLang="en-US" sz="1400" b="0" dirty="0">
                          <a:effectLst/>
                          <a:latin typeface="Microsoft YaHei" charset="-122"/>
                          <a:ea typeface="Microsoft YaHei" charset="-122"/>
                          <a:cs typeface="Microsoft YaHei" charset="-122"/>
                        </a:rPr>
                        <a:t>设置播放器的高度</a:t>
                      </a:r>
                    </a:p>
                  </a:txBody>
                  <a:tcPr marL="76200" marR="76200" marT="76200" marB="7620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01635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HTML5 </a:t>
            </a:r>
            <a:r>
              <a:rPr lang="zh-CN" altLang="en-US" dirty="0"/>
              <a:t>入门 </a:t>
            </a:r>
            <a:r>
              <a:rPr kumimoji="1" lang="en-US" altLang="zh-CN" dirty="0"/>
              <a:t>– </a:t>
            </a:r>
            <a:r>
              <a:rPr lang="zh-CN" altLang="en-US" dirty="0"/>
              <a:t>音频和视频</a:t>
            </a:r>
          </a:p>
        </p:txBody>
      </p:sp>
      <p:graphicFrame>
        <p:nvGraphicFramePr>
          <p:cNvPr id="6" name="表格 5"/>
          <p:cNvGraphicFramePr>
            <a:graphicFrameLocks noGrp="1"/>
          </p:cNvGraphicFramePr>
          <p:nvPr>
            <p:extLst>
              <p:ext uri="{D42A27DB-BD31-4B8C-83A1-F6EECF244321}">
                <p14:modId xmlns:p14="http://schemas.microsoft.com/office/powerpoint/2010/main" val="2661852329"/>
              </p:ext>
            </p:extLst>
          </p:nvPr>
        </p:nvGraphicFramePr>
        <p:xfrm>
          <a:off x="1278000" y="1327300"/>
          <a:ext cx="6750000" cy="3579147"/>
        </p:xfrm>
        <a:graphic>
          <a:graphicData uri="http://schemas.openxmlformats.org/drawingml/2006/table">
            <a:tbl>
              <a:tblPr firstRow="1" bandRow="1">
                <a:tableStyleId>{35758FB7-9AC5-4552-8A53-C91805E547FA}</a:tableStyleId>
              </a:tblPr>
              <a:tblGrid>
                <a:gridCol w="2250000">
                  <a:extLst>
                    <a:ext uri="{9D8B030D-6E8A-4147-A177-3AD203B41FA5}">
                      <a16:colId xmlns:a16="http://schemas.microsoft.com/office/drawing/2014/main" val="20000"/>
                    </a:ext>
                  </a:extLst>
                </a:gridCol>
                <a:gridCol w="2250000">
                  <a:extLst>
                    <a:ext uri="{9D8B030D-6E8A-4147-A177-3AD203B41FA5}">
                      <a16:colId xmlns:a16="http://schemas.microsoft.com/office/drawing/2014/main" val="20001"/>
                    </a:ext>
                  </a:extLst>
                </a:gridCol>
                <a:gridCol w="2250000">
                  <a:extLst>
                    <a:ext uri="{9D8B030D-6E8A-4147-A177-3AD203B41FA5}">
                      <a16:colId xmlns:a16="http://schemas.microsoft.com/office/drawing/2014/main" val="20002"/>
                    </a:ext>
                  </a:extLst>
                </a:gridCol>
              </a:tblGrid>
              <a:tr h="471689">
                <a:tc>
                  <a:txBody>
                    <a:bodyPr/>
                    <a:lstStyle/>
                    <a:p>
                      <a:pPr algn="ctr" fontAlgn="t"/>
                      <a:r>
                        <a:rPr lang="zh-CN" altLang="en-US" sz="1400" b="0" dirty="0">
                          <a:effectLst/>
                          <a:latin typeface="Microsoft YaHei" charset="-122"/>
                          <a:ea typeface="Microsoft YaHei" charset="-122"/>
                          <a:cs typeface="Microsoft YaHei" charset="-122"/>
                        </a:rPr>
                        <a:t>属性</a:t>
                      </a:r>
                      <a:endParaRPr lang="en-US" altLang="zh-CN" sz="1400" b="0" dirty="0">
                        <a:effectLst/>
                        <a:latin typeface="Microsoft YaHei" charset="-122"/>
                        <a:ea typeface="Microsoft YaHei" charset="-122"/>
                        <a:cs typeface="Microsoft YaHei" charset="-122"/>
                      </a:endParaRPr>
                    </a:p>
                  </a:txBody>
                  <a:tcPr marL="76200" marR="76200" marT="76200" marB="76200" anchor="ctr"/>
                </a:tc>
                <a:tc>
                  <a:txBody>
                    <a:bodyPr/>
                    <a:lstStyle/>
                    <a:p>
                      <a:pPr algn="ctr" fontAlgn="t"/>
                      <a:r>
                        <a:rPr lang="zh-CN" altLang="en-US" sz="1400" b="0" dirty="0">
                          <a:effectLst/>
                          <a:latin typeface="Microsoft YaHei" charset="-122"/>
                          <a:ea typeface="Microsoft YaHei" charset="-122"/>
                          <a:cs typeface="Microsoft YaHei" charset="-122"/>
                        </a:rPr>
                        <a:t>值</a:t>
                      </a:r>
                    </a:p>
                  </a:txBody>
                  <a:tcPr marL="76200" marR="76200" marT="76200" marB="76200" anchor="ctr"/>
                </a:tc>
                <a:tc>
                  <a:txBody>
                    <a:bodyPr/>
                    <a:lstStyle/>
                    <a:p>
                      <a:pPr algn="ctr" fontAlgn="t"/>
                      <a:r>
                        <a:rPr lang="zh-CN" altLang="en-US" sz="1400" b="0" dirty="0">
                          <a:effectLst/>
                          <a:latin typeface="Microsoft YaHei" charset="-122"/>
                          <a:ea typeface="Microsoft YaHei" charset="-122"/>
                          <a:cs typeface="Microsoft YaHei" charset="-122"/>
                        </a:rPr>
                        <a:t>功能描述</a:t>
                      </a:r>
                    </a:p>
                  </a:txBody>
                  <a:tcPr marL="76200" marR="76200" marT="76200" marB="76200" anchor="ctr"/>
                </a:tc>
                <a:extLst>
                  <a:ext uri="{0D108BD9-81ED-4DB2-BD59-A6C34878D82A}">
                    <a16:rowId xmlns:a16="http://schemas.microsoft.com/office/drawing/2014/main" val="10000"/>
                  </a:ext>
                </a:extLst>
              </a:tr>
              <a:tr h="563880">
                <a:tc>
                  <a:txBody>
                    <a:bodyPr/>
                    <a:lstStyle/>
                    <a:p>
                      <a:pPr marL="0" algn="ctr" defTabSz="914400" rtl="0" eaLnBrk="1" fontAlgn="t" latinLnBrk="0" hangingPunct="1"/>
                      <a:r>
                        <a:rPr lang="en-US" sz="1400" b="0" kern="1200" dirty="0">
                          <a:solidFill>
                            <a:schemeClr val="dk1"/>
                          </a:solidFill>
                          <a:effectLst/>
                          <a:latin typeface="Microsoft YaHei" charset="-122"/>
                          <a:ea typeface="Microsoft YaHei" charset="-122"/>
                          <a:cs typeface="Microsoft YaHei" charset="-122"/>
                        </a:rPr>
                        <a:t>loop</a:t>
                      </a:r>
                    </a:p>
                  </a:txBody>
                  <a:tcPr marL="76200" marR="76200" marT="76200" marB="76200" anchor="ctr"/>
                </a:tc>
                <a:tc>
                  <a:txBody>
                    <a:bodyPr/>
                    <a:lstStyle/>
                    <a:p>
                      <a:pPr marL="0" algn="ctr" defTabSz="914400" rtl="0" eaLnBrk="1" fontAlgn="t" latinLnBrk="0" hangingPunct="1"/>
                      <a:r>
                        <a:rPr lang="en-US" sz="1400" b="0" kern="1200">
                          <a:solidFill>
                            <a:schemeClr val="dk1"/>
                          </a:solidFill>
                          <a:effectLst/>
                          <a:latin typeface="Microsoft YaHei" charset="-122"/>
                          <a:ea typeface="Microsoft YaHei" charset="-122"/>
                          <a:cs typeface="Microsoft YaHei" charset="-122"/>
                        </a:rPr>
                        <a:t>loop</a:t>
                      </a:r>
                    </a:p>
                  </a:txBody>
                  <a:tcPr marL="76200" marR="76200" marT="76200" marB="76200" anchor="ctr"/>
                </a:tc>
                <a:tc>
                  <a:txBody>
                    <a:bodyPr/>
                    <a:lstStyle/>
                    <a:p>
                      <a:pPr marL="0" algn="ctr" defTabSz="914400" rtl="0" eaLnBrk="1" fontAlgn="t" latinLnBrk="0" hangingPunct="1"/>
                      <a:r>
                        <a:rPr lang="zh-CN" altLang="en-US" sz="1400" b="0" kern="1200" dirty="0">
                          <a:solidFill>
                            <a:schemeClr val="dk1"/>
                          </a:solidFill>
                          <a:effectLst/>
                          <a:latin typeface="Microsoft YaHei" charset="-122"/>
                          <a:ea typeface="Microsoft YaHei" charset="-122"/>
                          <a:cs typeface="Microsoft YaHei" charset="-122"/>
                        </a:rPr>
                        <a:t>设置视频是否循环播放（即播放完后继续重新播放）</a:t>
                      </a:r>
                    </a:p>
                  </a:txBody>
                  <a:tcPr marL="76200" marR="76200" marT="76200" marB="76200" anchor="ctr"/>
                </a:tc>
                <a:extLst>
                  <a:ext uri="{0D108BD9-81ED-4DB2-BD59-A6C34878D82A}">
                    <a16:rowId xmlns:a16="http://schemas.microsoft.com/office/drawing/2014/main" val="10001"/>
                  </a:ext>
                </a:extLst>
              </a:tr>
              <a:tr h="471689">
                <a:tc>
                  <a:txBody>
                    <a:bodyPr/>
                    <a:lstStyle/>
                    <a:p>
                      <a:pPr marL="0" algn="ctr" defTabSz="914400" rtl="0" eaLnBrk="1" fontAlgn="t" latinLnBrk="0" hangingPunct="1"/>
                      <a:r>
                        <a:rPr lang="en-US" sz="1400" b="0" kern="1200" dirty="0">
                          <a:solidFill>
                            <a:schemeClr val="dk1"/>
                          </a:solidFill>
                          <a:effectLst/>
                          <a:latin typeface="Microsoft YaHei" charset="-122"/>
                          <a:ea typeface="Microsoft YaHei" charset="-122"/>
                          <a:cs typeface="Microsoft YaHei" charset="-122"/>
                        </a:rPr>
                        <a:t>preload</a:t>
                      </a:r>
                    </a:p>
                  </a:txBody>
                  <a:tcPr marL="76200" marR="76200" marT="76200" marB="76200" anchor="ctr"/>
                </a:tc>
                <a:tc>
                  <a:txBody>
                    <a:bodyPr/>
                    <a:lstStyle/>
                    <a:p>
                      <a:pPr marL="0" algn="ctr" defTabSz="914400" rtl="0" eaLnBrk="1" fontAlgn="t" latinLnBrk="0" hangingPunct="1"/>
                      <a:r>
                        <a:rPr lang="en-US" sz="1400" b="0" kern="1200" dirty="0">
                          <a:solidFill>
                            <a:schemeClr val="dk1"/>
                          </a:solidFill>
                          <a:effectLst/>
                          <a:latin typeface="Microsoft YaHei" charset="-122"/>
                          <a:ea typeface="Microsoft YaHei" charset="-122"/>
                          <a:cs typeface="Microsoft YaHei" charset="-122"/>
                        </a:rPr>
                        <a:t>preload</a:t>
                      </a:r>
                    </a:p>
                  </a:txBody>
                  <a:tcPr marL="76200" marR="76200" marT="76200" marB="76200" anchor="ctr"/>
                </a:tc>
                <a:tc>
                  <a:txBody>
                    <a:bodyPr/>
                    <a:lstStyle/>
                    <a:p>
                      <a:pPr marL="0" algn="ctr" defTabSz="914400" rtl="0" eaLnBrk="1" fontAlgn="t" latinLnBrk="0" hangingPunct="1"/>
                      <a:r>
                        <a:rPr lang="zh-CN" altLang="en-US" sz="1400" b="0" kern="1200">
                          <a:solidFill>
                            <a:schemeClr val="dk1"/>
                          </a:solidFill>
                          <a:effectLst/>
                          <a:latin typeface="Microsoft YaHei" charset="-122"/>
                          <a:ea typeface="Microsoft YaHei" charset="-122"/>
                          <a:cs typeface="Microsoft YaHei" charset="-122"/>
                        </a:rPr>
                        <a:t>设置是否等加载完再播放</a:t>
                      </a:r>
                    </a:p>
                  </a:txBody>
                  <a:tcPr marL="76200" marR="76200" marT="76200" marB="76200" anchor="ctr"/>
                </a:tc>
                <a:extLst>
                  <a:ext uri="{0D108BD9-81ED-4DB2-BD59-A6C34878D82A}">
                    <a16:rowId xmlns:a16="http://schemas.microsoft.com/office/drawing/2014/main" val="10002"/>
                  </a:ext>
                </a:extLst>
              </a:tr>
              <a:tr h="471689">
                <a:tc>
                  <a:txBody>
                    <a:bodyPr/>
                    <a:lstStyle/>
                    <a:p>
                      <a:pPr marL="0" algn="ctr" defTabSz="914400" rtl="0" eaLnBrk="1" fontAlgn="t" latinLnBrk="0" hangingPunct="1"/>
                      <a:r>
                        <a:rPr lang="en-US" sz="1400" b="0" kern="1200" dirty="0" err="1">
                          <a:solidFill>
                            <a:schemeClr val="dk1"/>
                          </a:solidFill>
                          <a:effectLst/>
                          <a:latin typeface="Microsoft YaHei" charset="-122"/>
                          <a:ea typeface="Microsoft YaHei" charset="-122"/>
                          <a:cs typeface="Microsoft YaHei" charset="-122"/>
                        </a:rPr>
                        <a:t>src</a:t>
                      </a:r>
                      <a:endParaRPr lang="en-US" sz="1400" b="0" kern="1200" dirty="0">
                        <a:solidFill>
                          <a:schemeClr val="dk1"/>
                        </a:solidFill>
                        <a:effectLst/>
                        <a:latin typeface="Microsoft YaHei" charset="-122"/>
                        <a:ea typeface="Microsoft YaHei" charset="-122"/>
                        <a:cs typeface="Microsoft YaHei" charset="-122"/>
                      </a:endParaRPr>
                    </a:p>
                  </a:txBody>
                  <a:tcPr marL="76200" marR="76200" marT="76200" marB="76200" anchor="ctr"/>
                </a:tc>
                <a:tc>
                  <a:txBody>
                    <a:bodyPr/>
                    <a:lstStyle/>
                    <a:p>
                      <a:pPr marL="0" algn="ctr" defTabSz="914400" rtl="0" eaLnBrk="1" fontAlgn="t" latinLnBrk="0" hangingPunct="1"/>
                      <a:r>
                        <a:rPr lang="en-US" sz="1400" b="0" kern="1200" dirty="0" err="1">
                          <a:solidFill>
                            <a:schemeClr val="dk1"/>
                          </a:solidFill>
                          <a:effectLst/>
                          <a:latin typeface="Microsoft YaHei" charset="-122"/>
                          <a:ea typeface="Microsoft YaHei" charset="-122"/>
                          <a:cs typeface="Microsoft YaHei" charset="-122"/>
                        </a:rPr>
                        <a:t>url</a:t>
                      </a:r>
                      <a:endParaRPr lang="en-US" sz="1400" b="0" kern="1200" dirty="0">
                        <a:solidFill>
                          <a:schemeClr val="dk1"/>
                        </a:solidFill>
                        <a:effectLst/>
                        <a:latin typeface="Microsoft YaHei" charset="-122"/>
                        <a:ea typeface="Microsoft YaHei" charset="-122"/>
                        <a:cs typeface="Microsoft YaHei" charset="-122"/>
                      </a:endParaRPr>
                    </a:p>
                  </a:txBody>
                  <a:tcPr marL="76200" marR="76200" marT="76200" marB="76200" anchor="ctr"/>
                </a:tc>
                <a:tc>
                  <a:txBody>
                    <a:bodyPr/>
                    <a:lstStyle/>
                    <a:p>
                      <a:pPr marL="0" algn="ctr" defTabSz="914400" rtl="0" eaLnBrk="1" fontAlgn="t" latinLnBrk="0" hangingPunct="1"/>
                      <a:r>
                        <a:rPr lang="zh-CN" altLang="en-US" sz="1400" b="0" kern="1200" dirty="0">
                          <a:solidFill>
                            <a:schemeClr val="dk1"/>
                          </a:solidFill>
                          <a:effectLst/>
                          <a:latin typeface="Microsoft YaHei" charset="-122"/>
                          <a:ea typeface="Microsoft YaHei" charset="-122"/>
                          <a:cs typeface="Microsoft YaHei" charset="-122"/>
                        </a:rPr>
                        <a:t>设置要播放视频的</a:t>
                      </a:r>
                      <a:r>
                        <a:rPr lang="en-US" altLang="zh-CN" sz="1400" b="0" kern="1200" dirty="0" err="1">
                          <a:solidFill>
                            <a:schemeClr val="dk1"/>
                          </a:solidFill>
                          <a:effectLst/>
                          <a:latin typeface="Microsoft YaHei" charset="-122"/>
                          <a:ea typeface="Microsoft YaHei" charset="-122"/>
                          <a:cs typeface="Microsoft YaHei" charset="-122"/>
                        </a:rPr>
                        <a:t>url</a:t>
                      </a:r>
                      <a:r>
                        <a:rPr lang="zh-CN" altLang="en-US" sz="1400" b="0" kern="1200" dirty="0">
                          <a:solidFill>
                            <a:schemeClr val="dk1"/>
                          </a:solidFill>
                          <a:effectLst/>
                          <a:latin typeface="Microsoft YaHei" charset="-122"/>
                          <a:ea typeface="Microsoft YaHei" charset="-122"/>
                          <a:cs typeface="Microsoft YaHei" charset="-122"/>
                        </a:rPr>
                        <a:t>地址</a:t>
                      </a:r>
                    </a:p>
                  </a:txBody>
                  <a:tcPr marL="76200" marR="76200" marT="76200" marB="76200" anchor="ctr"/>
                </a:tc>
                <a:extLst>
                  <a:ext uri="{0D108BD9-81ED-4DB2-BD59-A6C34878D82A}">
                    <a16:rowId xmlns:a16="http://schemas.microsoft.com/office/drawing/2014/main" val="10003"/>
                  </a:ext>
                </a:extLst>
              </a:tr>
              <a:tr h="563880">
                <a:tc>
                  <a:txBody>
                    <a:bodyPr/>
                    <a:lstStyle/>
                    <a:p>
                      <a:pPr marL="0" algn="ctr" defTabSz="914400" rtl="0" eaLnBrk="1" fontAlgn="t" latinLnBrk="0" hangingPunct="1"/>
                      <a:r>
                        <a:rPr lang="en-US" sz="1400" b="0" kern="1200" dirty="0">
                          <a:solidFill>
                            <a:schemeClr val="dk1"/>
                          </a:solidFill>
                          <a:effectLst/>
                          <a:latin typeface="Microsoft YaHei" charset="-122"/>
                          <a:ea typeface="Microsoft YaHei" charset="-122"/>
                          <a:cs typeface="Microsoft YaHei" charset="-122"/>
                        </a:rPr>
                        <a:t>poster</a:t>
                      </a:r>
                      <a:r>
                        <a:rPr lang="en-US" altLang="zh-CN" sz="1400" b="0" dirty="0">
                          <a:effectLst/>
                          <a:latin typeface="Microsoft YaHei" charset="-122"/>
                          <a:ea typeface="Microsoft YaHei" charset="-122"/>
                          <a:cs typeface="Microsoft YaHei" charset="-122"/>
                        </a:rPr>
                        <a:t>(</a:t>
                      </a:r>
                      <a:r>
                        <a:rPr lang="zh-CN" altLang="en-US" sz="1400" b="0" dirty="0">
                          <a:effectLst/>
                          <a:latin typeface="Microsoft YaHei" charset="-122"/>
                          <a:ea typeface="Microsoft YaHei" charset="-122"/>
                          <a:cs typeface="Microsoft YaHei" charset="-122"/>
                        </a:rPr>
                        <a:t>视频</a:t>
                      </a:r>
                      <a:r>
                        <a:rPr lang="en-US" altLang="zh-CN" sz="1400" b="0" dirty="0">
                          <a:effectLst/>
                          <a:latin typeface="Microsoft YaHei" charset="-122"/>
                          <a:ea typeface="Microsoft YaHei" charset="-122"/>
                          <a:cs typeface="Microsoft YaHei" charset="-122"/>
                        </a:rPr>
                        <a:t>)</a:t>
                      </a:r>
                      <a:endParaRPr lang="en-US" sz="1400" b="0" kern="1200" dirty="0">
                        <a:solidFill>
                          <a:schemeClr val="dk1"/>
                        </a:solidFill>
                        <a:effectLst/>
                        <a:latin typeface="Microsoft YaHei" charset="-122"/>
                        <a:ea typeface="Microsoft YaHei" charset="-122"/>
                        <a:cs typeface="Microsoft YaHei" charset="-122"/>
                      </a:endParaRPr>
                    </a:p>
                  </a:txBody>
                  <a:tcPr marL="76200" marR="76200" marT="76200" marB="76200" anchor="ctr"/>
                </a:tc>
                <a:tc>
                  <a:txBody>
                    <a:bodyPr/>
                    <a:lstStyle/>
                    <a:p>
                      <a:pPr marL="0" algn="ctr" defTabSz="914400" rtl="0" eaLnBrk="1" fontAlgn="t" latinLnBrk="0" hangingPunct="1"/>
                      <a:r>
                        <a:rPr lang="en-US" altLang="zh-CN" sz="1400" b="0" kern="1200" dirty="0" err="1">
                          <a:solidFill>
                            <a:schemeClr val="dk1"/>
                          </a:solidFill>
                          <a:effectLst/>
                          <a:latin typeface="Microsoft YaHei" charset="-122"/>
                          <a:ea typeface="Microsoft YaHei" charset="-122"/>
                          <a:cs typeface="Microsoft YaHei" charset="-122"/>
                        </a:rPr>
                        <a:t>i</a:t>
                      </a:r>
                      <a:r>
                        <a:rPr lang="en-US" sz="1400" b="0" kern="1200" dirty="0" err="1">
                          <a:solidFill>
                            <a:schemeClr val="dk1"/>
                          </a:solidFill>
                          <a:effectLst/>
                          <a:latin typeface="Microsoft YaHei" charset="-122"/>
                          <a:ea typeface="Microsoft YaHei" charset="-122"/>
                          <a:cs typeface="Microsoft YaHei" charset="-122"/>
                        </a:rPr>
                        <a:t>mg</a:t>
                      </a:r>
                      <a:r>
                        <a:rPr lang="zh-CN" altLang="en-US" sz="1400" b="0" kern="1200" dirty="0">
                          <a:solidFill>
                            <a:schemeClr val="dk1"/>
                          </a:solidFill>
                          <a:effectLst/>
                          <a:latin typeface="Microsoft YaHei" charset="-122"/>
                          <a:ea typeface="Microsoft YaHei" charset="-122"/>
                          <a:cs typeface="Microsoft YaHei" charset="-122"/>
                        </a:rPr>
                        <a:t>－</a:t>
                      </a:r>
                      <a:r>
                        <a:rPr lang="en-US" sz="1400" b="0" kern="1200" dirty="0" err="1">
                          <a:solidFill>
                            <a:schemeClr val="dk1"/>
                          </a:solidFill>
                          <a:effectLst/>
                          <a:latin typeface="Microsoft YaHei" charset="-122"/>
                          <a:ea typeface="Microsoft YaHei" charset="-122"/>
                          <a:cs typeface="Microsoft YaHei" charset="-122"/>
                        </a:rPr>
                        <a:t>url</a:t>
                      </a:r>
                      <a:endParaRPr lang="en-US" sz="1400" b="0" kern="1200" dirty="0">
                        <a:solidFill>
                          <a:schemeClr val="dk1"/>
                        </a:solidFill>
                        <a:effectLst/>
                        <a:latin typeface="Microsoft YaHei" charset="-122"/>
                        <a:ea typeface="Microsoft YaHei" charset="-122"/>
                        <a:cs typeface="Microsoft YaHei" charset="-122"/>
                      </a:endParaRPr>
                    </a:p>
                  </a:txBody>
                  <a:tcPr marL="76200" marR="76200" marT="76200" marB="76200" anchor="ctr"/>
                </a:tc>
                <a:tc>
                  <a:txBody>
                    <a:bodyPr/>
                    <a:lstStyle/>
                    <a:p>
                      <a:pPr marL="0" algn="ctr" defTabSz="914400" rtl="0" eaLnBrk="1" fontAlgn="t" latinLnBrk="0" hangingPunct="1"/>
                      <a:r>
                        <a:rPr lang="zh-CN" altLang="en-US" sz="1400" b="0" kern="1200" dirty="0">
                          <a:solidFill>
                            <a:schemeClr val="dk1"/>
                          </a:solidFill>
                          <a:effectLst/>
                          <a:latin typeface="Microsoft YaHei" charset="-122"/>
                          <a:ea typeface="Microsoft YaHei" charset="-122"/>
                          <a:cs typeface="Microsoft YaHei" charset="-122"/>
                        </a:rPr>
                        <a:t>一个海报帧的</a:t>
                      </a:r>
                      <a:r>
                        <a:rPr lang="en-US" altLang="zh-CN" sz="1400" b="0" kern="1200" dirty="0">
                          <a:solidFill>
                            <a:schemeClr val="dk1"/>
                          </a:solidFill>
                          <a:effectLst/>
                          <a:latin typeface="Microsoft YaHei" charset="-122"/>
                          <a:ea typeface="Microsoft YaHei" charset="-122"/>
                          <a:cs typeface="Microsoft YaHei" charset="-122"/>
                        </a:rPr>
                        <a:t>URL</a:t>
                      </a:r>
                      <a:r>
                        <a:rPr lang="zh-CN" altLang="en-US" sz="1400" b="0" kern="1200" dirty="0">
                          <a:solidFill>
                            <a:schemeClr val="dk1"/>
                          </a:solidFill>
                          <a:effectLst/>
                          <a:latin typeface="Microsoft YaHei" charset="-122"/>
                          <a:ea typeface="Microsoft YaHei" charset="-122"/>
                          <a:cs typeface="Microsoft YaHei" charset="-122"/>
                        </a:rPr>
                        <a:t>，用于在用户播放或者跳帧之前展示</a:t>
                      </a:r>
                    </a:p>
                  </a:txBody>
                  <a:tcPr marL="76200" marR="76200" marT="76200" marB="76200" anchor="ctr"/>
                </a:tc>
                <a:extLst>
                  <a:ext uri="{0D108BD9-81ED-4DB2-BD59-A6C34878D82A}">
                    <a16:rowId xmlns:a16="http://schemas.microsoft.com/office/drawing/2014/main" val="10004"/>
                  </a:ext>
                </a:extLst>
              </a:tr>
              <a:tr h="563880">
                <a:tc>
                  <a:txBody>
                    <a:bodyPr/>
                    <a:lstStyle/>
                    <a:p>
                      <a:pPr marL="0" algn="ctr" defTabSz="914400" rtl="0" eaLnBrk="1" fontAlgn="t" latinLnBrk="0" hangingPunct="1"/>
                      <a:r>
                        <a:rPr lang="en-US" sz="1400" b="0" kern="1200" dirty="0" err="1">
                          <a:solidFill>
                            <a:schemeClr val="dk1"/>
                          </a:solidFill>
                          <a:effectLst/>
                          <a:latin typeface="Microsoft YaHei" charset="-122"/>
                          <a:ea typeface="Microsoft YaHei" charset="-122"/>
                          <a:cs typeface="Microsoft YaHei" charset="-122"/>
                        </a:rPr>
                        <a:t>autobuffer</a:t>
                      </a:r>
                      <a:endParaRPr lang="en-US" sz="1400" b="0" kern="1200" dirty="0">
                        <a:solidFill>
                          <a:schemeClr val="dk1"/>
                        </a:solidFill>
                        <a:effectLst/>
                        <a:latin typeface="Microsoft YaHei" charset="-122"/>
                        <a:ea typeface="Microsoft YaHei" charset="-122"/>
                        <a:cs typeface="Microsoft YaHei" charset="-122"/>
                      </a:endParaRPr>
                    </a:p>
                  </a:txBody>
                  <a:tcPr marL="76200" marR="76200" marT="76200" marB="76200" anchor="ctr"/>
                </a:tc>
                <a:tc>
                  <a:txBody>
                    <a:bodyPr/>
                    <a:lstStyle/>
                    <a:p>
                      <a:pPr marL="0" algn="ctr" defTabSz="914400" rtl="0" eaLnBrk="1" fontAlgn="t" latinLnBrk="0" hangingPunct="1"/>
                      <a:r>
                        <a:rPr lang="en-US" sz="1400" b="0" kern="1200">
                          <a:solidFill>
                            <a:schemeClr val="dk1"/>
                          </a:solidFill>
                          <a:effectLst/>
                          <a:latin typeface="Microsoft YaHei" charset="-122"/>
                          <a:ea typeface="Microsoft YaHei" charset="-122"/>
                          <a:cs typeface="Microsoft YaHei" charset="-122"/>
                        </a:rPr>
                        <a:t>autobuffer</a:t>
                      </a:r>
                    </a:p>
                  </a:txBody>
                  <a:tcPr marL="76200" marR="76200" marT="76200" marB="76200" anchor="ctr"/>
                </a:tc>
                <a:tc>
                  <a:txBody>
                    <a:bodyPr/>
                    <a:lstStyle/>
                    <a:p>
                      <a:pPr marL="0" algn="ctr" defTabSz="914400" rtl="0" eaLnBrk="1" fontAlgn="t" latinLnBrk="0" hangingPunct="1"/>
                      <a:r>
                        <a:rPr lang="zh-CN" altLang="en-US" sz="1400" b="0" kern="1200" dirty="0">
                          <a:solidFill>
                            <a:schemeClr val="dk1"/>
                          </a:solidFill>
                          <a:effectLst/>
                          <a:latin typeface="Microsoft YaHei" charset="-122"/>
                          <a:ea typeface="Microsoft YaHei" charset="-122"/>
                          <a:cs typeface="Microsoft YaHei" charset="-122"/>
                        </a:rPr>
                        <a:t>设置为浏览器缓冲方式，不设置</a:t>
                      </a:r>
                      <a:r>
                        <a:rPr lang="en-US" altLang="zh-CN" sz="1400" b="0" kern="1200" dirty="0" err="1">
                          <a:solidFill>
                            <a:schemeClr val="dk1"/>
                          </a:solidFill>
                          <a:effectLst/>
                          <a:latin typeface="Microsoft YaHei" charset="-122"/>
                          <a:ea typeface="Microsoft YaHei" charset="-122"/>
                          <a:cs typeface="Microsoft YaHei" charset="-122"/>
                        </a:rPr>
                        <a:t>autoply</a:t>
                      </a:r>
                      <a:r>
                        <a:rPr lang="zh-CN" altLang="en-US" sz="1400" b="0" kern="1200" dirty="0">
                          <a:solidFill>
                            <a:schemeClr val="dk1"/>
                          </a:solidFill>
                          <a:effectLst/>
                          <a:latin typeface="Microsoft YaHei" charset="-122"/>
                          <a:ea typeface="Microsoft YaHei" charset="-122"/>
                          <a:cs typeface="Microsoft YaHei" charset="-122"/>
                        </a:rPr>
                        <a:t>才有效</a:t>
                      </a:r>
                    </a:p>
                  </a:txBody>
                  <a:tcPr marL="76200" marR="76200" marT="76200" marB="7620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74777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normAutofit fontScale="92500" lnSpcReduction="10000"/>
          </a:bodyPr>
          <a:lstStyle/>
          <a:p>
            <a:pPr marL="0" indent="0" defTabSz="914400" fontAlgn="t">
              <a:buNone/>
            </a:pPr>
            <a:r>
              <a:rPr lang="en-US" altLang="zh-CN" sz="2000" dirty="0">
                <a:solidFill>
                  <a:srgbClr val="FF0000"/>
                </a:solidFill>
              </a:rPr>
              <a:t>preload</a:t>
            </a:r>
            <a:r>
              <a:rPr lang="zh-CN" altLang="en-US" sz="2000" dirty="0">
                <a:solidFill>
                  <a:schemeClr val="dk1"/>
                </a:solidFill>
              </a:rPr>
              <a:t>：</a:t>
            </a:r>
            <a:endParaRPr lang="en-US" altLang="zh-CN" sz="2000" dirty="0">
              <a:solidFill>
                <a:schemeClr val="dk1"/>
              </a:solidFill>
            </a:endParaRPr>
          </a:p>
          <a:p>
            <a:pPr marL="0" indent="0" defTabSz="914400" fontAlgn="t">
              <a:buNone/>
            </a:pPr>
            <a:r>
              <a:rPr lang="zh-CN" altLang="en-US" sz="2000" dirty="0">
                <a:solidFill>
                  <a:schemeClr val="dk1"/>
                </a:solidFill>
              </a:rPr>
              <a:t>该属性旨在告诉浏览器作者认为达到最佳的用户体验的方式是什么</a:t>
            </a:r>
          </a:p>
          <a:p>
            <a:pPr marL="0" indent="0" defTabSz="914400" fontAlgn="t">
              <a:buNone/>
            </a:pPr>
            <a:r>
              <a:rPr lang="en-US" altLang="zh-CN" sz="2000" dirty="0">
                <a:solidFill>
                  <a:schemeClr val="dk1"/>
                </a:solidFill>
              </a:rPr>
              <a:t>none: </a:t>
            </a:r>
            <a:r>
              <a:rPr lang="zh-CN" altLang="en-US" sz="2000" dirty="0">
                <a:solidFill>
                  <a:schemeClr val="dk1"/>
                </a:solidFill>
              </a:rPr>
              <a:t>提示作者认为用户不需要查看该视频，服务器也想要最小化访问流量；换句话说就是提示浏览器该视频不需要缓存。</a:t>
            </a:r>
          </a:p>
          <a:p>
            <a:pPr marL="0" indent="0" defTabSz="914400" fontAlgn="t">
              <a:buNone/>
            </a:pPr>
            <a:r>
              <a:rPr lang="en-US" altLang="zh-CN" sz="2000" dirty="0">
                <a:solidFill>
                  <a:schemeClr val="dk1"/>
                </a:solidFill>
              </a:rPr>
              <a:t>metadata: </a:t>
            </a:r>
            <a:r>
              <a:rPr lang="zh-CN" altLang="en-US" sz="2000" dirty="0">
                <a:solidFill>
                  <a:schemeClr val="dk1"/>
                </a:solidFill>
              </a:rPr>
              <a:t>提示尽管我们认为用户不需要查看该视频，不过抓取元数据（比如：长度）还是很合理的。</a:t>
            </a:r>
          </a:p>
          <a:p>
            <a:pPr marL="0" indent="0" defTabSz="914400" fontAlgn="t">
              <a:buNone/>
            </a:pPr>
            <a:r>
              <a:rPr lang="en-US" altLang="zh-CN" sz="2000" dirty="0">
                <a:solidFill>
                  <a:schemeClr val="dk1"/>
                </a:solidFill>
              </a:rPr>
              <a:t>auto: </a:t>
            </a:r>
            <a:r>
              <a:rPr lang="zh-CN" altLang="en-US" sz="2000" dirty="0">
                <a:solidFill>
                  <a:schemeClr val="dk1"/>
                </a:solidFill>
              </a:rPr>
              <a:t>用户需要这个视频优先加载；换句话说就是提示：如果需要的话，可以下载整个视频，即使用户并不一定会用它。</a:t>
            </a:r>
          </a:p>
          <a:p>
            <a:pPr marL="0" indent="0" defTabSz="914400" fontAlgn="t">
              <a:buNone/>
            </a:pPr>
            <a:r>
              <a:rPr lang="zh-CN" altLang="en-US" sz="2000" dirty="0">
                <a:solidFill>
                  <a:schemeClr val="dk1"/>
                </a:solidFill>
              </a:rPr>
              <a:t>空字符串：也就代指 </a:t>
            </a:r>
            <a:r>
              <a:rPr lang="en-US" altLang="zh-CN" sz="2000" dirty="0">
                <a:solidFill>
                  <a:schemeClr val="dk1"/>
                </a:solidFill>
              </a:rPr>
              <a:t>auto </a:t>
            </a:r>
            <a:r>
              <a:rPr lang="zh-CN" altLang="en-US" sz="2000" dirty="0">
                <a:solidFill>
                  <a:schemeClr val="dk1"/>
                </a:solidFill>
              </a:rPr>
              <a:t>值。</a:t>
            </a:r>
            <a:endParaRPr lang="en-US" altLang="zh-CN" sz="2000" dirty="0">
              <a:solidFill>
                <a:schemeClr val="dk1"/>
              </a:solidFill>
            </a:endParaRPr>
          </a:p>
        </p:txBody>
      </p:sp>
      <p:sp>
        <p:nvSpPr>
          <p:cNvPr id="3" name="标题 2"/>
          <p:cNvSpPr>
            <a:spLocks noGrp="1"/>
          </p:cNvSpPr>
          <p:nvPr>
            <p:ph type="title"/>
          </p:nvPr>
        </p:nvSpPr>
        <p:spPr/>
        <p:txBody>
          <a:bodyPr/>
          <a:lstStyle/>
          <a:p>
            <a:r>
              <a:rPr lang="zh-CN" altLang="en-US" dirty="0"/>
              <a:t>音频和视频的</a:t>
            </a:r>
            <a:r>
              <a:rPr lang="en-US" altLang="zh-CN" dirty="0"/>
              <a:t>type</a:t>
            </a:r>
            <a:endParaRPr lang="zh-CN" altLang="en-US" dirty="0"/>
          </a:p>
        </p:txBody>
      </p:sp>
    </p:spTree>
    <p:extLst>
      <p:ext uri="{BB962C8B-B14F-4D97-AF65-F5344CB8AC3E}">
        <p14:creationId xmlns:p14="http://schemas.microsoft.com/office/powerpoint/2010/main" val="1157225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kumimoji="1" lang="en-US" altLang="zh-CN" dirty="0"/>
              <a:t>video DOM</a:t>
            </a:r>
            <a:r>
              <a:rPr kumimoji="1" lang="zh-CN" altLang="en-US" dirty="0"/>
              <a:t>属性：</a:t>
            </a:r>
          </a:p>
        </p:txBody>
      </p:sp>
      <p:sp>
        <p:nvSpPr>
          <p:cNvPr id="3" name="标题 2"/>
          <p:cNvSpPr>
            <a:spLocks noGrp="1"/>
          </p:cNvSpPr>
          <p:nvPr>
            <p:ph type="title"/>
          </p:nvPr>
        </p:nvSpPr>
        <p:spPr/>
        <p:txBody>
          <a:bodyPr/>
          <a:lstStyle/>
          <a:p>
            <a:r>
              <a:rPr lang="en-US" altLang="zh-CN" dirty="0"/>
              <a:t>HTML5 </a:t>
            </a:r>
            <a:r>
              <a:rPr lang="zh-CN" altLang="en-US" dirty="0"/>
              <a:t>入门 </a:t>
            </a:r>
            <a:r>
              <a:rPr kumimoji="1" lang="en-US" altLang="zh-CN" dirty="0"/>
              <a:t>– </a:t>
            </a:r>
            <a:r>
              <a:rPr lang="zh-CN" altLang="en-US" dirty="0"/>
              <a:t>音频和视频</a:t>
            </a:r>
          </a:p>
        </p:txBody>
      </p:sp>
      <p:graphicFrame>
        <p:nvGraphicFramePr>
          <p:cNvPr id="5" name="表格 4"/>
          <p:cNvGraphicFramePr>
            <a:graphicFrameLocks noGrp="1"/>
          </p:cNvGraphicFramePr>
          <p:nvPr>
            <p:extLst>
              <p:ext uri="{D42A27DB-BD31-4B8C-83A1-F6EECF244321}">
                <p14:modId xmlns:p14="http://schemas.microsoft.com/office/powerpoint/2010/main" val="340294130"/>
              </p:ext>
            </p:extLst>
          </p:nvPr>
        </p:nvGraphicFramePr>
        <p:xfrm>
          <a:off x="1131551" y="1376708"/>
          <a:ext cx="7115851" cy="2677671"/>
        </p:xfrm>
        <a:graphic>
          <a:graphicData uri="http://schemas.openxmlformats.org/drawingml/2006/table">
            <a:tbl>
              <a:tblPr firstRow="1" bandRow="1">
                <a:tableStyleId>{35758FB7-9AC5-4552-8A53-C91805E547FA}</a:tableStyleId>
              </a:tblPr>
              <a:tblGrid>
                <a:gridCol w="1846862">
                  <a:extLst>
                    <a:ext uri="{9D8B030D-6E8A-4147-A177-3AD203B41FA5}">
                      <a16:colId xmlns:a16="http://schemas.microsoft.com/office/drawing/2014/main" val="20000"/>
                    </a:ext>
                  </a:extLst>
                </a:gridCol>
                <a:gridCol w="5268989">
                  <a:extLst>
                    <a:ext uri="{9D8B030D-6E8A-4147-A177-3AD203B41FA5}">
                      <a16:colId xmlns:a16="http://schemas.microsoft.com/office/drawing/2014/main" val="20001"/>
                    </a:ext>
                  </a:extLst>
                </a:gridCol>
              </a:tblGrid>
              <a:tr h="363640">
                <a:tc>
                  <a:txBody>
                    <a:bodyPr/>
                    <a:lstStyle/>
                    <a:p>
                      <a:pPr algn="ctr" fontAlgn="t"/>
                      <a:r>
                        <a:rPr lang="zh-CN" altLang="en-US" sz="1400" b="0" dirty="0">
                          <a:effectLst/>
                          <a:latin typeface="Microsoft YaHei" charset="-122"/>
                          <a:ea typeface="Microsoft YaHei" charset="-122"/>
                          <a:cs typeface="Microsoft YaHei" charset="-122"/>
                        </a:rPr>
                        <a:t>属性</a:t>
                      </a:r>
                      <a:endParaRPr lang="en-US" altLang="zh-CN" sz="1400" b="0" dirty="0">
                        <a:effectLst/>
                        <a:latin typeface="Microsoft YaHei" charset="-122"/>
                        <a:ea typeface="Microsoft YaHei" charset="-122"/>
                        <a:cs typeface="Microsoft YaHei" charset="-122"/>
                      </a:endParaRPr>
                    </a:p>
                  </a:txBody>
                  <a:tcPr marL="76200" marR="76200" marT="76200" marB="76200" anchor="ctr"/>
                </a:tc>
                <a:tc>
                  <a:txBody>
                    <a:bodyPr/>
                    <a:lstStyle/>
                    <a:p>
                      <a:pPr algn="ctr" fontAlgn="t"/>
                      <a:r>
                        <a:rPr lang="zh-CN" altLang="en-US" sz="1400" b="0" dirty="0">
                          <a:effectLst/>
                          <a:latin typeface="Microsoft YaHei" charset="-122"/>
                          <a:ea typeface="Microsoft YaHei" charset="-122"/>
                          <a:cs typeface="Microsoft YaHei" charset="-122"/>
                        </a:rPr>
                        <a:t>值</a:t>
                      </a:r>
                    </a:p>
                  </a:txBody>
                  <a:tcPr marL="76200" marR="76200" marT="76200" marB="76200" anchor="ctr"/>
                </a:tc>
                <a:extLst>
                  <a:ext uri="{0D108BD9-81ED-4DB2-BD59-A6C34878D82A}">
                    <a16:rowId xmlns:a16="http://schemas.microsoft.com/office/drawing/2014/main" val="10000"/>
                  </a:ext>
                </a:extLst>
              </a:tr>
              <a:tr h="390481">
                <a:tc>
                  <a:txBody>
                    <a:bodyPr/>
                    <a:lstStyle/>
                    <a:p>
                      <a:pPr algn="ctr" fontAlgn="t"/>
                      <a:r>
                        <a:rPr lang="en-US" sz="1400" b="0" kern="1200" dirty="0" err="1">
                          <a:solidFill>
                            <a:schemeClr val="dk1"/>
                          </a:solidFill>
                          <a:effectLst/>
                          <a:latin typeface="Microsoft YaHei" charset="-122"/>
                          <a:ea typeface="Microsoft YaHei" charset="-122"/>
                          <a:cs typeface="Microsoft YaHei" charset="-122"/>
                        </a:rPr>
                        <a:t>currentTime</a:t>
                      </a:r>
                      <a:endParaRPr lang="en-US" sz="1400" b="0" kern="1200" dirty="0">
                        <a:solidFill>
                          <a:schemeClr val="dk1"/>
                        </a:solidFill>
                        <a:effectLst/>
                        <a:latin typeface="Microsoft YaHei" charset="-122"/>
                        <a:ea typeface="Microsoft YaHei" charset="-122"/>
                        <a:cs typeface="Microsoft YaHei" charset="-122"/>
                      </a:endParaRPr>
                    </a:p>
                  </a:txBody>
                  <a:tcPr marL="76200" marR="76200" marT="76200" marB="76200" anchor="ctr"/>
                </a:tc>
                <a:tc>
                  <a:txBody>
                    <a:bodyPr/>
                    <a:lstStyle/>
                    <a:p>
                      <a:pPr algn="ctr" fontAlgn="t"/>
                      <a:r>
                        <a:rPr lang="zh-CN" altLang="en-US" sz="1400" b="0" kern="1200" dirty="0">
                          <a:solidFill>
                            <a:schemeClr val="dk1"/>
                          </a:solidFill>
                          <a:effectLst/>
                          <a:latin typeface="Microsoft YaHei" charset="-122"/>
                          <a:ea typeface="Microsoft YaHei" charset="-122"/>
                          <a:cs typeface="Microsoft YaHei" charset="-122"/>
                        </a:rPr>
                        <a:t>设置或返回音频</a:t>
                      </a:r>
                      <a:r>
                        <a:rPr lang="en-US" altLang="zh-CN" sz="1400" b="0" kern="1200" dirty="0">
                          <a:solidFill>
                            <a:schemeClr val="dk1"/>
                          </a:solidFill>
                          <a:effectLst/>
                          <a:latin typeface="Microsoft YaHei" charset="-122"/>
                          <a:ea typeface="Microsoft YaHei" charset="-122"/>
                          <a:cs typeface="Microsoft YaHei" charset="-122"/>
                        </a:rPr>
                        <a:t>/</a:t>
                      </a:r>
                      <a:r>
                        <a:rPr lang="zh-CN" altLang="en-US" sz="1400" b="0" kern="1200" dirty="0">
                          <a:solidFill>
                            <a:schemeClr val="dk1"/>
                          </a:solidFill>
                          <a:effectLst/>
                          <a:latin typeface="Microsoft YaHei" charset="-122"/>
                          <a:ea typeface="Microsoft YaHei" charset="-122"/>
                          <a:cs typeface="Microsoft YaHei" charset="-122"/>
                        </a:rPr>
                        <a:t>视频中的当前播放位置（以秒计）</a:t>
                      </a:r>
                    </a:p>
                  </a:txBody>
                  <a:tcPr marL="76200" marR="76200" marT="76200" marB="76200" anchor="ctr"/>
                </a:tc>
                <a:extLst>
                  <a:ext uri="{0D108BD9-81ED-4DB2-BD59-A6C34878D82A}">
                    <a16:rowId xmlns:a16="http://schemas.microsoft.com/office/drawing/2014/main" val="10001"/>
                  </a:ext>
                </a:extLst>
              </a:tr>
              <a:tr h="363640">
                <a:tc>
                  <a:txBody>
                    <a:bodyPr/>
                    <a:lstStyle/>
                    <a:p>
                      <a:pPr algn="ctr" fontAlgn="t"/>
                      <a:r>
                        <a:rPr lang="en-US" sz="1400" b="0" kern="1200" dirty="0">
                          <a:solidFill>
                            <a:schemeClr val="dk1"/>
                          </a:solidFill>
                          <a:effectLst/>
                          <a:latin typeface="Microsoft YaHei" charset="-122"/>
                          <a:ea typeface="Microsoft YaHei" charset="-122"/>
                          <a:cs typeface="Microsoft YaHei" charset="-122"/>
                        </a:rPr>
                        <a:t>duration</a:t>
                      </a:r>
                    </a:p>
                  </a:txBody>
                  <a:tcPr marL="76200" marR="76200" marT="76200" marB="76200" anchor="ctr"/>
                </a:tc>
                <a:tc>
                  <a:txBody>
                    <a:bodyPr/>
                    <a:lstStyle/>
                    <a:p>
                      <a:pPr algn="ctr" fontAlgn="t"/>
                      <a:r>
                        <a:rPr lang="zh-CN" altLang="en-US" sz="1400" b="0" kern="1200" dirty="0">
                          <a:solidFill>
                            <a:schemeClr val="dk1"/>
                          </a:solidFill>
                          <a:effectLst/>
                          <a:latin typeface="Microsoft YaHei" charset="-122"/>
                          <a:ea typeface="Microsoft YaHei" charset="-122"/>
                          <a:cs typeface="Microsoft YaHei" charset="-122"/>
                        </a:rPr>
                        <a:t>返回当前音频</a:t>
                      </a:r>
                      <a:r>
                        <a:rPr lang="en-US" altLang="zh-CN" sz="1400" b="0" kern="1200" dirty="0">
                          <a:solidFill>
                            <a:schemeClr val="dk1"/>
                          </a:solidFill>
                          <a:effectLst/>
                          <a:latin typeface="Microsoft YaHei" charset="-122"/>
                          <a:ea typeface="Microsoft YaHei" charset="-122"/>
                          <a:cs typeface="Microsoft YaHei" charset="-122"/>
                        </a:rPr>
                        <a:t>/</a:t>
                      </a:r>
                      <a:r>
                        <a:rPr lang="zh-CN" altLang="en-US" sz="1400" b="0" kern="1200" dirty="0">
                          <a:solidFill>
                            <a:schemeClr val="dk1"/>
                          </a:solidFill>
                          <a:effectLst/>
                          <a:latin typeface="Microsoft YaHei" charset="-122"/>
                          <a:ea typeface="Microsoft YaHei" charset="-122"/>
                          <a:cs typeface="Microsoft YaHei" charset="-122"/>
                        </a:rPr>
                        <a:t>视频的长度（以秒计）</a:t>
                      </a:r>
                    </a:p>
                  </a:txBody>
                  <a:tcPr marL="76200" marR="76200" marT="76200" marB="76200" anchor="ctr"/>
                </a:tc>
                <a:extLst>
                  <a:ext uri="{0D108BD9-81ED-4DB2-BD59-A6C34878D82A}">
                    <a16:rowId xmlns:a16="http://schemas.microsoft.com/office/drawing/2014/main" val="10002"/>
                  </a:ext>
                </a:extLst>
              </a:tr>
              <a:tr h="363640">
                <a:tc>
                  <a:txBody>
                    <a:bodyPr/>
                    <a:lstStyle/>
                    <a:p>
                      <a:pPr marL="0" algn="ctr" defTabSz="914400" rtl="0" eaLnBrk="1" fontAlgn="t" latinLnBrk="0" hangingPunct="1"/>
                      <a:r>
                        <a:rPr lang="en-US" sz="1400" b="0" kern="1200" dirty="0">
                          <a:solidFill>
                            <a:schemeClr val="dk1"/>
                          </a:solidFill>
                          <a:effectLst/>
                          <a:latin typeface="Microsoft YaHei" charset="-122"/>
                          <a:ea typeface="Microsoft YaHei" charset="-122"/>
                          <a:cs typeface="Microsoft YaHei" charset="-122"/>
                        </a:rPr>
                        <a:t>muted</a:t>
                      </a:r>
                    </a:p>
                  </a:txBody>
                  <a:tcPr marL="76200" marR="76200" marT="76200" marB="76200" anchor="ctr"/>
                </a:tc>
                <a:tc>
                  <a:txBody>
                    <a:bodyPr/>
                    <a:lstStyle/>
                    <a:p>
                      <a:pPr marL="0" algn="ctr" defTabSz="914400" rtl="0" eaLnBrk="1" fontAlgn="t" latinLnBrk="0" hangingPunct="1"/>
                      <a:r>
                        <a:rPr lang="zh-CN" altLang="en-US" sz="1400" b="0" kern="1200" dirty="0">
                          <a:solidFill>
                            <a:schemeClr val="dk1"/>
                          </a:solidFill>
                          <a:effectLst/>
                          <a:latin typeface="Microsoft YaHei" charset="-122"/>
                          <a:ea typeface="Microsoft YaHei" charset="-122"/>
                          <a:cs typeface="Microsoft YaHei" charset="-122"/>
                        </a:rPr>
                        <a:t>设置或返回音频</a:t>
                      </a:r>
                      <a:r>
                        <a:rPr lang="en-US" altLang="zh-CN" sz="1400" b="0" kern="1200" dirty="0">
                          <a:solidFill>
                            <a:schemeClr val="dk1"/>
                          </a:solidFill>
                          <a:effectLst/>
                          <a:latin typeface="Microsoft YaHei" charset="-122"/>
                          <a:ea typeface="Microsoft YaHei" charset="-122"/>
                          <a:cs typeface="Microsoft YaHei" charset="-122"/>
                        </a:rPr>
                        <a:t>/</a:t>
                      </a:r>
                      <a:r>
                        <a:rPr lang="zh-CN" altLang="en-US" sz="1400" b="0" kern="1200" dirty="0">
                          <a:solidFill>
                            <a:schemeClr val="dk1"/>
                          </a:solidFill>
                          <a:effectLst/>
                          <a:latin typeface="Microsoft YaHei" charset="-122"/>
                          <a:ea typeface="Microsoft YaHei" charset="-122"/>
                          <a:cs typeface="Microsoft YaHei" charset="-122"/>
                        </a:rPr>
                        <a:t>视频是否静音</a:t>
                      </a:r>
                    </a:p>
                  </a:txBody>
                  <a:tcPr marL="76200" marR="76200" marT="76200" marB="76200" anchor="ctr"/>
                </a:tc>
                <a:extLst>
                  <a:ext uri="{0D108BD9-81ED-4DB2-BD59-A6C34878D82A}">
                    <a16:rowId xmlns:a16="http://schemas.microsoft.com/office/drawing/2014/main" val="10003"/>
                  </a:ext>
                </a:extLst>
              </a:tr>
              <a:tr h="432202">
                <a:tc>
                  <a:txBody>
                    <a:bodyPr/>
                    <a:lstStyle/>
                    <a:p>
                      <a:pPr algn="ctr" fontAlgn="t"/>
                      <a:r>
                        <a:rPr lang="en-US" sz="1400" b="0" kern="1200" dirty="0">
                          <a:solidFill>
                            <a:schemeClr val="dk1"/>
                          </a:solidFill>
                          <a:effectLst/>
                          <a:latin typeface="Microsoft YaHei" charset="-122"/>
                          <a:ea typeface="Microsoft YaHei" charset="-122"/>
                          <a:cs typeface="Microsoft YaHei" charset="-122"/>
                        </a:rPr>
                        <a:t>paused</a:t>
                      </a:r>
                    </a:p>
                  </a:txBody>
                  <a:tcPr marL="76200" marR="76200" marT="76200" marB="76200" anchor="ctr"/>
                </a:tc>
                <a:tc>
                  <a:txBody>
                    <a:bodyPr/>
                    <a:lstStyle/>
                    <a:p>
                      <a:pPr lvl="2" indent="474663" eaLnBrk="1" hangingPunct="1">
                        <a:lnSpc>
                          <a:spcPct val="150000"/>
                        </a:lnSpc>
                        <a:buFont typeface="Wingdings" charset="2"/>
                        <a:buNone/>
                      </a:pPr>
                      <a:r>
                        <a:rPr lang="zh-CN" altLang="en-US" sz="1400" b="0" kern="1200" dirty="0">
                          <a:solidFill>
                            <a:schemeClr val="dk1"/>
                          </a:solidFill>
                          <a:effectLst/>
                          <a:latin typeface="Microsoft YaHei" charset="-122"/>
                          <a:ea typeface="Microsoft YaHei" charset="-122"/>
                          <a:cs typeface="Microsoft YaHei" charset="-122"/>
                        </a:rPr>
                        <a:t>如果媒体文件当前被暂停，则返回true </a:t>
                      </a:r>
                    </a:p>
                  </a:txBody>
                  <a:tcPr marL="76200" marR="76200" marT="76200" marB="76200" anchor="ctr"/>
                </a:tc>
                <a:extLst>
                  <a:ext uri="{0D108BD9-81ED-4DB2-BD59-A6C34878D82A}">
                    <a16:rowId xmlns:a16="http://schemas.microsoft.com/office/drawing/2014/main" val="10004"/>
                  </a:ext>
                </a:extLst>
              </a:tr>
              <a:tr h="389429">
                <a:tc>
                  <a:txBody>
                    <a:bodyPr/>
                    <a:lstStyle/>
                    <a:p>
                      <a:pPr algn="ctr" fontAlgn="t"/>
                      <a:r>
                        <a:rPr lang="en-US" sz="1400" b="0" kern="1200" dirty="0" err="1">
                          <a:solidFill>
                            <a:schemeClr val="dk1"/>
                          </a:solidFill>
                          <a:effectLst/>
                          <a:latin typeface="Microsoft YaHei" charset="-122"/>
                          <a:ea typeface="Microsoft YaHei" charset="-122"/>
                          <a:cs typeface="Microsoft YaHei" charset="-122"/>
                        </a:rPr>
                        <a:t>playbackRate</a:t>
                      </a:r>
                      <a:endParaRPr lang="en-US" sz="1400" b="0" kern="1200" dirty="0">
                        <a:solidFill>
                          <a:schemeClr val="dk1"/>
                        </a:solidFill>
                        <a:effectLst/>
                        <a:latin typeface="Microsoft YaHei" charset="-122"/>
                        <a:ea typeface="Microsoft YaHei" charset="-122"/>
                        <a:cs typeface="Microsoft YaHei" charset="-122"/>
                      </a:endParaRPr>
                    </a:p>
                  </a:txBody>
                  <a:tcPr marL="76200" marR="76200" marT="76200" marB="76200" anchor="ctr"/>
                </a:tc>
                <a:tc>
                  <a:txBody>
                    <a:bodyPr/>
                    <a:lstStyle/>
                    <a:p>
                      <a:pPr algn="ctr" fontAlgn="t"/>
                      <a:r>
                        <a:rPr lang="zh-CN" altLang="en-US" sz="1400" b="0" kern="1200" dirty="0">
                          <a:solidFill>
                            <a:schemeClr val="dk1"/>
                          </a:solidFill>
                          <a:effectLst/>
                          <a:latin typeface="Microsoft YaHei" charset="-122"/>
                          <a:ea typeface="Microsoft YaHei" charset="-122"/>
                          <a:cs typeface="Microsoft YaHei" charset="-122"/>
                        </a:rPr>
                        <a:t>设置或返回音频</a:t>
                      </a:r>
                      <a:r>
                        <a:rPr lang="en-US" altLang="zh-CN" sz="1400" b="0" kern="1200" dirty="0">
                          <a:solidFill>
                            <a:schemeClr val="dk1"/>
                          </a:solidFill>
                          <a:effectLst/>
                          <a:latin typeface="Microsoft YaHei" charset="-122"/>
                          <a:ea typeface="Microsoft YaHei" charset="-122"/>
                          <a:cs typeface="Microsoft YaHei" charset="-122"/>
                        </a:rPr>
                        <a:t>/</a:t>
                      </a:r>
                      <a:r>
                        <a:rPr lang="zh-CN" altLang="en-US" sz="1400" b="0" kern="1200" dirty="0">
                          <a:solidFill>
                            <a:schemeClr val="dk1"/>
                          </a:solidFill>
                          <a:effectLst/>
                          <a:latin typeface="Microsoft YaHei" charset="-122"/>
                          <a:ea typeface="Microsoft YaHei" charset="-122"/>
                          <a:cs typeface="Microsoft YaHei" charset="-122"/>
                        </a:rPr>
                        <a:t>视频播放的速度</a:t>
                      </a:r>
                    </a:p>
                  </a:txBody>
                  <a:tcPr marL="76200" marR="76200" marT="76200" marB="76200" anchor="ctr"/>
                </a:tc>
                <a:extLst>
                  <a:ext uri="{0D108BD9-81ED-4DB2-BD59-A6C34878D82A}">
                    <a16:rowId xmlns:a16="http://schemas.microsoft.com/office/drawing/2014/main" val="10005"/>
                  </a:ext>
                </a:extLst>
              </a:tr>
              <a:tr h="363640">
                <a:tc>
                  <a:txBody>
                    <a:bodyPr/>
                    <a:lstStyle/>
                    <a:p>
                      <a:pPr algn="ctr" fontAlgn="t"/>
                      <a:r>
                        <a:rPr lang="en-US" sz="1400" b="0" kern="1200" dirty="0">
                          <a:solidFill>
                            <a:schemeClr val="dk1"/>
                          </a:solidFill>
                          <a:effectLst/>
                          <a:latin typeface="Microsoft YaHei" charset="-122"/>
                          <a:ea typeface="Microsoft YaHei" charset="-122"/>
                          <a:cs typeface="Microsoft YaHei" charset="-122"/>
                        </a:rPr>
                        <a:t>Volume</a:t>
                      </a:r>
                    </a:p>
                  </a:txBody>
                  <a:tcPr marL="76200" marR="76200" marT="76200" marB="76200" anchor="ctr"/>
                </a:tc>
                <a:tc>
                  <a:txBody>
                    <a:bodyPr/>
                    <a:lstStyle/>
                    <a:p>
                      <a:pPr algn="ctr" fontAlgn="t"/>
                      <a:r>
                        <a:rPr lang="zh-CN" altLang="en-US" sz="1400" b="0" kern="1200" dirty="0">
                          <a:solidFill>
                            <a:schemeClr val="dk1"/>
                          </a:solidFill>
                          <a:effectLst/>
                          <a:latin typeface="Microsoft YaHei" charset="-122"/>
                          <a:ea typeface="Microsoft YaHei" charset="-122"/>
                          <a:cs typeface="Microsoft YaHei" charset="-122"/>
                        </a:rPr>
                        <a:t>设置或返回音频</a:t>
                      </a:r>
                      <a:r>
                        <a:rPr lang="en-US" altLang="zh-CN" sz="1400" b="0" kern="1200" dirty="0">
                          <a:solidFill>
                            <a:schemeClr val="dk1"/>
                          </a:solidFill>
                          <a:effectLst/>
                          <a:latin typeface="Microsoft YaHei" charset="-122"/>
                          <a:ea typeface="Microsoft YaHei" charset="-122"/>
                          <a:cs typeface="Microsoft YaHei" charset="-122"/>
                        </a:rPr>
                        <a:t>/</a:t>
                      </a:r>
                      <a:r>
                        <a:rPr lang="zh-CN" altLang="en-US" sz="1400" b="0" kern="1200" dirty="0">
                          <a:solidFill>
                            <a:schemeClr val="dk1"/>
                          </a:solidFill>
                          <a:effectLst/>
                          <a:latin typeface="Microsoft YaHei" charset="-122"/>
                          <a:ea typeface="Microsoft YaHei" charset="-122"/>
                          <a:cs typeface="Microsoft YaHei" charset="-122"/>
                        </a:rPr>
                        <a:t>视频的音量</a:t>
                      </a:r>
                    </a:p>
                  </a:txBody>
                  <a:tcPr marL="76200" marR="76200" marT="76200" marB="76200" anchor="ctr"/>
                </a:tc>
                <a:extLst>
                  <a:ext uri="{0D108BD9-81ED-4DB2-BD59-A6C34878D82A}">
                    <a16:rowId xmlns:a16="http://schemas.microsoft.com/office/drawing/2014/main" val="10006"/>
                  </a:ext>
                </a:extLst>
              </a:tr>
            </a:tbl>
          </a:graphicData>
        </a:graphic>
      </p:graphicFrame>
      <p:graphicFrame>
        <p:nvGraphicFramePr>
          <p:cNvPr id="6" name="表格 5">
            <a:extLst>
              <a:ext uri="{FF2B5EF4-FFF2-40B4-BE49-F238E27FC236}">
                <a16:creationId xmlns:a16="http://schemas.microsoft.com/office/drawing/2014/main" id="{D891E7AF-5B31-4A37-85C9-3A7AD518DF1E}"/>
              </a:ext>
            </a:extLst>
          </p:cNvPr>
          <p:cNvGraphicFramePr>
            <a:graphicFrameLocks noGrp="1"/>
          </p:cNvGraphicFramePr>
          <p:nvPr>
            <p:extLst>
              <p:ext uri="{D42A27DB-BD31-4B8C-83A1-F6EECF244321}">
                <p14:modId xmlns:p14="http://schemas.microsoft.com/office/powerpoint/2010/main" val="3823773095"/>
              </p:ext>
            </p:extLst>
          </p:nvPr>
        </p:nvGraphicFramePr>
        <p:xfrm>
          <a:off x="1131551" y="4050109"/>
          <a:ext cx="7115851" cy="754761"/>
        </p:xfrm>
        <a:graphic>
          <a:graphicData uri="http://schemas.openxmlformats.org/drawingml/2006/table">
            <a:tbl>
              <a:tblPr firstRow="1" bandRow="1">
                <a:tableStyleId>{35758FB7-9AC5-4552-8A53-C91805E547FA}</a:tableStyleId>
              </a:tblPr>
              <a:tblGrid>
                <a:gridCol w="1846862">
                  <a:extLst>
                    <a:ext uri="{9D8B030D-6E8A-4147-A177-3AD203B41FA5}">
                      <a16:colId xmlns:a16="http://schemas.microsoft.com/office/drawing/2014/main" val="2823350218"/>
                    </a:ext>
                  </a:extLst>
                </a:gridCol>
                <a:gridCol w="5268989">
                  <a:extLst>
                    <a:ext uri="{9D8B030D-6E8A-4147-A177-3AD203B41FA5}">
                      <a16:colId xmlns:a16="http://schemas.microsoft.com/office/drawing/2014/main" val="1948741098"/>
                    </a:ext>
                  </a:extLst>
                </a:gridCol>
              </a:tblGrid>
              <a:tr h="432202">
                <a:tc>
                  <a:txBody>
                    <a:bodyPr/>
                    <a:lstStyle/>
                    <a:p>
                      <a:pPr algn="ctr" fontAlgn="t"/>
                      <a:r>
                        <a:rPr lang="en-US" altLang="zh-CN" sz="1400" b="0" kern="1200" dirty="0">
                          <a:solidFill>
                            <a:schemeClr val="dk1"/>
                          </a:solidFill>
                          <a:effectLst/>
                          <a:latin typeface="Microsoft YaHei" charset="-122"/>
                          <a:ea typeface="Microsoft YaHei" charset="-122"/>
                          <a:cs typeface="Microsoft YaHei" charset="-122"/>
                        </a:rPr>
                        <a:t>end</a:t>
                      </a:r>
                      <a:r>
                        <a:rPr lang="en-US" sz="1400" b="0" kern="1200" dirty="0">
                          <a:solidFill>
                            <a:schemeClr val="dk1"/>
                          </a:solidFill>
                          <a:effectLst/>
                          <a:latin typeface="Microsoft YaHei" charset="-122"/>
                          <a:ea typeface="Microsoft YaHei" charset="-122"/>
                          <a:cs typeface="Microsoft YaHei" charset="-122"/>
                        </a:rPr>
                        <a:t>ed</a:t>
                      </a:r>
                    </a:p>
                  </a:txBody>
                  <a:tcPr marL="76200" marR="76200" marT="76200" marB="76200" anchor="ctr"/>
                </a:tc>
                <a:tc>
                  <a:txBody>
                    <a:bodyPr/>
                    <a:lstStyle/>
                    <a:p>
                      <a:pPr lvl="2" indent="474663" eaLnBrk="1" hangingPunct="1">
                        <a:lnSpc>
                          <a:spcPct val="150000"/>
                        </a:lnSpc>
                        <a:buFont typeface="Wingdings" charset="2"/>
                        <a:buNone/>
                      </a:pPr>
                      <a:r>
                        <a:rPr lang="zh-CN" altLang="en-US" sz="1400" b="0" kern="1200" dirty="0">
                          <a:solidFill>
                            <a:schemeClr val="dk1"/>
                          </a:solidFill>
                          <a:effectLst/>
                          <a:latin typeface="Microsoft YaHei" charset="-122"/>
                          <a:ea typeface="Microsoft YaHei" charset="-122"/>
                          <a:cs typeface="Microsoft YaHei" charset="-122"/>
                        </a:rPr>
                        <a:t>布尔值。音频文件播放结束（</a:t>
                      </a:r>
                      <a:r>
                        <a:rPr lang="en-US" altLang="zh-CN" sz="1400" b="0" kern="1200" dirty="0" err="1">
                          <a:solidFill>
                            <a:schemeClr val="dk1"/>
                          </a:solidFill>
                          <a:effectLst/>
                          <a:latin typeface="Microsoft YaHei" charset="-122"/>
                          <a:ea typeface="Microsoft YaHei" charset="-122"/>
                          <a:cs typeface="Microsoft YaHei" charset="-122"/>
                        </a:rPr>
                        <a:t>ture</a:t>
                      </a:r>
                      <a:r>
                        <a:rPr lang="zh-CN" altLang="en-US" sz="1400" b="0" kern="1200" dirty="0">
                          <a:solidFill>
                            <a:schemeClr val="dk1"/>
                          </a:solidFill>
                          <a:effectLst/>
                          <a:latin typeface="Microsoft YaHei" charset="-122"/>
                          <a:ea typeface="Microsoft YaHei" charset="-122"/>
                          <a:cs typeface="Microsoft YaHei" charset="-122"/>
                        </a:rPr>
                        <a:t>表示播放结束，</a:t>
                      </a:r>
                      <a:r>
                        <a:rPr lang="en-US" altLang="zh-CN" sz="1400" b="0" kern="1200" dirty="0">
                          <a:solidFill>
                            <a:schemeClr val="dk1"/>
                          </a:solidFill>
                          <a:effectLst/>
                          <a:latin typeface="Microsoft YaHei" charset="-122"/>
                          <a:ea typeface="Microsoft YaHei" charset="-122"/>
                          <a:cs typeface="Microsoft YaHei" charset="-122"/>
                        </a:rPr>
                        <a:t>false</a:t>
                      </a:r>
                      <a:r>
                        <a:rPr lang="zh-CN" altLang="en-US" sz="1400" b="0" kern="1200" dirty="0">
                          <a:solidFill>
                            <a:schemeClr val="dk1"/>
                          </a:solidFill>
                          <a:effectLst/>
                          <a:latin typeface="Microsoft YaHei" charset="-122"/>
                          <a:ea typeface="Microsoft YaHei" charset="-122"/>
                          <a:cs typeface="Microsoft YaHei" charset="-122"/>
                        </a:rPr>
                        <a:t>表示播放中或者暂停）</a:t>
                      </a:r>
                    </a:p>
                  </a:txBody>
                  <a:tcPr marL="76200" marR="76200" marT="76200" marB="76200" anchor="ctr"/>
                </a:tc>
                <a:extLst>
                  <a:ext uri="{0D108BD9-81ED-4DB2-BD59-A6C34878D82A}">
                    <a16:rowId xmlns:a16="http://schemas.microsoft.com/office/drawing/2014/main" val="2988900845"/>
                  </a:ext>
                </a:extLst>
              </a:tr>
            </a:tbl>
          </a:graphicData>
        </a:graphic>
      </p:graphicFrame>
    </p:spTree>
    <p:extLst>
      <p:ext uri="{BB962C8B-B14F-4D97-AF65-F5344CB8AC3E}">
        <p14:creationId xmlns:p14="http://schemas.microsoft.com/office/powerpoint/2010/main" val="1411048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kumimoji="1" lang="en-US" altLang="zh-CN" dirty="0"/>
              <a:t>video </a:t>
            </a:r>
            <a:r>
              <a:rPr kumimoji="1" lang="zh-CN" altLang="en-US" dirty="0"/>
              <a:t>方法：</a:t>
            </a:r>
          </a:p>
        </p:txBody>
      </p:sp>
      <p:sp>
        <p:nvSpPr>
          <p:cNvPr id="3" name="标题 2"/>
          <p:cNvSpPr>
            <a:spLocks noGrp="1"/>
          </p:cNvSpPr>
          <p:nvPr>
            <p:ph type="title"/>
          </p:nvPr>
        </p:nvSpPr>
        <p:spPr/>
        <p:txBody>
          <a:bodyPr/>
          <a:lstStyle/>
          <a:p>
            <a:r>
              <a:rPr lang="en-US" altLang="zh-CN" dirty="0"/>
              <a:t>HTML5 </a:t>
            </a:r>
            <a:r>
              <a:rPr lang="zh-CN" altLang="en-US" dirty="0"/>
              <a:t>入门 </a:t>
            </a:r>
            <a:r>
              <a:rPr kumimoji="1" lang="en-US" altLang="zh-CN" dirty="0"/>
              <a:t>– </a:t>
            </a:r>
            <a:r>
              <a:rPr lang="zh-CN" altLang="en-US" dirty="0"/>
              <a:t>音频和视频</a:t>
            </a:r>
          </a:p>
        </p:txBody>
      </p:sp>
      <p:graphicFrame>
        <p:nvGraphicFramePr>
          <p:cNvPr id="6" name="表格 5"/>
          <p:cNvGraphicFramePr>
            <a:graphicFrameLocks noGrp="1"/>
          </p:cNvGraphicFramePr>
          <p:nvPr/>
        </p:nvGraphicFramePr>
        <p:xfrm>
          <a:off x="1182000" y="1977750"/>
          <a:ext cx="7074000" cy="1960130"/>
        </p:xfrm>
        <a:graphic>
          <a:graphicData uri="http://schemas.openxmlformats.org/drawingml/2006/table">
            <a:tbl>
              <a:tblPr firstRow="1" bandRow="1">
                <a:tableStyleId>{35758FB7-9AC5-4552-8A53-C91805E547FA}</a:tableStyleId>
              </a:tblPr>
              <a:tblGrid>
                <a:gridCol w="1836000">
                  <a:extLst>
                    <a:ext uri="{9D8B030D-6E8A-4147-A177-3AD203B41FA5}">
                      <a16:colId xmlns:a16="http://schemas.microsoft.com/office/drawing/2014/main" val="20000"/>
                    </a:ext>
                  </a:extLst>
                </a:gridCol>
                <a:gridCol w="5238000">
                  <a:extLst>
                    <a:ext uri="{9D8B030D-6E8A-4147-A177-3AD203B41FA5}">
                      <a16:colId xmlns:a16="http://schemas.microsoft.com/office/drawing/2014/main" val="20001"/>
                    </a:ext>
                  </a:extLst>
                </a:gridCol>
              </a:tblGrid>
              <a:tr h="471689">
                <a:tc>
                  <a:txBody>
                    <a:bodyPr/>
                    <a:lstStyle/>
                    <a:p>
                      <a:pPr algn="ctr" fontAlgn="t"/>
                      <a:r>
                        <a:rPr lang="zh-CN" altLang="en-US" sz="1400" b="0" dirty="0">
                          <a:effectLst/>
                          <a:latin typeface="Microsoft YaHei" charset="-122"/>
                          <a:ea typeface="Microsoft YaHei" charset="-122"/>
                          <a:cs typeface="Microsoft YaHei" charset="-122"/>
                        </a:rPr>
                        <a:t>属性</a:t>
                      </a:r>
                      <a:endParaRPr lang="en-US" altLang="zh-CN" sz="1400" b="0" dirty="0">
                        <a:effectLst/>
                        <a:latin typeface="Microsoft YaHei" charset="-122"/>
                        <a:ea typeface="Microsoft YaHei" charset="-122"/>
                        <a:cs typeface="Microsoft YaHei" charset="-122"/>
                      </a:endParaRPr>
                    </a:p>
                  </a:txBody>
                  <a:tcPr marL="76200" marR="76200" marT="76200" marB="76200" anchor="ctr"/>
                </a:tc>
                <a:tc>
                  <a:txBody>
                    <a:bodyPr/>
                    <a:lstStyle/>
                    <a:p>
                      <a:pPr algn="ctr" fontAlgn="t"/>
                      <a:r>
                        <a:rPr lang="zh-CN" altLang="en-US" sz="1400" b="0" dirty="0">
                          <a:effectLst/>
                          <a:latin typeface="Microsoft YaHei" charset="-122"/>
                          <a:ea typeface="Microsoft YaHei" charset="-122"/>
                          <a:cs typeface="Microsoft YaHei" charset="-122"/>
                        </a:rPr>
                        <a:t>值</a:t>
                      </a:r>
                    </a:p>
                  </a:txBody>
                  <a:tcPr marL="76200" marR="76200" marT="76200" marB="76200" anchor="ctr"/>
                </a:tc>
                <a:extLst>
                  <a:ext uri="{0D108BD9-81ED-4DB2-BD59-A6C34878D82A}">
                    <a16:rowId xmlns:a16="http://schemas.microsoft.com/office/drawing/2014/main" val="10000"/>
                  </a:ext>
                </a:extLst>
              </a:tr>
              <a:tr h="545063">
                <a:tc>
                  <a:txBody>
                    <a:bodyPr/>
                    <a:lstStyle/>
                    <a:p>
                      <a:pPr algn="ctr" fontAlgn="t"/>
                      <a:r>
                        <a:rPr lang="en-US" sz="1400" b="0" kern="1200" dirty="0">
                          <a:solidFill>
                            <a:schemeClr val="dk1"/>
                          </a:solidFill>
                          <a:effectLst/>
                          <a:latin typeface="Microsoft YaHei" charset="-122"/>
                          <a:ea typeface="Microsoft YaHei" charset="-122"/>
                          <a:cs typeface="Microsoft YaHei" charset="-122"/>
                        </a:rPr>
                        <a:t>play</a:t>
                      </a:r>
                    </a:p>
                  </a:txBody>
                  <a:tcPr marL="76200" marR="76200" marT="76200" marB="76200" anchor="ctr"/>
                </a:tc>
                <a:tc>
                  <a:txBody>
                    <a:bodyPr/>
                    <a:lstStyle/>
                    <a:p>
                      <a:pPr algn="ctr" fontAlgn="t"/>
                      <a:r>
                        <a:rPr lang="en-US" altLang="zh-CN" sz="1400" b="0" kern="1200">
                          <a:solidFill>
                            <a:schemeClr val="dk1"/>
                          </a:solidFill>
                          <a:effectLst/>
                          <a:latin typeface="Microsoft YaHei" charset="-122"/>
                          <a:ea typeface="Microsoft YaHei" charset="-122"/>
                          <a:cs typeface="Microsoft YaHei" charset="-122"/>
                        </a:rPr>
                        <a:t>video.play(); </a:t>
                      </a:r>
                      <a:r>
                        <a:rPr lang="zh-CN" altLang="en-US" sz="1400" b="0" kern="1200">
                          <a:solidFill>
                            <a:schemeClr val="dk1"/>
                          </a:solidFill>
                          <a:effectLst/>
                          <a:latin typeface="Microsoft YaHei" charset="-122"/>
                          <a:ea typeface="Microsoft YaHei" charset="-122"/>
                          <a:cs typeface="Microsoft YaHei" charset="-122"/>
                        </a:rPr>
                        <a:t>播放视频</a:t>
                      </a:r>
                    </a:p>
                  </a:txBody>
                  <a:tcPr marL="76200" marR="76200" marT="76200" marB="76200" anchor="ctr"/>
                </a:tc>
                <a:extLst>
                  <a:ext uri="{0D108BD9-81ED-4DB2-BD59-A6C34878D82A}">
                    <a16:rowId xmlns:a16="http://schemas.microsoft.com/office/drawing/2014/main" val="10001"/>
                  </a:ext>
                </a:extLst>
              </a:tr>
              <a:tr h="471689">
                <a:tc>
                  <a:txBody>
                    <a:bodyPr/>
                    <a:lstStyle/>
                    <a:p>
                      <a:pPr algn="ctr" fontAlgn="t"/>
                      <a:r>
                        <a:rPr lang="en-US" sz="1400" b="0" kern="1200" dirty="0">
                          <a:solidFill>
                            <a:schemeClr val="dk1"/>
                          </a:solidFill>
                          <a:effectLst/>
                          <a:latin typeface="Microsoft YaHei" charset="-122"/>
                          <a:ea typeface="Microsoft YaHei" charset="-122"/>
                          <a:cs typeface="Microsoft YaHei" charset="-122"/>
                        </a:rPr>
                        <a:t>pause</a:t>
                      </a:r>
                    </a:p>
                  </a:txBody>
                  <a:tcPr marL="76200" marR="76200" marT="76200" marB="76200" anchor="ctr"/>
                </a:tc>
                <a:tc>
                  <a:txBody>
                    <a:bodyPr/>
                    <a:lstStyle/>
                    <a:p>
                      <a:pPr algn="ctr" fontAlgn="t"/>
                      <a:r>
                        <a:rPr lang="en-US" altLang="zh-CN" sz="1400" b="0" kern="1200" dirty="0" err="1">
                          <a:solidFill>
                            <a:schemeClr val="dk1"/>
                          </a:solidFill>
                          <a:effectLst/>
                          <a:latin typeface="Microsoft YaHei" charset="-122"/>
                          <a:ea typeface="Microsoft YaHei" charset="-122"/>
                          <a:cs typeface="Microsoft YaHei" charset="-122"/>
                        </a:rPr>
                        <a:t>video.pause</a:t>
                      </a:r>
                      <a:r>
                        <a:rPr lang="en-US" altLang="zh-CN" sz="1400" b="0" kern="1200" dirty="0">
                          <a:solidFill>
                            <a:schemeClr val="dk1"/>
                          </a:solidFill>
                          <a:effectLst/>
                          <a:latin typeface="Microsoft YaHei" charset="-122"/>
                          <a:ea typeface="Microsoft YaHei" charset="-122"/>
                          <a:cs typeface="Microsoft YaHei" charset="-122"/>
                        </a:rPr>
                        <a:t>(); </a:t>
                      </a:r>
                      <a:r>
                        <a:rPr lang="zh-CN" altLang="en-US" sz="1400" b="0" kern="1200" dirty="0">
                          <a:solidFill>
                            <a:schemeClr val="dk1"/>
                          </a:solidFill>
                          <a:effectLst/>
                          <a:latin typeface="Microsoft YaHei" charset="-122"/>
                          <a:ea typeface="Microsoft YaHei" charset="-122"/>
                          <a:cs typeface="Microsoft YaHei" charset="-122"/>
                        </a:rPr>
                        <a:t>暂停播放视频</a:t>
                      </a:r>
                    </a:p>
                  </a:txBody>
                  <a:tcPr marL="76200" marR="76200" marT="76200" marB="76200" anchor="ctr"/>
                </a:tc>
                <a:extLst>
                  <a:ext uri="{0D108BD9-81ED-4DB2-BD59-A6C34878D82A}">
                    <a16:rowId xmlns:a16="http://schemas.microsoft.com/office/drawing/2014/main" val="10002"/>
                  </a:ext>
                </a:extLst>
              </a:tr>
              <a:tr h="471689">
                <a:tc>
                  <a:txBody>
                    <a:bodyPr/>
                    <a:lstStyle/>
                    <a:p>
                      <a:pPr algn="ctr" fontAlgn="t"/>
                      <a:r>
                        <a:rPr lang="en-US" sz="1400" b="0" kern="1200" dirty="0">
                          <a:solidFill>
                            <a:schemeClr val="dk1"/>
                          </a:solidFill>
                          <a:effectLst/>
                          <a:latin typeface="Microsoft YaHei" charset="-122"/>
                          <a:ea typeface="Microsoft YaHei" charset="-122"/>
                          <a:cs typeface="Microsoft YaHei" charset="-122"/>
                        </a:rPr>
                        <a:t>load</a:t>
                      </a:r>
                    </a:p>
                  </a:txBody>
                  <a:tcPr marL="76200" marR="76200" marT="76200" marB="76200" anchor="ctr"/>
                </a:tc>
                <a:tc>
                  <a:txBody>
                    <a:bodyPr/>
                    <a:lstStyle/>
                    <a:p>
                      <a:pPr algn="ctr" fontAlgn="t"/>
                      <a:r>
                        <a:rPr lang="en-US" altLang="zh-CN" sz="1400" b="0" kern="1200" dirty="0" err="1">
                          <a:solidFill>
                            <a:schemeClr val="dk1"/>
                          </a:solidFill>
                          <a:effectLst/>
                          <a:latin typeface="Microsoft YaHei" charset="-122"/>
                          <a:ea typeface="Microsoft YaHei" charset="-122"/>
                          <a:cs typeface="Microsoft YaHei" charset="-122"/>
                        </a:rPr>
                        <a:t>video.load</a:t>
                      </a:r>
                      <a:r>
                        <a:rPr lang="en-US" altLang="zh-CN" sz="1400" b="0" kern="1200" dirty="0">
                          <a:solidFill>
                            <a:schemeClr val="dk1"/>
                          </a:solidFill>
                          <a:effectLst/>
                          <a:latin typeface="Microsoft YaHei" charset="-122"/>
                          <a:ea typeface="Microsoft YaHei" charset="-122"/>
                          <a:cs typeface="Microsoft YaHei" charset="-122"/>
                        </a:rPr>
                        <a:t>(); </a:t>
                      </a:r>
                      <a:r>
                        <a:rPr lang="zh-CN" altLang="en-US" sz="1400" b="0" kern="1200" dirty="0">
                          <a:solidFill>
                            <a:schemeClr val="dk1"/>
                          </a:solidFill>
                          <a:effectLst/>
                          <a:latin typeface="Microsoft YaHei" charset="-122"/>
                          <a:ea typeface="Microsoft YaHei" charset="-122"/>
                          <a:cs typeface="Microsoft YaHei" charset="-122"/>
                        </a:rPr>
                        <a:t>将全部属性回复默认值，视频恢复重新开始状态</a:t>
                      </a:r>
                    </a:p>
                  </a:txBody>
                  <a:tcPr marL="76200" marR="76200" marT="76200" marB="7620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44588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normAutofit fontScale="92500" lnSpcReduction="10000"/>
          </a:bodyPr>
          <a:lstStyle/>
          <a:p>
            <a:pPr marL="0" indent="0">
              <a:buNone/>
            </a:pPr>
            <a:r>
              <a:rPr kumimoji="1" lang="en-US" altLang="zh-CN" dirty="0">
                <a:solidFill>
                  <a:srgbClr val="E11F01"/>
                </a:solidFill>
              </a:rPr>
              <a:t>video </a:t>
            </a:r>
            <a:r>
              <a:rPr kumimoji="1" lang="zh-CN" altLang="en-US" dirty="0">
                <a:solidFill>
                  <a:srgbClr val="E11F01"/>
                </a:solidFill>
              </a:rPr>
              <a:t>事件</a:t>
            </a:r>
            <a:r>
              <a:rPr kumimoji="1" lang="zh-CN" altLang="en-US" dirty="0"/>
              <a:t>：</a:t>
            </a:r>
          </a:p>
          <a:p>
            <a:r>
              <a:rPr kumimoji="1" lang="en-US" altLang="zh-CN" dirty="0"/>
              <a:t>error--------------</a:t>
            </a:r>
            <a:r>
              <a:rPr kumimoji="1" lang="zh-CN" altLang="en-US" dirty="0"/>
              <a:t>请求数据时遇到错误时触发</a:t>
            </a:r>
          </a:p>
          <a:p>
            <a:r>
              <a:rPr kumimoji="1" lang="en-US" altLang="zh-CN" dirty="0"/>
              <a:t>play---------------</a:t>
            </a:r>
            <a:r>
              <a:rPr kumimoji="1" lang="zh-CN" altLang="en-US" dirty="0"/>
              <a:t>开始播放时触发</a:t>
            </a:r>
          </a:p>
          <a:p>
            <a:r>
              <a:rPr kumimoji="1" lang="en-US" altLang="zh-CN" dirty="0"/>
              <a:t>pause-------------</a:t>
            </a:r>
            <a:r>
              <a:rPr kumimoji="1" lang="zh-CN" altLang="en-US" dirty="0"/>
              <a:t>暂停时触发</a:t>
            </a:r>
          </a:p>
          <a:p>
            <a:r>
              <a:rPr kumimoji="1" lang="en-US" altLang="zh-CN" dirty="0" err="1"/>
              <a:t>timeupdate</a:t>
            </a:r>
            <a:r>
              <a:rPr kumimoji="1" lang="en-US" altLang="zh-CN" dirty="0"/>
              <a:t>-------</a:t>
            </a:r>
            <a:r>
              <a:rPr kumimoji="1" lang="zh-CN" altLang="en-US" dirty="0"/>
              <a:t>播放时间改变时触发</a:t>
            </a:r>
          </a:p>
          <a:p>
            <a:r>
              <a:rPr kumimoji="1" lang="en-US" altLang="zh-CN" dirty="0"/>
              <a:t>ended-------------</a:t>
            </a:r>
            <a:r>
              <a:rPr kumimoji="1" lang="zh-CN" altLang="en-US" dirty="0"/>
              <a:t>播放结束时触发</a:t>
            </a:r>
          </a:p>
          <a:p>
            <a:r>
              <a:rPr kumimoji="1" lang="en-US" altLang="zh-CN" dirty="0" err="1"/>
              <a:t>volumechange</a:t>
            </a:r>
            <a:r>
              <a:rPr kumimoji="1" lang="en-US" altLang="zh-CN" dirty="0"/>
              <a:t>----</a:t>
            </a:r>
            <a:r>
              <a:rPr kumimoji="1" lang="zh-CN" altLang="en-US" dirty="0"/>
              <a:t>音量改变时触发</a:t>
            </a:r>
            <a:endParaRPr kumimoji="1" lang="en-US" altLang="zh-CN" dirty="0"/>
          </a:p>
          <a:p>
            <a:r>
              <a:rPr kumimoji="1" lang="en-US" altLang="zh-CN" dirty="0" err="1"/>
              <a:t>loadedmetadata</a:t>
            </a:r>
            <a:r>
              <a:rPr kumimoji="1" lang="en-US" altLang="zh-CN" dirty="0"/>
              <a:t>----</a:t>
            </a:r>
            <a:r>
              <a:rPr kumimoji="1" lang="zh-CN" altLang="en-US" dirty="0"/>
              <a:t>当音频元数据加载完毕时触发</a:t>
            </a:r>
            <a:endParaRPr kumimoji="1" lang="en-US" altLang="zh-CN" dirty="0"/>
          </a:p>
          <a:p>
            <a:r>
              <a:rPr kumimoji="1" lang="en-US" altLang="zh-CN"/>
              <a:t>http://img.ksbbs.com/asset/Mon_1703/eb048d7839442d0.mp4</a:t>
            </a:r>
            <a:endParaRPr kumimoji="1" lang="zh-CN" altLang="en-US" dirty="0"/>
          </a:p>
          <a:p>
            <a:endParaRPr kumimoji="1" lang="zh-CN" altLang="en-US" dirty="0"/>
          </a:p>
        </p:txBody>
      </p:sp>
      <p:sp>
        <p:nvSpPr>
          <p:cNvPr id="3" name="标题 2"/>
          <p:cNvSpPr>
            <a:spLocks noGrp="1"/>
          </p:cNvSpPr>
          <p:nvPr>
            <p:ph type="title"/>
          </p:nvPr>
        </p:nvSpPr>
        <p:spPr/>
        <p:txBody>
          <a:bodyPr/>
          <a:lstStyle/>
          <a:p>
            <a:r>
              <a:rPr lang="en-US" altLang="zh-CN" dirty="0"/>
              <a:t>HTML5 </a:t>
            </a:r>
            <a:r>
              <a:rPr lang="zh-CN" altLang="en-US" dirty="0"/>
              <a:t>入门 </a:t>
            </a:r>
            <a:r>
              <a:rPr kumimoji="1" lang="en-US" altLang="zh-CN" dirty="0"/>
              <a:t>– </a:t>
            </a:r>
            <a:r>
              <a:rPr lang="zh-CN" altLang="en-US" dirty="0"/>
              <a:t>音频和视频</a:t>
            </a:r>
          </a:p>
        </p:txBody>
      </p:sp>
    </p:spTree>
    <p:extLst>
      <p:ext uri="{BB962C8B-B14F-4D97-AF65-F5344CB8AC3E}">
        <p14:creationId xmlns:p14="http://schemas.microsoft.com/office/powerpoint/2010/main" val="1616614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normAutofit/>
          </a:bodyPr>
          <a:lstStyle/>
          <a:p>
            <a:pPr marL="0" indent="0">
              <a:lnSpc>
                <a:spcPct val="150000"/>
              </a:lnSpc>
              <a:buNone/>
            </a:pPr>
            <a:r>
              <a:rPr lang="zh-CN" altLang="en-US" dirty="0">
                <a:latin typeface="微软雅黑" charset="-122"/>
                <a:ea typeface="微软雅黑" charset="-122"/>
              </a:rPr>
              <a:t>大多数人会认为视频文件就是 </a:t>
            </a:r>
            <a:r>
              <a:rPr lang="en-US" altLang="zh-CN" dirty="0">
                <a:latin typeface="微软雅黑" charset="-122"/>
                <a:ea typeface="微软雅黑" charset="-122"/>
              </a:rPr>
              <a:t>.</a:t>
            </a:r>
            <a:r>
              <a:rPr lang="en-US" altLang="zh-CN" dirty="0" err="1">
                <a:latin typeface="微软雅黑" charset="-122"/>
                <a:ea typeface="微软雅黑" charset="-122"/>
              </a:rPr>
              <a:t>avi</a:t>
            </a:r>
            <a:r>
              <a:rPr lang="en-US" altLang="zh-CN" dirty="0">
                <a:latin typeface="微软雅黑" charset="-122"/>
                <a:ea typeface="微软雅黑" charset="-122"/>
              </a:rPr>
              <a:t> .mp4,</a:t>
            </a:r>
            <a:r>
              <a:rPr lang="zh-CN" altLang="en-US" dirty="0">
                <a:latin typeface="微软雅黑" charset="-122"/>
                <a:ea typeface="微软雅黑" charset="-122"/>
              </a:rPr>
              <a:t>但事实上 </a:t>
            </a:r>
            <a:r>
              <a:rPr lang="en-US" altLang="zh-CN" dirty="0" err="1">
                <a:latin typeface="微软雅黑" charset="-122"/>
                <a:ea typeface="微软雅黑" charset="-122"/>
              </a:rPr>
              <a:t>avi</a:t>
            </a:r>
            <a:r>
              <a:rPr lang="zh-CN" altLang="en-US" dirty="0">
                <a:latin typeface="微软雅黑" charset="-122"/>
                <a:ea typeface="微软雅黑" charset="-122"/>
              </a:rPr>
              <a:t>和</a:t>
            </a:r>
            <a:r>
              <a:rPr lang="en-US" altLang="zh-CN" dirty="0">
                <a:latin typeface="微软雅黑" charset="-122"/>
                <a:ea typeface="微软雅黑" charset="-122"/>
              </a:rPr>
              <a:t>mp4</a:t>
            </a:r>
            <a:r>
              <a:rPr lang="zh-CN" altLang="en-US" dirty="0">
                <a:latin typeface="微软雅黑" charset="-122"/>
                <a:ea typeface="微软雅黑" charset="-122"/>
              </a:rPr>
              <a:t>仅仅是容器的格式，它只决定怎么将视频存储起来，而不关系存储的内容。有点类似于</a:t>
            </a:r>
            <a:r>
              <a:rPr lang="en-US" altLang="zh-CN" dirty="0">
                <a:latin typeface="微软雅黑" charset="-122"/>
                <a:ea typeface="微软雅黑" charset="-122"/>
              </a:rPr>
              <a:t>.zip</a:t>
            </a:r>
          </a:p>
          <a:p>
            <a:pPr marL="0" indent="0">
              <a:lnSpc>
                <a:spcPct val="150000"/>
              </a:lnSpc>
              <a:buNone/>
            </a:pPr>
            <a:r>
              <a:rPr lang="zh-CN" altLang="en-US" dirty="0">
                <a:latin typeface="微软雅黑" charset="-122"/>
                <a:ea typeface="微软雅黑" charset="-122"/>
              </a:rPr>
              <a:t>不管是音频文件或视频文件，实际上都只是一个容器文件。这点类似于压缩了一组文件的</a:t>
            </a:r>
            <a:r>
              <a:rPr lang="en-US" altLang="zh-CN" dirty="0">
                <a:latin typeface="微软雅黑" charset="-122"/>
                <a:ea typeface="微软雅黑" charset="-122"/>
              </a:rPr>
              <a:t>ZIP</a:t>
            </a:r>
            <a:r>
              <a:rPr lang="zh-CN" altLang="en-US" dirty="0">
                <a:latin typeface="微软雅黑" charset="-122"/>
                <a:ea typeface="微软雅黑" charset="-122"/>
              </a:rPr>
              <a:t>文件，视频文件（视频容器）包含了音频轨道、视频轨道和其他一些元数据。</a:t>
            </a:r>
          </a:p>
          <a:p>
            <a:pPr marL="0" indent="0">
              <a:lnSpc>
                <a:spcPct val="150000"/>
              </a:lnSpc>
              <a:buNone/>
            </a:pPr>
            <a:r>
              <a:rPr lang="zh-CN" altLang="en-US" dirty="0">
                <a:latin typeface="微软雅黑" charset="-122"/>
                <a:ea typeface="微软雅黑" charset="-122"/>
              </a:rPr>
              <a:t>视频播放的时候，音频轨道和视频轨道是绑定在一起的。</a:t>
            </a:r>
          </a:p>
          <a:p>
            <a:pPr marL="0" indent="0">
              <a:lnSpc>
                <a:spcPct val="150000"/>
              </a:lnSpc>
              <a:buNone/>
            </a:pPr>
            <a:r>
              <a:rPr lang="zh-CN" altLang="en-US" dirty="0">
                <a:latin typeface="微软雅黑" charset="-122"/>
                <a:ea typeface="微软雅黑" charset="-122"/>
              </a:rPr>
              <a:t>元数据包含了视频的封面、标题、子标题、字幕、时间等相关信息。</a:t>
            </a:r>
          </a:p>
        </p:txBody>
      </p:sp>
      <p:sp>
        <p:nvSpPr>
          <p:cNvPr id="3" name="标题 2"/>
          <p:cNvSpPr>
            <a:spLocks noGrp="1"/>
          </p:cNvSpPr>
          <p:nvPr>
            <p:ph type="title"/>
          </p:nvPr>
        </p:nvSpPr>
        <p:spPr/>
        <p:txBody>
          <a:bodyPr/>
          <a:lstStyle/>
          <a:p>
            <a:r>
              <a:rPr lang="zh-CN" altLang="en-US" dirty="0"/>
              <a:t>音频和视频容器</a:t>
            </a:r>
          </a:p>
        </p:txBody>
      </p:sp>
    </p:spTree>
    <p:extLst>
      <p:ext uri="{BB962C8B-B14F-4D97-AF65-F5344CB8AC3E}">
        <p14:creationId xmlns:p14="http://schemas.microsoft.com/office/powerpoint/2010/main" val="1147853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normAutofit/>
          </a:bodyPr>
          <a:lstStyle/>
          <a:p>
            <a:pPr marL="0" indent="0">
              <a:lnSpc>
                <a:spcPct val="150000"/>
              </a:lnSpc>
              <a:buNone/>
            </a:pPr>
            <a:r>
              <a:rPr lang="zh-CN" altLang="en-US" dirty="0">
                <a:latin typeface="微软雅黑" charset="-122"/>
                <a:ea typeface="微软雅黑" charset="-122"/>
              </a:rPr>
              <a:t>主流的视频文件格式</a:t>
            </a:r>
            <a:r>
              <a:rPr lang="en-US" altLang="zh-CN" dirty="0">
                <a:latin typeface="微软雅黑" charset="-122"/>
                <a:ea typeface="微软雅黑" charset="-122"/>
              </a:rPr>
              <a:t>(</a:t>
            </a:r>
            <a:r>
              <a:rPr lang="zh-CN" altLang="en-US" dirty="0">
                <a:latin typeface="微软雅黑" charset="-122"/>
                <a:ea typeface="微软雅黑" charset="-122"/>
              </a:rPr>
              <a:t>容器格式</a:t>
            </a:r>
            <a:r>
              <a:rPr lang="en-US" altLang="zh-CN" dirty="0">
                <a:latin typeface="微软雅黑" charset="-122"/>
                <a:ea typeface="微软雅黑" charset="-122"/>
              </a:rPr>
              <a:t>)					</a:t>
            </a:r>
            <a:r>
              <a:rPr lang="zh-CN" altLang="en-US" dirty="0">
                <a:latin typeface="微软雅黑" charset="-122"/>
                <a:ea typeface="微软雅黑" charset="-122"/>
              </a:rPr>
              <a:t>主流的音频文件格式</a:t>
            </a:r>
          </a:p>
          <a:p>
            <a:pPr marL="0" indent="0">
              <a:lnSpc>
                <a:spcPct val="150000"/>
              </a:lnSpc>
              <a:buNone/>
            </a:pPr>
            <a:r>
              <a:rPr lang="en-US" altLang="zh-CN" dirty="0">
                <a:latin typeface="微软雅黑" charset="-122"/>
                <a:ea typeface="微软雅黑" charset="-122"/>
              </a:rPr>
              <a:t>MPEG-4:</a:t>
            </a:r>
            <a:r>
              <a:rPr lang="zh-CN" altLang="en-US" dirty="0">
                <a:latin typeface="微软雅黑" charset="-122"/>
                <a:ea typeface="微软雅黑" charset="-122"/>
              </a:rPr>
              <a:t>通常以</a:t>
            </a:r>
            <a:r>
              <a:rPr lang="en-US" altLang="zh-CN" dirty="0">
                <a:latin typeface="微软雅黑" charset="-122"/>
                <a:ea typeface="微软雅黑" charset="-122"/>
              </a:rPr>
              <a:t>.mp4</a:t>
            </a:r>
            <a:r>
              <a:rPr lang="zh-CN" altLang="en-US" dirty="0">
                <a:latin typeface="微软雅黑" charset="-122"/>
                <a:ea typeface="微软雅黑" charset="-122"/>
              </a:rPr>
              <a:t>为扩展名			</a:t>
            </a:r>
            <a:r>
              <a:rPr lang="en-US" altLang="zh-CN" dirty="0">
                <a:latin typeface="微软雅黑" charset="-122"/>
                <a:ea typeface="微软雅黑" charset="-122"/>
              </a:rPr>
              <a:t>MPEG-3  	.mp3</a:t>
            </a:r>
          </a:p>
          <a:p>
            <a:pPr marL="0" indent="0">
              <a:lnSpc>
                <a:spcPct val="150000"/>
              </a:lnSpc>
              <a:buNone/>
            </a:pPr>
            <a:r>
              <a:rPr lang="en-US" altLang="zh-CN" dirty="0">
                <a:latin typeface="微软雅黑" charset="-122"/>
                <a:ea typeface="微软雅黑" charset="-122"/>
              </a:rPr>
              <a:t>Flash</a:t>
            </a:r>
            <a:r>
              <a:rPr lang="zh-CN" altLang="en-US" dirty="0">
                <a:latin typeface="微软雅黑" charset="-122"/>
                <a:ea typeface="微软雅黑" charset="-122"/>
              </a:rPr>
              <a:t>视频</a:t>
            </a:r>
            <a:r>
              <a:rPr lang="en-US" altLang="zh-CN" dirty="0">
                <a:latin typeface="微软雅黑" charset="-122"/>
                <a:ea typeface="微软雅黑" charset="-122"/>
              </a:rPr>
              <a:t>: </a:t>
            </a:r>
            <a:r>
              <a:rPr lang="zh-CN" altLang="en-US" dirty="0">
                <a:latin typeface="微软雅黑" charset="-122"/>
                <a:ea typeface="微软雅黑" charset="-122"/>
              </a:rPr>
              <a:t>通常以</a:t>
            </a:r>
            <a:r>
              <a:rPr lang="en-US" altLang="zh-CN" dirty="0">
                <a:latin typeface="微软雅黑" charset="-122"/>
                <a:ea typeface="微软雅黑" charset="-122"/>
              </a:rPr>
              <a:t>.</a:t>
            </a:r>
            <a:r>
              <a:rPr lang="en-US" altLang="zh-CN" dirty="0" err="1">
                <a:latin typeface="微软雅黑" charset="-122"/>
                <a:ea typeface="微软雅黑" charset="-122"/>
              </a:rPr>
              <a:t>flv</a:t>
            </a:r>
            <a:r>
              <a:rPr lang="zh-CN" altLang="en-US" dirty="0">
                <a:latin typeface="微软雅黑" charset="-122"/>
                <a:ea typeface="微软雅黑" charset="-122"/>
              </a:rPr>
              <a:t>为扩展名			</a:t>
            </a:r>
            <a:r>
              <a:rPr lang="en-US" altLang="zh-CN" dirty="0">
                <a:latin typeface="微软雅黑" charset="-122"/>
                <a:ea typeface="微软雅黑" charset="-122"/>
              </a:rPr>
              <a:t>Acc</a:t>
            </a:r>
            <a:r>
              <a:rPr lang="zh-CN" altLang="en-US" dirty="0">
                <a:latin typeface="微软雅黑" charset="-122"/>
                <a:ea typeface="微软雅黑" charset="-122"/>
              </a:rPr>
              <a:t>音频      </a:t>
            </a:r>
            <a:r>
              <a:rPr lang="en-US" altLang="zh-CN" dirty="0">
                <a:latin typeface="微软雅黑" charset="-122"/>
                <a:ea typeface="微软雅黑" charset="-122"/>
              </a:rPr>
              <a:t>.acc</a:t>
            </a:r>
          </a:p>
          <a:p>
            <a:pPr marL="0" indent="0">
              <a:lnSpc>
                <a:spcPct val="150000"/>
              </a:lnSpc>
              <a:buNone/>
            </a:pPr>
            <a:r>
              <a:rPr lang="en-US" altLang="zh-CN" dirty="0" err="1">
                <a:latin typeface="微软雅黑" charset="-122"/>
                <a:ea typeface="微软雅黑" charset="-122"/>
              </a:rPr>
              <a:t>Ogg</a:t>
            </a:r>
            <a:r>
              <a:rPr lang="en-US" altLang="zh-CN" dirty="0">
                <a:latin typeface="微软雅黑" charset="-122"/>
                <a:ea typeface="微软雅黑" charset="-122"/>
              </a:rPr>
              <a:t>:</a:t>
            </a:r>
            <a:r>
              <a:rPr lang="zh-CN" altLang="en-US" dirty="0">
                <a:latin typeface="微软雅黑" charset="-122"/>
                <a:ea typeface="微软雅黑" charset="-122"/>
              </a:rPr>
              <a:t>通常以</a:t>
            </a:r>
            <a:r>
              <a:rPr lang="en-US" altLang="zh-CN" dirty="0">
                <a:latin typeface="微软雅黑" charset="-122"/>
                <a:ea typeface="微软雅黑" charset="-122"/>
              </a:rPr>
              <a:t>.</a:t>
            </a:r>
            <a:r>
              <a:rPr lang="en-US" altLang="zh-CN" dirty="0" err="1">
                <a:latin typeface="微软雅黑" charset="-122"/>
                <a:ea typeface="微软雅黑" charset="-122"/>
              </a:rPr>
              <a:t>ogv</a:t>
            </a:r>
            <a:r>
              <a:rPr lang="zh-CN" altLang="en-US" dirty="0">
                <a:latin typeface="微软雅黑" charset="-122"/>
                <a:ea typeface="微软雅黑" charset="-122"/>
              </a:rPr>
              <a:t>为扩展名			</a:t>
            </a:r>
            <a:r>
              <a:rPr lang="en-US" altLang="zh-CN" dirty="0">
                <a:latin typeface="微软雅黑" charset="-122"/>
                <a:ea typeface="微软雅黑" charset="-122"/>
              </a:rPr>
              <a:t>	</a:t>
            </a:r>
            <a:r>
              <a:rPr lang="en-US" altLang="zh-CN" dirty="0" err="1">
                <a:latin typeface="微软雅黑" charset="-122"/>
                <a:ea typeface="微软雅黑" charset="-122"/>
              </a:rPr>
              <a:t>Ogg</a:t>
            </a:r>
            <a:r>
              <a:rPr lang="zh-CN" altLang="en-US" dirty="0">
                <a:latin typeface="微软雅黑" charset="-122"/>
                <a:ea typeface="微软雅黑" charset="-122"/>
              </a:rPr>
              <a:t>音频	    </a:t>
            </a:r>
            <a:r>
              <a:rPr lang="en-US" altLang="zh-CN" dirty="0">
                <a:latin typeface="微软雅黑" charset="-122"/>
                <a:ea typeface="微软雅黑" charset="-122"/>
              </a:rPr>
              <a:t>.</a:t>
            </a:r>
            <a:r>
              <a:rPr lang="en-US" altLang="zh-CN" dirty="0" err="1">
                <a:latin typeface="微软雅黑" charset="-122"/>
                <a:ea typeface="微软雅黑" charset="-122"/>
              </a:rPr>
              <a:t>ogg</a:t>
            </a:r>
            <a:endParaRPr lang="en-US" altLang="zh-CN" dirty="0">
              <a:latin typeface="微软雅黑" charset="-122"/>
              <a:ea typeface="微软雅黑" charset="-122"/>
            </a:endParaRPr>
          </a:p>
          <a:p>
            <a:pPr marL="0" indent="0">
              <a:lnSpc>
                <a:spcPct val="150000"/>
              </a:lnSpc>
              <a:buNone/>
            </a:pPr>
            <a:r>
              <a:rPr lang="en-US" altLang="zh-CN" dirty="0" err="1">
                <a:latin typeface="微软雅黑" charset="-122"/>
                <a:ea typeface="微软雅黑" charset="-122"/>
              </a:rPr>
              <a:t>WebM</a:t>
            </a:r>
            <a:r>
              <a:rPr lang="en-US" altLang="zh-CN" dirty="0">
                <a:latin typeface="微软雅黑" charset="-122"/>
                <a:ea typeface="微软雅黑" charset="-122"/>
              </a:rPr>
              <a:t>:</a:t>
            </a:r>
            <a:r>
              <a:rPr lang="zh-CN" altLang="en-US" dirty="0">
                <a:latin typeface="微软雅黑" charset="-122"/>
                <a:ea typeface="微软雅黑" charset="-122"/>
              </a:rPr>
              <a:t>通常以</a:t>
            </a:r>
            <a:r>
              <a:rPr lang="en-US" altLang="zh-CN" dirty="0">
                <a:latin typeface="微软雅黑" charset="-122"/>
                <a:ea typeface="微软雅黑" charset="-122"/>
              </a:rPr>
              <a:t>.</a:t>
            </a:r>
            <a:r>
              <a:rPr lang="en-US" altLang="zh-CN" dirty="0" err="1">
                <a:latin typeface="微软雅黑" charset="-122"/>
                <a:ea typeface="微软雅黑" charset="-122"/>
              </a:rPr>
              <a:t>webm</a:t>
            </a:r>
            <a:r>
              <a:rPr lang="zh-CN" altLang="en-US" dirty="0">
                <a:latin typeface="微软雅黑" charset="-122"/>
                <a:ea typeface="微软雅黑" charset="-122"/>
              </a:rPr>
              <a:t>为扩展名</a:t>
            </a:r>
          </a:p>
          <a:p>
            <a:pPr marL="0" indent="0">
              <a:lnSpc>
                <a:spcPct val="150000"/>
              </a:lnSpc>
              <a:buNone/>
            </a:pPr>
            <a:r>
              <a:rPr lang="zh-CN" altLang="en-US" dirty="0">
                <a:latin typeface="微软雅黑" charset="-122"/>
                <a:ea typeface="微软雅黑" charset="-122"/>
              </a:rPr>
              <a:t>音频视频交错</a:t>
            </a:r>
            <a:r>
              <a:rPr lang="en-US" altLang="zh-CN" dirty="0">
                <a:latin typeface="微软雅黑" charset="-122"/>
                <a:ea typeface="微软雅黑" charset="-122"/>
              </a:rPr>
              <a:t>: </a:t>
            </a:r>
            <a:r>
              <a:rPr lang="zh-CN" altLang="en-US" dirty="0">
                <a:latin typeface="微软雅黑" charset="-122"/>
                <a:ea typeface="微软雅黑" charset="-122"/>
              </a:rPr>
              <a:t>通常以</a:t>
            </a:r>
            <a:r>
              <a:rPr lang="en-US" altLang="zh-CN" dirty="0">
                <a:latin typeface="微软雅黑" charset="-122"/>
                <a:ea typeface="微软雅黑" charset="-122"/>
              </a:rPr>
              <a:t>.</a:t>
            </a:r>
            <a:r>
              <a:rPr lang="en-US" altLang="zh-CN" dirty="0" err="1">
                <a:latin typeface="微软雅黑" charset="-122"/>
                <a:ea typeface="微软雅黑" charset="-122"/>
              </a:rPr>
              <a:t>avi</a:t>
            </a:r>
            <a:r>
              <a:rPr lang="zh-CN" altLang="en-US" dirty="0">
                <a:latin typeface="微软雅黑" charset="-122"/>
                <a:ea typeface="微软雅黑" charset="-122"/>
              </a:rPr>
              <a:t>为扩展名</a:t>
            </a:r>
          </a:p>
        </p:txBody>
      </p:sp>
      <p:sp>
        <p:nvSpPr>
          <p:cNvPr id="3" name="标题 2"/>
          <p:cNvSpPr>
            <a:spLocks noGrp="1"/>
          </p:cNvSpPr>
          <p:nvPr>
            <p:ph type="title"/>
          </p:nvPr>
        </p:nvSpPr>
        <p:spPr/>
        <p:txBody>
          <a:bodyPr/>
          <a:lstStyle/>
          <a:p>
            <a:r>
              <a:rPr lang="zh-CN" altLang="en-US" dirty="0"/>
              <a:t>音频和视频容器</a:t>
            </a:r>
          </a:p>
        </p:txBody>
      </p:sp>
    </p:spTree>
    <p:extLst>
      <p:ext uri="{BB962C8B-B14F-4D97-AF65-F5344CB8AC3E}">
        <p14:creationId xmlns:p14="http://schemas.microsoft.com/office/powerpoint/2010/main" val="3089361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normAutofit/>
          </a:bodyPr>
          <a:lstStyle/>
          <a:p>
            <a:pPr marL="0" indent="0">
              <a:lnSpc>
                <a:spcPct val="150000"/>
              </a:lnSpc>
              <a:buNone/>
            </a:pPr>
            <a:r>
              <a:rPr lang="zh-CN" altLang="en-US" dirty="0">
                <a:solidFill>
                  <a:srgbClr val="FF0000"/>
                </a:solidFill>
                <a:latin typeface="微软雅黑" charset="-122"/>
                <a:ea typeface="微软雅黑" charset="-122"/>
              </a:rPr>
              <a:t>编解码器：</a:t>
            </a:r>
            <a:endParaRPr lang="en-US" altLang="zh-CN" dirty="0">
              <a:solidFill>
                <a:srgbClr val="FF0000"/>
              </a:solidFill>
              <a:latin typeface="微软雅黑" charset="-122"/>
              <a:ea typeface="微软雅黑" charset="-122"/>
            </a:endParaRPr>
          </a:p>
          <a:p>
            <a:pPr marL="0" indent="0">
              <a:lnSpc>
                <a:spcPct val="150000"/>
              </a:lnSpc>
              <a:buNone/>
            </a:pPr>
            <a:r>
              <a:rPr lang="zh-CN" altLang="en-US" dirty="0">
                <a:latin typeface="微软雅黑" charset="-122"/>
                <a:ea typeface="微软雅黑" charset="-122"/>
              </a:rPr>
              <a:t>音频和视频编码</a:t>
            </a:r>
            <a:r>
              <a:rPr lang="en-US" altLang="zh-CN" dirty="0">
                <a:latin typeface="微软雅黑" charset="-122"/>
                <a:ea typeface="微软雅黑" charset="-122"/>
              </a:rPr>
              <a:t>/</a:t>
            </a:r>
            <a:r>
              <a:rPr lang="zh-CN" altLang="en-US" dirty="0">
                <a:latin typeface="微软雅黑" charset="-122"/>
                <a:ea typeface="微软雅黑" charset="-122"/>
              </a:rPr>
              <a:t>解码是一组算法，用来对一段特定音频或视频进行解码和编码，以便音频和视频能够播放。</a:t>
            </a:r>
            <a:endParaRPr lang="en-US" altLang="zh-CN" dirty="0">
              <a:latin typeface="微软雅黑" charset="-122"/>
              <a:ea typeface="微软雅黑" charset="-122"/>
            </a:endParaRPr>
          </a:p>
          <a:p>
            <a:pPr marL="0" indent="0">
              <a:lnSpc>
                <a:spcPct val="150000"/>
              </a:lnSpc>
              <a:buNone/>
            </a:pPr>
            <a:r>
              <a:rPr lang="zh-CN" altLang="en-US" dirty="0">
                <a:latin typeface="微软雅黑" charset="-122"/>
                <a:ea typeface="微软雅黑" charset="-122"/>
              </a:rPr>
              <a:t>原始的媒体文件体积非常巨大，如果不对其进行编码，那么数据量是非常惊人的，在互联网上传播则要耗费无法忍受的时间；</a:t>
            </a:r>
            <a:endParaRPr lang="en-US" altLang="zh-CN" dirty="0">
              <a:latin typeface="微软雅黑" charset="-122"/>
              <a:ea typeface="微软雅黑" charset="-122"/>
            </a:endParaRPr>
          </a:p>
          <a:p>
            <a:pPr marL="0" indent="0">
              <a:lnSpc>
                <a:spcPct val="150000"/>
              </a:lnSpc>
              <a:buNone/>
            </a:pPr>
            <a:r>
              <a:rPr lang="zh-CN" altLang="en-US" dirty="0">
                <a:latin typeface="微软雅黑" charset="-122"/>
                <a:ea typeface="微软雅黑" charset="-122"/>
              </a:rPr>
              <a:t>如果不对其进行解码，就无法将编码后的数据重组为原始的媒体数据</a:t>
            </a:r>
          </a:p>
        </p:txBody>
      </p:sp>
      <p:sp>
        <p:nvSpPr>
          <p:cNvPr id="3" name="标题 2"/>
          <p:cNvSpPr>
            <a:spLocks noGrp="1"/>
          </p:cNvSpPr>
          <p:nvPr>
            <p:ph type="title"/>
          </p:nvPr>
        </p:nvSpPr>
        <p:spPr/>
        <p:txBody>
          <a:bodyPr/>
          <a:lstStyle/>
          <a:p>
            <a:r>
              <a:rPr lang="zh-CN" altLang="en-US" dirty="0"/>
              <a:t>音频和视频容器</a:t>
            </a:r>
          </a:p>
        </p:txBody>
      </p:sp>
    </p:spTree>
    <p:extLst>
      <p:ext uri="{BB962C8B-B14F-4D97-AF65-F5344CB8AC3E}">
        <p14:creationId xmlns:p14="http://schemas.microsoft.com/office/powerpoint/2010/main" val="1687762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normAutofit/>
          </a:bodyPr>
          <a:lstStyle/>
          <a:p>
            <a:pPr marL="0" indent="0">
              <a:lnSpc>
                <a:spcPct val="150000"/>
              </a:lnSpc>
              <a:buNone/>
            </a:pPr>
            <a:r>
              <a:rPr lang="zh-CN" altLang="en-US" dirty="0">
                <a:solidFill>
                  <a:schemeClr val="tx1">
                    <a:lumMod val="85000"/>
                    <a:lumOff val="15000"/>
                  </a:schemeClr>
                </a:solidFill>
                <a:latin typeface="微软雅黑" charset="-122"/>
                <a:ea typeface="微软雅黑" charset="-122"/>
              </a:rPr>
              <a:t> 视频编解码器			   音频编解码器			 </a:t>
            </a:r>
          </a:p>
          <a:p>
            <a:pPr marL="0" indent="0">
              <a:lnSpc>
                <a:spcPct val="150000"/>
              </a:lnSpc>
              <a:buNone/>
            </a:pPr>
            <a:r>
              <a:rPr lang="en-US" altLang="zh-CN" dirty="0">
                <a:solidFill>
                  <a:schemeClr val="tx1">
                    <a:lumMod val="85000"/>
                    <a:lumOff val="15000"/>
                  </a:schemeClr>
                </a:solidFill>
                <a:latin typeface="微软雅黑" charset="-122"/>
                <a:ea typeface="微软雅黑" charset="-122"/>
              </a:rPr>
              <a:t>	H.264			    	AAC</a:t>
            </a:r>
          </a:p>
          <a:p>
            <a:pPr marL="0" indent="0">
              <a:lnSpc>
                <a:spcPct val="150000"/>
              </a:lnSpc>
              <a:buNone/>
            </a:pPr>
            <a:r>
              <a:rPr lang="en-US" altLang="zh-CN" dirty="0">
                <a:solidFill>
                  <a:schemeClr val="tx1">
                    <a:lumMod val="85000"/>
                    <a:lumOff val="15000"/>
                  </a:schemeClr>
                </a:solidFill>
                <a:latin typeface="微软雅黑" charset="-122"/>
                <a:ea typeface="微软雅黑" charset="-122"/>
              </a:rPr>
              <a:t>	VP8					MPEG-3</a:t>
            </a:r>
          </a:p>
          <a:p>
            <a:pPr marL="0" indent="0">
              <a:lnSpc>
                <a:spcPct val="150000"/>
              </a:lnSpc>
              <a:buNone/>
            </a:pPr>
            <a:r>
              <a:rPr lang="en-US" altLang="zh-CN" dirty="0">
                <a:solidFill>
                  <a:schemeClr val="tx1">
                    <a:lumMod val="85000"/>
                    <a:lumOff val="15000"/>
                  </a:schemeClr>
                </a:solidFill>
                <a:latin typeface="微软雅黑" charset="-122"/>
                <a:ea typeface="微软雅黑" charset="-122"/>
              </a:rPr>
              <a:t>	</a:t>
            </a:r>
            <a:r>
              <a:rPr lang="en-US" altLang="zh-CN" dirty="0" err="1">
                <a:solidFill>
                  <a:schemeClr val="tx1">
                    <a:lumMod val="85000"/>
                    <a:lumOff val="15000"/>
                  </a:schemeClr>
                </a:solidFill>
                <a:latin typeface="微软雅黑" charset="-122"/>
                <a:ea typeface="微软雅黑" charset="-122"/>
              </a:rPr>
              <a:t>Ogg</a:t>
            </a:r>
            <a:r>
              <a:rPr lang="en-US" altLang="zh-CN" dirty="0">
                <a:solidFill>
                  <a:schemeClr val="tx1">
                    <a:lumMod val="85000"/>
                    <a:lumOff val="15000"/>
                  </a:schemeClr>
                </a:solidFill>
                <a:latin typeface="微软雅黑" charset="-122"/>
                <a:ea typeface="微软雅黑" charset="-122"/>
              </a:rPr>
              <a:t> Theora			</a:t>
            </a:r>
            <a:r>
              <a:rPr lang="en-US" altLang="zh-CN" dirty="0" err="1">
                <a:solidFill>
                  <a:schemeClr val="tx1">
                    <a:lumMod val="85000"/>
                    <a:lumOff val="15000"/>
                  </a:schemeClr>
                </a:solidFill>
                <a:latin typeface="微软雅黑" charset="-122"/>
                <a:ea typeface="微软雅黑" charset="-122"/>
              </a:rPr>
              <a:t>Ogg</a:t>
            </a:r>
            <a:r>
              <a:rPr lang="en-US" altLang="zh-CN" dirty="0">
                <a:solidFill>
                  <a:schemeClr val="tx1">
                    <a:lumMod val="85000"/>
                    <a:lumOff val="15000"/>
                  </a:schemeClr>
                </a:solidFill>
                <a:latin typeface="微软雅黑" charset="-122"/>
                <a:ea typeface="微软雅黑" charset="-122"/>
              </a:rPr>
              <a:t> </a:t>
            </a:r>
            <a:r>
              <a:rPr lang="en-US" altLang="zh-CN" dirty="0" err="1">
                <a:solidFill>
                  <a:schemeClr val="tx1">
                    <a:lumMod val="85000"/>
                    <a:lumOff val="15000"/>
                  </a:schemeClr>
                </a:solidFill>
                <a:latin typeface="微软雅黑" charset="-122"/>
                <a:ea typeface="微软雅黑" charset="-122"/>
              </a:rPr>
              <a:t>Vorbis</a:t>
            </a:r>
            <a:endParaRPr lang="zh-CN" altLang="en-US" dirty="0">
              <a:solidFill>
                <a:schemeClr val="tx1">
                  <a:lumMod val="85000"/>
                  <a:lumOff val="15000"/>
                </a:schemeClr>
              </a:solidFill>
              <a:latin typeface="微软雅黑" charset="-122"/>
              <a:ea typeface="微软雅黑" charset="-122"/>
            </a:endParaRPr>
          </a:p>
        </p:txBody>
      </p:sp>
      <p:sp>
        <p:nvSpPr>
          <p:cNvPr id="3" name="标题 2"/>
          <p:cNvSpPr>
            <a:spLocks noGrp="1"/>
          </p:cNvSpPr>
          <p:nvPr>
            <p:ph type="title"/>
          </p:nvPr>
        </p:nvSpPr>
        <p:spPr/>
        <p:txBody>
          <a:bodyPr/>
          <a:lstStyle/>
          <a:p>
            <a:r>
              <a:rPr lang="zh-CN" altLang="en-US" dirty="0"/>
              <a:t>音频和视频容器</a:t>
            </a:r>
          </a:p>
        </p:txBody>
      </p:sp>
    </p:spTree>
    <p:extLst>
      <p:ext uri="{BB962C8B-B14F-4D97-AF65-F5344CB8AC3E}">
        <p14:creationId xmlns:p14="http://schemas.microsoft.com/office/powerpoint/2010/main" val="723084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normAutofit fontScale="85000" lnSpcReduction="20000"/>
          </a:bodyPr>
          <a:lstStyle/>
          <a:p>
            <a:pPr marL="0" indent="0">
              <a:lnSpc>
                <a:spcPct val="150000"/>
              </a:lnSpc>
              <a:buNone/>
            </a:pPr>
            <a:r>
              <a:rPr lang="en-US" altLang="zh-CN" dirty="0">
                <a:solidFill>
                  <a:schemeClr val="tx1">
                    <a:lumMod val="85000"/>
                    <a:lumOff val="15000"/>
                  </a:schemeClr>
                </a:solidFill>
                <a:latin typeface="微软雅黑" charset="-122"/>
                <a:ea typeface="微软雅黑" charset="-122"/>
              </a:rPr>
              <a:t>H.264</a:t>
            </a:r>
            <a:r>
              <a:rPr lang="zh-CN" altLang="en-US" dirty="0">
                <a:solidFill>
                  <a:schemeClr val="tx1">
                    <a:lumMod val="85000"/>
                    <a:lumOff val="15000"/>
                  </a:schemeClr>
                </a:solidFill>
                <a:latin typeface="微软雅黑" charset="-122"/>
                <a:ea typeface="微软雅黑" charset="-122"/>
              </a:rPr>
              <a:t>： 别名 </a:t>
            </a:r>
            <a:r>
              <a:rPr lang="en-US" altLang="zh-CN" dirty="0">
                <a:solidFill>
                  <a:schemeClr val="tx1">
                    <a:lumMod val="85000"/>
                    <a:lumOff val="15000"/>
                  </a:schemeClr>
                </a:solidFill>
                <a:latin typeface="微软雅黑" charset="-122"/>
                <a:ea typeface="微软雅黑" charset="-122"/>
              </a:rPr>
              <a:t>MPEG-4</a:t>
            </a:r>
            <a:r>
              <a:rPr lang="zh-CN" altLang="en-US" dirty="0">
                <a:solidFill>
                  <a:schemeClr val="tx1">
                    <a:lumMod val="85000"/>
                    <a:lumOff val="15000"/>
                  </a:schemeClr>
                </a:solidFill>
                <a:latin typeface="微软雅黑" charset="-122"/>
                <a:ea typeface="微软雅黑" charset="-122"/>
              </a:rPr>
              <a:t>的第十部分</a:t>
            </a:r>
            <a:r>
              <a:rPr lang="en-US" altLang="zh-CN" dirty="0">
                <a:solidFill>
                  <a:schemeClr val="tx1">
                    <a:lumMod val="85000"/>
                    <a:lumOff val="15000"/>
                  </a:schemeClr>
                </a:solidFill>
                <a:latin typeface="微软雅黑" charset="-122"/>
                <a:ea typeface="微软雅黑" charset="-122"/>
              </a:rPr>
              <a:t>,</a:t>
            </a:r>
            <a:r>
              <a:rPr lang="zh-CN" altLang="en-US" dirty="0">
                <a:solidFill>
                  <a:schemeClr val="tx1">
                    <a:lumMod val="85000"/>
                    <a:lumOff val="15000"/>
                  </a:schemeClr>
                </a:solidFill>
                <a:latin typeface="微软雅黑" charset="-122"/>
                <a:ea typeface="微软雅黑" charset="-122"/>
              </a:rPr>
              <a:t>由</a:t>
            </a:r>
            <a:r>
              <a:rPr lang="en-US" altLang="zh-CN" dirty="0">
                <a:solidFill>
                  <a:schemeClr val="tx1">
                    <a:lumMod val="85000"/>
                    <a:lumOff val="15000"/>
                  </a:schemeClr>
                </a:solidFill>
                <a:latin typeface="微软雅黑" charset="-122"/>
                <a:ea typeface="微软雅黑" charset="-122"/>
              </a:rPr>
              <a:t>MPEG</a:t>
            </a:r>
            <a:r>
              <a:rPr lang="zh-CN" altLang="en-US" dirty="0">
                <a:solidFill>
                  <a:schemeClr val="tx1">
                    <a:lumMod val="85000"/>
                    <a:lumOff val="15000"/>
                  </a:schemeClr>
                </a:solidFill>
                <a:latin typeface="微软雅黑" charset="-122"/>
                <a:ea typeface="微软雅黑" charset="-122"/>
              </a:rPr>
              <a:t>研发并于</a:t>
            </a:r>
            <a:r>
              <a:rPr lang="en-US" altLang="zh-CN" dirty="0">
                <a:solidFill>
                  <a:schemeClr val="tx1">
                    <a:lumMod val="85000"/>
                    <a:lumOff val="15000"/>
                  </a:schemeClr>
                </a:solidFill>
                <a:latin typeface="微软雅黑" charset="-122"/>
                <a:ea typeface="微软雅黑" charset="-122"/>
              </a:rPr>
              <a:t>2003</a:t>
            </a:r>
            <a:r>
              <a:rPr lang="zh-CN" altLang="en-US" dirty="0">
                <a:solidFill>
                  <a:schemeClr val="tx1">
                    <a:lumMod val="85000"/>
                    <a:lumOff val="15000"/>
                  </a:schemeClr>
                </a:solidFill>
                <a:latin typeface="微软雅黑" charset="-122"/>
                <a:ea typeface="微软雅黑" charset="-122"/>
              </a:rPr>
              <a:t>年标准化</a:t>
            </a:r>
          </a:p>
          <a:p>
            <a:pPr marL="0" indent="0">
              <a:lnSpc>
                <a:spcPct val="150000"/>
              </a:lnSpc>
              <a:buNone/>
            </a:pPr>
            <a:r>
              <a:rPr lang="zh-CN" altLang="en-US" dirty="0">
                <a:solidFill>
                  <a:schemeClr val="tx1">
                    <a:lumMod val="85000"/>
                    <a:lumOff val="15000"/>
                  </a:schemeClr>
                </a:solidFill>
                <a:latin typeface="微软雅黑" charset="-122"/>
                <a:ea typeface="微软雅黑" charset="-122"/>
              </a:rPr>
              <a:t>它的目的支持一切设备，无论是低带宽低</a:t>
            </a:r>
            <a:r>
              <a:rPr lang="en-US" altLang="zh-CN" dirty="0" err="1">
                <a:solidFill>
                  <a:schemeClr val="tx1">
                    <a:lumMod val="85000"/>
                    <a:lumOff val="15000"/>
                  </a:schemeClr>
                </a:solidFill>
                <a:latin typeface="微软雅黑" charset="-122"/>
                <a:ea typeface="微软雅黑" charset="-122"/>
              </a:rPr>
              <a:t>cpu</a:t>
            </a:r>
            <a:r>
              <a:rPr lang="zh-CN" altLang="en-US" dirty="0">
                <a:solidFill>
                  <a:schemeClr val="tx1">
                    <a:lumMod val="85000"/>
                    <a:lumOff val="15000"/>
                  </a:schemeClr>
                </a:solidFill>
                <a:latin typeface="微软雅黑" charset="-122"/>
                <a:ea typeface="微软雅黑" charset="-122"/>
              </a:rPr>
              <a:t>，还是高带宽高</a:t>
            </a:r>
            <a:r>
              <a:rPr lang="en-US" altLang="zh-CN" dirty="0" err="1">
                <a:solidFill>
                  <a:schemeClr val="tx1">
                    <a:lumMod val="85000"/>
                    <a:lumOff val="15000"/>
                  </a:schemeClr>
                </a:solidFill>
                <a:latin typeface="微软雅黑" charset="-122"/>
                <a:ea typeface="微软雅黑" charset="-122"/>
              </a:rPr>
              <a:t>cpu</a:t>
            </a:r>
            <a:r>
              <a:rPr lang="en-US" altLang="zh-CN" dirty="0">
                <a:solidFill>
                  <a:schemeClr val="tx1">
                    <a:lumMod val="85000"/>
                    <a:lumOff val="15000"/>
                  </a:schemeClr>
                </a:solidFill>
                <a:latin typeface="微软雅黑" charset="-122"/>
                <a:ea typeface="微软雅黑" charset="-122"/>
              </a:rPr>
              <a:t> </a:t>
            </a:r>
            <a:r>
              <a:rPr lang="zh-CN" altLang="en-US" dirty="0">
                <a:solidFill>
                  <a:schemeClr val="tx1">
                    <a:lumMod val="85000"/>
                    <a:lumOff val="15000"/>
                  </a:schemeClr>
                </a:solidFill>
                <a:latin typeface="微软雅黑" charset="-122"/>
                <a:ea typeface="微软雅黑" charset="-122"/>
              </a:rPr>
              <a:t>或者是两者之间。</a:t>
            </a:r>
          </a:p>
          <a:p>
            <a:pPr marL="0" indent="0">
              <a:lnSpc>
                <a:spcPct val="150000"/>
              </a:lnSpc>
              <a:buNone/>
            </a:pPr>
            <a:r>
              <a:rPr lang="zh-CN" altLang="en-US" dirty="0">
                <a:solidFill>
                  <a:schemeClr val="tx1">
                    <a:lumMod val="85000"/>
                    <a:lumOff val="15000"/>
                  </a:schemeClr>
                </a:solidFill>
                <a:latin typeface="微软雅黑" charset="-122"/>
                <a:ea typeface="微软雅黑" charset="-122"/>
              </a:rPr>
              <a:t>要做到这一点，</a:t>
            </a:r>
            <a:r>
              <a:rPr lang="en-US" altLang="zh-CN" dirty="0">
                <a:solidFill>
                  <a:schemeClr val="tx1">
                    <a:lumMod val="85000"/>
                    <a:lumOff val="15000"/>
                  </a:schemeClr>
                </a:solidFill>
                <a:latin typeface="微软雅黑" charset="-122"/>
                <a:ea typeface="微软雅黑" charset="-122"/>
              </a:rPr>
              <a:t>H.264</a:t>
            </a:r>
            <a:r>
              <a:rPr lang="zh-CN" altLang="en-US" dirty="0">
                <a:solidFill>
                  <a:schemeClr val="tx1">
                    <a:lumMod val="85000"/>
                    <a:lumOff val="15000"/>
                  </a:schemeClr>
                </a:solidFill>
                <a:latin typeface="微软雅黑" charset="-122"/>
                <a:ea typeface="微软雅黑" charset="-122"/>
              </a:rPr>
              <a:t>标准被分成不同的几种配置。高配置使用了更多特性，</a:t>
            </a:r>
          </a:p>
          <a:p>
            <a:pPr marL="0" indent="0">
              <a:lnSpc>
                <a:spcPct val="150000"/>
              </a:lnSpc>
              <a:buNone/>
            </a:pPr>
            <a:r>
              <a:rPr lang="zh-CN" altLang="en-US" dirty="0">
                <a:solidFill>
                  <a:schemeClr val="tx1">
                    <a:lumMod val="85000"/>
                    <a:lumOff val="15000"/>
                  </a:schemeClr>
                </a:solidFill>
                <a:latin typeface="微软雅黑" charset="-122"/>
                <a:ea typeface="微软雅黑" charset="-122"/>
              </a:rPr>
              <a:t>这会导致在解码过程中更加消耗</a:t>
            </a:r>
            <a:r>
              <a:rPr lang="en-US" altLang="zh-CN" dirty="0">
                <a:solidFill>
                  <a:schemeClr val="tx1">
                    <a:lumMod val="85000"/>
                    <a:lumOff val="15000"/>
                  </a:schemeClr>
                </a:solidFill>
                <a:latin typeface="微软雅黑" charset="-122"/>
                <a:ea typeface="微软雅黑" charset="-122"/>
              </a:rPr>
              <a:t>CPU</a:t>
            </a:r>
            <a:r>
              <a:rPr lang="zh-CN" altLang="en-US" dirty="0">
                <a:solidFill>
                  <a:schemeClr val="tx1">
                    <a:lumMod val="85000"/>
                    <a:lumOff val="15000"/>
                  </a:schemeClr>
                </a:solidFill>
                <a:latin typeface="微软雅黑" charset="-122"/>
                <a:ea typeface="微软雅黑" charset="-122"/>
              </a:rPr>
              <a:t>，但视频文件本身会更小，视频效果也更好</a:t>
            </a:r>
          </a:p>
          <a:p>
            <a:pPr marL="0" indent="0">
              <a:lnSpc>
                <a:spcPct val="150000"/>
              </a:lnSpc>
              <a:buNone/>
            </a:pPr>
            <a:r>
              <a:rPr lang="zh-CN" altLang="en-US" dirty="0">
                <a:solidFill>
                  <a:schemeClr val="tx1">
                    <a:lumMod val="85000"/>
                    <a:lumOff val="15000"/>
                  </a:schemeClr>
                </a:solidFill>
                <a:latin typeface="微软雅黑" charset="-122"/>
                <a:ea typeface="微软雅黑" charset="-122"/>
              </a:rPr>
              <a:t>								  </a:t>
            </a:r>
          </a:p>
          <a:p>
            <a:pPr marL="0" indent="0">
              <a:lnSpc>
                <a:spcPct val="150000"/>
              </a:lnSpc>
              <a:buNone/>
            </a:pPr>
            <a:r>
              <a:rPr lang="zh-CN" altLang="en-US" dirty="0">
                <a:solidFill>
                  <a:schemeClr val="tx1">
                    <a:lumMod val="85000"/>
                    <a:lumOff val="15000"/>
                  </a:schemeClr>
                </a:solidFill>
                <a:latin typeface="微软雅黑" charset="-122"/>
                <a:ea typeface="微软雅黑" charset="-122"/>
              </a:rPr>
              <a:t>苹果</a:t>
            </a:r>
            <a:r>
              <a:rPr lang="en-US" altLang="zh-CN" dirty="0" err="1">
                <a:solidFill>
                  <a:schemeClr val="tx1">
                    <a:lumMod val="85000"/>
                    <a:lumOff val="15000"/>
                  </a:schemeClr>
                </a:solidFill>
                <a:latin typeface="微软雅黑" charset="-122"/>
                <a:ea typeface="微软雅黑" charset="-122"/>
              </a:rPr>
              <a:t>iphone</a:t>
            </a:r>
            <a:r>
              <a:rPr lang="zh-CN" altLang="en-US" dirty="0">
                <a:solidFill>
                  <a:schemeClr val="tx1">
                    <a:lumMod val="85000"/>
                    <a:lumOff val="15000"/>
                  </a:schemeClr>
                </a:solidFill>
                <a:latin typeface="微软雅黑" charset="-122"/>
                <a:ea typeface="微软雅黑" charset="-122"/>
              </a:rPr>
              <a:t>手机		基本配置</a:t>
            </a:r>
            <a:r>
              <a:rPr lang="en-US" altLang="zh-CN" dirty="0">
                <a:solidFill>
                  <a:schemeClr val="tx1">
                    <a:lumMod val="85000"/>
                    <a:lumOff val="15000"/>
                  </a:schemeClr>
                </a:solidFill>
                <a:latin typeface="微软雅黑" charset="-122"/>
                <a:ea typeface="微软雅黑" charset="-122"/>
              </a:rPr>
              <a:t>(</a:t>
            </a:r>
            <a:r>
              <a:rPr lang="en-US" altLang="zh-CN" dirty="0" err="1">
                <a:solidFill>
                  <a:schemeClr val="tx1">
                    <a:lumMod val="85000"/>
                    <a:lumOff val="15000"/>
                  </a:schemeClr>
                </a:solidFill>
                <a:latin typeface="微软雅黑" charset="-122"/>
                <a:ea typeface="微软雅黑" charset="-122"/>
              </a:rPr>
              <a:t>BaseLine</a:t>
            </a:r>
            <a:r>
              <a:rPr lang="en-US" altLang="zh-CN" dirty="0">
                <a:solidFill>
                  <a:schemeClr val="tx1">
                    <a:lumMod val="85000"/>
                    <a:lumOff val="15000"/>
                  </a:schemeClr>
                </a:solidFill>
                <a:latin typeface="微软雅黑" charset="-122"/>
                <a:ea typeface="微软雅黑" charset="-122"/>
              </a:rPr>
              <a:t>)</a:t>
            </a:r>
          </a:p>
          <a:p>
            <a:pPr marL="0" indent="0">
              <a:lnSpc>
                <a:spcPct val="150000"/>
              </a:lnSpc>
              <a:buNone/>
            </a:pPr>
            <a:r>
              <a:rPr lang="zh-CN" altLang="en-US" dirty="0">
                <a:solidFill>
                  <a:schemeClr val="tx1">
                    <a:lumMod val="85000"/>
                    <a:lumOff val="15000"/>
                  </a:schemeClr>
                </a:solidFill>
                <a:latin typeface="微软雅黑" charset="-122"/>
                <a:ea typeface="微软雅黑" charset="-122"/>
              </a:rPr>
              <a:t>正常的电视机支持        </a:t>
            </a:r>
            <a:r>
              <a:rPr lang="en-US" altLang="zh-CN" dirty="0">
                <a:solidFill>
                  <a:schemeClr val="tx1">
                    <a:lumMod val="85000"/>
                    <a:lumOff val="15000"/>
                  </a:schemeClr>
                </a:solidFill>
                <a:latin typeface="微软雅黑" charset="-122"/>
                <a:ea typeface="微软雅黑" charset="-122"/>
              </a:rPr>
              <a:t>	</a:t>
            </a:r>
            <a:r>
              <a:rPr lang="zh-CN" altLang="en-US" dirty="0">
                <a:solidFill>
                  <a:schemeClr val="tx1">
                    <a:lumMod val="85000"/>
                    <a:lumOff val="15000"/>
                  </a:schemeClr>
                </a:solidFill>
                <a:latin typeface="微软雅黑" charset="-122"/>
                <a:ea typeface="微软雅黑" charset="-122"/>
              </a:rPr>
              <a:t>基本配置</a:t>
            </a:r>
            <a:r>
              <a:rPr lang="en-US" altLang="zh-CN" dirty="0">
                <a:solidFill>
                  <a:schemeClr val="tx1">
                    <a:lumMod val="85000"/>
                    <a:lumOff val="15000"/>
                  </a:schemeClr>
                </a:solidFill>
                <a:latin typeface="微软雅黑" charset="-122"/>
                <a:ea typeface="微软雅黑" charset="-122"/>
              </a:rPr>
              <a:t>(</a:t>
            </a:r>
            <a:r>
              <a:rPr lang="en-US" altLang="zh-CN" dirty="0" err="1">
                <a:solidFill>
                  <a:schemeClr val="tx1">
                    <a:lumMod val="85000"/>
                    <a:lumOff val="15000"/>
                  </a:schemeClr>
                </a:solidFill>
                <a:latin typeface="微软雅黑" charset="-122"/>
                <a:ea typeface="微软雅黑" charset="-122"/>
              </a:rPr>
              <a:t>BaseLine</a:t>
            </a:r>
            <a:r>
              <a:rPr lang="en-US" altLang="zh-CN" dirty="0">
                <a:solidFill>
                  <a:schemeClr val="tx1">
                    <a:lumMod val="85000"/>
                    <a:lumOff val="15000"/>
                  </a:schemeClr>
                </a:solidFill>
                <a:latin typeface="微软雅黑" charset="-122"/>
                <a:ea typeface="微软雅黑" charset="-122"/>
              </a:rPr>
              <a:t>) </a:t>
            </a:r>
            <a:r>
              <a:rPr lang="zh-CN" altLang="en-US" dirty="0">
                <a:solidFill>
                  <a:schemeClr val="tx1">
                    <a:lumMod val="85000"/>
                    <a:lumOff val="15000"/>
                  </a:schemeClr>
                </a:solidFill>
                <a:latin typeface="微软雅黑" charset="-122"/>
                <a:ea typeface="微软雅黑" charset="-122"/>
              </a:rPr>
              <a:t>和 主配置</a:t>
            </a:r>
            <a:r>
              <a:rPr lang="en-US" altLang="zh-CN" dirty="0">
                <a:solidFill>
                  <a:schemeClr val="tx1">
                    <a:lumMod val="85000"/>
                    <a:lumOff val="15000"/>
                  </a:schemeClr>
                </a:solidFill>
                <a:latin typeface="微软雅黑" charset="-122"/>
                <a:ea typeface="微软雅黑" charset="-122"/>
              </a:rPr>
              <a:t>(Main)</a:t>
            </a:r>
            <a:r>
              <a:rPr lang="zh-CN" altLang="en-US" dirty="0">
                <a:solidFill>
                  <a:schemeClr val="tx1">
                    <a:lumMod val="85000"/>
                    <a:lumOff val="15000"/>
                  </a:schemeClr>
                </a:solidFill>
                <a:latin typeface="微软雅黑" charset="-122"/>
                <a:ea typeface="微软雅黑" charset="-122"/>
              </a:rPr>
              <a:t>两种</a:t>
            </a:r>
          </a:p>
          <a:p>
            <a:pPr marL="0" indent="0">
              <a:lnSpc>
                <a:spcPct val="150000"/>
              </a:lnSpc>
              <a:buNone/>
            </a:pPr>
            <a:r>
              <a:rPr lang="zh-CN" altLang="en-US" dirty="0">
                <a:solidFill>
                  <a:schemeClr val="tx1">
                    <a:lumMod val="85000"/>
                    <a:lumOff val="15000"/>
                  </a:schemeClr>
                </a:solidFill>
                <a:latin typeface="微软雅黑" charset="-122"/>
                <a:ea typeface="微软雅黑" charset="-122"/>
              </a:rPr>
              <a:t>正常的电脑支持  	           基本配置</a:t>
            </a:r>
            <a:r>
              <a:rPr lang="en-US" altLang="zh-CN" dirty="0">
                <a:solidFill>
                  <a:schemeClr val="tx1">
                    <a:lumMod val="85000"/>
                    <a:lumOff val="15000"/>
                  </a:schemeClr>
                </a:solidFill>
                <a:latin typeface="微软雅黑" charset="-122"/>
                <a:ea typeface="微软雅黑" charset="-122"/>
              </a:rPr>
              <a:t>(</a:t>
            </a:r>
            <a:r>
              <a:rPr lang="en-US" altLang="zh-CN" dirty="0" err="1">
                <a:solidFill>
                  <a:schemeClr val="tx1">
                    <a:lumMod val="85000"/>
                    <a:lumOff val="15000"/>
                  </a:schemeClr>
                </a:solidFill>
                <a:latin typeface="微软雅黑" charset="-122"/>
                <a:ea typeface="微软雅黑" charset="-122"/>
              </a:rPr>
              <a:t>BaseLine</a:t>
            </a:r>
            <a:r>
              <a:rPr lang="en-US" altLang="zh-CN" dirty="0">
                <a:solidFill>
                  <a:schemeClr val="tx1">
                    <a:lumMod val="85000"/>
                    <a:lumOff val="15000"/>
                  </a:schemeClr>
                </a:solidFill>
                <a:latin typeface="微软雅黑" charset="-122"/>
                <a:ea typeface="微软雅黑" charset="-122"/>
              </a:rPr>
              <a:t>) </a:t>
            </a:r>
            <a:r>
              <a:rPr lang="zh-CN" altLang="en-US" dirty="0">
                <a:solidFill>
                  <a:schemeClr val="tx1">
                    <a:lumMod val="85000"/>
                    <a:lumOff val="15000"/>
                  </a:schemeClr>
                </a:solidFill>
                <a:latin typeface="微软雅黑" charset="-122"/>
                <a:ea typeface="微软雅黑" charset="-122"/>
              </a:rPr>
              <a:t>和 主配置</a:t>
            </a:r>
            <a:r>
              <a:rPr lang="en-US" altLang="zh-CN" dirty="0">
                <a:solidFill>
                  <a:schemeClr val="tx1">
                    <a:lumMod val="85000"/>
                    <a:lumOff val="15000"/>
                  </a:schemeClr>
                </a:solidFill>
                <a:latin typeface="微软雅黑" charset="-122"/>
                <a:ea typeface="微软雅黑" charset="-122"/>
              </a:rPr>
              <a:t>(Main) </a:t>
            </a:r>
            <a:r>
              <a:rPr lang="zh-CN" altLang="en-US" dirty="0">
                <a:solidFill>
                  <a:schemeClr val="tx1">
                    <a:lumMod val="85000"/>
                    <a:lumOff val="15000"/>
                  </a:schemeClr>
                </a:solidFill>
                <a:latin typeface="微软雅黑" charset="-122"/>
                <a:ea typeface="微软雅黑" charset="-122"/>
              </a:rPr>
              <a:t>高级配置</a:t>
            </a:r>
            <a:r>
              <a:rPr lang="en-US" altLang="zh-CN" dirty="0">
                <a:solidFill>
                  <a:schemeClr val="tx1">
                    <a:lumMod val="85000"/>
                    <a:lumOff val="15000"/>
                  </a:schemeClr>
                </a:solidFill>
                <a:latin typeface="微软雅黑" charset="-122"/>
                <a:ea typeface="微软雅黑" charset="-122"/>
              </a:rPr>
              <a:t>(high)</a:t>
            </a:r>
            <a:r>
              <a:rPr lang="zh-CN" altLang="en-US" dirty="0">
                <a:solidFill>
                  <a:schemeClr val="tx1">
                    <a:lumMod val="85000"/>
                    <a:lumOff val="15000"/>
                  </a:schemeClr>
                </a:solidFill>
                <a:latin typeface="微软雅黑" charset="-122"/>
                <a:ea typeface="微软雅黑" charset="-122"/>
              </a:rPr>
              <a:t>三种</a:t>
            </a:r>
          </a:p>
        </p:txBody>
      </p:sp>
      <p:sp>
        <p:nvSpPr>
          <p:cNvPr id="3" name="标题 2"/>
          <p:cNvSpPr>
            <a:spLocks noGrp="1"/>
          </p:cNvSpPr>
          <p:nvPr>
            <p:ph type="title"/>
          </p:nvPr>
        </p:nvSpPr>
        <p:spPr/>
        <p:txBody>
          <a:bodyPr/>
          <a:lstStyle/>
          <a:p>
            <a:r>
              <a:rPr lang="zh-CN" altLang="en-US" dirty="0"/>
              <a:t>音频和视频容器</a:t>
            </a:r>
          </a:p>
        </p:txBody>
      </p:sp>
    </p:spTree>
    <p:extLst>
      <p:ext uri="{BB962C8B-B14F-4D97-AF65-F5344CB8AC3E}">
        <p14:creationId xmlns:p14="http://schemas.microsoft.com/office/powerpoint/2010/main" val="3776373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normAutofit fontScale="85000" lnSpcReduction="20000"/>
          </a:bodyPr>
          <a:lstStyle/>
          <a:p>
            <a:pPr marL="0" indent="0">
              <a:lnSpc>
                <a:spcPct val="150000"/>
              </a:lnSpc>
              <a:buNone/>
            </a:pPr>
            <a:r>
              <a:rPr lang="zh-CN" altLang="en-US" dirty="0">
                <a:solidFill>
                  <a:schemeClr val="tx1">
                    <a:lumMod val="85000"/>
                    <a:lumOff val="15000"/>
                  </a:schemeClr>
                </a:solidFill>
                <a:latin typeface="微软雅黑" charset="-122"/>
                <a:ea typeface="微软雅黑" charset="-122"/>
              </a:rPr>
              <a:t>当然有一些编解码器受专利的保护，有一些则是免费的，例如</a:t>
            </a:r>
            <a:r>
              <a:rPr lang="en-US" altLang="zh-CN" dirty="0" err="1">
                <a:solidFill>
                  <a:schemeClr val="tx1">
                    <a:lumMod val="85000"/>
                    <a:lumOff val="15000"/>
                  </a:schemeClr>
                </a:solidFill>
                <a:latin typeface="微软雅黑" charset="-122"/>
                <a:ea typeface="微软雅黑" charset="-122"/>
              </a:rPr>
              <a:t>Ogg</a:t>
            </a:r>
            <a:r>
              <a:rPr lang="zh-CN" altLang="en-US" dirty="0">
                <a:solidFill>
                  <a:schemeClr val="tx1">
                    <a:lumMod val="85000"/>
                    <a:lumOff val="15000"/>
                  </a:schemeClr>
                </a:solidFill>
                <a:latin typeface="微软雅黑" charset="-122"/>
                <a:ea typeface="微软雅黑" charset="-122"/>
              </a:rPr>
              <a:t>的</a:t>
            </a:r>
            <a:r>
              <a:rPr lang="en-US" altLang="zh-CN" dirty="0" err="1">
                <a:solidFill>
                  <a:schemeClr val="tx1">
                    <a:lumMod val="85000"/>
                    <a:lumOff val="15000"/>
                  </a:schemeClr>
                </a:solidFill>
                <a:latin typeface="微软雅黑" charset="-122"/>
                <a:ea typeface="微软雅黑" charset="-122"/>
              </a:rPr>
              <a:t>Vorbis</a:t>
            </a:r>
            <a:r>
              <a:rPr lang="zh-CN" altLang="en-US" dirty="0">
                <a:solidFill>
                  <a:schemeClr val="tx1">
                    <a:lumMod val="85000"/>
                    <a:lumOff val="15000"/>
                  </a:schemeClr>
                </a:solidFill>
                <a:latin typeface="微软雅黑" charset="-122"/>
                <a:ea typeface="微软雅黑" charset="-122"/>
              </a:rPr>
              <a:t>音频编解码器。</a:t>
            </a:r>
          </a:p>
          <a:p>
            <a:pPr marL="0" indent="0">
              <a:lnSpc>
                <a:spcPct val="150000"/>
              </a:lnSpc>
              <a:buNone/>
            </a:pPr>
            <a:r>
              <a:rPr lang="en-US" altLang="zh-CN" dirty="0" err="1">
                <a:solidFill>
                  <a:schemeClr val="tx1">
                    <a:lumMod val="85000"/>
                    <a:lumOff val="15000"/>
                  </a:schemeClr>
                </a:solidFill>
                <a:latin typeface="微软雅黑" charset="-122"/>
                <a:ea typeface="微软雅黑" charset="-122"/>
              </a:rPr>
              <a:t>Ogg</a:t>
            </a:r>
            <a:r>
              <a:rPr lang="zh-CN" altLang="en-US" dirty="0">
                <a:solidFill>
                  <a:schemeClr val="tx1">
                    <a:lumMod val="85000"/>
                    <a:lumOff val="15000"/>
                  </a:schemeClr>
                </a:solidFill>
                <a:latin typeface="微软雅黑" charset="-122"/>
                <a:ea typeface="微软雅黑" charset="-122"/>
              </a:rPr>
              <a:t>的</a:t>
            </a:r>
            <a:r>
              <a:rPr lang="en-US" altLang="zh-CN" dirty="0">
                <a:solidFill>
                  <a:schemeClr val="tx1">
                    <a:lumMod val="85000"/>
                    <a:lumOff val="15000"/>
                  </a:schemeClr>
                </a:solidFill>
                <a:latin typeface="微软雅黑" charset="-122"/>
                <a:ea typeface="微软雅黑" charset="-122"/>
              </a:rPr>
              <a:t>Theora</a:t>
            </a:r>
            <a:r>
              <a:rPr lang="zh-CN" altLang="en-US" dirty="0">
                <a:solidFill>
                  <a:schemeClr val="tx1">
                    <a:lumMod val="85000"/>
                    <a:lumOff val="15000"/>
                  </a:schemeClr>
                </a:solidFill>
                <a:latin typeface="微软雅黑" charset="-122"/>
                <a:ea typeface="微软雅黑" charset="-122"/>
              </a:rPr>
              <a:t>视频编解码器也是可以免费使用的。而想使用</a:t>
            </a:r>
            <a:r>
              <a:rPr lang="en-US" altLang="zh-CN" dirty="0">
                <a:solidFill>
                  <a:schemeClr val="tx1">
                    <a:lumMod val="85000"/>
                    <a:lumOff val="15000"/>
                  </a:schemeClr>
                </a:solidFill>
                <a:latin typeface="微软雅黑" charset="-122"/>
                <a:ea typeface="微软雅黑" charset="-122"/>
              </a:rPr>
              <a:t>H.264</a:t>
            </a:r>
            <a:r>
              <a:rPr lang="zh-CN" altLang="en-US" dirty="0">
                <a:solidFill>
                  <a:schemeClr val="tx1">
                    <a:lumMod val="85000"/>
                    <a:lumOff val="15000"/>
                  </a:schemeClr>
                </a:solidFill>
                <a:latin typeface="微软雅黑" charset="-122"/>
                <a:ea typeface="微软雅黑" charset="-122"/>
              </a:rPr>
              <a:t>的话就需要支付相关的费用了</a:t>
            </a:r>
          </a:p>
          <a:p>
            <a:pPr marL="0" indent="0">
              <a:lnSpc>
                <a:spcPct val="150000"/>
              </a:lnSpc>
              <a:buNone/>
            </a:pPr>
            <a:r>
              <a:rPr lang="zh-CN" altLang="en-US" dirty="0">
                <a:solidFill>
                  <a:schemeClr val="tx1">
                    <a:lumMod val="85000"/>
                    <a:lumOff val="15000"/>
                  </a:schemeClr>
                </a:solidFill>
                <a:latin typeface="微软雅黑" charset="-122"/>
                <a:ea typeface="微软雅黑" charset="-122"/>
              </a:rPr>
              <a:t>现在的视频编解码器会使用各种技巧减少从一帧到另一帧过程中传递的信息数量，它们不会存储每一帧的所有信息，而只是存储两帧之间的差异信息。</a:t>
            </a:r>
          </a:p>
          <a:p>
            <a:pPr marL="0" indent="0">
              <a:lnSpc>
                <a:spcPct val="150000"/>
              </a:lnSpc>
              <a:buNone/>
            </a:pPr>
            <a:r>
              <a:rPr lang="zh-CN" altLang="en-US" dirty="0">
                <a:solidFill>
                  <a:schemeClr val="tx1">
                    <a:lumMod val="85000"/>
                    <a:lumOff val="15000"/>
                  </a:schemeClr>
                </a:solidFill>
                <a:latin typeface="微软雅黑" charset="-122"/>
                <a:ea typeface="微软雅黑" charset="-122"/>
              </a:rPr>
              <a:t>编码器也分有损和无损，无损视频文件一般太大，在网页中没有优势，所以我们重点研究有损编解码器。</a:t>
            </a:r>
          </a:p>
          <a:p>
            <a:pPr marL="0" indent="0">
              <a:lnSpc>
                <a:spcPct val="150000"/>
              </a:lnSpc>
              <a:buNone/>
            </a:pPr>
            <a:r>
              <a:rPr lang="zh-CN" altLang="en-US" dirty="0">
                <a:solidFill>
                  <a:schemeClr val="tx1">
                    <a:lumMod val="85000"/>
                    <a:lumOff val="15000"/>
                  </a:schemeClr>
                </a:solidFill>
                <a:latin typeface="微软雅黑" charset="-122"/>
                <a:ea typeface="微软雅黑" charset="-122"/>
              </a:rPr>
              <a:t>有损编解码器中，信息在编码过程中丢失是无法避免的，反复的对视频编码会导致其画面不均匀。</a:t>
            </a:r>
          </a:p>
        </p:txBody>
      </p:sp>
      <p:sp>
        <p:nvSpPr>
          <p:cNvPr id="3" name="标题 2"/>
          <p:cNvSpPr>
            <a:spLocks noGrp="1"/>
          </p:cNvSpPr>
          <p:nvPr>
            <p:ph type="title"/>
          </p:nvPr>
        </p:nvSpPr>
        <p:spPr/>
        <p:txBody>
          <a:bodyPr/>
          <a:lstStyle/>
          <a:p>
            <a:r>
              <a:rPr lang="zh-CN" altLang="en-US" dirty="0"/>
              <a:t>音频和视频容器</a:t>
            </a:r>
          </a:p>
        </p:txBody>
      </p:sp>
    </p:spTree>
    <p:extLst>
      <p:ext uri="{BB962C8B-B14F-4D97-AF65-F5344CB8AC3E}">
        <p14:creationId xmlns:p14="http://schemas.microsoft.com/office/powerpoint/2010/main" val="3880063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normAutofit/>
          </a:bodyPr>
          <a:lstStyle/>
          <a:p>
            <a:pPr marL="0" indent="0">
              <a:lnSpc>
                <a:spcPct val="150000"/>
              </a:lnSpc>
              <a:buNone/>
            </a:pPr>
            <a:r>
              <a:rPr lang="en-US" altLang="zh-CN" sz="1400" dirty="0">
                <a:solidFill>
                  <a:schemeClr val="tx1">
                    <a:lumMod val="85000"/>
                    <a:lumOff val="15000"/>
                  </a:schemeClr>
                </a:solidFill>
                <a:latin typeface="微软雅黑" charset="-122"/>
                <a:ea typeface="微软雅黑" charset="-122"/>
              </a:rPr>
              <a:t>Browser		MP4(H.264 + AAC)	</a:t>
            </a:r>
            <a:r>
              <a:rPr lang="en-US" altLang="zh-CN" sz="1400" dirty="0" err="1">
                <a:solidFill>
                  <a:schemeClr val="tx1">
                    <a:lumMod val="85000"/>
                    <a:lumOff val="15000"/>
                  </a:schemeClr>
                </a:solidFill>
                <a:latin typeface="微软雅黑" charset="-122"/>
                <a:ea typeface="微软雅黑" charset="-122"/>
              </a:rPr>
              <a:t>WebM</a:t>
            </a:r>
            <a:r>
              <a:rPr lang="en-US" altLang="zh-CN" sz="1400" dirty="0">
                <a:solidFill>
                  <a:schemeClr val="tx1">
                    <a:lumMod val="85000"/>
                    <a:lumOff val="15000"/>
                  </a:schemeClr>
                </a:solidFill>
                <a:latin typeface="微软雅黑" charset="-122"/>
                <a:ea typeface="微软雅黑" charset="-122"/>
              </a:rPr>
              <a:t>(VP8 + </a:t>
            </a:r>
            <a:r>
              <a:rPr lang="en-US" altLang="zh-CN" sz="1400" dirty="0" err="1">
                <a:solidFill>
                  <a:schemeClr val="tx1">
                    <a:lumMod val="85000"/>
                    <a:lumOff val="15000"/>
                  </a:schemeClr>
                </a:solidFill>
                <a:latin typeface="微软雅黑" charset="-122"/>
                <a:ea typeface="微软雅黑" charset="-122"/>
              </a:rPr>
              <a:t>Vorbis</a:t>
            </a:r>
            <a:r>
              <a:rPr lang="en-US" altLang="zh-CN" sz="1400" dirty="0">
                <a:solidFill>
                  <a:schemeClr val="tx1">
                    <a:lumMod val="85000"/>
                    <a:lumOff val="15000"/>
                  </a:schemeClr>
                </a:solidFill>
                <a:latin typeface="微软雅黑" charset="-122"/>
                <a:ea typeface="微软雅黑" charset="-122"/>
              </a:rPr>
              <a:t> )		</a:t>
            </a:r>
            <a:r>
              <a:rPr lang="en-US" altLang="zh-CN" sz="1400" dirty="0" err="1">
                <a:solidFill>
                  <a:schemeClr val="tx1">
                    <a:lumMod val="85000"/>
                    <a:lumOff val="15000"/>
                  </a:schemeClr>
                </a:solidFill>
                <a:latin typeface="微软雅黑" charset="-122"/>
                <a:ea typeface="微软雅黑" charset="-122"/>
              </a:rPr>
              <a:t>Ogg</a:t>
            </a:r>
            <a:r>
              <a:rPr lang="en-US" altLang="zh-CN" sz="1400" dirty="0">
                <a:solidFill>
                  <a:schemeClr val="tx1">
                    <a:lumMod val="85000"/>
                    <a:lumOff val="15000"/>
                  </a:schemeClr>
                </a:solidFill>
                <a:latin typeface="微软雅黑" charset="-122"/>
                <a:ea typeface="微软雅黑" charset="-122"/>
              </a:rPr>
              <a:t>(Theora + </a:t>
            </a:r>
            <a:r>
              <a:rPr lang="en-US" altLang="zh-CN" sz="1400" dirty="0" err="1">
                <a:solidFill>
                  <a:schemeClr val="tx1">
                    <a:lumMod val="85000"/>
                    <a:lumOff val="15000"/>
                  </a:schemeClr>
                </a:solidFill>
                <a:latin typeface="微软雅黑" charset="-122"/>
                <a:ea typeface="微软雅黑" charset="-122"/>
              </a:rPr>
              <a:t>Vorbis</a:t>
            </a:r>
            <a:r>
              <a:rPr lang="en-US" altLang="zh-CN" sz="1400" dirty="0">
                <a:solidFill>
                  <a:schemeClr val="tx1">
                    <a:lumMod val="85000"/>
                    <a:lumOff val="15000"/>
                  </a:schemeClr>
                </a:solidFill>
                <a:latin typeface="微软雅黑" charset="-122"/>
                <a:ea typeface="微软雅黑" charset="-122"/>
              </a:rPr>
              <a:t>)</a:t>
            </a:r>
          </a:p>
          <a:p>
            <a:pPr marL="0" indent="0">
              <a:lnSpc>
                <a:spcPct val="150000"/>
              </a:lnSpc>
              <a:buNone/>
            </a:pPr>
            <a:r>
              <a:rPr lang="en-US" altLang="zh-CN" sz="1600" dirty="0">
                <a:solidFill>
                  <a:schemeClr val="tx1">
                    <a:lumMod val="85000"/>
                    <a:lumOff val="15000"/>
                  </a:schemeClr>
                </a:solidFill>
                <a:latin typeface="微软雅黑" charset="-122"/>
                <a:ea typeface="微软雅黑" charset="-122"/>
              </a:rPr>
              <a:t>I E 9   			</a:t>
            </a:r>
            <a:r>
              <a:rPr lang="en-US" altLang="zh-CN" dirty="0">
                <a:solidFill>
                  <a:schemeClr val="tx1">
                    <a:lumMod val="85000"/>
                    <a:lumOff val="15000"/>
                  </a:schemeClr>
                </a:solidFill>
                <a:latin typeface="微软雅黑" charset="-122"/>
                <a:ea typeface="微软雅黑" charset="-122"/>
              </a:rPr>
              <a:t>YES			NO				NO</a:t>
            </a:r>
          </a:p>
          <a:p>
            <a:pPr marL="0" indent="0">
              <a:lnSpc>
                <a:spcPct val="150000"/>
              </a:lnSpc>
              <a:buNone/>
            </a:pPr>
            <a:r>
              <a:rPr lang="en-US" altLang="zh-CN" dirty="0">
                <a:solidFill>
                  <a:schemeClr val="tx1">
                    <a:lumMod val="85000"/>
                    <a:lumOff val="15000"/>
                  </a:schemeClr>
                </a:solidFill>
                <a:latin typeface="微软雅黑" charset="-122"/>
                <a:ea typeface="微软雅黑" charset="-122"/>
              </a:rPr>
              <a:t>Firefox 4.0		NO			YES				YES</a:t>
            </a:r>
          </a:p>
          <a:p>
            <a:pPr marL="0" indent="0">
              <a:lnSpc>
                <a:spcPct val="150000"/>
              </a:lnSpc>
              <a:buNone/>
            </a:pPr>
            <a:r>
              <a:rPr lang="en-US" altLang="zh-CN" dirty="0">
                <a:solidFill>
                  <a:schemeClr val="tx1">
                    <a:lumMod val="85000"/>
                    <a:lumOff val="15000"/>
                  </a:schemeClr>
                </a:solidFill>
                <a:latin typeface="微软雅黑" charset="-122"/>
                <a:ea typeface="微软雅黑" charset="-122"/>
              </a:rPr>
              <a:t>Google Chrome 	YES			YES				YES</a:t>
            </a:r>
          </a:p>
          <a:p>
            <a:pPr marL="0" indent="0">
              <a:lnSpc>
                <a:spcPct val="150000"/>
              </a:lnSpc>
              <a:buNone/>
            </a:pPr>
            <a:r>
              <a:rPr lang="en-US" altLang="zh-CN" dirty="0">
                <a:solidFill>
                  <a:schemeClr val="tx1">
                    <a:lumMod val="85000"/>
                    <a:lumOff val="15000"/>
                  </a:schemeClr>
                </a:solidFill>
                <a:latin typeface="微软雅黑" charset="-122"/>
                <a:ea typeface="微软雅黑" charset="-122"/>
              </a:rPr>
              <a:t>Apple Safari 5	YES			NO				NO</a:t>
            </a:r>
          </a:p>
          <a:p>
            <a:pPr marL="0" indent="0">
              <a:lnSpc>
                <a:spcPct val="150000"/>
              </a:lnSpc>
              <a:buNone/>
            </a:pPr>
            <a:r>
              <a:rPr lang="en-US" altLang="zh-CN" dirty="0">
                <a:solidFill>
                  <a:schemeClr val="tx1">
                    <a:lumMod val="85000"/>
                    <a:lumOff val="15000"/>
                  </a:schemeClr>
                </a:solidFill>
                <a:latin typeface="微软雅黑" charset="-122"/>
                <a:ea typeface="微软雅黑" charset="-122"/>
              </a:rPr>
              <a:t>Opera 10.6		NO			YES				YES</a:t>
            </a:r>
            <a:endParaRPr lang="zh-CN" altLang="en-US" dirty="0">
              <a:solidFill>
                <a:schemeClr val="tx1">
                  <a:lumMod val="85000"/>
                  <a:lumOff val="15000"/>
                </a:schemeClr>
              </a:solidFill>
              <a:latin typeface="微软雅黑" charset="-122"/>
              <a:ea typeface="微软雅黑" charset="-122"/>
            </a:endParaRPr>
          </a:p>
        </p:txBody>
      </p:sp>
      <p:sp>
        <p:nvSpPr>
          <p:cNvPr id="3" name="标题 2"/>
          <p:cNvSpPr>
            <a:spLocks noGrp="1"/>
          </p:cNvSpPr>
          <p:nvPr>
            <p:ph type="title"/>
          </p:nvPr>
        </p:nvSpPr>
        <p:spPr/>
        <p:txBody>
          <a:bodyPr/>
          <a:lstStyle/>
          <a:p>
            <a:r>
              <a:rPr lang="zh-CN" altLang="en-US" dirty="0"/>
              <a:t>音频和视频容器</a:t>
            </a:r>
          </a:p>
        </p:txBody>
      </p:sp>
    </p:spTree>
    <p:extLst>
      <p:ext uri="{BB962C8B-B14F-4D97-AF65-F5344CB8AC3E}">
        <p14:creationId xmlns:p14="http://schemas.microsoft.com/office/powerpoint/2010/main" val="103068473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3711</TotalTime>
  <Words>2101</Words>
  <Application>Microsoft Office PowerPoint</Application>
  <PresentationFormat>全屏显示(16:9)</PresentationFormat>
  <Paragraphs>247</Paragraphs>
  <Slides>27</Slides>
  <Notes>25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27</vt:i4>
      </vt:variant>
    </vt:vector>
  </HeadingPairs>
  <TitlesOfParts>
    <vt:vector size="34" baseType="lpstr">
      <vt:lpstr>华文新魏</vt:lpstr>
      <vt:lpstr>Microsoft YaHei</vt:lpstr>
      <vt:lpstr>Microsoft YaHei</vt:lpstr>
      <vt:lpstr>Arial</vt:lpstr>
      <vt:lpstr>Calibri</vt:lpstr>
      <vt:lpstr>Wingdings</vt:lpstr>
      <vt:lpstr>Office 主题</vt:lpstr>
      <vt:lpstr>PowerPoint 演示文稿</vt:lpstr>
      <vt:lpstr>HTML5 入门 – 音频和视频</vt:lpstr>
      <vt:lpstr>音频和视频容器</vt:lpstr>
      <vt:lpstr>音频和视频容器</vt:lpstr>
      <vt:lpstr>音频和视频容器</vt:lpstr>
      <vt:lpstr>音频和视频容器</vt:lpstr>
      <vt:lpstr>音频和视频容器</vt:lpstr>
      <vt:lpstr>音频和视频容器</vt:lpstr>
      <vt:lpstr>音频和视频容器</vt:lpstr>
      <vt:lpstr>音频和视频容器</vt:lpstr>
      <vt:lpstr>音频和视频容器</vt:lpstr>
      <vt:lpstr>环境变量配置</vt:lpstr>
      <vt:lpstr>HTML5 入门 – 音频和视频</vt:lpstr>
      <vt:lpstr>HTML5 入门 – 音频和视频</vt:lpstr>
      <vt:lpstr>HTML5 入门 – 音频和视频</vt:lpstr>
      <vt:lpstr>HTML5 入门 – 音频和视频</vt:lpstr>
      <vt:lpstr>HTML5 入门 – 音频和视频</vt:lpstr>
      <vt:lpstr>HTML5 入门 – 音频和视频</vt:lpstr>
      <vt:lpstr>HTML5 入门 – 音频和视频</vt:lpstr>
      <vt:lpstr>音频和视频的type</vt:lpstr>
      <vt:lpstr>HTML5 入门 – 音频和视频</vt:lpstr>
      <vt:lpstr>HTML5 入门 – 音频和视频</vt:lpstr>
      <vt:lpstr>音频和视频的type</vt:lpstr>
      <vt:lpstr>HTML5 入门 – 音频和视频</vt:lpstr>
      <vt:lpstr>HTML5 入门 – 音频和视频</vt:lpstr>
      <vt:lpstr>HTML5 入门 – 音频和视频</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lipeihua</cp:lastModifiedBy>
  <cp:revision>160</cp:revision>
  <dcterms:created xsi:type="dcterms:W3CDTF">2013-03-04T07:19:04Z</dcterms:created>
  <dcterms:modified xsi:type="dcterms:W3CDTF">2020-01-14T03:19:36Z</dcterms:modified>
</cp:coreProperties>
</file>