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2" r:id="rId3"/>
    <p:sldId id="483" r:id="rId4"/>
    <p:sldId id="484" r:id="rId5"/>
    <p:sldId id="279" r:id="rId6"/>
    <p:sldId id="485" r:id="rId7"/>
    <p:sldId id="280" r:id="rId8"/>
    <p:sldId id="281" r:id="rId9"/>
    <p:sldId id="287" r:id="rId10"/>
    <p:sldId id="286" r:id="rId11"/>
    <p:sldId id="282" r:id="rId12"/>
    <p:sldId id="283" r:id="rId13"/>
    <p:sldId id="284" r:id="rId14"/>
    <p:sldId id="285" r:id="rId15"/>
    <p:sldId id="294" r:id="rId16"/>
    <p:sldId id="288" r:id="rId17"/>
    <p:sldId id="289" r:id="rId18"/>
    <p:sldId id="290" r:id="rId19"/>
    <p:sldId id="486" r:id="rId20"/>
    <p:sldId id="291" r:id="rId21"/>
    <p:sldId id="489" r:id="rId22"/>
    <p:sldId id="295" r:id="rId23"/>
    <p:sldId id="293" r:id="rId24"/>
    <p:sldId id="296" r:id="rId25"/>
    <p:sldId id="297" r:id="rId26"/>
    <p:sldId id="298" r:id="rId27"/>
    <p:sldId id="299" r:id="rId28"/>
    <p:sldId id="300" r:id="rId29"/>
    <p:sldId id="302" r:id="rId30"/>
    <p:sldId id="303" r:id="rId31"/>
    <p:sldId id="304" r:id="rId32"/>
    <p:sldId id="305" r:id="rId33"/>
    <p:sldId id="487" r:id="rId34"/>
    <p:sldId id="312" r:id="rId35"/>
    <p:sldId id="488" r:id="rId36"/>
    <p:sldId id="260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>
      <p:cViewPr varScale="1">
        <p:scale>
          <a:sx n="101" d="100"/>
          <a:sy n="101" d="100"/>
        </p:scale>
        <p:origin x="312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68397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61725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6172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6172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70676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4531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4820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742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8372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8363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4106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4352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32374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0897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98664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97558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65482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1946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16242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8778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96356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0916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61725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32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47265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33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36189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34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10434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35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5942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8204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6172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6172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491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5304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8197E5-E50F-0849-83E1-7978A59DE41C}" type="datetime1">
              <a:rPr lang="zh-CN" altLang="en-US" smtClean="0"/>
              <a:pPr/>
              <a:t>2019/11/9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BDB78-6E36-4A46-BD63-750A1EA628EF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6172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429904" y="828675"/>
            <a:ext cx="8285471" cy="3971925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base" latinLnBrk="0" hangingPunct="1">
              <a:lnSpc>
                <a:spcPct val="130000"/>
              </a:lnSpc>
              <a:spcBef>
                <a:spcPts val="750"/>
              </a:spcBef>
              <a:spcAft>
                <a:spcPct val="0"/>
              </a:spcAft>
              <a:buClr>
                <a:srgbClr val="E32000"/>
              </a:buClr>
              <a:buSzTx/>
              <a:buFont typeface="Arial" charset="0"/>
              <a:buChar char="•"/>
              <a:tabLst/>
              <a:defRPr sz="1950">
                <a:solidFill>
                  <a:srgbClr val="41464D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/>
              <a:t>插入有符号内容</a:t>
            </a:r>
            <a:endParaRPr kumimoji="1" lang="en-US" altLang="zh-CN" dirty="0"/>
          </a:p>
          <a:p>
            <a:pPr marL="342900" marR="0" lvl="0" indent="-342900" algn="l" defTabSz="685800" rtl="0" eaLnBrk="1" fontAlgn="base" latinLnBrk="0" hangingPunct="1">
              <a:lnSpc>
                <a:spcPct val="130000"/>
              </a:lnSpc>
              <a:spcBef>
                <a:spcPts val="750"/>
              </a:spcBef>
              <a:spcAft>
                <a:spcPct val="0"/>
              </a:spcAft>
              <a:buClr>
                <a:srgbClr val="E32000"/>
              </a:buClr>
              <a:buSzTx/>
              <a:buFont typeface="Arial" charset="0"/>
              <a:buChar char="•"/>
              <a:tabLst/>
              <a:defRPr/>
            </a:pPr>
            <a:r>
              <a:rPr kumimoji="1" lang="zh-CN" altLang="en-US" dirty="0"/>
              <a:t>插入有符号内容</a:t>
            </a:r>
            <a:endParaRPr kumimoji="1" lang="en-US" altLang="zh-CN" dirty="0"/>
          </a:p>
          <a:p>
            <a:pPr marL="342900" marR="0" lvl="0" indent="-342900" algn="l" defTabSz="685800" rtl="0" eaLnBrk="1" fontAlgn="base" latinLnBrk="0" hangingPunct="1">
              <a:lnSpc>
                <a:spcPct val="130000"/>
              </a:lnSpc>
              <a:spcBef>
                <a:spcPts val="750"/>
              </a:spcBef>
              <a:spcAft>
                <a:spcPct val="0"/>
              </a:spcAft>
              <a:buClr>
                <a:srgbClr val="E32000"/>
              </a:buClr>
              <a:buSzTx/>
              <a:buFont typeface="Arial" charset="0"/>
              <a:buChar char="•"/>
              <a:tabLst/>
              <a:defRPr/>
            </a:pPr>
            <a:r>
              <a:rPr kumimoji="1" lang="zh-CN" altLang="en-US" dirty="0"/>
              <a:t>插入有符号内容</a:t>
            </a:r>
            <a:endParaRPr kumimoji="1" lang="en-US" altLang="zh-CN" dirty="0"/>
          </a:p>
          <a:p>
            <a:pPr lvl="0"/>
            <a:endParaRPr kumimoji="1" lang="zh-CN" altLang="en-US" dirty="0"/>
          </a:p>
        </p:txBody>
      </p:sp>
      <p:sp>
        <p:nvSpPr>
          <p:cNvPr id="6" name="标题 8"/>
          <p:cNvSpPr>
            <a:spLocks noGrp="1"/>
          </p:cNvSpPr>
          <p:nvPr>
            <p:ph type="title" hasCustomPrompt="1"/>
          </p:nvPr>
        </p:nvSpPr>
        <p:spPr>
          <a:xfrm>
            <a:off x="2411760" y="117872"/>
            <a:ext cx="6120680" cy="450056"/>
          </a:xfrm>
          <a:prstGeom prst="rect">
            <a:avLst/>
          </a:prstGeom>
        </p:spPr>
        <p:txBody>
          <a:bodyPr anchor="ctr"/>
          <a:lstStyle>
            <a:lvl1pPr algn="l">
              <a:defRPr sz="21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/>
              <a:t>课程标题</a:t>
            </a:r>
            <a:r>
              <a:rPr kumimoji="1" lang="en-US" altLang="zh-CN" dirty="0"/>
              <a:t>-</a:t>
            </a:r>
            <a:r>
              <a:rPr kumimoji="1" lang="zh-CN" altLang="en-US" dirty="0"/>
              <a:t>小节标题</a:t>
            </a:r>
          </a:p>
        </p:txBody>
      </p:sp>
    </p:spTree>
    <p:extLst>
      <p:ext uri="{BB962C8B-B14F-4D97-AF65-F5344CB8AC3E}">
        <p14:creationId xmlns:p14="http://schemas.microsoft.com/office/powerpoint/2010/main" val="344030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2483768" y="61809"/>
            <a:ext cx="6338888" cy="450056"/>
          </a:xfrm>
          <a:prstGeom prst="rect">
            <a:avLst/>
          </a:prstGeom>
        </p:spPr>
        <p:txBody>
          <a:bodyPr anchor="ctr"/>
          <a:lstStyle>
            <a:lvl1pPr algn="l">
              <a:defRPr sz="21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/>
              <a:t>课程标题</a:t>
            </a:r>
            <a:r>
              <a:rPr kumimoji="1" lang="en-US" altLang="zh-CN" dirty="0"/>
              <a:t>-</a:t>
            </a:r>
            <a:r>
              <a:rPr kumimoji="1" lang="zh-CN" altLang="en-US" dirty="0"/>
              <a:t>小节标题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800225" y="1247775"/>
            <a:ext cx="5886450" cy="3324225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base" latinLnBrk="0" hangingPunct="1">
              <a:lnSpc>
                <a:spcPct val="130000"/>
              </a:lnSpc>
              <a:spcBef>
                <a:spcPts val="750"/>
              </a:spcBef>
              <a:spcAft>
                <a:spcPct val="0"/>
              </a:spcAft>
              <a:buClr>
                <a:srgbClr val="E32000"/>
              </a:buClr>
              <a:buSzTx/>
              <a:buFont typeface="Arial" charset="0"/>
              <a:buChar char="•"/>
              <a:tabLst/>
              <a:defRPr sz="1950">
                <a:solidFill>
                  <a:srgbClr val="41464D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/>
              <a:t>插入小节名称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插入小节名称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插入小节名称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插入小节名称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插入小节名称</a:t>
            </a:r>
            <a:endParaRPr kumimoji="1" lang="en-US" altLang="zh-CN" dirty="0"/>
          </a:p>
          <a:p>
            <a:pPr lvl="0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519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9632" y="1903935"/>
            <a:ext cx="633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HTML-01</a:t>
            </a:r>
            <a:endParaRPr lang="zh-CN" altLang="en-US" sz="8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4313226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讲师：尚硅谷 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– 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李</a:t>
            </a:r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沛华 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一个基本的</a:t>
            </a:r>
            <a:r>
              <a:rPr kumimoji="1" lang="en-US" altLang="zh-CN" dirty="0"/>
              <a:t> HTML </a:t>
            </a:r>
            <a:r>
              <a:rPr kumimoji="1" lang="zh-CN" altLang="en-US" dirty="0"/>
              <a:t>文件需要由“文档声明”和“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标签部分”组成。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E32000"/>
                </a:solidFill>
              </a:rPr>
              <a:t>文档声明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DOCTYPE </a:t>
            </a:r>
            <a:r>
              <a:rPr kumimoji="1" lang="zh-CN" altLang="en-US" dirty="0"/>
              <a:t>是 </a:t>
            </a:r>
            <a:r>
              <a:rPr kumimoji="1" lang="en-US" altLang="zh-CN" dirty="0"/>
              <a:t>Document Type </a:t>
            </a:r>
            <a:r>
              <a:rPr kumimoji="1" lang="zh-CN" altLang="en-US" dirty="0"/>
              <a:t>的缩写。</a:t>
            </a:r>
            <a:endParaRPr kumimoji="1" lang="en-US" altLang="zh-CN" dirty="0"/>
          </a:p>
          <a:p>
            <a:r>
              <a:rPr kumimoji="1" lang="zh-CN" altLang="en-US" dirty="0"/>
              <a:t>告知浏览器当前文件的类型是</a:t>
            </a:r>
            <a:r>
              <a:rPr kumimoji="1" lang="en-US" altLang="zh-CN" dirty="0"/>
              <a:t> HTML </a:t>
            </a:r>
            <a:r>
              <a:rPr kumimoji="1" lang="zh-CN" altLang="en-US" dirty="0"/>
              <a:t>，浏览器可以正确的去加载它。</a:t>
            </a:r>
            <a:endParaRPr kumimoji="1" lang="en-US" altLang="zh-CN" dirty="0"/>
          </a:p>
          <a:p>
            <a:r>
              <a:rPr kumimoji="1" lang="en-US" altLang="zh-CN" dirty="0"/>
              <a:t>DOCTYPE</a:t>
            </a:r>
            <a:r>
              <a:rPr kumimoji="1" lang="zh-CN" altLang="en-US" dirty="0"/>
              <a:t> 标签是单独出现的，没有结束标签</a:t>
            </a:r>
            <a:endParaRPr kumimoji="1" lang="en-US" altLang="zh-CN" dirty="0"/>
          </a:p>
          <a:p>
            <a:r>
              <a:rPr kumimoji="1" lang="zh-CN" altLang="en-US" dirty="0"/>
              <a:t>必须定义在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文档的第一行，在</a:t>
            </a:r>
            <a:r>
              <a:rPr kumimoji="1" lang="en-US" altLang="zh-CN" dirty="0"/>
              <a:t> HTML </a:t>
            </a:r>
            <a:r>
              <a:rPr kumimoji="1" lang="zh-CN" altLang="en-US" dirty="0"/>
              <a:t>标签之前。</a:t>
            </a:r>
            <a:endParaRPr kumimoji="1" lang="en-US" altLang="zh-CN" dirty="0"/>
          </a:p>
          <a:p>
            <a:r>
              <a:rPr kumimoji="1" lang="en-US" altLang="zh-CN" dirty="0"/>
              <a:t>DOCTYPE </a:t>
            </a:r>
            <a:r>
              <a:rPr kumimoji="1" lang="zh-CN" altLang="en-US" dirty="0"/>
              <a:t>和 </a:t>
            </a:r>
            <a:r>
              <a:rPr kumimoji="1" lang="en-US" altLang="zh-CN" dirty="0" err="1"/>
              <a:t>doctype</a:t>
            </a:r>
            <a:r>
              <a:rPr kumimoji="1" lang="en-US" altLang="zh-CN" dirty="0"/>
              <a:t> </a:t>
            </a:r>
            <a:r>
              <a:rPr kumimoji="1" lang="zh-CN" altLang="en-US" dirty="0"/>
              <a:t>同理，不分大小写，均可使用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文档基本结构</a:t>
            </a:r>
          </a:p>
        </p:txBody>
      </p:sp>
    </p:spTree>
    <p:extLst>
      <p:ext uri="{BB962C8B-B14F-4D97-AF65-F5344CB8AC3E}">
        <p14:creationId xmlns:p14="http://schemas.microsoft.com/office/powerpoint/2010/main" val="65282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历史文档声明（已废弃）：</a:t>
            </a:r>
            <a:endParaRPr kumimoji="1" lang="en-US" altLang="zh-CN" dirty="0"/>
          </a:p>
          <a:p>
            <a:r>
              <a:rPr lang="en-US" altLang="zh-CN" dirty="0"/>
              <a:t>HTML 4.01 Strict</a:t>
            </a:r>
          </a:p>
          <a:p>
            <a:endParaRPr lang="en-US" altLang="zh-CN" b="1" dirty="0"/>
          </a:p>
          <a:p>
            <a:r>
              <a:rPr lang="en-US" altLang="zh-CN" dirty="0"/>
              <a:t>XHTML 1.0 Strict</a:t>
            </a:r>
          </a:p>
          <a:p>
            <a:endParaRPr lang="en-US" altLang="zh-CN" b="1" dirty="0"/>
          </a:p>
          <a:p>
            <a:r>
              <a:rPr lang="en-US" altLang="zh-CN" dirty="0"/>
              <a:t>XHTML 1.0 Frameset</a:t>
            </a:r>
          </a:p>
          <a:p>
            <a:endParaRPr kumimoji="1" lang="en-US" altLang="zh-CN" b="1" dirty="0"/>
          </a:p>
          <a:p>
            <a:r>
              <a:rPr kumimoji="1" lang="en-US" altLang="zh-CN" b="1" dirty="0"/>
              <a:t>……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文档基本结构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" y="1822579"/>
            <a:ext cx="7271147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" y="2778919"/>
            <a:ext cx="7271147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" y="3746898"/>
            <a:ext cx="7271147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18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E32000"/>
                </a:solidFill>
              </a:rPr>
              <a:t>HTML </a:t>
            </a:r>
            <a:r>
              <a:rPr kumimoji="1" lang="zh-CN" altLang="en-US" dirty="0">
                <a:solidFill>
                  <a:srgbClr val="E32000"/>
                </a:solidFill>
              </a:rPr>
              <a:t>标签部分：</a:t>
            </a:r>
            <a:endParaRPr kumimoji="1" lang="en-US" altLang="zh-CN" dirty="0">
              <a:solidFill>
                <a:srgbClr val="E32000"/>
              </a:solidFill>
            </a:endParaRPr>
          </a:p>
          <a:p>
            <a:r>
              <a:rPr kumimoji="1" lang="en-US" altLang="zh-CN" dirty="0"/>
              <a:t>HTML </a:t>
            </a:r>
            <a:r>
              <a:rPr kumimoji="1" lang="zh-CN" altLang="en-US" dirty="0"/>
              <a:t>文档中，第一个标签是</a:t>
            </a:r>
            <a:r>
              <a:rPr lang="en-US" altLang="zh-CN" dirty="0"/>
              <a:t>&lt;html&gt;</a:t>
            </a:r>
            <a:r>
              <a:rPr kumimoji="1" lang="zh-CN" altLang="en-US" dirty="0"/>
              <a:t>，这个标签告诉浏览器这个是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文档的开始，最后一个标签是</a:t>
            </a:r>
            <a:r>
              <a:rPr lang="en-US" altLang="zh-CN" dirty="0"/>
              <a:t>&lt;/html&gt;</a:t>
            </a:r>
            <a:r>
              <a:rPr kumimoji="1" lang="zh-CN" altLang="en-US" dirty="0"/>
              <a:t>，这个标签告诉浏览器这个是终止。</a:t>
            </a:r>
            <a:endParaRPr kumimoji="1" lang="en-US" altLang="zh-CN" dirty="0">
              <a:solidFill>
                <a:srgbClr val="E32000"/>
              </a:solidFill>
            </a:endParaRPr>
          </a:p>
          <a:p>
            <a:r>
              <a:rPr lang="en-US" altLang="zh-CN" dirty="0"/>
              <a:t>&lt;html&gt;</a:t>
            </a:r>
            <a:r>
              <a:rPr kumimoji="1" lang="en-US" altLang="zh-CN" dirty="0"/>
              <a:t> </a:t>
            </a:r>
            <a:r>
              <a:rPr kumimoji="1" lang="zh-CN" altLang="en-US" dirty="0"/>
              <a:t>标签部分包含头部和内容区两部分，</a:t>
            </a:r>
            <a:r>
              <a:rPr kumimoji="1" lang="en-US" altLang="zh-CN" dirty="0">
                <a:solidFill>
                  <a:srgbClr val="E11F01"/>
                </a:solidFill>
              </a:rPr>
              <a:t>HTML </a:t>
            </a:r>
            <a:r>
              <a:rPr kumimoji="1" lang="zh-CN" altLang="en-US" dirty="0">
                <a:solidFill>
                  <a:srgbClr val="E11F01"/>
                </a:solidFill>
              </a:rPr>
              <a:t>的头部使用</a:t>
            </a:r>
            <a:r>
              <a:rPr kumimoji="1" lang="en-US" altLang="zh-CN" dirty="0">
                <a:solidFill>
                  <a:srgbClr val="E11F01"/>
                </a:solidFill>
              </a:rPr>
              <a:t>&lt;head&gt; &lt;/head&gt;</a:t>
            </a:r>
            <a:r>
              <a:rPr kumimoji="1" lang="zh-CN" altLang="en-US" dirty="0">
                <a:solidFill>
                  <a:srgbClr val="E11F01"/>
                </a:solidFill>
              </a:rPr>
              <a:t>标签包含</a:t>
            </a:r>
            <a:r>
              <a:rPr kumimoji="1" lang="zh-CN" altLang="en-US" dirty="0"/>
              <a:t>，头部的具体内容不显示在网页中，在网页头部主要放置的是标题、元信息、引用相关文件等。</a:t>
            </a:r>
            <a:r>
              <a:rPr kumimoji="1" lang="zh-CN" altLang="en-US" dirty="0">
                <a:solidFill>
                  <a:srgbClr val="E11F01"/>
                </a:solidFill>
              </a:rPr>
              <a:t>内容区使用</a:t>
            </a:r>
            <a:r>
              <a:rPr kumimoji="1" lang="en-US" altLang="zh-CN" dirty="0">
                <a:solidFill>
                  <a:srgbClr val="E11F01"/>
                </a:solidFill>
              </a:rPr>
              <a:t>&lt;body&gt;&lt;/body&gt;</a:t>
            </a:r>
            <a:r>
              <a:rPr kumimoji="1" lang="zh-CN" altLang="en-US" dirty="0">
                <a:solidFill>
                  <a:srgbClr val="E11F01"/>
                </a:solidFill>
              </a:rPr>
              <a:t>标签包围</a:t>
            </a:r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文档基本结构</a:t>
            </a:r>
          </a:p>
        </p:txBody>
      </p:sp>
    </p:spTree>
    <p:extLst>
      <p:ext uri="{BB962C8B-B14F-4D97-AF65-F5344CB8AC3E}">
        <p14:creationId xmlns:p14="http://schemas.microsoft.com/office/powerpoint/2010/main" val="107642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zh-CN" dirty="0"/>
              <a:t>title </a:t>
            </a:r>
            <a:r>
              <a:rPr kumimoji="1" lang="zh-CN" altLang="en-US" dirty="0"/>
              <a:t>标签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title </a:t>
            </a:r>
            <a:r>
              <a:rPr kumimoji="1" lang="zh-CN" altLang="en-US" dirty="0"/>
              <a:t>表示的是一个网页的标题，这个标题并不显示在网页的界面中，而是现实在打开的显示器选项卡上。</a:t>
            </a:r>
            <a:endParaRPr kumimoji="1" lang="en-US" altLang="zh-CN" dirty="0"/>
          </a:p>
          <a:p>
            <a:pPr>
              <a:buFont typeface="Arial" pitchFamily="34" charset="0"/>
              <a:buChar char="•"/>
            </a:pPr>
            <a:r>
              <a:rPr kumimoji="1" lang="en-US" altLang="zh-CN" dirty="0"/>
              <a:t>meta </a:t>
            </a:r>
            <a:r>
              <a:rPr kumimoji="1" lang="zh-CN" altLang="en-US" dirty="0"/>
              <a:t>元信息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</a:t>
            </a:r>
            <a:r>
              <a:rPr kumimoji="1" lang="zh-CN" altLang="en-US" dirty="0"/>
              <a:t>所谓元信息，指的是对信息进行描述的信息。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&lt;meta charset=“UTF-8”&gt; </a:t>
            </a:r>
            <a:r>
              <a:rPr kumimoji="1" lang="zh-CN" altLang="en-US" dirty="0"/>
              <a:t>设置字符编码为</a:t>
            </a:r>
            <a:r>
              <a:rPr kumimoji="1" lang="en-US" altLang="zh-CN" dirty="0"/>
              <a:t>UTF-8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E11F01"/>
                </a:solidFill>
              </a:rPr>
              <a:t>     </a:t>
            </a:r>
            <a:r>
              <a:rPr kumimoji="1" lang="en-US" altLang="zh-CN" dirty="0"/>
              <a:t>&lt;meta name=“keywords” content=“”&gt;</a:t>
            </a:r>
            <a:r>
              <a:rPr kumimoji="1" lang="zh-CN" altLang="en-US" dirty="0"/>
              <a:t>设置网页关键字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&lt;meta name=“description” content=“”&gt;</a:t>
            </a:r>
            <a:r>
              <a:rPr kumimoji="1" lang="zh-CN" altLang="en-US" dirty="0"/>
              <a:t>设置网页描述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文档基本结构</a:t>
            </a:r>
          </a:p>
        </p:txBody>
      </p:sp>
    </p:spTree>
    <p:extLst>
      <p:ext uri="{BB962C8B-B14F-4D97-AF65-F5344CB8AC3E}">
        <p14:creationId xmlns:p14="http://schemas.microsoft.com/office/powerpoint/2010/main" val="409034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3486955" y="1371599"/>
            <a:ext cx="1931831" cy="637505"/>
          </a:xfrm>
          <a:prstGeom prst="roundRect">
            <a:avLst/>
          </a:prstGeom>
          <a:solidFill>
            <a:srgbClr val="E32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HTML 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标签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881925" y="2973409"/>
            <a:ext cx="1931831" cy="637505"/>
          </a:xfrm>
          <a:prstGeom prst="roundRect">
            <a:avLst/>
          </a:prstGeom>
          <a:solidFill>
            <a:srgbClr val="E32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块级标签</a:t>
            </a:r>
            <a:endParaRPr lang="en-US" altLang="zh-CN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块级元素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221444" y="2973409"/>
            <a:ext cx="1931831" cy="637505"/>
          </a:xfrm>
          <a:prstGeom prst="roundRect">
            <a:avLst/>
          </a:prstGeom>
          <a:solidFill>
            <a:srgbClr val="E32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行级标签</a:t>
            </a:r>
            <a:endParaRPr lang="en-US" altLang="zh-CN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内联元素</a:t>
            </a:r>
          </a:p>
        </p:txBody>
      </p:sp>
      <p:cxnSp>
        <p:nvCxnSpPr>
          <p:cNvPr id="9" name="直线箭头连接符 8"/>
          <p:cNvCxnSpPr>
            <a:stCxn id="5" idx="2"/>
            <a:endCxn id="6" idx="0"/>
          </p:cNvCxnSpPr>
          <p:nvPr/>
        </p:nvCxnSpPr>
        <p:spPr bwMode="auto">
          <a:xfrm flipH="1">
            <a:off x="2847841" y="2009104"/>
            <a:ext cx="1605030" cy="9643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E32000">
                <a:alpha val="93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直线箭头连接符 9"/>
          <p:cNvCxnSpPr>
            <a:stCxn id="5" idx="2"/>
            <a:endCxn id="7" idx="0"/>
          </p:cNvCxnSpPr>
          <p:nvPr/>
        </p:nvCxnSpPr>
        <p:spPr bwMode="auto">
          <a:xfrm>
            <a:off x="4452871" y="2009104"/>
            <a:ext cx="1734489" cy="9643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E32000">
                <a:alpha val="93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5453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E32000"/>
                </a:solidFill>
              </a:rPr>
              <a:t>div </a:t>
            </a:r>
            <a:r>
              <a:rPr kumimoji="1" lang="zh-CN" altLang="en-US" dirty="0">
                <a:solidFill>
                  <a:srgbClr val="E32000"/>
                </a:solidFill>
              </a:rPr>
              <a:t>标签</a:t>
            </a:r>
            <a:endParaRPr kumimoji="1" lang="en-US" altLang="zh-CN" dirty="0">
              <a:solidFill>
                <a:srgbClr val="E32000"/>
              </a:solidFill>
            </a:endParaRPr>
          </a:p>
          <a:p>
            <a:r>
              <a:rPr kumimoji="1" lang="en-US" altLang="zh-CN" dirty="0"/>
              <a:t>&lt;div&gt;&lt;/div&gt;</a:t>
            </a:r>
          </a:p>
          <a:p>
            <a:r>
              <a:rPr kumimoji="1" lang="zh-CN" altLang="en-US" dirty="0"/>
              <a:t>整体页面布局当中最重要的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r>
              <a:rPr kumimoji="1" lang="zh-CN" altLang="en-US" dirty="0"/>
              <a:t>没有任何具体的含义，主要用于网页的布局，通过一个一个的</a:t>
            </a:r>
            <a:r>
              <a:rPr kumimoji="1" lang="en-US" altLang="zh-CN" dirty="0"/>
              <a:t>div</a:t>
            </a:r>
            <a:r>
              <a:rPr kumimoji="1" lang="zh-CN" altLang="en-US" dirty="0"/>
              <a:t>将页面划分为不同的部分，之后在针对部分进行开发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163695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21" y="880444"/>
            <a:ext cx="4078877" cy="37138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5" y="968811"/>
            <a:ext cx="3827178" cy="36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E32000"/>
                </a:solidFill>
              </a:rPr>
              <a:t>h1</a:t>
            </a:r>
            <a:r>
              <a:rPr kumimoji="1" lang="zh-CN" altLang="en-US" dirty="0">
                <a:solidFill>
                  <a:srgbClr val="E32000"/>
                </a:solidFill>
              </a:rPr>
              <a:t>～</a:t>
            </a:r>
            <a:r>
              <a:rPr kumimoji="1" lang="en-US" altLang="zh-CN" dirty="0">
                <a:solidFill>
                  <a:srgbClr val="E32000"/>
                </a:solidFill>
              </a:rPr>
              <a:t>h6</a:t>
            </a:r>
            <a:r>
              <a:rPr kumimoji="1" lang="zh-CN" altLang="en-US" dirty="0">
                <a:solidFill>
                  <a:srgbClr val="E32000"/>
                </a:solidFill>
              </a:rPr>
              <a:t> 标题类标签</a:t>
            </a:r>
            <a:endParaRPr kumimoji="1" lang="en-US" altLang="zh-CN" dirty="0">
              <a:solidFill>
                <a:srgbClr val="E32000"/>
              </a:solidFill>
            </a:endParaRPr>
          </a:p>
          <a:p>
            <a:r>
              <a:rPr kumimoji="1" lang="en-US" altLang="zh-CN" dirty="0"/>
              <a:t>h1</a:t>
            </a:r>
            <a:r>
              <a:rPr kumimoji="1" lang="zh-CN" altLang="en-US" dirty="0"/>
              <a:t>～</a:t>
            </a:r>
            <a:r>
              <a:rPr kumimoji="1" lang="en-US" altLang="zh-CN" dirty="0"/>
              <a:t>h6</a:t>
            </a:r>
            <a:r>
              <a:rPr kumimoji="1" lang="zh-CN" altLang="en-US" dirty="0"/>
              <a:t> 标签分别表示不同级别的标题，</a:t>
            </a:r>
            <a:r>
              <a:rPr kumimoji="1" lang="en-US" altLang="zh-CN" dirty="0"/>
              <a:t>&lt;h1&gt;</a:t>
            </a:r>
            <a:r>
              <a:rPr kumimoji="1" lang="zh-CN" altLang="en-US" dirty="0"/>
              <a:t>定义最大的标题，</a:t>
            </a:r>
            <a:r>
              <a:rPr kumimoji="1" lang="en-US" altLang="zh-CN" dirty="0"/>
              <a:t>&lt;h6&gt;</a:t>
            </a:r>
            <a:r>
              <a:rPr kumimoji="1" lang="zh-CN" altLang="en-US" dirty="0"/>
              <a:t>定义最小的标题。</a:t>
            </a:r>
            <a:endParaRPr kumimoji="1" lang="en-US" altLang="zh-CN" dirty="0"/>
          </a:p>
          <a:p>
            <a:r>
              <a:rPr kumimoji="1" lang="zh-CN" altLang="en-US" dirty="0"/>
              <a:t>在浏览器默认状态下，每种标题均为加粗效果，各自对应不同的文字大小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59633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E32000"/>
                </a:solidFill>
              </a:rPr>
              <a:t>p</a:t>
            </a:r>
            <a:r>
              <a:rPr kumimoji="1" lang="zh-CN" altLang="en-US" dirty="0">
                <a:solidFill>
                  <a:srgbClr val="E32000"/>
                </a:solidFill>
              </a:rPr>
              <a:t>与</a:t>
            </a:r>
            <a:r>
              <a:rPr kumimoji="1" lang="en-US" altLang="zh-CN" dirty="0" err="1">
                <a:solidFill>
                  <a:srgbClr val="E32000"/>
                </a:solidFill>
              </a:rPr>
              <a:t>br</a:t>
            </a:r>
            <a:r>
              <a:rPr kumimoji="1" lang="zh-CN" altLang="en-US" dirty="0">
                <a:solidFill>
                  <a:srgbClr val="E32000"/>
                </a:solidFill>
              </a:rPr>
              <a:t>段落与换行</a:t>
            </a:r>
            <a:endParaRPr kumimoji="1" lang="en-US" altLang="zh-CN" dirty="0">
              <a:solidFill>
                <a:srgbClr val="E32000"/>
              </a:solidFill>
            </a:endParaRPr>
          </a:p>
          <a:p>
            <a:r>
              <a:rPr kumimoji="1" lang="en-US" altLang="zh-CN" dirty="0"/>
              <a:t>p</a:t>
            </a:r>
            <a:r>
              <a:rPr kumimoji="1" lang="zh-CN" altLang="en-US" dirty="0"/>
              <a:t> 标签用于定义一个段落 </a:t>
            </a:r>
            <a:r>
              <a:rPr kumimoji="1" lang="en-US" altLang="zh-CN" dirty="0"/>
              <a:t>&lt;p&gt;&lt;/p&gt;</a:t>
            </a:r>
          </a:p>
          <a:p>
            <a:r>
              <a:rPr kumimoji="1" lang="en-US" altLang="zh-CN" dirty="0"/>
              <a:t>&lt;</a:t>
            </a:r>
            <a:r>
              <a:rPr kumimoji="1" lang="en-US" altLang="zh-CN" dirty="0" err="1"/>
              <a:t>br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标签表示换行，为单标签，通常出现在 </a:t>
            </a:r>
            <a:r>
              <a:rPr kumimoji="1" lang="en-US" altLang="zh-CN" dirty="0"/>
              <a:t>p</a:t>
            </a:r>
            <a:r>
              <a:rPr kumimoji="1" lang="zh-CN" altLang="en-US" dirty="0"/>
              <a:t> 标签中</a:t>
            </a:r>
            <a:endParaRPr kumimoji="1" lang="en-US" altLang="zh-CN" dirty="0"/>
          </a:p>
          <a:p>
            <a:r>
              <a:rPr kumimoji="1" lang="zh-CN" altLang="en-US" dirty="0"/>
              <a:t>每个</a:t>
            </a:r>
            <a:r>
              <a:rPr kumimoji="1" lang="en-US" altLang="zh-CN" dirty="0"/>
              <a:t>p</a:t>
            </a:r>
            <a:r>
              <a:rPr kumimoji="1" lang="zh-CN" altLang="en-US" dirty="0"/>
              <a:t>标签表示一个段落，而使用 </a:t>
            </a:r>
            <a:r>
              <a:rPr kumimoji="1" lang="en-US" altLang="zh-CN" dirty="0" err="1"/>
              <a:t>br</a:t>
            </a:r>
            <a:r>
              <a:rPr kumimoji="1" lang="zh-CN" altLang="en-US" dirty="0"/>
              <a:t> 标签换行，通常被称为软换行，段落的文本从一个新行开始，但是这些文本依旧是一个段落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185961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08492A-06D4-484A-8419-2D28B3F8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843558"/>
            <a:ext cx="7167389" cy="38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5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入门（一）</a:t>
            </a:r>
            <a:r>
              <a:rPr lang="en-US" altLang="zh-CN" dirty="0"/>
              <a:t> – </a:t>
            </a:r>
            <a:r>
              <a:rPr lang="zh-CN" altLang="en-US" dirty="0"/>
              <a:t>课程概要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你应该了解的前世今生</a:t>
            </a:r>
            <a:endParaRPr lang="en-US" altLang="zh-CN" dirty="0"/>
          </a:p>
          <a:p>
            <a:r>
              <a:rPr lang="en-US" altLang="zh-CN" dirty="0"/>
              <a:t>HTML </a:t>
            </a:r>
            <a:r>
              <a:rPr lang="zh-CN" altLang="en-US" dirty="0"/>
              <a:t>概念</a:t>
            </a:r>
            <a:endParaRPr lang="en-US" altLang="zh-CN" dirty="0"/>
          </a:p>
          <a:p>
            <a:r>
              <a:rPr lang="zh-CN" altLang="en-US" dirty="0"/>
              <a:t>第一个 </a:t>
            </a:r>
            <a:r>
              <a:rPr lang="en-US" altLang="zh-CN" dirty="0"/>
              <a:t>HTML </a:t>
            </a:r>
            <a:r>
              <a:rPr lang="zh-CN" altLang="en-US" dirty="0"/>
              <a:t>网页程序</a:t>
            </a:r>
            <a:endParaRPr lang="en-US" altLang="zh-CN" dirty="0"/>
          </a:p>
          <a:p>
            <a:r>
              <a:rPr lang="en-US" altLang="zh-CN" dirty="0"/>
              <a:t>HTML </a:t>
            </a:r>
            <a:r>
              <a:rPr lang="zh-CN" altLang="en-US" dirty="0"/>
              <a:t>文档基本结构</a:t>
            </a:r>
            <a:endParaRPr lang="en-US" altLang="zh-CN" dirty="0"/>
          </a:p>
          <a:p>
            <a:r>
              <a:rPr lang="en-US" altLang="zh-CN" dirty="0"/>
              <a:t>HTML </a:t>
            </a:r>
            <a:r>
              <a:rPr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78669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E32000"/>
                </a:solidFill>
              </a:rPr>
              <a:t>无序列表和有序列表</a:t>
            </a:r>
            <a:endParaRPr kumimoji="1" lang="en-US" altLang="zh-CN" dirty="0">
              <a:solidFill>
                <a:srgbClr val="E32000"/>
              </a:solidFill>
            </a:endParaRPr>
          </a:p>
          <a:p>
            <a:r>
              <a:rPr kumimoji="1" lang="en-US" altLang="zh-CN" dirty="0" err="1"/>
              <a:t>ul</a:t>
            </a:r>
            <a:r>
              <a:rPr kumimoji="1" lang="zh-CN" altLang="en-US" dirty="0"/>
              <a:t> 表示无序列表，该种列表的每个列表项前面有个黑点</a:t>
            </a:r>
            <a:endParaRPr kumimoji="1" lang="en-US" altLang="zh-CN" dirty="0"/>
          </a:p>
          <a:p>
            <a:r>
              <a:rPr kumimoji="1" lang="en-US" altLang="zh-CN" dirty="0" err="1"/>
              <a:t>ol</a:t>
            </a:r>
            <a:r>
              <a:rPr kumimoji="1" lang="zh-CN" altLang="en-US" dirty="0"/>
              <a:t> 表示有序列表，该种列表的每个列表前面有个数字类型的序号</a:t>
            </a:r>
            <a:endParaRPr kumimoji="1" lang="en-US" altLang="zh-CN" dirty="0"/>
          </a:p>
          <a:p>
            <a:r>
              <a:rPr kumimoji="1" lang="zh-CN" altLang="en-US" dirty="0"/>
              <a:t>无论是 </a:t>
            </a:r>
            <a:r>
              <a:rPr kumimoji="1" lang="en-US" altLang="zh-CN" dirty="0" err="1"/>
              <a:t>ul</a:t>
            </a:r>
            <a:r>
              <a:rPr kumimoji="1" lang="zh-CN" altLang="en-US" dirty="0"/>
              <a:t> 还是 </a:t>
            </a:r>
            <a:r>
              <a:rPr kumimoji="1" lang="en-US" altLang="zh-CN" dirty="0" err="1"/>
              <a:t>ol</a:t>
            </a:r>
            <a:r>
              <a:rPr kumimoji="1" lang="zh-CN" altLang="en-US" dirty="0"/>
              <a:t> ，列表中每个具体的列表项都使用的是 </a:t>
            </a:r>
            <a:r>
              <a:rPr kumimoji="1" lang="en-US" altLang="zh-CN" dirty="0"/>
              <a:t>li</a:t>
            </a:r>
            <a:r>
              <a:rPr kumimoji="1" lang="zh-CN" altLang="en-US" dirty="0"/>
              <a:t> 标签。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214" y="3172588"/>
            <a:ext cx="1589334" cy="12258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640" y="3114873"/>
            <a:ext cx="1613280" cy="13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6849E9-6F13-4489-94E8-D38AFA356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082" y="987574"/>
            <a:ext cx="2779836" cy="36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39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E32000"/>
                </a:solidFill>
              </a:rPr>
              <a:t>定义列表</a:t>
            </a:r>
            <a:endParaRPr kumimoji="1" lang="en-US" altLang="zh-CN" dirty="0">
              <a:solidFill>
                <a:srgbClr val="E32000"/>
              </a:solidFill>
            </a:endParaRPr>
          </a:p>
          <a:p>
            <a:r>
              <a:rPr kumimoji="1" lang="zh-CN" altLang="en-US" dirty="0"/>
              <a:t>定义列表包括 </a:t>
            </a:r>
            <a:r>
              <a:rPr kumimoji="1" lang="en-US" altLang="zh-CN" dirty="0"/>
              <a:t>dl</a:t>
            </a:r>
            <a:r>
              <a:rPr kumimoji="1" lang="zh-CN" altLang="en-US" dirty="0"/>
              <a:t> 、</a:t>
            </a:r>
            <a:r>
              <a:rPr kumimoji="1" lang="en-US" altLang="zh-CN" dirty="0" err="1"/>
              <a:t>dt</a:t>
            </a:r>
            <a:r>
              <a:rPr kumimoji="1" lang="zh-CN" altLang="en-US" dirty="0"/>
              <a:t> 、</a:t>
            </a:r>
            <a:r>
              <a:rPr kumimoji="1" lang="en-US" altLang="zh-CN" dirty="0" err="1"/>
              <a:t>dd</a:t>
            </a:r>
            <a:r>
              <a:rPr kumimoji="1" lang="zh-CN" altLang="en-US" dirty="0"/>
              <a:t> 三种标签，其中 </a:t>
            </a:r>
            <a:r>
              <a:rPr kumimoji="1" lang="en-US" altLang="zh-CN" dirty="0"/>
              <a:t>dl</a:t>
            </a:r>
            <a:r>
              <a:rPr kumimoji="1" lang="zh-CN" altLang="en-US" dirty="0"/>
              <a:t> 标签表示定义列表，</a:t>
            </a:r>
            <a:r>
              <a:rPr kumimoji="1" lang="en-US" altLang="zh-CN" dirty="0" err="1"/>
              <a:t>dt</a:t>
            </a:r>
            <a:r>
              <a:rPr kumimoji="1" lang="zh-CN" altLang="en-US" dirty="0"/>
              <a:t>标签表示定义列表的标题，</a:t>
            </a:r>
            <a:r>
              <a:rPr kumimoji="1" lang="en-US" altLang="zh-CN" dirty="0" err="1"/>
              <a:t>dd</a:t>
            </a:r>
            <a:r>
              <a:rPr kumimoji="1" lang="zh-CN" altLang="en-US" dirty="0"/>
              <a:t> 标签定义了列表的内容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10" y="3161026"/>
            <a:ext cx="5092711" cy="10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9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E32000"/>
                </a:solidFill>
              </a:rPr>
              <a:t>块级标签的特征</a:t>
            </a:r>
          </a:p>
          <a:p>
            <a:r>
              <a:rPr kumimoji="1" lang="zh-CN" altLang="en-US" dirty="0"/>
              <a:t>独占一行，换行显示</a:t>
            </a:r>
            <a:endParaRPr kumimoji="1" lang="en-US" altLang="zh-CN" dirty="0"/>
          </a:p>
          <a:p>
            <a:r>
              <a:rPr kumimoji="1" lang="zh-CN" altLang="en-US" dirty="0"/>
              <a:t>可以设置宽高</a:t>
            </a:r>
            <a:endParaRPr kumimoji="1" lang="en-US" altLang="zh-CN" dirty="0"/>
          </a:p>
          <a:p>
            <a:r>
              <a:rPr kumimoji="1" lang="zh-CN" altLang="en-US" dirty="0"/>
              <a:t>块级标签可以嵌套块级标签（</a:t>
            </a:r>
            <a:r>
              <a:rPr kumimoji="1" lang="en-US" altLang="zh-CN" dirty="0"/>
              <a:t>p</a:t>
            </a:r>
            <a:r>
              <a:rPr kumimoji="1" lang="zh-CN" altLang="en-US" dirty="0"/>
              <a:t>标签和</a:t>
            </a:r>
            <a:r>
              <a:rPr kumimoji="1" lang="en-US" altLang="zh-CN" dirty="0"/>
              <a:t>h</a:t>
            </a:r>
            <a:r>
              <a:rPr kumimoji="1" lang="zh-CN" altLang="en-US"/>
              <a:t>标签除外）和</a:t>
            </a:r>
            <a:r>
              <a:rPr kumimoji="1" lang="zh-CN" altLang="en-US" dirty="0"/>
              <a:t>行级标签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105909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E32000"/>
                </a:solidFill>
              </a:rPr>
              <a:t>span </a:t>
            </a:r>
            <a:r>
              <a:rPr kumimoji="1" lang="zh-CN" altLang="en-US" dirty="0">
                <a:solidFill>
                  <a:srgbClr val="E32000"/>
                </a:solidFill>
              </a:rPr>
              <a:t>标签</a:t>
            </a:r>
          </a:p>
          <a:p>
            <a:r>
              <a:rPr kumimoji="1" lang="zh-CN" altLang="en-US" dirty="0"/>
              <a:t>无语义标签，默认无特殊样式</a:t>
            </a:r>
            <a:endParaRPr kumimoji="1" lang="en-US" altLang="zh-CN" dirty="0"/>
          </a:p>
          <a:p>
            <a:r>
              <a:rPr lang="en-US" altLang="zh-CN" dirty="0"/>
              <a:t>span </a:t>
            </a:r>
            <a:r>
              <a:rPr lang="zh-CN" altLang="en-US" dirty="0"/>
              <a:t>元素可以为 其他元素增加了额外的结构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067" y="3124802"/>
            <a:ext cx="2764097" cy="129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06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>
                <a:solidFill>
                  <a:srgbClr val="E32000"/>
                </a:solidFill>
              </a:rPr>
              <a:t>em</a:t>
            </a:r>
            <a:r>
              <a:rPr kumimoji="1" lang="zh-CN" altLang="en-US" dirty="0">
                <a:solidFill>
                  <a:srgbClr val="E32000"/>
                </a:solidFill>
              </a:rPr>
              <a:t>、</a:t>
            </a:r>
            <a:r>
              <a:rPr kumimoji="1" lang="en-US" altLang="zh-CN" dirty="0">
                <a:solidFill>
                  <a:srgbClr val="E32000"/>
                </a:solidFill>
              </a:rPr>
              <a:t>strong</a:t>
            </a:r>
            <a:r>
              <a:rPr kumimoji="1" lang="zh-CN" altLang="en-US" dirty="0">
                <a:solidFill>
                  <a:srgbClr val="E32000"/>
                </a:solidFill>
              </a:rPr>
              <a:t>、</a:t>
            </a:r>
            <a:r>
              <a:rPr kumimoji="1" lang="en-US" altLang="zh-CN" dirty="0" err="1">
                <a:solidFill>
                  <a:srgbClr val="E32000"/>
                </a:solidFill>
              </a:rPr>
              <a:t>var</a:t>
            </a:r>
            <a:r>
              <a:rPr kumimoji="1" lang="zh-CN" altLang="en-US" dirty="0">
                <a:solidFill>
                  <a:srgbClr val="E32000"/>
                </a:solidFill>
              </a:rPr>
              <a:t>标签</a:t>
            </a:r>
          </a:p>
          <a:p>
            <a:r>
              <a:rPr kumimoji="1" lang="en-US" altLang="zh-CN" dirty="0" err="1"/>
              <a:t>em</a:t>
            </a:r>
            <a:r>
              <a:rPr kumimoji="1" lang="zh-CN" altLang="en-US" dirty="0"/>
              <a:t> 标签表示用来强调，默认状态下是倾斜效果</a:t>
            </a:r>
            <a:endParaRPr kumimoji="1" lang="en-US" altLang="zh-CN" dirty="0"/>
          </a:p>
          <a:p>
            <a:r>
              <a:rPr kumimoji="1" lang="en-US" altLang="zh-CN" dirty="0"/>
              <a:t>strong</a:t>
            </a:r>
            <a:r>
              <a:rPr kumimoji="1" lang="zh-CN" altLang="en-US" dirty="0"/>
              <a:t> 标签表示强调，默认状态下是加粗效果</a:t>
            </a:r>
            <a:endParaRPr kumimoji="1"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 标签表示变量，默认状态下为倾斜效果</a:t>
            </a:r>
            <a:endParaRPr lang="en-US" altLang="zh-CN" dirty="0"/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em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表示强调，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strong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表示更强烈的强调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141525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E32000"/>
                </a:solidFill>
              </a:rPr>
              <a:t>b</a:t>
            </a:r>
            <a:r>
              <a:rPr kumimoji="1" lang="zh-CN" altLang="en-US" dirty="0">
                <a:solidFill>
                  <a:srgbClr val="E32000"/>
                </a:solidFill>
              </a:rPr>
              <a:t>、</a:t>
            </a:r>
            <a:r>
              <a:rPr kumimoji="1" lang="en-US" altLang="zh-CN" dirty="0" err="1">
                <a:solidFill>
                  <a:srgbClr val="E32000"/>
                </a:solidFill>
              </a:rPr>
              <a:t>i</a:t>
            </a:r>
            <a:r>
              <a:rPr kumimoji="1" lang="zh-CN" altLang="en-US" dirty="0">
                <a:solidFill>
                  <a:srgbClr val="E32000"/>
                </a:solidFill>
              </a:rPr>
              <a:t>、</a:t>
            </a:r>
            <a:r>
              <a:rPr kumimoji="1" lang="en-US" altLang="zh-CN" dirty="0">
                <a:solidFill>
                  <a:srgbClr val="E32000"/>
                </a:solidFill>
              </a:rPr>
              <a:t>u</a:t>
            </a:r>
            <a:r>
              <a:rPr kumimoji="1" lang="zh-CN" altLang="en-US" dirty="0">
                <a:solidFill>
                  <a:srgbClr val="E32000"/>
                </a:solidFill>
              </a:rPr>
              <a:t>标签</a:t>
            </a:r>
          </a:p>
          <a:p>
            <a:r>
              <a:rPr kumimoji="1" lang="en-US" altLang="zh-CN" dirty="0"/>
              <a:t>b</a:t>
            </a:r>
            <a:r>
              <a:rPr kumimoji="1" lang="zh-CN" altLang="en-US" dirty="0"/>
              <a:t> 标签表示加粗，默认状态下就是为加粗的效果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dirty="0" err="1"/>
              <a:t>i</a:t>
            </a:r>
            <a:r>
              <a:rPr kumimoji="1" lang="zh-CN" altLang="en-US" dirty="0"/>
              <a:t> 标签就是用来表示倾斜效果</a:t>
            </a:r>
            <a:endParaRPr kumimoji="1" lang="en-US" altLang="zh-CN" dirty="0"/>
          </a:p>
          <a:p>
            <a:r>
              <a:rPr kumimoji="1" lang="en-US" altLang="zh-CN" dirty="0"/>
              <a:t>u</a:t>
            </a:r>
            <a:r>
              <a:rPr kumimoji="1" lang="zh-CN" altLang="en-US" dirty="0"/>
              <a:t> 标签就是用来表示文本下有下画线样式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152252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E32000"/>
                </a:solidFill>
              </a:rPr>
              <a:t>a </a:t>
            </a:r>
            <a:r>
              <a:rPr kumimoji="1" lang="zh-CN" altLang="en-US" dirty="0">
                <a:solidFill>
                  <a:srgbClr val="E32000"/>
                </a:solidFill>
              </a:rPr>
              <a:t>标签</a:t>
            </a:r>
          </a:p>
          <a:p>
            <a:r>
              <a:rPr kumimoji="1" lang="zh-CN" altLang="en-US" dirty="0"/>
              <a:t>超链接是互联网的核心技术，各个单独的网页之间，需要依靠</a:t>
            </a:r>
            <a:r>
              <a:rPr kumimoji="1" lang="en-US" altLang="zh-CN" dirty="0"/>
              <a:t>a</a:t>
            </a:r>
            <a:r>
              <a:rPr kumimoji="1" lang="zh-CN" altLang="en-US" dirty="0"/>
              <a:t>标签进行跳转，网页必须经过超链接链接之后，才能构成一个网站</a:t>
            </a:r>
            <a:endParaRPr kumimoji="1" lang="en-US" altLang="zh-CN" dirty="0"/>
          </a:p>
          <a:p>
            <a:r>
              <a:rPr kumimoji="1" lang="en-US" altLang="zh-CN" dirty="0"/>
              <a:t>a </a:t>
            </a:r>
            <a:r>
              <a:rPr kumimoji="1" lang="zh-CN" altLang="en-US" dirty="0"/>
              <a:t>标签拥有 </a:t>
            </a:r>
            <a:r>
              <a:rPr kumimoji="1" lang="en-US" altLang="zh-CN" dirty="0" err="1"/>
              <a:t>href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个常用和重要的属性</a:t>
            </a:r>
            <a:endParaRPr kumimoji="1" lang="en-US" altLang="zh-CN" dirty="0"/>
          </a:p>
          <a:p>
            <a:r>
              <a:rPr kumimoji="1" lang="en-US" altLang="zh-CN" dirty="0"/>
              <a:t>a </a:t>
            </a:r>
            <a:r>
              <a:rPr kumimoji="1" lang="zh-CN" altLang="en-US" dirty="0"/>
              <a:t>标签可以作为锚链接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200729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E32000"/>
                </a:solidFill>
              </a:rPr>
              <a:t>a </a:t>
            </a:r>
            <a:r>
              <a:rPr kumimoji="1" lang="zh-CN" altLang="en-US" dirty="0">
                <a:solidFill>
                  <a:srgbClr val="E32000"/>
                </a:solidFill>
              </a:rPr>
              <a:t>标签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href</a:t>
            </a:r>
            <a:r>
              <a:rPr kumimoji="1" lang="zh-CN" altLang="en-US" dirty="0"/>
              <a:t> 属性）</a:t>
            </a:r>
            <a:endParaRPr kumimoji="1" lang="en-US" altLang="zh-CN" dirty="0"/>
          </a:p>
          <a:p>
            <a:r>
              <a:rPr kumimoji="1" lang="zh-CN" altLang="en-US" dirty="0"/>
              <a:t>用于指示链接的目标，必不可少</a:t>
            </a:r>
            <a:endParaRPr kumimoji="1" lang="en-US" altLang="zh-CN" dirty="0"/>
          </a:p>
          <a:p>
            <a:r>
              <a:rPr kumimoji="1" lang="zh-CN" altLang="en-US" dirty="0"/>
              <a:t>对于外部链接，通常使用完整的地址，包括协议以及网站的地址，没有协议是无效链接</a:t>
            </a:r>
            <a:endParaRPr kumimoji="1" lang="en-US" altLang="zh-CN" dirty="0"/>
          </a:p>
          <a:p>
            <a:r>
              <a:rPr kumimoji="1" lang="zh-CN" altLang="en-US" dirty="0"/>
              <a:t>内部链接直接书写路径即可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870305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E32000"/>
                </a:solidFill>
              </a:rPr>
              <a:t>a </a:t>
            </a:r>
            <a:r>
              <a:rPr kumimoji="1" lang="zh-CN" altLang="en-US" dirty="0">
                <a:solidFill>
                  <a:srgbClr val="E32000"/>
                </a:solidFill>
              </a:rPr>
              <a:t>标签</a:t>
            </a:r>
            <a:r>
              <a:rPr kumimoji="1" lang="zh-CN" altLang="en-US" dirty="0"/>
              <a:t>（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属性）</a:t>
            </a:r>
            <a:endParaRPr kumimoji="1" lang="en-US" altLang="zh-CN" dirty="0"/>
          </a:p>
          <a:p>
            <a:r>
              <a:rPr kumimoji="1" lang="zh-CN" altLang="en-US" dirty="0"/>
              <a:t>网站开发者希望用户能够通过链接，看到这个链接的一些介绍信息</a:t>
            </a:r>
            <a:endParaRPr kumimoji="1" lang="en-US" altLang="zh-CN" dirty="0"/>
          </a:p>
          <a:p>
            <a:r>
              <a:rPr kumimoji="1" lang="zh-CN" altLang="en-US" dirty="0"/>
              <a:t>链接设置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属性，当用户的鼠标移入超链接时，会显示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属性的具体属性值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SEO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优化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188138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HTML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1982</a:t>
            </a:r>
            <a:r>
              <a:rPr kumimoji="1" lang="zh-CN" altLang="en-US" dirty="0"/>
              <a:t>年的</a:t>
            </a:r>
            <a:r>
              <a:rPr kumimoji="1" lang="en-US" altLang="zh-CN" dirty="0"/>
              <a:t>HTML</a:t>
            </a:r>
          </a:p>
          <a:p>
            <a:r>
              <a:rPr lang="en-US" altLang="zh-CN" dirty="0"/>
              <a:t>1989</a:t>
            </a:r>
            <a:r>
              <a:rPr lang="zh-CN" altLang="en-US" dirty="0"/>
              <a:t>年的</a:t>
            </a:r>
            <a:r>
              <a:rPr lang="en-US" altLang="zh-CN" dirty="0"/>
              <a:t>CERN</a:t>
            </a:r>
            <a:r>
              <a:rPr lang="zh-CN" altLang="en-US" dirty="0"/>
              <a:t>的电话号码簿</a:t>
            </a:r>
            <a:endParaRPr lang="en-US" altLang="zh-CN" dirty="0"/>
          </a:p>
          <a:p>
            <a:r>
              <a:rPr kumimoji="1" lang="en-US" altLang="zh-CN" dirty="0"/>
              <a:t>1989.10 </a:t>
            </a:r>
            <a:r>
              <a:rPr lang="en-US" altLang="zh-CN" dirty="0"/>
              <a:t>World Wide Web</a:t>
            </a:r>
          </a:p>
          <a:p>
            <a:r>
              <a:rPr lang="en-US" altLang="zh-CN" dirty="0"/>
              <a:t>1994</a:t>
            </a:r>
            <a:r>
              <a:rPr lang="zh-CN" altLang="en-US" dirty="0"/>
              <a:t>年，蒂姆创建了非赢利性的万维网联盟</a:t>
            </a:r>
            <a:r>
              <a:rPr lang="zh-CN" altLang="en-US" baseline="30000" dirty="0"/>
              <a:t> </a:t>
            </a:r>
            <a:r>
              <a:rPr lang="en-US" altLang="zh-CN" dirty="0"/>
              <a:t>W3C</a:t>
            </a:r>
            <a:r>
              <a:rPr lang="zh-CN" altLang="en-US" dirty="0"/>
              <a:t>（</a:t>
            </a:r>
            <a:r>
              <a:rPr lang="en-US" altLang="zh-CN" dirty="0"/>
              <a:t>World Wide Web Consortium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W3C</a:t>
            </a:r>
            <a:r>
              <a:rPr lang="zh-CN" altLang="en-US" dirty="0"/>
              <a:t>最基本的任务是维护互联网的对等性，让它保有最起码的秩序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477034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E32000"/>
                </a:solidFill>
              </a:rPr>
              <a:t>a </a:t>
            </a:r>
            <a:r>
              <a:rPr kumimoji="1" lang="zh-CN" altLang="en-US" dirty="0">
                <a:solidFill>
                  <a:srgbClr val="E32000"/>
                </a:solidFill>
              </a:rPr>
              <a:t>标签</a:t>
            </a:r>
            <a:r>
              <a:rPr kumimoji="1" lang="zh-CN" altLang="en-US" dirty="0"/>
              <a:t>（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属性）</a:t>
            </a:r>
            <a:endParaRPr kumimoji="1" lang="en-US" altLang="zh-CN" dirty="0"/>
          </a:p>
          <a:p>
            <a:r>
              <a:rPr kumimoji="1" lang="zh-CN" altLang="en-US" dirty="0"/>
              <a:t>用于控制链接页面的打开位置，默认点击一个超链接，会自动刷新当前页面</a:t>
            </a:r>
            <a:endParaRPr kumimoji="1" lang="en-US" altLang="zh-CN" dirty="0"/>
          </a:p>
          <a:p>
            <a:r>
              <a:rPr kumimoji="1" lang="en-US" altLang="zh-CN" dirty="0"/>
              <a:t>_blank</a:t>
            </a:r>
            <a:r>
              <a:rPr kumimoji="1" lang="zh-CN" altLang="en-US" dirty="0"/>
              <a:t> 值浏览器总在一个新打开、未命名的窗口打开目标文档</a:t>
            </a:r>
            <a:endParaRPr kumimoji="1" lang="en-US" altLang="zh-CN" dirty="0"/>
          </a:p>
          <a:p>
            <a:r>
              <a:rPr kumimoji="1" lang="en-US" altLang="zh-CN" dirty="0"/>
              <a:t>_self </a:t>
            </a:r>
            <a:r>
              <a:rPr kumimoji="1" lang="zh-CN" altLang="en-US" dirty="0"/>
              <a:t>默认在当前页打开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1964747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E32000"/>
                </a:solidFill>
              </a:rPr>
              <a:t>a </a:t>
            </a:r>
            <a:r>
              <a:rPr kumimoji="1" lang="zh-CN" altLang="en-US" dirty="0">
                <a:solidFill>
                  <a:srgbClr val="E32000"/>
                </a:solidFill>
              </a:rPr>
              <a:t>标签</a:t>
            </a:r>
            <a:r>
              <a:rPr kumimoji="1" lang="zh-CN" altLang="en-US" dirty="0"/>
              <a:t>（锚链接特性）</a:t>
            </a:r>
            <a:endParaRPr kumimoji="1" lang="en-US" altLang="zh-CN" dirty="0"/>
          </a:p>
          <a:p>
            <a:r>
              <a:rPr kumimoji="1" lang="zh-CN" altLang="en-US" dirty="0"/>
              <a:t>锚连接是一种特殊的链接方式，它在原有链接的基础上，添加锚标记的后缀，通常用于实现调整到网页中的某一个位置，或跳转到其他网页的某一个位置</a:t>
            </a:r>
            <a:endParaRPr kumimoji="1" lang="en-US" altLang="zh-CN" dirty="0"/>
          </a:p>
          <a:p>
            <a:r>
              <a:rPr kumimoji="1" lang="zh-CN" altLang="en-US" dirty="0"/>
              <a:t>需要跳转的地方添加代码：</a:t>
            </a:r>
            <a:r>
              <a:rPr kumimoji="1" lang="hr-HR" altLang="zh-CN" dirty="0">
                <a:solidFill>
                  <a:srgbClr val="E11F01"/>
                </a:solidFill>
              </a:rPr>
              <a:t>&lt;a </a:t>
            </a:r>
            <a:r>
              <a:rPr kumimoji="1" lang="hr-HR" altLang="zh-CN" dirty="0" err="1">
                <a:solidFill>
                  <a:srgbClr val="E11F01"/>
                </a:solidFill>
              </a:rPr>
              <a:t>href</a:t>
            </a:r>
            <a:r>
              <a:rPr kumimoji="1" lang="hr-HR" altLang="zh-CN" dirty="0">
                <a:solidFill>
                  <a:srgbClr val="E11F01"/>
                </a:solidFill>
              </a:rPr>
              <a:t>=“</a:t>
            </a:r>
            <a:r>
              <a:rPr kumimoji="1" lang="en-US" altLang="zh-CN" dirty="0">
                <a:solidFill>
                  <a:srgbClr val="E11F01"/>
                </a:solidFill>
              </a:rPr>
              <a:t>#</a:t>
            </a:r>
            <a:r>
              <a:rPr kumimoji="1" lang="zh-CN" altLang="en-US" dirty="0">
                <a:solidFill>
                  <a:srgbClr val="E11F01"/>
                </a:solidFill>
              </a:rPr>
              <a:t>命名</a:t>
            </a:r>
            <a:r>
              <a:rPr kumimoji="1" lang="hr-HR" altLang="zh-CN" dirty="0">
                <a:solidFill>
                  <a:srgbClr val="E11F01"/>
                </a:solidFill>
              </a:rPr>
              <a:t> "&gt;</a:t>
            </a:r>
            <a:r>
              <a:rPr kumimoji="1" lang="zh-CN" altLang="hr-HR" dirty="0">
                <a:solidFill>
                  <a:srgbClr val="E11F01"/>
                </a:solidFill>
              </a:rPr>
              <a:t>第一章节</a:t>
            </a:r>
            <a:r>
              <a:rPr kumimoji="1" lang="hr-HR" altLang="zh-CN" dirty="0">
                <a:solidFill>
                  <a:srgbClr val="E11F01"/>
                </a:solidFill>
              </a:rPr>
              <a:t>&lt;/a&gt;</a:t>
            </a:r>
          </a:p>
          <a:p>
            <a:r>
              <a:rPr kumimoji="1" lang="zh-CN" altLang="en-US" dirty="0"/>
              <a:t>需要在被跳转的地方添加代码</a:t>
            </a:r>
            <a:r>
              <a:rPr kumimoji="1" lang="en-US" altLang="zh-CN" dirty="0">
                <a:solidFill>
                  <a:srgbClr val="E11F01"/>
                </a:solidFill>
              </a:rPr>
              <a:t>&lt;</a:t>
            </a:r>
            <a:r>
              <a:rPr kumimoji="1" lang="zh-CN" altLang="en-US" dirty="0">
                <a:solidFill>
                  <a:srgbClr val="E11F01"/>
                </a:solidFill>
              </a:rPr>
              <a:t>标签名 </a:t>
            </a:r>
            <a:r>
              <a:rPr kumimoji="1" lang="en-US" altLang="zh-CN" dirty="0">
                <a:solidFill>
                  <a:srgbClr val="E11F01"/>
                </a:solidFill>
              </a:rPr>
              <a:t>id</a:t>
            </a:r>
            <a:r>
              <a:rPr kumimoji="1" lang="zh-CN" altLang="en-US" dirty="0">
                <a:solidFill>
                  <a:srgbClr val="E11F01"/>
                </a:solidFill>
              </a:rPr>
              <a:t>＝</a:t>
            </a:r>
            <a:r>
              <a:rPr kumimoji="1" lang="hr-HR" altLang="zh-CN" dirty="0">
                <a:solidFill>
                  <a:srgbClr val="E11F01"/>
                </a:solidFill>
              </a:rPr>
              <a:t>“</a:t>
            </a:r>
            <a:r>
              <a:rPr kumimoji="1" lang="zh-CN" altLang="en-US" dirty="0">
                <a:solidFill>
                  <a:srgbClr val="E11F01"/>
                </a:solidFill>
              </a:rPr>
              <a:t>命名</a:t>
            </a:r>
            <a:r>
              <a:rPr kumimoji="1" lang="hr-HR" altLang="zh-CN" dirty="0">
                <a:solidFill>
                  <a:srgbClr val="E11F01"/>
                </a:solidFill>
              </a:rPr>
              <a:t> "&gt;</a:t>
            </a:r>
            <a:r>
              <a:rPr kumimoji="1" lang="en-US" altLang="zh-CN" dirty="0">
                <a:solidFill>
                  <a:srgbClr val="E11F01"/>
                </a:solidFill>
              </a:rPr>
              <a:t>&lt;/</a:t>
            </a:r>
            <a:r>
              <a:rPr kumimoji="1" lang="zh-CN" altLang="en-US" dirty="0">
                <a:solidFill>
                  <a:srgbClr val="E11F01"/>
                </a:solidFill>
              </a:rPr>
              <a:t>标签名</a:t>
            </a:r>
            <a:r>
              <a:rPr kumimoji="1" lang="hr-HR" altLang="zh-CN" dirty="0">
                <a:solidFill>
                  <a:srgbClr val="E11F01"/>
                </a:solidFill>
              </a:rPr>
              <a:t> </a:t>
            </a:r>
            <a:r>
              <a:rPr kumimoji="1" lang="en-US" altLang="zh-CN" dirty="0">
                <a:solidFill>
                  <a:srgbClr val="E11F01"/>
                </a:solidFill>
              </a:rPr>
              <a:t>&gt;</a:t>
            </a:r>
          </a:p>
          <a:p>
            <a:r>
              <a:rPr kumimoji="1" lang="zh-CN" altLang="en-US" dirty="0"/>
              <a:t>注意两个命名需要相同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777363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>
                <a:solidFill>
                  <a:srgbClr val="E32000"/>
                </a:solidFill>
              </a:rPr>
              <a:t>img</a:t>
            </a:r>
            <a:r>
              <a:rPr kumimoji="1" lang="zh-CN" altLang="en-US" dirty="0">
                <a:solidFill>
                  <a:srgbClr val="E32000"/>
                </a:solidFill>
              </a:rPr>
              <a:t> 标签（行内块元素）</a:t>
            </a:r>
          </a:p>
          <a:p>
            <a:r>
              <a:rPr kumimoji="1" lang="zh-CN" altLang="en-US" dirty="0"/>
              <a:t>向网页中嵌入一张图像</a:t>
            </a:r>
            <a:endParaRPr kumimoji="1" lang="en-US" altLang="zh-CN" dirty="0"/>
          </a:p>
          <a:p>
            <a:r>
              <a:rPr kumimoji="1" lang="en-US" altLang="zh-CN" dirty="0" err="1"/>
              <a:t>src</a:t>
            </a:r>
            <a:r>
              <a:rPr kumimoji="1" lang="zh-CN" altLang="en-US" dirty="0"/>
              <a:t> 属性用于设置图像路径</a:t>
            </a:r>
            <a:endParaRPr kumimoji="1" lang="en-US" altLang="zh-CN" dirty="0"/>
          </a:p>
          <a:p>
            <a:r>
              <a:rPr kumimoji="1" lang="en-US" altLang="zh-CN" dirty="0"/>
              <a:t>alt</a:t>
            </a:r>
            <a:r>
              <a:rPr kumimoji="1" lang="zh-CN" altLang="en-US" dirty="0"/>
              <a:t> 属性是用于设置图像的替代文本，当网速慢等因素造成图片加载失败替代原图片显示的文字</a:t>
            </a:r>
            <a:endParaRPr kumimoji="1" lang="en-US" altLang="zh-CN" dirty="0"/>
          </a:p>
          <a:p>
            <a:r>
              <a:rPr kumimoji="1" lang="en-US" altLang="zh-CN" dirty="0"/>
              <a:t>title</a:t>
            </a:r>
            <a:r>
              <a:rPr kumimoji="1" lang="zh-CN" altLang="en-US" dirty="0"/>
              <a:t> 属性是用于鼠标放在图片上显示出来的对图片的解释</a:t>
            </a:r>
            <a:endParaRPr kumimoji="1" lang="en-US" altLang="zh-CN" dirty="0"/>
          </a:p>
          <a:p>
            <a:r>
              <a:rPr kumimoji="1" lang="en-US" altLang="zh-CN" dirty="0"/>
              <a:t>width</a:t>
            </a:r>
            <a:r>
              <a:rPr kumimoji="1" lang="zh-CN" altLang="en-US" dirty="0"/>
              <a:t>属性和</a:t>
            </a:r>
            <a:r>
              <a:rPr kumimoji="1" lang="en-US" altLang="zh-CN" dirty="0"/>
              <a:t>height</a:t>
            </a:r>
            <a:r>
              <a:rPr kumimoji="1" lang="zh-CN" altLang="en-US" dirty="0"/>
              <a:t>属性可以设置图片的宽和高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1096142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37C879-9041-4E45-A2F3-2A672E31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771550"/>
            <a:ext cx="5898476" cy="40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18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E32000"/>
                </a:solidFill>
              </a:rPr>
              <a:t>行级标签的特征</a:t>
            </a:r>
          </a:p>
          <a:p>
            <a:r>
              <a:rPr kumimoji="1" lang="zh-CN" altLang="en-US" dirty="0"/>
              <a:t>行内显示</a:t>
            </a:r>
            <a:endParaRPr kumimoji="1" lang="en-US" altLang="zh-CN" dirty="0"/>
          </a:p>
          <a:p>
            <a:r>
              <a:rPr kumimoji="1" lang="zh-CN" altLang="en-US" dirty="0"/>
              <a:t>内容撑开宽高，不可以设置宽高（</a:t>
            </a:r>
            <a:r>
              <a:rPr kumimoji="1" lang="en-US" altLang="zh-CN" dirty="0" err="1"/>
              <a:t>img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除外）</a:t>
            </a:r>
            <a:endParaRPr kumimoji="1" lang="en-US" altLang="zh-CN" dirty="0"/>
          </a:p>
          <a:p>
            <a:r>
              <a:rPr kumimoji="1" lang="zh-CN" altLang="en-US" dirty="0"/>
              <a:t>行级标签只能嵌套行级标签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186546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E32000"/>
                </a:solidFill>
              </a:rPr>
              <a:t>行内块标签的特征</a:t>
            </a:r>
          </a:p>
          <a:p>
            <a:r>
              <a:rPr kumimoji="1" lang="zh-CN" altLang="en-US" dirty="0"/>
              <a:t>行内显示</a:t>
            </a:r>
            <a:endParaRPr kumimoji="1" lang="en-US" altLang="zh-CN" dirty="0"/>
          </a:p>
          <a:p>
            <a:r>
              <a:rPr kumimoji="1" lang="zh-CN" altLang="en-US" dirty="0"/>
              <a:t>可以设置宽高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基本标签</a:t>
            </a:r>
          </a:p>
        </p:txBody>
      </p:sp>
    </p:spTree>
    <p:extLst>
      <p:ext uri="{BB962C8B-B14F-4D97-AF65-F5344CB8AC3E}">
        <p14:creationId xmlns:p14="http://schemas.microsoft.com/office/powerpoint/2010/main" val="2784720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HTML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标识文本</a:t>
            </a:r>
            <a:endParaRPr kumimoji="1" lang="en-US" altLang="zh-CN" dirty="0"/>
          </a:p>
          <a:p>
            <a:r>
              <a:rPr kumimoji="1" lang="zh-CN" altLang="en-US" dirty="0"/>
              <a:t>建立超链接</a:t>
            </a:r>
            <a:endParaRPr kumimoji="1" lang="en-US" altLang="zh-CN" dirty="0"/>
          </a:p>
          <a:p>
            <a:r>
              <a:rPr kumimoji="1" lang="zh-CN" altLang="en-US" dirty="0"/>
              <a:t>创建列表</a:t>
            </a:r>
            <a:endParaRPr kumimoji="1" lang="en-US" altLang="zh-CN" dirty="0"/>
          </a:p>
          <a:p>
            <a:r>
              <a:rPr kumimoji="1" lang="zh-CN" altLang="en-US" dirty="0"/>
              <a:t>显示媒体</a:t>
            </a:r>
            <a:endParaRPr kumimoji="1" lang="en-US" altLang="zh-CN" dirty="0"/>
          </a:p>
          <a:p>
            <a:r>
              <a:rPr kumimoji="1" lang="zh-CN" altLang="en-US" dirty="0"/>
              <a:t>制作表格</a:t>
            </a:r>
            <a:endParaRPr kumimoji="1" lang="en-US" altLang="zh-CN" dirty="0"/>
          </a:p>
          <a:p>
            <a:r>
              <a:rPr kumimoji="1" lang="zh-CN" altLang="en-US" dirty="0"/>
              <a:t>制作表单</a:t>
            </a:r>
            <a:endParaRPr kumimoji="1" lang="en-US" altLang="zh-CN" dirty="0"/>
          </a:p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337802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HTML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E32000"/>
                </a:solidFill>
              </a:rPr>
              <a:t>超文本标记语言</a:t>
            </a:r>
            <a:r>
              <a:rPr kumimoji="1" lang="zh-CN" altLang="en-US" dirty="0"/>
              <a:t>（</a:t>
            </a:r>
            <a:r>
              <a:rPr lang="en-US" altLang="zh-CN" dirty="0"/>
              <a:t>Hypertext  Markup Language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E32000"/>
                </a:solidFill>
              </a:rPr>
              <a:t>超文本</a:t>
            </a:r>
            <a:r>
              <a:rPr lang="zh-CN" altLang="en-US" dirty="0"/>
              <a:t>指用超链接的方法，将各种不同空间的文字信息组织在一起的网状文本</a:t>
            </a:r>
            <a:endParaRPr lang="en-US" altLang="zh-CN" dirty="0"/>
          </a:p>
          <a:p>
            <a:r>
              <a:rPr kumimoji="1" lang="zh-CN" altLang="en-US" dirty="0">
                <a:solidFill>
                  <a:srgbClr val="E32000"/>
                </a:solidFill>
              </a:rPr>
              <a:t>超文本</a:t>
            </a:r>
            <a:r>
              <a:rPr lang="zh-CN" altLang="en-US" dirty="0"/>
              <a:t>也指页面内可以包含图片、链接，甚至音乐、程序等非文字元素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73561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HTML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E32000"/>
                </a:solidFill>
              </a:rPr>
              <a:t>标记语言</a:t>
            </a:r>
            <a:r>
              <a:rPr lang="zh-CN" altLang="en-US" dirty="0"/>
              <a:t>是一种将文本以及文本相关的其他信息结合起来，展现出关于文档结构和数据处理细节的电脑文字编码</a:t>
            </a:r>
            <a:endParaRPr lang="en-US" altLang="zh-CN" dirty="0"/>
          </a:p>
          <a:p>
            <a:r>
              <a:rPr kumimoji="1" lang="zh-CN" altLang="en-US" dirty="0">
                <a:solidFill>
                  <a:srgbClr val="E32000"/>
                </a:solidFill>
              </a:rPr>
              <a:t>超文本标记语言</a:t>
            </a:r>
            <a:r>
              <a:rPr kumimoji="1" lang="zh-CN" altLang="en-US" dirty="0"/>
              <a:t>就是描述文本、图形和包含其他信息的文件组织和链接在一起的方式的一种语言。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294007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新建一个</a:t>
            </a:r>
            <a:r>
              <a:rPr kumimoji="1" lang="en-US" altLang="zh-CN" dirty="0"/>
              <a:t> .html </a:t>
            </a:r>
            <a:r>
              <a:rPr kumimoji="1" lang="zh-CN" altLang="en-US" dirty="0"/>
              <a:t>文件，并在浏览器打开。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</a:t>
            </a:r>
            <a:r>
              <a:rPr kumimoji="1" lang="zh-CN" altLang="en-US" dirty="0"/>
              <a:t>第一个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网页程序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20" y="1642025"/>
            <a:ext cx="5259529" cy="2920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1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什么是</a:t>
            </a:r>
            <a:r>
              <a:rPr kumimoji="1" lang="zh-CN" altLang="en-US" dirty="0">
                <a:solidFill>
                  <a:srgbClr val="E32000"/>
                </a:solidFill>
              </a:rPr>
              <a:t>标签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HTML </a:t>
            </a:r>
            <a:r>
              <a:rPr kumimoji="1" lang="zh-CN" altLang="en-US" dirty="0"/>
              <a:t>标记标签通常被称为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标签 </a:t>
            </a:r>
            <a:r>
              <a:rPr kumimoji="1" lang="en-US" altLang="zh-CN" dirty="0"/>
              <a:t>(HTML </a:t>
            </a:r>
            <a:r>
              <a:rPr kumimoji="1" lang="en-US" altLang="zh-CN" dirty="0">
                <a:solidFill>
                  <a:srgbClr val="FF0000"/>
                </a:solidFill>
              </a:rPr>
              <a:t>tag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</a:p>
          <a:p>
            <a:r>
              <a:rPr kumimoji="1" lang="en-US" altLang="zh-CN" dirty="0"/>
              <a:t>HTML </a:t>
            </a:r>
            <a:r>
              <a:rPr kumimoji="1" lang="zh-CN" altLang="en-US" dirty="0"/>
              <a:t>标签是由尖括号包围的关键词，比如 </a:t>
            </a:r>
            <a:r>
              <a:rPr kumimoji="1" lang="en-US" altLang="zh-CN" dirty="0"/>
              <a:t>&lt;html&gt;</a:t>
            </a:r>
          </a:p>
          <a:p>
            <a:r>
              <a:rPr kumimoji="1" lang="en-US" altLang="zh-CN" dirty="0"/>
              <a:t>HTML </a:t>
            </a:r>
            <a:r>
              <a:rPr kumimoji="1" lang="zh-CN" altLang="en-US" dirty="0"/>
              <a:t>标签通常是成对出现的，比如 </a:t>
            </a:r>
            <a:r>
              <a:rPr kumimoji="1" lang="en-US" altLang="zh-CN" dirty="0"/>
              <a:t>&lt;body&gt;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&lt;/body&gt;</a:t>
            </a:r>
            <a:r>
              <a:rPr kumimoji="1" lang="zh-CN" altLang="en-US" dirty="0"/>
              <a:t>，标签中的第一个标签是开始标签，第二个标签是结束标签（闭合标签）</a:t>
            </a:r>
            <a:endParaRPr kumimoji="1" lang="en-US" altLang="zh-CN" dirty="0"/>
          </a:p>
          <a:p>
            <a:r>
              <a:rPr kumimoji="1" lang="zh-CN" altLang="en-US" dirty="0"/>
              <a:t>也有单标签，比如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br</a:t>
            </a:r>
            <a:r>
              <a:rPr kumimoji="1" lang="en-US" altLang="zh-CN" dirty="0"/>
              <a:t>/&gt;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&lt;input type=’text’ value=’’/&gt;</a:t>
            </a:r>
            <a:r>
              <a:rPr kumimoji="1" lang="zh-CN" altLang="en-US" dirty="0"/>
              <a:t>等；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文档基本结构</a:t>
            </a:r>
          </a:p>
        </p:txBody>
      </p:sp>
    </p:spTree>
    <p:extLst>
      <p:ext uri="{BB962C8B-B14F-4D97-AF65-F5344CB8AC3E}">
        <p14:creationId xmlns:p14="http://schemas.microsoft.com/office/powerpoint/2010/main" val="70313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解析 </a:t>
            </a:r>
            <a:r>
              <a:rPr kumimoji="1" lang="en-US" altLang="zh-CN" dirty="0">
                <a:solidFill>
                  <a:srgbClr val="E32000"/>
                </a:solidFill>
              </a:rPr>
              <a:t>HTML </a:t>
            </a:r>
            <a:r>
              <a:rPr kumimoji="1" lang="zh-CN" altLang="en-US" dirty="0">
                <a:solidFill>
                  <a:srgbClr val="E32000"/>
                </a:solidFill>
              </a:rPr>
              <a:t>标签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Web</a:t>
            </a:r>
            <a:r>
              <a:rPr kumimoji="1" lang="zh-CN" altLang="en-US" dirty="0"/>
              <a:t>浏览器（如谷歌浏览器，</a:t>
            </a:r>
            <a:r>
              <a:rPr kumimoji="1" lang="en-US" altLang="zh-CN" dirty="0"/>
              <a:t>Internet Explorer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Firefox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Safari</a:t>
            </a:r>
            <a:r>
              <a:rPr kumimoji="1" lang="zh-CN" altLang="en-US" dirty="0"/>
              <a:t>）是用于读取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文件，并将其作为网页显示。</a:t>
            </a:r>
          </a:p>
          <a:p>
            <a:r>
              <a:rPr kumimoji="1" lang="zh-CN" altLang="en-US" dirty="0"/>
              <a:t>浏览器的作用是读取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文档，并以网页的形式显示他们，浏览器不会显示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标签，而是使用标签来解释页面的内容。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入门 （一）</a:t>
            </a:r>
            <a:r>
              <a:rPr kumimoji="1" lang="en-US" altLang="zh-CN" dirty="0"/>
              <a:t>– HTML </a:t>
            </a:r>
            <a:r>
              <a:rPr kumimoji="1" lang="zh-CN" altLang="en-US" dirty="0"/>
              <a:t>文档基本结构</a:t>
            </a:r>
          </a:p>
        </p:txBody>
      </p:sp>
    </p:spTree>
    <p:extLst>
      <p:ext uri="{BB962C8B-B14F-4D97-AF65-F5344CB8AC3E}">
        <p14:creationId xmlns:p14="http://schemas.microsoft.com/office/powerpoint/2010/main" val="159282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1860</Words>
  <Application>Microsoft Office PowerPoint</Application>
  <PresentationFormat>全屏显示(16:9)</PresentationFormat>
  <Paragraphs>234</Paragraphs>
  <Slides>36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华文新魏</vt:lpstr>
      <vt:lpstr>Microsoft YaHei</vt:lpstr>
      <vt:lpstr>Arial</vt:lpstr>
      <vt:lpstr>Calibri</vt:lpstr>
      <vt:lpstr>Office 主题</vt:lpstr>
      <vt:lpstr>PowerPoint 演示文稿</vt:lpstr>
      <vt:lpstr>HTML 入门（一） – 课程概要</vt:lpstr>
      <vt:lpstr>HTML 入门 （一）– HTML 概念</vt:lpstr>
      <vt:lpstr>HTML 入门 （一）– HTML 概念</vt:lpstr>
      <vt:lpstr>HTML 入门 （一）– HTML 概念</vt:lpstr>
      <vt:lpstr>HTML 入门 （一）– HTML 概念</vt:lpstr>
      <vt:lpstr>HTML 入门 （一）– 第一个 HTML 网页程序</vt:lpstr>
      <vt:lpstr>HTML 入门 （一）– HTML 文档基本结构</vt:lpstr>
      <vt:lpstr>HTML 入门 （一）– HTML 文档基本结构</vt:lpstr>
      <vt:lpstr>HTML 入门 （一）– HTML 文档基本结构</vt:lpstr>
      <vt:lpstr>HTML 入门 （一）– HTML 文档基本结构</vt:lpstr>
      <vt:lpstr>HTML 入门 （一）– HTML 文档基本结构</vt:lpstr>
      <vt:lpstr>HTML 入门 （一）– HTML 文档基本结构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HTML 入门 （一）– HTML 基本标签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lipeihua</cp:lastModifiedBy>
  <cp:revision>137</cp:revision>
  <dcterms:created xsi:type="dcterms:W3CDTF">2013-03-04T07:19:04Z</dcterms:created>
  <dcterms:modified xsi:type="dcterms:W3CDTF">2019-11-09T00:30:20Z</dcterms:modified>
</cp:coreProperties>
</file>