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256" r:id="rId2"/>
    <p:sldId id="262" r:id="rId3"/>
    <p:sldId id="483" r:id="rId4"/>
    <p:sldId id="484" r:id="rId5"/>
    <p:sldId id="279" r:id="rId6"/>
    <p:sldId id="485" r:id="rId7"/>
    <p:sldId id="280" r:id="rId8"/>
    <p:sldId id="281" r:id="rId9"/>
    <p:sldId id="287" r:id="rId10"/>
    <p:sldId id="286" r:id="rId11"/>
    <p:sldId id="282" r:id="rId12"/>
    <p:sldId id="283" r:id="rId13"/>
    <p:sldId id="284" r:id="rId14"/>
    <p:sldId id="285" r:id="rId15"/>
    <p:sldId id="294" r:id="rId16"/>
    <p:sldId id="288" r:id="rId17"/>
    <p:sldId id="289" r:id="rId18"/>
    <p:sldId id="290" r:id="rId19"/>
    <p:sldId id="486" r:id="rId20"/>
    <p:sldId id="291" r:id="rId21"/>
    <p:sldId id="489" r:id="rId22"/>
    <p:sldId id="295" r:id="rId23"/>
    <p:sldId id="293" r:id="rId24"/>
    <p:sldId id="296" r:id="rId25"/>
    <p:sldId id="297" r:id="rId26"/>
    <p:sldId id="298" r:id="rId27"/>
    <p:sldId id="299" r:id="rId28"/>
    <p:sldId id="300" r:id="rId29"/>
    <p:sldId id="302" r:id="rId30"/>
    <p:sldId id="303" r:id="rId31"/>
    <p:sldId id="304" r:id="rId32"/>
    <p:sldId id="305" r:id="rId33"/>
    <p:sldId id="487" r:id="rId34"/>
    <p:sldId id="312" r:id="rId35"/>
    <p:sldId id="488" r:id="rId36"/>
    <p:sldId id="491" r:id="rId37"/>
    <p:sldId id="306" r:id="rId38"/>
    <p:sldId id="307" r:id="rId39"/>
    <p:sldId id="308" r:id="rId40"/>
    <p:sldId id="309" r:id="rId41"/>
    <p:sldId id="310" r:id="rId42"/>
    <p:sldId id="322" r:id="rId43"/>
    <p:sldId id="321" r:id="rId44"/>
    <p:sldId id="311" r:id="rId45"/>
    <p:sldId id="313" r:id="rId46"/>
    <p:sldId id="314" r:id="rId47"/>
    <p:sldId id="315" r:id="rId48"/>
    <p:sldId id="316" r:id="rId49"/>
    <p:sldId id="317" r:id="rId50"/>
    <p:sldId id="318" r:id="rId51"/>
    <p:sldId id="319" r:id="rId52"/>
    <p:sldId id="320" r:id="rId53"/>
    <p:sldId id="323" r:id="rId54"/>
    <p:sldId id="324" r:id="rId55"/>
    <p:sldId id="325" r:id="rId56"/>
    <p:sldId id="327" r:id="rId57"/>
    <p:sldId id="328" r:id="rId58"/>
    <p:sldId id="329" r:id="rId59"/>
    <p:sldId id="330" r:id="rId60"/>
    <p:sldId id="331" r:id="rId61"/>
    <p:sldId id="332" r:id="rId62"/>
    <p:sldId id="333" r:id="rId63"/>
    <p:sldId id="334" r:id="rId64"/>
    <p:sldId id="335" r:id="rId65"/>
    <p:sldId id="337" r:id="rId66"/>
    <p:sldId id="338" r:id="rId67"/>
    <p:sldId id="339" r:id="rId68"/>
    <p:sldId id="340" r:id="rId69"/>
    <p:sldId id="342" r:id="rId70"/>
    <p:sldId id="341" r:id="rId71"/>
    <p:sldId id="343" r:id="rId72"/>
    <p:sldId id="344" r:id="rId73"/>
    <p:sldId id="345" r:id="rId74"/>
    <p:sldId id="346" r:id="rId75"/>
    <p:sldId id="347" r:id="rId76"/>
    <p:sldId id="348" r:id="rId77"/>
    <p:sldId id="349" r:id="rId78"/>
    <p:sldId id="350" r:id="rId79"/>
    <p:sldId id="395" r:id="rId80"/>
    <p:sldId id="434" r:id="rId81"/>
    <p:sldId id="435" r:id="rId82"/>
    <p:sldId id="436" r:id="rId83"/>
    <p:sldId id="441" r:id="rId84"/>
    <p:sldId id="442" r:id="rId85"/>
    <p:sldId id="501" r:id="rId86"/>
    <p:sldId id="502" r:id="rId87"/>
    <p:sldId id="503" r:id="rId88"/>
    <p:sldId id="504" r:id="rId89"/>
    <p:sldId id="505" r:id="rId90"/>
    <p:sldId id="506" r:id="rId91"/>
    <p:sldId id="507" r:id="rId92"/>
    <p:sldId id="508" r:id="rId93"/>
    <p:sldId id="509" r:id="rId94"/>
    <p:sldId id="510" r:id="rId95"/>
    <p:sldId id="511" r:id="rId96"/>
    <p:sldId id="336" r:id="rId97"/>
    <p:sldId id="512" r:id="rId98"/>
    <p:sldId id="513" r:id="rId99"/>
    <p:sldId id="447" r:id="rId100"/>
    <p:sldId id="446" r:id="rId101"/>
    <p:sldId id="462" r:id="rId102"/>
    <p:sldId id="463" r:id="rId103"/>
    <p:sldId id="464" r:id="rId104"/>
    <p:sldId id="465" r:id="rId105"/>
    <p:sldId id="466" r:id="rId106"/>
    <p:sldId id="467" r:id="rId107"/>
    <p:sldId id="468" r:id="rId108"/>
    <p:sldId id="469" r:id="rId109"/>
    <p:sldId id="470" r:id="rId110"/>
    <p:sldId id="471" r:id="rId111"/>
    <p:sldId id="461" r:id="rId112"/>
    <p:sldId id="472" r:id="rId113"/>
    <p:sldId id="458" r:id="rId114"/>
    <p:sldId id="449" r:id="rId115"/>
    <p:sldId id="450" r:id="rId116"/>
    <p:sldId id="459" r:id="rId117"/>
    <p:sldId id="451" r:id="rId118"/>
    <p:sldId id="473" r:id="rId119"/>
    <p:sldId id="452" r:id="rId120"/>
    <p:sldId id="453" r:id="rId121"/>
    <p:sldId id="474" r:id="rId122"/>
    <p:sldId id="260" r:id="rId1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5" autoAdjust="0"/>
    <p:restoredTop sz="94660"/>
  </p:normalViewPr>
  <p:slideViewPr>
    <p:cSldViewPr>
      <p:cViewPr varScale="1">
        <p:scale>
          <a:sx n="101" d="100"/>
          <a:sy n="101" d="100"/>
        </p:scale>
        <p:origin x="294" y="96"/>
      </p:cViewPr>
      <p:guideLst>
        <p:guide orient="horz" pos="1620"/>
        <p:guide pos="2880"/>
      </p:guideLst>
    </p:cSldViewPr>
  </p:slideViewPr>
  <p:notesTextViewPr>
    <p:cViewPr>
      <p:scale>
        <a:sx n="100" d="100"/>
        <a:sy n="100" d="100"/>
      </p:scale>
      <p:origin x="0" y="0"/>
    </p:cViewPr>
  </p:notesText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2019/9/12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2019/9/12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a:t>
            </a:fld>
            <a:endParaRPr lang="zh-CN" altLang="en-US" sz="1200"/>
          </a:p>
        </p:txBody>
      </p:sp>
    </p:spTree>
    <p:extLst>
      <p:ext uri="{BB962C8B-B14F-4D97-AF65-F5344CB8AC3E}">
        <p14:creationId xmlns:p14="http://schemas.microsoft.com/office/powerpoint/2010/main" val="3468397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117</a:t>
            </a:fld>
            <a:endParaRPr lang="zh-CN" altLang="en-US" sz="1200"/>
          </a:p>
        </p:txBody>
      </p:sp>
    </p:spTree>
    <p:extLst>
      <p:ext uri="{BB962C8B-B14F-4D97-AF65-F5344CB8AC3E}">
        <p14:creationId xmlns:p14="http://schemas.microsoft.com/office/powerpoint/2010/main" val="8076100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118</a:t>
            </a:fld>
            <a:endParaRPr lang="zh-CN" altLang="en-US" sz="1200"/>
          </a:p>
        </p:txBody>
      </p:sp>
    </p:spTree>
    <p:extLst>
      <p:ext uri="{BB962C8B-B14F-4D97-AF65-F5344CB8AC3E}">
        <p14:creationId xmlns:p14="http://schemas.microsoft.com/office/powerpoint/2010/main" val="357689133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119</a:t>
            </a:fld>
            <a:endParaRPr lang="zh-CN" altLang="en-US" sz="1200"/>
          </a:p>
        </p:txBody>
      </p:sp>
    </p:spTree>
    <p:extLst>
      <p:ext uri="{BB962C8B-B14F-4D97-AF65-F5344CB8AC3E}">
        <p14:creationId xmlns:p14="http://schemas.microsoft.com/office/powerpoint/2010/main" val="134127550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120</a:t>
            </a:fld>
            <a:endParaRPr lang="zh-CN" altLang="en-US" sz="1200"/>
          </a:p>
        </p:txBody>
      </p:sp>
    </p:spTree>
    <p:extLst>
      <p:ext uri="{BB962C8B-B14F-4D97-AF65-F5344CB8AC3E}">
        <p14:creationId xmlns:p14="http://schemas.microsoft.com/office/powerpoint/2010/main" val="1259329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121</a:t>
            </a:fld>
            <a:endParaRPr lang="zh-CN" altLang="en-US" sz="1200"/>
          </a:p>
        </p:txBody>
      </p:sp>
    </p:spTree>
    <p:extLst>
      <p:ext uri="{BB962C8B-B14F-4D97-AF65-F5344CB8AC3E}">
        <p14:creationId xmlns:p14="http://schemas.microsoft.com/office/powerpoint/2010/main" val="3403486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a:t>
            </a:fld>
            <a:endParaRPr lang="zh-CN" altLang="en-US" sz="1200"/>
          </a:p>
        </p:txBody>
      </p:sp>
    </p:spTree>
    <p:extLst>
      <p:ext uri="{BB962C8B-B14F-4D97-AF65-F5344CB8AC3E}">
        <p14:creationId xmlns:p14="http://schemas.microsoft.com/office/powerpoint/2010/main" val="970676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16</a:t>
            </a:fld>
            <a:endParaRPr lang="zh-CN" altLang="en-US" sz="1200"/>
          </a:p>
        </p:txBody>
      </p:sp>
    </p:spTree>
    <p:extLst>
      <p:ext uri="{BB962C8B-B14F-4D97-AF65-F5344CB8AC3E}">
        <p14:creationId xmlns:p14="http://schemas.microsoft.com/office/powerpoint/2010/main" val="24453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17</a:t>
            </a:fld>
            <a:endParaRPr lang="zh-CN" altLang="en-US" sz="1200"/>
          </a:p>
        </p:txBody>
      </p:sp>
    </p:spTree>
    <p:extLst>
      <p:ext uri="{BB962C8B-B14F-4D97-AF65-F5344CB8AC3E}">
        <p14:creationId xmlns:p14="http://schemas.microsoft.com/office/powerpoint/2010/main" val="304820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18</a:t>
            </a:fld>
            <a:endParaRPr lang="zh-CN" altLang="en-US" sz="1200"/>
          </a:p>
        </p:txBody>
      </p:sp>
    </p:spTree>
    <p:extLst>
      <p:ext uri="{BB962C8B-B14F-4D97-AF65-F5344CB8AC3E}">
        <p14:creationId xmlns:p14="http://schemas.microsoft.com/office/powerpoint/2010/main" val="38742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19</a:t>
            </a:fld>
            <a:endParaRPr lang="zh-CN" altLang="en-US" sz="1200"/>
          </a:p>
        </p:txBody>
      </p:sp>
    </p:spTree>
    <p:extLst>
      <p:ext uri="{BB962C8B-B14F-4D97-AF65-F5344CB8AC3E}">
        <p14:creationId xmlns:p14="http://schemas.microsoft.com/office/powerpoint/2010/main" val="2358372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20</a:t>
            </a:fld>
            <a:endParaRPr lang="zh-CN" altLang="en-US" sz="1200"/>
          </a:p>
        </p:txBody>
      </p:sp>
    </p:spTree>
    <p:extLst>
      <p:ext uri="{BB962C8B-B14F-4D97-AF65-F5344CB8AC3E}">
        <p14:creationId xmlns:p14="http://schemas.microsoft.com/office/powerpoint/2010/main" val="1838363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21</a:t>
            </a:fld>
            <a:endParaRPr lang="zh-CN" altLang="en-US" sz="1200"/>
          </a:p>
        </p:txBody>
      </p:sp>
    </p:spTree>
    <p:extLst>
      <p:ext uri="{BB962C8B-B14F-4D97-AF65-F5344CB8AC3E}">
        <p14:creationId xmlns:p14="http://schemas.microsoft.com/office/powerpoint/2010/main" val="324106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a:t>
            </a:fld>
            <a:endParaRPr lang="zh-CN" altLang="en-US" sz="1200"/>
          </a:p>
        </p:txBody>
      </p:sp>
    </p:spTree>
    <p:extLst>
      <p:ext uri="{BB962C8B-B14F-4D97-AF65-F5344CB8AC3E}">
        <p14:creationId xmlns:p14="http://schemas.microsoft.com/office/powerpoint/2010/main" val="324352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22</a:t>
            </a:fld>
            <a:endParaRPr lang="zh-CN" altLang="en-US" sz="1200"/>
          </a:p>
        </p:txBody>
      </p:sp>
    </p:spTree>
    <p:extLst>
      <p:ext uri="{BB962C8B-B14F-4D97-AF65-F5344CB8AC3E}">
        <p14:creationId xmlns:p14="http://schemas.microsoft.com/office/powerpoint/2010/main" val="83237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23</a:t>
            </a:fld>
            <a:endParaRPr lang="zh-CN" altLang="en-US" sz="1200"/>
          </a:p>
        </p:txBody>
      </p:sp>
    </p:spTree>
    <p:extLst>
      <p:ext uri="{BB962C8B-B14F-4D97-AF65-F5344CB8AC3E}">
        <p14:creationId xmlns:p14="http://schemas.microsoft.com/office/powerpoint/2010/main" val="1940897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24</a:t>
            </a:fld>
            <a:endParaRPr lang="zh-CN" altLang="en-US" sz="1200"/>
          </a:p>
        </p:txBody>
      </p:sp>
    </p:spTree>
    <p:extLst>
      <p:ext uri="{BB962C8B-B14F-4D97-AF65-F5344CB8AC3E}">
        <p14:creationId xmlns:p14="http://schemas.microsoft.com/office/powerpoint/2010/main" val="998664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25</a:t>
            </a:fld>
            <a:endParaRPr lang="zh-CN" altLang="en-US" sz="1200"/>
          </a:p>
        </p:txBody>
      </p:sp>
    </p:spTree>
    <p:extLst>
      <p:ext uri="{BB962C8B-B14F-4D97-AF65-F5344CB8AC3E}">
        <p14:creationId xmlns:p14="http://schemas.microsoft.com/office/powerpoint/2010/main" val="697558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26</a:t>
            </a:fld>
            <a:endParaRPr lang="zh-CN" altLang="en-US" sz="1200"/>
          </a:p>
        </p:txBody>
      </p:sp>
    </p:spTree>
    <p:extLst>
      <p:ext uri="{BB962C8B-B14F-4D97-AF65-F5344CB8AC3E}">
        <p14:creationId xmlns:p14="http://schemas.microsoft.com/office/powerpoint/2010/main" val="1765482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27</a:t>
            </a:fld>
            <a:endParaRPr lang="zh-CN" altLang="en-US" sz="1200"/>
          </a:p>
        </p:txBody>
      </p:sp>
    </p:spTree>
    <p:extLst>
      <p:ext uri="{BB962C8B-B14F-4D97-AF65-F5344CB8AC3E}">
        <p14:creationId xmlns:p14="http://schemas.microsoft.com/office/powerpoint/2010/main" val="211946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28</a:t>
            </a:fld>
            <a:endParaRPr lang="zh-CN" altLang="en-US" sz="1200"/>
          </a:p>
        </p:txBody>
      </p:sp>
    </p:spTree>
    <p:extLst>
      <p:ext uri="{BB962C8B-B14F-4D97-AF65-F5344CB8AC3E}">
        <p14:creationId xmlns:p14="http://schemas.microsoft.com/office/powerpoint/2010/main" val="716242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29</a:t>
            </a:fld>
            <a:endParaRPr lang="zh-CN" altLang="en-US" sz="1200"/>
          </a:p>
        </p:txBody>
      </p:sp>
    </p:spTree>
    <p:extLst>
      <p:ext uri="{BB962C8B-B14F-4D97-AF65-F5344CB8AC3E}">
        <p14:creationId xmlns:p14="http://schemas.microsoft.com/office/powerpoint/2010/main" val="878778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30</a:t>
            </a:fld>
            <a:endParaRPr lang="zh-CN" altLang="en-US" sz="1200"/>
          </a:p>
        </p:txBody>
      </p:sp>
    </p:spTree>
    <p:extLst>
      <p:ext uri="{BB962C8B-B14F-4D97-AF65-F5344CB8AC3E}">
        <p14:creationId xmlns:p14="http://schemas.microsoft.com/office/powerpoint/2010/main" val="1796356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31</a:t>
            </a:fld>
            <a:endParaRPr lang="zh-CN" altLang="en-US" sz="1200"/>
          </a:p>
        </p:txBody>
      </p:sp>
    </p:spTree>
    <p:extLst>
      <p:ext uri="{BB962C8B-B14F-4D97-AF65-F5344CB8AC3E}">
        <p14:creationId xmlns:p14="http://schemas.microsoft.com/office/powerpoint/2010/main" val="200916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32</a:t>
            </a:fld>
            <a:endParaRPr lang="zh-CN" altLang="en-US" sz="1200"/>
          </a:p>
        </p:txBody>
      </p:sp>
    </p:spTree>
    <p:extLst>
      <p:ext uri="{BB962C8B-B14F-4D97-AF65-F5344CB8AC3E}">
        <p14:creationId xmlns:p14="http://schemas.microsoft.com/office/powerpoint/2010/main" val="1747265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33</a:t>
            </a:fld>
            <a:endParaRPr lang="zh-CN" altLang="en-US" sz="1200"/>
          </a:p>
        </p:txBody>
      </p:sp>
    </p:spTree>
    <p:extLst>
      <p:ext uri="{BB962C8B-B14F-4D97-AF65-F5344CB8AC3E}">
        <p14:creationId xmlns:p14="http://schemas.microsoft.com/office/powerpoint/2010/main" val="3236189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34</a:t>
            </a:fld>
            <a:endParaRPr lang="zh-CN" altLang="en-US" sz="1200"/>
          </a:p>
        </p:txBody>
      </p:sp>
    </p:spTree>
    <p:extLst>
      <p:ext uri="{BB962C8B-B14F-4D97-AF65-F5344CB8AC3E}">
        <p14:creationId xmlns:p14="http://schemas.microsoft.com/office/powerpoint/2010/main" val="2110434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35</a:t>
            </a:fld>
            <a:endParaRPr lang="zh-CN" altLang="en-US" sz="1200"/>
          </a:p>
        </p:txBody>
      </p:sp>
    </p:spTree>
    <p:extLst>
      <p:ext uri="{BB962C8B-B14F-4D97-AF65-F5344CB8AC3E}">
        <p14:creationId xmlns:p14="http://schemas.microsoft.com/office/powerpoint/2010/main" val="3059423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37</a:t>
            </a:fld>
            <a:endParaRPr lang="zh-CN" altLang="en-US" sz="1200"/>
          </a:p>
        </p:txBody>
      </p:sp>
    </p:spTree>
    <p:extLst>
      <p:ext uri="{BB962C8B-B14F-4D97-AF65-F5344CB8AC3E}">
        <p14:creationId xmlns:p14="http://schemas.microsoft.com/office/powerpoint/2010/main" val="775929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38</a:t>
            </a:fld>
            <a:endParaRPr lang="zh-CN" altLang="en-US" sz="1200"/>
          </a:p>
        </p:txBody>
      </p:sp>
    </p:spTree>
    <p:extLst>
      <p:ext uri="{BB962C8B-B14F-4D97-AF65-F5344CB8AC3E}">
        <p14:creationId xmlns:p14="http://schemas.microsoft.com/office/powerpoint/2010/main" val="1450122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39</a:t>
            </a:fld>
            <a:endParaRPr lang="zh-CN" altLang="en-US" sz="1200"/>
          </a:p>
        </p:txBody>
      </p:sp>
    </p:spTree>
    <p:extLst>
      <p:ext uri="{BB962C8B-B14F-4D97-AF65-F5344CB8AC3E}">
        <p14:creationId xmlns:p14="http://schemas.microsoft.com/office/powerpoint/2010/main" val="2006826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40</a:t>
            </a:fld>
            <a:endParaRPr lang="zh-CN" altLang="en-US" sz="1200"/>
          </a:p>
        </p:txBody>
      </p:sp>
    </p:spTree>
    <p:extLst>
      <p:ext uri="{BB962C8B-B14F-4D97-AF65-F5344CB8AC3E}">
        <p14:creationId xmlns:p14="http://schemas.microsoft.com/office/powerpoint/2010/main" val="770739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41</a:t>
            </a:fld>
            <a:endParaRPr lang="zh-CN" altLang="en-US" sz="1200"/>
          </a:p>
        </p:txBody>
      </p:sp>
    </p:spTree>
    <p:extLst>
      <p:ext uri="{BB962C8B-B14F-4D97-AF65-F5344CB8AC3E}">
        <p14:creationId xmlns:p14="http://schemas.microsoft.com/office/powerpoint/2010/main" val="2019044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42</a:t>
            </a:fld>
            <a:endParaRPr lang="zh-CN" altLang="en-US" sz="1200"/>
          </a:p>
        </p:txBody>
      </p:sp>
    </p:spTree>
    <p:extLst>
      <p:ext uri="{BB962C8B-B14F-4D97-AF65-F5344CB8AC3E}">
        <p14:creationId xmlns:p14="http://schemas.microsoft.com/office/powerpoint/2010/main" val="201904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a:t>
            </a:fld>
            <a:endParaRPr lang="zh-CN" altLang="en-US" sz="1200"/>
          </a:p>
        </p:txBody>
      </p:sp>
    </p:spTree>
    <p:extLst>
      <p:ext uri="{BB962C8B-B14F-4D97-AF65-F5344CB8AC3E}">
        <p14:creationId xmlns:p14="http://schemas.microsoft.com/office/powerpoint/2010/main" val="21820402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43</a:t>
            </a:fld>
            <a:endParaRPr lang="zh-CN" altLang="en-US" sz="1200"/>
          </a:p>
        </p:txBody>
      </p:sp>
    </p:spTree>
    <p:extLst>
      <p:ext uri="{BB962C8B-B14F-4D97-AF65-F5344CB8AC3E}">
        <p14:creationId xmlns:p14="http://schemas.microsoft.com/office/powerpoint/2010/main" val="2019044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44</a:t>
            </a:fld>
            <a:endParaRPr lang="zh-CN" altLang="en-US" sz="1200"/>
          </a:p>
        </p:txBody>
      </p:sp>
    </p:spTree>
    <p:extLst>
      <p:ext uri="{BB962C8B-B14F-4D97-AF65-F5344CB8AC3E}">
        <p14:creationId xmlns:p14="http://schemas.microsoft.com/office/powerpoint/2010/main" val="1591027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45</a:t>
            </a:fld>
            <a:endParaRPr lang="zh-CN" altLang="en-US" sz="1200"/>
          </a:p>
        </p:txBody>
      </p:sp>
    </p:spTree>
    <p:extLst>
      <p:ext uri="{BB962C8B-B14F-4D97-AF65-F5344CB8AC3E}">
        <p14:creationId xmlns:p14="http://schemas.microsoft.com/office/powerpoint/2010/main" val="1888195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46</a:t>
            </a:fld>
            <a:endParaRPr lang="zh-CN" altLang="en-US" sz="1200"/>
          </a:p>
        </p:txBody>
      </p:sp>
    </p:spTree>
    <p:extLst>
      <p:ext uri="{BB962C8B-B14F-4D97-AF65-F5344CB8AC3E}">
        <p14:creationId xmlns:p14="http://schemas.microsoft.com/office/powerpoint/2010/main" val="7305290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47</a:t>
            </a:fld>
            <a:endParaRPr lang="zh-CN" altLang="en-US" sz="1200"/>
          </a:p>
        </p:txBody>
      </p:sp>
    </p:spTree>
    <p:extLst>
      <p:ext uri="{BB962C8B-B14F-4D97-AF65-F5344CB8AC3E}">
        <p14:creationId xmlns:p14="http://schemas.microsoft.com/office/powerpoint/2010/main" val="743738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48</a:t>
            </a:fld>
            <a:endParaRPr lang="zh-CN" altLang="en-US" sz="1200"/>
          </a:p>
        </p:txBody>
      </p:sp>
    </p:spTree>
    <p:extLst>
      <p:ext uri="{BB962C8B-B14F-4D97-AF65-F5344CB8AC3E}">
        <p14:creationId xmlns:p14="http://schemas.microsoft.com/office/powerpoint/2010/main" val="1748427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49</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50</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51</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52</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53</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54</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55</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56</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57</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58</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59</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60</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61</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62</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63</a:t>
            </a:fld>
            <a:endParaRPr lang="zh-CN" altLang="en-US" sz="1200"/>
          </a:p>
        </p:txBody>
      </p:sp>
    </p:spTree>
    <p:extLst>
      <p:ext uri="{BB962C8B-B14F-4D97-AF65-F5344CB8AC3E}">
        <p14:creationId xmlns:p14="http://schemas.microsoft.com/office/powerpoint/2010/main" val="3460065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64</a:t>
            </a:fld>
            <a:endParaRPr lang="zh-CN" altLang="en-US" sz="1200"/>
          </a:p>
        </p:txBody>
      </p:sp>
    </p:spTree>
    <p:extLst>
      <p:ext uri="{BB962C8B-B14F-4D97-AF65-F5344CB8AC3E}">
        <p14:creationId xmlns:p14="http://schemas.microsoft.com/office/powerpoint/2010/main" val="7425830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65</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66</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67</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68</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69</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70</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71</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72</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a:t>
            </a:fld>
            <a:endParaRPr lang="zh-CN" altLang="en-US" sz="1200"/>
          </a:p>
        </p:txBody>
      </p:sp>
    </p:spTree>
    <p:extLst>
      <p:ext uri="{BB962C8B-B14F-4D97-AF65-F5344CB8AC3E}">
        <p14:creationId xmlns:p14="http://schemas.microsoft.com/office/powerpoint/2010/main" val="1449183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73</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74</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75</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76</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77</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78</a:t>
            </a:fld>
            <a:endParaRPr lang="zh-CN" altLang="en-US" sz="1200"/>
          </a:p>
        </p:txBody>
      </p:sp>
    </p:spTree>
    <p:extLst>
      <p:ext uri="{BB962C8B-B14F-4D97-AF65-F5344CB8AC3E}">
        <p14:creationId xmlns:p14="http://schemas.microsoft.com/office/powerpoint/2010/main" val="10217756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79</a:t>
            </a:fld>
            <a:endParaRPr lang="zh-CN" altLang="en-US" sz="1200"/>
          </a:p>
        </p:txBody>
      </p:sp>
    </p:spTree>
    <p:extLst>
      <p:ext uri="{BB962C8B-B14F-4D97-AF65-F5344CB8AC3E}">
        <p14:creationId xmlns:p14="http://schemas.microsoft.com/office/powerpoint/2010/main" val="7423240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80</a:t>
            </a:fld>
            <a:endParaRPr lang="zh-CN" altLang="en-US" sz="1200"/>
          </a:p>
        </p:txBody>
      </p:sp>
    </p:spTree>
    <p:extLst>
      <p:ext uri="{BB962C8B-B14F-4D97-AF65-F5344CB8AC3E}">
        <p14:creationId xmlns:p14="http://schemas.microsoft.com/office/powerpoint/2010/main" val="3001585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81</a:t>
            </a:fld>
            <a:endParaRPr lang="zh-CN" altLang="en-US" sz="1200"/>
          </a:p>
        </p:txBody>
      </p:sp>
    </p:spTree>
    <p:extLst>
      <p:ext uri="{BB962C8B-B14F-4D97-AF65-F5344CB8AC3E}">
        <p14:creationId xmlns:p14="http://schemas.microsoft.com/office/powerpoint/2010/main" val="8999773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82</a:t>
            </a:fld>
            <a:endParaRPr lang="zh-CN" altLang="en-US" sz="1200"/>
          </a:p>
        </p:txBody>
      </p:sp>
    </p:spTree>
    <p:extLst>
      <p:ext uri="{BB962C8B-B14F-4D97-AF65-F5344CB8AC3E}">
        <p14:creationId xmlns:p14="http://schemas.microsoft.com/office/powerpoint/2010/main" val="116979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a:t>
            </a:fld>
            <a:endParaRPr lang="zh-CN" altLang="en-US" sz="1200"/>
          </a:p>
        </p:txBody>
      </p:sp>
    </p:spTree>
    <p:extLst>
      <p:ext uri="{BB962C8B-B14F-4D97-AF65-F5344CB8AC3E}">
        <p14:creationId xmlns:p14="http://schemas.microsoft.com/office/powerpoint/2010/main" val="5530496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83</a:t>
            </a:fld>
            <a:endParaRPr lang="zh-CN" altLang="en-US" sz="1200"/>
          </a:p>
        </p:txBody>
      </p:sp>
    </p:spTree>
    <p:extLst>
      <p:ext uri="{BB962C8B-B14F-4D97-AF65-F5344CB8AC3E}">
        <p14:creationId xmlns:p14="http://schemas.microsoft.com/office/powerpoint/2010/main" val="6233777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84</a:t>
            </a:fld>
            <a:endParaRPr lang="zh-CN" altLang="en-US" sz="1200"/>
          </a:p>
        </p:txBody>
      </p:sp>
    </p:spTree>
    <p:extLst>
      <p:ext uri="{BB962C8B-B14F-4D97-AF65-F5344CB8AC3E}">
        <p14:creationId xmlns:p14="http://schemas.microsoft.com/office/powerpoint/2010/main" val="9333488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99</a:t>
            </a:fld>
            <a:endParaRPr lang="zh-CN" altLang="en-US" sz="1200"/>
          </a:p>
        </p:txBody>
      </p:sp>
    </p:spTree>
    <p:extLst>
      <p:ext uri="{BB962C8B-B14F-4D97-AF65-F5344CB8AC3E}">
        <p14:creationId xmlns:p14="http://schemas.microsoft.com/office/powerpoint/2010/main" val="17858767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100</a:t>
            </a:fld>
            <a:endParaRPr lang="zh-CN" altLang="en-US" sz="1200"/>
          </a:p>
        </p:txBody>
      </p:sp>
    </p:spTree>
    <p:extLst>
      <p:ext uri="{BB962C8B-B14F-4D97-AF65-F5344CB8AC3E}">
        <p14:creationId xmlns:p14="http://schemas.microsoft.com/office/powerpoint/2010/main" val="225488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101</a:t>
            </a:fld>
            <a:endParaRPr lang="zh-CN" altLang="en-US" sz="1200"/>
          </a:p>
        </p:txBody>
      </p:sp>
    </p:spTree>
    <p:extLst>
      <p:ext uri="{BB962C8B-B14F-4D97-AF65-F5344CB8AC3E}">
        <p14:creationId xmlns:p14="http://schemas.microsoft.com/office/powerpoint/2010/main" val="28401744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102</a:t>
            </a:fld>
            <a:endParaRPr lang="zh-CN" altLang="en-US" sz="1200"/>
          </a:p>
        </p:txBody>
      </p:sp>
    </p:spTree>
    <p:extLst>
      <p:ext uri="{BB962C8B-B14F-4D97-AF65-F5344CB8AC3E}">
        <p14:creationId xmlns:p14="http://schemas.microsoft.com/office/powerpoint/2010/main" val="6407778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103</a:t>
            </a:fld>
            <a:endParaRPr lang="zh-CN" altLang="en-US" sz="1200"/>
          </a:p>
        </p:txBody>
      </p:sp>
    </p:spTree>
    <p:extLst>
      <p:ext uri="{BB962C8B-B14F-4D97-AF65-F5344CB8AC3E}">
        <p14:creationId xmlns:p14="http://schemas.microsoft.com/office/powerpoint/2010/main" val="7256022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104</a:t>
            </a:fld>
            <a:endParaRPr lang="zh-CN" altLang="en-US" sz="1200"/>
          </a:p>
        </p:txBody>
      </p:sp>
    </p:spTree>
    <p:extLst>
      <p:ext uri="{BB962C8B-B14F-4D97-AF65-F5344CB8AC3E}">
        <p14:creationId xmlns:p14="http://schemas.microsoft.com/office/powerpoint/2010/main" val="23311912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105</a:t>
            </a:fld>
            <a:endParaRPr lang="zh-CN" altLang="en-US" sz="1200"/>
          </a:p>
        </p:txBody>
      </p:sp>
    </p:spTree>
    <p:extLst>
      <p:ext uri="{BB962C8B-B14F-4D97-AF65-F5344CB8AC3E}">
        <p14:creationId xmlns:p14="http://schemas.microsoft.com/office/powerpoint/2010/main" val="10795440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106</a:t>
            </a:fld>
            <a:endParaRPr lang="zh-CN" altLang="en-US" sz="1200"/>
          </a:p>
        </p:txBody>
      </p:sp>
    </p:spTree>
    <p:extLst>
      <p:ext uri="{BB962C8B-B14F-4D97-AF65-F5344CB8AC3E}">
        <p14:creationId xmlns:p14="http://schemas.microsoft.com/office/powerpoint/2010/main" val="3142480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a:t>
            </a:fld>
            <a:endParaRPr lang="zh-CN" altLang="en-US" sz="1200"/>
          </a:p>
        </p:txBody>
      </p:sp>
    </p:spTree>
    <p:extLst>
      <p:ext uri="{BB962C8B-B14F-4D97-AF65-F5344CB8AC3E}">
        <p14:creationId xmlns:p14="http://schemas.microsoft.com/office/powerpoint/2010/main" val="30617255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107</a:t>
            </a:fld>
            <a:endParaRPr lang="zh-CN" altLang="en-US" sz="1200"/>
          </a:p>
        </p:txBody>
      </p:sp>
    </p:spTree>
    <p:extLst>
      <p:ext uri="{BB962C8B-B14F-4D97-AF65-F5344CB8AC3E}">
        <p14:creationId xmlns:p14="http://schemas.microsoft.com/office/powerpoint/2010/main" val="41021385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108</a:t>
            </a:fld>
            <a:endParaRPr lang="zh-CN" altLang="en-US" sz="1200"/>
          </a:p>
        </p:txBody>
      </p:sp>
    </p:spTree>
    <p:extLst>
      <p:ext uri="{BB962C8B-B14F-4D97-AF65-F5344CB8AC3E}">
        <p14:creationId xmlns:p14="http://schemas.microsoft.com/office/powerpoint/2010/main" val="39318189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109</a:t>
            </a:fld>
            <a:endParaRPr lang="zh-CN" altLang="en-US" sz="1200"/>
          </a:p>
        </p:txBody>
      </p:sp>
    </p:spTree>
    <p:extLst>
      <p:ext uri="{BB962C8B-B14F-4D97-AF65-F5344CB8AC3E}">
        <p14:creationId xmlns:p14="http://schemas.microsoft.com/office/powerpoint/2010/main" val="6254467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110</a:t>
            </a:fld>
            <a:endParaRPr lang="zh-CN" altLang="en-US" sz="1200"/>
          </a:p>
        </p:txBody>
      </p:sp>
    </p:spTree>
    <p:extLst>
      <p:ext uri="{BB962C8B-B14F-4D97-AF65-F5344CB8AC3E}">
        <p14:creationId xmlns:p14="http://schemas.microsoft.com/office/powerpoint/2010/main" val="94572289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111</a:t>
            </a:fld>
            <a:endParaRPr lang="zh-CN" altLang="en-US" sz="1200"/>
          </a:p>
        </p:txBody>
      </p:sp>
    </p:spTree>
    <p:extLst>
      <p:ext uri="{BB962C8B-B14F-4D97-AF65-F5344CB8AC3E}">
        <p14:creationId xmlns:p14="http://schemas.microsoft.com/office/powerpoint/2010/main" val="5614489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112</a:t>
            </a:fld>
            <a:endParaRPr lang="zh-CN" altLang="en-US" sz="1200"/>
          </a:p>
        </p:txBody>
      </p:sp>
    </p:spTree>
    <p:extLst>
      <p:ext uri="{BB962C8B-B14F-4D97-AF65-F5344CB8AC3E}">
        <p14:creationId xmlns:p14="http://schemas.microsoft.com/office/powerpoint/2010/main" val="1929821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113</a:t>
            </a:fld>
            <a:endParaRPr lang="zh-CN" altLang="en-US" sz="1200"/>
          </a:p>
        </p:txBody>
      </p:sp>
    </p:spTree>
    <p:extLst>
      <p:ext uri="{BB962C8B-B14F-4D97-AF65-F5344CB8AC3E}">
        <p14:creationId xmlns:p14="http://schemas.microsoft.com/office/powerpoint/2010/main" val="157296669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114</a:t>
            </a:fld>
            <a:endParaRPr lang="zh-CN" altLang="en-US" sz="1200"/>
          </a:p>
        </p:txBody>
      </p:sp>
    </p:spTree>
    <p:extLst>
      <p:ext uri="{BB962C8B-B14F-4D97-AF65-F5344CB8AC3E}">
        <p14:creationId xmlns:p14="http://schemas.microsoft.com/office/powerpoint/2010/main" val="7587593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115</a:t>
            </a:fld>
            <a:endParaRPr lang="zh-CN" altLang="en-US" sz="1200"/>
          </a:p>
        </p:txBody>
      </p:sp>
    </p:spTree>
    <p:extLst>
      <p:ext uri="{BB962C8B-B14F-4D97-AF65-F5344CB8AC3E}">
        <p14:creationId xmlns:p14="http://schemas.microsoft.com/office/powerpoint/2010/main" val="13096681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2019/9/12</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116</a:t>
            </a:fld>
            <a:endParaRPr lang="zh-CN" altLang="en-US" sz="1200"/>
          </a:p>
        </p:txBody>
      </p:sp>
    </p:spTree>
    <p:extLst>
      <p:ext uri="{BB962C8B-B14F-4D97-AF65-F5344CB8AC3E}">
        <p14:creationId xmlns:p14="http://schemas.microsoft.com/office/powerpoint/2010/main" val="165954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2411760" y="117872"/>
            <a:ext cx="6120680"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Tree>
    <p:extLst>
      <p:ext uri="{BB962C8B-B14F-4D97-AF65-F5344CB8AC3E}">
        <p14:creationId xmlns:p14="http://schemas.microsoft.com/office/powerpoint/2010/main" val="344030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2483768" y="61809"/>
            <a:ext cx="6338888" cy="450056"/>
          </a:xfrm>
          <a:prstGeom prst="rect">
            <a:avLst/>
          </a:prstGeom>
        </p:spPr>
        <p:txBody>
          <a:bodyPr anchor="ctr"/>
          <a:lstStyle>
            <a:lvl1pPr algn="l">
              <a:defRPr sz="2100" baseline="0">
                <a:solidFill>
                  <a:schemeClr val="bg1"/>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
        <p:nvSpPr>
          <p:cNvPr id="11" name="内容占位符 10"/>
          <p:cNvSpPr>
            <a:spLocks noGrp="1"/>
          </p:cNvSpPr>
          <p:nvPr>
            <p:ph sz="quarter" idx="10" hasCustomPrompt="1"/>
          </p:nvPr>
        </p:nvSpPr>
        <p:spPr>
          <a:xfrm>
            <a:off x="1800225" y="1247775"/>
            <a:ext cx="5886450" cy="33242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r>
              <a:rPr kumimoji="1" lang="zh-CN" altLang="en-US" dirty="0"/>
              <a:t>插入小节名称</a:t>
            </a:r>
            <a:endParaRPr kumimoji="1" lang="en-US" altLang="zh-CN" dirty="0"/>
          </a:p>
          <a:p>
            <a:pPr lvl="0"/>
            <a:endParaRPr kumimoji="1" lang="en-US" altLang="zh-CN" dirty="0"/>
          </a:p>
        </p:txBody>
      </p:sp>
    </p:spTree>
    <p:extLst>
      <p:ext uri="{BB962C8B-B14F-4D97-AF65-F5344CB8AC3E}">
        <p14:creationId xmlns:p14="http://schemas.microsoft.com/office/powerpoint/2010/main" val="1405192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9632" y="1903935"/>
            <a:ext cx="6336704"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HTML+CSS</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李沛华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一个基本的</a:t>
            </a:r>
            <a:r>
              <a:rPr kumimoji="1" lang="en-US" altLang="zh-CN" dirty="0"/>
              <a:t> HTML </a:t>
            </a:r>
            <a:r>
              <a:rPr kumimoji="1" lang="zh-CN" altLang="en-US" dirty="0"/>
              <a:t>文件需要由“文档声明”和“</a:t>
            </a:r>
            <a:r>
              <a:rPr kumimoji="1" lang="en-US" altLang="zh-CN" dirty="0"/>
              <a:t>html </a:t>
            </a:r>
            <a:r>
              <a:rPr kumimoji="1" lang="zh-CN" altLang="en-US" dirty="0"/>
              <a:t>标签部分”组成。</a:t>
            </a:r>
            <a:endParaRPr kumimoji="1" lang="en-US" altLang="zh-CN" dirty="0"/>
          </a:p>
          <a:p>
            <a:pPr marL="0" indent="0">
              <a:buNone/>
            </a:pPr>
            <a:r>
              <a:rPr kumimoji="1" lang="zh-CN" altLang="en-US" dirty="0">
                <a:solidFill>
                  <a:srgbClr val="E32000"/>
                </a:solidFill>
              </a:rPr>
              <a:t>文档声明</a:t>
            </a:r>
            <a:r>
              <a:rPr kumimoji="1" lang="zh-CN" altLang="en-US" dirty="0"/>
              <a:t>：</a:t>
            </a:r>
            <a:endParaRPr kumimoji="1" lang="en-US" altLang="zh-CN" dirty="0"/>
          </a:p>
          <a:p>
            <a:r>
              <a:rPr kumimoji="1" lang="en-US" altLang="zh-CN" dirty="0"/>
              <a:t>DOCTYPE </a:t>
            </a:r>
            <a:r>
              <a:rPr kumimoji="1" lang="zh-CN" altLang="en-US" dirty="0"/>
              <a:t>是 </a:t>
            </a:r>
            <a:r>
              <a:rPr kumimoji="1" lang="en-US" altLang="zh-CN" dirty="0"/>
              <a:t>Document Type </a:t>
            </a:r>
            <a:r>
              <a:rPr kumimoji="1" lang="zh-CN" altLang="en-US" dirty="0"/>
              <a:t>的缩写。</a:t>
            </a:r>
            <a:endParaRPr kumimoji="1" lang="en-US" altLang="zh-CN" dirty="0"/>
          </a:p>
          <a:p>
            <a:r>
              <a:rPr kumimoji="1" lang="zh-CN" altLang="en-US" dirty="0"/>
              <a:t>告知浏览器当前文件的类型是</a:t>
            </a:r>
            <a:r>
              <a:rPr kumimoji="1" lang="en-US" altLang="zh-CN" dirty="0"/>
              <a:t> HTML </a:t>
            </a:r>
            <a:r>
              <a:rPr kumimoji="1" lang="zh-CN" altLang="en-US" dirty="0"/>
              <a:t>，浏览器可以正确的去加载它。</a:t>
            </a:r>
            <a:endParaRPr kumimoji="1" lang="en-US" altLang="zh-CN" dirty="0"/>
          </a:p>
          <a:p>
            <a:r>
              <a:rPr kumimoji="1" lang="en-US" altLang="zh-CN" dirty="0"/>
              <a:t>DOCTYPE</a:t>
            </a:r>
            <a:r>
              <a:rPr kumimoji="1" lang="zh-CN" altLang="en-US" dirty="0"/>
              <a:t> 标签是单独出现的，没有结束标签</a:t>
            </a:r>
            <a:endParaRPr kumimoji="1" lang="en-US" altLang="zh-CN" dirty="0"/>
          </a:p>
          <a:p>
            <a:r>
              <a:rPr kumimoji="1" lang="zh-CN" altLang="en-US" dirty="0"/>
              <a:t>必须定义在 </a:t>
            </a:r>
            <a:r>
              <a:rPr kumimoji="1" lang="en-US" altLang="zh-CN" dirty="0"/>
              <a:t>HTML </a:t>
            </a:r>
            <a:r>
              <a:rPr kumimoji="1" lang="zh-CN" altLang="en-US" dirty="0"/>
              <a:t>文档的第一行，在</a:t>
            </a:r>
            <a:r>
              <a:rPr kumimoji="1" lang="en-US" altLang="zh-CN" dirty="0"/>
              <a:t> HTML </a:t>
            </a:r>
            <a:r>
              <a:rPr kumimoji="1" lang="zh-CN" altLang="en-US" dirty="0"/>
              <a:t>标签之前。</a:t>
            </a:r>
            <a:endParaRPr kumimoji="1" lang="en-US" altLang="zh-CN" dirty="0"/>
          </a:p>
          <a:p>
            <a:r>
              <a:rPr kumimoji="1" lang="en-US" altLang="zh-CN" dirty="0"/>
              <a:t>DOCTYPE </a:t>
            </a:r>
            <a:r>
              <a:rPr kumimoji="1" lang="zh-CN" altLang="en-US" dirty="0"/>
              <a:t>和 </a:t>
            </a:r>
            <a:r>
              <a:rPr kumimoji="1" lang="en-US" altLang="zh-CN" dirty="0" err="1"/>
              <a:t>doctype</a:t>
            </a:r>
            <a:r>
              <a:rPr kumimoji="1" lang="en-US" altLang="zh-CN" dirty="0"/>
              <a:t> </a:t>
            </a:r>
            <a:r>
              <a:rPr kumimoji="1" lang="zh-CN" altLang="en-US" dirty="0"/>
              <a:t>同理，不分大小写，均可使用</a:t>
            </a:r>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spTree>
    <p:extLst>
      <p:ext uri="{BB962C8B-B14F-4D97-AF65-F5344CB8AC3E}">
        <p14:creationId xmlns:p14="http://schemas.microsoft.com/office/powerpoint/2010/main" val="6528260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nSpc>
                <a:spcPct val="150000"/>
              </a:lnSpc>
              <a:buNone/>
            </a:pPr>
            <a:r>
              <a:rPr lang="zh-CN" altLang="en-US" dirty="0">
                <a:latin typeface="微软雅黑" charset="-122"/>
                <a:ea typeface="微软雅黑" charset="-122"/>
              </a:rPr>
              <a:t>大家都有在网页中浏览视频的经历，但在</a:t>
            </a:r>
            <a:r>
              <a:rPr lang="en-US" altLang="zh-CN" dirty="0">
                <a:latin typeface="微软雅黑" charset="-122"/>
                <a:ea typeface="微软雅黑" charset="-122"/>
              </a:rPr>
              <a:t>HTML5</a:t>
            </a:r>
            <a:r>
              <a:rPr lang="zh-CN" altLang="en-US" dirty="0">
                <a:latin typeface="微软雅黑" charset="-122"/>
                <a:ea typeface="微软雅黑" charset="-122"/>
              </a:rPr>
              <a:t>之前，对视频乃至音频都还没有一个标准</a:t>
            </a:r>
          </a:p>
          <a:p>
            <a:pPr marL="0" indent="0">
              <a:lnSpc>
                <a:spcPct val="150000"/>
              </a:lnSpc>
              <a:buNone/>
            </a:pPr>
            <a:r>
              <a:rPr lang="zh-CN" altLang="en-US" dirty="0">
                <a:latin typeface="微软雅黑" charset="-122"/>
                <a:ea typeface="微软雅黑" charset="-122"/>
              </a:rPr>
              <a:t>因此在网页中看到的视频，都是通过第三插件的方式嵌入的，可能是</a:t>
            </a:r>
            <a:r>
              <a:rPr lang="en-US" altLang="zh-CN" dirty="0">
                <a:latin typeface="微软雅黑" charset="-122"/>
                <a:ea typeface="微软雅黑" charset="-122"/>
              </a:rPr>
              <a:t>QuickTime</a:t>
            </a:r>
            <a:r>
              <a:rPr lang="zh-CN" altLang="en-US" dirty="0">
                <a:latin typeface="微软雅黑" charset="-122"/>
                <a:ea typeface="微软雅黑" charset="-122"/>
              </a:rPr>
              <a:t>，也可能是</a:t>
            </a:r>
            <a:r>
              <a:rPr lang="en-US" altLang="zh-CN" dirty="0">
                <a:latin typeface="微软雅黑" charset="-122"/>
                <a:ea typeface="微软雅黑" charset="-122"/>
              </a:rPr>
              <a:t>RealPlayer </a:t>
            </a:r>
            <a:r>
              <a:rPr lang="zh-CN" altLang="en-US" dirty="0">
                <a:latin typeface="微软雅黑" charset="-122"/>
                <a:ea typeface="微软雅黑" charset="-122"/>
              </a:rPr>
              <a:t>或者 </a:t>
            </a:r>
            <a:r>
              <a:rPr lang="en-US" altLang="zh-CN" dirty="0">
                <a:latin typeface="微软雅黑" charset="-122"/>
                <a:ea typeface="微软雅黑" charset="-122"/>
              </a:rPr>
              <a:t>Flash</a:t>
            </a:r>
            <a:r>
              <a:rPr lang="zh-CN" altLang="en-US" dirty="0">
                <a:latin typeface="微软雅黑" charset="-122"/>
                <a:ea typeface="微软雅黑" charset="-122"/>
              </a:rPr>
              <a:t>。浏览器很好的整合了这些插件，你完全意识不到它们的存在</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504838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latin typeface="微软雅黑" charset="-122"/>
                <a:ea typeface="微软雅黑" charset="-122"/>
              </a:rPr>
              <a:t>大多数人会认为视频文件就是 </a:t>
            </a:r>
            <a:r>
              <a:rPr lang="en-US" altLang="zh-CN" dirty="0">
                <a:latin typeface="微软雅黑" charset="-122"/>
                <a:ea typeface="微软雅黑" charset="-122"/>
              </a:rPr>
              <a:t>.</a:t>
            </a:r>
            <a:r>
              <a:rPr lang="en-US" altLang="zh-CN" dirty="0" err="1">
                <a:latin typeface="微软雅黑" charset="-122"/>
                <a:ea typeface="微软雅黑" charset="-122"/>
              </a:rPr>
              <a:t>avi</a:t>
            </a:r>
            <a:r>
              <a:rPr lang="en-US" altLang="zh-CN" dirty="0">
                <a:latin typeface="微软雅黑" charset="-122"/>
                <a:ea typeface="微软雅黑" charset="-122"/>
              </a:rPr>
              <a:t> .mp4,</a:t>
            </a:r>
            <a:r>
              <a:rPr lang="zh-CN" altLang="en-US" dirty="0">
                <a:latin typeface="微软雅黑" charset="-122"/>
                <a:ea typeface="微软雅黑" charset="-122"/>
              </a:rPr>
              <a:t>但事实上 </a:t>
            </a:r>
            <a:r>
              <a:rPr lang="en-US" altLang="zh-CN" dirty="0" err="1">
                <a:latin typeface="微软雅黑" charset="-122"/>
                <a:ea typeface="微软雅黑" charset="-122"/>
              </a:rPr>
              <a:t>avi</a:t>
            </a:r>
            <a:r>
              <a:rPr lang="zh-CN" altLang="en-US" dirty="0">
                <a:latin typeface="微软雅黑" charset="-122"/>
                <a:ea typeface="微软雅黑" charset="-122"/>
              </a:rPr>
              <a:t>和</a:t>
            </a:r>
            <a:r>
              <a:rPr lang="en-US" altLang="zh-CN" dirty="0">
                <a:latin typeface="微软雅黑" charset="-122"/>
                <a:ea typeface="微软雅黑" charset="-122"/>
              </a:rPr>
              <a:t>mp4</a:t>
            </a:r>
            <a:r>
              <a:rPr lang="zh-CN" altLang="en-US" dirty="0">
                <a:latin typeface="微软雅黑" charset="-122"/>
                <a:ea typeface="微软雅黑" charset="-122"/>
              </a:rPr>
              <a:t>仅仅是容器的格式，它只决定怎么将视频存储起来，而不关系存储的内容。有点类似于</a:t>
            </a:r>
            <a:r>
              <a:rPr lang="en-US" altLang="zh-CN" dirty="0">
                <a:latin typeface="微软雅黑" charset="-122"/>
                <a:ea typeface="微软雅黑" charset="-122"/>
              </a:rPr>
              <a:t>.zip</a:t>
            </a:r>
          </a:p>
          <a:p>
            <a:pPr marL="0" indent="0">
              <a:lnSpc>
                <a:spcPct val="150000"/>
              </a:lnSpc>
              <a:buNone/>
            </a:pPr>
            <a:r>
              <a:rPr lang="zh-CN" altLang="en-US" dirty="0">
                <a:latin typeface="微软雅黑" charset="-122"/>
                <a:ea typeface="微软雅黑" charset="-122"/>
              </a:rPr>
              <a:t>不管是音频文件或视频文件，实际上都只是一个容器文件。这点类似于压缩了一组文件的</a:t>
            </a:r>
            <a:r>
              <a:rPr lang="en-US" altLang="zh-CN" dirty="0">
                <a:latin typeface="微软雅黑" charset="-122"/>
                <a:ea typeface="微软雅黑" charset="-122"/>
              </a:rPr>
              <a:t>ZIP</a:t>
            </a:r>
            <a:r>
              <a:rPr lang="zh-CN" altLang="en-US" dirty="0">
                <a:latin typeface="微软雅黑" charset="-122"/>
                <a:ea typeface="微软雅黑" charset="-122"/>
              </a:rPr>
              <a:t>文件，视频文件（视频容器）包含了音频轨道、视频轨道和其他一些元数据。</a:t>
            </a:r>
          </a:p>
          <a:p>
            <a:pPr marL="0" indent="0">
              <a:lnSpc>
                <a:spcPct val="150000"/>
              </a:lnSpc>
              <a:buNone/>
            </a:pPr>
            <a:r>
              <a:rPr lang="zh-CN" altLang="en-US" dirty="0">
                <a:latin typeface="微软雅黑" charset="-122"/>
                <a:ea typeface="微软雅黑" charset="-122"/>
              </a:rPr>
              <a:t>视频播放的时候，音频轨道和视频轨道是绑定在一起的。</a:t>
            </a:r>
          </a:p>
          <a:p>
            <a:pPr marL="0" indent="0">
              <a:lnSpc>
                <a:spcPct val="150000"/>
              </a:lnSpc>
              <a:buNone/>
            </a:pPr>
            <a:r>
              <a:rPr lang="zh-CN" altLang="en-US" dirty="0">
                <a:latin typeface="微软雅黑" charset="-122"/>
                <a:ea typeface="微软雅黑" charset="-122"/>
              </a:rPr>
              <a:t>元数据包含了视频的封面、标题、子标题、字幕、时间等相关信息。</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1478538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latin typeface="微软雅黑" charset="-122"/>
                <a:ea typeface="微软雅黑" charset="-122"/>
              </a:rPr>
              <a:t>主流的视频文件格式</a:t>
            </a:r>
            <a:r>
              <a:rPr lang="en-US" altLang="zh-CN" dirty="0">
                <a:latin typeface="微软雅黑" charset="-122"/>
                <a:ea typeface="微软雅黑" charset="-122"/>
              </a:rPr>
              <a:t>(</a:t>
            </a:r>
            <a:r>
              <a:rPr lang="zh-CN" altLang="en-US" dirty="0">
                <a:latin typeface="微软雅黑" charset="-122"/>
                <a:ea typeface="微软雅黑" charset="-122"/>
              </a:rPr>
              <a:t>容器格式</a:t>
            </a:r>
            <a:r>
              <a:rPr lang="en-US" altLang="zh-CN" dirty="0">
                <a:latin typeface="微软雅黑" charset="-122"/>
                <a:ea typeface="微软雅黑" charset="-122"/>
              </a:rPr>
              <a:t>)					</a:t>
            </a:r>
            <a:r>
              <a:rPr lang="zh-CN" altLang="en-US" dirty="0">
                <a:latin typeface="微软雅黑" charset="-122"/>
                <a:ea typeface="微软雅黑" charset="-122"/>
              </a:rPr>
              <a:t>主流的音频文件格式</a:t>
            </a:r>
          </a:p>
          <a:p>
            <a:pPr marL="0" indent="0">
              <a:lnSpc>
                <a:spcPct val="150000"/>
              </a:lnSpc>
              <a:buNone/>
            </a:pPr>
            <a:r>
              <a:rPr lang="en-US" altLang="zh-CN" dirty="0">
                <a:latin typeface="微软雅黑" charset="-122"/>
                <a:ea typeface="微软雅黑" charset="-122"/>
              </a:rPr>
              <a:t>MPEG-4:</a:t>
            </a:r>
            <a:r>
              <a:rPr lang="zh-CN" altLang="en-US" dirty="0">
                <a:latin typeface="微软雅黑" charset="-122"/>
                <a:ea typeface="微软雅黑" charset="-122"/>
              </a:rPr>
              <a:t>通常以</a:t>
            </a:r>
            <a:r>
              <a:rPr lang="en-US" altLang="zh-CN" dirty="0">
                <a:solidFill>
                  <a:srgbClr val="FF0000"/>
                </a:solidFill>
                <a:latin typeface="微软雅黑" charset="-122"/>
                <a:ea typeface="微软雅黑" charset="-122"/>
              </a:rPr>
              <a:t>.mp4</a:t>
            </a:r>
            <a:r>
              <a:rPr lang="zh-CN" altLang="en-US" dirty="0">
                <a:latin typeface="微软雅黑" charset="-122"/>
                <a:ea typeface="微软雅黑" charset="-122"/>
              </a:rPr>
              <a:t>为扩展名			</a:t>
            </a:r>
            <a:r>
              <a:rPr lang="en-US" altLang="zh-CN" dirty="0">
                <a:latin typeface="微软雅黑" charset="-122"/>
                <a:ea typeface="微软雅黑" charset="-122"/>
              </a:rPr>
              <a:t>MPEG-3  	.</a:t>
            </a:r>
            <a:r>
              <a:rPr lang="en-US" altLang="zh-CN" dirty="0">
                <a:solidFill>
                  <a:srgbClr val="FF0000"/>
                </a:solidFill>
                <a:latin typeface="微软雅黑" charset="-122"/>
                <a:ea typeface="微软雅黑" charset="-122"/>
              </a:rPr>
              <a:t>mp3</a:t>
            </a:r>
          </a:p>
          <a:p>
            <a:pPr marL="0" indent="0">
              <a:lnSpc>
                <a:spcPct val="150000"/>
              </a:lnSpc>
              <a:buNone/>
            </a:pPr>
            <a:r>
              <a:rPr lang="en-US" altLang="zh-CN" dirty="0">
                <a:latin typeface="微软雅黑" charset="-122"/>
                <a:ea typeface="微软雅黑" charset="-122"/>
              </a:rPr>
              <a:t>Flash</a:t>
            </a:r>
            <a:r>
              <a:rPr lang="zh-CN" altLang="en-US" dirty="0">
                <a:latin typeface="微软雅黑" charset="-122"/>
                <a:ea typeface="微软雅黑" charset="-122"/>
              </a:rPr>
              <a:t>视频</a:t>
            </a:r>
            <a:r>
              <a:rPr lang="en-US" altLang="zh-CN" dirty="0">
                <a:latin typeface="微软雅黑" charset="-122"/>
                <a:ea typeface="微软雅黑" charset="-122"/>
              </a:rPr>
              <a:t>: </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flv</a:t>
            </a:r>
            <a:r>
              <a:rPr lang="zh-CN" altLang="en-US" dirty="0">
                <a:latin typeface="微软雅黑" charset="-122"/>
                <a:ea typeface="微软雅黑" charset="-122"/>
              </a:rPr>
              <a:t>为扩展名			</a:t>
            </a:r>
            <a:r>
              <a:rPr lang="en-US" altLang="zh-CN" dirty="0">
                <a:latin typeface="微软雅黑" charset="-122"/>
                <a:ea typeface="微软雅黑" charset="-122"/>
              </a:rPr>
              <a:t>Acc</a:t>
            </a:r>
            <a:r>
              <a:rPr lang="zh-CN" altLang="en-US" dirty="0">
                <a:latin typeface="微软雅黑" charset="-122"/>
                <a:ea typeface="微软雅黑" charset="-122"/>
              </a:rPr>
              <a:t>音频      </a:t>
            </a:r>
            <a:r>
              <a:rPr lang="en-US" altLang="zh-CN" dirty="0">
                <a:latin typeface="微软雅黑" charset="-122"/>
                <a:ea typeface="微软雅黑" charset="-122"/>
              </a:rPr>
              <a:t>.</a:t>
            </a:r>
            <a:r>
              <a:rPr lang="en-US" altLang="zh-CN" dirty="0">
                <a:solidFill>
                  <a:srgbClr val="FF0000"/>
                </a:solidFill>
                <a:latin typeface="微软雅黑" charset="-122"/>
                <a:ea typeface="微软雅黑" charset="-122"/>
              </a:rPr>
              <a:t>acc</a:t>
            </a:r>
          </a:p>
          <a:p>
            <a:pPr marL="0" indent="0">
              <a:lnSpc>
                <a:spcPct val="150000"/>
              </a:lnSpc>
              <a:buNone/>
            </a:pPr>
            <a:r>
              <a:rPr lang="en-US" altLang="zh-CN" dirty="0" err="1">
                <a:latin typeface="微软雅黑" charset="-122"/>
                <a:ea typeface="微软雅黑" charset="-122"/>
              </a:rPr>
              <a:t>Ogg</a:t>
            </a:r>
            <a:r>
              <a:rPr lang="en-US" altLang="zh-CN" dirty="0">
                <a:latin typeface="微软雅黑" charset="-122"/>
                <a:ea typeface="微软雅黑" charset="-122"/>
              </a:rPr>
              <a:t>:</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solidFill>
                  <a:srgbClr val="FF0000"/>
                </a:solidFill>
                <a:latin typeface="微软雅黑" charset="-122"/>
                <a:ea typeface="微软雅黑" charset="-122"/>
              </a:rPr>
              <a:t>ogv</a:t>
            </a:r>
            <a:r>
              <a:rPr lang="zh-CN" altLang="en-US" dirty="0">
                <a:latin typeface="微软雅黑" charset="-122"/>
                <a:ea typeface="微软雅黑" charset="-122"/>
              </a:rPr>
              <a:t>为扩展名			</a:t>
            </a:r>
            <a:r>
              <a:rPr lang="en-US" altLang="zh-CN" dirty="0">
                <a:latin typeface="微软雅黑" charset="-122"/>
                <a:ea typeface="微软雅黑" charset="-122"/>
              </a:rPr>
              <a:t>	</a:t>
            </a:r>
            <a:r>
              <a:rPr lang="en-US" altLang="zh-CN" dirty="0" err="1">
                <a:latin typeface="微软雅黑" charset="-122"/>
                <a:ea typeface="微软雅黑" charset="-122"/>
              </a:rPr>
              <a:t>Ogg</a:t>
            </a:r>
            <a:r>
              <a:rPr lang="zh-CN" altLang="en-US" dirty="0">
                <a:latin typeface="微软雅黑" charset="-122"/>
                <a:ea typeface="微软雅黑" charset="-122"/>
              </a:rPr>
              <a:t>音频	    </a:t>
            </a:r>
            <a:r>
              <a:rPr lang="en-US" altLang="zh-CN" dirty="0">
                <a:solidFill>
                  <a:srgbClr val="FF0000"/>
                </a:solidFill>
                <a:latin typeface="微软雅黑" charset="-122"/>
                <a:ea typeface="微软雅黑" charset="-122"/>
              </a:rPr>
              <a:t>.</a:t>
            </a:r>
            <a:r>
              <a:rPr lang="en-US" altLang="zh-CN" dirty="0" err="1">
                <a:solidFill>
                  <a:srgbClr val="FF0000"/>
                </a:solidFill>
                <a:latin typeface="微软雅黑" charset="-122"/>
                <a:ea typeface="微软雅黑" charset="-122"/>
              </a:rPr>
              <a:t>ogg</a:t>
            </a:r>
            <a:endParaRPr lang="en-US" altLang="zh-CN" dirty="0">
              <a:solidFill>
                <a:srgbClr val="FF0000"/>
              </a:solidFill>
              <a:latin typeface="微软雅黑" charset="-122"/>
              <a:ea typeface="微软雅黑" charset="-122"/>
            </a:endParaRPr>
          </a:p>
          <a:p>
            <a:pPr marL="0" indent="0">
              <a:lnSpc>
                <a:spcPct val="150000"/>
              </a:lnSpc>
              <a:buNone/>
            </a:pPr>
            <a:r>
              <a:rPr lang="en-US" altLang="zh-CN" dirty="0" err="1">
                <a:latin typeface="微软雅黑" charset="-122"/>
                <a:ea typeface="微软雅黑" charset="-122"/>
              </a:rPr>
              <a:t>WebM</a:t>
            </a:r>
            <a:r>
              <a:rPr lang="en-US" altLang="zh-CN" dirty="0">
                <a:latin typeface="微软雅黑" charset="-122"/>
                <a:ea typeface="微软雅黑" charset="-122"/>
              </a:rPr>
              <a:t>:</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solidFill>
                  <a:srgbClr val="FF0000"/>
                </a:solidFill>
                <a:latin typeface="微软雅黑" charset="-122"/>
                <a:ea typeface="微软雅黑" charset="-122"/>
              </a:rPr>
              <a:t>webm</a:t>
            </a:r>
            <a:r>
              <a:rPr lang="zh-CN" altLang="en-US" dirty="0">
                <a:latin typeface="微软雅黑" charset="-122"/>
                <a:ea typeface="微软雅黑" charset="-122"/>
              </a:rPr>
              <a:t>为扩展名</a:t>
            </a:r>
          </a:p>
          <a:p>
            <a:pPr marL="0" indent="0">
              <a:lnSpc>
                <a:spcPct val="150000"/>
              </a:lnSpc>
              <a:buNone/>
            </a:pPr>
            <a:r>
              <a:rPr lang="zh-CN" altLang="en-US" dirty="0">
                <a:latin typeface="微软雅黑" charset="-122"/>
                <a:ea typeface="微软雅黑" charset="-122"/>
              </a:rPr>
              <a:t>音频视频交错</a:t>
            </a:r>
            <a:r>
              <a:rPr lang="en-US" altLang="zh-CN" dirty="0">
                <a:latin typeface="微软雅黑" charset="-122"/>
                <a:ea typeface="微软雅黑" charset="-122"/>
              </a:rPr>
              <a:t>: </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avi</a:t>
            </a:r>
            <a:r>
              <a:rPr lang="zh-CN" altLang="en-US" dirty="0">
                <a:latin typeface="微软雅黑" charset="-122"/>
                <a:ea typeface="微软雅黑" charset="-122"/>
              </a:rPr>
              <a:t>为扩展名</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0893618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solidFill>
                  <a:srgbClr val="FF0000"/>
                </a:solidFill>
                <a:latin typeface="微软雅黑" charset="-122"/>
                <a:ea typeface="微软雅黑" charset="-122"/>
              </a:rPr>
              <a:t>编解码器：</a:t>
            </a:r>
            <a:endParaRPr lang="en-US" altLang="zh-CN" dirty="0">
              <a:solidFill>
                <a:srgbClr val="FF0000"/>
              </a:solidFill>
              <a:latin typeface="微软雅黑" charset="-122"/>
              <a:ea typeface="微软雅黑" charset="-122"/>
            </a:endParaRPr>
          </a:p>
          <a:p>
            <a:pPr marL="0" indent="0">
              <a:lnSpc>
                <a:spcPct val="150000"/>
              </a:lnSpc>
              <a:buNone/>
            </a:pPr>
            <a:r>
              <a:rPr lang="zh-CN" altLang="en-US" dirty="0">
                <a:latin typeface="微软雅黑" charset="-122"/>
                <a:ea typeface="微软雅黑" charset="-122"/>
              </a:rPr>
              <a:t>音频和视频编码</a:t>
            </a:r>
            <a:r>
              <a:rPr lang="en-US" altLang="zh-CN" dirty="0">
                <a:latin typeface="微软雅黑" charset="-122"/>
                <a:ea typeface="微软雅黑" charset="-122"/>
              </a:rPr>
              <a:t>/</a:t>
            </a:r>
            <a:r>
              <a:rPr lang="zh-CN" altLang="en-US" dirty="0">
                <a:latin typeface="微软雅黑" charset="-122"/>
                <a:ea typeface="微软雅黑" charset="-122"/>
              </a:rPr>
              <a:t>解码是一组算法，用来对一段特定音频或视频进行解码和编码，以便音频和视频能够播放。</a:t>
            </a:r>
            <a:endParaRPr lang="en-US" altLang="zh-CN" dirty="0">
              <a:latin typeface="微软雅黑" charset="-122"/>
              <a:ea typeface="微软雅黑" charset="-122"/>
            </a:endParaRPr>
          </a:p>
          <a:p>
            <a:pPr marL="0" indent="0">
              <a:lnSpc>
                <a:spcPct val="150000"/>
              </a:lnSpc>
              <a:buNone/>
            </a:pPr>
            <a:r>
              <a:rPr lang="zh-CN" altLang="en-US" dirty="0">
                <a:latin typeface="微软雅黑" charset="-122"/>
                <a:ea typeface="微软雅黑" charset="-122"/>
              </a:rPr>
              <a:t>原始的媒体文件体积非常巨大，如果不对其进行编码，那么数据量是非常惊人的，在互联网上传播则要耗费无法忍受的时间；</a:t>
            </a:r>
            <a:endParaRPr lang="en-US" altLang="zh-CN" dirty="0">
              <a:latin typeface="微软雅黑" charset="-122"/>
              <a:ea typeface="微软雅黑" charset="-122"/>
            </a:endParaRPr>
          </a:p>
          <a:p>
            <a:pPr marL="0" indent="0">
              <a:lnSpc>
                <a:spcPct val="150000"/>
              </a:lnSpc>
              <a:buNone/>
            </a:pPr>
            <a:r>
              <a:rPr lang="zh-CN" altLang="en-US" dirty="0">
                <a:latin typeface="微软雅黑" charset="-122"/>
                <a:ea typeface="微软雅黑" charset="-122"/>
              </a:rPr>
              <a:t>如果不对其进行解码，就无法将编码后的数据重组为原始的媒体数据</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687762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solidFill>
                  <a:schemeClr val="tx1">
                    <a:lumMod val="85000"/>
                    <a:lumOff val="15000"/>
                  </a:schemeClr>
                </a:solidFill>
                <a:latin typeface="微软雅黑" charset="-122"/>
                <a:ea typeface="微软雅黑" charset="-122"/>
              </a:rPr>
              <a:t> 视频编解码器			   音频编解码器			 </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H.264			    	AAC</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VP8					MPEG-3</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a:t>
            </a:r>
            <a:r>
              <a:rPr lang="en-US" altLang="zh-CN" dirty="0" err="1">
                <a:solidFill>
                  <a:schemeClr val="tx1">
                    <a:lumMod val="85000"/>
                    <a:lumOff val="15000"/>
                  </a:schemeClr>
                </a:solidFill>
                <a:latin typeface="微软雅黑" charset="-122"/>
                <a:ea typeface="微软雅黑" charset="-122"/>
              </a:rPr>
              <a:t>Ogg</a:t>
            </a:r>
            <a:r>
              <a:rPr lang="en-US" altLang="zh-CN" dirty="0">
                <a:solidFill>
                  <a:schemeClr val="tx1">
                    <a:lumMod val="85000"/>
                    <a:lumOff val="15000"/>
                  </a:schemeClr>
                </a:solidFill>
                <a:latin typeface="微软雅黑" charset="-122"/>
                <a:ea typeface="微软雅黑" charset="-122"/>
              </a:rPr>
              <a:t> Theora			</a:t>
            </a:r>
            <a:r>
              <a:rPr lang="en-US" altLang="zh-CN" dirty="0" err="1">
                <a:solidFill>
                  <a:schemeClr val="tx1">
                    <a:lumMod val="85000"/>
                    <a:lumOff val="15000"/>
                  </a:schemeClr>
                </a:solidFill>
                <a:latin typeface="微软雅黑" charset="-122"/>
                <a:ea typeface="微软雅黑" charset="-122"/>
              </a:rPr>
              <a:t>Ogg</a:t>
            </a:r>
            <a:r>
              <a:rPr lang="en-US" altLang="zh-CN" dirty="0">
                <a:solidFill>
                  <a:schemeClr val="tx1">
                    <a:lumMod val="85000"/>
                    <a:lumOff val="15000"/>
                  </a:schemeClr>
                </a:solidFill>
                <a:latin typeface="微软雅黑" charset="-122"/>
                <a:ea typeface="微软雅黑" charset="-122"/>
              </a:rPr>
              <a:t> </a:t>
            </a:r>
            <a:r>
              <a:rPr lang="en-US" altLang="zh-CN" dirty="0" err="1">
                <a:solidFill>
                  <a:schemeClr val="tx1">
                    <a:lumMod val="85000"/>
                    <a:lumOff val="15000"/>
                  </a:schemeClr>
                </a:solidFill>
                <a:latin typeface="微软雅黑" charset="-122"/>
                <a:ea typeface="微软雅黑" charset="-122"/>
              </a:rPr>
              <a:t>Vorbis</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7230847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85000" lnSpcReduction="20000"/>
          </a:bodyPr>
          <a:lstStyle/>
          <a:p>
            <a:pPr marL="0" indent="0">
              <a:lnSpc>
                <a:spcPct val="150000"/>
              </a:lnSpc>
              <a:buNone/>
            </a:pP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 别名 </a:t>
            </a:r>
            <a:r>
              <a:rPr lang="en-US" altLang="zh-CN" dirty="0">
                <a:solidFill>
                  <a:schemeClr val="tx1">
                    <a:lumMod val="85000"/>
                    <a:lumOff val="15000"/>
                  </a:schemeClr>
                </a:solidFill>
                <a:latin typeface="微软雅黑" charset="-122"/>
                <a:ea typeface="微软雅黑" charset="-122"/>
              </a:rPr>
              <a:t>MPEG-4</a:t>
            </a:r>
            <a:r>
              <a:rPr lang="zh-CN" altLang="en-US" dirty="0">
                <a:solidFill>
                  <a:schemeClr val="tx1">
                    <a:lumMod val="85000"/>
                    <a:lumOff val="15000"/>
                  </a:schemeClr>
                </a:solidFill>
                <a:latin typeface="微软雅黑" charset="-122"/>
                <a:ea typeface="微软雅黑" charset="-122"/>
              </a:rPr>
              <a:t>的第十部分</a:t>
            </a:r>
            <a:r>
              <a:rPr lang="en-US" altLang="zh-CN" dirty="0">
                <a:solidFill>
                  <a:schemeClr val="tx1">
                    <a:lumMod val="85000"/>
                    <a:lumOff val="15000"/>
                  </a:schemeClr>
                </a:solidFill>
                <a:latin typeface="微软雅黑" charset="-122"/>
                <a:ea typeface="微软雅黑" charset="-122"/>
              </a:rPr>
              <a:t>,</a:t>
            </a:r>
            <a:r>
              <a:rPr lang="zh-CN" altLang="en-US" dirty="0">
                <a:solidFill>
                  <a:schemeClr val="tx1">
                    <a:lumMod val="85000"/>
                    <a:lumOff val="15000"/>
                  </a:schemeClr>
                </a:solidFill>
                <a:latin typeface="微软雅黑" charset="-122"/>
                <a:ea typeface="微软雅黑" charset="-122"/>
              </a:rPr>
              <a:t>由</a:t>
            </a:r>
            <a:r>
              <a:rPr lang="en-US" altLang="zh-CN" dirty="0">
                <a:solidFill>
                  <a:schemeClr val="tx1">
                    <a:lumMod val="85000"/>
                    <a:lumOff val="15000"/>
                  </a:schemeClr>
                </a:solidFill>
                <a:latin typeface="微软雅黑" charset="-122"/>
                <a:ea typeface="微软雅黑" charset="-122"/>
              </a:rPr>
              <a:t>MPEG</a:t>
            </a:r>
            <a:r>
              <a:rPr lang="zh-CN" altLang="en-US" dirty="0">
                <a:solidFill>
                  <a:schemeClr val="tx1">
                    <a:lumMod val="85000"/>
                    <a:lumOff val="15000"/>
                  </a:schemeClr>
                </a:solidFill>
                <a:latin typeface="微软雅黑" charset="-122"/>
                <a:ea typeface="微软雅黑" charset="-122"/>
              </a:rPr>
              <a:t>研发并于</a:t>
            </a:r>
            <a:r>
              <a:rPr lang="en-US" altLang="zh-CN" dirty="0">
                <a:solidFill>
                  <a:schemeClr val="tx1">
                    <a:lumMod val="85000"/>
                    <a:lumOff val="15000"/>
                  </a:schemeClr>
                </a:solidFill>
                <a:latin typeface="微软雅黑" charset="-122"/>
                <a:ea typeface="微软雅黑" charset="-122"/>
              </a:rPr>
              <a:t>2003</a:t>
            </a:r>
            <a:r>
              <a:rPr lang="zh-CN" altLang="en-US" dirty="0">
                <a:solidFill>
                  <a:schemeClr val="tx1">
                    <a:lumMod val="85000"/>
                    <a:lumOff val="15000"/>
                  </a:schemeClr>
                </a:solidFill>
                <a:latin typeface="微软雅黑" charset="-122"/>
                <a:ea typeface="微软雅黑" charset="-122"/>
              </a:rPr>
              <a:t>年标准化</a:t>
            </a:r>
          </a:p>
          <a:p>
            <a:pPr marL="0" indent="0">
              <a:lnSpc>
                <a:spcPct val="150000"/>
              </a:lnSpc>
              <a:buNone/>
            </a:pPr>
            <a:r>
              <a:rPr lang="zh-CN" altLang="en-US" dirty="0">
                <a:solidFill>
                  <a:schemeClr val="tx1">
                    <a:lumMod val="85000"/>
                    <a:lumOff val="15000"/>
                  </a:schemeClr>
                </a:solidFill>
                <a:latin typeface="微软雅黑" charset="-122"/>
                <a:ea typeface="微软雅黑" charset="-122"/>
              </a:rPr>
              <a:t>它的目的支持一切设备，无论是低带宽低</a:t>
            </a:r>
            <a:r>
              <a:rPr lang="en-US" altLang="zh-CN" dirty="0" err="1">
                <a:solidFill>
                  <a:schemeClr val="tx1">
                    <a:lumMod val="85000"/>
                    <a:lumOff val="15000"/>
                  </a:schemeClr>
                </a:solidFill>
                <a:latin typeface="微软雅黑" charset="-122"/>
                <a:ea typeface="微软雅黑" charset="-122"/>
              </a:rPr>
              <a:t>cpu</a:t>
            </a:r>
            <a:r>
              <a:rPr lang="zh-CN" altLang="en-US" dirty="0">
                <a:solidFill>
                  <a:schemeClr val="tx1">
                    <a:lumMod val="85000"/>
                    <a:lumOff val="15000"/>
                  </a:schemeClr>
                </a:solidFill>
                <a:latin typeface="微软雅黑" charset="-122"/>
                <a:ea typeface="微软雅黑" charset="-122"/>
              </a:rPr>
              <a:t>，还是高带宽高</a:t>
            </a:r>
            <a:r>
              <a:rPr lang="en-US" altLang="zh-CN" dirty="0" err="1">
                <a:solidFill>
                  <a:schemeClr val="tx1">
                    <a:lumMod val="85000"/>
                    <a:lumOff val="15000"/>
                  </a:schemeClr>
                </a:solidFill>
                <a:latin typeface="微软雅黑" charset="-122"/>
                <a:ea typeface="微软雅黑" charset="-122"/>
              </a:rPr>
              <a:t>cpu</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或者是两者之间。</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要做到这一点，</a:t>
            </a: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标准被分成不同的几种配置。高配置使用了更多特性，</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这会导致在解码过程中更加消耗</a:t>
            </a:r>
            <a:r>
              <a:rPr lang="en-US" altLang="zh-CN" dirty="0">
                <a:solidFill>
                  <a:schemeClr val="tx1">
                    <a:lumMod val="85000"/>
                    <a:lumOff val="15000"/>
                  </a:schemeClr>
                </a:solidFill>
                <a:latin typeface="微软雅黑" charset="-122"/>
                <a:ea typeface="微软雅黑" charset="-122"/>
              </a:rPr>
              <a:t>CPU</a:t>
            </a:r>
            <a:r>
              <a:rPr lang="zh-CN" altLang="en-US" dirty="0">
                <a:solidFill>
                  <a:schemeClr val="tx1">
                    <a:lumMod val="85000"/>
                    <a:lumOff val="15000"/>
                  </a:schemeClr>
                </a:solidFill>
                <a:latin typeface="微软雅黑" charset="-122"/>
                <a:ea typeface="微软雅黑" charset="-122"/>
              </a:rPr>
              <a:t>，但视频文件本身会更小，视频效果也更好</a:t>
            </a:r>
          </a:p>
          <a:p>
            <a:pPr marL="0" indent="0">
              <a:lnSpc>
                <a:spcPct val="150000"/>
              </a:lnSpc>
              <a:buNone/>
            </a:pPr>
            <a:r>
              <a:rPr lang="zh-CN" altLang="en-US" dirty="0">
                <a:solidFill>
                  <a:schemeClr val="tx1">
                    <a:lumMod val="85000"/>
                    <a:lumOff val="15000"/>
                  </a:schemeClr>
                </a:solidFill>
                <a:latin typeface="微软雅黑" charset="-122"/>
                <a:ea typeface="微软雅黑" charset="-122"/>
              </a:rPr>
              <a:t>								  </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苹果</a:t>
            </a:r>
            <a:r>
              <a:rPr lang="en-US" altLang="zh-CN" dirty="0" err="1">
                <a:solidFill>
                  <a:schemeClr val="tx1">
                    <a:lumMod val="85000"/>
                    <a:lumOff val="15000"/>
                  </a:schemeClr>
                </a:solidFill>
                <a:latin typeface="微软雅黑" charset="-122"/>
                <a:ea typeface="微软雅黑" charset="-122"/>
              </a:rPr>
              <a:t>iphone</a:t>
            </a:r>
            <a:r>
              <a:rPr lang="zh-CN" altLang="en-US" dirty="0">
                <a:solidFill>
                  <a:schemeClr val="tx1">
                    <a:lumMod val="85000"/>
                    <a:lumOff val="15000"/>
                  </a:schemeClr>
                </a:solidFill>
                <a:latin typeface="微软雅黑" charset="-122"/>
                <a:ea typeface="微软雅黑" charset="-122"/>
              </a:rPr>
              <a:t>手机		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正常的电视机支持        </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和 主配置</a:t>
            </a:r>
            <a:r>
              <a:rPr lang="en-US" altLang="zh-CN" dirty="0">
                <a:solidFill>
                  <a:schemeClr val="tx1">
                    <a:lumMod val="85000"/>
                    <a:lumOff val="15000"/>
                  </a:schemeClr>
                </a:solidFill>
                <a:latin typeface="微软雅黑" charset="-122"/>
                <a:ea typeface="微软雅黑" charset="-122"/>
              </a:rPr>
              <a:t>(Main)</a:t>
            </a:r>
            <a:r>
              <a:rPr lang="zh-CN" altLang="en-US" dirty="0">
                <a:solidFill>
                  <a:schemeClr val="tx1">
                    <a:lumMod val="85000"/>
                    <a:lumOff val="15000"/>
                  </a:schemeClr>
                </a:solidFill>
                <a:latin typeface="微软雅黑" charset="-122"/>
                <a:ea typeface="微软雅黑" charset="-122"/>
              </a:rPr>
              <a:t>两种</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正常的电脑支持  	           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和 主配置</a:t>
            </a:r>
            <a:r>
              <a:rPr lang="en-US" altLang="zh-CN" dirty="0">
                <a:solidFill>
                  <a:schemeClr val="tx1">
                    <a:lumMod val="85000"/>
                    <a:lumOff val="15000"/>
                  </a:schemeClr>
                </a:solidFill>
                <a:latin typeface="微软雅黑" charset="-122"/>
                <a:ea typeface="微软雅黑" charset="-122"/>
              </a:rPr>
              <a:t>(Main) </a:t>
            </a:r>
            <a:r>
              <a:rPr lang="zh-CN" altLang="en-US" dirty="0">
                <a:solidFill>
                  <a:schemeClr val="tx1">
                    <a:lumMod val="85000"/>
                    <a:lumOff val="15000"/>
                  </a:schemeClr>
                </a:solidFill>
                <a:latin typeface="微软雅黑" charset="-122"/>
                <a:ea typeface="微软雅黑" charset="-122"/>
              </a:rPr>
              <a:t>高级配置</a:t>
            </a:r>
            <a:r>
              <a:rPr lang="en-US" altLang="zh-CN" dirty="0">
                <a:solidFill>
                  <a:schemeClr val="tx1">
                    <a:lumMod val="85000"/>
                    <a:lumOff val="15000"/>
                  </a:schemeClr>
                </a:solidFill>
                <a:latin typeface="微软雅黑" charset="-122"/>
                <a:ea typeface="微软雅黑" charset="-122"/>
              </a:rPr>
              <a:t>(high)</a:t>
            </a:r>
            <a:r>
              <a:rPr lang="zh-CN" altLang="en-US" dirty="0">
                <a:solidFill>
                  <a:schemeClr val="tx1">
                    <a:lumMod val="85000"/>
                    <a:lumOff val="15000"/>
                  </a:schemeClr>
                </a:solidFill>
                <a:latin typeface="微软雅黑" charset="-122"/>
                <a:ea typeface="微软雅黑" charset="-122"/>
              </a:rPr>
              <a:t>三种</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7763733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85000" lnSpcReduction="20000"/>
          </a:bodyPr>
          <a:lstStyle/>
          <a:p>
            <a:pPr marL="0" indent="0">
              <a:lnSpc>
                <a:spcPct val="150000"/>
              </a:lnSpc>
              <a:buNone/>
            </a:pPr>
            <a:r>
              <a:rPr lang="zh-CN" altLang="en-US" dirty="0">
                <a:solidFill>
                  <a:schemeClr val="tx1">
                    <a:lumMod val="85000"/>
                    <a:lumOff val="15000"/>
                  </a:schemeClr>
                </a:solidFill>
                <a:latin typeface="微软雅黑" charset="-122"/>
                <a:ea typeface="微软雅黑" charset="-122"/>
              </a:rPr>
              <a:t>当然有一些编解码器受专利的保护，有一些则是免费的，例如</a:t>
            </a:r>
            <a:r>
              <a:rPr lang="en-US" altLang="zh-CN" dirty="0" err="1">
                <a:solidFill>
                  <a:schemeClr val="tx1">
                    <a:lumMod val="85000"/>
                    <a:lumOff val="15000"/>
                  </a:schemeClr>
                </a:solidFill>
                <a:latin typeface="微软雅黑" charset="-122"/>
                <a:ea typeface="微软雅黑" charset="-122"/>
              </a:rPr>
              <a:t>Ogg</a:t>
            </a:r>
            <a:r>
              <a:rPr lang="zh-CN" altLang="en-US" dirty="0">
                <a:solidFill>
                  <a:schemeClr val="tx1">
                    <a:lumMod val="85000"/>
                    <a:lumOff val="15000"/>
                  </a:schemeClr>
                </a:solidFill>
                <a:latin typeface="微软雅黑" charset="-122"/>
                <a:ea typeface="微软雅黑" charset="-122"/>
              </a:rPr>
              <a:t>的</a:t>
            </a:r>
            <a:r>
              <a:rPr lang="en-US" altLang="zh-CN" dirty="0" err="1">
                <a:solidFill>
                  <a:schemeClr val="tx1">
                    <a:lumMod val="85000"/>
                    <a:lumOff val="15000"/>
                  </a:schemeClr>
                </a:solidFill>
                <a:latin typeface="微软雅黑" charset="-122"/>
                <a:ea typeface="微软雅黑" charset="-122"/>
              </a:rPr>
              <a:t>Vorbis</a:t>
            </a:r>
            <a:r>
              <a:rPr lang="zh-CN" altLang="en-US" dirty="0">
                <a:solidFill>
                  <a:schemeClr val="tx1">
                    <a:lumMod val="85000"/>
                    <a:lumOff val="15000"/>
                  </a:schemeClr>
                </a:solidFill>
                <a:latin typeface="微软雅黑" charset="-122"/>
                <a:ea typeface="微软雅黑" charset="-122"/>
              </a:rPr>
              <a:t>音频编解码器。</a:t>
            </a:r>
          </a:p>
          <a:p>
            <a:pPr marL="0" indent="0">
              <a:lnSpc>
                <a:spcPct val="150000"/>
              </a:lnSpc>
              <a:buNone/>
            </a:pPr>
            <a:r>
              <a:rPr lang="en-US" altLang="zh-CN" dirty="0" err="1">
                <a:solidFill>
                  <a:schemeClr val="tx1">
                    <a:lumMod val="85000"/>
                    <a:lumOff val="15000"/>
                  </a:schemeClr>
                </a:solidFill>
                <a:latin typeface="微软雅黑" charset="-122"/>
                <a:ea typeface="微软雅黑" charset="-122"/>
              </a:rPr>
              <a:t>Ogg</a:t>
            </a:r>
            <a:r>
              <a:rPr lang="zh-CN" altLang="en-US" dirty="0">
                <a:solidFill>
                  <a:schemeClr val="tx1">
                    <a:lumMod val="85000"/>
                    <a:lumOff val="15000"/>
                  </a:schemeClr>
                </a:solidFill>
                <a:latin typeface="微软雅黑" charset="-122"/>
                <a:ea typeface="微软雅黑" charset="-122"/>
              </a:rPr>
              <a:t>的</a:t>
            </a:r>
            <a:r>
              <a:rPr lang="en-US" altLang="zh-CN" dirty="0">
                <a:solidFill>
                  <a:schemeClr val="tx1">
                    <a:lumMod val="85000"/>
                    <a:lumOff val="15000"/>
                  </a:schemeClr>
                </a:solidFill>
                <a:latin typeface="微软雅黑" charset="-122"/>
                <a:ea typeface="微软雅黑" charset="-122"/>
              </a:rPr>
              <a:t>Theora</a:t>
            </a:r>
            <a:r>
              <a:rPr lang="zh-CN" altLang="en-US" dirty="0">
                <a:solidFill>
                  <a:schemeClr val="tx1">
                    <a:lumMod val="85000"/>
                    <a:lumOff val="15000"/>
                  </a:schemeClr>
                </a:solidFill>
                <a:latin typeface="微软雅黑" charset="-122"/>
                <a:ea typeface="微软雅黑" charset="-122"/>
              </a:rPr>
              <a:t>视频编解码器也是可以免费使用的。而想使用</a:t>
            </a: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的话就需要支付相关的费用了</a:t>
            </a:r>
          </a:p>
          <a:p>
            <a:pPr marL="0" indent="0">
              <a:lnSpc>
                <a:spcPct val="150000"/>
              </a:lnSpc>
              <a:buNone/>
            </a:pPr>
            <a:r>
              <a:rPr lang="zh-CN" altLang="en-US" dirty="0">
                <a:solidFill>
                  <a:schemeClr val="tx1">
                    <a:lumMod val="85000"/>
                    <a:lumOff val="15000"/>
                  </a:schemeClr>
                </a:solidFill>
                <a:latin typeface="微软雅黑" charset="-122"/>
                <a:ea typeface="微软雅黑" charset="-122"/>
              </a:rPr>
              <a:t>现在的视频编解码器会使用各种技巧减少从一帧到另一帧过程中传递的信息数量，它们不会存储每一帧的所有信息，而只是存储两帧之间的差异信息。</a:t>
            </a:r>
          </a:p>
          <a:p>
            <a:pPr marL="0" indent="0">
              <a:lnSpc>
                <a:spcPct val="150000"/>
              </a:lnSpc>
              <a:buNone/>
            </a:pPr>
            <a:r>
              <a:rPr lang="zh-CN" altLang="en-US" dirty="0">
                <a:solidFill>
                  <a:schemeClr val="tx1">
                    <a:lumMod val="85000"/>
                    <a:lumOff val="15000"/>
                  </a:schemeClr>
                </a:solidFill>
                <a:latin typeface="微软雅黑" charset="-122"/>
                <a:ea typeface="微软雅黑" charset="-122"/>
              </a:rPr>
              <a:t>编码器也分有损和无损，无损视频文件一般太大，在网页中没有优势，所以我们重点研究有损编解码器。</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有损编解码器中，信息在编码过程中丢失是无法避免的，反复的对视频编码会导致其画面不均匀。</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8800632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en-US" altLang="zh-CN" sz="1400" dirty="0">
                <a:solidFill>
                  <a:schemeClr val="tx1">
                    <a:lumMod val="85000"/>
                    <a:lumOff val="15000"/>
                  </a:schemeClr>
                </a:solidFill>
                <a:latin typeface="微软雅黑" charset="-122"/>
                <a:ea typeface="微软雅黑" charset="-122"/>
              </a:rPr>
              <a:t>Browser		MP4(H.264 + AAC)	</a:t>
            </a:r>
            <a:r>
              <a:rPr lang="en-US" altLang="zh-CN" sz="1400" dirty="0" err="1">
                <a:solidFill>
                  <a:schemeClr val="tx1">
                    <a:lumMod val="85000"/>
                    <a:lumOff val="15000"/>
                  </a:schemeClr>
                </a:solidFill>
                <a:latin typeface="微软雅黑" charset="-122"/>
                <a:ea typeface="微软雅黑" charset="-122"/>
              </a:rPr>
              <a:t>WebM</a:t>
            </a:r>
            <a:r>
              <a:rPr lang="en-US" altLang="zh-CN" sz="1400" dirty="0">
                <a:solidFill>
                  <a:schemeClr val="tx1">
                    <a:lumMod val="85000"/>
                    <a:lumOff val="15000"/>
                  </a:schemeClr>
                </a:solidFill>
                <a:latin typeface="微软雅黑" charset="-122"/>
                <a:ea typeface="微软雅黑" charset="-122"/>
              </a:rPr>
              <a:t>(VP8 + </a:t>
            </a:r>
            <a:r>
              <a:rPr lang="en-US" altLang="zh-CN" sz="1400" dirty="0" err="1">
                <a:solidFill>
                  <a:schemeClr val="tx1">
                    <a:lumMod val="85000"/>
                    <a:lumOff val="15000"/>
                  </a:schemeClr>
                </a:solidFill>
                <a:latin typeface="微软雅黑" charset="-122"/>
                <a:ea typeface="微软雅黑" charset="-122"/>
              </a:rPr>
              <a:t>Vorbis</a:t>
            </a:r>
            <a:r>
              <a:rPr lang="en-US" altLang="zh-CN" sz="1400" dirty="0">
                <a:solidFill>
                  <a:schemeClr val="tx1">
                    <a:lumMod val="85000"/>
                    <a:lumOff val="15000"/>
                  </a:schemeClr>
                </a:solidFill>
                <a:latin typeface="微软雅黑" charset="-122"/>
                <a:ea typeface="微软雅黑" charset="-122"/>
              </a:rPr>
              <a:t> )		</a:t>
            </a:r>
            <a:r>
              <a:rPr lang="en-US" altLang="zh-CN" sz="1400" dirty="0" err="1">
                <a:solidFill>
                  <a:schemeClr val="tx1">
                    <a:lumMod val="85000"/>
                    <a:lumOff val="15000"/>
                  </a:schemeClr>
                </a:solidFill>
                <a:latin typeface="微软雅黑" charset="-122"/>
                <a:ea typeface="微软雅黑" charset="-122"/>
              </a:rPr>
              <a:t>Ogg</a:t>
            </a:r>
            <a:r>
              <a:rPr lang="en-US" altLang="zh-CN" sz="1400" dirty="0">
                <a:solidFill>
                  <a:schemeClr val="tx1">
                    <a:lumMod val="85000"/>
                    <a:lumOff val="15000"/>
                  </a:schemeClr>
                </a:solidFill>
                <a:latin typeface="微软雅黑" charset="-122"/>
                <a:ea typeface="微软雅黑" charset="-122"/>
              </a:rPr>
              <a:t>(Theora + </a:t>
            </a:r>
            <a:r>
              <a:rPr lang="en-US" altLang="zh-CN" sz="1400" dirty="0" err="1">
                <a:solidFill>
                  <a:schemeClr val="tx1">
                    <a:lumMod val="85000"/>
                    <a:lumOff val="15000"/>
                  </a:schemeClr>
                </a:solidFill>
                <a:latin typeface="微软雅黑" charset="-122"/>
                <a:ea typeface="微软雅黑" charset="-122"/>
              </a:rPr>
              <a:t>Vorbis</a:t>
            </a:r>
            <a:r>
              <a:rPr lang="en-US" altLang="zh-CN" sz="1400" dirty="0">
                <a:solidFill>
                  <a:schemeClr val="tx1">
                    <a:lumMod val="85000"/>
                    <a:lumOff val="15000"/>
                  </a:schemeClr>
                </a:solidFill>
                <a:latin typeface="微软雅黑" charset="-122"/>
                <a:ea typeface="微软雅黑" charset="-122"/>
              </a:rPr>
              <a:t>)</a:t>
            </a:r>
          </a:p>
          <a:p>
            <a:pPr marL="0" indent="0">
              <a:lnSpc>
                <a:spcPct val="150000"/>
              </a:lnSpc>
              <a:buNone/>
            </a:pPr>
            <a:r>
              <a:rPr lang="en-US" altLang="zh-CN" sz="1600" dirty="0">
                <a:solidFill>
                  <a:schemeClr val="tx1">
                    <a:lumMod val="85000"/>
                    <a:lumOff val="15000"/>
                  </a:schemeClr>
                </a:solidFill>
                <a:latin typeface="微软雅黑" charset="-122"/>
                <a:ea typeface="微软雅黑" charset="-122"/>
              </a:rPr>
              <a:t>I E 9   			</a:t>
            </a:r>
            <a:r>
              <a:rPr lang="en-US" altLang="zh-CN" dirty="0">
                <a:solidFill>
                  <a:schemeClr val="tx1">
                    <a:lumMod val="85000"/>
                    <a:lumOff val="15000"/>
                  </a:schemeClr>
                </a:solidFill>
                <a:latin typeface="微软雅黑" charset="-122"/>
                <a:ea typeface="微软雅黑" charset="-122"/>
              </a:rPr>
              <a:t>YES			NO				NO</a:t>
            </a:r>
          </a:p>
          <a:p>
            <a:pPr marL="0" indent="0">
              <a:lnSpc>
                <a:spcPct val="150000"/>
              </a:lnSpc>
              <a:buNone/>
            </a:pPr>
            <a:r>
              <a:rPr lang="en-US" altLang="zh-CN" dirty="0">
                <a:solidFill>
                  <a:schemeClr val="tx1">
                    <a:lumMod val="85000"/>
                    <a:lumOff val="15000"/>
                  </a:schemeClr>
                </a:solidFill>
                <a:latin typeface="微软雅黑" charset="-122"/>
                <a:ea typeface="微软雅黑" charset="-122"/>
              </a:rPr>
              <a:t>Firefox 4.0		NO			YES				YES</a:t>
            </a:r>
          </a:p>
          <a:p>
            <a:pPr marL="0" indent="0">
              <a:lnSpc>
                <a:spcPct val="150000"/>
              </a:lnSpc>
              <a:buNone/>
            </a:pPr>
            <a:r>
              <a:rPr lang="en-US" altLang="zh-CN" dirty="0">
                <a:solidFill>
                  <a:schemeClr val="tx1">
                    <a:lumMod val="85000"/>
                    <a:lumOff val="15000"/>
                  </a:schemeClr>
                </a:solidFill>
                <a:latin typeface="微软雅黑" charset="-122"/>
                <a:ea typeface="微软雅黑" charset="-122"/>
              </a:rPr>
              <a:t>Google Chrome 	YES			YES				YES</a:t>
            </a:r>
          </a:p>
          <a:p>
            <a:pPr marL="0" indent="0">
              <a:lnSpc>
                <a:spcPct val="150000"/>
              </a:lnSpc>
              <a:buNone/>
            </a:pPr>
            <a:r>
              <a:rPr lang="en-US" altLang="zh-CN" dirty="0">
                <a:solidFill>
                  <a:schemeClr val="tx1">
                    <a:lumMod val="85000"/>
                    <a:lumOff val="15000"/>
                  </a:schemeClr>
                </a:solidFill>
                <a:latin typeface="微软雅黑" charset="-122"/>
                <a:ea typeface="微软雅黑" charset="-122"/>
              </a:rPr>
              <a:t>Apple Safari 5	YES			NO				NO</a:t>
            </a:r>
          </a:p>
          <a:p>
            <a:pPr marL="0" indent="0">
              <a:lnSpc>
                <a:spcPct val="150000"/>
              </a:lnSpc>
              <a:buNone/>
            </a:pPr>
            <a:r>
              <a:rPr lang="en-US" altLang="zh-CN" dirty="0">
                <a:solidFill>
                  <a:schemeClr val="tx1">
                    <a:lumMod val="85000"/>
                    <a:lumOff val="15000"/>
                  </a:schemeClr>
                </a:solidFill>
                <a:latin typeface="微软雅黑" charset="-122"/>
                <a:ea typeface="微软雅黑" charset="-122"/>
              </a:rPr>
              <a:t>Opera 10.6		NO			YES				YES</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0306847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en-US" altLang="zh-CN" sz="1400" dirty="0">
                <a:solidFill>
                  <a:schemeClr val="tx1">
                    <a:lumMod val="85000"/>
                    <a:lumOff val="15000"/>
                  </a:schemeClr>
                </a:solidFill>
                <a:latin typeface="微软雅黑" charset="-122"/>
                <a:ea typeface="微软雅黑" charset="-122"/>
              </a:rPr>
              <a:t>http://www.html5videoplayer.net/html5video/html5-video-browser-compatibility/</a:t>
            </a: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目前还没有一种编解码和容器的组合能应用于所有的浏览器中！！！</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0390554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70000" lnSpcReduction="20000"/>
          </a:bodyPr>
          <a:lstStyle/>
          <a:p>
            <a:pPr marL="0" indent="0">
              <a:lnSpc>
                <a:spcPct val="150000"/>
              </a:lnSpc>
              <a:buNone/>
            </a:pPr>
            <a:r>
              <a:rPr lang="zh-CN" altLang="en-US" sz="1400" b="1" dirty="0">
                <a:solidFill>
                  <a:schemeClr val="tx1">
                    <a:lumMod val="85000"/>
                    <a:lumOff val="15000"/>
                  </a:schemeClr>
                </a:solidFill>
                <a:latin typeface="微软雅黑" charset="-122"/>
                <a:ea typeface="微软雅黑" charset="-122"/>
              </a:rPr>
              <a:t>用 </a:t>
            </a: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MP4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libx264 -s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profile:v</a:t>
            </a:r>
            <a:r>
              <a:rPr lang="en-US" altLang="zh-CN" sz="1400" dirty="0">
                <a:solidFill>
                  <a:schemeClr val="tx1">
                    <a:lumMod val="85000"/>
                    <a:lumOff val="15000"/>
                  </a:schemeClr>
                </a:solidFill>
                <a:latin typeface="微软雅黑" charset="-122"/>
                <a:ea typeface="微软雅黑" charset="-122"/>
              </a:rPr>
              <a:t> high -level 3.1 -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aac</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movflags</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faststart</a:t>
            </a:r>
            <a:r>
              <a:rPr lang="en-US" altLang="zh-CN" sz="1400" dirty="0">
                <a:solidFill>
                  <a:schemeClr val="tx1">
                    <a:lumMod val="85000"/>
                    <a:lumOff val="15000"/>
                  </a:schemeClr>
                </a:solidFill>
                <a:latin typeface="微软雅黑" charset="-122"/>
                <a:ea typeface="微软雅黑" charset="-122"/>
              </a:rPr>
              <a:t> OUTPUT.mp4</a:t>
            </a:r>
          </a:p>
          <a:p>
            <a:pPr marL="0" indent="0">
              <a:lnSpc>
                <a:spcPct val="150000"/>
              </a:lnSpc>
              <a:buNone/>
            </a:pPr>
            <a:r>
              <a:rPr lang="zh-CN" altLang="en-US" sz="1400" b="1" dirty="0">
                <a:solidFill>
                  <a:schemeClr val="tx1">
                    <a:lumMod val="85000"/>
                    <a:lumOff val="15000"/>
                  </a:schemeClr>
                </a:solidFill>
                <a:latin typeface="微软雅黑" charset="-122"/>
                <a:ea typeface="微软雅黑" charset="-122"/>
              </a:rPr>
              <a:t>用 </a:t>
            </a: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 </a:t>
            </a:r>
            <a:r>
              <a:rPr lang="en-US" altLang="zh-CN" sz="1400" b="1" dirty="0" err="1">
                <a:solidFill>
                  <a:schemeClr val="tx1">
                    <a:lumMod val="85000"/>
                    <a:lumOff val="15000"/>
                  </a:schemeClr>
                </a:solidFill>
                <a:latin typeface="微软雅黑" charset="-122"/>
                <a:ea typeface="微软雅黑" charset="-122"/>
              </a:rPr>
              <a:t>WebM</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libvpx</a:t>
            </a:r>
            <a:r>
              <a:rPr lang="en-US" altLang="zh-CN" sz="1400" dirty="0">
                <a:solidFill>
                  <a:schemeClr val="tx1">
                    <a:lumMod val="85000"/>
                    <a:lumOff val="15000"/>
                  </a:schemeClr>
                </a:solidFill>
                <a:latin typeface="微软雅黑" charset="-122"/>
                <a:ea typeface="微软雅黑" charset="-122"/>
              </a:rPr>
              <a:t>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OUTPUT.webm</a:t>
            </a:r>
            <a:r>
              <a:rPr lang="en-US" altLang="zh-CN" sz="1400" dirty="0">
                <a:solidFill>
                  <a:schemeClr val="tx1">
                    <a:lumMod val="85000"/>
                    <a:lumOff val="15000"/>
                  </a:schemeClr>
                </a:solidFill>
                <a:latin typeface="微软雅黑" charset="-122"/>
                <a:ea typeface="微软雅黑" charset="-122"/>
              </a:rPr>
              <a:t>   </a:t>
            </a: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 </a:t>
            </a:r>
            <a:r>
              <a:rPr lang="en-US" altLang="zh-CN" sz="1400" b="1" dirty="0" err="1">
                <a:solidFill>
                  <a:schemeClr val="tx1">
                    <a:lumMod val="85000"/>
                    <a:lumOff val="15000"/>
                  </a:schemeClr>
                </a:solidFill>
                <a:latin typeface="微软雅黑" charset="-122"/>
                <a:ea typeface="微软雅黑" charset="-122"/>
              </a:rPr>
              <a:t>Ogg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libtheora</a:t>
            </a:r>
            <a:r>
              <a:rPr lang="en-US" altLang="zh-CN" sz="1400" dirty="0">
                <a:solidFill>
                  <a:schemeClr val="tx1">
                    <a:lumMod val="85000"/>
                    <a:lumOff val="15000"/>
                  </a:schemeClr>
                </a:solidFill>
                <a:latin typeface="微软雅黑" charset="-122"/>
                <a:ea typeface="微软雅黑" charset="-122"/>
              </a:rPr>
              <a:t>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OUTPUT.ogv</a:t>
            </a:r>
            <a:endParaRPr lang="en-US" altLang="zh-CN" sz="1400" dirty="0">
              <a:solidFill>
                <a:schemeClr val="tx1">
                  <a:lumMod val="85000"/>
                  <a:lumOff val="15000"/>
                </a:schemeClr>
              </a:solidFill>
              <a:latin typeface="微软雅黑" charset="-122"/>
              <a:ea typeface="微软雅黑" charset="-122"/>
            </a:endParaRP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Mp3</a:t>
            </a:r>
            <a:r>
              <a:rPr lang="zh-CN" altLang="en-US" sz="1400" b="1" dirty="0">
                <a:solidFill>
                  <a:schemeClr val="tx1">
                    <a:lumMod val="85000"/>
                    <a:lumOff val="15000"/>
                  </a:schemeClr>
                </a:solidFill>
                <a:latin typeface="微软雅黑" charset="-122"/>
                <a:ea typeface="微软雅黑" charset="-122"/>
              </a:rPr>
              <a:t>音频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libmp3lame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OUTPUT.mp3</a:t>
            </a: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err="1">
                <a:solidFill>
                  <a:schemeClr val="tx1">
                    <a:lumMod val="85000"/>
                    <a:lumOff val="15000"/>
                  </a:schemeClr>
                </a:solidFill>
                <a:latin typeface="微软雅黑" charset="-122"/>
                <a:ea typeface="微软雅黑" charset="-122"/>
              </a:rPr>
              <a:t>Ogg</a:t>
            </a:r>
            <a:r>
              <a:rPr lang="zh-CN" altLang="en-US" sz="1400" b="1" dirty="0">
                <a:solidFill>
                  <a:schemeClr val="tx1">
                    <a:lumMod val="85000"/>
                    <a:lumOff val="15000"/>
                  </a:schemeClr>
                </a:solidFill>
                <a:latin typeface="微软雅黑" charset="-122"/>
                <a:ea typeface="微软雅黑" charset="-122"/>
              </a:rPr>
              <a:t>音频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OUTPUT.ogg</a:t>
            </a: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ACC</a:t>
            </a:r>
            <a:r>
              <a:rPr lang="zh-CN" altLang="en-US" sz="1400" b="1" dirty="0">
                <a:solidFill>
                  <a:schemeClr val="tx1">
                    <a:lumMod val="85000"/>
                    <a:lumOff val="15000"/>
                  </a:schemeClr>
                </a:solidFill>
                <a:latin typeface="微软雅黑" charset="-122"/>
                <a:ea typeface="微软雅黑" charset="-122"/>
              </a:rPr>
              <a:t>音频</a:t>
            </a:r>
            <a:r>
              <a:rPr lang="zh-CN" altLang="en-US" sz="1400" dirty="0">
                <a:solidFill>
                  <a:schemeClr val="tx1">
                    <a:lumMod val="85000"/>
                    <a:lumOff val="15000"/>
                  </a:schemeClr>
                </a:solidFill>
                <a:latin typeface="微软雅黑" charset="-122"/>
                <a:ea typeface="微软雅黑" charset="-122"/>
              </a:rPr>
              <a:t>	</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aac</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OUTPUT.aac</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44297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历史文档声明（已废弃）：</a:t>
            </a:r>
            <a:endParaRPr kumimoji="1" lang="en-US" altLang="zh-CN" dirty="0"/>
          </a:p>
          <a:p>
            <a:r>
              <a:rPr lang="en-US" altLang="zh-CN" dirty="0"/>
              <a:t>HTML 4.01 Strict</a:t>
            </a:r>
          </a:p>
          <a:p>
            <a:endParaRPr lang="en-US" altLang="zh-CN" b="1" dirty="0"/>
          </a:p>
          <a:p>
            <a:r>
              <a:rPr lang="en-US" altLang="zh-CN" dirty="0"/>
              <a:t>XHTML 1.0 Strict</a:t>
            </a:r>
          </a:p>
          <a:p>
            <a:endParaRPr lang="en-US" altLang="zh-CN" b="1" dirty="0"/>
          </a:p>
          <a:p>
            <a:r>
              <a:rPr lang="en-US" altLang="zh-CN" dirty="0"/>
              <a:t>XHTML 1.0 Frameset</a:t>
            </a:r>
          </a:p>
          <a:p>
            <a:endParaRPr kumimoji="1" lang="en-US" altLang="zh-CN" b="1" dirty="0"/>
          </a:p>
          <a:p>
            <a:r>
              <a:rPr kumimoji="1" lang="en-US" altLang="zh-CN" b="1" dirty="0"/>
              <a:t>……</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31" y="1822579"/>
            <a:ext cx="727114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831" y="2778919"/>
            <a:ext cx="727114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831" y="3746898"/>
            <a:ext cx="7271147"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1821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sz="1400" dirty="0">
                <a:solidFill>
                  <a:schemeClr val="tx1">
                    <a:lumMod val="85000"/>
                    <a:lumOff val="15000"/>
                  </a:schemeClr>
                </a:solidFill>
                <a:latin typeface="微软雅黑" charset="-122"/>
                <a:ea typeface="微软雅黑" charset="-122"/>
              </a:rPr>
              <a:t>找一个盘符，安装</a:t>
            </a:r>
            <a:r>
              <a:rPr lang="en-US" altLang="zh-CN" sz="1400" dirty="0">
                <a:solidFill>
                  <a:schemeClr val="tx1">
                    <a:lumMod val="85000"/>
                    <a:lumOff val="15000"/>
                  </a:schemeClr>
                </a:solidFill>
                <a:latin typeface="微软雅黑" charset="-122"/>
                <a:ea typeface="微软雅黑" charset="-122"/>
              </a:rPr>
              <a:t>ffmpeg.zip</a:t>
            </a:r>
            <a:r>
              <a:rPr lang="zh-CN" altLang="en-US" sz="1400" dirty="0">
                <a:solidFill>
                  <a:schemeClr val="tx1">
                    <a:lumMod val="85000"/>
                    <a:lumOff val="15000"/>
                  </a:schemeClr>
                </a:solidFill>
                <a:latin typeface="微软雅黑" charset="-122"/>
                <a:ea typeface="微软雅黑" charset="-122"/>
              </a:rPr>
              <a:t>，复制</a:t>
            </a:r>
            <a:r>
              <a:rPr lang="en-US" altLang="zh-CN" sz="1400" dirty="0">
                <a:solidFill>
                  <a:schemeClr val="tx1">
                    <a:lumMod val="85000"/>
                    <a:lumOff val="15000"/>
                  </a:schemeClr>
                </a:solidFill>
                <a:latin typeface="微软雅黑" charset="-122"/>
                <a:ea typeface="微软雅黑" charset="-122"/>
              </a:rPr>
              <a:t>bin</a:t>
            </a:r>
            <a:r>
              <a:rPr lang="zh-CN" altLang="en-US" sz="1400" dirty="0">
                <a:solidFill>
                  <a:schemeClr val="tx1">
                    <a:lumMod val="85000"/>
                    <a:lumOff val="15000"/>
                  </a:schemeClr>
                </a:solidFill>
                <a:latin typeface="微软雅黑" charset="-122"/>
                <a:ea typeface="微软雅黑" charset="-122"/>
              </a:rPr>
              <a:t>路径</a:t>
            </a: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配置环境变量：此电脑</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属性</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更改设置</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高级</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环境变量</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系统变量</a:t>
            </a:r>
            <a:r>
              <a:rPr lang="en-US" altLang="zh-CN" sz="1400" dirty="0">
                <a:solidFill>
                  <a:schemeClr val="tx1">
                    <a:lumMod val="85000"/>
                    <a:lumOff val="15000"/>
                  </a:schemeClr>
                </a:solidFill>
                <a:latin typeface="微软雅黑" charset="-122"/>
                <a:ea typeface="微软雅黑" charset="-122"/>
              </a:rPr>
              <a:t>path</a:t>
            </a:r>
            <a:r>
              <a:rPr lang="zh-CN" altLang="en-US" sz="1400" dirty="0">
                <a:solidFill>
                  <a:schemeClr val="tx1">
                    <a:lumMod val="85000"/>
                    <a:lumOff val="15000"/>
                  </a:schemeClr>
                </a:solidFill>
                <a:latin typeface="微软雅黑" charset="-122"/>
                <a:ea typeface="微软雅黑" charset="-122"/>
              </a:rPr>
              <a:t>双击，新建</a:t>
            </a:r>
          </a:p>
          <a:p>
            <a:pPr marL="0" indent="0">
              <a:lnSpc>
                <a:spcPct val="150000"/>
              </a:lnSpc>
              <a:buNone/>
            </a:pPr>
            <a:endParaRPr lang="zh-CN" altLang="en-US" sz="1400" dirty="0">
              <a:solidFill>
                <a:schemeClr val="tx1">
                  <a:lumMod val="85000"/>
                  <a:lumOff val="15000"/>
                </a:schemeClr>
              </a:solidFill>
              <a:latin typeface="微软雅黑" charset="-122"/>
              <a:ea typeface="微软雅黑" charset="-122"/>
            </a:endParaRP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在</a:t>
            </a:r>
            <a:r>
              <a:rPr lang="en-US" altLang="zh-CN" sz="1400" dirty="0">
                <a:solidFill>
                  <a:schemeClr val="tx1">
                    <a:lumMod val="85000"/>
                    <a:lumOff val="15000"/>
                  </a:schemeClr>
                </a:solidFill>
                <a:latin typeface="微软雅黑" charset="-122"/>
                <a:ea typeface="微软雅黑" charset="-122"/>
              </a:rPr>
              <a:t>mp3,mp4,</a:t>
            </a:r>
            <a:r>
              <a:rPr lang="zh-CN" altLang="en-US" sz="1400" dirty="0">
                <a:solidFill>
                  <a:schemeClr val="tx1">
                    <a:lumMod val="85000"/>
                    <a:lumOff val="15000"/>
                  </a:schemeClr>
                </a:solidFill>
                <a:latin typeface="微软雅黑" charset="-122"/>
                <a:ea typeface="微软雅黑" charset="-122"/>
              </a:rPr>
              <a:t>文件夹地址中</a:t>
            </a:r>
            <a:r>
              <a:rPr lang="en-US" altLang="zh-CN" sz="1400" dirty="0" err="1">
                <a:solidFill>
                  <a:schemeClr val="tx1">
                    <a:lumMod val="85000"/>
                    <a:lumOff val="15000"/>
                  </a:schemeClr>
                </a:solidFill>
                <a:latin typeface="微软雅黑" charset="-122"/>
                <a:ea typeface="微软雅黑" charset="-122"/>
              </a:rPr>
              <a:t>cmd</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复制命令行</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环境变量配置</a:t>
            </a:r>
          </a:p>
        </p:txBody>
      </p:sp>
    </p:spTree>
    <p:extLst>
      <p:ext uri="{BB962C8B-B14F-4D97-AF65-F5344CB8AC3E}">
        <p14:creationId xmlns:p14="http://schemas.microsoft.com/office/powerpoint/2010/main" val="2965746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ct val="150000"/>
              </a:lnSpc>
            </a:pPr>
            <a:r>
              <a:rPr lang="zh-CN" altLang="en-US" dirty="0">
                <a:latin typeface="微软雅黑" charset="-122"/>
                <a:ea typeface="微软雅黑" charset="-122"/>
              </a:rPr>
              <a:t>&lt;object&gt; 标签的作用是在 HTML 页面中嵌入多媒体元素</a:t>
            </a:r>
          </a:p>
          <a:p>
            <a:pPr marL="0" indent="0">
              <a:lnSpc>
                <a:spcPct val="150000"/>
              </a:lnSpc>
              <a:buNone/>
            </a:pPr>
            <a:r>
              <a:rPr lang="en-US" altLang="zh-CN" dirty="0">
                <a:latin typeface="微软雅黑" charset="-122"/>
                <a:ea typeface="微软雅黑" charset="-122"/>
              </a:rPr>
              <a:t>	</a:t>
            </a:r>
            <a:r>
              <a:rPr lang="zh-CN" altLang="en-US" dirty="0">
                <a:latin typeface="微软雅黑" charset="-122"/>
                <a:ea typeface="微软雅黑" charset="-122"/>
              </a:rPr>
              <a:t>&lt;object data="1.swf" width="400"&gt;&lt;/object&gt;</a:t>
            </a:r>
          </a:p>
          <a:p>
            <a:pPr>
              <a:lnSpc>
                <a:spcPct val="150000"/>
              </a:lnSpc>
            </a:pPr>
            <a:endParaRPr lang="zh-CN" altLang="en-US" dirty="0">
              <a:latin typeface="微软雅黑" charset="-122"/>
              <a:ea typeface="微软雅黑" charset="-122"/>
            </a:endParaRPr>
          </a:p>
          <a:p>
            <a:pPr>
              <a:lnSpc>
                <a:spcPct val="150000"/>
              </a:lnSpc>
            </a:pPr>
            <a:r>
              <a:rPr lang="zh-CN" altLang="en-US" dirty="0">
                <a:latin typeface="微软雅黑" charset="-122"/>
                <a:ea typeface="微软雅黑" charset="-122"/>
              </a:rPr>
              <a:t>&lt;embed&gt; 标签的作用是在 HTML 页面中嵌入多媒体元素</a:t>
            </a:r>
          </a:p>
          <a:p>
            <a:pPr marL="0" indent="0">
              <a:lnSpc>
                <a:spcPct val="150000"/>
              </a:lnSpc>
              <a:buNone/>
            </a:pPr>
            <a:r>
              <a:rPr lang="en-US" altLang="zh-CN" dirty="0">
                <a:latin typeface="微软雅黑" charset="-122"/>
                <a:ea typeface="微软雅黑" charset="-122"/>
              </a:rPr>
              <a:t>	</a:t>
            </a:r>
            <a:r>
              <a:rPr lang="zh-CN" altLang="en-US" dirty="0">
                <a:latin typeface="微软雅黑" charset="-122"/>
                <a:ea typeface="微软雅黑" charset="-122"/>
              </a:rPr>
              <a:t>&lt;embed src="1.swf" width="400"&gt;</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40502047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nSpc>
                <a:spcPct val="150000"/>
              </a:lnSpc>
              <a:buNone/>
            </a:pPr>
            <a:r>
              <a:rPr lang="zh-CN" altLang="en-US" dirty="0">
                <a:latin typeface="微软雅黑" charset="-122"/>
                <a:ea typeface="微软雅黑" charset="-122"/>
              </a:rPr>
              <a:t>&lt;object&gt;缺点：</a:t>
            </a:r>
            <a:endParaRPr lang="en-US" altLang="zh-CN" dirty="0">
              <a:latin typeface="微软雅黑" charset="-122"/>
              <a:ea typeface="微软雅黑" charset="-122"/>
            </a:endParaRPr>
          </a:p>
          <a:p>
            <a:pPr marL="257175" indent="-257175">
              <a:lnSpc>
                <a:spcPct val="150000"/>
              </a:lnSpc>
            </a:pPr>
            <a:r>
              <a:rPr lang="zh-CN" altLang="en-US" dirty="0">
                <a:latin typeface="微软雅黑" charset="-122"/>
                <a:ea typeface="微软雅黑" charset="-122"/>
              </a:rPr>
              <a:t>需要flash，效率低</a:t>
            </a:r>
          </a:p>
          <a:p>
            <a:pPr marL="257175" indent="-257175">
              <a:lnSpc>
                <a:spcPct val="150000"/>
              </a:lnSpc>
            </a:pPr>
            <a:r>
              <a:rPr lang="zh-CN" altLang="en-US" dirty="0">
                <a:latin typeface="微软雅黑" charset="-122"/>
                <a:ea typeface="微软雅黑" charset="-122"/>
              </a:rPr>
              <a:t>如果浏览器不支持 Flash，那么视频将无法播放</a:t>
            </a:r>
          </a:p>
          <a:p>
            <a:pPr marL="257175" indent="-257175">
              <a:lnSpc>
                <a:spcPct val="150000"/>
              </a:lnSpc>
            </a:pPr>
            <a:r>
              <a:rPr lang="zh-CN" altLang="en-US" dirty="0">
                <a:latin typeface="微软雅黑" charset="-122"/>
                <a:ea typeface="微软雅黑" charset="-122"/>
              </a:rPr>
              <a:t>iPad 和 iPhone 不能显示 Flash 视频</a:t>
            </a:r>
          </a:p>
          <a:p>
            <a:pPr marL="257175" indent="-257175">
              <a:lnSpc>
                <a:spcPct val="150000"/>
              </a:lnSpc>
            </a:pPr>
            <a:r>
              <a:rPr lang="zh-CN" altLang="en-US" dirty="0">
                <a:latin typeface="微软雅黑" charset="-122"/>
                <a:ea typeface="微软雅黑" charset="-122"/>
              </a:rPr>
              <a:t>将视频转换为其他格式，仍然不能在所有浏览器中播放</a:t>
            </a:r>
          </a:p>
          <a:p>
            <a:pPr marL="257175" indent="-257175">
              <a:lnSpc>
                <a:spcPct val="150000"/>
              </a:lnSpc>
            </a:pPr>
            <a:r>
              <a:rPr lang="zh-CN" altLang="en-US" dirty="0">
                <a:latin typeface="微软雅黑" charset="-122"/>
                <a:ea typeface="微软雅黑" charset="-122"/>
              </a:rPr>
              <a:t>目前安卓4.4也抛弃了flash......</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5806127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11F01"/>
                </a:solidFill>
              </a:rPr>
              <a:t>音频基本格式 ：</a:t>
            </a:r>
            <a:endParaRPr kumimoji="1" lang="zh-CN" altLang="en-US" dirty="0"/>
          </a:p>
          <a:p>
            <a:pPr marL="0" indent="0">
              <a:buNone/>
            </a:pPr>
            <a:r>
              <a:rPr kumimoji="1" lang="en-US" altLang="zh-CN" dirty="0"/>
              <a:t>&lt;audio  </a:t>
            </a:r>
            <a:r>
              <a:rPr kumimoji="1" lang="en-US" altLang="zh-CN" dirty="0" err="1"/>
              <a:t>src</a:t>
            </a:r>
            <a:r>
              <a:rPr kumimoji="1" lang="en-US" altLang="zh-CN" dirty="0"/>
              <a:t>="" controls&gt; &lt;/audio&gt;</a:t>
            </a:r>
          </a:p>
          <a:p>
            <a:pPr marL="0" indent="0">
              <a:buNone/>
            </a:pPr>
            <a:r>
              <a:rPr kumimoji="1" lang="en-US" altLang="zh-CN" dirty="0" err="1"/>
              <a:t>src</a:t>
            </a:r>
            <a:r>
              <a:rPr kumimoji="1" lang="en-US" altLang="zh-CN" dirty="0"/>
              <a:t> </a:t>
            </a:r>
            <a:r>
              <a:rPr kumimoji="1" lang="zh-CN" altLang="en-US" dirty="0"/>
              <a:t>属性：指定播放文件的</a:t>
            </a:r>
            <a:r>
              <a:rPr kumimoji="1" lang="en-US" altLang="zh-CN" dirty="0"/>
              <a:t>URL</a:t>
            </a:r>
            <a:r>
              <a:rPr kumimoji="1" lang="zh-CN" altLang="en-US" dirty="0"/>
              <a:t>。</a:t>
            </a:r>
          </a:p>
          <a:p>
            <a:pPr marL="0" indent="0">
              <a:buNone/>
            </a:pPr>
            <a:r>
              <a:rPr kumimoji="1" lang="zh-CN" altLang="en-US" dirty="0"/>
              <a:t>其他和视频一样。</a:t>
            </a:r>
          </a:p>
          <a:p>
            <a:endParaRPr kumimoji="1" lang="zh-CN" altLang="en-US" dirty="0"/>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spTree>
    <p:extLst>
      <p:ext uri="{BB962C8B-B14F-4D97-AF65-F5344CB8AC3E}">
        <p14:creationId xmlns:p14="http://schemas.microsoft.com/office/powerpoint/2010/main" val="3613083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视频基本标签用法 ：</a:t>
            </a:r>
          </a:p>
          <a:p>
            <a:pPr marL="0" indent="0">
              <a:buNone/>
            </a:pPr>
            <a:r>
              <a:rPr kumimoji="1" lang="en-US" altLang="zh-CN" dirty="0"/>
              <a:t>	&lt;video width=" " height="" </a:t>
            </a:r>
            <a:r>
              <a:rPr kumimoji="1" lang="en-US" altLang="zh-CN" dirty="0" err="1"/>
              <a:t>src</a:t>
            </a:r>
            <a:r>
              <a:rPr kumimoji="1" lang="en-US" altLang="zh-CN" dirty="0"/>
              <a:t>=""&gt; &lt;/video&gt;</a:t>
            </a:r>
          </a:p>
          <a:p>
            <a:pPr marL="0" indent="0">
              <a:buNone/>
            </a:pPr>
            <a:r>
              <a:rPr kumimoji="1" lang="en-US" altLang="zh-CN" dirty="0"/>
              <a:t>	</a:t>
            </a:r>
            <a:r>
              <a:rPr kumimoji="1" lang="en-US" altLang="zh-CN" dirty="0" err="1"/>
              <a:t>src</a:t>
            </a:r>
            <a:r>
              <a:rPr kumimoji="1" lang="en-US" altLang="zh-CN" dirty="0"/>
              <a:t> </a:t>
            </a:r>
            <a:r>
              <a:rPr kumimoji="1" lang="zh-CN" altLang="en-US" dirty="0"/>
              <a:t>属性：指定播放文件的</a:t>
            </a:r>
            <a:r>
              <a:rPr kumimoji="1" lang="en-US" altLang="zh-CN" dirty="0"/>
              <a:t>URL</a:t>
            </a:r>
            <a:r>
              <a:rPr kumimoji="1" lang="zh-CN" altLang="en-US" dirty="0"/>
              <a:t>。</a:t>
            </a:r>
          </a:p>
          <a:p>
            <a:pPr marL="0" indent="0">
              <a:buNone/>
            </a:pPr>
            <a:r>
              <a:rPr kumimoji="1" lang="en-US" altLang="zh-CN" dirty="0"/>
              <a:t>	width</a:t>
            </a:r>
            <a:r>
              <a:rPr kumimoji="1" lang="zh-CN" altLang="en-US" dirty="0"/>
              <a:t>、</a:t>
            </a:r>
            <a:r>
              <a:rPr kumimoji="1" lang="en-US" altLang="zh-CN" dirty="0"/>
              <a:t>height</a:t>
            </a:r>
            <a:r>
              <a:rPr kumimoji="1" lang="zh-CN" altLang="en-US" dirty="0"/>
              <a:t>属性：</a:t>
            </a:r>
          </a:p>
          <a:p>
            <a:pPr marL="0" indent="0">
              <a:buNone/>
            </a:pPr>
            <a:r>
              <a:rPr kumimoji="1" lang="en-US" altLang="zh-CN" dirty="0"/>
              <a:t>		</a:t>
            </a:r>
            <a:r>
              <a:rPr kumimoji="1" lang="zh-CN" altLang="en-US" dirty="0"/>
              <a:t>设置媒体元素的大小，单位为像素；</a:t>
            </a:r>
          </a:p>
          <a:p>
            <a:pPr marL="0" indent="0">
              <a:buNone/>
            </a:pPr>
            <a:r>
              <a:rPr kumimoji="1" lang="en-US" altLang="zh-CN" dirty="0"/>
              <a:t>		</a:t>
            </a:r>
            <a:r>
              <a:rPr kumimoji="1" lang="zh-CN" altLang="en-US" dirty="0"/>
              <a:t>省略该属性，则使用播放源文件的大小；</a:t>
            </a:r>
          </a:p>
          <a:p>
            <a:pPr marL="0" indent="0">
              <a:buNone/>
            </a:pPr>
            <a:r>
              <a:rPr kumimoji="1" lang="en-US" altLang="zh-CN" dirty="0"/>
              <a:t>		</a:t>
            </a:r>
            <a:r>
              <a:rPr kumimoji="1" lang="zh-CN" altLang="en-US" dirty="0"/>
              <a:t>仅设置宽度值，将根据播放源文件的长宽比例自动生成一个与之对应的高度值。</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6100342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视频的组成部分：画面、音频、编码格式</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pic>
        <p:nvPicPr>
          <p:cNvPr id="4" name="Picture 8" descr="QQ截图20150622133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000" y="1577277"/>
            <a:ext cx="5994000" cy="284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541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11F01"/>
                </a:solidFill>
              </a:rPr>
              <a:t>音频格式浏览器支持情况：</a:t>
            </a:r>
          </a:p>
          <a:p>
            <a:pPr marL="0" indent="0">
              <a:buNone/>
            </a:pPr>
            <a:endParaRPr kumimoji="1" lang="zh-CN" altLang="en-US" dirty="0">
              <a:solidFill>
                <a:srgbClr val="E11F01"/>
              </a:solidFill>
            </a:endParaRPr>
          </a:p>
          <a:p>
            <a:endParaRPr kumimoji="1" lang="zh-CN" altLang="en-US" dirty="0"/>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pic>
        <p:nvPicPr>
          <p:cNvPr id="4" name="Picture 3" descr="QQ截图201506221548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62" y="1811617"/>
            <a:ext cx="6507956" cy="22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7175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指定一种视频格式，不能播就提示：</a:t>
            </a:r>
          </a:p>
          <a:p>
            <a:pPr marL="0" indent="0">
              <a:buNone/>
            </a:pPr>
            <a:r>
              <a:rPr kumimoji="1" lang="zh-CN" altLang="en-US" dirty="0"/>
              <a:t>	</a:t>
            </a:r>
            <a:r>
              <a:rPr kumimoji="1" lang="en-US" altLang="zh-CN" dirty="0"/>
              <a:t>&lt;video </a:t>
            </a:r>
            <a:r>
              <a:rPr kumimoji="1" lang="en-US" altLang="zh-CN" dirty="0" err="1"/>
              <a:t>src</a:t>
            </a:r>
            <a:r>
              <a:rPr kumimoji="1" lang="en-US" altLang="zh-CN" dirty="0"/>
              <a:t>="examp.mp4" &gt;</a:t>
            </a:r>
            <a:r>
              <a:rPr kumimoji="1" lang="zh-CN" altLang="en-US" dirty="0"/>
              <a:t>您的浏览器不支持</a:t>
            </a:r>
            <a:r>
              <a:rPr kumimoji="1" lang="en-US" altLang="zh-CN" dirty="0"/>
              <a:t>&lt;/video&gt;</a:t>
            </a:r>
          </a:p>
          <a:p>
            <a:endParaRPr kumimoji="1" lang="en-US" altLang="zh-CN" dirty="0"/>
          </a:p>
          <a:p>
            <a:r>
              <a:rPr kumimoji="1" lang="zh-CN" altLang="en-US" dirty="0"/>
              <a:t>给定多个</a:t>
            </a:r>
            <a:r>
              <a:rPr kumimoji="1" lang="en-US" altLang="zh-CN" dirty="0"/>
              <a:t>source</a:t>
            </a:r>
            <a:r>
              <a:rPr kumimoji="1" lang="zh-CN" altLang="en-US" dirty="0"/>
              <a:t>标签，给定多种视频格式，浏览器根据自身支持程度选择播放哪一种</a:t>
            </a:r>
          </a:p>
          <a:p>
            <a:pPr marL="0" indent="0">
              <a:buNone/>
            </a:pPr>
            <a:r>
              <a:rPr kumimoji="1" lang="zh-CN" altLang="en-US" dirty="0"/>
              <a:t>	</a:t>
            </a:r>
            <a:r>
              <a:rPr kumimoji="1" lang="en-US" altLang="zh-CN" dirty="0"/>
              <a:t>&lt;source </a:t>
            </a:r>
            <a:r>
              <a:rPr kumimoji="1" lang="en-US" altLang="zh-CN" dirty="0" err="1"/>
              <a:t>src</a:t>
            </a:r>
            <a:r>
              <a:rPr kumimoji="1" lang="en-US" altLang="zh-CN" dirty="0"/>
              <a:t>=”1.mp4” type=”video/mp4” /&gt;</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spTree>
    <p:extLst>
      <p:ext uri="{BB962C8B-B14F-4D97-AF65-F5344CB8AC3E}">
        <p14:creationId xmlns:p14="http://schemas.microsoft.com/office/powerpoint/2010/main" val="16316681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pPr marL="0" indent="0">
              <a:buNone/>
            </a:pPr>
            <a:r>
              <a:rPr kumimoji="1" lang="zh-CN" altLang="en-US" dirty="0"/>
              <a:t>视频：</a:t>
            </a:r>
          </a:p>
          <a:p>
            <a:r>
              <a:rPr kumimoji="1" lang="zh-CN" altLang="en-US" dirty="0"/>
              <a:t>		</a:t>
            </a:r>
            <a:r>
              <a:rPr kumimoji="1" lang="en-US" altLang="zh-CN" dirty="0"/>
              <a:t>type='video/</a:t>
            </a:r>
            <a:r>
              <a:rPr kumimoji="1" lang="en-US" altLang="zh-CN" dirty="0" err="1"/>
              <a:t>webm</a:t>
            </a:r>
            <a:r>
              <a:rPr kumimoji="1" lang="en-US" altLang="zh-CN" dirty="0"/>
              <a:t>; codecs="vp8, </a:t>
            </a:r>
            <a:r>
              <a:rPr kumimoji="1" lang="en-US" altLang="zh-CN" dirty="0" err="1"/>
              <a:t>vorbis</a:t>
            </a:r>
            <a:r>
              <a:rPr kumimoji="1" lang="en-US" altLang="zh-CN" dirty="0"/>
              <a:t>"'</a:t>
            </a:r>
          </a:p>
          <a:p>
            <a:r>
              <a:rPr kumimoji="1" lang="en-US" altLang="zh-CN" dirty="0"/>
              <a:t>		type='video/</a:t>
            </a:r>
            <a:r>
              <a:rPr kumimoji="1" lang="en-US" altLang="zh-CN" dirty="0" err="1"/>
              <a:t>ogg</a:t>
            </a:r>
            <a:r>
              <a:rPr kumimoji="1" lang="en-US" altLang="zh-CN" dirty="0"/>
              <a:t>; codecs="</a:t>
            </a:r>
            <a:r>
              <a:rPr kumimoji="1" lang="en-US" altLang="zh-CN" dirty="0" err="1"/>
              <a:t>theora</a:t>
            </a:r>
            <a:r>
              <a:rPr kumimoji="1" lang="en-US" altLang="zh-CN" dirty="0"/>
              <a:t>, </a:t>
            </a:r>
            <a:r>
              <a:rPr kumimoji="1" lang="en-US" altLang="zh-CN" dirty="0" err="1"/>
              <a:t>vorbis</a:t>
            </a:r>
            <a:r>
              <a:rPr kumimoji="1" lang="en-US" altLang="zh-CN" dirty="0"/>
              <a:t>"'</a:t>
            </a:r>
          </a:p>
          <a:p>
            <a:r>
              <a:rPr kumimoji="1" lang="en-US" altLang="zh-CN" dirty="0"/>
              <a:t>		type='video/mp4; codecs="avc1.42E01E, mp4a.40.2"'</a:t>
            </a:r>
          </a:p>
          <a:p>
            <a:r>
              <a:rPr kumimoji="1" lang="en-US" altLang="zh-CN" dirty="0"/>
              <a:t>		</a:t>
            </a:r>
          </a:p>
          <a:p>
            <a:pPr marL="0" indent="0">
              <a:buNone/>
            </a:pPr>
            <a:r>
              <a:rPr kumimoji="1" lang="zh-CN" altLang="en-US" dirty="0"/>
              <a:t>音频：</a:t>
            </a:r>
          </a:p>
          <a:p>
            <a:r>
              <a:rPr kumimoji="1" lang="zh-CN" altLang="en-US" dirty="0"/>
              <a:t>		</a:t>
            </a:r>
            <a:r>
              <a:rPr kumimoji="1" lang="en-US" altLang="zh-CN" dirty="0"/>
              <a:t>type='audio/</a:t>
            </a:r>
            <a:r>
              <a:rPr kumimoji="1" lang="en-US" altLang="zh-CN" dirty="0" err="1"/>
              <a:t>ogg</a:t>
            </a:r>
            <a:r>
              <a:rPr kumimoji="1" lang="en-US" altLang="zh-CN" dirty="0"/>
              <a:t>; codecs="</a:t>
            </a:r>
            <a:r>
              <a:rPr kumimoji="1" lang="en-US" altLang="zh-CN" dirty="0" err="1"/>
              <a:t>vorbis</a:t>
            </a:r>
            <a:r>
              <a:rPr kumimoji="1" lang="en-US" altLang="zh-CN" dirty="0"/>
              <a:t>"'</a:t>
            </a:r>
          </a:p>
          <a:p>
            <a:r>
              <a:rPr kumimoji="1" lang="en-US" altLang="zh-CN" dirty="0"/>
              <a:t>		type='audio/</a:t>
            </a:r>
            <a:r>
              <a:rPr kumimoji="1" lang="en-US" altLang="zh-CN" dirty="0" err="1"/>
              <a:t>aac</a:t>
            </a:r>
            <a:r>
              <a:rPr kumimoji="1" lang="en-US" altLang="zh-CN" dirty="0"/>
              <a:t>; codecs="</a:t>
            </a:r>
            <a:r>
              <a:rPr kumimoji="1" lang="en-US" altLang="zh-CN" dirty="0" err="1"/>
              <a:t>aac</a:t>
            </a:r>
            <a:r>
              <a:rPr kumimoji="1" lang="en-US" altLang="zh-CN" dirty="0"/>
              <a:t>"'</a:t>
            </a:r>
          </a:p>
          <a:p>
            <a:r>
              <a:rPr kumimoji="1" lang="en-US" altLang="zh-CN" dirty="0"/>
              <a:t>		type='audio/mpeg'</a:t>
            </a:r>
          </a:p>
        </p:txBody>
      </p:sp>
      <p:sp>
        <p:nvSpPr>
          <p:cNvPr id="3" name="标题 2"/>
          <p:cNvSpPr>
            <a:spLocks noGrp="1"/>
          </p:cNvSpPr>
          <p:nvPr>
            <p:ph type="title"/>
          </p:nvPr>
        </p:nvSpPr>
        <p:spPr/>
        <p:txBody>
          <a:bodyPr/>
          <a:lstStyle/>
          <a:p>
            <a:r>
              <a:rPr lang="zh-CN" altLang="en-US" dirty="0"/>
              <a:t>音频和视频的</a:t>
            </a:r>
            <a:r>
              <a:rPr lang="en-US" altLang="zh-CN" dirty="0"/>
              <a:t>type</a:t>
            </a:r>
            <a:endParaRPr lang="zh-CN" altLang="en-US" dirty="0"/>
          </a:p>
        </p:txBody>
      </p:sp>
    </p:spTree>
    <p:extLst>
      <p:ext uri="{BB962C8B-B14F-4D97-AF65-F5344CB8AC3E}">
        <p14:creationId xmlns:p14="http://schemas.microsoft.com/office/powerpoint/2010/main" val="22595012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en-US" altLang="zh-CN" dirty="0"/>
              <a:t>video</a:t>
            </a:r>
            <a:r>
              <a:rPr kumimoji="1" lang="zh-CN" altLang="en-US" dirty="0"/>
              <a:t>标签属性：</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4" name="表格 3"/>
          <p:cNvGraphicFramePr>
            <a:graphicFrameLocks noGrp="1"/>
          </p:cNvGraphicFramePr>
          <p:nvPr/>
        </p:nvGraphicFramePr>
        <p:xfrm>
          <a:off x="1197640" y="1758181"/>
          <a:ext cx="6750000" cy="2592056"/>
        </p:xfrm>
        <a:graphic>
          <a:graphicData uri="http://schemas.openxmlformats.org/drawingml/2006/table">
            <a:tbl>
              <a:tblPr firstRow="1" bandRow="1">
                <a:tableStyleId>{35758FB7-9AC5-4552-8A53-C91805E547FA}</a:tableStyleId>
              </a:tblPr>
              <a:tblGrid>
                <a:gridCol w="2250000">
                  <a:extLst>
                    <a:ext uri="{9D8B030D-6E8A-4147-A177-3AD203B41FA5}">
                      <a16:colId xmlns:a16="http://schemas.microsoft.com/office/drawing/2014/main" val="20000"/>
                    </a:ext>
                  </a:extLst>
                </a:gridCol>
                <a:gridCol w="2250000">
                  <a:extLst>
                    <a:ext uri="{9D8B030D-6E8A-4147-A177-3AD203B41FA5}">
                      <a16:colId xmlns:a16="http://schemas.microsoft.com/office/drawing/2014/main" val="20001"/>
                    </a:ext>
                  </a:extLst>
                </a:gridCol>
                <a:gridCol w="2250000">
                  <a:extLst>
                    <a:ext uri="{9D8B030D-6E8A-4147-A177-3AD203B41FA5}">
                      <a16:colId xmlns:a16="http://schemas.microsoft.com/office/drawing/2014/main" val="20002"/>
                    </a:ext>
                  </a:extLst>
                </a:gridCol>
              </a:tblGrid>
              <a:tr h="503234">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功能描述</a:t>
                      </a:r>
                    </a:p>
                  </a:txBody>
                  <a:tcPr marL="76200" marR="76200" marT="76200" marB="76200" anchor="ctr"/>
                </a:tc>
                <a:extLst>
                  <a:ext uri="{0D108BD9-81ED-4DB2-BD59-A6C34878D82A}">
                    <a16:rowId xmlns:a16="http://schemas.microsoft.com/office/drawing/2014/main" val="10000"/>
                  </a:ext>
                </a:extLst>
              </a:tr>
              <a:tr h="503234">
                <a:tc>
                  <a:txBody>
                    <a:bodyPr/>
                    <a:lstStyle/>
                    <a:p>
                      <a:pPr algn="ctr" fontAlgn="t"/>
                      <a:r>
                        <a:rPr lang="en-US" sz="1400" b="0" dirty="0">
                          <a:effectLst/>
                          <a:latin typeface="Microsoft YaHei" charset="-122"/>
                          <a:ea typeface="Microsoft YaHei" charset="-122"/>
                          <a:cs typeface="Microsoft YaHei" charset="-122"/>
                        </a:rPr>
                        <a:t>controls</a:t>
                      </a:r>
                    </a:p>
                  </a:txBody>
                  <a:tcPr marL="76200" marR="76200" marT="76200" marB="76200" anchor="ctr"/>
                </a:tc>
                <a:tc>
                  <a:txBody>
                    <a:bodyPr/>
                    <a:lstStyle/>
                    <a:p>
                      <a:pPr algn="ctr" fontAlgn="t"/>
                      <a:r>
                        <a:rPr lang="en-US" sz="1400" b="0" dirty="0">
                          <a:effectLst/>
                          <a:latin typeface="Microsoft YaHei" charset="-122"/>
                          <a:ea typeface="Microsoft YaHei" charset="-122"/>
                          <a:cs typeface="Microsoft YaHei" charset="-122"/>
                        </a:rPr>
                        <a:t>controls</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是否显示播放控件</a:t>
                      </a:r>
                    </a:p>
                  </a:txBody>
                  <a:tcPr marL="76200" marR="76200" marT="76200" marB="76200" anchor="ctr"/>
                </a:tc>
                <a:extLst>
                  <a:ext uri="{0D108BD9-81ED-4DB2-BD59-A6C34878D82A}">
                    <a16:rowId xmlns:a16="http://schemas.microsoft.com/office/drawing/2014/main" val="10001"/>
                  </a:ext>
                </a:extLst>
              </a:tr>
              <a:tr h="503234">
                <a:tc>
                  <a:txBody>
                    <a:bodyPr/>
                    <a:lstStyle/>
                    <a:p>
                      <a:pPr algn="ctr" fontAlgn="t"/>
                      <a:r>
                        <a:rPr lang="en-US" sz="1400" b="0" dirty="0" err="1">
                          <a:effectLst/>
                          <a:latin typeface="Microsoft YaHei" charset="-122"/>
                          <a:ea typeface="Microsoft YaHei" charset="-122"/>
                          <a:cs typeface="Microsoft YaHei" charset="-122"/>
                        </a:rPr>
                        <a:t>autoplay</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en-US" sz="1400" b="0" dirty="0" err="1">
                          <a:effectLst/>
                          <a:latin typeface="Microsoft YaHei" charset="-122"/>
                          <a:ea typeface="Microsoft YaHei" charset="-122"/>
                          <a:cs typeface="Microsoft YaHei" charset="-122"/>
                        </a:rPr>
                        <a:t>autoplay</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是否打开浏览器后自动播放</a:t>
                      </a:r>
                    </a:p>
                  </a:txBody>
                  <a:tcPr marL="76200" marR="76200" marT="76200" marB="76200" anchor="ctr"/>
                </a:tc>
                <a:extLst>
                  <a:ext uri="{0D108BD9-81ED-4DB2-BD59-A6C34878D82A}">
                    <a16:rowId xmlns:a16="http://schemas.microsoft.com/office/drawing/2014/main" val="10002"/>
                  </a:ext>
                </a:extLst>
              </a:tr>
              <a:tr h="503234">
                <a:tc>
                  <a:txBody>
                    <a:bodyPr/>
                    <a:lstStyle/>
                    <a:p>
                      <a:pPr algn="ctr" fontAlgn="t"/>
                      <a:r>
                        <a:rPr lang="en-US" sz="1400" b="0" dirty="0">
                          <a:effectLst/>
                          <a:latin typeface="Microsoft YaHei" charset="-122"/>
                          <a:ea typeface="Microsoft YaHei" charset="-122"/>
                          <a:cs typeface="Microsoft YaHei" charset="-122"/>
                        </a:rPr>
                        <a:t>width(</a:t>
                      </a:r>
                      <a:r>
                        <a:rPr lang="zh-CN" altLang="en-US" sz="1400" b="0" dirty="0">
                          <a:effectLst/>
                          <a:latin typeface="Microsoft YaHei" charset="-122"/>
                          <a:ea typeface="Microsoft YaHei" charset="-122"/>
                          <a:cs typeface="Microsoft YaHei" charset="-122"/>
                        </a:rPr>
                        <a:t>视频</a:t>
                      </a:r>
                      <a:r>
                        <a:rPr lang="en-US" sz="1400" b="0" dirty="0">
                          <a:effectLst/>
                          <a:latin typeface="Microsoft YaHei" charset="-122"/>
                          <a:ea typeface="Microsoft YaHei" charset="-122"/>
                          <a:cs typeface="Microsoft YaHei" charset="-122"/>
                        </a:rPr>
                        <a:t>)</a:t>
                      </a:r>
                    </a:p>
                  </a:txBody>
                  <a:tcPr marL="76200" marR="76200" marT="76200" marB="76200" anchor="ctr"/>
                </a:tc>
                <a:tc>
                  <a:txBody>
                    <a:bodyPr/>
                    <a:lstStyle/>
                    <a:p>
                      <a:pPr algn="ctr" fontAlgn="t"/>
                      <a:r>
                        <a:rPr lang="tr-TR" sz="1400" b="0">
                          <a:effectLst/>
                          <a:latin typeface="Microsoft YaHei" charset="-122"/>
                          <a:ea typeface="Microsoft YaHei" charset="-122"/>
                          <a:cs typeface="Microsoft YaHei" charset="-122"/>
                        </a:rPr>
                        <a:t>Pilex（像素）</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设置播放器的宽度</a:t>
                      </a:r>
                    </a:p>
                  </a:txBody>
                  <a:tcPr marL="76200" marR="76200" marT="76200" marB="76200" anchor="ctr"/>
                </a:tc>
                <a:extLst>
                  <a:ext uri="{0D108BD9-81ED-4DB2-BD59-A6C34878D82A}">
                    <a16:rowId xmlns:a16="http://schemas.microsoft.com/office/drawing/2014/main" val="10003"/>
                  </a:ext>
                </a:extLst>
              </a:tr>
              <a:tr h="503234">
                <a:tc>
                  <a:txBody>
                    <a:bodyPr/>
                    <a:lstStyle/>
                    <a:p>
                      <a:pPr algn="ctr" fontAlgn="t"/>
                      <a:r>
                        <a:rPr lang="en-US" sz="1400" b="0" dirty="0">
                          <a:effectLst/>
                          <a:latin typeface="Microsoft YaHei" charset="-122"/>
                          <a:ea typeface="Microsoft YaHei" charset="-122"/>
                          <a:cs typeface="Microsoft YaHei" charset="-122"/>
                        </a:rPr>
                        <a:t>height</a:t>
                      </a:r>
                      <a:r>
                        <a:rPr lang="en-US" altLang="zh-CN" sz="1400" b="0" dirty="0">
                          <a:effectLst/>
                          <a:latin typeface="Microsoft YaHei" charset="-122"/>
                          <a:ea typeface="Microsoft YaHei" charset="-122"/>
                          <a:cs typeface="Microsoft YaHei" charset="-122"/>
                        </a:rPr>
                        <a:t>(</a:t>
                      </a:r>
                      <a:r>
                        <a:rPr lang="zh-CN" altLang="en-US" sz="1400" b="0" dirty="0">
                          <a:effectLst/>
                          <a:latin typeface="Microsoft YaHei" charset="-122"/>
                          <a:ea typeface="Microsoft YaHei" charset="-122"/>
                          <a:cs typeface="Microsoft YaHei" charset="-122"/>
                        </a:rPr>
                        <a:t>视频</a:t>
                      </a:r>
                      <a:r>
                        <a:rPr lang="en-US" altLang="zh-CN" sz="1400" b="0" dirty="0">
                          <a:effectLst/>
                          <a:latin typeface="Microsoft YaHei" charset="-122"/>
                          <a:ea typeface="Microsoft YaHei" charset="-122"/>
                          <a:cs typeface="Microsoft YaHei" charset="-122"/>
                        </a:rPr>
                        <a:t>)</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tr-TR" sz="1400" b="0">
                          <a:effectLst/>
                          <a:latin typeface="Microsoft YaHei" charset="-122"/>
                          <a:ea typeface="Microsoft YaHei" charset="-122"/>
                          <a:cs typeface="Microsoft YaHei" charset="-122"/>
                        </a:rPr>
                        <a:t>Pilex（像素）</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设置播放器的高度</a:t>
                      </a:r>
                    </a:p>
                  </a:txBody>
                  <a:tcPr marL="76200" marR="762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163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HTML </a:t>
            </a:r>
            <a:r>
              <a:rPr kumimoji="1" lang="zh-CN" altLang="en-US" dirty="0">
                <a:solidFill>
                  <a:srgbClr val="E32000"/>
                </a:solidFill>
              </a:rPr>
              <a:t>标签部分：</a:t>
            </a:r>
            <a:endParaRPr kumimoji="1" lang="en-US" altLang="zh-CN" dirty="0">
              <a:solidFill>
                <a:srgbClr val="E32000"/>
              </a:solidFill>
            </a:endParaRPr>
          </a:p>
          <a:p>
            <a:r>
              <a:rPr kumimoji="1" lang="en-US" altLang="zh-CN" dirty="0"/>
              <a:t>HTML </a:t>
            </a:r>
            <a:r>
              <a:rPr kumimoji="1" lang="zh-CN" altLang="en-US" dirty="0"/>
              <a:t>文档中，第一个标签是</a:t>
            </a:r>
            <a:r>
              <a:rPr lang="en-US" altLang="zh-CN" dirty="0"/>
              <a:t>&lt;html&gt;</a:t>
            </a:r>
            <a:r>
              <a:rPr kumimoji="1" lang="zh-CN" altLang="en-US" dirty="0"/>
              <a:t>，这个标签告诉浏览器这个是</a:t>
            </a:r>
            <a:r>
              <a:rPr kumimoji="1" lang="en-US" altLang="zh-CN" dirty="0"/>
              <a:t>HTML </a:t>
            </a:r>
            <a:r>
              <a:rPr kumimoji="1" lang="zh-CN" altLang="en-US" dirty="0"/>
              <a:t>文档的开始，最后一个标签是</a:t>
            </a:r>
            <a:r>
              <a:rPr lang="en-US" altLang="zh-CN" dirty="0"/>
              <a:t>&lt;/html&gt;</a:t>
            </a:r>
            <a:r>
              <a:rPr kumimoji="1" lang="zh-CN" altLang="en-US" dirty="0"/>
              <a:t>，这个标签告诉浏览器这个是终止。</a:t>
            </a:r>
            <a:endParaRPr kumimoji="1" lang="en-US" altLang="zh-CN" dirty="0">
              <a:solidFill>
                <a:srgbClr val="E32000"/>
              </a:solidFill>
            </a:endParaRPr>
          </a:p>
          <a:p>
            <a:r>
              <a:rPr lang="en-US" altLang="zh-CN" dirty="0"/>
              <a:t>&lt;html&gt;</a:t>
            </a:r>
            <a:r>
              <a:rPr kumimoji="1" lang="en-US" altLang="zh-CN" dirty="0"/>
              <a:t> </a:t>
            </a:r>
            <a:r>
              <a:rPr kumimoji="1" lang="zh-CN" altLang="en-US" dirty="0"/>
              <a:t>标签部分包含头部和内容区两部分，</a:t>
            </a:r>
            <a:r>
              <a:rPr kumimoji="1" lang="en-US" altLang="zh-CN" dirty="0">
                <a:solidFill>
                  <a:srgbClr val="E11F01"/>
                </a:solidFill>
              </a:rPr>
              <a:t>HTML </a:t>
            </a:r>
            <a:r>
              <a:rPr kumimoji="1" lang="zh-CN" altLang="en-US" dirty="0">
                <a:solidFill>
                  <a:srgbClr val="E11F01"/>
                </a:solidFill>
              </a:rPr>
              <a:t>的头部使用</a:t>
            </a:r>
            <a:r>
              <a:rPr kumimoji="1" lang="en-US" altLang="zh-CN" dirty="0">
                <a:solidFill>
                  <a:srgbClr val="E11F01"/>
                </a:solidFill>
              </a:rPr>
              <a:t>&lt;head&gt; &lt;/head&gt;</a:t>
            </a:r>
            <a:r>
              <a:rPr kumimoji="1" lang="zh-CN" altLang="en-US" dirty="0">
                <a:solidFill>
                  <a:srgbClr val="E11F01"/>
                </a:solidFill>
              </a:rPr>
              <a:t>标签包含</a:t>
            </a:r>
            <a:r>
              <a:rPr kumimoji="1" lang="zh-CN" altLang="en-US" dirty="0"/>
              <a:t>，头部的具体内容不显示在网页中，在网页头部主要放置的是标题、元信息、引用相关文件等。</a:t>
            </a:r>
            <a:r>
              <a:rPr kumimoji="1" lang="zh-CN" altLang="en-US" dirty="0">
                <a:solidFill>
                  <a:srgbClr val="E11F01"/>
                </a:solidFill>
              </a:rPr>
              <a:t>内容区使用</a:t>
            </a:r>
            <a:r>
              <a:rPr kumimoji="1" lang="en-US" altLang="zh-CN" dirty="0">
                <a:solidFill>
                  <a:srgbClr val="E11F01"/>
                </a:solidFill>
              </a:rPr>
              <a:t>&lt;body&gt;&lt;/body&gt;</a:t>
            </a:r>
            <a:r>
              <a:rPr kumimoji="1" lang="zh-CN" altLang="en-US" dirty="0">
                <a:solidFill>
                  <a:srgbClr val="E11F01"/>
                </a:solidFill>
              </a:rPr>
              <a:t>标签包围</a:t>
            </a:r>
          </a:p>
          <a:p>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spTree>
    <p:extLst>
      <p:ext uri="{BB962C8B-B14F-4D97-AF65-F5344CB8AC3E}">
        <p14:creationId xmlns:p14="http://schemas.microsoft.com/office/powerpoint/2010/main" val="10764229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6" name="表格 5"/>
          <p:cNvGraphicFramePr>
            <a:graphicFrameLocks noGrp="1"/>
          </p:cNvGraphicFramePr>
          <p:nvPr>
            <p:extLst>
              <p:ext uri="{D42A27DB-BD31-4B8C-83A1-F6EECF244321}">
                <p14:modId xmlns:p14="http://schemas.microsoft.com/office/powerpoint/2010/main" val="544187659"/>
              </p:ext>
            </p:extLst>
          </p:nvPr>
        </p:nvGraphicFramePr>
        <p:xfrm>
          <a:off x="1278000" y="1327300"/>
          <a:ext cx="6750000" cy="3579147"/>
        </p:xfrm>
        <a:graphic>
          <a:graphicData uri="http://schemas.openxmlformats.org/drawingml/2006/table">
            <a:tbl>
              <a:tblPr firstRow="1" bandRow="1">
                <a:tableStyleId>{35758FB7-9AC5-4552-8A53-C91805E547FA}</a:tableStyleId>
              </a:tblPr>
              <a:tblGrid>
                <a:gridCol w="2250000">
                  <a:extLst>
                    <a:ext uri="{9D8B030D-6E8A-4147-A177-3AD203B41FA5}">
                      <a16:colId xmlns:a16="http://schemas.microsoft.com/office/drawing/2014/main" val="20000"/>
                    </a:ext>
                  </a:extLst>
                </a:gridCol>
                <a:gridCol w="2250000">
                  <a:extLst>
                    <a:ext uri="{9D8B030D-6E8A-4147-A177-3AD203B41FA5}">
                      <a16:colId xmlns:a16="http://schemas.microsoft.com/office/drawing/2014/main" val="20001"/>
                    </a:ext>
                  </a:extLst>
                </a:gridCol>
                <a:gridCol w="2250000">
                  <a:extLst>
                    <a:ext uri="{9D8B030D-6E8A-4147-A177-3AD203B41FA5}">
                      <a16:colId xmlns:a16="http://schemas.microsoft.com/office/drawing/2014/main" val="20002"/>
                    </a:ext>
                  </a:extLst>
                </a:gridCol>
              </a:tblGrid>
              <a:tr h="471689">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功能描述</a:t>
                      </a:r>
                    </a:p>
                  </a:txBody>
                  <a:tcPr marL="76200" marR="76200" marT="76200" marB="76200" anchor="ctr"/>
                </a:tc>
                <a:extLst>
                  <a:ext uri="{0D108BD9-81ED-4DB2-BD59-A6C34878D82A}">
                    <a16:rowId xmlns:a16="http://schemas.microsoft.com/office/drawing/2014/main" val="10000"/>
                  </a:ext>
                </a:extLst>
              </a:tr>
              <a:tr h="563880">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loop</a:t>
                      </a:r>
                    </a:p>
                  </a:txBody>
                  <a:tcPr marL="76200" marR="76200" marT="76200" marB="76200" anchor="ctr"/>
                </a:tc>
                <a:tc>
                  <a:txBody>
                    <a:bodyPr/>
                    <a:lstStyle/>
                    <a:p>
                      <a:pPr marL="0" algn="ctr" defTabSz="914400" rtl="0" eaLnBrk="1" fontAlgn="t" latinLnBrk="0" hangingPunct="1"/>
                      <a:r>
                        <a:rPr lang="en-US" sz="1400" b="0" kern="1200">
                          <a:solidFill>
                            <a:schemeClr val="dk1"/>
                          </a:solidFill>
                          <a:effectLst/>
                          <a:latin typeface="Microsoft YaHei" charset="-122"/>
                          <a:ea typeface="Microsoft YaHei" charset="-122"/>
                          <a:cs typeface="Microsoft YaHei" charset="-122"/>
                        </a:rPr>
                        <a:t>loop</a:t>
                      </a: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设置视频是否循环播放（即播放完后继续重新播放）</a:t>
                      </a:r>
                    </a:p>
                  </a:txBody>
                  <a:tcPr marL="76200" marR="76200" marT="76200" marB="76200" anchor="ctr"/>
                </a:tc>
                <a:extLst>
                  <a:ext uri="{0D108BD9-81ED-4DB2-BD59-A6C34878D82A}">
                    <a16:rowId xmlns:a16="http://schemas.microsoft.com/office/drawing/2014/main" val="10001"/>
                  </a:ext>
                </a:extLst>
              </a:tr>
              <a:tr h="471689">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preload</a:t>
                      </a:r>
                    </a:p>
                  </a:txBody>
                  <a:tcPr marL="76200" marR="76200" marT="76200" marB="76200" anchor="ctr"/>
                </a:tc>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preload</a:t>
                      </a: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设置是否等加载完再播放</a:t>
                      </a:r>
                    </a:p>
                  </a:txBody>
                  <a:tcPr marL="76200" marR="76200" marT="76200" marB="76200" anchor="ctr"/>
                </a:tc>
                <a:extLst>
                  <a:ext uri="{0D108BD9-81ED-4DB2-BD59-A6C34878D82A}">
                    <a16:rowId xmlns:a16="http://schemas.microsoft.com/office/drawing/2014/main" val="10002"/>
                  </a:ext>
                </a:extLst>
              </a:tr>
              <a:tr h="471689">
                <a:tc>
                  <a:txBody>
                    <a:bodyPr/>
                    <a:lstStyle/>
                    <a:p>
                      <a:pPr marL="0" algn="ctr" defTabSz="914400" rtl="0" eaLnBrk="1" fontAlgn="t" latinLnBrk="0" hangingPunct="1"/>
                      <a:r>
                        <a:rPr lang="en-US" sz="1400" b="0" kern="1200" dirty="0" err="1">
                          <a:solidFill>
                            <a:schemeClr val="dk1"/>
                          </a:solidFill>
                          <a:effectLst/>
                          <a:latin typeface="Microsoft YaHei" charset="-122"/>
                          <a:ea typeface="Microsoft YaHei" charset="-122"/>
                          <a:cs typeface="Microsoft YaHei" charset="-122"/>
                        </a:rPr>
                        <a:t>src</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sz="1400" b="0" kern="1200" dirty="0" err="1">
                          <a:solidFill>
                            <a:schemeClr val="dk1"/>
                          </a:solidFill>
                          <a:effectLst/>
                          <a:latin typeface="Microsoft YaHei" charset="-122"/>
                          <a:ea typeface="Microsoft YaHei" charset="-122"/>
                          <a:cs typeface="Microsoft YaHei" charset="-122"/>
                        </a:rPr>
                        <a:t>url</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设置要播放视频的</a:t>
                      </a:r>
                      <a:r>
                        <a:rPr lang="en-US" altLang="zh-CN" sz="1400" b="0" kern="1200" dirty="0" err="1">
                          <a:solidFill>
                            <a:schemeClr val="dk1"/>
                          </a:solidFill>
                          <a:effectLst/>
                          <a:latin typeface="Microsoft YaHei" charset="-122"/>
                          <a:ea typeface="Microsoft YaHei" charset="-122"/>
                          <a:cs typeface="Microsoft YaHei" charset="-122"/>
                        </a:rPr>
                        <a:t>url</a:t>
                      </a:r>
                      <a:r>
                        <a:rPr lang="zh-CN" altLang="en-US" sz="1400" b="0" kern="1200" dirty="0">
                          <a:solidFill>
                            <a:schemeClr val="dk1"/>
                          </a:solidFill>
                          <a:effectLst/>
                          <a:latin typeface="Microsoft YaHei" charset="-122"/>
                          <a:ea typeface="Microsoft YaHei" charset="-122"/>
                          <a:cs typeface="Microsoft YaHei" charset="-122"/>
                        </a:rPr>
                        <a:t>地址</a:t>
                      </a:r>
                    </a:p>
                  </a:txBody>
                  <a:tcPr marL="76200" marR="76200" marT="76200" marB="76200" anchor="ctr"/>
                </a:tc>
                <a:extLst>
                  <a:ext uri="{0D108BD9-81ED-4DB2-BD59-A6C34878D82A}">
                    <a16:rowId xmlns:a16="http://schemas.microsoft.com/office/drawing/2014/main" val="10003"/>
                  </a:ext>
                </a:extLst>
              </a:tr>
              <a:tr h="563880">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poster</a:t>
                      </a:r>
                      <a:r>
                        <a:rPr lang="en-US" altLang="zh-CN" sz="1400" b="0" dirty="0">
                          <a:effectLst/>
                          <a:latin typeface="Microsoft YaHei" charset="-122"/>
                          <a:ea typeface="Microsoft YaHei" charset="-122"/>
                          <a:cs typeface="Microsoft YaHei" charset="-122"/>
                        </a:rPr>
                        <a:t>(</a:t>
                      </a:r>
                      <a:r>
                        <a:rPr lang="zh-CN" altLang="en-US" sz="1400" b="0" dirty="0">
                          <a:effectLst/>
                          <a:latin typeface="Microsoft YaHei" charset="-122"/>
                          <a:ea typeface="Microsoft YaHei" charset="-122"/>
                          <a:cs typeface="Microsoft YaHei" charset="-122"/>
                        </a:rPr>
                        <a:t>视频</a:t>
                      </a:r>
                      <a:r>
                        <a:rPr lang="en-US" altLang="zh-CN" sz="1400" b="0" dirty="0">
                          <a:effectLst/>
                          <a:latin typeface="Microsoft YaHei" charset="-122"/>
                          <a:ea typeface="Microsoft YaHei" charset="-122"/>
                          <a:cs typeface="Microsoft YaHei" charset="-122"/>
                        </a:rPr>
                        <a:t>)</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altLang="zh-CN" sz="1400" b="0" kern="1200" dirty="0" err="1">
                          <a:solidFill>
                            <a:schemeClr val="dk1"/>
                          </a:solidFill>
                          <a:effectLst/>
                          <a:latin typeface="Microsoft YaHei" charset="-122"/>
                          <a:ea typeface="Microsoft YaHei" charset="-122"/>
                          <a:cs typeface="Microsoft YaHei" charset="-122"/>
                        </a:rPr>
                        <a:t>i</a:t>
                      </a:r>
                      <a:r>
                        <a:rPr lang="en-US" sz="1400" b="0" kern="1200" dirty="0" err="1">
                          <a:solidFill>
                            <a:schemeClr val="dk1"/>
                          </a:solidFill>
                          <a:effectLst/>
                          <a:latin typeface="Microsoft YaHei" charset="-122"/>
                          <a:ea typeface="Microsoft YaHei" charset="-122"/>
                          <a:cs typeface="Microsoft YaHei" charset="-122"/>
                        </a:rPr>
                        <a:t>mg</a:t>
                      </a:r>
                      <a:r>
                        <a:rPr lang="zh-CN" altLang="en-US" sz="1400" b="0" kern="1200" dirty="0">
                          <a:solidFill>
                            <a:schemeClr val="dk1"/>
                          </a:solidFill>
                          <a:effectLst/>
                          <a:latin typeface="Microsoft YaHei" charset="-122"/>
                          <a:ea typeface="Microsoft YaHei" charset="-122"/>
                          <a:cs typeface="Microsoft YaHei" charset="-122"/>
                        </a:rPr>
                        <a:t>－</a:t>
                      </a:r>
                      <a:r>
                        <a:rPr lang="en-US" sz="1400" b="0" kern="1200" dirty="0" err="1">
                          <a:solidFill>
                            <a:schemeClr val="dk1"/>
                          </a:solidFill>
                          <a:effectLst/>
                          <a:latin typeface="Microsoft YaHei" charset="-122"/>
                          <a:ea typeface="Microsoft YaHei" charset="-122"/>
                          <a:cs typeface="Microsoft YaHei" charset="-122"/>
                        </a:rPr>
                        <a:t>url</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一个海报帧的</a:t>
                      </a:r>
                      <a:r>
                        <a:rPr lang="en-US" altLang="zh-CN" sz="1400" b="0" kern="1200" dirty="0">
                          <a:solidFill>
                            <a:schemeClr val="dk1"/>
                          </a:solidFill>
                          <a:effectLst/>
                          <a:latin typeface="Microsoft YaHei" charset="-122"/>
                          <a:ea typeface="Microsoft YaHei" charset="-122"/>
                          <a:cs typeface="Microsoft YaHei" charset="-122"/>
                        </a:rPr>
                        <a:t>URL</a:t>
                      </a:r>
                      <a:r>
                        <a:rPr lang="zh-CN" altLang="en-US" sz="1400" b="0" kern="1200" dirty="0">
                          <a:solidFill>
                            <a:schemeClr val="dk1"/>
                          </a:solidFill>
                          <a:effectLst/>
                          <a:latin typeface="Microsoft YaHei" charset="-122"/>
                          <a:ea typeface="Microsoft YaHei" charset="-122"/>
                          <a:cs typeface="Microsoft YaHei" charset="-122"/>
                        </a:rPr>
                        <a:t>，用于在用户播放或者跳帧之前展示</a:t>
                      </a:r>
                    </a:p>
                  </a:txBody>
                  <a:tcPr marL="76200" marR="76200" marT="76200" marB="76200" anchor="ctr"/>
                </a:tc>
                <a:extLst>
                  <a:ext uri="{0D108BD9-81ED-4DB2-BD59-A6C34878D82A}">
                    <a16:rowId xmlns:a16="http://schemas.microsoft.com/office/drawing/2014/main" val="10004"/>
                  </a:ext>
                </a:extLst>
              </a:tr>
              <a:tr h="563880">
                <a:tc>
                  <a:txBody>
                    <a:bodyPr/>
                    <a:lstStyle/>
                    <a:p>
                      <a:pPr marL="0" algn="ctr" defTabSz="914400" rtl="0" eaLnBrk="1" fontAlgn="t" latinLnBrk="0" hangingPunct="1"/>
                      <a:r>
                        <a:rPr lang="en-US" sz="1400" b="0" kern="1200" dirty="0" err="1">
                          <a:solidFill>
                            <a:schemeClr val="bg1">
                              <a:lumMod val="85000"/>
                            </a:schemeClr>
                          </a:solidFill>
                          <a:effectLst/>
                          <a:highlight>
                            <a:srgbClr val="C0C0C0"/>
                          </a:highlight>
                          <a:latin typeface="Microsoft YaHei" charset="-122"/>
                          <a:ea typeface="Microsoft YaHei" charset="-122"/>
                          <a:cs typeface="Microsoft YaHei" charset="-122"/>
                        </a:rPr>
                        <a:t>autobuffer</a:t>
                      </a:r>
                      <a:endParaRPr lang="en-US" sz="1400" b="0" kern="1200" dirty="0">
                        <a:solidFill>
                          <a:schemeClr val="bg1">
                            <a:lumMod val="85000"/>
                          </a:schemeClr>
                        </a:solidFill>
                        <a:effectLst/>
                        <a:highlight>
                          <a:srgbClr val="C0C0C0"/>
                        </a:highligh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sz="1400" b="0" kern="1200" dirty="0" err="1">
                          <a:solidFill>
                            <a:schemeClr val="bg1">
                              <a:lumMod val="85000"/>
                            </a:schemeClr>
                          </a:solidFill>
                          <a:effectLst/>
                          <a:highlight>
                            <a:srgbClr val="C0C0C0"/>
                          </a:highlight>
                          <a:latin typeface="Microsoft YaHei" charset="-122"/>
                          <a:ea typeface="Microsoft YaHei" charset="-122"/>
                          <a:cs typeface="Microsoft YaHei" charset="-122"/>
                        </a:rPr>
                        <a:t>autobuffer</a:t>
                      </a:r>
                      <a:endParaRPr lang="en-US" sz="1400" b="0" kern="1200" dirty="0">
                        <a:solidFill>
                          <a:schemeClr val="bg1">
                            <a:lumMod val="85000"/>
                          </a:schemeClr>
                        </a:solidFill>
                        <a:effectLst/>
                        <a:highlight>
                          <a:srgbClr val="C0C0C0"/>
                        </a:highligh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zh-CN" altLang="en-US" sz="1400" b="0" kern="1200" dirty="0">
                          <a:solidFill>
                            <a:schemeClr val="bg1">
                              <a:lumMod val="85000"/>
                            </a:schemeClr>
                          </a:solidFill>
                          <a:effectLst/>
                          <a:highlight>
                            <a:srgbClr val="C0C0C0"/>
                          </a:highlight>
                          <a:latin typeface="Microsoft YaHei" charset="-122"/>
                          <a:ea typeface="Microsoft YaHei" charset="-122"/>
                          <a:cs typeface="Microsoft YaHei" charset="-122"/>
                        </a:rPr>
                        <a:t>设置为浏览器缓冲方式，不设置</a:t>
                      </a:r>
                      <a:r>
                        <a:rPr lang="en-US" altLang="zh-CN" sz="1400" b="0" kern="1200" dirty="0" err="1">
                          <a:solidFill>
                            <a:schemeClr val="bg1">
                              <a:lumMod val="85000"/>
                            </a:schemeClr>
                          </a:solidFill>
                          <a:effectLst/>
                          <a:highlight>
                            <a:srgbClr val="C0C0C0"/>
                          </a:highlight>
                          <a:latin typeface="Microsoft YaHei" charset="-122"/>
                          <a:ea typeface="Microsoft YaHei" charset="-122"/>
                          <a:cs typeface="Microsoft YaHei" charset="-122"/>
                        </a:rPr>
                        <a:t>autoply</a:t>
                      </a:r>
                      <a:r>
                        <a:rPr lang="zh-CN" altLang="en-US" sz="1400" b="0" kern="1200" dirty="0">
                          <a:solidFill>
                            <a:schemeClr val="bg1">
                              <a:lumMod val="85000"/>
                            </a:schemeClr>
                          </a:solidFill>
                          <a:effectLst/>
                          <a:highlight>
                            <a:srgbClr val="C0C0C0"/>
                          </a:highlight>
                          <a:latin typeface="Microsoft YaHei" charset="-122"/>
                          <a:ea typeface="Microsoft YaHei" charset="-122"/>
                          <a:cs typeface="Microsoft YaHei" charset="-122"/>
                        </a:rPr>
                        <a:t>才有效</a:t>
                      </a:r>
                    </a:p>
                  </a:txBody>
                  <a:tcPr marL="76200" marR="762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47775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pPr marL="0" indent="0" defTabSz="914400" fontAlgn="t">
              <a:buNone/>
            </a:pPr>
            <a:r>
              <a:rPr lang="en-US" altLang="zh-CN" sz="2000" dirty="0">
                <a:solidFill>
                  <a:srgbClr val="FF0000"/>
                </a:solidFill>
              </a:rPr>
              <a:t>preload</a:t>
            </a:r>
            <a:r>
              <a:rPr lang="zh-CN" altLang="en-US" sz="2000" dirty="0">
                <a:solidFill>
                  <a:schemeClr val="dk1"/>
                </a:solidFill>
              </a:rPr>
              <a:t>：</a:t>
            </a:r>
            <a:endParaRPr lang="en-US" altLang="zh-CN" sz="2000" dirty="0">
              <a:solidFill>
                <a:schemeClr val="dk1"/>
              </a:solidFill>
            </a:endParaRPr>
          </a:p>
          <a:p>
            <a:pPr marL="0" indent="0" defTabSz="914400" fontAlgn="t">
              <a:buNone/>
            </a:pPr>
            <a:r>
              <a:rPr lang="zh-CN" altLang="en-US" sz="2000" dirty="0">
                <a:solidFill>
                  <a:schemeClr val="dk1"/>
                </a:solidFill>
              </a:rPr>
              <a:t>该属性旨在告诉浏览器作者认为达到最佳的用户体验的方式是什么</a:t>
            </a:r>
          </a:p>
          <a:p>
            <a:pPr marL="0" indent="0" defTabSz="914400" fontAlgn="t">
              <a:buNone/>
            </a:pPr>
            <a:r>
              <a:rPr lang="en-US" altLang="zh-CN" sz="2000" dirty="0">
                <a:solidFill>
                  <a:schemeClr val="dk1"/>
                </a:solidFill>
              </a:rPr>
              <a:t>none: </a:t>
            </a:r>
            <a:r>
              <a:rPr lang="zh-CN" altLang="en-US" sz="2000" dirty="0">
                <a:solidFill>
                  <a:schemeClr val="dk1"/>
                </a:solidFill>
              </a:rPr>
              <a:t>提示作者认为用户不需要查看该视频，服务器也想要最小化访问流量；换句话说就是提示浏览器该视频不需要缓存。</a:t>
            </a:r>
          </a:p>
          <a:p>
            <a:pPr marL="0" indent="0" defTabSz="914400" fontAlgn="t">
              <a:buNone/>
            </a:pPr>
            <a:r>
              <a:rPr lang="en-US" altLang="zh-CN" sz="2000" dirty="0">
                <a:solidFill>
                  <a:schemeClr val="dk1"/>
                </a:solidFill>
              </a:rPr>
              <a:t>metadata: </a:t>
            </a:r>
            <a:r>
              <a:rPr lang="zh-CN" altLang="en-US" sz="2000" dirty="0">
                <a:solidFill>
                  <a:schemeClr val="dk1"/>
                </a:solidFill>
              </a:rPr>
              <a:t>提示尽管我们认为用户不需要查看该视频，不过抓取元数据（比如：长度）还是很合理的。</a:t>
            </a:r>
          </a:p>
          <a:p>
            <a:pPr marL="0" indent="0" defTabSz="914400" fontAlgn="t">
              <a:buNone/>
            </a:pPr>
            <a:r>
              <a:rPr lang="en-US" altLang="zh-CN" sz="2000" dirty="0">
                <a:solidFill>
                  <a:schemeClr val="dk1"/>
                </a:solidFill>
              </a:rPr>
              <a:t>auto: </a:t>
            </a:r>
            <a:r>
              <a:rPr lang="zh-CN" altLang="en-US" sz="2000" dirty="0">
                <a:solidFill>
                  <a:schemeClr val="dk1"/>
                </a:solidFill>
              </a:rPr>
              <a:t>用户需要这个视频优先加载；换句话说就是提示：如果需要的话，可以下载整个视频，即使用户并不一定会用它。</a:t>
            </a:r>
          </a:p>
          <a:p>
            <a:pPr marL="0" indent="0" defTabSz="914400" fontAlgn="t">
              <a:buNone/>
            </a:pPr>
            <a:r>
              <a:rPr lang="zh-CN" altLang="en-US" sz="2000" dirty="0">
                <a:solidFill>
                  <a:schemeClr val="dk1"/>
                </a:solidFill>
              </a:rPr>
              <a:t>空字符串：也就代指 </a:t>
            </a:r>
            <a:r>
              <a:rPr lang="en-US" altLang="zh-CN" sz="2000" dirty="0">
                <a:solidFill>
                  <a:schemeClr val="dk1"/>
                </a:solidFill>
              </a:rPr>
              <a:t>auto </a:t>
            </a:r>
            <a:r>
              <a:rPr lang="zh-CN" altLang="en-US" sz="2000" dirty="0">
                <a:solidFill>
                  <a:schemeClr val="dk1"/>
                </a:solidFill>
              </a:rPr>
              <a:t>值。</a:t>
            </a:r>
            <a:endParaRPr lang="en-US" altLang="zh-CN" sz="2000" dirty="0">
              <a:solidFill>
                <a:schemeClr val="dk1"/>
              </a:solidFill>
            </a:endParaRPr>
          </a:p>
        </p:txBody>
      </p:sp>
      <p:sp>
        <p:nvSpPr>
          <p:cNvPr id="3" name="标题 2"/>
          <p:cNvSpPr>
            <a:spLocks noGrp="1"/>
          </p:cNvSpPr>
          <p:nvPr>
            <p:ph type="title"/>
          </p:nvPr>
        </p:nvSpPr>
        <p:spPr/>
        <p:txBody>
          <a:bodyPr/>
          <a:lstStyle/>
          <a:p>
            <a:r>
              <a:rPr lang="zh-CN" altLang="en-US" dirty="0"/>
              <a:t>音频和视频的</a:t>
            </a:r>
            <a:r>
              <a:rPr lang="en-US" altLang="zh-CN" dirty="0"/>
              <a:t>type</a:t>
            </a:r>
            <a:endParaRPr lang="zh-CN" altLang="en-US" dirty="0"/>
          </a:p>
        </p:txBody>
      </p:sp>
    </p:spTree>
    <p:extLst>
      <p:ext uri="{BB962C8B-B14F-4D97-AF65-F5344CB8AC3E}">
        <p14:creationId xmlns:p14="http://schemas.microsoft.com/office/powerpoint/2010/main" val="11572255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en-US" altLang="zh-CN" dirty="0"/>
              <a:t>title </a:t>
            </a:r>
            <a:r>
              <a:rPr kumimoji="1" lang="zh-CN" altLang="en-US" dirty="0"/>
              <a:t>标签</a:t>
            </a:r>
            <a:endParaRPr kumimoji="1" lang="en-US" altLang="zh-CN" dirty="0"/>
          </a:p>
          <a:p>
            <a:pPr marL="0" indent="0">
              <a:buNone/>
            </a:pPr>
            <a:r>
              <a:rPr kumimoji="1" lang="en-US" altLang="zh-CN" dirty="0"/>
              <a:t>     title </a:t>
            </a:r>
            <a:r>
              <a:rPr kumimoji="1" lang="zh-CN" altLang="en-US" dirty="0"/>
              <a:t>表示的是一个网页的标题，这个标题并不显示在网页的界面中，而是现实在打开的显示器选项卡上。</a:t>
            </a:r>
            <a:endParaRPr kumimoji="1" lang="en-US" altLang="zh-CN" dirty="0"/>
          </a:p>
          <a:p>
            <a:pPr>
              <a:buFont typeface="Arial" pitchFamily="34" charset="0"/>
              <a:buChar char="•"/>
            </a:pPr>
            <a:r>
              <a:rPr kumimoji="1" lang="en-US" altLang="zh-CN" dirty="0"/>
              <a:t>meta </a:t>
            </a:r>
            <a:r>
              <a:rPr kumimoji="1" lang="zh-CN" altLang="en-US" dirty="0"/>
              <a:t>元信息</a:t>
            </a:r>
            <a:endParaRPr kumimoji="1" lang="en-US" altLang="zh-CN" dirty="0"/>
          </a:p>
          <a:p>
            <a:pPr marL="0" indent="0">
              <a:buNone/>
            </a:pPr>
            <a:r>
              <a:rPr kumimoji="1" lang="en-US" altLang="zh-CN" dirty="0"/>
              <a:t>     </a:t>
            </a:r>
            <a:r>
              <a:rPr kumimoji="1" lang="zh-CN" altLang="en-US" dirty="0"/>
              <a:t>所谓元信息，指的是对信息进行描述的信息。</a:t>
            </a:r>
            <a:endParaRPr kumimoji="1" lang="en-US" altLang="zh-CN" dirty="0"/>
          </a:p>
          <a:p>
            <a:pPr marL="0" indent="0">
              <a:buNone/>
            </a:pPr>
            <a:r>
              <a:rPr kumimoji="1" lang="en-US" altLang="zh-CN" dirty="0"/>
              <a:t>     &lt;meta charset=“UTF-8”&gt; </a:t>
            </a:r>
            <a:r>
              <a:rPr kumimoji="1" lang="zh-CN" altLang="en-US" dirty="0"/>
              <a:t>设置字符编码为</a:t>
            </a:r>
            <a:r>
              <a:rPr kumimoji="1" lang="en-US" altLang="zh-CN" dirty="0"/>
              <a:t>UTF-8</a:t>
            </a:r>
          </a:p>
          <a:p>
            <a:pPr marL="0" indent="0">
              <a:buNone/>
            </a:pPr>
            <a:r>
              <a:rPr kumimoji="1" lang="en-US" altLang="zh-CN" dirty="0">
                <a:solidFill>
                  <a:srgbClr val="E11F01"/>
                </a:solidFill>
              </a:rPr>
              <a:t>     </a:t>
            </a:r>
            <a:r>
              <a:rPr kumimoji="1" lang="en-US" altLang="zh-CN" dirty="0"/>
              <a:t>&lt;meta name=“keywords” content=“”&gt;</a:t>
            </a:r>
            <a:r>
              <a:rPr kumimoji="1" lang="zh-CN" altLang="en-US" dirty="0"/>
              <a:t>设置网页关键字</a:t>
            </a:r>
            <a:endParaRPr kumimoji="1" lang="en-US" altLang="zh-CN" dirty="0"/>
          </a:p>
          <a:p>
            <a:pPr marL="0" indent="0">
              <a:buNone/>
            </a:pPr>
            <a:r>
              <a:rPr kumimoji="1" lang="en-US" altLang="zh-CN" dirty="0"/>
              <a:t>     &lt;meta name=“description” content=“”&gt;</a:t>
            </a:r>
            <a:r>
              <a:rPr kumimoji="1" lang="zh-CN" altLang="en-US" dirty="0"/>
              <a:t>设置网页描述</a:t>
            </a:r>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spTree>
    <p:extLst>
      <p:ext uri="{BB962C8B-B14F-4D97-AF65-F5344CB8AC3E}">
        <p14:creationId xmlns:p14="http://schemas.microsoft.com/office/powerpoint/2010/main" val="409034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
        <p:nvSpPr>
          <p:cNvPr id="5" name="圆角矩形 4"/>
          <p:cNvSpPr/>
          <p:nvPr/>
        </p:nvSpPr>
        <p:spPr bwMode="auto">
          <a:xfrm>
            <a:off x="3486955" y="1371599"/>
            <a:ext cx="1931831" cy="637505"/>
          </a:xfrm>
          <a:prstGeom prst="roundRect">
            <a:avLst/>
          </a:prstGeom>
          <a:solidFill>
            <a:srgbClr val="E3200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altLang="zh-CN" dirty="0">
                <a:solidFill>
                  <a:schemeClr val="bg1"/>
                </a:solidFill>
                <a:latin typeface="Microsoft YaHei" charset="-122"/>
                <a:ea typeface="Microsoft YaHei" charset="-122"/>
                <a:cs typeface="Microsoft YaHei" charset="-122"/>
              </a:rPr>
              <a:t>HTML </a:t>
            </a:r>
            <a:r>
              <a:rPr lang="zh-CN" altLang="en-US" dirty="0">
                <a:solidFill>
                  <a:schemeClr val="bg1"/>
                </a:solidFill>
                <a:latin typeface="Microsoft YaHei" charset="-122"/>
                <a:ea typeface="Microsoft YaHei" charset="-122"/>
                <a:cs typeface="Microsoft YaHei" charset="-122"/>
              </a:rPr>
              <a:t>标签</a:t>
            </a:r>
          </a:p>
        </p:txBody>
      </p:sp>
      <p:sp>
        <p:nvSpPr>
          <p:cNvPr id="6" name="圆角矩形 5"/>
          <p:cNvSpPr/>
          <p:nvPr/>
        </p:nvSpPr>
        <p:spPr bwMode="auto">
          <a:xfrm>
            <a:off x="1881925" y="2973409"/>
            <a:ext cx="1931831" cy="637505"/>
          </a:xfrm>
          <a:prstGeom prst="roundRect">
            <a:avLst/>
          </a:prstGeom>
          <a:solidFill>
            <a:srgbClr val="E3200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zh-CN" altLang="en-US" dirty="0">
                <a:solidFill>
                  <a:schemeClr val="bg1"/>
                </a:solidFill>
                <a:latin typeface="Microsoft YaHei" charset="-122"/>
                <a:ea typeface="Microsoft YaHei" charset="-122"/>
                <a:cs typeface="Microsoft YaHei" charset="-122"/>
              </a:rPr>
              <a:t>块级标签</a:t>
            </a:r>
          </a:p>
        </p:txBody>
      </p:sp>
      <p:sp>
        <p:nvSpPr>
          <p:cNvPr id="7" name="圆角矩形 6"/>
          <p:cNvSpPr/>
          <p:nvPr/>
        </p:nvSpPr>
        <p:spPr bwMode="auto">
          <a:xfrm>
            <a:off x="5221444" y="2973409"/>
            <a:ext cx="1931831" cy="637505"/>
          </a:xfrm>
          <a:prstGeom prst="roundRect">
            <a:avLst/>
          </a:prstGeom>
          <a:solidFill>
            <a:srgbClr val="E3200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lang="zh-CN" altLang="en-US" dirty="0">
                <a:solidFill>
                  <a:schemeClr val="bg1"/>
                </a:solidFill>
                <a:latin typeface="Microsoft YaHei" charset="-122"/>
                <a:ea typeface="Microsoft YaHei" charset="-122"/>
                <a:cs typeface="Microsoft YaHei" charset="-122"/>
              </a:rPr>
              <a:t>行级标签</a:t>
            </a:r>
          </a:p>
        </p:txBody>
      </p:sp>
      <p:cxnSp>
        <p:nvCxnSpPr>
          <p:cNvPr id="9" name="直线箭头连接符 8"/>
          <p:cNvCxnSpPr>
            <a:stCxn id="5" idx="2"/>
            <a:endCxn id="6" idx="0"/>
          </p:cNvCxnSpPr>
          <p:nvPr/>
        </p:nvCxnSpPr>
        <p:spPr bwMode="auto">
          <a:xfrm flipH="1">
            <a:off x="2847841" y="2009104"/>
            <a:ext cx="1605030" cy="964306"/>
          </a:xfrm>
          <a:prstGeom prst="straightConnector1">
            <a:avLst/>
          </a:prstGeom>
          <a:solidFill>
            <a:schemeClr val="accent1"/>
          </a:solidFill>
          <a:ln w="28575" cap="flat" cmpd="sng" algn="ctr">
            <a:solidFill>
              <a:srgbClr val="E32000">
                <a:alpha val="93000"/>
              </a:srgb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直线箭头连接符 9"/>
          <p:cNvCxnSpPr>
            <a:stCxn id="5" idx="2"/>
            <a:endCxn id="7" idx="0"/>
          </p:cNvCxnSpPr>
          <p:nvPr/>
        </p:nvCxnSpPr>
        <p:spPr bwMode="auto">
          <a:xfrm>
            <a:off x="4452871" y="2009104"/>
            <a:ext cx="1734489" cy="964306"/>
          </a:xfrm>
          <a:prstGeom prst="straightConnector1">
            <a:avLst/>
          </a:prstGeom>
          <a:solidFill>
            <a:schemeClr val="accent1"/>
          </a:solidFill>
          <a:ln w="28575" cap="flat" cmpd="sng" algn="ctr">
            <a:solidFill>
              <a:srgbClr val="E32000">
                <a:alpha val="93000"/>
              </a:srgbClr>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5453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div </a:t>
            </a:r>
            <a:r>
              <a:rPr kumimoji="1" lang="zh-CN" altLang="en-US" dirty="0">
                <a:solidFill>
                  <a:srgbClr val="E32000"/>
                </a:solidFill>
              </a:rPr>
              <a:t>标签</a:t>
            </a:r>
            <a:endParaRPr kumimoji="1" lang="en-US" altLang="zh-CN" dirty="0">
              <a:solidFill>
                <a:srgbClr val="E32000"/>
              </a:solidFill>
            </a:endParaRPr>
          </a:p>
          <a:p>
            <a:r>
              <a:rPr kumimoji="1" lang="en-US" altLang="zh-CN" dirty="0"/>
              <a:t>&lt;div&gt;&lt;/div&gt;</a:t>
            </a:r>
          </a:p>
          <a:p>
            <a:r>
              <a:rPr kumimoji="1" lang="zh-CN" altLang="en-US" dirty="0"/>
              <a:t>整体页面布局当中最重要的 </a:t>
            </a:r>
            <a:r>
              <a:rPr kumimoji="1" lang="en-US" altLang="zh-CN" dirty="0"/>
              <a:t>HTML </a:t>
            </a:r>
            <a:r>
              <a:rPr kumimoji="1" lang="zh-CN" altLang="en-US" dirty="0"/>
              <a:t>元素</a:t>
            </a:r>
            <a:endParaRPr kumimoji="1" lang="en-US" altLang="zh-CN" dirty="0"/>
          </a:p>
          <a:p>
            <a:r>
              <a:rPr kumimoji="1" lang="zh-CN" altLang="en-US" dirty="0"/>
              <a:t>没有任何具体的含义，主要用于网页的布局，通过一个一个的</a:t>
            </a:r>
            <a:r>
              <a:rPr kumimoji="1" lang="en-US" altLang="zh-CN" dirty="0"/>
              <a:t>div</a:t>
            </a:r>
            <a:r>
              <a:rPr kumimoji="1" lang="zh-CN" altLang="en-US" dirty="0"/>
              <a:t>将页面划分为不同的部分，之后在针对部分进行开发</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63695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4" name="图片 3"/>
          <p:cNvPicPr>
            <a:picLocks noChangeAspect="1"/>
          </p:cNvPicPr>
          <p:nvPr/>
        </p:nvPicPr>
        <p:blipFill>
          <a:blip r:embed="rId3"/>
          <a:stretch>
            <a:fillRect/>
          </a:stretch>
        </p:blipFill>
        <p:spPr>
          <a:xfrm>
            <a:off x="4824821" y="880444"/>
            <a:ext cx="4078877" cy="371384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633" y="880444"/>
            <a:ext cx="3920461" cy="3713842"/>
          </a:xfrm>
          <a:prstGeom prst="rect">
            <a:avLst/>
          </a:prstGeom>
        </p:spPr>
      </p:pic>
    </p:spTree>
    <p:extLst>
      <p:ext uri="{BB962C8B-B14F-4D97-AF65-F5344CB8AC3E}">
        <p14:creationId xmlns:p14="http://schemas.microsoft.com/office/powerpoint/2010/main" val="345002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h1</a:t>
            </a:r>
            <a:r>
              <a:rPr kumimoji="1" lang="zh-CN" altLang="en-US" dirty="0">
                <a:solidFill>
                  <a:srgbClr val="E32000"/>
                </a:solidFill>
              </a:rPr>
              <a:t>～</a:t>
            </a:r>
            <a:r>
              <a:rPr kumimoji="1" lang="en-US" altLang="zh-CN" dirty="0">
                <a:solidFill>
                  <a:srgbClr val="E32000"/>
                </a:solidFill>
              </a:rPr>
              <a:t>h6</a:t>
            </a:r>
            <a:r>
              <a:rPr kumimoji="1" lang="zh-CN" altLang="en-US" dirty="0">
                <a:solidFill>
                  <a:srgbClr val="E32000"/>
                </a:solidFill>
              </a:rPr>
              <a:t> 标题类标签</a:t>
            </a:r>
            <a:endParaRPr kumimoji="1" lang="en-US" altLang="zh-CN" dirty="0">
              <a:solidFill>
                <a:srgbClr val="E32000"/>
              </a:solidFill>
            </a:endParaRPr>
          </a:p>
          <a:p>
            <a:r>
              <a:rPr kumimoji="1" lang="en-US" altLang="zh-CN" dirty="0"/>
              <a:t>h1</a:t>
            </a:r>
            <a:r>
              <a:rPr kumimoji="1" lang="zh-CN" altLang="en-US" dirty="0"/>
              <a:t>～</a:t>
            </a:r>
            <a:r>
              <a:rPr kumimoji="1" lang="en-US" altLang="zh-CN" dirty="0"/>
              <a:t>h6</a:t>
            </a:r>
            <a:r>
              <a:rPr kumimoji="1" lang="zh-CN" altLang="en-US" dirty="0"/>
              <a:t> 标签分别表示不同级别的标题，</a:t>
            </a:r>
            <a:r>
              <a:rPr kumimoji="1" lang="en-US" altLang="zh-CN" dirty="0"/>
              <a:t>&lt;h1&gt;</a:t>
            </a:r>
            <a:r>
              <a:rPr kumimoji="1" lang="zh-CN" altLang="en-US" dirty="0"/>
              <a:t>定义最大的标题，</a:t>
            </a:r>
            <a:r>
              <a:rPr kumimoji="1" lang="en-US" altLang="zh-CN" dirty="0"/>
              <a:t>&lt;h6&gt;</a:t>
            </a:r>
            <a:r>
              <a:rPr kumimoji="1" lang="zh-CN" altLang="en-US" dirty="0"/>
              <a:t>定义最小的标题。</a:t>
            </a:r>
            <a:endParaRPr kumimoji="1" lang="en-US" altLang="zh-CN" dirty="0"/>
          </a:p>
          <a:p>
            <a:r>
              <a:rPr kumimoji="1" lang="zh-CN" altLang="en-US" dirty="0"/>
              <a:t>在浏览器默认状态下，每种标题均为加粗效果，各自对应不同的文字大小</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59633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p</a:t>
            </a:r>
            <a:r>
              <a:rPr kumimoji="1" lang="zh-CN" altLang="en-US" dirty="0">
                <a:solidFill>
                  <a:srgbClr val="E32000"/>
                </a:solidFill>
              </a:rPr>
              <a:t>与</a:t>
            </a:r>
            <a:r>
              <a:rPr kumimoji="1" lang="en-US" altLang="zh-CN" dirty="0" err="1">
                <a:solidFill>
                  <a:srgbClr val="E32000"/>
                </a:solidFill>
              </a:rPr>
              <a:t>br</a:t>
            </a:r>
            <a:r>
              <a:rPr kumimoji="1" lang="zh-CN" altLang="en-US" dirty="0">
                <a:solidFill>
                  <a:srgbClr val="E32000"/>
                </a:solidFill>
              </a:rPr>
              <a:t>段落与换行</a:t>
            </a:r>
            <a:endParaRPr kumimoji="1" lang="en-US" altLang="zh-CN" dirty="0">
              <a:solidFill>
                <a:srgbClr val="E32000"/>
              </a:solidFill>
            </a:endParaRPr>
          </a:p>
          <a:p>
            <a:r>
              <a:rPr kumimoji="1" lang="en-US" altLang="zh-CN" dirty="0"/>
              <a:t>p</a:t>
            </a:r>
            <a:r>
              <a:rPr kumimoji="1" lang="zh-CN" altLang="en-US" dirty="0"/>
              <a:t> 标签用于定义一个段落 </a:t>
            </a:r>
            <a:r>
              <a:rPr kumimoji="1" lang="en-US" altLang="zh-CN" dirty="0"/>
              <a:t>&lt;p&gt;&lt;/p&gt;</a:t>
            </a:r>
          </a:p>
          <a:p>
            <a:r>
              <a:rPr kumimoji="1" lang="en-US" altLang="zh-CN" dirty="0"/>
              <a:t>&lt;</a:t>
            </a:r>
            <a:r>
              <a:rPr kumimoji="1" lang="en-US" altLang="zh-CN" dirty="0" err="1"/>
              <a:t>br</a:t>
            </a:r>
            <a:r>
              <a:rPr kumimoji="1" lang="en-US" altLang="zh-CN" dirty="0"/>
              <a:t>&gt;</a:t>
            </a:r>
            <a:r>
              <a:rPr kumimoji="1" lang="zh-CN" altLang="en-US" dirty="0"/>
              <a:t> 标签表示换行，为单标签，通常出现在 </a:t>
            </a:r>
            <a:r>
              <a:rPr kumimoji="1" lang="en-US" altLang="zh-CN" dirty="0"/>
              <a:t>p</a:t>
            </a:r>
            <a:r>
              <a:rPr kumimoji="1" lang="zh-CN" altLang="en-US" dirty="0"/>
              <a:t> 标签中</a:t>
            </a:r>
            <a:endParaRPr kumimoji="1" lang="en-US" altLang="zh-CN" dirty="0"/>
          </a:p>
          <a:p>
            <a:r>
              <a:rPr kumimoji="1" lang="zh-CN" altLang="en-US" dirty="0"/>
              <a:t>每个</a:t>
            </a:r>
            <a:r>
              <a:rPr kumimoji="1" lang="en-US" altLang="zh-CN" dirty="0"/>
              <a:t>p</a:t>
            </a:r>
            <a:r>
              <a:rPr kumimoji="1" lang="zh-CN" altLang="en-US" dirty="0"/>
              <a:t>标签表示一个段落，而使用 </a:t>
            </a:r>
            <a:r>
              <a:rPr kumimoji="1" lang="en-US" altLang="zh-CN" dirty="0" err="1"/>
              <a:t>br</a:t>
            </a:r>
            <a:r>
              <a:rPr kumimoji="1" lang="zh-CN" altLang="en-US" dirty="0"/>
              <a:t> 标签换行，通常被称为软换行，段落的文本从一个新行开始，但是这些文本依旧是一个段落</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85961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6" name="图片 5">
            <a:extLst>
              <a:ext uri="{FF2B5EF4-FFF2-40B4-BE49-F238E27FC236}">
                <a16:creationId xmlns:a16="http://schemas.microsoft.com/office/drawing/2014/main" id="{0E08492A-06D4-484A-8419-2D28B3F813E7}"/>
              </a:ext>
            </a:extLst>
          </p:cNvPr>
          <p:cNvPicPr>
            <a:picLocks noChangeAspect="1"/>
          </p:cNvPicPr>
          <p:nvPr/>
        </p:nvPicPr>
        <p:blipFill>
          <a:blip r:embed="rId3"/>
          <a:stretch>
            <a:fillRect/>
          </a:stretch>
        </p:blipFill>
        <p:spPr>
          <a:xfrm>
            <a:off x="1115616" y="843558"/>
            <a:ext cx="7167389" cy="3823692"/>
          </a:xfrm>
          <a:prstGeom prst="rect">
            <a:avLst/>
          </a:prstGeom>
        </p:spPr>
      </p:pic>
    </p:spTree>
    <p:extLst>
      <p:ext uri="{BB962C8B-B14F-4D97-AF65-F5344CB8AC3E}">
        <p14:creationId xmlns:p14="http://schemas.microsoft.com/office/powerpoint/2010/main" val="31779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 </a:t>
            </a:r>
            <a:r>
              <a:rPr lang="zh-CN" altLang="en-US" dirty="0"/>
              <a:t>入门（一）</a:t>
            </a:r>
            <a:r>
              <a:rPr lang="en-US" altLang="zh-CN" dirty="0"/>
              <a:t> – </a:t>
            </a:r>
            <a:r>
              <a:rPr lang="zh-CN" altLang="en-US" dirty="0"/>
              <a:t>课程概要</a:t>
            </a:r>
          </a:p>
        </p:txBody>
      </p:sp>
      <p:sp>
        <p:nvSpPr>
          <p:cNvPr id="3" name="内容占位符 2"/>
          <p:cNvSpPr>
            <a:spLocks noGrp="1"/>
          </p:cNvSpPr>
          <p:nvPr>
            <p:ph sz="quarter" idx="10"/>
          </p:nvPr>
        </p:nvSpPr>
        <p:spPr/>
        <p:txBody>
          <a:bodyPr/>
          <a:lstStyle/>
          <a:p>
            <a:r>
              <a:rPr lang="zh-CN" altLang="en-US" dirty="0"/>
              <a:t>你应该了解的前世今生</a:t>
            </a:r>
            <a:endParaRPr lang="en-US" altLang="zh-CN" dirty="0"/>
          </a:p>
          <a:p>
            <a:r>
              <a:rPr lang="en-US" altLang="zh-CN" dirty="0"/>
              <a:t>HTML </a:t>
            </a:r>
            <a:r>
              <a:rPr lang="zh-CN" altLang="en-US" dirty="0"/>
              <a:t>概念</a:t>
            </a:r>
            <a:endParaRPr lang="en-US" altLang="zh-CN" dirty="0"/>
          </a:p>
          <a:p>
            <a:r>
              <a:rPr lang="zh-CN" altLang="en-US" dirty="0"/>
              <a:t>第一个 </a:t>
            </a:r>
            <a:r>
              <a:rPr lang="en-US" altLang="zh-CN" dirty="0"/>
              <a:t>HTML </a:t>
            </a:r>
            <a:r>
              <a:rPr lang="zh-CN" altLang="en-US" dirty="0"/>
              <a:t>网页程序</a:t>
            </a:r>
            <a:endParaRPr lang="en-US" altLang="zh-CN" dirty="0"/>
          </a:p>
          <a:p>
            <a:r>
              <a:rPr lang="en-US" altLang="zh-CN" dirty="0"/>
              <a:t>HTML </a:t>
            </a:r>
            <a:r>
              <a:rPr lang="zh-CN" altLang="en-US" dirty="0"/>
              <a:t>文档基本结构</a:t>
            </a:r>
            <a:endParaRPr lang="en-US" altLang="zh-CN" dirty="0"/>
          </a:p>
          <a:p>
            <a:r>
              <a:rPr lang="en-US" altLang="zh-CN" dirty="0"/>
              <a:t>HTML </a:t>
            </a:r>
            <a:r>
              <a:rPr lang="zh-CN" altLang="en-US" dirty="0"/>
              <a:t>基本标签</a:t>
            </a:r>
          </a:p>
        </p:txBody>
      </p:sp>
    </p:spTree>
    <p:extLst>
      <p:ext uri="{BB962C8B-B14F-4D97-AF65-F5344CB8AC3E}">
        <p14:creationId xmlns:p14="http://schemas.microsoft.com/office/powerpoint/2010/main" val="78669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无序列表和有序列表</a:t>
            </a:r>
            <a:endParaRPr kumimoji="1" lang="en-US" altLang="zh-CN" dirty="0">
              <a:solidFill>
                <a:srgbClr val="E32000"/>
              </a:solidFill>
            </a:endParaRPr>
          </a:p>
          <a:p>
            <a:r>
              <a:rPr kumimoji="1" lang="en-US" altLang="zh-CN" dirty="0" err="1"/>
              <a:t>ul</a:t>
            </a:r>
            <a:r>
              <a:rPr kumimoji="1" lang="zh-CN" altLang="en-US" dirty="0"/>
              <a:t> 表示无序列表，该种列表的每个列表项前面有个黑点</a:t>
            </a:r>
            <a:endParaRPr kumimoji="1" lang="en-US" altLang="zh-CN" dirty="0"/>
          </a:p>
          <a:p>
            <a:r>
              <a:rPr kumimoji="1" lang="en-US" altLang="zh-CN" dirty="0" err="1"/>
              <a:t>ol</a:t>
            </a:r>
            <a:r>
              <a:rPr kumimoji="1" lang="zh-CN" altLang="en-US" dirty="0"/>
              <a:t> 表示有序列表，该种列表的每个列表前面有个数字类型的序号</a:t>
            </a:r>
            <a:endParaRPr kumimoji="1" lang="en-US" altLang="zh-CN" dirty="0"/>
          </a:p>
          <a:p>
            <a:r>
              <a:rPr kumimoji="1" lang="zh-CN" altLang="en-US" dirty="0"/>
              <a:t>无论是 </a:t>
            </a:r>
            <a:r>
              <a:rPr kumimoji="1" lang="en-US" altLang="zh-CN" dirty="0" err="1"/>
              <a:t>ul</a:t>
            </a:r>
            <a:r>
              <a:rPr kumimoji="1" lang="zh-CN" altLang="en-US" dirty="0"/>
              <a:t> 还是 </a:t>
            </a:r>
            <a:r>
              <a:rPr kumimoji="1" lang="en-US" altLang="zh-CN" dirty="0" err="1"/>
              <a:t>ol</a:t>
            </a:r>
            <a:r>
              <a:rPr kumimoji="1" lang="zh-CN" altLang="en-US" dirty="0"/>
              <a:t> ，列表中每个具体的列表项都使用的是 </a:t>
            </a:r>
            <a:r>
              <a:rPr kumimoji="1" lang="en-US" altLang="zh-CN" dirty="0"/>
              <a:t>li</a:t>
            </a:r>
            <a:r>
              <a:rPr kumimoji="1" lang="zh-CN" altLang="en-US" dirty="0"/>
              <a:t> 标签。</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4" name="图片 3"/>
          <p:cNvPicPr>
            <a:picLocks noChangeAspect="1"/>
          </p:cNvPicPr>
          <p:nvPr/>
        </p:nvPicPr>
        <p:blipFill>
          <a:blip r:embed="rId3"/>
          <a:stretch>
            <a:fillRect/>
          </a:stretch>
        </p:blipFill>
        <p:spPr>
          <a:xfrm>
            <a:off x="1439214" y="3172588"/>
            <a:ext cx="1589334" cy="1225882"/>
          </a:xfrm>
          <a:prstGeom prst="rect">
            <a:avLst/>
          </a:prstGeom>
        </p:spPr>
      </p:pic>
      <p:pic>
        <p:nvPicPr>
          <p:cNvPr id="5" name="图片 4"/>
          <p:cNvPicPr>
            <a:picLocks noChangeAspect="1"/>
          </p:cNvPicPr>
          <p:nvPr/>
        </p:nvPicPr>
        <p:blipFill>
          <a:blip r:embed="rId4"/>
          <a:stretch>
            <a:fillRect/>
          </a:stretch>
        </p:blipFill>
        <p:spPr>
          <a:xfrm>
            <a:off x="4572640" y="3114873"/>
            <a:ext cx="1613280" cy="1341310"/>
          </a:xfrm>
          <a:prstGeom prst="rect">
            <a:avLst/>
          </a:prstGeom>
        </p:spPr>
      </p:pic>
    </p:spTree>
    <p:extLst>
      <p:ext uri="{BB962C8B-B14F-4D97-AF65-F5344CB8AC3E}">
        <p14:creationId xmlns:p14="http://schemas.microsoft.com/office/powerpoint/2010/main" val="441693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8" name="图片 7">
            <a:extLst>
              <a:ext uri="{FF2B5EF4-FFF2-40B4-BE49-F238E27FC236}">
                <a16:creationId xmlns:a16="http://schemas.microsoft.com/office/drawing/2014/main" id="{676849E9-6F13-4489-94E8-D38AFA3566D5}"/>
              </a:ext>
            </a:extLst>
          </p:cNvPr>
          <p:cNvPicPr>
            <a:picLocks noChangeAspect="1"/>
          </p:cNvPicPr>
          <p:nvPr/>
        </p:nvPicPr>
        <p:blipFill>
          <a:blip r:embed="rId3"/>
          <a:stretch>
            <a:fillRect/>
          </a:stretch>
        </p:blipFill>
        <p:spPr>
          <a:xfrm>
            <a:off x="3182082" y="987574"/>
            <a:ext cx="2779836" cy="3607634"/>
          </a:xfrm>
          <a:prstGeom prst="rect">
            <a:avLst/>
          </a:prstGeom>
        </p:spPr>
      </p:pic>
    </p:spTree>
    <p:extLst>
      <p:ext uri="{BB962C8B-B14F-4D97-AF65-F5344CB8AC3E}">
        <p14:creationId xmlns:p14="http://schemas.microsoft.com/office/powerpoint/2010/main" val="328683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定义列表</a:t>
            </a:r>
            <a:endParaRPr kumimoji="1" lang="en-US" altLang="zh-CN" dirty="0">
              <a:solidFill>
                <a:srgbClr val="E32000"/>
              </a:solidFill>
            </a:endParaRPr>
          </a:p>
          <a:p>
            <a:r>
              <a:rPr kumimoji="1" lang="zh-CN" altLang="en-US" dirty="0"/>
              <a:t>定义列表包括 </a:t>
            </a:r>
            <a:r>
              <a:rPr kumimoji="1" lang="en-US" altLang="zh-CN" dirty="0"/>
              <a:t>dl</a:t>
            </a:r>
            <a:r>
              <a:rPr kumimoji="1" lang="zh-CN" altLang="en-US" dirty="0"/>
              <a:t> 、</a:t>
            </a:r>
            <a:r>
              <a:rPr kumimoji="1" lang="en-US" altLang="zh-CN" dirty="0" err="1"/>
              <a:t>dt</a:t>
            </a:r>
            <a:r>
              <a:rPr kumimoji="1" lang="zh-CN" altLang="en-US" dirty="0"/>
              <a:t> 、</a:t>
            </a:r>
            <a:r>
              <a:rPr kumimoji="1" lang="en-US" altLang="zh-CN" dirty="0" err="1"/>
              <a:t>dd</a:t>
            </a:r>
            <a:r>
              <a:rPr kumimoji="1" lang="zh-CN" altLang="en-US" dirty="0"/>
              <a:t> 三种标签，其中 </a:t>
            </a:r>
            <a:r>
              <a:rPr kumimoji="1" lang="en-US" altLang="zh-CN" dirty="0"/>
              <a:t>dl</a:t>
            </a:r>
            <a:r>
              <a:rPr kumimoji="1" lang="zh-CN" altLang="en-US" dirty="0"/>
              <a:t> 标签表示定义列表，</a:t>
            </a:r>
            <a:r>
              <a:rPr kumimoji="1" lang="en-US" altLang="zh-CN" dirty="0" err="1"/>
              <a:t>dt</a:t>
            </a:r>
            <a:r>
              <a:rPr kumimoji="1" lang="zh-CN" altLang="en-US" dirty="0"/>
              <a:t>标签表示定义列表的标题，</a:t>
            </a:r>
            <a:r>
              <a:rPr kumimoji="1" lang="en-US" altLang="zh-CN" dirty="0" err="1"/>
              <a:t>dd</a:t>
            </a:r>
            <a:r>
              <a:rPr kumimoji="1" lang="zh-CN" altLang="en-US" dirty="0"/>
              <a:t> 标签定义了列表的内容</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6" name="图片 5"/>
          <p:cNvPicPr>
            <a:picLocks noChangeAspect="1"/>
          </p:cNvPicPr>
          <p:nvPr/>
        </p:nvPicPr>
        <p:blipFill>
          <a:blip r:embed="rId3"/>
          <a:stretch>
            <a:fillRect/>
          </a:stretch>
        </p:blipFill>
        <p:spPr>
          <a:xfrm>
            <a:off x="1694310" y="3161026"/>
            <a:ext cx="5092711" cy="1002070"/>
          </a:xfrm>
          <a:prstGeom prst="rect">
            <a:avLst/>
          </a:prstGeom>
        </p:spPr>
      </p:pic>
    </p:spTree>
    <p:extLst>
      <p:ext uri="{BB962C8B-B14F-4D97-AF65-F5344CB8AC3E}">
        <p14:creationId xmlns:p14="http://schemas.microsoft.com/office/powerpoint/2010/main" val="84629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块级标签的特征</a:t>
            </a:r>
          </a:p>
          <a:p>
            <a:r>
              <a:rPr kumimoji="1" lang="zh-CN" altLang="en-US" dirty="0"/>
              <a:t>独占一行，换行显示</a:t>
            </a:r>
            <a:endParaRPr kumimoji="1" lang="en-US" altLang="zh-CN" dirty="0"/>
          </a:p>
          <a:p>
            <a:r>
              <a:rPr kumimoji="1" lang="zh-CN" altLang="en-US" dirty="0"/>
              <a:t>可以设置宽高</a:t>
            </a:r>
            <a:endParaRPr kumimoji="1" lang="en-US" altLang="zh-CN" dirty="0"/>
          </a:p>
          <a:p>
            <a:r>
              <a:rPr kumimoji="1" lang="zh-CN" altLang="en-US" dirty="0"/>
              <a:t>块级标签可以嵌套块级标签（</a:t>
            </a:r>
            <a:r>
              <a:rPr kumimoji="1" lang="en-US" altLang="zh-CN" dirty="0"/>
              <a:t>p</a:t>
            </a:r>
            <a:r>
              <a:rPr kumimoji="1" lang="zh-CN" altLang="en-US" dirty="0"/>
              <a:t>和</a:t>
            </a:r>
            <a:r>
              <a:rPr kumimoji="1" lang="en-US" altLang="zh-CN" dirty="0"/>
              <a:t>h</a:t>
            </a:r>
            <a:r>
              <a:rPr kumimoji="1" lang="zh-CN" altLang="en-US" dirty="0"/>
              <a:t>除外）和行级标签</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05909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span </a:t>
            </a:r>
            <a:r>
              <a:rPr kumimoji="1" lang="zh-CN" altLang="en-US" dirty="0">
                <a:solidFill>
                  <a:srgbClr val="E32000"/>
                </a:solidFill>
              </a:rPr>
              <a:t>标签</a:t>
            </a:r>
          </a:p>
          <a:p>
            <a:r>
              <a:rPr kumimoji="1" lang="zh-CN" altLang="en-US" dirty="0"/>
              <a:t>无语义标签，默认无特殊样式</a:t>
            </a:r>
            <a:endParaRPr kumimoji="1" lang="en-US" altLang="zh-CN" dirty="0"/>
          </a:p>
          <a:p>
            <a:r>
              <a:rPr lang="en-US" altLang="zh-CN" dirty="0"/>
              <a:t>span </a:t>
            </a:r>
            <a:r>
              <a:rPr lang="zh-CN" altLang="en-US" dirty="0"/>
              <a:t>元素可以为 其他元素增加了额外的结构</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4" name="图片 3"/>
          <p:cNvPicPr>
            <a:picLocks noChangeAspect="1"/>
          </p:cNvPicPr>
          <p:nvPr/>
        </p:nvPicPr>
        <p:blipFill>
          <a:blip r:embed="rId3"/>
          <a:stretch>
            <a:fillRect/>
          </a:stretch>
        </p:blipFill>
        <p:spPr>
          <a:xfrm>
            <a:off x="3342067" y="3124802"/>
            <a:ext cx="2764097" cy="1296207"/>
          </a:xfrm>
          <a:prstGeom prst="rect">
            <a:avLst/>
          </a:prstGeom>
        </p:spPr>
      </p:pic>
    </p:spTree>
    <p:extLst>
      <p:ext uri="{BB962C8B-B14F-4D97-AF65-F5344CB8AC3E}">
        <p14:creationId xmlns:p14="http://schemas.microsoft.com/office/powerpoint/2010/main" val="131190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err="1">
                <a:solidFill>
                  <a:srgbClr val="E32000"/>
                </a:solidFill>
              </a:rPr>
              <a:t>em</a:t>
            </a:r>
            <a:r>
              <a:rPr kumimoji="1" lang="zh-CN" altLang="en-US" dirty="0">
                <a:solidFill>
                  <a:srgbClr val="E32000"/>
                </a:solidFill>
              </a:rPr>
              <a:t>、</a:t>
            </a:r>
            <a:r>
              <a:rPr kumimoji="1" lang="en-US" altLang="zh-CN" dirty="0">
                <a:solidFill>
                  <a:srgbClr val="E32000"/>
                </a:solidFill>
              </a:rPr>
              <a:t>strong</a:t>
            </a:r>
            <a:r>
              <a:rPr kumimoji="1" lang="zh-CN" altLang="en-US" dirty="0">
                <a:solidFill>
                  <a:srgbClr val="E32000"/>
                </a:solidFill>
              </a:rPr>
              <a:t>、</a:t>
            </a:r>
            <a:r>
              <a:rPr kumimoji="1" lang="en-US" altLang="zh-CN" dirty="0" err="1">
                <a:solidFill>
                  <a:srgbClr val="E32000"/>
                </a:solidFill>
              </a:rPr>
              <a:t>var</a:t>
            </a:r>
            <a:r>
              <a:rPr kumimoji="1" lang="zh-CN" altLang="en-US" dirty="0">
                <a:solidFill>
                  <a:srgbClr val="E32000"/>
                </a:solidFill>
              </a:rPr>
              <a:t>标签</a:t>
            </a:r>
          </a:p>
          <a:p>
            <a:r>
              <a:rPr kumimoji="1" lang="en-US" altLang="zh-CN" dirty="0" err="1"/>
              <a:t>em</a:t>
            </a:r>
            <a:r>
              <a:rPr kumimoji="1" lang="zh-CN" altLang="en-US" dirty="0"/>
              <a:t> 标签表示用来强调，默认状态下是倾斜效果</a:t>
            </a:r>
            <a:endParaRPr kumimoji="1" lang="en-US" altLang="zh-CN" dirty="0"/>
          </a:p>
          <a:p>
            <a:r>
              <a:rPr kumimoji="1" lang="en-US" altLang="zh-CN" dirty="0"/>
              <a:t>strong</a:t>
            </a:r>
            <a:r>
              <a:rPr kumimoji="1" lang="zh-CN" altLang="en-US" dirty="0"/>
              <a:t> 标签表示强调，默认状态下是加粗效果</a:t>
            </a:r>
            <a:endParaRPr kumimoji="1" lang="en-US" altLang="zh-CN" dirty="0"/>
          </a:p>
          <a:p>
            <a:r>
              <a:rPr lang="en-US" altLang="zh-CN" dirty="0" err="1"/>
              <a:t>var</a:t>
            </a:r>
            <a:r>
              <a:rPr lang="zh-CN" altLang="en-US" dirty="0"/>
              <a:t> 标签表示变量，默认状态下为倾斜效果</a:t>
            </a:r>
            <a:endParaRPr lang="en-US" altLang="zh-CN" dirty="0"/>
          </a:p>
          <a:p>
            <a:r>
              <a:rPr lang="en-US" altLang="zh-CN" dirty="0" err="1">
                <a:solidFill>
                  <a:schemeClr val="bg1">
                    <a:lumMod val="50000"/>
                  </a:schemeClr>
                </a:solidFill>
              </a:rPr>
              <a:t>em</a:t>
            </a:r>
            <a:r>
              <a:rPr lang="en-US" altLang="zh-CN" dirty="0">
                <a:solidFill>
                  <a:schemeClr val="bg1">
                    <a:lumMod val="50000"/>
                  </a:schemeClr>
                </a:solidFill>
              </a:rPr>
              <a:t> </a:t>
            </a:r>
            <a:r>
              <a:rPr lang="zh-CN" altLang="en-US" dirty="0">
                <a:solidFill>
                  <a:schemeClr val="bg1">
                    <a:lumMod val="50000"/>
                  </a:schemeClr>
                </a:solidFill>
              </a:rPr>
              <a:t>表示强调，</a:t>
            </a:r>
            <a:r>
              <a:rPr lang="en-US" altLang="zh-CN" dirty="0">
                <a:solidFill>
                  <a:schemeClr val="bg1">
                    <a:lumMod val="50000"/>
                  </a:schemeClr>
                </a:solidFill>
              </a:rPr>
              <a:t>strong </a:t>
            </a:r>
            <a:r>
              <a:rPr lang="zh-CN" altLang="en-US" dirty="0">
                <a:solidFill>
                  <a:schemeClr val="bg1">
                    <a:lumMod val="50000"/>
                  </a:schemeClr>
                </a:solidFill>
              </a:rPr>
              <a:t>表示更强烈的强调</a:t>
            </a:r>
            <a:endParaRPr lang="en-US" altLang="zh-CN" dirty="0">
              <a:solidFill>
                <a:schemeClr val="bg1">
                  <a:lumMod val="50000"/>
                </a:schemeClr>
              </a:solidFill>
            </a:endParaRPr>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41525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b</a:t>
            </a:r>
            <a:r>
              <a:rPr kumimoji="1" lang="zh-CN" altLang="en-US" dirty="0">
                <a:solidFill>
                  <a:srgbClr val="E32000"/>
                </a:solidFill>
              </a:rPr>
              <a:t>、</a:t>
            </a:r>
            <a:r>
              <a:rPr kumimoji="1" lang="en-US" altLang="zh-CN" dirty="0" err="1">
                <a:solidFill>
                  <a:srgbClr val="E32000"/>
                </a:solidFill>
              </a:rPr>
              <a:t>i</a:t>
            </a:r>
            <a:r>
              <a:rPr kumimoji="1" lang="zh-CN" altLang="en-US" dirty="0">
                <a:solidFill>
                  <a:srgbClr val="E32000"/>
                </a:solidFill>
              </a:rPr>
              <a:t>、</a:t>
            </a:r>
            <a:r>
              <a:rPr kumimoji="1" lang="en-US" altLang="zh-CN" dirty="0">
                <a:solidFill>
                  <a:srgbClr val="E32000"/>
                </a:solidFill>
              </a:rPr>
              <a:t>u</a:t>
            </a:r>
            <a:r>
              <a:rPr kumimoji="1" lang="zh-CN" altLang="en-US" dirty="0">
                <a:solidFill>
                  <a:srgbClr val="E32000"/>
                </a:solidFill>
              </a:rPr>
              <a:t>标签</a:t>
            </a:r>
          </a:p>
          <a:p>
            <a:r>
              <a:rPr kumimoji="1" lang="en-US" altLang="zh-CN" dirty="0"/>
              <a:t>b</a:t>
            </a:r>
            <a:r>
              <a:rPr kumimoji="1" lang="zh-CN" altLang="en-US" dirty="0"/>
              <a:t> 标签表示加粗，默认状态下就是为加粗的效果</a:t>
            </a:r>
            <a:endParaRPr lang="en-US" altLang="zh-CN" dirty="0">
              <a:solidFill>
                <a:schemeClr val="bg1">
                  <a:lumMod val="50000"/>
                </a:schemeClr>
              </a:solidFill>
            </a:endParaRPr>
          </a:p>
          <a:p>
            <a:r>
              <a:rPr kumimoji="1" lang="en-US" altLang="zh-CN" dirty="0" err="1"/>
              <a:t>i</a:t>
            </a:r>
            <a:r>
              <a:rPr kumimoji="1" lang="zh-CN" altLang="en-US" dirty="0"/>
              <a:t> 标签就是用来表示倾斜效果</a:t>
            </a:r>
            <a:endParaRPr kumimoji="1" lang="en-US" altLang="zh-CN" dirty="0"/>
          </a:p>
          <a:p>
            <a:r>
              <a:rPr kumimoji="1" lang="en-US" altLang="zh-CN" dirty="0"/>
              <a:t>u</a:t>
            </a:r>
            <a:r>
              <a:rPr kumimoji="1" lang="zh-CN" altLang="en-US" dirty="0"/>
              <a:t> 标签就是用来表示文本下有下画线样式</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52252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a </a:t>
            </a:r>
            <a:r>
              <a:rPr kumimoji="1" lang="zh-CN" altLang="en-US" dirty="0">
                <a:solidFill>
                  <a:srgbClr val="E32000"/>
                </a:solidFill>
              </a:rPr>
              <a:t>标签</a:t>
            </a:r>
          </a:p>
          <a:p>
            <a:r>
              <a:rPr kumimoji="1" lang="zh-CN" altLang="en-US" dirty="0"/>
              <a:t>超链接是互联网的核心技术，各个单独的网页之间，需要依靠</a:t>
            </a:r>
            <a:r>
              <a:rPr kumimoji="1" lang="en-US" altLang="zh-CN" dirty="0"/>
              <a:t>a</a:t>
            </a:r>
            <a:r>
              <a:rPr kumimoji="1" lang="zh-CN" altLang="en-US" dirty="0"/>
              <a:t>标签进行跳转，网页必须经过超链接链接之后，才能构成一个网站</a:t>
            </a:r>
            <a:endParaRPr kumimoji="1" lang="en-US" altLang="zh-CN" dirty="0"/>
          </a:p>
          <a:p>
            <a:r>
              <a:rPr kumimoji="1" lang="en-US" altLang="zh-CN" dirty="0"/>
              <a:t>a </a:t>
            </a:r>
            <a:r>
              <a:rPr kumimoji="1" lang="zh-CN" altLang="en-US" dirty="0"/>
              <a:t>标签拥有 </a:t>
            </a:r>
            <a:r>
              <a:rPr kumimoji="1" lang="en-US" altLang="zh-CN" dirty="0" err="1"/>
              <a:t>href</a:t>
            </a:r>
            <a:r>
              <a:rPr kumimoji="1" lang="zh-CN" altLang="en-US" dirty="0"/>
              <a:t>、</a:t>
            </a:r>
            <a:r>
              <a:rPr kumimoji="1" lang="en-US" altLang="zh-CN" dirty="0"/>
              <a:t>title</a:t>
            </a:r>
            <a:r>
              <a:rPr kumimoji="1" lang="zh-CN" altLang="en-US" dirty="0"/>
              <a:t>、</a:t>
            </a:r>
            <a:r>
              <a:rPr kumimoji="1" lang="en-US" altLang="zh-CN" dirty="0"/>
              <a:t>target</a:t>
            </a:r>
            <a:r>
              <a:rPr kumimoji="1" lang="zh-CN" altLang="en-US" dirty="0"/>
              <a:t> </a:t>
            </a:r>
            <a:r>
              <a:rPr kumimoji="1" lang="en-US" altLang="zh-CN" dirty="0"/>
              <a:t>3</a:t>
            </a:r>
            <a:r>
              <a:rPr kumimoji="1" lang="zh-CN" altLang="en-US" dirty="0"/>
              <a:t>个常用和重要的属性</a:t>
            </a:r>
            <a:endParaRPr kumimoji="1" lang="en-US" altLang="zh-CN" dirty="0"/>
          </a:p>
          <a:p>
            <a:r>
              <a:rPr kumimoji="1" lang="en-US" altLang="zh-CN" dirty="0"/>
              <a:t>a </a:t>
            </a:r>
            <a:r>
              <a:rPr kumimoji="1" lang="zh-CN" altLang="en-US" dirty="0"/>
              <a:t>标签可以作为锚链接</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20072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a </a:t>
            </a:r>
            <a:r>
              <a:rPr kumimoji="1" lang="zh-CN" altLang="en-US" dirty="0">
                <a:solidFill>
                  <a:srgbClr val="E32000"/>
                </a:solidFill>
              </a:rPr>
              <a:t>标签</a:t>
            </a:r>
            <a:r>
              <a:rPr kumimoji="1" lang="zh-CN" altLang="en-US" dirty="0"/>
              <a:t>（</a:t>
            </a:r>
            <a:r>
              <a:rPr kumimoji="1" lang="en-US" altLang="zh-CN" dirty="0" err="1"/>
              <a:t>href</a:t>
            </a:r>
            <a:r>
              <a:rPr kumimoji="1" lang="zh-CN" altLang="en-US" dirty="0"/>
              <a:t> 属性）</a:t>
            </a:r>
            <a:endParaRPr kumimoji="1" lang="en-US" altLang="zh-CN" dirty="0"/>
          </a:p>
          <a:p>
            <a:r>
              <a:rPr kumimoji="1" lang="zh-CN" altLang="en-US" dirty="0"/>
              <a:t>用于指示链接的目标，必不可少</a:t>
            </a:r>
            <a:endParaRPr kumimoji="1" lang="en-US" altLang="zh-CN" dirty="0"/>
          </a:p>
          <a:p>
            <a:r>
              <a:rPr kumimoji="1" lang="zh-CN" altLang="en-US" dirty="0"/>
              <a:t>对于外部链接，通常使用完整的地址，包括协议以及网站的地址，没有协议是无效链接</a:t>
            </a:r>
            <a:endParaRPr kumimoji="1" lang="en-US" altLang="zh-CN" dirty="0"/>
          </a:p>
          <a:p>
            <a:r>
              <a:rPr kumimoji="1" lang="zh-CN" altLang="en-US" dirty="0"/>
              <a:t>内部链接直接书写路径即可</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870305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a </a:t>
            </a:r>
            <a:r>
              <a:rPr kumimoji="1" lang="zh-CN" altLang="en-US" dirty="0">
                <a:solidFill>
                  <a:srgbClr val="E32000"/>
                </a:solidFill>
              </a:rPr>
              <a:t>标签</a:t>
            </a:r>
            <a:r>
              <a:rPr kumimoji="1" lang="zh-CN" altLang="en-US" dirty="0"/>
              <a:t>（</a:t>
            </a:r>
            <a:r>
              <a:rPr kumimoji="1" lang="en-US" altLang="zh-CN" dirty="0"/>
              <a:t>title</a:t>
            </a:r>
            <a:r>
              <a:rPr kumimoji="1" lang="zh-CN" altLang="en-US" dirty="0"/>
              <a:t> 属性）</a:t>
            </a:r>
            <a:endParaRPr kumimoji="1" lang="en-US" altLang="zh-CN" dirty="0"/>
          </a:p>
          <a:p>
            <a:r>
              <a:rPr kumimoji="1" lang="zh-CN" altLang="en-US" dirty="0"/>
              <a:t>网站开发者希望用户能够通过链接，看到这个链接的一些介绍信息</a:t>
            </a:r>
            <a:endParaRPr kumimoji="1" lang="en-US" altLang="zh-CN" dirty="0"/>
          </a:p>
          <a:p>
            <a:r>
              <a:rPr kumimoji="1" lang="zh-CN" altLang="en-US" dirty="0"/>
              <a:t>链接设置 </a:t>
            </a:r>
            <a:r>
              <a:rPr kumimoji="1" lang="en-US" altLang="zh-CN" dirty="0"/>
              <a:t>title</a:t>
            </a:r>
            <a:r>
              <a:rPr kumimoji="1" lang="zh-CN" altLang="en-US" dirty="0"/>
              <a:t> 属性，当用户的鼠标移入超链接时，会显示</a:t>
            </a:r>
            <a:r>
              <a:rPr kumimoji="1" lang="en-US" altLang="zh-CN" dirty="0"/>
              <a:t>title</a:t>
            </a:r>
            <a:r>
              <a:rPr kumimoji="1" lang="zh-CN" altLang="en-US" dirty="0"/>
              <a:t>属性的具体属性值</a:t>
            </a:r>
            <a:endParaRPr kumimoji="1" lang="en-US" altLang="zh-CN" dirty="0"/>
          </a:p>
          <a:p>
            <a:r>
              <a:rPr kumimoji="1" lang="en-US" altLang="zh-CN" dirty="0">
                <a:solidFill>
                  <a:schemeClr val="bg1">
                    <a:lumMod val="50000"/>
                  </a:schemeClr>
                </a:solidFill>
              </a:rPr>
              <a:t>SEO</a:t>
            </a:r>
            <a:r>
              <a:rPr kumimoji="1" lang="zh-CN" altLang="en-US" dirty="0">
                <a:solidFill>
                  <a:schemeClr val="bg1">
                    <a:lumMod val="50000"/>
                  </a:schemeClr>
                </a:solidFill>
              </a:rPr>
              <a:t>优化</a:t>
            </a:r>
            <a:endParaRPr kumimoji="1" lang="en-US" altLang="zh-CN" dirty="0">
              <a:solidFill>
                <a:schemeClr val="bg1">
                  <a:lumMod val="50000"/>
                </a:schemeClr>
              </a:solidFill>
            </a:endParaRPr>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88138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HTML</a:t>
            </a:r>
            <a:r>
              <a:rPr kumimoji="1" lang="zh-CN" altLang="en-US" dirty="0"/>
              <a:t>：</a:t>
            </a:r>
            <a:endParaRPr kumimoji="1" lang="en-US" altLang="zh-CN" dirty="0"/>
          </a:p>
          <a:p>
            <a:r>
              <a:rPr kumimoji="1" lang="en-US" altLang="zh-CN" dirty="0"/>
              <a:t>1982</a:t>
            </a:r>
            <a:r>
              <a:rPr kumimoji="1" lang="zh-CN" altLang="en-US" dirty="0"/>
              <a:t>年的</a:t>
            </a:r>
            <a:r>
              <a:rPr kumimoji="1" lang="en-US" altLang="zh-CN" dirty="0"/>
              <a:t>HTML</a:t>
            </a:r>
          </a:p>
          <a:p>
            <a:r>
              <a:rPr lang="en-US" altLang="zh-CN" dirty="0"/>
              <a:t>1989</a:t>
            </a:r>
            <a:r>
              <a:rPr lang="zh-CN" altLang="en-US" dirty="0"/>
              <a:t>年的</a:t>
            </a:r>
            <a:r>
              <a:rPr lang="en-US" altLang="zh-CN" dirty="0"/>
              <a:t>CERN</a:t>
            </a:r>
            <a:r>
              <a:rPr lang="zh-CN" altLang="en-US" dirty="0"/>
              <a:t>的电话号码簿</a:t>
            </a:r>
            <a:endParaRPr lang="en-US" altLang="zh-CN" dirty="0"/>
          </a:p>
          <a:p>
            <a:r>
              <a:rPr kumimoji="1" lang="en-US" altLang="zh-CN" dirty="0"/>
              <a:t>1989.10 </a:t>
            </a:r>
            <a:r>
              <a:rPr lang="en-US" altLang="zh-CN" dirty="0"/>
              <a:t>World Wide Web</a:t>
            </a:r>
          </a:p>
          <a:p>
            <a:r>
              <a:rPr lang="en-US" altLang="zh-CN" dirty="0"/>
              <a:t>1994</a:t>
            </a:r>
            <a:r>
              <a:rPr lang="zh-CN" altLang="en-US" dirty="0"/>
              <a:t>年，蒂姆创建了非赢利性的万维网联盟</a:t>
            </a:r>
            <a:r>
              <a:rPr lang="zh-CN" altLang="en-US" baseline="30000" dirty="0"/>
              <a:t> </a:t>
            </a:r>
            <a:r>
              <a:rPr lang="en-US" altLang="zh-CN" dirty="0"/>
              <a:t>W3C</a:t>
            </a:r>
            <a:r>
              <a:rPr lang="zh-CN" altLang="en-US" dirty="0"/>
              <a:t>（</a:t>
            </a:r>
            <a:r>
              <a:rPr lang="en-US" altLang="zh-CN" dirty="0"/>
              <a:t>World Wide Web Consortium</a:t>
            </a:r>
            <a:r>
              <a:rPr lang="zh-CN" altLang="en-US" dirty="0"/>
              <a:t>）</a:t>
            </a:r>
            <a:endParaRPr lang="en-US" altLang="zh-CN" dirty="0"/>
          </a:p>
          <a:p>
            <a:r>
              <a:rPr lang="en-US" altLang="zh-CN" dirty="0"/>
              <a:t>W3C</a:t>
            </a:r>
            <a:r>
              <a:rPr lang="zh-CN" altLang="en-US" dirty="0"/>
              <a:t>最基本的任务是维护互联网的对等性，让它保有最起码的秩序</a:t>
            </a: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概念</a:t>
            </a:r>
          </a:p>
        </p:txBody>
      </p:sp>
    </p:spTree>
    <p:extLst>
      <p:ext uri="{BB962C8B-B14F-4D97-AF65-F5344CB8AC3E}">
        <p14:creationId xmlns:p14="http://schemas.microsoft.com/office/powerpoint/2010/main" val="47703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a </a:t>
            </a:r>
            <a:r>
              <a:rPr kumimoji="1" lang="zh-CN" altLang="en-US" dirty="0">
                <a:solidFill>
                  <a:srgbClr val="E32000"/>
                </a:solidFill>
              </a:rPr>
              <a:t>标签</a:t>
            </a:r>
            <a:r>
              <a:rPr kumimoji="1" lang="zh-CN" altLang="en-US" dirty="0"/>
              <a:t>（</a:t>
            </a:r>
            <a:r>
              <a:rPr kumimoji="1" lang="en-US" altLang="zh-CN" dirty="0"/>
              <a:t>target</a:t>
            </a:r>
            <a:r>
              <a:rPr kumimoji="1" lang="zh-CN" altLang="en-US" dirty="0"/>
              <a:t> 属性）</a:t>
            </a:r>
            <a:endParaRPr kumimoji="1" lang="en-US" altLang="zh-CN" dirty="0"/>
          </a:p>
          <a:p>
            <a:r>
              <a:rPr kumimoji="1" lang="zh-CN" altLang="en-US" dirty="0"/>
              <a:t>用于控制链接页面的打开位置，默认点击一个超链接，会自动刷新当前页面</a:t>
            </a:r>
            <a:endParaRPr kumimoji="1" lang="en-US" altLang="zh-CN" dirty="0"/>
          </a:p>
          <a:p>
            <a:r>
              <a:rPr kumimoji="1" lang="en-US" altLang="zh-CN" dirty="0"/>
              <a:t>_blank</a:t>
            </a:r>
            <a:r>
              <a:rPr kumimoji="1" lang="zh-CN" altLang="en-US" dirty="0"/>
              <a:t> 值浏览器总在一个新打开、未命名的窗口打开目标文档</a:t>
            </a:r>
            <a:endParaRPr kumimoji="1" lang="en-US" altLang="zh-CN" dirty="0"/>
          </a:p>
          <a:p>
            <a:r>
              <a:rPr kumimoji="1" lang="en-US" altLang="zh-CN" dirty="0"/>
              <a:t>_self </a:t>
            </a:r>
            <a:r>
              <a:rPr kumimoji="1" lang="zh-CN" altLang="en-US" dirty="0"/>
              <a:t>默认在当前页打开</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96474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a </a:t>
            </a:r>
            <a:r>
              <a:rPr kumimoji="1" lang="zh-CN" altLang="en-US" dirty="0">
                <a:solidFill>
                  <a:srgbClr val="E32000"/>
                </a:solidFill>
              </a:rPr>
              <a:t>标签</a:t>
            </a:r>
            <a:r>
              <a:rPr kumimoji="1" lang="zh-CN" altLang="en-US" dirty="0"/>
              <a:t>（锚链接特性）</a:t>
            </a:r>
            <a:endParaRPr kumimoji="1" lang="en-US" altLang="zh-CN" dirty="0"/>
          </a:p>
          <a:p>
            <a:r>
              <a:rPr kumimoji="1" lang="zh-CN" altLang="en-US" dirty="0"/>
              <a:t>锚连接是一种特殊的链接方式，它在原有链接的基础上，添加锚标记的后缀，通常用于实现调整到网页中的某一个位置，或跳转到其他网页的某一个位置</a:t>
            </a:r>
            <a:endParaRPr kumimoji="1" lang="en-US" altLang="zh-CN" dirty="0"/>
          </a:p>
          <a:p>
            <a:r>
              <a:rPr kumimoji="1" lang="zh-CN" altLang="en-US" dirty="0"/>
              <a:t>需要跳转的地方添加代码：</a:t>
            </a:r>
            <a:r>
              <a:rPr kumimoji="1" lang="hr-HR" altLang="zh-CN" dirty="0">
                <a:solidFill>
                  <a:srgbClr val="E11F01"/>
                </a:solidFill>
              </a:rPr>
              <a:t>&lt;a </a:t>
            </a:r>
            <a:r>
              <a:rPr kumimoji="1" lang="hr-HR" altLang="zh-CN" dirty="0" err="1">
                <a:solidFill>
                  <a:srgbClr val="E11F01"/>
                </a:solidFill>
              </a:rPr>
              <a:t>href</a:t>
            </a:r>
            <a:r>
              <a:rPr kumimoji="1" lang="hr-HR" altLang="zh-CN" dirty="0">
                <a:solidFill>
                  <a:srgbClr val="E11F01"/>
                </a:solidFill>
              </a:rPr>
              <a:t>=“</a:t>
            </a:r>
            <a:r>
              <a:rPr kumimoji="1" lang="en-US" altLang="zh-CN" dirty="0">
                <a:solidFill>
                  <a:srgbClr val="E11F01"/>
                </a:solidFill>
              </a:rPr>
              <a:t>#</a:t>
            </a:r>
            <a:r>
              <a:rPr kumimoji="1" lang="zh-CN" altLang="en-US" dirty="0">
                <a:solidFill>
                  <a:srgbClr val="E11F01"/>
                </a:solidFill>
              </a:rPr>
              <a:t>命名</a:t>
            </a:r>
            <a:r>
              <a:rPr kumimoji="1" lang="hr-HR" altLang="zh-CN" dirty="0">
                <a:solidFill>
                  <a:srgbClr val="E11F01"/>
                </a:solidFill>
              </a:rPr>
              <a:t> "&gt;</a:t>
            </a:r>
            <a:r>
              <a:rPr kumimoji="1" lang="zh-CN" altLang="hr-HR" dirty="0">
                <a:solidFill>
                  <a:srgbClr val="E11F01"/>
                </a:solidFill>
              </a:rPr>
              <a:t>第一章节</a:t>
            </a:r>
            <a:r>
              <a:rPr kumimoji="1" lang="hr-HR" altLang="zh-CN" dirty="0">
                <a:solidFill>
                  <a:srgbClr val="E11F01"/>
                </a:solidFill>
              </a:rPr>
              <a:t>&lt;/a&gt;</a:t>
            </a:r>
          </a:p>
          <a:p>
            <a:r>
              <a:rPr kumimoji="1" lang="zh-CN" altLang="en-US" dirty="0"/>
              <a:t>需要在被跳转的地方添加代码</a:t>
            </a:r>
            <a:r>
              <a:rPr kumimoji="1" lang="en-US" altLang="zh-CN" dirty="0">
                <a:solidFill>
                  <a:srgbClr val="E11F01"/>
                </a:solidFill>
              </a:rPr>
              <a:t>&lt;</a:t>
            </a:r>
            <a:r>
              <a:rPr kumimoji="1" lang="zh-CN" altLang="en-US" dirty="0">
                <a:solidFill>
                  <a:srgbClr val="E11F01"/>
                </a:solidFill>
              </a:rPr>
              <a:t>标签名 </a:t>
            </a:r>
            <a:r>
              <a:rPr kumimoji="1" lang="en-US" altLang="zh-CN" dirty="0">
                <a:solidFill>
                  <a:srgbClr val="E11F01"/>
                </a:solidFill>
              </a:rPr>
              <a:t>id</a:t>
            </a:r>
            <a:r>
              <a:rPr kumimoji="1" lang="zh-CN" altLang="en-US" dirty="0">
                <a:solidFill>
                  <a:srgbClr val="E11F01"/>
                </a:solidFill>
              </a:rPr>
              <a:t>＝</a:t>
            </a:r>
            <a:r>
              <a:rPr kumimoji="1" lang="hr-HR" altLang="zh-CN" dirty="0">
                <a:solidFill>
                  <a:srgbClr val="E11F01"/>
                </a:solidFill>
              </a:rPr>
              <a:t>“</a:t>
            </a:r>
            <a:r>
              <a:rPr kumimoji="1" lang="zh-CN" altLang="en-US" dirty="0">
                <a:solidFill>
                  <a:srgbClr val="E11F01"/>
                </a:solidFill>
              </a:rPr>
              <a:t>命名</a:t>
            </a:r>
            <a:r>
              <a:rPr kumimoji="1" lang="hr-HR" altLang="zh-CN" dirty="0">
                <a:solidFill>
                  <a:srgbClr val="E11F01"/>
                </a:solidFill>
              </a:rPr>
              <a:t> "&gt;</a:t>
            </a:r>
            <a:r>
              <a:rPr kumimoji="1" lang="en-US" altLang="zh-CN" dirty="0">
                <a:solidFill>
                  <a:srgbClr val="E11F01"/>
                </a:solidFill>
              </a:rPr>
              <a:t>&lt;/</a:t>
            </a:r>
            <a:r>
              <a:rPr kumimoji="1" lang="zh-CN" altLang="en-US" dirty="0">
                <a:solidFill>
                  <a:srgbClr val="E11F01"/>
                </a:solidFill>
              </a:rPr>
              <a:t>标签名</a:t>
            </a:r>
            <a:r>
              <a:rPr kumimoji="1" lang="hr-HR" altLang="zh-CN" dirty="0">
                <a:solidFill>
                  <a:srgbClr val="E11F01"/>
                </a:solidFill>
              </a:rPr>
              <a:t> </a:t>
            </a:r>
            <a:r>
              <a:rPr kumimoji="1" lang="en-US" altLang="zh-CN" dirty="0">
                <a:solidFill>
                  <a:srgbClr val="E11F01"/>
                </a:solidFill>
              </a:rPr>
              <a:t>&gt;</a:t>
            </a:r>
          </a:p>
          <a:p>
            <a:r>
              <a:rPr kumimoji="1" lang="zh-CN" altLang="en-US" dirty="0"/>
              <a:t>注意两个命名需要相同</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777363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err="1">
                <a:solidFill>
                  <a:srgbClr val="E32000"/>
                </a:solidFill>
              </a:rPr>
              <a:t>img</a:t>
            </a:r>
            <a:r>
              <a:rPr kumimoji="1" lang="zh-CN" altLang="en-US" dirty="0">
                <a:solidFill>
                  <a:srgbClr val="E32000"/>
                </a:solidFill>
              </a:rPr>
              <a:t> 标签（行内块元素）</a:t>
            </a:r>
          </a:p>
          <a:p>
            <a:r>
              <a:rPr kumimoji="1" lang="zh-CN" altLang="en-US" dirty="0"/>
              <a:t>向网页中嵌入一张图像</a:t>
            </a:r>
            <a:endParaRPr kumimoji="1" lang="en-US" altLang="zh-CN" dirty="0"/>
          </a:p>
          <a:p>
            <a:r>
              <a:rPr kumimoji="1" lang="en-US" altLang="zh-CN" dirty="0" err="1"/>
              <a:t>src</a:t>
            </a:r>
            <a:r>
              <a:rPr kumimoji="1" lang="zh-CN" altLang="en-US" dirty="0"/>
              <a:t> 属性用于设置图像路径</a:t>
            </a:r>
            <a:endParaRPr kumimoji="1" lang="en-US" altLang="zh-CN" dirty="0"/>
          </a:p>
          <a:p>
            <a:r>
              <a:rPr kumimoji="1" lang="en-US" altLang="zh-CN" dirty="0"/>
              <a:t>alt</a:t>
            </a:r>
            <a:r>
              <a:rPr kumimoji="1" lang="zh-CN" altLang="en-US" dirty="0"/>
              <a:t> 属性是用于设置图像的替代文本，当网速慢等因素造成图片加载失败替代原图片显示的文字</a:t>
            </a:r>
            <a:endParaRPr kumimoji="1" lang="en-US" altLang="zh-CN" dirty="0"/>
          </a:p>
          <a:p>
            <a:r>
              <a:rPr kumimoji="1" lang="en-US" altLang="zh-CN" dirty="0"/>
              <a:t>title</a:t>
            </a:r>
            <a:r>
              <a:rPr kumimoji="1" lang="zh-CN" altLang="en-US" dirty="0"/>
              <a:t> 属性是用于鼠标放在图片上显示出来的对图片的解释</a:t>
            </a:r>
            <a:endParaRPr kumimoji="1" lang="en-US" altLang="zh-CN" dirty="0"/>
          </a:p>
          <a:p>
            <a:r>
              <a:rPr kumimoji="1" lang="en-US" altLang="zh-CN" dirty="0"/>
              <a:t>width</a:t>
            </a:r>
            <a:r>
              <a:rPr kumimoji="1" lang="zh-CN" altLang="en-US" dirty="0"/>
              <a:t>属性和</a:t>
            </a:r>
            <a:r>
              <a:rPr kumimoji="1" lang="en-US" altLang="zh-CN" dirty="0"/>
              <a:t>height</a:t>
            </a:r>
            <a:r>
              <a:rPr kumimoji="1" lang="zh-CN" altLang="en-US" dirty="0"/>
              <a:t>属性可以设置图片的宽和高</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09614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pic>
        <p:nvPicPr>
          <p:cNvPr id="6" name="图片 5">
            <a:extLst>
              <a:ext uri="{FF2B5EF4-FFF2-40B4-BE49-F238E27FC236}">
                <a16:creationId xmlns:a16="http://schemas.microsoft.com/office/drawing/2014/main" id="{5137C879-9041-4E45-A2F3-2A672E3164BF}"/>
              </a:ext>
            </a:extLst>
          </p:cNvPr>
          <p:cNvPicPr>
            <a:picLocks noChangeAspect="1"/>
          </p:cNvPicPr>
          <p:nvPr/>
        </p:nvPicPr>
        <p:blipFill>
          <a:blip r:embed="rId3"/>
          <a:stretch>
            <a:fillRect/>
          </a:stretch>
        </p:blipFill>
        <p:spPr>
          <a:xfrm>
            <a:off x="1691680" y="771550"/>
            <a:ext cx="5898476" cy="4057904"/>
          </a:xfrm>
          <a:prstGeom prst="rect">
            <a:avLst/>
          </a:prstGeom>
        </p:spPr>
      </p:pic>
    </p:spTree>
    <p:extLst>
      <p:ext uri="{BB962C8B-B14F-4D97-AF65-F5344CB8AC3E}">
        <p14:creationId xmlns:p14="http://schemas.microsoft.com/office/powerpoint/2010/main" val="4110718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行级标签的特征</a:t>
            </a:r>
          </a:p>
          <a:p>
            <a:r>
              <a:rPr kumimoji="1" lang="zh-CN" altLang="en-US" dirty="0"/>
              <a:t>行内显示</a:t>
            </a:r>
            <a:endParaRPr kumimoji="1" lang="en-US" altLang="zh-CN" dirty="0"/>
          </a:p>
          <a:p>
            <a:r>
              <a:rPr kumimoji="1" lang="zh-CN" altLang="en-US" dirty="0"/>
              <a:t>内容撑开宽高，不可以设置宽高</a:t>
            </a:r>
            <a:endParaRPr kumimoji="1" lang="en-US" altLang="zh-CN" dirty="0"/>
          </a:p>
          <a:p>
            <a:r>
              <a:rPr kumimoji="1" lang="zh-CN" altLang="en-US" dirty="0"/>
              <a:t>行级标签只能嵌套行级标签</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186546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行内块标签的特征</a:t>
            </a:r>
          </a:p>
          <a:p>
            <a:r>
              <a:rPr kumimoji="1" lang="zh-CN" altLang="en-US" dirty="0"/>
              <a:t>行内显示</a:t>
            </a:r>
            <a:endParaRPr kumimoji="1" lang="en-US" altLang="zh-CN" dirty="0"/>
          </a:p>
          <a:p>
            <a:r>
              <a:rPr kumimoji="1" lang="zh-CN" altLang="en-US" dirty="0"/>
              <a:t>可以设置宽高</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基本标签</a:t>
            </a:r>
          </a:p>
        </p:txBody>
      </p:sp>
    </p:spTree>
    <p:extLst>
      <p:ext uri="{BB962C8B-B14F-4D97-AF65-F5344CB8AC3E}">
        <p14:creationId xmlns:p14="http://schemas.microsoft.com/office/powerpoint/2010/main" val="2784720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 </a:t>
            </a:r>
            <a:r>
              <a:rPr lang="zh-CN" altLang="en-US" dirty="0"/>
              <a:t>入门（二）</a:t>
            </a:r>
            <a:r>
              <a:rPr lang="en-US" altLang="zh-CN" dirty="0"/>
              <a:t> – </a:t>
            </a:r>
            <a:r>
              <a:rPr lang="zh-CN" altLang="en-US" dirty="0"/>
              <a:t>课程概要</a:t>
            </a:r>
          </a:p>
        </p:txBody>
      </p:sp>
      <p:sp>
        <p:nvSpPr>
          <p:cNvPr id="3" name="内容占位符 2"/>
          <p:cNvSpPr>
            <a:spLocks noGrp="1"/>
          </p:cNvSpPr>
          <p:nvPr>
            <p:ph sz="quarter" idx="10"/>
          </p:nvPr>
        </p:nvSpPr>
        <p:spPr/>
        <p:txBody>
          <a:bodyPr/>
          <a:lstStyle/>
          <a:p>
            <a:r>
              <a:rPr lang="zh-CN" altLang="en-US" dirty="0"/>
              <a:t>表单元素</a:t>
            </a:r>
            <a:endParaRPr lang="en-US" altLang="zh-CN" dirty="0"/>
          </a:p>
          <a:p>
            <a:r>
              <a:rPr lang="en-US" altLang="zh-CN" dirty="0"/>
              <a:t>HTML </a:t>
            </a:r>
            <a:r>
              <a:rPr lang="zh-CN" altLang="en-US" dirty="0"/>
              <a:t>表格</a:t>
            </a:r>
            <a:endParaRPr lang="en-US" altLang="zh-CN" dirty="0"/>
          </a:p>
          <a:p>
            <a:r>
              <a:rPr lang="en-US" altLang="zh-CN" dirty="0"/>
              <a:t>HTML </a:t>
            </a:r>
            <a:r>
              <a:rPr lang="zh-CN" altLang="en-US" dirty="0"/>
              <a:t>书写规范</a:t>
            </a:r>
            <a:endParaRPr lang="en-US" altLang="zh-CN" dirty="0"/>
          </a:p>
          <a:p>
            <a:r>
              <a:rPr lang="en-US" altLang="zh-CN" dirty="0"/>
              <a:t>SEO </a:t>
            </a:r>
            <a:r>
              <a:rPr lang="zh-CN" altLang="en-US" dirty="0"/>
              <a:t>搜索引擎优化</a:t>
            </a:r>
          </a:p>
        </p:txBody>
      </p:sp>
    </p:spTree>
    <p:extLst>
      <p:ext uri="{BB962C8B-B14F-4D97-AF65-F5344CB8AC3E}">
        <p14:creationId xmlns:p14="http://schemas.microsoft.com/office/powerpoint/2010/main" val="258626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表单元素：</a:t>
            </a:r>
          </a:p>
          <a:p>
            <a:r>
              <a:rPr kumimoji="1" lang="zh-CN" altLang="en-US" dirty="0"/>
              <a:t>客户端在浏览网页时，都会向服务器索要数据，然后将得到的数据呈现在浏览器当中</a:t>
            </a:r>
            <a:endParaRPr kumimoji="1" lang="en-US" altLang="zh-CN" dirty="0"/>
          </a:p>
          <a:p>
            <a:r>
              <a:rPr kumimoji="1" lang="zh-CN" altLang="en-US" dirty="0"/>
              <a:t>除了索要数据以外，客户端也希望能够向服务器发送一些数据</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807525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向服务端发送数据的场景实例：</a:t>
            </a:r>
            <a:endParaRPr kumimoji="1" lang="en-US" altLang="zh-CN" dirty="0"/>
          </a:p>
          <a:p>
            <a:pPr marL="0" indent="0">
              <a:buNone/>
            </a:pPr>
            <a:r>
              <a:rPr kumimoji="1" lang="zh-CN" altLang="en-US" dirty="0"/>
              <a:t>场景一：搜索信息</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pic>
        <p:nvPicPr>
          <p:cNvPr id="4" name="图片 3"/>
          <p:cNvPicPr>
            <a:picLocks noChangeAspect="1"/>
          </p:cNvPicPr>
          <p:nvPr/>
        </p:nvPicPr>
        <p:blipFill>
          <a:blip r:embed="rId3"/>
          <a:stretch>
            <a:fillRect/>
          </a:stretch>
        </p:blipFill>
        <p:spPr>
          <a:xfrm>
            <a:off x="1185862" y="3368882"/>
            <a:ext cx="1780502" cy="1107868"/>
          </a:xfrm>
          <a:prstGeom prst="rect">
            <a:avLst/>
          </a:prstGeom>
        </p:spPr>
      </p:pic>
      <p:pic>
        <p:nvPicPr>
          <p:cNvPr id="5" name="图片 4"/>
          <p:cNvPicPr>
            <a:picLocks noChangeAspect="1"/>
          </p:cNvPicPr>
          <p:nvPr/>
        </p:nvPicPr>
        <p:blipFill>
          <a:blip r:embed="rId4"/>
          <a:stretch>
            <a:fillRect/>
          </a:stretch>
        </p:blipFill>
        <p:spPr>
          <a:xfrm>
            <a:off x="3385464" y="1622153"/>
            <a:ext cx="1663392" cy="1546874"/>
          </a:xfrm>
          <a:prstGeom prst="rect">
            <a:avLst/>
          </a:prstGeom>
        </p:spPr>
      </p:pic>
      <p:pic>
        <p:nvPicPr>
          <p:cNvPr id="6" name="图片 5"/>
          <p:cNvPicPr>
            <a:picLocks noChangeAspect="1"/>
          </p:cNvPicPr>
          <p:nvPr/>
        </p:nvPicPr>
        <p:blipFill>
          <a:blip r:embed="rId5"/>
          <a:stretch>
            <a:fillRect/>
          </a:stretch>
        </p:blipFill>
        <p:spPr>
          <a:xfrm>
            <a:off x="5643562" y="3169027"/>
            <a:ext cx="1780502" cy="1507578"/>
          </a:xfrm>
          <a:prstGeom prst="rect">
            <a:avLst/>
          </a:prstGeom>
        </p:spPr>
      </p:pic>
      <p:cxnSp>
        <p:nvCxnSpPr>
          <p:cNvPr id="8" name="直线箭头连接符 7"/>
          <p:cNvCxnSpPr/>
          <p:nvPr/>
        </p:nvCxnSpPr>
        <p:spPr bwMode="auto">
          <a:xfrm flipV="1">
            <a:off x="2146483" y="2814637"/>
            <a:ext cx="1311092" cy="452438"/>
          </a:xfrm>
          <a:prstGeom prst="straightConnector1">
            <a:avLst/>
          </a:prstGeom>
          <a:solidFill>
            <a:schemeClr val="accent1"/>
          </a:solidFill>
          <a:ln w="22225" cap="flat" cmpd="sng" algn="ctr">
            <a:solidFill>
              <a:srgbClr val="E11F0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直线箭头连接符 9"/>
          <p:cNvCxnSpPr/>
          <p:nvPr/>
        </p:nvCxnSpPr>
        <p:spPr bwMode="auto">
          <a:xfrm>
            <a:off x="5038966" y="2814638"/>
            <a:ext cx="1187603" cy="225674"/>
          </a:xfrm>
          <a:prstGeom prst="straightConnector1">
            <a:avLst/>
          </a:prstGeom>
          <a:solidFill>
            <a:schemeClr val="accent1"/>
          </a:solidFill>
          <a:ln w="22225" cap="flat" cmpd="sng" algn="ctr">
            <a:solidFill>
              <a:srgbClr val="E32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775877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场景二：登录注册</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pic>
        <p:nvPicPr>
          <p:cNvPr id="7" name="图片 6"/>
          <p:cNvPicPr>
            <a:picLocks noChangeAspect="1"/>
          </p:cNvPicPr>
          <p:nvPr/>
        </p:nvPicPr>
        <p:blipFill>
          <a:blip r:embed="rId3"/>
          <a:stretch>
            <a:fillRect/>
          </a:stretch>
        </p:blipFill>
        <p:spPr>
          <a:xfrm>
            <a:off x="2900362" y="1814658"/>
            <a:ext cx="2652713" cy="2674880"/>
          </a:xfrm>
          <a:prstGeom prst="rect">
            <a:avLst/>
          </a:prstGeom>
        </p:spPr>
      </p:pic>
    </p:spTree>
    <p:extLst>
      <p:ext uri="{BB962C8B-B14F-4D97-AF65-F5344CB8AC3E}">
        <p14:creationId xmlns:p14="http://schemas.microsoft.com/office/powerpoint/2010/main" val="156891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HTML</a:t>
            </a:r>
            <a:r>
              <a:rPr kumimoji="1" lang="zh-CN" altLang="en-US" dirty="0"/>
              <a:t>：</a:t>
            </a:r>
            <a:endParaRPr kumimoji="1" lang="en-US" altLang="zh-CN" dirty="0"/>
          </a:p>
          <a:p>
            <a:r>
              <a:rPr kumimoji="1" lang="zh-CN" altLang="en-US" dirty="0"/>
              <a:t>标识文本</a:t>
            </a:r>
            <a:endParaRPr kumimoji="1" lang="en-US" altLang="zh-CN" dirty="0"/>
          </a:p>
          <a:p>
            <a:r>
              <a:rPr kumimoji="1" lang="zh-CN" altLang="en-US" dirty="0"/>
              <a:t>建立超链接</a:t>
            </a:r>
            <a:endParaRPr kumimoji="1" lang="en-US" altLang="zh-CN" dirty="0"/>
          </a:p>
          <a:p>
            <a:r>
              <a:rPr kumimoji="1" lang="zh-CN" altLang="en-US" dirty="0"/>
              <a:t>创建列表</a:t>
            </a:r>
            <a:endParaRPr kumimoji="1" lang="en-US" altLang="zh-CN" dirty="0"/>
          </a:p>
          <a:p>
            <a:r>
              <a:rPr kumimoji="1" lang="zh-CN" altLang="en-US" dirty="0"/>
              <a:t>显示媒体</a:t>
            </a:r>
            <a:endParaRPr kumimoji="1" lang="en-US" altLang="zh-CN" dirty="0"/>
          </a:p>
          <a:p>
            <a:r>
              <a:rPr kumimoji="1" lang="zh-CN" altLang="en-US" dirty="0"/>
              <a:t>制作表格</a:t>
            </a:r>
            <a:endParaRPr kumimoji="1" lang="en-US" altLang="zh-CN" dirty="0"/>
          </a:p>
          <a:p>
            <a:r>
              <a:rPr kumimoji="1" lang="zh-CN" altLang="en-US" dirty="0"/>
              <a:t>制作表单</a:t>
            </a:r>
            <a:endParaRPr kumimoji="1" lang="en-US" altLang="zh-CN" dirty="0"/>
          </a:p>
          <a:p>
            <a:r>
              <a:rPr kumimoji="1" lang="en-US" altLang="zh-CN" dirty="0"/>
              <a:t>……</a:t>
            </a: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概念</a:t>
            </a:r>
          </a:p>
        </p:txBody>
      </p:sp>
    </p:spTree>
    <p:extLst>
      <p:ext uri="{BB962C8B-B14F-4D97-AF65-F5344CB8AC3E}">
        <p14:creationId xmlns:p14="http://schemas.microsoft.com/office/powerpoint/2010/main" val="3378025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场景三：购物车或购买页面</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pic>
        <p:nvPicPr>
          <p:cNvPr id="4" name="图片 3"/>
          <p:cNvPicPr>
            <a:picLocks noChangeAspect="1"/>
          </p:cNvPicPr>
          <p:nvPr/>
        </p:nvPicPr>
        <p:blipFill>
          <a:blip r:embed="rId3"/>
          <a:stretch>
            <a:fillRect/>
          </a:stretch>
        </p:blipFill>
        <p:spPr>
          <a:xfrm>
            <a:off x="758197" y="1873362"/>
            <a:ext cx="7628885" cy="2360971"/>
          </a:xfrm>
          <a:prstGeom prst="rect">
            <a:avLst/>
          </a:prstGeom>
        </p:spPr>
      </p:pic>
    </p:spTree>
    <p:extLst>
      <p:ext uri="{BB962C8B-B14F-4D97-AF65-F5344CB8AC3E}">
        <p14:creationId xmlns:p14="http://schemas.microsoft.com/office/powerpoint/2010/main" val="2142801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form</a:t>
            </a:r>
            <a:r>
              <a:rPr kumimoji="1" lang="zh-CN" altLang="en-US" dirty="0"/>
              <a:t> 标签</a:t>
            </a:r>
            <a:endParaRPr kumimoji="1" lang="en-US" altLang="zh-CN" dirty="0"/>
          </a:p>
          <a:p>
            <a:r>
              <a:rPr lang="zh-CN" altLang="en-US" dirty="0"/>
              <a:t>标签用于为用户输入创建 </a:t>
            </a:r>
            <a:r>
              <a:rPr lang="en-US" altLang="zh-CN" dirty="0"/>
              <a:t>HTML </a:t>
            </a:r>
            <a:r>
              <a:rPr lang="zh-CN" altLang="en-US" dirty="0"/>
              <a:t>表单。 </a:t>
            </a:r>
            <a:endParaRPr lang="en-US" altLang="zh-CN" dirty="0"/>
          </a:p>
          <a:p>
            <a:r>
              <a:rPr kumimoji="1" lang="zh-CN" altLang="en-US" dirty="0"/>
              <a:t>表单元素中可以书写很多表单元素，如输入框、多选框、下拉菜单等等</a:t>
            </a:r>
            <a:endParaRPr kumimoji="1" lang="en-US" altLang="zh-CN" dirty="0"/>
          </a:p>
          <a:p>
            <a:r>
              <a:rPr kumimoji="1" lang="zh-CN" altLang="en-US" dirty="0"/>
              <a:t>表单可以向服务器传输数据</a:t>
            </a:r>
            <a:endParaRPr kumimoji="1" lang="en-US" altLang="zh-CN" dirty="0"/>
          </a:p>
          <a:p>
            <a:r>
              <a:rPr kumimoji="1" lang="en-US" altLang="zh-CN" dirty="0"/>
              <a:t>form</a:t>
            </a:r>
            <a:r>
              <a:rPr kumimoji="1" lang="zh-CN" altLang="en-US" dirty="0"/>
              <a:t> 元素是块级元素</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211537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form</a:t>
            </a:r>
            <a:r>
              <a:rPr kumimoji="1" lang="zh-CN" altLang="en-US" dirty="0"/>
              <a:t> 标签</a:t>
            </a:r>
            <a:endParaRPr kumimoji="1" lang="en-US" altLang="zh-CN" dirty="0"/>
          </a:p>
          <a:p>
            <a:r>
              <a:rPr kumimoji="1" lang="en-US" altLang="zh-CN" dirty="0"/>
              <a:t>action </a:t>
            </a:r>
            <a:r>
              <a:rPr kumimoji="1" lang="zh-CN" altLang="en-US" dirty="0"/>
              <a:t>属性规定当前提交表单时向何处发送表单数据</a:t>
            </a:r>
            <a:endParaRPr kumimoji="1" lang="en-US" altLang="zh-CN" dirty="0"/>
          </a:p>
          <a:p>
            <a:r>
              <a:rPr kumimoji="1" lang="en-US" altLang="zh-CN" dirty="0"/>
              <a:t>method </a:t>
            </a:r>
            <a:r>
              <a:rPr kumimoji="1" lang="zh-CN" altLang="en-US" dirty="0"/>
              <a:t>属性规定如何发送表单数据，方式分为 </a:t>
            </a:r>
            <a:r>
              <a:rPr kumimoji="1" lang="en-US" altLang="zh-CN" dirty="0"/>
              <a:t>GTE </a:t>
            </a:r>
            <a:r>
              <a:rPr kumimoji="1" lang="zh-CN" altLang="en-US" dirty="0"/>
              <a:t>和 </a:t>
            </a:r>
            <a:r>
              <a:rPr kumimoji="1" lang="en-US" altLang="zh-CN" dirty="0"/>
              <a:t>POST </a:t>
            </a:r>
            <a:r>
              <a:rPr kumimoji="1" lang="zh-CN" altLang="en-US" dirty="0"/>
              <a:t>两种。</a:t>
            </a:r>
            <a:endParaRPr kumimoji="1" lang="en-US" altLang="zh-CN" dirty="0"/>
          </a:p>
          <a:p>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387574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a:t>
            </a:r>
            <a:endParaRPr kumimoji="1" lang="en-US" altLang="zh-CN" dirty="0"/>
          </a:p>
          <a:p>
            <a:r>
              <a:rPr kumimoji="1" lang="en-US" altLang="zh-CN" dirty="0"/>
              <a:t>input</a:t>
            </a:r>
            <a:r>
              <a:rPr kumimoji="1" lang="zh-CN" altLang="en-US" dirty="0"/>
              <a:t> 是一个很神奇的元素，它不仅有一种表现形式，可以定义多种形式的输入框，输入框的形式由该元素的 </a:t>
            </a:r>
            <a:r>
              <a:rPr kumimoji="1" lang="en-US" altLang="zh-CN" dirty="0"/>
              <a:t>type </a:t>
            </a:r>
            <a:r>
              <a:rPr kumimoji="1" lang="zh-CN" altLang="en-US" dirty="0"/>
              <a:t>属性来设置</a:t>
            </a:r>
            <a:endParaRPr kumimoji="1" lang="en-US" altLang="zh-CN" dirty="0"/>
          </a:p>
          <a:p>
            <a:r>
              <a:rPr kumimoji="1" lang="en-US" altLang="zh-CN" dirty="0"/>
              <a:t>type</a:t>
            </a:r>
            <a:r>
              <a:rPr kumimoji="1" lang="zh-CN" altLang="en-US" dirty="0"/>
              <a:t> 用于定义该 </a:t>
            </a:r>
            <a:r>
              <a:rPr kumimoji="1" lang="en-US" altLang="zh-CN" dirty="0"/>
              <a:t>input</a:t>
            </a:r>
            <a:r>
              <a:rPr kumimoji="1" lang="zh-CN" altLang="en-US" dirty="0"/>
              <a:t> 的具体类型，输入框主要包括输入文本域、密码框、单选框、复选框、隐藏域、文件域以及三类按钮</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427406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标签（文本域）</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"text"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kumimoji="1" lang="zh-CN" altLang="en-US" dirty="0"/>
              <a:t>用户可以在该元素当中输入内容，这些内容会按章输入的原始效果显示</a:t>
            </a:r>
            <a:endParaRPr kumimoji="1" lang="en-US" altLang="zh-CN" dirty="0"/>
          </a:p>
          <a:p>
            <a:r>
              <a:rPr kumimoji="1" lang="en-US" altLang="zh-CN" dirty="0"/>
              <a:t>value</a:t>
            </a:r>
            <a:r>
              <a:rPr kumimoji="1" lang="zh-CN" altLang="en-US" dirty="0"/>
              <a:t> 属性是用户输入的值，也可以设置文本域默认值</a:t>
            </a:r>
            <a:endParaRPr kumimoji="1" lang="en-US" altLang="zh-CN" dirty="0"/>
          </a:p>
          <a:p>
            <a:r>
              <a:rPr kumimoji="1" lang="en-US" altLang="zh-CN" dirty="0"/>
              <a:t>name</a:t>
            </a:r>
            <a:r>
              <a:rPr kumimoji="1" lang="zh-CN" altLang="en-US" dirty="0"/>
              <a:t> 值是服务器接受值的键名</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391416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标签（密码框）</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"password"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kumimoji="1" lang="zh-CN" altLang="en-US" dirty="0"/>
              <a:t>当用户在该元素输入内容时，这些内容并不会直接显示出来，而是以星号或圆点的方式显示出来</a:t>
            </a:r>
            <a:endParaRPr kumimoji="1" lang="en-US" altLang="zh-CN" dirty="0"/>
          </a:p>
          <a:p>
            <a:r>
              <a:rPr kumimoji="1" lang="zh-CN" altLang="en-US" dirty="0"/>
              <a:t>其他属性和 </a:t>
            </a:r>
            <a:r>
              <a:rPr kumimoji="1" lang="en-US" altLang="zh-CN" dirty="0"/>
              <a:t>text</a:t>
            </a:r>
            <a:r>
              <a:rPr kumimoji="1" lang="zh-CN" altLang="en-US" dirty="0"/>
              <a:t> 一样</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621217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标签（单选框）</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"radio"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kumimoji="1" lang="zh-CN" altLang="en-US" dirty="0"/>
              <a:t>单选框表现是一个圆形的选择框，多个单选按钮可以组合为一个按钮组，只有被选中的单选按钮，数据才会传递给服务器端</a:t>
            </a:r>
            <a:endParaRPr kumimoji="1" lang="en-US" altLang="zh-CN" dirty="0"/>
          </a:p>
          <a:p>
            <a:r>
              <a:rPr kumimoji="1" lang="en-US" altLang="zh-CN" dirty="0"/>
              <a:t>name</a:t>
            </a:r>
            <a:r>
              <a:rPr kumimoji="1" lang="zh-CN" altLang="en-US" dirty="0"/>
              <a:t> 属性非常重要，一个按钮组必须 </a:t>
            </a:r>
            <a:r>
              <a:rPr kumimoji="1" lang="en-US" altLang="zh-CN" dirty="0"/>
              <a:t>name</a:t>
            </a:r>
            <a:r>
              <a:rPr kumimoji="1" lang="zh-CN" altLang="en-US" dirty="0"/>
              <a:t> 值相同才能实现单选</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956889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标签（复选框）</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"checkbox"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kumimoji="1" lang="zh-CN" altLang="en-US" dirty="0"/>
              <a:t>复选框表现是一个方形的选择按钮，多个复选按钮可以组合为一个按钮组，只有被选中的复选按钮，数据才会传递给服务器端</a:t>
            </a:r>
            <a:endParaRPr kumimoji="1" lang="en-US" altLang="zh-CN" dirty="0"/>
          </a:p>
          <a:p>
            <a:r>
              <a:rPr kumimoji="1" lang="zh-CN" altLang="en-US" dirty="0"/>
              <a:t>一个按钮组必须 </a:t>
            </a:r>
            <a:r>
              <a:rPr kumimoji="1" lang="en-US" altLang="zh-CN" dirty="0"/>
              <a:t>name</a:t>
            </a:r>
            <a:r>
              <a:rPr kumimoji="1" lang="zh-CN" altLang="en-US" dirty="0"/>
              <a:t> 值相同才能让服务器判断出是来自同一组按钮组</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908464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标签（隐藏域）</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"hidden"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kumimoji="1" lang="zh-CN" altLang="en-US" dirty="0"/>
              <a:t>隐藏域中的内容不会显示在网页当中</a:t>
            </a:r>
            <a:endParaRPr kumimoji="1" lang="en-US" altLang="zh-CN" dirty="0"/>
          </a:p>
          <a:p>
            <a:r>
              <a:rPr kumimoji="1" lang="zh-CN" altLang="en-US" dirty="0"/>
              <a:t>虽然不会显示网页中，但是却非常的重要，因为网页中有很多数据并不需要用户操作输入，但是依然要传递给服务器</a:t>
            </a:r>
            <a:endParaRPr kumimoji="1" lang="en-US" altLang="zh-CN" dirty="0"/>
          </a:p>
          <a:p>
            <a:r>
              <a:rPr kumimoji="1" lang="zh-CN" altLang="en-US" dirty="0"/>
              <a:t>比如购物车页面中，用户可以输入数量、是否选中、促销下拉等，但是对于商品来说，商品名，编码，价格，等都是要传递给服务器的，因此隐藏域保证数据传输和减少用户操作</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703320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标签（文件域）</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"file" </a:t>
            </a:r>
            <a:r>
              <a:rPr lang="en-US" altLang="zh-CN" i="1" dirty="0">
                <a:solidFill>
                  <a:srgbClr val="E32000"/>
                </a:solidFill>
              </a:rPr>
              <a:t>name=</a:t>
            </a:r>
            <a:r>
              <a:rPr lang="en-US" altLang="zh-CN" b="1" dirty="0">
                <a:solidFill>
                  <a:srgbClr val="E32000"/>
                </a:solidFill>
              </a:rPr>
              <a: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lang="zh-CN" altLang="en-US" dirty="0"/>
              <a:t>定义输入字段和 </a:t>
            </a:r>
            <a:r>
              <a:rPr lang="en-US" altLang="zh-CN" dirty="0"/>
              <a:t>"</a:t>
            </a:r>
            <a:r>
              <a:rPr lang="zh-CN" altLang="en-US" dirty="0"/>
              <a:t>浏览</a:t>
            </a:r>
            <a:r>
              <a:rPr lang="en-US" altLang="zh-CN" dirty="0"/>
              <a:t>"</a:t>
            </a:r>
            <a:r>
              <a:rPr lang="zh-CN" altLang="en-US" dirty="0"/>
              <a:t>按钮，供文件上传。</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31225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buNone/>
            </a:pPr>
            <a:r>
              <a:rPr kumimoji="1" lang="en-US" altLang="zh-CN" dirty="0"/>
              <a:t>HTML</a:t>
            </a:r>
            <a:r>
              <a:rPr kumimoji="1" lang="zh-CN" altLang="en-US" dirty="0"/>
              <a:t>：</a:t>
            </a:r>
            <a:endParaRPr kumimoji="1" lang="en-US" altLang="zh-CN" dirty="0"/>
          </a:p>
          <a:p>
            <a:r>
              <a:rPr kumimoji="1" lang="zh-CN" altLang="en-US" dirty="0">
                <a:solidFill>
                  <a:srgbClr val="E32000"/>
                </a:solidFill>
              </a:rPr>
              <a:t>超文本标记语言</a:t>
            </a:r>
            <a:r>
              <a:rPr kumimoji="1" lang="zh-CN" altLang="en-US" dirty="0"/>
              <a:t>（</a:t>
            </a:r>
            <a:r>
              <a:rPr lang="en-US" altLang="zh-CN" dirty="0"/>
              <a:t>Hypertext  Markup Language</a:t>
            </a:r>
            <a:r>
              <a:rPr kumimoji="1" lang="zh-CN" altLang="en-US" dirty="0"/>
              <a:t>）</a:t>
            </a:r>
            <a:endParaRPr kumimoji="1" lang="en-US" altLang="zh-CN" dirty="0"/>
          </a:p>
          <a:p>
            <a:r>
              <a:rPr kumimoji="1" lang="zh-CN" altLang="en-US" dirty="0">
                <a:solidFill>
                  <a:srgbClr val="E32000"/>
                </a:solidFill>
              </a:rPr>
              <a:t>超文本</a:t>
            </a:r>
            <a:r>
              <a:rPr lang="zh-CN" altLang="en-US" dirty="0"/>
              <a:t>指用超链接的方法，将各种不同空间的文字信息组织在一起的网状文本</a:t>
            </a:r>
            <a:endParaRPr lang="en-US" altLang="zh-CN" dirty="0"/>
          </a:p>
          <a:p>
            <a:r>
              <a:rPr kumimoji="1" lang="zh-CN" altLang="en-US" dirty="0">
                <a:solidFill>
                  <a:srgbClr val="E32000"/>
                </a:solidFill>
              </a:rPr>
              <a:t>超文本</a:t>
            </a:r>
            <a:r>
              <a:rPr lang="zh-CN" altLang="en-US" dirty="0"/>
              <a:t>也指页面内可以包含图片、链接，甚至音乐、程序等非文字元素</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概念</a:t>
            </a:r>
          </a:p>
        </p:txBody>
      </p:sp>
    </p:spTree>
    <p:extLst>
      <p:ext uri="{BB962C8B-B14F-4D97-AF65-F5344CB8AC3E}">
        <p14:creationId xmlns:p14="http://schemas.microsoft.com/office/powerpoint/2010/main" val="735614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标签三类按钮（</a:t>
            </a:r>
            <a:r>
              <a:rPr kumimoji="1" lang="en-US" altLang="zh-CN" dirty="0"/>
              <a:t>button</a:t>
            </a:r>
            <a:r>
              <a:rPr kumimoji="1" lang="zh-CN" altLang="en-US" dirty="0"/>
              <a:t>）</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"button"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lang="zh-CN" altLang="en-US" dirty="0"/>
              <a:t>定义可点击按钮，但没有任何行为</a:t>
            </a:r>
            <a:endParaRPr lang="en-US" altLang="zh-CN" dirty="0"/>
          </a:p>
          <a:p>
            <a:r>
              <a:rPr lang="zh-CN" altLang="en-US" dirty="0"/>
              <a:t>多数情况下，用于通过 </a:t>
            </a:r>
            <a:r>
              <a:rPr lang="en-US" altLang="zh-CN" dirty="0"/>
              <a:t>JavaScript </a:t>
            </a:r>
            <a:r>
              <a:rPr lang="zh-CN" altLang="en-US" dirty="0"/>
              <a:t>启动</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2925216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标签三类按钮（</a:t>
            </a:r>
            <a:r>
              <a:rPr kumimoji="1" lang="en-US" altLang="zh-CN" dirty="0"/>
              <a:t>reset</a:t>
            </a:r>
            <a:r>
              <a:rPr kumimoji="1" lang="zh-CN" altLang="en-US" dirty="0"/>
              <a:t>）</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"reset"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lang="zh-CN" altLang="en-US" dirty="0"/>
              <a:t>定义重置按钮</a:t>
            </a:r>
            <a:endParaRPr lang="en-US" altLang="zh-CN" dirty="0"/>
          </a:p>
          <a:p>
            <a:r>
              <a:rPr lang="zh-CN" altLang="en-US" dirty="0"/>
              <a:t>重置按钮会清除表单中的所有数据</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179094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input</a:t>
            </a:r>
            <a:r>
              <a:rPr kumimoji="1" lang="zh-CN" altLang="en-US" dirty="0"/>
              <a:t> 标签三类按钮（</a:t>
            </a:r>
            <a:r>
              <a:rPr kumimoji="1" lang="en-US" altLang="zh-CN" dirty="0"/>
              <a:t>submit</a:t>
            </a:r>
            <a:r>
              <a:rPr kumimoji="1" lang="zh-CN" altLang="en-US" dirty="0"/>
              <a:t>）</a:t>
            </a:r>
            <a:endParaRPr kumimoji="1" lang="en-US" altLang="zh-CN" dirty="0"/>
          </a:p>
          <a:p>
            <a:r>
              <a:rPr lang="en-US" altLang="zh-CN" dirty="0">
                <a:solidFill>
                  <a:srgbClr val="E32000"/>
                </a:solidFill>
              </a:rPr>
              <a:t>&lt;</a:t>
            </a:r>
            <a:r>
              <a:rPr lang="en-US" altLang="zh-CN" b="1" dirty="0">
                <a:solidFill>
                  <a:srgbClr val="E32000"/>
                </a:solidFill>
              </a:rPr>
              <a:t>input </a:t>
            </a:r>
            <a:r>
              <a:rPr lang="en-US" altLang="zh-CN" i="1" dirty="0">
                <a:solidFill>
                  <a:srgbClr val="E32000"/>
                </a:solidFill>
              </a:rPr>
              <a:t>type=</a:t>
            </a:r>
            <a:r>
              <a:rPr lang="en-US" altLang="zh-CN" b="1" dirty="0">
                <a:solidFill>
                  <a:srgbClr val="E32000"/>
                </a:solidFill>
              </a:rPr>
              <a:t> "submit"  </a:t>
            </a:r>
            <a:r>
              <a:rPr lang="en-US" altLang="zh-CN" i="1" dirty="0">
                <a:solidFill>
                  <a:srgbClr val="E32000"/>
                </a:solidFill>
              </a:rPr>
              <a:t>value=</a:t>
            </a:r>
            <a:r>
              <a:rPr lang="en-US" altLang="zh-CN" b="1" dirty="0">
                <a:solidFill>
                  <a:srgbClr val="E32000"/>
                </a:solidFill>
              </a:rPr>
              <a:t>""</a:t>
            </a:r>
            <a:r>
              <a:rPr lang="en-US" altLang="zh-CN" dirty="0">
                <a:solidFill>
                  <a:srgbClr val="E32000"/>
                </a:solidFill>
              </a:rPr>
              <a:t>&gt;</a:t>
            </a:r>
          </a:p>
          <a:p>
            <a:r>
              <a:rPr lang="zh-CN" altLang="en-US" dirty="0"/>
              <a:t>定义提交按钮。</a:t>
            </a:r>
            <a:endParaRPr lang="en-US" altLang="zh-CN" dirty="0"/>
          </a:p>
          <a:p>
            <a:r>
              <a:rPr lang="zh-CN" altLang="en-US" dirty="0"/>
              <a:t>提交按钮用于向服务器发送表单数据。</a:t>
            </a:r>
            <a:endParaRPr lang="en-US" altLang="zh-CN" dirty="0"/>
          </a:p>
          <a:p>
            <a:r>
              <a:rPr lang="zh-CN" altLang="en-US" dirty="0"/>
              <a:t>数据会发送到表单的 </a:t>
            </a:r>
            <a:r>
              <a:rPr lang="en-US" altLang="zh-CN" dirty="0"/>
              <a:t>action </a:t>
            </a:r>
            <a:r>
              <a:rPr lang="zh-CN" altLang="en-US" dirty="0"/>
              <a:t>属性中指定的页面。</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397756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下拉按钮菜单（</a:t>
            </a:r>
            <a:r>
              <a:rPr kumimoji="1" lang="en-US" altLang="zh-CN" dirty="0" err="1"/>
              <a:t>select&amp;option</a:t>
            </a:r>
            <a:r>
              <a:rPr kumimoji="1" lang="zh-CN" altLang="en-US" dirty="0"/>
              <a:t>）</a:t>
            </a:r>
            <a:endParaRPr kumimoji="1" lang="en-US" altLang="zh-CN" dirty="0"/>
          </a:p>
          <a:p>
            <a:r>
              <a:rPr lang="en-US" altLang="zh-CN" dirty="0"/>
              <a:t>select </a:t>
            </a:r>
            <a:r>
              <a:rPr lang="zh-CN" altLang="en-US" dirty="0"/>
              <a:t>元素可创建单选或多选菜单。</a:t>
            </a:r>
            <a:endParaRPr lang="en-US" altLang="zh-CN" dirty="0"/>
          </a:p>
          <a:p>
            <a:r>
              <a:rPr lang="en-US" altLang="zh-CN" dirty="0"/>
              <a:t>select </a:t>
            </a:r>
            <a:r>
              <a:rPr lang="zh-CN" altLang="en-US" dirty="0"/>
              <a:t>元素中的 </a:t>
            </a:r>
            <a:r>
              <a:rPr lang="en-US" altLang="zh-CN" dirty="0"/>
              <a:t>option </a:t>
            </a:r>
            <a:r>
              <a:rPr lang="zh-CN" altLang="en-US" dirty="0"/>
              <a:t>标签用于定义列表中的可用选项。</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1131518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多行文本输入框（</a:t>
            </a:r>
            <a:r>
              <a:rPr kumimoji="1" lang="en-US" altLang="zh-CN" dirty="0" err="1"/>
              <a:t>textarea</a:t>
            </a:r>
            <a:r>
              <a:rPr kumimoji="1" lang="zh-CN" altLang="en-US" dirty="0"/>
              <a:t>）</a:t>
            </a:r>
            <a:endParaRPr kumimoji="1" lang="en-US" altLang="zh-CN" dirty="0"/>
          </a:p>
          <a:p>
            <a:r>
              <a:rPr lang="zh-CN" altLang="en-US" dirty="0"/>
              <a:t>定义多行的文本输入控件</a:t>
            </a:r>
            <a:endParaRPr lang="en-US" altLang="zh-CN" dirty="0"/>
          </a:p>
          <a:p>
            <a:r>
              <a:rPr lang="zh-CN" altLang="en-US" dirty="0"/>
              <a:t>文本区中可容纳无限数量的文本，其中的文本的默认字体是等宽字体</a:t>
            </a:r>
            <a:endParaRPr lang="en-US" altLang="zh-CN" dirty="0"/>
          </a:p>
          <a:p>
            <a:r>
              <a:rPr lang="zh-CN" altLang="en-US" dirty="0">
                <a:solidFill>
                  <a:schemeClr val="bg1">
                    <a:lumMod val="50000"/>
                  </a:schemeClr>
                </a:solidFill>
              </a:rPr>
              <a:t>可以通过 </a:t>
            </a:r>
            <a:r>
              <a:rPr lang="en-US" altLang="zh-CN" dirty="0">
                <a:solidFill>
                  <a:schemeClr val="bg1">
                    <a:lumMod val="50000"/>
                  </a:schemeClr>
                </a:solidFill>
              </a:rPr>
              <a:t>cols </a:t>
            </a:r>
            <a:r>
              <a:rPr lang="zh-CN" altLang="en-US" dirty="0">
                <a:solidFill>
                  <a:schemeClr val="bg1">
                    <a:lumMod val="50000"/>
                  </a:schemeClr>
                </a:solidFill>
              </a:rPr>
              <a:t>和 </a:t>
            </a:r>
            <a:r>
              <a:rPr lang="en-US" altLang="zh-CN" dirty="0">
                <a:solidFill>
                  <a:schemeClr val="bg1">
                    <a:lumMod val="50000"/>
                  </a:schemeClr>
                </a:solidFill>
              </a:rPr>
              <a:t>rows </a:t>
            </a:r>
            <a:r>
              <a:rPr lang="zh-CN" altLang="en-US" dirty="0">
                <a:solidFill>
                  <a:schemeClr val="bg1">
                    <a:lumMod val="50000"/>
                  </a:schemeClr>
                </a:solidFill>
              </a:rPr>
              <a:t>属性来规定 </a:t>
            </a:r>
            <a:r>
              <a:rPr lang="en-US" altLang="zh-CN" dirty="0" err="1">
                <a:solidFill>
                  <a:schemeClr val="bg1">
                    <a:lumMod val="50000"/>
                  </a:schemeClr>
                </a:solidFill>
              </a:rPr>
              <a:t>textarea</a:t>
            </a:r>
            <a:r>
              <a:rPr lang="en-US" altLang="zh-CN" dirty="0">
                <a:solidFill>
                  <a:schemeClr val="bg1">
                    <a:lumMod val="50000"/>
                  </a:schemeClr>
                </a:solidFill>
              </a:rPr>
              <a:t> </a:t>
            </a:r>
            <a:r>
              <a:rPr lang="zh-CN" altLang="en-US" dirty="0">
                <a:solidFill>
                  <a:schemeClr val="bg1">
                    <a:lumMod val="50000"/>
                  </a:schemeClr>
                </a:solidFill>
              </a:rPr>
              <a:t>的尺寸</a:t>
            </a:r>
            <a:endParaRPr lang="en-US" altLang="zh-CN" dirty="0">
              <a:solidFill>
                <a:schemeClr val="bg1">
                  <a:lumMod val="50000"/>
                </a:schemeClr>
              </a:solidFill>
            </a:endParaRP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3659377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label </a:t>
            </a:r>
            <a:r>
              <a:rPr kumimoji="1" lang="zh-CN" altLang="en-US" dirty="0"/>
              <a:t>标签</a:t>
            </a:r>
            <a:endParaRPr kumimoji="1" lang="en-US" altLang="zh-CN" dirty="0"/>
          </a:p>
          <a:p>
            <a:r>
              <a:rPr lang="zh-CN" altLang="en-US" dirty="0"/>
              <a:t>为 </a:t>
            </a:r>
            <a:r>
              <a:rPr lang="en-US" altLang="zh-CN" dirty="0"/>
              <a:t>input </a:t>
            </a:r>
            <a:r>
              <a:rPr lang="zh-CN" altLang="en-US" dirty="0"/>
              <a:t>元素定义标注（</a:t>
            </a:r>
            <a:r>
              <a:rPr lang="en-US" altLang="zh-CN" dirty="0" err="1"/>
              <a:t>textarea</a:t>
            </a:r>
            <a:r>
              <a:rPr lang="en-US" altLang="zh-CN" dirty="0"/>
              <a:t> </a:t>
            </a:r>
            <a:r>
              <a:rPr lang="zh-CN" altLang="en-US" dirty="0"/>
              <a:t>元素也适用）</a:t>
            </a:r>
            <a:endParaRPr lang="en-US" altLang="zh-CN" dirty="0"/>
          </a:p>
          <a:p>
            <a:r>
              <a:rPr lang="zh-CN" altLang="en-US" dirty="0"/>
              <a:t>对鼠标用户进行了改进，如果在 </a:t>
            </a:r>
            <a:r>
              <a:rPr lang="en-US" altLang="zh-CN" dirty="0"/>
              <a:t>label </a:t>
            </a:r>
            <a:r>
              <a:rPr lang="zh-CN" altLang="en-US" dirty="0"/>
              <a:t>元素内点击文本，就会触发表单空间（用户选择该标签时，浏览器自动将焦点转到和标签相关的表单控件上）</a:t>
            </a:r>
            <a:endParaRPr lang="en-US" altLang="zh-CN" dirty="0"/>
          </a:p>
          <a:p>
            <a:r>
              <a:rPr lang="zh-CN" altLang="en-US" dirty="0"/>
              <a:t>使用方法一：</a:t>
            </a:r>
            <a:r>
              <a:rPr lang="en-US" altLang="zh-CN" dirty="0"/>
              <a:t>&lt;label&gt; </a:t>
            </a:r>
            <a:r>
              <a:rPr lang="zh-CN" altLang="en-US" dirty="0"/>
              <a:t>标签的 </a:t>
            </a:r>
            <a:r>
              <a:rPr lang="en-US" altLang="zh-CN" dirty="0"/>
              <a:t>for </a:t>
            </a:r>
            <a:r>
              <a:rPr lang="zh-CN" altLang="en-US" dirty="0"/>
              <a:t>属性应与相关元素的 </a:t>
            </a:r>
            <a:r>
              <a:rPr lang="en-US" altLang="zh-CN" dirty="0"/>
              <a:t>id </a:t>
            </a:r>
            <a:r>
              <a:rPr lang="zh-CN" altLang="en-US" dirty="0"/>
              <a:t>属性相同。</a:t>
            </a:r>
            <a:endParaRPr lang="en-US" altLang="zh-CN" dirty="0"/>
          </a:p>
          <a:p>
            <a:r>
              <a:rPr lang="zh-CN" altLang="en-US" dirty="0"/>
              <a:t>使用方法二：表单元素及相关转移焦点内容被</a:t>
            </a:r>
            <a:r>
              <a:rPr lang="en-US" altLang="zh-CN" dirty="0"/>
              <a:t>&lt;label&gt; </a:t>
            </a:r>
            <a:r>
              <a:rPr lang="zh-CN" altLang="en-US" dirty="0"/>
              <a:t>标签包含</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表单元素</a:t>
            </a:r>
          </a:p>
        </p:txBody>
      </p:sp>
    </p:spTree>
    <p:extLst>
      <p:ext uri="{BB962C8B-B14F-4D97-AF65-F5344CB8AC3E}">
        <p14:creationId xmlns:p14="http://schemas.microsoft.com/office/powerpoint/2010/main" val="387087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表格元素：</a:t>
            </a:r>
            <a:endParaRPr kumimoji="1" lang="en-US" altLang="zh-CN" dirty="0"/>
          </a:p>
          <a:p>
            <a:r>
              <a:rPr kumimoji="1" lang="zh-CN" altLang="en-US" dirty="0"/>
              <a:t>表格是用</a:t>
            </a:r>
            <a:r>
              <a:rPr kumimoji="1" lang="en-US" altLang="zh-CN" dirty="0"/>
              <a:t>&lt;table&gt;</a:t>
            </a:r>
            <a:r>
              <a:rPr kumimoji="1" lang="zh-CN" altLang="en-US" dirty="0"/>
              <a:t>标签定义的</a:t>
            </a:r>
            <a:endParaRPr kumimoji="1" lang="en-US" altLang="zh-CN" dirty="0"/>
          </a:p>
          <a:p>
            <a:r>
              <a:rPr kumimoji="1" lang="zh-CN" altLang="en-US" dirty="0"/>
              <a:t>表格被划分为行 </a:t>
            </a:r>
            <a:r>
              <a:rPr kumimoji="1" lang="en-US" altLang="zh-CN" dirty="0"/>
              <a:t>&lt;</a:t>
            </a:r>
            <a:r>
              <a:rPr kumimoji="1" lang="en-US" altLang="zh-CN" dirty="0" err="1"/>
              <a:t>tr</a:t>
            </a:r>
            <a:r>
              <a:rPr kumimoji="1" lang="en-US" altLang="zh-CN" dirty="0"/>
              <a:t>&gt; </a:t>
            </a:r>
            <a:r>
              <a:rPr kumimoji="1" lang="zh-CN" altLang="en-US" dirty="0"/>
              <a:t>标签</a:t>
            </a:r>
            <a:endParaRPr kumimoji="1" lang="en-US" altLang="zh-CN" dirty="0"/>
          </a:p>
          <a:p>
            <a:r>
              <a:rPr kumimoji="1" lang="zh-CN" altLang="en-US" dirty="0"/>
              <a:t>每行又被划分为数据单元格</a:t>
            </a:r>
            <a:r>
              <a:rPr kumimoji="1" lang="en-US" altLang="zh-CN" dirty="0"/>
              <a:t>&lt;td&gt;,</a:t>
            </a:r>
            <a:r>
              <a:rPr kumimoji="1" lang="zh-CN" altLang="en-US" dirty="0"/>
              <a:t>即单元格数据内容</a:t>
            </a:r>
            <a:endParaRPr kumimoji="1" lang="en-US" altLang="zh-CN" dirty="0"/>
          </a:p>
          <a:p>
            <a:r>
              <a:rPr kumimoji="1" lang="zh-CN" altLang="en-US" dirty="0"/>
              <a:t>表头单元格可以使用</a:t>
            </a:r>
            <a:r>
              <a:rPr kumimoji="1" lang="en-US" altLang="zh-CN" dirty="0"/>
              <a:t>&lt;</a:t>
            </a:r>
            <a:r>
              <a:rPr kumimoji="1" lang="en-US" altLang="zh-CN" dirty="0" err="1"/>
              <a:t>th</a:t>
            </a:r>
            <a:r>
              <a:rPr kumimoji="1" lang="en-US" altLang="zh-CN" dirty="0"/>
              <a:t>&gt;</a:t>
            </a:r>
            <a:r>
              <a:rPr kumimoji="1" lang="zh-CN" altLang="en-US" dirty="0"/>
              <a:t>标签</a:t>
            </a:r>
            <a:endParaRPr kumimoji="1" lang="en-US" altLang="zh-CN" dirty="0"/>
          </a:p>
          <a:p>
            <a:r>
              <a:rPr kumimoji="1" lang="zh-CN" altLang="en-US" dirty="0"/>
              <a:t>表格的标题使用</a:t>
            </a:r>
            <a:r>
              <a:rPr kumimoji="1" lang="en-US" altLang="zh-CN" dirty="0"/>
              <a:t>&lt;caption&gt;</a:t>
            </a:r>
            <a:r>
              <a:rPr kumimoji="1" lang="zh-CN" altLang="en-US" dirty="0"/>
              <a:t>标签定义</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spTree>
    <p:extLst>
      <p:ext uri="{BB962C8B-B14F-4D97-AF65-F5344CB8AC3E}">
        <p14:creationId xmlns:p14="http://schemas.microsoft.com/office/powerpoint/2010/main" val="2868674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一起来制作一下：</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689" y="1801586"/>
            <a:ext cx="2750854" cy="211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709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标签的 </a:t>
            </a:r>
            <a:r>
              <a:rPr kumimoji="1" lang="en-US" altLang="zh-CN" dirty="0"/>
              <a:t>border </a:t>
            </a:r>
            <a:r>
              <a:rPr kumimoji="1" lang="zh-CN" altLang="en-US" dirty="0"/>
              <a:t>属性：</a:t>
            </a:r>
            <a:endParaRPr kumimoji="1" lang="en-US" altLang="zh-CN" dirty="0"/>
          </a:p>
          <a:p>
            <a:r>
              <a:rPr lang="en-US" altLang="zh-CN" dirty="0"/>
              <a:t>border </a:t>
            </a:r>
            <a:r>
              <a:rPr lang="zh-CN" altLang="en-US" dirty="0"/>
              <a:t>属性规定围绕表格的边框的宽度。</a:t>
            </a:r>
            <a:endParaRPr lang="en-US" altLang="zh-CN" dirty="0"/>
          </a:p>
          <a:p>
            <a:r>
              <a:rPr lang="en-US" altLang="zh-CN" dirty="0"/>
              <a:t>border </a:t>
            </a:r>
            <a:r>
              <a:rPr lang="zh-CN" altLang="en-US" dirty="0"/>
              <a:t>属性会为每个单元格应用边框，并用边框围绕表格。</a:t>
            </a:r>
            <a:endParaRPr lang="en-US" altLang="zh-CN" dirty="0"/>
          </a:p>
          <a:p>
            <a:r>
              <a:rPr lang="en-US" altLang="zh-CN" dirty="0"/>
              <a:t>border </a:t>
            </a:r>
            <a:r>
              <a:rPr lang="zh-CN" altLang="en-US" dirty="0"/>
              <a:t>属性的值发生改变，那么只有表格周围边框的尺寸会发生变化。表格内部的边框则是 </a:t>
            </a:r>
            <a:r>
              <a:rPr lang="en-US" altLang="zh-CN" dirty="0"/>
              <a:t>1 </a:t>
            </a:r>
            <a:r>
              <a:rPr lang="zh-CN" altLang="en-US" dirty="0"/>
              <a:t>像素宽。</a:t>
            </a:r>
            <a:endParaRPr lang="en-US" altLang="zh-CN" dirty="0"/>
          </a:p>
          <a:p>
            <a:r>
              <a:rPr kumimoji="1" lang="zh-CN" altLang="en-US" dirty="0"/>
              <a:t>可以使用 </a:t>
            </a:r>
            <a:r>
              <a:rPr lang="en-US" altLang="zh-CN" b="1" dirty="0" err="1"/>
              <a:t>border-collapse:collapse</a:t>
            </a:r>
            <a:r>
              <a:rPr lang="en-US" altLang="zh-CN" b="1" dirty="0"/>
              <a:t>; </a:t>
            </a:r>
            <a:r>
              <a:rPr lang="en-US" altLang="zh-CN" dirty="0" err="1"/>
              <a:t>css</a:t>
            </a:r>
            <a:r>
              <a:rPr lang="en-US" altLang="zh-CN" dirty="0"/>
              <a:t> </a:t>
            </a:r>
            <a:r>
              <a:rPr lang="zh-CN" altLang="en-US" dirty="0"/>
              <a:t>属性来合并边框</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13" y="3856433"/>
            <a:ext cx="7675341" cy="34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90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标签设置表格距离属性：</a:t>
            </a:r>
          </a:p>
          <a:p>
            <a:r>
              <a:rPr lang="en-US" altLang="zh-CN" dirty="0" err="1"/>
              <a:t>cellpadding</a:t>
            </a:r>
            <a:r>
              <a:rPr lang="en-US" altLang="zh-CN" dirty="0"/>
              <a:t> </a:t>
            </a:r>
            <a:r>
              <a:rPr lang="zh-CN" altLang="en-US" dirty="0"/>
              <a:t>属性规定单元边沿与其内容之间的空白。</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grpSp>
        <p:nvGrpSpPr>
          <p:cNvPr id="8" name="组合 7"/>
          <p:cNvGrpSpPr/>
          <p:nvPr/>
        </p:nvGrpSpPr>
        <p:grpSpPr>
          <a:xfrm>
            <a:off x="1501207" y="1967592"/>
            <a:ext cx="6207467" cy="2767694"/>
            <a:chOff x="2001610" y="2623456"/>
            <a:chExt cx="8276622" cy="3690258"/>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610" y="2623456"/>
              <a:ext cx="8276622" cy="369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p:nvPr/>
          </p:nvCxnSpPr>
          <p:spPr bwMode="auto">
            <a:xfrm flipV="1">
              <a:off x="6139920" y="4992913"/>
              <a:ext cx="684000" cy="0"/>
            </a:xfrm>
            <a:prstGeom prst="straightConnector1">
              <a:avLst/>
            </a:prstGeom>
            <a:solidFill>
              <a:schemeClr val="accent1"/>
            </a:solidFill>
            <a:ln w="57150" cap="flat" cmpd="sng" algn="ctr">
              <a:solidFill>
                <a:srgbClr val="E32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直接箭头连接符 10"/>
            <p:cNvCxnSpPr/>
            <p:nvPr/>
          </p:nvCxnSpPr>
          <p:spPr bwMode="auto">
            <a:xfrm flipV="1">
              <a:off x="2489577" y="4971140"/>
              <a:ext cx="684000" cy="0"/>
            </a:xfrm>
            <a:prstGeom prst="straightConnector1">
              <a:avLst/>
            </a:prstGeom>
            <a:solidFill>
              <a:schemeClr val="accent1"/>
            </a:solidFill>
            <a:ln w="57150" cap="flat" cmpd="sng" algn="ctr">
              <a:solidFill>
                <a:srgbClr val="E32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74417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buNone/>
            </a:pPr>
            <a:r>
              <a:rPr kumimoji="1" lang="en-US" altLang="zh-CN" dirty="0"/>
              <a:t>HTML</a:t>
            </a:r>
            <a:r>
              <a:rPr kumimoji="1" lang="zh-CN" altLang="en-US" dirty="0"/>
              <a:t>：</a:t>
            </a:r>
            <a:endParaRPr kumimoji="1" lang="en-US" altLang="zh-CN" dirty="0"/>
          </a:p>
          <a:p>
            <a:r>
              <a:rPr kumimoji="1" lang="zh-CN" altLang="en-US" dirty="0">
                <a:solidFill>
                  <a:srgbClr val="E32000"/>
                </a:solidFill>
              </a:rPr>
              <a:t>标记语言</a:t>
            </a:r>
            <a:r>
              <a:rPr lang="zh-CN" altLang="en-US" dirty="0"/>
              <a:t>是一种将文本以及文本相关的其他信息结合起来，展现出关于文档结构和数据处理细节的电脑文字编码</a:t>
            </a:r>
            <a:endParaRPr lang="en-US" altLang="zh-CN" dirty="0"/>
          </a:p>
          <a:p>
            <a:r>
              <a:rPr kumimoji="1" lang="zh-CN" altLang="en-US" dirty="0">
                <a:solidFill>
                  <a:srgbClr val="E32000"/>
                </a:solidFill>
              </a:rPr>
              <a:t>超文本标记语言</a:t>
            </a:r>
            <a:r>
              <a:rPr kumimoji="1" lang="zh-CN" altLang="en-US" dirty="0"/>
              <a:t>就是描述文本、图形和包含其他信息的文件组织和链接在一起的方式的一种语言。</a:t>
            </a:r>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概念</a:t>
            </a:r>
          </a:p>
        </p:txBody>
      </p:sp>
    </p:spTree>
    <p:extLst>
      <p:ext uri="{BB962C8B-B14F-4D97-AF65-F5344CB8AC3E}">
        <p14:creationId xmlns:p14="http://schemas.microsoft.com/office/powerpoint/2010/main" val="2940077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标签设置表格距离属性：</a:t>
            </a:r>
          </a:p>
          <a:p>
            <a:r>
              <a:rPr lang="en-US" altLang="zh-CN"/>
              <a:t>cellspacing</a:t>
            </a:r>
            <a:r>
              <a:rPr lang="en-US" altLang="zh-CN" dirty="0"/>
              <a:t> </a:t>
            </a:r>
            <a:r>
              <a:rPr lang="zh-CN" altLang="en-US" dirty="0"/>
              <a:t>属性规定单元格之间的空间。</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grpSp>
        <p:nvGrpSpPr>
          <p:cNvPr id="4" name="组合 3"/>
          <p:cNvGrpSpPr/>
          <p:nvPr/>
        </p:nvGrpSpPr>
        <p:grpSpPr>
          <a:xfrm>
            <a:off x="1919250" y="2121819"/>
            <a:ext cx="5459690" cy="2417698"/>
            <a:chOff x="2558999" y="2955977"/>
            <a:chExt cx="7279587" cy="3223597"/>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999" y="2955977"/>
              <a:ext cx="7279587" cy="322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bwMode="auto">
            <a:xfrm flipV="1">
              <a:off x="2991022" y="5148121"/>
              <a:ext cx="684000" cy="0"/>
            </a:xfrm>
            <a:prstGeom prst="straightConnector1">
              <a:avLst/>
            </a:prstGeom>
            <a:solidFill>
              <a:schemeClr val="accent1"/>
            </a:solidFill>
            <a:ln w="57150" cap="flat" cmpd="sng" algn="ctr">
              <a:solidFill>
                <a:srgbClr val="E32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直接箭头连接符 9"/>
            <p:cNvCxnSpPr/>
            <p:nvPr/>
          </p:nvCxnSpPr>
          <p:spPr bwMode="auto">
            <a:xfrm flipV="1">
              <a:off x="6169296" y="5020301"/>
              <a:ext cx="684000" cy="0"/>
            </a:xfrm>
            <a:prstGeom prst="straightConnector1">
              <a:avLst/>
            </a:prstGeom>
            <a:solidFill>
              <a:schemeClr val="accent1"/>
            </a:solidFill>
            <a:ln w="57150" cap="flat" cmpd="sng" algn="ctr">
              <a:solidFill>
                <a:srgbClr val="E32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7967589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标签宽度属性：</a:t>
            </a:r>
          </a:p>
          <a:p>
            <a:r>
              <a:rPr lang="en-US" altLang="zh-CN" dirty="0"/>
              <a:t>width </a:t>
            </a:r>
            <a:r>
              <a:rPr lang="zh-CN" altLang="en-US" dirty="0"/>
              <a:t>属性规定表格的宽度。</a:t>
            </a:r>
            <a:endParaRPr lang="en-US" altLang="zh-CN" dirty="0"/>
          </a:p>
          <a:p>
            <a:r>
              <a:rPr lang="zh-CN" altLang="en-US" dirty="0"/>
              <a:t>如果没有设置 </a:t>
            </a:r>
            <a:r>
              <a:rPr lang="en-US" altLang="zh-CN" dirty="0"/>
              <a:t>width </a:t>
            </a:r>
            <a:r>
              <a:rPr lang="zh-CN" altLang="en-US" dirty="0"/>
              <a:t>属性，表格会占用需要的空间来显示表格数据</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556" y="2652060"/>
            <a:ext cx="6155112" cy="182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153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合并单元格属性：</a:t>
            </a:r>
          </a:p>
          <a:p>
            <a:r>
              <a:rPr lang="en-US" altLang="zh-CN" dirty="0" err="1"/>
              <a:t>colspan</a:t>
            </a:r>
            <a:r>
              <a:rPr lang="en-US" altLang="zh-CN" dirty="0"/>
              <a:t> </a:t>
            </a:r>
            <a:r>
              <a:rPr lang="zh-CN" altLang="en-US" dirty="0"/>
              <a:t>属性规定单元格可横跨的列数</a:t>
            </a:r>
            <a:endParaRPr lang="en-US" altLang="zh-CN" dirty="0"/>
          </a:p>
          <a:p>
            <a:r>
              <a:rPr kumimoji="1" lang="en-US" altLang="zh-CN" dirty="0" err="1"/>
              <a:t>colspan</a:t>
            </a:r>
            <a:r>
              <a:rPr kumimoji="1" lang="en-US" altLang="zh-CN" dirty="0"/>
              <a:t> </a:t>
            </a:r>
            <a:r>
              <a:rPr kumimoji="1" lang="zh-CN" altLang="en-US" dirty="0"/>
              <a:t>对要合并的单元格进行设置</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584" y="2653788"/>
            <a:ext cx="4131392" cy="178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637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合并单元格属性：</a:t>
            </a:r>
          </a:p>
          <a:p>
            <a:r>
              <a:rPr lang="en-US" altLang="zh-CN" dirty="0" err="1"/>
              <a:t>rowspan</a:t>
            </a:r>
            <a:r>
              <a:rPr lang="en-US" altLang="zh-CN" dirty="0"/>
              <a:t> </a:t>
            </a:r>
            <a:r>
              <a:rPr lang="zh-CN" altLang="en-US" dirty="0"/>
              <a:t>属性规定单元格可横跨的行数。</a:t>
            </a:r>
            <a:endParaRPr lang="en-US" altLang="zh-CN" dirty="0"/>
          </a:p>
          <a:p>
            <a:r>
              <a:rPr kumimoji="1" lang="en-US" altLang="zh-CN" dirty="0" err="1"/>
              <a:t>rowspan</a:t>
            </a:r>
            <a:r>
              <a:rPr kumimoji="1" lang="en-US" altLang="zh-CN" dirty="0"/>
              <a:t> </a:t>
            </a:r>
            <a:r>
              <a:rPr kumimoji="1" lang="zh-CN" altLang="en-US" dirty="0"/>
              <a:t>对要合并的单元格进行设置</a:t>
            </a:r>
            <a:endParaRPr kumimoji="1"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443" y="2542319"/>
            <a:ext cx="4348124" cy="221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819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t>table </a:t>
            </a:r>
            <a:r>
              <a:rPr kumimoji="1" lang="zh-CN" altLang="en-US" dirty="0"/>
              <a:t>的优化：</a:t>
            </a:r>
          </a:p>
          <a:p>
            <a:pPr>
              <a:defRPr>
                <a:latin typeface="微软雅黑"/>
                <a:ea typeface="微软雅黑"/>
                <a:cs typeface="微软雅黑"/>
                <a:sym typeface="微软雅黑"/>
              </a:defRPr>
            </a:pPr>
            <a:r>
              <a:rPr lang="en-US" altLang="zh-CN" dirty="0"/>
              <a:t>&lt;</a:t>
            </a:r>
            <a:r>
              <a:rPr lang="en-US" altLang="zh-CN" dirty="0" err="1"/>
              <a:t>thead</a:t>
            </a:r>
            <a:r>
              <a:rPr lang="en-US" altLang="zh-CN" dirty="0"/>
              <a:t>&gt;</a:t>
            </a:r>
            <a:r>
              <a:rPr lang="zh-CN" altLang="en-US" dirty="0"/>
              <a:t>表格的表头。</a:t>
            </a:r>
          </a:p>
          <a:p>
            <a:pPr>
              <a:defRPr>
                <a:latin typeface="微软雅黑"/>
                <a:ea typeface="微软雅黑"/>
                <a:cs typeface="微软雅黑"/>
                <a:sym typeface="微软雅黑"/>
              </a:defRPr>
            </a:pPr>
            <a:r>
              <a:rPr lang="en-US" altLang="zh-CN" dirty="0"/>
              <a:t>&lt;</a:t>
            </a:r>
            <a:r>
              <a:rPr lang="en-US" altLang="zh-CN" dirty="0" err="1"/>
              <a:t>tbody</a:t>
            </a:r>
            <a:r>
              <a:rPr lang="en-US" altLang="zh-CN" dirty="0"/>
              <a:t>&gt;</a:t>
            </a:r>
            <a:r>
              <a:rPr lang="zh-CN" altLang="en-US" dirty="0"/>
              <a:t>表格的主体内容。</a:t>
            </a:r>
          </a:p>
          <a:p>
            <a:pPr>
              <a:defRPr>
                <a:latin typeface="微软雅黑"/>
                <a:ea typeface="微软雅黑"/>
                <a:cs typeface="微软雅黑"/>
                <a:sym typeface="微软雅黑"/>
              </a:defRPr>
            </a:pPr>
            <a:r>
              <a:rPr lang="en-US" altLang="zh-CN" dirty="0"/>
              <a:t>&lt;</a:t>
            </a:r>
            <a:r>
              <a:rPr lang="en-US" altLang="zh-CN" dirty="0" err="1"/>
              <a:t>tfoot</a:t>
            </a:r>
            <a:r>
              <a:rPr lang="en-US" altLang="zh-CN" dirty="0"/>
              <a:t>&gt;</a:t>
            </a:r>
            <a:r>
              <a:rPr lang="zh-CN" altLang="en-US" dirty="0"/>
              <a:t>页脚。</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表格</a:t>
            </a:r>
          </a:p>
        </p:txBody>
      </p:sp>
      <p:pic>
        <p:nvPicPr>
          <p:cNvPr id="5" name="image15.png"/>
          <p:cNvPicPr>
            <a:picLocks noChangeAspect="1"/>
          </p:cNvPicPr>
          <p:nvPr/>
        </p:nvPicPr>
        <p:blipFill>
          <a:blip r:embed="rId3"/>
          <a:stretch>
            <a:fillRect/>
          </a:stretch>
        </p:blipFill>
        <p:spPr>
          <a:xfrm>
            <a:off x="3091331" y="2684977"/>
            <a:ext cx="5280423" cy="2206229"/>
          </a:xfrm>
          <a:prstGeom prst="rect">
            <a:avLst/>
          </a:prstGeom>
          <a:ln w="12700">
            <a:miter lim="400000"/>
          </a:ln>
        </p:spPr>
      </p:pic>
    </p:spTree>
    <p:extLst>
      <p:ext uri="{BB962C8B-B14F-4D97-AF65-F5344CB8AC3E}">
        <p14:creationId xmlns:p14="http://schemas.microsoft.com/office/powerpoint/2010/main" val="906467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规范的代码是优秀的 </a:t>
            </a:r>
            <a:r>
              <a:rPr kumimoji="1" lang="en-US" altLang="zh-CN" dirty="0"/>
              <a:t>HTML </a:t>
            </a:r>
            <a:r>
              <a:rPr kumimoji="1" lang="zh-CN" altLang="en-US" dirty="0"/>
              <a:t>基础：</a:t>
            </a:r>
            <a:endParaRPr kumimoji="1" lang="en-US" altLang="zh-CN" dirty="0"/>
          </a:p>
          <a:p>
            <a:r>
              <a:rPr kumimoji="1" lang="zh-CN" altLang="en-US" dirty="0"/>
              <a:t>标签换行写法</a:t>
            </a:r>
            <a:endParaRPr lang="zh-CN" altLang="en-US"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书写规范</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047" y="1998175"/>
            <a:ext cx="6114694" cy="424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891" y="3017774"/>
            <a:ext cx="4197981" cy="116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48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标签需要关闭</a:t>
            </a:r>
            <a:endParaRPr lang="en-US" altLang="zh-CN" dirty="0"/>
          </a:p>
          <a:p>
            <a:endParaRPr lang="en-US" altLang="zh-CN" dirty="0"/>
          </a:p>
          <a:p>
            <a:endParaRPr lang="en-US" altLang="zh-CN" dirty="0"/>
          </a:p>
          <a:p>
            <a:pPr marL="0" indent="0">
              <a:buNone/>
            </a:pPr>
            <a:endParaRPr lang="en-US" altLang="zh-CN" dirty="0"/>
          </a:p>
          <a:p>
            <a:r>
              <a:rPr lang="zh-CN" altLang="en-US" dirty="0"/>
              <a:t>代码缩进，使用 </a:t>
            </a:r>
            <a:r>
              <a:rPr lang="en-US" altLang="zh-CN" dirty="0"/>
              <a:t>Tab </a:t>
            </a:r>
            <a:r>
              <a:rPr lang="zh-CN" altLang="en-US" dirty="0"/>
              <a:t>键</a:t>
            </a: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书写规范</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393" y="1393722"/>
            <a:ext cx="2592721" cy="115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392" y="3358714"/>
            <a:ext cx="2592721" cy="146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880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标签正确嵌套</a:t>
            </a:r>
            <a:r>
              <a:rPr lang="en-US" altLang="zh-CN" dirty="0"/>
              <a:t>1</a:t>
            </a:r>
            <a:r>
              <a:rPr lang="zh-CN" altLang="en-US" dirty="0"/>
              <a:t>（行标签不能嵌套块标签）</a:t>
            </a:r>
            <a:endParaRPr lang="en-US" altLang="zh-CN" dirty="0"/>
          </a:p>
          <a:p>
            <a:endParaRPr lang="en-US" altLang="zh-CN" dirty="0"/>
          </a:p>
          <a:p>
            <a:endParaRPr lang="en-US" altLang="zh-CN" dirty="0"/>
          </a:p>
          <a:p>
            <a:endParaRPr lang="en-US" altLang="zh-CN" dirty="0"/>
          </a:p>
          <a:p>
            <a:r>
              <a:rPr lang="zh-CN" altLang="en-US" dirty="0"/>
              <a:t>标签正确嵌套</a:t>
            </a:r>
            <a:r>
              <a:rPr lang="en-US" altLang="zh-CN" dirty="0"/>
              <a:t>2</a:t>
            </a:r>
            <a:r>
              <a:rPr lang="zh-CN" altLang="en-US" dirty="0"/>
              <a:t>（块标签嵌套块标签 </a:t>
            </a:r>
            <a:r>
              <a:rPr lang="en-US" altLang="zh-CN" dirty="0"/>
              <a:t>p</a:t>
            </a:r>
            <a:r>
              <a:rPr lang="zh-CN" altLang="en-US" dirty="0"/>
              <a:t>、</a:t>
            </a:r>
            <a:r>
              <a:rPr lang="en-US" altLang="zh-CN" dirty="0"/>
              <a:t>h</a:t>
            </a:r>
            <a:r>
              <a:rPr lang="zh-CN" altLang="en-US" dirty="0"/>
              <a:t>标签除外）</a:t>
            </a:r>
            <a:endParaRPr lang="en-US" altLang="zh-CN" dirty="0"/>
          </a:p>
          <a:p>
            <a:endParaRPr lang="en-US" altLang="zh-CN" dirty="0"/>
          </a:p>
          <a:p>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书写规范</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783" y="1442806"/>
            <a:ext cx="2693194" cy="8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021" y="3636861"/>
            <a:ext cx="2757951"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977" y="3498302"/>
            <a:ext cx="2136443" cy="112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573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标签正确嵌套</a:t>
            </a:r>
            <a:r>
              <a:rPr lang="en-US" altLang="zh-CN" dirty="0"/>
              <a:t>3</a:t>
            </a:r>
            <a:r>
              <a:rPr lang="zh-CN" altLang="en-US" dirty="0"/>
              <a:t>（组合元素正确嵌套）</a:t>
            </a:r>
            <a:endParaRPr lang="en-US" altLang="zh-CN" dirty="0"/>
          </a:p>
          <a:p>
            <a:endParaRPr lang="en-US" altLang="zh-CN" dirty="0"/>
          </a:p>
          <a:p>
            <a:endParaRPr lang="en-US" altLang="zh-CN" dirty="0"/>
          </a:p>
          <a:p>
            <a:endParaRPr lang="en-US" altLang="zh-CN" dirty="0"/>
          </a:p>
          <a:p>
            <a:r>
              <a:rPr lang="zh-CN" altLang="en-US" dirty="0"/>
              <a:t>合理加注释</a:t>
            </a:r>
            <a:endParaRPr lang="en-US" altLang="zh-CN" dirty="0"/>
          </a:p>
          <a:p>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书写规范</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044" y="1593517"/>
            <a:ext cx="237172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3319" y="1593518"/>
            <a:ext cx="1564481" cy="90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110" y="3378532"/>
            <a:ext cx="3274223" cy="112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345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特殊符号（</a:t>
            </a:r>
            <a:r>
              <a:rPr lang="en-US" altLang="zh-CN" dirty="0"/>
              <a:t>http://tool.chinaz.com/Tools/htmlchar.aspx</a:t>
            </a:r>
            <a:r>
              <a:rPr lang="zh-CN" altLang="en-US" dirty="0"/>
              <a:t>）</a:t>
            </a:r>
            <a:endParaRPr lang="en-US" altLang="zh-CN" dirty="0"/>
          </a:p>
          <a:p>
            <a:pPr marL="0" indent="0">
              <a:buNone/>
            </a:pPr>
            <a:r>
              <a:rPr lang="en-US" altLang="zh-CN" dirty="0"/>
              <a:t>	</a:t>
            </a:r>
            <a:r>
              <a:rPr lang="zh-CN" altLang="en-US" dirty="0"/>
              <a:t>空格：</a:t>
            </a:r>
            <a:r>
              <a:rPr lang="en-US" altLang="zh-CN" dirty="0"/>
              <a:t>&amp;</a:t>
            </a:r>
            <a:r>
              <a:rPr lang="en-US" altLang="zh-CN" dirty="0" err="1"/>
              <a:t>nbsp</a:t>
            </a:r>
            <a:r>
              <a:rPr lang="en-US" altLang="zh-CN" dirty="0"/>
              <a:t>; </a:t>
            </a:r>
          </a:p>
          <a:p>
            <a:pPr marL="0" indent="0">
              <a:buNone/>
            </a:pPr>
            <a:r>
              <a:rPr lang="en-US" altLang="zh-CN" dirty="0"/>
              <a:t>	</a:t>
            </a:r>
            <a:r>
              <a:rPr lang="zh-CN" altLang="en-US" dirty="0"/>
              <a:t>大于</a:t>
            </a:r>
            <a:r>
              <a:rPr lang="en-US" altLang="zh-CN" dirty="0"/>
              <a:t>(&gt;)</a:t>
            </a:r>
            <a:r>
              <a:rPr lang="zh-CN" altLang="en-US" dirty="0"/>
              <a:t>：</a:t>
            </a:r>
            <a:r>
              <a:rPr lang="en-US" altLang="zh-CN" dirty="0"/>
              <a:t>&amp;</a:t>
            </a:r>
            <a:r>
              <a:rPr lang="en-US" altLang="zh-CN" dirty="0" err="1"/>
              <a:t>gt</a:t>
            </a:r>
            <a:r>
              <a:rPr lang="en-US" altLang="zh-CN" dirty="0"/>
              <a:t>; </a:t>
            </a:r>
          </a:p>
          <a:p>
            <a:pPr marL="0" indent="0">
              <a:buNone/>
            </a:pPr>
            <a:r>
              <a:rPr lang="en-US" altLang="zh-CN" dirty="0"/>
              <a:t>	</a:t>
            </a:r>
            <a:r>
              <a:rPr lang="zh-CN" altLang="en-US" dirty="0"/>
              <a:t>小于</a:t>
            </a:r>
            <a:r>
              <a:rPr lang="en-US" altLang="zh-CN" dirty="0"/>
              <a:t>(&lt;</a:t>
            </a:r>
            <a:r>
              <a:rPr lang="zh-CN" altLang="en-US" dirty="0"/>
              <a:t>）</a:t>
            </a:r>
            <a:r>
              <a:rPr lang="en-US" altLang="zh-CN" dirty="0"/>
              <a:t>:  &amp;</a:t>
            </a:r>
            <a:r>
              <a:rPr lang="en-US" altLang="zh-CN" dirty="0" err="1"/>
              <a:t>lt</a:t>
            </a:r>
            <a:r>
              <a:rPr lang="en-US" altLang="zh-CN" dirty="0"/>
              <a:t>; </a:t>
            </a:r>
          </a:p>
          <a:p>
            <a:pPr marL="0" indent="0">
              <a:buNone/>
            </a:pPr>
            <a:r>
              <a:rPr lang="en-US" altLang="zh-CN" dirty="0"/>
              <a:t>	</a:t>
            </a:r>
            <a:r>
              <a:rPr lang="zh-CN" altLang="en-US" dirty="0"/>
              <a:t>引号（”）：</a:t>
            </a:r>
            <a:r>
              <a:rPr lang="en-US" altLang="zh-CN" dirty="0"/>
              <a:t>&amp;</a:t>
            </a:r>
            <a:r>
              <a:rPr lang="en-US" altLang="zh-CN" dirty="0" err="1"/>
              <a:t>quot</a:t>
            </a:r>
            <a:r>
              <a:rPr lang="en-US" altLang="zh-CN" dirty="0"/>
              <a:t>; </a:t>
            </a:r>
          </a:p>
          <a:p>
            <a:pPr marL="0" indent="0">
              <a:buNone/>
            </a:pPr>
            <a:r>
              <a:rPr lang="en-US" altLang="zh-CN" dirty="0"/>
              <a:t>	</a:t>
            </a:r>
            <a:r>
              <a:rPr lang="zh-CN" altLang="en-US" dirty="0"/>
              <a:t>版权号</a:t>
            </a:r>
            <a:r>
              <a:rPr lang="en-US" altLang="zh-CN" dirty="0"/>
              <a:t>() </a:t>
            </a:r>
            <a:r>
              <a:rPr lang="zh-CN" altLang="en-US" dirty="0"/>
              <a:t>：</a:t>
            </a:r>
            <a:r>
              <a:rPr lang="en-US" altLang="zh-CN" dirty="0"/>
              <a:t>&amp;copy; </a:t>
            </a:r>
          </a:p>
          <a:p>
            <a:r>
              <a:rPr lang="en-US" altLang="zh-CN" dirty="0"/>
              <a:t>a </a:t>
            </a:r>
            <a:r>
              <a:rPr lang="zh-CN" altLang="en-US" dirty="0"/>
              <a:t>标签不能嵌套 </a:t>
            </a:r>
            <a:r>
              <a:rPr lang="en-US" altLang="zh-CN" dirty="0"/>
              <a:t>a </a:t>
            </a:r>
            <a:r>
              <a:rPr lang="zh-CN" altLang="en-US" dirty="0"/>
              <a:t>标签</a:t>
            </a:r>
            <a:endParaRPr lang="en-US" altLang="zh-CN" dirty="0"/>
          </a:p>
          <a:p>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HTML </a:t>
            </a:r>
            <a:r>
              <a:rPr kumimoji="1" lang="zh-CN" altLang="en-US" dirty="0"/>
              <a:t>书写规范</a:t>
            </a:r>
          </a:p>
        </p:txBody>
      </p:sp>
    </p:spTree>
    <p:extLst>
      <p:ext uri="{BB962C8B-B14F-4D97-AF65-F5344CB8AC3E}">
        <p14:creationId xmlns:p14="http://schemas.microsoft.com/office/powerpoint/2010/main" val="343226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新建一个</a:t>
            </a:r>
            <a:r>
              <a:rPr kumimoji="1" lang="en-US" altLang="zh-CN" dirty="0"/>
              <a:t> .html </a:t>
            </a:r>
            <a:r>
              <a:rPr kumimoji="1" lang="zh-CN" altLang="en-US" dirty="0"/>
              <a:t>文件，并在浏览器打开。</a:t>
            </a:r>
            <a:endParaRPr kumimoji="1" lang="en-US" altLang="zh-CN" dirty="0"/>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a:t>
            </a:r>
            <a:r>
              <a:rPr kumimoji="1" lang="zh-CN" altLang="en-US" dirty="0"/>
              <a:t>第一个 </a:t>
            </a:r>
            <a:r>
              <a:rPr kumimoji="1" lang="en-US" altLang="zh-CN" dirty="0"/>
              <a:t>HTML </a:t>
            </a:r>
            <a:r>
              <a:rPr kumimoji="1" lang="zh-CN" altLang="en-US" dirty="0"/>
              <a:t>网页程序</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820" y="1642025"/>
            <a:ext cx="5259529" cy="292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1485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solidFill>
                  <a:srgbClr val="E11F01"/>
                </a:solidFill>
              </a:rPr>
              <a:t>搜索引擎优化</a:t>
            </a:r>
            <a:r>
              <a:rPr lang="zh-CN" altLang="en-US" dirty="0"/>
              <a:t>（</a:t>
            </a:r>
            <a:r>
              <a:rPr lang="en-US" altLang="zh-CN" dirty="0" err="1"/>
              <a:t>SearchEngine</a:t>
            </a:r>
            <a:r>
              <a:rPr lang="zh-CN" altLang="en-US" dirty="0"/>
              <a:t> </a:t>
            </a:r>
            <a:r>
              <a:rPr lang="en-US" altLang="zh-CN" dirty="0"/>
              <a:t>Optimization</a:t>
            </a:r>
            <a:r>
              <a:rPr lang="zh-CN" altLang="en-US" dirty="0"/>
              <a:t>，简称</a:t>
            </a:r>
            <a:r>
              <a:rPr lang="en-US" altLang="zh-CN" dirty="0"/>
              <a:t>SEO</a:t>
            </a:r>
            <a:r>
              <a:rPr lang="zh-CN" altLang="en-US" dirty="0"/>
              <a:t>），指在了解搜索引擎自然搜索机制的基础之上，对网站进行内部及外部的调整优化，改进网站在搜索引擎中关键字的自然排名，获得更多的展现量，吸引更多目标客户点击访问网站，从而达到互联网营销及品牌建设的目标</a:t>
            </a:r>
          </a:p>
          <a:p>
            <a:r>
              <a:rPr lang="en-US" altLang="zh-CN" dirty="0"/>
              <a:t>SEO</a:t>
            </a:r>
            <a:r>
              <a:rPr lang="zh-CN" altLang="en-US" dirty="0"/>
              <a:t>可以帮助将网站中的高质量内容更好的呈现给搜索引擎，</a:t>
            </a:r>
            <a:r>
              <a:rPr lang="en-US" altLang="zh-CN" dirty="0"/>
              <a:t>SEO</a:t>
            </a:r>
            <a:r>
              <a:rPr lang="zh-CN" altLang="en-US" dirty="0"/>
              <a:t>和搜索引擎，是良性的共生关系</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spTree>
    <p:extLst>
      <p:ext uri="{BB962C8B-B14F-4D97-AF65-F5344CB8AC3E}">
        <p14:creationId xmlns:p14="http://schemas.microsoft.com/office/powerpoint/2010/main" val="99924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pic>
        <p:nvPicPr>
          <p:cNvPr id="4" name="image3.jpeg" descr="seo.jpg"/>
          <p:cNvPicPr>
            <a:picLocks noChangeAspect="1"/>
          </p:cNvPicPr>
          <p:nvPr/>
        </p:nvPicPr>
        <p:blipFill>
          <a:blip r:embed="rId3"/>
          <a:stretch>
            <a:fillRect/>
          </a:stretch>
        </p:blipFill>
        <p:spPr>
          <a:xfrm>
            <a:off x="1453350" y="753091"/>
            <a:ext cx="6422289" cy="4015796"/>
          </a:xfrm>
          <a:prstGeom prst="rect">
            <a:avLst/>
          </a:prstGeom>
          <a:ln w="12700">
            <a:miter lim="400000"/>
          </a:ln>
        </p:spPr>
      </p:pic>
    </p:spTree>
    <p:extLst>
      <p:ext uri="{BB962C8B-B14F-4D97-AF65-F5344CB8AC3E}">
        <p14:creationId xmlns:p14="http://schemas.microsoft.com/office/powerpoint/2010/main" val="606081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dirty="0">
                <a:solidFill>
                  <a:srgbClr val="E11F01"/>
                </a:solidFill>
              </a:rPr>
              <a:t>喂养爬虫：</a:t>
            </a:r>
            <a:endParaRPr lang="en-US" altLang="zh-CN" dirty="0">
              <a:solidFill>
                <a:srgbClr val="E11F01"/>
              </a:solidFill>
            </a:endParaRPr>
          </a:p>
          <a:p>
            <a:pPr marL="0" indent="0">
              <a:buNone/>
            </a:pPr>
            <a:r>
              <a:rPr lang="zh-CN" altLang="en-US" dirty="0"/>
              <a:t>让爬虫抓取自己网站更多的网页，往往能够提高网站整体的质量和排名。让爬虫抓的更多，有两个方法：</a:t>
            </a:r>
            <a:endParaRPr lang="en-US" altLang="zh-CN" dirty="0"/>
          </a:p>
          <a:p>
            <a:r>
              <a:rPr lang="zh-CN" altLang="en-US" dirty="0"/>
              <a:t>爬虫通常通过链接来发现更多的网页。通过建立更多链接到自己网站的链接，来留住爬虫，提高网站排名。</a:t>
            </a:r>
          </a:p>
          <a:p>
            <a:r>
              <a:rPr lang="zh-CN" altLang="en-US" dirty="0"/>
              <a:t>提高网站加载速度，让爬虫在一定时间内能够访问更多网页</a:t>
            </a:r>
          </a:p>
          <a:p>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spTree>
    <p:extLst>
      <p:ext uri="{BB962C8B-B14F-4D97-AF65-F5344CB8AC3E}">
        <p14:creationId xmlns:p14="http://schemas.microsoft.com/office/powerpoint/2010/main" val="1950292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dirty="0">
                <a:solidFill>
                  <a:srgbClr val="E11F01"/>
                </a:solidFill>
              </a:rPr>
              <a:t>内链与外链：</a:t>
            </a:r>
            <a:endParaRPr lang="en-US" altLang="zh-CN" dirty="0">
              <a:solidFill>
                <a:srgbClr val="E11F01"/>
              </a:solidFill>
            </a:endParaRPr>
          </a:p>
          <a:p>
            <a:pPr>
              <a:lnSpc>
                <a:spcPct val="150000"/>
              </a:lnSpc>
              <a:defRPr sz="2500">
                <a:latin typeface="微软雅黑"/>
                <a:ea typeface="微软雅黑"/>
                <a:cs typeface="微软雅黑"/>
                <a:sym typeface="微软雅黑"/>
              </a:defRPr>
            </a:pPr>
            <a:r>
              <a:rPr lang="zh-CN" altLang="en-US" sz="1800" dirty="0"/>
              <a:t>内链指的是链接到网站内部的链接，内链能有效的提高排名</a:t>
            </a:r>
          </a:p>
          <a:p>
            <a:pPr>
              <a:lnSpc>
                <a:spcPct val="150000"/>
              </a:lnSpc>
              <a:defRPr sz="2500">
                <a:latin typeface="微软雅黑"/>
                <a:ea typeface="微软雅黑"/>
                <a:cs typeface="微软雅黑"/>
                <a:sym typeface="微软雅黑"/>
              </a:defRPr>
            </a:pPr>
            <a:r>
              <a:rPr lang="zh-CN" altLang="en-US" sz="1800" dirty="0"/>
              <a:t>外链指的是连接到网站外部的链接，外链能比内链更好的提高排名</a:t>
            </a:r>
          </a:p>
          <a:p>
            <a:r>
              <a:rPr lang="zh-CN" altLang="en-US" sz="1800" dirty="0"/>
              <a:t>外链不可控制，但是内链可以自己建立许多，保证网站内部的页面能够互相连接。</a:t>
            </a:r>
          </a:p>
          <a:p>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spTree>
    <p:extLst>
      <p:ext uri="{BB962C8B-B14F-4D97-AF65-F5344CB8AC3E}">
        <p14:creationId xmlns:p14="http://schemas.microsoft.com/office/powerpoint/2010/main" val="113568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dirty="0">
                <a:solidFill>
                  <a:srgbClr val="E11F01"/>
                </a:solidFill>
              </a:rPr>
              <a:t>内链与外链：</a:t>
            </a:r>
            <a:endParaRPr lang="en-US" altLang="zh-CN" dirty="0">
              <a:solidFill>
                <a:srgbClr val="E11F01"/>
              </a:solidFill>
            </a:endParaRPr>
          </a:p>
          <a:p>
            <a:r>
              <a:rPr lang="zh-CN" altLang="en-US" dirty="0"/>
              <a:t>内链的锚文本一定要真实</a:t>
            </a:r>
            <a:endParaRPr lang="en-US" altLang="zh-CN" dirty="0"/>
          </a:p>
          <a:p>
            <a:endParaRPr lang="en-US" altLang="zh-CN" dirty="0"/>
          </a:p>
          <a:p>
            <a:endParaRPr lang="en-US" altLang="zh-CN" dirty="0"/>
          </a:p>
          <a:p>
            <a:endParaRPr lang="en-US" altLang="zh-CN" dirty="0"/>
          </a:p>
          <a:p>
            <a:r>
              <a:rPr lang="zh-CN" altLang="en-US" dirty="0"/>
              <a:t>锚文本填写不真实，最严重会导致搜索引擎视为欺骗，删除所有排名</a:t>
            </a:r>
            <a:endParaRPr lang="en-US" altLang="zh-CN"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278" y="2058437"/>
            <a:ext cx="4396603" cy="63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50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solidFill>
                  <a:srgbClr val="E11F01"/>
                </a:solidFill>
              </a:rPr>
              <a:t>SEO</a:t>
            </a:r>
            <a:r>
              <a:rPr lang="zh-CN" altLang="en-US" dirty="0">
                <a:solidFill>
                  <a:srgbClr val="E11F01"/>
                </a:solidFill>
              </a:rPr>
              <a:t>与</a:t>
            </a:r>
            <a:r>
              <a:rPr lang="en-US" altLang="zh-CN" dirty="0">
                <a:solidFill>
                  <a:srgbClr val="E11F01"/>
                </a:solidFill>
              </a:rPr>
              <a:t>SEM</a:t>
            </a:r>
            <a:r>
              <a:rPr lang="zh-CN" altLang="en-US" dirty="0">
                <a:solidFill>
                  <a:srgbClr val="E11F01"/>
                </a:solidFill>
              </a:rPr>
              <a:t>：</a:t>
            </a:r>
            <a:endParaRPr lang="en-US" altLang="zh-CN" dirty="0">
              <a:solidFill>
                <a:srgbClr val="E11F01"/>
              </a:solidFill>
            </a:endParaRPr>
          </a:p>
          <a:p>
            <a:pPr>
              <a:lnSpc>
                <a:spcPct val="160000"/>
              </a:lnSpc>
              <a:defRPr sz="2800">
                <a:latin typeface="微软雅黑"/>
                <a:ea typeface="微软雅黑"/>
                <a:cs typeface="微软雅黑"/>
                <a:sym typeface="微软雅黑"/>
              </a:defRPr>
            </a:pPr>
            <a:r>
              <a:rPr lang="en-US" altLang="zh-CN" sz="2000" dirty="0"/>
              <a:t>SEO</a:t>
            </a:r>
            <a:r>
              <a:rPr lang="zh-CN" altLang="en-US" sz="2000" dirty="0"/>
              <a:t>：搜索引擎优化，通过优化网站质量提高网站在搜索引擎中的排名，是</a:t>
            </a:r>
            <a:r>
              <a:rPr lang="en-US" altLang="zh-CN" sz="2000" dirty="0"/>
              <a:t>SEM</a:t>
            </a:r>
            <a:r>
              <a:rPr lang="zh-CN" altLang="en-US" sz="2000" dirty="0"/>
              <a:t>的一种常用方式</a:t>
            </a:r>
          </a:p>
          <a:p>
            <a:pPr>
              <a:lnSpc>
                <a:spcPct val="160000"/>
              </a:lnSpc>
              <a:defRPr sz="2800">
                <a:latin typeface="微软雅黑"/>
                <a:ea typeface="微软雅黑"/>
                <a:cs typeface="微软雅黑"/>
                <a:sym typeface="微软雅黑"/>
              </a:defRPr>
            </a:pPr>
            <a:r>
              <a:rPr lang="en-US" altLang="zh-CN" sz="2000" dirty="0"/>
              <a:t>SEM</a:t>
            </a:r>
            <a:r>
              <a:rPr lang="zh-CN" altLang="en-US" sz="2000" dirty="0"/>
              <a:t>：搜索引擎营销，除了免费的</a:t>
            </a:r>
            <a:r>
              <a:rPr lang="en-US" altLang="zh-CN" sz="2000" dirty="0"/>
              <a:t>SEO</a:t>
            </a:r>
            <a:r>
              <a:rPr lang="zh-CN" altLang="en-US" sz="2000" dirty="0"/>
              <a:t>，还有</a:t>
            </a:r>
            <a:r>
              <a:rPr lang="en-US" altLang="zh-CN" sz="2000" dirty="0"/>
              <a:t>PPC</a:t>
            </a:r>
            <a:r>
              <a:rPr lang="zh-CN" altLang="en-US" sz="2000" dirty="0"/>
              <a:t>等付费模式。</a:t>
            </a:r>
          </a:p>
          <a:p>
            <a:pPr marL="0" indent="0">
              <a:buNone/>
            </a:pPr>
            <a:endParaRPr lang="en-US" altLang="zh-CN" dirty="0">
              <a:solidFill>
                <a:srgbClr val="E11F01"/>
              </a:solidFill>
            </a:endParaRPr>
          </a:p>
          <a:p>
            <a:pPr marL="0" indent="0">
              <a:buNone/>
            </a:pPr>
            <a:endParaRPr lang="en-US" altLang="zh-CN" dirty="0">
              <a:solidFill>
                <a:srgbClr val="E11F01"/>
              </a:solidFill>
            </a:endParaRP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spTree>
    <p:extLst>
      <p:ext uri="{BB962C8B-B14F-4D97-AF65-F5344CB8AC3E}">
        <p14:creationId xmlns:p14="http://schemas.microsoft.com/office/powerpoint/2010/main" val="35082979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buNone/>
            </a:pPr>
            <a:r>
              <a:rPr lang="en-US" altLang="zh-CN" sz="2000" dirty="0">
                <a:solidFill>
                  <a:srgbClr val="E11F01"/>
                </a:solidFill>
              </a:rPr>
              <a:t>SEM </a:t>
            </a:r>
            <a:r>
              <a:rPr lang="zh-CN" altLang="en-US" sz="2000" dirty="0">
                <a:solidFill>
                  <a:srgbClr val="E11F01"/>
                </a:solidFill>
              </a:rPr>
              <a:t>与 百度推广：</a:t>
            </a:r>
            <a:endParaRPr lang="en-US" altLang="zh-CN" sz="2000" dirty="0">
              <a:solidFill>
                <a:srgbClr val="E11F01"/>
              </a:solidFill>
            </a:endParaRPr>
          </a:p>
          <a:p>
            <a:pPr>
              <a:lnSpc>
                <a:spcPct val="160000"/>
              </a:lnSpc>
              <a:defRPr sz="2800">
                <a:latin typeface="微软雅黑"/>
                <a:ea typeface="微软雅黑"/>
                <a:cs typeface="微软雅黑"/>
                <a:sym typeface="微软雅黑"/>
              </a:defRPr>
            </a:pPr>
            <a:r>
              <a:rPr lang="zh-CN" altLang="en-US" sz="2000" dirty="0"/>
              <a:t>关键词指的是在搜索引擎中搜索的词，通常在搜索结果中会被标成红色</a:t>
            </a:r>
            <a:endParaRPr lang="en-US" altLang="zh-CN" sz="2000" dirty="0">
              <a:solidFill>
                <a:srgbClr val="E11F01"/>
              </a:solidFill>
            </a:endParaRPr>
          </a:p>
          <a:p>
            <a:pPr marL="0" indent="0">
              <a:buNone/>
            </a:pPr>
            <a:endParaRPr lang="en-US" altLang="zh-CN" sz="2000" dirty="0">
              <a:solidFill>
                <a:srgbClr val="E11F01"/>
              </a:solidFill>
            </a:endParaRP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45" y="2003245"/>
            <a:ext cx="4736306"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9778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zh-CN" altLang="en-US" dirty="0">
                <a:solidFill>
                  <a:srgbClr val="E11F01"/>
                </a:solidFill>
              </a:rPr>
              <a:t>结果排序重要性：</a:t>
            </a:r>
            <a:endParaRPr lang="en-US" altLang="zh-CN" dirty="0">
              <a:solidFill>
                <a:srgbClr val="E11F01"/>
              </a:solidFill>
            </a:endParaRPr>
          </a:p>
          <a:p>
            <a:pPr>
              <a:lnSpc>
                <a:spcPct val="160000"/>
              </a:lnSpc>
              <a:defRPr sz="2400">
                <a:latin typeface="微软雅黑"/>
                <a:ea typeface="微软雅黑"/>
                <a:cs typeface="微软雅黑"/>
                <a:sym typeface="微软雅黑"/>
              </a:defRPr>
            </a:pPr>
            <a:r>
              <a:rPr lang="zh-CN" altLang="en-US" dirty="0"/>
              <a:t> </a:t>
            </a:r>
            <a:r>
              <a:rPr lang="zh-CN" altLang="en-US" sz="2100" dirty="0">
                <a:latin typeface="微软雅黑"/>
                <a:ea typeface="微软雅黑"/>
                <a:cs typeface="微软雅黑"/>
              </a:rPr>
              <a:t>排名越靠前，网站被点击量越高，越容易产生收益。第一名的点击量远远比第二名大得多</a:t>
            </a:r>
            <a:endParaRPr lang="en-US" altLang="zh-CN" sz="2100" dirty="0">
              <a:latin typeface="微软雅黑"/>
              <a:ea typeface="微软雅黑"/>
              <a:cs typeface="微软雅黑"/>
            </a:endParaRPr>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pic>
        <p:nvPicPr>
          <p:cNvPr id="5" name="image29.png"/>
          <p:cNvPicPr>
            <a:picLocks noChangeAspect="1"/>
          </p:cNvPicPr>
          <p:nvPr/>
        </p:nvPicPr>
        <p:blipFill>
          <a:blip r:embed="rId3"/>
          <a:stretch>
            <a:fillRect/>
          </a:stretch>
        </p:blipFill>
        <p:spPr>
          <a:xfrm>
            <a:off x="2442590" y="2401110"/>
            <a:ext cx="4366023" cy="2632474"/>
          </a:xfrm>
          <a:prstGeom prst="rect">
            <a:avLst/>
          </a:prstGeom>
          <a:ln w="12700">
            <a:miter lim="400000"/>
          </a:ln>
        </p:spPr>
      </p:pic>
    </p:spTree>
    <p:extLst>
      <p:ext uri="{BB962C8B-B14F-4D97-AF65-F5344CB8AC3E}">
        <p14:creationId xmlns:p14="http://schemas.microsoft.com/office/powerpoint/2010/main" val="5380060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buNone/>
            </a:pPr>
            <a:r>
              <a:rPr lang="en-US" altLang="zh-CN" sz="2000" dirty="0">
                <a:solidFill>
                  <a:srgbClr val="E11F01"/>
                </a:solidFill>
              </a:rPr>
              <a:t>HTML</a:t>
            </a:r>
            <a:r>
              <a:rPr lang="zh-CN" altLang="en-US" sz="2000" dirty="0">
                <a:solidFill>
                  <a:srgbClr val="E11F01"/>
                </a:solidFill>
              </a:rPr>
              <a:t>代码</a:t>
            </a:r>
            <a:r>
              <a:rPr lang="en-US" altLang="zh-CN" sz="2000" dirty="0">
                <a:solidFill>
                  <a:srgbClr val="E11F01"/>
                </a:solidFill>
              </a:rPr>
              <a:t>SEO</a:t>
            </a:r>
            <a:r>
              <a:rPr lang="zh-CN" altLang="en-US" sz="2000" dirty="0">
                <a:solidFill>
                  <a:srgbClr val="E11F01"/>
                </a:solidFill>
              </a:rPr>
              <a:t>优化：</a:t>
            </a:r>
            <a:endParaRPr lang="en-US" altLang="zh-CN" sz="2000" dirty="0">
              <a:solidFill>
                <a:srgbClr val="E11F01"/>
              </a:solidFill>
            </a:endParaRPr>
          </a:p>
          <a:p>
            <a:pPr>
              <a:lnSpc>
                <a:spcPct val="160000"/>
              </a:lnSpc>
              <a:defRPr sz="2900">
                <a:latin typeface="微软雅黑"/>
                <a:ea typeface="微软雅黑"/>
                <a:cs typeface="微软雅黑"/>
                <a:sym typeface="微软雅黑"/>
              </a:defRPr>
            </a:pPr>
            <a:r>
              <a:rPr lang="zh-CN" altLang="en-US" sz="2000" dirty="0"/>
              <a:t>标签语义化：根据标签的语义合理使用</a:t>
            </a:r>
          </a:p>
          <a:p>
            <a:pPr>
              <a:lnSpc>
                <a:spcPct val="160000"/>
              </a:lnSpc>
              <a:defRPr sz="2900">
                <a:latin typeface="微软雅黑"/>
                <a:ea typeface="微软雅黑"/>
                <a:cs typeface="微软雅黑"/>
                <a:sym typeface="微软雅黑"/>
              </a:defRPr>
            </a:pPr>
            <a:r>
              <a:rPr lang="zh-CN" altLang="en-US" sz="2000" dirty="0"/>
              <a:t>图片</a:t>
            </a:r>
            <a:r>
              <a:rPr lang="en-US" altLang="zh-CN" sz="2000" dirty="0"/>
              <a:t>alt</a:t>
            </a:r>
            <a:r>
              <a:rPr lang="zh-CN" altLang="en-US" sz="2000" dirty="0"/>
              <a:t>一定要合理书写</a:t>
            </a:r>
          </a:p>
          <a:p>
            <a:pPr>
              <a:lnSpc>
                <a:spcPct val="160000"/>
              </a:lnSpc>
              <a:defRPr sz="2900">
                <a:latin typeface="微软雅黑"/>
                <a:ea typeface="微软雅黑"/>
                <a:cs typeface="微软雅黑"/>
                <a:sym typeface="微软雅黑"/>
              </a:defRPr>
            </a:pPr>
            <a:r>
              <a:rPr lang="en-US" altLang="zh-CN" sz="2000" dirty="0"/>
              <a:t>a</a:t>
            </a:r>
            <a:r>
              <a:rPr lang="zh-CN" altLang="en-US" sz="2000" dirty="0"/>
              <a:t>标签内部的文本（锚文本）对关键词排名影响非常大</a:t>
            </a:r>
          </a:p>
          <a:p>
            <a:pPr>
              <a:lnSpc>
                <a:spcPct val="160000"/>
              </a:lnSpc>
              <a:defRPr sz="2900">
                <a:latin typeface="微软雅黑"/>
                <a:ea typeface="微软雅黑"/>
                <a:cs typeface="微软雅黑"/>
                <a:sym typeface="微软雅黑"/>
              </a:defRPr>
            </a:pPr>
            <a:r>
              <a:rPr lang="zh-CN" altLang="en-US" sz="2000" dirty="0"/>
              <a:t>合理利用搜索引擎重视的标签</a:t>
            </a:r>
            <a:endParaRPr lang="en-US" altLang="zh-CN" sz="2000" dirty="0"/>
          </a:p>
          <a:p>
            <a:pPr marL="0" indent="0">
              <a:lnSpc>
                <a:spcPct val="160000"/>
              </a:lnSpc>
              <a:buNone/>
              <a:defRPr sz="2900">
                <a:latin typeface="微软雅黑"/>
                <a:ea typeface="微软雅黑"/>
                <a:cs typeface="微软雅黑"/>
                <a:sym typeface="微软雅黑"/>
              </a:defRPr>
            </a:pPr>
            <a:r>
              <a:rPr lang="en-US" altLang="zh-CN" sz="2000" dirty="0">
                <a:solidFill>
                  <a:srgbClr val="E11F01"/>
                </a:solidFill>
              </a:rPr>
              <a:t>	</a:t>
            </a:r>
            <a:r>
              <a:rPr lang="zh-CN" altLang="en-US" sz="2000" dirty="0">
                <a:solidFill>
                  <a:srgbClr val="E11F01"/>
                </a:solidFill>
              </a:rPr>
              <a:t>（</a:t>
            </a:r>
            <a:r>
              <a:rPr lang="en-US" altLang="zh-CN" sz="2000" dirty="0">
                <a:solidFill>
                  <a:srgbClr val="E11F01"/>
                </a:solidFill>
              </a:rPr>
              <a:t>title</a:t>
            </a:r>
            <a:r>
              <a:rPr lang="zh-CN" altLang="en-US" sz="2000" dirty="0">
                <a:solidFill>
                  <a:srgbClr val="E11F01"/>
                </a:solidFill>
              </a:rPr>
              <a:t>，</a:t>
            </a:r>
            <a:r>
              <a:rPr lang="en-US" altLang="zh-CN" sz="2000" dirty="0">
                <a:solidFill>
                  <a:srgbClr val="E11F01"/>
                </a:solidFill>
              </a:rPr>
              <a:t>strong</a:t>
            </a:r>
            <a:r>
              <a:rPr lang="zh-CN" altLang="en-US" sz="2000" dirty="0">
                <a:solidFill>
                  <a:srgbClr val="E11F01"/>
                </a:solidFill>
              </a:rPr>
              <a:t>，</a:t>
            </a:r>
            <a:r>
              <a:rPr lang="en-US" altLang="zh-CN" sz="2000" dirty="0">
                <a:solidFill>
                  <a:srgbClr val="E11F01"/>
                </a:solidFill>
              </a:rPr>
              <a:t>h1-h3</a:t>
            </a:r>
            <a:r>
              <a:rPr lang="zh-CN" altLang="en-US" sz="2000" dirty="0">
                <a:solidFill>
                  <a:srgbClr val="E11F01"/>
                </a:solidFill>
              </a:rPr>
              <a:t>，</a:t>
            </a:r>
            <a:r>
              <a:rPr lang="en-US" altLang="zh-CN" sz="2000" dirty="0">
                <a:solidFill>
                  <a:srgbClr val="E11F01"/>
                </a:solidFill>
              </a:rPr>
              <a:t>a</a:t>
            </a:r>
            <a:r>
              <a:rPr lang="zh-CN" altLang="en-US" sz="2000" dirty="0">
                <a:solidFill>
                  <a:srgbClr val="E11F01"/>
                </a:solidFill>
              </a:rPr>
              <a:t>，</a:t>
            </a:r>
            <a:r>
              <a:rPr lang="en-US" altLang="zh-CN" sz="2000" dirty="0" err="1">
                <a:solidFill>
                  <a:srgbClr val="E11F01"/>
                </a:solidFill>
              </a:rPr>
              <a:t>em</a:t>
            </a:r>
            <a:r>
              <a:rPr lang="zh-CN" altLang="en-US" sz="2000" dirty="0">
                <a:solidFill>
                  <a:srgbClr val="E11F01"/>
                </a:solidFill>
              </a:rPr>
              <a:t>，</a:t>
            </a:r>
            <a:r>
              <a:rPr lang="en-US" altLang="zh-CN" sz="2000" dirty="0" err="1">
                <a:solidFill>
                  <a:srgbClr val="E11F01"/>
                </a:solidFill>
              </a:rPr>
              <a:t>img&amp;alt</a:t>
            </a:r>
            <a:r>
              <a:rPr lang="zh-CN" altLang="en-US" sz="2000" dirty="0">
                <a:solidFill>
                  <a:srgbClr val="E11F01"/>
                </a:solidFill>
              </a:rPr>
              <a:t>）</a:t>
            </a:r>
          </a:p>
          <a:p>
            <a:pPr>
              <a:lnSpc>
                <a:spcPct val="160000"/>
              </a:lnSpc>
              <a:defRPr sz="2900">
                <a:latin typeface="微软雅黑"/>
                <a:ea typeface="微软雅黑"/>
                <a:cs typeface="微软雅黑"/>
                <a:sym typeface="微软雅黑"/>
              </a:defRPr>
            </a:pPr>
            <a:endParaRPr lang="zh-CN" altLang="en-US" sz="2000" dirty="0"/>
          </a:p>
        </p:txBody>
      </p:sp>
      <p:sp>
        <p:nvSpPr>
          <p:cNvPr id="3" name="标题 2"/>
          <p:cNvSpPr>
            <a:spLocks noGrp="1"/>
          </p:cNvSpPr>
          <p:nvPr>
            <p:ph type="title"/>
          </p:nvPr>
        </p:nvSpPr>
        <p:spPr/>
        <p:txBody>
          <a:bodyPr/>
          <a:lstStyle/>
          <a:p>
            <a:r>
              <a:rPr lang="en-US" altLang="zh-CN" dirty="0"/>
              <a:t>HTML </a:t>
            </a:r>
            <a:r>
              <a:rPr lang="zh-CN" altLang="en-US" dirty="0"/>
              <a:t>入门 （二）</a:t>
            </a:r>
            <a:r>
              <a:rPr kumimoji="1" lang="en-US" altLang="zh-CN" dirty="0"/>
              <a:t>– </a:t>
            </a:r>
            <a:r>
              <a:rPr kumimoji="1" lang="zh-CN" altLang="en-US" dirty="0"/>
              <a:t> </a:t>
            </a:r>
            <a:r>
              <a:rPr kumimoji="1" lang="en-US" altLang="zh-CN" dirty="0"/>
              <a:t>SEO </a:t>
            </a:r>
            <a:r>
              <a:rPr kumimoji="1" lang="zh-CN" altLang="en-US" dirty="0"/>
              <a:t>搜索引擎优化</a:t>
            </a:r>
          </a:p>
        </p:txBody>
      </p:sp>
    </p:spTree>
    <p:extLst>
      <p:ext uri="{BB962C8B-B14F-4D97-AF65-F5344CB8AC3E}">
        <p14:creationId xmlns:p14="http://schemas.microsoft.com/office/powerpoint/2010/main" val="3967236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HTML5 </a:t>
            </a:r>
            <a:r>
              <a:rPr kumimoji="1" lang="zh-CN" altLang="en-US" dirty="0">
                <a:solidFill>
                  <a:srgbClr val="E32000"/>
                </a:solidFill>
              </a:rPr>
              <a:t>介绍：</a:t>
            </a:r>
            <a:endParaRPr kumimoji="1" lang="en-US" altLang="zh-CN" dirty="0">
              <a:solidFill>
                <a:srgbClr val="E32000"/>
              </a:solidFill>
            </a:endParaRPr>
          </a:p>
          <a:p>
            <a:pPr>
              <a:lnSpc>
                <a:spcPct val="120000"/>
              </a:lnSpc>
            </a:pPr>
            <a:r>
              <a:rPr lang="zh-CN" altLang="en-US" dirty="0">
                <a:latin typeface="微软雅黑" charset="-122"/>
                <a:ea typeface="微软雅黑" charset="-122"/>
              </a:rPr>
              <a:t>万维网的核心语言、标准通用标记语言下的一个应用超文本标记语言（HTML）的第五次重大修改</a:t>
            </a:r>
          </a:p>
          <a:p>
            <a:pPr>
              <a:lnSpc>
                <a:spcPct val="150000"/>
              </a:lnSpc>
            </a:pPr>
            <a:r>
              <a:rPr lang="zh-CN" altLang="en-US" dirty="0">
                <a:latin typeface="微软雅黑" charset="-122"/>
                <a:ea typeface="微软雅黑" charset="-122"/>
              </a:rPr>
              <a:t>目标:HTML5取代HTML4和XHTML2.0成为新标准</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 HTML5 </a:t>
            </a:r>
            <a:r>
              <a:rPr lang="zh-CN" altLang="en-US" sz="2400" b="1" dirty="0">
                <a:solidFill>
                  <a:srgbClr val="FFFF00"/>
                </a:solidFill>
                <a:latin typeface="+mn-lt"/>
                <a:ea typeface="+mn-ea"/>
                <a:cs typeface="+mn-cs"/>
              </a:rPr>
              <a:t>介绍</a:t>
            </a:r>
            <a:endParaRPr lang="en-US" altLang="zh-CN" sz="2400" b="1" dirty="0">
              <a:solidFill>
                <a:srgbClr val="FFFF00"/>
              </a:solidFill>
              <a:latin typeface="+mn-lt"/>
              <a:ea typeface="+mn-ea"/>
              <a:cs typeface="+mn-cs"/>
            </a:endParaRPr>
          </a:p>
        </p:txBody>
      </p:sp>
      <p:pic>
        <p:nvPicPr>
          <p:cNvPr id="5" name="Picture 5" descr="http://www.39idc.com/info/article/UploadPic/2011-8/2011818176122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600" y="2814638"/>
            <a:ext cx="2384292" cy="176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06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什么是</a:t>
            </a:r>
            <a:r>
              <a:rPr kumimoji="1" lang="zh-CN" altLang="en-US" dirty="0">
                <a:solidFill>
                  <a:srgbClr val="E32000"/>
                </a:solidFill>
              </a:rPr>
              <a:t>标签</a:t>
            </a:r>
            <a:r>
              <a:rPr kumimoji="1" lang="zh-CN" altLang="en-US" dirty="0"/>
              <a:t>：</a:t>
            </a:r>
            <a:endParaRPr kumimoji="1" lang="en-US" altLang="zh-CN" dirty="0"/>
          </a:p>
          <a:p>
            <a:r>
              <a:rPr kumimoji="1" lang="en-US" altLang="zh-CN" dirty="0"/>
              <a:t>HTML </a:t>
            </a:r>
            <a:r>
              <a:rPr kumimoji="1" lang="zh-CN" altLang="en-US" dirty="0"/>
              <a:t>标记标签通常被称为 </a:t>
            </a:r>
            <a:r>
              <a:rPr kumimoji="1" lang="en-US" altLang="zh-CN" dirty="0"/>
              <a:t>HTML </a:t>
            </a:r>
            <a:r>
              <a:rPr kumimoji="1" lang="zh-CN" altLang="en-US" dirty="0"/>
              <a:t>标签 </a:t>
            </a:r>
            <a:r>
              <a:rPr kumimoji="1" lang="en-US" altLang="zh-CN" dirty="0"/>
              <a:t>(HTML tag)</a:t>
            </a:r>
            <a:r>
              <a:rPr kumimoji="1" lang="zh-CN" altLang="en-US" dirty="0"/>
              <a:t>。</a:t>
            </a:r>
          </a:p>
          <a:p>
            <a:r>
              <a:rPr kumimoji="1" lang="en-US" altLang="zh-CN" dirty="0"/>
              <a:t>HTML </a:t>
            </a:r>
            <a:r>
              <a:rPr kumimoji="1" lang="zh-CN" altLang="en-US" dirty="0"/>
              <a:t>标签是由尖括号包围的关键词，比如 </a:t>
            </a:r>
            <a:r>
              <a:rPr kumimoji="1" lang="en-US" altLang="zh-CN" dirty="0"/>
              <a:t>&lt;html&gt;</a:t>
            </a:r>
          </a:p>
          <a:p>
            <a:r>
              <a:rPr kumimoji="1" lang="en-US" altLang="zh-CN" dirty="0"/>
              <a:t>HTML </a:t>
            </a:r>
            <a:r>
              <a:rPr kumimoji="1" lang="zh-CN" altLang="en-US" dirty="0"/>
              <a:t>标签通常是成对出现的，比如 </a:t>
            </a:r>
            <a:r>
              <a:rPr kumimoji="1" lang="en-US" altLang="zh-CN" dirty="0"/>
              <a:t>&lt;body&gt; </a:t>
            </a:r>
            <a:r>
              <a:rPr kumimoji="1" lang="zh-CN" altLang="en-US" dirty="0"/>
              <a:t>和 </a:t>
            </a:r>
            <a:r>
              <a:rPr kumimoji="1" lang="en-US" altLang="zh-CN" dirty="0"/>
              <a:t>&lt;/body&gt;</a:t>
            </a:r>
            <a:r>
              <a:rPr kumimoji="1" lang="zh-CN" altLang="en-US" dirty="0"/>
              <a:t>，标签中的第一个标签是开始标签，第二个标签是</a:t>
            </a:r>
            <a:r>
              <a:rPr kumimoji="1" lang="zh-CN" altLang="en-US"/>
              <a:t>结束标签（闭合标签）</a:t>
            </a:r>
            <a:endParaRPr kumimoji="1" lang="en-US" altLang="zh-CN" dirty="0"/>
          </a:p>
          <a:p>
            <a:r>
              <a:rPr kumimoji="1" lang="zh-CN" altLang="en-US" dirty="0"/>
              <a:t>也有单标签，比如</a:t>
            </a:r>
            <a:r>
              <a:rPr kumimoji="1" lang="en-US" altLang="zh-CN" dirty="0"/>
              <a:t>&lt;</a:t>
            </a:r>
            <a:r>
              <a:rPr kumimoji="1" lang="en-US" altLang="zh-CN" dirty="0" err="1"/>
              <a:t>br</a:t>
            </a:r>
            <a:r>
              <a:rPr kumimoji="1" lang="en-US" altLang="zh-CN" dirty="0"/>
              <a:t>/&gt;</a:t>
            </a:r>
            <a:r>
              <a:rPr kumimoji="1" lang="zh-CN" altLang="en-US" dirty="0"/>
              <a:t>、</a:t>
            </a:r>
            <a:r>
              <a:rPr kumimoji="1" lang="en-US" altLang="zh-CN" dirty="0"/>
              <a:t>&lt;input type=’text’ value=’’/&gt;</a:t>
            </a:r>
            <a:r>
              <a:rPr kumimoji="1" lang="zh-CN" altLang="en-US" dirty="0"/>
              <a:t>等；</a:t>
            </a: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spTree>
    <p:extLst>
      <p:ext uri="{BB962C8B-B14F-4D97-AF65-F5344CB8AC3E}">
        <p14:creationId xmlns:p14="http://schemas.microsoft.com/office/powerpoint/2010/main" val="7031329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HTML5 </a:t>
            </a:r>
            <a:r>
              <a:rPr kumimoji="1" lang="zh-CN" altLang="en-US" dirty="0">
                <a:solidFill>
                  <a:srgbClr val="E32000"/>
                </a:solidFill>
              </a:rPr>
              <a:t>介绍：</a:t>
            </a:r>
            <a:endParaRPr kumimoji="1" lang="en-US" altLang="zh-CN" dirty="0">
              <a:solidFill>
                <a:srgbClr val="E32000"/>
              </a:solidFill>
            </a:endParaRPr>
          </a:p>
          <a:p>
            <a:pPr>
              <a:lnSpc>
                <a:spcPct val="120000"/>
              </a:lnSpc>
            </a:pPr>
            <a:r>
              <a:rPr lang="en-US" altLang="zh-CN" dirty="0">
                <a:latin typeface="微软雅黑" charset="-122"/>
                <a:ea typeface="微软雅黑" charset="-122"/>
              </a:rPr>
              <a:t>2004</a:t>
            </a:r>
            <a:r>
              <a:rPr lang="zh-CN" altLang="en-US" dirty="0">
                <a:latin typeface="微软雅黑" charset="-122"/>
                <a:ea typeface="微软雅黑" charset="-122"/>
              </a:rPr>
              <a:t>年</a:t>
            </a:r>
            <a:r>
              <a:rPr lang="en-US" altLang="zh-CN" dirty="0">
                <a:latin typeface="微软雅黑" charset="-122"/>
                <a:ea typeface="微软雅黑" charset="-122"/>
              </a:rPr>
              <a:t>--</a:t>
            </a:r>
            <a:r>
              <a:rPr lang="zh-CN" altLang="en-US" dirty="0">
                <a:latin typeface="微软雅黑" charset="-122"/>
                <a:ea typeface="微软雅黑" charset="-122"/>
              </a:rPr>
              <a:t>提出构想</a:t>
            </a:r>
          </a:p>
          <a:p>
            <a:pPr>
              <a:lnSpc>
                <a:spcPct val="120000"/>
              </a:lnSpc>
            </a:pPr>
            <a:r>
              <a:rPr lang="en-US" altLang="zh-CN" dirty="0">
                <a:latin typeface="微软雅黑" charset="-122"/>
                <a:ea typeface="微软雅黑" charset="-122"/>
              </a:rPr>
              <a:t>2008</a:t>
            </a:r>
            <a:r>
              <a:rPr lang="zh-CN" altLang="en-US" dirty="0">
                <a:latin typeface="微软雅黑" charset="-122"/>
                <a:ea typeface="微软雅黑" charset="-122"/>
              </a:rPr>
              <a:t>年</a:t>
            </a:r>
            <a:r>
              <a:rPr lang="en-US" altLang="zh-CN" dirty="0">
                <a:latin typeface="微软雅黑" charset="-122"/>
                <a:ea typeface="微软雅黑" charset="-122"/>
              </a:rPr>
              <a:t>--</a:t>
            </a:r>
            <a:r>
              <a:rPr lang="zh-CN" altLang="en-US" dirty="0">
                <a:latin typeface="微软雅黑" charset="-122"/>
                <a:ea typeface="微软雅黑" charset="-122"/>
              </a:rPr>
              <a:t>发布第一份草案</a:t>
            </a:r>
          </a:p>
          <a:p>
            <a:pPr>
              <a:lnSpc>
                <a:spcPct val="120000"/>
              </a:lnSpc>
            </a:pPr>
            <a:r>
              <a:rPr lang="en-US" altLang="zh-CN" dirty="0">
                <a:latin typeface="微软雅黑" charset="-122"/>
                <a:ea typeface="微软雅黑" charset="-122"/>
              </a:rPr>
              <a:t>2012</a:t>
            </a:r>
            <a:r>
              <a:rPr lang="zh-CN" altLang="en-US" dirty="0">
                <a:latin typeface="微软雅黑" charset="-122"/>
                <a:ea typeface="微软雅黑" charset="-122"/>
              </a:rPr>
              <a:t>年</a:t>
            </a:r>
            <a:r>
              <a:rPr lang="en-US" altLang="zh-CN" dirty="0">
                <a:latin typeface="微软雅黑" charset="-122"/>
                <a:ea typeface="微软雅黑" charset="-122"/>
              </a:rPr>
              <a:t>--</a:t>
            </a:r>
            <a:r>
              <a:rPr lang="zh-CN" altLang="en-US" dirty="0">
                <a:latin typeface="微软雅黑" charset="-122"/>
                <a:ea typeface="微软雅黑" charset="-122"/>
              </a:rPr>
              <a:t>推广阶段</a:t>
            </a:r>
          </a:p>
          <a:p>
            <a:pPr>
              <a:lnSpc>
                <a:spcPct val="120000"/>
              </a:lnSpc>
            </a:pPr>
            <a:r>
              <a:rPr lang="en-US" altLang="zh-CN" dirty="0">
                <a:latin typeface="微软雅黑" charset="-122"/>
                <a:ea typeface="微软雅黑" charset="-122"/>
              </a:rPr>
              <a:t>2014</a:t>
            </a:r>
            <a:r>
              <a:rPr lang="zh-CN" altLang="en-US" dirty="0">
                <a:latin typeface="微软雅黑" charset="-122"/>
                <a:ea typeface="微软雅黑" charset="-122"/>
              </a:rPr>
              <a:t>年</a:t>
            </a:r>
            <a:r>
              <a:rPr lang="en-US" altLang="zh-CN" dirty="0">
                <a:latin typeface="微软雅黑" charset="-122"/>
                <a:ea typeface="微软雅黑" charset="-122"/>
              </a:rPr>
              <a:t>10</a:t>
            </a:r>
            <a:r>
              <a:rPr lang="zh-CN" altLang="en-US" dirty="0">
                <a:latin typeface="微软雅黑" charset="-122"/>
                <a:ea typeface="微软雅黑" charset="-122"/>
              </a:rPr>
              <a:t>月</a:t>
            </a:r>
            <a:r>
              <a:rPr lang="en-US" altLang="zh-CN" dirty="0">
                <a:latin typeface="微软雅黑" charset="-122"/>
                <a:ea typeface="微软雅黑" charset="-122"/>
              </a:rPr>
              <a:t>29</a:t>
            </a:r>
            <a:r>
              <a:rPr lang="zh-CN" altLang="en-US" dirty="0">
                <a:latin typeface="微软雅黑" charset="-122"/>
                <a:ea typeface="微软雅黑" charset="-122"/>
              </a:rPr>
              <a:t>日，万维网联盟泪流满面地宣布，经过几乎</a:t>
            </a:r>
            <a:r>
              <a:rPr lang="en-US" altLang="zh-CN" dirty="0">
                <a:latin typeface="微软雅黑" charset="-122"/>
                <a:ea typeface="微软雅黑" charset="-122"/>
              </a:rPr>
              <a:t>8</a:t>
            </a:r>
            <a:r>
              <a:rPr lang="zh-CN" altLang="en-US" dirty="0">
                <a:latin typeface="微软雅黑" charset="-122"/>
                <a:ea typeface="微软雅黑" charset="-122"/>
              </a:rPr>
              <a:t>年的艰辛努力，</a:t>
            </a:r>
            <a:r>
              <a:rPr lang="en-US" altLang="zh-CN" dirty="0">
                <a:latin typeface="微软雅黑" charset="-122"/>
                <a:ea typeface="微软雅黑" charset="-122"/>
              </a:rPr>
              <a:t>HTML5</a:t>
            </a:r>
            <a:r>
              <a:rPr lang="zh-CN" altLang="en-US" dirty="0">
                <a:latin typeface="微软雅黑" charset="-122"/>
                <a:ea typeface="微软雅黑" charset="-122"/>
              </a:rPr>
              <a:t>标准规范终于最终制定完成了，并已公开发布。</a:t>
            </a: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 HTML5 </a:t>
            </a:r>
            <a:r>
              <a:rPr lang="zh-CN" altLang="en-US" sz="2400" b="1" dirty="0">
                <a:solidFill>
                  <a:srgbClr val="FFFF00"/>
                </a:solidFill>
                <a:latin typeface="+mn-lt"/>
                <a:ea typeface="+mn-ea"/>
                <a:cs typeface="+mn-cs"/>
              </a:rPr>
              <a:t>介绍</a:t>
            </a:r>
            <a:endParaRPr lang="en-US" altLang="zh-CN" sz="2400" b="1" dirty="0">
              <a:solidFill>
                <a:srgbClr val="FFFF00"/>
              </a:solidFill>
              <a:latin typeface="+mn-lt"/>
              <a:ea typeface="+mn-ea"/>
              <a:cs typeface="+mn-cs"/>
            </a:endParaRPr>
          </a:p>
        </p:txBody>
      </p:sp>
    </p:spTree>
    <p:extLst>
      <p:ext uri="{BB962C8B-B14F-4D97-AF65-F5344CB8AC3E}">
        <p14:creationId xmlns:p14="http://schemas.microsoft.com/office/powerpoint/2010/main" val="4640900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HTML5 </a:t>
            </a:r>
            <a:r>
              <a:rPr kumimoji="1" lang="zh-CN" altLang="en-US" dirty="0">
                <a:solidFill>
                  <a:srgbClr val="E32000"/>
                </a:solidFill>
              </a:rPr>
              <a:t>介绍：</a:t>
            </a: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 HTML5 </a:t>
            </a:r>
            <a:r>
              <a:rPr lang="zh-CN" altLang="en-US" sz="2400" b="1" dirty="0">
                <a:solidFill>
                  <a:srgbClr val="FFFF00"/>
                </a:solidFill>
                <a:latin typeface="+mn-lt"/>
                <a:ea typeface="+mn-ea"/>
                <a:cs typeface="+mn-cs"/>
              </a:rPr>
              <a:t>介绍</a:t>
            </a:r>
            <a:endParaRPr lang="en-US" altLang="zh-CN" sz="2400" b="1" dirty="0">
              <a:solidFill>
                <a:srgbClr val="FFFF00"/>
              </a:solidFill>
              <a:latin typeface="+mn-lt"/>
              <a:ea typeface="+mn-ea"/>
              <a:cs typeface="+mn-cs"/>
            </a:endParaRPr>
          </a:p>
        </p:txBody>
      </p:sp>
      <p:sp>
        <p:nvSpPr>
          <p:cNvPr id="4" name="矩形 3"/>
          <p:cNvSpPr/>
          <p:nvPr/>
        </p:nvSpPr>
        <p:spPr>
          <a:xfrm>
            <a:off x="792000" y="1707751"/>
            <a:ext cx="8046000" cy="2289922"/>
          </a:xfrm>
          <a:prstGeom prst="rect">
            <a:avLst/>
          </a:prstGeom>
        </p:spPr>
        <p:txBody>
          <a:bodyPr wrap="square" numCol="2">
            <a:spAutoFit/>
          </a:bodyPr>
          <a:lstStyle/>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新增标签：语义化更好</a:t>
            </a: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多媒体功能：</a:t>
            </a:r>
            <a:r>
              <a:rPr lang="en-US" altLang="zh-CN" sz="1950" dirty="0">
                <a:solidFill>
                  <a:srgbClr val="41464D"/>
                </a:solidFill>
                <a:latin typeface="微软雅黑" charset="-122"/>
                <a:ea typeface="微软雅黑" charset="-122"/>
                <a:cs typeface="Microsoft YaHei" charset="-122"/>
                <a:sym typeface="Calibri" charset="0"/>
              </a:rPr>
              <a:t>video\audio</a:t>
            </a:r>
            <a:endParaRPr lang="zh-CN" altLang="en-US" sz="1950" dirty="0">
              <a:solidFill>
                <a:srgbClr val="41464D"/>
              </a:solidFill>
              <a:latin typeface="微软雅黑" charset="-122"/>
              <a:ea typeface="微软雅黑" charset="-122"/>
              <a:cs typeface="Microsoft YaHei" charset="-122"/>
              <a:sym typeface="Calibri" charset="0"/>
            </a:endParaRP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表单功能增强</a:t>
            </a: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新的属性</a:t>
            </a:r>
            <a:endParaRPr lang="en-US" altLang="zh-CN" sz="1950" dirty="0">
              <a:solidFill>
                <a:srgbClr val="41464D"/>
              </a:solidFill>
              <a:latin typeface="微软雅黑" charset="-122"/>
              <a:ea typeface="微软雅黑" charset="-122"/>
              <a:cs typeface="Microsoft YaHei" charset="-122"/>
              <a:sym typeface="Calibri" charset="0"/>
            </a:endParaRP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本地存储</a:t>
            </a:r>
            <a:endParaRPr lang="en-US" altLang="zh-CN" sz="1950" dirty="0">
              <a:solidFill>
                <a:srgbClr val="41464D"/>
              </a:solidFill>
              <a:latin typeface="微软雅黑" charset="-122"/>
              <a:ea typeface="微软雅黑" charset="-122"/>
              <a:cs typeface="Microsoft YaHei" charset="-122"/>
              <a:sym typeface="Calibri" charset="0"/>
            </a:endParaRP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离线缓存</a:t>
            </a: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获取拖拽内容信息</a:t>
            </a: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地理位置信息</a:t>
            </a: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canvas画布     </a:t>
            </a:r>
            <a:endParaRPr lang="en-US" altLang="zh-CN" sz="1950" dirty="0">
              <a:solidFill>
                <a:srgbClr val="41464D"/>
              </a:solidFill>
              <a:latin typeface="微软雅黑" charset="-122"/>
              <a:ea typeface="微软雅黑" charset="-122"/>
              <a:cs typeface="Microsoft YaHei" charset="-122"/>
              <a:sym typeface="Calibri" charset="0"/>
            </a:endParaRPr>
          </a:p>
          <a:p>
            <a:pPr lvl="1">
              <a:lnSpc>
                <a:spcPct val="150000"/>
              </a:lnSpc>
            </a:pPr>
            <a:r>
              <a:rPr lang="zh-CN" altLang="en-US" sz="1950" dirty="0">
                <a:solidFill>
                  <a:srgbClr val="41464D"/>
                </a:solidFill>
                <a:latin typeface="微软雅黑" charset="-122"/>
                <a:ea typeface="微软雅黑" charset="-122"/>
                <a:cs typeface="Microsoft YaHei" charset="-122"/>
                <a:sym typeface="Calibri" charset="0"/>
              </a:rPr>
              <a:t> ......</a:t>
            </a:r>
          </a:p>
        </p:txBody>
      </p:sp>
    </p:spTree>
    <p:extLst>
      <p:ext uri="{BB962C8B-B14F-4D97-AF65-F5344CB8AC3E}">
        <p14:creationId xmlns:p14="http://schemas.microsoft.com/office/powerpoint/2010/main" val="18948018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en-US" altLang="zh-CN" dirty="0">
                <a:solidFill>
                  <a:srgbClr val="E32000"/>
                </a:solidFill>
              </a:rPr>
              <a:t>HTML5 </a:t>
            </a:r>
            <a:r>
              <a:rPr kumimoji="1" lang="zh-CN" altLang="en-US" dirty="0">
                <a:solidFill>
                  <a:srgbClr val="E32000"/>
                </a:solidFill>
              </a:rPr>
              <a:t>介绍：</a:t>
            </a:r>
            <a:endParaRPr kumimoji="1" lang="en-US" altLang="zh-CN" dirty="0">
              <a:solidFill>
                <a:srgbClr val="E32000"/>
              </a:solidFill>
            </a:endParaRPr>
          </a:p>
          <a:p>
            <a:pPr marL="0" indent="0">
              <a:buNone/>
            </a:pPr>
            <a:r>
              <a:rPr kumimoji="1" lang="en-US" altLang="zh-CN" dirty="0"/>
              <a:t>HTML5 </a:t>
            </a:r>
            <a:r>
              <a:rPr kumimoji="1" lang="zh-CN" altLang="en-US" dirty="0"/>
              <a:t>沿用了</a:t>
            </a:r>
            <a:r>
              <a:rPr kumimoji="1" lang="en-US" altLang="zh-CN" dirty="0"/>
              <a:t>HTML</a:t>
            </a:r>
            <a:r>
              <a:rPr kumimoji="1" lang="zh-CN" altLang="en-US" dirty="0"/>
              <a:t>的语法，但是更简单，更人性化</a:t>
            </a:r>
          </a:p>
          <a:p>
            <a:r>
              <a:rPr kumimoji="1" lang="en-US" altLang="zh-CN" dirty="0"/>
              <a:t>DOCTYPE</a:t>
            </a:r>
            <a:r>
              <a:rPr kumimoji="1" lang="zh-CN" altLang="en-US" dirty="0"/>
              <a:t>及字符编码</a:t>
            </a:r>
          </a:p>
          <a:p>
            <a:r>
              <a:rPr kumimoji="1" lang="zh-CN" altLang="en-US" dirty="0"/>
              <a:t>大小写语法</a:t>
            </a:r>
          </a:p>
          <a:p>
            <a:r>
              <a:rPr kumimoji="1" lang="zh-CN" altLang="en-US" dirty="0"/>
              <a:t>布尔值</a:t>
            </a:r>
          </a:p>
          <a:p>
            <a:r>
              <a:rPr kumimoji="1" lang="zh-CN" altLang="en-US" dirty="0"/>
              <a:t>省略引号</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 HTML5 </a:t>
            </a:r>
            <a:r>
              <a:rPr lang="zh-CN" altLang="en-US" sz="2400" b="1" dirty="0">
                <a:solidFill>
                  <a:srgbClr val="FFFF00"/>
                </a:solidFill>
                <a:latin typeface="+mn-lt"/>
                <a:ea typeface="+mn-ea"/>
                <a:cs typeface="+mn-cs"/>
              </a:rPr>
              <a:t>语法</a:t>
            </a:r>
          </a:p>
        </p:txBody>
      </p:sp>
    </p:spTree>
    <p:extLst>
      <p:ext uri="{BB962C8B-B14F-4D97-AF65-F5344CB8AC3E}">
        <p14:creationId xmlns:p14="http://schemas.microsoft.com/office/powerpoint/2010/main" val="9151810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以下新增的标签目前兼容性非常不好，不建议使用</a:t>
            </a:r>
          </a:p>
          <a:p>
            <a:pPr marL="0" indent="0">
              <a:buNone/>
            </a:pPr>
            <a:r>
              <a:rPr kumimoji="1" lang="en-US" altLang="zh-CN" dirty="0"/>
              <a:t>&lt;</a:t>
            </a:r>
            <a:r>
              <a:rPr kumimoji="1" lang="en-US" altLang="zh-CN" dirty="0" err="1"/>
              <a:t>bdi</a:t>
            </a:r>
            <a:r>
              <a:rPr kumimoji="1" lang="en-US" altLang="zh-CN" dirty="0"/>
              <a:t>&gt;    &lt;command&gt;    &lt;</a:t>
            </a:r>
            <a:r>
              <a:rPr kumimoji="1" lang="en-US" altLang="zh-CN" dirty="0" err="1"/>
              <a:t>wbr</a:t>
            </a:r>
            <a:r>
              <a:rPr kumimoji="1" lang="en-US" altLang="zh-CN" dirty="0"/>
              <a:t>&gt;      &lt;details&gt;   </a:t>
            </a:r>
          </a:p>
          <a:p>
            <a:pPr marL="0" indent="0">
              <a:buNone/>
            </a:pPr>
            <a:r>
              <a:rPr kumimoji="1" lang="en-US" altLang="zh-CN" dirty="0"/>
              <a:t>&lt;dialog&gt;    &lt;</a:t>
            </a:r>
            <a:r>
              <a:rPr kumimoji="1" lang="en-US" altLang="zh-CN" dirty="0" err="1"/>
              <a:t>keygen</a:t>
            </a:r>
            <a:r>
              <a:rPr kumimoji="1" lang="en-US" altLang="zh-CN" dirty="0"/>
              <a:t>&gt;    &lt;meter&gt;    &lt;output&gt;  </a:t>
            </a:r>
          </a:p>
          <a:p>
            <a:pPr marL="0" indent="0">
              <a:buNone/>
            </a:pPr>
            <a:r>
              <a:rPr kumimoji="1" lang="en-US" altLang="zh-CN" dirty="0"/>
              <a:t>&lt;summary&gt;   &lt;ruby&gt;    &lt;</a:t>
            </a:r>
            <a:r>
              <a:rPr kumimoji="1" lang="en-US" altLang="zh-CN" dirty="0" err="1"/>
              <a:t>rp</a:t>
            </a:r>
            <a:r>
              <a:rPr kumimoji="1" lang="en-US" altLang="zh-CN" dirty="0"/>
              <a:t>&gt;    &lt;</a:t>
            </a:r>
            <a:r>
              <a:rPr kumimoji="1" lang="en-US" altLang="zh-CN" dirty="0" err="1"/>
              <a:t>rt</a:t>
            </a:r>
            <a:r>
              <a:rPr kumimoji="1" lang="en-US" altLang="zh-CN" dirty="0"/>
              <a:t>&gt;    &lt;track&gt;</a:t>
            </a:r>
          </a:p>
          <a:p>
            <a:pPr marL="0" indent="0">
              <a:buNone/>
            </a:pPr>
            <a:endParaRPr kumimoji="1" lang="en-US" altLang="zh-CN" dirty="0">
              <a:solidFill>
                <a:srgbClr val="E32000"/>
              </a:solidFill>
            </a:endParaRP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a:t>
            </a:r>
            <a:r>
              <a:rPr lang="en-US" altLang="zh-CN" dirty="0"/>
              <a:t>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a:t>
            </a:r>
            <a:r>
              <a:rPr lang="zh-CN" altLang="en-US" sz="2400" b="1" dirty="0">
                <a:solidFill>
                  <a:srgbClr val="FFFF00"/>
                </a:solidFill>
                <a:latin typeface="+mn-lt"/>
                <a:ea typeface="+mn-ea"/>
                <a:cs typeface="+mn-cs"/>
              </a:rPr>
              <a:t> 新增和删除的标签</a:t>
            </a:r>
          </a:p>
        </p:txBody>
      </p:sp>
    </p:spTree>
    <p:extLst>
      <p:ext uri="{BB962C8B-B14F-4D97-AF65-F5344CB8AC3E}">
        <p14:creationId xmlns:p14="http://schemas.microsoft.com/office/powerpoint/2010/main" val="6865623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32000"/>
                </a:solidFill>
              </a:rPr>
              <a:t>被弃用的标签：</a:t>
            </a:r>
          </a:p>
          <a:p>
            <a:pPr marL="0" indent="0">
              <a:buNone/>
            </a:pPr>
            <a:r>
              <a:rPr kumimoji="1" lang="en-US" altLang="zh-CN" dirty="0"/>
              <a:t>&lt;acronym&gt;</a:t>
            </a:r>
            <a:r>
              <a:rPr kumimoji="1" lang="zh-CN" altLang="en-US" dirty="0"/>
              <a:t>、</a:t>
            </a:r>
            <a:r>
              <a:rPr kumimoji="1" lang="en-US" altLang="zh-CN" dirty="0"/>
              <a:t>&lt;applet&gt;</a:t>
            </a:r>
            <a:r>
              <a:rPr kumimoji="1" lang="zh-CN" altLang="en-US" dirty="0"/>
              <a:t>、</a:t>
            </a:r>
            <a:r>
              <a:rPr kumimoji="1" lang="en-US" altLang="zh-CN" dirty="0"/>
              <a:t>&lt;</a:t>
            </a:r>
            <a:r>
              <a:rPr kumimoji="1" lang="en-US" altLang="zh-CN" dirty="0" err="1"/>
              <a:t>basefont</a:t>
            </a:r>
            <a:r>
              <a:rPr kumimoji="1" lang="en-US" altLang="zh-CN" dirty="0"/>
              <a:t>&gt;</a:t>
            </a:r>
            <a:r>
              <a:rPr kumimoji="1" lang="zh-CN" altLang="en-US" dirty="0"/>
              <a:t>、</a:t>
            </a:r>
            <a:r>
              <a:rPr kumimoji="1" lang="en-US" altLang="zh-CN" dirty="0"/>
              <a:t>&lt;big&gt;</a:t>
            </a:r>
            <a:r>
              <a:rPr kumimoji="1" lang="zh-CN" altLang="en-US" dirty="0"/>
              <a:t>、</a:t>
            </a:r>
            <a:r>
              <a:rPr kumimoji="1" lang="en-US" altLang="zh-CN" dirty="0"/>
              <a:t>&lt;center&gt;</a:t>
            </a:r>
            <a:r>
              <a:rPr kumimoji="1" lang="zh-CN" altLang="en-US" dirty="0"/>
              <a:t>、</a:t>
            </a:r>
            <a:r>
              <a:rPr kumimoji="1" lang="en-US" altLang="zh-CN" dirty="0"/>
              <a:t>&lt;</a:t>
            </a:r>
            <a:r>
              <a:rPr kumimoji="1" lang="en-US" altLang="zh-CN" dirty="0" err="1"/>
              <a:t>dir</a:t>
            </a:r>
            <a:r>
              <a:rPr kumimoji="1" lang="en-US" altLang="zh-CN" dirty="0"/>
              <a:t>&gt;</a:t>
            </a:r>
            <a:r>
              <a:rPr kumimoji="1" lang="zh-CN" altLang="en-US" dirty="0"/>
              <a:t>、</a:t>
            </a:r>
            <a:r>
              <a:rPr kumimoji="1" lang="en-US" altLang="zh-CN" dirty="0"/>
              <a:t>&lt;font&gt;</a:t>
            </a:r>
            <a:r>
              <a:rPr kumimoji="1" lang="zh-CN" altLang="en-US" dirty="0"/>
              <a:t>、</a:t>
            </a:r>
            <a:r>
              <a:rPr kumimoji="1" lang="en-US" altLang="zh-CN" dirty="0"/>
              <a:t>&lt;frame&gt;</a:t>
            </a:r>
            <a:r>
              <a:rPr kumimoji="1" lang="zh-CN" altLang="en-US" dirty="0"/>
              <a:t>、 </a:t>
            </a:r>
            <a:r>
              <a:rPr kumimoji="1" lang="en-US" altLang="zh-CN" dirty="0"/>
              <a:t>&lt;s&gt;</a:t>
            </a:r>
            <a:r>
              <a:rPr kumimoji="1" lang="zh-CN" altLang="en-US" dirty="0"/>
              <a:t>、</a:t>
            </a:r>
            <a:r>
              <a:rPr kumimoji="1" lang="en-US" altLang="zh-CN" dirty="0"/>
              <a:t>&lt;</a:t>
            </a:r>
            <a:r>
              <a:rPr kumimoji="1" lang="en-US" altLang="zh-CN" dirty="0" err="1"/>
              <a:t>isindex</a:t>
            </a:r>
            <a:r>
              <a:rPr kumimoji="1" lang="en-US" altLang="zh-CN" dirty="0"/>
              <a:t>&gt;</a:t>
            </a:r>
            <a:r>
              <a:rPr kumimoji="1" lang="zh-CN" altLang="en-US" dirty="0"/>
              <a:t>、</a:t>
            </a:r>
            <a:r>
              <a:rPr kumimoji="1" lang="en-US" altLang="zh-CN" dirty="0"/>
              <a:t>&lt;</a:t>
            </a:r>
            <a:r>
              <a:rPr kumimoji="1" lang="en-US" altLang="zh-CN" dirty="0" err="1"/>
              <a:t>noframes</a:t>
            </a:r>
            <a:r>
              <a:rPr kumimoji="1" lang="en-US" altLang="zh-CN" dirty="0"/>
              <a:t>&gt;</a:t>
            </a:r>
            <a:r>
              <a:rPr kumimoji="1" lang="zh-CN" altLang="en-US" dirty="0"/>
              <a:t>、 </a:t>
            </a:r>
            <a:r>
              <a:rPr kumimoji="1" lang="en-US" altLang="zh-CN" dirty="0"/>
              <a:t>&lt;frameset&gt; </a:t>
            </a:r>
            <a:r>
              <a:rPr kumimoji="1" lang="zh-CN" altLang="en-US" dirty="0"/>
              <a:t>、</a:t>
            </a:r>
            <a:r>
              <a:rPr kumimoji="1" lang="en-US" altLang="zh-CN" dirty="0"/>
              <a:t>&lt;strike&gt;</a:t>
            </a:r>
            <a:r>
              <a:rPr kumimoji="1" lang="zh-CN" altLang="en-US" dirty="0"/>
              <a:t>、</a:t>
            </a:r>
            <a:r>
              <a:rPr kumimoji="1" lang="en-US" altLang="zh-CN" dirty="0"/>
              <a:t>&lt;</a:t>
            </a:r>
            <a:r>
              <a:rPr kumimoji="1" lang="en-US" altLang="zh-CN" dirty="0" err="1"/>
              <a:t>tt</a:t>
            </a:r>
            <a:r>
              <a:rPr kumimoji="1" lang="en-US" altLang="zh-CN" dirty="0"/>
              <a:t>&gt;</a:t>
            </a:r>
            <a:r>
              <a:rPr kumimoji="1" lang="zh-CN" altLang="en-US" dirty="0"/>
              <a:t>、</a:t>
            </a:r>
            <a:r>
              <a:rPr kumimoji="1" lang="en-US" altLang="zh-CN" dirty="0"/>
              <a:t>&lt;u&gt;</a:t>
            </a:r>
            <a:r>
              <a:rPr kumimoji="1" lang="zh-CN" altLang="en-US" dirty="0"/>
              <a:t>和</a:t>
            </a:r>
            <a:r>
              <a:rPr kumimoji="1" lang="en-US" altLang="zh-CN" dirty="0"/>
              <a:t>&lt;</a:t>
            </a:r>
            <a:r>
              <a:rPr kumimoji="1" lang="en-US" altLang="zh-CN" dirty="0" err="1"/>
              <a:t>xmp</a:t>
            </a:r>
            <a:r>
              <a:rPr kumimoji="1" lang="en-US" altLang="zh-CN" dirty="0"/>
              <a:t>&gt;</a:t>
            </a:r>
            <a:endParaRPr kumimoji="1" lang="zh-CN" altLang="en-US" dirty="0"/>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a:t>
            </a:r>
            <a:r>
              <a:rPr lang="en-US" altLang="zh-CN" dirty="0"/>
              <a:t>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a:t>
            </a:r>
            <a:r>
              <a:rPr lang="zh-CN" altLang="en-US" sz="2400" b="1" dirty="0">
                <a:solidFill>
                  <a:srgbClr val="FFFF00"/>
                </a:solidFill>
                <a:latin typeface="+mn-lt"/>
                <a:ea typeface="+mn-ea"/>
                <a:cs typeface="+mn-cs"/>
              </a:rPr>
              <a:t> 新增和删除的标签</a:t>
            </a:r>
          </a:p>
        </p:txBody>
      </p:sp>
    </p:spTree>
    <p:extLst>
      <p:ext uri="{BB962C8B-B14F-4D97-AF65-F5344CB8AC3E}">
        <p14:creationId xmlns:p14="http://schemas.microsoft.com/office/powerpoint/2010/main" val="112623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语义化标签</a:t>
            </a:r>
          </a:p>
        </p:txBody>
      </p:sp>
      <p:sp>
        <p:nvSpPr>
          <p:cNvPr id="5" name="文本框 4">
            <a:extLst>
              <a:ext uri="{FF2B5EF4-FFF2-40B4-BE49-F238E27FC236}">
                <a16:creationId xmlns:a16="http://schemas.microsoft.com/office/drawing/2014/main" id="{D6161EFC-35BF-419D-9E5F-D0F859AFCDA6}"/>
              </a:ext>
            </a:extLst>
          </p:cNvPr>
          <p:cNvSpPr txBox="1"/>
          <p:nvPr/>
        </p:nvSpPr>
        <p:spPr>
          <a:xfrm>
            <a:off x="611560" y="962657"/>
            <a:ext cx="7344816" cy="188461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HTML 5</a:t>
            </a:r>
            <a:r>
              <a:rPr lang="zh-CN" altLang="en-US" sz="2000" dirty="0">
                <a:latin typeface="微软雅黑" panose="020B0503020204020204" pitchFamily="34" charset="-122"/>
                <a:ea typeface="微软雅黑" panose="020B0503020204020204" pitchFamily="34" charset="-122"/>
              </a:rPr>
              <a:t>出来之前，我们用</a:t>
            </a:r>
            <a:r>
              <a:rPr lang="en-US" altLang="zh-CN" sz="2000" dirty="0">
                <a:latin typeface="微软雅黑" panose="020B0503020204020204" pitchFamily="34" charset="-122"/>
                <a:ea typeface="微软雅黑" panose="020B0503020204020204" pitchFamily="34" charset="-122"/>
              </a:rPr>
              <a:t>div</a:t>
            </a:r>
            <a:r>
              <a:rPr lang="zh-CN" altLang="en-US" sz="2000" dirty="0">
                <a:latin typeface="微软雅黑" panose="020B0503020204020204" pitchFamily="34" charset="-122"/>
                <a:ea typeface="微软雅黑" panose="020B0503020204020204" pitchFamily="34" charset="-122"/>
              </a:rPr>
              <a:t>来表示页面头部，章节，页脚等。但是这些</a:t>
            </a:r>
            <a:r>
              <a:rPr lang="en-US" altLang="zh-CN" sz="2000" dirty="0">
                <a:latin typeface="微软雅黑" panose="020B0503020204020204" pitchFamily="34" charset="-122"/>
                <a:ea typeface="微软雅黑" panose="020B0503020204020204" pitchFamily="34" charset="-122"/>
              </a:rPr>
              <a:t>div</a:t>
            </a:r>
            <a:r>
              <a:rPr lang="zh-CN" altLang="en-US" sz="2000" dirty="0">
                <a:latin typeface="微软雅黑" panose="020B0503020204020204" pitchFamily="34" charset="-122"/>
                <a:ea typeface="微软雅黑" panose="020B0503020204020204" pitchFamily="34" charset="-122"/>
              </a:rPr>
              <a:t>都没有实际意义。</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各大浏览器厂商分析了上百万的页面，从中发现了</a:t>
            </a:r>
            <a:r>
              <a:rPr lang="en-US" altLang="zh-CN" sz="2000" dirty="0">
                <a:latin typeface="微软雅黑" panose="020B0503020204020204" pitchFamily="34" charset="-122"/>
                <a:ea typeface="微软雅黑" panose="020B0503020204020204" pitchFamily="34" charset="-122"/>
              </a:rPr>
              <a:t>DIV</a:t>
            </a:r>
            <a:r>
              <a:rPr lang="zh-CN" altLang="en-US" sz="2000" dirty="0">
                <a:latin typeface="微软雅黑" panose="020B0503020204020204" pitchFamily="34" charset="-122"/>
                <a:ea typeface="微软雅黑" panose="020B0503020204020204" pitchFamily="34" charset="-122"/>
              </a:rPr>
              <a:t>名称的通用</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名称大量重复</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4752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语义化标签的含义</a:t>
            </a:r>
          </a:p>
        </p:txBody>
      </p:sp>
      <p:pic>
        <p:nvPicPr>
          <p:cNvPr id="6" name="图片 5" descr="01.语义化">
            <a:extLst>
              <a:ext uri="{FF2B5EF4-FFF2-40B4-BE49-F238E27FC236}">
                <a16:creationId xmlns:a16="http://schemas.microsoft.com/office/drawing/2014/main" id="{FBAA54D0-7D35-4D3B-8415-774AC4156272}"/>
              </a:ext>
            </a:extLst>
          </p:cNvPr>
          <p:cNvPicPr/>
          <p:nvPr/>
        </p:nvPicPr>
        <p:blipFill>
          <a:blip r:embed="rId2"/>
          <a:stretch>
            <a:fillRect/>
          </a:stretch>
        </p:blipFill>
        <p:spPr>
          <a:xfrm>
            <a:off x="1403648" y="987574"/>
            <a:ext cx="6336704" cy="3528392"/>
          </a:xfrm>
          <a:prstGeom prst="rect">
            <a:avLst/>
          </a:prstGeom>
          <a:noFill/>
          <a:ln w="9525">
            <a:noFill/>
          </a:ln>
        </p:spPr>
      </p:pic>
    </p:spTree>
    <p:extLst>
      <p:ext uri="{BB962C8B-B14F-4D97-AF65-F5344CB8AC3E}">
        <p14:creationId xmlns:p14="http://schemas.microsoft.com/office/powerpoint/2010/main" val="655282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header</a:t>
            </a:r>
            <a:r>
              <a:rPr lang="zh-CN" altLang="en-US" sz="2400" b="1" dirty="0">
                <a:solidFill>
                  <a:srgbClr val="FFFF00"/>
                </a:solidFill>
              </a:rPr>
              <a:t>标签</a:t>
            </a:r>
          </a:p>
        </p:txBody>
      </p:sp>
      <p:pic>
        <p:nvPicPr>
          <p:cNvPr id="6" name="图片 5" descr="03.header">
            <a:extLst>
              <a:ext uri="{FF2B5EF4-FFF2-40B4-BE49-F238E27FC236}">
                <a16:creationId xmlns:a16="http://schemas.microsoft.com/office/drawing/2014/main" id="{7830128D-92A8-44D3-BBC6-44B0E02BE5D8}"/>
              </a:ext>
            </a:extLst>
          </p:cNvPr>
          <p:cNvPicPr/>
          <p:nvPr/>
        </p:nvPicPr>
        <p:blipFill>
          <a:blip r:embed="rId2"/>
          <a:stretch>
            <a:fillRect/>
          </a:stretch>
        </p:blipFill>
        <p:spPr>
          <a:xfrm>
            <a:off x="1763688" y="1131590"/>
            <a:ext cx="5268595" cy="3399790"/>
          </a:xfrm>
          <a:prstGeom prst="rect">
            <a:avLst/>
          </a:prstGeom>
          <a:noFill/>
          <a:ln w="9525">
            <a:noFill/>
          </a:ln>
        </p:spPr>
      </p:pic>
    </p:spTree>
    <p:extLst>
      <p:ext uri="{BB962C8B-B14F-4D97-AF65-F5344CB8AC3E}">
        <p14:creationId xmlns:p14="http://schemas.microsoft.com/office/powerpoint/2010/main" val="2684702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footer</a:t>
            </a:r>
            <a:r>
              <a:rPr lang="zh-CN" altLang="en-US" sz="2400" b="1" dirty="0">
                <a:solidFill>
                  <a:srgbClr val="FFFF00"/>
                </a:solidFill>
              </a:rPr>
              <a:t>标签</a:t>
            </a:r>
          </a:p>
        </p:txBody>
      </p:sp>
      <p:pic>
        <p:nvPicPr>
          <p:cNvPr id="5" name="图片 4" descr="04.footer">
            <a:extLst>
              <a:ext uri="{FF2B5EF4-FFF2-40B4-BE49-F238E27FC236}">
                <a16:creationId xmlns:a16="http://schemas.microsoft.com/office/drawing/2014/main" id="{826863CB-E75D-4F04-9465-8E4E272FF688}"/>
              </a:ext>
            </a:extLst>
          </p:cNvPr>
          <p:cNvPicPr/>
          <p:nvPr/>
        </p:nvPicPr>
        <p:blipFill>
          <a:blip r:embed="rId2"/>
          <a:stretch>
            <a:fillRect/>
          </a:stretch>
        </p:blipFill>
        <p:spPr>
          <a:xfrm>
            <a:off x="1691680" y="1059582"/>
            <a:ext cx="5875610" cy="3481804"/>
          </a:xfrm>
          <a:prstGeom prst="rect">
            <a:avLst/>
          </a:prstGeom>
          <a:noFill/>
          <a:ln w="9525">
            <a:noFill/>
          </a:ln>
        </p:spPr>
      </p:pic>
    </p:spTree>
    <p:extLst>
      <p:ext uri="{BB962C8B-B14F-4D97-AF65-F5344CB8AC3E}">
        <p14:creationId xmlns:p14="http://schemas.microsoft.com/office/powerpoint/2010/main" val="9963376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err="1">
                <a:solidFill>
                  <a:srgbClr val="FFFF00"/>
                </a:solidFill>
              </a:rPr>
              <a:t>hgroup</a:t>
            </a:r>
            <a:r>
              <a:rPr lang="zh-CN" altLang="en-US" sz="2400" b="1" dirty="0">
                <a:solidFill>
                  <a:srgbClr val="FFFF00"/>
                </a:solidFill>
              </a:rPr>
              <a:t>标签</a:t>
            </a:r>
          </a:p>
        </p:txBody>
      </p:sp>
      <p:pic>
        <p:nvPicPr>
          <p:cNvPr id="6" name="图片 5" descr="05.hgroup">
            <a:extLst>
              <a:ext uri="{FF2B5EF4-FFF2-40B4-BE49-F238E27FC236}">
                <a16:creationId xmlns:a16="http://schemas.microsoft.com/office/drawing/2014/main" id="{76322658-37D8-4B15-AB48-B96272C1D9FC}"/>
              </a:ext>
            </a:extLst>
          </p:cNvPr>
          <p:cNvPicPr/>
          <p:nvPr/>
        </p:nvPicPr>
        <p:blipFill>
          <a:blip r:embed="rId2"/>
          <a:stretch>
            <a:fillRect/>
          </a:stretch>
        </p:blipFill>
        <p:spPr>
          <a:xfrm>
            <a:off x="1936750" y="1203598"/>
            <a:ext cx="5270500" cy="3146425"/>
          </a:xfrm>
          <a:prstGeom prst="rect">
            <a:avLst/>
          </a:prstGeom>
          <a:noFill/>
          <a:ln w="9525">
            <a:noFill/>
          </a:ln>
        </p:spPr>
      </p:pic>
    </p:spTree>
    <p:extLst>
      <p:ext uri="{BB962C8B-B14F-4D97-AF65-F5344CB8AC3E}">
        <p14:creationId xmlns:p14="http://schemas.microsoft.com/office/powerpoint/2010/main" val="6218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t>解析 </a:t>
            </a:r>
            <a:r>
              <a:rPr kumimoji="1" lang="en-US" altLang="zh-CN" dirty="0">
                <a:solidFill>
                  <a:srgbClr val="E32000"/>
                </a:solidFill>
              </a:rPr>
              <a:t>HTML </a:t>
            </a:r>
            <a:r>
              <a:rPr kumimoji="1" lang="zh-CN" altLang="en-US" dirty="0">
                <a:solidFill>
                  <a:srgbClr val="E32000"/>
                </a:solidFill>
              </a:rPr>
              <a:t>标签</a:t>
            </a:r>
            <a:r>
              <a:rPr kumimoji="1" lang="zh-CN" altLang="en-US" dirty="0"/>
              <a:t>：</a:t>
            </a:r>
            <a:endParaRPr kumimoji="1" lang="en-US" altLang="zh-CN" dirty="0"/>
          </a:p>
          <a:p>
            <a:r>
              <a:rPr kumimoji="1" lang="en-US" altLang="zh-CN" dirty="0"/>
              <a:t>Web</a:t>
            </a:r>
            <a:r>
              <a:rPr kumimoji="1" lang="zh-CN" altLang="en-US" dirty="0"/>
              <a:t>浏览器（如谷歌浏览器，</a:t>
            </a:r>
            <a:r>
              <a:rPr kumimoji="1" lang="en-US" altLang="zh-CN" dirty="0"/>
              <a:t>Internet Explorer</a:t>
            </a:r>
            <a:r>
              <a:rPr kumimoji="1" lang="zh-CN" altLang="en-US" dirty="0"/>
              <a:t>，</a:t>
            </a:r>
            <a:r>
              <a:rPr kumimoji="1" lang="en-US" altLang="zh-CN" dirty="0"/>
              <a:t>Firefox</a:t>
            </a:r>
            <a:r>
              <a:rPr kumimoji="1" lang="zh-CN" altLang="en-US" dirty="0"/>
              <a:t>，</a:t>
            </a:r>
            <a:r>
              <a:rPr kumimoji="1" lang="en-US" altLang="zh-CN" dirty="0"/>
              <a:t>Safari</a:t>
            </a:r>
            <a:r>
              <a:rPr kumimoji="1" lang="zh-CN" altLang="en-US" dirty="0"/>
              <a:t>）是用于读取</a:t>
            </a:r>
            <a:r>
              <a:rPr kumimoji="1" lang="en-US" altLang="zh-CN" dirty="0"/>
              <a:t>HTML</a:t>
            </a:r>
            <a:r>
              <a:rPr kumimoji="1" lang="zh-CN" altLang="en-US" dirty="0"/>
              <a:t>文件，并将其作为网页显示。</a:t>
            </a:r>
          </a:p>
          <a:p>
            <a:r>
              <a:rPr kumimoji="1" lang="zh-CN" altLang="en-US" dirty="0"/>
              <a:t>浏览器的作用是读取</a:t>
            </a:r>
            <a:r>
              <a:rPr kumimoji="1" lang="en-US" altLang="zh-CN" dirty="0"/>
              <a:t>html</a:t>
            </a:r>
            <a:r>
              <a:rPr kumimoji="1" lang="zh-CN" altLang="en-US" dirty="0"/>
              <a:t>文档，并以网页的形式显示他们，浏览器不会显示</a:t>
            </a:r>
            <a:r>
              <a:rPr kumimoji="1" lang="en-US" altLang="zh-CN" dirty="0"/>
              <a:t>html</a:t>
            </a:r>
            <a:r>
              <a:rPr kumimoji="1" lang="zh-CN" altLang="en-US" dirty="0"/>
              <a:t>标签，而是使用标签来解释页面的内容。</a:t>
            </a: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HTML </a:t>
            </a:r>
            <a:r>
              <a:rPr lang="zh-CN" altLang="en-US" dirty="0"/>
              <a:t>入门 （一）</a:t>
            </a:r>
            <a:r>
              <a:rPr kumimoji="1" lang="en-US" altLang="zh-CN" dirty="0"/>
              <a:t>– HTML </a:t>
            </a:r>
            <a:r>
              <a:rPr kumimoji="1" lang="zh-CN" altLang="en-US" dirty="0"/>
              <a:t>文档基本结构</a:t>
            </a:r>
          </a:p>
        </p:txBody>
      </p:sp>
    </p:spTree>
    <p:extLst>
      <p:ext uri="{BB962C8B-B14F-4D97-AF65-F5344CB8AC3E}">
        <p14:creationId xmlns:p14="http://schemas.microsoft.com/office/powerpoint/2010/main" val="15928289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nav</a:t>
            </a:r>
            <a:r>
              <a:rPr lang="zh-CN" altLang="en-US" sz="2400" b="1" dirty="0">
                <a:solidFill>
                  <a:srgbClr val="FFFF00"/>
                </a:solidFill>
              </a:rPr>
              <a:t>标签</a:t>
            </a:r>
          </a:p>
        </p:txBody>
      </p:sp>
      <p:pic>
        <p:nvPicPr>
          <p:cNvPr id="5" name="图片 4" descr="06.nav">
            <a:extLst>
              <a:ext uri="{FF2B5EF4-FFF2-40B4-BE49-F238E27FC236}">
                <a16:creationId xmlns:a16="http://schemas.microsoft.com/office/drawing/2014/main" id="{5534C6F2-CE49-471F-B997-12DE892D51CE}"/>
              </a:ext>
            </a:extLst>
          </p:cNvPr>
          <p:cNvPicPr/>
          <p:nvPr/>
        </p:nvPicPr>
        <p:blipFill>
          <a:blip r:embed="rId2"/>
          <a:stretch>
            <a:fillRect/>
          </a:stretch>
        </p:blipFill>
        <p:spPr>
          <a:xfrm>
            <a:off x="1937702" y="907732"/>
            <a:ext cx="5268595" cy="3328035"/>
          </a:xfrm>
          <a:prstGeom prst="rect">
            <a:avLst/>
          </a:prstGeom>
          <a:noFill/>
          <a:ln w="9525">
            <a:noFill/>
          </a:ln>
        </p:spPr>
      </p:pic>
    </p:spTree>
    <p:extLst>
      <p:ext uri="{BB962C8B-B14F-4D97-AF65-F5344CB8AC3E}">
        <p14:creationId xmlns:p14="http://schemas.microsoft.com/office/powerpoint/2010/main" val="1230516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section</a:t>
            </a:r>
            <a:r>
              <a:rPr lang="zh-CN" altLang="en-US" sz="2400" b="1" dirty="0">
                <a:solidFill>
                  <a:srgbClr val="FFFF00"/>
                </a:solidFill>
              </a:rPr>
              <a:t>标签</a:t>
            </a:r>
          </a:p>
        </p:txBody>
      </p:sp>
      <p:pic>
        <p:nvPicPr>
          <p:cNvPr id="6" name="图片 5" descr="07.section">
            <a:extLst>
              <a:ext uri="{FF2B5EF4-FFF2-40B4-BE49-F238E27FC236}">
                <a16:creationId xmlns:a16="http://schemas.microsoft.com/office/drawing/2014/main" id="{FA742F15-0930-41F2-9F84-4BC3A41B4D6C}"/>
              </a:ext>
            </a:extLst>
          </p:cNvPr>
          <p:cNvPicPr/>
          <p:nvPr/>
        </p:nvPicPr>
        <p:blipFill>
          <a:blip r:embed="rId2"/>
          <a:stretch>
            <a:fillRect/>
          </a:stretch>
        </p:blipFill>
        <p:spPr>
          <a:xfrm>
            <a:off x="1936432" y="989012"/>
            <a:ext cx="5271135" cy="3165475"/>
          </a:xfrm>
          <a:prstGeom prst="rect">
            <a:avLst/>
          </a:prstGeom>
          <a:noFill/>
          <a:ln w="9525">
            <a:noFill/>
          </a:ln>
        </p:spPr>
      </p:pic>
    </p:spTree>
    <p:extLst>
      <p:ext uri="{BB962C8B-B14F-4D97-AF65-F5344CB8AC3E}">
        <p14:creationId xmlns:p14="http://schemas.microsoft.com/office/powerpoint/2010/main" val="41201736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aside</a:t>
            </a:r>
            <a:r>
              <a:rPr lang="zh-CN" altLang="en-US" sz="2400" b="1" dirty="0">
                <a:solidFill>
                  <a:srgbClr val="FFFF00"/>
                </a:solidFill>
              </a:rPr>
              <a:t>标签</a:t>
            </a:r>
          </a:p>
        </p:txBody>
      </p:sp>
      <p:pic>
        <p:nvPicPr>
          <p:cNvPr id="5" name="图片 4" descr="08.aside">
            <a:extLst>
              <a:ext uri="{FF2B5EF4-FFF2-40B4-BE49-F238E27FC236}">
                <a16:creationId xmlns:a16="http://schemas.microsoft.com/office/drawing/2014/main" id="{9E65016D-2197-4D9F-8DEC-3CCA5D2DBFBB}"/>
              </a:ext>
            </a:extLst>
          </p:cNvPr>
          <p:cNvPicPr/>
          <p:nvPr/>
        </p:nvPicPr>
        <p:blipFill>
          <a:blip r:embed="rId2"/>
          <a:stretch>
            <a:fillRect/>
          </a:stretch>
        </p:blipFill>
        <p:spPr>
          <a:xfrm>
            <a:off x="2108517" y="1031557"/>
            <a:ext cx="4926965" cy="3080385"/>
          </a:xfrm>
          <a:prstGeom prst="rect">
            <a:avLst/>
          </a:prstGeom>
          <a:noFill/>
          <a:ln w="9525">
            <a:noFill/>
          </a:ln>
        </p:spPr>
      </p:pic>
    </p:spTree>
    <p:extLst>
      <p:ext uri="{BB962C8B-B14F-4D97-AF65-F5344CB8AC3E}">
        <p14:creationId xmlns:p14="http://schemas.microsoft.com/office/powerpoint/2010/main" val="11787807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en-US" altLang="zh-CN" sz="2400" b="1" dirty="0">
                <a:solidFill>
                  <a:srgbClr val="FFFF00"/>
                </a:solidFill>
              </a:rPr>
              <a:t>article</a:t>
            </a:r>
            <a:r>
              <a:rPr lang="zh-CN" altLang="en-US" sz="2400" b="1" dirty="0">
                <a:solidFill>
                  <a:srgbClr val="FFFF00"/>
                </a:solidFill>
              </a:rPr>
              <a:t>标签</a:t>
            </a:r>
          </a:p>
        </p:txBody>
      </p:sp>
      <p:pic>
        <p:nvPicPr>
          <p:cNvPr id="6" name="图片 5" descr="09.article">
            <a:extLst>
              <a:ext uri="{FF2B5EF4-FFF2-40B4-BE49-F238E27FC236}">
                <a16:creationId xmlns:a16="http://schemas.microsoft.com/office/drawing/2014/main" id="{1A15AAB8-3B59-4E11-BFB0-927B803CAC9C}"/>
              </a:ext>
            </a:extLst>
          </p:cNvPr>
          <p:cNvPicPr/>
          <p:nvPr/>
        </p:nvPicPr>
        <p:blipFill>
          <a:blip r:embed="rId2"/>
          <a:stretch>
            <a:fillRect/>
          </a:stretch>
        </p:blipFill>
        <p:spPr>
          <a:xfrm>
            <a:off x="1934845" y="1002982"/>
            <a:ext cx="5274310" cy="3137535"/>
          </a:xfrm>
          <a:prstGeom prst="rect">
            <a:avLst/>
          </a:prstGeom>
          <a:noFill/>
          <a:ln w="9525">
            <a:noFill/>
          </a:ln>
        </p:spPr>
      </p:pic>
    </p:spTree>
    <p:extLst>
      <p:ext uri="{BB962C8B-B14F-4D97-AF65-F5344CB8AC3E}">
        <p14:creationId xmlns:p14="http://schemas.microsoft.com/office/powerpoint/2010/main" val="13661724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标签运用</a:t>
            </a:r>
          </a:p>
        </p:txBody>
      </p:sp>
      <p:pic>
        <p:nvPicPr>
          <p:cNvPr id="5" name="图片 4" descr="02.语义化标签布局">
            <a:extLst>
              <a:ext uri="{FF2B5EF4-FFF2-40B4-BE49-F238E27FC236}">
                <a16:creationId xmlns:a16="http://schemas.microsoft.com/office/drawing/2014/main" id="{FDB64D1A-D7A9-4CA4-9C4C-63546B32892A}"/>
              </a:ext>
            </a:extLst>
          </p:cNvPr>
          <p:cNvPicPr/>
          <p:nvPr/>
        </p:nvPicPr>
        <p:blipFill>
          <a:blip r:embed="rId2"/>
          <a:stretch>
            <a:fillRect/>
          </a:stretch>
        </p:blipFill>
        <p:spPr>
          <a:xfrm>
            <a:off x="1130774" y="565795"/>
            <a:ext cx="6882452" cy="4011910"/>
          </a:xfrm>
          <a:prstGeom prst="rect">
            <a:avLst/>
          </a:prstGeom>
          <a:noFill/>
          <a:ln w="9525">
            <a:noFill/>
          </a:ln>
        </p:spPr>
      </p:pic>
    </p:spTree>
    <p:extLst>
      <p:ext uri="{BB962C8B-B14F-4D97-AF65-F5344CB8AC3E}">
        <p14:creationId xmlns:p14="http://schemas.microsoft.com/office/powerpoint/2010/main" val="2184168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其他标签</a:t>
            </a:r>
          </a:p>
        </p:txBody>
      </p:sp>
      <p:sp>
        <p:nvSpPr>
          <p:cNvPr id="5" name="文本框 4">
            <a:extLst>
              <a:ext uri="{FF2B5EF4-FFF2-40B4-BE49-F238E27FC236}">
                <a16:creationId xmlns:a16="http://schemas.microsoft.com/office/drawing/2014/main" id="{D6161EFC-35BF-419D-9E5F-D0F859AFCDA6}"/>
              </a:ext>
            </a:extLst>
          </p:cNvPr>
          <p:cNvSpPr txBox="1"/>
          <p:nvPr/>
        </p:nvSpPr>
        <p:spPr>
          <a:xfrm>
            <a:off x="611560" y="962657"/>
            <a:ext cx="7344816" cy="280794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progress:</a:t>
            </a:r>
            <a:r>
              <a:rPr lang="zh-CN" altLang="en-US" sz="2000" dirty="0">
                <a:latin typeface="微软雅黑" panose="020B0503020204020204" pitchFamily="34" charset="-122"/>
                <a:ea typeface="微软雅黑" panose="020B0503020204020204" pitchFamily="34" charset="-122"/>
              </a:rPr>
              <a:t>用来显示一项任务的完成进度</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max:</a:t>
            </a:r>
            <a:r>
              <a:rPr lang="zh-CN" altLang="en-US" sz="2000" dirty="0">
                <a:latin typeface="微软雅黑" panose="020B0503020204020204" pitchFamily="34" charset="-122"/>
                <a:ea typeface="微软雅黑" panose="020B0503020204020204" pitchFamily="34" charset="-122"/>
              </a:rPr>
              <a:t>该属性描述了这个</a:t>
            </a:r>
            <a:r>
              <a:rPr lang="en-US" altLang="zh-CN" sz="2000" dirty="0">
                <a:latin typeface="微软雅黑" panose="020B0503020204020204" pitchFamily="34" charset="-122"/>
                <a:ea typeface="微软雅黑" panose="020B0503020204020204" pitchFamily="34" charset="-122"/>
              </a:rPr>
              <a:t>progress</a:t>
            </a:r>
            <a:r>
              <a:rPr lang="zh-CN" altLang="en-US" sz="2000" dirty="0">
                <a:latin typeface="微软雅黑" panose="020B0503020204020204" pitchFamily="34" charset="-122"/>
                <a:ea typeface="微软雅黑" panose="020B0503020204020204" pitchFamily="34" charset="-122"/>
              </a:rPr>
              <a:t>元素所表示的任务一共需要完成多少工作</a:t>
            </a:r>
            <a:r>
              <a:rPr lang="en-US"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	value</a:t>
            </a:r>
            <a:r>
              <a:rPr lang="zh-CN" altLang="en-US" sz="2000" dirty="0">
                <a:latin typeface="微软雅黑" panose="020B0503020204020204" pitchFamily="34" charset="-122"/>
                <a:ea typeface="微软雅黑" panose="020B0503020204020204" pitchFamily="34" charset="-122"/>
              </a:rPr>
              <a:t>：该属性用来指定该进度条已完成的工作量</a:t>
            </a:r>
            <a:r>
              <a:rPr lang="en-US" altLang="zh-CN" sz="2000" dirty="0">
                <a:latin typeface="微软雅黑" panose="020B0503020204020204" pitchFamily="34" charset="-122"/>
                <a:ea typeface="微软雅黑" panose="020B0503020204020204" pitchFamily="34" charset="-122"/>
              </a:rPr>
              <a:t>.</a:t>
            </a:r>
          </a:p>
          <a:p>
            <a:pPr>
              <a:lnSpc>
                <a:spcPct val="150000"/>
              </a:lnSpc>
            </a:pPr>
            <a:r>
              <a:rPr lang="zh-CN" altLang="en-US" sz="2000" dirty="0">
                <a:latin typeface="微软雅黑" panose="020B0503020204020204" pitchFamily="34" charset="-122"/>
                <a:ea typeface="微软雅黑" panose="020B0503020204020204" pitchFamily="34" charset="-122"/>
              </a:rPr>
              <a:t>如果没有</a:t>
            </a: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属性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则该进度条的进度为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不确定</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也就是说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进度条不会显示任何进度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你无法估计当前的工作会在何时完成</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7538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其他标签</a:t>
            </a:r>
          </a:p>
        </p:txBody>
      </p:sp>
      <p:sp>
        <p:nvSpPr>
          <p:cNvPr id="5" name="文本框 4">
            <a:extLst>
              <a:ext uri="{FF2B5EF4-FFF2-40B4-BE49-F238E27FC236}">
                <a16:creationId xmlns:a16="http://schemas.microsoft.com/office/drawing/2014/main" id="{D6161EFC-35BF-419D-9E5F-D0F859AFCDA6}"/>
              </a:ext>
            </a:extLst>
          </p:cNvPr>
          <p:cNvSpPr txBox="1"/>
          <p:nvPr/>
        </p:nvSpPr>
        <p:spPr>
          <a:xfrm>
            <a:off x="611560" y="962657"/>
            <a:ext cx="7344816" cy="3731278"/>
          </a:xfrm>
          <a:prstGeom prst="rect">
            <a:avLst/>
          </a:prstGeom>
          <a:noFill/>
        </p:spPr>
        <p:txBody>
          <a:bodyPr wrap="square" rtlCol="0">
            <a:spAutoFit/>
          </a:bodyPr>
          <a:lstStyle/>
          <a:p>
            <a:pPr>
              <a:lnSpc>
                <a:spcPct val="150000"/>
              </a:lnSpc>
            </a:pPr>
            <a:r>
              <a:rPr lang="en-US" altLang="zh-CN" sz="2000" dirty="0" err="1">
                <a:latin typeface="微软雅黑" panose="020B0503020204020204" pitchFamily="34" charset="-122"/>
                <a:ea typeface="微软雅黑" panose="020B0503020204020204" pitchFamily="34" charset="-122"/>
              </a:rPr>
              <a:t>datalist:datalist</a:t>
            </a:r>
            <a:r>
              <a:rPr lang="zh-CN" altLang="en-US" sz="2000" dirty="0">
                <a:latin typeface="微软雅黑" panose="020B0503020204020204" pitchFamily="34" charset="-122"/>
                <a:ea typeface="微软雅黑" panose="020B0503020204020204" pitchFamily="34" charset="-122"/>
              </a:rPr>
              <a:t>会包含一组</a:t>
            </a:r>
            <a:r>
              <a:rPr lang="en-US" altLang="zh-CN" sz="2000" dirty="0">
                <a:latin typeface="微软雅黑" panose="020B0503020204020204" pitchFamily="34" charset="-122"/>
                <a:ea typeface="微软雅黑" panose="020B0503020204020204" pitchFamily="34" charset="-122"/>
              </a:rPr>
              <a:t>option</a:t>
            </a:r>
            <a:r>
              <a:rPr lang="zh-CN" altLang="en-US" sz="2000" dirty="0">
                <a:latin typeface="微软雅黑" panose="020B0503020204020204" pitchFamily="34" charset="-122"/>
                <a:ea typeface="微软雅黑" panose="020B0503020204020204" pitchFamily="34" charset="-122"/>
              </a:rPr>
              <a:t>元素，这些元素表示其表单控件的可选值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它的</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必须要和</a:t>
            </a:r>
            <a:r>
              <a:rPr lang="en-US" altLang="zh-CN" sz="2000" dirty="0">
                <a:latin typeface="微软雅黑" panose="020B0503020204020204" pitchFamily="34" charset="-122"/>
                <a:ea typeface="微软雅黑" panose="020B0503020204020204" pitchFamily="34" charset="-122"/>
              </a:rPr>
              <a:t>input</a:t>
            </a:r>
            <a:r>
              <a:rPr lang="zh-CN" altLang="en-US" sz="2000" dirty="0">
                <a:latin typeface="微软雅黑" panose="020B0503020204020204" pitchFamily="34" charset="-122"/>
                <a:ea typeface="微软雅黑" panose="020B0503020204020204" pitchFamily="34" charset="-122"/>
              </a:rPr>
              <a:t>中的</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一致</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details: </a:t>
            </a:r>
            <a:r>
              <a:rPr lang="zh-CN" altLang="en-US" sz="2000" dirty="0">
                <a:latin typeface="微软雅黑" panose="020B0503020204020204" pitchFamily="34" charset="-122"/>
                <a:ea typeface="微软雅黑" panose="020B0503020204020204" pitchFamily="34" charset="-122"/>
              </a:rPr>
              <a:t>一个</a:t>
            </a:r>
            <a:r>
              <a:rPr lang="en-US" altLang="zh-CN" sz="2000" dirty="0" err="1">
                <a:latin typeface="微软雅黑" panose="020B0503020204020204" pitchFamily="34" charset="-122"/>
                <a:ea typeface="微软雅黑" panose="020B0503020204020204" pitchFamily="34" charset="-122"/>
              </a:rPr>
              <a:t>ui</a:t>
            </a:r>
            <a:r>
              <a:rPr lang="zh-CN" altLang="en-US" sz="2000" dirty="0">
                <a:latin typeface="微软雅黑" panose="020B0503020204020204" pitchFamily="34" charset="-122"/>
                <a:ea typeface="微软雅黑" panose="020B0503020204020204" pitchFamily="34" charset="-122"/>
              </a:rPr>
              <a:t>小部件，用户可以从其中检索附加信息。</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open</a:t>
            </a:r>
            <a:r>
              <a:rPr lang="zh-CN" altLang="en-US" sz="2000" dirty="0">
                <a:latin typeface="微软雅黑" panose="020B0503020204020204" pitchFamily="34" charset="-122"/>
                <a:ea typeface="微软雅黑" panose="020B0503020204020204" pitchFamily="34" charset="-122"/>
              </a:rPr>
              <a:t>属性来控制附加信息的显示与隐藏</a:t>
            </a:r>
          </a:p>
          <a:p>
            <a:pPr>
              <a:lnSpc>
                <a:spcPct val="150000"/>
              </a:lnSpc>
            </a:pPr>
            <a:r>
              <a:rPr lang="en-US" altLang="zh-CN" sz="2000" dirty="0">
                <a:latin typeface="微软雅黑" panose="020B0503020204020204" pitchFamily="34" charset="-122"/>
                <a:ea typeface="微软雅黑" panose="020B0503020204020204" pitchFamily="34" charset="-122"/>
              </a:rPr>
              <a:t>	summary:</a:t>
            </a:r>
            <a:r>
              <a:rPr lang="zh-CN" altLang="en-US" sz="2000" dirty="0">
                <a:latin typeface="微软雅黑" panose="020B0503020204020204" pitchFamily="34" charset="-122"/>
                <a:ea typeface="微软雅黑" panose="020B0503020204020204" pitchFamily="34" charset="-122"/>
              </a:rPr>
              <a:t>用作 一个</a:t>
            </a:r>
            <a:r>
              <a:rPr lang="en-US" altLang="zh-CN" sz="2000" dirty="0">
                <a:latin typeface="微软雅黑" panose="020B0503020204020204" pitchFamily="34" charset="-122"/>
                <a:ea typeface="微软雅黑" panose="020B0503020204020204" pitchFamily="34" charset="-122"/>
              </a:rPr>
              <a:t>&lt;details&gt;</a:t>
            </a:r>
            <a:r>
              <a:rPr lang="zh-CN" altLang="en-US" sz="2000" dirty="0">
                <a:latin typeface="微软雅黑" panose="020B0503020204020204" pitchFamily="34" charset="-122"/>
                <a:ea typeface="微软雅黑" panose="020B0503020204020204" pitchFamily="34" charset="-122"/>
              </a:rPr>
              <a:t>元素的一个内容摘要（标题）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7581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dirty="0">
                <a:solidFill>
                  <a:srgbClr val="FFFF00"/>
                </a:solidFill>
              </a:rPr>
              <a:t>其他标签</a:t>
            </a:r>
          </a:p>
        </p:txBody>
      </p:sp>
      <p:sp>
        <p:nvSpPr>
          <p:cNvPr id="5" name="文本框 4">
            <a:extLst>
              <a:ext uri="{FF2B5EF4-FFF2-40B4-BE49-F238E27FC236}">
                <a16:creationId xmlns:a16="http://schemas.microsoft.com/office/drawing/2014/main" id="{D6161EFC-35BF-419D-9E5F-D0F859AFCDA6}"/>
              </a:ext>
            </a:extLst>
          </p:cNvPr>
          <p:cNvSpPr txBox="1"/>
          <p:nvPr/>
        </p:nvSpPr>
        <p:spPr>
          <a:xfrm>
            <a:off x="611560" y="962657"/>
            <a:ext cx="7344816" cy="234628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标记标签</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mark:</a:t>
            </a:r>
            <a:r>
              <a:rPr lang="zh-CN" altLang="en-US" sz="2000" dirty="0">
                <a:latin typeface="微软雅黑" panose="020B0503020204020204" pitchFamily="34" charset="-122"/>
                <a:ea typeface="微软雅黑" panose="020B0503020204020204" pitchFamily="34" charset="-122"/>
              </a:rPr>
              <a:t>着重</a:t>
            </a:r>
          </a:p>
          <a:p>
            <a:pPr>
              <a:lnSpc>
                <a:spcPct val="150000"/>
              </a:lnSpc>
            </a:pPr>
            <a:r>
              <a:rPr lang="zh-CN" altLang="en-US" sz="2000" dirty="0">
                <a:latin typeface="微软雅黑" panose="020B0503020204020204" pitchFamily="34" charset="-122"/>
                <a:ea typeface="微软雅黑" panose="020B0503020204020204" pitchFamily="34" charset="-122"/>
              </a:rPr>
              <a:t>注释标签</a:t>
            </a:r>
          </a:p>
          <a:p>
            <a:pPr>
              <a:lnSpc>
                <a:spcPct val="150000"/>
              </a:lnSpc>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ruby</a:t>
            </a:r>
          </a:p>
          <a:p>
            <a:pPr>
              <a:lnSpc>
                <a:spcPct val="150000"/>
              </a:lnSpc>
            </a:pPr>
            <a:r>
              <a:rPr lang="en-US" altLang="zh-CN" sz="2000" dirty="0">
                <a:latin typeface="微软雅黑" panose="020B0503020204020204" pitchFamily="34" charset="-122"/>
                <a:ea typeface="微软雅黑" panose="020B0503020204020204" pitchFamily="34" charset="-122"/>
              </a:rPr>
              <a:t>	rt: </a:t>
            </a:r>
            <a:r>
              <a:rPr lang="zh-CN" altLang="en-US" sz="2000" dirty="0">
                <a:latin typeface="微软雅黑" panose="020B0503020204020204" pitchFamily="34" charset="-122"/>
                <a:ea typeface="微软雅黑" panose="020B0503020204020204" pitchFamily="34" charset="-122"/>
              </a:rPr>
              <a:t>展示文字注音或字符注释。</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63967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E0BA786-6D77-4452-8E13-70DFDC81DC34}"/>
              </a:ext>
            </a:extLst>
          </p:cNvPr>
          <p:cNvSpPr txBox="1"/>
          <p:nvPr/>
        </p:nvSpPr>
        <p:spPr>
          <a:xfrm>
            <a:off x="2483768" y="123478"/>
            <a:ext cx="6120680" cy="461665"/>
          </a:xfrm>
          <a:prstGeom prst="rect">
            <a:avLst/>
          </a:prstGeom>
          <a:noFill/>
        </p:spPr>
        <p:txBody>
          <a:bodyPr wrap="square" rtlCol="0">
            <a:spAutoFit/>
          </a:bodyPr>
          <a:lstStyle/>
          <a:p>
            <a:r>
              <a:rPr lang="zh-CN" altLang="en-US" sz="2400" b="1">
                <a:solidFill>
                  <a:srgbClr val="FFFF00"/>
                </a:solidFill>
              </a:rPr>
              <a:t>其他新属性</a:t>
            </a:r>
            <a:endParaRPr lang="zh-CN" altLang="en-US" sz="2400" b="1" dirty="0">
              <a:solidFill>
                <a:srgbClr val="FFFF00"/>
              </a:solidFill>
            </a:endParaRPr>
          </a:p>
        </p:txBody>
      </p:sp>
      <p:pic>
        <p:nvPicPr>
          <p:cNvPr id="6" name="图片 5" descr="10.input">
            <a:extLst>
              <a:ext uri="{FF2B5EF4-FFF2-40B4-BE49-F238E27FC236}">
                <a16:creationId xmlns:a16="http://schemas.microsoft.com/office/drawing/2014/main" id="{765FA21F-84CF-4B1F-AAC8-E09905335196}"/>
              </a:ext>
            </a:extLst>
          </p:cNvPr>
          <p:cNvPicPr/>
          <p:nvPr/>
        </p:nvPicPr>
        <p:blipFill>
          <a:blip r:embed="rId2"/>
          <a:stretch>
            <a:fillRect/>
          </a:stretch>
        </p:blipFill>
        <p:spPr>
          <a:xfrm>
            <a:off x="899592" y="807554"/>
            <a:ext cx="6984776" cy="3528391"/>
          </a:xfrm>
          <a:prstGeom prst="rect">
            <a:avLst/>
          </a:prstGeom>
          <a:noFill/>
          <a:ln w="9525">
            <a:noFill/>
          </a:ln>
        </p:spPr>
      </p:pic>
    </p:spTree>
    <p:extLst>
      <p:ext uri="{BB962C8B-B14F-4D97-AF65-F5344CB8AC3E}">
        <p14:creationId xmlns:p14="http://schemas.microsoft.com/office/powerpoint/2010/main" val="42756963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调用本地摄像头：</a:t>
            </a:r>
          </a:p>
          <a:p>
            <a:pPr marL="0" indent="0">
              <a:buNone/>
            </a:pPr>
            <a:r>
              <a:rPr kumimoji="1" lang="en-US" altLang="zh-CN" dirty="0"/>
              <a:t>	&lt;input type="file" accept="image/*" capture="camera"&gt;</a:t>
            </a:r>
          </a:p>
          <a:p>
            <a:r>
              <a:rPr kumimoji="1" lang="zh-CN" altLang="en-US" dirty="0"/>
              <a:t>调用本地相册：</a:t>
            </a:r>
          </a:p>
          <a:p>
            <a:pPr marL="0" indent="0">
              <a:buNone/>
            </a:pPr>
            <a:r>
              <a:rPr kumimoji="1" lang="en-US" altLang="zh-CN" dirty="0"/>
              <a:t>	&lt;input type="file" capture="photo"&gt;</a:t>
            </a:r>
          </a:p>
          <a:p>
            <a:r>
              <a:rPr kumimoji="1" lang="zh-CN" altLang="en-US" dirty="0"/>
              <a:t>拨打电话：</a:t>
            </a:r>
          </a:p>
          <a:p>
            <a:pPr marL="0" indent="0">
              <a:buNone/>
            </a:pPr>
            <a:r>
              <a:rPr kumimoji="1" lang="en-US" altLang="zh-CN" dirty="0"/>
              <a:t>	&lt;a </a:t>
            </a:r>
            <a:r>
              <a:rPr kumimoji="1" lang="en-US" altLang="zh-CN" dirty="0" err="1"/>
              <a:t>href</a:t>
            </a:r>
            <a:r>
              <a:rPr kumimoji="1" lang="en-US" altLang="zh-CN" dirty="0"/>
              <a:t>=“tel:11”</a:t>
            </a:r>
            <a:r>
              <a:rPr kumimoji="1" lang="zh-CN" altLang="en-US" dirty="0"/>
              <a:t>报警请使劲戳</a:t>
            </a:r>
            <a:r>
              <a:rPr kumimoji="1" lang="en-US" altLang="zh-CN" dirty="0"/>
              <a:t>&lt;/a&gt;</a:t>
            </a:r>
          </a:p>
          <a:p>
            <a:r>
              <a:rPr kumimoji="1" lang="zh-CN" altLang="en-US" dirty="0"/>
              <a:t>发送短信：</a:t>
            </a:r>
          </a:p>
          <a:p>
            <a:pPr marL="0" indent="0">
              <a:buNone/>
            </a:pPr>
            <a:r>
              <a:rPr kumimoji="1" lang="en-US" altLang="zh-CN" dirty="0"/>
              <a:t>	&lt;a </a:t>
            </a:r>
            <a:r>
              <a:rPr kumimoji="1" lang="en-US" altLang="zh-CN" dirty="0" err="1"/>
              <a:t>href</a:t>
            </a:r>
            <a:r>
              <a:rPr kumimoji="1" lang="en-US" altLang="zh-CN" dirty="0"/>
              <a:t>="sms:18623427777"&gt;</a:t>
            </a:r>
            <a:r>
              <a:rPr kumimoji="1" lang="zh-CN" altLang="en-US" dirty="0"/>
              <a:t>发短信</a:t>
            </a:r>
            <a:r>
              <a:rPr kumimoji="1" lang="en-US" altLang="zh-CN" dirty="0"/>
              <a:t>&lt;/a&gt;</a:t>
            </a:r>
          </a:p>
        </p:txBody>
      </p:sp>
      <p:sp>
        <p:nvSpPr>
          <p:cNvPr id="3" name="标题 2"/>
          <p:cNvSpPr>
            <a:spLocks noGrp="1"/>
          </p:cNvSpPr>
          <p:nvPr>
            <p:ph type="title"/>
          </p:nvPr>
        </p:nvSpPr>
        <p:spPr/>
        <p:txBody>
          <a:bodyPr/>
          <a:lstStyle/>
          <a:p>
            <a:r>
              <a:rPr lang="en-US" altLang="zh-CN" sz="2400" b="1" dirty="0">
                <a:solidFill>
                  <a:srgbClr val="FFFF00"/>
                </a:solidFill>
                <a:latin typeface="+mn-lt"/>
                <a:ea typeface="+mn-ea"/>
                <a:cs typeface="+mn-cs"/>
              </a:rPr>
              <a:t>HTML5 </a:t>
            </a:r>
            <a:r>
              <a:rPr lang="zh-CN" altLang="en-US" sz="2400" b="1" dirty="0">
                <a:solidFill>
                  <a:srgbClr val="FFFF00"/>
                </a:solidFill>
                <a:latin typeface="+mn-lt"/>
                <a:ea typeface="+mn-ea"/>
                <a:cs typeface="+mn-cs"/>
              </a:rPr>
              <a:t>入门 </a:t>
            </a:r>
            <a:r>
              <a:rPr lang="en-US" altLang="zh-CN" sz="2400" b="1" dirty="0">
                <a:solidFill>
                  <a:srgbClr val="FFFF00"/>
                </a:solidFill>
                <a:latin typeface="+mn-lt"/>
                <a:ea typeface="+mn-ea"/>
                <a:cs typeface="+mn-cs"/>
              </a:rPr>
              <a:t>–</a:t>
            </a:r>
            <a:r>
              <a:rPr lang="zh-CN" altLang="en-US" sz="2400" b="1" dirty="0">
                <a:solidFill>
                  <a:srgbClr val="FFFF00"/>
                </a:solidFill>
                <a:latin typeface="+mn-lt"/>
                <a:ea typeface="+mn-ea"/>
                <a:cs typeface="+mn-cs"/>
              </a:rPr>
              <a:t> 其他常用功能</a:t>
            </a:r>
          </a:p>
        </p:txBody>
      </p:sp>
    </p:spTree>
    <p:extLst>
      <p:ext uri="{BB962C8B-B14F-4D97-AF65-F5344CB8AC3E}">
        <p14:creationId xmlns:p14="http://schemas.microsoft.com/office/powerpoint/2010/main" val="765723085"/>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8935</TotalTime>
  <Words>5657</Words>
  <Application>Microsoft Office PowerPoint</Application>
  <PresentationFormat>全屏显示(16:9)</PresentationFormat>
  <Paragraphs>805</Paragraphs>
  <Slides>122</Slides>
  <Notes>104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122</vt:i4>
      </vt:variant>
    </vt:vector>
  </HeadingPairs>
  <TitlesOfParts>
    <vt:vector size="128" baseType="lpstr">
      <vt:lpstr>华文新魏</vt:lpstr>
      <vt:lpstr>微软雅黑</vt:lpstr>
      <vt:lpstr>微软雅黑</vt:lpstr>
      <vt:lpstr>Arial</vt:lpstr>
      <vt:lpstr>Calibri</vt:lpstr>
      <vt:lpstr>Office 主题</vt:lpstr>
      <vt:lpstr>PowerPoint 演示文稿</vt:lpstr>
      <vt:lpstr>HTML 入门（一） – 课程概要</vt:lpstr>
      <vt:lpstr>HTML 入门 （一）– HTML 概念</vt:lpstr>
      <vt:lpstr>HTML 入门 （一）– HTML 概念</vt:lpstr>
      <vt:lpstr>HTML 入门 （一）– HTML 概念</vt:lpstr>
      <vt:lpstr>HTML 入门 （一）– HTML 概念</vt:lpstr>
      <vt:lpstr>HTML 入门 （一）– 第一个 HTML 网页程序</vt:lpstr>
      <vt:lpstr>HTML 入门 （一）– HTML 文档基本结构</vt:lpstr>
      <vt:lpstr>HTML 入门 （一）– HTML 文档基本结构</vt:lpstr>
      <vt:lpstr>HTML 入门 （一）– HTML 文档基本结构</vt:lpstr>
      <vt:lpstr>HTML 入门 （一）– HTML 文档基本结构</vt:lpstr>
      <vt:lpstr>HTML 入门 （一）– HTML 文档基本结构</vt:lpstr>
      <vt:lpstr>HTML 入门 （一）– HTML 文档基本结构</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 （一）– HTML 基本标签</vt:lpstr>
      <vt:lpstr>HTML 入门（二） – 课程概要</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表单元素</vt:lpstr>
      <vt:lpstr>HTML 入门 （二）–  HTML 表格</vt:lpstr>
      <vt:lpstr>HTML 入门 （二）–  HTML 表格</vt:lpstr>
      <vt:lpstr>HTML 入门 （二）–  HTML 表格</vt:lpstr>
      <vt:lpstr>HTML 入门 （二）–  HTML 表格</vt:lpstr>
      <vt:lpstr>HTML 入门 （二）–  HTML 表格</vt:lpstr>
      <vt:lpstr>HTML 入门 （二）–  HTML 表格</vt:lpstr>
      <vt:lpstr>HTML 入门 （二）–  HTML 表格</vt:lpstr>
      <vt:lpstr>HTML 入门 （二）–  HTML 表格</vt:lpstr>
      <vt:lpstr>HTML 入门 （二）–  HTML 表格</vt:lpstr>
      <vt:lpstr>HTML 入门 （二）–  HTML 书写规范</vt:lpstr>
      <vt:lpstr>HTML 入门 （二）–  HTML 书写规范</vt:lpstr>
      <vt:lpstr>HTML 入门 （二）–  HTML 书写规范</vt:lpstr>
      <vt:lpstr>HTML 入门 （二）–  HTML 书写规范</vt:lpstr>
      <vt:lpstr>HTML 入门 （二）–  HTML 书写规范</vt:lpstr>
      <vt:lpstr>HTML 入门 （二）–  SEO 搜索引擎优化</vt:lpstr>
      <vt:lpstr>HTML 入门 （二）–  SEO 搜索引擎优化</vt:lpstr>
      <vt:lpstr>HTML 入门 （二）–  SEO 搜索引擎优化</vt:lpstr>
      <vt:lpstr>HTML 入门 （二）–  SEO 搜索引擎优化</vt:lpstr>
      <vt:lpstr>HTML 入门 （二）–  SEO 搜索引擎优化</vt:lpstr>
      <vt:lpstr>HTML 入门 （二）–  SEO 搜索引擎优化</vt:lpstr>
      <vt:lpstr>HTML 入门 （二）–  SEO 搜索引擎优化</vt:lpstr>
      <vt:lpstr>HTML 入门 （二）–  SEO 搜索引擎优化</vt:lpstr>
      <vt:lpstr>HTML 入门 （二）–  SEO 搜索引擎优化</vt:lpstr>
      <vt:lpstr>HTML5 入门 – HTML5 介绍</vt:lpstr>
      <vt:lpstr>HTML5 入门 – HTML5 介绍</vt:lpstr>
      <vt:lpstr>HTML5 入门 – HTML5 介绍</vt:lpstr>
      <vt:lpstr>HTML5 入门 – HTML5 语法</vt:lpstr>
      <vt:lpstr>HTML5 入门 – 新增和删除的标签</vt:lpstr>
      <vt:lpstr>HTML5 入门 – 新增和删除的标签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HTML5 入门 – 其他常用功能</vt:lpstr>
      <vt:lpstr>HTML5 入门 – 音频和视频</vt:lpstr>
      <vt:lpstr>音频和视频容器</vt:lpstr>
      <vt:lpstr>音频和视频容器</vt:lpstr>
      <vt:lpstr>音频和视频容器</vt:lpstr>
      <vt:lpstr>音频和视频容器</vt:lpstr>
      <vt:lpstr>音频和视频容器</vt:lpstr>
      <vt:lpstr>音频和视频容器</vt:lpstr>
      <vt:lpstr>音频和视频容器</vt:lpstr>
      <vt:lpstr>音频和视频容器</vt:lpstr>
      <vt:lpstr>音频和视频容器</vt:lpstr>
      <vt:lpstr>环境变量配置</vt:lpstr>
      <vt:lpstr>HTML5 入门 – 音频和视频</vt:lpstr>
      <vt:lpstr>HTML5 入门 – 音频和视频</vt:lpstr>
      <vt:lpstr>HTML5 入门 – 音频和视频</vt:lpstr>
      <vt:lpstr>HTML5 入门 – 音频和视频</vt:lpstr>
      <vt:lpstr>HTML5 入门 – 音频和视频</vt:lpstr>
      <vt:lpstr>HTML5 入门 – 音频和视频</vt:lpstr>
      <vt:lpstr>HTML5 入门 – 音频和视频</vt:lpstr>
      <vt:lpstr>音频和视频的type</vt:lpstr>
      <vt:lpstr>HTML5 入门 – 音频和视频</vt:lpstr>
      <vt:lpstr>HTML5 入门 – 音频和视频</vt:lpstr>
      <vt:lpstr>音频和视频的type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lipeihua</cp:lastModifiedBy>
  <cp:revision>144</cp:revision>
  <dcterms:created xsi:type="dcterms:W3CDTF">2013-03-04T07:19:04Z</dcterms:created>
  <dcterms:modified xsi:type="dcterms:W3CDTF">2019-09-15T16:44:07Z</dcterms:modified>
</cp:coreProperties>
</file>