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5"/>
  </p:handoutMasterIdLst>
  <p:sldIdLst>
    <p:sldId id="256" r:id="rId3"/>
    <p:sldId id="641" r:id="rId4"/>
    <p:sldId id="642" r:id="rId5"/>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79" r:id="rId20"/>
    <p:sldId id="656" r:id="rId21"/>
    <p:sldId id="680" r:id="rId22"/>
    <p:sldId id="681" r:id="rId23"/>
    <p:sldId id="657" r:id="rId24"/>
    <p:sldId id="658" r:id="rId25"/>
    <p:sldId id="682" r:id="rId26"/>
    <p:sldId id="659" r:id="rId27"/>
    <p:sldId id="660" r:id="rId28"/>
    <p:sldId id="661" r:id="rId29"/>
    <p:sldId id="662" r:id="rId30"/>
    <p:sldId id="663" r:id="rId31"/>
    <p:sldId id="664" r:id="rId32"/>
    <p:sldId id="665" r:id="rId33"/>
    <p:sldId id="683" r:id="rId34"/>
    <p:sldId id="666" r:id="rId35"/>
    <p:sldId id="686" r:id="rId36"/>
    <p:sldId id="667" r:id="rId37"/>
    <p:sldId id="668" r:id="rId38"/>
    <p:sldId id="669" r:id="rId39"/>
    <p:sldId id="670" r:id="rId40"/>
    <p:sldId id="671" r:id="rId41"/>
    <p:sldId id="672" r:id="rId42"/>
    <p:sldId id="673" r:id="rId43"/>
    <p:sldId id="674" r:id="rId44"/>
    <p:sldId id="690" r:id="rId45"/>
    <p:sldId id="675" r:id="rId46"/>
    <p:sldId id="676" r:id="rId47"/>
    <p:sldId id="677" r:id="rId48"/>
    <p:sldId id="678"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4" r:id="rId62"/>
    <p:sldId id="363" r:id="rId63"/>
    <p:sldId id="374" r:id="rId64"/>
    <p:sldId id="365" r:id="rId65"/>
    <p:sldId id="366" r:id="rId66"/>
    <p:sldId id="369" r:id="rId67"/>
    <p:sldId id="367" r:id="rId68"/>
    <p:sldId id="368" r:id="rId69"/>
    <p:sldId id="370" r:id="rId70"/>
    <p:sldId id="371" r:id="rId71"/>
    <p:sldId id="372" r:id="rId72"/>
    <p:sldId id="373" r:id="rId73"/>
    <p:sldId id="691" r:id="rId74"/>
    <p:sldId id="375" r:id="rId75"/>
    <p:sldId id="376" r:id="rId76"/>
    <p:sldId id="684" r:id="rId77"/>
    <p:sldId id="377" r:id="rId78"/>
    <p:sldId id="685" r:id="rId79"/>
    <p:sldId id="378" r:id="rId80"/>
    <p:sldId id="262" r:id="rId81"/>
    <p:sldId id="316" r:id="rId82"/>
    <p:sldId id="317" r:id="rId83"/>
    <p:sldId id="318" r:id="rId84"/>
    <p:sldId id="687" r:id="rId85"/>
    <p:sldId id="689" r:id="rId86"/>
    <p:sldId id="320" r:id="rId87"/>
    <p:sldId id="321" r:id="rId88"/>
    <p:sldId id="323" r:id="rId89"/>
    <p:sldId id="324" r:id="rId90"/>
    <p:sldId id="692" r:id="rId91"/>
    <p:sldId id="325" r:id="rId92"/>
    <p:sldId id="350"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693" r:id="rId118"/>
    <p:sldId id="694" r:id="rId119"/>
    <p:sldId id="695" r:id="rId120"/>
    <p:sldId id="696" r:id="rId121"/>
    <p:sldId id="697" r:id="rId122"/>
    <p:sldId id="698" r:id="rId123"/>
    <p:sldId id="699" r:id="rId124"/>
    <p:sldId id="700" r:id="rId125"/>
    <p:sldId id="701" r:id="rId126"/>
    <p:sldId id="702" r:id="rId127"/>
    <p:sldId id="703" r:id="rId128"/>
    <p:sldId id="704" r:id="rId129"/>
    <p:sldId id="705" r:id="rId130"/>
    <p:sldId id="706" r:id="rId131"/>
    <p:sldId id="707" r:id="rId132"/>
    <p:sldId id="721" r:id="rId133"/>
    <p:sldId id="720" r:id="rId134"/>
    <p:sldId id="708" r:id="rId135"/>
    <p:sldId id="709" r:id="rId136"/>
    <p:sldId id="710" r:id="rId137"/>
    <p:sldId id="711" r:id="rId138"/>
    <p:sldId id="712" r:id="rId139"/>
    <p:sldId id="713" r:id="rId140"/>
    <p:sldId id="714" r:id="rId141"/>
    <p:sldId id="715" r:id="rId142"/>
    <p:sldId id="716" r:id="rId143"/>
    <p:sldId id="717" r:id="rId144"/>
    <p:sldId id="718" r:id="rId145"/>
    <p:sldId id="719" r:id="rId146"/>
    <p:sldId id="379" r:id="rId147"/>
    <p:sldId id="380" r:id="rId148"/>
    <p:sldId id="381" r:id="rId149"/>
    <p:sldId id="382" r:id="rId150"/>
    <p:sldId id="383" r:id="rId151"/>
    <p:sldId id="384" r:id="rId152"/>
    <p:sldId id="385" r:id="rId153"/>
    <p:sldId id="260" r:id="rId15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01" d="100"/>
          <a:sy n="101" d="100"/>
        </p:scale>
        <p:origin x="312" y="10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handoutMaster" Target="handoutMasters/handoutMaster1.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a:solidFill>
                  <a:srgbClr val="41464D"/>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kumimoji="1" lang="zh-CN" altLang="en-US" dirty="0"/>
              <a:t>课程标题</a:t>
            </a:r>
            <a:r>
              <a:rPr kumimoji="1" lang="en-US" altLang="zh-CN" dirty="0"/>
              <a:t>-</a:t>
            </a:r>
            <a:r>
              <a:rPr kumimoji="1" lang="zh-CN" altLang="en-US" dirty="0"/>
              <a:t>小节标题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2483768" y="61809"/>
            <a:ext cx="6338888" cy="450056"/>
          </a:xfrm>
          <a:prstGeom prst="rect">
            <a:avLst/>
          </a:prstGeom>
        </p:spPr>
        <p:txBody>
          <a:bodyPr anchor="ctr"/>
          <a:lstStyle>
            <a:lvl1pPr algn="l">
              <a:defRPr sz="21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kumimoji="1" lang="zh-CN" altLang="en-US" dirty="0"/>
              <a:t>课程标题</a:t>
            </a:r>
            <a:r>
              <a:rPr kumimoji="1" lang="en-US" altLang="zh-CN" dirty="0"/>
              <a:t>-</a:t>
            </a:r>
            <a:r>
              <a:rPr kumimoji="1" lang="zh-CN" altLang="en-US" dirty="0"/>
              <a:t>小节标题</a:t>
            </a:r>
            <a:endParaRPr kumimoji="1" lang="zh-CN" altLang="en-US" dirty="0"/>
          </a:p>
        </p:txBody>
      </p:sp>
      <p:sp>
        <p:nvSpPr>
          <p:cNvPr id="11" name="内容占位符 10"/>
          <p:cNvSpPr>
            <a:spLocks noGrp="1"/>
          </p:cNvSpPr>
          <p:nvPr>
            <p:ph sz="quarter" idx="10" hasCustomPrompt="1"/>
          </p:nvPr>
        </p:nvSpPr>
        <p:spPr>
          <a:xfrm>
            <a:off x="1800225" y="1247775"/>
            <a:ext cx="5886450" cy="33242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a:solidFill>
                  <a:srgbClr val="41464D"/>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endParaRPr kumimoji="1"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3.xml"/><Relationship Id="rId1" Type="http://schemas.openxmlformats.org/officeDocument/2006/relationships/image" Target="../media/image32.jpe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079612" y="1910030"/>
            <a:ext cx="6984776"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JavaScript</a:t>
            </a:r>
            <a:r>
              <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基础</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沛华 </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2"/>
          <a:lstStyle/>
          <a:p>
            <a:pPr marL="0" indent="0">
              <a:buNone/>
            </a:pPr>
            <a:r>
              <a:rPr kumimoji="1" lang="en-US" altLang="zh-CN" dirty="0">
                <a:solidFill>
                  <a:srgbClr val="E32000"/>
                </a:solidFill>
              </a:rPr>
              <a:t>WEB </a:t>
            </a:r>
            <a:r>
              <a:rPr kumimoji="1" lang="zh-CN" altLang="en-US" dirty="0">
                <a:solidFill>
                  <a:srgbClr val="E32000"/>
                </a:solidFill>
              </a:rPr>
              <a:t>前端</a:t>
            </a:r>
            <a:r>
              <a:rPr kumimoji="1" lang="en-US" altLang="zh-CN" dirty="0">
                <a:solidFill>
                  <a:srgbClr val="E32000"/>
                </a:solidFill>
              </a:rPr>
              <a:t> :</a:t>
            </a: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
        <p:nvSpPr>
          <p:cNvPr id="4" name="矩形 3"/>
          <p:cNvSpPr/>
          <p:nvPr/>
        </p:nvSpPr>
        <p:spPr bwMode="auto">
          <a:xfrm>
            <a:off x="505327" y="1443790"/>
            <a:ext cx="8157410" cy="3332747"/>
          </a:xfrm>
          <a:prstGeom prst="rect">
            <a:avLst/>
          </a:prstGeom>
          <a:noFill/>
          <a:ln w="9525" cap="flat" cmpd="sng" algn="ctr">
            <a:noFill/>
            <a:prstDash val="solid"/>
            <a:round/>
            <a:headEnd type="none" w="med" len="med"/>
            <a:tailEnd type="none" w="med" len="med"/>
          </a:ln>
          <a:effectLst/>
        </p:spPr>
        <p:txBody>
          <a:bodyPr vert="horz" wrap="square" lIns="68580" tIns="34290" rIns="68580" bIns="34290" numCol="2" rtlCol="0" anchor="t" anchorCtr="0" compatLnSpc="1"/>
          <a:lstStyle/>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图形处理</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PDF</a:t>
            </a: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生成</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建立服务器</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编译解释器</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图形界面</a:t>
            </a: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数据库</a:t>
            </a:r>
            <a:endParaRPr lang="en-US" altLang="zh-CN"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各种测试工具</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视频和音频播放和处理</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通信</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342900" indent="-342900">
              <a:lnSpc>
                <a:spcPct val="150000"/>
              </a:lnSpc>
              <a:buClr>
                <a:srgbClr val="E32000"/>
              </a:buClr>
              <a:buFont typeface="Arial" panose="020B0604020202020204" pitchFamily="34" charset="0"/>
              <a:buChar char="•"/>
            </a:pPr>
            <a:r>
              <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多人协作</a:t>
            </a:r>
            <a:endParaRPr lang="zh-CN" altLang="en-US" sz="195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p>
            <a:pPr marL="214630" indent="-214630" defTabSz="685800" fontAlgn="base">
              <a:lnSpc>
                <a:spcPct val="150000"/>
              </a:lnSpc>
              <a:spcBef>
                <a:spcPct val="0"/>
              </a:spcBef>
              <a:spcAft>
                <a:spcPct val="0"/>
              </a:spcAft>
              <a:buClr>
                <a:srgbClr val="E32000"/>
              </a:buClr>
              <a:buFont typeface="Arial" panose="020B0604020202020204" pitchFamily="34" charset="0"/>
              <a:buChar char="•"/>
            </a:pPr>
            <a:endParaRPr lang="zh-CN" altLang="en-US" sz="1350" dirty="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6" name="组 5"/>
          <p:cNvGrpSpPr/>
          <p:nvPr/>
        </p:nvGrpSpPr>
        <p:grpSpPr>
          <a:xfrm>
            <a:off x="2058797" y="1599716"/>
            <a:ext cx="4552407" cy="2953820"/>
            <a:chOff x="3825717" y="2037952"/>
            <a:chExt cx="6069876" cy="3938427"/>
          </a:xfrm>
        </p:grpSpPr>
        <p:sp>
          <p:nvSpPr>
            <p:cNvPr id="7" name="Shape 476"/>
            <p:cNvSpPr/>
            <p:nvPr/>
          </p:nvSpPr>
          <p:spPr>
            <a:xfrm>
              <a:off x="6110457" y="2037952"/>
              <a:ext cx="1015660"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判断语句</a:t>
              </a:r>
              <a:endParaRPr sz="1350">
                <a:solidFill>
                  <a:srgbClr val="41464D"/>
                </a:solidFill>
              </a:endParaRPr>
            </a:p>
          </p:txBody>
        </p:sp>
        <p:sp>
          <p:nvSpPr>
            <p:cNvPr id="8" name="Shape 478"/>
            <p:cNvSpPr/>
            <p:nvPr/>
          </p:nvSpPr>
          <p:spPr>
            <a:xfrm>
              <a:off x="3825717" y="3186111"/>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1</a:t>
              </a:r>
              <a:endParaRPr sz="1350">
                <a:solidFill>
                  <a:srgbClr val="41464D"/>
                </a:solidFill>
              </a:endParaRPr>
            </a:p>
          </p:txBody>
        </p:sp>
        <p:sp>
          <p:nvSpPr>
            <p:cNvPr id="9" name="Shape 479"/>
            <p:cNvSpPr/>
            <p:nvPr/>
          </p:nvSpPr>
          <p:spPr>
            <a:xfrm>
              <a:off x="5556092" y="3186111"/>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2</a:t>
              </a:r>
              <a:endParaRPr sz="1350">
                <a:solidFill>
                  <a:srgbClr val="41464D"/>
                </a:solidFill>
              </a:endParaRPr>
            </a:p>
          </p:txBody>
        </p:sp>
        <p:sp>
          <p:nvSpPr>
            <p:cNvPr id="10" name="Shape 480"/>
            <p:cNvSpPr/>
            <p:nvPr/>
          </p:nvSpPr>
          <p:spPr>
            <a:xfrm>
              <a:off x="7221380" y="3171824"/>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Value 3</a:t>
              </a:r>
              <a:endParaRPr sz="1350">
                <a:solidFill>
                  <a:srgbClr val="41464D"/>
                </a:solidFill>
              </a:endParaRPr>
            </a:p>
          </p:txBody>
        </p:sp>
        <p:sp>
          <p:nvSpPr>
            <p:cNvPr id="11" name="Shape 481"/>
            <p:cNvSpPr/>
            <p:nvPr/>
          </p:nvSpPr>
          <p:spPr>
            <a:xfrm>
              <a:off x="9027409" y="3171824"/>
              <a:ext cx="868184"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default</a:t>
              </a:r>
              <a:endParaRPr sz="1350">
                <a:solidFill>
                  <a:srgbClr val="41464D"/>
                </a:solidFill>
              </a:endParaRPr>
            </a:p>
          </p:txBody>
        </p:sp>
        <p:sp>
          <p:nvSpPr>
            <p:cNvPr id="12" name="Shape 482"/>
            <p:cNvSpPr/>
            <p:nvPr/>
          </p:nvSpPr>
          <p:spPr>
            <a:xfrm>
              <a:off x="8358186" y="3073399"/>
              <a:ext cx="433389"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a:t>
              </a:r>
              <a:endParaRPr sz="1350">
                <a:solidFill>
                  <a:srgbClr val="41464D"/>
                </a:solidFill>
              </a:endParaRPr>
            </a:p>
          </p:txBody>
        </p:sp>
        <p:cxnSp>
          <p:nvCxnSpPr>
            <p:cNvPr id="13" name="Connector 483"/>
            <p:cNvCxnSpPr/>
            <p:nvPr/>
          </p:nvCxnSpPr>
          <p:spPr>
            <a:xfrm flipH="1">
              <a:off x="4274343" y="2255120"/>
              <a:ext cx="2343944" cy="1129110"/>
            </a:xfrm>
            <a:prstGeom prst="straightConnector1">
              <a:avLst/>
            </a:prstGeom>
            <a:ln w="25400">
              <a:solidFill>
                <a:srgbClr val="000000"/>
              </a:solidFill>
              <a:tailEnd type="triangle"/>
            </a:ln>
          </p:spPr>
        </p:cxnSp>
        <p:cxnSp>
          <p:nvCxnSpPr>
            <p:cNvPr id="14" name="Connector 484"/>
            <p:cNvCxnSpPr/>
            <p:nvPr/>
          </p:nvCxnSpPr>
          <p:spPr>
            <a:xfrm flipH="1">
              <a:off x="6004718" y="2255120"/>
              <a:ext cx="613569" cy="1129110"/>
            </a:xfrm>
            <a:prstGeom prst="straightConnector1">
              <a:avLst/>
            </a:prstGeom>
            <a:ln w="25400">
              <a:solidFill>
                <a:srgbClr val="000000"/>
              </a:solidFill>
              <a:tailEnd type="triangle"/>
            </a:ln>
          </p:spPr>
        </p:cxnSp>
        <p:cxnSp>
          <p:nvCxnSpPr>
            <p:cNvPr id="15" name="Connector 485"/>
            <p:cNvCxnSpPr/>
            <p:nvPr/>
          </p:nvCxnSpPr>
          <p:spPr>
            <a:xfrm>
              <a:off x="6618286" y="2255120"/>
              <a:ext cx="1051720" cy="1114823"/>
            </a:xfrm>
            <a:prstGeom prst="straightConnector1">
              <a:avLst/>
            </a:prstGeom>
            <a:ln w="25400">
              <a:solidFill>
                <a:srgbClr val="000000"/>
              </a:solidFill>
              <a:tailEnd type="triangle"/>
            </a:ln>
          </p:spPr>
        </p:cxnSp>
        <p:cxnSp>
          <p:nvCxnSpPr>
            <p:cNvPr id="16" name="Connector 486"/>
            <p:cNvCxnSpPr/>
            <p:nvPr/>
          </p:nvCxnSpPr>
          <p:spPr>
            <a:xfrm>
              <a:off x="6618286" y="2255120"/>
              <a:ext cx="2843214" cy="1114823"/>
            </a:xfrm>
            <a:prstGeom prst="straightConnector1">
              <a:avLst/>
            </a:prstGeom>
            <a:ln w="25400">
              <a:solidFill>
                <a:srgbClr val="000000"/>
              </a:solidFill>
              <a:tailEnd type="triangle"/>
            </a:ln>
          </p:spPr>
        </p:cxnSp>
        <p:sp>
          <p:nvSpPr>
            <p:cNvPr id="17" name="Shape 487"/>
            <p:cNvSpPr/>
            <p:nvPr/>
          </p:nvSpPr>
          <p:spPr>
            <a:xfrm>
              <a:off x="3945100"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语句1</a:t>
              </a:r>
              <a:endParaRPr sz="1350">
                <a:solidFill>
                  <a:srgbClr val="41464D"/>
                </a:solidFill>
              </a:endParaRPr>
            </a:p>
          </p:txBody>
        </p:sp>
        <p:sp>
          <p:nvSpPr>
            <p:cNvPr id="18" name="Shape 488"/>
            <p:cNvSpPr/>
            <p:nvPr/>
          </p:nvSpPr>
          <p:spPr>
            <a:xfrm>
              <a:off x="5678650"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语句2</a:t>
              </a:r>
              <a:endParaRPr sz="1350">
                <a:solidFill>
                  <a:srgbClr val="41464D"/>
                </a:solidFill>
              </a:endParaRPr>
            </a:p>
          </p:txBody>
        </p:sp>
        <p:sp>
          <p:nvSpPr>
            <p:cNvPr id="19" name="Shape 489"/>
            <p:cNvSpPr/>
            <p:nvPr/>
          </p:nvSpPr>
          <p:spPr>
            <a:xfrm>
              <a:off x="7336000" y="3857624"/>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语句3</a:t>
              </a:r>
              <a:endParaRPr sz="1350">
                <a:solidFill>
                  <a:srgbClr val="41464D"/>
                </a:solidFill>
              </a:endParaRPr>
            </a:p>
          </p:txBody>
        </p:sp>
        <p:sp>
          <p:nvSpPr>
            <p:cNvPr id="20" name="Shape 490"/>
            <p:cNvSpPr/>
            <p:nvPr/>
          </p:nvSpPr>
          <p:spPr>
            <a:xfrm>
              <a:off x="9114794" y="3871912"/>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语句4</a:t>
              </a:r>
              <a:endParaRPr sz="1350">
                <a:solidFill>
                  <a:srgbClr val="41464D"/>
                </a:solidFill>
              </a:endParaRPr>
            </a:p>
          </p:txBody>
        </p:sp>
        <p:cxnSp>
          <p:nvCxnSpPr>
            <p:cNvPr id="21" name="Connector 491"/>
            <p:cNvCxnSpPr/>
            <p:nvPr/>
          </p:nvCxnSpPr>
          <p:spPr>
            <a:xfrm>
              <a:off x="4274343" y="3384229"/>
              <a:ext cx="15082" cy="704852"/>
            </a:xfrm>
            <a:prstGeom prst="straightConnector1">
              <a:avLst/>
            </a:prstGeom>
            <a:ln w="25400">
              <a:solidFill>
                <a:srgbClr val="000000"/>
              </a:solidFill>
              <a:tailEnd type="triangle"/>
            </a:ln>
          </p:spPr>
        </p:cxnSp>
        <p:cxnSp>
          <p:nvCxnSpPr>
            <p:cNvPr id="22" name="Connector 492"/>
            <p:cNvCxnSpPr/>
            <p:nvPr/>
          </p:nvCxnSpPr>
          <p:spPr>
            <a:xfrm>
              <a:off x="6004718" y="3384229"/>
              <a:ext cx="18257" cy="704852"/>
            </a:xfrm>
            <a:prstGeom prst="straightConnector1">
              <a:avLst/>
            </a:prstGeom>
            <a:ln w="25400">
              <a:solidFill>
                <a:srgbClr val="000000"/>
              </a:solidFill>
              <a:tailEnd type="triangle"/>
            </a:ln>
          </p:spPr>
        </p:cxnSp>
        <p:cxnSp>
          <p:nvCxnSpPr>
            <p:cNvPr id="23" name="Connector 493"/>
            <p:cNvCxnSpPr/>
            <p:nvPr/>
          </p:nvCxnSpPr>
          <p:spPr>
            <a:xfrm>
              <a:off x="7670005" y="3369942"/>
              <a:ext cx="10320" cy="704851"/>
            </a:xfrm>
            <a:prstGeom prst="straightConnector1">
              <a:avLst/>
            </a:prstGeom>
            <a:ln w="25400">
              <a:solidFill>
                <a:srgbClr val="000000"/>
              </a:solidFill>
              <a:tailEnd type="triangle"/>
            </a:ln>
          </p:spPr>
        </p:cxnSp>
        <p:cxnSp>
          <p:nvCxnSpPr>
            <p:cNvPr id="24" name="Connector 494"/>
            <p:cNvCxnSpPr/>
            <p:nvPr/>
          </p:nvCxnSpPr>
          <p:spPr>
            <a:xfrm flipH="1">
              <a:off x="9459117" y="3369942"/>
              <a:ext cx="2383" cy="719139"/>
            </a:xfrm>
            <a:prstGeom prst="straightConnector1">
              <a:avLst/>
            </a:prstGeom>
            <a:ln w="25400">
              <a:solidFill>
                <a:srgbClr val="000000"/>
              </a:solidFill>
              <a:tailEnd type="triangle"/>
            </a:ln>
          </p:spPr>
        </p:cxnSp>
        <p:sp>
          <p:nvSpPr>
            <p:cNvPr id="25" name="Shape 495"/>
            <p:cNvSpPr/>
            <p:nvPr/>
          </p:nvSpPr>
          <p:spPr>
            <a:xfrm>
              <a:off x="6539728" y="5607050"/>
              <a:ext cx="553995"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350" dirty="0">
                  <a:solidFill>
                    <a:srgbClr val="41464D"/>
                  </a:solidFill>
                </a:rPr>
                <a:t>结束</a:t>
              </a:r>
              <a:endParaRPr sz="1350" dirty="0">
                <a:solidFill>
                  <a:srgbClr val="41464D"/>
                </a:solidFill>
              </a:endParaRPr>
            </a:p>
          </p:txBody>
        </p:sp>
        <p:sp>
          <p:nvSpPr>
            <p:cNvPr id="26" name="Shape 496"/>
            <p:cNvSpPr/>
            <p:nvPr/>
          </p:nvSpPr>
          <p:spPr>
            <a:xfrm>
              <a:off x="8402636" y="3757612"/>
              <a:ext cx="433389"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a:t>
              </a:r>
              <a:endParaRPr sz="1350">
                <a:solidFill>
                  <a:srgbClr val="41464D"/>
                </a:solidFill>
              </a:endParaRPr>
            </a:p>
          </p:txBody>
        </p:sp>
        <p:sp>
          <p:nvSpPr>
            <p:cNvPr id="27" name="Shape 499"/>
            <p:cNvSpPr/>
            <p:nvPr/>
          </p:nvSpPr>
          <p:spPr>
            <a:xfrm>
              <a:off x="395719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28" name="Shape 500"/>
            <p:cNvSpPr/>
            <p:nvPr/>
          </p:nvSpPr>
          <p:spPr>
            <a:xfrm>
              <a:off x="5690745"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29" name="Shape 501"/>
            <p:cNvSpPr/>
            <p:nvPr/>
          </p:nvSpPr>
          <p:spPr>
            <a:xfrm>
              <a:off x="733777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sp>
          <p:nvSpPr>
            <p:cNvPr id="30" name="Shape 502"/>
            <p:cNvSpPr/>
            <p:nvPr/>
          </p:nvSpPr>
          <p:spPr>
            <a:xfrm>
              <a:off x="9115774" y="4510087"/>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solidFill>
                    <a:srgbClr val="41464D"/>
                  </a:solidFill>
                </a:rPr>
                <a:t>break</a:t>
              </a:r>
              <a:endParaRPr sz="1350">
                <a:solidFill>
                  <a:srgbClr val="41464D"/>
                </a:solidFill>
              </a:endParaRPr>
            </a:p>
          </p:txBody>
        </p:sp>
        <p:cxnSp>
          <p:nvCxnSpPr>
            <p:cNvPr id="31" name="Connector 503"/>
            <p:cNvCxnSpPr/>
            <p:nvPr/>
          </p:nvCxnSpPr>
          <p:spPr>
            <a:xfrm>
              <a:off x="4289424" y="4089080"/>
              <a:ext cx="22226" cy="619126"/>
            </a:xfrm>
            <a:prstGeom prst="straightConnector1">
              <a:avLst/>
            </a:prstGeom>
            <a:ln w="25400">
              <a:solidFill>
                <a:srgbClr val="000000"/>
              </a:solidFill>
              <a:tailEnd type="triangle"/>
            </a:ln>
          </p:spPr>
        </p:cxnSp>
        <p:cxnSp>
          <p:nvCxnSpPr>
            <p:cNvPr id="32" name="Connector 504"/>
            <p:cNvCxnSpPr/>
            <p:nvPr/>
          </p:nvCxnSpPr>
          <p:spPr>
            <a:xfrm>
              <a:off x="6022974" y="4089080"/>
              <a:ext cx="22226" cy="619126"/>
            </a:xfrm>
            <a:prstGeom prst="straightConnector1">
              <a:avLst/>
            </a:prstGeom>
            <a:ln w="25400">
              <a:solidFill>
                <a:srgbClr val="000000"/>
              </a:solidFill>
              <a:tailEnd type="triangle"/>
            </a:ln>
          </p:spPr>
        </p:cxnSp>
        <p:cxnSp>
          <p:nvCxnSpPr>
            <p:cNvPr id="33" name="Connector 505"/>
            <p:cNvCxnSpPr/>
            <p:nvPr/>
          </p:nvCxnSpPr>
          <p:spPr>
            <a:xfrm>
              <a:off x="7680324" y="4074792"/>
              <a:ext cx="11907" cy="633414"/>
            </a:xfrm>
            <a:prstGeom prst="straightConnector1">
              <a:avLst/>
            </a:prstGeom>
            <a:ln w="25400">
              <a:solidFill>
                <a:srgbClr val="000000"/>
              </a:solidFill>
              <a:tailEnd type="triangle"/>
            </a:ln>
          </p:spPr>
        </p:cxnSp>
        <p:cxnSp>
          <p:nvCxnSpPr>
            <p:cNvPr id="34" name="Connector 506"/>
            <p:cNvCxnSpPr/>
            <p:nvPr/>
          </p:nvCxnSpPr>
          <p:spPr>
            <a:xfrm>
              <a:off x="9459117" y="4089080"/>
              <a:ext cx="11114" cy="619126"/>
            </a:xfrm>
            <a:prstGeom prst="straightConnector1">
              <a:avLst/>
            </a:prstGeom>
            <a:ln w="25400">
              <a:solidFill>
                <a:srgbClr val="000000"/>
              </a:solidFill>
              <a:tailEnd type="triangle"/>
            </a:ln>
          </p:spPr>
        </p:cxnSp>
        <p:cxnSp>
          <p:nvCxnSpPr>
            <p:cNvPr id="35" name="Connector 507"/>
            <p:cNvCxnSpPr/>
            <p:nvPr/>
          </p:nvCxnSpPr>
          <p:spPr>
            <a:xfrm>
              <a:off x="4311650" y="4510087"/>
              <a:ext cx="2505075" cy="1096962"/>
            </a:xfrm>
            <a:prstGeom prst="straightConnector1">
              <a:avLst/>
            </a:prstGeom>
            <a:ln w="25400">
              <a:solidFill>
                <a:srgbClr val="000000"/>
              </a:solidFill>
              <a:tailEnd type="triangle"/>
            </a:ln>
          </p:spPr>
        </p:cxnSp>
        <p:cxnSp>
          <p:nvCxnSpPr>
            <p:cNvPr id="36" name="Connector 508"/>
            <p:cNvCxnSpPr/>
            <p:nvPr/>
          </p:nvCxnSpPr>
          <p:spPr>
            <a:xfrm>
              <a:off x="6045200" y="4510087"/>
              <a:ext cx="771525" cy="1096962"/>
            </a:xfrm>
            <a:prstGeom prst="straightConnector1">
              <a:avLst/>
            </a:prstGeom>
            <a:ln w="25400">
              <a:solidFill>
                <a:srgbClr val="000000"/>
              </a:solidFill>
              <a:tailEnd type="triangle"/>
            </a:ln>
          </p:spPr>
        </p:cxnSp>
        <p:cxnSp>
          <p:nvCxnSpPr>
            <p:cNvPr id="37" name="Connector 509"/>
            <p:cNvCxnSpPr/>
            <p:nvPr/>
          </p:nvCxnSpPr>
          <p:spPr>
            <a:xfrm flipH="1">
              <a:off x="6816725" y="4510087"/>
              <a:ext cx="875505" cy="1096962"/>
            </a:xfrm>
            <a:prstGeom prst="straightConnector1">
              <a:avLst/>
            </a:prstGeom>
            <a:ln w="25400">
              <a:solidFill>
                <a:srgbClr val="000000"/>
              </a:solidFill>
              <a:tailEnd type="triangle"/>
            </a:ln>
          </p:spPr>
        </p:cxnSp>
        <p:sp>
          <p:nvSpPr>
            <p:cNvPr id="38" name="Shape 510"/>
            <p:cNvSpPr/>
            <p:nvPr/>
          </p:nvSpPr>
          <p:spPr>
            <a:xfrm flipH="1">
              <a:off x="6757986" y="4878387"/>
              <a:ext cx="2741614" cy="728664"/>
            </a:xfrm>
            <a:prstGeom prst="line">
              <a:avLst/>
            </a:prstGeom>
            <a:ln w="25400">
              <a:solidFill>
                <a:srgbClr val="000000"/>
              </a:solidFill>
              <a:tailEnd type="triangle"/>
            </a:ln>
          </p:spPr>
          <p:txBody>
            <a:bodyPr lIns="34289" tIns="34289" rIns="34289" bIns="34289"/>
            <a:lstStyle/>
            <a:p>
              <a:endParaRPr sz="1350">
                <a:solidFill>
                  <a:srgbClr val="41464D"/>
                </a:solidFill>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break</a:t>
            </a:r>
            <a:r>
              <a:rPr lang="zh-CN" altLang="en-US" dirty="0"/>
              <a:t>关键字会导致代码执行流跳出</a:t>
            </a:r>
            <a:r>
              <a:rPr lang="en-US" altLang="zh-CN" dirty="0"/>
              <a:t>switch</a:t>
            </a:r>
            <a:r>
              <a:rPr lang="zh-CN" altLang="en-US" dirty="0"/>
              <a:t>语句，如果省略</a:t>
            </a:r>
            <a:r>
              <a:rPr lang="en-US" altLang="zh-CN" dirty="0"/>
              <a:t>break</a:t>
            </a:r>
            <a:r>
              <a:rPr lang="zh-CN" altLang="en-US" dirty="0"/>
              <a:t>关键字，就会导致</a:t>
            </a:r>
            <a:r>
              <a:rPr lang="zh-CN" altLang="en-US" dirty="0">
                <a:solidFill>
                  <a:srgbClr val="E11F01"/>
                </a:solidFill>
              </a:rPr>
              <a:t>执行完当前</a:t>
            </a:r>
            <a:r>
              <a:rPr lang="en-US" altLang="zh-CN" dirty="0">
                <a:solidFill>
                  <a:srgbClr val="E11F01"/>
                </a:solidFill>
              </a:rPr>
              <a:t>case</a:t>
            </a:r>
            <a:r>
              <a:rPr lang="zh-CN" altLang="en-US" dirty="0">
                <a:solidFill>
                  <a:srgbClr val="E11F01"/>
                </a:solidFill>
              </a:rPr>
              <a:t>后，继续执行下一个</a:t>
            </a:r>
            <a:r>
              <a:rPr lang="en-US" altLang="zh-CN" dirty="0">
                <a:solidFill>
                  <a:srgbClr val="E11F01"/>
                </a:solidFill>
              </a:rPr>
              <a:t>case</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39" name="组 38"/>
          <p:cNvGrpSpPr/>
          <p:nvPr/>
        </p:nvGrpSpPr>
        <p:grpSpPr>
          <a:xfrm>
            <a:off x="2353779" y="2194105"/>
            <a:ext cx="4819105" cy="2935067"/>
            <a:chOff x="4790918" y="2024856"/>
            <a:chExt cx="6425474" cy="3913423"/>
          </a:xfrm>
        </p:grpSpPr>
        <p:sp>
          <p:nvSpPr>
            <p:cNvPr id="40" name="Shape 515"/>
            <p:cNvSpPr/>
            <p:nvPr/>
          </p:nvSpPr>
          <p:spPr>
            <a:xfrm>
              <a:off x="7259806" y="2024856"/>
              <a:ext cx="1015660"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判断语句</a:t>
              </a:r>
              <a:endParaRPr sz="1350"/>
            </a:p>
          </p:txBody>
        </p:sp>
        <p:sp>
          <p:nvSpPr>
            <p:cNvPr id="41" name="Shape 517"/>
            <p:cNvSpPr/>
            <p:nvPr/>
          </p:nvSpPr>
          <p:spPr>
            <a:xfrm>
              <a:off x="4790918" y="3219449"/>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1</a:t>
              </a:r>
              <a:endParaRPr sz="1350"/>
            </a:p>
          </p:txBody>
        </p:sp>
        <p:sp>
          <p:nvSpPr>
            <p:cNvPr id="42" name="Shape 518"/>
            <p:cNvSpPr/>
            <p:nvPr/>
          </p:nvSpPr>
          <p:spPr>
            <a:xfrm>
              <a:off x="6705443" y="3219449"/>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2</a:t>
              </a:r>
              <a:endParaRPr sz="1350"/>
            </a:p>
          </p:txBody>
        </p:sp>
        <p:sp>
          <p:nvSpPr>
            <p:cNvPr id="43" name="Shape 519"/>
            <p:cNvSpPr/>
            <p:nvPr/>
          </p:nvSpPr>
          <p:spPr>
            <a:xfrm>
              <a:off x="8483444" y="3203573"/>
              <a:ext cx="897252"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Value 3</a:t>
              </a:r>
              <a:endParaRPr sz="1350"/>
            </a:p>
          </p:txBody>
        </p:sp>
        <p:sp>
          <p:nvSpPr>
            <p:cNvPr id="44" name="Shape 520"/>
            <p:cNvSpPr/>
            <p:nvPr/>
          </p:nvSpPr>
          <p:spPr>
            <a:xfrm>
              <a:off x="10348208" y="3203573"/>
              <a:ext cx="868184"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default</a:t>
              </a:r>
              <a:endParaRPr sz="1350"/>
            </a:p>
          </p:txBody>
        </p:sp>
        <p:sp>
          <p:nvSpPr>
            <p:cNvPr id="45" name="Shape 521"/>
            <p:cNvSpPr/>
            <p:nvPr/>
          </p:nvSpPr>
          <p:spPr>
            <a:xfrm>
              <a:off x="9634536" y="3100385"/>
              <a:ext cx="457201"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a:t>
              </a:r>
              <a:endParaRPr sz="1350"/>
            </a:p>
          </p:txBody>
        </p:sp>
        <p:cxnSp>
          <p:nvCxnSpPr>
            <p:cNvPr id="46" name="Connector 522"/>
            <p:cNvCxnSpPr/>
            <p:nvPr/>
          </p:nvCxnSpPr>
          <p:spPr>
            <a:xfrm flipH="1">
              <a:off x="5239543" y="2242024"/>
              <a:ext cx="2528095" cy="1175544"/>
            </a:xfrm>
            <a:prstGeom prst="straightConnector1">
              <a:avLst/>
            </a:prstGeom>
            <a:ln w="25400">
              <a:solidFill>
                <a:srgbClr val="000000"/>
              </a:solidFill>
              <a:tailEnd type="triangle"/>
            </a:ln>
          </p:spPr>
        </p:cxnSp>
        <p:cxnSp>
          <p:nvCxnSpPr>
            <p:cNvPr id="47" name="Connector 523"/>
            <p:cNvCxnSpPr/>
            <p:nvPr/>
          </p:nvCxnSpPr>
          <p:spPr>
            <a:xfrm flipH="1">
              <a:off x="7154068" y="2242024"/>
              <a:ext cx="613570" cy="1175544"/>
            </a:xfrm>
            <a:prstGeom prst="straightConnector1">
              <a:avLst/>
            </a:prstGeom>
            <a:ln w="25400">
              <a:solidFill>
                <a:srgbClr val="000000"/>
              </a:solidFill>
              <a:tailEnd type="triangle"/>
            </a:ln>
          </p:spPr>
        </p:cxnSp>
        <p:cxnSp>
          <p:nvCxnSpPr>
            <p:cNvPr id="48" name="Connector 524"/>
            <p:cNvCxnSpPr/>
            <p:nvPr/>
          </p:nvCxnSpPr>
          <p:spPr>
            <a:xfrm>
              <a:off x="7767637" y="2242024"/>
              <a:ext cx="1164432" cy="1159669"/>
            </a:xfrm>
            <a:prstGeom prst="straightConnector1">
              <a:avLst/>
            </a:prstGeom>
            <a:ln w="25400">
              <a:solidFill>
                <a:srgbClr val="000000"/>
              </a:solidFill>
              <a:tailEnd type="triangle"/>
            </a:ln>
          </p:spPr>
        </p:cxnSp>
        <p:cxnSp>
          <p:nvCxnSpPr>
            <p:cNvPr id="49" name="Connector 525"/>
            <p:cNvCxnSpPr/>
            <p:nvPr/>
          </p:nvCxnSpPr>
          <p:spPr>
            <a:xfrm>
              <a:off x="7767637" y="2242024"/>
              <a:ext cx="3014663" cy="1159669"/>
            </a:xfrm>
            <a:prstGeom prst="straightConnector1">
              <a:avLst/>
            </a:prstGeom>
            <a:ln w="25400">
              <a:solidFill>
                <a:srgbClr val="000000"/>
              </a:solidFill>
              <a:tailEnd type="triangle"/>
            </a:ln>
          </p:spPr>
        </p:cxnSp>
        <p:sp>
          <p:nvSpPr>
            <p:cNvPr id="50" name="Shape 526"/>
            <p:cNvSpPr/>
            <p:nvPr/>
          </p:nvSpPr>
          <p:spPr>
            <a:xfrm>
              <a:off x="4899189"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语句1</a:t>
              </a:r>
              <a:endParaRPr sz="1350"/>
            </a:p>
          </p:txBody>
        </p:sp>
        <p:sp>
          <p:nvSpPr>
            <p:cNvPr id="51" name="Shape 527"/>
            <p:cNvSpPr/>
            <p:nvPr/>
          </p:nvSpPr>
          <p:spPr>
            <a:xfrm>
              <a:off x="6834350"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语句2</a:t>
              </a:r>
              <a:endParaRPr sz="1350"/>
            </a:p>
          </p:txBody>
        </p:sp>
        <p:sp>
          <p:nvSpPr>
            <p:cNvPr id="52" name="Shape 528"/>
            <p:cNvSpPr/>
            <p:nvPr/>
          </p:nvSpPr>
          <p:spPr>
            <a:xfrm>
              <a:off x="8583774" y="3911599"/>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语句3</a:t>
              </a:r>
              <a:endParaRPr sz="1350"/>
            </a:p>
          </p:txBody>
        </p:sp>
        <p:sp>
          <p:nvSpPr>
            <p:cNvPr id="53" name="Shape 529"/>
            <p:cNvSpPr/>
            <p:nvPr/>
          </p:nvSpPr>
          <p:spPr>
            <a:xfrm>
              <a:off x="10435595" y="3927473"/>
              <a:ext cx="688648"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语句4</a:t>
              </a:r>
              <a:endParaRPr sz="1350"/>
            </a:p>
          </p:txBody>
        </p:sp>
        <p:cxnSp>
          <p:nvCxnSpPr>
            <p:cNvPr id="54" name="Connector 530"/>
            <p:cNvCxnSpPr/>
            <p:nvPr/>
          </p:nvCxnSpPr>
          <p:spPr>
            <a:xfrm>
              <a:off x="5239543" y="3417567"/>
              <a:ext cx="3970" cy="727076"/>
            </a:xfrm>
            <a:prstGeom prst="straightConnector1">
              <a:avLst/>
            </a:prstGeom>
            <a:ln w="25400">
              <a:solidFill>
                <a:srgbClr val="000000"/>
              </a:solidFill>
              <a:tailEnd type="triangle"/>
            </a:ln>
          </p:spPr>
        </p:cxnSp>
        <p:cxnSp>
          <p:nvCxnSpPr>
            <p:cNvPr id="55" name="Connector 531"/>
            <p:cNvCxnSpPr/>
            <p:nvPr/>
          </p:nvCxnSpPr>
          <p:spPr>
            <a:xfrm>
              <a:off x="7154068" y="3417567"/>
              <a:ext cx="24607" cy="727076"/>
            </a:xfrm>
            <a:prstGeom prst="straightConnector1">
              <a:avLst/>
            </a:prstGeom>
            <a:ln w="25400">
              <a:solidFill>
                <a:srgbClr val="000000"/>
              </a:solidFill>
              <a:tailEnd type="triangle"/>
            </a:ln>
          </p:spPr>
        </p:cxnSp>
        <p:cxnSp>
          <p:nvCxnSpPr>
            <p:cNvPr id="56" name="Connector 532"/>
            <p:cNvCxnSpPr/>
            <p:nvPr/>
          </p:nvCxnSpPr>
          <p:spPr>
            <a:xfrm flipH="1">
              <a:off x="8928099" y="3401692"/>
              <a:ext cx="3970" cy="727076"/>
            </a:xfrm>
            <a:prstGeom prst="straightConnector1">
              <a:avLst/>
            </a:prstGeom>
            <a:ln w="25400">
              <a:solidFill>
                <a:srgbClr val="000000"/>
              </a:solidFill>
              <a:tailEnd type="triangle"/>
            </a:ln>
          </p:spPr>
        </p:cxnSp>
        <p:cxnSp>
          <p:nvCxnSpPr>
            <p:cNvPr id="57" name="Connector 533"/>
            <p:cNvCxnSpPr/>
            <p:nvPr/>
          </p:nvCxnSpPr>
          <p:spPr>
            <a:xfrm flipH="1">
              <a:off x="10779917" y="3401692"/>
              <a:ext cx="2383" cy="742951"/>
            </a:xfrm>
            <a:prstGeom prst="straightConnector1">
              <a:avLst/>
            </a:prstGeom>
            <a:ln w="25400">
              <a:solidFill>
                <a:srgbClr val="000000"/>
              </a:solidFill>
              <a:tailEnd type="triangle"/>
            </a:ln>
          </p:spPr>
        </p:cxnSp>
        <p:sp>
          <p:nvSpPr>
            <p:cNvPr id="58" name="Shape 534"/>
            <p:cNvSpPr/>
            <p:nvPr/>
          </p:nvSpPr>
          <p:spPr>
            <a:xfrm>
              <a:off x="7658124" y="5568950"/>
              <a:ext cx="553995"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350" dirty="0"/>
                <a:t>结束</a:t>
              </a:r>
              <a:endParaRPr sz="1350" dirty="0"/>
            </a:p>
          </p:txBody>
        </p:sp>
        <p:sp>
          <p:nvSpPr>
            <p:cNvPr id="59" name="Shape 535"/>
            <p:cNvSpPr/>
            <p:nvPr/>
          </p:nvSpPr>
          <p:spPr>
            <a:xfrm>
              <a:off x="9678987" y="3809999"/>
              <a:ext cx="457201" cy="369329"/>
            </a:xfrm>
            <a:prstGeom prst="rect">
              <a:avLst/>
            </a:prstGeom>
            <a:ln w="12700">
              <a:miter lim="400000"/>
            </a:ln>
          </p:spPr>
          <p:txBody>
            <a:bodyPr lIns="34289" tIns="34289" rIns="34289" bIns="34289">
              <a:spAutoFit/>
            </a:bodyPr>
            <a:lstStyle>
              <a:lvl1pPr marL="266700" indent="-2667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a:t>
              </a:r>
              <a:endParaRPr sz="1350"/>
            </a:p>
          </p:txBody>
        </p:sp>
        <p:cxnSp>
          <p:nvCxnSpPr>
            <p:cNvPr id="60" name="Connector 538"/>
            <p:cNvCxnSpPr/>
            <p:nvPr/>
          </p:nvCxnSpPr>
          <p:spPr>
            <a:xfrm>
              <a:off x="5243512" y="4144642"/>
              <a:ext cx="1935163" cy="1"/>
            </a:xfrm>
            <a:prstGeom prst="straightConnector1">
              <a:avLst/>
            </a:prstGeom>
            <a:ln w="25400">
              <a:solidFill>
                <a:srgbClr val="000000"/>
              </a:solidFill>
              <a:tailEnd type="triangle"/>
            </a:ln>
          </p:spPr>
        </p:cxnSp>
        <p:cxnSp>
          <p:nvCxnSpPr>
            <p:cNvPr id="61" name="Connector 539"/>
            <p:cNvCxnSpPr/>
            <p:nvPr/>
          </p:nvCxnSpPr>
          <p:spPr>
            <a:xfrm flipV="1">
              <a:off x="7178674" y="4128767"/>
              <a:ext cx="1749426" cy="15876"/>
            </a:xfrm>
            <a:prstGeom prst="straightConnector1">
              <a:avLst/>
            </a:prstGeom>
            <a:ln w="25400">
              <a:solidFill>
                <a:srgbClr val="000000"/>
              </a:solidFill>
              <a:tailEnd type="triangle"/>
            </a:ln>
          </p:spPr>
        </p:cxnSp>
        <p:sp>
          <p:nvSpPr>
            <p:cNvPr id="62" name="Shape 540"/>
            <p:cNvSpPr/>
            <p:nvPr/>
          </p:nvSpPr>
          <p:spPr>
            <a:xfrm>
              <a:off x="8573644" y="4605338"/>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break</a:t>
              </a:r>
              <a:endParaRPr sz="1350"/>
            </a:p>
          </p:txBody>
        </p:sp>
        <p:sp>
          <p:nvSpPr>
            <p:cNvPr id="63" name="Shape 541"/>
            <p:cNvSpPr/>
            <p:nvPr/>
          </p:nvSpPr>
          <p:spPr>
            <a:xfrm>
              <a:off x="10436575" y="4605338"/>
              <a:ext cx="708911" cy="36932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break</a:t>
              </a:r>
              <a:endParaRPr sz="1350"/>
            </a:p>
          </p:txBody>
        </p:sp>
        <p:cxnSp>
          <p:nvCxnSpPr>
            <p:cNvPr id="64" name="Connector 542"/>
            <p:cNvCxnSpPr/>
            <p:nvPr/>
          </p:nvCxnSpPr>
          <p:spPr>
            <a:xfrm flipH="1">
              <a:off x="8928099" y="4128767"/>
              <a:ext cx="1" cy="674689"/>
            </a:xfrm>
            <a:prstGeom prst="straightConnector1">
              <a:avLst/>
            </a:prstGeom>
            <a:ln w="25400">
              <a:solidFill>
                <a:srgbClr val="000000"/>
              </a:solidFill>
              <a:tailEnd type="triangle"/>
            </a:ln>
          </p:spPr>
        </p:cxnSp>
        <p:cxnSp>
          <p:nvCxnSpPr>
            <p:cNvPr id="65" name="Connector 543"/>
            <p:cNvCxnSpPr/>
            <p:nvPr/>
          </p:nvCxnSpPr>
          <p:spPr>
            <a:xfrm>
              <a:off x="10779917" y="4144642"/>
              <a:ext cx="11114" cy="658814"/>
            </a:xfrm>
            <a:prstGeom prst="straightConnector1">
              <a:avLst/>
            </a:prstGeom>
            <a:ln w="25400">
              <a:solidFill>
                <a:srgbClr val="000000"/>
              </a:solidFill>
              <a:tailEnd type="triangle"/>
            </a:ln>
          </p:spPr>
        </p:cxnSp>
        <p:cxnSp>
          <p:nvCxnSpPr>
            <p:cNvPr id="66" name="Connector 544"/>
            <p:cNvCxnSpPr/>
            <p:nvPr/>
          </p:nvCxnSpPr>
          <p:spPr>
            <a:xfrm flipH="1">
              <a:off x="7935120" y="4605337"/>
              <a:ext cx="992979" cy="963612"/>
            </a:xfrm>
            <a:prstGeom prst="straightConnector1">
              <a:avLst/>
            </a:prstGeom>
            <a:ln w="25400">
              <a:solidFill>
                <a:srgbClr val="000000"/>
              </a:solidFill>
              <a:tailEnd type="triangle"/>
            </a:ln>
          </p:spPr>
        </p:cxnSp>
        <p:cxnSp>
          <p:nvCxnSpPr>
            <p:cNvPr id="67" name="Connector 545"/>
            <p:cNvCxnSpPr/>
            <p:nvPr/>
          </p:nvCxnSpPr>
          <p:spPr>
            <a:xfrm flipH="1">
              <a:off x="7935120" y="4605337"/>
              <a:ext cx="2855910" cy="963612"/>
            </a:xfrm>
            <a:prstGeom prst="straightConnector1">
              <a:avLst/>
            </a:prstGeom>
            <a:ln w="25400">
              <a:solidFill>
                <a:srgbClr val="000000"/>
              </a:solidFill>
              <a:tailEnd type="triangle"/>
            </a:ln>
          </p:spPr>
        </p:cxn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lang="zh-CN" altLang="en-US" dirty="0"/>
              <a:t>练习：定义一个变量</a:t>
            </a:r>
            <a:r>
              <a:rPr lang="en-US" altLang="zh-CN" dirty="0"/>
              <a:t>a=5,</a:t>
            </a:r>
            <a:r>
              <a:rPr lang="zh-CN" altLang="en-US" dirty="0"/>
              <a:t>弹出</a:t>
            </a:r>
            <a:r>
              <a:rPr lang="en-US" altLang="zh-CN" dirty="0"/>
              <a:t>a</a:t>
            </a:r>
            <a:r>
              <a:rPr lang="zh-CN" altLang="en-US" dirty="0"/>
              <a:t>执行</a:t>
            </a:r>
            <a:r>
              <a:rPr lang="en-US" altLang="zh-CN" dirty="0"/>
              <a:t>5</a:t>
            </a:r>
            <a:r>
              <a:rPr lang="zh-CN" altLang="en-US" dirty="0"/>
              <a:t>次（每次</a:t>
            </a:r>
            <a:r>
              <a:rPr lang="en-US" altLang="zh-CN" dirty="0"/>
              <a:t>a</a:t>
            </a:r>
            <a:r>
              <a:rPr lang="zh-CN" altLang="en-US" dirty="0"/>
              <a:t>加</a:t>
            </a:r>
            <a:r>
              <a:rPr lang="en-US" altLang="zh-CN" dirty="0"/>
              <a:t>3</a:t>
            </a:r>
            <a:r>
              <a:rPr lang="zh-CN" altLang="en-US" dirty="0"/>
              <a:t>）后的值。</a:t>
            </a:r>
            <a:endParaRPr lang="en-US" altLang="zh-CN" dirty="0"/>
          </a:p>
          <a:p>
            <a:r>
              <a:rPr lang="en-US" altLang="zh-CN" dirty="0"/>
              <a:t>for </a:t>
            </a:r>
            <a:r>
              <a:rPr lang="zh-CN" altLang="en-US" dirty="0"/>
              <a:t>语句是一种先判断</a:t>
            </a:r>
            <a:r>
              <a:rPr lang="en-US" altLang="zh-CN" dirty="0"/>
              <a:t>,</a:t>
            </a:r>
            <a:r>
              <a:rPr lang="zh-CN" altLang="en-US" dirty="0"/>
              <a:t>后运行的循环语句。它具有在执行循环之前初始变量和定义循环后要执行代码的能力。</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348"/>
          <p:cNvSpPr/>
          <p:nvPr/>
        </p:nvSpPr>
        <p:spPr>
          <a:xfrm>
            <a:off x="622687" y="1936686"/>
            <a:ext cx="4540955" cy="2163795"/>
          </a:xfrm>
          <a:prstGeom prst="rect">
            <a:avLst/>
          </a:prstGeom>
          <a:ln w="12700">
            <a:miter lim="400000"/>
          </a:ln>
        </p:spPr>
        <p:txBody>
          <a:bodyPr wrap="square" lIns="34289" tIns="34289" rIns="34289" bIns="34289">
            <a:spAutoFit/>
          </a:bodyPr>
          <a:lstStyle/>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for（表达式1；判断式2；表达式3 )｛</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	语句1；</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	语句……；</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025" dirty="0">
                <a:solidFill>
                  <a:srgbClr val="41464D"/>
                </a:solidFill>
                <a:latin typeface="微软雅黑" panose="020B0503020204020204" charset="-122"/>
                <a:ea typeface="微软雅黑" panose="020B0503020204020204" charset="-122"/>
                <a:cs typeface="微软雅黑" panose="020B0503020204020204" charset="-122"/>
              </a:rPr>
              <a:t>语句5</a:t>
            </a:r>
            <a:endParaRPr sz="2025" dirty="0">
              <a:solidFill>
                <a:srgbClr val="41464D"/>
              </a:solidFill>
              <a:latin typeface="微软雅黑" panose="020B0503020204020204" charset="-122"/>
              <a:ea typeface="微软雅黑" panose="020B0503020204020204" charset="-122"/>
              <a:cs typeface="微软雅黑" panose="020B0503020204020204" charset="-122"/>
            </a:endParaRPr>
          </a:p>
        </p:txBody>
      </p:sp>
      <p:grpSp>
        <p:nvGrpSpPr>
          <p:cNvPr id="7" name="Group 366"/>
          <p:cNvGrpSpPr/>
          <p:nvPr/>
        </p:nvGrpSpPr>
        <p:grpSpPr>
          <a:xfrm>
            <a:off x="5696968" y="828675"/>
            <a:ext cx="2527019" cy="4105748"/>
            <a:chOff x="-1" y="-1"/>
            <a:chExt cx="3369357" cy="5474329"/>
          </a:xfrm>
        </p:grpSpPr>
        <p:sp>
          <p:nvSpPr>
            <p:cNvPr id="8" name="Shape 351"/>
            <p:cNvSpPr/>
            <p:nvPr/>
          </p:nvSpPr>
          <p:spPr>
            <a:xfrm>
              <a:off x="1158230" y="-1"/>
              <a:ext cx="919480" cy="369329"/>
            </a:xfrm>
            <a:prstGeom prst="rect">
              <a:avLst/>
            </a:prstGeom>
            <a:noFill/>
            <a:ln w="25400" cap="flat">
              <a:solidFill>
                <a:srgbClr val="000000"/>
              </a:solidFill>
              <a:prstDash val="solid"/>
              <a:round/>
            </a:ln>
            <a:effectLst/>
          </p:spPr>
          <p:txBody>
            <a:bodyPr wrap="non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表达式1</a:t>
              </a:r>
              <a:endParaRPr sz="1350"/>
            </a:p>
          </p:txBody>
        </p:sp>
        <p:sp>
          <p:nvSpPr>
            <p:cNvPr id="9" name="Shape 352"/>
            <p:cNvSpPr/>
            <p:nvPr/>
          </p:nvSpPr>
          <p:spPr>
            <a:xfrm>
              <a:off x="856592" y="1260179"/>
              <a:ext cx="1522759" cy="369329"/>
            </a:xfrm>
            <a:prstGeom prst="rect">
              <a:avLst/>
            </a:prstGeom>
            <a:noFill/>
            <a:ln w="25400" cap="flat">
              <a:solidFill>
                <a:srgbClr val="000000"/>
              </a:solidFill>
              <a:prstDash val="solid"/>
              <a:round/>
            </a:ln>
            <a:effectLst/>
          </p:spPr>
          <p:txBody>
            <a:bodyPr wrap="square" lIns="34289" tIns="34289" rIns="34289" bIns="34289" numCol="1" anchor="t">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判断表达式2</a:t>
              </a:r>
              <a:endParaRPr sz="1350"/>
            </a:p>
          </p:txBody>
        </p:sp>
        <p:sp>
          <p:nvSpPr>
            <p:cNvPr id="10" name="Shape 353"/>
            <p:cNvSpPr/>
            <p:nvPr/>
          </p:nvSpPr>
          <p:spPr>
            <a:xfrm>
              <a:off x="606911" y="2810285"/>
              <a:ext cx="2022122" cy="369329"/>
            </a:xfrm>
            <a:prstGeom prst="rect">
              <a:avLst/>
            </a:prstGeom>
            <a:noFill/>
            <a:ln w="25400" cap="flat">
              <a:solidFill>
                <a:srgbClr val="000000"/>
              </a:solidFill>
              <a:prstDash val="solid"/>
              <a:round/>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语句1,2,3……</a:t>
              </a:r>
              <a:endParaRPr sz="1350"/>
            </a:p>
          </p:txBody>
        </p:sp>
        <p:sp>
          <p:nvSpPr>
            <p:cNvPr id="11" name="Shape 354"/>
            <p:cNvSpPr/>
            <p:nvPr/>
          </p:nvSpPr>
          <p:spPr>
            <a:xfrm>
              <a:off x="1167912" y="3874330"/>
              <a:ext cx="919480" cy="369329"/>
            </a:xfrm>
            <a:prstGeom prst="rect">
              <a:avLst/>
            </a:prstGeom>
            <a:noFill/>
            <a:ln w="25400" cap="flat">
              <a:solidFill>
                <a:srgbClr val="000000"/>
              </a:solidFill>
              <a:prstDash val="solid"/>
              <a:round/>
            </a:ln>
            <a:effectLst/>
          </p:spPr>
          <p:txBody>
            <a:bodyPr wrap="non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表达式3</a:t>
              </a:r>
              <a:endParaRPr sz="1350"/>
            </a:p>
          </p:txBody>
        </p:sp>
        <p:sp>
          <p:nvSpPr>
            <p:cNvPr id="12" name="Shape 355"/>
            <p:cNvSpPr/>
            <p:nvPr/>
          </p:nvSpPr>
          <p:spPr>
            <a:xfrm>
              <a:off x="1617970" y="421073"/>
              <a:ext cx="3" cy="655692"/>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3" name="Shape 356"/>
            <p:cNvSpPr/>
            <p:nvPr/>
          </p:nvSpPr>
          <p:spPr>
            <a:xfrm flipH="1">
              <a:off x="1617970" y="1810426"/>
              <a:ext cx="3" cy="999860"/>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4" name="Shape 357"/>
            <p:cNvSpPr/>
            <p:nvPr/>
          </p:nvSpPr>
          <p:spPr>
            <a:xfrm>
              <a:off x="1617970" y="3210396"/>
              <a:ext cx="9683" cy="663936"/>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5" name="Shape 358"/>
            <p:cNvSpPr/>
            <p:nvPr/>
          </p:nvSpPr>
          <p:spPr>
            <a:xfrm>
              <a:off x="1715507" y="2117992"/>
              <a:ext cx="476354" cy="369329"/>
            </a:xfrm>
            <a:prstGeom prst="rect">
              <a:avLst/>
            </a:prstGeom>
            <a:noFill/>
            <a:ln w="12700" cap="flat">
              <a:noFill/>
              <a:miter lim="400000"/>
            </a:ln>
            <a:effectLst/>
          </p:spPr>
          <p:txBody>
            <a:bodyPr wrap="square" lIns="34289" tIns="34289" rIns="34289" bIns="34289" numCol="1" anchor="t">
              <a:spAutoFit/>
            </a:bodyPr>
            <a:lstStyle>
              <a:lvl1pPr marL="266700" indent="-266700">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真</a:t>
              </a:r>
              <a:endParaRPr sz="1350"/>
            </a:p>
          </p:txBody>
        </p:sp>
        <p:grpSp>
          <p:nvGrpSpPr>
            <p:cNvPr id="16" name="Group 361"/>
            <p:cNvGrpSpPr/>
            <p:nvPr/>
          </p:nvGrpSpPr>
          <p:grpSpPr>
            <a:xfrm>
              <a:off x="1151142" y="5074273"/>
              <a:ext cx="933657" cy="400055"/>
              <a:chOff x="-1" y="-1"/>
              <a:chExt cx="933656" cy="400054"/>
            </a:xfrm>
          </p:grpSpPr>
          <p:sp>
            <p:nvSpPr>
              <p:cNvPr id="21" name="Shape 359"/>
              <p:cNvSpPr/>
              <p:nvPr/>
            </p:nvSpPr>
            <p:spPr>
              <a:xfrm>
                <a:off x="-1" y="-1"/>
                <a:ext cx="933656" cy="400054"/>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350"/>
              </a:p>
            </p:txBody>
          </p:sp>
          <p:sp>
            <p:nvSpPr>
              <p:cNvPr id="22" name="Shape 360"/>
              <p:cNvSpPr/>
              <p:nvPr/>
            </p:nvSpPr>
            <p:spPr>
              <a:xfrm>
                <a:off x="-1" y="0"/>
                <a:ext cx="933656" cy="369329"/>
              </a:xfrm>
              <a:prstGeom prst="rect">
                <a:avLst/>
              </a:prstGeom>
              <a:noFill/>
              <a:ln w="12700" cap="flat">
                <a:noFill/>
                <a:miter lim="400000"/>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语句5</a:t>
                </a:r>
                <a:endParaRPr sz="1350"/>
              </a:p>
            </p:txBody>
          </p:sp>
        </p:grpSp>
        <p:sp>
          <p:nvSpPr>
            <p:cNvPr id="17" name="Shape 362"/>
            <p:cNvSpPr/>
            <p:nvPr/>
          </p:nvSpPr>
          <p:spPr>
            <a:xfrm flipH="1">
              <a:off x="1617970" y="1443595"/>
              <a:ext cx="1751386" cy="3630681"/>
            </a:xfrm>
            <a:custGeom>
              <a:avLst/>
              <a:gdLst/>
              <a:ahLst/>
              <a:cxnLst>
                <a:cxn ang="0">
                  <a:pos x="wd2" y="hd2"/>
                </a:cxn>
                <a:cxn ang="5400000">
                  <a:pos x="wd2" y="hd2"/>
                </a:cxn>
                <a:cxn ang="10800000">
                  <a:pos x="wd2" y="hd2"/>
                </a:cxn>
                <a:cxn ang="16200000">
                  <a:pos x="wd2" y="hd2"/>
                </a:cxn>
              </a:cxnLst>
              <a:rect l="0" t="0" r="r" b="b"/>
              <a:pathLst>
                <a:path w="21600" h="21600" extrusionOk="0">
                  <a:moveTo>
                    <a:pt x="2820" y="0"/>
                  </a:moveTo>
                  <a:lnTo>
                    <a:pt x="0" y="0"/>
                  </a:lnTo>
                  <a:lnTo>
                    <a:pt x="0" y="18937"/>
                  </a:lnTo>
                  <a:lnTo>
                    <a:pt x="21600" y="18937"/>
                  </a:lnTo>
                  <a:lnTo>
                    <a:pt x="21600" y="21600"/>
                  </a:lnTo>
                </a:path>
              </a:pathLst>
            </a:custGeom>
            <a:noFill/>
            <a:ln w="25400" cap="flat">
              <a:solidFill>
                <a:srgbClr val="000000"/>
              </a:solidFill>
              <a:prstDash val="solid"/>
              <a:round/>
              <a:tailEnd type="triangle" w="med" len="me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18" name="Shape 363"/>
            <p:cNvSpPr/>
            <p:nvPr/>
          </p:nvSpPr>
          <p:spPr>
            <a:xfrm>
              <a:off x="2962188" y="2110300"/>
              <a:ext cx="400138" cy="369329"/>
            </a:xfrm>
            <a:prstGeom prst="rect">
              <a:avLst/>
            </a:prstGeom>
            <a:noFill/>
            <a:ln w="12700" cap="flat">
              <a:noFill/>
              <a:miter lim="400000"/>
            </a:ln>
            <a:effectLst/>
          </p:spPr>
          <p:txBody>
            <a:bodyPr wrap="square" lIns="34289" tIns="34289" rIns="34289" bIns="34289" numCol="1" anchor="t">
              <a:spAutoFit/>
            </a:bodyPr>
            <a:lstStyle>
              <a:lvl1pPr marL="266700" indent="-266700">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350"/>
                <a:t>假</a:t>
              </a:r>
              <a:endParaRPr sz="1350"/>
            </a:p>
          </p:txBody>
        </p:sp>
        <p:sp>
          <p:nvSpPr>
            <p:cNvPr id="19" name="Shape 364"/>
            <p:cNvSpPr/>
            <p:nvPr/>
          </p:nvSpPr>
          <p:spPr>
            <a:xfrm rot="5400000" flipH="1">
              <a:off x="-1086487" y="1867382"/>
              <a:ext cx="3754195" cy="1581221"/>
            </a:xfrm>
            <a:custGeom>
              <a:avLst/>
              <a:gdLst/>
              <a:ahLst/>
              <a:cxnLst>
                <a:cxn ang="0">
                  <a:pos x="wd2" y="hd2"/>
                </a:cxn>
                <a:cxn ang="5400000">
                  <a:pos x="wd2" y="hd2"/>
                </a:cxn>
                <a:cxn ang="10800000">
                  <a:pos x="wd2" y="hd2"/>
                </a:cxn>
                <a:cxn ang="16200000">
                  <a:pos x="wd2" y="hd2"/>
                </a:cxn>
              </a:cxnLst>
              <a:rect l="0" t="0" r="r" b="b"/>
              <a:pathLst>
                <a:path w="21600" h="21600" extrusionOk="0">
                  <a:moveTo>
                    <a:pt x="1316" y="0"/>
                  </a:moveTo>
                  <a:lnTo>
                    <a:pt x="0" y="0"/>
                  </a:lnTo>
                  <a:lnTo>
                    <a:pt x="0" y="21600"/>
                  </a:lnTo>
                  <a:lnTo>
                    <a:pt x="21600" y="21600"/>
                  </a:lnTo>
                </a:path>
              </a:pathLst>
            </a:custGeom>
            <a:noFill/>
            <a:ln w="25400" cap="flat">
              <a:solidFill>
                <a:srgbClr val="000000"/>
              </a:solidFill>
              <a:prstDash val="solid"/>
              <a:roun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20" name="Shape 365"/>
            <p:cNvSpPr/>
            <p:nvPr/>
          </p:nvSpPr>
          <p:spPr>
            <a:xfrm>
              <a:off x="-1" y="779660"/>
              <a:ext cx="1618819" cy="1511"/>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367"/>
          <p:cNvSpPr/>
          <p:nvPr/>
        </p:nvSpPr>
        <p:spPr>
          <a:xfrm>
            <a:off x="2700382" y="1621465"/>
            <a:ext cx="3744516" cy="2783517"/>
          </a:xfrm>
          <a:prstGeom prst="rect">
            <a:avLst/>
          </a:prstGeom>
          <a:ln w="12700">
            <a:miter lim="400000"/>
          </a:ln>
        </p:spPr>
        <p:txBody>
          <a:bodyPr lIns="34289" tIns="34289" rIns="34289" bIns="34289">
            <a:spAutoFit/>
          </a:bodyPr>
          <a:lstStyle/>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var v=0;</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for（var i=0；i&lt;3；i++）｛</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	v++；</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lnSpc>
                <a:spcPct val="120000"/>
              </a:lnSpc>
              <a:spcBef>
                <a:spcPts val="450"/>
              </a:spcBef>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250" dirty="0">
                <a:solidFill>
                  <a:srgbClr val="41464D"/>
                </a:solidFill>
                <a:latin typeface="微软雅黑" panose="020B0503020204020204" charset="-122"/>
                <a:ea typeface="微软雅黑" panose="020B0503020204020204" charset="-122"/>
                <a:cs typeface="微软雅黑" panose="020B0503020204020204" charset="-122"/>
              </a:rPr>
              <a:t>alert(v);</a:t>
            </a:r>
            <a:endParaRPr sz="225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kumimoji="1" lang="zh-CN" altLang="en-US" dirty="0"/>
              <a:t>我什么时候会用到它呢？关键词：从</a:t>
            </a:r>
            <a:r>
              <a:rPr kumimoji="1" lang="en-US" altLang="zh-CN" dirty="0"/>
              <a:t>…</a:t>
            </a:r>
            <a:r>
              <a:rPr kumimoji="1" lang="zh-CN" altLang="en-US" dirty="0"/>
              <a:t>到</a:t>
            </a:r>
            <a:r>
              <a:rPr kumimoji="1" lang="en-US" altLang="zh-CN" dirty="0"/>
              <a:t>…</a:t>
            </a:r>
            <a:r>
              <a:rPr kumimoji="1" lang="zh-CN" altLang="en-US" dirty="0"/>
              <a:t>、为每一个</a:t>
            </a:r>
            <a:r>
              <a:rPr kumimoji="1" lang="en-US" altLang="zh-CN" dirty="0"/>
              <a:t>……</a:t>
            </a:r>
            <a:r>
              <a:rPr kumimoji="1" lang="zh-CN" altLang="en-US" dirty="0"/>
              <a:t>、所有</a:t>
            </a:r>
            <a:r>
              <a:rPr kumimoji="1" lang="en-US" altLang="zh-CN" dirty="0"/>
              <a:t>…</a:t>
            </a:r>
            <a:r>
              <a:rPr kumimoji="1" lang="zh-CN" altLang="en-US" dirty="0"/>
              <a:t>添加</a:t>
            </a:r>
            <a:r>
              <a:rPr kumimoji="1" lang="en-US" altLang="zh-CN" dirty="0"/>
              <a:t>……</a:t>
            </a:r>
            <a:r>
              <a:rPr kumimoji="1" lang="zh-CN" altLang="en-US" dirty="0"/>
              <a:t>内容</a:t>
            </a:r>
            <a:endParaRPr kumimoji="1" lang="en-US" altLang="zh-CN" dirty="0"/>
          </a:p>
          <a:p>
            <a:r>
              <a:rPr kumimoji="1" lang="zh-CN" altLang="en-US" dirty="0"/>
              <a:t>例如：</a:t>
            </a:r>
            <a:r>
              <a:rPr lang="zh-CN" altLang="en-US" dirty="0"/>
              <a:t>为所有图像添加有规律可循的事件</a:t>
            </a:r>
            <a:endParaRPr kumimoji="1"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循环应用：</a:t>
            </a:r>
            <a:endParaRPr kumimoji="1" lang="en-US" altLang="zh-CN" dirty="0">
              <a:solidFill>
                <a:srgbClr val="E32000"/>
              </a:solidFill>
            </a:endParaRPr>
          </a:p>
          <a:p>
            <a:r>
              <a:rPr lang="zh-CN" altLang="en-US" dirty="0"/>
              <a:t>求</a:t>
            </a:r>
            <a:r>
              <a:rPr lang="en-US" altLang="zh-CN" dirty="0"/>
              <a:t>1</a:t>
            </a:r>
            <a:r>
              <a:rPr lang="zh-CN" altLang="en-US" dirty="0"/>
              <a:t>到</a:t>
            </a:r>
            <a:r>
              <a:rPr lang="en-US" altLang="zh-CN" dirty="0"/>
              <a:t>9</a:t>
            </a:r>
            <a:r>
              <a:rPr lang="zh-CN" altLang="en-US" dirty="0"/>
              <a:t>的和</a:t>
            </a:r>
            <a:endParaRPr lang="zh-CN" altLang="en-US" dirty="0"/>
          </a:p>
          <a:p>
            <a:r>
              <a:rPr lang="zh-CN" altLang="en-US" dirty="0"/>
              <a:t>求</a:t>
            </a:r>
            <a:r>
              <a:rPr lang="en-US" altLang="zh-CN" dirty="0"/>
              <a:t>1</a:t>
            </a:r>
            <a:r>
              <a:rPr lang="zh-CN" altLang="en-US" dirty="0"/>
              <a:t>到</a:t>
            </a:r>
            <a:r>
              <a:rPr lang="en-US" altLang="zh-CN" dirty="0"/>
              <a:t>100</a:t>
            </a:r>
            <a:r>
              <a:rPr lang="zh-CN" altLang="en-US" dirty="0"/>
              <a:t>的和</a:t>
            </a:r>
            <a:endParaRPr lang="zh-CN" altLang="en-US" dirty="0"/>
          </a:p>
          <a:p>
            <a:r>
              <a:rPr lang="zh-CN" altLang="en-US" dirty="0"/>
              <a:t>求</a:t>
            </a:r>
            <a:r>
              <a:rPr lang="en-US" altLang="zh-CN" dirty="0"/>
              <a:t>1-99</a:t>
            </a:r>
            <a:r>
              <a:rPr lang="zh-CN" altLang="en-US" dirty="0"/>
              <a:t>中的单数的和</a:t>
            </a:r>
            <a:endParaRPr lang="zh-CN" altLang="en-US" dirty="0"/>
          </a:p>
          <a:p>
            <a:r>
              <a:rPr lang="zh-CN" altLang="en-US" dirty="0"/>
              <a:t>求</a:t>
            </a:r>
            <a:r>
              <a:rPr lang="en-US" altLang="zh-CN" dirty="0"/>
              <a:t>1-99</a:t>
            </a:r>
            <a:r>
              <a:rPr lang="zh-CN" altLang="en-US" dirty="0"/>
              <a:t>中是</a:t>
            </a:r>
            <a:r>
              <a:rPr lang="en-US" altLang="zh-CN" dirty="0"/>
              <a:t>3</a:t>
            </a:r>
            <a:r>
              <a:rPr lang="zh-CN" altLang="en-US" dirty="0"/>
              <a:t>的倍数的数字和</a:t>
            </a:r>
            <a:endParaRPr lang="en-US" altLang="zh-CN" dirty="0"/>
          </a:p>
          <a:p>
            <a:r>
              <a:rPr lang="zh-CN" altLang="en-US" dirty="0"/>
              <a:t>定义一个</a:t>
            </a:r>
            <a:r>
              <a:rPr lang="en-US" altLang="zh-CN" dirty="0"/>
              <a:t>v</a:t>
            </a:r>
            <a:r>
              <a:rPr lang="zh-CN" altLang="en-US" dirty="0"/>
              <a:t>，当</a:t>
            </a:r>
            <a:r>
              <a:rPr lang="en-US" altLang="zh-CN" dirty="0"/>
              <a:t>v</a:t>
            </a:r>
            <a:r>
              <a:rPr lang="zh-CN" altLang="en-US" dirty="0"/>
              <a:t>等于</a:t>
            </a:r>
            <a:r>
              <a:rPr lang="en-US" altLang="zh-CN" dirty="0"/>
              <a:t>0</a:t>
            </a:r>
            <a:r>
              <a:rPr lang="zh-CN" altLang="en-US" dirty="0"/>
              <a:t>时，</a:t>
            </a:r>
            <a:r>
              <a:rPr lang="en-US" altLang="zh-CN" dirty="0"/>
              <a:t>v</a:t>
            </a:r>
            <a:r>
              <a:rPr lang="zh-CN" altLang="en-US" dirty="0"/>
              <a:t>进行</a:t>
            </a:r>
            <a:r>
              <a:rPr lang="en-US" altLang="zh-CN" dirty="0"/>
              <a:t>3</a:t>
            </a:r>
            <a:r>
              <a:rPr lang="zh-CN" altLang="en-US" dirty="0"/>
              <a:t>次自加</a:t>
            </a:r>
            <a:r>
              <a:rPr lang="en-US" altLang="zh-CN" dirty="0"/>
              <a:t>1</a:t>
            </a:r>
            <a:r>
              <a:rPr lang="zh-CN" altLang="en-US" dirty="0"/>
              <a:t>。否则</a:t>
            </a:r>
            <a:r>
              <a:rPr lang="en-US" altLang="zh-CN" dirty="0"/>
              <a:t>v</a:t>
            </a:r>
            <a:r>
              <a:rPr lang="zh-CN" altLang="en-US" dirty="0"/>
              <a:t>进行</a:t>
            </a:r>
            <a:r>
              <a:rPr lang="en-US" altLang="zh-CN" dirty="0"/>
              <a:t>4</a:t>
            </a:r>
            <a:r>
              <a:rPr lang="zh-CN" altLang="en-US" dirty="0"/>
              <a:t>次自加</a:t>
            </a:r>
            <a:r>
              <a:rPr lang="en-US" altLang="zh-CN" dirty="0"/>
              <a:t>2</a:t>
            </a:r>
            <a:endParaRPr lang="en-US" altLang="zh-CN" dirty="0"/>
          </a:p>
          <a:p>
            <a:r>
              <a:rPr lang="zh-CN" altLang="en-US" dirty="0"/>
              <a:t>定义</a:t>
            </a:r>
            <a:r>
              <a:rPr lang="en-US" altLang="zh-CN" dirty="0"/>
              <a:t>v</a:t>
            </a:r>
            <a:r>
              <a:rPr lang="zh-CN" altLang="en-US" dirty="0"/>
              <a:t>＝</a:t>
            </a:r>
            <a:r>
              <a:rPr lang="en-US" altLang="zh-CN" dirty="0"/>
              <a:t>3</a:t>
            </a:r>
            <a:r>
              <a:rPr lang="zh-CN" altLang="en-US" dirty="0"/>
              <a:t>；对变量</a:t>
            </a:r>
            <a:r>
              <a:rPr lang="en-US" altLang="zh-CN" dirty="0" err="1"/>
              <a:t>i</a:t>
            </a:r>
            <a:r>
              <a:rPr lang="zh-CN" altLang="en-US" dirty="0"/>
              <a:t>由</a:t>
            </a:r>
            <a:r>
              <a:rPr lang="en-US" altLang="zh-CN" dirty="0"/>
              <a:t>0</a:t>
            </a:r>
            <a:r>
              <a:rPr lang="zh-CN" altLang="en-US" dirty="0"/>
              <a:t>到</a:t>
            </a:r>
            <a:r>
              <a:rPr lang="en-US" altLang="zh-CN" dirty="0"/>
              <a:t>3</a:t>
            </a:r>
            <a:r>
              <a:rPr lang="zh-CN" altLang="en-US" dirty="0"/>
              <a:t>进行遍历；当</a:t>
            </a:r>
            <a:r>
              <a:rPr lang="en-US" altLang="zh-CN" dirty="0" err="1"/>
              <a:t>i</a:t>
            </a:r>
            <a:r>
              <a:rPr lang="en-US" altLang="zh-CN" dirty="0"/>
              <a:t> </a:t>
            </a:r>
            <a:r>
              <a:rPr lang="zh-CN" altLang="en-US" dirty="0"/>
              <a:t>等于</a:t>
            </a:r>
            <a:r>
              <a:rPr lang="en-US" altLang="zh-CN" dirty="0"/>
              <a:t>2</a:t>
            </a:r>
            <a:r>
              <a:rPr lang="zh-CN" altLang="en-US" dirty="0"/>
              <a:t>时，</a:t>
            </a:r>
            <a:r>
              <a:rPr lang="en-US" altLang="zh-CN" dirty="0"/>
              <a:t>v</a:t>
            </a:r>
            <a:r>
              <a:rPr lang="zh-CN" altLang="en-US" dirty="0"/>
              <a:t>自加</a:t>
            </a:r>
            <a:r>
              <a:rPr lang="en-US" altLang="zh-CN" dirty="0"/>
              <a:t>2</a:t>
            </a:r>
            <a:r>
              <a:rPr lang="zh-CN" altLang="en-US" dirty="0"/>
              <a:t>；否则</a:t>
            </a:r>
            <a:r>
              <a:rPr lang="en-US" altLang="zh-CN" dirty="0"/>
              <a:t>v</a:t>
            </a:r>
            <a:r>
              <a:rPr lang="zh-CN" altLang="en-US" dirty="0"/>
              <a:t>自加</a:t>
            </a:r>
            <a:r>
              <a:rPr lang="en-US" altLang="zh-CN" dirty="0"/>
              <a:t>3</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while </a:t>
            </a:r>
            <a:r>
              <a:rPr lang="zh-CN" altLang="en-US" dirty="0"/>
              <a:t>语句是一种先判断</a:t>
            </a:r>
            <a:r>
              <a:rPr lang="en-US" altLang="zh-CN" dirty="0"/>
              <a:t>,</a:t>
            </a:r>
            <a:r>
              <a:rPr lang="zh-CN" altLang="en-US" dirty="0"/>
              <a:t>后运行的循环语句。也就是说</a:t>
            </a:r>
            <a:r>
              <a:rPr lang="en-US" altLang="zh-CN" dirty="0"/>
              <a:t>,</a:t>
            </a:r>
            <a:r>
              <a:rPr lang="zh-CN" altLang="en-US" dirty="0"/>
              <a:t>必须满足条件了之后</a:t>
            </a:r>
            <a:r>
              <a:rPr lang="en-US" altLang="zh-CN" dirty="0"/>
              <a:t>,</a:t>
            </a:r>
            <a:r>
              <a:rPr lang="zh-CN" altLang="en-US" dirty="0"/>
              <a:t>方可运行循环体。 </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0"/>
          <p:cNvSpPr/>
          <p:nvPr/>
        </p:nvSpPr>
        <p:spPr>
          <a:xfrm>
            <a:off x="1878922" y="2614943"/>
            <a:ext cx="2828927" cy="2377572"/>
          </a:xfrm>
          <a:prstGeom prst="rect">
            <a:avLst/>
          </a:prstGeom>
          <a:ln w="12700">
            <a:miter lim="400000"/>
          </a:ln>
        </p:spPr>
        <p:txBody>
          <a:bodyPr lIns="34289" tIns="34289" rIns="34289" bIns="34289">
            <a:spAutoFit/>
          </a:bodyPr>
          <a:lstStyle/>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while（判断语句）｛</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	循环体；</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a:t>
            </a:r>
            <a:endParaRPr dirty="0">
              <a:solidFill>
                <a:srgbClr val="41464D"/>
              </a:solidFill>
              <a:latin typeface="微软雅黑" panose="020B0503020204020204" charset="-122"/>
              <a:ea typeface="微软雅黑" panose="020B0503020204020204" charset="-122"/>
              <a:cs typeface="微软雅黑" panose="020B0503020204020204" charset="-122"/>
            </a:endParaRPr>
          </a:p>
          <a:p>
            <a:pPr marL="200025" indent="-200025">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dirty="0">
                <a:solidFill>
                  <a:srgbClr val="41464D"/>
                </a:solidFill>
                <a:latin typeface="微软雅黑" panose="020B0503020204020204" charset="-122"/>
                <a:ea typeface="微软雅黑" panose="020B0503020204020204" charset="-122"/>
                <a:cs typeface="微软雅黑" panose="020B0503020204020204" charset="-122"/>
              </a:rPr>
              <a:t>语句2</a:t>
            </a:r>
            <a:endParaRPr dirty="0">
              <a:solidFill>
                <a:srgbClr val="41464D"/>
              </a:solidFill>
              <a:latin typeface="微软雅黑" panose="020B0503020204020204" charset="-122"/>
              <a:ea typeface="微软雅黑" panose="020B0503020204020204" charset="-122"/>
              <a:cs typeface="微软雅黑" panose="020B0503020204020204" charset="-122"/>
            </a:endParaRPr>
          </a:p>
        </p:txBody>
      </p:sp>
      <p:grpSp>
        <p:nvGrpSpPr>
          <p:cNvPr id="20" name="组 19"/>
          <p:cNvGrpSpPr/>
          <p:nvPr/>
        </p:nvGrpSpPr>
        <p:grpSpPr>
          <a:xfrm>
            <a:off x="5506164" y="1984829"/>
            <a:ext cx="1647111" cy="2815773"/>
            <a:chOff x="8701087" y="2251713"/>
            <a:chExt cx="2539049" cy="4543569"/>
          </a:xfrm>
        </p:grpSpPr>
        <p:sp>
          <p:nvSpPr>
            <p:cNvPr id="5" name="Shape 434"/>
            <p:cNvSpPr/>
            <p:nvPr/>
          </p:nvSpPr>
          <p:spPr>
            <a:xfrm>
              <a:off x="9627310" y="2251713"/>
              <a:ext cx="581190" cy="409719"/>
            </a:xfrm>
            <a:prstGeom prst="rect">
              <a:avLst/>
            </a:prstGeom>
            <a:ln w="25400">
              <a:solidFill>
                <a:srgbClr val="000000"/>
              </a:solidFill>
            </a:ln>
          </p:spPr>
          <p:txBody>
            <a:bodyPr wrap="none"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开始</a:t>
              </a:r>
              <a:endParaRPr sz="1200">
                <a:solidFill>
                  <a:srgbClr val="41464D"/>
                </a:solidFill>
              </a:endParaRPr>
            </a:p>
          </p:txBody>
        </p:sp>
        <p:sp>
          <p:nvSpPr>
            <p:cNvPr id="6" name="Shape 435"/>
            <p:cNvSpPr/>
            <p:nvPr/>
          </p:nvSpPr>
          <p:spPr>
            <a:xfrm>
              <a:off x="9383741" y="3346984"/>
              <a:ext cx="1055632" cy="409719"/>
            </a:xfrm>
            <a:prstGeom prst="rect">
              <a:avLst/>
            </a:prstGeom>
            <a:ln w="25400">
              <a:solidFill>
                <a:srgbClr val="000000"/>
              </a:solidFill>
            </a:ln>
          </p:spPr>
          <p:txBody>
            <a:bodyPr wrap="none" lIns="34289" tIns="34289" rIns="34289" bIns="34289">
              <a:spAutoFit/>
            </a:bodyPr>
            <a:lstStyle>
              <a:lvl1pPr marL="266700" indent="-266700" algn="ctr">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判断语句</a:t>
              </a:r>
              <a:endParaRPr sz="1200">
                <a:solidFill>
                  <a:srgbClr val="41464D"/>
                </a:solidFill>
              </a:endParaRPr>
            </a:p>
          </p:txBody>
        </p:sp>
        <p:sp>
          <p:nvSpPr>
            <p:cNvPr id="7" name="Shape 436"/>
            <p:cNvSpPr/>
            <p:nvPr/>
          </p:nvSpPr>
          <p:spPr>
            <a:xfrm>
              <a:off x="9367838" y="4452677"/>
              <a:ext cx="1066802" cy="409719"/>
            </a:xfrm>
            <a:prstGeom prst="rect">
              <a:avLst/>
            </a:prstGeom>
            <a:ln w="25400">
              <a:solidFill>
                <a:srgbClr val="000000"/>
              </a:solidFill>
            </a:ln>
          </p:spPr>
          <p:txBody>
            <a:bodyPr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循环体</a:t>
              </a:r>
              <a:endParaRPr sz="1200">
                <a:solidFill>
                  <a:srgbClr val="41464D"/>
                </a:solidFill>
              </a:endParaRPr>
            </a:p>
          </p:txBody>
        </p:sp>
        <p:cxnSp>
          <p:nvCxnSpPr>
            <p:cNvPr id="8" name="Connector 437"/>
            <p:cNvCxnSpPr/>
            <p:nvPr/>
          </p:nvCxnSpPr>
          <p:spPr>
            <a:xfrm flipH="1">
              <a:off x="9911556" y="2487931"/>
              <a:ext cx="6351" cy="1076222"/>
            </a:xfrm>
            <a:prstGeom prst="straightConnector1">
              <a:avLst/>
            </a:prstGeom>
            <a:ln w="25400">
              <a:solidFill>
                <a:srgbClr val="000000"/>
              </a:solidFill>
              <a:tailEnd type="triangle"/>
            </a:ln>
          </p:spPr>
        </p:cxnSp>
        <p:cxnSp>
          <p:nvCxnSpPr>
            <p:cNvPr id="9" name="Connector 438"/>
            <p:cNvCxnSpPr/>
            <p:nvPr/>
          </p:nvCxnSpPr>
          <p:spPr>
            <a:xfrm flipH="1">
              <a:off x="9901237" y="3564152"/>
              <a:ext cx="10320" cy="1124744"/>
            </a:xfrm>
            <a:prstGeom prst="straightConnector1">
              <a:avLst/>
            </a:prstGeom>
            <a:ln w="25400">
              <a:solidFill>
                <a:srgbClr val="000000"/>
              </a:solidFill>
              <a:tailEnd type="triangle"/>
            </a:ln>
          </p:spPr>
        </p:cxnSp>
        <p:sp>
          <p:nvSpPr>
            <p:cNvPr id="10" name="Shape 439"/>
            <p:cNvSpPr/>
            <p:nvPr/>
          </p:nvSpPr>
          <p:spPr>
            <a:xfrm>
              <a:off x="9990136" y="3963728"/>
              <a:ext cx="311152" cy="409719"/>
            </a:xfrm>
            <a:prstGeom prst="rect">
              <a:avLst/>
            </a:prstGeom>
            <a:ln w="12700">
              <a:miter lim="400000"/>
            </a:ln>
          </p:spPr>
          <p:txBody>
            <a:bodyPr lIns="34289" tIns="34289" rIns="34289" bIns="34289">
              <a:spAutoFit/>
            </a:bodyPr>
            <a:lstStyle>
              <a:lvl1pPr marL="266700" indent="-266700">
                <a:defRPr>
                  <a:latin typeface="MS PGothic" panose="020B0600070205080204" charset="-128"/>
                  <a:ea typeface="MS PGothic" panose="020B0600070205080204" charset="-128"/>
                  <a:cs typeface="MS PGothic" panose="020B0600070205080204" charset="-128"/>
                  <a:sym typeface="MS PGothic" panose="020B0600070205080204" charset="-128"/>
                </a:defRPr>
              </a:lvl1pPr>
            </a:lstStyle>
            <a:p>
              <a:r>
                <a:rPr sz="1200">
                  <a:solidFill>
                    <a:srgbClr val="41464D"/>
                  </a:solidFill>
                </a:rPr>
                <a:t>真</a:t>
              </a:r>
              <a:endParaRPr sz="1200">
                <a:solidFill>
                  <a:srgbClr val="41464D"/>
                </a:solidFill>
              </a:endParaRPr>
            </a:p>
          </p:txBody>
        </p:sp>
        <p:grpSp>
          <p:nvGrpSpPr>
            <p:cNvPr id="11" name="Group 442"/>
            <p:cNvGrpSpPr/>
            <p:nvPr/>
          </p:nvGrpSpPr>
          <p:grpSpPr>
            <a:xfrm>
              <a:off x="9456737" y="5563928"/>
              <a:ext cx="933453" cy="409719"/>
              <a:chOff x="0" y="0"/>
              <a:chExt cx="933451" cy="409718"/>
            </a:xfrm>
          </p:grpSpPr>
          <p:sp>
            <p:nvSpPr>
              <p:cNvPr id="12" name="Shape 440"/>
              <p:cNvSpPr/>
              <p:nvPr/>
            </p:nvSpPr>
            <p:spPr>
              <a:xfrm>
                <a:off x="0" y="0"/>
                <a:ext cx="933451" cy="400051"/>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200">
                  <a:solidFill>
                    <a:srgbClr val="41464D"/>
                  </a:solidFill>
                </a:endParaRPr>
              </a:p>
            </p:txBody>
          </p:sp>
          <p:sp>
            <p:nvSpPr>
              <p:cNvPr id="13" name="Shape 441"/>
              <p:cNvSpPr/>
              <p:nvPr/>
            </p:nvSpPr>
            <p:spPr>
              <a:xfrm>
                <a:off x="0" y="0"/>
                <a:ext cx="933451" cy="409718"/>
              </a:xfrm>
              <a:prstGeom prst="rect">
                <a:avLst/>
              </a:prstGeom>
              <a:noFill/>
              <a:ln w="12700" cap="flat">
                <a:noFill/>
                <a:miter lim="400000"/>
              </a:ln>
              <a:effectLst/>
            </p:spPr>
            <p:txBody>
              <a:bodyPr wrap="square" lIns="34289" tIns="34289" rIns="34289" bIns="34289" numCol="1" anchor="t">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语句2</a:t>
                </a:r>
                <a:endParaRPr sz="1200">
                  <a:solidFill>
                    <a:srgbClr val="41464D"/>
                  </a:solidFill>
                </a:endParaRPr>
              </a:p>
            </p:txBody>
          </p:sp>
        </p:grpSp>
        <p:sp>
          <p:nvSpPr>
            <p:cNvPr id="14" name="Shape 443"/>
            <p:cNvSpPr/>
            <p:nvPr/>
          </p:nvSpPr>
          <p:spPr>
            <a:xfrm>
              <a:off x="10821987" y="3063614"/>
              <a:ext cx="400051" cy="409719"/>
            </a:xfrm>
            <a:prstGeom prst="rect">
              <a:avLst/>
            </a:prstGeom>
            <a:ln w="12700">
              <a:miter lim="400000"/>
            </a:ln>
          </p:spPr>
          <p:txBody>
            <a:bodyPr lIns="34289" tIns="34289" rIns="34289" bIns="34289">
              <a:spAutoFit/>
            </a:bodyPr>
            <a:lstStyle>
              <a:lvl1pPr marL="266700" indent="-266700">
                <a:defRPr>
                  <a:latin typeface="MS PGothic" panose="020B0600070205080204" charset="-128"/>
                  <a:ea typeface="MS PGothic" panose="020B0600070205080204" charset="-128"/>
                  <a:cs typeface="MS PGothic" panose="020B0600070205080204" charset="-128"/>
                  <a:sym typeface="MS PGothic" panose="020B0600070205080204" charset="-128"/>
                </a:defRPr>
              </a:lvl1pPr>
            </a:lstStyle>
            <a:p>
              <a:r>
                <a:rPr sz="1200">
                  <a:solidFill>
                    <a:srgbClr val="41464D"/>
                  </a:solidFill>
                </a:rPr>
                <a:t>假</a:t>
              </a:r>
              <a:endParaRPr sz="1200">
                <a:solidFill>
                  <a:srgbClr val="41464D"/>
                </a:solidFill>
              </a:endParaRPr>
            </a:p>
          </p:txBody>
        </p:sp>
        <p:sp>
          <p:nvSpPr>
            <p:cNvPr id="15" name="Shape 444"/>
            <p:cNvSpPr/>
            <p:nvPr/>
          </p:nvSpPr>
          <p:spPr>
            <a:xfrm rot="5400000" flipH="1">
              <a:off x="8208946" y="3389067"/>
              <a:ext cx="2184433" cy="1200152"/>
            </a:xfrm>
            <a:custGeom>
              <a:avLst/>
              <a:gdLst/>
              <a:ahLst/>
              <a:cxnLst>
                <a:cxn ang="0">
                  <a:pos x="wd2" y="hd2"/>
                </a:cxn>
                <a:cxn ang="5400000">
                  <a:pos x="wd2" y="hd2"/>
                </a:cxn>
                <a:cxn ang="10800000">
                  <a:pos x="wd2" y="hd2"/>
                </a:cxn>
                <a:cxn ang="16200000">
                  <a:pos x="wd2" y="hd2"/>
                </a:cxn>
              </a:cxnLst>
              <a:rect l="0" t="0" r="r" b="b"/>
              <a:pathLst>
                <a:path w="21600" h="21600" extrusionOk="0">
                  <a:moveTo>
                    <a:pt x="2261" y="0"/>
                  </a:moveTo>
                  <a:lnTo>
                    <a:pt x="0" y="0"/>
                  </a:lnTo>
                  <a:lnTo>
                    <a:pt x="0" y="21600"/>
                  </a:lnTo>
                  <a:lnTo>
                    <a:pt x="21600" y="21600"/>
                  </a:lnTo>
                </a:path>
              </a:pathLst>
            </a:custGeom>
            <a:ln w="25400">
              <a:solidFill>
                <a:srgbClr val="000000"/>
              </a:solidFill>
            </a:ln>
          </p:spPr>
          <p:txBody>
            <a:bodyPr lIns="34289" tIns="34289" rIns="34289" bIns="34289" anchor="b"/>
            <a:lstStyle/>
            <a:p>
              <a:pPr algn="ctr">
                <a:defRPr sz="6000">
                  <a:latin typeface="冬青黑体简体中文 W3"/>
                  <a:ea typeface="冬青黑体简体中文 W3"/>
                  <a:cs typeface="冬青黑体简体中文 W3"/>
                  <a:sym typeface="冬青黑体简体中文 W3"/>
                </a:defRPr>
              </a:pPr>
              <a:endParaRPr sz="4050">
                <a:solidFill>
                  <a:srgbClr val="41464D"/>
                </a:solidFill>
              </a:endParaRPr>
            </a:p>
          </p:txBody>
        </p:sp>
        <p:sp>
          <p:nvSpPr>
            <p:cNvPr id="16" name="Shape 445"/>
            <p:cNvSpPr/>
            <p:nvPr/>
          </p:nvSpPr>
          <p:spPr>
            <a:xfrm>
              <a:off x="8701087" y="2896927"/>
              <a:ext cx="1200152" cy="1589"/>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sp>
          <p:nvSpPr>
            <p:cNvPr id="17" name="Shape 446"/>
            <p:cNvSpPr/>
            <p:nvPr/>
          </p:nvSpPr>
          <p:spPr>
            <a:xfrm>
              <a:off x="10401934" y="3563779"/>
              <a:ext cx="838202" cy="2222502"/>
            </a:xfrm>
            <a:custGeom>
              <a:avLst/>
              <a:gdLst/>
              <a:ahLst/>
              <a:cxnLst>
                <a:cxn ang="0">
                  <a:pos x="wd2" y="hd2"/>
                </a:cxn>
                <a:cxn ang="5400000">
                  <a:pos x="wd2" y="hd2"/>
                </a:cxn>
                <a:cxn ang="10800000">
                  <a:pos x="wd2" y="hd2"/>
                </a:cxn>
                <a:cxn ang="16200000">
                  <a:pos x="wd2" y="hd2"/>
                </a:cxn>
              </a:cxnLst>
              <a:rect l="0" t="0" r="r" b="b"/>
              <a:pathLst>
                <a:path w="21600" h="21600" extrusionOk="0">
                  <a:moveTo>
                    <a:pt x="1113" y="0"/>
                  </a:moveTo>
                  <a:lnTo>
                    <a:pt x="21600" y="0"/>
                  </a:lnTo>
                  <a:lnTo>
                    <a:pt x="21600" y="21600"/>
                  </a:lnTo>
                  <a:lnTo>
                    <a:pt x="0" y="21600"/>
                  </a:lnTo>
                </a:path>
              </a:pathLst>
            </a:custGeom>
            <a:ln w="25400">
              <a:solidFill>
                <a:srgbClr val="000000"/>
              </a:solidFill>
              <a:tailEnd type="triangle"/>
            </a:ln>
          </p:spPr>
          <p:txBody>
            <a:bodyPr lIns="34289" tIns="34289" rIns="34289" bIns="34289"/>
            <a:lstStyle/>
            <a:p>
              <a:endParaRPr sz="1200">
                <a:solidFill>
                  <a:srgbClr val="41464D"/>
                </a:solidFill>
              </a:endParaRPr>
            </a:p>
          </p:txBody>
        </p:sp>
        <p:sp>
          <p:nvSpPr>
            <p:cNvPr id="18" name="Shape 447"/>
            <p:cNvSpPr/>
            <p:nvPr/>
          </p:nvSpPr>
          <p:spPr>
            <a:xfrm>
              <a:off x="9641596" y="6385563"/>
              <a:ext cx="581190" cy="409719"/>
            </a:xfrm>
            <a:prstGeom prst="rect">
              <a:avLst/>
            </a:prstGeom>
            <a:ln w="25400">
              <a:solidFill>
                <a:srgbClr val="000000"/>
              </a:solidFill>
            </a:ln>
          </p:spPr>
          <p:txBody>
            <a:bodyPr wrap="none" lIns="34289" tIns="34289" rIns="34289" bIns="34289">
              <a:spAutoFit/>
            </a:bodyPr>
            <a:lstStyle>
              <a:lvl1pPr marL="266700" indent="-266700" algn="ct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200">
                  <a:solidFill>
                    <a:srgbClr val="41464D"/>
                  </a:solidFill>
                </a:rPr>
                <a:t>结束</a:t>
              </a:r>
              <a:endParaRPr sz="1200">
                <a:solidFill>
                  <a:srgbClr val="41464D"/>
                </a:solidFill>
              </a:endParaRPr>
            </a:p>
          </p:txBody>
        </p:sp>
        <p:sp>
          <p:nvSpPr>
            <p:cNvPr id="19" name="Shape 448"/>
            <p:cNvSpPr/>
            <p:nvPr/>
          </p:nvSpPr>
          <p:spPr>
            <a:xfrm>
              <a:off x="9925799" y="6010808"/>
              <a:ext cx="3791" cy="362056"/>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while()</a:t>
            </a:r>
            <a:r>
              <a:rPr lang="zh-CN" altLang="en-US" dirty="0"/>
              <a:t>循环来计算</a:t>
            </a:r>
            <a:r>
              <a:rPr lang="en-US" altLang="zh-CN" dirty="0"/>
              <a:t>1+2+3 ... +98+99+100</a:t>
            </a:r>
            <a:r>
              <a:rPr lang="zh-CN" altLang="en-US" dirty="0"/>
              <a:t>的值。</a:t>
            </a:r>
            <a:endParaRPr lang="en-US" altLang="zh-CN" dirty="0"/>
          </a:p>
          <a:p>
            <a:r>
              <a:rPr lang="zh-CN" altLang="en-US" dirty="0"/>
              <a:t>我们如果平时使用</a:t>
            </a:r>
            <a:r>
              <a:rPr lang="en-US" altLang="zh-CN" dirty="0"/>
              <a:t>while</a:t>
            </a:r>
            <a:r>
              <a:rPr lang="zh-CN" altLang="en-US" dirty="0"/>
              <a:t>循环，最少循环几次？</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do...while </a:t>
            </a:r>
            <a:r>
              <a:rPr lang="zh-CN" altLang="en-US" dirty="0"/>
              <a:t>语句是一种先运行</a:t>
            </a:r>
            <a:r>
              <a:rPr lang="en-US" altLang="zh-CN" dirty="0"/>
              <a:t>,</a:t>
            </a:r>
            <a:r>
              <a:rPr lang="zh-CN" altLang="en-US" dirty="0"/>
              <a:t>后判断的循环语句。也就是说</a:t>
            </a:r>
            <a:r>
              <a:rPr lang="en-US" altLang="zh-CN" dirty="0"/>
              <a:t>,</a:t>
            </a:r>
            <a:r>
              <a:rPr lang="zh-CN" altLang="en-US" dirty="0"/>
              <a:t>不管条件是否满足</a:t>
            </a:r>
            <a:r>
              <a:rPr lang="en-US" altLang="zh-CN" dirty="0"/>
              <a:t>,</a:t>
            </a:r>
            <a:r>
              <a:rPr lang="zh-CN" altLang="en-US" dirty="0"/>
              <a:t>至少先运行一次循环体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9"/>
          <p:cNvSpPr/>
          <p:nvPr/>
        </p:nvSpPr>
        <p:spPr>
          <a:xfrm>
            <a:off x="2789993" y="2645809"/>
            <a:ext cx="2483370" cy="1616146"/>
          </a:xfrm>
          <a:prstGeom prst="rect">
            <a:avLst/>
          </a:prstGeom>
          <a:ln w="12700">
            <a:miter lim="400000"/>
          </a:ln>
        </p:spPr>
        <p:txBody>
          <a:bodyPr wrap="none" lIns="34289" tIns="34289" rIns="34289" bIns="34289">
            <a:spAutoFit/>
          </a:bodyPr>
          <a:lstStyle/>
          <a:p>
            <a:pPr>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do { </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a:p>
            <a:pPr lvl="2">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   操作块；</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3100">
                <a:latin typeface="Microsoft Sans Serif" panose="020B0604020202020204"/>
                <a:ea typeface="Microsoft Sans Serif" panose="020B0604020202020204"/>
                <a:cs typeface="Microsoft Sans Serif" panose="020B0604020202020204"/>
                <a:sym typeface="Microsoft Sans Serif" panose="020B0604020202020204"/>
              </a:defRPr>
            </a:pPr>
            <a:r>
              <a:rPr sz="2325" dirty="0">
                <a:solidFill>
                  <a:srgbClr val="41464D"/>
                </a:solidFill>
                <a:latin typeface="微软雅黑" panose="020B0503020204020204" charset="-122"/>
                <a:ea typeface="微软雅黑" panose="020B0503020204020204" charset="-122"/>
                <a:cs typeface="微软雅黑" panose="020B0503020204020204" charset="-122"/>
              </a:rPr>
              <a:t>} while (条件判断)</a:t>
            </a:r>
            <a:endParaRPr sz="2325"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lnSpc>
                <a:spcPct val="150000"/>
              </a:lnSpc>
              <a:spcBef>
                <a:spcPct val="0"/>
              </a:spcBef>
              <a:buNone/>
            </a:pPr>
            <a:r>
              <a:rPr lang="zh-CN" altLang="en-US" dirty="0">
                <a:solidFill>
                  <a:srgbClr val="E11F01"/>
                </a:solidFill>
              </a:rPr>
              <a:t>后端之旅</a:t>
            </a:r>
            <a:r>
              <a:rPr lang="en-US" altLang="zh-CN" dirty="0">
                <a:solidFill>
                  <a:srgbClr val="E11F01"/>
                </a:solidFill>
              </a:rPr>
              <a:t>:</a:t>
            </a:r>
            <a:endParaRPr lang="en-US" altLang="zh-CN" dirty="0">
              <a:solidFill>
                <a:srgbClr val="E11F01"/>
              </a:solidFill>
            </a:endParaRPr>
          </a:p>
          <a:p>
            <a:pPr>
              <a:lnSpc>
                <a:spcPct val="150000"/>
              </a:lnSpc>
              <a:spcBef>
                <a:spcPct val="0"/>
              </a:spcBef>
            </a:pPr>
            <a:r>
              <a:rPr lang="zh-CN" altLang="en-US" dirty="0"/>
              <a:t>关于 </a:t>
            </a:r>
            <a:r>
              <a:rPr lang="en-US" altLang="zh-CN" dirty="0"/>
              <a:t>Node</a:t>
            </a:r>
            <a:endParaRPr lang="en-US" altLang="zh-CN" dirty="0"/>
          </a:p>
          <a:p>
            <a:pPr>
              <a:lnSpc>
                <a:spcPct val="150000"/>
              </a:lnSpc>
              <a:spcBef>
                <a:spcPct val="0"/>
              </a:spcBef>
            </a:pPr>
            <a:r>
              <a:rPr lang="zh-CN" altLang="en-US" dirty="0"/>
              <a:t>开发框架</a:t>
            </a:r>
            <a:r>
              <a:rPr lang="en-US" altLang="zh-CN" dirty="0"/>
              <a:t>Express/</a:t>
            </a:r>
            <a:r>
              <a:rPr lang="en-US" altLang="zh-CN" dirty="0" err="1"/>
              <a:t>ThinkJS</a:t>
            </a:r>
            <a:r>
              <a:rPr lang="en-US" altLang="zh-CN" dirty="0"/>
              <a:t>/</a:t>
            </a:r>
            <a:r>
              <a:rPr lang="en-US" altLang="zh-CN" dirty="0" err="1"/>
              <a:t>Clouda</a:t>
            </a:r>
            <a:endParaRPr lang="en-US" altLang="zh-CN" dirty="0"/>
          </a:p>
          <a:p>
            <a:pPr>
              <a:lnSpc>
                <a:spcPct val="150000"/>
              </a:lnSpc>
              <a:spcBef>
                <a:spcPct val="0"/>
              </a:spcBef>
            </a:pPr>
            <a:r>
              <a:rPr lang="zh-CN" altLang="en-US" dirty="0"/>
              <a:t>博客系统：</a:t>
            </a:r>
            <a:r>
              <a:rPr lang="en-US" altLang="zh-CN" dirty="0"/>
              <a:t>Ghost/</a:t>
            </a:r>
            <a:r>
              <a:rPr lang="en-US" altLang="zh-CN" dirty="0" err="1"/>
              <a:t>hexo</a:t>
            </a:r>
            <a:endParaRPr lang="en-US" altLang="zh-CN" dirty="0"/>
          </a:p>
          <a:p>
            <a:pPr>
              <a:lnSpc>
                <a:spcPct val="150000"/>
              </a:lnSpc>
              <a:spcBef>
                <a:spcPct val="0"/>
              </a:spcBef>
            </a:pPr>
            <a:r>
              <a:rPr lang="zh-CN" altLang="en-US" dirty="0"/>
              <a:t>基于 </a:t>
            </a:r>
            <a:r>
              <a:rPr lang="en-US" altLang="zh-CN" dirty="0"/>
              <a:t>Node </a:t>
            </a:r>
            <a:r>
              <a:rPr lang="zh-CN" altLang="en-US" dirty="0"/>
              <a:t>的前端自动化工具：</a:t>
            </a:r>
            <a:r>
              <a:rPr lang="en-US" altLang="zh-CN" dirty="0"/>
              <a:t>Grunt/Gulp</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do</a:t>
            </a:r>
            <a:r>
              <a:rPr lang="zh-CN" altLang="en-US" dirty="0"/>
              <a:t>－</a:t>
            </a:r>
            <a:r>
              <a:rPr lang="en-US" altLang="zh-CN" dirty="0"/>
              <a:t>while()</a:t>
            </a:r>
            <a:r>
              <a:rPr lang="zh-CN" altLang="en-US" dirty="0"/>
              <a:t>循环来计算</a:t>
            </a:r>
            <a:r>
              <a:rPr lang="en-US" altLang="zh-CN" dirty="0"/>
              <a:t>1+2+3 ... +98+99+100</a:t>
            </a:r>
            <a:r>
              <a:rPr lang="zh-CN" altLang="en-US" dirty="0"/>
              <a:t>的值：</a:t>
            </a:r>
            <a:endParaRPr lang="zh-CN" altLang="en-US" dirty="0"/>
          </a:p>
          <a:p>
            <a:r>
              <a:rPr lang="zh-CN" altLang="en-US" dirty="0"/>
              <a:t>我们如果平时使用</a:t>
            </a:r>
            <a:r>
              <a:rPr lang="en-US" altLang="zh-CN" dirty="0"/>
              <a:t>do</a:t>
            </a:r>
            <a:r>
              <a:rPr lang="is-IS" altLang="zh-CN" dirty="0"/>
              <a:t>…</a:t>
            </a:r>
            <a:r>
              <a:rPr lang="en-US" altLang="zh-CN" dirty="0"/>
              <a:t>while</a:t>
            </a:r>
            <a:r>
              <a:rPr lang="zh-CN" altLang="en-US" dirty="0"/>
              <a:t>循环，最少循环几次？</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因为</a:t>
            </a:r>
            <a:r>
              <a:rPr lang="en-US" altLang="zh-CN" dirty="0"/>
              <a:t>while</a:t>
            </a:r>
            <a:r>
              <a:rPr lang="zh-CN" altLang="en-US" dirty="0"/>
              <a:t>语句总是先检测循环表达式，所以它的循环体可能一次都不执行；而</a:t>
            </a:r>
            <a:r>
              <a:rPr lang="en-US" altLang="zh-CN" dirty="0"/>
              <a:t>do/while</a:t>
            </a:r>
            <a:r>
              <a:rPr lang="zh-CN" altLang="en-US" dirty="0"/>
              <a:t>语句是在循环底部检测循环表达式，所以它的循环体至少会被执行一次</a:t>
            </a:r>
            <a:endParaRPr lang="en-US" altLang="zh-CN" dirty="0"/>
          </a:p>
          <a:p>
            <a:r>
              <a:rPr lang="en-US" altLang="zh-CN" dirty="0"/>
              <a:t>do/while</a:t>
            </a:r>
            <a:r>
              <a:rPr lang="zh-CN" altLang="en-US" dirty="0"/>
              <a:t>语句的结尾要加个分号，这是因为它的结尾处是循环条件而不是简单的用花括号标识循环体的结束</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a:p>
            <a:r>
              <a:rPr lang="en-US" altLang="zh-CN" dirty="0"/>
              <a:t>break</a:t>
            </a:r>
            <a:r>
              <a:rPr lang="zh-CN" altLang="en-US" dirty="0"/>
              <a:t>和</a:t>
            </a:r>
            <a:r>
              <a:rPr lang="en-US" altLang="zh-CN" dirty="0"/>
              <a:t>continue</a:t>
            </a:r>
            <a:r>
              <a:rPr lang="zh-CN" altLang="en-US" dirty="0"/>
              <a:t>语句用于在循环中精确地控制代码的执行。</a:t>
            </a:r>
            <a:endParaRPr lang="zh-CN" altLang="en-US" dirty="0"/>
          </a:p>
          <a:p>
            <a:r>
              <a:rPr lang="en-US" altLang="zh-CN" dirty="0"/>
              <a:t>break</a:t>
            </a:r>
            <a:r>
              <a:rPr lang="zh-CN" altLang="en-US" dirty="0"/>
              <a:t>语句会立即退出循环，强制继续执行循环外面的语句。</a:t>
            </a:r>
            <a:endParaRPr lang="zh-CN" altLang="en-US" dirty="0"/>
          </a:p>
          <a:p>
            <a:r>
              <a:rPr lang="en-US" altLang="zh-CN" dirty="0"/>
              <a:t>continue</a:t>
            </a:r>
            <a:r>
              <a:rPr lang="zh-CN" altLang="en-US" dirty="0"/>
              <a:t>语句虽然也是立即退出循环，但退出循环后会从循环的顶部继续执行。</a:t>
            </a:r>
            <a:r>
              <a:rPr lang="en-US" altLang="zh-CN" dirty="0"/>
              <a:t>(</a:t>
            </a:r>
            <a:r>
              <a:rPr lang="zh-CN" altLang="en-US" dirty="0"/>
              <a:t>跳过某一次</a:t>
            </a:r>
            <a:r>
              <a:rPr lang="en-US" altLang="zh-CN" dirty="0"/>
              <a:t>)</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p:spPr>
        <p:txBody>
          <a:bodyPr lIns="34289" tIns="34289" rIns="34289" bIns="34289">
            <a:spAutoFit/>
          </a:bodyPr>
          <a:lstStyle/>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var  num =0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for ( var i=0 ; i&lt;</a:t>
            </a:r>
            <a:r>
              <a:rPr lang="en-US" sz="2250" dirty="0">
                <a:solidFill>
                  <a:srgbClr val="41464D"/>
                </a:solidFill>
              </a:rPr>
              <a:t>5</a:t>
            </a:r>
            <a:r>
              <a:rPr sz="2250" dirty="0">
                <a:solidFill>
                  <a:srgbClr val="41464D"/>
                </a:solidFill>
              </a:rPr>
              <a:t> ; i++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if ( i==3 )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break;</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num++;</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alert( num );</a:t>
            </a:r>
            <a:endParaRPr sz="2250" dirty="0">
              <a:solidFill>
                <a:srgbClr val="41464D"/>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p:spPr>
        <p:txBody>
          <a:bodyPr lIns="34289" tIns="34289" rIns="34289" bIns="34289">
            <a:spAutoFit/>
          </a:bodyPr>
          <a:lstStyle/>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var  num =0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for ( var i=0 ; i&lt;10 ; i++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if ( i==3 )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r>
              <a:rPr lang="en-US" sz="2250" dirty="0">
                <a:solidFill>
                  <a:srgbClr val="41464D"/>
                </a:solidFill>
              </a:rPr>
              <a:t>continue</a:t>
            </a: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      num++;</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t>
            </a:r>
            <a:endParaRPr sz="2250" dirty="0">
              <a:solidFill>
                <a:srgbClr val="41464D"/>
              </a:solidFill>
            </a:endParaRPr>
          </a:p>
          <a:p>
            <a: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250" dirty="0">
                <a:solidFill>
                  <a:srgbClr val="41464D"/>
                </a:solidFill>
              </a:rPr>
              <a:t>alert( num );</a:t>
            </a:r>
            <a:endParaRPr sz="2250" dirty="0">
              <a:solidFill>
                <a:srgbClr val="41464D"/>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对象、数组 </a:t>
            </a:r>
            <a:r>
              <a:rPr lang="en-US" altLang="zh-CN" dirty="0"/>
              <a:t>– </a:t>
            </a:r>
            <a:r>
              <a:rPr lang="zh-CN" altLang="en-US" dirty="0"/>
              <a:t>课程概要</a:t>
            </a:r>
            <a:endParaRPr lang="zh-CN" altLang="en-US" dirty="0"/>
          </a:p>
        </p:txBody>
      </p:sp>
      <p:sp>
        <p:nvSpPr>
          <p:cNvPr id="3" name="内容占位符 2"/>
          <p:cNvSpPr>
            <a:spLocks noGrp="1"/>
          </p:cNvSpPr>
          <p:nvPr>
            <p:ph sz="quarter" idx="10"/>
          </p:nvPr>
        </p:nvSpPr>
        <p:spPr/>
        <p:txBody>
          <a:bodyPr/>
          <a:lstStyle/>
          <a:p>
            <a:r>
              <a:rPr lang="en-US" altLang="zh-CN" dirty="0"/>
              <a:t>JavaScript </a:t>
            </a:r>
            <a:r>
              <a:rPr lang="zh-CN" altLang="en-US" dirty="0"/>
              <a:t>对象</a:t>
            </a:r>
            <a:endParaRPr lang="en-US" altLang="zh-CN" dirty="0"/>
          </a:p>
          <a:p>
            <a:r>
              <a:rPr lang="zh-CN" altLang="en-US" dirty="0"/>
              <a:t>引用类型</a:t>
            </a:r>
            <a:endParaRPr lang="en-US" altLang="zh-CN" dirty="0"/>
          </a:p>
          <a:p>
            <a:r>
              <a:rPr lang="zh-CN" altLang="en-US" dirty="0"/>
              <a:t>数组</a:t>
            </a: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a:t>
            </a:r>
            <a:endParaRPr kumimoji="1" lang="zh-CN" altLang="en-US" dirty="0">
              <a:solidFill>
                <a:srgbClr val="E32000"/>
              </a:solidFill>
            </a:endParaRPr>
          </a:p>
          <a:p>
            <a:r>
              <a:rPr lang="zh-CN" altLang="en-US" dirty="0"/>
              <a:t>对象其实就是一组数据和功能的集合</a:t>
            </a:r>
            <a:endParaRPr lang="en-US" altLang="zh-CN" dirty="0"/>
          </a:p>
          <a:p>
            <a:r>
              <a:rPr lang="zh-CN" altLang="en-US" dirty="0"/>
              <a:t>创建 </a:t>
            </a:r>
            <a:r>
              <a:rPr lang="en-US" altLang="zh-CN" dirty="0"/>
              <a:t>Object </a:t>
            </a:r>
            <a:r>
              <a:rPr lang="zh-CN" altLang="en-US" dirty="0"/>
              <a:t>类型有两种。一种是使用 </a:t>
            </a:r>
            <a:r>
              <a:rPr lang="en-US" altLang="zh-CN" dirty="0"/>
              <a:t>new </a:t>
            </a:r>
            <a:r>
              <a:rPr lang="zh-CN" altLang="en-US" dirty="0"/>
              <a:t>运算符</a:t>
            </a:r>
            <a:r>
              <a:rPr lang="en-US" altLang="zh-CN" dirty="0"/>
              <a:t>,</a:t>
            </a:r>
            <a:r>
              <a:rPr lang="zh-CN" altLang="en-US" dirty="0"/>
              <a:t>一种是字面量表示法。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对象创建方法（一）：</a:t>
            </a:r>
            <a:endParaRPr kumimoji="1" lang="zh-CN" altLang="en-US" dirty="0">
              <a:solidFill>
                <a:srgbClr val="E32000"/>
              </a:solidFill>
            </a:endParaRPr>
          </a:p>
          <a:p>
            <a:r>
              <a:rPr lang="zh-CN" altLang="en-US" dirty="0"/>
              <a:t>使用 </a:t>
            </a:r>
            <a:r>
              <a:rPr lang="en-US" altLang="zh-CN" dirty="0"/>
              <a:t>new </a:t>
            </a:r>
            <a:r>
              <a:rPr lang="zh-CN" altLang="en-US" dirty="0"/>
              <a:t>运算符创建 </a:t>
            </a:r>
            <a:r>
              <a:rPr lang="en-US" altLang="zh-CN" dirty="0"/>
              <a:t>Object</a:t>
            </a:r>
            <a:endParaRPr lang="en-US" altLang="zh-CN" dirty="0"/>
          </a:p>
          <a:p>
            <a:r>
              <a:rPr lang="zh-CN" altLang="en-US" dirty="0"/>
              <a:t>创建好对象以后，就可以通过</a:t>
            </a:r>
            <a:r>
              <a:rPr lang="en-US" altLang="zh-CN" dirty="0" err="1"/>
              <a:t>Obj.attrName</a:t>
            </a:r>
            <a:r>
              <a:rPr lang="zh-CN" altLang="en-US" dirty="0"/>
              <a:t>的方法给当前对象创建属性字段 </a:t>
            </a:r>
            <a:endParaRPr lang="en-US" altLang="zh-CN" dirty="0"/>
          </a:p>
          <a:p>
            <a:r>
              <a:rPr lang="zh-CN" altLang="en-US" dirty="0"/>
              <a:t>也可以给对象创建方法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a:p>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对象创建方法（二）：</a:t>
            </a:r>
            <a:endParaRPr kumimoji="1" lang="zh-CN" altLang="en-US" dirty="0">
              <a:solidFill>
                <a:srgbClr val="E32000"/>
              </a:solidFill>
            </a:endParaRPr>
          </a:p>
          <a:p>
            <a:r>
              <a:rPr lang="zh-CN" altLang="en-US" dirty="0"/>
              <a:t>使用字面量创建 </a:t>
            </a:r>
            <a:r>
              <a:rPr lang="en-US" altLang="zh-CN" dirty="0"/>
              <a:t>Object</a:t>
            </a:r>
            <a:r>
              <a:rPr lang="zh-CN" altLang="en-US" dirty="0"/>
              <a:t>（</a:t>
            </a:r>
            <a:r>
              <a:rPr lang="en-US" altLang="zh-CN" dirty="0" err="1"/>
              <a:t>var</a:t>
            </a:r>
            <a:r>
              <a:rPr lang="en-US" altLang="zh-CN" dirty="0"/>
              <a:t> </a:t>
            </a:r>
            <a:r>
              <a:rPr lang="en-US" altLang="zh-CN" dirty="0" err="1"/>
              <a:t>obj</a:t>
            </a:r>
            <a:r>
              <a:rPr lang="en-US" altLang="zh-CN" dirty="0"/>
              <a:t>={}</a:t>
            </a:r>
            <a:r>
              <a:rPr lang="zh-CN" altLang="en-US" dirty="0"/>
              <a:t>）</a:t>
            </a:r>
            <a:endParaRPr lang="en-US" altLang="zh-CN" dirty="0"/>
          </a:p>
          <a:p>
            <a:r>
              <a:rPr lang="zh-CN" altLang="en-US" dirty="0"/>
              <a:t>创建好对象以后，就可以在对象中（花括号）给当前对象创建属性字段。 </a:t>
            </a:r>
            <a:endParaRPr lang="zh-CN" altLang="en-US" dirty="0"/>
          </a:p>
          <a:p>
            <a:r>
              <a:rPr lang="zh-CN" altLang="en-US" dirty="0"/>
              <a:t>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对象总结：</a:t>
            </a:r>
            <a:endParaRPr kumimoji="1" lang="zh-CN" altLang="en-US" dirty="0">
              <a:solidFill>
                <a:srgbClr val="E32000"/>
              </a:solidFill>
            </a:endParaRPr>
          </a:p>
          <a:p>
            <a:r>
              <a:rPr lang="zh-CN" altLang="en-US" dirty="0"/>
              <a:t>在实际开发过程中</a:t>
            </a:r>
            <a:r>
              <a:rPr lang="en-US" altLang="zh-CN" dirty="0"/>
              <a:t>,</a:t>
            </a:r>
            <a:r>
              <a:rPr lang="zh-CN" altLang="en-US" dirty="0"/>
              <a:t>一般我们更加喜欢字面量的声明方式。</a:t>
            </a:r>
            <a:endParaRPr lang="en-US" altLang="zh-CN" dirty="0"/>
          </a:p>
          <a:p>
            <a:r>
              <a:rPr lang="zh-CN" altLang="en-US" dirty="0"/>
              <a:t>因为它清晰</a:t>
            </a:r>
            <a:r>
              <a:rPr lang="en-US" altLang="zh-CN" dirty="0"/>
              <a:t>,</a:t>
            </a:r>
            <a:r>
              <a:rPr lang="zh-CN" altLang="en-US" dirty="0"/>
              <a:t>语法代码少 </a:t>
            </a:r>
            <a:r>
              <a:rPr lang="en-US" altLang="zh-CN" dirty="0"/>
              <a:t>,</a:t>
            </a:r>
            <a:r>
              <a:rPr lang="zh-CN" altLang="en-US" dirty="0"/>
              <a:t>在使用字面量声明 </a:t>
            </a:r>
            <a:r>
              <a:rPr lang="en-US" altLang="zh-CN" dirty="0"/>
              <a:t>Object </a:t>
            </a:r>
            <a:r>
              <a:rPr lang="zh-CN" altLang="en-US" dirty="0"/>
              <a:t>对象时</a:t>
            </a:r>
            <a:r>
              <a:rPr lang="en-US" altLang="zh-CN" dirty="0"/>
              <a:t>,</a:t>
            </a:r>
            <a:r>
              <a:rPr lang="zh-CN" altLang="en-US" dirty="0"/>
              <a:t>不会调用 </a:t>
            </a:r>
            <a:r>
              <a:rPr lang="en-US" altLang="zh-CN" dirty="0"/>
              <a:t>Object()</a:t>
            </a:r>
            <a:r>
              <a:rPr lang="zh-CN" altLang="en-US" dirty="0"/>
              <a:t>构造函数。 </a:t>
            </a:r>
            <a:endParaRPr lang="zh-CN" altLang="en-US" dirty="0"/>
          </a:p>
          <a:p>
            <a:r>
              <a:rPr lang="zh-CN" altLang="en-US" dirty="0"/>
              <a:t>字面量也是向函数传递大量可选参数的首选方式。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Hybrid </a:t>
            </a:r>
            <a:r>
              <a:rPr lang="sk-SK" altLang="zh-CN" dirty="0" err="1">
                <a:solidFill>
                  <a:srgbClr val="E11F01"/>
                </a:solidFill>
              </a:rPr>
              <a:t>App</a:t>
            </a:r>
            <a:r>
              <a:rPr lang="zh-CN" altLang="en-US" dirty="0">
                <a:solidFill>
                  <a:srgbClr val="E11F01"/>
                </a:solidFill>
              </a:rPr>
              <a:t>：</a:t>
            </a:r>
            <a:endParaRPr lang="sk-SK" altLang="zh-CN" dirty="0">
              <a:solidFill>
                <a:srgbClr val="E11F01"/>
              </a:solidFill>
            </a:endParaRPr>
          </a:p>
          <a:p>
            <a:pPr>
              <a:lnSpc>
                <a:spcPct val="150000"/>
              </a:lnSpc>
              <a:spcBef>
                <a:spcPct val="0"/>
              </a:spcBef>
            </a:pPr>
            <a:r>
              <a:rPr lang="zh-CN" altLang="en-US" dirty="0"/>
              <a:t>工程师们发明了 </a:t>
            </a:r>
            <a:r>
              <a:rPr lang="sk-SK" altLang="zh-CN" dirty="0"/>
              <a:t>Hybrid </a:t>
            </a:r>
            <a:r>
              <a:rPr lang="sk-SK" altLang="zh-CN" dirty="0" err="1"/>
              <a:t>App</a:t>
            </a:r>
            <a:r>
              <a:rPr lang="zh-CN" altLang="en-US" dirty="0"/>
              <a:t> 这种形式，让 </a:t>
            </a:r>
            <a:r>
              <a:rPr lang="en-US" altLang="zh-CN" dirty="0"/>
              <a:t>JavaScript </a:t>
            </a:r>
            <a:r>
              <a:rPr lang="zh-CN" altLang="en-US" dirty="0"/>
              <a:t>在一定意义上运行在了移动设备上。当前 </a:t>
            </a:r>
            <a:r>
              <a:rPr lang="en-US" altLang="zh-CN" dirty="0"/>
              <a:t>Hybrid App </a:t>
            </a:r>
            <a:r>
              <a:rPr lang="zh-CN" altLang="en-US" dirty="0"/>
              <a:t>让 </a:t>
            </a:r>
            <a:r>
              <a:rPr lang="en-US" altLang="zh-CN" dirty="0"/>
              <a:t>JavaScript </a:t>
            </a:r>
            <a:r>
              <a:rPr lang="zh-CN" altLang="en-US" dirty="0"/>
              <a:t>也可以写出 </a:t>
            </a:r>
            <a:r>
              <a:rPr lang="en-US" altLang="zh-CN" dirty="0"/>
              <a:t>JAVA/Objective-C </a:t>
            </a:r>
            <a:r>
              <a:rPr lang="zh-CN" altLang="en-US" dirty="0"/>
              <a:t>才能实现的 </a:t>
            </a:r>
            <a:r>
              <a:rPr lang="en-US" altLang="zh-CN" dirty="0"/>
              <a:t>APP</a:t>
            </a:r>
            <a:endParaRPr lang="en-US" altLang="zh-CN" dirty="0"/>
          </a:p>
          <a:p>
            <a:pPr>
              <a:lnSpc>
                <a:spcPct val="150000"/>
              </a:lnSpc>
              <a:spcBef>
                <a:spcPct val="0"/>
              </a:spcBef>
            </a:pPr>
            <a:r>
              <a:rPr lang="zh-CN" altLang="en-US" dirty="0"/>
              <a:t>当前存在：</a:t>
            </a:r>
            <a:r>
              <a:rPr lang="en-US" altLang="zh-CN" dirty="0"/>
              <a:t>Native App</a:t>
            </a:r>
            <a:r>
              <a:rPr lang="zh-CN" altLang="en-US" dirty="0"/>
              <a:t>、</a:t>
            </a:r>
            <a:r>
              <a:rPr lang="en-US" altLang="zh-CN" dirty="0"/>
              <a:t>Web App </a:t>
            </a:r>
            <a:r>
              <a:rPr lang="zh-CN" altLang="en-US" dirty="0"/>
              <a:t>、</a:t>
            </a:r>
            <a:r>
              <a:rPr lang="en-US" altLang="zh-CN" dirty="0"/>
              <a:t>Hybrid App</a:t>
            </a:r>
            <a:endParaRPr lang="en-US" altLang="zh-CN" dirty="0"/>
          </a:p>
          <a:p>
            <a:pPr>
              <a:lnSpc>
                <a:spcPct val="150000"/>
              </a:lnSpc>
              <a:spcBef>
                <a:spcPct val="0"/>
              </a:spcBef>
            </a:pPr>
            <a:r>
              <a:rPr lang="zh-CN" altLang="en-US" dirty="0"/>
              <a:t>工具存在：</a:t>
            </a:r>
            <a:r>
              <a:rPr lang="en-US" altLang="zh-CN" dirty="0" err="1"/>
              <a:t>PhoneGap</a:t>
            </a:r>
            <a:r>
              <a:rPr lang="zh-CN" altLang="en-US" dirty="0"/>
              <a:t> </a:t>
            </a:r>
            <a:r>
              <a:rPr lang="en-US" altLang="zh-CN" dirty="0"/>
              <a:t>/</a:t>
            </a:r>
            <a:r>
              <a:rPr lang="zh-CN" altLang="en-US" dirty="0"/>
              <a:t> </a:t>
            </a:r>
            <a:r>
              <a:rPr lang="en-US" altLang="zh-CN" dirty="0" err="1"/>
              <a:t>APICloud</a:t>
            </a:r>
            <a:r>
              <a:rPr lang="zh-CN" altLang="en-US" dirty="0"/>
              <a:t> </a:t>
            </a:r>
            <a:r>
              <a:rPr lang="en-US" altLang="zh-CN" dirty="0"/>
              <a:t>/</a:t>
            </a:r>
            <a:r>
              <a:rPr lang="zh-CN" altLang="en-US" dirty="0"/>
              <a:t> </a:t>
            </a:r>
            <a:r>
              <a:rPr lang="en-US" altLang="zh-CN" dirty="0" err="1"/>
              <a:t>AppCan</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引用类型概述：</a:t>
            </a:r>
            <a:endParaRPr kumimoji="1" lang="zh-CN" altLang="en-US" dirty="0">
              <a:solidFill>
                <a:srgbClr val="E32000"/>
              </a:solidFill>
            </a:endParaRPr>
          </a:p>
          <a:p>
            <a:r>
              <a:rPr lang="en-US" altLang="zh-CN" dirty="0" err="1"/>
              <a:t>ECMAscript</a:t>
            </a:r>
            <a:r>
              <a:rPr lang="zh-CN" altLang="en-US" dirty="0"/>
              <a:t> 包含两种数据类型的值：</a:t>
            </a:r>
            <a:r>
              <a:rPr lang="zh-CN" altLang="en-US" dirty="0">
                <a:solidFill>
                  <a:srgbClr val="E11F01"/>
                </a:solidFill>
              </a:rPr>
              <a:t>基本类型值</a:t>
            </a:r>
            <a:r>
              <a:rPr lang="zh-CN" altLang="en-US" dirty="0"/>
              <a:t>和</a:t>
            </a:r>
            <a:r>
              <a:rPr lang="zh-CN" altLang="en-US" dirty="0">
                <a:solidFill>
                  <a:srgbClr val="E11F01"/>
                </a:solidFill>
              </a:rPr>
              <a:t>引用类型值</a:t>
            </a:r>
            <a:endParaRPr lang="en-US" altLang="zh-CN" dirty="0">
              <a:solidFill>
                <a:srgbClr val="E11F01"/>
              </a:solidFill>
            </a:endParaRPr>
          </a:p>
          <a:p>
            <a:r>
              <a:rPr lang="zh-CN" altLang="en-US" dirty="0"/>
              <a:t>基本类型值：简单的数据段</a:t>
            </a:r>
            <a:endParaRPr lang="zh-CN" altLang="en-US" dirty="0"/>
          </a:p>
          <a:p>
            <a:r>
              <a:rPr lang="zh-CN" altLang="en-US" dirty="0"/>
              <a:t>引用类型值：多个值构成的对象</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endParaRPr kumimoji="1" lang="zh-CN" altLang="en-US" dirty="0">
              <a:solidFill>
                <a:srgbClr val="E32000"/>
              </a:solidFill>
            </a:endParaRPr>
          </a:p>
          <a:p>
            <a:r>
              <a:rPr lang="en-US" altLang="zh-CN" dirty="0"/>
              <a:t>Number</a:t>
            </a:r>
            <a:r>
              <a:rPr lang="zh-CN" altLang="en-US" dirty="0"/>
              <a:t>、</a:t>
            </a:r>
            <a:r>
              <a:rPr lang="en-US" altLang="zh-CN" dirty="0"/>
              <a:t>String </a:t>
            </a:r>
            <a:r>
              <a:rPr lang="zh-CN" altLang="en-US" dirty="0"/>
              <a:t>、</a:t>
            </a:r>
            <a:r>
              <a:rPr lang="en-US" altLang="zh-CN" dirty="0"/>
              <a:t>Boolean</a:t>
            </a:r>
            <a:r>
              <a:rPr lang="zh-CN" altLang="en-US" dirty="0"/>
              <a:t>、</a:t>
            </a:r>
            <a:r>
              <a:rPr lang="en-US" altLang="zh-CN" dirty="0"/>
              <a:t>Null</a:t>
            </a:r>
            <a:r>
              <a:rPr lang="zh-CN" altLang="en-US" dirty="0"/>
              <a:t>和</a:t>
            </a:r>
            <a:r>
              <a:rPr lang="en-US" altLang="zh-CN" dirty="0"/>
              <a:t>Undefined</a:t>
            </a:r>
            <a:endParaRPr lang="en-US" altLang="zh-CN" dirty="0"/>
          </a:p>
          <a:p>
            <a:r>
              <a:rPr lang="zh-CN" altLang="en-US" dirty="0"/>
              <a:t>基本数据类型是按值访问的，因为可以直接操作保存在变量中的实际值</a:t>
            </a:r>
            <a:endParaRPr lang="en-US" altLang="zh-CN" dirty="0"/>
          </a:p>
          <a:p>
            <a:r>
              <a:rPr lang="zh-CN" altLang="en-US" dirty="0"/>
              <a:t>下图 </a:t>
            </a:r>
            <a:r>
              <a:rPr lang="en-US" altLang="zh-CN" dirty="0"/>
              <a:t>num2</a:t>
            </a:r>
            <a:r>
              <a:rPr lang="zh-CN" altLang="en-US" dirty="0"/>
              <a:t> 获取的是 </a:t>
            </a:r>
            <a:r>
              <a:rPr lang="en-US" altLang="zh-CN" dirty="0"/>
              <a:t>num1</a:t>
            </a:r>
            <a:r>
              <a:rPr lang="zh-CN" altLang="en-US" dirty="0"/>
              <a:t> 值的一份拷贝，虽然两个变量的值相等，但是两个变量保存了两个不同的基本数据类型值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5" name="图片 4"/>
          <p:cNvPicPr>
            <a:picLocks noChangeAspect="1"/>
          </p:cNvPicPr>
          <p:nvPr/>
        </p:nvPicPr>
        <p:blipFill>
          <a:blip r:embed="rId1"/>
          <a:stretch>
            <a:fillRect/>
          </a:stretch>
        </p:blipFill>
        <p:spPr>
          <a:xfrm>
            <a:off x="3496315" y="3443288"/>
            <a:ext cx="2152650" cy="117157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r>
              <a:rPr kumimoji="1" lang="zh-CN" altLang="en-US" dirty="0"/>
              <a:t>图</a:t>
            </a:r>
            <a:r>
              <a:rPr kumimoji="1" lang="en-US" altLang="zh-CN" dirty="0"/>
              <a:t>1:</a:t>
            </a:r>
            <a:r>
              <a:rPr kumimoji="1" lang="zh-CN" altLang="en-US" dirty="0"/>
              <a:t>初始栈内存中只有 </a:t>
            </a:r>
            <a:r>
              <a:rPr kumimoji="1" lang="en-US" altLang="zh-CN" dirty="0"/>
              <a:t>sum1</a:t>
            </a:r>
            <a:endParaRPr kumimoji="1" lang="en-US" altLang="zh-CN" dirty="0"/>
          </a:p>
          <a:p>
            <a:r>
              <a:rPr kumimoji="1" lang="zh-CN" altLang="en-US" dirty="0"/>
              <a:t>图</a:t>
            </a:r>
            <a:r>
              <a:rPr kumimoji="1" lang="en-US" altLang="zh-CN" dirty="0"/>
              <a:t>2:</a:t>
            </a:r>
            <a:r>
              <a:rPr kumimoji="1" lang="zh-CN" altLang="en-US" dirty="0"/>
              <a:t>栈中添加 </a:t>
            </a:r>
            <a:r>
              <a:rPr kumimoji="1" lang="en-US" altLang="zh-CN" dirty="0"/>
              <a:t>sum2</a:t>
            </a:r>
            <a:r>
              <a:rPr kumimoji="1" lang="zh-CN" altLang="en-US" dirty="0"/>
              <a:t>，并把 </a:t>
            </a:r>
            <a:r>
              <a:rPr kumimoji="1" lang="en-US" altLang="zh-CN" dirty="0"/>
              <a:t>sum1</a:t>
            </a:r>
            <a:r>
              <a:rPr kumimoji="1" lang="zh-CN" altLang="en-US" dirty="0"/>
              <a:t> 的值复制一份给 </a:t>
            </a:r>
            <a:r>
              <a:rPr kumimoji="1" lang="en-US" altLang="zh-CN" dirty="0"/>
              <a:t>sum2</a:t>
            </a:r>
            <a:endParaRPr kumimoji="1" lang="en-US" altLang="zh-CN" dirty="0"/>
          </a:p>
          <a:p>
            <a:r>
              <a:rPr kumimoji="1" lang="zh-CN" altLang="en-US" dirty="0"/>
              <a:t>图</a:t>
            </a:r>
            <a:r>
              <a:rPr kumimoji="1" lang="en-US" altLang="zh-CN" dirty="0"/>
              <a:t>3:</a:t>
            </a:r>
            <a:r>
              <a:rPr kumimoji="1" lang="zh-CN" altLang="en-US" dirty="0"/>
              <a:t>把栈中的 </a:t>
            </a:r>
            <a:r>
              <a:rPr kumimoji="1" lang="en-US" altLang="zh-CN" dirty="0"/>
              <a:t>num2</a:t>
            </a:r>
            <a:r>
              <a:rPr kumimoji="1" lang="zh-CN" altLang="en-US" dirty="0"/>
              <a:t> 保存为另一个值</a:t>
            </a:r>
            <a:endParaRPr kumimoji="1"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4" name="表格 3"/>
          <p:cNvGraphicFramePr>
            <a:graphicFrameLocks noGrp="1"/>
          </p:cNvGraphicFramePr>
          <p:nvPr/>
        </p:nvGraphicFramePr>
        <p:xfrm>
          <a:off x="1019175"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6" name="表格 5"/>
          <p:cNvGraphicFramePr>
            <a:graphicFrameLocks noGrp="1"/>
          </p:cNvGraphicFramePr>
          <p:nvPr/>
        </p:nvGraphicFramePr>
        <p:xfrm>
          <a:off x="3677290"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num2</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7" name="表格 6"/>
          <p:cNvGraphicFramePr>
            <a:graphicFrameLocks noGrp="1"/>
          </p:cNvGraphicFramePr>
          <p:nvPr/>
        </p:nvGraphicFramePr>
        <p:xfrm>
          <a:off x="6383669" y="3244850"/>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num1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10</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num2</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en-US" altLang="zh-CN" sz="1400" dirty="0">
                          <a:solidFill>
                            <a:srgbClr val="41464D"/>
                          </a:solidFill>
                          <a:latin typeface="微软雅黑" panose="020B0503020204020204" charset="-122"/>
                          <a:ea typeface="微软雅黑" panose="020B0503020204020204" charset="-122"/>
                          <a:cs typeface="微软雅黑" panose="020B0503020204020204" charset="-122"/>
                        </a:rPr>
                        <a:t>20</a:t>
                      </a: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endParaRPr kumimoji="1" lang="zh-CN" altLang="en-US" dirty="0">
              <a:solidFill>
                <a:srgbClr val="E32000"/>
              </a:solidFill>
            </a:endParaRPr>
          </a:p>
          <a:p>
            <a:r>
              <a:rPr lang="zh-CN" altLang="en-US" dirty="0"/>
              <a:t>基本类型的值是不可变的</a:t>
            </a:r>
            <a:endParaRPr lang="en-US" altLang="zh-CN" dirty="0"/>
          </a:p>
          <a:p>
            <a:r>
              <a:rPr lang="zh-CN" altLang="en-US" dirty="0"/>
              <a:t>我们不能给基本类型添加属性和方法</a:t>
            </a:r>
            <a:endParaRPr lang="en-US" altLang="zh-CN" dirty="0"/>
          </a:p>
          <a:p>
            <a:r>
              <a:rPr lang="zh-CN" altLang="en-US" dirty="0"/>
              <a:t>基本类型的比较是值的比较</a:t>
            </a:r>
            <a:endParaRPr lang="en-US" altLang="zh-CN" dirty="0"/>
          </a:p>
          <a:p>
            <a:r>
              <a:rPr lang="zh-CN" altLang="en-US" dirty="0"/>
              <a:t>基本类型的变量是存放在栈区的（栈区指内存里的栈内存</a:t>
            </a:r>
            <a:r>
              <a:rPr lang="en-US" altLang="zh-CN" dirty="0"/>
              <a:t>),</a:t>
            </a:r>
            <a:r>
              <a:rPr lang="zh-CN" altLang="en-US" dirty="0"/>
              <a:t>栈区包括了变量的标识符和变量的值</a:t>
            </a:r>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en-US" altLang="zh-CN" dirty="0"/>
              <a:t>JavaScript</a:t>
            </a:r>
            <a:r>
              <a:rPr lang="zh-CN" altLang="en-US" dirty="0"/>
              <a:t>的引用数据类型是保存在堆内存中的对象。</a:t>
            </a:r>
            <a:endParaRPr lang="en-US" altLang="zh-CN" dirty="0"/>
          </a:p>
          <a:p>
            <a:r>
              <a:rPr lang="zh-CN" altLang="en-US" dirty="0"/>
              <a:t>与其他语言的不同是，你不可以直接访问堆内存空间中的位置和操作堆内存空间。只能操作对象在栈内存中的引用地址。</a:t>
            </a:r>
            <a:endParaRPr lang="zh-CN" altLang="en-US" dirty="0"/>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8" name="图片 7"/>
          <p:cNvPicPr>
            <a:picLocks noChangeAspect="1"/>
          </p:cNvPicPr>
          <p:nvPr/>
        </p:nvPicPr>
        <p:blipFill>
          <a:blip r:embed="rId1"/>
          <a:stretch>
            <a:fillRect/>
          </a:stretch>
        </p:blipFill>
        <p:spPr>
          <a:xfrm>
            <a:off x="2591440" y="2967038"/>
            <a:ext cx="3962400" cy="155257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5" name="表格 4"/>
          <p:cNvGraphicFramePr>
            <a:graphicFrameLocks noGrp="1"/>
          </p:cNvGraphicFramePr>
          <p:nvPr/>
        </p:nvGraphicFramePr>
        <p:xfrm>
          <a:off x="2009775" y="1406525"/>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6" name="表格 5"/>
          <p:cNvGraphicFramePr>
            <a:graphicFrameLocks noGrp="1"/>
          </p:cNvGraphicFramePr>
          <p:nvPr/>
        </p:nvGraphicFramePr>
        <p:xfrm>
          <a:off x="2009775" y="2552699"/>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obj2</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graphicFrame>
        <p:nvGraphicFramePr>
          <p:cNvPr id="7" name="表格 6"/>
          <p:cNvGraphicFramePr>
            <a:graphicFrameLocks noGrp="1"/>
          </p:cNvGraphicFramePr>
          <p:nvPr/>
        </p:nvGraphicFramePr>
        <p:xfrm>
          <a:off x="2009775" y="3698873"/>
          <a:ext cx="1790700" cy="946149"/>
        </p:xfrm>
        <a:graphic>
          <a:graphicData uri="http://schemas.openxmlformats.org/drawingml/2006/table">
            <a:tbl>
              <a:tblPr firstRow="1" bandRow="1">
                <a:tableStyleId>{69CF1AB2-1976-4502-BF36-3FF5EA218861}</a:tableStyleId>
              </a:tblPr>
              <a:tblGrid>
                <a:gridCol w="895350"/>
                <a:gridCol w="895350"/>
              </a:tblGrid>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obj1</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r>
                        <a:rPr lang="en-US" altLang="zh-CN" sz="1400" b="0" dirty="0">
                          <a:solidFill>
                            <a:srgbClr val="41464D"/>
                          </a:solidFill>
                          <a:latin typeface="微软雅黑" panose="020B0503020204020204" charset="-122"/>
                          <a:ea typeface="微软雅黑" panose="020B0503020204020204" charset="-122"/>
                          <a:cs typeface="微软雅黑" panose="020B0503020204020204" charset="-122"/>
                        </a:rPr>
                        <a:t>obj2</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r>
                        <a:rPr lang="zh-CN" altLang="en-US" sz="1400" b="0" dirty="0">
                          <a:solidFill>
                            <a:srgbClr val="41464D"/>
                          </a:solidFill>
                          <a:latin typeface="微软雅黑" panose="020B0503020204020204" charset="-122"/>
                          <a:ea typeface="微软雅黑" panose="020B0503020204020204" charset="-122"/>
                          <a:cs typeface="微软雅黑" panose="020B0503020204020204" charset="-122"/>
                        </a:rPr>
                        <a:t>引用地址</a:t>
                      </a:r>
                      <a:endParaRPr lang="zh-CN" altLang="en-US" sz="1400" b="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r h="315383">
                <a:tc>
                  <a:txBody>
                    <a:bodyPr/>
                    <a:lstStyle/>
                    <a:p>
                      <a:pPr algn="ctr"/>
                      <a:endParaRPr lang="zh-CN" altLang="en-US" sz="140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c>
                  <a:txBody>
                    <a:bodyPr/>
                    <a:lstStyle/>
                    <a:p>
                      <a:pPr algn="ctr"/>
                      <a:endParaRPr lang="zh-CN" altLang="en-US" sz="14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nchor="ctr"/>
                </a:tc>
              </a:tr>
            </a:tbl>
          </a:graphicData>
        </a:graphic>
      </p:graphicFrame>
      <p:sp>
        <p:nvSpPr>
          <p:cNvPr id="4" name="矩形 3"/>
          <p:cNvSpPr/>
          <p:nvPr/>
        </p:nvSpPr>
        <p:spPr bwMode="auto">
          <a:xfrm>
            <a:off x="138112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a:latin typeface="Arial" panose="020B0604020202020204" pitchFamily="34" charset="0"/>
              <a:ea typeface="宋体" panose="02010600030101010101" pitchFamily="2" charset="-122"/>
            </a:endParaRPr>
          </a:p>
        </p:txBody>
      </p:sp>
      <p:sp>
        <p:nvSpPr>
          <p:cNvPr id="9" name="文本框 8"/>
          <p:cNvSpPr txBox="1"/>
          <p:nvPr/>
        </p:nvSpPr>
        <p:spPr>
          <a:xfrm>
            <a:off x="1456172" y="2014539"/>
            <a:ext cx="415498" cy="704849"/>
          </a:xfrm>
          <a:prstGeom prst="rect">
            <a:avLst/>
          </a:prstGeom>
          <a:noFill/>
        </p:spPr>
        <p:txBody>
          <a:bodyPr vert="eaVert"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栈内存</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bwMode="auto">
          <a:xfrm>
            <a:off x="538226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a:latin typeface="Arial" panose="020B0604020202020204" pitchFamily="34" charset="0"/>
              <a:ea typeface="宋体" panose="02010600030101010101" pitchFamily="2" charset="-122"/>
            </a:endParaRPr>
          </a:p>
        </p:txBody>
      </p:sp>
      <p:sp>
        <p:nvSpPr>
          <p:cNvPr id="11" name="文本框 10"/>
          <p:cNvSpPr txBox="1"/>
          <p:nvPr/>
        </p:nvSpPr>
        <p:spPr>
          <a:xfrm>
            <a:off x="7481385" y="2014539"/>
            <a:ext cx="415498" cy="704849"/>
          </a:xfrm>
          <a:prstGeom prst="rect">
            <a:avLst/>
          </a:prstGeom>
          <a:noFill/>
        </p:spPr>
        <p:txBody>
          <a:bodyPr vert="eaVert"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堆内存</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cxnSp>
        <p:nvCxnSpPr>
          <p:cNvPr id="13" name="直线箭头连接符 12"/>
          <p:cNvCxnSpPr/>
          <p:nvPr/>
        </p:nvCxnSpPr>
        <p:spPr bwMode="auto">
          <a:xfrm>
            <a:off x="3800475" y="1543051"/>
            <a:ext cx="2019300" cy="8096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直线箭头连接符 13"/>
          <p:cNvCxnSpPr/>
          <p:nvPr/>
        </p:nvCxnSpPr>
        <p:spPr bwMode="auto">
          <a:xfrm flipV="1">
            <a:off x="3796992" y="2489200"/>
            <a:ext cx="2022783" cy="1920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直线箭头连接符 17"/>
          <p:cNvCxnSpPr>
            <a:stCxn id="6" idx="3"/>
          </p:cNvCxnSpPr>
          <p:nvPr/>
        </p:nvCxnSpPr>
        <p:spPr bwMode="auto">
          <a:xfrm flipV="1">
            <a:off x="3800475" y="2650354"/>
            <a:ext cx="2063435" cy="3754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椭圆 20"/>
          <p:cNvSpPr/>
          <p:nvPr/>
        </p:nvSpPr>
        <p:spPr bwMode="auto">
          <a:xfrm>
            <a:off x="5942278" y="2014540"/>
            <a:ext cx="1239572" cy="11477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ctr" anchorCtr="0" compatLnSpc="1"/>
          <a:lstStyle/>
          <a:p>
            <a:pPr algn="ctr" defTabSz="685800" fontAlgn="base">
              <a:spcBef>
                <a:spcPct val="0"/>
              </a:spcBef>
              <a:spcAft>
                <a:spcPct val="0"/>
              </a:spcAft>
            </a:pPr>
            <a:r>
              <a:rPr lang="en-US" altLang="zh-CN">
                <a:solidFill>
                  <a:schemeClr val="bg1"/>
                </a:solidFill>
              </a:rPr>
              <a:t>Object</a:t>
            </a:r>
            <a:endParaRPr lang="zh-CN" altLang="en-US" dirty="0">
              <a:solidFill>
                <a:schemeClr val="bg1"/>
              </a:solidFill>
            </a:endParaRPr>
          </a:p>
        </p:txBody>
      </p:sp>
      <p:sp>
        <p:nvSpPr>
          <p:cNvPr id="22" name="文本框 21"/>
          <p:cNvSpPr txBox="1"/>
          <p:nvPr/>
        </p:nvSpPr>
        <p:spPr>
          <a:xfrm>
            <a:off x="3835974" y="2760316"/>
            <a:ext cx="788414" cy="553998"/>
          </a:xfrm>
          <a:prstGeom prst="rect">
            <a:avLst/>
          </a:prstGeom>
          <a:noFill/>
        </p:spPr>
        <p:txBody>
          <a:bodyPr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给</a:t>
            </a:r>
            <a:r>
              <a:rPr kumimoji="1" lang="en-US" altLang="zh-CN" sz="1500" dirty="0">
                <a:solidFill>
                  <a:srgbClr val="41464D"/>
                </a:solidFill>
                <a:latin typeface="微软雅黑" panose="020B0503020204020204" charset="-122"/>
                <a:ea typeface="微软雅黑" panose="020B0503020204020204" charset="-122"/>
                <a:cs typeface="微软雅黑" panose="020B0503020204020204" charset="-122"/>
              </a:rPr>
              <a:t>obj2</a:t>
            </a:r>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赋值后</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cxnSp>
        <p:nvCxnSpPr>
          <p:cNvPr id="23" name="直线箭头连接符 22"/>
          <p:cNvCxnSpPr/>
          <p:nvPr/>
        </p:nvCxnSpPr>
        <p:spPr bwMode="auto">
          <a:xfrm flipV="1">
            <a:off x="3800475" y="3033752"/>
            <a:ext cx="2295525" cy="11666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直线箭头连接符 24"/>
          <p:cNvCxnSpPr/>
          <p:nvPr/>
        </p:nvCxnSpPr>
        <p:spPr bwMode="auto">
          <a:xfrm flipV="1">
            <a:off x="3800475" y="2830083"/>
            <a:ext cx="2141803" cy="10126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文本框 27"/>
          <p:cNvSpPr txBox="1"/>
          <p:nvPr/>
        </p:nvSpPr>
        <p:spPr>
          <a:xfrm>
            <a:off x="4159824" y="3859053"/>
            <a:ext cx="955102" cy="784830"/>
          </a:xfrm>
          <a:prstGeom prst="rect">
            <a:avLst/>
          </a:prstGeom>
          <a:noFill/>
        </p:spPr>
        <p:txBody>
          <a:bodyPr wrap="square" rtlCol="0">
            <a:spAutoFit/>
          </a:bodyPr>
          <a:lstStyle/>
          <a:p>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改变</a:t>
            </a:r>
            <a:r>
              <a:rPr kumimoji="1" lang="en-US" altLang="zh-CN" sz="1500" dirty="0">
                <a:solidFill>
                  <a:srgbClr val="41464D"/>
                </a:solidFill>
                <a:latin typeface="微软雅黑" panose="020B0503020204020204" charset="-122"/>
                <a:ea typeface="微软雅黑" panose="020B0503020204020204" charset="-122"/>
                <a:cs typeface="微软雅黑" panose="020B0503020204020204" charset="-122"/>
              </a:rPr>
              <a:t>obj2</a:t>
            </a:r>
            <a:r>
              <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rPr>
              <a:t>的值</a:t>
            </a:r>
            <a:endParaRPr kumimoji="1"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zh-CN" altLang="en-US" dirty="0"/>
              <a:t>引用类型数据在栈内存中保存的实际上是对象在堆内存中的引用地址</a:t>
            </a:r>
            <a:endParaRPr lang="en-US" altLang="zh-CN" dirty="0"/>
          </a:p>
          <a:p>
            <a:r>
              <a:rPr lang="zh-CN" altLang="en-US" dirty="0"/>
              <a:t>在改变属性或方法的时候实际上改变的是堆内存对象</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引用类型值总结：</a:t>
            </a:r>
            <a:endParaRPr kumimoji="1" lang="zh-CN" altLang="en-US" dirty="0">
              <a:solidFill>
                <a:srgbClr val="E32000"/>
              </a:solidFill>
            </a:endParaRPr>
          </a:p>
          <a:p>
            <a:r>
              <a:rPr lang="zh-CN" altLang="en-US" dirty="0"/>
              <a:t>引用类型的值是可变的，我们可为为引用类型添加属性和方法</a:t>
            </a:r>
            <a:endParaRPr lang="en-US" altLang="zh-CN" dirty="0"/>
          </a:p>
          <a:p>
            <a:r>
              <a:rPr lang="zh-CN" altLang="en-US" dirty="0"/>
              <a:t>引用类型的值是同时保存在栈内存和堆内存中的对象</a:t>
            </a:r>
            <a:endParaRPr lang="zh-CN" altLang="en-US" dirty="0"/>
          </a:p>
          <a:p>
            <a:r>
              <a:rPr lang="zh-CN" altLang="en-US" dirty="0"/>
              <a:t>引用类型的比较是引用的比较</a:t>
            </a:r>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引用类型值和基础类型值比较：</a:t>
            </a:r>
            <a:endParaRPr kumimoji="1" lang="en-US" altLang="zh-CN" dirty="0">
              <a:solidFill>
                <a:srgbClr val="E32000"/>
              </a:solidFill>
            </a:endParaRPr>
          </a:p>
          <a:p>
            <a:r>
              <a:rPr lang="zh-CN" altLang="en-US" dirty="0"/>
              <a:t>声明变量时不同的内存分配</a:t>
            </a:r>
            <a:endParaRPr lang="en-US" altLang="zh-CN" dirty="0"/>
          </a:p>
          <a:p>
            <a:r>
              <a:rPr lang="zh-CN" altLang="en-US" dirty="0"/>
              <a:t>不同的内存分配机制也带来了不同的访问机制</a:t>
            </a:r>
            <a:endParaRPr lang="en-US" altLang="zh-CN" dirty="0"/>
          </a:p>
          <a:p>
            <a:r>
              <a:rPr lang="zh-CN" altLang="en-US" dirty="0"/>
              <a:t>复制变量时的不同</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几乎所有的编程语言都原生支持数组类型，因为数组是最简单的数据结构</a:t>
            </a:r>
            <a:endParaRPr lang="en-US" altLang="zh-CN" dirty="0"/>
          </a:p>
          <a:p>
            <a:r>
              <a:rPr lang="zh-CN" altLang="en-US" dirty="0"/>
              <a:t>数组一般用来存储一系列同一种数据类型的值，但是在</a:t>
            </a:r>
            <a:r>
              <a:rPr lang="en-US" altLang="zh-CN" dirty="0"/>
              <a:t>JS</a:t>
            </a:r>
            <a:r>
              <a:rPr lang="zh-CN" altLang="en-US" dirty="0"/>
              <a:t>中，我们可以保存不同类型的值，我们最好遵守最佳实践，别这么做（很多语言都没有这个能力）</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游戏：</a:t>
            </a:r>
            <a:endParaRPr lang="sk-SK" altLang="zh-CN" dirty="0">
              <a:solidFill>
                <a:srgbClr val="E11F01"/>
              </a:solidFill>
            </a:endParaRPr>
          </a:p>
          <a:p>
            <a:pPr>
              <a:lnSpc>
                <a:spcPct val="150000"/>
              </a:lnSpc>
              <a:spcBef>
                <a:spcPct val="0"/>
              </a:spcBef>
            </a:pPr>
            <a:r>
              <a:rPr lang="zh-CN" altLang="en-US" dirty="0"/>
              <a:t>世界上最流行的 </a:t>
            </a:r>
            <a:r>
              <a:rPr lang="en-US" altLang="zh-CN" dirty="0"/>
              <a:t>2D </a:t>
            </a:r>
            <a:r>
              <a:rPr lang="zh-CN" altLang="en-US" dirty="0"/>
              <a:t>游戏引擎之一 </a:t>
            </a:r>
            <a:r>
              <a:rPr lang="es-ES_tradnl" altLang="zh-CN" dirty="0"/>
              <a:t>Cocos2d </a:t>
            </a:r>
            <a:r>
              <a:rPr lang="zh-CN" altLang="en-US" dirty="0"/>
              <a:t>和最流行的 </a:t>
            </a:r>
            <a:r>
              <a:rPr lang="en-US" altLang="zh-CN" dirty="0"/>
              <a:t>3D </a:t>
            </a:r>
            <a:r>
              <a:rPr lang="zh-CN" altLang="en-US" dirty="0"/>
              <a:t>游戏引擎之一 </a:t>
            </a:r>
            <a:r>
              <a:rPr lang="en-US" altLang="zh-CN" dirty="0"/>
              <a:t>Unity3D </a:t>
            </a:r>
            <a:r>
              <a:rPr lang="zh-CN" altLang="en-US" dirty="0"/>
              <a:t>均支持 </a:t>
            </a:r>
            <a:r>
              <a:rPr lang="en-US" altLang="zh-CN" dirty="0"/>
              <a:t>JS </a:t>
            </a:r>
            <a:r>
              <a:rPr lang="zh-CN" altLang="en-US" dirty="0"/>
              <a:t>开发游戏。</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为什么使用数组：</a:t>
            </a:r>
            <a:endParaRPr kumimoji="1" lang="en-US" altLang="zh-CN" dirty="0">
              <a:solidFill>
                <a:srgbClr val="E32000"/>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数组是值的有序集合</a:t>
            </a:r>
            <a:endParaRPr lang="en-US" altLang="zh-CN" dirty="0"/>
          </a:p>
          <a:p>
            <a:endParaRPr lang="zh-CN" altLang="en-US" dirty="0"/>
          </a:p>
          <a:p>
            <a:endParaRPr lang="en-US" altLang="zh-CN" dirty="0"/>
          </a:p>
          <a:p>
            <a:r>
              <a:rPr lang="en-US" altLang="zh-CN" dirty="0"/>
              <a:t>ECMAScript </a:t>
            </a:r>
            <a:r>
              <a:rPr lang="zh-CN" altLang="en-US" dirty="0"/>
              <a:t>数组的每一项可以保存任何类型的数据 </a:t>
            </a:r>
            <a:endParaRPr lang="zh-CN" altLang="en-US" dirty="0"/>
          </a:p>
          <a:p>
            <a:r>
              <a:rPr lang="en-US" altLang="zh-CN" dirty="0"/>
              <a:t>ECMAScript </a:t>
            </a:r>
            <a:r>
              <a:rPr lang="zh-CN" altLang="en-US" dirty="0"/>
              <a:t>数组的大小是可以动态调整的</a:t>
            </a:r>
            <a:r>
              <a:rPr lang="en-US" altLang="zh-CN" dirty="0"/>
              <a:t>,</a:t>
            </a:r>
            <a:r>
              <a:rPr lang="zh-CN" altLang="en-US" dirty="0"/>
              <a:t>即可以随着数据的添加自动增长以容纳新增数据</a:t>
            </a:r>
            <a:endParaRPr lang="en-US" altLang="zh-CN" dirty="0"/>
          </a:p>
          <a:p>
            <a:r>
              <a:rPr lang="zh-CN" altLang="en-US" dirty="0"/>
              <a:t>数组对象的作用是：使用单独的变量名来存储一系列的值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pic>
        <p:nvPicPr>
          <p:cNvPr id="4" name="pasted-image.png"/>
          <p:cNvPicPr>
            <a:picLocks noChangeAspect="1"/>
          </p:cNvPicPr>
          <p:nvPr/>
        </p:nvPicPr>
        <p:blipFill>
          <a:blip r:embed="rId1"/>
          <a:stretch>
            <a:fillRect/>
          </a:stretch>
        </p:blipFill>
        <p:spPr>
          <a:xfrm>
            <a:off x="1543050" y="2001939"/>
            <a:ext cx="6367799" cy="393745"/>
          </a:xfrm>
          <a:prstGeom prst="rect">
            <a:avLst/>
          </a:prstGeom>
          <a:ln w="12700">
            <a:miter lim="4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创建数组方法一：</a:t>
            </a:r>
            <a:endParaRPr kumimoji="1" lang="zh-CN" altLang="en-US" dirty="0">
              <a:solidFill>
                <a:srgbClr val="E32000"/>
              </a:solidFill>
            </a:endParaRPr>
          </a:p>
          <a:p>
            <a:r>
              <a:rPr lang="zh-CN" altLang="en-US" dirty="0"/>
              <a:t>创建数组的基本方式有两种。第一种是使用 </a:t>
            </a:r>
            <a:r>
              <a:rPr lang="en-US" altLang="zh-CN" dirty="0"/>
              <a:t>Array </a:t>
            </a:r>
            <a:r>
              <a:rPr lang="zh-CN" altLang="en-US" dirty="0"/>
              <a:t>构造函数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
        <p:nvSpPr>
          <p:cNvPr id="5" name="Shape 126"/>
          <p:cNvSpPr/>
          <p:nvPr/>
        </p:nvSpPr>
        <p:spPr>
          <a:xfrm>
            <a:off x="2445143" y="2051686"/>
            <a:ext cx="3890615" cy="2600197"/>
          </a:xfrm>
          <a:prstGeom prst="rect">
            <a:avLst/>
          </a:prstGeom>
          <a:ln w="12700">
            <a:miter lim="400000"/>
          </a:ln>
        </p:spPr>
        <p:txBody>
          <a:bodyPr wrap="none" lIns="34289" tIns="34289" rIns="34289" bIns="34289">
            <a:spAutoFit/>
          </a:bodyPr>
          <a:lstStyle/>
          <a:p>
            <a:pPr>
              <a:lnSpc>
                <a:spcPct val="12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arr7=new Array();</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2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//创建一个新数组</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arr8=new Array(5);</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//创建一个新数组，长度为5</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var arr9=new Array(“1",2,true)</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50000"/>
              </a:lnSpc>
              <a:defRPr sz="2900">
                <a:latin typeface="Microsoft Sans Serif" panose="020B0604020202020204"/>
                <a:ea typeface="Microsoft Sans Serif" panose="020B0604020202020204"/>
                <a:cs typeface="Microsoft Sans Serif" panose="020B0604020202020204"/>
                <a:sym typeface="Microsoft Sans Serif" panose="020B0604020202020204"/>
              </a:defRPr>
            </a:pPr>
            <a:r>
              <a:rPr sz="2000" dirty="0">
                <a:solidFill>
                  <a:srgbClr val="41464D"/>
                </a:solidFill>
                <a:latin typeface="微软雅黑" panose="020B0503020204020204" charset="-122"/>
                <a:ea typeface="微软雅黑" panose="020B0503020204020204" charset="-122"/>
                <a:cs typeface="微软雅黑" panose="020B0503020204020204" charset="-122"/>
              </a:rPr>
              <a:t>//创建一个数组，并写入元素</a:t>
            </a:r>
            <a:endParaRPr sz="2000"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创建数组方法二：</a:t>
            </a:r>
            <a:endParaRPr kumimoji="1" lang="zh-CN" altLang="en-US" dirty="0">
              <a:solidFill>
                <a:srgbClr val="E32000"/>
              </a:solidFill>
            </a:endParaRPr>
          </a:p>
          <a:p>
            <a:r>
              <a:rPr lang="zh-CN" altLang="en-US" dirty="0"/>
              <a:t>使用</a:t>
            </a:r>
            <a:r>
              <a:rPr lang="zh-CN" altLang="en-US" dirty="0">
                <a:solidFill>
                  <a:srgbClr val="E11F01"/>
                </a:solidFill>
              </a:rPr>
              <a:t>数组直接量</a:t>
            </a:r>
            <a:r>
              <a:rPr lang="zh-CN" altLang="en-US" dirty="0"/>
              <a:t>是由一对包含数组项的方括号表示</a:t>
            </a:r>
            <a:r>
              <a:rPr lang="en-US" altLang="zh-CN" dirty="0"/>
              <a:t>,</a:t>
            </a:r>
            <a:r>
              <a:rPr lang="zh-CN" altLang="en-US" dirty="0"/>
              <a:t>多个数组项之间以逗号隔开 </a:t>
            </a:r>
            <a:endParaRPr lang="zh-CN" altLang="en-US" dirty="0"/>
          </a:p>
          <a:p>
            <a:r>
              <a:rPr lang="en-US" altLang="zh-CN" dirty="0" err="1"/>
              <a:t>var</a:t>
            </a:r>
            <a:r>
              <a:rPr lang="en-US" altLang="zh-CN" dirty="0"/>
              <a:t> </a:t>
            </a:r>
            <a:r>
              <a:rPr lang="en-US" altLang="zh-CN" dirty="0" err="1"/>
              <a:t>arr</a:t>
            </a:r>
            <a:r>
              <a:rPr lang="en-US" altLang="zh-CN" dirty="0"/>
              <a:t>=[ ]; //</a:t>
            </a:r>
            <a:r>
              <a:rPr lang="zh-CN" altLang="en-US" dirty="0"/>
              <a:t>创建一个空数组</a:t>
            </a:r>
            <a:endParaRPr lang="zh-CN" altLang="en-US" dirty="0"/>
          </a:p>
          <a:p>
            <a:r>
              <a:rPr lang="en-US" altLang="zh-CN" dirty="0" err="1"/>
              <a:t>var</a:t>
            </a:r>
            <a:r>
              <a:rPr lang="en-US" altLang="zh-CN" dirty="0"/>
              <a:t> </a:t>
            </a:r>
            <a:r>
              <a:rPr lang="en-US" altLang="zh-CN" dirty="0" err="1"/>
              <a:t>arr</a:t>
            </a:r>
            <a:r>
              <a:rPr lang="en-US" altLang="zh-CN" dirty="0"/>
              <a:t>=[“lily","</a:t>
            </a:r>
            <a:r>
              <a:rPr lang="en-US" altLang="zh-CN" dirty="0" err="1"/>
              <a:t>lucy</a:t>
            </a:r>
            <a:r>
              <a:rPr lang="en-US" altLang="zh-CN" dirty="0"/>
              <a:t>","</a:t>
            </a:r>
            <a:r>
              <a:rPr lang="en-US" altLang="zh-CN" dirty="0" err="1"/>
              <a:t>hll</a:t>
            </a:r>
            <a:r>
              <a:rPr lang="en-US" altLang="zh-CN" dirty="0"/>
              <a:t>"]; //</a:t>
            </a:r>
            <a:r>
              <a:rPr lang="zh-CN" altLang="en-US" dirty="0"/>
              <a:t>创建一个含有元素的数组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读写数组：</a:t>
            </a:r>
            <a:endParaRPr kumimoji="1" lang="zh-CN" altLang="en-US" dirty="0">
              <a:solidFill>
                <a:srgbClr val="E32000"/>
              </a:solidFill>
            </a:endParaRPr>
          </a:p>
          <a:p>
            <a:r>
              <a:rPr lang="zh-CN" altLang="en-US" dirty="0"/>
              <a:t>数组中每一个值都叫元素，每个元素在数组里有一个位置，用数字表示这个位置，我们通过这个数字获得元素叫做索引。</a:t>
            </a:r>
            <a:endParaRPr lang="zh-CN" altLang="en-US" dirty="0"/>
          </a:p>
          <a:p>
            <a:r>
              <a:rPr lang="zh-CN" altLang="en-US" dirty="0"/>
              <a:t>我们使用</a:t>
            </a:r>
            <a:r>
              <a:rPr lang="en-US" altLang="zh-CN" dirty="0"/>
              <a:t>[ ]</a:t>
            </a:r>
            <a:r>
              <a:rPr lang="zh-CN" altLang="en-US" dirty="0"/>
              <a:t>操作符来访问数组的元素，方括号中是一个能返回非负整数的变量或表达式或数值</a:t>
            </a:r>
            <a:endParaRPr lang="en-US" altLang="zh-CN" dirty="0"/>
          </a:p>
          <a:p>
            <a:r>
              <a:rPr lang="zh-CN" altLang="en-US" dirty="0"/>
              <a:t>我们使用</a:t>
            </a:r>
            <a:r>
              <a:rPr lang="en-US" altLang="zh-CN" dirty="0"/>
              <a:t>[ ]</a:t>
            </a:r>
            <a:r>
              <a:rPr lang="zh-CN" altLang="en-US" dirty="0"/>
              <a:t>操作符来对数组赋予新值，方括号中是一个能返回非负整数的变量或表达式或数值，然后赋值</a:t>
            </a:r>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数组长度：</a:t>
            </a:r>
            <a:endParaRPr kumimoji="1" lang="zh-CN" altLang="en-US" dirty="0">
              <a:solidFill>
                <a:srgbClr val="E32000"/>
              </a:solidFill>
            </a:endParaRPr>
          </a:p>
          <a:p>
            <a:r>
              <a:rPr lang="zh-CN" altLang="en-US" dirty="0"/>
              <a:t>每个数组都有一个</a:t>
            </a:r>
            <a:r>
              <a:rPr lang="en-US" altLang="zh-CN" dirty="0"/>
              <a:t>length</a:t>
            </a:r>
            <a:r>
              <a:rPr lang="zh-CN" altLang="en-US" dirty="0"/>
              <a:t>属性。它和其他对象</a:t>
            </a:r>
            <a:r>
              <a:rPr lang="en-US" altLang="zh-CN" dirty="0"/>
              <a:t>length</a:t>
            </a:r>
            <a:r>
              <a:rPr lang="zh-CN" altLang="en-US" dirty="0"/>
              <a:t>的区别就是：它会大于等于数组的元素的个数</a:t>
            </a:r>
            <a:endParaRPr lang="en-US" altLang="zh-CN" dirty="0"/>
          </a:p>
          <a:p>
            <a:r>
              <a:rPr lang="zh-CN" altLang="en-US" dirty="0"/>
              <a:t>对数组设置一个大于数组长度的数值时，就会在数组尾部创建一个新的空区域</a:t>
            </a:r>
            <a:endParaRPr lang="zh-CN" altLang="en-US" dirty="0"/>
          </a:p>
          <a:p>
            <a:r>
              <a:rPr lang="zh-CN" altLang="en-US" dirty="0"/>
              <a:t>对数组设置一个小于数组长度的数值</a:t>
            </a:r>
            <a:r>
              <a:rPr lang="en-US" altLang="zh-CN" dirty="0"/>
              <a:t> </a:t>
            </a:r>
            <a:r>
              <a:rPr lang="en-US" altLang="zh-CN" dirty="0" err="1"/>
              <a:t>i</a:t>
            </a:r>
            <a:r>
              <a:rPr lang="en-US" altLang="zh-CN" dirty="0"/>
              <a:t> </a:t>
            </a:r>
            <a:r>
              <a:rPr lang="zh-CN" altLang="en-US" dirty="0"/>
              <a:t>时，就会将索引值的</a:t>
            </a:r>
            <a:r>
              <a:rPr lang="en-US" altLang="zh-CN" dirty="0" err="1"/>
              <a:t>i</a:t>
            </a:r>
            <a:r>
              <a:rPr lang="zh-CN" altLang="en-US" dirty="0"/>
              <a:t>以后的元素删除</a:t>
            </a:r>
            <a:endParaRPr lang="zh-CN" altLang="en-US" dirty="0"/>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join()</a:t>
            </a:r>
            <a:r>
              <a:rPr kumimoji="1" lang="zh-CN" altLang="en-US" dirty="0">
                <a:solidFill>
                  <a:srgbClr val="E32000"/>
                </a:solidFill>
              </a:rPr>
              <a:t>：</a:t>
            </a:r>
            <a:endParaRPr kumimoji="1" lang="zh-CN" altLang="en-US" dirty="0">
              <a:solidFill>
                <a:srgbClr val="E32000"/>
              </a:solidFill>
            </a:endParaRPr>
          </a:p>
          <a:p>
            <a:r>
              <a:rPr lang="en-US" altLang="zh-CN" dirty="0"/>
              <a:t>join()</a:t>
            </a:r>
            <a:r>
              <a:rPr lang="zh-CN" altLang="en-US" dirty="0"/>
              <a:t>方法将数组中所有元素都转化为</a:t>
            </a:r>
            <a:r>
              <a:rPr kumimoji="1" lang="zh-CN" altLang="en-US" dirty="0">
                <a:solidFill>
                  <a:srgbClr val="E32000"/>
                </a:solidFill>
              </a:rPr>
              <a:t>字符串拼接在一起</a:t>
            </a:r>
            <a:r>
              <a:rPr lang="zh-CN" altLang="en-US" dirty="0"/>
              <a:t>，返回最后生成的字符串</a:t>
            </a:r>
            <a:endParaRPr lang="en-US" altLang="zh-CN" dirty="0"/>
          </a:p>
          <a:p>
            <a:r>
              <a:rPr lang="en-US" altLang="zh-CN" dirty="0"/>
              <a:t>join()</a:t>
            </a:r>
            <a:r>
              <a:rPr lang="zh-CN" altLang="en-US" dirty="0"/>
              <a:t>方法可以</a:t>
            </a:r>
            <a:r>
              <a:rPr lang="zh-CN" altLang="en-US" dirty="0">
                <a:solidFill>
                  <a:srgbClr val="FF2600"/>
                </a:solidFill>
              </a:rPr>
              <a:t>指定一个字符串</a:t>
            </a:r>
            <a:r>
              <a:rPr lang="zh-CN" altLang="en-US" dirty="0"/>
              <a:t>在生成的字符串来</a:t>
            </a:r>
            <a:r>
              <a:rPr lang="zh-CN" altLang="en-US" dirty="0">
                <a:solidFill>
                  <a:srgbClr val="FF2600"/>
                </a:solidFill>
              </a:rPr>
              <a:t>分割</a:t>
            </a:r>
            <a:r>
              <a:rPr lang="zh-CN" altLang="en-US" dirty="0"/>
              <a:t>数组的各个元素。默认为逗号（</a:t>
            </a:r>
            <a:r>
              <a:rPr lang="en-US" altLang="zh-CN" dirty="0"/>
              <a:t>,</a:t>
            </a:r>
            <a:r>
              <a:rPr lang="zh-CN" altLang="en-US" dirty="0"/>
              <a:t>）</a:t>
            </a:r>
            <a:endParaRPr lang="en-US" altLang="zh-CN" dirty="0"/>
          </a:p>
          <a:p>
            <a:r>
              <a:rPr lang="zh-CN" altLang="en-US" dirty="0">
                <a:solidFill>
                  <a:schemeClr val="bg1">
                    <a:lumMod val="65000"/>
                  </a:schemeClr>
                </a:solidFill>
              </a:rPr>
              <a:t>如果数组中的某一项的值是 </a:t>
            </a:r>
            <a:r>
              <a:rPr lang="en-US" altLang="zh-CN" dirty="0">
                <a:solidFill>
                  <a:schemeClr val="bg1">
                    <a:lumMod val="65000"/>
                  </a:schemeClr>
                </a:solidFill>
              </a:rPr>
              <a:t>null </a:t>
            </a:r>
            <a:r>
              <a:rPr lang="zh-CN" altLang="en-US" dirty="0">
                <a:solidFill>
                  <a:schemeClr val="bg1">
                    <a:lumMod val="65000"/>
                  </a:schemeClr>
                </a:solidFill>
              </a:rPr>
              <a:t>或者 </a:t>
            </a:r>
            <a:r>
              <a:rPr lang="en-US" altLang="zh-CN" dirty="0">
                <a:solidFill>
                  <a:schemeClr val="bg1">
                    <a:lumMod val="65000"/>
                  </a:schemeClr>
                </a:solidFill>
              </a:rPr>
              <a:t>undefined,</a:t>
            </a:r>
            <a:r>
              <a:rPr lang="zh-CN" altLang="en-US" dirty="0">
                <a:solidFill>
                  <a:schemeClr val="bg1">
                    <a:lumMod val="65000"/>
                  </a:schemeClr>
                </a:solidFill>
              </a:rPr>
              <a:t>那么该值在 </a:t>
            </a:r>
            <a:r>
              <a:rPr lang="en-US" altLang="zh-CN" dirty="0">
                <a:solidFill>
                  <a:schemeClr val="bg1">
                    <a:lumMod val="65000"/>
                  </a:schemeClr>
                </a:solidFill>
              </a:rPr>
              <a:t>join()</a:t>
            </a:r>
            <a:r>
              <a:rPr lang="zh-CN" altLang="en-US" dirty="0">
                <a:solidFill>
                  <a:schemeClr val="bg1">
                    <a:lumMod val="65000"/>
                  </a:schemeClr>
                </a:solidFill>
              </a:rPr>
              <a:t>、 </a:t>
            </a:r>
            <a:r>
              <a:rPr lang="en-US" altLang="zh-CN" dirty="0" err="1">
                <a:solidFill>
                  <a:schemeClr val="bg1">
                    <a:lumMod val="65000"/>
                  </a:schemeClr>
                </a:solidFill>
              </a:rPr>
              <a:t>toLocaleString</a:t>
            </a:r>
            <a:r>
              <a:rPr lang="en-US" altLang="zh-CN" dirty="0">
                <a:solidFill>
                  <a:schemeClr val="bg1">
                    <a:lumMod val="65000"/>
                  </a:schemeClr>
                </a:solidFill>
              </a:rPr>
              <a:t>()</a:t>
            </a:r>
            <a:r>
              <a:rPr lang="zh-CN" altLang="en-US" dirty="0">
                <a:solidFill>
                  <a:schemeClr val="bg1">
                    <a:lumMod val="65000"/>
                  </a:schemeClr>
                </a:solidFill>
              </a:rPr>
              <a:t>、</a:t>
            </a:r>
            <a:r>
              <a:rPr lang="en-US" altLang="zh-CN" dirty="0" err="1">
                <a:solidFill>
                  <a:schemeClr val="bg1">
                    <a:lumMod val="65000"/>
                  </a:schemeClr>
                </a:solidFill>
              </a:rPr>
              <a:t>toString</a:t>
            </a:r>
            <a:r>
              <a:rPr lang="en-US" altLang="zh-CN" dirty="0">
                <a:solidFill>
                  <a:schemeClr val="bg1">
                    <a:lumMod val="65000"/>
                  </a:schemeClr>
                </a:solidFill>
              </a:rPr>
              <a:t>()</a:t>
            </a:r>
            <a:r>
              <a:rPr lang="zh-CN" altLang="en-US" dirty="0">
                <a:solidFill>
                  <a:schemeClr val="bg1">
                    <a:lumMod val="65000"/>
                  </a:schemeClr>
                </a:solidFill>
              </a:rPr>
              <a:t>和 </a:t>
            </a:r>
            <a:r>
              <a:rPr lang="en-US" altLang="zh-CN" dirty="0" err="1">
                <a:solidFill>
                  <a:schemeClr val="bg1">
                    <a:lumMod val="65000"/>
                  </a:schemeClr>
                </a:solidFill>
              </a:rPr>
              <a:t>valueOf</a:t>
            </a:r>
            <a:r>
              <a:rPr lang="en-US" altLang="zh-CN" dirty="0">
                <a:solidFill>
                  <a:schemeClr val="bg1">
                    <a:lumMod val="65000"/>
                  </a:schemeClr>
                </a:solidFill>
              </a:rPr>
              <a:t>()</a:t>
            </a:r>
            <a:r>
              <a:rPr lang="zh-CN" altLang="en-US" dirty="0">
                <a:solidFill>
                  <a:schemeClr val="bg1">
                    <a:lumMod val="65000"/>
                  </a:schemeClr>
                </a:solidFill>
              </a:rPr>
              <a:t>方法返回的结果中以空字符串表示。 </a:t>
            </a:r>
            <a:endParaRPr lang="en-US" altLang="zh-CN" dirty="0">
              <a:solidFill>
                <a:schemeClr val="bg1">
                  <a:lumMod val="65000"/>
                </a:schemeClr>
              </a:solidFill>
            </a:endParaRPr>
          </a:p>
          <a:p>
            <a:endParaRPr lang="zh-CN" altLang="en-US" dirty="0"/>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concat</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it-IT" altLang="zh-CN" dirty="0" err="1"/>
              <a:t>concat</a:t>
            </a:r>
            <a:r>
              <a:rPr lang="it-IT" altLang="zh-CN" dirty="0"/>
              <a:t>()</a:t>
            </a:r>
            <a:r>
              <a:rPr lang="zh-CN" altLang="en-US" dirty="0"/>
              <a:t> </a:t>
            </a:r>
            <a:r>
              <a:rPr lang="zh-CN" altLang="it-IT" dirty="0"/>
              <a:t>方法</a:t>
            </a:r>
            <a:r>
              <a:rPr lang="zh-CN" altLang="en-US" dirty="0"/>
              <a:t>先创建调用此方法的当前数组一个副本</a:t>
            </a:r>
            <a:r>
              <a:rPr lang="en-US" altLang="zh-CN" dirty="0"/>
              <a:t>,</a:t>
            </a:r>
            <a:r>
              <a:rPr lang="zh-CN" altLang="en-US" dirty="0"/>
              <a:t>然后将接收到的参数添加到这个副本的末尾</a:t>
            </a:r>
            <a:r>
              <a:rPr lang="en-US" altLang="zh-CN" dirty="0"/>
              <a:t>,</a:t>
            </a:r>
            <a:r>
              <a:rPr lang="zh-CN" altLang="en-US" dirty="0"/>
              <a:t>最后返回新构建的数组 </a:t>
            </a:r>
            <a:endParaRPr lang="zh-CN" altLang="en-US" dirty="0"/>
          </a:p>
          <a:p>
            <a:r>
              <a:rPr lang="zh-CN" altLang="en-US" dirty="0"/>
              <a:t>如果传递给 </a:t>
            </a:r>
            <a:r>
              <a:rPr lang="en-US" altLang="zh-CN" dirty="0" err="1"/>
              <a:t>concat</a:t>
            </a:r>
            <a:r>
              <a:rPr lang="en-US" altLang="zh-CN" dirty="0"/>
              <a:t>()</a:t>
            </a:r>
            <a:r>
              <a:rPr lang="zh-CN" altLang="en-US" dirty="0"/>
              <a:t> 方法的是一或多个数组</a:t>
            </a:r>
            <a:r>
              <a:rPr lang="en-US" altLang="zh-CN" dirty="0"/>
              <a:t>,</a:t>
            </a:r>
            <a:r>
              <a:rPr lang="zh-CN" altLang="en-US" dirty="0"/>
              <a:t>则该方法会将这些数组中的每一项都添加到结果数组中</a:t>
            </a:r>
            <a:endParaRPr lang="en-US" altLang="zh-CN" dirty="0"/>
          </a:p>
          <a:p>
            <a:r>
              <a:rPr lang="zh-CN" altLang="en-US" dirty="0"/>
              <a:t>如果传递的值不是数组，这些值就会被简单地添加到结果数组的末尾</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slice()</a:t>
            </a:r>
            <a:r>
              <a:rPr kumimoji="1" lang="zh-CN" altLang="en-US" dirty="0">
                <a:solidFill>
                  <a:srgbClr val="E32000"/>
                </a:solidFill>
              </a:rPr>
              <a:t>：</a:t>
            </a:r>
            <a:endParaRPr kumimoji="1" lang="zh-CN" altLang="en-US" dirty="0">
              <a:solidFill>
                <a:srgbClr val="E32000"/>
              </a:solidFill>
            </a:endParaRPr>
          </a:p>
          <a:p>
            <a:r>
              <a:rPr lang="en-US" altLang="zh-CN" dirty="0"/>
              <a:t>slice()</a:t>
            </a:r>
            <a:r>
              <a:rPr lang="zh-CN" altLang="en-US" dirty="0"/>
              <a:t> 方法基于当前数组中的一或多个项创建一个新数组 </a:t>
            </a:r>
            <a:endParaRPr lang="zh-CN" altLang="en-US" dirty="0"/>
          </a:p>
          <a:p>
            <a:r>
              <a:rPr lang="en-US" altLang="zh-CN" dirty="0"/>
              <a:t>slice()</a:t>
            </a:r>
            <a:r>
              <a:rPr lang="zh-CN" altLang="en-US" dirty="0"/>
              <a:t> 方法可以 接受一或两个参数</a:t>
            </a:r>
            <a:r>
              <a:rPr lang="en-US" altLang="zh-CN" dirty="0"/>
              <a:t>,</a:t>
            </a:r>
            <a:r>
              <a:rPr lang="zh-CN" altLang="en-US" dirty="0"/>
              <a:t>即要返回项的起始和结束位置 </a:t>
            </a:r>
            <a:endParaRPr lang="zh-CN" altLang="en-US" dirty="0"/>
          </a:p>
          <a:p>
            <a:r>
              <a:rPr lang="zh-CN" altLang="en-US" dirty="0"/>
              <a:t>只有一个参数，</a:t>
            </a:r>
            <a:r>
              <a:rPr lang="en-US" altLang="zh-CN" dirty="0"/>
              <a:t>slice()</a:t>
            </a:r>
            <a:r>
              <a:rPr lang="zh-CN" altLang="en-US" dirty="0"/>
              <a:t> 方法返回从该参数指定位置开始到当前数组末尾的所有项。</a:t>
            </a:r>
            <a:endParaRPr lang="en-US" altLang="zh-CN" dirty="0"/>
          </a:p>
          <a:p>
            <a:r>
              <a:rPr lang="zh-CN" altLang="en-US" dirty="0"/>
              <a:t>如果有两个参数，该方法返回起始和结束位置之间的项，但不包括结束位置的项 </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splice()</a:t>
            </a:r>
            <a:r>
              <a:rPr kumimoji="1" lang="zh-CN" altLang="en-US" dirty="0">
                <a:solidFill>
                  <a:srgbClr val="E32000"/>
                </a:solidFill>
              </a:rPr>
              <a:t>：</a:t>
            </a:r>
            <a:endParaRPr kumimoji="1" lang="zh-CN" altLang="en-US" dirty="0">
              <a:solidFill>
                <a:srgbClr val="E32000"/>
              </a:solidFill>
            </a:endParaRPr>
          </a:p>
          <a:p>
            <a:r>
              <a:rPr lang="en-US" altLang="zh-CN" dirty="0"/>
              <a:t>splice()</a:t>
            </a:r>
            <a:r>
              <a:rPr lang="zh-CN" altLang="en-US" dirty="0"/>
              <a:t>的主要用途是向数组的中部插入项 </a:t>
            </a:r>
            <a:endParaRPr lang="zh-CN" altLang="en-US" dirty="0"/>
          </a:p>
          <a:p>
            <a:r>
              <a:rPr lang="zh-CN" altLang="en-US" dirty="0"/>
              <a:t>删除：可以删除任意数量的项</a:t>
            </a:r>
            <a:r>
              <a:rPr lang="en-US" altLang="zh-CN" dirty="0"/>
              <a:t>,</a:t>
            </a:r>
            <a:r>
              <a:rPr lang="zh-CN" altLang="en-US" dirty="0"/>
              <a:t>只需指定 </a:t>
            </a:r>
            <a:r>
              <a:rPr lang="en-US" altLang="zh-CN" dirty="0"/>
              <a:t>2 </a:t>
            </a:r>
            <a:r>
              <a:rPr lang="zh-CN" altLang="en-US" dirty="0"/>
              <a:t>个参数</a:t>
            </a:r>
            <a:r>
              <a:rPr lang="en-US" altLang="zh-CN" dirty="0"/>
              <a:t>:</a:t>
            </a:r>
            <a:r>
              <a:rPr lang="zh-CN" altLang="en-US" dirty="0"/>
              <a:t>要删除的第一项的位置和要删除的项数</a:t>
            </a:r>
            <a:endParaRPr lang="en-US" altLang="zh-CN" dirty="0"/>
          </a:p>
          <a:p>
            <a:r>
              <a:rPr lang="zh-CN" altLang="en-US" dirty="0"/>
              <a:t>插入：可以向指定位置插入任意数量的项</a:t>
            </a:r>
            <a:r>
              <a:rPr lang="en-US" altLang="zh-CN" dirty="0"/>
              <a:t>,</a:t>
            </a:r>
            <a:r>
              <a:rPr lang="zh-CN" altLang="en-US" dirty="0"/>
              <a:t>只需提供 </a:t>
            </a:r>
            <a:r>
              <a:rPr lang="en-US" altLang="zh-CN" dirty="0"/>
              <a:t>3 </a:t>
            </a:r>
            <a:r>
              <a:rPr lang="zh-CN" altLang="en-US" dirty="0"/>
              <a:t>个参数</a:t>
            </a:r>
            <a:r>
              <a:rPr lang="en-US" altLang="zh-CN" dirty="0"/>
              <a:t>:</a:t>
            </a:r>
            <a:r>
              <a:rPr lang="zh-CN" altLang="en-US" dirty="0"/>
              <a:t>起始位置、</a:t>
            </a:r>
            <a:r>
              <a:rPr lang="en-US" altLang="zh-CN" dirty="0"/>
              <a:t>0(</a:t>
            </a:r>
            <a:r>
              <a:rPr lang="zh-CN" altLang="en-US" dirty="0"/>
              <a:t>要删除的项数</a:t>
            </a:r>
            <a:r>
              <a:rPr lang="en-US" altLang="zh-CN" dirty="0"/>
              <a:t>) </a:t>
            </a:r>
            <a:r>
              <a:rPr lang="zh-CN" altLang="en-US" dirty="0"/>
              <a:t>和要插入的项 </a:t>
            </a:r>
            <a:endParaRPr lang="zh-CN" altLang="en-US" dirty="0"/>
          </a:p>
          <a:p>
            <a:r>
              <a:rPr lang="zh-CN" altLang="en-US" dirty="0"/>
              <a:t>替换：可以向指定位置插入任意数量的项</a:t>
            </a:r>
            <a:r>
              <a:rPr lang="en-US" altLang="zh-CN" dirty="0"/>
              <a:t>,</a:t>
            </a:r>
            <a:r>
              <a:rPr lang="zh-CN" altLang="en-US" dirty="0"/>
              <a:t>且同时删除任意数量的项</a:t>
            </a:r>
            <a:r>
              <a:rPr lang="en-US" altLang="zh-CN" dirty="0"/>
              <a:t>,</a:t>
            </a:r>
            <a:r>
              <a:rPr lang="zh-CN" altLang="en-US" dirty="0"/>
              <a:t>只需指定 </a:t>
            </a:r>
            <a:r>
              <a:rPr lang="en-US" altLang="zh-CN" dirty="0"/>
              <a:t>3 </a:t>
            </a:r>
            <a:r>
              <a:rPr lang="zh-CN" altLang="en-US" dirty="0"/>
              <a:t>个参数</a:t>
            </a:r>
            <a:r>
              <a:rPr lang="en-US" altLang="zh-CN" dirty="0"/>
              <a:t>:</a:t>
            </a:r>
            <a:r>
              <a:rPr lang="zh-CN" altLang="en-US" dirty="0"/>
              <a:t>起始位置、要删除的项数和要插入的任意数量的项 </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热门框架（</a:t>
            </a:r>
            <a:r>
              <a:rPr lang="zh-CN" altLang="en-US" dirty="0">
                <a:solidFill>
                  <a:srgbClr val="E32000"/>
                </a:solidFill>
              </a:rPr>
              <a:t>神作 </a:t>
            </a:r>
            <a:r>
              <a:rPr lang="en-US" altLang="zh-CN" dirty="0">
                <a:solidFill>
                  <a:srgbClr val="E32000"/>
                </a:solidFill>
              </a:rPr>
              <a:t>React</a:t>
            </a:r>
            <a:r>
              <a:rPr lang="zh-CN" altLang="en-US" dirty="0">
                <a:solidFill>
                  <a:srgbClr val="E32000"/>
                </a:solidFill>
              </a:rPr>
              <a:t> 举例</a:t>
            </a:r>
            <a:r>
              <a:rPr lang="zh-CN" altLang="en-US" dirty="0">
                <a:solidFill>
                  <a:srgbClr val="E11F01"/>
                </a:solidFill>
              </a:rPr>
              <a:t>）：</a:t>
            </a:r>
            <a:endParaRPr lang="sk-SK" altLang="zh-CN" dirty="0">
              <a:solidFill>
                <a:srgbClr val="E11F01"/>
              </a:solidFill>
            </a:endParaRPr>
          </a:p>
          <a:p>
            <a:pPr>
              <a:lnSpc>
                <a:spcPct val="150000"/>
              </a:lnSpc>
              <a:spcBef>
                <a:spcPct val="0"/>
              </a:spcBef>
            </a:pPr>
            <a:r>
              <a:rPr lang="sk-SK" altLang="zh-CN" dirty="0" err="1"/>
              <a:t>React</a:t>
            </a:r>
            <a:r>
              <a:rPr lang="zh-CN" altLang="en-US" dirty="0"/>
              <a:t> 开创性地采用了 </a:t>
            </a:r>
            <a:r>
              <a:rPr lang="en-US" altLang="zh-CN" dirty="0"/>
              <a:t>Virtual DOM</a:t>
            </a:r>
            <a:r>
              <a:rPr lang="zh-CN" altLang="en-US" dirty="0"/>
              <a:t>（虚拟 </a:t>
            </a:r>
            <a:r>
              <a:rPr lang="en-US" altLang="zh-CN" dirty="0"/>
              <a:t>DOM</a:t>
            </a:r>
            <a:r>
              <a:rPr lang="zh-CN" altLang="en-US" dirty="0"/>
              <a:t>）避免了 </a:t>
            </a:r>
            <a:r>
              <a:rPr lang="en-US" altLang="zh-CN" dirty="0"/>
              <a:t>DOM </a:t>
            </a:r>
            <a:r>
              <a:rPr lang="zh-CN" altLang="en-US" dirty="0"/>
              <a:t>操作消耗性能的问题，将 </a:t>
            </a:r>
            <a:r>
              <a:rPr lang="en-US" altLang="zh-CN" dirty="0"/>
              <a:t>UI </a:t>
            </a:r>
            <a:r>
              <a:rPr lang="zh-CN" altLang="en-US" dirty="0"/>
              <a:t>拆分成不同的可组合、可复用、可维护的组件，组件和组件之间耦合度极低，开发效率大幅度增加</a:t>
            </a:r>
            <a:endParaRPr lang="en-US" altLang="zh-CN" dirty="0"/>
          </a:p>
          <a:p>
            <a:pPr>
              <a:lnSpc>
                <a:spcPct val="150000"/>
              </a:lnSpc>
              <a:spcBef>
                <a:spcPct val="0"/>
              </a:spcBef>
            </a:pPr>
            <a:r>
              <a:rPr lang="en-US" altLang="zh-CN" dirty="0"/>
              <a:t>React Native</a:t>
            </a:r>
            <a:r>
              <a:rPr lang="zh-CN" altLang="en-US" dirty="0"/>
              <a:t> 你可以使用同一套逻辑和架构、同一门语言实现 </a:t>
            </a:r>
            <a:r>
              <a:rPr lang="en-US" altLang="zh-CN" dirty="0"/>
              <a:t>Web</a:t>
            </a:r>
            <a:r>
              <a:rPr lang="zh-CN" altLang="en-US" dirty="0"/>
              <a:t>、</a:t>
            </a:r>
            <a:r>
              <a:rPr lang="en-US" altLang="zh-CN" dirty="0"/>
              <a:t>iOS</a:t>
            </a:r>
            <a:r>
              <a:rPr lang="zh-CN" altLang="en-US" dirty="0"/>
              <a:t>、</a:t>
            </a:r>
            <a:r>
              <a:rPr lang="en-US" altLang="zh-CN" dirty="0"/>
              <a:t>Android </a:t>
            </a:r>
            <a:r>
              <a:rPr lang="zh-CN" altLang="en-US" dirty="0"/>
              <a:t>的开发。由于各大平台 </a:t>
            </a:r>
            <a:r>
              <a:rPr lang="en-US" altLang="zh-CN" dirty="0"/>
              <a:t>API </a:t>
            </a:r>
            <a:r>
              <a:rPr lang="zh-CN" altLang="en-US" dirty="0"/>
              <a:t>和交互逻辑的不同，</a:t>
            </a:r>
            <a:r>
              <a:rPr lang="en-US" altLang="zh-CN" dirty="0"/>
              <a:t>React Native </a:t>
            </a:r>
            <a:r>
              <a:rPr lang="zh-CN" altLang="en-US" dirty="0"/>
              <a:t>的理念是 “</a:t>
            </a:r>
            <a:r>
              <a:rPr lang="en-US" altLang="zh-CN" dirty="0"/>
              <a:t>Learn once, write anywhere”</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push()</a:t>
            </a:r>
            <a:r>
              <a:rPr kumimoji="1" lang="zh-CN" altLang="en-US" dirty="0">
                <a:solidFill>
                  <a:srgbClr val="E32000"/>
                </a:solidFill>
              </a:rPr>
              <a:t>：</a:t>
            </a:r>
            <a:endParaRPr kumimoji="1" lang="zh-CN" altLang="en-US" dirty="0">
              <a:solidFill>
                <a:srgbClr val="E32000"/>
              </a:solidFill>
            </a:endParaRPr>
          </a:p>
          <a:p>
            <a:r>
              <a:rPr lang="en-US" altLang="zh-CN" dirty="0"/>
              <a:t>push() </a:t>
            </a:r>
            <a:r>
              <a:rPr lang="zh-CN" altLang="en-US" dirty="0"/>
              <a:t>方法可以接收任意数量的参数</a:t>
            </a:r>
            <a:r>
              <a:rPr lang="en-US" altLang="zh-CN" dirty="0"/>
              <a:t>,</a:t>
            </a:r>
            <a:r>
              <a:rPr lang="zh-CN" altLang="en-US" dirty="0"/>
              <a:t>把它们逐个添加到数组末尾</a:t>
            </a:r>
            <a:endParaRPr lang="en-US" altLang="zh-CN" dirty="0"/>
          </a:p>
          <a:p>
            <a:r>
              <a:rPr lang="en-US" altLang="zh-CN" dirty="0"/>
              <a:t>push() </a:t>
            </a:r>
            <a:r>
              <a:rPr lang="zh-CN" altLang="en-US" dirty="0"/>
              <a:t>方法返回修改后数组的长度。</a:t>
            </a:r>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pop()</a:t>
            </a:r>
            <a:r>
              <a:rPr kumimoji="1" lang="zh-CN" altLang="en-US" dirty="0">
                <a:solidFill>
                  <a:srgbClr val="E32000"/>
                </a:solidFill>
              </a:rPr>
              <a:t>：</a:t>
            </a:r>
            <a:endParaRPr kumimoji="1" lang="zh-CN" altLang="en-US" dirty="0">
              <a:solidFill>
                <a:srgbClr val="E32000"/>
              </a:solidFill>
            </a:endParaRPr>
          </a:p>
          <a:p>
            <a:r>
              <a:rPr lang="en-US" altLang="zh-CN" dirty="0"/>
              <a:t>pop() </a:t>
            </a:r>
            <a:r>
              <a:rPr lang="zh-CN" altLang="en-US" dirty="0"/>
              <a:t>方法从数组末尾移除最后一项</a:t>
            </a:r>
            <a:r>
              <a:rPr lang="en-US" altLang="zh-CN" dirty="0"/>
              <a:t>,</a:t>
            </a:r>
            <a:r>
              <a:rPr lang="zh-CN" altLang="en-US" dirty="0"/>
              <a:t>减少数组的 </a:t>
            </a:r>
            <a:r>
              <a:rPr lang="en-US" altLang="zh-CN" dirty="0"/>
              <a:t>length </a:t>
            </a:r>
            <a:r>
              <a:rPr lang="zh-CN" altLang="en-US" dirty="0"/>
              <a:t>值</a:t>
            </a:r>
            <a:endParaRPr lang="en-US" altLang="zh-CN" dirty="0"/>
          </a:p>
          <a:p>
            <a:r>
              <a:rPr lang="en-US" altLang="zh-CN" dirty="0"/>
              <a:t>pop() </a:t>
            </a:r>
            <a:r>
              <a:rPr lang="zh-CN" altLang="en-US" dirty="0"/>
              <a:t>方法返回被移除的项</a:t>
            </a:r>
            <a:endParaRPr lang="en-US" altLang="zh-CN"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shift()</a:t>
            </a:r>
            <a:r>
              <a:rPr kumimoji="1" lang="zh-CN" altLang="en-US" dirty="0">
                <a:solidFill>
                  <a:srgbClr val="E32000"/>
                </a:solidFill>
              </a:rPr>
              <a:t>：</a:t>
            </a:r>
            <a:endParaRPr kumimoji="1" lang="zh-CN" altLang="en-US" dirty="0">
              <a:solidFill>
                <a:srgbClr val="E32000"/>
              </a:solidFill>
            </a:endParaRPr>
          </a:p>
          <a:p>
            <a:r>
              <a:rPr lang="en-US" altLang="zh-CN" dirty="0"/>
              <a:t>shift()</a:t>
            </a:r>
            <a:r>
              <a:rPr lang="zh-CN" altLang="en-US" dirty="0"/>
              <a:t>方法是删除数组的第一个元素</a:t>
            </a:r>
            <a:endParaRPr lang="en-US" altLang="zh-CN" dirty="0"/>
          </a:p>
          <a:p>
            <a:r>
              <a:rPr lang="en-US" altLang="zh-CN" dirty="0"/>
              <a:t>shift()</a:t>
            </a:r>
            <a:r>
              <a:rPr lang="zh-CN" altLang="en-US" dirty="0"/>
              <a:t>方法将删除元素返回，然后把随后的元素下移一个位置填补空缺。</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unshift</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err="1"/>
              <a:t>unshift</a:t>
            </a:r>
            <a:r>
              <a:rPr lang="en-US" altLang="zh-CN" dirty="0"/>
              <a:t>()</a:t>
            </a:r>
            <a:r>
              <a:rPr lang="zh-CN" altLang="en-US" dirty="0"/>
              <a:t>方法是在数组的头部添加一个或多个元素</a:t>
            </a:r>
            <a:endParaRPr lang="en-US" altLang="zh-CN" dirty="0"/>
          </a:p>
          <a:p>
            <a:r>
              <a:rPr lang="en-US" altLang="zh-CN" dirty="0" err="1"/>
              <a:t>unshift</a:t>
            </a:r>
            <a:r>
              <a:rPr lang="en-US" altLang="zh-CN" dirty="0"/>
              <a:t>()</a:t>
            </a:r>
            <a:r>
              <a:rPr lang="zh-CN" altLang="en-US" dirty="0"/>
              <a:t>方法将已经存在的元素的索引值放到更高的位置，并返回数组的新长度</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reverse()</a:t>
            </a:r>
            <a:r>
              <a:rPr kumimoji="1" lang="zh-CN" altLang="en-US" dirty="0">
                <a:solidFill>
                  <a:srgbClr val="E32000"/>
                </a:solidFill>
              </a:rPr>
              <a:t>：</a:t>
            </a:r>
            <a:endParaRPr kumimoji="1" lang="zh-CN" altLang="en-US" dirty="0">
              <a:solidFill>
                <a:srgbClr val="E32000"/>
              </a:solidFill>
            </a:endParaRPr>
          </a:p>
          <a:p>
            <a:r>
              <a:rPr lang="en-US" altLang="zh-CN" dirty="0"/>
              <a:t>reverse()</a:t>
            </a:r>
            <a:r>
              <a:rPr lang="zh-CN" altLang="en-US" dirty="0"/>
              <a:t>方法是将数组中的元素颠倒位置</a:t>
            </a:r>
            <a:endParaRPr lang="en-US" altLang="zh-CN" dirty="0"/>
          </a:p>
          <a:p>
            <a:r>
              <a:rPr lang="zh-CN" altLang="en-US" dirty="0"/>
              <a:t>不是重新定义新数组，而是在原来的数组中重新排列它们</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sort()</a:t>
            </a:r>
            <a:r>
              <a:rPr kumimoji="1" lang="zh-CN" altLang="en-US" dirty="0">
                <a:solidFill>
                  <a:srgbClr val="E32000"/>
                </a:solidFill>
              </a:rPr>
              <a:t>：</a:t>
            </a:r>
            <a:endParaRPr kumimoji="1" lang="zh-CN" altLang="en-US" dirty="0">
              <a:solidFill>
                <a:srgbClr val="E32000"/>
              </a:solidFill>
            </a:endParaRPr>
          </a:p>
          <a:p>
            <a:r>
              <a:rPr lang="zh-CN" altLang="en-US" dirty="0"/>
              <a:t>默认情况下</a:t>
            </a:r>
            <a:r>
              <a:rPr lang="en-US" altLang="zh-CN" dirty="0"/>
              <a:t>,</a:t>
            </a:r>
            <a:r>
              <a:rPr lang="zh-CN" altLang="en-US" dirty="0"/>
              <a:t> </a:t>
            </a:r>
            <a:r>
              <a:rPr lang="en-US" altLang="zh-CN" dirty="0"/>
              <a:t>sort()</a:t>
            </a:r>
            <a:r>
              <a:rPr lang="zh-CN" altLang="en-US" dirty="0"/>
              <a:t> 方法按升序排列数组项，即最小的值位于最前面</a:t>
            </a:r>
            <a:r>
              <a:rPr lang="en-US" altLang="zh-CN" dirty="0"/>
              <a:t>,</a:t>
            </a:r>
            <a:r>
              <a:rPr lang="zh-CN" altLang="en-US" dirty="0"/>
              <a:t>最大的值排在最后面 </a:t>
            </a:r>
            <a:endParaRPr lang="en-US" altLang="zh-CN" dirty="0"/>
          </a:p>
          <a:p>
            <a:r>
              <a:rPr lang="zh-CN" altLang="en-US" dirty="0"/>
              <a:t>为了实现排序</a:t>
            </a:r>
            <a:r>
              <a:rPr lang="en-US" altLang="zh-CN" dirty="0"/>
              <a:t>,sort()</a:t>
            </a:r>
            <a:r>
              <a:rPr lang="zh-CN" altLang="en-US" dirty="0"/>
              <a:t>方法会调用每个数组项的 </a:t>
            </a:r>
            <a:r>
              <a:rPr lang="en-US" altLang="zh-CN" dirty="0" err="1"/>
              <a:t>toString</a:t>
            </a:r>
            <a:r>
              <a:rPr lang="en-US" altLang="zh-CN" dirty="0"/>
              <a:t>()</a:t>
            </a:r>
            <a:r>
              <a:rPr lang="zh-CN" altLang="en-US" dirty="0"/>
              <a:t> 转型方法</a:t>
            </a:r>
            <a:r>
              <a:rPr lang="en-US" altLang="zh-CN" dirty="0"/>
              <a:t>,</a:t>
            </a:r>
            <a:r>
              <a:rPr lang="zh-CN" altLang="en-US" dirty="0"/>
              <a:t>然后比较得到的字符串</a:t>
            </a:r>
            <a:r>
              <a:rPr lang="en-US" altLang="zh-CN" dirty="0"/>
              <a:t>,</a:t>
            </a:r>
            <a:r>
              <a:rPr lang="zh-CN" altLang="en-US" dirty="0"/>
              <a:t>以确定如何排序</a:t>
            </a:r>
            <a:r>
              <a:rPr lang="en-US" altLang="zh-CN" dirty="0"/>
              <a:t>,</a:t>
            </a:r>
            <a:r>
              <a:rPr lang="zh-CN" altLang="en-US" dirty="0"/>
              <a:t>即使数组中的每一项都是数值</a:t>
            </a:r>
            <a:r>
              <a:rPr lang="en-US" altLang="zh-CN" dirty="0"/>
              <a:t>,sort()</a:t>
            </a:r>
            <a:r>
              <a:rPr lang="zh-CN" altLang="en-US" dirty="0"/>
              <a:t>方法比较的也是字符串</a:t>
            </a:r>
            <a:endParaRPr lang="en-US" altLang="zh-CN" dirty="0"/>
          </a:p>
          <a:p>
            <a:r>
              <a:rPr lang="en-US" altLang="zh-CN" dirty="0"/>
              <a:t>sort()</a:t>
            </a:r>
            <a:r>
              <a:rPr lang="zh-CN" altLang="en-US" dirty="0"/>
              <a:t>方法可以接收一个比较函数作为参数</a:t>
            </a:r>
            <a:r>
              <a:rPr lang="en-US" altLang="zh-CN" dirty="0"/>
              <a:t>,</a:t>
            </a:r>
            <a:r>
              <a:rPr lang="zh-CN" altLang="en-US" dirty="0"/>
              <a:t>以便我们指定哪个值位于哪个值的前面 </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indexOf</a:t>
            </a:r>
            <a:r>
              <a:rPr kumimoji="1" lang="zh-CN" altLang="en-US" dirty="0">
                <a:solidFill>
                  <a:srgbClr val="E32000"/>
                </a:solidFill>
              </a:rPr>
              <a:t>和</a:t>
            </a:r>
            <a:r>
              <a:rPr kumimoji="1" lang="en-US" altLang="zh-CN" dirty="0" err="1">
                <a:solidFill>
                  <a:srgbClr val="E32000"/>
                </a:solidFill>
              </a:rPr>
              <a:t>lastIndexOf</a:t>
            </a:r>
            <a:r>
              <a:rPr kumimoji="1" lang="en-US" altLang="zh-CN" dirty="0">
                <a:solidFill>
                  <a:srgbClr val="E32000"/>
                </a:solidFill>
              </a:rPr>
              <a:t> </a:t>
            </a:r>
            <a:r>
              <a:rPr kumimoji="1" lang="zh-CN" altLang="en-US" dirty="0">
                <a:solidFill>
                  <a:srgbClr val="E32000"/>
                </a:solidFill>
              </a:rPr>
              <a:t>：</a:t>
            </a:r>
            <a:endParaRPr kumimoji="1" lang="zh-CN" altLang="en-US" dirty="0">
              <a:solidFill>
                <a:srgbClr val="E32000"/>
              </a:solidFill>
            </a:endParaRPr>
          </a:p>
          <a:p>
            <a:r>
              <a:rPr lang="en-US" altLang="zh-CN" dirty="0" err="1"/>
              <a:t>indexOf</a:t>
            </a:r>
            <a:r>
              <a:rPr lang="zh-CN" altLang="en-US" dirty="0"/>
              <a:t> 和 </a:t>
            </a:r>
            <a:r>
              <a:rPr lang="en-US" altLang="zh-CN" dirty="0" err="1"/>
              <a:t>lastIndexOf</a:t>
            </a:r>
            <a:r>
              <a:rPr lang="zh-CN" altLang="en-US" dirty="0"/>
              <a:t> 接受两个参数：要查找的项和表示查找起点位置的索引</a:t>
            </a:r>
            <a:endParaRPr lang="en-US" altLang="zh-CN" dirty="0"/>
          </a:p>
          <a:p>
            <a:r>
              <a:rPr lang="en-US" altLang="zh-CN" dirty="0" err="1"/>
              <a:t>indexOf</a:t>
            </a:r>
            <a:r>
              <a:rPr lang="en-US" altLang="zh-CN" dirty="0"/>
              <a:t>: </a:t>
            </a:r>
            <a:r>
              <a:rPr lang="zh-CN" altLang="en-US" dirty="0"/>
              <a:t>从前往后查找</a:t>
            </a:r>
            <a:endParaRPr lang="en-US" altLang="zh-CN" dirty="0"/>
          </a:p>
          <a:p>
            <a:r>
              <a:rPr lang="en-US" altLang="zh-CN" dirty="0" err="1"/>
              <a:t>lastIndexOf</a:t>
            </a:r>
            <a:r>
              <a:rPr lang="en-US" altLang="zh-CN" dirty="0"/>
              <a:t>: </a:t>
            </a:r>
            <a:r>
              <a:rPr lang="zh-CN" altLang="en-US" dirty="0"/>
              <a:t>从后往前查找</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a:t>map()</a:t>
            </a:r>
            <a:r>
              <a:rPr lang="zh-CN" altLang="en-US" dirty="0"/>
              <a:t>：对数组的每一项应用给定条件，返回新的数组</a:t>
            </a:r>
            <a:endParaRPr lang="en-US" altLang="zh-CN" dirty="0"/>
          </a:p>
          <a:p>
            <a:r>
              <a:rPr lang="en-US" altLang="zh-CN" dirty="0" err="1"/>
              <a:t>foreach</a:t>
            </a:r>
            <a:r>
              <a:rPr lang="en-US" altLang="zh-CN" dirty="0"/>
              <a:t>():</a:t>
            </a:r>
            <a:r>
              <a:rPr lang="zh-CN" altLang="en-US" dirty="0"/>
              <a:t>循环遍历数组中的每一项。</a:t>
            </a:r>
            <a:endParaRPr lang="en-US" altLang="zh-CN" dirty="0"/>
          </a:p>
          <a:p>
            <a:r>
              <a:rPr lang="zh-CN" altLang="en-US" dirty="0"/>
              <a:t>参数都是一个函数，函数参数为</a:t>
            </a:r>
            <a:r>
              <a:rPr lang="en-US" altLang="zh-CN" dirty="0"/>
              <a:t>3</a:t>
            </a:r>
            <a:r>
              <a:rPr lang="zh-CN" altLang="en-US" dirty="0"/>
              <a:t>个，数组中的当前项 </a:t>
            </a:r>
            <a:r>
              <a:rPr lang="en-US" altLang="zh-CN" dirty="0"/>
              <a:t>item</a:t>
            </a:r>
            <a:r>
              <a:rPr lang="zh-CN" altLang="en-US" dirty="0"/>
              <a:t> </a:t>
            </a:r>
            <a:r>
              <a:rPr lang="en-US" altLang="zh-CN" dirty="0"/>
              <a:t>,</a:t>
            </a:r>
            <a:r>
              <a:rPr lang="zh-CN" altLang="en-US" dirty="0"/>
              <a:t>当前项的索引 </a:t>
            </a:r>
            <a:r>
              <a:rPr lang="en-US" altLang="zh-CN" dirty="0"/>
              <a:t>index</a:t>
            </a:r>
            <a:r>
              <a:rPr lang="zh-CN" altLang="en-US" dirty="0"/>
              <a:t> </a:t>
            </a:r>
            <a:r>
              <a:rPr lang="en-US" altLang="zh-CN" dirty="0"/>
              <a:t>,</a:t>
            </a:r>
            <a:r>
              <a:rPr lang="zh-CN" altLang="en-US" dirty="0"/>
              <a:t>原始数组 </a:t>
            </a:r>
            <a:r>
              <a:rPr lang="en-US" altLang="zh-CN" dirty="0"/>
              <a:t>array</a:t>
            </a:r>
            <a:endParaRPr lang="en-US" altLang="zh-CN" dirty="0"/>
          </a:p>
          <a:p>
            <a:r>
              <a:rPr lang="zh-CN" altLang="en-US" dirty="0"/>
              <a:t>只能遍历数组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endParaRPr kumimoji="1" lang="zh-CN" altLang="en-US" dirty="0">
              <a:solidFill>
                <a:srgbClr val="E32000"/>
              </a:solidFill>
            </a:endParaRPr>
          </a:p>
          <a:p>
            <a:r>
              <a:rPr lang="en-US" altLang="zh-CN" dirty="0"/>
              <a:t>map()</a:t>
            </a:r>
            <a:r>
              <a:rPr lang="zh-CN" altLang="en-US" dirty="0"/>
              <a:t> 有返回值，可以</a:t>
            </a:r>
            <a:r>
              <a:rPr lang="en-US" altLang="zh-CN" dirty="0"/>
              <a:t>return </a:t>
            </a:r>
            <a:r>
              <a:rPr lang="zh-CN" altLang="en-US" dirty="0"/>
              <a:t>出来</a:t>
            </a:r>
            <a:endParaRPr lang="en-US" altLang="zh-CN" dirty="0"/>
          </a:p>
          <a:p>
            <a:r>
              <a:rPr lang="en-US" altLang="zh-CN" dirty="0"/>
              <a:t>return</a:t>
            </a:r>
            <a:r>
              <a:rPr lang="zh-CN" altLang="en-US" dirty="0"/>
              <a:t>相当于把数组中的这一项变为你写的运算结果（并不影响原来的数组，只是相当于把原数组克隆一份，把克隆的这一份的数组中的对应项改变了）；</a:t>
            </a:r>
            <a:endParaRPr lang="en-US" altLang="zh-CN" dirty="0"/>
          </a:p>
          <a:p>
            <a:r>
              <a:rPr lang="en-US" altLang="zh-CN" dirty="0" err="1"/>
              <a:t>foreach</a:t>
            </a:r>
            <a:r>
              <a:rPr lang="en-US" altLang="zh-CN" dirty="0"/>
              <a:t>()</a:t>
            </a:r>
            <a:r>
              <a:rPr lang="zh-CN" altLang="en-US" dirty="0"/>
              <a:t>理论上这个方法是没有返回值的，仅仅是遍历数组中的每一项，不对原来数组进行修改；但是可以自己通过数组的索引来修改原来的数组</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标签的值的设置与获取：</a:t>
            </a:r>
            <a:endParaRPr kumimoji="1" lang="zh-CN" altLang="en-US" dirty="0">
              <a:solidFill>
                <a:srgbClr val="E32000"/>
              </a:solidFill>
            </a:endParaRPr>
          </a:p>
          <a:p>
            <a:r>
              <a:rPr lang="en-US" altLang="zh-CN" dirty="0" err="1"/>
              <a:t>innerHTML</a:t>
            </a:r>
            <a:r>
              <a:rPr lang="en-US" altLang="zh-CN" dirty="0"/>
              <a:t> </a:t>
            </a:r>
            <a:r>
              <a:rPr lang="zh-CN" altLang="en-US" dirty="0"/>
              <a:t>设置或获取位于对象起始和结束标签内的 </a:t>
            </a:r>
            <a:r>
              <a:rPr lang="en-US" altLang="zh-CN" dirty="0"/>
              <a:t>HTML</a:t>
            </a:r>
            <a:endParaRPr lang="en-US" altLang="zh-CN" dirty="0"/>
          </a:p>
          <a:p>
            <a:r>
              <a:rPr lang="en-US" altLang="zh-CN" dirty="0" err="1"/>
              <a:t>outerHTML</a:t>
            </a:r>
            <a:r>
              <a:rPr lang="en-US" altLang="zh-CN" dirty="0"/>
              <a:t> </a:t>
            </a:r>
            <a:r>
              <a:rPr lang="zh-CN" altLang="en-US" dirty="0"/>
              <a:t>设置或获取对象及其内容的 </a:t>
            </a:r>
            <a:r>
              <a:rPr lang="en-US" altLang="zh-CN" dirty="0"/>
              <a:t>HTML </a:t>
            </a:r>
            <a:r>
              <a:rPr lang="zh-CN" altLang="en-US" dirty="0"/>
              <a:t>形式</a:t>
            </a:r>
            <a:endParaRPr lang="zh-CN" altLang="en-US" dirty="0"/>
          </a:p>
          <a:p>
            <a:r>
              <a:rPr lang="en-US" altLang="zh-CN" dirty="0" err="1"/>
              <a:t>innerText</a:t>
            </a:r>
            <a:r>
              <a:rPr lang="en-US" altLang="zh-CN" dirty="0"/>
              <a:t> </a:t>
            </a:r>
            <a:r>
              <a:rPr lang="zh-CN" altLang="en-US" dirty="0"/>
              <a:t>设置或获取位于对象起始和结束标签内的文本</a:t>
            </a:r>
            <a:endParaRPr lang="zh-CN" altLang="en-US" dirty="0"/>
          </a:p>
          <a:p>
            <a:r>
              <a:rPr lang="en-US" altLang="zh-CN" dirty="0" err="1"/>
              <a:t>outerText</a:t>
            </a:r>
            <a:r>
              <a:rPr lang="en-US" altLang="zh-CN" dirty="0"/>
              <a:t> </a:t>
            </a:r>
            <a:r>
              <a:rPr lang="zh-CN" altLang="en-US" dirty="0"/>
              <a:t>设置</a:t>
            </a:r>
            <a:r>
              <a:rPr lang="en-US" altLang="zh-CN" dirty="0"/>
              <a:t>(</a:t>
            </a:r>
            <a:r>
              <a:rPr lang="zh-CN" altLang="en-US" dirty="0"/>
              <a:t>包括标签</a:t>
            </a:r>
            <a:r>
              <a:rPr lang="en-US" altLang="zh-CN" dirty="0"/>
              <a:t>)</a:t>
            </a:r>
            <a:r>
              <a:rPr lang="zh-CN" altLang="en-US" dirty="0"/>
              <a:t>或获取</a:t>
            </a:r>
            <a:r>
              <a:rPr lang="en-US" altLang="zh-CN" dirty="0"/>
              <a:t>(</a:t>
            </a:r>
            <a:r>
              <a:rPr lang="zh-CN" altLang="en-US" dirty="0"/>
              <a:t>不包括标签</a:t>
            </a:r>
            <a:r>
              <a:rPr lang="en-US" altLang="zh-CN" dirty="0"/>
              <a:t>)</a:t>
            </a:r>
            <a:r>
              <a:rPr lang="zh-CN" altLang="en-US" dirty="0"/>
              <a:t>对象的文本</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标签的值的设置与获取</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1"/>
          <a:stretch>
            <a:fillRect/>
          </a:stretch>
        </p:blipFill>
        <p:spPr>
          <a:xfrm>
            <a:off x="1004637" y="1591427"/>
            <a:ext cx="7374559" cy="2126331"/>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作业</a:t>
            </a:r>
            <a:endParaRPr lang="en-US" altLang="zh-CN" dirty="0"/>
          </a:p>
        </p:txBody>
      </p:sp>
      <p:pic>
        <p:nvPicPr>
          <p:cNvPr id="5" name="QQ截图20150415232425.jpg"/>
          <p:cNvPicPr>
            <a:picLocks noChangeAspect="1"/>
          </p:cNvPicPr>
          <p:nvPr/>
        </p:nvPicPr>
        <p:blipFill>
          <a:blip r:embed="rId1"/>
          <a:stretch>
            <a:fillRect/>
          </a:stretch>
        </p:blipFill>
        <p:spPr>
          <a:xfrm>
            <a:off x="3105150" y="1124187"/>
            <a:ext cx="2518374" cy="3649030"/>
          </a:xfrm>
          <a:prstGeom prst="rect">
            <a:avLst/>
          </a:prstGeom>
          <a:ln w="12700">
            <a:miter lim="4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元素 ：</a:t>
            </a:r>
            <a:endParaRPr lang="en-US" altLang="zh-CN" dirty="0">
              <a:solidFill>
                <a:srgbClr val="E32000"/>
              </a:solidFill>
            </a:endParaRPr>
          </a:p>
          <a:p>
            <a:r>
              <a:rPr lang="zh-CN" altLang="en-US" dirty="0"/>
              <a:t>向 </a:t>
            </a:r>
            <a:r>
              <a:rPr lang="en-US" altLang="zh-CN" dirty="0"/>
              <a:t>HTML </a:t>
            </a:r>
            <a:r>
              <a:rPr lang="zh-CN" altLang="en-US" dirty="0"/>
              <a:t>页面中插入 </a:t>
            </a:r>
            <a:r>
              <a:rPr lang="en-US" altLang="zh-CN" dirty="0"/>
              <a:t>JavaScript </a:t>
            </a:r>
            <a:r>
              <a:rPr lang="zh-CN" altLang="en-US" dirty="0"/>
              <a:t>的主要方法</a:t>
            </a:r>
            <a:r>
              <a:rPr lang="en-US" altLang="zh-CN" dirty="0"/>
              <a:t>,</a:t>
            </a:r>
            <a:r>
              <a:rPr lang="zh-CN" altLang="en-US" dirty="0"/>
              <a:t>就是使用</a:t>
            </a:r>
            <a:r>
              <a:rPr lang="en-US" altLang="zh-CN" dirty="0"/>
              <a:t>&lt;script&gt;</a:t>
            </a:r>
            <a:r>
              <a:rPr lang="zh-CN" altLang="en-US" dirty="0"/>
              <a:t>元素 </a:t>
            </a:r>
            <a:endParaRPr lang="en-US" altLang="zh-CN" dirty="0"/>
          </a:p>
          <a:p>
            <a:r>
              <a:rPr lang="en-US" altLang="zh-CN" dirty="0"/>
              <a:t>&lt;script&gt;&lt;/script&gt;</a:t>
            </a:r>
            <a:endParaRPr lang="en-US" altLang="zh-CN" dirty="0"/>
          </a:p>
          <a:p>
            <a:r>
              <a:rPr lang="zh-CN" altLang="en-US" dirty="0"/>
              <a:t>按照传统的做法</a:t>
            </a:r>
            <a:r>
              <a:rPr lang="en-US" altLang="zh-CN" dirty="0"/>
              <a:t>,</a:t>
            </a:r>
            <a:r>
              <a:rPr lang="zh-CN" altLang="en-US" dirty="0"/>
              <a:t>所有</a:t>
            </a:r>
            <a:r>
              <a:rPr lang="en-US" altLang="zh-CN" dirty="0"/>
              <a:t>&lt;script&gt;</a:t>
            </a:r>
            <a:r>
              <a:rPr lang="zh-CN" altLang="en-US" dirty="0"/>
              <a:t>元素都应该放在页面的</a:t>
            </a:r>
            <a:r>
              <a:rPr lang="en-US" altLang="zh-CN" dirty="0"/>
              <a:t>&lt;head&gt;</a:t>
            </a:r>
            <a:r>
              <a:rPr lang="zh-CN" altLang="en-US" dirty="0"/>
              <a:t>元素中 </a:t>
            </a:r>
            <a:endParaRPr lang="en-US" altLang="zh-CN" dirty="0"/>
          </a:p>
          <a:p>
            <a:r>
              <a:rPr lang="zh-CN" altLang="en-US" dirty="0"/>
              <a:t>但是现在脚本一般都写在 </a:t>
            </a:r>
            <a:r>
              <a:rPr lang="en-US" altLang="zh-CN" dirty="0"/>
              <a:t>body</a:t>
            </a:r>
            <a:r>
              <a:rPr lang="zh-CN" altLang="en-US" dirty="0"/>
              <a:t> 元素紧接着关标签之上</a:t>
            </a:r>
            <a:endParaRPr lang="zh-CN" altLang="en-US" dirty="0"/>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32000"/>
                </a:solidFill>
              </a:rPr>
              <a:t>&lt;script&gt;</a:t>
            </a:r>
            <a:r>
              <a:rPr lang="zh-CN" altLang="en-US" dirty="0">
                <a:solidFill>
                  <a:srgbClr val="E32000"/>
                </a:solidFill>
              </a:rPr>
              <a:t>元素 引入位置：</a:t>
            </a:r>
            <a:endParaRPr lang="en-US" altLang="zh-CN" dirty="0">
              <a:solidFill>
                <a:srgbClr val="E32000"/>
              </a:solidFill>
            </a:endParaRPr>
          </a:p>
          <a:p>
            <a:r>
              <a:rPr lang="zh-CN" altLang="en-US" dirty="0"/>
              <a:t>可能你看到过</a:t>
            </a:r>
            <a:r>
              <a:rPr lang="en-US" altLang="zh-CN" dirty="0"/>
              <a:t>JavaScript</a:t>
            </a:r>
            <a:r>
              <a:rPr lang="zh-CN" altLang="en-US" dirty="0"/>
              <a:t>的其他引入语句，或者放在</a:t>
            </a:r>
            <a:r>
              <a:rPr lang="en-US" altLang="zh-CN" dirty="0"/>
              <a:t>head</a:t>
            </a:r>
            <a:r>
              <a:rPr lang="zh-CN" altLang="en-US" dirty="0"/>
              <a:t>标签中的</a:t>
            </a:r>
            <a:r>
              <a:rPr lang="en-US" altLang="zh-CN" dirty="0"/>
              <a:t>JavaScript</a:t>
            </a:r>
            <a:r>
              <a:rPr lang="zh-CN" altLang="en-US" dirty="0"/>
              <a:t>代码。作为最佳实践，我们会在关闭</a:t>
            </a:r>
            <a:r>
              <a:rPr lang="en-US" altLang="zh-CN" dirty="0"/>
              <a:t>body</a:t>
            </a:r>
            <a:r>
              <a:rPr lang="zh-CN" altLang="en-US" dirty="0"/>
              <a:t>标签前引入</a:t>
            </a:r>
            <a:r>
              <a:rPr lang="en-US" altLang="zh-CN" dirty="0"/>
              <a:t>JavaScript</a:t>
            </a:r>
            <a:r>
              <a:rPr lang="zh-CN" altLang="en-US" dirty="0"/>
              <a:t>代码。这样浏览器就会在加载脚本之前解析和显示</a:t>
            </a:r>
            <a:r>
              <a:rPr lang="en-US" altLang="zh-CN" dirty="0"/>
              <a:t>HTML</a:t>
            </a:r>
            <a:r>
              <a:rPr lang="zh-CN" altLang="en-US" dirty="0"/>
              <a:t>，有利于提升页面的性能</a:t>
            </a:r>
            <a:endParaRPr lang="zh-CN" altLang="en-US" dirty="0"/>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 元素属性 ：</a:t>
            </a:r>
            <a:endParaRPr lang="en-US" altLang="zh-CN" dirty="0">
              <a:solidFill>
                <a:srgbClr val="E32000"/>
              </a:solidFill>
            </a:endParaRPr>
          </a:p>
          <a:p>
            <a:r>
              <a:rPr lang="en-US" altLang="zh-CN" dirty="0" err="1"/>
              <a:t>src</a:t>
            </a:r>
            <a:r>
              <a:rPr lang="zh-CN" altLang="en-US" dirty="0"/>
              <a:t> </a:t>
            </a:r>
            <a:r>
              <a:rPr lang="en-US" altLang="zh-CN" dirty="0"/>
              <a:t>:</a:t>
            </a:r>
            <a:r>
              <a:rPr lang="zh-CN" altLang="en-US" dirty="0"/>
              <a:t>可选。表示包含要执行代码的外部文件。 </a:t>
            </a:r>
            <a:endParaRPr lang="zh-CN" altLang="en-US" dirty="0"/>
          </a:p>
          <a:p>
            <a:r>
              <a:rPr lang="en-US" altLang="zh-CN" dirty="0"/>
              <a:t>type</a:t>
            </a:r>
            <a:r>
              <a:rPr lang="zh-CN" altLang="en-US" dirty="0"/>
              <a:t> </a:t>
            </a:r>
            <a:r>
              <a:rPr lang="en-US" altLang="zh-CN" dirty="0"/>
              <a:t>:</a:t>
            </a:r>
            <a:r>
              <a:rPr lang="zh-CN" altLang="en-US" dirty="0"/>
              <a:t>可选 一般为 </a:t>
            </a:r>
            <a:r>
              <a:rPr lang="en-US" altLang="zh-CN" dirty="0"/>
              <a:t>text/</a:t>
            </a:r>
            <a:r>
              <a:rPr lang="en-US" altLang="zh-CN" dirty="0" err="1"/>
              <a:t>javascript</a:t>
            </a:r>
            <a:endParaRPr lang="zh-CN" altLang="en-US" dirty="0"/>
          </a:p>
          <a:p>
            <a:r>
              <a:rPr lang="en-US" altLang="zh-CN" dirty="0" err="1">
                <a:solidFill>
                  <a:schemeClr val="bg1">
                    <a:lumMod val="50000"/>
                  </a:schemeClr>
                </a:solidFill>
              </a:rPr>
              <a:t>async</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可选。表示应该立即下载脚本</a:t>
            </a:r>
            <a:r>
              <a:rPr lang="en-US" altLang="zh-CN" dirty="0">
                <a:solidFill>
                  <a:schemeClr val="bg1">
                    <a:lumMod val="50000"/>
                  </a:schemeClr>
                </a:solidFill>
              </a:rPr>
              <a:t>,</a:t>
            </a:r>
            <a:r>
              <a:rPr lang="zh-CN" altLang="en-US" dirty="0">
                <a:solidFill>
                  <a:schemeClr val="bg1">
                    <a:lumMod val="50000"/>
                  </a:schemeClr>
                </a:solidFill>
              </a:rPr>
              <a:t>但不应妨碍页面中的其他操作</a:t>
            </a:r>
            <a:r>
              <a:rPr lang="en-US" altLang="zh-CN" dirty="0">
                <a:solidFill>
                  <a:schemeClr val="bg1">
                    <a:lumMod val="50000"/>
                  </a:schemeClr>
                </a:solidFill>
              </a:rPr>
              <a:t>,</a:t>
            </a:r>
            <a:r>
              <a:rPr lang="zh-CN" altLang="en-US" dirty="0">
                <a:solidFill>
                  <a:schemeClr val="bg1">
                    <a:lumMod val="50000"/>
                  </a:schemeClr>
                </a:solidFill>
              </a:rPr>
              <a:t>比如下载其他资源或等待加载其他脚本。只对外部脚本文件有效。</a:t>
            </a:r>
            <a:endParaRPr lang="en-US" altLang="zh-CN" dirty="0">
              <a:solidFill>
                <a:schemeClr val="bg1">
                  <a:lumMod val="50000"/>
                </a:schemeClr>
              </a:solidFill>
            </a:endParaRPr>
          </a:p>
          <a:p>
            <a:r>
              <a:rPr lang="en-US" altLang="zh-CN" dirty="0">
                <a:solidFill>
                  <a:schemeClr val="bg1">
                    <a:lumMod val="50000"/>
                  </a:schemeClr>
                </a:solidFill>
              </a:rPr>
              <a:t>defer</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可选。表示脚本可以延迟到文档完全被解析和显示之后再执行。只对外部脚本文件有 效。</a:t>
            </a:r>
            <a:r>
              <a:rPr lang="en-US" altLang="zh-CN" dirty="0">
                <a:solidFill>
                  <a:schemeClr val="bg1">
                    <a:lumMod val="50000"/>
                  </a:schemeClr>
                </a:solidFill>
              </a:rPr>
              <a:t>IE7 </a:t>
            </a:r>
            <a:r>
              <a:rPr lang="zh-CN" altLang="en-US" dirty="0">
                <a:solidFill>
                  <a:schemeClr val="bg1">
                    <a:lumMod val="50000"/>
                  </a:schemeClr>
                </a:solidFill>
              </a:rPr>
              <a:t>及更早版本对嵌入脚本也支持这个属性。  </a:t>
            </a:r>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r>
              <a:rPr lang="en-US" altLang="zh-CN" b="1" dirty="0"/>
              <a:t>defer</a:t>
            </a:r>
            <a:r>
              <a:rPr lang="zh-CN" altLang="en-US" dirty="0"/>
              <a:t> 属性标注的脚本是延迟脚本，使得浏览器延迟脚本的执行，也就是说，脚本会被异步下载但是不会被执行，直到文档的载入和解析完成，并可以操作，脚本才会被执行。</a:t>
            </a:r>
            <a:endParaRPr lang="en-US" altLang="zh-CN" dirty="0"/>
          </a:p>
          <a:p>
            <a:r>
              <a:rPr lang="en-US" altLang="zh-CN" b="1" dirty="0"/>
              <a:t>async</a:t>
            </a:r>
            <a:r>
              <a:rPr lang="zh-CN" altLang="en-US" dirty="0"/>
              <a:t> 属性标注的脚本是异步脚本，即异步下载脚本时，不会阻塞文档解析，但是一旦下载完成后，立即执行，阻塞文档解析。</a:t>
            </a:r>
            <a:endParaRPr lang="en-US" altLang="zh-CN" dirty="0">
              <a:solidFill>
                <a:schemeClr val="bg1">
                  <a:lumMod val="50000"/>
                </a:schemeClr>
              </a:solidFill>
            </a:endParaRPr>
          </a:p>
          <a:p>
            <a:pPr marL="0" indent="0">
              <a:buNone/>
            </a:pPr>
            <a:r>
              <a:rPr lang="zh-CN" altLang="en-US" b="1" dirty="0"/>
              <a:t>区别</a:t>
            </a:r>
            <a:endParaRPr lang="zh-CN" altLang="en-US" b="1" dirty="0"/>
          </a:p>
          <a:p>
            <a:r>
              <a:rPr lang="zh-CN" altLang="en-US" b="1" dirty="0"/>
              <a:t>延迟脚本</a:t>
            </a:r>
            <a:r>
              <a:rPr lang="zh-CN" altLang="en-US" dirty="0"/>
              <a:t>会按他们在文档里的出现顺序执行</a:t>
            </a:r>
            <a:endParaRPr lang="zh-CN" altLang="en-US" dirty="0"/>
          </a:p>
          <a:p>
            <a:r>
              <a:rPr lang="zh-CN" altLang="en-US" b="1" dirty="0"/>
              <a:t>异步脚本</a:t>
            </a:r>
            <a:r>
              <a:rPr lang="zh-CN" altLang="en-US" dirty="0"/>
              <a:t>在它们载入后执行，但是不能保证执行顺序。</a:t>
            </a:r>
            <a:endParaRPr lang="zh-CN" altLang="en-US" dirty="0"/>
          </a:p>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endParaRPr lang="zh-CN" altLang="en-US" dirty="0"/>
          </a:p>
        </p:txBody>
      </p:sp>
      <p:sp>
        <p:nvSpPr>
          <p:cNvPr id="3" name="内容占位符 2"/>
          <p:cNvSpPr>
            <a:spLocks noGrp="1"/>
          </p:cNvSpPr>
          <p:nvPr>
            <p:ph sz="quarter" idx="10"/>
          </p:nvPr>
        </p:nvSpPr>
        <p:spPr/>
        <p:txBody>
          <a:bodyPr>
            <a:normAutofit lnSpcReduction="10000"/>
          </a:bodyPr>
          <a:lstStyle/>
          <a:p>
            <a:r>
              <a:rPr lang="en-US" altLang="zh-CN" dirty="0"/>
              <a:t>JavaScript </a:t>
            </a:r>
            <a:r>
              <a:rPr lang="zh-CN" altLang="en-US" dirty="0"/>
              <a:t>简介</a:t>
            </a:r>
            <a:endParaRPr lang="en-US" altLang="zh-CN" dirty="0"/>
          </a:p>
          <a:p>
            <a:r>
              <a:rPr lang="en-US" altLang="zh-CN" dirty="0"/>
              <a:t>JavaScript</a:t>
            </a:r>
            <a:r>
              <a:rPr lang="zh-CN" altLang="en-US" dirty="0"/>
              <a:t> 能做什么</a:t>
            </a:r>
            <a:endParaRPr lang="en-US" altLang="zh-CN" dirty="0"/>
          </a:p>
          <a:p>
            <a:r>
              <a:rPr lang="en-US" altLang="zh-CN" dirty="0"/>
              <a:t>JavaScript </a:t>
            </a:r>
            <a:r>
              <a:rPr lang="zh-CN" altLang="en-US" dirty="0"/>
              <a:t>的使用</a:t>
            </a:r>
            <a:endParaRPr lang="en-US" altLang="zh-CN" dirty="0"/>
          </a:p>
          <a:p>
            <a:r>
              <a:rPr lang="en-US" altLang="zh-CN" dirty="0"/>
              <a:t>alert() </a:t>
            </a:r>
            <a:r>
              <a:rPr lang="zh-CN" altLang="en-US" dirty="0"/>
              <a:t>语句</a:t>
            </a:r>
            <a:endParaRPr lang="en-US" altLang="zh-CN" dirty="0"/>
          </a:p>
          <a:p>
            <a:r>
              <a:rPr lang="en-US" altLang="zh-CN" dirty="0"/>
              <a:t>JavaScript</a:t>
            </a:r>
            <a:r>
              <a:rPr lang="zh-CN" altLang="en-US" dirty="0"/>
              <a:t> 语法</a:t>
            </a:r>
            <a:endParaRPr lang="en-US" altLang="zh-CN" dirty="0"/>
          </a:p>
          <a:p>
            <a:r>
              <a:rPr lang="en-US" altLang="zh-CN" dirty="0"/>
              <a:t>JavaScript </a:t>
            </a:r>
            <a:r>
              <a:rPr lang="zh-CN" altLang="en-US" dirty="0"/>
              <a:t>数据类型</a:t>
            </a:r>
            <a:endParaRPr lang="en-US" altLang="zh-CN" dirty="0"/>
          </a:p>
          <a:p>
            <a:r>
              <a:rPr lang="en-US" altLang="zh-CN" dirty="0"/>
              <a:t>JavaScript</a:t>
            </a:r>
            <a:r>
              <a:rPr lang="zh-CN" altLang="en-US" dirty="0"/>
              <a:t> 操作符</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pic>
        <p:nvPicPr>
          <p:cNvPr id="4" name="图片 3"/>
          <p:cNvPicPr>
            <a:picLocks noChangeAspect="1"/>
          </p:cNvPicPr>
          <p:nvPr/>
        </p:nvPicPr>
        <p:blipFill>
          <a:blip r:embed="rId1"/>
          <a:stretch>
            <a:fillRect/>
          </a:stretch>
        </p:blipFill>
        <p:spPr>
          <a:xfrm>
            <a:off x="655041" y="2050236"/>
            <a:ext cx="8029128" cy="1528802"/>
          </a:xfrm>
          <a:prstGeom prst="rect">
            <a:avLst/>
          </a:prstGeom>
        </p:spPr>
      </p:pic>
      <p:sp>
        <p:nvSpPr>
          <p:cNvPr id="5" name="内容占位符 1"/>
          <p:cNvSpPr txBox="1"/>
          <p:nvPr/>
        </p:nvSpPr>
        <p:spPr>
          <a:xfrm>
            <a:off x="526869" y="915566"/>
            <a:ext cx="8285471" cy="3971925"/>
          </a:xfrm>
          <a:prstGeom prst="rect">
            <a:avLst/>
          </a:prstGeom>
        </p:spPr>
        <p:txBody>
          <a:bodyPr vert="horz" lIns="91440" tIns="45720" rIns="91440" bIns="45720" numCol="1" rtlCol="0">
            <a:normAutofit/>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panose="020B0604020202020204" pitchFamily="34" charset="0"/>
              <a:buChar char="•"/>
              <a:defRPr sz="1950" kern="1200">
                <a:solidFill>
                  <a:srgbClr val="41464D"/>
                </a:solidFill>
                <a:latin typeface="微软雅黑" panose="020B0503020204020204" charset="-122"/>
                <a:ea typeface="微软雅黑" panose="020B0503020204020204" charset="-122"/>
                <a:cs typeface="微软雅黑" panose="020B0503020204020204" charset="-12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如果同时指定了两个属性，则会遵从</a:t>
            </a:r>
            <a:r>
              <a:rPr lang="en-US" altLang="zh-CN" dirty="0"/>
              <a:t>async</a:t>
            </a:r>
            <a:r>
              <a:rPr lang="zh-CN" altLang="en-US" dirty="0"/>
              <a:t>属性而忽略</a:t>
            </a:r>
            <a:r>
              <a:rPr lang="en-US" altLang="zh-CN" dirty="0"/>
              <a:t>defer</a:t>
            </a:r>
            <a:r>
              <a:rPr lang="zh-CN" altLang="en-US" dirty="0"/>
              <a:t>属性。</a:t>
            </a:r>
            <a:endParaRPr lang="en-US" altLang="zh-CN" dirty="0">
              <a:solidFill>
                <a:schemeClr val="bg1">
                  <a:lumMod val="50000"/>
                </a:schemeClr>
              </a:solidFill>
            </a:endParaRPr>
          </a:p>
          <a:p>
            <a:pPr marL="0" indent="0">
              <a:buFont typeface="Arial" panose="020B0604020202020204" pitchFamily="34" charset="0"/>
              <a:buNone/>
            </a:pPr>
            <a:endParaRPr lang="sk-SK" altLang="zh-CN" dirty="0">
              <a:solidFill>
                <a:srgbClr val="E11F0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script </a:t>
            </a:r>
            <a:r>
              <a:rPr lang="zh-CN" altLang="en-US" dirty="0">
                <a:solidFill>
                  <a:srgbClr val="E32000"/>
                </a:solidFill>
              </a:rPr>
              <a:t>标签代表 </a:t>
            </a:r>
            <a:r>
              <a:rPr lang="en-US" altLang="zh-CN" dirty="0">
                <a:solidFill>
                  <a:srgbClr val="E32000"/>
                </a:solidFill>
              </a:rPr>
              <a:t>JavaScript</a:t>
            </a:r>
            <a:r>
              <a:rPr lang="zh-CN" altLang="en-US" dirty="0">
                <a:solidFill>
                  <a:srgbClr val="E32000"/>
                </a:solidFill>
              </a:rPr>
              <a:t> 代码的嵌入代码和外部文件：</a:t>
            </a:r>
            <a:endParaRPr lang="en-US" altLang="zh-CN" dirty="0">
              <a:solidFill>
                <a:srgbClr val="E32000"/>
              </a:solidFill>
            </a:endParaRPr>
          </a:p>
          <a:p>
            <a:r>
              <a:rPr lang="zh-CN" altLang="en-US" dirty="0"/>
              <a:t>在 </a:t>
            </a:r>
            <a:r>
              <a:rPr lang="en-US" altLang="zh-CN" dirty="0"/>
              <a:t>script</a:t>
            </a:r>
            <a:r>
              <a:rPr lang="zh-CN" altLang="en-US" dirty="0"/>
              <a:t>元素内部书写，把 </a:t>
            </a:r>
            <a:r>
              <a:rPr lang="en-US" altLang="zh-CN" dirty="0"/>
              <a:t>JavaScript</a:t>
            </a:r>
            <a:r>
              <a:rPr lang="zh-CN" altLang="en-US" dirty="0"/>
              <a:t> 代码写在 </a:t>
            </a:r>
            <a:r>
              <a:rPr lang="en-US" altLang="zh-CN" dirty="0"/>
              <a:t>&lt;script&gt;&lt;/script&gt;</a:t>
            </a:r>
            <a:r>
              <a:rPr lang="zh-CN" altLang="en-US" dirty="0"/>
              <a:t> 之间</a:t>
            </a:r>
            <a:endParaRPr lang="zh-CN" altLang="en-US" dirty="0"/>
          </a:p>
          <a:p>
            <a:r>
              <a:rPr lang="zh-CN" altLang="en-US" dirty="0"/>
              <a:t>我们可以把 </a:t>
            </a:r>
            <a:r>
              <a:rPr lang="en-US" altLang="zh-CN" dirty="0"/>
              <a:t>HTML</a:t>
            </a:r>
            <a:r>
              <a:rPr lang="zh-CN" altLang="en-US" dirty="0"/>
              <a:t> 文件和 </a:t>
            </a:r>
            <a:r>
              <a:rPr lang="en-US" altLang="zh-CN" dirty="0"/>
              <a:t>JS</a:t>
            </a:r>
            <a:r>
              <a:rPr lang="zh-CN" altLang="en-US" dirty="0"/>
              <a:t> 代码分开，并单独创建一个 </a:t>
            </a:r>
            <a:r>
              <a:rPr lang="en-US" altLang="zh-CN" dirty="0"/>
              <a:t>JavaScript</a:t>
            </a:r>
            <a:r>
              <a:rPr lang="zh-CN" altLang="en-US" dirty="0"/>
              <a:t> 文件，其文件后缀通常为 </a:t>
            </a:r>
            <a:r>
              <a:rPr lang="en-US" altLang="zh-CN" dirty="0"/>
              <a:t>.</a:t>
            </a:r>
            <a:r>
              <a:rPr lang="en-US" altLang="zh-CN" dirty="0" err="1"/>
              <a:t>js</a:t>
            </a:r>
            <a:r>
              <a:rPr lang="zh-CN" altLang="en-US" dirty="0"/>
              <a:t> </a:t>
            </a:r>
            <a:endParaRPr lang="en-US" altLang="zh-CN" dirty="0"/>
          </a:p>
          <a:p>
            <a:r>
              <a:rPr lang="zh-CN" altLang="en-US" dirty="0"/>
              <a:t>外部 </a:t>
            </a:r>
            <a:r>
              <a:rPr lang="en-US" altLang="zh-CN" dirty="0"/>
              <a:t>JS</a:t>
            </a:r>
            <a:r>
              <a:rPr lang="zh-CN" altLang="en-US" dirty="0"/>
              <a:t> 文件不能直接运行，需通过 </a:t>
            </a:r>
            <a:r>
              <a:rPr lang="en-US" altLang="zh-CN" dirty="0"/>
              <a:t>&lt;script&gt;&lt;/script&gt;</a:t>
            </a:r>
            <a:r>
              <a:rPr lang="zh-CN" altLang="en-US" dirty="0"/>
              <a:t> 嵌入到</a:t>
            </a:r>
            <a:r>
              <a:rPr lang="en-US" altLang="zh-CN" dirty="0"/>
              <a:t>HTML</a:t>
            </a:r>
            <a:r>
              <a:rPr lang="zh-CN" altLang="en-US" dirty="0"/>
              <a:t>文件中执行</a:t>
            </a:r>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alert()</a:t>
            </a:r>
            <a:r>
              <a:rPr lang="zh-CN" altLang="en-US" dirty="0">
                <a:solidFill>
                  <a:srgbClr val="E32000"/>
                </a:solidFill>
              </a:rPr>
              <a:t>：</a:t>
            </a:r>
            <a:endParaRPr lang="en-US" altLang="zh-CN" dirty="0">
              <a:solidFill>
                <a:srgbClr val="E32000"/>
              </a:solidFill>
            </a:endParaRPr>
          </a:p>
          <a:p>
            <a:r>
              <a:rPr lang="en-US" altLang="zh-CN" dirty="0"/>
              <a:t>JavaScript </a:t>
            </a:r>
            <a:r>
              <a:rPr lang="zh-CN" altLang="en-US" dirty="0"/>
              <a:t>语句是发给浏览器的命令。这些命令的作用是告诉浏览器要做的事情</a:t>
            </a:r>
            <a:r>
              <a:rPr lang="en-US" altLang="zh-CN" dirty="0"/>
              <a:t>’</a:t>
            </a:r>
            <a:endParaRPr lang="en-US" altLang="zh-CN" dirty="0"/>
          </a:p>
          <a:p>
            <a:r>
              <a:rPr lang="en-US" altLang="zh-CN" dirty="0"/>
              <a:t>alert() </a:t>
            </a:r>
            <a:r>
              <a:rPr lang="zh-CN" altLang="en-US" dirty="0"/>
              <a:t>语句让浏览器弹出一个窗口，窗口里的内容就是</a:t>
            </a:r>
            <a:r>
              <a:rPr lang="en-US" altLang="zh-CN" dirty="0"/>
              <a:t> alert() </a:t>
            </a:r>
            <a:r>
              <a:rPr lang="zh-CN" altLang="en-US" dirty="0"/>
              <a:t>中的内容</a:t>
            </a:r>
            <a:endParaRPr lang="zh-CN" altLang="en-US"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4" name="图片 3"/>
          <p:cNvPicPr>
            <a:picLocks noChangeAspect="1"/>
          </p:cNvPicPr>
          <p:nvPr/>
        </p:nvPicPr>
        <p:blipFill>
          <a:blip r:embed="rId1"/>
          <a:stretch>
            <a:fillRect/>
          </a:stretch>
        </p:blipFill>
        <p:spPr>
          <a:xfrm>
            <a:off x="2110427" y="3176086"/>
            <a:ext cx="4924425" cy="1438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console.log()</a:t>
            </a:r>
            <a:r>
              <a:rPr lang="zh-CN" altLang="en-US" dirty="0">
                <a:solidFill>
                  <a:srgbClr val="E32000"/>
                </a:solidFill>
              </a:rPr>
              <a:t>：</a:t>
            </a:r>
            <a:endParaRPr lang="en-US" altLang="zh-CN" dirty="0">
              <a:solidFill>
                <a:srgbClr val="E32000"/>
              </a:solidFill>
            </a:endParaRPr>
          </a:p>
          <a:p>
            <a:r>
              <a:rPr lang="en-US" altLang="zh-CN" dirty="0">
                <a:solidFill>
                  <a:schemeClr val="tx1">
                    <a:lumMod val="85000"/>
                    <a:lumOff val="15000"/>
                  </a:schemeClr>
                </a:solidFill>
              </a:rPr>
              <a:t>console.log</a:t>
            </a:r>
            <a:r>
              <a:rPr lang="zh-CN" altLang="en-US" dirty="0">
                <a:solidFill>
                  <a:schemeClr val="tx1">
                    <a:lumMod val="85000"/>
                    <a:lumOff val="15000"/>
                  </a:schemeClr>
                </a:solidFill>
              </a:rPr>
              <a:t>可以打印出你想要看到的信息</a:t>
            </a:r>
            <a:endParaRPr lang="sk-SK"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5" name="图片 4"/>
          <p:cNvPicPr>
            <a:picLocks noChangeAspect="1"/>
          </p:cNvPicPr>
          <p:nvPr/>
        </p:nvPicPr>
        <p:blipFill>
          <a:blip r:embed="rId1"/>
          <a:stretch>
            <a:fillRect/>
          </a:stretch>
        </p:blipFill>
        <p:spPr>
          <a:xfrm>
            <a:off x="665882" y="2184165"/>
            <a:ext cx="8055079" cy="21306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注释：</a:t>
            </a:r>
            <a:endParaRPr lang="en-US" altLang="zh-CN" dirty="0">
              <a:solidFill>
                <a:srgbClr val="E11F01"/>
              </a:solidFill>
            </a:endParaRPr>
          </a:p>
          <a:p>
            <a:r>
              <a:rPr lang="zh-CN" altLang="en-US" dirty="0"/>
              <a:t>注释分为 单行注释 和 多行注释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2469461" y="2081420"/>
            <a:ext cx="4038600" cy="304800"/>
          </a:xfrm>
          <a:prstGeom prst="rect">
            <a:avLst/>
          </a:prstGeom>
        </p:spPr>
      </p:pic>
      <p:pic>
        <p:nvPicPr>
          <p:cNvPr id="6" name="图片 5"/>
          <p:cNvPicPr>
            <a:picLocks noChangeAspect="1"/>
          </p:cNvPicPr>
          <p:nvPr/>
        </p:nvPicPr>
        <p:blipFill>
          <a:blip r:embed="rId2"/>
          <a:stretch>
            <a:fillRect/>
          </a:stretch>
        </p:blipFill>
        <p:spPr>
          <a:xfrm>
            <a:off x="2469461" y="3021910"/>
            <a:ext cx="4181475" cy="114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语法要求－区分大小写：</a:t>
            </a:r>
            <a:endParaRPr lang="en-US" altLang="zh-CN" dirty="0">
              <a:solidFill>
                <a:srgbClr val="E11F01"/>
              </a:solidFill>
            </a:endParaRPr>
          </a:p>
          <a:p>
            <a:r>
              <a:rPr lang="zh-CN" altLang="en-US" dirty="0"/>
              <a:t>变量名 </a:t>
            </a:r>
            <a:r>
              <a:rPr lang="en-US" altLang="zh-CN" dirty="0"/>
              <a:t>test </a:t>
            </a:r>
            <a:r>
              <a:rPr lang="zh-CN" altLang="en-US" dirty="0"/>
              <a:t>和变量名 </a:t>
            </a:r>
            <a:r>
              <a:rPr lang="en-US" altLang="zh-CN" dirty="0"/>
              <a:t>Test </a:t>
            </a:r>
            <a:r>
              <a:rPr lang="zh-CN" altLang="en-US" dirty="0"/>
              <a:t>分别表示两个不同的变量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1"/>
          <a:stretch>
            <a:fillRect/>
          </a:stretch>
        </p:blipFill>
        <p:spPr>
          <a:xfrm>
            <a:off x="2903883" y="2565331"/>
            <a:ext cx="281940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语法要求－标识符：</a:t>
            </a:r>
            <a:endParaRPr lang="en-US" altLang="zh-CN" dirty="0">
              <a:solidFill>
                <a:srgbClr val="E11F01"/>
              </a:solidFill>
            </a:endParaRPr>
          </a:p>
          <a:p>
            <a:r>
              <a:rPr lang="zh-CN" altLang="en-US" dirty="0"/>
              <a:t>标识符指的是变量、函数、属性的名字，或者函数的参数。</a:t>
            </a:r>
            <a:endParaRPr lang="en-US" altLang="zh-CN" dirty="0"/>
          </a:p>
          <a:p>
            <a:r>
              <a:rPr lang="zh-CN" altLang="en-US" dirty="0"/>
              <a:t>标识符命名是有规范的</a:t>
            </a:r>
            <a:endParaRPr lang="en-US" altLang="zh-CN" dirty="0"/>
          </a:p>
          <a:p>
            <a:pPr>
              <a:lnSpc>
                <a:spcPct val="120000"/>
              </a:lnSpc>
            </a:pPr>
            <a:r>
              <a:rPr lang="zh-CN" altLang="en-US" dirty="0">
                <a:solidFill>
                  <a:srgbClr val="41464D"/>
                </a:solidFill>
                <a:latin typeface="微软雅黑" panose="020B0503020204020204" charset="-122"/>
                <a:ea typeface="微软雅黑" panose="020B0503020204020204" charset="-122"/>
                <a:cs typeface="微软雅黑" panose="020B0503020204020204" charset="-122"/>
              </a:rPr>
              <a:t>第一个字符必须是一个字母、下划线（</a:t>
            </a:r>
            <a:r>
              <a:rPr lang="en-US" altLang="zh-CN" dirty="0">
                <a:solidFill>
                  <a:srgbClr val="41464D"/>
                </a:solidFill>
                <a:latin typeface="微软雅黑" panose="020B0503020204020204" charset="-122"/>
                <a:ea typeface="微软雅黑" panose="020B0503020204020204" charset="-122"/>
                <a:cs typeface="微软雅黑" panose="020B0503020204020204" charset="-122"/>
              </a:rPr>
              <a:t>_</a:t>
            </a:r>
            <a:r>
              <a:rPr lang="zh-CN" altLang="en-US" dirty="0">
                <a:solidFill>
                  <a:srgbClr val="41464D"/>
                </a:solidFill>
                <a:latin typeface="微软雅黑" panose="020B0503020204020204" charset="-122"/>
                <a:ea typeface="微软雅黑" panose="020B0503020204020204" charset="-122"/>
                <a:cs typeface="微软雅黑" panose="020B0503020204020204" charset="-122"/>
              </a:rPr>
              <a:t>）或一个美元符号（</a:t>
            </a:r>
            <a:r>
              <a:rPr lang="en-US" altLang="zh-CN" dirty="0">
                <a:solidFill>
                  <a:srgbClr val="41464D"/>
                </a:solidFill>
                <a:latin typeface="微软雅黑" panose="020B0503020204020204" charset="-122"/>
                <a:ea typeface="微软雅黑" panose="020B0503020204020204" charset="-122"/>
                <a:cs typeface="微软雅黑" panose="020B0503020204020204" charset="-122"/>
              </a:rPr>
              <a:t>$</a:t>
            </a:r>
            <a:r>
              <a:rPr lang="zh-CN" altLang="en-US" dirty="0">
                <a:solidFill>
                  <a:srgbClr val="41464D"/>
                </a:solidFill>
                <a:latin typeface="微软雅黑" panose="020B0503020204020204" charset="-122"/>
                <a:ea typeface="微软雅黑" panose="020B0503020204020204" charset="-122"/>
                <a:cs typeface="微软雅黑" panose="020B0503020204020204" charset="-122"/>
              </a:rPr>
              <a:t>），其他字符可以是字母、下划线、美元符号或数字</a:t>
            </a:r>
            <a:endParaRPr lang="en-US" altLang="zh-CN" dirty="0">
              <a:solidFill>
                <a:srgbClr val="41464D"/>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t>不能含有空格</a:t>
            </a:r>
            <a:r>
              <a:rPr lang="en-US" altLang="zh-CN" sz="2800" dirty="0">
                <a:solidFill>
                  <a:schemeClr val="tx1"/>
                </a:solidFill>
                <a:latin typeface="+mn-lt"/>
                <a:ea typeface="+mn-ea"/>
              </a:rPr>
              <a:t> </a:t>
            </a:r>
            <a:r>
              <a:rPr lang="zh-CN" altLang="en-US" sz="1950" dirty="0">
                <a:solidFill>
                  <a:srgbClr val="41464D"/>
                </a:solidFill>
                <a:latin typeface="微软雅黑" panose="020B0503020204020204" charset="-122"/>
                <a:ea typeface="微软雅黑" panose="020B0503020204020204" charset="-122"/>
              </a:rPr>
              <a:t>不能以关键字或保留字命名</a:t>
            </a:r>
            <a:endParaRPr lang="zh-CN" altLang="en-US" sz="1950" dirty="0">
              <a:solidFill>
                <a:srgbClr val="41464D"/>
              </a:solidFill>
              <a:latin typeface="微软雅黑" panose="020B0503020204020204" charset="-122"/>
              <a:ea typeface="微软雅黑" panose="020B0503020204020204" charset="-122"/>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语法要求－关键字：</a:t>
            </a:r>
            <a:endParaRPr lang="en-US" altLang="zh-CN" dirty="0">
              <a:solidFill>
                <a:srgbClr val="E11F01"/>
              </a:solidFill>
            </a:endParaRPr>
          </a:p>
          <a:p>
            <a:r>
              <a:rPr lang="zh-CN" altLang="en-US" dirty="0"/>
              <a:t>关键字可用于表示控制语句的开始或结束</a:t>
            </a:r>
            <a:r>
              <a:rPr lang="en-US" altLang="zh-CN" dirty="0"/>
              <a:t>,</a:t>
            </a:r>
            <a:r>
              <a:rPr lang="zh-CN" altLang="en-US" dirty="0"/>
              <a:t>或者用于执行特定操作等。按照规则</a:t>
            </a:r>
            <a:r>
              <a:rPr lang="en-US" altLang="zh-CN" dirty="0"/>
              <a:t>,</a:t>
            </a:r>
            <a:r>
              <a:rPr lang="zh-CN" altLang="en-US" dirty="0"/>
              <a:t>关键字也是语言保留的</a:t>
            </a:r>
            <a:r>
              <a:rPr lang="en-US" altLang="zh-CN" dirty="0"/>
              <a:t>,</a:t>
            </a:r>
            <a:r>
              <a:rPr lang="zh-CN" altLang="en-US" dirty="0"/>
              <a:t>不能用作标识符 </a:t>
            </a:r>
            <a:endParaRPr lang="zh-CN" altLang="en-US" dirty="0"/>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1462727" y="2483747"/>
            <a:ext cx="6219825" cy="21240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语法要求－保留字：</a:t>
            </a:r>
            <a:endParaRPr lang="en-US" altLang="zh-CN" dirty="0">
              <a:solidFill>
                <a:srgbClr val="E11F01"/>
              </a:solidFill>
            </a:endParaRPr>
          </a:p>
          <a:p>
            <a:r>
              <a:rPr lang="zh-CN" altLang="en-US" dirty="0"/>
              <a:t>另外还一组不能用作标识符的保留字。尽管保留字在这门语言中还没有任何特定的用途</a:t>
            </a:r>
            <a:r>
              <a:rPr lang="en-US" altLang="zh-CN" dirty="0"/>
              <a:t>,</a:t>
            </a:r>
            <a:r>
              <a:rPr lang="zh-CN" altLang="en-US" dirty="0"/>
              <a:t>但它们有可能在将来被用作关键字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1"/>
          <a:stretch>
            <a:fillRect/>
          </a:stretch>
        </p:blipFill>
        <p:spPr>
          <a:xfrm>
            <a:off x="1353190" y="2278960"/>
            <a:ext cx="6438900" cy="23526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语法要求－语句：</a:t>
            </a:r>
            <a:endParaRPr lang="en-US" altLang="zh-CN" dirty="0">
              <a:solidFill>
                <a:srgbClr val="E11F01"/>
              </a:solidFill>
            </a:endParaRPr>
          </a:p>
          <a:p>
            <a:r>
              <a:rPr lang="en-US" altLang="zh-CN" dirty="0"/>
              <a:t>JS</a:t>
            </a:r>
            <a:r>
              <a:rPr lang="zh-CN" altLang="en-US" dirty="0"/>
              <a:t>中的语句以一个分号 </a:t>
            </a:r>
            <a:r>
              <a:rPr lang="en-US" altLang="zh-CN" dirty="0"/>
              <a:t>; </a:t>
            </a:r>
            <a:r>
              <a:rPr lang="zh-CN" altLang="en-US" dirty="0"/>
              <a:t>结尾</a:t>
            </a:r>
            <a:endParaRPr lang="en-US" altLang="zh-CN" dirty="0"/>
          </a:p>
          <a:p>
            <a:endParaRPr lang="en-US" altLang="zh-CN" dirty="0"/>
          </a:p>
          <a:p>
            <a:endParaRPr lang="en-US" altLang="zh-CN" dirty="0"/>
          </a:p>
          <a:p>
            <a:endParaRPr lang="en-US" altLang="zh-CN" dirty="0"/>
          </a:p>
          <a:p>
            <a:endParaRPr lang="en-US" altLang="zh-CN" dirty="0"/>
          </a:p>
          <a:p>
            <a:r>
              <a:rPr lang="zh-CN" altLang="en-US" dirty="0"/>
              <a:t>虽然语句结尾的分号不是必需的</a:t>
            </a:r>
            <a:r>
              <a:rPr lang="en-US" altLang="zh-CN" dirty="0"/>
              <a:t>,</a:t>
            </a:r>
            <a:r>
              <a:rPr lang="zh-CN" altLang="en-US" dirty="0"/>
              <a:t>但我们建议任何时候都不要省略它。因为加上这个分号可以避免 很多错误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827584" y="2139052"/>
            <a:ext cx="4352925" cy="1200150"/>
          </a:xfrm>
          <a:prstGeom prst="rect">
            <a:avLst/>
          </a:prstGeom>
        </p:spPr>
      </p:pic>
      <p:pic>
        <p:nvPicPr>
          <p:cNvPr id="4" name="图片 3"/>
          <p:cNvPicPr>
            <a:picLocks noChangeAspect="1"/>
          </p:cNvPicPr>
          <p:nvPr/>
        </p:nvPicPr>
        <p:blipFill>
          <a:blip r:embed="rId2"/>
          <a:stretch>
            <a:fillRect/>
          </a:stretch>
        </p:blipFill>
        <p:spPr>
          <a:xfrm>
            <a:off x="6012160" y="2172620"/>
            <a:ext cx="1944216" cy="12686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历史：</a:t>
            </a:r>
            <a:endParaRPr kumimoji="1" lang="en-US" altLang="zh-CN" dirty="0">
              <a:solidFill>
                <a:srgbClr val="E32000"/>
              </a:solidFill>
            </a:endParaRPr>
          </a:p>
          <a:p>
            <a:r>
              <a:rPr lang="en-US" altLang="zh-CN" dirty="0"/>
              <a:t>JavaScript </a:t>
            </a:r>
            <a:r>
              <a:rPr lang="zh-CN" altLang="en-US" dirty="0"/>
              <a:t>诞生于 </a:t>
            </a:r>
            <a:r>
              <a:rPr lang="en-US" altLang="zh-CN" dirty="0"/>
              <a:t>1995 </a:t>
            </a:r>
            <a:r>
              <a:rPr lang="zh-CN" altLang="en-US" dirty="0"/>
              <a:t>年。</a:t>
            </a:r>
            <a:endParaRPr lang="en-US" altLang="zh-CN" dirty="0"/>
          </a:p>
          <a:p>
            <a:r>
              <a:rPr lang="zh-CN" altLang="en-US" dirty="0"/>
              <a:t>设计的主要目的是处理以前由服务器端语言负责的一些输入验证操作。</a:t>
            </a:r>
            <a:endParaRPr lang="zh-CN" altLang="en-US" dirty="0"/>
          </a:p>
          <a:p>
            <a:r>
              <a:rPr lang="zh-CN" altLang="en-US" dirty="0"/>
              <a:t>在人们普遍使用电话拔号上网的年代</a:t>
            </a:r>
            <a:r>
              <a:rPr lang="en-US" altLang="zh-CN" dirty="0"/>
              <a:t>,</a:t>
            </a:r>
            <a:r>
              <a:rPr lang="zh-CN" altLang="en-US" dirty="0"/>
              <a:t>能够在客户端完成一些基本的验证任务绝对很不容易</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变量可以理解为：为一块内存区域起的代号，通过这个代号，程序就可以把对应类型的数据保存到这个内存区域来完成相关计算的要求</a:t>
            </a:r>
            <a:endParaRPr lang="en-US" altLang="zh-CN" dirty="0"/>
          </a:p>
          <a:p>
            <a:r>
              <a:rPr lang="en-US" altLang="zh-CN" dirty="0"/>
              <a:t>ECMAScript </a:t>
            </a:r>
            <a:r>
              <a:rPr lang="zh-CN" altLang="en-US" dirty="0"/>
              <a:t>的变量是松散类型（</a:t>
            </a:r>
            <a:r>
              <a:rPr lang="zh-CN" altLang="en-US"/>
              <a:t>弱类型，动态类型）</a:t>
            </a:r>
            <a:r>
              <a:rPr lang="zh-CN" altLang="en-US" dirty="0"/>
              <a:t>的</a:t>
            </a:r>
            <a:r>
              <a:rPr lang="en-US" altLang="zh-CN" dirty="0"/>
              <a:t>,</a:t>
            </a:r>
            <a:r>
              <a:rPr lang="zh-CN" altLang="en-US" dirty="0"/>
              <a:t>所谓松散类型就是可以用来保存任何类型的数据。换句话说</a:t>
            </a:r>
            <a:r>
              <a:rPr lang="en-US" altLang="zh-CN" dirty="0"/>
              <a:t>, </a:t>
            </a:r>
            <a:r>
              <a:rPr lang="zh-CN" altLang="en-US" dirty="0"/>
              <a:t>每个变量仅仅是一个用于保存值的占位符而已</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内存</a:t>
            </a:r>
            <a:r>
              <a:rPr lang="en-US" altLang="zh-CN" dirty="0"/>
              <a:t>:</a:t>
            </a:r>
            <a:r>
              <a:rPr lang="zh-CN" altLang="en-US" dirty="0"/>
              <a:t>在计算机中用来暂时存储数据</a:t>
            </a:r>
            <a:endParaRPr lang="zh-CN" altLang="en-US" dirty="0"/>
          </a:p>
          <a:p>
            <a:r>
              <a:rPr lang="zh-CN" altLang="en-US" dirty="0"/>
              <a:t>变量</a:t>
            </a:r>
            <a:r>
              <a:rPr lang="en-US" altLang="zh-CN" dirty="0"/>
              <a:t>:</a:t>
            </a:r>
            <a:r>
              <a:rPr lang="zh-CN" altLang="en-US" dirty="0"/>
              <a:t>就是指向内存中开辟的空间地址</a:t>
            </a:r>
            <a:r>
              <a:rPr lang="en-US" altLang="zh-CN" dirty="0"/>
              <a:t>,</a:t>
            </a:r>
            <a:r>
              <a:rPr lang="zh-CN" altLang="en-US" dirty="0"/>
              <a:t>用来暂时保存数据</a:t>
            </a:r>
            <a:r>
              <a:rPr lang="en-US" altLang="zh-CN" dirty="0"/>
              <a:t>,</a:t>
            </a:r>
            <a:r>
              <a:rPr lang="zh-CN" altLang="en-US" dirty="0"/>
              <a:t>变量存储的数据是可变的</a:t>
            </a:r>
            <a:endParaRPr lang="zh-CN" altLang="en-US" dirty="0"/>
          </a:p>
          <a:p>
            <a:r>
              <a:rPr lang="zh-CN" altLang="en-US" dirty="0"/>
              <a:t>语法</a:t>
            </a:r>
            <a:r>
              <a:rPr lang="en-US" altLang="zh-CN" dirty="0"/>
              <a:t>: var</a:t>
            </a:r>
            <a:r>
              <a:rPr lang="zh-CN" altLang="en-US" dirty="0"/>
              <a:t>关键字  </a:t>
            </a:r>
            <a:r>
              <a:rPr lang="en-US" altLang="zh-CN" dirty="0"/>
              <a:t>+ </a:t>
            </a:r>
            <a:r>
              <a:rPr lang="zh-CN" altLang="en-US" dirty="0"/>
              <a:t>变量名称  </a:t>
            </a:r>
            <a:r>
              <a:rPr lang="en-US" altLang="zh-CN" dirty="0"/>
              <a:t>= </a:t>
            </a:r>
            <a:r>
              <a:rPr lang="zh-CN" altLang="en-US" dirty="0"/>
              <a:t>数据</a:t>
            </a:r>
            <a:endParaRPr lang="zh-CN" altLang="en-US" dirty="0"/>
          </a:p>
          <a:p>
            <a:r>
              <a:rPr lang="zh-CN" altLang="en-US" dirty="0"/>
              <a:t>等号右边的数据给等号左边变量名进行赋值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定义变量时要使用 </a:t>
            </a:r>
            <a:r>
              <a:rPr lang="en-US" altLang="zh-CN" dirty="0" err="1"/>
              <a:t>var</a:t>
            </a:r>
            <a:r>
              <a:rPr lang="en-US" altLang="zh-CN" dirty="0"/>
              <a:t> </a:t>
            </a:r>
            <a:r>
              <a:rPr lang="zh-CN" altLang="en-US" dirty="0"/>
              <a:t>操作符</a:t>
            </a:r>
            <a:r>
              <a:rPr lang="en-US" altLang="zh-CN" dirty="0"/>
              <a:t>(</a:t>
            </a:r>
            <a:r>
              <a:rPr lang="zh-CN" altLang="en-US" dirty="0"/>
              <a:t>注意 </a:t>
            </a:r>
            <a:r>
              <a:rPr lang="en-US" altLang="zh-CN" dirty="0" err="1"/>
              <a:t>var</a:t>
            </a:r>
            <a:r>
              <a:rPr lang="en-US" altLang="zh-CN" dirty="0"/>
              <a:t> </a:t>
            </a:r>
            <a:r>
              <a:rPr lang="zh-CN" altLang="en-US" dirty="0"/>
              <a:t>是一个关键字</a:t>
            </a:r>
            <a:r>
              <a:rPr lang="en-US" altLang="zh-CN" dirty="0"/>
              <a:t>),</a:t>
            </a:r>
            <a:r>
              <a:rPr lang="zh-CN" altLang="en-US" dirty="0"/>
              <a:t>后跟变量名</a:t>
            </a:r>
            <a:r>
              <a:rPr lang="en-US" altLang="zh-CN" dirty="0"/>
              <a:t>(</a:t>
            </a:r>
            <a:r>
              <a:rPr lang="zh-CN" altLang="en-US" dirty="0"/>
              <a:t>即一个标识符</a:t>
            </a:r>
            <a:r>
              <a:rPr lang="en-US" altLang="zh-CN" dirty="0"/>
              <a:t>)</a:t>
            </a:r>
            <a:endParaRPr lang="zh-CN" altLang="en-US" dirty="0"/>
          </a:p>
          <a:p>
            <a:pPr marL="0" indent="0">
              <a:buNone/>
            </a:pPr>
            <a:endParaRPr lang="en-US" altLang="zh-CN" dirty="0">
              <a:solidFill>
                <a:srgbClr val="E11F01"/>
              </a:solidFill>
            </a:endParaRPr>
          </a:p>
          <a:p>
            <a:r>
              <a:rPr lang="zh-CN" altLang="en-US" dirty="0"/>
              <a:t>也可以直接初始化变量</a:t>
            </a:r>
            <a:r>
              <a:rPr lang="en-US" altLang="zh-CN" dirty="0"/>
              <a:t>,</a:t>
            </a:r>
            <a:r>
              <a:rPr lang="zh-CN" altLang="en-US" dirty="0"/>
              <a:t>因此在定义变量的同时就可以设置变量的值 </a:t>
            </a:r>
            <a:endParaRPr lang="en-US" altLang="zh-CN" dirty="0"/>
          </a:p>
          <a:p>
            <a:endParaRPr lang="en-US" altLang="zh-CN" dirty="0"/>
          </a:p>
          <a:p>
            <a:r>
              <a:rPr lang="zh-CN" altLang="en-US" dirty="0"/>
              <a:t>可以使用一条语句定义多个变量</a:t>
            </a:r>
            <a:r>
              <a:rPr lang="en-US" altLang="zh-CN" dirty="0"/>
              <a:t>,</a:t>
            </a:r>
            <a:r>
              <a:rPr lang="zh-CN" altLang="en-US" dirty="0"/>
              <a:t>用逗号分隔开即可 </a:t>
            </a:r>
            <a:endParaRPr lang="zh-CN" altLang="en-US" dirty="0"/>
          </a:p>
          <a:p>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1"/>
          <a:stretch>
            <a:fillRect/>
          </a:stretch>
        </p:blipFill>
        <p:spPr>
          <a:xfrm>
            <a:off x="3608940" y="2067960"/>
            <a:ext cx="1190625" cy="371475"/>
          </a:xfrm>
          <a:prstGeom prst="rect">
            <a:avLst/>
          </a:prstGeom>
        </p:spPr>
      </p:pic>
      <p:pic>
        <p:nvPicPr>
          <p:cNvPr id="6" name="图片 5"/>
          <p:cNvPicPr>
            <a:picLocks noChangeAspect="1"/>
          </p:cNvPicPr>
          <p:nvPr/>
        </p:nvPicPr>
        <p:blipFill>
          <a:blip r:embed="rId2"/>
          <a:stretch>
            <a:fillRect/>
          </a:stretch>
        </p:blipFill>
        <p:spPr>
          <a:xfrm>
            <a:off x="3386138" y="3228043"/>
            <a:ext cx="1914525" cy="3143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zh-CN" altLang="en-US" dirty="0">
                <a:solidFill>
                  <a:srgbClr val="E11F01"/>
                </a:solidFill>
              </a:rPr>
              <a:t>练习：</a:t>
            </a:r>
            <a:endParaRPr lang="en-US" altLang="zh-CN" dirty="0">
              <a:solidFill>
                <a:srgbClr val="E11F01"/>
              </a:solidFill>
            </a:endParaRPr>
          </a:p>
          <a:p>
            <a:pPr marL="0" indent="0">
              <a:buNone/>
            </a:pPr>
            <a:r>
              <a:rPr lang="zh-CN" altLang="en-US" dirty="0">
                <a:solidFill>
                  <a:schemeClr val="tx1">
                    <a:lumMod val="85000"/>
                    <a:lumOff val="15000"/>
                  </a:schemeClr>
                </a:solidFill>
              </a:rPr>
              <a:t>两个变量的值互相交换</a:t>
            </a:r>
            <a:endParaRPr lang="zh-CN" altLang="en-US" dirty="0">
              <a:solidFill>
                <a:schemeClr val="tx1">
                  <a:lumMod val="85000"/>
                  <a:lumOff val="15000"/>
                </a:schemeClr>
              </a:solidFill>
            </a:endParaRPr>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数据类型－声明变量练习：</a:t>
            </a:r>
            <a:endParaRPr lang="en-US" altLang="zh-CN" dirty="0">
              <a:solidFill>
                <a:srgbClr val="E11F01"/>
              </a:solidFill>
            </a:endParaRPr>
          </a:p>
          <a:p>
            <a:r>
              <a:rPr lang="zh-CN" altLang="en-US" dirty="0"/>
              <a:t>声明一个变量</a:t>
            </a:r>
            <a:r>
              <a:rPr lang="en-US" altLang="zh-CN" dirty="0"/>
              <a:t>a</a:t>
            </a:r>
            <a:r>
              <a:rPr lang="zh-CN" altLang="en-US" dirty="0"/>
              <a:t>，值为：</a:t>
            </a:r>
            <a:r>
              <a:rPr lang="en-US" altLang="zh-CN" dirty="0"/>
              <a:t>3</a:t>
            </a:r>
            <a:endParaRPr lang="en-US" altLang="zh-CN" dirty="0"/>
          </a:p>
          <a:p>
            <a:r>
              <a:rPr lang="zh-CN" altLang="en-US" dirty="0"/>
              <a:t>声明一个变量</a:t>
            </a:r>
            <a:r>
              <a:rPr lang="en-US" altLang="zh-CN" dirty="0"/>
              <a:t>b</a:t>
            </a:r>
            <a:r>
              <a:rPr lang="zh-CN" altLang="en-US" dirty="0"/>
              <a:t>，值为：</a:t>
            </a:r>
            <a:r>
              <a:rPr lang="en-US" altLang="zh-CN" dirty="0"/>
              <a:t>null</a:t>
            </a:r>
            <a:endParaRPr lang="en-US" altLang="zh-CN" dirty="0"/>
          </a:p>
          <a:p>
            <a:r>
              <a:rPr lang="zh-CN" altLang="en-US" dirty="0"/>
              <a:t>声明一个变量</a:t>
            </a:r>
            <a:r>
              <a:rPr lang="en-US" altLang="zh-CN" dirty="0"/>
              <a:t>c</a:t>
            </a:r>
            <a:r>
              <a:rPr lang="zh-CN" altLang="en-US" dirty="0"/>
              <a:t>，值为：</a:t>
            </a:r>
            <a:r>
              <a:rPr lang="en-US" altLang="zh-CN" dirty="0"/>
              <a:t>"Hello!"</a:t>
            </a:r>
            <a:endParaRPr lang="en-US" altLang="zh-CN" dirty="0"/>
          </a:p>
          <a:p>
            <a:r>
              <a:rPr lang="zh-CN" altLang="en-US" dirty="0"/>
              <a:t>声明一个变量</a:t>
            </a:r>
            <a:r>
              <a:rPr lang="en-US" altLang="zh-CN" dirty="0"/>
              <a:t>d</a:t>
            </a:r>
            <a:r>
              <a:rPr lang="zh-CN" altLang="en-US" dirty="0"/>
              <a:t>，值为：</a:t>
            </a:r>
            <a:r>
              <a:rPr lang="en-US" altLang="zh-CN" dirty="0"/>
              <a:t>true</a:t>
            </a:r>
            <a:endParaRPr lang="en-US" altLang="zh-CN" dirty="0"/>
          </a:p>
          <a:p>
            <a:r>
              <a:rPr lang="zh-CN" altLang="en-US" dirty="0"/>
              <a:t>声明一个变量</a:t>
            </a:r>
            <a:r>
              <a:rPr lang="en-US" altLang="zh-CN" dirty="0"/>
              <a:t>e</a:t>
            </a:r>
            <a:r>
              <a:rPr lang="zh-CN" altLang="en-US" dirty="0"/>
              <a:t>，不赋值</a:t>
            </a:r>
            <a:endParaRPr lang="zh-CN" altLang="en-US" dirty="0"/>
          </a:p>
          <a:p>
            <a:r>
              <a:rPr lang="zh-CN" altLang="en-US" dirty="0"/>
              <a:t>声明一个变量</a:t>
            </a:r>
            <a:r>
              <a:rPr lang="en-US" altLang="zh-CN" dirty="0"/>
              <a:t>f</a:t>
            </a:r>
            <a:r>
              <a:rPr lang="zh-CN" altLang="en-US" dirty="0"/>
              <a:t>，值为</a:t>
            </a:r>
            <a:r>
              <a:rPr lang="en-US" altLang="zh-CN" dirty="0"/>
              <a:t>""</a:t>
            </a:r>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b="1" dirty="0"/>
              <a:t> </a:t>
            </a:r>
            <a:r>
              <a:rPr lang="en-US" altLang="zh-CN" dirty="0" err="1">
                <a:solidFill>
                  <a:srgbClr val="E11F01"/>
                </a:solidFill>
              </a:rPr>
              <a:t>typeof</a:t>
            </a:r>
            <a:r>
              <a:rPr lang="en-US" altLang="zh-CN" dirty="0">
                <a:solidFill>
                  <a:srgbClr val="E11F01"/>
                </a:solidFill>
              </a:rPr>
              <a:t> </a:t>
            </a:r>
            <a:r>
              <a:rPr lang="zh-CN" altLang="en-US" dirty="0">
                <a:solidFill>
                  <a:srgbClr val="E11F01"/>
                </a:solidFill>
              </a:rPr>
              <a:t>操作符 ：</a:t>
            </a:r>
            <a:endParaRPr lang="en-US" altLang="zh-CN" dirty="0">
              <a:solidFill>
                <a:srgbClr val="E11F01"/>
              </a:solidFill>
            </a:endParaRPr>
          </a:p>
          <a:p>
            <a:r>
              <a:rPr lang="zh-CN" altLang="en-US" dirty="0"/>
              <a:t>我们需要有一种手段来检测给定变量的数据类型</a:t>
            </a:r>
            <a:r>
              <a:rPr lang="en-US" altLang="zh-CN" dirty="0"/>
              <a:t>-</a:t>
            </a:r>
            <a:r>
              <a:rPr lang="en-US" altLang="zh-CN" dirty="0" err="1"/>
              <a:t>typeof</a:t>
            </a:r>
            <a:r>
              <a:rPr lang="en-US" altLang="zh-CN" dirty="0"/>
              <a:t> </a:t>
            </a:r>
            <a:r>
              <a:rPr lang="zh-CN" altLang="en-US" dirty="0"/>
              <a:t>就是负责提供这方面信息的操作符</a:t>
            </a:r>
            <a:endParaRPr lang="en-US" altLang="zh-CN" dirty="0"/>
          </a:p>
          <a:p>
            <a:r>
              <a:rPr lang="zh-CN" altLang="en-US" dirty="0"/>
              <a:t>格式为 </a:t>
            </a:r>
            <a:r>
              <a:rPr lang="en-US" altLang="zh-CN" dirty="0" err="1"/>
              <a:t>typeof</a:t>
            </a:r>
            <a:r>
              <a:rPr lang="zh-CN" altLang="en-US" dirty="0"/>
              <a:t>（</a:t>
            </a:r>
            <a:r>
              <a:rPr lang="en-US" altLang="zh-CN" dirty="0"/>
              <a:t>a</a:t>
            </a:r>
            <a:r>
              <a:rPr lang="zh-CN" altLang="en-US" dirty="0"/>
              <a:t>）或 </a:t>
            </a:r>
            <a:r>
              <a:rPr lang="en-US" altLang="zh-CN" dirty="0" err="1"/>
              <a:t>typeof</a:t>
            </a:r>
            <a:r>
              <a:rPr lang="zh-CN" altLang="en-US" dirty="0"/>
              <a:t> </a:t>
            </a:r>
            <a:r>
              <a:rPr lang="en-US" altLang="zh-CN" dirty="0"/>
              <a:t>a</a:t>
            </a:r>
            <a:r>
              <a:rPr lang="zh-CN" altLang="en-US" dirty="0"/>
              <a:t> ；</a:t>
            </a:r>
            <a:endParaRPr lang="en-US" altLang="zh-CN" dirty="0"/>
          </a:p>
          <a:p>
            <a:r>
              <a:rPr lang="zh-CN" altLang="en-US" dirty="0"/>
              <a:t>有些时候 </a:t>
            </a:r>
            <a:r>
              <a:rPr lang="en-US" altLang="zh-CN" dirty="0" err="1"/>
              <a:t>typeof</a:t>
            </a:r>
            <a:r>
              <a:rPr lang="en-US" altLang="zh-CN" dirty="0"/>
              <a:t> </a:t>
            </a:r>
            <a:r>
              <a:rPr lang="zh-CN" altLang="en-US" dirty="0"/>
              <a:t>操作符会返回一些令人迷惑但技术上却正确的值。 </a:t>
            </a:r>
            <a:endParaRPr lang="en-US" altLang="zh-CN"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数据类型－数据类型：</a:t>
            </a:r>
            <a:endParaRPr lang="en-US" altLang="zh-CN" dirty="0">
              <a:solidFill>
                <a:srgbClr val="E11F01"/>
              </a:solidFill>
            </a:endParaRPr>
          </a:p>
          <a:p>
            <a:r>
              <a:rPr lang="zh-CN" altLang="en-US" dirty="0"/>
              <a:t>五种简单的数据类型－</a:t>
            </a:r>
            <a:r>
              <a:rPr lang="en-US" altLang="zh-CN" dirty="0"/>
              <a:t>undefined</a:t>
            </a:r>
            <a:r>
              <a:rPr lang="zh-CN" altLang="en-US" dirty="0"/>
              <a:t>（值为定义）、</a:t>
            </a:r>
            <a:r>
              <a:rPr lang="en-US" altLang="zh-CN" dirty="0"/>
              <a:t>null</a:t>
            </a:r>
            <a:r>
              <a:rPr lang="zh-CN" altLang="en-US" dirty="0"/>
              <a:t>（值为空）、</a:t>
            </a:r>
            <a:r>
              <a:rPr lang="en-US" altLang="zh-CN" dirty="0"/>
              <a:t>number</a:t>
            </a:r>
            <a:r>
              <a:rPr lang="zh-CN" altLang="en-US" dirty="0"/>
              <a:t>（值是数字）、</a:t>
            </a:r>
            <a:r>
              <a:rPr lang="en-US" altLang="zh-CN" dirty="0"/>
              <a:t>string</a:t>
            </a:r>
            <a:r>
              <a:rPr lang="zh-CN" altLang="en-US" dirty="0"/>
              <a:t>（字符串）、</a:t>
            </a:r>
            <a:r>
              <a:rPr lang="en-US" altLang="zh-CN" dirty="0" err="1"/>
              <a:t>boolean</a:t>
            </a:r>
            <a:r>
              <a:rPr lang="zh-CN" altLang="en-US" dirty="0"/>
              <a:t>（布尔值）</a:t>
            </a:r>
            <a:endParaRPr lang="en-US" altLang="zh-CN" dirty="0"/>
          </a:p>
          <a:p>
            <a:r>
              <a:rPr lang="zh-CN" altLang="en-US" dirty="0">
                <a:solidFill>
                  <a:srgbClr val="E11F01"/>
                </a:solidFill>
              </a:rPr>
              <a:t>一种复杂的数据类型－</a:t>
            </a:r>
            <a:r>
              <a:rPr lang="en-US" altLang="zh-CN" dirty="0">
                <a:solidFill>
                  <a:srgbClr val="E11F01"/>
                </a:solidFill>
              </a:rPr>
              <a:t>object</a:t>
            </a:r>
            <a:r>
              <a:rPr lang="zh-CN" altLang="en-US" dirty="0">
                <a:solidFill>
                  <a:srgbClr val="E11F01"/>
                </a:solidFill>
              </a:rPr>
              <a:t>（对象类型，例如数组）</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undefined</a:t>
            </a:r>
            <a:r>
              <a:rPr lang="zh-CN" altLang="en-US" dirty="0">
                <a:solidFill>
                  <a:srgbClr val="E11F01"/>
                </a:solidFill>
              </a:rPr>
              <a:t>：</a:t>
            </a:r>
            <a:endParaRPr lang="en-US" altLang="zh-CN" dirty="0">
              <a:solidFill>
                <a:srgbClr val="E11F01"/>
              </a:solidFill>
            </a:endParaRPr>
          </a:p>
          <a:p>
            <a:r>
              <a:rPr lang="en-US" altLang="zh-CN" dirty="0"/>
              <a:t>undefined</a:t>
            </a:r>
            <a:r>
              <a:rPr lang="zh-CN" altLang="en-US" dirty="0"/>
              <a:t>类型只有一个值，即</a:t>
            </a:r>
            <a:r>
              <a:rPr lang="en-US" altLang="zh-CN" dirty="0"/>
              <a:t>undefined</a:t>
            </a:r>
            <a:r>
              <a:rPr lang="zh-CN" altLang="en-US" dirty="0"/>
              <a:t>。在使用</a:t>
            </a:r>
            <a:r>
              <a:rPr lang="en-US" altLang="zh-CN" dirty="0" err="1"/>
              <a:t>var</a:t>
            </a:r>
            <a:r>
              <a:rPr lang="zh-CN" altLang="en-US" dirty="0"/>
              <a:t>声明变量但未对其加以初始化时，这个变量的值就是</a:t>
            </a:r>
            <a:r>
              <a:rPr lang="en-US" altLang="zh-CN" dirty="0"/>
              <a:t>undefined</a:t>
            </a:r>
            <a:r>
              <a:rPr lang="zh-CN" altLang="en-US" dirty="0"/>
              <a:t>（仅声明未定义）</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undefined</a:t>
            </a:r>
            <a:r>
              <a:rPr lang="zh-CN" altLang="en-US" dirty="0">
                <a:solidFill>
                  <a:srgbClr val="E11F01"/>
                </a:solidFill>
              </a:rPr>
              <a:t>环境：</a:t>
            </a:r>
            <a:endParaRPr lang="zh-CN" altLang="en-US" dirty="0">
              <a:solidFill>
                <a:srgbClr val="E11F01"/>
              </a:solidFill>
            </a:endParaRPr>
          </a:p>
          <a:p>
            <a:r>
              <a:rPr lang="zh-CN" altLang="en-US" dirty="0"/>
              <a:t>变量被声明了，但没有赋值时，就等于</a:t>
            </a:r>
            <a:r>
              <a:rPr lang="en-US" altLang="zh-CN" dirty="0"/>
              <a:t>undefined</a:t>
            </a:r>
            <a:endParaRPr lang="en-US" altLang="zh-CN" dirty="0"/>
          </a:p>
          <a:p>
            <a:r>
              <a:rPr lang="zh-CN" altLang="en-US" dirty="0"/>
              <a:t>调用函数时，应该提供的参数没有提供，该参数等于</a:t>
            </a:r>
            <a:r>
              <a:rPr lang="en-US" altLang="zh-CN" dirty="0"/>
              <a:t>undefined</a:t>
            </a:r>
            <a:endParaRPr lang="en-US" altLang="zh-CN" dirty="0"/>
          </a:p>
          <a:p>
            <a:r>
              <a:rPr lang="zh-CN" altLang="en-US" dirty="0"/>
              <a:t>对象没有赋值的属性，该属性的值为</a:t>
            </a:r>
            <a:r>
              <a:rPr lang="en-US" altLang="zh-CN" dirty="0"/>
              <a:t>undefined</a:t>
            </a:r>
            <a:endParaRPr lang="en-US" altLang="zh-CN" dirty="0"/>
          </a:p>
          <a:p>
            <a:r>
              <a:rPr lang="zh-CN" altLang="en-US" dirty="0"/>
              <a:t>函数没有返回值时，默认返回</a:t>
            </a:r>
            <a:r>
              <a:rPr lang="en-US" altLang="zh-CN" dirty="0"/>
              <a:t>undefined</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null</a:t>
            </a:r>
            <a:r>
              <a:rPr lang="zh-CN" altLang="en-US" dirty="0">
                <a:solidFill>
                  <a:srgbClr val="E11F01"/>
                </a:solidFill>
              </a:rPr>
              <a:t>：</a:t>
            </a:r>
            <a:endParaRPr lang="zh-CN" altLang="en-US" dirty="0">
              <a:solidFill>
                <a:srgbClr val="E11F01"/>
              </a:solidFill>
            </a:endParaRPr>
          </a:p>
          <a:p>
            <a:r>
              <a:rPr lang="en-US" altLang="zh-CN" dirty="0"/>
              <a:t>null </a:t>
            </a:r>
            <a:r>
              <a:rPr lang="zh-CN" altLang="en-US" dirty="0"/>
              <a:t>类型是第二个只有一个值的数据类型，这个特殊的值是</a:t>
            </a:r>
            <a:r>
              <a:rPr lang="en-US" altLang="zh-CN" dirty="0"/>
              <a:t> null</a:t>
            </a:r>
            <a:r>
              <a:rPr lang="zh-CN" altLang="en-US" dirty="0"/>
              <a:t>。</a:t>
            </a:r>
            <a:endParaRPr lang="en-US" altLang="zh-CN" dirty="0"/>
          </a:p>
          <a:p>
            <a:r>
              <a:rPr lang="zh-CN" altLang="en-US" dirty="0"/>
              <a:t>从逻辑角度来看，</a:t>
            </a:r>
            <a:r>
              <a:rPr lang="en-US" altLang="zh-CN" dirty="0"/>
              <a:t>null </a:t>
            </a:r>
            <a:r>
              <a:rPr lang="zh-CN" altLang="en-US" dirty="0"/>
              <a:t>值表示一个空对象指针，而这也正是使用</a:t>
            </a:r>
            <a:r>
              <a:rPr lang="en-US" altLang="zh-CN" dirty="0"/>
              <a:t> </a:t>
            </a:r>
            <a:r>
              <a:rPr lang="en-US" altLang="zh-CN" dirty="0" err="1"/>
              <a:t>typeof</a:t>
            </a:r>
            <a:r>
              <a:rPr lang="en-US" altLang="zh-CN" dirty="0"/>
              <a:t> </a:t>
            </a:r>
            <a:r>
              <a:rPr lang="zh-CN" altLang="en-US" dirty="0"/>
              <a:t>操作符检测</a:t>
            </a:r>
            <a:r>
              <a:rPr lang="en-US" altLang="zh-CN" dirty="0"/>
              <a:t>null</a:t>
            </a:r>
            <a:r>
              <a:rPr lang="zh-CN" altLang="en-US" dirty="0"/>
              <a:t>时会返回</a:t>
            </a:r>
            <a:r>
              <a:rPr lang="en-US" altLang="zh-CN" dirty="0"/>
              <a:t>"object"</a:t>
            </a:r>
            <a:r>
              <a:rPr lang="zh-CN" altLang="en-US" dirty="0"/>
              <a:t>的原因</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为什么学习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zh-CN" altLang="en-US" dirty="0"/>
              <a:t>所有主流浏览器都支持</a:t>
            </a:r>
            <a:r>
              <a:rPr lang="en-US" altLang="zh-CN" dirty="0"/>
              <a:t> JavaScript</a:t>
            </a:r>
            <a:r>
              <a:rPr lang="zh-CN" altLang="en-US" dirty="0"/>
              <a:t>。</a:t>
            </a:r>
            <a:endParaRPr lang="zh-CN" altLang="en-US" dirty="0"/>
          </a:p>
          <a:p>
            <a:r>
              <a:rPr lang="zh-CN" altLang="en-US" dirty="0"/>
              <a:t>目前，全世界大部分网页都使用</a:t>
            </a:r>
            <a:r>
              <a:rPr lang="en-US" altLang="zh-CN" dirty="0"/>
              <a:t> JavaScript</a:t>
            </a:r>
            <a:r>
              <a:rPr lang="zh-CN" altLang="en-US" dirty="0"/>
              <a:t>。</a:t>
            </a:r>
            <a:endParaRPr lang="zh-CN" altLang="en-US" dirty="0"/>
          </a:p>
          <a:p>
            <a:r>
              <a:rPr lang="zh-CN" altLang="en-US" dirty="0"/>
              <a:t>它可以让网页呈现各种动态效果。</a:t>
            </a:r>
            <a:endParaRPr lang="zh-CN" altLang="en-US" dirty="0"/>
          </a:p>
          <a:p>
            <a:r>
              <a:rPr lang="zh-CN" altLang="en-US" dirty="0"/>
              <a:t>做为一个</a:t>
            </a:r>
            <a:r>
              <a:rPr lang="en-US" altLang="zh-CN" dirty="0"/>
              <a:t> Web </a:t>
            </a:r>
            <a:r>
              <a:rPr lang="zh-CN" altLang="en-US" dirty="0"/>
              <a:t>开发师，如果你想提供漂亮的网页、令用户满意的上网体验，</a:t>
            </a:r>
            <a:r>
              <a:rPr lang="en-US" altLang="zh-CN" dirty="0"/>
              <a:t>JavaScript </a:t>
            </a:r>
            <a:r>
              <a:rPr lang="zh-CN" altLang="en-US" dirty="0"/>
              <a:t>是必不可少的工具。</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 null </a:t>
            </a:r>
            <a:r>
              <a:rPr lang="zh-CN" altLang="en-US" dirty="0">
                <a:solidFill>
                  <a:srgbClr val="E11F01"/>
                </a:solidFill>
              </a:rPr>
              <a:t>环境：</a:t>
            </a:r>
            <a:endParaRPr lang="zh-CN" altLang="en-US" dirty="0">
              <a:solidFill>
                <a:srgbClr val="E11F01"/>
              </a:solidFill>
            </a:endParaRPr>
          </a:p>
          <a:p>
            <a:r>
              <a:rPr lang="zh-CN" altLang="en-US" dirty="0"/>
              <a:t>作为函数的参数，表示该函数的参数不是对象</a:t>
            </a:r>
            <a:endParaRPr lang="en-US" altLang="zh-CN" dirty="0"/>
          </a:p>
          <a:p>
            <a:r>
              <a:rPr lang="zh-CN" altLang="en-US" dirty="0"/>
              <a:t>作为对象原型链的终点</a:t>
            </a:r>
            <a:endParaRPr lang="en-US" altLang="zh-CN" dirty="0"/>
          </a:p>
          <a:p>
            <a:r>
              <a:rPr lang="zh-CN" altLang="en-US" dirty="0"/>
              <a:t>如果定义的变量准备在将来用于保存对象，那么最好将该变量初始化为</a:t>
            </a:r>
            <a:r>
              <a:rPr lang="en-US" altLang="zh-CN" dirty="0"/>
              <a:t>null</a:t>
            </a:r>
            <a:r>
              <a:rPr lang="zh-CN" altLang="en-US" dirty="0"/>
              <a:t>而不是其他值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endParaRPr lang="zh-CN" altLang="en-US" dirty="0">
              <a:solidFill>
                <a:srgbClr val="E11F01"/>
              </a:solidFill>
            </a:endParaRPr>
          </a:p>
          <a:p>
            <a:r>
              <a:rPr lang="zh-CN" altLang="en-US" dirty="0"/>
              <a:t>整数</a:t>
            </a:r>
            <a:r>
              <a:rPr lang="en-US" altLang="zh-CN" dirty="0"/>
              <a:t>(1</a:t>
            </a:r>
            <a:r>
              <a:rPr lang="zh-CN" altLang="en-US" dirty="0"/>
              <a:t>、</a:t>
            </a:r>
            <a:r>
              <a:rPr lang="en-US" altLang="zh-CN" dirty="0"/>
              <a:t>23</a:t>
            </a:r>
            <a:r>
              <a:rPr lang="zh-CN" altLang="en-US" dirty="0"/>
              <a:t>、</a:t>
            </a:r>
            <a:r>
              <a:rPr lang="en-US" altLang="zh-CN" dirty="0"/>
              <a:t>100)</a:t>
            </a:r>
            <a:endParaRPr lang="en-US" altLang="zh-CN" dirty="0"/>
          </a:p>
          <a:p>
            <a:r>
              <a:rPr lang="zh-CN" altLang="en-US" dirty="0"/>
              <a:t>浮点数值（</a:t>
            </a:r>
            <a:r>
              <a:rPr lang="en-US" altLang="zh-CN" dirty="0"/>
              <a:t>0.2</a:t>
            </a:r>
            <a:r>
              <a:rPr lang="zh-CN" altLang="en-US" dirty="0"/>
              <a:t>、</a:t>
            </a:r>
            <a:r>
              <a:rPr lang="en-US" altLang="zh-CN" dirty="0"/>
              <a:t>0.03</a:t>
            </a:r>
            <a:r>
              <a:rPr lang="zh-CN" altLang="en-US" dirty="0"/>
              <a:t>、</a:t>
            </a:r>
            <a:r>
              <a:rPr lang="en-US" altLang="zh-CN" dirty="0"/>
              <a:t>23.8</a:t>
            </a:r>
            <a:r>
              <a:rPr lang="zh-CN" altLang="en-US" dirty="0"/>
              <a:t>）</a:t>
            </a:r>
            <a:endParaRPr lang="en-US" altLang="zh-CN" dirty="0"/>
          </a:p>
          <a:p>
            <a:r>
              <a:rPr lang="zh-CN" altLang="en-US" dirty="0"/>
              <a:t>八进制数（</a:t>
            </a:r>
            <a:r>
              <a:rPr lang="en-US" altLang="zh-CN" dirty="0"/>
              <a:t>010</a:t>
            </a:r>
            <a:r>
              <a:rPr lang="zh-CN" altLang="en-US" dirty="0"/>
              <a:t>、</a:t>
            </a:r>
            <a:r>
              <a:rPr lang="en-US" altLang="zh-CN" dirty="0"/>
              <a:t>025</a:t>
            </a:r>
            <a:r>
              <a:rPr lang="zh-CN" altLang="en-US" dirty="0"/>
              <a:t>）</a:t>
            </a:r>
            <a:endParaRPr lang="en-US" altLang="zh-CN" dirty="0"/>
          </a:p>
          <a:p>
            <a:r>
              <a:rPr lang="zh-CN" altLang="en-US" dirty="0"/>
              <a:t>十六进制数（</a:t>
            </a:r>
            <a:r>
              <a:rPr lang="en-US" altLang="zh-CN" dirty="0"/>
              <a:t>0xa</a:t>
            </a:r>
            <a:r>
              <a:rPr lang="zh-CN" altLang="en-US" dirty="0"/>
              <a:t>、</a:t>
            </a:r>
            <a:r>
              <a:rPr lang="en-US" altLang="zh-CN" dirty="0"/>
              <a:t>0x1c</a:t>
            </a:r>
            <a:r>
              <a:rPr lang="zh-CN" altLang="en-US" dirty="0"/>
              <a:t>）</a:t>
            </a:r>
            <a:endParaRPr lang="en-US" altLang="zh-CN" dirty="0"/>
          </a:p>
          <a:p>
            <a:r>
              <a:rPr lang="zh-CN" altLang="en-US" dirty="0"/>
              <a:t>科学计数法</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pic>
        <p:nvPicPr>
          <p:cNvPr id="4" name="图片 3"/>
          <p:cNvPicPr>
            <a:picLocks noChangeAspect="1"/>
          </p:cNvPicPr>
          <p:nvPr/>
        </p:nvPicPr>
        <p:blipFill>
          <a:blip r:embed="rId1"/>
          <a:stretch>
            <a:fillRect/>
          </a:stretch>
        </p:blipFill>
        <p:spPr>
          <a:xfrm>
            <a:off x="2970101" y="1635646"/>
            <a:ext cx="3203798" cy="25913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数值范围：</a:t>
            </a:r>
            <a:endParaRPr lang="zh-CN" altLang="en-US" dirty="0">
              <a:solidFill>
                <a:srgbClr val="E11F01"/>
              </a:solidFill>
            </a:endParaRPr>
          </a:p>
          <a:p>
            <a:r>
              <a:rPr lang="zh-CN" altLang="en-US" dirty="0"/>
              <a:t>由于内存的限制</a:t>
            </a:r>
            <a:r>
              <a:rPr lang="en-US" altLang="zh-CN" dirty="0"/>
              <a:t>,</a:t>
            </a:r>
            <a:r>
              <a:rPr lang="zh-CN" altLang="en-US" dirty="0"/>
              <a:t> </a:t>
            </a:r>
            <a:r>
              <a:rPr lang="en-US" altLang="zh-CN" dirty="0"/>
              <a:t>ECMAScript </a:t>
            </a:r>
            <a:r>
              <a:rPr lang="zh-CN" altLang="en-US" dirty="0"/>
              <a:t>并不能保存世界上所有的数值 </a:t>
            </a:r>
            <a:endParaRPr lang="en-US" altLang="zh-CN" dirty="0"/>
          </a:p>
          <a:p>
            <a:r>
              <a:rPr lang="zh-CN" altLang="en-US" dirty="0"/>
              <a:t>如果某次计算的结果得到了一个超出 </a:t>
            </a:r>
            <a:r>
              <a:rPr lang="en-US" altLang="zh-CN" dirty="0"/>
              <a:t>JavaScript </a:t>
            </a:r>
            <a:r>
              <a:rPr lang="zh-CN" altLang="en-US" dirty="0"/>
              <a:t>数值范围的值</a:t>
            </a:r>
            <a:r>
              <a:rPr lang="en-US" altLang="zh-CN" dirty="0"/>
              <a:t>,</a:t>
            </a:r>
            <a:r>
              <a:rPr lang="zh-CN" altLang="en-US" dirty="0"/>
              <a:t>那么这个数值将被自动转换成特殊的 </a:t>
            </a:r>
            <a:r>
              <a:rPr lang="en-US" altLang="zh-CN" dirty="0"/>
              <a:t>Infinity </a:t>
            </a:r>
            <a:r>
              <a:rPr lang="zh-CN" altLang="en-US" dirty="0"/>
              <a:t>值。</a:t>
            </a:r>
            <a:endParaRPr lang="en-US" altLang="zh-CN" dirty="0"/>
          </a:p>
          <a:p>
            <a:r>
              <a:rPr lang="zh-CN" altLang="en-US" dirty="0"/>
              <a:t>具体来说</a:t>
            </a:r>
            <a:r>
              <a:rPr lang="en-US" altLang="zh-CN" dirty="0"/>
              <a:t>,</a:t>
            </a:r>
            <a:r>
              <a:rPr lang="zh-CN" altLang="en-US" dirty="0"/>
              <a:t>如果这个数值是负数</a:t>
            </a:r>
            <a:r>
              <a:rPr lang="en-US" altLang="zh-CN" dirty="0"/>
              <a:t>,</a:t>
            </a:r>
            <a:r>
              <a:rPr lang="zh-CN" altLang="en-US" dirty="0"/>
              <a:t>则会被转换成</a:t>
            </a:r>
            <a:r>
              <a:rPr lang="en-US" altLang="zh-CN" dirty="0"/>
              <a:t>-Infinity(</a:t>
            </a:r>
            <a:r>
              <a:rPr lang="zh-CN" altLang="en-US" dirty="0"/>
              <a:t>负无穷</a:t>
            </a:r>
            <a:r>
              <a:rPr lang="en-US" altLang="zh-CN" dirty="0"/>
              <a:t>),</a:t>
            </a:r>
            <a:r>
              <a:rPr lang="zh-CN" altLang="en-US" dirty="0"/>
              <a:t>如果这个数值是正数</a:t>
            </a:r>
            <a:r>
              <a:rPr lang="en-US" altLang="zh-CN" dirty="0"/>
              <a:t>,</a:t>
            </a:r>
            <a:r>
              <a:rPr lang="zh-CN" altLang="en-US" dirty="0"/>
              <a:t>则会被转 换成 </a:t>
            </a:r>
            <a:r>
              <a:rPr lang="en-US" altLang="zh-CN" dirty="0"/>
              <a:t>Infinity(</a:t>
            </a:r>
            <a:r>
              <a:rPr lang="zh-CN" altLang="en-US" dirty="0"/>
              <a:t>正无穷</a:t>
            </a:r>
            <a:r>
              <a:rPr lang="en-US" altLang="zh-CN" dirty="0"/>
              <a:t>)</a:t>
            </a:r>
            <a:r>
              <a:rPr lang="zh-CN" altLang="en-US" dirty="0"/>
              <a:t>。 </a:t>
            </a:r>
            <a:endParaRPr lang="zh-CN" altLang="en-US" dirty="0"/>
          </a:p>
          <a:p>
            <a:r>
              <a:rPr lang="zh-CN" altLang="en-US" dirty="0"/>
              <a:t>如果某次计算返回了正或负的 </a:t>
            </a:r>
            <a:r>
              <a:rPr lang="en-US" altLang="zh-CN" dirty="0"/>
              <a:t>Infinity </a:t>
            </a:r>
            <a:r>
              <a:rPr lang="zh-CN" altLang="en-US" dirty="0"/>
              <a:t>值</a:t>
            </a:r>
            <a:r>
              <a:rPr lang="en-US" altLang="zh-CN" dirty="0"/>
              <a:t>,</a:t>
            </a:r>
            <a:r>
              <a:rPr lang="zh-CN" altLang="en-US" dirty="0"/>
              <a:t>那么该值将无法继续参与下一次的计算，因为 </a:t>
            </a:r>
            <a:r>
              <a:rPr lang="en-US" altLang="zh-CN" dirty="0"/>
              <a:t>Infinity </a:t>
            </a:r>
            <a:r>
              <a:rPr lang="zh-CN" altLang="en-US" dirty="0"/>
              <a:t>不是能够参与计算的数值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err="1">
                <a:solidFill>
                  <a:srgbClr val="E11F01"/>
                </a:solidFill>
              </a:rPr>
              <a:t>NaN</a:t>
            </a:r>
            <a:r>
              <a:rPr lang="zh-CN" altLang="en-US" dirty="0">
                <a:solidFill>
                  <a:srgbClr val="E11F01"/>
                </a:solidFill>
              </a:rPr>
              <a:t> 值：</a:t>
            </a:r>
            <a:endParaRPr lang="zh-CN" altLang="en-US" dirty="0">
              <a:solidFill>
                <a:srgbClr val="E11F01"/>
              </a:solidFill>
            </a:endParaRPr>
          </a:p>
          <a:p>
            <a:r>
              <a:rPr lang="en-US" altLang="zh-CN" dirty="0" err="1"/>
              <a:t>NaN</a:t>
            </a:r>
            <a:r>
              <a:rPr lang="en-US" altLang="zh-CN" dirty="0"/>
              <a:t>,</a:t>
            </a:r>
            <a:r>
              <a:rPr lang="zh-CN" altLang="en-US" dirty="0"/>
              <a:t>即非数值</a:t>
            </a:r>
            <a:r>
              <a:rPr lang="en-US" altLang="zh-CN" dirty="0"/>
              <a:t>(Not a Number)</a:t>
            </a:r>
            <a:r>
              <a:rPr lang="zh-CN" altLang="en-US" dirty="0"/>
              <a:t>是一个特殊的数值</a:t>
            </a:r>
            <a:r>
              <a:rPr lang="en-US" altLang="zh-CN" dirty="0"/>
              <a:t>,</a:t>
            </a:r>
            <a:r>
              <a:rPr lang="zh-CN" altLang="en-US" dirty="0"/>
              <a:t>这个数值用于表示一个本来要返回数值的操作数未返回数值的情况</a:t>
            </a:r>
            <a:r>
              <a:rPr lang="en-US" altLang="zh-CN" dirty="0"/>
              <a:t>(</a:t>
            </a:r>
            <a:r>
              <a:rPr lang="zh-CN" altLang="en-US" dirty="0"/>
              <a:t>这样就不会抛出错误了</a:t>
            </a:r>
            <a:r>
              <a:rPr lang="en-US" altLang="zh-CN" dirty="0"/>
              <a:t>) </a:t>
            </a:r>
            <a:endParaRPr lang="en-US" altLang="zh-CN" dirty="0"/>
          </a:p>
          <a:p>
            <a:r>
              <a:rPr lang="en-US" altLang="zh-CN" dirty="0" err="1"/>
              <a:t>NaN</a:t>
            </a:r>
            <a:r>
              <a:rPr lang="en-US" altLang="zh-CN" dirty="0"/>
              <a:t> </a:t>
            </a:r>
            <a:r>
              <a:rPr lang="zh-CN" altLang="en-US" dirty="0"/>
              <a:t>本身有两个非同寻常的特点。首先</a:t>
            </a:r>
            <a:r>
              <a:rPr lang="en-US" altLang="zh-CN" dirty="0"/>
              <a:t>,</a:t>
            </a:r>
            <a:r>
              <a:rPr lang="zh-CN" altLang="en-US" dirty="0"/>
              <a:t>任何涉及 </a:t>
            </a:r>
            <a:r>
              <a:rPr lang="en-US" altLang="zh-CN" dirty="0" err="1"/>
              <a:t>NaN</a:t>
            </a:r>
            <a:r>
              <a:rPr lang="en-US" altLang="zh-CN" dirty="0"/>
              <a:t> </a:t>
            </a:r>
            <a:r>
              <a:rPr lang="zh-CN" altLang="en-US" dirty="0"/>
              <a:t>的操作都会返回 </a:t>
            </a:r>
            <a:r>
              <a:rPr lang="en-US" altLang="zh-CN" dirty="0" err="1"/>
              <a:t>NaN</a:t>
            </a:r>
            <a:r>
              <a:rPr lang="en-US" altLang="zh-CN" dirty="0"/>
              <a:t>,</a:t>
            </a:r>
            <a:r>
              <a:rPr lang="zh-CN" altLang="en-US" dirty="0"/>
              <a:t> 其次</a:t>
            </a:r>
            <a:r>
              <a:rPr lang="en-US" altLang="zh-CN" dirty="0"/>
              <a:t>,</a:t>
            </a:r>
            <a:r>
              <a:rPr lang="en-US" altLang="zh-CN" dirty="0" err="1"/>
              <a:t>NaN</a:t>
            </a:r>
            <a:r>
              <a:rPr lang="en-US" altLang="zh-CN" dirty="0"/>
              <a:t> </a:t>
            </a:r>
            <a:r>
              <a:rPr lang="zh-CN" altLang="en-US" dirty="0"/>
              <a:t>与任何值都不相等</a:t>
            </a:r>
            <a:r>
              <a:rPr lang="en-US" altLang="zh-CN" dirty="0"/>
              <a:t>,</a:t>
            </a:r>
            <a:r>
              <a:rPr lang="zh-CN" altLang="en-US" dirty="0"/>
              <a:t>包括 </a:t>
            </a:r>
            <a:r>
              <a:rPr lang="en-US" altLang="zh-CN" dirty="0" err="1"/>
              <a:t>NaN</a:t>
            </a:r>
            <a:r>
              <a:rPr lang="en-US" altLang="zh-CN" dirty="0"/>
              <a:t> </a:t>
            </a:r>
            <a:r>
              <a:rPr lang="zh-CN" altLang="en-US" dirty="0"/>
              <a:t>本身。</a:t>
            </a:r>
            <a:endParaRPr lang="en-US" altLang="zh-CN" dirty="0"/>
          </a:p>
          <a:p>
            <a:r>
              <a:rPr lang="en-US" altLang="zh-CN" dirty="0"/>
              <a:t>ECMAScript </a:t>
            </a:r>
            <a:r>
              <a:rPr lang="zh-CN" altLang="en-US" dirty="0"/>
              <a:t>定义了 </a:t>
            </a:r>
            <a:r>
              <a:rPr lang="en-US" altLang="zh-CN" dirty="0" err="1"/>
              <a:t>isNaN</a:t>
            </a:r>
            <a:r>
              <a:rPr lang="en-US" altLang="zh-CN" dirty="0"/>
              <a:t>() </a:t>
            </a:r>
            <a:r>
              <a:rPr lang="zh-CN" altLang="en-US" dirty="0"/>
              <a:t>函数。这个函数接受一个参数</a:t>
            </a:r>
            <a:r>
              <a:rPr lang="en-US" altLang="zh-CN" dirty="0"/>
              <a:t>,</a:t>
            </a:r>
            <a:r>
              <a:rPr lang="zh-CN" altLang="en-US" dirty="0"/>
              <a:t>该参数可以 是任何类型</a:t>
            </a:r>
            <a:r>
              <a:rPr lang="en-US" altLang="zh-CN" dirty="0"/>
              <a:t>,</a:t>
            </a:r>
            <a:r>
              <a:rPr lang="zh-CN" altLang="en-US" dirty="0"/>
              <a:t>而函数会帮我们确定这个参数是否“不是数值”。  </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a:solidFill>
                  <a:srgbClr val="E11F01"/>
                </a:solidFill>
              </a:rPr>
              <a:t>Number()</a:t>
            </a:r>
            <a:r>
              <a:rPr lang="zh-CN" altLang="en-US" dirty="0">
                <a:solidFill>
                  <a:srgbClr val="E11F01"/>
                </a:solidFill>
              </a:rPr>
              <a:t> 函数：</a:t>
            </a:r>
            <a:endParaRPr lang="en-US" altLang="zh-CN" dirty="0">
              <a:solidFill>
                <a:srgbClr val="E11F01"/>
              </a:solidFill>
            </a:endParaRPr>
          </a:p>
          <a:p>
            <a:r>
              <a:rPr lang="en-US" altLang="zh-CN" sz="1800" dirty="0"/>
              <a:t>Number()</a:t>
            </a:r>
            <a:r>
              <a:rPr lang="zh-CN" altLang="en-US" sz="1800" dirty="0"/>
              <a:t> 是转型函数，可以用于任何数据类型 </a:t>
            </a:r>
            <a:endParaRPr lang="en-US" altLang="zh-CN" sz="1800" dirty="0"/>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如果是 </a:t>
            </a:r>
            <a:r>
              <a:rPr lang="en-US" altLang="zh-CN" sz="1800" dirty="0">
                <a:solidFill>
                  <a:srgbClr val="41464D"/>
                </a:solidFill>
                <a:latin typeface="微软雅黑" panose="020B0503020204020204" charset="-122"/>
                <a:ea typeface="微软雅黑" panose="020B0503020204020204" charset="-122"/>
              </a:rPr>
              <a:t>Boolean </a:t>
            </a:r>
            <a:r>
              <a:rPr lang="zh-CN" altLang="en-US" sz="1800" dirty="0">
                <a:solidFill>
                  <a:srgbClr val="41464D"/>
                </a:solidFill>
                <a:latin typeface="微软雅黑" panose="020B0503020204020204" charset="-122"/>
                <a:ea typeface="微软雅黑" panose="020B0503020204020204" charset="-122"/>
              </a:rPr>
              <a:t>值</a:t>
            </a:r>
            <a:r>
              <a:rPr lang="en-US" altLang="zh-CN" sz="1800" dirty="0">
                <a:solidFill>
                  <a:srgbClr val="41464D"/>
                </a:solidFill>
                <a:latin typeface="微软雅黑" panose="020B0503020204020204" charset="-122"/>
                <a:ea typeface="微软雅黑" panose="020B0503020204020204" charset="-122"/>
              </a:rPr>
              <a:t>,true </a:t>
            </a:r>
            <a:r>
              <a:rPr lang="zh-CN" altLang="en-US" sz="1800" dirty="0">
                <a:solidFill>
                  <a:srgbClr val="41464D"/>
                </a:solidFill>
                <a:latin typeface="微软雅黑" panose="020B0503020204020204" charset="-122"/>
                <a:ea typeface="微软雅黑" panose="020B0503020204020204" charset="-122"/>
              </a:rPr>
              <a:t>和 </a:t>
            </a:r>
            <a:r>
              <a:rPr lang="en-US" altLang="zh-CN" sz="1800" dirty="0">
                <a:solidFill>
                  <a:srgbClr val="41464D"/>
                </a:solidFill>
                <a:latin typeface="微软雅黑" panose="020B0503020204020204" charset="-122"/>
                <a:ea typeface="微软雅黑" panose="020B0503020204020204" charset="-122"/>
              </a:rPr>
              <a:t>false </a:t>
            </a:r>
            <a:r>
              <a:rPr lang="zh-CN" altLang="en-US" sz="1800" dirty="0">
                <a:solidFill>
                  <a:srgbClr val="41464D"/>
                </a:solidFill>
                <a:latin typeface="微软雅黑" panose="020B0503020204020204" charset="-122"/>
                <a:ea typeface="微软雅黑" panose="020B0503020204020204" charset="-122"/>
              </a:rPr>
              <a:t>将分别被转换为 </a:t>
            </a:r>
            <a:r>
              <a:rPr lang="en-US" altLang="zh-CN" sz="1800" dirty="0">
                <a:solidFill>
                  <a:srgbClr val="41464D"/>
                </a:solidFill>
                <a:latin typeface="微软雅黑" panose="020B0503020204020204" charset="-122"/>
                <a:ea typeface="微软雅黑" panose="020B0503020204020204" charset="-122"/>
              </a:rPr>
              <a:t>1 </a:t>
            </a:r>
            <a:r>
              <a:rPr lang="zh-CN" altLang="en-US" sz="1800" dirty="0">
                <a:solidFill>
                  <a:srgbClr val="41464D"/>
                </a:solidFill>
                <a:latin typeface="微软雅黑" panose="020B0503020204020204" charset="-122"/>
                <a:ea typeface="微软雅黑" panose="020B0503020204020204" charset="-122"/>
              </a:rPr>
              <a:t>和 </a:t>
            </a:r>
            <a:r>
              <a:rPr lang="en-US" altLang="zh-CN" sz="1800" dirty="0">
                <a:solidFill>
                  <a:srgbClr val="41464D"/>
                </a:solidFill>
                <a:latin typeface="微软雅黑" panose="020B0503020204020204" charset="-122"/>
                <a:ea typeface="微软雅黑" panose="020B0503020204020204" charset="-122"/>
              </a:rPr>
              <a:t>0 </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如果是数字值</a:t>
            </a:r>
            <a:r>
              <a:rPr lang="en-US" altLang="zh-CN" sz="1800" dirty="0">
                <a:solidFill>
                  <a:srgbClr val="41464D"/>
                </a:solidFill>
                <a:latin typeface="微软雅黑" panose="020B0503020204020204" charset="-122"/>
                <a:ea typeface="微软雅黑" panose="020B0503020204020204" charset="-122"/>
              </a:rPr>
              <a:t>,</a:t>
            </a:r>
            <a:r>
              <a:rPr lang="zh-CN" altLang="en-US" sz="1800" dirty="0">
                <a:solidFill>
                  <a:srgbClr val="41464D"/>
                </a:solidFill>
                <a:latin typeface="微软雅黑" panose="020B0503020204020204" charset="-122"/>
                <a:ea typeface="微软雅黑" panose="020B0503020204020204" charset="-122"/>
              </a:rPr>
              <a:t>只是简单的传入和返回</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it-IT" sz="1800" dirty="0">
                <a:solidFill>
                  <a:srgbClr val="41464D"/>
                </a:solidFill>
                <a:latin typeface="微软雅黑" panose="020B0503020204020204" charset="-122"/>
                <a:ea typeface="微软雅黑" panose="020B0503020204020204" charset="-122"/>
              </a:rPr>
              <a:t>如果是 </a:t>
            </a:r>
            <a:r>
              <a:rPr lang="it-IT" altLang="zh-CN" sz="1800" dirty="0">
                <a:solidFill>
                  <a:srgbClr val="41464D"/>
                </a:solidFill>
                <a:latin typeface="微软雅黑" panose="020B0503020204020204" charset="-122"/>
                <a:ea typeface="微软雅黑" panose="020B0503020204020204" charset="-122"/>
              </a:rPr>
              <a:t>null </a:t>
            </a:r>
            <a:r>
              <a:rPr lang="zh-CN" altLang="it-IT" sz="1800" dirty="0">
                <a:solidFill>
                  <a:srgbClr val="41464D"/>
                </a:solidFill>
                <a:latin typeface="微软雅黑" panose="020B0503020204020204" charset="-122"/>
                <a:ea typeface="微软雅黑" panose="020B0503020204020204" charset="-122"/>
              </a:rPr>
              <a:t>值</a:t>
            </a:r>
            <a:r>
              <a:rPr lang="it-IT" altLang="zh-CN" sz="1800" dirty="0">
                <a:solidFill>
                  <a:srgbClr val="41464D"/>
                </a:solidFill>
                <a:latin typeface="微软雅黑" panose="020B0503020204020204" charset="-122"/>
                <a:ea typeface="微软雅黑" panose="020B0503020204020204" charset="-122"/>
              </a:rPr>
              <a:t>,</a:t>
            </a:r>
            <a:r>
              <a:rPr lang="zh-CN" altLang="it-IT" sz="1800" dirty="0">
                <a:solidFill>
                  <a:srgbClr val="41464D"/>
                </a:solidFill>
                <a:latin typeface="微软雅黑" panose="020B0503020204020204" charset="-122"/>
                <a:ea typeface="微软雅黑" panose="020B0503020204020204" charset="-122"/>
              </a:rPr>
              <a:t>返回 </a:t>
            </a:r>
            <a:r>
              <a:rPr lang="it-IT" altLang="zh-CN" sz="1800" dirty="0">
                <a:solidFill>
                  <a:srgbClr val="41464D"/>
                </a:solidFill>
                <a:latin typeface="微软雅黑" panose="020B0503020204020204" charset="-122"/>
                <a:ea typeface="微软雅黑" panose="020B0503020204020204" charset="-122"/>
              </a:rPr>
              <a:t>0</a:t>
            </a:r>
            <a:endParaRPr lang="it-IT"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it-IT" sz="1800" dirty="0">
                <a:solidFill>
                  <a:srgbClr val="41464D"/>
                </a:solidFill>
                <a:latin typeface="微软雅黑" panose="020B0503020204020204" charset="-122"/>
                <a:ea typeface="微软雅黑" panose="020B0503020204020204" charset="-122"/>
              </a:rPr>
              <a:t>如果是 </a:t>
            </a:r>
            <a:r>
              <a:rPr lang="it-IT" altLang="zh-CN" sz="1800" dirty="0">
                <a:solidFill>
                  <a:srgbClr val="41464D"/>
                </a:solidFill>
                <a:latin typeface="微软雅黑" panose="020B0503020204020204" charset="-122"/>
                <a:ea typeface="微软雅黑" panose="020B0503020204020204" charset="-122"/>
              </a:rPr>
              <a:t>undefined,</a:t>
            </a:r>
            <a:r>
              <a:rPr lang="zh-CN" altLang="it-IT" sz="1800" dirty="0">
                <a:solidFill>
                  <a:srgbClr val="41464D"/>
                </a:solidFill>
                <a:latin typeface="微软雅黑" panose="020B0503020204020204" charset="-122"/>
                <a:ea typeface="微软雅黑" panose="020B0503020204020204" charset="-122"/>
              </a:rPr>
              <a:t>返回 </a:t>
            </a:r>
            <a:r>
              <a:rPr lang="it-IT" altLang="zh-CN" sz="1800" dirty="0">
                <a:solidFill>
                  <a:srgbClr val="41464D"/>
                </a:solidFill>
                <a:latin typeface="微软雅黑" panose="020B0503020204020204" charset="-122"/>
                <a:ea typeface="微软雅黑" panose="020B0503020204020204" charset="-122"/>
              </a:rPr>
              <a:t>NaN</a:t>
            </a:r>
            <a:endParaRPr lang="it-IT"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如果字符串里是纯数字，则返回数字</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如果字符串为空，则返回</a:t>
            </a:r>
            <a:r>
              <a:rPr lang="en-US" altLang="zh-CN" sz="1800" dirty="0">
                <a:solidFill>
                  <a:srgbClr val="41464D"/>
                </a:solidFill>
                <a:latin typeface="微软雅黑" panose="020B0503020204020204" charset="-122"/>
                <a:ea typeface="微软雅黑" panose="020B0503020204020204" charset="-122"/>
              </a:rPr>
              <a:t>0</a:t>
            </a:r>
            <a:endParaRPr lang="en-US" altLang="zh-CN" sz="1800" dirty="0">
              <a:solidFill>
                <a:srgbClr val="41464D"/>
              </a:solidFill>
              <a:latin typeface="微软雅黑" panose="020B0503020204020204" charset="-122"/>
              <a:ea typeface="微软雅黑" panose="020B0503020204020204" charset="-122"/>
            </a:endParaRPr>
          </a:p>
          <a:p>
            <a:pPr lvl="1">
              <a:lnSpc>
                <a:spcPct val="120000"/>
              </a:lnSpc>
            </a:pPr>
            <a:r>
              <a:rPr lang="zh-CN" altLang="en-US" sz="1800" dirty="0">
                <a:solidFill>
                  <a:srgbClr val="41464D"/>
                </a:solidFill>
                <a:latin typeface="微软雅黑" panose="020B0503020204020204" charset="-122"/>
                <a:ea typeface="微软雅黑" panose="020B0503020204020204" charset="-122"/>
              </a:rPr>
              <a:t>如果字符串为其他，则返回</a:t>
            </a:r>
            <a:r>
              <a:rPr lang="en-US" altLang="zh-CN" sz="1800" dirty="0" err="1">
                <a:solidFill>
                  <a:srgbClr val="41464D"/>
                </a:solidFill>
                <a:latin typeface="微软雅黑" panose="020B0503020204020204" charset="-122"/>
                <a:ea typeface="微软雅黑" panose="020B0503020204020204" charset="-122"/>
              </a:rPr>
              <a:t>NaN</a:t>
            </a:r>
            <a:endParaRPr lang="it-IT" altLang="zh-CN" sz="2500" dirty="0">
              <a:solidFill>
                <a:srgbClr val="41464D"/>
              </a:solidFill>
              <a:latin typeface="微软雅黑" panose="020B0503020204020204" charset="-122"/>
              <a:ea typeface="微软雅黑" panose="020B0503020204020204" charset="-122"/>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string</a:t>
            </a:r>
            <a:r>
              <a:rPr lang="zh-CN" altLang="en-US" dirty="0">
                <a:solidFill>
                  <a:srgbClr val="E11F01"/>
                </a:solidFill>
              </a:rPr>
              <a:t>：</a:t>
            </a:r>
            <a:endParaRPr lang="en-US" altLang="zh-CN" dirty="0">
              <a:solidFill>
                <a:srgbClr val="E11F01"/>
              </a:solidFill>
            </a:endParaRPr>
          </a:p>
          <a:p>
            <a:r>
              <a:rPr lang="en-US" altLang="zh-CN" dirty="0"/>
              <a:t>String </a:t>
            </a:r>
            <a:r>
              <a:rPr lang="zh-CN" altLang="en-US" dirty="0"/>
              <a:t>类型用于表示由零或多个 </a:t>
            </a:r>
            <a:r>
              <a:rPr lang="en-US" altLang="zh-CN" dirty="0"/>
              <a:t>16 </a:t>
            </a:r>
            <a:r>
              <a:rPr lang="zh-CN" altLang="en-US" dirty="0"/>
              <a:t>位 </a:t>
            </a:r>
            <a:r>
              <a:rPr lang="en-US" altLang="zh-CN" dirty="0"/>
              <a:t>Unicode </a:t>
            </a:r>
            <a:r>
              <a:rPr lang="zh-CN" altLang="en-US" dirty="0"/>
              <a:t>字符组成的字符序列</a:t>
            </a:r>
            <a:r>
              <a:rPr lang="en-US" altLang="zh-CN" dirty="0"/>
              <a:t>,</a:t>
            </a:r>
            <a:r>
              <a:rPr lang="zh-CN" altLang="en-US" dirty="0"/>
              <a:t>即字符串。字符串可以由双引号</a:t>
            </a:r>
            <a:r>
              <a:rPr lang="en-US" altLang="zh-CN" dirty="0"/>
              <a:t>(")</a:t>
            </a:r>
            <a:r>
              <a:rPr lang="zh-CN" altLang="en-US" dirty="0"/>
              <a:t>或单引号</a:t>
            </a:r>
            <a:r>
              <a:rPr lang="en-US" altLang="zh-CN" dirty="0"/>
              <a:t>(')</a:t>
            </a:r>
            <a:r>
              <a:rPr lang="zh-CN" altLang="en-US" dirty="0"/>
              <a:t>表示 </a:t>
            </a:r>
            <a:endParaRPr lang="en-US" altLang="zh-CN" dirty="0"/>
          </a:p>
          <a:p>
            <a:r>
              <a:rPr lang="zh-CN" altLang="en-US" dirty="0"/>
              <a:t>任何字符串的长度都可以通过访问其</a:t>
            </a:r>
            <a:r>
              <a:rPr lang="en-US" altLang="zh-CN" dirty="0"/>
              <a:t>length</a:t>
            </a:r>
            <a:r>
              <a:rPr lang="zh-CN" altLang="en-US" dirty="0"/>
              <a:t>属性取得</a:t>
            </a:r>
            <a:endParaRPr lang="en-US" altLang="zh-CN" dirty="0"/>
          </a:p>
          <a:p>
            <a:r>
              <a:rPr lang="zh-CN" altLang="en-US" dirty="0"/>
              <a:t>我们可以使用</a:t>
            </a:r>
            <a:r>
              <a:rPr lang="en-US" altLang="zh-CN" dirty="0"/>
              <a:t> String() </a:t>
            </a:r>
            <a:r>
              <a:rPr lang="zh-CN" altLang="en-US" dirty="0"/>
              <a:t>方法和 </a:t>
            </a:r>
            <a:r>
              <a:rPr lang="en-US" altLang="zh-CN" dirty="0" err="1"/>
              <a:t>tostring</a:t>
            </a:r>
            <a:r>
              <a:rPr lang="en-US" altLang="zh-CN" dirty="0"/>
              <a:t>()</a:t>
            </a:r>
            <a:r>
              <a:rPr lang="zh-CN" altLang="en-US" dirty="0"/>
              <a:t>方法 转化为字符串</a:t>
            </a:r>
            <a:endParaRPr lang="en-US" altLang="zh-CN" dirty="0"/>
          </a:p>
          <a:p>
            <a:r>
              <a:rPr lang="zh-CN" altLang="en-US" dirty="0"/>
              <a:t>如果想要显示出引号，请使用转移符</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a:t>
            </a:r>
            <a:endParaRPr lang="en-US" altLang="zh-CN" dirty="0">
              <a:solidFill>
                <a:srgbClr val="E11F01"/>
              </a:solidFill>
            </a:endParaRPr>
          </a:p>
          <a:p>
            <a:r>
              <a:rPr lang="en-US" altLang="zh-CN" dirty="0"/>
              <a:t>Boolean </a:t>
            </a:r>
            <a:r>
              <a:rPr lang="zh-CN" altLang="en-US" dirty="0"/>
              <a:t>类型是 </a:t>
            </a:r>
            <a:r>
              <a:rPr lang="en-US" altLang="zh-CN" dirty="0"/>
              <a:t>ECMAScript </a:t>
            </a:r>
            <a:r>
              <a:rPr lang="zh-CN" altLang="en-US" dirty="0"/>
              <a:t>中使用得最多的一种类型</a:t>
            </a:r>
            <a:r>
              <a:rPr lang="en-US" altLang="zh-CN" dirty="0"/>
              <a:t>,</a:t>
            </a:r>
            <a:r>
              <a:rPr lang="zh-CN" altLang="en-US" dirty="0"/>
              <a:t>该类型只有两个字面值</a:t>
            </a:r>
            <a:r>
              <a:rPr lang="en-US" altLang="zh-CN" dirty="0"/>
              <a:t>:true </a:t>
            </a:r>
            <a:r>
              <a:rPr lang="zh-CN" altLang="en-US" dirty="0"/>
              <a:t>和 </a:t>
            </a:r>
            <a:r>
              <a:rPr lang="en-US" altLang="zh-CN" dirty="0"/>
              <a:t>false</a:t>
            </a:r>
            <a:endParaRPr lang="en-US" altLang="zh-CN" dirty="0"/>
          </a:p>
          <a:p>
            <a:r>
              <a:rPr lang="zh-CN" altLang="en-US" dirty="0"/>
              <a:t>虽然 </a:t>
            </a:r>
            <a:r>
              <a:rPr lang="en-US" altLang="zh-CN" dirty="0"/>
              <a:t>Boolean </a:t>
            </a:r>
            <a:r>
              <a:rPr lang="zh-CN" altLang="en-US" dirty="0"/>
              <a:t>类型的字面值只有两个</a:t>
            </a:r>
            <a:r>
              <a:rPr lang="en-US" altLang="zh-CN" dirty="0"/>
              <a:t>,</a:t>
            </a:r>
            <a:r>
              <a:rPr lang="zh-CN" altLang="en-US" dirty="0"/>
              <a:t>但 </a:t>
            </a:r>
            <a:r>
              <a:rPr lang="en-US" altLang="zh-CN" dirty="0"/>
              <a:t>ECMAScript </a:t>
            </a:r>
            <a:r>
              <a:rPr lang="zh-CN" altLang="en-US" dirty="0"/>
              <a:t>中所有类型的值都有与这两个 </a:t>
            </a:r>
            <a:r>
              <a:rPr lang="en-US" altLang="zh-CN" dirty="0"/>
              <a:t>Boolean </a:t>
            </a:r>
            <a:r>
              <a:rPr lang="zh-CN" altLang="en-US" dirty="0"/>
              <a:t>值等价的值。要将一个值转换为其对应的 </a:t>
            </a:r>
            <a:r>
              <a:rPr lang="en-US" altLang="zh-CN" dirty="0"/>
              <a:t>Boolean </a:t>
            </a:r>
            <a:r>
              <a:rPr lang="zh-CN" altLang="en-US" dirty="0"/>
              <a:t>值</a:t>
            </a:r>
            <a:r>
              <a:rPr lang="en-US" altLang="zh-CN" dirty="0"/>
              <a:t>,</a:t>
            </a:r>
            <a:r>
              <a:rPr lang="zh-CN" altLang="en-US" dirty="0"/>
              <a:t>可以调用转型函数 </a:t>
            </a:r>
            <a:r>
              <a:rPr lang="en-US" altLang="zh-CN" dirty="0"/>
              <a:t>Boolean()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 转换：</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graphicFrame>
        <p:nvGraphicFramePr>
          <p:cNvPr id="4" name="表格 3"/>
          <p:cNvGraphicFramePr>
            <a:graphicFrameLocks noGrp="1"/>
          </p:cNvGraphicFramePr>
          <p:nvPr/>
        </p:nvGraphicFramePr>
        <p:xfrm>
          <a:off x="814388" y="1811958"/>
          <a:ext cx="7295943" cy="2312778"/>
        </p:xfrm>
        <a:graphic>
          <a:graphicData uri="http://schemas.openxmlformats.org/drawingml/2006/table">
            <a:tbl>
              <a:tblPr firstRow="1" bandRow="1">
                <a:tableStyleId>{5C22544A-7EE6-4342-B048-85BDC9FD1C3A}</a:tableStyleId>
              </a:tblPr>
              <a:tblGrid>
                <a:gridCol w="2431981"/>
                <a:gridCol w="2431981"/>
                <a:gridCol w="2431981"/>
              </a:tblGrid>
              <a:tr h="385463">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数据类型</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转化为</a:t>
                      </a:r>
                      <a:r>
                        <a:rPr lang="en-US" altLang="zh-CN" sz="1800" b="0" dirty="0">
                          <a:latin typeface="微软雅黑" panose="020B0503020204020204" charset="-122"/>
                          <a:ea typeface="微软雅黑" panose="020B0503020204020204" charset="-122"/>
                          <a:cs typeface="微软雅黑" panose="020B0503020204020204" charset="-122"/>
                        </a:rPr>
                        <a:t>true</a:t>
                      </a:r>
                      <a:r>
                        <a:rPr lang="zh-CN" altLang="en-US" sz="1800" b="0" dirty="0">
                          <a:latin typeface="微软雅黑" panose="020B0503020204020204" charset="-122"/>
                          <a:ea typeface="微软雅黑" panose="020B0503020204020204" charset="-122"/>
                          <a:cs typeface="微软雅黑" panose="020B0503020204020204" charset="-122"/>
                        </a:rPr>
                        <a:t>的值</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algn="ctr"/>
                      <a:r>
                        <a:rPr lang="zh-CN" altLang="en-US" sz="1800" b="0" dirty="0">
                          <a:latin typeface="微软雅黑" panose="020B0503020204020204" charset="-122"/>
                          <a:ea typeface="微软雅黑" panose="020B0503020204020204" charset="-122"/>
                          <a:cs typeface="微软雅黑" panose="020B0503020204020204" charset="-122"/>
                        </a:rPr>
                        <a:t>转化为</a:t>
                      </a:r>
                      <a:r>
                        <a:rPr lang="en-US" altLang="zh-CN" sz="1800" b="0" dirty="0">
                          <a:latin typeface="微软雅黑" panose="020B0503020204020204" charset="-122"/>
                          <a:ea typeface="微软雅黑" panose="020B0503020204020204" charset="-122"/>
                          <a:cs typeface="微软雅黑" panose="020B0503020204020204" charset="-122"/>
                        </a:rPr>
                        <a:t>false</a:t>
                      </a:r>
                      <a:r>
                        <a:rPr lang="zh-CN" altLang="en-US" sz="1800" b="0" dirty="0">
                          <a:latin typeface="微软雅黑" panose="020B0503020204020204" charset="-122"/>
                          <a:ea typeface="微软雅黑" panose="020B0503020204020204" charset="-122"/>
                          <a:cs typeface="微软雅黑" panose="020B0503020204020204" charset="-122"/>
                        </a:rPr>
                        <a:t>的值</a:t>
                      </a:r>
                      <a:endParaRPr lang="zh-CN" altLang="en-US" sz="1800" b="0" dirty="0">
                        <a:latin typeface="微软雅黑" panose="020B0503020204020204" charset="-122"/>
                        <a:ea typeface="微软雅黑" panose="020B0503020204020204" charset="-122"/>
                        <a:cs typeface="微软雅黑" panose="020B0503020204020204" charset="-122"/>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Boolean</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true</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false</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String</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非空字符串</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a:t>
                      </a: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空字符串</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Number</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非</a:t>
                      </a: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0</a:t>
                      </a: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数字</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0</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Object</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所有对象</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null</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r h="385463">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Undefined</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c>
                  <a:txBody>
                    <a:bodyPr/>
                    <a:lstStyle/>
                    <a:p>
                      <a:pPr algn="ctr"/>
                      <a:r>
                        <a:rPr lang="en-US" altLang="zh-CN"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rPr>
                        <a:t>undefined</a:t>
                      </a:r>
                      <a:endParaRPr lang="zh-CN" altLang="en-US" sz="1800" kern="1200" dirty="0">
                        <a:solidFill>
                          <a:srgbClr val="41464D"/>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68580" marR="68580" marT="34290" marB="3429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Object</a:t>
            </a:r>
            <a:r>
              <a:rPr lang="zh-CN" altLang="en-US" dirty="0">
                <a:solidFill>
                  <a:srgbClr val="E11F01"/>
                </a:solidFill>
              </a:rPr>
              <a:t>：</a:t>
            </a:r>
            <a:endParaRPr lang="en-US" altLang="zh-CN" dirty="0">
              <a:solidFill>
                <a:srgbClr val="E11F01"/>
              </a:solidFill>
            </a:endParaRPr>
          </a:p>
          <a:p>
            <a:r>
              <a:rPr lang="zh-CN" altLang="en-US" dirty="0">
                <a:solidFill>
                  <a:schemeClr val="bg1">
                    <a:lumMod val="75000"/>
                  </a:schemeClr>
                </a:solidFill>
              </a:rPr>
              <a:t>数组等。。以后课程学习</a:t>
            </a:r>
            <a:endParaRPr lang="en-US" altLang="zh-CN" dirty="0">
              <a:solidFill>
                <a:schemeClr val="bg1">
                  <a:lumMod val="7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什么是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en-US" altLang="zh-CN" dirty="0"/>
              <a:t>JavaScript</a:t>
            </a:r>
            <a:r>
              <a:rPr lang="zh-CN" altLang="en-US" dirty="0"/>
              <a:t>是一种</a:t>
            </a:r>
            <a:r>
              <a:rPr lang="zh-CN" altLang="en-US" dirty="0">
                <a:solidFill>
                  <a:srgbClr val="E11F01"/>
                </a:solidFill>
              </a:rPr>
              <a:t>直译式脚本语言，是一种动态类型、弱类型、基于原型的语言</a:t>
            </a:r>
            <a:r>
              <a:rPr lang="zh-CN" altLang="en-US" dirty="0"/>
              <a:t>，内置支持类型。</a:t>
            </a:r>
            <a:endParaRPr lang="en-US" altLang="zh-CN" dirty="0"/>
          </a:p>
          <a:p>
            <a:r>
              <a:rPr lang="zh-CN" altLang="en-US" dirty="0"/>
              <a:t>它的解释器被称为</a:t>
            </a:r>
            <a:r>
              <a:rPr lang="en-US" altLang="zh-CN" dirty="0"/>
              <a:t>JavaScript</a:t>
            </a:r>
            <a:r>
              <a:rPr lang="zh-CN" altLang="en-US" dirty="0"/>
              <a:t>引擎，为浏览器的一部分，广泛用于客户端的脚本语言，在</a:t>
            </a:r>
            <a:r>
              <a:rPr lang="en-US" altLang="zh-CN" dirty="0"/>
              <a:t>HTML</a:t>
            </a:r>
            <a:r>
              <a:rPr lang="zh-CN" altLang="en-US" dirty="0"/>
              <a:t>网页上使用，用来给</a:t>
            </a:r>
            <a:r>
              <a:rPr lang="en-US" altLang="zh-CN" dirty="0"/>
              <a:t>HTML</a:t>
            </a:r>
            <a:r>
              <a:rPr lang="zh-CN" altLang="en-US" dirty="0"/>
              <a:t>网页增加动态功能。</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a:t>
            </a:r>
            <a:endParaRPr lang="en-US" altLang="zh-CN" dirty="0">
              <a:solidFill>
                <a:srgbClr val="E11F01"/>
              </a:solidFill>
            </a:endParaRPr>
          </a:p>
          <a:p>
            <a:r>
              <a:rPr lang="en-US" altLang="zh-CN" dirty="0"/>
              <a:t>ECMA-262 </a:t>
            </a:r>
            <a:r>
              <a:rPr lang="zh-CN" altLang="en-US" dirty="0"/>
              <a:t>描述了一组用于操作数据值的操作符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操作符－逗号操作符：</a:t>
            </a:r>
            <a:endParaRPr lang="en-US" altLang="zh-CN" dirty="0">
              <a:solidFill>
                <a:srgbClr val="E11F01"/>
              </a:solidFill>
            </a:endParaRPr>
          </a:p>
          <a:p>
            <a:r>
              <a:rPr lang="zh-CN" altLang="en-US" dirty="0"/>
              <a:t>使用逗号操作符可以在一条语句中执行多个操作</a:t>
            </a:r>
            <a:endParaRPr lang="en-US" altLang="zh-CN" dirty="0"/>
          </a:p>
          <a:p>
            <a:endParaRPr lang="en-US" altLang="zh-CN" dirty="0"/>
          </a:p>
          <a:p>
            <a:r>
              <a:rPr lang="zh-CN" altLang="en-US" dirty="0"/>
              <a:t>逗号操作符多用于声明多个变量</a:t>
            </a:r>
            <a:r>
              <a:rPr lang="en-US" altLang="zh-CN" dirty="0"/>
              <a:t>;</a:t>
            </a:r>
            <a:r>
              <a:rPr lang="zh-CN" altLang="en-US" dirty="0"/>
              <a:t>但除此之外</a:t>
            </a:r>
            <a:r>
              <a:rPr lang="en-US" altLang="zh-CN" dirty="0"/>
              <a:t>,</a:t>
            </a:r>
            <a:r>
              <a:rPr lang="zh-CN" altLang="en-US" dirty="0"/>
              <a:t>逗号操作符还可以用于赋值。在用于赋值时</a:t>
            </a:r>
            <a:r>
              <a:rPr lang="en-US" altLang="zh-CN" dirty="0"/>
              <a:t>,</a:t>
            </a:r>
            <a:r>
              <a:rPr lang="zh-CN" altLang="en-US" dirty="0"/>
              <a:t>逗号操作符总会返回表达式中的最后一项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2532615" y="1926329"/>
            <a:ext cx="3800475" cy="257175"/>
          </a:xfrm>
          <a:prstGeom prst="rect">
            <a:avLst/>
          </a:prstGeom>
        </p:spPr>
      </p:pic>
      <p:pic>
        <p:nvPicPr>
          <p:cNvPr id="5" name="图片 4"/>
          <p:cNvPicPr>
            <a:picLocks noChangeAspect="1"/>
          </p:cNvPicPr>
          <p:nvPr/>
        </p:nvPicPr>
        <p:blipFill>
          <a:blip r:embed="rId2"/>
          <a:stretch>
            <a:fillRect/>
          </a:stretch>
        </p:blipFill>
        <p:spPr>
          <a:xfrm>
            <a:off x="3085065" y="3447221"/>
            <a:ext cx="2695575" cy="495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操作符－赋值操作符：</a:t>
            </a:r>
            <a:endParaRPr lang="en-US" altLang="zh-CN" dirty="0">
              <a:solidFill>
                <a:srgbClr val="E11F01"/>
              </a:solidFill>
            </a:endParaRPr>
          </a:p>
          <a:p>
            <a:r>
              <a:rPr lang="zh-CN" altLang="en-US" dirty="0"/>
              <a:t>简单的赋值操作符由等于号</a:t>
            </a:r>
            <a:r>
              <a:rPr lang="en-US" altLang="zh-CN" dirty="0"/>
              <a:t>(=)</a:t>
            </a:r>
            <a:r>
              <a:rPr lang="zh-CN" altLang="en-US" dirty="0"/>
              <a:t>表示</a:t>
            </a:r>
            <a:r>
              <a:rPr lang="en-US" altLang="zh-CN" dirty="0"/>
              <a:t>,</a:t>
            </a:r>
            <a:r>
              <a:rPr lang="zh-CN" altLang="en-US" dirty="0"/>
              <a:t>其作用就是把右侧的值赋给左侧的变量</a:t>
            </a:r>
            <a:endParaRPr lang="en-US" altLang="zh-CN" dirty="0"/>
          </a:p>
          <a:p>
            <a:r>
              <a:rPr lang="zh-CN" altLang="en-US" dirty="0"/>
              <a:t>赋值运算符</a:t>
            </a:r>
            <a:r>
              <a:rPr lang="zh-CN" altLang="en-US" dirty="0">
                <a:solidFill>
                  <a:srgbClr val="E11F01"/>
                </a:solidFill>
              </a:rPr>
              <a:t>并不是等于</a:t>
            </a:r>
            <a:endParaRPr lang="zh-CN" altLang="en-US" dirty="0">
              <a:solidFill>
                <a:srgbClr val="E11F01"/>
              </a:solidFill>
            </a:endParaRPr>
          </a:p>
          <a:p>
            <a:r>
              <a:rPr lang="en-US" altLang="zh-CN" dirty="0"/>
              <a:t>a=5</a:t>
            </a:r>
            <a:r>
              <a:rPr lang="zh-CN" altLang="en-US" dirty="0"/>
              <a:t> 把</a:t>
            </a:r>
            <a:r>
              <a:rPr lang="en-US" altLang="zh-CN" dirty="0"/>
              <a:t>5</a:t>
            </a:r>
            <a:r>
              <a:rPr lang="zh-CN" altLang="en-US" dirty="0"/>
              <a:t>这个值赋值给变量</a:t>
            </a:r>
            <a:r>
              <a:rPr lang="en-US" altLang="zh-CN" dirty="0"/>
              <a:t>a</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4932040" y="2562712"/>
            <a:ext cx="2961747" cy="208072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endParaRPr lang="en-US" altLang="zh-CN" dirty="0">
              <a:solidFill>
                <a:srgbClr val="E11F01"/>
              </a:solidFill>
            </a:endParaRPr>
          </a:p>
          <a:p>
            <a:r>
              <a:rPr lang="en-US" altLang="zh-CN" dirty="0"/>
              <a:t>ECMAScript </a:t>
            </a:r>
            <a:r>
              <a:rPr lang="zh-CN" altLang="en-US" dirty="0"/>
              <a:t>定义了 </a:t>
            </a:r>
            <a:r>
              <a:rPr lang="en-US" altLang="zh-CN" dirty="0"/>
              <a:t>3 </a:t>
            </a:r>
            <a:r>
              <a:rPr lang="zh-CN" altLang="en-US" dirty="0"/>
              <a:t>个乘性操作符</a:t>
            </a:r>
            <a:r>
              <a:rPr lang="en-US" altLang="zh-CN" dirty="0"/>
              <a:t>:</a:t>
            </a:r>
            <a:r>
              <a:rPr lang="zh-CN" altLang="en-US" dirty="0"/>
              <a:t>乘法、除法和求模</a:t>
            </a:r>
            <a:endParaRPr lang="en-US" altLang="zh-CN" dirty="0"/>
          </a:p>
          <a:p>
            <a:r>
              <a:rPr lang="zh-CN" altLang="en-US" dirty="0"/>
              <a:t>如果参与乘性计算的某个操作数不是数值</a:t>
            </a:r>
            <a:r>
              <a:rPr lang="en-US" altLang="zh-CN" dirty="0"/>
              <a:t>,</a:t>
            </a:r>
            <a:r>
              <a:rPr lang="zh-CN" altLang="en-US" dirty="0"/>
              <a:t>后台会先使用 </a:t>
            </a:r>
            <a:r>
              <a:rPr lang="en-US" altLang="zh-CN" dirty="0"/>
              <a:t>Number()</a:t>
            </a:r>
            <a:r>
              <a:rPr lang="zh-CN" altLang="en-US" dirty="0"/>
              <a:t>转型函数将其转换为数值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乘法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乘法操作符由一个星号</a:t>
            </a:r>
            <a:r>
              <a:rPr lang="en-US" altLang="zh-CN" dirty="0"/>
              <a:t>(</a:t>
            </a:r>
            <a:r>
              <a:rPr lang="zh-CN" altLang="en-US" dirty="0"/>
              <a:t>*</a:t>
            </a:r>
            <a:r>
              <a:rPr lang="en-US" altLang="zh-CN" dirty="0"/>
              <a:t>)</a:t>
            </a:r>
            <a:r>
              <a:rPr lang="zh-CN" altLang="en-US" dirty="0"/>
              <a:t>表示</a:t>
            </a:r>
            <a:r>
              <a:rPr lang="en-US" altLang="zh-CN" dirty="0"/>
              <a:t>,</a:t>
            </a:r>
            <a:r>
              <a:rPr lang="zh-CN" altLang="en-US" dirty="0"/>
              <a:t>用于计算两个数值的乘积 </a:t>
            </a:r>
            <a:endParaRPr lang="en-US" altLang="zh-CN" dirty="0"/>
          </a:p>
          <a:p>
            <a:r>
              <a:rPr lang="zh-CN" altLang="en-US" dirty="0"/>
              <a:t>负负得正、正正得正、正负得负</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除法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除法操作符由一个斜线符号</a:t>
            </a:r>
            <a:r>
              <a:rPr lang="en-US" altLang="zh-CN" dirty="0"/>
              <a:t>(/)</a:t>
            </a:r>
            <a:r>
              <a:rPr lang="zh-CN" altLang="en-US" dirty="0"/>
              <a:t>表示</a:t>
            </a:r>
            <a:r>
              <a:rPr lang="en-US" altLang="zh-CN" dirty="0"/>
              <a:t>,</a:t>
            </a:r>
            <a:r>
              <a:rPr lang="zh-CN" altLang="en-US" dirty="0"/>
              <a:t>执行第二个操作数除第一个操作数的计算</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求模</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求模</a:t>
            </a:r>
            <a:r>
              <a:rPr lang="en-US" altLang="zh-CN" dirty="0"/>
              <a:t>(</a:t>
            </a:r>
            <a:r>
              <a:rPr lang="zh-CN" altLang="en-US" dirty="0"/>
              <a:t>余数</a:t>
            </a:r>
            <a:r>
              <a:rPr lang="en-US" altLang="zh-CN" dirty="0"/>
              <a:t>)</a:t>
            </a:r>
            <a:r>
              <a:rPr lang="zh-CN" altLang="en-US" dirty="0"/>
              <a:t>操作符由一个百分号</a:t>
            </a:r>
            <a:r>
              <a:rPr lang="en-US" altLang="zh-CN" dirty="0"/>
              <a:t>(%)</a:t>
            </a:r>
            <a:r>
              <a:rPr lang="zh-CN" altLang="en-US" dirty="0"/>
              <a:t>表示 </a:t>
            </a:r>
            <a:endParaRPr lang="en-US" altLang="zh-CN" dirty="0"/>
          </a:p>
          <a:p>
            <a:r>
              <a:rPr lang="zh-CN" altLang="en-US" dirty="0"/>
              <a:t>如果操作数都是数值</a:t>
            </a:r>
            <a:r>
              <a:rPr lang="en-US" altLang="zh-CN" dirty="0"/>
              <a:t>,</a:t>
            </a:r>
            <a:r>
              <a:rPr lang="zh-CN" altLang="en-US" dirty="0"/>
              <a:t>执行常规的除法计算</a:t>
            </a:r>
            <a:r>
              <a:rPr lang="en-US" altLang="zh-CN" dirty="0"/>
              <a:t>,</a:t>
            </a:r>
            <a:r>
              <a:rPr lang="zh-CN" altLang="en-US" dirty="0"/>
              <a:t>返回除得的余数</a:t>
            </a:r>
            <a:endParaRPr lang="en-US" altLang="zh-CN" dirty="0"/>
          </a:p>
          <a:p>
            <a:r>
              <a:rPr lang="zh-CN" altLang="en-US" dirty="0"/>
              <a:t>求模的值的正负取决于被除数</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a:t>
            </a:r>
            <a:endParaRPr lang="en-US" altLang="zh-CN" dirty="0">
              <a:solidFill>
                <a:srgbClr val="E11F01"/>
              </a:solidFill>
            </a:endParaRPr>
          </a:p>
          <a:p>
            <a:r>
              <a:rPr lang="zh-CN" altLang="en-US" dirty="0"/>
              <a:t>加性操作符包括加法和减法这两个加性操作符</a:t>
            </a:r>
            <a:endParaRPr lang="en-US" altLang="zh-CN" dirty="0"/>
          </a:p>
          <a:p>
            <a:r>
              <a:rPr lang="zh-CN" altLang="en-US" dirty="0"/>
              <a:t>在 </a:t>
            </a:r>
            <a:r>
              <a:rPr lang="en-US" altLang="zh-CN" dirty="0"/>
              <a:t>ECMAScript </a:t>
            </a:r>
            <a:r>
              <a:rPr lang="zh-CN" altLang="en-US" dirty="0"/>
              <a:t>中</a:t>
            </a:r>
            <a:r>
              <a:rPr lang="en-US" altLang="zh-CN" dirty="0"/>
              <a:t>, </a:t>
            </a:r>
            <a:r>
              <a:rPr lang="zh-CN" altLang="en-US" dirty="0"/>
              <a:t>这两个操作符都有一系列的特殊行为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操作符－加性操作符（加法）：</a:t>
            </a:r>
            <a:endParaRPr lang="en-US" altLang="zh-CN" dirty="0">
              <a:solidFill>
                <a:srgbClr val="E11F01"/>
              </a:solidFill>
            </a:endParaRPr>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endParaRPr lang="en-US" altLang="zh-CN" dirty="0"/>
          </a:p>
          <a:p>
            <a:r>
              <a:rPr lang="zh-CN" altLang="en-US" dirty="0"/>
              <a:t>如果两个操作数都是字符串</a:t>
            </a:r>
            <a:r>
              <a:rPr lang="en-US" altLang="zh-CN" dirty="0"/>
              <a:t>,</a:t>
            </a:r>
            <a:r>
              <a:rPr lang="zh-CN" altLang="en-US" dirty="0"/>
              <a:t>则将第二个操作数与第一个操作数拼接起来 </a:t>
            </a:r>
            <a:endParaRPr lang="zh-CN" altLang="en-US" dirty="0"/>
          </a:p>
          <a:p>
            <a:r>
              <a:rPr lang="zh-CN" altLang="en-US" dirty="0"/>
              <a:t>如果只有一个操作数是字符串</a:t>
            </a:r>
            <a:r>
              <a:rPr lang="en-US" altLang="zh-CN" dirty="0"/>
              <a:t>,</a:t>
            </a:r>
            <a:r>
              <a:rPr lang="zh-CN" altLang="en-US" dirty="0"/>
              <a:t>则将另一个操作数转换为字符串</a:t>
            </a:r>
            <a:r>
              <a:rPr lang="en-US" altLang="zh-CN" dirty="0"/>
              <a:t>,</a:t>
            </a:r>
            <a:r>
              <a:rPr lang="zh-CN" altLang="en-US" dirty="0"/>
              <a:t>然后再将两个字符串拼接起来</a:t>
            </a:r>
            <a:endParaRPr lang="en-US" altLang="zh-CN" dirty="0"/>
          </a:p>
          <a:p>
            <a:r>
              <a:rPr lang="zh-CN" altLang="en-US" dirty="0"/>
              <a:t>如果有一个操作数字符串，另一个是对象、数值或布尔值</a:t>
            </a:r>
            <a:r>
              <a:rPr lang="en-US" altLang="zh-CN" dirty="0"/>
              <a:t>,</a:t>
            </a:r>
            <a:r>
              <a:rPr lang="zh-CN" altLang="en-US" dirty="0"/>
              <a:t>则调用它们的 </a:t>
            </a:r>
            <a:r>
              <a:rPr lang="en-US" altLang="zh-CN" dirty="0" err="1"/>
              <a:t>toString</a:t>
            </a:r>
            <a:r>
              <a:rPr lang="en-US" altLang="zh-CN" dirty="0"/>
              <a:t>()</a:t>
            </a:r>
            <a:r>
              <a:rPr lang="zh-CN" altLang="en-US" dirty="0"/>
              <a:t>方法取得相应的字符串值</a:t>
            </a:r>
            <a:r>
              <a:rPr lang="en-US" altLang="zh-CN" dirty="0"/>
              <a:t>, </a:t>
            </a:r>
            <a:r>
              <a:rPr lang="zh-CN" altLang="en-US" dirty="0"/>
              <a:t>然后再应用前面关于字符串的规则</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操作符－加性操作符（减法）：</a:t>
            </a:r>
            <a:endParaRPr lang="en-US" altLang="zh-CN" dirty="0">
              <a:solidFill>
                <a:srgbClr val="E11F01"/>
              </a:solidFill>
            </a:endParaRPr>
          </a:p>
          <a:p>
            <a:r>
              <a:rPr lang="zh-CN" altLang="en-US" dirty="0"/>
              <a:t>如果两个操作符都是数值</a:t>
            </a:r>
            <a:r>
              <a:rPr lang="en-US" altLang="zh-CN" dirty="0"/>
              <a:t>,</a:t>
            </a:r>
            <a:r>
              <a:rPr lang="zh-CN" altLang="en-US" dirty="0"/>
              <a:t>则执行常规的算术减法操作并返回结果 </a:t>
            </a:r>
            <a:endParaRPr lang="en-US" altLang="zh-CN" dirty="0"/>
          </a:p>
          <a:p>
            <a:r>
              <a:rPr lang="zh-CN" altLang="en-US" dirty="0"/>
              <a:t>如果有一个操作数是字符串、布尔值、</a:t>
            </a:r>
            <a:r>
              <a:rPr lang="en-US" altLang="zh-CN" dirty="0"/>
              <a:t>null </a:t>
            </a:r>
            <a:r>
              <a:rPr lang="zh-CN" altLang="en-US" dirty="0"/>
              <a:t>或 </a:t>
            </a:r>
            <a:r>
              <a:rPr lang="en-US" altLang="zh-CN" dirty="0"/>
              <a:t>undefined,</a:t>
            </a:r>
            <a:r>
              <a:rPr lang="zh-CN" altLang="en-US" dirty="0"/>
              <a:t>则先在后台调用 </a:t>
            </a:r>
            <a:r>
              <a:rPr lang="en-US" altLang="zh-CN" dirty="0"/>
              <a:t>Number()</a:t>
            </a:r>
            <a:r>
              <a:rPr lang="zh-CN" altLang="en-US" dirty="0"/>
              <a:t>函数将其转换为数值</a:t>
            </a:r>
            <a:r>
              <a:rPr lang="en-US" altLang="zh-CN" dirty="0"/>
              <a:t>,</a:t>
            </a:r>
            <a:r>
              <a:rPr lang="zh-CN" altLang="en-US" dirty="0"/>
              <a:t>然后再根据前面的规则执行减法计算。如果转换的结果是 </a:t>
            </a:r>
            <a:r>
              <a:rPr lang="en-US" altLang="zh-CN" dirty="0" err="1"/>
              <a:t>NaN</a:t>
            </a:r>
            <a:r>
              <a:rPr lang="en-US" altLang="zh-CN" dirty="0"/>
              <a:t>,</a:t>
            </a:r>
            <a:r>
              <a:rPr lang="zh-CN" altLang="en-US" dirty="0"/>
              <a:t>则减法的结果就是 </a:t>
            </a:r>
            <a:r>
              <a:rPr lang="en-US" altLang="zh-CN" dirty="0" err="1"/>
              <a:t>NaN</a:t>
            </a:r>
            <a:r>
              <a:rPr lang="en-US" altLang="zh-CN" dirty="0"/>
              <a:t>;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直译式：它不需要经过编译器先行编译为机器码，之后直接在</a:t>
            </a:r>
            <a:r>
              <a:rPr lang="en-US" altLang="zh-CN" dirty="0"/>
              <a:t> CPU </a:t>
            </a:r>
            <a:r>
              <a:rPr lang="zh-CN" altLang="en-US" dirty="0"/>
              <a:t>中运行。直译式语言需要通过解释器，在运行期动态直译。</a:t>
            </a:r>
            <a:endParaRPr lang="en-US" altLang="zh-CN" dirty="0"/>
          </a:p>
          <a:p>
            <a:r>
              <a:rPr lang="zh-CN" altLang="en-US" dirty="0"/>
              <a:t>脚本语言： </a:t>
            </a:r>
            <a:r>
              <a:rPr lang="en-US" altLang="zh-CN" dirty="0"/>
              <a:t>JavaScript</a:t>
            </a:r>
            <a:r>
              <a:rPr lang="zh-CN" altLang="en-US" dirty="0"/>
              <a:t>是在程序的运行过程中逐行进行解释，只在被调用时进行解释或编译。</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操作符－思考：</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2126353" y="2202139"/>
            <a:ext cx="4314825" cy="10001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操作符－其他赋值操作符：</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5" name="组 4"/>
          <p:cNvGrpSpPr/>
          <p:nvPr/>
        </p:nvGrpSpPr>
        <p:grpSpPr>
          <a:xfrm>
            <a:off x="1286124" y="1634727"/>
            <a:ext cx="5807603" cy="3042210"/>
            <a:chOff x="1714832" y="2179636"/>
            <a:chExt cx="7743470" cy="4056279"/>
          </a:xfrm>
        </p:grpSpPr>
        <p:sp>
          <p:nvSpPr>
            <p:cNvPr id="6" name="Shape 329"/>
            <p:cNvSpPr/>
            <p:nvPr/>
          </p:nvSpPr>
          <p:spPr>
            <a:xfrm>
              <a:off x="1754373" y="2179636"/>
              <a:ext cx="793377"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7" name="Shape 330"/>
            <p:cNvSpPr/>
            <p:nvPr/>
          </p:nvSpPr>
          <p:spPr>
            <a:xfrm>
              <a:off x="1818217" y="3852862"/>
              <a:ext cx="66727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8" name="Shape 331"/>
            <p:cNvSpPr/>
            <p:nvPr/>
          </p:nvSpPr>
          <p:spPr>
            <a:xfrm>
              <a:off x="1714832" y="5589587"/>
              <a:ext cx="872459"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9" name="Shape 332"/>
            <p:cNvSpPr/>
            <p:nvPr/>
          </p:nvSpPr>
          <p:spPr>
            <a:xfrm>
              <a:off x="7468773" y="2293936"/>
              <a:ext cx="643764"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0" name="Shape 333"/>
            <p:cNvSpPr/>
            <p:nvPr/>
          </p:nvSpPr>
          <p:spPr>
            <a:xfrm>
              <a:off x="7460225" y="3967162"/>
              <a:ext cx="660861"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1" name="Shape 334"/>
            <p:cNvSpPr/>
            <p:nvPr/>
          </p:nvSpPr>
          <p:spPr>
            <a:xfrm>
              <a:off x="3737028" y="2179636"/>
              <a:ext cx="930168" cy="461663"/>
            </a:xfrm>
            <a:prstGeom prst="rect">
              <a:avLst/>
            </a:prstGeom>
            <a:ln w="12700">
              <a:miter lim="400000"/>
            </a:ln>
          </p:spPr>
          <p:txBody>
            <a:bodyPr wrap="none" lIns="34289" tIns="34289" rIns="34289" bIns="34289">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solidFill>
                    <a:srgbClr val="41464D"/>
                  </a:solidFill>
                </a:rPr>
                <a:t>a+=5</a:t>
              </a:r>
              <a:endParaRPr sz="1800">
                <a:solidFill>
                  <a:srgbClr val="41464D"/>
                </a:solidFill>
              </a:endParaRPr>
            </a:p>
          </p:txBody>
        </p:sp>
        <p:sp>
          <p:nvSpPr>
            <p:cNvPr id="12" name="Shape 335"/>
            <p:cNvSpPr/>
            <p:nvPr/>
          </p:nvSpPr>
          <p:spPr>
            <a:xfrm>
              <a:off x="3737229" y="2824161"/>
              <a:ext cx="1107567" cy="461663"/>
            </a:xfrm>
            <a:prstGeom prst="rect">
              <a:avLst/>
            </a:prstGeom>
            <a:ln w="12700">
              <a:miter lim="400000"/>
            </a:ln>
          </p:spPr>
          <p:txBody>
            <a:bodyPr wrap="none" lIns="34289" tIns="34289" rIns="34289" bIns="34289">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solidFill>
                    <a:srgbClr val="41464D"/>
                  </a:solidFill>
                </a:rPr>
                <a:t>a=a+5</a:t>
              </a:r>
              <a:endParaRPr sz="1800">
                <a:solidFill>
                  <a:srgbClr val="41464D"/>
                </a:solidFill>
              </a:endParaRPr>
            </a:p>
          </p:txBody>
        </p:sp>
        <p:sp>
          <p:nvSpPr>
            <p:cNvPr id="13" name="Shape 336"/>
            <p:cNvSpPr/>
            <p:nvPr/>
          </p:nvSpPr>
          <p:spPr>
            <a:xfrm>
              <a:off x="8904307" y="2293936"/>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4" name="Shape 337"/>
            <p:cNvSpPr/>
            <p:nvPr/>
          </p:nvSpPr>
          <p:spPr>
            <a:xfrm>
              <a:off x="8904307" y="3967162"/>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5" name="Shape 338"/>
            <p:cNvSpPr/>
            <p:nvPr/>
          </p:nvSpPr>
          <p:spPr>
            <a:xfrm>
              <a:off x="3925113" y="3881437"/>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sp>
          <p:nvSpPr>
            <p:cNvPr id="16" name="Shape 339"/>
            <p:cNvSpPr/>
            <p:nvPr/>
          </p:nvSpPr>
          <p:spPr>
            <a:xfrm>
              <a:off x="3925113" y="5554662"/>
              <a:ext cx="553995" cy="646328"/>
            </a:xfrm>
            <a:prstGeom prst="rect">
              <a:avLst/>
            </a:prstGeom>
            <a:ln w="12700">
              <a:miter lim="400000"/>
            </a:ln>
          </p:spPr>
          <p:txBody>
            <a:bodyPr wrap="none" lIns="34289" tIns="34289" rIns="34289" bIns="34289">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700">
                  <a:solidFill>
                    <a:srgbClr val="41464D"/>
                  </a:solidFill>
                </a:rPr>
                <a:t>？</a:t>
              </a:r>
              <a:endParaRPr sz="2700">
                <a:solidFill>
                  <a:srgbClr val="41464D"/>
                </a:solidFil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a:t>
            </a:r>
            <a:endParaRPr lang="en-US" altLang="zh-CN" dirty="0">
              <a:solidFill>
                <a:srgbClr val="E11F01"/>
              </a:solidFill>
            </a:endParaRPr>
          </a:p>
          <a:p>
            <a:r>
              <a:rPr lang="zh-CN" altLang="en-US" dirty="0"/>
              <a:t>小于</a:t>
            </a:r>
            <a:r>
              <a:rPr lang="en-US" altLang="zh-CN" dirty="0"/>
              <a:t>(&lt;)</a:t>
            </a:r>
            <a:r>
              <a:rPr lang="zh-CN" altLang="en-US" dirty="0"/>
              <a:t>、大于</a:t>
            </a:r>
            <a:r>
              <a:rPr lang="en-US" altLang="zh-CN" dirty="0"/>
              <a:t>(&gt;)</a:t>
            </a:r>
            <a:r>
              <a:rPr lang="zh-CN" altLang="en-US" dirty="0"/>
              <a:t>、小于等于</a:t>
            </a:r>
            <a:r>
              <a:rPr lang="en-US" altLang="zh-CN" dirty="0"/>
              <a:t>(&lt;=)</a:t>
            </a:r>
            <a:r>
              <a:rPr lang="zh-CN" altLang="en-US" dirty="0"/>
              <a:t>和大于等于</a:t>
            </a:r>
            <a:r>
              <a:rPr lang="en-US" altLang="zh-CN" dirty="0"/>
              <a:t>(&gt;=)</a:t>
            </a:r>
            <a:endParaRPr lang="en-US" altLang="zh-CN" dirty="0"/>
          </a:p>
          <a:p>
            <a:r>
              <a:rPr lang="zh-CN" altLang="en-US" dirty="0"/>
              <a:t>这几个关系操作符用于对两个值进行比较</a:t>
            </a:r>
            <a:r>
              <a:rPr lang="en-US" altLang="zh-CN" dirty="0"/>
              <a:t>,</a:t>
            </a:r>
            <a:r>
              <a:rPr lang="zh-CN" altLang="en-US" dirty="0"/>
              <a:t>比较的规则与我们在数学课上所学的一样。这几个操作符都返回一个布尔值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r>
              <a:rPr lang="zh-CN" altLang="en-US" dirty="0"/>
              <a:t>如果两个操作数都是数值</a:t>
            </a:r>
            <a:r>
              <a:rPr lang="en-US" altLang="zh-CN" dirty="0"/>
              <a:t>,</a:t>
            </a:r>
            <a:r>
              <a:rPr lang="zh-CN" altLang="en-US" dirty="0"/>
              <a:t>则执行数值比较</a:t>
            </a:r>
            <a:endParaRPr lang="en-US" altLang="zh-CN" dirty="0"/>
          </a:p>
          <a:p>
            <a:r>
              <a:rPr lang="zh-CN" altLang="en-US" dirty="0"/>
              <a:t>如果两个操作数都是字符串</a:t>
            </a:r>
            <a:r>
              <a:rPr lang="en-US" altLang="zh-CN" dirty="0"/>
              <a:t>,</a:t>
            </a:r>
            <a:r>
              <a:rPr lang="zh-CN" altLang="en-US" dirty="0"/>
              <a:t>则比较两个字符串对应的字符编码值 </a:t>
            </a:r>
            <a:endParaRPr lang="zh-CN" altLang="en-US" dirty="0"/>
          </a:p>
          <a:p>
            <a:r>
              <a:rPr lang="zh-CN" altLang="en-US" dirty="0"/>
              <a:t>如果一个操作数是数值</a:t>
            </a:r>
            <a:r>
              <a:rPr lang="en-US" altLang="zh-CN" dirty="0"/>
              <a:t>,</a:t>
            </a:r>
            <a:r>
              <a:rPr lang="zh-CN" altLang="en-US" dirty="0"/>
              <a:t>则将另一个操作数转换为一个数值</a:t>
            </a:r>
            <a:r>
              <a:rPr lang="en-US" altLang="zh-CN" dirty="0"/>
              <a:t>,</a:t>
            </a:r>
            <a:r>
              <a:rPr lang="zh-CN" altLang="en-US" dirty="0"/>
              <a:t>然后执行数值比较 </a:t>
            </a:r>
            <a:endParaRPr lang="zh-CN" altLang="en-US" dirty="0"/>
          </a:p>
          <a:p>
            <a:r>
              <a:rPr lang="zh-CN" altLang="en-US" dirty="0"/>
              <a:t>如果一个操作数是布尔值</a:t>
            </a:r>
            <a:r>
              <a:rPr lang="en-US" altLang="zh-CN" dirty="0"/>
              <a:t>,</a:t>
            </a:r>
            <a:r>
              <a:rPr lang="zh-CN" altLang="en-US" dirty="0"/>
              <a:t>则先将其转换为数值</a:t>
            </a:r>
            <a:r>
              <a:rPr lang="en-US" altLang="zh-CN" dirty="0"/>
              <a:t>,</a:t>
            </a:r>
            <a:r>
              <a:rPr lang="zh-CN" altLang="en-US" dirty="0"/>
              <a:t>然后再执行比较。 </a:t>
            </a:r>
            <a:endParaRPr lang="zh-CN" altLang="en-US" dirty="0"/>
          </a:p>
          <a:p>
            <a:r>
              <a:rPr lang="en-US" altLang="zh-CN" dirty="0" err="1"/>
              <a:t>NaN</a:t>
            </a:r>
            <a:r>
              <a:rPr lang="zh-CN" altLang="en-US" dirty="0"/>
              <a:t> 和任何数值相比都是 </a:t>
            </a:r>
            <a:r>
              <a:rPr lang="en-US" altLang="zh-CN" dirty="0"/>
              <a:t>false</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2417331" y="1488760"/>
            <a:ext cx="3954067" cy="3313285"/>
            <a:chOff x="2335211" y="1474787"/>
            <a:chExt cx="5272089" cy="4417713"/>
          </a:xfrm>
        </p:grpSpPr>
        <p:sp>
          <p:nvSpPr>
            <p:cNvPr id="5" name="Shape 364"/>
            <p:cNvSpPr/>
            <p:nvPr/>
          </p:nvSpPr>
          <p:spPr>
            <a:xfrm>
              <a:off x="2335211" y="1620838"/>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dirty="0"/>
                <a:t>var  a =“5”</a:t>
              </a:r>
              <a:endParaRPr sz="1800" dirty="0"/>
            </a:p>
          </p:txBody>
        </p:sp>
        <p:sp>
          <p:nvSpPr>
            <p:cNvPr id="6" name="Shape 365"/>
            <p:cNvSpPr/>
            <p:nvPr/>
          </p:nvSpPr>
          <p:spPr>
            <a:xfrm>
              <a:off x="6073775" y="147478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a&gt;=b</a:t>
              </a:r>
              <a:endParaRPr sz="1800"/>
            </a:p>
          </p:txBody>
        </p:sp>
        <p:sp>
          <p:nvSpPr>
            <p:cNvPr id="7" name="Shape 366"/>
            <p:cNvSpPr/>
            <p:nvPr/>
          </p:nvSpPr>
          <p:spPr>
            <a:xfrm>
              <a:off x="2335211" y="2276474"/>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b = 5</a:t>
              </a:r>
              <a:endParaRPr sz="1800"/>
            </a:p>
          </p:txBody>
        </p:sp>
        <p:sp>
          <p:nvSpPr>
            <p:cNvPr id="8" name="Shape 367"/>
            <p:cNvSpPr/>
            <p:nvPr/>
          </p:nvSpPr>
          <p:spPr>
            <a:xfrm>
              <a:off x="2335211" y="2933699"/>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c = 15</a:t>
              </a:r>
              <a:endParaRPr sz="1800"/>
            </a:p>
          </p:txBody>
        </p:sp>
        <p:sp>
          <p:nvSpPr>
            <p:cNvPr id="9" name="Shape 368"/>
            <p:cNvSpPr/>
            <p:nvPr/>
          </p:nvSpPr>
          <p:spPr>
            <a:xfrm>
              <a:off x="2335211" y="3589337"/>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d =“15”</a:t>
              </a:r>
              <a:endParaRPr sz="1800"/>
            </a:p>
          </p:txBody>
        </p:sp>
        <p:sp>
          <p:nvSpPr>
            <p:cNvPr id="10" name="Shape 369"/>
            <p:cNvSpPr/>
            <p:nvPr/>
          </p:nvSpPr>
          <p:spPr>
            <a:xfrm>
              <a:off x="2335211" y="4246563"/>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e =“abc”</a:t>
              </a:r>
              <a:endParaRPr sz="1800"/>
            </a:p>
          </p:txBody>
        </p:sp>
        <p:sp>
          <p:nvSpPr>
            <p:cNvPr id="11" name="Shape 370"/>
            <p:cNvSpPr/>
            <p:nvPr/>
          </p:nvSpPr>
          <p:spPr>
            <a:xfrm>
              <a:off x="2335211" y="4903786"/>
              <a:ext cx="2747965" cy="461663"/>
            </a:xfrm>
            <a:prstGeom prst="rect">
              <a:avLst/>
            </a:prstGeom>
            <a:ln w="12700">
              <a:miter lim="400000"/>
            </a:ln>
          </p:spPr>
          <p:txBody>
            <a:bodyPr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f =“abbb”</a:t>
              </a:r>
              <a:endParaRPr sz="1800"/>
            </a:p>
          </p:txBody>
        </p:sp>
        <p:sp>
          <p:nvSpPr>
            <p:cNvPr id="12" name="Shape 371"/>
            <p:cNvSpPr/>
            <p:nvPr/>
          </p:nvSpPr>
          <p:spPr>
            <a:xfrm>
              <a:off x="6073775" y="2114550"/>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a==b</a:t>
              </a:r>
              <a:endParaRPr sz="1800"/>
            </a:p>
          </p:txBody>
        </p:sp>
        <p:sp>
          <p:nvSpPr>
            <p:cNvPr id="13" name="Shape 372"/>
            <p:cNvSpPr/>
            <p:nvPr/>
          </p:nvSpPr>
          <p:spPr>
            <a:xfrm>
              <a:off x="6073775" y="27876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a===b</a:t>
              </a:r>
              <a:endParaRPr sz="1800"/>
            </a:p>
          </p:txBody>
        </p:sp>
        <p:sp>
          <p:nvSpPr>
            <p:cNvPr id="14" name="Shape 373"/>
            <p:cNvSpPr/>
            <p:nvPr/>
          </p:nvSpPr>
          <p:spPr>
            <a:xfrm>
              <a:off x="6073775" y="34607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a&lt;d</a:t>
              </a:r>
              <a:endParaRPr sz="1800"/>
            </a:p>
          </p:txBody>
        </p:sp>
        <p:sp>
          <p:nvSpPr>
            <p:cNvPr id="15" name="Shape 374"/>
            <p:cNvSpPr/>
            <p:nvPr/>
          </p:nvSpPr>
          <p:spPr>
            <a:xfrm>
              <a:off x="6073775" y="4083049"/>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b&lt;c</a:t>
              </a:r>
              <a:endParaRPr sz="1800"/>
            </a:p>
          </p:txBody>
        </p:sp>
        <p:sp>
          <p:nvSpPr>
            <p:cNvPr id="16" name="Shape 375"/>
            <p:cNvSpPr/>
            <p:nvPr/>
          </p:nvSpPr>
          <p:spPr>
            <a:xfrm>
              <a:off x="6073775" y="475773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e&lt;f</a:t>
              </a:r>
              <a:endParaRPr sz="1800"/>
            </a:p>
          </p:txBody>
        </p:sp>
        <p:sp>
          <p:nvSpPr>
            <p:cNvPr id="17" name="Shape 376"/>
            <p:cNvSpPr/>
            <p:nvPr/>
          </p:nvSpPr>
          <p:spPr>
            <a:xfrm>
              <a:off x="6073775" y="5430837"/>
              <a:ext cx="1533525" cy="461663"/>
            </a:xfrm>
            <a:prstGeom prst="rect">
              <a:avLst/>
            </a:prstGeom>
            <a:ln w="12700">
              <a:miter lim="400000"/>
            </a:ln>
          </p:spPr>
          <p:txBody>
            <a:bodyPr lIns="34289" tIns="34289" rIns="34289" bIns="34289">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e&lt;a</a:t>
              </a:r>
              <a:endParaRPr sz="18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lnSpcReduction="10000"/>
          </a:bodyPr>
          <a:lstStyle/>
          <a:p>
            <a:pPr marL="0" indent="0">
              <a:buNone/>
            </a:pPr>
            <a:r>
              <a:rPr lang="en-US" altLang="zh-CN" dirty="0">
                <a:solidFill>
                  <a:srgbClr val="E11F01"/>
                </a:solidFill>
              </a:rPr>
              <a:t>JavaScript </a:t>
            </a:r>
            <a:r>
              <a:rPr lang="zh-CN" altLang="en-US" dirty="0">
                <a:solidFill>
                  <a:srgbClr val="E11F01"/>
                </a:solidFill>
              </a:rPr>
              <a:t>操作符－相等操作符：</a:t>
            </a:r>
            <a:endParaRPr lang="en-US" altLang="zh-CN" dirty="0">
              <a:solidFill>
                <a:srgbClr val="E11F01"/>
              </a:solidFill>
            </a:endParaRPr>
          </a:p>
          <a:p>
            <a:r>
              <a:rPr lang="zh-CN" altLang="en-US" dirty="0"/>
              <a:t>确定两个变量是否相等是编程中的一个非常重要的操作</a:t>
            </a:r>
            <a:endParaRPr lang="en-US" altLang="zh-CN" dirty="0"/>
          </a:p>
          <a:p>
            <a:r>
              <a:rPr lang="zh-CN" altLang="en-US" dirty="0"/>
              <a:t>等于（</a:t>
            </a:r>
            <a:r>
              <a:rPr lang="en-US" altLang="zh-CN" dirty="0"/>
              <a:t>==</a:t>
            </a:r>
            <a:r>
              <a:rPr lang="zh-CN" altLang="en-US" dirty="0"/>
              <a:t>）的情况下只要值相同就返回</a:t>
            </a:r>
            <a:r>
              <a:rPr lang="en-US" altLang="zh-CN" dirty="0"/>
              <a:t>True</a:t>
            </a:r>
            <a:endParaRPr lang="en-US" altLang="zh-CN" dirty="0"/>
          </a:p>
          <a:p>
            <a:r>
              <a:rPr lang="zh-CN" altLang="en-US" dirty="0"/>
              <a:t>不等于（！＝）如果两个操作数值不相等</a:t>
            </a:r>
            <a:r>
              <a:rPr lang="en-US" altLang="zh-CN" dirty="0"/>
              <a:t>,</a:t>
            </a:r>
            <a:r>
              <a:rPr lang="zh-CN" altLang="en-US" dirty="0"/>
              <a:t>则返回 </a:t>
            </a:r>
            <a:r>
              <a:rPr lang="en-US" altLang="zh-CN" dirty="0"/>
              <a:t>true </a:t>
            </a:r>
            <a:endParaRPr lang="en-US" altLang="zh-CN" dirty="0"/>
          </a:p>
          <a:p>
            <a:r>
              <a:rPr lang="zh-CN" altLang="en-US" dirty="0"/>
              <a:t>这两个操作符都会 先转换操作数</a:t>
            </a:r>
            <a:r>
              <a:rPr lang="en-US" altLang="zh-CN" dirty="0"/>
              <a:t>(</a:t>
            </a:r>
            <a:r>
              <a:rPr lang="zh-CN" altLang="en-US" dirty="0"/>
              <a:t>通常称为强制转型</a:t>
            </a:r>
            <a:r>
              <a:rPr lang="en-US" altLang="zh-CN" dirty="0"/>
              <a:t>),</a:t>
            </a:r>
            <a:r>
              <a:rPr lang="zh-CN" altLang="en-US" dirty="0"/>
              <a:t>然后再比较它们的相等性 </a:t>
            </a:r>
            <a:endParaRPr lang="en-US" altLang="zh-CN" dirty="0"/>
          </a:p>
          <a:p>
            <a:r>
              <a:rPr lang="zh-CN" altLang="en-US" dirty="0"/>
              <a:t>全等（</a:t>
            </a:r>
            <a:r>
              <a:rPr lang="en-US" altLang="zh-CN" dirty="0"/>
              <a:t>===</a:t>
            </a:r>
            <a:r>
              <a:rPr lang="zh-CN" altLang="en-US" dirty="0"/>
              <a:t>）的时候需要值和类型都要匹配才能返回</a:t>
            </a:r>
            <a:r>
              <a:rPr lang="en-US" altLang="zh-CN" dirty="0"/>
              <a:t>true</a:t>
            </a:r>
            <a:r>
              <a:rPr lang="zh-CN" altLang="en-US" dirty="0"/>
              <a:t>，它只在两个操作数未经转换就相等的情况下返回 </a:t>
            </a:r>
            <a:r>
              <a:rPr lang="en-US" altLang="zh-CN" dirty="0"/>
              <a:t>true</a:t>
            </a:r>
            <a:r>
              <a:rPr lang="zh-CN" altLang="en-US" dirty="0"/>
              <a:t>，不全等操作符 </a:t>
            </a:r>
            <a:r>
              <a:rPr lang="en-US" altLang="zh-CN" dirty="0"/>
              <a:t>(!==)</a:t>
            </a:r>
            <a:r>
              <a:rPr lang="zh-CN" altLang="en-US" dirty="0"/>
              <a:t>在两个操作数未经转换就不相等的情况下返回 </a:t>
            </a:r>
            <a:r>
              <a:rPr lang="en-US" altLang="zh-CN" dirty="0"/>
              <a:t>true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操作符－逻辑操作符（逻辑非）：</a:t>
            </a:r>
            <a:endParaRPr lang="en-US" altLang="zh-CN" dirty="0">
              <a:solidFill>
                <a:srgbClr val="E11F01"/>
              </a:solidFill>
            </a:endParaRPr>
          </a:p>
          <a:p>
            <a:r>
              <a:rPr lang="zh-CN" altLang="en-US" dirty="0"/>
              <a:t>逻辑非操作符由一个叹号</a:t>
            </a:r>
            <a:r>
              <a:rPr lang="en-US" altLang="zh-CN" dirty="0"/>
              <a:t>(!)</a:t>
            </a:r>
            <a:r>
              <a:rPr lang="zh-CN" altLang="en-US" dirty="0"/>
              <a:t>表示</a:t>
            </a:r>
            <a:r>
              <a:rPr lang="en-US" altLang="zh-CN" dirty="0"/>
              <a:t>,</a:t>
            </a:r>
            <a:r>
              <a:rPr lang="zh-CN" altLang="en-US" dirty="0"/>
              <a:t>可以应用于 </a:t>
            </a:r>
            <a:r>
              <a:rPr lang="en-US" altLang="zh-CN" dirty="0"/>
              <a:t>ECMAScript </a:t>
            </a:r>
            <a:r>
              <a:rPr lang="zh-CN" altLang="en-US" dirty="0"/>
              <a:t>中的任何值，无论这个值是什么数据类型</a:t>
            </a:r>
            <a:r>
              <a:rPr lang="en-US" altLang="zh-CN" dirty="0"/>
              <a:t>,</a:t>
            </a:r>
            <a:r>
              <a:rPr lang="zh-CN" altLang="en-US" dirty="0"/>
              <a:t>这个操作符都会返回一个布尔值。</a:t>
            </a:r>
            <a:endParaRPr lang="en-US" altLang="zh-CN" dirty="0"/>
          </a:p>
          <a:p>
            <a:r>
              <a:rPr lang="zh-CN" altLang="en-US" dirty="0"/>
              <a:t>逻辑非操作符首先会将它的操作数转换为一个布尔值</a:t>
            </a:r>
            <a:r>
              <a:rPr lang="en-US" altLang="zh-CN" dirty="0"/>
              <a:t>,</a:t>
            </a:r>
            <a:r>
              <a:rPr lang="zh-CN" altLang="en-US" dirty="0"/>
              <a:t>然后再对其求反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操作符－逻辑操作符（逻辑与、逻辑或）：</a:t>
            </a:r>
            <a:endParaRPr lang="en-US" altLang="zh-CN" dirty="0">
              <a:solidFill>
                <a:srgbClr val="E11F01"/>
              </a:solidFill>
            </a:endParaRPr>
          </a:p>
          <a:p>
            <a:r>
              <a:rPr lang="zh-CN" altLang="en-US" dirty="0"/>
              <a:t>逻辑与操作符由两个和号</a:t>
            </a:r>
            <a:r>
              <a:rPr lang="en-US" altLang="zh-CN" dirty="0"/>
              <a:t>(&amp;&amp;)</a:t>
            </a:r>
            <a:r>
              <a:rPr lang="zh-CN" altLang="en-US" dirty="0"/>
              <a:t>表示</a:t>
            </a:r>
            <a:r>
              <a:rPr lang="en-US" altLang="zh-CN" dirty="0"/>
              <a:t>,</a:t>
            </a:r>
            <a:r>
              <a:rPr lang="zh-CN" altLang="en-US" dirty="0"/>
              <a:t>有两个操作数 </a:t>
            </a:r>
            <a:r>
              <a:rPr lang="en-US" altLang="zh-CN" dirty="0"/>
              <a:t>a&amp;&amp;b</a:t>
            </a:r>
            <a:endParaRPr lang="en-US" altLang="zh-CN" dirty="0"/>
          </a:p>
          <a:p>
            <a:r>
              <a:rPr lang="en-US" altLang="zh-CN" dirty="0"/>
              <a:t>&amp;&amp;</a:t>
            </a:r>
            <a:r>
              <a:rPr lang="zh-CN" altLang="en-US" dirty="0"/>
              <a:t>前后两个均为真才可以</a:t>
            </a:r>
            <a:endParaRPr lang="zh-CN" altLang="en-US" dirty="0"/>
          </a:p>
          <a:p>
            <a:r>
              <a:rPr lang="zh-CN" altLang="en-US" dirty="0"/>
              <a:t>逻辑或操作符由两个竖线符号</a:t>
            </a:r>
            <a:r>
              <a:rPr lang="en-US" altLang="zh-CN" dirty="0"/>
              <a:t>(||)</a:t>
            </a:r>
            <a:r>
              <a:rPr lang="zh-CN" altLang="en-US" dirty="0"/>
              <a:t>表示</a:t>
            </a:r>
            <a:r>
              <a:rPr lang="en-US" altLang="zh-CN" dirty="0"/>
              <a:t>,</a:t>
            </a:r>
            <a:r>
              <a:rPr lang="zh-CN" altLang="en-US" dirty="0"/>
              <a:t>有两个操作数 </a:t>
            </a:r>
            <a:r>
              <a:rPr lang="en-US" altLang="zh-CN" dirty="0"/>
              <a:t>a| |b</a:t>
            </a:r>
            <a:endParaRPr lang="en-US" altLang="zh-CN" dirty="0"/>
          </a:p>
          <a:p>
            <a:r>
              <a:rPr lang="en-US" altLang="zh-CN" dirty="0"/>
              <a:t>| | </a:t>
            </a:r>
            <a:r>
              <a:rPr lang="zh-CN" altLang="en-US" dirty="0"/>
              <a:t>前后有一个为真就可以</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操作符－逻辑操作符练习：</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1013221" y="1895475"/>
            <a:ext cx="6894264" cy="2139164"/>
            <a:chOff x="1350961" y="2527299"/>
            <a:chExt cx="9192353" cy="2852220"/>
          </a:xfrm>
        </p:grpSpPr>
        <p:sp>
          <p:nvSpPr>
            <p:cNvPr id="5" name="Shape 410"/>
            <p:cNvSpPr/>
            <p:nvPr/>
          </p:nvSpPr>
          <p:spPr>
            <a:xfrm>
              <a:off x="1350961" y="2527299"/>
              <a:ext cx="2287376"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dirty="0"/>
                <a:t>true &amp;&amp; false</a:t>
              </a:r>
              <a:endParaRPr sz="2250" dirty="0"/>
            </a:p>
          </p:txBody>
        </p:sp>
        <p:sp>
          <p:nvSpPr>
            <p:cNvPr id="6" name="Shape 411"/>
            <p:cNvSpPr/>
            <p:nvPr/>
          </p:nvSpPr>
          <p:spPr>
            <a:xfrm>
              <a:off x="4692122" y="2597468"/>
              <a:ext cx="213562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&amp;&amp; true</a:t>
              </a:r>
              <a:endParaRPr sz="2250"/>
            </a:p>
          </p:txBody>
        </p:sp>
        <p:sp>
          <p:nvSpPr>
            <p:cNvPr id="7" name="Shape 412"/>
            <p:cNvSpPr/>
            <p:nvPr/>
          </p:nvSpPr>
          <p:spPr>
            <a:xfrm>
              <a:off x="8104187" y="2547460"/>
              <a:ext cx="2439127"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 &amp;&amp; false</a:t>
              </a:r>
              <a:endParaRPr sz="2250"/>
            </a:p>
          </p:txBody>
        </p:sp>
        <p:sp>
          <p:nvSpPr>
            <p:cNvPr id="8" name="Shape 413"/>
            <p:cNvSpPr/>
            <p:nvPr/>
          </p:nvSpPr>
          <p:spPr>
            <a:xfrm>
              <a:off x="1535112" y="3667124"/>
              <a:ext cx="1975326"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 false</a:t>
              </a:r>
              <a:endParaRPr sz="2250"/>
            </a:p>
          </p:txBody>
        </p:sp>
        <p:sp>
          <p:nvSpPr>
            <p:cNvPr id="9" name="Shape 414"/>
            <p:cNvSpPr/>
            <p:nvPr/>
          </p:nvSpPr>
          <p:spPr>
            <a:xfrm>
              <a:off x="4876272" y="3737292"/>
              <a:ext cx="1823574"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 || true</a:t>
              </a:r>
              <a:endParaRPr sz="2250"/>
            </a:p>
          </p:txBody>
        </p:sp>
        <p:sp>
          <p:nvSpPr>
            <p:cNvPr id="10" name="Shape 415"/>
            <p:cNvSpPr/>
            <p:nvPr/>
          </p:nvSpPr>
          <p:spPr>
            <a:xfrm>
              <a:off x="8288336" y="3687286"/>
              <a:ext cx="212707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 || false</a:t>
              </a:r>
              <a:endParaRPr sz="2250"/>
            </a:p>
          </p:txBody>
        </p:sp>
        <p:sp>
          <p:nvSpPr>
            <p:cNvPr id="11" name="Shape 416"/>
            <p:cNvSpPr/>
            <p:nvPr/>
          </p:nvSpPr>
          <p:spPr>
            <a:xfrm>
              <a:off x="1893886" y="4805362"/>
              <a:ext cx="1139625"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！true</a:t>
              </a:r>
              <a:endParaRPr sz="2250"/>
            </a:p>
          </p:txBody>
        </p:sp>
        <p:sp>
          <p:nvSpPr>
            <p:cNvPr id="12" name="Shape 417"/>
            <p:cNvSpPr/>
            <p:nvPr/>
          </p:nvSpPr>
          <p:spPr>
            <a:xfrm>
              <a:off x="8647111" y="4825524"/>
              <a:ext cx="1291377" cy="553995"/>
            </a:xfrm>
            <a:prstGeom prst="rect">
              <a:avLst/>
            </a:prstGeom>
            <a:ln w="12700">
              <a:miter lim="400000"/>
            </a:ln>
          </p:spPr>
          <p:txBody>
            <a:bodyPr wrap="none" lIns="34289" tIns="34289" rIns="34289" bIns="34289">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250"/>
                <a:t>！flase</a:t>
              </a:r>
              <a:endParaRPr sz="2250"/>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14" name="组 13"/>
          <p:cNvGrpSpPr/>
          <p:nvPr/>
        </p:nvGrpSpPr>
        <p:grpSpPr>
          <a:xfrm>
            <a:off x="1178937" y="1649779"/>
            <a:ext cx="6006842" cy="2819176"/>
            <a:chOff x="1393328" y="1855148"/>
            <a:chExt cx="8009122" cy="3758902"/>
          </a:xfrm>
        </p:grpSpPr>
        <p:sp>
          <p:nvSpPr>
            <p:cNvPr id="15" name="Shape 426"/>
            <p:cNvSpPr/>
            <p:nvPr/>
          </p:nvSpPr>
          <p:spPr>
            <a:xfrm>
              <a:off x="5048249" y="1855148"/>
              <a:ext cx="707884"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运算</a:t>
              </a:r>
              <a:endParaRPr sz="1800"/>
            </a:p>
          </p:txBody>
        </p:sp>
        <p:sp>
          <p:nvSpPr>
            <p:cNvPr id="16" name="Shape 427"/>
            <p:cNvSpPr/>
            <p:nvPr/>
          </p:nvSpPr>
          <p:spPr>
            <a:xfrm>
              <a:off x="1393328" y="1855148"/>
              <a:ext cx="1323436"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初始条件</a:t>
              </a:r>
              <a:endParaRPr sz="1800"/>
            </a:p>
          </p:txBody>
        </p:sp>
        <p:sp>
          <p:nvSpPr>
            <p:cNvPr id="17" name="Shape 428"/>
            <p:cNvSpPr/>
            <p:nvPr/>
          </p:nvSpPr>
          <p:spPr>
            <a:xfrm>
              <a:off x="1393328" y="2631437"/>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a=2; var b=3</a:t>
              </a:r>
              <a:endParaRPr sz="1800"/>
            </a:p>
          </p:txBody>
        </p:sp>
        <p:sp>
          <p:nvSpPr>
            <p:cNvPr id="18" name="Shape 429"/>
            <p:cNvSpPr/>
            <p:nvPr/>
          </p:nvSpPr>
          <p:spPr>
            <a:xfrm>
              <a:off x="4959351" y="2631437"/>
              <a:ext cx="230447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 (a&lt;b)&amp;&amp;(a=5)</a:t>
              </a:r>
              <a:endParaRPr sz="1800"/>
            </a:p>
          </p:txBody>
        </p:sp>
        <p:sp>
          <p:nvSpPr>
            <p:cNvPr id="19" name="Shape 430"/>
            <p:cNvSpPr/>
            <p:nvPr/>
          </p:nvSpPr>
          <p:spPr>
            <a:xfrm>
              <a:off x="8602661" y="2631437"/>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0" name="Shape 431"/>
            <p:cNvSpPr/>
            <p:nvPr/>
          </p:nvSpPr>
          <p:spPr>
            <a:xfrm>
              <a:off x="1393328" y="3350573"/>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a=4; var b=3</a:t>
              </a:r>
              <a:endParaRPr sz="1800"/>
            </a:p>
          </p:txBody>
        </p:sp>
        <p:sp>
          <p:nvSpPr>
            <p:cNvPr id="21" name="Shape 432"/>
            <p:cNvSpPr/>
            <p:nvPr/>
          </p:nvSpPr>
          <p:spPr>
            <a:xfrm>
              <a:off x="5048250" y="3350573"/>
              <a:ext cx="221256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(a&lt;b)&amp;&amp;(a=5)</a:t>
              </a:r>
              <a:endParaRPr sz="1800"/>
            </a:p>
          </p:txBody>
        </p:sp>
        <p:sp>
          <p:nvSpPr>
            <p:cNvPr id="22" name="Shape 433"/>
            <p:cNvSpPr/>
            <p:nvPr/>
          </p:nvSpPr>
          <p:spPr>
            <a:xfrm>
              <a:off x="8602661" y="3350573"/>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3" name="Shape 434"/>
            <p:cNvSpPr/>
            <p:nvPr/>
          </p:nvSpPr>
          <p:spPr>
            <a:xfrm>
              <a:off x="1393328" y="4433250"/>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a=2; var b=3</a:t>
              </a:r>
              <a:endParaRPr sz="1800"/>
            </a:p>
          </p:txBody>
        </p:sp>
        <p:sp>
          <p:nvSpPr>
            <p:cNvPr id="24" name="Shape 435"/>
            <p:cNvSpPr/>
            <p:nvPr/>
          </p:nvSpPr>
          <p:spPr>
            <a:xfrm>
              <a:off x="5048249" y="4433250"/>
              <a:ext cx="1844947"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(a&lt;b)||(a=5)</a:t>
              </a:r>
              <a:endParaRPr sz="1800"/>
            </a:p>
          </p:txBody>
        </p:sp>
        <p:sp>
          <p:nvSpPr>
            <p:cNvPr id="25" name="Shape 436"/>
            <p:cNvSpPr/>
            <p:nvPr/>
          </p:nvSpPr>
          <p:spPr>
            <a:xfrm>
              <a:off x="8602661" y="4433250"/>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sp>
          <p:nvSpPr>
            <p:cNvPr id="26" name="Shape 437"/>
            <p:cNvSpPr/>
            <p:nvPr/>
          </p:nvSpPr>
          <p:spPr>
            <a:xfrm>
              <a:off x="1393328" y="5152387"/>
              <a:ext cx="2516925"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var a=4; var b=3</a:t>
              </a:r>
              <a:endParaRPr sz="1800"/>
            </a:p>
          </p:txBody>
        </p:sp>
        <p:sp>
          <p:nvSpPr>
            <p:cNvPr id="27" name="Shape 438"/>
            <p:cNvSpPr/>
            <p:nvPr/>
          </p:nvSpPr>
          <p:spPr>
            <a:xfrm>
              <a:off x="5048249" y="5152387"/>
              <a:ext cx="1844947"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(a&lt;b)||(a=5)</a:t>
              </a:r>
              <a:endParaRPr sz="1800"/>
            </a:p>
          </p:txBody>
        </p:sp>
        <p:sp>
          <p:nvSpPr>
            <p:cNvPr id="28" name="Shape 439"/>
            <p:cNvSpPr/>
            <p:nvPr/>
          </p:nvSpPr>
          <p:spPr>
            <a:xfrm>
              <a:off x="8602661" y="5152387"/>
              <a:ext cx="799789" cy="461663"/>
            </a:xfrm>
            <a:prstGeom prst="rect">
              <a:avLst/>
            </a:prstGeom>
            <a:ln w="12700">
              <a:miter lim="400000"/>
            </a:ln>
          </p:spPr>
          <p:txBody>
            <a:bodyPr wrap="none" lIns="34289" tIns="34289" rIns="34289" bIns="34289">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a=？</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动态类型：变量使用之前不需要类型声明，通常变量的类型是被赋值的那个值的类型。</a:t>
            </a:r>
            <a:endParaRPr lang="en-US" altLang="zh-CN" dirty="0"/>
          </a:p>
          <a:p>
            <a:r>
              <a:rPr lang="zh-CN" altLang="en-US" dirty="0"/>
              <a:t>弱类型：数据类型可以被忽略的语言。它与强类型定义语言相反</a:t>
            </a:r>
            <a:r>
              <a:rPr lang="en-US" altLang="zh-CN" dirty="0"/>
              <a:t>, </a:t>
            </a:r>
            <a:r>
              <a:rPr lang="zh-CN" altLang="en-US" dirty="0"/>
              <a:t>一个变量可以赋不同数据类型的值。</a:t>
            </a:r>
            <a:endParaRPr lang="en-US" altLang="zh-CN" dirty="0"/>
          </a:p>
          <a:p>
            <a:r>
              <a:rPr lang="zh-CN" altLang="en-US" dirty="0">
                <a:solidFill>
                  <a:schemeClr val="bg2">
                    <a:lumMod val="50000"/>
                  </a:schemeClr>
                </a:solidFill>
              </a:rPr>
              <a:t>基于原型：只有对象</a:t>
            </a:r>
            <a:r>
              <a:rPr lang="en-US" altLang="zh-CN" dirty="0">
                <a:solidFill>
                  <a:schemeClr val="bg2">
                    <a:lumMod val="50000"/>
                  </a:schemeClr>
                </a:solidFill>
              </a:rPr>
              <a:t>,</a:t>
            </a:r>
            <a:r>
              <a:rPr lang="zh-CN" altLang="en-US" dirty="0">
                <a:solidFill>
                  <a:schemeClr val="bg2">
                    <a:lumMod val="50000"/>
                  </a:schemeClr>
                </a:solidFill>
              </a:rPr>
              <a:t>没有类</a:t>
            </a:r>
            <a:r>
              <a:rPr lang="en-US" altLang="zh-CN" dirty="0">
                <a:solidFill>
                  <a:schemeClr val="bg2">
                    <a:lumMod val="50000"/>
                  </a:schemeClr>
                </a:solidFill>
              </a:rPr>
              <a:t>;</a:t>
            </a:r>
            <a:r>
              <a:rPr lang="zh-CN" altLang="en-US" dirty="0">
                <a:solidFill>
                  <a:schemeClr val="bg2">
                    <a:lumMod val="50000"/>
                  </a:schemeClr>
                </a:solidFill>
              </a:rPr>
              <a:t>对象继承对象</a:t>
            </a:r>
            <a:r>
              <a:rPr lang="en-US" altLang="zh-CN" dirty="0">
                <a:solidFill>
                  <a:schemeClr val="bg2">
                    <a:lumMod val="50000"/>
                  </a:schemeClr>
                </a:solidFill>
              </a:rPr>
              <a:t>,</a:t>
            </a:r>
            <a:r>
              <a:rPr lang="zh-CN" altLang="en-US" dirty="0">
                <a:solidFill>
                  <a:schemeClr val="bg2">
                    <a:lumMod val="50000"/>
                  </a:schemeClr>
                </a:solidFill>
              </a:rPr>
              <a:t>而不是类继承类。“原型对象”是基于原型语言的核心概念。原型对象是新对象的模板，它将自身的属性共享给新对象。一个对象不但可以享有自己创建时和运行时定义的属性，而且可以享有原型对象的属性</a:t>
            </a:r>
            <a:r>
              <a:rPr lang="zh-CN" altLang="en-US"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a:p>
            <a:r>
              <a:rPr lang="hr-HR" altLang="zh-CN" dirty="0"/>
              <a:t>&amp;&amp; || </a:t>
            </a:r>
            <a:r>
              <a:rPr lang="zh-CN" altLang="hr-HR" dirty="0"/>
              <a:t>遵循“短路”原理</a:t>
            </a:r>
            <a:endParaRPr lang="en-US" altLang="zh-CN" dirty="0"/>
          </a:p>
          <a:p>
            <a:r>
              <a:rPr lang="zh-CN" altLang="en-US" dirty="0"/>
              <a:t>若</a:t>
            </a:r>
            <a:r>
              <a:rPr lang="en-US" altLang="zh-CN" dirty="0"/>
              <a:t>&amp;&amp;</a:t>
            </a:r>
            <a:r>
              <a:rPr lang="zh-CN" altLang="en-US" dirty="0"/>
              <a:t>中第一个表达式为</a:t>
            </a:r>
            <a:r>
              <a:rPr lang="en-US" altLang="zh-CN" dirty="0"/>
              <a:t> </a:t>
            </a:r>
            <a:r>
              <a:rPr lang="en-US" altLang="zh-CN" dirty="0" err="1"/>
              <a:t>fasle</a:t>
            </a:r>
            <a:r>
              <a:rPr lang="en-US" altLang="zh-CN" dirty="0"/>
              <a:t> </a:t>
            </a:r>
            <a:r>
              <a:rPr lang="zh-CN" altLang="en-US" dirty="0"/>
              <a:t>则不会处理下一个表达式；</a:t>
            </a:r>
            <a:r>
              <a:rPr lang="en-US" altLang="zh-CN" dirty="0"/>
              <a:t>||</a:t>
            </a:r>
            <a:r>
              <a:rPr lang="zh-CN" altLang="en-US" dirty="0"/>
              <a:t>第一个表达式为</a:t>
            </a:r>
            <a:r>
              <a:rPr lang="en-US" altLang="zh-CN" dirty="0"/>
              <a:t>true</a:t>
            </a:r>
            <a:r>
              <a:rPr lang="zh-CN" altLang="en-US" dirty="0"/>
              <a:t>则不会执行下一个</a:t>
            </a:r>
            <a:endParaRPr lang="en-US" altLang="zh-CN" dirty="0"/>
          </a:p>
          <a:p>
            <a:r>
              <a:rPr lang="zh-CN" altLang="en-US" dirty="0"/>
              <a:t>当</a:t>
            </a:r>
            <a:r>
              <a:rPr lang="en-US" altLang="zh-CN" dirty="0"/>
              <a:t> || </a:t>
            </a:r>
            <a:r>
              <a:rPr lang="zh-CN" altLang="en-US" dirty="0"/>
              <a:t>时，找到为</a:t>
            </a:r>
            <a:r>
              <a:rPr lang="en-US" altLang="zh-CN" dirty="0"/>
              <a:t> true </a:t>
            </a:r>
            <a:r>
              <a:rPr lang="zh-CN" altLang="en-US" dirty="0"/>
              <a:t>的分项就停止处理，并返回该分项的值；否则执行完，并返回最后分项的值。</a:t>
            </a:r>
            <a:endParaRPr lang="en-US" altLang="zh-CN" dirty="0"/>
          </a:p>
          <a:p>
            <a:r>
              <a:rPr lang="zh-CN" altLang="en-US" dirty="0"/>
              <a:t>当</a:t>
            </a:r>
            <a:r>
              <a:rPr lang="en-US" altLang="zh-CN" dirty="0"/>
              <a:t>&amp;&amp;</a:t>
            </a:r>
            <a:r>
              <a:rPr lang="zh-CN" altLang="en-US" dirty="0"/>
              <a:t>时，找到为</a:t>
            </a:r>
            <a:r>
              <a:rPr lang="en-US" altLang="zh-CN" dirty="0"/>
              <a:t>false</a:t>
            </a:r>
            <a:r>
              <a:rPr lang="zh-CN" altLang="en-US" dirty="0"/>
              <a:t>的分项就停止处理，并返回该分项的值</a:t>
            </a:r>
            <a:endParaRPr lang="zh-CN" altLang="en-US" dirty="0"/>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操作符－逻辑练习</a:t>
            </a:r>
            <a:endParaRPr lang="en-US" altLang="zh-CN" dirty="0">
              <a:solidFill>
                <a:srgbClr val="E11F01"/>
              </a:solidFill>
            </a:endParaRPr>
          </a:p>
          <a:p>
            <a:pPr marL="0" indent="0">
              <a:buNone/>
            </a:pPr>
            <a:r>
              <a:rPr lang="zh-CN" altLang="en-US" dirty="0">
                <a:solidFill>
                  <a:schemeClr val="tx1">
                    <a:lumMod val="85000"/>
                    <a:lumOff val="15000"/>
                  </a:schemeClr>
                </a:solidFill>
              </a:rPr>
              <a:t>判断两个数，如果有一个是非数字，那么就提示用户，否则就计算两个数字的和</a:t>
            </a:r>
            <a:endParaRPr lang="en-US"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递增和递减操作符各有两个版本</a:t>
            </a:r>
            <a:r>
              <a:rPr lang="en-US" altLang="zh-CN" dirty="0"/>
              <a:t>:</a:t>
            </a:r>
            <a:r>
              <a:rPr lang="zh-CN" altLang="en-US" dirty="0"/>
              <a:t>前置型和后置型 </a:t>
            </a:r>
            <a:endParaRPr lang="en-US" altLang="zh-CN" dirty="0"/>
          </a:p>
          <a:p>
            <a:r>
              <a:rPr lang="zh-CN" altLang="en-US" dirty="0"/>
              <a:t>在使用前置递增操作符给一个数值加 </a:t>
            </a:r>
            <a:r>
              <a:rPr lang="en-US" altLang="zh-CN" dirty="0"/>
              <a:t>1 </a:t>
            </a:r>
            <a:r>
              <a:rPr lang="zh-CN" altLang="en-US" dirty="0"/>
              <a:t>时</a:t>
            </a:r>
            <a:r>
              <a:rPr lang="en-US" altLang="zh-CN" dirty="0"/>
              <a:t>,</a:t>
            </a:r>
            <a:r>
              <a:rPr lang="zh-CN" altLang="en-US" dirty="0"/>
              <a:t>要把两个加号</a:t>
            </a:r>
            <a:r>
              <a:rPr lang="en-US" altLang="zh-CN" dirty="0"/>
              <a:t>(++)</a:t>
            </a:r>
            <a:r>
              <a:rPr lang="zh-CN" altLang="en-US" dirty="0"/>
              <a:t>放在这个数值变量前面 </a:t>
            </a:r>
            <a:endParaRPr lang="en-US" altLang="zh-CN" dirty="0"/>
          </a:p>
          <a:p>
            <a:r>
              <a:rPr lang="zh-CN" altLang="en-US" dirty="0"/>
              <a:t>执行前置递减操作的方法也类似</a:t>
            </a:r>
            <a:r>
              <a:rPr lang="en-US" altLang="zh-CN" dirty="0"/>
              <a:t>,</a:t>
            </a:r>
            <a:r>
              <a:rPr lang="zh-CN" altLang="en-US" dirty="0"/>
              <a:t>结果会从一个数值中减去 </a:t>
            </a:r>
            <a:r>
              <a:rPr lang="en-US" altLang="zh-CN" dirty="0"/>
              <a:t>1</a:t>
            </a:r>
            <a:r>
              <a:rPr lang="zh-CN" altLang="en-US" dirty="0"/>
              <a:t>。使用前置递减操作符时</a:t>
            </a:r>
            <a:r>
              <a:rPr lang="en-US" altLang="zh-CN" dirty="0"/>
              <a:t>,</a:t>
            </a:r>
            <a:r>
              <a:rPr lang="zh-CN" altLang="en-US" dirty="0"/>
              <a:t>要把两个减号</a:t>
            </a:r>
            <a:r>
              <a:rPr lang="en-US" altLang="zh-CN" dirty="0"/>
              <a:t>(--)</a:t>
            </a:r>
            <a:r>
              <a:rPr lang="zh-CN" altLang="en-US" dirty="0"/>
              <a:t>放在相应变量的前面 </a:t>
            </a:r>
            <a:endParaRPr lang="en-US" altLang="zh-CN" dirty="0"/>
          </a:p>
          <a:p>
            <a:r>
              <a:rPr lang="zh-CN" altLang="en-US" dirty="0"/>
              <a:t>执行前置递增和递减操作时</a:t>
            </a:r>
            <a:r>
              <a:rPr lang="en-US" altLang="zh-CN" dirty="0"/>
              <a:t>,</a:t>
            </a:r>
            <a:r>
              <a:rPr lang="zh-CN" altLang="en-US" dirty="0"/>
              <a:t>变量的值都是在语句被求值以前改变的 </a:t>
            </a:r>
            <a:r>
              <a:rPr lang="en-US" altLang="zh-CN" dirty="0"/>
              <a:t>(</a:t>
            </a:r>
            <a:r>
              <a:rPr lang="zh-CN" altLang="en-US" dirty="0"/>
              <a:t>先执行 后赋值</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后置型递增和递减操作符的语法不变</a:t>
            </a:r>
            <a:r>
              <a:rPr lang="en-US" altLang="zh-CN" dirty="0"/>
              <a:t>(</a:t>
            </a:r>
            <a:r>
              <a:rPr lang="zh-CN" altLang="en-US" dirty="0"/>
              <a:t>仍然分别是</a:t>
            </a:r>
            <a:r>
              <a:rPr lang="en-US" altLang="zh-CN" dirty="0"/>
              <a:t>++</a:t>
            </a:r>
            <a:r>
              <a:rPr lang="zh-CN" altLang="en-US" dirty="0"/>
              <a:t>和</a:t>
            </a:r>
            <a:r>
              <a:rPr lang="en-US" altLang="zh-CN" dirty="0"/>
              <a:t>--),</a:t>
            </a:r>
            <a:r>
              <a:rPr lang="zh-CN" altLang="en-US" dirty="0"/>
              <a:t>只不过要放在变量的后面而不是前面 </a:t>
            </a:r>
            <a:endParaRPr lang="zh-CN" altLang="en-US" dirty="0"/>
          </a:p>
          <a:p>
            <a:r>
              <a:rPr lang="zh-CN" altLang="en-US" dirty="0"/>
              <a:t>后置递增和递减与前置递增和递减有一个非常重要的区别</a:t>
            </a:r>
            <a:r>
              <a:rPr lang="en-US" altLang="zh-CN" dirty="0"/>
              <a:t>,</a:t>
            </a:r>
            <a:r>
              <a:rPr lang="zh-CN" altLang="en-US" dirty="0"/>
              <a:t>即递增和递减操作是在包含它们的语句被求值之后才执行的</a:t>
            </a:r>
            <a:r>
              <a:rPr lang="en-US" altLang="zh-CN" dirty="0"/>
              <a:t>(</a:t>
            </a:r>
            <a:r>
              <a:rPr lang="zh-CN" altLang="en-US" dirty="0"/>
              <a:t>先赋值后加一</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操作符－一元加法和一元减法：</a:t>
            </a:r>
            <a:endParaRPr lang="en-US" altLang="zh-CN" dirty="0">
              <a:solidFill>
                <a:srgbClr val="E11F01"/>
              </a:solidFill>
            </a:endParaRPr>
          </a:p>
          <a:p>
            <a:r>
              <a:rPr lang="zh-CN" altLang="en-US" dirty="0"/>
              <a:t>一元加法本质上对数字无任何影响，但对字符串却有有趣的效果，会把字符串转换成数字</a:t>
            </a:r>
            <a:endParaRPr lang="en-US" altLang="zh-CN" dirty="0"/>
          </a:p>
          <a:p>
            <a:r>
              <a:rPr lang="zh-CN" altLang="en-US" dirty="0"/>
              <a:t>与一元加法运算符相似，一元减法运算符也会把字符串转换成近似的数字，此外还会对该值求负</a:t>
            </a:r>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操作符－小括号：</a:t>
            </a:r>
            <a:endParaRPr lang="en-US" altLang="zh-CN" dirty="0">
              <a:solidFill>
                <a:srgbClr val="E11F01"/>
              </a:solidFill>
            </a:endParaRPr>
          </a:p>
          <a:p>
            <a:r>
              <a:rPr lang="zh-CN" altLang="en-US" dirty="0"/>
              <a:t>小括号提升优先级</a:t>
            </a:r>
            <a:endParaRPr lang="en-US" altLang="zh-CN" dirty="0"/>
          </a:p>
          <a:p>
            <a:r>
              <a:rPr lang="zh-CN" altLang="en-US" dirty="0"/>
              <a:t>在数学中，我们这样书写：</a:t>
            </a:r>
            <a:r>
              <a:rPr lang="is-IS" altLang="zh-CN" dirty="0"/>
              <a:t>y=(x+2)*{[(4-x)*3-8]/4+3}</a:t>
            </a:r>
            <a:endParaRPr lang="is-IS" altLang="zh-CN" dirty="0"/>
          </a:p>
          <a:p>
            <a:r>
              <a:rPr lang="zh-CN" altLang="en-US" dirty="0"/>
              <a:t>在</a:t>
            </a:r>
            <a:r>
              <a:rPr lang="en-US" altLang="zh-CN" dirty="0" err="1"/>
              <a:t>Javascript</a:t>
            </a:r>
            <a:r>
              <a:rPr lang="zh-CN" altLang="en-US" dirty="0"/>
              <a:t>中，我们这样书写：</a:t>
            </a:r>
            <a:r>
              <a:rPr lang="is-IS" altLang="zh-CN" dirty="0"/>
              <a:t>y=(x+2)*(((4-x)*3-8)/4+3)</a:t>
            </a:r>
            <a:endParaRPr lang="zh-CN" altLang="en-US" dirty="0"/>
          </a:p>
          <a:p>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1"/>
          <a:stretch>
            <a:fillRect/>
          </a:stretch>
        </p:blipFill>
        <p:spPr>
          <a:xfrm>
            <a:off x="1007289" y="693065"/>
            <a:ext cx="7129422" cy="4243143"/>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操作符－操作符综合练习：</a:t>
            </a:r>
            <a:endParaRPr lang="en-US" altLang="zh-CN" dirty="0">
              <a:solidFill>
                <a:srgbClr val="E11F01"/>
              </a:solidFill>
            </a:endParaRPr>
          </a:p>
          <a:p>
            <a:r>
              <a:rPr lang="zh-CN" altLang="en-US" dirty="0"/>
              <a:t>变量 </a:t>
            </a:r>
            <a:r>
              <a:rPr lang="en-US" altLang="zh-CN" dirty="0"/>
              <a:t>year</a:t>
            </a:r>
            <a:r>
              <a:rPr lang="zh-CN" altLang="en-US" dirty="0"/>
              <a:t> 中存放的是年份值，判断变量是不是闰年，</a:t>
            </a:r>
            <a:r>
              <a:rPr lang="en-US" altLang="zh-CN" dirty="0" err="1"/>
              <a:t>var</a:t>
            </a:r>
            <a:r>
              <a:rPr lang="en-US" altLang="zh-CN" dirty="0"/>
              <a:t> year;</a:t>
            </a:r>
            <a:endParaRPr lang="en-US" altLang="zh-CN" dirty="0"/>
          </a:p>
          <a:p>
            <a:r>
              <a:rPr lang="zh-CN" altLang="en-US" dirty="0"/>
              <a:t>年份能够被</a:t>
            </a:r>
            <a:r>
              <a:rPr lang="en-US" altLang="zh-CN" dirty="0"/>
              <a:t>4</a:t>
            </a:r>
            <a:r>
              <a:rPr lang="zh-CN" altLang="en-US" dirty="0"/>
              <a:t>整除且不能被</a:t>
            </a:r>
            <a:r>
              <a:rPr lang="en-US" altLang="zh-CN" dirty="0"/>
              <a:t>100</a:t>
            </a:r>
            <a:r>
              <a:rPr lang="zh-CN" altLang="en-US" dirty="0"/>
              <a:t>整除，或者能够被</a:t>
            </a:r>
            <a:r>
              <a:rPr lang="en-US" altLang="zh-CN" dirty="0"/>
              <a:t>400</a:t>
            </a:r>
            <a:r>
              <a:rPr lang="zh-CN" altLang="en-US" dirty="0"/>
              <a:t>整除</a:t>
            </a:r>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endParaRPr lang="zh-CN" altLang="en-US" dirty="0"/>
          </a:p>
        </p:txBody>
      </p:sp>
      <p:sp>
        <p:nvSpPr>
          <p:cNvPr id="3" name="内容占位符 2"/>
          <p:cNvSpPr>
            <a:spLocks noGrp="1"/>
          </p:cNvSpPr>
          <p:nvPr>
            <p:ph sz="quarter" idx="10"/>
          </p:nvPr>
        </p:nvSpPr>
        <p:spPr/>
        <p:txBody>
          <a:bodyPr/>
          <a:lstStyle/>
          <a:p>
            <a:r>
              <a:rPr lang="en-US" altLang="zh-CN" dirty="0"/>
              <a:t>JavaScript </a:t>
            </a:r>
            <a:r>
              <a:rPr lang="zh-CN" altLang="en-US" dirty="0"/>
              <a:t>函数</a:t>
            </a:r>
            <a:endParaRPr lang="en-US" altLang="zh-CN" dirty="0"/>
          </a:p>
          <a:p>
            <a:r>
              <a:rPr lang="en-US" altLang="zh-CN" dirty="0"/>
              <a:t>JavaScript </a:t>
            </a:r>
            <a:r>
              <a:rPr lang="zh-CN" altLang="en-US" dirty="0"/>
              <a:t>作用域</a:t>
            </a:r>
            <a:endParaRPr lang="en-US" altLang="zh-CN" dirty="0"/>
          </a:p>
          <a:p>
            <a:r>
              <a:rPr lang="en-US" altLang="zh-CN" dirty="0"/>
              <a:t>JavaScript </a:t>
            </a:r>
            <a:r>
              <a:rPr lang="zh-CN" altLang="en-US" dirty="0"/>
              <a:t>获取标签</a:t>
            </a:r>
            <a:endParaRPr lang="en-US" altLang="zh-CN" dirty="0"/>
          </a:p>
          <a:p>
            <a:r>
              <a:rPr lang="en-US" altLang="zh-CN" dirty="0"/>
              <a:t>JavaScript </a:t>
            </a:r>
            <a:r>
              <a:rPr lang="zh-CN" altLang="en-US" dirty="0"/>
              <a:t>绑定事件入门</a:t>
            </a:r>
            <a:endParaRPr lang="en-US" altLang="zh-CN" dirty="0"/>
          </a:p>
          <a:p>
            <a:r>
              <a:rPr lang="en-US" altLang="zh-CN" dirty="0"/>
              <a:t>JavaScript </a:t>
            </a:r>
            <a:r>
              <a:rPr lang="zh-CN" altLang="en-US" dirty="0"/>
              <a:t>控制语句</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函数是定义一次但却可以调用或执行任意多次的一段 </a:t>
            </a:r>
            <a:r>
              <a:rPr lang="en-US" altLang="zh-CN" dirty="0"/>
              <a:t>JS </a:t>
            </a:r>
            <a:r>
              <a:rPr lang="zh-CN" altLang="en-US" dirty="0"/>
              <a:t>代码</a:t>
            </a:r>
            <a:endParaRPr lang="en-US" altLang="zh-CN" dirty="0"/>
          </a:p>
          <a:p>
            <a:r>
              <a:rPr lang="zh-CN" altLang="en-US" dirty="0"/>
              <a:t>通过函数可以在任何地方、任何时候调用执行。 </a:t>
            </a:r>
            <a:endParaRPr lang="en-US" altLang="zh-CN" dirty="0"/>
          </a:p>
          <a:p>
            <a:r>
              <a:rPr lang="en-US" altLang="zh-CN" dirty="0"/>
              <a:t>ECMAScript </a:t>
            </a:r>
            <a:r>
              <a:rPr lang="zh-CN" altLang="en-US" dirty="0"/>
              <a:t>中的函数使用 </a:t>
            </a:r>
            <a:r>
              <a:rPr lang="en-US" altLang="zh-CN" dirty="0"/>
              <a:t>function </a:t>
            </a:r>
            <a:r>
              <a:rPr lang="zh-CN" altLang="en-US" dirty="0"/>
              <a:t>关键字来声明</a:t>
            </a:r>
            <a:r>
              <a:rPr lang="en-US" altLang="zh-CN" dirty="0"/>
              <a:t>,</a:t>
            </a:r>
            <a:r>
              <a:rPr lang="zh-CN" altLang="en-US" dirty="0"/>
              <a:t>后跟一组参数以及函数体。 </a:t>
            </a:r>
            <a:endParaRPr lang="en-US" altLang="zh-CN" dirty="0"/>
          </a:p>
          <a:p>
            <a:r>
              <a:rPr lang="zh-CN" altLang="en-US" dirty="0"/>
              <a:t>定义好的函数可以通过其函数名来调用，后边再加上一对圆括号和参数（圆括号的参数多个，可以用逗号隔开）</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1"/>
          <a:stretch>
            <a:fillRect/>
          </a:stretch>
        </p:blipFill>
        <p:spPr>
          <a:xfrm>
            <a:off x="529167" y="1679909"/>
            <a:ext cx="8186208" cy="232660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函数可以分为 </a:t>
            </a:r>
            <a:r>
              <a:rPr lang="zh-CN" altLang="en-US" dirty="0">
                <a:solidFill>
                  <a:srgbClr val="E11F01"/>
                </a:solidFill>
              </a:rPr>
              <a:t>有参数函数 </a:t>
            </a:r>
            <a:r>
              <a:rPr lang="zh-CN" altLang="en-US" dirty="0"/>
              <a:t>和 </a:t>
            </a:r>
            <a:r>
              <a:rPr lang="zh-CN" altLang="en-US" dirty="0">
                <a:solidFill>
                  <a:srgbClr val="E11F01"/>
                </a:solidFill>
              </a:rPr>
              <a:t>无参数函数</a:t>
            </a:r>
            <a:endParaRPr lang="en-US" altLang="zh-CN" dirty="0">
              <a:solidFill>
                <a:srgbClr val="E11F01"/>
              </a:solidFill>
            </a:endParaRPr>
          </a:p>
          <a:p>
            <a:r>
              <a:rPr lang="zh-CN" altLang="en-US" dirty="0"/>
              <a:t>函数运算时需要参与运算的值被称作参数</a:t>
            </a:r>
            <a:endParaRPr lang="en-US" altLang="zh-CN" dirty="0">
              <a:solidFill>
                <a:srgbClr val="E11F01"/>
              </a:solidFill>
            </a:endParaRPr>
          </a:p>
          <a:p>
            <a:r>
              <a:rPr lang="zh-CN" altLang="en-US" dirty="0"/>
              <a:t>函数也可以分为</a:t>
            </a:r>
            <a:r>
              <a:rPr lang="zh-CN" altLang="en-US" dirty="0">
                <a:solidFill>
                  <a:srgbClr val="E11F01"/>
                </a:solidFill>
              </a:rPr>
              <a:t> 有名字函数 </a:t>
            </a:r>
            <a:r>
              <a:rPr lang="zh-CN" altLang="en-US" dirty="0"/>
              <a:t>和</a:t>
            </a:r>
            <a:r>
              <a:rPr lang="zh-CN" altLang="en-US" dirty="0">
                <a:solidFill>
                  <a:srgbClr val="E11F01"/>
                </a:solidFill>
              </a:rPr>
              <a:t> 匿名函数</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刚才的函数 </a:t>
            </a:r>
            <a:r>
              <a:rPr lang="en-US" altLang="zh-CN" dirty="0"/>
              <a:t>,</a:t>
            </a:r>
            <a:r>
              <a:rPr lang="zh-CN" altLang="en-US" dirty="0"/>
              <a:t>都没有定返回值 </a:t>
            </a:r>
            <a:r>
              <a:rPr lang="en-US" altLang="zh-CN" dirty="0"/>
              <a:t>,</a:t>
            </a:r>
            <a:r>
              <a:rPr lang="zh-CN" altLang="en-US" dirty="0"/>
              <a:t>而是调用后直接执行的 </a:t>
            </a:r>
            <a:endParaRPr lang="en-US" altLang="zh-CN" dirty="0"/>
          </a:p>
          <a:p>
            <a:r>
              <a:rPr lang="zh-CN" altLang="en-US" dirty="0"/>
              <a:t>实际上</a:t>
            </a:r>
            <a:r>
              <a:rPr lang="en-US" altLang="zh-CN" dirty="0"/>
              <a:t>,</a:t>
            </a:r>
            <a:r>
              <a:rPr lang="zh-CN" altLang="en-US" dirty="0"/>
              <a:t>任何函数都可以通过 </a:t>
            </a:r>
            <a:r>
              <a:rPr lang="en-US" altLang="zh-CN" dirty="0">
                <a:solidFill>
                  <a:srgbClr val="E11F01"/>
                </a:solidFill>
              </a:rPr>
              <a:t>return </a:t>
            </a:r>
            <a:r>
              <a:rPr lang="zh-CN" altLang="en-US" dirty="0">
                <a:solidFill>
                  <a:srgbClr val="E11F01"/>
                </a:solidFill>
              </a:rPr>
              <a:t>语句后面跟要返回的值来实现返回值 </a:t>
            </a:r>
            <a:endParaRPr lang="zh-CN" altLang="en-US" dirty="0">
              <a:solidFill>
                <a:srgbClr val="E11F01"/>
              </a:solidFill>
            </a:endParaRPr>
          </a:p>
          <a:p>
            <a:r>
              <a:rPr lang="zh-CN" altLang="en-US" dirty="0"/>
              <a:t>我们还可以把函数的返回值赋给一个变量</a:t>
            </a:r>
            <a:r>
              <a:rPr lang="en-US" altLang="zh-CN" dirty="0"/>
              <a:t>,</a:t>
            </a:r>
            <a:r>
              <a:rPr lang="zh-CN" altLang="en-US" dirty="0"/>
              <a:t>然后通过变量进行操作 </a:t>
            </a:r>
            <a:endParaRPr lang="zh-CN" altLang="en-US" dirty="0"/>
          </a:p>
          <a:p>
            <a:r>
              <a:rPr lang="en-US" altLang="zh-CN" dirty="0">
                <a:solidFill>
                  <a:srgbClr val="E11F01"/>
                </a:solidFill>
              </a:rPr>
              <a:t>return </a:t>
            </a:r>
            <a:r>
              <a:rPr lang="zh-CN" altLang="en-US" dirty="0">
                <a:solidFill>
                  <a:srgbClr val="E11F01"/>
                </a:solidFill>
              </a:rPr>
              <a:t>语句还有一个功能就是退出当前函数 </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r>
              <a:rPr kumimoji="1" lang="en-US" altLang="zh-CN" dirty="0">
                <a:solidFill>
                  <a:srgbClr val="E32000"/>
                </a:solidFill>
              </a:rPr>
              <a:t>-arguments</a:t>
            </a:r>
            <a:r>
              <a:rPr kumimoji="1" lang="zh-CN" altLang="en-US" dirty="0">
                <a:solidFill>
                  <a:srgbClr val="E32000"/>
                </a:solidFill>
              </a:rPr>
              <a:t>：</a:t>
            </a:r>
            <a:endParaRPr kumimoji="1" lang="en-US" altLang="zh-CN" dirty="0">
              <a:solidFill>
                <a:srgbClr val="E32000"/>
              </a:solidFill>
            </a:endParaRPr>
          </a:p>
          <a:p>
            <a:r>
              <a:rPr lang="en-US" altLang="zh-CN" dirty="0"/>
              <a:t>arguments</a:t>
            </a:r>
            <a:r>
              <a:rPr lang="zh-CN" altLang="en-US" dirty="0"/>
              <a:t>只有在代码运行的时候才起作用，它是一个数组（准确的说是伪数组），保存函数的参数（实参）</a:t>
            </a:r>
            <a:endParaRPr lang="en-US" altLang="zh-CN" dirty="0"/>
          </a:p>
          <a:p>
            <a:r>
              <a:rPr lang="zh-CN" altLang="en-US" dirty="0"/>
              <a:t>形参</a:t>
            </a:r>
            <a:r>
              <a:rPr lang="en-US" altLang="zh-CN" dirty="0"/>
              <a:t>:</a:t>
            </a:r>
            <a:r>
              <a:rPr lang="zh-CN" altLang="en-US" dirty="0"/>
              <a:t>函数定义的时候的参数  实参</a:t>
            </a:r>
            <a:r>
              <a:rPr lang="en-US" altLang="zh-CN" dirty="0"/>
              <a:t>:</a:t>
            </a:r>
            <a:r>
              <a:rPr lang="zh-CN" altLang="en-US" dirty="0"/>
              <a:t>调用函数的时候传递的参数</a:t>
            </a:r>
            <a:endParaRPr lang="en-US" altLang="zh-CN" dirty="0"/>
          </a:p>
          <a:p>
            <a:r>
              <a:rPr lang="en-US" altLang="zh-CN" dirty="0"/>
              <a:t>length</a:t>
            </a:r>
            <a:r>
              <a:rPr lang="zh-CN" altLang="en-US" dirty="0"/>
              <a:t>指的是形参个数   </a:t>
            </a:r>
            <a:r>
              <a:rPr lang="en-US" altLang="zh-CN" dirty="0" err="1"/>
              <a:t>arguments.length</a:t>
            </a:r>
            <a:r>
              <a:rPr lang="zh-CN" altLang="en-US" dirty="0"/>
              <a:t>指的是实参个数</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函数案例：</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pic>
        <p:nvPicPr>
          <p:cNvPr id="4" name="图片 3"/>
          <p:cNvPicPr>
            <a:picLocks noChangeAspect="1"/>
          </p:cNvPicPr>
          <p:nvPr/>
        </p:nvPicPr>
        <p:blipFill>
          <a:blip r:embed="rId1"/>
          <a:stretch>
            <a:fillRect/>
          </a:stretch>
        </p:blipFill>
        <p:spPr>
          <a:xfrm>
            <a:off x="755576" y="2283718"/>
            <a:ext cx="8067034" cy="161813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作用域：</a:t>
            </a:r>
            <a:endParaRPr kumimoji="1" lang="en-US" altLang="zh-CN" dirty="0">
              <a:solidFill>
                <a:srgbClr val="E32000"/>
              </a:solidFill>
            </a:endParaRPr>
          </a:p>
          <a:p>
            <a:r>
              <a:rPr lang="zh-CN" altLang="en-US" dirty="0"/>
              <a:t>作用域就是变量与函数的可访问范围，即作用域控制着变量与函数的可见性和生命周期</a:t>
            </a:r>
            <a:endParaRPr lang="en-US" altLang="zh-CN" dirty="0"/>
          </a:p>
          <a:p>
            <a:r>
              <a:rPr lang="zh-CN" altLang="en-US" dirty="0"/>
              <a:t>作用域分为</a:t>
            </a:r>
            <a:r>
              <a:rPr lang="zh-CN" altLang="en-US" dirty="0">
                <a:solidFill>
                  <a:srgbClr val="E32000"/>
                </a:solidFill>
              </a:rPr>
              <a:t>全局作用域</a:t>
            </a:r>
            <a:r>
              <a:rPr lang="zh-CN" altLang="en-US" dirty="0"/>
              <a:t>和</a:t>
            </a:r>
            <a:r>
              <a:rPr lang="zh-CN" altLang="en-US" dirty="0">
                <a:solidFill>
                  <a:srgbClr val="E32000"/>
                </a:solidFill>
              </a:rPr>
              <a:t>局部作用域</a:t>
            </a:r>
            <a:endParaRPr lang="en-US" altLang="zh-CN" dirty="0">
              <a:solidFill>
                <a:srgbClr val="E32000"/>
              </a:solidFill>
            </a:endParaRPr>
          </a:p>
          <a:p>
            <a:r>
              <a:rPr lang="zh-CN" altLang="en-US" dirty="0"/>
              <a:t>如果在局部（函数）中使用 </a:t>
            </a:r>
            <a:r>
              <a:rPr lang="en-US" altLang="zh-CN" dirty="0" err="1"/>
              <a:t>var</a:t>
            </a:r>
            <a:r>
              <a:rPr lang="zh-CN" altLang="en-US" dirty="0"/>
              <a:t> 定义一个变量，那么这个变量在函数退出后就会被销毁</a:t>
            </a:r>
            <a:endParaRPr lang="en-US" altLang="zh-CN" dirty="0"/>
          </a:p>
          <a:p>
            <a:r>
              <a:rPr lang="zh-CN" altLang="en-US" dirty="0"/>
              <a:t>全局作用域的变量和函数在浏览器关闭时退出</a:t>
            </a:r>
            <a:endParaRPr lang="en-US" altLang="zh-CN" dirty="0"/>
          </a:p>
          <a:p>
            <a:r>
              <a:rPr lang="zh-CN" altLang="en-US" dirty="0">
                <a:solidFill>
                  <a:srgbClr val="E32000"/>
                </a:solidFill>
              </a:rPr>
              <a:t>作用域链</a:t>
            </a:r>
            <a:r>
              <a:rPr lang="zh-CN" altLang="en-US" dirty="0"/>
              <a:t>是保证对执行环境有权访问的所有变量和函数的有序访问 </a:t>
            </a:r>
            <a:endParaRPr lang="zh-CN" altLang="en-US" dirty="0"/>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声明提升：</a:t>
            </a:r>
            <a:endParaRPr kumimoji="1" lang="en-US" altLang="zh-CN" dirty="0">
              <a:solidFill>
                <a:srgbClr val="E32000"/>
              </a:solidFill>
            </a:endParaRPr>
          </a:p>
          <a:p>
            <a:r>
              <a:rPr lang="zh-CN" altLang="en-US" dirty="0"/>
              <a:t>浏览器引擎对 </a:t>
            </a:r>
            <a:r>
              <a:rPr kumimoji="1" lang="en-US" altLang="zh-CN" dirty="0"/>
              <a:t>JavaScript</a:t>
            </a:r>
            <a:r>
              <a:rPr kumimoji="1" lang="zh-CN" altLang="en-US" dirty="0"/>
              <a:t> </a:t>
            </a:r>
            <a:r>
              <a:rPr lang="zh-CN" altLang="en-US" dirty="0"/>
              <a:t>代码的处理过程：包括变量和函数在内的所有声明都会在任何代码被执行前首先被处理</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pic>
        <p:nvPicPr>
          <p:cNvPr id="4" name="图片 3"/>
          <p:cNvPicPr>
            <a:picLocks noChangeAspect="1"/>
          </p:cNvPicPr>
          <p:nvPr/>
        </p:nvPicPr>
        <p:blipFill>
          <a:blip r:embed="rId1"/>
          <a:stretch>
            <a:fillRect/>
          </a:stretch>
        </p:blipFill>
        <p:spPr>
          <a:xfrm>
            <a:off x="1533896" y="2912176"/>
            <a:ext cx="1676400" cy="762000"/>
          </a:xfrm>
          <a:prstGeom prst="rect">
            <a:avLst/>
          </a:prstGeom>
        </p:spPr>
      </p:pic>
      <p:pic>
        <p:nvPicPr>
          <p:cNvPr id="5" name="图片 4"/>
          <p:cNvPicPr>
            <a:picLocks noChangeAspect="1"/>
          </p:cNvPicPr>
          <p:nvPr/>
        </p:nvPicPr>
        <p:blipFill>
          <a:blip r:embed="rId2"/>
          <a:stretch>
            <a:fillRect/>
          </a:stretch>
        </p:blipFill>
        <p:spPr>
          <a:xfrm>
            <a:off x="5220566" y="2731201"/>
            <a:ext cx="1695450" cy="112395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获取标签：</a:t>
            </a:r>
            <a:endParaRPr kumimoji="1" lang="en-US" altLang="zh-CN" dirty="0">
              <a:solidFill>
                <a:srgbClr val="E32000"/>
              </a:solidFill>
            </a:endParaRPr>
          </a:p>
          <a:p>
            <a:r>
              <a:rPr lang="zh-CN" altLang="en-US" dirty="0"/>
              <a:t>通过</a:t>
            </a:r>
            <a:r>
              <a:rPr lang="en-US" altLang="zh-CN" dirty="0"/>
              <a:t>ID</a:t>
            </a:r>
            <a:r>
              <a:rPr lang="zh-CN" altLang="en-US" dirty="0"/>
              <a:t>名获取：</a:t>
            </a:r>
            <a:r>
              <a:rPr lang="en-US" altLang="zh-CN" dirty="0" err="1"/>
              <a:t>document.getElementById</a:t>
            </a:r>
            <a:r>
              <a:rPr lang="zh-CN" altLang="en-US" dirty="0"/>
              <a:t> </a:t>
            </a:r>
            <a:r>
              <a:rPr lang="en-US" altLang="zh-CN" dirty="0"/>
              <a:t>('</a:t>
            </a:r>
            <a:r>
              <a:rPr lang="zh-CN" altLang="en-US" dirty="0"/>
              <a:t>标签</a:t>
            </a:r>
            <a:r>
              <a:rPr lang="en-US" altLang="zh-CN" dirty="0"/>
              <a:t>id</a:t>
            </a:r>
            <a:r>
              <a:rPr lang="zh-CN" altLang="en-US" dirty="0"/>
              <a:t>名</a:t>
            </a:r>
            <a:r>
              <a:rPr lang="en-US" altLang="zh-CN" dirty="0"/>
              <a:t>')</a:t>
            </a:r>
            <a:endParaRPr lang="en-US" altLang="zh-CN" dirty="0"/>
          </a:p>
          <a:p>
            <a:r>
              <a:rPr lang="zh-CN" altLang="en-US" dirty="0"/>
              <a:t>通过标签名获取：</a:t>
            </a:r>
            <a:r>
              <a:rPr lang="en-US" altLang="zh-CN" dirty="0" err="1"/>
              <a:t>document.getElementsByTagName</a:t>
            </a:r>
            <a:r>
              <a:rPr lang="zh-CN" altLang="en-US" dirty="0"/>
              <a:t> </a:t>
            </a:r>
            <a:r>
              <a:rPr lang="en-US" altLang="zh-CN" dirty="0"/>
              <a:t>('</a:t>
            </a:r>
            <a:r>
              <a:rPr lang="zh-CN" altLang="en-US" dirty="0"/>
              <a:t>标签名</a:t>
            </a:r>
            <a:r>
              <a:rPr lang="en-US" altLang="zh-CN" dirty="0"/>
              <a:t>’)</a:t>
            </a:r>
            <a:endParaRPr lang="en-US" altLang="zh-CN" dirty="0"/>
          </a:p>
          <a:p>
            <a:r>
              <a:rPr lang="zh-CN" altLang="en-US" dirty="0"/>
              <a:t>通过类名获取：</a:t>
            </a:r>
            <a:r>
              <a:rPr lang="en-US" altLang="zh-CN" dirty="0" err="1"/>
              <a:t>document.getElementsByClassName</a:t>
            </a:r>
            <a:r>
              <a:rPr lang="zh-CN" altLang="en-US" dirty="0"/>
              <a:t> </a:t>
            </a:r>
            <a:r>
              <a:rPr lang="en-US" altLang="zh-CN" dirty="0"/>
              <a:t>(‘</a:t>
            </a:r>
            <a:r>
              <a:rPr lang="zh-CN" altLang="en-US" dirty="0"/>
              <a:t>类名</a:t>
            </a:r>
            <a:r>
              <a:rPr lang="en-US" altLang="zh-CN" dirty="0"/>
              <a:t>’)</a:t>
            </a:r>
            <a:endParaRPr lang="en-US" altLang="zh-CN" dirty="0"/>
          </a:p>
          <a:p>
            <a:r>
              <a:rPr lang="zh-CN" altLang="en-US" dirty="0"/>
              <a:t>通过</a:t>
            </a:r>
            <a:r>
              <a:rPr lang="en-US" altLang="zh-CN" dirty="0"/>
              <a:t>name</a:t>
            </a:r>
            <a:r>
              <a:rPr lang="zh-CN" altLang="en-US" dirty="0"/>
              <a:t>获取：</a:t>
            </a:r>
            <a:r>
              <a:rPr lang="en-US" altLang="zh-CN" dirty="0" err="1"/>
              <a:t>document.getElementsByName</a:t>
            </a:r>
            <a:r>
              <a:rPr lang="zh-CN" altLang="en-US" dirty="0"/>
              <a:t> </a:t>
            </a:r>
            <a:r>
              <a:rPr lang="en-US" altLang="zh-CN" dirty="0"/>
              <a:t>(‘name</a:t>
            </a:r>
            <a:r>
              <a:rPr lang="zh-CN" altLang="en-US" dirty="0"/>
              <a:t>值</a:t>
            </a:r>
            <a:r>
              <a:rPr lang="en-US" altLang="zh-CN" dirty="0"/>
              <a:t>')</a:t>
            </a:r>
            <a:endParaRPr lang="en-US" altLang="zh-CN" dirty="0"/>
          </a:p>
          <a:p>
            <a:endParaRPr lang="en-US" altLang="zh-CN"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获取标签</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nvGraphicFramePr>
        <p:xfrm>
          <a:off x="747300" y="1759940"/>
          <a:ext cx="7281084" cy="3174378"/>
        </p:xfrm>
        <a:graphic>
          <a:graphicData uri="http://schemas.openxmlformats.org/drawingml/2006/table">
            <a:tbl>
              <a:tblPr firstRow="1" bandRow="1">
                <a:tableStyleId>{5C22544A-7EE6-4342-B048-85BDC9FD1C3A}</a:tableStyleId>
              </a:tblPr>
              <a:tblGrid>
                <a:gridCol w="1820271"/>
                <a:gridCol w="1820271"/>
                <a:gridCol w="1820271"/>
                <a:gridCol w="1820271"/>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onblur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元素失去焦点</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onload</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某个页面或图像被完成加载</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onfocus</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元素获得焦点</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onmousedown</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某个鼠标按键被按下</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a:solidFill>
                            <a:srgbClr val="41464D"/>
                          </a:solidFill>
                          <a:latin typeface="微软雅黑" panose="020B0503020204020204" charset="-122"/>
                          <a:ea typeface="微软雅黑" panose="020B0503020204020204" charset="-122"/>
                          <a:cs typeface="微软雅黑" panose="020B0503020204020204" charset="-122"/>
                        </a:rPr>
                        <a:t>onclick </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鼠标点击</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onmousemove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鼠标被移动</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p>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38703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ondblclick</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鼠标双击</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onmouseup</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鼠标按键被松开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onkeydown</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键盘的键被按下</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onmouseover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鼠标被移到某元素之上</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38703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onkeyup</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键盘的键被松开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onmouseout</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鼠标从元素移开</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nvGraphicFramePr>
        <p:xfrm>
          <a:off x="747300" y="1759940"/>
          <a:ext cx="7281084" cy="1290158"/>
        </p:xfrm>
        <a:graphic>
          <a:graphicData uri="http://schemas.openxmlformats.org/drawingml/2006/table">
            <a:tbl>
              <a:tblPr firstRow="1" bandRow="1">
                <a:tableStyleId>{5C22544A-7EE6-4342-B048-85BDC9FD1C3A}</a:tableStyleId>
              </a:tblPr>
              <a:tblGrid>
                <a:gridCol w="1820271"/>
                <a:gridCol w="1820271"/>
                <a:gridCol w="1820271"/>
                <a:gridCol w="1820271"/>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onchange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表单改变</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oninput</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表单改变</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r h="496489">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onomuseenter</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266700" indent="-266700">
                        <a:lnSpc>
                          <a:spcPct val="150000"/>
                        </a:lnSpc>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rPr>
                        <a:t>鼠标移入</a:t>
                      </a:r>
                      <a:endParaRPr lang="zh-CN" altLang="en-US" sz="1500" kern="12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r>
                        <a:rPr lang="en-US" altLang="zh-CN" sz="1500" dirty="0" err="1">
                          <a:solidFill>
                            <a:srgbClr val="41464D"/>
                          </a:solidFill>
                          <a:latin typeface="微软雅黑" panose="020B0503020204020204" charset="-122"/>
                          <a:ea typeface="微软雅黑" panose="020B0503020204020204" charset="-122"/>
                          <a:cs typeface="微软雅黑" panose="020B0503020204020204" charset="-122"/>
                        </a:rPr>
                        <a:t>onmouseleave</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dirty="0">
                          <a:solidFill>
                            <a:srgbClr val="41464D"/>
                          </a:solidFill>
                          <a:latin typeface="微软雅黑" panose="020B0503020204020204" charset="-122"/>
                          <a:ea typeface="微软雅黑" panose="020B0503020204020204" charset="-122"/>
                          <a:cs typeface="微软雅黑" panose="020B0503020204020204" charset="-122"/>
                        </a:rPr>
                        <a:t>鼠标移出</a:t>
                      </a:r>
                      <a:endParaRPr lang="zh-CN" altLang="en-US" sz="1500" dirty="0">
                        <a:solidFill>
                          <a:srgbClr val="41464D"/>
                        </a:solidFill>
                        <a:latin typeface="微软雅黑" panose="020B0503020204020204" charset="-122"/>
                        <a:ea typeface="微软雅黑" panose="020B0503020204020204" charset="-122"/>
                        <a:cs typeface="微软雅黑" panose="020B0503020204020204" charset="-122"/>
                      </a:endParaRPr>
                    </a:p>
                  </a:txBody>
                  <a:tcPr marL="68580" marR="68580" marT="34290" marB="34290"/>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绑定事件：</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pic>
        <p:nvPicPr>
          <p:cNvPr id="5" name="图片 4"/>
          <p:cNvPicPr>
            <a:picLocks noChangeAspect="1"/>
          </p:cNvPicPr>
          <p:nvPr/>
        </p:nvPicPr>
        <p:blipFill>
          <a:blip r:embed="rId1"/>
          <a:stretch>
            <a:fillRect/>
          </a:stretch>
        </p:blipFill>
        <p:spPr>
          <a:xfrm>
            <a:off x="2225015" y="2221490"/>
            <a:ext cx="4702112" cy="11629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a:p>
            <a:pPr marL="0" indent="0">
              <a:buNone/>
            </a:pPr>
            <a:r>
              <a:rPr lang="en-US" altLang="zh-CN" sz="2700" dirty="0"/>
              <a:t>any application that </a:t>
            </a:r>
            <a:r>
              <a:rPr lang="en-US" altLang="zh-CN" sz="2700" i="1" dirty="0"/>
              <a:t>can</a:t>
            </a:r>
            <a:r>
              <a:rPr lang="en-US" altLang="zh-CN" sz="2700" dirty="0"/>
              <a:t> be written in JavaScript, </a:t>
            </a:r>
            <a:endParaRPr lang="en-US" altLang="zh-CN" sz="2700" dirty="0"/>
          </a:p>
          <a:p>
            <a:pPr marL="0" indent="0">
              <a:buNone/>
            </a:pPr>
            <a:r>
              <a:rPr lang="en-US" altLang="zh-CN" sz="2700" i="1" dirty="0"/>
              <a:t>will </a:t>
            </a:r>
            <a:r>
              <a:rPr lang="en-US" altLang="zh-CN" sz="2700" dirty="0"/>
              <a:t>eventually be written in JavaScript</a:t>
            </a:r>
            <a:endParaRPr lang="zh-CN" altLang="en-US" sz="2700"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this</a:t>
            </a:r>
            <a:r>
              <a:rPr kumimoji="1" lang="zh-CN" altLang="en-US" dirty="0">
                <a:solidFill>
                  <a:srgbClr val="E32000"/>
                </a:solidFill>
              </a:rPr>
              <a:t>指针：</a:t>
            </a:r>
            <a:endParaRPr kumimoji="1" lang="en-US" altLang="zh-CN" dirty="0">
              <a:solidFill>
                <a:srgbClr val="E32000"/>
              </a:solidFill>
            </a:endParaRPr>
          </a:p>
          <a:p>
            <a:r>
              <a:rPr lang="en-US" altLang="zh-CN" dirty="0"/>
              <a:t>this </a:t>
            </a:r>
            <a:r>
              <a:rPr lang="zh-CN" altLang="en-US" dirty="0"/>
              <a:t>是</a:t>
            </a:r>
            <a:r>
              <a:rPr lang="en-US" altLang="zh-CN" dirty="0"/>
              <a:t> JS </a:t>
            </a:r>
            <a:r>
              <a:rPr lang="zh-CN" altLang="en-US" dirty="0"/>
              <a:t>的一个关键字，随着函数使用场合不同，</a:t>
            </a:r>
            <a:r>
              <a:rPr lang="en-US" altLang="zh-CN" dirty="0"/>
              <a:t>this </a:t>
            </a:r>
            <a:r>
              <a:rPr lang="zh-CN" altLang="en-US" dirty="0"/>
              <a:t>的值会发生变化。但是总有一个原则，那就是</a:t>
            </a:r>
            <a:r>
              <a:rPr lang="en-US" altLang="zh-CN" dirty="0">
                <a:solidFill>
                  <a:srgbClr val="E11F01"/>
                </a:solidFill>
              </a:rPr>
              <a:t>this</a:t>
            </a:r>
            <a:r>
              <a:rPr lang="zh-CN" altLang="en-US" dirty="0">
                <a:solidFill>
                  <a:srgbClr val="E11F01"/>
                </a:solidFill>
              </a:rPr>
              <a:t>永远指向其所在函数的所有者（调用者），如果没有所有者时，指向全局对象</a:t>
            </a:r>
            <a:r>
              <a:rPr lang="en-US" altLang="zh-CN" dirty="0">
                <a:solidFill>
                  <a:srgbClr val="E11F01"/>
                </a:solidFill>
              </a:rPr>
              <a:t>window</a:t>
            </a:r>
            <a:endParaRPr lang="en-US" altLang="zh-CN" dirty="0">
              <a:solidFill>
                <a:srgbClr val="E11F01"/>
              </a:solidFill>
            </a:endParaRPr>
          </a:p>
          <a:p>
            <a:r>
              <a:rPr lang="zh-CN" altLang="en-US" dirty="0"/>
              <a:t>它代表函数运行时，自动生成的一个</a:t>
            </a:r>
            <a:r>
              <a:rPr lang="zh-CN" altLang="en-US" dirty="0">
                <a:solidFill>
                  <a:srgbClr val="E11F01"/>
                </a:solidFill>
              </a:rPr>
              <a:t>内部对象</a:t>
            </a:r>
            <a:r>
              <a:rPr lang="zh-CN" altLang="en-US" dirty="0"/>
              <a:t>，只能在</a:t>
            </a:r>
            <a:r>
              <a:rPr lang="zh-CN" altLang="en-US" dirty="0">
                <a:solidFill>
                  <a:srgbClr val="E11F01"/>
                </a:solidFill>
              </a:rPr>
              <a:t>函数内部</a:t>
            </a:r>
            <a:r>
              <a:rPr lang="zh-CN" altLang="en-US" dirty="0"/>
              <a:t>使用。</a:t>
            </a:r>
            <a:endParaRPr lang="en-US" altLang="zh-CN" dirty="0"/>
          </a:p>
          <a:p>
            <a:r>
              <a:rPr kumimoji="1" lang="zh-CN" altLang="en-US" dirty="0">
                <a:solidFill>
                  <a:srgbClr val="E11F01"/>
                </a:solidFill>
              </a:rPr>
              <a:t>首先分析</a:t>
            </a:r>
            <a:r>
              <a:rPr kumimoji="1" lang="en-US" altLang="zh-CN" dirty="0">
                <a:solidFill>
                  <a:srgbClr val="E11F01"/>
                </a:solidFill>
              </a:rPr>
              <a:t>this</a:t>
            </a:r>
            <a:r>
              <a:rPr kumimoji="1" lang="zh-CN" altLang="en-US" dirty="0">
                <a:solidFill>
                  <a:srgbClr val="E11F01"/>
                </a:solidFill>
              </a:rPr>
              <a:t>所在的函数</a:t>
            </a:r>
            <a:r>
              <a:rPr kumimoji="1" lang="en-US" altLang="zh-CN" dirty="0">
                <a:solidFill>
                  <a:srgbClr val="E11F01"/>
                </a:solidFill>
              </a:rPr>
              <a:t>,</a:t>
            </a:r>
            <a:r>
              <a:rPr kumimoji="1" lang="zh-CN" altLang="en-US" dirty="0">
                <a:solidFill>
                  <a:srgbClr val="E11F01"/>
                </a:solidFill>
              </a:rPr>
              <a:t>是哪个对象调用的，则该对象就是</a:t>
            </a:r>
            <a:r>
              <a:rPr kumimoji="1" lang="en-US" altLang="zh-CN" dirty="0">
                <a:solidFill>
                  <a:srgbClr val="E11F01"/>
                </a:solidFill>
              </a:rPr>
              <a:t>this</a:t>
            </a:r>
            <a:r>
              <a:rPr kumimoji="1" lang="zh-CN" altLang="en-US" dirty="0">
                <a:solidFill>
                  <a:srgbClr val="E11F01"/>
                </a:solidFill>
              </a:rPr>
              <a:t>所指向的对象</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Tab </a:t>
            </a:r>
            <a:r>
              <a:rPr lang="zh-CN" altLang="en-US" dirty="0"/>
              <a:t>切换</a:t>
            </a:r>
            <a:r>
              <a:rPr kumimoji="1" lang="en-US" altLang="zh-CN" dirty="0"/>
              <a:t>– </a:t>
            </a:r>
            <a:r>
              <a:rPr lang="en-US" altLang="zh-CN" dirty="0"/>
              <a:t>JavaScript this</a:t>
            </a:r>
            <a:r>
              <a:rPr lang="zh-CN" altLang="en-US" dirty="0"/>
              <a:t>指针入门</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控制语句概述：</a:t>
            </a:r>
            <a:endParaRPr kumimoji="1" lang="en-US" altLang="zh-CN" dirty="0">
              <a:solidFill>
                <a:srgbClr val="E32000"/>
              </a:solidFill>
            </a:endParaRPr>
          </a:p>
          <a:p>
            <a:r>
              <a:rPr lang="en-US" altLang="zh-CN" dirty="0"/>
              <a:t>ECMA-262 </a:t>
            </a:r>
            <a:r>
              <a:rPr lang="zh-CN" altLang="en-US" dirty="0"/>
              <a:t>规定了一组流程控制语句。语句定义了 </a:t>
            </a:r>
            <a:r>
              <a:rPr lang="en-US" altLang="zh-CN" dirty="0"/>
              <a:t>ECMAScript </a:t>
            </a:r>
            <a:r>
              <a:rPr lang="zh-CN" altLang="en-US" dirty="0"/>
              <a:t>中的主要语法</a:t>
            </a:r>
            <a:r>
              <a:rPr lang="en-US" altLang="zh-CN" dirty="0"/>
              <a:t>,</a:t>
            </a:r>
            <a:r>
              <a:rPr lang="zh-CN" altLang="en-US" dirty="0"/>
              <a:t>语句通常由一个或者多个关键字来完成给定的任务。诸如</a:t>
            </a:r>
            <a:r>
              <a:rPr lang="en-US" altLang="zh-CN" dirty="0"/>
              <a:t>:</a:t>
            </a:r>
            <a:r>
              <a:rPr lang="zh-CN" altLang="en-US" dirty="0"/>
              <a:t>判断、循环、退出等。 </a:t>
            </a:r>
            <a:endParaRPr lang="en-US" altLang="zh-CN" dirty="0"/>
          </a:p>
          <a:p>
            <a:r>
              <a:rPr lang="zh-CN" altLang="en-US" dirty="0"/>
              <a:t>流程控制语句在 </a:t>
            </a:r>
            <a:r>
              <a:rPr lang="en-US" altLang="zh-CN" dirty="0"/>
              <a:t>JS</a:t>
            </a:r>
            <a:r>
              <a:rPr lang="zh-CN" altLang="en-US" dirty="0"/>
              <a:t> 中是至关重要的。</a:t>
            </a:r>
            <a:r>
              <a:rPr lang="en-US" altLang="zh-CN" dirty="0"/>
              <a:t>JS</a:t>
            </a:r>
            <a:r>
              <a:rPr lang="zh-CN" altLang="en-US" dirty="0"/>
              <a:t> 中的流程控制语句包括 </a:t>
            </a:r>
            <a:r>
              <a:rPr lang="en-US" altLang="zh-CN" dirty="0"/>
              <a:t>if</a:t>
            </a:r>
            <a:r>
              <a:rPr lang="zh-CN" altLang="en-US" dirty="0"/>
              <a:t> 条件判断语句、</a:t>
            </a:r>
            <a:r>
              <a:rPr lang="en-US" altLang="zh-CN" dirty="0"/>
              <a:t>for</a:t>
            </a:r>
            <a:r>
              <a:rPr lang="zh-CN" altLang="en-US" dirty="0"/>
              <a:t> 循环语句、</a:t>
            </a:r>
            <a:r>
              <a:rPr lang="en-US" altLang="zh-CN" dirty="0"/>
              <a:t>while</a:t>
            </a:r>
            <a:r>
              <a:rPr lang="zh-CN" altLang="en-US" dirty="0"/>
              <a:t> 循环语句、</a:t>
            </a:r>
            <a:r>
              <a:rPr lang="en-US" altLang="zh-CN" dirty="0"/>
              <a:t>do……while</a:t>
            </a:r>
            <a:r>
              <a:rPr lang="zh-CN" altLang="en-US" dirty="0"/>
              <a:t> 循环语句、</a:t>
            </a:r>
            <a:r>
              <a:rPr lang="en-US" altLang="zh-CN" dirty="0"/>
              <a:t>break</a:t>
            </a:r>
            <a:r>
              <a:rPr lang="zh-CN" altLang="en-US" dirty="0"/>
              <a:t> 语句、</a:t>
            </a:r>
            <a:r>
              <a:rPr lang="en-US" altLang="zh-CN" dirty="0"/>
              <a:t>continue</a:t>
            </a:r>
            <a:r>
              <a:rPr lang="zh-CN" altLang="en-US" dirty="0"/>
              <a:t> 语句和</a:t>
            </a:r>
            <a:r>
              <a:rPr lang="en-US" altLang="zh-CN" dirty="0"/>
              <a:t>switch</a:t>
            </a:r>
            <a:r>
              <a:rPr lang="zh-CN" altLang="en-US" dirty="0"/>
              <a:t> 语句等</a:t>
            </a:r>
            <a:r>
              <a:rPr lang="en-US" altLang="zh-CN" dirty="0"/>
              <a:t>7</a:t>
            </a:r>
            <a:r>
              <a:rPr lang="zh-CN" altLang="en-US" dirty="0"/>
              <a:t>种语句</a:t>
            </a:r>
            <a:endParaRPr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en-US" altLang="zh-CN" dirty="0"/>
              <a:t>if </a:t>
            </a:r>
            <a:r>
              <a:rPr lang="zh-CN" altLang="en-US" dirty="0"/>
              <a:t>语句即条件判断语句</a:t>
            </a:r>
            <a:r>
              <a:rPr lang="en-US" altLang="zh-CN" dirty="0"/>
              <a:t>,</a:t>
            </a:r>
            <a:r>
              <a:rPr lang="zh-CN" altLang="en-US" dirty="0"/>
              <a:t>一共有三种格式</a:t>
            </a:r>
            <a:r>
              <a:rPr lang="en-US" altLang="zh-CN" dirty="0"/>
              <a:t>:</a:t>
            </a:r>
            <a:r>
              <a:rPr lang="zh-CN" altLang="en-US" dirty="0"/>
              <a:t>。</a:t>
            </a:r>
            <a:endParaRPr lang="en-US" altLang="zh-CN" dirty="0"/>
          </a:p>
          <a:p>
            <a:r>
              <a:rPr lang="zh-CN" altLang="en-US" dirty="0"/>
              <a:t>第一种格式： </a:t>
            </a:r>
            <a:r>
              <a:rPr lang="en-US" altLang="zh-CN" dirty="0"/>
              <a:t>if (</a:t>
            </a:r>
            <a:r>
              <a:rPr lang="zh-CN" altLang="en-US" dirty="0"/>
              <a:t>条件表达式</a:t>
            </a:r>
            <a:r>
              <a:rPr lang="en-US" altLang="zh-CN" dirty="0"/>
              <a:t>) {</a:t>
            </a:r>
            <a:r>
              <a:rPr lang="zh-CN" altLang="en-US" dirty="0"/>
              <a:t>语句</a:t>
            </a:r>
            <a:r>
              <a:rPr lang="en-US" altLang="zh-CN" dirty="0"/>
              <a:t>}; </a:t>
            </a:r>
            <a:endParaRPr lang="en-US" altLang="zh-CN" dirty="0"/>
          </a:p>
          <a:p>
            <a:r>
              <a:rPr lang="zh-CN" altLang="en-US" dirty="0"/>
              <a:t>练习：声明变量 </a:t>
            </a:r>
            <a:r>
              <a:rPr lang="en-US" altLang="zh-CN" dirty="0"/>
              <a:t>a</a:t>
            </a:r>
            <a:r>
              <a:rPr lang="zh-CN" altLang="en-US" dirty="0"/>
              <a:t>、</a:t>
            </a:r>
            <a:r>
              <a:rPr lang="en-US" altLang="zh-CN" dirty="0"/>
              <a:t>b</a:t>
            </a:r>
            <a:r>
              <a:rPr lang="zh-CN" altLang="en-US" dirty="0"/>
              <a:t>，且赋值 </a:t>
            </a:r>
            <a:r>
              <a:rPr lang="en-US" altLang="zh-CN" dirty="0"/>
              <a:t>a</a:t>
            </a:r>
            <a:r>
              <a:rPr lang="zh-CN" altLang="en-US" dirty="0"/>
              <a:t> 和 </a:t>
            </a:r>
            <a:r>
              <a:rPr lang="en-US" altLang="zh-CN" dirty="0"/>
              <a:t>b</a:t>
            </a:r>
            <a:r>
              <a:rPr lang="zh-CN" altLang="en-US" dirty="0"/>
              <a:t> 都等于</a:t>
            </a:r>
            <a:r>
              <a:rPr lang="en-US" altLang="zh-CN" dirty="0"/>
              <a:t>5</a:t>
            </a:r>
            <a:r>
              <a:rPr lang="zh-CN" altLang="en-US" dirty="0"/>
              <a:t>；当 </a:t>
            </a:r>
            <a:r>
              <a:rPr lang="en-US" altLang="zh-CN" dirty="0"/>
              <a:t>a</a:t>
            </a:r>
            <a:r>
              <a:rPr lang="zh-CN" altLang="en-US" dirty="0"/>
              <a:t> 等于 </a:t>
            </a:r>
            <a:r>
              <a:rPr lang="en-US" altLang="zh-CN" dirty="0"/>
              <a:t>b</a:t>
            </a:r>
            <a:r>
              <a:rPr lang="zh-CN" altLang="en-US" dirty="0"/>
              <a:t> 时，重新对 </a:t>
            </a:r>
            <a:r>
              <a:rPr lang="en-US" altLang="zh-CN" dirty="0"/>
              <a:t>b</a:t>
            </a:r>
            <a:r>
              <a:rPr lang="zh-CN" altLang="en-US" dirty="0"/>
              <a:t> 赋值为</a:t>
            </a:r>
            <a:r>
              <a:rPr lang="en-US" altLang="zh-CN" dirty="0"/>
              <a:t>10</a:t>
            </a:r>
            <a:r>
              <a:rPr lang="zh-CN" altLang="en-US" dirty="0"/>
              <a:t>，并弹出 </a:t>
            </a:r>
            <a:r>
              <a:rPr lang="en-US" altLang="zh-CN" dirty="0"/>
              <a:t>b</a:t>
            </a:r>
            <a:r>
              <a:rPr lang="zh-CN" altLang="en-US" dirty="0"/>
              <a:t> 的新值</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第二种格式： </a:t>
            </a:r>
            <a:r>
              <a:rPr lang="en-US" altLang="zh-CN" dirty="0"/>
              <a:t>if (</a:t>
            </a:r>
            <a:r>
              <a:rPr lang="zh-CN" altLang="en-US" dirty="0"/>
              <a:t>条件表达式</a:t>
            </a:r>
            <a:r>
              <a:rPr lang="en-US" altLang="zh-CN" dirty="0"/>
              <a:t>) {</a:t>
            </a:r>
            <a:r>
              <a:rPr lang="zh-CN" altLang="en-US" dirty="0"/>
              <a:t>语句</a:t>
            </a:r>
            <a:r>
              <a:rPr lang="en-US" altLang="zh-CN" dirty="0"/>
              <a:t>;} else {</a:t>
            </a:r>
            <a:r>
              <a:rPr lang="zh-CN" altLang="en-US" dirty="0"/>
              <a:t>语句</a:t>
            </a:r>
            <a:r>
              <a:rPr lang="en-US" altLang="zh-CN" dirty="0"/>
              <a:t>;} </a:t>
            </a:r>
            <a:endParaRPr lang="zh-CN" altLang="en-US" dirty="0"/>
          </a:p>
          <a:p>
            <a:r>
              <a:rPr lang="zh-CN" altLang="en-US" dirty="0"/>
              <a:t>练习：声明变量 </a:t>
            </a:r>
            <a:r>
              <a:rPr lang="en-US" altLang="zh-CN" dirty="0"/>
              <a:t>a</a:t>
            </a:r>
            <a:r>
              <a:rPr lang="zh-CN" altLang="en-US" dirty="0"/>
              <a:t>赋值为</a:t>
            </a:r>
            <a:r>
              <a:rPr lang="en-US" altLang="zh-CN" dirty="0"/>
              <a:t>100</a:t>
            </a:r>
            <a:r>
              <a:rPr lang="zh-CN" altLang="en-US" dirty="0"/>
              <a:t>；当 </a:t>
            </a:r>
            <a:r>
              <a:rPr lang="en-US" altLang="zh-CN" dirty="0"/>
              <a:t>a</a:t>
            </a:r>
            <a:r>
              <a:rPr lang="zh-CN" altLang="en-US" dirty="0"/>
              <a:t> 大于 </a:t>
            </a:r>
            <a:r>
              <a:rPr lang="en-US" altLang="zh-CN" dirty="0"/>
              <a:t>50</a:t>
            </a:r>
            <a:r>
              <a:rPr lang="zh-CN" altLang="en-US" dirty="0"/>
              <a:t> 时，弹出“</a:t>
            </a:r>
            <a:r>
              <a:rPr lang="en-US" altLang="zh-CN" dirty="0"/>
              <a:t>a</a:t>
            </a:r>
            <a:r>
              <a:rPr lang="zh-CN" altLang="en-US" dirty="0"/>
              <a:t>真大”，否则弹出“</a:t>
            </a:r>
            <a:r>
              <a:rPr lang="en-US" altLang="zh-CN" dirty="0"/>
              <a:t>a</a:t>
            </a:r>
            <a:r>
              <a:rPr lang="zh-CN" altLang="en-US" dirty="0"/>
              <a:t>真小”</a:t>
            </a:r>
            <a:endParaRPr lang="zh-CN" altLang="en-US" dirty="0"/>
          </a:p>
          <a:p>
            <a:r>
              <a:rPr lang="zh-CN" altLang="en-US" dirty="0"/>
              <a:t>练习：</a:t>
            </a:r>
            <a:r>
              <a:rPr lang="en-US" altLang="zh-CN" dirty="0"/>
              <a:t>y</a:t>
            </a:r>
            <a:r>
              <a:rPr lang="zh-CN" altLang="en-US" dirty="0"/>
              <a:t>值和</a:t>
            </a:r>
            <a:r>
              <a:rPr lang="en-US" altLang="zh-CN" dirty="0"/>
              <a:t>x</a:t>
            </a:r>
            <a:r>
              <a:rPr lang="zh-CN" altLang="en-US" dirty="0"/>
              <a:t>值相关。</a:t>
            </a:r>
            <a:r>
              <a:rPr lang="en-US" altLang="zh-CN" dirty="0"/>
              <a:t>X</a:t>
            </a:r>
            <a:r>
              <a:rPr lang="zh-CN" altLang="en-US" dirty="0"/>
              <a:t>大于等于</a:t>
            </a:r>
            <a:r>
              <a:rPr lang="en-US" altLang="zh-CN" dirty="0"/>
              <a:t>3</a:t>
            </a:r>
            <a:r>
              <a:rPr lang="zh-CN" altLang="en-US" dirty="0"/>
              <a:t>时，</a:t>
            </a:r>
            <a:r>
              <a:rPr lang="en-US" altLang="zh-CN" dirty="0"/>
              <a:t>y</a:t>
            </a:r>
            <a:r>
              <a:rPr lang="zh-CN" altLang="en-US" dirty="0"/>
              <a:t>值为</a:t>
            </a:r>
            <a:r>
              <a:rPr lang="en-US" altLang="zh-CN" dirty="0"/>
              <a:t>2</a:t>
            </a:r>
            <a:r>
              <a:rPr lang="zh-CN" altLang="en-US" dirty="0"/>
              <a:t>。</a:t>
            </a:r>
            <a:r>
              <a:rPr lang="en-US" altLang="zh-CN" dirty="0"/>
              <a:t>X</a:t>
            </a:r>
            <a:r>
              <a:rPr lang="zh-CN" altLang="en-US" dirty="0"/>
              <a:t>小于</a:t>
            </a:r>
            <a:r>
              <a:rPr lang="en-US" altLang="zh-CN" dirty="0"/>
              <a:t>3</a:t>
            </a:r>
            <a:r>
              <a:rPr lang="zh-CN" altLang="en-US" dirty="0"/>
              <a:t>时，</a:t>
            </a:r>
            <a:r>
              <a:rPr lang="en-US" altLang="zh-CN" dirty="0"/>
              <a:t>y</a:t>
            </a:r>
            <a:r>
              <a:rPr lang="zh-CN" altLang="en-US" dirty="0"/>
              <a:t>值为</a:t>
            </a:r>
            <a:r>
              <a:rPr lang="en-US" altLang="zh-CN" dirty="0"/>
              <a:t>1</a:t>
            </a:r>
            <a:endParaRPr lang="en-US" altLang="zh-CN" dirty="0"/>
          </a:p>
          <a:p>
            <a:r>
              <a:rPr lang="zh-CN" altLang="en-US" dirty="0"/>
              <a:t>练习：如果</a:t>
            </a:r>
            <a:r>
              <a:rPr lang="en-US" altLang="zh-CN" dirty="0"/>
              <a:t>x</a:t>
            </a:r>
            <a:r>
              <a:rPr lang="zh-CN" altLang="en-US" dirty="0"/>
              <a:t>大于</a:t>
            </a:r>
            <a:r>
              <a:rPr lang="en-US" altLang="zh-CN" dirty="0"/>
              <a:t>y</a:t>
            </a:r>
            <a:r>
              <a:rPr lang="zh-CN" altLang="en-US" dirty="0"/>
              <a:t>成立，则</a:t>
            </a:r>
            <a:r>
              <a:rPr lang="en-US" altLang="zh-CN" dirty="0"/>
              <a:t>x</a:t>
            </a:r>
            <a:r>
              <a:rPr lang="zh-CN" altLang="en-US" dirty="0"/>
              <a:t>值为</a:t>
            </a:r>
            <a:r>
              <a:rPr lang="en-US" altLang="zh-CN" dirty="0"/>
              <a:t>y</a:t>
            </a:r>
            <a:r>
              <a:rPr lang="zh-CN" altLang="en-US" dirty="0"/>
              <a:t>值加</a:t>
            </a:r>
            <a:r>
              <a:rPr lang="en-US" altLang="zh-CN" dirty="0"/>
              <a:t>1</a:t>
            </a:r>
            <a:r>
              <a:rPr lang="zh-CN" altLang="en-US" dirty="0"/>
              <a:t>，否则</a:t>
            </a:r>
            <a:r>
              <a:rPr lang="en-US" altLang="zh-CN" dirty="0"/>
              <a:t>x</a:t>
            </a:r>
            <a:r>
              <a:rPr lang="zh-CN" altLang="en-US" dirty="0"/>
              <a:t>值为</a:t>
            </a:r>
            <a:r>
              <a:rPr lang="en-US" altLang="zh-CN" dirty="0"/>
              <a:t>y</a:t>
            </a:r>
            <a:r>
              <a:rPr lang="zh-CN" altLang="en-US" dirty="0"/>
              <a:t>值减</a:t>
            </a:r>
            <a:r>
              <a:rPr lang="en-US" altLang="zh-CN" dirty="0"/>
              <a:t>1</a:t>
            </a:r>
            <a:endParaRPr lang="en-US" altLang="zh-CN" dirty="0"/>
          </a:p>
          <a:p>
            <a:r>
              <a:rPr lang="zh-CN" altLang="en-US" dirty="0"/>
              <a:t>练习：如果</a:t>
            </a:r>
            <a:r>
              <a:rPr lang="en-US" altLang="zh-CN" dirty="0"/>
              <a:t>x</a:t>
            </a:r>
            <a:r>
              <a:rPr lang="zh-CN" altLang="en-US" dirty="0"/>
              <a:t>大于</a:t>
            </a:r>
            <a:r>
              <a:rPr lang="en-US" altLang="zh-CN" dirty="0"/>
              <a:t>y</a:t>
            </a:r>
            <a:r>
              <a:rPr lang="zh-CN" altLang="en-US" dirty="0"/>
              <a:t>或者</a:t>
            </a:r>
            <a:r>
              <a:rPr lang="en-US" altLang="zh-CN" dirty="0"/>
              <a:t>x</a:t>
            </a:r>
            <a:r>
              <a:rPr lang="zh-CN" altLang="en-US" dirty="0"/>
              <a:t>小于</a:t>
            </a:r>
            <a:r>
              <a:rPr lang="en-US" altLang="zh-CN" dirty="0"/>
              <a:t>z</a:t>
            </a:r>
            <a:r>
              <a:rPr lang="zh-CN" altLang="en-US" dirty="0"/>
              <a:t>成立，则</a:t>
            </a:r>
            <a:r>
              <a:rPr lang="en-US" altLang="zh-CN" dirty="0"/>
              <a:t>x</a:t>
            </a:r>
            <a:r>
              <a:rPr lang="zh-CN" altLang="en-US" dirty="0"/>
              <a:t>值为</a:t>
            </a:r>
            <a:r>
              <a:rPr lang="en-US" altLang="zh-CN" dirty="0"/>
              <a:t>z</a:t>
            </a:r>
            <a:r>
              <a:rPr lang="zh-CN" altLang="en-US" dirty="0"/>
              <a:t>值，否则</a:t>
            </a:r>
            <a:r>
              <a:rPr lang="en-US" altLang="zh-CN" dirty="0"/>
              <a:t>x</a:t>
            </a:r>
            <a:r>
              <a:rPr lang="zh-CN" altLang="en-US" dirty="0"/>
              <a:t>值为</a:t>
            </a:r>
            <a:r>
              <a:rPr lang="en-US" altLang="zh-CN" dirty="0"/>
              <a:t>y</a:t>
            </a:r>
            <a:r>
              <a:rPr lang="zh-CN" altLang="en-US" dirty="0"/>
              <a:t>值</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如果</a:t>
            </a:r>
            <a:r>
              <a:rPr lang="en-US" altLang="zh-CN" dirty="0"/>
              <a:t>x</a:t>
            </a:r>
            <a:r>
              <a:rPr lang="zh-CN" altLang="en-US" dirty="0"/>
              <a:t>值为</a:t>
            </a:r>
            <a:r>
              <a:rPr lang="en-US" altLang="zh-CN" dirty="0"/>
              <a:t>3</a:t>
            </a:r>
            <a:r>
              <a:rPr lang="zh-CN" altLang="en-US" dirty="0"/>
              <a:t>，</a:t>
            </a:r>
            <a:r>
              <a:rPr lang="en-US" altLang="zh-CN" dirty="0"/>
              <a:t>y</a:t>
            </a:r>
            <a:r>
              <a:rPr lang="zh-CN" altLang="en-US" dirty="0"/>
              <a:t>值为</a:t>
            </a:r>
            <a:r>
              <a:rPr lang="en-US" altLang="zh-CN" dirty="0"/>
              <a:t>2</a:t>
            </a:r>
            <a:r>
              <a:rPr lang="zh-CN" altLang="en-US" dirty="0"/>
              <a:t>，如果</a:t>
            </a:r>
            <a:r>
              <a:rPr lang="en-US" altLang="zh-CN" dirty="0"/>
              <a:t>x</a:t>
            </a:r>
            <a:r>
              <a:rPr lang="zh-CN" altLang="en-US" dirty="0"/>
              <a:t>值大于</a:t>
            </a:r>
            <a:r>
              <a:rPr lang="en-US" altLang="zh-CN" dirty="0"/>
              <a:t>3</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值小于</a:t>
            </a:r>
            <a:r>
              <a:rPr lang="en-US" altLang="zh-CN" dirty="0"/>
              <a:t>3</a:t>
            </a:r>
            <a:r>
              <a:rPr lang="zh-CN" altLang="en-US" dirty="0"/>
              <a:t>，</a:t>
            </a:r>
            <a:r>
              <a:rPr lang="en-US" altLang="zh-CN" dirty="0"/>
              <a:t>y</a:t>
            </a:r>
            <a:r>
              <a:rPr lang="zh-CN" altLang="en-US" dirty="0"/>
              <a:t>值为</a:t>
            </a:r>
            <a:r>
              <a:rPr lang="en-US" altLang="zh-CN" dirty="0"/>
              <a:t>4</a:t>
            </a:r>
            <a:endParaRPr lang="en-US" altLang="zh-CN" dirty="0"/>
          </a:p>
          <a:p>
            <a:r>
              <a:rPr lang="en-US" altLang="zh-CN" dirty="0"/>
              <a:t>x</a:t>
            </a:r>
            <a:r>
              <a:rPr lang="zh-CN" altLang="en-US" dirty="0"/>
              <a:t>值为</a:t>
            </a:r>
            <a:r>
              <a:rPr lang="en-US" altLang="zh-CN" dirty="0"/>
              <a:t>2</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值比</a:t>
            </a:r>
            <a:r>
              <a:rPr lang="en-US" altLang="zh-CN" dirty="0"/>
              <a:t>2</a:t>
            </a:r>
            <a:r>
              <a:rPr lang="zh-CN" altLang="en-US" dirty="0"/>
              <a:t>小，</a:t>
            </a:r>
            <a:r>
              <a:rPr lang="en-US" altLang="zh-CN" dirty="0"/>
              <a:t>y</a:t>
            </a:r>
            <a:r>
              <a:rPr lang="zh-CN" altLang="en-US" dirty="0"/>
              <a:t>值为</a:t>
            </a:r>
            <a:r>
              <a:rPr lang="en-US" altLang="zh-CN" dirty="0"/>
              <a:t>0</a:t>
            </a:r>
            <a:r>
              <a:rPr lang="zh-CN" altLang="en-US" dirty="0"/>
              <a:t>，如果</a:t>
            </a:r>
            <a:r>
              <a:rPr lang="en-US" altLang="zh-CN" dirty="0"/>
              <a:t>x</a:t>
            </a:r>
            <a:r>
              <a:rPr lang="zh-CN" altLang="en-US" dirty="0"/>
              <a:t>值比</a:t>
            </a:r>
            <a:r>
              <a:rPr lang="en-US" altLang="zh-CN" dirty="0"/>
              <a:t>10</a:t>
            </a:r>
            <a:r>
              <a:rPr lang="zh-CN" altLang="en-US" dirty="0"/>
              <a:t>大，</a:t>
            </a:r>
            <a:r>
              <a:rPr lang="en-US" altLang="zh-CN" dirty="0"/>
              <a:t>y</a:t>
            </a:r>
            <a:r>
              <a:rPr lang="zh-CN" altLang="en-US" dirty="0"/>
              <a:t>值为</a:t>
            </a:r>
            <a:r>
              <a:rPr lang="en-US" altLang="zh-CN" dirty="0"/>
              <a:t>10</a:t>
            </a:r>
            <a:r>
              <a:rPr lang="zh-CN" altLang="en-US" dirty="0"/>
              <a:t>，如果</a:t>
            </a:r>
            <a:r>
              <a:rPr lang="en-US" altLang="zh-CN" dirty="0"/>
              <a:t>x</a:t>
            </a:r>
            <a:r>
              <a:rPr lang="zh-CN" altLang="en-US" dirty="0"/>
              <a:t>值小于</a:t>
            </a:r>
            <a:r>
              <a:rPr lang="en-US" altLang="zh-CN" dirty="0"/>
              <a:t>4</a:t>
            </a:r>
            <a:r>
              <a:rPr lang="zh-CN" altLang="en-US" dirty="0"/>
              <a:t>且大于</a:t>
            </a:r>
            <a:r>
              <a:rPr lang="en-US" altLang="zh-CN" dirty="0"/>
              <a:t>3</a:t>
            </a:r>
            <a:r>
              <a:rPr lang="zh-CN" altLang="en-US" dirty="0"/>
              <a:t>，</a:t>
            </a:r>
            <a:r>
              <a:rPr lang="en-US" altLang="zh-CN" dirty="0"/>
              <a:t>y</a:t>
            </a:r>
            <a:r>
              <a:rPr lang="zh-CN" altLang="en-US" dirty="0"/>
              <a:t>值为</a:t>
            </a:r>
            <a:r>
              <a:rPr lang="en-US" altLang="zh-CN" dirty="0"/>
              <a:t>5</a:t>
            </a:r>
            <a:r>
              <a:rPr lang="zh-CN" altLang="en-US" dirty="0"/>
              <a:t>，其他情况</a:t>
            </a:r>
            <a:r>
              <a:rPr lang="en-US" altLang="zh-CN" dirty="0"/>
              <a:t>y</a:t>
            </a:r>
            <a:r>
              <a:rPr lang="zh-CN" altLang="en-US" dirty="0"/>
              <a:t>为</a:t>
            </a:r>
            <a:r>
              <a:rPr lang="en-US" altLang="zh-CN" dirty="0"/>
              <a:t>3</a:t>
            </a:r>
            <a:endParaRPr lang="en-US" altLang="zh-CN" dirty="0"/>
          </a:p>
          <a:p>
            <a:endParaRPr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第三种格式：</a:t>
            </a:r>
            <a:r>
              <a:rPr lang="en-US" altLang="zh-CN" dirty="0"/>
              <a:t>if (</a:t>
            </a:r>
            <a:r>
              <a:rPr lang="zh-CN" altLang="en-US" dirty="0"/>
              <a:t>条件表达式</a:t>
            </a:r>
            <a:r>
              <a:rPr lang="en-US" altLang="zh-CN" dirty="0"/>
              <a:t>) {</a:t>
            </a:r>
            <a:r>
              <a:rPr lang="zh-CN" altLang="en-US" dirty="0"/>
              <a:t>语句</a:t>
            </a:r>
            <a:r>
              <a:rPr lang="en-US" altLang="zh-CN" dirty="0"/>
              <a:t>;} else if (</a:t>
            </a:r>
            <a:r>
              <a:rPr lang="zh-CN" altLang="en-US" dirty="0"/>
              <a:t>条件表达式</a:t>
            </a:r>
            <a:r>
              <a:rPr lang="en-US" altLang="zh-CN" dirty="0"/>
              <a:t>) {</a:t>
            </a:r>
            <a:r>
              <a:rPr lang="zh-CN" altLang="en-US" dirty="0"/>
              <a:t>语句</a:t>
            </a:r>
            <a:r>
              <a:rPr lang="en-US" altLang="zh-CN" dirty="0"/>
              <a:t>;} ... else {</a:t>
            </a:r>
            <a:r>
              <a:rPr lang="zh-CN" altLang="en-US" dirty="0"/>
              <a:t>语句</a:t>
            </a:r>
            <a:r>
              <a:rPr lang="en-US" altLang="zh-CN" dirty="0"/>
              <a:t>;} </a:t>
            </a:r>
            <a:endParaRPr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请简化以下代码：</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1"/>
          <a:stretch>
            <a:fillRect/>
          </a:stretch>
        </p:blipFill>
        <p:spPr>
          <a:xfrm>
            <a:off x="3081236" y="2059257"/>
            <a:ext cx="2941181" cy="193976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使用三元运算符替代：</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6" name="图片 5"/>
          <p:cNvPicPr>
            <a:picLocks noChangeAspect="1"/>
          </p:cNvPicPr>
          <p:nvPr/>
        </p:nvPicPr>
        <p:blipFill>
          <a:blip r:embed="rId1"/>
          <a:stretch>
            <a:fillRect/>
          </a:stretch>
        </p:blipFill>
        <p:spPr>
          <a:xfrm>
            <a:off x="1581790" y="2555297"/>
            <a:ext cx="5981700" cy="78105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使用短路原理简写 </a:t>
            </a:r>
            <a:r>
              <a:rPr kumimoji="1" lang="en-US" altLang="zh-CN" dirty="0"/>
              <a:t>if</a:t>
            </a:r>
            <a:r>
              <a:rPr kumimoji="1" lang="zh-CN" altLang="en-US" dirty="0"/>
              <a:t> 语句：</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1"/>
          <a:stretch>
            <a:fillRect/>
          </a:stretch>
        </p:blipFill>
        <p:spPr>
          <a:xfrm>
            <a:off x="2677165" y="2261878"/>
            <a:ext cx="3790950" cy="131445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switch </a:t>
            </a:r>
            <a:r>
              <a:rPr lang="zh-CN" altLang="en-US" dirty="0"/>
              <a:t>语句是多重条件判断</a:t>
            </a:r>
            <a:r>
              <a:rPr lang="en-US" altLang="zh-CN" dirty="0"/>
              <a:t>,</a:t>
            </a:r>
            <a:r>
              <a:rPr lang="zh-CN" altLang="en-US" dirty="0"/>
              <a:t>用于多个值相等的比较。 </a:t>
            </a:r>
            <a:endParaRPr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471"/>
          <p:cNvSpPr/>
          <p:nvPr/>
        </p:nvSpPr>
        <p:spPr>
          <a:xfrm>
            <a:off x="2411059" y="2140588"/>
            <a:ext cx="4323161" cy="2191688"/>
          </a:xfrm>
          <a:prstGeom prst="rect">
            <a:avLst/>
          </a:prstGeom>
          <a:ln w="12700">
            <a:miter lim="400000"/>
          </a:ln>
        </p:spPr>
        <p:txBody>
          <a:bodyPr lIns="34289" tIns="34289" rIns="34289" bIns="34289">
            <a:spAutoFit/>
          </a:bodyPr>
          <a:lstStyle/>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switch（</a:t>
            </a:r>
            <a:r>
              <a:rPr lang="zh-CN" altLang="en-US" sz="2025" dirty="0">
                <a:solidFill>
                  <a:srgbClr val="41464D"/>
                </a:solidFill>
              </a:rPr>
              <a:t>值</a:t>
            </a:r>
            <a:r>
              <a:rPr sz="2025" dirty="0">
                <a:solidFill>
                  <a:srgbClr val="41464D"/>
                </a:solidFill>
              </a:rPr>
              <a:t>）｛</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case value1：语句1；break;</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case value2：语句2；break;</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a:t>
            </a:r>
            <a:endParaRPr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   default：</a:t>
            </a:r>
            <a:r>
              <a:rPr lang="zh-CN" altLang="en-US" sz="2025" dirty="0">
                <a:solidFill>
                  <a:srgbClr val="41464D"/>
                </a:solidFill>
              </a:rPr>
              <a:t>语句</a:t>
            </a:r>
            <a:endParaRPr lang="en-US" sz="2025" dirty="0">
              <a:solidFill>
                <a:srgbClr val="41464D"/>
              </a:solidFill>
            </a:endParaRPr>
          </a:p>
          <a:p>
            <a:pPr marL="200025" indent="-200025">
              <a:lnSpc>
                <a:spcPct val="115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025" dirty="0">
                <a:solidFill>
                  <a:srgbClr val="41464D"/>
                </a:solidFill>
              </a:rPr>
              <a:t>}</a:t>
            </a:r>
            <a:endParaRPr sz="2025" dirty="0">
              <a:solidFill>
                <a:srgbClr val="41464D"/>
              </a:solidFill>
            </a:endParaRPr>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21329</Words>
  <Application>WPS 演示</Application>
  <PresentationFormat>全屏显示(16:9)</PresentationFormat>
  <Paragraphs>1457</Paragraphs>
  <Slides>151</Slides>
  <Notes>146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151</vt:i4>
      </vt:variant>
    </vt:vector>
  </HeadingPairs>
  <TitlesOfParts>
    <vt:vector size="163" baseType="lpstr">
      <vt:lpstr>Arial</vt:lpstr>
      <vt:lpstr>宋体</vt:lpstr>
      <vt:lpstr>Wingdings</vt:lpstr>
      <vt:lpstr>微软雅黑</vt:lpstr>
      <vt:lpstr>华文新魏</vt:lpstr>
      <vt:lpstr>Calibri</vt:lpstr>
      <vt:lpstr>Arial Unicode MS</vt:lpstr>
      <vt:lpstr>Microsoft Sans Serif</vt:lpstr>
      <vt:lpstr>冬青黑体简体中文 W3</vt:lpstr>
      <vt:lpstr>MS PGothic</vt:lpstr>
      <vt:lpstr>黑体</vt:lpstr>
      <vt:lpstr>Office 主题</vt:lpstr>
      <vt:lpstr>PowerPoint 演示文稿</vt:lpstr>
      <vt:lpstr>JavaScript 入门 (一) – 课程概要</vt:lpstr>
      <vt:lpstr>JavaScript 入门 (一) – JavaScript 简介</vt:lpstr>
      <vt:lpstr>JavaScript 入门 (一) – JavaScript 简介</vt:lpstr>
      <vt:lpstr>JavaScript 入门 (一) – JavaScript 简介</vt:lpstr>
      <vt:lpstr>JavaScript 入门 (一) – JavaScript 简介</vt:lpstr>
      <vt:lpstr>JavaScript 入门 (一) – JavaScript 简介</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alert() 语句</vt:lpstr>
      <vt:lpstr>JavaScript 入门 (一) – alert() 语句</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课程概要</vt:lpstr>
      <vt:lpstr>JavaScript 入门 (一) – JavaScript 函数</vt:lpstr>
      <vt:lpstr>JavaScript 入门 (一) – JavaScript 函数</vt:lpstr>
      <vt:lpstr>JavaScript 入门 (一) – JavaScript 函数</vt:lpstr>
      <vt:lpstr>JavaScript 入门 (一) – JavaScript 函数</vt:lpstr>
      <vt:lpstr>JavaScript 入门 (一) – JavaScript 函数</vt:lpstr>
      <vt:lpstr>JavaScript 入门 (一) – JavaScript 作用域</vt:lpstr>
      <vt:lpstr>JavaScript 入门 (一) – JavaScript 作用域</vt:lpstr>
      <vt:lpstr>JavaScript 入门 (一) – JavaScript 获取标签</vt:lpstr>
      <vt:lpstr>JavaScript 入门 (一) – JavaScript 绑定事件入门</vt:lpstr>
      <vt:lpstr>JavaScript 入门 (一) – JavaScript 绑定事件入门</vt:lpstr>
      <vt:lpstr>JavaScript 入门 (一) – JavaScript 绑定事件入门</vt:lpstr>
      <vt:lpstr>JavaScript Tab 切换– JavaScript this指针入门</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对象、数组 – 课程概要</vt:lpstr>
      <vt:lpstr>JavaScript 对象、数组– JavaScript 对象</vt:lpstr>
      <vt:lpstr>JavaScript 对象、数组– JavaScript 对象</vt:lpstr>
      <vt:lpstr>JavaScript 对象、数组– JavaScript 对象</vt:lpstr>
      <vt:lpstr>JavaScript 对象、数组– JavaScript 对象</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数组</vt:lpstr>
      <vt:lpstr>JavaScript 对象、数组– 数组</vt:lpstr>
      <vt:lpstr>JavaScript 对象、数组– 数组</vt:lpstr>
      <vt:lpstr>JavaScript 对象、数组 – 数组</vt:lpstr>
      <vt:lpstr>JavaScript 对象、数组 –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 标签的值的设置与获取</vt:lpstr>
      <vt:lpstr>JavaScript 对象、数组 – 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™SCHNAPPI.</cp:lastModifiedBy>
  <cp:revision>211</cp:revision>
  <dcterms:created xsi:type="dcterms:W3CDTF">2013-03-04T07:19:00Z</dcterms:created>
  <dcterms:modified xsi:type="dcterms:W3CDTF">2019-12-03T06:32:25Z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