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2" r:id="rId3"/>
    <p:sldId id="297" r:id="rId4"/>
    <p:sldId id="293" r:id="rId5"/>
    <p:sldId id="294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9924-EBD7-4602-8EAD-47B3A453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A268-775F-AB3A-31AA-6296CB01A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BA7D-2215-CFFB-185F-6DAA469F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F7D7-C436-2E94-F31B-DCB57632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E782-D0E0-2AAF-0B28-EC42F108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1EF-D6C0-4ABC-D249-4DF59C99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85A8-CDCA-3BFF-B4A3-1F2556DA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3E4D-0BF4-FB7C-5A07-6631705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7DD-0E2F-24A8-E88C-E7B7781C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4823-F965-2B37-9887-46BC8A36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A430D-8ED8-C86D-BC0B-94EA5AB33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5D91-72DF-BAA8-CA52-E67A45E3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2BB8-D4DD-00F0-6089-031B2E6D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F4F2-1745-1EBC-7D0E-BBCA4033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FBE7-3B38-DE96-0D3C-53E0CC34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47AB-22E3-0239-3374-648882B7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DAA2-A52A-C220-0E81-24900453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C7C3-6384-260A-A379-DD6C5E2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D5BE-8B58-A1B8-1D00-AD01C231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E8D3-19F8-6AFA-1601-56110E2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F1B1-4E58-D2CD-698A-53487F5B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95A9-A851-D2D7-7836-EB8025C6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97E4-EF73-CE19-C30F-43F2AD61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2E5C-5B13-2E82-1C37-47B80753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A46B-B37D-6B6A-304F-6D97991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6FE4-5DD1-5E09-5397-B4C221C6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A4F2-8992-236E-4DC2-CB7E4D385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8E9D1-CCEE-855E-A063-FE538678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D41D8-15AF-EB4F-4394-D58E0017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4C81-4322-E363-F9A6-C8167C9A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C4F9-5349-B837-AD33-48F5C767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CAE-A47A-3FF8-D14F-F4AD248D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1476-636C-5B07-5142-8449E53E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8B62-2B71-F70E-195D-91EC9B23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13A89-0C1D-229E-6A77-701A434F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15825-D121-864B-B53A-764CF7D2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7898D-8E10-54C7-4861-69ED55F1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97CF7-CF2B-FD92-3918-C155E71C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9B47A-1964-8A94-F973-320DE2C7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5C9-727C-AD91-6B6F-7DA02D88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F7C98-8081-0D1C-4889-E1F10D7E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ECC0A-0BDE-95C5-9D8A-D3EFA9E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FA2A9-1589-4AAE-AEEB-385282B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DC65-A7E0-069A-D001-D5C1F30A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4B32B-93C8-8D6A-BE60-C58BBF53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BD0F-63D5-1CEB-604B-6EA9DAC5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BD1C-EBA4-EA01-5BB9-C81A1BE1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1B26-1A91-9112-8827-758C9E6E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82027-43BF-66DB-ECC8-2D3C33B8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5DE4-FAC6-1706-EF84-26925283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CB56-085A-3AF4-2E41-784FA9E6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97037-ADF0-D865-36E2-D8244ED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8F54-FAF0-F437-F0FB-2E072119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C2D33-B88D-3B3F-5D3A-BF5B5E78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97713-EF54-AC46-7115-0A99140C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8B16-1182-DA79-818A-B5143EF6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DC23C-B560-D90A-168F-7D7CBB58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AC0F-DD8C-F522-E9CE-1D753D79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6CD85-93B0-8048-9D75-962686F3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FCB8E-DFB2-1EFC-6C75-1A3E9F00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6F09-C4AA-C451-B034-DA5FBE6B3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5EA-DA74-4206-AC0A-8BCFB580F0C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AF44-206E-418B-6A5D-C7227666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BF0C-FBC0-0379-2845-4E5D8CDF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cop.rd.tut.fi:3000/instructions" TargetMode="External"/><Relationship Id="rId2" Type="http://schemas.openxmlformats.org/officeDocument/2006/relationships/hyperlink" Target="https://www.weatherapi.com/api-explorer.aspx#his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atherapi.com/api-explorer.aspx#his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cop.rd.tut.fi:3000/instru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6.1. Overview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1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DD74D7FF-1086-83BC-D2E6-BAA1EB053F1A}"/>
              </a:ext>
            </a:extLst>
          </p:cNvPr>
          <p:cNvSpPr txBox="1"/>
          <p:nvPr/>
        </p:nvSpPr>
        <p:spPr>
          <a:xfrm>
            <a:off x="887352" y="1531234"/>
            <a:ext cx="1110297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/>
              <a:t>Exercise 1&amp;2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Sense: example of Python making a request to temperature and energy “sensor” (a web API as example)​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Description: get and print the wanted data from the “sensors”.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Reference: </a:t>
            </a:r>
            <a:r>
              <a:rPr lang="en-US" altLang="zh-CN" dirty="0">
                <a:hlinkClick r:id="rId2"/>
              </a:rPr>
              <a:t>https://www.weatherapi.com/api-explorer.aspx#history</a:t>
            </a:r>
            <a:endParaRPr lang="en-US" altLang="zh-CN" dirty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	https://andmed.stat.ee/en/stat/search?searchquery=Production%20of%20electricity</a:t>
            </a:r>
          </a:p>
          <a:p>
            <a:pPr algn="just">
              <a:lnSpc>
                <a:spcPct val="130000"/>
              </a:lnSpc>
            </a:pPr>
            <a:r>
              <a:rPr lang="en-US" altLang="zh-CN" b="1" dirty="0"/>
              <a:t>Exercise 3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Integration : An online chair designer.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Description : user input, check if manufacturable, output the model and visualized.</a:t>
            </a:r>
          </a:p>
          <a:p>
            <a:pPr algn="just">
              <a:lnSpc>
                <a:spcPct val="130000"/>
              </a:lnSpc>
            </a:pPr>
            <a:r>
              <a:rPr lang="en-US" altLang="zh-CN" b="1" dirty="0"/>
              <a:t>Exercise 4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http://escop.rd.tut.fi:3000/instructions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48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6.2. Exercise 1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2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4D13C884-CD7F-08FF-CA75-0B1B13C1B407}"/>
              </a:ext>
            </a:extLst>
          </p:cNvPr>
          <p:cNvSpPr txBox="1"/>
          <p:nvPr/>
        </p:nvSpPr>
        <p:spPr>
          <a:xfrm>
            <a:off x="838199" y="1437778"/>
            <a:ext cx="10265229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/>
              <a:t>Sense: example of Python making a request to a temperature “sensor” (a web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as example)​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Description: get and print the average temperature.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Reference: </a:t>
            </a:r>
            <a:r>
              <a:rPr lang="en-US" altLang="zh-CN" sz="1400" dirty="0">
                <a:hlinkClick r:id="rId2"/>
              </a:rPr>
              <a:t>https://www.weatherapi.com/api-explorer.aspx#history</a:t>
            </a:r>
            <a:endParaRPr lang="en-US" altLang="zh-CN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B414863-F399-E04E-8F7A-F395C87D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23" y="2892625"/>
            <a:ext cx="3704422" cy="310469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6E74348-296A-50C3-DF82-96A0561D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64" y="4067600"/>
            <a:ext cx="4868517" cy="226215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"location"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"Trondheim"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"region"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"Sor-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Trondelag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"country"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"Norway"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63.42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10.42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tz_id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"Europe/Oslo"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localtime_epoch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1655213779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localtime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"2022-06-14 15:36"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},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"current"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last_updated_epoch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1655213400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last_updated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"2022-06-14 15:30"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temp_c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14.0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temp_f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57.2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is_day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"condition"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"Partly cloudy"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"icon"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"//cdn.weatherapi.com/weather/64x64/day/116.png"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"code"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1003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},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wind_mph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5.6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wind_kph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9.0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wind_degree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"SSW"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pressure_mb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1015.0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pressure_in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29.97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precip_mm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precip_in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"humidity"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67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"cloud"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feelslike_c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14.5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feelslike_f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58.0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vis_km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vis_miles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6.0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uv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3.0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gust_mph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3.1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gust_kph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}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774397CD-5C23-50C7-56B6-360E80A108A9}"/>
              </a:ext>
            </a:extLst>
          </p:cNvPr>
          <p:cNvSpPr txBox="1"/>
          <p:nvPr/>
        </p:nvSpPr>
        <p:spPr>
          <a:xfrm>
            <a:off x="6269764" y="3640898"/>
            <a:ext cx="4208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Response Body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8CB95E-C6B2-D87F-233F-61FCAE1C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935" y="3162922"/>
            <a:ext cx="4853346" cy="41549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http://api.weatherapi.com/v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/current.json?key=f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dda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8123743221406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&amp;q=Trondheim&amp;aqi=no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6B96713A-F0E4-5F20-9D39-C15EB568F259}"/>
              </a:ext>
            </a:extLst>
          </p:cNvPr>
          <p:cNvSpPr txBox="1"/>
          <p:nvPr/>
        </p:nvSpPr>
        <p:spPr>
          <a:xfrm>
            <a:off x="6269764" y="2782034"/>
            <a:ext cx="83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Call</a:t>
            </a:r>
            <a:endParaRPr lang="en-US" sz="2000" dirty="0">
              <a:latin typeface="+mj-lt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C3752B9D-AD22-0E2D-3787-6D6E553D0592}"/>
              </a:ext>
            </a:extLst>
          </p:cNvPr>
          <p:cNvSpPr txBox="1"/>
          <p:nvPr/>
        </p:nvSpPr>
        <p:spPr>
          <a:xfrm>
            <a:off x="957719" y="605275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/>
              <a:t>Fig. screenshot of https://www.weatherapi.com/api-explorer.asp</a:t>
            </a:r>
          </a:p>
        </p:txBody>
      </p:sp>
    </p:spTree>
    <p:extLst>
      <p:ext uri="{BB962C8B-B14F-4D97-AF65-F5344CB8AC3E}">
        <p14:creationId xmlns:p14="http://schemas.microsoft.com/office/powerpoint/2010/main" val="164520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6.3. Exercise 2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3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4D13C884-CD7F-08FF-CA75-0B1B13C1B407}"/>
              </a:ext>
            </a:extLst>
          </p:cNvPr>
          <p:cNvSpPr txBox="1"/>
          <p:nvPr/>
        </p:nvSpPr>
        <p:spPr>
          <a:xfrm>
            <a:off x="838199" y="1437778"/>
            <a:ext cx="10265229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/>
              <a:t>Sense: example of Python making a request to an energy “sensor” (a web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as example)​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Description: get and print the energy data.  (Electricity production total/GWh, Imports of electricity/GWh, Exports of electricity, GWh)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Reference: https://andmed.stat.ee/en/stat/search?searchquery=Production%20of%20electricity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E74348-296A-50C3-DF82-96A0561D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64" y="4159933"/>
            <a:ext cx="4868517" cy="20774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{"class":"dataset","label":"KE21: ELECTRICITY PRODUCTION, IMPORTS, EXPORTS AND SALE by Year, Month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Indicator","source":"Statistics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Estonia","updated":"2009-01-08T07:00:00Z","id":["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Aasta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","Kuu","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Näitaja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"],"size":[1,1,3],"dimension":{"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Aasta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label":"Year","category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":{"index":{"2022":0},"label":{"2022":"2022"}}},"Kuu":{"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label":"Month","category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":{"index":{"4":0},"label":{"4":"April"}}},"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Näitaja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label":"Indicator","category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":{"index":{"1":0,"4":1,"5":2},"label":{"1":"Electricity production total, GWh","4":"Imports of electricity, GWh","5":"Exports of electricity, GWh"}}}},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SFMono-Regular"/>
              </a:rPr>
              <a:t>"value":[591,651,436]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,"role":{"time":["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Aasta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"]},"version":"2.0","extension":{"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px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":{"tableid":"KE21","decimals":0}}}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774397CD-5C23-50C7-56B6-360E80A108A9}"/>
              </a:ext>
            </a:extLst>
          </p:cNvPr>
          <p:cNvSpPr txBox="1"/>
          <p:nvPr/>
        </p:nvSpPr>
        <p:spPr>
          <a:xfrm>
            <a:off x="6269764" y="3640898"/>
            <a:ext cx="4208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Response Body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8CB95E-C6B2-D87F-233F-61FCAE1C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935" y="3349407"/>
            <a:ext cx="4868517" cy="23229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https://andmed.stat.ee/api/v1/en/stat/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SFMono-Regular"/>
              </a:rPr>
              <a:t>KE21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6B96713A-F0E4-5F20-9D39-C15EB568F259}"/>
              </a:ext>
            </a:extLst>
          </p:cNvPr>
          <p:cNvSpPr txBox="1"/>
          <p:nvPr/>
        </p:nvSpPr>
        <p:spPr>
          <a:xfrm>
            <a:off x="6269764" y="2876186"/>
            <a:ext cx="83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Call</a:t>
            </a:r>
            <a:endParaRPr lang="en-US" sz="2000" dirty="0">
              <a:latin typeface="+mj-lt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83ACC3D4-41E5-27DF-6D9C-02A0916D66CB}"/>
              </a:ext>
            </a:extLst>
          </p:cNvPr>
          <p:cNvSpPr txBox="1"/>
          <p:nvPr/>
        </p:nvSpPr>
        <p:spPr>
          <a:xfrm>
            <a:off x="1118900" y="5939754"/>
            <a:ext cx="5068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/>
              <a:t>https://andmed.stat.ee/en/stat/majandus__energeetika__energia-tarbimine-ja-tootmine__luhiajastatistika/KE21/table/tableViewLayout2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E814EB0-67A9-8202-C3DC-26034227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12" y="2760070"/>
            <a:ext cx="3215296" cy="32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6.4. Exercise 3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4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7D3F10FF-1B61-BD25-D723-7B4A02683B18}"/>
              </a:ext>
            </a:extLst>
          </p:cNvPr>
          <p:cNvSpPr txBox="1"/>
          <p:nvPr/>
        </p:nvSpPr>
        <p:spPr>
          <a:xfrm>
            <a:off x="894228" y="1485941"/>
            <a:ext cx="7832934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/>
              <a:t>Integration : An online chair designer. 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68EE9CC-1D10-BEA0-EBD4-0D7625A54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77" y="2026123"/>
            <a:ext cx="5001381" cy="23107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AA3B641-CD0D-0929-B26C-0453663A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64" y="4681520"/>
            <a:ext cx="1003541" cy="14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0BEAAF7-C177-25D8-F7C7-8AB2E356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39" y="4705218"/>
            <a:ext cx="918274" cy="14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AD37A1A-04E6-9ABD-6B94-B2E622D0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54" y="4603554"/>
            <a:ext cx="833004" cy="151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8B35C59-E622-10F9-C2D7-B36C4BCB3A96}"/>
              </a:ext>
            </a:extLst>
          </p:cNvPr>
          <p:cNvSpPr txBox="1"/>
          <p:nvPr/>
        </p:nvSpPr>
        <p:spPr>
          <a:xfrm>
            <a:off x="7525831" y="2058115"/>
            <a:ext cx="3450075" cy="224676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/>
              <a:t>#! NX/KF 4.0</a:t>
            </a:r>
          </a:p>
          <a:p>
            <a:r>
              <a:rPr lang="en-US" sz="700" dirty="0" err="1"/>
              <a:t>DefClass</a:t>
            </a:r>
            <a:r>
              <a:rPr lang="en-US" sz="700" dirty="0"/>
              <a:t>: </a:t>
            </a:r>
            <a:r>
              <a:rPr lang="en-US" sz="700" dirty="0" err="1"/>
              <a:t>chair_zzz</a:t>
            </a:r>
            <a:r>
              <a:rPr lang="en-US" sz="700" dirty="0"/>
              <a:t> (</a:t>
            </a:r>
            <a:r>
              <a:rPr lang="en-US" sz="700" dirty="0" err="1"/>
              <a:t>ug_base_part</a:t>
            </a:r>
            <a:r>
              <a:rPr lang="en-US" sz="700" dirty="0"/>
              <a:t>);</a:t>
            </a:r>
          </a:p>
          <a:p>
            <a:r>
              <a:rPr lang="en-US" sz="700" dirty="0"/>
              <a:t>    #Parameters for the chair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large_timble_side</a:t>
            </a:r>
            <a:r>
              <a:rPr lang="en-US" sz="700" dirty="0"/>
              <a:t>: 50;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middle_timble_side</a:t>
            </a:r>
            <a:r>
              <a:rPr lang="en-US" sz="700" dirty="0"/>
              <a:t>: 30;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small_timble_side</a:t>
            </a:r>
            <a:r>
              <a:rPr lang="en-US" sz="700" dirty="0"/>
              <a:t>: 20;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leg_length</a:t>
            </a:r>
            <a:r>
              <a:rPr lang="en-US" sz="700" dirty="0"/>
              <a:t>: 600;     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back_tilt_angle</a:t>
            </a:r>
            <a:r>
              <a:rPr lang="en-US" sz="700" dirty="0"/>
              <a:t>: 5;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back_height</a:t>
            </a:r>
            <a:r>
              <a:rPr lang="en-US" sz="700" dirty="0"/>
              <a:t>: 450;    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top_rail_added_length</a:t>
            </a:r>
            <a:r>
              <a:rPr lang="en-US" sz="700" dirty="0"/>
              <a:t>:   60;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top_rail_length</a:t>
            </a:r>
            <a:r>
              <a:rPr lang="en-US" sz="700" dirty="0"/>
              <a:t>: </a:t>
            </a:r>
            <a:r>
              <a:rPr lang="en-US" sz="700" dirty="0" err="1"/>
              <a:t>seat_width</a:t>
            </a:r>
            <a:r>
              <a:rPr lang="en-US" sz="700" dirty="0"/>
              <a:t>:- 2*</a:t>
            </a:r>
            <a:r>
              <a:rPr lang="en-US" sz="700" dirty="0" err="1"/>
              <a:t>large_timble_side</a:t>
            </a:r>
            <a:r>
              <a:rPr lang="en-US" sz="700" dirty="0"/>
              <a:t>: + </a:t>
            </a:r>
            <a:r>
              <a:rPr lang="en-US" sz="700" dirty="0" err="1"/>
              <a:t>top_rail_added_length</a:t>
            </a:r>
            <a:r>
              <a:rPr lang="en-US" sz="700" dirty="0"/>
              <a:t>:;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seat_length</a:t>
            </a:r>
            <a:r>
              <a:rPr lang="en-US" sz="700" dirty="0"/>
              <a:t>: 400;    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seat_width</a:t>
            </a:r>
            <a:r>
              <a:rPr lang="en-US" sz="700" dirty="0"/>
              <a:t>: 450;         </a:t>
            </a:r>
          </a:p>
          <a:p>
            <a:r>
              <a:rPr lang="en-US" sz="700" dirty="0"/>
              <a:t>    </a:t>
            </a:r>
          </a:p>
          <a:p>
            <a:r>
              <a:rPr lang="en-US" sz="700" dirty="0"/>
              <a:t>#duduced or other parameters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top_rail_height</a:t>
            </a:r>
            <a:r>
              <a:rPr lang="en-US" sz="700" dirty="0"/>
              <a:t>: 3*</a:t>
            </a:r>
            <a:r>
              <a:rPr lang="en-US" sz="700" dirty="0" err="1"/>
              <a:t>large_timble_side</a:t>
            </a:r>
            <a:r>
              <a:rPr lang="en-US" sz="700" dirty="0"/>
              <a:t>:;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leg_side</a:t>
            </a:r>
            <a:r>
              <a:rPr lang="en-US" sz="700" dirty="0"/>
              <a:t>: </a:t>
            </a:r>
            <a:r>
              <a:rPr lang="en-US" sz="700" dirty="0" err="1"/>
              <a:t>large_timble_side</a:t>
            </a:r>
            <a:r>
              <a:rPr lang="en-US" sz="700" dirty="0"/>
              <a:t>:;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seat_height</a:t>
            </a:r>
            <a:r>
              <a:rPr lang="en-US" sz="700" dirty="0"/>
              <a:t>: </a:t>
            </a:r>
            <a:r>
              <a:rPr lang="en-US" sz="700" dirty="0" err="1"/>
              <a:t>middle_timble_side</a:t>
            </a:r>
            <a:r>
              <a:rPr lang="en-US" sz="700" dirty="0"/>
              <a:t>:;</a:t>
            </a:r>
          </a:p>
          <a:p>
            <a:r>
              <a:rPr lang="en-US" sz="700" dirty="0"/>
              <a:t>#the detailed code for components ……</a:t>
            </a:r>
          </a:p>
        </p:txBody>
      </p:sp>
      <p:sp>
        <p:nvSpPr>
          <p:cNvPr id="13" name="Smiley Face 25">
            <a:extLst>
              <a:ext uri="{FF2B5EF4-FFF2-40B4-BE49-F238E27FC236}">
                <a16:creationId xmlns:a16="http://schemas.microsoft.com/office/drawing/2014/main" id="{A6DFFC89-D2CF-CFC7-5D54-DAA1C6962FC5}"/>
              </a:ext>
            </a:extLst>
          </p:cNvPr>
          <p:cNvSpPr/>
          <p:nvPr/>
        </p:nvSpPr>
        <p:spPr>
          <a:xfrm>
            <a:off x="2099785" y="5689526"/>
            <a:ext cx="506884" cy="506713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26">
            <a:extLst>
              <a:ext uri="{FF2B5EF4-FFF2-40B4-BE49-F238E27FC236}">
                <a16:creationId xmlns:a16="http://schemas.microsoft.com/office/drawing/2014/main" id="{3D960090-A5B8-FAE4-0FA7-1FBBB921CEC6}"/>
              </a:ext>
            </a:extLst>
          </p:cNvPr>
          <p:cNvSpPr/>
          <p:nvPr/>
        </p:nvSpPr>
        <p:spPr>
          <a:xfrm>
            <a:off x="2661299" y="5689526"/>
            <a:ext cx="506884" cy="506713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27">
            <a:extLst>
              <a:ext uri="{FF2B5EF4-FFF2-40B4-BE49-F238E27FC236}">
                <a16:creationId xmlns:a16="http://schemas.microsoft.com/office/drawing/2014/main" id="{10BF9685-275E-9E6A-F8ED-8095DAD73FB7}"/>
              </a:ext>
            </a:extLst>
          </p:cNvPr>
          <p:cNvSpPr/>
          <p:nvPr/>
        </p:nvSpPr>
        <p:spPr>
          <a:xfrm>
            <a:off x="2385440" y="5225586"/>
            <a:ext cx="506884" cy="506713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28">
            <a:extLst>
              <a:ext uri="{FF2B5EF4-FFF2-40B4-BE49-F238E27FC236}">
                <a16:creationId xmlns:a16="http://schemas.microsoft.com/office/drawing/2014/main" id="{10F6142A-8B8C-FE5B-77BD-20AB5B652752}"/>
              </a:ext>
            </a:extLst>
          </p:cNvPr>
          <p:cNvSpPr/>
          <p:nvPr/>
        </p:nvSpPr>
        <p:spPr>
          <a:xfrm>
            <a:off x="4562429" y="5325799"/>
            <a:ext cx="1718822" cy="894416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Knowledge Base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(For manufacturable check rules)</a:t>
            </a:r>
          </a:p>
        </p:txBody>
      </p:sp>
      <p:cxnSp>
        <p:nvCxnSpPr>
          <p:cNvPr id="17" name="Connector: Elbow 29">
            <a:extLst>
              <a:ext uri="{FF2B5EF4-FFF2-40B4-BE49-F238E27FC236}">
                <a16:creationId xmlns:a16="http://schemas.microsoft.com/office/drawing/2014/main" id="{22681351-1B64-CC08-8FBD-AB9A2DFFC82F}"/>
              </a:ext>
            </a:extLst>
          </p:cNvPr>
          <p:cNvCxnSpPr>
            <a:cxnSpLocks/>
            <a:stCxn id="16" idx="2"/>
            <a:endCxn id="8" idx="2"/>
          </p:cNvCxnSpPr>
          <p:nvPr/>
        </p:nvCxnSpPr>
        <p:spPr>
          <a:xfrm rot="10800000">
            <a:off x="3679369" y="4336875"/>
            <a:ext cx="883061" cy="1436132"/>
          </a:xfrm>
          <a:prstGeom prst="bentConnector2">
            <a:avLst/>
          </a:prstGeom>
          <a:ln w="1905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30">
            <a:extLst>
              <a:ext uri="{FF2B5EF4-FFF2-40B4-BE49-F238E27FC236}">
                <a16:creationId xmlns:a16="http://schemas.microsoft.com/office/drawing/2014/main" id="{07829FF6-7546-B6DF-5CC4-781542DF7417}"/>
              </a:ext>
            </a:extLst>
          </p:cNvPr>
          <p:cNvCxnSpPr>
            <a:cxnSpLocks/>
            <a:stCxn id="15" idx="2"/>
            <a:endCxn id="8" idx="1"/>
          </p:cNvCxnSpPr>
          <p:nvPr/>
        </p:nvCxnSpPr>
        <p:spPr>
          <a:xfrm rot="10800000">
            <a:off x="1178678" y="3181499"/>
            <a:ext cx="1206763" cy="2297444"/>
          </a:xfrm>
          <a:prstGeom prst="bentConnector3">
            <a:avLst>
              <a:gd name="adj1" fmla="val 118943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550C1B45-EF72-4806-DBDA-2DA24847EF0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180058" y="3181499"/>
            <a:ext cx="13457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3">
            <a:extLst>
              <a:ext uri="{FF2B5EF4-FFF2-40B4-BE49-F238E27FC236}">
                <a16:creationId xmlns:a16="http://schemas.microsoft.com/office/drawing/2014/main" id="{064417BB-1656-4DAB-0382-BD200B3E305C}"/>
              </a:ext>
            </a:extLst>
          </p:cNvPr>
          <p:cNvSpPr/>
          <p:nvPr/>
        </p:nvSpPr>
        <p:spPr>
          <a:xfrm>
            <a:off x="7525831" y="4576823"/>
            <a:ext cx="3450075" cy="16194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EBB0672A-7D8B-6D36-5CDB-957A5C7779BD}"/>
              </a:ext>
            </a:extLst>
          </p:cNvPr>
          <p:cNvSpPr txBox="1"/>
          <p:nvPr/>
        </p:nvSpPr>
        <p:spPr>
          <a:xfrm>
            <a:off x="1075217" y="4948587"/>
            <a:ext cx="935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User input</a:t>
            </a: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2436EE0D-5D68-D810-3A33-23A243206830}"/>
              </a:ext>
            </a:extLst>
          </p:cNvPr>
          <p:cNvSpPr txBox="1"/>
          <p:nvPr/>
        </p:nvSpPr>
        <p:spPr>
          <a:xfrm>
            <a:off x="3768910" y="4701032"/>
            <a:ext cx="1349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Check if manufacturable.</a:t>
            </a: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386B064F-8CD7-9E5B-EFC6-9D09B4F2F7A1}"/>
              </a:ext>
            </a:extLst>
          </p:cNvPr>
          <p:cNvSpPr txBox="1"/>
          <p:nvPr/>
        </p:nvSpPr>
        <p:spPr>
          <a:xfrm>
            <a:off x="6485274" y="2563150"/>
            <a:ext cx="8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Generate products in DFA code.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81C6A8F5-72F4-19D1-54BC-E4E3EFA9840F}"/>
              </a:ext>
            </a:extLst>
          </p:cNvPr>
          <p:cNvSpPr txBox="1"/>
          <p:nvPr/>
        </p:nvSpPr>
        <p:spPr>
          <a:xfrm>
            <a:off x="7815277" y="6196239"/>
            <a:ext cx="2891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products visualized in Siemens NX.</a:t>
            </a:r>
          </a:p>
        </p:txBody>
      </p:sp>
      <p:cxnSp>
        <p:nvCxnSpPr>
          <p:cNvPr id="39" name="Connector: Elbow 41">
            <a:extLst>
              <a:ext uri="{FF2B5EF4-FFF2-40B4-BE49-F238E27FC236}">
                <a16:creationId xmlns:a16="http://schemas.microsoft.com/office/drawing/2014/main" id="{9F3B312D-85E8-08B2-CE42-3CE5A2A5C00D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>
            <a:off x="10975906" y="3181500"/>
            <a:ext cx="12700" cy="2205031"/>
          </a:xfrm>
          <a:prstGeom prst="bentConnector3">
            <a:avLst>
              <a:gd name="adj1" fmla="val 3369929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2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6.5. Exercise 4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5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A6CEC1A3-E6D1-4A4B-1E54-AFE12EEC8826}"/>
              </a:ext>
            </a:extLst>
          </p:cNvPr>
          <p:cNvSpPr txBox="1"/>
          <p:nvPr/>
        </p:nvSpPr>
        <p:spPr>
          <a:xfrm>
            <a:off x="838200" y="1417152"/>
            <a:ext cx="10738274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Reference: </a:t>
            </a:r>
            <a:r>
              <a:rPr lang="en-US" altLang="zh-CN" dirty="0" err="1"/>
              <a:t>FASTory</a:t>
            </a:r>
            <a:r>
              <a:rPr lang="en-US" altLang="zh-CN" dirty="0"/>
              <a:t> Simulator instructions: </a:t>
            </a:r>
            <a:r>
              <a:rPr lang="en-US" altLang="zh-CN" dirty="0">
                <a:hlinkClick r:id="rId2"/>
              </a:rPr>
              <a:t>http://escop.rd.tut.fi:3000/instructions</a:t>
            </a:r>
            <a:endParaRPr lang="en-US" altLang="zh-CN" dirty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	Async/await: https://en.wikipedia.org/wiki/Async/await</a:t>
            </a: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F703FE2D-E7C0-2A26-E651-BBF4ECC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59" y="3089965"/>
            <a:ext cx="4101231" cy="30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0C3188C-7255-F3D0-041F-9E3C1F5D5779}"/>
              </a:ext>
            </a:extLst>
          </p:cNvPr>
          <p:cNvSpPr txBox="1"/>
          <p:nvPr/>
        </p:nvSpPr>
        <p:spPr>
          <a:xfrm>
            <a:off x="5357881" y="3745716"/>
            <a:ext cx="629320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The process description:</a:t>
            </a: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The production starts in WS7 by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LoadPallet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, after that the pallet must reach WS1 to get paper by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LoadPaper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, then the pallet goes to WS2-6, 8-12 for drawing mobile phone on it, the drawing has three parts; Frame, Screen and Keyboard.</a:t>
            </a: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Each part can have red, green or blue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colour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 and each part has recipe number (1-9). </a:t>
            </a: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After that the pallet must go again to WS1 for removing the paper by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UnloadPaper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 and finally pallet goes to WS7 for Unloading the pallet.</a:t>
            </a:r>
            <a:endParaRPr lang="en-US" sz="1400" i="1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This is one cycle of production life but pallet can stay in the line to get new paper for other product.</a:t>
            </a:r>
            <a:endParaRPr lang="en-US" sz="1400" i="1" dirty="0">
              <a:latin typeface="+mn-lt"/>
            </a:endParaRPr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DDB58FCB-6CA0-AA51-D113-F44C1661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5" y="2344186"/>
            <a:ext cx="1153674" cy="10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">
            <a:extLst>
              <a:ext uri="{FF2B5EF4-FFF2-40B4-BE49-F238E27FC236}">
                <a16:creationId xmlns:a16="http://schemas.microsoft.com/office/drawing/2014/main" id="{973D976D-7E34-CFEF-EB9B-2A52E572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97" y="2417950"/>
            <a:ext cx="1282280" cy="8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6.5. Exercise 4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6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A6CEC1A3-E6D1-4A4B-1E54-AFE12EEC8826}"/>
              </a:ext>
            </a:extLst>
          </p:cNvPr>
          <p:cNvSpPr txBox="1"/>
          <p:nvPr/>
        </p:nvSpPr>
        <p:spPr>
          <a:xfrm>
            <a:off x="838200" y="1417152"/>
            <a:ext cx="10738274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97716BD-49DD-1B3F-DD1F-F1FFAE258BBC}"/>
              </a:ext>
            </a:extLst>
          </p:cNvPr>
          <p:cNvSpPr txBox="1"/>
          <p:nvPr/>
        </p:nvSpPr>
        <p:spPr>
          <a:xfrm>
            <a:off x="644964" y="5619203"/>
            <a:ext cx="4951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Command example: move from 1 to 4 in WS8</a:t>
            </a:r>
          </a:p>
          <a:p>
            <a:r>
              <a:rPr lang="en-US" sz="1200" dirty="0"/>
              <a:t>URL: http://escop.rd.tut.fi:3000/RTU/SimCNV8/services/TransZone14</a:t>
            </a:r>
          </a:p>
          <a:p>
            <a:r>
              <a:rPr lang="en-US" sz="1200" dirty="0"/>
              <a:t>Method: POST, body: {"</a:t>
            </a:r>
            <a:r>
              <a:rPr lang="en-US" sz="1200" dirty="0" err="1"/>
              <a:t>destUrl</a:t>
            </a:r>
            <a:r>
              <a:rPr lang="en-US" sz="1200" dirty="0"/>
              <a:t>":"http://escop.rd.tut.fi:3000/RTU"}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AB536BF4-D742-F64C-C7C3-9D141C37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4" y="2520765"/>
            <a:ext cx="5445652" cy="2859078"/>
          </a:xfrm>
          <a:prstGeom prst="rect">
            <a:avLst/>
          </a:prstGeom>
        </p:spPr>
      </p:pic>
      <p:pic>
        <p:nvPicPr>
          <p:cNvPr id="14" name="Picture 2" descr="Koyeb - Introduction to Synchronous and Asynchronous Processing">
            <a:extLst>
              <a:ext uri="{FF2B5EF4-FFF2-40B4-BE49-F238E27FC236}">
                <a16:creationId xmlns:a16="http://schemas.microsoft.com/office/drawing/2014/main" id="{733630D0-3622-E1B4-D66F-682382C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57" y="2520765"/>
            <a:ext cx="4710589" cy="28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AA94EEB2-984B-9D3A-D806-C1CABD14A60D}"/>
              </a:ext>
            </a:extLst>
          </p:cNvPr>
          <p:cNvSpPr txBox="1"/>
          <p:nvPr/>
        </p:nvSpPr>
        <p:spPr>
          <a:xfrm>
            <a:off x="6898857" y="5574888"/>
            <a:ext cx="4612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effectLst/>
              </a:rPr>
              <a:t>Fig. Introduction to Synchronous and Asynchronous Processing</a:t>
            </a:r>
          </a:p>
          <a:p>
            <a:r>
              <a:rPr lang="en-US" sz="1200" dirty="0"/>
              <a:t>Source: https://www.koyeb.com/blog/introduction-to-synchronous-and-asynchronous-processing</a:t>
            </a:r>
            <a:endParaRPr lang="en-US" sz="12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05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6.5. Exercise 4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06.08.2022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7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A6CEC1A3-E6D1-4A4B-1E54-AFE12EEC8826}"/>
              </a:ext>
            </a:extLst>
          </p:cNvPr>
          <p:cNvSpPr txBox="1"/>
          <p:nvPr/>
        </p:nvSpPr>
        <p:spPr>
          <a:xfrm>
            <a:off x="838200" y="1417152"/>
            <a:ext cx="10738274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688EB71-F940-B215-02FE-5F4B4D1FCBE2}"/>
              </a:ext>
            </a:extLst>
          </p:cNvPr>
          <p:cNvSpPr/>
          <p:nvPr/>
        </p:nvSpPr>
        <p:spPr>
          <a:xfrm>
            <a:off x="3887346" y="2851849"/>
            <a:ext cx="3503481" cy="2538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Phone parameters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F.sty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F.clr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S.sty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S.clr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K.sty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K.clr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F.sty</a:t>
            </a:r>
            <a:r>
              <a:rPr lang="en-US" dirty="0">
                <a:solidFill>
                  <a:srgbClr val="000000"/>
                </a:solidFill>
              </a:rPr>
              <a:t>: 1, 2, 3; </a:t>
            </a:r>
            <a:r>
              <a:rPr lang="en-US" dirty="0" err="1">
                <a:solidFill>
                  <a:srgbClr val="000000"/>
                </a:solidFill>
              </a:rPr>
              <a:t>F.clr</a:t>
            </a:r>
            <a:r>
              <a:rPr lang="en-US" dirty="0">
                <a:solidFill>
                  <a:srgbClr val="000000"/>
                </a:solidFill>
              </a:rPr>
              <a:t>: R, G, B;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S.sty</a:t>
            </a:r>
            <a:r>
              <a:rPr lang="en-US" dirty="0">
                <a:solidFill>
                  <a:srgbClr val="000000"/>
                </a:solidFill>
              </a:rPr>
              <a:t>: 1, 2, 3; </a:t>
            </a:r>
            <a:r>
              <a:rPr lang="en-US" dirty="0" err="1">
                <a:solidFill>
                  <a:srgbClr val="000000"/>
                </a:solidFill>
              </a:rPr>
              <a:t>S.clr</a:t>
            </a:r>
            <a:r>
              <a:rPr lang="en-US" dirty="0">
                <a:solidFill>
                  <a:srgbClr val="000000"/>
                </a:solidFill>
              </a:rPr>
              <a:t>: R, G, B;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K.sty</a:t>
            </a:r>
            <a:r>
              <a:rPr lang="en-US" dirty="0">
                <a:solidFill>
                  <a:srgbClr val="000000"/>
                </a:solidFill>
              </a:rPr>
              <a:t>: 1, 2, 3; </a:t>
            </a:r>
            <a:r>
              <a:rPr lang="en-US" dirty="0" err="1">
                <a:solidFill>
                  <a:srgbClr val="000000"/>
                </a:solidFill>
              </a:rPr>
              <a:t>K.clr</a:t>
            </a:r>
            <a:r>
              <a:rPr lang="en-US" dirty="0">
                <a:solidFill>
                  <a:srgbClr val="000000"/>
                </a:solidFill>
              </a:rPr>
              <a:t>: R, G, B;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3^6 = 729 combinations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993C97FD-76FC-4933-1553-AEBFAAF541D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7390827" y="4120945"/>
            <a:ext cx="1751114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616DBF35-EB59-D84B-0119-98A6F03A31A4}"/>
              </a:ext>
            </a:extLst>
          </p:cNvPr>
          <p:cNvSpPr/>
          <p:nvPr/>
        </p:nvSpPr>
        <p:spPr>
          <a:xfrm>
            <a:off x="9141941" y="2851848"/>
            <a:ext cx="2211859" cy="2538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list of Req. URL</a:t>
            </a:r>
          </a:p>
          <a:p>
            <a:r>
              <a:rPr lang="en-US" dirty="0">
                <a:solidFill>
                  <a:srgbClr val="000000"/>
                </a:solidFill>
              </a:rPr>
              <a:t>URL 1: load</a:t>
            </a:r>
          </a:p>
          <a:p>
            <a:r>
              <a:rPr lang="en-US" dirty="0">
                <a:solidFill>
                  <a:srgbClr val="000000"/>
                </a:solidFill>
              </a:rPr>
              <a:t>URL 2: move 2 to 3 in WS7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…… 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5CBE906E-6406-6021-65B1-EF44AB8657F0}"/>
              </a:ext>
            </a:extLst>
          </p:cNvPr>
          <p:cNvSpPr txBox="1"/>
          <p:nvPr/>
        </p:nvSpPr>
        <p:spPr>
          <a:xfrm>
            <a:off x="7739079" y="3618315"/>
            <a:ext cx="105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Convertor</a:t>
            </a:r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3D8F3DC-F90A-F341-B60C-D3704B0B3B0E}"/>
              </a:ext>
            </a:extLst>
          </p:cNvPr>
          <p:cNvSpPr/>
          <p:nvPr/>
        </p:nvSpPr>
        <p:spPr>
          <a:xfrm>
            <a:off x="679731" y="2851847"/>
            <a:ext cx="1912216" cy="2538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energy consumption parameters</a:t>
            </a:r>
          </a:p>
          <a:p>
            <a:pPr algn="ctr"/>
            <a:r>
              <a:rPr lang="en-US" b="1">
                <a:solidFill>
                  <a:srgbClr val="000000"/>
                </a:solidFill>
              </a:rPr>
              <a:t>(or something else)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9">
            <a:extLst>
              <a:ext uri="{FF2B5EF4-FFF2-40B4-BE49-F238E27FC236}">
                <a16:creationId xmlns:a16="http://schemas.microsoft.com/office/drawing/2014/main" id="{4DB5907F-23BC-EDFE-E244-B3E398D07272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2591947" y="4120944"/>
            <a:ext cx="1295399" cy="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">
            <a:extLst>
              <a:ext uri="{FF2B5EF4-FFF2-40B4-BE49-F238E27FC236}">
                <a16:creationId xmlns:a16="http://schemas.microsoft.com/office/drawing/2014/main" id="{E5A8B376-D701-86E9-3734-3CCD024E4448}"/>
              </a:ext>
            </a:extLst>
          </p:cNvPr>
          <p:cNvSpPr txBox="1"/>
          <p:nvPr/>
        </p:nvSpPr>
        <p:spPr>
          <a:xfrm>
            <a:off x="2712341" y="3664482"/>
            <a:ext cx="105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6. Practice session 6.1. Overview</vt:lpstr>
      <vt:lpstr>6. Practice session 6.2. Exercise 1</vt:lpstr>
      <vt:lpstr>6. Practice session 6.3. Exercise 2</vt:lpstr>
      <vt:lpstr>6. Practice session 6.4. Exercise 3</vt:lpstr>
      <vt:lpstr>6. Practice session 6.5. Exercise 4</vt:lpstr>
      <vt:lpstr>6. Practice session 6.5. Exercise 4</vt:lpstr>
      <vt:lpstr>6. Practice session 6.5. 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Practice session 6.1. Overview</dc:title>
  <dc:creator>Liang Zhang</dc:creator>
  <cp:lastModifiedBy>Liang Zhang</cp:lastModifiedBy>
  <cp:revision>3</cp:revision>
  <dcterms:created xsi:type="dcterms:W3CDTF">2022-08-02T17:10:21Z</dcterms:created>
  <dcterms:modified xsi:type="dcterms:W3CDTF">2022-08-06T18:16:28Z</dcterms:modified>
</cp:coreProperties>
</file>