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7" r:id="rId1"/>
  </p:sldMasterIdLst>
  <p:notesMasterIdLst>
    <p:notesMasterId r:id="rId20"/>
  </p:notesMasterIdLst>
  <p:handoutMasterIdLst>
    <p:handoutMasterId r:id="rId21"/>
  </p:handoutMasterIdLst>
  <p:sldIdLst>
    <p:sldId id="4804" r:id="rId2"/>
    <p:sldId id="4830" r:id="rId3"/>
    <p:sldId id="4843" r:id="rId4"/>
    <p:sldId id="4836" r:id="rId5"/>
    <p:sldId id="4838" r:id="rId6"/>
    <p:sldId id="4834" r:id="rId7"/>
    <p:sldId id="4840" r:id="rId8"/>
    <p:sldId id="4835" r:id="rId9"/>
    <p:sldId id="4846" r:id="rId10"/>
    <p:sldId id="4849" r:id="rId11"/>
    <p:sldId id="4847" r:id="rId12"/>
    <p:sldId id="4848" r:id="rId13"/>
    <p:sldId id="4850" r:id="rId14"/>
    <p:sldId id="4851" r:id="rId15"/>
    <p:sldId id="4852" r:id="rId16"/>
    <p:sldId id="4853" r:id="rId17"/>
    <p:sldId id="4854" r:id="rId18"/>
    <p:sldId id="4832" r:id="rId19"/>
  </p:sldIdLst>
  <p:sldSz cx="9144000" cy="5143500" type="screen16x9"/>
  <p:notesSz cx="6858000" cy="9144000"/>
  <p:custDataLst>
    <p:tags r:id="rId22"/>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4935" indent="-129821"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128" indent="-26189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321" indent="-393976"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514" indent="-526054"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575" algn="l" defTabSz="65023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690" algn="l" defTabSz="65023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5804" algn="l" defTabSz="65023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0919" algn="l" defTabSz="65023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guide id="8" orient="horz" pos="233">
          <p15:clr>
            <a:srgbClr val="A4A3A4"/>
          </p15:clr>
        </p15:guide>
        <p15:guide id="9" orient="horz" pos="2981">
          <p15:clr>
            <a:srgbClr val="A4A3A4"/>
          </p15:clr>
        </p15:guide>
        <p15:guide id="10" pos="2880">
          <p15:clr>
            <a:srgbClr val="A4A3A4"/>
          </p15:clr>
        </p15:guide>
        <p15:guide id="11" pos="431">
          <p15:clr>
            <a:srgbClr val="A4A3A4"/>
          </p15:clr>
        </p15:guide>
        <p15:guide id="12" pos="5331">
          <p15:clr>
            <a:srgbClr val="A4A3A4"/>
          </p15:clr>
        </p15:guide>
        <p15:guide id="13" pos="492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575"/>
    <a:srgbClr val="FFFFFF"/>
    <a:srgbClr val="38AABA"/>
    <a:srgbClr val="134B73"/>
    <a:srgbClr val="73A6A3"/>
    <a:srgbClr val="FBB80D"/>
    <a:srgbClr val="ED1C24"/>
    <a:srgbClr val="1E6C7A"/>
    <a:srgbClr val="BF0000"/>
    <a:srgbClr val="166C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0" autoAdjust="0"/>
    <p:restoredTop sz="95274" autoAdjust="0"/>
  </p:normalViewPr>
  <p:slideViewPr>
    <p:cSldViewPr>
      <p:cViewPr varScale="1">
        <p:scale>
          <a:sx n="64" d="100"/>
          <a:sy n="64" d="100"/>
        </p:scale>
        <p:origin x="67" y="835"/>
      </p:cViewPr>
      <p:guideLst>
        <p:guide orient="horz" pos="328"/>
        <p:guide pos="4050"/>
        <p:guide pos="557"/>
        <p:guide orient="horz" pos="4183"/>
        <p:guide pos="7497"/>
        <p:guide pos="6908"/>
        <p:guide orient="horz" pos="233"/>
        <p:guide orient="horz" pos="2981"/>
        <p:guide pos="2880"/>
        <p:guide pos="431"/>
        <p:guide pos="5331"/>
        <p:guide pos="4921"/>
      </p:guideLst>
    </p:cSldViewPr>
  </p:slideViewPr>
  <p:outlineViewPr>
    <p:cViewPr>
      <p:scale>
        <a:sx n="100" d="100"/>
        <a:sy n="100" d="100"/>
      </p:scale>
      <p:origin x="0" y="-10374"/>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2023/6/23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2023/6/23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23986" algn="l" rtl="0" eaLnBrk="0" fontAlgn="base" hangingPunct="0">
      <a:spcBef>
        <a:spcPct val="30000"/>
      </a:spcBef>
      <a:spcAft>
        <a:spcPct val="0"/>
      </a:spcAft>
      <a:defRPr sz="900" kern="1200">
        <a:solidFill>
          <a:schemeClr val="tx1"/>
        </a:solidFill>
        <a:latin typeface="+mn-lt"/>
        <a:ea typeface="+mn-ea"/>
        <a:cs typeface="+mn-cs"/>
      </a:defRPr>
    </a:lvl2pPr>
    <a:lvl3pPr marL="649101" algn="l" rtl="0" eaLnBrk="0" fontAlgn="base" hangingPunct="0">
      <a:spcBef>
        <a:spcPct val="30000"/>
      </a:spcBef>
      <a:spcAft>
        <a:spcPct val="0"/>
      </a:spcAft>
      <a:defRPr sz="900" kern="1200">
        <a:solidFill>
          <a:schemeClr val="tx1"/>
        </a:solidFill>
        <a:latin typeface="+mn-lt"/>
        <a:ea typeface="+mn-ea"/>
        <a:cs typeface="+mn-cs"/>
      </a:defRPr>
    </a:lvl3pPr>
    <a:lvl4pPr marL="974216" algn="l" rtl="0" eaLnBrk="0" fontAlgn="base" hangingPunct="0">
      <a:spcBef>
        <a:spcPct val="30000"/>
      </a:spcBef>
      <a:spcAft>
        <a:spcPct val="0"/>
      </a:spcAft>
      <a:defRPr sz="900" kern="1200">
        <a:solidFill>
          <a:schemeClr val="tx1"/>
        </a:solidFill>
        <a:latin typeface="+mn-lt"/>
        <a:ea typeface="+mn-ea"/>
        <a:cs typeface="+mn-cs"/>
      </a:defRPr>
    </a:lvl4pPr>
    <a:lvl5pPr marL="1299331" algn="l" rtl="0" eaLnBrk="0" fontAlgn="base" hangingPunct="0">
      <a:spcBef>
        <a:spcPct val="30000"/>
      </a:spcBef>
      <a:spcAft>
        <a:spcPct val="0"/>
      </a:spcAft>
      <a:defRPr sz="900" kern="1200">
        <a:solidFill>
          <a:schemeClr val="tx1"/>
        </a:solidFill>
        <a:latin typeface="+mn-lt"/>
        <a:ea typeface="+mn-ea"/>
        <a:cs typeface="+mn-cs"/>
      </a:defRPr>
    </a:lvl5pPr>
    <a:lvl6pPr marL="1625214" algn="l" defTabSz="650085" rtl="0" eaLnBrk="1" latinLnBrk="0" hangingPunct="1">
      <a:defRPr sz="900" kern="1200">
        <a:solidFill>
          <a:schemeClr val="tx1"/>
        </a:solidFill>
        <a:latin typeface="+mn-lt"/>
        <a:ea typeface="+mn-ea"/>
        <a:cs typeface="+mn-cs"/>
      </a:defRPr>
    </a:lvl6pPr>
    <a:lvl7pPr marL="1950257" algn="l" defTabSz="650085" rtl="0" eaLnBrk="1" latinLnBrk="0" hangingPunct="1">
      <a:defRPr sz="900" kern="1200">
        <a:solidFill>
          <a:schemeClr val="tx1"/>
        </a:solidFill>
        <a:latin typeface="+mn-lt"/>
        <a:ea typeface="+mn-ea"/>
        <a:cs typeface="+mn-cs"/>
      </a:defRPr>
    </a:lvl7pPr>
    <a:lvl8pPr marL="2275301" algn="l" defTabSz="650085" rtl="0" eaLnBrk="1" latinLnBrk="0" hangingPunct="1">
      <a:defRPr sz="900" kern="1200">
        <a:solidFill>
          <a:schemeClr val="tx1"/>
        </a:solidFill>
        <a:latin typeface="+mn-lt"/>
        <a:ea typeface="+mn-ea"/>
        <a:cs typeface="+mn-cs"/>
      </a:defRPr>
    </a:lvl8pPr>
    <a:lvl9pPr marL="2600342" algn="l" defTabSz="650085"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629910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t>10</a:t>
            </a:fld>
            <a:endParaRPr lang="zh-CN" altLang="en-US"/>
          </a:p>
        </p:txBody>
      </p:sp>
    </p:spTree>
    <p:extLst>
      <p:ext uri="{BB962C8B-B14F-4D97-AF65-F5344CB8AC3E}">
        <p14:creationId xmlns:p14="http://schemas.microsoft.com/office/powerpoint/2010/main" val="2954991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11</a:t>
            </a:fld>
            <a:endParaRPr lang="zh-CN" altLang="en-US"/>
          </a:p>
        </p:txBody>
      </p:sp>
    </p:spTree>
    <p:extLst>
      <p:ext uri="{BB962C8B-B14F-4D97-AF65-F5344CB8AC3E}">
        <p14:creationId xmlns:p14="http://schemas.microsoft.com/office/powerpoint/2010/main" val="1657672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t>12</a:t>
            </a:fld>
            <a:endParaRPr lang="zh-CN" altLang="en-US"/>
          </a:p>
        </p:txBody>
      </p:sp>
    </p:spTree>
    <p:extLst>
      <p:ext uri="{BB962C8B-B14F-4D97-AF65-F5344CB8AC3E}">
        <p14:creationId xmlns:p14="http://schemas.microsoft.com/office/powerpoint/2010/main" val="2288281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t>13</a:t>
            </a:fld>
            <a:endParaRPr lang="zh-CN" altLang="en-US"/>
          </a:p>
        </p:txBody>
      </p:sp>
    </p:spTree>
    <p:extLst>
      <p:ext uri="{BB962C8B-B14F-4D97-AF65-F5344CB8AC3E}">
        <p14:creationId xmlns:p14="http://schemas.microsoft.com/office/powerpoint/2010/main" val="4198163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14</a:t>
            </a:fld>
            <a:endParaRPr lang="zh-CN" altLang="en-US"/>
          </a:p>
        </p:txBody>
      </p:sp>
    </p:spTree>
    <p:extLst>
      <p:ext uri="{BB962C8B-B14F-4D97-AF65-F5344CB8AC3E}">
        <p14:creationId xmlns:p14="http://schemas.microsoft.com/office/powerpoint/2010/main" val="3291029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t>15</a:t>
            </a:fld>
            <a:endParaRPr lang="zh-CN" altLang="en-US"/>
          </a:p>
        </p:txBody>
      </p:sp>
    </p:spTree>
    <p:extLst>
      <p:ext uri="{BB962C8B-B14F-4D97-AF65-F5344CB8AC3E}">
        <p14:creationId xmlns:p14="http://schemas.microsoft.com/office/powerpoint/2010/main" val="3312486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16</a:t>
            </a:fld>
            <a:endParaRPr lang="zh-CN" altLang="en-US"/>
          </a:p>
        </p:txBody>
      </p:sp>
    </p:spTree>
    <p:extLst>
      <p:ext uri="{BB962C8B-B14F-4D97-AF65-F5344CB8AC3E}">
        <p14:creationId xmlns:p14="http://schemas.microsoft.com/office/powerpoint/2010/main" val="1971993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t>17</a:t>
            </a:fld>
            <a:endParaRPr lang="zh-CN" altLang="en-US"/>
          </a:p>
        </p:txBody>
      </p:sp>
    </p:spTree>
    <p:extLst>
      <p:ext uri="{BB962C8B-B14F-4D97-AF65-F5344CB8AC3E}">
        <p14:creationId xmlns:p14="http://schemas.microsoft.com/office/powerpoint/2010/main" val="1354007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629910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2</a:t>
            </a:fld>
            <a:endParaRPr lang="zh-CN" altLang="en-US"/>
          </a:p>
        </p:txBody>
      </p:sp>
    </p:spTree>
    <p:extLst>
      <p:ext uri="{BB962C8B-B14F-4D97-AF65-F5344CB8AC3E}">
        <p14:creationId xmlns:p14="http://schemas.microsoft.com/office/powerpoint/2010/main" val="1759494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3</a:t>
            </a:fld>
            <a:endParaRPr lang="zh-CN" altLang="en-US"/>
          </a:p>
        </p:txBody>
      </p:sp>
    </p:spTree>
    <p:extLst>
      <p:ext uri="{BB962C8B-B14F-4D97-AF65-F5344CB8AC3E}">
        <p14:creationId xmlns:p14="http://schemas.microsoft.com/office/powerpoint/2010/main" val="399316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t>4</a:t>
            </a:fld>
            <a:endParaRPr lang="zh-CN" altLang="en-US"/>
          </a:p>
        </p:txBody>
      </p:sp>
    </p:spTree>
    <p:extLst>
      <p:ext uri="{BB962C8B-B14F-4D97-AF65-F5344CB8AC3E}">
        <p14:creationId xmlns:p14="http://schemas.microsoft.com/office/powerpoint/2010/main" val="2261592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3739274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6</a:t>
            </a:fld>
            <a:endParaRPr lang="zh-CN" altLang="en-US"/>
          </a:p>
        </p:txBody>
      </p:sp>
    </p:spTree>
    <p:extLst>
      <p:ext uri="{BB962C8B-B14F-4D97-AF65-F5344CB8AC3E}">
        <p14:creationId xmlns:p14="http://schemas.microsoft.com/office/powerpoint/2010/main" val="402520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t>7</a:t>
            </a:fld>
            <a:endParaRPr lang="zh-CN" altLang="en-US"/>
          </a:p>
        </p:txBody>
      </p:sp>
    </p:spTree>
    <p:extLst>
      <p:ext uri="{BB962C8B-B14F-4D97-AF65-F5344CB8AC3E}">
        <p14:creationId xmlns:p14="http://schemas.microsoft.com/office/powerpoint/2010/main" val="1379934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8</a:t>
            </a:fld>
            <a:endParaRPr lang="zh-CN" altLang="en-US"/>
          </a:p>
        </p:txBody>
      </p:sp>
    </p:spTree>
    <p:extLst>
      <p:ext uri="{BB962C8B-B14F-4D97-AF65-F5344CB8AC3E}">
        <p14:creationId xmlns:p14="http://schemas.microsoft.com/office/powerpoint/2010/main" val="726083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t>9</a:t>
            </a:fld>
            <a:endParaRPr lang="zh-CN" altLang="en-US"/>
          </a:p>
        </p:txBody>
      </p:sp>
    </p:spTree>
    <p:extLst>
      <p:ext uri="{BB962C8B-B14F-4D97-AF65-F5344CB8AC3E}">
        <p14:creationId xmlns:p14="http://schemas.microsoft.com/office/powerpoint/2010/main" val="1484101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1893267"/>
      </p:ext>
    </p:extLst>
  </p:cSld>
  <p:clrMapOvr>
    <a:masterClrMapping/>
  </p:clrMapOvr>
  <p:transition spd="slow" advTm="3000">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AD87B8-9A4B-45E2-BBE5-FB86ADE287A3}" type="datetimeFigureOut">
              <a:rPr lang="zh-CN" altLang="en-US" smtClean="0"/>
              <a:t>2023/6/23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AAA611-6692-4583-86AB-5AB9B972BD46}" type="slidenum">
              <a:rPr lang="zh-CN" altLang="en-US" smtClean="0"/>
              <a:t>‹#›</a:t>
            </a:fld>
            <a:endParaRPr lang="zh-CN" altLang="en-US"/>
          </a:p>
        </p:txBody>
      </p:sp>
    </p:spTree>
    <p:extLst>
      <p:ext uri="{BB962C8B-B14F-4D97-AF65-F5344CB8AC3E}">
        <p14:creationId xmlns:p14="http://schemas.microsoft.com/office/powerpoint/2010/main" val="1032518536"/>
      </p:ext>
    </p:extLst>
  </p:cSld>
  <p:clrMapOvr>
    <a:masterClrMapping/>
  </p:clrMapOvr>
  <p:transition spd="slow" advTm="3000">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6/23/2023</a:t>
            </a:fld>
            <a:endParaRPr 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CE21AE-35BE-43FB-97D8-7651966464FA}" type="slidenum">
              <a:rPr lang="zh-CN" altLang="en-US" smtClean="0"/>
              <a:t>‹#›</a:t>
            </a:fld>
            <a:endParaRPr lang="zh-CN" altLang="en-US"/>
          </a:p>
        </p:txBody>
      </p:sp>
    </p:spTree>
    <p:extLst>
      <p:ext uri="{BB962C8B-B14F-4D97-AF65-F5344CB8AC3E}">
        <p14:creationId xmlns:p14="http://schemas.microsoft.com/office/powerpoint/2010/main" val="1700065808"/>
      </p:ext>
    </p:extLst>
  </p:cSld>
  <p:clrMapOvr>
    <a:masterClrMapping/>
  </p:clrMapOvr>
  <p:transition spd="slow" advTm="3000">
    <p:cove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792" y="274335"/>
            <a:ext cx="7886418" cy="993477"/>
          </a:xfrm>
          <a:prstGeom prst="rect">
            <a:avLst/>
          </a:prstGeom>
        </p:spPr>
        <p:txBody>
          <a:bodyPr vert="horz" lIns="65023" tIns="32511" rIns="65023" bIns="32511" rtlCol="0" anchor="ctr">
            <a:normAutofit/>
          </a:bodyPr>
          <a:lstStyle/>
          <a:p>
            <a:r>
              <a:rPr lang="zh-CN" altLang="en-US"/>
              <a:t>单击此处编辑母版标题样式</a:t>
            </a:r>
          </a:p>
        </p:txBody>
      </p:sp>
      <p:sp>
        <p:nvSpPr>
          <p:cNvPr id="3" name="文本占位符 2"/>
          <p:cNvSpPr>
            <a:spLocks noGrp="1"/>
          </p:cNvSpPr>
          <p:nvPr>
            <p:ph type="body" idx="1"/>
          </p:nvPr>
        </p:nvSpPr>
        <p:spPr>
          <a:xfrm>
            <a:off x="628792" y="1369417"/>
            <a:ext cx="7886418" cy="3263797"/>
          </a:xfrm>
          <a:prstGeom prst="rect">
            <a:avLst/>
          </a:prstGeom>
        </p:spPr>
        <p:txBody>
          <a:bodyPr vert="horz" lIns="65023" tIns="32511" rIns="65023" bIns="32511"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792" y="4767560"/>
            <a:ext cx="2056836" cy="273206"/>
          </a:xfrm>
          <a:prstGeom prst="rect">
            <a:avLst/>
          </a:prstGeom>
        </p:spPr>
        <p:txBody>
          <a:bodyPr vert="horz" lIns="65023" tIns="32511" rIns="65023" bIns="32511" rtlCol="0" anchor="ctr"/>
          <a:lstStyle>
            <a:lvl1pPr algn="l">
              <a:defRPr sz="900">
                <a:solidFill>
                  <a:schemeClr val="tx1">
                    <a:tint val="75000"/>
                  </a:schemeClr>
                </a:solidFill>
              </a:defRPr>
            </a:lvl1pPr>
          </a:lstStyle>
          <a:p>
            <a:fld id="{32BF82D2-7A68-459D-A996-9BDDA2518FA4}" type="datetimeFigureOut">
              <a:rPr lang="zh-CN" altLang="en-US" smtClean="0"/>
              <a:t>2023/6/23</a:t>
            </a:fld>
            <a:endParaRPr lang="zh-CN" altLang="en-US"/>
          </a:p>
        </p:txBody>
      </p:sp>
      <p:sp>
        <p:nvSpPr>
          <p:cNvPr id="5" name="页脚占位符 4"/>
          <p:cNvSpPr>
            <a:spLocks noGrp="1"/>
          </p:cNvSpPr>
          <p:nvPr>
            <p:ph type="ftr" sz="quarter" idx="3"/>
          </p:nvPr>
        </p:nvSpPr>
        <p:spPr>
          <a:xfrm>
            <a:off x="3028810" y="4767560"/>
            <a:ext cx="3086382" cy="273206"/>
          </a:xfrm>
          <a:prstGeom prst="rect">
            <a:avLst/>
          </a:prstGeom>
        </p:spPr>
        <p:txBody>
          <a:bodyPr vert="horz" lIns="65023" tIns="32511" rIns="65023" bIns="32511"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8374" y="4767560"/>
            <a:ext cx="2056836" cy="273206"/>
          </a:xfrm>
          <a:prstGeom prst="rect">
            <a:avLst/>
          </a:prstGeom>
        </p:spPr>
        <p:txBody>
          <a:bodyPr vert="horz" lIns="65023" tIns="32511" rIns="65023" bIns="32511" rtlCol="0" anchor="ctr"/>
          <a:lstStyle>
            <a:lvl1pPr algn="r">
              <a:defRPr sz="900">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48505689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4" r:id="rId3"/>
  </p:sldLayoutIdLst>
  <p:transition spd="slow" advTm="3000">
    <p:cover/>
  </p:transition>
  <p:txStyles>
    <p:titleStyle>
      <a:lvl1pPr algn="l" defTabSz="650230"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57" indent="-162557" algn="l" defTabSz="650230" rtl="0" eaLnBrk="1" latinLnBrk="0" hangingPunct="1">
        <a:lnSpc>
          <a:spcPct val="90000"/>
        </a:lnSpc>
        <a:spcBef>
          <a:spcPts val="711"/>
        </a:spcBef>
        <a:buFont typeface="Arial" panose="020B0604020202020204" pitchFamily="34" charset="0"/>
        <a:buChar char="•"/>
        <a:defRPr sz="2000" kern="1200">
          <a:solidFill>
            <a:schemeClr val="tx1"/>
          </a:solidFill>
          <a:latin typeface="+mn-lt"/>
          <a:ea typeface="+mn-ea"/>
          <a:cs typeface="+mn-cs"/>
        </a:defRPr>
      </a:lvl1pPr>
      <a:lvl2pPr marL="487672" indent="-162557" algn="l" defTabSz="650230" rtl="0" eaLnBrk="1" latinLnBrk="0" hangingPunct="1">
        <a:lnSpc>
          <a:spcPct val="90000"/>
        </a:lnSpc>
        <a:spcBef>
          <a:spcPts val="356"/>
        </a:spcBef>
        <a:buFont typeface="Arial" panose="020B0604020202020204" pitchFamily="34" charset="0"/>
        <a:buChar char="•"/>
        <a:defRPr sz="1700" kern="1200">
          <a:solidFill>
            <a:schemeClr val="tx1"/>
          </a:solidFill>
          <a:latin typeface="+mn-lt"/>
          <a:ea typeface="+mn-ea"/>
          <a:cs typeface="+mn-cs"/>
        </a:defRPr>
      </a:lvl2pPr>
      <a:lvl3pPr marL="812787" indent="-162557" algn="l" defTabSz="650230" rtl="0" eaLnBrk="1" latinLnBrk="0" hangingPunct="1">
        <a:lnSpc>
          <a:spcPct val="90000"/>
        </a:lnSpc>
        <a:spcBef>
          <a:spcPts val="356"/>
        </a:spcBef>
        <a:buFont typeface="Arial" panose="020B0604020202020204" pitchFamily="34" charset="0"/>
        <a:buChar char="•"/>
        <a:defRPr sz="1400" kern="1200">
          <a:solidFill>
            <a:schemeClr val="tx1"/>
          </a:solidFill>
          <a:latin typeface="+mn-lt"/>
          <a:ea typeface="+mn-ea"/>
          <a:cs typeface="+mn-cs"/>
        </a:defRPr>
      </a:lvl3pPr>
      <a:lvl4pPr marL="1137902" indent="-162557" algn="l" defTabSz="650230"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4pPr>
      <a:lvl5pPr marL="1463017" indent="-162557" algn="l" defTabSz="650230"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5pPr>
      <a:lvl6pPr marL="1788132" indent="-162557" algn="l" defTabSz="650230"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6pPr>
      <a:lvl7pPr marL="2113247" indent="-162557" algn="l" defTabSz="650230"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7pPr>
      <a:lvl8pPr marL="2438362" indent="-162557" algn="l" defTabSz="650230"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8pPr>
      <a:lvl9pPr marL="2763477" indent="-162557" algn="l" defTabSz="650230"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230" rtl="0" eaLnBrk="1" latinLnBrk="0" hangingPunct="1">
        <a:defRPr sz="1300" kern="1200">
          <a:solidFill>
            <a:schemeClr val="tx1"/>
          </a:solidFill>
          <a:latin typeface="+mn-lt"/>
          <a:ea typeface="+mn-ea"/>
          <a:cs typeface="+mn-cs"/>
        </a:defRPr>
      </a:lvl1pPr>
      <a:lvl2pPr marL="325115" algn="l" defTabSz="650230" rtl="0" eaLnBrk="1" latinLnBrk="0" hangingPunct="1">
        <a:defRPr sz="1300" kern="1200">
          <a:solidFill>
            <a:schemeClr val="tx1"/>
          </a:solidFill>
          <a:latin typeface="+mn-lt"/>
          <a:ea typeface="+mn-ea"/>
          <a:cs typeface="+mn-cs"/>
        </a:defRPr>
      </a:lvl2pPr>
      <a:lvl3pPr marL="650230" algn="l" defTabSz="650230" rtl="0" eaLnBrk="1" latinLnBrk="0" hangingPunct="1">
        <a:defRPr sz="1300" kern="1200">
          <a:solidFill>
            <a:schemeClr val="tx1"/>
          </a:solidFill>
          <a:latin typeface="+mn-lt"/>
          <a:ea typeface="+mn-ea"/>
          <a:cs typeface="+mn-cs"/>
        </a:defRPr>
      </a:lvl3pPr>
      <a:lvl4pPr marL="975345" algn="l" defTabSz="650230" rtl="0" eaLnBrk="1" latinLnBrk="0" hangingPunct="1">
        <a:defRPr sz="1300" kern="1200">
          <a:solidFill>
            <a:schemeClr val="tx1"/>
          </a:solidFill>
          <a:latin typeface="+mn-lt"/>
          <a:ea typeface="+mn-ea"/>
          <a:cs typeface="+mn-cs"/>
        </a:defRPr>
      </a:lvl4pPr>
      <a:lvl5pPr marL="1300460" algn="l" defTabSz="650230" rtl="0" eaLnBrk="1" latinLnBrk="0" hangingPunct="1">
        <a:defRPr sz="1300" kern="1200">
          <a:solidFill>
            <a:schemeClr val="tx1"/>
          </a:solidFill>
          <a:latin typeface="+mn-lt"/>
          <a:ea typeface="+mn-ea"/>
          <a:cs typeface="+mn-cs"/>
        </a:defRPr>
      </a:lvl5pPr>
      <a:lvl6pPr marL="1625575" algn="l" defTabSz="650230" rtl="0" eaLnBrk="1" latinLnBrk="0" hangingPunct="1">
        <a:defRPr sz="1300" kern="1200">
          <a:solidFill>
            <a:schemeClr val="tx1"/>
          </a:solidFill>
          <a:latin typeface="+mn-lt"/>
          <a:ea typeface="+mn-ea"/>
          <a:cs typeface="+mn-cs"/>
        </a:defRPr>
      </a:lvl6pPr>
      <a:lvl7pPr marL="1950690" algn="l" defTabSz="650230" rtl="0" eaLnBrk="1" latinLnBrk="0" hangingPunct="1">
        <a:defRPr sz="1300" kern="1200">
          <a:solidFill>
            <a:schemeClr val="tx1"/>
          </a:solidFill>
          <a:latin typeface="+mn-lt"/>
          <a:ea typeface="+mn-ea"/>
          <a:cs typeface="+mn-cs"/>
        </a:defRPr>
      </a:lvl7pPr>
      <a:lvl8pPr marL="2275804" algn="l" defTabSz="650230" rtl="0" eaLnBrk="1" latinLnBrk="0" hangingPunct="1">
        <a:defRPr sz="1300" kern="1200">
          <a:solidFill>
            <a:schemeClr val="tx1"/>
          </a:solidFill>
          <a:latin typeface="+mn-lt"/>
          <a:ea typeface="+mn-ea"/>
          <a:cs typeface="+mn-cs"/>
        </a:defRPr>
      </a:lvl8pPr>
      <a:lvl9pPr marL="2600919" algn="l" defTabSz="650230"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40568" y="57832"/>
            <a:ext cx="4976392" cy="5027835"/>
            <a:chOff x="-548408" y="57833"/>
            <a:chExt cx="5027835" cy="5027835"/>
          </a:xfrm>
        </p:grpSpPr>
        <p:grpSp>
          <p:nvGrpSpPr>
            <p:cNvPr id="2" name="组合 1"/>
            <p:cNvGrpSpPr/>
            <p:nvPr/>
          </p:nvGrpSpPr>
          <p:grpSpPr>
            <a:xfrm>
              <a:off x="328459" y="987574"/>
              <a:ext cx="3235429" cy="3235429"/>
              <a:chOff x="228885" y="835128"/>
              <a:chExt cx="3473246" cy="3473246"/>
            </a:xfrm>
          </p:grpSpPr>
          <p:sp>
            <p:nvSpPr>
              <p:cNvPr id="7" name="椭圆 6"/>
              <p:cNvSpPr/>
              <p:nvPr/>
            </p:nvSpPr>
            <p:spPr>
              <a:xfrm>
                <a:off x="228885" y="835128"/>
                <a:ext cx="3473246" cy="3473246"/>
              </a:xfrm>
              <a:prstGeom prst="ellipse">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3" name="椭圆 12"/>
              <p:cNvSpPr/>
              <p:nvPr/>
            </p:nvSpPr>
            <p:spPr>
              <a:xfrm>
                <a:off x="682402" y="1288644"/>
                <a:ext cx="2566212" cy="256621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14" name="椭圆 13"/>
            <p:cNvSpPr/>
            <p:nvPr/>
          </p:nvSpPr>
          <p:spPr>
            <a:xfrm>
              <a:off x="-548408" y="57833"/>
              <a:ext cx="5027835" cy="5027835"/>
            </a:xfrm>
            <a:prstGeom prst="ellipse">
              <a:avLst/>
            </a:prstGeom>
            <a:no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5" name="组合 4"/>
          <p:cNvGrpSpPr/>
          <p:nvPr/>
        </p:nvGrpSpPr>
        <p:grpSpPr>
          <a:xfrm>
            <a:off x="4566803" y="684863"/>
            <a:ext cx="4577200" cy="3292404"/>
            <a:chOff x="4764665" y="684863"/>
            <a:chExt cx="4373235" cy="3292404"/>
          </a:xfrm>
        </p:grpSpPr>
        <p:sp>
          <p:nvSpPr>
            <p:cNvPr id="15" name="任意多边形 14"/>
            <p:cNvSpPr/>
            <p:nvPr/>
          </p:nvSpPr>
          <p:spPr>
            <a:xfrm flipH="1">
              <a:off x="7800657" y="3542410"/>
              <a:ext cx="1182984" cy="45719"/>
            </a:xfrm>
            <a:custGeom>
              <a:avLst/>
              <a:gdLst>
                <a:gd name="connsiteX0" fmla="*/ 7063287 w 7087951"/>
                <a:gd name="connsiteY0" fmla="*/ 72008 h 72008"/>
                <a:gd name="connsiteX1" fmla="*/ 4574120 w 7087951"/>
                <a:gd name="connsiteY1" fmla="*/ 72008 h 72008"/>
                <a:gd name="connsiteX2" fmla="*/ 2488009 w 7087951"/>
                <a:gd name="connsiteY2" fmla="*/ 72008 h 72008"/>
                <a:gd name="connsiteX3" fmla="*/ 0 w 7087951"/>
                <a:gd name="connsiteY3" fmla="*/ 72008 h 72008"/>
                <a:gd name="connsiteX4" fmla="*/ 0 w 7087951"/>
                <a:gd name="connsiteY4" fmla="*/ 0 h 72008"/>
                <a:gd name="connsiteX5" fmla="*/ 2447168 w 7087951"/>
                <a:gd name="connsiteY5" fmla="*/ 0 h 72008"/>
                <a:gd name="connsiteX6" fmla="*/ 4533279 w 7087951"/>
                <a:gd name="connsiteY6" fmla="*/ 0 h 72008"/>
                <a:gd name="connsiteX7" fmla="*/ 7087951 w 7087951"/>
                <a:gd name="connsiteY7" fmla="*/ 0 h 72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87951" h="72008">
                  <a:moveTo>
                    <a:pt x="7063287" y="72008"/>
                  </a:moveTo>
                  <a:lnTo>
                    <a:pt x="4574120" y="72008"/>
                  </a:lnTo>
                  <a:lnTo>
                    <a:pt x="2488009" y="72008"/>
                  </a:lnTo>
                  <a:lnTo>
                    <a:pt x="0" y="72008"/>
                  </a:lnTo>
                  <a:lnTo>
                    <a:pt x="0" y="0"/>
                  </a:lnTo>
                  <a:lnTo>
                    <a:pt x="2447168" y="0"/>
                  </a:lnTo>
                  <a:lnTo>
                    <a:pt x="4533279" y="0"/>
                  </a:lnTo>
                  <a:lnTo>
                    <a:pt x="7087951" y="0"/>
                  </a:lnTo>
                  <a:close/>
                </a:path>
              </a:pathLst>
            </a:custGeom>
            <a:gradFill flip="none" rotWithShape="1">
              <a:gsLst>
                <a:gs pos="0">
                  <a:schemeClr val="tx2">
                    <a:lumMod val="60000"/>
                    <a:lumOff val="40000"/>
                  </a:schemeClr>
                </a:gs>
                <a:gs pos="100000">
                  <a:schemeClr val="tx2">
                    <a:lumMod val="75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6" name="Text Box 2"/>
            <p:cNvSpPr txBox="1">
              <a:spLocks noChangeArrowheads="1"/>
            </p:cNvSpPr>
            <p:nvPr/>
          </p:nvSpPr>
          <p:spPr bwMode="auto">
            <a:xfrm>
              <a:off x="4764665" y="2828591"/>
              <a:ext cx="4373235" cy="461665"/>
            </a:xfrm>
            <a:prstGeom prst="rect">
              <a:avLst/>
            </a:prstGeom>
            <a:noFill/>
            <a:ln w="9525">
              <a:noFill/>
              <a:miter lim="800000"/>
              <a:headEnd/>
              <a:tailEnd/>
            </a:ln>
          </p:spPr>
          <p:txBody>
            <a:bodyPr wrap="square">
              <a:spAutoFit/>
            </a:bodyPr>
            <a:lstStyle/>
            <a:p>
              <a:pPr algn="r"/>
              <a:r>
                <a:rPr lang="en-US" altLang="zh-CN" sz="2400" b="1" dirty="0">
                  <a:solidFill>
                    <a:schemeClr val="accent1">
                      <a:lumMod val="7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a:t>
              </a:r>
              <a:r>
                <a:rPr lang="en-US" altLang="zh-CN" sz="2400" b="1" dirty="0" err="1">
                  <a:solidFill>
                    <a:schemeClr val="accent1">
                      <a:lumMod val="7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os</a:t>
              </a:r>
              <a:r>
                <a:rPr lang="en-US" altLang="zh-CN" sz="2400" b="1" dirty="0">
                  <a:solidFill>
                    <a:schemeClr val="accent1">
                      <a:lumMod val="7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 lab2</a:t>
              </a:r>
              <a:r>
                <a:rPr lang="zh-CN" altLang="en-US" sz="2400" b="1" dirty="0">
                  <a:solidFill>
                    <a:schemeClr val="accent1">
                      <a:lumMod val="7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实验报告</a:t>
              </a:r>
              <a:endParaRPr lang="en-US" altLang="zh-CN" sz="2400" b="1" dirty="0">
                <a:solidFill>
                  <a:schemeClr val="accent1">
                    <a:lumMod val="75000"/>
                  </a:schemeClr>
                </a:solidFill>
                <a:latin typeface="思源黑体 CN Bold" panose="020B0800000000000000" pitchFamily="34" charset="-122"/>
                <a:ea typeface="思源黑体 CN Bold" panose="020B0800000000000000" pitchFamily="34" charset="-122"/>
                <a:sym typeface="Century Gothic" panose="020B0502020202020204" pitchFamily="34" charset="0"/>
              </a:endParaRPr>
            </a:p>
          </p:txBody>
        </p:sp>
        <p:sp>
          <p:nvSpPr>
            <p:cNvPr id="17" name="矩形 16"/>
            <p:cNvSpPr/>
            <p:nvPr/>
          </p:nvSpPr>
          <p:spPr>
            <a:xfrm>
              <a:off x="5801620" y="1267395"/>
              <a:ext cx="1940807" cy="646331"/>
            </a:xfrm>
            <a:prstGeom prst="rect">
              <a:avLst/>
            </a:prstGeom>
          </p:spPr>
          <p:txBody>
            <a:bodyPr wrap="none">
              <a:spAutoFit/>
            </a:bodyPr>
            <a:lstStyle/>
            <a:p>
              <a:pPr algn="r"/>
              <a:r>
                <a:rPr lang="zh-CN" altLang="en-US" sz="3600" b="1" dirty="0">
                  <a:solidFill>
                    <a:srgbClr val="333F50"/>
                  </a:solidFill>
                  <a:latin typeface="思源黑体 CN Light" panose="020B0300000000000000" pitchFamily="34" charset="-122"/>
                  <a:ea typeface="思源黑体 CN Light" panose="020B0300000000000000" pitchFamily="34" charset="-122"/>
                  <a:sym typeface="Century Gothic" panose="020B0502020202020204" pitchFamily="34" charset="0"/>
                </a:rPr>
                <a:t>系统调度</a:t>
              </a:r>
            </a:p>
          </p:txBody>
        </p:sp>
        <p:sp>
          <p:nvSpPr>
            <p:cNvPr id="18" name="文本框 48"/>
            <p:cNvSpPr txBox="1"/>
            <p:nvPr/>
          </p:nvSpPr>
          <p:spPr>
            <a:xfrm>
              <a:off x="7120044" y="3638713"/>
              <a:ext cx="1887056" cy="338554"/>
            </a:xfrm>
            <a:prstGeom prst="rect">
              <a:avLst/>
            </a:prstGeom>
            <a:noFill/>
          </p:spPr>
          <p:txBody>
            <a:bodyPr wrap="none" rtlCol="0">
              <a:spAutoFit/>
            </a:bodyPr>
            <a:lstStyle/>
            <a:p>
              <a:pPr algn="ctr"/>
              <a:r>
                <a:rPr lang="zh-CN" altLang="en-US" sz="1600" dirty="0">
                  <a:solidFill>
                    <a:schemeClr val="accent1">
                      <a:lumMod val="50000"/>
                    </a:schemeClr>
                  </a:solidFill>
                  <a:latin typeface="思源黑体 CN Light" panose="020B0300000000000000" pitchFamily="34" charset="-122"/>
                  <a:ea typeface="思源黑体 CN Light" panose="020B0300000000000000" pitchFamily="34" charset="-122"/>
                  <a:sym typeface="Century Gothic" panose="020B0502020202020204" pitchFamily="34" charset="0"/>
                </a:rPr>
                <a:t>规格严格 功夫到家</a:t>
              </a:r>
            </a:p>
          </p:txBody>
        </p:sp>
        <p:sp>
          <p:nvSpPr>
            <p:cNvPr id="20" name="文本框 26"/>
            <p:cNvSpPr txBox="1"/>
            <p:nvPr/>
          </p:nvSpPr>
          <p:spPr>
            <a:xfrm>
              <a:off x="7364039" y="684863"/>
              <a:ext cx="184731" cy="830997"/>
            </a:xfrm>
            <a:prstGeom prst="rect">
              <a:avLst/>
            </a:prstGeom>
            <a:noFill/>
          </p:spPr>
          <p:txBody>
            <a:bodyPr wrap="none" rtlCol="0">
              <a:spAutoFit/>
            </a:bodyPr>
            <a:lstStyle/>
            <a:p>
              <a:pPr algn="r"/>
              <a:endParaRPr lang="zh-CN" altLang="en-US" sz="4800" dirty="0">
                <a:solidFill>
                  <a:schemeClr val="tx2">
                    <a:lumMod val="75000"/>
                  </a:schemeClr>
                </a:solidFill>
                <a:latin typeface="思源黑体 CN Light" panose="020B0300000000000000" pitchFamily="34" charset="-122"/>
                <a:ea typeface="思源黑体 CN Light" panose="020B0300000000000000" pitchFamily="34" charset="-122"/>
                <a:sym typeface="Century Gothic" panose="020B0502020202020204" pitchFamily="34" charset="0"/>
              </a:endParaRPr>
            </a:p>
          </p:txBody>
        </p:sp>
      </p:grpSp>
      <p:sp>
        <p:nvSpPr>
          <p:cNvPr id="21" name="文本框 53"/>
          <p:cNvSpPr txBox="1"/>
          <p:nvPr/>
        </p:nvSpPr>
        <p:spPr>
          <a:xfrm>
            <a:off x="5532785" y="4458637"/>
            <a:ext cx="3207929" cy="323165"/>
          </a:xfrm>
          <a:prstGeom prst="rect">
            <a:avLst/>
          </a:prstGeom>
          <a:noFill/>
        </p:spPr>
        <p:txBody>
          <a:bodyPr wrap="none" rtlCol="0">
            <a:spAutoFit/>
          </a:bodyPr>
          <a:lstStyle/>
          <a:p>
            <a:pPr algn="r"/>
            <a:r>
              <a:rPr lang="zh-CN" altLang="en-US" sz="1500" dirty="0">
                <a:solidFill>
                  <a:schemeClr val="tx2">
                    <a:lumMod val="50000"/>
                  </a:schemeClr>
                </a:solidFill>
                <a:latin typeface="思源黑体 CN Light" panose="020B0300000000000000" pitchFamily="34" charset="-122"/>
                <a:ea typeface="思源黑体 CN Light" panose="020B0300000000000000" pitchFamily="34" charset="-122"/>
                <a:sym typeface="Century Gothic" panose="020B0502020202020204" pitchFamily="34" charset="0"/>
              </a:rPr>
              <a:t>汇报人：张雷     时间：</a:t>
            </a:r>
            <a:r>
              <a:rPr lang="en-US" altLang="zh-CN" sz="1500" dirty="0">
                <a:solidFill>
                  <a:schemeClr val="tx2">
                    <a:lumMod val="50000"/>
                  </a:schemeClr>
                </a:solidFill>
                <a:latin typeface="思源黑体 CN Light" panose="020B0300000000000000" pitchFamily="34" charset="-122"/>
                <a:ea typeface="思源黑体 CN Light" panose="020B0300000000000000" pitchFamily="34" charset="-122"/>
                <a:sym typeface="Century Gothic" panose="020B0502020202020204" pitchFamily="34" charset="0"/>
              </a:rPr>
              <a:t>2023</a:t>
            </a:r>
            <a:r>
              <a:rPr lang="zh-CN" altLang="en-US" sz="1500" dirty="0">
                <a:solidFill>
                  <a:schemeClr val="tx2">
                    <a:lumMod val="50000"/>
                  </a:schemeClr>
                </a:solidFill>
                <a:latin typeface="思源黑体 CN Light" panose="020B0300000000000000" pitchFamily="34" charset="-122"/>
                <a:ea typeface="思源黑体 CN Light" panose="020B0300000000000000" pitchFamily="34" charset="-122"/>
                <a:sym typeface="Century Gothic" panose="020B0502020202020204" pitchFamily="34" charset="0"/>
              </a:rPr>
              <a:t>年 </a:t>
            </a:r>
            <a:r>
              <a:rPr lang="en-US" altLang="zh-CN" sz="1500" dirty="0">
                <a:solidFill>
                  <a:schemeClr val="tx2">
                    <a:lumMod val="50000"/>
                  </a:schemeClr>
                </a:solidFill>
                <a:latin typeface="思源黑体 CN Light" panose="020B0300000000000000" pitchFamily="34" charset="-122"/>
                <a:ea typeface="思源黑体 CN Light" panose="020B0300000000000000" pitchFamily="34" charset="-122"/>
                <a:sym typeface="Century Gothic" panose="020B0502020202020204" pitchFamily="34" charset="0"/>
              </a:rPr>
              <a:t>5</a:t>
            </a:r>
            <a:r>
              <a:rPr lang="zh-CN" altLang="en-US" sz="1500" dirty="0">
                <a:solidFill>
                  <a:schemeClr val="tx2">
                    <a:lumMod val="50000"/>
                  </a:schemeClr>
                </a:solidFill>
                <a:latin typeface="思源黑体 CN Light" panose="020B0300000000000000" pitchFamily="34" charset="-122"/>
                <a:ea typeface="思源黑体 CN Light" panose="020B0300000000000000" pitchFamily="34" charset="-122"/>
                <a:sym typeface="Century Gothic" panose="020B0502020202020204" pitchFamily="34" charset="0"/>
              </a:rPr>
              <a:t>月</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600" y="1590561"/>
            <a:ext cx="1997568" cy="1997568"/>
          </a:xfrm>
          <a:prstGeom prst="rect">
            <a:avLst/>
          </a:prstGeom>
        </p:spPr>
      </p:pic>
    </p:spTree>
    <p:extLst>
      <p:ext uri="{BB962C8B-B14F-4D97-AF65-F5344CB8AC3E}">
        <p14:creationId xmlns:p14="http://schemas.microsoft.com/office/powerpoint/2010/main" val="2403610435"/>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22" presetClass="entr" presetSubtype="2"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childTnLst>
                          </p:cTn>
                        </p:par>
                        <p:par>
                          <p:cTn id="15" fill="hold">
                            <p:stCondLst>
                              <p:cond delay="1500"/>
                            </p:stCondLst>
                            <p:childTnLst>
                              <p:par>
                                <p:cTn id="16" presetID="2" presetClass="entr" presetSubtype="8"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0-#ppt_w/2"/>
                                          </p:val>
                                        </p:tav>
                                        <p:tav tm="100000">
                                          <p:val>
                                            <p:strVal val="#ppt_x"/>
                                          </p:val>
                                        </p:tav>
                                      </p:tavLst>
                                    </p:anim>
                                    <p:anim calcmode="lin" valueType="num">
                                      <p:cBhvr additive="base">
                                        <p:cTn id="19"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3167857" y="258202"/>
            <a:ext cx="2808288" cy="369332"/>
          </a:xfrm>
          <a:prstGeom prst="rect">
            <a:avLst/>
          </a:prstGeom>
          <a:noFill/>
        </p:spPr>
        <p:txBody>
          <a:bodyPr wrap="square" lIns="0" tIns="0" rIns="0" bIns="0" rtlCol="0" anchor="ctr">
            <a:spAutoFit/>
          </a:bodyPr>
          <a:lstStyle/>
          <a:p>
            <a:pPr algn="ctr"/>
            <a:r>
              <a:rPr lang="zh-CN" altLang="en-US" sz="2400"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Arial" panose="020B0604020202020204" pitchFamily="34" charset="0"/>
              </a:rPr>
              <a:t>改进</a:t>
            </a:r>
            <a:r>
              <a:rPr lang="en-US" altLang="zh-CN" sz="2400"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Arial" panose="020B0604020202020204" pitchFamily="34" charset="0"/>
              </a:rPr>
              <a:t>EDF</a:t>
            </a:r>
            <a:endParaRPr lang="zh-CN" altLang="en-US" sz="2400"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Arial" panose="020B0604020202020204" pitchFamily="34" charset="0"/>
            </a:endParaRPr>
          </a:p>
        </p:txBody>
      </p:sp>
      <p:grpSp>
        <p:nvGrpSpPr>
          <p:cNvPr id="32" name="组合 31"/>
          <p:cNvGrpSpPr/>
          <p:nvPr/>
        </p:nvGrpSpPr>
        <p:grpSpPr>
          <a:xfrm>
            <a:off x="630277" y="420993"/>
            <a:ext cx="7883447" cy="0"/>
            <a:chOff x="1028775" y="591989"/>
            <a:chExt cx="11086097" cy="0"/>
          </a:xfrm>
        </p:grpSpPr>
        <p:cxnSp>
          <p:nvCxnSpPr>
            <p:cNvPr id="33" name="直接连接符 32"/>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 name="TextBox 11">
            <a:extLst>
              <a:ext uri="{FF2B5EF4-FFF2-40B4-BE49-F238E27FC236}">
                <a16:creationId xmlns:a16="http://schemas.microsoft.com/office/drawing/2014/main" id="{12D746A1-894F-D2F5-7B74-1E9CD11F2F7E}"/>
              </a:ext>
            </a:extLst>
          </p:cNvPr>
          <p:cNvSpPr txBox="1"/>
          <p:nvPr/>
        </p:nvSpPr>
        <p:spPr>
          <a:xfrm>
            <a:off x="107504" y="640369"/>
            <a:ext cx="4608512" cy="2527869"/>
          </a:xfrm>
          <a:prstGeom prst="rect">
            <a:avLst/>
          </a:prstGeom>
          <a:noFill/>
        </p:spPr>
        <p:txBody>
          <a:bodyPr wrap="square" lIns="65023" tIns="32511" rIns="65023" bIns="32511" rtlCol="0">
            <a:spAutoFit/>
          </a:bodyPr>
          <a:lstStyle/>
          <a:p>
            <a:pPr marL="0" lvl="1" indent="0"/>
            <a:r>
              <a:rPr lang="en-US" altLang="zh-CN" sz="2000" dirty="0" err="1">
                <a:solidFill>
                  <a:schemeClr val="accent1"/>
                </a:solidFill>
                <a:ea typeface="思源黑体 CN Light" panose="020B0300000000000000" pitchFamily="34" charset="-122"/>
                <a:cs typeface="+mn-ea"/>
                <a:sym typeface="Arial" panose="020B0604020202020204" pitchFamily="34" charset="0"/>
              </a:rPr>
              <a:t>LOS_Schedule</a:t>
            </a:r>
            <a:r>
              <a:rPr lang="zh-CN" altLang="en-US" sz="2000" dirty="0">
                <a:solidFill>
                  <a:schemeClr val="accent1"/>
                </a:solidFill>
                <a:ea typeface="思源黑体 CN Light" panose="020B0300000000000000" pitchFamily="34" charset="-122"/>
                <a:cs typeface="+mn-ea"/>
                <a:sym typeface="Arial" panose="020B0604020202020204" pitchFamily="34" charset="0"/>
              </a:rPr>
              <a:t>函数中调用</a:t>
            </a:r>
            <a:r>
              <a:rPr lang="en-US" altLang="zh-CN" sz="2000" dirty="0" err="1">
                <a:solidFill>
                  <a:schemeClr val="accent1"/>
                </a:solidFill>
                <a:ea typeface="思源黑体 CN Light" panose="020B0300000000000000" pitchFamily="34" charset="-122"/>
                <a:cs typeface="+mn-ea"/>
                <a:sym typeface="Arial" panose="020B0604020202020204" pitchFamily="34" charset="0"/>
              </a:rPr>
              <a:t>OsSchedResched</a:t>
            </a:r>
            <a:r>
              <a:rPr lang="zh-CN" altLang="en-US" sz="2000" dirty="0">
                <a:solidFill>
                  <a:schemeClr val="accent1"/>
                </a:solidFill>
                <a:ea typeface="思源黑体 CN Light" panose="020B0300000000000000" pitchFamily="34" charset="-122"/>
                <a:cs typeface="+mn-ea"/>
                <a:sym typeface="Arial" panose="020B0604020202020204" pitchFamily="34" charset="0"/>
              </a:rPr>
              <a:t>函数来从调度队列中取出新任务，顺着这个函数，可以找到</a:t>
            </a:r>
            <a:r>
              <a:rPr lang="en-US" altLang="zh-CN" sz="2000" dirty="0">
                <a:solidFill>
                  <a:schemeClr val="accent1"/>
                </a:solidFill>
                <a:ea typeface="思源黑体 CN Light" panose="020B0300000000000000" pitchFamily="34" charset="-122"/>
                <a:cs typeface="+mn-ea"/>
                <a:sym typeface="Arial" panose="020B0604020202020204" pitchFamily="34" charset="0"/>
              </a:rPr>
              <a:t>EDF</a:t>
            </a:r>
            <a:r>
              <a:rPr lang="zh-CN" altLang="en-US" sz="2000" dirty="0">
                <a:solidFill>
                  <a:schemeClr val="accent1"/>
                </a:solidFill>
                <a:ea typeface="思源黑体 CN Light" panose="020B0300000000000000" pitchFamily="34" charset="-122"/>
                <a:cs typeface="+mn-ea"/>
                <a:sym typeface="Arial" panose="020B0604020202020204" pitchFamily="34" charset="0"/>
              </a:rPr>
              <a:t>策略从调度队列中取出新任务的函数位于</a:t>
            </a:r>
            <a:r>
              <a:rPr lang="en-US" altLang="zh-CN" sz="2000" dirty="0" err="1">
                <a:solidFill>
                  <a:schemeClr val="accent1"/>
                </a:solidFill>
                <a:ea typeface="思源黑体 CN Light" panose="020B0300000000000000" pitchFamily="34" charset="-122"/>
                <a:cs typeface="+mn-ea"/>
                <a:sym typeface="Arial" panose="020B0604020202020204" pitchFamily="34" charset="0"/>
              </a:rPr>
              <a:t>los_sched_pri.h</a:t>
            </a:r>
            <a:r>
              <a:rPr lang="zh-CN" altLang="en-US" sz="2000" dirty="0">
                <a:solidFill>
                  <a:schemeClr val="accent1"/>
                </a:solidFill>
                <a:ea typeface="思源黑体 CN Light" panose="020B0300000000000000" pitchFamily="34" charset="-122"/>
                <a:cs typeface="+mn-ea"/>
                <a:sym typeface="Arial" panose="020B0604020202020204" pitchFamily="34" charset="0"/>
              </a:rPr>
              <a:t>中，函数名为</a:t>
            </a:r>
            <a:r>
              <a:rPr lang="en-US" altLang="zh-CN" sz="2000" dirty="0" err="1">
                <a:solidFill>
                  <a:schemeClr val="accent1"/>
                </a:solidFill>
                <a:ea typeface="思源黑体 CN Light" panose="020B0300000000000000" pitchFamily="34" charset="-122"/>
                <a:cs typeface="+mn-ea"/>
                <a:sym typeface="Arial" panose="020B0604020202020204" pitchFamily="34" charset="0"/>
              </a:rPr>
              <a:t>EDFRunqueueTopTaskGet</a:t>
            </a:r>
            <a:r>
              <a:rPr lang="zh-CN" altLang="en-US" sz="2000" dirty="0">
                <a:solidFill>
                  <a:schemeClr val="accent1"/>
                </a:solidFill>
                <a:ea typeface="思源黑体 CN Light" panose="020B0300000000000000" pitchFamily="34" charset="-122"/>
                <a:cs typeface="+mn-ea"/>
                <a:sym typeface="Arial" panose="020B0604020202020204" pitchFamily="34" charset="0"/>
              </a:rPr>
              <a:t>。</a:t>
            </a:r>
            <a:endParaRPr lang="en-US" altLang="zh-CN" sz="2000" dirty="0">
              <a:solidFill>
                <a:schemeClr val="accent1"/>
              </a:solidFill>
              <a:ea typeface="思源黑体 CN Light" panose="020B0300000000000000" pitchFamily="34" charset="-122"/>
              <a:cs typeface="+mn-ea"/>
              <a:sym typeface="Arial" panose="020B0604020202020204" pitchFamily="34" charset="0"/>
            </a:endParaRPr>
          </a:p>
          <a:p>
            <a:pPr marL="0" lvl="1" indent="0"/>
            <a:r>
              <a:rPr lang="zh-CN" altLang="en-US" sz="2000" dirty="0">
                <a:solidFill>
                  <a:schemeClr val="accent1"/>
                </a:solidFill>
                <a:ea typeface="思源黑体 CN Light" panose="020B0300000000000000" pitchFamily="34" charset="-122"/>
                <a:cs typeface="+mn-ea"/>
                <a:sym typeface="Arial" panose="020B0604020202020204" pitchFamily="34" charset="0"/>
              </a:rPr>
              <a:t>在这个函数下面是实现我们新的取任务的函数，并且将取新的任务的函数换成我们新实现的函数即可。</a:t>
            </a:r>
            <a:endParaRPr lang="en-US" altLang="zh-CN" sz="2000" dirty="0">
              <a:solidFill>
                <a:schemeClr val="accent1"/>
              </a:solidFill>
              <a:ea typeface="思源黑体 CN Light" panose="020B0300000000000000" pitchFamily="34" charset="-122"/>
              <a:cs typeface="+mn-ea"/>
              <a:sym typeface="Arial" panose="020B0604020202020204" pitchFamily="34" charset="0"/>
            </a:endParaRPr>
          </a:p>
        </p:txBody>
      </p:sp>
      <p:pic>
        <p:nvPicPr>
          <p:cNvPr id="4" name="图片 3">
            <a:extLst>
              <a:ext uri="{FF2B5EF4-FFF2-40B4-BE49-F238E27FC236}">
                <a16:creationId xmlns:a16="http://schemas.microsoft.com/office/drawing/2014/main" id="{2876B54B-7DF9-A316-3653-7FFDD18FA30C}"/>
              </a:ext>
            </a:extLst>
          </p:cNvPr>
          <p:cNvPicPr>
            <a:picLocks noChangeAspect="1"/>
          </p:cNvPicPr>
          <p:nvPr/>
        </p:nvPicPr>
        <p:blipFill>
          <a:blip r:embed="rId3"/>
          <a:stretch>
            <a:fillRect/>
          </a:stretch>
        </p:blipFill>
        <p:spPr>
          <a:xfrm>
            <a:off x="4716016" y="675634"/>
            <a:ext cx="4343850" cy="3463637"/>
          </a:xfrm>
          <a:prstGeom prst="rect">
            <a:avLst/>
          </a:prstGeom>
        </p:spPr>
      </p:pic>
      <p:pic>
        <p:nvPicPr>
          <p:cNvPr id="6" name="图片 5">
            <a:extLst>
              <a:ext uri="{FF2B5EF4-FFF2-40B4-BE49-F238E27FC236}">
                <a16:creationId xmlns:a16="http://schemas.microsoft.com/office/drawing/2014/main" id="{2F28FFB5-5D9D-AFCE-CD17-B6DFFD788E98}"/>
              </a:ext>
            </a:extLst>
          </p:cNvPr>
          <p:cNvPicPr>
            <a:picLocks noChangeAspect="1"/>
          </p:cNvPicPr>
          <p:nvPr/>
        </p:nvPicPr>
        <p:blipFill>
          <a:blip r:embed="rId4"/>
          <a:stretch>
            <a:fillRect/>
          </a:stretch>
        </p:blipFill>
        <p:spPr>
          <a:xfrm>
            <a:off x="1209318" y="3221100"/>
            <a:ext cx="2404884" cy="1750494"/>
          </a:xfrm>
          <a:prstGeom prst="rect">
            <a:avLst/>
          </a:prstGeom>
        </p:spPr>
      </p:pic>
    </p:spTree>
    <p:extLst>
      <p:ext uri="{BB962C8B-B14F-4D97-AF65-F5344CB8AC3E}">
        <p14:creationId xmlns:p14="http://schemas.microsoft.com/office/powerpoint/2010/main" val="1658425315"/>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custDataLst>
              <p:tags r:id="rId2"/>
            </p:custDataLst>
          </p:nvPr>
        </p:nvCxnSpPr>
        <p:spPr>
          <a:xfrm>
            <a:off x="4706506" y="2684851"/>
            <a:ext cx="2946611"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211960" y="1877446"/>
            <a:ext cx="4984202" cy="584775"/>
          </a:xfrm>
          <a:prstGeom prst="rect">
            <a:avLst/>
          </a:prstGeom>
        </p:spPr>
        <p:txBody>
          <a:bodyPr wrap="square" lIns="0" tIns="0" rIns="0" bIns="0">
            <a:spAutoFit/>
          </a:bodyPr>
          <a:lstStyle/>
          <a:p>
            <a:r>
              <a:rPr lang="zh-CN" altLang="en-US" sz="3800" b="1" dirty="0">
                <a:solidFill>
                  <a:schemeClr val="tx2"/>
                </a:solidFill>
                <a:latin typeface="思源黑体 CN Bold" panose="020B0800000000000000" pitchFamily="34" charset="-122"/>
                <a:ea typeface="思源黑体 CN Bold" panose="020B0800000000000000" pitchFamily="34" charset="-122"/>
                <a:cs typeface="+mn-ea"/>
                <a:sym typeface="Arial" panose="020B0604020202020204" pitchFamily="34" charset="0"/>
              </a:rPr>
              <a:t>    测试验证</a:t>
            </a:r>
          </a:p>
        </p:txBody>
      </p:sp>
      <p:grpSp>
        <p:nvGrpSpPr>
          <p:cNvPr id="44" name="组合 43">
            <a:extLst>
              <a:ext uri="{FF2B5EF4-FFF2-40B4-BE49-F238E27FC236}">
                <a16:creationId xmlns:a16="http://schemas.microsoft.com/office/drawing/2014/main" id="{6339F887-CA13-CFAC-E8DA-8E6A5D5A4FE9}"/>
              </a:ext>
            </a:extLst>
          </p:cNvPr>
          <p:cNvGrpSpPr/>
          <p:nvPr/>
        </p:nvGrpSpPr>
        <p:grpSpPr>
          <a:xfrm>
            <a:off x="1331640" y="1290564"/>
            <a:ext cx="2722413" cy="2902102"/>
            <a:chOff x="999059" y="1708340"/>
            <a:chExt cx="3828393" cy="4080857"/>
          </a:xfrm>
        </p:grpSpPr>
        <p:grpSp>
          <p:nvGrpSpPr>
            <p:cNvPr id="45" name="组合 44">
              <a:extLst>
                <a:ext uri="{FF2B5EF4-FFF2-40B4-BE49-F238E27FC236}">
                  <a16:creationId xmlns:a16="http://schemas.microsoft.com/office/drawing/2014/main" id="{BD1A4853-2E75-5ECE-CAF5-33770DEDB8E9}"/>
                </a:ext>
              </a:extLst>
            </p:cNvPr>
            <p:cNvGrpSpPr/>
            <p:nvPr/>
          </p:nvGrpSpPr>
          <p:grpSpPr>
            <a:xfrm>
              <a:off x="999059" y="1708340"/>
              <a:ext cx="3828393" cy="4080857"/>
              <a:chOff x="3835400" y="1789113"/>
              <a:chExt cx="1468438" cy="1565275"/>
            </a:xfrm>
          </p:grpSpPr>
          <p:sp>
            <p:nvSpPr>
              <p:cNvPr id="48" name="Freeform 5">
                <a:extLst>
                  <a:ext uri="{FF2B5EF4-FFF2-40B4-BE49-F238E27FC236}">
                    <a16:creationId xmlns:a16="http://schemas.microsoft.com/office/drawing/2014/main" id="{604C76A9-B283-B674-8AD9-42918C438ED7}"/>
                  </a:ext>
                </a:extLst>
              </p:cNvPr>
              <p:cNvSpPr>
                <a:spLocks/>
              </p:cNvSpPr>
              <p:nvPr/>
            </p:nvSpPr>
            <p:spPr bwMode="auto">
              <a:xfrm>
                <a:off x="4005263"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5" y="366"/>
                      <a:pt x="260" y="366"/>
                    </a:cubicBezTo>
                    <a:cubicBezTo>
                      <a:pt x="0" y="366"/>
                      <a:pt x="0" y="366"/>
                      <a:pt x="0" y="366"/>
                    </a:cubicBezTo>
                    <a:cubicBezTo>
                      <a:pt x="0" y="0"/>
                      <a:pt x="0" y="0"/>
                      <a:pt x="0" y="0"/>
                    </a:cubicBezTo>
                    <a:cubicBezTo>
                      <a:pt x="260" y="0"/>
                      <a:pt x="260" y="0"/>
                      <a:pt x="260" y="0"/>
                    </a:cubicBezTo>
                    <a:cubicBezTo>
                      <a:pt x="285" y="0"/>
                      <a:pt x="304" y="20"/>
                      <a:pt x="304" y="44"/>
                    </a:cubicBezTo>
                    <a:lnTo>
                      <a:pt x="304" y="322"/>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9" name="Freeform 6">
                <a:extLst>
                  <a:ext uri="{FF2B5EF4-FFF2-40B4-BE49-F238E27FC236}">
                    <a16:creationId xmlns:a16="http://schemas.microsoft.com/office/drawing/2014/main" id="{C2BFCA6F-5620-162B-8676-23C186A6B573}"/>
                  </a:ext>
                </a:extLst>
              </p:cNvPr>
              <p:cNvSpPr>
                <a:spLocks/>
              </p:cNvSpPr>
              <p:nvPr/>
            </p:nvSpPr>
            <p:spPr bwMode="auto">
              <a:xfrm>
                <a:off x="4001926"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4" y="366"/>
                      <a:pt x="260" y="366"/>
                    </a:cubicBezTo>
                    <a:cubicBezTo>
                      <a:pt x="0" y="366"/>
                      <a:pt x="0" y="366"/>
                      <a:pt x="0" y="366"/>
                    </a:cubicBezTo>
                    <a:cubicBezTo>
                      <a:pt x="0" y="0"/>
                      <a:pt x="0" y="0"/>
                      <a:pt x="0" y="0"/>
                    </a:cubicBezTo>
                    <a:cubicBezTo>
                      <a:pt x="260" y="0"/>
                      <a:pt x="260" y="0"/>
                      <a:pt x="260" y="0"/>
                    </a:cubicBezTo>
                    <a:cubicBezTo>
                      <a:pt x="284" y="0"/>
                      <a:pt x="304" y="20"/>
                      <a:pt x="304" y="44"/>
                    </a:cubicBezTo>
                    <a:lnTo>
                      <a:pt x="304" y="3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p>
            </p:txBody>
          </p:sp>
          <p:sp>
            <p:nvSpPr>
              <p:cNvPr id="50" name="Rectangle 8">
                <a:extLst>
                  <a:ext uri="{FF2B5EF4-FFF2-40B4-BE49-F238E27FC236}">
                    <a16:creationId xmlns:a16="http://schemas.microsoft.com/office/drawing/2014/main" id="{C08FA1CA-0740-516B-8856-776BC590DAD6}"/>
                  </a:ext>
                </a:extLst>
              </p:cNvPr>
              <p:cNvSpPr>
                <a:spLocks noChangeArrowheads="1"/>
              </p:cNvSpPr>
              <p:nvPr/>
            </p:nvSpPr>
            <p:spPr bwMode="auto">
              <a:xfrm>
                <a:off x="4318000" y="2117726"/>
                <a:ext cx="674688"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1" name="Freeform 9">
                <a:extLst>
                  <a:ext uri="{FF2B5EF4-FFF2-40B4-BE49-F238E27FC236}">
                    <a16:creationId xmlns:a16="http://schemas.microsoft.com/office/drawing/2014/main" id="{D1AAD3B1-B75F-5849-FE24-C181A849596F}"/>
                  </a:ext>
                </a:extLst>
              </p:cNvPr>
              <p:cNvSpPr>
                <a:spLocks/>
              </p:cNvSpPr>
              <p:nvPr/>
            </p:nvSpPr>
            <p:spPr bwMode="auto">
              <a:xfrm>
                <a:off x="3835400" y="18399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2" name="Freeform 10">
                <a:extLst>
                  <a:ext uri="{FF2B5EF4-FFF2-40B4-BE49-F238E27FC236}">
                    <a16:creationId xmlns:a16="http://schemas.microsoft.com/office/drawing/2014/main" id="{1E2332B7-4E1D-56CE-E4D0-174FE225EFF4}"/>
                  </a:ext>
                </a:extLst>
              </p:cNvPr>
              <p:cNvSpPr>
                <a:spLocks/>
              </p:cNvSpPr>
              <p:nvPr/>
            </p:nvSpPr>
            <p:spPr bwMode="auto">
              <a:xfrm>
                <a:off x="3835400" y="1976438"/>
                <a:ext cx="234950" cy="73025"/>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3" name="Freeform 11">
                <a:extLst>
                  <a:ext uri="{FF2B5EF4-FFF2-40B4-BE49-F238E27FC236}">
                    <a16:creationId xmlns:a16="http://schemas.microsoft.com/office/drawing/2014/main" id="{25D29EC2-E5A3-CB92-0B1E-E7AA0A1BF3FE}"/>
                  </a:ext>
                </a:extLst>
              </p:cNvPr>
              <p:cNvSpPr>
                <a:spLocks/>
              </p:cNvSpPr>
              <p:nvPr/>
            </p:nvSpPr>
            <p:spPr bwMode="auto">
              <a:xfrm>
                <a:off x="3835400" y="21177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4" name="Freeform 12">
                <a:extLst>
                  <a:ext uri="{FF2B5EF4-FFF2-40B4-BE49-F238E27FC236}">
                    <a16:creationId xmlns:a16="http://schemas.microsoft.com/office/drawing/2014/main" id="{E87E5696-2752-10CA-5F3D-6D659B146B58}"/>
                  </a:ext>
                </a:extLst>
              </p:cNvPr>
              <p:cNvSpPr>
                <a:spLocks/>
              </p:cNvSpPr>
              <p:nvPr/>
            </p:nvSpPr>
            <p:spPr bwMode="auto">
              <a:xfrm>
                <a:off x="3835400" y="22590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5" name="Freeform 13">
                <a:extLst>
                  <a:ext uri="{FF2B5EF4-FFF2-40B4-BE49-F238E27FC236}">
                    <a16:creationId xmlns:a16="http://schemas.microsoft.com/office/drawing/2014/main" id="{2A1E45DD-DA85-8CFD-2A6F-61AF128E116C}"/>
                  </a:ext>
                </a:extLst>
              </p:cNvPr>
              <p:cNvSpPr>
                <a:spLocks/>
              </p:cNvSpPr>
              <p:nvPr/>
            </p:nvSpPr>
            <p:spPr bwMode="auto">
              <a:xfrm>
                <a:off x="3835400" y="23971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6" name="Freeform 14">
                <a:extLst>
                  <a:ext uri="{FF2B5EF4-FFF2-40B4-BE49-F238E27FC236}">
                    <a16:creationId xmlns:a16="http://schemas.microsoft.com/office/drawing/2014/main" id="{318A672A-A42D-C67B-D302-1479D300E903}"/>
                  </a:ext>
                </a:extLst>
              </p:cNvPr>
              <p:cNvSpPr>
                <a:spLocks/>
              </p:cNvSpPr>
              <p:nvPr/>
            </p:nvSpPr>
            <p:spPr bwMode="auto">
              <a:xfrm>
                <a:off x="3835400" y="25368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7" name="Freeform 15">
                <a:extLst>
                  <a:ext uri="{FF2B5EF4-FFF2-40B4-BE49-F238E27FC236}">
                    <a16:creationId xmlns:a16="http://schemas.microsoft.com/office/drawing/2014/main" id="{663AA67C-C2BA-2BC5-B873-42E03F076C60}"/>
                  </a:ext>
                </a:extLst>
              </p:cNvPr>
              <p:cNvSpPr>
                <a:spLocks/>
              </p:cNvSpPr>
              <p:nvPr/>
            </p:nvSpPr>
            <p:spPr bwMode="auto">
              <a:xfrm>
                <a:off x="3835400" y="26781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8" name="Freeform 16">
                <a:extLst>
                  <a:ext uri="{FF2B5EF4-FFF2-40B4-BE49-F238E27FC236}">
                    <a16:creationId xmlns:a16="http://schemas.microsoft.com/office/drawing/2014/main" id="{79B7ED3C-781D-7C24-DB13-1D73C522B294}"/>
                  </a:ext>
                </a:extLst>
              </p:cNvPr>
              <p:cNvSpPr>
                <a:spLocks/>
              </p:cNvSpPr>
              <p:nvPr/>
            </p:nvSpPr>
            <p:spPr bwMode="auto">
              <a:xfrm>
                <a:off x="3835400" y="28162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9" name="Freeform 17">
                <a:extLst>
                  <a:ext uri="{FF2B5EF4-FFF2-40B4-BE49-F238E27FC236}">
                    <a16:creationId xmlns:a16="http://schemas.microsoft.com/office/drawing/2014/main" id="{177638F7-24DE-B161-3AB0-C25263981D15}"/>
                  </a:ext>
                </a:extLst>
              </p:cNvPr>
              <p:cNvSpPr>
                <a:spLocks/>
              </p:cNvSpPr>
              <p:nvPr/>
            </p:nvSpPr>
            <p:spPr bwMode="auto">
              <a:xfrm>
                <a:off x="3835400" y="29559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0" name="Freeform 18">
                <a:extLst>
                  <a:ext uri="{FF2B5EF4-FFF2-40B4-BE49-F238E27FC236}">
                    <a16:creationId xmlns:a16="http://schemas.microsoft.com/office/drawing/2014/main" id="{22FC5A63-7541-59EB-FA50-36B3E7493B32}"/>
                  </a:ext>
                </a:extLst>
              </p:cNvPr>
              <p:cNvSpPr>
                <a:spLocks/>
              </p:cNvSpPr>
              <p:nvPr/>
            </p:nvSpPr>
            <p:spPr bwMode="auto">
              <a:xfrm>
                <a:off x="3835400" y="30972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1" name="Freeform 19">
                <a:extLst>
                  <a:ext uri="{FF2B5EF4-FFF2-40B4-BE49-F238E27FC236}">
                    <a16:creationId xmlns:a16="http://schemas.microsoft.com/office/drawing/2014/main" id="{B0BDF9F9-3FB4-F446-9601-A7503640E133}"/>
                  </a:ext>
                </a:extLst>
              </p:cNvPr>
              <p:cNvSpPr>
                <a:spLocks/>
              </p:cNvSpPr>
              <p:nvPr/>
            </p:nvSpPr>
            <p:spPr bwMode="auto">
              <a:xfrm>
                <a:off x="3835400" y="32353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grpSp>
        <p:sp>
          <p:nvSpPr>
            <p:cNvPr id="46" name="矩形 259">
              <a:extLst>
                <a:ext uri="{FF2B5EF4-FFF2-40B4-BE49-F238E27FC236}">
                  <a16:creationId xmlns:a16="http://schemas.microsoft.com/office/drawing/2014/main" id="{08D23D9D-5D17-5498-7A77-7FFAAE720611}"/>
                </a:ext>
              </a:extLst>
            </p:cNvPr>
            <p:cNvSpPr>
              <a:spLocks noChangeArrowheads="1"/>
            </p:cNvSpPr>
            <p:nvPr/>
          </p:nvSpPr>
          <p:spPr bwMode="auto">
            <a:xfrm>
              <a:off x="2306379" y="2775471"/>
              <a:ext cx="1656605" cy="562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2600" dirty="0">
                  <a:solidFill>
                    <a:srgbClr val="4D4D4D"/>
                  </a:solidFill>
                  <a:latin typeface="思源黑体 CN Light" panose="020B0300000000000000" pitchFamily="34" charset="-122"/>
                  <a:ea typeface="思源黑体 CN Light" panose="020B0300000000000000" pitchFamily="34" charset="-122"/>
                  <a:cs typeface="Arial" panose="020B0604020202020204" pitchFamily="34" charset="0"/>
                </a:rPr>
                <a:t>04</a:t>
              </a:r>
              <a:endParaRPr lang="zh-CN" altLang="en-US" sz="1300" dirty="0">
                <a:solidFill>
                  <a:srgbClr val="4D4D4D"/>
                </a:solidFill>
                <a:latin typeface="思源黑体 CN Light" panose="020B0300000000000000" pitchFamily="34" charset="-122"/>
                <a:ea typeface="思源黑体 CN Light" panose="020B0300000000000000" pitchFamily="34" charset="-122"/>
                <a:cs typeface="Arial" panose="020B0604020202020204" pitchFamily="34" charset="0"/>
              </a:endParaRPr>
            </a:p>
          </p:txBody>
        </p:sp>
        <p:sp>
          <p:nvSpPr>
            <p:cNvPr id="47" name="矩形 259">
              <a:extLst>
                <a:ext uri="{FF2B5EF4-FFF2-40B4-BE49-F238E27FC236}">
                  <a16:creationId xmlns:a16="http://schemas.microsoft.com/office/drawing/2014/main" id="{AACFE169-7CC2-EAFF-1878-B8E7776CA01B}"/>
                </a:ext>
              </a:extLst>
            </p:cNvPr>
            <p:cNvSpPr>
              <a:spLocks noChangeArrowheads="1"/>
            </p:cNvSpPr>
            <p:nvPr/>
          </p:nvSpPr>
          <p:spPr bwMode="auto">
            <a:xfrm>
              <a:off x="2438404" y="3696145"/>
              <a:ext cx="1392559" cy="126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0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rPr>
                <a:t>章节</a:t>
              </a:r>
              <a:endParaRPr lang="en-US" altLang="zh-CN" sz="10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endParaRPr>
            </a:p>
            <a:p>
              <a:pPr algn="ctr">
                <a:buNone/>
              </a:pPr>
              <a:r>
                <a:rPr lang="en-US" altLang="zh-CN"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rPr>
                <a:t>PART</a:t>
              </a:r>
              <a:endParaRPr lang="en-US" altLang="zh-CN" sz="38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endParaRPr>
            </a:p>
          </p:txBody>
        </p:sp>
      </p:grpSp>
    </p:spTree>
    <p:custDataLst>
      <p:tags r:id="rId1"/>
    </p:custDataLst>
    <p:extLst>
      <p:ext uri="{BB962C8B-B14F-4D97-AF65-F5344CB8AC3E}">
        <p14:creationId xmlns:p14="http://schemas.microsoft.com/office/powerpoint/2010/main" val="2072461068"/>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ppt_w"/>
                                          </p:val>
                                        </p:tav>
                                        <p:tav tm="100000">
                                          <p:val>
                                            <p:strVal val="#ppt_w"/>
                                          </p:val>
                                        </p:tav>
                                      </p:tavLst>
                                    </p:anim>
                                    <p:anim calcmode="lin" valueType="num">
                                      <p:cBhvr>
                                        <p:cTn id="8"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wipe(up)">
                                      <p:cBhvr>
                                        <p:cTn id="1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3167857" y="258202"/>
            <a:ext cx="2808288" cy="369332"/>
          </a:xfrm>
          <a:prstGeom prst="rect">
            <a:avLst/>
          </a:prstGeom>
          <a:noFill/>
        </p:spPr>
        <p:txBody>
          <a:bodyPr wrap="square" lIns="0" tIns="0" rIns="0" bIns="0" rtlCol="0" anchor="ctr">
            <a:spAutoFit/>
          </a:bodyPr>
          <a:lstStyle/>
          <a:p>
            <a:pPr algn="ctr"/>
            <a:r>
              <a:rPr lang="zh-CN" altLang="en-US" sz="2400"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Arial" panose="020B0604020202020204" pitchFamily="34" charset="0"/>
              </a:rPr>
              <a:t>测试验证</a:t>
            </a:r>
          </a:p>
        </p:txBody>
      </p:sp>
      <p:grpSp>
        <p:nvGrpSpPr>
          <p:cNvPr id="32" name="组合 31"/>
          <p:cNvGrpSpPr/>
          <p:nvPr/>
        </p:nvGrpSpPr>
        <p:grpSpPr>
          <a:xfrm>
            <a:off x="630277" y="420993"/>
            <a:ext cx="7883447" cy="0"/>
            <a:chOff x="1028775" y="591989"/>
            <a:chExt cx="11086097" cy="0"/>
          </a:xfrm>
        </p:grpSpPr>
        <p:cxnSp>
          <p:nvCxnSpPr>
            <p:cNvPr id="33" name="直接连接符 32"/>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 name="TextBox 11">
            <a:extLst>
              <a:ext uri="{FF2B5EF4-FFF2-40B4-BE49-F238E27FC236}">
                <a16:creationId xmlns:a16="http://schemas.microsoft.com/office/drawing/2014/main" id="{12D746A1-894F-D2F5-7B74-1E9CD11F2F7E}"/>
              </a:ext>
            </a:extLst>
          </p:cNvPr>
          <p:cNvSpPr txBox="1"/>
          <p:nvPr/>
        </p:nvSpPr>
        <p:spPr>
          <a:xfrm>
            <a:off x="950463" y="915566"/>
            <a:ext cx="8190195" cy="4070215"/>
          </a:xfrm>
          <a:prstGeom prst="rect">
            <a:avLst/>
          </a:prstGeom>
          <a:noFill/>
        </p:spPr>
        <p:txBody>
          <a:bodyPr wrap="square" lIns="65023" tIns="32511" rIns="65023" bIns="32511" rtlCol="0">
            <a:spAutoFit/>
          </a:bodyPr>
          <a:lstStyle/>
          <a:p>
            <a:pPr marL="0" lvl="1" indent="0">
              <a:lnSpc>
                <a:spcPct val="150000"/>
              </a:lnSpc>
            </a:pPr>
            <a:r>
              <a:rPr lang="zh-CN" altLang="en-US" sz="1950" dirty="0">
                <a:solidFill>
                  <a:schemeClr val="accent1"/>
                </a:solidFill>
                <a:ea typeface="思源黑体 CN Light" panose="020B0300000000000000" pitchFamily="34" charset="-122"/>
                <a:cs typeface="+mn-ea"/>
                <a:sym typeface="Arial" panose="020B0604020202020204" pitchFamily="34" charset="0"/>
              </a:rPr>
              <a:t>在终端里打开</a:t>
            </a:r>
            <a:r>
              <a:rPr lang="en-US" altLang="zh-CN" sz="1950" dirty="0" err="1">
                <a:solidFill>
                  <a:schemeClr val="accent1"/>
                </a:solidFill>
                <a:ea typeface="思源黑体 CN Light" panose="020B0300000000000000" pitchFamily="34" charset="-122"/>
                <a:cs typeface="+mn-ea"/>
                <a:sym typeface="Arial" panose="020B0604020202020204" pitchFamily="34" charset="0"/>
              </a:rPr>
              <a:t>openharmony</a:t>
            </a:r>
            <a:r>
              <a:rPr lang="zh-CN" altLang="en-US" sz="1950" dirty="0">
                <a:solidFill>
                  <a:schemeClr val="accent1"/>
                </a:solidFill>
                <a:ea typeface="思源黑体 CN Light" panose="020B0300000000000000" pitchFamily="34" charset="-122"/>
                <a:cs typeface="+mn-ea"/>
                <a:sym typeface="Arial" panose="020B0604020202020204" pitchFamily="34" charset="0"/>
              </a:rPr>
              <a:t>目录，先</a:t>
            </a:r>
            <a:r>
              <a:rPr lang="en-US" altLang="zh-CN" sz="1950" dirty="0" err="1">
                <a:solidFill>
                  <a:schemeClr val="accent1"/>
                </a:solidFill>
                <a:ea typeface="思源黑体 CN Light" panose="020B0300000000000000" pitchFamily="34" charset="-122"/>
                <a:cs typeface="+mn-ea"/>
                <a:sym typeface="Arial" panose="020B0604020202020204" pitchFamily="34" charset="0"/>
              </a:rPr>
              <a:t>sudo</a:t>
            </a:r>
            <a:r>
              <a:rPr lang="en-US" altLang="zh-CN" sz="1950" dirty="0">
                <a:solidFill>
                  <a:schemeClr val="accent1"/>
                </a:solidFill>
                <a:ea typeface="思源黑体 CN Light" panose="020B0300000000000000" pitchFamily="34" charset="-122"/>
                <a:cs typeface="+mn-ea"/>
                <a:sym typeface="Arial" panose="020B0604020202020204" pitchFamily="34" charset="0"/>
              </a:rPr>
              <a:t> </a:t>
            </a:r>
            <a:r>
              <a:rPr lang="en-US" altLang="zh-CN" sz="1950" dirty="0" err="1">
                <a:solidFill>
                  <a:schemeClr val="accent1"/>
                </a:solidFill>
                <a:ea typeface="思源黑体 CN Light" panose="020B0300000000000000" pitchFamily="34" charset="-122"/>
                <a:cs typeface="+mn-ea"/>
                <a:sym typeface="Arial" panose="020B0604020202020204" pitchFamily="34" charset="0"/>
              </a:rPr>
              <a:t>su</a:t>
            </a:r>
            <a:r>
              <a:rPr lang="zh-CN" altLang="en-US" sz="1950" dirty="0">
                <a:solidFill>
                  <a:schemeClr val="accent1"/>
                </a:solidFill>
                <a:ea typeface="思源黑体 CN Light" panose="020B0300000000000000" pitchFamily="34" charset="-122"/>
                <a:cs typeface="+mn-ea"/>
                <a:sym typeface="Arial" panose="020B0604020202020204" pitchFamily="34" charset="0"/>
              </a:rPr>
              <a:t>切换到</a:t>
            </a:r>
            <a:r>
              <a:rPr lang="en-US" altLang="zh-CN" sz="1950" dirty="0">
                <a:solidFill>
                  <a:schemeClr val="accent1"/>
                </a:solidFill>
                <a:ea typeface="思源黑体 CN Light" panose="020B0300000000000000" pitchFamily="34" charset="-122"/>
                <a:cs typeface="+mn-ea"/>
                <a:sym typeface="Arial" panose="020B0604020202020204" pitchFamily="34" charset="0"/>
              </a:rPr>
              <a:t>root</a:t>
            </a:r>
            <a:r>
              <a:rPr lang="zh-CN" altLang="en-US" sz="1950" dirty="0">
                <a:solidFill>
                  <a:schemeClr val="accent1"/>
                </a:solidFill>
                <a:ea typeface="思源黑体 CN Light" panose="020B0300000000000000" pitchFamily="34" charset="-122"/>
                <a:cs typeface="+mn-ea"/>
                <a:sym typeface="Arial" panose="020B0604020202020204" pitchFamily="34" charset="0"/>
              </a:rPr>
              <a:t>用户。然后输入</a:t>
            </a:r>
            <a:r>
              <a:rPr lang="en-US" altLang="zh-CN" sz="1950" dirty="0" err="1">
                <a:solidFill>
                  <a:schemeClr val="accent1"/>
                </a:solidFill>
                <a:ea typeface="思源黑体 CN Light" panose="020B0300000000000000" pitchFamily="34" charset="-122"/>
                <a:cs typeface="+mn-ea"/>
                <a:sym typeface="Arial" panose="020B0604020202020204" pitchFamily="34" charset="0"/>
              </a:rPr>
              <a:t>hb</a:t>
            </a:r>
            <a:r>
              <a:rPr lang="en-US" altLang="zh-CN" sz="1950" dirty="0">
                <a:solidFill>
                  <a:schemeClr val="accent1"/>
                </a:solidFill>
                <a:ea typeface="思源黑体 CN Light" panose="020B0300000000000000" pitchFamily="34" charset="-122"/>
                <a:cs typeface="+mn-ea"/>
                <a:sym typeface="Arial" panose="020B0604020202020204" pitchFamily="34" charset="0"/>
              </a:rPr>
              <a:t> build –f &amp;&amp; ./</a:t>
            </a:r>
            <a:r>
              <a:rPr lang="en-US" altLang="zh-CN" sz="1950" dirty="0" err="1">
                <a:solidFill>
                  <a:schemeClr val="accent1"/>
                </a:solidFill>
                <a:ea typeface="思源黑体 CN Light" panose="020B0300000000000000" pitchFamily="34" charset="-122"/>
                <a:cs typeface="+mn-ea"/>
                <a:sym typeface="Arial" panose="020B0604020202020204" pitchFamily="34" charset="0"/>
              </a:rPr>
              <a:t>qemu</a:t>
            </a:r>
            <a:r>
              <a:rPr lang="en-US" altLang="zh-CN" sz="1950" dirty="0">
                <a:solidFill>
                  <a:schemeClr val="accent1"/>
                </a:solidFill>
                <a:ea typeface="思源黑体 CN Light" panose="020B0300000000000000" pitchFamily="34" charset="-122"/>
                <a:cs typeface="+mn-ea"/>
                <a:sym typeface="Arial" panose="020B0604020202020204" pitchFamily="34" charset="0"/>
              </a:rPr>
              <a:t>-run –f</a:t>
            </a:r>
          </a:p>
          <a:p>
            <a:pPr marL="0" lvl="1" indent="0">
              <a:lnSpc>
                <a:spcPct val="150000"/>
              </a:lnSpc>
            </a:pPr>
            <a:endParaRPr lang="en-US" altLang="zh-CN" sz="1950" dirty="0">
              <a:solidFill>
                <a:schemeClr val="accent1"/>
              </a:solidFill>
              <a:ea typeface="思源黑体 CN Light" panose="020B0300000000000000" pitchFamily="34" charset="-122"/>
              <a:cs typeface="+mn-ea"/>
              <a:sym typeface="Arial" panose="020B0604020202020204" pitchFamily="34" charset="0"/>
            </a:endParaRPr>
          </a:p>
          <a:p>
            <a:pPr marL="0" lvl="1" indent="0">
              <a:lnSpc>
                <a:spcPct val="150000"/>
              </a:lnSpc>
            </a:pPr>
            <a:r>
              <a:rPr lang="en-US" altLang="zh-CN" sz="1950" dirty="0" err="1">
                <a:solidFill>
                  <a:schemeClr val="accent1"/>
                </a:solidFill>
                <a:ea typeface="思源黑体 CN Light" panose="020B0300000000000000" pitchFamily="34" charset="-122"/>
                <a:cs typeface="+mn-ea"/>
                <a:sym typeface="Arial" panose="020B0604020202020204" pitchFamily="34" charset="0"/>
              </a:rPr>
              <a:t>Qemu</a:t>
            </a:r>
            <a:r>
              <a:rPr lang="zh-CN" altLang="en-US" sz="1950" dirty="0">
                <a:solidFill>
                  <a:schemeClr val="accent1"/>
                </a:solidFill>
                <a:ea typeface="思源黑体 CN Light" panose="020B0300000000000000" pitchFamily="34" charset="-122"/>
                <a:cs typeface="+mn-ea"/>
                <a:sym typeface="Arial" panose="020B0604020202020204" pitchFamily="34" charset="0"/>
              </a:rPr>
              <a:t>启动之后输入</a:t>
            </a:r>
            <a:r>
              <a:rPr lang="en-US" altLang="zh-CN" sz="1950" dirty="0">
                <a:solidFill>
                  <a:schemeClr val="accent1"/>
                </a:solidFill>
                <a:ea typeface="思源黑体 CN Light" panose="020B0300000000000000" pitchFamily="34" charset="-122"/>
                <a:cs typeface="+mn-ea"/>
                <a:sym typeface="Arial" panose="020B0604020202020204" pitchFamily="34" charset="0"/>
              </a:rPr>
              <a:t>yes</a:t>
            </a:r>
            <a:r>
              <a:rPr lang="zh-CN" altLang="en-US" sz="1950" dirty="0">
                <a:solidFill>
                  <a:schemeClr val="accent1"/>
                </a:solidFill>
                <a:ea typeface="思源黑体 CN Light" panose="020B0300000000000000" pitchFamily="34" charset="-122"/>
                <a:cs typeface="+mn-ea"/>
                <a:sym typeface="Arial" panose="020B0604020202020204" pitchFamily="34" charset="0"/>
              </a:rPr>
              <a:t>让虚拟机启动，进入虚拟机终端之后，执行</a:t>
            </a:r>
            <a:r>
              <a:rPr lang="en-US" altLang="zh-CN" sz="1950" dirty="0">
                <a:solidFill>
                  <a:schemeClr val="accent1"/>
                </a:solidFill>
                <a:ea typeface="思源黑体 CN Light" panose="020B0300000000000000" pitchFamily="34" charset="-122"/>
                <a:cs typeface="+mn-ea"/>
                <a:sym typeface="Arial" panose="020B0604020202020204" pitchFamily="34" charset="0"/>
              </a:rPr>
              <a:t>cat /proc/process,</a:t>
            </a:r>
            <a:r>
              <a:rPr lang="zh-CN" altLang="en-US" sz="1950" dirty="0">
                <a:solidFill>
                  <a:schemeClr val="accent1"/>
                </a:solidFill>
                <a:ea typeface="思源黑体 CN Light" panose="020B0300000000000000" pitchFamily="34" charset="-122"/>
                <a:cs typeface="+mn-ea"/>
                <a:sym typeface="Arial" panose="020B0604020202020204" pitchFamily="34" charset="0"/>
              </a:rPr>
              <a:t>可以看到下面输出：</a:t>
            </a:r>
            <a:endParaRPr lang="en-US" altLang="zh-CN" sz="1950" dirty="0">
              <a:solidFill>
                <a:schemeClr val="accent1"/>
              </a:solidFill>
              <a:ea typeface="思源黑体 CN Light" panose="020B0300000000000000" pitchFamily="34" charset="-122"/>
              <a:cs typeface="+mn-ea"/>
              <a:sym typeface="Arial" panose="020B0604020202020204" pitchFamily="34" charset="0"/>
            </a:endParaRPr>
          </a:p>
          <a:p>
            <a:pPr marL="0" lvl="1" indent="0">
              <a:lnSpc>
                <a:spcPct val="150000"/>
              </a:lnSpc>
            </a:pPr>
            <a:br>
              <a:rPr lang="en-US" altLang="zh-CN" sz="1950" dirty="0">
                <a:solidFill>
                  <a:schemeClr val="accent1"/>
                </a:solidFill>
                <a:ea typeface="思源黑体 CN Light" panose="020B0300000000000000" pitchFamily="34" charset="-122"/>
                <a:cs typeface="+mn-ea"/>
                <a:sym typeface="Arial" panose="020B0604020202020204" pitchFamily="34" charset="0"/>
              </a:rPr>
            </a:br>
            <a:endParaRPr lang="en-US" altLang="zh-CN" sz="1950" dirty="0">
              <a:solidFill>
                <a:schemeClr val="accent1"/>
              </a:solidFill>
              <a:ea typeface="思源黑体 CN Light" panose="020B0300000000000000" pitchFamily="34" charset="-122"/>
              <a:cs typeface="+mn-ea"/>
              <a:sym typeface="Arial" panose="020B0604020202020204" pitchFamily="34" charset="0"/>
            </a:endParaRPr>
          </a:p>
          <a:p>
            <a:pPr marL="0" lvl="1" indent="0">
              <a:lnSpc>
                <a:spcPct val="150000"/>
              </a:lnSpc>
            </a:pPr>
            <a:endParaRPr lang="en-US" altLang="zh-CN" sz="1950" dirty="0">
              <a:solidFill>
                <a:schemeClr val="accent1"/>
              </a:solidFill>
              <a:ea typeface="思源黑体 CN Light" panose="020B0300000000000000" pitchFamily="34" charset="-122"/>
              <a:cs typeface="+mn-ea"/>
              <a:sym typeface="Arial" panose="020B0604020202020204" pitchFamily="34" charset="0"/>
            </a:endParaRPr>
          </a:p>
          <a:p>
            <a:pPr marL="0" lvl="1" indent="0">
              <a:lnSpc>
                <a:spcPct val="150000"/>
              </a:lnSpc>
            </a:pPr>
            <a:endParaRPr lang="en-US" altLang="zh-CN" sz="1950" dirty="0">
              <a:solidFill>
                <a:schemeClr val="accent1"/>
              </a:solidFill>
              <a:ea typeface="思源黑体 CN Light" panose="020B0300000000000000" pitchFamily="34" charset="-122"/>
              <a:cs typeface="+mn-ea"/>
              <a:sym typeface="Arial" panose="020B0604020202020204" pitchFamily="34" charset="0"/>
            </a:endParaRPr>
          </a:p>
        </p:txBody>
      </p:sp>
      <p:pic>
        <p:nvPicPr>
          <p:cNvPr id="4" name="图片 3">
            <a:extLst>
              <a:ext uri="{FF2B5EF4-FFF2-40B4-BE49-F238E27FC236}">
                <a16:creationId xmlns:a16="http://schemas.microsoft.com/office/drawing/2014/main" id="{8C8021B0-DBF8-D9BF-D761-CF84AEA9CF76}"/>
              </a:ext>
            </a:extLst>
          </p:cNvPr>
          <p:cNvPicPr>
            <a:picLocks noChangeAspect="1"/>
          </p:cNvPicPr>
          <p:nvPr/>
        </p:nvPicPr>
        <p:blipFill>
          <a:blip r:embed="rId3"/>
          <a:stretch>
            <a:fillRect/>
          </a:stretch>
        </p:blipFill>
        <p:spPr>
          <a:xfrm>
            <a:off x="3995936" y="1449778"/>
            <a:ext cx="4846740" cy="548688"/>
          </a:xfrm>
          <a:prstGeom prst="rect">
            <a:avLst/>
          </a:prstGeom>
        </p:spPr>
      </p:pic>
      <p:pic>
        <p:nvPicPr>
          <p:cNvPr id="8" name="图片 7">
            <a:extLst>
              <a:ext uri="{FF2B5EF4-FFF2-40B4-BE49-F238E27FC236}">
                <a16:creationId xmlns:a16="http://schemas.microsoft.com/office/drawing/2014/main" id="{A7908DD6-293D-1FD5-6EFA-F8D9E96FC17E}"/>
              </a:ext>
            </a:extLst>
          </p:cNvPr>
          <p:cNvPicPr>
            <a:picLocks noChangeAspect="1"/>
          </p:cNvPicPr>
          <p:nvPr/>
        </p:nvPicPr>
        <p:blipFill>
          <a:blip r:embed="rId4"/>
          <a:stretch>
            <a:fillRect/>
          </a:stretch>
        </p:blipFill>
        <p:spPr>
          <a:xfrm>
            <a:off x="32704" y="3363838"/>
            <a:ext cx="9078592" cy="1009791"/>
          </a:xfrm>
          <a:prstGeom prst="rect">
            <a:avLst/>
          </a:prstGeom>
        </p:spPr>
      </p:pic>
    </p:spTree>
    <p:extLst>
      <p:ext uri="{BB962C8B-B14F-4D97-AF65-F5344CB8AC3E}">
        <p14:creationId xmlns:p14="http://schemas.microsoft.com/office/powerpoint/2010/main" val="1195713253"/>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3167857" y="258202"/>
            <a:ext cx="2808288" cy="369332"/>
          </a:xfrm>
          <a:prstGeom prst="rect">
            <a:avLst/>
          </a:prstGeom>
          <a:noFill/>
        </p:spPr>
        <p:txBody>
          <a:bodyPr wrap="square" lIns="0" tIns="0" rIns="0" bIns="0" rtlCol="0" anchor="ctr">
            <a:spAutoFit/>
          </a:bodyPr>
          <a:lstStyle/>
          <a:p>
            <a:pPr algn="ctr"/>
            <a:r>
              <a:rPr lang="zh-CN" altLang="en-US" sz="2400"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Arial" panose="020B0604020202020204" pitchFamily="34" charset="0"/>
              </a:rPr>
              <a:t>测试验证</a:t>
            </a:r>
          </a:p>
        </p:txBody>
      </p:sp>
      <p:grpSp>
        <p:nvGrpSpPr>
          <p:cNvPr id="32" name="组合 31"/>
          <p:cNvGrpSpPr/>
          <p:nvPr/>
        </p:nvGrpSpPr>
        <p:grpSpPr>
          <a:xfrm>
            <a:off x="630277" y="420993"/>
            <a:ext cx="7883447" cy="0"/>
            <a:chOff x="1028775" y="591989"/>
            <a:chExt cx="11086097" cy="0"/>
          </a:xfrm>
        </p:grpSpPr>
        <p:cxnSp>
          <p:nvCxnSpPr>
            <p:cNvPr id="33" name="直接连接符 32"/>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 name="TextBox 11">
            <a:extLst>
              <a:ext uri="{FF2B5EF4-FFF2-40B4-BE49-F238E27FC236}">
                <a16:creationId xmlns:a16="http://schemas.microsoft.com/office/drawing/2014/main" id="{12D746A1-894F-D2F5-7B74-1E9CD11F2F7E}"/>
              </a:ext>
            </a:extLst>
          </p:cNvPr>
          <p:cNvSpPr txBox="1"/>
          <p:nvPr/>
        </p:nvSpPr>
        <p:spPr>
          <a:xfrm>
            <a:off x="950463" y="915566"/>
            <a:ext cx="8190195" cy="1819599"/>
          </a:xfrm>
          <a:prstGeom prst="rect">
            <a:avLst/>
          </a:prstGeom>
          <a:noFill/>
        </p:spPr>
        <p:txBody>
          <a:bodyPr wrap="square" lIns="65023" tIns="32511" rIns="65023" bIns="32511" rtlCol="0">
            <a:spAutoFit/>
          </a:bodyPr>
          <a:lstStyle/>
          <a:p>
            <a:pPr marL="0" lvl="1" indent="0">
              <a:lnSpc>
                <a:spcPct val="150000"/>
              </a:lnSpc>
            </a:pPr>
            <a:br>
              <a:rPr lang="en-US" altLang="zh-CN" sz="1950" dirty="0">
                <a:solidFill>
                  <a:schemeClr val="accent1"/>
                </a:solidFill>
                <a:ea typeface="思源黑体 CN Light" panose="020B0300000000000000" pitchFamily="34" charset="-122"/>
                <a:cs typeface="+mn-ea"/>
                <a:sym typeface="Arial" panose="020B0604020202020204" pitchFamily="34" charset="0"/>
              </a:rPr>
            </a:br>
            <a:endParaRPr lang="en-US" altLang="zh-CN" sz="1950" dirty="0">
              <a:solidFill>
                <a:schemeClr val="accent1"/>
              </a:solidFill>
              <a:ea typeface="思源黑体 CN Light" panose="020B0300000000000000" pitchFamily="34" charset="-122"/>
              <a:cs typeface="+mn-ea"/>
              <a:sym typeface="Arial" panose="020B0604020202020204" pitchFamily="34" charset="0"/>
            </a:endParaRPr>
          </a:p>
          <a:p>
            <a:pPr marL="0" lvl="1" indent="0">
              <a:lnSpc>
                <a:spcPct val="150000"/>
              </a:lnSpc>
            </a:pPr>
            <a:endParaRPr lang="en-US" altLang="zh-CN" sz="1950" dirty="0">
              <a:solidFill>
                <a:schemeClr val="accent1"/>
              </a:solidFill>
              <a:ea typeface="思源黑体 CN Light" panose="020B0300000000000000" pitchFamily="34" charset="-122"/>
              <a:cs typeface="+mn-ea"/>
              <a:sym typeface="Arial" panose="020B0604020202020204" pitchFamily="34" charset="0"/>
            </a:endParaRPr>
          </a:p>
          <a:p>
            <a:pPr marL="0" lvl="1" indent="0">
              <a:lnSpc>
                <a:spcPct val="150000"/>
              </a:lnSpc>
            </a:pPr>
            <a:endParaRPr lang="en-US" altLang="zh-CN" sz="1950" dirty="0">
              <a:solidFill>
                <a:schemeClr val="accent1"/>
              </a:solidFill>
              <a:ea typeface="思源黑体 CN Light" panose="020B0300000000000000" pitchFamily="34" charset="-122"/>
              <a:cs typeface="+mn-ea"/>
              <a:sym typeface="Arial" panose="020B0604020202020204" pitchFamily="34" charset="0"/>
            </a:endParaRPr>
          </a:p>
        </p:txBody>
      </p:sp>
      <p:pic>
        <p:nvPicPr>
          <p:cNvPr id="8" name="图片 7">
            <a:extLst>
              <a:ext uri="{FF2B5EF4-FFF2-40B4-BE49-F238E27FC236}">
                <a16:creationId xmlns:a16="http://schemas.microsoft.com/office/drawing/2014/main" id="{A7908DD6-293D-1FD5-6EFA-F8D9E96FC17E}"/>
              </a:ext>
            </a:extLst>
          </p:cNvPr>
          <p:cNvPicPr>
            <a:picLocks noChangeAspect="1"/>
          </p:cNvPicPr>
          <p:nvPr/>
        </p:nvPicPr>
        <p:blipFill>
          <a:blip r:embed="rId3"/>
          <a:stretch>
            <a:fillRect/>
          </a:stretch>
        </p:blipFill>
        <p:spPr>
          <a:xfrm>
            <a:off x="65408" y="703296"/>
            <a:ext cx="9078592" cy="1009791"/>
          </a:xfrm>
          <a:prstGeom prst="rect">
            <a:avLst/>
          </a:prstGeom>
        </p:spPr>
      </p:pic>
      <p:sp>
        <p:nvSpPr>
          <p:cNvPr id="5" name="文本框 4">
            <a:extLst>
              <a:ext uri="{FF2B5EF4-FFF2-40B4-BE49-F238E27FC236}">
                <a16:creationId xmlns:a16="http://schemas.microsoft.com/office/drawing/2014/main" id="{5455D241-60BC-D5EB-42F2-33846C2581AA}"/>
              </a:ext>
            </a:extLst>
          </p:cNvPr>
          <p:cNvSpPr txBox="1"/>
          <p:nvPr/>
        </p:nvSpPr>
        <p:spPr>
          <a:xfrm>
            <a:off x="65408" y="1825365"/>
            <a:ext cx="8755064" cy="1200329"/>
          </a:xfrm>
          <a:prstGeom prst="rect">
            <a:avLst/>
          </a:prstGeom>
          <a:noFill/>
        </p:spPr>
        <p:txBody>
          <a:bodyPr wrap="square">
            <a:spAutoFit/>
          </a:bodyPr>
          <a:lstStyle/>
          <a:p>
            <a:r>
              <a:rPr lang="zh-CN" altLang="en-US" dirty="0">
                <a:solidFill>
                  <a:schemeClr val="accent1"/>
                </a:solidFill>
                <a:ea typeface="思源黑体 CN Light" panose="020B0300000000000000" pitchFamily="34" charset="-122"/>
                <a:cs typeface="+mn-ea"/>
                <a:sym typeface="Arial" panose="020B0604020202020204" pitchFamily="34" charset="0"/>
              </a:rPr>
              <a:t>那么这样的输出是否符合预期呢，其实结合三个任务的调度轨迹，不难发现在系统不过载，并且每个任务都能在执行周期之内执行的情况下，各个任务的</a:t>
            </a:r>
            <a:r>
              <a:rPr lang="en-US" altLang="zh-CN" dirty="0">
                <a:solidFill>
                  <a:schemeClr val="accent1"/>
                </a:solidFill>
                <a:ea typeface="思源黑体 CN Light" panose="020B0300000000000000" pitchFamily="34" charset="-122"/>
                <a:cs typeface="+mn-ea"/>
                <a:sym typeface="Arial" panose="020B0604020202020204" pitchFamily="34" charset="0"/>
              </a:rPr>
              <a:t>CPU</a:t>
            </a:r>
            <a:r>
              <a:rPr lang="zh-CN" altLang="en-US" dirty="0">
                <a:solidFill>
                  <a:schemeClr val="accent1"/>
                </a:solidFill>
                <a:ea typeface="思源黑体 CN Light" panose="020B0300000000000000" pitchFamily="34" charset="-122"/>
                <a:cs typeface="+mn-ea"/>
                <a:sym typeface="Arial" panose="020B0604020202020204" pitchFamily="34" charset="0"/>
              </a:rPr>
              <a:t>占用率其实是和优先级是没有关系的，但是截止时间越短的任务，执行频率越高，其</a:t>
            </a:r>
            <a:r>
              <a:rPr lang="en-US" altLang="zh-CN" dirty="0">
                <a:solidFill>
                  <a:schemeClr val="accent1"/>
                </a:solidFill>
                <a:ea typeface="思源黑体 CN Light" panose="020B0300000000000000" pitchFamily="34" charset="-122"/>
                <a:cs typeface="+mn-ea"/>
                <a:sym typeface="Arial" panose="020B0604020202020204" pitchFamily="34" charset="0"/>
              </a:rPr>
              <a:t>CPU</a:t>
            </a:r>
            <a:r>
              <a:rPr lang="zh-CN" altLang="en-US" dirty="0">
                <a:solidFill>
                  <a:schemeClr val="accent1"/>
                </a:solidFill>
                <a:ea typeface="思源黑体 CN Light" panose="020B0300000000000000" pitchFamily="34" charset="-122"/>
                <a:cs typeface="+mn-ea"/>
                <a:sym typeface="Arial" panose="020B0604020202020204" pitchFamily="34" charset="0"/>
              </a:rPr>
              <a:t>利用率越高。</a:t>
            </a:r>
            <a:endParaRPr lang="zh-CN" altLang="en-US" dirty="0"/>
          </a:p>
        </p:txBody>
      </p:sp>
      <p:pic>
        <p:nvPicPr>
          <p:cNvPr id="7" name="图片 6">
            <a:extLst>
              <a:ext uri="{FF2B5EF4-FFF2-40B4-BE49-F238E27FC236}">
                <a16:creationId xmlns:a16="http://schemas.microsoft.com/office/drawing/2014/main" id="{F89B74C1-3697-88C6-B20D-2875487EBF07}"/>
              </a:ext>
            </a:extLst>
          </p:cNvPr>
          <p:cNvPicPr>
            <a:picLocks noChangeAspect="1"/>
          </p:cNvPicPr>
          <p:nvPr/>
        </p:nvPicPr>
        <p:blipFill>
          <a:blip r:embed="rId4"/>
          <a:stretch>
            <a:fillRect/>
          </a:stretch>
        </p:blipFill>
        <p:spPr>
          <a:xfrm>
            <a:off x="27874" y="2975495"/>
            <a:ext cx="8287907" cy="828791"/>
          </a:xfrm>
          <a:prstGeom prst="rect">
            <a:avLst/>
          </a:prstGeom>
        </p:spPr>
      </p:pic>
      <p:sp>
        <p:nvSpPr>
          <p:cNvPr id="10" name="文本框 9">
            <a:extLst>
              <a:ext uri="{FF2B5EF4-FFF2-40B4-BE49-F238E27FC236}">
                <a16:creationId xmlns:a16="http://schemas.microsoft.com/office/drawing/2014/main" id="{242AC379-CDC8-4E9D-7E67-7E0591368D5A}"/>
              </a:ext>
            </a:extLst>
          </p:cNvPr>
          <p:cNvSpPr txBox="1"/>
          <p:nvPr/>
        </p:nvSpPr>
        <p:spPr>
          <a:xfrm>
            <a:off x="65408" y="3812907"/>
            <a:ext cx="6882856" cy="646331"/>
          </a:xfrm>
          <a:prstGeom prst="rect">
            <a:avLst/>
          </a:prstGeom>
          <a:noFill/>
        </p:spPr>
        <p:txBody>
          <a:bodyPr wrap="square">
            <a:spAutoFit/>
          </a:bodyPr>
          <a:lstStyle/>
          <a:p>
            <a:r>
              <a:rPr lang="zh-CN" altLang="en-US" dirty="0">
                <a:solidFill>
                  <a:schemeClr val="accent1"/>
                </a:solidFill>
                <a:ea typeface="思源黑体 CN Light" panose="020B0300000000000000" pitchFamily="34" charset="-122"/>
                <a:cs typeface="+mn-ea"/>
                <a:sym typeface="Arial" panose="020B0604020202020204" pitchFamily="34" charset="0"/>
              </a:rPr>
              <a:t>所以这样的输出确实符合我们的预期：优先级不同，但是都是长截止时间的任务</a:t>
            </a:r>
            <a:r>
              <a:rPr lang="en-US" altLang="zh-CN" dirty="0">
                <a:solidFill>
                  <a:schemeClr val="accent1"/>
                </a:solidFill>
                <a:ea typeface="思源黑体 CN Light" panose="020B0300000000000000" pitchFamily="34" charset="-122"/>
                <a:cs typeface="+mn-ea"/>
                <a:sym typeface="Arial" panose="020B0604020202020204" pitchFamily="34" charset="0"/>
              </a:rPr>
              <a:t>CPU</a:t>
            </a:r>
            <a:r>
              <a:rPr lang="zh-CN" altLang="en-US" dirty="0">
                <a:solidFill>
                  <a:schemeClr val="accent1"/>
                </a:solidFill>
                <a:ea typeface="思源黑体 CN Light" panose="020B0300000000000000" pitchFamily="34" charset="-122"/>
                <a:cs typeface="+mn-ea"/>
                <a:sym typeface="Arial" panose="020B0604020202020204" pitchFamily="34" charset="0"/>
              </a:rPr>
              <a:t>占用率不相上下，都是短截止时间任务的一半。</a:t>
            </a:r>
            <a:endParaRPr lang="zh-CN" altLang="en-US" dirty="0"/>
          </a:p>
        </p:txBody>
      </p:sp>
    </p:spTree>
    <p:extLst>
      <p:ext uri="{BB962C8B-B14F-4D97-AF65-F5344CB8AC3E}">
        <p14:creationId xmlns:p14="http://schemas.microsoft.com/office/powerpoint/2010/main" val="885291648"/>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custDataLst>
              <p:tags r:id="rId2"/>
            </p:custDataLst>
          </p:nvPr>
        </p:nvCxnSpPr>
        <p:spPr>
          <a:xfrm>
            <a:off x="4706506" y="2684851"/>
            <a:ext cx="2946611"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211960" y="1877446"/>
            <a:ext cx="4984202" cy="584775"/>
          </a:xfrm>
          <a:prstGeom prst="rect">
            <a:avLst/>
          </a:prstGeom>
        </p:spPr>
        <p:txBody>
          <a:bodyPr wrap="square" lIns="0" tIns="0" rIns="0" bIns="0">
            <a:spAutoFit/>
          </a:bodyPr>
          <a:lstStyle/>
          <a:p>
            <a:r>
              <a:rPr lang="zh-CN" altLang="en-US" sz="3800" b="1" dirty="0">
                <a:solidFill>
                  <a:schemeClr val="tx2"/>
                </a:solidFill>
                <a:latin typeface="思源黑体 CN Bold" panose="020B0800000000000000" pitchFamily="34" charset="-122"/>
                <a:ea typeface="思源黑体 CN Bold" panose="020B0800000000000000" pitchFamily="34" charset="-122"/>
                <a:cs typeface="+mn-ea"/>
                <a:sym typeface="Arial" panose="020B0604020202020204" pitchFamily="34" charset="0"/>
              </a:rPr>
              <a:t>    多核条件问题</a:t>
            </a:r>
          </a:p>
        </p:txBody>
      </p:sp>
      <p:grpSp>
        <p:nvGrpSpPr>
          <p:cNvPr id="44" name="组合 43">
            <a:extLst>
              <a:ext uri="{FF2B5EF4-FFF2-40B4-BE49-F238E27FC236}">
                <a16:creationId xmlns:a16="http://schemas.microsoft.com/office/drawing/2014/main" id="{6339F887-CA13-CFAC-E8DA-8E6A5D5A4FE9}"/>
              </a:ext>
            </a:extLst>
          </p:cNvPr>
          <p:cNvGrpSpPr/>
          <p:nvPr/>
        </p:nvGrpSpPr>
        <p:grpSpPr>
          <a:xfrm>
            <a:off x="1331640" y="1290564"/>
            <a:ext cx="2722413" cy="2902102"/>
            <a:chOff x="999059" y="1708340"/>
            <a:chExt cx="3828393" cy="4080857"/>
          </a:xfrm>
        </p:grpSpPr>
        <p:grpSp>
          <p:nvGrpSpPr>
            <p:cNvPr id="45" name="组合 44">
              <a:extLst>
                <a:ext uri="{FF2B5EF4-FFF2-40B4-BE49-F238E27FC236}">
                  <a16:creationId xmlns:a16="http://schemas.microsoft.com/office/drawing/2014/main" id="{BD1A4853-2E75-5ECE-CAF5-33770DEDB8E9}"/>
                </a:ext>
              </a:extLst>
            </p:cNvPr>
            <p:cNvGrpSpPr/>
            <p:nvPr/>
          </p:nvGrpSpPr>
          <p:grpSpPr>
            <a:xfrm>
              <a:off x="999059" y="1708340"/>
              <a:ext cx="3828393" cy="4080857"/>
              <a:chOff x="3835400" y="1789113"/>
              <a:chExt cx="1468438" cy="1565275"/>
            </a:xfrm>
          </p:grpSpPr>
          <p:sp>
            <p:nvSpPr>
              <p:cNvPr id="48" name="Freeform 5">
                <a:extLst>
                  <a:ext uri="{FF2B5EF4-FFF2-40B4-BE49-F238E27FC236}">
                    <a16:creationId xmlns:a16="http://schemas.microsoft.com/office/drawing/2014/main" id="{604C76A9-B283-B674-8AD9-42918C438ED7}"/>
                  </a:ext>
                </a:extLst>
              </p:cNvPr>
              <p:cNvSpPr>
                <a:spLocks/>
              </p:cNvSpPr>
              <p:nvPr/>
            </p:nvSpPr>
            <p:spPr bwMode="auto">
              <a:xfrm>
                <a:off x="4005263"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5" y="366"/>
                      <a:pt x="260" y="366"/>
                    </a:cubicBezTo>
                    <a:cubicBezTo>
                      <a:pt x="0" y="366"/>
                      <a:pt x="0" y="366"/>
                      <a:pt x="0" y="366"/>
                    </a:cubicBezTo>
                    <a:cubicBezTo>
                      <a:pt x="0" y="0"/>
                      <a:pt x="0" y="0"/>
                      <a:pt x="0" y="0"/>
                    </a:cubicBezTo>
                    <a:cubicBezTo>
                      <a:pt x="260" y="0"/>
                      <a:pt x="260" y="0"/>
                      <a:pt x="260" y="0"/>
                    </a:cubicBezTo>
                    <a:cubicBezTo>
                      <a:pt x="285" y="0"/>
                      <a:pt x="304" y="20"/>
                      <a:pt x="304" y="44"/>
                    </a:cubicBezTo>
                    <a:lnTo>
                      <a:pt x="304" y="322"/>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9" name="Freeform 6">
                <a:extLst>
                  <a:ext uri="{FF2B5EF4-FFF2-40B4-BE49-F238E27FC236}">
                    <a16:creationId xmlns:a16="http://schemas.microsoft.com/office/drawing/2014/main" id="{C2BFCA6F-5620-162B-8676-23C186A6B573}"/>
                  </a:ext>
                </a:extLst>
              </p:cNvPr>
              <p:cNvSpPr>
                <a:spLocks/>
              </p:cNvSpPr>
              <p:nvPr/>
            </p:nvSpPr>
            <p:spPr bwMode="auto">
              <a:xfrm>
                <a:off x="4001926"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4" y="366"/>
                      <a:pt x="260" y="366"/>
                    </a:cubicBezTo>
                    <a:cubicBezTo>
                      <a:pt x="0" y="366"/>
                      <a:pt x="0" y="366"/>
                      <a:pt x="0" y="366"/>
                    </a:cubicBezTo>
                    <a:cubicBezTo>
                      <a:pt x="0" y="0"/>
                      <a:pt x="0" y="0"/>
                      <a:pt x="0" y="0"/>
                    </a:cubicBezTo>
                    <a:cubicBezTo>
                      <a:pt x="260" y="0"/>
                      <a:pt x="260" y="0"/>
                      <a:pt x="260" y="0"/>
                    </a:cubicBezTo>
                    <a:cubicBezTo>
                      <a:pt x="284" y="0"/>
                      <a:pt x="304" y="20"/>
                      <a:pt x="304" y="44"/>
                    </a:cubicBezTo>
                    <a:lnTo>
                      <a:pt x="304" y="3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p>
            </p:txBody>
          </p:sp>
          <p:sp>
            <p:nvSpPr>
              <p:cNvPr id="50" name="Rectangle 8">
                <a:extLst>
                  <a:ext uri="{FF2B5EF4-FFF2-40B4-BE49-F238E27FC236}">
                    <a16:creationId xmlns:a16="http://schemas.microsoft.com/office/drawing/2014/main" id="{C08FA1CA-0740-516B-8856-776BC590DAD6}"/>
                  </a:ext>
                </a:extLst>
              </p:cNvPr>
              <p:cNvSpPr>
                <a:spLocks noChangeArrowheads="1"/>
              </p:cNvSpPr>
              <p:nvPr/>
            </p:nvSpPr>
            <p:spPr bwMode="auto">
              <a:xfrm>
                <a:off x="4318000" y="2117726"/>
                <a:ext cx="674688"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1" name="Freeform 9">
                <a:extLst>
                  <a:ext uri="{FF2B5EF4-FFF2-40B4-BE49-F238E27FC236}">
                    <a16:creationId xmlns:a16="http://schemas.microsoft.com/office/drawing/2014/main" id="{D1AAD3B1-B75F-5849-FE24-C181A849596F}"/>
                  </a:ext>
                </a:extLst>
              </p:cNvPr>
              <p:cNvSpPr>
                <a:spLocks/>
              </p:cNvSpPr>
              <p:nvPr/>
            </p:nvSpPr>
            <p:spPr bwMode="auto">
              <a:xfrm>
                <a:off x="3835400" y="18399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2" name="Freeform 10">
                <a:extLst>
                  <a:ext uri="{FF2B5EF4-FFF2-40B4-BE49-F238E27FC236}">
                    <a16:creationId xmlns:a16="http://schemas.microsoft.com/office/drawing/2014/main" id="{1E2332B7-4E1D-56CE-E4D0-174FE225EFF4}"/>
                  </a:ext>
                </a:extLst>
              </p:cNvPr>
              <p:cNvSpPr>
                <a:spLocks/>
              </p:cNvSpPr>
              <p:nvPr/>
            </p:nvSpPr>
            <p:spPr bwMode="auto">
              <a:xfrm>
                <a:off x="3835400" y="1976438"/>
                <a:ext cx="234950" cy="73025"/>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3" name="Freeform 11">
                <a:extLst>
                  <a:ext uri="{FF2B5EF4-FFF2-40B4-BE49-F238E27FC236}">
                    <a16:creationId xmlns:a16="http://schemas.microsoft.com/office/drawing/2014/main" id="{25D29EC2-E5A3-CB92-0B1E-E7AA0A1BF3FE}"/>
                  </a:ext>
                </a:extLst>
              </p:cNvPr>
              <p:cNvSpPr>
                <a:spLocks/>
              </p:cNvSpPr>
              <p:nvPr/>
            </p:nvSpPr>
            <p:spPr bwMode="auto">
              <a:xfrm>
                <a:off x="3835400" y="21177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4" name="Freeform 12">
                <a:extLst>
                  <a:ext uri="{FF2B5EF4-FFF2-40B4-BE49-F238E27FC236}">
                    <a16:creationId xmlns:a16="http://schemas.microsoft.com/office/drawing/2014/main" id="{E87E5696-2752-10CA-5F3D-6D659B146B58}"/>
                  </a:ext>
                </a:extLst>
              </p:cNvPr>
              <p:cNvSpPr>
                <a:spLocks/>
              </p:cNvSpPr>
              <p:nvPr/>
            </p:nvSpPr>
            <p:spPr bwMode="auto">
              <a:xfrm>
                <a:off x="3835400" y="22590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5" name="Freeform 13">
                <a:extLst>
                  <a:ext uri="{FF2B5EF4-FFF2-40B4-BE49-F238E27FC236}">
                    <a16:creationId xmlns:a16="http://schemas.microsoft.com/office/drawing/2014/main" id="{2A1E45DD-DA85-8CFD-2A6F-61AF128E116C}"/>
                  </a:ext>
                </a:extLst>
              </p:cNvPr>
              <p:cNvSpPr>
                <a:spLocks/>
              </p:cNvSpPr>
              <p:nvPr/>
            </p:nvSpPr>
            <p:spPr bwMode="auto">
              <a:xfrm>
                <a:off x="3835400" y="23971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6" name="Freeform 14">
                <a:extLst>
                  <a:ext uri="{FF2B5EF4-FFF2-40B4-BE49-F238E27FC236}">
                    <a16:creationId xmlns:a16="http://schemas.microsoft.com/office/drawing/2014/main" id="{318A672A-A42D-C67B-D302-1479D300E903}"/>
                  </a:ext>
                </a:extLst>
              </p:cNvPr>
              <p:cNvSpPr>
                <a:spLocks/>
              </p:cNvSpPr>
              <p:nvPr/>
            </p:nvSpPr>
            <p:spPr bwMode="auto">
              <a:xfrm>
                <a:off x="3835400" y="25368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7" name="Freeform 15">
                <a:extLst>
                  <a:ext uri="{FF2B5EF4-FFF2-40B4-BE49-F238E27FC236}">
                    <a16:creationId xmlns:a16="http://schemas.microsoft.com/office/drawing/2014/main" id="{663AA67C-C2BA-2BC5-B873-42E03F076C60}"/>
                  </a:ext>
                </a:extLst>
              </p:cNvPr>
              <p:cNvSpPr>
                <a:spLocks/>
              </p:cNvSpPr>
              <p:nvPr/>
            </p:nvSpPr>
            <p:spPr bwMode="auto">
              <a:xfrm>
                <a:off x="3835400" y="26781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8" name="Freeform 16">
                <a:extLst>
                  <a:ext uri="{FF2B5EF4-FFF2-40B4-BE49-F238E27FC236}">
                    <a16:creationId xmlns:a16="http://schemas.microsoft.com/office/drawing/2014/main" id="{79B7ED3C-781D-7C24-DB13-1D73C522B294}"/>
                  </a:ext>
                </a:extLst>
              </p:cNvPr>
              <p:cNvSpPr>
                <a:spLocks/>
              </p:cNvSpPr>
              <p:nvPr/>
            </p:nvSpPr>
            <p:spPr bwMode="auto">
              <a:xfrm>
                <a:off x="3835400" y="28162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9" name="Freeform 17">
                <a:extLst>
                  <a:ext uri="{FF2B5EF4-FFF2-40B4-BE49-F238E27FC236}">
                    <a16:creationId xmlns:a16="http://schemas.microsoft.com/office/drawing/2014/main" id="{177638F7-24DE-B161-3AB0-C25263981D15}"/>
                  </a:ext>
                </a:extLst>
              </p:cNvPr>
              <p:cNvSpPr>
                <a:spLocks/>
              </p:cNvSpPr>
              <p:nvPr/>
            </p:nvSpPr>
            <p:spPr bwMode="auto">
              <a:xfrm>
                <a:off x="3835400" y="29559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0" name="Freeform 18">
                <a:extLst>
                  <a:ext uri="{FF2B5EF4-FFF2-40B4-BE49-F238E27FC236}">
                    <a16:creationId xmlns:a16="http://schemas.microsoft.com/office/drawing/2014/main" id="{22FC5A63-7541-59EB-FA50-36B3E7493B32}"/>
                  </a:ext>
                </a:extLst>
              </p:cNvPr>
              <p:cNvSpPr>
                <a:spLocks/>
              </p:cNvSpPr>
              <p:nvPr/>
            </p:nvSpPr>
            <p:spPr bwMode="auto">
              <a:xfrm>
                <a:off x="3835400" y="30972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1" name="Freeform 19">
                <a:extLst>
                  <a:ext uri="{FF2B5EF4-FFF2-40B4-BE49-F238E27FC236}">
                    <a16:creationId xmlns:a16="http://schemas.microsoft.com/office/drawing/2014/main" id="{B0BDF9F9-3FB4-F446-9601-A7503640E133}"/>
                  </a:ext>
                </a:extLst>
              </p:cNvPr>
              <p:cNvSpPr>
                <a:spLocks/>
              </p:cNvSpPr>
              <p:nvPr/>
            </p:nvSpPr>
            <p:spPr bwMode="auto">
              <a:xfrm>
                <a:off x="3835400" y="32353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grpSp>
        <p:sp>
          <p:nvSpPr>
            <p:cNvPr id="46" name="矩形 259">
              <a:extLst>
                <a:ext uri="{FF2B5EF4-FFF2-40B4-BE49-F238E27FC236}">
                  <a16:creationId xmlns:a16="http://schemas.microsoft.com/office/drawing/2014/main" id="{08D23D9D-5D17-5498-7A77-7FFAAE720611}"/>
                </a:ext>
              </a:extLst>
            </p:cNvPr>
            <p:cNvSpPr>
              <a:spLocks noChangeArrowheads="1"/>
            </p:cNvSpPr>
            <p:nvPr/>
          </p:nvSpPr>
          <p:spPr bwMode="auto">
            <a:xfrm>
              <a:off x="2306379" y="2775471"/>
              <a:ext cx="1656605" cy="562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2600" dirty="0">
                  <a:solidFill>
                    <a:srgbClr val="4D4D4D"/>
                  </a:solidFill>
                  <a:latin typeface="思源黑体 CN Light" panose="020B0300000000000000" pitchFamily="34" charset="-122"/>
                  <a:ea typeface="思源黑体 CN Light" panose="020B0300000000000000" pitchFamily="34" charset="-122"/>
                  <a:cs typeface="Arial" panose="020B0604020202020204" pitchFamily="34" charset="0"/>
                </a:rPr>
                <a:t>05</a:t>
              </a:r>
              <a:endParaRPr lang="zh-CN" altLang="en-US" sz="1300" dirty="0">
                <a:solidFill>
                  <a:srgbClr val="4D4D4D"/>
                </a:solidFill>
                <a:latin typeface="思源黑体 CN Light" panose="020B0300000000000000" pitchFamily="34" charset="-122"/>
                <a:ea typeface="思源黑体 CN Light" panose="020B0300000000000000" pitchFamily="34" charset="-122"/>
                <a:cs typeface="Arial" panose="020B0604020202020204" pitchFamily="34" charset="0"/>
              </a:endParaRPr>
            </a:p>
          </p:txBody>
        </p:sp>
        <p:sp>
          <p:nvSpPr>
            <p:cNvPr id="47" name="矩形 259">
              <a:extLst>
                <a:ext uri="{FF2B5EF4-FFF2-40B4-BE49-F238E27FC236}">
                  <a16:creationId xmlns:a16="http://schemas.microsoft.com/office/drawing/2014/main" id="{AACFE169-7CC2-EAFF-1878-B8E7776CA01B}"/>
                </a:ext>
              </a:extLst>
            </p:cNvPr>
            <p:cNvSpPr>
              <a:spLocks noChangeArrowheads="1"/>
            </p:cNvSpPr>
            <p:nvPr/>
          </p:nvSpPr>
          <p:spPr bwMode="auto">
            <a:xfrm>
              <a:off x="2438404" y="3696145"/>
              <a:ext cx="1392559" cy="126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0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rPr>
                <a:t>章节</a:t>
              </a:r>
              <a:endParaRPr lang="en-US" altLang="zh-CN" sz="10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endParaRPr>
            </a:p>
            <a:p>
              <a:pPr algn="ctr">
                <a:buNone/>
              </a:pPr>
              <a:r>
                <a:rPr lang="en-US" altLang="zh-CN"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rPr>
                <a:t>PART</a:t>
              </a:r>
              <a:endParaRPr lang="en-US" altLang="zh-CN" sz="38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endParaRPr>
            </a:p>
          </p:txBody>
        </p:sp>
      </p:grpSp>
    </p:spTree>
    <p:custDataLst>
      <p:tags r:id="rId1"/>
    </p:custDataLst>
    <p:extLst>
      <p:ext uri="{BB962C8B-B14F-4D97-AF65-F5344CB8AC3E}">
        <p14:creationId xmlns:p14="http://schemas.microsoft.com/office/powerpoint/2010/main" val="1410180783"/>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ppt_w"/>
                                          </p:val>
                                        </p:tav>
                                        <p:tav tm="100000">
                                          <p:val>
                                            <p:strVal val="#ppt_w"/>
                                          </p:val>
                                        </p:tav>
                                      </p:tavLst>
                                    </p:anim>
                                    <p:anim calcmode="lin" valueType="num">
                                      <p:cBhvr>
                                        <p:cTn id="8"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wipe(up)">
                                      <p:cBhvr>
                                        <p:cTn id="1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3167857" y="258202"/>
            <a:ext cx="2808288" cy="369332"/>
          </a:xfrm>
          <a:prstGeom prst="rect">
            <a:avLst/>
          </a:prstGeom>
          <a:noFill/>
        </p:spPr>
        <p:txBody>
          <a:bodyPr wrap="square" lIns="0" tIns="0" rIns="0" bIns="0" rtlCol="0" anchor="ctr">
            <a:spAutoFit/>
          </a:bodyPr>
          <a:lstStyle/>
          <a:p>
            <a:pPr algn="ctr"/>
            <a:r>
              <a:rPr lang="zh-CN" altLang="en-US" sz="2400"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Arial" panose="020B0604020202020204" pitchFamily="34" charset="0"/>
              </a:rPr>
              <a:t>多核条件问题</a:t>
            </a:r>
          </a:p>
        </p:txBody>
      </p:sp>
      <p:grpSp>
        <p:nvGrpSpPr>
          <p:cNvPr id="32" name="组合 31"/>
          <p:cNvGrpSpPr/>
          <p:nvPr/>
        </p:nvGrpSpPr>
        <p:grpSpPr>
          <a:xfrm>
            <a:off x="630277" y="420993"/>
            <a:ext cx="7883447" cy="0"/>
            <a:chOff x="1028775" y="591989"/>
            <a:chExt cx="11086097" cy="0"/>
          </a:xfrm>
        </p:grpSpPr>
        <p:cxnSp>
          <p:nvCxnSpPr>
            <p:cNvPr id="33" name="直接连接符 32"/>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 name="TextBox 11">
            <a:extLst>
              <a:ext uri="{FF2B5EF4-FFF2-40B4-BE49-F238E27FC236}">
                <a16:creationId xmlns:a16="http://schemas.microsoft.com/office/drawing/2014/main" id="{12D746A1-894F-D2F5-7B74-1E9CD11F2F7E}"/>
              </a:ext>
            </a:extLst>
          </p:cNvPr>
          <p:cNvSpPr txBox="1"/>
          <p:nvPr/>
        </p:nvSpPr>
        <p:spPr>
          <a:xfrm>
            <a:off x="950463" y="915566"/>
            <a:ext cx="8190195" cy="3169968"/>
          </a:xfrm>
          <a:prstGeom prst="rect">
            <a:avLst/>
          </a:prstGeom>
          <a:noFill/>
        </p:spPr>
        <p:txBody>
          <a:bodyPr wrap="square" lIns="65023" tIns="32511" rIns="65023" bIns="32511" rtlCol="0">
            <a:spAutoFit/>
          </a:bodyPr>
          <a:lstStyle/>
          <a:p>
            <a:pPr marL="0" lvl="1" indent="0">
              <a:lnSpc>
                <a:spcPct val="150000"/>
              </a:lnSpc>
            </a:pPr>
            <a:r>
              <a:rPr lang="zh-CN" altLang="en-US" sz="1950" dirty="0">
                <a:solidFill>
                  <a:schemeClr val="accent1"/>
                </a:solidFill>
                <a:ea typeface="思源黑体 CN Light" panose="020B0300000000000000" pitchFamily="34" charset="-122"/>
                <a:cs typeface="+mn-ea"/>
                <a:sym typeface="Arial" panose="020B0604020202020204" pitchFamily="34" charset="0"/>
              </a:rPr>
              <a:t>如果是多核的条件下目前的</a:t>
            </a:r>
            <a:r>
              <a:rPr lang="en-US" altLang="zh-CN" sz="1950" dirty="0">
                <a:solidFill>
                  <a:schemeClr val="accent1"/>
                </a:solidFill>
                <a:ea typeface="思源黑体 CN Light" panose="020B0300000000000000" pitchFamily="34" charset="-122"/>
                <a:cs typeface="+mn-ea"/>
                <a:sym typeface="Arial" panose="020B0604020202020204" pitchFamily="34" charset="0"/>
              </a:rPr>
              <a:t>EDF</a:t>
            </a:r>
            <a:r>
              <a:rPr lang="zh-CN" altLang="en-US" sz="1950" dirty="0">
                <a:solidFill>
                  <a:schemeClr val="accent1"/>
                </a:solidFill>
                <a:ea typeface="思源黑体 CN Light" panose="020B0300000000000000" pitchFamily="34" charset="-122"/>
                <a:cs typeface="+mn-ea"/>
                <a:sym typeface="Arial" panose="020B0604020202020204" pitchFamily="34" charset="0"/>
              </a:rPr>
              <a:t>算法如何判断任务在那个核上工作？</a:t>
            </a:r>
            <a:endParaRPr lang="en-US" altLang="zh-CN" sz="1950" dirty="0">
              <a:solidFill>
                <a:schemeClr val="accent1"/>
              </a:solidFill>
              <a:ea typeface="思源黑体 CN Light" panose="020B0300000000000000" pitchFamily="34" charset="-122"/>
              <a:cs typeface="+mn-ea"/>
              <a:sym typeface="Arial" panose="020B0604020202020204" pitchFamily="34" charset="0"/>
            </a:endParaRPr>
          </a:p>
          <a:p>
            <a:pPr marL="0" lvl="1" indent="0">
              <a:lnSpc>
                <a:spcPct val="150000"/>
              </a:lnSpc>
            </a:pPr>
            <a:r>
              <a:rPr lang="zh-CN" altLang="en-US" sz="1950" dirty="0">
                <a:solidFill>
                  <a:schemeClr val="accent1"/>
                </a:solidFill>
                <a:ea typeface="思源黑体 CN Light" panose="020B0300000000000000" pitchFamily="34" charset="-122"/>
                <a:cs typeface="+mn-ea"/>
                <a:sym typeface="Arial" panose="020B0604020202020204" pitchFamily="34" charset="0"/>
              </a:rPr>
              <a:t>答案是在任务控制块中可以读取到，任务控制块中有记录当前运行在那一个核心上以及之前运行在那个核心上的字段：</a:t>
            </a:r>
            <a:br>
              <a:rPr lang="en-US" altLang="zh-CN" sz="1950" dirty="0">
                <a:solidFill>
                  <a:schemeClr val="accent1"/>
                </a:solidFill>
                <a:ea typeface="思源黑体 CN Light" panose="020B0300000000000000" pitchFamily="34" charset="-122"/>
                <a:cs typeface="+mn-ea"/>
                <a:sym typeface="Arial" panose="020B0604020202020204" pitchFamily="34" charset="0"/>
              </a:rPr>
            </a:br>
            <a:br>
              <a:rPr lang="en-US" altLang="zh-CN" sz="1950" dirty="0">
                <a:solidFill>
                  <a:schemeClr val="accent1"/>
                </a:solidFill>
                <a:ea typeface="思源黑体 CN Light" panose="020B0300000000000000" pitchFamily="34" charset="-122"/>
                <a:cs typeface="+mn-ea"/>
                <a:sym typeface="Arial" panose="020B0604020202020204" pitchFamily="34" charset="0"/>
              </a:rPr>
            </a:br>
            <a:endParaRPr lang="en-US" altLang="zh-CN" sz="1950" dirty="0">
              <a:solidFill>
                <a:schemeClr val="accent1"/>
              </a:solidFill>
              <a:ea typeface="思源黑体 CN Light" panose="020B0300000000000000" pitchFamily="34" charset="-122"/>
              <a:cs typeface="+mn-ea"/>
              <a:sym typeface="Arial" panose="020B0604020202020204" pitchFamily="34" charset="0"/>
            </a:endParaRPr>
          </a:p>
          <a:p>
            <a:pPr marL="0" lvl="1" indent="0">
              <a:lnSpc>
                <a:spcPct val="150000"/>
              </a:lnSpc>
            </a:pPr>
            <a:endParaRPr lang="en-US" altLang="zh-CN" sz="1950" dirty="0">
              <a:solidFill>
                <a:schemeClr val="accent1"/>
              </a:solidFill>
              <a:ea typeface="思源黑体 CN Light" panose="020B0300000000000000" pitchFamily="34" charset="-122"/>
              <a:cs typeface="+mn-ea"/>
              <a:sym typeface="Arial" panose="020B0604020202020204" pitchFamily="34" charset="0"/>
            </a:endParaRPr>
          </a:p>
          <a:p>
            <a:pPr marL="0" lvl="1" indent="0">
              <a:lnSpc>
                <a:spcPct val="150000"/>
              </a:lnSpc>
            </a:pPr>
            <a:endParaRPr lang="en-US" altLang="zh-CN" sz="1950" dirty="0">
              <a:solidFill>
                <a:schemeClr val="accent1"/>
              </a:solidFill>
              <a:ea typeface="思源黑体 CN Light" panose="020B0300000000000000" pitchFamily="34" charset="-122"/>
              <a:cs typeface="+mn-ea"/>
              <a:sym typeface="Arial" panose="020B0604020202020204" pitchFamily="34" charset="0"/>
            </a:endParaRPr>
          </a:p>
        </p:txBody>
      </p:sp>
      <p:pic>
        <p:nvPicPr>
          <p:cNvPr id="5" name="图片 4">
            <a:extLst>
              <a:ext uri="{FF2B5EF4-FFF2-40B4-BE49-F238E27FC236}">
                <a16:creationId xmlns:a16="http://schemas.microsoft.com/office/drawing/2014/main" id="{CD0030BB-55CB-070B-2D59-1CAFEBA7CA9E}"/>
              </a:ext>
            </a:extLst>
          </p:cNvPr>
          <p:cNvPicPr>
            <a:picLocks noChangeAspect="1"/>
          </p:cNvPicPr>
          <p:nvPr/>
        </p:nvPicPr>
        <p:blipFill>
          <a:blip r:embed="rId3"/>
          <a:stretch>
            <a:fillRect/>
          </a:stretch>
        </p:blipFill>
        <p:spPr>
          <a:xfrm>
            <a:off x="1716108" y="2568742"/>
            <a:ext cx="6658904" cy="1400370"/>
          </a:xfrm>
          <a:prstGeom prst="rect">
            <a:avLst/>
          </a:prstGeom>
        </p:spPr>
      </p:pic>
    </p:spTree>
    <p:extLst>
      <p:ext uri="{BB962C8B-B14F-4D97-AF65-F5344CB8AC3E}">
        <p14:creationId xmlns:p14="http://schemas.microsoft.com/office/powerpoint/2010/main" val="2576483810"/>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custDataLst>
              <p:tags r:id="rId2"/>
            </p:custDataLst>
          </p:nvPr>
        </p:nvCxnSpPr>
        <p:spPr>
          <a:xfrm>
            <a:off x="4706506" y="2684851"/>
            <a:ext cx="2946611"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211960" y="1877446"/>
            <a:ext cx="4984202" cy="584775"/>
          </a:xfrm>
          <a:prstGeom prst="rect">
            <a:avLst/>
          </a:prstGeom>
        </p:spPr>
        <p:txBody>
          <a:bodyPr wrap="square" lIns="0" tIns="0" rIns="0" bIns="0">
            <a:spAutoFit/>
          </a:bodyPr>
          <a:lstStyle/>
          <a:p>
            <a:r>
              <a:rPr lang="zh-CN" altLang="en-US" sz="3800" b="1" dirty="0">
                <a:solidFill>
                  <a:schemeClr val="tx2"/>
                </a:solidFill>
                <a:latin typeface="思源黑体 CN Bold" panose="020B0800000000000000" pitchFamily="34" charset="-122"/>
                <a:ea typeface="思源黑体 CN Bold" panose="020B0800000000000000" pitchFamily="34" charset="-122"/>
                <a:cs typeface="+mn-ea"/>
                <a:sym typeface="Arial" panose="020B0604020202020204" pitchFamily="34" charset="0"/>
              </a:rPr>
              <a:t>    调度算法过程</a:t>
            </a:r>
          </a:p>
        </p:txBody>
      </p:sp>
      <p:grpSp>
        <p:nvGrpSpPr>
          <p:cNvPr id="44" name="组合 43">
            <a:extLst>
              <a:ext uri="{FF2B5EF4-FFF2-40B4-BE49-F238E27FC236}">
                <a16:creationId xmlns:a16="http://schemas.microsoft.com/office/drawing/2014/main" id="{6339F887-CA13-CFAC-E8DA-8E6A5D5A4FE9}"/>
              </a:ext>
            </a:extLst>
          </p:cNvPr>
          <p:cNvGrpSpPr/>
          <p:nvPr/>
        </p:nvGrpSpPr>
        <p:grpSpPr>
          <a:xfrm>
            <a:off x="1331640" y="1290564"/>
            <a:ext cx="2722413" cy="2902102"/>
            <a:chOff x="999059" y="1708340"/>
            <a:chExt cx="3828393" cy="4080857"/>
          </a:xfrm>
        </p:grpSpPr>
        <p:grpSp>
          <p:nvGrpSpPr>
            <p:cNvPr id="45" name="组合 44">
              <a:extLst>
                <a:ext uri="{FF2B5EF4-FFF2-40B4-BE49-F238E27FC236}">
                  <a16:creationId xmlns:a16="http://schemas.microsoft.com/office/drawing/2014/main" id="{BD1A4853-2E75-5ECE-CAF5-33770DEDB8E9}"/>
                </a:ext>
              </a:extLst>
            </p:cNvPr>
            <p:cNvGrpSpPr/>
            <p:nvPr/>
          </p:nvGrpSpPr>
          <p:grpSpPr>
            <a:xfrm>
              <a:off x="999059" y="1708340"/>
              <a:ext cx="3828393" cy="4080857"/>
              <a:chOff x="3835400" y="1789113"/>
              <a:chExt cx="1468438" cy="1565275"/>
            </a:xfrm>
          </p:grpSpPr>
          <p:sp>
            <p:nvSpPr>
              <p:cNvPr id="48" name="Freeform 5">
                <a:extLst>
                  <a:ext uri="{FF2B5EF4-FFF2-40B4-BE49-F238E27FC236}">
                    <a16:creationId xmlns:a16="http://schemas.microsoft.com/office/drawing/2014/main" id="{604C76A9-B283-B674-8AD9-42918C438ED7}"/>
                  </a:ext>
                </a:extLst>
              </p:cNvPr>
              <p:cNvSpPr>
                <a:spLocks/>
              </p:cNvSpPr>
              <p:nvPr/>
            </p:nvSpPr>
            <p:spPr bwMode="auto">
              <a:xfrm>
                <a:off x="4005263"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5" y="366"/>
                      <a:pt x="260" y="366"/>
                    </a:cubicBezTo>
                    <a:cubicBezTo>
                      <a:pt x="0" y="366"/>
                      <a:pt x="0" y="366"/>
                      <a:pt x="0" y="366"/>
                    </a:cubicBezTo>
                    <a:cubicBezTo>
                      <a:pt x="0" y="0"/>
                      <a:pt x="0" y="0"/>
                      <a:pt x="0" y="0"/>
                    </a:cubicBezTo>
                    <a:cubicBezTo>
                      <a:pt x="260" y="0"/>
                      <a:pt x="260" y="0"/>
                      <a:pt x="260" y="0"/>
                    </a:cubicBezTo>
                    <a:cubicBezTo>
                      <a:pt x="285" y="0"/>
                      <a:pt x="304" y="20"/>
                      <a:pt x="304" y="44"/>
                    </a:cubicBezTo>
                    <a:lnTo>
                      <a:pt x="304" y="322"/>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9" name="Freeform 6">
                <a:extLst>
                  <a:ext uri="{FF2B5EF4-FFF2-40B4-BE49-F238E27FC236}">
                    <a16:creationId xmlns:a16="http://schemas.microsoft.com/office/drawing/2014/main" id="{C2BFCA6F-5620-162B-8676-23C186A6B573}"/>
                  </a:ext>
                </a:extLst>
              </p:cNvPr>
              <p:cNvSpPr>
                <a:spLocks/>
              </p:cNvSpPr>
              <p:nvPr/>
            </p:nvSpPr>
            <p:spPr bwMode="auto">
              <a:xfrm>
                <a:off x="4001926"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4" y="366"/>
                      <a:pt x="260" y="366"/>
                    </a:cubicBezTo>
                    <a:cubicBezTo>
                      <a:pt x="0" y="366"/>
                      <a:pt x="0" y="366"/>
                      <a:pt x="0" y="366"/>
                    </a:cubicBezTo>
                    <a:cubicBezTo>
                      <a:pt x="0" y="0"/>
                      <a:pt x="0" y="0"/>
                      <a:pt x="0" y="0"/>
                    </a:cubicBezTo>
                    <a:cubicBezTo>
                      <a:pt x="260" y="0"/>
                      <a:pt x="260" y="0"/>
                      <a:pt x="260" y="0"/>
                    </a:cubicBezTo>
                    <a:cubicBezTo>
                      <a:pt x="284" y="0"/>
                      <a:pt x="304" y="20"/>
                      <a:pt x="304" y="44"/>
                    </a:cubicBezTo>
                    <a:lnTo>
                      <a:pt x="304" y="3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p>
            </p:txBody>
          </p:sp>
          <p:sp>
            <p:nvSpPr>
              <p:cNvPr id="50" name="Rectangle 8">
                <a:extLst>
                  <a:ext uri="{FF2B5EF4-FFF2-40B4-BE49-F238E27FC236}">
                    <a16:creationId xmlns:a16="http://schemas.microsoft.com/office/drawing/2014/main" id="{C08FA1CA-0740-516B-8856-776BC590DAD6}"/>
                  </a:ext>
                </a:extLst>
              </p:cNvPr>
              <p:cNvSpPr>
                <a:spLocks noChangeArrowheads="1"/>
              </p:cNvSpPr>
              <p:nvPr/>
            </p:nvSpPr>
            <p:spPr bwMode="auto">
              <a:xfrm>
                <a:off x="4318000" y="2117726"/>
                <a:ext cx="674688"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1" name="Freeform 9">
                <a:extLst>
                  <a:ext uri="{FF2B5EF4-FFF2-40B4-BE49-F238E27FC236}">
                    <a16:creationId xmlns:a16="http://schemas.microsoft.com/office/drawing/2014/main" id="{D1AAD3B1-B75F-5849-FE24-C181A849596F}"/>
                  </a:ext>
                </a:extLst>
              </p:cNvPr>
              <p:cNvSpPr>
                <a:spLocks/>
              </p:cNvSpPr>
              <p:nvPr/>
            </p:nvSpPr>
            <p:spPr bwMode="auto">
              <a:xfrm>
                <a:off x="3835400" y="18399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2" name="Freeform 10">
                <a:extLst>
                  <a:ext uri="{FF2B5EF4-FFF2-40B4-BE49-F238E27FC236}">
                    <a16:creationId xmlns:a16="http://schemas.microsoft.com/office/drawing/2014/main" id="{1E2332B7-4E1D-56CE-E4D0-174FE225EFF4}"/>
                  </a:ext>
                </a:extLst>
              </p:cNvPr>
              <p:cNvSpPr>
                <a:spLocks/>
              </p:cNvSpPr>
              <p:nvPr/>
            </p:nvSpPr>
            <p:spPr bwMode="auto">
              <a:xfrm>
                <a:off x="3835400" y="1976438"/>
                <a:ext cx="234950" cy="73025"/>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3" name="Freeform 11">
                <a:extLst>
                  <a:ext uri="{FF2B5EF4-FFF2-40B4-BE49-F238E27FC236}">
                    <a16:creationId xmlns:a16="http://schemas.microsoft.com/office/drawing/2014/main" id="{25D29EC2-E5A3-CB92-0B1E-E7AA0A1BF3FE}"/>
                  </a:ext>
                </a:extLst>
              </p:cNvPr>
              <p:cNvSpPr>
                <a:spLocks/>
              </p:cNvSpPr>
              <p:nvPr/>
            </p:nvSpPr>
            <p:spPr bwMode="auto">
              <a:xfrm>
                <a:off x="3835400" y="21177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4" name="Freeform 12">
                <a:extLst>
                  <a:ext uri="{FF2B5EF4-FFF2-40B4-BE49-F238E27FC236}">
                    <a16:creationId xmlns:a16="http://schemas.microsoft.com/office/drawing/2014/main" id="{E87E5696-2752-10CA-5F3D-6D659B146B58}"/>
                  </a:ext>
                </a:extLst>
              </p:cNvPr>
              <p:cNvSpPr>
                <a:spLocks/>
              </p:cNvSpPr>
              <p:nvPr/>
            </p:nvSpPr>
            <p:spPr bwMode="auto">
              <a:xfrm>
                <a:off x="3835400" y="22590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5" name="Freeform 13">
                <a:extLst>
                  <a:ext uri="{FF2B5EF4-FFF2-40B4-BE49-F238E27FC236}">
                    <a16:creationId xmlns:a16="http://schemas.microsoft.com/office/drawing/2014/main" id="{2A1E45DD-DA85-8CFD-2A6F-61AF128E116C}"/>
                  </a:ext>
                </a:extLst>
              </p:cNvPr>
              <p:cNvSpPr>
                <a:spLocks/>
              </p:cNvSpPr>
              <p:nvPr/>
            </p:nvSpPr>
            <p:spPr bwMode="auto">
              <a:xfrm>
                <a:off x="3835400" y="23971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6" name="Freeform 14">
                <a:extLst>
                  <a:ext uri="{FF2B5EF4-FFF2-40B4-BE49-F238E27FC236}">
                    <a16:creationId xmlns:a16="http://schemas.microsoft.com/office/drawing/2014/main" id="{318A672A-A42D-C67B-D302-1479D300E903}"/>
                  </a:ext>
                </a:extLst>
              </p:cNvPr>
              <p:cNvSpPr>
                <a:spLocks/>
              </p:cNvSpPr>
              <p:nvPr/>
            </p:nvSpPr>
            <p:spPr bwMode="auto">
              <a:xfrm>
                <a:off x="3835400" y="25368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7" name="Freeform 15">
                <a:extLst>
                  <a:ext uri="{FF2B5EF4-FFF2-40B4-BE49-F238E27FC236}">
                    <a16:creationId xmlns:a16="http://schemas.microsoft.com/office/drawing/2014/main" id="{663AA67C-C2BA-2BC5-B873-42E03F076C60}"/>
                  </a:ext>
                </a:extLst>
              </p:cNvPr>
              <p:cNvSpPr>
                <a:spLocks/>
              </p:cNvSpPr>
              <p:nvPr/>
            </p:nvSpPr>
            <p:spPr bwMode="auto">
              <a:xfrm>
                <a:off x="3835400" y="26781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8" name="Freeform 16">
                <a:extLst>
                  <a:ext uri="{FF2B5EF4-FFF2-40B4-BE49-F238E27FC236}">
                    <a16:creationId xmlns:a16="http://schemas.microsoft.com/office/drawing/2014/main" id="{79B7ED3C-781D-7C24-DB13-1D73C522B294}"/>
                  </a:ext>
                </a:extLst>
              </p:cNvPr>
              <p:cNvSpPr>
                <a:spLocks/>
              </p:cNvSpPr>
              <p:nvPr/>
            </p:nvSpPr>
            <p:spPr bwMode="auto">
              <a:xfrm>
                <a:off x="3835400" y="28162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9" name="Freeform 17">
                <a:extLst>
                  <a:ext uri="{FF2B5EF4-FFF2-40B4-BE49-F238E27FC236}">
                    <a16:creationId xmlns:a16="http://schemas.microsoft.com/office/drawing/2014/main" id="{177638F7-24DE-B161-3AB0-C25263981D15}"/>
                  </a:ext>
                </a:extLst>
              </p:cNvPr>
              <p:cNvSpPr>
                <a:spLocks/>
              </p:cNvSpPr>
              <p:nvPr/>
            </p:nvSpPr>
            <p:spPr bwMode="auto">
              <a:xfrm>
                <a:off x="3835400" y="29559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0" name="Freeform 18">
                <a:extLst>
                  <a:ext uri="{FF2B5EF4-FFF2-40B4-BE49-F238E27FC236}">
                    <a16:creationId xmlns:a16="http://schemas.microsoft.com/office/drawing/2014/main" id="{22FC5A63-7541-59EB-FA50-36B3E7493B32}"/>
                  </a:ext>
                </a:extLst>
              </p:cNvPr>
              <p:cNvSpPr>
                <a:spLocks/>
              </p:cNvSpPr>
              <p:nvPr/>
            </p:nvSpPr>
            <p:spPr bwMode="auto">
              <a:xfrm>
                <a:off x="3835400" y="30972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1" name="Freeform 19">
                <a:extLst>
                  <a:ext uri="{FF2B5EF4-FFF2-40B4-BE49-F238E27FC236}">
                    <a16:creationId xmlns:a16="http://schemas.microsoft.com/office/drawing/2014/main" id="{B0BDF9F9-3FB4-F446-9601-A7503640E133}"/>
                  </a:ext>
                </a:extLst>
              </p:cNvPr>
              <p:cNvSpPr>
                <a:spLocks/>
              </p:cNvSpPr>
              <p:nvPr/>
            </p:nvSpPr>
            <p:spPr bwMode="auto">
              <a:xfrm>
                <a:off x="3835400" y="32353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grpSp>
        <p:sp>
          <p:nvSpPr>
            <p:cNvPr id="46" name="矩形 259">
              <a:extLst>
                <a:ext uri="{FF2B5EF4-FFF2-40B4-BE49-F238E27FC236}">
                  <a16:creationId xmlns:a16="http://schemas.microsoft.com/office/drawing/2014/main" id="{08D23D9D-5D17-5498-7A77-7FFAAE720611}"/>
                </a:ext>
              </a:extLst>
            </p:cNvPr>
            <p:cNvSpPr>
              <a:spLocks noChangeArrowheads="1"/>
            </p:cNvSpPr>
            <p:nvPr/>
          </p:nvSpPr>
          <p:spPr bwMode="auto">
            <a:xfrm>
              <a:off x="2306379" y="2775471"/>
              <a:ext cx="1656605" cy="562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2600" dirty="0">
                  <a:solidFill>
                    <a:srgbClr val="4D4D4D"/>
                  </a:solidFill>
                  <a:latin typeface="思源黑体 CN Light" panose="020B0300000000000000" pitchFamily="34" charset="-122"/>
                  <a:ea typeface="思源黑体 CN Light" panose="020B0300000000000000" pitchFamily="34" charset="-122"/>
                  <a:cs typeface="Arial" panose="020B0604020202020204" pitchFamily="34" charset="0"/>
                </a:rPr>
                <a:t>06</a:t>
              </a:r>
              <a:endParaRPr lang="zh-CN" altLang="en-US" sz="1300" dirty="0">
                <a:solidFill>
                  <a:srgbClr val="4D4D4D"/>
                </a:solidFill>
                <a:latin typeface="思源黑体 CN Light" panose="020B0300000000000000" pitchFamily="34" charset="-122"/>
                <a:ea typeface="思源黑体 CN Light" panose="020B0300000000000000" pitchFamily="34" charset="-122"/>
                <a:cs typeface="Arial" panose="020B0604020202020204" pitchFamily="34" charset="0"/>
              </a:endParaRPr>
            </a:p>
          </p:txBody>
        </p:sp>
        <p:sp>
          <p:nvSpPr>
            <p:cNvPr id="47" name="矩形 259">
              <a:extLst>
                <a:ext uri="{FF2B5EF4-FFF2-40B4-BE49-F238E27FC236}">
                  <a16:creationId xmlns:a16="http://schemas.microsoft.com/office/drawing/2014/main" id="{AACFE169-7CC2-EAFF-1878-B8E7776CA01B}"/>
                </a:ext>
              </a:extLst>
            </p:cNvPr>
            <p:cNvSpPr>
              <a:spLocks noChangeArrowheads="1"/>
            </p:cNvSpPr>
            <p:nvPr/>
          </p:nvSpPr>
          <p:spPr bwMode="auto">
            <a:xfrm>
              <a:off x="2438404" y="3696145"/>
              <a:ext cx="1392559" cy="126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0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rPr>
                <a:t>章节</a:t>
              </a:r>
              <a:endParaRPr lang="en-US" altLang="zh-CN" sz="10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endParaRPr>
            </a:p>
            <a:p>
              <a:pPr algn="ctr">
                <a:buNone/>
              </a:pPr>
              <a:r>
                <a:rPr lang="en-US" altLang="zh-CN"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rPr>
                <a:t>PART</a:t>
              </a:r>
              <a:endParaRPr lang="en-US" altLang="zh-CN" sz="38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endParaRPr>
            </a:p>
          </p:txBody>
        </p:sp>
      </p:grpSp>
    </p:spTree>
    <p:custDataLst>
      <p:tags r:id="rId1"/>
    </p:custDataLst>
    <p:extLst>
      <p:ext uri="{BB962C8B-B14F-4D97-AF65-F5344CB8AC3E}">
        <p14:creationId xmlns:p14="http://schemas.microsoft.com/office/powerpoint/2010/main" val="2733561520"/>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ppt_w"/>
                                          </p:val>
                                        </p:tav>
                                        <p:tav tm="100000">
                                          <p:val>
                                            <p:strVal val="#ppt_w"/>
                                          </p:val>
                                        </p:tav>
                                      </p:tavLst>
                                    </p:anim>
                                    <p:anim calcmode="lin" valueType="num">
                                      <p:cBhvr>
                                        <p:cTn id="8"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wipe(up)">
                                      <p:cBhvr>
                                        <p:cTn id="1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3167857" y="258202"/>
            <a:ext cx="2808288" cy="369332"/>
          </a:xfrm>
          <a:prstGeom prst="rect">
            <a:avLst/>
          </a:prstGeom>
          <a:noFill/>
        </p:spPr>
        <p:txBody>
          <a:bodyPr wrap="square" lIns="0" tIns="0" rIns="0" bIns="0" rtlCol="0" anchor="ctr">
            <a:spAutoFit/>
          </a:bodyPr>
          <a:lstStyle/>
          <a:p>
            <a:pPr algn="ctr"/>
            <a:r>
              <a:rPr lang="zh-CN" altLang="en-US" sz="2400"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Arial" panose="020B0604020202020204" pitchFamily="34" charset="0"/>
              </a:rPr>
              <a:t>调度算法过程</a:t>
            </a:r>
          </a:p>
        </p:txBody>
      </p:sp>
      <p:grpSp>
        <p:nvGrpSpPr>
          <p:cNvPr id="32" name="组合 31"/>
          <p:cNvGrpSpPr/>
          <p:nvPr/>
        </p:nvGrpSpPr>
        <p:grpSpPr>
          <a:xfrm>
            <a:off x="630277" y="420993"/>
            <a:ext cx="7883447" cy="0"/>
            <a:chOff x="1028775" y="591989"/>
            <a:chExt cx="11086097" cy="0"/>
          </a:xfrm>
        </p:grpSpPr>
        <p:cxnSp>
          <p:nvCxnSpPr>
            <p:cNvPr id="33" name="直接连接符 32"/>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 name="TextBox 11">
            <a:extLst>
              <a:ext uri="{FF2B5EF4-FFF2-40B4-BE49-F238E27FC236}">
                <a16:creationId xmlns:a16="http://schemas.microsoft.com/office/drawing/2014/main" id="{12D746A1-894F-D2F5-7B74-1E9CD11F2F7E}"/>
              </a:ext>
            </a:extLst>
          </p:cNvPr>
          <p:cNvSpPr txBox="1"/>
          <p:nvPr/>
        </p:nvSpPr>
        <p:spPr>
          <a:xfrm>
            <a:off x="197350" y="627534"/>
            <a:ext cx="3870593" cy="5420584"/>
          </a:xfrm>
          <a:prstGeom prst="rect">
            <a:avLst/>
          </a:prstGeom>
          <a:noFill/>
        </p:spPr>
        <p:txBody>
          <a:bodyPr wrap="square" lIns="65023" tIns="32511" rIns="65023" bIns="32511" rtlCol="0">
            <a:spAutoFit/>
          </a:bodyPr>
          <a:lstStyle/>
          <a:p>
            <a:pPr marL="0" lvl="1" indent="0">
              <a:lnSpc>
                <a:spcPct val="150000"/>
              </a:lnSpc>
            </a:pPr>
            <a:r>
              <a:rPr lang="zh-CN" altLang="en-US" sz="1950" dirty="0">
                <a:solidFill>
                  <a:schemeClr val="accent1"/>
                </a:solidFill>
                <a:ea typeface="思源黑体 CN Light" panose="020B0300000000000000" pitchFamily="34" charset="-122"/>
                <a:cs typeface="+mn-ea"/>
                <a:sym typeface="Arial" panose="020B0604020202020204" pitchFamily="34" charset="0"/>
              </a:rPr>
              <a:t>根据右图</a:t>
            </a:r>
            <a:r>
              <a:rPr lang="en-US" altLang="zh-CN" sz="1950" dirty="0" err="1">
                <a:solidFill>
                  <a:schemeClr val="accent1"/>
                </a:solidFill>
                <a:ea typeface="思源黑体 CN Light" panose="020B0300000000000000" pitchFamily="34" charset="-122"/>
                <a:cs typeface="+mn-ea"/>
                <a:sym typeface="Arial" panose="020B0604020202020204" pitchFamily="34" charset="0"/>
              </a:rPr>
              <a:t>LOS_Schedule</a:t>
            </a:r>
            <a:r>
              <a:rPr lang="zh-CN" altLang="en-US" sz="1950" dirty="0">
                <a:solidFill>
                  <a:schemeClr val="accent1"/>
                </a:solidFill>
                <a:ea typeface="思源黑体 CN Light" panose="020B0300000000000000" pitchFamily="34" charset="-122"/>
                <a:cs typeface="+mn-ea"/>
                <a:sym typeface="Arial" panose="020B0604020202020204" pitchFamily="34" charset="0"/>
              </a:rPr>
              <a:t>函数，系统调度函数的步骤大概是先获取当前运行着的任务的任务控制块，还有调度队列。然后给函数开始定义的</a:t>
            </a:r>
            <a:r>
              <a:rPr lang="en-US" altLang="zh-CN" sz="1950" dirty="0" err="1">
                <a:solidFill>
                  <a:schemeClr val="accent1"/>
                </a:solidFill>
                <a:ea typeface="思源黑体 CN Light" panose="020B0300000000000000" pitchFamily="34" charset="-122"/>
                <a:cs typeface="+mn-ea"/>
                <a:sym typeface="Arial" panose="020B0604020202020204" pitchFamily="34" charset="0"/>
              </a:rPr>
              <a:t>intSave</a:t>
            </a:r>
            <a:r>
              <a:rPr lang="zh-CN" altLang="en-US" sz="1950" dirty="0">
                <a:solidFill>
                  <a:schemeClr val="accent1"/>
                </a:solidFill>
                <a:ea typeface="思源黑体 CN Light" panose="020B0300000000000000" pitchFamily="34" charset="-122"/>
                <a:cs typeface="+mn-ea"/>
                <a:sym typeface="Arial" panose="020B0604020202020204" pitchFamily="34" charset="0"/>
              </a:rPr>
              <a:t>上锁进行更新时间片操作，然后将任务控制块中的</a:t>
            </a:r>
            <a:r>
              <a:rPr lang="en-US" altLang="zh-CN" sz="1950" dirty="0" err="1">
                <a:solidFill>
                  <a:schemeClr val="accent1"/>
                </a:solidFill>
                <a:ea typeface="思源黑体 CN Light" panose="020B0300000000000000" pitchFamily="34" charset="-122"/>
                <a:cs typeface="+mn-ea"/>
                <a:sym typeface="Arial" panose="020B0604020202020204" pitchFamily="34" charset="0"/>
              </a:rPr>
              <a:t>pendlist</a:t>
            </a:r>
            <a:r>
              <a:rPr lang="zh-CN" altLang="en-US" sz="1950" dirty="0">
                <a:solidFill>
                  <a:schemeClr val="accent1"/>
                </a:solidFill>
                <a:ea typeface="思源黑体 CN Light" panose="020B0300000000000000" pitchFamily="34" charset="-122"/>
                <a:cs typeface="+mn-ea"/>
                <a:sym typeface="Arial" panose="020B0604020202020204" pitchFamily="34" charset="0"/>
              </a:rPr>
              <a:t>放入就绪队列中（调用之前的调度队列插入算法）</a:t>
            </a:r>
            <a:r>
              <a:rPr lang="en-US" altLang="zh-CN" sz="1950" dirty="0">
                <a:solidFill>
                  <a:schemeClr val="accent1"/>
                </a:solidFill>
                <a:ea typeface="思源黑体 CN Light" panose="020B0300000000000000" pitchFamily="34" charset="-122"/>
                <a:cs typeface="+mn-ea"/>
                <a:sym typeface="Arial" panose="020B0604020202020204" pitchFamily="34" charset="0"/>
              </a:rPr>
              <a:t>,</a:t>
            </a:r>
            <a:r>
              <a:rPr lang="zh-CN" altLang="en-US" sz="1950" dirty="0">
                <a:solidFill>
                  <a:schemeClr val="accent1"/>
                </a:solidFill>
                <a:ea typeface="思源黑体 CN Light" panose="020B0300000000000000" pitchFamily="34" charset="-122"/>
                <a:cs typeface="+mn-ea"/>
                <a:sym typeface="Arial" panose="020B0604020202020204" pitchFamily="34" charset="0"/>
              </a:rPr>
              <a:t>释放锁，结束调度。</a:t>
            </a:r>
            <a:br>
              <a:rPr lang="en-US" altLang="zh-CN" sz="1950" dirty="0">
                <a:solidFill>
                  <a:schemeClr val="accent1"/>
                </a:solidFill>
                <a:ea typeface="思源黑体 CN Light" panose="020B0300000000000000" pitchFamily="34" charset="-122"/>
                <a:cs typeface="+mn-ea"/>
                <a:sym typeface="Arial" panose="020B0604020202020204" pitchFamily="34" charset="0"/>
              </a:rPr>
            </a:br>
            <a:br>
              <a:rPr lang="en-US" altLang="zh-CN" sz="1950" dirty="0">
                <a:solidFill>
                  <a:schemeClr val="accent1"/>
                </a:solidFill>
                <a:ea typeface="思源黑体 CN Light" panose="020B0300000000000000" pitchFamily="34" charset="-122"/>
                <a:cs typeface="+mn-ea"/>
                <a:sym typeface="Arial" panose="020B0604020202020204" pitchFamily="34" charset="0"/>
              </a:rPr>
            </a:br>
            <a:endParaRPr lang="en-US" altLang="zh-CN" sz="1950" dirty="0">
              <a:solidFill>
                <a:schemeClr val="accent1"/>
              </a:solidFill>
              <a:ea typeface="思源黑体 CN Light" panose="020B0300000000000000" pitchFamily="34" charset="-122"/>
              <a:cs typeface="+mn-ea"/>
              <a:sym typeface="Arial" panose="020B0604020202020204" pitchFamily="34" charset="0"/>
            </a:endParaRPr>
          </a:p>
          <a:p>
            <a:pPr marL="0" lvl="1" indent="0">
              <a:lnSpc>
                <a:spcPct val="150000"/>
              </a:lnSpc>
            </a:pPr>
            <a:endParaRPr lang="en-US" altLang="zh-CN" sz="1950" dirty="0">
              <a:solidFill>
                <a:schemeClr val="accent1"/>
              </a:solidFill>
              <a:ea typeface="思源黑体 CN Light" panose="020B0300000000000000" pitchFamily="34" charset="-122"/>
              <a:cs typeface="+mn-ea"/>
              <a:sym typeface="Arial" panose="020B0604020202020204" pitchFamily="34" charset="0"/>
            </a:endParaRPr>
          </a:p>
          <a:p>
            <a:pPr marL="0" lvl="1" indent="0">
              <a:lnSpc>
                <a:spcPct val="150000"/>
              </a:lnSpc>
            </a:pPr>
            <a:endParaRPr lang="en-US" altLang="zh-CN" sz="1950" dirty="0">
              <a:solidFill>
                <a:schemeClr val="accent1"/>
              </a:solidFill>
              <a:ea typeface="思源黑体 CN Light" panose="020B0300000000000000" pitchFamily="34" charset="-122"/>
              <a:cs typeface="+mn-ea"/>
              <a:sym typeface="Arial" panose="020B0604020202020204" pitchFamily="34" charset="0"/>
            </a:endParaRPr>
          </a:p>
        </p:txBody>
      </p:sp>
      <p:pic>
        <p:nvPicPr>
          <p:cNvPr id="4" name="图片 3">
            <a:extLst>
              <a:ext uri="{FF2B5EF4-FFF2-40B4-BE49-F238E27FC236}">
                <a16:creationId xmlns:a16="http://schemas.microsoft.com/office/drawing/2014/main" id="{41374B5F-4877-7F9B-99A7-A871516D5844}"/>
              </a:ext>
            </a:extLst>
          </p:cNvPr>
          <p:cNvPicPr>
            <a:picLocks noChangeAspect="1"/>
          </p:cNvPicPr>
          <p:nvPr/>
        </p:nvPicPr>
        <p:blipFill>
          <a:blip r:embed="rId3"/>
          <a:stretch>
            <a:fillRect/>
          </a:stretch>
        </p:blipFill>
        <p:spPr>
          <a:xfrm>
            <a:off x="4427984" y="627534"/>
            <a:ext cx="4518666" cy="3969732"/>
          </a:xfrm>
          <a:prstGeom prst="rect">
            <a:avLst/>
          </a:prstGeom>
        </p:spPr>
      </p:pic>
    </p:spTree>
    <p:extLst>
      <p:ext uri="{BB962C8B-B14F-4D97-AF65-F5344CB8AC3E}">
        <p14:creationId xmlns:p14="http://schemas.microsoft.com/office/powerpoint/2010/main" val="4106982223"/>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8459" y="987574"/>
            <a:ext cx="3235429" cy="3235429"/>
            <a:chOff x="228885" y="835128"/>
            <a:chExt cx="3473246" cy="3473246"/>
          </a:xfrm>
        </p:grpSpPr>
        <p:sp>
          <p:nvSpPr>
            <p:cNvPr id="7" name="椭圆 6"/>
            <p:cNvSpPr/>
            <p:nvPr/>
          </p:nvSpPr>
          <p:spPr>
            <a:xfrm>
              <a:off x="228885" y="835128"/>
              <a:ext cx="3473246" cy="3473246"/>
            </a:xfrm>
            <a:prstGeom prst="ellipse">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3" name="椭圆 12"/>
            <p:cNvSpPr/>
            <p:nvPr/>
          </p:nvSpPr>
          <p:spPr>
            <a:xfrm>
              <a:off x="682402" y="1288644"/>
              <a:ext cx="2566212" cy="256621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14" name="椭圆 13"/>
          <p:cNvSpPr/>
          <p:nvPr/>
        </p:nvSpPr>
        <p:spPr>
          <a:xfrm>
            <a:off x="-548408" y="57833"/>
            <a:ext cx="5027835" cy="5027835"/>
          </a:xfrm>
          <a:prstGeom prst="ellipse">
            <a:avLst/>
          </a:prstGeom>
          <a:no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nvGrpSpPr>
          <p:cNvPr id="3" name="组合 2"/>
          <p:cNvGrpSpPr/>
          <p:nvPr/>
        </p:nvGrpSpPr>
        <p:grpSpPr>
          <a:xfrm>
            <a:off x="4355976" y="1275606"/>
            <a:ext cx="4699059" cy="2322861"/>
            <a:chOff x="4657224" y="1265268"/>
            <a:chExt cx="4392069" cy="2322861"/>
          </a:xfrm>
        </p:grpSpPr>
        <p:sp>
          <p:nvSpPr>
            <p:cNvPr id="15" name="任意多边形 14"/>
            <p:cNvSpPr/>
            <p:nvPr/>
          </p:nvSpPr>
          <p:spPr>
            <a:xfrm flipH="1">
              <a:off x="7704498" y="3119667"/>
              <a:ext cx="1182984" cy="45719"/>
            </a:xfrm>
            <a:custGeom>
              <a:avLst/>
              <a:gdLst>
                <a:gd name="connsiteX0" fmla="*/ 7063287 w 7087951"/>
                <a:gd name="connsiteY0" fmla="*/ 72008 h 72008"/>
                <a:gd name="connsiteX1" fmla="*/ 4574120 w 7087951"/>
                <a:gd name="connsiteY1" fmla="*/ 72008 h 72008"/>
                <a:gd name="connsiteX2" fmla="*/ 2488009 w 7087951"/>
                <a:gd name="connsiteY2" fmla="*/ 72008 h 72008"/>
                <a:gd name="connsiteX3" fmla="*/ 0 w 7087951"/>
                <a:gd name="connsiteY3" fmla="*/ 72008 h 72008"/>
                <a:gd name="connsiteX4" fmla="*/ 0 w 7087951"/>
                <a:gd name="connsiteY4" fmla="*/ 0 h 72008"/>
                <a:gd name="connsiteX5" fmla="*/ 2447168 w 7087951"/>
                <a:gd name="connsiteY5" fmla="*/ 0 h 72008"/>
                <a:gd name="connsiteX6" fmla="*/ 4533279 w 7087951"/>
                <a:gd name="connsiteY6" fmla="*/ 0 h 72008"/>
                <a:gd name="connsiteX7" fmla="*/ 7087951 w 7087951"/>
                <a:gd name="connsiteY7" fmla="*/ 0 h 72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87951" h="72008">
                  <a:moveTo>
                    <a:pt x="7063287" y="72008"/>
                  </a:moveTo>
                  <a:lnTo>
                    <a:pt x="4574120" y="72008"/>
                  </a:lnTo>
                  <a:lnTo>
                    <a:pt x="2488009" y="72008"/>
                  </a:lnTo>
                  <a:lnTo>
                    <a:pt x="0" y="72008"/>
                  </a:lnTo>
                  <a:lnTo>
                    <a:pt x="0" y="0"/>
                  </a:lnTo>
                  <a:lnTo>
                    <a:pt x="2447168" y="0"/>
                  </a:lnTo>
                  <a:lnTo>
                    <a:pt x="4533279" y="0"/>
                  </a:lnTo>
                  <a:lnTo>
                    <a:pt x="7087951" y="0"/>
                  </a:lnTo>
                  <a:close/>
                </a:path>
              </a:pathLst>
            </a:custGeom>
            <a:gradFill flip="none" rotWithShape="1">
              <a:gsLst>
                <a:gs pos="0">
                  <a:schemeClr val="tx2">
                    <a:lumMod val="60000"/>
                    <a:lumOff val="40000"/>
                  </a:schemeClr>
                </a:gs>
                <a:gs pos="100000">
                  <a:schemeClr val="tx2">
                    <a:lumMod val="75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6" name="Text Box 2"/>
            <p:cNvSpPr txBox="1">
              <a:spLocks noChangeArrowheads="1"/>
            </p:cNvSpPr>
            <p:nvPr/>
          </p:nvSpPr>
          <p:spPr bwMode="auto">
            <a:xfrm>
              <a:off x="4657224" y="1520326"/>
              <a:ext cx="4392069" cy="1754326"/>
            </a:xfrm>
            <a:prstGeom prst="rect">
              <a:avLst/>
            </a:prstGeom>
            <a:noFill/>
            <a:ln w="9525">
              <a:noFill/>
              <a:miter lim="800000"/>
              <a:headEnd/>
              <a:tailEnd/>
            </a:ln>
          </p:spPr>
          <p:txBody>
            <a:bodyPr wrap="square">
              <a:spAutoFit/>
            </a:bodyPr>
            <a:lstStyle/>
            <a:p>
              <a:pPr algn="r"/>
              <a:r>
                <a:rPr lang="zh-CN" altLang="en-US" sz="4000" b="1" dirty="0">
                  <a:solidFill>
                    <a:schemeClr val="accent1">
                      <a:lumMod val="7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感谢您的聆听</a:t>
              </a:r>
              <a:endParaRPr lang="en-US" altLang="zh-CN" sz="4000" b="1" dirty="0">
                <a:solidFill>
                  <a:schemeClr val="accent1">
                    <a:lumMod val="75000"/>
                  </a:schemeClr>
                </a:solidFill>
                <a:latin typeface="思源黑体 CN Bold" panose="020B0800000000000000" pitchFamily="34" charset="-122"/>
                <a:ea typeface="思源黑体 CN Bold" panose="020B0800000000000000" pitchFamily="34" charset="-122"/>
                <a:sym typeface="Century Gothic" panose="020B0502020202020204" pitchFamily="34" charset="0"/>
              </a:endParaRPr>
            </a:p>
            <a:p>
              <a:pPr algn="r"/>
              <a:endParaRPr lang="en-US" altLang="zh-CN" sz="2000" b="1" dirty="0">
                <a:solidFill>
                  <a:schemeClr val="accent1">
                    <a:lumMod val="75000"/>
                  </a:schemeClr>
                </a:solidFill>
                <a:latin typeface="思源黑体 CN Bold" panose="020B0800000000000000" pitchFamily="34" charset="-122"/>
                <a:ea typeface="思源黑体 CN Bold" panose="020B0800000000000000" pitchFamily="34" charset="-122"/>
                <a:sym typeface="Century Gothic" panose="020B0502020202020204" pitchFamily="34" charset="0"/>
              </a:endParaRPr>
            </a:p>
            <a:p>
              <a:pPr algn="r"/>
              <a:r>
                <a:rPr lang="zh-CN" altLang="en-US" sz="2000" b="1" dirty="0">
                  <a:solidFill>
                    <a:schemeClr val="accent1">
                      <a:lumMod val="7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欢迎大家提出改进想法和意见</a:t>
              </a:r>
              <a:endParaRPr lang="en-US" altLang="zh-CN" sz="2000" b="1" dirty="0">
                <a:solidFill>
                  <a:schemeClr val="accent1">
                    <a:lumMod val="75000"/>
                  </a:schemeClr>
                </a:solidFill>
                <a:latin typeface="思源黑体 CN Bold" panose="020B0800000000000000" pitchFamily="34" charset="-122"/>
                <a:ea typeface="思源黑体 CN Bold" panose="020B0800000000000000" pitchFamily="34" charset="-122"/>
                <a:sym typeface="Century Gothic" panose="020B0502020202020204" pitchFamily="34" charset="0"/>
              </a:endParaRPr>
            </a:p>
            <a:p>
              <a:pPr algn="r"/>
              <a:endParaRPr lang="en-US" altLang="zh-CN" sz="2800" b="1" dirty="0">
                <a:solidFill>
                  <a:schemeClr val="accent1">
                    <a:lumMod val="75000"/>
                  </a:schemeClr>
                </a:solidFill>
                <a:latin typeface="思源黑体 CN Bold" panose="020B0800000000000000" pitchFamily="34" charset="-122"/>
                <a:ea typeface="思源黑体 CN Bold" panose="020B0800000000000000" pitchFamily="34" charset="-122"/>
                <a:sym typeface="Century Gothic" panose="020B0502020202020204" pitchFamily="34" charset="0"/>
              </a:endParaRPr>
            </a:p>
          </p:txBody>
        </p:sp>
        <p:sp>
          <p:nvSpPr>
            <p:cNvPr id="17" name="矩形 16"/>
            <p:cNvSpPr/>
            <p:nvPr/>
          </p:nvSpPr>
          <p:spPr>
            <a:xfrm>
              <a:off x="8842713" y="2652221"/>
              <a:ext cx="184730" cy="338554"/>
            </a:xfrm>
            <a:prstGeom prst="rect">
              <a:avLst/>
            </a:prstGeom>
          </p:spPr>
          <p:txBody>
            <a:bodyPr wrap="none">
              <a:spAutoFit/>
            </a:bodyPr>
            <a:lstStyle/>
            <a:p>
              <a:pPr algn="r"/>
              <a:endParaRPr lang="zh-CN" altLang="en-US" sz="1600" dirty="0">
                <a:solidFill>
                  <a:srgbClr val="333F50"/>
                </a:solidFill>
                <a:latin typeface="思源黑体 CN Light" panose="020B0300000000000000" pitchFamily="34" charset="-122"/>
                <a:ea typeface="思源黑体 CN Light" panose="020B0300000000000000" pitchFamily="34" charset="-122"/>
                <a:sym typeface="Century Gothic" panose="020B0502020202020204" pitchFamily="34" charset="0"/>
              </a:endParaRPr>
            </a:p>
          </p:txBody>
        </p:sp>
        <p:sp>
          <p:nvSpPr>
            <p:cNvPr id="18" name="文本框 48"/>
            <p:cNvSpPr txBox="1"/>
            <p:nvPr/>
          </p:nvSpPr>
          <p:spPr>
            <a:xfrm>
              <a:off x="7930634" y="3249575"/>
              <a:ext cx="184730" cy="338554"/>
            </a:xfrm>
            <a:prstGeom prst="rect">
              <a:avLst/>
            </a:prstGeom>
            <a:noFill/>
          </p:spPr>
          <p:txBody>
            <a:bodyPr wrap="none" rtlCol="0">
              <a:spAutoFit/>
            </a:bodyPr>
            <a:lstStyle/>
            <a:p>
              <a:pPr algn="ctr"/>
              <a:endParaRPr lang="zh-CN" altLang="en-US" sz="1600" dirty="0">
                <a:solidFill>
                  <a:schemeClr val="accent1">
                    <a:lumMod val="50000"/>
                  </a:schemeClr>
                </a:solidFill>
                <a:latin typeface="思源黑体 CN Light" panose="020B0300000000000000" pitchFamily="34" charset="-122"/>
                <a:ea typeface="思源黑体 CN Light" panose="020B0300000000000000" pitchFamily="34" charset="-122"/>
                <a:sym typeface="Century Gothic" panose="020B0502020202020204" pitchFamily="34" charset="0"/>
              </a:endParaRPr>
            </a:p>
          </p:txBody>
        </p:sp>
        <p:sp>
          <p:nvSpPr>
            <p:cNvPr id="20" name="文本框 26"/>
            <p:cNvSpPr txBox="1"/>
            <p:nvPr/>
          </p:nvSpPr>
          <p:spPr>
            <a:xfrm>
              <a:off x="8802334" y="1265268"/>
              <a:ext cx="184731" cy="830997"/>
            </a:xfrm>
            <a:prstGeom prst="rect">
              <a:avLst/>
            </a:prstGeom>
            <a:noFill/>
          </p:spPr>
          <p:txBody>
            <a:bodyPr wrap="none" rtlCol="0">
              <a:spAutoFit/>
            </a:bodyPr>
            <a:lstStyle/>
            <a:p>
              <a:pPr algn="r"/>
              <a:endParaRPr lang="zh-CN" altLang="en-US" sz="4800" dirty="0">
                <a:solidFill>
                  <a:schemeClr val="tx2">
                    <a:lumMod val="75000"/>
                  </a:schemeClr>
                </a:solidFill>
                <a:latin typeface="思源黑体 CN Light" panose="020B0300000000000000" pitchFamily="34" charset="-122"/>
                <a:ea typeface="思源黑体 CN Light" panose="020B0300000000000000" pitchFamily="34" charset="-122"/>
                <a:sym typeface="Century Gothic" panose="020B0502020202020204" pitchFamily="34" charset="0"/>
              </a:endParaRPr>
            </a:p>
          </p:txBody>
        </p:sp>
      </p:gr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616" y="1707654"/>
            <a:ext cx="1625893" cy="1625893"/>
          </a:xfrm>
          <a:prstGeom prst="rect">
            <a:avLst/>
          </a:prstGeom>
        </p:spPr>
      </p:pic>
    </p:spTree>
    <p:extLst>
      <p:ext uri="{BB962C8B-B14F-4D97-AF65-F5344CB8AC3E}">
        <p14:creationId xmlns:p14="http://schemas.microsoft.com/office/powerpoint/2010/main" val="3447641340"/>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500"/>
                            </p:stCondLst>
                            <p:childTnLst>
                              <p:par>
                                <p:cTn id="16" presetID="22" presetClass="entr" presetSubtype="2"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399674" y="1118469"/>
            <a:ext cx="2947211" cy="2947211"/>
            <a:chOff x="5662755" y="1092756"/>
            <a:chExt cx="2947211" cy="2947211"/>
          </a:xfrm>
        </p:grpSpPr>
        <p:sp>
          <p:nvSpPr>
            <p:cNvPr id="2" name="椭圆 1"/>
            <p:cNvSpPr/>
            <p:nvPr/>
          </p:nvSpPr>
          <p:spPr>
            <a:xfrm flipH="1">
              <a:off x="5662755" y="1092756"/>
              <a:ext cx="2947211" cy="2947211"/>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4" name="椭圆 23"/>
            <p:cNvSpPr/>
            <p:nvPr/>
          </p:nvSpPr>
          <p:spPr>
            <a:xfrm flipH="1">
              <a:off x="6080061" y="1482157"/>
              <a:ext cx="2177550" cy="21775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3" name="文本框 2"/>
          <p:cNvSpPr txBox="1"/>
          <p:nvPr/>
        </p:nvSpPr>
        <p:spPr>
          <a:xfrm flipH="1">
            <a:off x="286805" y="233275"/>
            <a:ext cx="1156407" cy="777136"/>
          </a:xfrm>
          <a:prstGeom prst="rect">
            <a:avLst/>
          </a:prstGeom>
          <a:noFill/>
        </p:spPr>
        <p:txBody>
          <a:bodyPr vert="horz" wrap="none" lIns="68580" tIns="34290" rIns="68580" bIns="34290" rtlCol="0">
            <a:spAutoFit/>
          </a:bodyPr>
          <a:lstStyle/>
          <a:p>
            <a:pPr algn="ctr"/>
            <a:r>
              <a:rPr lang="zh-CN" altLang="en-US" sz="2800" b="1" dirty="0">
                <a:solidFill>
                  <a:schemeClr val="accent1">
                    <a:lumMod val="50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目 录</a:t>
            </a:r>
            <a:endParaRPr lang="en-US" altLang="zh-CN" sz="2800" b="1" dirty="0">
              <a:solidFill>
                <a:schemeClr val="accent1">
                  <a:lumMod val="50000"/>
                </a:schemeClr>
              </a:solidFill>
              <a:latin typeface="思源黑体 CN Bold" panose="020B0800000000000000" pitchFamily="34" charset="-122"/>
              <a:ea typeface="思源黑体 CN Bold" panose="020B0800000000000000" pitchFamily="34" charset="-122"/>
              <a:sym typeface="Century Gothic" panose="020B0502020202020204" pitchFamily="34" charset="0"/>
            </a:endParaRPr>
          </a:p>
          <a:p>
            <a:pPr algn="ctr"/>
            <a:r>
              <a:rPr lang="zh-CN" altLang="en-US" sz="1800" dirty="0">
                <a:solidFill>
                  <a:schemeClr val="accent1">
                    <a:lumMod val="50000"/>
                  </a:schemeClr>
                </a:solidFill>
                <a:latin typeface="Century Gothic" panose="020B0502020202020204" pitchFamily="34" charset="0"/>
                <a:ea typeface="微软雅黑" panose="020B0503020204020204" pitchFamily="34" charset="-122"/>
                <a:sym typeface="Century Gothic" panose="020B0502020202020204" pitchFamily="34" charset="0"/>
              </a:rPr>
              <a:t>Content</a:t>
            </a:r>
            <a:r>
              <a:rPr lang="en-US" altLang="zh-CN" sz="1800" dirty="0">
                <a:solidFill>
                  <a:schemeClr val="accent1">
                    <a:lumMod val="50000"/>
                  </a:schemeClr>
                </a:solidFill>
                <a:latin typeface="Century Gothic" panose="020B0502020202020204" pitchFamily="34" charset="0"/>
                <a:ea typeface="微软雅黑" panose="020B0503020204020204" pitchFamily="34" charset="-122"/>
                <a:sym typeface="Century Gothic" panose="020B0502020202020204" pitchFamily="34" charset="0"/>
              </a:rPr>
              <a:t>s</a:t>
            </a:r>
            <a:endParaRPr lang="zh-CN" altLang="en-US" sz="1800" dirty="0">
              <a:solidFill>
                <a:schemeClr val="accent1">
                  <a:lumMod val="50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nvGrpSpPr>
          <p:cNvPr id="7" name="组合 6"/>
          <p:cNvGrpSpPr/>
          <p:nvPr/>
        </p:nvGrpSpPr>
        <p:grpSpPr>
          <a:xfrm>
            <a:off x="4525572" y="233275"/>
            <a:ext cx="4438917" cy="4717600"/>
            <a:chOff x="-1658779" y="-641548"/>
            <a:chExt cx="6654616" cy="6426596"/>
          </a:xfrm>
        </p:grpSpPr>
        <p:sp>
          <p:nvSpPr>
            <p:cNvPr id="25" name="椭圆 24"/>
            <p:cNvSpPr/>
            <p:nvPr/>
          </p:nvSpPr>
          <p:spPr>
            <a:xfrm flipH="1">
              <a:off x="-1430759" y="-641548"/>
              <a:ext cx="6426596" cy="642659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nvGrpSpPr>
            <p:cNvPr id="4" name="组合 3"/>
            <p:cNvGrpSpPr/>
            <p:nvPr/>
          </p:nvGrpSpPr>
          <p:grpSpPr>
            <a:xfrm flipH="1">
              <a:off x="-1658779" y="149798"/>
              <a:ext cx="1342008" cy="2661577"/>
              <a:chOff x="-2003687" y="149798"/>
              <a:chExt cx="1342008" cy="2661577"/>
            </a:xfrm>
          </p:grpSpPr>
          <p:sp>
            <p:nvSpPr>
              <p:cNvPr id="29" name="椭圆 28"/>
              <p:cNvSpPr/>
              <p:nvPr/>
            </p:nvSpPr>
            <p:spPr>
              <a:xfrm>
                <a:off x="-1196309" y="2276747"/>
                <a:ext cx="534630" cy="53462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2300" dirty="0">
                    <a:effectLst>
                      <a:outerShdw blurRad="38100" dist="38100" dir="2700000" algn="tl">
                        <a:srgbClr val="000000">
                          <a:alpha val="43137"/>
                        </a:srgbClr>
                      </a:outerShdw>
                    </a:effectLst>
                    <a:latin typeface="Century Gothic" panose="020B0502020202020204" pitchFamily="34" charset="0"/>
                    <a:ea typeface="微软雅黑" panose="020B0503020204020204" pitchFamily="34" charset="-122"/>
                    <a:sym typeface="Century Gothic" panose="020B0502020202020204" pitchFamily="34" charset="0"/>
                  </a:rPr>
                  <a:t>3</a:t>
                </a:r>
                <a:endParaRPr lang="zh-CN" altLang="en-US" sz="2300" dirty="0">
                  <a:effectLst>
                    <a:outerShdw blurRad="38100" dist="38100" dir="2700000" algn="tl">
                      <a:srgbClr val="000000">
                        <a:alpha val="43137"/>
                      </a:srgbClr>
                    </a:outerShdw>
                  </a:effectLst>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0" name="椭圆 29"/>
              <p:cNvSpPr/>
              <p:nvPr/>
            </p:nvSpPr>
            <p:spPr>
              <a:xfrm>
                <a:off x="-2003687" y="149798"/>
                <a:ext cx="534629" cy="534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2300" dirty="0">
                    <a:effectLst>
                      <a:outerShdw blurRad="38100" dist="38100" dir="2700000" algn="tl">
                        <a:srgbClr val="000000">
                          <a:alpha val="43137"/>
                        </a:srgbClr>
                      </a:outerShdw>
                    </a:effectLst>
                    <a:latin typeface="Century Gothic" panose="020B0502020202020204" pitchFamily="34" charset="0"/>
                    <a:ea typeface="微软雅黑" panose="020B0503020204020204" pitchFamily="34" charset="-122"/>
                    <a:sym typeface="Century Gothic" panose="020B0502020202020204" pitchFamily="34" charset="0"/>
                  </a:rPr>
                  <a:t>1</a:t>
                </a:r>
                <a:endParaRPr lang="zh-CN" altLang="en-US" sz="2300" dirty="0">
                  <a:effectLst>
                    <a:outerShdw blurRad="38100" dist="38100" dir="2700000" algn="tl">
                      <a:srgbClr val="000000">
                        <a:alpha val="43137"/>
                      </a:srgbClr>
                    </a:outerShdw>
                  </a:effectLst>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1" name="椭圆 30"/>
              <p:cNvSpPr/>
              <p:nvPr/>
            </p:nvSpPr>
            <p:spPr>
              <a:xfrm>
                <a:off x="-1443857" y="1213482"/>
                <a:ext cx="534629" cy="534628"/>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2300" dirty="0">
                    <a:effectLst>
                      <a:outerShdw blurRad="38100" dist="38100" dir="2700000" algn="tl">
                        <a:srgbClr val="000000">
                          <a:alpha val="43137"/>
                        </a:srgbClr>
                      </a:outerShdw>
                    </a:effectLst>
                    <a:latin typeface="Century Gothic" panose="020B0502020202020204" pitchFamily="34" charset="0"/>
                    <a:ea typeface="微软雅黑" panose="020B0503020204020204" pitchFamily="34" charset="-122"/>
                    <a:sym typeface="Century Gothic" panose="020B0502020202020204" pitchFamily="34" charset="0"/>
                  </a:rPr>
                  <a:t>2</a:t>
                </a:r>
                <a:endParaRPr lang="zh-CN" altLang="en-US" sz="2300" dirty="0">
                  <a:effectLst>
                    <a:outerShdw blurRad="38100" dist="38100" dir="2700000" algn="tl">
                      <a:srgbClr val="000000">
                        <a:alpha val="43137"/>
                      </a:srgbClr>
                    </a:outerShdw>
                  </a:effectLst>
                  <a:latin typeface="Century Gothic" panose="020B0502020202020204" pitchFamily="34" charset="0"/>
                  <a:ea typeface="微软雅黑" panose="020B0503020204020204" pitchFamily="34" charset="-122"/>
                  <a:sym typeface="Century Gothic" panose="020B0502020202020204" pitchFamily="34" charset="0"/>
                </a:endParaRPr>
              </a:p>
            </p:txBody>
          </p:sp>
        </p:grpSp>
      </p:grpSp>
      <p:sp>
        <p:nvSpPr>
          <p:cNvPr id="32" name="文本框 39">
            <a:extLst>
              <a:ext uri="{FF2B5EF4-FFF2-40B4-BE49-F238E27FC236}">
                <a16:creationId xmlns:a16="http://schemas.microsoft.com/office/drawing/2014/main" id="{ACE418CE-776D-4E5E-92EA-507C78E8355D}"/>
              </a:ext>
            </a:extLst>
          </p:cNvPr>
          <p:cNvSpPr txBox="1"/>
          <p:nvPr/>
        </p:nvSpPr>
        <p:spPr>
          <a:xfrm flipH="1">
            <a:off x="1520390" y="593619"/>
            <a:ext cx="3490742" cy="830997"/>
          </a:xfrm>
          <a:prstGeom prst="rect">
            <a:avLst/>
          </a:prstGeom>
          <a:noFill/>
        </p:spPr>
        <p:txBody>
          <a:bodyPr wrap="square" rtlCol="0">
            <a:spAutoFit/>
          </a:bodyPr>
          <a:lstStyle/>
          <a:p>
            <a:pPr algn="r"/>
            <a:r>
              <a:rPr lang="zh-CN" altLang="en-US" sz="2400" b="1" dirty="0">
                <a:solidFill>
                  <a:schemeClr val="tx1">
                    <a:lumMod val="85000"/>
                    <a:lumOff val="1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修改调度策略结构体并添加任务</a:t>
            </a:r>
            <a:endPar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sym typeface="Century Gothic" panose="020B0502020202020204" pitchFamily="34" charset="0"/>
            </a:endParaRPr>
          </a:p>
        </p:txBody>
      </p:sp>
      <p:sp>
        <p:nvSpPr>
          <p:cNvPr id="35" name="文本框 37">
            <a:extLst>
              <a:ext uri="{FF2B5EF4-FFF2-40B4-BE49-F238E27FC236}">
                <a16:creationId xmlns:a16="http://schemas.microsoft.com/office/drawing/2014/main" id="{DBDB7D0B-7768-4F1C-A4DC-AA4665CF27ED}"/>
              </a:ext>
            </a:extLst>
          </p:cNvPr>
          <p:cNvSpPr txBox="1"/>
          <p:nvPr/>
        </p:nvSpPr>
        <p:spPr>
          <a:xfrm flipH="1">
            <a:off x="1730221" y="1384993"/>
            <a:ext cx="2841779" cy="830997"/>
          </a:xfrm>
          <a:prstGeom prst="rect">
            <a:avLst/>
          </a:prstGeom>
          <a:noFill/>
        </p:spPr>
        <p:txBody>
          <a:bodyPr wrap="square" rtlCol="0">
            <a:spAutoFit/>
          </a:bodyPr>
          <a:lstStyle/>
          <a:p>
            <a:pPr algn="r"/>
            <a:r>
              <a:rPr lang="zh-CN" altLang="en-US" sz="2400" b="1" dirty="0">
                <a:solidFill>
                  <a:schemeClr val="tx1">
                    <a:lumMod val="85000"/>
                    <a:lumOff val="1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修改调度队列插入顺序</a:t>
            </a:r>
          </a:p>
        </p:txBody>
      </p:sp>
      <p:sp>
        <p:nvSpPr>
          <p:cNvPr id="50" name="文本框 38">
            <a:extLst>
              <a:ext uri="{FF2B5EF4-FFF2-40B4-BE49-F238E27FC236}">
                <a16:creationId xmlns:a16="http://schemas.microsoft.com/office/drawing/2014/main" id="{B4D30378-3830-48FC-9823-86C9498B994B}"/>
              </a:ext>
            </a:extLst>
          </p:cNvPr>
          <p:cNvSpPr txBox="1"/>
          <p:nvPr/>
        </p:nvSpPr>
        <p:spPr>
          <a:xfrm flipH="1">
            <a:off x="1659714" y="2347208"/>
            <a:ext cx="2841779" cy="461665"/>
          </a:xfrm>
          <a:prstGeom prst="rect">
            <a:avLst/>
          </a:prstGeom>
          <a:noFill/>
        </p:spPr>
        <p:txBody>
          <a:bodyPr wrap="square" rtlCol="0">
            <a:spAutoFit/>
          </a:bodyPr>
          <a:lstStyle/>
          <a:p>
            <a:pPr algn="r"/>
            <a:r>
              <a:rPr lang="zh-CN" altLang="en-US" sz="2400" b="1" dirty="0">
                <a:solidFill>
                  <a:schemeClr val="tx1">
                    <a:lumMod val="85000"/>
                    <a:lumOff val="1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改进</a:t>
            </a:r>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EDF</a:t>
            </a:r>
            <a:endParaRPr lang="zh-CN" altLang="en-US" sz="2400" b="1" dirty="0">
              <a:solidFill>
                <a:schemeClr val="tx1">
                  <a:lumMod val="85000"/>
                  <a:lumOff val="15000"/>
                </a:schemeClr>
              </a:solidFill>
              <a:latin typeface="思源黑体 CN Bold" panose="020B0800000000000000" pitchFamily="34" charset="-122"/>
              <a:ea typeface="思源黑体 CN Bold" panose="020B0800000000000000" pitchFamily="34" charset="-122"/>
              <a:sym typeface="Century Gothic" panose="020B0502020202020204" pitchFamily="34" charset="0"/>
            </a:endParaRPr>
          </a:p>
        </p:txBody>
      </p:sp>
      <p:pic>
        <p:nvPicPr>
          <p:cNvPr id="8" name="图片 7">
            <a:extLst>
              <a:ext uri="{FF2B5EF4-FFF2-40B4-BE49-F238E27FC236}">
                <a16:creationId xmlns:a16="http://schemas.microsoft.com/office/drawing/2014/main" id="{21B681E8-4D83-175B-EC29-8F3FDEB21E27}"/>
              </a:ext>
            </a:extLst>
          </p:cNvPr>
          <p:cNvPicPr>
            <a:picLocks noChangeAspect="1"/>
          </p:cNvPicPr>
          <p:nvPr/>
        </p:nvPicPr>
        <p:blipFill>
          <a:blip r:embed="rId3"/>
          <a:stretch>
            <a:fillRect/>
          </a:stretch>
        </p:blipFill>
        <p:spPr>
          <a:xfrm>
            <a:off x="5858146" y="1544329"/>
            <a:ext cx="2046656" cy="1975966"/>
          </a:xfrm>
          <a:prstGeom prst="rect">
            <a:avLst/>
          </a:prstGeom>
        </p:spPr>
      </p:pic>
      <p:sp>
        <p:nvSpPr>
          <p:cNvPr id="5" name="椭圆 4">
            <a:extLst>
              <a:ext uri="{FF2B5EF4-FFF2-40B4-BE49-F238E27FC236}">
                <a16:creationId xmlns:a16="http://schemas.microsoft.com/office/drawing/2014/main" id="{F35A3F4C-62A6-76F8-8721-F0766C42A969}"/>
              </a:ext>
            </a:extLst>
          </p:cNvPr>
          <p:cNvSpPr/>
          <p:nvPr/>
        </p:nvSpPr>
        <p:spPr>
          <a:xfrm flipH="1">
            <a:off x="4634757" y="3096693"/>
            <a:ext cx="337451" cy="3924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2300" dirty="0">
                <a:effectLst>
                  <a:outerShdw blurRad="38100" dist="38100" dir="2700000" algn="tl">
                    <a:srgbClr val="000000">
                      <a:alpha val="43137"/>
                    </a:srgbClr>
                  </a:outerShdw>
                </a:effectLst>
                <a:latin typeface="Century Gothic" panose="020B0502020202020204" pitchFamily="34" charset="0"/>
                <a:ea typeface="微软雅黑" panose="020B0503020204020204" pitchFamily="34" charset="-122"/>
                <a:sym typeface="Century Gothic" panose="020B0502020202020204" pitchFamily="34" charset="0"/>
              </a:rPr>
              <a:t>4</a:t>
            </a:r>
            <a:endParaRPr lang="zh-CN" altLang="en-US" sz="2300" dirty="0">
              <a:effectLst>
                <a:outerShdw blurRad="38100" dist="38100" dir="2700000" algn="tl">
                  <a:srgbClr val="000000">
                    <a:alpha val="43137"/>
                  </a:srgbClr>
                </a:outerShdw>
              </a:effectLst>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6" name="文本框 39">
            <a:extLst>
              <a:ext uri="{FF2B5EF4-FFF2-40B4-BE49-F238E27FC236}">
                <a16:creationId xmlns:a16="http://schemas.microsoft.com/office/drawing/2014/main" id="{4699DDE2-CE73-6BF9-73F1-AF8CB86D3B9D}"/>
              </a:ext>
            </a:extLst>
          </p:cNvPr>
          <p:cNvSpPr txBox="1"/>
          <p:nvPr/>
        </p:nvSpPr>
        <p:spPr>
          <a:xfrm flipH="1">
            <a:off x="1122558" y="3096693"/>
            <a:ext cx="3490742" cy="461665"/>
          </a:xfrm>
          <a:prstGeom prst="rect">
            <a:avLst/>
          </a:prstGeom>
          <a:noFill/>
        </p:spPr>
        <p:txBody>
          <a:bodyPr wrap="square" rtlCol="0">
            <a:spAutoFit/>
          </a:bodyPr>
          <a:lstStyle/>
          <a:p>
            <a:pPr algn="r"/>
            <a:r>
              <a:rPr lang="zh-CN" altLang="en-US" sz="2400" b="1" dirty="0">
                <a:solidFill>
                  <a:schemeClr val="tx1">
                    <a:lumMod val="85000"/>
                    <a:lumOff val="1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测试验证</a:t>
            </a:r>
          </a:p>
        </p:txBody>
      </p:sp>
      <p:sp>
        <p:nvSpPr>
          <p:cNvPr id="10" name="椭圆 9">
            <a:extLst>
              <a:ext uri="{FF2B5EF4-FFF2-40B4-BE49-F238E27FC236}">
                <a16:creationId xmlns:a16="http://schemas.microsoft.com/office/drawing/2014/main" id="{6DD99413-4733-EE3B-FF68-779F5558400E}"/>
              </a:ext>
            </a:extLst>
          </p:cNvPr>
          <p:cNvSpPr/>
          <p:nvPr/>
        </p:nvSpPr>
        <p:spPr>
          <a:xfrm flipH="1">
            <a:off x="4820614" y="3817865"/>
            <a:ext cx="337451" cy="3924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2300" dirty="0">
                <a:effectLst>
                  <a:outerShdw blurRad="38100" dist="38100" dir="2700000" algn="tl">
                    <a:srgbClr val="000000">
                      <a:alpha val="43137"/>
                    </a:srgbClr>
                  </a:outerShdw>
                </a:effectLst>
                <a:latin typeface="Century Gothic" panose="020B0502020202020204" pitchFamily="34" charset="0"/>
                <a:ea typeface="微软雅黑" panose="020B0503020204020204" pitchFamily="34" charset="-122"/>
                <a:sym typeface="Century Gothic" panose="020B0502020202020204" pitchFamily="34" charset="0"/>
              </a:rPr>
              <a:t>5</a:t>
            </a:r>
            <a:endParaRPr lang="zh-CN" altLang="en-US" sz="2300" dirty="0">
              <a:effectLst>
                <a:outerShdw blurRad="38100" dist="38100" dir="2700000" algn="tl">
                  <a:srgbClr val="000000">
                    <a:alpha val="43137"/>
                  </a:srgbClr>
                </a:outerShdw>
              </a:effectLst>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1" name="椭圆 10">
            <a:extLst>
              <a:ext uri="{FF2B5EF4-FFF2-40B4-BE49-F238E27FC236}">
                <a16:creationId xmlns:a16="http://schemas.microsoft.com/office/drawing/2014/main" id="{9B1BEA09-E153-5640-BB1B-A28090F46234}"/>
              </a:ext>
            </a:extLst>
          </p:cNvPr>
          <p:cNvSpPr/>
          <p:nvPr/>
        </p:nvSpPr>
        <p:spPr>
          <a:xfrm flipH="1">
            <a:off x="5252023" y="4348408"/>
            <a:ext cx="337451" cy="3924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2300" dirty="0">
                <a:effectLst>
                  <a:outerShdw blurRad="38100" dist="38100" dir="2700000" algn="tl">
                    <a:srgbClr val="000000">
                      <a:alpha val="43137"/>
                    </a:srgbClr>
                  </a:outerShdw>
                </a:effectLst>
                <a:latin typeface="Century Gothic" panose="020B0502020202020204" pitchFamily="34" charset="0"/>
                <a:ea typeface="微软雅黑" panose="020B0503020204020204" pitchFamily="34" charset="-122"/>
                <a:sym typeface="Century Gothic" panose="020B0502020202020204" pitchFamily="34" charset="0"/>
              </a:rPr>
              <a:t>6</a:t>
            </a:r>
            <a:endParaRPr lang="zh-CN" altLang="en-US" sz="2300" dirty="0">
              <a:effectLst>
                <a:outerShdw blurRad="38100" dist="38100" dir="2700000" algn="tl">
                  <a:srgbClr val="000000">
                    <a:alpha val="43137"/>
                  </a:srgbClr>
                </a:outerShdw>
              </a:effectLst>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2" name="文本框 39">
            <a:extLst>
              <a:ext uri="{FF2B5EF4-FFF2-40B4-BE49-F238E27FC236}">
                <a16:creationId xmlns:a16="http://schemas.microsoft.com/office/drawing/2014/main" id="{8F8ED77F-0A35-E8EB-A82E-02D5EBC49A0C}"/>
              </a:ext>
            </a:extLst>
          </p:cNvPr>
          <p:cNvSpPr txBox="1"/>
          <p:nvPr/>
        </p:nvSpPr>
        <p:spPr>
          <a:xfrm flipH="1">
            <a:off x="1291328" y="3783260"/>
            <a:ext cx="3490742" cy="461665"/>
          </a:xfrm>
          <a:prstGeom prst="rect">
            <a:avLst/>
          </a:prstGeom>
          <a:noFill/>
        </p:spPr>
        <p:txBody>
          <a:bodyPr wrap="square" rtlCol="0">
            <a:spAutoFit/>
          </a:bodyPr>
          <a:lstStyle/>
          <a:p>
            <a:pPr algn="r"/>
            <a:r>
              <a:rPr lang="zh-CN" altLang="en-US" sz="2400" b="1" dirty="0">
                <a:solidFill>
                  <a:schemeClr val="tx1">
                    <a:lumMod val="85000"/>
                    <a:lumOff val="1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多核条件问题</a:t>
            </a:r>
          </a:p>
        </p:txBody>
      </p:sp>
      <p:sp>
        <p:nvSpPr>
          <p:cNvPr id="13" name="文本框 39">
            <a:extLst>
              <a:ext uri="{FF2B5EF4-FFF2-40B4-BE49-F238E27FC236}">
                <a16:creationId xmlns:a16="http://schemas.microsoft.com/office/drawing/2014/main" id="{5037306B-A9C6-EC5C-6F78-C5BCFB332F87}"/>
              </a:ext>
            </a:extLst>
          </p:cNvPr>
          <p:cNvSpPr txBox="1"/>
          <p:nvPr/>
        </p:nvSpPr>
        <p:spPr>
          <a:xfrm flipH="1">
            <a:off x="1708446" y="4329318"/>
            <a:ext cx="3490742" cy="461665"/>
          </a:xfrm>
          <a:prstGeom prst="rect">
            <a:avLst/>
          </a:prstGeom>
          <a:noFill/>
        </p:spPr>
        <p:txBody>
          <a:bodyPr wrap="square" rtlCol="0">
            <a:spAutoFit/>
          </a:bodyPr>
          <a:lstStyle/>
          <a:p>
            <a:pPr algn="r"/>
            <a:r>
              <a:rPr lang="zh-CN" altLang="en-US" sz="2400" b="1" dirty="0">
                <a:solidFill>
                  <a:schemeClr val="tx1">
                    <a:lumMod val="85000"/>
                    <a:lumOff val="1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调度算法过程</a:t>
            </a:r>
          </a:p>
        </p:txBody>
      </p:sp>
    </p:spTree>
    <p:extLst>
      <p:ext uri="{BB962C8B-B14F-4D97-AF65-F5344CB8AC3E}">
        <p14:creationId xmlns:p14="http://schemas.microsoft.com/office/powerpoint/2010/main" val="1424589047"/>
      </p:ext>
    </p:extLst>
  </p:cSld>
  <p:clrMapOvr>
    <a:masterClrMapping/>
  </p:clrMapOvr>
  <p:transition spd="slow" advTm="3000">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custDataLst>
              <p:tags r:id="rId2"/>
            </p:custDataLst>
          </p:nvPr>
        </p:nvCxnSpPr>
        <p:spPr>
          <a:xfrm>
            <a:off x="4706506" y="2684851"/>
            <a:ext cx="2946611"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715633" y="1290564"/>
            <a:ext cx="4383030" cy="1169551"/>
          </a:xfrm>
          <a:prstGeom prst="rect">
            <a:avLst/>
          </a:prstGeom>
        </p:spPr>
        <p:txBody>
          <a:bodyPr wrap="square" lIns="0" tIns="0" rIns="0" bIns="0">
            <a:spAutoFit/>
          </a:bodyPr>
          <a:lstStyle/>
          <a:p>
            <a:r>
              <a:rPr lang="zh-CN" altLang="en-US" sz="3800" b="1" dirty="0">
                <a:solidFill>
                  <a:schemeClr val="tx2"/>
                </a:solidFill>
                <a:latin typeface="思源黑体 CN Bold" panose="020B0800000000000000" pitchFamily="34" charset="-122"/>
                <a:ea typeface="思源黑体 CN Bold" panose="020B0800000000000000" pitchFamily="34" charset="-122"/>
                <a:cs typeface="+mn-ea"/>
                <a:sym typeface="Arial" panose="020B0604020202020204" pitchFamily="34" charset="0"/>
              </a:rPr>
              <a:t>修改调度策略结构体并添加任务</a:t>
            </a:r>
          </a:p>
        </p:txBody>
      </p:sp>
      <p:grpSp>
        <p:nvGrpSpPr>
          <p:cNvPr id="2" name="组合 1">
            <a:extLst>
              <a:ext uri="{FF2B5EF4-FFF2-40B4-BE49-F238E27FC236}">
                <a16:creationId xmlns:a16="http://schemas.microsoft.com/office/drawing/2014/main" id="{9210446A-0ABE-1FA2-0E40-F55BF00607F7}"/>
              </a:ext>
            </a:extLst>
          </p:cNvPr>
          <p:cNvGrpSpPr/>
          <p:nvPr/>
        </p:nvGrpSpPr>
        <p:grpSpPr>
          <a:xfrm>
            <a:off x="1264733" y="1290564"/>
            <a:ext cx="2722413" cy="2902102"/>
            <a:chOff x="999059" y="1708340"/>
            <a:chExt cx="3828393" cy="4080857"/>
          </a:xfrm>
        </p:grpSpPr>
        <p:grpSp>
          <p:nvGrpSpPr>
            <p:cNvPr id="3" name="组合 2">
              <a:extLst>
                <a:ext uri="{FF2B5EF4-FFF2-40B4-BE49-F238E27FC236}">
                  <a16:creationId xmlns:a16="http://schemas.microsoft.com/office/drawing/2014/main" id="{A0BD1985-5C67-6F57-48DB-21E4DF501DF1}"/>
                </a:ext>
              </a:extLst>
            </p:cNvPr>
            <p:cNvGrpSpPr/>
            <p:nvPr/>
          </p:nvGrpSpPr>
          <p:grpSpPr>
            <a:xfrm>
              <a:off x="999059" y="1708340"/>
              <a:ext cx="3828393" cy="4080857"/>
              <a:chOff x="3835400" y="1789113"/>
              <a:chExt cx="1468438" cy="1565275"/>
            </a:xfrm>
          </p:grpSpPr>
          <p:sp>
            <p:nvSpPr>
              <p:cNvPr id="6" name="Freeform 5">
                <a:extLst>
                  <a:ext uri="{FF2B5EF4-FFF2-40B4-BE49-F238E27FC236}">
                    <a16:creationId xmlns:a16="http://schemas.microsoft.com/office/drawing/2014/main" id="{C1464AA0-5C6D-43AE-9C05-48980DD80323}"/>
                  </a:ext>
                </a:extLst>
              </p:cNvPr>
              <p:cNvSpPr>
                <a:spLocks/>
              </p:cNvSpPr>
              <p:nvPr/>
            </p:nvSpPr>
            <p:spPr bwMode="auto">
              <a:xfrm>
                <a:off x="4005263"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5" y="366"/>
                      <a:pt x="260" y="366"/>
                    </a:cubicBezTo>
                    <a:cubicBezTo>
                      <a:pt x="0" y="366"/>
                      <a:pt x="0" y="366"/>
                      <a:pt x="0" y="366"/>
                    </a:cubicBezTo>
                    <a:cubicBezTo>
                      <a:pt x="0" y="0"/>
                      <a:pt x="0" y="0"/>
                      <a:pt x="0" y="0"/>
                    </a:cubicBezTo>
                    <a:cubicBezTo>
                      <a:pt x="260" y="0"/>
                      <a:pt x="260" y="0"/>
                      <a:pt x="260" y="0"/>
                    </a:cubicBezTo>
                    <a:cubicBezTo>
                      <a:pt x="285" y="0"/>
                      <a:pt x="304" y="20"/>
                      <a:pt x="304" y="44"/>
                    </a:cubicBezTo>
                    <a:lnTo>
                      <a:pt x="304" y="322"/>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9" name="Freeform 6">
                <a:extLst>
                  <a:ext uri="{FF2B5EF4-FFF2-40B4-BE49-F238E27FC236}">
                    <a16:creationId xmlns:a16="http://schemas.microsoft.com/office/drawing/2014/main" id="{FECBFF13-8825-337C-7177-AEC6CF38A556}"/>
                  </a:ext>
                </a:extLst>
              </p:cNvPr>
              <p:cNvSpPr>
                <a:spLocks/>
              </p:cNvSpPr>
              <p:nvPr/>
            </p:nvSpPr>
            <p:spPr bwMode="auto">
              <a:xfrm>
                <a:off x="4001926"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4" y="366"/>
                      <a:pt x="260" y="366"/>
                    </a:cubicBezTo>
                    <a:cubicBezTo>
                      <a:pt x="0" y="366"/>
                      <a:pt x="0" y="366"/>
                      <a:pt x="0" y="366"/>
                    </a:cubicBezTo>
                    <a:cubicBezTo>
                      <a:pt x="0" y="0"/>
                      <a:pt x="0" y="0"/>
                      <a:pt x="0" y="0"/>
                    </a:cubicBezTo>
                    <a:cubicBezTo>
                      <a:pt x="260" y="0"/>
                      <a:pt x="260" y="0"/>
                      <a:pt x="260" y="0"/>
                    </a:cubicBezTo>
                    <a:cubicBezTo>
                      <a:pt x="284" y="0"/>
                      <a:pt x="304" y="20"/>
                      <a:pt x="304" y="44"/>
                    </a:cubicBezTo>
                    <a:lnTo>
                      <a:pt x="304" y="3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p>
            </p:txBody>
          </p:sp>
          <p:sp>
            <p:nvSpPr>
              <p:cNvPr id="32" name="Rectangle 8">
                <a:extLst>
                  <a:ext uri="{FF2B5EF4-FFF2-40B4-BE49-F238E27FC236}">
                    <a16:creationId xmlns:a16="http://schemas.microsoft.com/office/drawing/2014/main" id="{4AE65AFD-6A60-41E6-A2DD-A3441EBB9859}"/>
                  </a:ext>
                </a:extLst>
              </p:cNvPr>
              <p:cNvSpPr>
                <a:spLocks noChangeArrowheads="1"/>
              </p:cNvSpPr>
              <p:nvPr/>
            </p:nvSpPr>
            <p:spPr bwMode="auto">
              <a:xfrm>
                <a:off x="4318000" y="2117726"/>
                <a:ext cx="674688"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3" name="Freeform 9">
                <a:extLst>
                  <a:ext uri="{FF2B5EF4-FFF2-40B4-BE49-F238E27FC236}">
                    <a16:creationId xmlns:a16="http://schemas.microsoft.com/office/drawing/2014/main" id="{4C126812-A782-0F49-D113-EAEFA60F9C25}"/>
                  </a:ext>
                </a:extLst>
              </p:cNvPr>
              <p:cNvSpPr>
                <a:spLocks/>
              </p:cNvSpPr>
              <p:nvPr/>
            </p:nvSpPr>
            <p:spPr bwMode="auto">
              <a:xfrm>
                <a:off x="3835400" y="18399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4" name="Freeform 10">
                <a:extLst>
                  <a:ext uri="{FF2B5EF4-FFF2-40B4-BE49-F238E27FC236}">
                    <a16:creationId xmlns:a16="http://schemas.microsoft.com/office/drawing/2014/main" id="{45668F83-B68E-6DD6-C017-666C149C8EDE}"/>
                  </a:ext>
                </a:extLst>
              </p:cNvPr>
              <p:cNvSpPr>
                <a:spLocks/>
              </p:cNvSpPr>
              <p:nvPr/>
            </p:nvSpPr>
            <p:spPr bwMode="auto">
              <a:xfrm>
                <a:off x="3835400" y="1976438"/>
                <a:ext cx="234950" cy="73025"/>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5" name="Freeform 11">
                <a:extLst>
                  <a:ext uri="{FF2B5EF4-FFF2-40B4-BE49-F238E27FC236}">
                    <a16:creationId xmlns:a16="http://schemas.microsoft.com/office/drawing/2014/main" id="{54D4B623-A85D-0412-2081-CE12C1916648}"/>
                  </a:ext>
                </a:extLst>
              </p:cNvPr>
              <p:cNvSpPr>
                <a:spLocks/>
              </p:cNvSpPr>
              <p:nvPr/>
            </p:nvSpPr>
            <p:spPr bwMode="auto">
              <a:xfrm>
                <a:off x="3835400" y="21177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6" name="Freeform 12">
                <a:extLst>
                  <a:ext uri="{FF2B5EF4-FFF2-40B4-BE49-F238E27FC236}">
                    <a16:creationId xmlns:a16="http://schemas.microsoft.com/office/drawing/2014/main" id="{9DAB9B04-70E0-EE8A-2425-C3850C16C152}"/>
                  </a:ext>
                </a:extLst>
              </p:cNvPr>
              <p:cNvSpPr>
                <a:spLocks/>
              </p:cNvSpPr>
              <p:nvPr/>
            </p:nvSpPr>
            <p:spPr bwMode="auto">
              <a:xfrm>
                <a:off x="3835400" y="22590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7" name="Freeform 13">
                <a:extLst>
                  <a:ext uri="{FF2B5EF4-FFF2-40B4-BE49-F238E27FC236}">
                    <a16:creationId xmlns:a16="http://schemas.microsoft.com/office/drawing/2014/main" id="{FCD67F3C-5490-E959-213F-BAFFA02AB469}"/>
                  </a:ext>
                </a:extLst>
              </p:cNvPr>
              <p:cNvSpPr>
                <a:spLocks/>
              </p:cNvSpPr>
              <p:nvPr/>
            </p:nvSpPr>
            <p:spPr bwMode="auto">
              <a:xfrm>
                <a:off x="3835400" y="23971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8" name="Freeform 14">
                <a:extLst>
                  <a:ext uri="{FF2B5EF4-FFF2-40B4-BE49-F238E27FC236}">
                    <a16:creationId xmlns:a16="http://schemas.microsoft.com/office/drawing/2014/main" id="{C5FF2D61-0BBC-601D-40E4-2C3971BD5954}"/>
                  </a:ext>
                </a:extLst>
              </p:cNvPr>
              <p:cNvSpPr>
                <a:spLocks/>
              </p:cNvSpPr>
              <p:nvPr/>
            </p:nvSpPr>
            <p:spPr bwMode="auto">
              <a:xfrm>
                <a:off x="3835400" y="25368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9" name="Freeform 15">
                <a:extLst>
                  <a:ext uri="{FF2B5EF4-FFF2-40B4-BE49-F238E27FC236}">
                    <a16:creationId xmlns:a16="http://schemas.microsoft.com/office/drawing/2014/main" id="{2ED9AACD-A978-52EA-7096-4ABD06567159}"/>
                  </a:ext>
                </a:extLst>
              </p:cNvPr>
              <p:cNvSpPr>
                <a:spLocks/>
              </p:cNvSpPr>
              <p:nvPr/>
            </p:nvSpPr>
            <p:spPr bwMode="auto">
              <a:xfrm>
                <a:off x="3835400" y="26781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0" name="Freeform 16">
                <a:extLst>
                  <a:ext uri="{FF2B5EF4-FFF2-40B4-BE49-F238E27FC236}">
                    <a16:creationId xmlns:a16="http://schemas.microsoft.com/office/drawing/2014/main" id="{CA2F0D26-98C2-A59F-B049-AFAD310CD067}"/>
                  </a:ext>
                </a:extLst>
              </p:cNvPr>
              <p:cNvSpPr>
                <a:spLocks/>
              </p:cNvSpPr>
              <p:nvPr/>
            </p:nvSpPr>
            <p:spPr bwMode="auto">
              <a:xfrm>
                <a:off x="3835400" y="28162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1" name="Freeform 17">
                <a:extLst>
                  <a:ext uri="{FF2B5EF4-FFF2-40B4-BE49-F238E27FC236}">
                    <a16:creationId xmlns:a16="http://schemas.microsoft.com/office/drawing/2014/main" id="{D73853CE-EA6E-36E7-0613-E6A30E0A7810}"/>
                  </a:ext>
                </a:extLst>
              </p:cNvPr>
              <p:cNvSpPr>
                <a:spLocks/>
              </p:cNvSpPr>
              <p:nvPr/>
            </p:nvSpPr>
            <p:spPr bwMode="auto">
              <a:xfrm>
                <a:off x="3835400" y="29559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2" name="Freeform 18">
                <a:extLst>
                  <a:ext uri="{FF2B5EF4-FFF2-40B4-BE49-F238E27FC236}">
                    <a16:creationId xmlns:a16="http://schemas.microsoft.com/office/drawing/2014/main" id="{64E5315D-6C10-1812-C068-8DAFC42D1D60}"/>
                  </a:ext>
                </a:extLst>
              </p:cNvPr>
              <p:cNvSpPr>
                <a:spLocks/>
              </p:cNvSpPr>
              <p:nvPr/>
            </p:nvSpPr>
            <p:spPr bwMode="auto">
              <a:xfrm>
                <a:off x="3835400" y="30972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3" name="Freeform 19">
                <a:extLst>
                  <a:ext uri="{FF2B5EF4-FFF2-40B4-BE49-F238E27FC236}">
                    <a16:creationId xmlns:a16="http://schemas.microsoft.com/office/drawing/2014/main" id="{2FAC9F66-1917-80E1-5637-32BCCF46A6F8}"/>
                  </a:ext>
                </a:extLst>
              </p:cNvPr>
              <p:cNvSpPr>
                <a:spLocks/>
              </p:cNvSpPr>
              <p:nvPr/>
            </p:nvSpPr>
            <p:spPr bwMode="auto">
              <a:xfrm>
                <a:off x="3835400" y="32353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grpSp>
        <p:sp>
          <p:nvSpPr>
            <p:cNvPr id="4" name="矩形 259">
              <a:extLst>
                <a:ext uri="{FF2B5EF4-FFF2-40B4-BE49-F238E27FC236}">
                  <a16:creationId xmlns:a16="http://schemas.microsoft.com/office/drawing/2014/main" id="{55E778DF-D26F-8A8E-B1E0-F14F31C3D05C}"/>
                </a:ext>
              </a:extLst>
            </p:cNvPr>
            <p:cNvSpPr>
              <a:spLocks noChangeArrowheads="1"/>
            </p:cNvSpPr>
            <p:nvPr/>
          </p:nvSpPr>
          <p:spPr bwMode="auto">
            <a:xfrm>
              <a:off x="2306379" y="2775471"/>
              <a:ext cx="1656605" cy="562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2600" dirty="0">
                  <a:solidFill>
                    <a:srgbClr val="4D4D4D"/>
                  </a:solidFill>
                  <a:latin typeface="思源黑体 CN Light" panose="020B0300000000000000" pitchFamily="34" charset="-122"/>
                  <a:ea typeface="思源黑体 CN Light" panose="020B0300000000000000" pitchFamily="34" charset="-122"/>
                  <a:cs typeface="Arial" panose="020B0604020202020204" pitchFamily="34" charset="0"/>
                </a:rPr>
                <a:t>01</a:t>
              </a:r>
              <a:endParaRPr lang="zh-CN" altLang="en-US" sz="1300" dirty="0">
                <a:solidFill>
                  <a:srgbClr val="4D4D4D"/>
                </a:solidFill>
                <a:latin typeface="思源黑体 CN Light" panose="020B0300000000000000" pitchFamily="34" charset="-122"/>
                <a:ea typeface="思源黑体 CN Light" panose="020B0300000000000000" pitchFamily="34" charset="-122"/>
                <a:cs typeface="Arial" panose="020B0604020202020204" pitchFamily="34" charset="0"/>
              </a:endParaRPr>
            </a:p>
          </p:txBody>
        </p:sp>
        <p:sp>
          <p:nvSpPr>
            <p:cNvPr id="5" name="矩形 259">
              <a:extLst>
                <a:ext uri="{FF2B5EF4-FFF2-40B4-BE49-F238E27FC236}">
                  <a16:creationId xmlns:a16="http://schemas.microsoft.com/office/drawing/2014/main" id="{9E28F983-FE7B-E909-0CE3-22BE96D86451}"/>
                </a:ext>
              </a:extLst>
            </p:cNvPr>
            <p:cNvSpPr>
              <a:spLocks noChangeArrowheads="1"/>
            </p:cNvSpPr>
            <p:nvPr/>
          </p:nvSpPr>
          <p:spPr bwMode="auto">
            <a:xfrm>
              <a:off x="2438404" y="3696145"/>
              <a:ext cx="1392559" cy="126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0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rPr>
                <a:t>章节</a:t>
              </a:r>
              <a:endParaRPr lang="en-US" altLang="zh-CN" sz="10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endParaRPr>
            </a:p>
            <a:p>
              <a:pPr algn="ctr">
                <a:buNone/>
              </a:pPr>
              <a:r>
                <a:rPr lang="en-US" altLang="zh-CN"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rPr>
                <a:t>PART</a:t>
              </a:r>
              <a:endParaRPr lang="en-US" altLang="zh-CN" sz="38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endParaRPr>
            </a:p>
          </p:txBody>
        </p:sp>
      </p:grpSp>
      <p:sp>
        <p:nvSpPr>
          <p:cNvPr id="11" name="文本框 10">
            <a:extLst>
              <a:ext uri="{FF2B5EF4-FFF2-40B4-BE49-F238E27FC236}">
                <a16:creationId xmlns:a16="http://schemas.microsoft.com/office/drawing/2014/main" id="{F5C92894-463F-F178-6A1B-B441A3A40636}"/>
              </a:ext>
            </a:extLst>
          </p:cNvPr>
          <p:cNvSpPr txBox="1"/>
          <p:nvPr/>
        </p:nvSpPr>
        <p:spPr>
          <a:xfrm>
            <a:off x="4706505" y="2886772"/>
            <a:ext cx="2946611" cy="830997"/>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solidFill>
                  <a:schemeClr val="tx2"/>
                </a:solidFill>
                <a:ea typeface="思源黑体 CN Bold" panose="020B0800000000000000" pitchFamily="34" charset="-122"/>
                <a:cs typeface="+mn-ea"/>
              </a:rPr>
              <a:t>修改调度策略数据结构</a:t>
            </a:r>
            <a:endParaRPr lang="en-US" altLang="zh-CN" sz="1600" b="1" dirty="0">
              <a:solidFill>
                <a:schemeClr val="tx2"/>
              </a:solidFill>
              <a:ea typeface="思源黑体 CN Bold" panose="020B0800000000000000" pitchFamily="34" charset="-122"/>
              <a:cs typeface="+mn-ea"/>
            </a:endParaRPr>
          </a:p>
          <a:p>
            <a:pPr marL="285750" indent="-285750">
              <a:buFont typeface="Arial" panose="020B0604020202020204" pitchFamily="34" charset="0"/>
              <a:buChar char="•"/>
            </a:pPr>
            <a:r>
              <a:rPr lang="zh-CN" altLang="en-US" sz="1600" b="1" dirty="0">
                <a:solidFill>
                  <a:schemeClr val="tx2"/>
                </a:solidFill>
                <a:ea typeface="思源黑体 CN Bold" panose="020B0800000000000000" pitchFamily="34" charset="-122"/>
                <a:cs typeface="+mn-ea"/>
              </a:rPr>
              <a:t>添加任务</a:t>
            </a:r>
            <a:endParaRPr lang="en-US" altLang="zh-CN" sz="1600" b="1" dirty="0">
              <a:solidFill>
                <a:schemeClr val="tx2"/>
              </a:solidFill>
              <a:ea typeface="思源黑体 CN Bold" panose="020B0800000000000000" pitchFamily="34" charset="-122"/>
              <a:cs typeface="+mn-ea"/>
            </a:endParaRPr>
          </a:p>
          <a:p>
            <a:pPr marL="285750" indent="-285750">
              <a:buFont typeface="Arial" panose="020B0604020202020204" pitchFamily="34" charset="0"/>
              <a:buChar char="•"/>
            </a:pPr>
            <a:endParaRPr lang="zh-CN" altLang="en-US" sz="1600" b="1" dirty="0">
              <a:solidFill>
                <a:schemeClr val="tx2"/>
              </a:solidFill>
              <a:ea typeface="思源黑体 CN Bold" panose="020B0800000000000000" pitchFamily="34" charset="-122"/>
              <a:cs typeface="+mn-ea"/>
            </a:endParaRPr>
          </a:p>
        </p:txBody>
      </p:sp>
    </p:spTree>
    <p:custDataLst>
      <p:tags r:id="rId1"/>
    </p:custDataLst>
    <p:extLst>
      <p:ext uri="{BB962C8B-B14F-4D97-AF65-F5344CB8AC3E}">
        <p14:creationId xmlns:p14="http://schemas.microsoft.com/office/powerpoint/2010/main" val="2197844567"/>
      </p:ext>
    </p:extLst>
  </p:cSld>
  <p:clrMapOvr>
    <a:masterClrMapping/>
  </p:clrMapOvr>
  <p:transition spd="slow" advTm="3000">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3167857" y="258202"/>
            <a:ext cx="2808288" cy="369332"/>
          </a:xfrm>
          <a:prstGeom prst="rect">
            <a:avLst/>
          </a:prstGeom>
          <a:noFill/>
        </p:spPr>
        <p:txBody>
          <a:bodyPr wrap="square" lIns="0" tIns="0" rIns="0" bIns="0" rtlCol="0" anchor="ctr">
            <a:spAutoFit/>
          </a:bodyPr>
          <a:lstStyle/>
          <a:p>
            <a:pPr algn="ctr"/>
            <a:r>
              <a:rPr lang="zh-CN" altLang="en-US" sz="2400" b="1"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Arial" panose="020B0604020202020204" pitchFamily="34" charset="0"/>
              </a:rPr>
              <a:t>修改调度策略结构体</a:t>
            </a:r>
          </a:p>
        </p:txBody>
      </p:sp>
      <p:grpSp>
        <p:nvGrpSpPr>
          <p:cNvPr id="32" name="组合 31"/>
          <p:cNvGrpSpPr/>
          <p:nvPr/>
        </p:nvGrpSpPr>
        <p:grpSpPr>
          <a:xfrm>
            <a:off x="630277" y="420993"/>
            <a:ext cx="7883447" cy="0"/>
            <a:chOff x="1028775" y="591989"/>
            <a:chExt cx="11086097" cy="0"/>
          </a:xfrm>
        </p:grpSpPr>
        <p:cxnSp>
          <p:nvCxnSpPr>
            <p:cNvPr id="33" name="直接连接符 32"/>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 name="TextBox 11">
            <a:extLst>
              <a:ext uri="{FF2B5EF4-FFF2-40B4-BE49-F238E27FC236}">
                <a16:creationId xmlns:a16="http://schemas.microsoft.com/office/drawing/2014/main" id="{34F65007-3033-C319-EF10-C4841889CA41}"/>
              </a:ext>
            </a:extLst>
          </p:cNvPr>
          <p:cNvSpPr txBox="1"/>
          <p:nvPr/>
        </p:nvSpPr>
        <p:spPr>
          <a:xfrm>
            <a:off x="630277" y="885844"/>
            <a:ext cx="4805819" cy="3666643"/>
          </a:xfrm>
          <a:prstGeom prst="rect">
            <a:avLst/>
          </a:prstGeom>
          <a:noFill/>
        </p:spPr>
        <p:txBody>
          <a:bodyPr wrap="square" lIns="65023" tIns="32511" rIns="65023" bIns="32511" rtlCol="0">
            <a:spAutoFit/>
          </a:bodyPr>
          <a:lstStyle/>
          <a:p>
            <a:pPr marL="0" lvl="1" indent="0"/>
            <a:r>
              <a:rPr lang="zh-CN" altLang="en-US" dirty="0">
                <a:solidFill>
                  <a:schemeClr val="accent1"/>
                </a:solidFill>
                <a:ea typeface="思源黑体 CN Light" panose="020B0300000000000000" pitchFamily="34" charset="-122"/>
                <a:sym typeface="Arial" panose="020B0604020202020204" pitchFamily="34" charset="0"/>
              </a:rPr>
              <a:t>在任务控制块中有一个字段是</a:t>
            </a:r>
            <a:r>
              <a:rPr lang="en-US" altLang="zh-CN" dirty="0" err="1">
                <a:solidFill>
                  <a:schemeClr val="accent1"/>
                </a:solidFill>
                <a:ea typeface="思源黑体 CN Light" panose="020B0300000000000000" pitchFamily="34" charset="-122"/>
                <a:sym typeface="Arial" panose="020B0604020202020204" pitchFamily="34" charset="0"/>
              </a:rPr>
              <a:t>SchedPolicy</a:t>
            </a:r>
            <a:r>
              <a:rPr lang="zh-CN" altLang="en-US" dirty="0">
                <a:solidFill>
                  <a:schemeClr val="accent1"/>
                </a:solidFill>
                <a:ea typeface="思源黑体 CN Light" panose="020B0300000000000000" pitchFamily="34" charset="-122"/>
                <a:sym typeface="Arial" panose="020B0604020202020204" pitchFamily="34" charset="0"/>
              </a:rPr>
              <a:t>结构体类型的</a:t>
            </a:r>
            <a:r>
              <a:rPr lang="en-US" altLang="zh-CN" dirty="0" err="1">
                <a:solidFill>
                  <a:schemeClr val="accent1"/>
                </a:solidFill>
                <a:ea typeface="思源黑体 CN Light" panose="020B0300000000000000" pitchFamily="34" charset="-122"/>
                <a:sym typeface="Arial" panose="020B0604020202020204" pitchFamily="34" charset="0"/>
              </a:rPr>
              <a:t>sp</a:t>
            </a:r>
            <a:r>
              <a:rPr lang="zh-CN" altLang="en-US" dirty="0">
                <a:solidFill>
                  <a:schemeClr val="accent1"/>
                </a:solidFill>
                <a:ea typeface="思源黑体 CN Light" panose="020B0300000000000000" pitchFamily="34" charset="-122"/>
                <a:sym typeface="Arial" panose="020B0604020202020204" pitchFamily="34" charset="0"/>
              </a:rPr>
              <a:t>，也就是调度策略参数的集合。右图是</a:t>
            </a:r>
            <a:r>
              <a:rPr lang="en-US" altLang="zh-CN" dirty="0">
                <a:solidFill>
                  <a:schemeClr val="accent1"/>
                </a:solidFill>
                <a:ea typeface="思源黑体 CN Light" panose="020B0300000000000000" pitchFamily="34" charset="-122"/>
                <a:sym typeface="Arial" panose="020B0604020202020204" pitchFamily="34" charset="0"/>
              </a:rPr>
              <a:t>EDF</a:t>
            </a:r>
            <a:r>
              <a:rPr lang="zh-CN" altLang="en-US" dirty="0">
                <a:solidFill>
                  <a:schemeClr val="accent1"/>
                </a:solidFill>
                <a:ea typeface="思源黑体 CN Light" panose="020B0300000000000000" pitchFamily="34" charset="-122"/>
                <a:sym typeface="Arial" panose="020B0604020202020204" pitchFamily="34" charset="0"/>
              </a:rPr>
              <a:t>调度策略的结构体定义，结构体包含了进行任务调度的各种参数（执行周期等）为了改进</a:t>
            </a:r>
            <a:r>
              <a:rPr lang="en-US" altLang="zh-CN" dirty="0">
                <a:solidFill>
                  <a:schemeClr val="accent1"/>
                </a:solidFill>
                <a:ea typeface="思源黑体 CN Light" panose="020B0300000000000000" pitchFamily="34" charset="-122"/>
                <a:sym typeface="Arial" panose="020B0604020202020204" pitchFamily="34" charset="0"/>
              </a:rPr>
              <a:t>EDF</a:t>
            </a:r>
            <a:r>
              <a:rPr lang="zh-CN" altLang="en-US" dirty="0">
                <a:solidFill>
                  <a:schemeClr val="accent1"/>
                </a:solidFill>
                <a:ea typeface="思源黑体 CN Light" panose="020B0300000000000000" pitchFamily="34" charset="-122"/>
                <a:sym typeface="Arial" panose="020B0604020202020204" pitchFamily="34" charset="0"/>
              </a:rPr>
              <a:t>算法我们需要在这个结构体中添加一个字段，优先级字段（也就是图中</a:t>
            </a:r>
            <a:r>
              <a:rPr lang="en-US" altLang="zh-CN" dirty="0">
                <a:solidFill>
                  <a:schemeClr val="accent1"/>
                </a:solidFill>
                <a:ea typeface="思源黑体 CN Light" panose="020B0300000000000000" pitchFamily="34" charset="-122"/>
                <a:sym typeface="Arial" panose="020B0604020202020204" pitchFamily="34" charset="0"/>
              </a:rPr>
              <a:t>254</a:t>
            </a:r>
            <a:r>
              <a:rPr lang="zh-CN" altLang="en-US" dirty="0">
                <a:solidFill>
                  <a:schemeClr val="accent1"/>
                </a:solidFill>
                <a:ea typeface="思源黑体 CN Light" panose="020B0300000000000000" pitchFamily="34" charset="-122"/>
                <a:sym typeface="Arial" panose="020B0604020202020204" pitchFamily="34" charset="0"/>
              </a:rPr>
              <a:t>行），以便在截止时间相近的几个任务中选取一个优先级最高的任务。</a:t>
            </a:r>
            <a:endParaRPr lang="en-US" altLang="zh-CN" dirty="0">
              <a:solidFill>
                <a:schemeClr val="accent1"/>
              </a:solidFill>
              <a:ea typeface="思源黑体 CN Light" panose="020B0300000000000000" pitchFamily="34" charset="-122"/>
              <a:sym typeface="Arial" panose="020B0604020202020204" pitchFamily="34" charset="0"/>
            </a:endParaRPr>
          </a:p>
          <a:p>
            <a:pPr marL="0" lvl="1" indent="0"/>
            <a:endParaRPr lang="en-US" altLang="zh-CN" dirty="0">
              <a:solidFill>
                <a:schemeClr val="accent1"/>
              </a:solidFill>
              <a:ea typeface="思源黑体 CN Light" panose="020B0300000000000000" pitchFamily="34" charset="-122"/>
              <a:sym typeface="Arial" panose="020B0604020202020204" pitchFamily="34" charset="0"/>
            </a:endParaRPr>
          </a:p>
          <a:p>
            <a:pPr marL="0" lvl="1" indent="0"/>
            <a:r>
              <a:rPr lang="zh-CN" altLang="en-US" dirty="0">
                <a:solidFill>
                  <a:schemeClr val="accent1"/>
                </a:solidFill>
                <a:ea typeface="思源黑体 CN Light" panose="020B0300000000000000" pitchFamily="34" charset="-122"/>
                <a:sym typeface="Arial" panose="020B0604020202020204" pitchFamily="34" charset="0"/>
              </a:rPr>
              <a:t>实验中改进的</a:t>
            </a:r>
            <a:r>
              <a:rPr lang="en-US" altLang="zh-CN" dirty="0">
                <a:solidFill>
                  <a:schemeClr val="accent1"/>
                </a:solidFill>
                <a:ea typeface="思源黑体 CN Light" panose="020B0300000000000000" pitchFamily="34" charset="-122"/>
                <a:sym typeface="Arial" panose="020B0604020202020204" pitchFamily="34" charset="0"/>
              </a:rPr>
              <a:t>EDF</a:t>
            </a:r>
            <a:r>
              <a:rPr lang="zh-CN" altLang="en-US" dirty="0">
                <a:solidFill>
                  <a:schemeClr val="accent1"/>
                </a:solidFill>
                <a:ea typeface="思源黑体 CN Light" panose="020B0300000000000000" pitchFamily="34" charset="-122"/>
                <a:sym typeface="Arial" panose="020B0604020202020204" pitchFamily="34" charset="0"/>
              </a:rPr>
              <a:t>（</a:t>
            </a:r>
            <a:r>
              <a:rPr lang="en-US" altLang="zh-CN" dirty="0">
                <a:solidFill>
                  <a:schemeClr val="accent1"/>
                </a:solidFill>
                <a:ea typeface="思源黑体 CN Light" panose="020B0300000000000000" pitchFamily="34" charset="-122"/>
                <a:sym typeface="Arial" panose="020B0604020202020204" pitchFamily="34" charset="0"/>
              </a:rPr>
              <a:t>NEDF)</a:t>
            </a:r>
            <a:r>
              <a:rPr lang="zh-CN" altLang="en-US" dirty="0">
                <a:solidFill>
                  <a:schemeClr val="accent1"/>
                </a:solidFill>
                <a:ea typeface="思源黑体 CN Light" panose="020B0300000000000000" pitchFamily="34" charset="-122"/>
                <a:sym typeface="Arial" panose="020B0604020202020204" pitchFamily="34" charset="0"/>
              </a:rPr>
              <a:t>算法是在就绪队列中如果有多个任务的截止时间很接近（小于我们设定的一个值），那么比较它们的优先级，选取最高优先级进行调度。</a:t>
            </a:r>
            <a:endParaRPr lang="en-US" altLang="zh-CN" dirty="0">
              <a:solidFill>
                <a:schemeClr val="accent1"/>
              </a:solidFill>
              <a:ea typeface="思源黑体 CN Light" panose="020B0300000000000000" pitchFamily="34" charset="-122"/>
              <a:sym typeface="Arial" panose="020B0604020202020204" pitchFamily="34" charset="0"/>
            </a:endParaRPr>
          </a:p>
        </p:txBody>
      </p:sp>
      <p:pic>
        <p:nvPicPr>
          <p:cNvPr id="5" name="图片 4">
            <a:extLst>
              <a:ext uri="{FF2B5EF4-FFF2-40B4-BE49-F238E27FC236}">
                <a16:creationId xmlns:a16="http://schemas.microsoft.com/office/drawing/2014/main" id="{2669E28E-D333-3D80-E5A1-0B594F0AF68F}"/>
              </a:ext>
            </a:extLst>
          </p:cNvPr>
          <p:cNvPicPr>
            <a:picLocks noChangeAspect="1"/>
          </p:cNvPicPr>
          <p:nvPr/>
        </p:nvPicPr>
        <p:blipFill>
          <a:blip r:embed="rId3"/>
          <a:stretch>
            <a:fillRect/>
          </a:stretch>
        </p:blipFill>
        <p:spPr>
          <a:xfrm>
            <a:off x="5580112" y="716970"/>
            <a:ext cx="3024336" cy="2131055"/>
          </a:xfrm>
          <a:prstGeom prst="rect">
            <a:avLst/>
          </a:prstGeom>
        </p:spPr>
      </p:pic>
    </p:spTree>
    <p:extLst>
      <p:ext uri="{BB962C8B-B14F-4D97-AF65-F5344CB8AC3E}">
        <p14:creationId xmlns:p14="http://schemas.microsoft.com/office/powerpoint/2010/main" val="4127566983"/>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0"/>
          <p:cNvGrpSpPr/>
          <p:nvPr/>
        </p:nvGrpSpPr>
        <p:grpSpPr>
          <a:xfrm>
            <a:off x="3614529" y="4108005"/>
            <a:ext cx="1950665" cy="1950772"/>
            <a:chOff x="3614476" y="3221164"/>
            <a:chExt cx="1950772" cy="1950772"/>
          </a:xfrm>
        </p:grpSpPr>
        <p:sp>
          <p:nvSpPr>
            <p:cNvPr id="49" name="Chord 48"/>
            <p:cNvSpPr/>
            <p:nvPr/>
          </p:nvSpPr>
          <p:spPr>
            <a:xfrm rot="6300000">
              <a:off x="3614476" y="3221164"/>
              <a:ext cx="1950772" cy="1950772"/>
            </a:xfrm>
            <a:prstGeom prst="chord">
              <a:avLst>
                <a:gd name="adj1" fmla="val 4234771"/>
                <a:gd name="adj2" fmla="val 1553198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1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Freeform 153"/>
            <p:cNvSpPr>
              <a:spLocks noEditPoints="1"/>
            </p:cNvSpPr>
            <p:nvPr/>
          </p:nvSpPr>
          <p:spPr bwMode="auto">
            <a:xfrm>
              <a:off x="4312763" y="3528584"/>
              <a:ext cx="554198" cy="561860"/>
            </a:xfrm>
            <a:custGeom>
              <a:avLst/>
              <a:gdLst/>
              <a:ahLst/>
              <a:cxnLst>
                <a:cxn ang="0">
                  <a:pos x="0" y="59"/>
                </a:cxn>
                <a:cxn ang="0">
                  <a:pos x="118" y="59"/>
                </a:cxn>
                <a:cxn ang="0">
                  <a:pos x="111" y="57"/>
                </a:cxn>
                <a:cxn ang="0">
                  <a:pos x="83" y="33"/>
                </a:cxn>
                <a:cxn ang="0">
                  <a:pos x="111" y="57"/>
                </a:cxn>
                <a:cxn ang="0">
                  <a:pos x="41" y="91"/>
                </a:cxn>
                <a:cxn ang="0">
                  <a:pos x="57" y="111"/>
                </a:cxn>
                <a:cxn ang="0">
                  <a:pos x="61" y="8"/>
                </a:cxn>
                <a:cxn ang="0">
                  <a:pos x="61" y="34"/>
                </a:cxn>
                <a:cxn ang="0">
                  <a:pos x="61" y="8"/>
                </a:cxn>
                <a:cxn ang="0">
                  <a:pos x="95" y="22"/>
                </a:cxn>
                <a:cxn ang="0">
                  <a:pos x="67" y="8"/>
                </a:cxn>
                <a:cxn ang="0">
                  <a:pos x="57" y="34"/>
                </a:cxn>
                <a:cxn ang="0">
                  <a:pos x="57" y="8"/>
                </a:cxn>
                <a:cxn ang="0">
                  <a:pos x="36" y="30"/>
                </a:cxn>
                <a:cxn ang="0">
                  <a:pos x="50" y="8"/>
                </a:cxn>
                <a:cxn ang="0">
                  <a:pos x="38" y="35"/>
                </a:cxn>
                <a:cxn ang="0">
                  <a:pos x="57" y="57"/>
                </a:cxn>
                <a:cxn ang="0">
                  <a:pos x="38" y="35"/>
                </a:cxn>
                <a:cxn ang="0">
                  <a:pos x="57" y="84"/>
                </a:cxn>
                <a:cxn ang="0">
                  <a:pos x="34" y="61"/>
                </a:cxn>
                <a:cxn ang="0">
                  <a:pos x="50" y="110"/>
                </a:cxn>
                <a:cxn ang="0">
                  <a:pos x="38" y="92"/>
                </a:cxn>
                <a:cxn ang="0">
                  <a:pos x="61" y="111"/>
                </a:cxn>
                <a:cxn ang="0">
                  <a:pos x="77" y="91"/>
                </a:cxn>
                <a:cxn ang="0">
                  <a:pos x="61" y="111"/>
                </a:cxn>
                <a:cxn ang="0">
                  <a:pos x="93" y="99"/>
                </a:cxn>
                <a:cxn ang="0">
                  <a:pos x="80" y="92"/>
                </a:cxn>
                <a:cxn ang="0">
                  <a:pos x="61" y="84"/>
                </a:cxn>
                <a:cxn ang="0">
                  <a:pos x="84" y="61"/>
                </a:cxn>
                <a:cxn ang="0">
                  <a:pos x="61" y="57"/>
                </a:cxn>
                <a:cxn ang="0">
                  <a:pos x="80" y="35"/>
                </a:cxn>
                <a:cxn ang="0">
                  <a:pos x="61" y="57"/>
                </a:cxn>
                <a:cxn ang="0">
                  <a:pos x="35" y="33"/>
                </a:cxn>
                <a:cxn ang="0">
                  <a:pos x="7" y="57"/>
                </a:cxn>
                <a:cxn ang="0">
                  <a:pos x="7" y="61"/>
                </a:cxn>
                <a:cxn ang="0">
                  <a:pos x="36" y="89"/>
                </a:cxn>
                <a:cxn ang="0">
                  <a:pos x="7" y="61"/>
                </a:cxn>
                <a:cxn ang="0">
                  <a:pos x="82" y="89"/>
                </a:cxn>
                <a:cxn ang="0">
                  <a:pos x="111" y="61"/>
                </a:cxn>
                <a:cxn ang="0">
                  <a:pos x="95" y="96"/>
                </a:cxn>
              </a:cxnLst>
              <a:rect l="0" t="0" r="r" b="b"/>
              <a:pathLst>
                <a:path w="118" h="119">
                  <a:moveTo>
                    <a:pt x="59" y="0"/>
                  </a:moveTo>
                  <a:cubicBezTo>
                    <a:pt x="26" y="0"/>
                    <a:pt x="0" y="27"/>
                    <a:pt x="0" y="59"/>
                  </a:cubicBezTo>
                  <a:cubicBezTo>
                    <a:pt x="0" y="92"/>
                    <a:pt x="26" y="119"/>
                    <a:pt x="59" y="119"/>
                  </a:cubicBezTo>
                  <a:cubicBezTo>
                    <a:pt x="92" y="119"/>
                    <a:pt x="118" y="92"/>
                    <a:pt x="118" y="59"/>
                  </a:cubicBezTo>
                  <a:cubicBezTo>
                    <a:pt x="118" y="27"/>
                    <a:pt x="92" y="0"/>
                    <a:pt x="59" y="0"/>
                  </a:cubicBezTo>
                  <a:close/>
                  <a:moveTo>
                    <a:pt x="111" y="57"/>
                  </a:moveTo>
                  <a:cubicBezTo>
                    <a:pt x="88" y="57"/>
                    <a:pt x="88" y="57"/>
                    <a:pt x="88" y="57"/>
                  </a:cubicBezTo>
                  <a:cubicBezTo>
                    <a:pt x="87" y="49"/>
                    <a:pt x="86" y="41"/>
                    <a:pt x="83" y="33"/>
                  </a:cubicBezTo>
                  <a:cubicBezTo>
                    <a:pt x="88" y="31"/>
                    <a:pt x="93" y="28"/>
                    <a:pt x="98" y="25"/>
                  </a:cubicBezTo>
                  <a:cubicBezTo>
                    <a:pt x="105" y="34"/>
                    <a:pt x="110" y="45"/>
                    <a:pt x="111" y="57"/>
                  </a:cubicBezTo>
                  <a:close/>
                  <a:moveTo>
                    <a:pt x="57" y="111"/>
                  </a:moveTo>
                  <a:cubicBezTo>
                    <a:pt x="50" y="106"/>
                    <a:pt x="45" y="99"/>
                    <a:pt x="41" y="91"/>
                  </a:cubicBezTo>
                  <a:cubicBezTo>
                    <a:pt x="46" y="89"/>
                    <a:pt x="52" y="88"/>
                    <a:pt x="57" y="88"/>
                  </a:cubicBezTo>
                  <a:cubicBezTo>
                    <a:pt x="57" y="111"/>
                    <a:pt x="57" y="111"/>
                    <a:pt x="57" y="111"/>
                  </a:cubicBezTo>
                  <a:cubicBezTo>
                    <a:pt x="57" y="111"/>
                    <a:pt x="57" y="111"/>
                    <a:pt x="57" y="111"/>
                  </a:cubicBezTo>
                  <a:close/>
                  <a:moveTo>
                    <a:pt x="61" y="8"/>
                  </a:moveTo>
                  <a:cubicBezTo>
                    <a:pt x="68" y="14"/>
                    <a:pt x="74" y="22"/>
                    <a:pt x="78" y="31"/>
                  </a:cubicBezTo>
                  <a:cubicBezTo>
                    <a:pt x="73" y="33"/>
                    <a:pt x="67" y="34"/>
                    <a:pt x="61" y="34"/>
                  </a:cubicBezTo>
                  <a:cubicBezTo>
                    <a:pt x="61" y="8"/>
                    <a:pt x="61" y="8"/>
                    <a:pt x="61" y="8"/>
                  </a:cubicBezTo>
                  <a:cubicBezTo>
                    <a:pt x="61" y="8"/>
                    <a:pt x="61" y="8"/>
                    <a:pt x="61" y="8"/>
                  </a:cubicBezTo>
                  <a:close/>
                  <a:moveTo>
                    <a:pt x="67" y="8"/>
                  </a:moveTo>
                  <a:cubicBezTo>
                    <a:pt x="78" y="10"/>
                    <a:pt x="88" y="15"/>
                    <a:pt x="95" y="22"/>
                  </a:cubicBezTo>
                  <a:cubicBezTo>
                    <a:pt x="91" y="25"/>
                    <a:pt x="87" y="28"/>
                    <a:pt x="82" y="30"/>
                  </a:cubicBezTo>
                  <a:cubicBezTo>
                    <a:pt x="78" y="22"/>
                    <a:pt x="73" y="14"/>
                    <a:pt x="67" y="8"/>
                  </a:cubicBezTo>
                  <a:close/>
                  <a:moveTo>
                    <a:pt x="57" y="8"/>
                  </a:moveTo>
                  <a:cubicBezTo>
                    <a:pt x="57" y="34"/>
                    <a:pt x="57" y="34"/>
                    <a:pt x="57" y="34"/>
                  </a:cubicBezTo>
                  <a:cubicBezTo>
                    <a:pt x="51" y="34"/>
                    <a:pt x="45" y="33"/>
                    <a:pt x="40" y="31"/>
                  </a:cubicBezTo>
                  <a:cubicBezTo>
                    <a:pt x="44" y="22"/>
                    <a:pt x="50" y="14"/>
                    <a:pt x="57" y="8"/>
                  </a:cubicBezTo>
                  <a:cubicBezTo>
                    <a:pt x="57" y="8"/>
                    <a:pt x="57" y="8"/>
                    <a:pt x="57" y="8"/>
                  </a:cubicBezTo>
                  <a:close/>
                  <a:moveTo>
                    <a:pt x="36" y="30"/>
                  </a:moveTo>
                  <a:cubicBezTo>
                    <a:pt x="31" y="28"/>
                    <a:pt x="27" y="25"/>
                    <a:pt x="23" y="22"/>
                  </a:cubicBezTo>
                  <a:cubicBezTo>
                    <a:pt x="30" y="15"/>
                    <a:pt x="40" y="10"/>
                    <a:pt x="50" y="8"/>
                  </a:cubicBezTo>
                  <a:cubicBezTo>
                    <a:pt x="45" y="14"/>
                    <a:pt x="40" y="22"/>
                    <a:pt x="36" y="30"/>
                  </a:cubicBezTo>
                  <a:close/>
                  <a:moveTo>
                    <a:pt x="38" y="35"/>
                  </a:moveTo>
                  <a:cubicBezTo>
                    <a:pt x="44" y="37"/>
                    <a:pt x="50" y="38"/>
                    <a:pt x="57" y="38"/>
                  </a:cubicBezTo>
                  <a:cubicBezTo>
                    <a:pt x="57" y="57"/>
                    <a:pt x="57" y="57"/>
                    <a:pt x="57" y="57"/>
                  </a:cubicBezTo>
                  <a:cubicBezTo>
                    <a:pt x="34" y="57"/>
                    <a:pt x="34" y="57"/>
                    <a:pt x="34" y="57"/>
                  </a:cubicBezTo>
                  <a:cubicBezTo>
                    <a:pt x="34" y="49"/>
                    <a:pt x="36" y="42"/>
                    <a:pt x="38" y="35"/>
                  </a:cubicBezTo>
                  <a:close/>
                  <a:moveTo>
                    <a:pt x="57" y="61"/>
                  </a:moveTo>
                  <a:cubicBezTo>
                    <a:pt x="57" y="84"/>
                    <a:pt x="57" y="84"/>
                    <a:pt x="57" y="84"/>
                  </a:cubicBezTo>
                  <a:cubicBezTo>
                    <a:pt x="51" y="85"/>
                    <a:pt x="45" y="86"/>
                    <a:pt x="40" y="87"/>
                  </a:cubicBezTo>
                  <a:cubicBezTo>
                    <a:pt x="36" y="79"/>
                    <a:pt x="34" y="71"/>
                    <a:pt x="34" y="61"/>
                  </a:cubicBezTo>
                  <a:lnTo>
                    <a:pt x="57" y="61"/>
                  </a:lnTo>
                  <a:close/>
                  <a:moveTo>
                    <a:pt x="50" y="110"/>
                  </a:moveTo>
                  <a:cubicBezTo>
                    <a:pt x="41" y="109"/>
                    <a:pt x="32" y="105"/>
                    <a:pt x="25" y="99"/>
                  </a:cubicBezTo>
                  <a:cubicBezTo>
                    <a:pt x="29" y="96"/>
                    <a:pt x="33" y="94"/>
                    <a:pt x="38" y="92"/>
                  </a:cubicBezTo>
                  <a:cubicBezTo>
                    <a:pt x="41" y="99"/>
                    <a:pt x="45" y="105"/>
                    <a:pt x="50" y="110"/>
                  </a:cubicBezTo>
                  <a:close/>
                  <a:moveTo>
                    <a:pt x="61" y="111"/>
                  </a:moveTo>
                  <a:cubicBezTo>
                    <a:pt x="61" y="88"/>
                    <a:pt x="61" y="88"/>
                    <a:pt x="61" y="88"/>
                  </a:cubicBezTo>
                  <a:cubicBezTo>
                    <a:pt x="66" y="88"/>
                    <a:pt x="72" y="89"/>
                    <a:pt x="77" y="91"/>
                  </a:cubicBezTo>
                  <a:cubicBezTo>
                    <a:pt x="73" y="99"/>
                    <a:pt x="67" y="106"/>
                    <a:pt x="61" y="111"/>
                  </a:cubicBezTo>
                  <a:cubicBezTo>
                    <a:pt x="61" y="111"/>
                    <a:pt x="61" y="111"/>
                    <a:pt x="61" y="111"/>
                  </a:cubicBezTo>
                  <a:close/>
                  <a:moveTo>
                    <a:pt x="80" y="92"/>
                  </a:moveTo>
                  <a:cubicBezTo>
                    <a:pt x="85" y="94"/>
                    <a:pt x="89" y="96"/>
                    <a:pt x="93" y="99"/>
                  </a:cubicBezTo>
                  <a:cubicBezTo>
                    <a:pt x="86" y="105"/>
                    <a:pt x="77" y="109"/>
                    <a:pt x="67" y="110"/>
                  </a:cubicBezTo>
                  <a:cubicBezTo>
                    <a:pt x="73" y="105"/>
                    <a:pt x="77" y="99"/>
                    <a:pt x="80" y="92"/>
                  </a:cubicBezTo>
                  <a:close/>
                  <a:moveTo>
                    <a:pt x="78" y="87"/>
                  </a:moveTo>
                  <a:cubicBezTo>
                    <a:pt x="73" y="86"/>
                    <a:pt x="67" y="85"/>
                    <a:pt x="61" y="84"/>
                  </a:cubicBezTo>
                  <a:cubicBezTo>
                    <a:pt x="61" y="61"/>
                    <a:pt x="61" y="61"/>
                    <a:pt x="61" y="61"/>
                  </a:cubicBezTo>
                  <a:cubicBezTo>
                    <a:pt x="84" y="61"/>
                    <a:pt x="84" y="61"/>
                    <a:pt x="84" y="61"/>
                  </a:cubicBezTo>
                  <a:cubicBezTo>
                    <a:pt x="84" y="71"/>
                    <a:pt x="82" y="79"/>
                    <a:pt x="78" y="87"/>
                  </a:cubicBezTo>
                  <a:close/>
                  <a:moveTo>
                    <a:pt x="61" y="57"/>
                  </a:moveTo>
                  <a:cubicBezTo>
                    <a:pt x="61" y="38"/>
                    <a:pt x="61" y="38"/>
                    <a:pt x="61" y="38"/>
                  </a:cubicBezTo>
                  <a:cubicBezTo>
                    <a:pt x="67" y="38"/>
                    <a:pt x="74" y="37"/>
                    <a:pt x="80" y="35"/>
                  </a:cubicBezTo>
                  <a:cubicBezTo>
                    <a:pt x="82" y="42"/>
                    <a:pt x="84" y="49"/>
                    <a:pt x="84" y="57"/>
                  </a:cubicBezTo>
                  <a:lnTo>
                    <a:pt x="61" y="57"/>
                  </a:lnTo>
                  <a:close/>
                  <a:moveTo>
                    <a:pt x="20" y="25"/>
                  </a:moveTo>
                  <a:cubicBezTo>
                    <a:pt x="25" y="28"/>
                    <a:pt x="30" y="31"/>
                    <a:pt x="35" y="33"/>
                  </a:cubicBezTo>
                  <a:cubicBezTo>
                    <a:pt x="32" y="41"/>
                    <a:pt x="30" y="49"/>
                    <a:pt x="30" y="57"/>
                  </a:cubicBezTo>
                  <a:cubicBezTo>
                    <a:pt x="7" y="57"/>
                    <a:pt x="7" y="57"/>
                    <a:pt x="7" y="57"/>
                  </a:cubicBezTo>
                  <a:cubicBezTo>
                    <a:pt x="8" y="45"/>
                    <a:pt x="13" y="34"/>
                    <a:pt x="20" y="25"/>
                  </a:cubicBezTo>
                  <a:close/>
                  <a:moveTo>
                    <a:pt x="7" y="61"/>
                  </a:moveTo>
                  <a:cubicBezTo>
                    <a:pt x="30" y="61"/>
                    <a:pt x="30" y="61"/>
                    <a:pt x="30" y="61"/>
                  </a:cubicBezTo>
                  <a:cubicBezTo>
                    <a:pt x="31" y="71"/>
                    <a:pt x="33" y="80"/>
                    <a:pt x="36" y="89"/>
                  </a:cubicBezTo>
                  <a:cubicBezTo>
                    <a:pt x="31" y="91"/>
                    <a:pt x="27" y="93"/>
                    <a:pt x="22" y="96"/>
                  </a:cubicBezTo>
                  <a:cubicBezTo>
                    <a:pt x="13" y="87"/>
                    <a:pt x="8" y="75"/>
                    <a:pt x="7" y="61"/>
                  </a:cubicBezTo>
                  <a:close/>
                  <a:moveTo>
                    <a:pt x="95" y="96"/>
                  </a:moveTo>
                  <a:cubicBezTo>
                    <a:pt x="91" y="93"/>
                    <a:pt x="87" y="91"/>
                    <a:pt x="82" y="89"/>
                  </a:cubicBezTo>
                  <a:cubicBezTo>
                    <a:pt x="85" y="80"/>
                    <a:pt x="87" y="71"/>
                    <a:pt x="88" y="61"/>
                  </a:cubicBezTo>
                  <a:cubicBezTo>
                    <a:pt x="111" y="61"/>
                    <a:pt x="111" y="61"/>
                    <a:pt x="111" y="61"/>
                  </a:cubicBezTo>
                  <a:cubicBezTo>
                    <a:pt x="110" y="75"/>
                    <a:pt x="104" y="87"/>
                    <a:pt x="95" y="96"/>
                  </a:cubicBezTo>
                  <a:close/>
                  <a:moveTo>
                    <a:pt x="95" y="96"/>
                  </a:moveTo>
                  <a:cubicBezTo>
                    <a:pt x="95" y="96"/>
                    <a:pt x="95" y="96"/>
                    <a:pt x="95" y="96"/>
                  </a:cubicBezTo>
                </a:path>
              </a:pathLst>
            </a:custGeom>
            <a:solidFill>
              <a:schemeClr val="bg1"/>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11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4" name="Arc 43"/>
          <p:cNvSpPr/>
          <p:nvPr/>
        </p:nvSpPr>
        <p:spPr>
          <a:xfrm>
            <a:off x="2824260" y="3363203"/>
            <a:ext cx="3495483" cy="3495675"/>
          </a:xfrm>
          <a:prstGeom prst="arc">
            <a:avLst>
              <a:gd name="adj1" fmla="val 10769273"/>
              <a:gd name="adj2" fmla="val 0"/>
            </a:avLst>
          </a:prstGeom>
          <a:ln w="57150" cap="rnd">
            <a:solidFill>
              <a:schemeClr val="tx1">
                <a:lumMod val="25000"/>
                <a:lumOff val="75000"/>
              </a:schemeClr>
            </a:solidFill>
          </a:ln>
        </p:spPr>
        <p:style>
          <a:lnRef idx="1">
            <a:schemeClr val="accent1"/>
          </a:lnRef>
          <a:fillRef idx="0">
            <a:schemeClr val="accent1"/>
          </a:fillRef>
          <a:effectRef idx="0">
            <a:schemeClr val="accent1"/>
          </a:effectRef>
          <a:fontRef idx="minor">
            <a:schemeClr val="tx1"/>
          </a:fontRef>
        </p:style>
        <p:txBody>
          <a:bodyPr lIns="65023" tIns="32511" rIns="65023" bIns="32511" rtlCol="0" anchor="ctr"/>
          <a:lstStyle/>
          <a:p>
            <a:pPr algn="ct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Oval 7"/>
          <p:cNvSpPr/>
          <p:nvPr/>
        </p:nvSpPr>
        <p:spPr>
          <a:xfrm>
            <a:off x="2709966" y="4976775"/>
            <a:ext cx="228587" cy="228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Oval 8"/>
          <p:cNvSpPr/>
          <p:nvPr/>
        </p:nvSpPr>
        <p:spPr>
          <a:xfrm>
            <a:off x="6205449" y="4976775"/>
            <a:ext cx="228587" cy="2286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Oval 9"/>
          <p:cNvSpPr/>
          <p:nvPr/>
        </p:nvSpPr>
        <p:spPr>
          <a:xfrm>
            <a:off x="4458647" y="3248097"/>
            <a:ext cx="228587" cy="228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Oval 10"/>
          <p:cNvSpPr/>
          <p:nvPr/>
        </p:nvSpPr>
        <p:spPr>
          <a:xfrm>
            <a:off x="5705414" y="3773981"/>
            <a:ext cx="228587" cy="228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Oval 11"/>
          <p:cNvSpPr/>
          <p:nvPr/>
        </p:nvSpPr>
        <p:spPr>
          <a:xfrm>
            <a:off x="3214362" y="3773981"/>
            <a:ext cx="228587" cy="228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Teardrop 12"/>
          <p:cNvSpPr/>
          <p:nvPr/>
        </p:nvSpPr>
        <p:spPr>
          <a:xfrm rot="5400000">
            <a:off x="1895599" y="4162410"/>
            <a:ext cx="814388" cy="814343"/>
          </a:xfrm>
          <a:prstGeom prst="teardrop">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Teardrop 13"/>
          <p:cNvSpPr/>
          <p:nvPr/>
        </p:nvSpPr>
        <p:spPr>
          <a:xfrm rot="5400000">
            <a:off x="2386109" y="2962369"/>
            <a:ext cx="814388" cy="814343"/>
          </a:xfrm>
          <a:prstGeom prst="teardrop">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Teardrop 14"/>
          <p:cNvSpPr/>
          <p:nvPr/>
        </p:nvSpPr>
        <p:spPr>
          <a:xfrm rot="16200000" flipH="1">
            <a:off x="5960170" y="2962369"/>
            <a:ext cx="814388" cy="814343"/>
          </a:xfrm>
          <a:prstGeom prst="teardrop">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ardrop 15"/>
          <p:cNvSpPr/>
          <p:nvPr/>
        </p:nvSpPr>
        <p:spPr>
          <a:xfrm rot="16200000" flipH="1">
            <a:off x="6500684" y="4162410"/>
            <a:ext cx="814388" cy="814343"/>
          </a:xfrm>
          <a:prstGeom prst="teardrop">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ardrop 16"/>
          <p:cNvSpPr/>
          <p:nvPr/>
        </p:nvSpPr>
        <p:spPr>
          <a:xfrm rot="13500000" flipH="1">
            <a:off x="4165745" y="2217440"/>
            <a:ext cx="814388" cy="814343"/>
          </a:xfrm>
          <a:prstGeom prst="teardrop">
            <a:avLst/>
          </a:prstGeom>
          <a:solidFill>
            <a:schemeClr val="accent3"/>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Freeform 127"/>
          <p:cNvSpPr>
            <a:spLocks/>
          </p:cNvSpPr>
          <p:nvPr/>
        </p:nvSpPr>
        <p:spPr bwMode="auto">
          <a:xfrm>
            <a:off x="4404450" y="2477018"/>
            <a:ext cx="336981" cy="371325"/>
          </a:xfrm>
          <a:custGeom>
            <a:avLst/>
            <a:gdLst/>
            <a:ahLst/>
            <a:cxnLst>
              <a:cxn ang="0">
                <a:pos x="40" y="55"/>
              </a:cxn>
              <a:cxn ang="0">
                <a:pos x="32" y="51"/>
              </a:cxn>
              <a:cxn ang="0">
                <a:pos x="4" y="24"/>
              </a:cxn>
              <a:cxn ang="0">
                <a:pos x="0" y="14"/>
              </a:cxn>
              <a:cxn ang="0">
                <a:pos x="13" y="0"/>
              </a:cxn>
              <a:cxn ang="0">
                <a:pos x="23" y="5"/>
              </a:cxn>
              <a:cxn ang="0">
                <a:pos x="45" y="26"/>
              </a:cxn>
              <a:cxn ang="0">
                <a:pos x="45" y="27"/>
              </a:cxn>
              <a:cxn ang="0">
                <a:pos x="42" y="30"/>
              </a:cxn>
              <a:cxn ang="0">
                <a:pos x="42" y="29"/>
              </a:cxn>
              <a:cxn ang="0">
                <a:pos x="20" y="8"/>
              </a:cxn>
              <a:cxn ang="0">
                <a:pos x="13" y="5"/>
              </a:cxn>
              <a:cxn ang="0">
                <a:pos x="4" y="14"/>
              </a:cxn>
              <a:cxn ang="0">
                <a:pos x="7" y="21"/>
              </a:cxn>
              <a:cxn ang="0">
                <a:pos x="35" y="48"/>
              </a:cxn>
              <a:cxn ang="0">
                <a:pos x="40" y="50"/>
              </a:cxn>
              <a:cxn ang="0">
                <a:pos x="45" y="45"/>
              </a:cxn>
              <a:cxn ang="0">
                <a:pos x="43" y="40"/>
              </a:cxn>
              <a:cxn ang="0">
                <a:pos x="22" y="19"/>
              </a:cxn>
              <a:cxn ang="0">
                <a:pos x="20" y="18"/>
              </a:cxn>
              <a:cxn ang="0">
                <a:pos x="18" y="21"/>
              </a:cxn>
              <a:cxn ang="0">
                <a:pos x="19" y="23"/>
              </a:cxn>
              <a:cxn ang="0">
                <a:pos x="33" y="38"/>
              </a:cxn>
              <a:cxn ang="0">
                <a:pos x="34" y="38"/>
              </a:cxn>
              <a:cxn ang="0">
                <a:pos x="31" y="41"/>
              </a:cxn>
              <a:cxn ang="0">
                <a:pos x="30" y="41"/>
              </a:cxn>
              <a:cxn ang="0">
                <a:pos x="16" y="26"/>
              </a:cxn>
              <a:cxn ang="0">
                <a:pos x="13" y="21"/>
              </a:cxn>
              <a:cxn ang="0">
                <a:pos x="20" y="14"/>
              </a:cxn>
              <a:cxn ang="0">
                <a:pos x="26" y="16"/>
              </a:cxn>
              <a:cxn ang="0">
                <a:pos x="46" y="37"/>
              </a:cxn>
              <a:cxn ang="0">
                <a:pos x="50" y="45"/>
              </a:cxn>
              <a:cxn ang="0">
                <a:pos x="40" y="55"/>
              </a:cxn>
            </a:cxnLst>
            <a:rect l="0" t="0" r="r" b="b"/>
            <a:pathLst>
              <a:path w="50" h="55">
                <a:moveTo>
                  <a:pt x="40" y="55"/>
                </a:moveTo>
                <a:cubicBezTo>
                  <a:pt x="37" y="55"/>
                  <a:pt x="34" y="54"/>
                  <a:pt x="32" y="51"/>
                </a:cubicBezTo>
                <a:cubicBezTo>
                  <a:pt x="4" y="24"/>
                  <a:pt x="4" y="24"/>
                  <a:pt x="4" y="24"/>
                </a:cubicBezTo>
                <a:cubicBezTo>
                  <a:pt x="1" y="21"/>
                  <a:pt x="0" y="18"/>
                  <a:pt x="0" y="14"/>
                </a:cubicBezTo>
                <a:cubicBezTo>
                  <a:pt x="0" y="7"/>
                  <a:pt x="6" y="0"/>
                  <a:pt x="13" y="0"/>
                </a:cubicBezTo>
                <a:cubicBezTo>
                  <a:pt x="17" y="0"/>
                  <a:pt x="21" y="2"/>
                  <a:pt x="23" y="5"/>
                </a:cubicBezTo>
                <a:cubicBezTo>
                  <a:pt x="45" y="26"/>
                  <a:pt x="45" y="26"/>
                  <a:pt x="45" y="26"/>
                </a:cubicBezTo>
                <a:cubicBezTo>
                  <a:pt x="45" y="26"/>
                  <a:pt x="45" y="27"/>
                  <a:pt x="45" y="27"/>
                </a:cubicBezTo>
                <a:cubicBezTo>
                  <a:pt x="45" y="28"/>
                  <a:pt x="43" y="30"/>
                  <a:pt x="42" y="30"/>
                </a:cubicBezTo>
                <a:cubicBezTo>
                  <a:pt x="42" y="30"/>
                  <a:pt x="42" y="30"/>
                  <a:pt x="42" y="29"/>
                </a:cubicBezTo>
                <a:cubicBezTo>
                  <a:pt x="20" y="8"/>
                  <a:pt x="20" y="8"/>
                  <a:pt x="20" y="8"/>
                </a:cubicBezTo>
                <a:cubicBezTo>
                  <a:pt x="18" y="6"/>
                  <a:pt x="16" y="5"/>
                  <a:pt x="13" y="5"/>
                </a:cubicBezTo>
                <a:cubicBezTo>
                  <a:pt x="8" y="5"/>
                  <a:pt x="4" y="9"/>
                  <a:pt x="4" y="14"/>
                </a:cubicBezTo>
                <a:cubicBezTo>
                  <a:pt x="4" y="16"/>
                  <a:pt x="5" y="19"/>
                  <a:pt x="7" y="21"/>
                </a:cubicBezTo>
                <a:cubicBezTo>
                  <a:pt x="35" y="48"/>
                  <a:pt x="35" y="48"/>
                  <a:pt x="35" y="48"/>
                </a:cubicBezTo>
                <a:cubicBezTo>
                  <a:pt x="36" y="50"/>
                  <a:pt x="38" y="50"/>
                  <a:pt x="40" y="50"/>
                </a:cubicBezTo>
                <a:cubicBezTo>
                  <a:pt x="43" y="50"/>
                  <a:pt x="45" y="48"/>
                  <a:pt x="45" y="45"/>
                </a:cubicBezTo>
                <a:cubicBezTo>
                  <a:pt x="45" y="43"/>
                  <a:pt x="44" y="41"/>
                  <a:pt x="43" y="40"/>
                </a:cubicBezTo>
                <a:cubicBezTo>
                  <a:pt x="22" y="19"/>
                  <a:pt x="22" y="19"/>
                  <a:pt x="22" y="19"/>
                </a:cubicBezTo>
                <a:cubicBezTo>
                  <a:pt x="22" y="19"/>
                  <a:pt x="21" y="18"/>
                  <a:pt x="20" y="18"/>
                </a:cubicBezTo>
                <a:cubicBezTo>
                  <a:pt x="19" y="18"/>
                  <a:pt x="18" y="19"/>
                  <a:pt x="18" y="21"/>
                </a:cubicBezTo>
                <a:cubicBezTo>
                  <a:pt x="18" y="22"/>
                  <a:pt x="18" y="22"/>
                  <a:pt x="19" y="23"/>
                </a:cubicBezTo>
                <a:cubicBezTo>
                  <a:pt x="33" y="38"/>
                  <a:pt x="33" y="38"/>
                  <a:pt x="33" y="38"/>
                </a:cubicBezTo>
                <a:cubicBezTo>
                  <a:pt x="34" y="38"/>
                  <a:pt x="34" y="38"/>
                  <a:pt x="34" y="38"/>
                </a:cubicBezTo>
                <a:cubicBezTo>
                  <a:pt x="34" y="39"/>
                  <a:pt x="32" y="41"/>
                  <a:pt x="31" y="41"/>
                </a:cubicBezTo>
                <a:cubicBezTo>
                  <a:pt x="31" y="41"/>
                  <a:pt x="30" y="41"/>
                  <a:pt x="30" y="41"/>
                </a:cubicBezTo>
                <a:cubicBezTo>
                  <a:pt x="16" y="26"/>
                  <a:pt x="16" y="26"/>
                  <a:pt x="16" y="26"/>
                </a:cubicBezTo>
                <a:cubicBezTo>
                  <a:pt x="14" y="25"/>
                  <a:pt x="13" y="23"/>
                  <a:pt x="13" y="21"/>
                </a:cubicBezTo>
                <a:cubicBezTo>
                  <a:pt x="13" y="17"/>
                  <a:pt x="16" y="14"/>
                  <a:pt x="20" y="14"/>
                </a:cubicBezTo>
                <a:cubicBezTo>
                  <a:pt x="22" y="14"/>
                  <a:pt x="24" y="15"/>
                  <a:pt x="26" y="16"/>
                </a:cubicBezTo>
                <a:cubicBezTo>
                  <a:pt x="46" y="37"/>
                  <a:pt x="46" y="37"/>
                  <a:pt x="46" y="37"/>
                </a:cubicBezTo>
                <a:cubicBezTo>
                  <a:pt x="49" y="39"/>
                  <a:pt x="50" y="42"/>
                  <a:pt x="50" y="45"/>
                </a:cubicBezTo>
                <a:cubicBezTo>
                  <a:pt x="50" y="51"/>
                  <a:pt x="46" y="55"/>
                  <a:pt x="40" y="55"/>
                </a:cubicBezTo>
                <a:close/>
              </a:path>
            </a:pathLst>
          </a:custGeom>
          <a:solidFill>
            <a:schemeClr val="bg1"/>
          </a:solidFill>
          <a:ln w="9525">
            <a:noFill/>
            <a:round/>
            <a:headEnd/>
            <a:tailEnd/>
          </a:ln>
        </p:spPr>
        <p:txBody>
          <a:bodyPr vert="horz" wrap="square" lIns="91433" tIns="45717" rIns="91433" bIns="45717" numCol="1" anchor="t" anchorCtr="0" compatLnSpc="1">
            <a:prstTxWarp prst="textNoShape">
              <a:avLst/>
            </a:prstTxWarp>
          </a:bodyPr>
          <a:lstStyle/>
          <a:p>
            <a:pP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Freeform 137"/>
          <p:cNvSpPr>
            <a:spLocks noEditPoints="1"/>
          </p:cNvSpPr>
          <p:nvPr/>
        </p:nvSpPr>
        <p:spPr bwMode="auto">
          <a:xfrm>
            <a:off x="6745963" y="4485696"/>
            <a:ext cx="296983" cy="304127"/>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bg1"/>
          </a:solidFill>
          <a:ln w="9525">
            <a:noFill/>
            <a:round/>
            <a:headEnd/>
            <a:tailEnd/>
          </a:ln>
        </p:spPr>
        <p:txBody>
          <a:bodyPr vert="horz" wrap="square" lIns="91433" tIns="45717" rIns="91433" bIns="45717" numCol="1" anchor="t" anchorCtr="0" compatLnSpc="1">
            <a:prstTxWarp prst="textNoShape">
              <a:avLst/>
            </a:prstTxWarp>
          </a:bodyPr>
          <a:lstStyle/>
          <a:p>
            <a:pP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Freeform 145"/>
          <p:cNvSpPr>
            <a:spLocks/>
          </p:cNvSpPr>
          <p:nvPr/>
        </p:nvSpPr>
        <p:spPr bwMode="auto">
          <a:xfrm>
            <a:off x="2629734" y="3228169"/>
            <a:ext cx="327868" cy="282743"/>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headEnd/>
            <a:tailEnd/>
          </a:ln>
        </p:spPr>
        <p:txBody>
          <a:bodyPr vert="horz" wrap="square" lIns="91433" tIns="45717" rIns="91433" bIns="45717" numCol="1" anchor="t" anchorCtr="0" compatLnSpc="1">
            <a:prstTxWarp prst="textNoShape">
              <a:avLst/>
            </a:prstTxWarp>
          </a:bodyPr>
          <a:lstStyle/>
          <a:p>
            <a:pP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Freeform 146"/>
          <p:cNvSpPr>
            <a:spLocks noEditPoints="1"/>
          </p:cNvSpPr>
          <p:nvPr/>
        </p:nvSpPr>
        <p:spPr bwMode="auto">
          <a:xfrm>
            <a:off x="2150195" y="4458371"/>
            <a:ext cx="327868" cy="358775"/>
          </a:xfrm>
          <a:custGeom>
            <a:avLst/>
            <a:gdLst/>
            <a:ahLst/>
            <a:cxnLst>
              <a:cxn ang="0">
                <a:pos x="49" y="42"/>
              </a:cxn>
              <a:cxn ang="0">
                <a:pos x="33" y="58"/>
              </a:cxn>
              <a:cxn ang="0">
                <a:pos x="33" y="46"/>
              </a:cxn>
              <a:cxn ang="0">
                <a:pos x="31" y="45"/>
              </a:cxn>
              <a:cxn ang="0">
                <a:pos x="31" y="58"/>
              </a:cxn>
              <a:cxn ang="0">
                <a:pos x="14" y="42"/>
              </a:cxn>
              <a:cxn ang="0">
                <a:pos x="1" y="33"/>
              </a:cxn>
              <a:cxn ang="0">
                <a:pos x="3" y="31"/>
              </a:cxn>
              <a:cxn ang="0">
                <a:pos x="4" y="31"/>
              </a:cxn>
              <a:cxn ang="0">
                <a:pos x="4" y="7"/>
              </a:cxn>
              <a:cxn ang="0">
                <a:pos x="9" y="0"/>
              </a:cxn>
              <a:cxn ang="0">
                <a:pos x="54" y="0"/>
              </a:cxn>
              <a:cxn ang="0">
                <a:pos x="60" y="7"/>
              </a:cxn>
              <a:cxn ang="0">
                <a:pos x="60" y="31"/>
              </a:cxn>
              <a:cxn ang="0">
                <a:pos x="61" y="31"/>
              </a:cxn>
              <a:cxn ang="0">
                <a:pos x="63" y="33"/>
              </a:cxn>
              <a:cxn ang="0">
                <a:pos x="49" y="42"/>
              </a:cxn>
              <a:cxn ang="0">
                <a:pos x="57" y="9"/>
              </a:cxn>
              <a:cxn ang="0">
                <a:pos x="52" y="4"/>
              </a:cxn>
              <a:cxn ang="0">
                <a:pos x="12" y="4"/>
              </a:cxn>
              <a:cxn ang="0">
                <a:pos x="7" y="9"/>
              </a:cxn>
              <a:cxn ang="0">
                <a:pos x="7" y="33"/>
              </a:cxn>
              <a:cxn ang="0">
                <a:pos x="27" y="37"/>
              </a:cxn>
              <a:cxn ang="0">
                <a:pos x="30" y="38"/>
              </a:cxn>
              <a:cxn ang="0">
                <a:pos x="30" y="38"/>
              </a:cxn>
              <a:cxn ang="0">
                <a:pos x="33" y="40"/>
              </a:cxn>
              <a:cxn ang="0">
                <a:pos x="37" y="37"/>
              </a:cxn>
              <a:cxn ang="0">
                <a:pos x="57" y="33"/>
              </a:cxn>
              <a:cxn ang="0">
                <a:pos x="57" y="9"/>
              </a:cxn>
              <a:cxn ang="0">
                <a:pos x="23" y="34"/>
              </a:cxn>
              <a:cxn ang="0">
                <a:pos x="16" y="27"/>
              </a:cxn>
              <a:cxn ang="0">
                <a:pos x="23" y="20"/>
              </a:cxn>
              <a:cxn ang="0">
                <a:pos x="31" y="27"/>
              </a:cxn>
              <a:cxn ang="0">
                <a:pos x="23" y="34"/>
              </a:cxn>
              <a:cxn ang="0">
                <a:pos x="41" y="34"/>
              </a:cxn>
              <a:cxn ang="0">
                <a:pos x="33" y="27"/>
              </a:cxn>
              <a:cxn ang="0">
                <a:pos x="41" y="20"/>
              </a:cxn>
              <a:cxn ang="0">
                <a:pos x="49" y="27"/>
              </a:cxn>
              <a:cxn ang="0">
                <a:pos x="41" y="34"/>
              </a:cxn>
            </a:cxnLst>
            <a:rect l="0" t="0" r="r" b="b"/>
            <a:pathLst>
              <a:path w="64" h="70">
                <a:moveTo>
                  <a:pt x="49" y="42"/>
                </a:moveTo>
                <a:cubicBezTo>
                  <a:pt x="56" y="66"/>
                  <a:pt x="32" y="70"/>
                  <a:pt x="33" y="58"/>
                </a:cubicBezTo>
                <a:cubicBezTo>
                  <a:pt x="33" y="58"/>
                  <a:pt x="33" y="51"/>
                  <a:pt x="33" y="46"/>
                </a:cubicBezTo>
                <a:cubicBezTo>
                  <a:pt x="32" y="46"/>
                  <a:pt x="32" y="46"/>
                  <a:pt x="31" y="45"/>
                </a:cubicBezTo>
                <a:cubicBezTo>
                  <a:pt x="31" y="51"/>
                  <a:pt x="31" y="58"/>
                  <a:pt x="31" y="58"/>
                </a:cubicBezTo>
                <a:cubicBezTo>
                  <a:pt x="31" y="70"/>
                  <a:pt x="7" y="66"/>
                  <a:pt x="14" y="42"/>
                </a:cubicBezTo>
                <a:cubicBezTo>
                  <a:pt x="7" y="39"/>
                  <a:pt x="3" y="36"/>
                  <a:pt x="1" y="33"/>
                </a:cubicBezTo>
                <a:cubicBezTo>
                  <a:pt x="0" y="31"/>
                  <a:pt x="1" y="29"/>
                  <a:pt x="3" y="31"/>
                </a:cubicBezTo>
                <a:cubicBezTo>
                  <a:pt x="3" y="31"/>
                  <a:pt x="3" y="31"/>
                  <a:pt x="4" y="31"/>
                </a:cubicBezTo>
                <a:cubicBezTo>
                  <a:pt x="4" y="7"/>
                  <a:pt x="4" y="7"/>
                  <a:pt x="4" y="7"/>
                </a:cubicBezTo>
                <a:cubicBezTo>
                  <a:pt x="4" y="3"/>
                  <a:pt x="6" y="0"/>
                  <a:pt x="9" y="0"/>
                </a:cubicBezTo>
                <a:cubicBezTo>
                  <a:pt x="54" y="0"/>
                  <a:pt x="54" y="0"/>
                  <a:pt x="54" y="0"/>
                </a:cubicBezTo>
                <a:cubicBezTo>
                  <a:pt x="57" y="0"/>
                  <a:pt x="60" y="3"/>
                  <a:pt x="60" y="7"/>
                </a:cubicBezTo>
                <a:cubicBezTo>
                  <a:pt x="60" y="31"/>
                  <a:pt x="60" y="31"/>
                  <a:pt x="60" y="31"/>
                </a:cubicBezTo>
                <a:cubicBezTo>
                  <a:pt x="60" y="31"/>
                  <a:pt x="60" y="31"/>
                  <a:pt x="61" y="31"/>
                </a:cubicBezTo>
                <a:cubicBezTo>
                  <a:pt x="63" y="29"/>
                  <a:pt x="64" y="31"/>
                  <a:pt x="63" y="33"/>
                </a:cubicBezTo>
                <a:cubicBezTo>
                  <a:pt x="60" y="36"/>
                  <a:pt x="56" y="39"/>
                  <a:pt x="49" y="42"/>
                </a:cubicBezTo>
                <a:close/>
                <a:moveTo>
                  <a:pt x="57" y="9"/>
                </a:moveTo>
                <a:cubicBezTo>
                  <a:pt x="57" y="5"/>
                  <a:pt x="56" y="4"/>
                  <a:pt x="52" y="4"/>
                </a:cubicBezTo>
                <a:cubicBezTo>
                  <a:pt x="12" y="4"/>
                  <a:pt x="12" y="4"/>
                  <a:pt x="12" y="4"/>
                </a:cubicBezTo>
                <a:cubicBezTo>
                  <a:pt x="8" y="4"/>
                  <a:pt x="7" y="5"/>
                  <a:pt x="7" y="9"/>
                </a:cubicBezTo>
                <a:cubicBezTo>
                  <a:pt x="7" y="33"/>
                  <a:pt x="7" y="33"/>
                  <a:pt x="7" y="33"/>
                </a:cubicBezTo>
                <a:cubicBezTo>
                  <a:pt x="15" y="38"/>
                  <a:pt x="23" y="37"/>
                  <a:pt x="27" y="37"/>
                </a:cubicBezTo>
                <a:cubicBezTo>
                  <a:pt x="28" y="37"/>
                  <a:pt x="29" y="37"/>
                  <a:pt x="30" y="38"/>
                </a:cubicBezTo>
                <a:cubicBezTo>
                  <a:pt x="30" y="38"/>
                  <a:pt x="30" y="38"/>
                  <a:pt x="30" y="38"/>
                </a:cubicBezTo>
                <a:cubicBezTo>
                  <a:pt x="31" y="39"/>
                  <a:pt x="32" y="39"/>
                  <a:pt x="33" y="40"/>
                </a:cubicBezTo>
                <a:cubicBezTo>
                  <a:pt x="33" y="38"/>
                  <a:pt x="34" y="37"/>
                  <a:pt x="37" y="37"/>
                </a:cubicBezTo>
                <a:cubicBezTo>
                  <a:pt x="41" y="37"/>
                  <a:pt x="48" y="38"/>
                  <a:pt x="57" y="33"/>
                </a:cubicBezTo>
                <a:lnTo>
                  <a:pt x="57" y="9"/>
                </a:lnTo>
                <a:close/>
                <a:moveTo>
                  <a:pt x="23" y="34"/>
                </a:moveTo>
                <a:cubicBezTo>
                  <a:pt x="19" y="34"/>
                  <a:pt x="16" y="31"/>
                  <a:pt x="16" y="27"/>
                </a:cubicBezTo>
                <a:cubicBezTo>
                  <a:pt x="16" y="23"/>
                  <a:pt x="19" y="20"/>
                  <a:pt x="23" y="20"/>
                </a:cubicBezTo>
                <a:cubicBezTo>
                  <a:pt x="27" y="20"/>
                  <a:pt x="31" y="23"/>
                  <a:pt x="31" y="27"/>
                </a:cubicBezTo>
                <a:cubicBezTo>
                  <a:pt x="31" y="31"/>
                  <a:pt x="27" y="34"/>
                  <a:pt x="23" y="34"/>
                </a:cubicBezTo>
                <a:close/>
                <a:moveTo>
                  <a:pt x="41" y="34"/>
                </a:moveTo>
                <a:cubicBezTo>
                  <a:pt x="37" y="34"/>
                  <a:pt x="33" y="31"/>
                  <a:pt x="33" y="27"/>
                </a:cubicBezTo>
                <a:cubicBezTo>
                  <a:pt x="33" y="23"/>
                  <a:pt x="37" y="20"/>
                  <a:pt x="41" y="20"/>
                </a:cubicBezTo>
                <a:cubicBezTo>
                  <a:pt x="45" y="20"/>
                  <a:pt x="49" y="23"/>
                  <a:pt x="49" y="27"/>
                </a:cubicBezTo>
                <a:cubicBezTo>
                  <a:pt x="49" y="31"/>
                  <a:pt x="45" y="34"/>
                  <a:pt x="41" y="34"/>
                </a:cubicBezTo>
                <a:close/>
              </a:path>
            </a:pathLst>
          </a:custGeom>
          <a:solidFill>
            <a:schemeClr val="bg1"/>
          </a:solidFill>
          <a:ln w="9525">
            <a:noFill/>
            <a:round/>
            <a:headEnd/>
            <a:tailEnd/>
          </a:ln>
        </p:spPr>
        <p:txBody>
          <a:bodyPr vert="horz" wrap="square" lIns="91433" tIns="45717" rIns="91433" bIns="45717" numCol="1" anchor="t" anchorCtr="0" compatLnSpc="1">
            <a:prstTxWarp prst="textNoShape">
              <a:avLst/>
            </a:prstTxWarp>
          </a:bodyPr>
          <a:lstStyle/>
          <a:p>
            <a:pP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175"/>
          <p:cNvSpPr>
            <a:spLocks noEditPoints="1"/>
          </p:cNvSpPr>
          <p:nvPr/>
        </p:nvSpPr>
        <p:spPr bwMode="auto">
          <a:xfrm>
            <a:off x="6224498" y="3219853"/>
            <a:ext cx="296983" cy="299375"/>
          </a:xfrm>
          <a:custGeom>
            <a:avLst/>
            <a:gdLst/>
            <a:ahLst/>
            <a:cxnLst>
              <a:cxn ang="0">
                <a:pos x="11" y="57"/>
              </a:cxn>
              <a:cxn ang="0">
                <a:pos x="8" y="58"/>
              </a:cxn>
              <a:cxn ang="0">
                <a:pos x="5" y="57"/>
              </a:cxn>
              <a:cxn ang="0">
                <a:pos x="1" y="53"/>
              </a:cxn>
              <a:cxn ang="0">
                <a:pos x="0" y="50"/>
              </a:cxn>
              <a:cxn ang="0">
                <a:pos x="1" y="47"/>
              </a:cxn>
              <a:cxn ang="0">
                <a:pos x="25" y="22"/>
              </a:cxn>
              <a:cxn ang="0">
                <a:pos x="35" y="33"/>
              </a:cxn>
              <a:cxn ang="0">
                <a:pos x="11" y="57"/>
              </a:cxn>
              <a:cxn ang="0">
                <a:pos x="10" y="45"/>
              </a:cxn>
              <a:cxn ang="0">
                <a:pos x="8" y="48"/>
              </a:cxn>
              <a:cxn ang="0">
                <a:pos x="10" y="50"/>
              </a:cxn>
              <a:cxn ang="0">
                <a:pos x="12" y="48"/>
              </a:cxn>
              <a:cxn ang="0">
                <a:pos x="10" y="45"/>
              </a:cxn>
              <a:cxn ang="0">
                <a:pos x="57" y="21"/>
              </a:cxn>
              <a:cxn ang="0">
                <a:pos x="42" y="32"/>
              </a:cxn>
              <a:cxn ang="0">
                <a:pos x="26" y="16"/>
              </a:cxn>
              <a:cxn ang="0">
                <a:pos x="42" y="0"/>
              </a:cxn>
              <a:cxn ang="0">
                <a:pos x="50" y="2"/>
              </a:cxn>
              <a:cxn ang="0">
                <a:pos x="51" y="3"/>
              </a:cxn>
              <a:cxn ang="0">
                <a:pos x="50" y="4"/>
              </a:cxn>
              <a:cxn ang="0">
                <a:pos x="40" y="10"/>
              </a:cxn>
              <a:cxn ang="0">
                <a:pos x="40" y="18"/>
              </a:cxn>
              <a:cxn ang="0">
                <a:pos x="47" y="22"/>
              </a:cxn>
              <a:cxn ang="0">
                <a:pos x="57" y="16"/>
              </a:cxn>
              <a:cxn ang="0">
                <a:pos x="58" y="17"/>
              </a:cxn>
              <a:cxn ang="0">
                <a:pos x="57" y="21"/>
              </a:cxn>
            </a:cxnLst>
            <a:rect l="0" t="0" r="r" b="b"/>
            <a:pathLst>
              <a:path w="58" h="58">
                <a:moveTo>
                  <a:pt x="11" y="57"/>
                </a:moveTo>
                <a:cubicBezTo>
                  <a:pt x="10" y="58"/>
                  <a:pt x="9" y="58"/>
                  <a:pt x="8" y="58"/>
                </a:cubicBezTo>
                <a:cubicBezTo>
                  <a:pt x="7" y="58"/>
                  <a:pt x="6" y="58"/>
                  <a:pt x="5" y="57"/>
                </a:cubicBezTo>
                <a:cubicBezTo>
                  <a:pt x="1" y="53"/>
                  <a:pt x="1" y="53"/>
                  <a:pt x="1" y="53"/>
                </a:cubicBezTo>
                <a:cubicBezTo>
                  <a:pt x="0" y="52"/>
                  <a:pt x="0" y="51"/>
                  <a:pt x="0" y="50"/>
                </a:cubicBezTo>
                <a:cubicBezTo>
                  <a:pt x="0" y="49"/>
                  <a:pt x="0" y="47"/>
                  <a:pt x="1" y="47"/>
                </a:cubicBezTo>
                <a:cubicBezTo>
                  <a:pt x="25" y="22"/>
                  <a:pt x="25" y="22"/>
                  <a:pt x="25" y="22"/>
                </a:cubicBezTo>
                <a:cubicBezTo>
                  <a:pt x="27" y="27"/>
                  <a:pt x="31" y="31"/>
                  <a:pt x="35" y="33"/>
                </a:cubicBezTo>
                <a:lnTo>
                  <a:pt x="11" y="57"/>
                </a:lnTo>
                <a:close/>
                <a:moveTo>
                  <a:pt x="10" y="45"/>
                </a:moveTo>
                <a:cubicBezTo>
                  <a:pt x="9" y="45"/>
                  <a:pt x="8" y="46"/>
                  <a:pt x="8" y="48"/>
                </a:cubicBezTo>
                <a:cubicBezTo>
                  <a:pt x="8" y="49"/>
                  <a:pt x="9" y="50"/>
                  <a:pt x="10" y="50"/>
                </a:cubicBezTo>
                <a:cubicBezTo>
                  <a:pt x="11" y="50"/>
                  <a:pt x="12" y="49"/>
                  <a:pt x="12" y="48"/>
                </a:cubicBezTo>
                <a:cubicBezTo>
                  <a:pt x="12" y="46"/>
                  <a:pt x="11" y="45"/>
                  <a:pt x="10" y="45"/>
                </a:cubicBezTo>
                <a:close/>
                <a:moveTo>
                  <a:pt x="57" y="21"/>
                </a:moveTo>
                <a:cubicBezTo>
                  <a:pt x="55" y="27"/>
                  <a:pt x="49" y="32"/>
                  <a:pt x="42" y="32"/>
                </a:cubicBezTo>
                <a:cubicBezTo>
                  <a:pt x="33" y="32"/>
                  <a:pt x="26" y="24"/>
                  <a:pt x="26" y="16"/>
                </a:cubicBezTo>
                <a:cubicBezTo>
                  <a:pt x="26" y="7"/>
                  <a:pt x="33" y="0"/>
                  <a:pt x="42" y="0"/>
                </a:cubicBezTo>
                <a:cubicBezTo>
                  <a:pt x="45" y="0"/>
                  <a:pt x="48" y="0"/>
                  <a:pt x="50" y="2"/>
                </a:cubicBezTo>
                <a:cubicBezTo>
                  <a:pt x="51" y="2"/>
                  <a:pt x="51" y="2"/>
                  <a:pt x="51" y="3"/>
                </a:cubicBezTo>
                <a:cubicBezTo>
                  <a:pt x="51" y="3"/>
                  <a:pt x="51" y="4"/>
                  <a:pt x="50" y="4"/>
                </a:cubicBezTo>
                <a:cubicBezTo>
                  <a:pt x="40" y="10"/>
                  <a:pt x="40" y="10"/>
                  <a:pt x="40" y="10"/>
                </a:cubicBezTo>
                <a:cubicBezTo>
                  <a:pt x="40" y="18"/>
                  <a:pt x="40" y="18"/>
                  <a:pt x="40" y="18"/>
                </a:cubicBezTo>
                <a:cubicBezTo>
                  <a:pt x="47" y="22"/>
                  <a:pt x="47" y="22"/>
                  <a:pt x="47" y="22"/>
                </a:cubicBezTo>
                <a:cubicBezTo>
                  <a:pt x="48" y="21"/>
                  <a:pt x="56" y="16"/>
                  <a:pt x="57" y="16"/>
                </a:cubicBezTo>
                <a:cubicBezTo>
                  <a:pt x="58" y="16"/>
                  <a:pt x="58" y="16"/>
                  <a:pt x="58" y="17"/>
                </a:cubicBezTo>
                <a:cubicBezTo>
                  <a:pt x="58" y="18"/>
                  <a:pt x="58" y="20"/>
                  <a:pt x="57" y="21"/>
                </a:cubicBezTo>
                <a:close/>
              </a:path>
            </a:pathLst>
          </a:custGeom>
          <a:solidFill>
            <a:schemeClr val="bg1"/>
          </a:solidFill>
          <a:ln w="9525">
            <a:noFill/>
            <a:round/>
            <a:headEnd/>
            <a:tailEnd/>
          </a:ln>
        </p:spPr>
        <p:txBody>
          <a:bodyPr vert="horz" wrap="square" lIns="91433" tIns="45717" rIns="91433" bIns="45717" numCol="1" anchor="t" anchorCtr="0" compatLnSpc="1">
            <a:prstTxWarp prst="textNoShape">
              <a:avLst/>
            </a:prstTxWarp>
          </a:bodyPr>
          <a:lstStyle/>
          <a:p>
            <a:pP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Box 23"/>
          <p:cNvSpPr txBox="1"/>
          <p:nvPr/>
        </p:nvSpPr>
        <p:spPr>
          <a:xfrm>
            <a:off x="487095" y="2134477"/>
            <a:ext cx="2323277" cy="2923364"/>
          </a:xfrm>
          <a:prstGeom prst="rect">
            <a:avLst/>
          </a:prstGeom>
          <a:noFill/>
        </p:spPr>
        <p:txBody>
          <a:bodyPr wrap="square" lIns="0" tIns="0" rIns="0" bIns="0" rtlCol="0">
            <a:spAutoFit/>
          </a:bodyPr>
          <a:lstStyle/>
          <a:p>
            <a:pPr>
              <a:lnSpc>
                <a:spcPct val="120000"/>
              </a:lnSpc>
            </a:pPr>
            <a:r>
              <a:rPr lang="zh-CN" altLang="en-US" sz="2000" dirty="0">
                <a:solidFill>
                  <a:srgbClr val="FF7575"/>
                </a:solidFill>
                <a:latin typeface="思源黑体 CN Light" panose="020B0300000000000000" pitchFamily="34" charset="-122"/>
                <a:ea typeface="思源黑体 CN Light" panose="020B0300000000000000" pitchFamily="34" charset="-122"/>
                <a:cs typeface="+mn-ea"/>
                <a:sym typeface="Arial" panose="020B0604020202020204" pitchFamily="34" charset="0"/>
              </a:rPr>
              <a:t>还要找到任务初始化的函数（</a:t>
            </a:r>
            <a:r>
              <a:rPr lang="en-US" altLang="zh-CN" sz="2000" dirty="0" err="1">
                <a:solidFill>
                  <a:srgbClr val="FF7575"/>
                </a:solidFill>
                <a:latin typeface="思源黑体 CN Light" panose="020B0300000000000000" pitchFamily="34" charset="-122"/>
                <a:ea typeface="思源黑体 CN Light" panose="020B0300000000000000" pitchFamily="34" charset="-122"/>
                <a:cs typeface="+mn-ea"/>
                <a:sym typeface="Arial" panose="020B0604020202020204" pitchFamily="34" charset="0"/>
              </a:rPr>
              <a:t>EDFTaskSchedParamInit</a:t>
            </a:r>
            <a:r>
              <a:rPr lang="zh-CN" altLang="en-US" sz="2000" dirty="0">
                <a:solidFill>
                  <a:srgbClr val="FF7575"/>
                </a:solidFill>
                <a:latin typeface="思源黑体 CN Light" panose="020B0300000000000000" pitchFamily="34" charset="-122"/>
                <a:ea typeface="思源黑体 CN Light" panose="020B0300000000000000" pitchFamily="34" charset="-122"/>
                <a:cs typeface="+mn-ea"/>
                <a:sym typeface="Arial" panose="020B0604020202020204" pitchFamily="34" charset="0"/>
              </a:rPr>
              <a:t>（））在任务控制块初始化时，将它的</a:t>
            </a:r>
            <a:r>
              <a:rPr lang="en-US" altLang="zh-CN" sz="2000" dirty="0" err="1">
                <a:solidFill>
                  <a:srgbClr val="FF7575"/>
                </a:solidFill>
                <a:latin typeface="思源黑体 CN Light" panose="020B0300000000000000" pitchFamily="34" charset="-122"/>
                <a:ea typeface="思源黑体 CN Light" panose="020B0300000000000000" pitchFamily="34" charset="-122"/>
                <a:cs typeface="+mn-ea"/>
                <a:sym typeface="Arial" panose="020B0604020202020204" pitchFamily="34" charset="0"/>
              </a:rPr>
              <a:t>sp</a:t>
            </a:r>
            <a:r>
              <a:rPr lang="zh-CN" altLang="en-US" sz="2000" dirty="0">
                <a:solidFill>
                  <a:srgbClr val="FF7575"/>
                </a:solidFill>
                <a:latin typeface="思源黑体 CN Light" panose="020B0300000000000000" pitchFamily="34" charset="-122"/>
                <a:ea typeface="思源黑体 CN Light" panose="020B0300000000000000" pitchFamily="34" charset="-122"/>
                <a:cs typeface="+mn-ea"/>
                <a:sym typeface="Arial" panose="020B0604020202020204" pitchFamily="34" charset="0"/>
              </a:rPr>
              <a:t>成员的优先级成员初始化为我们设定的值</a:t>
            </a:r>
            <a:endParaRPr lang="en-GB" altLang="zh-CN" sz="2000" dirty="0">
              <a:solidFill>
                <a:srgbClr val="FF7575"/>
              </a:solidFill>
              <a:latin typeface="思源黑体 CN Light" panose="020B0300000000000000" pitchFamily="34" charset="-122"/>
              <a:ea typeface="思源黑体 CN Light" panose="020B0300000000000000" pitchFamily="34" charset="-122"/>
              <a:cs typeface="+mn-ea"/>
              <a:sym typeface="Arial" panose="020B0604020202020204" pitchFamily="34" charset="0"/>
            </a:endParaRPr>
          </a:p>
        </p:txBody>
      </p:sp>
      <p:sp>
        <p:nvSpPr>
          <p:cNvPr id="42" name="TextBox 8"/>
          <p:cNvSpPr txBox="1"/>
          <p:nvPr/>
        </p:nvSpPr>
        <p:spPr>
          <a:xfrm>
            <a:off x="3167857" y="258202"/>
            <a:ext cx="2808288" cy="369332"/>
          </a:xfrm>
          <a:prstGeom prst="rect">
            <a:avLst/>
          </a:prstGeom>
          <a:noFill/>
        </p:spPr>
        <p:txBody>
          <a:bodyPr wrap="square" lIns="0" tIns="0" rIns="0" bIns="0" rtlCol="0" anchor="ctr">
            <a:spAutoFit/>
          </a:bodyPr>
          <a:lstStyle/>
          <a:p>
            <a:pPr algn="ctr"/>
            <a:r>
              <a:rPr lang="zh-CN" altLang="en-US" sz="2400"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Arial" panose="020B0604020202020204" pitchFamily="34" charset="0"/>
              </a:rPr>
              <a:t>添加任务</a:t>
            </a:r>
          </a:p>
        </p:txBody>
      </p:sp>
      <p:grpSp>
        <p:nvGrpSpPr>
          <p:cNvPr id="40" name="组合 39"/>
          <p:cNvGrpSpPr/>
          <p:nvPr/>
        </p:nvGrpSpPr>
        <p:grpSpPr>
          <a:xfrm>
            <a:off x="630277" y="420993"/>
            <a:ext cx="7883447" cy="0"/>
            <a:chOff x="1028775" y="591989"/>
            <a:chExt cx="11086097" cy="0"/>
          </a:xfrm>
        </p:grpSpPr>
        <p:cxnSp>
          <p:nvCxnSpPr>
            <p:cNvPr id="41" name="直接连接符 40"/>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 name="文本框 3">
            <a:extLst>
              <a:ext uri="{FF2B5EF4-FFF2-40B4-BE49-F238E27FC236}">
                <a16:creationId xmlns:a16="http://schemas.microsoft.com/office/drawing/2014/main" id="{84E20B62-5CD1-2149-1C03-717AE9482E62}"/>
              </a:ext>
            </a:extLst>
          </p:cNvPr>
          <p:cNvSpPr txBox="1"/>
          <p:nvPr/>
        </p:nvSpPr>
        <p:spPr>
          <a:xfrm>
            <a:off x="473121" y="790282"/>
            <a:ext cx="5846621" cy="1661993"/>
          </a:xfrm>
          <a:prstGeom prst="rect">
            <a:avLst/>
          </a:prstGeom>
          <a:noFill/>
        </p:spPr>
        <p:txBody>
          <a:bodyPr wrap="square">
            <a:spAutoFit/>
          </a:bodyPr>
          <a:lstStyle/>
          <a:p>
            <a:r>
              <a:rPr lang="zh-CN" altLang="en-US" sz="1100" dirty="0">
                <a:solidFill>
                  <a:schemeClr val="accent2"/>
                </a:solidFill>
                <a:latin typeface="-apple-system"/>
                <a:ea typeface="思源黑体 CN Light" panose="020B0300000000000000"/>
              </a:rPr>
              <a:t>        </a:t>
            </a:r>
            <a:r>
              <a:rPr lang="zh-CN" altLang="en-US" sz="2000" dirty="0">
                <a:solidFill>
                  <a:schemeClr val="accent2"/>
                </a:solidFill>
                <a:latin typeface="-apple-system"/>
                <a:ea typeface="思源黑体 CN Light" panose="020B0300000000000000"/>
              </a:rPr>
              <a:t>为了验证实现的算法的正确性我们在操作系统启动时创建三个任务（低优先级，晚截止时间；高优先级，晚截止时间；高优先级，早截止时间），这样形成了两组对照。</a:t>
            </a:r>
            <a:endParaRPr lang="en-US" altLang="zh-CN" sz="2000" dirty="0">
              <a:solidFill>
                <a:schemeClr val="accent2"/>
              </a:solidFill>
              <a:latin typeface="-apple-system"/>
              <a:ea typeface="思源黑体 CN Light" panose="020B0300000000000000"/>
            </a:endParaRPr>
          </a:p>
          <a:p>
            <a:r>
              <a:rPr lang="en-US" altLang="zh-CN" sz="1100" dirty="0">
                <a:solidFill>
                  <a:srgbClr val="FF0000"/>
                </a:solidFill>
                <a:latin typeface="-apple-system"/>
                <a:ea typeface="思源黑体 CN Light" panose="020B0300000000000000"/>
              </a:rPr>
              <a:t>          </a:t>
            </a:r>
          </a:p>
          <a:p>
            <a:endParaRPr lang="zh-CN" altLang="en-US" sz="1100" dirty="0">
              <a:solidFill>
                <a:srgbClr val="FF0000"/>
              </a:solidFill>
              <a:ea typeface="思源黑体 CN Light" panose="020B0300000000000000"/>
            </a:endParaRPr>
          </a:p>
        </p:txBody>
      </p:sp>
      <p:pic>
        <p:nvPicPr>
          <p:cNvPr id="5" name="图片 4">
            <a:extLst>
              <a:ext uri="{FF2B5EF4-FFF2-40B4-BE49-F238E27FC236}">
                <a16:creationId xmlns:a16="http://schemas.microsoft.com/office/drawing/2014/main" id="{1168ECEB-4855-1B23-1F96-D4A3DA483D82}"/>
              </a:ext>
            </a:extLst>
          </p:cNvPr>
          <p:cNvPicPr>
            <a:picLocks noChangeAspect="1"/>
          </p:cNvPicPr>
          <p:nvPr/>
        </p:nvPicPr>
        <p:blipFill>
          <a:blip r:embed="rId3"/>
          <a:stretch>
            <a:fillRect/>
          </a:stretch>
        </p:blipFill>
        <p:spPr>
          <a:xfrm>
            <a:off x="6285399" y="541084"/>
            <a:ext cx="2730991" cy="3219822"/>
          </a:xfrm>
          <a:prstGeom prst="rect">
            <a:avLst/>
          </a:prstGeom>
        </p:spPr>
      </p:pic>
      <p:pic>
        <p:nvPicPr>
          <p:cNvPr id="18" name="图片 17">
            <a:extLst>
              <a:ext uri="{FF2B5EF4-FFF2-40B4-BE49-F238E27FC236}">
                <a16:creationId xmlns:a16="http://schemas.microsoft.com/office/drawing/2014/main" id="{95888F0D-4FAC-EDD2-AD5A-B927B3738583}"/>
              </a:ext>
            </a:extLst>
          </p:cNvPr>
          <p:cNvPicPr>
            <a:picLocks noChangeAspect="1"/>
          </p:cNvPicPr>
          <p:nvPr/>
        </p:nvPicPr>
        <p:blipFill>
          <a:blip r:embed="rId4"/>
          <a:stretch>
            <a:fillRect/>
          </a:stretch>
        </p:blipFill>
        <p:spPr>
          <a:xfrm>
            <a:off x="3097540" y="1838018"/>
            <a:ext cx="3086773" cy="3219823"/>
          </a:xfrm>
          <a:prstGeom prst="rect">
            <a:avLst/>
          </a:prstGeom>
        </p:spPr>
      </p:pic>
      <p:pic>
        <p:nvPicPr>
          <p:cNvPr id="21" name="图片 20">
            <a:extLst>
              <a:ext uri="{FF2B5EF4-FFF2-40B4-BE49-F238E27FC236}">
                <a16:creationId xmlns:a16="http://schemas.microsoft.com/office/drawing/2014/main" id="{5ED07326-5FE5-4246-E591-B9FFF5423650}"/>
              </a:ext>
            </a:extLst>
          </p:cNvPr>
          <p:cNvPicPr>
            <a:picLocks noChangeAspect="1"/>
          </p:cNvPicPr>
          <p:nvPr/>
        </p:nvPicPr>
        <p:blipFill>
          <a:blip r:embed="rId5"/>
          <a:stretch>
            <a:fillRect/>
          </a:stretch>
        </p:blipFill>
        <p:spPr>
          <a:xfrm>
            <a:off x="5167777" y="4146389"/>
            <a:ext cx="3664723" cy="764469"/>
          </a:xfrm>
          <a:prstGeom prst="rect">
            <a:avLst/>
          </a:prstGeom>
        </p:spPr>
      </p:pic>
    </p:spTree>
    <p:extLst>
      <p:ext uri="{BB962C8B-B14F-4D97-AF65-F5344CB8AC3E}">
        <p14:creationId xmlns:p14="http://schemas.microsoft.com/office/powerpoint/2010/main" val="1885123251"/>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p:cTn id="13" dur="500" fill="hold"/>
                                        <p:tgtEl>
                                          <p:spTgt spid="44"/>
                                        </p:tgtEl>
                                        <p:attrNameLst>
                                          <p:attrName>ppt_w</p:attrName>
                                        </p:attrNameLst>
                                      </p:cBhvr>
                                      <p:tavLst>
                                        <p:tav tm="0">
                                          <p:val>
                                            <p:fltVal val="0"/>
                                          </p:val>
                                        </p:tav>
                                        <p:tav tm="100000">
                                          <p:val>
                                            <p:strVal val="#ppt_w"/>
                                          </p:val>
                                        </p:tav>
                                      </p:tavLst>
                                    </p:anim>
                                    <p:anim calcmode="lin" valueType="num">
                                      <p:cBhvr>
                                        <p:cTn id="14" dur="500" fill="hold"/>
                                        <p:tgtEl>
                                          <p:spTgt spid="44"/>
                                        </p:tgtEl>
                                        <p:attrNameLst>
                                          <p:attrName>ppt_h</p:attrName>
                                        </p:attrNameLst>
                                      </p:cBhvr>
                                      <p:tavLst>
                                        <p:tav tm="0">
                                          <p:val>
                                            <p:fltVal val="0"/>
                                          </p:val>
                                        </p:tav>
                                        <p:tav tm="100000">
                                          <p:val>
                                            <p:strVal val="#ppt_h"/>
                                          </p:val>
                                        </p:tav>
                                      </p:tavLst>
                                    </p:anim>
                                    <p:animEffect transition="in" filter="fade">
                                      <p:cBhvr>
                                        <p:cTn id="15" dur="500"/>
                                        <p:tgtEl>
                                          <p:spTgt spid="44"/>
                                        </p:tgtEl>
                                      </p:cBhvr>
                                    </p:animEffect>
                                  </p:childTnLst>
                                </p:cTn>
                              </p:par>
                            </p:childTnLst>
                          </p:cTn>
                        </p:par>
                        <p:par>
                          <p:cTn id="16" fill="hold">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par>
                                <p:cTn id="22" presetID="53"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500" fill="hold"/>
                                        <p:tgtEl>
                                          <p:spTgt spid="13"/>
                                        </p:tgtEl>
                                        <p:attrNameLst>
                                          <p:attrName>ppt_w</p:attrName>
                                        </p:attrNameLst>
                                      </p:cBhvr>
                                      <p:tavLst>
                                        <p:tav tm="0">
                                          <p:val>
                                            <p:fltVal val="0"/>
                                          </p:val>
                                        </p:tav>
                                        <p:tav tm="100000">
                                          <p:val>
                                            <p:strVal val="#ppt_w"/>
                                          </p:val>
                                        </p:tav>
                                      </p:tavLst>
                                    </p:anim>
                                    <p:anim calcmode="lin" valueType="num">
                                      <p:cBhvr>
                                        <p:cTn id="25" dur="500" fill="hold"/>
                                        <p:tgtEl>
                                          <p:spTgt spid="13"/>
                                        </p:tgtEl>
                                        <p:attrNameLst>
                                          <p:attrName>ppt_h</p:attrName>
                                        </p:attrNameLst>
                                      </p:cBhvr>
                                      <p:tavLst>
                                        <p:tav tm="0">
                                          <p:val>
                                            <p:fltVal val="0"/>
                                          </p:val>
                                        </p:tav>
                                        <p:tav tm="100000">
                                          <p:val>
                                            <p:strVal val="#ppt_h"/>
                                          </p:val>
                                        </p:tav>
                                      </p:tavLst>
                                    </p:anim>
                                    <p:animEffect transition="in" filter="fade">
                                      <p:cBhvr>
                                        <p:cTn id="26" dur="500"/>
                                        <p:tgtEl>
                                          <p:spTgt spid="13"/>
                                        </p:tgtEl>
                                      </p:cBhvr>
                                    </p:animEffect>
                                  </p:childTnLst>
                                </p:cTn>
                              </p:par>
                            </p:childTnLst>
                          </p:cTn>
                        </p:par>
                        <p:par>
                          <p:cTn id="27" fill="hold">
                            <p:stCondLst>
                              <p:cond delay="1500"/>
                            </p:stCondLst>
                            <p:childTnLst>
                              <p:par>
                                <p:cTn id="28" presetID="53" presetClass="entr" presetSubtype="0"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cBhvr>
                                        <p:cTn id="30" dur="500" fill="hold"/>
                                        <p:tgtEl>
                                          <p:spTgt spid="27"/>
                                        </p:tgtEl>
                                        <p:attrNameLst>
                                          <p:attrName>ppt_w</p:attrName>
                                        </p:attrNameLst>
                                      </p:cBhvr>
                                      <p:tavLst>
                                        <p:tav tm="0">
                                          <p:val>
                                            <p:fltVal val="0"/>
                                          </p:val>
                                        </p:tav>
                                        <p:tav tm="100000">
                                          <p:val>
                                            <p:strVal val="#ppt_w"/>
                                          </p:val>
                                        </p:tav>
                                      </p:tavLst>
                                    </p:anim>
                                    <p:anim calcmode="lin" valueType="num">
                                      <p:cBhvr>
                                        <p:cTn id="31" dur="500" fill="hold"/>
                                        <p:tgtEl>
                                          <p:spTgt spid="27"/>
                                        </p:tgtEl>
                                        <p:attrNameLst>
                                          <p:attrName>ppt_h</p:attrName>
                                        </p:attrNameLst>
                                      </p:cBhvr>
                                      <p:tavLst>
                                        <p:tav tm="0">
                                          <p:val>
                                            <p:fltVal val="0"/>
                                          </p:val>
                                        </p:tav>
                                        <p:tav tm="100000">
                                          <p:val>
                                            <p:strVal val="#ppt_h"/>
                                          </p:val>
                                        </p:tav>
                                      </p:tavLst>
                                    </p:anim>
                                    <p:animEffect transition="in" filter="fade">
                                      <p:cBhvr>
                                        <p:cTn id="32" dur="500"/>
                                        <p:tgtEl>
                                          <p:spTgt spid="27"/>
                                        </p:tgtEl>
                                      </p:cBhvr>
                                    </p:animEffect>
                                  </p:childTnLst>
                                </p:cTn>
                              </p:par>
                            </p:childTnLst>
                          </p:cTn>
                        </p:par>
                        <p:par>
                          <p:cTn id="33" fill="hold">
                            <p:stCondLst>
                              <p:cond delay="2000"/>
                            </p:stCondLst>
                            <p:childTnLst>
                              <p:par>
                                <p:cTn id="34" presetID="53"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childTnLst>
                          </p:cTn>
                        </p:par>
                        <p:par>
                          <p:cTn id="44" fill="hold">
                            <p:stCondLst>
                              <p:cond delay="2500"/>
                            </p:stCondLst>
                            <p:childTnLst>
                              <p:par>
                                <p:cTn id="45" presetID="53" presetClass="entr" presetSubtype="0"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p:cTn id="47" dur="500" fill="hold"/>
                                        <p:tgtEl>
                                          <p:spTgt spid="26"/>
                                        </p:tgtEl>
                                        <p:attrNameLst>
                                          <p:attrName>ppt_w</p:attrName>
                                        </p:attrNameLst>
                                      </p:cBhvr>
                                      <p:tavLst>
                                        <p:tav tm="0">
                                          <p:val>
                                            <p:fltVal val="0"/>
                                          </p:val>
                                        </p:tav>
                                        <p:tav tm="100000">
                                          <p:val>
                                            <p:strVal val="#ppt_w"/>
                                          </p:val>
                                        </p:tav>
                                      </p:tavLst>
                                    </p:anim>
                                    <p:anim calcmode="lin" valueType="num">
                                      <p:cBhvr>
                                        <p:cTn id="48" dur="500" fill="hold"/>
                                        <p:tgtEl>
                                          <p:spTgt spid="26"/>
                                        </p:tgtEl>
                                        <p:attrNameLst>
                                          <p:attrName>ppt_h</p:attrName>
                                        </p:attrNameLst>
                                      </p:cBhvr>
                                      <p:tavLst>
                                        <p:tav tm="0">
                                          <p:val>
                                            <p:fltVal val="0"/>
                                          </p:val>
                                        </p:tav>
                                        <p:tav tm="100000">
                                          <p:val>
                                            <p:strVal val="#ppt_h"/>
                                          </p:val>
                                        </p:tav>
                                      </p:tavLst>
                                    </p:anim>
                                    <p:animEffect transition="in" filter="fade">
                                      <p:cBhvr>
                                        <p:cTn id="49" dur="500"/>
                                        <p:tgtEl>
                                          <p:spTgt spid="26"/>
                                        </p:tgtEl>
                                      </p:cBhvr>
                                    </p:animEffect>
                                  </p:childTnLst>
                                </p:cTn>
                              </p:par>
                            </p:childTnLst>
                          </p:cTn>
                        </p:par>
                        <p:par>
                          <p:cTn id="50" fill="hold">
                            <p:stCondLst>
                              <p:cond delay="3000"/>
                            </p:stCondLst>
                            <p:childTnLst>
                              <p:par>
                                <p:cTn id="51" presetID="53" presetClass="entr" presetSubtype="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p:cTn id="53" dur="500" fill="hold"/>
                                        <p:tgtEl>
                                          <p:spTgt spid="10"/>
                                        </p:tgtEl>
                                        <p:attrNameLst>
                                          <p:attrName>ppt_w</p:attrName>
                                        </p:attrNameLst>
                                      </p:cBhvr>
                                      <p:tavLst>
                                        <p:tav tm="0">
                                          <p:val>
                                            <p:fltVal val="0"/>
                                          </p:val>
                                        </p:tav>
                                        <p:tav tm="100000">
                                          <p:val>
                                            <p:strVal val="#ppt_w"/>
                                          </p:val>
                                        </p:tav>
                                      </p:tavLst>
                                    </p:anim>
                                    <p:anim calcmode="lin" valueType="num">
                                      <p:cBhvr>
                                        <p:cTn id="54" dur="500" fill="hold"/>
                                        <p:tgtEl>
                                          <p:spTgt spid="10"/>
                                        </p:tgtEl>
                                        <p:attrNameLst>
                                          <p:attrName>ppt_h</p:attrName>
                                        </p:attrNameLst>
                                      </p:cBhvr>
                                      <p:tavLst>
                                        <p:tav tm="0">
                                          <p:val>
                                            <p:fltVal val="0"/>
                                          </p:val>
                                        </p:tav>
                                        <p:tav tm="100000">
                                          <p:val>
                                            <p:strVal val="#ppt_h"/>
                                          </p:val>
                                        </p:tav>
                                      </p:tavLst>
                                    </p:anim>
                                    <p:animEffect transition="in" filter="fade">
                                      <p:cBhvr>
                                        <p:cTn id="55" dur="500"/>
                                        <p:tgtEl>
                                          <p:spTgt spid="10"/>
                                        </p:tgtEl>
                                      </p:cBhvr>
                                    </p:animEffect>
                                  </p:childTnLst>
                                </p:cTn>
                              </p:par>
                              <p:par>
                                <p:cTn id="56" presetID="53"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 calcmode="lin" valueType="num">
                                      <p:cBhvr>
                                        <p:cTn id="58" dur="500" fill="hold"/>
                                        <p:tgtEl>
                                          <p:spTgt spid="17"/>
                                        </p:tgtEl>
                                        <p:attrNameLst>
                                          <p:attrName>ppt_w</p:attrName>
                                        </p:attrNameLst>
                                      </p:cBhvr>
                                      <p:tavLst>
                                        <p:tav tm="0">
                                          <p:val>
                                            <p:fltVal val="0"/>
                                          </p:val>
                                        </p:tav>
                                        <p:tav tm="100000">
                                          <p:val>
                                            <p:strVal val="#ppt_w"/>
                                          </p:val>
                                        </p:tav>
                                      </p:tavLst>
                                    </p:anim>
                                    <p:anim calcmode="lin" valueType="num">
                                      <p:cBhvr>
                                        <p:cTn id="59" dur="500" fill="hold"/>
                                        <p:tgtEl>
                                          <p:spTgt spid="17"/>
                                        </p:tgtEl>
                                        <p:attrNameLst>
                                          <p:attrName>ppt_h</p:attrName>
                                        </p:attrNameLst>
                                      </p:cBhvr>
                                      <p:tavLst>
                                        <p:tav tm="0">
                                          <p:val>
                                            <p:fltVal val="0"/>
                                          </p:val>
                                        </p:tav>
                                        <p:tav tm="100000">
                                          <p:val>
                                            <p:strVal val="#ppt_h"/>
                                          </p:val>
                                        </p:tav>
                                      </p:tavLst>
                                    </p:anim>
                                    <p:animEffect transition="in" filter="fade">
                                      <p:cBhvr>
                                        <p:cTn id="60" dur="500"/>
                                        <p:tgtEl>
                                          <p:spTgt spid="17"/>
                                        </p:tgtEl>
                                      </p:cBhvr>
                                    </p:animEffect>
                                  </p:childTnLst>
                                </p:cTn>
                              </p:par>
                            </p:childTnLst>
                          </p:cTn>
                        </p:par>
                        <p:par>
                          <p:cTn id="61" fill="hold">
                            <p:stCondLst>
                              <p:cond delay="3500"/>
                            </p:stCondLst>
                            <p:childTnLst>
                              <p:par>
                                <p:cTn id="62" presetID="53" presetClass="entr" presetSubtype="0" fill="hold" grpId="0" nodeType="afterEffect">
                                  <p:stCondLst>
                                    <p:cond delay="0"/>
                                  </p:stCondLst>
                                  <p:childTnLst>
                                    <p:set>
                                      <p:cBhvr>
                                        <p:cTn id="63" dur="1" fill="hold">
                                          <p:stCondLst>
                                            <p:cond delay="0"/>
                                          </p:stCondLst>
                                        </p:cTn>
                                        <p:tgtEl>
                                          <p:spTgt spid="24"/>
                                        </p:tgtEl>
                                        <p:attrNameLst>
                                          <p:attrName>style.visibility</p:attrName>
                                        </p:attrNameLst>
                                      </p:cBhvr>
                                      <p:to>
                                        <p:strVal val="visible"/>
                                      </p:to>
                                    </p:set>
                                    <p:anim calcmode="lin" valueType="num">
                                      <p:cBhvr>
                                        <p:cTn id="64" dur="500" fill="hold"/>
                                        <p:tgtEl>
                                          <p:spTgt spid="24"/>
                                        </p:tgtEl>
                                        <p:attrNameLst>
                                          <p:attrName>ppt_w</p:attrName>
                                        </p:attrNameLst>
                                      </p:cBhvr>
                                      <p:tavLst>
                                        <p:tav tm="0">
                                          <p:val>
                                            <p:fltVal val="0"/>
                                          </p:val>
                                        </p:tav>
                                        <p:tav tm="100000">
                                          <p:val>
                                            <p:strVal val="#ppt_w"/>
                                          </p:val>
                                        </p:tav>
                                      </p:tavLst>
                                    </p:anim>
                                    <p:anim calcmode="lin" valueType="num">
                                      <p:cBhvr>
                                        <p:cTn id="65" dur="500" fill="hold"/>
                                        <p:tgtEl>
                                          <p:spTgt spid="24"/>
                                        </p:tgtEl>
                                        <p:attrNameLst>
                                          <p:attrName>ppt_h</p:attrName>
                                        </p:attrNameLst>
                                      </p:cBhvr>
                                      <p:tavLst>
                                        <p:tav tm="0">
                                          <p:val>
                                            <p:fltVal val="0"/>
                                          </p:val>
                                        </p:tav>
                                        <p:tav tm="100000">
                                          <p:val>
                                            <p:strVal val="#ppt_h"/>
                                          </p:val>
                                        </p:tav>
                                      </p:tavLst>
                                    </p:anim>
                                    <p:animEffect transition="in" filter="fade">
                                      <p:cBhvr>
                                        <p:cTn id="66" dur="500"/>
                                        <p:tgtEl>
                                          <p:spTgt spid="24"/>
                                        </p:tgtEl>
                                      </p:cBhvr>
                                    </p:animEffect>
                                  </p:childTnLst>
                                </p:cTn>
                              </p:par>
                            </p:childTnLst>
                          </p:cTn>
                        </p:par>
                        <p:par>
                          <p:cTn id="67" fill="hold">
                            <p:stCondLst>
                              <p:cond delay="4000"/>
                            </p:stCondLst>
                            <p:childTnLst>
                              <p:par>
                                <p:cTn id="68" presetID="53" presetClass="entr" presetSubtype="0"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p:cTn id="70" dur="500" fill="hold"/>
                                        <p:tgtEl>
                                          <p:spTgt spid="11"/>
                                        </p:tgtEl>
                                        <p:attrNameLst>
                                          <p:attrName>ppt_w</p:attrName>
                                        </p:attrNameLst>
                                      </p:cBhvr>
                                      <p:tavLst>
                                        <p:tav tm="0">
                                          <p:val>
                                            <p:fltVal val="0"/>
                                          </p:val>
                                        </p:tav>
                                        <p:tav tm="100000">
                                          <p:val>
                                            <p:strVal val="#ppt_w"/>
                                          </p:val>
                                        </p:tav>
                                      </p:tavLst>
                                    </p:anim>
                                    <p:anim calcmode="lin" valueType="num">
                                      <p:cBhvr>
                                        <p:cTn id="71" dur="500" fill="hold"/>
                                        <p:tgtEl>
                                          <p:spTgt spid="11"/>
                                        </p:tgtEl>
                                        <p:attrNameLst>
                                          <p:attrName>ppt_h</p:attrName>
                                        </p:attrNameLst>
                                      </p:cBhvr>
                                      <p:tavLst>
                                        <p:tav tm="0">
                                          <p:val>
                                            <p:fltVal val="0"/>
                                          </p:val>
                                        </p:tav>
                                        <p:tav tm="100000">
                                          <p:val>
                                            <p:strVal val="#ppt_h"/>
                                          </p:val>
                                        </p:tav>
                                      </p:tavLst>
                                    </p:anim>
                                    <p:animEffect transition="in" filter="fade">
                                      <p:cBhvr>
                                        <p:cTn id="72" dur="500"/>
                                        <p:tgtEl>
                                          <p:spTgt spid="11"/>
                                        </p:tgtEl>
                                      </p:cBhvr>
                                    </p:animEffect>
                                  </p:childTnLst>
                                </p:cTn>
                              </p:par>
                              <p:par>
                                <p:cTn id="73" presetID="53" presetClass="entr" presetSubtype="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p:cTn id="75" dur="500" fill="hold"/>
                                        <p:tgtEl>
                                          <p:spTgt spid="15"/>
                                        </p:tgtEl>
                                        <p:attrNameLst>
                                          <p:attrName>ppt_w</p:attrName>
                                        </p:attrNameLst>
                                      </p:cBhvr>
                                      <p:tavLst>
                                        <p:tav tm="0">
                                          <p:val>
                                            <p:fltVal val="0"/>
                                          </p:val>
                                        </p:tav>
                                        <p:tav tm="100000">
                                          <p:val>
                                            <p:strVal val="#ppt_w"/>
                                          </p:val>
                                        </p:tav>
                                      </p:tavLst>
                                    </p:anim>
                                    <p:anim calcmode="lin" valueType="num">
                                      <p:cBhvr>
                                        <p:cTn id="76" dur="500" fill="hold"/>
                                        <p:tgtEl>
                                          <p:spTgt spid="15"/>
                                        </p:tgtEl>
                                        <p:attrNameLst>
                                          <p:attrName>ppt_h</p:attrName>
                                        </p:attrNameLst>
                                      </p:cBhvr>
                                      <p:tavLst>
                                        <p:tav tm="0">
                                          <p:val>
                                            <p:fltVal val="0"/>
                                          </p:val>
                                        </p:tav>
                                        <p:tav tm="100000">
                                          <p:val>
                                            <p:strVal val="#ppt_h"/>
                                          </p:val>
                                        </p:tav>
                                      </p:tavLst>
                                    </p:anim>
                                    <p:animEffect transition="in" filter="fade">
                                      <p:cBhvr>
                                        <p:cTn id="77" dur="500"/>
                                        <p:tgtEl>
                                          <p:spTgt spid="15"/>
                                        </p:tgtEl>
                                      </p:cBhvr>
                                    </p:animEffect>
                                  </p:childTnLst>
                                </p:cTn>
                              </p:par>
                            </p:childTnLst>
                          </p:cTn>
                        </p:par>
                        <p:par>
                          <p:cTn id="78" fill="hold">
                            <p:stCondLst>
                              <p:cond delay="4500"/>
                            </p:stCondLst>
                            <p:childTnLst>
                              <p:par>
                                <p:cTn id="79" presetID="53" presetClass="entr" presetSubtype="0" fill="hold" grpId="0" nodeType="afterEffect">
                                  <p:stCondLst>
                                    <p:cond delay="0"/>
                                  </p:stCondLst>
                                  <p:childTnLst>
                                    <p:set>
                                      <p:cBhvr>
                                        <p:cTn id="80" dur="1" fill="hold">
                                          <p:stCondLst>
                                            <p:cond delay="0"/>
                                          </p:stCondLst>
                                        </p:cTn>
                                        <p:tgtEl>
                                          <p:spTgt spid="28"/>
                                        </p:tgtEl>
                                        <p:attrNameLst>
                                          <p:attrName>style.visibility</p:attrName>
                                        </p:attrNameLst>
                                      </p:cBhvr>
                                      <p:to>
                                        <p:strVal val="visible"/>
                                      </p:to>
                                    </p:set>
                                    <p:anim calcmode="lin" valueType="num">
                                      <p:cBhvr>
                                        <p:cTn id="81" dur="500" fill="hold"/>
                                        <p:tgtEl>
                                          <p:spTgt spid="28"/>
                                        </p:tgtEl>
                                        <p:attrNameLst>
                                          <p:attrName>ppt_w</p:attrName>
                                        </p:attrNameLst>
                                      </p:cBhvr>
                                      <p:tavLst>
                                        <p:tav tm="0">
                                          <p:val>
                                            <p:fltVal val="0"/>
                                          </p:val>
                                        </p:tav>
                                        <p:tav tm="100000">
                                          <p:val>
                                            <p:strVal val="#ppt_w"/>
                                          </p:val>
                                        </p:tav>
                                      </p:tavLst>
                                    </p:anim>
                                    <p:anim calcmode="lin" valueType="num">
                                      <p:cBhvr>
                                        <p:cTn id="82" dur="500" fill="hold"/>
                                        <p:tgtEl>
                                          <p:spTgt spid="28"/>
                                        </p:tgtEl>
                                        <p:attrNameLst>
                                          <p:attrName>ppt_h</p:attrName>
                                        </p:attrNameLst>
                                      </p:cBhvr>
                                      <p:tavLst>
                                        <p:tav tm="0">
                                          <p:val>
                                            <p:fltVal val="0"/>
                                          </p:val>
                                        </p:tav>
                                        <p:tav tm="100000">
                                          <p:val>
                                            <p:strVal val="#ppt_h"/>
                                          </p:val>
                                        </p:tav>
                                      </p:tavLst>
                                    </p:anim>
                                    <p:animEffect transition="in" filter="fade">
                                      <p:cBhvr>
                                        <p:cTn id="83" dur="500"/>
                                        <p:tgtEl>
                                          <p:spTgt spid="28"/>
                                        </p:tgtEl>
                                      </p:cBhvr>
                                    </p:animEffect>
                                  </p:childTnLst>
                                </p:cTn>
                              </p:par>
                            </p:childTnLst>
                          </p:cTn>
                        </p:par>
                        <p:par>
                          <p:cTn id="84" fill="hold">
                            <p:stCondLst>
                              <p:cond delay="5000"/>
                            </p:stCondLst>
                            <p:childTnLst>
                              <p:par>
                                <p:cTn id="85" presetID="12" presetClass="entr" presetSubtype="4" fill="hold" grpId="0" nodeType="afterEffect">
                                  <p:stCondLst>
                                    <p:cond delay="0"/>
                                  </p:stCondLst>
                                  <p:childTnLst>
                                    <p:set>
                                      <p:cBhvr>
                                        <p:cTn id="86" dur="1" fill="hold">
                                          <p:stCondLst>
                                            <p:cond delay="0"/>
                                          </p:stCondLst>
                                        </p:cTn>
                                        <p:tgtEl>
                                          <p:spTgt spid="36"/>
                                        </p:tgtEl>
                                        <p:attrNameLst>
                                          <p:attrName>style.visibility</p:attrName>
                                        </p:attrNameLst>
                                      </p:cBhvr>
                                      <p:to>
                                        <p:strVal val="visible"/>
                                      </p:to>
                                    </p:set>
                                    <p:anim calcmode="lin" valueType="num">
                                      <p:cBhvr additive="base">
                                        <p:cTn id="87" dur="500"/>
                                        <p:tgtEl>
                                          <p:spTgt spid="36"/>
                                        </p:tgtEl>
                                        <p:attrNameLst>
                                          <p:attrName>ppt_y</p:attrName>
                                        </p:attrNameLst>
                                      </p:cBhvr>
                                      <p:tavLst>
                                        <p:tav tm="0">
                                          <p:val>
                                            <p:strVal val="#ppt_y+#ppt_h*1.125000"/>
                                          </p:val>
                                        </p:tav>
                                        <p:tav tm="100000">
                                          <p:val>
                                            <p:strVal val="#ppt_y"/>
                                          </p:val>
                                        </p:tav>
                                      </p:tavLst>
                                    </p:anim>
                                    <p:animEffect transition="in" filter="wipe(up)">
                                      <p:cBhvr>
                                        <p:cTn id="88" dur="500"/>
                                        <p:tgtEl>
                                          <p:spTgt spid="36"/>
                                        </p:tgtEl>
                                      </p:cBhvr>
                                    </p:animEffect>
                                  </p:childTnLst>
                                </p:cTn>
                              </p:par>
                            </p:childTnLst>
                          </p:cTn>
                        </p:par>
                        <p:par>
                          <p:cTn id="89" fill="hold">
                            <p:stCondLst>
                              <p:cond delay="5500"/>
                            </p:stCondLst>
                            <p:childTnLst>
                              <p:par>
                                <p:cTn id="90" presetID="53" presetClass="entr" presetSubtype="0" fill="hold" grpId="0" nodeType="afterEffect">
                                  <p:stCondLst>
                                    <p:cond delay="0"/>
                                  </p:stCondLst>
                                  <p:childTnLst>
                                    <p:set>
                                      <p:cBhvr>
                                        <p:cTn id="91" dur="1" fill="hold">
                                          <p:stCondLst>
                                            <p:cond delay="0"/>
                                          </p:stCondLst>
                                        </p:cTn>
                                        <p:tgtEl>
                                          <p:spTgt spid="9"/>
                                        </p:tgtEl>
                                        <p:attrNameLst>
                                          <p:attrName>style.visibility</p:attrName>
                                        </p:attrNameLst>
                                      </p:cBhvr>
                                      <p:to>
                                        <p:strVal val="visible"/>
                                      </p:to>
                                    </p:set>
                                    <p:anim calcmode="lin" valueType="num">
                                      <p:cBhvr>
                                        <p:cTn id="92" dur="500" fill="hold"/>
                                        <p:tgtEl>
                                          <p:spTgt spid="9"/>
                                        </p:tgtEl>
                                        <p:attrNameLst>
                                          <p:attrName>ppt_w</p:attrName>
                                        </p:attrNameLst>
                                      </p:cBhvr>
                                      <p:tavLst>
                                        <p:tav tm="0">
                                          <p:val>
                                            <p:fltVal val="0"/>
                                          </p:val>
                                        </p:tav>
                                        <p:tav tm="100000">
                                          <p:val>
                                            <p:strVal val="#ppt_w"/>
                                          </p:val>
                                        </p:tav>
                                      </p:tavLst>
                                    </p:anim>
                                    <p:anim calcmode="lin" valueType="num">
                                      <p:cBhvr>
                                        <p:cTn id="93" dur="500" fill="hold"/>
                                        <p:tgtEl>
                                          <p:spTgt spid="9"/>
                                        </p:tgtEl>
                                        <p:attrNameLst>
                                          <p:attrName>ppt_h</p:attrName>
                                        </p:attrNameLst>
                                      </p:cBhvr>
                                      <p:tavLst>
                                        <p:tav tm="0">
                                          <p:val>
                                            <p:fltVal val="0"/>
                                          </p:val>
                                        </p:tav>
                                        <p:tav tm="100000">
                                          <p:val>
                                            <p:strVal val="#ppt_h"/>
                                          </p:val>
                                        </p:tav>
                                      </p:tavLst>
                                    </p:anim>
                                    <p:animEffect transition="in" filter="fade">
                                      <p:cBhvr>
                                        <p:cTn id="94" dur="500"/>
                                        <p:tgtEl>
                                          <p:spTgt spid="9"/>
                                        </p:tgtEl>
                                      </p:cBhvr>
                                    </p:animEffect>
                                  </p:childTnLst>
                                </p:cTn>
                              </p:par>
                              <p:par>
                                <p:cTn id="95" presetID="53" presetClass="entr" presetSubtype="0"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anim calcmode="lin" valueType="num">
                                      <p:cBhvr>
                                        <p:cTn id="97" dur="500" fill="hold"/>
                                        <p:tgtEl>
                                          <p:spTgt spid="16"/>
                                        </p:tgtEl>
                                        <p:attrNameLst>
                                          <p:attrName>ppt_w</p:attrName>
                                        </p:attrNameLst>
                                      </p:cBhvr>
                                      <p:tavLst>
                                        <p:tav tm="0">
                                          <p:val>
                                            <p:fltVal val="0"/>
                                          </p:val>
                                        </p:tav>
                                        <p:tav tm="100000">
                                          <p:val>
                                            <p:strVal val="#ppt_w"/>
                                          </p:val>
                                        </p:tav>
                                      </p:tavLst>
                                    </p:anim>
                                    <p:anim calcmode="lin" valueType="num">
                                      <p:cBhvr>
                                        <p:cTn id="98" dur="500" fill="hold"/>
                                        <p:tgtEl>
                                          <p:spTgt spid="16"/>
                                        </p:tgtEl>
                                        <p:attrNameLst>
                                          <p:attrName>ppt_h</p:attrName>
                                        </p:attrNameLst>
                                      </p:cBhvr>
                                      <p:tavLst>
                                        <p:tav tm="0">
                                          <p:val>
                                            <p:fltVal val="0"/>
                                          </p:val>
                                        </p:tav>
                                        <p:tav tm="100000">
                                          <p:val>
                                            <p:strVal val="#ppt_h"/>
                                          </p:val>
                                        </p:tav>
                                      </p:tavLst>
                                    </p:anim>
                                    <p:animEffect transition="in" filter="fade">
                                      <p:cBhvr>
                                        <p:cTn id="99" dur="500"/>
                                        <p:tgtEl>
                                          <p:spTgt spid="16"/>
                                        </p:tgtEl>
                                      </p:cBhvr>
                                    </p:animEffect>
                                  </p:childTnLst>
                                </p:cTn>
                              </p:par>
                            </p:childTnLst>
                          </p:cTn>
                        </p:par>
                        <p:par>
                          <p:cTn id="100" fill="hold">
                            <p:stCondLst>
                              <p:cond delay="6000"/>
                            </p:stCondLst>
                            <p:childTnLst>
                              <p:par>
                                <p:cTn id="101" presetID="53" presetClass="entr" presetSubtype="0" fill="hold" grpId="0" nodeType="afterEffect">
                                  <p:stCondLst>
                                    <p:cond delay="0"/>
                                  </p:stCondLst>
                                  <p:childTnLst>
                                    <p:set>
                                      <p:cBhvr>
                                        <p:cTn id="102" dur="1" fill="hold">
                                          <p:stCondLst>
                                            <p:cond delay="0"/>
                                          </p:stCondLst>
                                        </p:cTn>
                                        <p:tgtEl>
                                          <p:spTgt spid="25"/>
                                        </p:tgtEl>
                                        <p:attrNameLst>
                                          <p:attrName>style.visibility</p:attrName>
                                        </p:attrNameLst>
                                      </p:cBhvr>
                                      <p:to>
                                        <p:strVal val="visible"/>
                                      </p:to>
                                    </p:set>
                                    <p:anim calcmode="lin" valueType="num">
                                      <p:cBhvr>
                                        <p:cTn id="103" dur="500" fill="hold"/>
                                        <p:tgtEl>
                                          <p:spTgt spid="25"/>
                                        </p:tgtEl>
                                        <p:attrNameLst>
                                          <p:attrName>ppt_w</p:attrName>
                                        </p:attrNameLst>
                                      </p:cBhvr>
                                      <p:tavLst>
                                        <p:tav tm="0">
                                          <p:val>
                                            <p:fltVal val="0"/>
                                          </p:val>
                                        </p:tav>
                                        <p:tav tm="100000">
                                          <p:val>
                                            <p:strVal val="#ppt_w"/>
                                          </p:val>
                                        </p:tav>
                                      </p:tavLst>
                                    </p:anim>
                                    <p:anim calcmode="lin" valueType="num">
                                      <p:cBhvr>
                                        <p:cTn id="104" dur="500" fill="hold"/>
                                        <p:tgtEl>
                                          <p:spTgt spid="25"/>
                                        </p:tgtEl>
                                        <p:attrNameLst>
                                          <p:attrName>ppt_h</p:attrName>
                                        </p:attrNameLst>
                                      </p:cBhvr>
                                      <p:tavLst>
                                        <p:tav tm="0">
                                          <p:val>
                                            <p:fltVal val="0"/>
                                          </p:val>
                                        </p:tav>
                                        <p:tav tm="100000">
                                          <p:val>
                                            <p:strVal val="#ppt_h"/>
                                          </p:val>
                                        </p:tav>
                                      </p:tavLst>
                                    </p:anim>
                                    <p:animEffect transition="in" filter="fade">
                                      <p:cBhvr>
                                        <p:cTn id="10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4" grpId="0" animBg="1"/>
      <p:bldP spid="25" grpId="0" animBg="1"/>
      <p:bldP spid="26" grpId="0" animBg="1"/>
      <p:bldP spid="27" grpId="0" animBg="1"/>
      <p:bldP spid="28" grpId="0" animBg="1"/>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custDataLst>
              <p:tags r:id="rId2"/>
            </p:custDataLst>
          </p:nvPr>
        </p:nvCxnSpPr>
        <p:spPr>
          <a:xfrm>
            <a:off x="4706506" y="2684851"/>
            <a:ext cx="2946611"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514556" y="1456278"/>
            <a:ext cx="3537176" cy="1169551"/>
          </a:xfrm>
          <a:prstGeom prst="rect">
            <a:avLst/>
          </a:prstGeom>
        </p:spPr>
        <p:txBody>
          <a:bodyPr wrap="square" lIns="0" tIns="0" rIns="0" bIns="0">
            <a:spAutoFit/>
          </a:bodyPr>
          <a:lstStyle/>
          <a:p>
            <a:r>
              <a:rPr lang="zh-CN" altLang="en-US" sz="3800" b="1" dirty="0">
                <a:solidFill>
                  <a:schemeClr val="tx2"/>
                </a:solidFill>
                <a:latin typeface="思源黑体 CN Bold" panose="020B0800000000000000" pitchFamily="34" charset="-122"/>
                <a:ea typeface="思源黑体 CN Bold" panose="020B0800000000000000" pitchFamily="34" charset="-122"/>
                <a:cs typeface="+mn-ea"/>
                <a:sym typeface="Arial" panose="020B0604020202020204" pitchFamily="34" charset="0"/>
              </a:rPr>
              <a:t>改变调度队列的插入顺序</a:t>
            </a:r>
          </a:p>
        </p:txBody>
      </p:sp>
      <p:grpSp>
        <p:nvGrpSpPr>
          <p:cNvPr id="10" name="组合 9"/>
          <p:cNvGrpSpPr/>
          <p:nvPr/>
        </p:nvGrpSpPr>
        <p:grpSpPr>
          <a:xfrm>
            <a:off x="1403648" y="1214887"/>
            <a:ext cx="2722413" cy="2902102"/>
            <a:chOff x="999059" y="1708340"/>
            <a:chExt cx="3828393" cy="4080857"/>
          </a:xfrm>
        </p:grpSpPr>
        <p:grpSp>
          <p:nvGrpSpPr>
            <p:cNvPr id="15" name="组合 14"/>
            <p:cNvGrpSpPr/>
            <p:nvPr/>
          </p:nvGrpSpPr>
          <p:grpSpPr>
            <a:xfrm>
              <a:off x="999059" y="1708340"/>
              <a:ext cx="3828393" cy="4080857"/>
              <a:chOff x="3835400" y="1789113"/>
              <a:chExt cx="1468438" cy="1565275"/>
            </a:xfrm>
          </p:grpSpPr>
          <p:sp>
            <p:nvSpPr>
              <p:cNvPr id="18" name="Freeform 5"/>
              <p:cNvSpPr>
                <a:spLocks/>
              </p:cNvSpPr>
              <p:nvPr/>
            </p:nvSpPr>
            <p:spPr bwMode="auto">
              <a:xfrm>
                <a:off x="4005263"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5" y="366"/>
                      <a:pt x="260" y="366"/>
                    </a:cubicBezTo>
                    <a:cubicBezTo>
                      <a:pt x="0" y="366"/>
                      <a:pt x="0" y="366"/>
                      <a:pt x="0" y="366"/>
                    </a:cubicBezTo>
                    <a:cubicBezTo>
                      <a:pt x="0" y="0"/>
                      <a:pt x="0" y="0"/>
                      <a:pt x="0" y="0"/>
                    </a:cubicBezTo>
                    <a:cubicBezTo>
                      <a:pt x="260" y="0"/>
                      <a:pt x="260" y="0"/>
                      <a:pt x="260" y="0"/>
                    </a:cubicBezTo>
                    <a:cubicBezTo>
                      <a:pt x="285" y="0"/>
                      <a:pt x="304" y="20"/>
                      <a:pt x="304" y="44"/>
                    </a:cubicBezTo>
                    <a:lnTo>
                      <a:pt x="304" y="322"/>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latin typeface="思源黑体 CN Light" panose="020B0300000000000000" pitchFamily="34" charset="-122"/>
                  <a:ea typeface="思源黑体 CN Light" panose="020B0300000000000000" pitchFamily="34" charset="-122"/>
                </a:endParaRPr>
              </a:p>
            </p:txBody>
          </p:sp>
          <p:sp>
            <p:nvSpPr>
              <p:cNvPr id="19" name="Freeform 6"/>
              <p:cNvSpPr>
                <a:spLocks/>
              </p:cNvSpPr>
              <p:nvPr/>
            </p:nvSpPr>
            <p:spPr bwMode="auto">
              <a:xfrm>
                <a:off x="3967163"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4" y="366"/>
                      <a:pt x="260" y="366"/>
                    </a:cubicBezTo>
                    <a:cubicBezTo>
                      <a:pt x="0" y="366"/>
                      <a:pt x="0" y="366"/>
                      <a:pt x="0" y="366"/>
                    </a:cubicBezTo>
                    <a:cubicBezTo>
                      <a:pt x="0" y="0"/>
                      <a:pt x="0" y="0"/>
                      <a:pt x="0" y="0"/>
                    </a:cubicBezTo>
                    <a:cubicBezTo>
                      <a:pt x="260" y="0"/>
                      <a:pt x="260" y="0"/>
                      <a:pt x="260" y="0"/>
                    </a:cubicBezTo>
                    <a:cubicBezTo>
                      <a:pt x="284" y="0"/>
                      <a:pt x="304" y="20"/>
                      <a:pt x="304" y="44"/>
                    </a:cubicBezTo>
                    <a:lnTo>
                      <a:pt x="304" y="32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latin typeface="思源黑体 CN Light" panose="020B0300000000000000" pitchFamily="34" charset="-122"/>
                  <a:ea typeface="思源黑体 CN Light" panose="020B0300000000000000" pitchFamily="34" charset="-122"/>
                </a:endParaRPr>
              </a:p>
            </p:txBody>
          </p:sp>
          <p:sp>
            <p:nvSpPr>
              <p:cNvPr id="20" name="Rectangle 8"/>
              <p:cNvSpPr>
                <a:spLocks noChangeArrowheads="1"/>
              </p:cNvSpPr>
              <p:nvPr/>
            </p:nvSpPr>
            <p:spPr bwMode="auto">
              <a:xfrm>
                <a:off x="4318000" y="2117726"/>
                <a:ext cx="674688"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latin typeface="思源黑体 CN Light" panose="020B0300000000000000" pitchFamily="34" charset="-122"/>
                  <a:ea typeface="思源黑体 CN Light" panose="020B0300000000000000" pitchFamily="34" charset="-122"/>
                </a:endParaRPr>
              </a:p>
            </p:txBody>
          </p:sp>
          <p:sp>
            <p:nvSpPr>
              <p:cNvPr id="21" name="Freeform 9"/>
              <p:cNvSpPr>
                <a:spLocks/>
              </p:cNvSpPr>
              <p:nvPr/>
            </p:nvSpPr>
            <p:spPr bwMode="auto">
              <a:xfrm>
                <a:off x="3835400" y="18399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latin typeface="思源黑体 CN Light" panose="020B0300000000000000" pitchFamily="34" charset="-122"/>
                  <a:ea typeface="思源黑体 CN Light" panose="020B0300000000000000" pitchFamily="34" charset="-122"/>
                </a:endParaRPr>
              </a:p>
            </p:txBody>
          </p:sp>
          <p:sp>
            <p:nvSpPr>
              <p:cNvPr id="22" name="Freeform 10"/>
              <p:cNvSpPr>
                <a:spLocks/>
              </p:cNvSpPr>
              <p:nvPr/>
            </p:nvSpPr>
            <p:spPr bwMode="auto">
              <a:xfrm>
                <a:off x="3835400" y="1976438"/>
                <a:ext cx="234950" cy="73025"/>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latin typeface="思源黑体 CN Light" panose="020B0300000000000000" pitchFamily="34" charset="-122"/>
                  <a:ea typeface="思源黑体 CN Light" panose="020B0300000000000000" pitchFamily="34" charset="-122"/>
                </a:endParaRPr>
              </a:p>
            </p:txBody>
          </p:sp>
          <p:sp>
            <p:nvSpPr>
              <p:cNvPr id="23" name="Freeform 11"/>
              <p:cNvSpPr>
                <a:spLocks/>
              </p:cNvSpPr>
              <p:nvPr/>
            </p:nvSpPr>
            <p:spPr bwMode="auto">
              <a:xfrm>
                <a:off x="3835400" y="21177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latin typeface="思源黑体 CN Light" panose="020B0300000000000000" pitchFamily="34" charset="-122"/>
                  <a:ea typeface="思源黑体 CN Light" panose="020B0300000000000000" pitchFamily="34" charset="-122"/>
                </a:endParaRPr>
              </a:p>
            </p:txBody>
          </p:sp>
          <p:sp>
            <p:nvSpPr>
              <p:cNvPr id="24" name="Freeform 12"/>
              <p:cNvSpPr>
                <a:spLocks/>
              </p:cNvSpPr>
              <p:nvPr/>
            </p:nvSpPr>
            <p:spPr bwMode="auto">
              <a:xfrm>
                <a:off x="3835400" y="22590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latin typeface="思源黑体 CN Light" panose="020B0300000000000000" pitchFamily="34" charset="-122"/>
                  <a:ea typeface="思源黑体 CN Light" panose="020B0300000000000000" pitchFamily="34" charset="-122"/>
                </a:endParaRPr>
              </a:p>
            </p:txBody>
          </p:sp>
          <p:sp>
            <p:nvSpPr>
              <p:cNvPr id="25" name="Freeform 13"/>
              <p:cNvSpPr>
                <a:spLocks/>
              </p:cNvSpPr>
              <p:nvPr/>
            </p:nvSpPr>
            <p:spPr bwMode="auto">
              <a:xfrm>
                <a:off x="3835400" y="23971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latin typeface="思源黑体 CN Light" panose="020B0300000000000000" pitchFamily="34" charset="-122"/>
                  <a:ea typeface="思源黑体 CN Light" panose="020B0300000000000000" pitchFamily="34" charset="-122"/>
                </a:endParaRPr>
              </a:p>
            </p:txBody>
          </p:sp>
          <p:sp>
            <p:nvSpPr>
              <p:cNvPr id="26" name="Freeform 14"/>
              <p:cNvSpPr>
                <a:spLocks/>
              </p:cNvSpPr>
              <p:nvPr/>
            </p:nvSpPr>
            <p:spPr bwMode="auto">
              <a:xfrm>
                <a:off x="3835400" y="25368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latin typeface="思源黑体 CN Light" panose="020B0300000000000000" pitchFamily="34" charset="-122"/>
                  <a:ea typeface="思源黑体 CN Light" panose="020B0300000000000000" pitchFamily="34" charset="-122"/>
                </a:endParaRPr>
              </a:p>
            </p:txBody>
          </p:sp>
          <p:sp>
            <p:nvSpPr>
              <p:cNvPr id="27" name="Freeform 15"/>
              <p:cNvSpPr>
                <a:spLocks/>
              </p:cNvSpPr>
              <p:nvPr/>
            </p:nvSpPr>
            <p:spPr bwMode="auto">
              <a:xfrm>
                <a:off x="3835400" y="26781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latin typeface="思源黑体 CN Light" panose="020B0300000000000000" pitchFamily="34" charset="-122"/>
                  <a:ea typeface="思源黑体 CN Light" panose="020B0300000000000000" pitchFamily="34" charset="-122"/>
                </a:endParaRPr>
              </a:p>
            </p:txBody>
          </p:sp>
          <p:sp>
            <p:nvSpPr>
              <p:cNvPr id="28" name="Freeform 16"/>
              <p:cNvSpPr>
                <a:spLocks/>
              </p:cNvSpPr>
              <p:nvPr/>
            </p:nvSpPr>
            <p:spPr bwMode="auto">
              <a:xfrm>
                <a:off x="3835400" y="28162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latin typeface="思源黑体 CN Light" panose="020B0300000000000000" pitchFamily="34" charset="-122"/>
                  <a:ea typeface="思源黑体 CN Light" panose="020B0300000000000000" pitchFamily="34" charset="-122"/>
                </a:endParaRPr>
              </a:p>
            </p:txBody>
          </p:sp>
          <p:sp>
            <p:nvSpPr>
              <p:cNvPr id="29" name="Freeform 17"/>
              <p:cNvSpPr>
                <a:spLocks/>
              </p:cNvSpPr>
              <p:nvPr/>
            </p:nvSpPr>
            <p:spPr bwMode="auto">
              <a:xfrm>
                <a:off x="3835400" y="29559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latin typeface="思源黑体 CN Light" panose="020B0300000000000000" pitchFamily="34" charset="-122"/>
                  <a:ea typeface="思源黑体 CN Light" panose="020B0300000000000000" pitchFamily="34" charset="-122"/>
                </a:endParaRPr>
              </a:p>
            </p:txBody>
          </p:sp>
          <p:sp>
            <p:nvSpPr>
              <p:cNvPr id="30" name="Freeform 18"/>
              <p:cNvSpPr>
                <a:spLocks/>
              </p:cNvSpPr>
              <p:nvPr/>
            </p:nvSpPr>
            <p:spPr bwMode="auto">
              <a:xfrm>
                <a:off x="3835400" y="30972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latin typeface="思源黑体 CN Light" panose="020B0300000000000000" pitchFamily="34" charset="-122"/>
                  <a:ea typeface="思源黑体 CN Light" panose="020B0300000000000000" pitchFamily="34" charset="-122"/>
                </a:endParaRPr>
              </a:p>
            </p:txBody>
          </p:sp>
          <p:sp>
            <p:nvSpPr>
              <p:cNvPr id="31" name="Freeform 19"/>
              <p:cNvSpPr>
                <a:spLocks/>
              </p:cNvSpPr>
              <p:nvPr/>
            </p:nvSpPr>
            <p:spPr bwMode="auto">
              <a:xfrm>
                <a:off x="3835400" y="32353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latin typeface="思源黑体 CN Light" panose="020B0300000000000000" pitchFamily="34" charset="-122"/>
                  <a:ea typeface="思源黑体 CN Light" panose="020B0300000000000000" pitchFamily="34" charset="-122"/>
                </a:endParaRPr>
              </a:p>
            </p:txBody>
          </p:sp>
        </p:grpSp>
        <p:sp>
          <p:nvSpPr>
            <p:cNvPr id="16" name="矩形 259"/>
            <p:cNvSpPr>
              <a:spLocks noChangeArrowheads="1"/>
            </p:cNvSpPr>
            <p:nvPr/>
          </p:nvSpPr>
          <p:spPr bwMode="auto">
            <a:xfrm>
              <a:off x="2306379" y="2775471"/>
              <a:ext cx="1656605" cy="562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2600" dirty="0">
                  <a:solidFill>
                    <a:srgbClr val="4D4D4D"/>
                  </a:solidFill>
                  <a:latin typeface="思源黑体 CN Light" panose="020B0300000000000000" pitchFamily="34" charset="-122"/>
                  <a:ea typeface="思源黑体 CN Light" panose="020B0300000000000000" pitchFamily="34" charset="-122"/>
                  <a:cs typeface="Arial" panose="020B0604020202020204" pitchFamily="34" charset="0"/>
                </a:rPr>
                <a:t>02</a:t>
              </a:r>
              <a:endParaRPr lang="zh-CN" altLang="en-US" sz="1300" dirty="0">
                <a:solidFill>
                  <a:srgbClr val="4D4D4D"/>
                </a:solidFill>
                <a:latin typeface="思源黑体 CN Light" panose="020B0300000000000000" pitchFamily="34" charset="-122"/>
                <a:ea typeface="思源黑体 CN Light" panose="020B0300000000000000" pitchFamily="34" charset="-122"/>
                <a:cs typeface="Arial" panose="020B0604020202020204" pitchFamily="34" charset="0"/>
              </a:endParaRPr>
            </a:p>
          </p:txBody>
        </p:sp>
        <p:sp>
          <p:nvSpPr>
            <p:cNvPr id="17" name="矩形 259"/>
            <p:cNvSpPr>
              <a:spLocks noChangeArrowheads="1"/>
            </p:cNvSpPr>
            <p:nvPr/>
          </p:nvSpPr>
          <p:spPr bwMode="auto">
            <a:xfrm>
              <a:off x="2438404" y="3696145"/>
              <a:ext cx="1392559" cy="126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0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rPr>
                <a:t>章节</a:t>
              </a:r>
              <a:endParaRPr lang="en-US" altLang="zh-CN" sz="10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endParaRPr>
            </a:p>
            <a:p>
              <a:pPr algn="ctr">
                <a:buNone/>
              </a:pPr>
              <a:r>
                <a:rPr lang="en-US" altLang="zh-CN"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rPr>
                <a:t>PART</a:t>
              </a:r>
              <a:endParaRPr lang="en-US" altLang="zh-CN" sz="38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endParaRPr>
            </a:p>
          </p:txBody>
        </p:sp>
      </p:grpSp>
    </p:spTree>
    <p:custDataLst>
      <p:tags r:id="rId1"/>
    </p:custDataLst>
    <p:extLst>
      <p:ext uri="{BB962C8B-B14F-4D97-AF65-F5344CB8AC3E}">
        <p14:creationId xmlns:p14="http://schemas.microsoft.com/office/powerpoint/2010/main" val="2711901243"/>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strVal val="4*#ppt_w"/>
                                          </p:val>
                                        </p:tav>
                                        <p:tav tm="100000">
                                          <p:val>
                                            <p:strVal val="#ppt_w"/>
                                          </p:val>
                                        </p:tav>
                                      </p:tavLst>
                                    </p:anim>
                                    <p:anim calcmode="lin" valueType="num">
                                      <p:cBhvr>
                                        <p:cTn id="13"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3167857" y="73536"/>
            <a:ext cx="2808288" cy="738664"/>
          </a:xfrm>
          <a:prstGeom prst="rect">
            <a:avLst/>
          </a:prstGeom>
          <a:noFill/>
        </p:spPr>
        <p:txBody>
          <a:bodyPr wrap="square" lIns="0" tIns="0" rIns="0" bIns="0" rtlCol="0" anchor="ctr">
            <a:spAutoFit/>
          </a:bodyPr>
          <a:lstStyle/>
          <a:p>
            <a:pPr algn="ctr"/>
            <a:r>
              <a:rPr lang="zh-CN" altLang="en-US" sz="2400"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Arial" panose="020B0604020202020204" pitchFamily="34" charset="0"/>
              </a:rPr>
              <a:t>修改调度队列的插入顺序</a:t>
            </a:r>
          </a:p>
        </p:txBody>
      </p:sp>
      <p:grpSp>
        <p:nvGrpSpPr>
          <p:cNvPr id="32" name="组合 31"/>
          <p:cNvGrpSpPr/>
          <p:nvPr/>
        </p:nvGrpSpPr>
        <p:grpSpPr>
          <a:xfrm>
            <a:off x="630277" y="420993"/>
            <a:ext cx="7883447" cy="0"/>
            <a:chOff x="1028775" y="591989"/>
            <a:chExt cx="11086097" cy="0"/>
          </a:xfrm>
        </p:grpSpPr>
        <p:cxnSp>
          <p:nvCxnSpPr>
            <p:cNvPr id="33" name="直接连接符 32"/>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 name="TextBox 11">
            <a:extLst>
              <a:ext uri="{FF2B5EF4-FFF2-40B4-BE49-F238E27FC236}">
                <a16:creationId xmlns:a16="http://schemas.microsoft.com/office/drawing/2014/main" id="{12D746A1-894F-D2F5-7B74-1E9CD11F2F7E}"/>
              </a:ext>
            </a:extLst>
          </p:cNvPr>
          <p:cNvSpPr txBox="1"/>
          <p:nvPr/>
        </p:nvSpPr>
        <p:spPr>
          <a:xfrm>
            <a:off x="920737" y="708747"/>
            <a:ext cx="7617595" cy="2220093"/>
          </a:xfrm>
          <a:prstGeom prst="rect">
            <a:avLst/>
          </a:prstGeom>
          <a:noFill/>
        </p:spPr>
        <p:txBody>
          <a:bodyPr wrap="square" lIns="65023" tIns="32511" rIns="65023" bIns="32511" rtlCol="0">
            <a:spAutoFit/>
          </a:bodyPr>
          <a:lstStyle/>
          <a:p>
            <a:pPr marL="0" lvl="1" indent="0"/>
            <a:r>
              <a:rPr lang="zh-CN" altLang="en-US" sz="2000" dirty="0">
                <a:solidFill>
                  <a:schemeClr val="accent1"/>
                </a:solidFill>
                <a:ea typeface="思源黑体 CN Light" panose="020B0300000000000000" pitchFamily="34" charset="-122"/>
                <a:cs typeface="+mn-ea"/>
                <a:sym typeface="Arial" panose="020B0604020202020204" pitchFamily="34" charset="0"/>
              </a:rPr>
              <a:t>在实验中观察</a:t>
            </a:r>
            <a:r>
              <a:rPr lang="en-US" altLang="zh-CN" sz="2000" dirty="0" err="1">
                <a:solidFill>
                  <a:schemeClr val="accent1"/>
                </a:solidFill>
                <a:ea typeface="思源黑体 CN Light" panose="020B0300000000000000" pitchFamily="34" charset="-122"/>
                <a:cs typeface="+mn-ea"/>
                <a:sym typeface="Arial" panose="020B0604020202020204" pitchFamily="34" charset="0"/>
              </a:rPr>
              <a:t>liteOS</a:t>
            </a:r>
            <a:r>
              <a:rPr lang="zh-CN" altLang="en-US" sz="2000" dirty="0">
                <a:solidFill>
                  <a:schemeClr val="accent1"/>
                </a:solidFill>
                <a:ea typeface="思源黑体 CN Light" panose="020B0300000000000000" pitchFamily="34" charset="-122"/>
                <a:cs typeface="+mn-ea"/>
                <a:sym typeface="Arial" panose="020B0604020202020204" pitchFamily="34" charset="0"/>
              </a:rPr>
              <a:t>中</a:t>
            </a:r>
            <a:r>
              <a:rPr lang="en-US" altLang="zh-CN" sz="2000" dirty="0">
                <a:solidFill>
                  <a:schemeClr val="accent1"/>
                </a:solidFill>
                <a:ea typeface="思源黑体 CN Light" panose="020B0300000000000000" pitchFamily="34" charset="-122"/>
                <a:cs typeface="+mn-ea"/>
                <a:sym typeface="Arial" panose="020B0604020202020204" pitchFamily="34" charset="0"/>
              </a:rPr>
              <a:t>EDF</a:t>
            </a:r>
            <a:r>
              <a:rPr lang="zh-CN" altLang="en-US" sz="2000" dirty="0">
                <a:solidFill>
                  <a:schemeClr val="accent1"/>
                </a:solidFill>
                <a:ea typeface="思源黑体 CN Light" panose="020B0300000000000000" pitchFamily="34" charset="-122"/>
                <a:cs typeface="+mn-ea"/>
                <a:sym typeface="Arial" panose="020B0604020202020204" pitchFamily="34" charset="0"/>
              </a:rPr>
              <a:t>算法的代码发现实际上是将截止时间（</a:t>
            </a:r>
            <a:r>
              <a:rPr lang="en-US" altLang="zh-CN" sz="2000" dirty="0" err="1">
                <a:solidFill>
                  <a:schemeClr val="accent1"/>
                </a:solidFill>
                <a:ea typeface="思源黑体 CN Light" panose="020B0300000000000000" pitchFamily="34" charset="-122"/>
                <a:cs typeface="+mn-ea"/>
                <a:sym typeface="Arial" panose="020B0604020202020204" pitchFamily="34" charset="0"/>
              </a:rPr>
              <a:t>finishtime</a:t>
            </a:r>
            <a:r>
              <a:rPr lang="zh-CN" altLang="en-US" sz="2000" dirty="0">
                <a:solidFill>
                  <a:schemeClr val="accent1"/>
                </a:solidFill>
                <a:ea typeface="思源黑体 CN Light" panose="020B0300000000000000" pitchFamily="34" charset="-122"/>
                <a:cs typeface="+mn-ea"/>
                <a:sym typeface="Arial" panose="020B0604020202020204" pitchFamily="34" charset="0"/>
              </a:rPr>
              <a:t>）进行比较，然后将任务放到第一个截止时间大于它的任务的后面，这样一来就无法保证截止时间小的任务始终在调度队列的最前面。所以为了实现</a:t>
            </a:r>
            <a:r>
              <a:rPr lang="en-US" altLang="zh-CN" sz="2000" dirty="0">
                <a:solidFill>
                  <a:schemeClr val="accent1"/>
                </a:solidFill>
                <a:ea typeface="思源黑体 CN Light" panose="020B0300000000000000" pitchFamily="34" charset="-122"/>
                <a:cs typeface="+mn-ea"/>
                <a:sym typeface="Arial" panose="020B0604020202020204" pitchFamily="34" charset="0"/>
              </a:rPr>
              <a:t>NEDF</a:t>
            </a:r>
            <a:r>
              <a:rPr lang="zh-CN" altLang="en-US" sz="2000" dirty="0">
                <a:solidFill>
                  <a:schemeClr val="accent1"/>
                </a:solidFill>
                <a:ea typeface="思源黑体 CN Light" panose="020B0300000000000000" pitchFamily="34" charset="-122"/>
                <a:cs typeface="+mn-ea"/>
                <a:sym typeface="Arial" panose="020B0604020202020204" pitchFamily="34" charset="0"/>
              </a:rPr>
              <a:t>，需要将调度队列的插入顺序稍微修改。使得调度队列始终满足两个条件</a:t>
            </a:r>
            <a:r>
              <a:rPr lang="en-US" altLang="zh-CN" sz="2000" dirty="0">
                <a:solidFill>
                  <a:schemeClr val="accent1"/>
                </a:solidFill>
                <a:ea typeface="思源黑体 CN Light" panose="020B0300000000000000" pitchFamily="34" charset="-122"/>
                <a:cs typeface="+mn-ea"/>
                <a:sym typeface="Arial" panose="020B0604020202020204" pitchFamily="34" charset="0"/>
              </a:rPr>
              <a:t>1</a:t>
            </a:r>
            <a:r>
              <a:rPr lang="zh-CN" altLang="en-US" sz="2000" dirty="0">
                <a:solidFill>
                  <a:schemeClr val="accent1"/>
                </a:solidFill>
                <a:ea typeface="思源黑体 CN Light" panose="020B0300000000000000" pitchFamily="34" charset="-122"/>
                <a:cs typeface="+mn-ea"/>
                <a:sym typeface="Arial" panose="020B0604020202020204" pitchFamily="34" charset="0"/>
              </a:rPr>
              <a:t>：当找到第一个截止时间更大的任务时，将调度下来的任务节点插入到其之前。</a:t>
            </a:r>
            <a:r>
              <a:rPr lang="en-US" altLang="zh-CN" sz="2000" dirty="0">
                <a:solidFill>
                  <a:schemeClr val="accent1"/>
                </a:solidFill>
                <a:ea typeface="思源黑体 CN Light" panose="020B0300000000000000" pitchFamily="34" charset="-122"/>
                <a:cs typeface="+mn-ea"/>
                <a:sym typeface="Arial" panose="020B0604020202020204" pitchFamily="34" charset="0"/>
              </a:rPr>
              <a:t>2</a:t>
            </a:r>
            <a:r>
              <a:rPr lang="zh-CN" altLang="en-US" sz="2000" dirty="0">
                <a:solidFill>
                  <a:schemeClr val="accent1"/>
                </a:solidFill>
                <a:ea typeface="思源黑体 CN Light" panose="020B0300000000000000" pitchFamily="34" charset="-122"/>
                <a:cs typeface="+mn-ea"/>
                <a:sym typeface="Arial" panose="020B0604020202020204" pitchFamily="34" charset="0"/>
              </a:rPr>
              <a:t>：如果找不到截止时间更大的任务，那么将其插入到队列最后面。</a:t>
            </a:r>
            <a:endParaRPr lang="en-US" altLang="zh-CN" sz="2000" dirty="0">
              <a:solidFill>
                <a:schemeClr val="accent1"/>
              </a:solidFill>
              <a:ea typeface="思源黑体 CN Light" panose="020B0300000000000000"/>
            </a:endParaRPr>
          </a:p>
        </p:txBody>
      </p:sp>
      <p:pic>
        <p:nvPicPr>
          <p:cNvPr id="5" name="图片 4">
            <a:extLst>
              <a:ext uri="{FF2B5EF4-FFF2-40B4-BE49-F238E27FC236}">
                <a16:creationId xmlns:a16="http://schemas.microsoft.com/office/drawing/2014/main" id="{0B7B14E0-2BDB-3F66-1D49-AE0886D8CF8D}"/>
              </a:ext>
            </a:extLst>
          </p:cNvPr>
          <p:cNvPicPr>
            <a:picLocks noChangeAspect="1"/>
          </p:cNvPicPr>
          <p:nvPr/>
        </p:nvPicPr>
        <p:blipFill>
          <a:blip r:embed="rId3"/>
          <a:stretch>
            <a:fillRect/>
          </a:stretch>
        </p:blipFill>
        <p:spPr>
          <a:xfrm>
            <a:off x="2441544" y="2898502"/>
            <a:ext cx="4260911" cy="2180274"/>
          </a:xfrm>
          <a:prstGeom prst="rect">
            <a:avLst/>
          </a:prstGeom>
        </p:spPr>
      </p:pic>
    </p:spTree>
    <p:extLst>
      <p:ext uri="{BB962C8B-B14F-4D97-AF65-F5344CB8AC3E}">
        <p14:creationId xmlns:p14="http://schemas.microsoft.com/office/powerpoint/2010/main" val="3998206926"/>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custDataLst>
              <p:tags r:id="rId2"/>
            </p:custDataLst>
          </p:nvPr>
        </p:nvCxnSpPr>
        <p:spPr>
          <a:xfrm>
            <a:off x="4706506" y="2684851"/>
            <a:ext cx="2946611"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211960" y="1877446"/>
            <a:ext cx="4984202" cy="584775"/>
          </a:xfrm>
          <a:prstGeom prst="rect">
            <a:avLst/>
          </a:prstGeom>
        </p:spPr>
        <p:txBody>
          <a:bodyPr wrap="square" lIns="0" tIns="0" rIns="0" bIns="0">
            <a:spAutoFit/>
          </a:bodyPr>
          <a:lstStyle/>
          <a:p>
            <a:r>
              <a:rPr lang="zh-CN" altLang="en-US" sz="3800" b="1" dirty="0">
                <a:solidFill>
                  <a:schemeClr val="tx2"/>
                </a:solidFill>
                <a:latin typeface="思源黑体 CN Bold" panose="020B0800000000000000" pitchFamily="34" charset="-122"/>
                <a:ea typeface="思源黑体 CN Bold" panose="020B0800000000000000" pitchFamily="34" charset="-122"/>
                <a:cs typeface="+mn-ea"/>
                <a:sym typeface="Arial" panose="020B0604020202020204" pitchFamily="34" charset="0"/>
              </a:rPr>
              <a:t>    改进</a:t>
            </a:r>
            <a:r>
              <a:rPr lang="en-US" altLang="zh-CN" sz="3800" b="1" dirty="0">
                <a:solidFill>
                  <a:schemeClr val="tx2"/>
                </a:solidFill>
                <a:latin typeface="思源黑体 CN Bold" panose="020B0800000000000000" pitchFamily="34" charset="-122"/>
                <a:ea typeface="思源黑体 CN Bold" panose="020B0800000000000000" pitchFamily="34" charset="-122"/>
                <a:cs typeface="+mn-ea"/>
                <a:sym typeface="Arial" panose="020B0604020202020204" pitchFamily="34" charset="0"/>
              </a:rPr>
              <a:t>EDF</a:t>
            </a:r>
            <a:endParaRPr lang="zh-CN" altLang="en-US" sz="3800" b="1" dirty="0">
              <a:solidFill>
                <a:schemeClr val="tx2"/>
              </a:solidFill>
              <a:latin typeface="思源黑体 CN Bold" panose="020B0800000000000000" pitchFamily="34" charset="-122"/>
              <a:ea typeface="思源黑体 CN Bold" panose="020B0800000000000000" pitchFamily="34" charset="-122"/>
              <a:cs typeface="+mn-ea"/>
              <a:sym typeface="Arial" panose="020B0604020202020204" pitchFamily="34" charset="0"/>
            </a:endParaRPr>
          </a:p>
        </p:txBody>
      </p:sp>
      <p:grpSp>
        <p:nvGrpSpPr>
          <p:cNvPr id="44" name="组合 43">
            <a:extLst>
              <a:ext uri="{FF2B5EF4-FFF2-40B4-BE49-F238E27FC236}">
                <a16:creationId xmlns:a16="http://schemas.microsoft.com/office/drawing/2014/main" id="{6339F887-CA13-CFAC-E8DA-8E6A5D5A4FE9}"/>
              </a:ext>
            </a:extLst>
          </p:cNvPr>
          <p:cNvGrpSpPr/>
          <p:nvPr/>
        </p:nvGrpSpPr>
        <p:grpSpPr>
          <a:xfrm>
            <a:off x="1331640" y="1290564"/>
            <a:ext cx="2722413" cy="2902102"/>
            <a:chOff x="999059" y="1708340"/>
            <a:chExt cx="3828393" cy="4080857"/>
          </a:xfrm>
        </p:grpSpPr>
        <p:grpSp>
          <p:nvGrpSpPr>
            <p:cNvPr id="45" name="组合 44">
              <a:extLst>
                <a:ext uri="{FF2B5EF4-FFF2-40B4-BE49-F238E27FC236}">
                  <a16:creationId xmlns:a16="http://schemas.microsoft.com/office/drawing/2014/main" id="{BD1A4853-2E75-5ECE-CAF5-33770DEDB8E9}"/>
                </a:ext>
              </a:extLst>
            </p:cNvPr>
            <p:cNvGrpSpPr/>
            <p:nvPr/>
          </p:nvGrpSpPr>
          <p:grpSpPr>
            <a:xfrm>
              <a:off x="999059" y="1708340"/>
              <a:ext cx="3828393" cy="4080857"/>
              <a:chOff x="3835400" y="1789113"/>
              <a:chExt cx="1468438" cy="1565275"/>
            </a:xfrm>
          </p:grpSpPr>
          <p:sp>
            <p:nvSpPr>
              <p:cNvPr id="48" name="Freeform 5">
                <a:extLst>
                  <a:ext uri="{FF2B5EF4-FFF2-40B4-BE49-F238E27FC236}">
                    <a16:creationId xmlns:a16="http://schemas.microsoft.com/office/drawing/2014/main" id="{604C76A9-B283-B674-8AD9-42918C438ED7}"/>
                  </a:ext>
                </a:extLst>
              </p:cNvPr>
              <p:cNvSpPr>
                <a:spLocks/>
              </p:cNvSpPr>
              <p:nvPr/>
            </p:nvSpPr>
            <p:spPr bwMode="auto">
              <a:xfrm>
                <a:off x="4005263"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5" y="366"/>
                      <a:pt x="260" y="366"/>
                    </a:cubicBezTo>
                    <a:cubicBezTo>
                      <a:pt x="0" y="366"/>
                      <a:pt x="0" y="366"/>
                      <a:pt x="0" y="366"/>
                    </a:cubicBezTo>
                    <a:cubicBezTo>
                      <a:pt x="0" y="0"/>
                      <a:pt x="0" y="0"/>
                      <a:pt x="0" y="0"/>
                    </a:cubicBezTo>
                    <a:cubicBezTo>
                      <a:pt x="260" y="0"/>
                      <a:pt x="260" y="0"/>
                      <a:pt x="260" y="0"/>
                    </a:cubicBezTo>
                    <a:cubicBezTo>
                      <a:pt x="285" y="0"/>
                      <a:pt x="304" y="20"/>
                      <a:pt x="304" y="44"/>
                    </a:cubicBezTo>
                    <a:lnTo>
                      <a:pt x="304" y="322"/>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9" name="Freeform 6">
                <a:extLst>
                  <a:ext uri="{FF2B5EF4-FFF2-40B4-BE49-F238E27FC236}">
                    <a16:creationId xmlns:a16="http://schemas.microsoft.com/office/drawing/2014/main" id="{C2BFCA6F-5620-162B-8676-23C186A6B573}"/>
                  </a:ext>
                </a:extLst>
              </p:cNvPr>
              <p:cNvSpPr>
                <a:spLocks/>
              </p:cNvSpPr>
              <p:nvPr/>
            </p:nvSpPr>
            <p:spPr bwMode="auto">
              <a:xfrm>
                <a:off x="4001926"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4" y="366"/>
                      <a:pt x="260" y="366"/>
                    </a:cubicBezTo>
                    <a:cubicBezTo>
                      <a:pt x="0" y="366"/>
                      <a:pt x="0" y="366"/>
                      <a:pt x="0" y="366"/>
                    </a:cubicBezTo>
                    <a:cubicBezTo>
                      <a:pt x="0" y="0"/>
                      <a:pt x="0" y="0"/>
                      <a:pt x="0" y="0"/>
                    </a:cubicBezTo>
                    <a:cubicBezTo>
                      <a:pt x="260" y="0"/>
                      <a:pt x="260" y="0"/>
                      <a:pt x="260" y="0"/>
                    </a:cubicBezTo>
                    <a:cubicBezTo>
                      <a:pt x="284" y="0"/>
                      <a:pt x="304" y="20"/>
                      <a:pt x="304" y="44"/>
                    </a:cubicBezTo>
                    <a:lnTo>
                      <a:pt x="304" y="3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p>
            </p:txBody>
          </p:sp>
          <p:sp>
            <p:nvSpPr>
              <p:cNvPr id="50" name="Rectangle 8">
                <a:extLst>
                  <a:ext uri="{FF2B5EF4-FFF2-40B4-BE49-F238E27FC236}">
                    <a16:creationId xmlns:a16="http://schemas.microsoft.com/office/drawing/2014/main" id="{C08FA1CA-0740-516B-8856-776BC590DAD6}"/>
                  </a:ext>
                </a:extLst>
              </p:cNvPr>
              <p:cNvSpPr>
                <a:spLocks noChangeArrowheads="1"/>
              </p:cNvSpPr>
              <p:nvPr/>
            </p:nvSpPr>
            <p:spPr bwMode="auto">
              <a:xfrm>
                <a:off x="4318000" y="2117726"/>
                <a:ext cx="674688"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1" name="Freeform 9">
                <a:extLst>
                  <a:ext uri="{FF2B5EF4-FFF2-40B4-BE49-F238E27FC236}">
                    <a16:creationId xmlns:a16="http://schemas.microsoft.com/office/drawing/2014/main" id="{D1AAD3B1-B75F-5849-FE24-C181A849596F}"/>
                  </a:ext>
                </a:extLst>
              </p:cNvPr>
              <p:cNvSpPr>
                <a:spLocks/>
              </p:cNvSpPr>
              <p:nvPr/>
            </p:nvSpPr>
            <p:spPr bwMode="auto">
              <a:xfrm>
                <a:off x="3835400" y="18399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2" name="Freeform 10">
                <a:extLst>
                  <a:ext uri="{FF2B5EF4-FFF2-40B4-BE49-F238E27FC236}">
                    <a16:creationId xmlns:a16="http://schemas.microsoft.com/office/drawing/2014/main" id="{1E2332B7-4E1D-56CE-E4D0-174FE225EFF4}"/>
                  </a:ext>
                </a:extLst>
              </p:cNvPr>
              <p:cNvSpPr>
                <a:spLocks/>
              </p:cNvSpPr>
              <p:nvPr/>
            </p:nvSpPr>
            <p:spPr bwMode="auto">
              <a:xfrm>
                <a:off x="3835400" y="1976438"/>
                <a:ext cx="234950" cy="73025"/>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3" name="Freeform 11">
                <a:extLst>
                  <a:ext uri="{FF2B5EF4-FFF2-40B4-BE49-F238E27FC236}">
                    <a16:creationId xmlns:a16="http://schemas.microsoft.com/office/drawing/2014/main" id="{25D29EC2-E5A3-CB92-0B1E-E7AA0A1BF3FE}"/>
                  </a:ext>
                </a:extLst>
              </p:cNvPr>
              <p:cNvSpPr>
                <a:spLocks/>
              </p:cNvSpPr>
              <p:nvPr/>
            </p:nvSpPr>
            <p:spPr bwMode="auto">
              <a:xfrm>
                <a:off x="3835400" y="21177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4" name="Freeform 12">
                <a:extLst>
                  <a:ext uri="{FF2B5EF4-FFF2-40B4-BE49-F238E27FC236}">
                    <a16:creationId xmlns:a16="http://schemas.microsoft.com/office/drawing/2014/main" id="{E87E5696-2752-10CA-5F3D-6D659B146B58}"/>
                  </a:ext>
                </a:extLst>
              </p:cNvPr>
              <p:cNvSpPr>
                <a:spLocks/>
              </p:cNvSpPr>
              <p:nvPr/>
            </p:nvSpPr>
            <p:spPr bwMode="auto">
              <a:xfrm>
                <a:off x="3835400" y="22590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5" name="Freeform 13">
                <a:extLst>
                  <a:ext uri="{FF2B5EF4-FFF2-40B4-BE49-F238E27FC236}">
                    <a16:creationId xmlns:a16="http://schemas.microsoft.com/office/drawing/2014/main" id="{2A1E45DD-DA85-8CFD-2A6F-61AF128E116C}"/>
                  </a:ext>
                </a:extLst>
              </p:cNvPr>
              <p:cNvSpPr>
                <a:spLocks/>
              </p:cNvSpPr>
              <p:nvPr/>
            </p:nvSpPr>
            <p:spPr bwMode="auto">
              <a:xfrm>
                <a:off x="3835400" y="23971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6" name="Freeform 14">
                <a:extLst>
                  <a:ext uri="{FF2B5EF4-FFF2-40B4-BE49-F238E27FC236}">
                    <a16:creationId xmlns:a16="http://schemas.microsoft.com/office/drawing/2014/main" id="{318A672A-A42D-C67B-D302-1479D300E903}"/>
                  </a:ext>
                </a:extLst>
              </p:cNvPr>
              <p:cNvSpPr>
                <a:spLocks/>
              </p:cNvSpPr>
              <p:nvPr/>
            </p:nvSpPr>
            <p:spPr bwMode="auto">
              <a:xfrm>
                <a:off x="3835400" y="25368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7" name="Freeform 15">
                <a:extLst>
                  <a:ext uri="{FF2B5EF4-FFF2-40B4-BE49-F238E27FC236}">
                    <a16:creationId xmlns:a16="http://schemas.microsoft.com/office/drawing/2014/main" id="{663AA67C-C2BA-2BC5-B873-42E03F076C60}"/>
                  </a:ext>
                </a:extLst>
              </p:cNvPr>
              <p:cNvSpPr>
                <a:spLocks/>
              </p:cNvSpPr>
              <p:nvPr/>
            </p:nvSpPr>
            <p:spPr bwMode="auto">
              <a:xfrm>
                <a:off x="3835400" y="26781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8" name="Freeform 16">
                <a:extLst>
                  <a:ext uri="{FF2B5EF4-FFF2-40B4-BE49-F238E27FC236}">
                    <a16:creationId xmlns:a16="http://schemas.microsoft.com/office/drawing/2014/main" id="{79B7ED3C-781D-7C24-DB13-1D73C522B294}"/>
                  </a:ext>
                </a:extLst>
              </p:cNvPr>
              <p:cNvSpPr>
                <a:spLocks/>
              </p:cNvSpPr>
              <p:nvPr/>
            </p:nvSpPr>
            <p:spPr bwMode="auto">
              <a:xfrm>
                <a:off x="3835400" y="28162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9" name="Freeform 17">
                <a:extLst>
                  <a:ext uri="{FF2B5EF4-FFF2-40B4-BE49-F238E27FC236}">
                    <a16:creationId xmlns:a16="http://schemas.microsoft.com/office/drawing/2014/main" id="{177638F7-24DE-B161-3AB0-C25263981D15}"/>
                  </a:ext>
                </a:extLst>
              </p:cNvPr>
              <p:cNvSpPr>
                <a:spLocks/>
              </p:cNvSpPr>
              <p:nvPr/>
            </p:nvSpPr>
            <p:spPr bwMode="auto">
              <a:xfrm>
                <a:off x="3835400" y="29559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0" name="Freeform 18">
                <a:extLst>
                  <a:ext uri="{FF2B5EF4-FFF2-40B4-BE49-F238E27FC236}">
                    <a16:creationId xmlns:a16="http://schemas.microsoft.com/office/drawing/2014/main" id="{22FC5A63-7541-59EB-FA50-36B3E7493B32}"/>
                  </a:ext>
                </a:extLst>
              </p:cNvPr>
              <p:cNvSpPr>
                <a:spLocks/>
              </p:cNvSpPr>
              <p:nvPr/>
            </p:nvSpPr>
            <p:spPr bwMode="auto">
              <a:xfrm>
                <a:off x="3835400" y="30972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1" name="Freeform 19">
                <a:extLst>
                  <a:ext uri="{FF2B5EF4-FFF2-40B4-BE49-F238E27FC236}">
                    <a16:creationId xmlns:a16="http://schemas.microsoft.com/office/drawing/2014/main" id="{B0BDF9F9-3FB4-F446-9601-A7503640E133}"/>
                  </a:ext>
                </a:extLst>
              </p:cNvPr>
              <p:cNvSpPr>
                <a:spLocks/>
              </p:cNvSpPr>
              <p:nvPr/>
            </p:nvSpPr>
            <p:spPr bwMode="auto">
              <a:xfrm>
                <a:off x="3835400" y="32353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grpSp>
        <p:sp>
          <p:nvSpPr>
            <p:cNvPr id="46" name="矩形 259">
              <a:extLst>
                <a:ext uri="{FF2B5EF4-FFF2-40B4-BE49-F238E27FC236}">
                  <a16:creationId xmlns:a16="http://schemas.microsoft.com/office/drawing/2014/main" id="{08D23D9D-5D17-5498-7A77-7FFAAE720611}"/>
                </a:ext>
              </a:extLst>
            </p:cNvPr>
            <p:cNvSpPr>
              <a:spLocks noChangeArrowheads="1"/>
            </p:cNvSpPr>
            <p:nvPr/>
          </p:nvSpPr>
          <p:spPr bwMode="auto">
            <a:xfrm>
              <a:off x="2306379" y="2775471"/>
              <a:ext cx="1656605" cy="562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2600" dirty="0">
                  <a:solidFill>
                    <a:srgbClr val="4D4D4D"/>
                  </a:solidFill>
                  <a:latin typeface="思源黑体 CN Light" panose="020B0300000000000000" pitchFamily="34" charset="-122"/>
                  <a:ea typeface="思源黑体 CN Light" panose="020B0300000000000000" pitchFamily="34" charset="-122"/>
                  <a:cs typeface="Arial" panose="020B0604020202020204" pitchFamily="34" charset="0"/>
                </a:rPr>
                <a:t>03</a:t>
              </a:r>
              <a:endParaRPr lang="zh-CN" altLang="en-US" sz="1300" dirty="0">
                <a:solidFill>
                  <a:srgbClr val="4D4D4D"/>
                </a:solidFill>
                <a:latin typeface="思源黑体 CN Light" panose="020B0300000000000000" pitchFamily="34" charset="-122"/>
                <a:ea typeface="思源黑体 CN Light" panose="020B0300000000000000" pitchFamily="34" charset="-122"/>
                <a:cs typeface="Arial" panose="020B0604020202020204" pitchFamily="34" charset="0"/>
              </a:endParaRPr>
            </a:p>
          </p:txBody>
        </p:sp>
        <p:sp>
          <p:nvSpPr>
            <p:cNvPr id="47" name="矩形 259">
              <a:extLst>
                <a:ext uri="{FF2B5EF4-FFF2-40B4-BE49-F238E27FC236}">
                  <a16:creationId xmlns:a16="http://schemas.microsoft.com/office/drawing/2014/main" id="{AACFE169-7CC2-EAFF-1878-B8E7776CA01B}"/>
                </a:ext>
              </a:extLst>
            </p:cNvPr>
            <p:cNvSpPr>
              <a:spLocks noChangeArrowheads="1"/>
            </p:cNvSpPr>
            <p:nvPr/>
          </p:nvSpPr>
          <p:spPr bwMode="auto">
            <a:xfrm>
              <a:off x="2438404" y="3696145"/>
              <a:ext cx="1392559" cy="126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0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rPr>
                <a:t>章节</a:t>
              </a:r>
              <a:endParaRPr lang="en-US" altLang="zh-CN" sz="10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endParaRPr>
            </a:p>
            <a:p>
              <a:pPr algn="ctr">
                <a:buNone/>
              </a:pPr>
              <a:r>
                <a:rPr lang="en-US" altLang="zh-CN"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rPr>
                <a:t>PART</a:t>
              </a:r>
              <a:endParaRPr lang="en-US" altLang="zh-CN" sz="38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endParaRPr>
            </a:p>
          </p:txBody>
        </p:sp>
      </p:grpSp>
    </p:spTree>
    <p:custDataLst>
      <p:tags r:id="rId1"/>
    </p:custDataLst>
    <p:extLst>
      <p:ext uri="{BB962C8B-B14F-4D97-AF65-F5344CB8AC3E}">
        <p14:creationId xmlns:p14="http://schemas.microsoft.com/office/powerpoint/2010/main" val="4186115466"/>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ppt_w"/>
                                          </p:val>
                                        </p:tav>
                                        <p:tav tm="100000">
                                          <p:val>
                                            <p:strVal val="#ppt_w"/>
                                          </p:val>
                                        </p:tav>
                                      </p:tavLst>
                                    </p:anim>
                                    <p:anim calcmode="lin" valueType="num">
                                      <p:cBhvr>
                                        <p:cTn id="8"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wipe(up)">
                                      <p:cBhvr>
                                        <p:cTn id="1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3167857" y="258202"/>
            <a:ext cx="2808288" cy="369332"/>
          </a:xfrm>
          <a:prstGeom prst="rect">
            <a:avLst/>
          </a:prstGeom>
          <a:noFill/>
        </p:spPr>
        <p:txBody>
          <a:bodyPr wrap="square" lIns="0" tIns="0" rIns="0" bIns="0" rtlCol="0" anchor="ctr">
            <a:spAutoFit/>
          </a:bodyPr>
          <a:lstStyle/>
          <a:p>
            <a:pPr algn="ctr"/>
            <a:r>
              <a:rPr lang="zh-CN" altLang="en-US" sz="2400"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Arial" panose="020B0604020202020204" pitchFamily="34" charset="0"/>
              </a:rPr>
              <a:t>改进</a:t>
            </a:r>
            <a:r>
              <a:rPr lang="en-US" altLang="zh-CN" sz="2400"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Arial" panose="020B0604020202020204" pitchFamily="34" charset="0"/>
              </a:rPr>
              <a:t>EDF</a:t>
            </a:r>
            <a:endParaRPr lang="zh-CN" altLang="en-US" sz="2400"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Arial" panose="020B0604020202020204" pitchFamily="34" charset="0"/>
            </a:endParaRPr>
          </a:p>
        </p:txBody>
      </p:sp>
      <p:grpSp>
        <p:nvGrpSpPr>
          <p:cNvPr id="32" name="组合 31"/>
          <p:cNvGrpSpPr/>
          <p:nvPr/>
        </p:nvGrpSpPr>
        <p:grpSpPr>
          <a:xfrm>
            <a:off x="630277" y="420993"/>
            <a:ext cx="7883447" cy="0"/>
            <a:chOff x="1028775" y="591989"/>
            <a:chExt cx="11086097" cy="0"/>
          </a:xfrm>
        </p:grpSpPr>
        <p:cxnSp>
          <p:nvCxnSpPr>
            <p:cNvPr id="33" name="直接连接符 32"/>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 name="TextBox 11">
            <a:extLst>
              <a:ext uri="{FF2B5EF4-FFF2-40B4-BE49-F238E27FC236}">
                <a16:creationId xmlns:a16="http://schemas.microsoft.com/office/drawing/2014/main" id="{12D746A1-894F-D2F5-7B74-1E9CD11F2F7E}"/>
              </a:ext>
            </a:extLst>
          </p:cNvPr>
          <p:cNvSpPr txBox="1"/>
          <p:nvPr/>
        </p:nvSpPr>
        <p:spPr>
          <a:xfrm>
            <a:off x="1905902" y="1059582"/>
            <a:ext cx="5609380" cy="4374529"/>
          </a:xfrm>
          <a:prstGeom prst="rect">
            <a:avLst/>
          </a:prstGeom>
          <a:noFill/>
        </p:spPr>
        <p:txBody>
          <a:bodyPr wrap="square" lIns="65023" tIns="32511" rIns="65023" bIns="32511" rtlCol="0">
            <a:spAutoFit/>
          </a:bodyPr>
          <a:lstStyle/>
          <a:p>
            <a:pPr marL="0" lvl="1" indent="0"/>
            <a:r>
              <a:rPr lang="zh-CN" altLang="en-US" sz="2000" dirty="0">
                <a:solidFill>
                  <a:schemeClr val="accent1"/>
                </a:solidFill>
                <a:ea typeface="思源黑体 CN Light" panose="020B0300000000000000" pitchFamily="34" charset="-122"/>
                <a:cs typeface="+mn-ea"/>
                <a:sym typeface="Arial" panose="020B0604020202020204" pitchFamily="34" charset="0"/>
              </a:rPr>
              <a:t>实现</a:t>
            </a:r>
            <a:r>
              <a:rPr lang="en-US" altLang="zh-CN" sz="2000" dirty="0">
                <a:solidFill>
                  <a:schemeClr val="accent1"/>
                </a:solidFill>
                <a:ea typeface="思源黑体 CN Light" panose="020B0300000000000000" pitchFamily="34" charset="-122"/>
                <a:cs typeface="+mn-ea"/>
                <a:sym typeface="Arial" panose="020B0604020202020204" pitchFamily="34" charset="0"/>
              </a:rPr>
              <a:t>NEDF</a:t>
            </a:r>
            <a:r>
              <a:rPr lang="zh-CN" altLang="en-US" sz="2000" dirty="0">
                <a:solidFill>
                  <a:schemeClr val="accent1"/>
                </a:solidFill>
                <a:ea typeface="思源黑体 CN Light" panose="020B0300000000000000" pitchFamily="34" charset="-122"/>
                <a:cs typeface="+mn-ea"/>
                <a:sym typeface="Arial" panose="020B0604020202020204" pitchFamily="34" charset="0"/>
              </a:rPr>
              <a:t>的关键在于从调度队列中去任务的策略，</a:t>
            </a:r>
            <a:r>
              <a:rPr lang="en-US" altLang="zh-CN" sz="2000" dirty="0">
                <a:solidFill>
                  <a:schemeClr val="accent1"/>
                </a:solidFill>
                <a:ea typeface="思源黑体 CN Light" panose="020B0300000000000000" pitchFamily="34" charset="-122"/>
                <a:cs typeface="+mn-ea"/>
                <a:sym typeface="Arial" panose="020B0604020202020204" pitchFamily="34" charset="0"/>
              </a:rPr>
              <a:t>NDEF</a:t>
            </a:r>
            <a:r>
              <a:rPr lang="zh-CN" altLang="en-US" sz="2000" dirty="0">
                <a:solidFill>
                  <a:schemeClr val="accent1"/>
                </a:solidFill>
                <a:ea typeface="思源黑体 CN Light" panose="020B0300000000000000" pitchFamily="34" charset="-122"/>
                <a:cs typeface="+mn-ea"/>
                <a:sym typeface="Arial" panose="020B0604020202020204" pitchFamily="34" charset="0"/>
              </a:rPr>
              <a:t>除了考虑任务的截止时间之外还考虑任务的优先级。刚才修改调度队列的插入顺序之后，已经保证了调度队列的截止时间是有序的。那么我们可以这样实现</a:t>
            </a:r>
            <a:r>
              <a:rPr lang="en-US" altLang="zh-CN" sz="2000" dirty="0">
                <a:solidFill>
                  <a:schemeClr val="accent1"/>
                </a:solidFill>
                <a:ea typeface="思源黑体 CN Light" panose="020B0300000000000000" pitchFamily="34" charset="-122"/>
                <a:cs typeface="+mn-ea"/>
                <a:sym typeface="Arial" panose="020B0604020202020204" pitchFamily="34" charset="0"/>
              </a:rPr>
              <a:t>NEDF</a:t>
            </a:r>
            <a:r>
              <a:rPr lang="zh-CN" altLang="en-US" sz="2000" dirty="0">
                <a:solidFill>
                  <a:schemeClr val="accent1"/>
                </a:solidFill>
                <a:ea typeface="思源黑体 CN Light" panose="020B0300000000000000" pitchFamily="34" charset="-122"/>
                <a:cs typeface="+mn-ea"/>
                <a:sym typeface="Arial" panose="020B0604020202020204" pitchFamily="34" charset="0"/>
              </a:rPr>
              <a:t>：</a:t>
            </a:r>
            <a:br>
              <a:rPr lang="en-US" altLang="zh-CN" sz="2000" dirty="0">
                <a:solidFill>
                  <a:schemeClr val="accent1"/>
                </a:solidFill>
                <a:ea typeface="思源黑体 CN Light" panose="020B0300000000000000" pitchFamily="34" charset="-122"/>
                <a:cs typeface="+mn-ea"/>
                <a:sym typeface="Arial" panose="020B0604020202020204" pitchFamily="34" charset="0"/>
              </a:rPr>
            </a:br>
            <a:r>
              <a:rPr lang="en-US" altLang="zh-CN" sz="2000" dirty="0">
                <a:solidFill>
                  <a:schemeClr val="accent1"/>
                </a:solidFill>
                <a:ea typeface="思源黑体 CN Light" panose="020B0300000000000000" pitchFamily="34" charset="-122"/>
                <a:cs typeface="+mn-ea"/>
                <a:sym typeface="Arial" panose="020B0604020202020204" pitchFamily="34" charset="0"/>
              </a:rPr>
              <a:t>1</a:t>
            </a:r>
            <a:r>
              <a:rPr lang="zh-CN" altLang="en-US" sz="2000" dirty="0">
                <a:solidFill>
                  <a:schemeClr val="accent1"/>
                </a:solidFill>
                <a:ea typeface="思源黑体 CN Light" panose="020B0300000000000000" pitchFamily="34" charset="-122"/>
                <a:cs typeface="+mn-ea"/>
                <a:sym typeface="Arial" panose="020B0604020202020204" pitchFamily="34" charset="0"/>
              </a:rPr>
              <a:t>：如果队列中只有一个任务，那么就直接运行这个任务</a:t>
            </a:r>
            <a:endParaRPr lang="en-US" altLang="zh-CN" sz="2000" dirty="0">
              <a:solidFill>
                <a:schemeClr val="accent1"/>
              </a:solidFill>
              <a:ea typeface="思源黑体 CN Light" panose="020B0300000000000000" pitchFamily="34" charset="-122"/>
              <a:cs typeface="+mn-ea"/>
              <a:sym typeface="Arial" panose="020B0604020202020204" pitchFamily="34" charset="0"/>
            </a:endParaRPr>
          </a:p>
          <a:p>
            <a:pPr marL="0" lvl="1" indent="0"/>
            <a:r>
              <a:rPr lang="en-US" altLang="zh-CN" sz="2000" dirty="0">
                <a:solidFill>
                  <a:schemeClr val="accent1"/>
                </a:solidFill>
                <a:ea typeface="思源黑体 CN Light" panose="020B0300000000000000" pitchFamily="34" charset="-122"/>
                <a:cs typeface="+mn-ea"/>
                <a:sym typeface="Arial" panose="020B0604020202020204" pitchFamily="34" charset="0"/>
              </a:rPr>
              <a:t>2</a:t>
            </a:r>
            <a:r>
              <a:rPr lang="zh-CN" altLang="en-US" sz="2000" dirty="0">
                <a:solidFill>
                  <a:schemeClr val="accent1"/>
                </a:solidFill>
                <a:ea typeface="思源黑体 CN Light" panose="020B0300000000000000" pitchFamily="34" charset="-122"/>
                <a:cs typeface="+mn-ea"/>
                <a:sym typeface="Arial" panose="020B0604020202020204" pitchFamily="34" charset="0"/>
              </a:rPr>
              <a:t>：否则，计算队列中所有任务的截止时间差值</a:t>
            </a:r>
            <a:r>
              <a:rPr lang="en-US" altLang="zh-CN" sz="2000" dirty="0">
                <a:solidFill>
                  <a:schemeClr val="accent1"/>
                </a:solidFill>
                <a:ea typeface="思源黑体 CN Light" panose="020B0300000000000000" pitchFamily="34" charset="-122"/>
                <a:cs typeface="+mn-ea"/>
                <a:sym typeface="Arial" panose="020B0604020202020204" pitchFamily="34" charset="0"/>
              </a:rPr>
              <a:t>IM</a:t>
            </a:r>
          </a:p>
          <a:p>
            <a:pPr marL="0" lvl="1" indent="0"/>
            <a:r>
              <a:rPr lang="en-US" altLang="zh-CN" sz="2000" dirty="0">
                <a:solidFill>
                  <a:schemeClr val="accent1"/>
                </a:solidFill>
                <a:ea typeface="思源黑体 CN Light" panose="020B0300000000000000" pitchFamily="34" charset="-122"/>
                <a:cs typeface="+mn-ea"/>
                <a:sym typeface="Arial" panose="020B0604020202020204" pitchFamily="34" charset="0"/>
              </a:rPr>
              <a:t>3</a:t>
            </a:r>
            <a:r>
              <a:rPr lang="zh-CN" altLang="en-US" sz="2000" dirty="0">
                <a:solidFill>
                  <a:schemeClr val="accent1"/>
                </a:solidFill>
                <a:ea typeface="思源黑体 CN Light" panose="020B0300000000000000" pitchFamily="34" charset="-122"/>
                <a:cs typeface="+mn-ea"/>
                <a:sym typeface="Arial" panose="020B0604020202020204" pitchFamily="34" charset="0"/>
              </a:rPr>
              <a:t>：显然，第一个任务和第二个任务的截止时间不是等于</a:t>
            </a:r>
            <a:r>
              <a:rPr lang="en-US" altLang="zh-CN" sz="2000" dirty="0">
                <a:solidFill>
                  <a:schemeClr val="accent1"/>
                </a:solidFill>
                <a:ea typeface="思源黑体 CN Light" panose="020B0300000000000000" pitchFamily="34" charset="-122"/>
                <a:cs typeface="+mn-ea"/>
                <a:sym typeface="Arial" panose="020B0604020202020204" pitchFamily="34" charset="0"/>
              </a:rPr>
              <a:t>IM</a:t>
            </a:r>
            <a:r>
              <a:rPr lang="zh-CN" altLang="en-US" sz="2000" dirty="0">
                <a:solidFill>
                  <a:schemeClr val="accent1"/>
                </a:solidFill>
                <a:ea typeface="思源黑体 CN Light" panose="020B0300000000000000" pitchFamily="34" charset="-122"/>
                <a:cs typeface="+mn-ea"/>
                <a:sym typeface="Arial" panose="020B0604020202020204" pitchFamily="34" charset="0"/>
              </a:rPr>
              <a:t>就是大于</a:t>
            </a:r>
            <a:r>
              <a:rPr lang="en-US" altLang="zh-CN" sz="2000" dirty="0">
                <a:solidFill>
                  <a:schemeClr val="accent1"/>
                </a:solidFill>
                <a:ea typeface="思源黑体 CN Light" panose="020B0300000000000000" pitchFamily="34" charset="-122"/>
                <a:cs typeface="+mn-ea"/>
                <a:sym typeface="Arial" panose="020B0604020202020204" pitchFamily="34" charset="0"/>
              </a:rPr>
              <a:t>IM</a:t>
            </a:r>
            <a:r>
              <a:rPr lang="zh-CN" altLang="en-US" sz="2000" dirty="0">
                <a:solidFill>
                  <a:schemeClr val="accent1"/>
                </a:solidFill>
                <a:ea typeface="思源黑体 CN Light" panose="020B0300000000000000" pitchFamily="34" charset="-122"/>
                <a:cs typeface="+mn-ea"/>
                <a:sym typeface="Arial" panose="020B0604020202020204" pitchFamily="34" charset="0"/>
              </a:rPr>
              <a:t>，如果等于</a:t>
            </a:r>
            <a:r>
              <a:rPr lang="en-US" altLang="zh-CN" sz="2000" dirty="0">
                <a:solidFill>
                  <a:schemeClr val="accent1"/>
                </a:solidFill>
                <a:ea typeface="思源黑体 CN Light" panose="020B0300000000000000" pitchFamily="34" charset="-122"/>
                <a:cs typeface="+mn-ea"/>
                <a:sym typeface="Arial" panose="020B0604020202020204" pitchFamily="34" charset="0"/>
              </a:rPr>
              <a:t>IM</a:t>
            </a:r>
            <a:r>
              <a:rPr lang="zh-CN" altLang="en-US" sz="2000" dirty="0">
                <a:solidFill>
                  <a:schemeClr val="accent1"/>
                </a:solidFill>
                <a:ea typeface="思源黑体 CN Light" panose="020B0300000000000000" pitchFamily="34" charset="-122"/>
                <a:cs typeface="+mn-ea"/>
                <a:sym typeface="Arial" panose="020B0604020202020204" pitchFamily="34" charset="0"/>
              </a:rPr>
              <a:t>那么就取优先级大的任务，否则取第一个任务运行（截止时间小）。</a:t>
            </a:r>
            <a:endParaRPr lang="en-US" altLang="zh-CN" sz="2000" dirty="0">
              <a:solidFill>
                <a:schemeClr val="accent1"/>
              </a:solidFill>
              <a:ea typeface="思源黑体 CN Light" panose="020B0300000000000000" pitchFamily="34" charset="-122"/>
              <a:cs typeface="+mn-ea"/>
              <a:sym typeface="Arial" panose="020B0604020202020204" pitchFamily="34" charset="0"/>
            </a:endParaRPr>
          </a:p>
          <a:p>
            <a:pPr marL="0" lvl="1" indent="0"/>
            <a:endParaRPr lang="en-US" altLang="zh-CN" sz="2000" dirty="0">
              <a:solidFill>
                <a:schemeClr val="accent1"/>
              </a:solidFill>
              <a:ea typeface="思源黑体 CN Light" panose="020B0300000000000000" pitchFamily="34" charset="-122"/>
              <a:cs typeface="+mn-ea"/>
              <a:sym typeface="Arial" panose="020B0604020202020204" pitchFamily="34" charset="0"/>
            </a:endParaRPr>
          </a:p>
        </p:txBody>
      </p:sp>
    </p:spTree>
    <p:extLst>
      <p:ext uri="{BB962C8B-B14F-4D97-AF65-F5344CB8AC3E}">
        <p14:creationId xmlns:p14="http://schemas.microsoft.com/office/powerpoint/2010/main" val="3969489214"/>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SCORM_PASSING_SCORE" val="100.000000"/>
  <p:tag name="ISPRING_SCORM_ENDPOINT" val="&lt;endpoint&gt;&lt;enable&gt;0&lt;/enable&gt;&lt;lrs&gt;http://&lt;/lrs&gt;&lt;auth&gt;0&lt;/auth&gt;&lt;login&gt;&lt;/login&gt;&lt;password&gt;&lt;/password&gt;&lt;key&gt;&lt;/key&gt;&lt;name&gt;&lt;/name&gt;&lt;email&gt;&lt;/email&gt;&lt;/endpoint&gt;&#10;"/>
  <p:tag name="ISPRING_PRESENTATION_TITLE" val="简约扁平风年中总结工作汇报PPT背景"/>
</p:tagLst>
</file>

<file path=ppt/tags/tag10.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11.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2.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13.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2.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4.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5.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6.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7.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8.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9.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heme/theme1.xml><?xml version="1.0" encoding="utf-8"?>
<a:theme xmlns:a="http://schemas.openxmlformats.org/drawingml/2006/main" name="自定义设计方案">
  <a:themeElements>
    <a:clrScheme name="自定义 18">
      <a:dk1>
        <a:sysClr val="windowText" lastClr="000000"/>
      </a:dk1>
      <a:lt1>
        <a:sysClr val="window" lastClr="FFFFFF"/>
      </a:lt1>
      <a:dk2>
        <a:srgbClr val="8588A1"/>
      </a:dk2>
      <a:lt2>
        <a:srgbClr val="FFFFFF"/>
      </a:lt2>
      <a:accent1>
        <a:srgbClr val="83BBC1"/>
      </a:accent1>
      <a:accent2>
        <a:srgbClr val="9293BD"/>
      </a:accent2>
      <a:accent3>
        <a:srgbClr val="A3CFD7"/>
      </a:accent3>
      <a:accent4>
        <a:srgbClr val="E0A17B"/>
      </a:accent4>
      <a:accent5>
        <a:srgbClr val="C69B7D"/>
      </a:accent5>
      <a:accent6>
        <a:srgbClr val="9DBDD2"/>
      </a:accent6>
      <a:hlink>
        <a:srgbClr val="A3CFD7"/>
      </a:hlink>
      <a:folHlink>
        <a:srgbClr val="DACAA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985</Words>
  <Application>Microsoft Office PowerPoint</Application>
  <PresentationFormat>全屏显示(16:9)</PresentationFormat>
  <Paragraphs>96</Paragraphs>
  <Slides>18</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-apple-system</vt:lpstr>
      <vt:lpstr>思源黑体 CN Bold</vt:lpstr>
      <vt:lpstr>思源黑体 CN Light</vt:lpstr>
      <vt:lpstr>Arial</vt:lpstr>
      <vt:lpstr>Calibri</vt:lpstr>
      <vt:lpstr>Calibri Light</vt:lpstr>
      <vt:lpstr>Century Gothic</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简约扁平风年中总结工作汇报PPT背景</dc:title>
  <dc:creator/>
  <cp:lastModifiedBy/>
  <cp:revision>1</cp:revision>
  <dcterms:created xsi:type="dcterms:W3CDTF">2016-11-28T19:55:50Z</dcterms:created>
  <dcterms:modified xsi:type="dcterms:W3CDTF">2023-06-23T13:35:19Z</dcterms:modified>
</cp:coreProperties>
</file>