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5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406" r:id="rId7"/>
    <p:sldId id="431" r:id="rId8"/>
    <p:sldId id="407" r:id="rId9"/>
    <p:sldId id="456" r:id="rId10"/>
    <p:sldId id="490" r:id="rId11"/>
    <p:sldId id="489" r:id="rId12"/>
    <p:sldId id="480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3" userDrawn="1">
          <p15:clr>
            <a:srgbClr val="A4A3A4"/>
          </p15:clr>
        </p15:guide>
        <p15:guide id="2" pos="3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735F"/>
    <a:srgbClr val="A9D08C"/>
    <a:srgbClr val="ABD18D"/>
    <a:srgbClr val="FFFFFF"/>
    <a:srgbClr val="FF5B5B"/>
    <a:srgbClr val="29528A"/>
    <a:srgbClr val="18B794"/>
    <a:srgbClr val="FFE0C1"/>
    <a:srgbClr val="FAA876"/>
    <a:srgbClr val="A5C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566" autoAdjust="0"/>
  </p:normalViewPr>
  <p:slideViewPr>
    <p:cSldViewPr snapToGrid="0" showGuides="1">
      <p:cViewPr>
        <p:scale>
          <a:sx n="110" d="100"/>
          <a:sy n="110" d="100"/>
        </p:scale>
        <p:origin x="-552" y="-210"/>
      </p:cViewPr>
      <p:guideLst>
        <p:guide orient="horz" pos="1863"/>
        <p:guide pos="3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2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5A6DF-0500-4090-8CE8-3491BF8633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6780E-B070-43D2-B48E-FA3AA07777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83EA-9534-454F-AA6C-BBDB9F70F6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DDD-6265-4AD2-9FD9-F9831C35E3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83EA-9534-454F-AA6C-BBDB9F70F6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DDD-6265-4AD2-9FD9-F9831C35E399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759951" y="0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83EA-9534-454F-AA6C-BBDB9F70F6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DDD-6265-4AD2-9FD9-F9831C35E3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83EA-9534-454F-AA6C-BBDB9F70F6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DDD-6265-4AD2-9FD9-F9831C35E399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759951" y="0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5E5083EA-9534-454F-AA6C-BBDB9F70F67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9FF11DDD-6265-4AD2-9FD9-F9831C35E39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5E5083EA-9534-454F-AA6C-BBDB9F70F67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9FF11DDD-6265-4AD2-9FD9-F9831C35E39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1" Type="http://schemas.openxmlformats.org/officeDocument/2006/relationships/slideLayout" Target="../slideLayouts/slideLayout1.xml"/><Relationship Id="rId70" Type="http://schemas.openxmlformats.org/officeDocument/2006/relationships/tags" Target="../tags/tag76.xml"/><Relationship Id="rId7" Type="http://schemas.openxmlformats.org/officeDocument/2006/relationships/tags" Target="../tags/tag13.xml"/><Relationship Id="rId69" Type="http://schemas.openxmlformats.org/officeDocument/2006/relationships/tags" Target="../tags/tag75.xml"/><Relationship Id="rId68" Type="http://schemas.openxmlformats.org/officeDocument/2006/relationships/tags" Target="../tags/tag74.xml"/><Relationship Id="rId67" Type="http://schemas.openxmlformats.org/officeDocument/2006/relationships/tags" Target="../tags/tag73.xml"/><Relationship Id="rId66" Type="http://schemas.openxmlformats.org/officeDocument/2006/relationships/tags" Target="../tags/tag72.xml"/><Relationship Id="rId65" Type="http://schemas.openxmlformats.org/officeDocument/2006/relationships/tags" Target="../tags/tag71.xml"/><Relationship Id="rId64" Type="http://schemas.openxmlformats.org/officeDocument/2006/relationships/tags" Target="../tags/tag70.xml"/><Relationship Id="rId63" Type="http://schemas.openxmlformats.org/officeDocument/2006/relationships/tags" Target="../tags/tag69.xml"/><Relationship Id="rId62" Type="http://schemas.openxmlformats.org/officeDocument/2006/relationships/tags" Target="../tags/tag68.xml"/><Relationship Id="rId61" Type="http://schemas.openxmlformats.org/officeDocument/2006/relationships/tags" Target="../tags/tag67.xml"/><Relationship Id="rId60" Type="http://schemas.openxmlformats.org/officeDocument/2006/relationships/tags" Target="../tags/tag66.xml"/><Relationship Id="rId6" Type="http://schemas.openxmlformats.org/officeDocument/2006/relationships/tags" Target="../tags/tag12.xml"/><Relationship Id="rId59" Type="http://schemas.openxmlformats.org/officeDocument/2006/relationships/tags" Target="../tags/tag65.xml"/><Relationship Id="rId58" Type="http://schemas.openxmlformats.org/officeDocument/2006/relationships/tags" Target="../tags/tag64.xml"/><Relationship Id="rId57" Type="http://schemas.openxmlformats.org/officeDocument/2006/relationships/tags" Target="../tags/tag63.xml"/><Relationship Id="rId56" Type="http://schemas.openxmlformats.org/officeDocument/2006/relationships/tags" Target="../tags/tag62.xml"/><Relationship Id="rId55" Type="http://schemas.openxmlformats.org/officeDocument/2006/relationships/tags" Target="../tags/tag61.xml"/><Relationship Id="rId54" Type="http://schemas.openxmlformats.org/officeDocument/2006/relationships/tags" Target="../tags/tag60.xml"/><Relationship Id="rId53" Type="http://schemas.openxmlformats.org/officeDocument/2006/relationships/tags" Target="../tags/tag59.xml"/><Relationship Id="rId52" Type="http://schemas.openxmlformats.org/officeDocument/2006/relationships/tags" Target="../tags/tag58.xml"/><Relationship Id="rId51" Type="http://schemas.openxmlformats.org/officeDocument/2006/relationships/tags" Target="../tags/tag57.xml"/><Relationship Id="rId50" Type="http://schemas.openxmlformats.org/officeDocument/2006/relationships/tags" Target="../tags/tag56.xml"/><Relationship Id="rId5" Type="http://schemas.openxmlformats.org/officeDocument/2006/relationships/tags" Target="../tags/tag11.xml"/><Relationship Id="rId49" Type="http://schemas.openxmlformats.org/officeDocument/2006/relationships/tags" Target="../tags/tag55.xml"/><Relationship Id="rId48" Type="http://schemas.openxmlformats.org/officeDocument/2006/relationships/tags" Target="../tags/tag54.xml"/><Relationship Id="rId47" Type="http://schemas.openxmlformats.org/officeDocument/2006/relationships/tags" Target="../tags/tag53.xml"/><Relationship Id="rId46" Type="http://schemas.openxmlformats.org/officeDocument/2006/relationships/tags" Target="../tags/tag52.xml"/><Relationship Id="rId45" Type="http://schemas.openxmlformats.org/officeDocument/2006/relationships/tags" Target="../tags/tag51.xml"/><Relationship Id="rId44" Type="http://schemas.openxmlformats.org/officeDocument/2006/relationships/tags" Target="../tags/tag50.xml"/><Relationship Id="rId43" Type="http://schemas.openxmlformats.org/officeDocument/2006/relationships/tags" Target="../tags/tag49.xml"/><Relationship Id="rId42" Type="http://schemas.openxmlformats.org/officeDocument/2006/relationships/tags" Target="../tags/tag48.xml"/><Relationship Id="rId41" Type="http://schemas.openxmlformats.org/officeDocument/2006/relationships/tags" Target="../tags/tag47.xml"/><Relationship Id="rId40" Type="http://schemas.openxmlformats.org/officeDocument/2006/relationships/tags" Target="../tags/tag46.xml"/><Relationship Id="rId4" Type="http://schemas.openxmlformats.org/officeDocument/2006/relationships/tags" Target="../tags/tag10.xml"/><Relationship Id="rId39" Type="http://schemas.openxmlformats.org/officeDocument/2006/relationships/tags" Target="../tags/tag45.xml"/><Relationship Id="rId38" Type="http://schemas.openxmlformats.org/officeDocument/2006/relationships/tags" Target="../tags/tag44.xml"/><Relationship Id="rId37" Type="http://schemas.openxmlformats.org/officeDocument/2006/relationships/tags" Target="../tags/tag43.xml"/><Relationship Id="rId36" Type="http://schemas.openxmlformats.org/officeDocument/2006/relationships/tags" Target="../tags/tag42.xml"/><Relationship Id="rId35" Type="http://schemas.openxmlformats.org/officeDocument/2006/relationships/tags" Target="../tags/tag41.xml"/><Relationship Id="rId34" Type="http://schemas.openxmlformats.org/officeDocument/2006/relationships/tags" Target="../tags/tag40.xml"/><Relationship Id="rId33" Type="http://schemas.openxmlformats.org/officeDocument/2006/relationships/tags" Target="../tags/tag39.xml"/><Relationship Id="rId32" Type="http://schemas.openxmlformats.org/officeDocument/2006/relationships/tags" Target="../tags/tag38.xml"/><Relationship Id="rId31" Type="http://schemas.openxmlformats.org/officeDocument/2006/relationships/tags" Target="../tags/tag37.xml"/><Relationship Id="rId30" Type="http://schemas.openxmlformats.org/officeDocument/2006/relationships/tags" Target="../tags/tag36.xml"/><Relationship Id="rId3" Type="http://schemas.openxmlformats.org/officeDocument/2006/relationships/tags" Target="../tags/tag9.xml"/><Relationship Id="rId29" Type="http://schemas.openxmlformats.org/officeDocument/2006/relationships/tags" Target="../tags/tag35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9" Type="http://schemas.openxmlformats.org/officeDocument/2006/relationships/slideLayout" Target="../slideLayouts/slideLayout6.xml"/><Relationship Id="rId38" Type="http://schemas.openxmlformats.org/officeDocument/2006/relationships/tags" Target="../tags/tag114.xml"/><Relationship Id="rId37" Type="http://schemas.openxmlformats.org/officeDocument/2006/relationships/tags" Target="../tags/tag113.xml"/><Relationship Id="rId36" Type="http://schemas.openxmlformats.org/officeDocument/2006/relationships/tags" Target="../tags/tag112.xml"/><Relationship Id="rId35" Type="http://schemas.openxmlformats.org/officeDocument/2006/relationships/tags" Target="../tags/tag111.xml"/><Relationship Id="rId34" Type="http://schemas.openxmlformats.org/officeDocument/2006/relationships/tags" Target="../tags/tag110.xml"/><Relationship Id="rId33" Type="http://schemas.openxmlformats.org/officeDocument/2006/relationships/tags" Target="../tags/tag109.xml"/><Relationship Id="rId32" Type="http://schemas.openxmlformats.org/officeDocument/2006/relationships/tags" Target="../tags/tag108.xml"/><Relationship Id="rId31" Type="http://schemas.openxmlformats.org/officeDocument/2006/relationships/tags" Target="../tags/tag107.xml"/><Relationship Id="rId30" Type="http://schemas.openxmlformats.org/officeDocument/2006/relationships/tags" Target="../tags/tag106.xml"/><Relationship Id="rId3" Type="http://schemas.openxmlformats.org/officeDocument/2006/relationships/tags" Target="../tags/tag79.xml"/><Relationship Id="rId29" Type="http://schemas.openxmlformats.org/officeDocument/2006/relationships/tags" Target="../tags/tag105.xml"/><Relationship Id="rId28" Type="http://schemas.openxmlformats.org/officeDocument/2006/relationships/tags" Target="../tags/tag104.xml"/><Relationship Id="rId27" Type="http://schemas.openxmlformats.org/officeDocument/2006/relationships/tags" Target="../tags/tag103.xml"/><Relationship Id="rId26" Type="http://schemas.openxmlformats.org/officeDocument/2006/relationships/tags" Target="../tags/tag102.xml"/><Relationship Id="rId25" Type="http://schemas.openxmlformats.org/officeDocument/2006/relationships/tags" Target="../tags/tag101.xml"/><Relationship Id="rId24" Type="http://schemas.openxmlformats.org/officeDocument/2006/relationships/tags" Target="../tags/tag100.xml"/><Relationship Id="rId23" Type="http://schemas.openxmlformats.org/officeDocument/2006/relationships/tags" Target="../tags/tag99.xml"/><Relationship Id="rId22" Type="http://schemas.openxmlformats.org/officeDocument/2006/relationships/tags" Target="../tags/tag98.xml"/><Relationship Id="rId21" Type="http://schemas.openxmlformats.org/officeDocument/2006/relationships/tags" Target="../tags/tag97.xml"/><Relationship Id="rId20" Type="http://schemas.openxmlformats.org/officeDocument/2006/relationships/tags" Target="../tags/tag96.xml"/><Relationship Id="rId2" Type="http://schemas.openxmlformats.org/officeDocument/2006/relationships/tags" Target="../tags/tag78.xml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6" Type="http://schemas.openxmlformats.org/officeDocument/2006/relationships/slideLayout" Target="../slideLayouts/slideLayout1.xml"/><Relationship Id="rId55" Type="http://schemas.openxmlformats.org/officeDocument/2006/relationships/image" Target="../media/image7.png"/><Relationship Id="rId54" Type="http://schemas.openxmlformats.org/officeDocument/2006/relationships/tags" Target="../tags/tag169.xml"/><Relationship Id="rId53" Type="http://schemas.openxmlformats.org/officeDocument/2006/relationships/tags" Target="../tags/tag168.xml"/><Relationship Id="rId52" Type="http://schemas.openxmlformats.org/officeDocument/2006/relationships/tags" Target="../tags/tag167.xml"/><Relationship Id="rId51" Type="http://schemas.openxmlformats.org/officeDocument/2006/relationships/tags" Target="../tags/tag166.xml"/><Relationship Id="rId50" Type="http://schemas.openxmlformats.org/officeDocument/2006/relationships/tags" Target="../tags/tag165.xml"/><Relationship Id="rId5" Type="http://schemas.openxmlformats.org/officeDocument/2006/relationships/tags" Target="../tags/tag120.xml"/><Relationship Id="rId49" Type="http://schemas.openxmlformats.org/officeDocument/2006/relationships/tags" Target="../tags/tag164.xml"/><Relationship Id="rId48" Type="http://schemas.openxmlformats.org/officeDocument/2006/relationships/tags" Target="../tags/tag163.xml"/><Relationship Id="rId47" Type="http://schemas.openxmlformats.org/officeDocument/2006/relationships/tags" Target="../tags/tag162.xml"/><Relationship Id="rId46" Type="http://schemas.openxmlformats.org/officeDocument/2006/relationships/tags" Target="../tags/tag161.xml"/><Relationship Id="rId45" Type="http://schemas.openxmlformats.org/officeDocument/2006/relationships/tags" Target="../tags/tag160.xml"/><Relationship Id="rId44" Type="http://schemas.openxmlformats.org/officeDocument/2006/relationships/tags" Target="../tags/tag159.xml"/><Relationship Id="rId43" Type="http://schemas.openxmlformats.org/officeDocument/2006/relationships/tags" Target="../tags/tag158.xml"/><Relationship Id="rId42" Type="http://schemas.openxmlformats.org/officeDocument/2006/relationships/tags" Target="../tags/tag157.xml"/><Relationship Id="rId41" Type="http://schemas.openxmlformats.org/officeDocument/2006/relationships/tags" Target="../tags/tag156.xml"/><Relationship Id="rId40" Type="http://schemas.openxmlformats.org/officeDocument/2006/relationships/tags" Target="../tags/tag155.xml"/><Relationship Id="rId4" Type="http://schemas.openxmlformats.org/officeDocument/2006/relationships/tags" Target="../tags/tag119.xml"/><Relationship Id="rId39" Type="http://schemas.openxmlformats.org/officeDocument/2006/relationships/tags" Target="../tags/tag154.xml"/><Relationship Id="rId38" Type="http://schemas.openxmlformats.org/officeDocument/2006/relationships/tags" Target="../tags/tag153.xml"/><Relationship Id="rId37" Type="http://schemas.openxmlformats.org/officeDocument/2006/relationships/tags" Target="../tags/tag152.xml"/><Relationship Id="rId36" Type="http://schemas.openxmlformats.org/officeDocument/2006/relationships/tags" Target="../tags/tag151.xml"/><Relationship Id="rId35" Type="http://schemas.openxmlformats.org/officeDocument/2006/relationships/tags" Target="../tags/tag150.xml"/><Relationship Id="rId34" Type="http://schemas.openxmlformats.org/officeDocument/2006/relationships/tags" Target="../tags/tag149.xml"/><Relationship Id="rId33" Type="http://schemas.openxmlformats.org/officeDocument/2006/relationships/tags" Target="../tags/tag148.xml"/><Relationship Id="rId32" Type="http://schemas.openxmlformats.org/officeDocument/2006/relationships/tags" Target="../tags/tag147.xml"/><Relationship Id="rId31" Type="http://schemas.openxmlformats.org/officeDocument/2006/relationships/tags" Target="../tags/tag146.xml"/><Relationship Id="rId30" Type="http://schemas.openxmlformats.org/officeDocument/2006/relationships/tags" Target="../tags/tag145.xml"/><Relationship Id="rId3" Type="http://schemas.openxmlformats.org/officeDocument/2006/relationships/tags" Target="../tags/tag118.xml"/><Relationship Id="rId29" Type="http://schemas.openxmlformats.org/officeDocument/2006/relationships/tags" Target="../tags/tag144.xml"/><Relationship Id="rId28" Type="http://schemas.openxmlformats.org/officeDocument/2006/relationships/tags" Target="../tags/tag143.xml"/><Relationship Id="rId27" Type="http://schemas.openxmlformats.org/officeDocument/2006/relationships/tags" Target="../tags/tag142.xml"/><Relationship Id="rId26" Type="http://schemas.openxmlformats.org/officeDocument/2006/relationships/tags" Target="../tags/tag141.xml"/><Relationship Id="rId25" Type="http://schemas.openxmlformats.org/officeDocument/2006/relationships/tags" Target="../tags/tag140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tags" Target="../tags/tag117.xml"/><Relationship Id="rId19" Type="http://schemas.openxmlformats.org/officeDocument/2006/relationships/tags" Target="../tags/tag134.xml"/><Relationship Id="rId18" Type="http://schemas.openxmlformats.org/officeDocument/2006/relationships/tags" Target="../tags/tag133.xml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5" Type="http://schemas.openxmlformats.org/officeDocument/2006/relationships/slideLayout" Target="../slideLayouts/slideLayout1.xml"/><Relationship Id="rId54" Type="http://schemas.openxmlformats.org/officeDocument/2006/relationships/tags" Target="../tags/tag223.xml"/><Relationship Id="rId53" Type="http://schemas.openxmlformats.org/officeDocument/2006/relationships/tags" Target="../tags/tag222.xml"/><Relationship Id="rId52" Type="http://schemas.openxmlformats.org/officeDocument/2006/relationships/tags" Target="../tags/tag221.xml"/><Relationship Id="rId51" Type="http://schemas.openxmlformats.org/officeDocument/2006/relationships/tags" Target="../tags/tag220.xml"/><Relationship Id="rId50" Type="http://schemas.openxmlformats.org/officeDocument/2006/relationships/tags" Target="../tags/tag219.xml"/><Relationship Id="rId5" Type="http://schemas.openxmlformats.org/officeDocument/2006/relationships/tags" Target="../tags/tag174.xml"/><Relationship Id="rId49" Type="http://schemas.openxmlformats.org/officeDocument/2006/relationships/tags" Target="../tags/tag218.xml"/><Relationship Id="rId48" Type="http://schemas.openxmlformats.org/officeDocument/2006/relationships/tags" Target="../tags/tag217.xml"/><Relationship Id="rId47" Type="http://schemas.openxmlformats.org/officeDocument/2006/relationships/tags" Target="../tags/tag216.xml"/><Relationship Id="rId46" Type="http://schemas.openxmlformats.org/officeDocument/2006/relationships/tags" Target="../tags/tag215.xml"/><Relationship Id="rId45" Type="http://schemas.openxmlformats.org/officeDocument/2006/relationships/tags" Target="../tags/tag214.xml"/><Relationship Id="rId44" Type="http://schemas.openxmlformats.org/officeDocument/2006/relationships/tags" Target="../tags/tag213.xml"/><Relationship Id="rId43" Type="http://schemas.openxmlformats.org/officeDocument/2006/relationships/tags" Target="../tags/tag212.xml"/><Relationship Id="rId42" Type="http://schemas.openxmlformats.org/officeDocument/2006/relationships/tags" Target="../tags/tag211.xml"/><Relationship Id="rId41" Type="http://schemas.openxmlformats.org/officeDocument/2006/relationships/tags" Target="../tags/tag210.xml"/><Relationship Id="rId40" Type="http://schemas.openxmlformats.org/officeDocument/2006/relationships/tags" Target="../tags/tag209.xml"/><Relationship Id="rId4" Type="http://schemas.openxmlformats.org/officeDocument/2006/relationships/tags" Target="../tags/tag173.xml"/><Relationship Id="rId39" Type="http://schemas.openxmlformats.org/officeDocument/2006/relationships/tags" Target="../tags/tag208.xml"/><Relationship Id="rId38" Type="http://schemas.openxmlformats.org/officeDocument/2006/relationships/tags" Target="../tags/tag207.xml"/><Relationship Id="rId37" Type="http://schemas.openxmlformats.org/officeDocument/2006/relationships/tags" Target="../tags/tag206.xml"/><Relationship Id="rId36" Type="http://schemas.openxmlformats.org/officeDocument/2006/relationships/tags" Target="../tags/tag205.xml"/><Relationship Id="rId35" Type="http://schemas.openxmlformats.org/officeDocument/2006/relationships/tags" Target="../tags/tag204.xml"/><Relationship Id="rId34" Type="http://schemas.openxmlformats.org/officeDocument/2006/relationships/tags" Target="../tags/tag203.xml"/><Relationship Id="rId33" Type="http://schemas.openxmlformats.org/officeDocument/2006/relationships/tags" Target="../tags/tag202.xml"/><Relationship Id="rId32" Type="http://schemas.openxmlformats.org/officeDocument/2006/relationships/tags" Target="../tags/tag201.xml"/><Relationship Id="rId31" Type="http://schemas.openxmlformats.org/officeDocument/2006/relationships/tags" Target="../tags/tag200.xml"/><Relationship Id="rId30" Type="http://schemas.openxmlformats.org/officeDocument/2006/relationships/tags" Target="../tags/tag199.xml"/><Relationship Id="rId3" Type="http://schemas.openxmlformats.org/officeDocument/2006/relationships/tags" Target="../tags/tag172.xml"/><Relationship Id="rId29" Type="http://schemas.openxmlformats.org/officeDocument/2006/relationships/tags" Target="../tags/tag198.xml"/><Relationship Id="rId28" Type="http://schemas.openxmlformats.org/officeDocument/2006/relationships/tags" Target="../tags/tag197.xml"/><Relationship Id="rId27" Type="http://schemas.openxmlformats.org/officeDocument/2006/relationships/tags" Target="../tags/tag196.xml"/><Relationship Id="rId26" Type="http://schemas.openxmlformats.org/officeDocument/2006/relationships/tags" Target="../tags/tag195.xml"/><Relationship Id="rId25" Type="http://schemas.openxmlformats.org/officeDocument/2006/relationships/tags" Target="../tags/tag194.xml"/><Relationship Id="rId24" Type="http://schemas.openxmlformats.org/officeDocument/2006/relationships/tags" Target="../tags/tag193.xml"/><Relationship Id="rId23" Type="http://schemas.openxmlformats.org/officeDocument/2006/relationships/tags" Target="../tags/tag192.xml"/><Relationship Id="rId22" Type="http://schemas.openxmlformats.org/officeDocument/2006/relationships/tags" Target="../tags/tag191.xml"/><Relationship Id="rId21" Type="http://schemas.openxmlformats.org/officeDocument/2006/relationships/tags" Target="../tags/tag190.xml"/><Relationship Id="rId20" Type="http://schemas.openxmlformats.org/officeDocument/2006/relationships/tags" Target="../tags/tag189.xml"/><Relationship Id="rId2" Type="http://schemas.openxmlformats.org/officeDocument/2006/relationships/tags" Target="../tags/tag171.xml"/><Relationship Id="rId19" Type="http://schemas.openxmlformats.org/officeDocument/2006/relationships/tags" Target="../tags/tag188.xml"/><Relationship Id="rId18" Type="http://schemas.openxmlformats.org/officeDocument/2006/relationships/tags" Target="../tags/tag187.xml"/><Relationship Id="rId17" Type="http://schemas.openxmlformats.org/officeDocument/2006/relationships/tags" Target="../tags/tag186.xml"/><Relationship Id="rId16" Type="http://schemas.openxmlformats.org/officeDocument/2006/relationships/tags" Target="../tags/tag185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7" r="21375"/>
          <a:stretch>
            <a:fillRect/>
          </a:stretch>
        </p:blipFill>
        <p:spPr>
          <a:xfrm>
            <a:off x="0" y="5621655"/>
            <a:ext cx="9585960" cy="1231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9300" y="2048510"/>
            <a:ext cx="96926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AI集群中的任务调度和碎片卡问题</a:t>
            </a:r>
            <a:r>
              <a:rPr lang="en-US" altLang="zh-CN" sz="60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  </a:t>
            </a:r>
            <a:endParaRPr kumimoji="0" lang="en-US" altLang="zh-CN" sz="6000" b="1" i="0" u="none" strike="noStrike" kern="0" cap="none" spc="0" normalizeH="0" baseline="0" noProof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5885" y="4916802"/>
            <a:ext cx="3743497" cy="468000"/>
            <a:chOff x="4303831" y="4578533"/>
            <a:chExt cx="4081872" cy="432000"/>
          </a:xfrm>
        </p:grpSpPr>
        <p:sp>
          <p:nvSpPr>
            <p:cNvPr id="13" name="矩形: 圆角 12"/>
            <p:cNvSpPr/>
            <p:nvPr/>
          </p:nvSpPr>
          <p:spPr>
            <a:xfrm>
              <a:off x="4303831" y="4578533"/>
              <a:ext cx="2269216" cy="432000"/>
            </a:xfrm>
            <a:prstGeom prst="roundRect">
              <a:avLst>
                <a:gd name="adj" fmla="val 50000"/>
              </a:avLst>
            </a:prstGeom>
            <a:solidFill>
              <a:srgbClr val="18B79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思源宋体 CN Heavy" panose="02020900000000000000" pitchFamily="18" charset="-122"/>
                </a:rPr>
                <a:t>黄泽龙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 Heavy" panose="020209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657703" y="4578533"/>
              <a:ext cx="1728000" cy="432000"/>
            </a:xfrm>
            <a:prstGeom prst="roundRect">
              <a:avLst>
                <a:gd name="adj" fmla="val 50000"/>
              </a:avLst>
            </a:prstGeom>
            <a:solidFill>
              <a:srgbClr val="18B79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思源宋体 CN Heavy" panose="02020900000000000000" pitchFamily="18" charset="-122"/>
                </a:rPr>
                <a:t>2024.9.15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电脑的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5199115" y="2029492"/>
            <a:ext cx="1834111" cy="921848"/>
            <a:chOff x="6526447" y="1232071"/>
            <a:chExt cx="1834110" cy="921848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7462667" y="1308275"/>
              <a:ext cx="8978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  <a:sym typeface="Arial" panose="020B0604020202020204" pitchFamily="34" charset="0"/>
                </a:rPr>
                <a:t>背景</a:t>
              </a:r>
              <a:endParaRPr kumimoji="0" lang="zh-CN" altLang="en-US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6526447" y="1232071"/>
              <a:ext cx="794697" cy="921848"/>
            </a:xfrm>
            <a:custGeom>
              <a:avLst/>
              <a:gdLst>
                <a:gd name="connsiteX0" fmla="*/ 572754 w 1145508"/>
                <a:gd name="connsiteY0" fmla="*/ 0 h 1328789"/>
                <a:gd name="connsiteX1" fmla="*/ 1145508 w 1145508"/>
                <a:gd name="connsiteY1" fmla="*/ 286377 h 1328789"/>
                <a:gd name="connsiteX2" fmla="*/ 1145508 w 1145508"/>
                <a:gd name="connsiteY2" fmla="*/ 1042412 h 1328789"/>
                <a:gd name="connsiteX3" fmla="*/ 572754 w 1145508"/>
                <a:gd name="connsiteY3" fmla="*/ 1328789 h 1328789"/>
                <a:gd name="connsiteX4" fmla="*/ 0 w 1145508"/>
                <a:gd name="connsiteY4" fmla="*/ 1042412 h 1328789"/>
                <a:gd name="connsiteX5" fmla="*/ 0 w 1145508"/>
                <a:gd name="connsiteY5" fmla="*/ 286377 h 132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508" h="1328789">
                  <a:moveTo>
                    <a:pt x="572754" y="0"/>
                  </a:moveTo>
                  <a:lnTo>
                    <a:pt x="1145508" y="286377"/>
                  </a:lnTo>
                  <a:lnTo>
                    <a:pt x="1145508" y="1042412"/>
                  </a:lnTo>
                  <a:lnTo>
                    <a:pt x="572754" y="1328789"/>
                  </a:lnTo>
                  <a:lnTo>
                    <a:pt x="0" y="1042412"/>
                  </a:lnTo>
                  <a:lnTo>
                    <a:pt x="0" y="286377"/>
                  </a:lnTo>
                  <a:close/>
                </a:path>
              </a:pathLst>
            </a:custGeom>
            <a:solidFill>
              <a:srgbClr val="295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Black" panose="02000000000000000000" pitchFamily="2" charset="0"/>
                  <a:ea typeface="Roboto Black" panose="02000000000000000000" pitchFamily="2" charset="0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lack" panose="02000000000000000000" pitchFamily="2" charset="0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6356283" y="3215531"/>
            <a:ext cx="2549121" cy="921848"/>
            <a:chOff x="6526447" y="1232071"/>
            <a:chExt cx="2549120" cy="921848"/>
          </a:xfrm>
        </p:grpSpPr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7462667" y="1308275"/>
              <a:ext cx="161290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  <a:sym typeface="Arial" panose="020B0604020202020204" pitchFamily="34" charset="0"/>
                </a:rPr>
                <a:t>解决方案</a:t>
              </a:r>
              <a:endParaRPr kumimoji="0" lang="zh-CN" altLang="en-US" sz="2800" b="1" i="0" u="none" strike="noStrike" kern="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7"/>
              </p:custDataLst>
            </p:nvPr>
          </p:nvSpPr>
          <p:spPr>
            <a:xfrm>
              <a:off x="6526447" y="1232071"/>
              <a:ext cx="794697" cy="921848"/>
            </a:xfrm>
            <a:custGeom>
              <a:avLst/>
              <a:gdLst>
                <a:gd name="connsiteX0" fmla="*/ 572754 w 1145508"/>
                <a:gd name="connsiteY0" fmla="*/ 0 h 1328789"/>
                <a:gd name="connsiteX1" fmla="*/ 1145508 w 1145508"/>
                <a:gd name="connsiteY1" fmla="*/ 286377 h 1328789"/>
                <a:gd name="connsiteX2" fmla="*/ 1145508 w 1145508"/>
                <a:gd name="connsiteY2" fmla="*/ 1042412 h 1328789"/>
                <a:gd name="connsiteX3" fmla="*/ 572754 w 1145508"/>
                <a:gd name="connsiteY3" fmla="*/ 1328789 h 1328789"/>
                <a:gd name="connsiteX4" fmla="*/ 0 w 1145508"/>
                <a:gd name="connsiteY4" fmla="*/ 1042412 h 1328789"/>
                <a:gd name="connsiteX5" fmla="*/ 0 w 1145508"/>
                <a:gd name="connsiteY5" fmla="*/ 286377 h 132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508" h="1328789">
                  <a:moveTo>
                    <a:pt x="572754" y="0"/>
                  </a:moveTo>
                  <a:lnTo>
                    <a:pt x="1145508" y="286377"/>
                  </a:lnTo>
                  <a:lnTo>
                    <a:pt x="1145508" y="1042412"/>
                  </a:lnTo>
                  <a:lnTo>
                    <a:pt x="572754" y="1328789"/>
                  </a:lnTo>
                  <a:lnTo>
                    <a:pt x="0" y="1042412"/>
                  </a:lnTo>
                  <a:lnTo>
                    <a:pt x="0" y="286377"/>
                  </a:lnTo>
                  <a:close/>
                </a:path>
              </a:pathLst>
            </a:custGeom>
            <a:solidFill>
              <a:srgbClr val="18B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Black" panose="02000000000000000000" pitchFamily="2" charset="0"/>
                  <a:ea typeface="Roboto Black" panose="02000000000000000000" pitchFamily="2" charset="0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Black" panose="02000000000000000000" pitchFamily="2" charset="0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8" name="TextBox 9"/>
          <p:cNvSpPr txBox="1"/>
          <p:nvPr/>
        </p:nvSpPr>
        <p:spPr>
          <a:xfrm>
            <a:off x="0" y="649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29210" y="-9525"/>
            <a:ext cx="7260590" cy="6884035"/>
          </a:xfrm>
          <a:custGeom>
            <a:avLst/>
            <a:gdLst>
              <a:gd name="connsiteX0" fmla="*/ 0 w 11434"/>
              <a:gd name="connsiteY0" fmla="*/ 10832 h 10841"/>
              <a:gd name="connsiteX1" fmla="*/ 46 w 11434"/>
              <a:gd name="connsiteY1" fmla="*/ 0 h 10841"/>
              <a:gd name="connsiteX2" fmla="*/ 1380 w 11434"/>
              <a:gd name="connsiteY2" fmla="*/ 24 h 10841"/>
              <a:gd name="connsiteX3" fmla="*/ 11434 w 11434"/>
              <a:gd name="connsiteY3" fmla="*/ 10841 h 10841"/>
              <a:gd name="connsiteX4" fmla="*/ 0 w 11434"/>
              <a:gd name="connsiteY4" fmla="*/ 10832 h 1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4" h="10841">
                <a:moveTo>
                  <a:pt x="0" y="10832"/>
                </a:moveTo>
                <a:lnTo>
                  <a:pt x="46" y="0"/>
                </a:lnTo>
                <a:lnTo>
                  <a:pt x="1380" y="24"/>
                </a:lnTo>
                <a:lnTo>
                  <a:pt x="11434" y="10841"/>
                </a:lnTo>
                <a:lnTo>
                  <a:pt x="0" y="10832"/>
                </a:lnTo>
                <a:close/>
              </a:path>
            </a:pathLst>
          </a:custGeom>
          <a:solidFill>
            <a:srgbClr val="18B794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8B79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flipH="1">
            <a:off x="9200515" y="226060"/>
            <a:ext cx="25533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目      录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172079"/>
            <a:ext cx="1663901" cy="521970"/>
            <a:chOff x="0" y="236247"/>
            <a:chExt cx="1663901" cy="521970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287831"/>
              <a:ext cx="796650" cy="420052"/>
              <a:chOff x="0" y="209550"/>
              <a:chExt cx="1047750" cy="552450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342900" y="209550"/>
                <a:ext cx="704850" cy="552450"/>
              </a:xfrm>
              <a:prstGeom prst="parallelogram">
                <a:avLst>
                  <a:gd name="adj" fmla="val 58676"/>
                </a:avLst>
              </a:prstGeom>
              <a:solidFill>
                <a:srgbClr val="18B7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>
                <a:off x="0" y="209550"/>
                <a:ext cx="571500" cy="552450"/>
              </a:xfrm>
              <a:custGeom>
                <a:avLst/>
                <a:gdLst>
                  <a:gd name="connsiteX0" fmla="*/ 571500 w 571500"/>
                  <a:gd name="connsiteY0" fmla="*/ 0 h 552450"/>
                  <a:gd name="connsiteX1" fmla="*/ 228600 w 571500"/>
                  <a:gd name="connsiteY1" fmla="*/ 552450 h 552450"/>
                  <a:gd name="connsiteX2" fmla="*/ 0 w 571500"/>
                  <a:gd name="connsiteY2" fmla="*/ 552450 h 552450"/>
                  <a:gd name="connsiteX3" fmla="*/ 0 w 571500"/>
                  <a:gd name="connsiteY3" fmla="*/ 9062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552450">
                    <a:moveTo>
                      <a:pt x="571500" y="0"/>
                    </a:moveTo>
                    <a:lnTo>
                      <a:pt x="228600" y="552450"/>
                    </a:lnTo>
                    <a:lnTo>
                      <a:pt x="0" y="552450"/>
                    </a:lnTo>
                    <a:lnTo>
                      <a:pt x="0" y="9062"/>
                    </a:lnTo>
                    <a:close/>
                  </a:path>
                </a:pathLst>
              </a:custGeom>
              <a:solidFill>
                <a:srgbClr val="295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69821" y="236247"/>
              <a:ext cx="8940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背景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9620" y="861060"/>
            <a:ext cx="10680065" cy="706755"/>
          </a:xfrm>
          <a:prstGeom prst="rect">
            <a:avLst/>
          </a:prstGeom>
        </p:spPr>
        <p:txBody>
          <a:bodyPr wrap="square">
            <a:spAutoFit/>
          </a:bodyPr>
          <a:p>
            <a:pPr indent="457200"/>
            <a:r>
              <a:rPr lang="zh-CN" altLang="en-US" sz="20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AI 集群中存在不同规模的作业，如1卡、2卡、8卡，因作业生命周期差异，即便最初达到紧凑装箱，后续也会产生资源碎片，使得多卡作业无法运行，造成资源浪费。</a:t>
            </a:r>
            <a:endParaRPr lang="zh-CN" altLang="en-US" sz="2000" b="1" kern="0" noProof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319" name="组合 318"/>
          <p:cNvGrpSpPr/>
          <p:nvPr>
            <p:custDataLst>
              <p:tags r:id="rId1"/>
            </p:custDataLst>
          </p:nvPr>
        </p:nvGrpSpPr>
        <p:grpSpPr>
          <a:xfrm rot="0">
            <a:off x="3397250" y="1814830"/>
            <a:ext cx="2426335" cy="2882900"/>
            <a:chOff x="6118" y="3045"/>
            <a:chExt cx="3821" cy="4540"/>
          </a:xfrm>
        </p:grpSpPr>
        <p:grpSp>
          <p:nvGrpSpPr>
            <p:cNvPr id="174" name="组合 173"/>
            <p:cNvGrpSpPr/>
            <p:nvPr>
              <p:custDataLst>
                <p:tags r:id="rId2"/>
              </p:custDataLst>
            </p:nvPr>
          </p:nvGrpSpPr>
          <p:grpSpPr>
            <a:xfrm rot="0">
              <a:off x="7488" y="3045"/>
              <a:ext cx="1088" cy="4540"/>
              <a:chOff x="13809" y="5326"/>
              <a:chExt cx="1088" cy="4540"/>
            </a:xfrm>
          </p:grpSpPr>
          <p:sp>
            <p:nvSpPr>
              <p:cNvPr id="27" name="圆角矩形 26"/>
              <p:cNvSpPr/>
              <p:nvPr>
                <p:custDataLst>
                  <p:tags r:id="rId3"/>
                </p:custDataLst>
              </p:nvPr>
            </p:nvSpPr>
            <p:spPr>
              <a:xfrm>
                <a:off x="13809" y="5326"/>
                <a:ext cx="1089" cy="4541"/>
              </a:xfrm>
              <a:prstGeom prst="roundRect">
                <a:avLst/>
              </a:prstGeom>
              <a:solidFill>
                <a:srgbClr val="A5C2E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>
                <p:custDataLst>
                  <p:tags r:id="rId4"/>
                </p:custDataLst>
              </p:nvPr>
            </p:nvSpPr>
            <p:spPr>
              <a:xfrm>
                <a:off x="14020" y="5567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>
                <p:custDataLst>
                  <p:tags r:id="rId5"/>
                </p:custDataLst>
              </p:nvPr>
            </p:nvSpPr>
            <p:spPr>
              <a:xfrm>
                <a:off x="14020" y="6096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>
                <p:custDataLst>
                  <p:tags r:id="rId6"/>
                </p:custDataLst>
              </p:nvPr>
            </p:nvSpPr>
            <p:spPr>
              <a:xfrm>
                <a:off x="14020" y="6625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>
                <p:custDataLst>
                  <p:tags r:id="rId7"/>
                </p:custDataLst>
              </p:nvPr>
            </p:nvSpPr>
            <p:spPr>
              <a:xfrm>
                <a:off x="14020" y="7154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>
                <p:custDataLst>
                  <p:tags r:id="rId8"/>
                </p:custDataLst>
              </p:nvPr>
            </p:nvSpPr>
            <p:spPr>
              <a:xfrm>
                <a:off x="14020" y="7683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圆角矩形 50"/>
              <p:cNvSpPr/>
              <p:nvPr>
                <p:custDataLst>
                  <p:tags r:id="rId9"/>
                </p:custDataLst>
              </p:nvPr>
            </p:nvSpPr>
            <p:spPr>
              <a:xfrm>
                <a:off x="14020" y="8212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圆角矩形 5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020" y="8741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圆角矩形 52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020" y="9270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 rot="0">
              <a:off x="8851" y="3045"/>
              <a:ext cx="1088" cy="4540"/>
              <a:chOff x="15213" y="5326"/>
              <a:chExt cx="1088" cy="4540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15213" y="5326"/>
                <a:ext cx="1089" cy="4541"/>
              </a:xfrm>
              <a:prstGeom prst="roundRect">
                <a:avLst/>
              </a:prstGeom>
              <a:solidFill>
                <a:srgbClr val="A5C2E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15424" y="5567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15424" y="6096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5424" y="6625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15424" y="7154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5424" y="7683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15424" y="8212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15424" y="8741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5424" y="9270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3" name="组合 172"/>
            <p:cNvGrpSpPr/>
            <p:nvPr>
              <p:custDataLst>
                <p:tags r:id="rId12"/>
              </p:custDataLst>
            </p:nvPr>
          </p:nvGrpSpPr>
          <p:grpSpPr>
            <a:xfrm rot="0">
              <a:off x="6118" y="3045"/>
              <a:ext cx="1088" cy="4540"/>
              <a:chOff x="12405" y="5326"/>
              <a:chExt cx="1088" cy="4540"/>
            </a:xfrm>
          </p:grpSpPr>
          <p:sp>
            <p:nvSpPr>
              <p:cNvPr id="10" name="圆角矩形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12405" y="5326"/>
                <a:ext cx="1089" cy="4541"/>
              </a:xfrm>
              <a:prstGeom prst="roundRect">
                <a:avLst/>
              </a:prstGeom>
              <a:solidFill>
                <a:srgbClr val="A5C2E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>
                <p:custDataLst>
                  <p:tags r:id="rId14"/>
                </p:custDataLst>
              </p:nvPr>
            </p:nvSpPr>
            <p:spPr>
              <a:xfrm>
                <a:off x="12616" y="5567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>
                <p:custDataLst>
                  <p:tags r:id="rId15"/>
                </p:custDataLst>
              </p:nvPr>
            </p:nvSpPr>
            <p:spPr>
              <a:xfrm>
                <a:off x="12616" y="6096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2616" y="6625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>
                <p:custDataLst>
                  <p:tags r:id="rId17"/>
                </p:custDataLst>
              </p:nvPr>
            </p:nvSpPr>
            <p:spPr>
              <a:xfrm>
                <a:off x="12616" y="7154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>
                <p:custDataLst>
                  <p:tags r:id="rId18"/>
                </p:custDataLst>
              </p:nvPr>
            </p:nvSpPr>
            <p:spPr>
              <a:xfrm>
                <a:off x="12616" y="7683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>
                <p:custDataLst>
                  <p:tags r:id="rId19"/>
                </p:custDataLst>
              </p:nvPr>
            </p:nvSpPr>
            <p:spPr>
              <a:xfrm>
                <a:off x="12616" y="8212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>
                <p:custDataLst>
                  <p:tags r:id="rId20"/>
                </p:custDataLst>
              </p:nvPr>
            </p:nvSpPr>
            <p:spPr>
              <a:xfrm>
                <a:off x="12616" y="8741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圆角矩形 17"/>
              <p:cNvSpPr/>
              <p:nvPr>
                <p:custDataLst>
                  <p:tags r:id="rId21"/>
                </p:custDataLst>
              </p:nvPr>
            </p:nvSpPr>
            <p:spPr>
              <a:xfrm>
                <a:off x="12616" y="9270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 rot="0">
            <a:off x="1466215" y="4192270"/>
            <a:ext cx="624840" cy="411480"/>
            <a:chOff x="4948" y="7601"/>
            <a:chExt cx="984" cy="648"/>
          </a:xfrm>
        </p:grpSpPr>
        <p:sp>
          <p:nvSpPr>
            <p:cNvPr id="137" name="圆角矩形 136"/>
            <p:cNvSpPr/>
            <p:nvPr>
              <p:custDataLst>
                <p:tags r:id="rId22"/>
              </p:custDataLst>
            </p:nvPr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圆角矩形 138"/>
            <p:cNvSpPr/>
            <p:nvPr>
              <p:custDataLst>
                <p:tags r:id="rId23"/>
              </p:custDataLst>
            </p:nvPr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 rot="0">
            <a:off x="1466215" y="1818005"/>
            <a:ext cx="624840" cy="767080"/>
            <a:chOff x="8971" y="5004"/>
            <a:chExt cx="984" cy="1208"/>
          </a:xfrm>
        </p:grpSpPr>
        <p:sp>
          <p:nvSpPr>
            <p:cNvPr id="142" name="圆角矩形 141"/>
            <p:cNvSpPr/>
            <p:nvPr>
              <p:custDataLst>
                <p:tags r:id="rId24"/>
              </p:custDataLst>
            </p:nvPr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圆角矩形 142"/>
            <p:cNvSpPr/>
            <p:nvPr>
              <p:custDataLst>
                <p:tags r:id="rId25"/>
              </p:custDataLst>
            </p:nvPr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圆角矩形 143"/>
            <p:cNvSpPr/>
            <p:nvPr>
              <p:custDataLst>
                <p:tags r:id="rId26"/>
              </p:custDataLst>
            </p:nvPr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 rot="0">
            <a:off x="1459230" y="2677160"/>
            <a:ext cx="624840" cy="1430020"/>
            <a:chOff x="9031" y="5192"/>
            <a:chExt cx="984" cy="2252"/>
          </a:xfrm>
        </p:grpSpPr>
        <p:sp>
          <p:nvSpPr>
            <p:cNvPr id="147" name="圆角矩形 146"/>
            <p:cNvSpPr/>
            <p:nvPr>
              <p:custDataLst>
                <p:tags r:id="rId27"/>
              </p:custDataLst>
            </p:nvPr>
          </p:nvSpPr>
          <p:spPr>
            <a:xfrm>
              <a:off x="9184" y="536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圆角矩形 147"/>
            <p:cNvSpPr/>
            <p:nvPr>
              <p:custDataLst>
                <p:tags r:id="rId28"/>
              </p:custDataLst>
            </p:nvPr>
          </p:nvSpPr>
          <p:spPr>
            <a:xfrm>
              <a:off x="9031" y="5192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圆角矩形 148"/>
            <p:cNvSpPr/>
            <p:nvPr>
              <p:custDataLst>
                <p:tags r:id="rId29"/>
              </p:custDataLst>
            </p:nvPr>
          </p:nvSpPr>
          <p:spPr>
            <a:xfrm>
              <a:off x="9184" y="589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>
              <p:custDataLst>
                <p:tags r:id="rId30"/>
              </p:custDataLst>
            </p:nvPr>
          </p:nvSpPr>
          <p:spPr>
            <a:xfrm>
              <a:off x="9184" y="6425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>
              <p:custDataLst>
                <p:tags r:id="rId31"/>
              </p:custDataLst>
            </p:nvPr>
          </p:nvSpPr>
          <p:spPr>
            <a:xfrm>
              <a:off x="9184" y="6957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0" name="组合 179"/>
          <p:cNvGrpSpPr/>
          <p:nvPr/>
        </p:nvGrpSpPr>
        <p:grpSpPr>
          <a:xfrm rot="0">
            <a:off x="2303145" y="1818640"/>
            <a:ext cx="624840" cy="2771140"/>
            <a:chOff x="10275" y="5263"/>
            <a:chExt cx="984" cy="4364"/>
          </a:xfrm>
        </p:grpSpPr>
        <p:sp>
          <p:nvSpPr>
            <p:cNvPr id="163" name="圆角矩形 162"/>
            <p:cNvSpPr/>
            <p:nvPr>
              <p:custDataLst>
                <p:tags r:id="rId32"/>
              </p:custDataLst>
            </p:nvPr>
          </p:nvSpPr>
          <p:spPr>
            <a:xfrm>
              <a:off x="10428" y="544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圆角矩形 163"/>
            <p:cNvSpPr/>
            <p:nvPr>
              <p:custDataLst>
                <p:tags r:id="rId33"/>
              </p:custDataLst>
            </p:nvPr>
          </p:nvSpPr>
          <p:spPr>
            <a:xfrm>
              <a:off x="10275" y="5263"/>
              <a:ext cx="984" cy="436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5" name="圆角矩形 164"/>
            <p:cNvSpPr/>
            <p:nvPr>
              <p:custDataLst>
                <p:tags r:id="rId34"/>
              </p:custDataLst>
            </p:nvPr>
          </p:nvSpPr>
          <p:spPr>
            <a:xfrm>
              <a:off x="10428" y="5969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圆角矩形 165"/>
            <p:cNvSpPr/>
            <p:nvPr>
              <p:custDataLst>
                <p:tags r:id="rId35"/>
              </p:custDataLst>
            </p:nvPr>
          </p:nvSpPr>
          <p:spPr>
            <a:xfrm>
              <a:off x="10428" y="6503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圆角矩形 166"/>
            <p:cNvSpPr/>
            <p:nvPr>
              <p:custDataLst>
                <p:tags r:id="rId36"/>
              </p:custDataLst>
            </p:nvPr>
          </p:nvSpPr>
          <p:spPr>
            <a:xfrm>
              <a:off x="10428" y="702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圆角矩形 167"/>
            <p:cNvSpPr/>
            <p:nvPr>
              <p:custDataLst>
                <p:tags r:id="rId37"/>
              </p:custDataLst>
            </p:nvPr>
          </p:nvSpPr>
          <p:spPr>
            <a:xfrm>
              <a:off x="10428" y="7557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9" name="圆角矩形 168"/>
            <p:cNvSpPr/>
            <p:nvPr>
              <p:custDataLst>
                <p:tags r:id="rId38"/>
              </p:custDataLst>
            </p:nvPr>
          </p:nvSpPr>
          <p:spPr>
            <a:xfrm>
              <a:off x="10428" y="808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>
              <p:custDataLst>
                <p:tags r:id="rId39"/>
              </p:custDataLst>
            </p:nvPr>
          </p:nvSpPr>
          <p:spPr>
            <a:xfrm>
              <a:off x="10428" y="861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>
              <p:custDataLst>
                <p:tags r:id="rId40"/>
              </p:custDataLst>
            </p:nvPr>
          </p:nvSpPr>
          <p:spPr>
            <a:xfrm>
              <a:off x="10428" y="9140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 rot="0">
            <a:off x="606425" y="3390265"/>
            <a:ext cx="624840" cy="767080"/>
            <a:chOff x="8971" y="5004"/>
            <a:chExt cx="984" cy="1208"/>
          </a:xfrm>
        </p:grpSpPr>
        <p:sp>
          <p:nvSpPr>
            <p:cNvPr id="217" name="圆角矩形 216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圆角矩形 217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0" name="文本框 219"/>
          <p:cNvSpPr txBox="1"/>
          <p:nvPr>
            <p:custDataLst>
              <p:tags r:id="rId41"/>
            </p:custDataLst>
          </p:nvPr>
        </p:nvSpPr>
        <p:spPr>
          <a:xfrm>
            <a:off x="1235075" y="4714875"/>
            <a:ext cx="1176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……</a:t>
            </a:r>
            <a:endParaRPr lang="zh-CN" altLang="en-US" sz="3200" b="1" kern="0" noProof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21" name="文本框 220"/>
          <p:cNvSpPr txBox="1"/>
          <p:nvPr>
            <p:custDataLst>
              <p:tags r:id="rId42"/>
            </p:custDataLst>
          </p:nvPr>
        </p:nvSpPr>
        <p:spPr>
          <a:xfrm>
            <a:off x="363855" y="5147310"/>
            <a:ext cx="2675255" cy="1045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457200"/>
            <a:r>
              <a:rPr lang="zh-CN" altLang="en-US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随时间随机到来不同需求</a:t>
            </a:r>
            <a:r>
              <a:rPr lang="en-US" altLang="zh-CN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(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主要是需要不同数量的</a:t>
            </a:r>
            <a:r>
              <a:rPr lang="en-US" altLang="zh-CN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GPU)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的任务，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任务类型包括需要</a:t>
            </a:r>
            <a:r>
              <a:rPr lang="en-US" altLang="zh-CN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1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卡、</a:t>
            </a:r>
            <a:r>
              <a:rPr lang="en-US" altLang="zh-CN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2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卡、</a:t>
            </a:r>
            <a:r>
              <a:rPr lang="en-US" altLang="zh-CN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4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卡、</a:t>
            </a:r>
            <a:r>
              <a:rPr lang="en-US" altLang="zh-CN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6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卡、</a:t>
            </a:r>
            <a:r>
              <a:rPr lang="en-US" altLang="zh-CN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8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卡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，且都是单机任务</a:t>
            </a:r>
            <a:endParaRPr lang="en-US" altLang="zh-CN" sz="1600" b="1" kern="0" noProof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pPr indent="457200"/>
            <a:endParaRPr lang="en-US" altLang="zh-CN" sz="1600" b="1" kern="0" noProof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23" name="文本框 222"/>
          <p:cNvSpPr txBox="1"/>
          <p:nvPr>
            <p:custDataLst>
              <p:tags r:id="rId43"/>
            </p:custDataLst>
          </p:nvPr>
        </p:nvSpPr>
        <p:spPr>
          <a:xfrm>
            <a:off x="4088765" y="4890135"/>
            <a:ext cx="1176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……</a:t>
            </a:r>
            <a:endParaRPr lang="zh-CN" altLang="en-US" sz="3200" b="1" kern="0" noProof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24" name="文本框 223"/>
          <p:cNvSpPr txBox="1"/>
          <p:nvPr>
            <p:custDataLst>
              <p:tags r:id="rId44"/>
            </p:custDataLst>
          </p:nvPr>
        </p:nvSpPr>
        <p:spPr>
          <a:xfrm>
            <a:off x="3531235" y="5473700"/>
            <a:ext cx="2425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>
              <a:buClrTx/>
              <a:buSzTx/>
              <a:buFontTx/>
            </a:pPr>
            <a:r>
              <a:rPr lang="zh-CN" altLang="en-US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企业AI集群有多个节点，每个节点默认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8张GPU卡</a:t>
            </a:r>
            <a:endParaRPr lang="zh-CN" altLang="en-US" sz="1600" b="1" kern="0" noProof="0" dirty="0">
              <a:ln w="0">
                <a:noFill/>
              </a:ln>
              <a:solidFill>
                <a:schemeClr val="tx1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327" name="组合 326"/>
          <p:cNvGrpSpPr/>
          <p:nvPr/>
        </p:nvGrpSpPr>
        <p:grpSpPr>
          <a:xfrm rot="0">
            <a:off x="7581265" y="1846580"/>
            <a:ext cx="3304540" cy="4003040"/>
            <a:chOff x="11597" y="3067"/>
            <a:chExt cx="5185" cy="4544"/>
          </a:xfrm>
        </p:grpSpPr>
        <p:grpSp>
          <p:nvGrpSpPr>
            <p:cNvPr id="225" name="组合 224"/>
            <p:cNvGrpSpPr/>
            <p:nvPr>
              <p:custDataLst>
                <p:tags r:id="rId45"/>
              </p:custDataLst>
            </p:nvPr>
          </p:nvGrpSpPr>
          <p:grpSpPr>
            <a:xfrm>
              <a:off x="11597" y="3071"/>
              <a:ext cx="3821" cy="4540"/>
              <a:chOff x="5298" y="3372"/>
              <a:chExt cx="3821" cy="4540"/>
            </a:xfrm>
          </p:grpSpPr>
          <p:grpSp>
            <p:nvGrpSpPr>
              <p:cNvPr id="226" name="组合 225"/>
              <p:cNvGrpSpPr/>
              <p:nvPr/>
            </p:nvGrpSpPr>
            <p:grpSpPr>
              <a:xfrm>
                <a:off x="6668" y="3372"/>
                <a:ext cx="1088" cy="4540"/>
                <a:chOff x="13809" y="5326"/>
                <a:chExt cx="1088" cy="4540"/>
              </a:xfrm>
            </p:grpSpPr>
            <p:sp>
              <p:nvSpPr>
                <p:cNvPr id="227" name="圆角矩形 226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13809" y="5326"/>
                  <a:ext cx="1089" cy="4541"/>
                </a:xfrm>
                <a:prstGeom prst="roundRect">
                  <a:avLst/>
                </a:prstGeom>
                <a:solidFill>
                  <a:srgbClr val="A5C2E2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8" name="圆角矩形 227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14020" y="5567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9" name="圆角矩形 228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14020" y="6096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0" name="圆角矩形 229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14020" y="6625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1" name="圆角矩形 230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14020" y="7154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2" name="圆角矩形 231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14020" y="7683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3" name="圆角矩形 232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14020" y="8212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4" name="圆角矩形 233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14020" y="8741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5" name="圆角矩形 234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14020" y="9270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6" name="组合 235"/>
              <p:cNvGrpSpPr/>
              <p:nvPr/>
            </p:nvGrpSpPr>
            <p:grpSpPr>
              <a:xfrm>
                <a:off x="8031" y="3372"/>
                <a:ext cx="1088" cy="4540"/>
                <a:chOff x="15213" y="5326"/>
                <a:chExt cx="1088" cy="4540"/>
              </a:xfrm>
            </p:grpSpPr>
            <p:sp>
              <p:nvSpPr>
                <p:cNvPr id="237" name="圆角矩形 236"/>
                <p:cNvSpPr/>
                <p:nvPr/>
              </p:nvSpPr>
              <p:spPr>
                <a:xfrm>
                  <a:off x="15213" y="5326"/>
                  <a:ext cx="1089" cy="4541"/>
                </a:xfrm>
                <a:prstGeom prst="roundRect">
                  <a:avLst/>
                </a:prstGeom>
                <a:solidFill>
                  <a:srgbClr val="A5C2E2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8" name="圆角矩形 237"/>
                <p:cNvSpPr/>
                <p:nvPr/>
              </p:nvSpPr>
              <p:spPr>
                <a:xfrm>
                  <a:off x="15424" y="5567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9" name="圆角矩形 238"/>
                <p:cNvSpPr/>
                <p:nvPr/>
              </p:nvSpPr>
              <p:spPr>
                <a:xfrm>
                  <a:off x="15424" y="6096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0" name="圆角矩形 239"/>
                <p:cNvSpPr/>
                <p:nvPr/>
              </p:nvSpPr>
              <p:spPr>
                <a:xfrm>
                  <a:off x="15424" y="6625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1" name="圆角矩形 240"/>
                <p:cNvSpPr/>
                <p:nvPr/>
              </p:nvSpPr>
              <p:spPr>
                <a:xfrm>
                  <a:off x="15424" y="7154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2" name="圆角矩形 241"/>
                <p:cNvSpPr/>
                <p:nvPr/>
              </p:nvSpPr>
              <p:spPr>
                <a:xfrm>
                  <a:off x="15424" y="7683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3" name="圆角矩形 242"/>
                <p:cNvSpPr/>
                <p:nvPr/>
              </p:nvSpPr>
              <p:spPr>
                <a:xfrm>
                  <a:off x="15424" y="8212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4" name="圆角矩形 243"/>
                <p:cNvSpPr/>
                <p:nvPr/>
              </p:nvSpPr>
              <p:spPr>
                <a:xfrm>
                  <a:off x="15424" y="8741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5" name="圆角矩形 244"/>
                <p:cNvSpPr/>
                <p:nvPr/>
              </p:nvSpPr>
              <p:spPr>
                <a:xfrm>
                  <a:off x="15424" y="9270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6" name="组合 245"/>
              <p:cNvGrpSpPr/>
              <p:nvPr/>
            </p:nvGrpSpPr>
            <p:grpSpPr>
              <a:xfrm rot="0">
                <a:off x="5298" y="3372"/>
                <a:ext cx="1088" cy="4540"/>
                <a:chOff x="12405" y="5326"/>
                <a:chExt cx="1088" cy="4540"/>
              </a:xfrm>
            </p:grpSpPr>
            <p:sp>
              <p:nvSpPr>
                <p:cNvPr id="247" name="圆角矩形 246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12405" y="5326"/>
                  <a:ext cx="1089" cy="4541"/>
                </a:xfrm>
                <a:prstGeom prst="roundRect">
                  <a:avLst/>
                </a:prstGeom>
                <a:solidFill>
                  <a:srgbClr val="A5C2E2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8" name="圆角矩形 247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12616" y="5567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9" name="圆角矩形 248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12616" y="6096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0" name="圆角矩形 249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12616" y="6625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1" name="圆角矩形 250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12616" y="7154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2" name="圆角矩形 251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12616" y="7683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3" name="圆角矩形 252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12616" y="8212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4" name="圆角矩形 253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12616" y="8741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5" name="圆角矩形 254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12616" y="9270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56" name="组合 255"/>
            <p:cNvGrpSpPr/>
            <p:nvPr/>
          </p:nvGrpSpPr>
          <p:grpSpPr>
            <a:xfrm>
              <a:off x="11655" y="3136"/>
              <a:ext cx="984" cy="3306"/>
              <a:chOff x="9065" y="5042"/>
              <a:chExt cx="984" cy="3306"/>
            </a:xfrm>
          </p:grpSpPr>
          <p:sp>
            <p:nvSpPr>
              <p:cNvPr id="257" name="圆角矩形 256"/>
              <p:cNvSpPr/>
              <p:nvPr/>
            </p:nvSpPr>
            <p:spPr>
              <a:xfrm>
                <a:off x="9218" y="5218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8" name="圆角矩形 257"/>
              <p:cNvSpPr/>
              <p:nvPr/>
            </p:nvSpPr>
            <p:spPr>
              <a:xfrm>
                <a:off x="9065" y="5042"/>
                <a:ext cx="984" cy="3307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9" name="圆角矩形 258"/>
              <p:cNvSpPr/>
              <p:nvPr/>
            </p:nvSpPr>
            <p:spPr>
              <a:xfrm>
                <a:off x="9218" y="5741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0" name="圆角矩形 259"/>
              <p:cNvSpPr/>
              <p:nvPr/>
            </p:nvSpPr>
            <p:spPr>
              <a:xfrm>
                <a:off x="9218" y="6275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1" name="圆角矩形 260"/>
              <p:cNvSpPr/>
              <p:nvPr/>
            </p:nvSpPr>
            <p:spPr>
              <a:xfrm>
                <a:off x="9214" y="6800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2" name="圆角矩形 261"/>
              <p:cNvSpPr/>
              <p:nvPr/>
            </p:nvSpPr>
            <p:spPr>
              <a:xfrm>
                <a:off x="9218" y="7329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3" name="圆角矩形 262"/>
              <p:cNvSpPr/>
              <p:nvPr/>
            </p:nvSpPr>
            <p:spPr>
              <a:xfrm>
                <a:off x="9218" y="7851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11651" y="6323"/>
              <a:ext cx="984" cy="1208"/>
              <a:chOff x="8971" y="5004"/>
              <a:chExt cx="984" cy="1208"/>
            </a:xfrm>
          </p:grpSpPr>
          <p:sp>
            <p:nvSpPr>
              <p:cNvPr id="265" name="圆角矩形 264"/>
              <p:cNvSpPr/>
              <p:nvPr/>
            </p:nvSpPr>
            <p:spPr>
              <a:xfrm>
                <a:off x="9124" y="5166"/>
                <a:ext cx="657" cy="329"/>
              </a:xfrm>
              <a:prstGeom prst="roundRect">
                <a:avLst/>
              </a:prstGeom>
              <a:solidFill>
                <a:srgbClr val="FEA04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6" name="圆角矩形 265"/>
              <p:cNvSpPr/>
              <p:nvPr/>
            </p:nvSpPr>
            <p:spPr>
              <a:xfrm>
                <a:off x="8971" y="5004"/>
                <a:ext cx="984" cy="120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7" name="圆角矩形 266"/>
              <p:cNvSpPr/>
              <p:nvPr/>
            </p:nvSpPr>
            <p:spPr>
              <a:xfrm>
                <a:off x="9124" y="5696"/>
                <a:ext cx="657" cy="329"/>
              </a:xfrm>
              <a:prstGeom prst="roundRect">
                <a:avLst/>
              </a:prstGeom>
              <a:solidFill>
                <a:srgbClr val="FEA04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13025" y="3134"/>
              <a:ext cx="984" cy="2252"/>
              <a:chOff x="9031" y="5192"/>
              <a:chExt cx="984" cy="2252"/>
            </a:xfrm>
          </p:grpSpPr>
          <p:sp>
            <p:nvSpPr>
              <p:cNvPr id="269" name="圆角矩形 268"/>
              <p:cNvSpPr/>
              <p:nvPr/>
            </p:nvSpPr>
            <p:spPr>
              <a:xfrm>
                <a:off x="9184" y="5368"/>
                <a:ext cx="657" cy="329"/>
              </a:xfrm>
              <a:prstGeom prst="roundRect">
                <a:avLst/>
              </a:prstGeom>
              <a:solidFill>
                <a:srgbClr val="F27F7F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0" name="圆角矩形 269"/>
              <p:cNvSpPr/>
              <p:nvPr/>
            </p:nvSpPr>
            <p:spPr>
              <a:xfrm>
                <a:off x="9031" y="5192"/>
                <a:ext cx="984" cy="2253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1" name="圆角矩形 270"/>
              <p:cNvSpPr/>
              <p:nvPr/>
            </p:nvSpPr>
            <p:spPr>
              <a:xfrm>
                <a:off x="9184" y="5898"/>
                <a:ext cx="657" cy="329"/>
              </a:xfrm>
              <a:prstGeom prst="roundRect">
                <a:avLst/>
              </a:prstGeom>
              <a:solidFill>
                <a:srgbClr val="F27F7F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2" name="圆角矩形 271"/>
              <p:cNvSpPr/>
              <p:nvPr/>
            </p:nvSpPr>
            <p:spPr>
              <a:xfrm>
                <a:off x="9184" y="6425"/>
                <a:ext cx="657" cy="329"/>
              </a:xfrm>
              <a:prstGeom prst="roundRect">
                <a:avLst/>
              </a:prstGeom>
              <a:solidFill>
                <a:srgbClr val="F27F7F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3" name="圆角矩形 272"/>
              <p:cNvSpPr/>
              <p:nvPr/>
            </p:nvSpPr>
            <p:spPr>
              <a:xfrm>
                <a:off x="9184" y="6957"/>
                <a:ext cx="657" cy="329"/>
              </a:xfrm>
              <a:prstGeom prst="roundRect">
                <a:avLst/>
              </a:prstGeom>
              <a:solidFill>
                <a:srgbClr val="F27F7F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>
              <a:off x="13025" y="5273"/>
              <a:ext cx="984" cy="1208"/>
              <a:chOff x="8971" y="5004"/>
              <a:chExt cx="984" cy="1208"/>
            </a:xfrm>
          </p:grpSpPr>
          <p:sp>
            <p:nvSpPr>
              <p:cNvPr id="275" name="圆角矩形 274"/>
              <p:cNvSpPr/>
              <p:nvPr/>
            </p:nvSpPr>
            <p:spPr>
              <a:xfrm>
                <a:off x="9124" y="5166"/>
                <a:ext cx="657" cy="329"/>
              </a:xfrm>
              <a:prstGeom prst="roundRect">
                <a:avLst/>
              </a:prstGeom>
              <a:solidFill>
                <a:srgbClr val="FEA04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6" name="圆角矩形 275"/>
              <p:cNvSpPr/>
              <p:nvPr/>
            </p:nvSpPr>
            <p:spPr>
              <a:xfrm>
                <a:off x="8971" y="5004"/>
                <a:ext cx="984" cy="120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7" name="圆角矩形 276"/>
              <p:cNvSpPr/>
              <p:nvPr/>
            </p:nvSpPr>
            <p:spPr>
              <a:xfrm>
                <a:off x="9124" y="5696"/>
                <a:ext cx="657" cy="329"/>
              </a:xfrm>
              <a:prstGeom prst="roundRect">
                <a:avLst/>
              </a:prstGeom>
              <a:solidFill>
                <a:srgbClr val="FEA04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13025" y="6291"/>
              <a:ext cx="984" cy="648"/>
              <a:chOff x="4948" y="7601"/>
              <a:chExt cx="984" cy="648"/>
            </a:xfrm>
          </p:grpSpPr>
          <p:sp>
            <p:nvSpPr>
              <p:cNvPr id="279" name="圆角矩形 278"/>
              <p:cNvSpPr/>
              <p:nvPr/>
            </p:nvSpPr>
            <p:spPr>
              <a:xfrm>
                <a:off x="5101" y="7784"/>
                <a:ext cx="657" cy="329"/>
              </a:xfrm>
              <a:prstGeom prst="roundRect">
                <a:avLst/>
              </a:prstGeom>
              <a:solidFill>
                <a:srgbClr val="FFE0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0" name="圆角矩形 279"/>
              <p:cNvSpPr/>
              <p:nvPr/>
            </p:nvSpPr>
            <p:spPr>
              <a:xfrm>
                <a:off x="4948" y="7601"/>
                <a:ext cx="984" cy="6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81" name="组合 280"/>
            <p:cNvGrpSpPr/>
            <p:nvPr/>
          </p:nvGrpSpPr>
          <p:grpSpPr>
            <a:xfrm>
              <a:off x="13025" y="6827"/>
              <a:ext cx="984" cy="648"/>
              <a:chOff x="4948" y="7601"/>
              <a:chExt cx="984" cy="648"/>
            </a:xfrm>
          </p:grpSpPr>
          <p:sp>
            <p:nvSpPr>
              <p:cNvPr id="282" name="圆角矩形 281"/>
              <p:cNvSpPr/>
              <p:nvPr/>
            </p:nvSpPr>
            <p:spPr>
              <a:xfrm>
                <a:off x="5101" y="7784"/>
                <a:ext cx="657" cy="329"/>
              </a:xfrm>
              <a:prstGeom prst="roundRect">
                <a:avLst/>
              </a:prstGeom>
              <a:solidFill>
                <a:srgbClr val="FFE0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3" name="圆角矩形 282"/>
              <p:cNvSpPr/>
              <p:nvPr/>
            </p:nvSpPr>
            <p:spPr>
              <a:xfrm>
                <a:off x="4948" y="7601"/>
                <a:ext cx="984" cy="6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84" name="组合 283"/>
            <p:cNvGrpSpPr/>
            <p:nvPr/>
          </p:nvGrpSpPr>
          <p:grpSpPr>
            <a:xfrm>
              <a:off x="14388" y="3128"/>
              <a:ext cx="984" cy="4364"/>
              <a:chOff x="10275" y="5263"/>
              <a:chExt cx="984" cy="4364"/>
            </a:xfrm>
          </p:grpSpPr>
          <p:sp>
            <p:nvSpPr>
              <p:cNvPr id="285" name="圆角矩形 284"/>
              <p:cNvSpPr/>
              <p:nvPr/>
            </p:nvSpPr>
            <p:spPr>
              <a:xfrm>
                <a:off x="10428" y="5446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6" name="圆角矩形 285"/>
              <p:cNvSpPr/>
              <p:nvPr/>
            </p:nvSpPr>
            <p:spPr>
              <a:xfrm>
                <a:off x="10275" y="5263"/>
                <a:ext cx="984" cy="4364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7" name="圆角矩形 286"/>
              <p:cNvSpPr/>
              <p:nvPr/>
            </p:nvSpPr>
            <p:spPr>
              <a:xfrm>
                <a:off x="10428" y="5969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8" name="圆角矩形 287"/>
              <p:cNvSpPr/>
              <p:nvPr/>
            </p:nvSpPr>
            <p:spPr>
              <a:xfrm>
                <a:off x="10428" y="6503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9" name="圆角矩形 288"/>
              <p:cNvSpPr/>
              <p:nvPr/>
            </p:nvSpPr>
            <p:spPr>
              <a:xfrm>
                <a:off x="10428" y="7028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0" name="圆角矩形 289"/>
              <p:cNvSpPr/>
              <p:nvPr/>
            </p:nvSpPr>
            <p:spPr>
              <a:xfrm>
                <a:off x="10428" y="7557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1" name="圆角矩形 290"/>
              <p:cNvSpPr/>
              <p:nvPr/>
            </p:nvSpPr>
            <p:spPr>
              <a:xfrm>
                <a:off x="10428" y="8086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2" name="圆角矩形 291"/>
              <p:cNvSpPr/>
              <p:nvPr/>
            </p:nvSpPr>
            <p:spPr>
              <a:xfrm>
                <a:off x="10428" y="8618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3" name="圆角矩形 292"/>
              <p:cNvSpPr/>
              <p:nvPr/>
            </p:nvSpPr>
            <p:spPr>
              <a:xfrm>
                <a:off x="10428" y="9140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94" name="组合 293"/>
            <p:cNvGrpSpPr/>
            <p:nvPr/>
          </p:nvGrpSpPr>
          <p:grpSpPr>
            <a:xfrm rot="0">
              <a:off x="15694" y="3067"/>
              <a:ext cx="1088" cy="4540"/>
              <a:chOff x="15213" y="5326"/>
              <a:chExt cx="1088" cy="4540"/>
            </a:xfrm>
          </p:grpSpPr>
          <p:sp>
            <p:nvSpPr>
              <p:cNvPr id="295" name="圆角矩形 294"/>
              <p:cNvSpPr/>
              <p:nvPr/>
            </p:nvSpPr>
            <p:spPr>
              <a:xfrm>
                <a:off x="15213" y="5326"/>
                <a:ext cx="1089" cy="4541"/>
              </a:xfrm>
              <a:prstGeom prst="roundRect">
                <a:avLst/>
              </a:prstGeom>
              <a:solidFill>
                <a:srgbClr val="A5C2E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6" name="圆角矩形 295"/>
              <p:cNvSpPr/>
              <p:nvPr/>
            </p:nvSpPr>
            <p:spPr>
              <a:xfrm>
                <a:off x="15424" y="5567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7" name="圆角矩形 296"/>
              <p:cNvSpPr/>
              <p:nvPr/>
            </p:nvSpPr>
            <p:spPr>
              <a:xfrm>
                <a:off x="15424" y="6096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8" name="圆角矩形 297"/>
              <p:cNvSpPr/>
              <p:nvPr/>
            </p:nvSpPr>
            <p:spPr>
              <a:xfrm>
                <a:off x="15424" y="6625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9" name="圆角矩形 298"/>
              <p:cNvSpPr/>
              <p:nvPr/>
            </p:nvSpPr>
            <p:spPr>
              <a:xfrm>
                <a:off x="15424" y="7154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0" name="圆角矩形 299"/>
              <p:cNvSpPr/>
              <p:nvPr/>
            </p:nvSpPr>
            <p:spPr>
              <a:xfrm>
                <a:off x="15424" y="7683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1" name="圆角矩形 300"/>
              <p:cNvSpPr/>
              <p:nvPr/>
            </p:nvSpPr>
            <p:spPr>
              <a:xfrm>
                <a:off x="15424" y="8212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2" name="圆角矩形 301"/>
              <p:cNvSpPr/>
              <p:nvPr/>
            </p:nvSpPr>
            <p:spPr>
              <a:xfrm>
                <a:off x="15424" y="8741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3" name="圆角矩形 302"/>
              <p:cNvSpPr/>
              <p:nvPr/>
            </p:nvSpPr>
            <p:spPr>
              <a:xfrm>
                <a:off x="15424" y="9270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04" name="组合 303"/>
            <p:cNvGrpSpPr/>
            <p:nvPr/>
          </p:nvGrpSpPr>
          <p:grpSpPr>
            <a:xfrm>
              <a:off x="15756" y="3135"/>
              <a:ext cx="984" cy="3306"/>
              <a:chOff x="9065" y="5042"/>
              <a:chExt cx="984" cy="3306"/>
            </a:xfrm>
          </p:grpSpPr>
          <p:sp>
            <p:nvSpPr>
              <p:cNvPr id="305" name="圆角矩形 304"/>
              <p:cNvSpPr/>
              <p:nvPr/>
            </p:nvSpPr>
            <p:spPr>
              <a:xfrm>
                <a:off x="9218" y="5218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6" name="圆角矩形 305"/>
              <p:cNvSpPr/>
              <p:nvPr/>
            </p:nvSpPr>
            <p:spPr>
              <a:xfrm>
                <a:off x="9065" y="5042"/>
                <a:ext cx="984" cy="3307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7" name="圆角矩形 306"/>
              <p:cNvSpPr/>
              <p:nvPr/>
            </p:nvSpPr>
            <p:spPr>
              <a:xfrm>
                <a:off x="9218" y="5741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8" name="圆角矩形 307"/>
              <p:cNvSpPr/>
              <p:nvPr/>
            </p:nvSpPr>
            <p:spPr>
              <a:xfrm>
                <a:off x="9218" y="6275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9" name="圆角矩形 308"/>
              <p:cNvSpPr/>
              <p:nvPr/>
            </p:nvSpPr>
            <p:spPr>
              <a:xfrm>
                <a:off x="9214" y="6800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0" name="圆角矩形 309"/>
              <p:cNvSpPr/>
              <p:nvPr/>
            </p:nvSpPr>
            <p:spPr>
              <a:xfrm>
                <a:off x="9218" y="7329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1" name="圆角矩形 310"/>
              <p:cNvSpPr/>
              <p:nvPr/>
            </p:nvSpPr>
            <p:spPr>
              <a:xfrm>
                <a:off x="9218" y="7851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2" name="组合 311"/>
            <p:cNvGrpSpPr/>
            <p:nvPr/>
          </p:nvGrpSpPr>
          <p:grpSpPr>
            <a:xfrm>
              <a:off x="15756" y="6303"/>
              <a:ext cx="984" cy="648"/>
              <a:chOff x="4948" y="7601"/>
              <a:chExt cx="984" cy="648"/>
            </a:xfrm>
          </p:grpSpPr>
          <p:sp>
            <p:nvSpPr>
              <p:cNvPr id="313" name="圆角矩形 312"/>
              <p:cNvSpPr/>
              <p:nvPr/>
            </p:nvSpPr>
            <p:spPr>
              <a:xfrm>
                <a:off x="5101" y="7784"/>
                <a:ext cx="657" cy="329"/>
              </a:xfrm>
              <a:prstGeom prst="roundRect">
                <a:avLst/>
              </a:prstGeom>
              <a:solidFill>
                <a:srgbClr val="FFE0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4" name="圆角矩形 313"/>
              <p:cNvSpPr/>
              <p:nvPr/>
            </p:nvSpPr>
            <p:spPr>
              <a:xfrm>
                <a:off x="4948" y="7601"/>
                <a:ext cx="984" cy="6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5" name="组合 314"/>
            <p:cNvGrpSpPr/>
            <p:nvPr/>
          </p:nvGrpSpPr>
          <p:grpSpPr>
            <a:xfrm>
              <a:off x="15752" y="6822"/>
              <a:ext cx="984" cy="648"/>
              <a:chOff x="4948" y="7601"/>
              <a:chExt cx="984" cy="648"/>
            </a:xfrm>
          </p:grpSpPr>
          <p:sp>
            <p:nvSpPr>
              <p:cNvPr id="316" name="圆角矩形 315"/>
              <p:cNvSpPr/>
              <p:nvPr/>
            </p:nvSpPr>
            <p:spPr>
              <a:xfrm>
                <a:off x="5101" y="7784"/>
                <a:ext cx="657" cy="329"/>
              </a:xfrm>
              <a:prstGeom prst="roundRect">
                <a:avLst/>
              </a:prstGeom>
              <a:solidFill>
                <a:srgbClr val="FFE0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7" name="圆角矩形 316"/>
              <p:cNvSpPr/>
              <p:nvPr/>
            </p:nvSpPr>
            <p:spPr>
              <a:xfrm>
                <a:off x="4948" y="7601"/>
                <a:ext cx="984" cy="6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18" name="右箭头 317"/>
          <p:cNvSpPr/>
          <p:nvPr/>
        </p:nvSpPr>
        <p:spPr>
          <a:xfrm>
            <a:off x="5956935" y="3647440"/>
            <a:ext cx="1473200" cy="2921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文本框 325"/>
          <p:cNvSpPr txBox="1"/>
          <p:nvPr/>
        </p:nvSpPr>
        <p:spPr>
          <a:xfrm>
            <a:off x="5824220" y="3275330"/>
            <a:ext cx="2130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最初紧凑装箱</a:t>
            </a:r>
            <a:endParaRPr lang="zh-CN" altLang="en-US"/>
          </a:p>
        </p:txBody>
      </p:sp>
      <p:sp>
        <p:nvSpPr>
          <p:cNvPr id="759" name="右箭头 758"/>
          <p:cNvSpPr/>
          <p:nvPr/>
        </p:nvSpPr>
        <p:spPr>
          <a:xfrm>
            <a:off x="10999470" y="3611245"/>
            <a:ext cx="1063625" cy="2921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0">
            <a:off x="606425" y="1823085"/>
            <a:ext cx="624840" cy="1430020"/>
            <a:chOff x="9031" y="5192"/>
            <a:chExt cx="984" cy="2252"/>
          </a:xfrm>
        </p:grpSpPr>
        <p:sp>
          <p:nvSpPr>
            <p:cNvPr id="9" name="圆角矩形 8"/>
            <p:cNvSpPr/>
            <p:nvPr>
              <p:custDataLst>
                <p:tags r:id="rId64"/>
              </p:custDataLst>
            </p:nvPr>
          </p:nvSpPr>
          <p:spPr>
            <a:xfrm>
              <a:off x="9184" y="536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>
              <p:custDataLst>
                <p:tags r:id="rId65"/>
              </p:custDataLst>
            </p:nvPr>
          </p:nvSpPr>
          <p:spPr>
            <a:xfrm>
              <a:off x="9031" y="5192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>
              <p:custDataLst>
                <p:tags r:id="rId66"/>
              </p:custDataLst>
            </p:nvPr>
          </p:nvSpPr>
          <p:spPr>
            <a:xfrm>
              <a:off x="9184" y="589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>
              <p:custDataLst>
                <p:tags r:id="rId67"/>
              </p:custDataLst>
            </p:nvPr>
          </p:nvSpPr>
          <p:spPr>
            <a:xfrm>
              <a:off x="9184" y="6425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>
              <p:custDataLst>
                <p:tags r:id="rId68"/>
              </p:custDataLst>
            </p:nvPr>
          </p:nvSpPr>
          <p:spPr>
            <a:xfrm>
              <a:off x="9184" y="6957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rot="0">
            <a:off x="606425" y="4319270"/>
            <a:ext cx="624840" cy="411480"/>
            <a:chOff x="4948" y="7601"/>
            <a:chExt cx="984" cy="648"/>
          </a:xfrm>
        </p:grpSpPr>
        <p:sp>
          <p:nvSpPr>
            <p:cNvPr id="24" name="圆角矩形 23"/>
            <p:cNvSpPr/>
            <p:nvPr>
              <p:custDataLst>
                <p:tags r:id="rId69"/>
              </p:custDataLst>
            </p:nvPr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>
              <p:custDataLst>
                <p:tags r:id="rId70"/>
              </p:custDataLst>
            </p:nvPr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172079"/>
            <a:ext cx="1663901" cy="521970"/>
            <a:chOff x="0" y="236247"/>
            <a:chExt cx="1663901" cy="521970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287831"/>
              <a:ext cx="796650" cy="420052"/>
              <a:chOff x="0" y="209550"/>
              <a:chExt cx="1047750" cy="552450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342900" y="209550"/>
                <a:ext cx="704850" cy="552450"/>
              </a:xfrm>
              <a:prstGeom prst="parallelogram">
                <a:avLst>
                  <a:gd name="adj" fmla="val 58676"/>
                </a:avLst>
              </a:prstGeom>
              <a:solidFill>
                <a:srgbClr val="18B7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>
                <a:off x="0" y="209550"/>
                <a:ext cx="571500" cy="552450"/>
              </a:xfrm>
              <a:custGeom>
                <a:avLst/>
                <a:gdLst>
                  <a:gd name="connsiteX0" fmla="*/ 571500 w 571500"/>
                  <a:gd name="connsiteY0" fmla="*/ 0 h 552450"/>
                  <a:gd name="connsiteX1" fmla="*/ 228600 w 571500"/>
                  <a:gd name="connsiteY1" fmla="*/ 552450 h 552450"/>
                  <a:gd name="connsiteX2" fmla="*/ 0 w 571500"/>
                  <a:gd name="connsiteY2" fmla="*/ 552450 h 552450"/>
                  <a:gd name="connsiteX3" fmla="*/ 0 w 571500"/>
                  <a:gd name="connsiteY3" fmla="*/ 9062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552450">
                    <a:moveTo>
                      <a:pt x="571500" y="0"/>
                    </a:moveTo>
                    <a:lnTo>
                      <a:pt x="228600" y="552450"/>
                    </a:lnTo>
                    <a:lnTo>
                      <a:pt x="0" y="552450"/>
                    </a:lnTo>
                    <a:lnTo>
                      <a:pt x="0" y="9062"/>
                    </a:lnTo>
                    <a:close/>
                  </a:path>
                </a:pathLst>
              </a:custGeom>
              <a:solidFill>
                <a:srgbClr val="295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69821" y="236247"/>
              <a:ext cx="8940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背景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3308965" y="3825240"/>
            <a:ext cx="624840" cy="411480"/>
            <a:chOff x="4948" y="7601"/>
            <a:chExt cx="984" cy="648"/>
          </a:xfrm>
        </p:grpSpPr>
        <p:sp>
          <p:nvSpPr>
            <p:cNvPr id="182" name="圆角矩形 181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圆角矩形 182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3419455" y="1437640"/>
            <a:ext cx="624840" cy="767080"/>
            <a:chOff x="8971" y="5004"/>
            <a:chExt cx="984" cy="1208"/>
          </a:xfrm>
        </p:grpSpPr>
        <p:sp>
          <p:nvSpPr>
            <p:cNvPr id="185" name="圆角矩形 184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圆角矩形 185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圆角矩形 186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13204825" y="2310130"/>
            <a:ext cx="624840" cy="1430020"/>
            <a:chOff x="9031" y="5192"/>
            <a:chExt cx="984" cy="2252"/>
          </a:xfrm>
        </p:grpSpPr>
        <p:sp>
          <p:nvSpPr>
            <p:cNvPr id="189" name="圆角矩形 188"/>
            <p:cNvSpPr/>
            <p:nvPr/>
          </p:nvSpPr>
          <p:spPr>
            <a:xfrm>
              <a:off x="9184" y="536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/>
          </p:nvSpPr>
          <p:spPr>
            <a:xfrm>
              <a:off x="9031" y="5192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9184" y="589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2" name="圆角矩形 191"/>
            <p:cNvSpPr/>
            <p:nvPr/>
          </p:nvSpPr>
          <p:spPr>
            <a:xfrm>
              <a:off x="9184" y="6425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圆角矩形 192"/>
            <p:cNvSpPr/>
            <p:nvPr/>
          </p:nvSpPr>
          <p:spPr>
            <a:xfrm>
              <a:off x="9184" y="6957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14145895" y="1451610"/>
            <a:ext cx="624840" cy="2771140"/>
            <a:chOff x="10275" y="5263"/>
            <a:chExt cx="984" cy="4364"/>
          </a:xfrm>
        </p:grpSpPr>
        <p:sp>
          <p:nvSpPr>
            <p:cNvPr id="203" name="圆角矩形 202"/>
            <p:cNvSpPr/>
            <p:nvPr/>
          </p:nvSpPr>
          <p:spPr>
            <a:xfrm>
              <a:off x="10428" y="544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圆角矩形 203"/>
            <p:cNvSpPr/>
            <p:nvPr/>
          </p:nvSpPr>
          <p:spPr>
            <a:xfrm>
              <a:off x="10275" y="5263"/>
              <a:ext cx="984" cy="436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10428" y="5969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圆角矩形 205"/>
            <p:cNvSpPr/>
            <p:nvPr/>
          </p:nvSpPr>
          <p:spPr>
            <a:xfrm>
              <a:off x="10428" y="6503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圆角矩形 206"/>
            <p:cNvSpPr/>
            <p:nvPr/>
          </p:nvSpPr>
          <p:spPr>
            <a:xfrm>
              <a:off x="10428" y="702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圆角矩形 207"/>
            <p:cNvSpPr/>
            <p:nvPr/>
          </p:nvSpPr>
          <p:spPr>
            <a:xfrm>
              <a:off x="10428" y="7557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>
              <a:off x="10428" y="808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>
              <a:off x="10428" y="861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>
              <a:off x="10428" y="9140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12476480" y="1570355"/>
            <a:ext cx="624840" cy="2099310"/>
            <a:chOff x="9065" y="5042"/>
            <a:chExt cx="984" cy="3306"/>
          </a:xfrm>
        </p:grpSpPr>
        <p:sp>
          <p:nvSpPr>
            <p:cNvPr id="195" name="圆角矩形 194"/>
            <p:cNvSpPr/>
            <p:nvPr/>
          </p:nvSpPr>
          <p:spPr>
            <a:xfrm>
              <a:off x="9218" y="5218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6" name="圆角矩形 195"/>
            <p:cNvSpPr/>
            <p:nvPr/>
          </p:nvSpPr>
          <p:spPr>
            <a:xfrm>
              <a:off x="9065" y="5042"/>
              <a:ext cx="984" cy="3307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圆角矩形 196"/>
            <p:cNvSpPr/>
            <p:nvPr/>
          </p:nvSpPr>
          <p:spPr>
            <a:xfrm>
              <a:off x="9218" y="5741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9218" y="6275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9214" y="6800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9218" y="7329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1" name="圆角矩形 200"/>
            <p:cNvSpPr/>
            <p:nvPr/>
          </p:nvSpPr>
          <p:spPr>
            <a:xfrm>
              <a:off x="9218" y="7851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1200150" y="2456180"/>
            <a:ext cx="3292475" cy="2885440"/>
            <a:chOff x="11597" y="3067"/>
            <a:chExt cx="5185" cy="4544"/>
          </a:xfrm>
        </p:grpSpPr>
        <p:grpSp>
          <p:nvGrpSpPr>
            <p:cNvPr id="329" name="组合 328"/>
            <p:cNvGrpSpPr/>
            <p:nvPr>
              <p:custDataLst>
                <p:tags r:id="rId1"/>
              </p:custDataLst>
            </p:nvPr>
          </p:nvGrpSpPr>
          <p:grpSpPr>
            <a:xfrm>
              <a:off x="11597" y="3071"/>
              <a:ext cx="3821" cy="4540"/>
              <a:chOff x="5298" y="3372"/>
              <a:chExt cx="3821" cy="4540"/>
            </a:xfrm>
          </p:grpSpPr>
          <p:grpSp>
            <p:nvGrpSpPr>
              <p:cNvPr id="330" name="组合 329"/>
              <p:cNvGrpSpPr/>
              <p:nvPr/>
            </p:nvGrpSpPr>
            <p:grpSpPr>
              <a:xfrm>
                <a:off x="6668" y="3372"/>
                <a:ext cx="1088" cy="4540"/>
                <a:chOff x="13809" y="5326"/>
                <a:chExt cx="1088" cy="4540"/>
              </a:xfrm>
            </p:grpSpPr>
            <p:sp>
              <p:nvSpPr>
                <p:cNvPr id="331" name="圆角矩形 330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3809" y="5326"/>
                  <a:ext cx="1089" cy="4541"/>
                </a:xfrm>
                <a:prstGeom prst="roundRect">
                  <a:avLst/>
                </a:prstGeom>
                <a:solidFill>
                  <a:srgbClr val="A5C2E2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2" name="圆角矩形 331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4020" y="5567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3" name="圆角矩形 332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4020" y="6096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4" name="圆角矩形 33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4020" y="6625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5" name="圆角矩形 334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4020" y="7154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6" name="圆角矩形 335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4020" y="7683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7" name="圆角矩形 33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4020" y="8212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8" name="圆角矩形 337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4020" y="8741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9" name="圆角矩形 338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4020" y="9270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0" name="组合 339"/>
              <p:cNvGrpSpPr/>
              <p:nvPr/>
            </p:nvGrpSpPr>
            <p:grpSpPr>
              <a:xfrm>
                <a:off x="8031" y="3372"/>
                <a:ext cx="1088" cy="4540"/>
                <a:chOff x="15213" y="5326"/>
                <a:chExt cx="1088" cy="4540"/>
              </a:xfrm>
            </p:grpSpPr>
            <p:sp>
              <p:nvSpPr>
                <p:cNvPr id="341" name="圆角矩形 340"/>
                <p:cNvSpPr/>
                <p:nvPr/>
              </p:nvSpPr>
              <p:spPr>
                <a:xfrm>
                  <a:off x="15213" y="5326"/>
                  <a:ext cx="1089" cy="4541"/>
                </a:xfrm>
                <a:prstGeom prst="roundRect">
                  <a:avLst/>
                </a:prstGeom>
                <a:solidFill>
                  <a:srgbClr val="A5C2E2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2" name="圆角矩形 341"/>
                <p:cNvSpPr/>
                <p:nvPr/>
              </p:nvSpPr>
              <p:spPr>
                <a:xfrm>
                  <a:off x="15424" y="5567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3" name="圆角矩形 342"/>
                <p:cNvSpPr/>
                <p:nvPr/>
              </p:nvSpPr>
              <p:spPr>
                <a:xfrm>
                  <a:off x="15424" y="6096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4" name="圆角矩形 343"/>
                <p:cNvSpPr/>
                <p:nvPr/>
              </p:nvSpPr>
              <p:spPr>
                <a:xfrm>
                  <a:off x="15424" y="6625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5" name="圆角矩形 344"/>
                <p:cNvSpPr/>
                <p:nvPr/>
              </p:nvSpPr>
              <p:spPr>
                <a:xfrm>
                  <a:off x="15424" y="7154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6" name="圆角矩形 345"/>
                <p:cNvSpPr/>
                <p:nvPr/>
              </p:nvSpPr>
              <p:spPr>
                <a:xfrm>
                  <a:off x="15424" y="7683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7" name="圆角矩形 346"/>
                <p:cNvSpPr/>
                <p:nvPr/>
              </p:nvSpPr>
              <p:spPr>
                <a:xfrm>
                  <a:off x="15424" y="8212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8" name="圆角矩形 347"/>
                <p:cNvSpPr/>
                <p:nvPr/>
              </p:nvSpPr>
              <p:spPr>
                <a:xfrm>
                  <a:off x="15424" y="8741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9" name="圆角矩形 348"/>
                <p:cNvSpPr/>
                <p:nvPr/>
              </p:nvSpPr>
              <p:spPr>
                <a:xfrm>
                  <a:off x="15424" y="9270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0" name="组合 349"/>
              <p:cNvGrpSpPr/>
              <p:nvPr/>
            </p:nvGrpSpPr>
            <p:grpSpPr>
              <a:xfrm rot="0">
                <a:off x="5298" y="3372"/>
                <a:ext cx="1088" cy="4540"/>
                <a:chOff x="12405" y="5326"/>
                <a:chExt cx="1088" cy="4540"/>
              </a:xfrm>
            </p:grpSpPr>
            <p:sp>
              <p:nvSpPr>
                <p:cNvPr id="351" name="圆角矩形 350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2405" y="5326"/>
                  <a:ext cx="1089" cy="4541"/>
                </a:xfrm>
                <a:prstGeom prst="roundRect">
                  <a:avLst/>
                </a:prstGeom>
                <a:solidFill>
                  <a:srgbClr val="A5C2E2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2" name="圆角矩形 35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2616" y="5567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3" name="圆角矩形 352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616" y="6096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4" name="圆角矩形 353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2616" y="6625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5" name="圆角矩形 354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2616" y="7154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6" name="圆角矩形 355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2616" y="7683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7" name="圆角矩形 356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2616" y="8212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8" name="圆角矩形 357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2616" y="8741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9" name="圆角矩形 358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2616" y="9270"/>
                  <a:ext cx="657" cy="32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60" name="组合 359"/>
            <p:cNvGrpSpPr/>
            <p:nvPr/>
          </p:nvGrpSpPr>
          <p:grpSpPr>
            <a:xfrm>
              <a:off x="11655" y="3136"/>
              <a:ext cx="984" cy="3306"/>
              <a:chOff x="9065" y="5042"/>
              <a:chExt cx="984" cy="3306"/>
            </a:xfrm>
          </p:grpSpPr>
          <p:sp>
            <p:nvSpPr>
              <p:cNvPr id="361" name="圆角矩形 360"/>
              <p:cNvSpPr/>
              <p:nvPr/>
            </p:nvSpPr>
            <p:spPr>
              <a:xfrm>
                <a:off x="9218" y="5218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2" name="圆角矩形 361"/>
              <p:cNvSpPr/>
              <p:nvPr/>
            </p:nvSpPr>
            <p:spPr>
              <a:xfrm>
                <a:off x="9065" y="5042"/>
                <a:ext cx="984" cy="3307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3" name="圆角矩形 362"/>
              <p:cNvSpPr/>
              <p:nvPr/>
            </p:nvSpPr>
            <p:spPr>
              <a:xfrm>
                <a:off x="9218" y="5741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4" name="圆角矩形 363"/>
              <p:cNvSpPr/>
              <p:nvPr/>
            </p:nvSpPr>
            <p:spPr>
              <a:xfrm>
                <a:off x="9218" y="6275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5" name="圆角矩形 364"/>
              <p:cNvSpPr/>
              <p:nvPr/>
            </p:nvSpPr>
            <p:spPr>
              <a:xfrm>
                <a:off x="9214" y="6800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6" name="圆角矩形 365"/>
              <p:cNvSpPr/>
              <p:nvPr/>
            </p:nvSpPr>
            <p:spPr>
              <a:xfrm>
                <a:off x="9218" y="7329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7" name="圆角矩形 366"/>
              <p:cNvSpPr/>
              <p:nvPr/>
            </p:nvSpPr>
            <p:spPr>
              <a:xfrm>
                <a:off x="9218" y="7851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68" name="组合 367"/>
            <p:cNvGrpSpPr/>
            <p:nvPr/>
          </p:nvGrpSpPr>
          <p:grpSpPr>
            <a:xfrm>
              <a:off x="11651" y="6323"/>
              <a:ext cx="984" cy="1208"/>
              <a:chOff x="8971" y="5004"/>
              <a:chExt cx="984" cy="1208"/>
            </a:xfrm>
          </p:grpSpPr>
          <p:sp>
            <p:nvSpPr>
              <p:cNvPr id="369" name="圆角矩形 368"/>
              <p:cNvSpPr/>
              <p:nvPr/>
            </p:nvSpPr>
            <p:spPr>
              <a:xfrm>
                <a:off x="9124" y="5166"/>
                <a:ext cx="657" cy="329"/>
              </a:xfrm>
              <a:prstGeom prst="roundRect">
                <a:avLst/>
              </a:prstGeom>
              <a:solidFill>
                <a:srgbClr val="FEA04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0" name="圆角矩形 369"/>
              <p:cNvSpPr/>
              <p:nvPr/>
            </p:nvSpPr>
            <p:spPr>
              <a:xfrm>
                <a:off x="8971" y="5004"/>
                <a:ext cx="984" cy="120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1" name="圆角矩形 370"/>
              <p:cNvSpPr/>
              <p:nvPr/>
            </p:nvSpPr>
            <p:spPr>
              <a:xfrm>
                <a:off x="9124" y="5696"/>
                <a:ext cx="657" cy="329"/>
              </a:xfrm>
              <a:prstGeom prst="roundRect">
                <a:avLst/>
              </a:prstGeom>
              <a:solidFill>
                <a:srgbClr val="FEA04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2" name="组合 371"/>
            <p:cNvGrpSpPr/>
            <p:nvPr/>
          </p:nvGrpSpPr>
          <p:grpSpPr>
            <a:xfrm>
              <a:off x="13025" y="3134"/>
              <a:ext cx="984" cy="2252"/>
              <a:chOff x="9031" y="5192"/>
              <a:chExt cx="984" cy="2252"/>
            </a:xfrm>
          </p:grpSpPr>
          <p:sp>
            <p:nvSpPr>
              <p:cNvPr id="373" name="圆角矩形 372"/>
              <p:cNvSpPr/>
              <p:nvPr/>
            </p:nvSpPr>
            <p:spPr>
              <a:xfrm>
                <a:off x="9184" y="5368"/>
                <a:ext cx="657" cy="329"/>
              </a:xfrm>
              <a:prstGeom prst="roundRect">
                <a:avLst/>
              </a:prstGeom>
              <a:solidFill>
                <a:srgbClr val="F27F7F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4" name="圆角矩形 373"/>
              <p:cNvSpPr/>
              <p:nvPr/>
            </p:nvSpPr>
            <p:spPr>
              <a:xfrm>
                <a:off x="9031" y="5192"/>
                <a:ext cx="984" cy="2253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5" name="圆角矩形 374"/>
              <p:cNvSpPr/>
              <p:nvPr/>
            </p:nvSpPr>
            <p:spPr>
              <a:xfrm>
                <a:off x="9184" y="5898"/>
                <a:ext cx="657" cy="329"/>
              </a:xfrm>
              <a:prstGeom prst="roundRect">
                <a:avLst/>
              </a:prstGeom>
              <a:solidFill>
                <a:srgbClr val="F27F7F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6" name="圆角矩形 375"/>
              <p:cNvSpPr/>
              <p:nvPr/>
            </p:nvSpPr>
            <p:spPr>
              <a:xfrm>
                <a:off x="9184" y="6425"/>
                <a:ext cx="657" cy="329"/>
              </a:xfrm>
              <a:prstGeom prst="roundRect">
                <a:avLst/>
              </a:prstGeom>
              <a:solidFill>
                <a:srgbClr val="F27F7F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7" name="圆角矩形 376"/>
              <p:cNvSpPr/>
              <p:nvPr/>
            </p:nvSpPr>
            <p:spPr>
              <a:xfrm>
                <a:off x="9184" y="6957"/>
                <a:ext cx="657" cy="329"/>
              </a:xfrm>
              <a:prstGeom prst="roundRect">
                <a:avLst/>
              </a:prstGeom>
              <a:solidFill>
                <a:srgbClr val="F27F7F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8" name="组合 377"/>
            <p:cNvGrpSpPr/>
            <p:nvPr/>
          </p:nvGrpSpPr>
          <p:grpSpPr>
            <a:xfrm>
              <a:off x="13025" y="5273"/>
              <a:ext cx="984" cy="1208"/>
              <a:chOff x="8971" y="5004"/>
              <a:chExt cx="984" cy="1208"/>
            </a:xfrm>
          </p:grpSpPr>
          <p:sp>
            <p:nvSpPr>
              <p:cNvPr id="379" name="圆角矩形 378"/>
              <p:cNvSpPr/>
              <p:nvPr/>
            </p:nvSpPr>
            <p:spPr>
              <a:xfrm>
                <a:off x="9124" y="5166"/>
                <a:ext cx="657" cy="329"/>
              </a:xfrm>
              <a:prstGeom prst="roundRect">
                <a:avLst/>
              </a:prstGeom>
              <a:solidFill>
                <a:srgbClr val="FEA04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0" name="圆角矩形 379"/>
              <p:cNvSpPr/>
              <p:nvPr/>
            </p:nvSpPr>
            <p:spPr>
              <a:xfrm>
                <a:off x="8971" y="5004"/>
                <a:ext cx="984" cy="120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1" name="圆角矩形 380"/>
              <p:cNvSpPr/>
              <p:nvPr/>
            </p:nvSpPr>
            <p:spPr>
              <a:xfrm>
                <a:off x="9124" y="5696"/>
                <a:ext cx="657" cy="329"/>
              </a:xfrm>
              <a:prstGeom prst="roundRect">
                <a:avLst/>
              </a:prstGeom>
              <a:solidFill>
                <a:srgbClr val="FEA04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82" name="组合 381"/>
            <p:cNvGrpSpPr/>
            <p:nvPr/>
          </p:nvGrpSpPr>
          <p:grpSpPr>
            <a:xfrm>
              <a:off x="13025" y="6291"/>
              <a:ext cx="984" cy="648"/>
              <a:chOff x="4948" y="7601"/>
              <a:chExt cx="984" cy="648"/>
            </a:xfrm>
          </p:grpSpPr>
          <p:sp>
            <p:nvSpPr>
              <p:cNvPr id="383" name="圆角矩形 382"/>
              <p:cNvSpPr/>
              <p:nvPr/>
            </p:nvSpPr>
            <p:spPr>
              <a:xfrm>
                <a:off x="5101" y="7784"/>
                <a:ext cx="657" cy="329"/>
              </a:xfrm>
              <a:prstGeom prst="roundRect">
                <a:avLst/>
              </a:prstGeom>
              <a:solidFill>
                <a:srgbClr val="FFE0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4" name="圆角矩形 383"/>
              <p:cNvSpPr/>
              <p:nvPr/>
            </p:nvSpPr>
            <p:spPr>
              <a:xfrm>
                <a:off x="4948" y="7601"/>
                <a:ext cx="984" cy="6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85" name="组合 384"/>
            <p:cNvGrpSpPr/>
            <p:nvPr/>
          </p:nvGrpSpPr>
          <p:grpSpPr>
            <a:xfrm>
              <a:off x="13025" y="6827"/>
              <a:ext cx="984" cy="648"/>
              <a:chOff x="4948" y="7601"/>
              <a:chExt cx="984" cy="648"/>
            </a:xfrm>
          </p:grpSpPr>
          <p:sp>
            <p:nvSpPr>
              <p:cNvPr id="386" name="圆角矩形 385"/>
              <p:cNvSpPr/>
              <p:nvPr/>
            </p:nvSpPr>
            <p:spPr>
              <a:xfrm>
                <a:off x="5101" y="7784"/>
                <a:ext cx="657" cy="329"/>
              </a:xfrm>
              <a:prstGeom prst="roundRect">
                <a:avLst/>
              </a:prstGeom>
              <a:solidFill>
                <a:srgbClr val="FFE0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7" name="圆角矩形 386"/>
              <p:cNvSpPr/>
              <p:nvPr/>
            </p:nvSpPr>
            <p:spPr>
              <a:xfrm>
                <a:off x="4948" y="7601"/>
                <a:ext cx="984" cy="6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88" name="组合 387"/>
            <p:cNvGrpSpPr/>
            <p:nvPr/>
          </p:nvGrpSpPr>
          <p:grpSpPr>
            <a:xfrm>
              <a:off x="14388" y="3128"/>
              <a:ext cx="984" cy="4364"/>
              <a:chOff x="10275" y="5263"/>
              <a:chExt cx="984" cy="4364"/>
            </a:xfrm>
          </p:grpSpPr>
          <p:sp>
            <p:nvSpPr>
              <p:cNvPr id="389" name="圆角矩形 388"/>
              <p:cNvSpPr/>
              <p:nvPr/>
            </p:nvSpPr>
            <p:spPr>
              <a:xfrm>
                <a:off x="10428" y="5446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0" name="圆角矩形 389"/>
              <p:cNvSpPr/>
              <p:nvPr/>
            </p:nvSpPr>
            <p:spPr>
              <a:xfrm>
                <a:off x="10275" y="5263"/>
                <a:ext cx="984" cy="4364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1" name="圆角矩形 390"/>
              <p:cNvSpPr/>
              <p:nvPr/>
            </p:nvSpPr>
            <p:spPr>
              <a:xfrm>
                <a:off x="10428" y="5969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2" name="圆角矩形 391"/>
              <p:cNvSpPr/>
              <p:nvPr/>
            </p:nvSpPr>
            <p:spPr>
              <a:xfrm>
                <a:off x="10428" y="6503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3" name="圆角矩形 392"/>
              <p:cNvSpPr/>
              <p:nvPr/>
            </p:nvSpPr>
            <p:spPr>
              <a:xfrm>
                <a:off x="10428" y="7028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4" name="圆角矩形 393"/>
              <p:cNvSpPr/>
              <p:nvPr/>
            </p:nvSpPr>
            <p:spPr>
              <a:xfrm>
                <a:off x="10428" y="7557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5" name="圆角矩形 394"/>
              <p:cNvSpPr/>
              <p:nvPr/>
            </p:nvSpPr>
            <p:spPr>
              <a:xfrm>
                <a:off x="10428" y="8086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6" name="圆角矩形 395"/>
              <p:cNvSpPr/>
              <p:nvPr/>
            </p:nvSpPr>
            <p:spPr>
              <a:xfrm>
                <a:off x="10428" y="8618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7" name="圆角矩形 396"/>
              <p:cNvSpPr/>
              <p:nvPr/>
            </p:nvSpPr>
            <p:spPr>
              <a:xfrm>
                <a:off x="10428" y="9140"/>
                <a:ext cx="657" cy="329"/>
              </a:xfrm>
              <a:prstGeom prst="round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98" name="组合 397"/>
            <p:cNvGrpSpPr/>
            <p:nvPr/>
          </p:nvGrpSpPr>
          <p:grpSpPr>
            <a:xfrm rot="0">
              <a:off x="15694" y="3067"/>
              <a:ext cx="1088" cy="4540"/>
              <a:chOff x="15213" y="5326"/>
              <a:chExt cx="1088" cy="4540"/>
            </a:xfrm>
          </p:grpSpPr>
          <p:sp>
            <p:nvSpPr>
              <p:cNvPr id="399" name="圆角矩形 398"/>
              <p:cNvSpPr/>
              <p:nvPr/>
            </p:nvSpPr>
            <p:spPr>
              <a:xfrm>
                <a:off x="15213" y="5326"/>
                <a:ext cx="1089" cy="4541"/>
              </a:xfrm>
              <a:prstGeom prst="roundRect">
                <a:avLst/>
              </a:prstGeom>
              <a:solidFill>
                <a:srgbClr val="A5C2E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0" name="圆角矩形 399"/>
              <p:cNvSpPr/>
              <p:nvPr/>
            </p:nvSpPr>
            <p:spPr>
              <a:xfrm>
                <a:off x="15424" y="5567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1" name="圆角矩形 400"/>
              <p:cNvSpPr/>
              <p:nvPr/>
            </p:nvSpPr>
            <p:spPr>
              <a:xfrm>
                <a:off x="15424" y="6096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2" name="圆角矩形 401"/>
              <p:cNvSpPr/>
              <p:nvPr/>
            </p:nvSpPr>
            <p:spPr>
              <a:xfrm>
                <a:off x="15424" y="6625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3" name="圆角矩形 402"/>
              <p:cNvSpPr/>
              <p:nvPr/>
            </p:nvSpPr>
            <p:spPr>
              <a:xfrm>
                <a:off x="15424" y="7154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4" name="圆角矩形 403"/>
              <p:cNvSpPr/>
              <p:nvPr/>
            </p:nvSpPr>
            <p:spPr>
              <a:xfrm>
                <a:off x="15424" y="7683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5" name="圆角矩形 404"/>
              <p:cNvSpPr/>
              <p:nvPr/>
            </p:nvSpPr>
            <p:spPr>
              <a:xfrm>
                <a:off x="15424" y="8212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6" name="圆角矩形 405"/>
              <p:cNvSpPr/>
              <p:nvPr/>
            </p:nvSpPr>
            <p:spPr>
              <a:xfrm>
                <a:off x="15424" y="8741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7" name="圆角矩形 406"/>
              <p:cNvSpPr/>
              <p:nvPr/>
            </p:nvSpPr>
            <p:spPr>
              <a:xfrm>
                <a:off x="15424" y="9270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>
              <a:off x="15756" y="3135"/>
              <a:ext cx="984" cy="3306"/>
              <a:chOff x="9065" y="5042"/>
              <a:chExt cx="984" cy="3306"/>
            </a:xfrm>
          </p:grpSpPr>
          <p:sp>
            <p:nvSpPr>
              <p:cNvPr id="409" name="圆角矩形 408"/>
              <p:cNvSpPr/>
              <p:nvPr/>
            </p:nvSpPr>
            <p:spPr>
              <a:xfrm>
                <a:off x="9218" y="5218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0" name="圆角矩形 409"/>
              <p:cNvSpPr/>
              <p:nvPr/>
            </p:nvSpPr>
            <p:spPr>
              <a:xfrm>
                <a:off x="9065" y="5042"/>
                <a:ext cx="984" cy="3307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1" name="圆角矩形 410"/>
              <p:cNvSpPr/>
              <p:nvPr/>
            </p:nvSpPr>
            <p:spPr>
              <a:xfrm>
                <a:off x="9218" y="5741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2" name="圆角矩形 411"/>
              <p:cNvSpPr/>
              <p:nvPr/>
            </p:nvSpPr>
            <p:spPr>
              <a:xfrm>
                <a:off x="9218" y="6275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3" name="圆角矩形 412"/>
              <p:cNvSpPr/>
              <p:nvPr/>
            </p:nvSpPr>
            <p:spPr>
              <a:xfrm>
                <a:off x="9214" y="6800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4" name="圆角矩形 413"/>
              <p:cNvSpPr/>
              <p:nvPr/>
            </p:nvSpPr>
            <p:spPr>
              <a:xfrm>
                <a:off x="9218" y="7329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5" name="圆角矩形 414"/>
              <p:cNvSpPr/>
              <p:nvPr/>
            </p:nvSpPr>
            <p:spPr>
              <a:xfrm>
                <a:off x="9218" y="7851"/>
                <a:ext cx="657" cy="329"/>
              </a:xfrm>
              <a:prstGeom prst="roundRect">
                <a:avLst/>
              </a:prstGeom>
              <a:solidFill>
                <a:srgbClr val="6AB4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/>
            <p:cNvGrpSpPr/>
            <p:nvPr/>
          </p:nvGrpSpPr>
          <p:grpSpPr>
            <a:xfrm>
              <a:off x="15756" y="6303"/>
              <a:ext cx="984" cy="648"/>
              <a:chOff x="4948" y="7601"/>
              <a:chExt cx="984" cy="648"/>
            </a:xfrm>
          </p:grpSpPr>
          <p:sp>
            <p:nvSpPr>
              <p:cNvPr id="417" name="圆角矩形 416"/>
              <p:cNvSpPr/>
              <p:nvPr/>
            </p:nvSpPr>
            <p:spPr>
              <a:xfrm>
                <a:off x="5101" y="7784"/>
                <a:ext cx="657" cy="329"/>
              </a:xfrm>
              <a:prstGeom prst="roundRect">
                <a:avLst/>
              </a:prstGeom>
              <a:solidFill>
                <a:srgbClr val="FFE0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8" name="圆角矩形 417"/>
              <p:cNvSpPr/>
              <p:nvPr/>
            </p:nvSpPr>
            <p:spPr>
              <a:xfrm>
                <a:off x="4948" y="7601"/>
                <a:ext cx="984" cy="6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19" name="组合 418"/>
            <p:cNvGrpSpPr/>
            <p:nvPr/>
          </p:nvGrpSpPr>
          <p:grpSpPr>
            <a:xfrm>
              <a:off x="15752" y="6822"/>
              <a:ext cx="984" cy="648"/>
              <a:chOff x="4948" y="7601"/>
              <a:chExt cx="984" cy="648"/>
            </a:xfrm>
          </p:grpSpPr>
          <p:sp>
            <p:nvSpPr>
              <p:cNvPr id="420" name="圆角矩形 419"/>
              <p:cNvSpPr/>
              <p:nvPr/>
            </p:nvSpPr>
            <p:spPr>
              <a:xfrm>
                <a:off x="5101" y="7784"/>
                <a:ext cx="657" cy="329"/>
              </a:xfrm>
              <a:prstGeom prst="roundRect">
                <a:avLst/>
              </a:prstGeom>
              <a:solidFill>
                <a:srgbClr val="FFE0C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1" name="圆角矩形 420"/>
              <p:cNvSpPr/>
              <p:nvPr/>
            </p:nvSpPr>
            <p:spPr>
              <a:xfrm>
                <a:off x="4948" y="7601"/>
                <a:ext cx="984" cy="648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右箭头 8"/>
          <p:cNvSpPr/>
          <p:nvPr/>
        </p:nvSpPr>
        <p:spPr>
          <a:xfrm>
            <a:off x="4566920" y="3653790"/>
            <a:ext cx="927100" cy="2921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00150" y="5661025"/>
            <a:ext cx="3263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但是由于各个作业任务的生命周期不同，任务在完成之后释放GPU资源的时机也不同(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小任务时间会更短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)</a:t>
            </a:r>
            <a:endParaRPr lang="zh-CN" altLang="en-US" sz="1600" b="1" kern="0" noProof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0"/>
            </p:custDataLst>
          </p:nvPr>
        </p:nvGrpSpPr>
        <p:grpSpPr>
          <a:xfrm rot="0">
            <a:off x="5659120" y="2453005"/>
            <a:ext cx="2426335" cy="2882900"/>
            <a:chOff x="5298" y="3372"/>
            <a:chExt cx="3821" cy="4540"/>
          </a:xfrm>
        </p:grpSpPr>
        <p:grpSp>
          <p:nvGrpSpPr>
            <p:cNvPr id="22" name="组合 21"/>
            <p:cNvGrpSpPr/>
            <p:nvPr/>
          </p:nvGrpSpPr>
          <p:grpSpPr>
            <a:xfrm>
              <a:off x="6668" y="3372"/>
              <a:ext cx="1088" cy="4540"/>
              <a:chOff x="13809" y="5326"/>
              <a:chExt cx="1088" cy="4540"/>
            </a:xfrm>
          </p:grpSpPr>
          <p:sp>
            <p:nvSpPr>
              <p:cNvPr id="23" name="圆角矩形 22"/>
              <p:cNvSpPr/>
              <p:nvPr>
                <p:custDataLst>
                  <p:tags r:id="rId21"/>
                </p:custDataLst>
              </p:nvPr>
            </p:nvSpPr>
            <p:spPr>
              <a:xfrm>
                <a:off x="13809" y="5326"/>
                <a:ext cx="1089" cy="4541"/>
              </a:xfrm>
              <a:prstGeom prst="roundRect">
                <a:avLst/>
              </a:prstGeom>
              <a:solidFill>
                <a:srgbClr val="A5C2E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>
                <p:custDataLst>
                  <p:tags r:id="rId22"/>
                </p:custDataLst>
              </p:nvPr>
            </p:nvSpPr>
            <p:spPr>
              <a:xfrm>
                <a:off x="14020" y="5567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>
                <p:custDataLst>
                  <p:tags r:id="rId23"/>
                </p:custDataLst>
              </p:nvPr>
            </p:nvSpPr>
            <p:spPr>
              <a:xfrm>
                <a:off x="14020" y="6096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>
                <p:custDataLst>
                  <p:tags r:id="rId24"/>
                </p:custDataLst>
              </p:nvPr>
            </p:nvSpPr>
            <p:spPr>
              <a:xfrm>
                <a:off x="14020" y="6625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圆角矩形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4020" y="7154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>
                <p:custDataLst>
                  <p:tags r:id="rId26"/>
                </p:custDataLst>
              </p:nvPr>
            </p:nvSpPr>
            <p:spPr>
              <a:xfrm>
                <a:off x="14020" y="7683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14020" y="8212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>
                <p:custDataLst>
                  <p:tags r:id="rId28"/>
                </p:custDataLst>
              </p:nvPr>
            </p:nvSpPr>
            <p:spPr>
              <a:xfrm>
                <a:off x="14020" y="8741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14020" y="9270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8031" y="3372"/>
              <a:ext cx="1088" cy="4540"/>
              <a:chOff x="15213" y="5326"/>
              <a:chExt cx="1088" cy="4540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15213" y="5326"/>
                <a:ext cx="1089" cy="4541"/>
              </a:xfrm>
              <a:prstGeom prst="roundRect">
                <a:avLst/>
              </a:prstGeom>
              <a:solidFill>
                <a:srgbClr val="A5C2E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5424" y="5567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15424" y="6096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5424" y="6625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15424" y="7154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15424" y="7683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15424" y="8212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15424" y="8741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15424" y="9270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0">
              <a:off x="5298" y="3372"/>
              <a:ext cx="1088" cy="4540"/>
              <a:chOff x="12405" y="5326"/>
              <a:chExt cx="1088" cy="4540"/>
            </a:xfrm>
          </p:grpSpPr>
          <p:sp>
            <p:nvSpPr>
              <p:cNvPr id="49" name="圆角矩形 48"/>
              <p:cNvSpPr/>
              <p:nvPr>
                <p:custDataLst>
                  <p:tags r:id="rId30"/>
                </p:custDataLst>
              </p:nvPr>
            </p:nvSpPr>
            <p:spPr>
              <a:xfrm>
                <a:off x="12405" y="5326"/>
                <a:ext cx="1089" cy="4541"/>
              </a:xfrm>
              <a:prstGeom prst="roundRect">
                <a:avLst/>
              </a:prstGeom>
              <a:solidFill>
                <a:srgbClr val="A5C2E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圆角矩形 49"/>
              <p:cNvSpPr/>
              <p:nvPr>
                <p:custDataLst>
                  <p:tags r:id="rId31"/>
                </p:custDataLst>
              </p:nvPr>
            </p:nvSpPr>
            <p:spPr>
              <a:xfrm>
                <a:off x="12616" y="5567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>
                <p:custDataLst>
                  <p:tags r:id="rId32"/>
                </p:custDataLst>
              </p:nvPr>
            </p:nvSpPr>
            <p:spPr>
              <a:xfrm>
                <a:off x="12616" y="6096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圆角矩形 63"/>
              <p:cNvSpPr/>
              <p:nvPr>
                <p:custDataLst>
                  <p:tags r:id="rId33"/>
                </p:custDataLst>
              </p:nvPr>
            </p:nvSpPr>
            <p:spPr>
              <a:xfrm>
                <a:off x="12616" y="6625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>
                <p:custDataLst>
                  <p:tags r:id="rId34"/>
                </p:custDataLst>
              </p:nvPr>
            </p:nvSpPr>
            <p:spPr>
              <a:xfrm>
                <a:off x="12616" y="7154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>
                <p:custDataLst>
                  <p:tags r:id="rId35"/>
                </p:custDataLst>
              </p:nvPr>
            </p:nvSpPr>
            <p:spPr>
              <a:xfrm>
                <a:off x="12616" y="7683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>
                <p:custDataLst>
                  <p:tags r:id="rId36"/>
                </p:custDataLst>
              </p:nvPr>
            </p:nvSpPr>
            <p:spPr>
              <a:xfrm>
                <a:off x="12616" y="8212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>
                <p:custDataLst>
                  <p:tags r:id="rId37"/>
                </p:custDataLst>
              </p:nvPr>
            </p:nvSpPr>
            <p:spPr>
              <a:xfrm>
                <a:off x="12616" y="8741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>
                <p:custDataLst>
                  <p:tags r:id="rId38"/>
                </p:custDataLst>
              </p:nvPr>
            </p:nvSpPr>
            <p:spPr>
              <a:xfrm>
                <a:off x="12616" y="9270"/>
                <a:ext cx="657" cy="32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 rot="0">
            <a:off x="5695950" y="2494280"/>
            <a:ext cx="624840" cy="2099310"/>
            <a:chOff x="9065" y="5042"/>
            <a:chExt cx="984" cy="3306"/>
          </a:xfrm>
        </p:grpSpPr>
        <p:sp>
          <p:nvSpPr>
            <p:cNvPr id="71" name="圆角矩形 70"/>
            <p:cNvSpPr/>
            <p:nvPr/>
          </p:nvSpPr>
          <p:spPr>
            <a:xfrm>
              <a:off x="9218" y="5218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9065" y="5042"/>
              <a:ext cx="984" cy="3307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218" y="5741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9218" y="6275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9214" y="6800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9218" y="7329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9218" y="7851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 rot="0">
            <a:off x="5693410" y="4518025"/>
            <a:ext cx="624840" cy="767080"/>
            <a:chOff x="8971" y="5004"/>
            <a:chExt cx="984" cy="1208"/>
          </a:xfrm>
        </p:grpSpPr>
        <p:sp>
          <p:nvSpPr>
            <p:cNvPr id="79" name="圆角矩形 78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 rot="0">
            <a:off x="6565900" y="2493010"/>
            <a:ext cx="624840" cy="1430020"/>
            <a:chOff x="9031" y="5192"/>
            <a:chExt cx="984" cy="2252"/>
          </a:xfrm>
        </p:grpSpPr>
        <p:sp>
          <p:nvSpPr>
            <p:cNvPr id="83" name="圆角矩形 82"/>
            <p:cNvSpPr/>
            <p:nvPr/>
          </p:nvSpPr>
          <p:spPr>
            <a:xfrm>
              <a:off x="9184" y="536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9031" y="5192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9184" y="589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9184" y="6425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9184" y="6957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 rot="0">
            <a:off x="6565900" y="3851275"/>
            <a:ext cx="624840" cy="767080"/>
            <a:chOff x="8971" y="5004"/>
            <a:chExt cx="984" cy="1208"/>
          </a:xfrm>
        </p:grpSpPr>
        <p:sp>
          <p:nvSpPr>
            <p:cNvPr id="89" name="圆角矩形 88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0">
            <a:off x="6565900" y="4497705"/>
            <a:ext cx="624840" cy="411480"/>
            <a:chOff x="4948" y="7601"/>
            <a:chExt cx="984" cy="648"/>
          </a:xfrm>
        </p:grpSpPr>
        <p:sp>
          <p:nvSpPr>
            <p:cNvPr id="93" name="圆角矩形 92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 rot="0">
            <a:off x="6565900" y="4838065"/>
            <a:ext cx="624840" cy="411480"/>
            <a:chOff x="4948" y="7601"/>
            <a:chExt cx="984" cy="648"/>
          </a:xfrm>
        </p:grpSpPr>
        <p:sp>
          <p:nvSpPr>
            <p:cNvPr id="96" name="圆角矩形 95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 rot="0">
            <a:off x="7431405" y="2489200"/>
            <a:ext cx="624840" cy="2771140"/>
            <a:chOff x="10275" y="5263"/>
            <a:chExt cx="984" cy="4364"/>
          </a:xfrm>
        </p:grpSpPr>
        <p:sp>
          <p:nvSpPr>
            <p:cNvPr id="99" name="圆角矩形 98"/>
            <p:cNvSpPr/>
            <p:nvPr/>
          </p:nvSpPr>
          <p:spPr>
            <a:xfrm>
              <a:off x="10428" y="544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10275" y="5263"/>
              <a:ext cx="984" cy="436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0428" y="5969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10428" y="6503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0428" y="702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10428" y="7557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10428" y="808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10428" y="861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10428" y="9140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 rot="0">
            <a:off x="8260715" y="2450465"/>
            <a:ext cx="690880" cy="2882900"/>
            <a:chOff x="15213" y="5326"/>
            <a:chExt cx="1088" cy="4540"/>
          </a:xfrm>
        </p:grpSpPr>
        <p:sp>
          <p:nvSpPr>
            <p:cNvPr id="109" name="圆角矩形 108"/>
            <p:cNvSpPr/>
            <p:nvPr/>
          </p:nvSpPr>
          <p:spPr>
            <a:xfrm>
              <a:off x="15213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15424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15424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15424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15424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15424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15424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15424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15424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 rot="0">
            <a:off x="8300085" y="2493645"/>
            <a:ext cx="624840" cy="2099310"/>
            <a:chOff x="9065" y="5042"/>
            <a:chExt cx="984" cy="3306"/>
          </a:xfrm>
        </p:grpSpPr>
        <p:sp>
          <p:nvSpPr>
            <p:cNvPr id="119" name="圆角矩形 118"/>
            <p:cNvSpPr/>
            <p:nvPr/>
          </p:nvSpPr>
          <p:spPr>
            <a:xfrm>
              <a:off x="9218" y="5218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9065" y="5042"/>
              <a:ext cx="984" cy="3307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9218" y="5741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圆角矩形 121"/>
            <p:cNvSpPr/>
            <p:nvPr/>
          </p:nvSpPr>
          <p:spPr>
            <a:xfrm>
              <a:off x="9218" y="6275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9214" y="6800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9218" y="7329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9218" y="7851"/>
              <a:ext cx="657" cy="329"/>
            </a:xfrm>
            <a:prstGeom prst="roundRect">
              <a:avLst/>
            </a:prstGeom>
            <a:solidFill>
              <a:srgbClr val="6AB4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 rot="0">
            <a:off x="8300085" y="4505325"/>
            <a:ext cx="624840" cy="411480"/>
            <a:chOff x="4948" y="7601"/>
            <a:chExt cx="984" cy="648"/>
          </a:xfrm>
        </p:grpSpPr>
        <p:sp>
          <p:nvSpPr>
            <p:cNvPr id="127" name="圆角矩形 126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 rot="0">
            <a:off x="8297545" y="4834890"/>
            <a:ext cx="624840" cy="411480"/>
            <a:chOff x="4948" y="7601"/>
            <a:chExt cx="984" cy="648"/>
          </a:xfrm>
        </p:grpSpPr>
        <p:sp>
          <p:nvSpPr>
            <p:cNvPr id="130" name="圆角矩形 129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4" name="组合 493"/>
          <p:cNvGrpSpPr/>
          <p:nvPr/>
        </p:nvGrpSpPr>
        <p:grpSpPr>
          <a:xfrm>
            <a:off x="9779635" y="2602230"/>
            <a:ext cx="624840" cy="767080"/>
            <a:chOff x="8971" y="5004"/>
            <a:chExt cx="984" cy="1208"/>
          </a:xfrm>
        </p:grpSpPr>
        <p:sp>
          <p:nvSpPr>
            <p:cNvPr id="495" name="圆角矩形 494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6" name="圆角矩形 495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7" name="圆角矩形 496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8" name="组合 497"/>
          <p:cNvGrpSpPr/>
          <p:nvPr/>
        </p:nvGrpSpPr>
        <p:grpSpPr>
          <a:xfrm>
            <a:off x="8300720" y="4515485"/>
            <a:ext cx="624840" cy="767080"/>
            <a:chOff x="8971" y="5004"/>
            <a:chExt cx="984" cy="1208"/>
          </a:xfrm>
        </p:grpSpPr>
        <p:sp>
          <p:nvSpPr>
            <p:cNvPr id="499" name="圆角矩形 498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0" name="圆角矩形 499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1" name="圆角矩形 500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10722610" y="2522220"/>
            <a:ext cx="624840" cy="1430020"/>
            <a:chOff x="9031" y="5192"/>
            <a:chExt cx="984" cy="2252"/>
          </a:xfrm>
        </p:grpSpPr>
        <p:sp>
          <p:nvSpPr>
            <p:cNvPr id="503" name="圆角矩形 502"/>
            <p:cNvSpPr/>
            <p:nvPr/>
          </p:nvSpPr>
          <p:spPr>
            <a:xfrm>
              <a:off x="9184" y="536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4" name="圆角矩形 503"/>
            <p:cNvSpPr/>
            <p:nvPr/>
          </p:nvSpPr>
          <p:spPr>
            <a:xfrm>
              <a:off x="9031" y="5192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5" name="圆角矩形 504"/>
            <p:cNvSpPr/>
            <p:nvPr/>
          </p:nvSpPr>
          <p:spPr>
            <a:xfrm>
              <a:off x="9184" y="589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6" name="圆角矩形 505"/>
            <p:cNvSpPr/>
            <p:nvPr/>
          </p:nvSpPr>
          <p:spPr>
            <a:xfrm>
              <a:off x="9184" y="6425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7" name="圆角矩形 506"/>
            <p:cNvSpPr/>
            <p:nvPr/>
          </p:nvSpPr>
          <p:spPr>
            <a:xfrm>
              <a:off x="9184" y="6957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8" name="文本框 507"/>
          <p:cNvSpPr txBox="1"/>
          <p:nvPr/>
        </p:nvSpPr>
        <p:spPr>
          <a:xfrm>
            <a:off x="5494020" y="5661025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释放的GPU资源总数是足够的，但是分散在各个节点中，使得不存在足够满足作业任务资源要求的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单个节点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，</a:t>
            </a:r>
            <a:r>
              <a:rPr lang="zh-CN" altLang="en-US" sz="1600" b="1" kern="0" noProof="0" dirty="0">
                <a:ln w="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增加了任务的等待时间</a:t>
            </a:r>
            <a:endParaRPr lang="zh-CN" altLang="en-US" sz="1600" b="1" kern="0" noProof="0" dirty="0">
              <a:ln w="0">
                <a:noFill/>
              </a:ln>
              <a:solidFill>
                <a:schemeClr val="tx1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510" name="右箭头 509"/>
          <p:cNvSpPr/>
          <p:nvPr/>
        </p:nvSpPr>
        <p:spPr>
          <a:xfrm>
            <a:off x="-29210" y="3615690"/>
            <a:ext cx="927100" cy="2921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11" name="组合 510"/>
          <p:cNvGrpSpPr/>
          <p:nvPr/>
        </p:nvGrpSpPr>
        <p:grpSpPr>
          <a:xfrm>
            <a:off x="1661795" y="333692"/>
            <a:ext cx="8591550" cy="1737148"/>
            <a:chOff x="684" y="3127"/>
            <a:chExt cx="14922" cy="6819"/>
          </a:xfrm>
        </p:grpSpPr>
        <p:cxnSp>
          <p:nvCxnSpPr>
            <p:cNvPr id="512" name="直接箭头连接符 511"/>
            <p:cNvCxnSpPr/>
            <p:nvPr/>
          </p:nvCxnSpPr>
          <p:spPr>
            <a:xfrm>
              <a:off x="1052" y="7499"/>
              <a:ext cx="13804" cy="0"/>
            </a:xfrm>
            <a:prstGeom prst="straightConnector1">
              <a:avLst/>
            </a:prstGeom>
            <a:ln w="31750" cap="rnd">
              <a:solidFill>
                <a:schemeClr val="accent1">
                  <a:lumMod val="60000"/>
                  <a:lumOff val="40000"/>
                </a:schemeClr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 flipV="1">
              <a:off x="2515" y="6778"/>
              <a:ext cx="20" cy="1420"/>
            </a:xfrm>
            <a:prstGeom prst="line">
              <a:avLst/>
            </a:prstGeom>
            <a:ln w="412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4" name="文本框 513"/>
            <p:cNvSpPr txBox="1"/>
            <p:nvPr/>
          </p:nvSpPr>
          <p:spPr>
            <a:xfrm>
              <a:off x="684" y="8381"/>
              <a:ext cx="4624" cy="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kern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C</a:t>
              </a:r>
              <a:r>
                <a:rPr lang="zh-CN" altLang="en-US" sz="2000" b="1" kern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reate/</a:t>
              </a:r>
              <a:r>
                <a:rPr lang="en-US" altLang="zh-CN" sz="2000" b="1" kern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S</a:t>
              </a:r>
              <a:r>
                <a:rPr lang="zh-CN" altLang="en-US" sz="2000" b="1" kern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ubmmit</a:t>
              </a:r>
              <a:r>
                <a:rPr lang="en-US" altLang="zh-CN" sz="2000" b="1" kern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 Time</a:t>
              </a:r>
              <a:endParaRPr lang="en-US" altLang="zh-CN" sz="20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cxnSp>
          <p:nvCxnSpPr>
            <p:cNvPr id="515" name="直接连接符 514"/>
            <p:cNvCxnSpPr/>
            <p:nvPr/>
          </p:nvCxnSpPr>
          <p:spPr>
            <a:xfrm flipV="1">
              <a:off x="7955" y="6724"/>
              <a:ext cx="20" cy="1420"/>
            </a:xfrm>
            <a:prstGeom prst="line">
              <a:avLst/>
            </a:prstGeom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6" name="文本框 515"/>
            <p:cNvSpPr txBox="1"/>
            <p:nvPr/>
          </p:nvSpPr>
          <p:spPr>
            <a:xfrm>
              <a:off x="5655" y="8381"/>
              <a:ext cx="4620" cy="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kern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Training Start Time</a:t>
              </a:r>
              <a:endParaRPr lang="en-US" altLang="zh-CN" sz="20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cxnSp>
          <p:nvCxnSpPr>
            <p:cNvPr id="517" name="直接连接符 516"/>
            <p:cNvCxnSpPr/>
            <p:nvPr/>
          </p:nvCxnSpPr>
          <p:spPr>
            <a:xfrm flipV="1">
              <a:off x="12875" y="6778"/>
              <a:ext cx="20" cy="1420"/>
            </a:xfrm>
            <a:prstGeom prst="line">
              <a:avLst/>
            </a:prstGeom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8" name="文本框 517"/>
            <p:cNvSpPr txBox="1"/>
            <p:nvPr/>
          </p:nvSpPr>
          <p:spPr>
            <a:xfrm>
              <a:off x="10095" y="8322"/>
              <a:ext cx="5511" cy="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kern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Training End Time</a:t>
              </a:r>
              <a:endParaRPr lang="en-US" altLang="zh-CN" sz="20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519" name="左大括号 518"/>
            <p:cNvSpPr/>
            <p:nvPr/>
          </p:nvSpPr>
          <p:spPr>
            <a:xfrm rot="5400000" flipV="1">
              <a:off x="4805" y="2874"/>
              <a:ext cx="860" cy="5440"/>
            </a:xfrm>
            <a:prstGeom prst="leftBrace">
              <a:avLst/>
            </a:prstGeom>
            <a:ln w="41275">
              <a:solidFill>
                <a:srgbClr val="FF5B5B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0" name="文本框 519"/>
            <p:cNvSpPr txBox="1"/>
            <p:nvPr/>
          </p:nvSpPr>
          <p:spPr>
            <a:xfrm>
              <a:off x="4176" y="3127"/>
              <a:ext cx="6400" cy="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kern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Queue Time</a:t>
              </a:r>
              <a:endParaRPr lang="en-US" altLang="zh-CN" sz="2000" b="1" kern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521" name="左大括号 520"/>
            <p:cNvSpPr/>
            <p:nvPr/>
          </p:nvSpPr>
          <p:spPr>
            <a:xfrm rot="5400000" flipV="1">
              <a:off x="10006" y="3134"/>
              <a:ext cx="860" cy="4921"/>
            </a:xfrm>
            <a:prstGeom prst="leftBrace">
              <a:avLst/>
            </a:prstGeom>
            <a:ln w="41275">
              <a:solidFill>
                <a:srgbClr val="FF5B5B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2" name="文本框 521"/>
            <p:cNvSpPr txBox="1"/>
            <p:nvPr/>
          </p:nvSpPr>
          <p:spPr>
            <a:xfrm>
              <a:off x="8970" y="3269"/>
              <a:ext cx="6400" cy="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kern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Duration Time</a:t>
              </a:r>
              <a:endParaRPr lang="en-US" altLang="zh-CN"/>
            </a:p>
          </p:txBody>
        </p:sp>
      </p:grpSp>
      <p:sp>
        <p:nvSpPr>
          <p:cNvPr id="531" name="文本框 530"/>
          <p:cNvSpPr txBox="1"/>
          <p:nvPr/>
        </p:nvSpPr>
        <p:spPr>
          <a:xfrm>
            <a:off x="9876790" y="4627245"/>
            <a:ext cx="1762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kern="0" noProof="0" dirty="0">
                <a:ln w="0"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目标：新的调度方法以减少Queue Time以及集群</a:t>
            </a:r>
            <a:r>
              <a:rPr lang="zh-CN" altLang="en-US" sz="2400" b="1" kern="0" noProof="0" dirty="0">
                <a:ln w="0"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的碎片</a:t>
            </a:r>
            <a:r>
              <a:rPr lang="zh-CN" altLang="en-US" sz="2400" b="1" kern="0" noProof="0" dirty="0">
                <a:ln w="0"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率</a:t>
            </a:r>
            <a:endParaRPr lang="zh-CN" altLang="en-US" sz="2400" b="1" kern="0" noProof="0" dirty="0">
              <a:ln w="0">
                <a:noFill/>
              </a:ln>
              <a:solidFill>
                <a:srgbClr val="FF5B5B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172079"/>
            <a:ext cx="2375101" cy="521970"/>
            <a:chOff x="0" y="236247"/>
            <a:chExt cx="2375101" cy="521970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287831"/>
              <a:ext cx="796650" cy="420052"/>
              <a:chOff x="0" y="209550"/>
              <a:chExt cx="1047750" cy="552450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342900" y="209550"/>
                <a:ext cx="704850" cy="552450"/>
              </a:xfrm>
              <a:prstGeom prst="parallelogram">
                <a:avLst>
                  <a:gd name="adj" fmla="val 58676"/>
                </a:avLst>
              </a:prstGeom>
              <a:solidFill>
                <a:srgbClr val="18B7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>
                <a:off x="0" y="209550"/>
                <a:ext cx="571500" cy="552450"/>
              </a:xfrm>
              <a:custGeom>
                <a:avLst/>
                <a:gdLst>
                  <a:gd name="connsiteX0" fmla="*/ 571500 w 571500"/>
                  <a:gd name="connsiteY0" fmla="*/ 0 h 552450"/>
                  <a:gd name="connsiteX1" fmla="*/ 228600 w 571500"/>
                  <a:gd name="connsiteY1" fmla="*/ 552450 h 552450"/>
                  <a:gd name="connsiteX2" fmla="*/ 0 w 571500"/>
                  <a:gd name="connsiteY2" fmla="*/ 552450 h 552450"/>
                  <a:gd name="connsiteX3" fmla="*/ 0 w 571500"/>
                  <a:gd name="connsiteY3" fmla="*/ 9062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552450">
                    <a:moveTo>
                      <a:pt x="571500" y="0"/>
                    </a:moveTo>
                    <a:lnTo>
                      <a:pt x="228600" y="552450"/>
                    </a:lnTo>
                    <a:lnTo>
                      <a:pt x="0" y="552450"/>
                    </a:lnTo>
                    <a:lnTo>
                      <a:pt x="0" y="9062"/>
                    </a:lnTo>
                    <a:close/>
                  </a:path>
                </a:pathLst>
              </a:custGeom>
              <a:solidFill>
                <a:srgbClr val="295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69821" y="236247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解决方案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1615" y="1130300"/>
            <a:ext cx="5490845" cy="258254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7364730" y="4137025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任务时间的分布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078085" y="4137025"/>
            <a:ext cx="198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GPU利用率的分布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" y="862965"/>
            <a:ext cx="6474460" cy="292290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963295" y="4137025"/>
            <a:ext cx="269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任务需要GPU的数量分布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75760" y="4137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GPU Time的分布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99210" y="5221605"/>
            <a:ext cx="3229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主要有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两个特点：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1.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任务越小数量越多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任务越小，训练时间越短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83685" y="45796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GPU Time=GPU*Duration Time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41185" y="5221605"/>
            <a:ext cx="4112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制作了一个模拟数据集，有如下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特点：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1.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任务越小数量越多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任务越小，训练时间越短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3.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任务越小，迁移成本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越低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168900" y="5558155"/>
            <a:ext cx="927100" cy="2921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172079"/>
            <a:ext cx="2375101" cy="521970"/>
            <a:chOff x="0" y="236247"/>
            <a:chExt cx="2375101" cy="521970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287831"/>
              <a:ext cx="796650" cy="420052"/>
              <a:chOff x="0" y="209550"/>
              <a:chExt cx="1047750" cy="552450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342900" y="209550"/>
                <a:ext cx="704850" cy="552450"/>
              </a:xfrm>
              <a:prstGeom prst="parallelogram">
                <a:avLst>
                  <a:gd name="adj" fmla="val 58676"/>
                </a:avLst>
              </a:prstGeom>
              <a:solidFill>
                <a:srgbClr val="18B7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>
                <a:off x="0" y="209550"/>
                <a:ext cx="571500" cy="552450"/>
              </a:xfrm>
              <a:custGeom>
                <a:avLst/>
                <a:gdLst>
                  <a:gd name="connsiteX0" fmla="*/ 571500 w 571500"/>
                  <a:gd name="connsiteY0" fmla="*/ 0 h 552450"/>
                  <a:gd name="connsiteX1" fmla="*/ 228600 w 571500"/>
                  <a:gd name="connsiteY1" fmla="*/ 552450 h 552450"/>
                  <a:gd name="connsiteX2" fmla="*/ 0 w 571500"/>
                  <a:gd name="connsiteY2" fmla="*/ 552450 h 552450"/>
                  <a:gd name="connsiteX3" fmla="*/ 0 w 571500"/>
                  <a:gd name="connsiteY3" fmla="*/ 9062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552450">
                    <a:moveTo>
                      <a:pt x="571500" y="0"/>
                    </a:moveTo>
                    <a:lnTo>
                      <a:pt x="228600" y="552450"/>
                    </a:lnTo>
                    <a:lnTo>
                      <a:pt x="0" y="552450"/>
                    </a:lnTo>
                    <a:lnTo>
                      <a:pt x="0" y="9062"/>
                    </a:lnTo>
                    <a:close/>
                  </a:path>
                </a:pathLst>
              </a:custGeom>
              <a:solidFill>
                <a:srgbClr val="295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69821" y="236247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解决方案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52" name="矩形 51"/>
          <p:cNvSpPr/>
          <p:nvPr>
            <p:custDataLst>
              <p:tags r:id="rId1"/>
            </p:custDataLst>
          </p:nvPr>
        </p:nvSpPr>
        <p:spPr>
          <a:xfrm>
            <a:off x="2487295" y="1242695"/>
            <a:ext cx="330136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hangingPunct="0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225" y="570865"/>
            <a:ext cx="11421110" cy="2454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抢占式调度：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允许调度器在任务执行过程中，根据某些策略（如优先级、资源使用情况等）中断当前任务，将资源重新分配给其他任务。这种方法可以提高资源的利用率，但可能会导致任务执行的延迟增加。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pPr marL="285750" indent="-285750" algn="just" hangingPunct="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非抢占式调度：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任务一旦开始执行，就会持续运行直到完成，不会在中途被中断。这种方法的优点是可以减少任务切换的开销，但可能会导致资源长时间被单一任务占用，影响其他任务的执行。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pPr indent="457200" algn="just" hangingPunct="0">
              <a:lnSpc>
                <a:spcPct val="150000"/>
              </a:lnSpc>
              <a:buClrTx/>
              <a:buSzTx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在需要</a:t>
            </a:r>
            <a:r>
              <a:rPr lang="zh-CN" altLang="en-US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高吞吐量和实时性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的场景中，可能会采用</a:t>
            </a:r>
            <a:r>
              <a:rPr lang="zh-CN" altLang="en-US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动态分配和抢占式调度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；而在需要</a:t>
            </a:r>
            <a:r>
              <a:rPr lang="zh-CN" altLang="en-US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低延迟和高确定性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的场景中，则可能更倾向于</a:t>
            </a:r>
            <a:r>
              <a:rPr lang="zh-CN" altLang="en-US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静态分配和非抢占式调度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+mn-ea"/>
            </a:endParaRPr>
          </a:p>
          <a:p>
            <a:pPr indent="457200" algn="just" hangingPunct="0">
              <a:lnSpc>
                <a:spcPct val="150000"/>
              </a:lnSpc>
              <a:buClrTx/>
              <a:buSzTx/>
              <a:buNone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+mn-ea"/>
            </a:endParaRPr>
          </a:p>
          <a:p>
            <a:pPr indent="457200" algn="just" hangingPunct="0">
              <a:lnSpc>
                <a:spcPct val="150000"/>
              </a:lnSpc>
              <a:buClrTx/>
              <a:buSzTx/>
              <a:buNone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+mn-ea"/>
            </a:endParaRPr>
          </a:p>
          <a:p>
            <a:pPr indent="457200" algn="just" hangingPunct="0">
              <a:lnSpc>
                <a:spcPct val="150000"/>
              </a:lnSpc>
              <a:buClrTx/>
              <a:buSzTx/>
              <a:buNone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+mn-ea"/>
            </a:endParaRPr>
          </a:p>
          <a:p>
            <a:pPr indent="457200" algn="just" hangingPunct="0">
              <a:lnSpc>
                <a:spcPct val="150000"/>
              </a:lnSpc>
              <a:buClrTx/>
              <a:buSzTx/>
              <a:buNone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pPr indent="457200" algn="just" hangingPunct="0">
              <a:lnSpc>
                <a:spcPct val="150000"/>
              </a:lnSpc>
              <a:buClrTx/>
              <a:buSzTx/>
              <a:buNone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pPr algn="just" hangingPunct="0">
              <a:lnSpc>
                <a:spcPct val="150000"/>
              </a:lnSpc>
              <a:buClrTx/>
              <a:buSzTx/>
              <a:buNone/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pic>
        <p:nvPicPr>
          <p:cNvPr id="9" name="图片 8" descr="微信图片_20241008150527"/>
          <p:cNvPicPr>
            <a:picLocks noChangeAspect="1"/>
          </p:cNvPicPr>
          <p:nvPr/>
        </p:nvPicPr>
        <p:blipFill>
          <a:blip r:embed="rId2"/>
          <a:srcRect l="3055" t="7245" r="3691" b="10277"/>
          <a:stretch>
            <a:fillRect/>
          </a:stretch>
        </p:blipFill>
        <p:spPr>
          <a:xfrm>
            <a:off x="1276350" y="3025140"/>
            <a:ext cx="3976370" cy="2371725"/>
          </a:xfrm>
          <a:prstGeom prst="rect">
            <a:avLst/>
          </a:prstGeom>
        </p:spPr>
      </p:pic>
      <p:pic>
        <p:nvPicPr>
          <p:cNvPr id="10" name="图片 9" descr="微信图片_20241008150553"/>
          <p:cNvPicPr>
            <a:picLocks noChangeAspect="1"/>
          </p:cNvPicPr>
          <p:nvPr/>
        </p:nvPicPr>
        <p:blipFill>
          <a:blip r:embed="rId3"/>
          <a:srcRect l="4169" t="11203" r="3834" b="6799"/>
          <a:stretch>
            <a:fillRect/>
          </a:stretch>
        </p:blipFill>
        <p:spPr>
          <a:xfrm>
            <a:off x="6609080" y="3091180"/>
            <a:ext cx="3759200" cy="23056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6925" y="5878830"/>
            <a:ext cx="10798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我们尝试了将操作系统中的一些调度算法迁移到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ai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集群调度上，主要尝试了非抢占式调度方法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(</a:t>
            </a:r>
            <a:r>
              <a:rPr lang="zh-CN" altLang="en-US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即只分配不迁移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)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，发现效果仅在任务较小的场景中有效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(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场景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1)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，在任务种类较为丰富的场景中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(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场景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2)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中效果有限，因此现在主要着眼于设计更优的</a:t>
            </a:r>
            <a:r>
              <a:rPr lang="zh-CN" altLang="en-US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迁移策略</a:t>
            </a:r>
            <a:r>
              <a:rPr lang="en-US" altLang="zh-CN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(</a:t>
            </a:r>
            <a:r>
              <a:rPr lang="zh-CN" altLang="en-US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即带有任务迁移性质的策略</a:t>
            </a:r>
            <a:r>
              <a:rPr lang="en-US" altLang="zh-CN" b="1" dirty="0">
                <a:solidFill>
                  <a:srgbClr val="FF5B5B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)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。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ea"/>
              </a:rPr>
              <a:t>    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75280" y="5396865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场景1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13395" y="5396865"/>
            <a:ext cx="103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场景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2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172079"/>
            <a:ext cx="2375101" cy="521970"/>
            <a:chOff x="0" y="236247"/>
            <a:chExt cx="2375101" cy="521970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287831"/>
              <a:ext cx="796650" cy="420052"/>
              <a:chOff x="0" y="209550"/>
              <a:chExt cx="1047750" cy="552450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342900" y="209550"/>
                <a:ext cx="704850" cy="552450"/>
              </a:xfrm>
              <a:prstGeom prst="parallelogram">
                <a:avLst>
                  <a:gd name="adj" fmla="val 58676"/>
                </a:avLst>
              </a:prstGeom>
              <a:solidFill>
                <a:srgbClr val="18B7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>
                <a:off x="0" y="209550"/>
                <a:ext cx="571500" cy="552450"/>
              </a:xfrm>
              <a:custGeom>
                <a:avLst/>
                <a:gdLst>
                  <a:gd name="connsiteX0" fmla="*/ 571500 w 571500"/>
                  <a:gd name="connsiteY0" fmla="*/ 0 h 552450"/>
                  <a:gd name="connsiteX1" fmla="*/ 228600 w 571500"/>
                  <a:gd name="connsiteY1" fmla="*/ 552450 h 552450"/>
                  <a:gd name="connsiteX2" fmla="*/ 0 w 571500"/>
                  <a:gd name="connsiteY2" fmla="*/ 552450 h 552450"/>
                  <a:gd name="connsiteX3" fmla="*/ 0 w 571500"/>
                  <a:gd name="connsiteY3" fmla="*/ 9062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552450">
                    <a:moveTo>
                      <a:pt x="571500" y="0"/>
                    </a:moveTo>
                    <a:lnTo>
                      <a:pt x="228600" y="552450"/>
                    </a:lnTo>
                    <a:lnTo>
                      <a:pt x="0" y="552450"/>
                    </a:lnTo>
                    <a:lnTo>
                      <a:pt x="0" y="9062"/>
                    </a:lnTo>
                    <a:close/>
                  </a:path>
                </a:pathLst>
              </a:custGeom>
              <a:solidFill>
                <a:srgbClr val="295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69821" y="236247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解决方案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1557655" y="3204845"/>
            <a:ext cx="690880" cy="2882900"/>
            <a:chOff x="12405" y="5326"/>
            <a:chExt cx="1088" cy="4540"/>
          </a:xfrm>
        </p:grpSpPr>
        <p:sp>
          <p:nvSpPr>
            <p:cNvPr id="30" name="圆角矩形 29"/>
            <p:cNvSpPr/>
            <p:nvPr>
              <p:custDataLst>
                <p:tags r:id="rId1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>
              <p:custDataLst>
                <p:tags r:id="rId2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>
              <p:custDataLst>
                <p:tags r:id="rId3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4" name="圆角矩形 353"/>
            <p:cNvSpPr/>
            <p:nvPr>
              <p:custDataLst>
                <p:tags r:id="rId4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5" name="圆角矩形 354"/>
            <p:cNvSpPr/>
            <p:nvPr>
              <p:custDataLst>
                <p:tags r:id="rId5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6" name="圆角矩形 355"/>
            <p:cNvSpPr/>
            <p:nvPr>
              <p:custDataLst>
                <p:tags r:id="rId6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7" name="圆角矩形 356"/>
            <p:cNvSpPr/>
            <p:nvPr>
              <p:custDataLst>
                <p:tags r:id="rId7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8" name="圆角矩形 357"/>
            <p:cNvSpPr/>
            <p:nvPr>
              <p:custDataLst>
                <p:tags r:id="rId8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9" name="圆角矩形 358"/>
            <p:cNvSpPr/>
            <p:nvPr>
              <p:custDataLst>
                <p:tags r:id="rId9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1594485" y="3239135"/>
            <a:ext cx="624840" cy="1430020"/>
            <a:chOff x="16209" y="2936"/>
            <a:chExt cx="984" cy="2252"/>
          </a:xfrm>
        </p:grpSpPr>
        <p:sp>
          <p:nvSpPr>
            <p:cNvPr id="60" name="圆角矩形 59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9217660" y="1390650"/>
            <a:ext cx="162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waiting list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9500870" y="1758950"/>
            <a:ext cx="838835" cy="491363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8" name="组合 137"/>
          <p:cNvGrpSpPr/>
          <p:nvPr/>
        </p:nvGrpSpPr>
        <p:grpSpPr>
          <a:xfrm rot="0">
            <a:off x="2626995" y="3212465"/>
            <a:ext cx="690880" cy="2882900"/>
            <a:chOff x="12405" y="5326"/>
            <a:chExt cx="1088" cy="4540"/>
          </a:xfrm>
        </p:grpSpPr>
        <p:sp>
          <p:nvSpPr>
            <p:cNvPr id="139" name="圆角矩形 138"/>
            <p:cNvSpPr/>
            <p:nvPr>
              <p:custDataLst>
                <p:tags r:id="rId10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>
              <p:custDataLst>
                <p:tags r:id="rId11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>
              <p:custDataLst>
                <p:tags r:id="rId12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圆角矩形 141"/>
            <p:cNvSpPr/>
            <p:nvPr>
              <p:custDataLst>
                <p:tags r:id="rId13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圆角矩形 142"/>
            <p:cNvSpPr/>
            <p:nvPr>
              <p:custDataLst>
                <p:tags r:id="rId14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圆角矩形 143"/>
            <p:cNvSpPr/>
            <p:nvPr>
              <p:custDataLst>
                <p:tags r:id="rId15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圆角矩形 144"/>
            <p:cNvSpPr/>
            <p:nvPr>
              <p:custDataLst>
                <p:tags r:id="rId16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圆角矩形 145"/>
            <p:cNvSpPr/>
            <p:nvPr>
              <p:custDataLst>
                <p:tags r:id="rId17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圆角矩形 146"/>
            <p:cNvSpPr/>
            <p:nvPr>
              <p:custDataLst>
                <p:tags r:id="rId18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3695700" y="3198495"/>
            <a:ext cx="690880" cy="2882900"/>
            <a:chOff x="12405" y="5326"/>
            <a:chExt cx="1088" cy="4540"/>
          </a:xfrm>
        </p:grpSpPr>
        <p:sp>
          <p:nvSpPr>
            <p:cNvPr id="149" name="圆角矩形 148"/>
            <p:cNvSpPr/>
            <p:nvPr>
              <p:custDataLst>
                <p:tags r:id="rId19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>
              <p:custDataLst>
                <p:tags r:id="rId20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>
              <p:custDataLst>
                <p:tags r:id="rId21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圆角矩形 151"/>
            <p:cNvSpPr/>
            <p:nvPr>
              <p:custDataLst>
                <p:tags r:id="rId22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圆角矩形 152"/>
            <p:cNvSpPr/>
            <p:nvPr>
              <p:custDataLst>
                <p:tags r:id="rId23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圆角矩形 153"/>
            <p:cNvSpPr/>
            <p:nvPr>
              <p:custDataLst>
                <p:tags r:id="rId24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圆角矩形 154"/>
            <p:cNvSpPr/>
            <p:nvPr>
              <p:custDataLst>
                <p:tags r:id="rId25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圆角矩形 155"/>
            <p:cNvSpPr/>
            <p:nvPr>
              <p:custDataLst>
                <p:tags r:id="rId26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圆角矩形 156"/>
            <p:cNvSpPr/>
            <p:nvPr>
              <p:custDataLst>
                <p:tags r:id="rId27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 rot="0">
            <a:off x="4768215" y="3217545"/>
            <a:ext cx="690880" cy="2882900"/>
            <a:chOff x="12405" y="5326"/>
            <a:chExt cx="1088" cy="4540"/>
          </a:xfrm>
        </p:grpSpPr>
        <p:sp>
          <p:nvSpPr>
            <p:cNvPr id="169" name="圆角矩形 168"/>
            <p:cNvSpPr/>
            <p:nvPr>
              <p:custDataLst>
                <p:tags r:id="rId28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>
              <p:custDataLst>
                <p:tags r:id="rId29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>
              <p:custDataLst>
                <p:tags r:id="rId30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圆角矩形 171"/>
            <p:cNvSpPr/>
            <p:nvPr>
              <p:custDataLst>
                <p:tags r:id="rId31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圆角矩形 172"/>
            <p:cNvSpPr/>
            <p:nvPr>
              <p:custDataLst>
                <p:tags r:id="rId32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圆角矩形 173"/>
            <p:cNvSpPr/>
            <p:nvPr>
              <p:custDataLst>
                <p:tags r:id="rId33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圆角矩形 174"/>
            <p:cNvSpPr/>
            <p:nvPr>
              <p:custDataLst>
                <p:tags r:id="rId34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圆角矩形 175"/>
            <p:cNvSpPr/>
            <p:nvPr>
              <p:custDataLst>
                <p:tags r:id="rId35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圆角矩形 176"/>
            <p:cNvSpPr/>
            <p:nvPr>
              <p:custDataLst>
                <p:tags r:id="rId36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 rot="0">
            <a:off x="5843905" y="3222625"/>
            <a:ext cx="690880" cy="2882900"/>
            <a:chOff x="12405" y="5326"/>
            <a:chExt cx="1088" cy="4540"/>
          </a:xfrm>
        </p:grpSpPr>
        <p:sp>
          <p:nvSpPr>
            <p:cNvPr id="179" name="圆角矩形 178"/>
            <p:cNvSpPr/>
            <p:nvPr>
              <p:custDataLst>
                <p:tags r:id="rId37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>
              <p:custDataLst>
                <p:tags r:id="rId38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>
              <p:custDataLst>
                <p:tags r:id="rId39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圆角矩形 181"/>
            <p:cNvSpPr/>
            <p:nvPr>
              <p:custDataLst>
                <p:tags r:id="rId40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圆角矩形 182"/>
            <p:cNvSpPr/>
            <p:nvPr>
              <p:custDataLst>
                <p:tags r:id="rId41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圆角矩形 183"/>
            <p:cNvSpPr/>
            <p:nvPr>
              <p:custDataLst>
                <p:tags r:id="rId42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圆角矩形 184"/>
            <p:cNvSpPr/>
            <p:nvPr>
              <p:custDataLst>
                <p:tags r:id="rId43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圆角矩形 185"/>
            <p:cNvSpPr/>
            <p:nvPr>
              <p:custDataLst>
                <p:tags r:id="rId44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圆角矩形 186"/>
            <p:cNvSpPr/>
            <p:nvPr>
              <p:custDataLst>
                <p:tags r:id="rId45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 rot="0">
            <a:off x="6886575" y="3220085"/>
            <a:ext cx="690880" cy="2882900"/>
            <a:chOff x="12405" y="5326"/>
            <a:chExt cx="1088" cy="4540"/>
          </a:xfrm>
        </p:grpSpPr>
        <p:sp>
          <p:nvSpPr>
            <p:cNvPr id="189" name="圆角矩形 188"/>
            <p:cNvSpPr/>
            <p:nvPr>
              <p:custDataLst>
                <p:tags r:id="rId46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>
              <p:custDataLst>
                <p:tags r:id="rId47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>
              <p:custDataLst>
                <p:tags r:id="rId48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2" name="圆角矩形 191"/>
            <p:cNvSpPr/>
            <p:nvPr>
              <p:custDataLst>
                <p:tags r:id="rId49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圆角矩形 202"/>
            <p:cNvSpPr/>
            <p:nvPr>
              <p:custDataLst>
                <p:tags r:id="rId50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圆角矩形 203"/>
            <p:cNvSpPr/>
            <p:nvPr>
              <p:custDataLst>
                <p:tags r:id="rId51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圆角矩形 204"/>
            <p:cNvSpPr/>
            <p:nvPr>
              <p:custDataLst>
                <p:tags r:id="rId52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圆角矩形 205"/>
            <p:cNvSpPr/>
            <p:nvPr>
              <p:custDataLst>
                <p:tags r:id="rId53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圆角矩形 206"/>
            <p:cNvSpPr/>
            <p:nvPr>
              <p:custDataLst>
                <p:tags r:id="rId54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3732530" y="3234690"/>
            <a:ext cx="624840" cy="2771140"/>
            <a:chOff x="10275" y="5263"/>
            <a:chExt cx="984" cy="4364"/>
          </a:xfrm>
        </p:grpSpPr>
        <p:sp>
          <p:nvSpPr>
            <p:cNvPr id="213" name="圆角矩形 212"/>
            <p:cNvSpPr/>
            <p:nvPr/>
          </p:nvSpPr>
          <p:spPr>
            <a:xfrm>
              <a:off x="10428" y="544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圆角矩形 213"/>
            <p:cNvSpPr/>
            <p:nvPr/>
          </p:nvSpPr>
          <p:spPr>
            <a:xfrm>
              <a:off x="10275" y="5263"/>
              <a:ext cx="984" cy="436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10428" y="5969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圆角矩形 215"/>
            <p:cNvSpPr/>
            <p:nvPr/>
          </p:nvSpPr>
          <p:spPr>
            <a:xfrm>
              <a:off x="10428" y="6503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圆角矩形 216"/>
            <p:cNvSpPr/>
            <p:nvPr/>
          </p:nvSpPr>
          <p:spPr>
            <a:xfrm>
              <a:off x="10428" y="702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圆角矩形 217"/>
            <p:cNvSpPr/>
            <p:nvPr/>
          </p:nvSpPr>
          <p:spPr>
            <a:xfrm>
              <a:off x="10428" y="7557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>
              <a:off x="10428" y="808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>
              <a:off x="10428" y="861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>
              <a:off x="10428" y="9140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2663825" y="3259455"/>
            <a:ext cx="624840" cy="767080"/>
            <a:chOff x="8971" y="5004"/>
            <a:chExt cx="984" cy="1208"/>
          </a:xfrm>
        </p:grpSpPr>
        <p:sp>
          <p:nvSpPr>
            <p:cNvPr id="319" name="圆角矩形 318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2" name="圆角矩形 421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4805045" y="3267075"/>
            <a:ext cx="624840" cy="767080"/>
            <a:chOff x="8971" y="5004"/>
            <a:chExt cx="984" cy="1208"/>
          </a:xfrm>
        </p:grpSpPr>
        <p:sp>
          <p:nvSpPr>
            <p:cNvPr id="425" name="圆角矩形 424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6" name="圆角矩形 425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7" name="圆角矩形 426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31" name="组合 430"/>
          <p:cNvGrpSpPr/>
          <p:nvPr/>
        </p:nvGrpSpPr>
        <p:grpSpPr>
          <a:xfrm rot="0">
            <a:off x="5880735" y="3258820"/>
            <a:ext cx="624840" cy="1430020"/>
            <a:chOff x="16209" y="2936"/>
            <a:chExt cx="984" cy="2252"/>
          </a:xfrm>
        </p:grpSpPr>
        <p:sp>
          <p:nvSpPr>
            <p:cNvPr id="432" name="圆角矩形 431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3" name="圆角矩形 432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4" name="圆角矩形 433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5" name="圆角矩形 434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6" name="圆角矩形 435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37" name="组合 436"/>
          <p:cNvGrpSpPr/>
          <p:nvPr/>
        </p:nvGrpSpPr>
        <p:grpSpPr>
          <a:xfrm>
            <a:off x="6923405" y="3251835"/>
            <a:ext cx="624840" cy="2771140"/>
            <a:chOff x="10275" y="5263"/>
            <a:chExt cx="984" cy="4364"/>
          </a:xfrm>
        </p:grpSpPr>
        <p:sp>
          <p:nvSpPr>
            <p:cNvPr id="438" name="圆角矩形 437"/>
            <p:cNvSpPr/>
            <p:nvPr/>
          </p:nvSpPr>
          <p:spPr>
            <a:xfrm>
              <a:off x="10428" y="544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9" name="圆角矩形 438"/>
            <p:cNvSpPr/>
            <p:nvPr/>
          </p:nvSpPr>
          <p:spPr>
            <a:xfrm>
              <a:off x="10275" y="5263"/>
              <a:ext cx="984" cy="436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0" name="圆角矩形 439"/>
            <p:cNvSpPr/>
            <p:nvPr/>
          </p:nvSpPr>
          <p:spPr>
            <a:xfrm>
              <a:off x="10428" y="5969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1" name="圆角矩形 440"/>
            <p:cNvSpPr/>
            <p:nvPr/>
          </p:nvSpPr>
          <p:spPr>
            <a:xfrm>
              <a:off x="10428" y="6503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2" name="圆角矩形 441"/>
            <p:cNvSpPr/>
            <p:nvPr/>
          </p:nvSpPr>
          <p:spPr>
            <a:xfrm>
              <a:off x="10428" y="702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3" name="圆角矩形 442"/>
            <p:cNvSpPr/>
            <p:nvPr/>
          </p:nvSpPr>
          <p:spPr>
            <a:xfrm>
              <a:off x="10428" y="7557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4" name="圆角矩形 443"/>
            <p:cNvSpPr/>
            <p:nvPr/>
          </p:nvSpPr>
          <p:spPr>
            <a:xfrm>
              <a:off x="10428" y="808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5" name="圆角矩形 444"/>
            <p:cNvSpPr/>
            <p:nvPr/>
          </p:nvSpPr>
          <p:spPr>
            <a:xfrm>
              <a:off x="10428" y="861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6" name="圆角矩形 445"/>
            <p:cNvSpPr/>
            <p:nvPr/>
          </p:nvSpPr>
          <p:spPr>
            <a:xfrm>
              <a:off x="10428" y="9140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47" name="组合 446"/>
          <p:cNvGrpSpPr/>
          <p:nvPr/>
        </p:nvGrpSpPr>
        <p:grpSpPr>
          <a:xfrm>
            <a:off x="4805045" y="3938905"/>
            <a:ext cx="624840" cy="767080"/>
            <a:chOff x="8971" y="5004"/>
            <a:chExt cx="984" cy="1208"/>
          </a:xfrm>
        </p:grpSpPr>
        <p:sp>
          <p:nvSpPr>
            <p:cNvPr id="448" name="圆角矩形 447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9" name="圆角矩形 448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0" name="圆角矩形 449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1" name="组合 450"/>
          <p:cNvGrpSpPr/>
          <p:nvPr/>
        </p:nvGrpSpPr>
        <p:grpSpPr>
          <a:xfrm>
            <a:off x="9614535" y="3414395"/>
            <a:ext cx="624840" cy="767080"/>
            <a:chOff x="8971" y="5004"/>
            <a:chExt cx="984" cy="1208"/>
          </a:xfrm>
        </p:grpSpPr>
        <p:sp>
          <p:nvSpPr>
            <p:cNvPr id="452" name="圆角矩形 451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3" name="圆角矩形 452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4" name="圆角矩形 453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9" name="组合 458"/>
          <p:cNvGrpSpPr/>
          <p:nvPr/>
        </p:nvGrpSpPr>
        <p:grpSpPr>
          <a:xfrm rot="0">
            <a:off x="5880735" y="4609465"/>
            <a:ext cx="624840" cy="411480"/>
            <a:chOff x="4948" y="7601"/>
            <a:chExt cx="984" cy="648"/>
          </a:xfrm>
        </p:grpSpPr>
        <p:sp>
          <p:nvSpPr>
            <p:cNvPr id="460" name="圆角矩形 459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1" name="圆角矩形 460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9614535" y="1882775"/>
            <a:ext cx="624840" cy="1430020"/>
            <a:chOff x="16209" y="2936"/>
            <a:chExt cx="984" cy="2252"/>
          </a:xfrm>
        </p:grpSpPr>
        <p:sp>
          <p:nvSpPr>
            <p:cNvPr id="463" name="圆角矩形 462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4" name="圆角矩形 463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5" name="圆角矩形 464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6" name="圆角矩形 465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7" name="圆角矩形 466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78" name="组合 477"/>
          <p:cNvGrpSpPr/>
          <p:nvPr/>
        </p:nvGrpSpPr>
        <p:grpSpPr>
          <a:xfrm rot="0">
            <a:off x="5880735" y="4935220"/>
            <a:ext cx="624840" cy="411480"/>
            <a:chOff x="4948" y="7601"/>
            <a:chExt cx="984" cy="648"/>
          </a:xfrm>
        </p:grpSpPr>
        <p:sp>
          <p:nvSpPr>
            <p:cNvPr id="479" name="圆角矩形 478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0" name="圆角矩形 479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81" name="组合 480"/>
          <p:cNvGrpSpPr/>
          <p:nvPr/>
        </p:nvGrpSpPr>
        <p:grpSpPr>
          <a:xfrm>
            <a:off x="9614535" y="4279900"/>
            <a:ext cx="624840" cy="411480"/>
            <a:chOff x="4948" y="7601"/>
            <a:chExt cx="984" cy="648"/>
          </a:xfrm>
        </p:grpSpPr>
        <p:sp>
          <p:nvSpPr>
            <p:cNvPr id="482" name="圆角矩形 481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3" name="圆角矩形 482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88" name="组合 487"/>
          <p:cNvGrpSpPr/>
          <p:nvPr/>
        </p:nvGrpSpPr>
        <p:grpSpPr>
          <a:xfrm>
            <a:off x="9614535" y="4834255"/>
            <a:ext cx="624840" cy="1430020"/>
            <a:chOff x="16209" y="2936"/>
            <a:chExt cx="984" cy="2252"/>
          </a:xfrm>
        </p:grpSpPr>
        <p:sp>
          <p:nvSpPr>
            <p:cNvPr id="489" name="圆角矩形 488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0" name="圆角矩形 489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1" name="圆角矩形 490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2" name="圆角矩形 491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3" name="圆角矩形 492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374900" y="292735"/>
            <a:ext cx="3930015" cy="351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分配策略+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ea"/>
              </a:rPr>
              <a:t>迁移策略的融合</a:t>
            </a:r>
            <a:endParaRPr lang="zh-CN" altLang="en-US" sz="20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  <a:p>
            <a:endParaRPr lang="zh-CN" altLang="en-US" sz="20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4080" y="2108835"/>
            <a:ext cx="8036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分配策略：指在</a:t>
            </a:r>
            <a:r>
              <a:rPr lang="zh-CN" altLang="en-US" sz="2000" b="1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资源充足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的情况下，有多个任务需要分配资源，如何选取</a:t>
            </a:r>
            <a:r>
              <a:rPr lang="zh-CN" altLang="en-US" sz="2000" b="1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最合适的任务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获取资源或者如何选择</a:t>
            </a:r>
            <a:r>
              <a:rPr lang="zh-CN" altLang="en-US" sz="2000" b="1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最合适的资源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进行分配</a:t>
            </a:r>
            <a:endParaRPr lang="zh-CN" altLang="en-US" sz="20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685020" y="6264910"/>
            <a:ext cx="624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87120" y="6275070"/>
            <a:ext cx="7843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先到先服务、最佳适应、最高优先级、最短任务优先、</a:t>
            </a:r>
            <a:r>
              <a:rPr lang="zh-CN" altLang="en-US" sz="2000" b="1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最长等待优先</a:t>
            </a:r>
            <a:endParaRPr lang="zh-CN" altLang="en-US" sz="2000" b="1" noProof="0" dirty="0">
              <a:ln>
                <a:noFill/>
              </a:ln>
              <a:solidFill>
                <a:srgbClr val="FF5B5B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</p:txBody>
      </p:sp>
      <p:pic>
        <p:nvPicPr>
          <p:cNvPr id="8" name="图片 7" descr="流程图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3039110" y="791210"/>
            <a:ext cx="5735320" cy="14122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3000" y="1236980"/>
            <a:ext cx="1106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流程</a:t>
            </a:r>
            <a:endParaRPr lang="zh-CN" altLang="en-US" sz="28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</p:txBody>
      </p:sp>
      <p:sp>
        <p:nvSpPr>
          <p:cNvPr id="318" name="右箭头 317"/>
          <p:cNvSpPr/>
          <p:nvPr/>
        </p:nvSpPr>
        <p:spPr>
          <a:xfrm>
            <a:off x="2285365" y="1351280"/>
            <a:ext cx="892810" cy="2921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172079"/>
            <a:ext cx="2375101" cy="521970"/>
            <a:chOff x="0" y="236247"/>
            <a:chExt cx="2375101" cy="521970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287831"/>
              <a:ext cx="796650" cy="420052"/>
              <a:chOff x="0" y="209550"/>
              <a:chExt cx="1047750" cy="552450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342900" y="209550"/>
                <a:ext cx="704850" cy="552450"/>
              </a:xfrm>
              <a:prstGeom prst="parallelogram">
                <a:avLst>
                  <a:gd name="adj" fmla="val 58676"/>
                </a:avLst>
              </a:prstGeom>
              <a:solidFill>
                <a:srgbClr val="18B7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>
                <a:off x="0" y="209550"/>
                <a:ext cx="571500" cy="552450"/>
              </a:xfrm>
              <a:custGeom>
                <a:avLst/>
                <a:gdLst>
                  <a:gd name="connsiteX0" fmla="*/ 571500 w 571500"/>
                  <a:gd name="connsiteY0" fmla="*/ 0 h 552450"/>
                  <a:gd name="connsiteX1" fmla="*/ 228600 w 571500"/>
                  <a:gd name="connsiteY1" fmla="*/ 552450 h 552450"/>
                  <a:gd name="connsiteX2" fmla="*/ 0 w 571500"/>
                  <a:gd name="connsiteY2" fmla="*/ 552450 h 552450"/>
                  <a:gd name="connsiteX3" fmla="*/ 0 w 571500"/>
                  <a:gd name="connsiteY3" fmla="*/ 9062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552450">
                    <a:moveTo>
                      <a:pt x="571500" y="0"/>
                    </a:moveTo>
                    <a:lnTo>
                      <a:pt x="228600" y="552450"/>
                    </a:lnTo>
                    <a:lnTo>
                      <a:pt x="0" y="552450"/>
                    </a:lnTo>
                    <a:lnTo>
                      <a:pt x="0" y="9062"/>
                    </a:lnTo>
                    <a:close/>
                  </a:path>
                </a:pathLst>
              </a:custGeom>
              <a:solidFill>
                <a:srgbClr val="295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69821" y="236247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解决方案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4727575" y="2040890"/>
            <a:ext cx="690880" cy="2882900"/>
            <a:chOff x="12405" y="5326"/>
            <a:chExt cx="1088" cy="4540"/>
          </a:xfrm>
        </p:grpSpPr>
        <p:sp>
          <p:nvSpPr>
            <p:cNvPr id="30" name="圆角矩形 29"/>
            <p:cNvSpPr/>
            <p:nvPr>
              <p:custDataLst>
                <p:tags r:id="rId1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>
              <p:custDataLst>
                <p:tags r:id="rId2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>
              <p:custDataLst>
                <p:tags r:id="rId3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4" name="圆角矩形 353"/>
            <p:cNvSpPr/>
            <p:nvPr>
              <p:custDataLst>
                <p:tags r:id="rId4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5" name="圆角矩形 354"/>
            <p:cNvSpPr/>
            <p:nvPr>
              <p:custDataLst>
                <p:tags r:id="rId5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6" name="圆角矩形 355"/>
            <p:cNvSpPr/>
            <p:nvPr>
              <p:custDataLst>
                <p:tags r:id="rId6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7" name="圆角矩形 356"/>
            <p:cNvSpPr/>
            <p:nvPr>
              <p:custDataLst>
                <p:tags r:id="rId7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8" name="圆角矩形 357"/>
            <p:cNvSpPr/>
            <p:nvPr>
              <p:custDataLst>
                <p:tags r:id="rId8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9" name="圆角矩形 358"/>
            <p:cNvSpPr/>
            <p:nvPr>
              <p:custDataLst>
                <p:tags r:id="rId9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4764405" y="2075180"/>
            <a:ext cx="624840" cy="1430020"/>
            <a:chOff x="16209" y="2936"/>
            <a:chExt cx="984" cy="2252"/>
          </a:xfrm>
        </p:grpSpPr>
        <p:sp>
          <p:nvSpPr>
            <p:cNvPr id="60" name="圆角矩形 59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8676005" y="1316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</a:rPr>
              <a:t>waiting list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9109075" y="1753235"/>
            <a:ext cx="838835" cy="440817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8" name="组合 137"/>
          <p:cNvGrpSpPr/>
          <p:nvPr/>
        </p:nvGrpSpPr>
        <p:grpSpPr>
          <a:xfrm rot="0">
            <a:off x="1640840" y="2037715"/>
            <a:ext cx="690880" cy="2882900"/>
            <a:chOff x="12405" y="5326"/>
            <a:chExt cx="1088" cy="4540"/>
          </a:xfrm>
        </p:grpSpPr>
        <p:sp>
          <p:nvSpPr>
            <p:cNvPr id="139" name="圆角矩形 138"/>
            <p:cNvSpPr/>
            <p:nvPr>
              <p:custDataLst>
                <p:tags r:id="rId10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圆角矩形 139"/>
            <p:cNvSpPr/>
            <p:nvPr>
              <p:custDataLst>
                <p:tags r:id="rId11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>
              <p:custDataLst>
                <p:tags r:id="rId12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圆角矩形 141"/>
            <p:cNvSpPr/>
            <p:nvPr>
              <p:custDataLst>
                <p:tags r:id="rId13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圆角矩形 142"/>
            <p:cNvSpPr/>
            <p:nvPr>
              <p:custDataLst>
                <p:tags r:id="rId14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圆角矩形 143"/>
            <p:cNvSpPr/>
            <p:nvPr>
              <p:custDataLst>
                <p:tags r:id="rId15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圆角矩形 144"/>
            <p:cNvSpPr/>
            <p:nvPr>
              <p:custDataLst>
                <p:tags r:id="rId16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圆角矩形 145"/>
            <p:cNvSpPr/>
            <p:nvPr>
              <p:custDataLst>
                <p:tags r:id="rId17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圆角矩形 146"/>
            <p:cNvSpPr/>
            <p:nvPr>
              <p:custDataLst>
                <p:tags r:id="rId18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3736340" y="2036445"/>
            <a:ext cx="690880" cy="2882900"/>
            <a:chOff x="12405" y="5326"/>
            <a:chExt cx="1088" cy="4540"/>
          </a:xfrm>
        </p:grpSpPr>
        <p:sp>
          <p:nvSpPr>
            <p:cNvPr id="149" name="圆角矩形 148"/>
            <p:cNvSpPr/>
            <p:nvPr>
              <p:custDataLst>
                <p:tags r:id="rId19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圆角矩形 149"/>
            <p:cNvSpPr/>
            <p:nvPr>
              <p:custDataLst>
                <p:tags r:id="rId20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>
              <p:custDataLst>
                <p:tags r:id="rId21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圆角矩形 151"/>
            <p:cNvSpPr/>
            <p:nvPr>
              <p:custDataLst>
                <p:tags r:id="rId22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圆角矩形 152"/>
            <p:cNvSpPr/>
            <p:nvPr>
              <p:custDataLst>
                <p:tags r:id="rId23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圆角矩形 153"/>
            <p:cNvSpPr/>
            <p:nvPr>
              <p:custDataLst>
                <p:tags r:id="rId24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圆角矩形 154"/>
            <p:cNvSpPr/>
            <p:nvPr>
              <p:custDataLst>
                <p:tags r:id="rId25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圆角矩形 155"/>
            <p:cNvSpPr/>
            <p:nvPr>
              <p:custDataLst>
                <p:tags r:id="rId26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圆角矩形 156"/>
            <p:cNvSpPr/>
            <p:nvPr>
              <p:custDataLst>
                <p:tags r:id="rId27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 rot="0">
            <a:off x="2712085" y="2040890"/>
            <a:ext cx="690880" cy="2882900"/>
            <a:chOff x="12405" y="5326"/>
            <a:chExt cx="1088" cy="4540"/>
          </a:xfrm>
        </p:grpSpPr>
        <p:sp>
          <p:nvSpPr>
            <p:cNvPr id="169" name="圆角矩形 168"/>
            <p:cNvSpPr/>
            <p:nvPr>
              <p:custDataLst>
                <p:tags r:id="rId28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>
              <p:custDataLst>
                <p:tags r:id="rId29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>
              <p:custDataLst>
                <p:tags r:id="rId30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圆角矩形 171"/>
            <p:cNvSpPr/>
            <p:nvPr>
              <p:custDataLst>
                <p:tags r:id="rId31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圆角矩形 172"/>
            <p:cNvSpPr/>
            <p:nvPr>
              <p:custDataLst>
                <p:tags r:id="rId32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圆角矩形 173"/>
            <p:cNvSpPr/>
            <p:nvPr>
              <p:custDataLst>
                <p:tags r:id="rId33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圆角矩形 174"/>
            <p:cNvSpPr/>
            <p:nvPr>
              <p:custDataLst>
                <p:tags r:id="rId34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圆角矩形 175"/>
            <p:cNvSpPr/>
            <p:nvPr>
              <p:custDataLst>
                <p:tags r:id="rId35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圆角矩形 176"/>
            <p:cNvSpPr/>
            <p:nvPr>
              <p:custDataLst>
                <p:tags r:id="rId36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 rot="0">
            <a:off x="5786755" y="2039620"/>
            <a:ext cx="690880" cy="2882900"/>
            <a:chOff x="12405" y="5326"/>
            <a:chExt cx="1088" cy="4540"/>
          </a:xfrm>
        </p:grpSpPr>
        <p:sp>
          <p:nvSpPr>
            <p:cNvPr id="179" name="圆角矩形 178"/>
            <p:cNvSpPr/>
            <p:nvPr>
              <p:custDataLst>
                <p:tags r:id="rId37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圆角矩形 179"/>
            <p:cNvSpPr/>
            <p:nvPr>
              <p:custDataLst>
                <p:tags r:id="rId38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圆角矩形 180"/>
            <p:cNvSpPr/>
            <p:nvPr>
              <p:custDataLst>
                <p:tags r:id="rId39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圆角矩形 181"/>
            <p:cNvSpPr/>
            <p:nvPr>
              <p:custDataLst>
                <p:tags r:id="rId40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圆角矩形 182"/>
            <p:cNvSpPr/>
            <p:nvPr>
              <p:custDataLst>
                <p:tags r:id="rId41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圆角矩形 183"/>
            <p:cNvSpPr/>
            <p:nvPr>
              <p:custDataLst>
                <p:tags r:id="rId42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圆角矩形 184"/>
            <p:cNvSpPr/>
            <p:nvPr>
              <p:custDataLst>
                <p:tags r:id="rId43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圆角矩形 185"/>
            <p:cNvSpPr/>
            <p:nvPr>
              <p:custDataLst>
                <p:tags r:id="rId44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圆角矩形 186"/>
            <p:cNvSpPr/>
            <p:nvPr>
              <p:custDataLst>
                <p:tags r:id="rId45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 rot="0">
            <a:off x="6829425" y="2037080"/>
            <a:ext cx="690880" cy="2882900"/>
            <a:chOff x="12405" y="5326"/>
            <a:chExt cx="1088" cy="4540"/>
          </a:xfrm>
        </p:grpSpPr>
        <p:sp>
          <p:nvSpPr>
            <p:cNvPr id="189" name="圆角矩形 188"/>
            <p:cNvSpPr/>
            <p:nvPr>
              <p:custDataLst>
                <p:tags r:id="rId46"/>
              </p:custDataLst>
            </p:nvPr>
          </p:nvSpPr>
          <p:spPr>
            <a:xfrm>
              <a:off x="12405" y="5326"/>
              <a:ext cx="1089" cy="4541"/>
            </a:xfrm>
            <a:prstGeom prst="roundRect">
              <a:avLst/>
            </a:prstGeom>
            <a:solidFill>
              <a:srgbClr val="A5C2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圆角矩形 189"/>
            <p:cNvSpPr/>
            <p:nvPr>
              <p:custDataLst>
                <p:tags r:id="rId47"/>
              </p:custDataLst>
            </p:nvPr>
          </p:nvSpPr>
          <p:spPr>
            <a:xfrm>
              <a:off x="12616" y="5567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>
              <p:custDataLst>
                <p:tags r:id="rId48"/>
              </p:custDataLst>
            </p:nvPr>
          </p:nvSpPr>
          <p:spPr>
            <a:xfrm>
              <a:off x="12616" y="6096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2" name="圆角矩形 191"/>
            <p:cNvSpPr/>
            <p:nvPr>
              <p:custDataLst>
                <p:tags r:id="rId49"/>
              </p:custDataLst>
            </p:nvPr>
          </p:nvSpPr>
          <p:spPr>
            <a:xfrm>
              <a:off x="12616" y="6625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圆角矩形 202"/>
            <p:cNvSpPr/>
            <p:nvPr>
              <p:custDataLst>
                <p:tags r:id="rId50"/>
              </p:custDataLst>
            </p:nvPr>
          </p:nvSpPr>
          <p:spPr>
            <a:xfrm>
              <a:off x="12616" y="7154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圆角矩形 203"/>
            <p:cNvSpPr/>
            <p:nvPr>
              <p:custDataLst>
                <p:tags r:id="rId51"/>
              </p:custDataLst>
            </p:nvPr>
          </p:nvSpPr>
          <p:spPr>
            <a:xfrm>
              <a:off x="12616" y="7683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圆角矩形 204"/>
            <p:cNvSpPr/>
            <p:nvPr>
              <p:custDataLst>
                <p:tags r:id="rId52"/>
              </p:custDataLst>
            </p:nvPr>
          </p:nvSpPr>
          <p:spPr>
            <a:xfrm>
              <a:off x="12616" y="8212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圆角矩形 205"/>
            <p:cNvSpPr/>
            <p:nvPr>
              <p:custDataLst>
                <p:tags r:id="rId53"/>
              </p:custDataLst>
            </p:nvPr>
          </p:nvSpPr>
          <p:spPr>
            <a:xfrm>
              <a:off x="12616" y="8741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圆角矩形 206"/>
            <p:cNvSpPr/>
            <p:nvPr>
              <p:custDataLst>
                <p:tags r:id="rId54"/>
              </p:custDataLst>
            </p:nvPr>
          </p:nvSpPr>
          <p:spPr>
            <a:xfrm>
              <a:off x="12616" y="9270"/>
              <a:ext cx="657" cy="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94" name="组合 493"/>
          <p:cNvGrpSpPr/>
          <p:nvPr/>
        </p:nvGrpSpPr>
        <p:grpSpPr>
          <a:xfrm>
            <a:off x="4764405" y="3434715"/>
            <a:ext cx="624840" cy="767080"/>
            <a:chOff x="8971" y="5004"/>
            <a:chExt cx="984" cy="1208"/>
          </a:xfrm>
        </p:grpSpPr>
        <p:sp>
          <p:nvSpPr>
            <p:cNvPr id="495" name="圆角矩形 494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6" name="圆角矩形 495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7" name="圆角矩形 496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1677670" y="2752725"/>
            <a:ext cx="624840" cy="411480"/>
            <a:chOff x="4948" y="7601"/>
            <a:chExt cx="984" cy="648"/>
          </a:xfrm>
        </p:grpSpPr>
        <p:sp>
          <p:nvSpPr>
            <p:cNvPr id="210" name="圆角矩形 209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3773170" y="2072640"/>
            <a:ext cx="624840" cy="2771140"/>
            <a:chOff x="10275" y="5263"/>
            <a:chExt cx="984" cy="4364"/>
          </a:xfrm>
        </p:grpSpPr>
        <p:sp>
          <p:nvSpPr>
            <p:cNvPr id="213" name="圆角矩形 212"/>
            <p:cNvSpPr/>
            <p:nvPr/>
          </p:nvSpPr>
          <p:spPr>
            <a:xfrm>
              <a:off x="10428" y="544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圆角矩形 213"/>
            <p:cNvSpPr/>
            <p:nvPr/>
          </p:nvSpPr>
          <p:spPr>
            <a:xfrm>
              <a:off x="10275" y="5263"/>
              <a:ext cx="984" cy="436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10428" y="5969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圆角矩形 215"/>
            <p:cNvSpPr/>
            <p:nvPr/>
          </p:nvSpPr>
          <p:spPr>
            <a:xfrm>
              <a:off x="10428" y="6503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圆角矩形 216"/>
            <p:cNvSpPr/>
            <p:nvPr/>
          </p:nvSpPr>
          <p:spPr>
            <a:xfrm>
              <a:off x="10428" y="702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圆角矩形 217"/>
            <p:cNvSpPr/>
            <p:nvPr/>
          </p:nvSpPr>
          <p:spPr>
            <a:xfrm>
              <a:off x="10428" y="7557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>
              <a:off x="10428" y="808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>
              <a:off x="10428" y="861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圆角矩形 220"/>
            <p:cNvSpPr/>
            <p:nvPr/>
          </p:nvSpPr>
          <p:spPr>
            <a:xfrm>
              <a:off x="10428" y="9140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1677670" y="3087370"/>
            <a:ext cx="624840" cy="1430020"/>
            <a:chOff x="16209" y="2936"/>
            <a:chExt cx="984" cy="2252"/>
          </a:xfrm>
        </p:grpSpPr>
        <p:sp>
          <p:nvSpPr>
            <p:cNvPr id="223" name="圆角矩形 222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7" name="圆角矩形 236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0" name="圆角矩形 239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9" name="圆角矩形 268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1677670" y="2084705"/>
            <a:ext cx="624840" cy="767080"/>
            <a:chOff x="8971" y="5004"/>
            <a:chExt cx="984" cy="1208"/>
          </a:xfrm>
        </p:grpSpPr>
        <p:sp>
          <p:nvSpPr>
            <p:cNvPr id="319" name="圆角矩形 318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2" name="圆角矩形 421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3" name="圆角矩形 422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748915" y="2090420"/>
            <a:ext cx="624840" cy="767080"/>
            <a:chOff x="8971" y="5004"/>
            <a:chExt cx="984" cy="1208"/>
          </a:xfrm>
        </p:grpSpPr>
        <p:sp>
          <p:nvSpPr>
            <p:cNvPr id="425" name="圆角矩形 424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6" name="圆角矩形 425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7" name="圆角矩形 426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28" name="组合 427"/>
          <p:cNvGrpSpPr/>
          <p:nvPr/>
        </p:nvGrpSpPr>
        <p:grpSpPr>
          <a:xfrm>
            <a:off x="1677670" y="4424680"/>
            <a:ext cx="624840" cy="411480"/>
            <a:chOff x="4948" y="7601"/>
            <a:chExt cx="984" cy="648"/>
          </a:xfrm>
        </p:grpSpPr>
        <p:sp>
          <p:nvSpPr>
            <p:cNvPr id="429" name="圆角矩形 428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0" name="圆角矩形 429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31" name="组合 430"/>
          <p:cNvGrpSpPr/>
          <p:nvPr/>
        </p:nvGrpSpPr>
        <p:grpSpPr>
          <a:xfrm rot="0">
            <a:off x="5823585" y="2075815"/>
            <a:ext cx="624840" cy="1430020"/>
            <a:chOff x="16209" y="2936"/>
            <a:chExt cx="984" cy="2252"/>
          </a:xfrm>
        </p:grpSpPr>
        <p:sp>
          <p:nvSpPr>
            <p:cNvPr id="432" name="圆角矩形 431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3" name="圆角矩形 432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4" name="圆角矩形 433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5" name="圆角矩形 434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6" name="圆角矩形 435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37" name="组合 436"/>
          <p:cNvGrpSpPr/>
          <p:nvPr/>
        </p:nvGrpSpPr>
        <p:grpSpPr>
          <a:xfrm>
            <a:off x="6866255" y="2068830"/>
            <a:ext cx="624840" cy="2771140"/>
            <a:chOff x="10275" y="5263"/>
            <a:chExt cx="984" cy="4364"/>
          </a:xfrm>
        </p:grpSpPr>
        <p:sp>
          <p:nvSpPr>
            <p:cNvPr id="438" name="圆角矩形 437"/>
            <p:cNvSpPr/>
            <p:nvPr/>
          </p:nvSpPr>
          <p:spPr>
            <a:xfrm>
              <a:off x="10428" y="544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9" name="圆角矩形 438"/>
            <p:cNvSpPr/>
            <p:nvPr/>
          </p:nvSpPr>
          <p:spPr>
            <a:xfrm>
              <a:off x="10275" y="5263"/>
              <a:ext cx="984" cy="436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0" name="圆角矩形 439"/>
            <p:cNvSpPr/>
            <p:nvPr/>
          </p:nvSpPr>
          <p:spPr>
            <a:xfrm>
              <a:off x="10428" y="5969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1" name="圆角矩形 440"/>
            <p:cNvSpPr/>
            <p:nvPr/>
          </p:nvSpPr>
          <p:spPr>
            <a:xfrm>
              <a:off x="10428" y="6503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2" name="圆角矩形 441"/>
            <p:cNvSpPr/>
            <p:nvPr/>
          </p:nvSpPr>
          <p:spPr>
            <a:xfrm>
              <a:off x="10428" y="702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3" name="圆角矩形 442"/>
            <p:cNvSpPr/>
            <p:nvPr/>
          </p:nvSpPr>
          <p:spPr>
            <a:xfrm>
              <a:off x="10428" y="7557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4" name="圆角矩形 443"/>
            <p:cNvSpPr/>
            <p:nvPr/>
          </p:nvSpPr>
          <p:spPr>
            <a:xfrm>
              <a:off x="10428" y="808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5" name="圆角矩形 444"/>
            <p:cNvSpPr/>
            <p:nvPr/>
          </p:nvSpPr>
          <p:spPr>
            <a:xfrm>
              <a:off x="10428" y="861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6" name="圆角矩形 445"/>
            <p:cNvSpPr/>
            <p:nvPr/>
          </p:nvSpPr>
          <p:spPr>
            <a:xfrm>
              <a:off x="10428" y="9140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47" name="组合 446"/>
          <p:cNvGrpSpPr/>
          <p:nvPr/>
        </p:nvGrpSpPr>
        <p:grpSpPr>
          <a:xfrm>
            <a:off x="2748915" y="2762250"/>
            <a:ext cx="624840" cy="767080"/>
            <a:chOff x="8971" y="5004"/>
            <a:chExt cx="984" cy="1208"/>
          </a:xfrm>
        </p:grpSpPr>
        <p:sp>
          <p:nvSpPr>
            <p:cNvPr id="448" name="圆角矩形 447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9" name="圆角矩形 448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0" name="圆角矩形 449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9" name="组合 458"/>
          <p:cNvGrpSpPr/>
          <p:nvPr/>
        </p:nvGrpSpPr>
        <p:grpSpPr>
          <a:xfrm rot="0">
            <a:off x="4764405" y="4102100"/>
            <a:ext cx="624840" cy="411480"/>
            <a:chOff x="4948" y="7601"/>
            <a:chExt cx="984" cy="648"/>
          </a:xfrm>
        </p:grpSpPr>
        <p:sp>
          <p:nvSpPr>
            <p:cNvPr id="460" name="圆角矩形 459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1" name="圆角矩形 460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2748915" y="3425825"/>
            <a:ext cx="624840" cy="1430020"/>
            <a:chOff x="16209" y="2936"/>
            <a:chExt cx="984" cy="2252"/>
          </a:xfrm>
        </p:grpSpPr>
        <p:sp>
          <p:nvSpPr>
            <p:cNvPr id="463" name="圆角矩形 462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4" name="圆角矩形 463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5" name="圆角矩形 464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6" name="圆角矩形 465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7" name="圆角矩形 466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78" name="组合 477"/>
          <p:cNvGrpSpPr/>
          <p:nvPr/>
        </p:nvGrpSpPr>
        <p:grpSpPr>
          <a:xfrm rot="0">
            <a:off x="4764405" y="4427855"/>
            <a:ext cx="624840" cy="411480"/>
            <a:chOff x="4948" y="7601"/>
            <a:chExt cx="984" cy="648"/>
          </a:xfrm>
        </p:grpSpPr>
        <p:sp>
          <p:nvSpPr>
            <p:cNvPr id="479" name="圆角矩形 478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0" name="圆角矩形 479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88" name="组合 487"/>
          <p:cNvGrpSpPr/>
          <p:nvPr/>
        </p:nvGrpSpPr>
        <p:grpSpPr>
          <a:xfrm>
            <a:off x="5819140" y="3425825"/>
            <a:ext cx="624840" cy="1430020"/>
            <a:chOff x="16209" y="2936"/>
            <a:chExt cx="984" cy="2252"/>
          </a:xfrm>
        </p:grpSpPr>
        <p:sp>
          <p:nvSpPr>
            <p:cNvPr id="489" name="圆角矩形 488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0" name="圆角矩形 489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1" name="圆角矩形 490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2" name="圆角矩形 491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3" name="圆角矩形 492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374900" y="292735"/>
            <a:ext cx="3930015" cy="351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分配策略+</a:t>
            </a:r>
            <a:r>
              <a:rPr lang="zh-CN" altLang="en-US" sz="2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ea"/>
              </a:rPr>
              <a:t>迁移策略的融合</a:t>
            </a:r>
            <a:endParaRPr lang="zh-CN" altLang="en-US" sz="200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  <a:p>
            <a:endParaRPr lang="zh-CN" altLang="en-US" sz="200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4080" y="908685"/>
            <a:ext cx="8036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迁移策略：则是在</a:t>
            </a:r>
            <a:r>
              <a:rPr lang="zh-CN" altLang="en-US" sz="2000" b="1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资源不足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的情况下，对正在运行的任务进行迁移，以聚合碎片，使得原本无法训练的任务可以进行训练</a:t>
            </a:r>
            <a:endParaRPr lang="zh-CN" altLang="en-US" sz="20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192020" y="3613150"/>
            <a:ext cx="560705" cy="1015365"/>
          </a:xfrm>
          <a:custGeom>
            <a:avLst/>
            <a:gdLst>
              <a:gd name="connisteX0" fmla="*/ 560854 w 560854"/>
              <a:gd name="connsiteY0" fmla="*/ 15621 h 1050644"/>
              <a:gd name="connisteX1" fmla="*/ 337969 w 560854"/>
              <a:gd name="connsiteY1" fmla="*/ 112776 h 1050644"/>
              <a:gd name="connisteX2" fmla="*/ 289709 w 560854"/>
              <a:gd name="connsiteY2" fmla="*/ 888111 h 1050644"/>
              <a:gd name="connisteX3" fmla="*/ 28089 w 560854"/>
              <a:gd name="connsiteY3" fmla="*/ 1043051 h 1050644"/>
              <a:gd name="connisteX4" fmla="*/ 17929 w 560854"/>
              <a:gd name="connsiteY4" fmla="*/ 1013841 h 105064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60855" h="1050645">
                <a:moveTo>
                  <a:pt x="560855" y="15621"/>
                </a:moveTo>
                <a:cubicBezTo>
                  <a:pt x="517040" y="19431"/>
                  <a:pt x="391945" y="-61849"/>
                  <a:pt x="337970" y="112776"/>
                </a:cubicBezTo>
                <a:cubicBezTo>
                  <a:pt x="283995" y="287401"/>
                  <a:pt x="351940" y="702056"/>
                  <a:pt x="289710" y="888111"/>
                </a:cubicBezTo>
                <a:cubicBezTo>
                  <a:pt x="227480" y="1074166"/>
                  <a:pt x="82700" y="1017651"/>
                  <a:pt x="28090" y="1043051"/>
                </a:cubicBezTo>
                <a:cubicBezTo>
                  <a:pt x="-26520" y="1068451"/>
                  <a:pt x="14755" y="1022731"/>
                  <a:pt x="17930" y="1013841"/>
                </a:cubicBezTo>
              </a:path>
            </a:pathLst>
          </a:custGeom>
          <a:noFill/>
          <a:ln w="1905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2880" y="3773170"/>
            <a:ext cx="560705" cy="744855"/>
          </a:xfrm>
          <a:custGeom>
            <a:avLst/>
            <a:gdLst>
              <a:gd name="connisteX0" fmla="*/ 560854 w 560854"/>
              <a:gd name="connsiteY0" fmla="*/ 15621 h 1050644"/>
              <a:gd name="connisteX1" fmla="*/ 337969 w 560854"/>
              <a:gd name="connsiteY1" fmla="*/ 112776 h 1050644"/>
              <a:gd name="connisteX2" fmla="*/ 289709 w 560854"/>
              <a:gd name="connsiteY2" fmla="*/ 888111 h 1050644"/>
              <a:gd name="connisteX3" fmla="*/ 28089 w 560854"/>
              <a:gd name="connsiteY3" fmla="*/ 1043051 h 1050644"/>
              <a:gd name="connisteX4" fmla="*/ 17929 w 560854"/>
              <a:gd name="connsiteY4" fmla="*/ 1013841 h 105064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60855" h="1050645">
                <a:moveTo>
                  <a:pt x="560855" y="15621"/>
                </a:moveTo>
                <a:cubicBezTo>
                  <a:pt x="517040" y="19431"/>
                  <a:pt x="391945" y="-61849"/>
                  <a:pt x="337970" y="112776"/>
                </a:cubicBezTo>
                <a:cubicBezTo>
                  <a:pt x="283995" y="287401"/>
                  <a:pt x="351940" y="702056"/>
                  <a:pt x="289710" y="888111"/>
                </a:cubicBezTo>
                <a:cubicBezTo>
                  <a:pt x="227480" y="1074166"/>
                  <a:pt x="82700" y="1017651"/>
                  <a:pt x="28090" y="1043051"/>
                </a:cubicBezTo>
                <a:cubicBezTo>
                  <a:pt x="-26520" y="1068451"/>
                  <a:pt x="14755" y="1022731"/>
                  <a:pt x="17930" y="1013841"/>
                </a:cubicBezTo>
              </a:path>
            </a:pathLst>
          </a:custGeom>
          <a:noFill/>
          <a:ln w="1905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748915" y="3416300"/>
            <a:ext cx="624840" cy="411480"/>
            <a:chOff x="4948" y="7601"/>
            <a:chExt cx="984" cy="648"/>
          </a:xfrm>
        </p:grpSpPr>
        <p:sp>
          <p:nvSpPr>
            <p:cNvPr id="16" name="圆角矩形 15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0">
            <a:off x="5823585" y="3426460"/>
            <a:ext cx="624840" cy="411480"/>
            <a:chOff x="4948" y="7601"/>
            <a:chExt cx="984" cy="648"/>
          </a:xfrm>
        </p:grpSpPr>
        <p:sp>
          <p:nvSpPr>
            <p:cNvPr id="19" name="圆角矩形 18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0">
            <a:off x="5823585" y="3752215"/>
            <a:ext cx="624840" cy="411480"/>
            <a:chOff x="4948" y="7601"/>
            <a:chExt cx="984" cy="648"/>
          </a:xfrm>
        </p:grpSpPr>
        <p:sp>
          <p:nvSpPr>
            <p:cNvPr id="22" name="圆角矩形 21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22740" y="1877060"/>
            <a:ext cx="624840" cy="1430020"/>
            <a:chOff x="16209" y="2936"/>
            <a:chExt cx="984" cy="2252"/>
          </a:xfrm>
        </p:grpSpPr>
        <p:sp>
          <p:nvSpPr>
            <p:cNvPr id="25" name="圆角矩形 24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222740" y="3482975"/>
            <a:ext cx="624840" cy="1430020"/>
            <a:chOff x="16209" y="2936"/>
            <a:chExt cx="984" cy="2252"/>
          </a:xfrm>
        </p:grpSpPr>
        <p:sp>
          <p:nvSpPr>
            <p:cNvPr id="35" name="圆角矩形 34"/>
            <p:cNvSpPr/>
            <p:nvPr/>
          </p:nvSpPr>
          <p:spPr>
            <a:xfrm>
              <a:off x="16362" y="311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6209" y="2936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6362" y="3642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6362" y="4169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6362" y="4701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222740" y="4821555"/>
            <a:ext cx="624840" cy="767080"/>
            <a:chOff x="8971" y="5004"/>
            <a:chExt cx="984" cy="1208"/>
          </a:xfrm>
        </p:grpSpPr>
        <p:sp>
          <p:nvSpPr>
            <p:cNvPr id="42" name="圆角矩形 41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9223375" y="5683250"/>
            <a:ext cx="624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1007110" y="5589270"/>
            <a:ext cx="7810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noProof="0" dirty="0">
                <a:ln>
                  <a:noFill/>
                </a:ln>
                <a:solidFill>
                  <a:srgbClr val="FF735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贪心迁移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:计算迁移代价以及可能减少的等待时间，如果获益则进行迁移</a:t>
            </a:r>
            <a:r>
              <a:rPr lang="en-US" altLang="zh-CN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(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后续会详细介绍</a:t>
            </a:r>
            <a:r>
              <a:rPr lang="en-US" altLang="zh-CN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)</a:t>
            </a:r>
            <a:endParaRPr lang="en-US" altLang="zh-CN" sz="20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172079"/>
            <a:ext cx="2375101" cy="521970"/>
            <a:chOff x="0" y="236247"/>
            <a:chExt cx="2375101" cy="521970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287831"/>
              <a:ext cx="796650" cy="420052"/>
              <a:chOff x="0" y="209550"/>
              <a:chExt cx="1047750" cy="552450"/>
            </a:xfrm>
          </p:grpSpPr>
          <p:sp>
            <p:nvSpPr>
              <p:cNvPr id="5" name="平行四边形 4"/>
              <p:cNvSpPr/>
              <p:nvPr/>
            </p:nvSpPr>
            <p:spPr>
              <a:xfrm>
                <a:off x="342900" y="209550"/>
                <a:ext cx="704850" cy="552450"/>
              </a:xfrm>
              <a:prstGeom prst="parallelogram">
                <a:avLst>
                  <a:gd name="adj" fmla="val 58676"/>
                </a:avLst>
              </a:prstGeom>
              <a:solidFill>
                <a:srgbClr val="18B7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>
                <a:off x="0" y="209550"/>
                <a:ext cx="571500" cy="552450"/>
              </a:xfrm>
              <a:custGeom>
                <a:avLst/>
                <a:gdLst>
                  <a:gd name="connsiteX0" fmla="*/ 571500 w 571500"/>
                  <a:gd name="connsiteY0" fmla="*/ 0 h 552450"/>
                  <a:gd name="connsiteX1" fmla="*/ 228600 w 571500"/>
                  <a:gd name="connsiteY1" fmla="*/ 552450 h 552450"/>
                  <a:gd name="connsiteX2" fmla="*/ 0 w 571500"/>
                  <a:gd name="connsiteY2" fmla="*/ 552450 h 552450"/>
                  <a:gd name="connsiteX3" fmla="*/ 0 w 571500"/>
                  <a:gd name="connsiteY3" fmla="*/ 9062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0" h="552450">
                    <a:moveTo>
                      <a:pt x="571500" y="0"/>
                    </a:moveTo>
                    <a:lnTo>
                      <a:pt x="228600" y="552450"/>
                    </a:lnTo>
                    <a:lnTo>
                      <a:pt x="0" y="552450"/>
                    </a:lnTo>
                    <a:lnTo>
                      <a:pt x="0" y="9062"/>
                    </a:lnTo>
                    <a:close/>
                  </a:path>
                </a:pathLst>
              </a:custGeom>
              <a:solidFill>
                <a:srgbClr val="295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69821" y="236247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解决方案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332990" y="28575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ea"/>
              </a:rPr>
              <a:t>迁移策略</a:t>
            </a:r>
            <a:endParaRPr lang="zh-CN" altLang="en-US" sz="200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ea"/>
            </a:endParaRPr>
          </a:p>
        </p:txBody>
      </p:sp>
      <p:grpSp>
        <p:nvGrpSpPr>
          <p:cNvPr id="779" name="组合 778"/>
          <p:cNvGrpSpPr/>
          <p:nvPr/>
        </p:nvGrpSpPr>
        <p:grpSpPr>
          <a:xfrm rot="16200000">
            <a:off x="13228320" y="2642235"/>
            <a:ext cx="581660" cy="1333500"/>
            <a:chOff x="9031" y="5192"/>
            <a:chExt cx="984" cy="2252"/>
          </a:xfrm>
        </p:grpSpPr>
        <p:sp>
          <p:nvSpPr>
            <p:cNvPr id="780" name="圆角矩形 779"/>
            <p:cNvSpPr/>
            <p:nvPr/>
          </p:nvSpPr>
          <p:spPr>
            <a:xfrm>
              <a:off x="9184" y="536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1" name="圆角矩形 780"/>
            <p:cNvSpPr/>
            <p:nvPr/>
          </p:nvSpPr>
          <p:spPr>
            <a:xfrm>
              <a:off x="9031" y="5192"/>
              <a:ext cx="984" cy="2253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2" name="圆角矩形 781"/>
            <p:cNvSpPr/>
            <p:nvPr/>
          </p:nvSpPr>
          <p:spPr>
            <a:xfrm>
              <a:off x="9184" y="5898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3" name="圆角矩形 782"/>
            <p:cNvSpPr/>
            <p:nvPr/>
          </p:nvSpPr>
          <p:spPr>
            <a:xfrm>
              <a:off x="9184" y="6425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4" name="圆角矩形 783"/>
            <p:cNvSpPr/>
            <p:nvPr/>
          </p:nvSpPr>
          <p:spPr>
            <a:xfrm>
              <a:off x="9184" y="6957"/>
              <a:ext cx="657" cy="329"/>
            </a:xfrm>
            <a:prstGeom prst="roundRect">
              <a:avLst/>
            </a:prstGeom>
            <a:solidFill>
              <a:srgbClr val="F27F7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85" name="组合 784"/>
          <p:cNvGrpSpPr/>
          <p:nvPr/>
        </p:nvGrpSpPr>
        <p:grpSpPr>
          <a:xfrm rot="16200000">
            <a:off x="12775565" y="2237740"/>
            <a:ext cx="595630" cy="393065"/>
            <a:chOff x="4948" y="7601"/>
            <a:chExt cx="984" cy="648"/>
          </a:xfrm>
        </p:grpSpPr>
        <p:sp>
          <p:nvSpPr>
            <p:cNvPr id="786" name="圆角矩形 785"/>
            <p:cNvSpPr/>
            <p:nvPr/>
          </p:nvSpPr>
          <p:spPr>
            <a:xfrm>
              <a:off x="5101" y="7784"/>
              <a:ext cx="657" cy="329"/>
            </a:xfrm>
            <a:prstGeom prst="roundRect">
              <a:avLst/>
            </a:prstGeom>
            <a:solidFill>
              <a:srgbClr val="FFE0C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7" name="圆角矩形 786"/>
            <p:cNvSpPr/>
            <p:nvPr/>
          </p:nvSpPr>
          <p:spPr>
            <a:xfrm>
              <a:off x="4948" y="7601"/>
              <a:ext cx="984" cy="6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rot="16200000">
            <a:off x="14474825" y="1300480"/>
            <a:ext cx="591820" cy="2625725"/>
            <a:chOff x="10275" y="5263"/>
            <a:chExt cx="984" cy="4364"/>
          </a:xfrm>
        </p:grpSpPr>
        <p:sp>
          <p:nvSpPr>
            <p:cNvPr id="203" name="圆角矩形 202"/>
            <p:cNvSpPr/>
            <p:nvPr/>
          </p:nvSpPr>
          <p:spPr>
            <a:xfrm>
              <a:off x="10428" y="544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圆角矩形 203"/>
            <p:cNvSpPr/>
            <p:nvPr/>
          </p:nvSpPr>
          <p:spPr>
            <a:xfrm>
              <a:off x="10275" y="5263"/>
              <a:ext cx="984" cy="436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10428" y="5969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圆角矩形 205"/>
            <p:cNvSpPr/>
            <p:nvPr/>
          </p:nvSpPr>
          <p:spPr>
            <a:xfrm>
              <a:off x="10428" y="6503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圆角矩形 206"/>
            <p:cNvSpPr/>
            <p:nvPr/>
          </p:nvSpPr>
          <p:spPr>
            <a:xfrm>
              <a:off x="10428" y="702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圆角矩形 207"/>
            <p:cNvSpPr/>
            <p:nvPr/>
          </p:nvSpPr>
          <p:spPr>
            <a:xfrm>
              <a:off x="10428" y="7557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>
              <a:off x="10428" y="8086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>
              <a:off x="10428" y="8618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圆角矩形 210"/>
            <p:cNvSpPr/>
            <p:nvPr/>
          </p:nvSpPr>
          <p:spPr>
            <a:xfrm>
              <a:off x="10428" y="9140"/>
              <a:ext cx="657" cy="329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89" name="组合 788"/>
          <p:cNvGrpSpPr/>
          <p:nvPr/>
        </p:nvGrpSpPr>
        <p:grpSpPr>
          <a:xfrm rot="16200000">
            <a:off x="13546455" y="1104900"/>
            <a:ext cx="596265" cy="732155"/>
            <a:chOff x="8971" y="5004"/>
            <a:chExt cx="984" cy="1208"/>
          </a:xfrm>
        </p:grpSpPr>
        <p:sp>
          <p:nvSpPr>
            <p:cNvPr id="790" name="圆角矩形 789"/>
            <p:cNvSpPr/>
            <p:nvPr/>
          </p:nvSpPr>
          <p:spPr>
            <a:xfrm>
              <a:off x="9124" y="516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1" name="圆角矩形 790"/>
            <p:cNvSpPr/>
            <p:nvPr/>
          </p:nvSpPr>
          <p:spPr>
            <a:xfrm>
              <a:off x="8971" y="5004"/>
              <a:ext cx="984" cy="1209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2" name="圆角矩形 791"/>
            <p:cNvSpPr/>
            <p:nvPr/>
          </p:nvSpPr>
          <p:spPr>
            <a:xfrm>
              <a:off x="9124" y="5696"/>
              <a:ext cx="657" cy="329"/>
            </a:xfrm>
            <a:prstGeom prst="roundRect">
              <a:avLst/>
            </a:prstGeom>
            <a:solidFill>
              <a:srgbClr val="FEA04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05" name="图片 804" descr="5分钟搞定对方（读书笔记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990" y="772160"/>
            <a:ext cx="7164070" cy="3336925"/>
          </a:xfrm>
          <a:prstGeom prst="rect">
            <a:avLst/>
          </a:prstGeom>
        </p:spPr>
      </p:pic>
      <p:sp>
        <p:nvSpPr>
          <p:cNvPr id="806" name="文本框 805"/>
          <p:cNvSpPr txBox="1"/>
          <p:nvPr/>
        </p:nvSpPr>
        <p:spPr>
          <a:xfrm>
            <a:off x="1397635" y="4196715"/>
            <a:ext cx="93967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按照分配策略从wl中取出当前优先级最高的任务</a:t>
            </a:r>
            <a:endParaRPr lang="zh-CN" altLang="en-US" sz="20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0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判断当前任务可否通过迁移被放置到集群中，如果不能则取次优先级高的任务，直到取出任务或者没有任务可以通过迁移被放置</a:t>
            </a:r>
            <a:endParaRPr lang="zh-CN" altLang="en-US" sz="20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0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查找集群中所有迁移的可能组合，查找迁移代价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</a:rPr>
              <a:t>之和与任务预计等待时间相差最大的组合，进行迁移并将任务放置到集群中</a:t>
            </a:r>
            <a:endParaRPr lang="zh-CN" altLang="en-US" sz="2000" b="1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52.7532283464567,&quot;left&quot;:355.9291338582677,&quot;top&quot;:125.45251968503938,&quot;width&quot;:490.3115748031497}"/>
</p:tagLst>
</file>

<file path=ppt/tags/tag10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10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0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0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0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0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0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0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0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0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0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1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11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1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1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1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1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15.xml><?xml version="1.0" encoding="utf-8"?>
<p:tagLst xmlns:p="http://schemas.openxmlformats.org/presentationml/2006/main">
  <p:tag name="KSO_WM_DIAGRAM_VIRTUALLY_FRAME" val="{&quot;height&quot;:441.6317322834646,&quot;left&quot;:62.774090598077784,&quot;top&quot;:-7.322992125984252,&quot;width&quot;:900.5730747562529}"/>
</p:tagLst>
</file>

<file path=ppt/tags/tag11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1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1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1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2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12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2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2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2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2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2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2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2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2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2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3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13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3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3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3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3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3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3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3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3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3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4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14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4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4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4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4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4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4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4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4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4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5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15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5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5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5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5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5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5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5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5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5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6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16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6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6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6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6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6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6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6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6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6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7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17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7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7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7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7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7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7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7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7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7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8.xml><?xml version="1.0" encoding="utf-8"?>
<p:tagLst xmlns:p="http://schemas.openxmlformats.org/presentationml/2006/main">
  <p:tag name="KSO_WM_DIAGRAM_VIRTUALLY_FRAME" val="{&quot;height&quot;:364.4,&quot;left&quot;:33.5,&quot;top&quot;:150.1,&quot;width&quot;:506.9}"/>
</p:tagLst>
</file>

<file path=ppt/tags/tag18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8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8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8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8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8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8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8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8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8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9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19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9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9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9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9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9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9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9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9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19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.xml><?xml version="1.0" encoding="utf-8"?>
<p:tagLst xmlns:p="http://schemas.openxmlformats.org/presentationml/2006/main">
  <p:tag name="KSO_WM_DIAGRAM_VIRTUALLY_FRAME" val="{&quot;height&quot;:352.7532283464567,&quot;left&quot;:355.9291338582677,&quot;top&quot;:125.45251968503938,&quot;width&quot;:490.3115748031497}"/>
</p:tagLst>
</file>

<file path=ppt/tags/tag20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20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0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0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0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0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0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0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0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0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0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1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21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1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1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1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1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1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1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1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1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1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2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22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2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2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2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224.xml><?xml version="1.0" encoding="utf-8"?>
<p:tagLst xmlns:p="http://schemas.openxmlformats.org/presentationml/2006/main">
  <p:tag name="commondata" val="eyJoZGlkIjoiOTZlMzMwMzAxZjdhZmUzZWQ4YWFiYzRjZmEyOTRlZjgifQ=="/>
  <p:tag name="resource_record_key" val="{&quot;13&quot;:[19965465]}"/>
</p:tagLst>
</file>

<file path=ppt/tags/tag23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24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25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26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27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28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29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3.xml><?xml version="1.0" encoding="utf-8"?>
<p:tagLst xmlns:p="http://schemas.openxmlformats.org/presentationml/2006/main">
  <p:tag name="KSO_WM_DIAGRAM_VIRTUALLY_FRAME" val="{&quot;height&quot;:352.7532283464567,&quot;left&quot;:355.9291338582677,&quot;top&quot;:125.45251968503938,&quot;width&quot;:490.3115748031497}"/>
</p:tagLst>
</file>

<file path=ppt/tags/tag30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31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32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33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34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35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36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37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38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39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4.xml><?xml version="1.0" encoding="utf-8"?>
<p:tagLst xmlns:p="http://schemas.openxmlformats.org/presentationml/2006/main">
  <p:tag name="KSO_WM_DIAGRAM_VIRTUALLY_FRAME" val="{&quot;height&quot;:352.7532283464567,&quot;left&quot;:355.9291338582677,&quot;top&quot;:125.45251968503938,&quot;width&quot;:490.3115748031497}"/>
</p:tagLst>
</file>

<file path=ppt/tags/tag40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41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42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43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44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45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46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47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48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49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5.xml><?xml version="1.0" encoding="utf-8"?>
<p:tagLst xmlns:p="http://schemas.openxmlformats.org/presentationml/2006/main">
  <p:tag name="KSO_WM_DIAGRAM_VIRTUALLY_FRAME" val="{&quot;height&quot;:352.7532283464567,&quot;left&quot;:355.9291338582677,&quot;top&quot;:125.45251968503938,&quot;width&quot;:490.3115748031497}"/>
</p:tagLst>
</file>

<file path=ppt/tags/tag50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5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5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5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5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5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5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5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5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5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6.xml><?xml version="1.0" encoding="utf-8"?>
<p:tagLst xmlns:p="http://schemas.openxmlformats.org/presentationml/2006/main">
  <p:tag name="KSO_WM_DIAGRAM_VIRTUALLY_FRAME" val="{&quot;height&quot;:352.7532283464567,&quot;left&quot;:355.9291338582677,&quot;top&quot;:125.45251968503938,&quot;width&quot;:490.3115748031497}"/>
</p:tagLst>
</file>

<file path=ppt/tags/tag6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6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6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6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6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6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6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6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6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6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7.xml><?xml version="1.0" encoding="utf-8"?>
<p:tagLst xmlns:p="http://schemas.openxmlformats.org/presentationml/2006/main">
  <p:tag name="KSO_WM_DIAGRAM_VIRTUALLY_FRAME" val="{&quot;height&quot;:364.4,&quot;left&quot;:20.55,&quot;top&quot;:150.1,&quot;width&quot;:519.85}"/>
</p:tagLst>
</file>

<file path=ppt/tags/tag70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71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72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73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74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75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76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7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7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7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8.xml><?xml version="1.0" encoding="utf-8"?>
<p:tagLst xmlns:p="http://schemas.openxmlformats.org/presentationml/2006/main">
  <p:tag name="KSO_WM_DIAGRAM_VIRTUALLY_FRAME" val="{&quot;height&quot;:364.4,&quot;left&quot;:33.5,&quot;top&quot;:150.1,&quot;width&quot;:506.9}"/>
</p:tagLst>
</file>

<file path=ppt/tags/tag8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8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8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8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8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8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8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8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8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8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9.xml><?xml version="1.0" encoding="utf-8"?>
<p:tagLst xmlns:p="http://schemas.openxmlformats.org/presentationml/2006/main">
  <p:tag name="KSO_WM_DIAGRAM_VIRTUALLY_FRAME" val="{&quot;height&quot;:447,&quot;left&quot;:630,&quot;top&quot;:-184.5,&quot;width&quot;:961.6}"/>
</p:tagLst>
</file>

<file path=ppt/tags/tag90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91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92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93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94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95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96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97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98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ags/tag99.xml><?xml version="1.0" encoding="utf-8"?>
<p:tagLst xmlns:p="http://schemas.openxmlformats.org/presentationml/2006/main">
  <p:tag name="KSO_WM_DIAGRAM_VIRTUALLY_FRAME" val="{&quot;height&quot;:364.4,&quot;left&quot;:33.5,&quot;top&quot;:150.1,&quot;width&quot;:454.75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</Words>
  <Application>WPS 演示</Application>
  <PresentationFormat>自定义</PresentationFormat>
  <Paragraphs>130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36" baseType="lpstr">
      <vt:lpstr>Arial</vt:lpstr>
      <vt:lpstr>宋体</vt:lpstr>
      <vt:lpstr>Wingdings</vt:lpstr>
      <vt:lpstr>思源宋体 CN</vt:lpstr>
      <vt:lpstr>微软雅黑</vt:lpstr>
      <vt:lpstr>思源宋体 CN Heavy</vt:lpstr>
      <vt:lpstr>Roboto Black</vt:lpstr>
      <vt:lpstr>Wingdings</vt:lpstr>
      <vt:lpstr>Arial Unicode MS</vt:lpstr>
      <vt:lpstr>Calibri</vt:lpstr>
      <vt:lpstr>Verdana</vt:lpstr>
      <vt:lpstr>等线</vt:lpstr>
      <vt:lpstr>Cambria Math</vt:lpstr>
      <vt:lpstr>标准粗黑</vt:lpstr>
      <vt:lpstr>新宋体</vt:lpstr>
      <vt:lpstr>Microsoft YaHei UI Light</vt:lpstr>
      <vt:lpstr>楷体</vt:lpstr>
      <vt:lpstr>等线 Light</vt:lpstr>
      <vt:lpstr>Yu Gothic UI Semibold</vt:lpstr>
      <vt:lpstr>SimSun-ExtB</vt:lpstr>
      <vt:lpstr>Yu Gothic</vt:lpstr>
      <vt:lpstr>Yu Gothic Light</vt:lpstr>
      <vt:lpstr>Yu Gothic UI Semilight</vt:lpstr>
      <vt:lpstr>Yu Gothic UI Light</vt:lpstr>
      <vt:lpstr>第一PPT，www.1ppt.com​</vt:lpstr>
      <vt:lpstr>自定义设计方案</vt:lpstr>
      <vt:lpstr>1_第一PPT，www.1ppt.com​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第一PPT，www.1ppt.com</dc:creator>
  <cp:keywords>www.1ppt.com</cp:keywords>
  <dc:description>第一PPT</dc:description>
  <cp:lastModifiedBy>咫尺天涯</cp:lastModifiedBy>
  <cp:revision>39</cp:revision>
  <dcterms:created xsi:type="dcterms:W3CDTF">2023-06-24T08:20:00Z</dcterms:created>
  <dcterms:modified xsi:type="dcterms:W3CDTF">2024-10-09T07:11:30Z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993EF070E2AD44EDA99681FE91ED6845_13</vt:lpwstr>
  </property>
  <property fmtid="{D5CDD505-2E9C-101B-9397-08002B2CF9AE}" pid="3" name="KSOProductBuildVer">
    <vt:lpwstr>2052-12.1.0.18276</vt:lpwstr>
  </property>
</Properties>
</file>