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24" r:id="rId3"/>
    <p:sldId id="626" r:id="rId4"/>
    <p:sldId id="617" r:id="rId5"/>
    <p:sldId id="618" r:id="rId6"/>
    <p:sldId id="619" r:id="rId7"/>
    <p:sldId id="621" r:id="rId8"/>
    <p:sldId id="627" r:id="rId9"/>
    <p:sldId id="625" r:id="rId10"/>
    <p:sldId id="615" r:id="rId11"/>
    <p:sldId id="61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雨豪" initials="郑" lastIdx="1" clrIdx="0">
    <p:extLst>
      <p:ext uri="{19B8F6BF-5375-455C-9EA6-DF929625EA0E}">
        <p15:presenceInfo xmlns:p15="http://schemas.microsoft.com/office/powerpoint/2012/main" userId="4d47a5d138663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3314" autoAdjust="0"/>
  </p:normalViewPr>
  <p:slideViewPr>
    <p:cSldViewPr snapToGrid="0">
      <p:cViewPr varScale="1">
        <p:scale>
          <a:sx n="94" d="100"/>
          <a:sy n="94" d="100"/>
        </p:scale>
        <p:origin x="112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194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37.8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1,'29'0,"-1"1,1 2,42 8,3-2,-61-9,0 1,0 1,-1 0,1 0,0 2,-1-1,15 7,-15-5,1 0,-1-1,1-1,0 0,0-1,0 0,0-1,20-1,-15 0,0 1,-1 1,31 6,-20-2,48 6,12 1,-60-9,1-1,-1-1,37-1,-53-2,9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02:39:01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24575,'53'-1'0,"-19"0"0,1 1 0,0 2 0,41 7 0,260 33 0,-186-19 0,-105-14 0,-1-2 0,62 2 0,-67-11 0,-23 1 0,1 1 0,25 2 0,-42-2 0,0 0 0,0 0 0,1 0 0,-1 0 0,0 0 0,1 0 0,-1 0 0,0 0 0,0 0 0,1 0 0,-1 0 0,0 0 0,1 0 0,-1 0 0,0 0 0,0 0 0,1 0 0,-1 1 0,0-1 0,0 0 0,1 0 0,-1 0 0,0 0 0,0 0 0,1 1 0,-1-1 0,0 0 0,0 0 0,0 0 0,1 1 0,-1-1 0,0 0 0,0 0 0,0 1 0,0-1 0,0 0 0,0 1 0,1-1 0,-1 0 0,0 1 0,-12 6 0,-21 3 0,10-8-1365,1-1-5461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02:39:0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538 199 24575,'-536'0'0,"536"0"0,0 0 0,0 0 0,0 0 0,0 0 0,0 0 0,0 0 0,0 0 0,1-1 0,-1 1 0,0 0 0,0 0 0,0 0 0,0 0 0,0 0 0,0 0 0,0 0 0,0 0 0,0 0 0,0 0 0,0 0 0,0-1 0,0 1 0,0 0 0,0 0 0,0 0 0,0 0 0,0 0 0,0 0 0,0 0 0,0 0 0,0 0 0,-1 0 0,1 0 0,0 0 0,0-1 0,0 1 0,0 0 0,0 0 0,0 0 0,0 0 0,0 0 0,0 0 0,0 0 0,0 0 0,0 0 0,0 0 0,0 0 0,0 0 0,-1 0 0,1 0 0,0 0 0,0 0 0,0 0 0,0 0 0,0 0 0,12-7 0,16-6 0,-3 5 0,-1 1 0,2 2 0,-1 1 0,48-2 0,31-6 0,-55 7 0,-1 1 0,90 5 0,44-2 0,-180 1 0,-1 0 0,1 0 0,-1 0 0,1 0 0,-1 0 0,1-1 0,-1 1 0,1 0 0,-1-1 0,1 1 0,-1-1 0,0 0 0,1 1 0,-1-1 0,0 0 0,1 0 0,-1 0 0,0 0 0,0 0 0,0 0 0,0 0 0,0 0 0,0 0 0,0-1 0,0 1 0,-1 0 0,2-3 0,-2 3 0,-1 0 0,1 0 0,0-1 0,-1 1 0,1 0 0,-1 0 0,1 0 0,-1 0 0,0 0 0,1-1 0,-1 1 0,0 0 0,0 1 0,0-1 0,0 0 0,0 0 0,0 0 0,0 0 0,0 1 0,0-1 0,0 0 0,0 1 0,-1-1 0,1 1 0,0 0 0,0-1 0,0 1 0,-1 0 0,1 0 0,0-1 0,-1 1 0,0 1 0,-23-5 0,0 2 0,-48 2 0,49 1 0,0-1 0,-1-1 0,-33-6 0,-45-6 0,77 11 0,0-1 0,0-1 0,-29-8 0,76 8 0,15 2 0,45 2 0,19 2 0,158-18 0,-185 9 0,122 4 0,-186 3 0,-49-1 0,-1 1 0,1 3 0,-1 1 0,1 2 0,-48 14 0,63-14 0,1-1 0,-43 4 0,44-7 0,0 1 0,1 1 0,-36 11 0,39-8 0,0-2 0,-36 6 0,92-13 0,48 3 0,-22 0 0,12-1 0,30 1 0,143-17 0,-96-15 0,-104 26 0,-44 5 0,-11 0 0,-16 0 0,-45 2 0,-1 3 0,-102 21 0,-58 6 0,170-26 0,36-3 0,-92 14 0,94-13 0,0-1 0,-38 0 0,92-3 0,25 0 0,114-16 0,-114 9 0,-1 2 0,115 5 0,-65 3 0,1644-3 0,-1727-2 0,1-1 0,-1 0 0,45-15 0,-42 11 0,-1 1 0,50-6 0,91 13 0,36-2 0,-128-13 0,-27 4 0,3-1 0,-30 7 0,-1 0 0,36-2 0,101 8 0,81-4 0,-170-10 0,-50 8 0,1 0 0,22 0 0,-42 4 0,-67-1 0,-80 12 0,107-5 0,-51 0 0,22-2 0,66-4 0,-1 1 0,1-1 0,0 1 0,-1 0 0,1 0 0,0 0 0,0 1 0,0-1 0,-7 5 0,11-6 0,0 0 0,0 0 0,0 0 0,0 1 0,0-1 0,0 0 0,0 0 0,0 1 0,0-1 0,0 0 0,0 0 0,0 1 0,0-1 0,0 0 0,0 0 0,0 0 0,0 1 0,0-1 0,0 0 0,0 0 0,1 0 0,-1 1 0,0-1 0,0 0 0,0 0 0,0 0 0,0 0 0,1 1 0,-1-1 0,0 0 0,0 0 0,0 0 0,1 0 0,-1 0 0,0 0 0,0 0 0,0 0 0,1 1 0,-1-1 0,0 0 0,0 0 0,1 0 0,-1 0 0,0 0 0,0 0 0,0 0 0,1 0 0,-1 0 0,0 0 0,0-1 0,1 1 0,-1 0 0,0 0 0,16 3 0,297-1 0,-163-4 0,-155 2 0,-15-1 0,-1 1 0,0 1 0,1 1 0,-1 1 0,1 1 0,0 0 0,0 2 0,-20 7 0,4 0-1365,18-9-5461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42.0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1,'51'0,"-1"1,71 13,-73-8,0-2,85-3,-66-2,-46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42.7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49,'-96'1,"-105"-3,124-12,30 4,-31-11,60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43.4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0,'520'0,"-500"2,1 0,-1 1,1 1,27 10,-26-7,0-2,1 0,25 2,-27-6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44.8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99,'-569'0,"1086"0,-489-1,-1-2,0-1,35-10,-147 11,27 3,-104-14,-119-22,276 36,0 0,1-1,-1 0,1 0,-1 0,1 0,0-1,0 0,-6-3,10 5,0 0,0 0,-1-1,1 1,0 0,1 0,-1-1,0 1,0 0,0 0,0-1,0 1,0 0,0 0,0 0,0-1,0 1,0 0,1 0,-1 0,0-1,0 1,0 0,0 0,1 0,-1 0,0-1,0 1,0 0,1 0,-1 0,0 0,0 0,1 0,-1 0,0 0,0 0,1 0,-1 0,0 0,0 0,1 0,-1 0,0 0,0 0,1 0,-1 0,0 0,1 0,15-2,202 0,-110 4,-64 2,-29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45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1,'-4'0,"-6"0,-6 0,1 4,-2 1,-2 1,-2-2,-1 3,-2 0,-1 0,0-3,0-1,4 3,2 1,0-1,-2-2,3-1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49.8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0,'618'0,"-600"1,1 1,32 8,-31-6,0 0,24 0,18-3,-31-2,-1 2,0 1,49 9,-15-1,-44-9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50.9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1225 201,'-421'0,"397"-1,-1-2,-28-5,26 3,-41-3,-346 7,222 3,272-6,111-20,-7 0,-5 2,-100 10,124-3,-101 16,-135-3,-55-10,25-1,-66-16,99 22,0 2,0 1,-1 1,1 2,-42 3,34-1,81 1,71 11,91 12,-131-16,-53-8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2:38:56.037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0,'470'0,"-451"1,-1 1,34 7,-32-4,0-2,23 2,302-6,-324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15E06-E55C-4694-AB0A-E824281CC174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654E6-9D66-4E3A-8045-AF6D7CBA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1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2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2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2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4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9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7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8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diffusion</a:t>
                </a:r>
                <a:r>
                  <a:rPr lang="zh-CN" altLang="zh-CN" dirty="0"/>
                  <a:t>模型是一种生成模型，它的基本思想是在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正向加噪</a:t>
                </a:r>
                <a:r>
                  <a:rPr lang="zh-CN" altLang="zh-CN" dirty="0"/>
                  <a:t>过程中对一张</a:t>
                </a:r>
                <a:r>
                  <a:rPr lang="zh-CN" altLang="en-US" dirty="0"/>
                  <a:t>真实的</a:t>
                </a:r>
                <a:r>
                  <a:rPr lang="zh-CN" altLang="zh-CN" dirty="0"/>
                  <a:t>图像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进行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步加噪直至最终变成完全噪声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，在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反向去噪</a:t>
                </a:r>
                <a:r>
                  <a:rPr lang="zh-CN" altLang="zh-CN" dirty="0"/>
                  <a:t>过程中从完全噪声中采样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dirty="0"/>
                  <a:t>逐步去噪直至恢复出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𝑥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后续分三部分详细介绍模型原理，包括正向加噪过程，反向去噪过程，损失函数和训练过程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654E6-9D66-4E3A-8045-AF6D7CBA9C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A4DF-97B9-80BD-EE77-8D221133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07BBE-8BF6-A462-DD4E-E4CFF620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7E97A-715E-F270-4E17-DA0C1190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7624B-4D7E-B137-8CAE-FB51B08F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BDD44-E971-4129-2AF0-8EC918DF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3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A2A77-C15F-FD5E-0E87-EC8760A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75306-A4DD-4A7A-EF32-E4F5850D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B7B1-5BE2-1599-AAE0-638B70B8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3C922-EC06-62EE-9083-AF130E99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4E931-CDC9-95B0-1CF9-FBDA5AC4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C4E906-4EBE-C111-AFDA-DB05E8FD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3D46-B61A-5A79-63B0-E6269C1AA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7B81A-F404-9D06-24A0-8AA19D9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71F4D-33D5-85D7-2A9E-07B211A9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21A5A-4A45-6105-90A1-88F9788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DED0-5C87-3AFF-5A09-5FB66901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8948B-6C5B-C63C-3F8F-9134F01D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3084A-5C9A-DDC4-54CE-C2DDDA7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04D5C-3191-113E-4676-B2BB758C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EB60F-B1AD-5FC2-2EED-162A0532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FE51-10D3-2F1D-640F-59DC49F8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231ED-CF2E-351D-8F45-73018E72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1899B-0E7D-588E-083C-172C7ABF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AC70C-9AA6-93B1-82B3-4945F50D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7BAD9-E4F8-6229-74E0-A6B32C7D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D4C4D-E8C3-647A-BD61-5B96CAA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CDE16-E9E3-B186-78C4-DA85DC646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55D7F-996C-1C01-ED04-D73DBD11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AA839-6F1C-1B36-47EC-A1D8E94F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49E31-5FC8-3B82-BCF6-738CF613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1EB65-4CC9-DF2F-3760-E0A7B50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C32D2-72CE-104E-59E5-A5091869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69BD-CAB0-979B-5506-BBA86D31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A7BE9-C669-C716-CE55-F6FC276C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ECC85-DC27-5E5F-320A-C69715A68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76524-5352-4120-3990-A780D281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131B12-685F-BA12-4D8C-AF2037C0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CF0E2D-E41D-BCF8-D5EE-30388ACC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EC7210-8BE0-03B1-F1D0-B92DFBDF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6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A6A3F-2FDC-90B6-7EA3-FB6B7320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44DA6-95B4-7397-8F83-EE48CAE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26178-618F-FCDD-2B34-B6AD2815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A1B1A-1C48-7F14-986A-B1C0FA2B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14E0C-8B92-072B-B9FA-ECE16B63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B55FC0-E479-35C1-5EA9-748FDEB3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0C610-F2D3-6CDB-5FAA-CB44BF2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2D8D-B3B2-2D6E-189E-FE28DB9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08EC1-02C0-8458-4D8E-89F45F37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D1D97-E628-6DCF-FA2F-DEACAC40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013D-A204-A139-3D8C-396B2746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BF4B7-7521-8B95-31C2-F6EAA25A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A2304-78C0-8DEB-0C22-538EC6E6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6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15542-2C01-DFB6-8DF1-910BA2EA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201CAF-09FA-91A5-8C2E-DB3E498C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06089-F7A8-C5B2-34A3-7BFFBD11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7E72D-164A-8CB6-E9B7-526AB090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D1F18-42BB-8760-DAF1-F1288889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D9A35-57F5-CBF3-62F8-75BFDBB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ECD58-E956-A397-1341-F652156D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C35AD-7645-635E-DFB7-C9101FEB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DBFB3-A6AE-D137-23FB-AB28FDE3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6A141-37F4-4C6A-AB5E-A2876F441297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7C538-941E-2610-2D62-AE8A6D28A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2E957-D87B-C8B8-6167-888AA202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50CC-43E1-4526-B161-0A72E9203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2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7.xml"/><Relationship Id="rId7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customXml" Target="../ink/ink2.xml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6.xml"/><Relationship Id="rId4" Type="http://schemas.microsoft.com/office/2007/relationships/hdphoto" Target="../media/hdphoto1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30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AAA1E9-F296-252B-C592-D4E9021C36A7}"/>
              </a:ext>
            </a:extLst>
          </p:cNvPr>
          <p:cNvSpPr/>
          <p:nvPr/>
        </p:nvSpPr>
        <p:spPr>
          <a:xfrm>
            <a:off x="0" y="2168510"/>
            <a:ext cx="12191331" cy="2123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25FD1-B12E-93C3-DAD2-6F5B9DB8ECFC}"/>
              </a:ext>
            </a:extLst>
          </p:cNvPr>
          <p:cNvSpPr/>
          <p:nvPr/>
        </p:nvSpPr>
        <p:spPr>
          <a:xfrm>
            <a:off x="1524353" y="1775658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F18256-7BA3-E1DE-1133-7012C19AB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636000"/>
            <a:ext cx="3140616" cy="29035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B2C75A-1CE1-46EE-78FD-397F83293A33}"/>
              </a:ext>
            </a:extLst>
          </p:cNvPr>
          <p:cNvSpPr txBox="1"/>
          <p:nvPr/>
        </p:nvSpPr>
        <p:spPr>
          <a:xfrm>
            <a:off x="4388134" y="2876396"/>
            <a:ext cx="7116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GrabCut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84A436-A903-3E40-C501-D094CEA992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62" y="10694"/>
            <a:ext cx="1966449" cy="57599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6A637DF-015E-64CE-64B4-40226C5042C2}"/>
              </a:ext>
            </a:extLst>
          </p:cNvPr>
          <p:cNvGrpSpPr/>
          <p:nvPr/>
        </p:nvGrpSpPr>
        <p:grpSpPr>
          <a:xfrm>
            <a:off x="4581188" y="5651666"/>
            <a:ext cx="3028952" cy="937380"/>
            <a:chOff x="4977561" y="4817082"/>
            <a:chExt cx="3028952" cy="861136"/>
          </a:xfrm>
        </p:grpSpPr>
        <p:sp>
          <p:nvSpPr>
            <p:cNvPr id="10" name="文本占位符 56">
              <a:extLst>
                <a:ext uri="{FF2B5EF4-FFF2-40B4-BE49-F238E27FC236}">
                  <a16:creationId xmlns:a16="http://schemas.microsoft.com/office/drawing/2014/main" id="{9737E4DE-8442-E92B-1982-8C85BC21E79E}"/>
                </a:ext>
              </a:extLst>
            </p:cNvPr>
            <p:cNvSpPr txBox="1"/>
            <p:nvPr/>
          </p:nvSpPr>
          <p:spPr>
            <a:xfrm>
              <a:off x="5488341" y="4817082"/>
              <a:ext cx="2007391" cy="40847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solidFill>
                    <a:sysClr val="window" lastClr="FFFF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中南大学钟立安</a:t>
              </a:r>
            </a:p>
          </p:txBody>
        </p:sp>
        <p:sp>
          <p:nvSpPr>
            <p:cNvPr id="11" name="文本占位符 13">
              <a:extLst>
                <a:ext uri="{FF2B5EF4-FFF2-40B4-BE49-F238E27FC236}">
                  <a16:creationId xmlns:a16="http://schemas.microsoft.com/office/drawing/2014/main" id="{02F9CFB1-9585-B8F5-9A7E-AACBB8C80C37}"/>
                </a:ext>
              </a:extLst>
            </p:cNvPr>
            <p:cNvSpPr txBox="1"/>
            <p:nvPr/>
          </p:nvSpPr>
          <p:spPr>
            <a:xfrm>
              <a:off x="4977561" y="5381947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2023-7-16</a:t>
              </a:r>
              <a:endPara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8F52A9-3738-D645-F6D2-99D1F9ED6C1E}"/>
              </a:ext>
            </a:extLst>
          </p:cNvPr>
          <p:cNvCxnSpPr>
            <a:cxnSpLocks/>
          </p:cNvCxnSpPr>
          <p:nvPr/>
        </p:nvCxnSpPr>
        <p:spPr>
          <a:xfrm>
            <a:off x="206593" y="586691"/>
            <a:ext cx="11778143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7D5DB2A-0915-8D7A-4056-2099DF2DD026}"/>
                  </a:ext>
                </a:extLst>
              </p14:cNvPr>
              <p14:cNvContentPartPr/>
              <p14:nvPr/>
            </p14:nvContentPartPr>
            <p14:xfrm>
              <a:off x="8264779" y="5166273"/>
              <a:ext cx="345600" cy="45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7D5DB2A-0915-8D7A-4056-2099DF2DD0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5139" y="4986633"/>
                <a:ext cx="5252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4E629D1-47CA-9559-496E-C19C3326D904}"/>
                  </a:ext>
                </a:extLst>
              </p14:cNvPr>
              <p14:cNvContentPartPr/>
              <p14:nvPr/>
            </p14:nvContentPartPr>
            <p14:xfrm>
              <a:off x="8291779" y="5219553"/>
              <a:ext cx="194400" cy="97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4E629D1-47CA-9559-496E-C19C3326D9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01779" y="5039913"/>
                <a:ext cx="374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C617927-7E22-CC1E-F411-A74DCEB740BA}"/>
                  </a:ext>
                </a:extLst>
              </p14:cNvPr>
              <p14:cNvContentPartPr/>
              <p14:nvPr/>
            </p14:nvContentPartPr>
            <p14:xfrm>
              <a:off x="8336419" y="5193633"/>
              <a:ext cx="186480" cy="18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C617927-7E22-CC1E-F411-A74DCEB740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6419" y="5013633"/>
                <a:ext cx="366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DB762132-4557-511B-AECF-4E45CB0DE752}"/>
                  </a:ext>
                </a:extLst>
              </p14:cNvPr>
              <p14:cNvContentPartPr/>
              <p14:nvPr/>
            </p14:nvContentPartPr>
            <p14:xfrm>
              <a:off x="8273779" y="5202273"/>
              <a:ext cx="283320" cy="18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DB762132-4557-511B-AECF-4E45CB0DE7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3779" y="5022273"/>
                <a:ext cx="4629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BB68D762-38C2-8123-8035-63AA15C364CE}"/>
                  </a:ext>
                </a:extLst>
              </p14:cNvPr>
              <p14:cNvContentPartPr/>
              <p14:nvPr/>
            </p14:nvContentPartPr>
            <p14:xfrm>
              <a:off x="9453499" y="5157273"/>
              <a:ext cx="238320" cy="360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BB68D762-38C2-8123-8035-63AA15C364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3859" y="4977273"/>
                <a:ext cx="4179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B701F90-1B83-8ADD-4943-32D0F6A1CAB7}"/>
                  </a:ext>
                </a:extLst>
              </p14:cNvPr>
              <p14:cNvContentPartPr/>
              <p14:nvPr/>
            </p14:nvContentPartPr>
            <p14:xfrm>
              <a:off x="9516859" y="5175273"/>
              <a:ext cx="115560" cy="266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B701F90-1B83-8ADD-4943-32D0F6A1C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26859" y="4995633"/>
                <a:ext cx="2952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27C7A84-2119-DE96-AB47-A8F45D000654}"/>
                  </a:ext>
                </a:extLst>
              </p14:cNvPr>
              <p14:cNvContentPartPr/>
              <p14:nvPr/>
            </p14:nvContentPartPr>
            <p14:xfrm>
              <a:off x="8264779" y="5202273"/>
              <a:ext cx="398880" cy="18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27C7A84-2119-DE96-AB47-A8F45D0006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5139" y="5022273"/>
                <a:ext cx="5785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361EC6C-4C86-BC18-7E06-82B595A0C168}"/>
                  </a:ext>
                </a:extLst>
              </p14:cNvPr>
              <p14:cNvContentPartPr/>
              <p14:nvPr/>
            </p14:nvContentPartPr>
            <p14:xfrm>
              <a:off x="8134819" y="5147553"/>
              <a:ext cx="441000" cy="72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361EC6C-4C86-BC18-7E06-82B595A0C1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45179" y="4967913"/>
                <a:ext cx="6206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FCE99B06-2DFB-13B5-C03E-BEF004C1C8E5}"/>
                  </a:ext>
                </a:extLst>
              </p14:cNvPr>
              <p14:cNvContentPartPr/>
              <p14:nvPr/>
            </p14:nvContentPartPr>
            <p14:xfrm>
              <a:off x="8282419" y="5184273"/>
              <a:ext cx="363600" cy="9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FCE99B06-2DFB-13B5-C03E-BEF004C1C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0779" y="5040273"/>
                <a:ext cx="5072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61BB1C7B-D33A-7F12-5496-4258C935F4EF}"/>
                  </a:ext>
                </a:extLst>
              </p14:cNvPr>
              <p14:cNvContentPartPr/>
              <p14:nvPr/>
            </p14:nvContentPartPr>
            <p14:xfrm>
              <a:off x="8264779" y="5156913"/>
              <a:ext cx="373680" cy="457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61BB1C7B-D33A-7F12-5496-4258C935F4E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56139" y="5148273"/>
                <a:ext cx="391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90ADB45-1337-19F6-C100-AEDF5D3A46FC}"/>
                  </a:ext>
                </a:extLst>
              </p14:cNvPr>
              <p14:cNvContentPartPr/>
              <p14:nvPr/>
            </p14:nvContentPartPr>
            <p14:xfrm>
              <a:off x="8160379" y="5165913"/>
              <a:ext cx="1522080" cy="71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90ADB45-1337-19F6-C100-AEDF5D3A46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51739" y="5157273"/>
                <a:ext cx="153972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2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补充：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GraphCut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原理概述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01F1B8-6D20-BAC8-D359-0ED9FB2B1461}"/>
              </a:ext>
            </a:extLst>
          </p:cNvPr>
          <p:cNvSpPr txBox="1"/>
          <p:nvPr/>
        </p:nvSpPr>
        <p:spPr>
          <a:xfrm>
            <a:off x="594089" y="618598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建立无向图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CC8182-C42F-6978-48FD-10AF6001C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818" y="1714355"/>
            <a:ext cx="3698239" cy="373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1D5D8C-88E8-936A-E498-75FA9544761A}"/>
                  </a:ext>
                </a:extLst>
              </p:cNvPr>
              <p:cNvSpPr txBox="1"/>
              <p:nvPr/>
            </p:nvSpPr>
            <p:spPr>
              <a:xfrm>
                <a:off x="590276" y="1074969"/>
                <a:ext cx="6704604" cy="2057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highlight>
                      <a:srgbClr val="FFFF00"/>
                    </a:highlight>
                  </a:rPr>
                  <a:t>建立边：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确定点</a:t>
                </a:r>
                <a:r>
                  <a:rPr lang="en-US" altLang="zh-CN" dirty="0"/>
                  <a:t>T-Link</a:t>
                </a:r>
                <a:r>
                  <a:rPr lang="zh-CN" altLang="en-US" dirty="0"/>
                  <a:t>：和所属类的连边为无穷大，和另一类的连边为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未确定点</a:t>
                </a:r>
                <a:r>
                  <a:rPr lang="en-US" altLang="zh-CN" dirty="0"/>
                  <a:t>T-Link</a:t>
                </a:r>
                <a:r>
                  <a:rPr lang="zh-CN" altLang="en-US" dirty="0"/>
                  <a:t>：</a:t>
                </a: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普通</a:t>
                </a:r>
                <a:r>
                  <a:rPr lang="en-US" altLang="zh-CN" dirty="0"/>
                  <a:t>n-Link</a:t>
                </a:r>
                <a:r>
                  <a:rPr lang="zh-CN" altLang="en-US" dirty="0"/>
                  <a:t>：度量向量像素点之间颜色的差异性，设一对相邻点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n-link(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的权值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等于：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1D5D8C-88E8-936A-E498-75FA9544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6" y="1074969"/>
                <a:ext cx="6704604" cy="2057551"/>
              </a:xfrm>
              <a:prstGeom prst="rect">
                <a:avLst/>
              </a:prstGeom>
              <a:blipFill>
                <a:blip r:embed="rId5"/>
                <a:stretch>
                  <a:fillRect l="-818" t="-1479" r="-4000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BD54C3A7-5CAE-91C5-A623-1BCD5E05E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615" y="3201428"/>
            <a:ext cx="2934963" cy="4708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5E58E65-4620-A313-9B7F-AA8F6EBDB67D}"/>
              </a:ext>
            </a:extLst>
          </p:cNvPr>
          <p:cNvSpPr txBox="1"/>
          <p:nvPr/>
        </p:nvSpPr>
        <p:spPr>
          <a:xfrm>
            <a:off x="8211897" y="1194965"/>
            <a:ext cx="318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一般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表示前景，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表示背景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FCC6CFF-B4E8-3CB1-497F-EEDDA7B9A329}"/>
              </a:ext>
            </a:extLst>
          </p:cNvPr>
          <p:cNvSpPr txBox="1"/>
          <p:nvPr/>
        </p:nvSpPr>
        <p:spPr>
          <a:xfrm>
            <a:off x="594089" y="4138142"/>
            <a:ext cx="4196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建立点：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对于</a:t>
            </a:r>
            <a:r>
              <a:rPr lang="en-US" altLang="zh-CN" dirty="0"/>
              <a:t>H*W</a:t>
            </a:r>
            <a:r>
              <a:rPr lang="zh-CN" altLang="en-US" dirty="0"/>
              <a:t>的图像，需要</a:t>
            </a:r>
            <a:r>
              <a:rPr lang="en-US" altLang="zh-CN" dirty="0"/>
              <a:t>H*W+2</a:t>
            </a:r>
            <a:r>
              <a:rPr lang="zh-CN" altLang="en-US" dirty="0"/>
              <a:t>个节点，包含源点</a:t>
            </a:r>
            <a:r>
              <a:rPr lang="en-US" altLang="zh-CN" dirty="0"/>
              <a:t>S</a:t>
            </a:r>
            <a:r>
              <a:rPr lang="zh-CN" altLang="en-US" dirty="0"/>
              <a:t>和汇点</a:t>
            </a:r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D488A44-F41B-A900-B708-B218BB08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135" y="3216487"/>
            <a:ext cx="2588714" cy="29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4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补充：实现细节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9409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参数预计算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F3EFB-D28A-3514-5665-B5B9F1DA877E}"/>
              </a:ext>
            </a:extLst>
          </p:cNvPr>
          <p:cNvSpPr txBox="1"/>
          <p:nvPr/>
        </p:nvSpPr>
        <p:spPr>
          <a:xfrm>
            <a:off x="594088" y="1115465"/>
            <a:ext cx="11003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  <a:r>
              <a:rPr lang="zh-CN" altLang="en-US" dirty="0">
                <a:effectLst/>
              </a:rPr>
              <a:t>低对比度</a:t>
            </a:r>
            <a:r>
              <a:rPr lang="zh-CN" altLang="en-US" dirty="0"/>
              <a:t>图像，即使像素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有差别，</a:t>
            </a:r>
            <a:r>
              <a:rPr lang="zh-CN" altLang="en-US" dirty="0">
                <a:effectLst/>
              </a:rPr>
              <a:t>它们的差值还是比较低</a:t>
            </a:r>
            <a:r>
              <a:rPr lang="zh-CN" altLang="en-US" dirty="0"/>
              <a:t>，那么我们需要乘以一个</a:t>
            </a:r>
            <a:r>
              <a:rPr lang="zh-CN" altLang="en-US" dirty="0">
                <a:effectLst/>
              </a:rPr>
              <a:t>比较大的</a:t>
            </a:r>
            <a:r>
              <a:rPr lang="en-US" altLang="zh-CN" dirty="0">
                <a:effectLst/>
              </a:rPr>
              <a:t>β</a:t>
            </a:r>
            <a:r>
              <a:rPr lang="zh-CN" altLang="en-US" dirty="0">
                <a:effectLst/>
              </a:rPr>
              <a:t>来放大</a:t>
            </a:r>
            <a:r>
              <a:rPr lang="zh-CN" altLang="en-US" dirty="0"/>
              <a:t>这种差别。高对比度图像则需要放大。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8E50AC-78D9-6BB3-9BF8-14BBA0BA058F}"/>
              </a:ext>
            </a:extLst>
          </p:cNvPr>
          <p:cNvSpPr txBox="1"/>
          <p:nvPr/>
        </p:nvSpPr>
        <p:spPr>
          <a:xfrm>
            <a:off x="594089" y="1794314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GMM</a:t>
            </a:r>
            <a:r>
              <a:rPr lang="zh-CN" altLang="en-US" sz="2000" b="1" dirty="0"/>
              <a:t>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4B3B005-4FDA-CD2D-A556-CC49487B8744}"/>
                  </a:ext>
                </a:extLst>
              </p:cNvPr>
              <p:cNvSpPr txBox="1"/>
              <p:nvPr/>
            </p:nvSpPr>
            <p:spPr>
              <a:xfrm>
                <a:off x="594088" y="2194424"/>
                <a:ext cx="9558642" cy="100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输入：像素集，成分数</a:t>
                </a:r>
                <a:r>
                  <a:rPr lang="en-US" altLang="zh-CN" dirty="0"/>
                  <a:t>K</a:t>
                </a:r>
              </a:p>
              <a:p>
                <a:r>
                  <a:rPr lang="zh-CN" altLang="en-US" dirty="0"/>
                  <a:t>算法：用</a:t>
                </a:r>
                <a:r>
                  <a:rPr lang="en-US" altLang="zh-CN" dirty="0" err="1"/>
                  <a:t>KMeans</a:t>
                </a:r>
                <a:r>
                  <a:rPr lang="zh-CN" altLang="en-US" dirty="0"/>
                  <a:t>将像素划分成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类，从而计算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lim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‾</m:t>
                        </m:r>
                      </m:lim>
                    </m:limLow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=0,1,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接口：输入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的概率值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4B3B005-4FDA-CD2D-A556-CC49487B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88" y="2194424"/>
                <a:ext cx="9558642" cy="1007327"/>
              </a:xfrm>
              <a:prstGeom prst="rect">
                <a:avLst/>
              </a:prstGeom>
              <a:blipFill>
                <a:blip r:embed="rId4"/>
                <a:stretch>
                  <a:fillRect l="-510" t="-363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7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GrabCut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9409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算法流程总览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E39951-62E5-B5E8-F921-6F64B61375DD}"/>
              </a:ext>
            </a:extLst>
          </p:cNvPr>
          <p:cNvSpPr txBox="1"/>
          <p:nvPr/>
        </p:nvSpPr>
        <p:spPr>
          <a:xfrm>
            <a:off x="660400" y="1115465"/>
            <a:ext cx="995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GrabCut</a:t>
            </a:r>
            <a:r>
              <a:rPr lang="zh-CN" altLang="en-US" dirty="0"/>
              <a:t>将图像分割问题看做是无向图求解最小割问题，关键在于无向图的建立。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37B78C-6FB1-22A3-7F91-C963AB0B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935" y="2302087"/>
            <a:ext cx="2588714" cy="2984282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01130167-0AD4-EF08-E42F-04FF1264F1C9}"/>
              </a:ext>
            </a:extLst>
          </p:cNvPr>
          <p:cNvGrpSpPr/>
          <p:nvPr/>
        </p:nvGrpSpPr>
        <p:grpSpPr>
          <a:xfrm>
            <a:off x="660400" y="1750731"/>
            <a:ext cx="6704604" cy="3565840"/>
            <a:chOff x="660400" y="1482784"/>
            <a:chExt cx="6704604" cy="3565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799761C-FB0E-F92D-2CAE-080CEE937C8D}"/>
                    </a:ext>
                  </a:extLst>
                </p:cNvPr>
                <p:cNvSpPr txBox="1"/>
                <p:nvPr/>
              </p:nvSpPr>
              <p:spPr>
                <a:xfrm>
                  <a:off x="660400" y="1482784"/>
                  <a:ext cx="6704604" cy="2334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highlight>
                        <a:srgbClr val="FFFF00"/>
                      </a:highlight>
                    </a:rPr>
                    <a:t>T-Link</a:t>
                  </a:r>
                  <a:r>
                    <a:rPr lang="zh-CN" altLang="en-US" dirty="0">
                      <a:highlight>
                        <a:srgbClr val="FFFF00"/>
                      </a:highlight>
                    </a:rPr>
                    <a:t>：</a:t>
                  </a:r>
                  <a:endParaRPr lang="en-US" altLang="zh-CN" dirty="0">
                    <a:highlight>
                      <a:srgbClr val="FFFF00"/>
                    </a:highlight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确定点</a:t>
                  </a:r>
                  <a:r>
                    <a:rPr lang="en-US" altLang="zh-CN" dirty="0"/>
                    <a:t>T-Link</a:t>
                  </a:r>
                  <a:r>
                    <a:rPr lang="zh-CN" altLang="en-US" dirty="0"/>
                    <a:t>：和所属类的连边为无穷大，和另一类的连边为</a:t>
                  </a:r>
                  <a:r>
                    <a:rPr lang="en-US" altLang="zh-CN" dirty="0"/>
                    <a:t>0</a:t>
                  </a:r>
                  <a:r>
                    <a:rPr lang="zh-CN" altLang="en-US" dirty="0"/>
                    <a:t>。</a:t>
                  </a: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zh-CN" alt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未确定点</a:t>
                  </a:r>
                  <a:r>
                    <a:rPr lang="en-US" altLang="zh-CN" dirty="0"/>
                    <a:t>T-Link</a:t>
                  </a:r>
                  <a:r>
                    <a:rPr lang="zh-CN" altLang="en-US" dirty="0"/>
                    <a:t>：</a:t>
                  </a:r>
                  <a:r>
                    <a:rPr lang="en-US" altLang="zh-CN" sz="18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 </m:t>
                      </m:r>
                    </m:oMath>
                  </a14:m>
                  <a:r>
                    <a:rPr lang="zh-CN" altLang="en-US" dirty="0"/>
                    <a:t>。</a:t>
                  </a:r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en-US" altLang="zh-CN" dirty="0">
                      <a:highlight>
                        <a:srgbClr val="FFFF00"/>
                      </a:highlight>
                    </a:rPr>
                    <a:t>n-Link</a:t>
                  </a:r>
                  <a:r>
                    <a:rPr lang="zh-CN" altLang="en-US" dirty="0">
                      <a:highlight>
                        <a:srgbClr val="FFFF00"/>
                      </a:highlight>
                    </a:rPr>
                    <a:t>：</a:t>
                  </a:r>
                  <a:endParaRPr lang="en-US" altLang="zh-CN" dirty="0">
                    <a:highlight>
                      <a:srgbClr val="FFFF00"/>
                    </a:highlight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普通</a:t>
                  </a:r>
                  <a:r>
                    <a:rPr lang="en-US" altLang="zh-CN" dirty="0"/>
                    <a:t>n-Link</a:t>
                  </a:r>
                  <a:r>
                    <a:rPr lang="zh-CN" altLang="en-US" dirty="0"/>
                    <a:t>：度量向量像素点之间颜色的差异性，设一对相邻点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，则</a:t>
                  </a:r>
                  <a:r>
                    <a:rPr lang="en-US" altLang="zh-CN" dirty="0"/>
                    <a:t>n-link(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)</a:t>
                  </a:r>
                  <a:r>
                    <a:rPr lang="zh-CN" altLang="en-US" dirty="0"/>
                    <a:t>的权值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CN" altLang="en-US" dirty="0"/>
                    <a:t>等于：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799761C-FB0E-F92D-2CAE-080CEE93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00" y="1482784"/>
                  <a:ext cx="6704604" cy="2334550"/>
                </a:xfrm>
                <a:prstGeom prst="rect">
                  <a:avLst/>
                </a:prstGeom>
                <a:blipFill>
                  <a:blip r:embed="rId5"/>
                  <a:stretch>
                    <a:fillRect l="-727" t="-1305" r="-4091" b="-23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C922141-59FA-54C9-B1D6-AEB77ED6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8352" y="4676463"/>
              <a:ext cx="2588714" cy="372161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6D2E517B-BC97-FCE8-CDBE-37B561B9A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351" y="4192460"/>
            <a:ext cx="4053402" cy="5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实现思路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9409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算法流程总览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9C16AD-CB08-D941-6D75-47298F62C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32383"/>
            <a:ext cx="10292080" cy="45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3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改进运行速度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9409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针对计算密集部分逐个优化：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652E1B9-EE9F-6420-035B-FB71B824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89" y="1393236"/>
            <a:ext cx="102552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消耗计算资源的有：GMM建模，建立无向图，计算最小割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最小割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：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基于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C++实现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PyMaxflow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代替了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igraph库。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总用时从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12s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优化到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GMM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初始化：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找到一个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的针对</a:t>
            </a:r>
            <a:r>
              <a:rPr kumimoji="0" lang="en-US" altLang="zh-CN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库加速的插件</a:t>
            </a:r>
            <a:r>
              <a:rPr kumimoji="0" lang="en-US" altLang="zh-CN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sklearnex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，将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GMM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的初始化时间从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0.38s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优化到了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0.06s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建立无向图：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（BG和FG）与（S/T）的连边普通边的连边和权重是不会随迭代次数变化的，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作为base_graph。每次迭代只需要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传入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base_graph的深拷贝，建立未确定点和S/T的连边和权重即可。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E3256C-E9B6-B50A-F242-C25044CB6B6D}"/>
              </a:ext>
            </a:extLst>
          </p:cNvPr>
          <p:cNvSpPr txBox="1"/>
          <p:nvPr/>
        </p:nvSpPr>
        <p:spPr>
          <a:xfrm>
            <a:off x="594089" y="4117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最终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在测试用例上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从12s优化到了2s以内。</a:t>
            </a:r>
          </a:p>
        </p:txBody>
      </p:sp>
    </p:spTree>
    <p:extLst>
      <p:ext uri="{BB962C8B-B14F-4D97-AF65-F5344CB8AC3E}">
        <p14:creationId xmlns:p14="http://schemas.microsoft.com/office/powerpoint/2010/main" val="11917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直方图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3694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快速直方图实现：</a:t>
            </a:r>
            <a:endParaRPr lang="zh-CN" alt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B2EDD1-5B64-8E42-32C4-606AA49C6E83}"/>
              </a:ext>
            </a:extLst>
          </p:cNvPr>
          <p:cNvSpPr txBox="1"/>
          <p:nvPr/>
        </p:nvSpPr>
        <p:spPr>
          <a:xfrm>
            <a:off x="536940" y="1115465"/>
            <a:ext cx="10626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直方图的问题： </a:t>
            </a:r>
            <a:r>
              <a:rPr lang="en-US" altLang="zh-CN" dirty="0"/>
              <a:t>RGB</a:t>
            </a:r>
            <a:r>
              <a:rPr lang="zh-CN" altLang="en-US" dirty="0"/>
              <a:t>直方图要统计</a:t>
            </a:r>
            <a:r>
              <a:rPr lang="en-US" altLang="zh-CN" dirty="0"/>
              <a:t>256*256*256&gt;1e7</a:t>
            </a:r>
            <a:r>
              <a:rPr lang="zh-CN" altLang="en-US" dirty="0"/>
              <a:t>种颜色，效率太低。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量化：将</a:t>
            </a:r>
            <a:r>
              <a:rPr lang="zh-CN" altLang="en-US" dirty="0">
                <a:effectLst/>
              </a:rPr>
              <a:t>每个通道的颜色量化成 </a:t>
            </a:r>
            <a:r>
              <a:rPr lang="en-US" altLang="zh-CN" dirty="0">
                <a:effectLst/>
              </a:rPr>
              <a:t>12 </a:t>
            </a:r>
            <a:r>
              <a:rPr lang="zh-CN" altLang="en-US" dirty="0">
                <a:effectLst/>
              </a:rPr>
              <a:t>个值</a:t>
            </a:r>
            <a:r>
              <a:rPr lang="zh-CN" altLang="en-US" dirty="0"/>
              <a:t>，将颜色数量减少到 </a:t>
            </a:r>
            <a:r>
              <a:rPr lang="en-US" altLang="zh-CN" dirty="0"/>
              <a:t>12*12*12= 1728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实现：将每个通道颜色量化为</a:t>
            </a:r>
            <a:r>
              <a:rPr lang="en-US" altLang="zh-CN" dirty="0"/>
              <a:t>[0,11]</a:t>
            </a:r>
            <a:r>
              <a:rPr lang="zh-CN" altLang="en-US" dirty="0"/>
              <a:t>的整数，用</a:t>
            </a:r>
            <a:r>
              <a:rPr lang="en-US" altLang="zh-CN" dirty="0"/>
              <a:t>res=hash(</a:t>
            </a:r>
            <a:r>
              <a:rPr lang="en-US" altLang="zh-CN" dirty="0" err="1"/>
              <a:t>r,g,b</a:t>
            </a:r>
            <a:r>
              <a:rPr lang="en-US" altLang="zh-CN" dirty="0"/>
              <a:t>)=r*12*12+g*12+b</a:t>
            </a:r>
            <a:r>
              <a:rPr lang="zh-CN" altLang="en-US" dirty="0"/>
              <a:t>可以将像素从</a:t>
            </a:r>
            <a:r>
              <a:rPr lang="en-US" altLang="zh-CN" dirty="0"/>
              <a:t>RGB</a:t>
            </a:r>
            <a:r>
              <a:rPr lang="zh-CN" altLang="en-US" dirty="0"/>
              <a:t>域映射到</a:t>
            </a:r>
            <a:r>
              <a:rPr lang="en-US" altLang="zh-CN" dirty="0"/>
              <a:t>[0,1728]</a:t>
            </a:r>
            <a:r>
              <a:rPr lang="zh-CN" altLang="en-US" dirty="0"/>
              <a:t>的数字域，再统计每个哈希值的出现次数即可完成直方图</a:t>
            </a:r>
            <a:r>
              <a:rPr lang="en-US" altLang="zh-CN" dirty="0"/>
              <a:t>H</a:t>
            </a:r>
            <a:r>
              <a:rPr lang="zh-CN" altLang="en-US" dirty="0"/>
              <a:t>构建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快速：在量化的基础上选择高频出现的颜色，低频出现的颜色用距离最近的高频颜色代替。</a:t>
            </a:r>
            <a:endParaRPr lang="en-US" altLang="zh-CN" dirty="0"/>
          </a:p>
          <a:p>
            <a:r>
              <a:rPr lang="zh-CN" altLang="en-US" dirty="0"/>
              <a:t>实现：对</a:t>
            </a:r>
            <a:r>
              <a:rPr lang="en-US" altLang="zh-CN" dirty="0"/>
              <a:t>H</a:t>
            </a:r>
            <a:r>
              <a:rPr lang="zh-CN" altLang="en-US" dirty="0"/>
              <a:t>从小到大排序并找到</a:t>
            </a:r>
            <a:r>
              <a:rPr lang="en-US" altLang="zh-CN" dirty="0"/>
              <a:t>0.05</a:t>
            </a:r>
            <a:r>
              <a:rPr lang="zh-CN" altLang="en-US" dirty="0"/>
              <a:t>分位数，将前面的</a:t>
            </a:r>
            <a:r>
              <a:rPr lang="en-US" altLang="zh-CN" dirty="0"/>
              <a:t>low</a:t>
            </a:r>
            <a:r>
              <a:rPr lang="zh-CN" altLang="en-US" dirty="0"/>
              <a:t>像素映射回</a:t>
            </a:r>
            <a:r>
              <a:rPr lang="en-US" altLang="zh-CN" dirty="0"/>
              <a:t>RGB</a:t>
            </a:r>
            <a:r>
              <a:rPr lang="zh-CN" altLang="en-US" dirty="0"/>
              <a:t>像素域，找到</a:t>
            </a:r>
            <a:r>
              <a:rPr lang="en-US" altLang="zh-CN" dirty="0"/>
              <a:t>high</a:t>
            </a:r>
            <a:r>
              <a:rPr lang="zh-CN" altLang="en-US" dirty="0"/>
              <a:t>像素中距离最近的像素做一个映射表。回到</a:t>
            </a:r>
            <a:r>
              <a:rPr lang="en-US" altLang="zh-CN" dirty="0"/>
              <a:t>H</a:t>
            </a:r>
            <a:r>
              <a:rPr lang="zh-CN" altLang="en-US" dirty="0"/>
              <a:t>中，根据映射表将</a:t>
            </a:r>
            <a:r>
              <a:rPr lang="en-US" altLang="zh-CN" dirty="0"/>
              <a:t>low</a:t>
            </a:r>
            <a:r>
              <a:rPr lang="zh-CN" altLang="en-US" dirty="0"/>
              <a:t>的频率加到映射表中对应的</a:t>
            </a:r>
            <a:r>
              <a:rPr lang="en-US" altLang="zh-CN" dirty="0"/>
              <a:t>high</a:t>
            </a:r>
            <a:r>
              <a:rPr lang="zh-CN" altLang="en-US" dirty="0"/>
              <a:t>像素的频率中</a:t>
            </a:r>
          </a:p>
        </p:txBody>
      </p:sp>
    </p:spTree>
    <p:extLst>
      <p:ext uri="{BB962C8B-B14F-4D97-AF65-F5344CB8AC3E}">
        <p14:creationId xmlns:p14="http://schemas.microsoft.com/office/powerpoint/2010/main" val="37172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实验探究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9409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的成分数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41D78-4F62-2AE4-1664-62B87820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166260"/>
            <a:ext cx="7811177" cy="47629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DE3C360-EE39-3A74-E996-4691D47EEEFF}"/>
              </a:ext>
            </a:extLst>
          </p:cNvPr>
          <p:cNvSpPr txBox="1"/>
          <p:nvPr/>
        </p:nvSpPr>
        <p:spPr>
          <a:xfrm>
            <a:off x="8686801" y="1305269"/>
            <a:ext cx="2581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探究</a:t>
            </a:r>
            <a:r>
              <a:rPr lang="en-US" altLang="zh-CN" dirty="0"/>
              <a:t>GMM</a:t>
            </a:r>
            <a:r>
              <a:rPr lang="zh-CN" altLang="en-US" dirty="0"/>
              <a:t>的成分数从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19</a:t>
            </a:r>
            <a:r>
              <a:rPr lang="zh-CN" altLang="en-US" dirty="0"/>
              <a:t>对分割性能的影响。虽然样本较少，但仍然表现出一定的趋势，成分数过多会导致分类性能的下降，或许和过拟合有关。文章给出的经验值是</a:t>
            </a:r>
            <a:r>
              <a:rPr lang="en-US" altLang="zh-CN" dirty="0"/>
              <a:t>5</a:t>
            </a:r>
            <a:r>
              <a:rPr lang="zh-CN" altLang="en-US" dirty="0"/>
              <a:t>，基本符合测试现象。</a:t>
            </a:r>
          </a:p>
        </p:txBody>
      </p:sp>
    </p:spTree>
    <p:extLst>
      <p:ext uri="{BB962C8B-B14F-4D97-AF65-F5344CB8AC3E}">
        <p14:creationId xmlns:p14="http://schemas.microsoft.com/office/powerpoint/2010/main" val="170563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实验探究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2CFDD0-F86C-6B67-6156-BFD5DEFEAA17}"/>
                  </a:ext>
                </a:extLst>
              </p:cNvPr>
              <p:cNvSpPr txBox="1"/>
              <p:nvPr/>
            </p:nvSpPr>
            <p:spPr>
              <a:xfrm>
                <a:off x="594090" y="715355"/>
                <a:ext cx="61206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超参数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2CFDD0-F86C-6B67-6156-BFD5DEFE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90" y="715355"/>
                <a:ext cx="6120684" cy="400110"/>
              </a:xfrm>
              <a:prstGeom prst="rect">
                <a:avLst/>
              </a:prstGeom>
              <a:blipFill>
                <a:blip r:embed="rId4"/>
                <a:stretch>
                  <a:fillRect l="-99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4C02CA7-FAC0-E60C-29D2-C607E9731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89" y="1305269"/>
            <a:ext cx="7712108" cy="4679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F132B9-4538-D98D-A2E0-4598F4272A40}"/>
                  </a:ext>
                </a:extLst>
              </p:cNvPr>
              <p:cNvSpPr txBox="1"/>
              <p:nvPr/>
            </p:nvSpPr>
            <p:spPr>
              <a:xfrm>
                <a:off x="8686801" y="1305269"/>
                <a:ext cx="25812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探究参数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从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对分割性能的影响。受限于测试样本有限没有明显的差距，文章给出的经验值是</a:t>
                </a:r>
                <a:r>
                  <a:rPr lang="en-US" altLang="zh-CN" dirty="0"/>
                  <a:t>50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F132B9-4538-D98D-A2E0-4598F4272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1" y="1305269"/>
                <a:ext cx="2581274" cy="1477328"/>
              </a:xfrm>
              <a:prstGeom prst="rect">
                <a:avLst/>
              </a:prstGeom>
              <a:blipFill>
                <a:blip r:embed="rId6"/>
                <a:stretch>
                  <a:fillRect l="-1891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9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可视化界面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2CFDD0-F86C-6B67-6156-BFD5DEFEAA17}"/>
              </a:ext>
            </a:extLst>
          </p:cNvPr>
          <p:cNvSpPr txBox="1"/>
          <p:nvPr/>
        </p:nvSpPr>
        <p:spPr>
          <a:xfrm>
            <a:off x="594090" y="715355"/>
            <a:ext cx="61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使用</a:t>
            </a:r>
            <a:r>
              <a:rPr lang="en-US" altLang="zh-CN" sz="2000" b="1" dirty="0" err="1"/>
              <a:t>vue+flask</a:t>
            </a:r>
            <a:r>
              <a:rPr lang="zh-CN" altLang="en-US" sz="2000" b="1" dirty="0"/>
              <a:t>搭建简单的交互系统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367BA-0F7F-54DA-40FD-C17DF4168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68" y="1885051"/>
            <a:ext cx="781879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4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306F46-459B-9FD2-4221-D1530A8557D2}"/>
              </a:ext>
            </a:extLst>
          </p:cNvPr>
          <p:cNvCxnSpPr/>
          <p:nvPr/>
        </p:nvCxnSpPr>
        <p:spPr>
          <a:xfrm>
            <a:off x="594090" y="590467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01571D5-578F-0A2D-EAC4-EF33CD55DF7B}"/>
              </a:ext>
            </a:extLst>
          </p:cNvPr>
          <p:cNvSpPr txBox="1"/>
          <p:nvPr/>
        </p:nvSpPr>
        <p:spPr>
          <a:xfrm>
            <a:off x="594089" y="20466"/>
            <a:ext cx="7303737" cy="54187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补充：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GraphCut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原理概述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6217E-DC2B-4CA4-49BF-E45E6F92C3BB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2702B-4096-64DB-AA6B-11FFBF9C1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6" y="6432"/>
            <a:ext cx="1897854" cy="555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FD571A-4E6E-D3EB-C22A-690630346573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D379D-E26D-5173-079E-D947772CB07C}"/>
              </a:ext>
            </a:extLst>
          </p:cNvPr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 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9CCF22-B7C1-AF4B-C88E-ACC0B78CE3E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3F2EA-C0B8-F4EA-6072-B1AE1A7C0EA3}"/>
              </a:ext>
            </a:extLst>
          </p:cNvPr>
          <p:cNvSpPr txBox="1"/>
          <p:nvPr/>
        </p:nvSpPr>
        <p:spPr>
          <a:xfrm>
            <a:off x="5577268" y="653748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fld id="{9549CE27-310C-4194-81B3-342EA20662D0}" type="datetime10">
              <a:rPr lang="zh-CN" altLang="en-US" sz="1600" spc="60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16:27</a:t>
            </a:fld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E96DAF-8FAE-32B8-CCDB-29CD27CC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27" y="1640612"/>
            <a:ext cx="4438033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A06576-DDE7-050B-3BA6-30C48CCD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27" y="2499701"/>
            <a:ext cx="4701451" cy="136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0820D25-473F-8ED2-86FC-FFD19A746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27" y="4171313"/>
            <a:ext cx="3350172" cy="61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40310BE-0783-C04F-097C-6E3CDC905004}"/>
                  </a:ext>
                </a:extLst>
              </p:cNvPr>
              <p:cNvSpPr txBox="1"/>
              <p:nvPr/>
            </p:nvSpPr>
            <p:spPr>
              <a:xfrm>
                <a:off x="594089" y="659716"/>
                <a:ext cx="7672598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为二进制序列，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zh-CN" altLang="zh-CN" dirty="0"/>
                  <a:t>表示所有像素的集合，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zh-CN" altLang="zh-CN" dirty="0"/>
                  <a:t>表示</a:t>
                </a:r>
                <a:r>
                  <a:rPr lang="en-US" altLang="zh-CN" dirty="0"/>
                  <a:t>8</a:t>
                </a:r>
                <a:r>
                  <a:rPr lang="zh-CN" altLang="zh-CN" dirty="0"/>
                  <a:t>邻域下所有相邻无序对的集合</a:t>
                </a:r>
                <a:r>
                  <a:rPr lang="zh-CN" altLang="en-US" dirty="0"/>
                  <a:t>。定义分割图的能量函数：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40310BE-0783-C04F-097C-6E3CDC90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89" y="659716"/>
                <a:ext cx="7672598" cy="667747"/>
              </a:xfrm>
              <a:prstGeom prst="rect">
                <a:avLst/>
              </a:prstGeom>
              <a:blipFill>
                <a:blip r:embed="rId7"/>
                <a:stretch>
                  <a:fillRect l="-635" t="-3636" r="-63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F025F6AE-ACE4-11E2-B727-FECF0C7B2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528" y="1211943"/>
            <a:ext cx="5413070" cy="163105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AF5F7EE-B51E-505F-216B-BD5894011B8F}"/>
              </a:ext>
            </a:extLst>
          </p:cNvPr>
          <p:cNvSpPr txBox="1"/>
          <p:nvPr/>
        </p:nvSpPr>
        <p:spPr>
          <a:xfrm>
            <a:off x="594089" y="5316444"/>
            <a:ext cx="10140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显然，分割得越良好，能量函数最低。将像素看做节点，给相邻的节点连上边，可以建立一张无向图。文章通过地对边的权重赋值，巧妙地将</a:t>
            </a:r>
            <a:r>
              <a:rPr lang="zh-CN" altLang="en-US" dirty="0">
                <a:solidFill>
                  <a:srgbClr val="FF0000"/>
                </a:solidFill>
              </a:rPr>
              <a:t>能量函数最小值</a:t>
            </a:r>
            <a:r>
              <a:rPr lang="zh-CN" altLang="en-US" dirty="0"/>
              <a:t>的求解转换成对</a:t>
            </a:r>
            <a:r>
              <a:rPr lang="zh-CN" altLang="en-US" dirty="0">
                <a:solidFill>
                  <a:srgbClr val="FF0000"/>
                </a:solidFill>
              </a:rPr>
              <a:t>图的最小割</a:t>
            </a:r>
            <a:r>
              <a:rPr lang="zh-CN" altLang="en-US" dirty="0"/>
              <a:t>的求解。</a:t>
            </a:r>
            <a:endParaRPr lang="en-US" altLang="zh-CN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BDC60FC-4611-C500-AA9C-BC3C52616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876" y="3205127"/>
            <a:ext cx="5063523" cy="86607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C6DCBBC-3FCC-58E5-633F-803EE2E10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9787" y="4362536"/>
            <a:ext cx="5882120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1026</Words>
  <Application>Microsoft Office PowerPoint</Application>
  <PresentationFormat>宽屏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华文新魏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Durant K</dc:creator>
  <cp:lastModifiedBy>立科 钟</cp:lastModifiedBy>
  <cp:revision>112</cp:revision>
  <dcterms:created xsi:type="dcterms:W3CDTF">2022-05-17T01:42:46Z</dcterms:created>
  <dcterms:modified xsi:type="dcterms:W3CDTF">2023-07-17T08:27:33Z</dcterms:modified>
</cp:coreProperties>
</file>