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44" r:id="rId3"/>
    <p:sldId id="310" r:id="rId4"/>
    <p:sldId id="311" r:id="rId5"/>
    <p:sldId id="313" r:id="rId6"/>
    <p:sldId id="314" r:id="rId7"/>
    <p:sldId id="351" r:id="rId8"/>
    <p:sldId id="318" r:id="rId9"/>
    <p:sldId id="331" r:id="rId10"/>
    <p:sldId id="333" r:id="rId11"/>
    <p:sldId id="324" r:id="rId12"/>
    <p:sldId id="325" r:id="rId13"/>
    <p:sldId id="326" r:id="rId14"/>
    <p:sldId id="329" r:id="rId15"/>
    <p:sldId id="358" r:id="rId16"/>
    <p:sldId id="315" r:id="rId17"/>
    <p:sldId id="339" r:id="rId18"/>
    <p:sldId id="334" r:id="rId19"/>
    <p:sldId id="336" r:id="rId20"/>
    <p:sldId id="381" r:id="rId21"/>
    <p:sldId id="316" r:id="rId22"/>
    <p:sldId id="380" r:id="rId23"/>
    <p:sldId id="359" r:id="rId24"/>
    <p:sldId id="337" r:id="rId25"/>
    <p:sldId id="364" r:id="rId26"/>
    <p:sldId id="367" r:id="rId27"/>
    <p:sldId id="368" r:id="rId28"/>
    <p:sldId id="369" r:id="rId29"/>
    <p:sldId id="370" r:id="rId30"/>
    <p:sldId id="371" r:id="rId31"/>
    <p:sldId id="379" r:id="rId32"/>
    <p:sldId id="372" r:id="rId33"/>
    <p:sldId id="373" r:id="rId34"/>
    <p:sldId id="376" r:id="rId35"/>
    <p:sldId id="345" r:id="rId36"/>
    <p:sldId id="346" r:id="rId37"/>
    <p:sldId id="349" r:id="rId38"/>
    <p:sldId id="378" r:id="rId39"/>
    <p:sldId id="347" r:id="rId40"/>
    <p:sldId id="350" r:id="rId41"/>
    <p:sldId id="353" r:id="rId42"/>
    <p:sldId id="352" r:id="rId43"/>
    <p:sldId id="377" r:id="rId44"/>
    <p:sldId id="362" r:id="rId45"/>
    <p:sldId id="355" r:id="rId46"/>
    <p:sldId id="348" r:id="rId47"/>
    <p:sldId id="332" r:id="rId48"/>
    <p:sldId id="374" r:id="rId49"/>
    <p:sldId id="356" r:id="rId50"/>
    <p:sldId id="375" r:id="rId51"/>
    <p:sldId id="322" r:id="rId52"/>
    <p:sldId id="357" r:id="rId53"/>
    <p:sldId id="26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5" autoAdjust="0"/>
    <p:restoredTop sz="91255" autoAdjust="0"/>
  </p:normalViewPr>
  <p:slideViewPr>
    <p:cSldViewPr snapToGrid="0">
      <p:cViewPr varScale="1">
        <p:scale>
          <a:sx n="105" d="100"/>
          <a:sy n="105" d="100"/>
        </p:scale>
        <p:origin x="461" y="149"/>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1" y="9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image" Target="../media/image50.wmf"/><Relationship Id="rId16" Type="http://schemas.openxmlformats.org/officeDocument/2006/relationships/image" Target="../media/image64.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5" Type="http://schemas.openxmlformats.org/officeDocument/2006/relationships/image" Target="../media/image6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A9C1C-4195-4671-A2FE-B5D149C80385}" type="datetimeFigureOut">
              <a:rPr lang="zh-CN" altLang="en-US" smtClean="0"/>
              <a:pPr/>
              <a:t>2018/9/18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75A90-EA46-40EF-93F7-B69A8B244DA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10</a:t>
            </a:fld>
            <a:endParaRPr lang="zh-CN" altLang="en-US"/>
          </a:p>
        </p:txBody>
      </p:sp>
    </p:spTree>
    <p:extLst>
      <p:ext uri="{BB962C8B-B14F-4D97-AF65-F5344CB8AC3E}">
        <p14:creationId xmlns:p14="http://schemas.microsoft.com/office/powerpoint/2010/main" val="263726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11</a:t>
            </a:fld>
            <a:endParaRPr lang="zh-CN" altLang="en-US"/>
          </a:p>
        </p:txBody>
      </p:sp>
    </p:spTree>
    <p:extLst>
      <p:ext uri="{BB962C8B-B14F-4D97-AF65-F5344CB8AC3E}">
        <p14:creationId xmlns:p14="http://schemas.microsoft.com/office/powerpoint/2010/main" val="4008006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12</a:t>
            </a:fld>
            <a:endParaRPr lang="zh-CN" altLang="en-US"/>
          </a:p>
        </p:txBody>
      </p:sp>
    </p:spTree>
    <p:extLst>
      <p:ext uri="{BB962C8B-B14F-4D97-AF65-F5344CB8AC3E}">
        <p14:creationId xmlns:p14="http://schemas.microsoft.com/office/powerpoint/2010/main" val="2719809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13</a:t>
            </a:fld>
            <a:endParaRPr lang="zh-CN" altLang="en-US"/>
          </a:p>
        </p:txBody>
      </p:sp>
    </p:spTree>
    <p:extLst>
      <p:ext uri="{BB962C8B-B14F-4D97-AF65-F5344CB8AC3E}">
        <p14:creationId xmlns:p14="http://schemas.microsoft.com/office/powerpoint/2010/main" val="112258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14</a:t>
            </a:fld>
            <a:endParaRPr lang="zh-CN" altLang="en-US"/>
          </a:p>
        </p:txBody>
      </p:sp>
    </p:spTree>
    <p:extLst>
      <p:ext uri="{BB962C8B-B14F-4D97-AF65-F5344CB8AC3E}">
        <p14:creationId xmlns:p14="http://schemas.microsoft.com/office/powerpoint/2010/main" val="61945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15</a:t>
            </a:fld>
            <a:endParaRPr lang="zh-CN" altLang="en-US"/>
          </a:p>
        </p:txBody>
      </p:sp>
    </p:spTree>
    <p:extLst>
      <p:ext uri="{BB962C8B-B14F-4D97-AF65-F5344CB8AC3E}">
        <p14:creationId xmlns:p14="http://schemas.microsoft.com/office/powerpoint/2010/main" val="72209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16</a:t>
            </a:fld>
            <a:endParaRPr lang="zh-CN" altLang="en-US"/>
          </a:p>
        </p:txBody>
      </p:sp>
    </p:spTree>
    <p:extLst>
      <p:ext uri="{BB962C8B-B14F-4D97-AF65-F5344CB8AC3E}">
        <p14:creationId xmlns:p14="http://schemas.microsoft.com/office/powerpoint/2010/main" val="368828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17</a:t>
            </a:fld>
            <a:endParaRPr lang="zh-CN" altLang="en-US"/>
          </a:p>
        </p:txBody>
      </p:sp>
    </p:spTree>
    <p:extLst>
      <p:ext uri="{BB962C8B-B14F-4D97-AF65-F5344CB8AC3E}">
        <p14:creationId xmlns:p14="http://schemas.microsoft.com/office/powerpoint/2010/main" val="641185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18</a:t>
            </a:fld>
            <a:endParaRPr lang="zh-CN" altLang="en-US"/>
          </a:p>
        </p:txBody>
      </p:sp>
    </p:spTree>
    <p:extLst>
      <p:ext uri="{BB962C8B-B14F-4D97-AF65-F5344CB8AC3E}">
        <p14:creationId xmlns:p14="http://schemas.microsoft.com/office/powerpoint/2010/main" val="1046611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19</a:t>
            </a:fld>
            <a:endParaRPr lang="zh-CN" altLang="en-US"/>
          </a:p>
        </p:txBody>
      </p:sp>
    </p:spTree>
    <p:extLst>
      <p:ext uri="{BB962C8B-B14F-4D97-AF65-F5344CB8AC3E}">
        <p14:creationId xmlns:p14="http://schemas.microsoft.com/office/powerpoint/2010/main" val="68077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a:t>
            </a:fld>
            <a:endParaRPr lang="zh-CN" altLang="en-US"/>
          </a:p>
        </p:txBody>
      </p:sp>
    </p:spTree>
    <p:extLst>
      <p:ext uri="{BB962C8B-B14F-4D97-AF65-F5344CB8AC3E}">
        <p14:creationId xmlns:p14="http://schemas.microsoft.com/office/powerpoint/2010/main" val="1333935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21</a:t>
            </a:fld>
            <a:endParaRPr lang="zh-CN" altLang="en-US"/>
          </a:p>
        </p:txBody>
      </p:sp>
    </p:spTree>
    <p:extLst>
      <p:ext uri="{BB962C8B-B14F-4D97-AF65-F5344CB8AC3E}">
        <p14:creationId xmlns:p14="http://schemas.microsoft.com/office/powerpoint/2010/main" val="428442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23</a:t>
            </a:fld>
            <a:endParaRPr lang="zh-CN" altLang="en-US"/>
          </a:p>
        </p:txBody>
      </p:sp>
    </p:spTree>
    <p:extLst>
      <p:ext uri="{BB962C8B-B14F-4D97-AF65-F5344CB8AC3E}">
        <p14:creationId xmlns:p14="http://schemas.microsoft.com/office/powerpoint/2010/main" val="3175806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24</a:t>
            </a:fld>
            <a:endParaRPr lang="zh-CN" altLang="en-US"/>
          </a:p>
        </p:txBody>
      </p:sp>
    </p:spTree>
    <p:extLst>
      <p:ext uri="{BB962C8B-B14F-4D97-AF65-F5344CB8AC3E}">
        <p14:creationId xmlns:p14="http://schemas.microsoft.com/office/powerpoint/2010/main" val="1054083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25</a:t>
            </a:fld>
            <a:endParaRPr lang="zh-CN" altLang="en-US"/>
          </a:p>
        </p:txBody>
      </p:sp>
    </p:spTree>
    <p:extLst>
      <p:ext uri="{BB962C8B-B14F-4D97-AF65-F5344CB8AC3E}">
        <p14:creationId xmlns:p14="http://schemas.microsoft.com/office/powerpoint/2010/main" val="223958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26</a:t>
            </a:fld>
            <a:endParaRPr lang="zh-CN" altLang="en-US"/>
          </a:p>
        </p:txBody>
      </p:sp>
    </p:spTree>
    <p:extLst>
      <p:ext uri="{BB962C8B-B14F-4D97-AF65-F5344CB8AC3E}">
        <p14:creationId xmlns:p14="http://schemas.microsoft.com/office/powerpoint/2010/main" val="2888059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27</a:t>
            </a:fld>
            <a:endParaRPr lang="zh-CN" altLang="en-US"/>
          </a:p>
        </p:txBody>
      </p:sp>
    </p:spTree>
    <p:extLst>
      <p:ext uri="{BB962C8B-B14F-4D97-AF65-F5344CB8AC3E}">
        <p14:creationId xmlns:p14="http://schemas.microsoft.com/office/powerpoint/2010/main" val="788082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28</a:t>
            </a:fld>
            <a:endParaRPr lang="zh-CN" altLang="en-US"/>
          </a:p>
        </p:txBody>
      </p:sp>
    </p:spTree>
    <p:extLst>
      <p:ext uri="{BB962C8B-B14F-4D97-AF65-F5344CB8AC3E}">
        <p14:creationId xmlns:p14="http://schemas.microsoft.com/office/powerpoint/2010/main" val="1386741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29</a:t>
            </a:fld>
            <a:endParaRPr lang="zh-CN" altLang="en-US"/>
          </a:p>
        </p:txBody>
      </p:sp>
    </p:spTree>
    <p:extLst>
      <p:ext uri="{BB962C8B-B14F-4D97-AF65-F5344CB8AC3E}">
        <p14:creationId xmlns:p14="http://schemas.microsoft.com/office/powerpoint/2010/main" val="116861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30</a:t>
            </a:fld>
            <a:endParaRPr lang="zh-CN" altLang="en-US"/>
          </a:p>
        </p:txBody>
      </p:sp>
    </p:spTree>
    <p:extLst>
      <p:ext uri="{BB962C8B-B14F-4D97-AF65-F5344CB8AC3E}">
        <p14:creationId xmlns:p14="http://schemas.microsoft.com/office/powerpoint/2010/main" val="529322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32</a:t>
            </a:fld>
            <a:endParaRPr lang="zh-CN" altLang="en-US"/>
          </a:p>
        </p:txBody>
      </p:sp>
    </p:spTree>
    <p:extLst>
      <p:ext uri="{BB962C8B-B14F-4D97-AF65-F5344CB8AC3E}">
        <p14:creationId xmlns:p14="http://schemas.microsoft.com/office/powerpoint/2010/main" val="109947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a:t>
            </a:fld>
            <a:endParaRPr lang="zh-CN" altLang="en-US"/>
          </a:p>
        </p:txBody>
      </p:sp>
    </p:spTree>
    <p:extLst>
      <p:ext uri="{BB962C8B-B14F-4D97-AF65-F5344CB8AC3E}">
        <p14:creationId xmlns:p14="http://schemas.microsoft.com/office/powerpoint/2010/main" val="210552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33</a:t>
            </a:fld>
            <a:endParaRPr lang="zh-CN" altLang="en-US"/>
          </a:p>
        </p:txBody>
      </p:sp>
    </p:spTree>
    <p:extLst>
      <p:ext uri="{BB962C8B-B14F-4D97-AF65-F5344CB8AC3E}">
        <p14:creationId xmlns:p14="http://schemas.microsoft.com/office/powerpoint/2010/main" val="2931873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34</a:t>
            </a:fld>
            <a:endParaRPr lang="zh-CN" altLang="en-US"/>
          </a:p>
        </p:txBody>
      </p:sp>
    </p:spTree>
    <p:extLst>
      <p:ext uri="{BB962C8B-B14F-4D97-AF65-F5344CB8AC3E}">
        <p14:creationId xmlns:p14="http://schemas.microsoft.com/office/powerpoint/2010/main" val="1452688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35</a:t>
            </a:fld>
            <a:endParaRPr lang="zh-CN" altLang="en-US"/>
          </a:p>
        </p:txBody>
      </p:sp>
    </p:spTree>
    <p:extLst>
      <p:ext uri="{BB962C8B-B14F-4D97-AF65-F5344CB8AC3E}">
        <p14:creationId xmlns:p14="http://schemas.microsoft.com/office/powerpoint/2010/main" val="3861687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36</a:t>
            </a:fld>
            <a:endParaRPr lang="zh-CN" altLang="en-US"/>
          </a:p>
        </p:txBody>
      </p:sp>
    </p:spTree>
    <p:extLst>
      <p:ext uri="{BB962C8B-B14F-4D97-AF65-F5344CB8AC3E}">
        <p14:creationId xmlns:p14="http://schemas.microsoft.com/office/powerpoint/2010/main" val="2264343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37</a:t>
            </a:fld>
            <a:endParaRPr lang="zh-CN" altLang="en-US"/>
          </a:p>
        </p:txBody>
      </p:sp>
    </p:spTree>
    <p:extLst>
      <p:ext uri="{BB962C8B-B14F-4D97-AF65-F5344CB8AC3E}">
        <p14:creationId xmlns:p14="http://schemas.microsoft.com/office/powerpoint/2010/main" val="3580304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38</a:t>
            </a:fld>
            <a:endParaRPr lang="zh-CN" altLang="en-US"/>
          </a:p>
        </p:txBody>
      </p:sp>
    </p:spTree>
    <p:extLst>
      <p:ext uri="{BB962C8B-B14F-4D97-AF65-F5344CB8AC3E}">
        <p14:creationId xmlns:p14="http://schemas.microsoft.com/office/powerpoint/2010/main" val="2152843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39</a:t>
            </a:fld>
            <a:endParaRPr lang="zh-CN" altLang="en-US"/>
          </a:p>
        </p:txBody>
      </p:sp>
    </p:spTree>
    <p:extLst>
      <p:ext uri="{BB962C8B-B14F-4D97-AF65-F5344CB8AC3E}">
        <p14:creationId xmlns:p14="http://schemas.microsoft.com/office/powerpoint/2010/main" val="1228155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40</a:t>
            </a:fld>
            <a:endParaRPr lang="zh-CN" altLang="en-US"/>
          </a:p>
        </p:txBody>
      </p:sp>
    </p:spTree>
    <p:extLst>
      <p:ext uri="{BB962C8B-B14F-4D97-AF65-F5344CB8AC3E}">
        <p14:creationId xmlns:p14="http://schemas.microsoft.com/office/powerpoint/2010/main" val="3001574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41</a:t>
            </a:fld>
            <a:endParaRPr lang="zh-CN" altLang="en-US"/>
          </a:p>
        </p:txBody>
      </p:sp>
    </p:spTree>
    <p:extLst>
      <p:ext uri="{BB962C8B-B14F-4D97-AF65-F5344CB8AC3E}">
        <p14:creationId xmlns:p14="http://schemas.microsoft.com/office/powerpoint/2010/main" val="758127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42</a:t>
            </a:fld>
            <a:endParaRPr lang="zh-CN" altLang="en-US"/>
          </a:p>
        </p:txBody>
      </p:sp>
    </p:spTree>
    <p:extLst>
      <p:ext uri="{BB962C8B-B14F-4D97-AF65-F5344CB8AC3E}">
        <p14:creationId xmlns:p14="http://schemas.microsoft.com/office/powerpoint/2010/main" val="244637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a:t>
            </a:fld>
            <a:endParaRPr lang="zh-CN" altLang="en-US"/>
          </a:p>
        </p:txBody>
      </p:sp>
    </p:spTree>
    <p:extLst>
      <p:ext uri="{BB962C8B-B14F-4D97-AF65-F5344CB8AC3E}">
        <p14:creationId xmlns:p14="http://schemas.microsoft.com/office/powerpoint/2010/main" val="1419239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43</a:t>
            </a:fld>
            <a:endParaRPr lang="zh-CN" altLang="en-US"/>
          </a:p>
        </p:txBody>
      </p:sp>
    </p:spTree>
    <p:extLst>
      <p:ext uri="{BB962C8B-B14F-4D97-AF65-F5344CB8AC3E}">
        <p14:creationId xmlns:p14="http://schemas.microsoft.com/office/powerpoint/2010/main" val="153877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44</a:t>
            </a:fld>
            <a:endParaRPr lang="zh-CN" altLang="en-US"/>
          </a:p>
        </p:txBody>
      </p:sp>
    </p:spTree>
    <p:extLst>
      <p:ext uri="{BB962C8B-B14F-4D97-AF65-F5344CB8AC3E}">
        <p14:creationId xmlns:p14="http://schemas.microsoft.com/office/powerpoint/2010/main" val="2542840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45</a:t>
            </a:fld>
            <a:endParaRPr lang="zh-CN" altLang="en-US"/>
          </a:p>
        </p:txBody>
      </p:sp>
    </p:spTree>
    <p:extLst>
      <p:ext uri="{BB962C8B-B14F-4D97-AF65-F5344CB8AC3E}">
        <p14:creationId xmlns:p14="http://schemas.microsoft.com/office/powerpoint/2010/main" val="2762389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46</a:t>
            </a:fld>
            <a:endParaRPr lang="zh-CN" altLang="en-US"/>
          </a:p>
        </p:txBody>
      </p:sp>
    </p:spTree>
    <p:extLst>
      <p:ext uri="{BB962C8B-B14F-4D97-AF65-F5344CB8AC3E}">
        <p14:creationId xmlns:p14="http://schemas.microsoft.com/office/powerpoint/2010/main" val="4201175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47</a:t>
            </a:fld>
            <a:endParaRPr lang="zh-CN" altLang="en-US"/>
          </a:p>
        </p:txBody>
      </p:sp>
    </p:spTree>
    <p:extLst>
      <p:ext uri="{BB962C8B-B14F-4D97-AF65-F5344CB8AC3E}">
        <p14:creationId xmlns:p14="http://schemas.microsoft.com/office/powerpoint/2010/main" val="1378157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48</a:t>
            </a:fld>
            <a:endParaRPr lang="zh-CN" altLang="en-US"/>
          </a:p>
        </p:txBody>
      </p:sp>
    </p:spTree>
    <p:extLst>
      <p:ext uri="{BB962C8B-B14F-4D97-AF65-F5344CB8AC3E}">
        <p14:creationId xmlns:p14="http://schemas.microsoft.com/office/powerpoint/2010/main" val="2188157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49</a:t>
            </a:fld>
            <a:endParaRPr lang="zh-CN" altLang="en-US"/>
          </a:p>
        </p:txBody>
      </p:sp>
    </p:spTree>
    <p:extLst>
      <p:ext uri="{BB962C8B-B14F-4D97-AF65-F5344CB8AC3E}">
        <p14:creationId xmlns:p14="http://schemas.microsoft.com/office/powerpoint/2010/main" val="33593560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50</a:t>
            </a:fld>
            <a:endParaRPr lang="zh-CN" altLang="en-US"/>
          </a:p>
        </p:txBody>
      </p:sp>
    </p:spTree>
    <p:extLst>
      <p:ext uri="{BB962C8B-B14F-4D97-AF65-F5344CB8AC3E}">
        <p14:creationId xmlns:p14="http://schemas.microsoft.com/office/powerpoint/2010/main" val="3695487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51</a:t>
            </a:fld>
            <a:endParaRPr lang="zh-CN" altLang="en-US"/>
          </a:p>
        </p:txBody>
      </p:sp>
    </p:spTree>
    <p:extLst>
      <p:ext uri="{BB962C8B-B14F-4D97-AF65-F5344CB8AC3E}">
        <p14:creationId xmlns:p14="http://schemas.microsoft.com/office/powerpoint/2010/main" val="14544011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52</a:t>
            </a:fld>
            <a:endParaRPr lang="zh-CN" altLang="en-US"/>
          </a:p>
        </p:txBody>
      </p:sp>
    </p:spTree>
    <p:extLst>
      <p:ext uri="{BB962C8B-B14F-4D97-AF65-F5344CB8AC3E}">
        <p14:creationId xmlns:p14="http://schemas.microsoft.com/office/powerpoint/2010/main" val="401105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5</a:t>
            </a:fld>
            <a:endParaRPr lang="zh-CN" altLang="en-US"/>
          </a:p>
        </p:txBody>
      </p:sp>
    </p:spTree>
    <p:extLst>
      <p:ext uri="{BB962C8B-B14F-4D97-AF65-F5344CB8AC3E}">
        <p14:creationId xmlns:p14="http://schemas.microsoft.com/office/powerpoint/2010/main" val="172954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6</a:t>
            </a:fld>
            <a:endParaRPr lang="zh-CN" altLang="en-US"/>
          </a:p>
        </p:txBody>
      </p:sp>
    </p:spTree>
    <p:extLst>
      <p:ext uri="{BB962C8B-B14F-4D97-AF65-F5344CB8AC3E}">
        <p14:creationId xmlns:p14="http://schemas.microsoft.com/office/powerpoint/2010/main" val="375230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7</a:t>
            </a:fld>
            <a:endParaRPr lang="zh-CN" altLang="en-US"/>
          </a:p>
        </p:txBody>
      </p:sp>
    </p:spTree>
    <p:extLst>
      <p:ext uri="{BB962C8B-B14F-4D97-AF65-F5344CB8AC3E}">
        <p14:creationId xmlns:p14="http://schemas.microsoft.com/office/powerpoint/2010/main" val="318358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8</a:t>
            </a:fld>
            <a:endParaRPr lang="zh-CN" altLang="en-US"/>
          </a:p>
        </p:txBody>
      </p:sp>
    </p:spTree>
    <p:extLst>
      <p:ext uri="{BB962C8B-B14F-4D97-AF65-F5344CB8AC3E}">
        <p14:creationId xmlns:p14="http://schemas.microsoft.com/office/powerpoint/2010/main" val="291582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5A75A90-EA46-40EF-93F7-B69A8B244DA7}" type="slidenum">
              <a:rPr lang="zh-CN" altLang="en-US" smtClean="0"/>
              <a:pPr/>
              <a:t>9</a:t>
            </a:fld>
            <a:endParaRPr lang="zh-CN" altLang="en-US"/>
          </a:p>
        </p:txBody>
      </p:sp>
    </p:spTree>
    <p:extLst>
      <p:ext uri="{BB962C8B-B14F-4D97-AF65-F5344CB8AC3E}">
        <p14:creationId xmlns:p14="http://schemas.microsoft.com/office/powerpoint/2010/main" val="228267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自定义图片">
    <p:spTree>
      <p:nvGrpSpPr>
        <p:cNvPr id="1" name=""/>
        <p:cNvGrpSpPr/>
        <p:nvPr/>
      </p:nvGrpSpPr>
      <p:grpSpPr>
        <a:xfrm>
          <a:off x="0" y="0"/>
          <a:ext cx="0" cy="0"/>
          <a:chOff x="0" y="0"/>
          <a:chExt cx="0" cy="0"/>
        </a:xfrm>
      </p:grpSpPr>
      <p:sp>
        <p:nvSpPr>
          <p:cNvPr id="29" name="矩形"/>
          <p:cNvSpPr/>
          <p:nvPr/>
        </p:nvSpPr>
        <p:spPr>
          <a:xfrm>
            <a:off x="-1" y="-1011285"/>
            <a:ext cx="402773" cy="838201"/>
          </a:xfrm>
          <a:prstGeom prst="rect">
            <a:avLst/>
          </a:prstGeom>
          <a:solidFill>
            <a:srgbClr val="282828"/>
          </a:solidFill>
          <a:ln w="12700">
            <a:miter lim="400000"/>
          </a:ln>
        </p:spPr>
        <p:txBody>
          <a:bodyPr lIns="45719" rIns="45719" anchor="ctr"/>
          <a:lstStyle/>
          <a:p>
            <a:pPr algn="ctr">
              <a:defRPr>
                <a:solidFill>
                  <a:srgbClr val="FFFFFF"/>
                </a:solidFill>
              </a:defRPr>
            </a:pPr>
            <a:endParaRPr/>
          </a:p>
        </p:txBody>
      </p:sp>
      <p:sp>
        <p:nvSpPr>
          <p:cNvPr id="30" name="正方形"/>
          <p:cNvSpPr/>
          <p:nvPr/>
        </p:nvSpPr>
        <p:spPr>
          <a:xfrm>
            <a:off x="832205" y="-1011285"/>
            <a:ext cx="838201" cy="838201"/>
          </a:xfrm>
          <a:prstGeom prst="rect">
            <a:avLst/>
          </a:prstGeom>
          <a:solidFill>
            <a:srgbClr val="EC0B3B"/>
          </a:solidFill>
          <a:ln w="12700">
            <a:miter lim="400000"/>
          </a:ln>
        </p:spPr>
        <p:txBody>
          <a:bodyPr lIns="45719" rIns="45719" anchor="ctr"/>
          <a:lstStyle/>
          <a:p>
            <a:pPr algn="ctr">
              <a:defRPr>
                <a:solidFill>
                  <a:srgbClr val="FFFFFF"/>
                </a:solidFill>
              </a:defRPr>
            </a:pPr>
            <a:endParaRPr/>
          </a:p>
        </p:txBody>
      </p:sp>
      <p:sp>
        <p:nvSpPr>
          <p:cNvPr id="31" name="矩形"/>
          <p:cNvSpPr/>
          <p:nvPr/>
        </p:nvSpPr>
        <p:spPr>
          <a:xfrm>
            <a:off x="1816809" y="-1011285"/>
            <a:ext cx="501850" cy="838201"/>
          </a:xfrm>
          <a:prstGeom prst="rect">
            <a:avLst/>
          </a:prstGeom>
          <a:solidFill>
            <a:srgbClr val="006ED2"/>
          </a:solidFill>
          <a:ln w="12700">
            <a:miter lim="400000"/>
          </a:ln>
        </p:spPr>
        <p:txBody>
          <a:bodyPr lIns="45719" rIns="45719" anchor="ctr"/>
          <a:lstStyle/>
          <a:p>
            <a:pPr algn="ctr">
              <a:defRPr>
                <a:solidFill>
                  <a:srgbClr val="FFFFFF"/>
                </a:solidFill>
              </a:defRPr>
            </a:pPr>
            <a:endParaRPr/>
          </a:p>
        </p:txBody>
      </p:sp>
      <p:sp>
        <p:nvSpPr>
          <p:cNvPr id="32" name="矩形"/>
          <p:cNvSpPr/>
          <p:nvPr/>
        </p:nvSpPr>
        <p:spPr>
          <a:xfrm>
            <a:off x="549176" y="-1011285"/>
            <a:ext cx="136626" cy="838201"/>
          </a:xfrm>
          <a:prstGeom prst="rect">
            <a:avLst/>
          </a:prstGeom>
          <a:solidFill>
            <a:srgbClr val="FFEA73"/>
          </a:solidFill>
          <a:ln w="12700">
            <a:miter lim="400000"/>
          </a:ln>
        </p:spPr>
        <p:txBody>
          <a:bodyPr lIns="45719" rIns="45719" anchor="ctr"/>
          <a:lstStyle/>
          <a:p>
            <a:pPr algn="ctr">
              <a:defRPr>
                <a:solidFill>
                  <a:srgbClr val="FFFFFF"/>
                </a:solidFill>
              </a:defRPr>
            </a:pPr>
            <a:endParaRPr/>
          </a:p>
        </p:txBody>
      </p:sp>
      <p:sp>
        <p:nvSpPr>
          <p:cNvPr id="33" name="矩形"/>
          <p:cNvSpPr/>
          <p:nvPr/>
        </p:nvSpPr>
        <p:spPr>
          <a:xfrm>
            <a:off x="2465061" y="-1011285"/>
            <a:ext cx="1876127" cy="838201"/>
          </a:xfrm>
          <a:prstGeom prst="rect">
            <a:avLst/>
          </a:prstGeom>
          <a:solidFill>
            <a:srgbClr val="404040"/>
          </a:solidFill>
          <a:ln w="12700">
            <a:miter lim="400000"/>
          </a:ln>
        </p:spPr>
        <p:txBody>
          <a:bodyPr lIns="45719" rIns="45719" anchor="ctr"/>
          <a:lstStyle/>
          <a:p>
            <a:pPr algn="ctr">
              <a:defRPr>
                <a:solidFill>
                  <a:srgbClr val="FFFFFF"/>
                </a:solidFill>
              </a:defRPr>
            </a:pPr>
            <a:endParaRPr/>
          </a:p>
        </p:txBody>
      </p:sp>
      <p:pic>
        <p:nvPicPr>
          <p:cNvPr id="34" name="image1.png" descr="image1.png"/>
          <p:cNvPicPr>
            <a:picLocks noChangeAspect="1"/>
          </p:cNvPicPr>
          <p:nvPr/>
        </p:nvPicPr>
        <p:blipFill>
          <a:blip r:embed="rId2" cstate="print"/>
          <a:stretch>
            <a:fillRect/>
          </a:stretch>
        </p:blipFill>
        <p:spPr>
          <a:xfrm>
            <a:off x="0" y="0"/>
            <a:ext cx="12192000" cy="6858000"/>
          </a:xfrm>
          <a:prstGeom prst="rect">
            <a:avLst/>
          </a:prstGeom>
          <a:ln w="12700">
            <a:miter lim="400000"/>
            <a:headEnd/>
            <a:tailEnd/>
          </a:ln>
        </p:spPr>
      </p:pic>
      <p:grpSp>
        <p:nvGrpSpPr>
          <p:cNvPr id="37" name="成组"/>
          <p:cNvGrpSpPr/>
          <p:nvPr/>
        </p:nvGrpSpPr>
        <p:grpSpPr>
          <a:xfrm>
            <a:off x="10389716" y="226065"/>
            <a:ext cx="1483733" cy="682853"/>
            <a:chOff x="0" y="0"/>
            <a:chExt cx="1483731" cy="682851"/>
          </a:xfrm>
        </p:grpSpPr>
        <p:pic>
          <p:nvPicPr>
            <p:cNvPr id="35" name="http://www.zskuaixiao.com/assets/css/images/bg_all.png" descr="http://www.zskuaixiao.com/assets/css/images/bg_all.png"/>
            <p:cNvPicPr>
              <a:picLocks noChangeAspect="1"/>
            </p:cNvPicPr>
            <p:nvPr/>
          </p:nvPicPr>
          <p:blipFill>
            <a:blip r:embed="rId3" cstate="print"/>
            <a:srcRect t="11938" r="19996" b="61167"/>
            <a:stretch>
              <a:fillRect/>
            </a:stretch>
          </p:blipFill>
          <p:spPr>
            <a:xfrm>
              <a:off x="-1" y="350332"/>
              <a:ext cx="1483733" cy="332520"/>
            </a:xfrm>
            <a:prstGeom prst="rect">
              <a:avLst/>
            </a:prstGeom>
            <a:ln w="12700" cap="flat">
              <a:noFill/>
              <a:miter lim="400000"/>
              <a:headEnd/>
              <a:tailEnd/>
            </a:ln>
            <a:effectLst/>
          </p:spPr>
        </p:pic>
        <p:pic>
          <p:nvPicPr>
            <p:cNvPr id="36" name="image3.png" descr="image3.png"/>
            <p:cNvPicPr>
              <a:picLocks noChangeAspect="1"/>
            </p:cNvPicPr>
            <p:nvPr/>
          </p:nvPicPr>
          <p:blipFill>
            <a:blip r:embed="rId4" cstate="print"/>
            <a:srcRect l="5466" t="22562" r="3704" b="24495"/>
            <a:stretch>
              <a:fillRect/>
            </a:stretch>
          </p:blipFill>
          <p:spPr>
            <a:xfrm>
              <a:off x="31245" y="0"/>
              <a:ext cx="1421241" cy="310645"/>
            </a:xfrm>
            <a:prstGeom prst="rect">
              <a:avLst/>
            </a:prstGeom>
            <a:ln w="12700" cap="flat">
              <a:noFill/>
              <a:miter lim="400000"/>
              <a:headEnd/>
              <a:tailEnd/>
            </a:ln>
            <a:effectLst/>
          </p:spPr>
        </p:pic>
      </p:grpSp>
      <p:sp>
        <p:nvSpPr>
          <p:cNvPr id="38" name="形状"/>
          <p:cNvSpPr/>
          <p:nvPr/>
        </p:nvSpPr>
        <p:spPr>
          <a:xfrm>
            <a:off x="0" y="224139"/>
            <a:ext cx="669762" cy="6656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0584" y="21600"/>
                </a:lnTo>
                <a:lnTo>
                  <a:pt x="0" y="21600"/>
                </a:lnTo>
                <a:close/>
              </a:path>
            </a:pathLst>
          </a:custGeom>
          <a:solidFill>
            <a:srgbClr val="EC0B3B"/>
          </a:solidFill>
          <a:ln w="12700">
            <a:miter lim="400000"/>
          </a:ln>
        </p:spPr>
        <p:txBody>
          <a:bodyPr lIns="45719" rIns="45719" anchor="ctr"/>
          <a:lstStyle/>
          <a:p>
            <a:pPr algn="ctr">
              <a:defRPr>
                <a:solidFill>
                  <a:srgbClr val="FFFFFF"/>
                </a:solidFill>
              </a:defRPr>
            </a:pPr>
            <a:endParaRPr/>
          </a:p>
        </p:txBody>
      </p:sp>
      <p:sp>
        <p:nvSpPr>
          <p:cNvPr id="39" name="形状"/>
          <p:cNvSpPr/>
          <p:nvPr/>
        </p:nvSpPr>
        <p:spPr>
          <a:xfrm>
            <a:off x="540506" y="224140"/>
            <a:ext cx="415751" cy="4164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294" y="0"/>
                </a:lnTo>
                <a:lnTo>
                  <a:pt x="21600" y="0"/>
                </a:lnTo>
                <a:lnTo>
                  <a:pt x="10306" y="21600"/>
                </a:lnTo>
                <a:close/>
              </a:path>
            </a:pathLst>
          </a:custGeom>
          <a:solidFill>
            <a:srgbClr val="404040"/>
          </a:solidFill>
          <a:ln w="12700">
            <a:miter lim="400000"/>
          </a:ln>
        </p:spPr>
        <p:txBody>
          <a:bodyPr lIns="45719" rIns="45719" anchor="ctr"/>
          <a:lstStyle/>
          <a:p>
            <a:pPr algn="ctr">
              <a:defRPr>
                <a:solidFill>
                  <a:srgbClr val="FFFFFF"/>
                </a:solidFill>
              </a:defRPr>
            </a:pPr>
            <a:endParaRPr/>
          </a:p>
        </p:txBody>
      </p:sp>
      <p:sp>
        <p:nvSpPr>
          <p:cNvPr id="40" name="正文级别 1…"/>
          <p:cNvSpPr>
            <a:spLocks noGrp="1"/>
          </p:cNvSpPr>
          <p:nvPr>
            <p:ph type="body" sz="quarter" idx="1" hasCustomPrompt="1"/>
          </p:nvPr>
        </p:nvSpPr>
        <p:spPr>
          <a:xfrm>
            <a:off x="912849" y="191406"/>
            <a:ext cx="4170781" cy="449150"/>
          </a:xfrm>
          <a:prstGeom prst="rect">
            <a:avLst/>
          </a:prstGeom>
        </p:spPr>
        <p:txBody>
          <a:bodyPr>
            <a:normAutofit/>
          </a:bodyPr>
          <a:lstStyle>
            <a:lvl1pPr marL="0" indent="0">
              <a:buSzTx/>
              <a:buFontTx/>
              <a:buNone/>
              <a:defRPr sz="3000" b="1">
                <a:solidFill>
                  <a:srgbClr val="EC0B3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indent="444500">
              <a:buSzTx/>
              <a:buFontTx/>
              <a:buNone/>
              <a:defRPr sz="3000" b="1">
                <a:solidFill>
                  <a:srgbClr val="EC0B3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indent="889000">
              <a:buSzTx/>
              <a:buFontTx/>
              <a:buNone/>
              <a:defRPr sz="3000" b="1">
                <a:solidFill>
                  <a:srgbClr val="EC0B3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752600" indent="-381000">
              <a:buFontTx/>
              <a:defRPr sz="3000" b="1">
                <a:solidFill>
                  <a:srgbClr val="EC0B3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209800" indent="-381000">
              <a:buFontTx/>
              <a:defRPr sz="3000" b="1">
                <a:solidFill>
                  <a:srgbClr val="EC0B3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2018/9/18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www.test.com/erp"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www.centos.bz/tag/server/" TargetMode="External"/><Relationship Id="rId7" Type="http://schemas.openxmlformats.org/officeDocument/2006/relationships/image" Target="../media/image36.png"/><Relationship Id="rId2" Type="http://schemas.openxmlformats.org/officeDocument/2006/relationships/hyperlink" Target="https://www.centos.bz/tag/upstream/" TargetMode="External"/><Relationship Id="rId1" Type="http://schemas.openxmlformats.org/officeDocument/2006/relationships/slideLayout" Target="../slideLayouts/slideLayout12.xml"/><Relationship Id="rId6" Type="http://schemas.openxmlformats.org/officeDocument/2006/relationships/hyperlink" Target="https://www.centos.bz/tag/error/" TargetMode="External"/><Relationship Id="rId5" Type="http://schemas.openxmlformats.org/officeDocument/2006/relationships/hyperlink" Target="http://backends/" TargetMode="External"/><Relationship Id="rId4" Type="http://schemas.openxmlformats.org/officeDocument/2006/relationships/hyperlink" Target="https://www.centos.bz/tag/locatio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ruanyifeng.com/blog/2014/02/ssl_tls.html"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TR/cors/#access-control-allow-methods-response-header"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bb.com/$1"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0.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nginx.org/en/docs/http/ngx_http_proxy_module.html#proxy_buffer_size"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8.wmf"/><Relationship Id="rId4" Type="http://schemas.openxmlformats.org/officeDocument/2006/relationships/package" Target="../embeddings/Microsoft_Word_Document.docx"/></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3.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notesSlide" Target="../notesSlides/notesSlide34.xml"/><Relationship Id="rId21" Type="http://schemas.openxmlformats.org/officeDocument/2006/relationships/image" Target="../media/image57.wmf"/><Relationship Id="rId34" Type="http://schemas.openxmlformats.org/officeDocument/2006/relationships/oleObject" Target="../embeddings/oleObject18.bin"/><Relationship Id="rId7" Type="http://schemas.openxmlformats.org/officeDocument/2006/relationships/image" Target="../media/image50.wmf"/><Relationship Id="rId12" Type="http://schemas.openxmlformats.org/officeDocument/2006/relationships/oleObject" Target="../embeddings/oleObject7.bin"/><Relationship Id="rId17" Type="http://schemas.openxmlformats.org/officeDocument/2006/relationships/image" Target="../media/image55.wmf"/><Relationship Id="rId25" Type="http://schemas.openxmlformats.org/officeDocument/2006/relationships/image" Target="../media/image59.wmf"/><Relationship Id="rId33" Type="http://schemas.openxmlformats.org/officeDocument/2006/relationships/image" Target="../media/image63.wmf"/><Relationship Id="rId2" Type="http://schemas.openxmlformats.org/officeDocument/2006/relationships/slideLayout" Target="../slideLayouts/slideLayout1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61.wmf"/><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52.wmf"/><Relationship Id="rId24" Type="http://schemas.openxmlformats.org/officeDocument/2006/relationships/oleObject" Target="../embeddings/oleObject13.bin"/><Relationship Id="rId32" Type="http://schemas.openxmlformats.org/officeDocument/2006/relationships/oleObject" Target="../embeddings/oleObject17.bin"/><Relationship Id="rId5" Type="http://schemas.openxmlformats.org/officeDocument/2006/relationships/image" Target="../media/image49.wmf"/><Relationship Id="rId15" Type="http://schemas.openxmlformats.org/officeDocument/2006/relationships/image" Target="../media/image54.wmf"/><Relationship Id="rId23" Type="http://schemas.openxmlformats.org/officeDocument/2006/relationships/image" Target="../media/image58.wmf"/><Relationship Id="rId28" Type="http://schemas.openxmlformats.org/officeDocument/2006/relationships/oleObject" Target="../embeddings/oleObject15.bin"/><Relationship Id="rId10" Type="http://schemas.openxmlformats.org/officeDocument/2006/relationships/oleObject" Target="../embeddings/oleObject6.bin"/><Relationship Id="rId19" Type="http://schemas.openxmlformats.org/officeDocument/2006/relationships/image" Target="../media/image56.wmf"/><Relationship Id="rId31" Type="http://schemas.openxmlformats.org/officeDocument/2006/relationships/image" Target="../media/image62.wmf"/><Relationship Id="rId4" Type="http://schemas.openxmlformats.org/officeDocument/2006/relationships/oleObject" Target="../embeddings/oleObject3.bin"/><Relationship Id="rId9" Type="http://schemas.openxmlformats.org/officeDocument/2006/relationships/image" Target="../media/image51.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60.wmf"/><Relationship Id="rId30" Type="http://schemas.openxmlformats.org/officeDocument/2006/relationships/oleObject" Target="../embeddings/oleObject16.bin"/><Relationship Id="rId35" Type="http://schemas.openxmlformats.org/officeDocument/2006/relationships/image" Target="../media/image6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69.wmf"/><Relationship Id="rId18" Type="http://schemas.openxmlformats.org/officeDocument/2006/relationships/oleObject" Target="../embeddings/oleObject26.bin"/><Relationship Id="rId3" Type="http://schemas.openxmlformats.org/officeDocument/2006/relationships/notesSlide" Target="../notesSlides/notesSlide38.xml"/><Relationship Id="rId7" Type="http://schemas.openxmlformats.org/officeDocument/2006/relationships/image" Target="../media/image66.wmf"/><Relationship Id="rId12" Type="http://schemas.openxmlformats.org/officeDocument/2006/relationships/oleObject" Target="../embeddings/oleObject23.bin"/><Relationship Id="rId17" Type="http://schemas.openxmlformats.org/officeDocument/2006/relationships/image" Target="../media/image71.wmf"/><Relationship Id="rId2" Type="http://schemas.openxmlformats.org/officeDocument/2006/relationships/slideLayout" Target="../slideLayouts/slideLayout12.xml"/><Relationship Id="rId16" Type="http://schemas.openxmlformats.org/officeDocument/2006/relationships/oleObject" Target="../embeddings/oleObject25.bin"/><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22.bin"/><Relationship Id="rId19" Type="http://schemas.openxmlformats.org/officeDocument/2006/relationships/image" Target="../media/image72.wmf"/><Relationship Id="rId4" Type="http://schemas.openxmlformats.org/officeDocument/2006/relationships/oleObject" Target="../embeddings/oleObject19.bin"/><Relationship Id="rId9" Type="http://schemas.openxmlformats.org/officeDocument/2006/relationships/image" Target="../media/image67.wmf"/><Relationship Id="rId1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77.wmf"/><Relationship Id="rId3" Type="http://schemas.openxmlformats.org/officeDocument/2006/relationships/notesSlide" Target="../notesSlides/notesSlide42.xml"/><Relationship Id="rId7" Type="http://schemas.openxmlformats.org/officeDocument/2006/relationships/image" Target="../media/image74.wmf"/><Relationship Id="rId12"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75.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127.0.0.1:8866/sum?a=11&amp;b=12"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3" Type="http://schemas.openxmlformats.org/officeDocument/2006/relationships/hyperlink" Target="http://wiki.jikexueyuan.com/project/openresty/postgres/sql_inject.html"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hyperlink" Target="http://jinnianshilongnian.iteye.com/blog/2190344" TargetMode="Externa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6.xml"/><Relationship Id="rId7" Type="http://schemas.openxmlformats.org/officeDocument/2006/relationships/image" Target="../media/image80.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33.bin"/><Relationship Id="rId5" Type="http://schemas.openxmlformats.org/officeDocument/2006/relationships/image" Target="../media/image79.wmf"/><Relationship Id="rId4" Type="http://schemas.openxmlformats.org/officeDocument/2006/relationships/oleObject" Target="../embeddings/oleObject32.bin"/><Relationship Id="rId9" Type="http://schemas.openxmlformats.org/officeDocument/2006/relationships/image" Target="../media/image81.wmf"/></Relationships>
</file>

<file path=ppt/slides/_rels/slide5.xml.rels><?xml version="1.0" encoding="UTF-8" standalone="yes"?>
<Relationships xmlns="http://schemas.openxmlformats.org/package/2006/relationships"><Relationship Id="rId3" Type="http://schemas.openxmlformats.org/officeDocument/2006/relationships/hyperlink" Target="https://openresty.org/download/openresty-1.13.6.2-win64.zi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s://www.cnblogs.com/wangxusummer/p/4309007.html" TargetMode="External"/><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nginx.cn/doc/"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wiki.jikexueyuan.com/project/openresty/openresty/work_with_location.html" TargetMode="External"/><Relationship Id="rId4" Type="http://schemas.openxmlformats.org/officeDocument/2006/relationships/hyperlink" Target="http://nginx.org/en/doc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线条"/>
          <p:cNvSpPr/>
          <p:nvPr/>
        </p:nvSpPr>
        <p:spPr>
          <a:xfrm>
            <a:off x="3721650" y="4124992"/>
            <a:ext cx="4726396" cy="1"/>
          </a:xfrm>
          <a:prstGeom prst="line">
            <a:avLst/>
          </a:prstGeom>
          <a:ln w="25400">
            <a:solidFill>
              <a:srgbClr val="404040"/>
            </a:solidFill>
            <a:miter/>
          </a:ln>
        </p:spPr>
        <p:txBody>
          <a:bodyPr lIns="45719" rIns="45719"/>
          <a:lstStyle/>
          <a:p>
            <a:endParaRPr/>
          </a:p>
        </p:txBody>
      </p:sp>
      <p:pic>
        <p:nvPicPr>
          <p:cNvPr id="52" name="pasted-image.pdf" descr="pasted-image.pdf"/>
          <p:cNvPicPr>
            <a:picLocks noChangeAspect="1"/>
          </p:cNvPicPr>
          <p:nvPr/>
        </p:nvPicPr>
        <p:blipFill>
          <a:blip r:embed="rId3" cstate="print"/>
          <a:stretch>
            <a:fillRect/>
          </a:stretch>
        </p:blipFill>
        <p:spPr>
          <a:xfrm>
            <a:off x="8870950" y="4000500"/>
            <a:ext cx="3136900" cy="2590800"/>
          </a:xfrm>
          <a:prstGeom prst="rect">
            <a:avLst/>
          </a:prstGeom>
          <a:ln w="12700">
            <a:miter lim="400000"/>
            <a:headEnd/>
            <a:tailEnd/>
          </a:ln>
        </p:spPr>
      </p:pic>
      <p:pic>
        <p:nvPicPr>
          <p:cNvPr id="51" name="image4.png" descr="image4.png"/>
          <p:cNvPicPr>
            <a:picLocks noChangeAspect="1"/>
          </p:cNvPicPr>
          <p:nvPr/>
        </p:nvPicPr>
        <p:blipFill>
          <a:blip r:embed="rId4" cstate="print"/>
          <a:srcRect l="5466" t="22562" r="3703" b="24495"/>
          <a:stretch>
            <a:fillRect/>
          </a:stretch>
        </p:blipFill>
        <p:spPr>
          <a:xfrm>
            <a:off x="3454220" y="2373995"/>
            <a:ext cx="4804589" cy="1050154"/>
          </a:xfrm>
          <a:prstGeom prst="rect">
            <a:avLst/>
          </a:prstGeom>
          <a:ln w="12700">
            <a:miter lim="400000"/>
            <a:headEnd/>
            <a:tailEnd/>
          </a:ln>
        </p:spPr>
      </p:pic>
      <p:sp>
        <p:nvSpPr>
          <p:cNvPr id="5" name="矩形 4"/>
          <p:cNvSpPr/>
          <p:nvPr/>
        </p:nvSpPr>
        <p:spPr>
          <a:xfrm>
            <a:off x="3905956" y="3581401"/>
            <a:ext cx="4718755" cy="630942"/>
          </a:xfrm>
          <a:prstGeom prst="rect">
            <a:avLst/>
          </a:prstGeom>
        </p:spPr>
        <p:txBody>
          <a:bodyPr wrap="square">
            <a:spAutoFit/>
          </a:bodyPr>
          <a:lstStyle/>
          <a:p>
            <a:r>
              <a:rPr lang="en-US" altLang="zh-CN" sz="3500" b="1" dirty="0">
                <a:latin typeface="微软雅黑" pitchFamily="34" charset="-122"/>
                <a:ea typeface="微软雅黑" pitchFamily="34" charset="-122"/>
              </a:rPr>
              <a:t>Nginx</a:t>
            </a:r>
            <a:r>
              <a:rPr lang="zh-CN" altLang="en-US" sz="3500" b="1" dirty="0">
                <a:latin typeface="微软雅黑" pitchFamily="34" charset="-122"/>
                <a:ea typeface="微软雅黑" pitchFamily="34" charset="-122"/>
              </a:rPr>
              <a:t>课堂</a:t>
            </a:r>
          </a:p>
        </p:txBody>
      </p:sp>
      <p:sp>
        <p:nvSpPr>
          <p:cNvPr id="6" name="矩形 5"/>
          <p:cNvSpPr/>
          <p:nvPr/>
        </p:nvSpPr>
        <p:spPr>
          <a:xfrm>
            <a:off x="4179546" y="4359902"/>
            <a:ext cx="1776448" cy="369332"/>
          </a:xfrm>
          <a:prstGeom prst="rect">
            <a:avLst/>
          </a:prstGeom>
        </p:spPr>
        <p:txBody>
          <a:bodyPr wrap="none">
            <a:spAutoFit/>
          </a:bodyPr>
          <a:lstStyle/>
          <a:p>
            <a:r>
              <a:rPr lang="zh-CN" altLang="en-US" b="1" dirty="0">
                <a:latin typeface="微软雅黑" pitchFamily="34" charset="-122"/>
                <a:ea typeface="微软雅黑" pitchFamily="34" charset="-122"/>
              </a:rPr>
              <a:t>姓名   运维部门</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4770537"/>
          </a:xfrm>
          <a:prstGeom prst="rect">
            <a:avLst/>
          </a:prstGeom>
          <a:noFill/>
        </p:spPr>
        <p:txBody>
          <a:bodyPr wrap="square" rtlCol="0">
            <a:spAutoFit/>
          </a:bodyPr>
          <a:lstStyle/>
          <a:p>
            <a:r>
              <a:rPr lang="en-US" altLang="zh-CN" sz="1600" dirty="0"/>
              <a:t>Location</a:t>
            </a:r>
            <a:r>
              <a:rPr lang="zh-CN" altLang="en-US" sz="1600" dirty="0"/>
              <a:t>和变量</a:t>
            </a:r>
            <a:endParaRPr lang="en-US" altLang="zh-CN" sz="1600" dirty="0"/>
          </a:p>
          <a:p>
            <a:r>
              <a:rPr lang="en-US" altLang="zh-CN" sz="1600" dirty="0"/>
              <a:t>  3)</a:t>
            </a:r>
            <a:r>
              <a:rPr lang="zh-CN" altLang="en-US" sz="1600" dirty="0"/>
              <a:t> </a:t>
            </a:r>
            <a:r>
              <a:rPr lang="en-US" altLang="zh-CN" sz="1600" dirty="0"/>
              <a:t> </a:t>
            </a:r>
            <a:r>
              <a:rPr lang="zh-CN" altLang="en-US" sz="1600" dirty="0"/>
              <a:t>在</a:t>
            </a:r>
            <a:r>
              <a:rPr lang="en-US" altLang="zh-CN" sz="1600" dirty="0"/>
              <a:t>2)</a:t>
            </a:r>
            <a:r>
              <a:rPr lang="zh-CN" altLang="en-US" sz="1600" dirty="0"/>
              <a:t>的基础，可以根据参数的值来进一步判断跳转</a:t>
            </a:r>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endParaRPr lang="en-US" altLang="zh-CN" sz="1600" dirty="0">
              <a:solidFill>
                <a:srgbClr val="FF0000"/>
              </a:solidFill>
            </a:endParaRPr>
          </a:p>
          <a:p>
            <a:r>
              <a:rPr lang="en-US" altLang="zh-CN" sz="1600" dirty="0"/>
              <a:t>4) </a:t>
            </a:r>
            <a:r>
              <a:rPr lang="zh-CN" altLang="en-US" sz="1600" dirty="0"/>
              <a:t>在</a:t>
            </a:r>
            <a:r>
              <a:rPr lang="en-US" altLang="zh-CN" sz="1600" dirty="0"/>
              <a:t>2)</a:t>
            </a:r>
            <a:r>
              <a:rPr lang="zh-CN" altLang="en-US" sz="1600" dirty="0"/>
              <a:t>的基础上，根据参数的情况来进行重定向</a:t>
            </a:r>
            <a:r>
              <a:rPr lang="en-US" altLang="zh-CN" sz="1600" dirty="0"/>
              <a:t>, </a:t>
            </a:r>
            <a:r>
              <a:rPr lang="zh-CN" altLang="en-US" sz="1600" dirty="0"/>
              <a:t>执行结果后文讲解</a:t>
            </a:r>
            <a:endParaRPr lang="en-US" altLang="zh-CN" sz="1600" dirty="0"/>
          </a:p>
          <a:p>
            <a:r>
              <a:rPr lang="en-US" altLang="zh-CN" sz="1400" dirty="0">
                <a:solidFill>
                  <a:srgbClr val="FF0000"/>
                </a:solidFill>
              </a:rPr>
              <a:t>(</a:t>
            </a:r>
            <a:r>
              <a:rPr lang="zh-CN" altLang="en-US" sz="1400" dirty="0">
                <a:solidFill>
                  <a:srgbClr val="FF0000"/>
                </a:solidFill>
              </a:rPr>
              <a:t>重定向后面会详解</a:t>
            </a:r>
            <a:r>
              <a:rPr lang="en-US" altLang="zh-CN" sz="1400" dirty="0">
                <a:solidFill>
                  <a:srgbClr val="FF0000"/>
                </a:solidFill>
              </a:rPr>
              <a:t>)</a:t>
            </a:r>
          </a:p>
          <a:p>
            <a:endParaRPr lang="en-US" altLang="zh-CN" sz="16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r>
              <a:rPr lang="zh-CN" altLang="en-US" sz="1400" dirty="0"/>
              <a:t>如果请求中的</a:t>
            </a:r>
            <a:r>
              <a:rPr lang="en-US" altLang="zh-CN" sz="1400" dirty="0"/>
              <a:t>$</a:t>
            </a:r>
            <a:r>
              <a:rPr lang="en-US" altLang="zh-CN" sz="1400" dirty="0" err="1"/>
              <a:t>query_string</a:t>
            </a:r>
            <a:r>
              <a:rPr lang="zh-CN" altLang="en-US" sz="1400" dirty="0"/>
              <a:t>包含</a:t>
            </a:r>
            <a:r>
              <a:rPr lang="en-US" altLang="zh-CN" sz="1400" dirty="0"/>
              <a:t>"q=</a:t>
            </a:r>
            <a:r>
              <a:rPr lang="zh-CN" altLang="en-US" sz="1400" dirty="0"/>
              <a:t>数字</a:t>
            </a:r>
            <a:r>
              <a:rPr lang="en-US" altLang="zh-CN" sz="1400" dirty="0"/>
              <a:t>"</a:t>
            </a:r>
            <a:r>
              <a:rPr lang="zh-CN" altLang="en-US" sz="1400" dirty="0"/>
              <a:t>，</a:t>
            </a:r>
            <a:r>
              <a:rPr lang="en-US" altLang="zh-CN" sz="1400" dirty="0"/>
              <a:t>301</a:t>
            </a:r>
            <a:r>
              <a:rPr lang="zh-CN" altLang="en-US" sz="1400" dirty="0"/>
              <a:t>重新定向到首页交由</a:t>
            </a:r>
            <a:r>
              <a:rPr lang="en-US" altLang="zh-CN" sz="1400" dirty="0" err="1"/>
              <a:t>index.php</a:t>
            </a:r>
            <a:r>
              <a:rPr lang="zh-CN" altLang="en-US" sz="1400" dirty="0"/>
              <a:t>处理。否则只是</a:t>
            </a:r>
            <a:r>
              <a:rPr lang="en-US" altLang="zh-CN" sz="1400" dirty="0"/>
              <a:t>301</a:t>
            </a:r>
            <a:r>
              <a:rPr lang="zh-CN" altLang="en-US" sz="1400" dirty="0"/>
              <a:t>重新定向到首页</a:t>
            </a:r>
            <a:endParaRPr lang="en-US" altLang="zh-CN" sz="1400" dirty="0">
              <a:solidFill>
                <a:srgbClr val="FF0000"/>
              </a:solidFill>
            </a:endParaRPr>
          </a:p>
        </p:txBody>
      </p:sp>
      <p:pic>
        <p:nvPicPr>
          <p:cNvPr id="11" name="图片 10">
            <a:extLst>
              <a:ext uri="{FF2B5EF4-FFF2-40B4-BE49-F238E27FC236}">
                <a16:creationId xmlns:a16="http://schemas.microsoft.com/office/drawing/2014/main" id="{20A6EAEF-4975-46E7-A042-F087B2FE18EB}"/>
              </a:ext>
            </a:extLst>
          </p:cNvPr>
          <p:cNvPicPr>
            <a:picLocks noChangeAspect="1"/>
          </p:cNvPicPr>
          <p:nvPr/>
        </p:nvPicPr>
        <p:blipFill>
          <a:blip r:embed="rId3"/>
          <a:stretch>
            <a:fillRect/>
          </a:stretch>
        </p:blipFill>
        <p:spPr>
          <a:xfrm>
            <a:off x="5509792" y="1935430"/>
            <a:ext cx="4907705" cy="1158340"/>
          </a:xfrm>
          <a:prstGeom prst="rect">
            <a:avLst/>
          </a:prstGeom>
        </p:spPr>
      </p:pic>
      <p:pic>
        <p:nvPicPr>
          <p:cNvPr id="15" name="图片 14">
            <a:extLst>
              <a:ext uri="{FF2B5EF4-FFF2-40B4-BE49-F238E27FC236}">
                <a16:creationId xmlns:a16="http://schemas.microsoft.com/office/drawing/2014/main" id="{99D48AA1-76A1-4A27-9E65-D286C52EEAD3}"/>
              </a:ext>
            </a:extLst>
          </p:cNvPr>
          <p:cNvPicPr>
            <a:picLocks noChangeAspect="1"/>
          </p:cNvPicPr>
          <p:nvPr/>
        </p:nvPicPr>
        <p:blipFill>
          <a:blip r:embed="rId4"/>
          <a:stretch>
            <a:fillRect/>
          </a:stretch>
        </p:blipFill>
        <p:spPr>
          <a:xfrm>
            <a:off x="1273407" y="1724496"/>
            <a:ext cx="3871361" cy="1876768"/>
          </a:xfrm>
          <a:prstGeom prst="rect">
            <a:avLst/>
          </a:prstGeom>
        </p:spPr>
      </p:pic>
      <p:pic>
        <p:nvPicPr>
          <p:cNvPr id="16" name="图片 15">
            <a:extLst>
              <a:ext uri="{FF2B5EF4-FFF2-40B4-BE49-F238E27FC236}">
                <a16:creationId xmlns:a16="http://schemas.microsoft.com/office/drawing/2014/main" id="{3726ECB1-462B-42ED-A1F3-434D0117846D}"/>
              </a:ext>
            </a:extLst>
          </p:cNvPr>
          <p:cNvPicPr>
            <a:picLocks noChangeAspect="1"/>
          </p:cNvPicPr>
          <p:nvPr/>
        </p:nvPicPr>
        <p:blipFill>
          <a:blip r:embed="rId5"/>
          <a:stretch>
            <a:fillRect/>
          </a:stretch>
        </p:blipFill>
        <p:spPr>
          <a:xfrm>
            <a:off x="1273407" y="4200700"/>
            <a:ext cx="3589331" cy="1368972"/>
          </a:xfrm>
          <a:prstGeom prst="rect">
            <a:avLst/>
          </a:prstGeom>
        </p:spPr>
      </p:pic>
    </p:spTree>
    <p:extLst>
      <p:ext uri="{BB962C8B-B14F-4D97-AF65-F5344CB8AC3E}">
        <p14:creationId xmlns:p14="http://schemas.microsoft.com/office/powerpoint/2010/main" val="13766130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2</a:t>
            </a:r>
            <a:r>
              <a:rPr lang="zh-CN" altLang="en-US" sz="2800" b="1" dirty="0">
                <a:solidFill>
                  <a:srgbClr val="FF0000"/>
                </a:solidFill>
              </a:rPr>
              <a:t>、</a:t>
            </a:r>
            <a:r>
              <a:rPr lang="en-US" altLang="zh-CN" sz="2400" b="1" dirty="0">
                <a:solidFill>
                  <a:srgbClr val="FF0000"/>
                </a:solidFill>
              </a:rPr>
              <a:t>Nginx</a:t>
            </a:r>
            <a:r>
              <a:rPr lang="zh-CN" altLang="en-US" sz="2400" b="1" dirty="0">
                <a:solidFill>
                  <a:srgbClr val="FF0000"/>
                </a:solidFill>
              </a:rPr>
              <a:t>的</a:t>
            </a:r>
            <a:r>
              <a:rPr lang="en-US" altLang="zh-CN" sz="2400" b="1" dirty="0">
                <a:solidFill>
                  <a:srgbClr val="FF0000"/>
                </a:solidFill>
              </a:rPr>
              <a:t>location</a:t>
            </a:r>
            <a:endParaRPr lang="zh-CN" altLang="en-US" sz="24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3816429"/>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dirty="0"/>
              <a:t>语法规则： </a:t>
            </a:r>
            <a:r>
              <a:rPr lang="en-US" altLang="zh-CN" dirty="0"/>
              <a:t>location [=|~|~*|^~] /</a:t>
            </a:r>
            <a:r>
              <a:rPr lang="en-US" altLang="zh-CN" dirty="0" err="1"/>
              <a:t>uri</a:t>
            </a:r>
            <a:r>
              <a:rPr lang="en-US" altLang="zh-CN" dirty="0"/>
              <a:t>/ { … }</a:t>
            </a:r>
          </a:p>
          <a:p>
            <a:r>
              <a:rPr lang="en-US" altLang="zh-CN" dirty="0"/>
              <a:t>= </a:t>
            </a:r>
            <a:r>
              <a:rPr lang="zh-CN" altLang="en-US" dirty="0"/>
              <a:t>开头表示精确匹配</a:t>
            </a:r>
          </a:p>
          <a:p>
            <a:r>
              <a:rPr lang="en-US" altLang="zh-CN" dirty="0"/>
              <a:t>^~ </a:t>
            </a:r>
            <a:r>
              <a:rPr lang="zh-CN" altLang="en-US" dirty="0"/>
              <a:t>开头表示</a:t>
            </a:r>
            <a:r>
              <a:rPr lang="en-US" altLang="zh-CN" dirty="0" err="1"/>
              <a:t>uri</a:t>
            </a:r>
            <a:r>
              <a:rPr lang="zh-CN" altLang="en-US" dirty="0"/>
              <a:t>以某个常规字符串开头，理解为匹配 </a:t>
            </a:r>
            <a:r>
              <a:rPr lang="en-US" altLang="zh-CN" dirty="0" err="1"/>
              <a:t>url</a:t>
            </a:r>
            <a:r>
              <a:rPr lang="zh-CN" altLang="en-US" dirty="0"/>
              <a:t>路径即可。</a:t>
            </a:r>
            <a:r>
              <a:rPr lang="en-US" altLang="zh-CN" dirty="0" err="1"/>
              <a:t>nginx</a:t>
            </a:r>
            <a:r>
              <a:rPr lang="zh-CN" altLang="en-US" dirty="0"/>
              <a:t>不对</a:t>
            </a:r>
            <a:r>
              <a:rPr lang="en-US" altLang="zh-CN" dirty="0" err="1"/>
              <a:t>url</a:t>
            </a:r>
            <a:r>
              <a:rPr lang="zh-CN" altLang="en-US" dirty="0"/>
              <a:t>做编码，因此请求为</a:t>
            </a:r>
            <a:r>
              <a:rPr lang="en-US" altLang="zh-CN" dirty="0"/>
              <a:t>/static/20%/aa</a:t>
            </a:r>
            <a:r>
              <a:rPr lang="zh-CN" altLang="en-US" dirty="0"/>
              <a:t>，可以被规则</a:t>
            </a:r>
            <a:r>
              <a:rPr lang="en-US" altLang="zh-CN" dirty="0"/>
              <a:t>^~ /static/ /aa</a:t>
            </a:r>
            <a:r>
              <a:rPr lang="zh-CN" altLang="en-US" dirty="0"/>
              <a:t>匹配到（注意是空格）。</a:t>
            </a:r>
          </a:p>
          <a:p>
            <a:r>
              <a:rPr lang="en-US" altLang="zh-CN" dirty="0"/>
              <a:t>~ </a:t>
            </a:r>
            <a:r>
              <a:rPr lang="zh-CN" altLang="en-US" dirty="0"/>
              <a:t>开头表示区分大小写的正则匹配</a:t>
            </a:r>
          </a:p>
          <a:p>
            <a:r>
              <a:rPr lang="en-US" altLang="zh-CN" dirty="0"/>
              <a:t>~*  </a:t>
            </a:r>
            <a:r>
              <a:rPr lang="zh-CN" altLang="en-US" dirty="0"/>
              <a:t>开头表示不区分大小写的正则匹配</a:t>
            </a:r>
          </a:p>
          <a:p>
            <a:r>
              <a:rPr lang="en-US" altLang="zh-CN" dirty="0"/>
              <a:t>!~</a:t>
            </a:r>
            <a:r>
              <a:rPr lang="zh-CN" altLang="en-US" dirty="0"/>
              <a:t>和</a:t>
            </a:r>
            <a:r>
              <a:rPr lang="en-US" altLang="zh-CN" dirty="0"/>
              <a:t>!~*</a:t>
            </a:r>
            <a:r>
              <a:rPr lang="zh-CN" altLang="en-US" dirty="0"/>
              <a:t>分别为区分大小写不匹配及不区分大小写不匹配 的正则</a:t>
            </a:r>
          </a:p>
          <a:p>
            <a:r>
              <a:rPr lang="en-US" altLang="zh-CN" dirty="0"/>
              <a:t>/ </a:t>
            </a:r>
            <a:r>
              <a:rPr lang="zh-CN" altLang="en-US" dirty="0"/>
              <a:t>通用匹配，任何请求都会匹配到。</a:t>
            </a:r>
          </a:p>
          <a:p>
            <a:r>
              <a:rPr lang="zh-CN" altLang="en-US" dirty="0"/>
              <a:t>多个</a:t>
            </a:r>
            <a:r>
              <a:rPr lang="en-US" altLang="zh-CN" dirty="0"/>
              <a:t>location</a:t>
            </a:r>
            <a:r>
              <a:rPr lang="zh-CN" altLang="en-US" dirty="0"/>
              <a:t>配置的情况下匹配顺序为：</a:t>
            </a:r>
          </a:p>
          <a:p>
            <a:r>
              <a:rPr lang="zh-CN" altLang="en-US" dirty="0"/>
              <a:t>首先匹配 </a:t>
            </a:r>
            <a:r>
              <a:rPr lang="en-US" altLang="zh-CN" dirty="0"/>
              <a:t>=</a:t>
            </a:r>
            <a:r>
              <a:rPr lang="zh-CN" altLang="en-US" dirty="0"/>
              <a:t>，其次匹配</a:t>
            </a:r>
            <a:r>
              <a:rPr lang="en-US" altLang="zh-CN" dirty="0"/>
              <a:t>^~, </a:t>
            </a:r>
            <a:r>
              <a:rPr lang="zh-CN" altLang="en-US" dirty="0"/>
              <a:t>其次是按文件中顺序的正则匹配，最后是交给 </a:t>
            </a:r>
            <a:r>
              <a:rPr lang="en-US" altLang="zh-CN" dirty="0"/>
              <a:t>/ </a:t>
            </a:r>
            <a:r>
              <a:rPr lang="zh-CN" altLang="en-US" dirty="0"/>
              <a:t>通用匹配。当有匹配成功时候，停止匹配，按当前匹配规则处理请求。</a:t>
            </a:r>
          </a:p>
          <a:p>
            <a:r>
              <a:rPr lang="zh-CN" altLang="en-US" sz="1600" b="1" dirty="0">
                <a:solidFill>
                  <a:srgbClr val="FF0000"/>
                </a:solidFill>
              </a:rPr>
              <a:t>下面将进行测试演示</a:t>
            </a:r>
            <a:endParaRPr lang="en-US" altLang="zh-CN" sz="1600" b="1" dirty="0">
              <a:solidFill>
                <a:srgbClr val="FF0000"/>
              </a:solidFill>
            </a:endParaRPr>
          </a:p>
        </p:txBody>
      </p:sp>
    </p:spTree>
    <p:extLst>
      <p:ext uri="{BB962C8B-B14F-4D97-AF65-F5344CB8AC3E}">
        <p14:creationId xmlns:p14="http://schemas.microsoft.com/office/powerpoint/2010/main" val="14761004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8" name="文本框 7">
            <a:extLst>
              <a:ext uri="{FF2B5EF4-FFF2-40B4-BE49-F238E27FC236}">
                <a16:creationId xmlns:a16="http://schemas.microsoft.com/office/drawing/2014/main" id="{5BBFDAA9-7CF6-41B1-AFDE-8E402AC56B48}"/>
              </a:ext>
            </a:extLst>
          </p:cNvPr>
          <p:cNvSpPr txBox="1"/>
          <p:nvPr/>
        </p:nvSpPr>
        <p:spPr>
          <a:xfrm>
            <a:off x="1101041" y="1400663"/>
            <a:ext cx="10022889" cy="2985433"/>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en-US" altLang="zh-CN" sz="1600" b="1" dirty="0"/>
              <a:t>1</a:t>
            </a:r>
            <a:r>
              <a:rPr lang="zh-CN" altLang="en-US" sz="1600" b="1" dirty="0"/>
              <a:t>、没有</a:t>
            </a:r>
            <a:r>
              <a:rPr lang="en-US" altLang="zh-CN" sz="1600" b="1" dirty="0"/>
              <a:t>=</a:t>
            </a:r>
            <a:r>
              <a:rPr lang="zh-CN" altLang="en-US" sz="1600" b="1" dirty="0"/>
              <a:t>精准匹配，使用</a:t>
            </a:r>
            <a:r>
              <a:rPr lang="en-US" altLang="zh-CN" sz="1600" b="1" dirty="0"/>
              <a:t>^</a:t>
            </a:r>
            <a:r>
              <a:rPr lang="zh-CN" altLang="en-US" sz="1600" b="1" dirty="0"/>
              <a:t>匹配，配置如图一，结果见图二</a:t>
            </a:r>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r>
              <a:rPr lang="en-US" altLang="zh-CN" sz="1600" b="1" dirty="0"/>
              <a:t>2</a:t>
            </a:r>
            <a:r>
              <a:rPr lang="zh-CN" altLang="en-US" sz="1600" b="1" dirty="0"/>
              <a:t>、使用了</a:t>
            </a:r>
            <a:r>
              <a:rPr lang="en-US" altLang="zh-CN" sz="1600" b="1" dirty="0"/>
              <a:t>=</a:t>
            </a:r>
            <a:r>
              <a:rPr lang="zh-CN" altLang="en-US" sz="1600" b="1" dirty="0"/>
              <a:t>精准匹配，同时使用</a:t>
            </a:r>
            <a:r>
              <a:rPr lang="en-US" altLang="zh-CN" sz="1600" b="1" dirty="0"/>
              <a:t>^</a:t>
            </a:r>
            <a:r>
              <a:rPr lang="zh-CN" altLang="en-US" sz="1600" b="1" dirty="0"/>
              <a:t>匹配，</a:t>
            </a:r>
            <a:endParaRPr lang="en-US" altLang="zh-CN" sz="1600" b="1" dirty="0"/>
          </a:p>
          <a:p>
            <a:r>
              <a:rPr lang="en-US" altLang="zh-CN" sz="1600" b="1" dirty="0"/>
              <a:t>     </a:t>
            </a:r>
            <a:r>
              <a:rPr lang="zh-CN" altLang="en-US" sz="1600" b="1" dirty="0"/>
              <a:t>配置如图三，结果见图四</a:t>
            </a:r>
            <a:endParaRPr lang="en-US" altLang="zh-CN" sz="1600" b="1" dirty="0"/>
          </a:p>
        </p:txBody>
      </p:sp>
      <p:pic>
        <p:nvPicPr>
          <p:cNvPr id="9" name="图片 8">
            <a:extLst>
              <a:ext uri="{FF2B5EF4-FFF2-40B4-BE49-F238E27FC236}">
                <a16:creationId xmlns:a16="http://schemas.microsoft.com/office/drawing/2014/main" id="{2C46CFE5-0DF9-49C3-B520-CA5109D51C6A}"/>
              </a:ext>
            </a:extLst>
          </p:cNvPr>
          <p:cNvPicPr>
            <a:picLocks noChangeAspect="1"/>
          </p:cNvPicPr>
          <p:nvPr/>
        </p:nvPicPr>
        <p:blipFill>
          <a:blip r:embed="rId3"/>
          <a:stretch>
            <a:fillRect/>
          </a:stretch>
        </p:blipFill>
        <p:spPr>
          <a:xfrm>
            <a:off x="1458507" y="2302058"/>
            <a:ext cx="2804403" cy="1158340"/>
          </a:xfrm>
          <a:prstGeom prst="rect">
            <a:avLst/>
          </a:prstGeom>
        </p:spPr>
      </p:pic>
      <p:pic>
        <p:nvPicPr>
          <p:cNvPr id="10" name="图片 9">
            <a:extLst>
              <a:ext uri="{FF2B5EF4-FFF2-40B4-BE49-F238E27FC236}">
                <a16:creationId xmlns:a16="http://schemas.microsoft.com/office/drawing/2014/main" id="{0F635E1A-D5B2-4133-871E-A369AEE0E78F}"/>
              </a:ext>
            </a:extLst>
          </p:cNvPr>
          <p:cNvPicPr>
            <a:picLocks noChangeAspect="1"/>
          </p:cNvPicPr>
          <p:nvPr/>
        </p:nvPicPr>
        <p:blipFill>
          <a:blip r:embed="rId4"/>
          <a:stretch>
            <a:fillRect/>
          </a:stretch>
        </p:blipFill>
        <p:spPr>
          <a:xfrm>
            <a:off x="4295881" y="2615948"/>
            <a:ext cx="5174428" cy="457240"/>
          </a:xfrm>
          <a:prstGeom prst="rect">
            <a:avLst/>
          </a:prstGeom>
        </p:spPr>
      </p:pic>
      <p:pic>
        <p:nvPicPr>
          <p:cNvPr id="11" name="图片 10">
            <a:extLst>
              <a:ext uri="{FF2B5EF4-FFF2-40B4-BE49-F238E27FC236}">
                <a16:creationId xmlns:a16="http://schemas.microsoft.com/office/drawing/2014/main" id="{77C89F85-130C-4DC0-9032-821374983916}"/>
              </a:ext>
            </a:extLst>
          </p:cNvPr>
          <p:cNvPicPr>
            <a:picLocks noChangeAspect="1"/>
          </p:cNvPicPr>
          <p:nvPr/>
        </p:nvPicPr>
        <p:blipFill>
          <a:blip r:embed="rId5"/>
          <a:stretch>
            <a:fillRect/>
          </a:stretch>
        </p:blipFill>
        <p:spPr>
          <a:xfrm>
            <a:off x="4425432" y="4386096"/>
            <a:ext cx="4915326" cy="823031"/>
          </a:xfrm>
          <a:prstGeom prst="rect">
            <a:avLst/>
          </a:prstGeom>
        </p:spPr>
      </p:pic>
      <p:pic>
        <p:nvPicPr>
          <p:cNvPr id="12" name="图片 11">
            <a:extLst>
              <a:ext uri="{FF2B5EF4-FFF2-40B4-BE49-F238E27FC236}">
                <a16:creationId xmlns:a16="http://schemas.microsoft.com/office/drawing/2014/main" id="{726C43F8-CB4D-4BE5-9599-99C8015C0539}"/>
              </a:ext>
            </a:extLst>
          </p:cNvPr>
          <p:cNvPicPr>
            <a:picLocks noChangeAspect="1"/>
          </p:cNvPicPr>
          <p:nvPr/>
        </p:nvPicPr>
        <p:blipFill>
          <a:blip r:embed="rId6"/>
          <a:stretch>
            <a:fillRect/>
          </a:stretch>
        </p:blipFill>
        <p:spPr>
          <a:xfrm>
            <a:off x="1681994" y="4520526"/>
            <a:ext cx="2743438" cy="1265030"/>
          </a:xfrm>
          <a:prstGeom prst="rect">
            <a:avLst/>
          </a:prstGeom>
        </p:spPr>
      </p:pic>
    </p:spTree>
    <p:extLst>
      <p:ext uri="{BB962C8B-B14F-4D97-AF65-F5344CB8AC3E}">
        <p14:creationId xmlns:p14="http://schemas.microsoft.com/office/powerpoint/2010/main" val="28676235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8" name="文本框 7">
            <a:extLst>
              <a:ext uri="{FF2B5EF4-FFF2-40B4-BE49-F238E27FC236}">
                <a16:creationId xmlns:a16="http://schemas.microsoft.com/office/drawing/2014/main" id="{5BBFDAA9-7CF6-41B1-AFDE-8E402AC56B48}"/>
              </a:ext>
            </a:extLst>
          </p:cNvPr>
          <p:cNvSpPr txBox="1"/>
          <p:nvPr/>
        </p:nvSpPr>
        <p:spPr>
          <a:xfrm>
            <a:off x="1101041" y="1400663"/>
            <a:ext cx="10022889" cy="3477875"/>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en-US" altLang="zh-CN" sz="1600" b="1" dirty="0"/>
              <a:t>3</a:t>
            </a:r>
            <a:r>
              <a:rPr lang="zh-CN" altLang="en-US" sz="1600" b="1" dirty="0"/>
              <a:t>、不使用</a:t>
            </a:r>
            <a:r>
              <a:rPr lang="en-US" altLang="zh-CN" sz="1600" b="1" dirty="0"/>
              <a:t>=</a:t>
            </a:r>
            <a:r>
              <a:rPr lang="zh-CN" altLang="en-US" sz="1600" b="1" dirty="0"/>
              <a:t>和</a:t>
            </a:r>
            <a:r>
              <a:rPr lang="en-US" altLang="zh-CN" sz="1600" b="1" dirty="0"/>
              <a:t>^, </a:t>
            </a:r>
            <a:r>
              <a:rPr lang="zh-CN" altLang="en-US" sz="1600" b="1" dirty="0"/>
              <a:t>同时使用</a:t>
            </a:r>
            <a:r>
              <a:rPr lang="en-US" altLang="zh-CN" sz="1600" b="1" dirty="0"/>
              <a:t>~</a:t>
            </a:r>
            <a:r>
              <a:rPr lang="zh-CN" altLang="en-US" sz="1600" b="1" dirty="0"/>
              <a:t>和</a:t>
            </a:r>
            <a:r>
              <a:rPr lang="en-US" altLang="zh-CN" sz="1600" b="1" dirty="0"/>
              <a:t>~* </a:t>
            </a:r>
            <a:r>
              <a:rPr lang="zh-CN" altLang="en-US" sz="1600" b="1" dirty="0"/>
              <a:t>进行匹配，配置如图五，结果见图六</a:t>
            </a:r>
            <a:r>
              <a:rPr lang="en-US" altLang="zh-CN" sz="1600" b="1" dirty="0"/>
              <a:t>(</a:t>
            </a:r>
            <a:r>
              <a:rPr lang="zh-CN" altLang="en-US" sz="1600" b="1" dirty="0"/>
              <a:t>发现按配置的顺序匹配</a:t>
            </a:r>
            <a:r>
              <a:rPr lang="en-US" altLang="zh-CN" sz="1600" b="1" dirty="0"/>
              <a:t>)</a:t>
            </a:r>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endParaRPr lang="en-US" altLang="zh-CN" sz="1600" b="1" dirty="0"/>
          </a:p>
          <a:p>
            <a:r>
              <a:rPr lang="en-US" altLang="zh-CN" sz="1600" b="1" dirty="0"/>
              <a:t>4</a:t>
            </a:r>
            <a:r>
              <a:rPr lang="zh-CN" altLang="en-US" sz="1600" b="1" dirty="0"/>
              <a:t>、不使用</a:t>
            </a:r>
            <a:r>
              <a:rPr lang="en-US" altLang="zh-CN" sz="1600" b="1" dirty="0"/>
              <a:t>=</a:t>
            </a:r>
            <a:r>
              <a:rPr lang="zh-CN" altLang="en-US" sz="1600" b="1" dirty="0"/>
              <a:t>和</a:t>
            </a:r>
            <a:r>
              <a:rPr lang="en-US" altLang="zh-CN" sz="1600" b="1" dirty="0"/>
              <a:t>^, </a:t>
            </a:r>
            <a:r>
              <a:rPr lang="zh-CN" altLang="en-US" sz="1600" b="1" dirty="0"/>
              <a:t>使用</a:t>
            </a:r>
            <a:r>
              <a:rPr lang="en-US" altLang="zh-CN" sz="1600" b="1" dirty="0"/>
              <a:t>~</a:t>
            </a:r>
            <a:r>
              <a:rPr lang="zh-CN" altLang="en-US" sz="1600" b="1" dirty="0"/>
              <a:t>*</a:t>
            </a:r>
            <a:r>
              <a:rPr lang="en-US" altLang="zh-CN" sz="1600" b="1" dirty="0"/>
              <a:t> </a:t>
            </a:r>
            <a:r>
              <a:rPr lang="zh-CN" altLang="en-US" sz="1600" b="1" dirty="0"/>
              <a:t>和</a:t>
            </a:r>
            <a:r>
              <a:rPr lang="en-US" altLang="zh-CN" sz="1600" b="1" dirty="0"/>
              <a:t>/</a:t>
            </a:r>
            <a:r>
              <a:rPr lang="zh-CN" altLang="en-US" sz="1600" b="1" dirty="0"/>
              <a:t>名称 匹配， </a:t>
            </a:r>
            <a:endParaRPr lang="en-US" altLang="zh-CN" sz="1600" b="1" dirty="0"/>
          </a:p>
          <a:p>
            <a:r>
              <a:rPr lang="en-US" altLang="zh-CN" sz="1600" b="1" dirty="0"/>
              <a:t>     </a:t>
            </a:r>
            <a:r>
              <a:rPr lang="zh-CN" altLang="en-US" sz="1600" b="1" dirty="0"/>
              <a:t>配置如图七，结果见图八</a:t>
            </a:r>
            <a:endParaRPr lang="en-US" altLang="zh-CN" sz="1600" b="1" dirty="0"/>
          </a:p>
        </p:txBody>
      </p:sp>
      <p:pic>
        <p:nvPicPr>
          <p:cNvPr id="3" name="图片 2">
            <a:extLst>
              <a:ext uri="{FF2B5EF4-FFF2-40B4-BE49-F238E27FC236}">
                <a16:creationId xmlns:a16="http://schemas.microsoft.com/office/drawing/2014/main" id="{41F3433D-247A-40D6-A576-C594AAF71D8C}"/>
              </a:ext>
            </a:extLst>
          </p:cNvPr>
          <p:cNvPicPr>
            <a:picLocks noChangeAspect="1"/>
          </p:cNvPicPr>
          <p:nvPr/>
        </p:nvPicPr>
        <p:blipFill>
          <a:blip r:embed="rId3"/>
          <a:stretch>
            <a:fillRect/>
          </a:stretch>
        </p:blipFill>
        <p:spPr>
          <a:xfrm>
            <a:off x="1631646" y="5020960"/>
            <a:ext cx="3215919" cy="1059272"/>
          </a:xfrm>
          <a:prstGeom prst="rect">
            <a:avLst/>
          </a:prstGeom>
        </p:spPr>
      </p:pic>
      <p:pic>
        <p:nvPicPr>
          <p:cNvPr id="4" name="图片 3">
            <a:extLst>
              <a:ext uri="{FF2B5EF4-FFF2-40B4-BE49-F238E27FC236}">
                <a16:creationId xmlns:a16="http://schemas.microsoft.com/office/drawing/2014/main" id="{3651F75F-AB41-46B8-9431-047453599396}"/>
              </a:ext>
            </a:extLst>
          </p:cNvPr>
          <p:cNvPicPr>
            <a:picLocks noChangeAspect="1"/>
          </p:cNvPicPr>
          <p:nvPr/>
        </p:nvPicPr>
        <p:blipFill>
          <a:blip r:embed="rId4"/>
          <a:stretch>
            <a:fillRect/>
          </a:stretch>
        </p:blipFill>
        <p:spPr>
          <a:xfrm>
            <a:off x="5287318" y="5537762"/>
            <a:ext cx="5364945" cy="411516"/>
          </a:xfrm>
          <a:prstGeom prst="rect">
            <a:avLst/>
          </a:prstGeom>
        </p:spPr>
      </p:pic>
      <p:pic>
        <p:nvPicPr>
          <p:cNvPr id="14" name="图片 13">
            <a:extLst>
              <a:ext uri="{FF2B5EF4-FFF2-40B4-BE49-F238E27FC236}">
                <a16:creationId xmlns:a16="http://schemas.microsoft.com/office/drawing/2014/main" id="{99861EBD-572F-4CAC-BA2B-3B4400861C49}"/>
              </a:ext>
            </a:extLst>
          </p:cNvPr>
          <p:cNvPicPr>
            <a:picLocks noChangeAspect="1"/>
          </p:cNvPicPr>
          <p:nvPr/>
        </p:nvPicPr>
        <p:blipFill>
          <a:blip r:embed="rId5"/>
          <a:stretch>
            <a:fillRect/>
          </a:stretch>
        </p:blipFill>
        <p:spPr>
          <a:xfrm>
            <a:off x="1631646" y="2354627"/>
            <a:ext cx="3090256" cy="1179794"/>
          </a:xfrm>
          <a:prstGeom prst="rect">
            <a:avLst/>
          </a:prstGeom>
        </p:spPr>
      </p:pic>
      <p:pic>
        <p:nvPicPr>
          <p:cNvPr id="15" name="图片 14">
            <a:extLst>
              <a:ext uri="{FF2B5EF4-FFF2-40B4-BE49-F238E27FC236}">
                <a16:creationId xmlns:a16="http://schemas.microsoft.com/office/drawing/2014/main" id="{F4CFB3D8-6A84-4601-820F-9C7149243C99}"/>
              </a:ext>
            </a:extLst>
          </p:cNvPr>
          <p:cNvPicPr>
            <a:picLocks noChangeAspect="1"/>
          </p:cNvPicPr>
          <p:nvPr/>
        </p:nvPicPr>
        <p:blipFill>
          <a:blip r:embed="rId6"/>
          <a:stretch>
            <a:fillRect/>
          </a:stretch>
        </p:blipFill>
        <p:spPr>
          <a:xfrm>
            <a:off x="1307540" y="3606694"/>
            <a:ext cx="4351397" cy="399857"/>
          </a:xfrm>
          <a:prstGeom prst="rect">
            <a:avLst/>
          </a:prstGeom>
        </p:spPr>
      </p:pic>
      <p:pic>
        <p:nvPicPr>
          <p:cNvPr id="16" name="图片 15">
            <a:extLst>
              <a:ext uri="{FF2B5EF4-FFF2-40B4-BE49-F238E27FC236}">
                <a16:creationId xmlns:a16="http://schemas.microsoft.com/office/drawing/2014/main" id="{6DFAC8BA-D95A-4329-ADAE-79BDE50C7B1A}"/>
              </a:ext>
            </a:extLst>
          </p:cNvPr>
          <p:cNvPicPr>
            <a:picLocks noChangeAspect="1"/>
          </p:cNvPicPr>
          <p:nvPr/>
        </p:nvPicPr>
        <p:blipFill>
          <a:blip r:embed="rId7"/>
          <a:stretch>
            <a:fillRect/>
          </a:stretch>
        </p:blipFill>
        <p:spPr>
          <a:xfrm>
            <a:off x="6919371" y="2240177"/>
            <a:ext cx="2598645" cy="1188823"/>
          </a:xfrm>
          <a:prstGeom prst="rect">
            <a:avLst/>
          </a:prstGeom>
        </p:spPr>
      </p:pic>
      <p:pic>
        <p:nvPicPr>
          <p:cNvPr id="17" name="图片 16">
            <a:extLst>
              <a:ext uri="{FF2B5EF4-FFF2-40B4-BE49-F238E27FC236}">
                <a16:creationId xmlns:a16="http://schemas.microsoft.com/office/drawing/2014/main" id="{ACDBEF28-1EFC-49AC-8908-A80E05E1F93F}"/>
              </a:ext>
            </a:extLst>
          </p:cNvPr>
          <p:cNvPicPr>
            <a:picLocks noChangeAspect="1"/>
          </p:cNvPicPr>
          <p:nvPr/>
        </p:nvPicPr>
        <p:blipFill>
          <a:blip r:embed="rId8"/>
          <a:stretch>
            <a:fillRect/>
          </a:stretch>
        </p:blipFill>
        <p:spPr>
          <a:xfrm>
            <a:off x="6253838" y="3546509"/>
            <a:ext cx="4275190" cy="541715"/>
          </a:xfrm>
          <a:prstGeom prst="rect">
            <a:avLst/>
          </a:prstGeom>
        </p:spPr>
      </p:pic>
    </p:spTree>
    <p:extLst>
      <p:ext uri="{BB962C8B-B14F-4D97-AF65-F5344CB8AC3E}">
        <p14:creationId xmlns:p14="http://schemas.microsoft.com/office/powerpoint/2010/main" val="11143843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201424"/>
          </a:xfrm>
          <a:prstGeom prst="rect">
            <a:avLst/>
          </a:prstGeom>
          <a:noFill/>
        </p:spPr>
        <p:txBody>
          <a:bodyPr wrap="square" rtlCol="0">
            <a:spAutoFit/>
          </a:bodyPr>
          <a:lstStyle/>
          <a:p>
            <a:r>
              <a:rPr lang="en-US" altLang="zh-CN" dirty="0"/>
              <a:t>7</a:t>
            </a:r>
            <a:r>
              <a:rPr lang="zh-CN" altLang="en-US" dirty="0"/>
              <a:t>、 正则</a:t>
            </a:r>
            <a:endParaRPr lang="en-US" altLang="zh-CN" sz="1400" dirty="0"/>
          </a:p>
          <a:p>
            <a:r>
              <a:rPr lang="zh-CN" altLang="en-US" sz="1400" dirty="0"/>
              <a:t>常用正则</a:t>
            </a:r>
          </a:p>
          <a:p>
            <a:r>
              <a:rPr lang="en-US" altLang="zh-CN" sz="1400" dirty="0"/>
              <a:t>. </a:t>
            </a:r>
            <a:r>
              <a:rPr lang="zh-CN" altLang="en-US" sz="1400" dirty="0"/>
              <a:t>： 匹配除换行符以外的任意字符</a:t>
            </a:r>
          </a:p>
          <a:p>
            <a:r>
              <a:rPr lang="en-US" altLang="zh-CN" sz="1400" dirty="0"/>
              <a:t>? </a:t>
            </a:r>
            <a:r>
              <a:rPr lang="zh-CN" altLang="en-US" sz="1400" dirty="0"/>
              <a:t>： 重复</a:t>
            </a:r>
            <a:r>
              <a:rPr lang="en-US" altLang="zh-CN" sz="1400" dirty="0"/>
              <a:t>0</a:t>
            </a:r>
            <a:r>
              <a:rPr lang="zh-CN" altLang="en-US" sz="1400" dirty="0"/>
              <a:t>次或</a:t>
            </a:r>
            <a:r>
              <a:rPr lang="en-US" altLang="zh-CN" sz="1400" dirty="0"/>
              <a:t>1</a:t>
            </a:r>
            <a:r>
              <a:rPr lang="zh-CN" altLang="en-US" sz="1400" dirty="0"/>
              <a:t>次</a:t>
            </a:r>
          </a:p>
          <a:p>
            <a:r>
              <a:rPr lang="en-US" altLang="zh-CN" sz="1400" dirty="0"/>
              <a:t>+ </a:t>
            </a:r>
            <a:r>
              <a:rPr lang="zh-CN" altLang="en-US" sz="1400" dirty="0"/>
              <a:t>： 重复</a:t>
            </a:r>
            <a:r>
              <a:rPr lang="en-US" altLang="zh-CN" sz="1400" dirty="0"/>
              <a:t>1</a:t>
            </a:r>
            <a:r>
              <a:rPr lang="zh-CN" altLang="en-US" sz="1400" dirty="0"/>
              <a:t>次或更多次</a:t>
            </a:r>
          </a:p>
          <a:p>
            <a:r>
              <a:rPr lang="zh-CN" altLang="en-US" sz="1400" dirty="0"/>
              <a:t>* ： 重复</a:t>
            </a:r>
            <a:r>
              <a:rPr lang="en-US" altLang="zh-CN" sz="1400" dirty="0"/>
              <a:t>0</a:t>
            </a:r>
            <a:r>
              <a:rPr lang="zh-CN" altLang="en-US" sz="1400" dirty="0"/>
              <a:t>次或更多次</a:t>
            </a:r>
          </a:p>
          <a:p>
            <a:r>
              <a:rPr lang="en-US" altLang="zh-CN" sz="1400" dirty="0"/>
              <a:t>\d </a:t>
            </a:r>
            <a:r>
              <a:rPr lang="zh-CN" altLang="en-US" sz="1400" dirty="0"/>
              <a:t>：匹配数字</a:t>
            </a:r>
          </a:p>
          <a:p>
            <a:r>
              <a:rPr lang="en-US" altLang="zh-CN" sz="1400" dirty="0"/>
              <a:t>^ </a:t>
            </a:r>
            <a:r>
              <a:rPr lang="zh-CN" altLang="en-US" sz="1400" dirty="0"/>
              <a:t>： 匹配字符串的开始</a:t>
            </a:r>
          </a:p>
          <a:p>
            <a:r>
              <a:rPr lang="en-US" altLang="zh-CN" sz="1400" dirty="0"/>
              <a:t>$ </a:t>
            </a:r>
            <a:r>
              <a:rPr lang="zh-CN" altLang="en-US" sz="1400" dirty="0"/>
              <a:t>： 匹配字符串的结尾</a:t>
            </a:r>
          </a:p>
          <a:p>
            <a:r>
              <a:rPr lang="en-US" altLang="zh-CN" sz="1400" dirty="0"/>
              <a:t>{n} </a:t>
            </a:r>
            <a:r>
              <a:rPr lang="zh-CN" altLang="en-US" sz="1400" dirty="0"/>
              <a:t>： 重复</a:t>
            </a:r>
            <a:r>
              <a:rPr lang="en-US" altLang="zh-CN" sz="1400" dirty="0"/>
              <a:t>n</a:t>
            </a:r>
            <a:r>
              <a:rPr lang="zh-CN" altLang="en-US" sz="1400" dirty="0"/>
              <a:t>次</a:t>
            </a:r>
          </a:p>
          <a:p>
            <a:r>
              <a:rPr lang="en-US" altLang="zh-CN" sz="1400" dirty="0"/>
              <a:t>{n,} </a:t>
            </a:r>
            <a:r>
              <a:rPr lang="zh-CN" altLang="en-US" sz="1400" dirty="0"/>
              <a:t>： 重复</a:t>
            </a:r>
            <a:r>
              <a:rPr lang="en-US" altLang="zh-CN" sz="1400" dirty="0"/>
              <a:t>n</a:t>
            </a:r>
            <a:r>
              <a:rPr lang="zh-CN" altLang="en-US" sz="1400" dirty="0"/>
              <a:t>次或更多次</a:t>
            </a:r>
          </a:p>
          <a:p>
            <a:r>
              <a:rPr lang="en-US" altLang="zh-CN" sz="1400" dirty="0"/>
              <a:t>[c] </a:t>
            </a:r>
            <a:r>
              <a:rPr lang="zh-CN" altLang="en-US" sz="1400" dirty="0"/>
              <a:t>： 匹配单个字符</a:t>
            </a:r>
            <a:r>
              <a:rPr lang="en-US" altLang="zh-CN" sz="1400" dirty="0"/>
              <a:t>c</a:t>
            </a:r>
          </a:p>
          <a:p>
            <a:r>
              <a:rPr lang="en-US" altLang="zh-CN" sz="1400" dirty="0"/>
              <a:t>[a-z] </a:t>
            </a:r>
            <a:r>
              <a:rPr lang="zh-CN" altLang="en-US" sz="1400" dirty="0"/>
              <a:t>： 匹配</a:t>
            </a:r>
            <a:r>
              <a:rPr lang="en-US" altLang="zh-CN" sz="1400" dirty="0"/>
              <a:t>a-z</a:t>
            </a:r>
            <a:r>
              <a:rPr lang="zh-CN" altLang="en-US" sz="1400" dirty="0"/>
              <a:t>小写字母的任意一个</a:t>
            </a:r>
            <a:endParaRPr lang="en-US" altLang="zh-CN" sz="1400" dirty="0"/>
          </a:p>
          <a:p>
            <a:endParaRPr lang="en-US" altLang="zh-CN" sz="1400" dirty="0"/>
          </a:p>
          <a:p>
            <a:r>
              <a:rPr lang="zh-CN" altLang="en-US" sz="1200" dirty="0"/>
              <a:t>小括号</a:t>
            </a:r>
            <a:r>
              <a:rPr lang="en-US" altLang="zh-CN" sz="1200" dirty="0"/>
              <a:t>()</a:t>
            </a:r>
            <a:r>
              <a:rPr lang="zh-CN" altLang="en-US" sz="1200" dirty="0"/>
              <a:t>之间匹配的内容，可以在后面通过</a:t>
            </a:r>
            <a:r>
              <a:rPr lang="en-US" altLang="zh-CN" sz="1200" dirty="0"/>
              <a:t>$1</a:t>
            </a:r>
            <a:r>
              <a:rPr lang="zh-CN" altLang="en-US" sz="1200" dirty="0"/>
              <a:t>来引用，</a:t>
            </a:r>
            <a:r>
              <a:rPr lang="en-US" altLang="zh-CN" sz="1200" dirty="0"/>
              <a:t>$2</a:t>
            </a:r>
            <a:r>
              <a:rPr lang="zh-CN" altLang="en-US" sz="1200" dirty="0"/>
              <a:t>表示的是前面第二个</a:t>
            </a:r>
            <a:r>
              <a:rPr lang="en-US" altLang="zh-CN" sz="1200" dirty="0"/>
              <a:t>()</a:t>
            </a:r>
            <a:r>
              <a:rPr lang="zh-CN" altLang="en-US" sz="1200" dirty="0"/>
              <a:t>里的内容。正则里面容易让人困惑的是</a:t>
            </a:r>
            <a:r>
              <a:rPr lang="en-US" altLang="zh-CN" sz="1200" dirty="0"/>
              <a:t>\</a:t>
            </a:r>
            <a:r>
              <a:rPr lang="zh-CN" altLang="en-US" sz="1200" dirty="0"/>
              <a:t>转义特殊字符</a:t>
            </a:r>
            <a:endParaRPr lang="en-US" altLang="zh-CN" sz="1200" dirty="0"/>
          </a:p>
          <a:p>
            <a:endParaRPr lang="en-US" altLang="zh-CN" sz="1200" dirty="0"/>
          </a:p>
          <a:p>
            <a:r>
              <a:rPr lang="zh-CN" altLang="en-US" sz="1200" dirty="0">
                <a:solidFill>
                  <a:srgbClr val="FF0000"/>
                </a:solidFill>
              </a:rPr>
              <a:t>需求和练习</a:t>
            </a:r>
            <a:endParaRPr lang="en-US" altLang="zh-CN" sz="1200" dirty="0">
              <a:solidFill>
                <a:srgbClr val="FF0000"/>
              </a:solidFill>
            </a:endParaRPr>
          </a:p>
          <a:p>
            <a:r>
              <a:rPr lang="en-US" altLang="zh-CN" sz="1200" dirty="0">
                <a:solidFill>
                  <a:srgbClr val="FF0000"/>
                </a:solidFill>
              </a:rPr>
              <a:t>1</a:t>
            </a:r>
            <a:r>
              <a:rPr lang="zh-CN" altLang="en-US" sz="1200" dirty="0">
                <a:solidFill>
                  <a:srgbClr val="FF0000"/>
                </a:solidFill>
              </a:rPr>
              <a:t>、请解释下面的正则的意思</a:t>
            </a:r>
            <a:endParaRPr lang="en-US" altLang="zh-CN" sz="1200" dirty="0">
              <a:solidFill>
                <a:srgbClr val="FF0000"/>
              </a:solidFill>
            </a:endParaRPr>
          </a:p>
          <a:p>
            <a:r>
              <a:rPr lang="en-US" altLang="zh-CN" sz="1200" dirty="0"/>
              <a:t> ([0-9]{2})</a:t>
            </a:r>
            <a:r>
              <a:rPr lang="zh-CN" altLang="en-US" sz="1200" dirty="0"/>
              <a:t>、</a:t>
            </a:r>
            <a:r>
              <a:rPr lang="en-US" altLang="zh-CN" sz="1200" dirty="0"/>
              <a:t> ([^;]+)</a:t>
            </a:r>
            <a:r>
              <a:rPr lang="zh-CN" altLang="en-US" sz="1200" dirty="0"/>
              <a:t>、</a:t>
            </a:r>
            <a:r>
              <a:rPr lang="en-US" altLang="zh-CN" sz="1200" dirty="0"/>
              <a:t> ([a-z]{2})</a:t>
            </a:r>
            <a:r>
              <a:rPr lang="zh-CN" altLang="en-US" sz="1200" dirty="0"/>
              <a:t>、</a:t>
            </a:r>
            <a:r>
              <a:rPr lang="en-US" altLang="zh-CN" sz="1200" dirty="0"/>
              <a:t>([a-z0-9]{5})</a:t>
            </a:r>
            <a:r>
              <a:rPr lang="zh-CN" altLang="en-US" sz="1200" dirty="0"/>
              <a:t>、</a:t>
            </a:r>
            <a:r>
              <a:rPr lang="en-US" altLang="zh-CN" sz="1200" dirty="0"/>
              <a:t>(.*)\.(</a:t>
            </a:r>
            <a:r>
              <a:rPr lang="en-US" altLang="zh-CN" sz="1200" dirty="0" err="1"/>
              <a:t>png|jpg|gif</a:t>
            </a:r>
            <a:r>
              <a:rPr lang="en-US" altLang="zh-CN" sz="1200" dirty="0"/>
              <a:t>)$</a:t>
            </a:r>
            <a:r>
              <a:rPr lang="zh-CN" altLang="en-US" sz="1200" dirty="0"/>
              <a:t>、</a:t>
            </a:r>
            <a:r>
              <a:rPr lang="en-US" altLang="zh-CN" sz="1200" dirty="0"/>
              <a:t> (?:;|$)</a:t>
            </a:r>
            <a:r>
              <a:rPr lang="zh-CN" altLang="en-US" sz="1200" dirty="0"/>
              <a:t>、</a:t>
            </a:r>
            <a:r>
              <a:rPr lang="en-US" altLang="zh-CN" sz="1200" dirty="0"/>
              <a:t>   (.*   </a:t>
            </a:r>
            <a:r>
              <a:rPr lang="zh-CN" altLang="en-US" sz="1200" dirty="0"/>
              <a:t>表示出了了换行符的任意字符匹配任意次  </a:t>
            </a:r>
            <a:r>
              <a:rPr lang="en-US" altLang="zh-CN" sz="1200" dirty="0"/>
              <a:t>\. </a:t>
            </a:r>
            <a:r>
              <a:rPr lang="zh-CN" altLang="en-US" sz="1200" dirty="0"/>
              <a:t>对</a:t>
            </a:r>
            <a:r>
              <a:rPr lang="en-US" altLang="zh-CN" sz="1200" dirty="0"/>
              <a:t>.</a:t>
            </a:r>
            <a:r>
              <a:rPr lang="zh-CN" altLang="en-US" sz="1200" dirty="0"/>
              <a:t>进行转移 </a:t>
            </a:r>
            <a:r>
              <a:rPr lang="en-US" altLang="zh-CN" sz="1200" dirty="0"/>
              <a:t>$</a:t>
            </a:r>
            <a:r>
              <a:rPr lang="zh-CN" altLang="en-US" sz="1200" dirty="0"/>
              <a:t>结尾</a:t>
            </a:r>
            <a:r>
              <a:rPr lang="en-US" altLang="zh-CN" sz="1200" dirty="0"/>
              <a:t>)</a:t>
            </a:r>
            <a:endParaRPr lang="en-US" altLang="zh-CN" sz="1200" dirty="0">
              <a:solidFill>
                <a:srgbClr val="FF0000"/>
              </a:solidFill>
            </a:endParaRPr>
          </a:p>
          <a:p>
            <a:r>
              <a:rPr lang="en-US" altLang="zh-CN" sz="1200" dirty="0"/>
              <a:t>^/(.*)$</a:t>
            </a:r>
          </a:p>
          <a:p>
            <a:r>
              <a:rPr lang="en-US" altLang="zh-CN" sz="1200" dirty="0"/>
              <a:t>[^/.]+)/.([^/.]+)/.([^/.]+)/.([^/.]+)$ =&gt;</a:t>
            </a:r>
            <a:r>
              <a:rPr lang="zh-CN" altLang="en-US" sz="1200" dirty="0"/>
              <a:t>匹配多级域名</a:t>
            </a:r>
            <a:endParaRPr lang="en-US" altLang="zh-CN" sz="1200" dirty="0"/>
          </a:p>
          <a:p>
            <a:r>
              <a:rPr lang="en-US" altLang="zh-CN" sz="1200" dirty="0"/>
              <a:t>Rewrite</a:t>
            </a:r>
            <a:r>
              <a:rPr lang="zh-CN" altLang="en-US" sz="1200" dirty="0"/>
              <a:t>和正则注意点：</a:t>
            </a:r>
            <a:endParaRPr lang="en-US" altLang="zh-CN" sz="1200" dirty="0"/>
          </a:p>
          <a:p>
            <a:r>
              <a:rPr lang="en-US" altLang="zh-CN" sz="1200" dirty="0"/>
              <a:t>1</a:t>
            </a:r>
            <a:r>
              <a:rPr lang="zh-CN" altLang="en-US" sz="1200" dirty="0"/>
              <a:t>、注意要用‘’单引号引起来，避免</a:t>
            </a:r>
            <a:r>
              <a:rPr lang="en-US" altLang="zh-CN" sz="1200" dirty="0"/>
              <a:t>{}                 </a:t>
            </a:r>
            <a:r>
              <a:rPr lang="zh-CN" altLang="en-US" sz="1200" dirty="0"/>
              <a:t>例子</a:t>
            </a:r>
            <a:r>
              <a:rPr lang="en-US" altLang="zh-CN" sz="1200" dirty="0"/>
              <a:t>: Rewrite ‘</a:t>
            </a:r>
            <a:r>
              <a:rPr lang="zh-CN" altLang="en-US" sz="1200" dirty="0"/>
              <a:t>正则字符串</a:t>
            </a:r>
            <a:r>
              <a:rPr lang="en-US" altLang="zh-CN" sz="1200" dirty="0"/>
              <a:t>’</a:t>
            </a:r>
          </a:p>
          <a:p>
            <a:r>
              <a:rPr lang="en-US" altLang="zh-CN" sz="1200" dirty="0"/>
              <a:t>2</a:t>
            </a:r>
            <a:r>
              <a:rPr lang="zh-CN" altLang="en-US" sz="1200" dirty="0"/>
              <a:t>、</a:t>
            </a:r>
            <a:endParaRPr lang="en-US" altLang="zh-CN" sz="1200" dirty="0"/>
          </a:p>
          <a:p>
            <a:endParaRPr lang="en-US" altLang="zh-CN" sz="1200" dirty="0"/>
          </a:p>
        </p:txBody>
      </p:sp>
    </p:spTree>
    <p:extLst>
      <p:ext uri="{BB962C8B-B14F-4D97-AF65-F5344CB8AC3E}">
        <p14:creationId xmlns:p14="http://schemas.microsoft.com/office/powerpoint/2010/main" val="350160698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3</a:t>
            </a:r>
            <a:r>
              <a:rPr lang="zh-CN" altLang="en-US" sz="2800" b="1" dirty="0">
                <a:solidFill>
                  <a:srgbClr val="FF0000"/>
                </a:solidFill>
              </a:rPr>
              <a:t>、</a:t>
            </a:r>
            <a:r>
              <a:rPr lang="en-US" altLang="zh-CN" sz="2400" b="1" dirty="0">
                <a:solidFill>
                  <a:srgbClr val="FF0000"/>
                </a:solidFill>
              </a:rPr>
              <a:t>Nginx</a:t>
            </a:r>
            <a:r>
              <a:rPr lang="zh-CN" altLang="en-US" sz="2400" b="1" dirty="0">
                <a:solidFill>
                  <a:srgbClr val="FF0000"/>
                </a:solidFill>
              </a:rPr>
              <a:t>的重定向</a:t>
            </a:r>
          </a:p>
          <a:p>
            <a:pPr eaLnBrk="0" hangingPunct="0"/>
            <a:endParaRPr lang="zh-CN" altLang="en-US" sz="2800" b="1" dirty="0">
              <a:solidFill>
                <a:srgbClr val="FF0000"/>
              </a:solidFill>
            </a:endParaRPr>
          </a:p>
        </p:txBody>
      </p:sp>
      <p:sp>
        <p:nvSpPr>
          <p:cNvPr id="8" name="文本框 7">
            <a:extLst>
              <a:ext uri="{FF2B5EF4-FFF2-40B4-BE49-F238E27FC236}">
                <a16:creationId xmlns:a16="http://schemas.microsoft.com/office/drawing/2014/main" id="{700761FF-51DE-47D3-BA75-783FA85F6D31}"/>
              </a:ext>
            </a:extLst>
          </p:cNvPr>
          <p:cNvSpPr txBox="1"/>
          <p:nvPr/>
        </p:nvSpPr>
        <p:spPr>
          <a:xfrm>
            <a:off x="965201" y="1233507"/>
            <a:ext cx="10051988" cy="4678204"/>
          </a:xfrm>
          <a:prstGeom prst="rect">
            <a:avLst/>
          </a:prstGeom>
          <a:noFill/>
        </p:spPr>
        <p:txBody>
          <a:bodyPr wrap="square" rtlCol="0">
            <a:spAutoFit/>
          </a:bodyPr>
          <a:lstStyle/>
          <a:p>
            <a:r>
              <a:rPr lang="zh-CN" altLang="en-US" sz="2800" dirty="0"/>
              <a:t>  </a:t>
            </a:r>
            <a:r>
              <a:rPr lang="zh-CN" altLang="en-US" sz="2000" dirty="0"/>
              <a:t>常见重定向方法：                                         </a:t>
            </a:r>
            <a:endParaRPr lang="zh-CN" altLang="en-US" sz="2000" b="1" dirty="0"/>
          </a:p>
          <a:p>
            <a:r>
              <a:rPr lang="en-US" altLang="zh-CN" sz="2000" dirty="0"/>
              <a:t>1</a:t>
            </a:r>
            <a:r>
              <a:rPr lang="zh-CN" altLang="en-US" sz="2000" dirty="0"/>
              <a:t>、</a:t>
            </a:r>
            <a:r>
              <a:rPr lang="en-US" altLang="zh-CN" sz="2000" dirty="0" err="1"/>
              <a:t>proxy_pass</a:t>
            </a:r>
            <a:r>
              <a:rPr lang="en-US" altLang="zh-CN" sz="2000" dirty="0"/>
              <a:t>:</a:t>
            </a:r>
          </a:p>
          <a:p>
            <a:pPr lvl="1"/>
            <a:r>
              <a:rPr lang="zh-CN" altLang="en-US" sz="1200" dirty="0"/>
              <a:t>语法</a:t>
            </a:r>
            <a:r>
              <a:rPr lang="en-US" altLang="zh-CN" sz="1200" dirty="0"/>
              <a:t>: </a:t>
            </a:r>
            <a:r>
              <a:rPr lang="en-US" altLang="zh-CN" sz="1200" dirty="0" err="1"/>
              <a:t>proxy_pass</a:t>
            </a:r>
            <a:r>
              <a:rPr lang="en-US" altLang="zh-CN" sz="1200" dirty="0"/>
              <a:t> URL;</a:t>
            </a:r>
          </a:p>
          <a:p>
            <a:pPr lvl="1"/>
            <a:r>
              <a:rPr lang="en-US" altLang="zh-CN" sz="1200" dirty="0"/>
              <a:t> </a:t>
            </a:r>
            <a:r>
              <a:rPr lang="zh-CN" altLang="en-US" sz="1200" dirty="0"/>
              <a:t>场景</a:t>
            </a:r>
            <a:r>
              <a:rPr lang="en-US" altLang="zh-CN" sz="1200" dirty="0"/>
              <a:t>: location, if in location, </a:t>
            </a:r>
            <a:r>
              <a:rPr lang="en-US" altLang="zh-CN" sz="1200" dirty="0" err="1"/>
              <a:t>limit_except</a:t>
            </a:r>
            <a:r>
              <a:rPr lang="en-US" altLang="zh-CN" sz="1200" dirty="0"/>
              <a:t> </a:t>
            </a:r>
          </a:p>
          <a:p>
            <a:pPr lvl="1"/>
            <a:r>
              <a:rPr lang="zh-CN" altLang="en-US" sz="1200" dirty="0"/>
              <a:t>说明</a:t>
            </a:r>
            <a:r>
              <a:rPr lang="en-US" altLang="zh-CN" sz="1200" dirty="0"/>
              <a:t>: </a:t>
            </a:r>
            <a:r>
              <a:rPr lang="zh-CN" altLang="en-US" sz="1200" dirty="0"/>
              <a:t>设置后端代理服务器的协议</a:t>
            </a:r>
            <a:r>
              <a:rPr lang="en-US" altLang="zh-CN" sz="1200" dirty="0"/>
              <a:t>(protocol)</a:t>
            </a:r>
            <a:r>
              <a:rPr lang="zh-CN" altLang="en-US" sz="1200" dirty="0"/>
              <a:t>和地址</a:t>
            </a:r>
            <a:r>
              <a:rPr lang="en-US" altLang="zh-CN" sz="1200" dirty="0"/>
              <a:t>(address),</a:t>
            </a:r>
            <a:r>
              <a:rPr lang="zh-CN" altLang="en-US" sz="1200" dirty="0"/>
              <a:t>以及</a:t>
            </a:r>
            <a:r>
              <a:rPr lang="en-US" altLang="zh-CN" sz="1200" dirty="0"/>
              <a:t>location</a:t>
            </a:r>
            <a:r>
              <a:rPr lang="zh-CN" altLang="en-US" sz="1200" dirty="0"/>
              <a:t>中可以匹配的一个可选的</a:t>
            </a:r>
            <a:r>
              <a:rPr lang="en-US" altLang="zh-CN" sz="1200" dirty="0"/>
              <a:t>URI</a:t>
            </a:r>
            <a:r>
              <a:rPr lang="zh-CN" altLang="en-US" sz="1200" dirty="0"/>
              <a:t>。协议可以是</a:t>
            </a:r>
            <a:r>
              <a:rPr lang="en-US" altLang="zh-CN" sz="1200" dirty="0"/>
              <a:t>"http"</a:t>
            </a:r>
            <a:r>
              <a:rPr lang="zh-CN" altLang="en-US" sz="1200" dirty="0"/>
              <a:t>或</a:t>
            </a:r>
            <a:r>
              <a:rPr lang="en-US" altLang="zh-CN" sz="1200" dirty="0"/>
              <a:t>"https"</a:t>
            </a:r>
            <a:r>
              <a:rPr lang="zh-CN" altLang="en-US" sz="1200" dirty="0"/>
              <a:t>。地址可以是一个域名或</a:t>
            </a:r>
            <a:r>
              <a:rPr lang="en-US" altLang="zh-CN" sz="1200" dirty="0" err="1"/>
              <a:t>ip</a:t>
            </a:r>
            <a:r>
              <a:rPr lang="zh-CN" altLang="en-US" sz="1200" dirty="0"/>
              <a:t>地址和端口，或者一个 </a:t>
            </a:r>
            <a:r>
              <a:rPr lang="en-US" altLang="zh-CN" sz="1200" dirty="0" err="1"/>
              <a:t>unix</a:t>
            </a:r>
            <a:r>
              <a:rPr lang="en-US" altLang="zh-CN" sz="1200" dirty="0"/>
              <a:t>-domain socket </a:t>
            </a:r>
            <a:r>
              <a:rPr lang="zh-CN" altLang="en-US" sz="1200" dirty="0"/>
              <a:t>路径。 </a:t>
            </a:r>
            <a:endParaRPr lang="en-US" altLang="zh-CN" sz="1200" dirty="0"/>
          </a:p>
          <a:p>
            <a:pPr lvl="1"/>
            <a:r>
              <a:rPr lang="zh-CN" altLang="en-US" sz="1200" dirty="0"/>
              <a:t>详见官方文档</a:t>
            </a:r>
            <a:r>
              <a:rPr lang="en-US" altLang="zh-CN" sz="1200" dirty="0"/>
              <a:t>: http://nginx.org/en/docs/http/ngx_http_proxy_module.html#proxy_pass URI</a:t>
            </a:r>
            <a:r>
              <a:rPr lang="zh-CN" altLang="en-US" sz="1200" dirty="0"/>
              <a:t>的匹配，本文第四部分重点讨论。</a:t>
            </a:r>
            <a:endParaRPr lang="en-US" altLang="zh-CN" sz="2000" dirty="0"/>
          </a:p>
          <a:p>
            <a:r>
              <a:rPr lang="en-US" altLang="zh-CN" sz="2000" dirty="0"/>
              <a:t>2</a:t>
            </a:r>
            <a:r>
              <a:rPr lang="zh-CN" altLang="en-US" sz="2000" dirty="0"/>
              <a:t>、</a:t>
            </a:r>
            <a:r>
              <a:rPr lang="en-US" altLang="zh-CN" sz="2000" dirty="0"/>
              <a:t>rewrite</a:t>
            </a:r>
          </a:p>
          <a:p>
            <a:r>
              <a:rPr lang="en-US" altLang="zh-CN" sz="2000" dirty="0"/>
              <a:t>       </a:t>
            </a:r>
            <a:r>
              <a:rPr lang="en-US" altLang="zh-CN" sz="1200" dirty="0"/>
              <a:t>rewrite</a:t>
            </a:r>
            <a:r>
              <a:rPr lang="zh-CN" altLang="en-US" sz="1200" dirty="0"/>
              <a:t>功能就是，使用</a:t>
            </a:r>
            <a:r>
              <a:rPr lang="en-US" altLang="zh-CN" sz="1200" dirty="0" err="1"/>
              <a:t>nginx</a:t>
            </a:r>
            <a:r>
              <a:rPr lang="zh-CN" altLang="en-US" sz="1200" dirty="0"/>
              <a:t>提供的全局变量或自己设置的变量，结合正则表达式和标志位实现</a:t>
            </a:r>
            <a:r>
              <a:rPr lang="en-US" altLang="zh-CN" sz="1200" dirty="0" err="1"/>
              <a:t>url</a:t>
            </a:r>
            <a:r>
              <a:rPr lang="zh-CN" altLang="en-US" sz="1200" dirty="0"/>
              <a:t>重写以及重定向。</a:t>
            </a:r>
            <a:endParaRPr lang="en-US" altLang="zh-CN" sz="1200" dirty="0"/>
          </a:p>
          <a:p>
            <a:r>
              <a:rPr lang="en-US" altLang="zh-CN" sz="1200" dirty="0"/>
              <a:t>           rewrite</a:t>
            </a:r>
            <a:r>
              <a:rPr lang="zh-CN" altLang="en-US" sz="1200" dirty="0"/>
              <a:t>只能放在</a:t>
            </a:r>
            <a:r>
              <a:rPr lang="en-US" altLang="zh-CN" sz="1200" dirty="0"/>
              <a:t>server{},location{},if{}</a:t>
            </a:r>
            <a:r>
              <a:rPr lang="zh-CN" altLang="en-US" sz="1200" dirty="0"/>
              <a:t>中，并且只能对域名后边的除去传递的参数外的字符串起作用</a:t>
            </a:r>
            <a:endParaRPr lang="en-US" altLang="zh-CN" sz="2800" dirty="0"/>
          </a:p>
          <a:p>
            <a:r>
              <a:rPr lang="en-US" altLang="zh-CN" dirty="0"/>
              <a:t>3</a:t>
            </a:r>
            <a:r>
              <a:rPr lang="zh-CN" altLang="en-US" dirty="0"/>
              <a:t>、</a:t>
            </a:r>
            <a:r>
              <a:rPr lang="en-US" altLang="zh-CN" dirty="0"/>
              <a:t>return </a:t>
            </a:r>
          </a:p>
          <a:p>
            <a:pPr lvl="1"/>
            <a:r>
              <a:rPr lang="zh-CN" altLang="en-US" sz="1200" dirty="0"/>
              <a:t>在重定向满足两个条件时适用：</a:t>
            </a:r>
          </a:p>
          <a:p>
            <a:pPr lvl="1"/>
            <a:r>
              <a:rPr lang="zh-CN" altLang="en-US" sz="1200" dirty="0"/>
              <a:t>重写的 </a:t>
            </a:r>
            <a:r>
              <a:rPr lang="en-US" altLang="zh-CN" sz="1200" dirty="0"/>
              <a:t>URL </a:t>
            </a:r>
            <a:r>
              <a:rPr lang="zh-CN" altLang="en-US" sz="1200" dirty="0"/>
              <a:t>适用于每个匹配的 </a:t>
            </a:r>
            <a:r>
              <a:rPr lang="en-US" altLang="zh-CN" sz="1200" dirty="0"/>
              <a:t>server </a:t>
            </a:r>
            <a:r>
              <a:rPr lang="zh-CN" altLang="en-US" sz="1200" dirty="0"/>
              <a:t>或 </a:t>
            </a:r>
            <a:r>
              <a:rPr lang="en-US" altLang="zh-CN" sz="1200" dirty="0"/>
              <a:t>location </a:t>
            </a:r>
            <a:r>
              <a:rPr lang="zh-CN" altLang="en-US" sz="1200" dirty="0"/>
              <a:t>的请求</a:t>
            </a:r>
          </a:p>
          <a:p>
            <a:pPr lvl="1"/>
            <a:r>
              <a:rPr lang="zh-CN" altLang="en-US" sz="1200" dirty="0"/>
              <a:t>可以使用标准的 </a:t>
            </a:r>
            <a:r>
              <a:rPr lang="en-US" altLang="zh-CN" sz="1200" dirty="0"/>
              <a:t>NGINX </a:t>
            </a:r>
            <a:r>
              <a:rPr lang="zh-CN" altLang="en-US" sz="1200" dirty="0"/>
              <a:t>变量构建重写的 </a:t>
            </a:r>
            <a:r>
              <a:rPr lang="en-US" altLang="zh-CN" sz="1200" dirty="0"/>
              <a:t>URL</a:t>
            </a:r>
          </a:p>
          <a:p>
            <a:pPr lvl="1"/>
            <a:r>
              <a:rPr lang="zh-CN" altLang="en-US" sz="1200" dirty="0"/>
              <a:t>如</a:t>
            </a:r>
            <a:r>
              <a:rPr lang="en-US" altLang="zh-CN" sz="1200" dirty="0"/>
              <a:t>: return 301 $scheme://erp.51dinghuo.cc$request_uri;  </a:t>
            </a:r>
            <a:r>
              <a:rPr lang="zh-CN" altLang="en-US" sz="1200" dirty="0"/>
              <a:t>（注意</a:t>
            </a:r>
            <a:r>
              <a:rPr lang="en-US" altLang="zh-CN" sz="1200" dirty="0"/>
              <a:t>cc</a:t>
            </a:r>
            <a:r>
              <a:rPr lang="zh-CN" altLang="en-US" sz="1200" dirty="0"/>
              <a:t>和</a:t>
            </a:r>
            <a:r>
              <a:rPr lang="en-US" altLang="zh-CN" sz="1200" dirty="0"/>
              <a:t>$</a:t>
            </a:r>
            <a:r>
              <a:rPr lang="en-US" altLang="zh-CN" sz="1200" dirty="0" err="1"/>
              <a:t>request_uri</a:t>
            </a:r>
            <a:r>
              <a:rPr lang="en-US" altLang="zh-CN" sz="1200" dirty="0"/>
              <a:t> </a:t>
            </a:r>
            <a:r>
              <a:rPr lang="zh-CN" altLang="en-US" sz="1200" dirty="0"/>
              <a:t>之间没有</a:t>
            </a:r>
            <a:r>
              <a:rPr lang="en-US" altLang="zh-CN" sz="1200" dirty="0"/>
              <a:t>/</a:t>
            </a:r>
            <a:r>
              <a:rPr lang="zh-CN" altLang="en-US" sz="1200" dirty="0"/>
              <a:t>斜杠，应为</a:t>
            </a:r>
            <a:r>
              <a:rPr lang="en-US" altLang="zh-CN" sz="1200" dirty="0"/>
              <a:t>$</a:t>
            </a:r>
            <a:r>
              <a:rPr lang="en-US" altLang="zh-CN" sz="1200" dirty="0" err="1"/>
              <a:t>request_uri</a:t>
            </a:r>
            <a:r>
              <a:rPr lang="en-US" altLang="zh-CN" sz="1200" dirty="0"/>
              <a:t> </a:t>
            </a:r>
            <a:r>
              <a:rPr lang="zh-CN" altLang="en-US" sz="1200" dirty="0"/>
              <a:t>已经包括这个斜杠）</a:t>
            </a:r>
            <a:endParaRPr lang="en-US" altLang="zh-CN" sz="1200" dirty="0"/>
          </a:p>
          <a:p>
            <a:pPr lvl="1"/>
            <a:r>
              <a:rPr lang="zh-CN" altLang="en-US" sz="1200" dirty="0"/>
              <a:t>或者</a:t>
            </a:r>
            <a:r>
              <a:rPr lang="en-US" altLang="zh-CN" sz="1200" dirty="0"/>
              <a:t>: return 401 "Access denied because token is expired or invalid";</a:t>
            </a:r>
          </a:p>
          <a:p>
            <a:r>
              <a:rPr lang="en-US" altLang="zh-CN" dirty="0"/>
              <a:t>4</a:t>
            </a:r>
            <a:r>
              <a:rPr lang="zh-CN" altLang="en-US" dirty="0"/>
              <a:t>、</a:t>
            </a:r>
            <a:r>
              <a:rPr lang="en-US" altLang="zh-CN" dirty="0" err="1"/>
              <a:t>try_files</a:t>
            </a:r>
            <a:endParaRPr lang="en-US" altLang="zh-CN" dirty="0"/>
          </a:p>
          <a:p>
            <a:r>
              <a:rPr lang="en-US" altLang="zh-CN" dirty="0"/>
              <a:t>       </a:t>
            </a:r>
            <a:r>
              <a:rPr lang="zh-CN" altLang="en-US" sz="1200" dirty="0"/>
              <a:t>后面放置多个</a:t>
            </a:r>
            <a:r>
              <a:rPr lang="en-US" altLang="zh-CN" sz="1200" dirty="0" err="1"/>
              <a:t>url</a:t>
            </a:r>
            <a:r>
              <a:rPr lang="zh-CN" altLang="en-US" sz="1200" dirty="0"/>
              <a:t>，按照从左到右顺序尝试去访问</a:t>
            </a:r>
            <a:r>
              <a:rPr lang="en-US" altLang="zh-CN" sz="1200" dirty="0" err="1"/>
              <a:t>url</a:t>
            </a:r>
            <a:r>
              <a:rPr lang="zh-CN" altLang="en-US" sz="1200" dirty="0"/>
              <a:t>。如： </a:t>
            </a:r>
            <a:r>
              <a:rPr lang="en-US" altLang="zh-CN" sz="1200" dirty="0" err="1"/>
              <a:t>try_files</a:t>
            </a:r>
            <a:r>
              <a:rPr lang="en-US" altLang="zh-CN" sz="1200" dirty="0"/>
              <a:t> $</a:t>
            </a:r>
            <a:r>
              <a:rPr lang="en-US" altLang="zh-CN" sz="1200" dirty="0" err="1"/>
              <a:t>uri</a:t>
            </a:r>
            <a:r>
              <a:rPr lang="en-US" altLang="zh-CN" sz="1200" dirty="0"/>
              <a:t> $</a:t>
            </a:r>
            <a:r>
              <a:rPr lang="en-US" altLang="zh-CN" sz="1200" dirty="0" err="1"/>
              <a:t>uri</a:t>
            </a:r>
            <a:r>
              <a:rPr lang="en-US" altLang="zh-CN" sz="1200" dirty="0"/>
              <a:t>/ @rewrites;</a:t>
            </a:r>
          </a:p>
          <a:p>
            <a:endParaRPr lang="en-US" altLang="zh-CN" sz="1200" dirty="0"/>
          </a:p>
          <a:p>
            <a:endParaRPr lang="en-US" altLang="zh-CN" sz="1200" dirty="0"/>
          </a:p>
        </p:txBody>
      </p:sp>
    </p:spTree>
    <p:extLst>
      <p:ext uri="{BB962C8B-B14F-4D97-AF65-F5344CB8AC3E}">
        <p14:creationId xmlns:p14="http://schemas.microsoft.com/office/powerpoint/2010/main" val="36489000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706743"/>
            <a:ext cx="5086032" cy="5816977"/>
          </a:xfrm>
          <a:prstGeom prst="rect">
            <a:avLst/>
          </a:prstGeom>
          <a:noFill/>
        </p:spPr>
        <p:txBody>
          <a:bodyPr wrap="square" rtlCol="0">
            <a:spAutoFit/>
          </a:bodyPr>
          <a:lstStyle/>
          <a:p>
            <a:r>
              <a:rPr lang="zh-CN" altLang="en-US" sz="2800" dirty="0"/>
              <a:t>                        </a:t>
            </a:r>
            <a:endParaRPr lang="zh-CN" altLang="en-US" sz="2800" b="1" dirty="0"/>
          </a:p>
          <a:p>
            <a:r>
              <a:rPr lang="en-US" altLang="zh-CN" sz="2000" dirty="0"/>
              <a:t>2. </a:t>
            </a:r>
            <a:r>
              <a:rPr lang="zh-CN" altLang="en-US" sz="2000" dirty="0"/>
              <a:t>看看常见的重定向</a:t>
            </a:r>
            <a:endParaRPr lang="en-US" altLang="zh-CN" sz="2000" dirty="0"/>
          </a:p>
          <a:p>
            <a:r>
              <a:rPr lang="en-US" altLang="zh-CN" sz="1200" dirty="0"/>
              <a:t>1.</a:t>
            </a:r>
            <a:r>
              <a:rPr lang="zh-CN" altLang="en-US" sz="1200" dirty="0"/>
              <a:t>当访问的文件和目录不存在时，重定向到某个</a:t>
            </a:r>
            <a:r>
              <a:rPr lang="en-US" altLang="zh-CN" sz="1200" dirty="0"/>
              <a:t>php</a:t>
            </a:r>
            <a:r>
              <a:rPr lang="zh-CN" altLang="en-US" sz="1200" dirty="0"/>
              <a:t>文件</a:t>
            </a:r>
          </a:p>
          <a:p>
            <a:r>
              <a:rPr lang="en-US" altLang="zh-CN" sz="1200" dirty="0"/>
              <a:t>if( !-e $</a:t>
            </a:r>
            <a:r>
              <a:rPr lang="en-US" altLang="zh-CN" sz="1200" dirty="0" err="1"/>
              <a:t>request_filename</a:t>
            </a:r>
            <a:r>
              <a:rPr lang="en-US" altLang="zh-CN" sz="1200" dirty="0"/>
              <a:t> )</a:t>
            </a:r>
          </a:p>
          <a:p>
            <a:r>
              <a:rPr lang="en-US" altLang="zh-CN" sz="1200" dirty="0"/>
              <a:t>{</a:t>
            </a:r>
          </a:p>
          <a:p>
            <a:r>
              <a:rPr lang="en-US" altLang="zh-CN" sz="1200" dirty="0"/>
              <a:t>rewrite ^/(.*)$ </a:t>
            </a:r>
            <a:r>
              <a:rPr lang="en-US" altLang="zh-CN" sz="1200" dirty="0" err="1"/>
              <a:t>index.php</a:t>
            </a:r>
            <a:r>
              <a:rPr lang="en-US" altLang="zh-CN" sz="1200" dirty="0"/>
              <a:t> last;</a:t>
            </a:r>
          </a:p>
          <a:p>
            <a:r>
              <a:rPr lang="en-US" altLang="zh-CN" sz="1200" dirty="0"/>
              <a:t>}</a:t>
            </a:r>
          </a:p>
          <a:p>
            <a:endParaRPr lang="en-US" altLang="zh-CN" sz="1200" dirty="0"/>
          </a:p>
          <a:p>
            <a:r>
              <a:rPr lang="en-US" altLang="zh-CN" sz="1200" dirty="0"/>
              <a:t>2.</a:t>
            </a:r>
            <a:r>
              <a:rPr lang="zh-CN" altLang="en-US" sz="1200" dirty="0"/>
              <a:t>目录对换 </a:t>
            </a:r>
            <a:r>
              <a:rPr lang="en-US" altLang="zh-CN" sz="1200" dirty="0"/>
              <a:t>/123456/</a:t>
            </a:r>
            <a:r>
              <a:rPr lang="en-US" altLang="zh-CN" sz="1200" dirty="0" err="1"/>
              <a:t>xxxx</a:t>
            </a:r>
            <a:r>
              <a:rPr lang="en-US" altLang="zh-CN" sz="1200" dirty="0"/>
              <a:t>  ====&gt;  /</a:t>
            </a:r>
            <a:r>
              <a:rPr lang="en-US" altLang="zh-CN" sz="1200" dirty="0" err="1"/>
              <a:t>xxxx?id</a:t>
            </a:r>
            <a:r>
              <a:rPr lang="en-US" altLang="zh-CN" sz="1200" dirty="0"/>
              <a:t>=123456</a:t>
            </a:r>
          </a:p>
          <a:p>
            <a:r>
              <a:rPr lang="en-US" altLang="zh-CN" sz="1200" dirty="0"/>
              <a:t>rewrite ^/(\d+)/(.+)/  /$2?id=$1 last;</a:t>
            </a:r>
          </a:p>
          <a:p>
            <a:endParaRPr lang="en-US" altLang="zh-CN" sz="1200" dirty="0"/>
          </a:p>
          <a:p>
            <a:r>
              <a:rPr lang="en-US" altLang="zh-CN" sz="1200" dirty="0"/>
              <a:t>3.</a:t>
            </a:r>
            <a:r>
              <a:rPr lang="zh-CN" altLang="en-US" sz="1200" dirty="0"/>
              <a:t>如果客户端使用的是</a:t>
            </a:r>
            <a:r>
              <a:rPr lang="en-US" altLang="zh-CN" sz="1200" dirty="0"/>
              <a:t>IE</a:t>
            </a:r>
            <a:r>
              <a:rPr lang="zh-CN" altLang="en-US" sz="1200" dirty="0"/>
              <a:t>浏览器，则重定向到</a:t>
            </a:r>
            <a:r>
              <a:rPr lang="en-US" altLang="zh-CN" sz="1200" dirty="0"/>
              <a:t>/</a:t>
            </a:r>
            <a:r>
              <a:rPr lang="en-US" altLang="zh-CN" sz="1200" dirty="0" err="1"/>
              <a:t>ie</a:t>
            </a:r>
            <a:r>
              <a:rPr lang="zh-CN" altLang="en-US" sz="1200" dirty="0"/>
              <a:t>目录下</a:t>
            </a:r>
          </a:p>
          <a:p>
            <a:r>
              <a:rPr lang="en-US" altLang="zh-CN" sz="1200" dirty="0"/>
              <a:t>if( $</a:t>
            </a:r>
            <a:r>
              <a:rPr lang="en-US" altLang="zh-CN" sz="1200" dirty="0" err="1"/>
              <a:t>http_user_agent</a:t>
            </a:r>
            <a:r>
              <a:rPr lang="en-US" altLang="zh-CN" sz="1200" dirty="0"/>
              <a:t>  ~ MSIE)</a:t>
            </a:r>
          </a:p>
          <a:p>
            <a:r>
              <a:rPr lang="en-US" altLang="zh-CN" sz="1200" dirty="0"/>
              <a:t>{</a:t>
            </a:r>
          </a:p>
          <a:p>
            <a:r>
              <a:rPr lang="en-US" altLang="zh-CN" sz="1200" dirty="0"/>
              <a:t>rewrite ^(.*)$ /</a:t>
            </a:r>
            <a:r>
              <a:rPr lang="en-US" altLang="zh-CN" sz="1200" dirty="0" err="1"/>
              <a:t>ie</a:t>
            </a:r>
            <a:r>
              <a:rPr lang="en-US" altLang="zh-CN" sz="1200" dirty="0"/>
              <a:t>/$1 break;</a:t>
            </a:r>
          </a:p>
          <a:p>
            <a:r>
              <a:rPr lang="en-US" altLang="zh-CN" sz="1200" dirty="0"/>
              <a:t>}</a:t>
            </a:r>
          </a:p>
          <a:p>
            <a:endParaRPr lang="en-US" altLang="zh-CN" sz="1200" dirty="0"/>
          </a:p>
          <a:p>
            <a:r>
              <a:rPr lang="en-US" altLang="zh-CN" sz="1200" dirty="0"/>
              <a:t>4.</a:t>
            </a:r>
            <a:r>
              <a:rPr lang="zh-CN" altLang="en-US" sz="1200" dirty="0"/>
              <a:t>禁止访问以</a:t>
            </a:r>
            <a:r>
              <a:rPr lang="en-US" altLang="zh-CN" sz="1200" dirty="0"/>
              <a:t>.sh,.flv,.mp3</a:t>
            </a:r>
            <a:r>
              <a:rPr lang="zh-CN" altLang="en-US" sz="1200" dirty="0"/>
              <a:t>为文件后缀名的文件</a:t>
            </a:r>
          </a:p>
          <a:p>
            <a:r>
              <a:rPr lang="en-US" altLang="zh-CN" sz="1200" dirty="0"/>
              <a:t>location ~ .*\.(sh|flv|mp3)$</a:t>
            </a:r>
          </a:p>
          <a:p>
            <a:r>
              <a:rPr lang="en-US" altLang="zh-CN" sz="1200" dirty="0"/>
              <a:t>{</a:t>
            </a:r>
          </a:p>
          <a:p>
            <a:r>
              <a:rPr lang="en-US" altLang="zh-CN" sz="1200" dirty="0"/>
              <a:t>return 403;</a:t>
            </a:r>
          </a:p>
          <a:p>
            <a:r>
              <a:rPr lang="en-US" altLang="zh-CN" sz="1200" dirty="0"/>
              <a:t>}</a:t>
            </a:r>
            <a:endParaRPr lang="en-US" altLang="zh-CN" sz="1400" dirty="0"/>
          </a:p>
          <a:p>
            <a:r>
              <a:rPr lang="en-US" altLang="zh-CN" sz="1200" dirty="0"/>
              <a:t> 5</a:t>
            </a:r>
            <a:r>
              <a:rPr lang="zh-CN" altLang="en-US" sz="1200" dirty="0"/>
              <a:t>、</a:t>
            </a:r>
            <a:r>
              <a:rPr lang="en-US" altLang="zh-CN" sz="1200" dirty="0"/>
              <a:t> # </a:t>
            </a:r>
            <a:r>
              <a:rPr lang="zh-CN" altLang="en-US" sz="1200" dirty="0"/>
              <a:t>当访问域名不是</a:t>
            </a:r>
            <a:r>
              <a:rPr lang="en-US" altLang="zh-CN" sz="1200" dirty="0"/>
              <a:t>erp.51dinghuo.cc </a:t>
            </a:r>
            <a:r>
              <a:rPr lang="zh-CN" altLang="en-US" sz="1200" dirty="0"/>
              <a:t>强制跳转到 </a:t>
            </a:r>
            <a:r>
              <a:rPr lang="en-US" altLang="zh-CN" sz="1200" dirty="0"/>
              <a:t>https:// erp.51dinghuo.cc:</a:t>
            </a:r>
          </a:p>
          <a:p>
            <a:pPr lvl="1"/>
            <a:r>
              <a:rPr lang="en-US" altLang="zh-CN" sz="1200" dirty="0"/>
              <a:t>    if ($host != ' erp.51dinghuo.com' ) {</a:t>
            </a:r>
          </a:p>
          <a:p>
            <a:pPr lvl="1"/>
            <a:r>
              <a:rPr lang="en-US" altLang="zh-CN" sz="1200" dirty="0"/>
              <a:t>        rewrite ^/(.*)$ https://godruoyi.com/$1 permanent;</a:t>
            </a:r>
          </a:p>
          <a:p>
            <a:pPr lvl="1"/>
            <a:r>
              <a:rPr lang="en-US" altLang="zh-CN" sz="1200" dirty="0"/>
              <a:t>    }</a:t>
            </a:r>
          </a:p>
          <a:p>
            <a:r>
              <a:rPr lang="en-US" altLang="zh-CN" sz="1200" b="1" dirty="0"/>
              <a:t> 6</a:t>
            </a:r>
            <a:r>
              <a:rPr lang="zh-CN" altLang="en-US" sz="1200" b="1" dirty="0"/>
              <a:t>、</a:t>
            </a:r>
            <a:r>
              <a:rPr lang="es-ES" altLang="zh-CN" sz="1200" dirty="0"/>
              <a:t>#</a:t>
            </a:r>
            <a:r>
              <a:rPr lang="zh-CN" altLang="es-ES" sz="1200" dirty="0"/>
              <a:t>让</a:t>
            </a:r>
            <a:r>
              <a:rPr lang="es-ES" altLang="zh-CN" sz="1200" dirty="0"/>
              <a:t>http</a:t>
            </a:r>
            <a:r>
              <a:rPr lang="zh-CN" altLang="es-ES" sz="1200" dirty="0"/>
              <a:t>请求重定向到</a:t>
            </a:r>
            <a:r>
              <a:rPr lang="es-ES" altLang="zh-CN" sz="1200" dirty="0"/>
              <a:t>https</a:t>
            </a:r>
            <a:r>
              <a:rPr lang="zh-CN" altLang="es-ES" sz="1200" dirty="0"/>
              <a:t>请求   </a:t>
            </a:r>
          </a:p>
          <a:p>
            <a:r>
              <a:rPr lang="zh-CN" altLang="es-ES" sz="1200" dirty="0"/>
              <a:t>    </a:t>
            </a:r>
            <a:r>
              <a:rPr lang="es-ES" altLang="zh-CN" sz="1200" dirty="0"/>
              <a:t>error_page 497  https://$host$uri?$args; </a:t>
            </a:r>
            <a:endParaRPr lang="en-US" altLang="zh-CN" sz="2800" dirty="0"/>
          </a:p>
        </p:txBody>
      </p:sp>
      <p:sp>
        <p:nvSpPr>
          <p:cNvPr id="9" name="文本框 8">
            <a:extLst>
              <a:ext uri="{FF2B5EF4-FFF2-40B4-BE49-F238E27FC236}">
                <a16:creationId xmlns:a16="http://schemas.microsoft.com/office/drawing/2014/main" id="{1E08D90B-E5B0-489F-AB5F-B4C44D7B54DF}"/>
              </a:ext>
            </a:extLst>
          </p:cNvPr>
          <p:cNvSpPr txBox="1"/>
          <p:nvPr/>
        </p:nvSpPr>
        <p:spPr>
          <a:xfrm>
            <a:off x="5735786" y="1073338"/>
            <a:ext cx="5086032" cy="4339650"/>
          </a:xfrm>
          <a:prstGeom prst="rect">
            <a:avLst/>
          </a:prstGeom>
          <a:noFill/>
        </p:spPr>
        <p:txBody>
          <a:bodyPr wrap="square" rtlCol="0">
            <a:spAutoFit/>
          </a:bodyPr>
          <a:lstStyle/>
          <a:p>
            <a:r>
              <a:rPr lang="zh-CN" altLang="en-US" sz="1200" dirty="0"/>
              <a:t>                        </a:t>
            </a:r>
            <a:endParaRPr lang="zh-CN" altLang="en-US" sz="1200" b="1" dirty="0"/>
          </a:p>
          <a:p>
            <a:r>
              <a:rPr lang="en-US" altLang="zh-CN" sz="1200" dirty="0"/>
              <a:t>7</a:t>
            </a:r>
            <a:r>
              <a:rPr lang="zh-CN" altLang="en-US" sz="1200" dirty="0"/>
              <a:t>、</a:t>
            </a:r>
            <a:r>
              <a:rPr lang="en-US" altLang="zh-CN" sz="1200" dirty="0"/>
              <a:t>#</a:t>
            </a:r>
            <a:r>
              <a:rPr lang="zh-CN" altLang="en-US" sz="1200" dirty="0"/>
              <a:t>所有</a:t>
            </a:r>
            <a:r>
              <a:rPr lang="en-US" altLang="zh-CN" sz="1200" dirty="0"/>
              <a:t>dev.51inghuo.cc</a:t>
            </a:r>
            <a:r>
              <a:rPr lang="zh-CN" altLang="en-US" sz="1200" dirty="0"/>
              <a:t>开始的域名，都重定向到</a:t>
            </a:r>
            <a:r>
              <a:rPr lang="en-US" altLang="zh-CN" sz="1200" dirty="0"/>
              <a:t>51dinghuo.cc</a:t>
            </a:r>
            <a:r>
              <a:rPr lang="zh-CN" altLang="en-US" sz="1200" dirty="0"/>
              <a:t>下去。</a:t>
            </a:r>
          </a:p>
          <a:p>
            <a:r>
              <a:rPr lang="en-US" altLang="zh-CN" sz="1200" dirty="0"/>
              <a:t>if ($</a:t>
            </a:r>
            <a:r>
              <a:rPr lang="en-US" altLang="zh-CN" sz="1200" dirty="0" err="1"/>
              <a:t>http_host</a:t>
            </a:r>
            <a:r>
              <a:rPr lang="en-US" altLang="zh-CN" sz="1200" dirty="0"/>
              <a:t> ~ "^51inghuo.cc$") {</a:t>
            </a:r>
          </a:p>
          <a:p>
            <a:r>
              <a:rPr lang="en-US" altLang="zh-CN" sz="1200" dirty="0"/>
              <a:t>	rewrite  ^(.*)    http://www.51dinghuo.cc $1 permanent;</a:t>
            </a:r>
          </a:p>
          <a:p>
            <a:r>
              <a:rPr lang="en-US" altLang="zh-CN" sz="1200" dirty="0"/>
              <a:t>}</a:t>
            </a:r>
          </a:p>
          <a:p>
            <a:r>
              <a:rPr lang="en-US" altLang="zh-CN" sz="1200" dirty="0"/>
              <a:t>#</a:t>
            </a:r>
            <a:r>
              <a:rPr lang="zh-CN" altLang="en-US" sz="1200" dirty="0"/>
              <a:t>所有非</a:t>
            </a:r>
            <a:r>
              <a:rPr lang="en-US" altLang="zh-CN" sz="1200" dirty="0"/>
              <a:t>dev.51inghuo.cc</a:t>
            </a:r>
            <a:r>
              <a:rPr lang="zh-CN" altLang="en-US" sz="1200" dirty="0"/>
              <a:t>开始的域名，都重定向到</a:t>
            </a:r>
            <a:r>
              <a:rPr lang="en-US" altLang="zh-CN" sz="1200" dirty="0"/>
              <a:t>51dinghuo.cc</a:t>
            </a:r>
            <a:r>
              <a:rPr lang="zh-CN" altLang="en-US" sz="1200" dirty="0"/>
              <a:t>下去。</a:t>
            </a:r>
            <a:endParaRPr lang="en-US" altLang="zh-CN" sz="1200" dirty="0"/>
          </a:p>
          <a:p>
            <a:r>
              <a:rPr lang="en-US" altLang="zh-CN" sz="1200" dirty="0"/>
              <a:t>if ($</a:t>
            </a:r>
            <a:r>
              <a:rPr lang="en-US" altLang="zh-CN" sz="1200" dirty="0" err="1"/>
              <a:t>http_host</a:t>
            </a:r>
            <a:r>
              <a:rPr lang="en-US" altLang="zh-CN" sz="1200" dirty="0"/>
              <a:t> !~ "^51dinghuo.cc$") {</a:t>
            </a:r>
          </a:p>
          <a:p>
            <a:r>
              <a:rPr lang="en-US" altLang="zh-CN" sz="1200" dirty="0"/>
              <a:t>	rewrite  ^(.*)    http://www.51dinghuo.cc$1 permanent;</a:t>
            </a:r>
          </a:p>
          <a:p>
            <a:r>
              <a:rPr lang="en-US" altLang="zh-CN" sz="1200" dirty="0"/>
              <a:t>}</a:t>
            </a:r>
          </a:p>
          <a:p>
            <a:r>
              <a:rPr lang="en-US" altLang="zh-CN" sz="1200" dirty="0"/>
              <a:t>8</a:t>
            </a:r>
            <a:r>
              <a:rPr lang="zh-CN" altLang="en-US" sz="1200" dirty="0"/>
              <a:t>、</a:t>
            </a:r>
            <a:r>
              <a:rPr lang="en-US" altLang="zh-CN" sz="1200" dirty="0"/>
              <a:t>#</a:t>
            </a:r>
            <a:r>
              <a:rPr lang="zh-CN" altLang="en-US" sz="1200" dirty="0"/>
              <a:t>只是一级域名“</a:t>
            </a:r>
            <a:r>
              <a:rPr lang="en-US" altLang="zh-CN" sz="1200" dirty="0"/>
              <a:t>51dinghuo.cc” </a:t>
            </a:r>
            <a:r>
              <a:rPr lang="zh-CN" altLang="en-US" sz="1200" dirty="0"/>
              <a:t>就跳转到</a:t>
            </a:r>
            <a:r>
              <a:rPr lang="en-US" altLang="zh-CN" sz="1200" dirty="0"/>
              <a:t>www. 51dinghuo.cc</a:t>
            </a:r>
            <a:r>
              <a:rPr lang="zh-CN" altLang="en-US" sz="1200" dirty="0"/>
              <a:t>去。</a:t>
            </a:r>
          </a:p>
          <a:p>
            <a:r>
              <a:rPr lang="en-US" altLang="zh-CN" sz="1200" dirty="0"/>
              <a:t>if ($</a:t>
            </a:r>
            <a:r>
              <a:rPr lang="en-US" altLang="zh-CN" sz="1200" dirty="0" err="1"/>
              <a:t>http_host</a:t>
            </a:r>
            <a:r>
              <a:rPr lang="en-US" altLang="zh-CN" sz="1200" dirty="0"/>
              <a:t> ~ "^51dinghuo.cc$") {</a:t>
            </a:r>
          </a:p>
          <a:p>
            <a:r>
              <a:rPr lang="en-US" altLang="zh-CN" sz="1200" dirty="0"/>
              <a:t>	rewrite  ^(.*)    http://www. 51dinghuo.cc$1 permanent;</a:t>
            </a:r>
          </a:p>
          <a:p>
            <a:r>
              <a:rPr lang="en-US" altLang="zh-CN" sz="1200" dirty="0"/>
              <a:t>}</a:t>
            </a:r>
          </a:p>
          <a:p>
            <a:r>
              <a:rPr lang="en-US" altLang="zh-CN" sz="1200" dirty="0"/>
              <a:t>9</a:t>
            </a:r>
            <a:r>
              <a:rPr lang="zh-CN" altLang="en-US" sz="1200" dirty="0"/>
              <a:t>、</a:t>
            </a:r>
            <a:r>
              <a:rPr lang="en-US" altLang="zh-CN" sz="1200" dirty="0"/>
              <a:t>#erp.test.com</a:t>
            </a:r>
            <a:r>
              <a:rPr lang="zh-CN" altLang="en-US" sz="1200" dirty="0"/>
              <a:t>重新定向到</a:t>
            </a:r>
            <a:r>
              <a:rPr lang="en-US" altLang="zh-CN" sz="1200" dirty="0">
                <a:hlinkClick r:id="rId3"/>
              </a:rPr>
              <a:t>www.test.com/erp</a:t>
            </a:r>
            <a:endParaRPr lang="en-US" altLang="zh-CN" sz="1200" dirty="0"/>
          </a:p>
          <a:p>
            <a:r>
              <a:rPr lang="en-US" altLang="zh-CN" sz="1200" dirty="0"/>
              <a:t>server {</a:t>
            </a:r>
          </a:p>
          <a:p>
            <a:r>
              <a:rPr lang="en-US" altLang="zh-CN" sz="1200" dirty="0"/>
              <a:t>    listen       80;</a:t>
            </a:r>
          </a:p>
          <a:p>
            <a:r>
              <a:rPr lang="en-US" altLang="zh-CN" sz="1200" dirty="0"/>
              <a:t>    </a:t>
            </a:r>
            <a:r>
              <a:rPr lang="en-US" altLang="zh-CN" sz="1200" dirty="0" err="1"/>
              <a:t>server_name</a:t>
            </a:r>
            <a:r>
              <a:rPr lang="en-US" altLang="zh-CN" sz="1200" dirty="0"/>
              <a:t>  ~^(.*).test.com$;</a:t>
            </a:r>
          </a:p>
          <a:p>
            <a:r>
              <a:rPr lang="en-US" altLang="zh-CN" sz="1200" dirty="0"/>
              <a:t>    set $</a:t>
            </a:r>
            <a:r>
              <a:rPr lang="en-US" altLang="zh-CN" sz="1200" dirty="0" err="1"/>
              <a:t>sub_name</a:t>
            </a:r>
            <a:r>
              <a:rPr lang="en-US" altLang="zh-CN" sz="1200" dirty="0"/>
              <a:t> $1;</a:t>
            </a:r>
          </a:p>
          <a:p>
            <a:r>
              <a:rPr lang="en-US" altLang="zh-CN" sz="1200" dirty="0"/>
              <a:t>    #if ($</a:t>
            </a:r>
            <a:r>
              <a:rPr lang="en-US" altLang="zh-CN" sz="1200" dirty="0" err="1"/>
              <a:t>sub_name</a:t>
            </a:r>
            <a:r>
              <a:rPr lang="en-US" altLang="zh-CN" sz="1200" dirty="0"/>
              <a:t> ~* (</a:t>
            </a:r>
            <a:r>
              <a:rPr lang="en-US" altLang="zh-CN" sz="1200" dirty="0" err="1"/>
              <a:t>erp|tms|others</a:t>
            </a:r>
            <a:r>
              <a:rPr lang="en-US" altLang="zh-CN" sz="1200" dirty="0"/>
              <a:t>) ){#</a:t>
            </a:r>
            <a:r>
              <a:rPr lang="zh-CN" altLang="en-US" sz="1200" dirty="0"/>
              <a:t>如果是部分子域名要跳转可以枚举或正则匹配，全部子域名都跳可以注释掉</a:t>
            </a:r>
          </a:p>
          <a:p>
            <a:r>
              <a:rPr lang="zh-CN" altLang="en-US" sz="1200" dirty="0"/>
              <a:t>        </a:t>
            </a:r>
            <a:r>
              <a:rPr lang="en-US" altLang="zh-CN" sz="1200" dirty="0"/>
              <a:t>rewrite ^/(.*)$ http://www.test.com/$sub_name/$1;</a:t>
            </a:r>
          </a:p>
          <a:p>
            <a:r>
              <a:rPr lang="en-US" altLang="zh-CN" sz="1200" dirty="0"/>
              <a:t>    #}</a:t>
            </a:r>
          </a:p>
          <a:p>
            <a:endParaRPr lang="en-US" altLang="zh-CN" sz="1200" dirty="0"/>
          </a:p>
        </p:txBody>
      </p:sp>
    </p:spTree>
    <p:extLst>
      <p:ext uri="{BB962C8B-B14F-4D97-AF65-F5344CB8AC3E}">
        <p14:creationId xmlns:p14="http://schemas.microsoft.com/office/powerpoint/2010/main" val="18721120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6804" y="1176000"/>
            <a:ext cx="10022889" cy="5170646"/>
          </a:xfrm>
          <a:prstGeom prst="rect">
            <a:avLst/>
          </a:prstGeom>
          <a:noFill/>
        </p:spPr>
        <p:txBody>
          <a:bodyPr wrap="square" rtlCol="0">
            <a:spAutoFit/>
          </a:bodyPr>
          <a:lstStyle/>
          <a:p>
            <a:r>
              <a:rPr lang="en-US" altLang="zh-CN" sz="1600" dirty="0"/>
              <a:t>3</a:t>
            </a:r>
            <a:r>
              <a:rPr lang="zh-CN" altLang="en-US" sz="1600" dirty="0"/>
              <a:t>、 </a:t>
            </a:r>
            <a:r>
              <a:rPr lang="en-US" altLang="zh-CN" sz="1600" dirty="0" err="1"/>
              <a:t>proxy_pass</a:t>
            </a:r>
            <a:endParaRPr lang="en-US" altLang="zh-CN" sz="1600" dirty="0"/>
          </a:p>
          <a:p>
            <a:r>
              <a:rPr lang="zh-CN" altLang="en-US" sz="1400" dirty="0"/>
              <a:t>注意</a:t>
            </a:r>
            <a:r>
              <a:rPr lang="en-US" altLang="zh-CN" sz="1400" dirty="0" err="1"/>
              <a:t>proxy_pass</a:t>
            </a:r>
            <a:r>
              <a:rPr lang="zh-CN" altLang="en-US" sz="1400" dirty="0"/>
              <a:t>后的</a:t>
            </a:r>
            <a:r>
              <a:rPr lang="en-US" altLang="zh-CN" sz="1400" dirty="0" err="1"/>
              <a:t>url</a:t>
            </a:r>
            <a:r>
              <a:rPr lang="zh-CN" altLang="en-US" sz="1400" dirty="0"/>
              <a:t>最后的</a:t>
            </a:r>
            <a:r>
              <a:rPr lang="en-US" altLang="zh-CN" sz="1400" dirty="0"/>
              <a:t>/</a:t>
            </a:r>
          </a:p>
          <a:p>
            <a:r>
              <a:rPr lang="zh-CN" altLang="en-US" sz="1400" dirty="0"/>
              <a:t>当加上了</a:t>
            </a:r>
            <a:r>
              <a:rPr lang="en-US" altLang="zh-CN" sz="1400" dirty="0"/>
              <a:t>/</a:t>
            </a:r>
            <a:r>
              <a:rPr lang="zh-CN" altLang="en-US" sz="1400" dirty="0"/>
              <a:t>，相当于是绝对根路径，则</a:t>
            </a:r>
            <a:r>
              <a:rPr lang="en-US" altLang="zh-CN" sz="1400" dirty="0" err="1"/>
              <a:t>nginx</a:t>
            </a:r>
            <a:r>
              <a:rPr lang="zh-CN" altLang="en-US" sz="1400" dirty="0"/>
              <a:t>不会把</a:t>
            </a:r>
            <a:r>
              <a:rPr lang="en-US" altLang="zh-CN" sz="1400" dirty="0"/>
              <a:t>location</a:t>
            </a:r>
            <a:r>
              <a:rPr lang="zh-CN" altLang="en-US" sz="1400" dirty="0"/>
              <a:t>中匹配的路径部分代理走</a:t>
            </a:r>
          </a:p>
          <a:p>
            <a:r>
              <a:rPr lang="zh-CN" altLang="en-US" sz="1400" dirty="0"/>
              <a:t>如果没有</a:t>
            </a:r>
            <a:r>
              <a:rPr lang="en-US" altLang="zh-CN" sz="1400" dirty="0"/>
              <a:t>/</a:t>
            </a:r>
            <a:r>
              <a:rPr lang="zh-CN" altLang="en-US" sz="1400" dirty="0"/>
              <a:t>，则会把匹配的路径部分也给代理走</a:t>
            </a:r>
            <a:endParaRPr lang="en-US" altLang="zh-CN" sz="1400" dirty="0"/>
          </a:p>
          <a:p>
            <a:r>
              <a:rPr lang="en-US" altLang="zh-CN" sz="1600" dirty="0"/>
              <a:t>   </a:t>
            </a:r>
            <a:r>
              <a:rPr lang="en-US" altLang="zh-CN" sz="1600" dirty="0" err="1"/>
              <a:t>proxy_pass</a:t>
            </a:r>
            <a:r>
              <a:rPr lang="zh-CN" altLang="en-US" sz="1600" dirty="0"/>
              <a:t>和 </a:t>
            </a:r>
            <a:r>
              <a:rPr lang="en-US" altLang="zh-CN" sz="1600" dirty="0" err="1"/>
              <a:t>proxy_redirect</a:t>
            </a:r>
            <a:endParaRPr lang="en-US" altLang="zh-CN" sz="1600" dirty="0"/>
          </a:p>
          <a:p>
            <a:pPr marL="342900" indent="-342900">
              <a:buAutoNum type="arabicParenR"/>
            </a:pPr>
            <a:r>
              <a:rPr lang="zh-CN" altLang="en-US" sz="1200" dirty="0"/>
              <a:t>通过</a:t>
            </a:r>
            <a:r>
              <a:rPr lang="en-US" altLang="zh-CN" sz="1200" dirty="0" err="1"/>
              <a:t>proxy_redirect</a:t>
            </a:r>
            <a:r>
              <a:rPr lang="zh-CN" altLang="en-US" sz="1200" dirty="0"/>
              <a:t>将被代理服务器的响应头中的</a:t>
            </a:r>
            <a:r>
              <a:rPr lang="en-US" altLang="zh-CN" sz="1200" dirty="0"/>
              <a:t>location</a:t>
            </a:r>
            <a:r>
              <a:rPr lang="zh-CN" altLang="en-US" sz="1200" dirty="0"/>
              <a:t>字段进行修改后返回给客户端</a:t>
            </a:r>
            <a:endParaRPr lang="en-US" altLang="zh-CN" sz="1200" dirty="0"/>
          </a:p>
          <a:p>
            <a:pPr marL="342900" indent="-342900">
              <a:buAutoNum type="arabicParenR"/>
            </a:pPr>
            <a:r>
              <a:rPr lang="en-US" altLang="zh-CN" sz="1200" dirty="0" err="1"/>
              <a:t>proxy_redirect</a:t>
            </a:r>
            <a:r>
              <a:rPr lang="zh-CN" altLang="en-US" sz="1200" dirty="0"/>
              <a:t>如果使用“</a:t>
            </a:r>
            <a:r>
              <a:rPr lang="en-US" altLang="zh-CN" sz="1200" dirty="0"/>
              <a:t>default”</a:t>
            </a:r>
            <a:r>
              <a:rPr lang="zh-CN" altLang="en-US" sz="1200" dirty="0"/>
              <a:t>参数，将根据</a:t>
            </a:r>
            <a:r>
              <a:rPr lang="en-US" altLang="zh-CN" sz="1200" dirty="0"/>
              <a:t>location</a:t>
            </a:r>
            <a:r>
              <a:rPr lang="zh-CN" altLang="en-US" sz="1200" dirty="0"/>
              <a:t>和</a:t>
            </a:r>
            <a:r>
              <a:rPr lang="en-US" altLang="zh-CN" sz="1200" dirty="0" err="1"/>
              <a:t>proxy_pass</a:t>
            </a:r>
            <a:r>
              <a:rPr lang="zh-CN" altLang="en-US" sz="1200" dirty="0"/>
              <a:t>参数的设置来决定</a:t>
            </a:r>
            <a:endParaRPr lang="en-US" altLang="zh-CN" sz="1200" b="1" dirty="0"/>
          </a:p>
          <a:p>
            <a:endParaRPr lang="en-US" altLang="zh-CN" sz="1600" dirty="0"/>
          </a:p>
          <a:p>
            <a:r>
              <a:rPr lang="en-US" altLang="zh-CN" sz="1600" dirty="0"/>
              <a:t>4)</a:t>
            </a:r>
            <a:r>
              <a:rPr lang="zh-CN" altLang="en-US" sz="1600" dirty="0"/>
              <a:t>、</a:t>
            </a:r>
            <a:r>
              <a:rPr lang="en-US" altLang="zh-CN" sz="1600" dirty="0" err="1"/>
              <a:t>try_files</a:t>
            </a:r>
            <a:endParaRPr lang="en-US" altLang="zh-CN" sz="1600" dirty="0"/>
          </a:p>
          <a:p>
            <a:pPr latinLnBrk="1"/>
            <a:r>
              <a:rPr lang="en-US" altLang="zh-CN" sz="1400" dirty="0" err="1"/>
              <a:t>try_files</a:t>
            </a:r>
            <a:r>
              <a:rPr lang="zh-CN" altLang="en-US" sz="1400" dirty="0"/>
              <a:t>的作用是按顺序检查文件是否存在，返回第一个找到的文件或文件夹（结尾加斜线表示为文件夹），如果所有的文件或文件夹都找不到，会进行一个内部重定向到最后一个参数。</a:t>
            </a:r>
          </a:p>
          <a:p>
            <a:pPr latinLnBrk="1"/>
            <a:r>
              <a:rPr lang="zh-CN" altLang="en-US" sz="1400" dirty="0"/>
              <a:t>需要注意的是，只有最后一个参数可以引起一个内部重定向，之前的参数只设置内部</a:t>
            </a:r>
            <a:r>
              <a:rPr lang="en-US" altLang="zh-CN" sz="1400" dirty="0"/>
              <a:t>URI</a:t>
            </a:r>
            <a:r>
              <a:rPr lang="zh-CN" altLang="en-US" sz="1400" dirty="0"/>
              <a:t>的指向（如下图）。最后一个参数是回退</a:t>
            </a:r>
            <a:r>
              <a:rPr lang="en-US" altLang="zh-CN" sz="1400" dirty="0"/>
              <a:t>URI</a:t>
            </a:r>
            <a:r>
              <a:rPr lang="zh-CN" altLang="en-US" sz="1400" dirty="0"/>
              <a:t>且必须存在，否则会出现内部</a:t>
            </a:r>
            <a:r>
              <a:rPr lang="en-US" altLang="zh-CN" sz="1400" dirty="0"/>
              <a:t>500</a:t>
            </a:r>
            <a:r>
              <a:rPr lang="zh-CN" altLang="en-US" sz="1400" dirty="0"/>
              <a:t>错误。命名的</a:t>
            </a:r>
            <a:r>
              <a:rPr lang="en-US" altLang="zh-CN" sz="1400" dirty="0"/>
              <a:t>location</a:t>
            </a:r>
            <a:r>
              <a:rPr lang="zh-CN" altLang="en-US" sz="1400" dirty="0"/>
              <a:t>也可以使用在最后一个参数中。与</a:t>
            </a:r>
            <a:r>
              <a:rPr lang="en-US" altLang="zh-CN" sz="1400" dirty="0"/>
              <a:t>rewrite</a:t>
            </a:r>
            <a:r>
              <a:rPr lang="zh-CN" altLang="en-US" sz="1400" dirty="0"/>
              <a:t>指令不同，如果回退</a:t>
            </a:r>
            <a:r>
              <a:rPr lang="en-US" altLang="zh-CN" sz="1400" dirty="0"/>
              <a:t>URI</a:t>
            </a:r>
            <a:r>
              <a:rPr lang="zh-CN" altLang="en-US" sz="1400" dirty="0"/>
              <a:t>不是命名的</a:t>
            </a:r>
            <a:r>
              <a:rPr lang="en-US" altLang="zh-CN" sz="1400" dirty="0"/>
              <a:t>location</a:t>
            </a:r>
            <a:r>
              <a:rPr lang="zh-CN" altLang="en-US" sz="1400" dirty="0"/>
              <a:t>那么</a:t>
            </a:r>
            <a:r>
              <a:rPr lang="en-US" altLang="zh-CN" sz="1400" dirty="0"/>
              <a:t>$</a:t>
            </a:r>
            <a:r>
              <a:rPr lang="en-US" altLang="zh-CN" sz="1400" dirty="0" err="1"/>
              <a:t>args</a:t>
            </a:r>
            <a:r>
              <a:rPr lang="zh-CN" altLang="en-US" sz="1400" dirty="0"/>
              <a:t>不会自动保留，如果你想保留</a:t>
            </a:r>
            <a:r>
              <a:rPr lang="en-US" altLang="zh-CN" sz="1400" dirty="0"/>
              <a:t>$</a:t>
            </a:r>
            <a:r>
              <a:rPr lang="en-US" altLang="zh-CN" sz="1400" dirty="0" err="1"/>
              <a:t>args</a:t>
            </a:r>
            <a:r>
              <a:rPr lang="zh-CN" altLang="en-US" sz="1400" dirty="0"/>
              <a:t>，则必须明确声明。</a:t>
            </a:r>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    </a:t>
            </a:r>
            <a:r>
              <a:rPr lang="en-US" altLang="zh-CN" sz="1200" dirty="0">
                <a:solidFill>
                  <a:srgbClr val="FF0000"/>
                </a:solidFill>
              </a:rPr>
              <a:t>FAQ: </a:t>
            </a:r>
            <a:r>
              <a:rPr lang="en-US" altLang="zh-CN" sz="1200" dirty="0" err="1">
                <a:solidFill>
                  <a:srgbClr val="FF0000"/>
                </a:solidFill>
              </a:rPr>
              <a:t>try_files</a:t>
            </a:r>
            <a:r>
              <a:rPr lang="en-US" altLang="zh-CN" sz="1200" dirty="0">
                <a:solidFill>
                  <a:srgbClr val="FF0000"/>
                </a:solidFill>
              </a:rPr>
              <a:t> $</a:t>
            </a:r>
            <a:r>
              <a:rPr lang="en-US" altLang="zh-CN" sz="1200" dirty="0" err="1">
                <a:solidFill>
                  <a:srgbClr val="FF0000"/>
                </a:solidFill>
              </a:rPr>
              <a:t>uri</a:t>
            </a:r>
            <a:r>
              <a:rPr lang="en-US" altLang="zh-CN" sz="1200" dirty="0">
                <a:solidFill>
                  <a:srgbClr val="FF0000"/>
                </a:solidFill>
              </a:rPr>
              <a:t> $</a:t>
            </a:r>
            <a:r>
              <a:rPr lang="en-US" altLang="zh-CN" sz="1200" dirty="0" err="1">
                <a:solidFill>
                  <a:srgbClr val="FF0000"/>
                </a:solidFill>
              </a:rPr>
              <a:t>uri</a:t>
            </a:r>
            <a:r>
              <a:rPr lang="en-US" altLang="zh-CN" sz="1200" dirty="0">
                <a:solidFill>
                  <a:srgbClr val="FF0000"/>
                </a:solidFill>
              </a:rPr>
              <a:t>/  =404; </a:t>
            </a:r>
            <a:r>
              <a:rPr lang="zh-CN" altLang="en-US" sz="1200" dirty="0">
                <a:solidFill>
                  <a:srgbClr val="FF0000"/>
                </a:solidFill>
              </a:rPr>
              <a:t>这个参数的作用？  </a:t>
            </a:r>
            <a:r>
              <a:rPr lang="en-US" altLang="zh-CN" sz="1200" dirty="0">
                <a:solidFill>
                  <a:srgbClr val="FF0000"/>
                </a:solidFill>
              </a:rPr>
              <a:t>=&gt;</a:t>
            </a:r>
            <a:r>
              <a:rPr lang="zh-CN" altLang="en-US" sz="1200" dirty="0"/>
              <a:t>这次请求内部重定向到最后一个参数，也就是返回</a:t>
            </a:r>
            <a:r>
              <a:rPr lang="en-US" altLang="zh-CN" sz="1200" dirty="0"/>
              <a:t>404</a:t>
            </a:r>
            <a:endParaRPr lang="en-US" altLang="zh-CN" sz="1200" dirty="0">
              <a:solidFill>
                <a:srgbClr val="FF0000"/>
              </a:solidFill>
            </a:endParaRPr>
          </a:p>
          <a:p>
            <a:r>
              <a:rPr lang="en-US" altLang="zh-CN" sz="1400" dirty="0"/>
              <a:t># comment </a:t>
            </a:r>
            <a:r>
              <a:rPr lang="en-US" altLang="zh-CN" sz="1400" dirty="0" err="1"/>
              <a:t>try_files</a:t>
            </a:r>
            <a:r>
              <a:rPr lang="en-US" altLang="zh-CN" sz="1400" dirty="0"/>
              <a:t> $</a:t>
            </a:r>
            <a:r>
              <a:rPr lang="en-US" altLang="zh-CN" sz="1400" dirty="0" err="1"/>
              <a:t>uri</a:t>
            </a:r>
            <a:r>
              <a:rPr lang="en-US" altLang="zh-CN" sz="1400" dirty="0"/>
              <a:t> =404; to enable </a:t>
            </a:r>
            <a:r>
              <a:rPr lang="en-US" altLang="zh-CN" sz="1400" dirty="0" err="1"/>
              <a:t>pathinfo</a:t>
            </a:r>
            <a:endParaRPr lang="en-US" altLang="zh-CN" sz="1400" dirty="0"/>
          </a:p>
          <a:p>
            <a:r>
              <a:rPr lang="en-US" altLang="zh-CN" sz="1400" dirty="0" err="1"/>
              <a:t>try_files</a:t>
            </a:r>
            <a:r>
              <a:rPr lang="en-US" altLang="zh-CN" sz="1400" dirty="0"/>
              <a:t> $</a:t>
            </a:r>
            <a:r>
              <a:rPr lang="en-US" altLang="zh-CN" sz="1400" dirty="0" err="1"/>
              <a:t>uri</a:t>
            </a:r>
            <a:r>
              <a:rPr lang="en-US" altLang="zh-CN" sz="1400" dirty="0"/>
              <a:t> =404;</a:t>
            </a:r>
          </a:p>
          <a:p>
            <a:r>
              <a:rPr lang="zh-CN" altLang="en-US" sz="1400" dirty="0"/>
              <a:t>如果要开启</a:t>
            </a:r>
            <a:r>
              <a:rPr lang="en-US" altLang="zh-CN" sz="1400" dirty="0" err="1"/>
              <a:t>pathinfo</a:t>
            </a:r>
            <a:r>
              <a:rPr lang="zh-CN" altLang="en-US" sz="1400" dirty="0"/>
              <a:t>，只要注释掉</a:t>
            </a:r>
            <a:r>
              <a:rPr lang="en-US" altLang="zh-CN" sz="1400" dirty="0" err="1"/>
              <a:t>try_files</a:t>
            </a:r>
            <a:r>
              <a:rPr lang="en-US" altLang="zh-CN" sz="1400" dirty="0"/>
              <a:t> $</a:t>
            </a:r>
            <a:r>
              <a:rPr lang="en-US" altLang="zh-CN" sz="1400" dirty="0" err="1"/>
              <a:t>uri</a:t>
            </a:r>
            <a:r>
              <a:rPr lang="en-US" altLang="zh-CN" sz="1400" dirty="0"/>
              <a:t> =404</a:t>
            </a:r>
            <a:r>
              <a:rPr lang="zh-CN" altLang="en-US" sz="1400" dirty="0"/>
              <a:t>即可。</a:t>
            </a:r>
            <a:endParaRPr lang="en-US" altLang="zh-CN" sz="1400" dirty="0"/>
          </a:p>
        </p:txBody>
      </p:sp>
      <p:pic>
        <p:nvPicPr>
          <p:cNvPr id="4" name="图片 3">
            <a:extLst>
              <a:ext uri="{FF2B5EF4-FFF2-40B4-BE49-F238E27FC236}">
                <a16:creationId xmlns:a16="http://schemas.microsoft.com/office/drawing/2014/main" id="{30B8A7F3-6BD2-47CF-8AE2-CE994805DCE7}"/>
              </a:ext>
            </a:extLst>
          </p:cNvPr>
          <p:cNvPicPr>
            <a:picLocks noChangeAspect="1"/>
          </p:cNvPicPr>
          <p:nvPr/>
        </p:nvPicPr>
        <p:blipFill>
          <a:blip r:embed="rId3"/>
          <a:stretch>
            <a:fillRect/>
          </a:stretch>
        </p:blipFill>
        <p:spPr>
          <a:xfrm>
            <a:off x="2020263" y="4459462"/>
            <a:ext cx="3977985" cy="830652"/>
          </a:xfrm>
          <a:prstGeom prst="rect">
            <a:avLst/>
          </a:prstGeom>
        </p:spPr>
      </p:pic>
    </p:spTree>
    <p:extLst>
      <p:ext uri="{BB962C8B-B14F-4D97-AF65-F5344CB8AC3E}">
        <p14:creationId xmlns:p14="http://schemas.microsoft.com/office/powerpoint/2010/main" val="2377343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6804" y="1176000"/>
            <a:ext cx="10022889" cy="5940088"/>
          </a:xfrm>
          <a:prstGeom prst="rect">
            <a:avLst/>
          </a:prstGeom>
          <a:noFill/>
        </p:spPr>
        <p:txBody>
          <a:bodyPr wrap="square" rtlCol="0">
            <a:spAutoFit/>
          </a:bodyPr>
          <a:lstStyle/>
          <a:p>
            <a:r>
              <a:rPr lang="en-US" altLang="zh-CN" dirty="0"/>
              <a:t>2</a:t>
            </a:r>
            <a:r>
              <a:rPr lang="zh-CN" altLang="en-US" dirty="0"/>
              <a:t>、</a:t>
            </a:r>
            <a:r>
              <a:rPr lang="en-US" altLang="zh-CN" dirty="0"/>
              <a:t>rewrite</a:t>
            </a:r>
          </a:p>
          <a:p>
            <a:r>
              <a:rPr lang="en-US" altLang="zh-CN" sz="1200" b="1" dirty="0" err="1"/>
              <a:t>rewirte</a:t>
            </a:r>
            <a:r>
              <a:rPr lang="zh-CN" altLang="en-US" sz="1200" b="1" dirty="0"/>
              <a:t>的 语法： </a:t>
            </a:r>
            <a:r>
              <a:rPr lang="zh-CN" altLang="en-US" sz="1200" dirty="0"/>
              <a:t>     </a:t>
            </a:r>
            <a:r>
              <a:rPr lang="zh-CN" altLang="en-US" sz="1200" b="1" dirty="0"/>
              <a:t>  </a:t>
            </a:r>
            <a:r>
              <a:rPr lang="en-US" altLang="zh-CN" sz="1200" b="1" dirty="0"/>
              <a:t>rewrite regex replacement [flag];  </a:t>
            </a:r>
            <a:r>
              <a:rPr lang="en-US" altLang="zh-CN" sz="1400" b="1" dirty="0">
                <a:solidFill>
                  <a:srgbClr val="FF0000"/>
                </a:solidFill>
              </a:rPr>
              <a:t> FAQ</a:t>
            </a:r>
            <a:r>
              <a:rPr lang="zh-CN" altLang="en-US" sz="1400" b="1" dirty="0">
                <a:solidFill>
                  <a:srgbClr val="FF0000"/>
                </a:solidFill>
              </a:rPr>
              <a:t>：  </a:t>
            </a:r>
            <a:r>
              <a:rPr lang="en-US" altLang="zh-CN" sz="1400" b="1" dirty="0">
                <a:solidFill>
                  <a:srgbClr val="FF0000"/>
                </a:solidFill>
              </a:rPr>
              <a:t>rewrite ^ *** </a:t>
            </a:r>
            <a:r>
              <a:rPr lang="zh-CN" altLang="en-US" sz="1400" b="1" dirty="0">
                <a:solidFill>
                  <a:srgbClr val="FF0000"/>
                </a:solidFill>
              </a:rPr>
              <a:t>和 </a:t>
            </a:r>
            <a:r>
              <a:rPr lang="en-US" altLang="zh-CN" sz="1400" b="1" dirty="0">
                <a:solidFill>
                  <a:srgbClr val="FF0000"/>
                </a:solidFill>
              </a:rPr>
              <a:t>rewrite ^/  ***</a:t>
            </a:r>
            <a:r>
              <a:rPr lang="zh-CN" altLang="en-US" sz="1400" b="1" dirty="0">
                <a:solidFill>
                  <a:srgbClr val="FF0000"/>
                </a:solidFill>
              </a:rPr>
              <a:t>的区别</a:t>
            </a:r>
            <a:endParaRPr lang="en-US" altLang="zh-CN" sz="1400" dirty="0">
              <a:solidFill>
                <a:srgbClr val="FF0000"/>
              </a:solidFill>
            </a:endParaRPr>
          </a:p>
          <a:p>
            <a:r>
              <a:rPr lang="en-US" altLang="zh-CN" sz="1400" dirty="0"/>
              <a:t>Rewrite</a:t>
            </a:r>
            <a:r>
              <a:rPr lang="zh-CN" altLang="en-US" sz="1400" dirty="0"/>
              <a:t>执行顺序：</a:t>
            </a:r>
            <a:endParaRPr lang="en-US" altLang="zh-CN" sz="1400" dirty="0"/>
          </a:p>
          <a:p>
            <a:r>
              <a:rPr lang="zh-CN" altLang="en-US" sz="1200" dirty="0"/>
              <a:t>执行</a:t>
            </a:r>
            <a:r>
              <a:rPr lang="en-US" altLang="zh-CN" sz="1200" dirty="0"/>
              <a:t>server</a:t>
            </a:r>
            <a:r>
              <a:rPr lang="zh-CN" altLang="en-US" sz="1200" dirty="0"/>
              <a:t>块的</a:t>
            </a:r>
            <a:r>
              <a:rPr lang="en-US" altLang="zh-CN" sz="1200" dirty="0"/>
              <a:t>rewrite</a:t>
            </a:r>
            <a:r>
              <a:rPr lang="zh-CN" altLang="en-US" sz="1200" dirty="0"/>
              <a:t>指令</a:t>
            </a:r>
          </a:p>
          <a:p>
            <a:r>
              <a:rPr lang="zh-CN" altLang="en-US" sz="1200" dirty="0"/>
              <a:t>执行</a:t>
            </a:r>
            <a:r>
              <a:rPr lang="en-US" altLang="zh-CN" sz="1200" dirty="0"/>
              <a:t>location</a:t>
            </a:r>
            <a:r>
              <a:rPr lang="zh-CN" altLang="en-US" sz="1200" dirty="0"/>
              <a:t>匹配</a:t>
            </a:r>
          </a:p>
          <a:p>
            <a:r>
              <a:rPr lang="zh-CN" altLang="en-US" sz="1200" dirty="0"/>
              <a:t>执行选定的</a:t>
            </a:r>
            <a:r>
              <a:rPr lang="en-US" altLang="zh-CN" sz="1200" dirty="0"/>
              <a:t>location</a:t>
            </a:r>
            <a:r>
              <a:rPr lang="zh-CN" altLang="en-US" sz="1200" dirty="0"/>
              <a:t>中的</a:t>
            </a:r>
            <a:r>
              <a:rPr lang="en-US" altLang="zh-CN" sz="1200" dirty="0"/>
              <a:t>rewrite</a:t>
            </a:r>
            <a:r>
              <a:rPr lang="zh-CN" altLang="en-US" sz="1200" dirty="0"/>
              <a:t>指令</a:t>
            </a:r>
          </a:p>
          <a:p>
            <a:endParaRPr lang="en-US" altLang="zh-CN" sz="1200" dirty="0"/>
          </a:p>
          <a:p>
            <a:r>
              <a:rPr lang="en-US" altLang="zh-CN" sz="1200" dirty="0"/>
              <a:t>last : </a:t>
            </a:r>
            <a:r>
              <a:rPr lang="zh-CN" altLang="en-US" sz="1200" dirty="0"/>
              <a:t>相当于</a:t>
            </a:r>
            <a:r>
              <a:rPr lang="en-US" altLang="zh-CN" sz="1200" dirty="0"/>
              <a:t>Apache</a:t>
            </a:r>
            <a:r>
              <a:rPr lang="zh-CN" altLang="en-US" sz="1200" dirty="0"/>
              <a:t>的</a:t>
            </a:r>
            <a:r>
              <a:rPr lang="en-US" altLang="zh-CN" sz="1200" dirty="0"/>
              <a:t>[L]</a:t>
            </a:r>
            <a:r>
              <a:rPr lang="zh-CN" altLang="en-US" sz="1200" dirty="0"/>
              <a:t>标记，表示完成</a:t>
            </a:r>
            <a:r>
              <a:rPr lang="en-US" altLang="zh-CN" sz="1200" dirty="0"/>
              <a:t>rewrite</a:t>
            </a:r>
          </a:p>
          <a:p>
            <a:r>
              <a:rPr lang="en-US" altLang="zh-CN" sz="1200" dirty="0"/>
              <a:t>break : </a:t>
            </a:r>
            <a:r>
              <a:rPr lang="zh-CN" altLang="en-US" sz="1200" dirty="0"/>
              <a:t>停止执行当前虚拟主机的后续</a:t>
            </a:r>
            <a:r>
              <a:rPr lang="en-US" altLang="zh-CN" sz="1200" dirty="0"/>
              <a:t>rewrite</a:t>
            </a:r>
            <a:r>
              <a:rPr lang="zh-CN" altLang="en-US" sz="1200" dirty="0"/>
              <a:t>指令集</a:t>
            </a:r>
          </a:p>
          <a:p>
            <a:r>
              <a:rPr lang="en-US" altLang="zh-CN" sz="1200" dirty="0"/>
              <a:t>redirect : </a:t>
            </a:r>
            <a:r>
              <a:rPr lang="zh-CN" altLang="en-US" sz="1200" dirty="0"/>
              <a:t>返回</a:t>
            </a:r>
            <a:r>
              <a:rPr lang="en-US" altLang="zh-CN" sz="1200" dirty="0"/>
              <a:t>302</a:t>
            </a:r>
            <a:r>
              <a:rPr lang="zh-CN" altLang="en-US" sz="1200" dirty="0"/>
              <a:t>临时重定向，地址栏会显示跳转后的地址</a:t>
            </a:r>
          </a:p>
          <a:p>
            <a:r>
              <a:rPr lang="en-US" altLang="zh-CN" sz="1200" dirty="0"/>
              <a:t>permanent : </a:t>
            </a:r>
            <a:r>
              <a:rPr lang="zh-CN" altLang="en-US" sz="1200" dirty="0"/>
              <a:t>返回</a:t>
            </a:r>
            <a:r>
              <a:rPr lang="en-US" altLang="zh-CN" sz="1200" dirty="0"/>
              <a:t>301</a:t>
            </a:r>
            <a:r>
              <a:rPr lang="zh-CN" altLang="en-US" sz="1200" dirty="0"/>
              <a:t>永久重定向，地址栏会显示跳转后的地址</a:t>
            </a:r>
            <a:endParaRPr lang="en-US" altLang="zh-CN" sz="1200" dirty="0"/>
          </a:p>
          <a:p>
            <a:endParaRPr lang="en-US" altLang="zh-CN" sz="1200" dirty="0"/>
          </a:p>
          <a:p>
            <a:pPr marL="342900" indent="-342900">
              <a:buAutoNum type="arabicParenR"/>
            </a:pPr>
            <a:r>
              <a:rPr lang="en-US" altLang="zh-CN" sz="1200" dirty="0">
                <a:solidFill>
                  <a:srgbClr val="FF0000"/>
                </a:solidFill>
              </a:rPr>
              <a:t>Last</a:t>
            </a:r>
            <a:r>
              <a:rPr lang="zh-CN" altLang="en-US" sz="1200" dirty="0">
                <a:solidFill>
                  <a:srgbClr val="FF0000"/>
                </a:solidFill>
              </a:rPr>
              <a:t>和</a:t>
            </a:r>
            <a:r>
              <a:rPr lang="en-US" altLang="zh-CN" sz="1200" dirty="0" err="1">
                <a:solidFill>
                  <a:srgbClr val="FF0000"/>
                </a:solidFill>
              </a:rPr>
              <a:t>permaneb</a:t>
            </a:r>
            <a:r>
              <a:rPr lang="zh-CN" altLang="en-US" sz="1200" dirty="0">
                <a:solidFill>
                  <a:srgbClr val="FF0000"/>
                </a:solidFill>
              </a:rPr>
              <a:t>使用上的区别</a:t>
            </a:r>
            <a:endParaRPr lang="en-US" altLang="zh-CN" sz="1200" dirty="0">
              <a:solidFill>
                <a:srgbClr val="FF0000"/>
              </a:solidFill>
            </a:endParaRPr>
          </a:p>
          <a:p>
            <a:pPr marL="342900" indent="-342900">
              <a:buAutoNum type="arabicParenR"/>
            </a:pPr>
            <a:endParaRPr lang="en-US" altLang="zh-CN" sz="1200" dirty="0">
              <a:solidFill>
                <a:srgbClr val="FF0000"/>
              </a:solidFill>
            </a:endParaRPr>
          </a:p>
          <a:p>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pPr marL="342900" indent="-342900">
              <a:buAutoNum type="arabicParenR"/>
            </a:pPr>
            <a:endParaRPr lang="en-US" altLang="zh-CN" sz="1200" dirty="0"/>
          </a:p>
          <a:p>
            <a:r>
              <a:rPr lang="en-US" altLang="zh-CN" sz="1200" dirty="0">
                <a:solidFill>
                  <a:srgbClr val="FF0000"/>
                </a:solidFill>
              </a:rPr>
              <a:t>2)</a:t>
            </a:r>
            <a:r>
              <a:rPr lang="zh-CN" altLang="en-US" sz="1200" dirty="0">
                <a:solidFill>
                  <a:srgbClr val="FF0000"/>
                </a:solidFill>
              </a:rPr>
              <a:t>、</a:t>
            </a:r>
            <a:r>
              <a:rPr lang="en-US" altLang="zh-CN" sz="1200" dirty="0">
                <a:solidFill>
                  <a:srgbClr val="FF0000"/>
                </a:solidFill>
              </a:rPr>
              <a:t>rewrite</a:t>
            </a:r>
            <a:r>
              <a:rPr lang="zh-CN" altLang="en-US" sz="1200" dirty="0">
                <a:solidFill>
                  <a:srgbClr val="FF0000"/>
                </a:solidFill>
              </a:rPr>
              <a:t>的简单使用</a:t>
            </a:r>
            <a:r>
              <a:rPr lang="en-US" altLang="zh-CN" sz="1200" dirty="0">
                <a:solidFill>
                  <a:srgbClr val="FF0000"/>
                </a:solidFill>
              </a:rPr>
              <a:t>--- </a:t>
            </a:r>
            <a:r>
              <a:rPr lang="zh-CN" altLang="en-US" sz="1200" dirty="0">
                <a:solidFill>
                  <a:srgbClr val="FF0000"/>
                </a:solidFill>
              </a:rPr>
              <a:t>目录跳转</a:t>
            </a:r>
            <a:endParaRPr lang="en-US" altLang="zh-CN" sz="1200" dirty="0">
              <a:solidFill>
                <a:srgbClr val="FF0000"/>
              </a:solidFill>
            </a:endParaRPr>
          </a:p>
          <a:p>
            <a:endParaRPr lang="en-US" altLang="zh-CN" sz="1200" dirty="0"/>
          </a:p>
          <a:p>
            <a:endParaRPr lang="en-US" altLang="zh-CN" dirty="0"/>
          </a:p>
          <a:p>
            <a:endParaRPr lang="en-US" altLang="zh-CN" dirty="0"/>
          </a:p>
          <a:p>
            <a:endParaRPr lang="en-US" altLang="zh-CN" dirty="0"/>
          </a:p>
          <a:p>
            <a:endParaRPr lang="en-US" altLang="zh-CN" dirty="0"/>
          </a:p>
        </p:txBody>
      </p:sp>
      <p:pic>
        <p:nvPicPr>
          <p:cNvPr id="11" name="图片 10">
            <a:extLst>
              <a:ext uri="{FF2B5EF4-FFF2-40B4-BE49-F238E27FC236}">
                <a16:creationId xmlns:a16="http://schemas.microsoft.com/office/drawing/2014/main" id="{EA29B46D-C72B-43F9-9251-D961A68720A9}"/>
              </a:ext>
            </a:extLst>
          </p:cNvPr>
          <p:cNvPicPr>
            <a:picLocks noChangeAspect="1"/>
          </p:cNvPicPr>
          <p:nvPr/>
        </p:nvPicPr>
        <p:blipFill>
          <a:blip r:embed="rId3"/>
          <a:stretch>
            <a:fillRect/>
          </a:stretch>
        </p:blipFill>
        <p:spPr>
          <a:xfrm>
            <a:off x="1191787" y="3980344"/>
            <a:ext cx="2773920" cy="1082134"/>
          </a:xfrm>
          <a:prstGeom prst="rect">
            <a:avLst/>
          </a:prstGeom>
        </p:spPr>
      </p:pic>
      <p:pic>
        <p:nvPicPr>
          <p:cNvPr id="12" name="图片 11">
            <a:extLst>
              <a:ext uri="{FF2B5EF4-FFF2-40B4-BE49-F238E27FC236}">
                <a16:creationId xmlns:a16="http://schemas.microsoft.com/office/drawing/2014/main" id="{DB33AC10-E163-4D31-9804-8E06AD5F4033}"/>
              </a:ext>
            </a:extLst>
          </p:cNvPr>
          <p:cNvPicPr>
            <a:picLocks noChangeAspect="1"/>
          </p:cNvPicPr>
          <p:nvPr/>
        </p:nvPicPr>
        <p:blipFill>
          <a:blip r:embed="rId4"/>
          <a:stretch>
            <a:fillRect/>
          </a:stretch>
        </p:blipFill>
        <p:spPr>
          <a:xfrm>
            <a:off x="2865052" y="4485704"/>
            <a:ext cx="3348263" cy="519249"/>
          </a:xfrm>
          <a:prstGeom prst="rect">
            <a:avLst/>
          </a:prstGeom>
        </p:spPr>
      </p:pic>
      <p:pic>
        <p:nvPicPr>
          <p:cNvPr id="13" name="图片 12">
            <a:extLst>
              <a:ext uri="{FF2B5EF4-FFF2-40B4-BE49-F238E27FC236}">
                <a16:creationId xmlns:a16="http://schemas.microsoft.com/office/drawing/2014/main" id="{DE6F9E82-4DA2-44E1-8965-490FD37BBE3D}"/>
              </a:ext>
            </a:extLst>
          </p:cNvPr>
          <p:cNvPicPr>
            <a:picLocks noChangeAspect="1"/>
          </p:cNvPicPr>
          <p:nvPr/>
        </p:nvPicPr>
        <p:blipFill>
          <a:blip r:embed="rId5"/>
          <a:stretch>
            <a:fillRect/>
          </a:stretch>
        </p:blipFill>
        <p:spPr>
          <a:xfrm>
            <a:off x="7283947" y="2725736"/>
            <a:ext cx="3004111" cy="980653"/>
          </a:xfrm>
          <a:prstGeom prst="rect">
            <a:avLst/>
          </a:prstGeom>
        </p:spPr>
      </p:pic>
      <p:pic>
        <p:nvPicPr>
          <p:cNvPr id="14" name="图片 13">
            <a:extLst>
              <a:ext uri="{FF2B5EF4-FFF2-40B4-BE49-F238E27FC236}">
                <a16:creationId xmlns:a16="http://schemas.microsoft.com/office/drawing/2014/main" id="{B0CF8705-BA29-4F03-83D9-1D0689636559}"/>
              </a:ext>
            </a:extLst>
          </p:cNvPr>
          <p:cNvPicPr>
            <a:picLocks noChangeAspect="1"/>
          </p:cNvPicPr>
          <p:nvPr/>
        </p:nvPicPr>
        <p:blipFill>
          <a:blip r:embed="rId6"/>
          <a:stretch>
            <a:fillRect/>
          </a:stretch>
        </p:blipFill>
        <p:spPr>
          <a:xfrm>
            <a:off x="6716146" y="3946874"/>
            <a:ext cx="4488137" cy="987820"/>
          </a:xfrm>
          <a:prstGeom prst="rect">
            <a:avLst/>
          </a:prstGeom>
        </p:spPr>
      </p:pic>
      <p:pic>
        <p:nvPicPr>
          <p:cNvPr id="15" name="图片 14">
            <a:extLst>
              <a:ext uri="{FF2B5EF4-FFF2-40B4-BE49-F238E27FC236}">
                <a16:creationId xmlns:a16="http://schemas.microsoft.com/office/drawing/2014/main" id="{7C96CAB1-FAED-4C48-9BB4-4CE1C8AF5B1D}"/>
              </a:ext>
            </a:extLst>
          </p:cNvPr>
          <p:cNvPicPr>
            <a:picLocks noChangeAspect="1"/>
          </p:cNvPicPr>
          <p:nvPr/>
        </p:nvPicPr>
        <p:blipFill>
          <a:blip r:embed="rId7"/>
          <a:stretch>
            <a:fillRect/>
          </a:stretch>
        </p:blipFill>
        <p:spPr>
          <a:xfrm>
            <a:off x="1982427" y="5647284"/>
            <a:ext cx="3421677" cy="883997"/>
          </a:xfrm>
          <a:prstGeom prst="rect">
            <a:avLst/>
          </a:prstGeom>
        </p:spPr>
      </p:pic>
      <p:pic>
        <p:nvPicPr>
          <p:cNvPr id="16" name="图片 15">
            <a:extLst>
              <a:ext uri="{FF2B5EF4-FFF2-40B4-BE49-F238E27FC236}">
                <a16:creationId xmlns:a16="http://schemas.microsoft.com/office/drawing/2014/main" id="{FD0D4D59-AFF4-4BD0-92CA-7B570EDA88F7}"/>
              </a:ext>
            </a:extLst>
          </p:cNvPr>
          <p:cNvPicPr>
            <a:picLocks noChangeAspect="1"/>
          </p:cNvPicPr>
          <p:nvPr/>
        </p:nvPicPr>
        <p:blipFill>
          <a:blip r:embed="rId8"/>
          <a:stretch>
            <a:fillRect/>
          </a:stretch>
        </p:blipFill>
        <p:spPr>
          <a:xfrm>
            <a:off x="5670431" y="5776162"/>
            <a:ext cx="4305673" cy="701101"/>
          </a:xfrm>
          <a:prstGeom prst="rect">
            <a:avLst/>
          </a:prstGeom>
        </p:spPr>
      </p:pic>
    </p:spTree>
    <p:extLst>
      <p:ext uri="{BB962C8B-B14F-4D97-AF65-F5344CB8AC3E}">
        <p14:creationId xmlns:p14="http://schemas.microsoft.com/office/powerpoint/2010/main" val="3196646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6804" y="1176000"/>
            <a:ext cx="10022889" cy="6032421"/>
          </a:xfrm>
          <a:prstGeom prst="rect">
            <a:avLst/>
          </a:prstGeom>
          <a:noFill/>
        </p:spPr>
        <p:txBody>
          <a:bodyPr wrap="square" rtlCol="0">
            <a:spAutoFit/>
          </a:bodyPr>
          <a:lstStyle/>
          <a:p>
            <a:pPr marL="342900" indent="-342900">
              <a:buAutoNum type="arabicParenR"/>
            </a:pPr>
            <a:endParaRPr lang="en-US" altLang="zh-CN" sz="1400" dirty="0">
              <a:solidFill>
                <a:srgbClr val="FF0000"/>
              </a:solidFill>
            </a:endParaRPr>
          </a:p>
          <a:p>
            <a:r>
              <a:rPr lang="en-US" altLang="zh-CN" dirty="0"/>
              <a:t>3)</a:t>
            </a:r>
            <a:r>
              <a:rPr lang="zh-CN" altLang="en-US" dirty="0"/>
              <a:t>、 </a:t>
            </a:r>
            <a:r>
              <a:rPr lang="en-US" altLang="zh-CN" dirty="0"/>
              <a:t>last</a:t>
            </a:r>
            <a:r>
              <a:rPr lang="zh-CN" altLang="en-US" dirty="0"/>
              <a:t>和</a:t>
            </a:r>
            <a:r>
              <a:rPr lang="en-US" altLang="zh-CN" dirty="0"/>
              <a:t>break</a:t>
            </a:r>
            <a:r>
              <a:rPr lang="zh-CN" altLang="en-US" dirty="0"/>
              <a:t>的区别</a:t>
            </a:r>
            <a:endParaRPr lang="en-US" altLang="zh-CN" dirty="0"/>
          </a:p>
          <a:p>
            <a:r>
              <a:rPr lang="en-US" altLang="zh-CN" sz="1200" dirty="0"/>
              <a:t>        last</a:t>
            </a:r>
            <a:r>
              <a:rPr lang="zh-CN" altLang="en-US" sz="1200" dirty="0"/>
              <a:t>不终止重写后的</a:t>
            </a:r>
            <a:r>
              <a:rPr lang="en-US" altLang="zh-CN" sz="1200" dirty="0" err="1"/>
              <a:t>url</a:t>
            </a:r>
            <a:r>
              <a:rPr lang="zh-CN" altLang="en-US" sz="1200" dirty="0"/>
              <a:t>匹配，即新的</a:t>
            </a:r>
            <a:r>
              <a:rPr lang="en-US" altLang="zh-CN" sz="1200" dirty="0" err="1"/>
              <a:t>url</a:t>
            </a:r>
            <a:r>
              <a:rPr lang="zh-CN" altLang="en-US" sz="1200" dirty="0"/>
              <a:t>会再从</a:t>
            </a:r>
            <a:r>
              <a:rPr lang="en-US" altLang="zh-CN" sz="1200" dirty="0"/>
              <a:t>server</a:t>
            </a:r>
            <a:r>
              <a:rPr lang="zh-CN" altLang="en-US" sz="1200" dirty="0"/>
              <a:t>走一遍匹配流程，而</a:t>
            </a:r>
            <a:r>
              <a:rPr lang="en-US" altLang="zh-CN" sz="1200" dirty="0"/>
              <a:t>break</a:t>
            </a:r>
            <a:r>
              <a:rPr lang="zh-CN" altLang="en-US" sz="1200" dirty="0"/>
              <a:t>终止重写后的匹配</a:t>
            </a:r>
            <a:r>
              <a:rPr lang="en-US" altLang="zh-CN" sz="1200" dirty="0"/>
              <a:t>.</a:t>
            </a:r>
          </a:p>
          <a:p>
            <a:r>
              <a:rPr lang="en-US" altLang="zh-CN" sz="1200" dirty="0"/>
              <a:t>       break</a:t>
            </a:r>
            <a:r>
              <a:rPr lang="zh-CN" altLang="en-US" sz="1200" dirty="0"/>
              <a:t>和</a:t>
            </a:r>
            <a:r>
              <a:rPr lang="en-US" altLang="zh-CN" sz="1200" dirty="0"/>
              <a:t>last</a:t>
            </a:r>
            <a:r>
              <a:rPr lang="zh-CN" altLang="en-US" sz="1200" dirty="0"/>
              <a:t>都能组织继续执行后面的</a:t>
            </a:r>
            <a:r>
              <a:rPr lang="en-US" altLang="zh-CN" sz="1200" dirty="0"/>
              <a:t>rewrite</a:t>
            </a:r>
            <a:r>
              <a:rPr lang="zh-CN" altLang="en-US" sz="1200" dirty="0"/>
              <a:t>指令</a:t>
            </a:r>
          </a:p>
          <a:p>
            <a:endParaRPr lang="zh-CN" altLang="en-US" sz="1200" dirty="0"/>
          </a:p>
          <a:p>
            <a:endParaRPr lang="en-US" altLang="zh-CN" dirty="0"/>
          </a:p>
          <a:p>
            <a:r>
              <a:rPr lang="en-US" altLang="zh-CN" dirty="0"/>
              <a:t>4)</a:t>
            </a:r>
            <a:r>
              <a:rPr lang="zh-CN" altLang="en-US" dirty="0"/>
              <a:t>、</a:t>
            </a:r>
            <a:r>
              <a:rPr lang="en-US" altLang="zh-CN" dirty="0"/>
              <a:t>return </a:t>
            </a:r>
            <a:r>
              <a:rPr lang="zh-CN" altLang="en-US" dirty="0"/>
              <a:t>和</a:t>
            </a:r>
            <a:r>
              <a:rPr lang="en-US" altLang="zh-CN" dirty="0"/>
              <a:t>rewrite</a:t>
            </a:r>
            <a:r>
              <a:rPr lang="zh-CN" altLang="en-US" dirty="0"/>
              <a:t>的区别</a:t>
            </a:r>
            <a:endParaRPr lang="en-US" altLang="zh-CN" dirty="0"/>
          </a:p>
          <a:p>
            <a:pPr lvl="1"/>
            <a:r>
              <a:rPr lang="en-US" altLang="zh-CN" sz="1200" dirty="0"/>
              <a:t>return</a:t>
            </a:r>
            <a:r>
              <a:rPr lang="zh-CN" altLang="en-US" sz="1200" dirty="0"/>
              <a:t>指令无法返回</a:t>
            </a:r>
            <a:r>
              <a:rPr lang="en-US" altLang="zh-CN" sz="1200" dirty="0"/>
              <a:t>301,302</a:t>
            </a:r>
          </a:p>
          <a:p>
            <a:pPr lvl="1"/>
            <a:r>
              <a:rPr lang="en-US" altLang="zh-CN" sz="1200" dirty="0"/>
              <a:t>Rewrite </a:t>
            </a:r>
            <a:r>
              <a:rPr lang="zh-CN" altLang="en-US" sz="1200" dirty="0"/>
              <a:t>返回</a:t>
            </a:r>
            <a:r>
              <a:rPr lang="en-US" altLang="zh-CN" sz="1200" dirty="0"/>
              <a:t>301,302 ,</a:t>
            </a:r>
            <a:r>
              <a:rPr lang="zh-CN" altLang="en-US" sz="1200" dirty="0"/>
              <a:t>因为</a:t>
            </a:r>
            <a:r>
              <a:rPr lang="en-US" altLang="zh-CN" sz="1200" dirty="0"/>
              <a:t>301</a:t>
            </a:r>
            <a:r>
              <a:rPr lang="zh-CN" altLang="en-US" sz="1200" dirty="0"/>
              <a:t>和</a:t>
            </a:r>
            <a:r>
              <a:rPr lang="en-US" altLang="zh-CN" sz="1200" dirty="0"/>
              <a:t>302</a:t>
            </a:r>
            <a:r>
              <a:rPr lang="zh-CN" altLang="en-US" sz="1200" dirty="0"/>
              <a:t>不能简单的只返回状态码，还必须有重定向的</a:t>
            </a:r>
            <a:r>
              <a:rPr lang="en-US" altLang="zh-CN" sz="1200" dirty="0"/>
              <a:t>URL</a:t>
            </a:r>
          </a:p>
          <a:p>
            <a:endParaRPr lang="en-US" altLang="zh-CN" dirty="0"/>
          </a:p>
          <a:p>
            <a:r>
              <a:rPr lang="en-US" altLang="zh-CN" dirty="0"/>
              <a:t>5)</a:t>
            </a:r>
            <a:r>
              <a:rPr lang="zh-CN" altLang="en-US" dirty="0"/>
              <a:t>、</a:t>
            </a:r>
            <a:r>
              <a:rPr lang="en-US" altLang="zh-CN" dirty="0"/>
              <a:t>if</a:t>
            </a:r>
            <a:r>
              <a:rPr lang="zh-CN" altLang="en-US" dirty="0"/>
              <a:t>指令和</a:t>
            </a:r>
            <a:r>
              <a:rPr lang="en-US" altLang="zh-CN" dirty="0"/>
              <a:t>rewrite</a:t>
            </a:r>
          </a:p>
          <a:p>
            <a:r>
              <a:rPr lang="en-US" altLang="zh-CN" sz="1200" dirty="0"/>
              <a:t>if</a:t>
            </a:r>
            <a:r>
              <a:rPr lang="zh-CN" altLang="en-US" sz="1200" dirty="0"/>
              <a:t>判断指令</a:t>
            </a:r>
          </a:p>
          <a:p>
            <a:r>
              <a:rPr lang="zh-CN" altLang="en-US" sz="1200" dirty="0"/>
              <a:t>语法为</a:t>
            </a:r>
            <a:r>
              <a:rPr lang="en-US" altLang="zh-CN" sz="1200" dirty="0"/>
              <a:t>if(condition){...}</a:t>
            </a:r>
            <a:r>
              <a:rPr lang="zh-CN" altLang="en-US" sz="1200" dirty="0"/>
              <a:t>，对给定的条件</a:t>
            </a:r>
            <a:r>
              <a:rPr lang="en-US" altLang="zh-CN" sz="1200" dirty="0"/>
              <a:t>condition</a:t>
            </a:r>
            <a:r>
              <a:rPr lang="zh-CN" altLang="en-US" sz="1200" dirty="0"/>
              <a:t>进行判断。如果为真，大括号内的</a:t>
            </a:r>
            <a:r>
              <a:rPr lang="en-US" altLang="zh-CN" sz="1200" dirty="0"/>
              <a:t>rewrite</a:t>
            </a:r>
            <a:r>
              <a:rPr lang="zh-CN" altLang="en-US" sz="1200" dirty="0"/>
              <a:t>指令将被执行，</a:t>
            </a:r>
            <a:r>
              <a:rPr lang="en-US" altLang="zh-CN" sz="1200" dirty="0"/>
              <a:t>if</a:t>
            </a:r>
            <a:r>
              <a:rPr lang="zh-CN" altLang="en-US" sz="1200" dirty="0"/>
              <a:t>条件</a:t>
            </a:r>
            <a:r>
              <a:rPr lang="en-US" altLang="zh-CN" sz="1200" dirty="0"/>
              <a:t>(</a:t>
            </a:r>
            <a:r>
              <a:rPr lang="en-US" altLang="zh-CN" sz="1200" dirty="0" err="1"/>
              <a:t>conditon</a:t>
            </a:r>
            <a:r>
              <a:rPr lang="en-US" altLang="zh-CN" sz="1200" dirty="0"/>
              <a:t>)</a:t>
            </a:r>
            <a:r>
              <a:rPr lang="zh-CN" altLang="en-US" sz="1200" dirty="0"/>
              <a:t>可以是如下任何内容：</a:t>
            </a:r>
          </a:p>
          <a:p>
            <a:endParaRPr lang="zh-CN" altLang="en-US" sz="1200" dirty="0"/>
          </a:p>
          <a:p>
            <a:r>
              <a:rPr lang="zh-CN" altLang="en-US" sz="1200" dirty="0"/>
              <a:t>当表达式只是一个变量时，如果值为空或任何以</a:t>
            </a:r>
            <a:r>
              <a:rPr lang="en-US" altLang="zh-CN" sz="1200" dirty="0"/>
              <a:t>0</a:t>
            </a:r>
            <a:r>
              <a:rPr lang="zh-CN" altLang="en-US" sz="1200" dirty="0"/>
              <a:t>开头的字符串都会当做</a:t>
            </a:r>
            <a:r>
              <a:rPr lang="en-US" altLang="zh-CN" sz="1200" dirty="0"/>
              <a:t>false</a:t>
            </a:r>
          </a:p>
          <a:p>
            <a:r>
              <a:rPr lang="zh-CN" altLang="en-US" sz="1200" dirty="0"/>
              <a:t>直接比较变量和内容时，使用</a:t>
            </a:r>
            <a:r>
              <a:rPr lang="en-US" altLang="zh-CN" sz="1200" dirty="0"/>
              <a:t>=</a:t>
            </a:r>
            <a:r>
              <a:rPr lang="zh-CN" altLang="en-US" sz="1200" dirty="0"/>
              <a:t>或</a:t>
            </a:r>
            <a:r>
              <a:rPr lang="en-US" altLang="zh-CN" sz="1200" dirty="0"/>
              <a:t>!=</a:t>
            </a:r>
          </a:p>
          <a:p>
            <a:r>
              <a:rPr lang="en-US" altLang="zh-CN" sz="1200" dirty="0"/>
              <a:t>~</a:t>
            </a:r>
            <a:r>
              <a:rPr lang="zh-CN" altLang="en-US" sz="1200" dirty="0"/>
              <a:t>正则表达式匹配，</a:t>
            </a:r>
            <a:r>
              <a:rPr lang="en-US" altLang="zh-CN" sz="1200" dirty="0"/>
              <a:t>~*</a:t>
            </a:r>
            <a:r>
              <a:rPr lang="zh-CN" altLang="en-US" sz="1200" dirty="0"/>
              <a:t>不区分大小写的匹配，</a:t>
            </a:r>
            <a:r>
              <a:rPr lang="en-US" altLang="zh-CN" sz="1200" dirty="0"/>
              <a:t>!~</a:t>
            </a:r>
            <a:r>
              <a:rPr lang="zh-CN" altLang="en-US" sz="1200" dirty="0"/>
              <a:t>区分大小写的不匹配</a:t>
            </a:r>
          </a:p>
          <a:p>
            <a:r>
              <a:rPr lang="en-US" altLang="zh-CN" sz="1200" dirty="0"/>
              <a:t>-f</a:t>
            </a:r>
            <a:r>
              <a:rPr lang="zh-CN" altLang="en-US" sz="1200" dirty="0"/>
              <a:t>和</a:t>
            </a:r>
            <a:r>
              <a:rPr lang="en-US" altLang="zh-CN" sz="1200" dirty="0"/>
              <a:t>!-f</a:t>
            </a:r>
            <a:r>
              <a:rPr lang="zh-CN" altLang="en-US" sz="1200" dirty="0"/>
              <a:t>用来判断是否存在文件</a:t>
            </a:r>
          </a:p>
          <a:p>
            <a:r>
              <a:rPr lang="en-US" altLang="zh-CN" sz="1200" dirty="0"/>
              <a:t>-d</a:t>
            </a:r>
            <a:r>
              <a:rPr lang="zh-CN" altLang="en-US" sz="1200" dirty="0"/>
              <a:t>和</a:t>
            </a:r>
            <a:r>
              <a:rPr lang="en-US" altLang="zh-CN" sz="1200" dirty="0"/>
              <a:t>!-d</a:t>
            </a:r>
            <a:r>
              <a:rPr lang="zh-CN" altLang="en-US" sz="1200" dirty="0"/>
              <a:t>用来判断是否存在目录</a:t>
            </a:r>
          </a:p>
          <a:p>
            <a:r>
              <a:rPr lang="en-US" altLang="zh-CN" sz="1200" dirty="0"/>
              <a:t>-e</a:t>
            </a:r>
            <a:r>
              <a:rPr lang="zh-CN" altLang="en-US" sz="1200" dirty="0"/>
              <a:t>和</a:t>
            </a:r>
            <a:r>
              <a:rPr lang="en-US" altLang="zh-CN" sz="1200" dirty="0"/>
              <a:t>!-e</a:t>
            </a:r>
            <a:r>
              <a:rPr lang="zh-CN" altLang="en-US" sz="1200" dirty="0"/>
              <a:t>用来判断是否存在文件或目录</a:t>
            </a:r>
          </a:p>
          <a:p>
            <a:r>
              <a:rPr lang="en-US" altLang="zh-CN" sz="1200" dirty="0"/>
              <a:t>-x</a:t>
            </a:r>
            <a:r>
              <a:rPr lang="zh-CN" altLang="en-US" sz="1200" dirty="0"/>
              <a:t>和</a:t>
            </a:r>
            <a:r>
              <a:rPr lang="en-US" altLang="zh-CN" sz="1200" dirty="0"/>
              <a:t>!-x</a:t>
            </a:r>
            <a:r>
              <a:rPr lang="zh-CN" altLang="en-US" sz="1200" dirty="0"/>
              <a:t>用来判断文件是否可执行</a:t>
            </a:r>
          </a:p>
          <a:p>
            <a:r>
              <a:rPr lang="en-US" altLang="zh-CN" dirty="0"/>
              <a:t>6)</a:t>
            </a:r>
            <a:r>
              <a:rPr lang="zh-CN" altLang="en-US" dirty="0"/>
              <a:t>、</a:t>
            </a:r>
            <a:r>
              <a:rPr lang="en-US" altLang="zh-CN" dirty="0"/>
              <a:t>if</a:t>
            </a:r>
            <a:r>
              <a:rPr lang="zh-CN" altLang="en-US" dirty="0"/>
              <a:t>指令和全局变量</a:t>
            </a:r>
            <a:r>
              <a:rPr lang="en-US" altLang="zh-CN" dirty="0"/>
              <a:t>(</a:t>
            </a:r>
            <a:r>
              <a:rPr lang="zh-CN" altLang="en-US" dirty="0"/>
              <a:t>详情情况</a:t>
            </a:r>
            <a:r>
              <a:rPr lang="zh-CN" altLang="en-US" sz="1200" dirty="0">
                <a:solidFill>
                  <a:srgbClr val="FF0000"/>
                </a:solidFill>
              </a:rPr>
              <a:t>变量语法</a:t>
            </a:r>
            <a:r>
              <a:rPr lang="en-US" altLang="zh-CN" dirty="0"/>
              <a:t>)</a:t>
            </a:r>
          </a:p>
          <a:p>
            <a:endParaRPr lang="en-US" altLang="zh-CN" dirty="0"/>
          </a:p>
          <a:p>
            <a:r>
              <a:rPr lang="en-US" altLang="zh-CN" dirty="0"/>
              <a:t>7)</a:t>
            </a:r>
            <a:r>
              <a:rPr lang="zh-CN" altLang="en-US" dirty="0"/>
              <a:t>、</a:t>
            </a:r>
            <a:r>
              <a:rPr lang="en-US" altLang="zh-CN" dirty="0"/>
              <a:t>if</a:t>
            </a:r>
            <a:r>
              <a:rPr lang="zh-CN" altLang="en-US" dirty="0"/>
              <a:t>指令和</a:t>
            </a:r>
            <a:r>
              <a:rPr lang="en-US" altLang="zh-CN" dirty="0"/>
              <a:t>break</a:t>
            </a:r>
          </a:p>
          <a:p>
            <a:r>
              <a:rPr lang="en-US" altLang="zh-CN" sz="1200" dirty="0"/>
              <a:t> break </a:t>
            </a:r>
            <a:r>
              <a:rPr lang="zh-CN" altLang="en-US" sz="1200" dirty="0"/>
              <a:t>的可用上下文有：</a:t>
            </a:r>
            <a:r>
              <a:rPr lang="en-US" altLang="zh-CN" sz="1200" dirty="0"/>
              <a:t>server</a:t>
            </a:r>
            <a:r>
              <a:rPr lang="zh-CN" altLang="en-US" sz="1200" dirty="0"/>
              <a:t>、</a:t>
            </a:r>
            <a:r>
              <a:rPr lang="en-US" altLang="zh-CN" sz="1200" dirty="0"/>
              <a:t>location</a:t>
            </a:r>
            <a:r>
              <a:rPr lang="zh-CN" altLang="en-US" sz="1200" dirty="0"/>
              <a:t>、</a:t>
            </a:r>
            <a:r>
              <a:rPr lang="en-US" altLang="zh-CN" sz="1200" dirty="0"/>
              <a:t>if</a:t>
            </a:r>
            <a:r>
              <a:rPr lang="zh-CN" altLang="en-US" sz="1200" dirty="0"/>
              <a:t>。用于停止处理当前的 </a:t>
            </a:r>
            <a:r>
              <a:rPr lang="en-US" altLang="zh-CN" sz="1200" dirty="0" err="1"/>
              <a:t>ngx_http_rewrite_module</a:t>
            </a:r>
            <a:r>
              <a:rPr lang="en-US" altLang="zh-CN" sz="1200" dirty="0"/>
              <a:t> </a:t>
            </a:r>
            <a:r>
              <a:rPr lang="zh-CN" altLang="en-US" sz="1200" dirty="0"/>
              <a:t>指令集合</a:t>
            </a:r>
            <a:endParaRPr lang="en-US" altLang="zh-CN" sz="1200" dirty="0"/>
          </a:p>
          <a:p>
            <a:endParaRPr lang="en-US" altLang="zh-CN" dirty="0"/>
          </a:p>
          <a:p>
            <a:endParaRPr lang="en-US" altLang="zh-CN" dirty="0"/>
          </a:p>
        </p:txBody>
      </p:sp>
    </p:spTree>
    <p:extLst>
      <p:ext uri="{BB962C8B-B14F-4D97-AF65-F5344CB8AC3E}">
        <p14:creationId xmlns:p14="http://schemas.microsoft.com/office/powerpoint/2010/main" val="25521735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总目录</a:t>
            </a:r>
          </a:p>
          <a:p>
            <a:pPr eaLnBrk="0" hangingPunct="0"/>
            <a:endParaRPr lang="zh-CN" altLang="en-US" sz="2800" b="1" dirty="0">
              <a:solidFill>
                <a:srgbClr val="FF0000"/>
              </a:solidFill>
            </a:endParaRPr>
          </a:p>
        </p:txBody>
      </p:sp>
      <p:sp>
        <p:nvSpPr>
          <p:cNvPr id="3" name="文本框 2"/>
          <p:cNvSpPr txBox="1"/>
          <p:nvPr/>
        </p:nvSpPr>
        <p:spPr>
          <a:xfrm>
            <a:off x="994299" y="1198485"/>
            <a:ext cx="10022889" cy="3539430"/>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endParaRPr lang="en-US" altLang="zh-CN" sz="2800" b="1" dirty="0"/>
          </a:p>
          <a:p>
            <a:r>
              <a:rPr lang="zh-CN" altLang="en-US" sz="2800" dirty="0"/>
              <a:t>第一章</a:t>
            </a:r>
            <a:r>
              <a:rPr lang="en-US" altLang="zh-CN" sz="2800" dirty="0"/>
              <a:t>. Nginx </a:t>
            </a:r>
            <a:r>
              <a:rPr lang="zh-CN" altLang="en-US" sz="2800" dirty="0"/>
              <a:t>基础讲解</a:t>
            </a:r>
            <a:endParaRPr lang="en-US" altLang="zh-CN" sz="2800" dirty="0"/>
          </a:p>
          <a:p>
            <a:endParaRPr lang="en-US" altLang="zh-CN" sz="2800" dirty="0"/>
          </a:p>
          <a:p>
            <a:r>
              <a:rPr lang="zh-CN" altLang="en-US" sz="2800" dirty="0"/>
              <a:t>第二章</a:t>
            </a:r>
            <a:r>
              <a:rPr lang="en-US" altLang="zh-CN" sz="2800" dirty="0"/>
              <a:t>. Nginx</a:t>
            </a:r>
            <a:r>
              <a:rPr lang="zh-CN" altLang="en-US" sz="2800" dirty="0"/>
              <a:t>常见</a:t>
            </a:r>
            <a:r>
              <a:rPr lang="en-US" altLang="zh-CN" sz="2800" dirty="0"/>
              <a:t>20</a:t>
            </a:r>
            <a:r>
              <a:rPr lang="zh-CN" altLang="en-US" sz="2800" dirty="0"/>
              <a:t>例</a:t>
            </a:r>
            <a:endParaRPr lang="en-US" altLang="zh-CN" sz="2800" dirty="0"/>
          </a:p>
          <a:p>
            <a:endParaRPr lang="en-US" altLang="zh-CN" sz="2800" dirty="0"/>
          </a:p>
          <a:p>
            <a:r>
              <a:rPr lang="zh-CN" altLang="en-US" sz="2800" dirty="0"/>
              <a:t>第三章</a:t>
            </a:r>
            <a:r>
              <a:rPr lang="en-US" altLang="zh-CN" sz="2800" dirty="0"/>
              <a:t>. Nginx</a:t>
            </a:r>
            <a:r>
              <a:rPr lang="zh-CN" altLang="en-US" sz="2800" dirty="0"/>
              <a:t>进阶</a:t>
            </a:r>
            <a:endParaRPr lang="en-US" altLang="zh-CN" sz="2800" dirty="0"/>
          </a:p>
          <a:p>
            <a:endParaRPr lang="en-US" altLang="zh-CN" sz="2800" dirty="0"/>
          </a:p>
        </p:txBody>
      </p:sp>
    </p:spTree>
    <p:extLst>
      <p:ext uri="{BB962C8B-B14F-4D97-AF65-F5344CB8AC3E}">
        <p14:creationId xmlns:p14="http://schemas.microsoft.com/office/powerpoint/2010/main" val="84413323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C99DE5E-1E16-4BF4-B876-01BBD900B283}"/>
              </a:ext>
            </a:extLst>
          </p:cNvPr>
          <p:cNvPicPr>
            <a:picLocks noChangeAspect="1"/>
          </p:cNvPicPr>
          <p:nvPr/>
        </p:nvPicPr>
        <p:blipFill>
          <a:blip r:embed="rId2"/>
          <a:stretch>
            <a:fillRect/>
          </a:stretch>
        </p:blipFill>
        <p:spPr>
          <a:xfrm>
            <a:off x="2036312" y="1241870"/>
            <a:ext cx="5888488" cy="5007395"/>
          </a:xfrm>
          <a:prstGeom prst="rect">
            <a:avLst/>
          </a:prstGeom>
        </p:spPr>
      </p:pic>
    </p:spTree>
    <p:extLst>
      <p:ext uri="{BB962C8B-B14F-4D97-AF65-F5344CB8AC3E}">
        <p14:creationId xmlns:p14="http://schemas.microsoft.com/office/powerpoint/2010/main" val="382755214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descr="aa">
            <a:extLst>
              <a:ext uri="{FF2B5EF4-FFF2-40B4-BE49-F238E27FC236}">
                <a16:creationId xmlns:a16="http://schemas.microsoft.com/office/drawing/2014/main" id="{BA80BBF3-E032-4F3B-B005-8C5E730CF6D1}"/>
              </a:ext>
            </a:extLst>
          </p:cNvPr>
          <p:cNvSpPr/>
          <p:nvPr/>
        </p:nvSpPr>
        <p:spPr>
          <a:xfrm>
            <a:off x="8198237" y="1198485"/>
            <a:ext cx="2811455" cy="1769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400" dirty="0">
                <a:solidFill>
                  <a:srgbClr val="FF0000"/>
                </a:solidFill>
              </a:rPr>
              <a:t>4</a:t>
            </a:r>
            <a:r>
              <a:rPr lang="zh-CN" altLang="en-US" sz="2400" dirty="0">
                <a:solidFill>
                  <a:srgbClr val="FF0000"/>
                </a:solidFill>
              </a:rPr>
              <a:t>、</a:t>
            </a:r>
            <a:r>
              <a:rPr lang="en-US" altLang="zh-CN" sz="2400" dirty="0">
                <a:solidFill>
                  <a:srgbClr val="FF0000"/>
                </a:solidFill>
              </a:rPr>
              <a:t>Nginx</a:t>
            </a:r>
            <a:r>
              <a:rPr lang="zh-CN" altLang="en-US" sz="2400" dirty="0">
                <a:solidFill>
                  <a:srgbClr val="FF0000"/>
                </a:solidFill>
              </a:rPr>
              <a:t>的负载均衡</a:t>
            </a:r>
            <a:endParaRPr lang="zh-CN" altLang="en-US" sz="24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6804" y="1198485"/>
            <a:ext cx="10022889" cy="6986528"/>
          </a:xfrm>
          <a:prstGeom prst="rect">
            <a:avLst/>
          </a:prstGeom>
          <a:noFill/>
        </p:spPr>
        <p:txBody>
          <a:bodyPr wrap="square" rtlCol="0">
            <a:spAutoFit/>
          </a:bodyPr>
          <a:lstStyle/>
          <a:p>
            <a:r>
              <a:rPr lang="en-US" altLang="zh-CN" sz="1600" dirty="0"/>
              <a:t>1</a:t>
            </a:r>
            <a:r>
              <a:rPr lang="zh-CN" altLang="en-US" sz="1600" dirty="0"/>
              <a:t>、</a:t>
            </a:r>
            <a:r>
              <a:rPr lang="en-US" altLang="zh-CN" sz="1600" dirty="0"/>
              <a:t>. </a:t>
            </a:r>
            <a:r>
              <a:rPr lang="zh-CN" altLang="en-US" sz="1600" dirty="0"/>
              <a:t>配置</a:t>
            </a:r>
            <a:r>
              <a:rPr lang="en-US" altLang="zh-CN" sz="1600" dirty="0"/>
              <a:t>Nginx</a:t>
            </a:r>
            <a:r>
              <a:rPr lang="zh-CN" altLang="en-US" sz="1600" dirty="0"/>
              <a:t>的负载均衡</a:t>
            </a:r>
            <a:r>
              <a:rPr lang="en-US" altLang="zh-CN" sz="1600" dirty="0"/>
              <a:t>(</a:t>
            </a:r>
            <a:r>
              <a:rPr lang="zh-CN" altLang="en-US" sz="1600" dirty="0"/>
              <a:t>此时</a:t>
            </a:r>
            <a:r>
              <a:rPr lang="en-US" altLang="zh-CN" sz="1600" dirty="0"/>
              <a:t>Nginx</a:t>
            </a:r>
            <a:r>
              <a:rPr lang="zh-CN" altLang="en-US" sz="1600" dirty="0"/>
              <a:t>是单点的</a:t>
            </a:r>
            <a:r>
              <a:rPr lang="en-US" altLang="zh-CN" sz="1600" dirty="0"/>
              <a:t>)</a:t>
            </a:r>
          </a:p>
          <a:p>
            <a:r>
              <a:rPr lang="en-US" altLang="zh-CN" sz="1200" dirty="0"/>
              <a:t>     upstream </a:t>
            </a:r>
            <a:r>
              <a:rPr lang="en-US" altLang="zh-CN" sz="1200" dirty="0" err="1"/>
              <a:t>tobalance</a:t>
            </a:r>
            <a:r>
              <a:rPr lang="en-US" altLang="zh-CN" sz="1200" dirty="0"/>
              <a:t>{</a:t>
            </a:r>
          </a:p>
          <a:p>
            <a:pPr lvl="1"/>
            <a:r>
              <a:rPr lang="en-US" altLang="zh-CN" sz="1200" dirty="0"/>
              <a:t>	server IP1:8086;</a:t>
            </a:r>
          </a:p>
          <a:p>
            <a:pPr lvl="1"/>
            <a:r>
              <a:rPr lang="en-US" altLang="zh-CN" sz="1200" dirty="0"/>
              <a:t>        server IP2:8086;</a:t>
            </a:r>
          </a:p>
          <a:p>
            <a:pPr lvl="1"/>
            <a:r>
              <a:rPr lang="en-US" altLang="zh-CN" sz="1200" dirty="0"/>
              <a:t>}</a:t>
            </a:r>
          </a:p>
          <a:p>
            <a:pPr lvl="1"/>
            <a:r>
              <a:rPr lang="en-US" altLang="zh-CN" sz="1200" dirty="0"/>
              <a:t>Location  /</a:t>
            </a:r>
            <a:r>
              <a:rPr lang="en-US" altLang="zh-CN" sz="1200" dirty="0" err="1"/>
              <a:t>api</a:t>
            </a:r>
            <a:r>
              <a:rPr lang="en-US" altLang="zh-CN" sz="1200" dirty="0"/>
              <a:t>  {</a:t>
            </a:r>
          </a:p>
          <a:p>
            <a:pPr lvl="1"/>
            <a:r>
              <a:rPr lang="en-US" altLang="zh-CN" sz="1200" b="1" dirty="0"/>
              <a:t>	</a:t>
            </a:r>
            <a:r>
              <a:rPr lang="en-US" altLang="zh-CN" sz="1200" b="1" dirty="0" err="1"/>
              <a:t>proxy_pass</a:t>
            </a:r>
            <a:r>
              <a:rPr lang="en-US" altLang="zh-CN" sz="1200" b="1" dirty="0"/>
              <a:t> http://</a:t>
            </a:r>
            <a:r>
              <a:rPr lang="en-US" altLang="zh-CN" sz="1200" dirty="0"/>
              <a:t> </a:t>
            </a:r>
            <a:r>
              <a:rPr lang="en-US" altLang="zh-CN" sz="1200" dirty="0" err="1"/>
              <a:t>tobalance</a:t>
            </a:r>
            <a:r>
              <a:rPr lang="en-US" altLang="zh-CN" sz="1200" dirty="0"/>
              <a:t> </a:t>
            </a:r>
            <a:r>
              <a:rPr lang="en-US" altLang="zh-CN" sz="1200" b="1" dirty="0"/>
              <a:t>/;</a:t>
            </a:r>
            <a:endParaRPr lang="en-US" altLang="zh-CN" sz="1200" dirty="0"/>
          </a:p>
          <a:p>
            <a:pPr lvl="1"/>
            <a:r>
              <a:rPr lang="en-US" altLang="zh-CN" sz="1200" dirty="0"/>
              <a:t>}</a:t>
            </a:r>
          </a:p>
          <a:p>
            <a:pPr lvl="1"/>
            <a:r>
              <a:rPr lang="zh-CN" altLang="en-US" sz="1200" dirty="0">
                <a:solidFill>
                  <a:srgbClr val="FF0000"/>
                </a:solidFill>
              </a:rPr>
              <a:t>此场景常用于 配置应用多机访问。</a:t>
            </a:r>
            <a:endParaRPr lang="en-US" altLang="zh-CN" sz="1200" dirty="0">
              <a:solidFill>
                <a:srgbClr val="FF0000"/>
              </a:solidFill>
            </a:endParaRPr>
          </a:p>
          <a:p>
            <a:pPr lvl="1"/>
            <a:r>
              <a:rPr lang="zh-CN" altLang="en-US" sz="1200" dirty="0"/>
              <a:t>可用参数</a:t>
            </a:r>
            <a:r>
              <a:rPr lang="en-US" altLang="zh-CN" sz="1200" dirty="0"/>
              <a:t>: </a:t>
            </a:r>
            <a:r>
              <a:rPr lang="en-US" altLang="zh-CN" sz="1200" dirty="0" err="1"/>
              <a:t>weigth</a:t>
            </a:r>
            <a:r>
              <a:rPr lang="zh-CN" altLang="en-US" sz="1200" dirty="0"/>
              <a:t>、</a:t>
            </a:r>
            <a:r>
              <a:rPr lang="en-US" altLang="zh-CN" sz="1200" dirty="0" err="1"/>
              <a:t>ip_hash</a:t>
            </a:r>
            <a:r>
              <a:rPr lang="zh-CN" altLang="en-US" sz="1200" dirty="0"/>
              <a:t>、</a:t>
            </a:r>
            <a:r>
              <a:rPr lang="en-US" altLang="zh-CN" sz="1200" dirty="0"/>
              <a:t>fair</a:t>
            </a:r>
            <a:r>
              <a:rPr lang="zh-CN" altLang="en-US" sz="1200" dirty="0"/>
              <a:t>、</a:t>
            </a:r>
            <a:r>
              <a:rPr lang="en-US" altLang="zh-CN" sz="1200" dirty="0" err="1"/>
              <a:t>url_hash</a:t>
            </a:r>
            <a:r>
              <a:rPr lang="zh-CN" altLang="en-US" sz="1200" dirty="0"/>
              <a:t>、</a:t>
            </a:r>
            <a:r>
              <a:rPr lang="en-US" altLang="zh-CN" sz="1200" dirty="0" err="1"/>
              <a:t>max_fails</a:t>
            </a:r>
            <a:r>
              <a:rPr lang="zh-CN" altLang="en-US" sz="1200" dirty="0"/>
              <a:t>、</a:t>
            </a:r>
            <a:r>
              <a:rPr lang="en-US" altLang="zh-CN" sz="1200" dirty="0" err="1"/>
              <a:t>fail_timeout</a:t>
            </a:r>
            <a:r>
              <a:rPr lang="zh-CN" altLang="en-US" sz="1200" dirty="0"/>
              <a:t>、</a:t>
            </a:r>
            <a:r>
              <a:rPr lang="en-US" altLang="zh-CN" sz="1200" dirty="0"/>
              <a:t>backup</a:t>
            </a:r>
            <a:r>
              <a:rPr lang="zh-CN" altLang="en-US" sz="1200" dirty="0"/>
              <a:t>、</a:t>
            </a:r>
            <a:r>
              <a:rPr lang="en-US" altLang="zh-CN" sz="1200" dirty="0"/>
              <a:t>down</a:t>
            </a:r>
            <a:r>
              <a:rPr lang="zh-CN" altLang="en-US" sz="1200" dirty="0"/>
              <a:t>、</a:t>
            </a:r>
            <a:r>
              <a:rPr lang="en-US" altLang="zh-CN" sz="1200" dirty="0" err="1"/>
              <a:t>hash_method</a:t>
            </a:r>
            <a:r>
              <a:rPr lang="zh-CN" altLang="en-US" sz="1200" dirty="0"/>
              <a:t>等</a:t>
            </a:r>
            <a:endParaRPr lang="en-US" altLang="zh-CN" sz="1200" dirty="0"/>
          </a:p>
          <a:p>
            <a:pPr lvl="1"/>
            <a:r>
              <a:rPr lang="en-US" altLang="zh-CN" sz="1200" dirty="0">
                <a:solidFill>
                  <a:srgbClr val="FF0000"/>
                </a:solidFill>
              </a:rPr>
              <a:t>FAQ:</a:t>
            </a:r>
          </a:p>
          <a:p>
            <a:pPr lvl="1"/>
            <a:r>
              <a:rPr lang="en-US" altLang="zh-CN" sz="1200" dirty="0"/>
              <a:t>  1) </a:t>
            </a:r>
            <a:r>
              <a:rPr lang="en-US" altLang="zh-CN" sz="1200" dirty="0" err="1"/>
              <a:t>nginx</a:t>
            </a:r>
            <a:r>
              <a:rPr lang="zh-CN" altLang="en-US" sz="1200" dirty="0"/>
              <a:t>配置了</a:t>
            </a:r>
            <a:r>
              <a:rPr lang="en-US" altLang="zh-CN" sz="1200" dirty="0" err="1"/>
              <a:t>slb</a:t>
            </a:r>
            <a:r>
              <a:rPr lang="zh-CN" altLang="en-US" sz="1200" dirty="0"/>
              <a:t>如何实现灰度发布？  </a:t>
            </a:r>
            <a:r>
              <a:rPr lang="en-US" altLang="zh-CN" sz="1200" dirty="0"/>
              <a:t>( down)</a:t>
            </a:r>
          </a:p>
          <a:p>
            <a:pPr lvl="1"/>
            <a:r>
              <a:rPr lang="en-US" altLang="zh-CN" sz="1200" dirty="0"/>
              <a:t>  2)  </a:t>
            </a:r>
            <a:r>
              <a:rPr lang="en-US" altLang="zh-CN" sz="1200" dirty="0" err="1"/>
              <a:t>slb</a:t>
            </a:r>
            <a:r>
              <a:rPr lang="zh-CN" altLang="en-US" sz="1200" dirty="0"/>
              <a:t>如何开启长连接</a:t>
            </a:r>
            <a:r>
              <a:rPr lang="en-US" altLang="zh-CN" sz="1200" dirty="0"/>
              <a:t>(</a:t>
            </a:r>
            <a:r>
              <a:rPr lang="zh-CN" altLang="en-US" sz="1200" dirty="0"/>
              <a:t>如针对后端的</a:t>
            </a:r>
            <a:r>
              <a:rPr lang="en-US" altLang="zh-CN" sz="1200" dirty="0"/>
              <a:t>restful</a:t>
            </a:r>
            <a:r>
              <a:rPr lang="zh-CN" altLang="en-US" sz="1200" dirty="0"/>
              <a:t>服务</a:t>
            </a:r>
            <a:r>
              <a:rPr lang="en-US" altLang="zh-CN" sz="1200" dirty="0"/>
              <a:t>)  </a:t>
            </a:r>
            <a:endParaRPr lang="en-US" altLang="zh-CN" sz="1200" b="1" dirty="0"/>
          </a:p>
          <a:p>
            <a:pPr lvl="3"/>
            <a:r>
              <a:rPr lang="en-US" altLang="zh-CN" sz="1200" b="1" dirty="0"/>
              <a:t>  (keepalive</a:t>
            </a:r>
            <a:r>
              <a:rPr lang="en-US" altLang="zh-CN" sz="1200" dirty="0"/>
              <a:t> 2000;</a:t>
            </a:r>
            <a:r>
              <a:rPr lang="zh-CN" altLang="en-US" sz="1200" dirty="0"/>
              <a:t> </a:t>
            </a:r>
            <a:r>
              <a:rPr lang="en-US" altLang="zh-CN" sz="1200" b="1" dirty="0" err="1"/>
              <a:t>proxy_http_version</a:t>
            </a:r>
            <a:r>
              <a:rPr lang="en-US" altLang="zh-CN" sz="1200" b="1" dirty="0"/>
              <a:t> 1.1</a:t>
            </a:r>
            <a:r>
              <a:rPr lang="en-US" altLang="zh-CN" sz="1200" dirty="0"/>
              <a:t>; </a:t>
            </a:r>
            <a:r>
              <a:rPr lang="en-US" altLang="zh-CN" sz="1200" b="1" dirty="0" err="1"/>
              <a:t>proxy_set_header</a:t>
            </a:r>
            <a:r>
              <a:rPr lang="en-US" altLang="zh-CN" sz="1200" b="1" dirty="0"/>
              <a:t> Connection ""</a:t>
            </a:r>
            <a:r>
              <a:rPr lang="en-US" altLang="zh-CN" sz="1200" dirty="0"/>
              <a:t>;)</a:t>
            </a:r>
          </a:p>
          <a:p>
            <a:pPr lvl="1"/>
            <a:r>
              <a:rPr lang="en-US" altLang="zh-CN" sz="1200" dirty="0"/>
              <a:t>  3)  </a:t>
            </a:r>
            <a:r>
              <a:rPr lang="en-US" altLang="zh-CN" sz="1200" dirty="0" err="1"/>
              <a:t>ip_hash</a:t>
            </a:r>
            <a:r>
              <a:rPr lang="zh-CN" altLang="en-US" sz="1200" dirty="0"/>
              <a:t>和</a:t>
            </a:r>
            <a:r>
              <a:rPr lang="en-US" altLang="zh-CN" sz="1200" dirty="0" err="1"/>
              <a:t>url_hash</a:t>
            </a:r>
            <a:r>
              <a:rPr lang="zh-CN" altLang="en-US" sz="1200" dirty="0"/>
              <a:t>有什么区别</a:t>
            </a:r>
            <a:endParaRPr lang="en-US" altLang="zh-CN" sz="1200" dirty="0"/>
          </a:p>
          <a:p>
            <a:pPr lvl="1"/>
            <a:endParaRPr lang="en-US" altLang="zh-CN" sz="1200" dirty="0"/>
          </a:p>
          <a:p>
            <a:pPr latinLnBrk="1"/>
            <a:r>
              <a:rPr lang="en-US" altLang="zh-CN" sz="1000" dirty="0"/>
              <a:t>weight</a:t>
            </a:r>
            <a:r>
              <a:rPr lang="zh-CN" altLang="en-US" sz="1000" dirty="0"/>
              <a:t>：轮询权值也是可以用在</a:t>
            </a:r>
            <a:r>
              <a:rPr lang="en-US" altLang="zh-CN" sz="1000" dirty="0" err="1"/>
              <a:t>ip_hash</a:t>
            </a:r>
            <a:r>
              <a:rPr lang="zh-CN" altLang="en-US" sz="1000" dirty="0"/>
              <a:t>的，默认值为</a:t>
            </a:r>
            <a:r>
              <a:rPr lang="en-US" altLang="zh-CN" sz="1000" dirty="0"/>
              <a:t>1</a:t>
            </a:r>
            <a:endParaRPr lang="zh-CN" altLang="en-US" sz="1000" dirty="0"/>
          </a:p>
          <a:p>
            <a:pPr latinLnBrk="1"/>
            <a:r>
              <a:rPr lang="en-US" altLang="zh-CN" sz="1000" dirty="0" err="1"/>
              <a:t>max_fails</a:t>
            </a:r>
            <a:r>
              <a:rPr lang="zh-CN" altLang="en-US" sz="1000" dirty="0"/>
              <a:t>：允许请求失败的次数，默认为</a:t>
            </a:r>
            <a:r>
              <a:rPr lang="en-US" altLang="zh-CN" sz="1000" dirty="0"/>
              <a:t>1</a:t>
            </a:r>
            <a:r>
              <a:rPr lang="zh-CN" altLang="en-US" sz="1000" dirty="0"/>
              <a:t>。当超过最大次数时，返回</a:t>
            </a:r>
            <a:r>
              <a:rPr lang="en-US" altLang="zh-CN" sz="1000" dirty="0" err="1"/>
              <a:t>proxy_next_upstream</a:t>
            </a:r>
            <a:r>
              <a:rPr lang="en-US" altLang="zh-CN" sz="1000" dirty="0"/>
              <a:t> </a:t>
            </a:r>
            <a:r>
              <a:rPr lang="zh-CN" altLang="en-US" sz="1000" dirty="0"/>
              <a:t>模块定义的错误。</a:t>
            </a:r>
          </a:p>
          <a:p>
            <a:pPr latinLnBrk="1"/>
            <a:r>
              <a:rPr lang="en-US" altLang="zh-CN" sz="1000" dirty="0" err="1"/>
              <a:t>fail_timeout</a:t>
            </a:r>
            <a:r>
              <a:rPr lang="zh-CN" altLang="en-US" sz="1000" dirty="0"/>
              <a:t>：有两层含义，一是在 </a:t>
            </a:r>
            <a:r>
              <a:rPr lang="en-US" altLang="zh-CN" sz="1000" dirty="0"/>
              <a:t>30s </a:t>
            </a:r>
            <a:r>
              <a:rPr lang="zh-CN" altLang="en-US" sz="1000" dirty="0"/>
              <a:t>时间内最多容许 </a:t>
            </a:r>
            <a:r>
              <a:rPr lang="en-US" altLang="zh-CN" sz="1000" dirty="0"/>
              <a:t>2 </a:t>
            </a:r>
            <a:r>
              <a:rPr lang="zh-CN" altLang="en-US" sz="1000" dirty="0"/>
              <a:t>次失败；二是在经历了 </a:t>
            </a:r>
            <a:r>
              <a:rPr lang="en-US" altLang="zh-CN" sz="1000" dirty="0"/>
              <a:t>2 </a:t>
            </a:r>
            <a:r>
              <a:rPr lang="zh-CN" altLang="en-US" sz="1000" dirty="0"/>
              <a:t>次失败以后，</a:t>
            </a:r>
            <a:r>
              <a:rPr lang="en-US" altLang="zh-CN" sz="1000" dirty="0"/>
              <a:t>30s</a:t>
            </a:r>
            <a:r>
              <a:rPr lang="zh-CN" altLang="en-US" sz="1000" dirty="0"/>
              <a:t>时间内不分配请求到这台服务器。</a:t>
            </a:r>
          </a:p>
          <a:p>
            <a:pPr latinLnBrk="1"/>
            <a:r>
              <a:rPr lang="en-US" altLang="zh-CN" sz="1000" dirty="0"/>
              <a:t>backup</a:t>
            </a:r>
            <a:r>
              <a:rPr lang="zh-CN" altLang="en-US" sz="1000" dirty="0"/>
              <a:t>：备份机器。当其他所有的非</a:t>
            </a:r>
            <a:r>
              <a:rPr lang="en-US" altLang="zh-CN" sz="1000" dirty="0"/>
              <a:t>backup</a:t>
            </a:r>
            <a:r>
              <a:rPr lang="zh-CN" altLang="en-US" sz="1000" dirty="0"/>
              <a:t>机器出现故障的时候，才会请求</a:t>
            </a:r>
            <a:r>
              <a:rPr lang="en-US" altLang="zh-CN" sz="1000" dirty="0"/>
              <a:t>backup</a:t>
            </a:r>
            <a:r>
              <a:rPr lang="zh-CN" altLang="en-US" sz="1000" dirty="0"/>
              <a:t>机器</a:t>
            </a:r>
          </a:p>
          <a:p>
            <a:pPr latinLnBrk="1"/>
            <a:r>
              <a:rPr lang="en-US" altLang="zh-CN" sz="1000" dirty="0" err="1"/>
              <a:t>max_conns</a:t>
            </a:r>
            <a:r>
              <a:rPr lang="zh-CN" altLang="en-US" sz="1000" dirty="0"/>
              <a:t>： 限制同时连接到某台后端服务器的连接数，默认为</a:t>
            </a:r>
            <a:r>
              <a:rPr lang="en-US" altLang="zh-CN" sz="1000" dirty="0"/>
              <a:t>0</a:t>
            </a:r>
            <a:r>
              <a:rPr lang="zh-CN" altLang="en-US" sz="1000" dirty="0"/>
              <a:t>即无限制。因为</a:t>
            </a:r>
            <a:r>
              <a:rPr lang="en-US" altLang="zh-CN" sz="1000" dirty="0"/>
              <a:t>queue</a:t>
            </a:r>
            <a:r>
              <a:rPr lang="zh-CN" altLang="en-US" sz="1000" dirty="0"/>
              <a:t>指令是</a:t>
            </a:r>
            <a:r>
              <a:rPr lang="en-US" altLang="zh-CN" sz="1000" dirty="0"/>
              <a:t>commercial</a:t>
            </a:r>
            <a:r>
              <a:rPr lang="zh-CN" altLang="en-US" sz="1000" dirty="0"/>
              <a:t>，所以还是保持默认吧。</a:t>
            </a:r>
          </a:p>
          <a:p>
            <a:pPr latinLnBrk="1"/>
            <a:r>
              <a:rPr lang="en-US" altLang="zh-CN" sz="1000" dirty="0" err="1"/>
              <a:t>proxy_next_upstream</a:t>
            </a:r>
            <a:r>
              <a:rPr lang="zh-CN" altLang="en-US" sz="1000" dirty="0"/>
              <a:t>：这个指令属于 </a:t>
            </a:r>
            <a:r>
              <a:rPr lang="en-US" altLang="zh-CN" sz="1000" dirty="0" err="1"/>
              <a:t>http_proxy</a:t>
            </a:r>
            <a:r>
              <a:rPr lang="en-US" altLang="zh-CN" sz="1000" dirty="0"/>
              <a:t> </a:t>
            </a:r>
            <a:r>
              <a:rPr lang="zh-CN" altLang="en-US" sz="1000" dirty="0"/>
              <a:t>模块的，指定后端返回什么样的异常响应时，使用另一个</a:t>
            </a:r>
            <a:r>
              <a:rPr lang="en-US" altLang="zh-CN" sz="1000" dirty="0" err="1"/>
              <a:t>realserver</a:t>
            </a:r>
            <a:endParaRPr lang="en-US" altLang="zh-CN" sz="1000" dirty="0"/>
          </a:p>
          <a:p>
            <a:pPr latinLnBrk="1"/>
            <a:endParaRPr lang="en-US" altLang="zh-CN" sz="1000" dirty="0"/>
          </a:p>
          <a:p>
            <a:pPr latinLnBrk="1"/>
            <a:r>
              <a:rPr lang="zh-CN" altLang="en-US" sz="1000" dirty="0"/>
              <a:t>轮询（默认） ： 每个请求按时间顺序逐一分配到不同的后端服务器，如果后端某台服务器宕机，故障系统被自动剔除，使用户访问不受影响。</a:t>
            </a:r>
            <a:r>
              <a:rPr lang="en-US" altLang="zh-CN" sz="1000" dirty="0"/>
              <a:t>Weight </a:t>
            </a:r>
            <a:r>
              <a:rPr lang="zh-CN" altLang="en-US" sz="1000" dirty="0"/>
              <a:t>指定轮询权值，</a:t>
            </a:r>
            <a:r>
              <a:rPr lang="en-US" altLang="zh-CN" sz="1000" dirty="0"/>
              <a:t>Weight</a:t>
            </a:r>
            <a:r>
              <a:rPr lang="zh-CN" altLang="en-US" sz="1000" dirty="0"/>
              <a:t>值越大，分配到的访问机率越高，主要用于后端每个服务器性能不均的情况下。</a:t>
            </a:r>
          </a:p>
          <a:p>
            <a:pPr latinLnBrk="1"/>
            <a:r>
              <a:rPr lang="en-US" altLang="zh-CN" sz="1000" dirty="0" err="1"/>
              <a:t>ip_hash</a:t>
            </a:r>
            <a:r>
              <a:rPr lang="en-US" altLang="zh-CN" sz="1000" dirty="0"/>
              <a:t> </a:t>
            </a:r>
            <a:r>
              <a:rPr lang="zh-CN" altLang="en-US" sz="1000" dirty="0"/>
              <a:t>： 每个请求按访问</a:t>
            </a:r>
            <a:r>
              <a:rPr lang="en-US" altLang="zh-CN" sz="1000" dirty="0"/>
              <a:t>IP</a:t>
            </a:r>
            <a:r>
              <a:rPr lang="zh-CN" altLang="en-US" sz="1000" dirty="0"/>
              <a:t>的</a:t>
            </a:r>
            <a:r>
              <a:rPr lang="en-US" altLang="zh-CN" sz="1000" dirty="0"/>
              <a:t>hash</a:t>
            </a:r>
            <a:r>
              <a:rPr lang="zh-CN" altLang="en-US" sz="1000" dirty="0"/>
              <a:t>结果分配，这样来自同一个</a:t>
            </a:r>
            <a:r>
              <a:rPr lang="en-US" altLang="zh-CN" sz="1000" dirty="0"/>
              <a:t>IP</a:t>
            </a:r>
            <a:r>
              <a:rPr lang="zh-CN" altLang="en-US" sz="1000" dirty="0"/>
              <a:t>的访客固定访问一个后端服务器，有效解决了动态网页存在的</a:t>
            </a:r>
            <a:r>
              <a:rPr lang="en-US" altLang="zh-CN" sz="1000" dirty="0"/>
              <a:t>session</a:t>
            </a:r>
            <a:r>
              <a:rPr lang="zh-CN" altLang="en-US" sz="1000" dirty="0"/>
              <a:t>共享问题。当然如果这个节点不可用了，会发到下个节点，而此时没有</a:t>
            </a:r>
            <a:r>
              <a:rPr lang="en-US" altLang="zh-CN" sz="1000" dirty="0"/>
              <a:t>session</a:t>
            </a:r>
            <a:r>
              <a:rPr lang="zh-CN" altLang="en-US" sz="1000" dirty="0"/>
              <a:t>同步的话就注销掉了。</a:t>
            </a:r>
          </a:p>
          <a:p>
            <a:pPr latinLnBrk="1"/>
            <a:r>
              <a:rPr lang="en-US" altLang="zh-CN" sz="1000" dirty="0" err="1"/>
              <a:t>least_conn</a:t>
            </a:r>
            <a:r>
              <a:rPr lang="en-US" altLang="zh-CN" sz="1000" dirty="0"/>
              <a:t> </a:t>
            </a:r>
            <a:r>
              <a:rPr lang="zh-CN" altLang="en-US" sz="1000" dirty="0"/>
              <a:t>： 请求被发送到当前活跃连接最少的</a:t>
            </a:r>
            <a:r>
              <a:rPr lang="en-US" altLang="zh-CN" sz="1000" dirty="0" err="1"/>
              <a:t>realserver</a:t>
            </a:r>
            <a:r>
              <a:rPr lang="zh-CN" altLang="en-US" sz="1000" dirty="0"/>
              <a:t>上。会考虑</a:t>
            </a:r>
            <a:r>
              <a:rPr lang="en-US" altLang="zh-CN" sz="1000" dirty="0"/>
              <a:t>weight</a:t>
            </a:r>
            <a:r>
              <a:rPr lang="zh-CN" altLang="en-US" sz="1000" dirty="0"/>
              <a:t>的值。</a:t>
            </a:r>
          </a:p>
          <a:p>
            <a:pPr latinLnBrk="1"/>
            <a:r>
              <a:rPr lang="en-US" altLang="zh-CN" sz="1000" dirty="0" err="1"/>
              <a:t>url_hash</a:t>
            </a:r>
            <a:r>
              <a:rPr lang="en-US" altLang="zh-CN" sz="1000" dirty="0"/>
              <a:t> </a:t>
            </a:r>
            <a:r>
              <a:rPr lang="zh-CN" altLang="en-US" sz="1000" dirty="0"/>
              <a:t>： 此方法按访问</a:t>
            </a:r>
            <a:r>
              <a:rPr lang="en-US" altLang="zh-CN" sz="1000" dirty="0" err="1"/>
              <a:t>url</a:t>
            </a:r>
            <a:r>
              <a:rPr lang="zh-CN" altLang="en-US" sz="1000" dirty="0"/>
              <a:t>的</a:t>
            </a:r>
            <a:r>
              <a:rPr lang="en-US" altLang="zh-CN" sz="1000" dirty="0"/>
              <a:t>hash</a:t>
            </a:r>
            <a:r>
              <a:rPr lang="zh-CN" altLang="en-US" sz="1000" dirty="0"/>
              <a:t>结果来分配请求，使每个</a:t>
            </a:r>
            <a:r>
              <a:rPr lang="en-US" altLang="zh-CN" sz="1000" dirty="0" err="1"/>
              <a:t>url</a:t>
            </a:r>
            <a:r>
              <a:rPr lang="zh-CN" altLang="en-US" sz="1000" dirty="0"/>
              <a:t>定向到同一个后端服务器，可以进一步提高后端缓存服务器的效率。</a:t>
            </a:r>
            <a:r>
              <a:rPr lang="en-US" altLang="zh-CN" sz="1000" dirty="0"/>
              <a:t>Nginx</a:t>
            </a:r>
            <a:r>
              <a:rPr lang="zh-CN" altLang="en-US" sz="1000" dirty="0"/>
              <a:t>本身是不支持</a:t>
            </a:r>
            <a:r>
              <a:rPr lang="en-US" altLang="zh-CN" sz="1000" dirty="0" err="1"/>
              <a:t>url_hash</a:t>
            </a:r>
            <a:r>
              <a:rPr lang="zh-CN" altLang="en-US" sz="1000" dirty="0"/>
              <a:t>的，如果需要使用这种调度算法，必须安装</a:t>
            </a:r>
            <a:r>
              <a:rPr lang="en-US" altLang="zh-CN" sz="1000" dirty="0" err="1"/>
              <a:t>nginx</a:t>
            </a:r>
            <a:r>
              <a:rPr lang="en-US" altLang="zh-CN" sz="1000" dirty="0"/>
              <a:t> </a:t>
            </a:r>
            <a:r>
              <a:rPr lang="zh-CN" altLang="en-US" sz="1000" dirty="0"/>
              <a:t>的</a:t>
            </a:r>
            <a:r>
              <a:rPr lang="en-US" altLang="zh-CN" sz="1000" dirty="0"/>
              <a:t>hash</a:t>
            </a:r>
            <a:r>
              <a:rPr lang="zh-CN" altLang="en-US" sz="1000" dirty="0"/>
              <a:t>软件包 </a:t>
            </a:r>
            <a:r>
              <a:rPr lang="en-US" altLang="zh-CN" sz="1000" dirty="0" err="1"/>
              <a:t>nginx_upstream_hash</a:t>
            </a:r>
            <a:r>
              <a:rPr lang="en-US" altLang="zh-CN" sz="1000" dirty="0"/>
              <a:t> </a:t>
            </a:r>
            <a:r>
              <a:rPr lang="zh-CN" altLang="en-US" sz="1000" dirty="0"/>
              <a:t>。</a:t>
            </a:r>
          </a:p>
          <a:p>
            <a:pPr latinLnBrk="1"/>
            <a:r>
              <a:rPr lang="en-US" altLang="zh-CN" sz="1000" dirty="0"/>
              <a:t>fair </a:t>
            </a:r>
            <a:r>
              <a:rPr lang="zh-CN" altLang="en-US" sz="1000" dirty="0"/>
              <a:t>： 这是比上面两个更加智能的负载均衡算法。此种算法可以依据页面大小和加载时间长短智能地进行负载均衡，也就是根据后端服务器的响应时间来分配请求，响应时间短的优先分配。</a:t>
            </a:r>
            <a:r>
              <a:rPr lang="en-US" altLang="zh-CN" sz="1000" dirty="0"/>
              <a:t>Nginx</a:t>
            </a:r>
            <a:r>
              <a:rPr lang="zh-CN" altLang="en-US" sz="1000" dirty="0"/>
              <a:t>本身是不支持</a:t>
            </a:r>
            <a:r>
              <a:rPr lang="en-US" altLang="zh-CN" sz="1000" dirty="0"/>
              <a:t>fair</a:t>
            </a:r>
            <a:r>
              <a:rPr lang="zh-CN" altLang="en-US" sz="1000" dirty="0"/>
              <a:t>的，如果需要使用这种调度算法，必须下载</a:t>
            </a:r>
            <a:r>
              <a:rPr lang="en-US" altLang="zh-CN" sz="1000" dirty="0"/>
              <a:t>Nginx</a:t>
            </a:r>
            <a:r>
              <a:rPr lang="zh-CN" altLang="en-US" sz="1000" dirty="0"/>
              <a:t>的 </a:t>
            </a:r>
            <a:r>
              <a:rPr lang="en-US" altLang="zh-CN" sz="1000" dirty="0" err="1"/>
              <a:t>upstream_fair</a:t>
            </a:r>
            <a:r>
              <a:rPr lang="en-US" altLang="zh-CN" sz="1000" dirty="0"/>
              <a:t> </a:t>
            </a:r>
            <a:r>
              <a:rPr lang="zh-CN" altLang="en-US" sz="1000" dirty="0"/>
              <a:t>模块。</a:t>
            </a:r>
          </a:p>
          <a:p>
            <a:pPr latinLnBrk="1"/>
            <a:endParaRPr lang="zh-CN" altLang="en-US" sz="1200" dirty="0"/>
          </a:p>
          <a:p>
            <a:pPr lvl="1"/>
            <a:endParaRPr lang="en-US" altLang="zh-CN" sz="1200" dirty="0"/>
          </a:p>
          <a:p>
            <a:pPr lvl="1"/>
            <a:endParaRPr lang="en-US" altLang="zh-CN" sz="1200" dirty="0"/>
          </a:p>
          <a:p>
            <a:pPr lvl="1"/>
            <a:endParaRPr lang="en-US" altLang="zh-CN" sz="1400" dirty="0"/>
          </a:p>
          <a:p>
            <a:pPr lvl="1"/>
            <a:r>
              <a:rPr lang="zh-CN" altLang="en-US" sz="1400" dirty="0"/>
              <a:t>   </a:t>
            </a:r>
            <a:endParaRPr lang="en-US" altLang="zh-CN" sz="1400" dirty="0"/>
          </a:p>
          <a:p>
            <a:pPr lvl="1"/>
            <a:endParaRPr lang="en-US" altLang="zh-CN" sz="1400" dirty="0"/>
          </a:p>
          <a:p>
            <a:pPr lvl="1"/>
            <a:endParaRPr lang="en-US" altLang="zh-CN" sz="1400" dirty="0"/>
          </a:p>
        </p:txBody>
      </p:sp>
      <p:grpSp>
        <p:nvGrpSpPr>
          <p:cNvPr id="8" name="组合 7">
            <a:extLst>
              <a:ext uri="{FF2B5EF4-FFF2-40B4-BE49-F238E27FC236}">
                <a16:creationId xmlns:a16="http://schemas.microsoft.com/office/drawing/2014/main" id="{A5A2766E-8D1E-41A6-94E6-DBAB429200AE}"/>
              </a:ext>
            </a:extLst>
          </p:cNvPr>
          <p:cNvGrpSpPr/>
          <p:nvPr/>
        </p:nvGrpSpPr>
        <p:grpSpPr>
          <a:xfrm>
            <a:off x="984504" y="681790"/>
            <a:ext cx="9144000" cy="352538"/>
            <a:chOff x="0" y="99622"/>
            <a:chExt cx="9144000" cy="352538"/>
          </a:xfrm>
        </p:grpSpPr>
        <p:cxnSp>
          <p:nvCxnSpPr>
            <p:cNvPr id="9" name="直接连接符 8">
              <a:extLst>
                <a:ext uri="{FF2B5EF4-FFF2-40B4-BE49-F238E27FC236}">
                  <a16:creationId xmlns:a16="http://schemas.microsoft.com/office/drawing/2014/main" id="{C4FD788F-38BE-473B-B30B-B39502E14089}"/>
                </a:ext>
              </a:extLst>
            </p:cNvPr>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FA9A0E99-6B61-48D1-8927-D214CF5546DF}"/>
                </a:ext>
              </a:extLst>
            </p:cNvPr>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382196D9-5A54-430E-A9D3-C3479CE6ACC6}"/>
              </a:ext>
            </a:extLst>
          </p:cNvPr>
          <p:cNvSpPr/>
          <p:nvPr/>
        </p:nvSpPr>
        <p:spPr>
          <a:xfrm>
            <a:off x="8421475" y="1397663"/>
            <a:ext cx="2588217" cy="1692771"/>
          </a:xfrm>
          <a:prstGeom prst="rect">
            <a:avLst/>
          </a:prstGeom>
        </p:spPr>
        <p:txBody>
          <a:bodyPr wrap="square">
            <a:spAutoFit/>
          </a:bodyPr>
          <a:lstStyle/>
          <a:p>
            <a:pPr eaLnBrk="0" hangingPunct="0"/>
            <a:r>
              <a:rPr lang="en-US" altLang="zh-CN" sz="2400" b="1" dirty="0">
                <a:solidFill>
                  <a:srgbClr val="FF0000"/>
                </a:solidFill>
              </a:rPr>
              <a:t>Tips:</a:t>
            </a:r>
          </a:p>
          <a:p>
            <a:pPr eaLnBrk="0" hangingPunct="0"/>
            <a:r>
              <a:rPr lang="en-US" altLang="zh-CN" sz="2400" b="1" dirty="0">
                <a:solidFill>
                  <a:schemeClr val="accent4"/>
                </a:solidFill>
              </a:rPr>
              <a:t>   </a:t>
            </a:r>
            <a:r>
              <a:rPr lang="zh-CN" altLang="en-US" sz="1400" b="1" dirty="0">
                <a:solidFill>
                  <a:schemeClr val="accent4"/>
                </a:solidFill>
              </a:rPr>
              <a:t>有没有注意到 </a:t>
            </a:r>
            <a:r>
              <a:rPr lang="en-US" altLang="zh-CN" sz="1400" b="1" dirty="0" err="1">
                <a:solidFill>
                  <a:schemeClr val="accent4"/>
                </a:solidFill>
              </a:rPr>
              <a:t>proxy_pass</a:t>
            </a:r>
            <a:r>
              <a:rPr lang="en-US" altLang="zh-CN" sz="1400" b="1" dirty="0">
                <a:solidFill>
                  <a:schemeClr val="accent4"/>
                </a:solidFill>
              </a:rPr>
              <a:t> </a:t>
            </a:r>
            <a:r>
              <a:rPr lang="zh-CN" altLang="en-US" sz="1400" b="1" dirty="0">
                <a:solidFill>
                  <a:schemeClr val="accent4"/>
                </a:solidFill>
              </a:rPr>
              <a:t>分号前的</a:t>
            </a:r>
            <a:r>
              <a:rPr lang="en-US" altLang="zh-CN" sz="1400" b="1" dirty="0">
                <a:solidFill>
                  <a:schemeClr val="accent4"/>
                </a:solidFill>
              </a:rPr>
              <a:t>/</a:t>
            </a:r>
            <a:r>
              <a:rPr lang="zh-CN" altLang="en-US" sz="1400" b="1" dirty="0">
                <a:solidFill>
                  <a:schemeClr val="accent4"/>
                </a:solidFill>
              </a:rPr>
              <a:t>号，请问不添加会是什么情况？</a:t>
            </a:r>
          </a:p>
          <a:p>
            <a:pPr eaLnBrk="0" hangingPunct="0"/>
            <a:endParaRPr lang="zh-CN" altLang="en-US" sz="2800" b="1" dirty="0">
              <a:solidFill>
                <a:srgbClr val="FF0000"/>
              </a:solidFill>
            </a:endParaRPr>
          </a:p>
        </p:txBody>
      </p:sp>
    </p:spTree>
    <p:extLst>
      <p:ext uri="{BB962C8B-B14F-4D97-AF65-F5344CB8AC3E}">
        <p14:creationId xmlns:p14="http://schemas.microsoft.com/office/powerpoint/2010/main" val="11115721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8FB58B-8FC9-4683-9DB5-FEFCC2F7099A}"/>
              </a:ext>
            </a:extLst>
          </p:cNvPr>
          <p:cNvSpPr/>
          <p:nvPr/>
        </p:nvSpPr>
        <p:spPr>
          <a:xfrm>
            <a:off x="399741" y="994620"/>
            <a:ext cx="3393814" cy="369332"/>
          </a:xfrm>
          <a:prstGeom prst="rect">
            <a:avLst/>
          </a:prstGeom>
        </p:spPr>
        <p:txBody>
          <a:bodyPr wrap="none">
            <a:spAutoFit/>
          </a:bodyPr>
          <a:lstStyle/>
          <a:p>
            <a:r>
              <a:rPr lang="en-US" altLang="zh-CN" dirty="0" err="1"/>
              <a:t>proxy_next_upstream</a:t>
            </a:r>
            <a:r>
              <a:rPr lang="zh-CN" altLang="en-US" dirty="0"/>
              <a:t>和负载均衡</a:t>
            </a:r>
            <a:endParaRPr lang="en-US" altLang="zh-CN" dirty="0"/>
          </a:p>
        </p:txBody>
      </p:sp>
      <p:sp>
        <p:nvSpPr>
          <p:cNvPr id="4" name="矩形 3">
            <a:extLst>
              <a:ext uri="{FF2B5EF4-FFF2-40B4-BE49-F238E27FC236}">
                <a16:creationId xmlns:a16="http://schemas.microsoft.com/office/drawing/2014/main" id="{E15D4CCB-AF98-4FDA-87E2-F7DBD2E3A7A6}"/>
              </a:ext>
            </a:extLst>
          </p:cNvPr>
          <p:cNvSpPr/>
          <p:nvPr/>
        </p:nvSpPr>
        <p:spPr>
          <a:xfrm>
            <a:off x="1168399" y="1363952"/>
            <a:ext cx="10623860" cy="3046988"/>
          </a:xfrm>
          <a:prstGeom prst="rect">
            <a:avLst/>
          </a:prstGeom>
        </p:spPr>
        <p:txBody>
          <a:bodyPr wrap="square">
            <a:spAutoFit/>
          </a:bodyPr>
          <a:lstStyle/>
          <a:p>
            <a:r>
              <a:rPr lang="en-US" altLang="zh-CN" sz="1600" dirty="0" err="1">
                <a:solidFill>
                  <a:srgbClr val="444444"/>
                </a:solidFill>
                <a:latin typeface="Microsoft Yahei" panose="020B0503020204020204" pitchFamily="34" charset="-122"/>
                <a:ea typeface="Microsoft Yahei" panose="020B0503020204020204" pitchFamily="34" charset="-122"/>
              </a:rPr>
              <a:t>proxy_next_upstream</a:t>
            </a:r>
            <a:r>
              <a:rPr lang="zh-CN" altLang="en-US" sz="1600" dirty="0">
                <a:solidFill>
                  <a:srgbClr val="444444"/>
                </a:solidFill>
                <a:latin typeface="Microsoft Yahei" panose="020B0503020204020204" pitchFamily="34" charset="-122"/>
                <a:ea typeface="Microsoft Yahei" panose="020B0503020204020204" pitchFamily="34" charset="-122"/>
              </a:rPr>
              <a:t>指令是一个用于通过</a:t>
            </a:r>
            <a:r>
              <a:rPr lang="en-US" altLang="zh-CN" sz="1600" dirty="0" err="1">
                <a:solidFill>
                  <a:srgbClr val="444444"/>
                </a:solidFill>
                <a:latin typeface="Microsoft Yahei" panose="020B0503020204020204" pitchFamily="34" charset="-122"/>
                <a:ea typeface="Microsoft Yahei" panose="020B0503020204020204" pitchFamily="34" charset="-122"/>
              </a:rPr>
              <a:t>proxy_pass</a:t>
            </a:r>
            <a:r>
              <a:rPr lang="zh-CN" altLang="en-US" sz="1600" dirty="0">
                <a:solidFill>
                  <a:srgbClr val="444444"/>
                </a:solidFill>
                <a:latin typeface="Microsoft Yahei" panose="020B0503020204020204" pitchFamily="34" charset="-122"/>
                <a:ea typeface="Microsoft Yahei" panose="020B0503020204020204" pitchFamily="34" charset="-122"/>
              </a:rPr>
              <a:t>控制来自一组上游服务器如果其中的一个请求失败就重新请求的配置指令。 没有</a:t>
            </a:r>
            <a:r>
              <a:rPr lang="en-US" altLang="zh-CN" sz="1600" dirty="0" err="1">
                <a:solidFill>
                  <a:srgbClr val="444444"/>
                </a:solidFill>
                <a:latin typeface="Microsoft Yahei" panose="020B0503020204020204" pitchFamily="34" charset="-122"/>
                <a:ea typeface="Microsoft Yahei" panose="020B0503020204020204" pitchFamily="34" charset="-122"/>
              </a:rPr>
              <a:t>proxy_pass</a:t>
            </a:r>
            <a:r>
              <a:rPr lang="zh-CN" altLang="en-US" sz="1600" dirty="0">
                <a:solidFill>
                  <a:srgbClr val="444444"/>
                </a:solidFill>
                <a:latin typeface="Microsoft Yahei" panose="020B0503020204020204" pitchFamily="34" charset="-122"/>
                <a:ea typeface="Microsoft Yahei" panose="020B0503020204020204" pitchFamily="34" charset="-122"/>
              </a:rPr>
              <a:t>和</a:t>
            </a:r>
            <a:r>
              <a:rPr lang="en-US" altLang="zh-CN" sz="1600" u="sng" dirty="0">
                <a:solidFill>
                  <a:srgbClr val="428BCA"/>
                </a:solidFill>
                <a:latin typeface="Microsoft Yahei" panose="020B0503020204020204" pitchFamily="34" charset="-122"/>
                <a:ea typeface="Microsoft Yahei" panose="020B0503020204020204" pitchFamily="34" charset="-122"/>
                <a:hlinkClick r:id="rId2"/>
              </a:rPr>
              <a:t>upstream</a:t>
            </a:r>
            <a:r>
              <a:rPr lang="zh-CN" altLang="en-US" sz="1600" dirty="0">
                <a:solidFill>
                  <a:srgbClr val="444444"/>
                </a:solidFill>
                <a:latin typeface="Microsoft Yahei" panose="020B0503020204020204" pitchFamily="34" charset="-122"/>
                <a:ea typeface="Microsoft Yahei" panose="020B0503020204020204" pitchFamily="34" charset="-122"/>
              </a:rPr>
              <a:t>块的话这个指令没有意义。 你可以使用它，如果你代理到多个上游服务器，像这样：</a:t>
            </a:r>
            <a:br>
              <a:rPr lang="zh-CN" altLang="en-US" sz="16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upstream backends {</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r>
              <a:rPr lang="en-US" altLang="zh-CN" sz="1200" u="sng" dirty="0">
                <a:solidFill>
                  <a:srgbClr val="428BCA"/>
                </a:solidFill>
                <a:latin typeface="Microsoft Yahei" panose="020B0503020204020204" pitchFamily="34" charset="-122"/>
                <a:ea typeface="Microsoft Yahei" panose="020B0503020204020204" pitchFamily="34" charset="-122"/>
                <a:hlinkClick r:id="rId3"/>
              </a:rPr>
              <a:t>server</a:t>
            </a:r>
            <a:r>
              <a:rPr lang="en-US" altLang="zh-CN" sz="1200" dirty="0">
                <a:solidFill>
                  <a:srgbClr val="444444"/>
                </a:solidFill>
                <a:latin typeface="Microsoft Yahei" panose="020B0503020204020204" pitchFamily="34" charset="-122"/>
                <a:ea typeface="Microsoft Yahei" panose="020B0503020204020204" pitchFamily="34" charset="-122"/>
              </a:rPr>
              <a:t> 192.2.0.1;</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server 192.2.0.2;</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a:t>
            </a:r>
          </a:p>
          <a:p>
            <a:r>
              <a:rPr lang="en-US" altLang="zh-CN" sz="1200" dirty="0">
                <a:solidFill>
                  <a:srgbClr val="444444"/>
                </a:solidFill>
                <a:latin typeface="Microsoft Yahei" panose="020B0503020204020204" pitchFamily="34" charset="-122"/>
                <a:ea typeface="Microsoft Yahei" panose="020B0503020204020204" pitchFamily="34" charset="-122"/>
              </a:rPr>
              <a:t>server {</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p>
          <a:p>
            <a:r>
              <a:rPr lang="en-US" altLang="zh-CN" sz="1200" u="sng" dirty="0">
                <a:solidFill>
                  <a:srgbClr val="428BCA"/>
                </a:solidFill>
                <a:latin typeface="Microsoft Yahei" panose="020B0503020204020204" pitchFamily="34" charset="-122"/>
                <a:ea typeface="Microsoft Yahei" panose="020B0503020204020204" pitchFamily="34" charset="-122"/>
                <a:hlinkClick r:id="rId4"/>
              </a:rPr>
              <a:t>  location</a:t>
            </a:r>
            <a:r>
              <a:rPr lang="en-US" altLang="zh-CN" sz="1200" dirty="0">
                <a:solidFill>
                  <a:srgbClr val="444444"/>
                </a:solidFill>
                <a:latin typeface="Microsoft Yahei" panose="020B0503020204020204" pitchFamily="34" charset="-122"/>
                <a:ea typeface="Microsoft Yahei" panose="020B0503020204020204" pitchFamily="34" charset="-122"/>
              </a:rPr>
              <a:t> / {</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r>
              <a:rPr lang="en-US" altLang="zh-CN" sz="1200" dirty="0" err="1">
                <a:solidFill>
                  <a:srgbClr val="444444"/>
                </a:solidFill>
                <a:latin typeface="Microsoft Yahei" panose="020B0503020204020204" pitchFamily="34" charset="-122"/>
                <a:ea typeface="Microsoft Yahei" panose="020B0503020204020204" pitchFamily="34" charset="-122"/>
              </a:rPr>
              <a:t>proxy_pass</a:t>
            </a:r>
            <a:r>
              <a:rPr lang="en-US" altLang="zh-CN" sz="1200" dirty="0">
                <a:solidFill>
                  <a:srgbClr val="444444"/>
                </a:solidFill>
                <a:latin typeface="Microsoft Yahei" panose="020B0503020204020204" pitchFamily="34" charset="-122"/>
                <a:ea typeface="Microsoft Yahei" panose="020B0503020204020204" pitchFamily="34" charset="-122"/>
              </a:rPr>
              <a:t> </a:t>
            </a:r>
            <a:r>
              <a:rPr lang="en-US" altLang="zh-CN" sz="1200" u="sng" dirty="0">
                <a:solidFill>
                  <a:srgbClr val="428BCA"/>
                </a:solidFill>
                <a:latin typeface="Microsoft Yahei" panose="020B0503020204020204" pitchFamily="34" charset="-122"/>
                <a:ea typeface="Microsoft Yahei" panose="020B0503020204020204" pitchFamily="34" charset="-122"/>
                <a:hlinkClick r:id="rId5"/>
              </a:rPr>
              <a:t>http://backends</a:t>
            </a:r>
            <a:r>
              <a:rPr lang="en-US" altLang="zh-CN" sz="1200" dirty="0">
                <a:solidFill>
                  <a:srgbClr val="444444"/>
                </a:solidFill>
                <a:latin typeface="Microsoft Yahei" panose="020B0503020204020204" pitchFamily="34" charset="-122"/>
                <a:ea typeface="Microsoft Yahei" panose="020B0503020204020204" pitchFamily="34" charset="-122"/>
              </a:rPr>
              <a:t>;</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r>
              <a:rPr lang="en-US" altLang="zh-CN" sz="1200" dirty="0" err="1">
                <a:solidFill>
                  <a:srgbClr val="444444"/>
                </a:solidFill>
                <a:latin typeface="Microsoft Yahei" panose="020B0503020204020204" pitchFamily="34" charset="-122"/>
                <a:ea typeface="Microsoft Yahei" panose="020B0503020204020204" pitchFamily="34" charset="-122"/>
              </a:rPr>
              <a:t>proxy_next_upstream</a:t>
            </a:r>
            <a:r>
              <a:rPr lang="en-US" altLang="zh-CN" sz="1200" dirty="0">
                <a:solidFill>
                  <a:srgbClr val="444444"/>
                </a:solidFill>
                <a:latin typeface="Microsoft Yahei" panose="020B0503020204020204" pitchFamily="34" charset="-122"/>
                <a:ea typeface="Microsoft Yahei" panose="020B0503020204020204" pitchFamily="34" charset="-122"/>
              </a:rPr>
              <a:t> </a:t>
            </a:r>
            <a:r>
              <a:rPr lang="en-US" altLang="zh-CN" sz="1200" u="sng" dirty="0">
                <a:solidFill>
                  <a:srgbClr val="428BCA"/>
                </a:solidFill>
                <a:latin typeface="Microsoft Yahei" panose="020B0503020204020204" pitchFamily="34" charset="-122"/>
                <a:ea typeface="Microsoft Yahei" panose="020B0503020204020204" pitchFamily="34" charset="-122"/>
                <a:hlinkClick r:id="rId6"/>
              </a:rPr>
              <a:t>error</a:t>
            </a:r>
            <a:r>
              <a:rPr lang="en-US" altLang="zh-CN" sz="1200" dirty="0">
                <a:solidFill>
                  <a:srgbClr val="444444"/>
                </a:solidFill>
                <a:latin typeface="Microsoft Yahei" panose="020B0503020204020204" pitchFamily="34" charset="-122"/>
                <a:ea typeface="Microsoft Yahei" panose="020B0503020204020204" pitchFamily="34" charset="-122"/>
              </a:rPr>
              <a:t> timeout http_404;</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   }</a:t>
            </a:r>
            <a:br>
              <a:rPr lang="en-US" altLang="zh-CN" sz="1200" dirty="0">
                <a:solidFill>
                  <a:srgbClr val="444444"/>
                </a:solidFill>
                <a:latin typeface="Microsoft Yahei" panose="020B0503020204020204" pitchFamily="34" charset="-122"/>
                <a:ea typeface="Microsoft Yahei" panose="020B0503020204020204" pitchFamily="34" charset="-122"/>
              </a:rPr>
            </a:br>
            <a:r>
              <a:rPr lang="en-US" altLang="zh-CN" sz="1200" dirty="0">
                <a:solidFill>
                  <a:srgbClr val="444444"/>
                </a:solidFill>
                <a:latin typeface="Microsoft Yahei" panose="020B0503020204020204" pitchFamily="34" charset="-122"/>
                <a:ea typeface="Microsoft Yahei" panose="020B0503020204020204" pitchFamily="34" charset="-122"/>
              </a:rPr>
              <a:t>}</a:t>
            </a:r>
            <a:endParaRPr lang="en-US" altLang="zh-CN" sz="1200" b="0" i="0" dirty="0">
              <a:solidFill>
                <a:srgbClr val="444444"/>
              </a:solidFill>
              <a:effectLst/>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C302205-E5B5-45E9-A2ED-0D11EFADCE4F}"/>
              </a:ext>
            </a:extLst>
          </p:cNvPr>
          <p:cNvSpPr/>
          <p:nvPr/>
        </p:nvSpPr>
        <p:spPr>
          <a:xfrm>
            <a:off x="695709" y="4552185"/>
            <a:ext cx="7589514" cy="738664"/>
          </a:xfrm>
          <a:prstGeom prst="rect">
            <a:avLst/>
          </a:prstGeom>
        </p:spPr>
        <p:txBody>
          <a:bodyPr wrap="none">
            <a:spAutoFit/>
          </a:bodyPr>
          <a:lstStyle/>
          <a:p>
            <a:pPr latinLnBrk="1"/>
            <a:r>
              <a:rPr lang="zh-CN" altLang="en-US" sz="1400" dirty="0">
                <a:latin typeface="inherit"/>
              </a:rPr>
              <a:t>其他参数</a:t>
            </a:r>
            <a:r>
              <a:rPr lang="en-US" altLang="zh-CN" sz="1400" dirty="0">
                <a:latin typeface="inherit"/>
              </a:rPr>
              <a:t>: </a:t>
            </a:r>
          </a:p>
          <a:p>
            <a:pPr latinLnBrk="1"/>
            <a:r>
              <a:rPr lang="en-US" altLang="zh-CN" sz="1400" dirty="0" err="1">
                <a:latin typeface="inherit"/>
              </a:rPr>
              <a:t>proxy_next_upstream_timeout</a:t>
            </a:r>
            <a:r>
              <a:rPr lang="en-US" altLang="zh-CN" sz="1400" dirty="0">
                <a:latin typeface="inherit"/>
              </a:rPr>
              <a:t>:</a:t>
            </a:r>
            <a:r>
              <a:rPr lang="zh-CN" altLang="en-US" sz="1400" dirty="0"/>
              <a:t>限制请求可以传递到下一个服务器的时间。 </a:t>
            </a:r>
            <a:r>
              <a:rPr lang="en-US" altLang="zh-CN" sz="1400" dirty="0"/>
              <a:t>0</a:t>
            </a:r>
            <a:r>
              <a:rPr lang="zh-CN" altLang="en-US" sz="1400" dirty="0"/>
              <a:t>值关闭此限制</a:t>
            </a:r>
            <a:endParaRPr lang="en-US" altLang="zh-CN" sz="1400" dirty="0"/>
          </a:p>
          <a:p>
            <a:pPr latinLnBrk="1"/>
            <a:r>
              <a:rPr lang="en-US" altLang="zh-CN" sz="1400" dirty="0" err="1"/>
              <a:t>proxy_next_upstream_tries</a:t>
            </a:r>
            <a:r>
              <a:rPr lang="en-US" altLang="zh-CN" sz="1400" dirty="0">
                <a:latin typeface="inherit"/>
              </a:rPr>
              <a:t>:</a:t>
            </a:r>
            <a:r>
              <a:rPr lang="zh-CN" altLang="en-US" sz="1400" dirty="0"/>
              <a:t>限制将请求传递到下一个服务器的可能尝试次数。 </a:t>
            </a:r>
            <a:r>
              <a:rPr lang="en-US" altLang="zh-CN" sz="1400" dirty="0"/>
              <a:t>0</a:t>
            </a:r>
            <a:r>
              <a:rPr lang="zh-CN" altLang="en-US" sz="1400" dirty="0"/>
              <a:t>值关闭此限制。</a:t>
            </a:r>
            <a:endParaRPr lang="en-US" altLang="zh-CN" sz="1400" dirty="0"/>
          </a:p>
        </p:txBody>
      </p:sp>
      <p:pic>
        <p:nvPicPr>
          <p:cNvPr id="6" name="图片 5">
            <a:extLst>
              <a:ext uri="{FF2B5EF4-FFF2-40B4-BE49-F238E27FC236}">
                <a16:creationId xmlns:a16="http://schemas.microsoft.com/office/drawing/2014/main" id="{D7C5B90B-161D-405F-BB67-2F0D8169127E}"/>
              </a:ext>
            </a:extLst>
          </p:cNvPr>
          <p:cNvPicPr>
            <a:picLocks noChangeAspect="1"/>
          </p:cNvPicPr>
          <p:nvPr/>
        </p:nvPicPr>
        <p:blipFill>
          <a:blip r:embed="rId7"/>
          <a:stretch>
            <a:fillRect/>
          </a:stretch>
        </p:blipFill>
        <p:spPr>
          <a:xfrm>
            <a:off x="5845773" y="2938747"/>
            <a:ext cx="5014395" cy="777307"/>
          </a:xfrm>
          <a:prstGeom prst="rect">
            <a:avLst/>
          </a:prstGeom>
        </p:spPr>
      </p:pic>
      <p:sp>
        <p:nvSpPr>
          <p:cNvPr id="7" name="矩形 6">
            <a:extLst>
              <a:ext uri="{FF2B5EF4-FFF2-40B4-BE49-F238E27FC236}">
                <a16:creationId xmlns:a16="http://schemas.microsoft.com/office/drawing/2014/main" id="{38716982-F7E4-410F-8F70-01CBBE142A49}"/>
              </a:ext>
            </a:extLst>
          </p:cNvPr>
          <p:cNvSpPr/>
          <p:nvPr/>
        </p:nvSpPr>
        <p:spPr>
          <a:xfrm>
            <a:off x="763456" y="5432094"/>
            <a:ext cx="7589514" cy="553998"/>
          </a:xfrm>
          <a:prstGeom prst="rect">
            <a:avLst/>
          </a:prstGeom>
        </p:spPr>
        <p:txBody>
          <a:bodyPr wrap="square">
            <a:spAutoFit/>
          </a:bodyPr>
          <a:lstStyle/>
          <a:p>
            <a:pPr latinLnBrk="1"/>
            <a:r>
              <a:rPr lang="zh-CN" altLang="en-US" sz="1400" dirty="0">
                <a:latin typeface="inherit"/>
              </a:rPr>
              <a:t>拓展： </a:t>
            </a:r>
            <a:endParaRPr lang="en-US" altLang="zh-CN" sz="1400" dirty="0">
              <a:latin typeface="inherit"/>
            </a:endParaRPr>
          </a:p>
          <a:p>
            <a:pPr latinLnBrk="1"/>
            <a:r>
              <a:rPr lang="en-US" altLang="zh-CN" sz="1600" dirty="0" err="1">
                <a:solidFill>
                  <a:srgbClr val="FF0000"/>
                </a:solidFill>
              </a:rPr>
              <a:t>nginx_http_upstream_check_module</a:t>
            </a:r>
            <a:r>
              <a:rPr lang="en-US" altLang="zh-CN" sz="1600" dirty="0">
                <a:solidFill>
                  <a:srgbClr val="FF0000"/>
                </a:solidFill>
              </a:rPr>
              <a:t>   ---</a:t>
            </a:r>
            <a:r>
              <a:rPr lang="zh-CN" altLang="en-US" sz="1600" dirty="0">
                <a:solidFill>
                  <a:srgbClr val="FF0000"/>
                </a:solidFill>
              </a:rPr>
              <a:t>负载均衡后端检测模块</a:t>
            </a:r>
            <a:r>
              <a:rPr lang="en-US" altLang="zh-CN" sz="1600" dirty="0">
                <a:solidFill>
                  <a:srgbClr val="FF0000"/>
                </a:solidFill>
              </a:rPr>
              <a:t>(</a:t>
            </a:r>
            <a:r>
              <a:rPr lang="zh-CN" altLang="en-US" sz="1600" dirty="0">
                <a:solidFill>
                  <a:srgbClr val="FF0000"/>
                </a:solidFill>
              </a:rPr>
              <a:t>右侧为参考配置</a:t>
            </a:r>
            <a:r>
              <a:rPr lang="en-US" altLang="zh-CN" sz="1600" dirty="0">
                <a:solidFill>
                  <a:srgbClr val="FF0000"/>
                </a:solidFill>
              </a:rPr>
              <a:t>)</a:t>
            </a:r>
          </a:p>
        </p:txBody>
      </p:sp>
      <p:pic>
        <p:nvPicPr>
          <p:cNvPr id="9" name="图片 8">
            <a:extLst>
              <a:ext uri="{FF2B5EF4-FFF2-40B4-BE49-F238E27FC236}">
                <a16:creationId xmlns:a16="http://schemas.microsoft.com/office/drawing/2014/main" id="{734BD70D-4666-4539-B44C-046B2430D638}"/>
              </a:ext>
            </a:extLst>
          </p:cNvPr>
          <p:cNvPicPr>
            <a:picLocks noChangeAspect="1"/>
          </p:cNvPicPr>
          <p:nvPr/>
        </p:nvPicPr>
        <p:blipFill>
          <a:blip r:embed="rId8"/>
          <a:stretch>
            <a:fillRect/>
          </a:stretch>
        </p:blipFill>
        <p:spPr>
          <a:xfrm>
            <a:off x="8103859" y="4747077"/>
            <a:ext cx="3688400" cy="2110923"/>
          </a:xfrm>
          <a:prstGeom prst="rect">
            <a:avLst/>
          </a:prstGeom>
        </p:spPr>
      </p:pic>
    </p:spTree>
    <p:extLst>
      <p:ext uri="{BB962C8B-B14F-4D97-AF65-F5344CB8AC3E}">
        <p14:creationId xmlns:p14="http://schemas.microsoft.com/office/powerpoint/2010/main" val="71441161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目录</a:t>
            </a:r>
            <a:r>
              <a:rPr lang="en-US" altLang="zh-CN" sz="2800" dirty="0">
                <a:solidFill>
                  <a:srgbClr val="FF0000"/>
                </a:solidFill>
              </a:rPr>
              <a:t>5</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a:t>
            </a:r>
            <a:r>
              <a:rPr lang="en-US" altLang="zh-CN" sz="2800" dirty="0">
                <a:solidFill>
                  <a:srgbClr val="FF0000"/>
                </a:solidFill>
              </a:rPr>
              <a:t>SSL</a:t>
            </a:r>
            <a:r>
              <a:rPr lang="zh-CN" altLang="en-US" sz="2800" dirty="0">
                <a:solidFill>
                  <a:srgbClr val="FF0000"/>
                </a:solidFill>
              </a:rPr>
              <a:t>和</a:t>
            </a:r>
            <a:r>
              <a:rPr lang="en-US" altLang="zh-CN" sz="2800" dirty="0">
                <a:solidFill>
                  <a:srgbClr val="FF0000"/>
                </a:solidFill>
              </a:rPr>
              <a:t>STL</a:t>
            </a: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016758"/>
          </a:xfrm>
          <a:prstGeom prst="rect">
            <a:avLst/>
          </a:prstGeom>
          <a:noFill/>
        </p:spPr>
        <p:txBody>
          <a:bodyPr wrap="square" rtlCol="0">
            <a:spAutoFit/>
          </a:bodyPr>
          <a:lstStyle/>
          <a:p>
            <a:endParaRPr lang="en-US" altLang="zh-CN" dirty="0"/>
          </a:p>
          <a:p>
            <a:r>
              <a:rPr lang="en-US" altLang="zh-CN" sz="1400" dirty="0"/>
              <a:t>1</a:t>
            </a:r>
            <a:r>
              <a:rPr lang="zh-CN" altLang="en-US" sz="1400" dirty="0"/>
              <a:t>、什么是</a:t>
            </a:r>
            <a:r>
              <a:rPr lang="en-US" altLang="zh-CN" sz="1400" dirty="0"/>
              <a:t>SSL</a:t>
            </a:r>
            <a:r>
              <a:rPr lang="zh-CN" altLang="en-US" sz="1400" dirty="0"/>
              <a:t>和</a:t>
            </a:r>
            <a:r>
              <a:rPr lang="en-US" altLang="zh-CN" sz="1400" dirty="0"/>
              <a:t>STL</a:t>
            </a:r>
          </a:p>
          <a:p>
            <a:endParaRPr lang="en-US" altLang="zh-CN" sz="1400" dirty="0"/>
          </a:p>
          <a:p>
            <a:r>
              <a:rPr lang="en-US" altLang="zh-CN" sz="1200" dirty="0"/>
              <a:t>  1)</a:t>
            </a:r>
            <a:r>
              <a:rPr lang="zh-CN" altLang="en-US" sz="1200" dirty="0"/>
              <a:t>、</a:t>
            </a:r>
            <a:r>
              <a:rPr lang="en-US" altLang="zh-CN" sz="1200" dirty="0"/>
              <a:t> </a:t>
            </a:r>
            <a:r>
              <a:rPr lang="en-US" altLang="zh-CN" sz="1200" dirty="0" err="1"/>
              <a:t>ssl</a:t>
            </a:r>
            <a:r>
              <a:rPr lang="en-US" altLang="zh-CN" sz="1200" dirty="0"/>
              <a:t> </a:t>
            </a:r>
            <a:r>
              <a:rPr lang="zh-CN" altLang="en-US" sz="1200" dirty="0"/>
              <a:t>原理： 略 </a:t>
            </a:r>
            <a:r>
              <a:rPr lang="en-US" altLang="zh-CN" sz="1200" dirty="0"/>
              <a:t>(</a:t>
            </a:r>
            <a:r>
              <a:rPr lang="zh-CN" altLang="en-US" sz="1200" dirty="0"/>
              <a:t>关于加密解密的过程，详情请看： </a:t>
            </a:r>
            <a:r>
              <a:rPr lang="en-US" altLang="zh-CN" sz="1200" dirty="0">
                <a:hlinkClick r:id="rId3"/>
              </a:rPr>
              <a:t>http://www.ruanyifeng.com/blog/2014/02/ssl_tls.html</a:t>
            </a:r>
            <a:r>
              <a:rPr lang="en-US" altLang="zh-CN" sz="1200" dirty="0"/>
              <a:t> )</a:t>
            </a:r>
          </a:p>
          <a:p>
            <a:r>
              <a:rPr lang="zh-CN" altLang="en-US" sz="1200" dirty="0"/>
              <a:t>为什么使用</a:t>
            </a:r>
            <a:r>
              <a:rPr lang="en-US" altLang="zh-CN" sz="1200" dirty="0"/>
              <a:t>https? </a:t>
            </a:r>
            <a:r>
              <a:rPr lang="zh-CN" altLang="en-US" sz="1200" dirty="0"/>
              <a:t>为解决以下危险：</a:t>
            </a:r>
            <a:endParaRPr lang="en-US" altLang="zh-CN" sz="1200" dirty="0"/>
          </a:p>
          <a:p>
            <a:pPr lvl="1"/>
            <a:r>
              <a:rPr lang="en-US" altLang="zh-CN" sz="1200" dirty="0"/>
              <a:t> </a:t>
            </a:r>
            <a:r>
              <a:rPr lang="zh-CN" altLang="en-US" sz="1200" dirty="0"/>
              <a:t>（</a:t>
            </a:r>
            <a:r>
              <a:rPr lang="en-US" altLang="zh-CN" sz="1200" dirty="0"/>
              <a:t>1</a:t>
            </a:r>
            <a:r>
              <a:rPr lang="zh-CN" altLang="en-US" sz="1200" dirty="0"/>
              <a:t>） 所有信息都是</a:t>
            </a:r>
            <a:r>
              <a:rPr lang="zh-CN" altLang="en-US" sz="1200" b="1" dirty="0"/>
              <a:t>加密传播</a:t>
            </a:r>
            <a:r>
              <a:rPr lang="zh-CN" altLang="en-US" sz="1200" dirty="0"/>
              <a:t>，第三方无法窃听。</a:t>
            </a:r>
          </a:p>
          <a:p>
            <a:pPr lvl="1"/>
            <a:r>
              <a:rPr lang="zh-CN" altLang="en-US" sz="1200" dirty="0"/>
              <a:t>（</a:t>
            </a:r>
            <a:r>
              <a:rPr lang="en-US" altLang="zh-CN" sz="1200" dirty="0"/>
              <a:t>2</a:t>
            </a:r>
            <a:r>
              <a:rPr lang="zh-CN" altLang="en-US" sz="1200" dirty="0"/>
              <a:t>） 具有</a:t>
            </a:r>
            <a:r>
              <a:rPr lang="zh-CN" altLang="en-US" sz="1200" b="1" dirty="0"/>
              <a:t>校验机制</a:t>
            </a:r>
            <a:r>
              <a:rPr lang="zh-CN" altLang="en-US" sz="1200" dirty="0"/>
              <a:t>，一旦被篡改，通信双方会立刻发现。</a:t>
            </a:r>
          </a:p>
          <a:p>
            <a:pPr lvl="1"/>
            <a:r>
              <a:rPr lang="zh-CN" altLang="en-US" sz="1200" dirty="0"/>
              <a:t>（</a:t>
            </a:r>
            <a:r>
              <a:rPr lang="en-US" altLang="zh-CN" sz="1200" dirty="0"/>
              <a:t>3</a:t>
            </a:r>
            <a:r>
              <a:rPr lang="zh-CN" altLang="en-US" sz="1200" dirty="0"/>
              <a:t>） 配备</a:t>
            </a:r>
            <a:r>
              <a:rPr lang="zh-CN" altLang="en-US" sz="1200" b="1" dirty="0"/>
              <a:t>身份证书</a:t>
            </a:r>
            <a:r>
              <a:rPr lang="zh-CN" altLang="en-US" sz="1200" dirty="0"/>
              <a:t>，防止身份被冒充。</a:t>
            </a:r>
          </a:p>
          <a:p>
            <a:endParaRPr lang="en-US" altLang="zh-CN" sz="1400" dirty="0"/>
          </a:p>
          <a:p>
            <a:r>
              <a:rPr lang="en-US" altLang="zh-CN" sz="1200" dirty="0"/>
              <a:t> 2)</a:t>
            </a:r>
            <a:r>
              <a:rPr lang="zh-CN" altLang="en-US" sz="1200" dirty="0"/>
              <a:t>、</a:t>
            </a:r>
            <a:r>
              <a:rPr lang="en-US" altLang="zh-CN" sz="1200" dirty="0" err="1"/>
              <a:t>nginx</a:t>
            </a:r>
            <a:r>
              <a:rPr lang="zh-CN" altLang="en-US" sz="1200" dirty="0"/>
              <a:t>启用</a:t>
            </a:r>
            <a:r>
              <a:rPr lang="en-US" altLang="zh-CN" sz="1200" dirty="0" err="1"/>
              <a:t>ssl</a:t>
            </a:r>
            <a:r>
              <a:rPr lang="zh-CN" altLang="en-US" sz="1200" dirty="0"/>
              <a:t>的常用参数</a:t>
            </a:r>
            <a:r>
              <a:rPr lang="en-US" altLang="zh-CN" sz="1200" dirty="0"/>
              <a:t>:</a:t>
            </a:r>
          </a:p>
          <a:p>
            <a:r>
              <a:rPr lang="en-US" altLang="zh-CN" sz="1200" dirty="0"/>
              <a:t>       </a:t>
            </a:r>
            <a:r>
              <a:rPr lang="zh-CN" altLang="en-US" sz="1200" dirty="0"/>
              <a:t>配置之前请先安装</a:t>
            </a:r>
            <a:r>
              <a:rPr lang="en-US" altLang="zh-CN" sz="1200" dirty="0" err="1"/>
              <a:t>openssl</a:t>
            </a:r>
            <a:r>
              <a:rPr lang="zh-CN" altLang="en-US" sz="1200" dirty="0"/>
              <a:t>稳定版本</a:t>
            </a:r>
            <a:r>
              <a:rPr lang="en-US" altLang="zh-CN" sz="1200" dirty="0"/>
              <a:t>(</a:t>
            </a:r>
            <a:r>
              <a:rPr lang="zh-CN" altLang="en-US" sz="1200" dirty="0"/>
              <a:t>里支持</a:t>
            </a:r>
            <a:r>
              <a:rPr lang="en-US" altLang="zh-CN" sz="1200" dirty="0" err="1"/>
              <a:t>ssl</a:t>
            </a:r>
            <a:r>
              <a:rPr lang="zh-CN" altLang="en-US" sz="1200" dirty="0"/>
              <a:t>和</a:t>
            </a:r>
            <a:r>
              <a:rPr lang="en-US" altLang="zh-CN" sz="1200" dirty="0" err="1"/>
              <a:t>stl</a:t>
            </a:r>
            <a:r>
              <a:rPr lang="en-US" altLang="zh-CN" sz="1200" dirty="0"/>
              <a:t>)</a:t>
            </a:r>
          </a:p>
          <a:p>
            <a:pPr lvl="1" latinLnBrk="1"/>
            <a:r>
              <a:rPr lang="en-US" altLang="zh-CN" sz="1200" dirty="0"/>
              <a:t> </a:t>
            </a:r>
            <a:r>
              <a:rPr lang="en-US" altLang="zh-CN" sz="1200" dirty="0" err="1"/>
              <a:t>ssl</a:t>
            </a:r>
            <a:r>
              <a:rPr lang="en-US" altLang="zh-CN" sz="1200" dirty="0"/>
              <a:t> on;</a:t>
            </a:r>
          </a:p>
          <a:p>
            <a:pPr lvl="1" latinLnBrk="1"/>
            <a:r>
              <a:rPr lang="en-US" altLang="zh-CN" sz="1200" dirty="0"/>
              <a:t>root html;</a:t>
            </a:r>
          </a:p>
          <a:p>
            <a:pPr lvl="1" latinLnBrk="1"/>
            <a:r>
              <a:rPr lang="en-US" altLang="zh-CN" sz="1200" dirty="0"/>
              <a:t>index index.html index.htm;</a:t>
            </a:r>
          </a:p>
          <a:p>
            <a:pPr lvl="1" latinLnBrk="1"/>
            <a:r>
              <a:rPr lang="en-US" altLang="zh-CN" sz="1200" dirty="0" err="1"/>
              <a:t>ssl_certificate</a:t>
            </a:r>
            <a:r>
              <a:rPr lang="en-US" altLang="zh-CN" sz="1200" dirty="0"/>
              <a:t> cert/</a:t>
            </a:r>
            <a:r>
              <a:rPr lang="zh-CN" altLang="en-US" sz="1200" dirty="0"/>
              <a:t>证书名称</a:t>
            </a:r>
            <a:r>
              <a:rPr lang="en-US" altLang="zh-CN" sz="1200" dirty="0"/>
              <a:t>.</a:t>
            </a:r>
            <a:r>
              <a:rPr lang="en-US" altLang="zh-CN" sz="1200" dirty="0" err="1"/>
              <a:t>pem</a:t>
            </a:r>
            <a:r>
              <a:rPr lang="en-US" altLang="zh-CN" sz="1200" dirty="0"/>
              <a:t>;</a:t>
            </a:r>
          </a:p>
          <a:p>
            <a:pPr lvl="1" latinLnBrk="1"/>
            <a:r>
              <a:rPr lang="en-US" altLang="zh-CN" sz="1200" dirty="0" err="1"/>
              <a:t>ssl_certificate_key</a:t>
            </a:r>
            <a:r>
              <a:rPr lang="en-US" altLang="zh-CN" sz="1200" dirty="0"/>
              <a:t> cert/</a:t>
            </a:r>
            <a:r>
              <a:rPr lang="zh-CN" altLang="en-US" sz="1200" dirty="0"/>
              <a:t>证书名称</a:t>
            </a:r>
            <a:r>
              <a:rPr lang="en-US" altLang="zh-CN" sz="1200" dirty="0"/>
              <a:t>.key;</a:t>
            </a:r>
          </a:p>
          <a:p>
            <a:pPr lvl="1" latinLnBrk="1"/>
            <a:r>
              <a:rPr lang="en-US" altLang="zh-CN" sz="1200" dirty="0" err="1"/>
              <a:t>ssl_session_timeout</a:t>
            </a:r>
            <a:r>
              <a:rPr lang="en-US" altLang="zh-CN" sz="1200" dirty="0"/>
              <a:t> 5m;</a:t>
            </a:r>
          </a:p>
          <a:p>
            <a:pPr lvl="1" latinLnBrk="1"/>
            <a:r>
              <a:rPr lang="en-US" altLang="zh-CN" sz="1200" dirty="0" err="1"/>
              <a:t>ssl_ciphers</a:t>
            </a:r>
            <a:r>
              <a:rPr lang="en-US" altLang="zh-CN" sz="1200" dirty="0"/>
              <a:t> ECDHE-RSA-AES128-GCM-SHA256:ECDHE:ECDH:AES:HIGH:!NULL:!</a:t>
            </a:r>
            <a:r>
              <a:rPr lang="en-US" altLang="zh-CN" sz="1200" dirty="0" err="1"/>
              <a:t>aNULL</a:t>
            </a:r>
            <a:r>
              <a:rPr lang="en-US" altLang="zh-CN" sz="1200" dirty="0"/>
              <a:t>:!MD5:!ADH:!RC4;</a:t>
            </a:r>
          </a:p>
          <a:p>
            <a:pPr lvl="1" latinLnBrk="1"/>
            <a:r>
              <a:rPr lang="en-US" altLang="zh-CN" sz="1200" dirty="0" err="1"/>
              <a:t>ssl_protocols</a:t>
            </a:r>
            <a:r>
              <a:rPr lang="en-US" altLang="zh-CN" sz="1200" dirty="0"/>
              <a:t> TLSv1 TLSv1.1 TLSv1.2;</a:t>
            </a:r>
          </a:p>
          <a:p>
            <a:endParaRPr lang="en-US" altLang="zh-CN" sz="1400" dirty="0"/>
          </a:p>
          <a:p>
            <a:r>
              <a:rPr lang="en-US" altLang="zh-CN" sz="1400" dirty="0"/>
              <a:t>2</a:t>
            </a:r>
            <a:r>
              <a:rPr lang="zh-CN" altLang="en-US" sz="1400" dirty="0"/>
              <a:t>、哪些途径申请</a:t>
            </a:r>
            <a:r>
              <a:rPr lang="en-US" altLang="zh-CN" sz="1400" dirty="0"/>
              <a:t>HTTPS</a:t>
            </a:r>
          </a:p>
          <a:p>
            <a:pPr lvl="1"/>
            <a:r>
              <a:rPr lang="en-US" altLang="zh-CN" sz="1200" dirty="0"/>
              <a:t> </a:t>
            </a:r>
            <a:r>
              <a:rPr lang="zh-CN" altLang="en-US" sz="1200" dirty="0"/>
              <a:t>免费申请：</a:t>
            </a:r>
            <a:r>
              <a:rPr lang="en-US" altLang="zh-CN" sz="1200" dirty="0"/>
              <a:t>Let’s encrypt</a:t>
            </a:r>
          </a:p>
          <a:p>
            <a:pPr lvl="1"/>
            <a:r>
              <a:rPr lang="zh-CN" altLang="en-US" sz="1200" dirty="0"/>
              <a:t>商业版本：赛门铁克 </a:t>
            </a:r>
            <a:r>
              <a:rPr lang="en-US" altLang="zh-CN" sz="1200" dirty="0"/>
              <a:t>SSL</a:t>
            </a:r>
          </a:p>
          <a:p>
            <a:endParaRPr lang="en-US" altLang="zh-CN" sz="1400" dirty="0"/>
          </a:p>
          <a:p>
            <a:r>
              <a:rPr lang="en-US" altLang="zh-CN" sz="1400" dirty="0"/>
              <a:t>3</a:t>
            </a:r>
            <a:r>
              <a:rPr lang="zh-CN" altLang="en-US" sz="1400" dirty="0"/>
              <a:t>、</a:t>
            </a:r>
            <a:r>
              <a:rPr lang="en-US" altLang="zh-CN" sz="1400" dirty="0"/>
              <a:t>STL1.1</a:t>
            </a:r>
            <a:r>
              <a:rPr lang="zh-CN" altLang="en-US" sz="1400" dirty="0"/>
              <a:t>和</a:t>
            </a:r>
            <a:r>
              <a:rPr lang="en-US" altLang="zh-CN" sz="1400" dirty="0"/>
              <a:t>STL1.2</a:t>
            </a:r>
          </a:p>
        </p:txBody>
      </p:sp>
    </p:spTree>
    <p:extLst>
      <p:ext uri="{BB962C8B-B14F-4D97-AF65-F5344CB8AC3E}">
        <p14:creationId xmlns:p14="http://schemas.microsoft.com/office/powerpoint/2010/main" val="10239210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目录</a:t>
            </a:r>
            <a:r>
              <a:rPr lang="en-US" altLang="zh-CN" sz="2800" dirty="0">
                <a:solidFill>
                  <a:srgbClr val="FF0000"/>
                </a:solidFill>
              </a:rPr>
              <a:t>6</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a:t>
            </a:r>
            <a:r>
              <a:rPr lang="en-US" altLang="zh-CN" sz="2800" dirty="0">
                <a:solidFill>
                  <a:srgbClr val="FF0000"/>
                </a:solidFill>
              </a:rPr>
              <a:t>header</a:t>
            </a:r>
            <a:r>
              <a:rPr lang="zh-CN" altLang="en-US" sz="2800" dirty="0">
                <a:solidFill>
                  <a:srgbClr val="FF0000"/>
                </a:solidFill>
              </a:rPr>
              <a:t>设置</a:t>
            </a: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724644"/>
          </a:xfrm>
          <a:prstGeom prst="rect">
            <a:avLst/>
          </a:prstGeom>
          <a:noFill/>
        </p:spPr>
        <p:txBody>
          <a:bodyPr wrap="square" rtlCol="0">
            <a:spAutoFit/>
          </a:bodyPr>
          <a:lstStyle/>
          <a:p>
            <a:r>
              <a:rPr lang="en-US" altLang="zh-CN" sz="1200" b="1" dirty="0"/>
              <a:t>1</a:t>
            </a:r>
            <a:r>
              <a:rPr lang="zh-CN" altLang="en-US" sz="1200" b="1" dirty="0"/>
              <a:t>、 </a:t>
            </a:r>
            <a:r>
              <a:rPr lang="en-US" altLang="zh-CN" sz="1200" b="1" dirty="0"/>
              <a:t> </a:t>
            </a:r>
            <a:r>
              <a:rPr lang="en-US" altLang="zh-CN" sz="1200" b="1" dirty="0" err="1"/>
              <a:t>add_header</a:t>
            </a:r>
            <a:endParaRPr lang="en-US" altLang="zh-CN" sz="1200" b="1" dirty="0"/>
          </a:p>
          <a:p>
            <a:r>
              <a:rPr lang="zh-CN" altLang="en-US" sz="1200" b="1" dirty="0"/>
              <a:t>说明：</a:t>
            </a:r>
            <a:r>
              <a:rPr lang="zh-CN" altLang="en-US" sz="1200" dirty="0"/>
              <a:t>在响应头中添加允许跨域。</a:t>
            </a:r>
            <a:endParaRPr lang="en-US" altLang="zh-CN" sz="1200" b="1" dirty="0"/>
          </a:p>
          <a:p>
            <a:r>
              <a:rPr lang="en-US" altLang="zh-CN" sz="1200" dirty="0"/>
              <a:t>Strict-Transport-Security</a:t>
            </a:r>
            <a:r>
              <a:rPr lang="zh-CN" altLang="en-US" sz="1200" dirty="0"/>
              <a:t>、</a:t>
            </a:r>
            <a:r>
              <a:rPr lang="en-US" altLang="zh-CN" sz="1200" dirty="0"/>
              <a:t>X-Frame-Options </a:t>
            </a:r>
            <a:r>
              <a:rPr lang="zh-CN" altLang="en-US" sz="1200" dirty="0"/>
              <a:t>、</a:t>
            </a:r>
            <a:r>
              <a:rPr lang="en-US" altLang="zh-CN" sz="1200" dirty="0"/>
              <a:t>X-Content-Type-Options</a:t>
            </a:r>
            <a:r>
              <a:rPr lang="zh-CN" altLang="en-US" sz="1200" dirty="0"/>
              <a:t>、</a:t>
            </a:r>
            <a:r>
              <a:rPr lang="en-US" altLang="zh-CN" sz="1200" dirty="0"/>
              <a:t>Public-Key-Pins</a:t>
            </a:r>
            <a:r>
              <a:rPr lang="zh-CN" altLang="en-US" sz="1200" dirty="0"/>
              <a:t>、</a:t>
            </a:r>
            <a:r>
              <a:rPr lang="en-US" altLang="zh-CN" sz="1200" b="1" dirty="0"/>
              <a:t>Access-Control-Allow-Origin</a:t>
            </a:r>
            <a:r>
              <a:rPr lang="zh-CN" altLang="en-US" sz="1200" b="1" dirty="0"/>
              <a:t>、</a:t>
            </a:r>
            <a:r>
              <a:rPr lang="en-US" altLang="zh-CN" sz="1200" dirty="0"/>
              <a:t> Access-Control-Allow-Methods</a:t>
            </a:r>
            <a:r>
              <a:rPr lang="zh-CN" altLang="en-US" sz="1200" dirty="0"/>
              <a:t>、</a:t>
            </a:r>
            <a:r>
              <a:rPr lang="en-US" altLang="zh-CN" sz="1200" dirty="0"/>
              <a:t> Access-Control-Allow-Headers</a:t>
            </a:r>
            <a:r>
              <a:rPr lang="zh-CN" altLang="en-US" sz="1200" dirty="0"/>
              <a:t>、</a:t>
            </a:r>
            <a:r>
              <a:rPr lang="en-US" altLang="zh-CN" sz="1200" dirty="0"/>
              <a:t> Access-Control-Allow-Credentials</a:t>
            </a:r>
            <a:r>
              <a:rPr lang="zh-CN" altLang="en-US" sz="1200" dirty="0"/>
              <a:t>、</a:t>
            </a:r>
            <a:r>
              <a:rPr lang="en-US" altLang="zh-CN" sz="1200" dirty="0"/>
              <a:t> Cache-Control</a:t>
            </a:r>
            <a:r>
              <a:rPr lang="zh-CN" altLang="en-US" sz="1200" dirty="0"/>
              <a:t>、</a:t>
            </a:r>
            <a:r>
              <a:rPr lang="en-US" altLang="zh-CN" sz="1200" dirty="0"/>
              <a:t> Pragma</a:t>
            </a:r>
            <a:endParaRPr lang="en-US" altLang="zh-CN" sz="1200" b="1" dirty="0">
              <a:solidFill>
                <a:srgbClr val="FF0000"/>
              </a:solidFill>
            </a:endParaRPr>
          </a:p>
          <a:p>
            <a:r>
              <a:rPr lang="zh-CN" altLang="en-US" sz="1200" b="1" dirty="0"/>
              <a:t>参考资料： </a:t>
            </a:r>
            <a:r>
              <a:rPr lang="en-US" altLang="zh-CN" sz="1200" b="1" dirty="0">
                <a:hlinkClick r:id="rId3">
                  <a:extLst>
                    <a:ext uri="{A12FA001-AC4F-418D-AE19-62706E023703}">
                      <ahyp:hlinkClr xmlns:ahyp="http://schemas.microsoft.com/office/drawing/2018/hyperlinkcolor" val="tx"/>
                    </a:ext>
                  </a:extLst>
                </a:hlinkClick>
              </a:rPr>
              <a:t>https://www.w3.org/TR/cors/#access-control-allow-methods-response-header</a:t>
            </a:r>
            <a:endParaRPr lang="en-US" altLang="zh-CN" sz="1200" dirty="0">
              <a:solidFill>
                <a:srgbClr val="FF0000"/>
              </a:solidFill>
            </a:endParaRPr>
          </a:p>
          <a:p>
            <a:endParaRPr lang="en-US" altLang="zh-CN" sz="1200" dirty="0">
              <a:solidFill>
                <a:srgbClr val="FF0000"/>
              </a:solidFill>
            </a:endParaRPr>
          </a:p>
          <a:p>
            <a:r>
              <a:rPr lang="en-US" altLang="zh-CN" sz="1200" b="1" dirty="0"/>
              <a:t>2</a:t>
            </a:r>
            <a:r>
              <a:rPr lang="zh-CN" altLang="en-US" sz="1200" b="1" dirty="0"/>
              <a:t>、 </a:t>
            </a:r>
            <a:r>
              <a:rPr lang="en-US" altLang="zh-CN" sz="1200" b="1" dirty="0"/>
              <a:t> </a:t>
            </a:r>
            <a:r>
              <a:rPr lang="en-US" altLang="zh-CN" sz="1200" b="1" dirty="0" err="1"/>
              <a:t>proxy_set_header</a:t>
            </a:r>
            <a:endParaRPr lang="en-US" altLang="zh-CN" sz="1200" b="1" dirty="0"/>
          </a:p>
          <a:p>
            <a:r>
              <a:rPr lang="zh-CN" altLang="en-US" sz="1200" b="1" dirty="0"/>
              <a:t>说明：</a:t>
            </a:r>
            <a:r>
              <a:rPr lang="zh-CN" altLang="en-US" sz="1200" dirty="0"/>
              <a:t>允许重新定义或者添加发往后端服务器的请求头</a:t>
            </a:r>
            <a:endParaRPr lang="en-US" altLang="zh-CN" sz="1200" dirty="0"/>
          </a:p>
          <a:p>
            <a:r>
              <a:rPr lang="zh-CN" altLang="en-US" sz="1200" b="1" dirty="0"/>
              <a:t>以下是常用</a:t>
            </a:r>
            <a:r>
              <a:rPr lang="en-US" altLang="zh-CN" sz="1200" b="1" dirty="0"/>
              <a:t>:</a:t>
            </a:r>
          </a:p>
          <a:p>
            <a:r>
              <a:rPr lang="en-US" altLang="zh-CN" sz="1200" b="1" dirty="0"/>
              <a:t>1)</a:t>
            </a:r>
            <a:r>
              <a:rPr lang="zh-CN" altLang="en-US" sz="1200" b="1" dirty="0"/>
              <a:t>、</a:t>
            </a:r>
            <a:r>
              <a:rPr lang="en-US" altLang="zh-CN" sz="1200" dirty="0" err="1"/>
              <a:t>proxy_set_header</a:t>
            </a:r>
            <a:r>
              <a:rPr lang="en-US" altLang="zh-CN" sz="1200" dirty="0"/>
              <a:t>            X-real-</a:t>
            </a:r>
            <a:r>
              <a:rPr lang="en-US" altLang="zh-CN" sz="1200" dirty="0" err="1"/>
              <a:t>ip</a:t>
            </a:r>
            <a:r>
              <a:rPr lang="en-US" altLang="zh-CN" sz="1200" dirty="0"/>
              <a:t> $</a:t>
            </a:r>
            <a:r>
              <a:rPr lang="en-US" altLang="zh-CN" sz="1200" dirty="0" err="1"/>
              <a:t>remote_addr</a:t>
            </a:r>
            <a:r>
              <a:rPr lang="en-US" altLang="zh-CN" sz="1200" dirty="0"/>
              <a:t>; </a:t>
            </a:r>
            <a:r>
              <a:rPr lang="en-US" altLang="zh-CN" sz="1200" dirty="0">
                <a:solidFill>
                  <a:srgbClr val="FF0000"/>
                </a:solidFill>
              </a:rPr>
              <a:t>#</a:t>
            </a:r>
            <a:r>
              <a:rPr lang="zh-CN" altLang="en-US" sz="1200" dirty="0">
                <a:solidFill>
                  <a:srgbClr val="FF0000"/>
                </a:solidFill>
              </a:rPr>
              <a:t>获取用户的真实</a:t>
            </a:r>
            <a:r>
              <a:rPr lang="en-US" altLang="zh-CN" sz="1200" dirty="0">
                <a:solidFill>
                  <a:srgbClr val="FF0000"/>
                </a:solidFill>
              </a:rPr>
              <a:t>IP,</a:t>
            </a:r>
            <a:r>
              <a:rPr lang="zh-CN" altLang="en-US" sz="1200" dirty="0">
                <a:solidFill>
                  <a:srgbClr val="FF0000"/>
                </a:solidFill>
              </a:rPr>
              <a:t>而不是代理服务器的</a:t>
            </a:r>
            <a:r>
              <a:rPr lang="en-US" altLang="zh-CN" sz="1200" dirty="0">
                <a:solidFill>
                  <a:srgbClr val="FF0000"/>
                </a:solidFill>
              </a:rPr>
              <a:t>IP</a:t>
            </a:r>
          </a:p>
          <a:p>
            <a:r>
              <a:rPr lang="en-US" altLang="zh-CN" sz="1200" b="1" dirty="0"/>
              <a:t>2)</a:t>
            </a:r>
            <a:r>
              <a:rPr lang="zh-CN" altLang="en-US" sz="1200" b="1" dirty="0"/>
              <a:t>、</a:t>
            </a:r>
            <a:r>
              <a:rPr lang="en-US" altLang="zh-CN" sz="1200" dirty="0"/>
              <a:t> </a:t>
            </a:r>
            <a:r>
              <a:rPr lang="en-US" altLang="zh-CN" sz="1200" dirty="0" err="1"/>
              <a:t>proxy_set_header</a:t>
            </a:r>
            <a:r>
              <a:rPr lang="en-US" altLang="zh-CN" sz="1200" dirty="0"/>
              <a:t>            Host $host; </a:t>
            </a:r>
          </a:p>
          <a:p>
            <a:r>
              <a:rPr lang="en-US" altLang="zh-CN" sz="1200" dirty="0"/>
              <a:t>      </a:t>
            </a:r>
            <a:r>
              <a:rPr lang="en-US" altLang="zh-CN" sz="1200" dirty="0" err="1"/>
              <a:t>proxy_set_header</a:t>
            </a:r>
            <a:r>
              <a:rPr lang="en-US" altLang="zh-CN" sz="1200" dirty="0"/>
              <a:t> Host $host:$</a:t>
            </a:r>
            <a:r>
              <a:rPr lang="en-US" altLang="zh-CN" sz="1200" dirty="0" err="1"/>
              <a:t>server_port</a:t>
            </a:r>
            <a:r>
              <a:rPr lang="en-US" altLang="zh-CN" sz="1200" dirty="0"/>
              <a:t>;   # </a:t>
            </a:r>
            <a:r>
              <a:rPr lang="zh-CN" altLang="en-US" sz="1200" dirty="0"/>
              <a:t>可以设置为加端口访问的方式</a:t>
            </a:r>
            <a:endParaRPr lang="en-US" altLang="zh-CN" sz="1200" dirty="0"/>
          </a:p>
          <a:p>
            <a:r>
              <a:rPr lang="en-US" altLang="zh-CN" sz="1200" dirty="0"/>
              <a:t>3)</a:t>
            </a:r>
            <a:r>
              <a:rPr lang="zh-CN" altLang="en-US" sz="1200" dirty="0"/>
              <a:t>、</a:t>
            </a:r>
            <a:r>
              <a:rPr lang="en-US" altLang="zh-CN" sz="1200" dirty="0" err="1"/>
              <a:t>proxy_set_header</a:t>
            </a:r>
            <a:r>
              <a:rPr lang="en-US" altLang="zh-CN" sz="1200" dirty="0"/>
              <a:t>            X-Forwarded-For  $</a:t>
            </a:r>
            <a:r>
              <a:rPr lang="en-US" altLang="zh-CN" sz="1200" dirty="0" err="1"/>
              <a:t>proxy_add_x_forwarded_for</a:t>
            </a:r>
            <a:r>
              <a:rPr lang="en-US" altLang="zh-CN" sz="1200" dirty="0"/>
              <a:t>;</a:t>
            </a:r>
          </a:p>
          <a:p>
            <a:r>
              <a:rPr lang="en-US" altLang="zh-CN" sz="1200" dirty="0"/>
              <a:t>4)</a:t>
            </a:r>
            <a:r>
              <a:rPr lang="zh-CN" altLang="en-US" sz="1200" dirty="0"/>
              <a:t>、</a:t>
            </a:r>
            <a:r>
              <a:rPr lang="en-US" altLang="zh-CN" sz="1200" dirty="0" err="1"/>
              <a:t>proxy_set_header</a:t>
            </a:r>
            <a:r>
              <a:rPr lang="en-US" altLang="zh-CN" sz="1200" dirty="0"/>
              <a:t>               Connection           close;</a:t>
            </a:r>
            <a:endParaRPr lang="en-US" altLang="zh-CN" sz="1200" dirty="0">
              <a:solidFill>
                <a:srgbClr val="FF0000"/>
              </a:solidFill>
            </a:endParaRPr>
          </a:p>
          <a:p>
            <a:r>
              <a:rPr lang="en-US" altLang="zh-CN" sz="1200" b="1" dirty="0"/>
              <a:t>5)</a:t>
            </a:r>
            <a:r>
              <a:rPr lang="zh-CN" altLang="en-US" sz="1200" b="1" dirty="0"/>
              <a:t>、</a:t>
            </a:r>
            <a:r>
              <a:rPr lang="en-US" altLang="zh-CN" sz="1200" dirty="0"/>
              <a:t> </a:t>
            </a:r>
            <a:r>
              <a:rPr lang="en-US" altLang="zh-CN" sz="1200" dirty="0" err="1"/>
              <a:t>proxy_set_header</a:t>
            </a:r>
            <a:r>
              <a:rPr lang="en-US" altLang="zh-CN" sz="1200" dirty="0"/>
              <a:t>      Accept-Encoding "";</a:t>
            </a:r>
            <a:r>
              <a:rPr lang="en-US" altLang="zh-CN" sz="1200" dirty="0">
                <a:solidFill>
                  <a:srgbClr val="FF0000"/>
                </a:solidFill>
              </a:rPr>
              <a:t>   #</a:t>
            </a:r>
            <a:r>
              <a:rPr lang="zh-CN" altLang="en-US" sz="1200" dirty="0">
                <a:solidFill>
                  <a:srgbClr val="FF0000"/>
                </a:solidFill>
              </a:rPr>
              <a:t>要阻止一个头字段被传递给被代理的服务器，只要把它设置为空字符串。</a:t>
            </a:r>
            <a:endParaRPr lang="en-US" altLang="zh-CN" sz="1200" dirty="0">
              <a:solidFill>
                <a:srgbClr val="FF0000"/>
              </a:solidFill>
            </a:endParaRPr>
          </a:p>
          <a:p>
            <a:r>
              <a:rPr lang="en-US" altLang="zh-CN" sz="1200" dirty="0"/>
              <a:t>6)</a:t>
            </a:r>
            <a:r>
              <a:rPr lang="zh-CN" altLang="en-US" sz="1200" dirty="0"/>
              <a:t>、</a:t>
            </a:r>
            <a:r>
              <a:rPr lang="en-US" altLang="zh-CN" sz="1200" dirty="0" err="1"/>
              <a:t>proxy_set_header</a:t>
            </a:r>
            <a:r>
              <a:rPr lang="en-US" altLang="zh-CN" sz="1200" dirty="0"/>
              <a:t> X-Real-PORT $</a:t>
            </a:r>
            <a:r>
              <a:rPr lang="en-US" altLang="zh-CN" sz="1200" dirty="0" err="1"/>
              <a:t>remote_port</a:t>
            </a:r>
            <a:r>
              <a:rPr lang="en-US" altLang="zh-CN" sz="1200" dirty="0"/>
              <a:t>; </a:t>
            </a:r>
            <a:r>
              <a:rPr lang="en-US" altLang="zh-CN" sz="1200" dirty="0">
                <a:solidFill>
                  <a:srgbClr val="FF0000"/>
                </a:solidFill>
              </a:rPr>
              <a:t># </a:t>
            </a:r>
            <a:r>
              <a:rPr lang="zh-CN" altLang="en-US" sz="1200" dirty="0">
                <a:solidFill>
                  <a:srgbClr val="FF0000"/>
                </a:solidFill>
              </a:rPr>
              <a:t>设置真实的访问端口</a:t>
            </a:r>
            <a:endParaRPr lang="en-US" altLang="zh-CN" sz="1200" dirty="0">
              <a:solidFill>
                <a:srgbClr val="FF0000"/>
              </a:solidFill>
            </a:endParaRPr>
          </a:p>
          <a:p>
            <a:r>
              <a:rPr lang="en-US" altLang="zh-CN" sz="1200" dirty="0"/>
              <a:t>7)</a:t>
            </a:r>
            <a:r>
              <a:rPr lang="zh-CN" altLang="en-US" sz="1200" dirty="0"/>
              <a:t>、</a:t>
            </a:r>
            <a:r>
              <a:rPr lang="en-US" altLang="zh-CN" sz="1200" dirty="0" err="1"/>
              <a:t>proxy_set_header</a:t>
            </a:r>
            <a:r>
              <a:rPr lang="en-US" altLang="zh-CN" sz="1200" dirty="0"/>
              <a:t> Host $host:${</a:t>
            </a:r>
            <a:r>
              <a:rPr lang="en-US" altLang="zh-CN" sz="1200" dirty="0" err="1"/>
              <a:t>server_port</a:t>
            </a:r>
            <a:r>
              <a:rPr lang="en-US" altLang="zh-CN" sz="1200" dirty="0"/>
              <a:t>}; # </a:t>
            </a:r>
          </a:p>
          <a:p>
            <a:r>
              <a:rPr lang="zh-CN" altLang="en-US" sz="1200" dirty="0">
                <a:solidFill>
                  <a:srgbClr val="FF0000"/>
                </a:solidFill>
              </a:rPr>
              <a:t>为什么要配置</a:t>
            </a:r>
            <a:endParaRPr lang="en-US" altLang="zh-CN" sz="1200" dirty="0">
              <a:solidFill>
                <a:srgbClr val="FF0000"/>
              </a:solidFill>
            </a:endParaRPr>
          </a:p>
          <a:p>
            <a:r>
              <a:rPr lang="en-US" altLang="zh-CN" sz="1200" dirty="0" err="1">
                <a:solidFill>
                  <a:srgbClr val="FF0000"/>
                </a:solidFill>
              </a:rPr>
              <a:t>proxy_set_header</a:t>
            </a:r>
            <a:r>
              <a:rPr lang="en-US" altLang="zh-CN" sz="1200" dirty="0">
                <a:solidFill>
                  <a:srgbClr val="FF0000"/>
                </a:solidFill>
              </a:rPr>
              <a:t> Host $</a:t>
            </a:r>
            <a:r>
              <a:rPr lang="en-US" altLang="zh-CN" sz="1200" dirty="0" err="1">
                <a:solidFill>
                  <a:srgbClr val="FF0000"/>
                </a:solidFill>
              </a:rPr>
              <a:t>http_host</a:t>
            </a:r>
            <a:r>
              <a:rPr lang="en-US" altLang="zh-CN" sz="1200" dirty="0">
                <a:solidFill>
                  <a:srgbClr val="FF0000"/>
                </a:solidFill>
              </a:rPr>
              <a:t>;</a:t>
            </a:r>
          </a:p>
          <a:p>
            <a:r>
              <a:rPr lang="en-US" altLang="zh-CN" sz="1200" dirty="0" err="1">
                <a:solidFill>
                  <a:srgbClr val="FF0000"/>
                </a:solidFill>
              </a:rPr>
              <a:t>proxy_set_header</a:t>
            </a:r>
            <a:r>
              <a:rPr lang="en-US" altLang="zh-CN" sz="1200" dirty="0">
                <a:solidFill>
                  <a:srgbClr val="FF0000"/>
                </a:solidFill>
              </a:rPr>
              <a:t> X-Forward-For $</a:t>
            </a:r>
            <a:r>
              <a:rPr lang="en-US" altLang="zh-CN" sz="1200" dirty="0" err="1">
                <a:solidFill>
                  <a:srgbClr val="FF0000"/>
                </a:solidFill>
              </a:rPr>
              <a:t>remote_addr</a:t>
            </a:r>
            <a:r>
              <a:rPr lang="en-US" altLang="zh-CN" sz="1200" dirty="0">
                <a:solidFill>
                  <a:srgbClr val="FF0000"/>
                </a:solidFill>
              </a:rPr>
              <a:t>;</a:t>
            </a:r>
          </a:p>
          <a:p>
            <a:pPr marL="171450" indent="-171450">
              <a:buFont typeface="Symbol" panose="05050102010706020507" pitchFamily="18" charset="2"/>
              <a:buChar char="Þ"/>
            </a:pPr>
            <a:r>
              <a:rPr lang="zh-CN" altLang="en-US" sz="1200" dirty="0"/>
              <a:t>如果反向代理服务器不重写该请求头的话，那么后端真实服务器在处理时会认为所有的请求都来在反向代理服务器，如果后端有防攻击策略的话，那么机器就被封掉了</a:t>
            </a:r>
            <a:r>
              <a:rPr lang="en-US" altLang="zh-CN" sz="1200" dirty="0"/>
              <a:t>.</a:t>
            </a:r>
          </a:p>
          <a:p>
            <a:pPr marL="171450" indent="-171450">
              <a:buFont typeface="Symbol" panose="05050102010706020507" pitchFamily="18" charset="2"/>
              <a:buChar char="Þ"/>
            </a:pPr>
            <a:r>
              <a:rPr lang="zh-CN" altLang="en-US" sz="1200" dirty="0"/>
              <a:t>一般而言，会用</a:t>
            </a:r>
            <a:r>
              <a:rPr lang="en-US" altLang="zh-CN" sz="1200" dirty="0"/>
              <a:t>$host</a:t>
            </a:r>
            <a:r>
              <a:rPr lang="zh-CN" altLang="en-US" sz="1200" dirty="0"/>
              <a:t>代替</a:t>
            </a:r>
            <a:r>
              <a:rPr lang="en-US" altLang="zh-CN" sz="1200" dirty="0"/>
              <a:t>$</a:t>
            </a:r>
            <a:r>
              <a:rPr lang="en-US" altLang="zh-CN" sz="1200" dirty="0" err="1"/>
              <a:t>http_host</a:t>
            </a:r>
            <a:r>
              <a:rPr lang="zh-CN" altLang="en-US" sz="1200" dirty="0"/>
              <a:t>变量，从而避免</a:t>
            </a:r>
            <a:r>
              <a:rPr lang="en-US" altLang="zh-CN" sz="1200" dirty="0"/>
              <a:t>http</a:t>
            </a:r>
            <a:r>
              <a:rPr lang="zh-CN" altLang="en-US" sz="1200" dirty="0"/>
              <a:t>请求中丢失</a:t>
            </a:r>
            <a:r>
              <a:rPr lang="en-US" altLang="zh-CN" sz="1200" dirty="0"/>
              <a:t>Host</a:t>
            </a:r>
            <a:r>
              <a:rPr lang="zh-CN" altLang="en-US" sz="1200" dirty="0"/>
              <a:t>头部的情况下</a:t>
            </a:r>
            <a:r>
              <a:rPr lang="en-US" altLang="zh-CN" sz="1200" dirty="0"/>
              <a:t>Host</a:t>
            </a:r>
            <a:r>
              <a:rPr lang="zh-CN" altLang="en-US" sz="1200" dirty="0"/>
              <a:t>不被重写的失误。</a:t>
            </a:r>
            <a:endParaRPr lang="en-US" altLang="zh-CN" sz="1200" dirty="0"/>
          </a:p>
          <a:p>
            <a:pPr marL="171450" indent="-171450">
              <a:buFont typeface="Symbol" panose="05050102010706020507" pitchFamily="18" charset="2"/>
              <a:buChar char="Þ"/>
            </a:pPr>
            <a:endParaRPr lang="en-US" altLang="zh-CN" sz="1200" dirty="0"/>
          </a:p>
          <a:p>
            <a:r>
              <a:rPr lang="en-US" altLang="zh-CN" sz="1200" dirty="0"/>
              <a:t>X-Forwarded-For</a:t>
            </a:r>
          </a:p>
          <a:p>
            <a:r>
              <a:rPr lang="en-US" altLang="zh-CN" sz="1100" dirty="0" err="1"/>
              <a:t>proxy_set_headerX</a:t>
            </a:r>
            <a:r>
              <a:rPr lang="en-US" altLang="zh-CN" sz="1100" dirty="0"/>
              <a:t>-Forwarded-For $</a:t>
            </a:r>
            <a:r>
              <a:rPr lang="en-US" altLang="zh-CN" sz="1100" dirty="0" err="1"/>
              <a:t>proxy_add_x_forwarded_for</a:t>
            </a:r>
            <a:r>
              <a:rPr lang="en-US" altLang="zh-CN" sz="1100" dirty="0"/>
              <a:t>, </a:t>
            </a:r>
            <a:r>
              <a:rPr lang="zh-CN" altLang="en-US" sz="1100" dirty="0"/>
              <a:t>是把请求头中的</a:t>
            </a:r>
            <a:r>
              <a:rPr lang="en-US" altLang="zh-CN" sz="1100" dirty="0"/>
              <a:t>X-Forwarded-For</a:t>
            </a:r>
            <a:r>
              <a:rPr lang="zh-CN" altLang="en-US" sz="1100" dirty="0"/>
              <a:t>与</a:t>
            </a:r>
            <a:r>
              <a:rPr lang="en-US" altLang="zh-CN" sz="1100" dirty="0"/>
              <a:t>$</a:t>
            </a:r>
            <a:r>
              <a:rPr lang="en-US" altLang="zh-CN" sz="1100" dirty="0" err="1"/>
              <a:t>remote_addr</a:t>
            </a:r>
            <a:r>
              <a:rPr lang="zh-CN" altLang="en-US" sz="1100" dirty="0"/>
              <a:t>用逗号合起来，如果请求头中没有</a:t>
            </a:r>
            <a:r>
              <a:rPr lang="en-US" altLang="zh-CN" sz="1100" dirty="0"/>
              <a:t>X-Forwarded-For</a:t>
            </a:r>
            <a:r>
              <a:rPr lang="zh-CN" altLang="en-US" sz="1100" dirty="0"/>
              <a:t>则</a:t>
            </a:r>
            <a:r>
              <a:rPr lang="en-US" altLang="zh-CN" sz="1100" dirty="0"/>
              <a:t>$</a:t>
            </a:r>
            <a:r>
              <a:rPr lang="en-US" altLang="zh-CN" sz="1100" dirty="0" err="1"/>
              <a:t>proxy_add_x_forwarded_for</a:t>
            </a:r>
            <a:r>
              <a:rPr lang="zh-CN" altLang="en-US" sz="1100" dirty="0"/>
              <a:t>为</a:t>
            </a:r>
            <a:r>
              <a:rPr lang="en-US" altLang="zh-CN" sz="1100" dirty="0"/>
              <a:t>$</a:t>
            </a:r>
            <a:r>
              <a:rPr lang="en-US" altLang="zh-CN" sz="1100" dirty="0" err="1"/>
              <a:t>remote_addr</a:t>
            </a:r>
            <a:r>
              <a:rPr lang="zh-CN" altLang="en-US" sz="1100" dirty="0"/>
              <a:t>。 </a:t>
            </a:r>
          </a:p>
          <a:p>
            <a:r>
              <a:rPr lang="zh-CN" altLang="en-US" sz="1100" dirty="0"/>
              <a:t>　　</a:t>
            </a:r>
            <a:r>
              <a:rPr lang="en-US" altLang="zh-CN" sz="1100" dirty="0"/>
              <a:t>X-Forwarded-For</a:t>
            </a:r>
            <a:r>
              <a:rPr lang="zh-CN" altLang="en-US" sz="1100" dirty="0"/>
              <a:t>代表了客户端</a:t>
            </a:r>
            <a:r>
              <a:rPr lang="en-US" altLang="zh-CN" sz="1100" dirty="0"/>
              <a:t>IP</a:t>
            </a:r>
            <a:r>
              <a:rPr lang="zh-CN" altLang="en-US" sz="1100" dirty="0"/>
              <a:t>，反向代理如</a:t>
            </a:r>
            <a:r>
              <a:rPr lang="en-US" altLang="zh-CN" sz="1100" dirty="0"/>
              <a:t>Nginx</a:t>
            </a:r>
            <a:r>
              <a:rPr lang="zh-CN" altLang="en-US" sz="1100" dirty="0"/>
              <a:t>通过</a:t>
            </a:r>
            <a:r>
              <a:rPr lang="en-US" altLang="zh-CN" sz="1100" dirty="0"/>
              <a:t>$</a:t>
            </a:r>
            <a:r>
              <a:rPr lang="en-US" altLang="zh-CN" sz="1100" dirty="0" err="1"/>
              <a:t>proxy_add_x_forwarded_for</a:t>
            </a:r>
            <a:r>
              <a:rPr lang="zh-CN" altLang="en-US" sz="1100" dirty="0"/>
              <a:t>添加此项，</a:t>
            </a:r>
            <a:r>
              <a:rPr lang="en-US" altLang="zh-CN" sz="1100" dirty="0"/>
              <a:t>X-Forwarded-For</a:t>
            </a:r>
            <a:r>
              <a:rPr lang="zh-CN" altLang="en-US" sz="1100" dirty="0"/>
              <a:t>的格式为</a:t>
            </a:r>
            <a:r>
              <a:rPr lang="en-US" altLang="zh-CN" sz="1100" dirty="0" err="1"/>
              <a:t>X-Forwarded-For:real</a:t>
            </a:r>
            <a:r>
              <a:rPr lang="en-US" altLang="zh-CN" sz="1100" dirty="0"/>
              <a:t> client </a:t>
            </a:r>
            <a:r>
              <a:rPr lang="en-US" altLang="zh-CN" sz="1100" dirty="0" err="1"/>
              <a:t>ip</a:t>
            </a:r>
            <a:r>
              <a:rPr lang="en-US" altLang="zh-CN" sz="1100" dirty="0"/>
              <a:t>, proxy </a:t>
            </a:r>
            <a:r>
              <a:rPr lang="en-US" altLang="zh-CN" sz="1100" dirty="0" err="1"/>
              <a:t>ip</a:t>
            </a:r>
            <a:r>
              <a:rPr lang="en-US" altLang="zh-CN" sz="1100" dirty="0"/>
              <a:t> 1, proxy </a:t>
            </a:r>
            <a:r>
              <a:rPr lang="en-US" altLang="zh-CN" sz="1100" dirty="0" err="1"/>
              <a:t>ip</a:t>
            </a:r>
            <a:r>
              <a:rPr lang="en-US" altLang="zh-CN" sz="1100" dirty="0"/>
              <a:t> N</a:t>
            </a:r>
            <a:r>
              <a:rPr lang="zh-CN" altLang="en-US" sz="1100" dirty="0"/>
              <a:t>，每经过一个反向代理就在请求头</a:t>
            </a:r>
            <a:r>
              <a:rPr lang="en-US" altLang="zh-CN" sz="1100" dirty="0"/>
              <a:t>X-Forwarded-For</a:t>
            </a:r>
            <a:r>
              <a:rPr lang="zh-CN" altLang="en-US" sz="1100" dirty="0"/>
              <a:t>后追加反向代理</a:t>
            </a:r>
            <a:r>
              <a:rPr lang="en-US" altLang="zh-CN" sz="1100" dirty="0"/>
              <a:t>IP</a:t>
            </a:r>
            <a:r>
              <a:rPr lang="zh-CN" altLang="en-US" sz="1100" dirty="0"/>
              <a:t>。 </a:t>
            </a:r>
          </a:p>
          <a:p>
            <a:r>
              <a:rPr lang="zh-CN" altLang="en-US" sz="1100" dirty="0"/>
              <a:t>　　到此我们可以使用请求头</a:t>
            </a:r>
            <a:r>
              <a:rPr lang="en-US" altLang="zh-CN" sz="1100" dirty="0"/>
              <a:t>X-Real-IP</a:t>
            </a:r>
            <a:r>
              <a:rPr lang="zh-CN" altLang="en-US" sz="1100" dirty="0"/>
              <a:t>和</a:t>
            </a:r>
            <a:r>
              <a:rPr lang="en-US" altLang="zh-CN" sz="1100" dirty="0"/>
              <a:t>X-Forwarded-For</a:t>
            </a:r>
            <a:r>
              <a:rPr lang="zh-CN" altLang="en-US" sz="1100" dirty="0"/>
              <a:t>来获取客户端</a:t>
            </a:r>
            <a:r>
              <a:rPr lang="en-US" altLang="zh-CN" sz="1100" dirty="0"/>
              <a:t>IP</a:t>
            </a:r>
            <a:r>
              <a:rPr lang="zh-CN" altLang="en-US" sz="1100" dirty="0"/>
              <a:t>及客户端到服务端经过的反向代理</a:t>
            </a:r>
            <a:r>
              <a:rPr lang="en-US" altLang="zh-CN" sz="1100" dirty="0"/>
              <a:t>IP</a:t>
            </a:r>
            <a:r>
              <a:rPr lang="zh-CN" altLang="en-US" sz="1100" dirty="0"/>
              <a:t>了。这种方式还是很麻烦，</a:t>
            </a:r>
            <a:r>
              <a:rPr lang="en-US" altLang="zh-CN" sz="1100" dirty="0"/>
              <a:t>$</a:t>
            </a:r>
            <a:r>
              <a:rPr lang="en-US" altLang="zh-CN" sz="1100" dirty="0" err="1"/>
              <a:t>remote_addr</a:t>
            </a:r>
            <a:r>
              <a:rPr lang="zh-CN" altLang="en-US" sz="1100" dirty="0"/>
              <a:t>并不是真实客户端</a:t>
            </a:r>
            <a:r>
              <a:rPr lang="en-US" altLang="zh-CN" sz="1100" dirty="0"/>
              <a:t>IP</a:t>
            </a:r>
            <a:r>
              <a:rPr lang="zh-CN" altLang="en-US" sz="1100" dirty="0"/>
              <a:t>。</a:t>
            </a:r>
            <a:endParaRPr lang="en-US" altLang="zh-CN" sz="1100" dirty="0"/>
          </a:p>
        </p:txBody>
      </p:sp>
      <p:sp>
        <p:nvSpPr>
          <p:cNvPr id="4" name="椭圆 3">
            <a:extLst>
              <a:ext uri="{FF2B5EF4-FFF2-40B4-BE49-F238E27FC236}">
                <a16:creationId xmlns:a16="http://schemas.microsoft.com/office/drawing/2014/main" id="{FCD54C3C-6D4A-4CAB-A452-99CB81C1FD0E}"/>
              </a:ext>
            </a:extLst>
          </p:cNvPr>
          <p:cNvSpPr/>
          <p:nvPr/>
        </p:nvSpPr>
        <p:spPr>
          <a:xfrm>
            <a:off x="8103507" y="1838392"/>
            <a:ext cx="2913681" cy="1898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b="1" dirty="0"/>
          </a:p>
          <a:p>
            <a:r>
              <a:rPr lang="en-US" altLang="zh-CN" sz="1200" b="1" dirty="0">
                <a:solidFill>
                  <a:srgbClr val="FF0000"/>
                </a:solidFill>
              </a:rPr>
              <a:t>FAQ</a:t>
            </a:r>
            <a:r>
              <a:rPr lang="zh-CN" altLang="en-US" sz="1200" b="1" dirty="0">
                <a:solidFill>
                  <a:srgbClr val="FF0000"/>
                </a:solidFill>
              </a:rPr>
              <a:t>：</a:t>
            </a:r>
            <a:r>
              <a:rPr lang="en-US" altLang="zh-CN" sz="1200" b="1" dirty="0">
                <a:solidFill>
                  <a:srgbClr val="FF0000"/>
                </a:solidFill>
              </a:rPr>
              <a:t> </a:t>
            </a:r>
            <a:r>
              <a:rPr lang="en-US" altLang="zh-CN" sz="1200" b="1" dirty="0" err="1">
                <a:solidFill>
                  <a:srgbClr val="FF0000"/>
                </a:solidFill>
              </a:rPr>
              <a:t>add_header</a:t>
            </a:r>
            <a:r>
              <a:rPr lang="zh-CN" altLang="en-US" sz="1200" b="1" dirty="0">
                <a:solidFill>
                  <a:srgbClr val="FF0000"/>
                </a:solidFill>
              </a:rPr>
              <a:t>和</a:t>
            </a:r>
            <a:r>
              <a:rPr lang="en-US" altLang="zh-CN" sz="1200" b="1" dirty="0" err="1">
                <a:solidFill>
                  <a:srgbClr val="FF0000"/>
                </a:solidFill>
              </a:rPr>
              <a:t>proxy_set_header</a:t>
            </a:r>
            <a:r>
              <a:rPr lang="en-US" altLang="zh-CN" sz="1200" b="1" dirty="0">
                <a:solidFill>
                  <a:srgbClr val="FF0000"/>
                </a:solidFill>
              </a:rPr>
              <a:t> </a:t>
            </a:r>
            <a:r>
              <a:rPr lang="zh-CN" altLang="en-US" sz="1200" b="1" dirty="0">
                <a:solidFill>
                  <a:srgbClr val="FF0000"/>
                </a:solidFill>
              </a:rPr>
              <a:t>的区别</a:t>
            </a:r>
            <a:r>
              <a:rPr lang="en-US" altLang="zh-CN" sz="1200" b="1" dirty="0">
                <a:solidFill>
                  <a:srgbClr val="FF0000"/>
                </a:solidFill>
              </a:rPr>
              <a:t>?</a:t>
            </a:r>
          </a:p>
          <a:p>
            <a:pPr latinLnBrk="1"/>
            <a:r>
              <a:rPr lang="en-US" altLang="zh-CN" sz="1200" b="1" dirty="0" err="1"/>
              <a:t>add_header</a:t>
            </a:r>
            <a:r>
              <a:rPr lang="zh-CN" altLang="en-US" sz="1200" b="1" dirty="0"/>
              <a:t>为响应时增加</a:t>
            </a:r>
            <a:r>
              <a:rPr lang="en-US" altLang="zh-CN" sz="1200" b="1" dirty="0"/>
              <a:t>header</a:t>
            </a:r>
          </a:p>
          <a:p>
            <a:pPr latinLnBrk="1"/>
            <a:r>
              <a:rPr lang="en-US" altLang="zh-CN" sz="1200" b="1" dirty="0" err="1"/>
              <a:t>proxy_set_header</a:t>
            </a:r>
            <a:r>
              <a:rPr lang="en-US" altLang="zh-CN" sz="1200" b="1" dirty="0"/>
              <a:t> </a:t>
            </a:r>
            <a:r>
              <a:rPr lang="zh-CN" altLang="en-US" sz="1200" b="1" dirty="0"/>
              <a:t>为请求时增加</a:t>
            </a:r>
            <a:r>
              <a:rPr lang="en-US" altLang="zh-CN" sz="1200" b="1" dirty="0"/>
              <a:t>header</a:t>
            </a:r>
          </a:p>
          <a:p>
            <a:pPr algn="ctr"/>
            <a:endParaRPr lang="zh-CN" altLang="en-US" sz="1200" dirty="0"/>
          </a:p>
        </p:txBody>
      </p:sp>
    </p:spTree>
    <p:extLst>
      <p:ext uri="{BB962C8B-B14F-4D97-AF65-F5344CB8AC3E}">
        <p14:creationId xmlns:p14="http://schemas.microsoft.com/office/powerpoint/2010/main" val="243426678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7</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和</a:t>
            </a:r>
            <a:r>
              <a:rPr lang="en-US" altLang="zh-CN" sz="2800" dirty="0">
                <a:solidFill>
                  <a:srgbClr val="FF0000"/>
                </a:solidFill>
              </a:rPr>
              <a:t>Http</a:t>
            </a:r>
            <a:r>
              <a:rPr lang="zh-CN" altLang="en-US" sz="2800" dirty="0">
                <a:solidFill>
                  <a:srgbClr val="FF0000"/>
                </a:solidFill>
              </a:rPr>
              <a:t>状态码</a:t>
            </a:r>
            <a:r>
              <a:rPr lang="en-US" altLang="zh-CN" sz="2800" dirty="0">
                <a:solidFill>
                  <a:srgbClr val="FF0000"/>
                </a:solidFill>
              </a:rPr>
              <a:t>—</a:t>
            </a:r>
            <a:r>
              <a:rPr lang="zh-CN" altLang="en-US" sz="2800" dirty="0">
                <a:solidFill>
                  <a:srgbClr val="FF0000"/>
                </a:solidFill>
              </a:rPr>
              <a:t>跳转和错误码</a:t>
            </a:r>
            <a:endParaRPr lang="en-US" altLang="zh-CN" sz="28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1044881" y="1189908"/>
            <a:ext cx="10022889" cy="6032421"/>
          </a:xfrm>
          <a:prstGeom prst="rect">
            <a:avLst/>
          </a:prstGeom>
          <a:noFill/>
        </p:spPr>
        <p:txBody>
          <a:bodyPr wrap="square" rtlCol="0">
            <a:spAutoFit/>
          </a:bodyPr>
          <a:lstStyle/>
          <a:p>
            <a:r>
              <a:rPr lang="zh-CN" altLang="en-US" sz="1400" dirty="0">
                <a:solidFill>
                  <a:srgbClr val="FF0000"/>
                </a:solidFill>
              </a:rPr>
              <a:t>当我们访问应用的时候出现</a:t>
            </a:r>
            <a:r>
              <a:rPr lang="en-US" altLang="zh-CN" sz="1400" dirty="0">
                <a:solidFill>
                  <a:srgbClr val="FF0000"/>
                </a:solidFill>
              </a:rPr>
              <a:t>404</a:t>
            </a:r>
            <a:r>
              <a:rPr lang="zh-CN" altLang="en-US" sz="1400" dirty="0">
                <a:solidFill>
                  <a:srgbClr val="FF0000"/>
                </a:solidFill>
              </a:rPr>
              <a:t>、</a:t>
            </a:r>
            <a:r>
              <a:rPr lang="en-US" altLang="zh-CN" sz="1400" dirty="0">
                <a:solidFill>
                  <a:srgbClr val="FF0000"/>
                </a:solidFill>
              </a:rPr>
              <a:t>499</a:t>
            </a:r>
            <a:r>
              <a:rPr lang="zh-CN" altLang="en-US" sz="1400" dirty="0">
                <a:solidFill>
                  <a:srgbClr val="FF0000"/>
                </a:solidFill>
              </a:rPr>
              <a:t>、</a:t>
            </a:r>
            <a:r>
              <a:rPr lang="en-US" altLang="zh-CN" sz="1400" dirty="0">
                <a:solidFill>
                  <a:srgbClr val="FF0000"/>
                </a:solidFill>
              </a:rPr>
              <a:t>502</a:t>
            </a:r>
            <a:r>
              <a:rPr lang="zh-CN" altLang="en-US" sz="1400" dirty="0">
                <a:solidFill>
                  <a:srgbClr val="FF0000"/>
                </a:solidFill>
              </a:rPr>
              <a:t>、</a:t>
            </a:r>
            <a:r>
              <a:rPr lang="en-US" altLang="zh-CN" sz="1400" dirty="0">
                <a:solidFill>
                  <a:srgbClr val="FF0000"/>
                </a:solidFill>
              </a:rPr>
              <a:t>503</a:t>
            </a:r>
            <a:r>
              <a:rPr lang="zh-CN" altLang="en-US" sz="1400" dirty="0">
                <a:solidFill>
                  <a:srgbClr val="FF0000"/>
                </a:solidFill>
              </a:rPr>
              <a:t>等</a:t>
            </a:r>
            <a:r>
              <a:rPr lang="en-US" altLang="zh-CN" sz="1400" dirty="0">
                <a:solidFill>
                  <a:srgbClr val="FF0000"/>
                </a:solidFill>
              </a:rPr>
              <a:t>http</a:t>
            </a:r>
            <a:r>
              <a:rPr lang="zh-CN" altLang="en-US" sz="1400" dirty="0">
                <a:solidFill>
                  <a:srgbClr val="FF0000"/>
                </a:solidFill>
              </a:rPr>
              <a:t>状态码，出现报错页面或者空白页面，如何和谐处理掉这些页面？</a:t>
            </a:r>
            <a:endParaRPr lang="en-US" altLang="zh-CN" sz="1400" dirty="0">
              <a:solidFill>
                <a:srgbClr val="FF0000"/>
              </a:solidFill>
            </a:endParaRPr>
          </a:p>
          <a:p>
            <a:r>
              <a:rPr lang="en-US" altLang="zh-CN" sz="1600" dirty="0"/>
              <a:t>1</a:t>
            </a:r>
            <a:r>
              <a:rPr lang="zh-CN" altLang="en-US" sz="1600" dirty="0"/>
              <a:t>、 </a:t>
            </a:r>
            <a:r>
              <a:rPr lang="en-US" altLang="zh-CN" sz="1600" dirty="0" err="1"/>
              <a:t>error_page</a:t>
            </a:r>
            <a:endParaRPr lang="en-US" altLang="zh-CN" sz="1600" dirty="0"/>
          </a:p>
          <a:p>
            <a:r>
              <a:rPr lang="zh-CN" altLang="en-US" sz="1200" dirty="0"/>
              <a:t>常用场景： 不允许直接域名访问，需要指定</a:t>
            </a:r>
            <a:endParaRPr lang="en-US" altLang="zh-CN" sz="1200" dirty="0"/>
          </a:p>
          <a:p>
            <a:pPr lvl="1"/>
            <a:r>
              <a:rPr lang="en-US" altLang="zh-CN" sz="1200" dirty="0"/>
              <a:t>1)</a:t>
            </a:r>
            <a:r>
              <a:rPr lang="zh-CN" altLang="en-US" sz="1200" dirty="0"/>
              <a:t>、</a:t>
            </a:r>
            <a:r>
              <a:rPr lang="es-ES" altLang="zh-CN" sz="1200" dirty="0"/>
              <a:t> error_page 404  /404.html   </a:t>
            </a:r>
            <a:r>
              <a:rPr lang="en-US" altLang="zh-CN" sz="1200" dirty="0"/>
              <a:t>#</a:t>
            </a:r>
            <a:r>
              <a:rPr lang="zh-CN" altLang="en-US" sz="1200" dirty="0"/>
              <a:t>自定义报错页面</a:t>
            </a:r>
            <a:endParaRPr lang="es-ES" altLang="zh-CN" sz="1200" dirty="0"/>
          </a:p>
          <a:p>
            <a:pPr lvl="1"/>
            <a:r>
              <a:rPr lang="es-ES" altLang="zh-CN" sz="1200" dirty="0"/>
              <a:t>2)</a:t>
            </a:r>
            <a:r>
              <a:rPr lang="zh-CN" altLang="en-US" sz="1200" dirty="0"/>
              <a:t>、</a:t>
            </a:r>
            <a:endParaRPr lang="en-US" altLang="zh-CN" sz="1200" dirty="0"/>
          </a:p>
          <a:p>
            <a:pPr lvl="1"/>
            <a:r>
              <a:rPr lang="en-US" altLang="zh-CN" sz="1200" dirty="0"/>
              <a:t>location ~/web/(.*)$ {</a:t>
            </a:r>
          </a:p>
          <a:p>
            <a:pPr lvl="1"/>
            <a:r>
              <a:rPr lang="en-US" altLang="zh-CN" sz="1200" dirty="0"/>
              <a:t>    root /web/; </a:t>
            </a:r>
          </a:p>
          <a:p>
            <a:pPr lvl="1"/>
            <a:r>
              <a:rPr lang="en-US" altLang="zh-CN" sz="1200" dirty="0"/>
              <a:t>   </a:t>
            </a:r>
            <a:r>
              <a:rPr lang="en-US" altLang="zh-CN" sz="1200" dirty="0" err="1"/>
              <a:t>error_page</a:t>
            </a:r>
            <a:r>
              <a:rPr lang="en-US" altLang="zh-CN" sz="1200" dirty="0"/>
              <a:t> 404 </a:t>
            </a:r>
            <a:r>
              <a:rPr lang="en-US" altLang="zh-CN" sz="1200" dirty="0">
                <a:hlinkClick r:id="rId3"/>
              </a:rPr>
              <a:t>https://www.bbb.com/$1</a:t>
            </a:r>
            <a:r>
              <a:rPr lang="en-US" altLang="zh-CN" sz="1200" dirty="0"/>
              <a:t>;</a:t>
            </a:r>
          </a:p>
          <a:p>
            <a:pPr lvl="1"/>
            <a:r>
              <a:rPr lang="en-US" altLang="zh-CN" sz="1200" dirty="0"/>
              <a:t> }</a:t>
            </a:r>
          </a:p>
          <a:p>
            <a:r>
              <a:rPr lang="en-US" altLang="zh-CN" sz="1600" dirty="0"/>
              <a:t>2</a:t>
            </a:r>
            <a:r>
              <a:rPr lang="zh-CN" altLang="en-US" sz="1600" dirty="0"/>
              <a:t>、</a:t>
            </a:r>
            <a:r>
              <a:rPr lang="en-US" altLang="zh-CN" sz="1600" dirty="0"/>
              <a:t> </a:t>
            </a:r>
            <a:r>
              <a:rPr lang="en-US" altLang="zh-CN" sz="1600" dirty="0" err="1"/>
              <a:t>proxy_intercept_errors</a:t>
            </a:r>
            <a:endParaRPr lang="en-US" altLang="zh-CN" sz="1600" dirty="0"/>
          </a:p>
          <a:p>
            <a:r>
              <a:rPr lang="zh-CN" altLang="en-US" sz="1200" dirty="0"/>
              <a:t>当上游服务器响应头回来后，可以根据响应状态码的值进行拦截错误处理，与</a:t>
            </a:r>
            <a:r>
              <a:rPr lang="en-US" altLang="zh-CN" sz="1200" dirty="0" err="1"/>
              <a:t>error_page</a:t>
            </a:r>
            <a:r>
              <a:rPr lang="en-US" altLang="zh-CN" sz="1200" dirty="0"/>
              <a:t> </a:t>
            </a:r>
            <a:r>
              <a:rPr lang="zh-CN" altLang="en-US" sz="1200" dirty="0"/>
              <a:t>指令相互结合</a:t>
            </a:r>
            <a:endParaRPr lang="en-US" altLang="zh-CN" sz="1200" dirty="0"/>
          </a:p>
          <a:p>
            <a:endParaRPr lang="en-US" altLang="zh-CN" sz="1200" dirty="0"/>
          </a:p>
          <a:p>
            <a:r>
              <a:rPr lang="en-US" altLang="zh-CN" sz="1400" dirty="0"/>
              <a:t>3</a:t>
            </a:r>
            <a:r>
              <a:rPr lang="zh-CN" altLang="en-US" sz="1400" dirty="0"/>
              <a:t>、</a:t>
            </a:r>
            <a:r>
              <a:rPr lang="en-US" altLang="zh-CN" sz="1400" b="1" dirty="0" err="1"/>
              <a:t>recursive_error_pages</a:t>
            </a:r>
            <a:endParaRPr lang="en-US" altLang="zh-CN" sz="1400" b="1" dirty="0"/>
          </a:p>
          <a:p>
            <a:endParaRPr lang="en-US" altLang="zh-CN" sz="1400" b="1" dirty="0"/>
          </a:p>
          <a:p>
            <a:r>
              <a:rPr lang="en-US" altLang="zh-CN" sz="1200" b="1" dirty="0"/>
              <a:t>4</a:t>
            </a:r>
            <a:r>
              <a:rPr lang="zh-CN" altLang="en-US" sz="1200" dirty="0"/>
              <a:t>、 </a:t>
            </a:r>
            <a:r>
              <a:rPr lang="en-US" altLang="zh-CN" sz="1200" dirty="0" err="1"/>
              <a:t>try_files</a:t>
            </a:r>
            <a:r>
              <a:rPr lang="zh-CN" altLang="en-US" sz="1200" dirty="0"/>
              <a:t>和内部重定向</a:t>
            </a:r>
            <a:endParaRPr lang="en-US" altLang="zh-CN" sz="1200" dirty="0"/>
          </a:p>
          <a:p>
            <a:r>
              <a:rPr lang="en-US" altLang="zh-CN" sz="1200" dirty="0"/>
              <a:t>           </a:t>
            </a:r>
            <a:r>
              <a:rPr lang="en-US" altLang="zh-CN" sz="1200" dirty="0" err="1"/>
              <a:t>try_files</a:t>
            </a:r>
            <a:r>
              <a:rPr lang="en-US" altLang="zh-CN" sz="1200" dirty="0"/>
              <a:t> $</a:t>
            </a:r>
            <a:r>
              <a:rPr lang="en-US" altLang="zh-CN" sz="1200" dirty="0" err="1"/>
              <a:t>uri</a:t>
            </a:r>
            <a:r>
              <a:rPr lang="en-US" altLang="zh-CN" sz="1200" dirty="0"/>
              <a:t> $</a:t>
            </a:r>
            <a:r>
              <a:rPr lang="en-US" altLang="zh-CN" sz="1200" dirty="0" err="1"/>
              <a:t>uri</a:t>
            </a:r>
            <a:r>
              <a:rPr lang="en-US" altLang="zh-CN" sz="1200" dirty="0"/>
              <a:t>/</a:t>
            </a:r>
            <a:r>
              <a:rPr lang="zh-CN" altLang="en-US" sz="1200" dirty="0"/>
              <a:t> </a:t>
            </a:r>
            <a:r>
              <a:rPr lang="en-US" altLang="zh-CN" sz="1200" dirty="0"/>
              <a:t>@apache</a:t>
            </a:r>
          </a:p>
          <a:p>
            <a:endParaRPr lang="en-US" altLang="zh-CN" sz="1200" dirty="0"/>
          </a:p>
          <a:p>
            <a:r>
              <a:rPr lang="zh-CN" altLang="en-US" sz="1000" dirty="0"/>
              <a:t>常见</a:t>
            </a:r>
            <a:r>
              <a:rPr lang="en-US" altLang="zh-CN" sz="1000" dirty="0"/>
              <a:t>http</a:t>
            </a:r>
            <a:r>
              <a:rPr lang="zh-CN" altLang="en-US" sz="1000" dirty="0"/>
              <a:t>状态码</a:t>
            </a:r>
            <a:r>
              <a:rPr lang="en-US" altLang="zh-CN" sz="1000" dirty="0"/>
              <a:t>: </a:t>
            </a:r>
          </a:p>
          <a:p>
            <a:r>
              <a:rPr lang="en-US" altLang="zh-CN" sz="1000" dirty="0"/>
              <a:t>200 #</a:t>
            </a:r>
            <a:r>
              <a:rPr lang="zh-CN" altLang="en-US" sz="1000" dirty="0"/>
              <a:t>请求成功，即服务器返回成功</a:t>
            </a:r>
          </a:p>
          <a:p>
            <a:r>
              <a:rPr lang="en-US" altLang="zh-CN" sz="1000" dirty="0"/>
              <a:t>301 #</a:t>
            </a:r>
            <a:r>
              <a:rPr lang="zh-CN" altLang="en-US" sz="1000" dirty="0"/>
              <a:t>永久重定向</a:t>
            </a:r>
          </a:p>
          <a:p>
            <a:r>
              <a:rPr lang="en-US" altLang="zh-CN" sz="1000" dirty="0"/>
              <a:t>302 #</a:t>
            </a:r>
            <a:r>
              <a:rPr lang="zh-CN" altLang="en-US" sz="1000" dirty="0"/>
              <a:t>临时重定向</a:t>
            </a:r>
          </a:p>
          <a:p>
            <a:r>
              <a:rPr lang="en-US" altLang="zh-CN" sz="1000" dirty="0"/>
              <a:t>403 #</a:t>
            </a:r>
            <a:r>
              <a:rPr lang="zh-CN" altLang="en-US" sz="1000" dirty="0"/>
              <a:t>禁止访问，一般是服务器权限拒绝</a:t>
            </a:r>
          </a:p>
          <a:p>
            <a:r>
              <a:rPr lang="en-US" altLang="zh-CN" sz="1000" dirty="0"/>
              <a:t>400 #</a:t>
            </a:r>
            <a:r>
              <a:rPr lang="zh-CN" altLang="en-US" sz="1000" dirty="0"/>
              <a:t>错误请求，请求中有语法问题，或不能满足请求。  </a:t>
            </a:r>
          </a:p>
          <a:p>
            <a:r>
              <a:rPr lang="en-US" altLang="zh-CN" sz="1000" dirty="0"/>
              <a:t>403 #</a:t>
            </a:r>
            <a:r>
              <a:rPr lang="zh-CN" altLang="en-US" sz="1000" dirty="0"/>
              <a:t>服务器权限问题导致无法显示</a:t>
            </a:r>
          </a:p>
          <a:p>
            <a:r>
              <a:rPr lang="en-US" altLang="zh-CN" sz="1000" dirty="0"/>
              <a:t>404 #</a:t>
            </a:r>
            <a:r>
              <a:rPr lang="zh-CN" altLang="en-US" sz="1000" dirty="0"/>
              <a:t>服务器找不到用户请求的页面</a:t>
            </a:r>
          </a:p>
          <a:p>
            <a:r>
              <a:rPr lang="en-US" altLang="zh-CN" sz="1000" dirty="0"/>
              <a:t>500 #</a:t>
            </a:r>
            <a:r>
              <a:rPr lang="zh-CN" altLang="en-US" sz="1000" dirty="0"/>
              <a:t>服务器内部错误，大部分是服务器的设置或内部程序出现问题</a:t>
            </a:r>
          </a:p>
          <a:p>
            <a:r>
              <a:rPr lang="en-US" altLang="zh-CN" sz="1000" dirty="0"/>
              <a:t>501 #</a:t>
            </a:r>
            <a:r>
              <a:rPr lang="zh-CN" altLang="en-US" sz="1000" dirty="0"/>
              <a:t>没有将正在访问的网站设置为浏览器所请求的内容</a:t>
            </a:r>
          </a:p>
          <a:p>
            <a:r>
              <a:rPr lang="en-US" altLang="zh-CN" sz="1000" dirty="0"/>
              <a:t>502 #</a:t>
            </a:r>
            <a:r>
              <a:rPr lang="zh-CN" altLang="en-US" sz="1000" dirty="0"/>
              <a:t>网关问题，是代理服务器请求后端服务器时，后端服务器不可用或没有完成 相应网关服务器，这通常是反向代理服务器下面的节点出问题导致的。</a:t>
            </a:r>
          </a:p>
          <a:p>
            <a:r>
              <a:rPr lang="en-US" altLang="zh-CN" sz="1000" dirty="0"/>
              <a:t>503 </a:t>
            </a:r>
            <a:r>
              <a:rPr lang="zh-CN" altLang="en-US" sz="1000" dirty="0"/>
              <a:t>＃服务当前不可用，可能是服务器超载或停机导致的，或者是反向代理服务器后面没有可以提供服务的节点。</a:t>
            </a:r>
          </a:p>
          <a:p>
            <a:r>
              <a:rPr lang="en-US" altLang="zh-CN" sz="1000" dirty="0"/>
              <a:t>504 #</a:t>
            </a:r>
            <a:r>
              <a:rPr lang="zh-CN" altLang="en-US" sz="1000" dirty="0"/>
              <a:t>网关超时，一般是网关代理服务器请求后端服务器时，后端服务器没有在指定的时间内完成处理请求，多数是服务器过载导致没有在特定的时间内返回数据给前端代理服务器。</a:t>
            </a:r>
          </a:p>
          <a:p>
            <a:r>
              <a:rPr lang="en-US" altLang="zh-CN" sz="1000" dirty="0"/>
              <a:t>505 #</a:t>
            </a:r>
            <a:r>
              <a:rPr lang="zh-CN" altLang="en-US" sz="1000" dirty="0"/>
              <a:t>该网站不支持浏览器用于请求网页的ＨＴＴＰ协议版本（最为常见的是ＨＴＴＰ</a:t>
            </a:r>
            <a:r>
              <a:rPr lang="en-US" altLang="zh-CN" sz="1000" dirty="0"/>
              <a:t>/1.1</a:t>
            </a:r>
            <a:r>
              <a:rPr lang="zh-CN" altLang="en-US" sz="1000" dirty="0"/>
              <a:t>）</a:t>
            </a:r>
            <a:endParaRPr lang="en-US" altLang="zh-CN" sz="1000" dirty="0"/>
          </a:p>
          <a:p>
            <a:endParaRPr lang="en-US" altLang="zh-CN" sz="1200" dirty="0"/>
          </a:p>
        </p:txBody>
      </p:sp>
    </p:spTree>
    <p:extLst>
      <p:ext uri="{BB962C8B-B14F-4D97-AF65-F5344CB8AC3E}">
        <p14:creationId xmlns:p14="http://schemas.microsoft.com/office/powerpoint/2010/main" val="21827966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8</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的缓存</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386090"/>
          </a:xfrm>
          <a:prstGeom prst="rect">
            <a:avLst/>
          </a:prstGeom>
          <a:noFill/>
        </p:spPr>
        <p:txBody>
          <a:bodyPr wrap="square" rtlCol="0">
            <a:spAutoFit/>
          </a:bodyPr>
          <a:lstStyle/>
          <a:p>
            <a:endParaRPr lang="en-US" altLang="zh-CN" sz="1400" dirty="0">
              <a:solidFill>
                <a:srgbClr val="FF0000"/>
              </a:solidFill>
            </a:endParaRPr>
          </a:p>
          <a:p>
            <a:r>
              <a:rPr lang="zh-CN" altLang="en-US" sz="1400" dirty="0"/>
              <a:t>为什么使用缓存？</a:t>
            </a:r>
            <a:endParaRPr lang="en-US" altLang="zh-CN" sz="1400" dirty="0"/>
          </a:p>
          <a:p>
            <a:r>
              <a:rPr lang="zh-CN" altLang="en-US" sz="1400" dirty="0"/>
              <a:t>我们在实现了动静分离后，为了更加提高静态文件的访问速度。可以配置</a:t>
            </a:r>
            <a:r>
              <a:rPr lang="en-US" altLang="zh-CN" sz="1400" dirty="0" err="1"/>
              <a:t>nginx</a:t>
            </a:r>
            <a:r>
              <a:rPr lang="zh-CN" altLang="en-US" sz="1400" dirty="0"/>
              <a:t>缓存进一步提高访问效率。</a:t>
            </a:r>
            <a:endParaRPr lang="en-US" altLang="zh-CN" sz="1400" dirty="0"/>
          </a:p>
          <a:p>
            <a:r>
              <a:rPr lang="zh-CN" altLang="en-US" sz="1400" dirty="0"/>
              <a:t>但是要客户端来缓存网站上不经常变更的静态文件</a:t>
            </a:r>
            <a:endParaRPr lang="en-US" altLang="zh-CN" sz="1400" dirty="0"/>
          </a:p>
          <a:p>
            <a:r>
              <a:rPr lang="zh-CN" altLang="en-US" sz="1400" dirty="0"/>
              <a:t>缓存有两类：</a:t>
            </a:r>
            <a:endParaRPr lang="en-US" altLang="zh-CN" sz="1400" dirty="0"/>
          </a:p>
          <a:p>
            <a:r>
              <a:rPr lang="en-US" altLang="zh-CN" sz="1400" dirty="0"/>
              <a:t>1</a:t>
            </a:r>
            <a:r>
              <a:rPr lang="zh-CN" altLang="en-US" sz="1400" dirty="0"/>
              <a:t>、</a:t>
            </a:r>
            <a:r>
              <a:rPr lang="zh-CN" altLang="en-US" sz="1200" dirty="0"/>
              <a:t>浏览器缓存（</a:t>
            </a:r>
            <a:r>
              <a:rPr lang="en-US" altLang="zh-CN" sz="1200" dirty="0"/>
              <a:t>Browser Caching</a:t>
            </a:r>
            <a:r>
              <a:rPr lang="zh-CN" altLang="en-US" sz="1200" dirty="0"/>
              <a:t>） 是为了加速浏览并节约网络资源，浏览器在用户磁盘上对最近请求过的文档进行存储。</a:t>
            </a:r>
            <a:endParaRPr lang="en-US" altLang="zh-CN" sz="1200" dirty="0"/>
          </a:p>
          <a:p>
            <a:r>
              <a:rPr lang="en-US" altLang="zh-CN" sz="1400" dirty="0"/>
              <a:t>2</a:t>
            </a:r>
            <a:r>
              <a:rPr lang="zh-CN" altLang="en-US" sz="1400" dirty="0"/>
              <a:t>、</a:t>
            </a:r>
            <a:r>
              <a:rPr lang="zh-CN" altLang="en-US" sz="1200" dirty="0"/>
              <a:t>代理层缓存</a:t>
            </a:r>
            <a:endParaRPr lang="en-US" altLang="zh-CN" sz="1200" dirty="0"/>
          </a:p>
          <a:p>
            <a:endParaRPr lang="en-US" altLang="zh-CN" sz="1400" dirty="0"/>
          </a:p>
          <a:p>
            <a:r>
              <a:rPr lang="zh-CN" altLang="en-US" sz="1400" dirty="0"/>
              <a:t>配置缓存需要注意的点：</a:t>
            </a:r>
            <a:endParaRPr lang="en-US" altLang="zh-CN" sz="1400" dirty="0"/>
          </a:p>
          <a:p>
            <a:r>
              <a:rPr lang="en-US" altLang="zh-CN" sz="1400" dirty="0"/>
              <a:t>1</a:t>
            </a:r>
            <a:r>
              <a:rPr lang="zh-CN" altLang="en-US" sz="1400" dirty="0"/>
              <a:t>、配置</a:t>
            </a:r>
            <a:r>
              <a:rPr lang="en-US" altLang="zh-CN" sz="1400" dirty="0"/>
              <a:t>location</a:t>
            </a:r>
            <a:r>
              <a:rPr lang="zh-CN" altLang="en-US" sz="1400" dirty="0"/>
              <a:t>的缓存请注意优先级问题</a:t>
            </a:r>
            <a:endParaRPr lang="en-US" altLang="zh-CN" sz="1400" dirty="0"/>
          </a:p>
          <a:p>
            <a:r>
              <a:rPr lang="en-US" altLang="zh-CN" sz="1400" dirty="0"/>
              <a:t>2</a:t>
            </a:r>
            <a:r>
              <a:rPr lang="zh-CN" altLang="en-US" sz="1400" dirty="0"/>
              <a:t>、注意配置手工清理缓存的机制</a:t>
            </a:r>
            <a:endParaRPr lang="en-US" altLang="zh-CN" sz="1400" dirty="0"/>
          </a:p>
          <a:p>
            <a:endParaRPr lang="en-US" altLang="zh-CN" sz="1400" dirty="0"/>
          </a:p>
          <a:p>
            <a:r>
              <a:rPr lang="en-US" altLang="zh-CN" sz="1400" dirty="0"/>
              <a:t>expires --</a:t>
            </a:r>
            <a:r>
              <a:rPr lang="zh-CN" altLang="en-US" sz="1400" dirty="0"/>
              <a:t>设置过期时间</a:t>
            </a:r>
            <a:endParaRPr lang="en-US" altLang="zh-CN" sz="1400" dirty="0"/>
          </a:p>
          <a:p>
            <a:r>
              <a:rPr lang="zh-CN" altLang="en-US" sz="1200" dirty="0"/>
              <a:t>以下为参考配置：</a:t>
            </a:r>
            <a:endParaRPr lang="en-US" altLang="zh-CN" sz="1200" dirty="0"/>
          </a:p>
          <a:p>
            <a:pPr latinLnBrk="1"/>
            <a:r>
              <a:rPr lang="en-US" altLang="zh-CN" sz="1200" dirty="0"/>
              <a:t>location ~ .*.(htm|html|gif|jpg|jpeg|png|bmp|swf|ioc|rar|zip|txt|flv|mid|doc|ppt|pdf|xls|mp3|wma)$</a:t>
            </a:r>
          </a:p>
          <a:p>
            <a:pPr latinLnBrk="1"/>
            <a:r>
              <a:rPr lang="en-US" altLang="zh-CN" sz="1200" dirty="0"/>
              <a:t>        {</a:t>
            </a:r>
          </a:p>
          <a:p>
            <a:pPr latinLnBrk="1"/>
            <a:r>
              <a:rPr lang="en-US" altLang="zh-CN" sz="1200" dirty="0"/>
              <a:t>            expires 15d; </a:t>
            </a:r>
          </a:p>
          <a:p>
            <a:pPr latinLnBrk="1"/>
            <a:r>
              <a:rPr lang="en-US" altLang="zh-CN" sz="1200" dirty="0"/>
              <a:t>        }</a:t>
            </a:r>
          </a:p>
          <a:p>
            <a:pPr latinLnBrk="1"/>
            <a:r>
              <a:rPr lang="en-US" altLang="zh-CN" sz="1200" dirty="0"/>
              <a:t>         </a:t>
            </a:r>
          </a:p>
          <a:p>
            <a:pPr latinLnBrk="1"/>
            <a:r>
              <a:rPr lang="en-US" altLang="zh-CN" sz="1200" dirty="0"/>
              <a:t>        location ~ .*.(</a:t>
            </a:r>
            <a:r>
              <a:rPr lang="en-US" altLang="zh-CN" sz="1200" dirty="0" err="1"/>
              <a:t>js|css</a:t>
            </a:r>
            <a:r>
              <a:rPr lang="en-US" altLang="zh-CN" sz="1200" dirty="0"/>
              <a:t>)?$</a:t>
            </a:r>
          </a:p>
          <a:p>
            <a:pPr latinLnBrk="1"/>
            <a:r>
              <a:rPr lang="en-US" altLang="zh-CN" sz="1200" dirty="0"/>
              <a:t>        {</a:t>
            </a:r>
          </a:p>
          <a:p>
            <a:pPr latinLnBrk="1"/>
            <a:r>
              <a:rPr lang="en-US" altLang="zh-CN" sz="1200" dirty="0"/>
              <a:t>            expires 1h;</a:t>
            </a:r>
          </a:p>
          <a:p>
            <a:pPr latinLnBrk="1"/>
            <a:r>
              <a:rPr lang="en-US" altLang="zh-CN" sz="1200" dirty="0"/>
              <a:t>        }</a:t>
            </a:r>
          </a:p>
          <a:p>
            <a:endParaRPr lang="en-US" altLang="zh-CN" sz="1400" dirty="0"/>
          </a:p>
          <a:p>
            <a:r>
              <a:rPr lang="zh-CN" altLang="en-US" sz="1400" dirty="0"/>
              <a:t>配置步骤分为</a:t>
            </a:r>
            <a:r>
              <a:rPr lang="en-US" altLang="zh-CN" sz="1400" dirty="0"/>
              <a:t>1</a:t>
            </a:r>
            <a:r>
              <a:rPr lang="zh-CN" altLang="en-US" sz="1400" dirty="0"/>
              <a:t>、配置</a:t>
            </a:r>
            <a:r>
              <a:rPr lang="en-US" altLang="zh-CN" sz="1400" dirty="0"/>
              <a:t>http</a:t>
            </a:r>
            <a:r>
              <a:rPr lang="zh-CN" altLang="en-US" sz="1400" dirty="0"/>
              <a:t>级别的缓存  </a:t>
            </a:r>
            <a:r>
              <a:rPr lang="en-US" altLang="zh-CN" sz="1400" dirty="0"/>
              <a:t>2</a:t>
            </a:r>
            <a:r>
              <a:rPr lang="zh-CN" altLang="en-US" sz="1400" dirty="0"/>
              <a:t>、配置</a:t>
            </a:r>
            <a:r>
              <a:rPr lang="en-US" altLang="zh-CN" sz="1400" dirty="0"/>
              <a:t>Location</a:t>
            </a:r>
            <a:r>
              <a:rPr lang="zh-CN" altLang="en-US" sz="1400" dirty="0"/>
              <a:t>的缓存</a:t>
            </a:r>
            <a:endParaRPr lang="en-US" altLang="zh-CN" sz="1400" dirty="0"/>
          </a:p>
          <a:p>
            <a:r>
              <a:rPr lang="zh-CN" altLang="en-US" sz="1400" dirty="0"/>
              <a:t>详情可以参考下面的</a:t>
            </a:r>
            <a:r>
              <a:rPr lang="en-US" altLang="zh-CN" sz="1400" dirty="0"/>
              <a:t>20</a:t>
            </a:r>
            <a:r>
              <a:rPr lang="zh-CN" altLang="en-US" sz="1400" dirty="0"/>
              <a:t>例说明中的</a:t>
            </a:r>
            <a:r>
              <a:rPr lang="en-US" altLang="zh-CN" sz="1200" dirty="0">
                <a:solidFill>
                  <a:srgbClr val="FF0000"/>
                </a:solidFill>
              </a:rPr>
              <a:t>Nginx</a:t>
            </a:r>
            <a:r>
              <a:rPr lang="zh-CN" altLang="en-US" sz="1200" dirty="0">
                <a:solidFill>
                  <a:srgbClr val="FF0000"/>
                </a:solidFill>
              </a:rPr>
              <a:t>配置缓存</a:t>
            </a:r>
            <a:endParaRPr lang="en-US" altLang="zh-CN" sz="1200" dirty="0">
              <a:solidFill>
                <a:srgbClr val="FF0000"/>
              </a:solidFill>
            </a:endParaRPr>
          </a:p>
        </p:txBody>
      </p:sp>
    </p:spTree>
    <p:extLst>
      <p:ext uri="{BB962C8B-B14F-4D97-AF65-F5344CB8AC3E}">
        <p14:creationId xmlns:p14="http://schemas.microsoft.com/office/powerpoint/2010/main" val="22146305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9</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的压缩</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1044881" y="1233507"/>
            <a:ext cx="10022889" cy="5693866"/>
          </a:xfrm>
          <a:prstGeom prst="rect">
            <a:avLst/>
          </a:prstGeom>
          <a:noFill/>
        </p:spPr>
        <p:txBody>
          <a:bodyPr wrap="square" rtlCol="0">
            <a:spAutoFit/>
          </a:bodyPr>
          <a:lstStyle/>
          <a:p>
            <a:r>
              <a:rPr lang="zh-CN" altLang="en-US" sz="1400" b="1" dirty="0">
                <a:solidFill>
                  <a:srgbClr val="FF0000"/>
                </a:solidFill>
              </a:rPr>
              <a:t>带着疑问进来！</a:t>
            </a:r>
            <a:endParaRPr lang="en-US" altLang="zh-CN" sz="1400" b="1" dirty="0">
              <a:solidFill>
                <a:srgbClr val="FF0000"/>
              </a:solidFill>
            </a:endParaRPr>
          </a:p>
          <a:p>
            <a:r>
              <a:rPr lang="en-US" altLang="zh-CN" sz="1400" b="1" dirty="0">
                <a:solidFill>
                  <a:srgbClr val="FF0000"/>
                </a:solidFill>
              </a:rPr>
              <a:t>   </a:t>
            </a:r>
            <a:r>
              <a:rPr lang="zh-CN" altLang="en-US" sz="1400" b="1" dirty="0">
                <a:solidFill>
                  <a:srgbClr val="FF0000"/>
                </a:solidFill>
              </a:rPr>
              <a:t>我们在访问首页或者登录后，发现需要几十秒的才能成功进去，如何优化？</a:t>
            </a:r>
            <a:endParaRPr lang="en-US" altLang="zh-CN" sz="1600" b="1" dirty="0">
              <a:solidFill>
                <a:srgbClr val="FF0000"/>
              </a:solidFill>
            </a:endParaRPr>
          </a:p>
          <a:p>
            <a:r>
              <a:rPr lang="en-US" altLang="zh-CN" sz="1200" dirty="0"/>
              <a:t># </a:t>
            </a:r>
            <a:r>
              <a:rPr lang="zh-CN" altLang="en-US" sz="1200" dirty="0"/>
              <a:t>开启</a:t>
            </a:r>
            <a:r>
              <a:rPr lang="en-US" altLang="zh-CN" sz="1200" dirty="0" err="1"/>
              <a:t>gzip</a:t>
            </a:r>
            <a:endParaRPr lang="en-US" altLang="zh-CN" sz="1200" dirty="0"/>
          </a:p>
          <a:p>
            <a:r>
              <a:rPr lang="en-US" altLang="zh-CN" sz="1200" dirty="0"/>
              <a:t>    </a:t>
            </a:r>
            <a:r>
              <a:rPr lang="en-US" altLang="zh-CN" sz="1200" dirty="0" err="1"/>
              <a:t>gzip</a:t>
            </a:r>
            <a:r>
              <a:rPr lang="en-US" altLang="zh-CN" sz="1200" dirty="0"/>
              <a:t> off;</a:t>
            </a:r>
          </a:p>
          <a:p>
            <a:r>
              <a:rPr lang="en-US" altLang="zh-CN" sz="1200" dirty="0"/>
              <a:t># </a:t>
            </a:r>
            <a:r>
              <a:rPr lang="zh-CN" altLang="en-US" sz="1200" dirty="0"/>
              <a:t>启用</a:t>
            </a:r>
            <a:r>
              <a:rPr lang="en-US" altLang="zh-CN" sz="1200" dirty="0" err="1"/>
              <a:t>gzip</a:t>
            </a:r>
            <a:r>
              <a:rPr lang="zh-CN" altLang="en-US" sz="1200" dirty="0"/>
              <a:t>压缩的最小文件，小于设置值的文件将不会压缩</a:t>
            </a:r>
          </a:p>
          <a:p>
            <a:r>
              <a:rPr lang="zh-CN" altLang="en-US" sz="1200" dirty="0"/>
              <a:t>    </a:t>
            </a:r>
            <a:r>
              <a:rPr lang="en-US" altLang="zh-CN" sz="1200" dirty="0" err="1"/>
              <a:t>gzip_min_length</a:t>
            </a:r>
            <a:r>
              <a:rPr lang="en-US" altLang="zh-CN" sz="1200" dirty="0"/>
              <a:t> 1k;</a:t>
            </a:r>
          </a:p>
          <a:p>
            <a:r>
              <a:rPr lang="en-US" altLang="zh-CN" sz="1200" dirty="0"/>
              <a:t> # </a:t>
            </a:r>
            <a:r>
              <a:rPr lang="en-US" altLang="zh-CN" sz="1200" dirty="0" err="1"/>
              <a:t>gzip</a:t>
            </a:r>
            <a:r>
              <a:rPr lang="en-US" altLang="zh-CN" sz="1200" dirty="0"/>
              <a:t> </a:t>
            </a:r>
            <a:r>
              <a:rPr lang="zh-CN" altLang="en-US" sz="1200" dirty="0"/>
              <a:t>压缩级别，</a:t>
            </a:r>
            <a:r>
              <a:rPr lang="en-US" altLang="zh-CN" sz="1200" dirty="0"/>
              <a:t>1-9</a:t>
            </a:r>
            <a:r>
              <a:rPr lang="zh-CN" altLang="en-US" sz="1200" dirty="0"/>
              <a:t>，数字越大压缩的越好，也越占用</a:t>
            </a:r>
            <a:r>
              <a:rPr lang="en-US" altLang="zh-CN" sz="1200" dirty="0"/>
              <a:t>CPU</a:t>
            </a:r>
            <a:r>
              <a:rPr lang="zh-CN" altLang="en-US" sz="1200" dirty="0"/>
              <a:t>时间，后面会有详细说明</a:t>
            </a:r>
          </a:p>
          <a:p>
            <a:r>
              <a:rPr lang="zh-CN" altLang="en-US" sz="1200" dirty="0"/>
              <a:t>    </a:t>
            </a:r>
            <a:r>
              <a:rPr lang="en-US" altLang="zh-CN" sz="1200" dirty="0" err="1"/>
              <a:t>gzip_comp_level</a:t>
            </a:r>
            <a:r>
              <a:rPr lang="en-US" altLang="zh-CN" sz="1200" dirty="0"/>
              <a:t> 1;</a:t>
            </a:r>
          </a:p>
          <a:p>
            <a:r>
              <a:rPr lang="en-US" altLang="zh-CN" sz="1200" dirty="0"/>
              <a:t># </a:t>
            </a:r>
            <a:r>
              <a:rPr lang="zh-CN" altLang="en-US" sz="1200" dirty="0"/>
              <a:t>进行压缩的文件类型。</a:t>
            </a:r>
            <a:r>
              <a:rPr lang="en-US" altLang="zh-CN" sz="1200" dirty="0" err="1"/>
              <a:t>javascript</a:t>
            </a:r>
            <a:r>
              <a:rPr lang="zh-CN" altLang="en-US" sz="1200" dirty="0"/>
              <a:t>有多种形式。其中的值可以在 </a:t>
            </a:r>
            <a:r>
              <a:rPr lang="en-US" altLang="zh-CN" sz="1200" dirty="0" err="1"/>
              <a:t>mime.types</a:t>
            </a:r>
            <a:r>
              <a:rPr lang="en-US" altLang="zh-CN" sz="1200" dirty="0"/>
              <a:t> </a:t>
            </a:r>
            <a:r>
              <a:rPr lang="zh-CN" altLang="en-US" sz="1200" dirty="0"/>
              <a:t>文件中找到。</a:t>
            </a:r>
          </a:p>
          <a:p>
            <a:r>
              <a:rPr lang="zh-CN" altLang="en-US" sz="1200" dirty="0"/>
              <a:t>    </a:t>
            </a:r>
            <a:r>
              <a:rPr lang="en-US" altLang="zh-CN" sz="1200" dirty="0" err="1"/>
              <a:t>gzip_types</a:t>
            </a:r>
            <a:r>
              <a:rPr lang="en-US" altLang="zh-CN" sz="1200" dirty="0"/>
              <a:t> text/plain application/</a:t>
            </a:r>
            <a:r>
              <a:rPr lang="en-US" altLang="zh-CN" sz="1200" dirty="0" err="1"/>
              <a:t>javascript</a:t>
            </a:r>
            <a:r>
              <a:rPr lang="en-US" altLang="zh-CN" sz="1200" dirty="0"/>
              <a:t> application/x-</a:t>
            </a:r>
            <a:r>
              <a:rPr lang="en-US" altLang="zh-CN" sz="1200" dirty="0" err="1"/>
              <a:t>javascript</a:t>
            </a:r>
            <a:r>
              <a:rPr lang="en-US" altLang="zh-CN" sz="1200" dirty="0"/>
              <a:t> text/</a:t>
            </a:r>
            <a:r>
              <a:rPr lang="en-US" altLang="zh-CN" sz="1200" dirty="0" err="1"/>
              <a:t>css</a:t>
            </a:r>
            <a:r>
              <a:rPr lang="en-US" altLang="zh-CN" sz="1200" dirty="0"/>
              <a:t> application/xml text/</a:t>
            </a:r>
            <a:r>
              <a:rPr lang="en-US" altLang="zh-CN" sz="1200" dirty="0" err="1"/>
              <a:t>javascript</a:t>
            </a:r>
            <a:r>
              <a:rPr lang="en-US" altLang="zh-CN" sz="1200" dirty="0"/>
              <a:t> application/x-</a:t>
            </a:r>
            <a:r>
              <a:rPr lang="en-US" altLang="zh-CN" sz="1200" dirty="0" err="1"/>
              <a:t>httpd</a:t>
            </a:r>
            <a:r>
              <a:rPr lang="en-US" altLang="zh-CN" sz="1200" dirty="0"/>
              <a:t>-php image/jpeg image/gif image/</a:t>
            </a:r>
            <a:r>
              <a:rPr lang="en-US" altLang="zh-CN" sz="1200" dirty="0" err="1"/>
              <a:t>png</a:t>
            </a:r>
            <a:r>
              <a:rPr lang="en-US" altLang="zh-CN" sz="1200" dirty="0"/>
              <a:t> application/vnd.ms-</a:t>
            </a:r>
            <a:r>
              <a:rPr lang="en-US" altLang="zh-CN" sz="1200" dirty="0" err="1"/>
              <a:t>fontobject</a:t>
            </a:r>
            <a:r>
              <a:rPr lang="en-US" altLang="zh-CN" sz="1200" dirty="0"/>
              <a:t> font/</a:t>
            </a:r>
            <a:r>
              <a:rPr lang="en-US" altLang="zh-CN" sz="1200" dirty="0" err="1"/>
              <a:t>ttf</a:t>
            </a:r>
            <a:r>
              <a:rPr lang="en-US" altLang="zh-CN" sz="1200" dirty="0"/>
              <a:t> font/</a:t>
            </a:r>
            <a:r>
              <a:rPr lang="en-US" altLang="zh-CN" sz="1200" dirty="0" err="1"/>
              <a:t>opentype</a:t>
            </a:r>
            <a:r>
              <a:rPr lang="en-US" altLang="zh-CN" sz="1200" dirty="0"/>
              <a:t> font/x-</a:t>
            </a:r>
            <a:r>
              <a:rPr lang="en-US" altLang="zh-CN" sz="1200" dirty="0" err="1"/>
              <a:t>woff</a:t>
            </a:r>
            <a:r>
              <a:rPr lang="en-US" altLang="zh-CN" sz="1200" dirty="0"/>
              <a:t> image/</a:t>
            </a:r>
            <a:r>
              <a:rPr lang="en-US" altLang="zh-CN" sz="1200" dirty="0" err="1"/>
              <a:t>svg+xml</a:t>
            </a:r>
            <a:r>
              <a:rPr lang="en-US" altLang="zh-CN" sz="1200" dirty="0"/>
              <a:t>;</a:t>
            </a:r>
          </a:p>
          <a:p>
            <a:r>
              <a:rPr lang="en-US" altLang="zh-CN" sz="1200" dirty="0"/>
              <a:t> # </a:t>
            </a:r>
            <a:r>
              <a:rPr lang="zh-CN" altLang="en-US" sz="1200" dirty="0"/>
              <a:t>是否在</a:t>
            </a:r>
            <a:r>
              <a:rPr lang="en-US" altLang="zh-CN" sz="1200" dirty="0"/>
              <a:t>http header</a:t>
            </a:r>
            <a:r>
              <a:rPr lang="zh-CN" altLang="en-US" sz="1200" dirty="0"/>
              <a:t>中添加</a:t>
            </a:r>
            <a:r>
              <a:rPr lang="en-US" altLang="zh-CN" sz="1200" dirty="0"/>
              <a:t>Vary: Accept-Encoding</a:t>
            </a:r>
            <a:r>
              <a:rPr lang="zh-CN" altLang="en-US" sz="1200" dirty="0"/>
              <a:t>，建议开启</a:t>
            </a:r>
          </a:p>
          <a:p>
            <a:r>
              <a:rPr lang="zh-CN" altLang="en-US" sz="1200" dirty="0"/>
              <a:t>    </a:t>
            </a:r>
            <a:r>
              <a:rPr lang="en-US" altLang="zh-CN" sz="1200" dirty="0" err="1"/>
              <a:t>gzip_vary</a:t>
            </a:r>
            <a:r>
              <a:rPr lang="en-US" altLang="zh-CN" sz="1200" dirty="0"/>
              <a:t> on;</a:t>
            </a:r>
          </a:p>
          <a:p>
            <a:r>
              <a:rPr lang="en-US" altLang="zh-CN" sz="1200" dirty="0"/>
              <a:t> # </a:t>
            </a:r>
            <a:r>
              <a:rPr lang="zh-CN" altLang="en-US" sz="1200" dirty="0"/>
              <a:t>禁用</a:t>
            </a:r>
            <a:r>
              <a:rPr lang="en-US" altLang="zh-CN" sz="1200" dirty="0"/>
              <a:t>IE 6 </a:t>
            </a:r>
            <a:r>
              <a:rPr lang="en-US" altLang="zh-CN" sz="1200" dirty="0" err="1"/>
              <a:t>gzip</a:t>
            </a:r>
            <a:endParaRPr lang="en-US" altLang="zh-CN" sz="1200" dirty="0"/>
          </a:p>
          <a:p>
            <a:r>
              <a:rPr lang="en-US" altLang="zh-CN" sz="1200" dirty="0"/>
              <a:t>    </a:t>
            </a:r>
            <a:r>
              <a:rPr lang="en-US" altLang="zh-CN" sz="1200" dirty="0" err="1"/>
              <a:t>gzip_disable</a:t>
            </a:r>
            <a:r>
              <a:rPr lang="en-US" altLang="zh-CN" sz="1200" dirty="0"/>
              <a:t> "MSIE [1-6]\.";</a:t>
            </a:r>
          </a:p>
          <a:p>
            <a:r>
              <a:rPr lang="en-US" altLang="zh-CN" sz="1200" dirty="0"/>
              <a:t># </a:t>
            </a:r>
            <a:r>
              <a:rPr lang="zh-CN" altLang="en-US" sz="1200" dirty="0"/>
              <a:t>设置压缩所需要的缓冲区大小     </a:t>
            </a:r>
          </a:p>
          <a:p>
            <a:r>
              <a:rPr lang="zh-CN" altLang="en-US" sz="1200" dirty="0"/>
              <a:t>    </a:t>
            </a:r>
            <a:r>
              <a:rPr lang="en-US" altLang="zh-CN" sz="1200" dirty="0" err="1"/>
              <a:t>gzip_buffers</a:t>
            </a:r>
            <a:r>
              <a:rPr lang="en-US" altLang="zh-CN" sz="1200" dirty="0"/>
              <a:t> 32 4k;</a:t>
            </a:r>
          </a:p>
          <a:p>
            <a:r>
              <a:rPr lang="en-US" altLang="zh-CN" sz="1200" dirty="0"/>
              <a:t># </a:t>
            </a:r>
            <a:r>
              <a:rPr lang="zh-CN" altLang="en-US" sz="1200" dirty="0"/>
              <a:t>设置</a:t>
            </a:r>
            <a:r>
              <a:rPr lang="en-US" altLang="zh-CN" sz="1200" dirty="0" err="1"/>
              <a:t>gzip</a:t>
            </a:r>
            <a:r>
              <a:rPr lang="zh-CN" altLang="en-US" sz="1200" dirty="0"/>
              <a:t>压缩针对的</a:t>
            </a:r>
            <a:r>
              <a:rPr lang="en-US" altLang="zh-CN" sz="1200" dirty="0"/>
              <a:t>HTTP</a:t>
            </a:r>
            <a:r>
              <a:rPr lang="zh-CN" altLang="en-US" sz="1200" dirty="0"/>
              <a:t>协议版本</a:t>
            </a:r>
          </a:p>
          <a:p>
            <a:r>
              <a:rPr lang="zh-CN" altLang="en-US" sz="1200" dirty="0"/>
              <a:t>    </a:t>
            </a:r>
            <a:r>
              <a:rPr lang="en-US" altLang="zh-CN" sz="1200" dirty="0" err="1"/>
              <a:t>gzip_http_version</a:t>
            </a:r>
            <a:r>
              <a:rPr lang="en-US" altLang="zh-CN" sz="1200" dirty="0"/>
              <a:t> 1.0;</a:t>
            </a:r>
          </a:p>
          <a:p>
            <a:endParaRPr lang="en-US" altLang="zh-CN" sz="1200" dirty="0"/>
          </a:p>
          <a:p>
            <a:r>
              <a:rPr lang="zh-CN" altLang="en-US" sz="1200" dirty="0"/>
              <a:t>使用</a:t>
            </a:r>
            <a:r>
              <a:rPr lang="en-US" altLang="zh-CN" sz="1200" dirty="0"/>
              <a:t>Nginx</a:t>
            </a:r>
            <a:r>
              <a:rPr lang="zh-CN" altLang="en-US" sz="1200" dirty="0"/>
              <a:t>的</a:t>
            </a:r>
            <a:r>
              <a:rPr lang="en-US" altLang="zh-CN" sz="1200" dirty="0" err="1"/>
              <a:t>gzip</a:t>
            </a:r>
            <a:r>
              <a:rPr lang="zh-CN" altLang="en-US" sz="1200" dirty="0"/>
              <a:t>注意的地方：</a:t>
            </a:r>
            <a:endParaRPr lang="en-US" altLang="zh-CN" sz="1200" dirty="0"/>
          </a:p>
          <a:p>
            <a:r>
              <a:rPr lang="en-US" altLang="zh-CN" sz="1200" dirty="0"/>
              <a:t>1</a:t>
            </a:r>
            <a:r>
              <a:rPr lang="zh-CN" altLang="en-US" sz="1200" dirty="0"/>
              <a:t>、注意</a:t>
            </a:r>
            <a:r>
              <a:rPr lang="en-US" altLang="zh-CN" sz="1200" dirty="0" err="1"/>
              <a:t>gzip_types</a:t>
            </a:r>
            <a:r>
              <a:rPr lang="zh-CN" altLang="en-US" sz="1200" dirty="0"/>
              <a:t>的内容，请根据</a:t>
            </a:r>
            <a:r>
              <a:rPr lang="en-US" altLang="zh-CN" sz="1200" dirty="0"/>
              <a:t>request headers</a:t>
            </a:r>
            <a:r>
              <a:rPr lang="zh-CN" altLang="en-US" sz="1200" dirty="0"/>
              <a:t>的</a:t>
            </a:r>
            <a:r>
              <a:rPr lang="en-US" altLang="zh-CN" sz="1200" dirty="0" err="1"/>
              <a:t>content_type</a:t>
            </a:r>
            <a:r>
              <a:rPr lang="zh-CN" altLang="en-US" sz="1200" dirty="0"/>
              <a:t>的值来配置，一些文件后缀请看右图</a:t>
            </a:r>
            <a:endParaRPr lang="en-US" altLang="zh-CN" sz="1200" dirty="0"/>
          </a:p>
          <a:p>
            <a:r>
              <a:rPr lang="en-US" altLang="zh-CN" sz="1200" dirty="0"/>
              <a:t>2</a:t>
            </a:r>
            <a:r>
              <a:rPr lang="zh-CN" altLang="en-US" sz="1200" dirty="0"/>
              <a:t>、设置</a:t>
            </a:r>
            <a:r>
              <a:rPr lang="en-US" altLang="zh-CN" sz="1200" dirty="0" err="1"/>
              <a:t>gzip</a:t>
            </a:r>
            <a:r>
              <a:rPr lang="zh-CN" altLang="en-US" sz="1200" dirty="0"/>
              <a:t>的</a:t>
            </a:r>
            <a:r>
              <a:rPr lang="en-US" altLang="zh-CN" sz="1200" dirty="0" err="1"/>
              <a:t>gzip_comp_level</a:t>
            </a:r>
            <a:r>
              <a:rPr lang="en-US" altLang="zh-CN" sz="1200" dirty="0"/>
              <a:t> </a:t>
            </a:r>
            <a:r>
              <a:rPr lang="zh-CN" altLang="en-US" sz="1200" dirty="0"/>
              <a:t>压缩等级，可以是</a:t>
            </a:r>
            <a:r>
              <a:rPr lang="en-US" altLang="zh-CN" sz="1200" dirty="0"/>
              <a:t>3</a:t>
            </a:r>
            <a:r>
              <a:rPr lang="zh-CN" altLang="en-US" sz="1200" dirty="0"/>
              <a:t>等中间值</a:t>
            </a:r>
            <a:endParaRPr lang="en-US" altLang="zh-CN" sz="1200" dirty="0"/>
          </a:p>
          <a:p>
            <a:r>
              <a:rPr lang="en-US" altLang="zh-CN" sz="1200" dirty="0"/>
              <a:t>3</a:t>
            </a:r>
            <a:r>
              <a:rPr lang="zh-CN" altLang="en-US" sz="1200" dirty="0"/>
              <a:t>、设置</a:t>
            </a:r>
            <a:r>
              <a:rPr lang="en-US" altLang="zh-CN" sz="1200" dirty="0" err="1"/>
              <a:t>gzip</a:t>
            </a:r>
            <a:r>
              <a:rPr lang="zh-CN" altLang="en-US" sz="1200" dirty="0"/>
              <a:t>的</a:t>
            </a:r>
            <a:r>
              <a:rPr lang="en-US" altLang="zh-CN" sz="1200" dirty="0" err="1"/>
              <a:t>gzip_min_length</a:t>
            </a:r>
            <a:r>
              <a:rPr lang="en-US" altLang="zh-CN" sz="1200" dirty="0"/>
              <a:t> </a:t>
            </a:r>
            <a:r>
              <a:rPr lang="zh-CN" altLang="en-US" sz="1200" dirty="0"/>
              <a:t>，对超过多大的才进行压缩，可以是</a:t>
            </a:r>
            <a:r>
              <a:rPr lang="en-US" altLang="zh-CN" sz="1200" dirty="0"/>
              <a:t>500K</a:t>
            </a:r>
            <a:r>
              <a:rPr lang="zh-CN" altLang="en-US" sz="1200" dirty="0"/>
              <a:t>以上</a:t>
            </a:r>
            <a:endParaRPr lang="en-US" altLang="zh-CN" sz="1200" dirty="0"/>
          </a:p>
          <a:p>
            <a:r>
              <a:rPr lang="en-US" altLang="zh-CN" sz="1200" dirty="0"/>
              <a:t>4</a:t>
            </a:r>
            <a:r>
              <a:rPr lang="zh-CN" altLang="en-US" sz="1200" dirty="0"/>
              <a:t>、设置</a:t>
            </a:r>
            <a:r>
              <a:rPr lang="en-US" altLang="zh-CN" sz="1200" dirty="0" err="1"/>
              <a:t>gzip_http_version</a:t>
            </a:r>
            <a:r>
              <a:rPr lang="zh-CN" altLang="en-US" sz="1200" dirty="0"/>
              <a:t> </a:t>
            </a:r>
            <a:r>
              <a:rPr lang="en-US" altLang="zh-CN" sz="1200" dirty="0"/>
              <a:t>(</a:t>
            </a:r>
            <a:r>
              <a:rPr lang="en-US" altLang="zh-CN" sz="1200" dirty="0" err="1"/>
              <a:t>gzip_http_version</a:t>
            </a:r>
            <a:r>
              <a:rPr lang="en-US" altLang="zh-CN" sz="1200" dirty="0"/>
              <a:t> 1.1;) </a:t>
            </a:r>
            <a:r>
              <a:rPr lang="zh-CN" altLang="en-US" sz="1200" dirty="0"/>
              <a:t>需要配置为</a:t>
            </a:r>
            <a:r>
              <a:rPr lang="en-US" altLang="zh-CN" sz="1200" dirty="0"/>
              <a:t>1.0</a:t>
            </a:r>
          </a:p>
          <a:p>
            <a:r>
              <a:rPr lang="en-US" altLang="zh-CN" sz="1200" dirty="0"/>
              <a:t>     </a:t>
            </a:r>
            <a:r>
              <a:rPr lang="en-US" altLang="zh-CN" sz="1200" dirty="0" err="1"/>
              <a:t>nginx</a:t>
            </a:r>
            <a:r>
              <a:rPr lang="zh-CN" altLang="en-US" sz="1200" dirty="0"/>
              <a:t>和后端的</a:t>
            </a:r>
            <a:r>
              <a:rPr lang="en-US" altLang="zh-CN" sz="1200" dirty="0"/>
              <a:t>upstream server</a:t>
            </a:r>
            <a:r>
              <a:rPr lang="zh-CN" altLang="en-US" sz="1200" dirty="0"/>
              <a:t>之间默认是用</a:t>
            </a:r>
            <a:r>
              <a:rPr lang="en-US" altLang="zh-CN" sz="1200" dirty="0"/>
              <a:t>HTTP/1.0</a:t>
            </a:r>
            <a:r>
              <a:rPr lang="zh-CN" altLang="en-US" sz="1200" dirty="0"/>
              <a:t>协议通信的</a:t>
            </a:r>
            <a:endParaRPr lang="en-US" altLang="zh-CN" sz="1200" dirty="0"/>
          </a:p>
          <a:p>
            <a:endParaRPr lang="en-US" altLang="zh-CN" sz="1200" dirty="0"/>
          </a:p>
          <a:p>
            <a:r>
              <a:rPr lang="zh-CN" altLang="en-US" sz="1200" dirty="0"/>
              <a:t>如何检查是否成功压缩</a:t>
            </a:r>
            <a:r>
              <a:rPr lang="en-US" altLang="zh-CN" sz="1200" dirty="0"/>
              <a:t>:</a:t>
            </a:r>
          </a:p>
          <a:p>
            <a:r>
              <a:rPr lang="en-US" altLang="zh-CN" sz="1200" dirty="0"/>
              <a:t>1</a:t>
            </a:r>
            <a:r>
              <a:rPr lang="zh-CN" altLang="en-US" sz="1200" dirty="0"/>
              <a:t>、使用</a:t>
            </a:r>
            <a:r>
              <a:rPr lang="en-US" altLang="zh-CN" sz="1200" dirty="0"/>
              <a:t>chrome</a:t>
            </a:r>
            <a:r>
              <a:rPr lang="zh-CN" altLang="en-US" sz="1200" dirty="0"/>
              <a:t>，见右图</a:t>
            </a:r>
            <a:endParaRPr lang="en-US" altLang="zh-CN" sz="1200" dirty="0"/>
          </a:p>
          <a:p>
            <a:r>
              <a:rPr lang="en-US" altLang="zh-CN" sz="1200" dirty="0"/>
              <a:t>2</a:t>
            </a:r>
            <a:r>
              <a:rPr lang="zh-CN" altLang="en-US" sz="1200" dirty="0"/>
              <a:t>、或者使用</a:t>
            </a:r>
            <a:r>
              <a:rPr lang="en-US" altLang="zh-CN" sz="1200" dirty="0"/>
              <a:t>curl</a:t>
            </a:r>
            <a:r>
              <a:rPr lang="zh-CN" altLang="en-US" sz="1200" dirty="0"/>
              <a:t>命令</a:t>
            </a:r>
            <a:endParaRPr lang="en-US" altLang="zh-CN" sz="1200" dirty="0"/>
          </a:p>
        </p:txBody>
      </p:sp>
      <p:pic>
        <p:nvPicPr>
          <p:cNvPr id="4" name="图片 3">
            <a:extLst>
              <a:ext uri="{FF2B5EF4-FFF2-40B4-BE49-F238E27FC236}">
                <a16:creationId xmlns:a16="http://schemas.microsoft.com/office/drawing/2014/main" id="{3431D4D5-4B37-49E9-B446-721831C2634A}"/>
              </a:ext>
            </a:extLst>
          </p:cNvPr>
          <p:cNvPicPr>
            <a:picLocks noChangeAspect="1"/>
          </p:cNvPicPr>
          <p:nvPr/>
        </p:nvPicPr>
        <p:blipFill>
          <a:blip r:embed="rId3"/>
          <a:stretch>
            <a:fillRect/>
          </a:stretch>
        </p:blipFill>
        <p:spPr>
          <a:xfrm>
            <a:off x="6923292" y="5402757"/>
            <a:ext cx="3497883" cy="1502229"/>
          </a:xfrm>
          <a:prstGeom prst="rect">
            <a:avLst/>
          </a:prstGeom>
        </p:spPr>
      </p:pic>
      <p:pic>
        <p:nvPicPr>
          <p:cNvPr id="8" name="图片 7">
            <a:extLst>
              <a:ext uri="{FF2B5EF4-FFF2-40B4-BE49-F238E27FC236}">
                <a16:creationId xmlns:a16="http://schemas.microsoft.com/office/drawing/2014/main" id="{AB4312B6-935B-4639-B7E0-5AF693083B9F}"/>
              </a:ext>
            </a:extLst>
          </p:cNvPr>
          <p:cNvPicPr>
            <a:picLocks noChangeAspect="1"/>
          </p:cNvPicPr>
          <p:nvPr/>
        </p:nvPicPr>
        <p:blipFill>
          <a:blip r:embed="rId4"/>
          <a:stretch>
            <a:fillRect/>
          </a:stretch>
        </p:blipFill>
        <p:spPr>
          <a:xfrm>
            <a:off x="6747851" y="3429000"/>
            <a:ext cx="3228253" cy="1496783"/>
          </a:xfrm>
          <a:prstGeom prst="rect">
            <a:avLst/>
          </a:prstGeom>
        </p:spPr>
      </p:pic>
    </p:spTree>
    <p:extLst>
      <p:ext uri="{BB962C8B-B14F-4D97-AF65-F5344CB8AC3E}">
        <p14:creationId xmlns:p14="http://schemas.microsoft.com/office/powerpoint/2010/main" val="25973090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10</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的跨域处理</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3677930"/>
          </a:xfrm>
          <a:prstGeom prst="rect">
            <a:avLst/>
          </a:prstGeom>
          <a:noFill/>
        </p:spPr>
        <p:txBody>
          <a:bodyPr wrap="square" rtlCol="0">
            <a:spAutoFit/>
          </a:bodyPr>
          <a:lstStyle/>
          <a:p>
            <a:endParaRPr lang="en-US" altLang="zh-CN" sz="1400" dirty="0">
              <a:solidFill>
                <a:srgbClr val="FF0000"/>
              </a:solidFill>
            </a:endParaRPr>
          </a:p>
          <a:p>
            <a:r>
              <a:rPr lang="zh-CN" altLang="en-US" sz="1400" dirty="0"/>
              <a:t>跨域的解决方案有很多，目前常用的方案是通过</a:t>
            </a:r>
            <a:r>
              <a:rPr lang="en-US" altLang="zh-CN" sz="1400" dirty="0" err="1"/>
              <a:t>nginx</a:t>
            </a:r>
            <a:r>
              <a:rPr lang="zh-CN" altLang="en-US" sz="1400" dirty="0"/>
              <a:t>代理服务器给返回的响应头添加</a:t>
            </a:r>
            <a:r>
              <a:rPr lang="en-US" altLang="zh-CN" sz="1400" dirty="0" err="1"/>
              <a:t>cors</a:t>
            </a:r>
            <a:r>
              <a:rPr lang="zh-CN" altLang="en-US" sz="1400" dirty="0"/>
              <a:t>跨域配置项来解决。</a:t>
            </a:r>
            <a:endParaRPr lang="en-US" altLang="zh-CN" sz="1400" dirty="0"/>
          </a:p>
          <a:p>
            <a:endParaRPr lang="en-US" altLang="zh-CN" sz="1600" b="1" dirty="0">
              <a:solidFill>
                <a:srgbClr val="FF0000"/>
              </a:solidFill>
            </a:endParaRPr>
          </a:p>
          <a:p>
            <a:r>
              <a:rPr lang="en-US" altLang="zh-CN" dirty="0" err="1"/>
              <a:t>add_header</a:t>
            </a:r>
            <a:r>
              <a:rPr lang="zh-CN" altLang="en-US" dirty="0"/>
              <a:t>：</a:t>
            </a:r>
            <a:endParaRPr lang="en-US" altLang="zh-CN" dirty="0"/>
          </a:p>
          <a:p>
            <a:pPr lvl="1"/>
            <a:r>
              <a:rPr lang="zh-CN" altLang="en-US" sz="1400" dirty="0"/>
              <a:t>格式：</a:t>
            </a:r>
            <a:r>
              <a:rPr lang="en-US" altLang="zh-CN" sz="1400" dirty="0" err="1"/>
              <a:t>add_header</a:t>
            </a:r>
            <a:r>
              <a:rPr lang="en-US" altLang="zh-CN" sz="1400" dirty="0"/>
              <a:t> name value [always]; </a:t>
            </a:r>
            <a:br>
              <a:rPr lang="en-US" altLang="zh-CN" sz="1400" dirty="0"/>
            </a:br>
            <a:r>
              <a:rPr lang="en-US" altLang="zh-CN" sz="1400" dirty="0"/>
              <a:t>name</a:t>
            </a:r>
            <a:r>
              <a:rPr lang="zh-CN" altLang="en-US" sz="1400" dirty="0"/>
              <a:t>是添加的头名称，</a:t>
            </a:r>
            <a:r>
              <a:rPr lang="en-US" altLang="zh-CN" sz="1400" dirty="0"/>
              <a:t>value</a:t>
            </a:r>
            <a:r>
              <a:rPr lang="zh-CN" altLang="en-US" sz="1400" dirty="0"/>
              <a:t>是对应的值，</a:t>
            </a:r>
            <a:r>
              <a:rPr lang="en-US" altLang="zh-CN" sz="1400" dirty="0"/>
              <a:t>always</a:t>
            </a:r>
            <a:r>
              <a:rPr lang="zh-CN" altLang="en-US" sz="1400" dirty="0"/>
              <a:t>可选（下面会详细说明）</a:t>
            </a:r>
            <a:endParaRPr lang="en-US" altLang="zh-CN" sz="1400" dirty="0"/>
          </a:p>
          <a:p>
            <a:endParaRPr lang="en-US" altLang="zh-CN" sz="1100" b="1" dirty="0">
              <a:solidFill>
                <a:srgbClr val="FF0000"/>
              </a:solidFill>
            </a:endParaRPr>
          </a:p>
          <a:p>
            <a:pPr latinLnBrk="1"/>
            <a:r>
              <a:rPr lang="zh-CN" altLang="en-US" sz="1100" dirty="0"/>
              <a:t>在不添加</a:t>
            </a:r>
            <a:r>
              <a:rPr lang="en-US" altLang="zh-CN" sz="1100" dirty="0"/>
              <a:t>always</a:t>
            </a:r>
            <a:r>
              <a:rPr lang="zh-CN" altLang="en-US" sz="1100" dirty="0"/>
              <a:t>的情况下，</a:t>
            </a:r>
            <a:r>
              <a:rPr lang="en-US" altLang="zh-CN" sz="1100" dirty="0" err="1"/>
              <a:t>add_header</a:t>
            </a:r>
            <a:r>
              <a:rPr lang="zh-CN" altLang="en-US" sz="1100" dirty="0"/>
              <a:t>只对响应码为</a:t>
            </a:r>
            <a:r>
              <a:rPr lang="en-US" altLang="zh-CN" sz="1100" dirty="0"/>
              <a:t>200, 201 (1.3.10), 204, 206, 301, 302, 303, 304, 307 (1.1.16, 1.0.13), 308 (1.13.0)</a:t>
            </a:r>
            <a:r>
              <a:rPr lang="zh-CN" altLang="en-US" sz="1100" dirty="0"/>
              <a:t>这些生效（括号内是</a:t>
            </a:r>
            <a:r>
              <a:rPr lang="en-US" altLang="zh-CN" sz="1100" dirty="0" err="1"/>
              <a:t>nginx</a:t>
            </a:r>
            <a:r>
              <a:rPr lang="zh-CN" altLang="en-US" sz="1100" dirty="0"/>
              <a:t>版本）。也就是说当服务端返回响应异常，响应码不是上述之一的话，即使</a:t>
            </a:r>
            <a:r>
              <a:rPr lang="en-US" altLang="zh-CN" sz="1100" dirty="0" err="1"/>
              <a:t>nginx</a:t>
            </a:r>
            <a:r>
              <a:rPr lang="zh-CN" altLang="en-US" sz="1100" dirty="0"/>
              <a:t>有配跨域头信息，浏览器仍然会显示跨域错误。原因就是因为</a:t>
            </a:r>
            <a:r>
              <a:rPr lang="en-US" altLang="zh-CN" sz="1100" dirty="0" err="1"/>
              <a:t>nginx</a:t>
            </a:r>
            <a:r>
              <a:rPr lang="zh-CN" altLang="en-US" sz="1100" dirty="0"/>
              <a:t>对异常响应码添加</a:t>
            </a:r>
            <a:r>
              <a:rPr lang="en-US" altLang="zh-CN" sz="1100" dirty="0" err="1"/>
              <a:t>add_header</a:t>
            </a:r>
            <a:r>
              <a:rPr lang="zh-CN" altLang="en-US" sz="1100" dirty="0"/>
              <a:t>无效。</a:t>
            </a:r>
          </a:p>
          <a:p>
            <a:pPr latinLnBrk="1"/>
            <a:r>
              <a:rPr lang="zh-CN" altLang="en-US" sz="1100" dirty="0"/>
              <a:t>实际工作中往往前端需要捕获服务端异常响应，这时在</a:t>
            </a:r>
            <a:r>
              <a:rPr lang="en-US" altLang="zh-CN" sz="1100" dirty="0" err="1"/>
              <a:t>nginx</a:t>
            </a:r>
            <a:r>
              <a:rPr lang="zh-CN" altLang="en-US" sz="1100" dirty="0"/>
              <a:t>跨域</a:t>
            </a:r>
            <a:r>
              <a:rPr lang="en-US" altLang="zh-CN" sz="1100" dirty="0" err="1"/>
              <a:t>add_header</a:t>
            </a:r>
            <a:r>
              <a:rPr lang="zh-CN" altLang="en-US" sz="1100" dirty="0"/>
              <a:t>上加上</a:t>
            </a:r>
            <a:r>
              <a:rPr lang="en-US" altLang="zh-CN" sz="1100" dirty="0"/>
              <a:t>always</a:t>
            </a:r>
            <a:r>
              <a:rPr lang="zh-CN" altLang="en-US" sz="1100" dirty="0"/>
              <a:t>，使</a:t>
            </a:r>
            <a:r>
              <a:rPr lang="en-US" altLang="zh-CN" sz="1100" dirty="0" err="1"/>
              <a:t>nginx</a:t>
            </a:r>
            <a:r>
              <a:rPr lang="zh-CN" altLang="en-US" sz="1100" dirty="0"/>
              <a:t>对任何响应码生效</a:t>
            </a:r>
          </a:p>
          <a:p>
            <a:endParaRPr lang="en-US" altLang="zh-CN" sz="1600" b="1" dirty="0">
              <a:solidFill>
                <a:srgbClr val="FF0000"/>
              </a:solidFill>
            </a:endParaRPr>
          </a:p>
          <a:p>
            <a:r>
              <a:rPr lang="zh-CN" altLang="en-US" sz="1400" b="1" dirty="0"/>
              <a:t>常见</a:t>
            </a:r>
            <a:endParaRPr lang="en-US" altLang="zh-CN" sz="1400" b="1" dirty="0"/>
          </a:p>
          <a:p>
            <a:pPr latinLnBrk="1"/>
            <a:r>
              <a:rPr lang="en-US" altLang="zh-CN" sz="1400" dirty="0" err="1"/>
              <a:t>add_header</a:t>
            </a:r>
            <a:r>
              <a:rPr lang="en-US" altLang="zh-CN" sz="1400" dirty="0"/>
              <a:t> Access-Control-Allow-Origin *;   </a:t>
            </a:r>
            <a:r>
              <a:rPr lang="en-US" altLang="zh-CN" sz="1200" dirty="0"/>
              <a:t># </a:t>
            </a:r>
            <a:r>
              <a:rPr lang="zh-CN" altLang="en-US" sz="1200" dirty="0"/>
              <a:t>“*”允许访问任何外域</a:t>
            </a:r>
            <a:r>
              <a:rPr lang="en-US" altLang="zh-CN" sz="1200" dirty="0"/>
              <a:t>URL</a:t>
            </a:r>
            <a:r>
              <a:rPr lang="zh-CN" altLang="en-US" sz="1200" dirty="0"/>
              <a:t>，可以只指定一个域名 </a:t>
            </a:r>
            <a:endParaRPr lang="en-US" altLang="zh-CN" sz="1200" dirty="0"/>
          </a:p>
          <a:p>
            <a:pPr latinLnBrk="1"/>
            <a:r>
              <a:rPr lang="en-US" altLang="zh-CN" sz="1400" dirty="0" err="1"/>
              <a:t>add_header</a:t>
            </a:r>
            <a:r>
              <a:rPr lang="en-US" altLang="zh-CN" sz="1400" dirty="0"/>
              <a:t> Access-Control-Allow-Headers X-Requested-With;  #</a:t>
            </a:r>
            <a:r>
              <a:rPr lang="zh-CN" altLang="en-US" sz="1200" dirty="0"/>
              <a:t>首部字段用于预检请求的响应。其指明了实际请求中允许携带的首部字段。</a:t>
            </a:r>
            <a:endParaRPr lang="en-US" altLang="zh-CN" sz="1200" dirty="0"/>
          </a:p>
          <a:p>
            <a:pPr latinLnBrk="1"/>
            <a:r>
              <a:rPr lang="en-US" altLang="zh-CN" sz="1400" dirty="0" err="1"/>
              <a:t>add_header</a:t>
            </a:r>
            <a:r>
              <a:rPr lang="en-US" altLang="zh-CN" sz="1400" dirty="0"/>
              <a:t> Access-Control-Allow-Methods GET,POST; #</a:t>
            </a:r>
            <a:r>
              <a:rPr lang="zh-CN" altLang="en-US" sz="1200" dirty="0"/>
              <a:t>首部字段用于预检请求的响应。其指明了实际请求所允许使用的 </a:t>
            </a:r>
            <a:r>
              <a:rPr lang="en-US" altLang="zh-CN" sz="1200" dirty="0"/>
              <a:t>HTTP </a:t>
            </a:r>
            <a:r>
              <a:rPr lang="zh-CN" altLang="en-US" sz="1200" dirty="0"/>
              <a:t>方法</a:t>
            </a:r>
            <a:endParaRPr lang="en-US" altLang="zh-CN" sz="1200" dirty="0"/>
          </a:p>
          <a:p>
            <a:endParaRPr lang="en-US" altLang="zh-CN" sz="1600" b="1" dirty="0">
              <a:solidFill>
                <a:srgbClr val="FF0000"/>
              </a:solidFill>
            </a:endParaRPr>
          </a:p>
        </p:txBody>
      </p:sp>
    </p:spTree>
    <p:extLst>
      <p:ext uri="{BB962C8B-B14F-4D97-AF65-F5344CB8AC3E}">
        <p14:creationId xmlns:p14="http://schemas.microsoft.com/office/powerpoint/2010/main" val="400832244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10</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的文件服务</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4339650"/>
          </a:xfrm>
          <a:prstGeom prst="rect">
            <a:avLst/>
          </a:prstGeom>
          <a:noFill/>
        </p:spPr>
        <p:txBody>
          <a:bodyPr wrap="square" rtlCol="0">
            <a:spAutoFit/>
          </a:bodyPr>
          <a:lstStyle/>
          <a:p>
            <a:r>
              <a:rPr lang="zh-CN" altLang="en-US" sz="1600" dirty="0"/>
              <a:t>情景： 搭建文件服务器，方便上传下载和访问里面的文件</a:t>
            </a:r>
            <a:endParaRPr lang="en-US" altLang="zh-CN" sz="1600" dirty="0"/>
          </a:p>
          <a:p>
            <a:endParaRPr lang="en-US" altLang="zh-CN" sz="1600" dirty="0"/>
          </a:p>
          <a:p>
            <a:r>
              <a:rPr lang="zh-CN" altLang="en-US" sz="1600" dirty="0"/>
              <a:t>常用到的配置参数：</a:t>
            </a:r>
            <a:endParaRPr lang="en-US" altLang="zh-CN" sz="1600" dirty="0"/>
          </a:p>
          <a:p>
            <a:r>
              <a:rPr lang="en-US" altLang="zh-CN" sz="1600" dirty="0"/>
              <a:t>1</a:t>
            </a:r>
            <a:r>
              <a:rPr lang="zh-CN" altLang="en-US" sz="1600" dirty="0"/>
              <a:t>、</a:t>
            </a:r>
            <a:r>
              <a:rPr lang="en-US" altLang="zh-CN" sz="1600" dirty="0" err="1"/>
              <a:t>default_type</a:t>
            </a:r>
            <a:r>
              <a:rPr lang="zh-CN" altLang="en-US" sz="1600" dirty="0"/>
              <a:t>：</a:t>
            </a:r>
            <a:endParaRPr lang="en-US" altLang="zh-CN" sz="1600" dirty="0"/>
          </a:p>
          <a:p>
            <a:pPr lvl="1"/>
            <a:r>
              <a:rPr lang="en-US" altLang="zh-CN" sz="1600" dirty="0"/>
              <a:t>    (1) html   -- </a:t>
            </a:r>
            <a:r>
              <a:rPr lang="zh-CN" altLang="en-US" sz="1600" dirty="0"/>
              <a:t>指定访问的格式是</a:t>
            </a:r>
            <a:r>
              <a:rPr lang="en-US" altLang="zh-CN" sz="1600" dirty="0"/>
              <a:t>html</a:t>
            </a:r>
          </a:p>
          <a:p>
            <a:pPr lvl="1"/>
            <a:r>
              <a:rPr lang="en-US" altLang="zh-CN" sz="1600" dirty="0"/>
              <a:t>    (2) application/octet-stream  --(</a:t>
            </a:r>
            <a:r>
              <a:rPr lang="zh-CN" altLang="en-US" sz="1400" dirty="0"/>
              <a:t>浏览器访问到未定义的扩展名的时候，就默认为下载该文件</a:t>
            </a:r>
            <a:r>
              <a:rPr lang="en-US" altLang="zh-CN" sz="1600" dirty="0"/>
              <a:t>)</a:t>
            </a:r>
          </a:p>
          <a:p>
            <a:r>
              <a:rPr lang="en-US" altLang="zh-CN" dirty="0"/>
              <a:t>2</a:t>
            </a:r>
            <a:r>
              <a:rPr lang="zh-CN" altLang="en-US" dirty="0"/>
              <a:t>、</a:t>
            </a:r>
            <a:r>
              <a:rPr lang="en-US" altLang="zh-CN" dirty="0"/>
              <a:t>include </a:t>
            </a:r>
            <a:r>
              <a:rPr lang="en-US" altLang="zh-CN" dirty="0" err="1"/>
              <a:t>mime.types</a:t>
            </a:r>
            <a:r>
              <a:rPr lang="en-US" altLang="zh-CN" dirty="0"/>
              <a:t>; </a:t>
            </a:r>
          </a:p>
          <a:p>
            <a:r>
              <a:rPr lang="en-US" altLang="zh-CN" sz="1600" dirty="0"/>
              <a:t>3</a:t>
            </a:r>
            <a:r>
              <a:rPr lang="zh-CN" altLang="en-US" sz="1600" dirty="0"/>
              <a:t>、</a:t>
            </a:r>
            <a:r>
              <a:rPr lang="en-US" altLang="zh-CN" dirty="0"/>
              <a:t> </a:t>
            </a:r>
            <a:r>
              <a:rPr lang="en-US" altLang="zh-CN" dirty="0" err="1"/>
              <a:t>client_body_buffer_size</a:t>
            </a:r>
            <a:r>
              <a:rPr lang="en-US" altLang="zh-CN" dirty="0"/>
              <a:t>  </a:t>
            </a:r>
            <a:r>
              <a:rPr lang="en-US" altLang="zh-CN" sz="1200" dirty="0"/>
              <a:t>--</a:t>
            </a:r>
            <a:r>
              <a:rPr lang="zh-CN" altLang="en-US" sz="1200" dirty="0"/>
              <a:t>配置请求的最大尺寸</a:t>
            </a:r>
            <a:r>
              <a:rPr lang="en-US" altLang="zh-CN" sz="1600" dirty="0"/>
              <a:t> </a:t>
            </a:r>
          </a:p>
          <a:p>
            <a:r>
              <a:rPr lang="en-US" altLang="zh-CN" sz="1600" dirty="0"/>
              <a:t>4</a:t>
            </a:r>
            <a:r>
              <a:rPr lang="zh-CN" altLang="en-US" sz="1600" dirty="0"/>
              <a:t>、 </a:t>
            </a:r>
            <a:r>
              <a:rPr lang="en-US" altLang="zh-CN" sz="1600" dirty="0" err="1"/>
              <a:t>autoindex</a:t>
            </a:r>
            <a:r>
              <a:rPr lang="en-US" altLang="zh-CN" sz="1600" dirty="0"/>
              <a:t> on;# </a:t>
            </a:r>
            <a:r>
              <a:rPr lang="zh-CN" altLang="en-US" sz="1600" dirty="0"/>
              <a:t>显示目录</a:t>
            </a:r>
          </a:p>
          <a:p>
            <a:pPr lvl="1"/>
            <a:r>
              <a:rPr lang="en-US" altLang="zh-CN" sz="1600" dirty="0" err="1"/>
              <a:t>autoindex_exact_size</a:t>
            </a:r>
            <a:r>
              <a:rPr lang="en-US" altLang="zh-CN" sz="1600" dirty="0"/>
              <a:t> on;# </a:t>
            </a:r>
            <a:r>
              <a:rPr lang="zh-CN" altLang="en-US" sz="1600" dirty="0"/>
              <a:t>显示文件大小</a:t>
            </a:r>
          </a:p>
          <a:p>
            <a:pPr lvl="1"/>
            <a:r>
              <a:rPr lang="en-US" altLang="zh-CN" sz="1600" dirty="0" err="1"/>
              <a:t>autoindex_localtime</a:t>
            </a:r>
            <a:r>
              <a:rPr lang="en-US" altLang="zh-CN" sz="1600" dirty="0"/>
              <a:t> on;# </a:t>
            </a:r>
            <a:r>
              <a:rPr lang="zh-CN" altLang="en-US" sz="1600" dirty="0"/>
              <a:t>显示文件时间</a:t>
            </a:r>
            <a:endParaRPr lang="en-US" altLang="zh-CN" sz="1600" dirty="0"/>
          </a:p>
          <a:p>
            <a:pPr lvl="1"/>
            <a:endParaRPr lang="en-US" altLang="zh-CN" sz="1600" dirty="0"/>
          </a:p>
          <a:p>
            <a:r>
              <a:rPr lang="en-US" altLang="zh-CN" sz="1600" dirty="0"/>
              <a:t>5</a:t>
            </a:r>
            <a:r>
              <a:rPr lang="zh-CN" altLang="en-US" sz="1600" dirty="0"/>
              <a:t>、</a:t>
            </a:r>
            <a:r>
              <a:rPr lang="en-US" altLang="zh-CN" sz="1600" dirty="0" err="1"/>
              <a:t>upload_pass_args</a:t>
            </a:r>
            <a:r>
              <a:rPr lang="en-US" altLang="zh-CN" sz="1600" dirty="0"/>
              <a:t> on; </a:t>
            </a:r>
          </a:p>
          <a:p>
            <a:r>
              <a:rPr lang="en-US" altLang="zh-CN" sz="1600" dirty="0"/>
              <a:t>6</a:t>
            </a:r>
            <a:r>
              <a:rPr lang="zh-CN" altLang="en-US" sz="1600" dirty="0"/>
              <a:t>、</a:t>
            </a:r>
            <a:r>
              <a:rPr lang="en-US" altLang="zh-CN" sz="1600" dirty="0" err="1"/>
              <a:t>client_max_body_size</a:t>
            </a:r>
            <a:r>
              <a:rPr lang="en-US" altLang="zh-CN" sz="1600" dirty="0"/>
              <a:t> 35m; # </a:t>
            </a:r>
            <a:r>
              <a:rPr lang="zh-CN" altLang="en-US" sz="1600" dirty="0"/>
              <a:t>上传文件大小限制 </a:t>
            </a:r>
            <a:endParaRPr lang="en-US" altLang="zh-CN" sz="1600" dirty="0"/>
          </a:p>
          <a:p>
            <a:r>
              <a:rPr lang="en-US" altLang="zh-CN" sz="1600" dirty="0"/>
              <a:t>7</a:t>
            </a:r>
            <a:r>
              <a:rPr lang="zh-CN" altLang="en-US" sz="1600" dirty="0"/>
              <a:t>、</a:t>
            </a:r>
            <a:r>
              <a:rPr lang="en-US" altLang="zh-CN" sz="1600" dirty="0"/>
              <a:t> </a:t>
            </a:r>
            <a:r>
              <a:rPr lang="en-US" altLang="zh-CN" sz="1600" dirty="0" err="1"/>
              <a:t>upload_store</a:t>
            </a:r>
            <a:r>
              <a:rPr lang="en-US" altLang="zh-CN" sz="1600" dirty="0"/>
              <a:t> # </a:t>
            </a:r>
            <a:r>
              <a:rPr lang="zh-CN" altLang="en-US" sz="1600" dirty="0"/>
              <a:t>本地存储位置 </a:t>
            </a:r>
            <a:endParaRPr lang="en-US" altLang="zh-CN" sz="1600" dirty="0"/>
          </a:p>
          <a:p>
            <a:r>
              <a:rPr lang="en-US" altLang="zh-CN" sz="1600" dirty="0"/>
              <a:t>8</a:t>
            </a:r>
            <a:r>
              <a:rPr lang="zh-CN" altLang="en-US" sz="1600" dirty="0"/>
              <a:t>、</a:t>
            </a:r>
            <a:r>
              <a:rPr lang="en-US" altLang="zh-CN" sz="1600" dirty="0" err="1"/>
              <a:t>upload_pass</a:t>
            </a:r>
            <a:r>
              <a:rPr lang="en-US" altLang="zh-CN" sz="1600" dirty="0"/>
              <a:t> /</a:t>
            </a:r>
            <a:r>
              <a:rPr lang="en-US" altLang="zh-CN" sz="1600" dirty="0" err="1"/>
              <a:t>prossfile</a:t>
            </a:r>
            <a:r>
              <a:rPr lang="en-US" altLang="zh-CN" sz="1600" dirty="0"/>
              <a:t>;</a:t>
            </a:r>
          </a:p>
          <a:p>
            <a:r>
              <a:rPr lang="zh-CN" altLang="en-US" sz="1600" dirty="0"/>
              <a:t>详细配置脚本可参照</a:t>
            </a:r>
            <a:r>
              <a:rPr lang="en-US" altLang="zh-CN" sz="1600" dirty="0"/>
              <a:t>20</a:t>
            </a:r>
            <a:r>
              <a:rPr lang="zh-CN" altLang="en-US" sz="1600" dirty="0"/>
              <a:t>例里面的</a:t>
            </a:r>
            <a:r>
              <a:rPr lang="zh-CN" altLang="en-US" sz="1200" dirty="0">
                <a:solidFill>
                  <a:srgbClr val="FF0000"/>
                </a:solidFill>
              </a:rPr>
              <a:t> </a:t>
            </a:r>
            <a:r>
              <a:rPr lang="en-US" altLang="zh-CN" sz="1200" dirty="0" err="1">
                <a:solidFill>
                  <a:srgbClr val="FF0000"/>
                </a:solidFill>
              </a:rPr>
              <a:t>nginx</a:t>
            </a:r>
            <a:r>
              <a:rPr lang="zh-CN" altLang="en-US" sz="1200" dirty="0">
                <a:solidFill>
                  <a:srgbClr val="FF0000"/>
                </a:solidFill>
              </a:rPr>
              <a:t>搭建文件服务器</a:t>
            </a:r>
            <a:endParaRPr lang="en-US" altLang="zh-CN" sz="1200" dirty="0">
              <a:solidFill>
                <a:srgbClr val="FF0000"/>
              </a:solidFill>
            </a:endParaRPr>
          </a:p>
        </p:txBody>
      </p:sp>
      <p:graphicFrame>
        <p:nvGraphicFramePr>
          <p:cNvPr id="12" name="对象 11">
            <a:extLst>
              <a:ext uri="{FF2B5EF4-FFF2-40B4-BE49-F238E27FC236}">
                <a16:creationId xmlns:a16="http://schemas.microsoft.com/office/drawing/2014/main" id="{BEE873FA-D4E9-4C51-AD1F-BA0631ED9F19}"/>
              </a:ext>
            </a:extLst>
          </p:cNvPr>
          <p:cNvGraphicFramePr>
            <a:graphicFrameLocks noChangeAspect="1"/>
          </p:cNvGraphicFramePr>
          <p:nvPr>
            <p:extLst>
              <p:ext uri="{D42A27DB-BD31-4B8C-83A1-F6EECF244321}">
                <p14:modId xmlns:p14="http://schemas.microsoft.com/office/powerpoint/2010/main" val="454536053"/>
              </p:ext>
            </p:extLst>
          </p:nvPr>
        </p:nvGraphicFramePr>
        <p:xfrm>
          <a:off x="6005743" y="4536394"/>
          <a:ext cx="1451543" cy="912587"/>
        </p:xfrm>
        <a:graphic>
          <a:graphicData uri="http://schemas.openxmlformats.org/presentationml/2006/ole">
            <mc:AlternateContent xmlns:mc="http://schemas.openxmlformats.org/markup-compatibility/2006">
              <mc:Choice xmlns:v="urn:schemas-microsoft-com:vml" Requires="v">
                <p:oleObj spid="_x0000_s32975" name="包装程序外壳对象" showAsIcon="1" r:id="rId4" imgW="696600" imgH="437400" progId="Package">
                  <p:embed/>
                </p:oleObj>
              </mc:Choice>
              <mc:Fallback>
                <p:oleObj name="包装程序外壳对象" showAsIcon="1" r:id="rId4" imgW="696600" imgH="437400" progId="Package">
                  <p:embed/>
                  <p:pic>
                    <p:nvPicPr>
                      <p:cNvPr id="0" name=""/>
                      <p:cNvPicPr/>
                      <p:nvPr/>
                    </p:nvPicPr>
                    <p:blipFill>
                      <a:blip r:embed="rId5"/>
                      <a:stretch>
                        <a:fillRect/>
                      </a:stretch>
                    </p:blipFill>
                    <p:spPr>
                      <a:xfrm>
                        <a:off x="6005743" y="4536394"/>
                        <a:ext cx="1451543" cy="912587"/>
                      </a:xfrm>
                      <a:prstGeom prst="rect">
                        <a:avLst/>
                      </a:prstGeom>
                    </p:spPr>
                  </p:pic>
                </p:oleObj>
              </mc:Fallback>
            </mc:AlternateContent>
          </a:graphicData>
        </a:graphic>
      </p:graphicFrame>
    </p:spTree>
    <p:extLst>
      <p:ext uri="{BB962C8B-B14F-4D97-AF65-F5344CB8AC3E}">
        <p14:creationId xmlns:p14="http://schemas.microsoft.com/office/powerpoint/2010/main" val="174848479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r>
              <a:rPr lang="zh-CN" altLang="en-US" sz="2800" b="1" dirty="0">
                <a:solidFill>
                  <a:srgbClr val="FF0000"/>
                </a:solidFill>
              </a:rPr>
              <a:t>第一章 </a:t>
            </a:r>
            <a:r>
              <a:rPr lang="en-US" altLang="zh-CN" sz="2800" dirty="0">
                <a:solidFill>
                  <a:srgbClr val="FF0000"/>
                </a:solidFill>
              </a:rPr>
              <a:t>Nginx </a:t>
            </a:r>
            <a:r>
              <a:rPr lang="zh-CN" altLang="en-US" sz="2800" dirty="0">
                <a:solidFill>
                  <a:srgbClr val="FF0000"/>
                </a:solidFill>
              </a:rPr>
              <a:t>基础讲解</a:t>
            </a:r>
            <a:endParaRPr lang="en-US" altLang="zh-CN" sz="28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72527" y="1183970"/>
            <a:ext cx="10022889" cy="3077766"/>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800" dirty="0"/>
              <a:t>                            </a:t>
            </a:r>
            <a:endParaRPr lang="en-US" altLang="zh-CN" b="1" dirty="0"/>
          </a:p>
          <a:p>
            <a:r>
              <a:rPr lang="zh-CN" altLang="en-US" sz="2400" b="1" dirty="0"/>
              <a:t>目录</a:t>
            </a:r>
            <a:endParaRPr lang="en-US" altLang="zh-CN" sz="2400" b="1" dirty="0"/>
          </a:p>
          <a:p>
            <a:endParaRPr lang="en-US" altLang="zh-CN" sz="2400" b="1" dirty="0"/>
          </a:p>
          <a:p>
            <a:r>
              <a:rPr lang="en-US" altLang="zh-CN" dirty="0"/>
              <a:t>1</a:t>
            </a:r>
            <a:r>
              <a:rPr lang="zh-CN" altLang="en-US" dirty="0"/>
              <a:t>、</a:t>
            </a:r>
            <a:r>
              <a:rPr lang="en-US" altLang="zh-CN" dirty="0"/>
              <a:t>Nginx</a:t>
            </a:r>
            <a:r>
              <a:rPr lang="zh-CN" altLang="en-US" dirty="0"/>
              <a:t>介绍、安装</a:t>
            </a:r>
            <a:endParaRPr lang="en-US" altLang="zh-CN" dirty="0"/>
          </a:p>
          <a:p>
            <a:endParaRPr lang="en-US" altLang="zh-CN" dirty="0"/>
          </a:p>
          <a:p>
            <a:r>
              <a:rPr lang="en-US" altLang="zh-CN" dirty="0"/>
              <a:t>2</a:t>
            </a:r>
            <a:r>
              <a:rPr lang="zh-CN" altLang="en-US" dirty="0"/>
              <a:t>、</a:t>
            </a:r>
            <a:r>
              <a:rPr lang="en-US" altLang="zh-CN" dirty="0"/>
              <a:t>Nginx</a:t>
            </a:r>
            <a:r>
              <a:rPr lang="zh-CN" altLang="en-US" dirty="0"/>
              <a:t>语法解释</a:t>
            </a:r>
            <a:endParaRPr lang="en-US" altLang="zh-CN" dirty="0"/>
          </a:p>
          <a:p>
            <a:endParaRPr lang="en-US" altLang="zh-CN" dirty="0"/>
          </a:p>
          <a:p>
            <a:r>
              <a:rPr lang="en-US" altLang="zh-CN" dirty="0"/>
              <a:t>3</a:t>
            </a:r>
            <a:r>
              <a:rPr lang="zh-CN" altLang="en-US" dirty="0"/>
              <a:t>、</a:t>
            </a:r>
            <a:r>
              <a:rPr lang="en-US" altLang="zh-CN" dirty="0"/>
              <a:t>Nginx</a:t>
            </a:r>
            <a:r>
              <a:rPr lang="zh-CN" altLang="en-US" dirty="0"/>
              <a:t>变量解释</a:t>
            </a:r>
            <a:endParaRPr lang="en-US" altLang="zh-CN" dirty="0"/>
          </a:p>
        </p:txBody>
      </p:sp>
    </p:spTree>
    <p:extLst>
      <p:ext uri="{BB962C8B-B14F-4D97-AF65-F5344CB8AC3E}">
        <p14:creationId xmlns:p14="http://schemas.microsoft.com/office/powerpoint/2010/main" val="234224776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11</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a:t>
            </a:r>
            <a:r>
              <a:rPr lang="en-US" altLang="zh-CN" sz="2800" dirty="0">
                <a:solidFill>
                  <a:srgbClr val="FF0000"/>
                </a:solidFill>
              </a:rPr>
              <a:t>root</a:t>
            </a:r>
            <a:r>
              <a:rPr lang="zh-CN" altLang="en-US" sz="2800" dirty="0">
                <a:solidFill>
                  <a:srgbClr val="FF0000"/>
                </a:solidFill>
              </a:rPr>
              <a:t>和</a:t>
            </a:r>
            <a:r>
              <a:rPr lang="en-US" altLang="zh-CN" sz="2800" dirty="0">
                <a:solidFill>
                  <a:srgbClr val="FF0000"/>
                </a:solidFill>
              </a:rPr>
              <a:t>alias</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478423"/>
          </a:xfrm>
          <a:prstGeom prst="rect">
            <a:avLst/>
          </a:prstGeom>
          <a:noFill/>
        </p:spPr>
        <p:txBody>
          <a:bodyPr wrap="square" rtlCol="0">
            <a:spAutoFit/>
          </a:bodyPr>
          <a:lstStyle/>
          <a:p>
            <a:r>
              <a:rPr lang="en-US" altLang="zh-CN" sz="1600" dirty="0"/>
              <a:t>1</a:t>
            </a:r>
            <a:r>
              <a:rPr lang="zh-CN" altLang="en-US" sz="1600" dirty="0"/>
              <a:t>、</a:t>
            </a:r>
            <a:r>
              <a:rPr lang="en-US" altLang="zh-CN" sz="1600" dirty="0"/>
              <a:t>root</a:t>
            </a:r>
          </a:p>
          <a:p>
            <a:r>
              <a:rPr lang="en-US" altLang="zh-CN" sz="1400" dirty="0"/>
              <a:t>[root]</a:t>
            </a:r>
            <a:br>
              <a:rPr lang="en-US" altLang="zh-CN" sz="1400" dirty="0"/>
            </a:br>
            <a:r>
              <a:rPr lang="zh-CN" altLang="en-US" sz="1400" dirty="0"/>
              <a:t>语法：</a:t>
            </a:r>
            <a:r>
              <a:rPr lang="en-US" altLang="zh-CN" sz="1400" dirty="0"/>
              <a:t>root path</a:t>
            </a:r>
            <a:br>
              <a:rPr lang="en-US" altLang="zh-CN" sz="1400" dirty="0"/>
            </a:br>
            <a:r>
              <a:rPr lang="zh-CN" altLang="en-US" sz="1400" dirty="0"/>
              <a:t>默认值：</a:t>
            </a:r>
            <a:r>
              <a:rPr lang="en-US" altLang="zh-CN" sz="1400" dirty="0"/>
              <a:t>root html</a:t>
            </a:r>
            <a:br>
              <a:rPr lang="en-US" altLang="zh-CN" sz="1400" dirty="0"/>
            </a:br>
            <a:r>
              <a:rPr lang="zh-CN" altLang="en-US" sz="1400" dirty="0"/>
              <a:t>配置段：</a:t>
            </a:r>
            <a:r>
              <a:rPr lang="en-US" altLang="zh-CN" sz="1400" dirty="0"/>
              <a:t>http</a:t>
            </a:r>
            <a:r>
              <a:rPr lang="zh-CN" altLang="en-US" sz="1400" dirty="0"/>
              <a:t>、</a:t>
            </a:r>
            <a:r>
              <a:rPr lang="en-US" altLang="zh-CN" sz="1400" dirty="0"/>
              <a:t>server</a:t>
            </a:r>
            <a:r>
              <a:rPr lang="zh-CN" altLang="en-US" sz="1400" dirty="0"/>
              <a:t>、</a:t>
            </a:r>
            <a:r>
              <a:rPr lang="en-US" altLang="zh-CN" sz="1400" dirty="0"/>
              <a:t>location</a:t>
            </a:r>
            <a:r>
              <a:rPr lang="zh-CN" altLang="en-US" sz="1400" dirty="0"/>
              <a:t>、</a:t>
            </a:r>
            <a:r>
              <a:rPr lang="en-US" altLang="zh-CN" sz="1400" dirty="0"/>
              <a:t>if</a:t>
            </a:r>
          </a:p>
          <a:p>
            <a:endParaRPr lang="en-US" altLang="zh-CN" sz="1600" dirty="0"/>
          </a:p>
          <a:p>
            <a:r>
              <a:rPr lang="en-US" altLang="zh-CN" sz="1600" dirty="0"/>
              <a:t>2</a:t>
            </a:r>
            <a:r>
              <a:rPr lang="zh-CN" altLang="en-US" sz="1600" dirty="0"/>
              <a:t>、</a:t>
            </a:r>
            <a:r>
              <a:rPr lang="en-US" altLang="zh-CN" sz="1600" dirty="0"/>
              <a:t>alias</a:t>
            </a:r>
          </a:p>
          <a:p>
            <a:r>
              <a:rPr lang="en-US" altLang="zh-CN" sz="1400" dirty="0"/>
              <a:t>[alias]</a:t>
            </a:r>
            <a:br>
              <a:rPr lang="en-US" altLang="zh-CN" sz="1400" dirty="0"/>
            </a:br>
            <a:r>
              <a:rPr lang="zh-CN" altLang="en-US" sz="1400" dirty="0"/>
              <a:t>语法：</a:t>
            </a:r>
            <a:r>
              <a:rPr lang="en-US" altLang="zh-CN" sz="1400" dirty="0"/>
              <a:t>alias path</a:t>
            </a:r>
            <a:br>
              <a:rPr lang="en-US" altLang="zh-CN" sz="1400" dirty="0"/>
            </a:br>
            <a:r>
              <a:rPr lang="zh-CN" altLang="en-US" sz="1400" dirty="0"/>
              <a:t>配置段：</a:t>
            </a:r>
            <a:r>
              <a:rPr lang="en-US" altLang="zh-CN" sz="1400" dirty="0"/>
              <a:t>location</a:t>
            </a:r>
          </a:p>
          <a:p>
            <a:endParaRPr lang="en-US" altLang="zh-CN" sz="1600" dirty="0"/>
          </a:p>
          <a:p>
            <a:r>
              <a:rPr lang="zh-CN" altLang="en-US" sz="1400" dirty="0"/>
              <a:t>配置例子： 配置图片上传的访问路径。</a:t>
            </a:r>
            <a:endParaRPr lang="en-US" altLang="zh-CN" sz="1400" dirty="0"/>
          </a:p>
          <a:p>
            <a:endParaRPr lang="en-US" altLang="zh-CN" sz="1600" dirty="0"/>
          </a:p>
          <a:p>
            <a:r>
              <a:rPr lang="zh-CN" altLang="en-US" sz="1600" dirty="0"/>
              <a:t>注意点</a:t>
            </a:r>
            <a:r>
              <a:rPr lang="en-US" altLang="zh-CN" sz="1600" dirty="0"/>
              <a:t>:</a:t>
            </a:r>
          </a:p>
          <a:p>
            <a:pPr marL="342900" indent="-342900" latinLnBrk="1">
              <a:buAutoNum type="arabicPeriod"/>
            </a:pPr>
            <a:r>
              <a:rPr lang="zh-CN" altLang="en-US" sz="1400" dirty="0"/>
              <a:t>使用</a:t>
            </a:r>
            <a:r>
              <a:rPr lang="en-US" altLang="zh-CN" sz="1400" dirty="0"/>
              <a:t>alias</a:t>
            </a:r>
            <a:r>
              <a:rPr lang="zh-CN" altLang="en-US" sz="1400" dirty="0"/>
              <a:t>时，目录名后面一定要加</a:t>
            </a:r>
            <a:r>
              <a:rPr lang="en-US" altLang="zh-CN" sz="1400" dirty="0"/>
              <a:t>"/"</a:t>
            </a:r>
            <a:r>
              <a:rPr lang="zh-CN" altLang="en-US" sz="1400" dirty="0"/>
              <a:t>。</a:t>
            </a:r>
            <a:br>
              <a:rPr lang="zh-CN" altLang="en-US" sz="1400" dirty="0"/>
            </a:br>
            <a:r>
              <a:rPr lang="en-US" altLang="zh-CN" sz="1400" dirty="0"/>
              <a:t>3. alias</a:t>
            </a:r>
            <a:r>
              <a:rPr lang="zh-CN" altLang="en-US" sz="1400" dirty="0"/>
              <a:t>在使用正则匹配时，必须捕捉要匹配的内容并在指定的内容处使用。</a:t>
            </a:r>
            <a:br>
              <a:rPr lang="zh-CN" altLang="en-US" sz="1400" dirty="0"/>
            </a:br>
            <a:r>
              <a:rPr lang="en-US" altLang="zh-CN" sz="1400" dirty="0"/>
              <a:t>4. alias</a:t>
            </a:r>
            <a:r>
              <a:rPr lang="zh-CN" altLang="en-US" sz="1400" dirty="0"/>
              <a:t>只能位于</a:t>
            </a:r>
            <a:r>
              <a:rPr lang="en-US" altLang="zh-CN" sz="1400" dirty="0"/>
              <a:t>location</a:t>
            </a:r>
            <a:r>
              <a:rPr lang="zh-CN" altLang="en-US" sz="1400" dirty="0"/>
              <a:t>块中。（</a:t>
            </a:r>
            <a:r>
              <a:rPr lang="en-US" altLang="zh-CN" sz="1400" dirty="0"/>
              <a:t>root</a:t>
            </a:r>
            <a:r>
              <a:rPr lang="zh-CN" altLang="en-US" sz="1400" dirty="0"/>
              <a:t>可以不放在</a:t>
            </a:r>
            <a:r>
              <a:rPr lang="en-US" altLang="zh-CN" sz="1400" dirty="0"/>
              <a:t>location</a:t>
            </a:r>
            <a:r>
              <a:rPr lang="zh-CN" altLang="en-US" sz="1400" dirty="0"/>
              <a:t>中）</a:t>
            </a:r>
            <a:endParaRPr lang="en-US" altLang="zh-CN" sz="1400" dirty="0"/>
          </a:p>
          <a:p>
            <a:pPr marL="342900" indent="-342900" latinLnBrk="1">
              <a:buAutoNum type="arabicPeriod"/>
            </a:pPr>
            <a:endParaRPr lang="en-US" altLang="zh-CN" sz="1400" dirty="0"/>
          </a:p>
          <a:p>
            <a:pPr latinLnBrk="1"/>
            <a:r>
              <a:rPr lang="en-US" altLang="zh-CN" sz="1400" dirty="0"/>
              <a:t>#</a:t>
            </a:r>
            <a:r>
              <a:rPr lang="zh-CN" altLang="en-US" sz="1400" dirty="0"/>
              <a:t>设置默认</a:t>
            </a:r>
            <a:r>
              <a:rPr lang="en-US" altLang="zh-CN" sz="1400" dirty="0"/>
              <a:t>root</a:t>
            </a:r>
          </a:p>
          <a:p>
            <a:pPr latinLnBrk="1"/>
            <a:r>
              <a:rPr lang="en-US" altLang="zh-CN" sz="1400" dirty="0"/>
              <a:t>set $</a:t>
            </a:r>
            <a:r>
              <a:rPr lang="en-US" altLang="zh-CN" sz="1400" dirty="0" err="1"/>
              <a:t>rootdir</a:t>
            </a:r>
            <a:r>
              <a:rPr lang="en-US" altLang="zh-CN" sz="1400" dirty="0"/>
              <a:t> /</a:t>
            </a:r>
            <a:r>
              <a:rPr lang="en-US" altLang="zh-CN" sz="1400" dirty="0" err="1"/>
              <a:t>usr</a:t>
            </a:r>
            <a:r>
              <a:rPr lang="en-US" altLang="zh-CN" sz="1400" dirty="0"/>
              <a:t>/local/</a:t>
            </a:r>
            <a:r>
              <a:rPr lang="en-US" altLang="zh-CN" sz="1400" dirty="0" err="1"/>
              <a:t>nginx</a:t>
            </a:r>
            <a:r>
              <a:rPr lang="en-US" altLang="zh-CN" sz="1400" dirty="0"/>
              <a:t>/html/test/;</a:t>
            </a:r>
          </a:p>
          <a:p>
            <a:pPr latinLnBrk="1"/>
            <a:r>
              <a:rPr lang="zh-CN" altLang="en-US" sz="1400" dirty="0"/>
              <a:t>然后可以给不同的</a:t>
            </a:r>
            <a:r>
              <a:rPr lang="en-US" altLang="zh-CN" sz="1400" dirty="0"/>
              <a:t>location</a:t>
            </a:r>
            <a:r>
              <a:rPr lang="zh-CN" altLang="en-US" sz="1400" dirty="0"/>
              <a:t>配置单独的</a:t>
            </a:r>
            <a:r>
              <a:rPr lang="en-US" altLang="zh-CN" sz="1400" dirty="0"/>
              <a:t>root</a:t>
            </a:r>
          </a:p>
          <a:p>
            <a:pPr latinLnBrk="1"/>
            <a:r>
              <a:rPr lang="zh-CN" altLang="en-US" sz="1400" dirty="0"/>
              <a:t>配置：</a:t>
            </a:r>
            <a:r>
              <a:rPr lang="en-US" altLang="zh-CN" sz="1400" dirty="0"/>
              <a:t>root $</a:t>
            </a:r>
            <a:r>
              <a:rPr lang="en-US" altLang="zh-CN" sz="1400" dirty="0" err="1"/>
              <a:t>rootdir</a:t>
            </a:r>
            <a:endParaRPr lang="en-US" altLang="zh-CN" sz="1400" dirty="0"/>
          </a:p>
          <a:p>
            <a:pPr latinLnBrk="1"/>
            <a:endParaRPr lang="zh-CN" altLang="en-US" sz="1400" dirty="0"/>
          </a:p>
          <a:p>
            <a:endParaRPr lang="en-US" altLang="zh-CN" sz="1600" dirty="0"/>
          </a:p>
        </p:txBody>
      </p:sp>
      <p:pic>
        <p:nvPicPr>
          <p:cNvPr id="4" name="图片 3">
            <a:extLst>
              <a:ext uri="{FF2B5EF4-FFF2-40B4-BE49-F238E27FC236}">
                <a16:creationId xmlns:a16="http://schemas.microsoft.com/office/drawing/2014/main" id="{4EA29EAD-2FC1-4861-8E8C-E241E0251B42}"/>
              </a:ext>
            </a:extLst>
          </p:cNvPr>
          <p:cNvPicPr>
            <a:picLocks noChangeAspect="1"/>
          </p:cNvPicPr>
          <p:nvPr/>
        </p:nvPicPr>
        <p:blipFill>
          <a:blip r:embed="rId3"/>
          <a:stretch>
            <a:fillRect/>
          </a:stretch>
        </p:blipFill>
        <p:spPr>
          <a:xfrm>
            <a:off x="5603004" y="914320"/>
            <a:ext cx="4709332" cy="1140274"/>
          </a:xfrm>
          <a:prstGeom prst="rect">
            <a:avLst/>
          </a:prstGeom>
        </p:spPr>
      </p:pic>
      <p:pic>
        <p:nvPicPr>
          <p:cNvPr id="9" name="图片 8">
            <a:extLst>
              <a:ext uri="{FF2B5EF4-FFF2-40B4-BE49-F238E27FC236}">
                <a16:creationId xmlns:a16="http://schemas.microsoft.com/office/drawing/2014/main" id="{9D7F75A7-8530-4411-8DE1-1E787CF0C5A1}"/>
              </a:ext>
            </a:extLst>
          </p:cNvPr>
          <p:cNvPicPr>
            <a:picLocks noChangeAspect="1"/>
          </p:cNvPicPr>
          <p:nvPr/>
        </p:nvPicPr>
        <p:blipFill>
          <a:blip r:embed="rId4"/>
          <a:stretch>
            <a:fillRect/>
          </a:stretch>
        </p:blipFill>
        <p:spPr>
          <a:xfrm>
            <a:off x="5724860" y="3088602"/>
            <a:ext cx="3686140" cy="1037580"/>
          </a:xfrm>
          <a:prstGeom prst="rect">
            <a:avLst/>
          </a:prstGeom>
        </p:spPr>
      </p:pic>
      <p:pic>
        <p:nvPicPr>
          <p:cNvPr id="10" name="图片 9">
            <a:extLst>
              <a:ext uri="{FF2B5EF4-FFF2-40B4-BE49-F238E27FC236}">
                <a16:creationId xmlns:a16="http://schemas.microsoft.com/office/drawing/2014/main" id="{1BDF736E-11E8-4671-B959-B85EA2A729F9}"/>
              </a:ext>
            </a:extLst>
          </p:cNvPr>
          <p:cNvPicPr>
            <a:picLocks noChangeAspect="1"/>
          </p:cNvPicPr>
          <p:nvPr/>
        </p:nvPicPr>
        <p:blipFill>
          <a:blip r:embed="rId5"/>
          <a:stretch>
            <a:fillRect/>
          </a:stretch>
        </p:blipFill>
        <p:spPr>
          <a:xfrm>
            <a:off x="5305355" y="2216631"/>
            <a:ext cx="5060118" cy="739204"/>
          </a:xfrm>
          <a:prstGeom prst="rect">
            <a:avLst/>
          </a:prstGeom>
        </p:spPr>
      </p:pic>
      <p:pic>
        <p:nvPicPr>
          <p:cNvPr id="11" name="图片 10">
            <a:extLst>
              <a:ext uri="{FF2B5EF4-FFF2-40B4-BE49-F238E27FC236}">
                <a16:creationId xmlns:a16="http://schemas.microsoft.com/office/drawing/2014/main" id="{E0D53975-7718-4C35-9E1E-D2A53377E1EB}"/>
              </a:ext>
            </a:extLst>
          </p:cNvPr>
          <p:cNvPicPr>
            <a:picLocks noChangeAspect="1"/>
          </p:cNvPicPr>
          <p:nvPr/>
        </p:nvPicPr>
        <p:blipFill>
          <a:blip r:embed="rId6"/>
          <a:stretch>
            <a:fillRect/>
          </a:stretch>
        </p:blipFill>
        <p:spPr>
          <a:xfrm>
            <a:off x="8009704" y="4299957"/>
            <a:ext cx="3275154" cy="1043335"/>
          </a:xfrm>
          <a:prstGeom prst="rect">
            <a:avLst/>
          </a:prstGeom>
        </p:spPr>
      </p:pic>
      <p:pic>
        <p:nvPicPr>
          <p:cNvPr id="12" name="图片 11">
            <a:extLst>
              <a:ext uri="{FF2B5EF4-FFF2-40B4-BE49-F238E27FC236}">
                <a16:creationId xmlns:a16="http://schemas.microsoft.com/office/drawing/2014/main" id="{B0233976-C793-4C9B-B7FF-770385DF945B}"/>
              </a:ext>
            </a:extLst>
          </p:cNvPr>
          <p:cNvPicPr>
            <a:picLocks noChangeAspect="1"/>
          </p:cNvPicPr>
          <p:nvPr/>
        </p:nvPicPr>
        <p:blipFill>
          <a:blip r:embed="rId7"/>
          <a:stretch>
            <a:fillRect/>
          </a:stretch>
        </p:blipFill>
        <p:spPr>
          <a:xfrm>
            <a:off x="4473841" y="5368823"/>
            <a:ext cx="7472262" cy="1858831"/>
          </a:xfrm>
          <a:prstGeom prst="rect">
            <a:avLst/>
          </a:prstGeom>
        </p:spPr>
      </p:pic>
    </p:spTree>
    <p:extLst>
      <p:ext uri="{BB962C8B-B14F-4D97-AF65-F5344CB8AC3E}">
        <p14:creationId xmlns:p14="http://schemas.microsoft.com/office/powerpoint/2010/main" val="419228507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9101E4-CC22-4405-A40F-9F448A9048C5}"/>
              </a:ext>
            </a:extLst>
          </p:cNvPr>
          <p:cNvPicPr>
            <a:picLocks noChangeAspect="1"/>
          </p:cNvPicPr>
          <p:nvPr/>
        </p:nvPicPr>
        <p:blipFill>
          <a:blip r:embed="rId2"/>
          <a:stretch>
            <a:fillRect/>
          </a:stretch>
        </p:blipFill>
        <p:spPr>
          <a:xfrm>
            <a:off x="1577631" y="1483791"/>
            <a:ext cx="8550031" cy="3821180"/>
          </a:xfrm>
          <a:prstGeom prst="rect">
            <a:avLst/>
          </a:prstGeom>
        </p:spPr>
      </p:pic>
    </p:spTree>
    <p:extLst>
      <p:ext uri="{BB962C8B-B14F-4D97-AF65-F5344CB8AC3E}">
        <p14:creationId xmlns:p14="http://schemas.microsoft.com/office/powerpoint/2010/main" val="297126370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13</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的缓冲</a:t>
            </a:r>
            <a:r>
              <a:rPr lang="en-US" altLang="zh-CN" sz="2800" dirty="0">
                <a:solidFill>
                  <a:srgbClr val="FF0000"/>
                </a:solidFill>
              </a:rPr>
              <a:t>buffer</a:t>
            </a:r>
            <a:endParaRPr lang="zh-CN" altLang="en-US" sz="2800" b="1" dirty="0">
              <a:solidFill>
                <a:srgbClr val="FF0000"/>
              </a:solidFill>
            </a:endParaRPr>
          </a:p>
        </p:txBody>
      </p:sp>
      <p:sp>
        <p:nvSpPr>
          <p:cNvPr id="3" name="文本框 2"/>
          <p:cNvSpPr txBox="1"/>
          <p:nvPr/>
        </p:nvSpPr>
        <p:spPr>
          <a:xfrm>
            <a:off x="994299" y="1198485"/>
            <a:ext cx="10022889" cy="5078313"/>
          </a:xfrm>
          <a:prstGeom prst="rect">
            <a:avLst/>
          </a:prstGeom>
          <a:noFill/>
        </p:spPr>
        <p:txBody>
          <a:bodyPr wrap="square" rtlCol="0">
            <a:spAutoFit/>
          </a:bodyPr>
          <a:lstStyle/>
          <a:p>
            <a:r>
              <a:rPr lang="zh-CN" altLang="en-US" sz="1600" dirty="0">
                <a:hlinkClick r:id="rId3"/>
              </a:rPr>
              <a:t>官方介绍： </a:t>
            </a:r>
            <a:endParaRPr lang="en-US" altLang="zh-CN" sz="1600" dirty="0">
              <a:hlinkClick r:id="rId3"/>
            </a:endParaRPr>
          </a:p>
          <a:p>
            <a:r>
              <a:rPr lang="en-US" altLang="zh-CN" sz="1600" dirty="0">
                <a:hlinkClick r:id="rId3"/>
              </a:rPr>
              <a:t>http://nginx.org/en/docs/http/ngx_http_proxy_module.html#proxy_buffer_size</a:t>
            </a:r>
            <a:endParaRPr lang="en-US" altLang="zh-CN" sz="1600" dirty="0"/>
          </a:p>
          <a:p>
            <a:r>
              <a:rPr lang="zh-CN" altLang="en-US" sz="1200" dirty="0"/>
              <a:t>作用：解决后端服务传输数据过多，其实是</a:t>
            </a:r>
            <a:r>
              <a:rPr lang="en-US" altLang="zh-CN" sz="1200" dirty="0"/>
              <a:t>header</a:t>
            </a:r>
            <a:r>
              <a:rPr lang="zh-CN" altLang="en-US" sz="1200" dirty="0"/>
              <a:t>过大的问题</a:t>
            </a:r>
            <a:endParaRPr lang="en-US" altLang="zh-CN" sz="1200" dirty="0"/>
          </a:p>
          <a:p>
            <a:r>
              <a:rPr lang="zh-CN" altLang="en-US" sz="1200" dirty="0"/>
              <a:t>常见报错</a:t>
            </a:r>
            <a:r>
              <a:rPr lang="en-US" altLang="zh-CN" sz="1200" dirty="0"/>
              <a:t>: upstream sent too big header while reading response header from upstream</a:t>
            </a:r>
          </a:p>
          <a:p>
            <a:endParaRPr lang="en-US" altLang="zh-CN" sz="1200" dirty="0"/>
          </a:p>
          <a:p>
            <a:r>
              <a:rPr lang="zh-CN" altLang="en-US" sz="1200" dirty="0"/>
              <a:t>配置参数：</a:t>
            </a:r>
            <a:endParaRPr lang="en-US" altLang="zh-CN" sz="1200" dirty="0"/>
          </a:p>
          <a:p>
            <a:r>
              <a:rPr lang="en-US" altLang="zh-CN" sz="1400" dirty="0"/>
              <a:t>(1)</a:t>
            </a:r>
            <a:r>
              <a:rPr lang="zh-CN" altLang="en-US" sz="1400" dirty="0"/>
              <a:t> </a:t>
            </a:r>
            <a:r>
              <a:rPr lang="en-US" altLang="zh-CN" sz="1600" dirty="0" err="1"/>
              <a:t>proxy_buffer_size</a:t>
            </a:r>
            <a:r>
              <a:rPr lang="en-US" altLang="zh-CN" sz="1600" dirty="0"/>
              <a:t> 64k; </a:t>
            </a:r>
          </a:p>
          <a:p>
            <a:r>
              <a:rPr lang="en-US" altLang="zh-CN" sz="1600" dirty="0"/>
              <a:t>(2) </a:t>
            </a:r>
            <a:r>
              <a:rPr lang="en-US" altLang="zh-CN" sz="1600" dirty="0" err="1"/>
              <a:t>proxy_buffers</a:t>
            </a:r>
            <a:r>
              <a:rPr lang="en-US" altLang="zh-CN" sz="1600" dirty="0"/>
              <a:t> 4 32k; </a:t>
            </a:r>
          </a:p>
          <a:p>
            <a:r>
              <a:rPr lang="en-US" altLang="zh-CN" sz="1600" dirty="0"/>
              <a:t>(3)</a:t>
            </a:r>
            <a:r>
              <a:rPr lang="en-US" altLang="zh-CN" sz="1600" dirty="0" err="1"/>
              <a:t>proxy_busy_buffers_size</a:t>
            </a:r>
            <a:r>
              <a:rPr lang="en-US" altLang="zh-CN" sz="1600" dirty="0"/>
              <a:t> 64k;</a:t>
            </a:r>
            <a:endParaRPr lang="en-US" altLang="zh-CN" dirty="0"/>
          </a:p>
          <a:p>
            <a:r>
              <a:rPr lang="en-US" altLang="zh-CN" sz="1600" dirty="0"/>
              <a:t>(4)</a:t>
            </a:r>
            <a:r>
              <a:rPr lang="en-US" altLang="zh-CN" sz="1600" dirty="0" err="1"/>
              <a:t>proxy_buffering</a:t>
            </a:r>
            <a:r>
              <a:rPr lang="en-US" altLang="zh-CN" sz="1600" dirty="0"/>
              <a:t> off; </a:t>
            </a:r>
          </a:p>
          <a:p>
            <a:r>
              <a:rPr lang="en-US" altLang="zh-CN" sz="1200" dirty="0" err="1"/>
              <a:t>proxy_buffering</a:t>
            </a:r>
            <a:br>
              <a:rPr lang="en-US" altLang="zh-CN" sz="1200" dirty="0"/>
            </a:br>
            <a:r>
              <a:rPr lang="zh-CN" altLang="en-US" sz="1200" dirty="0"/>
              <a:t>语法</a:t>
            </a:r>
            <a:r>
              <a:rPr lang="en-US" altLang="zh-CN" sz="1200" dirty="0"/>
              <a:t>: </a:t>
            </a:r>
            <a:r>
              <a:rPr lang="en-US" altLang="zh-CN" sz="1200" dirty="0" err="1"/>
              <a:t>proxy_buffering</a:t>
            </a:r>
            <a:r>
              <a:rPr lang="en-US" altLang="zh-CN" sz="1200" dirty="0"/>
              <a:t> </a:t>
            </a:r>
            <a:r>
              <a:rPr lang="en-US" altLang="zh-CN" sz="1200" dirty="0" err="1"/>
              <a:t>on|off</a:t>
            </a:r>
            <a:br>
              <a:rPr lang="en-US" altLang="zh-CN" sz="1200" dirty="0"/>
            </a:br>
            <a:r>
              <a:rPr lang="zh-CN" altLang="en-US" sz="1200" dirty="0"/>
              <a:t>默认值</a:t>
            </a:r>
            <a:r>
              <a:rPr lang="en-US" altLang="zh-CN" sz="1200" dirty="0"/>
              <a:t>: </a:t>
            </a:r>
            <a:r>
              <a:rPr lang="en-US" altLang="zh-CN" sz="1200" dirty="0" err="1"/>
              <a:t>proxy_buffering</a:t>
            </a:r>
            <a:r>
              <a:rPr lang="en-US" altLang="zh-CN" sz="1200" dirty="0"/>
              <a:t> on</a:t>
            </a:r>
            <a:br>
              <a:rPr lang="en-US" altLang="zh-CN" sz="1200" dirty="0"/>
            </a:br>
            <a:r>
              <a:rPr lang="zh-CN" altLang="en-US" sz="1200" dirty="0"/>
              <a:t>上下文</a:t>
            </a:r>
            <a:r>
              <a:rPr lang="en-US" altLang="zh-CN" sz="1200" dirty="0"/>
              <a:t>: http, server, location</a:t>
            </a:r>
            <a:br>
              <a:rPr lang="en-US" altLang="zh-CN" sz="1200" dirty="0"/>
            </a:br>
            <a:br>
              <a:rPr lang="en-US" altLang="zh-CN" sz="1200" dirty="0"/>
            </a:br>
            <a:r>
              <a:rPr lang="zh-CN" altLang="en-US" sz="1200" dirty="0"/>
              <a:t>这个参数用来控制是否打开后端响应内容的缓冲区，如果这个设置为</a:t>
            </a:r>
            <a:r>
              <a:rPr lang="en-US" altLang="zh-CN" sz="1200" dirty="0"/>
              <a:t>off</a:t>
            </a:r>
            <a:r>
              <a:rPr lang="zh-CN" altLang="en-US" sz="1200" dirty="0"/>
              <a:t>，那么</a:t>
            </a:r>
            <a:r>
              <a:rPr lang="en-US" altLang="zh-CN" sz="1200" dirty="0" err="1"/>
              <a:t>proxy_buffers</a:t>
            </a:r>
            <a:r>
              <a:rPr lang="zh-CN" altLang="en-US" sz="1200" dirty="0"/>
              <a:t>和</a:t>
            </a:r>
            <a:r>
              <a:rPr lang="en-US" altLang="zh-CN" sz="1200" dirty="0" err="1"/>
              <a:t>proxy_busy_buffers_size</a:t>
            </a:r>
            <a:r>
              <a:rPr lang="zh-CN" altLang="en-US" sz="1200" dirty="0"/>
              <a:t>这两个指令将会失效。 但是无论</a:t>
            </a:r>
            <a:r>
              <a:rPr lang="en-US" altLang="zh-CN" sz="1200" dirty="0" err="1"/>
              <a:t>proxy_buffering</a:t>
            </a:r>
            <a:r>
              <a:rPr lang="zh-CN" altLang="en-US" sz="1200" dirty="0"/>
              <a:t>是否开启，对</a:t>
            </a:r>
            <a:r>
              <a:rPr lang="en-US" altLang="zh-CN" sz="1200" dirty="0" err="1"/>
              <a:t>proxy_buffer_size</a:t>
            </a:r>
            <a:r>
              <a:rPr lang="zh-CN" altLang="en-US" sz="1200" dirty="0"/>
              <a:t>都是生效的。</a:t>
            </a:r>
            <a:br>
              <a:rPr lang="zh-CN" altLang="en-US" sz="1200" dirty="0"/>
            </a:br>
            <a:r>
              <a:rPr lang="en-US" altLang="zh-CN" sz="1200" dirty="0" err="1"/>
              <a:t>proxy_buffering</a:t>
            </a:r>
            <a:r>
              <a:rPr lang="zh-CN" altLang="en-US" sz="1200" dirty="0"/>
              <a:t>开启的情况下，</a:t>
            </a:r>
            <a:r>
              <a:rPr lang="en-US" altLang="zh-CN" sz="1200" dirty="0" err="1"/>
              <a:t>nignx</a:t>
            </a:r>
            <a:r>
              <a:rPr lang="zh-CN" altLang="en-US" sz="1200" dirty="0"/>
              <a:t>会把后端返回的内容先放到缓冲区当中，然后再返回给客户端</a:t>
            </a:r>
            <a:r>
              <a:rPr lang="en-US" altLang="zh-CN" sz="1200" dirty="0"/>
              <a:t>(</a:t>
            </a:r>
            <a:r>
              <a:rPr lang="zh-CN" altLang="en-US" sz="1200" dirty="0"/>
              <a:t>边收边传，不是全部接收完再传给客户端</a:t>
            </a:r>
            <a:r>
              <a:rPr lang="en-US" altLang="zh-CN" sz="1200" dirty="0"/>
              <a:t>)</a:t>
            </a:r>
            <a:r>
              <a:rPr lang="zh-CN" altLang="en-US" sz="1200" dirty="0"/>
              <a:t>。 临时文件由</a:t>
            </a:r>
            <a:r>
              <a:rPr lang="en-US" altLang="zh-CN" sz="1200" dirty="0" err="1"/>
              <a:t>proxy_max_temp_file_size</a:t>
            </a:r>
            <a:r>
              <a:rPr lang="zh-CN" altLang="en-US" sz="1200" dirty="0"/>
              <a:t>和</a:t>
            </a:r>
            <a:r>
              <a:rPr lang="en-US" altLang="zh-CN" sz="1200" dirty="0" err="1"/>
              <a:t>proxy_temp_file_write_size</a:t>
            </a:r>
            <a:r>
              <a:rPr lang="zh-CN" altLang="en-US" sz="1200" dirty="0"/>
              <a:t>这两个指令决定的。如果响应内容无法放在内存里边</a:t>
            </a:r>
            <a:r>
              <a:rPr lang="en-US" altLang="zh-CN" sz="1200" dirty="0"/>
              <a:t>,</a:t>
            </a:r>
            <a:r>
              <a:rPr lang="zh-CN" altLang="en-US" sz="1200" dirty="0"/>
              <a:t>那么部分内容会被写到磁盘上。</a:t>
            </a:r>
            <a:br>
              <a:rPr lang="zh-CN" altLang="en-US" sz="1200" dirty="0"/>
            </a:br>
            <a:r>
              <a:rPr lang="zh-CN" altLang="en-US" sz="1200" dirty="0"/>
              <a:t>如果</a:t>
            </a:r>
            <a:r>
              <a:rPr lang="en-US" altLang="zh-CN" sz="1200" dirty="0" err="1"/>
              <a:t>proxy_buffering</a:t>
            </a:r>
            <a:r>
              <a:rPr lang="zh-CN" altLang="en-US" sz="1200" dirty="0"/>
              <a:t>关闭，那么</a:t>
            </a:r>
            <a:r>
              <a:rPr lang="en-US" altLang="zh-CN" sz="1200" dirty="0" err="1"/>
              <a:t>nginx</a:t>
            </a:r>
            <a:r>
              <a:rPr lang="zh-CN" altLang="en-US" sz="1200" dirty="0"/>
              <a:t>会立即把从后端收到的响应内容传送给客户端，每次取的大小为</a:t>
            </a:r>
            <a:r>
              <a:rPr lang="en-US" altLang="zh-CN" sz="1200" dirty="0" err="1"/>
              <a:t>proxy_buffer_size</a:t>
            </a:r>
            <a:r>
              <a:rPr lang="zh-CN" altLang="en-US" sz="1200" dirty="0"/>
              <a:t>的大小，这样效率肯定会比较低。</a:t>
            </a:r>
            <a:br>
              <a:rPr lang="zh-CN" altLang="en-US" sz="1200" dirty="0"/>
            </a:br>
            <a:r>
              <a:rPr lang="en-US" altLang="zh-CN" sz="1200" dirty="0" err="1"/>
              <a:t>nginx</a:t>
            </a:r>
            <a:r>
              <a:rPr lang="zh-CN" altLang="en-US" sz="1200" dirty="0"/>
              <a:t>不尝试计算被代理服务器整个响应内容的大小</a:t>
            </a:r>
            <a:r>
              <a:rPr lang="en-US" altLang="zh-CN" sz="1200" dirty="0"/>
              <a:t>,</a:t>
            </a:r>
            <a:r>
              <a:rPr lang="en-US" altLang="zh-CN" sz="1200" dirty="0" err="1"/>
              <a:t>nginx</a:t>
            </a:r>
            <a:r>
              <a:rPr lang="zh-CN" altLang="en-US" sz="1200" dirty="0"/>
              <a:t>能从服务器接受的最大数据</a:t>
            </a:r>
            <a:r>
              <a:rPr lang="en-US" altLang="zh-CN" sz="1200" dirty="0"/>
              <a:t>,</a:t>
            </a:r>
            <a:r>
              <a:rPr lang="zh-CN" altLang="en-US" sz="1200" dirty="0"/>
              <a:t>是由指令</a:t>
            </a:r>
            <a:r>
              <a:rPr lang="en-US" altLang="zh-CN" sz="1200" dirty="0" err="1"/>
              <a:t>proxy_buffer_size</a:t>
            </a:r>
            <a:r>
              <a:rPr lang="zh-CN" altLang="en-US" sz="1200" dirty="0"/>
              <a:t>指定的</a:t>
            </a:r>
            <a:r>
              <a:rPr lang="en-US" altLang="zh-CN" sz="1200" dirty="0"/>
              <a:t>.</a:t>
            </a:r>
            <a:br>
              <a:rPr lang="en-US" altLang="zh-CN" sz="1200" dirty="0"/>
            </a:br>
            <a:r>
              <a:rPr lang="zh-CN" altLang="en-US" sz="1200" dirty="0"/>
              <a:t>注：</a:t>
            </a:r>
            <a:r>
              <a:rPr lang="en-US" altLang="zh-CN" sz="1200" dirty="0"/>
              <a:t>1</a:t>
            </a:r>
            <a:r>
              <a:rPr lang="zh-CN" altLang="en-US" sz="1200" dirty="0"/>
              <a:t>、 </a:t>
            </a:r>
            <a:r>
              <a:rPr lang="en-US" altLang="zh-CN" sz="1200" dirty="0" err="1"/>
              <a:t>proxy_buffering</a:t>
            </a:r>
            <a:r>
              <a:rPr lang="zh-CN" altLang="en-US" sz="1200" dirty="0"/>
              <a:t>启用时，要提防使用的代理缓冲区太大。这可能会吃掉你的内存，限制代理能够支持的最大并发连接数。</a:t>
            </a:r>
          </a:p>
          <a:p>
            <a:r>
              <a:rPr lang="en-US" altLang="zh-CN" sz="1200" dirty="0"/>
              <a:t>2</a:t>
            </a:r>
            <a:r>
              <a:rPr lang="zh-CN" altLang="en-US" sz="1200" dirty="0"/>
              <a:t>、对于基于长轮询</a:t>
            </a:r>
            <a:r>
              <a:rPr lang="en-US" altLang="zh-CN" sz="1200" dirty="0"/>
              <a:t>(long-polling)</a:t>
            </a:r>
            <a:r>
              <a:rPr lang="zh-CN" altLang="en-US" sz="1200" dirty="0"/>
              <a:t>的</a:t>
            </a:r>
            <a:r>
              <a:rPr lang="en-US" altLang="zh-CN" sz="1200" dirty="0"/>
              <a:t>Comet </a:t>
            </a:r>
            <a:r>
              <a:rPr lang="zh-CN" altLang="en-US" sz="1200" dirty="0"/>
              <a:t>应用来说</a:t>
            </a:r>
            <a:r>
              <a:rPr lang="en-US" altLang="zh-CN" sz="1200" dirty="0"/>
              <a:t>,</a:t>
            </a:r>
            <a:r>
              <a:rPr lang="zh-CN" altLang="en-US" sz="1200" dirty="0"/>
              <a:t>关闭 </a:t>
            </a:r>
            <a:r>
              <a:rPr lang="en-US" altLang="zh-CN" sz="1200" dirty="0" err="1"/>
              <a:t>proxy_buffering</a:t>
            </a:r>
            <a:r>
              <a:rPr lang="en-US" altLang="zh-CN" sz="1200" dirty="0"/>
              <a:t> </a:t>
            </a:r>
            <a:r>
              <a:rPr lang="zh-CN" altLang="en-US" sz="1200" dirty="0"/>
              <a:t>是重要的</a:t>
            </a:r>
            <a:r>
              <a:rPr lang="en-US" altLang="zh-CN" sz="1200" dirty="0"/>
              <a:t>,</a:t>
            </a:r>
            <a:r>
              <a:rPr lang="zh-CN" altLang="en-US" sz="1200" dirty="0"/>
              <a:t>不然异步响应将被缓存导致</a:t>
            </a:r>
            <a:r>
              <a:rPr lang="en-US" altLang="zh-CN" sz="1200" dirty="0"/>
              <a:t>Comet</a:t>
            </a:r>
            <a:r>
              <a:rPr lang="zh-CN" altLang="en-US" sz="1200" dirty="0"/>
              <a:t>无法工作</a:t>
            </a:r>
          </a:p>
          <a:p>
            <a:endParaRPr lang="en-US" altLang="zh-CN" sz="1200" dirty="0"/>
          </a:p>
        </p:txBody>
      </p:sp>
    </p:spTree>
    <p:extLst>
      <p:ext uri="{BB962C8B-B14F-4D97-AF65-F5344CB8AC3E}">
        <p14:creationId xmlns:p14="http://schemas.microsoft.com/office/powerpoint/2010/main" val="136339291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13</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的缓冲</a:t>
            </a:r>
            <a:r>
              <a:rPr lang="en-US" altLang="zh-CN" sz="2800" dirty="0">
                <a:solidFill>
                  <a:srgbClr val="FF0000"/>
                </a:solidFill>
              </a:rPr>
              <a:t>buffer</a:t>
            </a:r>
            <a:endParaRPr lang="zh-CN" altLang="en-US" sz="2800" b="1" dirty="0">
              <a:solidFill>
                <a:srgbClr val="FF0000"/>
              </a:solidFill>
            </a:endParaRPr>
          </a:p>
        </p:txBody>
      </p:sp>
      <p:sp>
        <p:nvSpPr>
          <p:cNvPr id="3" name="文本框 2"/>
          <p:cNvSpPr txBox="1"/>
          <p:nvPr/>
        </p:nvSpPr>
        <p:spPr>
          <a:xfrm>
            <a:off x="994299" y="1198485"/>
            <a:ext cx="10022889" cy="1107996"/>
          </a:xfrm>
          <a:prstGeom prst="rect">
            <a:avLst/>
          </a:prstGeom>
          <a:noFill/>
        </p:spPr>
        <p:txBody>
          <a:bodyPr wrap="square" rtlCol="0">
            <a:spAutoFit/>
          </a:bodyPr>
          <a:lstStyle/>
          <a:p>
            <a:r>
              <a:rPr lang="en-US" altLang="zh-CN" sz="1600" dirty="0"/>
              <a:t>(5) </a:t>
            </a:r>
            <a:r>
              <a:rPr lang="en-US" altLang="zh-CN" sz="1600" dirty="0" err="1"/>
              <a:t>proxy_max_temp_file_size</a:t>
            </a:r>
            <a:r>
              <a:rPr lang="zh-CN" altLang="en-US" sz="1600" dirty="0"/>
              <a:t>和</a:t>
            </a:r>
            <a:r>
              <a:rPr lang="en-US" altLang="zh-CN" sz="1600" dirty="0" err="1"/>
              <a:t>proxy_temp_file_write_size</a:t>
            </a:r>
            <a:endParaRPr lang="en-US" altLang="zh-CN" sz="1600" dirty="0"/>
          </a:p>
          <a:p>
            <a:r>
              <a:rPr lang="zh-CN" altLang="en-US" sz="1200" dirty="0"/>
              <a:t>临时文件由</a:t>
            </a:r>
            <a:r>
              <a:rPr lang="en-US" altLang="zh-CN" sz="1200" dirty="0" err="1"/>
              <a:t>proxy_max_temp_file_size</a:t>
            </a:r>
            <a:r>
              <a:rPr lang="zh-CN" altLang="en-US" sz="1200" dirty="0"/>
              <a:t>和</a:t>
            </a:r>
            <a:r>
              <a:rPr lang="en-US" altLang="zh-CN" sz="1200" dirty="0" err="1"/>
              <a:t>proxy_temp_file_write_size</a:t>
            </a:r>
            <a:r>
              <a:rPr lang="zh-CN" altLang="en-US" sz="1200" dirty="0"/>
              <a:t>这两个指令决定。 </a:t>
            </a:r>
            <a:r>
              <a:rPr lang="en-US" altLang="zh-CN" sz="1200" dirty="0" err="1"/>
              <a:t>proxy_temp_file_write_size</a:t>
            </a:r>
            <a:r>
              <a:rPr lang="zh-CN" altLang="en-US" sz="1200" dirty="0"/>
              <a:t>是一次访问能写入的临时文件的大小，默认是</a:t>
            </a:r>
            <a:r>
              <a:rPr lang="en-US" altLang="zh-CN" sz="1200" dirty="0" err="1"/>
              <a:t>proxy_buffer_size</a:t>
            </a:r>
            <a:r>
              <a:rPr lang="zh-CN" altLang="en-US" sz="1200" dirty="0"/>
              <a:t>和</a:t>
            </a:r>
            <a:r>
              <a:rPr lang="en-US" altLang="zh-CN" sz="1200" dirty="0" err="1"/>
              <a:t>proxy_buffers</a:t>
            </a:r>
            <a:r>
              <a:rPr lang="zh-CN" altLang="en-US" sz="1200" dirty="0"/>
              <a:t>中设置的缓冲区大小的</a:t>
            </a:r>
            <a:r>
              <a:rPr lang="en-US" altLang="zh-CN" sz="1200" dirty="0"/>
              <a:t>2</a:t>
            </a:r>
            <a:r>
              <a:rPr lang="zh-CN" altLang="en-US" sz="1200" dirty="0"/>
              <a:t>倍，</a:t>
            </a:r>
            <a:r>
              <a:rPr lang="en-US" altLang="zh-CN" sz="1200" dirty="0"/>
              <a:t>Linux</a:t>
            </a:r>
            <a:r>
              <a:rPr lang="zh-CN" altLang="en-US" sz="1200" dirty="0"/>
              <a:t>下一般是</a:t>
            </a:r>
            <a:r>
              <a:rPr lang="en-US" altLang="zh-CN" sz="1200" dirty="0"/>
              <a:t>8k</a:t>
            </a:r>
            <a:r>
              <a:rPr lang="zh-CN" altLang="en-US" sz="1200" dirty="0"/>
              <a:t>。</a:t>
            </a:r>
            <a:br>
              <a:rPr lang="en-US" altLang="zh-CN" sz="1200" dirty="0"/>
            </a:br>
            <a:r>
              <a:rPr lang="en-US" altLang="zh-CN" sz="1200" dirty="0" err="1"/>
              <a:t>proxy_max_temp_file_size</a:t>
            </a:r>
            <a:r>
              <a:rPr lang="zh-CN" altLang="en-US" sz="1200" dirty="0"/>
              <a:t>指定当响应内容大于</a:t>
            </a:r>
            <a:r>
              <a:rPr lang="en-US" altLang="zh-CN" sz="1200" dirty="0" err="1"/>
              <a:t>proxy_buffers</a:t>
            </a:r>
            <a:r>
              <a:rPr lang="zh-CN" altLang="en-US" sz="1200" dirty="0"/>
              <a:t>指定的缓冲区时</a:t>
            </a:r>
            <a:r>
              <a:rPr lang="en-US" altLang="zh-CN" sz="1200" dirty="0"/>
              <a:t>, </a:t>
            </a:r>
            <a:r>
              <a:rPr lang="zh-CN" altLang="en-US" sz="1200" dirty="0"/>
              <a:t>写入硬盘的临时文件的大小</a:t>
            </a:r>
            <a:r>
              <a:rPr lang="en-US" altLang="zh-CN" sz="1200" dirty="0"/>
              <a:t>. </a:t>
            </a:r>
            <a:r>
              <a:rPr lang="zh-CN" altLang="en-US" sz="1200" dirty="0"/>
              <a:t>如果超过了这个值</a:t>
            </a:r>
            <a:r>
              <a:rPr lang="en-US" altLang="zh-CN" sz="1200" dirty="0"/>
              <a:t>, Nginx</a:t>
            </a:r>
            <a:r>
              <a:rPr lang="zh-CN" altLang="en-US" sz="1200" dirty="0"/>
              <a:t>将与</a:t>
            </a:r>
            <a:r>
              <a:rPr lang="en-US" altLang="zh-CN" sz="1200" dirty="0"/>
              <a:t>Proxy</a:t>
            </a:r>
            <a:r>
              <a:rPr lang="zh-CN" altLang="en-US" sz="1200" dirty="0"/>
              <a:t>服务器同步的传递内容</a:t>
            </a:r>
            <a:r>
              <a:rPr lang="en-US" altLang="zh-CN" sz="1200" dirty="0"/>
              <a:t>, </a:t>
            </a:r>
            <a:r>
              <a:rPr lang="zh-CN" altLang="en-US" sz="1200" dirty="0"/>
              <a:t>而不再缓冲到硬盘</a:t>
            </a:r>
            <a:r>
              <a:rPr lang="en-US" altLang="zh-CN" sz="1200" dirty="0"/>
              <a:t>. </a:t>
            </a:r>
            <a:r>
              <a:rPr lang="zh-CN" altLang="en-US" sz="1200" dirty="0"/>
              <a:t>设置为</a:t>
            </a:r>
            <a:r>
              <a:rPr lang="en-US" altLang="zh-CN" sz="1200" dirty="0"/>
              <a:t>0</a:t>
            </a:r>
            <a:r>
              <a:rPr lang="zh-CN" altLang="en-US" sz="1200" dirty="0"/>
              <a:t>时</a:t>
            </a:r>
            <a:r>
              <a:rPr lang="en-US" altLang="zh-CN" sz="1200" dirty="0"/>
              <a:t>, </a:t>
            </a:r>
            <a:r>
              <a:rPr lang="zh-CN" altLang="en-US" sz="1200" dirty="0"/>
              <a:t>则直接关闭硬盘缓冲</a:t>
            </a:r>
            <a:r>
              <a:rPr lang="en-US" altLang="zh-CN" sz="1200" dirty="0"/>
              <a:t>.</a:t>
            </a:r>
          </a:p>
        </p:txBody>
      </p:sp>
      <p:pic>
        <p:nvPicPr>
          <p:cNvPr id="4" name="图片 3">
            <a:extLst>
              <a:ext uri="{FF2B5EF4-FFF2-40B4-BE49-F238E27FC236}">
                <a16:creationId xmlns:a16="http://schemas.microsoft.com/office/drawing/2014/main" id="{A5537FAF-03C2-4403-8E28-EDB7CB916EAE}"/>
              </a:ext>
            </a:extLst>
          </p:cNvPr>
          <p:cNvPicPr>
            <a:picLocks noChangeAspect="1"/>
          </p:cNvPicPr>
          <p:nvPr/>
        </p:nvPicPr>
        <p:blipFill>
          <a:blip r:embed="rId3"/>
          <a:stretch>
            <a:fillRect/>
          </a:stretch>
        </p:blipFill>
        <p:spPr>
          <a:xfrm>
            <a:off x="2249705" y="2706801"/>
            <a:ext cx="4412362" cy="2591025"/>
          </a:xfrm>
          <a:prstGeom prst="rect">
            <a:avLst/>
          </a:prstGeom>
        </p:spPr>
      </p:pic>
    </p:spTree>
    <p:extLst>
      <p:ext uri="{BB962C8B-B14F-4D97-AF65-F5344CB8AC3E}">
        <p14:creationId xmlns:p14="http://schemas.microsoft.com/office/powerpoint/2010/main" val="225178175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14</a:t>
            </a:r>
            <a:r>
              <a:rPr lang="zh-CN" altLang="en-US" sz="2800" dirty="0">
                <a:solidFill>
                  <a:srgbClr val="FF0000"/>
                </a:solidFill>
              </a:rPr>
              <a:t>、</a:t>
            </a:r>
            <a:r>
              <a:rPr lang="en-US" altLang="zh-CN" sz="2800" dirty="0">
                <a:solidFill>
                  <a:srgbClr val="FF0000"/>
                </a:solidFill>
              </a:rPr>
              <a:t>Nginx</a:t>
            </a:r>
            <a:r>
              <a:rPr lang="zh-CN" altLang="en-US" sz="2800" dirty="0">
                <a:solidFill>
                  <a:srgbClr val="FF0000"/>
                </a:solidFill>
              </a:rPr>
              <a:t>的正向代理和方向代理</a:t>
            </a:r>
            <a:endParaRPr lang="zh-CN" altLang="en-US" sz="2800" b="1" dirty="0">
              <a:solidFill>
                <a:srgbClr val="FF0000"/>
              </a:solidFill>
            </a:endParaRPr>
          </a:p>
        </p:txBody>
      </p:sp>
      <p:sp>
        <p:nvSpPr>
          <p:cNvPr id="8" name="文本框 7">
            <a:extLst>
              <a:ext uri="{FF2B5EF4-FFF2-40B4-BE49-F238E27FC236}">
                <a16:creationId xmlns:a16="http://schemas.microsoft.com/office/drawing/2014/main" id="{43136840-47E9-4709-9A62-4D032B70A5F5}"/>
              </a:ext>
            </a:extLst>
          </p:cNvPr>
          <p:cNvSpPr txBox="1"/>
          <p:nvPr/>
        </p:nvSpPr>
        <p:spPr>
          <a:xfrm>
            <a:off x="994299" y="1198485"/>
            <a:ext cx="10022889" cy="4431983"/>
          </a:xfrm>
          <a:prstGeom prst="rect">
            <a:avLst/>
          </a:prstGeom>
          <a:noFill/>
        </p:spPr>
        <p:txBody>
          <a:bodyPr wrap="square" rtlCol="0">
            <a:spAutoFit/>
          </a:bodyPr>
          <a:lstStyle/>
          <a:p>
            <a:r>
              <a:rPr lang="en-US" altLang="zh-CN" dirty="0"/>
              <a:t>1</a:t>
            </a:r>
            <a:r>
              <a:rPr lang="zh-CN" altLang="en-US" dirty="0"/>
              <a:t>、正向代理：如果把局域网外的</a:t>
            </a:r>
            <a:r>
              <a:rPr lang="en-US" altLang="zh-CN" dirty="0"/>
              <a:t>Internet</a:t>
            </a:r>
            <a:r>
              <a:rPr lang="zh-CN" altLang="en-US" dirty="0"/>
              <a:t>想象成一个巨大的资源库，则局域网中的客户端要访问</a:t>
            </a:r>
            <a:r>
              <a:rPr lang="en-US" altLang="zh-CN" dirty="0"/>
              <a:t>Internet</a:t>
            </a:r>
            <a:r>
              <a:rPr lang="zh-CN" altLang="en-US" dirty="0"/>
              <a:t>，则需要通过代理服务器来访问，这种代理服务就称为正向代理。</a:t>
            </a:r>
            <a:endParaRPr lang="en-US" altLang="zh-CN" dirty="0"/>
          </a:p>
          <a:p>
            <a:r>
              <a:rPr lang="en-US" altLang="zh-CN" sz="1200" dirty="0"/>
              <a:t> </a:t>
            </a:r>
          </a:p>
          <a:p>
            <a:r>
              <a:rPr lang="en-US" altLang="zh-CN" sz="1200" dirty="0"/>
              <a:t>     </a:t>
            </a:r>
          </a:p>
          <a:p>
            <a:r>
              <a:rPr lang="zh-CN" altLang="en-US" sz="1200" dirty="0"/>
              <a:t>此时我们在浏览器中设置代理服务：“</a:t>
            </a:r>
            <a:r>
              <a:rPr lang="en-US" altLang="zh-CN" sz="1200" dirty="0"/>
              <a:t>Internet</a:t>
            </a:r>
            <a:r>
              <a:rPr lang="zh-CN" altLang="en-US" sz="1200" dirty="0"/>
              <a:t>选项” </a:t>
            </a:r>
            <a:r>
              <a:rPr lang="en-US" altLang="zh-CN" sz="1200" dirty="0"/>
              <a:t>-&gt; “</a:t>
            </a:r>
            <a:r>
              <a:rPr lang="zh-CN" altLang="en-US" sz="1200" dirty="0"/>
              <a:t>连接” </a:t>
            </a:r>
            <a:r>
              <a:rPr lang="en-US" altLang="zh-CN" sz="1200" dirty="0"/>
              <a:t>-&gt; “</a:t>
            </a:r>
            <a:r>
              <a:rPr lang="zh-CN" altLang="en-US" sz="1200" dirty="0"/>
              <a:t>局域网设置” </a:t>
            </a:r>
            <a:r>
              <a:rPr lang="en-US" altLang="zh-CN" sz="1200" dirty="0"/>
              <a:t>-&gt; “</a:t>
            </a:r>
            <a:r>
              <a:rPr lang="zh-CN" altLang="en-US" sz="1200" dirty="0"/>
              <a:t>代理服务器”</a:t>
            </a:r>
            <a:r>
              <a:rPr lang="en-US" altLang="zh-CN" sz="1200" dirty="0"/>
              <a:t>,</a:t>
            </a:r>
            <a:r>
              <a:rPr lang="zh-CN" altLang="en-US" sz="1200" dirty="0"/>
              <a:t>这样我们就可以通过</a:t>
            </a:r>
            <a:r>
              <a:rPr lang="en-US" altLang="zh-CN" sz="1200" dirty="0" err="1"/>
              <a:t>nginx</a:t>
            </a:r>
            <a:r>
              <a:rPr lang="zh-CN" altLang="en-US" sz="1200" dirty="0"/>
              <a:t>的正向代理来访问</a:t>
            </a:r>
            <a:r>
              <a:rPr lang="en-US" altLang="zh-CN" sz="1200" dirty="0"/>
              <a:t>Internet</a:t>
            </a:r>
            <a:r>
              <a:rPr lang="zh-CN" altLang="en-US" sz="1200" dirty="0"/>
              <a:t>资源</a:t>
            </a:r>
            <a:endParaRPr lang="en-US" altLang="zh-CN" sz="1200" dirty="0"/>
          </a:p>
          <a:p>
            <a:r>
              <a:rPr lang="zh-CN" altLang="en-US" sz="1200" dirty="0"/>
              <a:t>配置如下： </a:t>
            </a:r>
            <a:endParaRPr lang="en-US" altLang="zh-CN" sz="1200" dirty="0"/>
          </a:p>
          <a:p>
            <a:r>
              <a:rPr lang="en-US" altLang="zh-CN" sz="1200" dirty="0"/>
              <a:t>   location / { </a:t>
            </a:r>
          </a:p>
          <a:p>
            <a:r>
              <a:rPr lang="en-US" altLang="zh-CN" sz="1200" dirty="0"/>
              <a:t>##DNS</a:t>
            </a:r>
            <a:r>
              <a:rPr lang="zh-CN" altLang="en-US" sz="1200" dirty="0"/>
              <a:t>地址 多个</a:t>
            </a:r>
            <a:r>
              <a:rPr lang="en-US" altLang="zh-CN" sz="1200" dirty="0"/>
              <a:t>DNS</a:t>
            </a:r>
            <a:r>
              <a:rPr lang="zh-CN" altLang="en-US" sz="1200" dirty="0"/>
              <a:t>地址用空格隔开</a:t>
            </a:r>
            <a:endParaRPr lang="en-US" altLang="zh-CN" sz="1200" dirty="0"/>
          </a:p>
          <a:p>
            <a:r>
              <a:rPr lang="zh-CN" altLang="en-US" sz="1200" dirty="0"/>
              <a:t> </a:t>
            </a:r>
            <a:r>
              <a:rPr lang="en-US" altLang="zh-CN" sz="1200" dirty="0"/>
              <a:t>resolver 192.168.241.2; </a:t>
            </a:r>
          </a:p>
          <a:p>
            <a:r>
              <a:rPr lang="en-US" altLang="zh-CN" sz="1200" dirty="0"/>
              <a:t>##</a:t>
            </a:r>
            <a:r>
              <a:rPr lang="zh-CN" altLang="en-US" sz="1200" dirty="0"/>
              <a:t>环境变量通配一般不改</a:t>
            </a:r>
            <a:endParaRPr lang="en-US" altLang="zh-CN" sz="1200" dirty="0"/>
          </a:p>
          <a:p>
            <a:r>
              <a:rPr lang="zh-CN" altLang="en-US" sz="1200" dirty="0"/>
              <a:t> </a:t>
            </a:r>
            <a:r>
              <a:rPr lang="en-US" altLang="zh-CN" sz="1200" dirty="0" err="1"/>
              <a:t>proxy_pass</a:t>
            </a:r>
            <a:r>
              <a:rPr lang="en-US" altLang="zh-CN" sz="1200" dirty="0"/>
              <a:t> $scheme://$</a:t>
            </a:r>
            <a:r>
              <a:rPr lang="en-US" altLang="zh-CN" sz="1200" dirty="0" err="1"/>
              <a:t>http_host$request_uri</a:t>
            </a:r>
            <a:r>
              <a:rPr lang="en-US" altLang="zh-CN" sz="1200" dirty="0"/>
              <a:t>; </a:t>
            </a:r>
          </a:p>
          <a:p>
            <a:r>
              <a:rPr lang="en-US" altLang="zh-CN" sz="1200" dirty="0" err="1"/>
              <a:t>proxy_buffers</a:t>
            </a:r>
            <a:r>
              <a:rPr lang="en-US" altLang="zh-CN" sz="1200" dirty="0"/>
              <a:t> 256 4k; </a:t>
            </a:r>
          </a:p>
          <a:p>
            <a:r>
              <a:rPr lang="en-US" altLang="zh-CN" sz="1200" dirty="0" err="1"/>
              <a:t>proxy_max_temp_file_size</a:t>
            </a:r>
            <a:r>
              <a:rPr lang="en-US" altLang="zh-CN" sz="1200" dirty="0"/>
              <a:t> 0k; </a:t>
            </a:r>
          </a:p>
          <a:p>
            <a:r>
              <a:rPr lang="en-US" altLang="zh-CN" sz="1200" dirty="0"/>
              <a:t>} </a:t>
            </a:r>
          </a:p>
          <a:p>
            <a:endParaRPr lang="en-US" altLang="zh-CN" sz="1200" dirty="0"/>
          </a:p>
          <a:p>
            <a:endParaRPr lang="en-US" altLang="zh-CN" sz="1200" dirty="0"/>
          </a:p>
          <a:p>
            <a:r>
              <a:rPr lang="en-US" altLang="zh-CN" dirty="0"/>
              <a:t>2</a:t>
            </a:r>
            <a:r>
              <a:rPr lang="zh-CN" altLang="en-US" dirty="0"/>
              <a:t>、反向代理：如果局域网向</a:t>
            </a:r>
            <a:r>
              <a:rPr lang="en-US" altLang="zh-CN" dirty="0"/>
              <a:t>Internet</a:t>
            </a:r>
            <a:r>
              <a:rPr lang="zh-CN" altLang="en-US" dirty="0"/>
              <a:t>提供资源服务，让</a:t>
            </a:r>
            <a:r>
              <a:rPr lang="en-US" altLang="zh-CN" dirty="0"/>
              <a:t>Internet</a:t>
            </a:r>
            <a:r>
              <a:rPr lang="zh-CN" altLang="en-US" dirty="0"/>
              <a:t>上的其他客户端来访问局域网内的资源，使它们必须通过一个代理服务器来进行访问，这种服务就称为反向代理。正向代理和反向代理逻辑正好相反。</a:t>
            </a:r>
            <a:endParaRPr lang="en-US" altLang="zh-CN" dirty="0"/>
          </a:p>
          <a:p>
            <a:r>
              <a:rPr lang="zh-CN" altLang="en-US" sz="1200" dirty="0"/>
              <a:t>详情请参考 </a:t>
            </a:r>
            <a:r>
              <a:rPr lang="zh-CN" altLang="en-US" sz="1000" dirty="0">
                <a:solidFill>
                  <a:srgbClr val="FF0000"/>
                </a:solidFill>
              </a:rPr>
              <a:t>重定向</a:t>
            </a:r>
            <a:endParaRPr lang="en-US" altLang="zh-CN" sz="1000" dirty="0">
              <a:solidFill>
                <a:srgbClr val="FF0000"/>
              </a:solidFill>
            </a:endParaRPr>
          </a:p>
        </p:txBody>
      </p:sp>
    </p:spTree>
    <p:extLst>
      <p:ext uri="{BB962C8B-B14F-4D97-AF65-F5344CB8AC3E}">
        <p14:creationId xmlns:p14="http://schemas.microsoft.com/office/powerpoint/2010/main" val="194631858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r>
              <a:rPr lang="zh-CN" altLang="en-US" sz="2800" b="1" dirty="0">
                <a:solidFill>
                  <a:srgbClr val="FF0000"/>
                </a:solidFill>
              </a:rPr>
              <a:t>第二章 </a:t>
            </a:r>
            <a:r>
              <a:rPr lang="en-US" altLang="zh-CN" sz="2800" dirty="0">
                <a:solidFill>
                  <a:srgbClr val="FF0000"/>
                </a:solidFill>
              </a:rPr>
              <a:t>Nginx</a:t>
            </a:r>
            <a:r>
              <a:rPr lang="zh-CN" altLang="en-US" sz="2800" dirty="0">
                <a:solidFill>
                  <a:srgbClr val="FF0000"/>
                </a:solidFill>
              </a:rPr>
              <a:t>常见配置</a:t>
            </a:r>
            <a:r>
              <a:rPr lang="en-US" altLang="zh-CN" sz="2800" dirty="0">
                <a:solidFill>
                  <a:srgbClr val="FF0000"/>
                </a:solidFill>
              </a:rPr>
              <a:t>20</a:t>
            </a:r>
            <a:r>
              <a:rPr lang="zh-CN" altLang="en-US" sz="2800" dirty="0">
                <a:solidFill>
                  <a:srgbClr val="FF0000"/>
                </a:solidFill>
              </a:rPr>
              <a:t>例</a:t>
            </a:r>
            <a:endParaRPr lang="en-US" altLang="zh-CN" sz="2800"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7041" y="1205741"/>
            <a:ext cx="10022889" cy="3908762"/>
          </a:xfrm>
          <a:prstGeom prst="rect">
            <a:avLst/>
          </a:prstGeom>
          <a:noFill/>
        </p:spPr>
        <p:txBody>
          <a:bodyPr wrap="square" rtlCol="0">
            <a:spAutoFit/>
          </a:bodyPr>
          <a:lstStyle/>
          <a:p>
            <a:pPr algn="ctr"/>
            <a:r>
              <a:rPr lang="en-US" altLang="zh-CN" sz="1600" b="1" dirty="0"/>
              <a:t>(</a:t>
            </a:r>
            <a:r>
              <a:rPr lang="zh-CN" altLang="en-US" sz="1600" b="1" dirty="0"/>
              <a:t>此栏目配置不包含安全和性能上的配置</a:t>
            </a:r>
            <a:r>
              <a:rPr lang="en-US" altLang="zh-CN" sz="1600" b="1" dirty="0"/>
              <a:t>, </a:t>
            </a:r>
            <a:r>
              <a:rPr lang="zh-CN" altLang="en-US" sz="1600" b="1" dirty="0"/>
              <a:t>安全和性能配置请看后面的内容</a:t>
            </a:r>
            <a:r>
              <a:rPr lang="en-US" altLang="zh-CN" sz="1600" b="1" dirty="0"/>
              <a:t>)</a:t>
            </a:r>
          </a:p>
          <a:p>
            <a:r>
              <a:rPr lang="zh-CN" altLang="en-US" sz="2800" b="1" dirty="0"/>
              <a:t>目录</a:t>
            </a:r>
            <a:endParaRPr lang="en-US" altLang="zh-CN" sz="2800" b="1" dirty="0"/>
          </a:p>
          <a:p>
            <a:r>
              <a:rPr lang="en-US" altLang="zh-CN" sz="2800" b="1" dirty="0"/>
              <a:t>  </a:t>
            </a:r>
            <a:r>
              <a:rPr lang="zh-CN" altLang="en-US" sz="1600" b="1" dirty="0">
                <a:solidFill>
                  <a:srgbClr val="FF0000"/>
                </a:solidFill>
              </a:rPr>
              <a:t>以下的例子我们在平常的工作会经常用到</a:t>
            </a:r>
            <a:endParaRPr lang="en-US" altLang="zh-CN" sz="1600" b="1" dirty="0">
              <a:solidFill>
                <a:srgbClr val="FF0000"/>
              </a:solidFill>
            </a:endParaRPr>
          </a:p>
          <a:p>
            <a:endParaRPr lang="en-US" altLang="zh-CN" sz="1600" dirty="0"/>
          </a:p>
          <a:p>
            <a:r>
              <a:rPr lang="en-US" altLang="zh-CN" sz="1600" dirty="0"/>
              <a:t>1</a:t>
            </a:r>
            <a:r>
              <a:rPr lang="zh-CN" altLang="en-US" sz="1600" dirty="0"/>
              <a:t>、</a:t>
            </a:r>
            <a:r>
              <a:rPr lang="en-US" altLang="zh-CN" sz="1600" dirty="0"/>
              <a:t>Nginx </a:t>
            </a:r>
            <a:r>
              <a:rPr lang="zh-CN" altLang="en-US" sz="1600" dirty="0"/>
              <a:t>配置端口转发和域名访问</a:t>
            </a:r>
            <a:r>
              <a:rPr lang="en-US" altLang="zh-CN" sz="1600" dirty="0"/>
              <a:t>(</a:t>
            </a:r>
            <a:r>
              <a:rPr lang="zh-CN" altLang="en-US" sz="1600" dirty="0"/>
              <a:t>最基本</a:t>
            </a:r>
            <a:r>
              <a:rPr lang="en-US" altLang="zh-CN" sz="1600" dirty="0"/>
              <a:t>)</a:t>
            </a:r>
          </a:p>
          <a:p>
            <a:r>
              <a:rPr lang="en-US" altLang="zh-CN" sz="1600" dirty="0"/>
              <a:t>2</a:t>
            </a:r>
            <a:r>
              <a:rPr lang="zh-CN" altLang="en-US" sz="1600" dirty="0"/>
              <a:t>、</a:t>
            </a:r>
            <a:r>
              <a:rPr lang="en-US" altLang="zh-CN" sz="1600" dirty="0"/>
              <a:t>Nginx </a:t>
            </a:r>
            <a:r>
              <a:rPr lang="zh-CN" altLang="en-US" sz="1600" dirty="0"/>
              <a:t>配置日志格式</a:t>
            </a:r>
            <a:endParaRPr lang="en-US" altLang="zh-CN" sz="1600" dirty="0"/>
          </a:p>
          <a:p>
            <a:r>
              <a:rPr lang="en-US" altLang="zh-CN" sz="1600" dirty="0"/>
              <a:t>3</a:t>
            </a:r>
            <a:r>
              <a:rPr lang="zh-CN" altLang="en-US" sz="1600" dirty="0"/>
              <a:t>、</a:t>
            </a:r>
            <a:r>
              <a:rPr lang="en-US" altLang="zh-CN" sz="1600" dirty="0"/>
              <a:t>Nginx</a:t>
            </a:r>
            <a:r>
              <a:rPr lang="zh-CN" altLang="en-US" sz="1600" dirty="0"/>
              <a:t> 配置负载均衡和失败重试配置</a:t>
            </a:r>
            <a:endParaRPr lang="en-US" altLang="zh-CN" sz="1600" dirty="0"/>
          </a:p>
          <a:p>
            <a:r>
              <a:rPr lang="en-US" altLang="zh-CN" sz="1600" dirty="0"/>
              <a:t>4</a:t>
            </a:r>
            <a:r>
              <a:rPr lang="zh-CN" altLang="en-US" sz="1600" dirty="0"/>
              <a:t>、</a:t>
            </a:r>
            <a:r>
              <a:rPr lang="en-US" altLang="zh-CN" sz="1600" dirty="0"/>
              <a:t>Nginx</a:t>
            </a:r>
            <a:r>
              <a:rPr lang="zh-CN" altLang="en-US" sz="1600" dirty="0"/>
              <a:t>的</a:t>
            </a:r>
            <a:r>
              <a:rPr lang="en-US" altLang="zh-CN" sz="1600" dirty="0"/>
              <a:t>HTTPS</a:t>
            </a:r>
            <a:r>
              <a:rPr lang="zh-CN" altLang="en-US" sz="1600" dirty="0"/>
              <a:t>配置以及强制跳转</a:t>
            </a:r>
            <a:endParaRPr lang="en-US" altLang="zh-CN" sz="1600" dirty="0"/>
          </a:p>
          <a:p>
            <a:r>
              <a:rPr lang="en-US" altLang="zh-CN" sz="1600" dirty="0"/>
              <a:t>5</a:t>
            </a:r>
            <a:r>
              <a:rPr lang="zh-CN" altLang="en-US" sz="1600" dirty="0"/>
              <a:t>、</a:t>
            </a:r>
            <a:r>
              <a:rPr lang="en-US" altLang="zh-CN" sz="1600" dirty="0"/>
              <a:t>Nginx </a:t>
            </a:r>
            <a:r>
              <a:rPr lang="zh-CN" altLang="en-US" sz="1600" dirty="0"/>
              <a:t>配置只访问</a:t>
            </a:r>
            <a:r>
              <a:rPr lang="en-US" altLang="zh-CN" sz="1600" dirty="0" err="1"/>
              <a:t>js,css</a:t>
            </a:r>
            <a:r>
              <a:rPr lang="en-US" altLang="zh-CN" sz="1600" dirty="0"/>
              <a:t>,</a:t>
            </a:r>
            <a:r>
              <a:rPr lang="zh-CN" altLang="en-US" sz="1600" dirty="0"/>
              <a:t> </a:t>
            </a:r>
            <a:r>
              <a:rPr lang="en-US" altLang="zh-CN" sz="1600" dirty="0" err="1"/>
              <a:t>html,htm</a:t>
            </a:r>
            <a:r>
              <a:rPr lang="zh-CN" altLang="en-US" sz="1600" dirty="0"/>
              <a:t>等文件</a:t>
            </a:r>
            <a:r>
              <a:rPr lang="en-US" altLang="zh-CN" sz="1600" dirty="0"/>
              <a:t>,</a:t>
            </a:r>
            <a:r>
              <a:rPr lang="zh-CN" altLang="en-US" sz="1600" dirty="0"/>
              <a:t>不允许</a:t>
            </a:r>
            <a:r>
              <a:rPr lang="en-US" altLang="zh-CN" sz="1600" dirty="0"/>
              <a:t>html</a:t>
            </a:r>
            <a:r>
              <a:rPr lang="zh-CN" altLang="en-US" sz="1600" dirty="0"/>
              <a:t>和</a:t>
            </a:r>
            <a:r>
              <a:rPr lang="en-US" altLang="zh-CN" sz="1600" dirty="0"/>
              <a:t>htm</a:t>
            </a:r>
            <a:r>
              <a:rPr lang="zh-CN" altLang="en-US" sz="1600" dirty="0"/>
              <a:t>文件进行缓存</a:t>
            </a:r>
            <a:endParaRPr lang="en-US" altLang="zh-CN" sz="1600" dirty="0"/>
          </a:p>
          <a:p>
            <a:r>
              <a:rPr lang="en-US" altLang="zh-CN" sz="1600" dirty="0"/>
              <a:t>6</a:t>
            </a:r>
            <a:r>
              <a:rPr lang="zh-CN" altLang="en-US" sz="1600" dirty="0"/>
              <a:t>、</a:t>
            </a:r>
            <a:r>
              <a:rPr lang="en-US" altLang="zh-CN" sz="1600" dirty="0"/>
              <a:t>Nginx </a:t>
            </a:r>
            <a:r>
              <a:rPr lang="zh-CN" altLang="en-US" sz="1600" dirty="0"/>
              <a:t>配置动静分离</a:t>
            </a:r>
            <a:endParaRPr lang="en-US" altLang="zh-CN" sz="1600" dirty="0"/>
          </a:p>
          <a:p>
            <a:r>
              <a:rPr lang="en-US" altLang="zh-CN" sz="1600" dirty="0"/>
              <a:t>7</a:t>
            </a:r>
            <a:r>
              <a:rPr lang="zh-CN" altLang="en-US" sz="1600" dirty="0"/>
              <a:t>、</a:t>
            </a:r>
            <a:r>
              <a:rPr lang="en-US" altLang="zh-CN" sz="1600" dirty="0"/>
              <a:t>Nginx </a:t>
            </a:r>
            <a:r>
              <a:rPr lang="zh-CN" altLang="en-US" sz="1600" dirty="0"/>
              <a:t>配置静态文件服务</a:t>
            </a:r>
            <a:endParaRPr lang="en-US" altLang="zh-CN" sz="1600" dirty="0"/>
          </a:p>
          <a:p>
            <a:r>
              <a:rPr lang="en-US" altLang="zh-CN" sz="1600" dirty="0"/>
              <a:t>8</a:t>
            </a:r>
            <a:r>
              <a:rPr lang="zh-CN" altLang="en-US" sz="1600" dirty="0"/>
              <a:t>、</a:t>
            </a:r>
            <a:r>
              <a:rPr lang="en-US" altLang="zh-CN" sz="1600" dirty="0"/>
              <a:t>Nginx </a:t>
            </a:r>
            <a:r>
              <a:rPr lang="zh-CN" altLang="en-US" sz="1600" dirty="0"/>
              <a:t>配置缓存服务器</a:t>
            </a:r>
            <a:endParaRPr lang="en-US" altLang="zh-CN" sz="1600" dirty="0"/>
          </a:p>
          <a:p>
            <a:r>
              <a:rPr lang="en-US" altLang="zh-CN" sz="1600" dirty="0"/>
              <a:t>9</a:t>
            </a:r>
            <a:r>
              <a:rPr lang="zh-CN" altLang="en-US" sz="1600" dirty="0"/>
              <a:t>、</a:t>
            </a:r>
            <a:r>
              <a:rPr lang="en-US" altLang="zh-CN" sz="1600" dirty="0"/>
              <a:t>Nginx </a:t>
            </a:r>
            <a:r>
              <a:rPr lang="zh-CN" altLang="en-US" sz="1600" dirty="0"/>
              <a:t>配置错误页面</a:t>
            </a:r>
            <a:endParaRPr lang="en-US" altLang="zh-CN" sz="1600" dirty="0"/>
          </a:p>
          <a:p>
            <a:r>
              <a:rPr lang="en-US" altLang="zh-CN" sz="1600" dirty="0"/>
              <a:t>10</a:t>
            </a:r>
            <a:r>
              <a:rPr lang="zh-CN" altLang="en-US" sz="1600" dirty="0"/>
              <a:t>、</a:t>
            </a:r>
            <a:r>
              <a:rPr lang="en-US" altLang="zh-CN" sz="1600" dirty="0"/>
              <a:t>Nginx</a:t>
            </a:r>
            <a:r>
              <a:rPr lang="zh-CN" altLang="en-US" sz="1600" dirty="0"/>
              <a:t>配置</a:t>
            </a:r>
            <a:r>
              <a:rPr lang="en-US" altLang="zh-CN" sz="1600" dirty="0"/>
              <a:t>Http</a:t>
            </a:r>
            <a:r>
              <a:rPr lang="zh-CN" altLang="en-US" sz="1600" dirty="0"/>
              <a:t>请求</a:t>
            </a:r>
            <a:r>
              <a:rPr lang="en-US" altLang="zh-CN" sz="1600" dirty="0"/>
              <a:t>(</a:t>
            </a:r>
            <a:r>
              <a:rPr lang="zh-CN" altLang="en-US" sz="1600" dirty="0"/>
              <a:t>禁止</a:t>
            </a:r>
            <a:r>
              <a:rPr lang="en-US" altLang="zh-CN" sz="1600" dirty="0"/>
              <a:t>delete</a:t>
            </a:r>
            <a:r>
              <a:rPr lang="zh-CN" altLang="en-US" sz="1600" dirty="0"/>
              <a:t>等方式访问</a:t>
            </a:r>
            <a:r>
              <a:rPr lang="en-US" altLang="zh-CN" sz="1600" dirty="0"/>
              <a:t>)</a:t>
            </a:r>
          </a:p>
        </p:txBody>
      </p:sp>
    </p:spTree>
    <p:extLst>
      <p:ext uri="{BB962C8B-B14F-4D97-AF65-F5344CB8AC3E}">
        <p14:creationId xmlns:p14="http://schemas.microsoft.com/office/powerpoint/2010/main" val="5544595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1068070" y="1233507"/>
            <a:ext cx="10022889" cy="3416320"/>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800" dirty="0"/>
              <a:t>                            </a:t>
            </a:r>
            <a:endParaRPr lang="en-US" altLang="zh-CN" b="1" dirty="0"/>
          </a:p>
          <a:p>
            <a:r>
              <a:rPr lang="en-US" altLang="zh-CN" sz="1600" dirty="0"/>
              <a:t>11</a:t>
            </a:r>
            <a:r>
              <a:rPr lang="zh-CN" altLang="en-US" sz="1600" dirty="0"/>
              <a:t>、</a:t>
            </a:r>
            <a:r>
              <a:rPr lang="en-US" altLang="zh-CN" sz="1600" dirty="0"/>
              <a:t>Nginx</a:t>
            </a:r>
            <a:r>
              <a:rPr lang="zh-CN" altLang="en-US" sz="1600" dirty="0"/>
              <a:t>限流配置</a:t>
            </a:r>
            <a:endParaRPr lang="en-US" altLang="zh-CN" sz="1600" dirty="0"/>
          </a:p>
          <a:p>
            <a:r>
              <a:rPr lang="en-US" altLang="zh-CN" sz="1600" dirty="0"/>
              <a:t>12</a:t>
            </a:r>
            <a:r>
              <a:rPr lang="zh-CN" altLang="en-US" sz="1600" dirty="0"/>
              <a:t>、</a:t>
            </a:r>
            <a:r>
              <a:rPr lang="en-US" altLang="zh-CN" sz="1600" dirty="0"/>
              <a:t>Nginx</a:t>
            </a:r>
            <a:r>
              <a:rPr lang="zh-CN" altLang="en-US" sz="1600" dirty="0"/>
              <a:t>搭建文件服务器</a:t>
            </a:r>
            <a:endParaRPr lang="en-US" altLang="zh-CN" sz="1600" dirty="0"/>
          </a:p>
          <a:p>
            <a:r>
              <a:rPr lang="en-US" altLang="zh-CN" sz="1600" dirty="0"/>
              <a:t>14</a:t>
            </a:r>
            <a:r>
              <a:rPr lang="zh-CN" altLang="en-US" sz="1600" dirty="0"/>
              <a:t>、</a:t>
            </a:r>
            <a:r>
              <a:rPr lang="en-US" altLang="zh-CN" sz="1600" dirty="0"/>
              <a:t>Nginx</a:t>
            </a:r>
            <a:r>
              <a:rPr lang="zh-CN" altLang="en-US" sz="1600" dirty="0"/>
              <a:t>设置禁止</a:t>
            </a:r>
            <a:r>
              <a:rPr lang="en-US" altLang="zh-CN" sz="1600" dirty="0"/>
              <a:t>IP</a:t>
            </a:r>
            <a:r>
              <a:rPr lang="zh-CN" altLang="en-US" sz="1600" dirty="0"/>
              <a:t>及未绑定域名访问</a:t>
            </a:r>
            <a:endParaRPr lang="en-US" altLang="zh-CN" sz="1600" dirty="0"/>
          </a:p>
          <a:p>
            <a:r>
              <a:rPr lang="en-US" altLang="zh-CN" sz="1600" dirty="0"/>
              <a:t>15</a:t>
            </a:r>
            <a:r>
              <a:rPr lang="zh-CN" altLang="en-US" sz="1600" dirty="0"/>
              <a:t>、</a:t>
            </a:r>
            <a:r>
              <a:rPr lang="en-US" altLang="zh-CN" sz="1600" dirty="0"/>
              <a:t>Nginx</a:t>
            </a:r>
            <a:r>
              <a:rPr lang="zh-CN" altLang="en-US" sz="1600" dirty="0"/>
              <a:t>请求拦截</a:t>
            </a:r>
            <a:endParaRPr lang="en-US" altLang="zh-CN" sz="1600" dirty="0"/>
          </a:p>
          <a:p>
            <a:r>
              <a:rPr lang="en-US" altLang="zh-CN" sz="1600" dirty="0"/>
              <a:t>16</a:t>
            </a:r>
            <a:r>
              <a:rPr lang="zh-CN" altLang="en-US" sz="1600" dirty="0"/>
              <a:t>、</a:t>
            </a:r>
            <a:r>
              <a:rPr lang="en-US" altLang="zh-CN" sz="1600" dirty="0"/>
              <a:t>Nginx</a:t>
            </a:r>
            <a:r>
              <a:rPr lang="zh-CN" altLang="en-US" sz="1600" dirty="0"/>
              <a:t>配置跨域访问和前端</a:t>
            </a:r>
            <a:r>
              <a:rPr lang="en-US" altLang="zh-CN" sz="1600" dirty="0" err="1"/>
              <a:t>js</a:t>
            </a:r>
            <a:r>
              <a:rPr lang="zh-CN" altLang="en-US" sz="1600" dirty="0"/>
              <a:t>配置跨域（开发常用）</a:t>
            </a:r>
            <a:endParaRPr lang="en-US" altLang="zh-CN" sz="1600" dirty="0"/>
          </a:p>
          <a:p>
            <a:r>
              <a:rPr lang="en-US" altLang="zh-CN" sz="1600" dirty="0"/>
              <a:t>17</a:t>
            </a:r>
            <a:r>
              <a:rPr lang="zh-CN" altLang="en-US" sz="1600" dirty="0"/>
              <a:t>、线上实例</a:t>
            </a:r>
            <a:r>
              <a:rPr lang="en-US" altLang="zh-CN" sz="1600" dirty="0"/>
              <a:t>—</a:t>
            </a:r>
            <a:r>
              <a:rPr lang="zh-CN" altLang="en-US" sz="1600" dirty="0"/>
              <a:t>配置前端和后端的</a:t>
            </a:r>
            <a:r>
              <a:rPr lang="en-US" altLang="zh-CN" sz="1600" dirty="0" err="1"/>
              <a:t>slb</a:t>
            </a:r>
            <a:endParaRPr lang="en-US" altLang="zh-CN" sz="1600" dirty="0"/>
          </a:p>
          <a:p>
            <a:r>
              <a:rPr lang="en-US" altLang="zh-CN" sz="1600" dirty="0"/>
              <a:t>18</a:t>
            </a:r>
            <a:r>
              <a:rPr lang="zh-CN" altLang="en-US" sz="1600" dirty="0"/>
              <a:t>、线上实例</a:t>
            </a:r>
            <a:r>
              <a:rPr lang="en-US" altLang="zh-CN" sz="1600" dirty="0"/>
              <a:t>—</a:t>
            </a:r>
            <a:r>
              <a:rPr lang="zh-CN" altLang="en-US" sz="1600" dirty="0"/>
              <a:t>配置</a:t>
            </a:r>
            <a:r>
              <a:rPr lang="en-US" altLang="zh-CN" sz="1600" dirty="0"/>
              <a:t>Stream</a:t>
            </a:r>
            <a:r>
              <a:rPr lang="zh-CN" altLang="en-US" sz="1600" dirty="0"/>
              <a:t>作为中转机器</a:t>
            </a:r>
            <a:endParaRPr lang="en-US" altLang="zh-CN" sz="1600" dirty="0"/>
          </a:p>
          <a:p>
            <a:r>
              <a:rPr lang="en-US" altLang="zh-CN" sz="1600" dirty="0"/>
              <a:t>29</a:t>
            </a:r>
            <a:r>
              <a:rPr lang="zh-CN" altLang="en-US" sz="1600" dirty="0"/>
              <a:t>、线上实例</a:t>
            </a:r>
            <a:r>
              <a:rPr lang="en-US" altLang="zh-CN" sz="1600" dirty="0"/>
              <a:t>—</a:t>
            </a:r>
          </a:p>
          <a:p>
            <a:r>
              <a:rPr lang="en-US" altLang="zh-CN" sz="1600" dirty="0"/>
              <a:t>20</a:t>
            </a:r>
            <a:r>
              <a:rPr lang="zh-CN" altLang="en-US" sz="1600" dirty="0"/>
              <a:t>、线上实例</a:t>
            </a:r>
            <a:r>
              <a:rPr lang="en-US" altLang="zh-CN" sz="1600" dirty="0"/>
              <a:t>—</a:t>
            </a:r>
            <a:r>
              <a:rPr lang="zh-CN" altLang="en-US" sz="1600" dirty="0"/>
              <a:t>阿里云配置内网</a:t>
            </a:r>
            <a:r>
              <a:rPr lang="en-US" altLang="zh-CN" sz="1600" dirty="0" err="1"/>
              <a:t>slb</a:t>
            </a:r>
            <a:r>
              <a:rPr lang="zh-CN" altLang="en-US" sz="1600" dirty="0"/>
              <a:t>和外网</a:t>
            </a:r>
            <a:r>
              <a:rPr lang="en-US" altLang="zh-CN" sz="1600" dirty="0" err="1"/>
              <a:t>slb</a:t>
            </a:r>
            <a:r>
              <a:rPr lang="en-US" altLang="zh-CN" sz="1600" dirty="0"/>
              <a:t> (</a:t>
            </a:r>
            <a:r>
              <a:rPr lang="zh-CN" altLang="en-US" sz="1600" dirty="0"/>
              <a:t>上线专题</a:t>
            </a:r>
            <a:r>
              <a:rPr lang="en-US" altLang="zh-CN" sz="1600" dirty="0"/>
              <a:t>)—</a:t>
            </a:r>
            <a:r>
              <a:rPr lang="zh-CN" altLang="en-US" sz="1600" dirty="0"/>
              <a:t>对于那些对外的服务需要配置外网</a:t>
            </a:r>
            <a:r>
              <a:rPr lang="en-US" altLang="zh-CN" sz="1600" dirty="0" err="1"/>
              <a:t>slb</a:t>
            </a:r>
            <a:r>
              <a:rPr lang="en-US" altLang="zh-CN" sz="1600" dirty="0"/>
              <a:t>(</a:t>
            </a:r>
            <a:r>
              <a:rPr lang="zh-CN" altLang="en-US" sz="1600" dirty="0"/>
              <a:t>如小程序、供应商  、</a:t>
            </a:r>
            <a:r>
              <a:rPr lang="en-US" altLang="zh-CN" sz="1600" dirty="0"/>
              <a:t>store)</a:t>
            </a:r>
          </a:p>
        </p:txBody>
      </p:sp>
      <p:sp>
        <p:nvSpPr>
          <p:cNvPr id="8" name="矩形 7">
            <a:extLst>
              <a:ext uri="{FF2B5EF4-FFF2-40B4-BE49-F238E27FC236}">
                <a16:creationId xmlns:a16="http://schemas.microsoft.com/office/drawing/2014/main" id="{8DC009DC-FD2C-4ED1-85F8-21A87E6A13CC}"/>
              </a:ext>
            </a:extLst>
          </p:cNvPr>
          <p:cNvSpPr/>
          <p:nvPr/>
        </p:nvSpPr>
        <p:spPr>
          <a:xfrm>
            <a:off x="6561727" y="5624493"/>
            <a:ext cx="5537200" cy="707886"/>
          </a:xfrm>
          <a:prstGeom prst="rect">
            <a:avLst/>
          </a:prstGeom>
        </p:spPr>
        <p:txBody>
          <a:bodyPr wrap="square">
            <a:spAutoFit/>
          </a:bodyPr>
          <a:lstStyle/>
          <a:p>
            <a:r>
              <a:rPr lang="zh-CN" altLang="en-US" sz="2000" dirty="0">
                <a:solidFill>
                  <a:srgbClr val="FF0000"/>
                </a:solidFill>
              </a:rPr>
              <a:t>基本实现功能 ，但是访问速度有点慢，怎么办？ 看下面的优化！</a:t>
            </a:r>
          </a:p>
        </p:txBody>
      </p:sp>
      <p:graphicFrame>
        <p:nvGraphicFramePr>
          <p:cNvPr id="10" name="对象 9">
            <a:extLst>
              <a:ext uri="{FF2B5EF4-FFF2-40B4-BE49-F238E27FC236}">
                <a16:creationId xmlns:a16="http://schemas.microsoft.com/office/drawing/2014/main" id="{0E92F2EC-B697-435E-9C75-51C795AD28E2}"/>
              </a:ext>
            </a:extLst>
          </p:cNvPr>
          <p:cNvGraphicFramePr>
            <a:graphicFrameLocks noChangeAspect="1"/>
          </p:cNvGraphicFramePr>
          <p:nvPr>
            <p:extLst>
              <p:ext uri="{D42A27DB-BD31-4B8C-83A1-F6EECF244321}">
                <p14:modId xmlns:p14="http://schemas.microsoft.com/office/powerpoint/2010/main" val="1738879848"/>
              </p:ext>
            </p:extLst>
          </p:nvPr>
        </p:nvGraphicFramePr>
        <p:xfrm>
          <a:off x="2481943" y="5017153"/>
          <a:ext cx="914400" cy="792163"/>
        </p:xfrm>
        <a:graphic>
          <a:graphicData uri="http://schemas.openxmlformats.org/presentationml/2006/ole">
            <mc:AlternateContent xmlns:mc="http://schemas.openxmlformats.org/markup-compatibility/2006">
              <mc:Choice xmlns:v="urn:schemas-microsoft-com:vml" Requires="v">
                <p:oleObj spid="_x0000_s53255" name="Document" showAsIcon="1" r:id="rId4" imgW="914400" imgH="792360" progId="Word.Document.12">
                  <p:embed/>
                </p:oleObj>
              </mc:Choice>
              <mc:Fallback>
                <p:oleObj name="Document" showAsIcon="1" r:id="rId4" imgW="914400" imgH="792360" progId="Word.Document.12">
                  <p:embed/>
                  <p:pic>
                    <p:nvPicPr>
                      <p:cNvPr id="0" name=""/>
                      <p:cNvPicPr/>
                      <p:nvPr/>
                    </p:nvPicPr>
                    <p:blipFill>
                      <a:blip r:embed="rId5"/>
                      <a:stretch>
                        <a:fillRect/>
                      </a:stretch>
                    </p:blipFill>
                    <p:spPr>
                      <a:xfrm>
                        <a:off x="2481943" y="501715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61696236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案例</a:t>
            </a:r>
          </a:p>
          <a:p>
            <a:pPr eaLnBrk="0" hangingPunct="0"/>
            <a:endParaRPr lang="zh-CN" altLang="en-US" sz="2800" b="1" dirty="0">
              <a:solidFill>
                <a:srgbClr val="FF0000"/>
              </a:solidFill>
            </a:endParaRPr>
          </a:p>
        </p:txBody>
      </p:sp>
      <p:sp>
        <p:nvSpPr>
          <p:cNvPr id="3" name="文本框 2"/>
          <p:cNvSpPr txBox="1"/>
          <p:nvPr/>
        </p:nvSpPr>
        <p:spPr>
          <a:xfrm>
            <a:off x="972527" y="1183970"/>
            <a:ext cx="10022889" cy="338554"/>
          </a:xfrm>
          <a:prstGeom prst="rect">
            <a:avLst/>
          </a:prstGeom>
          <a:noFill/>
        </p:spPr>
        <p:txBody>
          <a:bodyPr wrap="square" rtlCol="0">
            <a:spAutoFit/>
          </a:bodyPr>
          <a:lstStyle/>
          <a:p>
            <a:r>
              <a:rPr lang="en-US" altLang="zh-CN" sz="1600" dirty="0"/>
              <a:t>20</a:t>
            </a:r>
            <a:r>
              <a:rPr lang="zh-CN" altLang="en-US" sz="1600" dirty="0"/>
              <a:t>例清单</a:t>
            </a:r>
            <a:endParaRPr lang="en-US" altLang="zh-CN" sz="1600" dirty="0"/>
          </a:p>
        </p:txBody>
      </p:sp>
      <p:graphicFrame>
        <p:nvGraphicFramePr>
          <p:cNvPr id="8" name="对象 7">
            <a:extLst>
              <a:ext uri="{FF2B5EF4-FFF2-40B4-BE49-F238E27FC236}">
                <a16:creationId xmlns:a16="http://schemas.microsoft.com/office/drawing/2014/main" id="{DB826504-B9D9-43CD-AC8B-2A9D7060C7D7}"/>
              </a:ext>
            </a:extLst>
          </p:cNvPr>
          <p:cNvGraphicFramePr>
            <a:graphicFrameLocks noChangeAspect="1"/>
          </p:cNvGraphicFramePr>
          <p:nvPr>
            <p:extLst>
              <p:ext uri="{D42A27DB-BD31-4B8C-83A1-F6EECF244321}">
                <p14:modId xmlns:p14="http://schemas.microsoft.com/office/powerpoint/2010/main" val="1979639552"/>
              </p:ext>
            </p:extLst>
          </p:nvPr>
        </p:nvGraphicFramePr>
        <p:xfrm>
          <a:off x="1044881" y="1836034"/>
          <a:ext cx="1451815" cy="616463"/>
        </p:xfrm>
        <a:graphic>
          <a:graphicData uri="http://schemas.openxmlformats.org/presentationml/2006/ole">
            <mc:AlternateContent xmlns:mc="http://schemas.openxmlformats.org/markup-compatibility/2006">
              <mc:Choice xmlns:v="urn:schemas-microsoft-com:vml" Requires="v">
                <p:oleObj spid="_x0000_s56110" name="包装程序外壳对象" showAsIcon="1" r:id="rId4" imgW="1032120" imgH="437400" progId="Package">
                  <p:embed/>
                </p:oleObj>
              </mc:Choice>
              <mc:Fallback>
                <p:oleObj name="包装程序外壳对象" showAsIcon="1" r:id="rId4" imgW="1032120" imgH="437400" progId="Package">
                  <p:embed/>
                  <p:pic>
                    <p:nvPicPr>
                      <p:cNvPr id="0" name=""/>
                      <p:cNvPicPr/>
                      <p:nvPr/>
                    </p:nvPicPr>
                    <p:blipFill>
                      <a:blip r:embed="rId5"/>
                      <a:stretch>
                        <a:fillRect/>
                      </a:stretch>
                    </p:blipFill>
                    <p:spPr>
                      <a:xfrm>
                        <a:off x="1044881" y="1836034"/>
                        <a:ext cx="1451815" cy="61646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16D012C-4931-45CA-BDBA-6EAEFAB7EBEA}"/>
              </a:ext>
            </a:extLst>
          </p:cNvPr>
          <p:cNvGraphicFramePr>
            <a:graphicFrameLocks noChangeAspect="1"/>
          </p:cNvGraphicFramePr>
          <p:nvPr>
            <p:extLst>
              <p:ext uri="{D42A27DB-BD31-4B8C-83A1-F6EECF244321}">
                <p14:modId xmlns:p14="http://schemas.microsoft.com/office/powerpoint/2010/main" val="1055753042"/>
              </p:ext>
            </p:extLst>
          </p:nvPr>
        </p:nvGraphicFramePr>
        <p:xfrm>
          <a:off x="2294541" y="1760036"/>
          <a:ext cx="3018228" cy="692461"/>
        </p:xfrm>
        <a:graphic>
          <a:graphicData uri="http://schemas.openxmlformats.org/presentationml/2006/ole">
            <mc:AlternateContent xmlns:mc="http://schemas.openxmlformats.org/markup-compatibility/2006">
              <mc:Choice xmlns:v="urn:schemas-microsoft-com:vml" Requires="v">
                <p:oleObj spid="_x0000_s56111" name="包装程序外壳对象" showAsIcon="1" r:id="rId6" imgW="1909080" imgH="437400" progId="Package">
                  <p:embed/>
                </p:oleObj>
              </mc:Choice>
              <mc:Fallback>
                <p:oleObj name="包装程序外壳对象" showAsIcon="1" r:id="rId6" imgW="1909080" imgH="437400" progId="Package">
                  <p:embed/>
                  <p:pic>
                    <p:nvPicPr>
                      <p:cNvPr id="0" name=""/>
                      <p:cNvPicPr/>
                      <p:nvPr/>
                    </p:nvPicPr>
                    <p:blipFill>
                      <a:blip r:embed="rId7"/>
                      <a:stretch>
                        <a:fillRect/>
                      </a:stretch>
                    </p:blipFill>
                    <p:spPr>
                      <a:xfrm>
                        <a:off x="2294541" y="1760036"/>
                        <a:ext cx="3018228" cy="69246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39597FA-EF00-4A85-B4D1-48271070B188}"/>
              </a:ext>
            </a:extLst>
          </p:cNvPr>
          <p:cNvGraphicFramePr>
            <a:graphicFrameLocks noChangeAspect="1"/>
          </p:cNvGraphicFramePr>
          <p:nvPr>
            <p:extLst>
              <p:ext uri="{D42A27DB-BD31-4B8C-83A1-F6EECF244321}">
                <p14:modId xmlns:p14="http://schemas.microsoft.com/office/powerpoint/2010/main" val="1643479350"/>
              </p:ext>
            </p:extLst>
          </p:nvPr>
        </p:nvGraphicFramePr>
        <p:xfrm>
          <a:off x="3980796" y="1812678"/>
          <a:ext cx="4047214" cy="616463"/>
        </p:xfrm>
        <a:graphic>
          <a:graphicData uri="http://schemas.openxmlformats.org/presentationml/2006/ole">
            <mc:AlternateContent xmlns:mc="http://schemas.openxmlformats.org/markup-compatibility/2006">
              <mc:Choice xmlns:v="urn:schemas-microsoft-com:vml" Requires="v">
                <p:oleObj spid="_x0000_s56112" name="包装程序外壳对象" showAsIcon="1" r:id="rId8" imgW="2876760" imgH="437400" progId="Package">
                  <p:embed/>
                </p:oleObj>
              </mc:Choice>
              <mc:Fallback>
                <p:oleObj name="包装程序外壳对象" showAsIcon="1" r:id="rId8" imgW="2876760" imgH="437400" progId="Package">
                  <p:embed/>
                  <p:pic>
                    <p:nvPicPr>
                      <p:cNvPr id="0" name=""/>
                      <p:cNvPicPr/>
                      <p:nvPr/>
                    </p:nvPicPr>
                    <p:blipFill>
                      <a:blip r:embed="rId9"/>
                      <a:stretch>
                        <a:fillRect/>
                      </a:stretch>
                    </p:blipFill>
                    <p:spPr>
                      <a:xfrm>
                        <a:off x="3980796" y="1812678"/>
                        <a:ext cx="4047214" cy="6164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065A0B3-5DA4-419C-BC78-21E9436793DA}"/>
              </a:ext>
            </a:extLst>
          </p:cNvPr>
          <p:cNvGraphicFramePr>
            <a:graphicFrameLocks noChangeAspect="1"/>
          </p:cNvGraphicFramePr>
          <p:nvPr>
            <p:extLst>
              <p:ext uri="{D42A27DB-BD31-4B8C-83A1-F6EECF244321}">
                <p14:modId xmlns:p14="http://schemas.microsoft.com/office/powerpoint/2010/main" val="3202996291"/>
              </p:ext>
            </p:extLst>
          </p:nvPr>
        </p:nvGraphicFramePr>
        <p:xfrm>
          <a:off x="5555744" y="3110068"/>
          <a:ext cx="2422312" cy="616463"/>
        </p:xfrm>
        <a:graphic>
          <a:graphicData uri="http://schemas.openxmlformats.org/presentationml/2006/ole">
            <mc:AlternateContent xmlns:mc="http://schemas.openxmlformats.org/markup-compatibility/2006">
              <mc:Choice xmlns:v="urn:schemas-microsoft-com:vml" Requires="v">
                <p:oleObj spid="_x0000_s56113" name="包装程序外壳对象" showAsIcon="1" r:id="rId10" imgW="2018880" imgH="437400" progId="Package">
                  <p:embed/>
                </p:oleObj>
              </mc:Choice>
              <mc:Fallback>
                <p:oleObj name="包装程序外壳对象" showAsIcon="1" r:id="rId10" imgW="2018880" imgH="437400" progId="Package">
                  <p:embed/>
                  <p:pic>
                    <p:nvPicPr>
                      <p:cNvPr id="0" name=""/>
                      <p:cNvPicPr/>
                      <p:nvPr/>
                    </p:nvPicPr>
                    <p:blipFill>
                      <a:blip r:embed="rId11"/>
                      <a:stretch>
                        <a:fillRect/>
                      </a:stretch>
                    </p:blipFill>
                    <p:spPr>
                      <a:xfrm>
                        <a:off x="5555744" y="3110068"/>
                        <a:ext cx="2422312" cy="6164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9E0FB21D-6A9B-41E0-8AA9-CB2FE2342F2B}"/>
              </a:ext>
            </a:extLst>
          </p:cNvPr>
          <p:cNvGraphicFramePr>
            <a:graphicFrameLocks noChangeAspect="1"/>
          </p:cNvGraphicFramePr>
          <p:nvPr>
            <p:extLst>
              <p:ext uri="{D42A27DB-BD31-4B8C-83A1-F6EECF244321}">
                <p14:modId xmlns:p14="http://schemas.microsoft.com/office/powerpoint/2010/main" val="2232010233"/>
              </p:ext>
            </p:extLst>
          </p:nvPr>
        </p:nvGraphicFramePr>
        <p:xfrm>
          <a:off x="2372465" y="3418300"/>
          <a:ext cx="1608331" cy="554182"/>
        </p:xfrm>
        <a:graphic>
          <a:graphicData uri="http://schemas.openxmlformats.org/presentationml/2006/ole">
            <mc:AlternateContent xmlns:mc="http://schemas.openxmlformats.org/markup-compatibility/2006">
              <mc:Choice xmlns:v="urn:schemas-microsoft-com:vml" Requires="v">
                <p:oleObj spid="_x0000_s56114" name="包装程序外壳对象" showAsIcon="1" r:id="rId12" imgW="1270800" imgH="437400" progId="Package">
                  <p:embed/>
                </p:oleObj>
              </mc:Choice>
              <mc:Fallback>
                <p:oleObj name="包装程序外壳对象" showAsIcon="1" r:id="rId12" imgW="1270800" imgH="437400" progId="Package">
                  <p:embed/>
                  <p:pic>
                    <p:nvPicPr>
                      <p:cNvPr id="0" name=""/>
                      <p:cNvPicPr/>
                      <p:nvPr/>
                    </p:nvPicPr>
                    <p:blipFill>
                      <a:blip r:embed="rId13"/>
                      <a:stretch>
                        <a:fillRect/>
                      </a:stretch>
                    </p:blipFill>
                    <p:spPr>
                      <a:xfrm>
                        <a:off x="2372465" y="3418300"/>
                        <a:ext cx="1608331" cy="55418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44273900-3785-4E79-B5D9-7E4B1EE775F7}"/>
              </a:ext>
            </a:extLst>
          </p:cNvPr>
          <p:cNvGraphicFramePr>
            <a:graphicFrameLocks noChangeAspect="1"/>
          </p:cNvGraphicFramePr>
          <p:nvPr>
            <p:extLst>
              <p:ext uri="{D42A27DB-BD31-4B8C-83A1-F6EECF244321}">
                <p14:modId xmlns:p14="http://schemas.microsoft.com/office/powerpoint/2010/main" val="1826556803"/>
              </p:ext>
            </p:extLst>
          </p:nvPr>
        </p:nvGraphicFramePr>
        <p:xfrm>
          <a:off x="4161550" y="3385135"/>
          <a:ext cx="1608329" cy="554181"/>
        </p:xfrm>
        <a:graphic>
          <a:graphicData uri="http://schemas.openxmlformats.org/presentationml/2006/ole">
            <mc:AlternateContent xmlns:mc="http://schemas.openxmlformats.org/markup-compatibility/2006">
              <mc:Choice xmlns:v="urn:schemas-microsoft-com:vml" Requires="v">
                <p:oleObj spid="_x0000_s56115" name="包装程序外壳对象" showAsIcon="1" r:id="rId14" imgW="1270800" imgH="437400" progId="Package">
                  <p:embed/>
                </p:oleObj>
              </mc:Choice>
              <mc:Fallback>
                <p:oleObj name="包装程序外壳对象" showAsIcon="1" r:id="rId14" imgW="1270800" imgH="437400" progId="Package">
                  <p:embed/>
                  <p:pic>
                    <p:nvPicPr>
                      <p:cNvPr id="0" name=""/>
                      <p:cNvPicPr/>
                      <p:nvPr/>
                    </p:nvPicPr>
                    <p:blipFill>
                      <a:blip r:embed="rId15"/>
                      <a:stretch>
                        <a:fillRect/>
                      </a:stretch>
                    </p:blipFill>
                    <p:spPr>
                      <a:xfrm>
                        <a:off x="4161550" y="3385135"/>
                        <a:ext cx="1608329" cy="55418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3F413A09-C5D7-4B3F-8703-893FB8E22971}"/>
              </a:ext>
            </a:extLst>
          </p:cNvPr>
          <p:cNvGraphicFramePr>
            <a:graphicFrameLocks noChangeAspect="1"/>
          </p:cNvGraphicFramePr>
          <p:nvPr>
            <p:extLst>
              <p:ext uri="{D42A27DB-BD31-4B8C-83A1-F6EECF244321}">
                <p14:modId xmlns:p14="http://schemas.microsoft.com/office/powerpoint/2010/main" val="1969950996"/>
              </p:ext>
            </p:extLst>
          </p:nvPr>
        </p:nvGraphicFramePr>
        <p:xfrm>
          <a:off x="627498" y="3451841"/>
          <a:ext cx="1789085" cy="616464"/>
        </p:xfrm>
        <a:graphic>
          <a:graphicData uri="http://schemas.openxmlformats.org/presentationml/2006/ole">
            <mc:AlternateContent xmlns:mc="http://schemas.openxmlformats.org/markup-compatibility/2006">
              <mc:Choice xmlns:v="urn:schemas-microsoft-com:vml" Requires="v">
                <p:oleObj spid="_x0000_s56116" name="包装程序外壳对象" showAsIcon="1" r:id="rId16" imgW="1270800" imgH="437400" progId="Package">
                  <p:embed/>
                </p:oleObj>
              </mc:Choice>
              <mc:Fallback>
                <p:oleObj name="包装程序外壳对象" showAsIcon="1" r:id="rId16" imgW="1270800" imgH="437400" progId="Package">
                  <p:embed/>
                  <p:pic>
                    <p:nvPicPr>
                      <p:cNvPr id="0" name=""/>
                      <p:cNvPicPr/>
                      <p:nvPr/>
                    </p:nvPicPr>
                    <p:blipFill>
                      <a:blip r:embed="rId17"/>
                      <a:stretch>
                        <a:fillRect/>
                      </a:stretch>
                    </p:blipFill>
                    <p:spPr>
                      <a:xfrm>
                        <a:off x="627498" y="3451841"/>
                        <a:ext cx="1789085" cy="616464"/>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C849949C-9D98-45A8-B080-3BC49636B904}"/>
              </a:ext>
            </a:extLst>
          </p:cNvPr>
          <p:cNvGraphicFramePr>
            <a:graphicFrameLocks noChangeAspect="1"/>
          </p:cNvGraphicFramePr>
          <p:nvPr>
            <p:extLst>
              <p:ext uri="{D42A27DB-BD31-4B8C-83A1-F6EECF244321}">
                <p14:modId xmlns:p14="http://schemas.microsoft.com/office/powerpoint/2010/main" val="3342154731"/>
              </p:ext>
            </p:extLst>
          </p:nvPr>
        </p:nvGraphicFramePr>
        <p:xfrm>
          <a:off x="6835603" y="1776337"/>
          <a:ext cx="3487313" cy="735855"/>
        </p:xfrm>
        <a:graphic>
          <a:graphicData uri="http://schemas.openxmlformats.org/presentationml/2006/ole">
            <mc:AlternateContent xmlns:mc="http://schemas.openxmlformats.org/markup-compatibility/2006">
              <mc:Choice xmlns:v="urn:schemas-microsoft-com:vml" Requires="v">
                <p:oleObj spid="_x0000_s56117" name="包装程序外壳对象" showAsIcon="1" r:id="rId18" imgW="2076840" imgH="437400" progId="Package">
                  <p:embed/>
                </p:oleObj>
              </mc:Choice>
              <mc:Fallback>
                <p:oleObj name="包装程序外壳对象" showAsIcon="1" r:id="rId18" imgW="2076840" imgH="437400" progId="Package">
                  <p:embed/>
                  <p:pic>
                    <p:nvPicPr>
                      <p:cNvPr id="0" name=""/>
                      <p:cNvPicPr/>
                      <p:nvPr/>
                    </p:nvPicPr>
                    <p:blipFill>
                      <a:blip r:embed="rId19"/>
                      <a:stretch>
                        <a:fillRect/>
                      </a:stretch>
                    </p:blipFill>
                    <p:spPr>
                      <a:xfrm>
                        <a:off x="6835603" y="1776337"/>
                        <a:ext cx="3487313" cy="73585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280EB2A9-26D9-4F2C-AD07-3450BD587897}"/>
              </a:ext>
            </a:extLst>
          </p:cNvPr>
          <p:cNvGraphicFramePr>
            <a:graphicFrameLocks noChangeAspect="1"/>
          </p:cNvGraphicFramePr>
          <p:nvPr>
            <p:extLst>
              <p:ext uri="{D42A27DB-BD31-4B8C-83A1-F6EECF244321}">
                <p14:modId xmlns:p14="http://schemas.microsoft.com/office/powerpoint/2010/main" val="3844915233"/>
              </p:ext>
            </p:extLst>
          </p:nvPr>
        </p:nvGraphicFramePr>
        <p:xfrm>
          <a:off x="7684716" y="3027017"/>
          <a:ext cx="1789085" cy="616464"/>
        </p:xfrm>
        <a:graphic>
          <a:graphicData uri="http://schemas.openxmlformats.org/presentationml/2006/ole">
            <mc:AlternateContent xmlns:mc="http://schemas.openxmlformats.org/markup-compatibility/2006">
              <mc:Choice xmlns:v="urn:schemas-microsoft-com:vml" Requires="v">
                <p:oleObj spid="_x0000_s56118" name="包装程序外壳对象" showAsIcon="1" r:id="rId20" imgW="1270800" imgH="437400" progId="Package">
                  <p:embed/>
                </p:oleObj>
              </mc:Choice>
              <mc:Fallback>
                <p:oleObj name="包装程序外壳对象" showAsIcon="1" r:id="rId20" imgW="1270800" imgH="437400" progId="Package">
                  <p:embed/>
                  <p:pic>
                    <p:nvPicPr>
                      <p:cNvPr id="0" name=""/>
                      <p:cNvPicPr/>
                      <p:nvPr/>
                    </p:nvPicPr>
                    <p:blipFill>
                      <a:blip r:embed="rId21"/>
                      <a:stretch>
                        <a:fillRect/>
                      </a:stretch>
                    </p:blipFill>
                    <p:spPr>
                      <a:xfrm>
                        <a:off x="7684716" y="3027017"/>
                        <a:ext cx="1789085" cy="616464"/>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C5168BB5-71C8-478A-AE84-5365A355E3FA}"/>
              </a:ext>
            </a:extLst>
          </p:cNvPr>
          <p:cNvGraphicFramePr>
            <a:graphicFrameLocks noChangeAspect="1"/>
          </p:cNvGraphicFramePr>
          <p:nvPr>
            <p:extLst>
              <p:ext uri="{D42A27DB-BD31-4B8C-83A1-F6EECF244321}">
                <p14:modId xmlns:p14="http://schemas.microsoft.com/office/powerpoint/2010/main" val="2245327010"/>
              </p:ext>
            </p:extLst>
          </p:nvPr>
        </p:nvGraphicFramePr>
        <p:xfrm>
          <a:off x="521022" y="5176623"/>
          <a:ext cx="2233565" cy="616464"/>
        </p:xfrm>
        <a:graphic>
          <a:graphicData uri="http://schemas.openxmlformats.org/presentationml/2006/ole">
            <mc:AlternateContent xmlns:mc="http://schemas.openxmlformats.org/markup-compatibility/2006">
              <mc:Choice xmlns:v="urn:schemas-microsoft-com:vml" Requires="v">
                <p:oleObj spid="_x0000_s56119" name="包装程序外壳对象" showAsIcon="1" r:id="rId22" imgW="1586880" imgH="437400" progId="Package">
                  <p:embed/>
                </p:oleObj>
              </mc:Choice>
              <mc:Fallback>
                <p:oleObj name="包装程序外壳对象" showAsIcon="1" r:id="rId22" imgW="1586880" imgH="437400" progId="Package">
                  <p:embed/>
                  <p:pic>
                    <p:nvPicPr>
                      <p:cNvPr id="0" name=""/>
                      <p:cNvPicPr/>
                      <p:nvPr/>
                    </p:nvPicPr>
                    <p:blipFill>
                      <a:blip r:embed="rId23"/>
                      <a:stretch>
                        <a:fillRect/>
                      </a:stretch>
                    </p:blipFill>
                    <p:spPr>
                      <a:xfrm>
                        <a:off x="521022" y="5176623"/>
                        <a:ext cx="2233565" cy="616464"/>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B5B538C2-6772-4BCE-9413-93B6C0ADC8F4}"/>
              </a:ext>
            </a:extLst>
          </p:cNvPr>
          <p:cNvGraphicFramePr>
            <a:graphicFrameLocks noChangeAspect="1"/>
          </p:cNvGraphicFramePr>
          <p:nvPr>
            <p:extLst>
              <p:ext uri="{D42A27DB-BD31-4B8C-83A1-F6EECF244321}">
                <p14:modId xmlns:p14="http://schemas.microsoft.com/office/powerpoint/2010/main" val="3999223249"/>
              </p:ext>
            </p:extLst>
          </p:nvPr>
        </p:nvGraphicFramePr>
        <p:xfrm>
          <a:off x="10441492" y="1774682"/>
          <a:ext cx="1107848" cy="616464"/>
        </p:xfrm>
        <a:graphic>
          <a:graphicData uri="http://schemas.openxmlformats.org/presentationml/2006/ole">
            <mc:AlternateContent xmlns:mc="http://schemas.openxmlformats.org/markup-compatibility/2006">
              <mc:Choice xmlns:v="urn:schemas-microsoft-com:vml" Requires="v">
                <p:oleObj spid="_x0000_s56120" name="包装程序外壳对象" showAsIcon="1" r:id="rId24" imgW="786960" imgH="437400" progId="Package">
                  <p:embed/>
                </p:oleObj>
              </mc:Choice>
              <mc:Fallback>
                <p:oleObj name="包装程序外壳对象" showAsIcon="1" r:id="rId24" imgW="786960" imgH="437400" progId="Package">
                  <p:embed/>
                  <p:pic>
                    <p:nvPicPr>
                      <p:cNvPr id="0" name=""/>
                      <p:cNvPicPr/>
                      <p:nvPr/>
                    </p:nvPicPr>
                    <p:blipFill>
                      <a:blip r:embed="rId25"/>
                      <a:stretch>
                        <a:fillRect/>
                      </a:stretch>
                    </p:blipFill>
                    <p:spPr>
                      <a:xfrm>
                        <a:off x="10441492" y="1774682"/>
                        <a:ext cx="1107848" cy="616464"/>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DF2EAE26-09D2-4ED2-8BD7-A12ABB09A275}"/>
              </a:ext>
            </a:extLst>
          </p:cNvPr>
          <p:cNvGraphicFramePr>
            <a:graphicFrameLocks noChangeAspect="1"/>
          </p:cNvGraphicFramePr>
          <p:nvPr>
            <p:extLst>
              <p:ext uri="{D42A27DB-BD31-4B8C-83A1-F6EECF244321}">
                <p14:modId xmlns:p14="http://schemas.microsoft.com/office/powerpoint/2010/main" val="610540897"/>
              </p:ext>
            </p:extLst>
          </p:nvPr>
        </p:nvGraphicFramePr>
        <p:xfrm>
          <a:off x="9715584" y="3110067"/>
          <a:ext cx="1451815" cy="616463"/>
        </p:xfrm>
        <a:graphic>
          <a:graphicData uri="http://schemas.openxmlformats.org/presentationml/2006/ole">
            <mc:AlternateContent xmlns:mc="http://schemas.openxmlformats.org/markup-compatibility/2006">
              <mc:Choice xmlns:v="urn:schemas-microsoft-com:vml" Requires="v">
                <p:oleObj spid="_x0000_s56121" name="包装程序外壳对象" showAsIcon="1" r:id="rId26" imgW="1032120" imgH="437400" progId="Package">
                  <p:embed/>
                </p:oleObj>
              </mc:Choice>
              <mc:Fallback>
                <p:oleObj name="包装程序外壳对象" showAsIcon="1" r:id="rId26" imgW="1032120" imgH="437400" progId="Package">
                  <p:embed/>
                  <p:pic>
                    <p:nvPicPr>
                      <p:cNvPr id="0" name=""/>
                      <p:cNvPicPr/>
                      <p:nvPr/>
                    </p:nvPicPr>
                    <p:blipFill>
                      <a:blip r:embed="rId27"/>
                      <a:stretch>
                        <a:fillRect/>
                      </a:stretch>
                    </p:blipFill>
                    <p:spPr>
                      <a:xfrm>
                        <a:off x="9715584" y="3110067"/>
                        <a:ext cx="1451815" cy="616463"/>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84C158B7-C443-4007-9C3B-F8A128CC77FF}"/>
              </a:ext>
            </a:extLst>
          </p:cNvPr>
          <p:cNvGraphicFramePr>
            <a:graphicFrameLocks noChangeAspect="1"/>
          </p:cNvGraphicFramePr>
          <p:nvPr>
            <p:extLst>
              <p:ext uri="{D42A27DB-BD31-4B8C-83A1-F6EECF244321}">
                <p14:modId xmlns:p14="http://schemas.microsoft.com/office/powerpoint/2010/main" val="803468063"/>
              </p:ext>
            </p:extLst>
          </p:nvPr>
        </p:nvGraphicFramePr>
        <p:xfrm>
          <a:off x="2656758" y="5115548"/>
          <a:ext cx="1937013" cy="667435"/>
        </p:xfrm>
        <a:graphic>
          <a:graphicData uri="http://schemas.openxmlformats.org/presentationml/2006/ole">
            <mc:AlternateContent xmlns:mc="http://schemas.openxmlformats.org/markup-compatibility/2006">
              <mc:Choice xmlns:v="urn:schemas-microsoft-com:vml" Requires="v">
                <p:oleObj spid="_x0000_s56122" name="包装程序外壳对象" showAsIcon="1" r:id="rId28" imgW="1270800" imgH="437400" progId="Package">
                  <p:embed/>
                </p:oleObj>
              </mc:Choice>
              <mc:Fallback>
                <p:oleObj name="包装程序外壳对象" showAsIcon="1" r:id="rId28" imgW="1270800" imgH="437400" progId="Package">
                  <p:embed/>
                  <p:pic>
                    <p:nvPicPr>
                      <p:cNvPr id="0" name=""/>
                      <p:cNvPicPr/>
                      <p:nvPr/>
                    </p:nvPicPr>
                    <p:blipFill>
                      <a:blip r:embed="rId29"/>
                      <a:stretch>
                        <a:fillRect/>
                      </a:stretch>
                    </p:blipFill>
                    <p:spPr>
                      <a:xfrm>
                        <a:off x="2656758" y="5115548"/>
                        <a:ext cx="1937013" cy="66743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49037342-90E5-4274-8E69-9894E3BDBB4A}"/>
              </a:ext>
            </a:extLst>
          </p:cNvPr>
          <p:cNvGraphicFramePr>
            <a:graphicFrameLocks noChangeAspect="1"/>
          </p:cNvGraphicFramePr>
          <p:nvPr>
            <p:extLst>
              <p:ext uri="{D42A27DB-BD31-4B8C-83A1-F6EECF244321}">
                <p14:modId xmlns:p14="http://schemas.microsoft.com/office/powerpoint/2010/main" val="1586792035"/>
              </p:ext>
            </p:extLst>
          </p:nvPr>
        </p:nvGraphicFramePr>
        <p:xfrm>
          <a:off x="4433130" y="5027127"/>
          <a:ext cx="3441735" cy="652865"/>
        </p:xfrm>
        <a:graphic>
          <a:graphicData uri="http://schemas.openxmlformats.org/presentationml/2006/ole">
            <mc:AlternateContent xmlns:mc="http://schemas.openxmlformats.org/markup-compatibility/2006">
              <mc:Choice xmlns:v="urn:schemas-microsoft-com:vml" Requires="v">
                <p:oleObj spid="_x0000_s56123" name="包装程序外壳对象" showAsIcon="1" r:id="rId30" imgW="2309040" imgH="437400" progId="Package">
                  <p:embed/>
                </p:oleObj>
              </mc:Choice>
              <mc:Fallback>
                <p:oleObj name="包装程序外壳对象" showAsIcon="1" r:id="rId30" imgW="2309040" imgH="437400" progId="Package">
                  <p:embed/>
                  <p:pic>
                    <p:nvPicPr>
                      <p:cNvPr id="0" name=""/>
                      <p:cNvPicPr/>
                      <p:nvPr/>
                    </p:nvPicPr>
                    <p:blipFill>
                      <a:blip r:embed="rId31"/>
                      <a:stretch>
                        <a:fillRect/>
                      </a:stretch>
                    </p:blipFill>
                    <p:spPr>
                      <a:xfrm>
                        <a:off x="4433130" y="5027127"/>
                        <a:ext cx="3441735" cy="6528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C2B86502-E1C8-4B00-8B0B-460FA3FA8172}"/>
              </a:ext>
            </a:extLst>
          </p:cNvPr>
          <p:cNvGraphicFramePr>
            <a:graphicFrameLocks noChangeAspect="1"/>
          </p:cNvGraphicFramePr>
          <p:nvPr>
            <p:extLst>
              <p:ext uri="{D42A27DB-BD31-4B8C-83A1-F6EECF244321}">
                <p14:modId xmlns:p14="http://schemas.microsoft.com/office/powerpoint/2010/main" val="3705214387"/>
              </p:ext>
            </p:extLst>
          </p:nvPr>
        </p:nvGraphicFramePr>
        <p:xfrm>
          <a:off x="7978056" y="4057021"/>
          <a:ext cx="2897050" cy="667434"/>
        </p:xfrm>
        <a:graphic>
          <a:graphicData uri="http://schemas.openxmlformats.org/presentationml/2006/ole">
            <mc:AlternateContent xmlns:mc="http://schemas.openxmlformats.org/markup-compatibility/2006">
              <mc:Choice xmlns:v="urn:schemas-microsoft-com:vml" Requires="v">
                <p:oleObj spid="_x0000_s56124" name="包装程序外壳对象" showAsIcon="1" r:id="rId32" imgW="1902600" imgH="437400" progId="Package">
                  <p:embed/>
                </p:oleObj>
              </mc:Choice>
              <mc:Fallback>
                <p:oleObj name="包装程序外壳对象" showAsIcon="1" r:id="rId32" imgW="1902600" imgH="437400" progId="Package">
                  <p:embed/>
                  <p:pic>
                    <p:nvPicPr>
                      <p:cNvPr id="0" name=""/>
                      <p:cNvPicPr/>
                      <p:nvPr/>
                    </p:nvPicPr>
                    <p:blipFill>
                      <a:blip r:embed="rId33"/>
                      <a:stretch>
                        <a:fillRect/>
                      </a:stretch>
                    </p:blipFill>
                    <p:spPr>
                      <a:xfrm>
                        <a:off x="7978056" y="4057021"/>
                        <a:ext cx="2897050" cy="667434"/>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6B49DFAD-2B51-4924-A2E8-542B1E4D4402}"/>
              </a:ext>
            </a:extLst>
          </p:cNvPr>
          <p:cNvGraphicFramePr>
            <a:graphicFrameLocks noChangeAspect="1"/>
          </p:cNvGraphicFramePr>
          <p:nvPr>
            <p:extLst>
              <p:ext uri="{D42A27DB-BD31-4B8C-83A1-F6EECF244321}">
                <p14:modId xmlns:p14="http://schemas.microsoft.com/office/powerpoint/2010/main" val="1832782934"/>
              </p:ext>
            </p:extLst>
          </p:nvPr>
        </p:nvGraphicFramePr>
        <p:xfrm>
          <a:off x="7874865" y="5231024"/>
          <a:ext cx="2017410" cy="637077"/>
        </p:xfrm>
        <a:graphic>
          <a:graphicData uri="http://schemas.openxmlformats.org/presentationml/2006/ole">
            <mc:AlternateContent xmlns:mc="http://schemas.openxmlformats.org/markup-compatibility/2006">
              <mc:Choice xmlns:v="urn:schemas-microsoft-com:vml" Requires="v">
                <p:oleObj spid="_x0000_s56125" name="包装程序外壳对象" showAsIcon="1" r:id="rId34" imgW="1386720" imgH="437400" progId="Package">
                  <p:embed/>
                </p:oleObj>
              </mc:Choice>
              <mc:Fallback>
                <p:oleObj name="包装程序外壳对象" showAsIcon="1" r:id="rId34" imgW="1386720" imgH="437400" progId="Package">
                  <p:embed/>
                  <p:pic>
                    <p:nvPicPr>
                      <p:cNvPr id="0" name=""/>
                      <p:cNvPicPr/>
                      <p:nvPr/>
                    </p:nvPicPr>
                    <p:blipFill>
                      <a:blip r:embed="rId35"/>
                      <a:stretch>
                        <a:fillRect/>
                      </a:stretch>
                    </p:blipFill>
                    <p:spPr>
                      <a:xfrm>
                        <a:off x="7874865" y="5231024"/>
                        <a:ext cx="2017410" cy="637077"/>
                      </a:xfrm>
                      <a:prstGeom prst="rect">
                        <a:avLst/>
                      </a:prstGeom>
                    </p:spPr>
                  </p:pic>
                </p:oleObj>
              </mc:Fallback>
            </mc:AlternateContent>
          </a:graphicData>
        </a:graphic>
      </p:graphicFrame>
    </p:spTree>
    <p:extLst>
      <p:ext uri="{BB962C8B-B14F-4D97-AF65-F5344CB8AC3E}">
        <p14:creationId xmlns:p14="http://schemas.microsoft.com/office/powerpoint/2010/main" val="407118808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7041" y="1205741"/>
            <a:ext cx="10022889" cy="4401205"/>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800" dirty="0"/>
              <a:t>                            </a:t>
            </a:r>
            <a:endParaRPr lang="en-US" altLang="zh-CN" b="1" dirty="0"/>
          </a:p>
          <a:p>
            <a:r>
              <a:rPr lang="zh-CN" altLang="en-US" sz="1600" dirty="0"/>
              <a:t>例子重点说明：</a:t>
            </a:r>
            <a:endParaRPr lang="en-US" altLang="zh-CN" sz="1600" dirty="0"/>
          </a:p>
          <a:p>
            <a:endParaRPr lang="en-US" altLang="zh-CN" sz="1600" dirty="0"/>
          </a:p>
          <a:p>
            <a:r>
              <a:rPr lang="en-US" altLang="zh-CN" sz="1600" dirty="0"/>
              <a:t>1</a:t>
            </a:r>
            <a:r>
              <a:rPr lang="zh-CN" altLang="en-US" sz="1600" dirty="0"/>
              <a:t>、配置静态文件访问时候，注意</a:t>
            </a:r>
            <a:r>
              <a:rPr lang="en-US" altLang="zh-CN" sz="1600" dirty="0"/>
              <a:t>root</a:t>
            </a:r>
            <a:r>
              <a:rPr lang="zh-CN" altLang="en-US" sz="1600" dirty="0"/>
              <a:t>和</a:t>
            </a:r>
            <a:r>
              <a:rPr lang="en-US" altLang="zh-CN" sz="1600" dirty="0"/>
              <a:t>alias</a:t>
            </a:r>
            <a:r>
              <a:rPr lang="zh-CN" altLang="en-US" sz="1600" dirty="0"/>
              <a:t>的区别，</a:t>
            </a:r>
            <a:r>
              <a:rPr lang="en-US" altLang="zh-CN" sz="1600" dirty="0"/>
              <a:t>root</a:t>
            </a:r>
            <a:r>
              <a:rPr lang="zh-CN" altLang="en-US" sz="1600" dirty="0"/>
              <a:t>访问是带</a:t>
            </a:r>
            <a:r>
              <a:rPr lang="en-US" altLang="zh-CN" sz="1600" dirty="0"/>
              <a:t>root</a:t>
            </a:r>
            <a:r>
              <a:rPr lang="zh-CN" altLang="en-US" sz="1600" dirty="0"/>
              <a:t>路径的</a:t>
            </a:r>
            <a:endParaRPr lang="en-US" altLang="zh-CN" sz="1600" dirty="0"/>
          </a:p>
          <a:p>
            <a:r>
              <a:rPr lang="en-US" altLang="zh-CN" sz="1600" dirty="0"/>
              <a:t>2</a:t>
            </a:r>
            <a:r>
              <a:rPr lang="zh-CN" altLang="en-US" sz="1600" dirty="0"/>
              <a:t>、配置反向代理，端口转发以及跨域访问等，常使用</a:t>
            </a:r>
            <a:r>
              <a:rPr lang="en-US" altLang="zh-CN" sz="1600" dirty="0" err="1"/>
              <a:t>proxy_pass,rewrite</a:t>
            </a:r>
            <a:r>
              <a:rPr lang="zh-CN" altLang="en-US" sz="1600" dirty="0"/>
              <a:t>进行跳转</a:t>
            </a:r>
            <a:endParaRPr lang="en-US" altLang="zh-CN" sz="1600" dirty="0"/>
          </a:p>
          <a:p>
            <a:r>
              <a:rPr lang="en-US" altLang="zh-CN" sz="1600" dirty="0"/>
              <a:t>3</a:t>
            </a:r>
            <a:r>
              <a:rPr lang="zh-CN" altLang="en-US" sz="1600" dirty="0"/>
              <a:t>、配置中转机，请注意使用</a:t>
            </a:r>
            <a:r>
              <a:rPr lang="en-US" altLang="zh-CN" sz="1600" dirty="0"/>
              <a:t>stream</a:t>
            </a:r>
            <a:r>
              <a:rPr lang="zh-CN" altLang="en-US" sz="1600" dirty="0"/>
              <a:t>模块</a:t>
            </a:r>
            <a:r>
              <a:rPr lang="en-US" altLang="zh-CN" sz="1600" dirty="0"/>
              <a:t>(</a:t>
            </a:r>
            <a:r>
              <a:rPr lang="zh-CN" altLang="en-US" sz="1600" dirty="0"/>
              <a:t>实现</a:t>
            </a:r>
            <a:r>
              <a:rPr lang="en-US" altLang="zh-CN" sz="1600" dirty="0" err="1"/>
              <a:t>tcp</a:t>
            </a:r>
            <a:r>
              <a:rPr lang="en-US" altLang="zh-CN" sz="1600" dirty="0"/>
              <a:t>/</a:t>
            </a:r>
            <a:r>
              <a:rPr lang="en-US" altLang="zh-CN" sz="1600" dirty="0" err="1"/>
              <a:t>udp</a:t>
            </a:r>
            <a:r>
              <a:rPr lang="zh-CN" altLang="en-US" sz="1600" dirty="0"/>
              <a:t>代理转发</a:t>
            </a:r>
            <a:r>
              <a:rPr lang="en-US" altLang="zh-CN" sz="1600" dirty="0"/>
              <a:t>)</a:t>
            </a:r>
          </a:p>
          <a:p>
            <a:r>
              <a:rPr lang="en-US" altLang="zh-CN" sz="1600" dirty="0"/>
              <a:t>4</a:t>
            </a:r>
            <a:r>
              <a:rPr lang="zh-CN" altLang="en-US" sz="1600" dirty="0"/>
              <a:t>、配置</a:t>
            </a:r>
            <a:r>
              <a:rPr lang="en-US" altLang="zh-CN" sz="1600" dirty="0"/>
              <a:t>HTTPS</a:t>
            </a:r>
            <a:r>
              <a:rPr lang="zh-CN" altLang="en-US" sz="1600" dirty="0"/>
              <a:t>访问的时候，注意配置</a:t>
            </a:r>
            <a:r>
              <a:rPr lang="en-US" altLang="zh-CN" sz="1600" dirty="0"/>
              <a:t>HTTP</a:t>
            </a:r>
            <a:r>
              <a:rPr lang="zh-CN" altLang="en-US" sz="1600" dirty="0"/>
              <a:t>强制跳转到</a:t>
            </a:r>
            <a:r>
              <a:rPr lang="en-US" altLang="zh-CN" sz="1600" dirty="0"/>
              <a:t>HTTPS:</a:t>
            </a:r>
          </a:p>
          <a:p>
            <a:r>
              <a:rPr lang="en-US" altLang="zh-CN" sz="1600" dirty="0"/>
              <a:t>	</a:t>
            </a:r>
            <a:r>
              <a:rPr lang="it-IT" altLang="zh-CN" sz="1600" dirty="0"/>
              <a:t> if ($ssl_protocol = "") {</a:t>
            </a:r>
          </a:p>
          <a:p>
            <a:pPr lvl="2"/>
            <a:r>
              <a:rPr lang="it-IT" altLang="zh-CN" sz="1600" dirty="0"/>
              <a:t>            rewrite ^(.*) https://$server_name$1 permanent;</a:t>
            </a:r>
          </a:p>
          <a:p>
            <a:pPr lvl="2"/>
            <a:r>
              <a:rPr lang="it-IT" altLang="zh-CN" sz="1600" dirty="0"/>
              <a:t>        }</a:t>
            </a:r>
            <a:endParaRPr lang="en-US" altLang="zh-CN" sz="1600" dirty="0"/>
          </a:p>
          <a:p>
            <a:r>
              <a:rPr lang="en-US" altLang="zh-CN" sz="1600" dirty="0"/>
              <a:t> 5</a:t>
            </a:r>
            <a:r>
              <a:rPr lang="zh-CN" altLang="en-US" sz="1600" dirty="0"/>
              <a:t>、使用</a:t>
            </a:r>
            <a:r>
              <a:rPr lang="en-US" altLang="zh-CN" sz="1600" dirty="0" err="1"/>
              <a:t>try_files</a:t>
            </a:r>
            <a:r>
              <a:rPr lang="zh-CN" altLang="en-US" sz="1600" dirty="0"/>
              <a:t>进行内部重定向，可部分代替</a:t>
            </a:r>
            <a:r>
              <a:rPr lang="en-US" altLang="zh-CN" sz="1600" dirty="0"/>
              <a:t>rewrite</a:t>
            </a:r>
            <a:r>
              <a:rPr lang="zh-CN" altLang="en-US" sz="1600" dirty="0"/>
              <a:t>的配置方式，建议常用</a:t>
            </a:r>
            <a:endParaRPr lang="en-US" altLang="zh-CN" sz="1600" dirty="0"/>
          </a:p>
          <a:p>
            <a:r>
              <a:rPr lang="en-US" altLang="zh-CN" sz="1600" dirty="0"/>
              <a:t>6</a:t>
            </a:r>
            <a:r>
              <a:rPr lang="zh-CN" altLang="en-US" sz="1600" dirty="0"/>
              <a:t>、 在调试</a:t>
            </a:r>
            <a:r>
              <a:rPr lang="en-US" altLang="zh-CN" sz="1600" dirty="0" err="1"/>
              <a:t>nginx</a:t>
            </a:r>
            <a:r>
              <a:rPr lang="zh-CN" altLang="en-US" sz="1600" dirty="0"/>
              <a:t>的时候，可以在日志配置里面配置变量打印相关变量，以便观察配置情况</a:t>
            </a:r>
            <a:endParaRPr lang="en-US" altLang="zh-CN" sz="1600" dirty="0"/>
          </a:p>
          <a:p>
            <a:r>
              <a:rPr lang="en-US" altLang="zh-CN" sz="1600" dirty="0"/>
              <a:t>7</a:t>
            </a:r>
            <a:r>
              <a:rPr lang="zh-CN" altLang="en-US" sz="1600" dirty="0"/>
              <a:t>、对于前端项目，需要配置</a:t>
            </a:r>
            <a:r>
              <a:rPr lang="en-US" altLang="zh-CN" sz="1600" dirty="0" err="1"/>
              <a:t>nginx</a:t>
            </a:r>
            <a:r>
              <a:rPr lang="zh-CN" altLang="en-US" sz="1600" dirty="0"/>
              <a:t>缓存加速访问</a:t>
            </a:r>
            <a:endParaRPr lang="en-US" altLang="zh-CN" sz="1600" dirty="0"/>
          </a:p>
          <a:p>
            <a:r>
              <a:rPr lang="en-US" altLang="zh-CN" sz="1600" dirty="0"/>
              <a:t>8</a:t>
            </a:r>
            <a:r>
              <a:rPr lang="zh-CN" altLang="en-US" sz="1600" dirty="0"/>
              <a:t>、注意跨域的</a:t>
            </a:r>
            <a:r>
              <a:rPr lang="en-US" altLang="zh-CN" sz="1600" dirty="0"/>
              <a:t>header</a:t>
            </a:r>
            <a:r>
              <a:rPr lang="zh-CN" altLang="en-US" sz="1600" dirty="0"/>
              <a:t>设置问题</a:t>
            </a:r>
            <a:endParaRPr lang="en-US" altLang="zh-CN" sz="1600" dirty="0"/>
          </a:p>
          <a:p>
            <a:r>
              <a:rPr lang="en-US" altLang="zh-CN" sz="1600" dirty="0"/>
              <a:t>9</a:t>
            </a:r>
            <a:r>
              <a:rPr lang="zh-CN" altLang="en-US" sz="1600" dirty="0"/>
              <a:t>、多练练正则</a:t>
            </a:r>
            <a:endParaRPr lang="en-US" altLang="zh-CN" sz="1600" dirty="0"/>
          </a:p>
        </p:txBody>
      </p:sp>
    </p:spTree>
    <p:extLst>
      <p:ext uri="{BB962C8B-B14F-4D97-AF65-F5344CB8AC3E}">
        <p14:creationId xmlns:p14="http://schemas.microsoft.com/office/powerpoint/2010/main" val="41334907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第三章 </a:t>
            </a:r>
            <a:r>
              <a:rPr lang="en-US" altLang="zh-CN" sz="2800" dirty="0">
                <a:solidFill>
                  <a:srgbClr val="FF0000"/>
                </a:solidFill>
              </a:rPr>
              <a:t>Nginx</a:t>
            </a:r>
            <a:r>
              <a:rPr lang="zh-CN" altLang="en-US" sz="2800" dirty="0">
                <a:solidFill>
                  <a:srgbClr val="FF0000"/>
                </a:solidFill>
              </a:rPr>
              <a:t>进阶</a:t>
            </a:r>
            <a:endParaRPr lang="en-US" altLang="zh-CN" sz="28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1169455"/>
            <a:ext cx="10022889" cy="3724096"/>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800" b="1" dirty="0"/>
              <a:t>总目录</a:t>
            </a:r>
            <a:endParaRPr lang="en-US" altLang="zh-CN" b="1" dirty="0"/>
          </a:p>
          <a:p>
            <a:endParaRPr lang="en-US" altLang="zh-CN" b="1" dirty="0"/>
          </a:p>
          <a:p>
            <a:r>
              <a:rPr lang="zh-CN" altLang="en-US" b="1" dirty="0"/>
              <a:t>一</a:t>
            </a:r>
            <a:r>
              <a:rPr lang="zh-CN" altLang="en-US" dirty="0"/>
              <a:t>、</a:t>
            </a:r>
            <a:r>
              <a:rPr lang="en-US" altLang="zh-CN" dirty="0"/>
              <a:t>Nginx</a:t>
            </a:r>
            <a:r>
              <a:rPr lang="zh-CN" altLang="en-US" dirty="0"/>
              <a:t>安全配置实例</a:t>
            </a:r>
            <a:endParaRPr lang="en-US" altLang="zh-CN" dirty="0"/>
          </a:p>
          <a:p>
            <a:endParaRPr lang="en-US" altLang="zh-CN" b="1" dirty="0"/>
          </a:p>
          <a:p>
            <a:r>
              <a:rPr lang="zh-CN" altLang="en-US" dirty="0"/>
              <a:t>二、</a:t>
            </a:r>
            <a:r>
              <a:rPr lang="en-US" altLang="zh-CN" dirty="0"/>
              <a:t>Nginx</a:t>
            </a:r>
            <a:r>
              <a:rPr lang="zh-CN" altLang="en-US" dirty="0"/>
              <a:t>性能优化实例</a:t>
            </a:r>
            <a:endParaRPr lang="en-US" altLang="zh-CN" dirty="0"/>
          </a:p>
          <a:p>
            <a:endParaRPr lang="en-US" altLang="zh-CN" dirty="0"/>
          </a:p>
          <a:p>
            <a:r>
              <a:rPr lang="zh-CN" altLang="en-US" dirty="0"/>
              <a:t>三、</a:t>
            </a:r>
            <a:r>
              <a:rPr lang="en-US" altLang="zh-CN" dirty="0"/>
              <a:t>Nginx(</a:t>
            </a:r>
            <a:r>
              <a:rPr lang="en-US" altLang="zh-CN" dirty="0" err="1"/>
              <a:t>openrestry</a:t>
            </a:r>
            <a:r>
              <a:rPr lang="en-US" altLang="zh-CN" dirty="0"/>
              <a:t>)</a:t>
            </a:r>
            <a:r>
              <a:rPr lang="zh-CN" altLang="en-US" dirty="0"/>
              <a:t>结合</a:t>
            </a:r>
            <a:r>
              <a:rPr lang="en-US" altLang="zh-CN" dirty="0"/>
              <a:t>Lua</a:t>
            </a:r>
            <a:r>
              <a:rPr lang="zh-CN" altLang="en-US" dirty="0"/>
              <a:t>实例</a:t>
            </a:r>
            <a:endParaRPr lang="en-US" altLang="zh-CN" dirty="0"/>
          </a:p>
          <a:p>
            <a:endParaRPr lang="en-US" altLang="zh-CN" dirty="0"/>
          </a:p>
          <a:p>
            <a:r>
              <a:rPr lang="zh-CN" altLang="en-US" dirty="0"/>
              <a:t>四、</a:t>
            </a:r>
            <a:r>
              <a:rPr lang="en-US" altLang="zh-CN" dirty="0"/>
              <a:t>Nginx(</a:t>
            </a:r>
            <a:r>
              <a:rPr lang="en-US" altLang="zh-CN" dirty="0" err="1"/>
              <a:t>openrestry</a:t>
            </a:r>
            <a:r>
              <a:rPr lang="en-US" altLang="zh-CN" dirty="0"/>
              <a:t>)</a:t>
            </a:r>
            <a:r>
              <a:rPr lang="zh-CN" altLang="en-US" dirty="0"/>
              <a:t>大型架构思路</a:t>
            </a:r>
            <a:endParaRPr lang="en-US" altLang="zh-CN" dirty="0"/>
          </a:p>
          <a:p>
            <a:endParaRPr lang="en-US" altLang="zh-CN" dirty="0"/>
          </a:p>
          <a:p>
            <a:r>
              <a:rPr lang="zh-CN" altLang="en-US" dirty="0"/>
              <a:t>五、</a:t>
            </a:r>
            <a:r>
              <a:rPr lang="en-US" altLang="zh-CN" dirty="0"/>
              <a:t>WAF web</a:t>
            </a:r>
            <a:r>
              <a:rPr lang="zh-CN" altLang="en-US" dirty="0"/>
              <a:t>应用防护系统</a:t>
            </a:r>
            <a:endParaRPr lang="en-US" altLang="zh-CN" dirty="0"/>
          </a:p>
        </p:txBody>
      </p:sp>
    </p:spTree>
    <p:extLst>
      <p:ext uri="{BB962C8B-B14F-4D97-AF65-F5344CB8AC3E}">
        <p14:creationId xmlns:p14="http://schemas.microsoft.com/office/powerpoint/2010/main" val="25663467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目录</a:t>
            </a:r>
            <a:r>
              <a:rPr lang="en-US" altLang="zh-CN" sz="2800" b="1" dirty="0">
                <a:solidFill>
                  <a:srgbClr val="FF0000"/>
                </a:solidFill>
              </a:rPr>
              <a:t>1</a:t>
            </a:r>
            <a:r>
              <a:rPr lang="zh-CN" altLang="en-US" sz="2800" b="1" dirty="0">
                <a:solidFill>
                  <a:srgbClr val="FF0000"/>
                </a:solidFill>
              </a:rPr>
              <a:t>、</a:t>
            </a:r>
            <a:r>
              <a:rPr lang="en-US" altLang="zh-CN" sz="2400" b="1" dirty="0">
                <a:solidFill>
                  <a:srgbClr val="FF0000"/>
                </a:solidFill>
              </a:rPr>
              <a:t>N</a:t>
            </a:r>
            <a:r>
              <a:rPr lang="en-US" altLang="zh-CN" sz="2400" dirty="0">
                <a:solidFill>
                  <a:srgbClr val="FF0000"/>
                </a:solidFill>
              </a:rPr>
              <a:t>ginx</a:t>
            </a:r>
            <a:r>
              <a:rPr lang="zh-CN" altLang="en-US" sz="2400" dirty="0">
                <a:solidFill>
                  <a:srgbClr val="FF0000"/>
                </a:solidFill>
              </a:rPr>
              <a:t>介绍、安装</a:t>
            </a:r>
            <a:endParaRPr lang="en-US" altLang="zh-CN" sz="24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4278094"/>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800" dirty="0"/>
              <a:t>                             </a:t>
            </a:r>
            <a:r>
              <a:rPr lang="en-US" altLang="zh-CN" sz="2400" dirty="0"/>
              <a:t>1</a:t>
            </a:r>
            <a:r>
              <a:rPr lang="zh-CN" altLang="en-US" sz="2400" dirty="0"/>
              <a:t>、</a:t>
            </a:r>
            <a:r>
              <a:rPr lang="en-US" altLang="zh-CN" sz="2400" b="1" dirty="0"/>
              <a:t>Nginx </a:t>
            </a:r>
            <a:r>
              <a:rPr lang="zh-CN" altLang="en-US" sz="2400" b="1" dirty="0"/>
              <a:t>和 </a:t>
            </a:r>
            <a:r>
              <a:rPr lang="en-US" altLang="zh-CN" sz="2400" b="1" dirty="0" err="1"/>
              <a:t>Openrestry</a:t>
            </a:r>
            <a:r>
              <a:rPr lang="zh-CN" altLang="en-US" sz="2400" b="1" dirty="0"/>
              <a:t>介绍</a:t>
            </a:r>
          </a:p>
          <a:p>
            <a:r>
              <a:rPr lang="en-US" altLang="zh-CN" dirty="0"/>
              <a:t>Nginx</a:t>
            </a:r>
            <a:r>
              <a:rPr lang="zh-CN" altLang="en-US" dirty="0"/>
              <a:t>优点</a:t>
            </a:r>
            <a:r>
              <a:rPr lang="en-US" altLang="zh-CN" dirty="0"/>
              <a:t>:</a:t>
            </a:r>
          </a:p>
          <a:p>
            <a:pPr fontAlgn="base" latinLnBrk="1"/>
            <a:r>
              <a:rPr lang="en-US" altLang="zh-CN" dirty="0"/>
              <a:t>	Nginx</a:t>
            </a:r>
            <a:r>
              <a:rPr lang="zh-CN" altLang="en-US" dirty="0"/>
              <a:t>设计为一个主进程多个工作进程的工作模式，每个进程是单线程来处理多个连接，而且每个工作进程采用了非阻塞</a:t>
            </a:r>
            <a:r>
              <a:rPr lang="en-US" altLang="zh-CN" dirty="0"/>
              <a:t>I/O</a:t>
            </a:r>
            <a:r>
              <a:rPr lang="zh-CN" altLang="en-US" dirty="0"/>
              <a:t>来处理多个连接，从而减少了线程上下文切换，从而实现了公认的高性能、高并发；因此在生成环境中会通过把</a:t>
            </a:r>
            <a:r>
              <a:rPr lang="en-US" altLang="zh-CN" dirty="0"/>
              <a:t>CPU</a:t>
            </a:r>
            <a:r>
              <a:rPr lang="zh-CN" altLang="en-US" dirty="0"/>
              <a:t>绑定给</a:t>
            </a:r>
            <a:r>
              <a:rPr lang="en-US" altLang="zh-CN" dirty="0"/>
              <a:t>Nginx</a:t>
            </a:r>
            <a:r>
              <a:rPr lang="zh-CN" altLang="en-US" dirty="0"/>
              <a:t>工作进程从而提升其性能；另外因为单线程工作模式的特点，内存占用就非常少了。</a:t>
            </a:r>
          </a:p>
          <a:p>
            <a:pPr fontAlgn="base" latinLnBrk="1"/>
            <a:r>
              <a:rPr lang="en-US" altLang="zh-CN" dirty="0"/>
              <a:t>Nginx</a:t>
            </a:r>
            <a:r>
              <a:rPr lang="zh-CN" altLang="en-US" dirty="0"/>
              <a:t>更改配置重启速度非常快，可以毫秒级，而且支持不停止</a:t>
            </a:r>
            <a:r>
              <a:rPr lang="en-US" altLang="zh-CN" dirty="0"/>
              <a:t>Nginx</a:t>
            </a:r>
            <a:r>
              <a:rPr lang="zh-CN" altLang="en-US" dirty="0"/>
              <a:t>进行升级</a:t>
            </a:r>
            <a:r>
              <a:rPr lang="en-US" altLang="zh-CN" dirty="0"/>
              <a:t>Nginx</a:t>
            </a:r>
            <a:r>
              <a:rPr lang="zh-CN" altLang="en-US" dirty="0"/>
              <a:t>版本、动态重载</a:t>
            </a:r>
            <a:r>
              <a:rPr lang="en-US" altLang="zh-CN" dirty="0"/>
              <a:t>Nginx</a:t>
            </a:r>
            <a:r>
              <a:rPr lang="zh-CN" altLang="en-US" dirty="0"/>
              <a:t>配置。</a:t>
            </a:r>
          </a:p>
          <a:p>
            <a:endParaRPr lang="en-US" altLang="zh-CN" dirty="0"/>
          </a:p>
          <a:p>
            <a:endParaRPr lang="en-US" altLang="zh-CN" dirty="0"/>
          </a:p>
          <a:p>
            <a:r>
              <a:rPr lang="zh-CN" altLang="en-US" dirty="0"/>
              <a:t>为什么要使用</a:t>
            </a:r>
            <a:r>
              <a:rPr lang="en-US" altLang="zh-CN" dirty="0" err="1"/>
              <a:t>Openrestry</a:t>
            </a:r>
            <a:endParaRPr lang="en-US" altLang="zh-CN" dirty="0"/>
          </a:p>
          <a:p>
            <a:r>
              <a:rPr lang="en-US" altLang="zh-CN" dirty="0"/>
              <a:t>1.  </a:t>
            </a:r>
            <a:r>
              <a:rPr lang="en-US" altLang="zh-CN" dirty="0" err="1"/>
              <a:t>Openrestry</a:t>
            </a:r>
            <a:r>
              <a:rPr lang="en-US" altLang="zh-CN" dirty="0"/>
              <a:t> </a:t>
            </a:r>
            <a:r>
              <a:rPr lang="zh-CN" altLang="en-US" dirty="0"/>
              <a:t>可以结合</a:t>
            </a:r>
            <a:r>
              <a:rPr lang="en-US" altLang="zh-CN" dirty="0" err="1"/>
              <a:t>lua</a:t>
            </a:r>
            <a:r>
              <a:rPr lang="zh-CN" altLang="en-US" dirty="0"/>
              <a:t>脚本实现限流</a:t>
            </a:r>
            <a:endParaRPr lang="en-US" altLang="zh-CN" dirty="0"/>
          </a:p>
          <a:p>
            <a:r>
              <a:rPr lang="en-US" altLang="zh-CN" dirty="0"/>
              <a:t>2.</a:t>
            </a:r>
            <a:r>
              <a:rPr lang="zh-CN" altLang="en-US" dirty="0"/>
              <a:t>  </a:t>
            </a:r>
            <a:r>
              <a:rPr lang="en-US" altLang="zh-CN" dirty="0" err="1"/>
              <a:t>Opemresrty</a:t>
            </a:r>
            <a:r>
              <a:rPr lang="zh-CN" altLang="en-US" b="1" dirty="0"/>
              <a:t> </a:t>
            </a:r>
            <a:r>
              <a:rPr lang="zh-CN" altLang="en-US" dirty="0"/>
              <a:t>缓存响应内容、减少到后端的请求，从而提升性能</a:t>
            </a:r>
            <a:endParaRPr lang="en-US" altLang="zh-CN" dirty="0"/>
          </a:p>
        </p:txBody>
      </p:sp>
    </p:spTree>
    <p:extLst>
      <p:ext uri="{BB962C8B-B14F-4D97-AF65-F5344CB8AC3E}">
        <p14:creationId xmlns:p14="http://schemas.microsoft.com/office/powerpoint/2010/main" val="157042444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384995"/>
          </a:xfrm>
          <a:prstGeom prst="rect">
            <a:avLst/>
          </a:prstGeom>
        </p:spPr>
        <p:txBody>
          <a:bodyPr wrap="square">
            <a:spAutoFit/>
          </a:bodyPr>
          <a:lstStyle/>
          <a:p>
            <a:pPr eaLnBrk="0" hangingPunct="0"/>
            <a:r>
              <a:rPr lang="zh-CN" altLang="en-US" sz="2800" b="1" dirty="0">
                <a:solidFill>
                  <a:srgbClr val="FF0000"/>
                </a:solidFill>
              </a:rPr>
              <a:t>目录 </a:t>
            </a:r>
            <a:r>
              <a:rPr lang="zh-CN" altLang="en-US" sz="2000" b="1" dirty="0">
                <a:solidFill>
                  <a:srgbClr val="FF0000"/>
                </a:solidFill>
              </a:rPr>
              <a:t>一、</a:t>
            </a:r>
            <a:r>
              <a:rPr lang="en-US" altLang="zh-CN" sz="2000" dirty="0">
                <a:solidFill>
                  <a:srgbClr val="FF0000"/>
                </a:solidFill>
              </a:rPr>
              <a:t>Nginx</a:t>
            </a:r>
            <a:r>
              <a:rPr lang="zh-CN" altLang="en-US" sz="2000" dirty="0">
                <a:solidFill>
                  <a:srgbClr val="FF0000"/>
                </a:solidFill>
              </a:rPr>
              <a:t>安全实例目录</a:t>
            </a:r>
            <a:endParaRPr lang="en-US" altLang="zh-CN" sz="20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1169455"/>
            <a:ext cx="10022889" cy="4154984"/>
          </a:xfrm>
          <a:prstGeom prst="rect">
            <a:avLst/>
          </a:prstGeom>
          <a:noFill/>
        </p:spPr>
        <p:txBody>
          <a:bodyPr wrap="square" rtlCol="0">
            <a:spAutoFit/>
          </a:bodyPr>
          <a:lstStyle/>
          <a:p>
            <a:pPr latinLnBrk="1"/>
            <a:endParaRPr lang="en-US" altLang="zh-CN" sz="1600" b="1" dirty="0"/>
          </a:p>
          <a:p>
            <a:pPr latinLnBrk="1"/>
            <a:endParaRPr lang="en-US" altLang="zh-CN" sz="1600" dirty="0"/>
          </a:p>
          <a:p>
            <a:pPr latinLnBrk="1"/>
            <a:r>
              <a:rPr lang="en-US" altLang="zh-CN" dirty="0"/>
              <a:t>1</a:t>
            </a:r>
            <a:r>
              <a:rPr lang="zh-CN" altLang="en-US" dirty="0"/>
              <a:t>、</a:t>
            </a:r>
            <a:r>
              <a:rPr lang="en-US" altLang="zh-CN" dirty="0"/>
              <a:t>Nginx</a:t>
            </a:r>
            <a:r>
              <a:rPr lang="zh-CN" altLang="en-US" dirty="0"/>
              <a:t>同源</a:t>
            </a:r>
            <a:r>
              <a:rPr lang="en-US" altLang="zh-CN" dirty="0" err="1"/>
              <a:t>ip</a:t>
            </a:r>
            <a:r>
              <a:rPr lang="zh-CN" altLang="en-US" dirty="0"/>
              <a:t>限制请求数和连接数，防止</a:t>
            </a:r>
            <a:r>
              <a:rPr lang="en-US" altLang="zh-CN" dirty="0" err="1"/>
              <a:t>Ddos</a:t>
            </a:r>
            <a:r>
              <a:rPr lang="zh-CN" altLang="en-US" dirty="0"/>
              <a:t>攻击之一</a:t>
            </a:r>
          </a:p>
          <a:p>
            <a:r>
              <a:rPr lang="en-US" altLang="zh-CN" dirty="0"/>
              <a:t>2</a:t>
            </a:r>
            <a:r>
              <a:rPr lang="zh-CN" altLang="en-US" dirty="0"/>
              <a:t>、</a:t>
            </a:r>
            <a:r>
              <a:rPr lang="en-US" altLang="zh-CN" dirty="0"/>
              <a:t>Nginx </a:t>
            </a:r>
            <a:r>
              <a:rPr lang="zh-CN" altLang="en-US" dirty="0"/>
              <a:t>配置防盗链</a:t>
            </a:r>
            <a:endParaRPr lang="en-US" altLang="zh-CN" dirty="0"/>
          </a:p>
          <a:p>
            <a:r>
              <a:rPr lang="en-US" altLang="zh-CN" dirty="0"/>
              <a:t>3</a:t>
            </a:r>
            <a:r>
              <a:rPr lang="zh-CN" altLang="en-US" dirty="0"/>
              <a:t>、</a:t>
            </a:r>
            <a:r>
              <a:rPr lang="en-US" altLang="zh-CN" dirty="0"/>
              <a:t>Nginx</a:t>
            </a:r>
            <a:r>
              <a:rPr lang="zh-CN" altLang="en-US" dirty="0"/>
              <a:t>禁止某</a:t>
            </a:r>
            <a:r>
              <a:rPr lang="en-US" altLang="zh-CN" dirty="0"/>
              <a:t>IP</a:t>
            </a:r>
            <a:r>
              <a:rPr lang="zh-CN" altLang="en-US" dirty="0"/>
              <a:t>访问</a:t>
            </a:r>
            <a:endParaRPr lang="en-US" altLang="zh-CN" dirty="0"/>
          </a:p>
          <a:p>
            <a:r>
              <a:rPr lang="en-US" altLang="zh-CN" dirty="0"/>
              <a:t>4</a:t>
            </a:r>
            <a:r>
              <a:rPr lang="zh-CN" altLang="en-US" dirty="0"/>
              <a:t>、屏蔽指定的</a:t>
            </a:r>
            <a:r>
              <a:rPr lang="en-US" altLang="zh-CN" dirty="0" err="1"/>
              <a:t>user_agent</a:t>
            </a:r>
            <a:r>
              <a:rPr lang="zh-CN" altLang="en-US" dirty="0"/>
              <a:t>的访问</a:t>
            </a:r>
            <a:r>
              <a:rPr lang="en-US" altLang="zh-CN" dirty="0"/>
              <a:t>(</a:t>
            </a:r>
            <a:r>
              <a:rPr lang="zh-CN" altLang="en-US" dirty="0"/>
              <a:t>防爬虫</a:t>
            </a:r>
            <a:r>
              <a:rPr lang="en-US" altLang="zh-CN" dirty="0"/>
              <a:t>)</a:t>
            </a:r>
          </a:p>
          <a:p>
            <a:r>
              <a:rPr lang="en-US" altLang="zh-CN" dirty="0"/>
              <a:t>5</a:t>
            </a:r>
            <a:r>
              <a:rPr lang="zh-CN" altLang="en-US" dirty="0"/>
              <a:t>、</a:t>
            </a:r>
            <a:r>
              <a:rPr lang="en-US" altLang="zh-CN" dirty="0"/>
              <a:t>Nginx</a:t>
            </a:r>
            <a:r>
              <a:rPr lang="zh-CN" altLang="en-US" dirty="0"/>
              <a:t>防止</a:t>
            </a:r>
            <a:r>
              <a:rPr lang="en-US" altLang="zh-CN" dirty="0" err="1"/>
              <a:t>sql</a:t>
            </a:r>
            <a:r>
              <a:rPr lang="zh-CN" altLang="en-US" dirty="0"/>
              <a:t>注入</a:t>
            </a:r>
            <a:endParaRPr lang="en-US" altLang="zh-CN" dirty="0"/>
          </a:p>
          <a:p>
            <a:r>
              <a:rPr lang="en-US" altLang="zh-CN" dirty="0"/>
              <a:t>6</a:t>
            </a:r>
            <a:r>
              <a:rPr lang="zh-CN" altLang="en-US" dirty="0"/>
              <a:t>、关闭</a:t>
            </a:r>
            <a:r>
              <a:rPr lang="en-US" altLang="zh-CN" dirty="0" err="1"/>
              <a:t>nginx</a:t>
            </a:r>
            <a:r>
              <a:rPr lang="zh-CN" altLang="en-US" dirty="0"/>
              <a:t>版本显示</a:t>
            </a:r>
            <a:endParaRPr lang="en-US" altLang="zh-CN" dirty="0"/>
          </a:p>
          <a:p>
            <a:r>
              <a:rPr lang="en-US" altLang="zh-CN" dirty="0"/>
              <a:t>7</a:t>
            </a:r>
            <a:r>
              <a:rPr lang="zh-CN" altLang="en-US" dirty="0"/>
              <a:t>、设置自定义缓存以限制缓冲区溢出攻击的可能性</a:t>
            </a:r>
            <a:endParaRPr lang="en-US" altLang="zh-CN" dirty="0"/>
          </a:p>
          <a:p>
            <a:r>
              <a:rPr lang="en-US" altLang="zh-CN" dirty="0"/>
              <a:t>8</a:t>
            </a:r>
            <a:r>
              <a:rPr lang="zh-CN" altLang="en-US" dirty="0"/>
              <a:t>、禁用服务器上的</a:t>
            </a:r>
            <a:r>
              <a:rPr lang="en-US" altLang="zh-CN" dirty="0" err="1"/>
              <a:t>ssi</a:t>
            </a:r>
            <a:endParaRPr lang="en-US" altLang="zh-CN" dirty="0"/>
          </a:p>
          <a:p>
            <a:r>
              <a:rPr lang="en-US" altLang="zh-CN" dirty="0"/>
              <a:t>9</a:t>
            </a:r>
            <a:r>
              <a:rPr lang="zh-CN" altLang="en-US" dirty="0"/>
              <a:t>、禁用</a:t>
            </a:r>
            <a:r>
              <a:rPr lang="en-US" altLang="zh-CN" dirty="0" err="1"/>
              <a:t>autoindex</a:t>
            </a:r>
            <a:r>
              <a:rPr lang="zh-CN" altLang="en-US" dirty="0"/>
              <a:t>模块</a:t>
            </a:r>
            <a:endParaRPr lang="en-US" altLang="zh-CN" dirty="0"/>
          </a:p>
          <a:p>
            <a:r>
              <a:rPr lang="en-US" altLang="zh-CN" dirty="0"/>
              <a:t>10</a:t>
            </a:r>
            <a:r>
              <a:rPr lang="zh-CN" altLang="en-US" dirty="0"/>
              <a:t>、将</a:t>
            </a:r>
            <a:r>
              <a:rPr lang="en-US" altLang="zh-CN" dirty="0"/>
              <a:t>timeout</a:t>
            </a:r>
            <a:r>
              <a:rPr lang="zh-CN" altLang="en-US" dirty="0"/>
              <a:t>设低来防止</a:t>
            </a:r>
            <a:r>
              <a:rPr lang="en-US" altLang="zh-CN" dirty="0"/>
              <a:t>DOS</a:t>
            </a:r>
            <a:r>
              <a:rPr lang="zh-CN" altLang="en-US" dirty="0"/>
              <a:t>攻击</a:t>
            </a:r>
            <a:endParaRPr lang="en-US" altLang="zh-CN" dirty="0"/>
          </a:p>
          <a:p>
            <a:r>
              <a:rPr lang="en-US" altLang="zh-CN" dirty="0"/>
              <a:t>11</a:t>
            </a:r>
            <a:r>
              <a:rPr lang="zh-CN" altLang="en-US" dirty="0"/>
              <a:t>、限制用户连接数来预防</a:t>
            </a:r>
            <a:r>
              <a:rPr lang="en-US" altLang="zh-CN" dirty="0"/>
              <a:t>DOS</a:t>
            </a:r>
            <a:r>
              <a:rPr lang="zh-CN" altLang="en-US" dirty="0"/>
              <a:t>攻击</a:t>
            </a:r>
            <a:endParaRPr lang="en-US" altLang="zh-CN" dirty="0"/>
          </a:p>
          <a:p>
            <a:r>
              <a:rPr lang="en-US" altLang="zh-CN" b="1" dirty="0"/>
              <a:t>12</a:t>
            </a:r>
            <a:r>
              <a:rPr lang="zh-CN" altLang="en-US" b="1" dirty="0"/>
              <a:t>、待续</a:t>
            </a:r>
          </a:p>
          <a:p>
            <a:endParaRPr lang="en-US" altLang="zh-CN" sz="1600" dirty="0"/>
          </a:p>
        </p:txBody>
      </p:sp>
    </p:spTree>
    <p:extLst>
      <p:ext uri="{BB962C8B-B14F-4D97-AF65-F5344CB8AC3E}">
        <p14:creationId xmlns:p14="http://schemas.microsoft.com/office/powerpoint/2010/main" val="44703249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案例</a:t>
            </a:r>
          </a:p>
          <a:p>
            <a:pPr eaLnBrk="0" hangingPunct="0"/>
            <a:endParaRPr lang="zh-CN" altLang="en-US" sz="2800" b="1" dirty="0">
              <a:solidFill>
                <a:srgbClr val="FF0000"/>
              </a:solidFill>
            </a:endParaRPr>
          </a:p>
        </p:txBody>
      </p:sp>
      <p:sp>
        <p:nvSpPr>
          <p:cNvPr id="3" name="文本框 2"/>
          <p:cNvSpPr txBox="1"/>
          <p:nvPr/>
        </p:nvSpPr>
        <p:spPr>
          <a:xfrm>
            <a:off x="908368" y="916949"/>
            <a:ext cx="2310617" cy="400110"/>
          </a:xfrm>
          <a:prstGeom prst="rect">
            <a:avLst/>
          </a:prstGeom>
          <a:noFill/>
        </p:spPr>
        <p:txBody>
          <a:bodyPr wrap="square" rtlCol="0">
            <a:spAutoFit/>
          </a:bodyPr>
          <a:lstStyle/>
          <a:p>
            <a:pPr algn="ctr"/>
            <a:r>
              <a:rPr lang="zh-CN" altLang="en-US" sz="2000" b="1" dirty="0">
                <a:latin typeface="宋体" panose="02010600030101010101" pitchFamily="2" charset="-122"/>
                <a:ea typeface="宋体" panose="02010600030101010101" pitchFamily="2" charset="-122"/>
              </a:rPr>
              <a:t>安全案例清单</a:t>
            </a:r>
            <a:endParaRPr lang="en-US" altLang="zh-CN" sz="2000" dirty="0"/>
          </a:p>
        </p:txBody>
      </p:sp>
      <p:graphicFrame>
        <p:nvGraphicFramePr>
          <p:cNvPr id="4" name="对象 3">
            <a:extLst>
              <a:ext uri="{FF2B5EF4-FFF2-40B4-BE49-F238E27FC236}">
                <a16:creationId xmlns:a16="http://schemas.microsoft.com/office/drawing/2014/main" id="{256F7AD3-5C22-4568-A665-DAE6BB62FB8C}"/>
              </a:ext>
            </a:extLst>
          </p:cNvPr>
          <p:cNvGraphicFramePr>
            <a:graphicFrameLocks noChangeAspect="1"/>
          </p:cNvGraphicFramePr>
          <p:nvPr>
            <p:extLst>
              <p:ext uri="{D42A27DB-BD31-4B8C-83A1-F6EECF244321}">
                <p14:modId xmlns:p14="http://schemas.microsoft.com/office/powerpoint/2010/main" val="1524198520"/>
              </p:ext>
            </p:extLst>
          </p:nvPr>
        </p:nvGraphicFramePr>
        <p:xfrm>
          <a:off x="1030366" y="1664394"/>
          <a:ext cx="2170939" cy="582859"/>
        </p:xfrm>
        <a:graphic>
          <a:graphicData uri="http://schemas.openxmlformats.org/presentationml/2006/ole">
            <mc:AlternateContent xmlns:mc="http://schemas.openxmlformats.org/markup-compatibility/2006">
              <mc:Choice xmlns:v="urn:schemas-microsoft-com:vml" Requires="v">
                <p:oleObj spid="_x0000_s54974" name="包装程序外壳对象" showAsIcon="1" r:id="rId4" imgW="1631880" imgH="437400" progId="Package">
                  <p:embed/>
                </p:oleObj>
              </mc:Choice>
              <mc:Fallback>
                <p:oleObj name="包装程序外壳对象" showAsIcon="1" r:id="rId4" imgW="1631880" imgH="437400" progId="Package">
                  <p:embed/>
                  <p:pic>
                    <p:nvPicPr>
                      <p:cNvPr id="0" name=""/>
                      <p:cNvPicPr/>
                      <p:nvPr/>
                    </p:nvPicPr>
                    <p:blipFill>
                      <a:blip r:embed="rId5"/>
                      <a:stretch>
                        <a:fillRect/>
                      </a:stretch>
                    </p:blipFill>
                    <p:spPr>
                      <a:xfrm>
                        <a:off x="1030366" y="1664394"/>
                        <a:ext cx="2170939" cy="58285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921F86B9-61FB-4FA4-B58B-367D3381D49E}"/>
              </a:ext>
            </a:extLst>
          </p:cNvPr>
          <p:cNvGraphicFramePr>
            <a:graphicFrameLocks noChangeAspect="1"/>
          </p:cNvGraphicFramePr>
          <p:nvPr>
            <p:extLst>
              <p:ext uri="{D42A27DB-BD31-4B8C-83A1-F6EECF244321}">
                <p14:modId xmlns:p14="http://schemas.microsoft.com/office/powerpoint/2010/main" val="111161835"/>
              </p:ext>
            </p:extLst>
          </p:nvPr>
        </p:nvGraphicFramePr>
        <p:xfrm>
          <a:off x="3352428" y="1752483"/>
          <a:ext cx="2278354" cy="666835"/>
        </p:xfrm>
        <a:graphic>
          <a:graphicData uri="http://schemas.openxmlformats.org/presentationml/2006/ole">
            <mc:AlternateContent xmlns:mc="http://schemas.openxmlformats.org/markup-compatibility/2006">
              <mc:Choice xmlns:v="urn:schemas-microsoft-com:vml" Requires="v">
                <p:oleObj spid="_x0000_s54975" name="包装程序外壳对象" showAsIcon="1" r:id="rId6" imgW="1496520" imgH="437400" progId="Package">
                  <p:embed/>
                </p:oleObj>
              </mc:Choice>
              <mc:Fallback>
                <p:oleObj name="包装程序外壳对象" showAsIcon="1" r:id="rId6" imgW="1496520" imgH="437400" progId="Package">
                  <p:embed/>
                  <p:pic>
                    <p:nvPicPr>
                      <p:cNvPr id="0" name=""/>
                      <p:cNvPicPr/>
                      <p:nvPr/>
                    </p:nvPicPr>
                    <p:blipFill>
                      <a:blip r:embed="rId7"/>
                      <a:stretch>
                        <a:fillRect/>
                      </a:stretch>
                    </p:blipFill>
                    <p:spPr>
                      <a:xfrm>
                        <a:off x="3352428" y="1752483"/>
                        <a:ext cx="2278354" cy="66683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05B58F9-2AD1-4BC2-BAE3-57BD6D9A0F77}"/>
              </a:ext>
            </a:extLst>
          </p:cNvPr>
          <p:cNvGraphicFramePr>
            <a:graphicFrameLocks noChangeAspect="1"/>
          </p:cNvGraphicFramePr>
          <p:nvPr>
            <p:extLst>
              <p:ext uri="{D42A27DB-BD31-4B8C-83A1-F6EECF244321}">
                <p14:modId xmlns:p14="http://schemas.microsoft.com/office/powerpoint/2010/main" val="291923078"/>
              </p:ext>
            </p:extLst>
          </p:nvPr>
        </p:nvGraphicFramePr>
        <p:xfrm>
          <a:off x="1077742" y="3152430"/>
          <a:ext cx="2288717" cy="553140"/>
        </p:xfrm>
        <a:graphic>
          <a:graphicData uri="http://schemas.openxmlformats.org/presentationml/2006/ole">
            <mc:AlternateContent xmlns:mc="http://schemas.openxmlformats.org/markup-compatibility/2006">
              <mc:Choice xmlns:v="urn:schemas-microsoft-com:vml" Requires="v">
                <p:oleObj spid="_x0000_s54976" name="包装程序外壳对象" showAsIcon="1" r:id="rId8" imgW="1812600" imgH="437400" progId="Package">
                  <p:embed/>
                </p:oleObj>
              </mc:Choice>
              <mc:Fallback>
                <p:oleObj name="包装程序外壳对象" showAsIcon="1" r:id="rId8" imgW="1812600" imgH="437400" progId="Package">
                  <p:embed/>
                  <p:pic>
                    <p:nvPicPr>
                      <p:cNvPr id="0" name=""/>
                      <p:cNvPicPr/>
                      <p:nvPr/>
                    </p:nvPicPr>
                    <p:blipFill>
                      <a:blip r:embed="rId9"/>
                      <a:stretch>
                        <a:fillRect/>
                      </a:stretch>
                    </p:blipFill>
                    <p:spPr>
                      <a:xfrm>
                        <a:off x="1077742" y="3152430"/>
                        <a:ext cx="2288717" cy="55314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AE27023-F3BF-460E-A514-A3C3CE3E1AEC}"/>
              </a:ext>
            </a:extLst>
          </p:cNvPr>
          <p:cNvGraphicFramePr>
            <a:graphicFrameLocks noChangeAspect="1"/>
          </p:cNvGraphicFramePr>
          <p:nvPr>
            <p:extLst>
              <p:ext uri="{D42A27DB-BD31-4B8C-83A1-F6EECF244321}">
                <p14:modId xmlns:p14="http://schemas.microsoft.com/office/powerpoint/2010/main" val="2975329479"/>
              </p:ext>
            </p:extLst>
          </p:nvPr>
        </p:nvGraphicFramePr>
        <p:xfrm>
          <a:off x="6043831" y="1769595"/>
          <a:ext cx="747580" cy="582859"/>
        </p:xfrm>
        <a:graphic>
          <a:graphicData uri="http://schemas.openxmlformats.org/presentationml/2006/ole">
            <mc:AlternateContent xmlns:mc="http://schemas.openxmlformats.org/markup-compatibility/2006">
              <mc:Choice xmlns:v="urn:schemas-microsoft-com:vml" Requires="v">
                <p:oleObj spid="_x0000_s54977" name="包装程序外壳对象" showAsIcon="1" r:id="rId10" imgW="561240" imgH="437400" progId="Package">
                  <p:embed/>
                </p:oleObj>
              </mc:Choice>
              <mc:Fallback>
                <p:oleObj name="包装程序外壳对象" showAsIcon="1" r:id="rId10" imgW="561240" imgH="437400" progId="Package">
                  <p:embed/>
                  <p:pic>
                    <p:nvPicPr>
                      <p:cNvPr id="0" name=""/>
                      <p:cNvPicPr/>
                      <p:nvPr/>
                    </p:nvPicPr>
                    <p:blipFill>
                      <a:blip r:embed="rId11"/>
                      <a:stretch>
                        <a:fillRect/>
                      </a:stretch>
                    </p:blipFill>
                    <p:spPr>
                      <a:xfrm>
                        <a:off x="6043831" y="1769595"/>
                        <a:ext cx="747580" cy="58285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D9888BA-59F1-4FD1-9C46-C28896737889}"/>
              </a:ext>
            </a:extLst>
          </p:cNvPr>
          <p:cNvGraphicFramePr>
            <a:graphicFrameLocks noChangeAspect="1"/>
          </p:cNvGraphicFramePr>
          <p:nvPr>
            <p:extLst>
              <p:ext uri="{D42A27DB-BD31-4B8C-83A1-F6EECF244321}">
                <p14:modId xmlns:p14="http://schemas.microsoft.com/office/powerpoint/2010/main" val="3953834185"/>
              </p:ext>
            </p:extLst>
          </p:nvPr>
        </p:nvGraphicFramePr>
        <p:xfrm>
          <a:off x="8248035" y="1914291"/>
          <a:ext cx="1163025" cy="598871"/>
        </p:xfrm>
        <a:graphic>
          <a:graphicData uri="http://schemas.openxmlformats.org/presentationml/2006/ole">
            <mc:AlternateContent xmlns:mc="http://schemas.openxmlformats.org/markup-compatibility/2006">
              <mc:Choice xmlns:v="urn:schemas-microsoft-com:vml" Requires="v">
                <p:oleObj spid="_x0000_s54978" name="包装程序外壳对象" showAsIcon="1" r:id="rId12" imgW="851400" imgH="437400" progId="Package">
                  <p:embed/>
                </p:oleObj>
              </mc:Choice>
              <mc:Fallback>
                <p:oleObj name="包装程序外壳对象" showAsIcon="1" r:id="rId12" imgW="851400" imgH="437400" progId="Package">
                  <p:embed/>
                  <p:pic>
                    <p:nvPicPr>
                      <p:cNvPr id="0" name=""/>
                      <p:cNvPicPr/>
                      <p:nvPr/>
                    </p:nvPicPr>
                    <p:blipFill>
                      <a:blip r:embed="rId13"/>
                      <a:stretch>
                        <a:fillRect/>
                      </a:stretch>
                    </p:blipFill>
                    <p:spPr>
                      <a:xfrm>
                        <a:off x="8248035" y="1914291"/>
                        <a:ext cx="1163025" cy="59887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98CEAC4E-016C-4A11-9550-C7E26834185E}"/>
              </a:ext>
            </a:extLst>
          </p:cNvPr>
          <p:cNvGraphicFramePr>
            <a:graphicFrameLocks noChangeAspect="1"/>
          </p:cNvGraphicFramePr>
          <p:nvPr>
            <p:extLst>
              <p:ext uri="{D42A27DB-BD31-4B8C-83A1-F6EECF244321}">
                <p14:modId xmlns:p14="http://schemas.microsoft.com/office/powerpoint/2010/main" val="3219618609"/>
              </p:ext>
            </p:extLst>
          </p:nvPr>
        </p:nvGraphicFramePr>
        <p:xfrm>
          <a:off x="8011112" y="3222104"/>
          <a:ext cx="1087868" cy="556021"/>
        </p:xfrm>
        <a:graphic>
          <a:graphicData uri="http://schemas.openxmlformats.org/presentationml/2006/ole">
            <mc:AlternateContent xmlns:mc="http://schemas.openxmlformats.org/markup-compatibility/2006">
              <mc:Choice xmlns:v="urn:schemas-microsoft-com:vml" Requires="v">
                <p:oleObj spid="_x0000_s54979" name="包装程序外壳对象" showAsIcon="1" r:id="rId14" imgW="857880" imgH="437400" progId="Package">
                  <p:embed/>
                </p:oleObj>
              </mc:Choice>
              <mc:Fallback>
                <p:oleObj name="包装程序外壳对象" showAsIcon="1" r:id="rId14" imgW="857880" imgH="437400" progId="Package">
                  <p:embed/>
                  <p:pic>
                    <p:nvPicPr>
                      <p:cNvPr id="0" name=""/>
                      <p:cNvPicPr/>
                      <p:nvPr/>
                    </p:nvPicPr>
                    <p:blipFill>
                      <a:blip r:embed="rId15"/>
                      <a:stretch>
                        <a:fillRect/>
                      </a:stretch>
                    </p:blipFill>
                    <p:spPr>
                      <a:xfrm>
                        <a:off x="8011112" y="3222104"/>
                        <a:ext cx="1087868" cy="556021"/>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39FBB55-ABBB-480A-8FD0-7EA9E52D59E9}"/>
              </a:ext>
            </a:extLst>
          </p:cNvPr>
          <p:cNvGraphicFramePr>
            <a:graphicFrameLocks noChangeAspect="1"/>
          </p:cNvGraphicFramePr>
          <p:nvPr>
            <p:extLst>
              <p:ext uri="{D42A27DB-BD31-4B8C-83A1-F6EECF244321}">
                <p14:modId xmlns:p14="http://schemas.microsoft.com/office/powerpoint/2010/main" val="612441990"/>
              </p:ext>
            </p:extLst>
          </p:nvPr>
        </p:nvGraphicFramePr>
        <p:xfrm>
          <a:off x="3573604" y="3195267"/>
          <a:ext cx="1623355" cy="510303"/>
        </p:xfrm>
        <a:graphic>
          <a:graphicData uri="http://schemas.openxmlformats.org/presentationml/2006/ole">
            <mc:AlternateContent xmlns:mc="http://schemas.openxmlformats.org/markup-compatibility/2006">
              <mc:Choice xmlns:v="urn:schemas-microsoft-com:vml" Requires="v">
                <p:oleObj spid="_x0000_s54980" name="包装程序外壳对象" showAsIcon="1" r:id="rId16" imgW="1393200" imgH="437400" progId="Package">
                  <p:embed/>
                </p:oleObj>
              </mc:Choice>
              <mc:Fallback>
                <p:oleObj name="包装程序外壳对象" showAsIcon="1" r:id="rId16" imgW="1393200" imgH="437400" progId="Package">
                  <p:embed/>
                  <p:pic>
                    <p:nvPicPr>
                      <p:cNvPr id="0" name=""/>
                      <p:cNvPicPr/>
                      <p:nvPr/>
                    </p:nvPicPr>
                    <p:blipFill>
                      <a:blip r:embed="rId17"/>
                      <a:stretch>
                        <a:fillRect/>
                      </a:stretch>
                    </p:blipFill>
                    <p:spPr>
                      <a:xfrm>
                        <a:off x="3573604" y="3195267"/>
                        <a:ext cx="1623355" cy="51030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F31A3C6-90CD-4253-929E-04B6F73BE45E}"/>
              </a:ext>
            </a:extLst>
          </p:cNvPr>
          <p:cNvGraphicFramePr>
            <a:graphicFrameLocks noChangeAspect="1"/>
          </p:cNvGraphicFramePr>
          <p:nvPr>
            <p:extLst>
              <p:ext uri="{D42A27DB-BD31-4B8C-83A1-F6EECF244321}">
                <p14:modId xmlns:p14="http://schemas.microsoft.com/office/powerpoint/2010/main" val="1102128691"/>
              </p:ext>
            </p:extLst>
          </p:nvPr>
        </p:nvGraphicFramePr>
        <p:xfrm>
          <a:off x="5563761" y="3195267"/>
          <a:ext cx="1826710" cy="582858"/>
        </p:xfrm>
        <a:graphic>
          <a:graphicData uri="http://schemas.openxmlformats.org/presentationml/2006/ole">
            <mc:AlternateContent xmlns:mc="http://schemas.openxmlformats.org/markup-compatibility/2006">
              <mc:Choice xmlns:v="urn:schemas-microsoft-com:vml" Requires="v">
                <p:oleObj spid="_x0000_s54981" name="包装程序外壳对象" showAsIcon="1" r:id="rId18" imgW="1373760" imgH="437400" progId="Package">
                  <p:embed/>
                </p:oleObj>
              </mc:Choice>
              <mc:Fallback>
                <p:oleObj name="包装程序外壳对象" showAsIcon="1" r:id="rId18" imgW="1373760" imgH="437400" progId="Package">
                  <p:embed/>
                  <p:pic>
                    <p:nvPicPr>
                      <p:cNvPr id="0" name=""/>
                      <p:cNvPicPr/>
                      <p:nvPr/>
                    </p:nvPicPr>
                    <p:blipFill>
                      <a:blip r:embed="rId19"/>
                      <a:stretch>
                        <a:fillRect/>
                      </a:stretch>
                    </p:blipFill>
                    <p:spPr>
                      <a:xfrm>
                        <a:off x="5563761" y="3195267"/>
                        <a:ext cx="1826710" cy="582858"/>
                      </a:xfrm>
                      <a:prstGeom prst="rect">
                        <a:avLst/>
                      </a:prstGeom>
                    </p:spPr>
                  </p:pic>
                </p:oleObj>
              </mc:Fallback>
            </mc:AlternateContent>
          </a:graphicData>
        </a:graphic>
      </p:graphicFrame>
    </p:spTree>
    <p:extLst>
      <p:ext uri="{BB962C8B-B14F-4D97-AF65-F5344CB8AC3E}">
        <p14:creationId xmlns:p14="http://schemas.microsoft.com/office/powerpoint/2010/main" val="424140084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b="1" dirty="0">
                <a:solidFill>
                  <a:srgbClr val="FF0000"/>
                </a:solidFill>
              </a:rPr>
              <a:t>二、</a:t>
            </a:r>
            <a:r>
              <a:rPr lang="en-US" altLang="zh-CN" sz="2400" dirty="0">
                <a:solidFill>
                  <a:srgbClr val="FF0000"/>
                </a:solidFill>
              </a:rPr>
              <a:t>Nginx</a:t>
            </a:r>
            <a:r>
              <a:rPr lang="zh-CN" altLang="en-US" sz="2400" dirty="0">
                <a:solidFill>
                  <a:srgbClr val="FF0000"/>
                </a:solidFill>
              </a:rPr>
              <a:t>性能优化实例目录</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1169455"/>
            <a:ext cx="10022889" cy="6247864"/>
          </a:xfrm>
          <a:prstGeom prst="rect">
            <a:avLst/>
          </a:prstGeom>
          <a:noFill/>
        </p:spPr>
        <p:txBody>
          <a:bodyPr wrap="square" rtlCol="0">
            <a:spAutoFit/>
          </a:bodyPr>
          <a:lstStyle/>
          <a:p>
            <a:r>
              <a:rPr lang="en-US" altLang="zh-CN" sz="2000" b="1" dirty="0"/>
              <a:t>Nginx</a:t>
            </a:r>
            <a:r>
              <a:rPr lang="zh-CN" altLang="en-US" sz="2000" b="1" dirty="0"/>
              <a:t>核心参数介绍一：</a:t>
            </a:r>
            <a:endParaRPr lang="en-US" altLang="zh-CN" sz="1400" dirty="0"/>
          </a:p>
          <a:p>
            <a:r>
              <a:rPr lang="en-US" altLang="zh-CN" sz="1400" dirty="0"/>
              <a:t>1</a:t>
            </a:r>
            <a:r>
              <a:rPr lang="zh-CN" altLang="en-US" sz="1400" dirty="0"/>
              <a:t>、</a:t>
            </a:r>
            <a:r>
              <a:rPr lang="en-US" altLang="zh-CN" sz="1400" dirty="0" err="1"/>
              <a:t>worker_processes</a:t>
            </a:r>
            <a:r>
              <a:rPr lang="en-US" altLang="zh-CN" sz="1400" dirty="0"/>
              <a:t> </a:t>
            </a:r>
            <a:r>
              <a:rPr lang="zh-CN" altLang="en-US" sz="1400" dirty="0"/>
              <a:t>： 配置多少个工作进程，设置为与服务器核心（</a:t>
            </a:r>
            <a:r>
              <a:rPr lang="en-US" altLang="zh-CN" sz="1400" dirty="0"/>
              <a:t>core</a:t>
            </a:r>
            <a:r>
              <a:rPr lang="zh-CN" altLang="en-US" sz="1400" dirty="0"/>
              <a:t>）数量相同。</a:t>
            </a:r>
          </a:p>
          <a:p>
            <a:r>
              <a:rPr lang="en-US" altLang="zh-CN" sz="1400" dirty="0"/>
              <a:t>2</a:t>
            </a:r>
            <a:r>
              <a:rPr lang="zh-CN" altLang="en-US" sz="1400" dirty="0"/>
              <a:t>、</a:t>
            </a:r>
            <a:r>
              <a:rPr lang="en-US" altLang="zh-CN" sz="1400" dirty="0" err="1"/>
              <a:t>worker_cpu_affinity</a:t>
            </a:r>
            <a:r>
              <a:rPr lang="en-US" altLang="zh-CN" sz="1400" dirty="0"/>
              <a:t>(</a:t>
            </a:r>
            <a:r>
              <a:rPr lang="zh-CN" altLang="en-US" sz="1400" dirty="0"/>
              <a:t>重要优化项</a:t>
            </a:r>
            <a:r>
              <a:rPr lang="en-US" altLang="zh-CN" sz="1400" dirty="0"/>
              <a:t>)</a:t>
            </a:r>
            <a:r>
              <a:rPr lang="zh-CN" altLang="en-US" sz="1400" dirty="0"/>
              <a:t>：将进程与</a:t>
            </a:r>
            <a:r>
              <a:rPr lang="en-US" altLang="zh-CN" sz="1400" dirty="0"/>
              <a:t>CPU</a:t>
            </a:r>
            <a:r>
              <a:rPr lang="zh-CN" altLang="en-US" sz="1400" dirty="0"/>
              <a:t>绑定，提高了</a:t>
            </a:r>
            <a:r>
              <a:rPr lang="en-US" altLang="zh-CN" sz="1400" dirty="0"/>
              <a:t>CPU</a:t>
            </a:r>
            <a:r>
              <a:rPr lang="zh-CN" altLang="en-US" sz="1400" dirty="0"/>
              <a:t>绑定，提高了</a:t>
            </a:r>
            <a:r>
              <a:rPr lang="en-US" altLang="zh-CN" sz="1400" dirty="0" err="1"/>
              <a:t>Cpu</a:t>
            </a:r>
            <a:r>
              <a:rPr lang="en-US" altLang="zh-CN" sz="1400" dirty="0"/>
              <a:t> Cache</a:t>
            </a:r>
            <a:r>
              <a:rPr lang="zh-CN" altLang="en-US" sz="1400" dirty="0"/>
              <a:t>的命中率，从而减少内存访问损耗，提高程序的速度。</a:t>
            </a:r>
          </a:p>
          <a:p>
            <a:r>
              <a:rPr lang="en-US" altLang="zh-CN" sz="1400" dirty="0"/>
              <a:t>3</a:t>
            </a:r>
            <a:r>
              <a:rPr lang="zh-CN" altLang="en-US" sz="1400" dirty="0"/>
              <a:t>、</a:t>
            </a:r>
            <a:r>
              <a:rPr lang="en-US" altLang="zh-CN" sz="1400" dirty="0" err="1"/>
              <a:t>sendfile</a:t>
            </a:r>
            <a:r>
              <a:rPr lang="en-US" altLang="zh-CN" sz="1400" dirty="0"/>
              <a:t> </a:t>
            </a:r>
            <a:r>
              <a:rPr lang="zh-CN" altLang="en-US" sz="1400" dirty="0"/>
              <a:t>： 对于静态大文件，启用</a:t>
            </a:r>
            <a:r>
              <a:rPr lang="en-US" altLang="zh-CN" sz="1400" dirty="0" err="1"/>
              <a:t>sendfile</a:t>
            </a:r>
            <a:r>
              <a:rPr lang="zh-CN" altLang="en-US" sz="1400" dirty="0"/>
              <a:t>加速文件读取。</a:t>
            </a:r>
            <a:r>
              <a:rPr lang="en-US" altLang="zh-CN" sz="1400" dirty="0"/>
              <a:t>(</a:t>
            </a:r>
            <a:r>
              <a:rPr lang="en-US" altLang="zh-CN" sz="1200" dirty="0" err="1"/>
              <a:t>sendfile</a:t>
            </a:r>
            <a:r>
              <a:rPr lang="zh-CN" altLang="en-US" sz="1200" dirty="0"/>
              <a:t>打开后配合</a:t>
            </a:r>
            <a:r>
              <a:rPr lang="en-US" altLang="zh-CN" sz="1200" dirty="0"/>
              <a:t>location</a:t>
            </a:r>
            <a:r>
              <a:rPr lang="zh-CN" altLang="en-US" sz="1200" dirty="0"/>
              <a:t>可以实现有</a:t>
            </a:r>
            <a:r>
              <a:rPr lang="en-US" altLang="zh-CN" sz="1200" dirty="0" err="1"/>
              <a:t>nginx</a:t>
            </a:r>
            <a:r>
              <a:rPr lang="zh-CN" altLang="en-US" sz="1200" dirty="0"/>
              <a:t>检测文件使用存在，如果存在就有</a:t>
            </a:r>
            <a:r>
              <a:rPr lang="en-US" altLang="zh-CN" sz="1200" dirty="0" err="1"/>
              <a:t>nginx</a:t>
            </a:r>
            <a:r>
              <a:rPr lang="zh-CN" altLang="en-US" sz="1200" dirty="0"/>
              <a:t>直接提供静态文件的浏览服务，因此可以提升服务器性能</a:t>
            </a:r>
            <a:r>
              <a:rPr lang="en-US" altLang="zh-CN" sz="1400" dirty="0"/>
              <a:t>)4</a:t>
            </a:r>
          </a:p>
          <a:p>
            <a:r>
              <a:rPr lang="en-US" altLang="zh-CN" sz="1400" dirty="0"/>
              <a:t>4</a:t>
            </a:r>
            <a:r>
              <a:rPr lang="zh-CN" altLang="en-US" sz="1400" dirty="0"/>
              <a:t>、</a:t>
            </a:r>
            <a:r>
              <a:rPr lang="en-US" altLang="zh-CN" sz="1400" dirty="0" err="1"/>
              <a:t>sendfile_max_chunk</a:t>
            </a:r>
            <a:r>
              <a:rPr lang="en-US" altLang="zh-CN" sz="1400" dirty="0"/>
              <a:t> 512k;  #</a:t>
            </a:r>
            <a:r>
              <a:rPr lang="zh-CN" altLang="en-US" sz="1400" dirty="0"/>
              <a:t> </a:t>
            </a:r>
            <a:r>
              <a:rPr lang="en-US" altLang="zh-CN" sz="1200" dirty="0" err="1"/>
              <a:t>Nginxg</a:t>
            </a:r>
            <a:r>
              <a:rPr lang="zh-CN" altLang="en-US" sz="1200" dirty="0"/>
              <a:t>工作进程每次调用</a:t>
            </a:r>
            <a:r>
              <a:rPr lang="en-US" altLang="zh-CN" sz="1200" dirty="0" err="1"/>
              <a:t>sendfile</a:t>
            </a:r>
            <a:r>
              <a:rPr lang="en-US" altLang="zh-CN" sz="1200" dirty="0"/>
              <a:t>()</a:t>
            </a:r>
            <a:r>
              <a:rPr lang="zh-CN" altLang="en-US" sz="1200" dirty="0"/>
              <a:t>传输的数据最大不能超出这个值，默认值为</a:t>
            </a:r>
            <a:r>
              <a:rPr lang="en-US" altLang="zh-CN" sz="1200" dirty="0"/>
              <a:t>0</a:t>
            </a:r>
            <a:r>
              <a:rPr lang="zh-CN" altLang="en-US" sz="1200" dirty="0"/>
              <a:t>表示无限制，可以设置在</a:t>
            </a:r>
            <a:r>
              <a:rPr lang="en-US" altLang="zh-CN" sz="1200" dirty="0"/>
              <a:t>http/server/location</a:t>
            </a:r>
            <a:r>
              <a:rPr lang="zh-CN" altLang="en-US" sz="1200" dirty="0"/>
              <a:t>模块中。</a:t>
            </a:r>
            <a:endParaRPr lang="en-US" altLang="zh-CN" sz="1200" dirty="0"/>
          </a:p>
          <a:p>
            <a:r>
              <a:rPr lang="en-US" altLang="zh-CN" sz="1400" dirty="0"/>
              <a:t>5</a:t>
            </a:r>
            <a:r>
              <a:rPr lang="zh-CN" altLang="en-US" sz="1400" dirty="0"/>
              <a:t>、</a:t>
            </a:r>
            <a:r>
              <a:rPr lang="en-US" altLang="zh-CN" sz="1400" dirty="0" err="1"/>
              <a:t>tcp_nopush</a:t>
            </a:r>
            <a:r>
              <a:rPr lang="en-US" altLang="zh-CN" sz="1400" dirty="0"/>
              <a:t> on </a:t>
            </a:r>
            <a:r>
              <a:rPr lang="zh-CN" altLang="en-US" sz="1400" dirty="0"/>
              <a:t>： 在</a:t>
            </a:r>
            <a:r>
              <a:rPr lang="en-US" altLang="zh-CN" sz="1400" dirty="0"/>
              <a:t>Linux socket</a:t>
            </a:r>
            <a:r>
              <a:rPr lang="zh-CN" altLang="en-US" sz="1400" dirty="0"/>
              <a:t>上启用</a:t>
            </a:r>
            <a:r>
              <a:rPr lang="en-US" altLang="zh-CN" sz="1400" dirty="0"/>
              <a:t>TCP_CORK</a:t>
            </a:r>
            <a:r>
              <a:rPr lang="zh-CN" altLang="en-US" sz="1400" dirty="0"/>
              <a:t>选项，和</a:t>
            </a:r>
            <a:r>
              <a:rPr lang="en-US" altLang="zh-CN" sz="1400" dirty="0" err="1"/>
              <a:t>sendfile</a:t>
            </a:r>
            <a:r>
              <a:rPr lang="zh-CN" altLang="en-US" sz="1400" dirty="0"/>
              <a:t>合用，加速大文件读取</a:t>
            </a:r>
            <a:endParaRPr lang="en-US" altLang="zh-CN" sz="1400" dirty="0"/>
          </a:p>
          <a:p>
            <a:r>
              <a:rPr lang="en-US" altLang="zh-CN" sz="1400" dirty="0"/>
              <a:t>6</a:t>
            </a:r>
            <a:r>
              <a:rPr lang="zh-CN" altLang="en-US" sz="1400" dirty="0"/>
              <a:t>、</a:t>
            </a:r>
            <a:r>
              <a:rPr lang="en-US" altLang="zh-CN" sz="1400" dirty="0" err="1"/>
              <a:t>tcp_nodelay</a:t>
            </a:r>
            <a:r>
              <a:rPr lang="en-US" altLang="zh-CN" sz="1400" dirty="0"/>
              <a:t> on</a:t>
            </a:r>
            <a:r>
              <a:rPr lang="zh-CN" altLang="en-US" sz="1400" dirty="0"/>
              <a:t>： </a:t>
            </a:r>
            <a:endParaRPr lang="en-US" altLang="zh-CN" sz="1400" dirty="0"/>
          </a:p>
          <a:p>
            <a:r>
              <a:rPr lang="en-US" altLang="zh-CN" sz="1400" dirty="0"/>
              <a:t>7</a:t>
            </a:r>
            <a:r>
              <a:rPr lang="zh-CN" altLang="en-US" sz="1400" dirty="0"/>
              <a:t>、</a:t>
            </a:r>
            <a:r>
              <a:rPr lang="en-US" altLang="zh-CN" sz="1400" dirty="0" err="1"/>
              <a:t>worker_rlimit_nofile</a:t>
            </a:r>
            <a:r>
              <a:rPr lang="en-US" altLang="zh-CN" sz="1400" dirty="0"/>
              <a:t> 65535; #</a:t>
            </a:r>
            <a:r>
              <a:rPr lang="zh-CN" altLang="en-US" sz="1400" dirty="0"/>
              <a:t>可以设置为</a:t>
            </a:r>
            <a:r>
              <a:rPr lang="en-US" altLang="zh-CN" sz="1400" dirty="0" err="1"/>
              <a:t>linux</a:t>
            </a:r>
            <a:r>
              <a:rPr lang="zh-CN" altLang="en-US" sz="1400" dirty="0"/>
              <a:t>系统最大打开的文件数量一致，在全局模块配置</a:t>
            </a:r>
            <a:endParaRPr lang="en-US" altLang="zh-CN" sz="1400" dirty="0"/>
          </a:p>
          <a:p>
            <a:r>
              <a:rPr lang="en-US" altLang="zh-CN" sz="1400" dirty="0"/>
              <a:t>8</a:t>
            </a:r>
            <a:r>
              <a:rPr lang="zh-CN" altLang="en-US" sz="1400" dirty="0"/>
              <a:t>、</a:t>
            </a:r>
            <a:r>
              <a:rPr lang="en-US" altLang="zh-CN" sz="1400" dirty="0" err="1"/>
              <a:t>send_timeout</a:t>
            </a:r>
            <a:r>
              <a:rPr lang="en-US" altLang="zh-CN" sz="1400" dirty="0"/>
              <a:t> ;# </a:t>
            </a:r>
          </a:p>
          <a:p>
            <a:endParaRPr lang="en-US" altLang="zh-CN" sz="1400" dirty="0"/>
          </a:p>
          <a:p>
            <a:r>
              <a:rPr lang="en-US" altLang="zh-CN" sz="1400" dirty="0"/>
              <a:t>1</a:t>
            </a:r>
            <a:r>
              <a:rPr lang="zh-CN" altLang="en-US" sz="1400" dirty="0"/>
              <a:t>、</a:t>
            </a:r>
            <a:r>
              <a:rPr lang="en-US" altLang="zh-CN" sz="1400" dirty="0" err="1"/>
              <a:t>client_header_timeout</a:t>
            </a:r>
            <a:r>
              <a:rPr lang="en-US" altLang="zh-CN" sz="1400" dirty="0"/>
              <a:t> : </a:t>
            </a:r>
            <a:r>
              <a:rPr lang="zh-CN" altLang="en-US" sz="1400" dirty="0"/>
              <a:t>客户端必须在此指定的时间内把请求的</a:t>
            </a:r>
            <a:r>
              <a:rPr lang="en-US" altLang="zh-CN" sz="1400" dirty="0"/>
              <a:t>header</a:t>
            </a:r>
            <a:r>
              <a:rPr lang="zh-CN" altLang="en-US" sz="1400" dirty="0"/>
              <a:t>传输完成，请设置成</a:t>
            </a:r>
            <a:r>
              <a:rPr lang="en-US" altLang="zh-CN" sz="1400" dirty="0"/>
              <a:t>5s</a:t>
            </a:r>
            <a:r>
              <a:rPr lang="zh-CN" altLang="en-US" sz="1400" dirty="0"/>
              <a:t>或以下值。对于抵挡慢速攻击有作用。</a:t>
            </a:r>
          </a:p>
          <a:p>
            <a:r>
              <a:rPr lang="en-US" altLang="zh-CN" sz="1400" dirty="0"/>
              <a:t>2</a:t>
            </a:r>
            <a:r>
              <a:rPr lang="zh-CN" altLang="en-US" sz="1400" dirty="0"/>
              <a:t>、</a:t>
            </a:r>
            <a:r>
              <a:rPr lang="en-US" altLang="zh-CN" sz="1400" dirty="0" err="1"/>
              <a:t>client_body_timeout</a:t>
            </a:r>
            <a:r>
              <a:rPr lang="en-US" altLang="zh-CN" sz="1400" dirty="0"/>
              <a:t> : </a:t>
            </a:r>
            <a:r>
              <a:rPr lang="en-US" altLang="zh-CN" sz="1400" dirty="0" err="1"/>
              <a:t>nginx</a:t>
            </a:r>
            <a:r>
              <a:rPr lang="en-US" altLang="zh-CN" sz="1400" dirty="0"/>
              <a:t> 2</a:t>
            </a:r>
            <a:r>
              <a:rPr lang="zh-CN" altLang="en-US" sz="1400" dirty="0"/>
              <a:t>次连续读取客户端请求体的超时时间，请设置成</a:t>
            </a:r>
            <a:r>
              <a:rPr lang="en-US" altLang="zh-CN" sz="1400" dirty="0"/>
              <a:t>5s</a:t>
            </a:r>
            <a:r>
              <a:rPr lang="zh-CN" altLang="en-US" sz="1400" dirty="0"/>
              <a:t>或以下值。</a:t>
            </a:r>
          </a:p>
          <a:p>
            <a:r>
              <a:rPr lang="en-US" altLang="zh-CN" sz="1400" dirty="0"/>
              <a:t>3</a:t>
            </a:r>
            <a:r>
              <a:rPr lang="zh-CN" altLang="en-US" sz="1400" dirty="0"/>
              <a:t>、</a:t>
            </a:r>
            <a:r>
              <a:rPr lang="en-US" altLang="zh-CN" sz="1400" dirty="0" err="1"/>
              <a:t>keepalive_timeout</a:t>
            </a:r>
            <a:r>
              <a:rPr lang="en-US" altLang="zh-CN" sz="1400" dirty="0"/>
              <a:t> 665 60 </a:t>
            </a:r>
            <a:r>
              <a:rPr lang="zh-CN" altLang="en-US" sz="1400" dirty="0"/>
              <a:t>： </a:t>
            </a:r>
            <a:r>
              <a:rPr lang="en-US" altLang="zh-CN" sz="1400" dirty="0"/>
              <a:t>#</a:t>
            </a:r>
            <a:r>
              <a:rPr lang="zh-CN" altLang="en-US" sz="1400" dirty="0"/>
              <a:t>定义保活时间，一般建议是</a:t>
            </a:r>
            <a:r>
              <a:rPr lang="en-US" altLang="zh-CN" sz="1400" dirty="0"/>
              <a:t>60s </a:t>
            </a:r>
            <a:r>
              <a:rPr lang="zh-CN" altLang="en-US" sz="1400" dirty="0"/>
              <a:t>。</a:t>
            </a:r>
            <a:r>
              <a:rPr lang="zh-CN" altLang="en-US" sz="1200" dirty="0"/>
              <a:t>后面的</a:t>
            </a:r>
            <a:r>
              <a:rPr lang="en-US" altLang="zh-CN" sz="1200" dirty="0"/>
              <a:t>60</a:t>
            </a:r>
            <a:r>
              <a:rPr lang="zh-CN" altLang="en-US" sz="1200" dirty="0"/>
              <a:t>为发送给客户端应答报文头部中显示的超时时间设置为</a:t>
            </a:r>
            <a:r>
              <a:rPr lang="en-US" altLang="zh-CN" sz="1200" dirty="0"/>
              <a:t>60s</a:t>
            </a:r>
            <a:r>
              <a:rPr lang="zh-CN" altLang="en-US" sz="1200" dirty="0"/>
              <a:t>：如不设置客户端将不显示超时时间</a:t>
            </a:r>
          </a:p>
          <a:p>
            <a:r>
              <a:rPr lang="en-US" altLang="zh-CN" sz="1400" dirty="0"/>
              <a:t>4</a:t>
            </a:r>
            <a:r>
              <a:rPr lang="zh-CN" altLang="en-US" sz="1400" dirty="0"/>
              <a:t>、</a:t>
            </a:r>
            <a:r>
              <a:rPr lang="en-US" altLang="zh-CN" sz="1400" dirty="0" err="1"/>
              <a:t>proxy_connect_timeout</a:t>
            </a:r>
            <a:r>
              <a:rPr lang="en-US" altLang="zh-CN" sz="1400" dirty="0"/>
              <a:t> : </a:t>
            </a:r>
            <a:r>
              <a:rPr lang="en-US" altLang="zh-CN" sz="1400" dirty="0" err="1"/>
              <a:t>nginx</a:t>
            </a:r>
            <a:r>
              <a:rPr lang="en-US" altLang="zh-CN" sz="1400" dirty="0"/>
              <a:t> </a:t>
            </a:r>
            <a:r>
              <a:rPr lang="zh-CN" altLang="en-US" sz="1400" dirty="0"/>
              <a:t>连接后端服务器的超时时间，请设置成</a:t>
            </a:r>
            <a:r>
              <a:rPr lang="en-US" altLang="zh-CN" sz="1400" dirty="0"/>
              <a:t>5s</a:t>
            </a:r>
            <a:r>
              <a:rPr lang="zh-CN" altLang="en-US" sz="1400" dirty="0"/>
              <a:t>或以下值。</a:t>
            </a:r>
          </a:p>
          <a:p>
            <a:r>
              <a:rPr lang="en-US" altLang="zh-CN" sz="1400" dirty="0"/>
              <a:t>5</a:t>
            </a:r>
            <a:r>
              <a:rPr lang="zh-CN" altLang="en-US" sz="1400" dirty="0"/>
              <a:t>、</a:t>
            </a:r>
            <a:r>
              <a:rPr lang="en-US" altLang="zh-CN" sz="1400" dirty="0" err="1"/>
              <a:t>proxy_send_timeout</a:t>
            </a:r>
            <a:r>
              <a:rPr lang="en-US" altLang="zh-CN" sz="1400" dirty="0"/>
              <a:t> : </a:t>
            </a:r>
            <a:r>
              <a:rPr lang="en-US" altLang="zh-CN" sz="1400" dirty="0" err="1"/>
              <a:t>nginx</a:t>
            </a:r>
            <a:r>
              <a:rPr lang="en-US" altLang="zh-CN" sz="1400" dirty="0"/>
              <a:t> 2</a:t>
            </a:r>
            <a:r>
              <a:rPr lang="zh-CN" altLang="en-US" sz="1400" dirty="0"/>
              <a:t>次连续向后盾服务器发送请求的超时时间，请设置成</a:t>
            </a:r>
            <a:r>
              <a:rPr lang="en-US" altLang="zh-CN" sz="1400" dirty="0"/>
              <a:t>5s</a:t>
            </a:r>
            <a:r>
              <a:rPr lang="zh-CN" altLang="en-US" sz="1400" dirty="0"/>
              <a:t>或以下值。</a:t>
            </a:r>
          </a:p>
          <a:p>
            <a:r>
              <a:rPr lang="en-US" altLang="zh-CN" sz="1400" dirty="0"/>
              <a:t>6</a:t>
            </a:r>
            <a:r>
              <a:rPr lang="zh-CN" altLang="en-US" sz="1400" dirty="0"/>
              <a:t>、</a:t>
            </a:r>
            <a:r>
              <a:rPr lang="en-US" altLang="zh-CN" sz="1400" dirty="0" err="1"/>
              <a:t>proxy_read_timeout</a:t>
            </a:r>
            <a:r>
              <a:rPr lang="en-US" altLang="zh-CN" sz="1400" dirty="0"/>
              <a:t> : </a:t>
            </a:r>
            <a:r>
              <a:rPr lang="en-US" altLang="zh-CN" sz="1400" dirty="0" err="1"/>
              <a:t>nginx</a:t>
            </a:r>
            <a:r>
              <a:rPr lang="en-US" altLang="zh-CN" sz="1400" dirty="0"/>
              <a:t> 2</a:t>
            </a:r>
            <a:r>
              <a:rPr lang="zh-CN" altLang="en-US" sz="1400" dirty="0"/>
              <a:t>次连续向后盾服务器读取请求的超时时间，请设置成</a:t>
            </a:r>
            <a:r>
              <a:rPr lang="en-US" altLang="zh-CN" sz="1400" dirty="0"/>
              <a:t>5s</a:t>
            </a:r>
            <a:r>
              <a:rPr lang="zh-CN" altLang="en-US" sz="1400" dirty="0"/>
              <a:t>或以下值</a:t>
            </a:r>
            <a:endParaRPr lang="en-US" altLang="zh-CN" sz="1400" dirty="0"/>
          </a:p>
          <a:p>
            <a:endParaRPr lang="zh-CN" altLang="en-US" sz="1400" dirty="0"/>
          </a:p>
          <a:p>
            <a:r>
              <a:rPr lang="en-US" altLang="zh-CN" sz="1400" dirty="0"/>
              <a:t>1</a:t>
            </a:r>
            <a:r>
              <a:rPr lang="zh-CN" altLang="en-US" sz="1400" dirty="0"/>
              <a:t>、</a:t>
            </a:r>
            <a:r>
              <a:rPr lang="en-US" altLang="zh-CN" sz="1400" dirty="0" err="1"/>
              <a:t>accept_mutex</a:t>
            </a:r>
            <a:r>
              <a:rPr lang="en-US" altLang="zh-CN" sz="1400" dirty="0"/>
              <a:t> on;</a:t>
            </a:r>
          </a:p>
          <a:p>
            <a:r>
              <a:rPr lang="en-US" altLang="zh-CN" sz="1400" dirty="0"/>
              <a:t>2</a:t>
            </a:r>
            <a:r>
              <a:rPr lang="zh-CN" altLang="en-US" sz="1400" dirty="0"/>
              <a:t>、</a:t>
            </a:r>
            <a:r>
              <a:rPr lang="en-US" altLang="zh-CN" sz="1400" dirty="0" err="1"/>
              <a:t>multi_accept</a:t>
            </a:r>
            <a:r>
              <a:rPr lang="en-US" altLang="zh-CN" sz="1400" dirty="0"/>
              <a:t> on;</a:t>
            </a:r>
          </a:p>
          <a:p>
            <a:r>
              <a:rPr lang="en-US" altLang="zh-CN" sz="1400" dirty="0"/>
              <a:t>3</a:t>
            </a:r>
            <a:r>
              <a:rPr lang="zh-CN" altLang="en-US" sz="1400" dirty="0"/>
              <a:t>、</a:t>
            </a:r>
            <a:r>
              <a:rPr lang="en-US" altLang="zh-CN" sz="1400" dirty="0"/>
              <a:t>use </a:t>
            </a:r>
            <a:r>
              <a:rPr lang="en-US" altLang="zh-CN" sz="1400" dirty="0" err="1"/>
              <a:t>epoll</a:t>
            </a:r>
            <a:r>
              <a:rPr lang="en-US" altLang="zh-CN" sz="1400" dirty="0"/>
              <a:t>; #</a:t>
            </a:r>
            <a:r>
              <a:rPr lang="zh-CN" altLang="en-US" sz="1400" dirty="0"/>
              <a:t>使用</a:t>
            </a:r>
            <a:r>
              <a:rPr lang="en-US" altLang="zh-CN" sz="1400" dirty="0" err="1"/>
              <a:t>epoll</a:t>
            </a:r>
            <a:r>
              <a:rPr lang="zh-CN" altLang="en-US" sz="1400" dirty="0"/>
              <a:t>事件驱动，因为</a:t>
            </a:r>
            <a:r>
              <a:rPr lang="en-US" altLang="zh-CN" sz="1400" dirty="0" err="1"/>
              <a:t>epoll</a:t>
            </a:r>
            <a:r>
              <a:rPr lang="zh-CN" altLang="en-US" sz="1400" dirty="0"/>
              <a:t>的性能相比其他事件驱动要好很多</a:t>
            </a:r>
          </a:p>
          <a:p>
            <a:r>
              <a:rPr lang="en-US" altLang="zh-CN" sz="1400" dirty="0"/>
              <a:t>4</a:t>
            </a:r>
            <a:r>
              <a:rPr lang="zh-CN" altLang="en-US" sz="1400" dirty="0"/>
              <a:t>、</a:t>
            </a:r>
            <a:r>
              <a:rPr lang="en-US" altLang="zh-CN" sz="1400" dirty="0" err="1"/>
              <a:t>worker_connections</a:t>
            </a:r>
            <a:r>
              <a:rPr lang="en-US" altLang="zh-CN" sz="1400" dirty="0"/>
              <a:t>  102400; #</a:t>
            </a:r>
            <a:r>
              <a:rPr lang="zh-CN" altLang="en-US" sz="1400" dirty="0"/>
              <a:t>设置单个工作进程最大连接数</a:t>
            </a:r>
            <a:r>
              <a:rPr lang="en-US" altLang="zh-CN" sz="1400" dirty="0"/>
              <a:t>102400</a:t>
            </a:r>
          </a:p>
          <a:p>
            <a:endParaRPr lang="en-US" altLang="zh-CN" sz="2000" dirty="0"/>
          </a:p>
        </p:txBody>
      </p:sp>
    </p:spTree>
    <p:extLst>
      <p:ext uri="{BB962C8B-B14F-4D97-AF65-F5344CB8AC3E}">
        <p14:creationId xmlns:p14="http://schemas.microsoft.com/office/powerpoint/2010/main" val="246179470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b="1" dirty="0">
                <a:solidFill>
                  <a:srgbClr val="FF0000"/>
                </a:solidFill>
              </a:rPr>
              <a:t>二、</a:t>
            </a:r>
            <a:r>
              <a:rPr lang="en-US" altLang="zh-CN" sz="2400" dirty="0">
                <a:solidFill>
                  <a:srgbClr val="FF0000"/>
                </a:solidFill>
              </a:rPr>
              <a:t>Nginx</a:t>
            </a:r>
            <a:r>
              <a:rPr lang="zh-CN" altLang="en-US" sz="2400" dirty="0">
                <a:solidFill>
                  <a:srgbClr val="FF0000"/>
                </a:solidFill>
              </a:rPr>
              <a:t>性能优化实例目录</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1169455"/>
            <a:ext cx="10022889" cy="861774"/>
          </a:xfrm>
          <a:prstGeom prst="rect">
            <a:avLst/>
          </a:prstGeom>
          <a:noFill/>
        </p:spPr>
        <p:txBody>
          <a:bodyPr wrap="square" rtlCol="0">
            <a:spAutoFit/>
          </a:bodyPr>
          <a:lstStyle/>
          <a:p>
            <a:r>
              <a:rPr lang="en-US" altLang="zh-CN" sz="2000" b="1" dirty="0"/>
              <a:t>Nginx</a:t>
            </a:r>
            <a:r>
              <a:rPr lang="zh-CN" altLang="en-US" sz="2000" b="1" dirty="0"/>
              <a:t>核心参数介绍二：</a:t>
            </a:r>
            <a:endParaRPr lang="en-US" altLang="zh-CN" sz="1400" dirty="0"/>
          </a:p>
          <a:p>
            <a:r>
              <a:rPr lang="en-US" altLang="zh-CN" sz="1400" dirty="0"/>
              <a:t>1</a:t>
            </a:r>
            <a:r>
              <a:rPr lang="zh-CN" altLang="en-US" sz="1400" dirty="0"/>
              <a:t>、</a:t>
            </a:r>
            <a:r>
              <a:rPr lang="en-US" altLang="zh-CN" dirty="0" err="1"/>
              <a:t>types_hash_max_size</a:t>
            </a:r>
            <a:r>
              <a:rPr lang="en-US" altLang="zh-CN" dirty="0"/>
              <a:t> </a:t>
            </a:r>
            <a:r>
              <a:rPr lang="zh-CN" altLang="en-US" dirty="0"/>
              <a:t>：</a:t>
            </a:r>
            <a:r>
              <a:rPr lang="en-US" altLang="zh-CN" sz="1200" dirty="0"/>
              <a:t> # </a:t>
            </a:r>
            <a:r>
              <a:rPr lang="zh-CN" altLang="en-US" sz="1200" dirty="0"/>
              <a:t>影响散列表的冲突率。</a:t>
            </a:r>
            <a:r>
              <a:rPr lang="en-US" altLang="zh-CN" sz="1200" dirty="0" err="1"/>
              <a:t>types_hash_max_size</a:t>
            </a:r>
            <a:r>
              <a:rPr lang="zh-CN" altLang="en-US" sz="1200" dirty="0"/>
              <a:t>越大，就会消耗更多的内存，但散列</a:t>
            </a:r>
            <a:r>
              <a:rPr lang="en-US" altLang="zh-CN" sz="1200" dirty="0"/>
              <a:t>key</a:t>
            </a:r>
            <a:r>
              <a:rPr lang="zh-CN" altLang="en-US" sz="1200" dirty="0"/>
              <a:t>的冲突率会降低，检索速度就更快。</a:t>
            </a:r>
            <a:r>
              <a:rPr lang="en-US" altLang="zh-CN" sz="1200" dirty="0" err="1"/>
              <a:t>types_hash_max_size</a:t>
            </a:r>
            <a:r>
              <a:rPr lang="zh-CN" altLang="en-US" sz="1200" dirty="0"/>
              <a:t>越小，消耗的内存就越小，但散列</a:t>
            </a:r>
            <a:r>
              <a:rPr lang="en-US" altLang="zh-CN" sz="1200" dirty="0"/>
              <a:t>key</a:t>
            </a:r>
            <a:r>
              <a:rPr lang="zh-CN" altLang="en-US" sz="1200" dirty="0"/>
              <a:t>的冲突率可能上升。</a:t>
            </a:r>
            <a:endParaRPr lang="en-US" altLang="zh-CN" sz="1200" dirty="0"/>
          </a:p>
        </p:txBody>
      </p:sp>
    </p:spTree>
    <p:extLst>
      <p:ext uri="{BB962C8B-B14F-4D97-AF65-F5344CB8AC3E}">
        <p14:creationId xmlns:p14="http://schemas.microsoft.com/office/powerpoint/2010/main" val="120175627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b="1" dirty="0">
                <a:solidFill>
                  <a:srgbClr val="FF0000"/>
                </a:solidFill>
              </a:rPr>
              <a:t>二、</a:t>
            </a:r>
            <a:r>
              <a:rPr lang="en-US" altLang="zh-CN" sz="2400" dirty="0">
                <a:solidFill>
                  <a:srgbClr val="FF0000"/>
                </a:solidFill>
              </a:rPr>
              <a:t>Nginx</a:t>
            </a:r>
            <a:r>
              <a:rPr lang="zh-CN" altLang="en-US" sz="2400" dirty="0">
                <a:solidFill>
                  <a:srgbClr val="FF0000"/>
                </a:solidFill>
              </a:rPr>
              <a:t>性能优化实例目录</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08368" y="1169455"/>
            <a:ext cx="10022889" cy="2739211"/>
          </a:xfrm>
          <a:prstGeom prst="rect">
            <a:avLst/>
          </a:prstGeom>
          <a:noFill/>
        </p:spPr>
        <p:txBody>
          <a:bodyPr wrap="square" rtlCol="0">
            <a:spAutoFit/>
          </a:bodyPr>
          <a:lstStyle/>
          <a:p>
            <a:r>
              <a:rPr lang="zh-CN" altLang="en-US" sz="2000" b="1" dirty="0"/>
              <a:t>实例目录</a:t>
            </a:r>
            <a:endParaRPr lang="en-US" altLang="zh-CN" sz="2000" b="1" dirty="0"/>
          </a:p>
          <a:p>
            <a:endParaRPr lang="en-US" altLang="zh-CN" sz="2400" b="1" dirty="0"/>
          </a:p>
          <a:p>
            <a:r>
              <a:rPr lang="en-US" altLang="zh-CN" sz="1600" dirty="0"/>
              <a:t>1</a:t>
            </a:r>
            <a:r>
              <a:rPr lang="zh-CN" altLang="en-US" sz="1600" dirty="0"/>
              <a:t>、</a:t>
            </a:r>
            <a:r>
              <a:rPr lang="en-US" altLang="zh-CN" sz="1600" dirty="0" err="1"/>
              <a:t>linux</a:t>
            </a:r>
            <a:r>
              <a:rPr lang="zh-CN" altLang="en-US" sz="1600" dirty="0"/>
              <a:t>内核优化</a:t>
            </a:r>
            <a:endParaRPr lang="en-US" altLang="zh-CN" sz="1600" dirty="0"/>
          </a:p>
          <a:p>
            <a:r>
              <a:rPr lang="en-US" altLang="zh-CN" sz="1600" dirty="0"/>
              <a:t>2</a:t>
            </a:r>
            <a:r>
              <a:rPr lang="zh-CN" altLang="en-US" sz="1600" dirty="0"/>
              <a:t>、</a:t>
            </a:r>
            <a:r>
              <a:rPr lang="en-US" altLang="zh-CN" sz="1600" dirty="0" err="1"/>
              <a:t>gzip</a:t>
            </a:r>
            <a:r>
              <a:rPr lang="zh-CN" altLang="en-US" sz="1600" dirty="0"/>
              <a:t>压缩配置，提高页面访问速度</a:t>
            </a:r>
            <a:endParaRPr lang="en-US" altLang="zh-CN" sz="1600" dirty="0"/>
          </a:p>
          <a:p>
            <a:r>
              <a:rPr lang="en-US" altLang="zh-CN" sz="1600" dirty="0"/>
              <a:t>3</a:t>
            </a:r>
            <a:r>
              <a:rPr lang="zh-CN" altLang="en-US" sz="1600" dirty="0"/>
              <a:t>、</a:t>
            </a:r>
            <a:r>
              <a:rPr lang="en-US" altLang="zh-CN" sz="1600" dirty="0" err="1"/>
              <a:t>epoll</a:t>
            </a:r>
            <a:r>
              <a:rPr lang="zh-CN" altLang="en-US" sz="1600" dirty="0"/>
              <a:t>模式和连接数上限</a:t>
            </a:r>
            <a:endParaRPr lang="en-US" altLang="zh-CN" sz="1600" dirty="0"/>
          </a:p>
          <a:p>
            <a:r>
              <a:rPr lang="en-US" altLang="zh-CN" sz="1600" dirty="0"/>
              <a:t>4</a:t>
            </a:r>
            <a:r>
              <a:rPr lang="zh-CN" altLang="en-US" sz="1600" dirty="0"/>
              <a:t>、</a:t>
            </a:r>
            <a:r>
              <a:rPr lang="en-US" altLang="zh-CN" sz="1600" dirty="0" err="1"/>
              <a:t>nginx</a:t>
            </a:r>
            <a:r>
              <a:rPr lang="zh-CN" altLang="en-US" sz="1600" dirty="0"/>
              <a:t>限流算法</a:t>
            </a:r>
          </a:p>
          <a:p>
            <a:r>
              <a:rPr lang="en-US" altLang="zh-CN" sz="1600" dirty="0"/>
              <a:t>5</a:t>
            </a:r>
            <a:r>
              <a:rPr lang="zh-CN" altLang="en-US" sz="1600" dirty="0"/>
              <a:t>、</a:t>
            </a:r>
            <a:r>
              <a:rPr lang="en-US" altLang="zh-CN" sz="1600" dirty="0"/>
              <a:t>https</a:t>
            </a:r>
            <a:r>
              <a:rPr lang="zh-CN" altLang="en-US" sz="1600" dirty="0"/>
              <a:t>性能优化</a:t>
            </a:r>
            <a:endParaRPr lang="en-US" altLang="zh-CN" sz="1600" dirty="0"/>
          </a:p>
          <a:p>
            <a:r>
              <a:rPr lang="en-US" altLang="zh-CN" sz="1600" dirty="0"/>
              <a:t>6</a:t>
            </a:r>
            <a:r>
              <a:rPr lang="zh-CN" altLang="en-US" sz="1600" dirty="0"/>
              <a:t>、</a:t>
            </a:r>
            <a:r>
              <a:rPr lang="en-US" altLang="zh-CN" sz="1600" dirty="0"/>
              <a:t>Nginx</a:t>
            </a:r>
            <a:r>
              <a:rPr lang="zh-CN" altLang="en-US" sz="1600" dirty="0"/>
              <a:t>下的</a:t>
            </a:r>
            <a:r>
              <a:rPr lang="en-US" altLang="zh-CN" sz="1600" dirty="0"/>
              <a:t>stream</a:t>
            </a:r>
            <a:r>
              <a:rPr lang="zh-CN" altLang="en-US" sz="1600" dirty="0"/>
              <a:t>性能优化</a:t>
            </a:r>
            <a:r>
              <a:rPr lang="en-US" altLang="zh-CN" sz="1600" dirty="0"/>
              <a:t>(</a:t>
            </a:r>
            <a:r>
              <a:rPr lang="zh-CN" altLang="en-US" sz="1600" dirty="0"/>
              <a:t>譬如中转机</a:t>
            </a:r>
            <a:r>
              <a:rPr lang="en-US" altLang="zh-CN" sz="1600" dirty="0"/>
              <a:t>)</a:t>
            </a:r>
          </a:p>
          <a:p>
            <a:r>
              <a:rPr lang="en-US" altLang="zh-CN" sz="1600" dirty="0"/>
              <a:t>7</a:t>
            </a:r>
            <a:r>
              <a:rPr lang="zh-CN" altLang="en-US" sz="1600" dirty="0"/>
              <a:t>、待续</a:t>
            </a:r>
            <a:endParaRPr lang="en-US" altLang="zh-CN" sz="1600" dirty="0"/>
          </a:p>
          <a:p>
            <a:endParaRPr lang="en-US" altLang="zh-CN" sz="1600" dirty="0"/>
          </a:p>
        </p:txBody>
      </p:sp>
    </p:spTree>
    <p:extLst>
      <p:ext uri="{BB962C8B-B14F-4D97-AF65-F5344CB8AC3E}">
        <p14:creationId xmlns:p14="http://schemas.microsoft.com/office/powerpoint/2010/main" val="108784513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案例</a:t>
            </a:r>
          </a:p>
        </p:txBody>
      </p:sp>
      <p:graphicFrame>
        <p:nvGraphicFramePr>
          <p:cNvPr id="4" name="对象 3">
            <a:extLst>
              <a:ext uri="{FF2B5EF4-FFF2-40B4-BE49-F238E27FC236}">
                <a16:creationId xmlns:a16="http://schemas.microsoft.com/office/drawing/2014/main" id="{C695E831-1399-47B7-A277-F1C8C0E0ADC5}"/>
              </a:ext>
            </a:extLst>
          </p:cNvPr>
          <p:cNvGraphicFramePr>
            <a:graphicFrameLocks noChangeAspect="1"/>
          </p:cNvGraphicFramePr>
          <p:nvPr>
            <p:extLst>
              <p:ext uri="{D42A27DB-BD31-4B8C-83A1-F6EECF244321}">
                <p14:modId xmlns:p14="http://schemas.microsoft.com/office/powerpoint/2010/main" val="1248184892"/>
              </p:ext>
            </p:extLst>
          </p:nvPr>
        </p:nvGraphicFramePr>
        <p:xfrm>
          <a:off x="1181394" y="1503523"/>
          <a:ext cx="1298333" cy="722459"/>
        </p:xfrm>
        <a:graphic>
          <a:graphicData uri="http://schemas.openxmlformats.org/presentationml/2006/ole">
            <mc:AlternateContent xmlns:mc="http://schemas.openxmlformats.org/markup-compatibility/2006">
              <mc:Choice xmlns:v="urn:schemas-microsoft-com:vml" Requires="v">
                <p:oleObj spid="_x0000_s51769" name="包装程序外壳对象" showAsIcon="1" r:id="rId4" imgW="786960" imgH="437400" progId="Package">
                  <p:embed/>
                </p:oleObj>
              </mc:Choice>
              <mc:Fallback>
                <p:oleObj name="包装程序外壳对象" showAsIcon="1" r:id="rId4" imgW="786960" imgH="437400" progId="Package">
                  <p:embed/>
                  <p:pic>
                    <p:nvPicPr>
                      <p:cNvPr id="0" name=""/>
                      <p:cNvPicPr/>
                      <p:nvPr/>
                    </p:nvPicPr>
                    <p:blipFill>
                      <a:blip r:embed="rId5"/>
                      <a:stretch>
                        <a:fillRect/>
                      </a:stretch>
                    </p:blipFill>
                    <p:spPr>
                      <a:xfrm>
                        <a:off x="1181394" y="1503523"/>
                        <a:ext cx="1298333" cy="72245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E99EE94-5E5E-4D75-A205-0F9CFBCB0B81}"/>
              </a:ext>
            </a:extLst>
          </p:cNvPr>
          <p:cNvGraphicFramePr>
            <a:graphicFrameLocks noChangeAspect="1"/>
          </p:cNvGraphicFramePr>
          <p:nvPr>
            <p:extLst>
              <p:ext uri="{D42A27DB-BD31-4B8C-83A1-F6EECF244321}">
                <p14:modId xmlns:p14="http://schemas.microsoft.com/office/powerpoint/2010/main" val="1763241804"/>
              </p:ext>
            </p:extLst>
          </p:nvPr>
        </p:nvGraphicFramePr>
        <p:xfrm>
          <a:off x="2605839" y="1536845"/>
          <a:ext cx="2566315" cy="706184"/>
        </p:xfrm>
        <a:graphic>
          <a:graphicData uri="http://schemas.openxmlformats.org/presentationml/2006/ole">
            <mc:AlternateContent xmlns:mc="http://schemas.openxmlformats.org/markup-compatibility/2006">
              <mc:Choice xmlns:v="urn:schemas-microsoft-com:vml" Requires="v">
                <p:oleObj spid="_x0000_s51770" name="包装程序外壳对象" showAsIcon="1" r:id="rId6" imgW="1593000" imgH="437400" progId="Package">
                  <p:embed/>
                </p:oleObj>
              </mc:Choice>
              <mc:Fallback>
                <p:oleObj name="包装程序外壳对象" showAsIcon="1" r:id="rId6" imgW="1593000" imgH="437400" progId="Package">
                  <p:embed/>
                  <p:pic>
                    <p:nvPicPr>
                      <p:cNvPr id="0" name=""/>
                      <p:cNvPicPr/>
                      <p:nvPr/>
                    </p:nvPicPr>
                    <p:blipFill>
                      <a:blip r:embed="rId7"/>
                      <a:stretch>
                        <a:fillRect/>
                      </a:stretch>
                    </p:blipFill>
                    <p:spPr>
                      <a:xfrm>
                        <a:off x="2605839" y="1536845"/>
                        <a:ext cx="2566315" cy="70618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8B80CCE-AEA5-45EC-BEEA-DD87273A7510}"/>
              </a:ext>
            </a:extLst>
          </p:cNvPr>
          <p:cNvGraphicFramePr>
            <a:graphicFrameLocks noChangeAspect="1"/>
          </p:cNvGraphicFramePr>
          <p:nvPr>
            <p:extLst>
              <p:ext uri="{D42A27DB-BD31-4B8C-83A1-F6EECF244321}">
                <p14:modId xmlns:p14="http://schemas.microsoft.com/office/powerpoint/2010/main" val="3417387568"/>
              </p:ext>
            </p:extLst>
          </p:nvPr>
        </p:nvGraphicFramePr>
        <p:xfrm>
          <a:off x="4607525" y="1519807"/>
          <a:ext cx="3098472" cy="706175"/>
        </p:xfrm>
        <a:graphic>
          <a:graphicData uri="http://schemas.openxmlformats.org/presentationml/2006/ole">
            <mc:AlternateContent xmlns:mc="http://schemas.openxmlformats.org/markup-compatibility/2006">
              <mc:Choice xmlns:v="urn:schemas-microsoft-com:vml" Requires="v">
                <p:oleObj spid="_x0000_s51771" name="包装程序外壳对象" showAsIcon="1" r:id="rId8" imgW="1922040" imgH="437400" progId="Package">
                  <p:embed/>
                </p:oleObj>
              </mc:Choice>
              <mc:Fallback>
                <p:oleObj name="包装程序外壳对象" showAsIcon="1" r:id="rId8" imgW="1922040" imgH="437400" progId="Package">
                  <p:embed/>
                  <p:pic>
                    <p:nvPicPr>
                      <p:cNvPr id="0" name=""/>
                      <p:cNvPicPr/>
                      <p:nvPr/>
                    </p:nvPicPr>
                    <p:blipFill>
                      <a:blip r:embed="rId9"/>
                      <a:stretch>
                        <a:fillRect/>
                      </a:stretch>
                    </p:blipFill>
                    <p:spPr>
                      <a:xfrm>
                        <a:off x="4607525" y="1519807"/>
                        <a:ext cx="3098472" cy="7061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FD69E38-AB5C-485C-B56E-736196582877}"/>
              </a:ext>
            </a:extLst>
          </p:cNvPr>
          <p:cNvGraphicFramePr>
            <a:graphicFrameLocks noChangeAspect="1"/>
          </p:cNvGraphicFramePr>
          <p:nvPr>
            <p:extLst>
              <p:ext uri="{D42A27DB-BD31-4B8C-83A1-F6EECF244321}">
                <p14:modId xmlns:p14="http://schemas.microsoft.com/office/powerpoint/2010/main" val="1539762881"/>
              </p:ext>
            </p:extLst>
          </p:nvPr>
        </p:nvGraphicFramePr>
        <p:xfrm>
          <a:off x="7299952" y="1560303"/>
          <a:ext cx="2743271" cy="682726"/>
        </p:xfrm>
        <a:graphic>
          <a:graphicData uri="http://schemas.openxmlformats.org/presentationml/2006/ole">
            <mc:AlternateContent xmlns:mc="http://schemas.openxmlformats.org/markup-compatibility/2006">
              <mc:Choice xmlns:v="urn:schemas-microsoft-com:vml" Requires="v">
                <p:oleObj spid="_x0000_s51772" name="包装程序外壳对象" showAsIcon="1" r:id="rId10" imgW="1760760" imgH="437400" progId="Package">
                  <p:embed/>
                </p:oleObj>
              </mc:Choice>
              <mc:Fallback>
                <p:oleObj name="包装程序外壳对象" showAsIcon="1" r:id="rId10" imgW="1760760" imgH="437400" progId="Package">
                  <p:embed/>
                  <p:pic>
                    <p:nvPicPr>
                      <p:cNvPr id="0" name=""/>
                      <p:cNvPicPr/>
                      <p:nvPr/>
                    </p:nvPicPr>
                    <p:blipFill>
                      <a:blip r:embed="rId11"/>
                      <a:stretch>
                        <a:fillRect/>
                      </a:stretch>
                    </p:blipFill>
                    <p:spPr>
                      <a:xfrm>
                        <a:off x="7299952" y="1560303"/>
                        <a:ext cx="2743271" cy="682726"/>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50EC5EC-180A-4C83-971B-3347DD08034A}"/>
              </a:ext>
            </a:extLst>
          </p:cNvPr>
          <p:cNvGraphicFramePr>
            <a:graphicFrameLocks noChangeAspect="1"/>
          </p:cNvGraphicFramePr>
          <p:nvPr>
            <p:extLst>
              <p:ext uri="{D42A27DB-BD31-4B8C-83A1-F6EECF244321}">
                <p14:modId xmlns:p14="http://schemas.microsoft.com/office/powerpoint/2010/main" val="2799654247"/>
              </p:ext>
            </p:extLst>
          </p:nvPr>
        </p:nvGraphicFramePr>
        <p:xfrm>
          <a:off x="172635" y="2847576"/>
          <a:ext cx="2857118" cy="651168"/>
        </p:xfrm>
        <a:graphic>
          <a:graphicData uri="http://schemas.openxmlformats.org/presentationml/2006/ole">
            <mc:AlternateContent xmlns:mc="http://schemas.openxmlformats.org/markup-compatibility/2006">
              <mc:Choice xmlns:v="urn:schemas-microsoft-com:vml" Requires="v">
                <p:oleObj spid="_x0000_s51773" name="包装程序外壳对象" showAsIcon="1" r:id="rId12" imgW="1922040" imgH="437400" progId="Package">
                  <p:embed/>
                </p:oleObj>
              </mc:Choice>
              <mc:Fallback>
                <p:oleObj name="包装程序外壳对象" showAsIcon="1" r:id="rId12" imgW="1922040" imgH="437400" progId="Package">
                  <p:embed/>
                  <p:pic>
                    <p:nvPicPr>
                      <p:cNvPr id="0" name=""/>
                      <p:cNvPicPr/>
                      <p:nvPr/>
                    </p:nvPicPr>
                    <p:blipFill>
                      <a:blip r:embed="rId13"/>
                      <a:stretch>
                        <a:fillRect/>
                      </a:stretch>
                    </p:blipFill>
                    <p:spPr>
                      <a:xfrm>
                        <a:off x="172635" y="2847576"/>
                        <a:ext cx="2857118" cy="651168"/>
                      </a:xfrm>
                      <a:prstGeom prst="rect">
                        <a:avLst/>
                      </a:prstGeom>
                    </p:spPr>
                  </p:pic>
                </p:oleObj>
              </mc:Fallback>
            </mc:AlternateContent>
          </a:graphicData>
        </a:graphic>
      </p:graphicFrame>
    </p:spTree>
    <p:extLst>
      <p:ext uri="{BB962C8B-B14F-4D97-AF65-F5344CB8AC3E}">
        <p14:creationId xmlns:p14="http://schemas.microsoft.com/office/powerpoint/2010/main" val="90209614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dirty="0">
                <a:solidFill>
                  <a:srgbClr val="FF0000"/>
                </a:solidFill>
              </a:rPr>
              <a:t>三、</a:t>
            </a:r>
            <a:r>
              <a:rPr lang="en-US" altLang="zh-CN" sz="2400" dirty="0">
                <a:solidFill>
                  <a:srgbClr val="FF0000"/>
                </a:solidFill>
              </a:rPr>
              <a:t>Nginx(</a:t>
            </a:r>
            <a:r>
              <a:rPr lang="en-US" altLang="zh-CN" sz="2400" dirty="0" err="1">
                <a:solidFill>
                  <a:srgbClr val="FF0000"/>
                </a:solidFill>
              </a:rPr>
              <a:t>openrestry</a:t>
            </a:r>
            <a:r>
              <a:rPr lang="en-US" altLang="zh-CN" sz="2400" dirty="0">
                <a:solidFill>
                  <a:srgbClr val="FF0000"/>
                </a:solidFill>
              </a:rPr>
              <a:t>)</a:t>
            </a:r>
            <a:r>
              <a:rPr lang="zh-CN" altLang="en-US" sz="2400" dirty="0">
                <a:solidFill>
                  <a:srgbClr val="FF0000"/>
                </a:solidFill>
              </a:rPr>
              <a:t>结合</a:t>
            </a:r>
            <a:r>
              <a:rPr lang="en-US" altLang="zh-CN" sz="2400" dirty="0">
                <a:solidFill>
                  <a:srgbClr val="FF0000"/>
                </a:solidFill>
              </a:rPr>
              <a:t>Lua</a:t>
            </a:r>
            <a:r>
              <a:rPr lang="zh-CN" altLang="en-US" sz="2400" dirty="0">
                <a:solidFill>
                  <a:srgbClr val="FF0000"/>
                </a:solidFill>
              </a:rPr>
              <a:t>实例</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2400657"/>
          </a:xfrm>
          <a:prstGeom prst="rect">
            <a:avLst/>
          </a:prstGeom>
          <a:noFill/>
        </p:spPr>
        <p:txBody>
          <a:bodyPr wrap="square" rtlCol="0">
            <a:spAutoFit/>
          </a:bodyPr>
          <a:lstStyle/>
          <a:p>
            <a:r>
              <a:rPr lang="en-US" altLang="zh-CN" sz="1600" dirty="0"/>
              <a:t>Nginx</a:t>
            </a:r>
            <a:r>
              <a:rPr lang="zh-CN" altLang="en-US" sz="1600" dirty="0"/>
              <a:t>调用</a:t>
            </a:r>
            <a:r>
              <a:rPr lang="en-US" altLang="zh-CN" sz="1600" dirty="0" err="1"/>
              <a:t>lua</a:t>
            </a:r>
            <a:r>
              <a:rPr lang="zh-CN" altLang="en-US" sz="1600" dirty="0"/>
              <a:t>脚本语法</a:t>
            </a:r>
            <a:r>
              <a:rPr lang="en-US" altLang="zh-CN" sz="1600" dirty="0"/>
              <a:t>: </a:t>
            </a:r>
            <a:r>
              <a:rPr lang="zh-CN" altLang="en-US" sz="1600" dirty="0"/>
              <a:t>（列举的只是冰山一角）</a:t>
            </a:r>
            <a:endParaRPr lang="en-US" altLang="zh-CN" sz="1600" dirty="0"/>
          </a:p>
          <a:p>
            <a:endParaRPr lang="en-US" altLang="zh-CN" sz="1600" dirty="0"/>
          </a:p>
          <a:p>
            <a:r>
              <a:rPr lang="en-US" altLang="zh-CN" sz="1600" dirty="0"/>
              <a:t>1</a:t>
            </a:r>
            <a:r>
              <a:rPr lang="zh-CN" altLang="en-US" sz="1600" dirty="0"/>
              <a:t>、在</a:t>
            </a:r>
            <a:r>
              <a:rPr lang="en-US" altLang="zh-CN" sz="1600" dirty="0"/>
              <a:t>location</a:t>
            </a:r>
            <a:r>
              <a:rPr lang="zh-CN" altLang="en-US" sz="1600" dirty="0"/>
              <a:t>里面</a:t>
            </a:r>
            <a:r>
              <a:rPr lang="en-US" altLang="zh-CN" sz="1600" dirty="0"/>
              <a:t>: </a:t>
            </a:r>
            <a:r>
              <a:rPr lang="en-US" altLang="zh-CN" dirty="0" err="1"/>
              <a:t>access_by_lua_file</a:t>
            </a:r>
            <a:r>
              <a:rPr lang="en-US" altLang="zh-CN" dirty="0"/>
              <a:t> "/</a:t>
            </a:r>
            <a:r>
              <a:rPr lang="en-US" altLang="zh-CN" dirty="0" err="1"/>
              <a:t>etc</a:t>
            </a:r>
            <a:r>
              <a:rPr lang="en-US" altLang="zh-CN" dirty="0"/>
              <a:t>/</a:t>
            </a:r>
            <a:r>
              <a:rPr lang="en-US" altLang="zh-CN" dirty="0" err="1"/>
              <a:t>nginx</a:t>
            </a:r>
            <a:r>
              <a:rPr lang="en-US" altLang="zh-CN" dirty="0"/>
              <a:t>/</a:t>
            </a:r>
            <a:r>
              <a:rPr lang="en-US" altLang="zh-CN" dirty="0" err="1"/>
              <a:t>conf.d</a:t>
            </a:r>
            <a:r>
              <a:rPr lang="en-US" altLang="zh-CN" dirty="0"/>
              <a:t>/</a:t>
            </a:r>
            <a:r>
              <a:rPr lang="en-US" altLang="zh-CN" dirty="0" err="1"/>
              <a:t>access_nginx_check.lua</a:t>
            </a:r>
            <a:r>
              <a:rPr lang="en-US" altLang="zh-CN" dirty="0"/>
              <a:t>";</a:t>
            </a:r>
          </a:p>
          <a:p>
            <a:r>
              <a:rPr lang="en-US" altLang="zh-CN" sz="1600" dirty="0"/>
              <a:t>2</a:t>
            </a:r>
            <a:r>
              <a:rPr lang="zh-CN" altLang="en-US" sz="1600" dirty="0"/>
              <a:t>、在</a:t>
            </a:r>
            <a:r>
              <a:rPr lang="en-US" altLang="zh-CN" sz="1600" dirty="0"/>
              <a:t>location</a:t>
            </a:r>
            <a:r>
              <a:rPr lang="zh-CN" altLang="en-US" sz="1600" dirty="0"/>
              <a:t>里面</a:t>
            </a:r>
            <a:r>
              <a:rPr lang="en-US" altLang="zh-CN" sz="1600" dirty="0"/>
              <a:t>: </a:t>
            </a:r>
            <a:r>
              <a:rPr lang="en-US" altLang="zh-CN" dirty="0" err="1"/>
              <a:t>rewrite_by_lua_file</a:t>
            </a:r>
            <a:r>
              <a:rPr lang="en-US" altLang="zh-CN" dirty="0"/>
              <a:t> </a:t>
            </a:r>
            <a:r>
              <a:rPr lang="en-US" altLang="zh-CN" dirty="0" err="1"/>
              <a:t>lua</a:t>
            </a:r>
            <a:r>
              <a:rPr lang="en-US" altLang="zh-CN" dirty="0"/>
              <a:t>/</a:t>
            </a:r>
            <a:r>
              <a:rPr lang="en-US" altLang="zh-CN" dirty="0" err="1"/>
              <a:t>mobile.lua</a:t>
            </a:r>
            <a:r>
              <a:rPr lang="en-US" altLang="zh-CN" dirty="0"/>
              <a:t>;</a:t>
            </a:r>
          </a:p>
          <a:p>
            <a:r>
              <a:rPr lang="en-US" altLang="zh-CN" dirty="0"/>
              <a:t>3</a:t>
            </a:r>
            <a:r>
              <a:rPr lang="zh-CN" altLang="en-US" dirty="0"/>
              <a:t>、在</a:t>
            </a:r>
            <a:r>
              <a:rPr lang="en-US" altLang="zh-CN" dirty="0"/>
              <a:t>location</a:t>
            </a:r>
            <a:r>
              <a:rPr lang="zh-CN" altLang="en-US" dirty="0"/>
              <a:t>里面</a:t>
            </a:r>
            <a:r>
              <a:rPr lang="en-US" altLang="zh-CN" dirty="0"/>
              <a:t>: </a:t>
            </a:r>
            <a:r>
              <a:rPr lang="zh-CN" altLang="en-US" dirty="0"/>
              <a:t> </a:t>
            </a:r>
            <a:r>
              <a:rPr lang="en-US" altLang="zh-CN" dirty="0" err="1"/>
              <a:t>content_by_lua_file</a:t>
            </a:r>
            <a:r>
              <a:rPr lang="en-US" altLang="zh-CN" dirty="0"/>
              <a:t>  </a:t>
            </a:r>
            <a:r>
              <a:rPr lang="zh-CN" altLang="en-US" dirty="0"/>
              <a:t>**</a:t>
            </a:r>
            <a:r>
              <a:rPr lang="en-US" altLang="zh-CN" dirty="0"/>
              <a:t>.</a:t>
            </a:r>
            <a:r>
              <a:rPr lang="en-US" altLang="zh-CN" dirty="0" err="1"/>
              <a:t>lua</a:t>
            </a:r>
            <a:r>
              <a:rPr lang="en-US" altLang="zh-CN" dirty="0"/>
              <a:t>;</a:t>
            </a:r>
          </a:p>
          <a:p>
            <a:r>
              <a:rPr lang="en-US" altLang="zh-CN" sz="1600" dirty="0"/>
              <a:t>4</a:t>
            </a:r>
            <a:r>
              <a:rPr lang="zh-CN" altLang="en-US" sz="1600" dirty="0"/>
              <a:t>、</a:t>
            </a:r>
            <a:r>
              <a:rPr lang="zh-CN" altLang="en-US" dirty="0"/>
              <a:t>在</a:t>
            </a:r>
            <a:r>
              <a:rPr lang="en-US" altLang="zh-CN" dirty="0"/>
              <a:t>location</a:t>
            </a:r>
            <a:r>
              <a:rPr lang="zh-CN" altLang="en-US" dirty="0"/>
              <a:t>里面</a:t>
            </a:r>
            <a:r>
              <a:rPr lang="en-US" altLang="zh-CN" dirty="0"/>
              <a:t>: </a:t>
            </a:r>
            <a:r>
              <a:rPr lang="en-US" altLang="zh-CN" dirty="0" err="1"/>
              <a:t>ngx.exec</a:t>
            </a:r>
            <a:r>
              <a:rPr lang="en-US" altLang="zh-CN" dirty="0"/>
              <a:t>() </a:t>
            </a:r>
            <a:r>
              <a:rPr lang="zh-CN" altLang="en-US" dirty="0"/>
              <a:t>、</a:t>
            </a:r>
            <a:r>
              <a:rPr lang="en-US" altLang="zh-CN" dirty="0"/>
              <a:t> </a:t>
            </a:r>
            <a:r>
              <a:rPr lang="en-US" altLang="zh-CN" dirty="0" err="1"/>
              <a:t>ngx.redirect</a:t>
            </a:r>
            <a:r>
              <a:rPr lang="zh-CN" altLang="en-US" dirty="0"/>
              <a:t>、</a:t>
            </a:r>
            <a:r>
              <a:rPr lang="en-US" altLang="zh-CN" dirty="0"/>
              <a:t> </a:t>
            </a:r>
            <a:r>
              <a:rPr lang="en-US" altLang="zh-CN" dirty="0" err="1"/>
              <a:t>ngx.location.capture</a:t>
            </a:r>
            <a:r>
              <a:rPr lang="en-US" altLang="zh-CN" dirty="0"/>
              <a:t>   </a:t>
            </a:r>
            <a:r>
              <a:rPr lang="zh-CN" altLang="en-US" dirty="0"/>
              <a:t>实现重定向</a:t>
            </a:r>
            <a:endParaRPr lang="en-US" altLang="zh-CN" dirty="0"/>
          </a:p>
          <a:p>
            <a:endParaRPr lang="en-US" altLang="zh-CN" dirty="0"/>
          </a:p>
          <a:p>
            <a:endParaRPr lang="en-US" altLang="zh-CN" sz="2800" dirty="0"/>
          </a:p>
        </p:txBody>
      </p:sp>
    </p:spTree>
    <p:extLst>
      <p:ext uri="{BB962C8B-B14F-4D97-AF65-F5344CB8AC3E}">
        <p14:creationId xmlns:p14="http://schemas.microsoft.com/office/powerpoint/2010/main" val="305297887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6247864"/>
          </a:xfrm>
          <a:prstGeom prst="rect">
            <a:avLst/>
          </a:prstGeom>
          <a:noFill/>
        </p:spPr>
        <p:txBody>
          <a:bodyPr wrap="square" rtlCol="0">
            <a:spAutoFit/>
          </a:bodyPr>
          <a:lstStyle/>
          <a:p>
            <a:r>
              <a:rPr lang="en-US" altLang="zh-CN" sz="1600" dirty="0"/>
              <a:t>Lua</a:t>
            </a:r>
            <a:r>
              <a:rPr lang="zh-CN" altLang="en-US" sz="1600" dirty="0"/>
              <a:t>和变量</a:t>
            </a:r>
            <a:r>
              <a:rPr lang="en-US" altLang="zh-CN" sz="1600" dirty="0"/>
              <a:t>: </a:t>
            </a:r>
            <a:r>
              <a:rPr lang="en-US" altLang="zh-CN" sz="1600" dirty="0" err="1"/>
              <a:t>lua</a:t>
            </a:r>
            <a:r>
              <a:rPr lang="zh-CN" altLang="en-US" sz="1600" dirty="0"/>
              <a:t>指令里面对变量进行业务级别、限流、防火墙等层面的操作</a:t>
            </a:r>
            <a:endParaRPr lang="en-US" altLang="zh-CN" sz="1600" dirty="0"/>
          </a:p>
          <a:p>
            <a:r>
              <a:rPr lang="zh-CN" altLang="en-US" sz="1400" dirty="0">
                <a:solidFill>
                  <a:srgbClr val="FF0000"/>
                </a:solidFill>
              </a:rPr>
              <a:t>更多深入的</a:t>
            </a:r>
            <a:r>
              <a:rPr lang="en-US" altLang="zh-CN" sz="1400" dirty="0" err="1">
                <a:solidFill>
                  <a:srgbClr val="FF0000"/>
                </a:solidFill>
              </a:rPr>
              <a:t>lua</a:t>
            </a:r>
            <a:r>
              <a:rPr lang="zh-CN" altLang="en-US" sz="1400" dirty="0">
                <a:solidFill>
                  <a:srgbClr val="FF0000"/>
                </a:solidFill>
              </a:rPr>
              <a:t>使用请见后面的</a:t>
            </a:r>
            <a:r>
              <a:rPr lang="en-US" altLang="zh-CN" sz="1400" dirty="0" err="1">
                <a:solidFill>
                  <a:srgbClr val="FF0000"/>
                </a:solidFill>
              </a:rPr>
              <a:t>nginx-lua</a:t>
            </a:r>
            <a:r>
              <a:rPr lang="zh-CN" altLang="en-US" sz="1400" dirty="0">
                <a:solidFill>
                  <a:srgbClr val="FF0000"/>
                </a:solidFill>
              </a:rPr>
              <a:t>专题</a:t>
            </a:r>
            <a:endParaRPr lang="en-US" altLang="zh-CN" sz="1600" dirty="0"/>
          </a:p>
          <a:p>
            <a:r>
              <a:rPr lang="en-US" altLang="zh-CN" sz="1400" dirty="0"/>
              <a:t> server {</a:t>
            </a:r>
          </a:p>
          <a:p>
            <a:pPr lvl="2" latinLnBrk="1"/>
            <a:r>
              <a:rPr lang="en-US" altLang="zh-CN" sz="1400" dirty="0"/>
              <a:t>listen 8866;</a:t>
            </a:r>
          </a:p>
          <a:p>
            <a:pPr lvl="2" latinLnBrk="1"/>
            <a:r>
              <a:rPr lang="en-US" altLang="zh-CN" sz="1400" dirty="0" err="1"/>
              <a:t>server_name</a:t>
            </a:r>
            <a:r>
              <a:rPr lang="en-US" altLang="zh-CN" sz="1400" dirty="0"/>
              <a:t> localhost;</a:t>
            </a:r>
          </a:p>
          <a:p>
            <a:pPr lvl="2" latinLnBrk="1"/>
            <a:r>
              <a:rPr lang="en-US" altLang="zh-CN" sz="1400" dirty="0"/>
              <a:t>location /sum {</a:t>
            </a:r>
          </a:p>
          <a:p>
            <a:pPr lvl="2" latinLnBrk="1"/>
            <a:r>
              <a:rPr lang="en-US" altLang="zh-CN" sz="1400" i="1" dirty="0"/>
              <a:t>#</a:t>
            </a:r>
            <a:r>
              <a:rPr lang="zh-CN" altLang="en-US" sz="1400" i="1" dirty="0"/>
              <a:t>处理业务</a:t>
            </a:r>
            <a:endParaRPr lang="zh-CN" altLang="en-US" sz="1400" dirty="0"/>
          </a:p>
          <a:p>
            <a:pPr lvl="3" latinLnBrk="1"/>
            <a:r>
              <a:rPr lang="en-US" altLang="zh-CN" sz="1400" dirty="0" err="1"/>
              <a:t>content_by_lua_block</a:t>
            </a:r>
            <a:r>
              <a:rPr lang="en-US" altLang="zh-CN" sz="1400" dirty="0"/>
              <a:t> {</a:t>
            </a:r>
          </a:p>
          <a:p>
            <a:pPr lvl="3" latinLnBrk="1"/>
            <a:r>
              <a:rPr lang="en-US" altLang="zh-CN" sz="1400" dirty="0"/>
              <a:t>local a = </a:t>
            </a:r>
            <a:r>
              <a:rPr lang="en-US" altLang="zh-CN" sz="1400" dirty="0" err="1"/>
              <a:t>tonumber</a:t>
            </a:r>
            <a:r>
              <a:rPr lang="en-US" altLang="zh-CN" sz="1400" dirty="0"/>
              <a:t>(</a:t>
            </a:r>
            <a:r>
              <a:rPr lang="en-US" altLang="zh-CN" sz="1400" dirty="0" err="1"/>
              <a:t>ngx.var.arg_a</a:t>
            </a:r>
            <a:r>
              <a:rPr lang="en-US" altLang="zh-CN" sz="1400" dirty="0"/>
              <a:t>) or 0</a:t>
            </a:r>
          </a:p>
          <a:p>
            <a:pPr lvl="3" latinLnBrk="1"/>
            <a:r>
              <a:rPr lang="en-US" altLang="zh-CN" sz="1400" dirty="0"/>
              <a:t>local b = </a:t>
            </a:r>
            <a:r>
              <a:rPr lang="en-US" altLang="zh-CN" sz="1400" dirty="0" err="1"/>
              <a:t>tonumber</a:t>
            </a:r>
            <a:r>
              <a:rPr lang="en-US" altLang="zh-CN" sz="1400" dirty="0"/>
              <a:t>(</a:t>
            </a:r>
            <a:r>
              <a:rPr lang="en-US" altLang="zh-CN" sz="1400" dirty="0" err="1"/>
              <a:t>ngx.var.arg_b</a:t>
            </a:r>
            <a:r>
              <a:rPr lang="en-US" altLang="zh-CN" sz="1400" dirty="0"/>
              <a:t>) or 0</a:t>
            </a:r>
          </a:p>
          <a:p>
            <a:pPr lvl="3" latinLnBrk="1"/>
            <a:r>
              <a:rPr lang="en-US" altLang="zh-CN" sz="1400" dirty="0" err="1"/>
              <a:t>ngx.say</a:t>
            </a:r>
            <a:r>
              <a:rPr lang="en-US" altLang="zh-CN" sz="1400" dirty="0"/>
              <a:t>("sum:", a + b )</a:t>
            </a:r>
          </a:p>
          <a:p>
            <a:pPr lvl="2" latinLnBrk="1"/>
            <a:r>
              <a:rPr lang="en-US" altLang="zh-CN" sz="1400" dirty="0"/>
              <a:t>	}	</a:t>
            </a:r>
          </a:p>
          <a:p>
            <a:pPr lvl="1" latinLnBrk="1"/>
            <a:r>
              <a:rPr lang="en-US" altLang="zh-CN" sz="1400" dirty="0"/>
              <a:t>       }</a:t>
            </a:r>
          </a:p>
          <a:p>
            <a:pPr lvl="1" latinLnBrk="1"/>
            <a:r>
              <a:rPr lang="en-US" altLang="zh-CN" sz="1400" dirty="0"/>
              <a:t>}</a:t>
            </a:r>
          </a:p>
          <a:p>
            <a:pPr lvl="1"/>
            <a:r>
              <a:rPr lang="en-US" altLang="zh-CN" sz="1400" dirty="0"/>
              <a:t>  curl </a:t>
            </a:r>
            <a:r>
              <a:rPr lang="en-US" altLang="zh-CN" sz="1400" dirty="0">
                <a:hlinkClick r:id="rId3"/>
              </a:rPr>
              <a:t>http://127.0.0.1:8866/sum?a=11&amp;b=12</a:t>
            </a:r>
            <a:endParaRPr lang="en-US" altLang="zh-CN" sz="1400" dirty="0"/>
          </a:p>
          <a:p>
            <a:pPr lvl="1"/>
            <a:endParaRPr lang="en-US" altLang="zh-CN" sz="1400" dirty="0"/>
          </a:p>
          <a:p>
            <a:r>
              <a:rPr lang="zh-CN" altLang="en-US" sz="1400" dirty="0"/>
              <a:t>支持</a:t>
            </a:r>
            <a:r>
              <a:rPr lang="en-US" altLang="zh-CN" sz="1400" dirty="0" err="1"/>
              <a:t>lua</a:t>
            </a:r>
            <a:r>
              <a:rPr lang="zh-CN" altLang="en-US" sz="1400" dirty="0"/>
              <a:t>脚本处理请求</a:t>
            </a:r>
            <a:endParaRPr lang="en-US" altLang="zh-CN" sz="1400" dirty="0"/>
          </a:p>
          <a:p>
            <a:r>
              <a:rPr lang="en-US" altLang="zh-CN" sz="1400" dirty="0" err="1"/>
              <a:t>lua_package_path</a:t>
            </a:r>
            <a:r>
              <a:rPr lang="en-US" altLang="zh-CN" sz="1400" dirty="0"/>
              <a:t> "/</a:t>
            </a:r>
            <a:r>
              <a:rPr lang="en-US" altLang="zh-CN" sz="1400" dirty="0" err="1"/>
              <a:t>usr</a:t>
            </a:r>
            <a:r>
              <a:rPr lang="en-US" altLang="zh-CN" sz="1400" dirty="0"/>
              <a:t>/local/</a:t>
            </a:r>
            <a:r>
              <a:rPr lang="en-US" altLang="zh-CN" sz="1400" dirty="0" err="1"/>
              <a:t>openresty</a:t>
            </a:r>
            <a:r>
              <a:rPr lang="en-US" altLang="zh-CN" sz="1400" dirty="0"/>
              <a:t>/</a:t>
            </a:r>
            <a:r>
              <a:rPr lang="en-US" altLang="zh-CN" sz="1400" dirty="0" err="1"/>
              <a:t>lualib</a:t>
            </a:r>
            <a:r>
              <a:rPr lang="en-US" altLang="zh-CN" sz="1400" dirty="0"/>
              <a:t>/</a:t>
            </a:r>
            <a:r>
              <a:rPr lang="en-US" altLang="zh-CN" sz="1400" dirty="0" err="1"/>
              <a:t>resty</a:t>
            </a:r>
            <a:r>
              <a:rPr lang="en-US" altLang="zh-CN" sz="1400" dirty="0"/>
              <a:t>/</a:t>
            </a:r>
            <a:r>
              <a:rPr lang="en-US" altLang="zh-CN" sz="1400" dirty="0" err="1"/>
              <a:t>redis.lua</a:t>
            </a:r>
            <a:r>
              <a:rPr lang="en-US" altLang="zh-CN" sz="1400" dirty="0"/>
              <a:t>;"; # </a:t>
            </a:r>
            <a:r>
              <a:rPr lang="zh-CN" altLang="en-US" sz="1400" dirty="0"/>
              <a:t>添加 </a:t>
            </a:r>
            <a:r>
              <a:rPr lang="en-US" altLang="zh-CN" sz="1400" dirty="0" err="1"/>
              <a:t>openrestry</a:t>
            </a:r>
            <a:r>
              <a:rPr lang="en-US" altLang="zh-CN" sz="1400" dirty="0"/>
              <a:t> </a:t>
            </a:r>
            <a:r>
              <a:rPr lang="zh-CN" altLang="en-US" sz="1400" dirty="0"/>
              <a:t>引入</a:t>
            </a:r>
            <a:r>
              <a:rPr lang="en-US" altLang="zh-CN" sz="1400" dirty="0" err="1"/>
              <a:t>lua</a:t>
            </a:r>
            <a:r>
              <a:rPr lang="zh-CN" altLang="en-US" sz="1400" dirty="0"/>
              <a:t>脚本要用的地址 </a:t>
            </a:r>
            <a:endParaRPr lang="en-US" altLang="zh-CN" sz="1400" dirty="0"/>
          </a:p>
          <a:p>
            <a:r>
              <a:rPr lang="en-US" altLang="zh-CN" sz="1400" dirty="0" err="1"/>
              <a:t>error_log</a:t>
            </a:r>
            <a:r>
              <a:rPr lang="en-US" altLang="zh-CN" sz="1400" dirty="0"/>
              <a:t> /</a:t>
            </a:r>
            <a:r>
              <a:rPr lang="en-US" altLang="zh-CN" sz="1400" dirty="0" err="1"/>
              <a:t>usr</a:t>
            </a:r>
            <a:r>
              <a:rPr lang="en-US" altLang="zh-CN" sz="1400" dirty="0"/>
              <a:t>/local/</a:t>
            </a:r>
            <a:r>
              <a:rPr lang="en-US" altLang="zh-CN" sz="1400" dirty="0" err="1"/>
              <a:t>openresty</a:t>
            </a:r>
            <a:r>
              <a:rPr lang="en-US" altLang="zh-CN" sz="1400" dirty="0"/>
              <a:t>/</a:t>
            </a:r>
            <a:r>
              <a:rPr lang="en-US" altLang="zh-CN" sz="1400" dirty="0" err="1"/>
              <a:t>nginx</a:t>
            </a:r>
            <a:r>
              <a:rPr lang="en-US" altLang="zh-CN" sz="1400" dirty="0"/>
              <a:t>/logs/openresty.debug.log debug; #</a:t>
            </a:r>
            <a:r>
              <a:rPr lang="zh-CN" altLang="en-US" sz="1400" dirty="0"/>
              <a:t>告诉</a:t>
            </a:r>
            <a:r>
              <a:rPr lang="en-US" altLang="zh-CN" sz="1400" dirty="0" err="1"/>
              <a:t>openresty</a:t>
            </a:r>
            <a:r>
              <a:rPr lang="zh-CN" altLang="en-US" sz="1400" dirty="0"/>
              <a:t>库地址</a:t>
            </a:r>
            <a:endParaRPr lang="en-US" altLang="zh-CN" sz="1400" dirty="0"/>
          </a:p>
          <a:p>
            <a:r>
              <a:rPr lang="en-US" altLang="zh-CN" sz="1400" dirty="0"/>
              <a:t>location /hello { </a:t>
            </a:r>
          </a:p>
          <a:p>
            <a:r>
              <a:rPr lang="en-US" altLang="zh-CN" sz="1400" dirty="0"/>
              <a:t> 	</a:t>
            </a:r>
            <a:r>
              <a:rPr lang="en-US" altLang="zh-CN" sz="1400" dirty="0" err="1"/>
              <a:t>default_type</a:t>
            </a:r>
            <a:r>
              <a:rPr lang="en-US" altLang="zh-CN" sz="1400" dirty="0"/>
              <a:t> text/html; </a:t>
            </a:r>
          </a:p>
          <a:p>
            <a:r>
              <a:rPr lang="en-US" altLang="zh-CN" sz="1400" dirty="0"/>
              <a:t>	</a:t>
            </a:r>
            <a:r>
              <a:rPr lang="en-US" altLang="zh-CN" sz="1400" dirty="0" err="1"/>
              <a:t>access_by_lua_file</a:t>
            </a:r>
            <a:r>
              <a:rPr lang="en-US" altLang="zh-CN" sz="1400" dirty="0"/>
              <a:t> "/</a:t>
            </a:r>
            <a:r>
              <a:rPr lang="en-US" altLang="zh-CN" sz="1400" dirty="0" err="1"/>
              <a:t>usr</a:t>
            </a:r>
            <a:r>
              <a:rPr lang="en-US" altLang="zh-CN" sz="1400" dirty="0"/>
              <a:t>/local/</a:t>
            </a:r>
            <a:r>
              <a:rPr lang="en-US" altLang="zh-CN" sz="1400" dirty="0" err="1"/>
              <a:t>openresty</a:t>
            </a:r>
            <a:r>
              <a:rPr lang="en-US" altLang="zh-CN" sz="1400" dirty="0"/>
              <a:t>/</a:t>
            </a:r>
            <a:r>
              <a:rPr lang="en-US" altLang="zh-CN" sz="1400" dirty="0" err="1"/>
              <a:t>nginx</a:t>
            </a:r>
            <a:r>
              <a:rPr lang="en-US" altLang="zh-CN" sz="1400" dirty="0"/>
              <a:t>/</a:t>
            </a:r>
            <a:r>
              <a:rPr lang="en-US" altLang="zh-CN" sz="1400" dirty="0" err="1"/>
              <a:t>lua</a:t>
            </a:r>
            <a:r>
              <a:rPr lang="en-US" altLang="zh-CN" sz="1400" dirty="0"/>
              <a:t>/</a:t>
            </a:r>
            <a:r>
              <a:rPr lang="en-US" altLang="zh-CN" sz="1400" dirty="0" err="1"/>
              <a:t>access_by_redis.lua</a:t>
            </a:r>
            <a:r>
              <a:rPr lang="en-US" altLang="zh-CN" sz="1400" dirty="0"/>
              <a:t>"; # </a:t>
            </a:r>
            <a:r>
              <a:rPr lang="zh-CN" altLang="en-US" sz="1400" dirty="0"/>
              <a:t>所有 </a:t>
            </a:r>
            <a:r>
              <a:rPr lang="en-US" altLang="zh-CN" sz="1400" dirty="0"/>
              <a:t>xxx/hello </a:t>
            </a:r>
            <a:r>
              <a:rPr lang="zh-CN" altLang="en-US" sz="1400" dirty="0"/>
              <a:t>的请求会被分发给</a:t>
            </a:r>
            <a:r>
              <a:rPr lang="en-US" altLang="zh-CN" sz="1400" dirty="0" err="1"/>
              <a:t>lua</a:t>
            </a:r>
            <a:r>
              <a:rPr lang="en-US" altLang="zh-CN" sz="1400" dirty="0"/>
              <a:t> </a:t>
            </a:r>
            <a:r>
              <a:rPr lang="zh-CN" altLang="en-US" sz="1400" dirty="0"/>
              <a:t>脚本处理</a:t>
            </a:r>
            <a:endParaRPr lang="en-US" altLang="zh-CN" sz="1400" dirty="0"/>
          </a:p>
          <a:p>
            <a:pPr lvl="2"/>
            <a:r>
              <a:rPr lang="en-US" altLang="zh-CN" sz="1400" dirty="0" err="1"/>
              <a:t>proxy_pass</a:t>
            </a:r>
            <a:r>
              <a:rPr lang="en-US" altLang="zh-CN" sz="1400" dirty="0"/>
              <a:t> http://127.0.0.1:8080;</a:t>
            </a:r>
            <a:br>
              <a:rPr lang="en-US" altLang="zh-CN" sz="1400" dirty="0"/>
            </a:br>
            <a:r>
              <a:rPr lang="en-US" altLang="zh-CN" sz="1400" dirty="0" err="1"/>
              <a:t>client_max_body_size</a:t>
            </a:r>
            <a:r>
              <a:rPr lang="en-US" altLang="zh-CN" sz="1400" dirty="0"/>
              <a:t> 1m; </a:t>
            </a:r>
          </a:p>
          <a:p>
            <a:r>
              <a:rPr lang="en-US" altLang="zh-CN" dirty="0"/>
              <a:t>	}</a:t>
            </a:r>
            <a:endParaRPr lang="en-US" altLang="zh-CN" sz="2800" dirty="0"/>
          </a:p>
          <a:p>
            <a:endParaRPr lang="en-US" altLang="zh-CN" sz="1600" dirty="0"/>
          </a:p>
          <a:p>
            <a:endParaRPr lang="en-US" altLang="zh-CN" sz="1400" dirty="0">
              <a:solidFill>
                <a:srgbClr val="FF0000"/>
              </a:solidFill>
            </a:endParaRPr>
          </a:p>
        </p:txBody>
      </p:sp>
      <p:pic>
        <p:nvPicPr>
          <p:cNvPr id="15" name="图片 14">
            <a:extLst>
              <a:ext uri="{FF2B5EF4-FFF2-40B4-BE49-F238E27FC236}">
                <a16:creationId xmlns:a16="http://schemas.microsoft.com/office/drawing/2014/main" id="{10EF5DA2-F57E-47A3-B38A-6E23637D148B}"/>
              </a:ext>
            </a:extLst>
          </p:cNvPr>
          <p:cNvPicPr>
            <a:picLocks noChangeAspect="1"/>
          </p:cNvPicPr>
          <p:nvPr/>
        </p:nvPicPr>
        <p:blipFill>
          <a:blip r:embed="rId4"/>
          <a:stretch>
            <a:fillRect/>
          </a:stretch>
        </p:blipFill>
        <p:spPr>
          <a:xfrm>
            <a:off x="6005743" y="2144414"/>
            <a:ext cx="4320914" cy="1925416"/>
          </a:xfrm>
          <a:prstGeom prst="rect">
            <a:avLst/>
          </a:prstGeom>
        </p:spPr>
      </p:pic>
      <p:sp>
        <p:nvSpPr>
          <p:cNvPr id="8" name="矩形 7">
            <a:extLst>
              <a:ext uri="{FF2B5EF4-FFF2-40B4-BE49-F238E27FC236}">
                <a16:creationId xmlns:a16="http://schemas.microsoft.com/office/drawing/2014/main" id="{AF81C1E5-4D72-4851-B3D7-595BFB085320}"/>
              </a:ext>
            </a:extLst>
          </p:cNvPr>
          <p:cNvSpPr/>
          <p:nvPr/>
        </p:nvSpPr>
        <p:spPr>
          <a:xfrm>
            <a:off x="1220470" y="431800"/>
            <a:ext cx="8153400" cy="892552"/>
          </a:xfrm>
          <a:prstGeom prst="rect">
            <a:avLst/>
          </a:prstGeom>
        </p:spPr>
        <p:txBody>
          <a:bodyPr wrap="square">
            <a:spAutoFit/>
          </a:bodyPr>
          <a:lstStyle/>
          <a:p>
            <a:pPr eaLnBrk="0" hangingPunct="0"/>
            <a:r>
              <a:rPr lang="en-US" altLang="zh-CN" sz="2400" b="1" dirty="0">
                <a:solidFill>
                  <a:srgbClr val="FF0000"/>
                </a:solidFill>
              </a:rPr>
              <a:t>Nginx</a:t>
            </a:r>
            <a:r>
              <a:rPr lang="zh-CN" altLang="en-US" sz="2400" b="1" dirty="0">
                <a:solidFill>
                  <a:srgbClr val="FF0000"/>
                </a:solidFill>
              </a:rPr>
              <a:t>调用</a:t>
            </a:r>
            <a:r>
              <a:rPr lang="en-US" altLang="zh-CN" sz="2400" b="1" dirty="0">
                <a:solidFill>
                  <a:srgbClr val="FF0000"/>
                </a:solidFill>
              </a:rPr>
              <a:t>Lua</a:t>
            </a:r>
            <a:endParaRPr lang="zh-CN" altLang="en-US" sz="2400" b="1" dirty="0">
              <a:solidFill>
                <a:srgbClr val="FF0000"/>
              </a:solidFill>
            </a:endParaRPr>
          </a:p>
          <a:p>
            <a:pPr eaLnBrk="0" hangingPunct="0"/>
            <a:endParaRPr lang="zh-CN" altLang="en-US" sz="2800" b="1" dirty="0">
              <a:solidFill>
                <a:srgbClr val="FF0000"/>
              </a:solidFill>
            </a:endParaRPr>
          </a:p>
        </p:txBody>
      </p:sp>
    </p:spTree>
    <p:extLst>
      <p:ext uri="{BB962C8B-B14F-4D97-AF65-F5344CB8AC3E}">
        <p14:creationId xmlns:p14="http://schemas.microsoft.com/office/powerpoint/2010/main" val="400524248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dirty="0">
                <a:solidFill>
                  <a:srgbClr val="FF0000"/>
                </a:solidFill>
              </a:rPr>
              <a:t>三、</a:t>
            </a:r>
            <a:r>
              <a:rPr lang="en-US" altLang="zh-CN" sz="2400" dirty="0">
                <a:solidFill>
                  <a:srgbClr val="FF0000"/>
                </a:solidFill>
              </a:rPr>
              <a:t>Nginx(</a:t>
            </a:r>
            <a:r>
              <a:rPr lang="en-US" altLang="zh-CN" sz="2400" dirty="0" err="1">
                <a:solidFill>
                  <a:srgbClr val="FF0000"/>
                </a:solidFill>
              </a:rPr>
              <a:t>openrestry</a:t>
            </a:r>
            <a:r>
              <a:rPr lang="en-US" altLang="zh-CN" sz="2400" dirty="0">
                <a:solidFill>
                  <a:srgbClr val="FF0000"/>
                </a:solidFill>
              </a:rPr>
              <a:t>)</a:t>
            </a:r>
            <a:r>
              <a:rPr lang="zh-CN" altLang="en-US" sz="2400" dirty="0">
                <a:solidFill>
                  <a:srgbClr val="FF0000"/>
                </a:solidFill>
              </a:rPr>
              <a:t>结合</a:t>
            </a:r>
            <a:r>
              <a:rPr lang="en-US" altLang="zh-CN" sz="2400" dirty="0">
                <a:solidFill>
                  <a:srgbClr val="FF0000"/>
                </a:solidFill>
              </a:rPr>
              <a:t>Lua</a:t>
            </a:r>
            <a:r>
              <a:rPr lang="zh-CN" altLang="en-US" sz="2400" dirty="0">
                <a:solidFill>
                  <a:srgbClr val="FF0000"/>
                </a:solidFill>
              </a:rPr>
              <a:t>实例</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5878532"/>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zh-CN" altLang="en-US" sz="2000" dirty="0"/>
              <a:t>实例目录</a:t>
            </a:r>
            <a:r>
              <a:rPr lang="en-US" altLang="zh-CN" sz="2000" dirty="0"/>
              <a:t>:</a:t>
            </a:r>
          </a:p>
          <a:p>
            <a:r>
              <a:rPr lang="en-US" altLang="zh-CN" sz="2800" dirty="0"/>
              <a:t>		</a:t>
            </a:r>
            <a:r>
              <a:rPr lang="zh-CN" altLang="en-US" sz="1600" b="1" dirty="0"/>
              <a:t>参考文档</a:t>
            </a:r>
            <a:r>
              <a:rPr lang="en-US" altLang="zh-CN" sz="1600" b="1" dirty="0"/>
              <a:t>:</a:t>
            </a:r>
          </a:p>
          <a:p>
            <a:r>
              <a:rPr lang="en-US" altLang="zh-CN" sz="1600" b="1" dirty="0"/>
              <a:t> </a:t>
            </a:r>
            <a:r>
              <a:rPr lang="en-US" altLang="zh-CN" sz="1600" b="1" dirty="0">
                <a:hlinkClick r:id="rId3"/>
              </a:rPr>
              <a:t>http://wiki.jikexueyuan.com/project/openresty/postgres/sql_inject.html</a:t>
            </a:r>
            <a:endParaRPr lang="en-US" altLang="zh-CN" sz="1600" b="1" dirty="0"/>
          </a:p>
          <a:p>
            <a:r>
              <a:rPr lang="en-US" altLang="zh-CN" sz="1600" b="1" dirty="0">
                <a:hlinkClick r:id="rId4"/>
              </a:rPr>
              <a:t>http://jinnianshilongnian.iteye.com/blog/2190344</a:t>
            </a:r>
            <a:endParaRPr lang="en-US" altLang="zh-CN" sz="1600" b="1" dirty="0"/>
          </a:p>
          <a:p>
            <a:endParaRPr lang="en-US" altLang="zh-CN" sz="1600" b="1" dirty="0"/>
          </a:p>
          <a:p>
            <a:endParaRPr lang="en-US" altLang="zh-CN" sz="1600" dirty="0"/>
          </a:p>
          <a:p>
            <a:pPr marL="342900" indent="-342900">
              <a:buAutoNum type="arabicPeriod"/>
            </a:pPr>
            <a:r>
              <a:rPr lang="en-US" altLang="zh-CN" sz="1600" dirty="0"/>
              <a:t>Lua</a:t>
            </a:r>
            <a:r>
              <a:rPr lang="zh-CN" altLang="en-US" sz="1600" dirty="0"/>
              <a:t>防止</a:t>
            </a:r>
            <a:r>
              <a:rPr lang="en-US" altLang="zh-CN" sz="1600" dirty="0" err="1"/>
              <a:t>sql</a:t>
            </a:r>
            <a:r>
              <a:rPr lang="zh-CN" altLang="en-US" sz="1600" dirty="0"/>
              <a:t>注入</a:t>
            </a:r>
            <a:endParaRPr lang="en-US" altLang="zh-CN" sz="1600" dirty="0"/>
          </a:p>
          <a:p>
            <a:pPr marL="342900" indent="-342900">
              <a:buFontTx/>
              <a:buAutoNum type="arabicPeriod"/>
            </a:pPr>
            <a:r>
              <a:rPr lang="en-US" altLang="zh-CN" sz="1600" dirty="0"/>
              <a:t>Nginx </a:t>
            </a:r>
            <a:r>
              <a:rPr lang="zh-CN" altLang="en-US" sz="1600" dirty="0"/>
              <a:t>通过 </a:t>
            </a:r>
            <a:r>
              <a:rPr lang="en-US" altLang="zh-CN" sz="1600" dirty="0"/>
              <a:t>Lua + Redis </a:t>
            </a:r>
            <a:r>
              <a:rPr lang="zh-CN" altLang="en-US" sz="1600" dirty="0"/>
              <a:t>实现动态封禁 </a:t>
            </a:r>
            <a:r>
              <a:rPr lang="en-US" altLang="zh-CN" sz="1600" dirty="0"/>
              <a:t>IP</a:t>
            </a:r>
          </a:p>
          <a:p>
            <a:pPr marL="342900" indent="-342900">
              <a:buAutoNum type="arabicPeriod"/>
            </a:pPr>
            <a:r>
              <a:rPr lang="en-US" altLang="zh-CN" sz="1600" dirty="0"/>
              <a:t>Lua </a:t>
            </a:r>
            <a:r>
              <a:rPr lang="zh-CN" altLang="en-US" sz="1600" dirty="0"/>
              <a:t>获取请求</a:t>
            </a:r>
            <a:r>
              <a:rPr lang="en-US" altLang="zh-CN" sz="1600" dirty="0"/>
              <a:t>head</a:t>
            </a:r>
            <a:r>
              <a:rPr lang="zh-CN" altLang="en-US" sz="1600" dirty="0"/>
              <a:t>和</a:t>
            </a:r>
            <a:r>
              <a:rPr lang="en-US" altLang="zh-CN" sz="1600" dirty="0"/>
              <a:t>get</a:t>
            </a:r>
            <a:r>
              <a:rPr lang="zh-CN" altLang="en-US" sz="1600" dirty="0"/>
              <a:t>和</a:t>
            </a:r>
            <a:r>
              <a:rPr lang="en-US" altLang="zh-CN" sz="1600" dirty="0"/>
              <a:t>Post</a:t>
            </a:r>
          </a:p>
          <a:p>
            <a:pPr marL="342900" indent="-342900">
              <a:buAutoNum type="arabicPeriod"/>
            </a:pPr>
            <a:r>
              <a:rPr lang="zh-CN" altLang="en-US" sz="1600" dirty="0"/>
              <a:t>动态负载均衡</a:t>
            </a:r>
            <a:r>
              <a:rPr lang="en-US" altLang="zh-CN" sz="1600" dirty="0"/>
              <a:t>—</a:t>
            </a:r>
            <a:r>
              <a:rPr lang="zh-CN" altLang="en-US" sz="1600" dirty="0"/>
              <a:t>实现</a:t>
            </a:r>
            <a:r>
              <a:rPr lang="en-US" altLang="zh-CN" sz="1600" dirty="0"/>
              <a:t> </a:t>
            </a:r>
            <a:r>
              <a:rPr lang="en-US" altLang="zh-CN" sz="1600" b="1" i="1" dirty="0"/>
              <a:t>NGINX Load Balancing - HTTP and TCP Load Balancer</a:t>
            </a:r>
            <a:r>
              <a:rPr lang="en-US" altLang="zh-CN" sz="1600" dirty="0"/>
              <a:t> </a:t>
            </a:r>
          </a:p>
          <a:p>
            <a:pPr marL="342900" indent="-342900">
              <a:buAutoNum type="arabicPeriod"/>
            </a:pPr>
            <a:r>
              <a:rPr lang="zh-CN" altLang="en-US" sz="1600" dirty="0"/>
              <a:t>防火墙（</a:t>
            </a:r>
            <a:r>
              <a:rPr lang="en-US" altLang="zh-CN" sz="1600" dirty="0"/>
              <a:t>DDOS</a:t>
            </a:r>
            <a:r>
              <a:rPr lang="zh-CN" altLang="en-US" sz="1600" dirty="0"/>
              <a:t>、</a:t>
            </a:r>
            <a:r>
              <a:rPr lang="en-US" altLang="zh-CN" sz="1600" dirty="0"/>
              <a:t>IP/URL/</a:t>
            </a:r>
            <a:r>
              <a:rPr lang="en-US" altLang="zh-CN" sz="1600" dirty="0" err="1"/>
              <a:t>UserAgent</a:t>
            </a:r>
            <a:r>
              <a:rPr lang="en-US" altLang="zh-CN" sz="1600" dirty="0"/>
              <a:t>/</a:t>
            </a:r>
            <a:r>
              <a:rPr lang="en-US" altLang="zh-CN" sz="1600" dirty="0" err="1"/>
              <a:t>Referer</a:t>
            </a:r>
            <a:r>
              <a:rPr lang="zh-CN" altLang="en-US" sz="1600" dirty="0"/>
              <a:t>黑名单、防盗链等）；</a:t>
            </a:r>
            <a:endParaRPr lang="en-US" altLang="zh-CN" sz="1600" dirty="0"/>
          </a:p>
          <a:p>
            <a:pPr marL="342900" indent="-342900">
              <a:buAutoNum type="arabicPeriod"/>
            </a:pPr>
            <a:r>
              <a:rPr lang="zh-CN" altLang="en-US" sz="1600" dirty="0"/>
              <a:t>限流；</a:t>
            </a:r>
            <a:endParaRPr lang="en-US" altLang="zh-CN" sz="1600" dirty="0"/>
          </a:p>
          <a:p>
            <a:pPr marL="342900" indent="-342900">
              <a:buAutoNum type="arabicPeriod"/>
            </a:pPr>
            <a:r>
              <a:rPr lang="zh-CN" altLang="en-US" sz="1600" dirty="0"/>
              <a:t>降级</a:t>
            </a:r>
            <a:endParaRPr lang="en-US" altLang="zh-CN" sz="1600" dirty="0"/>
          </a:p>
          <a:p>
            <a:pPr marL="342900" indent="-342900">
              <a:buAutoNum type="arabicPeriod"/>
            </a:pPr>
            <a:r>
              <a:rPr lang="en-US" altLang="zh-CN" sz="1600" dirty="0"/>
              <a:t>AB</a:t>
            </a:r>
            <a:r>
              <a:rPr lang="zh-CN" altLang="en-US" sz="1600" dirty="0"/>
              <a:t>测试</a:t>
            </a:r>
            <a:r>
              <a:rPr lang="en-US" altLang="zh-CN" sz="1600" dirty="0"/>
              <a:t>/</a:t>
            </a:r>
            <a:r>
              <a:rPr lang="zh-CN" altLang="en-US" sz="1600" dirty="0"/>
              <a:t>灰度发布；</a:t>
            </a:r>
            <a:endParaRPr lang="en-US" altLang="zh-CN" sz="1600" dirty="0"/>
          </a:p>
          <a:p>
            <a:pPr marL="342900" indent="-342900">
              <a:buAutoNum type="arabicPeriod"/>
            </a:pPr>
            <a:r>
              <a:rPr lang="zh-CN" altLang="en-US" sz="1600" dirty="0"/>
              <a:t>多级缓存模式；</a:t>
            </a:r>
            <a:endParaRPr lang="en-US" altLang="zh-CN" sz="1600" dirty="0"/>
          </a:p>
          <a:p>
            <a:pPr marL="342900" indent="-342900">
              <a:buAutoNum type="arabicPeriod"/>
            </a:pPr>
            <a:r>
              <a:rPr lang="zh-CN" altLang="en-US" sz="1600" dirty="0"/>
              <a:t>服务端请求聚合</a:t>
            </a:r>
            <a:endParaRPr lang="en-US" altLang="zh-CN" sz="1600" dirty="0"/>
          </a:p>
          <a:p>
            <a:pPr marL="342900" indent="-342900">
              <a:buAutoNum type="arabicPeriod"/>
            </a:pPr>
            <a:r>
              <a:rPr lang="zh-CN" altLang="en-US" sz="1600" dirty="0"/>
              <a:t>服务质量监控</a:t>
            </a:r>
            <a:endParaRPr lang="en-US" altLang="zh-CN" sz="1600" dirty="0"/>
          </a:p>
          <a:p>
            <a:pPr marL="342900" indent="-342900">
              <a:buAutoNum type="arabicPeriod"/>
            </a:pPr>
            <a:r>
              <a:rPr lang="zh-CN" altLang="en-US" sz="1600" dirty="0"/>
              <a:t>流程控制</a:t>
            </a:r>
            <a:endParaRPr lang="en-US" altLang="zh-CN" sz="1600" dirty="0"/>
          </a:p>
          <a:p>
            <a:pPr marL="342900" indent="-342900">
              <a:buAutoNum type="arabicPeriod"/>
            </a:pPr>
            <a:endParaRPr lang="en-US" altLang="zh-CN" sz="1600" dirty="0"/>
          </a:p>
          <a:p>
            <a:endParaRPr lang="en-US" altLang="zh-CN" sz="2800" dirty="0"/>
          </a:p>
        </p:txBody>
      </p:sp>
    </p:spTree>
    <p:extLst>
      <p:ext uri="{BB962C8B-B14F-4D97-AF65-F5344CB8AC3E}">
        <p14:creationId xmlns:p14="http://schemas.microsoft.com/office/powerpoint/2010/main" val="374314313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案例</a:t>
            </a:r>
          </a:p>
        </p:txBody>
      </p:sp>
      <p:graphicFrame>
        <p:nvGraphicFramePr>
          <p:cNvPr id="4" name="对象 3">
            <a:extLst>
              <a:ext uri="{FF2B5EF4-FFF2-40B4-BE49-F238E27FC236}">
                <a16:creationId xmlns:a16="http://schemas.microsoft.com/office/drawing/2014/main" id="{9E8E8DA7-0020-41F9-83FE-A1C993F1775B}"/>
              </a:ext>
            </a:extLst>
          </p:cNvPr>
          <p:cNvGraphicFramePr>
            <a:graphicFrameLocks noChangeAspect="1"/>
          </p:cNvGraphicFramePr>
          <p:nvPr>
            <p:extLst>
              <p:ext uri="{D42A27DB-BD31-4B8C-83A1-F6EECF244321}">
                <p14:modId xmlns:p14="http://schemas.microsoft.com/office/powerpoint/2010/main" val="3163696531"/>
              </p:ext>
            </p:extLst>
          </p:nvPr>
        </p:nvGraphicFramePr>
        <p:xfrm>
          <a:off x="832104" y="1314224"/>
          <a:ext cx="3406532" cy="615316"/>
        </p:xfrm>
        <a:graphic>
          <a:graphicData uri="http://schemas.openxmlformats.org/presentationml/2006/ole">
            <mc:AlternateContent xmlns:mc="http://schemas.openxmlformats.org/markup-compatibility/2006">
              <mc:Choice xmlns:v="urn:schemas-microsoft-com:vml" Requires="v">
                <p:oleObj spid="_x0000_s49673" name="包装程序外壳对象" showAsIcon="1" r:id="rId4" imgW="2425320" imgH="437400" progId="Package">
                  <p:embed/>
                </p:oleObj>
              </mc:Choice>
              <mc:Fallback>
                <p:oleObj name="包装程序外壳对象" showAsIcon="1" r:id="rId4" imgW="2425320" imgH="437400" progId="Package">
                  <p:embed/>
                  <p:pic>
                    <p:nvPicPr>
                      <p:cNvPr id="0" name=""/>
                      <p:cNvPicPr/>
                      <p:nvPr/>
                    </p:nvPicPr>
                    <p:blipFill>
                      <a:blip r:embed="rId5"/>
                      <a:stretch>
                        <a:fillRect/>
                      </a:stretch>
                    </p:blipFill>
                    <p:spPr>
                      <a:xfrm>
                        <a:off x="832104" y="1314224"/>
                        <a:ext cx="3406532" cy="615316"/>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85B0488-9E4F-43D0-8D9F-071984C76C43}"/>
              </a:ext>
            </a:extLst>
          </p:cNvPr>
          <p:cNvGraphicFramePr>
            <a:graphicFrameLocks noChangeAspect="1"/>
          </p:cNvGraphicFramePr>
          <p:nvPr>
            <p:extLst>
              <p:ext uri="{D42A27DB-BD31-4B8C-83A1-F6EECF244321}">
                <p14:modId xmlns:p14="http://schemas.microsoft.com/office/powerpoint/2010/main" val="2946552482"/>
              </p:ext>
            </p:extLst>
          </p:nvPr>
        </p:nvGraphicFramePr>
        <p:xfrm>
          <a:off x="3283124" y="1302600"/>
          <a:ext cx="3600361" cy="626940"/>
        </p:xfrm>
        <a:graphic>
          <a:graphicData uri="http://schemas.openxmlformats.org/presentationml/2006/ole">
            <mc:AlternateContent xmlns:mc="http://schemas.openxmlformats.org/markup-compatibility/2006">
              <mc:Choice xmlns:v="urn:schemas-microsoft-com:vml" Requires="v">
                <p:oleObj spid="_x0000_s49674" name="包装程序外壳对象" showAsIcon="1" r:id="rId6" imgW="2515680" imgH="437400" progId="Package">
                  <p:embed/>
                </p:oleObj>
              </mc:Choice>
              <mc:Fallback>
                <p:oleObj name="包装程序外壳对象" showAsIcon="1" r:id="rId6" imgW="2515680" imgH="437400" progId="Package">
                  <p:embed/>
                  <p:pic>
                    <p:nvPicPr>
                      <p:cNvPr id="0" name=""/>
                      <p:cNvPicPr/>
                      <p:nvPr/>
                    </p:nvPicPr>
                    <p:blipFill>
                      <a:blip r:embed="rId7"/>
                      <a:stretch>
                        <a:fillRect/>
                      </a:stretch>
                    </p:blipFill>
                    <p:spPr>
                      <a:xfrm>
                        <a:off x="3283124" y="1302600"/>
                        <a:ext cx="3600361" cy="62694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70268412-F406-48B1-A3D7-F8E377209409}"/>
              </a:ext>
            </a:extLst>
          </p:cNvPr>
          <p:cNvGraphicFramePr>
            <a:graphicFrameLocks noChangeAspect="1"/>
          </p:cNvGraphicFramePr>
          <p:nvPr>
            <p:extLst>
              <p:ext uri="{D42A27DB-BD31-4B8C-83A1-F6EECF244321}">
                <p14:modId xmlns:p14="http://schemas.microsoft.com/office/powerpoint/2010/main" val="3489352174"/>
              </p:ext>
            </p:extLst>
          </p:nvPr>
        </p:nvGraphicFramePr>
        <p:xfrm>
          <a:off x="1591581" y="2714852"/>
          <a:ext cx="1685431" cy="615316"/>
        </p:xfrm>
        <a:graphic>
          <a:graphicData uri="http://schemas.openxmlformats.org/presentationml/2006/ole">
            <mc:AlternateContent xmlns:mc="http://schemas.openxmlformats.org/markup-compatibility/2006">
              <mc:Choice xmlns:v="urn:schemas-microsoft-com:vml" Requires="v">
                <p:oleObj spid="_x0000_s49675" name="包装程序外壳对象" showAsIcon="1" r:id="rId8" imgW="1199880" imgH="437400" progId="Package">
                  <p:embed/>
                </p:oleObj>
              </mc:Choice>
              <mc:Fallback>
                <p:oleObj name="包装程序外壳对象" showAsIcon="1" r:id="rId8" imgW="1199880" imgH="437400" progId="Package">
                  <p:embed/>
                  <p:pic>
                    <p:nvPicPr>
                      <p:cNvPr id="0" name=""/>
                      <p:cNvPicPr/>
                      <p:nvPr/>
                    </p:nvPicPr>
                    <p:blipFill>
                      <a:blip r:embed="rId9"/>
                      <a:stretch>
                        <a:fillRect/>
                      </a:stretch>
                    </p:blipFill>
                    <p:spPr>
                      <a:xfrm>
                        <a:off x="1591581" y="2714852"/>
                        <a:ext cx="1685431" cy="615316"/>
                      </a:xfrm>
                      <a:prstGeom prst="rect">
                        <a:avLst/>
                      </a:prstGeom>
                    </p:spPr>
                  </p:pic>
                </p:oleObj>
              </mc:Fallback>
            </mc:AlternateContent>
          </a:graphicData>
        </a:graphic>
      </p:graphicFrame>
    </p:spTree>
    <p:extLst>
      <p:ext uri="{BB962C8B-B14F-4D97-AF65-F5344CB8AC3E}">
        <p14:creationId xmlns:p14="http://schemas.microsoft.com/office/powerpoint/2010/main" val="3560714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4893647"/>
          </a:xfrm>
          <a:prstGeom prst="rect">
            <a:avLst/>
          </a:prstGeom>
          <a:noFill/>
        </p:spPr>
        <p:txBody>
          <a:bodyPr wrap="square" rtlCol="0">
            <a:spAutoFit/>
          </a:bodyPr>
          <a:lstStyle/>
          <a:p>
            <a:r>
              <a:rPr lang="zh-CN" altLang="en-US" sz="2800" dirty="0"/>
              <a:t>                                 </a:t>
            </a:r>
            <a:r>
              <a:rPr lang="en-US" altLang="zh-CN" sz="2400" dirty="0" err="1"/>
              <a:t>O</a:t>
            </a:r>
            <a:r>
              <a:rPr lang="en-US" altLang="zh-CN" sz="2400" b="1" dirty="0" err="1"/>
              <a:t>penresrty</a:t>
            </a:r>
            <a:r>
              <a:rPr lang="zh-CN" altLang="en-US" sz="2400" b="1" dirty="0"/>
              <a:t>安装、启动和平滑升级</a:t>
            </a:r>
          </a:p>
          <a:p>
            <a:r>
              <a:rPr lang="en-US" altLang="zh-CN" sz="2000" dirty="0"/>
              <a:t>1.</a:t>
            </a:r>
            <a:r>
              <a:rPr lang="zh-CN" altLang="en-US" sz="2000" dirty="0"/>
              <a:t>安装</a:t>
            </a:r>
            <a:r>
              <a:rPr lang="en-US" altLang="zh-CN" sz="2000" dirty="0"/>
              <a:t>:</a:t>
            </a:r>
          </a:p>
          <a:p>
            <a:r>
              <a:rPr lang="en-US" altLang="zh-CN" sz="2000" dirty="0"/>
              <a:t>    </a:t>
            </a:r>
            <a:r>
              <a:rPr lang="zh-CN" altLang="en-US" sz="2000" dirty="0"/>
              <a:t>编译安装： 常用插件模块</a:t>
            </a:r>
            <a:r>
              <a:rPr lang="en-US" altLang="zh-CN" sz="2000" dirty="0"/>
              <a:t>: </a:t>
            </a:r>
          </a:p>
          <a:p>
            <a:endParaRPr lang="en-US" altLang="zh-CN" sz="2000" dirty="0"/>
          </a:p>
          <a:p>
            <a:r>
              <a:rPr lang="en-US" altLang="zh-CN" sz="1400" dirty="0">
                <a:solidFill>
                  <a:srgbClr val="FF0000"/>
                </a:solidFill>
              </a:rPr>
              <a:t>   </a:t>
            </a:r>
            <a:r>
              <a:rPr lang="zh-CN" altLang="en-US" sz="1400" dirty="0">
                <a:solidFill>
                  <a:srgbClr val="FF0000"/>
                </a:solidFill>
              </a:rPr>
              <a:t>测试使用： </a:t>
            </a:r>
            <a:r>
              <a:rPr lang="en-US" altLang="zh-CN" sz="1400" dirty="0">
                <a:solidFill>
                  <a:srgbClr val="FF0000"/>
                </a:solidFill>
                <a:hlinkClick r:id="rId3"/>
              </a:rPr>
              <a:t>https://openresty.org/download/openresty-1.13.6.2-win64.zip</a:t>
            </a:r>
            <a:endParaRPr lang="en-US" altLang="zh-CN" sz="1400" dirty="0">
              <a:solidFill>
                <a:srgbClr val="FF0000"/>
              </a:solidFill>
            </a:endParaRPr>
          </a:p>
          <a:p>
            <a:r>
              <a:rPr lang="en-US" altLang="zh-CN" sz="1400" dirty="0">
                <a:solidFill>
                  <a:srgbClr val="FF0000"/>
                </a:solidFill>
              </a:rPr>
              <a:t>     </a:t>
            </a:r>
            <a:r>
              <a:rPr lang="zh-CN" altLang="en-US" sz="1400" dirty="0">
                <a:solidFill>
                  <a:srgbClr val="FF0000"/>
                </a:solidFill>
              </a:rPr>
              <a:t>解压缩到某个目录下，</a:t>
            </a:r>
            <a:r>
              <a:rPr lang="en-US" altLang="zh-CN" sz="1400" dirty="0">
                <a:solidFill>
                  <a:srgbClr val="FF0000"/>
                </a:solidFill>
              </a:rPr>
              <a:t>dos</a:t>
            </a:r>
            <a:r>
              <a:rPr lang="zh-CN" altLang="en-US" sz="1400" dirty="0">
                <a:solidFill>
                  <a:srgbClr val="FF0000"/>
                </a:solidFill>
              </a:rPr>
              <a:t>进入到</a:t>
            </a:r>
            <a:r>
              <a:rPr lang="en-US" altLang="zh-CN" sz="1400" dirty="0" err="1">
                <a:solidFill>
                  <a:srgbClr val="FF0000"/>
                </a:solidFill>
              </a:rPr>
              <a:t>openrestry</a:t>
            </a:r>
            <a:r>
              <a:rPr lang="zh-CN" altLang="en-US" sz="1400" dirty="0">
                <a:solidFill>
                  <a:srgbClr val="FF0000"/>
                </a:solidFill>
              </a:rPr>
              <a:t>目录下，输入</a:t>
            </a:r>
            <a:r>
              <a:rPr lang="en-US" altLang="zh-CN" sz="1400" dirty="0" err="1">
                <a:solidFill>
                  <a:srgbClr val="FF0000"/>
                </a:solidFill>
              </a:rPr>
              <a:t>nginx</a:t>
            </a:r>
            <a:r>
              <a:rPr lang="zh-CN" altLang="en-US" sz="1400" dirty="0">
                <a:solidFill>
                  <a:srgbClr val="FF0000"/>
                </a:solidFill>
              </a:rPr>
              <a:t>，启动</a:t>
            </a:r>
            <a:r>
              <a:rPr lang="en-US" altLang="zh-CN" sz="1400" dirty="0" err="1">
                <a:solidFill>
                  <a:srgbClr val="FF0000"/>
                </a:solidFill>
              </a:rPr>
              <a:t>nginx</a:t>
            </a:r>
            <a:r>
              <a:rPr lang="en-US" altLang="zh-CN" sz="1400" dirty="0">
                <a:solidFill>
                  <a:srgbClr val="FF0000"/>
                </a:solidFill>
              </a:rPr>
              <a:t>  (</a:t>
            </a:r>
            <a:r>
              <a:rPr lang="zh-CN" altLang="en-US" sz="1400" dirty="0">
                <a:solidFill>
                  <a:srgbClr val="FF0000"/>
                </a:solidFill>
              </a:rPr>
              <a:t>后面的测试和练习使用</a:t>
            </a:r>
            <a:r>
              <a:rPr lang="en-US" altLang="zh-CN" sz="1400" dirty="0">
                <a:solidFill>
                  <a:srgbClr val="FF0000"/>
                </a:solidFill>
              </a:rPr>
              <a:t>)</a:t>
            </a:r>
          </a:p>
          <a:p>
            <a:endParaRPr lang="en-US" altLang="zh-CN" sz="2000" dirty="0"/>
          </a:p>
          <a:p>
            <a:r>
              <a:rPr lang="en-US" altLang="zh-CN" sz="2000" dirty="0"/>
              <a:t>2.</a:t>
            </a:r>
            <a:r>
              <a:rPr lang="zh-CN" altLang="en-US" sz="2000" dirty="0"/>
              <a:t>启动、停止</a:t>
            </a:r>
            <a:endParaRPr lang="en-US" altLang="zh-CN" sz="2000" dirty="0"/>
          </a:p>
          <a:p>
            <a:r>
              <a:rPr lang="en-US" altLang="zh-CN" sz="2000" dirty="0"/>
              <a:t>   </a:t>
            </a:r>
            <a:r>
              <a:rPr lang="en-US" altLang="zh-CN" dirty="0"/>
              <a:t>/opt/</a:t>
            </a:r>
            <a:r>
              <a:rPr lang="en-US" altLang="zh-CN" dirty="0" err="1"/>
              <a:t>openresty</a:t>
            </a:r>
            <a:r>
              <a:rPr lang="en-US" altLang="zh-CN" dirty="0"/>
              <a:t>/</a:t>
            </a:r>
            <a:r>
              <a:rPr lang="en-US" altLang="zh-CN" dirty="0" err="1"/>
              <a:t>nginx</a:t>
            </a:r>
            <a:r>
              <a:rPr lang="en-US" altLang="zh-CN" dirty="0"/>
              <a:t>/</a:t>
            </a:r>
            <a:r>
              <a:rPr lang="en-US" altLang="zh-CN" dirty="0" err="1"/>
              <a:t>sbin</a:t>
            </a:r>
            <a:r>
              <a:rPr lang="en-US" altLang="zh-CN" dirty="0"/>
              <a:t>/</a:t>
            </a:r>
            <a:r>
              <a:rPr lang="en-US" altLang="zh-CN" dirty="0" err="1"/>
              <a:t>nginx</a:t>
            </a:r>
            <a:r>
              <a:rPr lang="en-US" altLang="zh-CN" dirty="0"/>
              <a:t> -c /opt/</a:t>
            </a:r>
            <a:r>
              <a:rPr lang="en-US" altLang="zh-CN" dirty="0" err="1"/>
              <a:t>openresty</a:t>
            </a:r>
            <a:r>
              <a:rPr lang="en-US" altLang="zh-CN" dirty="0"/>
              <a:t>/</a:t>
            </a:r>
            <a:r>
              <a:rPr lang="en-US" altLang="zh-CN" dirty="0" err="1"/>
              <a:t>nginx</a:t>
            </a:r>
            <a:r>
              <a:rPr lang="en-US" altLang="zh-CN" dirty="0"/>
              <a:t>/conf/</a:t>
            </a:r>
            <a:r>
              <a:rPr lang="en-US" altLang="zh-CN" dirty="0" err="1"/>
              <a:t>nginx.conf</a:t>
            </a:r>
            <a:endParaRPr lang="en-US" altLang="zh-CN" dirty="0"/>
          </a:p>
          <a:p>
            <a:r>
              <a:rPr lang="en-US" altLang="zh-CN" sz="1400" dirty="0">
                <a:solidFill>
                  <a:srgbClr val="FF0000"/>
                </a:solidFill>
              </a:rPr>
              <a:t>  </a:t>
            </a:r>
            <a:r>
              <a:rPr lang="zh-CN" altLang="en-US" sz="1400" dirty="0">
                <a:solidFill>
                  <a:srgbClr val="FF0000"/>
                </a:solidFill>
              </a:rPr>
              <a:t>测试环境</a:t>
            </a:r>
            <a:r>
              <a:rPr lang="en-US" altLang="zh-CN" sz="1400" dirty="0">
                <a:solidFill>
                  <a:srgbClr val="FF0000"/>
                </a:solidFill>
              </a:rPr>
              <a:t>(win)</a:t>
            </a:r>
            <a:r>
              <a:rPr lang="zh-CN" altLang="en-US" sz="1400" dirty="0">
                <a:solidFill>
                  <a:srgbClr val="FF0000"/>
                </a:solidFill>
              </a:rPr>
              <a:t>： </a:t>
            </a:r>
            <a:endParaRPr lang="en-US" altLang="zh-CN" sz="1400" dirty="0">
              <a:solidFill>
                <a:srgbClr val="FF0000"/>
              </a:solidFill>
            </a:endParaRPr>
          </a:p>
          <a:p>
            <a:r>
              <a:rPr lang="en-US" altLang="zh-CN" sz="1400" dirty="0">
                <a:solidFill>
                  <a:srgbClr val="FF0000"/>
                </a:solidFill>
              </a:rPr>
              <a:t>    </a:t>
            </a:r>
            <a:r>
              <a:rPr lang="zh-CN" altLang="en-US" sz="1400" dirty="0">
                <a:solidFill>
                  <a:srgbClr val="FF0000"/>
                </a:solidFill>
              </a:rPr>
              <a:t>启动</a:t>
            </a:r>
            <a:r>
              <a:rPr lang="en-US" altLang="zh-CN" sz="1400" dirty="0" err="1">
                <a:solidFill>
                  <a:srgbClr val="FF0000"/>
                </a:solidFill>
              </a:rPr>
              <a:t>openrestry</a:t>
            </a:r>
            <a:r>
              <a:rPr lang="en-US" altLang="zh-CN" sz="1400" dirty="0">
                <a:solidFill>
                  <a:srgbClr val="FF0000"/>
                </a:solidFill>
              </a:rPr>
              <a:t>: start </a:t>
            </a:r>
            <a:r>
              <a:rPr lang="en-US" altLang="zh-CN" sz="1400" dirty="0" err="1">
                <a:solidFill>
                  <a:srgbClr val="FF0000"/>
                </a:solidFill>
              </a:rPr>
              <a:t>nginx</a:t>
            </a:r>
            <a:r>
              <a:rPr lang="en-US" altLang="zh-CN" sz="1400" dirty="0">
                <a:solidFill>
                  <a:srgbClr val="FF0000"/>
                </a:solidFill>
              </a:rPr>
              <a:t> </a:t>
            </a:r>
          </a:p>
          <a:p>
            <a:r>
              <a:rPr lang="en-US" altLang="zh-CN" sz="1400" dirty="0">
                <a:solidFill>
                  <a:srgbClr val="FF0000"/>
                </a:solidFill>
              </a:rPr>
              <a:t>    </a:t>
            </a:r>
            <a:r>
              <a:rPr lang="zh-CN" altLang="en-US" sz="1400" dirty="0">
                <a:solidFill>
                  <a:srgbClr val="FF0000"/>
                </a:solidFill>
              </a:rPr>
              <a:t>重载</a:t>
            </a:r>
            <a:r>
              <a:rPr lang="en-US" altLang="zh-CN" sz="1400" dirty="0" err="1">
                <a:solidFill>
                  <a:srgbClr val="FF0000"/>
                </a:solidFill>
              </a:rPr>
              <a:t>openrestry</a:t>
            </a:r>
            <a:r>
              <a:rPr lang="en-US" altLang="zh-CN" sz="1400" dirty="0">
                <a:solidFill>
                  <a:srgbClr val="FF0000"/>
                </a:solidFill>
              </a:rPr>
              <a:t>: </a:t>
            </a:r>
            <a:r>
              <a:rPr lang="en-US" altLang="zh-CN" sz="1400" dirty="0" err="1">
                <a:solidFill>
                  <a:srgbClr val="FF0000"/>
                </a:solidFill>
              </a:rPr>
              <a:t>nginx</a:t>
            </a:r>
            <a:r>
              <a:rPr lang="en-US" altLang="zh-CN" sz="1400" dirty="0">
                <a:solidFill>
                  <a:srgbClr val="FF0000"/>
                </a:solidFill>
              </a:rPr>
              <a:t> –s reload</a:t>
            </a:r>
          </a:p>
          <a:p>
            <a:r>
              <a:rPr lang="en-US" altLang="zh-CN" sz="1400" dirty="0">
                <a:solidFill>
                  <a:srgbClr val="FF0000"/>
                </a:solidFill>
              </a:rPr>
              <a:t>    </a:t>
            </a:r>
            <a:r>
              <a:rPr lang="zh-CN" altLang="en-US" sz="1400" dirty="0">
                <a:solidFill>
                  <a:srgbClr val="FF0000"/>
                </a:solidFill>
              </a:rPr>
              <a:t>停止</a:t>
            </a:r>
            <a:r>
              <a:rPr lang="en-US" altLang="zh-CN" sz="1400" dirty="0" err="1">
                <a:solidFill>
                  <a:srgbClr val="FF0000"/>
                </a:solidFill>
              </a:rPr>
              <a:t>openrestry</a:t>
            </a:r>
            <a:r>
              <a:rPr lang="en-US" altLang="zh-CN" sz="1400" dirty="0">
                <a:solidFill>
                  <a:srgbClr val="FF0000"/>
                </a:solidFill>
              </a:rPr>
              <a:t>: </a:t>
            </a:r>
            <a:r>
              <a:rPr lang="en-US" altLang="zh-CN" sz="1400" dirty="0" err="1">
                <a:solidFill>
                  <a:srgbClr val="FF0000"/>
                </a:solidFill>
              </a:rPr>
              <a:t>nginx</a:t>
            </a:r>
            <a:r>
              <a:rPr lang="en-US" altLang="zh-CN" sz="1400" dirty="0">
                <a:solidFill>
                  <a:srgbClr val="FF0000"/>
                </a:solidFill>
              </a:rPr>
              <a:t> –s  stop</a:t>
            </a:r>
          </a:p>
          <a:p>
            <a:r>
              <a:rPr lang="en-US" altLang="zh-CN" sz="1400" dirty="0">
                <a:solidFill>
                  <a:srgbClr val="FF0000"/>
                </a:solidFill>
              </a:rPr>
              <a:t>    </a:t>
            </a:r>
            <a:r>
              <a:rPr lang="zh-CN" altLang="en-US" sz="1400" dirty="0">
                <a:solidFill>
                  <a:srgbClr val="FF0000"/>
                </a:solidFill>
              </a:rPr>
              <a:t>查看</a:t>
            </a:r>
            <a:r>
              <a:rPr lang="en-US" altLang="zh-CN" sz="1400" dirty="0" err="1">
                <a:solidFill>
                  <a:srgbClr val="FF0000"/>
                </a:solidFill>
              </a:rPr>
              <a:t>nginx</a:t>
            </a:r>
            <a:r>
              <a:rPr lang="zh-CN" altLang="en-US" sz="1400" dirty="0">
                <a:solidFill>
                  <a:srgbClr val="FF0000"/>
                </a:solidFill>
              </a:rPr>
              <a:t>进程</a:t>
            </a:r>
            <a:r>
              <a:rPr lang="en-US" altLang="zh-CN" sz="1400" dirty="0">
                <a:solidFill>
                  <a:srgbClr val="FF0000"/>
                </a:solidFill>
              </a:rPr>
              <a:t>:   </a:t>
            </a:r>
            <a:r>
              <a:rPr lang="en-US" altLang="zh-CN" sz="1600" dirty="0" err="1">
                <a:solidFill>
                  <a:srgbClr val="FF0000"/>
                </a:solidFill>
              </a:rPr>
              <a:t>tasklist</a:t>
            </a:r>
            <a:r>
              <a:rPr lang="en-US" altLang="zh-CN" sz="1600" dirty="0">
                <a:solidFill>
                  <a:srgbClr val="FF0000"/>
                </a:solidFill>
              </a:rPr>
              <a:t> /fi "</a:t>
            </a:r>
            <a:r>
              <a:rPr lang="en-US" altLang="zh-CN" sz="1600" dirty="0" err="1">
                <a:solidFill>
                  <a:srgbClr val="FF0000"/>
                </a:solidFill>
              </a:rPr>
              <a:t>imagename</a:t>
            </a:r>
            <a:r>
              <a:rPr lang="en-US" altLang="zh-CN" sz="1600" dirty="0">
                <a:solidFill>
                  <a:srgbClr val="FF0000"/>
                </a:solidFill>
              </a:rPr>
              <a:t> eq nginx.exe“ </a:t>
            </a:r>
          </a:p>
          <a:p>
            <a:r>
              <a:rPr lang="en-US" altLang="zh-CN" sz="1600" dirty="0">
                <a:solidFill>
                  <a:srgbClr val="FF0000"/>
                </a:solidFill>
              </a:rPr>
              <a:t>   </a:t>
            </a:r>
            <a:r>
              <a:rPr lang="zh-CN" altLang="en-US" sz="1400" dirty="0">
                <a:solidFill>
                  <a:srgbClr val="FF0000"/>
                </a:solidFill>
              </a:rPr>
              <a:t>杀掉所有名字为</a:t>
            </a:r>
            <a:r>
              <a:rPr lang="en-US" altLang="zh-CN" sz="1400" dirty="0">
                <a:solidFill>
                  <a:srgbClr val="FF0000"/>
                </a:solidFill>
              </a:rPr>
              <a:t>nginx.exe</a:t>
            </a:r>
            <a:r>
              <a:rPr lang="zh-CN" altLang="en-US" sz="1400" dirty="0">
                <a:solidFill>
                  <a:srgbClr val="FF0000"/>
                </a:solidFill>
              </a:rPr>
              <a:t>的进程</a:t>
            </a:r>
            <a:r>
              <a:rPr lang="en-US" altLang="zh-CN" sz="1400" dirty="0">
                <a:solidFill>
                  <a:srgbClr val="FF0000"/>
                </a:solidFill>
              </a:rPr>
              <a:t>  </a:t>
            </a:r>
            <a:r>
              <a:rPr lang="en-US" altLang="zh-CN" sz="1400" dirty="0" err="1">
                <a:solidFill>
                  <a:srgbClr val="FF0000"/>
                </a:solidFill>
              </a:rPr>
              <a:t>taskkill</a:t>
            </a:r>
            <a:r>
              <a:rPr lang="en-US" altLang="zh-CN" sz="1400" dirty="0">
                <a:solidFill>
                  <a:srgbClr val="FF0000"/>
                </a:solidFill>
              </a:rPr>
              <a:t> /fi "</a:t>
            </a:r>
            <a:r>
              <a:rPr lang="en-US" altLang="zh-CN" sz="1400" dirty="0" err="1">
                <a:solidFill>
                  <a:srgbClr val="FF0000"/>
                </a:solidFill>
              </a:rPr>
              <a:t>imagename</a:t>
            </a:r>
            <a:r>
              <a:rPr lang="en-US" altLang="zh-CN" sz="1400" dirty="0">
                <a:solidFill>
                  <a:srgbClr val="FF0000"/>
                </a:solidFill>
              </a:rPr>
              <a:t> eq nginx.EXE" /f</a:t>
            </a:r>
          </a:p>
          <a:p>
            <a:r>
              <a:rPr lang="en-US" altLang="zh-CN" sz="2000" dirty="0"/>
              <a:t>3.</a:t>
            </a:r>
            <a:r>
              <a:rPr lang="zh-CN" altLang="en-US" sz="2000" dirty="0"/>
              <a:t>平滑升级</a:t>
            </a:r>
            <a:endParaRPr lang="en-US" altLang="zh-CN" sz="2000" dirty="0"/>
          </a:p>
          <a:p>
            <a:endParaRPr lang="en-US" altLang="zh-CN" sz="2800" dirty="0"/>
          </a:p>
        </p:txBody>
      </p:sp>
    </p:spTree>
    <p:extLst>
      <p:ext uri="{BB962C8B-B14F-4D97-AF65-F5344CB8AC3E}">
        <p14:creationId xmlns:p14="http://schemas.microsoft.com/office/powerpoint/2010/main" val="174883259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dirty="0">
                <a:solidFill>
                  <a:srgbClr val="FF0000"/>
                </a:solidFill>
              </a:rPr>
              <a:t>三、</a:t>
            </a:r>
            <a:r>
              <a:rPr lang="en-US" altLang="zh-CN" sz="2400" dirty="0">
                <a:solidFill>
                  <a:srgbClr val="FF0000"/>
                </a:solidFill>
              </a:rPr>
              <a:t>Nginx(</a:t>
            </a:r>
            <a:r>
              <a:rPr lang="en-US" altLang="zh-CN" sz="2400" dirty="0" err="1">
                <a:solidFill>
                  <a:srgbClr val="FF0000"/>
                </a:solidFill>
              </a:rPr>
              <a:t>openrestry</a:t>
            </a:r>
            <a:r>
              <a:rPr lang="en-US" altLang="zh-CN" sz="2400" dirty="0">
                <a:solidFill>
                  <a:srgbClr val="FF0000"/>
                </a:solidFill>
              </a:rPr>
              <a:t>)</a:t>
            </a:r>
            <a:r>
              <a:rPr lang="zh-CN" altLang="en-US" sz="2400" dirty="0">
                <a:solidFill>
                  <a:srgbClr val="FF0000"/>
                </a:solidFill>
              </a:rPr>
              <a:t>结合</a:t>
            </a:r>
            <a:r>
              <a:rPr lang="en-US" altLang="zh-CN" sz="2400" dirty="0">
                <a:solidFill>
                  <a:srgbClr val="FF0000"/>
                </a:solidFill>
              </a:rPr>
              <a:t>Lua</a:t>
            </a:r>
            <a:r>
              <a:rPr lang="zh-CN" altLang="en-US" sz="2400" dirty="0">
                <a:solidFill>
                  <a:srgbClr val="FF0000"/>
                </a:solidFill>
              </a:rPr>
              <a:t>实例</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1569660"/>
          </a:xfrm>
          <a:prstGeom prst="rect">
            <a:avLst/>
          </a:prstGeom>
          <a:noFill/>
        </p:spPr>
        <p:txBody>
          <a:bodyPr wrap="square" rtlCol="0">
            <a:spAutoFit/>
          </a:bodyPr>
          <a:lstStyle/>
          <a:p>
            <a:r>
              <a:rPr lang="en-US" altLang="zh-CN" sz="1600" dirty="0" err="1"/>
              <a:t>Ngx</a:t>
            </a:r>
            <a:r>
              <a:rPr lang="zh-CN" altLang="en-US" sz="1600" dirty="0"/>
              <a:t>的</a:t>
            </a:r>
            <a:r>
              <a:rPr lang="en-US" altLang="zh-CN" sz="1600" dirty="0"/>
              <a:t>Lua </a:t>
            </a:r>
            <a:r>
              <a:rPr lang="en-US" altLang="zh-CN" sz="1600" dirty="0" err="1"/>
              <a:t>api</a:t>
            </a:r>
            <a:r>
              <a:rPr lang="en-US" altLang="zh-CN" sz="1600" dirty="0"/>
              <a:t>:</a:t>
            </a:r>
          </a:p>
          <a:p>
            <a:r>
              <a:rPr lang="en-US" altLang="zh-CN" sz="1600" dirty="0">
                <a:hlinkClick r:id="rId3"/>
              </a:rPr>
              <a:t>https://www.cnblogs.com/wangxusummer/p/4309007.html</a:t>
            </a:r>
            <a:endParaRPr lang="en-US" altLang="zh-CN" sz="1600" dirty="0"/>
          </a:p>
          <a:p>
            <a:endParaRPr lang="en-US" altLang="zh-CN" sz="1600" dirty="0"/>
          </a:p>
          <a:p>
            <a:endParaRPr lang="en-US" altLang="zh-CN" sz="1600" dirty="0"/>
          </a:p>
          <a:p>
            <a:endParaRPr lang="en-US" altLang="zh-CN" sz="1600" dirty="0"/>
          </a:p>
          <a:p>
            <a:r>
              <a:rPr lang="zh-CN" altLang="en-US" sz="1600" dirty="0"/>
              <a:t>这里对</a:t>
            </a:r>
            <a:r>
              <a:rPr lang="en-US" altLang="zh-CN" sz="1600" dirty="0" err="1"/>
              <a:t>lua</a:t>
            </a:r>
            <a:r>
              <a:rPr lang="zh-CN" altLang="en-US" sz="1600" dirty="0"/>
              <a:t> </a:t>
            </a:r>
            <a:r>
              <a:rPr lang="en-US" altLang="zh-CN" sz="1600" dirty="0" err="1"/>
              <a:t>api</a:t>
            </a:r>
            <a:r>
              <a:rPr lang="en-US" altLang="zh-CN" sz="1600" dirty="0"/>
              <a:t> </a:t>
            </a:r>
            <a:r>
              <a:rPr lang="zh-CN" altLang="en-US" sz="1600" dirty="0"/>
              <a:t>不详细说明</a:t>
            </a:r>
            <a:endParaRPr lang="en-US" altLang="zh-CN" sz="1600" dirty="0"/>
          </a:p>
        </p:txBody>
      </p:sp>
    </p:spTree>
    <p:extLst>
      <p:ext uri="{BB962C8B-B14F-4D97-AF65-F5344CB8AC3E}">
        <p14:creationId xmlns:p14="http://schemas.microsoft.com/office/powerpoint/2010/main" val="399267278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r>
              <a:rPr lang="zh-CN" altLang="en-US" sz="2800" b="1" dirty="0">
                <a:solidFill>
                  <a:srgbClr val="FF0000"/>
                </a:solidFill>
              </a:rPr>
              <a:t>目录</a:t>
            </a:r>
            <a:r>
              <a:rPr lang="zh-CN" altLang="en-US" sz="2400" dirty="0">
                <a:solidFill>
                  <a:srgbClr val="FF0000"/>
                </a:solidFill>
              </a:rPr>
              <a:t>四、</a:t>
            </a:r>
            <a:r>
              <a:rPr lang="en-US" altLang="zh-CN" sz="2400" dirty="0">
                <a:solidFill>
                  <a:srgbClr val="FF0000"/>
                </a:solidFill>
              </a:rPr>
              <a:t>Nginx(</a:t>
            </a:r>
            <a:r>
              <a:rPr lang="en-US" altLang="zh-CN" sz="2400" dirty="0" err="1">
                <a:solidFill>
                  <a:srgbClr val="FF0000"/>
                </a:solidFill>
              </a:rPr>
              <a:t>openrestry</a:t>
            </a:r>
            <a:r>
              <a:rPr lang="en-US" altLang="zh-CN" sz="2400" dirty="0">
                <a:solidFill>
                  <a:srgbClr val="FF0000"/>
                </a:solidFill>
              </a:rPr>
              <a:t>)</a:t>
            </a:r>
            <a:r>
              <a:rPr lang="zh-CN" altLang="en-US" sz="2400" dirty="0">
                <a:solidFill>
                  <a:srgbClr val="FF0000"/>
                </a:solidFill>
              </a:rPr>
              <a:t>大型架构思路</a:t>
            </a:r>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86484" y="1311852"/>
            <a:ext cx="10022889" cy="3108543"/>
          </a:xfrm>
          <a:prstGeom prst="rect">
            <a:avLst/>
          </a:prstGeom>
          <a:noFill/>
        </p:spPr>
        <p:txBody>
          <a:bodyPr wrap="square" rtlCol="0">
            <a:spAutoFit/>
          </a:bodyPr>
          <a:lstStyle/>
          <a:p>
            <a:endParaRPr lang="en-US" altLang="zh-CN" sz="1400" dirty="0"/>
          </a:p>
          <a:p>
            <a:r>
              <a:rPr lang="en-US" altLang="zh-CN" sz="1400" dirty="0"/>
              <a:t>1</a:t>
            </a:r>
            <a:r>
              <a:rPr lang="zh-CN" altLang="en-US" sz="1400" dirty="0"/>
              <a:t>、解决单点</a:t>
            </a:r>
            <a:endParaRPr lang="en-US" altLang="zh-CN" sz="1400" dirty="0"/>
          </a:p>
          <a:p>
            <a:r>
              <a:rPr lang="en-US" altLang="zh-CN" sz="1400" dirty="0"/>
              <a:t>     1) </a:t>
            </a:r>
            <a:r>
              <a:rPr lang="zh-CN" altLang="en-US" sz="1400" dirty="0"/>
              <a:t>阿里云公网</a:t>
            </a:r>
            <a:r>
              <a:rPr lang="en-US" altLang="zh-CN" sz="1400" dirty="0"/>
              <a:t>SLB, </a:t>
            </a:r>
            <a:r>
              <a:rPr lang="zh-CN" altLang="en-US" sz="1400" dirty="0"/>
              <a:t>集群</a:t>
            </a:r>
            <a:r>
              <a:rPr lang="en-US" altLang="zh-CN" sz="1400" dirty="0" err="1"/>
              <a:t>nginx</a:t>
            </a:r>
            <a:r>
              <a:rPr lang="en-US" altLang="zh-CN" sz="1400" dirty="0"/>
              <a:t> </a:t>
            </a:r>
            <a:r>
              <a:rPr lang="zh-CN" altLang="en-US" sz="1400" dirty="0"/>
              <a:t>的节点，实现多节点运行</a:t>
            </a:r>
            <a:r>
              <a:rPr lang="en-US" altLang="zh-CN" sz="1400" dirty="0"/>
              <a:t>   </a:t>
            </a:r>
          </a:p>
          <a:p>
            <a:endParaRPr lang="en-US" altLang="zh-CN" sz="1400" dirty="0"/>
          </a:p>
          <a:p>
            <a:endParaRPr lang="en-US" altLang="zh-CN" sz="1400" dirty="0"/>
          </a:p>
          <a:p>
            <a:endParaRPr lang="en-US" altLang="zh-CN" sz="1400" dirty="0"/>
          </a:p>
          <a:p>
            <a:r>
              <a:rPr lang="en-US" altLang="zh-CN" sz="1400" dirty="0"/>
              <a:t>2</a:t>
            </a:r>
            <a:r>
              <a:rPr lang="zh-CN" altLang="en-US" sz="1400" dirty="0"/>
              <a:t>、解决负载瓶颈，实现分流</a:t>
            </a:r>
            <a:endParaRPr lang="en-US" altLang="zh-CN" sz="1400" dirty="0"/>
          </a:p>
          <a:p>
            <a:r>
              <a:rPr lang="en-US" altLang="zh-CN" sz="1400" dirty="0"/>
              <a:t>     </a:t>
            </a:r>
          </a:p>
          <a:p>
            <a:endParaRPr lang="en-US" altLang="zh-CN" sz="1400" dirty="0"/>
          </a:p>
          <a:p>
            <a:r>
              <a:rPr lang="en-US" altLang="zh-CN" sz="1400" dirty="0" err="1">
                <a:solidFill>
                  <a:srgbClr val="FF0000"/>
                </a:solidFill>
              </a:rPr>
              <a:t>nginx</a:t>
            </a:r>
            <a:r>
              <a:rPr lang="zh-CN" altLang="en-US" sz="1400" dirty="0">
                <a:solidFill>
                  <a:srgbClr val="FF0000"/>
                </a:solidFill>
              </a:rPr>
              <a:t>网关架构优化的思考点：</a:t>
            </a:r>
            <a:endParaRPr lang="en-US" altLang="zh-CN" sz="1400" dirty="0">
              <a:solidFill>
                <a:srgbClr val="FF0000"/>
              </a:solidFill>
            </a:endParaRPr>
          </a:p>
          <a:p>
            <a:r>
              <a:rPr lang="en-US" altLang="zh-CN" sz="1400" dirty="0">
                <a:solidFill>
                  <a:srgbClr val="FF0000"/>
                </a:solidFill>
              </a:rPr>
              <a:t>  1) </a:t>
            </a:r>
            <a:r>
              <a:rPr lang="zh-CN" altLang="en-US" sz="1400" dirty="0">
                <a:solidFill>
                  <a:srgbClr val="FF0000"/>
                </a:solidFill>
              </a:rPr>
              <a:t>实现对 公网访问流量的分流</a:t>
            </a:r>
            <a:r>
              <a:rPr lang="en-US" altLang="zh-CN" sz="1400" dirty="0">
                <a:solidFill>
                  <a:srgbClr val="FF0000"/>
                </a:solidFill>
              </a:rPr>
              <a:t>, </a:t>
            </a:r>
            <a:r>
              <a:rPr lang="zh-CN" altLang="en-US" sz="1400" dirty="0">
                <a:solidFill>
                  <a:srgbClr val="FF0000"/>
                </a:solidFill>
              </a:rPr>
              <a:t>将请求按照比例分摊出去</a:t>
            </a:r>
            <a:endParaRPr lang="en-US" altLang="zh-CN" sz="1400" dirty="0">
              <a:solidFill>
                <a:srgbClr val="FF0000"/>
              </a:solidFill>
            </a:endParaRPr>
          </a:p>
          <a:p>
            <a:r>
              <a:rPr lang="en-US" altLang="zh-CN" sz="1400" dirty="0">
                <a:solidFill>
                  <a:srgbClr val="FF0000"/>
                </a:solidFill>
              </a:rPr>
              <a:t>  2) </a:t>
            </a:r>
            <a:r>
              <a:rPr lang="zh-CN" altLang="en-US" sz="1400" dirty="0">
                <a:solidFill>
                  <a:srgbClr val="FF0000"/>
                </a:solidFill>
              </a:rPr>
              <a:t>保持应用上的</a:t>
            </a:r>
            <a:r>
              <a:rPr lang="en-US" altLang="zh-CN" sz="1400" dirty="0">
                <a:solidFill>
                  <a:srgbClr val="FF0000"/>
                </a:solidFill>
              </a:rPr>
              <a:t>TCP </a:t>
            </a:r>
            <a:r>
              <a:rPr lang="zh-CN" altLang="en-US" sz="1400" dirty="0">
                <a:solidFill>
                  <a:srgbClr val="FF0000"/>
                </a:solidFill>
              </a:rPr>
              <a:t>连接稳定</a:t>
            </a:r>
            <a:endParaRPr lang="en-US" altLang="zh-CN" sz="1400" dirty="0">
              <a:solidFill>
                <a:srgbClr val="FF0000"/>
              </a:solidFill>
            </a:endParaRPr>
          </a:p>
          <a:p>
            <a:r>
              <a:rPr lang="en-US" altLang="zh-CN" sz="1400" dirty="0">
                <a:solidFill>
                  <a:srgbClr val="FF0000"/>
                </a:solidFill>
              </a:rPr>
              <a:t>  3)  </a:t>
            </a:r>
            <a:r>
              <a:rPr lang="en-US" altLang="zh-CN" sz="1400" dirty="0" err="1">
                <a:solidFill>
                  <a:srgbClr val="FF0000"/>
                </a:solidFill>
              </a:rPr>
              <a:t>nginx</a:t>
            </a:r>
            <a:r>
              <a:rPr lang="zh-CN" altLang="en-US" sz="1400" dirty="0">
                <a:solidFill>
                  <a:srgbClr val="FF0000"/>
                </a:solidFill>
              </a:rPr>
              <a:t>节点失效的检测和节点的自动创建</a:t>
            </a:r>
            <a:r>
              <a:rPr lang="en-US" altLang="zh-CN" sz="1400" dirty="0">
                <a:solidFill>
                  <a:srgbClr val="FF0000"/>
                </a:solidFill>
              </a:rPr>
              <a:t>(</a:t>
            </a:r>
            <a:r>
              <a:rPr lang="zh-CN" altLang="en-US" sz="1400" dirty="0">
                <a:solidFill>
                  <a:srgbClr val="FF0000"/>
                </a:solidFill>
              </a:rPr>
              <a:t>极限情况</a:t>
            </a:r>
            <a:r>
              <a:rPr lang="en-US" altLang="zh-CN" sz="1400" dirty="0">
                <a:solidFill>
                  <a:srgbClr val="FF0000"/>
                </a:solidFill>
              </a:rPr>
              <a:t>)</a:t>
            </a:r>
          </a:p>
          <a:p>
            <a:r>
              <a:rPr lang="zh-CN" altLang="en-US" sz="1400" dirty="0">
                <a:solidFill>
                  <a:srgbClr val="FF0000"/>
                </a:solidFill>
              </a:rPr>
              <a:t>所以更加在于应用的隔离和应用的优化</a:t>
            </a:r>
            <a:r>
              <a:rPr lang="zh-CN" altLang="en-US" sz="1400" dirty="0"/>
              <a:t>。</a:t>
            </a:r>
            <a:endParaRPr lang="en-US" altLang="zh-CN" sz="1400" dirty="0"/>
          </a:p>
        </p:txBody>
      </p:sp>
    </p:spTree>
    <p:extLst>
      <p:ext uri="{BB962C8B-B14F-4D97-AF65-F5344CB8AC3E}">
        <p14:creationId xmlns:p14="http://schemas.microsoft.com/office/powerpoint/2010/main" val="380354124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523220"/>
          </a:xfrm>
          <a:prstGeom prst="rect">
            <a:avLst/>
          </a:prstGeom>
        </p:spPr>
        <p:txBody>
          <a:bodyPr wrap="square">
            <a:spAutoFit/>
          </a:bodyPr>
          <a:lstStyle/>
          <a:p>
            <a:pPr eaLnBrk="0" hangingPunct="0"/>
            <a:r>
              <a:rPr lang="zh-CN" altLang="en-US" sz="2800" b="1" dirty="0">
                <a:solidFill>
                  <a:srgbClr val="FF0000"/>
                </a:solidFill>
              </a:rPr>
              <a:t>目录</a:t>
            </a:r>
            <a:r>
              <a:rPr lang="zh-CN" altLang="en-US" sz="2400" dirty="0">
                <a:solidFill>
                  <a:srgbClr val="FF0000"/>
                </a:solidFill>
              </a:rPr>
              <a:t>五、</a:t>
            </a:r>
            <a:r>
              <a:rPr lang="en-US" altLang="zh-CN" sz="2400" dirty="0">
                <a:solidFill>
                  <a:srgbClr val="FF0000"/>
                </a:solidFill>
              </a:rPr>
              <a:t>WAF web</a:t>
            </a:r>
            <a:r>
              <a:rPr lang="zh-CN" altLang="en-US" sz="2400" dirty="0">
                <a:solidFill>
                  <a:srgbClr val="FF0000"/>
                </a:solidFill>
              </a:rPr>
              <a:t>应用防护系统</a:t>
            </a:r>
          </a:p>
        </p:txBody>
      </p:sp>
      <p:sp>
        <p:nvSpPr>
          <p:cNvPr id="3" name="文本框 2"/>
          <p:cNvSpPr txBox="1"/>
          <p:nvPr/>
        </p:nvSpPr>
        <p:spPr>
          <a:xfrm>
            <a:off x="986484" y="1304595"/>
            <a:ext cx="10022889" cy="738664"/>
          </a:xfrm>
          <a:prstGeom prst="rect">
            <a:avLst/>
          </a:prstGeom>
          <a:noFill/>
        </p:spPr>
        <p:txBody>
          <a:bodyPr wrap="square" rtlCol="0">
            <a:spAutoFit/>
          </a:bodyPr>
          <a:lstStyle/>
          <a:p>
            <a:endParaRPr lang="en-US" altLang="zh-CN" sz="1400" dirty="0"/>
          </a:p>
          <a:p>
            <a:r>
              <a:rPr lang="zh-CN" altLang="en-US" sz="1400" dirty="0"/>
              <a:t>地址</a:t>
            </a:r>
            <a:r>
              <a:rPr lang="en-US" altLang="zh-CN" sz="1400" dirty="0"/>
              <a:t>: https://github.com/moeart/x-waf</a:t>
            </a:r>
          </a:p>
          <a:p>
            <a:endParaRPr lang="en-US" altLang="zh-CN" sz="1400" dirty="0"/>
          </a:p>
        </p:txBody>
      </p:sp>
    </p:spTree>
    <p:extLst>
      <p:ext uri="{BB962C8B-B14F-4D97-AF65-F5344CB8AC3E}">
        <p14:creationId xmlns:p14="http://schemas.microsoft.com/office/powerpoint/2010/main" val="110829883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内容占位符 3"/>
          <p:cNvSpPr txBox="1"/>
          <p:nvPr/>
        </p:nvSpPr>
        <p:spPr>
          <a:xfrm>
            <a:off x="362175" y="1057655"/>
            <a:ext cx="11487955" cy="49181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Clr>
                <a:srgbClr val="1485CC"/>
              </a:buClr>
              <a:buNone/>
              <a:defRPr/>
            </a:pPr>
            <a:endParaRPr lang="en-US" altLang="zh-CN" sz="1800" b="1" dirty="0">
              <a:latin typeface="微软雅黑" panose="020B0503020204020204" charset="-122"/>
              <a:ea typeface="微软雅黑" panose="020B0503020204020204" charset="-122"/>
              <a:sym typeface="微软雅黑" panose="020B0503020204020204" charset="-122"/>
            </a:endParaRPr>
          </a:p>
          <a:p>
            <a:pPr>
              <a:lnSpc>
                <a:spcPct val="120000"/>
              </a:lnSpc>
              <a:buClr>
                <a:srgbClr val="1485CC"/>
              </a:buClr>
              <a:buNone/>
              <a:defRPr/>
            </a:pPr>
            <a:endParaRPr lang="zh-CN" altLang="en-US" sz="2000" dirty="0">
              <a:solidFill>
                <a:srgbClr val="7F7F7F"/>
              </a:solidFill>
              <a:latin typeface="微软雅黑" panose="020B0503020204020204" charset="-122"/>
              <a:ea typeface="微软雅黑" panose="020B0503020204020204" charset="-122"/>
              <a:sym typeface="微软雅黑" panose="020B0503020204020204" charset="-122"/>
            </a:endParaRPr>
          </a:p>
          <a:p>
            <a:pPr>
              <a:lnSpc>
                <a:spcPct val="120000"/>
              </a:lnSpc>
              <a:buClr>
                <a:srgbClr val="1485CC"/>
              </a:buClr>
              <a:buNone/>
              <a:defRPr/>
            </a:pPr>
            <a:endParaRPr lang="zh-CN" altLang="en-US" sz="2000" dirty="0">
              <a:solidFill>
                <a:srgbClr val="7F7F7F"/>
              </a:solidFill>
              <a:latin typeface="微软雅黑" panose="020B0503020204020204" charset="-122"/>
              <a:ea typeface="微软雅黑" panose="020B0503020204020204" charset="-122"/>
              <a:sym typeface="微软雅黑" panose="020B0503020204020204" charset="-122"/>
            </a:endParaRPr>
          </a:p>
          <a:p>
            <a:pPr marL="0" indent="0">
              <a:lnSpc>
                <a:spcPct val="100000"/>
              </a:lnSpc>
              <a:spcBef>
                <a:spcPts val="600"/>
              </a:spcBef>
              <a:buFont typeface="Arial" panose="020B0604020202020204" pitchFamily="34" charset="0"/>
              <a:buNone/>
            </a:pPr>
            <a:endParaRPr lang="zh-CN" altLang="en-US" sz="1600" dirty="0">
              <a:latin typeface="微软雅黑" panose="020B0503020204020204" charset="-122"/>
              <a:ea typeface="微软雅黑" panose="020B0503020204020204" charset="-122"/>
            </a:endParaRPr>
          </a:p>
        </p:txBody>
      </p:sp>
      <p:sp>
        <p:nvSpPr>
          <p:cNvPr id="10" name="矩形 9"/>
          <p:cNvSpPr/>
          <p:nvPr/>
        </p:nvSpPr>
        <p:spPr>
          <a:xfrm>
            <a:off x="2575047" y="2966074"/>
            <a:ext cx="6747372" cy="1568450"/>
          </a:xfrm>
          <a:prstGeom prst="rect">
            <a:avLst/>
          </a:prstGeom>
          <a:solidFill>
            <a:schemeClr val="lt1"/>
          </a:solidFill>
        </p:spPr>
        <p:txBody>
          <a:bodyPr wrap="square">
            <a:spAutoFit/>
          </a:bodyPr>
          <a:lstStyle/>
          <a:p>
            <a:r>
              <a:rPr lang="en-US" altLang="zh-CN" sz="9600" b="1" kern="10" dirty="0">
                <a:ln w="19050">
                  <a:solidFill>
                    <a:srgbClr val="FFFFFF"/>
                  </a:solidFill>
                  <a:round/>
                </a:ln>
                <a:solidFill>
                  <a:srgbClr val="FF0000"/>
                </a:solidFill>
                <a:effectLst>
                  <a:outerShdw dist="71842" dir="2700000" algn="ctr" rotWithShape="0">
                    <a:schemeClr val="tx1">
                      <a:alpha val="50000"/>
                    </a:schemeClr>
                  </a:outerShdw>
                </a:effectLst>
                <a:latin typeface="Arial" panose="020B0604020202020204"/>
                <a:cs typeface="Arial" panose="020B0604020202020204"/>
              </a:rPr>
              <a:t>Thank You</a:t>
            </a:r>
            <a:r>
              <a:rPr lang="zh-CN" altLang="en-US" sz="9600" b="1" kern="10" dirty="0">
                <a:ln w="19050">
                  <a:solidFill>
                    <a:srgbClr val="FFFFFF"/>
                  </a:solidFill>
                  <a:round/>
                </a:ln>
                <a:solidFill>
                  <a:srgbClr val="FF0000"/>
                </a:solidFill>
                <a:effectLst>
                  <a:outerShdw dist="71842" dir="2700000" algn="ctr" rotWithShape="0">
                    <a:schemeClr val="tx1">
                      <a:alpha val="50000"/>
                    </a:schemeClr>
                  </a:outerShdw>
                </a:effectLst>
                <a:latin typeface="Arial" panose="020B0604020202020204"/>
                <a:cs typeface="Arial" panose="020B0604020202020204"/>
              </a:rPr>
              <a:t>！</a:t>
            </a:r>
            <a:r>
              <a:rPr lang="en-US" altLang="zh-CN" sz="9600" b="1" kern="10" dirty="0">
                <a:ln w="19050">
                  <a:solidFill>
                    <a:srgbClr val="FFFFFF"/>
                  </a:solidFill>
                  <a:rou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panose="020B0604020202020204"/>
                <a:cs typeface="Arial" panose="020B0604020202020204"/>
              </a:rPr>
              <a:t> </a:t>
            </a:r>
            <a:endParaRPr lang="zh-CN" altLang="en-US" sz="9600" dirty="0"/>
          </a:p>
        </p:txBody>
      </p:sp>
      <p:sp>
        <p:nvSpPr>
          <p:cNvPr id="7" name="文本框 6">
            <a:extLst>
              <a:ext uri="{FF2B5EF4-FFF2-40B4-BE49-F238E27FC236}">
                <a16:creationId xmlns:a16="http://schemas.microsoft.com/office/drawing/2014/main" id="{5539C5F7-4DBD-4629-BEA9-21934F34D17F}"/>
              </a:ext>
            </a:extLst>
          </p:cNvPr>
          <p:cNvSpPr txBox="1"/>
          <p:nvPr/>
        </p:nvSpPr>
        <p:spPr>
          <a:xfrm>
            <a:off x="1574313" y="5412858"/>
            <a:ext cx="10022889" cy="738664"/>
          </a:xfrm>
          <a:prstGeom prst="rect">
            <a:avLst/>
          </a:prstGeom>
          <a:noFill/>
        </p:spPr>
        <p:txBody>
          <a:bodyPr wrap="square" rtlCol="0">
            <a:spAutoFit/>
          </a:bodyPr>
          <a:lstStyle/>
          <a:p>
            <a:endParaRPr lang="en-US" altLang="zh-CN" sz="1400" dirty="0"/>
          </a:p>
          <a:p>
            <a:r>
              <a:rPr lang="zh-CN" altLang="en-US" sz="1400" dirty="0">
                <a:solidFill>
                  <a:srgbClr val="FF0000"/>
                </a:solidFill>
              </a:rPr>
              <a:t>敬请期待：  </a:t>
            </a:r>
            <a:r>
              <a:rPr lang="en-US" altLang="zh-CN" sz="1400" dirty="0">
                <a:solidFill>
                  <a:srgbClr val="FF0000"/>
                </a:solidFill>
              </a:rPr>
              <a:t>&lt;&lt;  </a:t>
            </a:r>
            <a:r>
              <a:rPr lang="en-US" altLang="zh-CN" sz="1400" dirty="0" err="1">
                <a:solidFill>
                  <a:srgbClr val="FF0000"/>
                </a:solidFill>
              </a:rPr>
              <a:t>redis</a:t>
            </a:r>
            <a:r>
              <a:rPr lang="zh-CN" altLang="en-US" sz="1400" dirty="0">
                <a:solidFill>
                  <a:srgbClr val="FF0000"/>
                </a:solidFill>
              </a:rPr>
              <a:t>的学习和培训</a:t>
            </a:r>
            <a:r>
              <a:rPr lang="en-US" altLang="zh-CN" sz="1400" dirty="0">
                <a:solidFill>
                  <a:srgbClr val="FF0000"/>
                </a:solidFill>
              </a:rPr>
              <a:t>&gt;&gt;</a:t>
            </a:r>
          </a:p>
          <a:p>
            <a:r>
              <a:rPr lang="zh-CN" altLang="en-US" sz="1400" dirty="0">
                <a:solidFill>
                  <a:srgbClr val="FF0000"/>
                </a:solidFill>
              </a:rPr>
              <a:t>推荐视频教学</a:t>
            </a:r>
            <a:r>
              <a:rPr lang="en-US" altLang="zh-CN" sz="1400" dirty="0">
                <a:solidFill>
                  <a:srgbClr val="FF0000"/>
                </a:solidFill>
              </a:rPr>
              <a:t>APP: </a:t>
            </a:r>
            <a:r>
              <a:rPr lang="zh-CN" altLang="en-US" sz="1400" dirty="0">
                <a:solidFill>
                  <a:srgbClr val="FF0000"/>
                </a:solidFill>
              </a:rPr>
              <a:t>哔哩哔哩</a:t>
            </a:r>
            <a:endParaRPr lang="en-US" altLang="zh-CN" sz="1400" dirty="0">
              <a:solidFill>
                <a:srgbClr val="FF000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3354765"/>
          </a:xfrm>
          <a:prstGeom prst="rect">
            <a:avLst/>
          </a:prstGeom>
          <a:noFill/>
        </p:spPr>
        <p:txBody>
          <a:bodyPr wrap="square" rtlCol="0">
            <a:spAutoFit/>
          </a:bodyPr>
          <a:lstStyle/>
          <a:p>
            <a:pPr algn="ctr"/>
            <a:endParaRPr lang="en-US" altLang="zh-CN" sz="2800" b="1" dirty="0">
              <a:latin typeface="宋体" panose="02010600030101010101" pitchFamily="2" charset="-122"/>
              <a:ea typeface="宋体" panose="02010600030101010101" pitchFamily="2" charset="-122"/>
            </a:endParaRPr>
          </a:p>
          <a:p>
            <a:r>
              <a:rPr lang="en-US" altLang="zh-CN" sz="2800" dirty="0"/>
              <a:t>  Nginx </a:t>
            </a:r>
            <a:r>
              <a:rPr lang="zh-CN" altLang="en-US" sz="2800" dirty="0"/>
              <a:t>官方资料</a:t>
            </a:r>
            <a:endParaRPr lang="en-US" altLang="zh-CN" sz="2800" b="1" dirty="0"/>
          </a:p>
          <a:p>
            <a:pPr marL="514350" indent="-514350">
              <a:buAutoNum type="arabicPeriod"/>
            </a:pPr>
            <a:r>
              <a:rPr lang="en-US" altLang="zh-CN" sz="2000" dirty="0">
                <a:hlinkClick r:id="rId3"/>
              </a:rPr>
              <a:t>http://www.nginx.cn/doc/</a:t>
            </a:r>
            <a:endParaRPr lang="en-US" altLang="zh-CN" sz="2000" dirty="0"/>
          </a:p>
          <a:p>
            <a:pPr marL="514350" indent="-514350">
              <a:buAutoNum type="arabicPeriod"/>
            </a:pPr>
            <a:r>
              <a:rPr lang="en-US" altLang="zh-CN" sz="2000" dirty="0">
                <a:hlinkClick r:id="rId4"/>
              </a:rPr>
              <a:t>http://nginx.org/en/docs/</a:t>
            </a:r>
            <a:endParaRPr lang="en-US" altLang="zh-CN" sz="2000" dirty="0"/>
          </a:p>
          <a:p>
            <a:pPr marL="514350" indent="-514350">
              <a:buAutoNum type="arabicPeriod"/>
            </a:pPr>
            <a:r>
              <a:rPr lang="en-US" altLang="zh-CN" sz="2000" dirty="0">
                <a:hlinkClick r:id="rId5"/>
              </a:rPr>
              <a:t>http://wiki.jikexueyuan.com/project/openresty/openresty/work_with_location.html</a:t>
            </a:r>
            <a:r>
              <a:rPr lang="en-US" altLang="zh-CN" sz="2000" dirty="0"/>
              <a:t> </a:t>
            </a:r>
          </a:p>
          <a:p>
            <a:r>
              <a:rPr lang="en-US" altLang="zh-CN" sz="2000" dirty="0"/>
              <a:t>          (</a:t>
            </a:r>
            <a:r>
              <a:rPr lang="en-US" altLang="zh-CN" sz="1400" dirty="0" err="1"/>
              <a:t>openrestry</a:t>
            </a:r>
            <a:r>
              <a:rPr lang="en-US" altLang="zh-CN" sz="1400" dirty="0"/>
              <a:t> </a:t>
            </a:r>
            <a:r>
              <a:rPr lang="zh-CN" altLang="en-US" sz="1400" dirty="0"/>
              <a:t>最佳实践</a:t>
            </a:r>
            <a:r>
              <a:rPr lang="en-US" altLang="zh-CN" sz="1400" dirty="0"/>
              <a:t>)</a:t>
            </a:r>
          </a:p>
          <a:p>
            <a:pPr marL="514350" indent="-514350">
              <a:buAutoNum type="arabicPeriod"/>
            </a:pPr>
            <a:endParaRPr lang="en-US" altLang="zh-CN" sz="2000" dirty="0"/>
          </a:p>
          <a:p>
            <a:pPr marL="514350" indent="-514350">
              <a:buAutoNum type="arabicPeriod"/>
            </a:pPr>
            <a:endParaRPr lang="en-US" altLang="zh-CN" sz="2800" dirty="0"/>
          </a:p>
          <a:p>
            <a:endParaRPr lang="en-US" altLang="zh-CN" sz="2800" dirty="0"/>
          </a:p>
        </p:txBody>
      </p:sp>
    </p:spTree>
    <p:extLst>
      <p:ext uri="{BB962C8B-B14F-4D97-AF65-F5344CB8AC3E}">
        <p14:creationId xmlns:p14="http://schemas.microsoft.com/office/powerpoint/2010/main" val="8443256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954107"/>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233507"/>
            <a:ext cx="10022889" cy="3477875"/>
          </a:xfrm>
          <a:prstGeom prst="rect">
            <a:avLst/>
          </a:prstGeom>
          <a:noFill/>
        </p:spPr>
        <p:txBody>
          <a:bodyPr wrap="square" rtlCol="0">
            <a:spAutoFit/>
          </a:bodyPr>
          <a:lstStyle/>
          <a:p>
            <a:endParaRPr lang="en-US" altLang="zh-CN" sz="1600" dirty="0"/>
          </a:p>
          <a:p>
            <a:endParaRPr lang="en-US" altLang="zh-CN" sz="1600" dirty="0"/>
          </a:p>
          <a:p>
            <a:pPr marL="514350" indent="-514350">
              <a:buAutoNum type="arabicPeriod"/>
            </a:pPr>
            <a:endParaRPr lang="en-US" altLang="zh-CN" sz="1600" dirty="0"/>
          </a:p>
          <a:p>
            <a:pPr marL="514350" indent="-514350">
              <a:buAutoNum type="arabicPeriod"/>
            </a:pPr>
            <a:endParaRPr lang="en-US" altLang="zh-CN" sz="1600" dirty="0"/>
          </a:p>
          <a:p>
            <a:pPr marL="514350" indent="-514350">
              <a:buAutoNum type="arabicPeriod"/>
            </a:pPr>
            <a:endParaRPr lang="en-US" altLang="zh-CN" sz="1600" dirty="0"/>
          </a:p>
          <a:p>
            <a:pPr marL="514350" indent="-514350">
              <a:buAutoNum type="arabicPeriod"/>
            </a:pPr>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a:p>
            <a:endParaRPr lang="en-US" altLang="zh-CN" sz="2800" dirty="0"/>
          </a:p>
          <a:p>
            <a:endParaRPr lang="en-US" altLang="zh-CN" sz="2800" dirty="0"/>
          </a:p>
        </p:txBody>
      </p:sp>
      <p:sp>
        <p:nvSpPr>
          <p:cNvPr id="8" name="矩形 7">
            <a:extLst>
              <a:ext uri="{FF2B5EF4-FFF2-40B4-BE49-F238E27FC236}">
                <a16:creationId xmlns:a16="http://schemas.microsoft.com/office/drawing/2014/main" id="{DC7EE508-D068-4343-8980-5698B9254B2D}"/>
              </a:ext>
            </a:extLst>
          </p:cNvPr>
          <p:cNvSpPr/>
          <p:nvPr/>
        </p:nvSpPr>
        <p:spPr>
          <a:xfrm>
            <a:off x="1068070" y="279400"/>
            <a:ext cx="8153400" cy="5909310"/>
          </a:xfrm>
          <a:prstGeom prst="rect">
            <a:avLst/>
          </a:prstGeom>
        </p:spPr>
        <p:txBody>
          <a:bodyPr wrap="square">
            <a:spAutoFit/>
          </a:bodyPr>
          <a:lstStyle/>
          <a:p>
            <a:pPr eaLnBrk="0" hangingPunct="0"/>
            <a:r>
              <a:rPr lang="zh-CN" altLang="en-US" sz="3200" b="1" dirty="0">
                <a:solidFill>
                  <a:srgbClr val="FF0000"/>
                </a:solidFill>
              </a:rPr>
              <a:t>第二章、</a:t>
            </a:r>
            <a:r>
              <a:rPr lang="en-US" altLang="zh-CN" sz="3200" b="1" dirty="0"/>
              <a:t> </a:t>
            </a:r>
            <a:r>
              <a:rPr lang="en-US" altLang="zh-CN" sz="2800" b="1" dirty="0">
                <a:solidFill>
                  <a:srgbClr val="FF0000"/>
                </a:solidFill>
              </a:rPr>
              <a:t>Nginx  </a:t>
            </a:r>
            <a:r>
              <a:rPr lang="zh-CN" altLang="en-US" sz="2800" b="1" dirty="0">
                <a:solidFill>
                  <a:srgbClr val="FF0000"/>
                </a:solidFill>
              </a:rPr>
              <a:t>基本语法</a:t>
            </a:r>
          </a:p>
          <a:p>
            <a:pPr eaLnBrk="0" hangingPunct="0"/>
            <a:endParaRPr lang="zh-CN" altLang="en-US" sz="2800" b="1" dirty="0">
              <a:solidFill>
                <a:srgbClr val="FF0000"/>
              </a:solidFill>
            </a:endParaRPr>
          </a:p>
          <a:p>
            <a:pPr eaLnBrk="0" hangingPunct="0"/>
            <a:r>
              <a:rPr lang="zh-CN" altLang="en-US" sz="2400" dirty="0"/>
              <a:t>目录</a:t>
            </a:r>
            <a:endParaRPr lang="en-US" altLang="zh-CN" sz="2400" dirty="0"/>
          </a:p>
          <a:p>
            <a:pPr eaLnBrk="0" hangingPunct="0"/>
            <a:endParaRPr lang="en-US" altLang="zh-CN" sz="2400" dirty="0"/>
          </a:p>
          <a:p>
            <a:pPr eaLnBrk="0" hangingPunct="0"/>
            <a:r>
              <a:rPr lang="en-US" altLang="zh-CN" dirty="0"/>
              <a:t>1</a:t>
            </a:r>
            <a:r>
              <a:rPr lang="zh-CN" altLang="en-US" dirty="0"/>
              <a:t>、</a:t>
            </a:r>
            <a:r>
              <a:rPr lang="en-US" altLang="zh-CN" dirty="0"/>
              <a:t>Nginx</a:t>
            </a:r>
            <a:r>
              <a:rPr lang="zh-CN" altLang="en-US" dirty="0"/>
              <a:t>的变量</a:t>
            </a:r>
            <a:endParaRPr lang="en-US" altLang="zh-CN" dirty="0"/>
          </a:p>
          <a:p>
            <a:pPr eaLnBrk="0" hangingPunct="0"/>
            <a:r>
              <a:rPr lang="en-US" altLang="zh-CN" dirty="0"/>
              <a:t>2</a:t>
            </a:r>
            <a:r>
              <a:rPr lang="zh-CN" altLang="en-US" dirty="0"/>
              <a:t>、</a:t>
            </a:r>
            <a:r>
              <a:rPr lang="en-US" altLang="zh-CN" dirty="0"/>
              <a:t>Nginx</a:t>
            </a:r>
            <a:r>
              <a:rPr lang="zh-CN" altLang="en-US" dirty="0"/>
              <a:t>的</a:t>
            </a:r>
            <a:r>
              <a:rPr lang="en-US" altLang="zh-CN" dirty="0"/>
              <a:t>location</a:t>
            </a:r>
            <a:r>
              <a:rPr lang="zh-CN" altLang="en-US" dirty="0"/>
              <a:t>和正则</a:t>
            </a:r>
            <a:endParaRPr lang="en-US" altLang="zh-CN" dirty="0"/>
          </a:p>
          <a:p>
            <a:pPr eaLnBrk="0" hangingPunct="0"/>
            <a:r>
              <a:rPr lang="en-US" altLang="zh-CN" dirty="0"/>
              <a:t>3</a:t>
            </a:r>
            <a:r>
              <a:rPr lang="zh-CN" altLang="en-US" dirty="0"/>
              <a:t>、</a:t>
            </a:r>
            <a:r>
              <a:rPr lang="en-US" altLang="zh-CN" dirty="0"/>
              <a:t>Nginx</a:t>
            </a:r>
            <a:r>
              <a:rPr lang="zh-CN" altLang="en-US" dirty="0"/>
              <a:t>的重定向</a:t>
            </a:r>
            <a:endParaRPr lang="en-US" altLang="zh-CN" dirty="0"/>
          </a:p>
          <a:p>
            <a:pPr eaLnBrk="0" hangingPunct="0"/>
            <a:r>
              <a:rPr lang="en-US" altLang="zh-CN" dirty="0"/>
              <a:t>4</a:t>
            </a:r>
            <a:r>
              <a:rPr lang="zh-CN" altLang="en-US" dirty="0"/>
              <a:t>、</a:t>
            </a:r>
            <a:r>
              <a:rPr lang="en-US" altLang="zh-CN" dirty="0"/>
              <a:t>Nginx</a:t>
            </a:r>
            <a:r>
              <a:rPr lang="zh-CN" altLang="en-US" dirty="0"/>
              <a:t>的负载均衡</a:t>
            </a:r>
            <a:endParaRPr lang="en-US" altLang="zh-CN" dirty="0"/>
          </a:p>
          <a:p>
            <a:pPr eaLnBrk="0" hangingPunct="0"/>
            <a:r>
              <a:rPr lang="en-US" altLang="zh-CN" dirty="0"/>
              <a:t>5</a:t>
            </a:r>
            <a:r>
              <a:rPr lang="zh-CN" altLang="en-US" dirty="0"/>
              <a:t>、</a:t>
            </a:r>
            <a:r>
              <a:rPr lang="en-US" altLang="zh-CN" dirty="0"/>
              <a:t>Nginx</a:t>
            </a:r>
            <a:r>
              <a:rPr lang="zh-CN" altLang="en-US" dirty="0"/>
              <a:t>的</a:t>
            </a:r>
            <a:r>
              <a:rPr lang="en-US" altLang="zh-CN" dirty="0"/>
              <a:t>SSL</a:t>
            </a:r>
            <a:r>
              <a:rPr lang="zh-CN" altLang="en-US" dirty="0"/>
              <a:t>和</a:t>
            </a:r>
            <a:r>
              <a:rPr lang="en-US" altLang="zh-CN" dirty="0"/>
              <a:t>STL</a:t>
            </a:r>
          </a:p>
          <a:p>
            <a:pPr eaLnBrk="0" hangingPunct="0"/>
            <a:r>
              <a:rPr lang="en-US" altLang="zh-CN" dirty="0"/>
              <a:t>6</a:t>
            </a:r>
            <a:r>
              <a:rPr lang="zh-CN" altLang="en-US" dirty="0"/>
              <a:t>、</a:t>
            </a:r>
            <a:r>
              <a:rPr lang="en-US" altLang="zh-CN" dirty="0"/>
              <a:t>Nginx</a:t>
            </a:r>
            <a:r>
              <a:rPr lang="zh-CN" altLang="en-US" dirty="0"/>
              <a:t>的</a:t>
            </a:r>
            <a:r>
              <a:rPr lang="en-US" altLang="zh-CN" dirty="0"/>
              <a:t>header</a:t>
            </a:r>
            <a:r>
              <a:rPr lang="zh-CN" altLang="en-US" dirty="0"/>
              <a:t>设置</a:t>
            </a:r>
            <a:endParaRPr lang="en-US" altLang="zh-CN" dirty="0"/>
          </a:p>
          <a:p>
            <a:pPr eaLnBrk="0" hangingPunct="0"/>
            <a:r>
              <a:rPr lang="en-US" altLang="zh-CN" dirty="0"/>
              <a:t>7</a:t>
            </a:r>
            <a:r>
              <a:rPr lang="zh-CN" altLang="en-US" dirty="0"/>
              <a:t>、</a:t>
            </a:r>
            <a:r>
              <a:rPr lang="en-US" altLang="zh-CN" dirty="0"/>
              <a:t>Nginx</a:t>
            </a:r>
            <a:r>
              <a:rPr lang="zh-CN" altLang="en-US" dirty="0"/>
              <a:t>和</a:t>
            </a:r>
            <a:r>
              <a:rPr lang="en-US" altLang="zh-CN" dirty="0"/>
              <a:t>Http</a:t>
            </a:r>
            <a:r>
              <a:rPr lang="zh-CN" altLang="en-US" dirty="0"/>
              <a:t>状态码</a:t>
            </a:r>
            <a:endParaRPr lang="en-US" altLang="zh-CN" dirty="0"/>
          </a:p>
          <a:p>
            <a:pPr eaLnBrk="0" hangingPunct="0"/>
            <a:r>
              <a:rPr lang="en-US" altLang="zh-CN" dirty="0"/>
              <a:t>8</a:t>
            </a:r>
            <a:r>
              <a:rPr lang="zh-CN" altLang="en-US" dirty="0"/>
              <a:t>、</a:t>
            </a:r>
            <a:r>
              <a:rPr lang="en-US" altLang="zh-CN" dirty="0"/>
              <a:t>Nginx</a:t>
            </a:r>
            <a:r>
              <a:rPr lang="zh-CN" altLang="en-US" dirty="0"/>
              <a:t>的缓存</a:t>
            </a:r>
            <a:r>
              <a:rPr lang="en-US" altLang="zh-CN" dirty="0"/>
              <a:t>(cache)</a:t>
            </a:r>
          </a:p>
          <a:p>
            <a:pPr eaLnBrk="0" hangingPunct="0"/>
            <a:r>
              <a:rPr lang="en-US" altLang="zh-CN" dirty="0"/>
              <a:t>9</a:t>
            </a:r>
            <a:r>
              <a:rPr lang="zh-CN" altLang="en-US" dirty="0"/>
              <a:t>、</a:t>
            </a:r>
            <a:r>
              <a:rPr lang="en-US" altLang="zh-CN" dirty="0"/>
              <a:t>Nginx</a:t>
            </a:r>
            <a:r>
              <a:rPr lang="zh-CN" altLang="en-US" dirty="0"/>
              <a:t>的压缩</a:t>
            </a:r>
            <a:endParaRPr lang="en-US" altLang="zh-CN" dirty="0"/>
          </a:p>
          <a:p>
            <a:pPr eaLnBrk="0" hangingPunct="0"/>
            <a:r>
              <a:rPr lang="en-US" altLang="zh-CN" dirty="0"/>
              <a:t>10</a:t>
            </a:r>
            <a:r>
              <a:rPr lang="zh-CN" altLang="en-US" dirty="0"/>
              <a:t>、</a:t>
            </a:r>
            <a:r>
              <a:rPr lang="en-US" altLang="zh-CN" dirty="0"/>
              <a:t>Nginx</a:t>
            </a:r>
            <a:r>
              <a:rPr lang="zh-CN" altLang="en-US" dirty="0"/>
              <a:t>的跨域处理</a:t>
            </a:r>
            <a:endParaRPr lang="en-US" altLang="zh-CN" dirty="0"/>
          </a:p>
          <a:p>
            <a:pPr eaLnBrk="0" hangingPunct="0"/>
            <a:r>
              <a:rPr lang="en-US" altLang="zh-CN" dirty="0"/>
              <a:t>11</a:t>
            </a:r>
            <a:r>
              <a:rPr lang="zh-CN" altLang="en-US" dirty="0"/>
              <a:t>、</a:t>
            </a:r>
            <a:r>
              <a:rPr lang="en-US" altLang="zh-CN" dirty="0"/>
              <a:t>Nginx</a:t>
            </a:r>
            <a:r>
              <a:rPr lang="zh-CN" altLang="en-US" dirty="0"/>
              <a:t>的文件服务</a:t>
            </a:r>
            <a:endParaRPr lang="en-US" altLang="zh-CN" dirty="0"/>
          </a:p>
          <a:p>
            <a:pPr eaLnBrk="0" hangingPunct="0"/>
            <a:r>
              <a:rPr lang="en-US" altLang="zh-CN" dirty="0"/>
              <a:t>12</a:t>
            </a:r>
            <a:r>
              <a:rPr lang="zh-CN" altLang="en-US" dirty="0"/>
              <a:t>、</a:t>
            </a:r>
            <a:r>
              <a:rPr lang="en-US" altLang="zh-CN" dirty="0"/>
              <a:t>Nginx</a:t>
            </a:r>
            <a:r>
              <a:rPr lang="zh-CN" altLang="en-US" dirty="0"/>
              <a:t>的</a:t>
            </a:r>
            <a:r>
              <a:rPr lang="en-US" altLang="zh-CN" dirty="0"/>
              <a:t>root</a:t>
            </a:r>
            <a:r>
              <a:rPr lang="zh-CN" altLang="en-US" dirty="0"/>
              <a:t>和</a:t>
            </a:r>
            <a:r>
              <a:rPr lang="en-US" altLang="zh-CN" dirty="0"/>
              <a:t>alias</a:t>
            </a:r>
          </a:p>
          <a:p>
            <a:pPr eaLnBrk="0" hangingPunct="0"/>
            <a:r>
              <a:rPr lang="en-US" altLang="zh-CN" dirty="0"/>
              <a:t>13</a:t>
            </a:r>
            <a:r>
              <a:rPr lang="zh-CN" altLang="en-US" dirty="0"/>
              <a:t>、</a:t>
            </a:r>
            <a:r>
              <a:rPr lang="en-US" altLang="zh-CN" dirty="0"/>
              <a:t>Nginx</a:t>
            </a:r>
            <a:r>
              <a:rPr lang="zh-CN" altLang="en-US" dirty="0"/>
              <a:t>的缓冲</a:t>
            </a:r>
            <a:r>
              <a:rPr lang="en-US" altLang="zh-CN" dirty="0"/>
              <a:t>(buffer)</a:t>
            </a:r>
          </a:p>
          <a:p>
            <a:pPr eaLnBrk="0" hangingPunct="0"/>
            <a:r>
              <a:rPr lang="en-US" altLang="zh-CN" dirty="0"/>
              <a:t>14</a:t>
            </a:r>
            <a:r>
              <a:rPr lang="zh-CN" altLang="en-US" dirty="0"/>
              <a:t>、</a:t>
            </a:r>
            <a:r>
              <a:rPr lang="en-US" altLang="zh-CN" dirty="0"/>
              <a:t>Nginx</a:t>
            </a:r>
            <a:r>
              <a:rPr lang="zh-CN" altLang="en-US" dirty="0"/>
              <a:t>的正向代理和方向代理</a:t>
            </a:r>
            <a:endParaRPr lang="en-US" altLang="zh-CN" dirty="0"/>
          </a:p>
          <a:p>
            <a:pPr eaLnBrk="0" hangingPunct="0"/>
            <a:r>
              <a:rPr lang="en-US" altLang="zh-CN" dirty="0"/>
              <a:t>15</a:t>
            </a:r>
            <a:r>
              <a:rPr lang="zh-CN" altLang="en-US" dirty="0"/>
              <a:t>、其他的性能参数可以参考性能篇章介绍</a:t>
            </a:r>
          </a:p>
        </p:txBody>
      </p:sp>
    </p:spTree>
    <p:extLst>
      <p:ext uri="{BB962C8B-B14F-4D97-AF65-F5344CB8AC3E}">
        <p14:creationId xmlns:p14="http://schemas.microsoft.com/office/powerpoint/2010/main" val="41870234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068070" y="279400"/>
            <a:ext cx="8153400" cy="1754326"/>
          </a:xfrm>
          <a:prstGeom prst="rect">
            <a:avLst/>
          </a:prstGeom>
        </p:spPr>
        <p:txBody>
          <a:bodyPr wrap="square">
            <a:spAutoFit/>
          </a:bodyPr>
          <a:lstStyle/>
          <a:p>
            <a:pPr eaLnBrk="0" hangingPunct="0"/>
            <a:r>
              <a:rPr lang="zh-CN" altLang="en-US" sz="2400" b="1" dirty="0">
                <a:solidFill>
                  <a:srgbClr val="FF0000"/>
                </a:solidFill>
              </a:rPr>
              <a:t>目录</a:t>
            </a:r>
            <a:r>
              <a:rPr lang="en-US" altLang="zh-CN" sz="2400" b="1" dirty="0">
                <a:solidFill>
                  <a:srgbClr val="FF0000"/>
                </a:solidFill>
              </a:rPr>
              <a:t>1</a:t>
            </a:r>
            <a:r>
              <a:rPr lang="zh-CN" altLang="en-US" sz="2400" b="1" dirty="0">
                <a:solidFill>
                  <a:srgbClr val="FF0000"/>
                </a:solidFill>
              </a:rPr>
              <a:t>、</a:t>
            </a:r>
            <a:r>
              <a:rPr lang="en-US" altLang="zh-CN" sz="2400" b="1" dirty="0"/>
              <a:t> </a:t>
            </a:r>
            <a:r>
              <a:rPr lang="en-US" altLang="zh-CN" sz="2400" dirty="0">
                <a:solidFill>
                  <a:srgbClr val="FF0000"/>
                </a:solidFill>
              </a:rPr>
              <a:t>Nginx</a:t>
            </a:r>
            <a:r>
              <a:rPr lang="zh-CN" altLang="en-US" sz="2400" dirty="0">
                <a:solidFill>
                  <a:srgbClr val="FF0000"/>
                </a:solidFill>
              </a:rPr>
              <a:t>的变量</a:t>
            </a:r>
            <a:endParaRPr lang="en-US" altLang="zh-CN" sz="2400"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6032421"/>
          </a:xfrm>
          <a:prstGeom prst="rect">
            <a:avLst/>
          </a:prstGeom>
          <a:noFill/>
        </p:spPr>
        <p:txBody>
          <a:bodyPr wrap="square" rtlCol="0">
            <a:spAutoFit/>
          </a:bodyPr>
          <a:lstStyle/>
          <a:p>
            <a:r>
              <a:rPr lang="zh-CN" altLang="en-US" sz="1600" dirty="0"/>
              <a:t>基本常用变量</a:t>
            </a:r>
            <a:r>
              <a:rPr lang="en-US" altLang="zh-CN" sz="1600" dirty="0"/>
              <a:t>:</a:t>
            </a:r>
          </a:p>
          <a:p>
            <a:r>
              <a:rPr lang="en-US" altLang="zh-CN" sz="1600" dirty="0"/>
              <a:t>  </a:t>
            </a:r>
            <a:r>
              <a:rPr lang="en-US" altLang="zh-CN" sz="1400" dirty="0"/>
              <a:t>$host</a:t>
            </a:r>
            <a:r>
              <a:rPr lang="zh-CN" altLang="en-US" sz="1400" dirty="0"/>
              <a:t>、</a:t>
            </a:r>
            <a:r>
              <a:rPr lang="en-US" altLang="zh-CN" sz="1400" dirty="0"/>
              <a:t>$</a:t>
            </a:r>
            <a:r>
              <a:rPr lang="en-US" altLang="zh-CN" sz="1400" dirty="0" err="1"/>
              <a:t>uri</a:t>
            </a:r>
            <a:r>
              <a:rPr lang="zh-CN" altLang="en-US" sz="1400" dirty="0"/>
              <a:t>、</a:t>
            </a:r>
            <a:r>
              <a:rPr lang="en-US" altLang="zh-CN" sz="1400" dirty="0"/>
              <a:t>$</a:t>
            </a:r>
            <a:r>
              <a:rPr lang="en-US" altLang="zh-CN" sz="1400" dirty="0" err="1"/>
              <a:t>is_args</a:t>
            </a:r>
            <a:r>
              <a:rPr lang="zh-CN" altLang="en-US" sz="1400" dirty="0"/>
              <a:t>、</a:t>
            </a:r>
            <a:r>
              <a:rPr lang="en-US" altLang="zh-CN" sz="1400" dirty="0"/>
              <a:t>$</a:t>
            </a:r>
            <a:r>
              <a:rPr lang="en-US" altLang="zh-CN" sz="1400" dirty="0" err="1"/>
              <a:t>args</a:t>
            </a:r>
            <a:r>
              <a:rPr lang="en-US" altLang="zh-CN" sz="1400" dirty="0"/>
              <a:t>(</a:t>
            </a:r>
            <a:r>
              <a:rPr lang="zh-CN" altLang="en-US" sz="1400" dirty="0"/>
              <a:t>等同于</a:t>
            </a:r>
            <a:r>
              <a:rPr lang="en-US" altLang="zh-CN" sz="1400" dirty="0"/>
              <a:t>$</a:t>
            </a:r>
            <a:r>
              <a:rPr lang="en-US" altLang="zh-CN" sz="1400" dirty="0" err="1"/>
              <a:t>query_string</a:t>
            </a:r>
            <a:r>
              <a:rPr lang="en-US" altLang="zh-CN" sz="1400" dirty="0"/>
              <a:t>)</a:t>
            </a:r>
            <a:r>
              <a:rPr lang="zh-CN" altLang="en-US" sz="1400" dirty="0"/>
              <a:t>、</a:t>
            </a:r>
            <a:r>
              <a:rPr lang="en-US" altLang="zh-CN" sz="1400" dirty="0"/>
              <a:t>$</a:t>
            </a:r>
            <a:r>
              <a:rPr lang="en-US" altLang="zh-CN" sz="1400" dirty="0" err="1"/>
              <a:t>server_name</a:t>
            </a:r>
            <a:r>
              <a:rPr lang="zh-CN" altLang="en-US" sz="1400" dirty="0"/>
              <a:t>、</a:t>
            </a:r>
            <a:r>
              <a:rPr lang="en-US" altLang="zh-CN" sz="1400" dirty="0"/>
              <a:t>$scheme</a:t>
            </a:r>
            <a:r>
              <a:rPr lang="zh-CN" altLang="en-US" sz="1400" dirty="0"/>
              <a:t>、</a:t>
            </a:r>
            <a:r>
              <a:rPr lang="en-US" altLang="zh-CN" sz="1400" dirty="0"/>
              <a:t>$</a:t>
            </a:r>
            <a:r>
              <a:rPr lang="en-US" altLang="zh-CN" sz="1400" dirty="0" err="1"/>
              <a:t>request_uri</a:t>
            </a:r>
            <a:r>
              <a:rPr lang="zh-CN" altLang="en-US" sz="1400" dirty="0"/>
              <a:t>、</a:t>
            </a:r>
            <a:r>
              <a:rPr lang="en-US" altLang="zh-CN" sz="1400" dirty="0"/>
              <a:t>$</a:t>
            </a:r>
            <a:r>
              <a:rPr lang="en-US" altLang="zh-CN" sz="1400" dirty="0" err="1"/>
              <a:t>request_method</a:t>
            </a:r>
            <a:r>
              <a:rPr lang="zh-CN" altLang="en-US" sz="1400" dirty="0"/>
              <a:t>、</a:t>
            </a:r>
            <a:r>
              <a:rPr lang="en-US" altLang="zh-CN" sz="1400" dirty="0"/>
              <a:t>$</a:t>
            </a:r>
            <a:r>
              <a:rPr lang="en-US" altLang="zh-CN" sz="1400" dirty="0" err="1"/>
              <a:t>request_filename</a:t>
            </a:r>
            <a:r>
              <a:rPr lang="zh-CN" altLang="en-US" sz="1400" dirty="0"/>
              <a:t>、</a:t>
            </a:r>
            <a:r>
              <a:rPr lang="en-US" altLang="zh-CN" sz="1400" dirty="0"/>
              <a:t>$request</a:t>
            </a:r>
            <a:r>
              <a:rPr lang="zh-CN" altLang="en-US" sz="1400" dirty="0"/>
              <a:t>、</a:t>
            </a:r>
            <a:r>
              <a:rPr lang="en-US" altLang="zh-CN" sz="1400" dirty="0"/>
              <a:t>$</a:t>
            </a:r>
            <a:r>
              <a:rPr lang="en-US" altLang="zh-CN" sz="1400" dirty="0" err="1"/>
              <a:t>remote_addr</a:t>
            </a:r>
            <a:r>
              <a:rPr lang="zh-CN" altLang="en-US" sz="1400" dirty="0"/>
              <a:t>、</a:t>
            </a:r>
            <a:r>
              <a:rPr lang="en-US" altLang="zh-CN" sz="1400" dirty="0"/>
              <a:t>$</a:t>
            </a:r>
            <a:r>
              <a:rPr lang="en-US" altLang="zh-CN" sz="1400" dirty="0" err="1"/>
              <a:t>request_body</a:t>
            </a:r>
            <a:r>
              <a:rPr lang="zh-CN" altLang="en-US" sz="1400" dirty="0"/>
              <a:t>、</a:t>
            </a:r>
            <a:r>
              <a:rPr lang="en-US" altLang="zh-CN" sz="1400" dirty="0"/>
              <a:t>$</a:t>
            </a:r>
            <a:r>
              <a:rPr lang="en-US" altLang="zh-CN" sz="1400" dirty="0" err="1"/>
              <a:t>request_body_file</a:t>
            </a:r>
            <a:r>
              <a:rPr lang="zh-CN" altLang="en-US" sz="1400" dirty="0"/>
              <a:t>、</a:t>
            </a:r>
            <a:r>
              <a:rPr lang="en-US" altLang="zh-CN" sz="1400" dirty="0"/>
              <a:t>$</a:t>
            </a:r>
            <a:r>
              <a:rPr lang="en-US" altLang="zh-CN" sz="1400" dirty="0" err="1"/>
              <a:t>server_protocol</a:t>
            </a:r>
            <a:r>
              <a:rPr lang="zh-CN" altLang="en-US" sz="1400" dirty="0"/>
              <a:t>、</a:t>
            </a:r>
            <a:r>
              <a:rPr lang="en-US" altLang="zh-CN" sz="1400" dirty="0"/>
              <a:t>$</a:t>
            </a:r>
            <a:r>
              <a:rPr lang="en-US" altLang="zh-CN" sz="1400" dirty="0" err="1"/>
              <a:t>http_user_agent</a:t>
            </a:r>
            <a:r>
              <a:rPr lang="zh-CN" altLang="en-US" sz="1400" dirty="0"/>
              <a:t>、</a:t>
            </a:r>
            <a:r>
              <a:rPr lang="en-US" altLang="zh-CN" sz="1400" dirty="0"/>
              <a:t>$</a:t>
            </a:r>
            <a:r>
              <a:rPr lang="en-US" altLang="zh-CN" sz="1400" dirty="0" err="1"/>
              <a:t>http_cookie</a:t>
            </a:r>
            <a:r>
              <a:rPr lang="zh-CN" altLang="en-US" sz="1400" dirty="0"/>
              <a:t>、</a:t>
            </a:r>
            <a:r>
              <a:rPr lang="en-US" altLang="zh-CN" sz="1400" dirty="0"/>
              <a:t>$slow</a:t>
            </a:r>
            <a:r>
              <a:rPr lang="zh-CN" altLang="en-US" sz="1400" dirty="0"/>
              <a:t>、</a:t>
            </a:r>
            <a:r>
              <a:rPr lang="en-US" altLang="zh-CN" sz="1400" dirty="0"/>
              <a:t>$key</a:t>
            </a:r>
          </a:p>
          <a:p>
            <a:r>
              <a:rPr lang="zh-CN" altLang="en-US" sz="1600" dirty="0"/>
              <a:t>其他变量</a:t>
            </a:r>
            <a:r>
              <a:rPr lang="en-US" altLang="zh-CN" sz="1600" dirty="0"/>
              <a:t>(</a:t>
            </a:r>
            <a:r>
              <a:rPr lang="zh-CN" altLang="en-US" sz="1600" dirty="0"/>
              <a:t>如日志格式</a:t>
            </a:r>
            <a:r>
              <a:rPr lang="en-US" altLang="zh-CN" sz="1600" dirty="0"/>
              <a:t>)</a:t>
            </a:r>
            <a:r>
              <a:rPr lang="en-US" altLang="zh-CN" dirty="0"/>
              <a:t> </a:t>
            </a:r>
            <a:r>
              <a:rPr lang="en-US" altLang="zh-CN" sz="1400" dirty="0"/>
              <a:t>$</a:t>
            </a:r>
            <a:r>
              <a:rPr lang="en-US" altLang="zh-CN" sz="1400" dirty="0" err="1"/>
              <a:t>time_local</a:t>
            </a:r>
            <a:r>
              <a:rPr lang="zh-CN" altLang="en-US" sz="1400" dirty="0"/>
              <a:t>、</a:t>
            </a:r>
            <a:r>
              <a:rPr lang="en-US" altLang="zh-CN" sz="1400" dirty="0"/>
              <a:t>$status</a:t>
            </a:r>
            <a:r>
              <a:rPr lang="zh-CN" altLang="en-US" sz="1400" dirty="0"/>
              <a:t>、</a:t>
            </a:r>
            <a:r>
              <a:rPr lang="en-US" altLang="zh-CN" sz="1400" dirty="0"/>
              <a:t>$</a:t>
            </a:r>
            <a:r>
              <a:rPr lang="en-US" altLang="zh-CN" sz="1400" dirty="0" err="1"/>
              <a:t>body_bytes_sent</a:t>
            </a:r>
            <a:r>
              <a:rPr lang="zh-CN" altLang="en-US" sz="1400" dirty="0"/>
              <a:t>、</a:t>
            </a:r>
            <a:r>
              <a:rPr lang="en-US" altLang="zh-CN" sz="1400" dirty="0"/>
              <a:t>$</a:t>
            </a:r>
            <a:r>
              <a:rPr lang="en-US" altLang="zh-CN" sz="1400" dirty="0" err="1"/>
              <a:t>http_referer</a:t>
            </a:r>
            <a:r>
              <a:rPr lang="zh-CN" altLang="en-US" sz="1400" dirty="0"/>
              <a:t>、</a:t>
            </a:r>
            <a:r>
              <a:rPr lang="en-US" altLang="zh-CN" sz="1400" dirty="0"/>
              <a:t>$</a:t>
            </a:r>
            <a:r>
              <a:rPr lang="en-US" altLang="zh-CN" sz="1400" dirty="0" err="1"/>
              <a:t>http_x_forwarded_for</a:t>
            </a:r>
            <a:r>
              <a:rPr lang="zh-CN" altLang="en-US" sz="1400" dirty="0"/>
              <a:t>、</a:t>
            </a:r>
            <a:r>
              <a:rPr lang="en-US" altLang="zh-CN" sz="1400" dirty="0"/>
              <a:t>$</a:t>
            </a:r>
            <a:r>
              <a:rPr lang="en-US" altLang="zh-CN" sz="1400" dirty="0" err="1"/>
              <a:t>upstream_addr</a:t>
            </a:r>
            <a:r>
              <a:rPr lang="zh-CN" altLang="en-US" sz="1400" dirty="0"/>
              <a:t>、</a:t>
            </a:r>
            <a:r>
              <a:rPr lang="en-US" altLang="zh-CN" sz="1400" dirty="0"/>
              <a:t>$</a:t>
            </a:r>
            <a:r>
              <a:rPr lang="en-US" altLang="zh-CN" sz="1400" dirty="0" err="1"/>
              <a:t>upstream_response_time</a:t>
            </a:r>
            <a:r>
              <a:rPr lang="zh-CN" altLang="en-US" sz="1400" dirty="0"/>
              <a:t>、</a:t>
            </a:r>
            <a:r>
              <a:rPr lang="en-US" altLang="zh-CN" sz="1400" dirty="0"/>
              <a:t>$</a:t>
            </a:r>
            <a:r>
              <a:rPr lang="en-US" altLang="zh-CN" sz="1400" dirty="0" err="1"/>
              <a:t>request_time</a:t>
            </a:r>
            <a:endParaRPr lang="en-US" altLang="zh-CN" sz="1400" dirty="0"/>
          </a:p>
          <a:p>
            <a:r>
              <a:rPr lang="en-US" altLang="zh-CN" sz="1400" dirty="0"/>
              <a:t>Header</a:t>
            </a:r>
            <a:r>
              <a:rPr lang="zh-CN" altLang="en-US" sz="1400" dirty="0"/>
              <a:t>配置用到的变量： </a:t>
            </a:r>
            <a:r>
              <a:rPr lang="en-US" altLang="zh-CN" sz="1400" dirty="0"/>
              <a:t>$</a:t>
            </a:r>
            <a:r>
              <a:rPr lang="en-US" altLang="zh-CN" sz="1400" dirty="0" err="1"/>
              <a:t>proxy_host</a:t>
            </a:r>
            <a:r>
              <a:rPr lang="en-US" altLang="zh-CN" sz="1400" dirty="0"/>
              <a:t> </a:t>
            </a:r>
            <a:r>
              <a:rPr lang="zh-CN" altLang="en-US" sz="1400" dirty="0"/>
              <a:t>、</a:t>
            </a:r>
            <a:r>
              <a:rPr lang="en-US" altLang="zh-CN" sz="1400" dirty="0"/>
              <a:t>$host</a:t>
            </a:r>
            <a:r>
              <a:rPr lang="zh-CN" altLang="en-US" sz="1400" dirty="0"/>
              <a:t>、</a:t>
            </a:r>
            <a:r>
              <a:rPr lang="en-US" altLang="zh-CN" sz="1400" dirty="0"/>
              <a:t>$</a:t>
            </a:r>
            <a:r>
              <a:rPr lang="en-US" altLang="zh-CN" sz="1400" dirty="0" err="1"/>
              <a:t>local_host</a:t>
            </a:r>
            <a:r>
              <a:rPr lang="zh-CN" altLang="en-US" sz="1400" dirty="0"/>
              <a:t>、</a:t>
            </a:r>
            <a:r>
              <a:rPr lang="en-US" altLang="zh-CN" sz="1400" dirty="0"/>
              <a:t>$</a:t>
            </a:r>
            <a:r>
              <a:rPr lang="en-US" altLang="zh-CN" sz="1400" dirty="0" err="1"/>
              <a:t>http_host</a:t>
            </a:r>
            <a:endParaRPr lang="en-US" altLang="zh-CN" sz="1400" dirty="0"/>
          </a:p>
          <a:p>
            <a:r>
              <a:rPr lang="zh-CN" altLang="en-US" sz="1400" dirty="0">
                <a:solidFill>
                  <a:srgbClr val="FF0000"/>
                </a:solidFill>
              </a:rPr>
              <a:t>以下模拟打印这些变量，大家熟悉以下</a:t>
            </a:r>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r>
              <a:rPr lang="zh-CN" altLang="en-US" sz="1400" dirty="0">
                <a:solidFill>
                  <a:srgbClr val="FF0000"/>
                </a:solidFill>
              </a:rPr>
              <a:t>其中</a:t>
            </a:r>
            <a:r>
              <a:rPr lang="en-US" altLang="zh-CN" sz="1400" dirty="0">
                <a:solidFill>
                  <a:srgbClr val="FF0000"/>
                </a:solidFill>
              </a:rPr>
              <a:t>$</a:t>
            </a:r>
            <a:r>
              <a:rPr lang="en-US" altLang="zh-CN" sz="1400" dirty="0" err="1">
                <a:solidFill>
                  <a:srgbClr val="FF0000"/>
                </a:solidFill>
              </a:rPr>
              <a:t>document_root</a:t>
            </a:r>
            <a:r>
              <a:rPr lang="en-US" altLang="zh-CN" sz="1400" dirty="0">
                <a:solidFill>
                  <a:srgbClr val="FF0000"/>
                </a:solidFill>
              </a:rPr>
              <a:t> </a:t>
            </a:r>
            <a:r>
              <a:rPr lang="zh-CN" altLang="en-US" sz="1400" dirty="0">
                <a:solidFill>
                  <a:srgbClr val="FF0000"/>
                </a:solidFill>
              </a:rPr>
              <a:t>和</a:t>
            </a:r>
            <a:r>
              <a:rPr lang="en-US" altLang="zh-CN" sz="1400" dirty="0">
                <a:solidFill>
                  <a:srgbClr val="FF0000"/>
                </a:solidFill>
              </a:rPr>
              <a:t>$</a:t>
            </a:r>
            <a:r>
              <a:rPr lang="en-US" altLang="zh-CN" sz="1400" dirty="0" err="1">
                <a:solidFill>
                  <a:srgbClr val="FF0000"/>
                </a:solidFill>
              </a:rPr>
              <a:t>realpath_root</a:t>
            </a:r>
            <a:r>
              <a:rPr lang="zh-CN" altLang="en-US" sz="1400" dirty="0">
                <a:solidFill>
                  <a:srgbClr val="FF0000"/>
                </a:solidFill>
              </a:rPr>
              <a:t>分别代表</a:t>
            </a:r>
            <a:r>
              <a:rPr lang="en-US" altLang="zh-CN" sz="1400" dirty="0">
                <a:solidFill>
                  <a:srgbClr val="FF0000"/>
                </a:solidFill>
              </a:rPr>
              <a:t>root</a:t>
            </a:r>
            <a:r>
              <a:rPr lang="zh-CN" altLang="en-US" sz="1400" dirty="0">
                <a:solidFill>
                  <a:srgbClr val="FF0000"/>
                </a:solidFill>
              </a:rPr>
              <a:t>和</a:t>
            </a:r>
            <a:r>
              <a:rPr lang="en-US" altLang="zh-CN" sz="1400" dirty="0">
                <a:solidFill>
                  <a:srgbClr val="FF0000"/>
                </a:solidFill>
              </a:rPr>
              <a:t>alias</a:t>
            </a:r>
            <a:r>
              <a:rPr lang="zh-CN" altLang="en-US" sz="1400" dirty="0">
                <a:solidFill>
                  <a:srgbClr val="FF0000"/>
                </a:solidFill>
              </a:rPr>
              <a:t>对应的变量</a:t>
            </a:r>
            <a:endParaRPr lang="en-US" altLang="zh-CN" sz="1400" dirty="0">
              <a:solidFill>
                <a:srgbClr val="FF0000"/>
              </a:solidFill>
            </a:endParaRPr>
          </a:p>
          <a:p>
            <a:r>
              <a:rPr lang="zh-CN" altLang="en-US" sz="1400" dirty="0"/>
              <a:t>如何在</a:t>
            </a:r>
            <a:r>
              <a:rPr lang="en-US" altLang="zh-CN" sz="1400" dirty="0" err="1"/>
              <a:t>nginx</a:t>
            </a:r>
            <a:r>
              <a:rPr lang="zh-CN" altLang="en-US" sz="1400" dirty="0"/>
              <a:t>的</a:t>
            </a:r>
            <a:r>
              <a:rPr lang="en-US" altLang="zh-CN" sz="1400" dirty="0"/>
              <a:t>location</a:t>
            </a:r>
            <a:r>
              <a:rPr lang="zh-CN" altLang="en-US" sz="1400" dirty="0"/>
              <a:t>里面设置变量：</a:t>
            </a:r>
            <a:endParaRPr lang="en-US" altLang="zh-CN" sz="1400" dirty="0"/>
          </a:p>
          <a:p>
            <a:r>
              <a:rPr lang="en-US" altLang="zh-CN" sz="1400" dirty="0"/>
              <a:t>Set </a:t>
            </a:r>
            <a:r>
              <a:rPr lang="zh-CN" altLang="en-US" sz="1400" dirty="0"/>
              <a:t>方法： 如： </a:t>
            </a:r>
            <a:r>
              <a:rPr lang="en-US" altLang="zh-CN" sz="1400" dirty="0"/>
              <a:t>(</a:t>
            </a:r>
            <a:r>
              <a:rPr lang="zh-CN" altLang="en-US" sz="1400" dirty="0"/>
              <a:t>注意如果前面有</a:t>
            </a:r>
            <a:r>
              <a:rPr lang="en-US" altLang="zh-CN" sz="1400" dirty="0"/>
              <a:t>rewrite</a:t>
            </a:r>
            <a:r>
              <a:rPr lang="zh-CN" altLang="en-US" sz="1400" dirty="0"/>
              <a:t>等使用，不能用</a:t>
            </a:r>
            <a:r>
              <a:rPr lang="en-US" altLang="zh-CN" sz="1400" dirty="0"/>
              <a:t>Last,</a:t>
            </a:r>
            <a:r>
              <a:rPr lang="zh-CN" altLang="en-US" sz="1400" dirty="0"/>
              <a:t>不然下面的</a:t>
            </a:r>
            <a:r>
              <a:rPr lang="en-US" altLang="zh-CN" sz="1400" dirty="0"/>
              <a:t>set</a:t>
            </a:r>
            <a:r>
              <a:rPr lang="zh-CN" altLang="en-US" sz="1400" dirty="0"/>
              <a:t>不生效</a:t>
            </a:r>
            <a:r>
              <a:rPr lang="en-US" altLang="zh-CN" sz="1400" dirty="0"/>
              <a:t>)</a:t>
            </a:r>
          </a:p>
          <a:p>
            <a:r>
              <a:rPr lang="da-DK" altLang="zh-CN" sz="1400" dirty="0"/>
              <a:t>	set $para1 $1;</a:t>
            </a:r>
          </a:p>
          <a:p>
            <a:r>
              <a:rPr lang="da-DK" altLang="zh-CN" sz="1400" dirty="0"/>
              <a:t>	set $para2 $2;</a:t>
            </a:r>
            <a:endParaRPr lang="en-US" altLang="zh-CN" sz="1400" dirty="0"/>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p:txBody>
      </p:sp>
      <p:pic>
        <p:nvPicPr>
          <p:cNvPr id="12" name="图片 11">
            <a:extLst>
              <a:ext uri="{FF2B5EF4-FFF2-40B4-BE49-F238E27FC236}">
                <a16:creationId xmlns:a16="http://schemas.microsoft.com/office/drawing/2014/main" id="{4756E0F5-F0D7-4705-9F78-300F538BA1E1}"/>
              </a:ext>
            </a:extLst>
          </p:cNvPr>
          <p:cNvPicPr>
            <a:picLocks noChangeAspect="1"/>
          </p:cNvPicPr>
          <p:nvPr/>
        </p:nvPicPr>
        <p:blipFill>
          <a:blip r:embed="rId4"/>
          <a:stretch>
            <a:fillRect/>
          </a:stretch>
        </p:blipFill>
        <p:spPr>
          <a:xfrm>
            <a:off x="4832083" y="3416464"/>
            <a:ext cx="2257100" cy="1754326"/>
          </a:xfrm>
          <a:prstGeom prst="rect">
            <a:avLst/>
          </a:prstGeom>
        </p:spPr>
      </p:pic>
      <p:pic>
        <p:nvPicPr>
          <p:cNvPr id="13" name="图片 12">
            <a:extLst>
              <a:ext uri="{FF2B5EF4-FFF2-40B4-BE49-F238E27FC236}">
                <a16:creationId xmlns:a16="http://schemas.microsoft.com/office/drawing/2014/main" id="{BFC9EC91-867A-451B-A2FA-50C0AE549503}"/>
              </a:ext>
            </a:extLst>
          </p:cNvPr>
          <p:cNvPicPr>
            <a:picLocks noChangeAspect="1"/>
          </p:cNvPicPr>
          <p:nvPr/>
        </p:nvPicPr>
        <p:blipFill>
          <a:blip r:embed="rId5"/>
          <a:stretch>
            <a:fillRect/>
          </a:stretch>
        </p:blipFill>
        <p:spPr>
          <a:xfrm>
            <a:off x="1426980" y="3305638"/>
            <a:ext cx="2542678" cy="1868471"/>
          </a:xfrm>
          <a:prstGeom prst="rect">
            <a:avLst/>
          </a:prstGeom>
        </p:spPr>
      </p:pic>
      <p:sp>
        <p:nvSpPr>
          <p:cNvPr id="4" name="椭圆 3">
            <a:extLst>
              <a:ext uri="{FF2B5EF4-FFF2-40B4-BE49-F238E27FC236}">
                <a16:creationId xmlns:a16="http://schemas.microsoft.com/office/drawing/2014/main" id="{1D729492-C9A2-4D8A-8F0E-FCA6AAEEBFF5}"/>
              </a:ext>
            </a:extLst>
          </p:cNvPr>
          <p:cNvSpPr/>
          <p:nvPr/>
        </p:nvSpPr>
        <p:spPr>
          <a:xfrm>
            <a:off x="8369062" y="3282194"/>
            <a:ext cx="2092293" cy="15420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D067F371-CF54-4A5B-BC7E-B29AB15D8E17}"/>
              </a:ext>
            </a:extLst>
          </p:cNvPr>
          <p:cNvGraphicFramePr>
            <a:graphicFrameLocks noChangeAspect="1"/>
          </p:cNvGraphicFramePr>
          <p:nvPr>
            <p:extLst>
              <p:ext uri="{D42A27DB-BD31-4B8C-83A1-F6EECF244321}">
                <p14:modId xmlns:p14="http://schemas.microsoft.com/office/powerpoint/2010/main" val="1447166926"/>
              </p:ext>
            </p:extLst>
          </p:nvPr>
        </p:nvGraphicFramePr>
        <p:xfrm>
          <a:off x="8025017" y="3527138"/>
          <a:ext cx="2780382" cy="1180593"/>
        </p:xfrm>
        <a:graphic>
          <a:graphicData uri="http://schemas.openxmlformats.org/presentationml/2006/ole">
            <mc:AlternateContent xmlns:mc="http://schemas.openxmlformats.org/markup-compatibility/2006">
              <mc:Choice xmlns:v="urn:schemas-microsoft-com:vml" Requires="v">
                <p:oleObj spid="_x0000_s12171" name="包装程序外壳对象" showAsIcon="1" r:id="rId6" imgW="1032120" imgH="437400" progId="Package">
                  <p:embed/>
                </p:oleObj>
              </mc:Choice>
              <mc:Fallback>
                <p:oleObj name="包装程序外壳对象" showAsIcon="1" r:id="rId6" imgW="1032120" imgH="437400" progId="Package">
                  <p:embed/>
                  <p:pic>
                    <p:nvPicPr>
                      <p:cNvPr id="0" name=""/>
                      <p:cNvPicPr/>
                      <p:nvPr/>
                    </p:nvPicPr>
                    <p:blipFill>
                      <a:blip r:embed="rId7"/>
                      <a:stretch>
                        <a:fillRect/>
                      </a:stretch>
                    </p:blipFill>
                    <p:spPr>
                      <a:xfrm>
                        <a:off x="8025017" y="3527138"/>
                        <a:ext cx="2780382" cy="1180593"/>
                      </a:xfrm>
                      <a:prstGeom prst="rect">
                        <a:avLst/>
                      </a:prstGeom>
                    </p:spPr>
                  </p:pic>
                </p:oleObj>
              </mc:Fallback>
            </mc:AlternateContent>
          </a:graphicData>
        </a:graphic>
      </p:graphicFrame>
    </p:spTree>
    <p:extLst>
      <p:ext uri="{BB962C8B-B14F-4D97-AF65-F5344CB8AC3E}">
        <p14:creationId xmlns:p14="http://schemas.microsoft.com/office/powerpoint/2010/main" val="221409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32104" y="529390"/>
            <a:ext cx="9144000" cy="352538"/>
            <a:chOff x="0" y="99622"/>
            <a:chExt cx="9144000" cy="352538"/>
          </a:xfrm>
        </p:grpSpPr>
        <p:cxnSp>
          <p:nvCxnSpPr>
            <p:cNvPr id="5" name="直接连接符 4"/>
            <p:cNvCxnSpPr/>
            <p:nvPr/>
          </p:nvCxnSpPr>
          <p:spPr>
            <a:xfrm>
              <a:off x="0" y="452160"/>
              <a:ext cx="9144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6264" y="99622"/>
              <a:ext cx="273027" cy="27302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068070" y="279400"/>
            <a:ext cx="8153400" cy="1384995"/>
          </a:xfrm>
          <a:prstGeom prst="rect">
            <a:avLst/>
          </a:prstGeom>
        </p:spPr>
        <p:txBody>
          <a:bodyPr wrap="square">
            <a:spAutoFit/>
          </a:bodyPr>
          <a:lstStyle/>
          <a:p>
            <a:pPr eaLnBrk="0" hangingPunct="0"/>
            <a:endParaRPr lang="zh-CN" altLang="en-US" sz="2800" b="1" dirty="0">
              <a:solidFill>
                <a:srgbClr val="FF0000"/>
              </a:solidFill>
            </a:endParaRPr>
          </a:p>
          <a:p>
            <a:pPr eaLnBrk="0" hangingPunct="0"/>
            <a:endParaRPr lang="zh-CN" altLang="en-US" sz="2800" b="1" dirty="0">
              <a:solidFill>
                <a:srgbClr val="FF0000"/>
              </a:solidFill>
            </a:endParaRPr>
          </a:p>
          <a:p>
            <a:pPr eaLnBrk="0" hangingPunct="0"/>
            <a:endParaRPr lang="zh-CN" altLang="en-US" sz="2800" b="1" dirty="0">
              <a:solidFill>
                <a:srgbClr val="FF0000"/>
              </a:solidFill>
            </a:endParaRPr>
          </a:p>
        </p:txBody>
      </p:sp>
      <p:sp>
        <p:nvSpPr>
          <p:cNvPr id="3" name="文本框 2"/>
          <p:cNvSpPr txBox="1"/>
          <p:nvPr/>
        </p:nvSpPr>
        <p:spPr>
          <a:xfrm>
            <a:off x="994299" y="1198485"/>
            <a:ext cx="10022889" cy="3970318"/>
          </a:xfrm>
          <a:prstGeom prst="rect">
            <a:avLst/>
          </a:prstGeom>
          <a:noFill/>
        </p:spPr>
        <p:txBody>
          <a:bodyPr wrap="square" rtlCol="0">
            <a:spAutoFit/>
          </a:bodyPr>
          <a:lstStyle/>
          <a:p>
            <a:r>
              <a:rPr lang="en-US" altLang="zh-CN" sz="2800" dirty="0"/>
              <a:t>		</a:t>
            </a:r>
            <a:endParaRPr lang="en-US" altLang="zh-CN" sz="2800" b="1" dirty="0"/>
          </a:p>
          <a:p>
            <a:r>
              <a:rPr lang="en-US" altLang="zh-CN" sz="1400" dirty="0"/>
              <a:t>Location</a:t>
            </a:r>
            <a:r>
              <a:rPr lang="zh-CN" altLang="en-US" sz="1400" dirty="0"/>
              <a:t>和变量</a:t>
            </a:r>
            <a:endParaRPr lang="en-US" altLang="zh-CN" sz="1400" dirty="0"/>
          </a:p>
          <a:p>
            <a:endParaRPr lang="en-US" altLang="zh-CN" sz="1400" dirty="0"/>
          </a:p>
          <a:p>
            <a:r>
              <a:rPr lang="en-US" altLang="zh-CN" sz="1400" dirty="0"/>
              <a:t>  1)</a:t>
            </a:r>
            <a:r>
              <a:rPr lang="zh-CN" altLang="en-US" sz="1400" dirty="0"/>
              <a:t> </a:t>
            </a:r>
            <a:r>
              <a:rPr lang="en-US" altLang="zh-CN" sz="1400" dirty="0"/>
              <a:t> (</a:t>
            </a:r>
            <a:r>
              <a:rPr lang="zh-CN" altLang="en-US" sz="1400" dirty="0"/>
              <a:t>规则</a:t>
            </a:r>
            <a:r>
              <a:rPr lang="en-US" altLang="zh-CN" sz="1400" dirty="0"/>
              <a:t>) </a:t>
            </a:r>
            <a:r>
              <a:rPr lang="zh-CN" altLang="en-US" sz="1400" dirty="0"/>
              <a:t> 一个小括号取出一个变量，</a:t>
            </a:r>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r>
              <a:rPr lang="en-US" altLang="zh-CN" sz="1400" dirty="0"/>
              <a:t>2) </a:t>
            </a:r>
            <a:r>
              <a:rPr lang="zh-CN" altLang="en-US" sz="1400" dirty="0"/>
              <a:t>  变量和参数</a:t>
            </a:r>
            <a:r>
              <a:rPr lang="en-US" altLang="zh-CN" sz="1400" dirty="0"/>
              <a:t>(</a:t>
            </a:r>
            <a:r>
              <a:rPr lang="zh-CN" altLang="en-US" sz="1400" dirty="0"/>
              <a:t>开发常用</a:t>
            </a:r>
            <a:r>
              <a:rPr lang="en-US" altLang="zh-CN" sz="1400" dirty="0"/>
              <a:t>)</a:t>
            </a: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a:p>
            <a:endParaRPr lang="en-US" altLang="zh-CN" sz="1400" dirty="0">
              <a:solidFill>
                <a:srgbClr val="FF0000"/>
              </a:solidFill>
            </a:endParaRPr>
          </a:p>
        </p:txBody>
      </p:sp>
      <p:pic>
        <p:nvPicPr>
          <p:cNvPr id="4" name="图片 3">
            <a:extLst>
              <a:ext uri="{FF2B5EF4-FFF2-40B4-BE49-F238E27FC236}">
                <a16:creationId xmlns:a16="http://schemas.microsoft.com/office/drawing/2014/main" id="{71818746-44D3-4335-8271-1852F33072AD}"/>
              </a:ext>
            </a:extLst>
          </p:cNvPr>
          <p:cNvPicPr>
            <a:picLocks noChangeAspect="1"/>
          </p:cNvPicPr>
          <p:nvPr/>
        </p:nvPicPr>
        <p:blipFill>
          <a:blip r:embed="rId3"/>
          <a:stretch>
            <a:fillRect/>
          </a:stretch>
        </p:blipFill>
        <p:spPr>
          <a:xfrm>
            <a:off x="1629018" y="2418675"/>
            <a:ext cx="2088061" cy="632515"/>
          </a:xfrm>
          <a:prstGeom prst="rect">
            <a:avLst/>
          </a:prstGeom>
        </p:spPr>
      </p:pic>
      <p:pic>
        <p:nvPicPr>
          <p:cNvPr id="8" name="图片 7">
            <a:extLst>
              <a:ext uri="{FF2B5EF4-FFF2-40B4-BE49-F238E27FC236}">
                <a16:creationId xmlns:a16="http://schemas.microsoft.com/office/drawing/2014/main" id="{3BBAE5A5-D761-4B24-943D-1884856829AB}"/>
              </a:ext>
            </a:extLst>
          </p:cNvPr>
          <p:cNvPicPr>
            <a:picLocks noChangeAspect="1"/>
          </p:cNvPicPr>
          <p:nvPr/>
        </p:nvPicPr>
        <p:blipFill>
          <a:blip r:embed="rId4"/>
          <a:stretch>
            <a:fillRect/>
          </a:stretch>
        </p:blipFill>
        <p:spPr>
          <a:xfrm>
            <a:off x="1286435" y="3120069"/>
            <a:ext cx="4267570" cy="563929"/>
          </a:xfrm>
          <a:prstGeom prst="rect">
            <a:avLst/>
          </a:prstGeom>
        </p:spPr>
      </p:pic>
      <p:pic>
        <p:nvPicPr>
          <p:cNvPr id="9" name="图片 8">
            <a:extLst>
              <a:ext uri="{FF2B5EF4-FFF2-40B4-BE49-F238E27FC236}">
                <a16:creationId xmlns:a16="http://schemas.microsoft.com/office/drawing/2014/main" id="{17A62B99-9AC8-468B-9837-EE956304705E}"/>
              </a:ext>
            </a:extLst>
          </p:cNvPr>
          <p:cNvPicPr>
            <a:picLocks noChangeAspect="1"/>
          </p:cNvPicPr>
          <p:nvPr/>
        </p:nvPicPr>
        <p:blipFill>
          <a:blip r:embed="rId5"/>
          <a:stretch>
            <a:fillRect/>
          </a:stretch>
        </p:blipFill>
        <p:spPr>
          <a:xfrm>
            <a:off x="6192940" y="1790882"/>
            <a:ext cx="2377646" cy="1051651"/>
          </a:xfrm>
          <a:prstGeom prst="rect">
            <a:avLst/>
          </a:prstGeom>
        </p:spPr>
      </p:pic>
      <p:pic>
        <p:nvPicPr>
          <p:cNvPr id="12" name="图片 11">
            <a:extLst>
              <a:ext uri="{FF2B5EF4-FFF2-40B4-BE49-F238E27FC236}">
                <a16:creationId xmlns:a16="http://schemas.microsoft.com/office/drawing/2014/main" id="{E807830A-045C-4AD9-AC01-19FB149D1EAB}"/>
              </a:ext>
            </a:extLst>
          </p:cNvPr>
          <p:cNvPicPr>
            <a:picLocks noChangeAspect="1"/>
          </p:cNvPicPr>
          <p:nvPr/>
        </p:nvPicPr>
        <p:blipFill>
          <a:blip r:embed="rId6"/>
          <a:stretch>
            <a:fillRect/>
          </a:stretch>
        </p:blipFill>
        <p:spPr>
          <a:xfrm>
            <a:off x="6113708" y="3099885"/>
            <a:ext cx="4343776" cy="525826"/>
          </a:xfrm>
          <a:prstGeom prst="rect">
            <a:avLst/>
          </a:prstGeom>
        </p:spPr>
      </p:pic>
      <p:pic>
        <p:nvPicPr>
          <p:cNvPr id="13" name="图片 12">
            <a:extLst>
              <a:ext uri="{FF2B5EF4-FFF2-40B4-BE49-F238E27FC236}">
                <a16:creationId xmlns:a16="http://schemas.microsoft.com/office/drawing/2014/main" id="{DD55657A-6839-481C-894C-37B79F68D93B}"/>
              </a:ext>
            </a:extLst>
          </p:cNvPr>
          <p:cNvPicPr>
            <a:picLocks noChangeAspect="1"/>
          </p:cNvPicPr>
          <p:nvPr/>
        </p:nvPicPr>
        <p:blipFill>
          <a:blip r:embed="rId7"/>
          <a:stretch>
            <a:fillRect/>
          </a:stretch>
        </p:blipFill>
        <p:spPr>
          <a:xfrm>
            <a:off x="1181395" y="4259727"/>
            <a:ext cx="3414056" cy="632515"/>
          </a:xfrm>
          <a:prstGeom prst="rect">
            <a:avLst/>
          </a:prstGeom>
        </p:spPr>
      </p:pic>
      <p:pic>
        <p:nvPicPr>
          <p:cNvPr id="14" name="图片 13">
            <a:extLst>
              <a:ext uri="{FF2B5EF4-FFF2-40B4-BE49-F238E27FC236}">
                <a16:creationId xmlns:a16="http://schemas.microsoft.com/office/drawing/2014/main" id="{945ED2BB-A6F3-4B56-9472-BF8811E36D2C}"/>
              </a:ext>
            </a:extLst>
          </p:cNvPr>
          <p:cNvPicPr>
            <a:picLocks noChangeAspect="1"/>
          </p:cNvPicPr>
          <p:nvPr/>
        </p:nvPicPr>
        <p:blipFill>
          <a:blip r:embed="rId8"/>
          <a:stretch>
            <a:fillRect/>
          </a:stretch>
        </p:blipFill>
        <p:spPr>
          <a:xfrm>
            <a:off x="4681023" y="4271918"/>
            <a:ext cx="5776461" cy="563929"/>
          </a:xfrm>
          <a:prstGeom prst="rect">
            <a:avLst/>
          </a:prstGeom>
        </p:spPr>
      </p:pic>
    </p:spTree>
    <p:extLst>
      <p:ext uri="{BB962C8B-B14F-4D97-AF65-F5344CB8AC3E}">
        <p14:creationId xmlns:p14="http://schemas.microsoft.com/office/powerpoint/2010/main" val="2513428568"/>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16622070</TotalTime>
  <Words>5432</Words>
  <Application>Microsoft Office PowerPoint</Application>
  <PresentationFormat>宽屏</PresentationFormat>
  <Paragraphs>856</Paragraphs>
  <Slides>53</Slides>
  <Notes>49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66" baseType="lpstr">
      <vt:lpstr>inherit</vt:lpstr>
      <vt:lpstr>Microsoft Yahei</vt:lpstr>
      <vt:lpstr>等线</vt:lpstr>
      <vt:lpstr>宋体</vt:lpstr>
      <vt:lpstr>微软雅黑</vt:lpstr>
      <vt:lpstr>Arial</vt:lpstr>
      <vt:lpstr>Calibri</vt:lpstr>
      <vt:lpstr>Calibri Light</vt:lpstr>
      <vt:lpstr>Symbol</vt:lpstr>
      <vt:lpstr>Office 主题</vt:lpstr>
      <vt:lpstr>包装程序外壳对象</vt:lpstr>
      <vt:lpstr>程序包</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廖军</dc:creator>
  <cp:lastModifiedBy>Lenovo</cp:lastModifiedBy>
  <cp:revision>1980</cp:revision>
  <dcterms:created xsi:type="dcterms:W3CDTF">2015-05-05T08:02:00Z</dcterms:created>
  <dcterms:modified xsi:type="dcterms:W3CDTF">2018-09-18T04:04:36Z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