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1" r:id="rId5"/>
    <p:sldId id="269" r:id="rId6"/>
    <p:sldId id="259" r:id="rId7"/>
    <p:sldId id="266" r:id="rId8"/>
    <p:sldId id="265" r:id="rId9"/>
    <p:sldId id="268" r:id="rId10"/>
    <p:sldId id="264" r:id="rId11"/>
    <p:sldId id="270" r:id="rId12"/>
    <p:sldId id="262" r:id="rId13"/>
    <p:sldId id="26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8F4311-1FF1-4C9A-9BF5-BCB743EF720D}">
          <p14:sldIdLst>
            <p14:sldId id="256"/>
            <p14:sldId id="257"/>
            <p14:sldId id="258"/>
            <p14:sldId id="261"/>
            <p14:sldId id="269"/>
          </p14:sldIdLst>
        </p14:section>
        <p14:section name="Untitled Section" id="{E8F1C957-9577-431E-9428-83A07F68D268}">
          <p14:sldIdLst>
            <p14:sldId id="259"/>
            <p14:sldId id="266"/>
            <p14:sldId id="265"/>
            <p14:sldId id="268"/>
            <p14:sldId id="264"/>
            <p14:sldId id="270"/>
            <p14:sldId id="262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05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9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1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1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4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57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15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2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7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5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1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78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3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34E0-F0F9-4C90-8D26-ADF478D090D4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C9F0-B12D-45DF-8A0C-79B9E6ACF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1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393" y="0"/>
            <a:ext cx="8791575" cy="2387600"/>
          </a:xfrm>
        </p:spPr>
        <p:txBody>
          <a:bodyPr/>
          <a:lstStyle/>
          <a:p>
            <a:pPr algn="ctr"/>
            <a:r>
              <a:rPr lang="en-US" dirty="0" smtClean="0"/>
              <a:t>Personal </a:t>
            </a:r>
            <a:r>
              <a:rPr lang="en-US" dirty="0" smtClean="0"/>
              <a:t>Snipping </a:t>
            </a:r>
            <a:r>
              <a:rPr lang="en-US" dirty="0" smtClean="0"/>
              <a:t>tool</a:t>
            </a:r>
            <a:br>
              <a:rPr lang="en-US" dirty="0" smtClean="0"/>
            </a:br>
            <a:r>
              <a:rPr lang="en-US" i="1" dirty="0" smtClean="0">
                <a:solidFill>
                  <a:srgbClr val="FFFF00"/>
                </a:solidFill>
              </a:rPr>
              <a:t>OCR READER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 Computing</a:t>
            </a:r>
            <a:r>
              <a:rPr lang="sr-Latn-RS" dirty="0"/>
              <a:t> </a:t>
            </a:r>
            <a:r>
              <a:rPr lang="sr-Latn-RS" dirty="0" smtClean="0"/>
              <a:t>2016/17</a:t>
            </a:r>
            <a:endParaRPr lang="en-US" dirty="0" smtClean="0"/>
          </a:p>
          <a:p>
            <a:r>
              <a:rPr lang="en-US" dirty="0" err="1" smtClean="0"/>
              <a:t>Fakultet</a:t>
            </a:r>
            <a:r>
              <a:rPr lang="en-US" dirty="0" smtClean="0"/>
              <a:t> </a:t>
            </a:r>
            <a:r>
              <a:rPr lang="en-US" dirty="0" err="1" smtClean="0"/>
              <a:t>tehi</a:t>
            </a:r>
            <a:r>
              <a:rPr lang="sr-Latn-RS" dirty="0" smtClean="0"/>
              <a:t>Čkih nauka, Novi Sad</a:t>
            </a:r>
          </a:p>
          <a:p>
            <a:r>
              <a:rPr lang="sr-Latn-RS" dirty="0" smtClean="0"/>
              <a:t>Autori: Zlatan Prečanica i Jasmina Eminovski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Validacija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Procena tačnosti pročitanog teksta uz oslonac na Nhunspell biblioteku</a:t>
            </a:r>
          </a:p>
          <a:p>
            <a:r>
              <a:rPr lang="sr-Latn-RS" dirty="0" smtClean="0"/>
              <a:t>Metrika: Levenštajnova distance</a:t>
            </a:r>
          </a:p>
          <a:p>
            <a:r>
              <a:rPr lang="sr-Latn-RS" dirty="0" smtClean="0"/>
              <a:t>Poređenje </a:t>
            </a:r>
            <a:r>
              <a:rPr lang="sr-Latn-RS" dirty="0" smtClean="0"/>
              <a:t>stringova za statičke slike (ne one koje korisnik učitava jer kod njih ne možemo znati tačnost pročitanog </a:t>
            </a:r>
            <a:r>
              <a:rPr lang="sr-Latn-RS" dirty="0" smtClean="0"/>
              <a:t>teksta)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62940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98" y="1867438"/>
            <a:ext cx="8932726" cy="3986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2433" y="785611"/>
            <a:ext cx="883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 smtClean="0"/>
              <a:t>PRIMER ZA VALIDACIJU STATIČKIH PODATAKA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99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smo koristili?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Biblioteka </a:t>
            </a:r>
            <a:r>
              <a:rPr lang="sr-Latn-RS" dirty="0" smtClean="0"/>
              <a:t>tessnet2</a:t>
            </a:r>
          </a:p>
          <a:p>
            <a:r>
              <a:rPr lang="sr-Latn-RS" dirty="0" smtClean="0"/>
              <a:t>jTessBoxEditor</a:t>
            </a:r>
            <a:endParaRPr lang="sr-Latn-RS" dirty="0" smtClean="0"/>
          </a:p>
          <a:p>
            <a:r>
              <a:rPr lang="sr-Latn-RS" dirty="0" smtClean="0"/>
              <a:t>Tessnet 3.0.2 wrapper za .NET sa jezicima engleski, nemački, italijanski i srpski</a:t>
            </a:r>
          </a:p>
          <a:p>
            <a:r>
              <a:rPr lang="sr-Latn-RS" dirty="0" smtClean="0"/>
              <a:t>Levenstein distance algoritam</a:t>
            </a:r>
          </a:p>
          <a:p>
            <a:r>
              <a:rPr lang="sr-Latn-RS" dirty="0" smtClean="0"/>
              <a:t>Speech platform v11 za izgovor</a:t>
            </a:r>
          </a:p>
          <a:p>
            <a:r>
              <a:rPr lang="sr-Latn-RS" dirty="0" smtClean="0"/>
              <a:t>Google translate mehanizam čitanja teksta u slučaju srpskog jezika</a:t>
            </a:r>
          </a:p>
          <a:p>
            <a:r>
              <a:rPr lang="sr-Latn-RS" dirty="0" smtClean="0"/>
              <a:t>Filter za bitmap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Rešenje zavisi od veličine i samog fonta teksta</a:t>
            </a:r>
          </a:p>
          <a:p>
            <a:r>
              <a:rPr lang="sr-Latn-RS" dirty="0" smtClean="0"/>
              <a:t>Tačnost pročitanog teksta nije uslovljena time da li se tekst obrađuje reč po reč sa strane koja se čita ili se obrađuje celokupna strana</a:t>
            </a:r>
          </a:p>
          <a:p>
            <a:r>
              <a:rPr lang="sr-Latn-RS" dirty="0" smtClean="0"/>
              <a:t>Pripremanje slike je važno (filter, threshold, orijentacija)</a:t>
            </a:r>
          </a:p>
          <a:p>
            <a:r>
              <a:rPr lang="sr-Latn-RS" dirty="0" smtClean="0"/>
              <a:t>Levenštajn algoritam je vraćao prilično dobre rezultate za fontove Arial i TimesNewRoman 14pt i 20pt veličine</a:t>
            </a:r>
          </a:p>
          <a:p>
            <a:r>
              <a:rPr lang="sr-Latn-RS" dirty="0" smtClean="0"/>
              <a:t>Problem definisanja orijentacije prosleđene </a:t>
            </a:r>
            <a:r>
              <a:rPr lang="sr-Latn-RS" dirty="0" smtClean="0"/>
              <a:t>slike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Moguća PRoširenja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Poboljšanje vezano za orijentaciju</a:t>
            </a:r>
          </a:p>
          <a:p>
            <a:r>
              <a:rPr lang="sr-Latn-RS" dirty="0" smtClean="0"/>
              <a:t>Poboljšaje vezano za filtriranje slike</a:t>
            </a:r>
          </a:p>
          <a:p>
            <a:r>
              <a:rPr lang="sr-Latn-RS" dirty="0" smtClean="0"/>
              <a:t>Obučavanje pomoću neuronske mreže</a:t>
            </a:r>
          </a:p>
          <a:p>
            <a:r>
              <a:rPr lang="sr-Latn-RS" dirty="0" smtClean="0"/>
              <a:t>Obučavanje Tesseract engine-a za neki specifičan jezik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OCR i koja je njegova primena?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Optical Character Recognition</a:t>
            </a:r>
          </a:p>
          <a:p>
            <a:r>
              <a:rPr lang="sr-Latn-RS" dirty="0" smtClean="0"/>
              <a:t>Softveri za prepoznavanje teksta</a:t>
            </a:r>
          </a:p>
          <a:p>
            <a:r>
              <a:rPr lang="sr-Latn-RS" dirty="0" smtClean="0"/>
              <a:t>Štampani format u digitalni (čitanje knjiga za slepe osobe)</a:t>
            </a:r>
          </a:p>
          <a:p>
            <a:r>
              <a:rPr lang="sr-Latn-RS" dirty="0" smtClean="0"/>
              <a:t>Izdvajanje bitnih od nebitnih podataka (odbaci sliku, boju, zadrži samo znakove)</a:t>
            </a:r>
          </a:p>
          <a:p>
            <a:r>
              <a:rPr lang="sr-Latn-RS" dirty="0" smtClean="0"/>
              <a:t>Problem čitanja teksta i različitog formata</a:t>
            </a:r>
          </a:p>
          <a:p>
            <a:r>
              <a:rPr lang="sr-Latn-RS" dirty="0" smtClean="0"/>
              <a:t>Velika tačnost prilikom prepoznavanja</a:t>
            </a:r>
          </a:p>
        </p:txBody>
      </p:sp>
    </p:spTree>
    <p:extLst>
      <p:ext uri="{BB962C8B-B14F-4D97-AF65-F5344CB8AC3E}">
        <p14:creationId xmlns:p14="http://schemas.microsoft.com/office/powerpoint/2010/main" val="15140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6" y="129121"/>
            <a:ext cx="9905998" cy="1478570"/>
          </a:xfrm>
        </p:spPr>
        <p:txBody>
          <a:bodyPr/>
          <a:lstStyle/>
          <a:p>
            <a:pPr algn="ctr"/>
            <a:r>
              <a:rPr lang="sr-Latn-RS" dirty="0" smtClean="0"/>
              <a:t>Kako radi Tesseract engine?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69" y="1607691"/>
            <a:ext cx="8523152" cy="4662151"/>
          </a:xfrm>
        </p:spPr>
      </p:pic>
    </p:spTree>
    <p:extLst>
      <p:ext uri="{BB962C8B-B14F-4D97-AF65-F5344CB8AC3E}">
        <p14:creationId xmlns:p14="http://schemas.microsoft.com/office/powerpoint/2010/main" val="12984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962" y="335183"/>
            <a:ext cx="9905998" cy="1478570"/>
          </a:xfrm>
        </p:spPr>
        <p:txBody>
          <a:bodyPr/>
          <a:lstStyle/>
          <a:p>
            <a:r>
              <a:rPr lang="sr-Latn-RS" dirty="0" smtClean="0"/>
              <a:t>KAKO SE OBUČAVA TESSERACT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620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r-Latn-RS" sz="3300" dirty="0" smtClean="0"/>
              <a:t> Mogućnost obučavanja mehanizma za specifičan jezik (npr: starogrčki)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Napravi kutiju (1 kutija </a:t>
            </a:r>
            <a:r>
              <a:rPr lang="en-US" dirty="0" smtClean="0"/>
              <a:t>= 1 </a:t>
            </a:r>
            <a:r>
              <a:rPr lang="sr-Latn-RS" dirty="0" smtClean="0"/>
              <a:t>karakter </a:t>
            </a:r>
            <a:r>
              <a:rPr lang="en-US" dirty="0" smtClean="0"/>
              <a:t>left-x</a:t>
            </a:r>
            <a:r>
              <a:rPr lang="en-US" dirty="0"/>
              <a:t>, bottom-y, right-x, </a:t>
            </a:r>
            <a:r>
              <a:rPr lang="en-US" dirty="0" smtClean="0"/>
              <a:t>top-y</a:t>
            </a:r>
            <a:r>
              <a:rPr lang="en-US" dirty="0" smtClean="0"/>
              <a:t>) </a:t>
            </a:r>
            <a:r>
              <a:rPr lang="en-US" i="1" dirty="0" err="1" smtClean="0">
                <a:solidFill>
                  <a:srgbClr val="FFFF00"/>
                </a:solidFill>
              </a:rPr>
              <a:t>jTe</a:t>
            </a:r>
            <a:r>
              <a:rPr lang="sr-Latn-RS" i="1" dirty="0" smtClean="0">
                <a:solidFill>
                  <a:srgbClr val="FFFF00"/>
                </a:solidFill>
              </a:rPr>
              <a:t>ss</a:t>
            </a:r>
            <a:r>
              <a:rPr lang="en-US" i="1" dirty="0" err="1" smtClean="0">
                <a:solidFill>
                  <a:srgbClr val="FFFF00"/>
                </a:solidFill>
              </a:rPr>
              <a:t>BoxEditor</a:t>
            </a:r>
            <a:endParaRPr lang="sr-Latn-RS" i="1" dirty="0" smtClean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Obučavanje </a:t>
            </a:r>
            <a:r>
              <a:rPr lang="en-US" dirty="0" smtClean="0"/>
              <a:t>(ta</a:t>
            </a:r>
            <a:r>
              <a:rPr lang="sr-Latn-RS" dirty="0" smtClean="0"/>
              <a:t>čan rezultat za svaki </a:t>
            </a:r>
            <a:r>
              <a:rPr lang="sr-Latn-RS" dirty="0" smtClean="0"/>
              <a:t>karakter</a:t>
            </a:r>
            <a:r>
              <a:rPr lang="sr-Latn-RS" dirty="0" smtClean="0"/>
              <a:t>, prilagođavanje, brisanje, ubacivanje, spajanje kutija)</a:t>
            </a:r>
            <a:endParaRPr lang="sr-Latn-RS" dirty="0" smtClean="0"/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Izdvajanje unichar set-a</a:t>
            </a:r>
            <a:endParaRPr lang="sr-Latn-RS" dirty="0" smtClean="0"/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Podešavanje fonta (novi fajl sa podešavanjem fonta koji se želi prepoznati)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Klasterizacija po sličnosti karaktera</a:t>
            </a:r>
            <a:endParaRPr lang="sr-Latn-RS" dirty="0" smtClean="0"/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Preimenovanje </a:t>
            </a:r>
            <a:r>
              <a:rPr lang="sr-Latn-RS" dirty="0" smtClean="0"/>
              <a:t>(svi fajlovi imaju prefiks odgovarajućeg jezika za koji su trenirani)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Kombinacija fajlova (jedan </a:t>
            </a:r>
            <a:r>
              <a:rPr lang="sr-Latn-RS" dirty="0" smtClean="0"/>
              <a:t>konačan fajl </a:t>
            </a:r>
            <a:r>
              <a:rPr lang="sr-Latn-RS" dirty="0" smtClean="0">
                <a:solidFill>
                  <a:srgbClr val="FFFF00"/>
                </a:solidFill>
              </a:rPr>
              <a:t>.traindata</a:t>
            </a:r>
            <a:r>
              <a:rPr lang="sr-Latn-R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38" y="160137"/>
            <a:ext cx="7943909" cy="26909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38" y="3129566"/>
            <a:ext cx="7962154" cy="340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PERSONAL SNIPPING TOOL PROCES</a:t>
            </a:r>
            <a:br>
              <a:rPr lang="sr-Latn-RS" dirty="0" smtClean="0"/>
            </a:br>
            <a:r>
              <a:rPr lang="sr-Latn-RS" i="1" dirty="0" smtClean="0"/>
              <a:t>KAKO RADI?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2173" y="2494186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sr-Latn-RS" dirty="0" smtClean="0"/>
              <a:t>Isecanje sadržaja </a:t>
            </a:r>
            <a:r>
              <a:rPr lang="sr-Latn-RS" i="1" dirty="0" smtClean="0">
                <a:solidFill>
                  <a:srgbClr val="FFFF00"/>
                </a:solidFill>
              </a:rPr>
              <a:t>(clipping)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sr-Latn-RS" dirty="0"/>
              <a:t>Skeniranje </a:t>
            </a:r>
            <a:r>
              <a:rPr lang="sr-Latn-RS" dirty="0" smtClean="0"/>
              <a:t>slike</a:t>
            </a:r>
            <a:endParaRPr lang="sr-Latn-RS" dirty="0" smtClean="0"/>
          </a:p>
          <a:p>
            <a:pPr marL="457200" indent="-457200">
              <a:buAutoNum type="arabicPeriod"/>
            </a:pPr>
            <a:r>
              <a:rPr lang="sr-Latn-RS" dirty="0" smtClean="0"/>
              <a:t>Priprema sa primenom filtera</a:t>
            </a:r>
          </a:p>
          <a:p>
            <a:pPr marL="457200" indent="-457200">
              <a:buAutoNum type="arabicPeriod"/>
            </a:pPr>
            <a:r>
              <a:rPr lang="sr-Latn-RS" dirty="0" smtClean="0"/>
              <a:t>Čuvanje slike na određenoj </a:t>
            </a:r>
            <a:r>
              <a:rPr lang="sr-Latn-RS" dirty="0" smtClean="0"/>
              <a:t>putanji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Primena tesseract mehanizma na sa</a:t>
            </a:r>
            <a:r>
              <a:rPr lang="sr-Latn-RS" dirty="0" smtClean="0"/>
              <a:t>čuvanoj slici</a:t>
            </a:r>
          </a:p>
          <a:p>
            <a:pPr marL="457200" indent="-457200">
              <a:buAutoNum type="arabicPeriod"/>
            </a:pPr>
            <a:r>
              <a:rPr lang="sr-Latn-RS" dirty="0" smtClean="0"/>
              <a:t>Validacija teksta</a:t>
            </a:r>
          </a:p>
          <a:p>
            <a:pPr marL="457200" indent="-457200">
              <a:buAutoNum type="arabicPeriod"/>
            </a:pPr>
            <a:r>
              <a:rPr lang="sr-Latn-RS" dirty="0" smtClean="0"/>
              <a:t>Izgovor pročitanog teksta</a:t>
            </a:r>
          </a:p>
          <a:p>
            <a:pPr marL="457200" indent="-457200">
              <a:buAutoNum type="arabicPeriod"/>
            </a:pP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pPr marL="457200" indent="-457200">
              <a:buAutoNum type="arabicPeriod"/>
            </a:pPr>
            <a:endParaRPr lang="sr-Latn-RS" dirty="0" smtClean="0"/>
          </a:p>
          <a:p>
            <a:pPr marL="457200" indent="-457200">
              <a:buAutoNum type="arabicPeriod"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72081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5324382" cy="37148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3" y="0"/>
            <a:ext cx="6864440" cy="3714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871"/>
            <a:ext cx="12188823" cy="3143129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600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053" y="116242"/>
            <a:ext cx="9905998" cy="1478570"/>
          </a:xfrm>
        </p:spPr>
        <p:txBody>
          <a:bodyPr/>
          <a:lstStyle/>
          <a:p>
            <a:r>
              <a:rPr lang="sr-Latn-RS" dirty="0" smtClean="0"/>
              <a:t>Rezultat skeniranja – ENGLESKI JEZIK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89" y="1796956"/>
            <a:ext cx="10407718" cy="45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356" y="219273"/>
            <a:ext cx="9905998" cy="1478570"/>
          </a:xfrm>
        </p:spPr>
        <p:txBody>
          <a:bodyPr/>
          <a:lstStyle/>
          <a:p>
            <a:r>
              <a:rPr lang="sr-Latn-RS" dirty="0" smtClean="0"/>
              <a:t>Rezultat skeniranjA – SRPSKI JEZIK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81" y="1697843"/>
            <a:ext cx="10264462" cy="46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308</TotalTime>
  <Words>386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Personal Snipping tool OCR READER</vt:lpstr>
      <vt:lpstr>Šta je OCR i koja je njegova primena?</vt:lpstr>
      <vt:lpstr>Kako radi Tesseract engine?</vt:lpstr>
      <vt:lpstr>KAKO SE OBUČAVA TESSERACT ENGINE?</vt:lpstr>
      <vt:lpstr>PowerPoint Presentation</vt:lpstr>
      <vt:lpstr>PERSONAL SNIPPING TOOL PROCES KAKO RADI?</vt:lpstr>
      <vt:lpstr>PowerPoint Presentation</vt:lpstr>
      <vt:lpstr>Rezultat skeniranja – ENGLESKI JEZIK</vt:lpstr>
      <vt:lpstr>Rezultat skeniranjA – SRPSKI JEZIK</vt:lpstr>
      <vt:lpstr>Validacija rešenja</vt:lpstr>
      <vt:lpstr>PowerPoint Presentation</vt:lpstr>
      <vt:lpstr>Šta smo koristili?</vt:lpstr>
      <vt:lpstr>Zaključak</vt:lpstr>
      <vt:lpstr>Moguća PRoširenja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Personal Snipping tool</dc:title>
  <dc:creator>Jasmina</dc:creator>
  <cp:lastModifiedBy>Jasmina</cp:lastModifiedBy>
  <cp:revision>17</cp:revision>
  <dcterms:created xsi:type="dcterms:W3CDTF">2017-02-16T12:26:20Z</dcterms:created>
  <dcterms:modified xsi:type="dcterms:W3CDTF">2017-02-20T11:06:41Z</dcterms:modified>
</cp:coreProperties>
</file>