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707" r:id="rId4"/>
    <p:sldId id="3701" r:id="rId5"/>
    <p:sldId id="3709" r:id="rId6"/>
    <p:sldId id="3711" r:id="rId7"/>
    <p:sldId id="3710" r:id="rId8"/>
    <p:sldId id="3708" r:id="rId9"/>
    <p:sldId id="3712" r:id="rId10"/>
    <p:sldId id="3713" r:id="rId11"/>
    <p:sldId id="3716" r:id="rId12"/>
    <p:sldId id="3717" r:id="rId13"/>
    <p:sldId id="3715" r:id="rId14"/>
    <p:sldId id="3714" r:id="rId15"/>
    <p:sldId id="3720" r:id="rId16"/>
    <p:sldId id="3706"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71" autoAdjust="0"/>
    <p:restoredTop sz="96327"/>
  </p:normalViewPr>
  <p:slideViewPr>
    <p:cSldViewPr snapToGrid="0" snapToObjects="1">
      <p:cViewPr varScale="1">
        <p:scale>
          <a:sx n="85" d="100"/>
          <a:sy n="85" d="100"/>
        </p:scale>
        <p:origin x="82" y="365"/>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17.86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26.68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28.763"/>
    </inkml:context>
    <inkml:brush xml:id="br0">
      <inkml:brushProperty name="width" value="0.35" units="cm"/>
      <inkml:brushProperty name="height" value="0.35" units="cm"/>
      <inkml:brushProperty name="color" value="#FFFFFF"/>
    </inkml:brush>
  </inkml:definitions>
  <inkml:trace contextRef="#ctx0" brushRef="#br0">2 1 24575,'-1'100'0,"3"110"0,9-149 0,-8-44 0,1 0 0,0 25 0,-3 312 222,-3-168-1809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31.949"/>
    </inkml:context>
    <inkml:brush xml:id="br0">
      <inkml:brushProperty name="width" value="0.35" units="cm"/>
      <inkml:brushProperty name="height" value="0.35" units="cm"/>
      <inkml:brushProperty name="color" value="#FFFFFF"/>
    </inkml:brush>
  </inkml:definitions>
  <inkml:trace contextRef="#ctx0" brushRef="#br0">157 921 24575,'1'-27'0,"0"9"0,-1-1 0,-1 0 0,0 0 0,-2 1 0,0-1 0,0 1 0,-9-24 0,3 18 0,2 1 0,-4-28 0,8 33 0,-1-1 0,-1 1 0,-1 0 0,-15-33 0,-13-25 0,15 27 0,16 41 0,0-1 0,0 0 0,1 0 0,0 0 0,0 0 0,1 0 0,1 0 0,0-14 0,2-8 0,8-37 0,-5 41 0,3-48 0,-8 66 55,-2-33 214,2 40-334,0 1 0,0 0 0,0-1 0,-1 1 0,1 0 0,-1-1 0,1 1 0,-1 0 0,1 0 0,-1-1 0,0 1 0,1 0 0,-1 0 0,0 0 0,0 0 1,0 0-1,0 0 0,0 0 0,0 0 0,0 0 0,0 1 0,-1-1 0,1 0 0,0 1 0,-2-1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37.58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6:06.513"/>
    </inkml:context>
    <inkml:brush xml:id="br0">
      <inkml:brushProperty name="width" value="0.35" units="cm"/>
      <inkml:brushProperty name="height" value="0.35" units="cm"/>
      <inkml:brushProperty name="color" value="#FFFFFF"/>
    </inkml:brush>
  </inkml:definitions>
  <inkml:trace contextRef="#ctx0" brushRef="#br0">164 6002 24575,'-3'-56'0,"-3"-1"0,-2 1 0,-24-85 0,32 141 0,-8-46 0,1 0 0,3-1 0,1 0 0,3 1 0,6-53 0,4 27 0,-6 57 0,-1 0 0,-1-1 0,-1 1 0,0-1 0,-1 0 0,0 1 0,-2-1 0,-4-23 0,3 29 0,-6-19 0,2-1 0,0 0 0,2 0 0,-2-47 0,7 27 0,2 1 0,2 0 0,13-58 0,-8 57 0,4-77 0,-10 93 0,7-34 0,-6 45 0,2-37 0,-5 27 0,-3-201 0,-8 150 0,5 41 0,-2-52 0,25-369 0,-11 13 0,-9 265 0,2-449 0,-2 602 0,-1-1 0,-14-58 0,9 58 0,2 0 0,-3-52 0,10-581 0,1 641 0,7-46 0,2-14 0,-12-122 0,3-43 0,20 76 0,-19 162 0,0 0 0,0 1 0,1-1 0,8-15 0,1-5 0,-11 30 0,-1 0 0,1 0 0,0 0 0,0 0 0,0 0 0,0 1 0,0-1 0,1 1 0,-1-1 0,1 1 0,-1 0 0,1 0 0,0 0 0,0 1 0,0-1 0,0 1 0,6-3 0,8-1 0,-1 0 0,25-3 0,0-1 0,-16 4 0,-1 1 0,1 1 0,0 1 0,36 2 0,-41 1 0,1-1 0,-1-1 0,0 0 0,0-2 0,0 0 0,0-2 0,30-9 0,-17 0 0,0 2 0,1 1 0,42-7 0,-74 17 0,-1 1 0,0 0 0,1-1 0,-1 1 0,1 0 0,-1 0 0,1 0 0,-1 0 0,1 0 0,-1 1 0,1-1 0,-1 0 0,0 1 0,1-1 0,-1 1 0,1-1 0,-1 1 0,0 0 0,0-1 0,1 1 0,-1 0 0,0 0 0,0 0 0,0 0 0,0 0 0,0 0 0,0 0 0,1 2 0,0 2 0,1 0 0,-1 0 0,-1 0 0,1 1 0,-1-1 0,1 7 0,0-3 0,8 59 0,-2 1 0,-1 109 0,-24 134 0,-78 330 0,-56-10 0,6-29 0,141-584 0,4-11 0,-2-2 0,1 1 0,-1 0 0,0 0 0,0 0 0,-1-1 0,0 1 0,-5 7 0,7-13 0,1 0 0,-1 0 0,0 0 0,0 0 0,-1-1 0,1 1 0,0 0 0,0-1 0,0 1 0,0 0 0,-1-1 0,1 0 0,0 1 0,0-1 0,-1 0 0,1 0 0,0 1 0,-1-1 0,1 0 0,0 0 0,-1 0 0,1-1 0,0 1 0,-1 0 0,1 0 0,0-1 0,0 1 0,-3-2 0,-36-20 0,30 16 0,-32-19 0,-2 2 0,0 2 0,-1 3 0,-1 1 0,0 2 0,-87-16 0,110 24 342,17 2-684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6:07.80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6:16.705"/>
    </inkml:context>
    <inkml:brush xml:id="br0">
      <inkml:brushProperty name="width" value="0.35" units="cm"/>
      <inkml:brushProperty name="height" value="0.35" units="cm"/>
      <inkml:brushProperty name="color" value="#FFFFFF"/>
    </inkml:brush>
  </inkml:definitions>
  <inkml:trace contextRef="#ctx0" brushRef="#br0">1 14 24575,'3'0'0,"1"1"0,0 1 0,-1-1 0,1 0 0,-1 1 0,1 0 0,3 2 0,7 4 0,1-3 0,0 0 0,0 0 0,1-2 0,-1 0 0,29 2 0,82-5 0,-91-2 0,1 1 0,-1 2 0,38 7 0,-16 3 0,-16-2 0,1-2 0,62 3 0,155 0 0,66 0 0,320-10 0,-601-2 0,0-3 0,69-16 0,-32 5 0,36-7 0,-97 19 0,37-13 0,-42 11 0,0 2 0,1 0 0,-1 0 0,22-1 0,21 4 229,-37 1-627,1 0-1,-1-2 0,42-8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6:25.117"/>
    </inkml:context>
    <inkml:brush xml:id="br0">
      <inkml:brushProperty name="width" value="0.35" units="cm"/>
      <inkml:brushProperty name="height" value="0.35" units="cm"/>
      <inkml:brushProperty name="color" value="#FFFFFF"/>
    </inkml:brush>
  </inkml:definitions>
  <inkml:trace contextRef="#ctx0" brushRef="#br0">91 1 24575,'0'31'0,"-1"1"0,2-1 0,1 1 0,9 50 0,-5-52 0,-3 1 0,0-1 0,-2 1 0,-5 59 0,-2-50 0,-1-1 0,-14 40 0,12-48 0,2 0 0,0 0 0,2 1 0,-1 39 0,7 2050 0,-2-2093 0,-9 47 0,5-44 0,-1 34 0,-5 21 0,1 0 0,8 356 0,3-229 0,1-187 0,1 0 0,1-1 0,2 1 0,15 47 0,-10-37 0,10 51 0,-16-52 0,2 6 0,3 81 0,-9-25 0,-3 92 0,-2-169-1365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6:27.639"/>
    </inkml:context>
    <inkml:brush xml:id="br0">
      <inkml:brushProperty name="width" value="0.35" units="cm"/>
      <inkml:brushProperty name="height" value="0.35" units="cm"/>
      <inkml:brushProperty name="color" value="#FFFFFF"/>
    </inkml:brush>
  </inkml:definitions>
  <inkml:trace contextRef="#ctx0" brushRef="#br0">129 1194 24575,'-17'-47'0,"13"18"0,0-57 0,4 54 0,-6-44 0,-5-22 0,5 0 0,7-115 0,1 71 0,-3 127 0,-1 1 0,0 0 0,-1 0 0,0 0 0,-7-16 0,4 14 0,1-1 0,1 1 0,-2-20 0,2 11 112,-1 0 1,-8-25-1,-6-36-1814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6:44.368"/>
    </inkml:context>
    <inkml:brush xml:id="br0">
      <inkml:brushProperty name="width" value="0.35" units="cm"/>
      <inkml:brushProperty name="height" value="0.35" units="cm"/>
      <inkml:brushProperty name="color" value="#FFFFFF"/>
    </inkml:brush>
  </inkml:definitions>
  <inkml:trace contextRef="#ctx0" brushRef="#br0">170 1 24575,'2'100'0,"-4"110"0,-2-185 0,-1-1 0,0-1 0,-12 31 0,-5 18 0,14-30 0,3-1 0,1 0 0,3 1 0,3 47 0,0-35 0,-9 88 0,-8-50 0,6-45 0,3-1 0,-1 57 0,7-45 0,0 22 0,14 115 0,-6-114 0,-3 1 0,-7 83 0,0-39 0,2-112 0,1 0 0,1 0 0,0 0 0,1 0 0,0 0 0,1-1 0,7 17 0,0 0 0,-2 1 0,8 50 0,-12-35 0,-2 1 0,-3 0 0,-5 52 0,0-60 0,-18 68 0,5-33 0,-61 304 0,74-345 0,-2 51 0,-2 12 0,9-92 0,-1 0 0,1 0 0,-1 0 0,1 0 0,0 0 0,1 0 0,-1 0 0,1 0 0,-1 0 0,1 0 0,1 0 0,-1 0 0,0 0 0,1 0 0,0-1 0,0 1 0,0-1 0,0 1 0,4 3 0,-2-3 0,0-1 0,0 0 0,0 1 0,0-1 0,1-1 0,0 1 0,-1-1 0,1 0 0,0 0 0,0 0 0,0-1 0,0 0 0,1 0 0,8 1 0,50 1 0,76-5 0,-29-1 0,-59 4 0,1-3 0,-1-2 0,98-21 0,-107 18 0,0 1 0,0 2 0,0 2 0,63 5 0,-9 0 0,368-3 0,-426 3 0,-1 2 0,1 2 0,-1 1 0,48 18 0,-36-11 0,0-2 0,1-1 0,0-4 0,85 5 0,301-14 0,-435 1 7,32-4-1379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18.624"/>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6:57.406"/>
    </inkml:context>
    <inkml:brush xml:id="br0">
      <inkml:brushProperty name="width" value="0.35" units="cm"/>
      <inkml:brushProperty name="height" value="0.35" units="cm"/>
      <inkml:brushProperty name="color" value="#FFFFFF"/>
    </inkml:brush>
  </inkml:definitions>
  <inkml:trace contextRef="#ctx0" brushRef="#br0">158 109 24575,'-4'0'0,"-5"0"0,-4 0 0,-5 0 0,-2 0 0,-1 0 0,2-4 0,1-5 0,3-4 0,5-5 0,4-2 0,2-1 0,3-2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7:03.7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7:07.222"/>
    </inkml:context>
    <inkml:brush xml:id="br0">
      <inkml:brushProperty name="width" value="0.35" units="cm"/>
      <inkml:brushProperty name="height" value="0.35" units="cm"/>
      <inkml:brushProperty name="color" value="#FFFFFF"/>
    </inkml:brush>
  </inkml:definitions>
  <inkml:trace contextRef="#ctx0" brushRef="#br0">215 909 24575,'-1'-10'0,"0"-1"0,-1 1 0,-1 0 0,-4-14 0,-3-12 0,1-16 0,-5-107 0,14-56 0,2 86 0,-1 91 0,0 24 0,0 0 0,-1 0 0,-1 0 0,0-1 0,-4-16 0,2 26 0,0 0 0,0 0 0,0 1 0,-1-1 0,0 1 0,0-1 0,0 1 0,0 1 0,0-1 0,-1 1 0,1-1 0,-1 1 0,0 0 0,-9-3 0,0-2 0,-11-6-682,-33-13-1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19.246"/>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19.83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20.50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21.66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22.931"/>
    </inkml:context>
    <inkml:brush xml:id="br0">
      <inkml:brushProperty name="width" value="0.35" units="cm"/>
      <inkml:brushProperty name="height" value="0.35" units="cm"/>
      <inkml:brushProperty name="color" value="#FFFFFF"/>
    </inkml:brush>
  </inkml:definitions>
  <inkml:trace contextRef="#ctx0" brushRef="#br0">1 4 24575,'0'-4'0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24.66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1:33:25.76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pPr/>
              <a:t>3/23/2022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pPr/>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pPr/>
              <a:t>3/23/2022</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pPr/>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pPr/>
              <a:t>3/23/2022</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pPr/>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100.png"/><Relationship Id="rId18" Type="http://schemas.openxmlformats.org/officeDocument/2006/relationships/image" Target="../media/image11.png"/><Relationship Id="rId26" Type="http://schemas.openxmlformats.org/officeDocument/2006/relationships/customXml" Target="../ink/ink16.xml"/><Relationship Id="rId39" Type="http://schemas.openxmlformats.org/officeDocument/2006/relationships/image" Target="../media/image21.png"/><Relationship Id="rId21" Type="http://schemas.openxmlformats.org/officeDocument/2006/relationships/customXml" Target="../ink/ink13.xml"/><Relationship Id="rId34" Type="http://schemas.openxmlformats.org/officeDocument/2006/relationships/customXml" Target="../ink/ink20.xml"/><Relationship Id="rId7" Type="http://schemas.openxmlformats.org/officeDocument/2006/relationships/customXml" Target="../ink/ink4.xml"/><Relationship Id="rId17" Type="http://schemas.openxmlformats.org/officeDocument/2006/relationships/customXml" Target="../ink/ink11.xml"/><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image" Target="../media/image20.png"/><Relationship Id="rId2" Type="http://schemas.openxmlformats.org/officeDocument/2006/relationships/customXml" Target="../ink/ink1.xml"/><Relationship Id="rId16" Type="http://schemas.openxmlformats.org/officeDocument/2006/relationships/customXml" Target="../ink/ink10.xml"/><Relationship Id="rId20" Type="http://schemas.openxmlformats.org/officeDocument/2006/relationships/image" Target="../media/image12.png"/><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9.xml"/><Relationship Id="rId23" Type="http://schemas.openxmlformats.org/officeDocument/2006/relationships/image" Target="../media/image13.png"/><Relationship Id="rId28" Type="http://schemas.openxmlformats.org/officeDocument/2006/relationships/customXml" Target="../ink/ink17.xml"/><Relationship Id="rId36" Type="http://schemas.openxmlformats.org/officeDocument/2006/relationships/customXml" Target="../ink/ink21.xml"/><Relationship Id="rId10" Type="http://schemas.openxmlformats.org/officeDocument/2006/relationships/customXml" Target="../ink/ink7.xml"/><Relationship Id="rId19" Type="http://schemas.openxmlformats.org/officeDocument/2006/relationships/customXml" Target="../ink/ink12.xml"/><Relationship Id="rId31" Type="http://schemas.openxmlformats.org/officeDocument/2006/relationships/image" Target="../media/image17.png"/><Relationship Id="rId4" Type="http://schemas.openxmlformats.org/officeDocument/2006/relationships/image" Target="../media/image90.png"/><Relationship Id="rId9" Type="http://schemas.openxmlformats.org/officeDocument/2006/relationships/customXml" Target="../ink/ink6.xml"/><Relationship Id="rId14" Type="http://schemas.openxmlformats.org/officeDocument/2006/relationships/customXml" Target="../ink/ink8.xml"/><Relationship Id="rId22" Type="http://schemas.openxmlformats.org/officeDocument/2006/relationships/customXml" Target="../ink/ink14.xml"/><Relationship Id="rId27" Type="http://schemas.openxmlformats.org/officeDocument/2006/relationships/image" Target="../media/image15.png"/><Relationship Id="rId30" Type="http://schemas.openxmlformats.org/officeDocument/2006/relationships/customXml" Target="../ink/ink18.xml"/><Relationship Id="rId35" Type="http://schemas.openxmlformats.org/officeDocument/2006/relationships/image" Target="../media/image19.png"/><Relationship Id="rId8" Type="http://schemas.openxmlformats.org/officeDocument/2006/relationships/customXml" Target="../ink/ink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8063345" y="143688"/>
            <a:ext cx="3985900" cy="1474098"/>
          </a:xfrm>
          <a:prstGeom prst="rect">
            <a:avLst/>
          </a:prstGeom>
        </p:spPr>
      </p:pic>
      <p:sp>
        <p:nvSpPr>
          <p:cNvPr id="2" name="TextBox 1"/>
          <p:cNvSpPr txBox="1"/>
          <p:nvPr/>
        </p:nvSpPr>
        <p:spPr>
          <a:xfrm>
            <a:off x="2952205" y="1968085"/>
            <a:ext cx="6701245" cy="923330"/>
          </a:xfrm>
          <a:prstGeom prst="rect">
            <a:avLst/>
          </a:prstGeom>
          <a:noFill/>
        </p:spPr>
        <p:txBody>
          <a:bodyPr wrap="square" rtlCol="0">
            <a:spAutoFit/>
          </a:bodyPr>
          <a:lstStyle/>
          <a:p>
            <a:r>
              <a:rPr lang="en-IN" sz="5400" dirty="0"/>
              <a:t>Major/Minor Project</a:t>
            </a:r>
          </a:p>
        </p:txBody>
      </p:sp>
      <p:sp>
        <p:nvSpPr>
          <p:cNvPr id="4" name="TextBox 3"/>
          <p:cNvSpPr txBox="1"/>
          <p:nvPr/>
        </p:nvSpPr>
        <p:spPr>
          <a:xfrm>
            <a:off x="857214" y="2938597"/>
            <a:ext cx="9948555" cy="892552"/>
          </a:xfrm>
          <a:prstGeom prst="rect">
            <a:avLst/>
          </a:prstGeom>
          <a:noFill/>
        </p:spPr>
        <p:txBody>
          <a:bodyPr wrap="square" rtlCol="0">
            <a:spAutoFit/>
          </a:bodyPr>
          <a:lstStyle/>
          <a:p>
            <a:pPr algn="ct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Creative text generation from Images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3200" dirty="0"/>
          </a:p>
        </p:txBody>
      </p:sp>
      <p:sp>
        <p:nvSpPr>
          <p:cNvPr id="6" name="TextBox 5"/>
          <p:cNvSpPr txBox="1"/>
          <p:nvPr/>
        </p:nvSpPr>
        <p:spPr>
          <a:xfrm>
            <a:off x="239513" y="5057596"/>
            <a:ext cx="6063314" cy="1785104"/>
          </a:xfrm>
          <a:prstGeom prst="rect">
            <a:avLst/>
          </a:prstGeom>
          <a:noFill/>
        </p:spPr>
        <p:txBody>
          <a:bodyPr wrap="square" rtlCol="0">
            <a:spAutoFit/>
          </a:bodyPr>
          <a:lstStyle/>
          <a:p>
            <a:r>
              <a:rPr lang="en-IN" dirty="0"/>
              <a:t>Presented by:</a:t>
            </a:r>
          </a:p>
          <a:p>
            <a:endParaRPr lang="en-IN" dirty="0"/>
          </a:p>
          <a:p>
            <a:r>
              <a:rPr lang="en-IN" sz="1400" dirty="0"/>
              <a:t>Abhishek Shrivastava     - 500075340 - R177219007	</a:t>
            </a:r>
          </a:p>
          <a:p>
            <a:r>
              <a:rPr lang="en-IN" sz="1400" dirty="0"/>
              <a:t>Animesh Sundriyal         - 500075335 - R177219031	</a:t>
            </a:r>
          </a:p>
          <a:p>
            <a:r>
              <a:rPr lang="en-IN" sz="1400" dirty="0"/>
              <a:t>Akash Joshi 	                    - 500075323 - R177219016	</a:t>
            </a:r>
          </a:p>
          <a:p>
            <a:r>
              <a:rPr lang="en-IN" sz="1400" dirty="0"/>
              <a:t>Aditya Rathore                - 500076006 - R177219013</a:t>
            </a:r>
          </a:p>
          <a:p>
            <a:endParaRPr lang="en-IN" dirty="0"/>
          </a:p>
        </p:txBody>
      </p:sp>
      <p:sp>
        <p:nvSpPr>
          <p:cNvPr id="9" name="TextBox 8"/>
          <p:cNvSpPr txBox="1"/>
          <p:nvPr/>
        </p:nvSpPr>
        <p:spPr>
          <a:xfrm>
            <a:off x="7245684" y="5125789"/>
            <a:ext cx="4946316" cy="1354217"/>
          </a:xfrm>
          <a:prstGeom prst="rect">
            <a:avLst/>
          </a:prstGeom>
          <a:noFill/>
        </p:spPr>
        <p:txBody>
          <a:bodyPr wrap="square" rtlCol="0">
            <a:spAutoFit/>
          </a:bodyPr>
          <a:lstStyle/>
          <a:p>
            <a:r>
              <a:rPr lang="en-IN" dirty="0"/>
              <a:t>Mentored By:</a:t>
            </a:r>
          </a:p>
          <a:p>
            <a:endParaRPr lang="en-IN" dirty="0"/>
          </a:p>
          <a:p>
            <a:r>
              <a:rPr lang="en-US" sz="1400" dirty="0"/>
              <a:t>Mr. Shiv Naresh Shivhare</a:t>
            </a:r>
          </a:p>
          <a:p>
            <a:r>
              <a:rPr lang="en-US" sz="1400" dirty="0"/>
              <a:t>(Assistant Professor, Department of Informatics, SOCS, UPES)</a:t>
            </a:r>
          </a:p>
          <a:p>
            <a:endParaRPr lang="en-IN"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1594C-EAF7-4F71-88BE-3ED5D01C8B4A}"/>
              </a:ext>
            </a:extLst>
          </p:cNvPr>
          <p:cNvSpPr txBox="1"/>
          <p:nvPr/>
        </p:nvSpPr>
        <p:spPr>
          <a:xfrm>
            <a:off x="630690" y="472421"/>
            <a:ext cx="9484859" cy="3467488"/>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rPr>
              <a:t>VGG16</a:t>
            </a:r>
            <a:endParaRPr lang="en-IN" sz="20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VGG stands for Visual Geometry Group; it is a standard deep Convolutional Neural Network (CNN) architecture with multiple layers. </a:t>
            </a:r>
          </a:p>
          <a:p>
            <a:pPr marL="342900" lvl="0" indent="-342900">
              <a:lnSpc>
                <a:spcPct val="115000"/>
              </a:lnSpc>
              <a:buFont typeface="Courier New" panose="02070309020205020404" pitchFamily="49" charset="0"/>
              <a:buChar char="o"/>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Developed as a deep neural network, the VGGNet also surpasses baselines on many tasks and datasets beyond ImageNet. The “deep” refers to the number of layers with VGG-16 or VGG-19 consisting of 16 and 19 convolutional layers.</a:t>
            </a:r>
          </a:p>
          <a:p>
            <a:pPr marL="342900" lvl="0" indent="-342900">
              <a:lnSpc>
                <a:spcPct val="115000"/>
              </a:lnSpc>
              <a:buFont typeface="Courier New" panose="02070309020205020404" pitchFamily="49" charset="0"/>
              <a:buChar char="o"/>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convolution layers followed by a pooling layer that reduces the height and the width. If we look at the number of filters that we can use, around 64 filters are available that we can double to about 128 and then to 256 filters. In the last layers, we can use 512 filters.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Fig. A1. The standard VGG-16 network architecture as proposed in [32].... |  Download Scientific Diagram">
            <a:extLst>
              <a:ext uri="{FF2B5EF4-FFF2-40B4-BE49-F238E27FC236}">
                <a16:creationId xmlns:a16="http://schemas.microsoft.com/office/drawing/2014/main" id="{3866F172-B488-45D0-A47A-66137C148C3B}"/>
              </a:ext>
            </a:extLst>
          </p:cNvPr>
          <p:cNvPicPr>
            <a:picLocks noChangeAspect="1"/>
          </p:cNvPicPr>
          <p:nvPr/>
        </p:nvPicPr>
        <p:blipFill rotWithShape="1">
          <a:blip r:embed="rId2">
            <a:extLst>
              <a:ext uri="{28A0092B-C50C-407E-A947-70E740481C1C}">
                <a14:useLocalDpi xmlns:a14="http://schemas.microsoft.com/office/drawing/2010/main" val="0"/>
              </a:ext>
            </a:extLst>
          </a:blip>
          <a:srcRect b="5567"/>
          <a:stretch/>
        </p:blipFill>
        <p:spPr bwMode="auto">
          <a:xfrm>
            <a:off x="6969577" y="3751734"/>
            <a:ext cx="4855099" cy="2914790"/>
          </a:xfrm>
          <a:prstGeom prst="rect">
            <a:avLst/>
          </a:prstGeom>
          <a:noFill/>
          <a:ln>
            <a:noFill/>
          </a:ln>
        </p:spPr>
      </p:pic>
    </p:spTree>
    <p:extLst>
      <p:ext uri="{BB962C8B-B14F-4D97-AF65-F5344CB8AC3E}">
        <p14:creationId xmlns:p14="http://schemas.microsoft.com/office/powerpoint/2010/main" val="369888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61850" y="892092"/>
            <a:ext cx="10812973" cy="4308872"/>
          </a:xfrm>
          <a:prstGeom prst="rect">
            <a:avLst/>
          </a:prstGeom>
          <a:noFill/>
        </p:spPr>
        <p:txBody>
          <a:bodyPr wrap="square" rtlCol="0">
            <a:spAutoFit/>
          </a:bodyPr>
          <a:lstStyle/>
          <a:p>
            <a:pPr marL="2857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Collection for sentence-based image description and search, consisting of 8,000 images that are each paired with five different captions which provide clear descriptions of the salient entities and events. The images were chosen from six different Flickr groups. Image data is of 234 x 234 size with 3 channels (RGB). </a:t>
            </a:r>
          </a:p>
          <a:p>
            <a:pPr marL="2857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Poem Generation we have create a dataset manually consists of different poems, rhymes and lyrics. A small size data that used for initial phases of training has numerous poems added to it many of them are from famous poets. Poems are taken from various sources like poetryfoundations.org and google.</a:t>
            </a:r>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3934E56-E925-48EC-B963-9C96FF03C313}"/>
              </a:ext>
            </a:extLst>
          </p:cNvPr>
          <p:cNvPicPr>
            <a:picLocks noChangeAspect="1"/>
          </p:cNvPicPr>
          <p:nvPr/>
        </p:nvPicPr>
        <p:blipFill rotWithShape="1">
          <a:blip r:embed="rId2"/>
          <a:srcRect t="50327"/>
          <a:stretch/>
        </p:blipFill>
        <p:spPr bwMode="auto">
          <a:xfrm>
            <a:off x="3589976" y="2069935"/>
            <a:ext cx="4956719" cy="174156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688A0DB-6679-4A78-9552-1B25B94AE57D}"/>
              </a:ext>
            </a:extLst>
          </p:cNvPr>
          <p:cNvPicPr>
            <a:picLocks noChangeAspect="1"/>
          </p:cNvPicPr>
          <p:nvPr/>
        </p:nvPicPr>
        <p:blipFill rotWithShape="1">
          <a:blip r:embed="rId3"/>
          <a:srcRect t="52558" b="12742"/>
          <a:stretch/>
        </p:blipFill>
        <p:spPr bwMode="auto">
          <a:xfrm>
            <a:off x="3589976" y="4989343"/>
            <a:ext cx="4638675" cy="148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325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Gantt Chart</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46BE9A3-FE40-4231-9614-8885DF355826}"/>
              </a:ext>
            </a:extLst>
          </p:cNvPr>
          <p:cNvPicPr>
            <a:picLocks noChangeAspect="1"/>
          </p:cNvPicPr>
          <p:nvPr/>
        </p:nvPicPr>
        <p:blipFill rotWithShape="1">
          <a:blip r:embed="rId2"/>
          <a:srcRect t="25572"/>
          <a:stretch/>
        </p:blipFill>
        <p:spPr>
          <a:xfrm>
            <a:off x="534976" y="1148861"/>
            <a:ext cx="10981372" cy="4804103"/>
          </a:xfrm>
          <a:prstGeom prst="rect">
            <a:avLst/>
          </a:prstGeom>
          <a:ln>
            <a:solidFill>
              <a:schemeClr val="tx1"/>
            </a:solidFill>
          </a:ln>
        </p:spPr>
      </p:pic>
    </p:spTree>
    <p:extLst>
      <p:ext uri="{BB962C8B-B14F-4D97-AF65-F5344CB8AC3E}">
        <p14:creationId xmlns:p14="http://schemas.microsoft.com/office/powerpoint/2010/main" val="134031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55199E5C-37EF-421B-98E2-90990E0E053D}"/>
              </a:ext>
            </a:extLst>
          </p:cNvPr>
          <p:cNvSpPr>
            <a:spLocks noChangeArrowheads="1"/>
          </p:cNvSpPr>
          <p:nvPr/>
        </p:nvSpPr>
        <p:spPr bwMode="auto">
          <a:xfrm>
            <a:off x="3069772" y="-9382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6C5AC381-D066-402C-8634-1F81908AFB47}"/>
              </a:ext>
            </a:extLst>
          </p:cNvPr>
          <p:cNvSpPr>
            <a:spLocks noChangeArrowheads="1"/>
          </p:cNvSpPr>
          <p:nvPr/>
        </p:nvSpPr>
        <p:spPr bwMode="auto">
          <a:xfrm>
            <a:off x="3069772" y="-4810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4" name="Group 23">
            <a:extLst>
              <a:ext uri="{FF2B5EF4-FFF2-40B4-BE49-F238E27FC236}">
                <a16:creationId xmlns:a16="http://schemas.microsoft.com/office/drawing/2014/main" id="{1A4459CA-23AE-4E89-9D7C-487907AAF46D}"/>
              </a:ext>
            </a:extLst>
          </p:cNvPr>
          <p:cNvGrpSpPr/>
          <p:nvPr/>
        </p:nvGrpSpPr>
        <p:grpSpPr>
          <a:xfrm>
            <a:off x="7155704" y="3196143"/>
            <a:ext cx="64080" cy="1333440"/>
            <a:chOff x="7155704" y="3196143"/>
            <a:chExt cx="64080" cy="133344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81B7D15B-2D10-4BD1-98EA-8E61CB3DADEF}"/>
                    </a:ext>
                  </a:extLst>
                </p14:cNvPr>
                <p14:cNvContentPartPr/>
                <p14:nvPr/>
              </p14:nvContentPartPr>
              <p14:xfrm>
                <a:off x="7179824" y="3196143"/>
                <a:ext cx="360" cy="360"/>
              </p14:xfrm>
            </p:contentPart>
          </mc:Choice>
          <mc:Fallback xmlns="">
            <p:pic>
              <p:nvPicPr>
                <p:cNvPr id="9" name="Ink 8">
                  <a:extLst>
                    <a:ext uri="{FF2B5EF4-FFF2-40B4-BE49-F238E27FC236}">
                      <a16:creationId xmlns:a16="http://schemas.microsoft.com/office/drawing/2014/main" id="{81B7D15B-2D10-4BD1-98EA-8E61CB3DADEF}"/>
                    </a:ext>
                  </a:extLst>
                </p:cNvPr>
                <p:cNvPicPr/>
                <p:nvPr/>
              </p:nvPicPr>
              <p:blipFill>
                <a:blip r:embed="rId4"/>
                <a:stretch>
                  <a:fillRect/>
                </a:stretch>
              </p:blipFill>
              <p:spPr>
                <a:xfrm>
                  <a:off x="7117184" y="313350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F75E033E-3658-4CD9-9879-DC086E25C1D7}"/>
                    </a:ext>
                  </a:extLst>
                </p14:cNvPr>
                <p14:cNvContentPartPr/>
                <p14:nvPr/>
              </p14:nvContentPartPr>
              <p14:xfrm>
                <a:off x="7163624" y="3204063"/>
                <a:ext cx="360" cy="360"/>
              </p14:xfrm>
            </p:contentPart>
          </mc:Choice>
          <mc:Fallback xmlns="">
            <p:pic>
              <p:nvPicPr>
                <p:cNvPr id="10" name="Ink 9">
                  <a:extLst>
                    <a:ext uri="{FF2B5EF4-FFF2-40B4-BE49-F238E27FC236}">
                      <a16:creationId xmlns:a16="http://schemas.microsoft.com/office/drawing/2014/main" id="{F75E033E-3658-4CD9-9879-DC086E25C1D7}"/>
                    </a:ext>
                  </a:extLst>
                </p:cNvPr>
                <p:cNvPicPr/>
                <p:nvPr/>
              </p:nvPicPr>
              <p:blipFill>
                <a:blip r:embed="rId4"/>
                <a:stretch>
                  <a:fillRect/>
                </a:stretch>
              </p:blipFill>
              <p:spPr>
                <a:xfrm>
                  <a:off x="7100984" y="314142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3010C1D-6C73-4F5F-AE20-6B2580166C7B}"/>
                    </a:ext>
                  </a:extLst>
                </p14:cNvPr>
                <p14:cNvContentPartPr/>
                <p14:nvPr/>
              </p14:nvContentPartPr>
              <p14:xfrm>
                <a:off x="7163624" y="3275343"/>
                <a:ext cx="360" cy="360"/>
              </p14:xfrm>
            </p:contentPart>
          </mc:Choice>
          <mc:Fallback xmlns="">
            <p:pic>
              <p:nvPicPr>
                <p:cNvPr id="11" name="Ink 10">
                  <a:extLst>
                    <a:ext uri="{FF2B5EF4-FFF2-40B4-BE49-F238E27FC236}">
                      <a16:creationId xmlns:a16="http://schemas.microsoft.com/office/drawing/2014/main" id="{C3010C1D-6C73-4F5F-AE20-6B2580166C7B}"/>
                    </a:ext>
                  </a:extLst>
                </p:cNvPr>
                <p:cNvPicPr/>
                <p:nvPr/>
              </p:nvPicPr>
              <p:blipFill>
                <a:blip r:embed="rId4"/>
                <a:stretch>
                  <a:fillRect/>
                </a:stretch>
              </p:blipFill>
              <p:spPr>
                <a:xfrm>
                  <a:off x="7100984" y="321270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86D7D65-05FA-4ADB-B1EF-3879334DF0BF}"/>
                    </a:ext>
                  </a:extLst>
                </p14:cNvPr>
                <p14:cNvContentPartPr/>
                <p14:nvPr/>
              </p14:nvContentPartPr>
              <p14:xfrm>
                <a:off x="7179824" y="3386943"/>
                <a:ext cx="360" cy="360"/>
              </p14:xfrm>
            </p:contentPart>
          </mc:Choice>
          <mc:Fallback xmlns="">
            <p:pic>
              <p:nvPicPr>
                <p:cNvPr id="13" name="Ink 12">
                  <a:extLst>
                    <a:ext uri="{FF2B5EF4-FFF2-40B4-BE49-F238E27FC236}">
                      <a16:creationId xmlns:a16="http://schemas.microsoft.com/office/drawing/2014/main" id="{986D7D65-05FA-4ADB-B1EF-3879334DF0BF}"/>
                    </a:ext>
                  </a:extLst>
                </p:cNvPr>
                <p:cNvPicPr/>
                <p:nvPr/>
              </p:nvPicPr>
              <p:blipFill>
                <a:blip r:embed="rId4"/>
                <a:stretch>
                  <a:fillRect/>
                </a:stretch>
              </p:blipFill>
              <p:spPr>
                <a:xfrm>
                  <a:off x="7117184" y="332430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65DF3ED5-08C4-4DEA-BC0E-97593E86B83E}"/>
                    </a:ext>
                  </a:extLst>
                </p14:cNvPr>
                <p14:cNvContentPartPr/>
                <p14:nvPr/>
              </p14:nvContentPartPr>
              <p14:xfrm>
                <a:off x="7155704" y="3458583"/>
                <a:ext cx="360" cy="360"/>
              </p14:xfrm>
            </p:contentPart>
          </mc:Choice>
          <mc:Fallback xmlns="">
            <p:pic>
              <p:nvPicPr>
                <p:cNvPr id="14" name="Ink 13">
                  <a:extLst>
                    <a:ext uri="{FF2B5EF4-FFF2-40B4-BE49-F238E27FC236}">
                      <a16:creationId xmlns:a16="http://schemas.microsoft.com/office/drawing/2014/main" id="{65DF3ED5-08C4-4DEA-BC0E-97593E86B83E}"/>
                    </a:ext>
                  </a:extLst>
                </p:cNvPr>
                <p:cNvPicPr/>
                <p:nvPr/>
              </p:nvPicPr>
              <p:blipFill>
                <a:blip r:embed="rId4"/>
                <a:stretch>
                  <a:fillRect/>
                </a:stretch>
              </p:blipFill>
              <p:spPr>
                <a:xfrm>
                  <a:off x="7093064" y="339558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406D1CF6-590E-409C-9ACD-50717D2F87BF}"/>
                    </a:ext>
                  </a:extLst>
                </p14:cNvPr>
                <p14:cNvContentPartPr/>
                <p14:nvPr/>
              </p14:nvContentPartPr>
              <p14:xfrm>
                <a:off x="7219424" y="3538143"/>
                <a:ext cx="360" cy="360"/>
              </p14:xfrm>
            </p:contentPart>
          </mc:Choice>
          <mc:Fallback xmlns="">
            <p:pic>
              <p:nvPicPr>
                <p:cNvPr id="16" name="Ink 15">
                  <a:extLst>
                    <a:ext uri="{FF2B5EF4-FFF2-40B4-BE49-F238E27FC236}">
                      <a16:creationId xmlns:a16="http://schemas.microsoft.com/office/drawing/2014/main" id="{406D1CF6-590E-409C-9ACD-50717D2F87BF}"/>
                    </a:ext>
                  </a:extLst>
                </p:cNvPr>
                <p:cNvPicPr/>
                <p:nvPr/>
              </p:nvPicPr>
              <p:blipFill>
                <a:blip r:embed="rId4"/>
                <a:stretch>
                  <a:fillRect/>
                </a:stretch>
              </p:blipFill>
              <p:spPr>
                <a:xfrm>
                  <a:off x="7156424" y="347514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C0905D2C-4A7F-4CF0-AC31-271D994D70EC}"/>
                    </a:ext>
                  </a:extLst>
                </p14:cNvPr>
                <p14:cNvContentPartPr/>
                <p14:nvPr/>
              </p14:nvContentPartPr>
              <p14:xfrm>
                <a:off x="7155704" y="3663783"/>
                <a:ext cx="360" cy="1800"/>
              </p14:xfrm>
            </p:contentPart>
          </mc:Choice>
          <mc:Fallback xmlns="">
            <p:pic>
              <p:nvPicPr>
                <p:cNvPr id="18" name="Ink 17">
                  <a:extLst>
                    <a:ext uri="{FF2B5EF4-FFF2-40B4-BE49-F238E27FC236}">
                      <a16:creationId xmlns:a16="http://schemas.microsoft.com/office/drawing/2014/main" id="{C0905D2C-4A7F-4CF0-AC31-271D994D70EC}"/>
                    </a:ext>
                  </a:extLst>
                </p:cNvPr>
                <p:cNvPicPr/>
                <p:nvPr/>
              </p:nvPicPr>
              <p:blipFill>
                <a:blip r:embed="rId13"/>
                <a:stretch>
                  <a:fillRect/>
                </a:stretch>
              </p:blipFill>
              <p:spPr>
                <a:xfrm>
                  <a:off x="7093064" y="3600783"/>
                  <a:ext cx="126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A1601C37-3510-43A2-AE02-94B3AD4FC16D}"/>
                    </a:ext>
                  </a:extLst>
                </p14:cNvPr>
                <p14:cNvContentPartPr/>
                <p14:nvPr/>
              </p14:nvContentPartPr>
              <p14:xfrm>
                <a:off x="7187744" y="3800223"/>
                <a:ext cx="360" cy="360"/>
              </p14:xfrm>
            </p:contentPart>
          </mc:Choice>
          <mc:Fallback xmlns="">
            <p:pic>
              <p:nvPicPr>
                <p:cNvPr id="20" name="Ink 19">
                  <a:extLst>
                    <a:ext uri="{FF2B5EF4-FFF2-40B4-BE49-F238E27FC236}">
                      <a16:creationId xmlns:a16="http://schemas.microsoft.com/office/drawing/2014/main" id="{A1601C37-3510-43A2-AE02-94B3AD4FC16D}"/>
                    </a:ext>
                  </a:extLst>
                </p:cNvPr>
                <p:cNvPicPr/>
                <p:nvPr/>
              </p:nvPicPr>
              <p:blipFill>
                <a:blip r:embed="rId4"/>
                <a:stretch>
                  <a:fillRect/>
                </a:stretch>
              </p:blipFill>
              <p:spPr>
                <a:xfrm>
                  <a:off x="7124744" y="373758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3D4085E5-B066-43A4-93EA-67AB059A3A5E}"/>
                    </a:ext>
                  </a:extLst>
                </p14:cNvPr>
                <p14:cNvContentPartPr/>
                <p14:nvPr/>
              </p14:nvContentPartPr>
              <p14:xfrm>
                <a:off x="7171544" y="3927663"/>
                <a:ext cx="360" cy="360"/>
              </p14:xfrm>
            </p:contentPart>
          </mc:Choice>
          <mc:Fallback xmlns="">
            <p:pic>
              <p:nvPicPr>
                <p:cNvPr id="21" name="Ink 20">
                  <a:extLst>
                    <a:ext uri="{FF2B5EF4-FFF2-40B4-BE49-F238E27FC236}">
                      <a16:creationId xmlns:a16="http://schemas.microsoft.com/office/drawing/2014/main" id="{3D4085E5-B066-43A4-93EA-67AB059A3A5E}"/>
                    </a:ext>
                  </a:extLst>
                </p:cNvPr>
                <p:cNvPicPr/>
                <p:nvPr/>
              </p:nvPicPr>
              <p:blipFill>
                <a:blip r:embed="rId4"/>
                <a:stretch>
                  <a:fillRect/>
                </a:stretch>
              </p:blipFill>
              <p:spPr>
                <a:xfrm>
                  <a:off x="7108904" y="386466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2C854ACF-FE56-4642-B843-BF7F961254FA}"/>
                    </a:ext>
                  </a:extLst>
                </p14:cNvPr>
                <p14:cNvContentPartPr/>
                <p14:nvPr/>
              </p14:nvContentPartPr>
              <p14:xfrm>
                <a:off x="7163624" y="4038903"/>
                <a:ext cx="360" cy="360"/>
              </p14:xfrm>
            </p:contentPart>
          </mc:Choice>
          <mc:Fallback xmlns="">
            <p:pic>
              <p:nvPicPr>
                <p:cNvPr id="22" name="Ink 21">
                  <a:extLst>
                    <a:ext uri="{FF2B5EF4-FFF2-40B4-BE49-F238E27FC236}">
                      <a16:creationId xmlns:a16="http://schemas.microsoft.com/office/drawing/2014/main" id="{2C854ACF-FE56-4642-B843-BF7F961254FA}"/>
                    </a:ext>
                  </a:extLst>
                </p:cNvPr>
                <p:cNvPicPr/>
                <p:nvPr/>
              </p:nvPicPr>
              <p:blipFill>
                <a:blip r:embed="rId4"/>
                <a:stretch>
                  <a:fillRect/>
                </a:stretch>
              </p:blipFill>
              <p:spPr>
                <a:xfrm>
                  <a:off x="7100984" y="397590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797D6987-6A77-48D1-9402-F8E4447FBBF8}"/>
                    </a:ext>
                  </a:extLst>
                </p14:cNvPr>
                <p14:cNvContentPartPr/>
                <p14:nvPr/>
              </p14:nvContentPartPr>
              <p14:xfrm>
                <a:off x="7187024" y="4173903"/>
                <a:ext cx="9360" cy="355680"/>
              </p14:xfrm>
            </p:contentPart>
          </mc:Choice>
          <mc:Fallback xmlns="">
            <p:pic>
              <p:nvPicPr>
                <p:cNvPr id="23" name="Ink 22">
                  <a:extLst>
                    <a:ext uri="{FF2B5EF4-FFF2-40B4-BE49-F238E27FC236}">
                      <a16:creationId xmlns:a16="http://schemas.microsoft.com/office/drawing/2014/main" id="{797D6987-6A77-48D1-9402-F8E4447FBBF8}"/>
                    </a:ext>
                  </a:extLst>
                </p:cNvPr>
                <p:cNvPicPr/>
                <p:nvPr/>
              </p:nvPicPr>
              <p:blipFill>
                <a:blip r:embed="rId18"/>
                <a:stretch>
                  <a:fillRect/>
                </a:stretch>
              </p:blipFill>
              <p:spPr>
                <a:xfrm>
                  <a:off x="7124384" y="4111263"/>
                  <a:ext cx="135000" cy="48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DC7326F0-191D-4401-AABA-F95F953695AA}"/>
                  </a:ext>
                </a:extLst>
              </p14:cNvPr>
              <p14:cNvContentPartPr/>
              <p14:nvPr/>
            </p14:nvContentPartPr>
            <p14:xfrm>
              <a:off x="7139144" y="5035383"/>
              <a:ext cx="57240" cy="331560"/>
            </p14:xfrm>
          </p:contentPart>
        </mc:Choice>
        <mc:Fallback xmlns="">
          <p:pic>
            <p:nvPicPr>
              <p:cNvPr id="25" name="Ink 24">
                <a:extLst>
                  <a:ext uri="{FF2B5EF4-FFF2-40B4-BE49-F238E27FC236}">
                    <a16:creationId xmlns:a16="http://schemas.microsoft.com/office/drawing/2014/main" id="{DC7326F0-191D-4401-AABA-F95F953695AA}"/>
                  </a:ext>
                </a:extLst>
              </p:cNvPr>
              <p:cNvPicPr/>
              <p:nvPr/>
            </p:nvPicPr>
            <p:blipFill>
              <a:blip r:embed="rId20"/>
              <a:stretch>
                <a:fillRect/>
              </a:stretch>
            </p:blipFill>
            <p:spPr>
              <a:xfrm>
                <a:off x="7076504" y="4972743"/>
                <a:ext cx="1828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D18AE695-0D17-42E6-9516-06C48453C8C2}"/>
                  </a:ext>
                </a:extLst>
              </p14:cNvPr>
              <p14:cNvContentPartPr/>
              <p14:nvPr/>
            </p14:nvContentPartPr>
            <p14:xfrm>
              <a:off x="7171544" y="4635423"/>
              <a:ext cx="360" cy="360"/>
            </p14:xfrm>
          </p:contentPart>
        </mc:Choice>
        <mc:Fallback xmlns="">
          <p:pic>
            <p:nvPicPr>
              <p:cNvPr id="27" name="Ink 26">
                <a:extLst>
                  <a:ext uri="{FF2B5EF4-FFF2-40B4-BE49-F238E27FC236}">
                    <a16:creationId xmlns:a16="http://schemas.microsoft.com/office/drawing/2014/main" id="{D18AE695-0D17-42E6-9516-06C48453C8C2}"/>
                  </a:ext>
                </a:extLst>
              </p:cNvPr>
              <p:cNvPicPr/>
              <p:nvPr/>
            </p:nvPicPr>
            <p:blipFill>
              <a:blip r:embed="rId4"/>
              <a:stretch>
                <a:fillRect/>
              </a:stretch>
            </p:blipFill>
            <p:spPr>
              <a:xfrm>
                <a:off x="7108904" y="4572423"/>
                <a:ext cx="126000" cy="126000"/>
              </a:xfrm>
              <a:prstGeom prst="rect">
                <a:avLst/>
              </a:prstGeom>
            </p:spPr>
          </p:pic>
        </mc:Fallback>
      </mc:AlternateContent>
      <p:grpSp>
        <p:nvGrpSpPr>
          <p:cNvPr id="15" name="Group 14">
            <a:extLst>
              <a:ext uri="{FF2B5EF4-FFF2-40B4-BE49-F238E27FC236}">
                <a16:creationId xmlns:a16="http://schemas.microsoft.com/office/drawing/2014/main" id="{8E949C5A-356F-42AD-97D8-804A47AB5373}"/>
              </a:ext>
            </a:extLst>
          </p:cNvPr>
          <p:cNvGrpSpPr/>
          <p:nvPr/>
        </p:nvGrpSpPr>
        <p:grpSpPr>
          <a:xfrm>
            <a:off x="6285944" y="971703"/>
            <a:ext cx="342360" cy="2161080"/>
            <a:chOff x="6285944" y="971703"/>
            <a:chExt cx="342360" cy="2161080"/>
          </a:xfrm>
        </p:grpSpPr>
        <mc:AlternateContent xmlns:mc="http://schemas.openxmlformats.org/markup-compatibility/2006" xmlns:p14="http://schemas.microsoft.com/office/powerpoint/2010/main">
          <mc:Choice Requires="p14">
            <p:contentPart p14:bwMode="auto" r:id="rId22">
              <p14:nvContentPartPr>
                <p14:cNvPr id="3" name="Ink 2">
                  <a:extLst>
                    <a:ext uri="{FF2B5EF4-FFF2-40B4-BE49-F238E27FC236}">
                      <a16:creationId xmlns:a16="http://schemas.microsoft.com/office/drawing/2014/main" id="{4A8E0225-627B-4634-8EF9-65DD8E55A23E}"/>
                    </a:ext>
                  </a:extLst>
                </p14:cNvPr>
                <p14:cNvContentPartPr/>
                <p14:nvPr/>
              </p14:nvContentPartPr>
              <p14:xfrm>
                <a:off x="6285944" y="971703"/>
                <a:ext cx="342360" cy="2161080"/>
              </p14:xfrm>
            </p:contentPart>
          </mc:Choice>
          <mc:Fallback xmlns="">
            <p:pic>
              <p:nvPicPr>
                <p:cNvPr id="3" name="Ink 2">
                  <a:extLst>
                    <a:ext uri="{FF2B5EF4-FFF2-40B4-BE49-F238E27FC236}">
                      <a16:creationId xmlns:a16="http://schemas.microsoft.com/office/drawing/2014/main" id="{4A8E0225-627B-4634-8EF9-65DD8E55A23E}"/>
                    </a:ext>
                  </a:extLst>
                </p:cNvPr>
                <p:cNvPicPr/>
                <p:nvPr/>
              </p:nvPicPr>
              <p:blipFill>
                <a:blip r:embed="rId23"/>
                <a:stretch>
                  <a:fillRect/>
                </a:stretch>
              </p:blipFill>
              <p:spPr>
                <a:xfrm>
                  <a:off x="6222944" y="908703"/>
                  <a:ext cx="468000" cy="2286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31DA7F05-D619-4ADB-BA6C-F2D177EA9DA7}"/>
                    </a:ext>
                  </a:extLst>
                </p14:cNvPr>
                <p14:cNvContentPartPr/>
                <p14:nvPr/>
              </p14:nvContentPartPr>
              <p14:xfrm>
                <a:off x="6305024" y="1868463"/>
                <a:ext cx="360" cy="360"/>
              </p14:xfrm>
            </p:contentPart>
          </mc:Choice>
          <mc:Fallback xmlns="">
            <p:pic>
              <p:nvPicPr>
                <p:cNvPr id="12" name="Ink 11">
                  <a:extLst>
                    <a:ext uri="{FF2B5EF4-FFF2-40B4-BE49-F238E27FC236}">
                      <a16:creationId xmlns:a16="http://schemas.microsoft.com/office/drawing/2014/main" id="{31DA7F05-D619-4ADB-BA6C-F2D177EA9DA7}"/>
                    </a:ext>
                  </a:extLst>
                </p:cNvPr>
                <p:cNvPicPr/>
                <p:nvPr/>
              </p:nvPicPr>
              <p:blipFill>
                <a:blip r:embed="rId25"/>
                <a:stretch>
                  <a:fillRect/>
                </a:stretch>
              </p:blipFill>
              <p:spPr>
                <a:xfrm>
                  <a:off x="6242024" y="1805463"/>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4A98D22B-2C97-4C83-BF30-9D0A2AC7301A}"/>
                  </a:ext>
                </a:extLst>
              </p14:cNvPr>
              <p14:cNvContentPartPr/>
              <p14:nvPr/>
            </p14:nvContentPartPr>
            <p14:xfrm>
              <a:off x="6384584" y="917343"/>
              <a:ext cx="973800" cy="45000"/>
            </p14:xfrm>
          </p:contentPart>
        </mc:Choice>
        <mc:Fallback xmlns="">
          <p:pic>
            <p:nvPicPr>
              <p:cNvPr id="17" name="Ink 16">
                <a:extLst>
                  <a:ext uri="{FF2B5EF4-FFF2-40B4-BE49-F238E27FC236}">
                    <a16:creationId xmlns:a16="http://schemas.microsoft.com/office/drawing/2014/main" id="{4A98D22B-2C97-4C83-BF30-9D0A2AC7301A}"/>
                  </a:ext>
                </a:extLst>
              </p:cNvPr>
              <p:cNvPicPr/>
              <p:nvPr/>
            </p:nvPicPr>
            <p:blipFill>
              <a:blip r:embed="rId27"/>
              <a:stretch>
                <a:fillRect/>
              </a:stretch>
            </p:blipFill>
            <p:spPr>
              <a:xfrm>
                <a:off x="6321944" y="854343"/>
                <a:ext cx="1099440" cy="170640"/>
              </a:xfrm>
              <a:prstGeom prst="rect">
                <a:avLst/>
              </a:prstGeom>
            </p:spPr>
          </p:pic>
        </mc:Fallback>
      </mc:AlternateContent>
      <p:grpSp>
        <p:nvGrpSpPr>
          <p:cNvPr id="29" name="Group 28">
            <a:extLst>
              <a:ext uri="{FF2B5EF4-FFF2-40B4-BE49-F238E27FC236}">
                <a16:creationId xmlns:a16="http://schemas.microsoft.com/office/drawing/2014/main" id="{6207442C-96DC-46E0-BE22-F4CF67E38074}"/>
              </a:ext>
            </a:extLst>
          </p:cNvPr>
          <p:cNvGrpSpPr/>
          <p:nvPr/>
        </p:nvGrpSpPr>
        <p:grpSpPr>
          <a:xfrm>
            <a:off x="6282704" y="3490263"/>
            <a:ext cx="47880" cy="2608200"/>
            <a:chOff x="6282704" y="3490263"/>
            <a:chExt cx="47880" cy="2608200"/>
          </a:xfrm>
        </p:grpSpPr>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610145A9-D021-4388-A4FC-8B2A5E0D719E}"/>
                    </a:ext>
                  </a:extLst>
                </p14:cNvPr>
                <p14:cNvContentPartPr/>
                <p14:nvPr/>
              </p14:nvContentPartPr>
              <p14:xfrm>
                <a:off x="6288464" y="3490263"/>
                <a:ext cx="42120" cy="1701000"/>
              </p14:xfrm>
            </p:contentPart>
          </mc:Choice>
          <mc:Fallback xmlns="">
            <p:pic>
              <p:nvPicPr>
                <p:cNvPr id="19" name="Ink 18">
                  <a:extLst>
                    <a:ext uri="{FF2B5EF4-FFF2-40B4-BE49-F238E27FC236}">
                      <a16:creationId xmlns:a16="http://schemas.microsoft.com/office/drawing/2014/main" id="{610145A9-D021-4388-A4FC-8B2A5E0D719E}"/>
                    </a:ext>
                  </a:extLst>
                </p:cNvPr>
                <p:cNvPicPr/>
                <p:nvPr/>
              </p:nvPicPr>
              <p:blipFill>
                <a:blip r:embed="rId29"/>
                <a:stretch>
                  <a:fillRect/>
                </a:stretch>
              </p:blipFill>
              <p:spPr>
                <a:xfrm>
                  <a:off x="6225824" y="3427623"/>
                  <a:ext cx="167760" cy="1826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E8884988-9D5F-4995-B4DC-4D14446727E1}"/>
                    </a:ext>
                  </a:extLst>
                </p14:cNvPr>
                <p14:cNvContentPartPr/>
                <p14:nvPr/>
              </p14:nvContentPartPr>
              <p14:xfrm>
                <a:off x="6282704" y="5668623"/>
                <a:ext cx="46440" cy="429840"/>
              </p14:xfrm>
            </p:contentPart>
          </mc:Choice>
          <mc:Fallback xmlns="">
            <p:pic>
              <p:nvPicPr>
                <p:cNvPr id="26" name="Ink 25">
                  <a:extLst>
                    <a:ext uri="{FF2B5EF4-FFF2-40B4-BE49-F238E27FC236}">
                      <a16:creationId xmlns:a16="http://schemas.microsoft.com/office/drawing/2014/main" id="{E8884988-9D5F-4995-B4DC-4D14446727E1}"/>
                    </a:ext>
                  </a:extLst>
                </p:cNvPr>
                <p:cNvPicPr/>
                <p:nvPr/>
              </p:nvPicPr>
              <p:blipFill>
                <a:blip r:embed="rId31"/>
                <a:stretch>
                  <a:fillRect/>
                </a:stretch>
              </p:blipFill>
              <p:spPr>
                <a:xfrm>
                  <a:off x="6220064" y="5605983"/>
                  <a:ext cx="172080" cy="55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6F8C5A1F-B3A3-4734-9751-77FEE15FF820}"/>
                  </a:ext>
                </a:extLst>
              </p14:cNvPr>
              <p14:cNvContentPartPr/>
              <p14:nvPr/>
            </p14:nvContentPartPr>
            <p14:xfrm>
              <a:off x="940304" y="1486503"/>
              <a:ext cx="941760" cy="1272600"/>
            </p14:xfrm>
          </p:contentPart>
        </mc:Choice>
        <mc:Fallback xmlns="">
          <p:pic>
            <p:nvPicPr>
              <p:cNvPr id="30" name="Ink 29">
                <a:extLst>
                  <a:ext uri="{FF2B5EF4-FFF2-40B4-BE49-F238E27FC236}">
                    <a16:creationId xmlns:a16="http://schemas.microsoft.com/office/drawing/2014/main" id="{6F8C5A1F-B3A3-4734-9751-77FEE15FF820}"/>
                  </a:ext>
                </a:extLst>
              </p:cNvPr>
              <p:cNvPicPr/>
              <p:nvPr/>
            </p:nvPicPr>
            <p:blipFill>
              <a:blip r:embed="rId33"/>
              <a:stretch>
                <a:fillRect/>
              </a:stretch>
            </p:blipFill>
            <p:spPr>
              <a:xfrm>
                <a:off x="877304" y="1423863"/>
                <a:ext cx="1067400" cy="1398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D0C1F7DA-0369-4DA1-81BD-C59260572010}"/>
                  </a:ext>
                </a:extLst>
              </p14:cNvPr>
              <p14:cNvContentPartPr/>
              <p14:nvPr/>
            </p14:nvContentPartPr>
            <p14:xfrm>
              <a:off x="8371424" y="2918583"/>
              <a:ext cx="57240" cy="39240"/>
            </p14:xfrm>
          </p:contentPart>
        </mc:Choice>
        <mc:Fallback xmlns="">
          <p:pic>
            <p:nvPicPr>
              <p:cNvPr id="31" name="Ink 30">
                <a:extLst>
                  <a:ext uri="{FF2B5EF4-FFF2-40B4-BE49-F238E27FC236}">
                    <a16:creationId xmlns:a16="http://schemas.microsoft.com/office/drawing/2014/main" id="{D0C1F7DA-0369-4DA1-81BD-C59260572010}"/>
                  </a:ext>
                </a:extLst>
              </p:cNvPr>
              <p:cNvPicPr/>
              <p:nvPr/>
            </p:nvPicPr>
            <p:blipFill>
              <a:blip r:embed="rId35"/>
              <a:stretch>
                <a:fillRect/>
              </a:stretch>
            </p:blipFill>
            <p:spPr>
              <a:xfrm>
                <a:off x="8308424" y="2855943"/>
                <a:ext cx="1828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740F1099-9605-4B2D-BB30-B348C9FD361A}"/>
                  </a:ext>
                </a:extLst>
              </p14:cNvPr>
              <p14:cNvContentPartPr/>
              <p14:nvPr/>
            </p14:nvContentPartPr>
            <p14:xfrm>
              <a:off x="8237144" y="6074343"/>
              <a:ext cx="360" cy="360"/>
            </p14:xfrm>
          </p:contentPart>
        </mc:Choice>
        <mc:Fallback xmlns="">
          <p:pic>
            <p:nvPicPr>
              <p:cNvPr id="33" name="Ink 32">
                <a:extLst>
                  <a:ext uri="{FF2B5EF4-FFF2-40B4-BE49-F238E27FC236}">
                    <a16:creationId xmlns:a16="http://schemas.microsoft.com/office/drawing/2014/main" id="{740F1099-9605-4B2D-BB30-B348C9FD361A}"/>
                  </a:ext>
                </a:extLst>
              </p:cNvPr>
              <p:cNvPicPr/>
              <p:nvPr/>
            </p:nvPicPr>
            <p:blipFill>
              <a:blip r:embed="rId25"/>
              <a:stretch>
                <a:fillRect/>
              </a:stretch>
            </p:blipFill>
            <p:spPr>
              <a:xfrm>
                <a:off x="8174504" y="601170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Ink 33">
                <a:extLst>
                  <a:ext uri="{FF2B5EF4-FFF2-40B4-BE49-F238E27FC236}">
                    <a16:creationId xmlns:a16="http://schemas.microsoft.com/office/drawing/2014/main" id="{6A5CCE58-7746-4188-9D2A-980567F63BA8}"/>
                  </a:ext>
                </a:extLst>
              </p14:cNvPr>
              <p14:cNvContentPartPr/>
              <p14:nvPr/>
            </p14:nvContentPartPr>
            <p14:xfrm>
              <a:off x="8160104" y="5993703"/>
              <a:ext cx="77760" cy="327600"/>
            </p14:xfrm>
          </p:contentPart>
        </mc:Choice>
        <mc:Fallback xmlns="">
          <p:pic>
            <p:nvPicPr>
              <p:cNvPr id="34" name="Ink 33">
                <a:extLst>
                  <a:ext uri="{FF2B5EF4-FFF2-40B4-BE49-F238E27FC236}">
                    <a16:creationId xmlns:a16="http://schemas.microsoft.com/office/drawing/2014/main" id="{6A5CCE58-7746-4188-9D2A-980567F63BA8}"/>
                  </a:ext>
                </a:extLst>
              </p:cNvPr>
              <p:cNvPicPr/>
              <p:nvPr/>
            </p:nvPicPr>
            <p:blipFill>
              <a:blip r:embed="rId38"/>
              <a:stretch>
                <a:fillRect/>
              </a:stretch>
            </p:blipFill>
            <p:spPr>
              <a:xfrm>
                <a:off x="8097104" y="5931063"/>
                <a:ext cx="203400" cy="453240"/>
              </a:xfrm>
              <a:prstGeom prst="rect">
                <a:avLst/>
              </a:prstGeom>
            </p:spPr>
          </p:pic>
        </mc:Fallback>
      </mc:AlternateContent>
      <p:pic>
        <p:nvPicPr>
          <p:cNvPr id="6" name="Picture 5">
            <a:extLst>
              <a:ext uri="{FF2B5EF4-FFF2-40B4-BE49-F238E27FC236}">
                <a16:creationId xmlns:a16="http://schemas.microsoft.com/office/drawing/2014/main" id="{1F7ABC30-ED30-4BBE-9045-EE1A6399D6F4}"/>
              </a:ext>
            </a:extLst>
          </p:cNvPr>
          <p:cNvPicPr>
            <a:picLocks noChangeAspect="1"/>
          </p:cNvPicPr>
          <p:nvPr/>
        </p:nvPicPr>
        <p:blipFill>
          <a:blip r:embed="rId39"/>
          <a:stretch>
            <a:fillRect/>
          </a:stretch>
        </p:blipFill>
        <p:spPr>
          <a:xfrm>
            <a:off x="661554" y="904103"/>
            <a:ext cx="10868891" cy="5519359"/>
          </a:xfrm>
          <a:prstGeom prst="rect">
            <a:avLst/>
          </a:prstGeom>
        </p:spPr>
      </p:pic>
    </p:spTree>
    <p:extLst>
      <p:ext uri="{BB962C8B-B14F-4D97-AF65-F5344CB8AC3E}">
        <p14:creationId xmlns:p14="http://schemas.microsoft.com/office/powerpoint/2010/main" val="16559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2CA3820-ECB4-42C8-8137-06550402EEF5}"/>
              </a:ext>
            </a:extLst>
          </p:cNvPr>
          <p:cNvPicPr>
            <a:picLocks noChangeAspect="1"/>
          </p:cNvPicPr>
          <p:nvPr/>
        </p:nvPicPr>
        <p:blipFill>
          <a:blip r:embed="rId2"/>
          <a:stretch>
            <a:fillRect/>
          </a:stretch>
        </p:blipFill>
        <p:spPr>
          <a:xfrm>
            <a:off x="1800792" y="833401"/>
            <a:ext cx="8069826" cy="5705008"/>
          </a:xfrm>
          <a:prstGeom prst="rect">
            <a:avLst/>
          </a:prstGeom>
        </p:spPr>
      </p:pic>
    </p:spTree>
    <p:extLst>
      <p:ext uri="{BB962C8B-B14F-4D97-AF65-F5344CB8AC3E}">
        <p14:creationId xmlns:p14="http://schemas.microsoft.com/office/powerpoint/2010/main" val="141616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SWOT Analysis</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5D403D3-5BC6-443A-A5E3-C7677C38AA54}"/>
              </a:ext>
            </a:extLst>
          </p:cNvPr>
          <p:cNvSpPr txBox="1"/>
          <p:nvPr/>
        </p:nvSpPr>
        <p:spPr>
          <a:xfrm>
            <a:off x="480874" y="923278"/>
            <a:ext cx="11230252" cy="5154103"/>
          </a:xfrm>
          <a:prstGeom prst="rect">
            <a:avLst/>
          </a:prstGeom>
          <a:noFill/>
        </p:spPr>
        <p:txBody>
          <a:bodyPr wrap="square">
            <a:spAutoFit/>
          </a:bodyPr>
          <a:lstStyle/>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Strength:</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As an image is one of the strongest inspirations for poetry as the dynamic nature of poetry makes it able to be constructed from any object that we pull from an image.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also have used transfer learning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use of transfer learning helps the model to generate more accurate data. We don't have to do everything on our own, we use the pre-trained model that has been already trained on large datasets and extract the features from these models and use them for our tasks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p>
          <a:p>
            <a:pPr marL="45720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Weakness: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Since poetry is one of the most expressive ways to use verbal language, computational generation of texts recognizable as good poems is difficult. Unlike other types of texts, both content and form contribute to the expressivity and the aesthetical value of a poem. The extent to which the two aspects are interrelated in poetry is a matter of debate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Opportunities: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Generating poetry from images has application in the creative writing industry, as a spur for artists seeking inspiration for their work.</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It can improve online marketing and customer segmentation by identifying customer interests through interpreting their shared images via social media platforms.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Threats: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An incorrectly captioned image will result in a nonsensical poem being formed.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829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594359" y="1214693"/>
            <a:ext cx="9901002" cy="677108"/>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855C364-1069-4B46-B367-1BD63201584A}"/>
              </a:ext>
            </a:extLst>
          </p:cNvPr>
          <p:cNvSpPr txBox="1"/>
          <p:nvPr/>
        </p:nvSpPr>
        <p:spPr>
          <a:xfrm>
            <a:off x="302128" y="1086494"/>
            <a:ext cx="11587743" cy="4893647"/>
          </a:xfrm>
          <a:prstGeom prst="rect">
            <a:avLst/>
          </a:prstGeom>
          <a:noFill/>
        </p:spPr>
        <p:txBody>
          <a:bodyPr wrap="square" rtlCol="0">
            <a:spAutoFit/>
          </a:bodyPr>
          <a:lstStyle/>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Li, L., Yang, S., </a:t>
            </a:r>
            <a:r>
              <a:rPr lang="en-US" sz="1300" dirty="0" err="1">
                <a:effectLst/>
                <a:latin typeface="Times New Roman" panose="02020603050405020304" pitchFamily="18" charset="0"/>
                <a:ea typeface="Times New Roman" panose="02020603050405020304" pitchFamily="18" charset="0"/>
              </a:rPr>
              <a:t>Su</a:t>
            </a:r>
            <a:r>
              <a:rPr lang="en-US" sz="1300" dirty="0">
                <a:effectLst/>
                <a:latin typeface="Times New Roman" panose="02020603050405020304" pitchFamily="18" charset="0"/>
                <a:ea typeface="Times New Roman" panose="02020603050405020304" pitchFamily="18" charset="0"/>
              </a:rPr>
              <a:t>, L., Wang, S., Yan, C., </a:t>
            </a:r>
            <a:r>
              <a:rPr lang="en-US" sz="1300" dirty="0" err="1">
                <a:effectLst/>
                <a:latin typeface="Times New Roman" panose="02020603050405020304" pitchFamily="18" charset="0"/>
                <a:ea typeface="Times New Roman" panose="02020603050405020304" pitchFamily="18" charset="0"/>
              </a:rPr>
              <a:t>Zha</a:t>
            </a:r>
            <a:r>
              <a:rPr lang="en-US" sz="1300" dirty="0">
                <a:effectLst/>
                <a:latin typeface="Times New Roman" panose="02020603050405020304" pitchFamily="18" charset="0"/>
                <a:ea typeface="Times New Roman" panose="02020603050405020304" pitchFamily="18" charset="0"/>
              </a:rPr>
              <a:t>, Z. J., &amp; Huang, Q. (2020, October). Diverter-guider recurrent network for diverse poems generation from image. In Proceedings of the 28th ACM International Conference on Multimedia (pp. 3875-3883).</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Corpus-Based Generation of Content and Form in Poetry Jukka M. Toivanen, </a:t>
            </a:r>
            <a:r>
              <a:rPr lang="en-US" sz="1300" dirty="0" err="1">
                <a:effectLst/>
                <a:latin typeface="Times New Roman" panose="02020603050405020304" pitchFamily="18" charset="0"/>
                <a:ea typeface="Times New Roman" panose="02020603050405020304" pitchFamily="18" charset="0"/>
              </a:rPr>
              <a:t>Hannu</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Toivonen</a:t>
            </a:r>
            <a:r>
              <a:rPr lang="en-US" sz="1300" dirty="0">
                <a:effectLst/>
                <a:latin typeface="Times New Roman" panose="02020603050405020304" pitchFamily="18" charset="0"/>
                <a:ea typeface="Times New Roman" panose="02020603050405020304" pitchFamily="18" charset="0"/>
              </a:rPr>
              <a:t>, Alessandro </a:t>
            </a:r>
            <a:r>
              <a:rPr lang="en-US" sz="1300" dirty="0" err="1">
                <a:effectLst/>
                <a:latin typeface="Times New Roman" panose="02020603050405020304" pitchFamily="18" charset="0"/>
                <a:ea typeface="Times New Roman" panose="02020603050405020304" pitchFamily="18" charset="0"/>
              </a:rPr>
              <a:t>Valitutti</a:t>
            </a:r>
            <a:r>
              <a:rPr lang="en-US" sz="1300" dirty="0">
                <a:effectLst/>
                <a:latin typeface="Times New Roman" panose="02020603050405020304" pitchFamily="18" charset="0"/>
                <a:ea typeface="Times New Roman" panose="02020603050405020304" pitchFamily="18" charset="0"/>
              </a:rPr>
              <a:t> and Oskar Gross</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Farhadi, A., </a:t>
            </a:r>
            <a:r>
              <a:rPr lang="en-US" sz="1300" dirty="0" err="1">
                <a:effectLst/>
                <a:latin typeface="Times New Roman" panose="02020603050405020304" pitchFamily="18" charset="0"/>
                <a:ea typeface="Times New Roman" panose="02020603050405020304" pitchFamily="18" charset="0"/>
              </a:rPr>
              <a:t>Hejrati</a:t>
            </a:r>
            <a:r>
              <a:rPr lang="en-US" sz="1300" dirty="0">
                <a:effectLst/>
                <a:latin typeface="Times New Roman" panose="02020603050405020304" pitchFamily="18" charset="0"/>
                <a:ea typeface="Times New Roman" panose="02020603050405020304" pitchFamily="18" charset="0"/>
              </a:rPr>
              <a:t>, M., Sadeghi, M. A., Young, P., </a:t>
            </a:r>
            <a:r>
              <a:rPr lang="en-US" sz="1300" dirty="0" err="1">
                <a:effectLst/>
                <a:latin typeface="Times New Roman" panose="02020603050405020304" pitchFamily="18" charset="0"/>
                <a:ea typeface="Times New Roman" panose="02020603050405020304" pitchFamily="18" charset="0"/>
              </a:rPr>
              <a:t>Rashtchian</a:t>
            </a:r>
            <a:r>
              <a:rPr lang="en-US" sz="1300" dirty="0">
                <a:effectLst/>
                <a:latin typeface="Times New Roman" panose="02020603050405020304" pitchFamily="18" charset="0"/>
                <a:ea typeface="Times New Roman" panose="02020603050405020304" pitchFamily="18" charset="0"/>
              </a:rPr>
              <a:t>, C., </a:t>
            </a:r>
            <a:r>
              <a:rPr lang="en-US" sz="1300" dirty="0" err="1">
                <a:effectLst/>
                <a:latin typeface="Times New Roman" panose="02020603050405020304" pitchFamily="18" charset="0"/>
                <a:ea typeface="Times New Roman" panose="02020603050405020304" pitchFamily="18" charset="0"/>
              </a:rPr>
              <a:t>Hockenmaier</a:t>
            </a:r>
            <a:r>
              <a:rPr lang="en-US" sz="1300" dirty="0">
                <a:effectLst/>
                <a:latin typeface="Times New Roman" panose="02020603050405020304" pitchFamily="18" charset="0"/>
                <a:ea typeface="Times New Roman" panose="02020603050405020304" pitchFamily="18" charset="0"/>
              </a:rPr>
              <a:t>, J., &amp; Forsyth, D. (2010, September). Every picture tells a story: Generating sentences from images. In European conference on computer vision (pp. 15-29). Springer, Berlin, Heidelberg.</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An Introduction to Convolutional Neural Networks Keiron O’Shea and Ryan Nash </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A Critical Review of Recurrent Neural Networks for Sequence Learning Zachary C. Lipton, John Berkowitz, Charles Elkan.</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Felix A. Gers, </a:t>
            </a:r>
            <a:r>
              <a:rPr lang="en-US" sz="1300" dirty="0" err="1">
                <a:effectLst/>
                <a:latin typeface="Times New Roman" panose="02020603050405020304" pitchFamily="18" charset="0"/>
                <a:ea typeface="Times New Roman" panose="02020603050405020304" pitchFamily="18" charset="0"/>
              </a:rPr>
              <a:t>J¨urgen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Schmidhuber</a:t>
            </a:r>
            <a:r>
              <a:rPr lang="en-US" sz="1300" dirty="0">
                <a:effectLst/>
                <a:latin typeface="Times New Roman" panose="02020603050405020304" pitchFamily="18" charset="0"/>
                <a:ea typeface="Times New Roman" panose="02020603050405020304" pitchFamily="18" charset="0"/>
              </a:rPr>
              <a:t>, and Fred Cummins. Learning to forget: Continual prediction with LSTM. Neural computation, 12(10):2451–2471, 2000</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Liu, B., Fu, J., Kato, M. P., &amp; Yoshikawa, M. (2018, October). Beyond narrative description: Generating poetry from images by multi-adversarial training. In Proceedings of the 26th ACM international conference on Multimedia (pp. 783-791).</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Cheng, W. F., Wu, C. C., Song, R., Fu, J., </a:t>
            </a:r>
            <a:r>
              <a:rPr lang="en-US" sz="1300" dirty="0" err="1">
                <a:effectLst/>
                <a:latin typeface="Times New Roman" panose="02020603050405020304" pitchFamily="18" charset="0"/>
                <a:ea typeface="Times New Roman" panose="02020603050405020304" pitchFamily="18" charset="0"/>
              </a:rPr>
              <a:t>Xie</a:t>
            </a:r>
            <a:r>
              <a:rPr lang="en-US" sz="1300" dirty="0">
                <a:effectLst/>
                <a:latin typeface="Times New Roman" panose="02020603050405020304" pitchFamily="18" charset="0"/>
                <a:ea typeface="Times New Roman" panose="02020603050405020304" pitchFamily="18" charset="0"/>
              </a:rPr>
              <a:t>, X., &amp; </a:t>
            </a:r>
            <a:r>
              <a:rPr lang="en-US" sz="1300" dirty="0" err="1">
                <a:effectLst/>
                <a:latin typeface="Times New Roman" panose="02020603050405020304" pitchFamily="18" charset="0"/>
                <a:ea typeface="Times New Roman" panose="02020603050405020304" pitchFamily="18" charset="0"/>
              </a:rPr>
              <a:t>Nie</a:t>
            </a:r>
            <a:r>
              <a:rPr lang="en-US" sz="1300" dirty="0">
                <a:effectLst/>
                <a:latin typeface="Times New Roman" panose="02020603050405020304" pitchFamily="18" charset="0"/>
                <a:ea typeface="Times New Roman" panose="02020603050405020304" pitchFamily="18" charset="0"/>
              </a:rPr>
              <a:t>, J. Y. (2018). Image inspired poetry generation in </a:t>
            </a:r>
            <a:r>
              <a:rPr lang="en-US" sz="1300" dirty="0" err="1">
                <a:effectLst/>
                <a:latin typeface="Times New Roman" panose="02020603050405020304" pitchFamily="18" charset="0"/>
                <a:ea typeface="Times New Roman" panose="02020603050405020304" pitchFamily="18" charset="0"/>
              </a:rPr>
              <a:t>xiaoice</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arXiv</a:t>
            </a:r>
            <a:r>
              <a:rPr lang="en-US" sz="1300" dirty="0">
                <a:effectLst/>
                <a:latin typeface="Times New Roman" panose="02020603050405020304" pitchFamily="18" charset="0"/>
                <a:ea typeface="Times New Roman" panose="02020603050405020304" pitchFamily="18" charset="0"/>
              </a:rPr>
              <a:t> preprint arXiv:1808.03090.</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Asghar, N., Poupart, P., </a:t>
            </a:r>
            <a:r>
              <a:rPr lang="en-US" sz="1300" dirty="0" err="1">
                <a:effectLst/>
                <a:latin typeface="Times New Roman" panose="02020603050405020304" pitchFamily="18" charset="0"/>
                <a:ea typeface="Times New Roman" panose="02020603050405020304" pitchFamily="18" charset="0"/>
              </a:rPr>
              <a:t>Hoey</a:t>
            </a:r>
            <a:r>
              <a:rPr lang="en-US" sz="1300" dirty="0">
                <a:effectLst/>
                <a:latin typeface="Times New Roman" panose="02020603050405020304" pitchFamily="18" charset="0"/>
                <a:ea typeface="Times New Roman" panose="02020603050405020304" pitchFamily="18" charset="0"/>
              </a:rPr>
              <a:t>, J., Jiang, X., &amp; </a:t>
            </a:r>
            <a:r>
              <a:rPr lang="en-US" sz="1300" dirty="0" err="1">
                <a:effectLst/>
                <a:latin typeface="Times New Roman" panose="02020603050405020304" pitchFamily="18" charset="0"/>
                <a:ea typeface="Times New Roman" panose="02020603050405020304" pitchFamily="18" charset="0"/>
              </a:rPr>
              <a:t>Mou</a:t>
            </a:r>
            <a:r>
              <a:rPr lang="en-US" sz="1300" dirty="0">
                <a:effectLst/>
                <a:latin typeface="Times New Roman" panose="02020603050405020304" pitchFamily="18" charset="0"/>
                <a:ea typeface="Times New Roman" panose="02020603050405020304" pitchFamily="18" charset="0"/>
              </a:rPr>
              <a:t>, L. (2018, March). Affective neural response generation. In European Conference on Information Retrieval (pp. 154-166). Springer, Cham.</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Donahue, J., Anne Hendricks, L., </a:t>
            </a:r>
            <a:r>
              <a:rPr lang="en-US" sz="1300" dirty="0" err="1">
                <a:effectLst/>
                <a:latin typeface="Times New Roman" panose="02020603050405020304" pitchFamily="18" charset="0"/>
                <a:ea typeface="Times New Roman" panose="02020603050405020304" pitchFamily="18" charset="0"/>
              </a:rPr>
              <a:t>Guadarrama</a:t>
            </a:r>
            <a:r>
              <a:rPr lang="en-US" sz="1300" dirty="0">
                <a:effectLst/>
                <a:latin typeface="Times New Roman" panose="02020603050405020304" pitchFamily="18" charset="0"/>
                <a:ea typeface="Times New Roman" panose="02020603050405020304" pitchFamily="18" charset="0"/>
              </a:rPr>
              <a:t>, S., Rohrbach, M., </a:t>
            </a:r>
            <a:r>
              <a:rPr lang="en-US" sz="1300" dirty="0" err="1">
                <a:effectLst/>
                <a:latin typeface="Times New Roman" panose="02020603050405020304" pitchFamily="18" charset="0"/>
                <a:ea typeface="Times New Roman" panose="02020603050405020304" pitchFamily="18" charset="0"/>
              </a:rPr>
              <a:t>Venugopalan</a:t>
            </a:r>
            <a:r>
              <a:rPr lang="en-US" sz="1300" dirty="0">
                <a:effectLst/>
                <a:latin typeface="Times New Roman" panose="02020603050405020304" pitchFamily="18" charset="0"/>
                <a:ea typeface="Times New Roman" panose="02020603050405020304" pitchFamily="18" charset="0"/>
              </a:rPr>
              <a:t>, S., </a:t>
            </a:r>
            <a:r>
              <a:rPr lang="en-US" sz="1300" dirty="0" err="1">
                <a:effectLst/>
                <a:latin typeface="Times New Roman" panose="02020603050405020304" pitchFamily="18" charset="0"/>
                <a:ea typeface="Times New Roman" panose="02020603050405020304" pitchFamily="18" charset="0"/>
              </a:rPr>
              <a:t>Saenko</a:t>
            </a:r>
            <a:r>
              <a:rPr lang="en-US" sz="1300" dirty="0">
                <a:effectLst/>
                <a:latin typeface="Times New Roman" panose="02020603050405020304" pitchFamily="18" charset="0"/>
                <a:ea typeface="Times New Roman" panose="02020603050405020304" pitchFamily="18" charset="0"/>
              </a:rPr>
              <a:t>, K., &amp; Darrell, T. (2015). Long-term recurrent convolutional networks for visual recognition and description. In Proceedings of the IEEE conference on computer vision and pattern recognition (pp. 2625-2634).</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R.Bowman</a:t>
            </a:r>
            <a:r>
              <a:rPr lang="en-US" sz="1300" dirty="0">
                <a:effectLst/>
                <a:latin typeface="Times New Roman" panose="02020603050405020304" pitchFamily="18" charset="0"/>
                <a:ea typeface="Times New Roman" panose="02020603050405020304" pitchFamily="18" charset="0"/>
              </a:rPr>
              <a:t>, Luke </a:t>
            </a:r>
            <a:r>
              <a:rPr lang="en-US" sz="1300" dirty="0" err="1">
                <a:effectLst/>
                <a:latin typeface="Times New Roman" panose="02020603050405020304" pitchFamily="18" charset="0"/>
                <a:ea typeface="Times New Roman" panose="02020603050405020304" pitchFamily="18" charset="0"/>
              </a:rPr>
              <a:t>Vilnis</a:t>
            </a:r>
            <a:r>
              <a:rPr lang="en-US" sz="1300" dirty="0">
                <a:effectLst/>
                <a:latin typeface="Times New Roman" panose="02020603050405020304" pitchFamily="18" charset="0"/>
                <a:ea typeface="Times New Roman" panose="02020603050405020304" pitchFamily="18" charset="0"/>
              </a:rPr>
              <a:t>, Oriol </a:t>
            </a:r>
            <a:r>
              <a:rPr lang="en-US" sz="1300" dirty="0" err="1">
                <a:effectLst/>
                <a:latin typeface="Times New Roman" panose="02020603050405020304" pitchFamily="18" charset="0"/>
                <a:ea typeface="Times New Roman" panose="02020603050405020304" pitchFamily="18" charset="0"/>
              </a:rPr>
              <a:t>Vinyals</a:t>
            </a:r>
            <a:r>
              <a:rPr lang="en-US" sz="1300" dirty="0">
                <a:effectLst/>
                <a:latin typeface="Times New Roman" panose="02020603050405020304" pitchFamily="18" charset="0"/>
                <a:ea typeface="Times New Roman" panose="02020603050405020304" pitchFamily="18" charset="0"/>
              </a:rPr>
              <a:t>, Andrew M. Dai, </a:t>
            </a:r>
            <a:r>
              <a:rPr lang="en-US" sz="1300" dirty="0" err="1">
                <a:effectLst/>
                <a:latin typeface="Times New Roman" panose="02020603050405020304" pitchFamily="18" charset="0"/>
                <a:ea typeface="Times New Roman" panose="02020603050405020304" pitchFamily="18" charset="0"/>
              </a:rPr>
              <a:t>Rafal</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Jozefowicz</a:t>
            </a:r>
            <a:r>
              <a:rPr lang="en-US" sz="1300" dirty="0">
                <a:effectLst/>
                <a:latin typeface="Times New Roman" panose="02020603050405020304" pitchFamily="18" charset="0"/>
                <a:ea typeface="Times New Roman" panose="02020603050405020304" pitchFamily="18" charset="0"/>
              </a:rPr>
              <a:t> &amp; </a:t>
            </a:r>
            <a:r>
              <a:rPr lang="en-US" sz="1300" dirty="0" err="1">
                <a:effectLst/>
                <a:latin typeface="Times New Roman" panose="02020603050405020304" pitchFamily="18" charset="0"/>
                <a:ea typeface="Times New Roman" panose="02020603050405020304" pitchFamily="18" charset="0"/>
              </a:rPr>
              <a:t>Samy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Bengio</a:t>
            </a:r>
            <a:r>
              <a:rPr lang="en-US" sz="1300" dirty="0">
                <a:effectLst/>
                <a:latin typeface="Times New Roman" panose="02020603050405020304" pitchFamily="18" charset="0"/>
                <a:ea typeface="Times New Roman" panose="02020603050405020304" pitchFamily="18" charset="0"/>
              </a:rPr>
              <a:t> Generating Sentences from a Continuous Space Samuel</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Poetry Analysis and Generation </a:t>
            </a:r>
            <a:r>
              <a:rPr lang="en-US" sz="1300" dirty="0" err="1">
                <a:effectLst/>
                <a:latin typeface="Times New Roman" panose="02020603050405020304" pitchFamily="18" charset="0"/>
                <a:ea typeface="Times New Roman" panose="02020603050405020304" pitchFamily="18" charset="0"/>
              </a:rPr>
              <a:t>Marmik</a:t>
            </a:r>
            <a:r>
              <a:rPr lang="en-US" sz="1300" dirty="0">
                <a:effectLst/>
                <a:latin typeface="Times New Roman" panose="02020603050405020304" pitchFamily="18" charset="0"/>
                <a:ea typeface="Times New Roman" panose="02020603050405020304" pitchFamily="18" charset="0"/>
              </a:rPr>
              <a:t> K Pandya</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A Review of Recurrent Neural Networks: LSTM Cells and Network Architectures Yong Yu </a:t>
            </a:r>
            <a:r>
              <a:rPr lang="en-US" sz="1300" dirty="0" err="1">
                <a:effectLst/>
                <a:latin typeface="Times New Roman" panose="02020603050405020304" pitchFamily="18" charset="0"/>
                <a:ea typeface="Times New Roman" panose="02020603050405020304" pitchFamily="18" charset="0"/>
              </a:rPr>
              <a:t>Xiaosheng</a:t>
            </a:r>
            <a:r>
              <a:rPr lang="en-US" sz="1300" dirty="0">
                <a:effectLst/>
                <a:latin typeface="Times New Roman" panose="02020603050405020304" pitchFamily="18" charset="0"/>
                <a:ea typeface="Times New Roman" panose="02020603050405020304" pitchFamily="18" charset="0"/>
              </a:rPr>
              <a:t> Si, Changhua Hu, </a:t>
            </a:r>
            <a:r>
              <a:rPr lang="en-US" sz="1300" dirty="0" err="1">
                <a:effectLst/>
                <a:latin typeface="Times New Roman" panose="02020603050405020304" pitchFamily="18" charset="0"/>
                <a:ea typeface="Times New Roman" panose="02020603050405020304" pitchFamily="18" charset="0"/>
              </a:rPr>
              <a:t>Jianxun</a:t>
            </a:r>
            <a:r>
              <a:rPr lang="en-US" sz="1300" dirty="0">
                <a:effectLst/>
                <a:latin typeface="Times New Roman" panose="02020603050405020304" pitchFamily="18" charset="0"/>
                <a:ea typeface="Times New Roman" panose="02020603050405020304" pitchFamily="18" charset="0"/>
              </a:rPr>
              <a:t> Zhang</a:t>
            </a:r>
            <a:endParaRPr lang="en-IN" sz="1300" dirty="0">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rabicPeriod"/>
            </a:pPr>
            <a:r>
              <a:rPr lang="en-US" sz="1300" dirty="0">
                <a:effectLst/>
                <a:latin typeface="Times New Roman" panose="02020603050405020304" pitchFamily="18" charset="0"/>
                <a:ea typeface="Times New Roman" panose="02020603050405020304" pitchFamily="18" charset="0"/>
              </a:rPr>
              <a:t>Very Deep Convolutional Networks for large-scale image recognition Karen Simonyan &amp; Andrew Zisserman </a:t>
            </a:r>
            <a:endParaRPr kumimoji="0" lang="en-US" sz="1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
        <p:nvSpPr>
          <p:cNvPr id="4" name="TextBox 3"/>
          <p:cNvSpPr txBox="1"/>
          <p:nvPr/>
        </p:nvSpPr>
        <p:spPr>
          <a:xfrm>
            <a:off x="7615646" y="5323840"/>
            <a:ext cx="4288973" cy="1107996"/>
          </a:xfrm>
          <a:prstGeom prst="rect">
            <a:avLst/>
          </a:prstGeom>
          <a:noFill/>
        </p:spPr>
        <p:txBody>
          <a:bodyPr wrap="square" rtlCol="0">
            <a:spAutoFit/>
          </a:bodyPr>
          <a:lstStyle/>
          <a:p>
            <a:r>
              <a:rPr lang="en-IN" sz="1100" b="1" dirty="0"/>
              <a:t>Colour Code:</a:t>
            </a:r>
          </a:p>
          <a:p>
            <a:r>
              <a:rPr lang="en-IN" sz="1100" dirty="0"/>
              <a:t>Synopsis:  </a:t>
            </a:r>
            <a:r>
              <a:rPr lang="en-IN" sz="1100" dirty="0">
                <a:solidFill>
                  <a:srgbClr val="FF0000"/>
                </a:solidFill>
              </a:rPr>
              <a:t>Red</a:t>
            </a:r>
          </a:p>
          <a:p>
            <a:r>
              <a:rPr lang="en-IN" sz="1100" dirty="0"/>
              <a:t>Mid term: </a:t>
            </a:r>
            <a:r>
              <a:rPr lang="en-IN" sz="1100" dirty="0">
                <a:solidFill>
                  <a:schemeClr val="accent2"/>
                </a:solidFill>
              </a:rPr>
              <a:t>Orange</a:t>
            </a:r>
          </a:p>
          <a:p>
            <a:r>
              <a:rPr lang="en-IN" sz="1100" dirty="0"/>
              <a:t>End Term: </a:t>
            </a:r>
            <a:r>
              <a:rPr lang="en-IN" sz="1100" dirty="0">
                <a:solidFill>
                  <a:srgbClr val="AE36FF"/>
                </a:solidFill>
              </a:rPr>
              <a:t>Purple</a:t>
            </a:r>
          </a:p>
          <a:p>
            <a:pPr algn="r"/>
            <a:r>
              <a:rPr lang="en-IN" sz="1100" b="1" dirty="0"/>
              <a:t>Note: The Following presentation will have all the content of the later.</a:t>
            </a:r>
            <a:endParaRPr lang="en-IN" sz="1100" b="1" dirty="0">
              <a:solidFill>
                <a:srgbClr val="AE36FF"/>
              </a:solidFill>
            </a:endParaRPr>
          </a:p>
          <a:p>
            <a:endParaRPr lang="en-IN" sz="1100" dirty="0">
              <a:solidFill>
                <a:srgbClr val="AE36FF"/>
              </a:solidFill>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893173" y="1150262"/>
            <a:ext cx="9901002" cy="4185761"/>
          </a:xfrm>
          <a:prstGeom prst="rect">
            <a:avLst/>
          </a:prstGeom>
          <a:noFill/>
        </p:spPr>
        <p:txBody>
          <a:bodyPr wrap="square" rtlCol="0">
            <a:spAutoFit/>
          </a:bodyPr>
          <a:lstStyle/>
          <a:p>
            <a:pPr marL="3429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Vision is a common source of inspiration for poetry and as correctly stated by someone “an image is worth thousand words”. The objects and the sentimental imprints that one perceives from an image may lead to various feelings depending on the reader.</a:t>
            </a:r>
            <a:r>
              <a:rPr lang="en-US" sz="1600" dirty="0">
                <a:solidFill>
                  <a:srgbClr val="DCDDDE"/>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1600" dirty="0">
              <a:solidFill>
                <a:srgbClr val="DCDDD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old days there used to be concept of “situational poetry” where artists would write poems on any given situation. We aim to achieve this result through machine learning techniques.</a:t>
            </a:r>
          </a:p>
          <a:p>
            <a:pPr marL="342900" indent="-34290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Generating poetry from image involves the task of text generation from a given image. The area of focus being - image captioning and literature creation. </a:t>
            </a:r>
          </a:p>
          <a:p>
            <a:pPr marL="342900" indent="-342900">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generated sentences should attain poetic grammar, structures, and language styles. and the semantic content should be relevant to the visual clues discovered from the images.</a:t>
            </a:r>
          </a:p>
          <a:p>
            <a:pPr marL="342900" indent="-342900">
              <a:buFont typeface="Arial" panose="020B0604020202020204" pitchFamily="34" charset="0"/>
              <a:buChar char="•"/>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200" dirty="0">
              <a:solidFill>
                <a:srgbClr val="AE36F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200" dirty="0">
              <a:solidFill>
                <a:srgbClr val="AE36F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15D7483-5C3F-4A02-B29C-0688E1618A7D}"/>
              </a:ext>
            </a:extLst>
          </p:cNvPr>
          <p:cNvPicPr>
            <a:picLocks noChangeAspect="1"/>
          </p:cNvPicPr>
          <p:nvPr/>
        </p:nvPicPr>
        <p:blipFill>
          <a:blip r:embed="rId2"/>
          <a:stretch>
            <a:fillRect/>
          </a:stretch>
        </p:blipFill>
        <p:spPr>
          <a:xfrm>
            <a:off x="3254234" y="4499064"/>
            <a:ext cx="5048250" cy="1729740"/>
          </a:xfrm>
          <a:prstGeom prst="rect">
            <a:avLst/>
          </a:prstGeom>
          <a:ln>
            <a:solidFill>
              <a:schemeClr val="tx1"/>
            </a:solidFill>
          </a:ln>
        </p:spPr>
      </p:pic>
      <p:sp>
        <p:nvSpPr>
          <p:cNvPr id="6" name="TextBox 5">
            <a:extLst>
              <a:ext uri="{FF2B5EF4-FFF2-40B4-BE49-F238E27FC236}">
                <a16:creationId xmlns:a16="http://schemas.microsoft.com/office/drawing/2014/main" id="{B60724B8-2E8F-42F7-827D-920D5EA878B2}"/>
              </a:ext>
            </a:extLst>
          </p:cNvPr>
          <p:cNvSpPr txBox="1"/>
          <p:nvPr/>
        </p:nvSpPr>
        <p:spPr>
          <a:xfrm>
            <a:off x="4265331" y="6287348"/>
            <a:ext cx="4175946" cy="246221"/>
          </a:xfrm>
          <a:prstGeom prst="rect">
            <a:avLst/>
          </a:prstGeom>
          <a:noFill/>
        </p:spPr>
        <p:txBody>
          <a:bodyPr wrap="square">
            <a:spAutoFit/>
          </a:bodyPr>
          <a:lstStyle/>
          <a:p>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Figure 1: Images described as a poem by people</a:t>
            </a:r>
            <a:endParaRPr lang="en-IN" sz="1000" dirty="0"/>
          </a:p>
        </p:txBody>
      </p:sp>
    </p:spTree>
    <p:extLst>
      <p:ext uri="{BB962C8B-B14F-4D97-AF65-F5344CB8AC3E}">
        <p14:creationId xmlns:p14="http://schemas.microsoft.com/office/powerpoint/2010/main" val="76451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46414" y="1770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0" y="959617"/>
            <a:ext cx="11473236" cy="5207579"/>
          </a:xfrm>
          <a:prstGeom prst="rect">
            <a:avLst/>
          </a:prstGeom>
          <a:noFill/>
        </p:spPr>
        <p:txBody>
          <a:bodyPr wrap="square" rtlCol="0">
            <a:spAutoFit/>
          </a:bodyPr>
          <a:lstStyle/>
          <a:p>
            <a:pPr marL="971550" indent="-285750">
              <a:lnSpc>
                <a:spcPct val="115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Millions a taken aback by awe-inspiring beauty of poetry and yet there’s just a little bit of empirical research done in developing computational models for poetry generation</a:t>
            </a:r>
          </a:p>
          <a:p>
            <a:pPr marL="685800">
              <a:lnSpc>
                <a:spcPct val="115000"/>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purpose of our project is to test the creative capabilities of AI. For most pictures, humans can prepare a concise description in the form of a sentence relatively easily. </a:t>
            </a:r>
          </a:p>
          <a:p>
            <a:pPr marL="685800">
              <a:lnSpc>
                <a:spcPct val="115000"/>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real challenge is achieving a somewhat accurate piece of poetry with the help of AI.</a:t>
            </a:r>
          </a:p>
          <a:p>
            <a:pPr marL="971550" indent="-285750">
              <a:lnSpc>
                <a:spcPct val="115000"/>
              </a:lnSpc>
              <a:buFont typeface="Arial" panose="020B0604020202020204" pitchFamily="34" charset="0"/>
              <a:buChar char="•"/>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simple analysis we define poetry as a piece of natural language text that complies with the constraints of grammaticality, meaningfulness, and poeticness.</a:t>
            </a:r>
          </a:p>
          <a:p>
            <a:pPr marL="68580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a:lnSpc>
                <a:spcPct val="115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Grammaticality: This states that poem should be syntactically well formed. </a:t>
            </a:r>
          </a:p>
          <a:p>
            <a:pPr marL="685800">
              <a:lnSpc>
                <a:spcPct val="115000"/>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a:lnSpc>
                <a:spcPct val="115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Meaningfulness: Poem should convey some thought or concept. </a:t>
            </a:r>
          </a:p>
          <a:p>
            <a:pPr marL="685800">
              <a:lnSpc>
                <a:spcPct val="115000"/>
              </a:lnSpc>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685800">
              <a:lnSpc>
                <a:spcPct val="115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Poeticness: Poem should follow certain guidelines for style, rhyme and word-stress.</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6302B695-4AB3-403B-B707-518EA9EB193E}"/>
              </a:ext>
            </a:extLst>
          </p:cNvPr>
          <p:cNvSpPr>
            <a:spLocks noChangeArrowheads="1"/>
          </p:cNvSpPr>
          <p:nvPr/>
        </p:nvSpPr>
        <p:spPr bwMode="auto">
          <a:xfrm>
            <a:off x="2525712" y="342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95BC77BC-3279-437D-8E14-811796A950CC}"/>
              </a:ext>
            </a:extLst>
          </p:cNvPr>
          <p:cNvSpPr>
            <a:spLocks noChangeArrowheads="1"/>
          </p:cNvSpPr>
          <p:nvPr/>
        </p:nvSpPr>
        <p:spPr bwMode="auto">
          <a:xfrm>
            <a:off x="3211512" y="5493465"/>
            <a:ext cx="14670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00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94534" y="241862"/>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Area of application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289399" y="1084112"/>
            <a:ext cx="11648085" cy="5773888"/>
          </a:xfrm>
          <a:prstGeom prst="rect">
            <a:avLst/>
          </a:prstGeom>
          <a:noFill/>
        </p:spPr>
        <p:txBody>
          <a:bodyPr wrap="square" rtlCol="0">
            <a:spAutoFit/>
          </a:bodyPr>
          <a:lstStyle/>
          <a:p>
            <a:pPr marL="971550" indent="-285750">
              <a:lnSpc>
                <a:spcPct val="115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Generating poetry from images has application in the creative writing industry, as a spur for artists seeking inspiration for their work.</a:t>
            </a:r>
          </a:p>
          <a:p>
            <a:pPr marL="685800">
              <a:lnSpc>
                <a:spcPct val="115000"/>
              </a:lnSpc>
            </a:pP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can also be used in advertising and marketing for captioning on unlabeled images.</a:t>
            </a:r>
          </a:p>
          <a:p>
            <a:pPr marL="685800">
              <a:lnSpc>
                <a:spcPct val="115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e.g. Instagram can use auto captioning for images posted with no caption.</a:t>
            </a:r>
          </a:p>
          <a:p>
            <a:pPr marL="685800">
              <a:lnSpc>
                <a:spcPct val="115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can improve online marketing and customer segmentation by identifying customer interests through interpreting their shared images via social media platforms.</a:t>
            </a:r>
          </a:p>
          <a:p>
            <a:pPr marL="971550" indent="-285750">
              <a:lnSpc>
                <a:spcPct val="115000"/>
              </a:lnSpc>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This can be used to 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est the creative capabilities of AI. For most pictures, humans can prepare a concise description in the form of a sentence relatively easily. The real challenge is achieving a somewhat accurate piece of poetry with the help of AI. </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971550" indent="-285750">
              <a:lnSpc>
                <a:spcPct val="115000"/>
              </a:lnSpc>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685800">
              <a:lnSpc>
                <a:spcPct val="115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685800">
              <a:lnSpc>
                <a:spcPct val="115000"/>
              </a:lnSpc>
            </a:pP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505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84434" y="29357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Related Work</a:t>
            </a:r>
          </a:p>
        </p:txBody>
      </p:sp>
      <p:sp>
        <p:nvSpPr>
          <p:cNvPr id="7" name="TextBox 6">
            <a:extLst>
              <a:ext uri="{FF2B5EF4-FFF2-40B4-BE49-F238E27FC236}">
                <a16:creationId xmlns:a16="http://schemas.microsoft.com/office/drawing/2014/main" id="{8E56B4F8-8ACA-48D9-B0E5-3E796B445A91}"/>
              </a:ext>
            </a:extLst>
          </p:cNvPr>
          <p:cNvSpPr txBox="1"/>
          <p:nvPr/>
        </p:nvSpPr>
        <p:spPr>
          <a:xfrm>
            <a:off x="365116" y="1166842"/>
            <a:ext cx="11562905" cy="4524315"/>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Traditional approaches for poetry generation include template and grammar-based method, generative summarization under constrained optimization and statistical machine translation model. </a:t>
            </a:r>
          </a:p>
          <a:p>
            <a:pPr marL="285750" indent="-285750">
              <a:buFont typeface="Arial" panose="020B0604020202020204" pitchFamily="34" charset="0"/>
              <a:buChar char="•"/>
            </a:pPr>
            <a:endParaRPr lang="en-US" dirty="0">
              <a:latin typeface="Times"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By applying deep learning approaches recent years, researches about poetry generation have entered a new stage. </a:t>
            </a:r>
          </a:p>
          <a:p>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Another approach is to build a scoring procedure that evaluates the similarity between a sentence and an image. This approach is attractive, because it is symmetric: given an image (resp. sentence), one can search for the best sentence (resp. image) in a large set. This means that one can do both illustration and annotation with one method.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Another attraction is the method does not need a strong syntactic model, which is represented by the prior on sentences.</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One of the scoring procedure is built around an intermediate representation, which we call the meaning of the image (resp. sentence). In effect, image and sentence are each mapped to this intermediate space, and the results are compared; similar meanings result in a high score. The advantage of doing so is that each of these maps can be adjusted discriminatively.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4256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Technical Concepts</a:t>
            </a:r>
          </a:p>
        </p:txBody>
      </p:sp>
      <p:sp>
        <p:nvSpPr>
          <p:cNvPr id="3" name="TextBox 2">
            <a:extLst>
              <a:ext uri="{FF2B5EF4-FFF2-40B4-BE49-F238E27FC236}">
                <a16:creationId xmlns:a16="http://schemas.microsoft.com/office/drawing/2014/main" id="{66168532-D141-4AB0-BD29-1663F2877B3E}"/>
              </a:ext>
            </a:extLst>
          </p:cNvPr>
          <p:cNvSpPr txBox="1"/>
          <p:nvPr/>
        </p:nvSpPr>
        <p:spPr>
          <a:xfrm>
            <a:off x="564680" y="1057939"/>
            <a:ext cx="9901002" cy="3390672"/>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Artificial Neural Networks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2250"/>
              </a:lnSpc>
              <a:buFont typeface="Courier New" panose="02070309020205020404" pitchFamily="49" charset="0"/>
              <a:buChar char="o"/>
            </a:pPr>
            <a:r>
              <a:rPr lang="en-IN" sz="1600" dirty="0">
                <a:solidFill>
                  <a:srgbClr val="404040"/>
                </a:solidFill>
                <a:effectLst/>
                <a:latin typeface="Times New Roman" panose="02020603050405020304" pitchFamily="18" charset="0"/>
                <a:ea typeface="Times New Roman" panose="02020603050405020304" pitchFamily="18" charset="0"/>
              </a:rPr>
              <a:t>A neural network is made of artificial neurons that receive and process input data. Data is passed through the input layer, the hidden layer, and the output layer.</a:t>
            </a:r>
            <a:endParaRPr lang="en-IN" sz="1600" dirty="0">
              <a:effectLst/>
              <a:latin typeface="Times New Roman" panose="02020603050405020304" pitchFamily="18" charset="0"/>
              <a:ea typeface="Times New Roman" panose="02020603050405020304" pitchFamily="18" charset="0"/>
            </a:endParaRPr>
          </a:p>
          <a:p>
            <a:pPr marL="342900" lvl="0" indent="-342900">
              <a:lnSpc>
                <a:spcPts val="2250"/>
              </a:lnSpc>
              <a:buFont typeface="Courier New" panose="02070309020205020404" pitchFamily="49" charset="0"/>
              <a:buChar char="o"/>
            </a:pPr>
            <a:r>
              <a:rPr lang="en-IN" sz="1600" dirty="0">
                <a:solidFill>
                  <a:srgbClr val="404040"/>
                </a:solidFill>
                <a:effectLst/>
                <a:latin typeface="Times New Roman" panose="02020603050405020304" pitchFamily="18" charset="0"/>
                <a:ea typeface="Times New Roman" panose="02020603050405020304" pitchFamily="18" charset="0"/>
              </a:rPr>
              <a:t>A neural network process starts when input data is fed to it. Data is then processed via its layers to provide the desired output.</a:t>
            </a:r>
            <a:endParaRPr lang="en-IN" sz="1600" dirty="0">
              <a:effectLst/>
              <a:latin typeface="Times New Roman" panose="02020603050405020304" pitchFamily="18" charset="0"/>
              <a:ea typeface="Times New Roman" panose="02020603050405020304" pitchFamily="18" charset="0"/>
            </a:endParaRPr>
          </a:p>
          <a:p>
            <a:pPr marL="342900" lvl="0" indent="-342900">
              <a:lnSpc>
                <a:spcPts val="2250"/>
              </a:lnSpc>
              <a:buFont typeface="Courier New" panose="02070309020205020404" pitchFamily="49" charset="0"/>
              <a:buChar char="o"/>
            </a:pPr>
            <a:r>
              <a:rPr lang="en-US" sz="1600" dirty="0">
                <a:solidFill>
                  <a:srgbClr val="404040"/>
                </a:solidFill>
                <a:effectLst/>
                <a:latin typeface="Times New Roman" panose="02020603050405020304" pitchFamily="18" charset="0"/>
                <a:ea typeface="Times New Roman" panose="02020603050405020304" pitchFamily="18" charset="0"/>
              </a:rPr>
              <a:t>It is defined as </a:t>
            </a:r>
            <a:r>
              <a:rPr lang="en-IN" sz="1600" dirty="0">
                <a:solidFill>
                  <a:srgbClr val="404040"/>
                </a:solidFill>
                <a:effectLst/>
                <a:latin typeface="Times New Roman" panose="02020603050405020304" pitchFamily="18" charset="0"/>
                <a:ea typeface="Times New Roman" panose="02020603050405020304" pitchFamily="18" charset="0"/>
              </a:rPr>
              <a:t>having </a:t>
            </a:r>
            <a:endParaRPr lang="en-IN" sz="1600" dirty="0">
              <a:effectLst/>
              <a:latin typeface="Times New Roman" panose="02020603050405020304" pitchFamily="18" charset="0"/>
              <a:ea typeface="Times New Roman" panose="02020603050405020304" pitchFamily="18" charset="0"/>
            </a:endParaRPr>
          </a:p>
          <a:p>
            <a:pPr marL="457200">
              <a:lnSpc>
                <a:spcPts val="2250"/>
              </a:lnSpc>
            </a:pPr>
            <a:r>
              <a:rPr lang="en-IN" sz="1600" dirty="0">
                <a:solidFill>
                  <a:srgbClr val="404040"/>
                </a:solidFill>
                <a:effectLst/>
                <a:latin typeface="Times New Roman" panose="02020603050405020304" pitchFamily="18" charset="0"/>
                <a:ea typeface="Times New Roman" panose="02020603050405020304" pitchFamily="18" charset="0"/>
              </a:rPr>
              <a:t>one input layer, </a:t>
            </a:r>
            <a:endParaRPr lang="en-IN" sz="1600" dirty="0">
              <a:effectLst/>
              <a:latin typeface="Times New Roman" panose="02020603050405020304" pitchFamily="18" charset="0"/>
              <a:ea typeface="Times New Roman" panose="02020603050405020304" pitchFamily="18" charset="0"/>
            </a:endParaRPr>
          </a:p>
          <a:p>
            <a:pPr marL="457200">
              <a:lnSpc>
                <a:spcPts val="2250"/>
              </a:lnSpc>
            </a:pPr>
            <a:r>
              <a:rPr lang="en-IN" sz="1600" dirty="0">
                <a:solidFill>
                  <a:srgbClr val="404040"/>
                </a:solidFill>
                <a:effectLst/>
                <a:latin typeface="Times New Roman" panose="02020603050405020304" pitchFamily="18" charset="0"/>
                <a:ea typeface="Times New Roman" panose="02020603050405020304" pitchFamily="18" charset="0"/>
              </a:rPr>
              <a:t>one output layer, </a:t>
            </a:r>
            <a:endParaRPr lang="en-IN" sz="1600" dirty="0">
              <a:effectLst/>
              <a:latin typeface="Times New Roman" panose="02020603050405020304" pitchFamily="18" charset="0"/>
              <a:ea typeface="Times New Roman" panose="02020603050405020304" pitchFamily="18" charset="0"/>
            </a:endParaRPr>
          </a:p>
          <a:p>
            <a:pPr marL="457200">
              <a:lnSpc>
                <a:spcPts val="2250"/>
              </a:lnSpc>
            </a:pPr>
            <a:r>
              <a:rPr lang="en-IN" sz="1600" dirty="0">
                <a:solidFill>
                  <a:srgbClr val="404040"/>
                </a:solidFill>
                <a:effectLst/>
                <a:latin typeface="Times New Roman" panose="02020603050405020304" pitchFamily="18" charset="0"/>
                <a:ea typeface="Times New Roman" panose="02020603050405020304" pitchFamily="18" charset="0"/>
              </a:rPr>
              <a:t>and a few (more than one) hidden layers</a:t>
            </a:r>
            <a:endParaRPr lang="en-IN" sz="1600" dirty="0">
              <a:effectLst/>
              <a:latin typeface="Times New Roman" panose="02020603050405020304" pitchFamily="18" charset="0"/>
              <a:ea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descr="How to Configure the Number of Layers and Nodes in a Neural Network - Data  Science Central">
            <a:extLst>
              <a:ext uri="{FF2B5EF4-FFF2-40B4-BE49-F238E27FC236}">
                <a16:creationId xmlns:a16="http://schemas.microsoft.com/office/drawing/2014/main" id="{BB2AFA3D-1B61-493D-9EFE-1FDF374D6F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24213" y="3003939"/>
            <a:ext cx="4025098" cy="3390672"/>
          </a:xfrm>
          <a:prstGeom prst="rect">
            <a:avLst/>
          </a:prstGeom>
          <a:noFill/>
        </p:spPr>
      </p:pic>
    </p:spTree>
    <p:extLst>
      <p:ext uri="{BB962C8B-B14F-4D97-AF65-F5344CB8AC3E}">
        <p14:creationId xmlns:p14="http://schemas.microsoft.com/office/powerpoint/2010/main" val="71093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8BF04-D1CB-41A8-89CA-097ACE474FBC}"/>
              </a:ext>
            </a:extLst>
          </p:cNvPr>
          <p:cNvSpPr txBox="1"/>
          <p:nvPr/>
        </p:nvSpPr>
        <p:spPr>
          <a:xfrm>
            <a:off x="434748" y="340791"/>
            <a:ext cx="10260466" cy="4738861"/>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 (CNN)</a:t>
            </a:r>
            <a:endParaRPr lang="en-IN" sz="20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CNNs are analogous to traditional ANNs in that they are comprised of neurons that self-optimize through learning. Each neuron will still receive an input and perform a operation (such as a scalar product followed by a non-linear function) - the basis of countless ANNs.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One of the largest limitations of traditional forms of ANN is that they tend to struggle with the computational complexity required to compute image data. </a:t>
            </a:r>
          </a:p>
          <a:p>
            <a:pPr marL="342900" lvl="0" indent="-342900">
              <a:lnSpc>
                <a:spcPct val="115000"/>
              </a:lnSpc>
              <a:buFont typeface="Courier New" panose="02070309020205020404" pitchFamily="49" charset="0"/>
              <a:buChar char="o"/>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CNNs are primarily used in the field of pattern recognition within images. This allows us to encode image-specific features into the architecture, making the network more suited for image-focused tasks - whilst further reducing the parameters required to set up the model</a:t>
            </a:r>
          </a:p>
          <a:p>
            <a:pPr marL="342900" lvl="0" indent="-342900">
              <a:lnSpc>
                <a:spcPct val="115000"/>
              </a:lnSpc>
              <a:buFont typeface="Courier New" panose="02070309020205020404" pitchFamily="49" charset="0"/>
              <a:buChar char="o"/>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CNNs are comprised of three types of layers. These are convolutional layers, pooling layers and fully-connected layers. When these layers are stacked, a CNN architecture has been formed.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FECCDF-52C8-41D4-8651-E71D316F4276}"/>
              </a:ext>
            </a:extLst>
          </p:cNvPr>
          <p:cNvPicPr>
            <a:picLocks noChangeAspect="1"/>
          </p:cNvPicPr>
          <p:nvPr/>
        </p:nvPicPr>
        <p:blipFill>
          <a:blip r:embed="rId2"/>
          <a:stretch>
            <a:fillRect/>
          </a:stretch>
        </p:blipFill>
        <p:spPr>
          <a:xfrm>
            <a:off x="2758706" y="4872983"/>
            <a:ext cx="6425183" cy="1827333"/>
          </a:xfrm>
          <a:prstGeom prst="rect">
            <a:avLst/>
          </a:prstGeom>
        </p:spPr>
      </p:pic>
    </p:spTree>
    <p:extLst>
      <p:ext uri="{BB962C8B-B14F-4D97-AF65-F5344CB8AC3E}">
        <p14:creationId xmlns:p14="http://schemas.microsoft.com/office/powerpoint/2010/main" val="11790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4479DA-7789-4ECD-9F05-7740937B39D8}"/>
              </a:ext>
            </a:extLst>
          </p:cNvPr>
          <p:cNvSpPr txBox="1"/>
          <p:nvPr/>
        </p:nvSpPr>
        <p:spPr>
          <a:xfrm>
            <a:off x="449035" y="547007"/>
            <a:ext cx="10825843" cy="3290516"/>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rPr>
              <a:t>Recurrent Neural Networks &amp; LSTM</a:t>
            </a:r>
            <a:endParaRPr lang="en-IN" sz="20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Recurrent neural networks (RNNs) are connectionist models with the ability to selectively pass information across sequence steps, while processing sequential data one element at a time. </a:t>
            </a:r>
          </a:p>
          <a:p>
            <a:pPr marL="342900" lvl="0" indent="-342900">
              <a:lnSpc>
                <a:spcPct val="115000"/>
              </a:lnSpc>
              <a:buFont typeface="Courier New" panose="02070309020205020404" pitchFamily="49" charset="0"/>
              <a:buChar char="o"/>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RNN architecture faces from vanish exploding gradient to tackle this we have used LSTM “long short-term memory". Simple recurrent neural networks have long-term memory in the form of weights. The weights change slowly during training, encoding general knowledge about the data. </a:t>
            </a:r>
          </a:p>
          <a:p>
            <a:pPr marL="342900" lvl="0" indent="-342900">
              <a:lnSpc>
                <a:spcPct val="115000"/>
              </a:lnSpc>
              <a:buFont typeface="Courier New" panose="02070309020205020404" pitchFamily="49" charset="0"/>
              <a:buChar char="o"/>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Courier New" panose="02070309020205020404" pitchFamily="49" charset="0"/>
              <a:buChar char="o"/>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They also have short-term memory in the form of ephemeral activations, which pass from each node to successive nodes. The LSTM model introduces an intermediate type of storage via the memory cell.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0017228-27DB-4F70-9A5F-E6701455022B}"/>
              </a:ext>
            </a:extLst>
          </p:cNvPr>
          <p:cNvPicPr>
            <a:picLocks noChangeAspect="1"/>
          </p:cNvPicPr>
          <p:nvPr/>
        </p:nvPicPr>
        <p:blipFill>
          <a:blip r:embed="rId2"/>
          <a:stretch>
            <a:fillRect/>
          </a:stretch>
        </p:blipFill>
        <p:spPr>
          <a:xfrm>
            <a:off x="7059864" y="3837523"/>
            <a:ext cx="4683101" cy="2734694"/>
          </a:xfrm>
          <a:prstGeom prst="rect">
            <a:avLst/>
          </a:prstGeom>
        </p:spPr>
      </p:pic>
    </p:spTree>
    <p:extLst>
      <p:ext uri="{BB962C8B-B14F-4D97-AF65-F5344CB8AC3E}">
        <p14:creationId xmlns:p14="http://schemas.microsoft.com/office/powerpoint/2010/main" val="1387240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13256</TotalTime>
  <Words>2039</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Symbol</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Animesh Sundriyal</cp:lastModifiedBy>
  <cp:revision>597</cp:revision>
  <dcterms:created xsi:type="dcterms:W3CDTF">2021-05-06T09:42:21Z</dcterms:created>
  <dcterms:modified xsi:type="dcterms:W3CDTF">2022-03-23T16:59:45Z</dcterms:modified>
</cp:coreProperties>
</file>