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80" r:id="rId4"/>
    <p:sldId id="282" r:id="rId5"/>
    <p:sldId id="283" r:id="rId6"/>
    <p:sldId id="299" r:id="rId7"/>
    <p:sldId id="301" r:id="rId8"/>
    <p:sldId id="302" r:id="rId9"/>
    <p:sldId id="312" r:id="rId10"/>
    <p:sldId id="325" r:id="rId11"/>
    <p:sldId id="300" r:id="rId12"/>
    <p:sldId id="305" r:id="rId13"/>
    <p:sldId id="306" r:id="rId14"/>
    <p:sldId id="307" r:id="rId15"/>
    <p:sldId id="308" r:id="rId16"/>
    <p:sldId id="309" r:id="rId17"/>
    <p:sldId id="310" r:id="rId18"/>
    <p:sldId id="287" r:id="rId19"/>
    <p:sldId id="262" r:id="rId20"/>
    <p:sldId id="314" r:id="rId21"/>
    <p:sldId id="264" r:id="rId22"/>
    <p:sldId id="289" r:id="rId23"/>
    <p:sldId id="315" r:id="rId24"/>
    <p:sldId id="316" r:id="rId25"/>
    <p:sldId id="317" r:id="rId26"/>
    <p:sldId id="318" r:id="rId27"/>
    <p:sldId id="319" r:id="rId28"/>
    <p:sldId id="333" r:id="rId29"/>
    <p:sldId id="334" r:id="rId30"/>
    <p:sldId id="335" r:id="rId31"/>
    <p:sldId id="320" r:id="rId32"/>
    <p:sldId id="322" r:id="rId33"/>
    <p:sldId id="321" r:id="rId34"/>
    <p:sldId id="326" r:id="rId35"/>
    <p:sldId id="323" r:id="rId36"/>
    <p:sldId id="327" r:id="rId37"/>
    <p:sldId id="336" r:id="rId38"/>
    <p:sldId id="292" r:id="rId39"/>
    <p:sldId id="294" r:id="rId40"/>
    <p:sldId id="295" r:id="rId41"/>
    <p:sldId id="293" r:id="rId42"/>
    <p:sldId id="296" r:id="rId43"/>
    <p:sldId id="298" r:id="rId44"/>
    <p:sldId id="297" r:id="rId45"/>
    <p:sldId id="285" r:id="rId46"/>
    <p:sldId id="330" r:id="rId47"/>
    <p:sldId id="331" r:id="rId48"/>
    <p:sldId id="332" r:id="rId49"/>
    <p:sldId id="32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108" d="100"/>
          <a:sy n="108" d="100"/>
        </p:scale>
        <p:origin x="10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30-Apr-13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CEF-80BF-45D9-A0D8-C9826E40E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ppend-doc-fragment/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Consuming the True Power of JavaScript!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http://minkov.it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4" y="879613"/>
            <a:ext cx="3000986" cy="22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HTML also have properties corresponding to their content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content of the 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/>
              <a:t>Returns as a string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the text content of the element, without the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Selecting DOM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305" t="-2174" r="15217" b="6522"/>
          <a:stretch/>
        </p:blipFill>
        <p:spPr>
          <a:xfrm>
            <a:off x="2154117" y="2719756"/>
            <a:ext cx="4835766" cy="3223844"/>
          </a:xfrm>
          <a:prstGeom prst="roundRect">
            <a:avLst>
              <a:gd name="adj" fmla="val 408"/>
            </a:avLst>
          </a:prstGeom>
          <a:solidFill>
            <a:srgbClr val="FFFFFF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can select HTML elements using the DOM API</a:t>
            </a:r>
          </a:p>
          <a:p>
            <a:pPr lvl="1"/>
            <a:r>
              <a:rPr lang="en-US" dirty="0" smtClean="0"/>
              <a:t>Select single element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Select a collection of elements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Using predefined collections of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9100" y="2617176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("#main-nav");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53881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forms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398427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inputs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 li"); </a:t>
            </a:r>
          </a:p>
        </p:txBody>
      </p:sp>
    </p:spTree>
    <p:extLst>
      <p:ext uri="{BB962C8B-B14F-4D97-AF65-F5344CB8AC3E}">
        <p14:creationId xmlns:p14="http://schemas.microsoft.com/office/powerpoint/2010/main" val="1316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getElementsBy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r>
              <a:rPr lang="en-US" dirty="0" smtClean="0"/>
              <a:t>DOM API contains methods for selecting elements based on some characteristic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Class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Tag Name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9100" y="2845776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60" y="3810000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posts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getElementsByClassName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("post-item");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738448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genderButtons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100" y="4774224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sidebars =document.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("sidebar");</a:t>
            </a:r>
          </a:p>
        </p:txBody>
      </p:sp>
    </p:spTree>
    <p:extLst>
      <p:ext uri="{BB962C8B-B14F-4D97-AF65-F5344CB8AC3E}">
        <p14:creationId xmlns:p14="http://schemas.microsoft.com/office/powerpoint/2010/main" val="1031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2"/>
          <a:stretch/>
        </p:blipFill>
        <p:spPr>
          <a:xfrm rot="791567">
            <a:off x="782169" y="3685973"/>
            <a:ext cx="3327027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1570">
            <a:off x="4834453" y="3733772"/>
            <a:ext cx="3335339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8702"/>
            <a:ext cx="7924800" cy="685800"/>
          </a:xfrm>
        </p:spPr>
        <p:txBody>
          <a:bodyPr/>
          <a:lstStyle/>
          <a:p>
            <a:r>
              <a:rPr lang="en-US" dirty="0" err="1" smtClean="0"/>
              <a:t>document.getElementsBy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994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2"/>
            <a:ext cx="8686800" cy="4563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introduces a new selector methods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</a:t>
            </a:r>
            <a:r>
              <a:rPr lang="en-US" dirty="0" smtClean="0"/>
              <a:t>element that matches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 of all elements that match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supported </a:t>
            </a:r>
            <a:r>
              <a:rPr lang="en-US" dirty="0" smtClean="0"/>
              <a:t>in older browsers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/>
              <a:t>Both methods take as a string parameter the element to </a:t>
            </a:r>
            <a:r>
              <a:rPr lang="en-US" dirty="0" smtClean="0"/>
              <a:t>select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parameter uses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-like selectors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360919"/>
            <a:ext cx="83058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#header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element with id="header"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navItems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#main-nav 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//li elements contained in element with id=main-nav</a:t>
            </a:r>
          </a:p>
        </p:txBody>
      </p:sp>
    </p:spTree>
    <p:extLst>
      <p:ext uri="{BB962C8B-B14F-4D97-AF65-F5344CB8AC3E}">
        <p14:creationId xmlns:p14="http://schemas.microsoft.com/office/powerpoint/2010/main" val="282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2946975"/>
            <a:ext cx="11430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cxnSp>
        <p:nvCxnSpPr>
          <p:cNvPr id="9" name="Elbow Connector 8"/>
          <p:cNvCxnSpPr>
            <a:stCxn id="3" idx="2"/>
            <a:endCxn id="22" idx="0"/>
          </p:cNvCxnSpPr>
          <p:nvPr/>
        </p:nvCxnSpPr>
        <p:spPr>
          <a:xfrm rot="16200000" flipH="1">
            <a:off x="4601617" y="3435637"/>
            <a:ext cx="588467" cy="4191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22" name="Rounded Rectangle 21"/>
          <p:cNvSpPr/>
          <p:nvPr/>
        </p:nvSpPr>
        <p:spPr>
          <a:xfrm>
            <a:off x="4191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div#wrapper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00800" y="3939421"/>
            <a:ext cx="1066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47800" y="4701421"/>
            <a:ext cx="12192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h1#logo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5600" y="4699575"/>
            <a:ext cx="20574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#main-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722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Elbow Connector 29"/>
          <p:cNvCxnSpPr>
            <a:stCxn id="3" idx="2"/>
            <a:endCxn id="24" idx="0"/>
          </p:cNvCxnSpPr>
          <p:nvPr/>
        </p:nvCxnSpPr>
        <p:spPr>
          <a:xfrm rot="5400000">
            <a:off x="3458617" y="2711737"/>
            <a:ext cx="588467" cy="1866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4" name="Elbow Connector 33"/>
          <p:cNvCxnSpPr>
            <a:stCxn id="3" idx="2"/>
            <a:endCxn id="23" idx="0"/>
          </p:cNvCxnSpPr>
          <p:nvPr/>
        </p:nvCxnSpPr>
        <p:spPr>
          <a:xfrm rot="16200000" flipH="1">
            <a:off x="5516017" y="2521237"/>
            <a:ext cx="588467" cy="2247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7" name="Elbow Connector 36"/>
          <p:cNvCxnSpPr>
            <a:stCxn id="24" idx="2"/>
            <a:endCxn id="26" idx="0"/>
          </p:cNvCxnSpPr>
          <p:nvPr/>
        </p:nvCxnSpPr>
        <p:spPr>
          <a:xfrm rot="5400000">
            <a:off x="2259390" y="4141410"/>
            <a:ext cx="358021" cy="762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0" name="Elbow Connector 39"/>
          <p:cNvCxnSpPr>
            <a:stCxn id="24" idx="2"/>
            <a:endCxn id="27" idx="0"/>
          </p:cNvCxnSpPr>
          <p:nvPr/>
        </p:nvCxnSpPr>
        <p:spPr>
          <a:xfrm rot="16200000" flipH="1">
            <a:off x="3193763" y="3969037"/>
            <a:ext cx="356175" cy="1104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58" name="Rounded Rectangle 57"/>
          <p:cNvSpPr/>
          <p:nvPr/>
        </p:nvSpPr>
        <p:spPr>
          <a:xfrm>
            <a:off x="70104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Elbow Connector 58"/>
          <p:cNvCxnSpPr>
            <a:stCxn id="23" idx="2"/>
            <a:endCxn id="28" idx="0"/>
          </p:cNvCxnSpPr>
          <p:nvPr/>
        </p:nvCxnSpPr>
        <p:spPr>
          <a:xfrm rot="5400000">
            <a:off x="6527513" y="4292887"/>
            <a:ext cx="356174" cy="4572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62" name="Elbow Connector 61"/>
          <p:cNvCxnSpPr>
            <a:stCxn id="23" idx="2"/>
            <a:endCxn id="58" idx="0"/>
          </p:cNvCxnSpPr>
          <p:nvPr/>
        </p:nvCxnSpPr>
        <p:spPr>
          <a:xfrm rot="16200000" flipH="1">
            <a:off x="6946613" y="4330987"/>
            <a:ext cx="356174" cy="381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4220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 smtClean="0"/>
              <a:t>HTML elements have properties about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in the DOM three</a:t>
            </a:r>
          </a:p>
          <a:p>
            <a:pPr lvl="1"/>
            <a:r>
              <a:rPr lang="en-US" dirty="0" smtClean="0"/>
              <a:t>Their parent</a:t>
            </a:r>
          </a:p>
          <a:p>
            <a:pPr lvl="1"/>
            <a:r>
              <a:rPr lang="en-US" dirty="0" smtClean="0"/>
              <a:t>Their children</a:t>
            </a:r>
          </a:p>
          <a:p>
            <a:pPr lvl="1"/>
            <a:r>
              <a:rPr lang="en-US" dirty="0" smtClean="0"/>
              <a:t>Their siblings</a:t>
            </a:r>
          </a:p>
          <a:p>
            <a:pPr lvl="2"/>
            <a:r>
              <a:rPr lang="en-US" dirty="0" smtClean="0"/>
              <a:t>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 smtClean="0"/>
              <a:t> the element</a:t>
            </a:r>
          </a:p>
          <a:p>
            <a:r>
              <a:rPr lang="en-US" dirty="0" smtClean="0"/>
              <a:t>These properties can be used to traverse through the DOM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Document Object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API, DOM </a:t>
            </a:r>
            <a:r>
              <a:rPr lang="en-US" dirty="0"/>
              <a:t>Objects and HTML </a:t>
            </a:r>
            <a:r>
              <a:rPr lang="en-US" dirty="0" smtClean="0"/>
              <a:t>Elements 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Selecting 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getElementsBy and querySelector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Parents, Children and Siblings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Adding, Removing and Altering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and Live </a:t>
            </a:r>
            <a:r>
              <a:rPr lang="en-US" dirty="0" err="1"/>
              <a:t>NodeLists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 smtClean="0"/>
              <a:t> of the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parent of document is null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childNodes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nodeList of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 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nodes </a:t>
            </a:r>
            <a:r>
              <a:rPr lang="en-US" dirty="0" smtClean="0"/>
              <a:t>(whitespaces)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nextSibling</a:t>
            </a:r>
            <a:r>
              <a:rPr lang="en-US" dirty="0" smtClean="0"/>
              <a:t> 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nextElementSibling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</a:t>
            </a:r>
            <a:r>
              <a:rPr lang="en-US" dirty="0" smtClean="0"/>
              <a:t> sibling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element.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previousSibling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/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previousElementSibling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</a:t>
            </a:r>
            <a:r>
              <a:rPr lang="en-US" dirty="0"/>
              <a:t> sibling</a:t>
            </a:r>
          </a:p>
        </p:txBody>
      </p:sp>
    </p:spTree>
    <p:extLst>
      <p:ext uri="{BB962C8B-B14F-4D97-AF65-F5344CB8AC3E}">
        <p14:creationId xmlns:p14="http://schemas.microsoft.com/office/powerpoint/2010/main" val="8355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1306354"/>
            <a:ext cx="8534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trainersList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document.getElementsByClassName("trainers-list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")[0];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parentNode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("parent of trainers-list: " + parent.nodeName +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with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id: " + parent.id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children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childNodes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log("elements in trainers-list: " + children.length);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 in trainers-list");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0,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len = children.length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i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len;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subItem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children[i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log(subItem.nodeName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 content: " +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subItem.innerText);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page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DOM can be manipulated dynamically with JS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altered</a:t>
            </a:r>
          </a:p>
          <a:p>
            <a:pPr lvl="2"/>
            <a:r>
              <a:rPr lang="en-US" dirty="0" smtClean="0"/>
              <a:t>Change their content</a:t>
            </a:r>
          </a:p>
          <a:p>
            <a:pPr lvl="2"/>
            <a:r>
              <a:rPr lang="en-US" dirty="0" smtClean="0"/>
              <a:t>Change their styles</a:t>
            </a:r>
          </a:p>
          <a:p>
            <a:pPr lvl="2"/>
            <a:r>
              <a:rPr lang="en-US" dirty="0" smtClean="0"/>
              <a:t>Change their 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r>
              <a:rPr lang="en-US" dirty="0" smtClean="0"/>
              <a:t>The document object has a method for creation of HTML elements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Returns an object with the corresponding HTML element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4171890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liElement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createElement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HTMLDivElement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//false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9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r>
              <a:rPr lang="en-US" dirty="0" smtClean="0"/>
              <a:t>After an HTML element is created it can be treated as if it was selected from the DOM</a:t>
            </a:r>
          </a:p>
          <a:p>
            <a:r>
              <a:rPr lang="en-US" dirty="0" smtClean="0"/>
              <a:t>When HTML elements are created dynamically they are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objects</a:t>
            </a:r>
          </a:p>
          <a:p>
            <a:pPr lvl="1"/>
            <a:r>
              <a:rPr lang="en-US" dirty="0" smtClean="0"/>
              <a:t>They are still not in the DOM (the web page)</a:t>
            </a:r>
          </a:p>
          <a:p>
            <a:pPr lvl="1"/>
            <a:r>
              <a:rPr lang="en-US" dirty="0" smtClean="0"/>
              <a:t>New</a:t>
            </a:r>
            <a:r>
              <a:rPr lang="en-US" sz="2800" dirty="0" smtClean="0"/>
              <a:t> </a:t>
            </a:r>
            <a:r>
              <a:rPr lang="en-US" dirty="0" smtClean="0"/>
              <a:t>HTML</a:t>
            </a:r>
            <a:r>
              <a:rPr lang="en-US" sz="2800" dirty="0" smtClean="0"/>
              <a:t> </a:t>
            </a:r>
            <a:r>
              <a:rPr lang="en-US" dirty="0" smtClean="0"/>
              <a:t>elements</a:t>
            </a:r>
            <a:r>
              <a:rPr lang="en-US" sz="2800" dirty="0" smtClean="0"/>
              <a:t> </a:t>
            </a:r>
            <a:r>
              <a:rPr lang="en-US" dirty="0" smtClean="0"/>
              <a:t>must</a:t>
            </a:r>
            <a:r>
              <a:rPr lang="en-US" sz="2400" dirty="0" smtClean="0"/>
              <a:t> </a:t>
            </a:r>
            <a:r>
              <a:rPr lang="en-US" dirty="0" smtClean="0"/>
              <a:t>be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appended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4772561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studentsList = document.createElement("ul");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studentLi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document.createElement("li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studentsList.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(studentsList);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4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Creating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Appending elements to the DOM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 operation</a:t>
            </a:r>
          </a:p>
          <a:p>
            <a:pPr lvl="1"/>
            <a:r>
              <a:rPr lang="en-US" dirty="0" smtClean="0"/>
              <a:t>When an elements is appended to the DOM,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rendered anew</a:t>
            </a:r>
          </a:p>
          <a:p>
            <a:pPr lvl="1"/>
            <a:r>
              <a:rPr lang="en-US" dirty="0" smtClean="0"/>
              <a:t>Wouldn't It could be cool, if we can append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elements at once</a:t>
            </a:r>
          </a:p>
          <a:p>
            <a:r>
              <a:rPr lang="en-US" dirty="0" smtClean="0"/>
              <a:t>Here comes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It is a minimal HTML element, with no parent</a:t>
            </a:r>
          </a:p>
          <a:p>
            <a:pPr lvl="1"/>
            <a:r>
              <a:rPr lang="en-US" dirty="0" smtClean="0"/>
              <a:t>It is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store ready-to-append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and append them at once to the DOM</a:t>
            </a:r>
          </a:p>
        </p:txBody>
      </p:sp>
    </p:spTree>
    <p:extLst>
      <p:ext uri="{BB962C8B-B14F-4D97-AF65-F5344CB8AC3E}">
        <p14:creationId xmlns:p14="http://schemas.microsoft.com/office/powerpoint/2010/main" val="35388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 the elements to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to the DOM appends only its child elements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jsperf.com/append-doc-fragment/2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182208"/>
            <a:ext cx="8610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 = document.createDocumentFragment();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dFrag.appendChild(div);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document.body.appendChild(dFrag);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59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DocumentFragment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Elements can be removed from the DOM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element.removeChild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elToRemove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Pass the element-to-remove to their parent</a:t>
            </a:r>
          </a:p>
          <a:p>
            <a:pPr lvl="1"/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3200400"/>
            <a:ext cx="8610600" cy="2977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&lt;li&gt;Doncho Minkov&lt;/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&lt;li&gt;Svetlin Nakov&lt;/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&lt;li&gt;Georgi Georgiev&lt;/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&lt;li&gt;Nikolay Kostov&lt;/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&lt;li&gt;Asya Georgieva&lt;/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//..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trainers = document.getElementsByTagName("ul")[0];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 = trainers.getElementsByTagName("li")[0];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trainers.removeChild(trainer);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160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When an HTML element is selected with JS</a:t>
            </a:r>
          </a:p>
          <a:p>
            <a:pPr lvl="1"/>
            <a:r>
              <a:rPr lang="en-US" dirty="0" smtClean="0"/>
              <a:t>It can be removed</a:t>
            </a:r>
          </a:p>
          <a:p>
            <a:pPr lvl="1"/>
            <a:r>
              <a:rPr lang="en-US" dirty="0" smtClean="0"/>
              <a:t>Its children can be altered</a:t>
            </a:r>
          </a:p>
          <a:p>
            <a:pPr lvl="1"/>
            <a:r>
              <a:rPr lang="en-US" dirty="0" smtClean="0"/>
              <a:t>The element can be altered as well</a:t>
            </a:r>
          </a:p>
          <a:p>
            <a:r>
              <a:rPr lang="en-US" dirty="0" smtClean="0"/>
              <a:t>With DOM API each HTML node can be altered</a:t>
            </a:r>
          </a:p>
          <a:p>
            <a:pPr lvl="1"/>
            <a:r>
              <a:rPr lang="en-US" dirty="0" smtClean="0"/>
              <a:t>Change its properties</a:t>
            </a:r>
          </a:p>
          <a:p>
            <a:pPr lvl="1"/>
            <a:r>
              <a:rPr lang="en-US" dirty="0" smtClean="0"/>
              <a:t>Change its appearance</a:t>
            </a:r>
          </a:p>
        </p:txBody>
      </p:sp>
    </p:spTree>
    <p:extLst>
      <p:ext uri="{BB962C8B-B14F-4D97-AF65-F5344CB8AC3E}">
        <p14:creationId xmlns:p14="http://schemas.microsoft.com/office/powerpoint/2010/main" val="2972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 that each HTML element is unique in the DOM</a:t>
            </a:r>
          </a:p>
          <a:p>
            <a:pPr lvl="1"/>
            <a:r>
              <a:rPr lang="en-US" dirty="0" smtClean="0"/>
              <a:t>If JavaScript changes its appearance or its position, it is still the same element object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76600"/>
            <a:ext cx="8610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id="f"&gt;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second = document.getElementById("s");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theP = document.getElementById("the-p");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second.appendChild(theP);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DOM is: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7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561147"/>
            <a:ext cx="8686800" cy="2362200"/>
          </a:xfrm>
        </p:spPr>
        <p:txBody>
          <a:bodyPr/>
          <a:lstStyle/>
          <a:p>
            <a:r>
              <a:rPr lang="en-US" dirty="0" smtClean="0"/>
              <a:t>The style of each HTML element can be altered using JavaScript</a:t>
            </a:r>
          </a:p>
          <a:p>
            <a:pPr lvl="1"/>
            <a:r>
              <a:rPr lang="en-US" dirty="0" smtClean="0"/>
              <a:t>Meaning changing the style attribute</a:t>
            </a:r>
          </a:p>
          <a:p>
            <a:pPr lvl="2"/>
            <a:r>
              <a:rPr lang="en-US" dirty="0" smtClean="0"/>
              <a:t>The inline styles, not CSS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923347"/>
            <a:ext cx="8153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 = document.getElementById("content");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div.style.display = "block";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div.style.width = 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123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348514" y="4456747"/>
            <a:ext cx="2576286" cy="953453"/>
          </a:xfrm>
          <a:prstGeom prst="wedgeRoundRectCallout">
            <a:avLst>
              <a:gd name="adj1" fmla="val -91511"/>
              <a:gd name="adj2" fmla="val -205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forget 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unit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8392"/>
            <a:ext cx="8686800" cy="3742016"/>
          </a:xfrm>
        </p:spPr>
        <p:txBody>
          <a:bodyPr/>
          <a:lstStyle/>
          <a:p>
            <a:r>
              <a:rPr lang="en-US" dirty="0" smtClean="0"/>
              <a:t>NodeList is the collection returned by the DOM selectors:</a:t>
            </a:r>
          </a:p>
          <a:p>
            <a:pPr lvl="1"/>
            <a:r>
              <a:rPr lang="en-US" dirty="0" err="1" smtClean="0"/>
              <a:t>getElementsByTagName</a:t>
            </a:r>
            <a:endParaRPr lang="en-US" dirty="0" smtClean="0"/>
          </a:p>
          <a:p>
            <a:pPr lvl="1"/>
            <a:r>
              <a:rPr lang="en-US" dirty="0" err="1" smtClean="0"/>
              <a:t>getElementsByName</a:t>
            </a:r>
            <a:endParaRPr lang="en-US" dirty="0" smtClean="0"/>
          </a:p>
          <a:p>
            <a:pPr lvl="1"/>
            <a:r>
              <a:rPr lang="en-US" dirty="0" err="1" smtClean="0"/>
              <a:t>getElementsByClassName</a:t>
            </a:r>
            <a:endParaRPr lang="en-US" dirty="0" smtClean="0"/>
          </a:p>
          <a:p>
            <a:pPr lvl="1"/>
            <a:r>
              <a:rPr lang="en-US" dirty="0" smtClean="0"/>
              <a:t>querySelectorAll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690408"/>
            <a:ext cx="79311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divs = document.getElementsByTagName("div");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queryDivs = document.querySelectorAll("div");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for(var i=0; i&lt; divs.length; i++){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//do stuff with divs[i]…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</a:t>
            </a:r>
            <a:r>
              <a:rPr lang="en-US" dirty="0" smtClean="0"/>
              <a:t> is an </a:t>
            </a:r>
            <a:r>
              <a:rPr lang="en-US" dirty="0"/>
              <a:t>API for HTML and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</a:t>
            </a:r>
            <a:r>
              <a:rPr lang="en-US" dirty="0" smtClean="0"/>
              <a:t> representation of the document</a:t>
            </a:r>
          </a:p>
          <a:p>
            <a:pPr lvl="1"/>
            <a:r>
              <a:rPr lang="en-US" dirty="0" smtClean="0"/>
              <a:t>Enables developers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the content and visual presentation of a web page</a:t>
            </a:r>
          </a:p>
        </p:txBody>
      </p:sp>
    </p:spTree>
    <p:extLst>
      <p:ext uri="{BB962C8B-B14F-4D97-AF65-F5344CB8AC3E}">
        <p14:creationId xmlns:p14="http://schemas.microsoft.com/office/powerpoint/2010/main" val="307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r>
              <a:rPr lang="en-US" dirty="0" smtClean="0"/>
              <a:t>NodeList looks like an array, but is not an array</a:t>
            </a:r>
          </a:p>
          <a:p>
            <a:pPr lvl="1"/>
            <a:r>
              <a:rPr lang="en-US" dirty="0" smtClean="0"/>
              <a:t>It's an object with properties similar to array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</a:t>
            </a:r>
          </a:p>
          <a:p>
            <a:pPr lvl="1"/>
            <a:r>
              <a:rPr lang="en-US" dirty="0" smtClean="0"/>
              <a:t>Traversing an array with for-in loop works unexpected: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114800"/>
            <a:ext cx="793115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in divs)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console.log("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divs[" + i + "] = " + divs[i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//divs[0]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/divs[1]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//divs[length]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//divs[item] = ...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8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NodeList and Live 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Live </a:t>
            </a:r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kinds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NodeLists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getElementsBy…()</a:t>
            </a:r>
            <a:r>
              <a:rPr lang="en-US" dirty="0" smtClean="0"/>
              <a:t>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LiveNodeList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querySelectorAll()</a:t>
            </a:r>
            <a:r>
              <a:rPr lang="en-US" dirty="0" smtClean="0"/>
              <a:t> returns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Live list keeps track of the selected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changes are made to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static list keeps the elements at the execution of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 in mind that LiveNodeList is slower that regular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cache its length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46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NodeListand</a:t>
            </a:r>
            <a:r>
              <a:rPr lang="en-US" dirty="0" smtClean="0"/>
              <a:t> Live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</a:t>
            </a:r>
            <a:r>
              <a:rPr lang="en-US" sz="2800" dirty="0" smtClean="0"/>
              <a:t>elements. Each </a:t>
            </a:r>
            <a:r>
              <a:rPr lang="en-US" sz="2800" dirty="0" smtClean="0"/>
              <a:t>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</a:t>
            </a:r>
            <a:r>
              <a:rPr lang="en-US" sz="2600" dirty="0" smtClean="0"/>
              <a:t>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</a:t>
            </a:r>
            <a:r>
              <a:rPr lang="en-US" sz="2600" dirty="0" smtClean="0"/>
              <a:t>border radius</a:t>
            </a:r>
            <a:endParaRPr lang="en-US" sz="2600" dirty="0" smtClean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</a:t>
            </a:r>
            <a:r>
              <a:rPr lang="en-US" sz="2600" dirty="0" smtClean="0"/>
              <a:t>border width </a:t>
            </a:r>
            <a:r>
              <a:rPr lang="en-US" sz="2600" dirty="0" smtClean="0"/>
              <a:t>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288925">
              <a:lnSpc>
                <a:spcPct val="100000"/>
              </a:lnSpc>
              <a:buFont typeface="+mj-lt"/>
              <a:buAutoNum type="arabicPeriod" startAt="6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</a:t>
            </a:r>
            <a:r>
              <a:rPr lang="en-US" sz="2600" smtClean="0"/>
              <a:t>about events</a:t>
            </a:r>
            <a:endParaRPr lang="en-US" sz="2600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Document Object Model consists of many objects to manipulate a web page</a:t>
            </a:r>
          </a:p>
          <a:p>
            <a:pPr lvl="1"/>
            <a:r>
              <a:rPr lang="en-US" dirty="0" smtClean="0"/>
              <a:t>All the properties, methods and events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/>
              <a:t>Those objects are accessible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r>
              <a:rPr lang="en-US" dirty="0" smtClean="0"/>
              <a:t>How to use the DOM?</a:t>
            </a:r>
          </a:p>
          <a:p>
            <a:pPr lvl="1"/>
            <a:r>
              <a:rPr lang="en-US" dirty="0" smtClean="0"/>
              <a:t>Write JavaScript to interact with the DOM</a:t>
            </a:r>
          </a:p>
          <a:p>
            <a:pPr lvl="2"/>
            <a:r>
              <a:rPr lang="en-US" dirty="0" smtClean="0"/>
              <a:t>JavaScript uses the DOM API (native implementation for each browser)</a:t>
            </a:r>
          </a:p>
        </p:txBody>
      </p:sp>
    </p:spTree>
    <p:extLst>
      <p:ext uri="{BB962C8B-B14F-4D97-AF65-F5344CB8AC3E}">
        <p14:creationId xmlns:p14="http://schemas.microsoft.com/office/powerpoint/2010/main" val="3821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pic>
        <p:nvPicPr>
          <p:cNvPr id="2050" name="Picture 2" descr="http://upload.wikimedia.org/wikipedia/commons/thumb/5/55/HTML_element_structure.svg/330px-HTML_element_structure.sv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8" t="-6154" r="-1818" b="-6154"/>
          <a:stretch/>
        </p:blipFill>
        <p:spPr bwMode="auto">
          <a:xfrm>
            <a:off x="2095367" y="3200400"/>
            <a:ext cx="4953266" cy="2114552"/>
          </a:xfrm>
          <a:prstGeom prst="roundRect">
            <a:avLst>
              <a:gd name="adj" fmla="val 159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13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API consist of objects with methods to interact with the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HTML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add and remove HTML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 introduces objects that represent HTML elements and their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document.documentElement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dirty="0" smtClean="0"/>
              <a:t> is the body of the page</a:t>
            </a:r>
          </a:p>
        </p:txBody>
      </p:sp>
    </p:spTree>
    <p:extLst>
      <p:ext uri="{BB962C8B-B14F-4D97-AF65-F5344CB8AC3E}">
        <p14:creationId xmlns:p14="http://schemas.microsoft.com/office/powerpoint/2010/main" val="1467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of the HTML elements have corresponding DOM object types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HTMLAudioElement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of these objects have the appropriate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HTMLAnchorElement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HTMLImageElement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document </a:t>
            </a:r>
            <a:r>
              <a:rPr lang="en-US" dirty="0" smtClean="0"/>
              <a:t>object is a special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represents the entry point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HTML elements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that correspond to the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d, 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dirty="0" err="1" smtClean="0"/>
              <a:t>draggable</a:t>
            </a:r>
            <a:r>
              <a:rPr lang="en-US" dirty="0" smtClean="0"/>
              <a:t>, style, </a:t>
            </a:r>
            <a:r>
              <a:rPr lang="en-US" dirty="0" err="1" smtClean="0"/>
              <a:t>onclick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Specific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HTMLElements</a:t>
            </a:r>
            <a:r>
              <a:rPr lang="en-US" dirty="0" smtClean="0"/>
              <a:t> have their attributes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HTMLImageElement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HTMLInputElement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HTMLAnchorElement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href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7774</TotalTime>
  <Words>1762</Words>
  <Application>Microsoft Office PowerPoint</Application>
  <PresentationFormat>On-screen Show (4:3)</PresentationFormat>
  <Paragraphs>326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DOM and DOM Manipulation</vt:lpstr>
      <vt:lpstr>Table of Contents</vt:lpstr>
      <vt:lpstr>Document Object Model (DOM)</vt:lpstr>
      <vt:lpstr>Document Object Model</vt:lpstr>
      <vt:lpstr>Document Object Model (2)</vt:lpstr>
      <vt:lpstr>DOM API</vt:lpstr>
      <vt:lpstr>DOM API</vt:lpstr>
      <vt:lpstr>DOM Objects</vt:lpstr>
      <vt:lpstr>HTML Elements</vt:lpstr>
      <vt:lpstr>HTML Elements (2)</vt:lpstr>
      <vt:lpstr>DOM Objects</vt:lpstr>
      <vt:lpstr>Selecting DOM Elements</vt:lpstr>
      <vt:lpstr>Selecting HTML Elements</vt:lpstr>
      <vt:lpstr>Using getElementsBy Methods</vt:lpstr>
      <vt:lpstr>document.getElementsBy…</vt:lpstr>
      <vt:lpstr>QuerySelector</vt:lpstr>
      <vt:lpstr>QuerySelector</vt:lpstr>
      <vt:lpstr>Traversing the DOM</vt:lpstr>
      <vt:lpstr>Traversing the DOM</vt:lpstr>
      <vt:lpstr>Traversing the DOM (2)</vt:lpstr>
      <vt:lpstr>Traversing the DOM - Example</vt:lpstr>
      <vt:lpstr>Traversing the DOM</vt:lpstr>
      <vt:lpstr>Manipulating the DOM</vt:lpstr>
      <vt:lpstr>Manipulating the DOM</vt:lpstr>
      <vt:lpstr>Creating HTML elements</vt:lpstr>
      <vt:lpstr>Creating HTML Elements (2)</vt:lpstr>
      <vt:lpstr>Creating HTML Elements</vt:lpstr>
      <vt:lpstr>Appending Elements</vt:lpstr>
      <vt:lpstr>Appending Elements (2)</vt:lpstr>
      <vt:lpstr>DocumentFragment</vt:lpstr>
      <vt:lpstr>Removing Elements</vt:lpstr>
      <vt:lpstr>Removing Elements</vt:lpstr>
      <vt:lpstr>Altering the Elements</vt:lpstr>
      <vt:lpstr>Altering the Elements (2)</vt:lpstr>
      <vt:lpstr>Altering HTML Elements</vt:lpstr>
      <vt:lpstr>Altering the Style</vt:lpstr>
      <vt:lpstr>Altering HTML Element Style</vt:lpstr>
      <vt:lpstr>NodeList</vt:lpstr>
      <vt:lpstr>NodeLists</vt:lpstr>
      <vt:lpstr>NodeLists (2)</vt:lpstr>
      <vt:lpstr>NodeList</vt:lpstr>
      <vt:lpstr>Static NodeList and Live NodeList</vt:lpstr>
      <vt:lpstr>Static and Live NodeLists</vt:lpstr>
      <vt:lpstr>Static NodeListand Live NodeList</vt:lpstr>
      <vt:lpstr>DOM and DOM Manipulation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Doncho Minkov</cp:lastModifiedBy>
  <cp:revision>1109</cp:revision>
  <dcterms:created xsi:type="dcterms:W3CDTF">2006-08-16T00:00:00Z</dcterms:created>
  <dcterms:modified xsi:type="dcterms:W3CDTF">2013-04-30T04:51:13Z</dcterms:modified>
</cp:coreProperties>
</file>