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4"/>
  </p:notesMasterIdLst>
  <p:sldIdLst>
    <p:sldId id="256" r:id="rId2"/>
    <p:sldId id="262" r:id="rId3"/>
    <p:sldId id="274" r:id="rId4"/>
    <p:sldId id="265" r:id="rId5"/>
    <p:sldId id="275" r:id="rId6"/>
    <p:sldId id="269" r:id="rId7"/>
    <p:sldId id="273" r:id="rId8"/>
    <p:sldId id="264" r:id="rId9"/>
    <p:sldId id="271" r:id="rId10"/>
    <p:sldId id="260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BB6"/>
    <a:srgbClr val="D8D8D6"/>
    <a:srgbClr val="191B0E"/>
    <a:srgbClr val="F5E6C3"/>
    <a:srgbClr val="BAB09E"/>
    <a:srgbClr val="E8E8E8"/>
    <a:srgbClr val="31A2DB"/>
    <a:srgbClr val="FFFFFF"/>
    <a:srgbClr val="1488BC"/>
    <a:srgbClr val="21A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72035" autoAdjust="0"/>
  </p:normalViewPr>
  <p:slideViewPr>
    <p:cSldViewPr snapToGrid="0" showGuides="1">
      <p:cViewPr varScale="1">
        <p:scale>
          <a:sx n="53" d="100"/>
          <a:sy n="53" d="100"/>
        </p:scale>
        <p:origin x="1170" y="6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Затраты</c:v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F2-432F-ADCD-C3065B74AD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F2-432F-ADCD-C3065B74AD8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F2-432F-ADCD-C3065B74AD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Lit>
              <c:ptCount val="3"/>
              <c:pt idx="0">
                <c:v>Состояние: Завершено</c:v>
              </c:pt>
              <c:pt idx="1">
                <c:v>Состояние: Задержка</c:v>
              </c:pt>
              <c:pt idx="2">
                <c:v>Состояние: Будущая задача</c:v>
              </c:pt>
            </c:strLit>
          </c:cat>
          <c:val>
            <c:numLit>
              <c:formatCode>#\ ##0.00\ \₽</c:formatCode>
              <c:ptCount val="3"/>
              <c:pt idx="0">
                <c:v>31765.040000000001</c:v>
              </c:pt>
              <c:pt idx="1">
                <c:v>7040.0000000000009</c:v>
              </c:pt>
              <c:pt idx="2">
                <c:v>18667.973000337497</c:v>
              </c:pt>
            </c:numLit>
          </c:val>
          <c:extLst>
            <c:ext xmlns:c16="http://schemas.microsoft.com/office/drawing/2014/chart" uri="{C3380CC4-5D6E-409C-BE32-E72D297353CC}">
              <c16:uniqueId val="{00000006-60F2-432F-ADCD-C3065B74AD8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bg1"/>
        </a:solidFill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1AD6-7708-4B06-9193-90A3FB2CA1B1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1785-3960-4670-8EB0-0CB22B17F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0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742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представлена работа</a:t>
            </a:r>
            <a:r>
              <a:rPr lang="ru-RU" baseline="0" dirty="0" smtClean="0"/>
              <a:t> с ботом. Как вы видите б</a:t>
            </a:r>
            <a:r>
              <a:rPr lang="ru-RU" dirty="0" smtClean="0"/>
              <a:t>азовый</a:t>
            </a:r>
            <a:r>
              <a:rPr lang="ru-RU" baseline="0" dirty="0" smtClean="0"/>
              <a:t> функционал уже реализован, но сейчас предоставляется всего лишь один вариант обоев, так как база не заполнена. ;)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4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2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66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проведения</a:t>
            </a:r>
            <a:r>
              <a:rPr lang="ru-RU" baseline="0" dirty="0" smtClean="0"/>
              <a:t> интервью были внесены корректировки в модель </a:t>
            </a:r>
            <a:r>
              <a:rPr lang="ru-RU" baseline="0" dirty="0" err="1" smtClean="0"/>
              <a:t>Остервальда</a:t>
            </a:r>
            <a:r>
              <a:rPr lang="ru-RU" baseline="0" dirty="0" smtClean="0"/>
              <a:t>. Например, было пересмотрено решение рекламы в </a:t>
            </a:r>
            <a:r>
              <a:rPr lang="ru-RU" baseline="0" dirty="0" err="1" smtClean="0"/>
              <a:t>соц.сетях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22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8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88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ru-RU" altLang="ru-RU" sz="1200" i="0" dirty="0">
              <a:solidFill>
                <a:srgbClr val="AC1C17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2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Общая стоимость всего продукта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рассчитанная 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Microsoft project 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равна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57 473.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Почти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все расходы проекта состоят из оплаты труда, так как он является программным продуктом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Расходы на маркетинг примерно 1000 ¯\_(ツ)_/¯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69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ru-RU" sz="120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продвижения телеграмм бота нам было необходимо найти такую площадку или сервис, который мог быть вести</a:t>
            </a:r>
            <a:r>
              <a:rPr lang="ru-RU" sz="1200" baseline="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статистику по пользователям </a:t>
            </a:r>
            <a:r>
              <a:rPr lang="en-US" sz="1200" baseline="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telegram.</a:t>
            </a: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7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20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4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19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73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149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64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81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02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71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56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7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9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29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8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3000" t="78000" r="9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10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144224-DC54-41B7-BE4E-E4775882BEEE}"/>
              </a:ext>
            </a:extLst>
          </p:cNvPr>
          <p:cNvSpPr txBox="1"/>
          <p:nvPr/>
        </p:nvSpPr>
        <p:spPr>
          <a:xfrm>
            <a:off x="2456155" y="1316504"/>
            <a:ext cx="7279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Телеграм-бот Дизайнер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A033D-9A9D-402C-96D0-FD1403331266}"/>
              </a:ext>
            </a:extLst>
          </p:cNvPr>
          <p:cNvSpPr txBox="1"/>
          <p:nvPr/>
        </p:nvSpPr>
        <p:spPr>
          <a:xfrm>
            <a:off x="2456155" y="3209544"/>
            <a:ext cx="7279453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  <a:spcBef>
                <a:spcPts val="1200"/>
              </a:spcBef>
            </a:pPr>
            <a:r>
              <a:rPr lang="ru-RU" sz="2000" b="1" dirty="0" smtClean="0">
                <a:solidFill>
                  <a:srgbClr val="45525A"/>
                </a:solidFill>
              </a:rPr>
              <a:t>Проектная </a:t>
            </a:r>
            <a:r>
              <a:rPr lang="ru-RU" sz="2000" b="1" dirty="0">
                <a:solidFill>
                  <a:srgbClr val="45525A"/>
                </a:solidFill>
              </a:rPr>
              <a:t>команда:</a:t>
            </a:r>
            <a:endParaRPr lang="en-US" sz="2000" b="1" dirty="0">
              <a:solidFill>
                <a:srgbClr val="45525A"/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БИС-18-01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Григорьев И.Р.</a:t>
            </a:r>
          </a:p>
          <a:p>
            <a:pPr algn="ctr"/>
            <a:r>
              <a:rPr lang="ru-R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Лазутин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Н.С.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Мальцев Д.А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3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F3B2B-1F4F-43A5-B2BB-38DD26FDC34D}"/>
              </a:ext>
            </a:extLst>
          </p:cNvPr>
          <p:cNvSpPr>
            <a:spLocks noGrp="1"/>
          </p:cNvSpPr>
          <p:nvPr/>
        </p:nvSpPr>
        <p:spPr>
          <a:xfrm>
            <a:off x="1485900" y="547131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45525A"/>
                </a:solidFill>
              </a:rPr>
              <a:t>Маркетинговый план</a:t>
            </a:r>
            <a:endParaRPr lang="en-US" sz="4000" dirty="0">
              <a:solidFill>
                <a:srgbClr val="4552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900" y="1737359"/>
            <a:ext cx="7958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продвижения продукта и получения прибыли планируется использовать платформу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Epicstars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 платформа предоставляет возможности как для заказа рекламы, так и для размещения её в собственных продуктах.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Также эта площадка умеет работать с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343" y="3368575"/>
            <a:ext cx="367716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FC7A-F320-4565-99CD-49C6D86F782B}"/>
              </a:ext>
            </a:extLst>
          </p:cNvPr>
          <p:cNvSpPr>
            <a:spLocks noGrp="1"/>
          </p:cNvSpPr>
          <p:nvPr/>
        </p:nvSpPr>
        <p:spPr>
          <a:xfrm>
            <a:off x="1555738" y="573764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Результат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ы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18" y="1561316"/>
            <a:ext cx="7917446" cy="49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DBCEA6F-B0BC-4565-AA64-FC9FF2D8CB02}"/>
              </a:ext>
            </a:extLst>
          </p:cNvPr>
          <p:cNvSpPr txBox="1">
            <a:spLocks/>
          </p:cNvSpPr>
          <p:nvPr/>
        </p:nvSpPr>
        <p:spPr>
          <a:xfrm>
            <a:off x="3353095" y="771993"/>
            <a:ext cx="548581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Спасибо за внимание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095" y="1201783"/>
            <a:ext cx="4467423" cy="55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3">
            <a:extLst>
              <a:ext uri="{FF2B5EF4-FFF2-40B4-BE49-F238E27FC236}">
                <a16:creationId xmlns:a16="http://schemas.microsoft.com/office/drawing/2014/main" id="{CF8535D8-BD9E-4BD2-B960-8C5510267776}"/>
              </a:ext>
            </a:extLst>
          </p:cNvPr>
          <p:cNvSpPr txBox="1">
            <a:spLocks/>
          </p:cNvSpPr>
          <p:nvPr/>
        </p:nvSpPr>
        <p:spPr>
          <a:xfrm>
            <a:off x="1485900" y="1508906"/>
            <a:ext cx="6913469" cy="772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altLang="ru-RU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0E38A7-518E-4F02-BD12-4310B1B81CA8}"/>
              </a:ext>
            </a:extLst>
          </p:cNvPr>
          <p:cNvSpPr>
            <a:spLocks noGrp="1"/>
          </p:cNvSpPr>
          <p:nvPr/>
        </p:nvSpPr>
        <p:spPr>
          <a:xfrm>
            <a:off x="1485900" y="777950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45525A"/>
                </a:solidFill>
              </a:rPr>
              <a:t>Цель проекта</a:t>
            </a:r>
            <a:endParaRPr lang="en-US" dirty="0">
              <a:solidFill>
                <a:srgbClr val="45525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1942" y="2496458"/>
            <a:ext cx="7283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Разработать программный продукт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Научиться работать с инструментами продвижения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7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5525A"/>
                </a:solidFill>
              </a:rPr>
              <a:t>Задачи проекта на этот семестр</a:t>
            </a:r>
            <a:r>
              <a:rPr lang="ru-RU" dirty="0" smtClean="0">
                <a:solidFill>
                  <a:srgbClr val="45525A"/>
                </a:solidFill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Придумать тему проекта;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Распределить роли;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Составить диаграмму </a:t>
            </a:r>
            <a:r>
              <a:rPr lang="ru-RU" alt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Ганта</a:t>
            </a: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Разработать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Телеграм-бота;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Составить план продвижения;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A4F2E5-F038-47A2-8AFA-591D26689D23}"/>
              </a:ext>
            </a:extLst>
          </p:cNvPr>
          <p:cNvSpPr txBox="1">
            <a:spLocks/>
          </p:cNvSpPr>
          <p:nvPr/>
        </p:nvSpPr>
        <p:spPr>
          <a:xfrm>
            <a:off x="1648508" y="2496458"/>
            <a:ext cx="7862286" cy="782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552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194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88264B3-D882-4CA0-9EED-AB6416AF3482}"/>
              </a:ext>
            </a:extLst>
          </p:cNvPr>
          <p:cNvSpPr txBox="1">
            <a:spLocks/>
          </p:cNvSpPr>
          <p:nvPr/>
        </p:nvSpPr>
        <p:spPr>
          <a:xfrm>
            <a:off x="1620057" y="609919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Распределение ролей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8E155-BF0A-4634-9F23-337AFD4CA4E7}"/>
              </a:ext>
            </a:extLst>
          </p:cNvPr>
          <p:cNvSpPr txBox="1"/>
          <p:nvPr/>
        </p:nvSpPr>
        <p:spPr>
          <a:xfrm>
            <a:off x="6662776" y="3158451"/>
            <a:ext cx="3213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Технический писатель,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экономист,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интервьюер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5201B073-4C11-48DE-B281-00416C7CB681}"/>
              </a:ext>
            </a:extLst>
          </p:cNvPr>
          <p:cNvSpPr/>
          <p:nvPr/>
        </p:nvSpPr>
        <p:spPr>
          <a:xfrm>
            <a:off x="7194684" y="2874535"/>
            <a:ext cx="2150110" cy="2997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95" dirty="0" smtClean="0">
                <a:cs typeface="Arial"/>
              </a:rPr>
              <a:t>Мальцев</a:t>
            </a:r>
            <a:r>
              <a:rPr lang="ru-RU" sz="2000" spc="95" dirty="0" smtClean="0">
                <a:latin typeface="Arial"/>
                <a:cs typeface="Arial"/>
              </a:rPr>
              <a:t> Д</a:t>
            </a:r>
            <a:r>
              <a:rPr lang="ru-RU" sz="2000" spc="85" dirty="0" smtClean="0">
                <a:latin typeface="Arial"/>
                <a:cs typeface="Arial"/>
              </a:rPr>
              <a:t>а</a:t>
            </a:r>
            <a:r>
              <a:rPr lang="ru-RU" sz="2000" spc="105" dirty="0" smtClean="0">
                <a:latin typeface="Arial"/>
                <a:cs typeface="Arial"/>
              </a:rPr>
              <a:t>н</a:t>
            </a:r>
            <a:r>
              <a:rPr lang="ru-RU" sz="2000" spc="190" dirty="0" smtClean="0">
                <a:latin typeface="Arial"/>
                <a:cs typeface="Arial"/>
              </a:rPr>
              <a:t>и</a:t>
            </a:r>
            <a:r>
              <a:rPr lang="ru-RU" sz="2000" spc="20" dirty="0" smtClean="0">
                <a:latin typeface="Arial"/>
                <a:cs typeface="Arial"/>
              </a:rPr>
              <a:t>л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9" name="object 27">
            <a:extLst>
              <a:ext uri="{FF2B5EF4-FFF2-40B4-BE49-F238E27FC236}">
                <a16:creationId xmlns:a16="http://schemas.microsoft.com/office/drawing/2014/main" id="{FEB69ED8-89EA-4D13-B57F-E275EC4FAB2A}"/>
              </a:ext>
            </a:extLst>
          </p:cNvPr>
          <p:cNvSpPr/>
          <p:nvPr/>
        </p:nvSpPr>
        <p:spPr>
          <a:xfrm>
            <a:off x="679482" y="2877215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-60" dirty="0" smtClean="0">
                <a:cs typeface="Arial"/>
              </a:rPr>
              <a:t>Григорьев Илья</a:t>
            </a:r>
            <a:endParaRPr sz="2000" dirty="0"/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69239175-4360-497F-AD9A-27C5F690334B}"/>
              </a:ext>
            </a:extLst>
          </p:cNvPr>
          <p:cNvSpPr/>
          <p:nvPr/>
        </p:nvSpPr>
        <p:spPr>
          <a:xfrm>
            <a:off x="3893865" y="2874535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-90" dirty="0" err="1" smtClean="0">
                <a:latin typeface="Arial"/>
                <a:cs typeface="Arial"/>
              </a:rPr>
              <a:t>Лазутин</a:t>
            </a:r>
            <a:r>
              <a:rPr lang="ru-RU" sz="2000" spc="-90" dirty="0" smtClean="0">
                <a:latin typeface="Arial"/>
                <a:cs typeface="Arial"/>
              </a:rPr>
              <a:t> </a:t>
            </a:r>
            <a:r>
              <a:rPr lang="ru-RU" sz="2000" spc="-90" dirty="0" smtClean="0">
                <a:cs typeface="Arial"/>
              </a:rPr>
              <a:t>Никита</a:t>
            </a:r>
            <a:endParaRPr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E1776-4EC6-494A-B144-683ACDCD3DED}"/>
              </a:ext>
            </a:extLst>
          </p:cNvPr>
          <p:cNvSpPr txBox="1"/>
          <p:nvPr/>
        </p:nvSpPr>
        <p:spPr>
          <a:xfrm>
            <a:off x="141019" y="3148923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Маркетолог,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архитектор БД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38ACA-B0D1-4E96-B169-686A9BDC93F8}"/>
              </a:ext>
            </a:extLst>
          </p:cNvPr>
          <p:cNvSpPr txBox="1"/>
          <p:nvPr/>
        </p:nvSpPr>
        <p:spPr>
          <a:xfrm>
            <a:off x="3584679" y="3148923"/>
            <a:ext cx="2911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Руководитель, программист,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интервьюер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8042" y="465908"/>
            <a:ext cx="8596668" cy="735874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</a:t>
            </a:r>
            <a:r>
              <a:rPr lang="ru-RU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Остервальда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42" y="1201782"/>
            <a:ext cx="7856511" cy="4840243"/>
          </a:xfrm>
        </p:spPr>
      </p:pic>
    </p:spTree>
    <p:extLst>
      <p:ext uri="{BB962C8B-B14F-4D97-AF65-F5344CB8AC3E}">
        <p14:creationId xmlns:p14="http://schemas.microsoft.com/office/powerpoint/2010/main" val="26743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590403" y="282161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</a:t>
            </a: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Ганта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071154"/>
            <a:ext cx="10240600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590403" y="282161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</a:t>
            </a: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Ганта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8676" y="6272195"/>
            <a:ext cx="666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Диаграмма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Ганта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была экспортирована из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Project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03" y="1221521"/>
            <a:ext cx="9477804" cy="500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C8265-FC65-464A-9809-2985A4D54932}"/>
              </a:ext>
            </a:extLst>
          </p:cNvPr>
          <p:cNvSpPr txBox="1"/>
          <p:nvPr/>
        </p:nvSpPr>
        <p:spPr>
          <a:xfrm>
            <a:off x="1980572" y="2142835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</a:t>
            </a:r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Workbench</a:t>
            </a:r>
            <a:endParaRPr lang="en-US" alt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8533CD-328F-49A7-A085-1E1A44B16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54" y="2894741"/>
            <a:ext cx="1193699" cy="11936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CC8902-601C-4ECD-A31F-B059B783D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806" y="2836229"/>
            <a:ext cx="1193699" cy="11936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A3885B-6A80-4738-A11B-ABF4D73D5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00" y="4571844"/>
            <a:ext cx="864228" cy="864228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C6B0DB99-83F9-44CF-95F5-68C67276F423}"/>
              </a:ext>
            </a:extLst>
          </p:cNvPr>
          <p:cNvSpPr txBox="1">
            <a:spLocks/>
          </p:cNvSpPr>
          <p:nvPr/>
        </p:nvSpPr>
        <p:spPr>
          <a:xfrm>
            <a:off x="1751013" y="410350"/>
            <a:ext cx="876300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Проектный инструментарий, используемый в работе:</a:t>
            </a:r>
            <a:endParaRPr lang="ru-RU" sz="400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24" y="4027664"/>
            <a:ext cx="1779659" cy="17796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13" y="1696125"/>
            <a:ext cx="1412433" cy="14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10727-3B52-4EAA-A967-2F490215CB00}"/>
              </a:ext>
            </a:extLst>
          </p:cNvPr>
          <p:cNvSpPr txBox="1"/>
          <p:nvPr/>
        </p:nvSpPr>
        <p:spPr>
          <a:xfrm>
            <a:off x="1371600" y="685800"/>
            <a:ext cx="1019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Экономическая</a:t>
            </a:r>
            <a:r>
              <a:rPr lang="ru-RU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составляющая</a:t>
            </a:r>
            <a:r>
              <a:rPr lang="ru-RU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484AD-D0AB-44A8-B796-F1AC30FF32E8}"/>
              </a:ext>
            </a:extLst>
          </p:cNvPr>
          <p:cNvSpPr txBox="1"/>
          <p:nvPr/>
        </p:nvSpPr>
        <p:spPr>
          <a:xfrm>
            <a:off x="7076983" y="4374450"/>
            <a:ext cx="4119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Использоанный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инструментарий:</a:t>
            </a:r>
          </a:p>
          <a:p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Studio Code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бесплатно</a:t>
            </a:r>
            <a:endParaRPr lang="en-US" alt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Workbench - 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бесплатно</a:t>
            </a:r>
            <a:endParaRPr lang="en-US" alt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бесплатно</a:t>
            </a:r>
            <a:endParaRPr lang="en-US" alt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A6F00-10E0-4EC1-B838-97579EFE5FCF}"/>
              </a:ext>
            </a:extLst>
          </p:cNvPr>
          <p:cNvSpPr txBox="1"/>
          <p:nvPr/>
        </p:nvSpPr>
        <p:spPr>
          <a:xfrm>
            <a:off x="1475740" y="1683603"/>
            <a:ext cx="97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Минимальная стоимость разработки чат-бота – 10 000 рублей.</a:t>
            </a:r>
          </a:p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крупных организаций – от 100 000 рублей.</a:t>
            </a:r>
          </a:p>
        </p:txBody>
      </p:sp>
      <p:graphicFrame>
        <p:nvGraphicFramePr>
          <p:cNvPr id="10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008766"/>
              </p:ext>
            </p:extLst>
          </p:nvPr>
        </p:nvGraphicFramePr>
        <p:xfrm>
          <a:off x="1371601" y="2391489"/>
          <a:ext cx="5705382" cy="4192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0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</TotalTime>
  <Words>308</Words>
  <Application>Microsoft Office PowerPoint</Application>
  <PresentationFormat>Широкоэкранный</PresentationFormat>
  <Paragraphs>69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Задачи проекта на этот семестр:</vt:lpstr>
      <vt:lpstr>Презентация PowerPoint</vt:lpstr>
      <vt:lpstr>Модель Остервальда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 Miko</dc:creator>
  <cp:lastModifiedBy>Данил Мальцев Андреевич</cp:lastModifiedBy>
  <cp:revision>69</cp:revision>
  <dcterms:created xsi:type="dcterms:W3CDTF">2021-01-19T01:11:02Z</dcterms:created>
  <dcterms:modified xsi:type="dcterms:W3CDTF">2021-10-29T10:26:06Z</dcterms:modified>
</cp:coreProperties>
</file>