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27"/>
  </p:notesMasterIdLst>
  <p:sldIdLst>
    <p:sldId id="256" r:id="rId2"/>
    <p:sldId id="262" r:id="rId3"/>
    <p:sldId id="275" r:id="rId4"/>
    <p:sldId id="274" r:id="rId5"/>
    <p:sldId id="265" r:id="rId6"/>
    <p:sldId id="276" r:id="rId7"/>
    <p:sldId id="269" r:id="rId8"/>
    <p:sldId id="273" r:id="rId9"/>
    <p:sldId id="277" r:id="rId10"/>
    <p:sldId id="271" r:id="rId11"/>
    <p:sldId id="260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78" r:id="rId20"/>
    <p:sldId id="279" r:id="rId21"/>
    <p:sldId id="263" r:id="rId22"/>
    <p:sldId id="288" r:id="rId23"/>
    <p:sldId id="287" r:id="rId24"/>
    <p:sldId id="28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BB6"/>
    <a:srgbClr val="D8D8D6"/>
    <a:srgbClr val="191B0E"/>
    <a:srgbClr val="F5E6C3"/>
    <a:srgbClr val="BAB09E"/>
    <a:srgbClr val="E8E8E8"/>
    <a:srgbClr val="31A2DB"/>
    <a:srgbClr val="FFFFFF"/>
    <a:srgbClr val="1488BC"/>
    <a:srgbClr val="21A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72035" autoAdjust="0"/>
  </p:normalViewPr>
  <p:slideViewPr>
    <p:cSldViewPr snapToGrid="0" showGuides="1">
      <p:cViewPr>
        <p:scale>
          <a:sx n="100" d="100"/>
          <a:sy n="100" d="100"/>
        </p:scale>
        <p:origin x="-420" y="-199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Фактические трудозатраты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9"/>
              <c:pt idx="0">
                <c:v>Разработчик-python</c:v>
              </c:pt>
              <c:pt idx="1">
                <c:v>Технический писатель</c:v>
              </c:pt>
              <c:pt idx="2">
                <c:v>Маркетолог</c:v>
              </c:pt>
              <c:pt idx="3">
                <c:v>Руководитель проекта</c:v>
              </c:pt>
              <c:pt idx="4">
                <c:v>Архитектор БД</c:v>
              </c:pt>
              <c:pt idx="5">
                <c:v>Интервьюер</c:v>
              </c:pt>
              <c:pt idx="6">
                <c:v>Тестировщик</c:v>
              </c:pt>
              <c:pt idx="7">
                <c:v>Аналитик</c:v>
              </c:pt>
              <c:pt idx="8">
                <c:v>Экономист</c:v>
              </c:pt>
            </c:strLit>
          </c:cat>
          <c:val>
            <c:numLit>
              <c:formatCode>#\ ##0_ "ч"</c:formatCode>
              <c:ptCount val="9"/>
              <c:pt idx="0">
                <c:v>67.05</c:v>
              </c:pt>
              <c:pt idx="1">
                <c:v>25.033333333333335</c:v>
              </c:pt>
              <c:pt idx="2">
                <c:v>46</c:v>
              </c:pt>
              <c:pt idx="3">
                <c:v>33.6</c:v>
              </c:pt>
              <c:pt idx="4">
                <c:v>47.68333333333333</c:v>
              </c:pt>
              <c:pt idx="5">
                <c:v>8</c:v>
              </c:pt>
              <c:pt idx="6">
                <c:v>8</c:v>
              </c:pt>
              <c:pt idx="7">
                <c:v>14.566666666666666</c:v>
              </c:pt>
              <c:pt idx="8">
                <c:v>13.2</c:v>
              </c:pt>
            </c:numLit>
          </c:val>
          <c:extLst>
            <c:ext xmlns:c16="http://schemas.microsoft.com/office/drawing/2014/chart" uri="{C3380CC4-5D6E-409C-BE32-E72D297353CC}">
              <c16:uniqueId val="{00000000-B462-4D9C-B041-4E911C4C25F3}"/>
            </c:ext>
          </c:extLst>
        </c:ser>
        <c:ser>
          <c:idx val="1"/>
          <c:order val="1"/>
          <c:tx>
            <c:v>Оставшиеся трудозатраты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9"/>
              <c:pt idx="0">
                <c:v>Разработчик-python</c:v>
              </c:pt>
              <c:pt idx="1">
                <c:v>Технический писатель</c:v>
              </c:pt>
              <c:pt idx="2">
                <c:v>Маркетолог</c:v>
              </c:pt>
              <c:pt idx="3">
                <c:v>Руководитель проекта</c:v>
              </c:pt>
              <c:pt idx="4">
                <c:v>Архитектор БД</c:v>
              </c:pt>
              <c:pt idx="5">
                <c:v>Интервьюер</c:v>
              </c:pt>
              <c:pt idx="6">
                <c:v>Тестировщик</c:v>
              </c:pt>
              <c:pt idx="7">
                <c:v>Аналитик</c:v>
              </c:pt>
              <c:pt idx="8">
                <c:v>Экономист</c:v>
              </c:pt>
            </c:strLit>
          </c:cat>
          <c:val>
            <c:numLit>
              <c:formatCode>#\ ##0_ "ч"</c:formatCode>
              <c:ptCount val="9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B462-4D9C-B041-4E911C4C25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0097264"/>
        <c:axId val="160097824"/>
      </c:barChart>
      <c:catAx>
        <c:axId val="16009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097824"/>
        <c:crosses val="autoZero"/>
        <c:auto val="1"/>
        <c:lblAlgn val="ctr"/>
        <c:lblOffset val="100"/>
        <c:noMultiLvlLbl val="0"/>
      </c:catAx>
      <c:valAx>
        <c:axId val="16009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_ &quot;ч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09726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Затраты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B8-4FC3-9C3A-D0A7D0B35C40}"/>
              </c:ext>
            </c:extLst>
          </c:dPt>
          <c:dPt>
            <c:idx val="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B8-4FC3-9C3A-D0A7D0B35C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B8-4FC3-9C3A-D0A7D0B35C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B8-4FC3-9C3A-D0A7D0B35C4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1B8-4FC3-9C3A-D0A7D0B35C4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1B8-4FC3-9C3A-D0A7D0B35C40}"/>
              </c:ext>
            </c:extLst>
          </c:dPt>
          <c:dPt>
            <c:idx val="6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1B8-4FC3-9C3A-D0A7D0B35C4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1B8-4FC3-9C3A-D0A7D0B35C4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1B8-4FC3-9C3A-D0A7D0B35C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mc:AlternateContent xmlns:mc="http://schemas.openxmlformats.org/markup-compatibility/2006">
              <mc:Choice xmlns:c16ac="http://schemas.microsoft.com/office/drawing/2014/chart/ac" Requires="c16ac">
                <c16ac:multiLvlStrLit>
                  <c:ptCount val="9"/>
                  <c:lvl>
                    <c:pt idx="0">
                      <c:v>Разработчик-python</c:v>
                    </c:pt>
                    <c:pt idx="1">
                      <c:v>Технический писатель</c:v>
                    </c:pt>
                    <c:pt idx="2">
                      <c:v>Маркетолог</c:v>
                    </c:pt>
                    <c:pt idx="3">
                      <c:v>Руководитель проекта</c:v>
                    </c:pt>
                    <c:pt idx="4">
                      <c:v>Архитектор БД</c:v>
                    </c:pt>
                    <c:pt idx="5">
                      <c:v>Интервьюер</c:v>
                    </c:pt>
                    <c:pt idx="6">
                      <c:v>Тестировщик</c:v>
                    </c:pt>
                    <c:pt idx="7">
                      <c:v>Аналитик</c:v>
                    </c:pt>
                    <c:pt idx="8">
                      <c:v>Экономист</c:v>
                    </c:pt>
                  </c:lvl>
                  <c:lvl>
                    <c:pt idx="0">
                      <c:v>Тип: Трудовой</c:v>
                    </c:pt>
                  </c:lvl>
                </c16ac:multiLvlStrLit>
              </mc:Choice>
              <mc:Fallback>
                <c:strLit>
                  <c:ptCount val="9"/>
                  <c:pt idx="0">
                    <c:v>Разработчик-python
Тип: Трудовой</c:v>
                  </c:pt>
                  <c:pt idx="1">
                    <c:v>Технический писатель</c:v>
                  </c:pt>
                  <c:pt idx="2">
                    <c:v>Маркетолог</c:v>
                  </c:pt>
                  <c:pt idx="3">
                    <c:v>Руководитель проекта</c:v>
                  </c:pt>
                  <c:pt idx="4">
                    <c:v>Архитектор БД</c:v>
                  </c:pt>
                  <c:pt idx="5">
                    <c:v>Интервьюер</c:v>
                  </c:pt>
                  <c:pt idx="6">
                    <c:v>Тестировщик</c:v>
                  </c:pt>
                  <c:pt idx="7">
                    <c:v>Аналитик</c:v>
                  </c:pt>
                  <c:pt idx="8">
                    <c:v>Экономист</c:v>
                  </c:pt>
                </c:strLit>
              </mc:Fallback>
            </mc:AlternateContent>
          </c:cat>
          <c:val>
            <c:numLit>
              <c:formatCode>#\ ##0.00\ \₽</c:formatCode>
              <c:ptCount val="9"/>
              <c:pt idx="0">
                <c:v>13409.6</c:v>
              </c:pt>
              <c:pt idx="1">
                <c:v>5008</c:v>
              </c:pt>
              <c:pt idx="2">
                <c:v>8740</c:v>
              </c:pt>
              <c:pt idx="3">
                <c:v>3360</c:v>
              </c:pt>
              <c:pt idx="4">
                <c:v>8844.64</c:v>
              </c:pt>
              <c:pt idx="5">
                <c:v>520</c:v>
              </c:pt>
              <c:pt idx="6">
                <c:v>2000</c:v>
              </c:pt>
              <c:pt idx="7">
                <c:v>4367.9730003374971</c:v>
              </c:pt>
              <c:pt idx="8">
                <c:v>2640</c:v>
              </c:pt>
            </c:numLit>
          </c:val>
          <c:extLst>
            <c:ext xmlns:c16="http://schemas.microsoft.com/office/drawing/2014/chart" uri="{C3380CC4-5D6E-409C-BE32-E72D297353CC}">
              <c16:uniqueId val="{00000012-61B8-4FC3-9C3A-D0A7D0B35C4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  <c:extLst/>
    </c:plotArea>
    <c:legend>
      <c:legendPos val="r"/>
      <c:layout>
        <c:manualLayout>
          <c:xMode val="edge"/>
          <c:yMode val="edge"/>
          <c:x val="0.56811832527746109"/>
          <c:y val="0"/>
          <c:w val="0.4318816747225388"/>
          <c:h val="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41AD6-7708-4B06-9193-90A3FB2CA1B1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D1785-3960-4670-8EB0-0CB22B17F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00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742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Общая стоимость разработки продукта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, рассчитанная </a:t>
            </a: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Microsoft project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равна</a:t>
            </a: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48 890 рублей.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Также в начальную стоимость проекта заложена цена рекламной кампании,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которая составляет 300 рублей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Почти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все расходы проекта состоят из оплаты труда, так как он является программным продуктом</a:t>
            </a:r>
            <a:endParaRPr lang="en-US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Разработка простых </a:t>
            </a:r>
            <a:r>
              <a:rPr lang="ru-RU" baseline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телеграм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ботов по на рынке стоит от 5000 до 10000 по данных сайта по </a:t>
            </a:r>
            <a:r>
              <a:rPr lang="ru-RU" baseline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фрилансу</a:t>
            </a:r>
            <a:endParaRPr lang="en-US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https://freelance.youdo.com/programming/site/widgets/chat/tag/sozdaniebota/</a:t>
            </a:r>
            <a:endParaRPr lang="ru-RU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Разработка и интеграция с корпоративными системами уже начинается от 15000 до 100000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https://synweb.ru/po/razrabotka-bota-telegram</a:t>
            </a:r>
            <a:endParaRPr lang="ru-RU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969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ru-RU" sz="1200" dirty="0" smtClean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продвижения телеграмм бота нам было необходимо найти такую площадку или сервис, который мог быть вести</a:t>
            </a:r>
            <a:r>
              <a:rPr lang="ru-RU" sz="1200" baseline="0" dirty="0" smtClean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статистику по пользователям </a:t>
            </a:r>
            <a:r>
              <a:rPr lang="en-US" sz="1200" baseline="0" dirty="0" smtClean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telegram.</a:t>
            </a:r>
            <a:endParaRPr lang="en-US" sz="12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ru-RU" sz="1200" dirty="0" smtClean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ru-RU" sz="1200" dirty="0" smtClean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Настройка рекламы занимался маркетолог.</a:t>
            </a:r>
          </a:p>
          <a:p>
            <a:pPr marL="0" indent="0">
              <a:buNone/>
              <a:defRPr/>
            </a:pPr>
            <a:endParaRPr lang="ru-RU" sz="1200" dirty="0" smtClean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ru-RU" sz="1200" dirty="0" smtClean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Стоимость запуска рекламы составила 300 рублей</a:t>
            </a:r>
          </a:p>
          <a:p>
            <a:pPr marL="0" indent="0">
              <a:buNone/>
              <a:defRPr/>
            </a:pPr>
            <a:endParaRPr lang="en-US" sz="12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Поверхностные настройки рекламной кампании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75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помощью </a:t>
            </a:r>
            <a:r>
              <a:rPr lang="ru-RU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Яндекс.Директ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сформировали несколько рекламных объявлений</a:t>
            </a:r>
          </a:p>
          <a:p>
            <a:r>
              <a:rPr lang="ru-RU" dirty="0" smtClean="0"/>
              <a:t>Добавили</a:t>
            </a:r>
            <a:r>
              <a:rPr lang="ru-RU" baseline="0" dirty="0" smtClean="0"/>
              <a:t> ключевые слова, проверив, через специализированные сайты, частоту их использования при поиске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08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помощью </a:t>
            </a:r>
            <a:r>
              <a:rPr lang="ru-RU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Яндекс.Директ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сформировали несколько рекламных объявлений</a:t>
            </a:r>
          </a:p>
          <a:p>
            <a:r>
              <a:rPr lang="ru-RU" dirty="0" smtClean="0"/>
              <a:t>Добавили</a:t>
            </a:r>
            <a:r>
              <a:rPr lang="ru-RU" baseline="0" dirty="0" smtClean="0"/>
              <a:t> ключевые слова, проверив, через специализированные сайты, частоту их использования при поиске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268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помощью </a:t>
            </a:r>
            <a:r>
              <a:rPr lang="ru-RU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Яндекс.Директ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сформировали несколько рекламных объявлений</a:t>
            </a:r>
          </a:p>
          <a:p>
            <a:r>
              <a:rPr lang="ru-RU" dirty="0" smtClean="0"/>
              <a:t>Добавили</a:t>
            </a:r>
            <a:r>
              <a:rPr lang="ru-RU" baseline="0" dirty="0" smtClean="0"/>
              <a:t> ключевые слова, проверив, через специализированные сайты, частоту их использования при поиске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89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</a:t>
            </a:r>
            <a:r>
              <a:rPr lang="ru-RU" baseline="0" dirty="0" smtClean="0"/>
              <a:t> месяца(с 01.12.2021 – 29.12.2021) работы рекламы мы получили следующую статистику:</a:t>
            </a:r>
          </a:p>
          <a:p>
            <a:r>
              <a:rPr lang="ru-RU" baseline="0" dirty="0" smtClean="0"/>
              <a:t>Стоимость клика 5,88</a:t>
            </a:r>
          </a:p>
          <a:p>
            <a:r>
              <a:rPr lang="ru-RU" baseline="0" dirty="0" smtClean="0"/>
              <a:t>Всего показов – 8052</a:t>
            </a:r>
          </a:p>
          <a:p>
            <a:r>
              <a:rPr lang="ru-RU" baseline="0" dirty="0" smtClean="0"/>
              <a:t>Всего кликов – 51</a:t>
            </a:r>
          </a:p>
          <a:p>
            <a:r>
              <a:rPr lang="en-US" baseline="0" dirty="0" smtClean="0"/>
              <a:t>CTR = </a:t>
            </a:r>
            <a:r>
              <a:rPr lang="ru-RU" baseline="0" dirty="0" smtClean="0"/>
              <a:t>0,63</a:t>
            </a:r>
          </a:p>
          <a:p>
            <a:r>
              <a:rPr lang="ru-RU" baseline="0" dirty="0" smtClean="0"/>
              <a:t>Наглядно эти данные представлены на следующем слайде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366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Пик посещаемости произошёл 27.12</a:t>
            </a:r>
          </a:p>
          <a:p>
            <a:r>
              <a:rPr lang="ru-RU" dirty="0" smtClean="0"/>
              <a:t>В</a:t>
            </a:r>
            <a:r>
              <a:rPr lang="ru-RU" baseline="0" dirty="0" smtClean="0"/>
              <a:t> пике на 3900 показов приходиться 22 клика, поэтому </a:t>
            </a:r>
            <a:r>
              <a:rPr lang="en-US" baseline="0" dirty="0" smtClean="0"/>
              <a:t>CTR </a:t>
            </a:r>
            <a:r>
              <a:rPr lang="ru-RU" baseline="0" dirty="0" smtClean="0"/>
              <a:t>увеличивается не так, как графики показов или кликов.</a:t>
            </a:r>
            <a:r>
              <a:rPr lang="ru-RU" baseline="0" dirty="0"/>
              <a:t> </a:t>
            </a:r>
            <a:r>
              <a:rPr lang="ru-RU" baseline="0" dirty="0" smtClean="0"/>
              <a:t>Так как их соотношение на пике равно примерно 0,5%.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254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Представлена статистика по заголовкам и текстам рекламных объявлений.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979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Здесь представлена статистика по ключевым словам рекламных объявлений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196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Итоговый результат по</a:t>
            </a:r>
            <a:r>
              <a:rPr lang="ru-RU" baseline="0" dirty="0" smtClean="0"/>
              <a:t> расчету финансовой модели составляет -254 920.</a:t>
            </a:r>
          </a:p>
          <a:p>
            <a:r>
              <a:rPr lang="ru-RU" baseline="0" dirty="0" smtClean="0"/>
              <a:t>Из них 60 000 в месяц или 720 000 за год оплата программиста(30000) и маркетолога(25000) для дальнейшего развития </a:t>
            </a:r>
            <a:r>
              <a:rPr lang="ru-RU" baseline="0" dirty="0" err="1" smtClean="0"/>
              <a:t>телеграм</a:t>
            </a:r>
            <a:r>
              <a:rPr lang="ru-RU" baseline="0" dirty="0" smtClean="0"/>
              <a:t> бота. Расходы на наполнение контентом 5000.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77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25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Итоговый результат по</a:t>
            </a:r>
            <a:r>
              <a:rPr lang="ru-RU" baseline="0" dirty="0" smtClean="0"/>
              <a:t> расчету финансовой модели составляет -254 920.</a:t>
            </a:r>
          </a:p>
          <a:p>
            <a:r>
              <a:rPr lang="ru-RU" baseline="0" dirty="0" smtClean="0"/>
              <a:t>Из них 60 000 в месяц или 720 000 за год оплата программиста(30000) и маркетолога(25000) для дальнейшего развития </a:t>
            </a:r>
            <a:r>
              <a:rPr lang="ru-RU" baseline="0" dirty="0" err="1" smtClean="0"/>
              <a:t>телеграм</a:t>
            </a:r>
            <a:r>
              <a:rPr lang="ru-RU" baseline="0" dirty="0" smtClean="0"/>
              <a:t> бота. </a:t>
            </a:r>
            <a:r>
              <a:rPr lang="ru-RU" baseline="0" smtClean="0"/>
              <a:t>Расходы на наполнение контентом 5000.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370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представлена работа</a:t>
            </a:r>
            <a:r>
              <a:rPr lang="ru-RU" baseline="0" dirty="0" smtClean="0"/>
              <a:t> с ботом. Как вы видите б</a:t>
            </a:r>
            <a:r>
              <a:rPr lang="ru-RU" dirty="0" smtClean="0"/>
              <a:t>азовый</a:t>
            </a:r>
            <a:r>
              <a:rPr lang="ru-RU" baseline="0" dirty="0" smtClean="0"/>
              <a:t> функционал уже реализован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744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представлена работа</a:t>
            </a:r>
            <a:r>
              <a:rPr lang="ru-RU" baseline="0" dirty="0" smtClean="0"/>
              <a:t> с ботом. Как вы видите б</a:t>
            </a:r>
            <a:r>
              <a:rPr lang="ru-RU" dirty="0" smtClean="0"/>
              <a:t>азовый</a:t>
            </a:r>
            <a:r>
              <a:rPr lang="ru-RU" baseline="0" dirty="0" smtClean="0"/>
              <a:t> функционал уже реализован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77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представлена работа</a:t>
            </a:r>
            <a:r>
              <a:rPr lang="ru-RU" baseline="0" dirty="0" smtClean="0"/>
              <a:t> с ботом. Как вы видите б</a:t>
            </a:r>
            <a:r>
              <a:rPr lang="ru-RU" dirty="0" smtClean="0"/>
              <a:t>азовый</a:t>
            </a:r>
            <a:r>
              <a:rPr lang="ru-RU" baseline="0" dirty="0" smtClean="0"/>
              <a:t> функционал уже реализован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822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представлена работа</a:t>
            </a:r>
            <a:r>
              <a:rPr lang="ru-RU" baseline="0" dirty="0" smtClean="0"/>
              <a:t> с ботом. Как вы видите б</a:t>
            </a:r>
            <a:r>
              <a:rPr lang="ru-RU" dirty="0" smtClean="0"/>
              <a:t>азовый</a:t>
            </a:r>
            <a:r>
              <a:rPr lang="ru-RU" baseline="0" dirty="0" smtClean="0"/>
              <a:t> функционал уже реализован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07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Начнем</a:t>
            </a:r>
            <a:r>
              <a:rPr lang="ru-RU" baseline="0" dirty="0" smtClean="0"/>
              <a:t> с того, что мы можем предложить нашему потенциальному клиенту. Перечислить ценностные предложения. Общение с пользователями и получение от них обратной связи происходит через официальные каналы в </a:t>
            </a:r>
            <a:r>
              <a:rPr lang="ru-RU" baseline="0" dirty="0" err="1" smtClean="0"/>
              <a:t>соц.сетях</a:t>
            </a:r>
            <a:r>
              <a:rPr lang="ru-RU" baseline="0" dirty="0" smtClean="0"/>
              <a:t>. Распространение и продвижение нашего проекта осуществляется также через </a:t>
            </a:r>
            <a:r>
              <a:rPr lang="ru-RU" baseline="0" dirty="0" err="1" smtClean="0"/>
              <a:t>соц.сети</a:t>
            </a:r>
            <a:r>
              <a:rPr lang="ru-RU" baseline="0" dirty="0" smtClean="0"/>
              <a:t>. Каналом сбыта является сам </a:t>
            </a:r>
            <a:r>
              <a:rPr lang="ru-RU" baseline="0" dirty="0" err="1" smtClean="0"/>
              <a:t>телеграм</a:t>
            </a:r>
            <a:r>
              <a:rPr lang="ru-RU" baseline="0" dirty="0" smtClean="0"/>
              <a:t>-бот, так как он предоставляет необходимый файл в канал переписки с ботом. Основным способом заработка является размещение рекламы в </a:t>
            </a:r>
            <a:r>
              <a:rPr lang="ru-RU" baseline="0" dirty="0" err="1" smtClean="0"/>
              <a:t>телеграм</a:t>
            </a:r>
            <a:r>
              <a:rPr lang="ru-RU" baseline="0" dirty="0" smtClean="0"/>
              <a:t>-боте и введение подписочной системы. Основные расходы проекта заключаются в оплате человеко-часов, а также оплате </a:t>
            </a:r>
            <a:r>
              <a:rPr lang="ru-RU" baseline="0" dirty="0" err="1" smtClean="0"/>
              <a:t>Яндекс.директа</a:t>
            </a:r>
            <a:r>
              <a:rPr lang="ru-RU" baseline="0" dirty="0" smtClean="0"/>
              <a:t>. То что мы планируем предоставлять показано на слайде. Наша площадка может заинтересовать художников, которые хотят разместить свои работы на правах рекламы.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22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374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latin typeface="Arial"/>
              <a:cs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667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latin typeface="Arial"/>
              <a:cs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478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данном слайде представлена </a:t>
            </a:r>
            <a:r>
              <a:rPr lang="ru-RU" b="1" dirty="0"/>
              <a:t>диаграмма</a:t>
            </a:r>
            <a:r>
              <a:rPr lang="ru-RU" dirty="0"/>
              <a:t> </a:t>
            </a:r>
            <a:r>
              <a:rPr lang="ru-RU" b="1" dirty="0"/>
              <a:t>Ганта</a:t>
            </a:r>
            <a:r>
              <a:rPr lang="ru-RU" dirty="0"/>
              <a:t>.</a:t>
            </a:r>
          </a:p>
          <a:p>
            <a:r>
              <a:rPr lang="ru-RU" dirty="0" smtClean="0"/>
              <a:t>Диаграмма</a:t>
            </a:r>
            <a:r>
              <a:rPr lang="ru-RU" baseline="0" dirty="0" smtClean="0"/>
              <a:t> разбита на 3 крупных этапа: Проектирование, Реализация, Продвижение</a:t>
            </a:r>
          </a:p>
          <a:p>
            <a:r>
              <a:rPr lang="ru-RU" baseline="0" dirty="0" smtClean="0"/>
              <a:t>Проектирование – этап, на котором происходило формирование идеи проекта, изучение аналогов на рынке, </a:t>
            </a:r>
          </a:p>
          <a:p>
            <a:r>
              <a:rPr lang="ru-RU" dirty="0" smtClean="0"/>
              <a:t>Наиболее трудоемким и продолжительным этапом является реализация</a:t>
            </a:r>
          </a:p>
          <a:p>
            <a:r>
              <a:rPr lang="ru-RU" dirty="0" smtClean="0"/>
              <a:t>На этом этапе шла разработка </a:t>
            </a:r>
            <a:r>
              <a:rPr lang="ru-RU" dirty="0" err="1" smtClean="0"/>
              <a:t>телеграм</a:t>
            </a:r>
            <a:r>
              <a:rPr lang="ru-RU" baseline="0" dirty="0" smtClean="0"/>
              <a:t>-бота.</a:t>
            </a:r>
          </a:p>
          <a:p>
            <a:r>
              <a:rPr lang="ru-RU" baseline="0" dirty="0" smtClean="0"/>
              <a:t>На этап продвижения маркетолог, изучив возможности </a:t>
            </a:r>
            <a:r>
              <a:rPr lang="ru-RU" baseline="0" dirty="0" err="1" smtClean="0"/>
              <a:t>Яндекс.Директа</a:t>
            </a:r>
            <a:r>
              <a:rPr lang="ru-RU" baseline="0" dirty="0" smtClean="0"/>
              <a:t>, занялся созданием рекламных объявлений, подборов ключевых слов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680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данном слайде представлена </a:t>
            </a:r>
            <a:r>
              <a:rPr lang="ru-RU" b="1" dirty="0"/>
              <a:t>диаграмма</a:t>
            </a:r>
            <a:r>
              <a:rPr lang="ru-RU" dirty="0"/>
              <a:t> </a:t>
            </a:r>
            <a:r>
              <a:rPr lang="ru-RU" b="1" dirty="0"/>
              <a:t>Ганта</a:t>
            </a:r>
            <a:r>
              <a:rPr lang="ru-RU" dirty="0"/>
              <a:t>.</a:t>
            </a:r>
          </a:p>
          <a:p>
            <a:r>
              <a:rPr lang="ru-RU" dirty="0" smtClean="0"/>
              <a:t>Диаграмма</a:t>
            </a:r>
            <a:r>
              <a:rPr lang="ru-RU" baseline="0" dirty="0" smtClean="0"/>
              <a:t> разбита на 3 крупных этапа: Проектирование, Реализация, Продвижение</a:t>
            </a:r>
          </a:p>
          <a:p>
            <a:r>
              <a:rPr lang="ru-RU" baseline="0" dirty="0" smtClean="0"/>
              <a:t>Проектирование – этап, на котором происходило формирование идеи проекта, изучение аналогов на рынке, </a:t>
            </a:r>
          </a:p>
          <a:p>
            <a:r>
              <a:rPr lang="ru-RU" dirty="0" smtClean="0"/>
              <a:t>Наиболее трудоемким и продолжительным этапом является реализация</a:t>
            </a:r>
          </a:p>
          <a:p>
            <a:r>
              <a:rPr lang="ru-RU" dirty="0" smtClean="0"/>
              <a:t>На этом этапе шла разработка </a:t>
            </a:r>
            <a:r>
              <a:rPr lang="ru-RU" dirty="0" err="1" smtClean="0"/>
              <a:t>телеграм</a:t>
            </a:r>
            <a:r>
              <a:rPr lang="ru-RU" baseline="0" dirty="0" smtClean="0"/>
              <a:t>-бота.</a:t>
            </a:r>
          </a:p>
          <a:p>
            <a:r>
              <a:rPr lang="ru-RU" baseline="0" dirty="0" smtClean="0"/>
              <a:t>На этап продвижения маркетолог, изучив возможности </a:t>
            </a:r>
            <a:r>
              <a:rPr lang="ru-RU" baseline="0" dirty="0" err="1" smtClean="0"/>
              <a:t>Яндекс.Директа</a:t>
            </a:r>
            <a:r>
              <a:rPr lang="ru-RU" baseline="0" dirty="0" smtClean="0"/>
              <a:t>, занялся созданием рекламных объявлений, подборов ключевых слов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8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данном слайде представлена </a:t>
            </a:r>
            <a:r>
              <a:rPr lang="ru-RU" b="1" dirty="0"/>
              <a:t>диаграмма</a:t>
            </a:r>
            <a:r>
              <a:rPr lang="ru-RU" dirty="0"/>
              <a:t> </a:t>
            </a:r>
            <a:r>
              <a:rPr lang="ru-RU" b="1" dirty="0"/>
              <a:t>Ганта</a:t>
            </a:r>
            <a:r>
              <a:rPr lang="ru-RU" dirty="0"/>
              <a:t>.</a:t>
            </a:r>
          </a:p>
          <a:p>
            <a:r>
              <a:rPr lang="ru-RU" dirty="0" smtClean="0"/>
              <a:t>Диаграмма</a:t>
            </a:r>
            <a:r>
              <a:rPr lang="ru-RU" baseline="0" dirty="0" smtClean="0"/>
              <a:t> разбита на 3 крупных этапа: Проектирование, Реализация, Продвижение</a:t>
            </a:r>
          </a:p>
          <a:p>
            <a:r>
              <a:rPr lang="ru-RU" baseline="0" dirty="0" smtClean="0"/>
              <a:t>Проектирование – этап, на котором происходило формирование идеи проекта, изучение аналогов на рынке, </a:t>
            </a:r>
          </a:p>
          <a:p>
            <a:r>
              <a:rPr lang="ru-RU" dirty="0" smtClean="0"/>
              <a:t>Наиболее трудоемким и продолжительным этапом является реализация</a:t>
            </a:r>
          </a:p>
          <a:p>
            <a:r>
              <a:rPr lang="ru-RU" dirty="0" smtClean="0"/>
              <a:t>На этом этапе шла разработка </a:t>
            </a:r>
            <a:r>
              <a:rPr lang="ru-RU" dirty="0" err="1" smtClean="0"/>
              <a:t>телеграм</a:t>
            </a:r>
            <a:r>
              <a:rPr lang="ru-RU" baseline="0" dirty="0" smtClean="0"/>
              <a:t>-бота.</a:t>
            </a:r>
          </a:p>
          <a:p>
            <a:r>
              <a:rPr lang="ru-RU" baseline="0" dirty="0" smtClean="0"/>
              <a:t>На этап продвижения маркетолог, изучив возможности </a:t>
            </a:r>
            <a:r>
              <a:rPr lang="ru-RU" baseline="0" dirty="0" err="1" smtClean="0"/>
              <a:t>Яндекс.Директа</a:t>
            </a:r>
            <a:r>
              <a:rPr lang="ru-RU" baseline="0" dirty="0" smtClean="0"/>
              <a:t>, занялся созданием рекламных объявлений, подборов ключевых слов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0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20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43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9199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735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149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649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81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02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71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2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56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73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9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29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83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0"/>
            <a:lum/>
          </a:blip>
          <a:srcRect/>
          <a:stretch>
            <a:fillRect l="3000" t="78000" r="9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55641-0832-4B13-84BE-8FA095348147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10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A144224-DC54-41B7-BE4E-E4775882BEEE}"/>
              </a:ext>
            </a:extLst>
          </p:cNvPr>
          <p:cNvSpPr txBox="1"/>
          <p:nvPr/>
        </p:nvSpPr>
        <p:spPr>
          <a:xfrm>
            <a:off x="2456155" y="1316504"/>
            <a:ext cx="7279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Телеграм-бот Дизайнер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A033D-9A9D-402C-96D0-FD1403331266}"/>
              </a:ext>
            </a:extLst>
          </p:cNvPr>
          <p:cNvSpPr txBox="1"/>
          <p:nvPr/>
        </p:nvSpPr>
        <p:spPr>
          <a:xfrm>
            <a:off x="2456155" y="3209544"/>
            <a:ext cx="7279453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  <a:spcBef>
                <a:spcPts val="1200"/>
              </a:spcBef>
            </a:pPr>
            <a:r>
              <a:rPr lang="ru-RU" sz="2000" b="1" dirty="0" smtClean="0">
                <a:solidFill>
                  <a:srgbClr val="45525A"/>
                </a:solidFill>
              </a:rPr>
              <a:t>Проектная </a:t>
            </a:r>
            <a:r>
              <a:rPr lang="ru-RU" sz="2000" b="1" dirty="0">
                <a:solidFill>
                  <a:srgbClr val="45525A"/>
                </a:solidFill>
              </a:rPr>
              <a:t>команда:</a:t>
            </a:r>
            <a:endParaRPr lang="en-US" sz="2000" b="1" dirty="0">
              <a:solidFill>
                <a:srgbClr val="45525A"/>
              </a:solidFill>
            </a:endParaRPr>
          </a:p>
          <a:p>
            <a:pPr algn="ctr"/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БИС-18-01</a:t>
            </a:r>
          </a:p>
          <a:p>
            <a:pPr algn="ctr"/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Григорьев И.Р.</a:t>
            </a:r>
          </a:p>
          <a:p>
            <a:pPr algn="ctr"/>
            <a:r>
              <a:rPr lang="ru-RU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Лазутин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Н.С.</a:t>
            </a:r>
          </a:p>
          <a:p>
            <a:pPr algn="ctr"/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Леоненко Д.Э.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Мальцев Д.А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10727-3B52-4EAA-A967-2F490215CB00}"/>
              </a:ext>
            </a:extLst>
          </p:cNvPr>
          <p:cNvSpPr txBox="1"/>
          <p:nvPr/>
        </p:nvSpPr>
        <p:spPr>
          <a:xfrm>
            <a:off x="1371600" y="685800"/>
            <a:ext cx="10193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Стоимость </a:t>
            </a:r>
            <a:r>
              <a:rPr lang="ru-RU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разрабботки</a:t>
            </a:r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проекта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A6F00-10E0-4EC1-B838-97579EFE5FCF}"/>
              </a:ext>
            </a:extLst>
          </p:cNvPr>
          <p:cNvSpPr txBox="1"/>
          <p:nvPr/>
        </p:nvSpPr>
        <p:spPr>
          <a:xfrm>
            <a:off x="1475740" y="1683603"/>
            <a:ext cx="972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Минимальная стоимость разработки чат-бота –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000 рублей.</a:t>
            </a:r>
          </a:p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крупных организаций – от 100 000 рублей.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graphicFrame>
        <p:nvGraphicFramePr>
          <p:cNvPr id="7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009504"/>
              </p:ext>
            </p:extLst>
          </p:nvPr>
        </p:nvGraphicFramePr>
        <p:xfrm>
          <a:off x="1371599" y="2681406"/>
          <a:ext cx="9448801" cy="4076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806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F3B2B-1F4F-43A5-B2BB-38DD26FDC34D}"/>
              </a:ext>
            </a:extLst>
          </p:cNvPr>
          <p:cNvSpPr>
            <a:spLocks noGrp="1"/>
          </p:cNvSpPr>
          <p:nvPr/>
        </p:nvSpPr>
        <p:spPr>
          <a:xfrm>
            <a:off x="1485900" y="547131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45525A"/>
                </a:solidFill>
              </a:rPr>
              <a:t>Маркетинговый план</a:t>
            </a:r>
            <a:endParaRPr lang="en-US" sz="4000" dirty="0">
              <a:solidFill>
                <a:srgbClr val="45525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5900" y="1737359"/>
            <a:ext cx="7958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продвижения продукта и получения прибыли используется платформа </a:t>
            </a:r>
            <a:r>
              <a:rPr 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Яндекс.Директ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 платформа предоставляет возможности как для заказа рекламы, так и для размещения её в собственных продуктах.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Также эта площадка умеет работать с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telegram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760" y="3411855"/>
            <a:ext cx="73628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F3B2B-1F4F-43A5-B2BB-38DD26FDC34D}"/>
              </a:ext>
            </a:extLst>
          </p:cNvPr>
          <p:cNvSpPr>
            <a:spLocks noGrp="1"/>
          </p:cNvSpPr>
          <p:nvPr/>
        </p:nvSpPr>
        <p:spPr>
          <a:xfrm>
            <a:off x="1485900" y="547131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45525A"/>
                </a:solidFill>
              </a:rPr>
              <a:t>Рекламные объявления</a:t>
            </a:r>
            <a:endParaRPr lang="en-US" sz="4000" dirty="0">
              <a:solidFill>
                <a:srgbClr val="45525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5900" y="1737359"/>
            <a:ext cx="7958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021" y="1534683"/>
            <a:ext cx="3495238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F3B2B-1F4F-43A5-B2BB-38DD26FDC34D}"/>
              </a:ext>
            </a:extLst>
          </p:cNvPr>
          <p:cNvSpPr>
            <a:spLocks noGrp="1"/>
          </p:cNvSpPr>
          <p:nvPr/>
        </p:nvSpPr>
        <p:spPr>
          <a:xfrm>
            <a:off x="1485900" y="547131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45525A"/>
                </a:solidFill>
              </a:rPr>
              <a:t>Рекламные объявления</a:t>
            </a:r>
            <a:endParaRPr lang="en-US" sz="4000" dirty="0">
              <a:solidFill>
                <a:srgbClr val="45525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5900" y="1737359"/>
            <a:ext cx="7958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441" y="2340145"/>
            <a:ext cx="4814397" cy="24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F3B2B-1F4F-43A5-B2BB-38DD26FDC34D}"/>
              </a:ext>
            </a:extLst>
          </p:cNvPr>
          <p:cNvSpPr>
            <a:spLocks noGrp="1"/>
          </p:cNvSpPr>
          <p:nvPr/>
        </p:nvSpPr>
        <p:spPr>
          <a:xfrm>
            <a:off x="1485900" y="547131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45525A"/>
                </a:solidFill>
              </a:rPr>
              <a:t>Рекламные объявления</a:t>
            </a:r>
            <a:endParaRPr lang="en-US" sz="4000" dirty="0">
              <a:solidFill>
                <a:srgbClr val="45525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5900" y="1737359"/>
            <a:ext cx="7958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783" y="1534683"/>
            <a:ext cx="3285714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F3B2B-1F4F-43A5-B2BB-38DD26FDC34D}"/>
              </a:ext>
            </a:extLst>
          </p:cNvPr>
          <p:cNvSpPr>
            <a:spLocks noGrp="1"/>
          </p:cNvSpPr>
          <p:nvPr/>
        </p:nvSpPr>
        <p:spPr>
          <a:xfrm>
            <a:off x="1485900" y="547131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45525A"/>
                </a:solidFill>
              </a:rPr>
              <a:t>Итоги маркетинговой кампании</a:t>
            </a:r>
            <a:endParaRPr lang="en-US" sz="4000" dirty="0">
              <a:solidFill>
                <a:srgbClr val="45525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5900" y="1737359"/>
            <a:ext cx="7958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347599" y="2523025"/>
            <a:ext cx="11284504" cy="14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5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F3B2B-1F4F-43A5-B2BB-38DD26FDC34D}"/>
              </a:ext>
            </a:extLst>
          </p:cNvPr>
          <p:cNvSpPr>
            <a:spLocks noGrp="1"/>
          </p:cNvSpPr>
          <p:nvPr/>
        </p:nvSpPr>
        <p:spPr>
          <a:xfrm>
            <a:off x="1485900" y="547131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45525A"/>
                </a:solidFill>
              </a:rPr>
              <a:t>Итоги маркетинговой кампании</a:t>
            </a:r>
            <a:endParaRPr lang="en-US" sz="4000" dirty="0">
              <a:solidFill>
                <a:srgbClr val="45525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5900" y="1737359"/>
            <a:ext cx="7958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403" y="1534683"/>
            <a:ext cx="8695634" cy="5133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40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F3B2B-1F4F-43A5-B2BB-38DD26FDC34D}"/>
              </a:ext>
            </a:extLst>
          </p:cNvPr>
          <p:cNvSpPr>
            <a:spLocks noGrp="1"/>
          </p:cNvSpPr>
          <p:nvPr/>
        </p:nvSpPr>
        <p:spPr>
          <a:xfrm>
            <a:off x="1485900" y="547131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45525A"/>
                </a:solidFill>
              </a:rPr>
              <a:t>Оценка рекламных объявлений</a:t>
            </a:r>
            <a:endParaRPr lang="en-US" sz="4000" dirty="0">
              <a:solidFill>
                <a:srgbClr val="45525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5900" y="1737359"/>
            <a:ext cx="7958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839" y="1534683"/>
            <a:ext cx="6831601" cy="501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F3B2B-1F4F-43A5-B2BB-38DD26FDC34D}"/>
              </a:ext>
            </a:extLst>
          </p:cNvPr>
          <p:cNvSpPr>
            <a:spLocks noGrp="1"/>
          </p:cNvSpPr>
          <p:nvPr/>
        </p:nvSpPr>
        <p:spPr>
          <a:xfrm>
            <a:off x="1485900" y="547131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45525A"/>
                </a:solidFill>
              </a:rPr>
              <a:t>Оценка рекламных объявлений</a:t>
            </a:r>
            <a:endParaRPr lang="en-US" sz="4000" dirty="0">
              <a:solidFill>
                <a:srgbClr val="45525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5900" y="1737359"/>
            <a:ext cx="7958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328" y="1999093"/>
            <a:ext cx="10666807" cy="383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10727-3B52-4EAA-A967-2F490215CB00}"/>
              </a:ext>
            </a:extLst>
          </p:cNvPr>
          <p:cNvSpPr txBox="1"/>
          <p:nvPr/>
        </p:nvSpPr>
        <p:spPr>
          <a:xfrm>
            <a:off x="1371600" y="685800"/>
            <a:ext cx="10193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Финансовая модель проекта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91" y="1727946"/>
            <a:ext cx="10677727" cy="4343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9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3">
            <a:extLst>
              <a:ext uri="{FF2B5EF4-FFF2-40B4-BE49-F238E27FC236}">
                <a16:creationId xmlns:a16="http://schemas.microsoft.com/office/drawing/2014/main" id="{CF8535D8-BD9E-4BD2-B960-8C5510267776}"/>
              </a:ext>
            </a:extLst>
          </p:cNvPr>
          <p:cNvSpPr txBox="1">
            <a:spLocks/>
          </p:cNvSpPr>
          <p:nvPr/>
        </p:nvSpPr>
        <p:spPr>
          <a:xfrm>
            <a:off x="1485900" y="1508906"/>
            <a:ext cx="6913469" cy="772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altLang="ru-RU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30E38A7-518E-4F02-BD12-4310B1B81CA8}"/>
              </a:ext>
            </a:extLst>
          </p:cNvPr>
          <p:cNvSpPr>
            <a:spLocks noGrp="1"/>
          </p:cNvSpPr>
          <p:nvPr/>
        </p:nvSpPr>
        <p:spPr>
          <a:xfrm>
            <a:off x="1485900" y="777950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45525A"/>
                </a:solidFill>
              </a:rPr>
              <a:t>Цель проекта</a:t>
            </a:r>
            <a:endParaRPr lang="en-US" dirty="0">
              <a:solidFill>
                <a:srgbClr val="45525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1942" y="2496458"/>
            <a:ext cx="80561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современном мире количество информации увеличилось до невероятных размеров и среди всего потока сложно найти быстро, то что тебе необходимо. Концепция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телеграм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бота дизайнера заключается в том, что в нём будет собрано всё самое важное для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персонализации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вашего устройства.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10727-3B52-4EAA-A967-2F490215CB00}"/>
              </a:ext>
            </a:extLst>
          </p:cNvPr>
          <p:cNvSpPr txBox="1"/>
          <p:nvPr/>
        </p:nvSpPr>
        <p:spPr>
          <a:xfrm>
            <a:off x="1371600" y="685800"/>
            <a:ext cx="10193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Финансовая модель проекта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30" y="1586293"/>
            <a:ext cx="10591450" cy="4723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8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FC7A-F320-4565-99CD-49C6D86F782B}"/>
              </a:ext>
            </a:extLst>
          </p:cNvPr>
          <p:cNvSpPr>
            <a:spLocks noGrp="1"/>
          </p:cNvSpPr>
          <p:nvPr/>
        </p:nvSpPr>
        <p:spPr>
          <a:xfrm>
            <a:off x="1555738" y="573764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Результат</a:t>
            </a: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ы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818" y="1561316"/>
            <a:ext cx="7917446" cy="49071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FC7A-F320-4565-99CD-49C6D86F782B}"/>
              </a:ext>
            </a:extLst>
          </p:cNvPr>
          <p:cNvSpPr>
            <a:spLocks noGrp="1"/>
          </p:cNvSpPr>
          <p:nvPr/>
        </p:nvSpPr>
        <p:spPr>
          <a:xfrm>
            <a:off x="1555738" y="573764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Результат</a:t>
            </a: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ы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1561316"/>
            <a:ext cx="9089136" cy="511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FC7A-F320-4565-99CD-49C6D86F782B}"/>
              </a:ext>
            </a:extLst>
          </p:cNvPr>
          <p:cNvSpPr>
            <a:spLocks noGrp="1"/>
          </p:cNvSpPr>
          <p:nvPr/>
        </p:nvSpPr>
        <p:spPr>
          <a:xfrm>
            <a:off x="1555738" y="573764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Результат</a:t>
            </a: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ы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55" y="1561316"/>
            <a:ext cx="2453567" cy="49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FC7A-F320-4565-99CD-49C6D86F782B}"/>
              </a:ext>
            </a:extLst>
          </p:cNvPr>
          <p:cNvSpPr>
            <a:spLocks noGrp="1"/>
          </p:cNvSpPr>
          <p:nvPr/>
        </p:nvSpPr>
        <p:spPr>
          <a:xfrm>
            <a:off x="1555738" y="573764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Результат</a:t>
            </a: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ы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836" y="1389888"/>
            <a:ext cx="2596896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DDBCEA6F-B0BC-4565-AA64-FC9FF2D8CB02}"/>
              </a:ext>
            </a:extLst>
          </p:cNvPr>
          <p:cNvSpPr txBox="1">
            <a:spLocks/>
          </p:cNvSpPr>
          <p:nvPr/>
        </p:nvSpPr>
        <p:spPr>
          <a:xfrm>
            <a:off x="3353095" y="771993"/>
            <a:ext cx="548581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Спасибо за внимание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095" y="1201783"/>
            <a:ext cx="4467423" cy="55265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8042" y="465908"/>
            <a:ext cx="8596668" cy="735874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 </a:t>
            </a:r>
            <a:r>
              <a:rPr lang="ru-RU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Остервальдера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73781" y="1494390"/>
            <a:ext cx="7910831" cy="48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45525A"/>
                </a:solidFill>
              </a:rPr>
              <a:t>Задачи </a:t>
            </a:r>
            <a:r>
              <a:rPr lang="ru-RU" dirty="0" smtClean="0">
                <a:solidFill>
                  <a:srgbClr val="45525A"/>
                </a:solidFill>
              </a:rPr>
              <a:t>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Придумать тему проекта;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Распределить роли;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Составить диаграмму </a:t>
            </a:r>
            <a:r>
              <a:rPr lang="ru-RU" alt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Ганта</a:t>
            </a: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Составить план продвижения;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Рассчитать доходы и расходы;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Разработать Телеграм-бота;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Выпустить на рынок;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A4F2E5-F038-47A2-8AFA-591D26689D23}"/>
              </a:ext>
            </a:extLst>
          </p:cNvPr>
          <p:cNvSpPr txBox="1">
            <a:spLocks/>
          </p:cNvSpPr>
          <p:nvPr/>
        </p:nvSpPr>
        <p:spPr>
          <a:xfrm>
            <a:off x="1648508" y="2496458"/>
            <a:ext cx="7862286" cy="7824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45525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4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F88264B3-D882-4CA0-9EED-AB6416AF3482}"/>
              </a:ext>
            </a:extLst>
          </p:cNvPr>
          <p:cNvSpPr txBox="1">
            <a:spLocks/>
          </p:cNvSpPr>
          <p:nvPr/>
        </p:nvSpPr>
        <p:spPr>
          <a:xfrm>
            <a:off x="1620057" y="609919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Распределение ролей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8E155-BF0A-4634-9F23-337AFD4CA4E7}"/>
              </a:ext>
            </a:extLst>
          </p:cNvPr>
          <p:cNvSpPr txBox="1"/>
          <p:nvPr/>
        </p:nvSpPr>
        <p:spPr>
          <a:xfrm>
            <a:off x="6786480" y="3916781"/>
            <a:ext cx="3213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Технический писатель,</a:t>
            </a: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экономист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5201B073-4C11-48DE-B281-00416C7CB681}"/>
              </a:ext>
            </a:extLst>
          </p:cNvPr>
          <p:cNvSpPr/>
          <p:nvPr/>
        </p:nvSpPr>
        <p:spPr>
          <a:xfrm>
            <a:off x="7318388" y="3632865"/>
            <a:ext cx="2150110" cy="2997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2000" spc="95" dirty="0" smtClean="0">
                <a:cs typeface="Arial"/>
              </a:rPr>
              <a:t>Мальцев</a:t>
            </a:r>
            <a:r>
              <a:rPr lang="ru-RU" sz="2000" spc="95" dirty="0" smtClean="0">
                <a:latin typeface="Arial"/>
                <a:cs typeface="Arial"/>
              </a:rPr>
              <a:t> Д</a:t>
            </a:r>
            <a:r>
              <a:rPr lang="ru-RU" sz="2000" spc="85" dirty="0" smtClean="0">
                <a:latin typeface="Arial"/>
                <a:cs typeface="Arial"/>
              </a:rPr>
              <a:t>а</a:t>
            </a:r>
            <a:r>
              <a:rPr lang="ru-RU" sz="2000" spc="105" dirty="0" smtClean="0">
                <a:latin typeface="Arial"/>
                <a:cs typeface="Arial"/>
              </a:rPr>
              <a:t>н</a:t>
            </a:r>
            <a:r>
              <a:rPr lang="ru-RU" sz="2000" spc="190" dirty="0" smtClean="0">
                <a:latin typeface="Arial"/>
                <a:cs typeface="Arial"/>
              </a:rPr>
              <a:t>и</a:t>
            </a:r>
            <a:r>
              <a:rPr lang="ru-RU" sz="2000" spc="20" dirty="0" smtClean="0">
                <a:latin typeface="Arial"/>
                <a:cs typeface="Arial"/>
              </a:rPr>
              <a:t>л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9" name="object 27">
            <a:extLst>
              <a:ext uri="{FF2B5EF4-FFF2-40B4-BE49-F238E27FC236}">
                <a16:creationId xmlns:a16="http://schemas.microsoft.com/office/drawing/2014/main" id="{FEB69ED8-89EA-4D13-B57F-E275EC4FAB2A}"/>
              </a:ext>
            </a:extLst>
          </p:cNvPr>
          <p:cNvSpPr/>
          <p:nvPr/>
        </p:nvSpPr>
        <p:spPr>
          <a:xfrm>
            <a:off x="742527" y="3632865"/>
            <a:ext cx="2143125" cy="2984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2000" spc="-60" dirty="0" smtClean="0">
                <a:cs typeface="Arial"/>
              </a:rPr>
              <a:t>Григорьев Илья</a:t>
            </a:r>
            <a:endParaRPr sz="2000" dirty="0"/>
          </a:p>
        </p:txBody>
      </p:sp>
      <p:sp>
        <p:nvSpPr>
          <p:cNvPr id="12" name="object 27">
            <a:extLst>
              <a:ext uri="{FF2B5EF4-FFF2-40B4-BE49-F238E27FC236}">
                <a16:creationId xmlns:a16="http://schemas.microsoft.com/office/drawing/2014/main" id="{69239175-4360-497F-AD9A-27C5F690334B}"/>
              </a:ext>
            </a:extLst>
          </p:cNvPr>
          <p:cNvSpPr/>
          <p:nvPr/>
        </p:nvSpPr>
        <p:spPr>
          <a:xfrm>
            <a:off x="4002921" y="1848629"/>
            <a:ext cx="2143125" cy="2984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2000" spc="-90" dirty="0" err="1" smtClean="0">
                <a:latin typeface="Arial"/>
                <a:cs typeface="Arial"/>
              </a:rPr>
              <a:t>Лазутин</a:t>
            </a:r>
            <a:r>
              <a:rPr lang="ru-RU" sz="2000" spc="-90" dirty="0" smtClean="0">
                <a:latin typeface="Arial"/>
                <a:cs typeface="Arial"/>
              </a:rPr>
              <a:t> </a:t>
            </a:r>
            <a:r>
              <a:rPr lang="ru-RU" sz="2000" spc="-90" dirty="0" smtClean="0">
                <a:cs typeface="Arial"/>
              </a:rPr>
              <a:t>Никита</a:t>
            </a:r>
            <a:endParaRPr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E1776-4EC6-494A-B144-683ACDCD3DED}"/>
              </a:ext>
            </a:extLst>
          </p:cNvPr>
          <p:cNvSpPr txBox="1"/>
          <p:nvPr/>
        </p:nvSpPr>
        <p:spPr>
          <a:xfrm>
            <a:off x="204064" y="3904573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Архитектор БД,</a:t>
            </a: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аналитик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38ACA-B0D1-4E96-B169-686A9BDC93F8}"/>
              </a:ext>
            </a:extLst>
          </p:cNvPr>
          <p:cNvSpPr txBox="1"/>
          <p:nvPr/>
        </p:nvSpPr>
        <p:spPr>
          <a:xfrm>
            <a:off x="3693735" y="2123017"/>
            <a:ext cx="2911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Руководитель, программист,</a:t>
            </a:r>
          </a:p>
          <a:p>
            <a:pPr algn="ctr"/>
            <a:r>
              <a:rPr lang="ru-RU" alt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т</a:t>
            </a:r>
            <a:r>
              <a:rPr lang="ru-RU" altLang="ru-RU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естировщик</a:t>
            </a:r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интервьюер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sp>
        <p:nvSpPr>
          <p:cNvPr id="11" name="object 27">
            <a:extLst>
              <a:ext uri="{FF2B5EF4-FFF2-40B4-BE49-F238E27FC236}">
                <a16:creationId xmlns:a16="http://schemas.microsoft.com/office/drawing/2014/main" id="{69239175-4360-497F-AD9A-27C5F690334B}"/>
              </a:ext>
            </a:extLst>
          </p:cNvPr>
          <p:cNvSpPr/>
          <p:nvPr/>
        </p:nvSpPr>
        <p:spPr>
          <a:xfrm>
            <a:off x="4007670" y="3632865"/>
            <a:ext cx="2143125" cy="2984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2000" spc="-90" dirty="0" smtClean="0">
                <a:cs typeface="Arial"/>
              </a:rPr>
              <a:t>Леоненко Денис</a:t>
            </a:r>
            <a:endParaRPr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D38ACA-B0D1-4E96-B169-686A9BDC93F8}"/>
              </a:ext>
            </a:extLst>
          </p:cNvPr>
          <p:cNvSpPr txBox="1"/>
          <p:nvPr/>
        </p:nvSpPr>
        <p:spPr>
          <a:xfrm>
            <a:off x="3698484" y="3907253"/>
            <a:ext cx="2911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Маркетолог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F88264B3-D882-4CA0-9EED-AB6416AF3482}"/>
              </a:ext>
            </a:extLst>
          </p:cNvPr>
          <p:cNvSpPr txBox="1">
            <a:spLocks/>
          </p:cNvSpPr>
          <p:nvPr/>
        </p:nvSpPr>
        <p:spPr>
          <a:xfrm>
            <a:off x="1620057" y="609919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Вовлеченность ресурсов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1130652603"/>
              </p:ext>
            </p:extLst>
          </p:nvPr>
        </p:nvGraphicFramePr>
        <p:xfrm>
          <a:off x="1191185" y="1335024"/>
          <a:ext cx="8629471" cy="5175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769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2FE7BB2D-67A3-4CDB-8D3B-F26E38354485}"/>
              </a:ext>
            </a:extLst>
          </p:cNvPr>
          <p:cNvSpPr txBox="1">
            <a:spLocks/>
          </p:cNvSpPr>
          <p:nvPr/>
        </p:nvSpPr>
        <p:spPr>
          <a:xfrm>
            <a:off x="1590403" y="282161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Диаграмма</a:t>
            </a: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Ганта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6" name="Рисунок 5" descr="E:\vvsu\7sem\TEO\gant3\gant31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56"/>
          <a:stretch/>
        </p:blipFill>
        <p:spPr bwMode="auto">
          <a:xfrm>
            <a:off x="1267776" y="1265681"/>
            <a:ext cx="10467023" cy="51277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52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3">
            <a:extLst>
              <a:ext uri="{FF2B5EF4-FFF2-40B4-BE49-F238E27FC236}">
                <a16:creationId xmlns:a16="http://schemas.microsoft.com/office/drawing/2014/main" id="{2FE7BB2D-67A3-4CDB-8D3B-F26E38354485}"/>
              </a:ext>
            </a:extLst>
          </p:cNvPr>
          <p:cNvSpPr txBox="1">
            <a:spLocks/>
          </p:cNvSpPr>
          <p:nvPr/>
        </p:nvSpPr>
        <p:spPr>
          <a:xfrm>
            <a:off x="1590403" y="282161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Диаграмма</a:t>
            </a: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Ганта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6" name="Рисунок 5" descr="E:\vvsu\7sem\TEO\gant3\gant32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55"/>
          <a:stretch/>
        </p:blipFill>
        <p:spPr bwMode="auto">
          <a:xfrm>
            <a:off x="1209403" y="1192848"/>
            <a:ext cx="10556917" cy="4738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27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36000"/>
                    </a14:imgEffect>
                  </a14:imgLayer>
                </a14:imgProps>
              </a:ext>
            </a:extLst>
          </a:blip>
          <a:srcRect/>
          <a:stretch>
            <a:fillRect l="3000" t="78000" r="9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3">
            <a:extLst>
              <a:ext uri="{FF2B5EF4-FFF2-40B4-BE49-F238E27FC236}">
                <a16:creationId xmlns:a16="http://schemas.microsoft.com/office/drawing/2014/main" id="{2FE7BB2D-67A3-4CDB-8D3B-F26E38354485}"/>
              </a:ext>
            </a:extLst>
          </p:cNvPr>
          <p:cNvSpPr txBox="1">
            <a:spLocks/>
          </p:cNvSpPr>
          <p:nvPr/>
        </p:nvSpPr>
        <p:spPr>
          <a:xfrm>
            <a:off x="1590403" y="282161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Диаграмма</a:t>
            </a: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Ганта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8676" y="6272195"/>
            <a:ext cx="666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Диаграмма </a:t>
            </a:r>
            <a:r>
              <a:rPr 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Ганта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была экспортирована из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Project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50"/>
          <a:stretch/>
        </p:blipFill>
        <p:spPr bwMode="auto">
          <a:xfrm>
            <a:off x="1590402" y="1336675"/>
            <a:ext cx="8937897" cy="47415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5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1153</TotalTime>
  <Words>962</Words>
  <Application>Microsoft Office PowerPoint</Application>
  <PresentationFormat>Широкоэкранный</PresentationFormat>
  <Paragraphs>139</Paragraphs>
  <Slides>25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Trebuchet MS</vt:lpstr>
      <vt:lpstr>Wingdings</vt:lpstr>
      <vt:lpstr>Wingdings 3</vt:lpstr>
      <vt:lpstr>Аспект</vt:lpstr>
      <vt:lpstr>Презентация PowerPoint</vt:lpstr>
      <vt:lpstr>Презентация PowerPoint</vt:lpstr>
      <vt:lpstr>Модель Остервальдера</vt:lpstr>
      <vt:lpstr>Задачи проекта: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Elen Miko</dc:creator>
  <cp:lastModifiedBy>Данил Мальцев Андреевич</cp:lastModifiedBy>
  <cp:revision>117</cp:revision>
  <dcterms:created xsi:type="dcterms:W3CDTF">2021-01-19T01:11:02Z</dcterms:created>
  <dcterms:modified xsi:type="dcterms:W3CDTF">2022-01-21T16:36:49Z</dcterms:modified>
</cp:coreProperties>
</file>