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92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D5893-93A8-49CB-A106-0344273E83D2}" type="datetimeFigureOut">
              <a:rPr lang="ro-RO" smtClean="0"/>
              <a:t>28.12.2015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55E1A-5B73-4FEE-B6EA-A87B6D9DCC76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471744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60B84-D016-43CD-81A8-05C8A2A1F443}" type="datetimeFigureOut">
              <a:rPr lang="ro-RO" smtClean="0"/>
              <a:t>28.12.2015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31EA3-B951-48A2-B0D5-51E9F304EEA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9376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31EA3-B951-48A2-B0D5-51E9F304EEA8}" type="slidenum">
              <a:rPr lang="ro-RO" smtClean="0"/>
              <a:t>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75054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u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 smtClean="0"/>
              <a:t>Clic pentru a edita stilul de subtitlu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22C5-9DE7-4677-BD38-F52484E184A2}" type="datetimeFigureOut">
              <a:rPr lang="ro-RO" smtClean="0"/>
              <a:t>28.12.2015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A283-86F4-40C8-9E4C-4D1B796095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24546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22C5-9DE7-4677-BD38-F52484E184A2}" type="datetimeFigureOut">
              <a:rPr lang="ro-RO" smtClean="0"/>
              <a:t>28.12.2015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A283-86F4-40C8-9E4C-4D1B796095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3872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22C5-9DE7-4677-BD38-F52484E184A2}" type="datetimeFigureOut">
              <a:rPr lang="ro-RO" smtClean="0"/>
              <a:t>28.12.2015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A283-86F4-40C8-9E4C-4D1B796095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6395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22C5-9DE7-4677-BD38-F52484E184A2}" type="datetimeFigureOut">
              <a:rPr lang="ro-RO" smtClean="0"/>
              <a:t>28.12.2015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A283-86F4-40C8-9E4C-4D1B796095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231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22C5-9DE7-4677-BD38-F52484E184A2}" type="datetimeFigureOut">
              <a:rPr lang="ro-RO" smtClean="0"/>
              <a:t>28.12.2015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A283-86F4-40C8-9E4C-4D1B796095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8997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22C5-9DE7-4677-BD38-F52484E184A2}" type="datetimeFigureOut">
              <a:rPr lang="ro-RO" smtClean="0"/>
              <a:t>28.12.2015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A283-86F4-40C8-9E4C-4D1B796095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630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22C5-9DE7-4677-BD38-F52484E184A2}" type="datetimeFigureOut">
              <a:rPr lang="ro-RO" smtClean="0"/>
              <a:t>28.12.2015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A283-86F4-40C8-9E4C-4D1B796095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13556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22C5-9DE7-4677-BD38-F52484E184A2}" type="datetimeFigureOut">
              <a:rPr lang="ro-RO" smtClean="0"/>
              <a:t>28.12.2015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A283-86F4-40C8-9E4C-4D1B796095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4678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22C5-9DE7-4677-BD38-F52484E184A2}" type="datetimeFigureOut">
              <a:rPr lang="ro-RO" smtClean="0"/>
              <a:t>28.12.2015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A283-86F4-40C8-9E4C-4D1B796095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2068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22C5-9DE7-4677-BD38-F52484E184A2}" type="datetimeFigureOut">
              <a:rPr lang="ro-RO" smtClean="0"/>
              <a:t>28.12.2015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A283-86F4-40C8-9E4C-4D1B796095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3720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 smtClean="0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22C5-9DE7-4677-BD38-F52484E184A2}" type="datetimeFigureOut">
              <a:rPr lang="ro-RO" smtClean="0"/>
              <a:t>28.12.2015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CA283-86F4-40C8-9E4C-4D1B796095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69682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smtClean="0"/>
              <a:t>Clic pentru editare stil titlu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 smtClean="0"/>
              <a:t>Clic pentru editare stiluri text Coordonator</a:t>
            </a:r>
          </a:p>
          <a:p>
            <a:pPr lvl="1"/>
            <a:r>
              <a:rPr lang="ro-RO" smtClean="0"/>
              <a:t>Al doilea nivel</a:t>
            </a:r>
          </a:p>
          <a:p>
            <a:pPr lvl="2"/>
            <a:r>
              <a:rPr lang="ro-RO" smtClean="0"/>
              <a:t>Al treilea nivel</a:t>
            </a:r>
          </a:p>
          <a:p>
            <a:pPr lvl="3"/>
            <a:r>
              <a:rPr lang="ro-RO" smtClean="0"/>
              <a:t>Al patrulea nivel</a:t>
            </a:r>
          </a:p>
          <a:p>
            <a:pPr lvl="4"/>
            <a:r>
              <a:rPr lang="ro-RO" smtClean="0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122C5-9DE7-4677-BD38-F52484E184A2}" type="datetimeFigureOut">
              <a:rPr lang="ro-RO" smtClean="0"/>
              <a:t>28.12.2015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CA283-86F4-40C8-9E4C-4D1B7960953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72541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479685"/>
            <a:ext cx="10515600" cy="5697278"/>
          </a:xfrm>
        </p:spPr>
        <p:txBody>
          <a:bodyPr/>
          <a:lstStyle/>
          <a:p>
            <a:r>
              <a:rPr lang="ro-RO" b="1" dirty="0"/>
              <a:t>Def</a:t>
            </a:r>
            <a:r>
              <a:rPr lang="ro-RO" dirty="0"/>
              <a:t>: Managementul </a:t>
            </a:r>
            <a:r>
              <a:rPr lang="ro-RO" dirty="0" err="1"/>
              <a:t>repre</a:t>
            </a:r>
            <a:r>
              <a:rPr lang="en-US" dirty="0" err="1"/>
              <a:t>zint</a:t>
            </a:r>
            <a:r>
              <a:rPr lang="ro-RO" dirty="0"/>
              <a:t>ă procesul de coordonare a resurselor materiale, umane, financiare și informaționale ale unei organizații, în scopul realizării obiectivelor esențiale ale acesteia.</a:t>
            </a:r>
          </a:p>
          <a:p>
            <a:pPr lvl="0"/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manage</a:t>
            </a:r>
            <a:r>
              <a:rPr lang="ro-RO" dirty="0"/>
              <a:t>= a mânui, a dirija, a conduce, a administra, a supraveghea;</a:t>
            </a:r>
          </a:p>
          <a:p>
            <a:r>
              <a:rPr lang="ro-RO" dirty="0"/>
              <a:t>Manager= conducător, director, administrator, gospodar</a:t>
            </a:r>
          </a:p>
        </p:txBody>
      </p:sp>
      <p:pic>
        <p:nvPicPr>
          <p:cNvPr id="4" name="I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045" y="3313333"/>
            <a:ext cx="9343058" cy="247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9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30549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/>
              <a:t>Dezavantaj</a:t>
            </a:r>
            <a:r>
              <a:rPr lang="ro-RO" b="1" dirty="0" smtClean="0"/>
              <a:t>e ale d</a:t>
            </a:r>
            <a:r>
              <a:rPr lang="en-US" b="1" dirty="0" err="1" smtClean="0"/>
              <a:t>ecizi</a:t>
            </a:r>
            <a:r>
              <a:rPr lang="ro-RO" b="1" dirty="0" smtClean="0"/>
              <a:t>ei </a:t>
            </a:r>
            <a:r>
              <a:rPr lang="en-US" b="1" dirty="0" smtClean="0"/>
              <a:t>de </a:t>
            </a:r>
            <a:r>
              <a:rPr lang="en-US" b="1" dirty="0" err="1" smtClean="0"/>
              <a:t>gru</a:t>
            </a:r>
            <a:r>
              <a:rPr lang="ro-RO" b="1" dirty="0" smtClean="0"/>
              <a:t>p: </a:t>
            </a:r>
            <a:endParaRPr lang="ro-RO" dirty="0" smtClean="0"/>
          </a:p>
          <a:p>
            <a:pPr lvl="0"/>
            <a:r>
              <a:rPr lang="en-US" u="sng" dirty="0" err="1" smtClean="0"/>
              <a:t>Timp</a:t>
            </a:r>
            <a:r>
              <a:rPr lang="en-US" u="sng" dirty="0" smtClean="0"/>
              <a:t> </a:t>
            </a:r>
            <a:r>
              <a:rPr lang="en-US" u="sng" dirty="0" err="1" smtClean="0"/>
              <a:t>mai</a:t>
            </a:r>
            <a:r>
              <a:rPr lang="en-US" u="sng" dirty="0" smtClean="0"/>
              <a:t> lung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luarea</a:t>
            </a:r>
            <a:r>
              <a:rPr lang="en-US" dirty="0" smtClean="0"/>
              <a:t> </a:t>
            </a:r>
            <a:r>
              <a:rPr lang="en-US" dirty="0" err="1" smtClean="0"/>
              <a:t>deciziei</a:t>
            </a:r>
            <a:r>
              <a:rPr lang="ro-RO" dirty="0" smtClean="0"/>
              <a:t>;</a:t>
            </a:r>
          </a:p>
          <a:p>
            <a:pPr lvl="0"/>
            <a:r>
              <a:rPr lang="en-US" dirty="0" err="1" smtClean="0"/>
              <a:t>Poate</a:t>
            </a:r>
            <a:r>
              <a:rPr lang="en-US" dirty="0" smtClean="0"/>
              <a:t> duce la </a:t>
            </a:r>
            <a:r>
              <a:rPr lang="en-US" dirty="0" err="1" smtClean="0"/>
              <a:t>compromisuri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nevoie</a:t>
            </a:r>
            <a:r>
              <a:rPr lang="en-US" dirty="0" smtClean="0"/>
              <a:t> de o </a:t>
            </a:r>
            <a:r>
              <a:rPr lang="en-US" dirty="0" err="1" smtClean="0"/>
              <a:t>actiune</a:t>
            </a:r>
            <a:r>
              <a:rPr lang="en-US" dirty="0" smtClean="0"/>
              <a:t> </a:t>
            </a:r>
            <a:r>
              <a:rPr lang="en-US" dirty="0" err="1" smtClean="0"/>
              <a:t>puternica</a:t>
            </a:r>
            <a:r>
              <a:rPr lang="ro-RO" dirty="0" smtClean="0"/>
              <a:t>;</a:t>
            </a:r>
          </a:p>
          <a:p>
            <a:pPr lvl="0"/>
            <a:r>
              <a:rPr lang="en-US" dirty="0" err="1" smtClean="0"/>
              <a:t>Poate</a:t>
            </a:r>
            <a:r>
              <a:rPr lang="en-US" dirty="0" smtClean="0"/>
              <a:t> conduce la o </a:t>
            </a:r>
            <a:r>
              <a:rPr lang="en-US" u="sng" dirty="0" err="1" smtClean="0"/>
              <a:t>gandire</a:t>
            </a:r>
            <a:r>
              <a:rPr lang="en-US" u="sng" dirty="0" smtClean="0"/>
              <a:t> de </a:t>
            </a:r>
            <a:r>
              <a:rPr lang="en-US" u="sng" dirty="0" err="1" smtClean="0"/>
              <a:t>grup</a:t>
            </a:r>
            <a:r>
              <a:rPr lang="ro-RO" dirty="0" smtClean="0"/>
              <a:t>. </a:t>
            </a:r>
          </a:p>
          <a:p>
            <a:pPr lvl="0"/>
            <a:r>
              <a:rPr lang="en-US" dirty="0" err="1" smtClean="0"/>
              <a:t>Datorita</a:t>
            </a:r>
            <a:r>
              <a:rPr lang="en-US" dirty="0" smtClean="0"/>
              <a:t> </a:t>
            </a:r>
            <a:r>
              <a:rPr lang="en-US" dirty="0" err="1" smtClean="0"/>
              <a:t>faptului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grupurile</a:t>
            </a:r>
            <a:r>
              <a:rPr lang="en-US" dirty="0" smtClean="0"/>
              <a:t> nu pot </a:t>
            </a:r>
            <a:r>
              <a:rPr lang="en-US" dirty="0" err="1" smtClean="0"/>
              <a:t>raspunde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</a:t>
            </a:r>
            <a:r>
              <a:rPr lang="en-US" dirty="0" err="1" smtClean="0"/>
              <a:t>succesul</a:t>
            </a:r>
            <a:r>
              <a:rPr lang="en-US" dirty="0" smtClean="0"/>
              <a:t> </a:t>
            </a:r>
            <a:r>
              <a:rPr lang="en-US" dirty="0" err="1" smtClean="0"/>
              <a:t>implementarii</a:t>
            </a:r>
            <a:r>
              <a:rPr lang="en-US" dirty="0" smtClean="0"/>
              <a:t>, </a:t>
            </a:r>
            <a:r>
              <a:rPr lang="en-US" dirty="0" err="1" smtClean="0"/>
              <a:t>aceasta</a:t>
            </a:r>
            <a:r>
              <a:rPr lang="en-US" dirty="0" smtClean="0"/>
              <a:t> </a:t>
            </a:r>
            <a:r>
              <a:rPr lang="en-US" dirty="0" err="1" smtClean="0"/>
              <a:t>abordare</a:t>
            </a:r>
            <a:r>
              <a:rPr lang="en-US" dirty="0" smtClean="0"/>
              <a:t>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determina</a:t>
            </a:r>
            <a:r>
              <a:rPr lang="en-US" dirty="0" smtClean="0"/>
              <a:t> </a:t>
            </a:r>
            <a:r>
              <a:rPr lang="en-US" dirty="0" err="1" smtClean="0"/>
              <a:t>aparitia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u="sng" dirty="0" err="1" smtClean="0"/>
              <a:t>situatii</a:t>
            </a:r>
            <a:r>
              <a:rPr lang="en-US" u="sng" dirty="0" smtClean="0"/>
              <a:t> in care </a:t>
            </a:r>
            <a:r>
              <a:rPr lang="en-US" u="sng" dirty="0" err="1" smtClean="0"/>
              <a:t>nimeni</a:t>
            </a:r>
            <a:r>
              <a:rPr lang="en-US" u="sng" dirty="0" smtClean="0"/>
              <a:t> nu </a:t>
            </a:r>
            <a:r>
              <a:rPr lang="en-US" u="sng" dirty="0" err="1" smtClean="0"/>
              <a:t>este</a:t>
            </a:r>
            <a:r>
              <a:rPr lang="en-US" u="sng" dirty="0" smtClean="0"/>
              <a:t> </a:t>
            </a:r>
            <a:r>
              <a:rPr lang="en-US" u="sng" dirty="0" err="1" smtClean="0"/>
              <a:t>raspunzator</a:t>
            </a:r>
            <a:r>
              <a:rPr lang="en-US" dirty="0" smtClean="0"/>
              <a:t>.</a:t>
            </a:r>
            <a:endParaRPr lang="ro-RO" dirty="0" smtClean="0"/>
          </a:p>
          <a:p>
            <a:pPr lvl="0"/>
            <a:r>
              <a:rPr lang="en-US" u="sng" dirty="0" err="1" smtClean="0"/>
              <a:t>Membrii</a:t>
            </a:r>
            <a:r>
              <a:rPr lang="en-US" u="sng" dirty="0" smtClean="0"/>
              <a:t> </a:t>
            </a:r>
            <a:r>
              <a:rPr lang="en-US" u="sng" dirty="0" err="1" smtClean="0"/>
              <a:t>grupului</a:t>
            </a:r>
            <a:r>
              <a:rPr lang="en-US" u="sng" dirty="0" smtClean="0"/>
              <a:t> </a:t>
            </a:r>
            <a:r>
              <a:rPr lang="en-US" dirty="0" smtClean="0"/>
              <a:t>pot fi </a:t>
            </a:r>
            <a:r>
              <a:rPr lang="en-US" u="sng" dirty="0" err="1" smtClean="0"/>
              <a:t>presati</a:t>
            </a:r>
            <a:r>
              <a:rPr lang="en-US" u="sng" dirty="0" smtClean="0"/>
              <a:t> </a:t>
            </a:r>
            <a:r>
              <a:rPr lang="en-US" u="sng" dirty="0" err="1" smtClean="0"/>
              <a:t>sa</a:t>
            </a:r>
            <a:r>
              <a:rPr lang="en-US" u="sng" dirty="0" smtClean="0"/>
              <a:t> </a:t>
            </a:r>
            <a:r>
              <a:rPr lang="en-US" u="sng" dirty="0" err="1" smtClean="0"/>
              <a:t>accepte</a:t>
            </a:r>
            <a:r>
              <a:rPr lang="en-US" u="sng" dirty="0" smtClean="0"/>
              <a:t> </a:t>
            </a:r>
            <a:r>
              <a:rPr lang="en-US" u="sng" dirty="0" err="1" smtClean="0"/>
              <a:t>decizia</a:t>
            </a:r>
            <a:r>
              <a:rPr lang="en-US" u="sng" dirty="0" smtClean="0"/>
              <a:t> </a:t>
            </a:r>
            <a:r>
              <a:rPr lang="en-US" u="sng" dirty="0" err="1" smtClean="0"/>
              <a:t>preferata</a:t>
            </a:r>
            <a:r>
              <a:rPr lang="en-US" u="sng" dirty="0" smtClean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majoritate</a:t>
            </a:r>
            <a:r>
              <a:rPr lang="en-US" dirty="0" smtClean="0"/>
              <a:t>; de </a:t>
            </a:r>
            <a:r>
              <a:rPr lang="en-US" dirty="0" err="1" smtClean="0"/>
              <a:t>asemenea</a:t>
            </a:r>
            <a:r>
              <a:rPr lang="en-US" dirty="0" smtClean="0"/>
              <a:t>, </a:t>
            </a:r>
            <a:r>
              <a:rPr lang="en-US" dirty="0" err="1" smtClean="0"/>
              <a:t>unul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u="sng" dirty="0" err="1" smtClean="0"/>
              <a:t>mai</a:t>
            </a:r>
            <a:r>
              <a:rPr lang="en-US" u="sng" dirty="0" smtClean="0"/>
              <a:t> multi </a:t>
            </a:r>
            <a:r>
              <a:rPr lang="en-US" u="sng" dirty="0" err="1" smtClean="0"/>
              <a:t>membrii</a:t>
            </a:r>
            <a:r>
              <a:rPr lang="en-US" u="sng" dirty="0" smtClean="0"/>
              <a:t> pot </a:t>
            </a:r>
            <a:r>
              <a:rPr lang="en-US" u="sng" dirty="0" err="1" smtClean="0"/>
              <a:t>domina</a:t>
            </a:r>
            <a:r>
              <a:rPr lang="en-US" u="sng" dirty="0" smtClean="0"/>
              <a:t> </a:t>
            </a:r>
            <a:r>
              <a:rPr lang="en-US" u="sng" dirty="0" err="1" smtClean="0"/>
              <a:t>grupul</a:t>
            </a:r>
            <a:r>
              <a:rPr lang="en-US" dirty="0" smtClean="0"/>
              <a:t>, </a:t>
            </a:r>
            <a:r>
              <a:rPr lang="en-US" dirty="0" err="1" smtClean="0"/>
              <a:t>reducandu-i</a:t>
            </a:r>
            <a:r>
              <a:rPr lang="en-US" dirty="0" smtClean="0"/>
              <a:t> </a:t>
            </a:r>
            <a:r>
              <a:rPr lang="en-US" dirty="0" err="1" smtClean="0"/>
              <a:t>eficacitatea</a:t>
            </a:r>
            <a:r>
              <a:rPr lang="en-US" dirty="0" smtClean="0"/>
              <a:t>.</a:t>
            </a:r>
            <a:endParaRPr lang="ro-RO" dirty="0" smtClean="0"/>
          </a:p>
          <a:p>
            <a:pPr lvl="0"/>
            <a:r>
              <a:rPr lang="en-US" u="sng" dirty="0" err="1" smtClean="0"/>
              <a:t>Deciziile</a:t>
            </a:r>
            <a:r>
              <a:rPr lang="en-US" dirty="0" smtClean="0"/>
              <a:t> de </a:t>
            </a:r>
            <a:r>
              <a:rPr lang="en-US" dirty="0" err="1" smtClean="0"/>
              <a:t>grup</a:t>
            </a:r>
            <a:r>
              <a:rPr lang="en-US" dirty="0" smtClean="0"/>
              <a:t> pot fi, in </a:t>
            </a:r>
            <a:r>
              <a:rPr lang="en-US" dirty="0" err="1" smtClean="0"/>
              <a:t>unele</a:t>
            </a:r>
            <a:r>
              <a:rPr lang="en-US" dirty="0" smtClean="0"/>
              <a:t> </a:t>
            </a:r>
            <a:r>
              <a:rPr lang="en-US" dirty="0" err="1" smtClean="0"/>
              <a:t>situatii</a:t>
            </a:r>
            <a:r>
              <a:rPr lang="en-US" dirty="0" smtClean="0"/>
              <a:t>, </a:t>
            </a:r>
            <a:r>
              <a:rPr lang="en-US" u="sng" dirty="0" err="1" smtClean="0"/>
              <a:t>rezultatul</a:t>
            </a:r>
            <a:r>
              <a:rPr lang="en-US" u="sng" dirty="0" smtClean="0"/>
              <a:t> </a:t>
            </a:r>
            <a:r>
              <a:rPr lang="en-US" u="sng" dirty="0" err="1" smtClean="0"/>
              <a:t>compromisului</a:t>
            </a:r>
            <a:r>
              <a:rPr lang="en-US" u="sng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al </a:t>
            </a:r>
            <a:r>
              <a:rPr lang="en-US" dirty="0" err="1" smtClean="0"/>
              <a:t>indeciziei</a:t>
            </a:r>
            <a:r>
              <a:rPr lang="en-US" dirty="0" smtClean="0"/>
              <a:t> </a:t>
            </a:r>
            <a:r>
              <a:rPr lang="en-US" dirty="0" err="1" smtClean="0"/>
              <a:t>unei</a:t>
            </a:r>
            <a:r>
              <a:rPr lang="en-US" dirty="0" smtClean="0"/>
              <a:t> </a:t>
            </a:r>
            <a:r>
              <a:rPr lang="en-US" dirty="0" err="1" smtClean="0"/>
              <a:t>parti</a:t>
            </a:r>
            <a:r>
              <a:rPr lang="en-US" dirty="0" smtClean="0"/>
              <a:t> a </a:t>
            </a:r>
            <a:r>
              <a:rPr lang="en-US" dirty="0" err="1" smtClean="0"/>
              <a:t>grupului</a:t>
            </a:r>
            <a:r>
              <a:rPr lang="en-US" dirty="0" smtClean="0"/>
              <a:t>.</a:t>
            </a:r>
            <a:endParaRPr lang="ro-RO" dirty="0" smtClean="0"/>
          </a:p>
          <a:p>
            <a:r>
              <a:rPr lang="en-US" dirty="0" err="1" smtClean="0"/>
              <a:t>Indivizii</a:t>
            </a:r>
            <a:r>
              <a:rPr lang="en-US" dirty="0" smtClean="0"/>
              <a:t> pot </a:t>
            </a:r>
            <a:r>
              <a:rPr lang="en-US" dirty="0" err="1" smtClean="0"/>
              <a:t>începe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creada</a:t>
            </a:r>
            <a:r>
              <a:rPr lang="en-US" dirty="0" smtClean="0"/>
              <a:t> </a:t>
            </a:r>
            <a:r>
              <a:rPr lang="en-US" dirty="0" err="1" smtClean="0"/>
              <a:t>ca</a:t>
            </a:r>
            <a:r>
              <a:rPr lang="en-US" dirty="0" smtClean="0"/>
              <a:t> </a:t>
            </a:r>
            <a:r>
              <a:rPr lang="en-US" dirty="0" err="1" smtClean="0"/>
              <a:t>ar</a:t>
            </a:r>
            <a:r>
              <a:rPr lang="en-US" dirty="0" smtClean="0"/>
              <a:t> </a:t>
            </a:r>
            <a:r>
              <a:rPr lang="en-US" dirty="0" err="1" smtClean="0"/>
              <a:t>trebui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fie </a:t>
            </a:r>
            <a:r>
              <a:rPr lang="en-US" dirty="0" err="1" smtClean="0"/>
              <a:t>implicati</a:t>
            </a:r>
            <a:r>
              <a:rPr lang="en-US" dirty="0" smtClean="0"/>
              <a:t> in </a:t>
            </a:r>
            <a:r>
              <a:rPr lang="en-US" dirty="0" err="1" smtClean="0"/>
              <a:t>toate</a:t>
            </a:r>
            <a:r>
              <a:rPr lang="en-US" dirty="0" smtClean="0"/>
              <a:t> </a:t>
            </a:r>
            <a:r>
              <a:rPr lang="en-US" dirty="0" err="1" smtClean="0"/>
              <a:t>deciziile</a:t>
            </a:r>
            <a:r>
              <a:rPr lang="en-US" dirty="0" smtClean="0"/>
              <a:t>, </a:t>
            </a:r>
            <a:r>
              <a:rPr lang="en-US" dirty="0" err="1" smtClean="0"/>
              <a:t>inclusiv</a:t>
            </a:r>
            <a:r>
              <a:rPr lang="en-US" dirty="0" smtClean="0"/>
              <a:t> in </a:t>
            </a:r>
            <a:r>
              <a:rPr lang="en-US" dirty="0" err="1" smtClean="0"/>
              <a:t>cele</a:t>
            </a:r>
            <a:r>
              <a:rPr lang="en-US" dirty="0" smtClean="0"/>
              <a:t> care in mod normal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unilaterale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impuse</a:t>
            </a:r>
            <a:r>
              <a:rPr lang="en-US" dirty="0" smtClean="0"/>
              <a:t> din </a:t>
            </a:r>
            <a:r>
              <a:rPr lang="en-US" dirty="0" err="1" smtClean="0"/>
              <a:t>partea</a:t>
            </a:r>
            <a:r>
              <a:rPr lang="en-US" dirty="0" smtClean="0"/>
              <a:t> </a:t>
            </a:r>
            <a:r>
              <a:rPr lang="en-US" dirty="0" err="1" smtClean="0"/>
              <a:t>superiorilor</a:t>
            </a:r>
            <a:r>
              <a:rPr lang="en-US" dirty="0" smtClean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68931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33547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Elemente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bariere</a:t>
            </a:r>
            <a:r>
              <a:rPr lang="en-US" b="1" dirty="0"/>
              <a:t> ale </a:t>
            </a:r>
            <a:r>
              <a:rPr lang="en-US" b="1" dirty="0" err="1"/>
              <a:t>comunicarii</a:t>
            </a:r>
            <a:r>
              <a:rPr lang="en-US" b="1" dirty="0"/>
              <a:t> :</a:t>
            </a:r>
            <a:endParaRPr lang="ro-RO" dirty="0"/>
          </a:p>
          <a:p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comunicarii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: </a:t>
            </a:r>
            <a:endParaRPr lang="ro-RO" dirty="0"/>
          </a:p>
          <a:p>
            <a:pPr lvl="0"/>
            <a:r>
              <a:rPr lang="en-US" dirty="0" err="1"/>
              <a:t>Emitator</a:t>
            </a:r>
            <a:r>
              <a:rPr lang="en-US" dirty="0"/>
              <a:t>/</a:t>
            </a:r>
            <a:r>
              <a:rPr lang="en-US" dirty="0" err="1"/>
              <a:t>comunicatorul</a:t>
            </a:r>
            <a:r>
              <a:rPr lang="en-US" dirty="0"/>
              <a:t> – </a:t>
            </a:r>
            <a:r>
              <a:rPr lang="ro-RO" dirty="0"/>
              <a:t>persoana </a:t>
            </a:r>
            <a:r>
              <a:rPr lang="en-US" dirty="0"/>
              <a:t>c</a:t>
            </a:r>
            <a:r>
              <a:rPr lang="ro-RO" dirty="0"/>
              <a:t>are</a:t>
            </a:r>
            <a:r>
              <a:rPr lang="en-US" dirty="0"/>
              <a:t> </a:t>
            </a:r>
            <a:r>
              <a:rPr lang="en-US" dirty="0" err="1"/>
              <a:t>emite</a:t>
            </a:r>
            <a:r>
              <a:rPr lang="en-US" dirty="0"/>
              <a:t> </a:t>
            </a:r>
            <a:r>
              <a:rPr lang="en-US" dirty="0" err="1"/>
              <a:t>mesajul</a:t>
            </a:r>
            <a:r>
              <a:rPr lang="ro-RO" dirty="0"/>
              <a:t>; </a:t>
            </a:r>
          </a:p>
          <a:p>
            <a:pPr lvl="0"/>
            <a:r>
              <a:rPr lang="en-US" dirty="0" err="1"/>
              <a:t>perceptia</a:t>
            </a:r>
            <a:r>
              <a:rPr lang="en-US" dirty="0"/>
              <a:t>/</a:t>
            </a:r>
            <a:r>
              <a:rPr lang="en-US" dirty="0" err="1"/>
              <a:t>interpretarea</a:t>
            </a:r>
            <a:r>
              <a:rPr lang="en-US" dirty="0"/>
              <a:t> </a:t>
            </a:r>
            <a:r>
              <a:rPr lang="en-US" dirty="0" err="1"/>
              <a:t>mesajului</a:t>
            </a:r>
            <a:r>
              <a:rPr lang="en-US" dirty="0"/>
              <a:t> –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intelege</a:t>
            </a:r>
            <a:r>
              <a:rPr lang="en-US" dirty="0"/>
              <a:t> </a:t>
            </a:r>
            <a:r>
              <a:rPr lang="en-US" dirty="0" err="1"/>
              <a:t>comunicatorul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mesajul</a:t>
            </a:r>
            <a:r>
              <a:rPr lang="en-US" dirty="0"/>
              <a:t> </a:t>
            </a:r>
            <a:r>
              <a:rPr lang="en-US" dirty="0" err="1"/>
              <a:t>transmis</a:t>
            </a:r>
            <a:r>
              <a:rPr lang="ro-RO" dirty="0"/>
              <a:t>; </a:t>
            </a:r>
          </a:p>
          <a:p>
            <a:pPr lvl="0"/>
            <a:r>
              <a:rPr lang="en-US" dirty="0" err="1"/>
              <a:t>codificarea</a:t>
            </a:r>
            <a:r>
              <a:rPr lang="en-US" dirty="0"/>
              <a:t> – </a:t>
            </a:r>
            <a:r>
              <a:rPr lang="en-US" dirty="0" err="1"/>
              <a:t>transformarea</a:t>
            </a:r>
            <a:r>
              <a:rPr lang="en-US" dirty="0"/>
              <a:t> </a:t>
            </a:r>
            <a:r>
              <a:rPr lang="en-US" dirty="0" err="1"/>
              <a:t>ideilor</a:t>
            </a:r>
            <a:r>
              <a:rPr lang="en-US" dirty="0"/>
              <a:t> </a:t>
            </a:r>
            <a:r>
              <a:rPr lang="en-US" dirty="0" err="1"/>
              <a:t>comunicatorului</a:t>
            </a:r>
            <a:r>
              <a:rPr lang="en-US" dirty="0"/>
              <a:t> in </a:t>
            </a:r>
            <a:r>
              <a:rPr lang="en-US" dirty="0" err="1"/>
              <a:t>simboluri</a:t>
            </a:r>
            <a:r>
              <a:rPr lang="ro-RO" dirty="0"/>
              <a:t>; </a:t>
            </a:r>
          </a:p>
          <a:p>
            <a:pPr lvl="0"/>
            <a:r>
              <a:rPr lang="en-US" dirty="0" err="1"/>
              <a:t>mesajul</a:t>
            </a:r>
            <a:r>
              <a:rPr lang="en-US" dirty="0"/>
              <a:t> – verbal </a:t>
            </a:r>
            <a:r>
              <a:rPr lang="en-US" dirty="0" err="1"/>
              <a:t>sau</a:t>
            </a:r>
            <a:r>
              <a:rPr lang="en-US" dirty="0"/>
              <a:t> nonverbal, </a:t>
            </a:r>
            <a:r>
              <a:rPr lang="en-US" dirty="0" err="1"/>
              <a:t>subiectul</a:t>
            </a:r>
            <a:r>
              <a:rPr lang="en-US" dirty="0"/>
              <a:t> </a:t>
            </a:r>
            <a:r>
              <a:rPr lang="en-US" dirty="0" err="1"/>
              <a:t>comunicarii</a:t>
            </a:r>
            <a:r>
              <a:rPr lang="ro-RO" dirty="0"/>
              <a:t>; </a:t>
            </a:r>
          </a:p>
          <a:p>
            <a:pPr lvl="0"/>
            <a:r>
              <a:rPr lang="en-US" dirty="0" err="1"/>
              <a:t>canalul</a:t>
            </a:r>
            <a:r>
              <a:rPr lang="en-US" dirty="0"/>
              <a:t> – </a:t>
            </a:r>
            <a:r>
              <a:rPr lang="en-US" dirty="0" err="1"/>
              <a:t>elementul</a:t>
            </a:r>
            <a:r>
              <a:rPr lang="en-US" dirty="0"/>
              <a:t> de transport al </a:t>
            </a:r>
            <a:r>
              <a:rPr lang="en-US" dirty="0" err="1"/>
              <a:t>mesajului</a:t>
            </a:r>
            <a:r>
              <a:rPr lang="en-US" dirty="0"/>
              <a:t>: </a:t>
            </a:r>
            <a:r>
              <a:rPr lang="en-US" dirty="0" err="1"/>
              <a:t>hartia</a:t>
            </a:r>
            <a:r>
              <a:rPr lang="en-US" dirty="0"/>
              <a:t>, voce</a:t>
            </a:r>
            <a:r>
              <a:rPr lang="ro-RO" dirty="0"/>
              <a:t>, </a:t>
            </a:r>
            <a:r>
              <a:rPr lang="ro-RO" dirty="0" err="1"/>
              <a:t>zambet,etc</a:t>
            </a:r>
            <a:r>
              <a:rPr lang="ro-RO" dirty="0"/>
              <a:t>.; </a:t>
            </a:r>
          </a:p>
          <a:p>
            <a:pPr lvl="0"/>
            <a:r>
              <a:rPr lang="en-US" dirty="0" err="1"/>
              <a:t>decodificarea</a:t>
            </a:r>
            <a:r>
              <a:rPr lang="en-US" dirty="0"/>
              <a:t> – </a:t>
            </a:r>
            <a:r>
              <a:rPr lang="en-US" dirty="0" err="1"/>
              <a:t>interpretarea</a:t>
            </a:r>
            <a:r>
              <a:rPr lang="en-US" dirty="0"/>
              <a:t> data de </a:t>
            </a:r>
            <a:r>
              <a:rPr lang="en-US" dirty="0" err="1"/>
              <a:t>receptorul</a:t>
            </a:r>
            <a:r>
              <a:rPr lang="en-US" dirty="0"/>
              <a:t> </a:t>
            </a:r>
            <a:r>
              <a:rPr lang="en-US" dirty="0" err="1"/>
              <a:t>mesajului</a:t>
            </a:r>
            <a:r>
              <a:rPr lang="ro-RO" dirty="0"/>
              <a:t>; </a:t>
            </a:r>
          </a:p>
          <a:p>
            <a:pPr lvl="0"/>
            <a:r>
              <a:rPr lang="en-US" dirty="0" err="1"/>
              <a:t>receptorul</a:t>
            </a:r>
            <a:r>
              <a:rPr lang="en-US" dirty="0"/>
              <a:t> – </a:t>
            </a:r>
            <a:r>
              <a:rPr lang="en-US" dirty="0" err="1"/>
              <a:t>persoana</a:t>
            </a:r>
            <a:r>
              <a:rPr lang="en-US" dirty="0"/>
              <a:t> </a:t>
            </a:r>
            <a:r>
              <a:rPr lang="en-US" dirty="0" err="1"/>
              <a:t>careia</a:t>
            </a:r>
            <a:r>
              <a:rPr lang="en-US" dirty="0"/>
              <a:t> ii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destinat</a:t>
            </a:r>
            <a:r>
              <a:rPr lang="en-US" dirty="0"/>
              <a:t> </a:t>
            </a:r>
            <a:r>
              <a:rPr lang="en-US" dirty="0" err="1"/>
              <a:t>mesajul</a:t>
            </a:r>
            <a:r>
              <a:rPr lang="ro-RO" dirty="0"/>
              <a:t>; </a:t>
            </a:r>
          </a:p>
          <a:p>
            <a:pPr lvl="0"/>
            <a:r>
              <a:rPr lang="en-US" dirty="0"/>
              <a:t>feedback-</a:t>
            </a:r>
            <a:r>
              <a:rPr lang="en-US" dirty="0" err="1"/>
              <a:t>ul</a:t>
            </a:r>
            <a:r>
              <a:rPr lang="en-US" dirty="0"/>
              <a:t> – </a:t>
            </a:r>
            <a:r>
              <a:rPr lang="en-US" dirty="0" err="1"/>
              <a:t>raspunsul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catre</a:t>
            </a:r>
            <a:r>
              <a:rPr lang="en-US" dirty="0"/>
              <a:t> receptor</a:t>
            </a:r>
            <a:r>
              <a:rPr lang="ro-RO" dirty="0"/>
              <a:t>; </a:t>
            </a:r>
          </a:p>
          <a:p>
            <a:pPr lvl="0"/>
            <a:r>
              <a:rPr lang="en-US" dirty="0"/>
              <a:t>“</a:t>
            </a:r>
            <a:r>
              <a:rPr lang="en-US" dirty="0" err="1"/>
              <a:t>zgomotul</a:t>
            </a:r>
            <a:r>
              <a:rPr lang="en-US" dirty="0"/>
              <a:t>” – </a:t>
            </a:r>
            <a:r>
              <a:rPr lang="en-US" dirty="0" err="1"/>
              <a:t>bariere</a:t>
            </a:r>
            <a:r>
              <a:rPr lang="en-US" dirty="0"/>
              <a:t> in </a:t>
            </a:r>
            <a:r>
              <a:rPr lang="en-US" dirty="0" err="1"/>
              <a:t>calea</a:t>
            </a:r>
            <a:r>
              <a:rPr lang="en-US" dirty="0"/>
              <a:t> </a:t>
            </a:r>
            <a:r>
              <a:rPr lang="en-US" dirty="0" err="1"/>
              <a:t>comunicarii</a:t>
            </a:r>
            <a:r>
              <a:rPr lang="en-US" dirty="0"/>
              <a:t>. </a:t>
            </a:r>
            <a:endParaRPr lang="ro-RO" dirty="0"/>
          </a:p>
          <a:p>
            <a:r>
              <a:rPr lang="ro-RO" dirty="0"/>
              <a:t>Cel mai important factor care </a:t>
            </a:r>
            <a:r>
              <a:rPr lang="ro-RO" dirty="0" err="1"/>
              <a:t>influenteaza</a:t>
            </a:r>
            <a:r>
              <a:rPr lang="ro-RO" dirty="0"/>
              <a:t> comunicarea </a:t>
            </a:r>
            <a:r>
              <a:rPr lang="ro-RO" dirty="0" err="1"/>
              <a:t>intr-o</a:t>
            </a:r>
            <a:r>
              <a:rPr lang="ro-RO" dirty="0"/>
              <a:t> </a:t>
            </a:r>
            <a:r>
              <a:rPr lang="ro-RO" dirty="0" err="1"/>
              <a:t>organizatie</a:t>
            </a:r>
            <a:r>
              <a:rPr lang="ro-RO" dirty="0"/>
              <a:t> este modul cum este structurata </a:t>
            </a:r>
            <a:r>
              <a:rPr lang="ro-RO" dirty="0" err="1"/>
              <a:t>organizatia</a:t>
            </a:r>
            <a:r>
              <a:rPr lang="ro-RO" dirty="0"/>
              <a:t>. Astfel, exista comunicare de trei tipuri: de sus in jos, de jos in sus si pe orizontala. </a:t>
            </a:r>
          </a:p>
        </p:txBody>
      </p:sp>
    </p:spTree>
    <p:extLst>
      <p:ext uri="{BB962C8B-B14F-4D97-AF65-F5344CB8AC3E}">
        <p14:creationId xmlns:p14="http://schemas.microsoft.com/office/powerpoint/2010/main" val="49406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Bariere</a:t>
            </a:r>
            <a:r>
              <a:rPr lang="ro-RO" b="1" dirty="0" smtClean="0"/>
              <a:t>le cele mai frecvente</a:t>
            </a:r>
            <a:r>
              <a:rPr lang="en-US" b="1" dirty="0" smtClean="0"/>
              <a:t> in </a:t>
            </a:r>
            <a:r>
              <a:rPr lang="en-US" b="1" dirty="0" err="1" smtClean="0"/>
              <a:t>calea</a:t>
            </a:r>
            <a:r>
              <a:rPr lang="en-US" b="1" dirty="0" smtClean="0"/>
              <a:t> </a:t>
            </a:r>
            <a:r>
              <a:rPr lang="en-US" b="1" dirty="0" err="1" smtClean="0"/>
              <a:t>comunicarii</a:t>
            </a:r>
            <a:r>
              <a:rPr lang="en-US" b="1" dirty="0" smtClean="0"/>
              <a:t>:</a:t>
            </a:r>
            <a:endParaRPr lang="ro-RO" dirty="0" smtClean="0"/>
          </a:p>
          <a:p>
            <a:pPr lvl="0"/>
            <a:r>
              <a:rPr lang="en-US" dirty="0" err="1" smtClean="0"/>
              <a:t>interpretari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datorate</a:t>
            </a:r>
            <a:r>
              <a:rPr lang="en-US" dirty="0" smtClean="0"/>
              <a:t> </a:t>
            </a:r>
            <a:r>
              <a:rPr lang="en-US" dirty="0" err="1" smtClean="0"/>
              <a:t>codificarii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decodificarii</a:t>
            </a:r>
            <a:r>
              <a:rPr lang="en-US" dirty="0" smtClean="0"/>
              <a:t> </a:t>
            </a:r>
            <a:r>
              <a:rPr lang="en-US" dirty="0" err="1" smtClean="0"/>
              <a:t>gresite</a:t>
            </a:r>
            <a:r>
              <a:rPr lang="ro-RO" dirty="0" smtClean="0"/>
              <a:t>; </a:t>
            </a:r>
          </a:p>
          <a:p>
            <a:pPr lvl="0"/>
            <a:r>
              <a:rPr lang="en-US" dirty="0" err="1" smtClean="0"/>
              <a:t>perceptie</a:t>
            </a:r>
            <a:r>
              <a:rPr lang="en-US" dirty="0" smtClean="0"/>
              <a:t> </a:t>
            </a:r>
            <a:r>
              <a:rPr lang="en-US" dirty="0" err="1" smtClean="0"/>
              <a:t>selectiva</a:t>
            </a:r>
            <a:r>
              <a:rPr lang="ro-RO" dirty="0" smtClean="0"/>
              <a:t>; </a:t>
            </a:r>
          </a:p>
          <a:p>
            <a:pPr lvl="0"/>
            <a:r>
              <a:rPr lang="en-US" dirty="0" err="1" smtClean="0"/>
              <a:t>deprinderi</a:t>
            </a:r>
            <a:r>
              <a:rPr lang="en-US" dirty="0" smtClean="0"/>
              <a:t> </a:t>
            </a:r>
            <a:r>
              <a:rPr lang="en-US" dirty="0" err="1" smtClean="0"/>
              <a:t>scazute</a:t>
            </a:r>
            <a:r>
              <a:rPr lang="en-US" dirty="0" smtClean="0"/>
              <a:t> de </a:t>
            </a:r>
            <a:r>
              <a:rPr lang="en-US" dirty="0" err="1" smtClean="0"/>
              <a:t>ascultare</a:t>
            </a:r>
            <a:r>
              <a:rPr lang="en-US" dirty="0" smtClean="0"/>
              <a:t> </a:t>
            </a:r>
            <a:r>
              <a:rPr lang="en-US" dirty="0" err="1" smtClean="0"/>
              <a:t>activa</a:t>
            </a:r>
            <a:r>
              <a:rPr lang="ro-RO" dirty="0" smtClean="0"/>
              <a:t>. Pt. a fi un bun </a:t>
            </a:r>
            <a:r>
              <a:rPr lang="ro-RO" dirty="0" err="1" smtClean="0"/>
              <a:t>ascultator</a:t>
            </a:r>
            <a:r>
              <a:rPr lang="ro-RO" dirty="0" smtClean="0"/>
              <a:t>: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opresti</a:t>
            </a:r>
            <a:r>
              <a:rPr lang="en-US" dirty="0" smtClean="0"/>
              <a:t> din </a:t>
            </a:r>
            <a:r>
              <a:rPr lang="en-US" dirty="0" err="1" smtClean="0"/>
              <a:t>vorbit</a:t>
            </a:r>
            <a:r>
              <a:rPr lang="en-US" dirty="0" smtClean="0"/>
              <a:t>, </a:t>
            </a:r>
            <a:r>
              <a:rPr lang="en-US" dirty="0" err="1" smtClean="0"/>
              <a:t>sa</a:t>
            </a:r>
            <a:r>
              <a:rPr lang="en-US" dirty="0" smtClean="0"/>
              <a:t>-</a:t>
            </a:r>
            <a:r>
              <a:rPr lang="ro-RO" dirty="0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arati</a:t>
            </a:r>
            <a:r>
              <a:rPr lang="en-US" dirty="0" smtClean="0"/>
              <a:t> </a:t>
            </a:r>
            <a:r>
              <a:rPr lang="en-US" dirty="0" err="1" smtClean="0"/>
              <a:t>interes</a:t>
            </a:r>
            <a:r>
              <a:rPr lang="en-US" dirty="0" smtClean="0"/>
              <a:t> </a:t>
            </a:r>
            <a:r>
              <a:rPr lang="en-US" dirty="0" err="1" smtClean="0"/>
              <a:t>vorbitorului</a:t>
            </a:r>
            <a:r>
              <a:rPr lang="en-US" dirty="0" smtClean="0"/>
              <a:t>,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elimini</a:t>
            </a:r>
            <a:r>
              <a:rPr lang="en-US" dirty="0" smtClean="0"/>
              <a:t> </a:t>
            </a:r>
            <a:r>
              <a:rPr lang="en-US" dirty="0" err="1" smtClean="0"/>
              <a:t>lucrurile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pot </a:t>
            </a:r>
            <a:r>
              <a:rPr lang="en-US" dirty="0" err="1" smtClean="0"/>
              <a:t>distrage</a:t>
            </a:r>
            <a:r>
              <a:rPr lang="en-US" dirty="0" smtClean="0"/>
              <a:t>,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pui</a:t>
            </a:r>
            <a:r>
              <a:rPr lang="en-US" dirty="0" smtClean="0"/>
              <a:t> in </a:t>
            </a:r>
            <a:r>
              <a:rPr lang="en-US" dirty="0" err="1" smtClean="0"/>
              <a:t>locul</a:t>
            </a:r>
            <a:r>
              <a:rPr lang="en-US" dirty="0" smtClean="0"/>
              <a:t> </a:t>
            </a:r>
            <a:r>
              <a:rPr lang="en-US" dirty="0" err="1" smtClean="0"/>
              <a:t>celui</a:t>
            </a:r>
            <a:r>
              <a:rPr lang="en-US" dirty="0" smtClean="0"/>
              <a:t> care </a:t>
            </a:r>
            <a:r>
              <a:rPr lang="en-US" dirty="0" err="1" smtClean="0"/>
              <a:t>comunica</a:t>
            </a:r>
            <a:r>
              <a:rPr lang="en-US" dirty="0" smtClean="0"/>
              <a:t>,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rabdare</a:t>
            </a:r>
            <a:r>
              <a:rPr lang="en-US" dirty="0" smtClean="0"/>
              <a:t>, </a:t>
            </a:r>
            <a:r>
              <a:rPr lang="en-US" dirty="0" err="1" smtClean="0"/>
              <a:t>sa</a:t>
            </a:r>
            <a:r>
              <a:rPr lang="en-US" dirty="0" smtClean="0"/>
              <a:t> nu fi critic,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pui</a:t>
            </a:r>
            <a:r>
              <a:rPr lang="en-US" dirty="0" smtClean="0"/>
              <a:t> </a:t>
            </a:r>
            <a:r>
              <a:rPr lang="en-US" dirty="0" err="1" smtClean="0"/>
              <a:t>intreba</a:t>
            </a:r>
            <a:r>
              <a:rPr lang="ro-RO" dirty="0" err="1" smtClean="0"/>
              <a:t>ri</a:t>
            </a:r>
            <a:r>
              <a:rPr lang="ro-RO" dirty="0" smtClean="0"/>
              <a:t>; </a:t>
            </a:r>
          </a:p>
          <a:p>
            <a:pPr lvl="0"/>
            <a:r>
              <a:rPr lang="en-US" dirty="0" err="1" smtClean="0"/>
              <a:t>judecatile</a:t>
            </a:r>
            <a:r>
              <a:rPr lang="en-US" dirty="0" smtClean="0"/>
              <a:t> de </a:t>
            </a:r>
            <a:r>
              <a:rPr lang="en-US" dirty="0" err="1" smtClean="0"/>
              <a:t>valoare</a:t>
            </a:r>
            <a:r>
              <a:rPr lang="en-US" dirty="0" smtClean="0"/>
              <a:t> </a:t>
            </a:r>
            <a:r>
              <a:rPr lang="en-US" dirty="0" err="1" smtClean="0"/>
              <a:t>facute</a:t>
            </a:r>
            <a:r>
              <a:rPr lang="en-US" dirty="0" smtClean="0"/>
              <a:t> de </a:t>
            </a:r>
            <a:r>
              <a:rPr lang="en-US" dirty="0" err="1" smtClean="0"/>
              <a:t>catre</a:t>
            </a:r>
            <a:r>
              <a:rPr lang="en-US" dirty="0" smtClean="0"/>
              <a:t> receptor </a:t>
            </a:r>
            <a:r>
              <a:rPr lang="en-US" dirty="0" err="1" smtClean="0"/>
              <a:t>despre</a:t>
            </a:r>
            <a:r>
              <a:rPr lang="en-US" dirty="0" smtClean="0"/>
              <a:t> </a:t>
            </a:r>
            <a:r>
              <a:rPr lang="en-US" dirty="0" err="1" smtClean="0"/>
              <a:t>comunicator</a:t>
            </a:r>
            <a:r>
              <a:rPr lang="ro-RO" dirty="0" smtClean="0"/>
              <a:t>; </a:t>
            </a:r>
          </a:p>
          <a:p>
            <a:pPr lvl="0"/>
            <a:r>
              <a:rPr lang="en-US" dirty="0" err="1" smtClean="0"/>
              <a:t>credibiliatea</a:t>
            </a:r>
            <a:r>
              <a:rPr lang="en-US" dirty="0" smtClean="0"/>
              <a:t> </a:t>
            </a:r>
            <a:r>
              <a:rPr lang="en-US" dirty="0" err="1" smtClean="0"/>
              <a:t>sursei</a:t>
            </a:r>
            <a:r>
              <a:rPr lang="ro-RO" dirty="0" smtClean="0"/>
              <a:t>; </a:t>
            </a:r>
          </a:p>
          <a:p>
            <a:pPr lvl="0"/>
            <a:r>
              <a:rPr lang="en-US" dirty="0" err="1" smtClean="0"/>
              <a:t>filtrarea</a:t>
            </a:r>
            <a:r>
              <a:rPr lang="en-US" dirty="0" smtClean="0"/>
              <a:t> – </a:t>
            </a:r>
            <a:r>
              <a:rPr lang="en-US" dirty="0" err="1" smtClean="0"/>
              <a:t>transmiterea</a:t>
            </a:r>
            <a:r>
              <a:rPr lang="en-US" dirty="0" smtClean="0"/>
              <a:t> </a:t>
            </a:r>
            <a:r>
              <a:rPr lang="en-US" dirty="0" err="1" smtClean="0"/>
              <a:t>doar</a:t>
            </a:r>
            <a:r>
              <a:rPr lang="en-US" dirty="0" smtClean="0"/>
              <a:t> a </a:t>
            </a:r>
            <a:r>
              <a:rPr lang="en-US" dirty="0" err="1" smtClean="0"/>
              <a:t>informatiei</a:t>
            </a:r>
            <a:r>
              <a:rPr lang="en-US" dirty="0" smtClean="0"/>
              <a:t> </a:t>
            </a:r>
            <a:r>
              <a:rPr lang="en-US" dirty="0" err="1" smtClean="0"/>
              <a:t>pozitive</a:t>
            </a:r>
            <a:r>
              <a:rPr lang="ro-RO" dirty="0" smtClean="0"/>
              <a:t>; </a:t>
            </a:r>
          </a:p>
          <a:p>
            <a:pPr lvl="0"/>
            <a:r>
              <a:rPr lang="en-US" dirty="0" err="1" smtClean="0"/>
              <a:t>presiunea</a:t>
            </a:r>
            <a:r>
              <a:rPr lang="en-US" dirty="0" smtClean="0"/>
              <a:t> </a:t>
            </a:r>
            <a:r>
              <a:rPr lang="en-US" dirty="0" err="1" smtClean="0"/>
              <a:t>timpului</a:t>
            </a:r>
            <a:r>
              <a:rPr lang="ro-RO" dirty="0" smtClean="0"/>
              <a:t>; </a:t>
            </a:r>
          </a:p>
          <a:p>
            <a:pPr lvl="0"/>
            <a:r>
              <a:rPr lang="en-US" dirty="0" err="1" smtClean="0"/>
              <a:t>cantitatea</a:t>
            </a:r>
            <a:r>
              <a:rPr lang="en-US" dirty="0" smtClean="0"/>
              <a:t> </a:t>
            </a:r>
            <a:r>
              <a:rPr lang="en-US" dirty="0" err="1" smtClean="0"/>
              <a:t>prea</a:t>
            </a:r>
            <a:r>
              <a:rPr lang="en-US" dirty="0" smtClean="0"/>
              <a:t> mare de </a:t>
            </a:r>
            <a:r>
              <a:rPr lang="en-US" dirty="0" err="1" smtClean="0"/>
              <a:t>informatie</a:t>
            </a:r>
            <a:r>
              <a:rPr lang="ro-RO" dirty="0" smtClean="0"/>
              <a:t>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3633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ro-RO" b="1" dirty="0" err="1"/>
              <a:t>Leadershipu</a:t>
            </a:r>
            <a:r>
              <a:rPr lang="en-US" b="1" dirty="0"/>
              <a:t>l </a:t>
            </a:r>
            <a:r>
              <a:rPr lang="ro-RO" dirty="0"/>
              <a:t>poate fi descris ca „un proces dinamic într-un grup, unde un individ îi </a:t>
            </a:r>
            <a:r>
              <a:rPr lang="ro-RO" dirty="0" err="1"/>
              <a:t>influenteaza</a:t>
            </a:r>
            <a:r>
              <a:rPr lang="ro-RO" dirty="0"/>
              <a:t> pe </a:t>
            </a:r>
            <a:r>
              <a:rPr lang="ro-RO" dirty="0" err="1"/>
              <a:t>ceilalti</a:t>
            </a:r>
            <a:r>
              <a:rPr lang="ro-RO" dirty="0"/>
              <a:t> pentru a contribui voluntar la îndeplinirea sarcinilor grupului într-o </a:t>
            </a:r>
            <a:r>
              <a:rPr lang="ro-RO" dirty="0" err="1"/>
              <a:t>situatie</a:t>
            </a:r>
            <a:r>
              <a:rPr lang="ro-RO" dirty="0"/>
              <a:t> data.”(G.A. Cole 1994).</a:t>
            </a:r>
          </a:p>
          <a:p>
            <a:r>
              <a:rPr lang="en-US" b="1" dirty="0" err="1"/>
              <a:t>Leadershipul</a:t>
            </a:r>
            <a:r>
              <a:rPr lang="en-US" dirty="0"/>
              <a:t> – </a:t>
            </a:r>
            <a:r>
              <a:rPr lang="en-US" dirty="0" err="1"/>
              <a:t>capacitatea</a:t>
            </a:r>
            <a:r>
              <a:rPr lang="en-US" dirty="0"/>
              <a:t> de a </a:t>
            </a:r>
            <a:r>
              <a:rPr lang="en-US" dirty="0" err="1"/>
              <a:t>influenta</a:t>
            </a:r>
            <a:r>
              <a:rPr lang="en-US" dirty="0"/>
              <a:t> </a:t>
            </a:r>
            <a:r>
              <a:rPr lang="en-US" dirty="0" err="1"/>
              <a:t>comportamentul</a:t>
            </a:r>
            <a:r>
              <a:rPr lang="en-US" dirty="0"/>
              <a:t> </a:t>
            </a:r>
            <a:r>
              <a:rPr lang="en-US" dirty="0" err="1"/>
              <a:t>oamenilor</a:t>
            </a:r>
            <a:r>
              <a:rPr lang="en-US" dirty="0"/>
              <a:t> cu </a:t>
            </a:r>
            <a:r>
              <a:rPr lang="en-US" dirty="0" err="1"/>
              <a:t>scopul</a:t>
            </a:r>
            <a:r>
              <a:rPr lang="en-US" dirty="0"/>
              <a:t> de a </a:t>
            </a:r>
            <a:r>
              <a:rPr lang="en-US" dirty="0" err="1"/>
              <a:t>indeplini</a:t>
            </a:r>
            <a:r>
              <a:rPr lang="en-US" dirty="0"/>
              <a:t> </a:t>
            </a:r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propuse</a:t>
            </a:r>
            <a:r>
              <a:rPr lang="en-US" dirty="0"/>
              <a:t>.	  </a:t>
            </a:r>
            <a:r>
              <a:rPr lang="ro-RO" dirty="0"/>
              <a:t>       </a:t>
            </a:r>
          </a:p>
          <a:p>
            <a:r>
              <a:rPr lang="ro-RO" b="1" dirty="0"/>
              <a:t>Leadership-</a:t>
            </a:r>
            <a:r>
              <a:rPr lang="ro-RO" b="1" dirty="0" err="1"/>
              <a:t>ul</a:t>
            </a:r>
            <a:r>
              <a:rPr lang="ro-RO" dirty="0"/>
              <a:t> – o componenta a managementului, se </a:t>
            </a:r>
            <a:r>
              <a:rPr lang="ro-RO" dirty="0" err="1"/>
              <a:t>focalizeaza</a:t>
            </a:r>
            <a:r>
              <a:rPr lang="ro-RO" dirty="0"/>
              <a:t> pe </a:t>
            </a:r>
            <a:r>
              <a:rPr lang="ro-RO" dirty="0" err="1"/>
              <a:t>situatii</a:t>
            </a:r>
            <a:r>
              <a:rPr lang="ro-RO" dirty="0"/>
              <a:t> comportamentale, iar managementul are o arie de </a:t>
            </a:r>
            <a:r>
              <a:rPr lang="ro-RO" dirty="0" err="1"/>
              <a:t>actiune</a:t>
            </a:r>
            <a:r>
              <a:rPr lang="ro-RO" dirty="0"/>
              <a:t> mai larga si se </a:t>
            </a:r>
            <a:r>
              <a:rPr lang="ro-RO" dirty="0" err="1"/>
              <a:t>focalizeaza</a:t>
            </a:r>
            <a:r>
              <a:rPr lang="ro-RO" dirty="0"/>
              <a:t> </a:t>
            </a:r>
            <a:r>
              <a:rPr lang="ro-RO" dirty="0" err="1"/>
              <a:t>atat</a:t>
            </a:r>
            <a:r>
              <a:rPr lang="ro-RO" dirty="0"/>
              <a:t> pe </a:t>
            </a:r>
            <a:r>
              <a:rPr lang="ro-RO" dirty="0" err="1"/>
              <a:t>situatii</a:t>
            </a:r>
            <a:r>
              <a:rPr lang="ro-RO" dirty="0"/>
              <a:t> comportamentale, cat si necomportamentale</a:t>
            </a:r>
            <a:r>
              <a:rPr lang="ro-RO" dirty="0" smtClean="0"/>
              <a:t>.</a:t>
            </a:r>
          </a:p>
          <a:p>
            <a:r>
              <a:rPr lang="en-US" b="1" dirty="0" err="1"/>
              <a:t>Pr</a:t>
            </a:r>
            <a:r>
              <a:rPr lang="ro-RO" b="1" dirty="0"/>
              <a:t>o</a:t>
            </a:r>
            <a:r>
              <a:rPr lang="en-US" b="1" dirty="0" err="1"/>
              <a:t>cesul</a:t>
            </a:r>
            <a:r>
              <a:rPr lang="en-US" b="1" dirty="0"/>
              <a:t> de </a:t>
            </a:r>
            <a:r>
              <a:rPr lang="en-US" b="1" dirty="0" err="1"/>
              <a:t>baza</a:t>
            </a:r>
            <a:r>
              <a:rPr lang="en-US" b="1" dirty="0"/>
              <a:t> al leadership-</a:t>
            </a:r>
            <a:r>
              <a:rPr lang="en-US" b="1" dirty="0" err="1"/>
              <a:t>ului</a:t>
            </a:r>
            <a:endParaRPr lang="ro-RO" dirty="0"/>
          </a:p>
          <a:p>
            <a:endParaRPr lang="ro-RO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573968" y="5407077"/>
            <a:ext cx="8534400" cy="990600"/>
            <a:chOff x="228600" y="5638800"/>
            <a:chExt cx="8534400" cy="99060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228600" y="5638800"/>
              <a:ext cx="1295400" cy="990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/>
                <a:t>Manageri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05000" y="5638800"/>
              <a:ext cx="1828800" cy="990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dirty="0" err="1"/>
                <a:t>Comportament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/>
                <a:t>de </a:t>
              </a:r>
            </a:p>
            <a:p>
              <a:pPr algn="ctr"/>
              <a:r>
                <a:rPr lang="en-US" dirty="0" err="1"/>
                <a:t>leaderi</a:t>
              </a:r>
              <a:endParaRPr lang="en-US" dirty="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114800" y="5638800"/>
              <a:ext cx="2590800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/>
                <a:t>Influenteaza</a:t>
              </a:r>
              <a:r>
                <a:rPr lang="en-US" sz="800"/>
                <a:t> </a:t>
              </a:r>
            </a:p>
            <a:p>
              <a:pPr algn="ctr"/>
              <a:r>
                <a:rPr lang="en-US"/>
                <a:t>comportamentul</a:t>
              </a:r>
              <a:r>
                <a:rPr lang="en-US" sz="800"/>
                <a:t> </a:t>
              </a:r>
            </a:p>
            <a:p>
              <a:pPr algn="ctr"/>
              <a:r>
                <a:rPr lang="en-US"/>
                <a:t>subordeonatilor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239000" y="5638800"/>
              <a:ext cx="1524000" cy="914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dirty="0" err="1"/>
                <a:t>Ating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scopurile</a:t>
              </a:r>
              <a:r>
                <a:rPr lang="en-US" dirty="0"/>
                <a:t> </a:t>
              </a:r>
            </a:p>
            <a:p>
              <a:pPr algn="ctr"/>
              <a:r>
                <a:rPr lang="en-US" dirty="0" err="1"/>
                <a:t>organizatiei</a:t>
              </a:r>
              <a:endParaRPr lang="en-US" dirty="0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24000" y="6172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3733800" y="6172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6705600" y="60960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Tahoma" pitchFamily="34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519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Diferenta</a:t>
            </a:r>
            <a:r>
              <a:rPr lang="en-US" b="1" dirty="0"/>
              <a:t> </a:t>
            </a:r>
            <a:r>
              <a:rPr lang="en-US" b="1" dirty="0" err="1"/>
              <a:t>dintre</a:t>
            </a:r>
            <a:r>
              <a:rPr lang="en-US" b="1" dirty="0"/>
              <a:t> </a:t>
            </a:r>
            <a:r>
              <a:rPr lang="en-US" b="1" dirty="0" err="1"/>
              <a:t>leadeship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management</a:t>
            </a:r>
            <a:r>
              <a:rPr lang="ro-RO" dirty="0"/>
              <a:t/>
            </a:r>
            <a:br>
              <a:rPr lang="ro-RO" dirty="0"/>
            </a:br>
            <a:endParaRPr lang="ro-RO" dirty="0"/>
          </a:p>
        </p:txBody>
      </p:sp>
      <p:graphicFrame>
        <p:nvGraphicFramePr>
          <p:cNvPr id="4" name="Substituent conținut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8096039"/>
              </p:ext>
            </p:extLst>
          </p:nvPr>
        </p:nvGraphicFramePr>
        <p:xfrm>
          <a:off x="1244184" y="1304141"/>
          <a:ext cx="9818557" cy="51416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94689"/>
                <a:gridCol w="4923868"/>
              </a:tblGrid>
              <a:tr h="29241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LEADERSHIP 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356" marR="87356" marT="39808" marB="39808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>
                          <a:effectLst/>
                        </a:rPr>
                        <a:t>MANAGEMENT 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356" marR="87356" marT="39808" marB="39808"/>
                </a:tc>
              </a:tr>
              <a:tr h="50631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Focalizare pe produse de grup 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356" marR="87356" marT="39808" marB="39808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Focalizare pe sarcini individuale 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356" marR="87356" marT="39808" marB="39808"/>
                </a:tc>
              </a:tr>
              <a:tr h="50631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Incurajeaza idei noi 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356" marR="87356" marT="39808" marB="39808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Aplica idei noi 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356" marR="87356" marT="39808" marB="39808"/>
                </a:tc>
              </a:tr>
              <a:tr h="50631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Stimuleaza lucrurile bune 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356" marR="87356" marT="39808" marB="39808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Monitorizeaza lucrurile rele 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356" marR="87356" marT="39808" marB="39808"/>
                </a:tc>
              </a:tr>
              <a:tr h="50631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Creeaza alti lideri 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356" marR="87356" marT="39808" marB="39808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Creeaza alti manageri 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356" marR="87356" marT="39808" marB="39808"/>
                </a:tc>
              </a:tr>
              <a:tr h="50631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Se gandeste la programe pentru implicarea angajatilor 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356" marR="87356" marT="39808" marB="39808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Se gandeste la programe de sugestii pentru angajati 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356" marR="87356" marT="39808" marB="39808"/>
                </a:tc>
              </a:tr>
              <a:tr h="50631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Stimuleaza participarea altora la luarea deciziilor 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356" marR="87356" marT="39808" marB="39808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Controleaza indeaproape procesul decizional 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356" marR="87356" marT="39808" marB="39808"/>
                </a:tc>
              </a:tr>
              <a:tr h="50631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Se gandeste la un sistem uman dinamic 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356" marR="87356" marT="39808" marB="39808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Se gandeste la o afacere care urmeaza un scenariu 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356" marR="87356" marT="39808" marB="39808"/>
                </a:tc>
              </a:tr>
              <a:tr h="50631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Furnizeaza  viziunea 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356" marR="87356" marT="39808" marB="39808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Indeplineste viziunea 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356" marR="87356" marT="39808" marB="39808"/>
                </a:tc>
              </a:tr>
              <a:tr h="506310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Face imbunatatiri 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356" marR="87356" marT="39808" marB="39808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Face ca lucrurile sa mearga 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356" marR="87356" marT="39808" marB="39808"/>
                </a:tc>
              </a:tr>
              <a:tr h="292419"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000">
                          <a:effectLst/>
                        </a:rPr>
                        <a:t>Face ca lucrurile sa se intample </a:t>
                      </a:r>
                      <a:endParaRPr lang="ro-RO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356" marR="87356" marT="39808" marB="39808"/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en-US" sz="1000" dirty="0" err="1">
                          <a:effectLst/>
                        </a:rPr>
                        <a:t>Spera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ca</a:t>
                      </a:r>
                      <a:r>
                        <a:rPr lang="en-US" sz="1000" dirty="0">
                          <a:effectLst/>
                        </a:rPr>
                        <a:t> se </a:t>
                      </a:r>
                      <a:r>
                        <a:rPr lang="en-US" sz="1000" dirty="0" err="1">
                          <a:effectLst/>
                        </a:rPr>
                        <a:t>va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r>
                        <a:rPr lang="en-US" sz="1000" dirty="0" err="1">
                          <a:effectLst/>
                        </a:rPr>
                        <a:t>intampla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ro-RO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7356" marR="87356" marT="39808" marB="39808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en-US" b="1" i="1" dirty="0" err="1" smtClean="0"/>
              <a:t>Planificarea</a:t>
            </a:r>
            <a:r>
              <a:rPr lang="en-US" dirty="0" smtClean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activitate</a:t>
            </a:r>
            <a:r>
              <a:rPr lang="en-US" dirty="0"/>
              <a:t> </a:t>
            </a:r>
            <a:r>
              <a:rPr lang="en-US" dirty="0" err="1"/>
              <a:t>orientată</a:t>
            </a:r>
            <a:r>
              <a:rPr lang="en-US" dirty="0"/>
              <a:t>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viitor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reprezintă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stabilire</a:t>
            </a:r>
            <a:r>
              <a:rPr lang="en-US" dirty="0"/>
              <a:t> a </a:t>
            </a:r>
            <a:r>
              <a:rPr lang="en-US" dirty="0" err="1"/>
              <a:t>obiectivelor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a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făcut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atinge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obiective</a:t>
            </a:r>
            <a:r>
              <a:rPr lang="en-US" dirty="0"/>
              <a:t>. </a:t>
            </a:r>
            <a:r>
              <a:rPr lang="en-US" dirty="0" err="1"/>
              <a:t>Managerii</a:t>
            </a:r>
            <a:r>
              <a:rPr lang="en-US" dirty="0"/>
              <a:t> </a:t>
            </a:r>
            <a:r>
              <a:rPr lang="en-US" dirty="0" err="1"/>
              <a:t>decid</a:t>
            </a:r>
            <a:r>
              <a:rPr lang="en-US" i="1" dirty="0"/>
              <a:t> </a:t>
            </a:r>
            <a:r>
              <a:rPr lang="en-US" u="sng" dirty="0" err="1"/>
              <a:t>ce</a:t>
            </a:r>
            <a:r>
              <a:rPr lang="en-US" u="sng" dirty="0"/>
              <a:t> </a:t>
            </a:r>
            <a:r>
              <a:rPr lang="en-US" u="sng" dirty="0" err="1"/>
              <a:t>trebuie</a:t>
            </a:r>
            <a:r>
              <a:rPr lang="en-US" u="sng" dirty="0"/>
              <a:t> </a:t>
            </a:r>
            <a:r>
              <a:rPr lang="en-US" u="sng" dirty="0" err="1"/>
              <a:t>făcut</a:t>
            </a:r>
            <a:r>
              <a:rPr lang="en-US" u="sng" dirty="0"/>
              <a:t>, </a:t>
            </a:r>
            <a:r>
              <a:rPr lang="en-US" u="sng" dirty="0" err="1"/>
              <a:t>când</a:t>
            </a:r>
            <a:r>
              <a:rPr lang="en-US" u="sng" dirty="0"/>
              <a:t> </a:t>
            </a:r>
            <a:r>
              <a:rPr lang="en-US" u="sng" dirty="0" err="1"/>
              <a:t>trebuie</a:t>
            </a:r>
            <a:r>
              <a:rPr lang="en-US" u="sng" dirty="0"/>
              <a:t> </a:t>
            </a:r>
            <a:r>
              <a:rPr lang="en-US" u="sng" dirty="0" err="1"/>
              <a:t>făcut</a:t>
            </a:r>
            <a:r>
              <a:rPr lang="en-US" u="sng" dirty="0"/>
              <a:t>, cum </a:t>
            </a:r>
            <a:r>
              <a:rPr lang="en-US" u="sng" dirty="0" err="1"/>
              <a:t>trebuie</a:t>
            </a:r>
            <a:r>
              <a:rPr lang="en-US" u="sng" dirty="0"/>
              <a:t> </a:t>
            </a:r>
            <a:r>
              <a:rPr lang="en-US" u="sng" dirty="0" err="1"/>
              <a:t>făcut</a:t>
            </a:r>
            <a:r>
              <a:rPr lang="en-US" u="sng" dirty="0"/>
              <a:t> </a:t>
            </a:r>
            <a:r>
              <a:rPr lang="en-US" u="sng" dirty="0" err="1"/>
              <a:t>şi</a:t>
            </a:r>
            <a:r>
              <a:rPr lang="en-US" u="sng" dirty="0"/>
              <a:t> cine </a:t>
            </a:r>
            <a:r>
              <a:rPr lang="en-US" u="sng" dirty="0" err="1"/>
              <a:t>trebuie</a:t>
            </a:r>
            <a:r>
              <a:rPr lang="en-US" u="sng" dirty="0"/>
              <a:t> </a:t>
            </a:r>
            <a:r>
              <a:rPr lang="en-US" u="sng" dirty="0" err="1"/>
              <a:t>să</a:t>
            </a:r>
            <a:r>
              <a:rPr lang="en-US" u="sng" dirty="0"/>
              <a:t> o </a:t>
            </a:r>
            <a:r>
              <a:rPr lang="en-US" u="sng" dirty="0" err="1"/>
              <a:t>facă</a:t>
            </a:r>
            <a:r>
              <a:rPr lang="en-US" i="1" dirty="0"/>
              <a:t>.</a:t>
            </a:r>
            <a:r>
              <a:rPr lang="en-US" dirty="0"/>
              <a:t> </a:t>
            </a:r>
            <a:endParaRPr lang="ro-RO" dirty="0"/>
          </a:p>
          <a:p>
            <a:r>
              <a:rPr lang="en-US" b="1" i="1" dirty="0" err="1"/>
              <a:t>Funcţia</a:t>
            </a:r>
            <a:r>
              <a:rPr lang="en-US" b="1" i="1" dirty="0"/>
              <a:t> de </a:t>
            </a:r>
            <a:r>
              <a:rPr lang="en-US" b="1" i="1" dirty="0" err="1"/>
              <a:t>planificare</a:t>
            </a:r>
            <a:r>
              <a:rPr lang="en-US" b="1" dirty="0"/>
              <a:t>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proiectarea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estimarea</a:t>
            </a:r>
            <a:r>
              <a:rPr lang="en-US" dirty="0"/>
              <a:t> </a:t>
            </a:r>
            <a:r>
              <a:rPr lang="en-US" dirty="0" err="1"/>
              <a:t>viitoarei</a:t>
            </a:r>
            <a:r>
              <a:rPr lang="en-US" dirty="0"/>
              <a:t> </a:t>
            </a:r>
            <a:r>
              <a:rPr lang="en-US" dirty="0" err="1"/>
              <a:t>evoluţii</a:t>
            </a:r>
            <a:r>
              <a:rPr lang="en-US" dirty="0"/>
              <a:t> a </a:t>
            </a:r>
            <a:r>
              <a:rPr lang="en-US" dirty="0" err="1"/>
              <a:t>firmei</a:t>
            </a:r>
            <a:r>
              <a:rPr lang="en-US" dirty="0"/>
              <a:t>, </a:t>
            </a:r>
            <a:r>
              <a:rPr lang="en-US" dirty="0" err="1"/>
              <a:t>incluzând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activităţile</a:t>
            </a:r>
            <a:r>
              <a:rPr lang="en-US" dirty="0"/>
              <a:t> care </a:t>
            </a:r>
            <a:r>
              <a:rPr lang="en-US" dirty="0" err="1"/>
              <a:t>conduc</a:t>
            </a:r>
            <a:r>
              <a:rPr lang="en-US" dirty="0"/>
              <a:t> la </a:t>
            </a:r>
            <a:r>
              <a:rPr lang="en-US" dirty="0" err="1"/>
              <a:t>definirea</a:t>
            </a:r>
            <a:r>
              <a:rPr lang="en-US" dirty="0"/>
              <a:t> </a:t>
            </a:r>
            <a:r>
              <a:rPr lang="en-US" dirty="0" err="1"/>
              <a:t>obiectivelor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la </a:t>
            </a:r>
            <a:r>
              <a:rPr lang="en-US" dirty="0" err="1"/>
              <a:t>determinarea</a:t>
            </a:r>
            <a:r>
              <a:rPr lang="en-US" dirty="0"/>
              <a:t> </a:t>
            </a:r>
            <a:r>
              <a:rPr lang="en-US" dirty="0" err="1"/>
              <a:t>cursurilor</a:t>
            </a:r>
            <a:r>
              <a:rPr lang="en-US" dirty="0"/>
              <a:t> de </a:t>
            </a:r>
            <a:r>
              <a:rPr lang="en-US" dirty="0" err="1"/>
              <a:t>acţiune</a:t>
            </a:r>
            <a:r>
              <a:rPr lang="en-US" dirty="0"/>
              <a:t> </a:t>
            </a:r>
            <a:r>
              <a:rPr lang="en-US" dirty="0" err="1"/>
              <a:t>adecvate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facă</a:t>
            </a:r>
            <a:r>
              <a:rPr lang="en-US" dirty="0"/>
              <a:t> </a:t>
            </a:r>
            <a:r>
              <a:rPr lang="en-US" dirty="0" err="1"/>
              <a:t>posibilă</a:t>
            </a:r>
            <a:r>
              <a:rPr lang="en-US" dirty="0"/>
              <a:t> </a:t>
            </a:r>
            <a:r>
              <a:rPr lang="en-US" dirty="0" err="1"/>
              <a:t>atingerea</a:t>
            </a:r>
            <a:r>
              <a:rPr lang="en-US" dirty="0"/>
              <a:t> </a:t>
            </a:r>
            <a:r>
              <a:rPr lang="en-US" dirty="0" err="1"/>
              <a:t>obiectivelor</a:t>
            </a:r>
            <a:r>
              <a:rPr lang="en-US" dirty="0"/>
              <a:t> </a:t>
            </a:r>
            <a:r>
              <a:rPr lang="en-US" dirty="0" err="1"/>
              <a:t>stabilite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Clasificarea</a:t>
            </a:r>
            <a:r>
              <a:rPr lang="en-US" dirty="0"/>
              <a:t> </a:t>
            </a:r>
            <a:r>
              <a:rPr lang="en-US" dirty="0" err="1"/>
              <a:t>Planificarii</a:t>
            </a:r>
            <a:r>
              <a:rPr lang="en-US" dirty="0"/>
              <a:t>:</a:t>
            </a:r>
            <a:endParaRPr lang="ro-RO" dirty="0"/>
          </a:p>
          <a:p>
            <a:endParaRPr lang="ro-RO" dirty="0"/>
          </a:p>
        </p:txBody>
      </p:sp>
      <p:pic>
        <p:nvPicPr>
          <p:cNvPr id="4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39241" y="3723078"/>
            <a:ext cx="5340350" cy="267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03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509666"/>
            <a:ext cx="10515600" cy="5667297"/>
          </a:xfrm>
        </p:spPr>
        <p:txBody>
          <a:bodyPr>
            <a:normAutofit/>
          </a:bodyPr>
          <a:lstStyle/>
          <a:p>
            <a:r>
              <a:rPr lang="en-US" dirty="0" err="1"/>
              <a:t>Avantajele</a:t>
            </a:r>
            <a:r>
              <a:rPr lang="en-US" dirty="0"/>
              <a:t> </a:t>
            </a:r>
            <a:r>
              <a:rPr lang="en-US" dirty="0" err="1"/>
              <a:t>Planificarii</a:t>
            </a:r>
            <a:r>
              <a:rPr lang="en-US" dirty="0"/>
              <a:t>:</a:t>
            </a:r>
            <a:endParaRPr lang="ro-RO" dirty="0"/>
          </a:p>
          <a:p>
            <a:pPr lvl="0"/>
            <a:r>
              <a:rPr lang="vi-VN" u="sng" dirty="0"/>
              <a:t>forţează managerii să gândească în perspectivă </a:t>
            </a:r>
            <a:r>
              <a:rPr lang="vi-VN" dirty="0"/>
              <a:t>şi să fixeze obiective clare; </a:t>
            </a:r>
            <a:endParaRPr lang="ro-RO" dirty="0"/>
          </a:p>
          <a:p>
            <a:pPr lvl="0"/>
            <a:r>
              <a:rPr lang="vi-VN" u="sng" dirty="0"/>
              <a:t>crează unitatea de viziune </a:t>
            </a:r>
            <a:r>
              <a:rPr lang="vi-VN" dirty="0"/>
              <a:t>şi focalizează eforturile tuturor angajaţilor către acţiuni convergente; </a:t>
            </a:r>
            <a:endParaRPr lang="ro-RO" dirty="0"/>
          </a:p>
          <a:p>
            <a:pPr lvl="0"/>
            <a:r>
              <a:rPr lang="it-IT" u="sng" dirty="0"/>
              <a:t>conduce la dezvoltarea standardelor de performanţă </a:t>
            </a:r>
            <a:r>
              <a:rPr lang="it-IT" dirty="0"/>
              <a:t>care permit un control managerial mult mai eficace; </a:t>
            </a:r>
            <a:endParaRPr lang="ro-RO" dirty="0"/>
          </a:p>
          <a:p>
            <a:pPr lvl="0"/>
            <a:r>
              <a:rPr lang="vi-VN" dirty="0"/>
              <a:t>planificarea </a:t>
            </a:r>
            <a:r>
              <a:rPr lang="vi-VN" u="sng" dirty="0"/>
              <a:t>permite organizaţiei să fie mai bine pregătită pentru situaţii neaşteptate</a:t>
            </a:r>
            <a:r>
              <a:rPr lang="vi-VN" dirty="0"/>
              <a:t>, adică este un instrument de adaptare la schimbare. 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8593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Etapele</a:t>
            </a:r>
            <a:r>
              <a:rPr lang="en-US" dirty="0"/>
              <a:t> </a:t>
            </a:r>
            <a:r>
              <a:rPr lang="en-US" dirty="0" err="1"/>
              <a:t>procesului</a:t>
            </a:r>
            <a:r>
              <a:rPr lang="en-US" dirty="0"/>
              <a:t> de </a:t>
            </a:r>
            <a:r>
              <a:rPr lang="en-US" dirty="0" err="1"/>
              <a:t>planificare</a:t>
            </a:r>
            <a:r>
              <a:rPr lang="en-US" dirty="0"/>
              <a:t>:</a:t>
            </a:r>
            <a:endParaRPr lang="ro-RO" dirty="0"/>
          </a:p>
          <a:p>
            <a:pPr lvl="0"/>
            <a:r>
              <a:rPr lang="ro-RO" b="1" dirty="0"/>
              <a:t>Descrierea problemei</a:t>
            </a:r>
            <a:r>
              <a:rPr lang="ro-RO" dirty="0"/>
              <a:t> se poate face </a:t>
            </a:r>
            <a:r>
              <a:rPr lang="ro-RO" dirty="0" err="1"/>
              <a:t>raspunzand</a:t>
            </a:r>
            <a:r>
              <a:rPr lang="ro-RO" dirty="0"/>
              <a:t> la </a:t>
            </a:r>
            <a:r>
              <a:rPr lang="ro-RO" dirty="0" err="1"/>
              <a:t>intrebarile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Ce este </a:t>
            </a:r>
            <a:r>
              <a:rPr lang="ro-RO" dirty="0" err="1"/>
              <a:t>rau</a:t>
            </a:r>
            <a:r>
              <a:rPr lang="ro-RO" dirty="0"/>
              <a:t> si nu </a:t>
            </a:r>
            <a:r>
              <a:rPr lang="ro-RO" dirty="0" err="1"/>
              <a:t>functioneaza</a:t>
            </a:r>
            <a:r>
              <a:rPr lang="ro-RO" dirty="0"/>
              <a:t>?</a:t>
            </a:r>
          </a:p>
          <a:p>
            <a:pPr lvl="1"/>
            <a:r>
              <a:rPr lang="ro-RO" dirty="0" err="1"/>
              <a:t>Cand</a:t>
            </a:r>
            <a:r>
              <a:rPr lang="ro-RO" dirty="0"/>
              <a:t> si unde a </a:t>
            </a:r>
            <a:r>
              <a:rPr lang="ro-RO" dirty="0" err="1"/>
              <a:t>aparut</a:t>
            </a:r>
            <a:r>
              <a:rPr lang="ro-RO" dirty="0"/>
              <a:t> </a:t>
            </a:r>
            <a:r>
              <a:rPr lang="ro-RO" dirty="0" err="1"/>
              <a:t>pb</a:t>
            </a:r>
            <a:r>
              <a:rPr lang="ro-RO" dirty="0"/>
              <a:t>?</a:t>
            </a:r>
          </a:p>
          <a:p>
            <a:pPr lvl="1"/>
            <a:r>
              <a:rPr lang="ro-RO" dirty="0"/>
              <a:t>Cat de grava este </a:t>
            </a:r>
            <a:r>
              <a:rPr lang="ro-RO" dirty="0" err="1"/>
              <a:t>pb</a:t>
            </a:r>
            <a:r>
              <a:rPr lang="ro-RO" dirty="0"/>
              <a:t>?</a:t>
            </a:r>
          </a:p>
          <a:p>
            <a:pPr lvl="1"/>
            <a:r>
              <a:rPr lang="ro-RO" dirty="0"/>
              <a:t>Care este impactul asupra </a:t>
            </a:r>
            <a:r>
              <a:rPr lang="ro-RO" dirty="0" err="1"/>
              <a:t>clientilor</a:t>
            </a:r>
            <a:r>
              <a:rPr lang="ro-RO" dirty="0"/>
              <a:t>, firmei?</a:t>
            </a:r>
          </a:p>
          <a:p>
            <a:pPr lvl="1"/>
            <a:r>
              <a:rPr lang="ro-RO" dirty="0"/>
              <a:t>Este o </a:t>
            </a:r>
            <a:r>
              <a:rPr lang="ro-RO" dirty="0" err="1"/>
              <a:t>pb</a:t>
            </a:r>
            <a:r>
              <a:rPr lang="ro-RO" dirty="0"/>
              <a:t> urgenta?</a:t>
            </a:r>
          </a:p>
          <a:p>
            <a:pPr lvl="1"/>
            <a:r>
              <a:rPr lang="ro-RO" dirty="0"/>
              <a:t>Definirea scopului</a:t>
            </a:r>
          </a:p>
          <a:p>
            <a:pPr lvl="0"/>
            <a:r>
              <a:rPr lang="ro-RO" b="1" dirty="0"/>
              <a:t>Definirea scopului</a:t>
            </a:r>
            <a:r>
              <a:rPr lang="ro-RO" dirty="0"/>
              <a:t>. Scopul </a:t>
            </a:r>
            <a:r>
              <a:rPr lang="ro-RO" dirty="0" err="1"/>
              <a:t>oricarui</a:t>
            </a:r>
            <a:r>
              <a:rPr lang="ro-RO" dirty="0"/>
              <a:t> plan este de obicei rezolvarea </a:t>
            </a:r>
            <a:r>
              <a:rPr lang="ro-RO" dirty="0" err="1"/>
              <a:t>pb</a:t>
            </a:r>
            <a:r>
              <a:rPr lang="ro-RO" dirty="0"/>
              <a:t>. </a:t>
            </a:r>
            <a:r>
              <a:rPr lang="ro-RO" dirty="0" err="1"/>
              <a:t>Odata</a:t>
            </a:r>
            <a:r>
              <a:rPr lang="ro-RO" dirty="0"/>
              <a:t> </a:t>
            </a:r>
            <a:r>
              <a:rPr lang="ro-RO" dirty="0" err="1"/>
              <a:t>pb</a:t>
            </a:r>
            <a:r>
              <a:rPr lang="ro-RO" dirty="0"/>
              <a:t> definita este foarte </a:t>
            </a:r>
            <a:r>
              <a:rPr lang="ro-RO" dirty="0" err="1"/>
              <a:t>usor</a:t>
            </a:r>
            <a:r>
              <a:rPr lang="ro-RO" dirty="0"/>
              <a:t> de definit scopul.</a:t>
            </a:r>
          </a:p>
          <a:p>
            <a:pPr lvl="1"/>
            <a:r>
              <a:rPr lang="ro-RO" dirty="0"/>
              <a:t>Care este rezultatul </a:t>
            </a:r>
            <a:r>
              <a:rPr lang="ro-RO" dirty="0" err="1"/>
              <a:t>rezolvarii</a:t>
            </a:r>
            <a:r>
              <a:rPr lang="ro-RO" dirty="0"/>
              <a:t> </a:t>
            </a:r>
            <a:r>
              <a:rPr lang="ro-RO" dirty="0" err="1"/>
              <a:t>pb</a:t>
            </a:r>
            <a:r>
              <a:rPr lang="ro-RO" dirty="0"/>
              <a:t>?</a:t>
            </a:r>
          </a:p>
          <a:p>
            <a:pPr lvl="1"/>
            <a:r>
              <a:rPr lang="ro-RO" dirty="0"/>
              <a:t>Care sunt limitele </a:t>
            </a:r>
            <a:r>
              <a:rPr lang="ro-RO" dirty="0" err="1"/>
              <a:t>initiativei</a:t>
            </a:r>
            <a:r>
              <a:rPr lang="ro-RO" dirty="0"/>
              <a:t> (care nu sunt scopurile)</a:t>
            </a:r>
          </a:p>
          <a:p>
            <a:pPr lvl="1"/>
            <a:r>
              <a:rPr lang="ro-RO" dirty="0"/>
              <a:t>Ce compartimente ale firmei sunt /nu sunt implicate?</a:t>
            </a:r>
          </a:p>
          <a:p>
            <a:pPr lvl="1"/>
            <a:r>
              <a:rPr lang="ro-RO" dirty="0"/>
              <a:t>Ce </a:t>
            </a:r>
            <a:r>
              <a:rPr lang="ro-RO" dirty="0" err="1"/>
              <a:t>constrangeri</a:t>
            </a:r>
            <a:r>
              <a:rPr lang="ro-RO" dirty="0"/>
              <a:t> exista asupra echipei?</a:t>
            </a:r>
          </a:p>
          <a:p>
            <a:pPr lvl="0"/>
            <a:r>
              <a:rPr lang="ro-RO" b="1" dirty="0"/>
              <a:t>Stabilirea obiectivelor. </a:t>
            </a:r>
            <a:r>
              <a:rPr lang="ro-RO" dirty="0"/>
              <a:t>Obiectivele nu trebuie confundate cu </a:t>
            </a:r>
            <a:r>
              <a:rPr lang="ro-RO" dirty="0" err="1"/>
              <a:t>activitatile</a:t>
            </a:r>
            <a:r>
              <a:rPr lang="ro-RO" dirty="0"/>
              <a:t>.</a:t>
            </a:r>
          </a:p>
          <a:p>
            <a:pPr lvl="1"/>
            <a:r>
              <a:rPr lang="ro-RO" dirty="0"/>
              <a:t>Ce se </a:t>
            </a:r>
            <a:r>
              <a:rPr lang="ro-RO" dirty="0" err="1"/>
              <a:t>straduieste</a:t>
            </a:r>
            <a:r>
              <a:rPr lang="ro-RO" dirty="0"/>
              <a:t> echipa sa realizeze?</a:t>
            </a:r>
          </a:p>
          <a:p>
            <a:pPr lvl="1"/>
            <a:r>
              <a:rPr lang="ro-RO" dirty="0"/>
              <a:t>Cum va fi </a:t>
            </a:r>
            <a:r>
              <a:rPr lang="ro-RO" dirty="0" err="1"/>
              <a:t>masurat</a:t>
            </a:r>
            <a:r>
              <a:rPr lang="ro-RO" dirty="0"/>
              <a:t> succesul echipei?</a:t>
            </a:r>
          </a:p>
          <a:p>
            <a:pPr lvl="1"/>
            <a:r>
              <a:rPr lang="ro-RO" dirty="0"/>
              <a:t>Ce indicatori vor fi </a:t>
            </a:r>
            <a:r>
              <a:rPr lang="ro-RO" dirty="0" err="1"/>
              <a:t>masurati</a:t>
            </a:r>
            <a:r>
              <a:rPr lang="ro-RO" dirty="0"/>
              <a:t>?</a:t>
            </a:r>
          </a:p>
          <a:p>
            <a:pPr lvl="1"/>
            <a:r>
              <a:rPr lang="ro-RO" dirty="0"/>
              <a:t>Care sunt rezultatele palpabile/nepalpabile dorite?</a:t>
            </a:r>
          </a:p>
          <a:p>
            <a:pPr lvl="1"/>
            <a:r>
              <a:rPr lang="ro-RO" dirty="0"/>
              <a:t>Care sunt valorile pe care echipa le va folosi </a:t>
            </a:r>
            <a:r>
              <a:rPr lang="ro-RO" dirty="0" err="1"/>
              <a:t>pt</a:t>
            </a:r>
            <a:r>
              <a:rPr lang="ro-RO" dirty="0"/>
              <a:t> a pune in practica proiectul?</a:t>
            </a:r>
          </a:p>
          <a:p>
            <a:pPr lvl="0"/>
            <a:r>
              <a:rPr lang="ro-RO" b="1" dirty="0"/>
              <a:t>Descrierea </a:t>
            </a:r>
            <a:r>
              <a:rPr lang="ro-RO" b="1" dirty="0" err="1"/>
              <a:t>activitatilor</a:t>
            </a:r>
            <a:r>
              <a:rPr lang="ro-RO" dirty="0"/>
              <a:t>. Acestea sunt mijloace de atingere a obiectivelor.</a:t>
            </a:r>
          </a:p>
          <a:p>
            <a:pPr lvl="1"/>
            <a:r>
              <a:rPr lang="ro-RO" dirty="0"/>
              <a:t>Ce anume trebuie </a:t>
            </a:r>
            <a:r>
              <a:rPr lang="ro-RO" dirty="0" err="1"/>
              <a:t>facut</a:t>
            </a:r>
            <a:r>
              <a:rPr lang="ro-RO" dirty="0"/>
              <a:t> </a:t>
            </a:r>
            <a:r>
              <a:rPr lang="ro-RO" dirty="0" err="1"/>
              <a:t>pt</a:t>
            </a:r>
            <a:r>
              <a:rPr lang="ro-RO" dirty="0"/>
              <a:t> atingerea </a:t>
            </a:r>
            <a:r>
              <a:rPr lang="ro-RO" dirty="0" err="1"/>
              <a:t>fiecarui</a:t>
            </a:r>
            <a:r>
              <a:rPr lang="ro-RO" dirty="0"/>
              <a:t> obiectiv?</a:t>
            </a:r>
          </a:p>
          <a:p>
            <a:pPr lvl="1"/>
            <a:r>
              <a:rPr lang="ro-RO" dirty="0"/>
              <a:t>Ce sarcini trebuie </a:t>
            </a:r>
            <a:r>
              <a:rPr lang="ro-RO" dirty="0" err="1"/>
              <a:t>indeplinite</a:t>
            </a:r>
            <a:r>
              <a:rPr lang="ro-RO" dirty="0"/>
              <a:t> in cadrul </a:t>
            </a:r>
            <a:r>
              <a:rPr lang="ro-RO" dirty="0" err="1"/>
              <a:t>fiecarei</a:t>
            </a:r>
            <a:r>
              <a:rPr lang="ro-RO" dirty="0"/>
              <a:t> </a:t>
            </a:r>
            <a:r>
              <a:rPr lang="ro-RO" dirty="0" err="1"/>
              <a:t>actiuni</a:t>
            </a:r>
            <a:r>
              <a:rPr lang="ro-RO" dirty="0"/>
              <a:t>?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7133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350134"/>
            <a:ext cx="10515600" cy="6920096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ro-RO" b="1" dirty="0" smtClean="0"/>
              <a:t>Specificarea rolurilor si </a:t>
            </a:r>
            <a:r>
              <a:rPr lang="ro-RO" b="1" dirty="0" err="1" smtClean="0"/>
              <a:t>responsabilitatilor</a:t>
            </a:r>
            <a:r>
              <a:rPr lang="ro-RO" dirty="0" smtClean="0"/>
              <a:t>. Fiecare membru al grupului trebuie sa </a:t>
            </a:r>
            <a:r>
              <a:rPr lang="ro-RO" dirty="0" err="1" smtClean="0"/>
              <a:t>stie</a:t>
            </a:r>
            <a:r>
              <a:rPr lang="ro-RO" dirty="0" smtClean="0"/>
              <a:t> ce are de </a:t>
            </a:r>
            <a:r>
              <a:rPr lang="ro-RO" dirty="0" err="1" smtClean="0"/>
              <a:t>facut</a:t>
            </a:r>
            <a:r>
              <a:rPr lang="ro-RO" dirty="0" smtClean="0"/>
              <a:t> si care ii este rolul in etapa de implementare a planului.</a:t>
            </a:r>
          </a:p>
          <a:p>
            <a:pPr lvl="1"/>
            <a:r>
              <a:rPr lang="ro-RO" dirty="0" smtClean="0"/>
              <a:t>Cine este responsabil de realizarea </a:t>
            </a:r>
            <a:r>
              <a:rPr lang="ro-RO" dirty="0" err="1" smtClean="0"/>
              <a:t>fiecarei</a:t>
            </a:r>
            <a:r>
              <a:rPr lang="ro-RO" dirty="0" smtClean="0"/>
              <a:t> </a:t>
            </a:r>
            <a:r>
              <a:rPr lang="ro-RO" dirty="0" err="1" smtClean="0"/>
              <a:t>activitati</a:t>
            </a:r>
            <a:r>
              <a:rPr lang="ro-RO" dirty="0" smtClean="0"/>
              <a:t>?</a:t>
            </a:r>
          </a:p>
          <a:p>
            <a:pPr lvl="1"/>
            <a:r>
              <a:rPr lang="ro-RO" dirty="0" smtClean="0"/>
              <a:t>In fata cui </a:t>
            </a:r>
            <a:r>
              <a:rPr lang="ro-RO" dirty="0" err="1" smtClean="0"/>
              <a:t>raspunde</a:t>
            </a:r>
            <a:r>
              <a:rPr lang="ro-RO" dirty="0" smtClean="0"/>
              <a:t> si </a:t>
            </a:r>
            <a:r>
              <a:rPr lang="ro-RO" dirty="0" err="1" smtClean="0"/>
              <a:t>pt</a:t>
            </a:r>
            <a:r>
              <a:rPr lang="ro-RO" dirty="0" smtClean="0"/>
              <a:t> ce?</a:t>
            </a:r>
          </a:p>
          <a:p>
            <a:pPr lvl="1"/>
            <a:r>
              <a:rPr lang="ro-RO" dirty="0" smtClean="0"/>
              <a:t>Cat de des, cui si cum </a:t>
            </a:r>
            <a:r>
              <a:rPr lang="ro-RO" dirty="0" err="1" smtClean="0"/>
              <a:t>raporteaza</a:t>
            </a:r>
            <a:r>
              <a:rPr lang="ro-RO" dirty="0" smtClean="0"/>
              <a:t> grupul</a:t>
            </a:r>
          </a:p>
          <a:p>
            <a:pPr lvl="1"/>
            <a:r>
              <a:rPr lang="ro-RO" dirty="0" smtClean="0"/>
              <a:t>Cine este liderul grupului si care ii sunt </a:t>
            </a:r>
            <a:r>
              <a:rPr lang="ro-RO" dirty="0" err="1" smtClean="0"/>
              <a:t>responsabilitatile</a:t>
            </a:r>
            <a:r>
              <a:rPr lang="ro-RO" dirty="0" smtClean="0"/>
              <a:t>?</a:t>
            </a:r>
          </a:p>
          <a:p>
            <a:pPr lvl="0"/>
            <a:r>
              <a:rPr lang="ro-RO" b="1" dirty="0" smtClean="0"/>
              <a:t>Evaluarea resurselor necesare</a:t>
            </a:r>
            <a:r>
              <a:rPr lang="ro-RO" dirty="0" smtClean="0"/>
              <a:t>. Fiecare plan </a:t>
            </a:r>
            <a:r>
              <a:rPr lang="ro-RO" dirty="0" err="1" smtClean="0"/>
              <a:t>pt</a:t>
            </a:r>
            <a:r>
              <a:rPr lang="ro-RO" dirty="0" smtClean="0"/>
              <a:t> a fi dus la </a:t>
            </a:r>
            <a:r>
              <a:rPr lang="ro-RO" dirty="0" err="1" smtClean="0"/>
              <a:t>indeplinire</a:t>
            </a:r>
            <a:r>
              <a:rPr lang="ro-RO" dirty="0" smtClean="0"/>
              <a:t>, are nevoie de resurse.se stabilesc exact resursele </a:t>
            </a:r>
            <a:r>
              <a:rPr lang="ro-RO" dirty="0" err="1" smtClean="0"/>
              <a:t>necesareimplementarii</a:t>
            </a:r>
            <a:r>
              <a:rPr lang="ro-RO" dirty="0" smtClean="0"/>
              <a:t> planului.</a:t>
            </a:r>
          </a:p>
          <a:p>
            <a:pPr lvl="1"/>
            <a:r>
              <a:rPr lang="ro-RO" dirty="0" smtClean="0"/>
              <a:t>Ce resurse sunt necesare (umane, materiale, </a:t>
            </a:r>
            <a:r>
              <a:rPr lang="ro-RO" dirty="0" err="1" smtClean="0"/>
              <a:t>informationale</a:t>
            </a:r>
            <a:r>
              <a:rPr lang="ro-RO" dirty="0" smtClean="0"/>
              <a:t>, </a:t>
            </a:r>
            <a:r>
              <a:rPr lang="ro-RO" dirty="0" err="1" smtClean="0"/>
              <a:t>financiare,etc</a:t>
            </a:r>
            <a:r>
              <a:rPr lang="ro-RO" dirty="0" smtClean="0"/>
              <a:t>)?</a:t>
            </a:r>
          </a:p>
          <a:p>
            <a:pPr lvl="1"/>
            <a:r>
              <a:rPr lang="ro-RO" dirty="0" smtClean="0"/>
              <a:t>Cine va furniza resursele necesare?</a:t>
            </a:r>
          </a:p>
          <a:p>
            <a:pPr lvl="1"/>
            <a:r>
              <a:rPr lang="ro-RO" dirty="0" smtClean="0"/>
              <a:t>Care sunt </a:t>
            </a:r>
            <a:r>
              <a:rPr lang="ro-RO" dirty="0" err="1" smtClean="0"/>
              <a:t>constrangerile</a:t>
            </a:r>
            <a:r>
              <a:rPr lang="ro-RO" dirty="0" smtClean="0"/>
              <a:t> care </a:t>
            </a:r>
            <a:r>
              <a:rPr lang="ro-RO" dirty="0" err="1" smtClean="0"/>
              <a:t>influenteaza</a:t>
            </a:r>
            <a:r>
              <a:rPr lang="ro-RO" dirty="0" smtClean="0"/>
              <a:t> resursele?</a:t>
            </a:r>
          </a:p>
          <a:p>
            <a:pPr lvl="1"/>
            <a:r>
              <a:rPr lang="ro-RO" dirty="0" smtClean="0"/>
              <a:t>Stabilirea programului de lucru</a:t>
            </a:r>
          </a:p>
          <a:p>
            <a:pPr lvl="0"/>
            <a:r>
              <a:rPr lang="ro-RO" b="1" dirty="0" smtClean="0"/>
              <a:t>Stabilirea programului de lucru</a:t>
            </a:r>
            <a:r>
              <a:rPr lang="ro-RO" dirty="0" smtClean="0"/>
              <a:t>. Se </a:t>
            </a:r>
            <a:r>
              <a:rPr lang="ro-RO" dirty="0" err="1" smtClean="0"/>
              <a:t>realizeaza</a:t>
            </a:r>
            <a:r>
              <a:rPr lang="ro-RO" dirty="0" smtClean="0"/>
              <a:t> un calendar al </a:t>
            </a:r>
            <a:r>
              <a:rPr lang="ro-RO" dirty="0" err="1" smtClean="0"/>
              <a:t>activitatilor</a:t>
            </a:r>
            <a:r>
              <a:rPr lang="ro-RO" dirty="0" smtClean="0"/>
              <a:t> detaliat pe zile, </a:t>
            </a:r>
            <a:r>
              <a:rPr lang="ro-RO" dirty="0" err="1" smtClean="0"/>
              <a:t>saptamani</a:t>
            </a:r>
            <a:r>
              <a:rPr lang="ro-RO" dirty="0" smtClean="0"/>
              <a:t>, luni </a:t>
            </a:r>
            <a:r>
              <a:rPr lang="ro-RO" dirty="0" err="1" smtClean="0"/>
              <a:t>a.i</a:t>
            </a:r>
            <a:r>
              <a:rPr lang="ro-RO" dirty="0" smtClean="0"/>
              <a:t>. sa fie </a:t>
            </a:r>
            <a:r>
              <a:rPr lang="ro-RO" dirty="0" err="1" smtClean="0"/>
              <a:t>usor</a:t>
            </a:r>
            <a:r>
              <a:rPr lang="ro-RO" dirty="0" smtClean="0"/>
              <a:t> monitorizat si controlat. Se pot folosi grafice </a:t>
            </a:r>
            <a:r>
              <a:rPr lang="ro-RO" dirty="0" err="1" smtClean="0"/>
              <a:t>Gantt</a:t>
            </a:r>
            <a:r>
              <a:rPr lang="ro-RO" dirty="0" smtClean="0"/>
              <a:t>, metoda drumului critic, Microsoft Project, etc.</a:t>
            </a:r>
          </a:p>
          <a:p>
            <a:pPr lvl="1"/>
            <a:r>
              <a:rPr lang="ro-RO" dirty="0" smtClean="0"/>
              <a:t>Care sunt </a:t>
            </a:r>
            <a:r>
              <a:rPr lang="ro-RO" dirty="0" err="1" smtClean="0"/>
              <a:t>activitatile</a:t>
            </a:r>
            <a:r>
              <a:rPr lang="ro-RO" dirty="0" smtClean="0"/>
              <a:t> cheie?</a:t>
            </a:r>
          </a:p>
          <a:p>
            <a:pPr lvl="1"/>
            <a:r>
              <a:rPr lang="ro-RO" dirty="0" smtClean="0"/>
              <a:t>Care sunt datele de </a:t>
            </a:r>
            <a:r>
              <a:rPr lang="ro-RO" dirty="0" err="1" smtClean="0"/>
              <a:t>incepere</a:t>
            </a:r>
            <a:r>
              <a:rPr lang="ro-RO" dirty="0" smtClean="0"/>
              <a:t> si terminare a </a:t>
            </a:r>
            <a:r>
              <a:rPr lang="ro-RO" dirty="0" err="1" smtClean="0"/>
              <a:t>activitatilor</a:t>
            </a:r>
            <a:r>
              <a:rPr lang="ro-RO" dirty="0" smtClean="0"/>
              <a:t>?</a:t>
            </a:r>
          </a:p>
          <a:p>
            <a:pPr lvl="1"/>
            <a:r>
              <a:rPr lang="ro-RO" dirty="0" err="1" smtClean="0"/>
              <a:t>Cares</a:t>
            </a:r>
            <a:r>
              <a:rPr lang="ro-RO" dirty="0" smtClean="0"/>
              <a:t> </a:t>
            </a:r>
            <a:r>
              <a:rPr lang="ro-RO" dirty="0" err="1" smtClean="0"/>
              <a:t>utn</a:t>
            </a:r>
            <a:r>
              <a:rPr lang="ro-RO" dirty="0" smtClean="0"/>
              <a:t> jaloanele principale ale planului?</a:t>
            </a:r>
          </a:p>
          <a:p>
            <a:pPr lvl="0"/>
            <a:r>
              <a:rPr lang="ro-RO" b="1" dirty="0" smtClean="0"/>
              <a:t>Determinarea </a:t>
            </a:r>
            <a:r>
              <a:rPr lang="ro-RO" b="1" dirty="0" err="1" smtClean="0"/>
              <a:t>fortelor</a:t>
            </a:r>
            <a:r>
              <a:rPr lang="ro-RO" b="1" dirty="0" smtClean="0"/>
              <a:t> pro si contra </a:t>
            </a:r>
            <a:r>
              <a:rPr lang="ro-RO" b="1" dirty="0" err="1" smtClean="0"/>
              <a:t>implementarii</a:t>
            </a:r>
            <a:r>
              <a:rPr lang="ro-RO" b="1" dirty="0" smtClean="0"/>
              <a:t> planului</a:t>
            </a:r>
            <a:r>
              <a:rPr lang="ro-RO" dirty="0" smtClean="0"/>
              <a:t>. Uneori pot exista bariere in calea </a:t>
            </a:r>
            <a:r>
              <a:rPr lang="ro-RO" dirty="0" err="1" smtClean="0"/>
              <a:t>implementarii</a:t>
            </a:r>
            <a:r>
              <a:rPr lang="ro-RO" dirty="0" smtClean="0"/>
              <a:t> planului</a:t>
            </a:r>
          </a:p>
          <a:p>
            <a:pPr lvl="1"/>
            <a:r>
              <a:rPr lang="ro-RO" dirty="0" smtClean="0"/>
              <a:t>Care sunt cele mai importante bariere in realizarea planului?</a:t>
            </a:r>
          </a:p>
          <a:p>
            <a:pPr lvl="1"/>
            <a:r>
              <a:rPr lang="ro-RO" dirty="0" smtClean="0"/>
              <a:t>Care bariere nu pot fi </a:t>
            </a:r>
            <a:r>
              <a:rPr lang="ro-RO" dirty="0" err="1" smtClean="0"/>
              <a:t>inlaturate</a:t>
            </a:r>
            <a:r>
              <a:rPr lang="ro-RO" dirty="0" smtClean="0"/>
              <a:t> sau care pot fi ajustate?</a:t>
            </a:r>
          </a:p>
          <a:p>
            <a:pPr lvl="1"/>
            <a:r>
              <a:rPr lang="ro-RO" dirty="0" smtClean="0"/>
              <a:t>Cum poate fi minimizat impactul acestor bariere?</a:t>
            </a:r>
          </a:p>
          <a:p>
            <a:pPr lvl="0"/>
            <a:r>
              <a:rPr lang="ro-RO" b="1" dirty="0" err="1" smtClean="0"/>
              <a:t>Pregatirea</a:t>
            </a:r>
            <a:r>
              <a:rPr lang="ro-RO" b="1" dirty="0" smtClean="0"/>
              <a:t> planurilor de comunicare</a:t>
            </a:r>
            <a:r>
              <a:rPr lang="ro-RO" dirty="0" smtClean="0"/>
              <a:t>. Planificarea necesita o comunicare clara si eficienta la toate </a:t>
            </a:r>
            <a:r>
              <a:rPr lang="ro-RO" dirty="0" err="1" smtClean="0"/>
              <a:t>nevelurile</a:t>
            </a:r>
            <a:r>
              <a:rPr lang="ro-RO" dirty="0" smtClean="0"/>
              <a:t>, deci </a:t>
            </a:r>
            <a:r>
              <a:rPr lang="ro-RO" dirty="0" err="1" smtClean="0"/>
              <a:t>pt</a:t>
            </a:r>
            <a:r>
              <a:rPr lang="ro-RO" dirty="0" smtClean="0"/>
              <a:t> fiecare plan trebuie </a:t>
            </a:r>
            <a:r>
              <a:rPr lang="ro-RO" dirty="0" err="1" smtClean="0"/>
              <a:t>gandit</a:t>
            </a:r>
            <a:r>
              <a:rPr lang="ro-RO" dirty="0" smtClean="0"/>
              <a:t> un plan de comunicare.</a:t>
            </a:r>
          </a:p>
          <a:p>
            <a:pPr lvl="1"/>
            <a:r>
              <a:rPr lang="ro-RO" dirty="0" smtClean="0"/>
              <a:t>Cine trebuie sa mai </a:t>
            </a:r>
            <a:r>
              <a:rPr lang="ro-RO" dirty="0" err="1" smtClean="0"/>
              <a:t>stie</a:t>
            </a:r>
            <a:r>
              <a:rPr lang="ro-RO" dirty="0" smtClean="0"/>
              <a:t> despre </a:t>
            </a:r>
            <a:r>
              <a:rPr lang="ro-RO" dirty="0" err="1" smtClean="0"/>
              <a:t>acerst</a:t>
            </a:r>
            <a:r>
              <a:rPr lang="ro-RO" dirty="0" smtClean="0"/>
              <a:t> proiect?</a:t>
            </a:r>
          </a:p>
          <a:p>
            <a:pPr lvl="1"/>
            <a:r>
              <a:rPr lang="ro-RO" dirty="0" smtClean="0"/>
              <a:t>Ce </a:t>
            </a:r>
            <a:r>
              <a:rPr lang="ro-RO" dirty="0" err="1" smtClean="0"/>
              <a:t>informatii</a:t>
            </a:r>
            <a:r>
              <a:rPr lang="ro-RO" dirty="0" smtClean="0"/>
              <a:t> trebuie sa </a:t>
            </a:r>
            <a:r>
              <a:rPr lang="ro-RO" dirty="0" err="1" smtClean="0"/>
              <a:t>obtina</a:t>
            </a:r>
            <a:r>
              <a:rPr lang="ro-RO" dirty="0" smtClean="0"/>
              <a:t> acele persoane?</a:t>
            </a:r>
          </a:p>
          <a:p>
            <a:pPr lvl="1"/>
            <a:r>
              <a:rPr lang="ro-RO" dirty="0" smtClean="0"/>
              <a:t>Cine va raporta </a:t>
            </a:r>
            <a:r>
              <a:rPr lang="ro-RO" dirty="0" err="1" smtClean="0"/>
              <a:t>informatiile</a:t>
            </a:r>
            <a:r>
              <a:rPr lang="ro-RO" dirty="0" smtClean="0"/>
              <a:t> </a:t>
            </a:r>
            <a:r>
              <a:rPr lang="ro-RO" dirty="0" err="1" smtClean="0"/>
              <a:t>catre</a:t>
            </a:r>
            <a:r>
              <a:rPr lang="ro-RO" dirty="0" smtClean="0"/>
              <a:t> aceste persoane?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3792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ro-RO" u="sng" dirty="0"/>
              <a:t>Obiectivele trebuie sa fie </a:t>
            </a:r>
            <a:r>
              <a:rPr lang="ro-RO" b="1" dirty="0"/>
              <a:t>SMART </a:t>
            </a:r>
            <a:r>
              <a:rPr lang="ro-RO" dirty="0"/>
              <a:t>(</a:t>
            </a:r>
            <a:r>
              <a:rPr lang="ro-RO" b="1" dirty="0"/>
              <a:t>S</a:t>
            </a:r>
            <a:r>
              <a:rPr lang="ro-RO" dirty="0"/>
              <a:t>imple si </a:t>
            </a:r>
            <a:r>
              <a:rPr lang="ro-RO" b="1" dirty="0"/>
              <a:t>S</a:t>
            </a:r>
            <a:r>
              <a:rPr lang="ro-RO" dirty="0"/>
              <a:t>pecifice; </a:t>
            </a:r>
            <a:r>
              <a:rPr lang="ro-RO" b="1" dirty="0" err="1"/>
              <a:t>M</a:t>
            </a:r>
            <a:r>
              <a:rPr lang="ro-RO" dirty="0" err="1"/>
              <a:t>asurabile</a:t>
            </a:r>
            <a:r>
              <a:rPr lang="ro-RO" dirty="0"/>
              <a:t>; posibil de </a:t>
            </a:r>
            <a:r>
              <a:rPr lang="ro-RO" b="1" dirty="0"/>
              <a:t>A</a:t>
            </a:r>
            <a:r>
              <a:rPr lang="ro-RO" dirty="0"/>
              <a:t>tins; </a:t>
            </a:r>
            <a:r>
              <a:rPr lang="ro-RO" b="1" dirty="0"/>
              <a:t>R</a:t>
            </a:r>
            <a:r>
              <a:rPr lang="ro-RO" dirty="0"/>
              <a:t>ealiste; </a:t>
            </a:r>
            <a:r>
              <a:rPr lang="ro-RO" dirty="0" err="1"/>
              <a:t>incadrate</a:t>
            </a:r>
            <a:r>
              <a:rPr lang="ro-RO" dirty="0"/>
              <a:t> </a:t>
            </a:r>
            <a:r>
              <a:rPr lang="ro-RO" dirty="0" err="1"/>
              <a:t>intr</a:t>
            </a:r>
            <a:r>
              <a:rPr lang="ro-RO" dirty="0"/>
              <a:t>-un interval de </a:t>
            </a:r>
            <a:r>
              <a:rPr lang="ro-RO" b="1" dirty="0"/>
              <a:t>T</a:t>
            </a:r>
            <a:r>
              <a:rPr lang="ro-RO" dirty="0"/>
              <a:t>imp). </a:t>
            </a:r>
          </a:p>
          <a:p>
            <a:pPr lvl="0"/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u="sng" dirty="0" err="1"/>
              <a:t>clare</a:t>
            </a:r>
            <a:r>
              <a:rPr lang="en-US" u="sng" dirty="0"/>
              <a:t> </a:t>
            </a:r>
            <a:r>
              <a:rPr lang="en-US" u="sng" dirty="0" err="1"/>
              <a:t>şi</a:t>
            </a:r>
            <a:r>
              <a:rPr lang="en-US" u="sng" dirty="0"/>
              <a:t> </a:t>
            </a:r>
            <a:r>
              <a:rPr lang="en-US" u="sng" dirty="0" err="1"/>
              <a:t>lipsite</a:t>
            </a:r>
            <a:r>
              <a:rPr lang="en-US" u="sng" dirty="0"/>
              <a:t> de </a:t>
            </a:r>
            <a:r>
              <a:rPr lang="en-US" u="sng" dirty="0" err="1"/>
              <a:t>ambiguităţi</a:t>
            </a:r>
            <a:r>
              <a:rPr lang="en-US" dirty="0"/>
              <a:t>;</a:t>
            </a:r>
            <a:endParaRPr lang="ro-RO" dirty="0"/>
          </a:p>
          <a:p>
            <a:pPr lvl="0"/>
            <a:r>
              <a:rPr lang="en-US" dirty="0"/>
              <a:t> </a:t>
            </a:r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u="sng" dirty="0" err="1"/>
              <a:t>să</a:t>
            </a:r>
            <a:r>
              <a:rPr lang="en-US" u="sng" dirty="0"/>
              <a:t> </a:t>
            </a:r>
            <a:r>
              <a:rPr lang="en-US" u="sng" dirty="0" err="1"/>
              <a:t>constituie</a:t>
            </a:r>
            <a:r>
              <a:rPr lang="en-US" u="sng" dirty="0"/>
              <a:t> o </a:t>
            </a:r>
            <a:r>
              <a:rPr lang="en-US" u="sng" dirty="0" err="1"/>
              <a:t>provocare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nu </a:t>
            </a:r>
            <a:r>
              <a:rPr lang="en-US" dirty="0" err="1"/>
              <a:t>depăşească</a:t>
            </a:r>
            <a:r>
              <a:rPr lang="en-US" dirty="0"/>
              <a:t> </a:t>
            </a:r>
            <a:r>
              <a:rPr lang="en-US" dirty="0" err="1"/>
              <a:t>posibilităţile</a:t>
            </a:r>
            <a:r>
              <a:rPr lang="en-US" dirty="0"/>
              <a:t> </a:t>
            </a:r>
            <a:r>
              <a:rPr lang="en-US" dirty="0" err="1"/>
              <a:t>subalternului</a:t>
            </a:r>
            <a:r>
              <a:rPr lang="en-US" dirty="0"/>
              <a:t>;</a:t>
            </a:r>
            <a:endParaRPr lang="ro-RO" dirty="0"/>
          </a:p>
          <a:p>
            <a:pPr lvl="0"/>
            <a:r>
              <a:rPr lang="it-IT" dirty="0"/>
              <a:t>Obiectivele trebuie să fie </a:t>
            </a:r>
            <a:r>
              <a:rPr lang="it-IT" u="sng" dirty="0"/>
              <a:t>orientate spre rezultat</a:t>
            </a:r>
            <a:r>
              <a:rPr lang="it-IT" dirty="0"/>
              <a:t>;</a:t>
            </a:r>
            <a:endParaRPr lang="ro-RO" dirty="0"/>
          </a:p>
          <a:p>
            <a:pPr lvl="0"/>
            <a:r>
              <a:rPr lang="en-US" dirty="0" err="1"/>
              <a:t>Obiectivele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u="sng" dirty="0" err="1"/>
              <a:t>în</a:t>
            </a:r>
            <a:r>
              <a:rPr lang="en-US" u="sng" dirty="0"/>
              <a:t> </a:t>
            </a:r>
            <a:r>
              <a:rPr lang="en-US" u="sng" dirty="0" err="1"/>
              <a:t>acord</a:t>
            </a:r>
            <a:r>
              <a:rPr lang="en-US" u="sng" dirty="0"/>
              <a:t> cu </a:t>
            </a:r>
            <a:r>
              <a:rPr lang="en-US" u="sng" dirty="0" err="1"/>
              <a:t>politicile</a:t>
            </a:r>
            <a:r>
              <a:rPr lang="en-US" u="sng" dirty="0"/>
              <a:t> </a:t>
            </a:r>
            <a:r>
              <a:rPr lang="en-US" u="sng" dirty="0" err="1"/>
              <a:t>organizaţiei</a:t>
            </a:r>
            <a:r>
              <a:rPr lang="en-US" u="sng" dirty="0"/>
              <a:t>;</a:t>
            </a:r>
            <a:endParaRPr lang="ro-RO" dirty="0"/>
          </a:p>
          <a:p>
            <a:pPr lvl="0"/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cuprindă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cinci</a:t>
            </a:r>
            <a:r>
              <a:rPr lang="en-US" dirty="0"/>
              <a:t> </a:t>
            </a:r>
            <a:r>
              <a:rPr lang="en-US" dirty="0" err="1"/>
              <a:t>obiective</a:t>
            </a:r>
            <a:r>
              <a:rPr lang="en-US" dirty="0"/>
              <a:t>, </a:t>
            </a:r>
            <a:r>
              <a:rPr lang="en-US" dirty="0" err="1"/>
              <a:t>ordonate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funcţie</a:t>
            </a:r>
            <a:r>
              <a:rPr lang="en-US" dirty="0"/>
              <a:t> de </a:t>
            </a:r>
            <a:r>
              <a:rPr lang="en-US" dirty="0" err="1"/>
              <a:t>prioritate</a:t>
            </a:r>
            <a:r>
              <a:rPr lang="en-US" dirty="0"/>
              <a:t>.</a:t>
            </a:r>
            <a:endParaRPr lang="ro-RO" dirty="0"/>
          </a:p>
          <a:p>
            <a:pPr lvl="0"/>
            <a:r>
              <a:rPr lang="ro-RO" b="1" dirty="0"/>
              <a:t>Obiectivele</a:t>
            </a:r>
            <a:r>
              <a:rPr lang="ro-RO" dirty="0"/>
              <a:t> sunt </a:t>
            </a:r>
            <a:r>
              <a:rPr lang="ro-RO" dirty="0" err="1"/>
              <a:t>finalitati</a:t>
            </a:r>
            <a:r>
              <a:rPr lang="ro-RO" dirty="0"/>
              <a:t>, teluri </a:t>
            </a:r>
            <a:r>
              <a:rPr lang="ro-RO" dirty="0" err="1"/>
              <a:t>catre</a:t>
            </a:r>
            <a:r>
              <a:rPr lang="ro-RO" dirty="0"/>
              <a:t> care este orientata </a:t>
            </a:r>
            <a:r>
              <a:rPr lang="ro-RO" dirty="0" err="1"/>
              <a:t>intreaga</a:t>
            </a:r>
            <a:r>
              <a:rPr lang="ro-RO" dirty="0"/>
              <a:t> activitate a unei </a:t>
            </a:r>
            <a:r>
              <a:rPr lang="ro-RO" dirty="0" err="1"/>
              <a:t>organizatii</a:t>
            </a:r>
            <a:r>
              <a:rPr lang="ro-RO" dirty="0"/>
              <a:t> (rezultate </a:t>
            </a:r>
            <a:r>
              <a:rPr lang="ro-RO" dirty="0" err="1"/>
              <a:t>masurabile</a:t>
            </a:r>
            <a:r>
              <a:rPr lang="ro-RO" dirty="0"/>
              <a:t>);</a:t>
            </a:r>
          </a:p>
          <a:p>
            <a:pPr lvl="0"/>
            <a:r>
              <a:rPr lang="ro-RO" dirty="0"/>
              <a:t>Obiectivele </a:t>
            </a:r>
            <a:r>
              <a:rPr lang="ro-RO" dirty="0" err="1"/>
              <a:t>reprezinta</a:t>
            </a:r>
            <a:r>
              <a:rPr lang="ro-RO" dirty="0"/>
              <a:t> “valorile numerice” ale scopurilor.</a:t>
            </a:r>
          </a:p>
          <a:p>
            <a:r>
              <a:rPr lang="ro-RO" b="1" dirty="0"/>
              <a:t>Definirea misiunii firmei</a:t>
            </a:r>
            <a:endParaRPr lang="ro-RO" dirty="0"/>
          </a:p>
          <a:p>
            <a:pPr lvl="1"/>
            <a:r>
              <a:rPr lang="ro-RO" dirty="0"/>
              <a:t>Care sunt </a:t>
            </a:r>
            <a:r>
              <a:rPr lang="ro-RO" dirty="0" err="1"/>
              <a:t>credintele</a:t>
            </a:r>
            <a:r>
              <a:rPr lang="ro-RO" dirty="0"/>
              <a:t>, valorile fundamentale si rolurile prioritare ale firmei?</a:t>
            </a:r>
          </a:p>
          <a:p>
            <a:pPr lvl="1"/>
            <a:r>
              <a:rPr lang="ro-RO" dirty="0"/>
              <a:t>Care sunt produsele/serviciile firmei?</a:t>
            </a:r>
          </a:p>
          <a:p>
            <a:pPr lvl="1"/>
            <a:r>
              <a:rPr lang="ro-RO" dirty="0"/>
              <a:t>Cine sunt </a:t>
            </a:r>
            <a:r>
              <a:rPr lang="ro-RO" dirty="0" err="1"/>
              <a:t>clientii</a:t>
            </a:r>
            <a:r>
              <a:rPr lang="ro-RO" dirty="0"/>
              <a:t> si cum va satisface nevoile acestora?</a:t>
            </a:r>
          </a:p>
          <a:p>
            <a:pPr lvl="1"/>
            <a:r>
              <a:rPr lang="ro-RO" dirty="0"/>
              <a:t>Pe ce </a:t>
            </a:r>
            <a:r>
              <a:rPr lang="ro-RO" dirty="0" err="1"/>
              <a:t>piata</a:t>
            </a:r>
            <a:r>
              <a:rPr lang="ro-RO" dirty="0"/>
              <a:t> va intra firma in </a:t>
            </a:r>
            <a:r>
              <a:rPr lang="ro-RO" dirty="0" err="1"/>
              <a:t>competitie</a:t>
            </a:r>
            <a:r>
              <a:rPr lang="ro-RO" dirty="0"/>
              <a:t>?</a:t>
            </a:r>
          </a:p>
          <a:p>
            <a:r>
              <a:rPr lang="ro-RO" dirty="0"/>
              <a:t>Care sunt punctele tari/slabe ale firmei, etc,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4326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 fontScale="70000" lnSpcReduction="20000"/>
          </a:bodyPr>
          <a:lstStyle/>
          <a:p>
            <a:r>
              <a:rPr lang="ro-RO" b="1" dirty="0"/>
              <a:t>A1. Managementul științific</a:t>
            </a:r>
            <a:endParaRPr lang="ro-RO" dirty="0"/>
          </a:p>
          <a:p>
            <a:pPr lvl="0"/>
            <a:r>
              <a:rPr lang="ro-RO" b="1" dirty="0" err="1"/>
              <a:t>Winslow</a:t>
            </a:r>
            <a:r>
              <a:rPr lang="ro-RO" b="1" dirty="0"/>
              <a:t> Taylor</a:t>
            </a:r>
            <a:r>
              <a:rPr lang="ro-RO" dirty="0"/>
              <a:t> (1856-1915), inginer mecanic american, părintele managementului științific</a:t>
            </a:r>
          </a:p>
          <a:p>
            <a:r>
              <a:rPr lang="en-US" dirty="0"/>
              <a:t>	</a:t>
            </a:r>
            <a:r>
              <a:rPr lang="ro-RO" dirty="0"/>
              <a:t>Principiile managementului științific, formulate de Taylor sunt:</a:t>
            </a:r>
          </a:p>
          <a:p>
            <a:pPr lvl="0"/>
            <a:r>
              <a:rPr lang="en-US" dirty="0"/>
              <a:t>P</a:t>
            </a:r>
            <a:r>
              <a:rPr lang="ro-RO" dirty="0"/>
              <a:t>t. fiecare sarcină de muncă să se dezvolte o alternativă </a:t>
            </a:r>
            <a:r>
              <a:rPr lang="ro-RO" i="1" dirty="0"/>
              <a:t>științifică</a:t>
            </a:r>
            <a:r>
              <a:rPr lang="ro-RO" dirty="0"/>
              <a:t> de realizare;</a:t>
            </a:r>
          </a:p>
          <a:p>
            <a:pPr lvl="0"/>
            <a:r>
              <a:rPr lang="ro-RO" dirty="0"/>
              <a:t>Angajații trebuie selectați în mod </a:t>
            </a:r>
            <a:r>
              <a:rPr lang="ro-RO" i="1" dirty="0"/>
              <a:t>științific</a:t>
            </a:r>
            <a:r>
              <a:rPr lang="ro-RO" dirty="0"/>
              <a:t>, instruiți și perfecționați;</a:t>
            </a:r>
          </a:p>
          <a:p>
            <a:pPr lvl="0"/>
            <a:r>
              <a:rPr lang="ro-RO" dirty="0"/>
              <a:t>Dezvoltarea unui </a:t>
            </a:r>
            <a:r>
              <a:rPr lang="ro-RO" i="1" dirty="0"/>
              <a:t>spirit de cooperare</a:t>
            </a:r>
            <a:r>
              <a:rPr lang="ro-RO" dirty="0"/>
              <a:t> deschisă între manageri și angajați;</a:t>
            </a:r>
          </a:p>
          <a:p>
            <a:pPr lvl="0"/>
            <a:r>
              <a:rPr lang="ro-RO" i="1" dirty="0"/>
              <a:t>Diviziunea muncii</a:t>
            </a:r>
            <a:r>
              <a:rPr lang="ro-RO" dirty="0"/>
              <a:t> între angajați și manageri trebuie realizată în părți proporționale cu abilitățile specifice. </a:t>
            </a:r>
          </a:p>
          <a:p>
            <a:r>
              <a:rPr lang="ro-RO" b="1" dirty="0" smtClean="0"/>
              <a:t>A2</a:t>
            </a:r>
            <a:r>
              <a:rPr lang="ro-RO" b="1" dirty="0"/>
              <a:t>. Teoria organizațională clasică (Managementul administrativ)</a:t>
            </a:r>
            <a:endParaRPr lang="ro-RO" dirty="0"/>
          </a:p>
          <a:p>
            <a:r>
              <a:rPr lang="ro-RO" b="1" dirty="0" smtClean="0"/>
              <a:t>-</a:t>
            </a:r>
            <a:r>
              <a:rPr lang="ro-RO" b="1" dirty="0"/>
              <a:t>Henry </a:t>
            </a:r>
            <a:r>
              <a:rPr lang="ro-RO" b="1" dirty="0" err="1"/>
              <a:t>Fayol</a:t>
            </a:r>
            <a:r>
              <a:rPr lang="ro-RO" dirty="0"/>
              <a:t> (1841-1925), inginer de mine francez.</a:t>
            </a:r>
          </a:p>
          <a:p>
            <a:r>
              <a:rPr lang="ro-RO" dirty="0"/>
              <a:t>Funcțiile managementului , numite de către </a:t>
            </a:r>
            <a:r>
              <a:rPr lang="ro-RO" dirty="0" err="1"/>
              <a:t>Fayol</a:t>
            </a:r>
            <a:r>
              <a:rPr lang="ro-RO" dirty="0"/>
              <a:t> elementele managementului sunt:</a:t>
            </a:r>
          </a:p>
          <a:p>
            <a:r>
              <a:rPr lang="ro-RO" dirty="0"/>
              <a:t>Previziune- realizarea unei analize diagnostic a firmei in </a:t>
            </a:r>
            <a:r>
              <a:rPr lang="ro-RO" dirty="0" err="1"/>
              <a:t>functie</a:t>
            </a:r>
            <a:r>
              <a:rPr lang="ro-RO" dirty="0"/>
              <a:t> de mediul intern si extern, pe baza </a:t>
            </a:r>
            <a:r>
              <a:rPr lang="ro-RO" dirty="0" err="1"/>
              <a:t>careia</a:t>
            </a:r>
            <a:r>
              <a:rPr lang="ro-RO" dirty="0"/>
              <a:t> se </a:t>
            </a:r>
            <a:r>
              <a:rPr lang="ro-RO" dirty="0" err="1"/>
              <a:t>anticipeaza</a:t>
            </a:r>
            <a:r>
              <a:rPr lang="ro-RO" dirty="0"/>
              <a:t> </a:t>
            </a:r>
            <a:r>
              <a:rPr lang="ro-RO" dirty="0" err="1"/>
              <a:t>evolutia</a:t>
            </a:r>
            <a:r>
              <a:rPr lang="ro-RO" dirty="0"/>
              <a:t> firmei, stabilindu-se obiectivele de realizat (Prognoză și Planificare);</a:t>
            </a:r>
          </a:p>
          <a:p>
            <a:r>
              <a:rPr lang="ro-RO" dirty="0"/>
              <a:t>Organizare- procesul de grupare a mijloacelor si metodelor de exploatare a resurselor din firma, </a:t>
            </a:r>
            <a:r>
              <a:rPr lang="ro-RO" dirty="0" err="1"/>
              <a:t>pt</a:t>
            </a:r>
            <a:r>
              <a:rPr lang="ro-RO" dirty="0"/>
              <a:t> atingerea obiectivelor;</a:t>
            </a:r>
          </a:p>
          <a:p>
            <a:r>
              <a:rPr lang="ro-RO" dirty="0"/>
              <a:t>	Comandă- </a:t>
            </a:r>
            <a:r>
              <a:rPr lang="ro-RO" dirty="0" err="1"/>
              <a:t>precizeaza</a:t>
            </a:r>
            <a:r>
              <a:rPr lang="ro-RO" dirty="0"/>
              <a:t> si determina cursul optim de </a:t>
            </a:r>
            <a:r>
              <a:rPr lang="ro-RO" dirty="0" err="1"/>
              <a:t>actiune</a:t>
            </a:r>
            <a:r>
              <a:rPr lang="ro-RO" dirty="0"/>
              <a:t> al firmei, concretizat in obiective, necesar de resurse, programe si </a:t>
            </a:r>
            <a:r>
              <a:rPr lang="ro-RO" dirty="0" err="1"/>
              <a:t>modalitati</a:t>
            </a:r>
            <a:r>
              <a:rPr lang="ro-RO" dirty="0"/>
              <a:t> de realizare </a:t>
            </a:r>
            <a:r>
              <a:rPr lang="ro-RO" dirty="0" err="1"/>
              <a:t>pt</a:t>
            </a:r>
            <a:r>
              <a:rPr lang="ro-RO" dirty="0"/>
              <a:t> o perioada de timp ;</a:t>
            </a:r>
          </a:p>
          <a:p>
            <a:r>
              <a:rPr lang="ro-RO" dirty="0"/>
              <a:t>Conducere- capac. de </a:t>
            </a:r>
            <a:r>
              <a:rPr lang="ro-RO" dirty="0" err="1"/>
              <a:t>infuentare</a:t>
            </a:r>
            <a:r>
              <a:rPr lang="ro-RO" dirty="0"/>
              <a:t> si supraveghere a </a:t>
            </a:r>
            <a:r>
              <a:rPr lang="ro-RO" dirty="0" err="1"/>
              <a:t>activitatilor</a:t>
            </a:r>
            <a:r>
              <a:rPr lang="ro-RO" dirty="0"/>
              <a:t> si comportam. </a:t>
            </a:r>
            <a:r>
              <a:rPr lang="ro-RO" dirty="0" err="1"/>
              <a:t>angajatilor</a:t>
            </a:r>
            <a:r>
              <a:rPr lang="ro-RO" dirty="0"/>
              <a:t>, spre atingerea obiectivelor firmei</a:t>
            </a:r>
          </a:p>
          <a:p>
            <a:r>
              <a:rPr lang="ro-RO" dirty="0"/>
              <a:t>Controlul- procesul prin care se </a:t>
            </a:r>
            <a:r>
              <a:rPr lang="ro-RO" dirty="0" err="1"/>
              <a:t>evalueaza</a:t>
            </a:r>
            <a:r>
              <a:rPr lang="ro-RO" dirty="0"/>
              <a:t> </a:t>
            </a:r>
            <a:r>
              <a:rPr lang="ro-RO" dirty="0" err="1"/>
              <a:t>consecintele</a:t>
            </a:r>
            <a:r>
              <a:rPr lang="ro-RO" dirty="0"/>
              <a:t> activ din firma </a:t>
            </a:r>
            <a:r>
              <a:rPr lang="ro-RO" dirty="0" err="1"/>
              <a:t>comparand</a:t>
            </a:r>
            <a:r>
              <a:rPr lang="ro-RO" dirty="0"/>
              <a:t> cu ceea ce trebuia realizat (obiective, timp, buget).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361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245537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Mediul extern</a:t>
            </a:r>
            <a:r>
              <a:rPr lang="pt-BR" dirty="0"/>
              <a:t> este reprezentat de MACROMEDIU si MICROMEDIUL:</a:t>
            </a:r>
            <a:endParaRPr lang="ro-RO" dirty="0"/>
          </a:p>
          <a:p>
            <a:r>
              <a:rPr lang="en-US" b="1" i="1" dirty="0"/>
              <a:t>MACROMEDIUL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analizat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factori</a:t>
            </a:r>
            <a:r>
              <a:rPr lang="en-US" dirty="0"/>
              <a:t> </a:t>
            </a:r>
            <a:r>
              <a:rPr lang="en-US" dirty="0" err="1"/>
              <a:t>specifici</a:t>
            </a:r>
            <a:r>
              <a:rPr lang="en-US" dirty="0"/>
              <a:t> </a:t>
            </a:r>
            <a:r>
              <a:rPr lang="en-US" dirty="0" err="1"/>
              <a:t>mediului</a:t>
            </a:r>
            <a:r>
              <a:rPr lang="en-US" dirty="0"/>
              <a:t> extern,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anume</a:t>
            </a:r>
            <a:r>
              <a:rPr lang="en-US" dirty="0"/>
              <a:t>: </a:t>
            </a:r>
            <a:r>
              <a:rPr lang="en-US" dirty="0" err="1"/>
              <a:t>factori</a:t>
            </a:r>
            <a:r>
              <a:rPr lang="en-US" dirty="0"/>
              <a:t> </a:t>
            </a:r>
            <a:r>
              <a:rPr lang="en-US" dirty="0" err="1"/>
              <a:t>naturali</a:t>
            </a:r>
            <a:r>
              <a:rPr lang="en-US" dirty="0"/>
              <a:t>, </a:t>
            </a:r>
            <a:r>
              <a:rPr lang="en-US" dirty="0" err="1"/>
              <a:t>factori</a:t>
            </a:r>
            <a:r>
              <a:rPr lang="en-US" dirty="0"/>
              <a:t> </a:t>
            </a:r>
            <a:r>
              <a:rPr lang="en-US" dirty="0" err="1"/>
              <a:t>econo</a:t>
            </a:r>
            <a:r>
              <a:rPr lang="it-IT" dirty="0"/>
              <a:t>mici, factori politico-legali, factori socio-culturali, factori tehnologici.</a:t>
            </a:r>
            <a:r>
              <a:rPr lang="it-IT" b="1" dirty="0"/>
              <a:t> </a:t>
            </a:r>
            <a:endParaRPr lang="ro-RO" dirty="0"/>
          </a:p>
          <a:p>
            <a:pPr lvl="0"/>
            <a:r>
              <a:rPr lang="it-IT" b="1" dirty="0"/>
              <a:t>factori naturali</a:t>
            </a:r>
            <a:r>
              <a:rPr lang="it-IT" dirty="0"/>
              <a:t>: relief, clima, calamitati, etc.</a:t>
            </a:r>
            <a:r>
              <a:rPr lang="it-IT" b="1" dirty="0"/>
              <a:t> </a:t>
            </a:r>
            <a:endParaRPr lang="ro-RO" dirty="0"/>
          </a:p>
          <a:p>
            <a:pPr lvl="0"/>
            <a:r>
              <a:rPr lang="it-IT" b="1" dirty="0"/>
              <a:t>factori economici</a:t>
            </a:r>
            <a:r>
              <a:rPr lang="it-IT" dirty="0"/>
              <a:t>: PIB-locuitor, inflaţia, fiscalitatea, rata dobânzii, cursul de schimb, preţurile materilor prime şi energiei, etc.</a:t>
            </a:r>
            <a:r>
              <a:rPr lang="it-IT" b="1" dirty="0"/>
              <a:t> </a:t>
            </a:r>
            <a:endParaRPr lang="ro-RO" dirty="0"/>
          </a:p>
          <a:p>
            <a:pPr lvl="0"/>
            <a:r>
              <a:rPr lang="it-IT" b="1" dirty="0"/>
              <a:t>factori politico-legali</a:t>
            </a:r>
            <a:r>
              <a:rPr lang="it-IT" dirty="0"/>
              <a:t>: legislaţia privind protecţia consumatorului, protecţia societăţii, protecţia concurenţei, sistemul de impozite şi taxe, etc.</a:t>
            </a:r>
            <a:r>
              <a:rPr lang="it-IT" b="1" dirty="0"/>
              <a:t> </a:t>
            </a:r>
            <a:endParaRPr lang="ro-RO" dirty="0"/>
          </a:p>
          <a:p>
            <a:pPr lvl="0"/>
            <a:r>
              <a:rPr lang="it-IT" b="1" dirty="0"/>
              <a:t>factori socio-culturali</a:t>
            </a:r>
            <a:r>
              <a:rPr lang="it-IT" dirty="0"/>
              <a:t>: caracteristici demografice: vârstă, sex, stare civilă, ocupaţie; g</a:t>
            </a:r>
            <a:r>
              <a:rPr lang="pt-BR" dirty="0"/>
              <a:t>radul de cultură; </a:t>
            </a:r>
            <a:r>
              <a:rPr lang="it-IT" dirty="0"/>
              <a:t>nivelul de educaţie.</a:t>
            </a:r>
            <a:r>
              <a:rPr lang="it-IT" b="1" dirty="0"/>
              <a:t> </a:t>
            </a:r>
            <a:endParaRPr lang="ro-RO" dirty="0"/>
          </a:p>
          <a:p>
            <a:pPr lvl="0"/>
            <a:r>
              <a:rPr lang="fr-FR" b="1" dirty="0" err="1"/>
              <a:t>factori</a:t>
            </a:r>
            <a:r>
              <a:rPr lang="fr-FR" b="1" dirty="0"/>
              <a:t> </a:t>
            </a:r>
            <a:r>
              <a:rPr lang="fr-FR" b="1" dirty="0" err="1"/>
              <a:t>tehnologici</a:t>
            </a:r>
            <a:r>
              <a:rPr lang="fr-FR" dirty="0"/>
              <a:t>: </a:t>
            </a:r>
            <a:r>
              <a:rPr lang="fr-FR" dirty="0" err="1"/>
              <a:t>noile</a:t>
            </a:r>
            <a:r>
              <a:rPr lang="fr-FR" dirty="0"/>
              <a:t> </a:t>
            </a:r>
            <a:r>
              <a:rPr lang="fr-FR" dirty="0" err="1"/>
              <a:t>tehnologii</a:t>
            </a:r>
            <a:r>
              <a:rPr lang="fr-FR" dirty="0"/>
              <a:t> </a:t>
            </a:r>
            <a:r>
              <a:rPr lang="fr-FR" dirty="0" err="1"/>
              <a:t>aparute</a:t>
            </a:r>
            <a:r>
              <a:rPr lang="fr-FR" dirty="0"/>
              <a:t> la </a:t>
            </a:r>
            <a:r>
              <a:rPr lang="fr-FR" dirty="0" err="1"/>
              <a:t>nivel</a:t>
            </a:r>
            <a:r>
              <a:rPr lang="fr-FR" dirty="0"/>
              <a:t> mondial, national.</a:t>
            </a:r>
            <a:r>
              <a:rPr lang="fr-FR" b="1" i="1" dirty="0"/>
              <a:t> </a:t>
            </a:r>
            <a:endParaRPr lang="ro-RO" dirty="0"/>
          </a:p>
          <a:p>
            <a:r>
              <a:rPr lang="it-IT" b="1" i="1" dirty="0"/>
              <a:t>MICROMEDIUL </a:t>
            </a:r>
            <a:r>
              <a:rPr lang="it-IT" dirty="0"/>
              <a:t>este compus din clienti, concurenta, furnizori, intermediari. </a:t>
            </a:r>
            <a:endParaRPr lang="ro-RO" dirty="0"/>
          </a:p>
          <a:p>
            <a:r>
              <a:rPr lang="it-IT" b="1" dirty="0"/>
              <a:t>	Mediul intern</a:t>
            </a:r>
            <a:r>
              <a:rPr lang="it-IT" dirty="0"/>
              <a:t> function</a:t>
            </a:r>
            <a:r>
              <a:rPr lang="ro-RO" dirty="0" err="1"/>
              <a:t>eaza</a:t>
            </a:r>
            <a:r>
              <a:rPr lang="it-IT" dirty="0"/>
              <a:t> pe baza unor resurse:</a:t>
            </a:r>
            <a:endParaRPr lang="ro-RO" dirty="0"/>
          </a:p>
          <a:p>
            <a:r>
              <a:rPr lang="ro-RO" dirty="0"/>
              <a:t>Resursele firmei: </a:t>
            </a:r>
            <a:r>
              <a:rPr lang="it-IT" dirty="0" smtClean="0"/>
              <a:t>resurse materiale;resurse umane;resurse financiare;resurse tehnologice;resurse informationale.</a:t>
            </a:r>
            <a:endParaRPr lang="ro-RO" dirty="0" smtClean="0"/>
          </a:p>
          <a:p>
            <a:r>
              <a:rPr lang="it-IT" dirty="0" smtClean="0"/>
              <a:t>Compartimente </a:t>
            </a:r>
            <a:r>
              <a:rPr lang="it-IT" dirty="0"/>
              <a:t>importante din cadrul unei firme </a:t>
            </a:r>
            <a:r>
              <a:rPr lang="it-IT" dirty="0" smtClean="0"/>
              <a:t>mari:cercetare-dezvoltare;productie;comercial-marketing;financiar-contabil;resurse </a:t>
            </a:r>
            <a:r>
              <a:rPr lang="it-IT" dirty="0"/>
              <a:t>umane. 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4616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92500" lnSpcReduction="10000"/>
          </a:bodyPr>
          <a:lstStyle/>
          <a:p>
            <a:r>
              <a:rPr lang="ro-RO" b="1" dirty="0"/>
              <a:t>Principalele f</a:t>
            </a:r>
            <a:r>
              <a:rPr lang="en-US" b="1" dirty="0" err="1"/>
              <a:t>unctiuni</a:t>
            </a:r>
            <a:r>
              <a:rPr lang="ro-RO" b="1" dirty="0"/>
              <a:t>/compartimente</a:t>
            </a:r>
            <a:r>
              <a:rPr lang="en-US" b="1" dirty="0"/>
              <a:t> din </a:t>
            </a:r>
            <a:r>
              <a:rPr lang="en-US" b="1" dirty="0" err="1"/>
              <a:t>cadrul</a:t>
            </a:r>
            <a:r>
              <a:rPr lang="en-US" b="1" dirty="0"/>
              <a:t>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organizatii</a:t>
            </a:r>
            <a:r>
              <a:rPr lang="en-US" b="1" dirty="0"/>
              <a:t> </a:t>
            </a:r>
            <a:r>
              <a:rPr lang="en-US" b="1" dirty="0" err="1"/>
              <a:t>sunt</a:t>
            </a:r>
            <a:r>
              <a:rPr lang="en-US" b="1" dirty="0"/>
              <a:t> :</a:t>
            </a:r>
            <a:endParaRPr lang="ro-RO" dirty="0"/>
          </a:p>
          <a:p>
            <a:r>
              <a:rPr lang="en-US" b="1" dirty="0" err="1"/>
              <a:t>Functiunea</a:t>
            </a:r>
            <a:r>
              <a:rPr lang="en-US" b="1" dirty="0"/>
              <a:t> de </a:t>
            </a:r>
            <a:r>
              <a:rPr lang="en-US" b="1" dirty="0" err="1"/>
              <a:t>cercetare-dezvoltare</a:t>
            </a:r>
            <a:r>
              <a:rPr lang="en-US" b="1" dirty="0"/>
              <a:t>:</a:t>
            </a:r>
            <a:endParaRPr lang="ro-RO" dirty="0"/>
          </a:p>
          <a:p>
            <a:r>
              <a:rPr lang="en-US" u="sng" dirty="0" err="1"/>
              <a:t>Activitatile</a:t>
            </a:r>
            <a:r>
              <a:rPr lang="en-US" u="sng" dirty="0"/>
              <a:t> de </a:t>
            </a:r>
            <a:r>
              <a:rPr lang="en-US" u="sng" dirty="0" err="1"/>
              <a:t>baza</a:t>
            </a:r>
            <a:r>
              <a:rPr lang="en-US" u="sng" dirty="0"/>
              <a:t> ale </a:t>
            </a:r>
            <a:r>
              <a:rPr lang="en-US" u="sng" dirty="0" err="1"/>
              <a:t>acestei</a:t>
            </a:r>
            <a:r>
              <a:rPr lang="en-US" u="sng" dirty="0"/>
              <a:t> </a:t>
            </a:r>
            <a:r>
              <a:rPr lang="en-US" u="sng" dirty="0" err="1"/>
              <a:t>functiuni</a:t>
            </a:r>
            <a:r>
              <a:rPr lang="en-US" u="sng" dirty="0"/>
              <a:t> </a:t>
            </a:r>
            <a:r>
              <a:rPr lang="en-US" u="sng" dirty="0" err="1"/>
              <a:t>sunt</a:t>
            </a:r>
            <a:r>
              <a:rPr lang="en-US" u="sng" dirty="0"/>
              <a:t> </a:t>
            </a:r>
            <a:r>
              <a:rPr lang="en-US" u="sng" dirty="0" err="1"/>
              <a:t>urmatoarele</a:t>
            </a:r>
            <a:r>
              <a:rPr lang="en-US" dirty="0"/>
              <a:t>:</a:t>
            </a:r>
            <a:endParaRPr lang="ro-RO" dirty="0"/>
          </a:p>
          <a:p>
            <a:pPr lvl="0"/>
            <a:r>
              <a:rPr lang="en-US" dirty="0" err="1"/>
              <a:t>conceperea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asimilarea</a:t>
            </a:r>
            <a:r>
              <a:rPr lang="en-US" dirty="0"/>
              <a:t> de </a:t>
            </a:r>
            <a:r>
              <a:rPr lang="en-US" dirty="0" err="1"/>
              <a:t>produse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servicii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modernizarea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</a:t>
            </a:r>
            <a:endParaRPr lang="ro-RO" dirty="0"/>
          </a:p>
          <a:p>
            <a:pPr lvl="0"/>
            <a:r>
              <a:rPr lang="en-US" dirty="0" err="1"/>
              <a:t>cercetarea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asimilarea</a:t>
            </a:r>
            <a:r>
              <a:rPr lang="en-US" dirty="0"/>
              <a:t> de </a:t>
            </a:r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 </a:t>
            </a:r>
            <a:endParaRPr lang="ro-RO" dirty="0"/>
          </a:p>
          <a:p>
            <a:pPr lvl="0"/>
            <a:r>
              <a:rPr lang="en-US" dirty="0" err="1"/>
              <a:t>actvitatea</a:t>
            </a:r>
            <a:r>
              <a:rPr lang="en-US" dirty="0"/>
              <a:t> de </a:t>
            </a:r>
            <a:r>
              <a:rPr lang="en-US" dirty="0" err="1"/>
              <a:t>organizare</a:t>
            </a:r>
            <a:r>
              <a:rPr lang="en-US" dirty="0"/>
              <a:t> a </a:t>
            </a:r>
            <a:r>
              <a:rPr lang="en-US" dirty="0" err="1"/>
              <a:t>sistemului</a:t>
            </a:r>
            <a:r>
              <a:rPr lang="en-US" dirty="0"/>
              <a:t> </a:t>
            </a:r>
            <a:r>
              <a:rPr lang="en-US" dirty="0" err="1"/>
              <a:t>organizatie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a </a:t>
            </a:r>
            <a:r>
              <a:rPr lang="en-US" dirty="0" err="1"/>
              <a:t>subsistemelor</a:t>
            </a:r>
            <a:r>
              <a:rPr lang="en-US" dirty="0"/>
              <a:t> sale </a:t>
            </a:r>
            <a:r>
              <a:rPr lang="en-US" dirty="0" err="1"/>
              <a:t>componente</a:t>
            </a:r>
            <a:r>
              <a:rPr lang="en-US" dirty="0"/>
              <a:t> </a:t>
            </a:r>
            <a:endParaRPr lang="ro-RO" dirty="0"/>
          </a:p>
          <a:p>
            <a:pPr lvl="0"/>
            <a:r>
              <a:rPr lang="en-US" dirty="0" err="1"/>
              <a:t>elaborarea</a:t>
            </a:r>
            <a:r>
              <a:rPr lang="en-US" dirty="0"/>
              <a:t>, </a:t>
            </a:r>
            <a:r>
              <a:rPr lang="en-US" dirty="0" err="1"/>
              <a:t>stabilirea</a:t>
            </a:r>
            <a:r>
              <a:rPr lang="en-US" dirty="0"/>
              <a:t> </a:t>
            </a:r>
            <a:r>
              <a:rPr lang="en-US" dirty="0" err="1"/>
              <a:t>normelor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normativelor</a:t>
            </a:r>
            <a:r>
              <a:rPr lang="en-US" dirty="0"/>
              <a:t> de </a:t>
            </a:r>
            <a:r>
              <a:rPr lang="en-US" dirty="0" err="1"/>
              <a:t>consumuri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de </a:t>
            </a:r>
            <a:r>
              <a:rPr lang="en-US" dirty="0" err="1"/>
              <a:t>materii</a:t>
            </a:r>
            <a:r>
              <a:rPr lang="en-US" dirty="0"/>
              <a:t> prime, </a:t>
            </a:r>
            <a:r>
              <a:rPr lang="en-US" dirty="0" err="1"/>
              <a:t>materiale</a:t>
            </a:r>
            <a:r>
              <a:rPr lang="en-US" dirty="0"/>
              <a:t>, </a:t>
            </a:r>
            <a:r>
              <a:rPr lang="en-US" dirty="0" err="1"/>
              <a:t>energie</a:t>
            </a:r>
            <a:r>
              <a:rPr lang="en-US" dirty="0"/>
              <a:t>, </a:t>
            </a:r>
            <a:r>
              <a:rPr lang="en-US" dirty="0" err="1"/>
              <a:t>combustibili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partial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 </a:t>
            </a:r>
            <a:r>
              <a:rPr lang="en-US" dirty="0" err="1"/>
              <a:t>umane</a:t>
            </a:r>
            <a:r>
              <a:rPr lang="en-US" dirty="0"/>
              <a:t> </a:t>
            </a:r>
            <a:endParaRPr lang="ro-RO" dirty="0"/>
          </a:p>
          <a:p>
            <a:pPr lvl="0"/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capacitatilor</a:t>
            </a:r>
            <a:r>
              <a:rPr lang="en-US" dirty="0"/>
              <a:t> de </a:t>
            </a:r>
            <a:r>
              <a:rPr lang="en-US" dirty="0" err="1"/>
              <a:t>productie</a:t>
            </a:r>
            <a:r>
              <a:rPr lang="en-US" dirty="0"/>
              <a:t>, </a:t>
            </a:r>
            <a:r>
              <a:rPr lang="en-US" dirty="0" err="1"/>
              <a:t>elaborarea</a:t>
            </a:r>
            <a:r>
              <a:rPr lang="en-US" dirty="0"/>
              <a:t> </a:t>
            </a:r>
            <a:r>
              <a:rPr lang="en-US" dirty="0" err="1"/>
              <a:t>prognozelor</a:t>
            </a:r>
            <a:r>
              <a:rPr lang="en-US" dirty="0"/>
              <a:t>, </a:t>
            </a:r>
            <a:r>
              <a:rPr lang="en-US" dirty="0" err="1"/>
              <a:t>planurilor</a:t>
            </a:r>
            <a:r>
              <a:rPr lang="en-US" dirty="0"/>
              <a:t> </a:t>
            </a:r>
            <a:r>
              <a:rPr lang="en-US" dirty="0" err="1"/>
              <a:t>strategice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tactice</a:t>
            </a:r>
            <a:r>
              <a:rPr lang="en-US" dirty="0"/>
              <a:t> </a:t>
            </a:r>
            <a:endParaRPr lang="ro-RO" dirty="0"/>
          </a:p>
          <a:p>
            <a:pPr lvl="0"/>
            <a:r>
              <a:rPr lang="en-US" dirty="0" err="1"/>
              <a:t>documentarea</a:t>
            </a:r>
            <a:r>
              <a:rPr lang="en-US" dirty="0"/>
              <a:t> </a:t>
            </a:r>
            <a:endParaRPr lang="ro-RO" dirty="0"/>
          </a:p>
          <a:p>
            <a:pPr marL="0" indent="0">
              <a:buNone/>
            </a:pP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886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 smtClean="0"/>
              <a:t>Functiunea</a:t>
            </a:r>
            <a:r>
              <a:rPr lang="en-US" b="1" dirty="0" smtClean="0"/>
              <a:t> de </a:t>
            </a:r>
            <a:r>
              <a:rPr lang="en-US" b="1" dirty="0" err="1" smtClean="0"/>
              <a:t>productie</a:t>
            </a:r>
            <a:r>
              <a:rPr lang="en-US" b="1" dirty="0" smtClean="0"/>
              <a:t>:</a:t>
            </a:r>
            <a:endParaRPr lang="ro-RO" dirty="0" smtClean="0"/>
          </a:p>
          <a:p>
            <a:r>
              <a:rPr lang="en-US" b="1" u="sng" dirty="0" err="1" smtClean="0"/>
              <a:t>Activitatile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principale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sunt</a:t>
            </a:r>
            <a:r>
              <a:rPr lang="en-US" b="1" u="sng" dirty="0" smtClean="0"/>
              <a:t>:</a:t>
            </a:r>
            <a:endParaRPr lang="ro-RO" dirty="0" smtClean="0"/>
          </a:p>
          <a:p>
            <a:pPr lvl="0"/>
            <a:r>
              <a:rPr lang="en-US" b="1" dirty="0" err="1" smtClean="0"/>
              <a:t>fabricatia</a:t>
            </a:r>
            <a:r>
              <a:rPr lang="en-US" b="1" dirty="0" smtClean="0"/>
              <a:t>, </a:t>
            </a:r>
            <a:r>
              <a:rPr lang="en-US" b="1" dirty="0" err="1" smtClean="0"/>
              <a:t>exploatarea</a:t>
            </a:r>
            <a:r>
              <a:rPr lang="en-US" b="1" dirty="0" smtClean="0"/>
              <a:t>, </a:t>
            </a:r>
            <a:r>
              <a:rPr lang="en-US" b="1" dirty="0" err="1" smtClean="0"/>
              <a:t>operatiunile</a:t>
            </a:r>
            <a:r>
              <a:rPr lang="en-US" b="1" dirty="0" smtClean="0"/>
              <a:t> de </a:t>
            </a:r>
            <a:r>
              <a:rPr lang="en-US" b="1" dirty="0" err="1" smtClean="0"/>
              <a:t>prestare</a:t>
            </a:r>
            <a:r>
              <a:rPr lang="en-US" b="1" dirty="0" smtClean="0"/>
              <a:t> a </a:t>
            </a:r>
            <a:r>
              <a:rPr lang="en-US" b="1" dirty="0" err="1" smtClean="0"/>
              <a:t>serviciilor</a:t>
            </a:r>
            <a:r>
              <a:rPr lang="en-US" b="1" dirty="0" smtClean="0"/>
              <a:t> </a:t>
            </a:r>
            <a:endParaRPr lang="ro-RO" dirty="0" smtClean="0"/>
          </a:p>
          <a:p>
            <a:pPr lvl="0"/>
            <a:r>
              <a:rPr lang="en-US" b="1" dirty="0" err="1" smtClean="0"/>
              <a:t>programarea</a:t>
            </a:r>
            <a:r>
              <a:rPr lang="en-US" b="1" dirty="0" smtClean="0"/>
              <a:t>, </a:t>
            </a:r>
            <a:r>
              <a:rPr lang="en-US" b="1" dirty="0" err="1" smtClean="0"/>
              <a:t>lansarea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urmarirea</a:t>
            </a:r>
            <a:r>
              <a:rPr lang="en-US" b="1" dirty="0" smtClean="0"/>
              <a:t> </a:t>
            </a:r>
            <a:r>
              <a:rPr lang="en-US" b="1" dirty="0" err="1" smtClean="0"/>
              <a:t>operativa</a:t>
            </a:r>
            <a:r>
              <a:rPr lang="en-US" b="1" dirty="0" smtClean="0"/>
              <a:t> a </a:t>
            </a:r>
            <a:r>
              <a:rPr lang="en-US" b="1" dirty="0" err="1" smtClean="0"/>
              <a:t>productiei</a:t>
            </a:r>
            <a:r>
              <a:rPr lang="en-US" b="1" dirty="0" smtClean="0"/>
              <a:t> </a:t>
            </a:r>
            <a:endParaRPr lang="ro-RO" dirty="0" smtClean="0"/>
          </a:p>
          <a:p>
            <a:pPr lvl="0"/>
            <a:r>
              <a:rPr lang="en-US" b="1" dirty="0" err="1" smtClean="0"/>
              <a:t>productie</a:t>
            </a:r>
            <a:r>
              <a:rPr lang="en-US" b="1" dirty="0" smtClean="0"/>
              <a:t> </a:t>
            </a:r>
            <a:r>
              <a:rPr lang="en-US" b="1" dirty="0" err="1" smtClean="0"/>
              <a:t>auxiliara</a:t>
            </a:r>
            <a:r>
              <a:rPr lang="en-US" b="1" dirty="0" smtClean="0"/>
              <a:t> </a:t>
            </a:r>
            <a:r>
              <a:rPr lang="en-US" b="1" dirty="0" err="1" smtClean="0"/>
              <a:t>prin</a:t>
            </a:r>
            <a:r>
              <a:rPr lang="en-US" b="1" dirty="0" smtClean="0"/>
              <a:t> care se </a:t>
            </a:r>
            <a:r>
              <a:rPr lang="en-US" b="1" dirty="0" err="1" smtClean="0"/>
              <a:t>asigura</a:t>
            </a:r>
            <a:r>
              <a:rPr lang="en-US" b="1" dirty="0" smtClean="0"/>
              <a:t> </a:t>
            </a:r>
            <a:r>
              <a:rPr lang="en-US" b="1" dirty="0" err="1" smtClean="0"/>
              <a:t>unele</a:t>
            </a:r>
            <a:r>
              <a:rPr lang="en-US" b="1" dirty="0" smtClean="0"/>
              <a:t> </a:t>
            </a:r>
            <a:r>
              <a:rPr lang="en-US" b="1" dirty="0" err="1" smtClean="0"/>
              <a:t>cerinte</a:t>
            </a:r>
            <a:r>
              <a:rPr lang="en-US" b="1" dirty="0" smtClean="0"/>
              <a:t> </a:t>
            </a:r>
            <a:r>
              <a:rPr lang="en-US" b="1" dirty="0" err="1" smtClean="0"/>
              <a:t>necesare</a:t>
            </a:r>
            <a:r>
              <a:rPr lang="en-US" b="1" dirty="0" smtClean="0"/>
              <a:t> </a:t>
            </a:r>
            <a:r>
              <a:rPr lang="en-US" b="1" dirty="0" err="1" smtClean="0"/>
              <a:t>desfasurarii</a:t>
            </a:r>
            <a:r>
              <a:rPr lang="en-US" b="1" dirty="0" smtClean="0"/>
              <a:t> in </a:t>
            </a:r>
            <a:r>
              <a:rPr lang="en-US" b="1" dirty="0" err="1" smtClean="0"/>
              <a:t>conditii</a:t>
            </a:r>
            <a:r>
              <a:rPr lang="en-US" b="1" dirty="0" smtClean="0"/>
              <a:t> </a:t>
            </a:r>
            <a:r>
              <a:rPr lang="en-US" b="1" dirty="0" err="1" smtClean="0"/>
              <a:t>bune</a:t>
            </a:r>
            <a:r>
              <a:rPr lang="en-US" b="1" dirty="0" smtClean="0"/>
              <a:t> a </a:t>
            </a:r>
            <a:r>
              <a:rPr lang="en-US" b="1" dirty="0" err="1" smtClean="0"/>
              <a:t>procesului</a:t>
            </a:r>
            <a:r>
              <a:rPr lang="en-US" b="1" dirty="0" smtClean="0"/>
              <a:t> de </a:t>
            </a:r>
            <a:r>
              <a:rPr lang="en-US" b="1" dirty="0" err="1" smtClean="0"/>
              <a:t>fabricatie</a:t>
            </a:r>
            <a:r>
              <a:rPr lang="en-US" b="1" dirty="0" smtClean="0"/>
              <a:t> din firma</a:t>
            </a:r>
            <a:endParaRPr lang="ro-RO" dirty="0" smtClean="0"/>
          </a:p>
          <a:p>
            <a:pPr lvl="0"/>
            <a:r>
              <a:rPr lang="en-US" b="1" dirty="0" err="1" smtClean="0"/>
              <a:t>intretinerea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reparatia</a:t>
            </a:r>
            <a:r>
              <a:rPr lang="en-US" b="1" dirty="0" smtClean="0"/>
              <a:t> </a:t>
            </a:r>
            <a:r>
              <a:rPr lang="en-US" b="1" dirty="0" err="1" smtClean="0"/>
              <a:t>masinilor</a:t>
            </a:r>
            <a:r>
              <a:rPr lang="en-US" b="1" dirty="0" smtClean="0"/>
              <a:t>, </a:t>
            </a:r>
            <a:r>
              <a:rPr lang="en-US" b="1" dirty="0" err="1" smtClean="0"/>
              <a:t>cladirilor</a:t>
            </a:r>
            <a:r>
              <a:rPr lang="en-US" b="1" dirty="0" smtClean="0"/>
              <a:t>, </a:t>
            </a:r>
            <a:r>
              <a:rPr lang="en-US" b="1" dirty="0" err="1" smtClean="0"/>
              <a:t>echipamentelor</a:t>
            </a:r>
            <a:r>
              <a:rPr lang="en-US" b="1" dirty="0" smtClean="0"/>
              <a:t> de </a:t>
            </a:r>
            <a:r>
              <a:rPr lang="en-US" b="1" dirty="0" err="1" smtClean="0"/>
              <a:t>lucru</a:t>
            </a:r>
            <a:r>
              <a:rPr lang="en-US" b="1" dirty="0" smtClean="0"/>
              <a:t> in </a:t>
            </a:r>
            <a:r>
              <a:rPr lang="en-US" b="1" dirty="0" err="1" smtClean="0"/>
              <a:t>vederea</a:t>
            </a:r>
            <a:r>
              <a:rPr lang="en-US" b="1" dirty="0" smtClean="0"/>
              <a:t> </a:t>
            </a:r>
            <a:r>
              <a:rPr lang="en-US" b="1" dirty="0" err="1" smtClean="0"/>
              <a:t>mentinerii</a:t>
            </a:r>
            <a:r>
              <a:rPr lang="en-US" b="1" dirty="0" smtClean="0"/>
              <a:t> </a:t>
            </a:r>
            <a:r>
              <a:rPr lang="en-US" b="1" dirty="0" err="1" smtClean="0"/>
              <a:t>lor</a:t>
            </a:r>
            <a:r>
              <a:rPr lang="en-US" b="1" dirty="0" smtClean="0"/>
              <a:t> in stare de </a:t>
            </a:r>
            <a:r>
              <a:rPr lang="en-US" b="1" dirty="0" err="1" smtClean="0"/>
              <a:t>functionare</a:t>
            </a:r>
            <a:r>
              <a:rPr lang="en-US" b="1" dirty="0" smtClean="0"/>
              <a:t> la </a:t>
            </a:r>
            <a:r>
              <a:rPr lang="en-US" b="1" dirty="0" err="1" smtClean="0"/>
              <a:t>parametrii</a:t>
            </a:r>
            <a:r>
              <a:rPr lang="en-US" b="1" dirty="0" smtClean="0"/>
              <a:t> cat </a:t>
            </a:r>
            <a:r>
              <a:rPr lang="en-US" b="1" dirty="0" err="1" smtClean="0"/>
              <a:t>mai</a:t>
            </a:r>
            <a:r>
              <a:rPr lang="en-US" b="1" dirty="0" smtClean="0"/>
              <a:t> </a:t>
            </a:r>
            <a:r>
              <a:rPr lang="en-US" b="1" dirty="0" err="1" smtClean="0"/>
              <a:t>apropiati</a:t>
            </a:r>
            <a:r>
              <a:rPr lang="en-US" b="1" dirty="0" smtClean="0"/>
              <a:t> de </a:t>
            </a:r>
            <a:r>
              <a:rPr lang="en-US" b="1" dirty="0" err="1" smtClean="0"/>
              <a:t>cei</a:t>
            </a:r>
            <a:r>
              <a:rPr lang="en-US" b="1" dirty="0" smtClean="0"/>
              <a:t> </a:t>
            </a:r>
            <a:r>
              <a:rPr lang="en-US" b="1" dirty="0" err="1" smtClean="0"/>
              <a:t>optimi</a:t>
            </a:r>
            <a:r>
              <a:rPr lang="en-US" b="1" dirty="0" smtClean="0"/>
              <a:t> </a:t>
            </a:r>
            <a:endParaRPr lang="ro-RO" dirty="0" smtClean="0"/>
          </a:p>
          <a:p>
            <a:pPr lvl="0"/>
            <a:r>
              <a:rPr lang="en-US" b="1" dirty="0" err="1" smtClean="0"/>
              <a:t>controlul</a:t>
            </a:r>
            <a:r>
              <a:rPr lang="en-US" b="1" dirty="0" smtClean="0"/>
              <a:t> </a:t>
            </a:r>
            <a:r>
              <a:rPr lang="en-US" b="1" dirty="0" err="1" smtClean="0"/>
              <a:t>tehnic</a:t>
            </a:r>
            <a:r>
              <a:rPr lang="en-US" b="1" dirty="0" smtClean="0"/>
              <a:t> de </a:t>
            </a:r>
            <a:r>
              <a:rPr lang="en-US" b="1" dirty="0" err="1" smtClean="0"/>
              <a:t>calitate</a:t>
            </a:r>
            <a:r>
              <a:rPr lang="en-US" b="1" dirty="0" smtClean="0"/>
              <a:t> </a:t>
            </a:r>
            <a:endParaRPr lang="ro-RO" dirty="0" smtClean="0"/>
          </a:p>
          <a:p>
            <a:pPr lvl="0"/>
            <a:r>
              <a:rPr lang="en-US" b="1" dirty="0" err="1" smtClean="0"/>
              <a:t>transportul</a:t>
            </a:r>
            <a:r>
              <a:rPr lang="en-US" b="1" dirty="0" smtClean="0"/>
              <a:t> intern </a:t>
            </a:r>
            <a:r>
              <a:rPr lang="en-US" b="1" dirty="0" err="1" smtClean="0"/>
              <a:t>tehnologic</a:t>
            </a:r>
            <a:r>
              <a:rPr lang="en-US" b="1" dirty="0" smtClean="0"/>
              <a:t> </a:t>
            </a:r>
            <a:endParaRPr lang="ro-RO" b="1" dirty="0" smtClean="0"/>
          </a:p>
          <a:p>
            <a:r>
              <a:rPr lang="ro-RO" b="1" dirty="0" err="1" smtClean="0"/>
              <a:t>Functiunea</a:t>
            </a:r>
            <a:r>
              <a:rPr lang="ro-RO" b="1" dirty="0" smtClean="0"/>
              <a:t> comercial-marketing:</a:t>
            </a:r>
          </a:p>
          <a:p>
            <a:r>
              <a:rPr lang="en-US" b="1" u="sng" dirty="0" err="1" smtClean="0"/>
              <a:t>Activitatile</a:t>
            </a:r>
            <a:r>
              <a:rPr lang="en-US" b="1" u="sng" dirty="0" smtClean="0"/>
              <a:t> </a:t>
            </a:r>
            <a:r>
              <a:rPr lang="ro-RO" b="1" u="sng" dirty="0" smtClean="0"/>
              <a:t>care intervin se refera la</a:t>
            </a:r>
            <a:r>
              <a:rPr lang="en-US" b="1" dirty="0" smtClean="0"/>
              <a:t>:</a:t>
            </a:r>
            <a:endParaRPr lang="ro-RO" dirty="0" smtClean="0"/>
          </a:p>
          <a:p>
            <a:pPr lvl="0"/>
            <a:r>
              <a:rPr lang="en-US" b="1" dirty="0" err="1" smtClean="0"/>
              <a:t>aprovizionarea</a:t>
            </a:r>
            <a:r>
              <a:rPr lang="en-US" b="1" dirty="0" smtClean="0"/>
              <a:t> </a:t>
            </a:r>
            <a:r>
              <a:rPr lang="en-US" b="1" dirty="0" err="1" smtClean="0"/>
              <a:t>tehnico-materiala</a:t>
            </a:r>
            <a:r>
              <a:rPr lang="en-US" b="1" dirty="0" smtClean="0"/>
              <a:t>;</a:t>
            </a:r>
            <a:endParaRPr lang="ro-RO" dirty="0" smtClean="0"/>
          </a:p>
          <a:p>
            <a:pPr lvl="0"/>
            <a:r>
              <a:rPr lang="en-US" b="1" dirty="0" err="1" smtClean="0"/>
              <a:t>depozitarea</a:t>
            </a:r>
            <a:r>
              <a:rPr lang="en-US" b="1" dirty="0" smtClean="0"/>
              <a:t>, </a:t>
            </a:r>
            <a:r>
              <a:rPr lang="en-US" b="1" dirty="0" err="1" smtClean="0"/>
              <a:t>conservarea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gospodarirea</a:t>
            </a:r>
            <a:r>
              <a:rPr lang="en-US" b="1" dirty="0" smtClean="0"/>
              <a:t> </a:t>
            </a:r>
            <a:r>
              <a:rPr lang="en-US" b="1" dirty="0" err="1" smtClean="0"/>
              <a:t>stocurilor</a:t>
            </a:r>
            <a:r>
              <a:rPr lang="en-US" b="1" dirty="0" smtClean="0"/>
              <a:t> de </a:t>
            </a:r>
            <a:r>
              <a:rPr lang="en-US" b="1" dirty="0" err="1" smtClean="0"/>
              <a:t>materii</a:t>
            </a:r>
            <a:r>
              <a:rPr lang="en-US" b="1" dirty="0" smtClean="0"/>
              <a:t> prime, </a:t>
            </a:r>
            <a:r>
              <a:rPr lang="en-US" b="1" dirty="0" err="1" smtClean="0"/>
              <a:t>materiale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combustibili</a:t>
            </a:r>
            <a:r>
              <a:rPr lang="en-US" b="1" dirty="0" smtClean="0"/>
              <a:t>;</a:t>
            </a:r>
            <a:endParaRPr lang="ro-RO" dirty="0" smtClean="0"/>
          </a:p>
          <a:p>
            <a:pPr lvl="0"/>
            <a:r>
              <a:rPr lang="en-US" b="1" dirty="0" err="1" smtClean="0"/>
              <a:t>desfacerea</a:t>
            </a:r>
            <a:r>
              <a:rPr lang="en-US" b="1" dirty="0" smtClean="0"/>
              <a:t> </a:t>
            </a:r>
            <a:r>
              <a:rPr lang="en-US" b="1" dirty="0" err="1" smtClean="0"/>
              <a:t>produselor</a:t>
            </a:r>
            <a:r>
              <a:rPr lang="en-US" b="1" dirty="0" smtClean="0"/>
              <a:t>, </a:t>
            </a:r>
            <a:r>
              <a:rPr lang="en-US" b="1" dirty="0" err="1" smtClean="0"/>
              <a:t>lucrarilor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serviciilor</a:t>
            </a:r>
            <a:r>
              <a:rPr lang="en-US" b="1" dirty="0" smtClean="0"/>
              <a:t>;</a:t>
            </a:r>
            <a:endParaRPr lang="ro-RO" dirty="0" smtClean="0"/>
          </a:p>
          <a:p>
            <a:pPr lvl="0"/>
            <a:r>
              <a:rPr lang="en-US" b="1" dirty="0" err="1" smtClean="0"/>
              <a:t>transportul</a:t>
            </a:r>
            <a:r>
              <a:rPr lang="en-US" b="1" dirty="0" smtClean="0"/>
              <a:t> in </a:t>
            </a:r>
            <a:r>
              <a:rPr lang="en-US" b="1" dirty="0" err="1" smtClean="0"/>
              <a:t>afara</a:t>
            </a:r>
            <a:r>
              <a:rPr lang="en-US" b="1" dirty="0" smtClean="0"/>
              <a:t> </a:t>
            </a:r>
            <a:r>
              <a:rPr lang="en-US" b="1" dirty="0" err="1" smtClean="0"/>
              <a:t>unitatii</a:t>
            </a:r>
            <a:r>
              <a:rPr lang="en-US" b="1" dirty="0" smtClean="0"/>
              <a:t> </a:t>
            </a:r>
            <a:r>
              <a:rPr lang="en-US" b="1" dirty="0" err="1" smtClean="0"/>
              <a:t>economice</a:t>
            </a:r>
            <a:r>
              <a:rPr lang="en-US" b="1" dirty="0" smtClean="0"/>
              <a:t>;</a:t>
            </a:r>
            <a:endParaRPr lang="ro-RO" dirty="0" smtClean="0"/>
          </a:p>
          <a:p>
            <a:pPr lvl="0"/>
            <a:r>
              <a:rPr lang="en-US" b="1" dirty="0" smtClean="0"/>
              <a:t>marketing, </a:t>
            </a:r>
            <a:r>
              <a:rPr lang="en-US" b="1" dirty="0" err="1" smtClean="0"/>
              <a:t>respectiv</a:t>
            </a:r>
            <a:r>
              <a:rPr lang="en-US" b="1" dirty="0" smtClean="0"/>
              <a:t> </a:t>
            </a:r>
            <a:r>
              <a:rPr lang="en-US" b="1" dirty="0" err="1" smtClean="0"/>
              <a:t>publicitate</a:t>
            </a:r>
            <a:r>
              <a:rPr lang="en-US" b="1" dirty="0" smtClean="0"/>
              <a:t>, </a:t>
            </a:r>
            <a:r>
              <a:rPr lang="en-US" b="1" dirty="0" err="1" smtClean="0"/>
              <a:t>reclama</a:t>
            </a:r>
            <a:r>
              <a:rPr lang="en-US" b="1" dirty="0" smtClean="0"/>
              <a:t>, </a:t>
            </a:r>
            <a:r>
              <a:rPr lang="en-US" b="1" dirty="0" err="1" smtClean="0"/>
              <a:t>cercetare</a:t>
            </a:r>
            <a:r>
              <a:rPr lang="en-US" b="1" dirty="0" smtClean="0"/>
              <a:t> a </a:t>
            </a:r>
            <a:r>
              <a:rPr lang="en-US" b="1" dirty="0" err="1" smtClean="0"/>
              <a:t>pietei</a:t>
            </a:r>
            <a:r>
              <a:rPr lang="en-US" b="1" dirty="0" smtClean="0"/>
              <a:t>, </a:t>
            </a:r>
            <a:r>
              <a:rPr lang="en-US" b="1" dirty="0" err="1" smtClean="0"/>
              <a:t>distribuire</a:t>
            </a:r>
            <a:r>
              <a:rPr lang="en-US" b="1" dirty="0" smtClean="0"/>
              <a:t> a </a:t>
            </a:r>
            <a:r>
              <a:rPr lang="en-US" b="1" dirty="0" err="1" smtClean="0"/>
              <a:t>produselor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serviciilor</a:t>
            </a:r>
            <a:r>
              <a:rPr lang="en-US" b="1" dirty="0" smtClean="0"/>
              <a:t> finite </a:t>
            </a:r>
            <a:endParaRPr lang="ro-RO" dirty="0" smtClean="0"/>
          </a:p>
          <a:p>
            <a:endParaRPr lang="ro-RO" dirty="0" smtClean="0"/>
          </a:p>
          <a:p>
            <a:pPr lvl="0"/>
            <a:endParaRPr lang="ro-RO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111983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350135"/>
            <a:ext cx="10515600" cy="6275518"/>
          </a:xfrm>
        </p:spPr>
        <p:txBody>
          <a:bodyPr>
            <a:normAutofit fontScale="70000" lnSpcReduction="20000"/>
          </a:bodyPr>
          <a:lstStyle/>
          <a:p>
            <a:r>
              <a:rPr lang="ro-RO" b="1" dirty="0" err="1" smtClean="0"/>
              <a:t>Functiunea</a:t>
            </a:r>
            <a:r>
              <a:rPr lang="ro-RO" b="1" dirty="0" smtClean="0"/>
              <a:t> financiar-contabila:</a:t>
            </a:r>
            <a:endParaRPr lang="ro-RO" dirty="0" smtClean="0"/>
          </a:p>
          <a:p>
            <a:r>
              <a:rPr lang="en-US" b="1" u="sng" dirty="0" err="1" smtClean="0"/>
              <a:t>Activitatile</a:t>
            </a:r>
            <a:r>
              <a:rPr lang="en-US" b="1" u="sng" dirty="0" smtClean="0"/>
              <a:t> care </a:t>
            </a:r>
            <a:r>
              <a:rPr lang="en-US" b="1" u="sng" dirty="0" err="1" smtClean="0"/>
              <a:t>apartin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acestei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functiuni</a:t>
            </a:r>
            <a:r>
              <a:rPr lang="en-US" b="1" dirty="0" smtClean="0"/>
              <a:t>:</a:t>
            </a:r>
            <a:endParaRPr lang="ro-RO" dirty="0" smtClean="0"/>
          </a:p>
          <a:p>
            <a:pPr lvl="0"/>
            <a:r>
              <a:rPr lang="en-US" b="1" dirty="0" err="1" smtClean="0"/>
              <a:t>planificarea</a:t>
            </a:r>
            <a:r>
              <a:rPr lang="en-US" b="1" dirty="0" smtClean="0"/>
              <a:t> </a:t>
            </a:r>
            <a:r>
              <a:rPr lang="en-US" b="1" dirty="0" err="1" smtClean="0"/>
              <a:t>financiara</a:t>
            </a:r>
            <a:r>
              <a:rPr lang="en-US" b="1" dirty="0" smtClean="0"/>
              <a:t>, </a:t>
            </a:r>
            <a:r>
              <a:rPr lang="en-US" b="1" dirty="0" err="1" smtClean="0"/>
              <a:t>respectiv</a:t>
            </a:r>
            <a:r>
              <a:rPr lang="en-US" b="1" dirty="0" smtClean="0"/>
              <a:t> </a:t>
            </a:r>
            <a:r>
              <a:rPr lang="en-US" b="1" dirty="0" err="1" smtClean="0"/>
              <a:t>previzionarea</a:t>
            </a:r>
            <a:r>
              <a:rPr lang="en-US" b="1" dirty="0" smtClean="0"/>
              <a:t> </a:t>
            </a:r>
            <a:r>
              <a:rPr lang="en-US" b="1" dirty="0" err="1" smtClean="0"/>
              <a:t>mijloacelor</a:t>
            </a:r>
            <a:r>
              <a:rPr lang="en-US" b="1" dirty="0" smtClean="0"/>
              <a:t> </a:t>
            </a:r>
            <a:r>
              <a:rPr lang="en-US" b="1" dirty="0" err="1" smtClean="0"/>
              <a:t>financiare</a:t>
            </a:r>
            <a:r>
              <a:rPr lang="en-US" b="1" dirty="0" smtClean="0"/>
              <a:t> </a:t>
            </a:r>
            <a:r>
              <a:rPr lang="en-US" b="1" dirty="0" err="1" smtClean="0"/>
              <a:t>necesare</a:t>
            </a:r>
            <a:r>
              <a:rPr lang="en-US" b="1" dirty="0" smtClean="0"/>
              <a:t> </a:t>
            </a:r>
            <a:r>
              <a:rPr lang="en-US" b="1" dirty="0" err="1" smtClean="0"/>
              <a:t>activitatii</a:t>
            </a:r>
            <a:r>
              <a:rPr lang="en-US" b="1" dirty="0" smtClean="0"/>
              <a:t> </a:t>
            </a:r>
            <a:r>
              <a:rPr lang="en-US" b="1" dirty="0" err="1" smtClean="0"/>
              <a:t>organizatiei</a:t>
            </a:r>
            <a:r>
              <a:rPr lang="en-US" b="1" dirty="0" smtClean="0"/>
              <a:t>;</a:t>
            </a:r>
            <a:endParaRPr lang="ro-RO" dirty="0" smtClean="0"/>
          </a:p>
          <a:p>
            <a:pPr lvl="0"/>
            <a:r>
              <a:rPr lang="en-US" b="1" dirty="0" err="1" smtClean="0"/>
              <a:t>executia</a:t>
            </a:r>
            <a:r>
              <a:rPr lang="en-US" b="1" dirty="0" smtClean="0"/>
              <a:t> </a:t>
            </a:r>
            <a:r>
              <a:rPr lang="en-US" b="1" dirty="0" err="1" smtClean="0"/>
              <a:t>financiara</a:t>
            </a:r>
            <a:r>
              <a:rPr lang="en-US" b="1" dirty="0" smtClean="0"/>
              <a:t>;</a:t>
            </a:r>
            <a:endParaRPr lang="ro-RO" dirty="0" smtClean="0"/>
          </a:p>
          <a:p>
            <a:pPr lvl="0"/>
            <a:r>
              <a:rPr lang="en-US" b="1" dirty="0" err="1" smtClean="0"/>
              <a:t>contabilitate</a:t>
            </a:r>
            <a:r>
              <a:rPr lang="en-US" b="1" dirty="0" smtClean="0"/>
              <a:t>, </a:t>
            </a:r>
            <a:r>
              <a:rPr lang="en-US" b="1" dirty="0" err="1" smtClean="0"/>
              <a:t>ansamblul</a:t>
            </a:r>
            <a:r>
              <a:rPr lang="en-US" b="1" dirty="0" smtClean="0"/>
              <a:t> </a:t>
            </a:r>
            <a:r>
              <a:rPr lang="en-US" b="1" dirty="0" err="1" smtClean="0"/>
              <a:t>atributiilor</a:t>
            </a:r>
            <a:r>
              <a:rPr lang="en-US" b="1" dirty="0" smtClean="0"/>
              <a:t> </a:t>
            </a:r>
            <a:r>
              <a:rPr lang="en-US" b="1" dirty="0" err="1" smtClean="0"/>
              <a:t>prin</a:t>
            </a:r>
            <a:r>
              <a:rPr lang="en-US" b="1" dirty="0" smtClean="0"/>
              <a:t> care se </a:t>
            </a:r>
            <a:r>
              <a:rPr lang="en-US" b="1" dirty="0" err="1" smtClean="0"/>
              <a:t>inregistreaza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se </a:t>
            </a:r>
            <a:r>
              <a:rPr lang="en-US" b="1" dirty="0" err="1" smtClean="0"/>
              <a:t>evidentiaza</a:t>
            </a:r>
            <a:r>
              <a:rPr lang="en-US" b="1" dirty="0" smtClean="0"/>
              <a:t> </a:t>
            </a:r>
            <a:r>
              <a:rPr lang="en-US" b="1" dirty="0" err="1" smtClean="0"/>
              <a:t>valoric</a:t>
            </a:r>
            <a:r>
              <a:rPr lang="en-US" b="1" dirty="0" smtClean="0"/>
              <a:t> </a:t>
            </a:r>
            <a:r>
              <a:rPr lang="en-US" b="1" dirty="0" err="1" smtClean="0"/>
              <a:t>resursele</a:t>
            </a:r>
            <a:r>
              <a:rPr lang="en-US" b="1" dirty="0" smtClean="0"/>
              <a:t> </a:t>
            </a:r>
            <a:r>
              <a:rPr lang="en-US" b="1" dirty="0" err="1" smtClean="0"/>
              <a:t>materiale</a:t>
            </a:r>
            <a:r>
              <a:rPr lang="en-US" b="1" dirty="0" smtClean="0"/>
              <a:t>, </a:t>
            </a:r>
            <a:r>
              <a:rPr lang="en-US" b="1" dirty="0" err="1" smtClean="0"/>
              <a:t>umane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financiare</a:t>
            </a:r>
            <a:r>
              <a:rPr lang="en-US" b="1" dirty="0" smtClean="0"/>
              <a:t>, </a:t>
            </a:r>
            <a:r>
              <a:rPr lang="en-US" b="1" dirty="0" err="1" smtClean="0"/>
              <a:t>precum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rezultatele</a:t>
            </a:r>
            <a:r>
              <a:rPr lang="en-US" b="1" dirty="0" smtClean="0"/>
              <a:t> </a:t>
            </a:r>
            <a:r>
              <a:rPr lang="en-US" b="1" dirty="0" err="1" smtClean="0"/>
              <a:t>activitatii</a:t>
            </a:r>
            <a:r>
              <a:rPr lang="en-US" b="1" dirty="0" smtClean="0"/>
              <a:t> </a:t>
            </a:r>
            <a:r>
              <a:rPr lang="en-US" b="1" dirty="0" err="1" smtClean="0"/>
              <a:t>firmei</a:t>
            </a:r>
            <a:r>
              <a:rPr lang="en-US" b="1" dirty="0" smtClean="0"/>
              <a:t>;</a:t>
            </a:r>
            <a:endParaRPr lang="ro-RO" dirty="0" smtClean="0"/>
          </a:p>
          <a:p>
            <a:pPr lvl="0"/>
            <a:r>
              <a:rPr lang="en-US" b="1" dirty="0" err="1" smtClean="0"/>
              <a:t>calculatia</a:t>
            </a:r>
            <a:r>
              <a:rPr lang="en-US" b="1" dirty="0" smtClean="0"/>
              <a:t> </a:t>
            </a:r>
            <a:r>
              <a:rPr lang="en-US" b="1" dirty="0" err="1" smtClean="0"/>
              <a:t>costurilor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a </a:t>
            </a:r>
            <a:r>
              <a:rPr lang="en-US" b="1" dirty="0" err="1" smtClean="0"/>
              <a:t>preturilor</a:t>
            </a:r>
            <a:r>
              <a:rPr lang="en-US" b="1" dirty="0" smtClean="0"/>
              <a:t>;</a:t>
            </a:r>
            <a:endParaRPr lang="ro-RO" dirty="0" smtClean="0"/>
          </a:p>
          <a:p>
            <a:pPr lvl="0"/>
            <a:r>
              <a:rPr lang="en-US" b="1" dirty="0" err="1" smtClean="0"/>
              <a:t>analiza</a:t>
            </a:r>
            <a:r>
              <a:rPr lang="en-US" b="1" dirty="0" smtClean="0"/>
              <a:t> </a:t>
            </a:r>
            <a:r>
              <a:rPr lang="en-US" b="1" dirty="0" err="1" smtClean="0"/>
              <a:t>economico-financiara</a:t>
            </a:r>
            <a:r>
              <a:rPr lang="en-US" b="1" dirty="0" smtClean="0"/>
              <a:t>. </a:t>
            </a:r>
            <a:endParaRPr lang="ro-RO" dirty="0" smtClean="0"/>
          </a:p>
          <a:p>
            <a:r>
              <a:rPr lang="ro-RO" b="1" dirty="0" err="1" smtClean="0"/>
              <a:t>Functiunea</a:t>
            </a:r>
            <a:r>
              <a:rPr lang="ro-RO" b="1" dirty="0" smtClean="0"/>
              <a:t> de personal/resurse umane:</a:t>
            </a:r>
            <a:endParaRPr lang="ro-RO" dirty="0" smtClean="0"/>
          </a:p>
          <a:p>
            <a:r>
              <a:rPr lang="en-US" b="1" u="sng" dirty="0" err="1" smtClean="0"/>
              <a:t>Cele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mai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importante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activitati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sunt</a:t>
            </a:r>
            <a:r>
              <a:rPr lang="en-US" b="1" dirty="0" smtClean="0"/>
              <a:t>:</a:t>
            </a:r>
            <a:endParaRPr lang="ro-RO" dirty="0" smtClean="0"/>
          </a:p>
          <a:p>
            <a:pPr lvl="0"/>
            <a:r>
              <a:rPr lang="en-US" b="1" dirty="0" err="1" smtClean="0"/>
              <a:t>determinarea</a:t>
            </a:r>
            <a:r>
              <a:rPr lang="en-US" b="1" dirty="0" smtClean="0"/>
              <a:t> </a:t>
            </a:r>
            <a:r>
              <a:rPr lang="en-US" b="1" dirty="0" err="1" smtClean="0"/>
              <a:t>necesarului</a:t>
            </a:r>
            <a:r>
              <a:rPr lang="en-US" b="1" dirty="0" smtClean="0"/>
              <a:t> de personal, </a:t>
            </a:r>
            <a:r>
              <a:rPr lang="en-US" b="1" dirty="0" err="1" smtClean="0"/>
              <a:t>cantitativ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in </a:t>
            </a:r>
            <a:r>
              <a:rPr lang="en-US" b="1" dirty="0" err="1" smtClean="0"/>
              <a:t>structura</a:t>
            </a:r>
            <a:r>
              <a:rPr lang="en-US" b="1" dirty="0" smtClean="0"/>
              <a:t>;</a:t>
            </a:r>
            <a:endParaRPr lang="ro-RO" dirty="0" smtClean="0"/>
          </a:p>
          <a:p>
            <a:pPr lvl="0"/>
            <a:r>
              <a:rPr lang="en-US" b="1" dirty="0" err="1" smtClean="0"/>
              <a:t>recrutarea</a:t>
            </a:r>
            <a:r>
              <a:rPr lang="en-US" b="1" dirty="0" smtClean="0"/>
              <a:t>, </a:t>
            </a:r>
            <a:r>
              <a:rPr lang="en-US" b="1" dirty="0" err="1" smtClean="0"/>
              <a:t>selectionarea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incadrarea</a:t>
            </a:r>
            <a:r>
              <a:rPr lang="en-US" b="1" dirty="0" smtClean="0"/>
              <a:t> </a:t>
            </a:r>
            <a:r>
              <a:rPr lang="en-US" b="1" dirty="0" err="1" smtClean="0"/>
              <a:t>personalului</a:t>
            </a:r>
            <a:r>
              <a:rPr lang="en-US" b="1" dirty="0" smtClean="0"/>
              <a:t>;</a:t>
            </a:r>
            <a:endParaRPr lang="ro-RO" dirty="0" smtClean="0"/>
          </a:p>
          <a:p>
            <a:pPr lvl="0"/>
            <a:r>
              <a:rPr lang="en-US" b="1" dirty="0" err="1" smtClean="0"/>
              <a:t>evidenta</a:t>
            </a:r>
            <a:r>
              <a:rPr lang="en-US" b="1" dirty="0" smtClean="0"/>
              <a:t> </a:t>
            </a:r>
            <a:r>
              <a:rPr lang="en-US" b="1" dirty="0" err="1" smtClean="0"/>
              <a:t>sa</a:t>
            </a:r>
            <a:r>
              <a:rPr lang="en-US" b="1" dirty="0" smtClean="0"/>
              <a:t>;</a:t>
            </a:r>
            <a:endParaRPr lang="ro-RO" dirty="0" smtClean="0"/>
          </a:p>
          <a:p>
            <a:pPr lvl="0"/>
            <a:r>
              <a:rPr lang="en-US" b="1" dirty="0" err="1" smtClean="0"/>
              <a:t>aprecierea</a:t>
            </a:r>
            <a:r>
              <a:rPr lang="en-US" b="1" dirty="0" smtClean="0"/>
              <a:t>, </a:t>
            </a:r>
            <a:r>
              <a:rPr lang="en-US" b="1" dirty="0" err="1" smtClean="0"/>
              <a:t>promovarea</a:t>
            </a:r>
            <a:r>
              <a:rPr lang="en-US" b="1" dirty="0" smtClean="0"/>
              <a:t>;</a:t>
            </a:r>
            <a:endParaRPr lang="ro-RO" dirty="0" smtClean="0"/>
          </a:p>
          <a:p>
            <a:pPr lvl="0"/>
            <a:r>
              <a:rPr lang="en-US" b="1" dirty="0" err="1" smtClean="0"/>
              <a:t>recompensarea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sanctionarea</a:t>
            </a:r>
            <a:r>
              <a:rPr lang="en-US" b="1" dirty="0" smtClean="0"/>
              <a:t> </a:t>
            </a:r>
            <a:r>
              <a:rPr lang="en-US" b="1" dirty="0" err="1" smtClean="0"/>
              <a:t>angajatilor</a:t>
            </a:r>
            <a:r>
              <a:rPr lang="en-US" b="1" dirty="0" smtClean="0"/>
              <a:t>;</a:t>
            </a:r>
            <a:endParaRPr lang="ro-RO" dirty="0" smtClean="0"/>
          </a:p>
          <a:p>
            <a:pPr lvl="0"/>
            <a:r>
              <a:rPr lang="en-US" b="1" dirty="0" err="1" smtClean="0"/>
              <a:t>pregatirea</a:t>
            </a:r>
            <a:r>
              <a:rPr lang="en-US" b="1" dirty="0" smtClean="0"/>
              <a:t>, </a:t>
            </a:r>
            <a:r>
              <a:rPr lang="en-US" b="1" dirty="0" err="1" smtClean="0"/>
              <a:t>perfectionarea</a:t>
            </a:r>
            <a:r>
              <a:rPr lang="en-US" b="1" dirty="0" smtClean="0"/>
              <a:t>, </a:t>
            </a:r>
            <a:r>
              <a:rPr lang="en-US" b="1" dirty="0" err="1" smtClean="0"/>
              <a:t>ridicarea</a:t>
            </a:r>
            <a:r>
              <a:rPr lang="en-US" b="1" dirty="0" smtClean="0"/>
              <a:t> </a:t>
            </a:r>
            <a:r>
              <a:rPr lang="en-US" b="1" dirty="0" err="1" smtClean="0"/>
              <a:t>nivelului</a:t>
            </a:r>
            <a:r>
              <a:rPr lang="en-US" b="1" dirty="0" smtClean="0"/>
              <a:t> </a:t>
            </a:r>
            <a:r>
              <a:rPr lang="en-US" b="1" dirty="0" err="1" smtClean="0"/>
              <a:t>pregatirii</a:t>
            </a:r>
            <a:r>
              <a:rPr lang="en-US" b="1" dirty="0" smtClean="0"/>
              <a:t> </a:t>
            </a:r>
            <a:r>
              <a:rPr lang="en-US" b="1" dirty="0" err="1" smtClean="0"/>
              <a:t>profesionale</a:t>
            </a:r>
            <a:r>
              <a:rPr lang="en-US" b="1" dirty="0" smtClean="0"/>
              <a:t> a </a:t>
            </a:r>
            <a:r>
              <a:rPr lang="en-US" b="1" dirty="0" err="1" smtClean="0"/>
              <a:t>personalului</a:t>
            </a:r>
            <a:r>
              <a:rPr lang="en-US" b="1" dirty="0" smtClean="0"/>
              <a:t>;</a:t>
            </a:r>
            <a:endParaRPr lang="ro-RO" dirty="0" smtClean="0"/>
          </a:p>
          <a:p>
            <a:pPr lvl="0"/>
            <a:r>
              <a:rPr lang="en-US" b="1" dirty="0" err="1" smtClean="0"/>
              <a:t>protectia</a:t>
            </a:r>
            <a:r>
              <a:rPr lang="en-US" b="1" dirty="0" smtClean="0"/>
              <a:t> </a:t>
            </a:r>
            <a:r>
              <a:rPr lang="en-US" b="1" dirty="0" err="1" smtClean="0"/>
              <a:t>si</a:t>
            </a:r>
            <a:r>
              <a:rPr lang="en-US" b="1" dirty="0" smtClean="0"/>
              <a:t> </a:t>
            </a:r>
            <a:r>
              <a:rPr lang="en-US" b="1" dirty="0" err="1" smtClean="0"/>
              <a:t>igiena</a:t>
            </a:r>
            <a:r>
              <a:rPr lang="en-US" b="1" dirty="0" smtClean="0"/>
              <a:t> </a:t>
            </a:r>
            <a:r>
              <a:rPr lang="en-US" b="1" dirty="0" err="1" smtClean="0"/>
              <a:t>muncii</a:t>
            </a:r>
            <a:r>
              <a:rPr lang="en-US" b="1" dirty="0" smtClean="0"/>
              <a:t>;</a:t>
            </a:r>
            <a:endParaRPr lang="ro-RO" dirty="0" smtClean="0"/>
          </a:p>
          <a:p>
            <a:pPr lvl="0"/>
            <a:r>
              <a:rPr lang="en-US" b="1" dirty="0" err="1" smtClean="0"/>
              <a:t>incheierea</a:t>
            </a:r>
            <a:r>
              <a:rPr lang="en-US" b="1" dirty="0" smtClean="0"/>
              <a:t> </a:t>
            </a:r>
            <a:r>
              <a:rPr lang="en-US" b="1" dirty="0" err="1" smtClean="0"/>
              <a:t>calitatii</a:t>
            </a:r>
            <a:r>
              <a:rPr lang="en-US" b="1" dirty="0" smtClean="0"/>
              <a:t> de </a:t>
            </a:r>
            <a:r>
              <a:rPr lang="en-US" b="1" dirty="0" err="1" smtClean="0"/>
              <a:t>angajat</a:t>
            </a:r>
            <a:r>
              <a:rPr lang="en-US" b="1" dirty="0" smtClean="0"/>
              <a:t> al </a:t>
            </a:r>
            <a:r>
              <a:rPr lang="en-US" b="1" dirty="0" err="1" smtClean="0"/>
              <a:t>firmei</a:t>
            </a:r>
            <a:r>
              <a:rPr lang="en-US" b="1" dirty="0" smtClean="0"/>
              <a:t>;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5943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r>
              <a:rPr lang="en-US" b="1" u="sng" dirty="0"/>
              <a:t>Def. </a:t>
            </a:r>
            <a:r>
              <a:rPr lang="en-US" b="1" u="sng" dirty="0" err="1"/>
              <a:t>Postul</a:t>
            </a:r>
            <a:r>
              <a:rPr lang="en-US" b="1" dirty="0"/>
              <a:t>- </a:t>
            </a:r>
            <a:r>
              <a:rPr lang="en-US" b="1" dirty="0" err="1"/>
              <a:t>unitatea</a:t>
            </a:r>
            <a:r>
              <a:rPr lang="en-US" b="1" dirty="0"/>
              <a:t> </a:t>
            </a:r>
            <a:r>
              <a:rPr lang="en-US" b="1" dirty="0" err="1"/>
              <a:t>structurala</a:t>
            </a:r>
            <a:r>
              <a:rPr lang="en-US" b="1" dirty="0"/>
              <a:t> din </a:t>
            </a:r>
            <a:r>
              <a:rPr lang="en-US" b="1" dirty="0" err="1"/>
              <a:t>cadrul</a:t>
            </a:r>
            <a:r>
              <a:rPr lang="en-US" b="1" dirty="0"/>
              <a:t> </a:t>
            </a:r>
            <a:r>
              <a:rPr lang="en-US" b="1" dirty="0" err="1"/>
              <a:t>organigramei</a:t>
            </a:r>
            <a:r>
              <a:rPr lang="en-US" b="1" dirty="0"/>
              <a:t> </a:t>
            </a:r>
            <a:r>
              <a:rPr lang="en-US" b="1" dirty="0" err="1"/>
              <a:t>unei</a:t>
            </a:r>
            <a:r>
              <a:rPr lang="en-US" b="1" dirty="0"/>
              <a:t> </a:t>
            </a:r>
            <a:r>
              <a:rPr lang="en-US" b="1" dirty="0" err="1"/>
              <a:t>firme</a:t>
            </a:r>
            <a:r>
              <a:rPr lang="en-US" b="1" dirty="0"/>
              <a:t>. </a:t>
            </a:r>
            <a:r>
              <a:rPr lang="ro-RO" b="1" dirty="0"/>
              <a:t>Acesta</a:t>
            </a:r>
            <a:r>
              <a:rPr lang="en-US" b="1" dirty="0"/>
              <a:t> </a:t>
            </a:r>
            <a:r>
              <a:rPr lang="en-US" b="1" dirty="0" err="1"/>
              <a:t>precizeaza</a:t>
            </a:r>
            <a:r>
              <a:rPr lang="en-US" b="1" dirty="0"/>
              <a:t> </a:t>
            </a:r>
            <a:r>
              <a:rPr lang="en-US" b="1" dirty="0" err="1"/>
              <a:t>setul</a:t>
            </a:r>
            <a:r>
              <a:rPr lang="en-US" b="1" dirty="0"/>
              <a:t> de </a:t>
            </a:r>
            <a:r>
              <a:rPr lang="en-US" b="1" dirty="0" err="1"/>
              <a:t>sarcini</a:t>
            </a:r>
            <a:r>
              <a:rPr lang="en-US" b="1" dirty="0"/>
              <a:t>, </a:t>
            </a:r>
            <a:r>
              <a:rPr lang="en-US" b="1" dirty="0" err="1"/>
              <a:t>specializate</a:t>
            </a:r>
            <a:r>
              <a:rPr lang="en-US" b="1" dirty="0"/>
              <a:t>, </a:t>
            </a:r>
            <a:r>
              <a:rPr lang="en-US" b="1" dirty="0" err="1"/>
              <a:t>obligatii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responasabilitati</a:t>
            </a:r>
            <a:r>
              <a:rPr lang="en-US" b="1" dirty="0"/>
              <a:t>, </a:t>
            </a:r>
            <a:r>
              <a:rPr lang="en-US" b="1" dirty="0" err="1"/>
              <a:t>pe</a:t>
            </a:r>
            <a:r>
              <a:rPr lang="en-US" b="1" dirty="0"/>
              <a:t> care </a:t>
            </a:r>
            <a:r>
              <a:rPr lang="en-US" b="1" dirty="0" err="1"/>
              <a:t>trebuie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le </a:t>
            </a:r>
            <a:r>
              <a:rPr lang="en-US" b="1" dirty="0" err="1"/>
              <a:t>realizeze</a:t>
            </a:r>
            <a:r>
              <a:rPr lang="en-US" b="1" dirty="0"/>
              <a:t> un </a:t>
            </a:r>
            <a:r>
              <a:rPr lang="en-US" b="1" dirty="0" err="1"/>
              <a:t>angajat</a:t>
            </a:r>
            <a:r>
              <a:rPr lang="en-US" b="1" dirty="0"/>
              <a:t>. </a:t>
            </a:r>
            <a:endParaRPr lang="ro-RO" dirty="0"/>
          </a:p>
          <a:p>
            <a:r>
              <a:rPr lang="ro-RO" b="1" u="sng" dirty="0"/>
              <a:t>Def. Proiectarea postului</a:t>
            </a:r>
            <a:r>
              <a:rPr lang="ro-RO" b="1" dirty="0"/>
              <a:t> – procesul de stabilire a setului de sarcini specializate </a:t>
            </a:r>
            <a:r>
              <a:rPr lang="ro-RO" b="1" dirty="0" err="1"/>
              <a:t>pt</a:t>
            </a:r>
            <a:r>
              <a:rPr lang="ro-RO" b="1" dirty="0"/>
              <a:t> ocupantul postului, </a:t>
            </a:r>
            <a:r>
              <a:rPr lang="ro-RO" b="1" i="1" dirty="0"/>
              <a:t>a </a:t>
            </a:r>
            <a:r>
              <a:rPr lang="ro-RO" b="1" i="1" dirty="0" err="1"/>
              <a:t>autoritatii</a:t>
            </a:r>
            <a:r>
              <a:rPr lang="ro-RO" b="1" i="1" dirty="0"/>
              <a:t> si </a:t>
            </a:r>
            <a:r>
              <a:rPr lang="ro-RO" b="1" i="1" dirty="0" err="1"/>
              <a:t>responsabilitatilor</a:t>
            </a:r>
            <a:r>
              <a:rPr lang="ro-RO" b="1" dirty="0"/>
              <a:t> acestuia in luarea deciziilor.</a:t>
            </a:r>
            <a:endParaRPr lang="ro-RO" dirty="0"/>
          </a:p>
          <a:p>
            <a:r>
              <a:rPr lang="ro-RO" b="1" dirty="0"/>
              <a:t>	Postul poate fi: post managerial (</a:t>
            </a:r>
            <a:r>
              <a:rPr lang="ro-RO" b="1" dirty="0" err="1"/>
              <a:t>pozitie</a:t>
            </a:r>
            <a:r>
              <a:rPr lang="ro-RO" b="1" dirty="0"/>
              <a:t>) si post de </a:t>
            </a:r>
            <a:r>
              <a:rPr lang="ro-RO" b="1" dirty="0" err="1"/>
              <a:t>executie</a:t>
            </a:r>
            <a:r>
              <a:rPr lang="ro-RO" b="1" dirty="0"/>
              <a:t>. </a:t>
            </a:r>
            <a:endParaRPr lang="ro-RO" dirty="0"/>
          </a:p>
          <a:p>
            <a:r>
              <a:rPr lang="en-US" b="1" dirty="0"/>
              <a:t>Schema </a:t>
            </a:r>
            <a:r>
              <a:rPr lang="en-US" b="1" dirty="0" err="1"/>
              <a:t>descrierii</a:t>
            </a:r>
            <a:r>
              <a:rPr lang="en-US" b="1" dirty="0"/>
              <a:t> </a:t>
            </a:r>
            <a:r>
              <a:rPr lang="en-US" b="1" dirty="0" err="1"/>
              <a:t>postului</a:t>
            </a:r>
            <a:r>
              <a:rPr lang="en-US" b="1" dirty="0"/>
              <a:t>:</a:t>
            </a:r>
            <a:endParaRPr lang="ro-RO" dirty="0"/>
          </a:p>
          <a:p>
            <a:endParaRPr lang="ro-RO" dirty="0"/>
          </a:p>
        </p:txBody>
      </p:sp>
      <p:pic>
        <p:nvPicPr>
          <p:cNvPr id="4" name="Picture 1" descr="Untitled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6816" y="3088481"/>
            <a:ext cx="5106337" cy="412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902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569626"/>
            <a:ext cx="10515600" cy="5607337"/>
          </a:xfrm>
        </p:spPr>
        <p:txBody>
          <a:bodyPr>
            <a:normAutofit/>
          </a:bodyPr>
          <a:lstStyle/>
          <a:p>
            <a:r>
              <a:rPr lang="en-US" b="1" dirty="0" err="1"/>
              <a:t>Compartimentarea</a:t>
            </a:r>
            <a:r>
              <a:rPr lang="en-US" b="1" dirty="0"/>
              <a:t>:</a:t>
            </a:r>
            <a:endParaRPr lang="ro-RO" dirty="0"/>
          </a:p>
          <a:p>
            <a:r>
              <a:rPr lang="en-US" dirty="0" err="1"/>
              <a:t>Criterii</a:t>
            </a:r>
            <a:r>
              <a:rPr lang="en-US" dirty="0"/>
              <a:t> de </a:t>
            </a:r>
            <a:r>
              <a:rPr lang="en-US" dirty="0" err="1"/>
              <a:t>compartimentare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:</a:t>
            </a:r>
            <a:endParaRPr lang="ro-RO" dirty="0"/>
          </a:p>
          <a:p>
            <a:pPr lvl="0"/>
            <a:r>
              <a:rPr lang="en-US" dirty="0" err="1"/>
              <a:t>Compartimentarea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criteriul</a:t>
            </a:r>
            <a:r>
              <a:rPr lang="en-US" dirty="0"/>
              <a:t> </a:t>
            </a:r>
            <a:r>
              <a:rPr lang="en-US" dirty="0" err="1"/>
              <a:t>functiei</a:t>
            </a:r>
            <a:r>
              <a:rPr lang="en-US" dirty="0"/>
              <a:t> – </a:t>
            </a:r>
            <a:r>
              <a:rPr lang="en-US" dirty="0" err="1"/>
              <a:t>gruparea</a:t>
            </a:r>
            <a:r>
              <a:rPr lang="en-US" dirty="0"/>
              <a:t> </a:t>
            </a:r>
            <a:r>
              <a:rPr lang="en-US" dirty="0" err="1"/>
              <a:t>posturilor</a:t>
            </a:r>
            <a:r>
              <a:rPr lang="en-US" dirty="0"/>
              <a:t> a</a:t>
            </a:r>
            <a:r>
              <a:rPr lang="ro-RO" dirty="0"/>
              <a:t>.</a:t>
            </a:r>
            <a:r>
              <a:rPr lang="en-US" dirty="0" err="1"/>
              <a:t>i</a:t>
            </a:r>
            <a:r>
              <a:rPr lang="ro-RO" dirty="0"/>
              <a:t>.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indeplineasca</a:t>
            </a:r>
            <a:r>
              <a:rPr lang="en-US" dirty="0"/>
              <a:t> o </a:t>
            </a:r>
            <a:r>
              <a:rPr lang="en-US" dirty="0" err="1"/>
              <a:t>functie</a:t>
            </a:r>
            <a:r>
              <a:rPr lang="en-US" dirty="0"/>
              <a:t> a </a:t>
            </a:r>
            <a:r>
              <a:rPr lang="en-US" dirty="0" err="1"/>
              <a:t>firmei</a:t>
            </a:r>
            <a:r>
              <a:rPr lang="en-US" dirty="0"/>
              <a:t> (</a:t>
            </a:r>
            <a:r>
              <a:rPr lang="en-US" dirty="0" err="1"/>
              <a:t>ex.functia</a:t>
            </a:r>
            <a:r>
              <a:rPr lang="en-US" dirty="0"/>
              <a:t> de </a:t>
            </a:r>
            <a:r>
              <a:rPr lang="en-US" dirty="0" err="1"/>
              <a:t>productie</a:t>
            </a:r>
            <a:r>
              <a:rPr lang="en-US" dirty="0"/>
              <a:t>, de marketing, </a:t>
            </a:r>
            <a:r>
              <a:rPr lang="en-US" dirty="0" err="1"/>
              <a:t>etc</a:t>
            </a:r>
            <a:r>
              <a:rPr lang="en-US" dirty="0"/>
              <a:t>).</a:t>
            </a:r>
            <a:endParaRPr lang="ro-RO" dirty="0"/>
          </a:p>
          <a:p>
            <a:pPr lvl="0"/>
            <a:r>
              <a:rPr lang="en-US" dirty="0" err="1"/>
              <a:t>Compartimentarea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criteriul</a:t>
            </a:r>
            <a:r>
              <a:rPr lang="en-US" dirty="0"/>
              <a:t> </a:t>
            </a:r>
            <a:r>
              <a:rPr lang="en-US" dirty="0" err="1"/>
              <a:t>produsului</a:t>
            </a:r>
            <a:r>
              <a:rPr lang="en-US" dirty="0"/>
              <a:t> – </a:t>
            </a:r>
            <a:r>
              <a:rPr lang="en-US" dirty="0" err="1"/>
              <a:t>gruparea</a:t>
            </a:r>
            <a:r>
              <a:rPr lang="en-US" dirty="0"/>
              <a:t> </a:t>
            </a:r>
            <a:r>
              <a:rPr lang="en-US" dirty="0" err="1"/>
              <a:t>posturilor</a:t>
            </a:r>
            <a:r>
              <a:rPr lang="en-US" dirty="0"/>
              <a:t> care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 (</a:t>
            </a:r>
            <a:r>
              <a:rPr lang="en-US" dirty="0" err="1"/>
              <a:t>ex.lucrul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proiecte</a:t>
            </a:r>
            <a:r>
              <a:rPr lang="en-US" dirty="0"/>
              <a:t>).</a:t>
            </a:r>
            <a:endParaRPr lang="ro-RO" dirty="0"/>
          </a:p>
          <a:p>
            <a:pPr lvl="0"/>
            <a:r>
              <a:rPr lang="en-US" dirty="0" err="1"/>
              <a:t>Compartimentarea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criteriul</a:t>
            </a:r>
            <a:r>
              <a:rPr lang="en-US" dirty="0"/>
              <a:t> </a:t>
            </a:r>
            <a:r>
              <a:rPr lang="en-US" dirty="0" err="1"/>
              <a:t>localizarii</a:t>
            </a:r>
            <a:r>
              <a:rPr lang="en-US" dirty="0"/>
              <a:t>- </a:t>
            </a:r>
            <a:r>
              <a:rPr lang="en-US" dirty="0" err="1"/>
              <a:t>gruparea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activitatilor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ro-RO" dirty="0"/>
              <a:t>-</a:t>
            </a:r>
            <a:r>
              <a:rPr lang="en-US" dirty="0"/>
              <a:t>o </a:t>
            </a:r>
            <a:r>
              <a:rPr lang="en-US" dirty="0" err="1"/>
              <a:t>arie</a:t>
            </a:r>
            <a:r>
              <a:rPr lang="en-US" dirty="0"/>
              <a:t> </a:t>
            </a:r>
            <a:r>
              <a:rPr lang="en-US" dirty="0" err="1"/>
              <a:t>geografica</a:t>
            </a:r>
            <a:r>
              <a:rPr lang="en-US" dirty="0"/>
              <a:t> (ex. </a:t>
            </a:r>
            <a:r>
              <a:rPr lang="en-US" dirty="0" err="1"/>
              <a:t>firmele</a:t>
            </a:r>
            <a:r>
              <a:rPr lang="en-US" dirty="0"/>
              <a:t> </a:t>
            </a:r>
            <a:r>
              <a:rPr lang="en-US" dirty="0" err="1"/>
              <a:t>multinationale</a:t>
            </a:r>
            <a:r>
              <a:rPr lang="en-US" dirty="0"/>
              <a:t>).</a:t>
            </a:r>
            <a:endParaRPr lang="ro-RO" dirty="0"/>
          </a:p>
          <a:p>
            <a:pPr lvl="0"/>
            <a:r>
              <a:rPr lang="en-US" dirty="0" err="1"/>
              <a:t>Compartimentarea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criteriul</a:t>
            </a:r>
            <a:r>
              <a:rPr lang="en-US" dirty="0"/>
              <a:t> </a:t>
            </a:r>
            <a:r>
              <a:rPr lang="en-US" dirty="0" err="1"/>
              <a:t>clientului</a:t>
            </a:r>
            <a:r>
              <a:rPr lang="en-US" dirty="0"/>
              <a:t>- </a:t>
            </a:r>
            <a:r>
              <a:rPr lang="en-US" dirty="0" err="1"/>
              <a:t>gruparea</a:t>
            </a:r>
            <a:r>
              <a:rPr lang="en-US" dirty="0"/>
              <a:t>  </a:t>
            </a:r>
            <a:r>
              <a:rPr lang="en-US" dirty="0" err="1"/>
              <a:t>activitatilor</a:t>
            </a:r>
            <a:r>
              <a:rPr lang="en-US" dirty="0"/>
              <a:t> in </a:t>
            </a:r>
            <a:r>
              <a:rPr lang="en-US" dirty="0" err="1"/>
              <a:t>vederea</a:t>
            </a:r>
            <a:r>
              <a:rPr lang="en-US" dirty="0"/>
              <a:t> </a:t>
            </a:r>
            <a:r>
              <a:rPr lang="en-US" dirty="0" err="1"/>
              <a:t>satisfacerii</a:t>
            </a:r>
            <a:r>
              <a:rPr lang="en-US" dirty="0"/>
              <a:t> </a:t>
            </a:r>
            <a:r>
              <a:rPr lang="en-US" dirty="0" err="1"/>
              <a:t>clientilor</a:t>
            </a:r>
            <a:r>
              <a:rPr lang="en-US" dirty="0"/>
              <a:t>. Se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aplica</a:t>
            </a:r>
            <a:r>
              <a:rPr lang="en-US" dirty="0"/>
              <a:t> in </a:t>
            </a:r>
            <a:r>
              <a:rPr lang="en-US" dirty="0" err="1"/>
              <a:t>invatamant</a:t>
            </a:r>
            <a:r>
              <a:rPr lang="en-US" dirty="0"/>
              <a:t>, </a:t>
            </a:r>
            <a:r>
              <a:rPr lang="en-US" dirty="0" err="1"/>
              <a:t>sanatate</a:t>
            </a:r>
            <a:r>
              <a:rPr lang="en-US" dirty="0"/>
              <a:t>, </a:t>
            </a:r>
            <a:r>
              <a:rPr lang="en-US" dirty="0" err="1"/>
              <a:t>administratie</a:t>
            </a:r>
            <a:r>
              <a:rPr lang="en-US" dirty="0"/>
              <a:t> </a:t>
            </a:r>
            <a:r>
              <a:rPr lang="en-US" dirty="0" err="1"/>
              <a:t>publica</a:t>
            </a:r>
            <a:r>
              <a:rPr lang="en-US" dirty="0"/>
              <a:t>. 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89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8200" y="260194"/>
            <a:ext cx="10515600" cy="1325563"/>
          </a:xfrm>
        </p:spPr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260194"/>
            <a:ext cx="10515600" cy="629050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Functia</a:t>
            </a:r>
            <a:r>
              <a:rPr lang="en-US" b="1" dirty="0"/>
              <a:t> de </a:t>
            </a:r>
            <a:r>
              <a:rPr lang="en-US" b="1" dirty="0" err="1"/>
              <a:t>coordonare</a:t>
            </a:r>
            <a:r>
              <a:rPr lang="en-US" b="1" dirty="0"/>
              <a:t> </a:t>
            </a:r>
            <a:r>
              <a:rPr lang="en-US" dirty="0"/>
              <a:t>c</a:t>
            </a:r>
            <a:r>
              <a:rPr lang="ro-RO" dirty="0" err="1"/>
              <a:t>onst</a:t>
            </a:r>
            <a:r>
              <a:rPr lang="en-US" dirty="0"/>
              <a:t>a</a:t>
            </a:r>
            <a:r>
              <a:rPr lang="ro-RO" dirty="0"/>
              <a:t> în ansamblul proceselor de </a:t>
            </a:r>
            <a:r>
              <a:rPr lang="ro-RO" dirty="0" err="1"/>
              <a:t>munc</a:t>
            </a:r>
            <a:r>
              <a:rPr lang="en-US" dirty="0"/>
              <a:t>a</a:t>
            </a:r>
            <a:r>
              <a:rPr lang="ro-RO" dirty="0"/>
              <a:t> prin care </a:t>
            </a:r>
            <a:r>
              <a:rPr lang="ro-RO" u="sng" dirty="0"/>
              <a:t>se </a:t>
            </a:r>
            <a:r>
              <a:rPr lang="ro-RO" u="sng" dirty="0" err="1"/>
              <a:t>armonizeaz</a:t>
            </a:r>
            <a:r>
              <a:rPr lang="en-US" u="sng" dirty="0"/>
              <a:t>a </a:t>
            </a:r>
            <a:r>
              <a:rPr lang="ro-RO" b="1" u="sng" dirty="0"/>
              <a:t>deciziile </a:t>
            </a:r>
            <a:r>
              <a:rPr lang="en-US" b="1" u="sng" dirty="0"/>
              <a:t>s</a:t>
            </a:r>
            <a:r>
              <a:rPr lang="ro-RO" b="1" u="sng" dirty="0"/>
              <a:t>i ac</a:t>
            </a:r>
            <a:r>
              <a:rPr lang="en-US" b="1" u="sng" dirty="0"/>
              <a:t>t</a:t>
            </a:r>
            <a:r>
              <a:rPr lang="ro-RO" b="1" u="sng" dirty="0" err="1"/>
              <a:t>iunile</a:t>
            </a:r>
            <a:r>
              <a:rPr lang="ro-RO" b="1" u="sng" dirty="0"/>
              <a:t> personalului firmei </a:t>
            </a:r>
            <a:r>
              <a:rPr lang="en-US" dirty="0"/>
              <a:t>s</a:t>
            </a:r>
            <a:r>
              <a:rPr lang="ro-RO" dirty="0"/>
              <a:t>i a componentelor acesteia în cadrul previziunilor </a:t>
            </a:r>
            <a:r>
              <a:rPr lang="en-US" dirty="0"/>
              <a:t>s</a:t>
            </a:r>
            <a:r>
              <a:rPr lang="ro-RO" dirty="0"/>
              <a:t>i a sistemului organizatoric stabilit anterior</a:t>
            </a:r>
            <a:r>
              <a:rPr lang="en-US" dirty="0"/>
              <a:t>.</a:t>
            </a:r>
            <a:endParaRPr lang="ro-RO" dirty="0"/>
          </a:p>
          <a:p>
            <a:pPr lvl="0"/>
            <a:r>
              <a:rPr lang="ro-RO" dirty="0"/>
              <a:t>Necesitatea </a:t>
            </a:r>
            <a:r>
              <a:rPr lang="ro-RO" dirty="0" err="1"/>
              <a:t>coordon</a:t>
            </a:r>
            <a:r>
              <a:rPr lang="en-US" dirty="0"/>
              <a:t>a</a:t>
            </a:r>
            <a:r>
              <a:rPr lang="ro-RO" dirty="0" err="1"/>
              <a:t>rii</a:t>
            </a:r>
            <a:r>
              <a:rPr lang="ro-RO" dirty="0"/>
              <a:t> rezult</a:t>
            </a:r>
            <a:r>
              <a:rPr lang="en-US" dirty="0"/>
              <a:t>a</a:t>
            </a:r>
            <a:r>
              <a:rPr lang="ro-RO" dirty="0"/>
              <a:t> din dinamismul </a:t>
            </a:r>
            <a:r>
              <a:rPr lang="ro-RO" dirty="0" err="1"/>
              <a:t>fiec</a:t>
            </a:r>
            <a:r>
              <a:rPr lang="en-US" dirty="0"/>
              <a:t>a</a:t>
            </a:r>
            <a:r>
              <a:rPr lang="ro-RO" dirty="0" err="1"/>
              <a:t>rei</a:t>
            </a:r>
            <a:r>
              <a:rPr lang="ro-RO" dirty="0"/>
              <a:t> firme, din mediul ambiant </a:t>
            </a:r>
            <a:r>
              <a:rPr lang="en-US" dirty="0" err="1"/>
              <a:t>i</a:t>
            </a:r>
            <a:r>
              <a:rPr lang="ro-RO" dirty="0"/>
              <a:t>n care </a:t>
            </a:r>
            <a:r>
              <a:rPr lang="en-US" dirty="0"/>
              <a:t>is</a:t>
            </a:r>
            <a:r>
              <a:rPr lang="ro-RO" dirty="0"/>
              <a:t>i </a:t>
            </a:r>
            <a:r>
              <a:rPr lang="ro-RO" dirty="0" err="1"/>
              <a:t>desf</a:t>
            </a:r>
            <a:r>
              <a:rPr lang="en-US" dirty="0"/>
              <a:t>as</a:t>
            </a:r>
            <a:r>
              <a:rPr lang="ro-RO" dirty="0" err="1"/>
              <a:t>oar</a:t>
            </a:r>
            <a:r>
              <a:rPr lang="en-US" dirty="0"/>
              <a:t>a </a:t>
            </a:r>
            <a:r>
              <a:rPr lang="ro-RO" dirty="0"/>
              <a:t> activitatea firma, imposibilul de </a:t>
            </a:r>
            <a:r>
              <a:rPr lang="ro-RO" dirty="0" err="1"/>
              <a:t>prev</a:t>
            </a:r>
            <a:r>
              <a:rPr lang="en-US" dirty="0"/>
              <a:t>a</a:t>
            </a:r>
            <a:r>
              <a:rPr lang="ro-RO" dirty="0" err="1"/>
              <a:t>zut</a:t>
            </a:r>
            <a:r>
              <a:rPr lang="ro-RO" dirty="0"/>
              <a:t> </a:t>
            </a:r>
            <a:r>
              <a:rPr lang="en-US" dirty="0" err="1"/>
              <a:t>i</a:t>
            </a:r>
            <a:r>
              <a:rPr lang="ro-RO" dirty="0"/>
              <a:t>n toate compartimentele ei. </a:t>
            </a:r>
          </a:p>
          <a:p>
            <a:pPr lvl="0"/>
            <a:r>
              <a:rPr lang="ro-RO" dirty="0"/>
              <a:t>De asemenea, coordonarea </a:t>
            </a:r>
            <a:r>
              <a:rPr lang="ro-RO" u="sng" dirty="0"/>
              <a:t>este necesar</a:t>
            </a:r>
            <a:r>
              <a:rPr lang="en-US" u="sng" dirty="0"/>
              <a:t>a</a:t>
            </a:r>
            <a:r>
              <a:rPr lang="ro-RO" u="sng" dirty="0"/>
              <a:t> datorit</a:t>
            </a:r>
            <a:r>
              <a:rPr lang="en-US" u="sng" dirty="0"/>
              <a:t>a</a:t>
            </a:r>
            <a:r>
              <a:rPr lang="ro-RO" u="sng" dirty="0"/>
              <a:t> </a:t>
            </a:r>
            <a:r>
              <a:rPr lang="ro-RO" u="sng" dirty="0" err="1"/>
              <a:t>complexit</a:t>
            </a:r>
            <a:r>
              <a:rPr lang="en-US" u="sng" dirty="0"/>
              <a:t>at</a:t>
            </a:r>
            <a:r>
              <a:rPr lang="ro-RO" u="sng" dirty="0"/>
              <a:t>ii </a:t>
            </a:r>
            <a:r>
              <a:rPr lang="ro-RO" u="sng" dirty="0" err="1"/>
              <a:t>diversivit</a:t>
            </a:r>
            <a:r>
              <a:rPr lang="en-US" u="sng" dirty="0"/>
              <a:t>at</a:t>
            </a:r>
            <a:r>
              <a:rPr lang="ro-RO" u="sng" dirty="0"/>
              <a:t>ii num</a:t>
            </a:r>
            <a:r>
              <a:rPr lang="en-US" u="sng" dirty="0"/>
              <a:t>a</a:t>
            </a:r>
            <a:r>
              <a:rPr lang="ro-RO" u="sng" dirty="0" err="1"/>
              <a:t>rului</a:t>
            </a:r>
            <a:r>
              <a:rPr lang="ro-RO" u="sng" dirty="0"/>
              <a:t> de persoane cu calificare diferit</a:t>
            </a:r>
            <a:r>
              <a:rPr lang="en-US" u="sng" dirty="0"/>
              <a:t>a</a:t>
            </a:r>
            <a:r>
              <a:rPr lang="ro-RO" u="sng" dirty="0"/>
              <a:t> implicat</a:t>
            </a:r>
            <a:r>
              <a:rPr lang="en-US" u="sng" dirty="0"/>
              <a:t>a</a:t>
            </a:r>
            <a:r>
              <a:rPr lang="ro-RO" u="sng" dirty="0"/>
              <a:t> în atingerea obiectivului</a:t>
            </a:r>
            <a:r>
              <a:rPr lang="ro-RO" dirty="0"/>
              <a:t> ce necesit</a:t>
            </a:r>
            <a:r>
              <a:rPr lang="en-US" dirty="0"/>
              <a:t>a</a:t>
            </a:r>
            <a:r>
              <a:rPr lang="ro-RO" dirty="0"/>
              <a:t> o </a:t>
            </a:r>
            <a:r>
              <a:rPr lang="ro-RO" dirty="0" err="1"/>
              <a:t>reacţie</a:t>
            </a:r>
            <a:r>
              <a:rPr lang="ro-RO" dirty="0"/>
              <a:t> de </a:t>
            </a:r>
            <a:r>
              <a:rPr lang="ro-RO" i="1" dirty="0" err="1"/>
              <a:t>feed</a:t>
            </a:r>
            <a:r>
              <a:rPr lang="ro-RO" i="1" dirty="0"/>
              <a:t>-back</a:t>
            </a:r>
            <a:r>
              <a:rPr lang="ro-RO" dirty="0"/>
              <a:t> permanent pentru  luarea deciziilor în </a:t>
            </a:r>
            <a:r>
              <a:rPr lang="ro-RO" dirty="0" err="1"/>
              <a:t>func</a:t>
            </a:r>
            <a:r>
              <a:rPr lang="en-US" dirty="0"/>
              <a:t>t</a:t>
            </a:r>
            <a:r>
              <a:rPr lang="ro-RO" dirty="0"/>
              <a:t>ie de </a:t>
            </a:r>
            <a:r>
              <a:rPr lang="ro-RO" dirty="0" err="1"/>
              <a:t>evolu</a:t>
            </a:r>
            <a:r>
              <a:rPr lang="en-US" dirty="0"/>
              <a:t>t</a:t>
            </a:r>
            <a:r>
              <a:rPr lang="ro-RO" dirty="0"/>
              <a:t>ia acestuia. </a:t>
            </a:r>
          </a:p>
          <a:p>
            <a:pPr lvl="0"/>
            <a:r>
              <a:rPr lang="ro-RO" dirty="0"/>
              <a:t>Pentru realizarea unei </a:t>
            </a:r>
            <a:r>
              <a:rPr lang="ro-RO" dirty="0" err="1"/>
              <a:t>eficien</a:t>
            </a:r>
            <a:r>
              <a:rPr lang="en-US" dirty="0"/>
              <a:t>t</a:t>
            </a:r>
            <a:r>
              <a:rPr lang="ro-RO" dirty="0"/>
              <a:t>e adecvate trebuie s</a:t>
            </a:r>
            <a:r>
              <a:rPr lang="en-US" dirty="0"/>
              <a:t>a</a:t>
            </a:r>
            <a:r>
              <a:rPr lang="ro-RO" dirty="0"/>
              <a:t> existe o comunicare </a:t>
            </a:r>
            <a:r>
              <a:rPr lang="ro-RO" dirty="0" err="1"/>
              <a:t>superioar</a:t>
            </a:r>
            <a:r>
              <a:rPr lang="en-US" dirty="0"/>
              <a:t>a </a:t>
            </a:r>
            <a:r>
              <a:rPr lang="en-US" dirty="0" err="1"/>
              <a:t>i</a:t>
            </a:r>
            <a:r>
              <a:rPr lang="ro-RO" dirty="0" err="1"/>
              <a:t>ntre</a:t>
            </a:r>
            <a:r>
              <a:rPr lang="ro-RO" dirty="0"/>
              <a:t> toate nivelele managementului. </a:t>
            </a:r>
          </a:p>
          <a:p>
            <a:r>
              <a:rPr lang="ro-RO" u="sng" dirty="0"/>
              <a:t>Coordonarea poate fi </a:t>
            </a:r>
            <a:r>
              <a:rPr lang="ro-RO" dirty="0"/>
              <a:t>: </a:t>
            </a:r>
          </a:p>
          <a:p>
            <a:pPr lvl="0"/>
            <a:r>
              <a:rPr lang="ro-RO" b="1" dirty="0"/>
              <a:t>Bilateral</a:t>
            </a:r>
            <a:r>
              <a:rPr lang="en-US" b="1" dirty="0"/>
              <a:t>a</a:t>
            </a:r>
            <a:r>
              <a:rPr lang="en-US" dirty="0"/>
              <a:t>: </a:t>
            </a:r>
            <a:r>
              <a:rPr lang="ro-RO" dirty="0"/>
              <a:t>Se </a:t>
            </a:r>
            <a:r>
              <a:rPr lang="ro-RO" dirty="0" err="1"/>
              <a:t>realizeaz</a:t>
            </a:r>
            <a:r>
              <a:rPr lang="en-US" dirty="0"/>
              <a:t>a</a:t>
            </a:r>
            <a:r>
              <a:rPr lang="ro-RO" dirty="0"/>
              <a:t> între </a:t>
            </a:r>
            <a:r>
              <a:rPr lang="ro-RO" i="1" dirty="0"/>
              <a:t>un manager </a:t>
            </a:r>
            <a:r>
              <a:rPr lang="en-US" i="1" dirty="0"/>
              <a:t>s</a:t>
            </a:r>
            <a:r>
              <a:rPr lang="ro-RO" i="1" dirty="0"/>
              <a:t>i un subordonat</a:t>
            </a:r>
            <a:r>
              <a:rPr lang="ro-RO" dirty="0"/>
              <a:t>. </a:t>
            </a:r>
            <a:r>
              <a:rPr lang="ro-RO" dirty="0" err="1"/>
              <a:t>Aceast</a:t>
            </a:r>
            <a:r>
              <a:rPr lang="en-US" dirty="0"/>
              <a:t>a</a:t>
            </a:r>
            <a:r>
              <a:rPr lang="ro-RO" dirty="0"/>
              <a:t> </a:t>
            </a:r>
            <a:r>
              <a:rPr lang="ro-RO" dirty="0" err="1"/>
              <a:t>rela</a:t>
            </a:r>
            <a:r>
              <a:rPr lang="en-US" dirty="0"/>
              <a:t>t</a:t>
            </a:r>
            <a:r>
              <a:rPr lang="ro-RO" dirty="0"/>
              <a:t>ie are avantajul unui contact direct astfel înc</a:t>
            </a:r>
            <a:r>
              <a:rPr lang="en-US" dirty="0"/>
              <a:t>a</a:t>
            </a:r>
            <a:r>
              <a:rPr lang="ro-RO" dirty="0"/>
              <a:t>t informa</a:t>
            </a:r>
            <a:r>
              <a:rPr lang="en-US" dirty="0"/>
              <a:t>t</a:t>
            </a:r>
            <a:r>
              <a:rPr lang="ro-RO" dirty="0"/>
              <a:t>iile ce se transmit între cei doi s</a:t>
            </a:r>
            <a:r>
              <a:rPr lang="en-US" dirty="0"/>
              <a:t>a</a:t>
            </a:r>
            <a:r>
              <a:rPr lang="ro-RO" dirty="0"/>
              <a:t> nu fie filtrate </a:t>
            </a:r>
            <a:r>
              <a:rPr lang="en-US" dirty="0"/>
              <a:t>s</a:t>
            </a:r>
            <a:r>
              <a:rPr lang="ro-RO" dirty="0"/>
              <a:t>i alterate de al</a:t>
            </a:r>
            <a:r>
              <a:rPr lang="en-US" dirty="0"/>
              <a:t>t</a:t>
            </a:r>
            <a:r>
              <a:rPr lang="ro-RO" dirty="0"/>
              <a:t>i factori externi. </a:t>
            </a:r>
          </a:p>
          <a:p>
            <a:pPr lvl="0"/>
            <a:r>
              <a:rPr lang="en-US" b="1" dirty="0"/>
              <a:t>M</a:t>
            </a:r>
            <a:r>
              <a:rPr lang="ro-RO" b="1" dirty="0" err="1"/>
              <a:t>ultilateral</a:t>
            </a:r>
            <a:r>
              <a:rPr lang="en-US" b="1" dirty="0"/>
              <a:t>a</a:t>
            </a:r>
            <a:r>
              <a:rPr lang="en-US" dirty="0"/>
              <a:t>: </a:t>
            </a:r>
            <a:r>
              <a:rPr lang="ro-RO" dirty="0"/>
              <a:t>Se </a:t>
            </a:r>
            <a:r>
              <a:rPr lang="ro-RO" dirty="0" err="1"/>
              <a:t>realizeaz</a:t>
            </a:r>
            <a:r>
              <a:rPr lang="en-US" dirty="0"/>
              <a:t>a</a:t>
            </a:r>
            <a:r>
              <a:rPr lang="ro-RO" dirty="0"/>
              <a:t> între </a:t>
            </a:r>
            <a:r>
              <a:rPr lang="ro-RO" i="1" dirty="0"/>
              <a:t>un manager</a:t>
            </a:r>
            <a:r>
              <a:rPr lang="en-US" i="1" dirty="0"/>
              <a:t> s</a:t>
            </a:r>
            <a:r>
              <a:rPr lang="ro-RO" i="1" dirty="0"/>
              <a:t>i mai mul</a:t>
            </a:r>
            <a:r>
              <a:rPr lang="en-US" i="1" dirty="0"/>
              <a:t>t</a:t>
            </a:r>
            <a:r>
              <a:rPr lang="ro-RO" i="1" dirty="0"/>
              <a:t>i</a:t>
            </a:r>
            <a:r>
              <a:rPr lang="en-US" i="1" dirty="0"/>
              <a:t> </a:t>
            </a:r>
            <a:r>
              <a:rPr lang="en-US" i="1" dirty="0" err="1"/>
              <a:t>subordonati</a:t>
            </a:r>
            <a:r>
              <a:rPr lang="en-US" dirty="0"/>
              <a:t>. </a:t>
            </a:r>
            <a:r>
              <a:rPr lang="ro-RO" dirty="0"/>
              <a:t>Acest</a:t>
            </a:r>
            <a:r>
              <a:rPr lang="en-US" dirty="0"/>
              <a:t>a</a:t>
            </a:r>
            <a:r>
              <a:rPr lang="ro-RO" dirty="0"/>
              <a:t> </a:t>
            </a:r>
            <a:r>
              <a:rPr lang="ro-RO" dirty="0" err="1"/>
              <a:t>rela</a:t>
            </a:r>
            <a:r>
              <a:rPr lang="en-US" dirty="0"/>
              <a:t>t</a:t>
            </a:r>
            <a:r>
              <a:rPr lang="ro-RO" dirty="0"/>
              <a:t>ie are dezavantajul </a:t>
            </a:r>
            <a:r>
              <a:rPr lang="ro-RO" dirty="0" err="1"/>
              <a:t>interven</a:t>
            </a:r>
            <a:r>
              <a:rPr lang="en-US" dirty="0"/>
              <a:t>t</a:t>
            </a:r>
            <a:r>
              <a:rPr lang="ro-RO" dirty="0"/>
              <a:t>iei unor factori externi dar </a:t>
            </a:r>
            <a:r>
              <a:rPr lang="en-US" dirty="0"/>
              <a:t>s</a:t>
            </a:r>
            <a:r>
              <a:rPr lang="ro-RO" dirty="0"/>
              <a:t>i a </a:t>
            </a:r>
            <a:r>
              <a:rPr lang="ro-RO" dirty="0" err="1"/>
              <a:t>influen</a:t>
            </a:r>
            <a:r>
              <a:rPr lang="en-US" dirty="0"/>
              <a:t>t</a:t>
            </a:r>
            <a:r>
              <a:rPr lang="ro-RO" dirty="0"/>
              <a:t>ei dintre subordona</a:t>
            </a:r>
            <a:r>
              <a:rPr lang="en-US" dirty="0"/>
              <a:t>t</a:t>
            </a:r>
            <a:r>
              <a:rPr lang="ro-RO" dirty="0"/>
              <a:t>i în transmite</a:t>
            </a:r>
            <a:r>
              <a:rPr lang="en-US" dirty="0"/>
              <a:t>re.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039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lnSpcReduction="10000"/>
          </a:bodyPr>
          <a:lstStyle/>
          <a:p>
            <a:r>
              <a:rPr lang="ro-RO" b="1" dirty="0" err="1"/>
              <a:t>Functia</a:t>
            </a:r>
            <a:r>
              <a:rPr lang="ro-RO" b="1" dirty="0"/>
              <a:t> de antrenare</a:t>
            </a:r>
            <a:r>
              <a:rPr lang="ro-RO" dirty="0"/>
              <a:t> </a:t>
            </a:r>
            <a:r>
              <a:rPr lang="ro-RO" dirty="0" err="1"/>
              <a:t>reprezinta</a:t>
            </a:r>
            <a:r>
              <a:rPr lang="ro-RO" dirty="0"/>
              <a:t> ansamblul proceselor prin care se </a:t>
            </a:r>
            <a:r>
              <a:rPr lang="ro-RO" dirty="0" err="1"/>
              <a:t>traseaza</a:t>
            </a:r>
            <a:r>
              <a:rPr lang="ro-RO" dirty="0"/>
              <a:t> cursul </a:t>
            </a:r>
            <a:r>
              <a:rPr lang="ro-RO" dirty="0" err="1"/>
              <a:t>evolutiei</a:t>
            </a:r>
            <a:r>
              <a:rPr lang="ro-RO" dirty="0"/>
              <a:t> </a:t>
            </a:r>
            <a:r>
              <a:rPr lang="ro-RO" dirty="0" err="1"/>
              <a:t>actiunilor</a:t>
            </a:r>
            <a:r>
              <a:rPr lang="ro-RO" dirty="0"/>
              <a:t> firmei, iar personalul angajat este determinat sa-l urmeze. </a:t>
            </a:r>
          </a:p>
          <a:p>
            <a:pPr lvl="0"/>
            <a:r>
              <a:rPr lang="ro-RO" dirty="0"/>
              <a:t>Aceasta </a:t>
            </a:r>
            <a:r>
              <a:rPr lang="ro-RO" dirty="0" err="1"/>
              <a:t>functie</a:t>
            </a:r>
            <a:r>
              <a:rPr lang="ro-RO" dirty="0"/>
              <a:t> se </a:t>
            </a:r>
            <a:r>
              <a:rPr lang="ro-RO" dirty="0" err="1"/>
              <a:t>bazeaza</a:t>
            </a:r>
            <a:r>
              <a:rPr lang="ro-RO" dirty="0"/>
              <a:t> puternic pe </a:t>
            </a:r>
            <a:r>
              <a:rPr lang="ro-RO" i="1" dirty="0"/>
              <a:t>abordarea comportamentala</a:t>
            </a:r>
            <a:r>
              <a:rPr lang="ro-RO" dirty="0"/>
              <a:t> a managementului in care </a:t>
            </a:r>
            <a:r>
              <a:rPr lang="ro-RO" i="1" dirty="0"/>
              <a:t>procesele de</a:t>
            </a:r>
            <a:r>
              <a:rPr lang="ro-RO" dirty="0"/>
              <a:t> </a:t>
            </a:r>
            <a:r>
              <a:rPr lang="ro-RO" i="1" dirty="0"/>
              <a:t>comunicare si motivare</a:t>
            </a:r>
            <a:r>
              <a:rPr lang="ro-RO" dirty="0"/>
              <a:t> au un rol decisiv. </a:t>
            </a:r>
          </a:p>
          <a:p>
            <a:pPr lvl="0"/>
            <a:r>
              <a:rPr lang="ro-RO" dirty="0"/>
              <a:t>Prin intermediul </a:t>
            </a:r>
            <a:r>
              <a:rPr lang="ro-RO" dirty="0" err="1"/>
              <a:t>functiei</a:t>
            </a:r>
            <a:r>
              <a:rPr lang="ro-RO" dirty="0"/>
              <a:t> de antrenare, previziunile si planurile elaborate in prealabil, se transpun in realitate.</a:t>
            </a:r>
          </a:p>
          <a:p>
            <a:pPr lvl="0"/>
            <a:r>
              <a:rPr lang="ro-RO" b="1" dirty="0" err="1"/>
              <a:t>Functia</a:t>
            </a:r>
            <a:r>
              <a:rPr lang="ro-RO" b="1" dirty="0"/>
              <a:t> de antrenare </a:t>
            </a:r>
            <a:r>
              <a:rPr lang="ro-RO" dirty="0" err="1"/>
              <a:t>ofera</a:t>
            </a:r>
            <a:r>
              <a:rPr lang="ro-RO" dirty="0"/>
              <a:t> </a:t>
            </a:r>
            <a:r>
              <a:rPr lang="ro-RO" dirty="0" err="1"/>
              <a:t>raspunsuri</a:t>
            </a:r>
            <a:r>
              <a:rPr lang="ro-RO" dirty="0"/>
              <a:t> la </a:t>
            </a:r>
            <a:r>
              <a:rPr lang="ro-RO" dirty="0" err="1"/>
              <a:t>urmatoarele</a:t>
            </a:r>
            <a:r>
              <a:rPr lang="ro-RO" dirty="0"/>
              <a:t> </a:t>
            </a:r>
            <a:r>
              <a:rPr lang="ro-RO" dirty="0" err="1"/>
              <a:t>intrebari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Ce trebuie </a:t>
            </a:r>
            <a:r>
              <a:rPr lang="ro-RO" dirty="0" err="1"/>
              <a:t>facut</a:t>
            </a:r>
            <a:r>
              <a:rPr lang="ro-RO" dirty="0"/>
              <a:t>?</a:t>
            </a:r>
          </a:p>
          <a:p>
            <a:pPr lvl="1"/>
            <a:r>
              <a:rPr lang="ro-RO" dirty="0" err="1"/>
              <a:t>Cand</a:t>
            </a:r>
            <a:r>
              <a:rPr lang="ro-RO" dirty="0"/>
              <a:t> trebuie </a:t>
            </a:r>
            <a:r>
              <a:rPr lang="ro-RO" dirty="0" err="1"/>
              <a:t>facut</a:t>
            </a:r>
            <a:r>
              <a:rPr lang="ro-RO" dirty="0"/>
              <a:t>?</a:t>
            </a:r>
          </a:p>
          <a:p>
            <a:pPr lvl="1"/>
            <a:r>
              <a:rPr lang="ro-RO" dirty="0"/>
              <a:t>De </a:t>
            </a:r>
            <a:r>
              <a:rPr lang="ro-RO" dirty="0" err="1"/>
              <a:t>catre</a:t>
            </a:r>
            <a:r>
              <a:rPr lang="ro-RO" dirty="0"/>
              <a:t> cine trebuie </a:t>
            </a:r>
            <a:r>
              <a:rPr lang="ro-RO" dirty="0" err="1"/>
              <a:t>facut</a:t>
            </a:r>
            <a:r>
              <a:rPr lang="ro-RO" dirty="0"/>
              <a:t>?</a:t>
            </a:r>
          </a:p>
          <a:p>
            <a:r>
              <a:rPr lang="ro-RO" dirty="0"/>
              <a:t>Care este modalitatea </a:t>
            </a:r>
            <a:r>
              <a:rPr lang="ro-RO" dirty="0" err="1"/>
              <a:t>influentarii</a:t>
            </a:r>
            <a:r>
              <a:rPr lang="ro-RO" dirty="0"/>
              <a:t> comportamentului </a:t>
            </a:r>
            <a:r>
              <a:rPr lang="ro-RO" dirty="0" err="1"/>
              <a:t>angajatilor</a:t>
            </a:r>
            <a:r>
              <a:rPr lang="ro-RO" dirty="0"/>
              <a:t>, </a:t>
            </a:r>
            <a:r>
              <a:rPr lang="ro-RO" dirty="0" err="1"/>
              <a:t>pt</a:t>
            </a:r>
            <a:r>
              <a:rPr lang="ro-RO" dirty="0"/>
              <a:t> a urma cursul stabilit?</a:t>
            </a:r>
          </a:p>
        </p:txBody>
      </p:sp>
    </p:spTree>
    <p:extLst>
      <p:ext uri="{BB962C8B-B14F-4D97-AF65-F5344CB8AC3E}">
        <p14:creationId xmlns:p14="http://schemas.microsoft.com/office/powerpoint/2010/main" val="16539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305498"/>
          </a:xfrm>
        </p:spPr>
        <p:txBody>
          <a:bodyPr>
            <a:normAutofit fontScale="70000" lnSpcReduction="20000"/>
          </a:bodyPr>
          <a:lstStyle/>
          <a:p>
            <a:r>
              <a:rPr lang="ro-RO" b="1" dirty="0"/>
              <a:t>Comunicarea-</a:t>
            </a:r>
            <a:r>
              <a:rPr lang="ro-RO" dirty="0"/>
              <a:t> un proces </a:t>
            </a:r>
            <a:r>
              <a:rPr lang="ro-RO" dirty="0" err="1"/>
              <a:t>esential</a:t>
            </a:r>
            <a:r>
              <a:rPr lang="ro-RO" dirty="0"/>
              <a:t> de </a:t>
            </a:r>
            <a:r>
              <a:rPr lang="ro-RO" i="1" dirty="0" err="1"/>
              <a:t>mentinere</a:t>
            </a:r>
            <a:r>
              <a:rPr lang="ro-RO" i="1" dirty="0"/>
              <a:t> a </a:t>
            </a:r>
            <a:r>
              <a:rPr lang="ro-RO" i="1" dirty="0" err="1"/>
              <a:t>legaturilor</a:t>
            </a:r>
            <a:r>
              <a:rPr lang="ro-RO" i="1" dirty="0"/>
              <a:t> interumane</a:t>
            </a:r>
            <a:r>
              <a:rPr lang="ro-RO" dirty="0"/>
              <a:t>, care sta la baza </a:t>
            </a:r>
            <a:r>
              <a:rPr lang="ro-RO" dirty="0" err="1"/>
              <a:t>organizarii</a:t>
            </a:r>
            <a:r>
              <a:rPr lang="ro-RO" dirty="0"/>
              <a:t> sociale.</a:t>
            </a:r>
          </a:p>
          <a:p>
            <a:pPr lvl="0"/>
            <a:r>
              <a:rPr lang="ro-RO" b="1" dirty="0"/>
              <a:t>Scopul </a:t>
            </a:r>
            <a:r>
              <a:rPr lang="ro-RO" b="1" dirty="0" err="1"/>
              <a:t>comunicarii</a:t>
            </a:r>
            <a:r>
              <a:rPr lang="ro-RO" b="1" dirty="0"/>
              <a:t>-</a:t>
            </a:r>
            <a:r>
              <a:rPr lang="ro-RO" dirty="0"/>
              <a:t> cel de </a:t>
            </a:r>
            <a:r>
              <a:rPr lang="ro-RO" i="1" dirty="0"/>
              <a:t>informare, motivare, convingere, instruire, </a:t>
            </a:r>
            <a:r>
              <a:rPr lang="ro-RO" i="1" dirty="0" err="1"/>
              <a:t>incurajare</a:t>
            </a:r>
            <a:r>
              <a:rPr lang="ro-RO" dirty="0"/>
              <a:t>.</a:t>
            </a:r>
          </a:p>
          <a:p>
            <a:pPr lvl="0"/>
            <a:r>
              <a:rPr lang="ro-RO" b="1" dirty="0"/>
              <a:t>Obiectul </a:t>
            </a:r>
            <a:r>
              <a:rPr lang="ro-RO" b="1" dirty="0" err="1"/>
              <a:t>comunicarii</a:t>
            </a:r>
            <a:r>
              <a:rPr lang="ro-RO" b="1" dirty="0"/>
              <a:t>-</a:t>
            </a:r>
            <a:r>
              <a:rPr lang="ro-RO" dirty="0"/>
              <a:t> crearea unei </a:t>
            </a:r>
            <a:r>
              <a:rPr lang="ro-RO" dirty="0" err="1"/>
              <a:t>modalitati</a:t>
            </a:r>
            <a:r>
              <a:rPr lang="ro-RO" dirty="0"/>
              <a:t> prin care masajele sa fie receptate, </a:t>
            </a:r>
            <a:r>
              <a:rPr lang="ro-RO" dirty="0" err="1"/>
              <a:t>intelese</a:t>
            </a:r>
            <a:r>
              <a:rPr lang="ro-RO" dirty="0"/>
              <a:t> si acceptate.</a:t>
            </a:r>
          </a:p>
          <a:p>
            <a:pPr lvl="0"/>
            <a:r>
              <a:rPr lang="ro-RO" b="1" dirty="0"/>
              <a:t>Comunicarea </a:t>
            </a:r>
            <a:r>
              <a:rPr lang="ro-RO" b="1" dirty="0" err="1"/>
              <a:t>organizationala</a:t>
            </a:r>
            <a:r>
              <a:rPr lang="ro-RO" b="1" dirty="0"/>
              <a:t>-</a:t>
            </a:r>
            <a:r>
              <a:rPr lang="ro-RO" dirty="0"/>
              <a:t> are rolul de procesare a </a:t>
            </a:r>
            <a:r>
              <a:rPr lang="ro-RO" dirty="0" err="1"/>
              <a:t>informatiilor</a:t>
            </a:r>
            <a:r>
              <a:rPr lang="ro-RO" dirty="0"/>
              <a:t> si mesajelor in vederea </a:t>
            </a:r>
            <a:r>
              <a:rPr lang="ro-RO" dirty="0" err="1"/>
              <a:t>realizarii</a:t>
            </a:r>
            <a:r>
              <a:rPr lang="ro-RO" dirty="0"/>
              <a:t> </a:t>
            </a:r>
            <a:r>
              <a:rPr lang="ro-RO" i="1" dirty="0"/>
              <a:t>obiectivelor individuale si comune</a:t>
            </a:r>
            <a:r>
              <a:rPr lang="ro-RO" dirty="0"/>
              <a:t> ale </a:t>
            </a:r>
            <a:r>
              <a:rPr lang="ro-RO" dirty="0" err="1"/>
              <a:t>angajatilor</a:t>
            </a:r>
            <a:r>
              <a:rPr lang="ro-RO" dirty="0"/>
              <a:t> </a:t>
            </a:r>
            <a:r>
              <a:rPr lang="ro-RO" dirty="0" err="1"/>
              <a:t>organizatiei</a:t>
            </a:r>
            <a:r>
              <a:rPr lang="ro-RO" dirty="0"/>
              <a:t>.</a:t>
            </a:r>
          </a:p>
          <a:p>
            <a:r>
              <a:rPr lang="ro-RO" dirty="0"/>
              <a:t>Forme de comunicare/clasificare:</a:t>
            </a:r>
          </a:p>
          <a:p>
            <a:pPr lvl="0"/>
            <a:r>
              <a:rPr lang="ro-RO" b="1" dirty="0"/>
              <a:t>Comunicarea verbala</a:t>
            </a:r>
            <a:r>
              <a:rPr lang="ro-RO" dirty="0"/>
              <a:t> </a:t>
            </a:r>
            <a:r>
              <a:rPr lang="ro-RO" dirty="0" err="1"/>
              <a:t>utilizeaza</a:t>
            </a:r>
            <a:r>
              <a:rPr lang="ro-RO" dirty="0"/>
              <a:t> </a:t>
            </a:r>
            <a:r>
              <a:rPr lang="ro-RO" i="1" dirty="0"/>
              <a:t>limbajul</a:t>
            </a:r>
            <a:r>
              <a:rPr lang="ro-RO" dirty="0"/>
              <a:t> ca forma de exprimare, este cel mai complex sistem de </a:t>
            </a:r>
            <a:r>
              <a:rPr lang="ro-RO" dirty="0" err="1"/>
              <a:t>semnificatii</a:t>
            </a:r>
            <a:r>
              <a:rPr lang="ro-RO" dirty="0"/>
              <a:t>, fiind util pt. dezvoltarea procesului </a:t>
            </a:r>
            <a:r>
              <a:rPr lang="ro-RO" dirty="0" err="1"/>
              <a:t>invatarii</a:t>
            </a:r>
            <a:r>
              <a:rPr lang="ro-RO" dirty="0"/>
              <a:t>.</a:t>
            </a:r>
          </a:p>
          <a:p>
            <a:r>
              <a:rPr lang="ro-RO" b="1" dirty="0"/>
              <a:t>-	Comunicarea verbala</a:t>
            </a:r>
            <a:r>
              <a:rPr lang="ro-RO" dirty="0"/>
              <a:t>: </a:t>
            </a:r>
            <a:r>
              <a:rPr lang="ro-RO" i="1" dirty="0"/>
              <a:t>orala si scrisa</a:t>
            </a:r>
            <a:r>
              <a:rPr lang="ro-RO" dirty="0"/>
              <a:t>;</a:t>
            </a:r>
          </a:p>
          <a:p>
            <a:pPr lvl="0"/>
            <a:r>
              <a:rPr lang="ro-RO" b="1" dirty="0"/>
              <a:t>Comunicarea nonverbala</a:t>
            </a:r>
            <a:r>
              <a:rPr lang="ro-RO" dirty="0"/>
              <a:t> </a:t>
            </a:r>
            <a:r>
              <a:rPr lang="ro-RO" dirty="0" err="1"/>
              <a:t>utilizeaza</a:t>
            </a:r>
            <a:r>
              <a:rPr lang="ro-RO" dirty="0"/>
              <a:t> </a:t>
            </a:r>
            <a:r>
              <a:rPr lang="ro-RO" i="1" dirty="0"/>
              <a:t>simboluri</a:t>
            </a:r>
            <a:r>
              <a:rPr lang="ro-RO" dirty="0"/>
              <a:t> nonverbale, exprimate prin </a:t>
            </a:r>
            <a:r>
              <a:rPr lang="ro-RO" dirty="0" err="1"/>
              <a:t>manifestari</a:t>
            </a:r>
            <a:r>
              <a:rPr lang="ro-RO" dirty="0"/>
              <a:t> ale corpului (gesturi, mimica, accent, </a:t>
            </a:r>
            <a:r>
              <a:rPr lang="ro-RO" dirty="0" err="1"/>
              <a:t>intonatie</a:t>
            </a:r>
            <a:r>
              <a:rPr lang="ro-RO" dirty="0"/>
              <a:t>, </a:t>
            </a:r>
            <a:r>
              <a:rPr lang="ro-RO" dirty="0" err="1"/>
              <a:t>interjectii</a:t>
            </a:r>
            <a:r>
              <a:rPr lang="ro-RO" dirty="0"/>
              <a:t>, etc.);</a:t>
            </a:r>
          </a:p>
          <a:p>
            <a:r>
              <a:rPr lang="en-US" dirty="0"/>
              <a:t>       </a:t>
            </a:r>
            <a:r>
              <a:rPr lang="ro-RO" b="1" dirty="0"/>
              <a:t>-	Comunicarea nonverbala</a:t>
            </a:r>
            <a:r>
              <a:rPr lang="ro-RO" dirty="0"/>
              <a:t>: </a:t>
            </a:r>
            <a:r>
              <a:rPr lang="ro-RO" i="1" dirty="0"/>
              <a:t>interpersonala sau </a:t>
            </a:r>
            <a:r>
              <a:rPr lang="ro-RO" i="1" dirty="0" err="1"/>
              <a:t>organizationala</a:t>
            </a:r>
            <a:r>
              <a:rPr lang="ro-RO" i="1" dirty="0"/>
              <a:t>.</a:t>
            </a:r>
            <a:endParaRPr lang="ro-RO" dirty="0"/>
          </a:p>
          <a:p>
            <a:r>
              <a:rPr lang="ro-RO" dirty="0"/>
              <a:t>	       -	</a:t>
            </a:r>
            <a:r>
              <a:rPr lang="ro-RO" dirty="0" err="1"/>
              <a:t>dupa</a:t>
            </a:r>
            <a:r>
              <a:rPr lang="ro-RO" dirty="0"/>
              <a:t> modul de </a:t>
            </a:r>
            <a:r>
              <a:rPr lang="ro-RO" dirty="0" err="1"/>
              <a:t>desfasurare</a:t>
            </a:r>
            <a:r>
              <a:rPr lang="ro-RO" dirty="0"/>
              <a:t>:</a:t>
            </a:r>
          </a:p>
          <a:p>
            <a:pPr lvl="1"/>
            <a:r>
              <a:rPr lang="ro-RO" dirty="0"/>
              <a:t>Comunicare reciproc directa (fata in fata);</a:t>
            </a:r>
          </a:p>
          <a:p>
            <a:pPr lvl="1"/>
            <a:r>
              <a:rPr lang="ro-RO" dirty="0"/>
              <a:t>Comunicare reciproc indirecta (la telefon);</a:t>
            </a:r>
          </a:p>
          <a:p>
            <a:pPr lvl="1"/>
            <a:r>
              <a:rPr lang="ro-RO" dirty="0"/>
              <a:t>Comunicare unilaterala directa (</a:t>
            </a:r>
            <a:r>
              <a:rPr lang="ro-RO" dirty="0" err="1"/>
              <a:t>sedinte</a:t>
            </a:r>
            <a:r>
              <a:rPr lang="ro-RO" dirty="0"/>
              <a:t>);</a:t>
            </a:r>
          </a:p>
          <a:p>
            <a:pPr lvl="1"/>
            <a:r>
              <a:rPr lang="ro-RO" dirty="0"/>
              <a:t>Comunicare unilaterala indirecta (</a:t>
            </a:r>
            <a:r>
              <a:rPr lang="ro-RO" dirty="0" err="1"/>
              <a:t>filme,discursuri</a:t>
            </a:r>
            <a:r>
              <a:rPr lang="ro-RO" dirty="0"/>
              <a:t>).</a:t>
            </a:r>
          </a:p>
          <a:p>
            <a:pPr lvl="0"/>
            <a:r>
              <a:rPr lang="ro-RO" dirty="0" err="1"/>
              <a:t>dupa</a:t>
            </a:r>
            <a:r>
              <a:rPr lang="ro-RO" dirty="0"/>
              <a:t> gradul de oficializare, comunicare:</a:t>
            </a:r>
          </a:p>
          <a:p>
            <a:pPr lvl="1"/>
            <a:r>
              <a:rPr lang="ro-RO" dirty="0"/>
              <a:t>Comunicare formala</a:t>
            </a:r>
          </a:p>
          <a:p>
            <a:pPr lvl="1"/>
            <a:r>
              <a:rPr lang="ro-RO" dirty="0"/>
              <a:t>Comunicare </a:t>
            </a:r>
            <a:r>
              <a:rPr lang="ro-RO" dirty="0" smtClean="0"/>
              <a:t>informala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90397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92500" lnSpcReduction="10000"/>
          </a:bodyPr>
          <a:lstStyle/>
          <a:p>
            <a:r>
              <a:rPr lang="ro-RO" dirty="0" smtClean="0"/>
              <a:t>Deprinderi de comunicare:</a:t>
            </a:r>
          </a:p>
          <a:p>
            <a:pPr lvl="0"/>
            <a:r>
              <a:rPr lang="ro-RO" b="1" dirty="0" smtClean="0"/>
              <a:t>Atitudinea</a:t>
            </a:r>
            <a:r>
              <a:rPr lang="ro-RO" dirty="0" smtClean="0"/>
              <a:t> </a:t>
            </a:r>
          </a:p>
          <a:p>
            <a:pPr lvl="0"/>
            <a:r>
              <a:rPr lang="ro-RO" dirty="0" smtClean="0"/>
              <a:t>E necesara </a:t>
            </a:r>
            <a:r>
              <a:rPr lang="ro-RO" dirty="0" err="1" smtClean="0"/>
              <a:t>constientizarea</a:t>
            </a:r>
            <a:r>
              <a:rPr lang="ro-RO" dirty="0" smtClean="0"/>
              <a:t> </a:t>
            </a:r>
            <a:r>
              <a:rPr lang="ro-RO" dirty="0" err="1" smtClean="0"/>
              <a:t>complexitatii</a:t>
            </a:r>
            <a:r>
              <a:rPr lang="ro-RO" dirty="0" smtClean="0"/>
              <a:t> procesului de comunicare interumana;</a:t>
            </a:r>
          </a:p>
          <a:p>
            <a:pPr lvl="0"/>
            <a:r>
              <a:rPr lang="ro-RO" i="1" dirty="0" smtClean="0"/>
              <a:t>Capacitatea de </a:t>
            </a:r>
            <a:r>
              <a:rPr lang="ro-RO" i="1" dirty="0" err="1" smtClean="0"/>
              <a:t>constientizare</a:t>
            </a:r>
            <a:r>
              <a:rPr lang="ro-RO" i="1" dirty="0" smtClean="0"/>
              <a:t>-</a:t>
            </a:r>
            <a:r>
              <a:rPr lang="ro-RO" dirty="0" smtClean="0"/>
              <a:t> </a:t>
            </a:r>
            <a:r>
              <a:rPr lang="ro-RO" dirty="0" err="1" smtClean="0"/>
              <a:t>insusirea</a:t>
            </a:r>
            <a:r>
              <a:rPr lang="ro-RO" dirty="0" smtClean="0"/>
              <a:t> de a analiza modul in care se vede pe ea </a:t>
            </a:r>
            <a:r>
              <a:rPr lang="ro-RO" dirty="0" err="1" smtClean="0"/>
              <a:t>insasi</a:t>
            </a:r>
            <a:r>
              <a:rPr lang="ro-RO" dirty="0" smtClean="0"/>
              <a:t> si pe cei din jurul ei (analiza </a:t>
            </a:r>
            <a:r>
              <a:rPr lang="ro-RO" dirty="0" err="1" smtClean="0"/>
              <a:t>perceptiilor</a:t>
            </a:r>
            <a:r>
              <a:rPr lang="ro-RO" dirty="0" smtClean="0"/>
              <a:t>);</a:t>
            </a:r>
          </a:p>
          <a:p>
            <a:pPr lvl="0"/>
            <a:r>
              <a:rPr lang="ro-RO" b="1" dirty="0" smtClean="0"/>
              <a:t>Influentele </a:t>
            </a:r>
            <a:endParaRPr lang="ro-RO" dirty="0" smtClean="0"/>
          </a:p>
          <a:p>
            <a:pPr lvl="0"/>
            <a:r>
              <a:rPr lang="ro-RO" dirty="0" err="1" smtClean="0"/>
              <a:t>Perceptia</a:t>
            </a:r>
            <a:r>
              <a:rPr lang="ro-RO" dirty="0" smtClean="0"/>
              <a:t> poate fi </a:t>
            </a:r>
            <a:r>
              <a:rPr lang="ro-RO" dirty="0" err="1" smtClean="0"/>
              <a:t>influentata</a:t>
            </a:r>
            <a:r>
              <a:rPr lang="ro-RO" dirty="0" smtClean="0"/>
              <a:t> de mediul exterior, de modelul social curent, de opiniile celor din jur;</a:t>
            </a:r>
          </a:p>
          <a:p>
            <a:r>
              <a:rPr lang="ro-RO" dirty="0" smtClean="0"/>
              <a:t>Atitudinea unei persoane este determinata de </a:t>
            </a:r>
            <a:r>
              <a:rPr lang="ro-RO" dirty="0" err="1" smtClean="0"/>
              <a:t>conditionarile</a:t>
            </a:r>
            <a:r>
              <a:rPr lang="ro-RO" dirty="0" smtClean="0"/>
              <a:t> pe care le </a:t>
            </a:r>
            <a:r>
              <a:rPr lang="ro-RO" dirty="0" err="1" smtClean="0"/>
              <a:t>intalneste</a:t>
            </a:r>
            <a:r>
              <a:rPr lang="ro-RO" dirty="0" smtClean="0"/>
              <a:t>. Cele mai importante teorii ale determinismului sunt:</a:t>
            </a:r>
          </a:p>
          <a:p>
            <a:r>
              <a:rPr lang="ro-RO" dirty="0" smtClean="0"/>
              <a:t>-	Determinismul genetic (temperament);</a:t>
            </a:r>
          </a:p>
          <a:p>
            <a:r>
              <a:rPr lang="ro-RO" dirty="0" smtClean="0"/>
              <a:t>-	Determinismul fizic (</a:t>
            </a:r>
            <a:r>
              <a:rPr lang="ro-RO" dirty="0" err="1" smtClean="0"/>
              <a:t>trairile</a:t>
            </a:r>
            <a:r>
              <a:rPr lang="ro-RO" dirty="0" smtClean="0"/>
              <a:t>=&gt;caracterul, </a:t>
            </a:r>
            <a:r>
              <a:rPr lang="ro-RO" dirty="0" err="1" smtClean="0"/>
              <a:t>educatia</a:t>
            </a:r>
            <a:r>
              <a:rPr lang="ro-RO" dirty="0" smtClean="0"/>
              <a:t>);</a:t>
            </a:r>
          </a:p>
          <a:p>
            <a:r>
              <a:rPr lang="ro-RO" dirty="0" smtClean="0"/>
              <a:t>-	Determinismul mediului ambiant (la locul de munca).</a:t>
            </a:r>
          </a:p>
          <a:p>
            <a:endParaRPr lang="ro-RO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1792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224852"/>
            <a:ext cx="10515600" cy="6400799"/>
          </a:xfrm>
        </p:spPr>
        <p:txBody>
          <a:bodyPr>
            <a:normAutofit fontScale="92500" lnSpcReduction="20000"/>
          </a:bodyPr>
          <a:lstStyle/>
          <a:p>
            <a:r>
              <a:rPr lang="ro-RO" b="1" dirty="0"/>
              <a:t>Teoria X</a:t>
            </a:r>
            <a:endParaRPr lang="ro-RO" dirty="0"/>
          </a:p>
          <a:p>
            <a:pPr lvl="0"/>
            <a:r>
              <a:rPr lang="ro-RO" u="sng" dirty="0"/>
              <a:t>Oamenilor nu le place sa </a:t>
            </a:r>
            <a:r>
              <a:rPr lang="ro-RO" u="sng" dirty="0" err="1"/>
              <a:t>munceasca</a:t>
            </a:r>
            <a:r>
              <a:rPr lang="ro-RO" dirty="0"/>
              <a:t>, managerii au datoria </a:t>
            </a:r>
            <a:r>
              <a:rPr lang="ro-RO" dirty="0" err="1"/>
              <a:t>organizarii</a:t>
            </a:r>
            <a:r>
              <a:rPr lang="ro-RO" dirty="0"/>
              <a:t> si </a:t>
            </a:r>
            <a:r>
              <a:rPr lang="ro-RO" dirty="0" err="1"/>
              <a:t>initiativelor</a:t>
            </a:r>
            <a:r>
              <a:rPr lang="ro-RO" dirty="0"/>
              <a:t> </a:t>
            </a:r>
            <a:r>
              <a:rPr lang="ro-RO" dirty="0" err="1"/>
              <a:t>activitatii</a:t>
            </a:r>
            <a:r>
              <a:rPr lang="ro-RO" dirty="0"/>
              <a:t> </a:t>
            </a:r>
            <a:r>
              <a:rPr lang="ro-RO" dirty="0" err="1"/>
              <a:t>acgajatilor</a:t>
            </a:r>
            <a:r>
              <a:rPr lang="ro-RO" dirty="0"/>
              <a:t>;</a:t>
            </a:r>
          </a:p>
          <a:p>
            <a:pPr lvl="0"/>
            <a:r>
              <a:rPr lang="ro-RO" dirty="0"/>
              <a:t>Pt atingerea obiectivelor </a:t>
            </a:r>
            <a:r>
              <a:rPr lang="ro-RO" dirty="0" err="1"/>
              <a:t>organizatiei</a:t>
            </a:r>
            <a:r>
              <a:rPr lang="ro-RO" dirty="0"/>
              <a:t> </a:t>
            </a:r>
            <a:r>
              <a:rPr lang="ro-RO" u="sng" dirty="0"/>
              <a:t>managerii sunt responsabili de </a:t>
            </a:r>
            <a:r>
              <a:rPr lang="ro-RO" u="sng" dirty="0" err="1"/>
              <a:t>directionarea</a:t>
            </a:r>
            <a:r>
              <a:rPr lang="ro-RO" u="sng" dirty="0"/>
              <a:t> eforturilor </a:t>
            </a:r>
            <a:r>
              <a:rPr lang="ro-RO" u="sng" dirty="0" err="1"/>
              <a:t>angajatilor</a:t>
            </a:r>
            <a:r>
              <a:rPr lang="ro-RO" dirty="0"/>
              <a:t>, totul </a:t>
            </a:r>
            <a:r>
              <a:rPr lang="ro-RO" dirty="0" err="1"/>
              <a:t>bazandu</a:t>
            </a:r>
            <a:r>
              <a:rPr lang="ro-RO" dirty="0"/>
              <a:t>-se pe respectul </a:t>
            </a:r>
            <a:r>
              <a:rPr lang="ro-RO" dirty="0" err="1"/>
              <a:t>pt</a:t>
            </a:r>
            <a:r>
              <a:rPr lang="ro-RO" dirty="0"/>
              <a:t> </a:t>
            </a:r>
            <a:r>
              <a:rPr lang="ro-RO" dirty="0" err="1"/>
              <a:t>angajati</a:t>
            </a:r>
            <a:r>
              <a:rPr lang="ro-RO" dirty="0"/>
              <a:t>;</a:t>
            </a:r>
          </a:p>
          <a:p>
            <a:pPr lvl="0"/>
            <a:r>
              <a:rPr lang="ro-RO" u="sng" dirty="0" err="1"/>
              <a:t>Angajatii</a:t>
            </a:r>
            <a:r>
              <a:rPr lang="ro-RO" u="sng" dirty="0"/>
              <a:t> sunt pasiv</a:t>
            </a:r>
            <a:r>
              <a:rPr lang="ro-RO" dirty="0"/>
              <a:t>i si de obicei </a:t>
            </a:r>
            <a:r>
              <a:rPr lang="ro-RO" u="sng" dirty="0"/>
              <a:t>opun rezistenta </a:t>
            </a:r>
            <a:r>
              <a:rPr lang="ro-RO" dirty="0"/>
              <a:t>nevoilor </a:t>
            </a:r>
            <a:r>
              <a:rPr lang="ro-RO" dirty="0" err="1"/>
              <a:t>organizatiei</a:t>
            </a:r>
            <a:r>
              <a:rPr lang="ro-RO" dirty="0"/>
              <a:t> </a:t>
            </a:r>
            <a:r>
              <a:rPr lang="ro-RO" dirty="0" err="1"/>
              <a:t>fara</a:t>
            </a:r>
            <a:r>
              <a:rPr lang="ro-RO" dirty="0"/>
              <a:t>  o </a:t>
            </a:r>
            <a:r>
              <a:rPr lang="ro-RO" dirty="0" err="1"/>
              <a:t>interventie</a:t>
            </a:r>
            <a:r>
              <a:rPr lang="ro-RO" dirty="0"/>
              <a:t> activa din partea managementului (ei </a:t>
            </a:r>
            <a:r>
              <a:rPr lang="ro-RO" dirty="0" err="1"/>
              <a:t>treb</a:t>
            </a:r>
            <a:r>
              <a:rPr lang="ro-RO" dirty="0"/>
              <a:t> </a:t>
            </a:r>
            <a:r>
              <a:rPr lang="ro-RO" dirty="0" err="1"/>
              <a:t>convinsi</a:t>
            </a:r>
            <a:r>
              <a:rPr lang="ro-RO" dirty="0"/>
              <a:t>, </a:t>
            </a:r>
            <a:r>
              <a:rPr lang="ro-RO" dirty="0" err="1"/>
              <a:t>rasplatiti</a:t>
            </a:r>
            <a:r>
              <a:rPr lang="ro-RO" dirty="0"/>
              <a:t>, </a:t>
            </a:r>
            <a:r>
              <a:rPr lang="ro-RO" dirty="0" err="1"/>
              <a:t>pedepsiti</a:t>
            </a:r>
            <a:r>
              <a:rPr lang="ro-RO" dirty="0"/>
              <a:t>, </a:t>
            </a:r>
            <a:r>
              <a:rPr lang="ro-RO" dirty="0" err="1"/>
              <a:t>controlati</a:t>
            </a:r>
            <a:r>
              <a:rPr lang="ro-RO" dirty="0"/>
              <a:t> si </a:t>
            </a:r>
            <a:r>
              <a:rPr lang="ro-RO" dirty="0" err="1"/>
              <a:t>directionati</a:t>
            </a:r>
            <a:r>
              <a:rPr lang="ro-RO" dirty="0"/>
              <a:t>)</a:t>
            </a:r>
          </a:p>
          <a:p>
            <a:r>
              <a:rPr lang="ro-RO" b="1" dirty="0"/>
              <a:t>	Teoria Y</a:t>
            </a:r>
            <a:endParaRPr lang="ro-RO" dirty="0"/>
          </a:p>
          <a:p>
            <a:pPr lvl="0"/>
            <a:r>
              <a:rPr lang="ro-RO" u="sng" dirty="0"/>
              <a:t>Oamenii muncesc cu </a:t>
            </a:r>
            <a:r>
              <a:rPr lang="ro-RO" u="sng" dirty="0" err="1"/>
              <a:t>placere</a:t>
            </a:r>
            <a:r>
              <a:rPr lang="ro-RO" dirty="0"/>
              <a:t>, au </a:t>
            </a:r>
            <a:r>
              <a:rPr lang="ro-RO" dirty="0" err="1"/>
              <a:t>initiativa</a:t>
            </a:r>
            <a:r>
              <a:rPr lang="ro-RO" dirty="0"/>
              <a:t>, managerii </a:t>
            </a:r>
            <a:r>
              <a:rPr lang="ro-RO" dirty="0" err="1"/>
              <a:t>supervizandu</a:t>
            </a:r>
            <a:r>
              <a:rPr lang="ro-RO" dirty="0"/>
              <a:t>-i in ansamblu;</a:t>
            </a:r>
          </a:p>
          <a:p>
            <a:pPr lvl="0"/>
            <a:r>
              <a:rPr lang="ro-RO" u="sng" dirty="0"/>
              <a:t>Oamenii nu sunt pasivi </a:t>
            </a:r>
            <a:r>
              <a:rPr lang="ro-RO" dirty="0"/>
              <a:t>sau </a:t>
            </a:r>
            <a:r>
              <a:rPr lang="ro-RO" dirty="0" err="1"/>
              <a:t>rezistenti</a:t>
            </a:r>
            <a:r>
              <a:rPr lang="ro-RO" dirty="0"/>
              <a:t> la nev </a:t>
            </a:r>
            <a:r>
              <a:rPr lang="ro-RO" dirty="0" err="1"/>
              <a:t>organizatiei</a:t>
            </a:r>
            <a:r>
              <a:rPr lang="ro-RO" dirty="0"/>
              <a:t>, </a:t>
            </a:r>
            <a:r>
              <a:rPr lang="ro-RO" dirty="0" err="1"/>
              <a:t>avand</a:t>
            </a:r>
            <a:r>
              <a:rPr lang="ro-RO" dirty="0"/>
              <a:t> o </a:t>
            </a:r>
            <a:r>
              <a:rPr lang="ro-RO" dirty="0" err="1"/>
              <a:t>motivatie</a:t>
            </a:r>
            <a:r>
              <a:rPr lang="ro-RO" dirty="0"/>
              <a:t> interna;</a:t>
            </a:r>
          </a:p>
          <a:p>
            <a:pPr lvl="0"/>
            <a:r>
              <a:rPr lang="ro-RO" u="sng" dirty="0"/>
              <a:t>Oamenii au </a:t>
            </a:r>
            <a:r>
              <a:rPr lang="ro-RO" u="sng" dirty="0" err="1"/>
              <a:t>initiativa</a:t>
            </a:r>
            <a:r>
              <a:rPr lang="ro-RO" u="sng" dirty="0"/>
              <a:t> </a:t>
            </a:r>
            <a:r>
              <a:rPr lang="ro-RO" dirty="0"/>
              <a:t>si accepta ca vor fi </a:t>
            </a:r>
            <a:r>
              <a:rPr lang="ro-RO" dirty="0" err="1"/>
              <a:t>recompensati</a:t>
            </a:r>
            <a:r>
              <a:rPr lang="ro-RO" dirty="0"/>
              <a:t> </a:t>
            </a:r>
            <a:r>
              <a:rPr lang="ro-RO" dirty="0" err="1"/>
              <a:t>pt</a:t>
            </a:r>
            <a:r>
              <a:rPr lang="ro-RO" dirty="0"/>
              <a:t> atingerea obiectivelor;</a:t>
            </a:r>
          </a:p>
          <a:p>
            <a:pPr lvl="0"/>
            <a:r>
              <a:rPr lang="ro-RO" u="sng" dirty="0"/>
              <a:t>Sarcina</a:t>
            </a:r>
            <a:r>
              <a:rPr lang="ro-RO" dirty="0"/>
              <a:t> </a:t>
            </a:r>
            <a:r>
              <a:rPr lang="ro-RO" dirty="0" err="1"/>
              <a:t>esentiala</a:t>
            </a:r>
            <a:r>
              <a:rPr lang="ro-RO" dirty="0"/>
              <a:t> a </a:t>
            </a:r>
            <a:r>
              <a:rPr lang="ro-RO" u="sng" dirty="0" err="1"/>
              <a:t>manag</a:t>
            </a:r>
            <a:r>
              <a:rPr lang="ro-RO" dirty="0"/>
              <a:t> este doar </a:t>
            </a:r>
            <a:r>
              <a:rPr lang="ro-RO" u="sng" dirty="0"/>
              <a:t>de a furniza c</a:t>
            </a:r>
            <a:r>
              <a:rPr lang="en-US" u="sng" dirty="0"/>
              <a:t>-</a:t>
            </a:r>
            <a:r>
              <a:rPr lang="ro-RO" u="sng" dirty="0" err="1"/>
              <a:t>tiile</a:t>
            </a:r>
            <a:r>
              <a:rPr lang="ro-RO" u="sng" dirty="0"/>
              <a:t> </a:t>
            </a:r>
            <a:r>
              <a:rPr lang="ro-RO" dirty="0"/>
              <a:t>organizatorice si a procedurilor de operare ai </a:t>
            </a:r>
            <a:r>
              <a:rPr lang="ro-RO" dirty="0" err="1"/>
              <a:t>angajatii</a:t>
            </a:r>
            <a:r>
              <a:rPr lang="ro-RO" dirty="0"/>
              <a:t> sa-si </a:t>
            </a:r>
            <a:r>
              <a:rPr lang="ro-RO" dirty="0" err="1"/>
              <a:t>atinga</a:t>
            </a:r>
            <a:r>
              <a:rPr lang="ro-RO" dirty="0"/>
              <a:t> obiectivele cat mai bine.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814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Limbaj reactiv si </a:t>
            </a:r>
            <a:r>
              <a:rPr lang="ro-RO" dirty="0" err="1"/>
              <a:t>proactiv</a:t>
            </a:r>
            <a:r>
              <a:rPr lang="ro-RO" dirty="0"/>
              <a:t>:</a:t>
            </a:r>
            <a:br>
              <a:rPr lang="ro-RO" dirty="0"/>
            </a:br>
            <a:endParaRPr lang="ro-RO" dirty="0"/>
          </a:p>
        </p:txBody>
      </p:sp>
      <p:pic>
        <p:nvPicPr>
          <p:cNvPr id="4" name="Object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3830" y="1139252"/>
            <a:ext cx="9129009" cy="599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159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70000" lnSpcReduction="20000"/>
          </a:bodyPr>
          <a:lstStyle/>
          <a:p>
            <a:r>
              <a:rPr lang="ro-RO" b="1" u="sng" dirty="0"/>
              <a:t>Def. Negocierea</a:t>
            </a:r>
            <a:r>
              <a:rPr lang="ro-RO" dirty="0"/>
              <a:t>: </a:t>
            </a:r>
            <a:r>
              <a:rPr lang="ro-RO" dirty="0" err="1"/>
              <a:t>reprezinta</a:t>
            </a:r>
            <a:r>
              <a:rPr lang="ro-RO" dirty="0"/>
              <a:t> tratarea prin intermediul procesului de comunicare a unui schimb prin care persoanele implicate dau si primesc ceva in scopul atingerii unui rezultat agreat de ambele </a:t>
            </a:r>
            <a:r>
              <a:rPr lang="ro-RO" dirty="0" err="1"/>
              <a:t>parti</a:t>
            </a:r>
            <a:r>
              <a:rPr lang="ro-RO" dirty="0"/>
              <a:t>.</a:t>
            </a:r>
          </a:p>
          <a:p>
            <a:pPr lvl="0"/>
            <a:r>
              <a:rPr lang="ro-RO" b="1" dirty="0"/>
              <a:t>Etapele </a:t>
            </a:r>
            <a:r>
              <a:rPr lang="ro-RO" b="1" dirty="0" err="1"/>
              <a:t>esentiale</a:t>
            </a:r>
            <a:r>
              <a:rPr lang="ro-RO" b="1" dirty="0"/>
              <a:t> ale negocierii</a:t>
            </a:r>
            <a:r>
              <a:rPr lang="ro-RO" dirty="0"/>
              <a:t>:</a:t>
            </a:r>
          </a:p>
          <a:p>
            <a:r>
              <a:rPr lang="ro-RO" b="1" dirty="0"/>
              <a:t>1. </a:t>
            </a:r>
            <a:r>
              <a:rPr lang="ro-RO" b="1" dirty="0" err="1"/>
              <a:t>Pregatirea</a:t>
            </a:r>
            <a:r>
              <a:rPr lang="ro-RO" b="1" dirty="0"/>
              <a:t> negocierii-</a:t>
            </a:r>
            <a:r>
              <a:rPr lang="ro-RO" dirty="0"/>
              <a:t> orice negociere se </a:t>
            </a:r>
            <a:r>
              <a:rPr lang="ro-RO" dirty="0" err="1"/>
              <a:t>abordeaza</a:t>
            </a:r>
            <a:r>
              <a:rPr lang="ro-RO" dirty="0"/>
              <a:t> doar pe baza unei </a:t>
            </a:r>
            <a:r>
              <a:rPr lang="ro-RO" dirty="0" err="1"/>
              <a:t>pregatiri</a:t>
            </a:r>
            <a:r>
              <a:rPr lang="ro-RO" dirty="0"/>
              <a:t> prealabile.</a:t>
            </a:r>
          </a:p>
          <a:p>
            <a:pPr lvl="0"/>
            <a:r>
              <a:rPr lang="ro-RO" dirty="0" err="1"/>
              <a:t>Pregatirea</a:t>
            </a:r>
            <a:r>
              <a:rPr lang="ro-RO" dirty="0"/>
              <a:t> unei negocieri consta in stabilirea scopurilor si intereselor proprii, astfel: </a:t>
            </a:r>
          </a:p>
          <a:p>
            <a:pPr lvl="0"/>
            <a:r>
              <a:rPr lang="ro-RO" dirty="0"/>
              <a:t>scopuri (principal, secundar, stabilirea </a:t>
            </a:r>
            <a:r>
              <a:rPr lang="ro-RO" dirty="0" err="1"/>
              <a:t>prioritatilor</a:t>
            </a:r>
            <a:r>
              <a:rPr lang="ro-RO" dirty="0"/>
              <a:t> scopurilor); interese (lista subiectelor care se </a:t>
            </a:r>
            <a:r>
              <a:rPr lang="ro-RO" dirty="0" err="1"/>
              <a:t>negociaza</a:t>
            </a:r>
            <a:r>
              <a:rPr lang="ro-RO" dirty="0"/>
              <a:t>, lista subiectelor care nu se </a:t>
            </a:r>
            <a:r>
              <a:rPr lang="ro-RO" dirty="0" err="1"/>
              <a:t>negociaza</a:t>
            </a:r>
            <a:r>
              <a:rPr lang="ro-RO" dirty="0"/>
              <a:t>); </a:t>
            </a:r>
          </a:p>
          <a:p>
            <a:pPr lvl="0"/>
            <a:r>
              <a:rPr lang="ro-RO" dirty="0"/>
              <a:t>concesii (care se pot face, care nu se pot face, care se doresc </a:t>
            </a:r>
            <a:r>
              <a:rPr lang="ro-RO" dirty="0" err="1"/>
              <a:t>obtinute</a:t>
            </a:r>
            <a:r>
              <a:rPr lang="ro-RO" dirty="0"/>
              <a:t>); </a:t>
            </a:r>
          </a:p>
          <a:p>
            <a:pPr lvl="0"/>
            <a:r>
              <a:rPr lang="ro-RO" dirty="0" err="1"/>
              <a:t>solutii</a:t>
            </a:r>
            <a:r>
              <a:rPr lang="ro-RO" dirty="0"/>
              <a:t> alternative (cea mai favorabila </a:t>
            </a:r>
            <a:r>
              <a:rPr lang="ro-RO" dirty="0" err="1"/>
              <a:t>solutie</a:t>
            </a:r>
            <a:r>
              <a:rPr lang="ro-RO" dirty="0"/>
              <a:t>, cea mai buna </a:t>
            </a:r>
            <a:r>
              <a:rPr lang="ro-RO" dirty="0" err="1"/>
              <a:t>lternativa</a:t>
            </a:r>
            <a:r>
              <a:rPr lang="ro-RO" dirty="0"/>
              <a:t> </a:t>
            </a:r>
            <a:r>
              <a:rPr lang="ro-RO" dirty="0" err="1"/>
              <a:t>Win-Win</a:t>
            </a:r>
            <a:r>
              <a:rPr lang="ro-RO" dirty="0"/>
              <a:t>, cea mai </a:t>
            </a:r>
            <a:r>
              <a:rPr lang="ro-RO" dirty="0" err="1"/>
              <a:t>putin</a:t>
            </a:r>
            <a:r>
              <a:rPr lang="ro-RO" dirty="0"/>
              <a:t> favorabila </a:t>
            </a:r>
            <a:r>
              <a:rPr lang="ro-RO" dirty="0" err="1"/>
              <a:t>solutie</a:t>
            </a:r>
            <a:r>
              <a:rPr lang="ro-RO" dirty="0"/>
              <a:t>)</a:t>
            </a:r>
          </a:p>
          <a:p>
            <a:r>
              <a:rPr lang="ro-RO" b="1" dirty="0"/>
              <a:t>2. Identificarea partenerului de negociere</a:t>
            </a:r>
            <a:endParaRPr lang="ro-RO" dirty="0"/>
          </a:p>
          <a:p>
            <a:pPr lvl="0"/>
            <a:r>
              <a:rPr lang="ro-RO" dirty="0"/>
              <a:t>Care este </a:t>
            </a:r>
            <a:r>
              <a:rPr lang="ro-RO" dirty="0" err="1"/>
              <a:t>sansa</a:t>
            </a:r>
            <a:r>
              <a:rPr lang="ro-RO" dirty="0"/>
              <a:t> ca partenerul de negociere sa fie de acord cu scopul meu principal?</a:t>
            </a:r>
          </a:p>
          <a:p>
            <a:pPr lvl="0"/>
            <a:r>
              <a:rPr lang="ro-RO" dirty="0"/>
              <a:t>In ce </a:t>
            </a:r>
            <a:r>
              <a:rPr lang="ro-RO" dirty="0" err="1"/>
              <a:t>masura</a:t>
            </a:r>
            <a:r>
              <a:rPr lang="ro-RO" dirty="0"/>
              <a:t> pot accepta </a:t>
            </a:r>
            <a:r>
              <a:rPr lang="ro-RO" dirty="0" err="1"/>
              <a:t>conditiile</a:t>
            </a:r>
            <a:r>
              <a:rPr lang="ro-RO" dirty="0"/>
              <a:t> impuse de partener?</a:t>
            </a:r>
          </a:p>
          <a:p>
            <a:pPr lvl="0"/>
            <a:r>
              <a:rPr lang="ro-RO" dirty="0"/>
              <a:t>Care sunt concesiile pe care le </a:t>
            </a:r>
            <a:r>
              <a:rPr lang="ro-RO" dirty="0" err="1"/>
              <a:t>asteapta</a:t>
            </a:r>
            <a:r>
              <a:rPr lang="ro-RO" dirty="0"/>
              <a:t> partenerul de la mine?</a:t>
            </a:r>
          </a:p>
          <a:p>
            <a:pPr lvl="0"/>
            <a:r>
              <a:rPr lang="ro-RO" dirty="0"/>
              <a:t>Care sunt concesiile pe care mi le poate face partenerul?</a:t>
            </a:r>
          </a:p>
          <a:p>
            <a:pPr lvl="0"/>
            <a:r>
              <a:rPr lang="ro-RO" dirty="0"/>
              <a:t>Care sunt </a:t>
            </a:r>
            <a:r>
              <a:rPr lang="ro-RO" dirty="0" err="1"/>
              <a:t>obiectiile</a:t>
            </a:r>
            <a:r>
              <a:rPr lang="ro-RO" dirty="0"/>
              <a:t> pe care le poate ridica?</a:t>
            </a:r>
          </a:p>
          <a:p>
            <a:pPr lvl="0"/>
            <a:r>
              <a:rPr lang="ro-RO" dirty="0"/>
              <a:t>In cazul in care nu se poate </a:t>
            </a:r>
            <a:r>
              <a:rPr lang="ro-RO" dirty="0" err="1"/>
              <a:t>obtine</a:t>
            </a:r>
            <a:r>
              <a:rPr lang="ro-RO" dirty="0"/>
              <a:t> un acord, care este </a:t>
            </a:r>
            <a:r>
              <a:rPr lang="ro-RO" dirty="0" err="1"/>
              <a:t>optiunea</a:t>
            </a:r>
            <a:r>
              <a:rPr lang="ro-RO" dirty="0"/>
              <a:t> partenerului pe care o pot accepta?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6989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224854"/>
            <a:ext cx="10515600" cy="6325848"/>
          </a:xfrm>
        </p:spPr>
        <p:txBody>
          <a:bodyPr>
            <a:normAutofit fontScale="70000" lnSpcReduction="20000"/>
          </a:bodyPr>
          <a:lstStyle/>
          <a:p>
            <a:r>
              <a:rPr lang="ro-RO" b="1" dirty="0" smtClean="0"/>
              <a:t>3. Stabilirea metodelor si tehnicilor de negociere</a:t>
            </a:r>
            <a:endParaRPr lang="ro-RO" dirty="0" smtClean="0"/>
          </a:p>
          <a:p>
            <a:r>
              <a:rPr lang="ro-RO" dirty="0" smtClean="0"/>
              <a:t>Un fapt important al negocierii este acela ca partenerul de </a:t>
            </a:r>
            <a:r>
              <a:rPr lang="ro-RO" dirty="0" err="1" smtClean="0"/>
              <a:t>discutie</a:t>
            </a:r>
            <a:r>
              <a:rPr lang="ro-RO" dirty="0" smtClean="0"/>
              <a:t> nu este o entitate abstracta si tot o </a:t>
            </a:r>
            <a:r>
              <a:rPr lang="ro-RO" dirty="0" err="1" smtClean="0"/>
              <a:t>fiinta</a:t>
            </a:r>
            <a:r>
              <a:rPr lang="ro-RO" dirty="0" smtClean="0"/>
              <a:t> umana. El are </a:t>
            </a:r>
            <a:r>
              <a:rPr lang="ro-RO" dirty="0" err="1" smtClean="0"/>
              <a:t>emotii</a:t>
            </a:r>
            <a:r>
              <a:rPr lang="ro-RO" dirty="0" smtClean="0"/>
              <a:t>, valori puternic </a:t>
            </a:r>
            <a:r>
              <a:rPr lang="ro-RO" dirty="0" err="1" smtClean="0"/>
              <a:t>inradacinate</a:t>
            </a:r>
            <a:r>
              <a:rPr lang="ro-RO" dirty="0" smtClean="0"/>
              <a:t> si </a:t>
            </a:r>
            <a:r>
              <a:rPr lang="ro-RO" dirty="0" err="1" smtClean="0"/>
              <a:t>pregatire</a:t>
            </a:r>
            <a:r>
              <a:rPr lang="ro-RO" dirty="0" smtClean="0"/>
              <a:t> fundamentala diferita.</a:t>
            </a:r>
          </a:p>
          <a:p>
            <a:r>
              <a:rPr lang="ro-RO" dirty="0" smtClean="0"/>
              <a:t>In procesul negocierii trebuie luate in considerare </a:t>
            </a:r>
            <a:r>
              <a:rPr lang="ro-RO" dirty="0" err="1" smtClean="0"/>
              <a:t>urmatoarele</a:t>
            </a:r>
            <a:r>
              <a:rPr lang="ro-RO" dirty="0" smtClean="0"/>
              <a:t> aspecte </a:t>
            </a:r>
            <a:r>
              <a:rPr lang="ro-RO" dirty="0" err="1" smtClean="0"/>
              <a:t>esentiale</a:t>
            </a:r>
            <a:r>
              <a:rPr lang="ro-RO" dirty="0" smtClean="0"/>
              <a:t>:</a:t>
            </a:r>
          </a:p>
          <a:p>
            <a:pPr lvl="0"/>
            <a:r>
              <a:rPr lang="ro-RO" dirty="0" smtClean="0"/>
              <a:t>Fiecare negociator are doua tipuri de interese (unul de </a:t>
            </a:r>
            <a:r>
              <a:rPr lang="ro-RO" dirty="0" err="1" smtClean="0"/>
              <a:t>substanta</a:t>
            </a:r>
            <a:r>
              <a:rPr lang="ro-RO" dirty="0" smtClean="0"/>
              <a:t>, unul legat de </a:t>
            </a:r>
            <a:r>
              <a:rPr lang="ro-RO" dirty="0" err="1" smtClean="0"/>
              <a:t>relatia</a:t>
            </a:r>
            <a:r>
              <a:rPr lang="ro-RO" dirty="0" smtClean="0"/>
              <a:t> cu partenerul de negociere)</a:t>
            </a:r>
          </a:p>
          <a:p>
            <a:pPr lvl="0"/>
            <a:r>
              <a:rPr lang="ro-RO" dirty="0" err="1" smtClean="0"/>
              <a:t>Relatia</a:t>
            </a:r>
            <a:r>
              <a:rPr lang="ro-RO" dirty="0" smtClean="0"/>
              <a:t> interumana este des plasata in disputarea problemei</a:t>
            </a:r>
          </a:p>
          <a:p>
            <a:pPr lvl="0"/>
            <a:r>
              <a:rPr lang="ro-RO" dirty="0" smtClean="0"/>
              <a:t>Argumentarea de pe </a:t>
            </a:r>
            <a:r>
              <a:rPr lang="ro-RO" dirty="0" err="1" smtClean="0"/>
              <a:t>pozitia</a:t>
            </a:r>
            <a:r>
              <a:rPr lang="ro-RO" dirty="0" smtClean="0"/>
              <a:t> rangului, </a:t>
            </a:r>
            <a:r>
              <a:rPr lang="ro-RO" dirty="0" err="1" smtClean="0"/>
              <a:t>plaseaza</a:t>
            </a:r>
            <a:r>
              <a:rPr lang="ro-RO" dirty="0" smtClean="0"/>
              <a:t> </a:t>
            </a:r>
            <a:r>
              <a:rPr lang="ro-RO" dirty="0" err="1" smtClean="0"/>
              <a:t>relatia</a:t>
            </a:r>
            <a:r>
              <a:rPr lang="ro-RO" dirty="0" smtClean="0"/>
              <a:t> interumana in conflict cu procesul negocierii</a:t>
            </a:r>
          </a:p>
          <a:p>
            <a:r>
              <a:rPr lang="en-US" dirty="0" smtClean="0"/>
              <a:t> </a:t>
            </a:r>
            <a:endParaRPr lang="ro-RO" dirty="0" smtClean="0"/>
          </a:p>
          <a:p>
            <a:r>
              <a:rPr lang="ro-RO" b="1" dirty="0" smtClean="0"/>
              <a:t>4. Tactici de negociere:</a:t>
            </a:r>
            <a:endParaRPr lang="ro-RO" dirty="0" smtClean="0"/>
          </a:p>
          <a:p>
            <a:pPr lvl="0"/>
            <a:r>
              <a:rPr lang="ro-RO" dirty="0" smtClean="0"/>
              <a:t>Tactica 1: Realizarea concesiilor				Tactica 7: Veste buna-veste rea</a:t>
            </a:r>
          </a:p>
          <a:p>
            <a:pPr lvl="0"/>
            <a:r>
              <a:rPr lang="ro-RO" dirty="0" smtClean="0"/>
              <a:t>Tactica 2: A </a:t>
            </a:r>
            <a:r>
              <a:rPr lang="ro-RO" dirty="0" err="1" smtClean="0"/>
              <a:t>ramane</a:t>
            </a:r>
            <a:r>
              <a:rPr lang="ro-RO" dirty="0" smtClean="0"/>
              <a:t> </a:t>
            </a:r>
            <a:r>
              <a:rPr lang="ro-RO" dirty="0" err="1" smtClean="0"/>
              <a:t>fara</a:t>
            </a:r>
            <a:r>
              <a:rPr lang="ro-RO" dirty="0" smtClean="0"/>
              <a:t> cuvinte				Tactica 8: </a:t>
            </a:r>
            <a:r>
              <a:rPr lang="ro-RO" dirty="0" err="1" smtClean="0"/>
              <a:t>Amanarea</a:t>
            </a:r>
            <a:endParaRPr lang="ro-RO" dirty="0" smtClean="0"/>
          </a:p>
          <a:p>
            <a:pPr lvl="0"/>
            <a:r>
              <a:rPr lang="ro-RO" dirty="0" smtClean="0"/>
              <a:t>Tactica 3: Prevederea					Tactica 9: </a:t>
            </a:r>
            <a:r>
              <a:rPr lang="ro-RO" dirty="0" err="1" smtClean="0"/>
              <a:t>Pasi</a:t>
            </a:r>
            <a:r>
              <a:rPr lang="ro-RO" dirty="0" smtClean="0"/>
              <a:t> mici</a:t>
            </a:r>
          </a:p>
          <a:p>
            <a:pPr lvl="0"/>
            <a:r>
              <a:rPr lang="ro-RO" dirty="0" smtClean="0"/>
              <a:t>Tactica 4: Marea lovitura				Tactica 10: Rotunjirea in jos</a:t>
            </a:r>
          </a:p>
          <a:p>
            <a:pPr lvl="0"/>
            <a:r>
              <a:rPr lang="ro-RO" dirty="0" smtClean="0"/>
              <a:t>Tactica 5: A nu fi dispus spre negociere			Tactica 11: Cel bun si cel </a:t>
            </a:r>
            <a:r>
              <a:rPr lang="ro-RO" dirty="0" err="1" smtClean="0"/>
              <a:t>rau</a:t>
            </a:r>
            <a:endParaRPr lang="ro-RO" dirty="0" smtClean="0"/>
          </a:p>
          <a:p>
            <a:r>
              <a:rPr lang="ro-RO" dirty="0" smtClean="0"/>
              <a:t>Tactica 6: </a:t>
            </a:r>
            <a:r>
              <a:rPr lang="ro-RO" dirty="0" err="1" smtClean="0"/>
              <a:t>Asteptarea</a:t>
            </a:r>
            <a:r>
              <a:rPr lang="ro-RO" dirty="0" smtClean="0"/>
              <a:t> unei oferte mai bune		Tactica 12: Abordarea precauta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83979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164892"/>
            <a:ext cx="10515600" cy="6693107"/>
          </a:xfrm>
        </p:spPr>
        <p:txBody>
          <a:bodyPr>
            <a:normAutofit fontScale="70000" lnSpcReduction="20000"/>
          </a:bodyPr>
          <a:lstStyle/>
          <a:p>
            <a:r>
              <a:rPr lang="ro-RO" b="1" dirty="0"/>
              <a:t>Tactici de negociere:</a:t>
            </a:r>
            <a:endParaRPr lang="ro-RO" dirty="0"/>
          </a:p>
          <a:p>
            <a:r>
              <a:rPr lang="ro-RO" dirty="0"/>
              <a:t>Tactica 1: Realizarea concesiilor:</a:t>
            </a:r>
          </a:p>
          <a:p>
            <a:pPr lvl="0"/>
            <a:r>
              <a:rPr lang="ro-RO" b="1" dirty="0"/>
              <a:t>Principiul</a:t>
            </a:r>
            <a:r>
              <a:rPr lang="ro-RO" dirty="0"/>
              <a:t> care sta la baza </a:t>
            </a:r>
            <a:r>
              <a:rPr lang="ro-RO" dirty="0" err="1"/>
              <a:t>acesi</a:t>
            </a:r>
            <a:r>
              <a:rPr lang="ro-RO" dirty="0"/>
              <a:t> tactici: “</a:t>
            </a:r>
            <a:r>
              <a:rPr lang="ro-RO" i="1" dirty="0"/>
              <a:t>eu pentru tine si tu pentru mine</a:t>
            </a:r>
            <a:r>
              <a:rPr lang="ro-RO" dirty="0"/>
              <a:t>”.</a:t>
            </a:r>
          </a:p>
          <a:p>
            <a:pPr lvl="0"/>
            <a:r>
              <a:rPr lang="ro-RO" b="1" dirty="0"/>
              <a:t>Scopul </a:t>
            </a:r>
            <a:r>
              <a:rPr lang="ro-RO" b="1" dirty="0" err="1"/>
              <a:t>realizarii</a:t>
            </a:r>
            <a:r>
              <a:rPr lang="ro-RO" b="1" dirty="0"/>
              <a:t> concesiilor</a:t>
            </a:r>
            <a:r>
              <a:rPr lang="ro-RO" dirty="0"/>
              <a:t> este de a crea partenerului de negociere sentimentul ca i se face o mare concesie si, deci, este momentul sa </a:t>
            </a:r>
            <a:r>
              <a:rPr lang="ro-RO" dirty="0" err="1"/>
              <a:t>faca</a:t>
            </a:r>
            <a:r>
              <a:rPr lang="ro-RO" dirty="0"/>
              <a:t> si el o concesie.</a:t>
            </a:r>
          </a:p>
          <a:p>
            <a:r>
              <a:rPr lang="ro-RO" dirty="0"/>
              <a:t>Tactica 2: A </a:t>
            </a:r>
            <a:r>
              <a:rPr lang="ro-RO" dirty="0" err="1"/>
              <a:t>ramane</a:t>
            </a:r>
            <a:r>
              <a:rPr lang="ro-RO" dirty="0"/>
              <a:t> </a:t>
            </a:r>
            <a:r>
              <a:rPr lang="ro-RO" dirty="0" err="1"/>
              <a:t>fara</a:t>
            </a:r>
            <a:r>
              <a:rPr lang="ro-RO" dirty="0"/>
              <a:t> cuvinte</a:t>
            </a:r>
          </a:p>
          <a:p>
            <a:pPr lvl="0"/>
            <a:r>
              <a:rPr lang="ro-RO" b="1" dirty="0"/>
              <a:t>Principiul tacticii</a:t>
            </a:r>
            <a:r>
              <a:rPr lang="ro-RO" dirty="0"/>
              <a:t>: “m-</a:t>
            </a:r>
            <a:r>
              <a:rPr lang="ro-RO" dirty="0" err="1"/>
              <a:t>ati</a:t>
            </a:r>
            <a:r>
              <a:rPr lang="ro-RO" dirty="0"/>
              <a:t> </a:t>
            </a:r>
            <a:r>
              <a:rPr lang="ro-RO" dirty="0" err="1"/>
              <a:t>lasat</a:t>
            </a:r>
            <a:r>
              <a:rPr lang="ro-RO" dirty="0"/>
              <a:t> </a:t>
            </a:r>
            <a:r>
              <a:rPr lang="ro-RO" dirty="0" err="1"/>
              <a:t>fara</a:t>
            </a:r>
            <a:r>
              <a:rPr lang="ro-RO" dirty="0"/>
              <a:t> cuvinte”.</a:t>
            </a:r>
          </a:p>
          <a:p>
            <a:pPr lvl="0"/>
            <a:r>
              <a:rPr lang="ro-RO" b="1" dirty="0"/>
              <a:t>Scopul tacticii </a:t>
            </a:r>
            <a:r>
              <a:rPr lang="ro-RO" dirty="0"/>
              <a:t>este de a atrage </a:t>
            </a:r>
            <a:r>
              <a:rPr lang="ro-RO" dirty="0" err="1"/>
              <a:t>atentia</a:t>
            </a:r>
            <a:r>
              <a:rPr lang="ro-RO" dirty="0"/>
              <a:t> ca a fost formulata o </a:t>
            </a:r>
            <a:r>
              <a:rPr lang="ro-RO" dirty="0" err="1"/>
              <a:t>cerinta</a:t>
            </a:r>
            <a:r>
              <a:rPr lang="ro-RO" dirty="0"/>
              <a:t> exagerata de </a:t>
            </a:r>
            <a:r>
              <a:rPr lang="ro-RO" dirty="0" err="1"/>
              <a:t>catre</a:t>
            </a:r>
            <a:r>
              <a:rPr lang="ro-RO" dirty="0"/>
              <a:t> unul din partenerii de negociere.</a:t>
            </a:r>
            <a:r>
              <a:rPr lang="ro-RO" b="1" dirty="0"/>
              <a:t> </a:t>
            </a:r>
            <a:endParaRPr lang="ro-RO" dirty="0"/>
          </a:p>
          <a:p>
            <a:r>
              <a:rPr lang="ro-RO" dirty="0"/>
              <a:t>Tactica 3: Prevederea</a:t>
            </a:r>
          </a:p>
          <a:p>
            <a:pPr lvl="0"/>
            <a:r>
              <a:rPr lang="ro-RO" b="1" dirty="0"/>
              <a:t>Principiul tacticii</a:t>
            </a:r>
            <a:r>
              <a:rPr lang="ro-RO" dirty="0"/>
              <a:t> este cel al </a:t>
            </a:r>
            <a:r>
              <a:rPr lang="ro-RO" dirty="0" err="1"/>
              <a:t>previzionarii</a:t>
            </a:r>
            <a:r>
              <a:rPr lang="ro-RO" dirty="0"/>
              <a:t> unei critici posibile din partea partenerului de negociere.</a:t>
            </a:r>
          </a:p>
          <a:p>
            <a:pPr lvl="0"/>
            <a:r>
              <a:rPr lang="ro-RO" b="1" dirty="0"/>
              <a:t>Scopul prevederii</a:t>
            </a:r>
            <a:r>
              <a:rPr lang="ro-RO" dirty="0"/>
              <a:t> este de a evita </a:t>
            </a:r>
            <a:r>
              <a:rPr lang="ro-RO" dirty="0" err="1"/>
              <a:t>situatia</a:t>
            </a:r>
            <a:r>
              <a:rPr lang="ro-RO" dirty="0"/>
              <a:t> in care unul din parteneri este criticat si ajunge sa se justifice, in loc sa participe de pe o </a:t>
            </a:r>
            <a:r>
              <a:rPr lang="ro-RO" dirty="0" err="1"/>
              <a:t>pozitie</a:t>
            </a:r>
            <a:r>
              <a:rPr lang="ro-RO" dirty="0"/>
              <a:t> de egalitate la procesul negocierii.</a:t>
            </a:r>
          </a:p>
          <a:p>
            <a:r>
              <a:rPr lang="ro-RO" dirty="0"/>
              <a:t>Tactica 4: Marea lovitura</a:t>
            </a:r>
          </a:p>
          <a:p>
            <a:r>
              <a:rPr lang="ro-RO" b="1" dirty="0"/>
              <a:t>Principiul tacticii</a:t>
            </a:r>
            <a:r>
              <a:rPr lang="ro-RO" dirty="0"/>
              <a:t> este de a </a:t>
            </a:r>
            <a:r>
              <a:rPr lang="ro-RO" dirty="0" err="1"/>
              <a:t>obtine</a:t>
            </a:r>
            <a:r>
              <a:rPr lang="ro-RO" dirty="0"/>
              <a:t> cat mai mult atunci </a:t>
            </a:r>
            <a:r>
              <a:rPr lang="ro-RO" dirty="0" err="1"/>
              <a:t>cand</a:t>
            </a:r>
            <a:r>
              <a:rPr lang="ro-RO" dirty="0"/>
              <a:t> se </a:t>
            </a:r>
            <a:r>
              <a:rPr lang="ro-RO" dirty="0" err="1"/>
              <a:t>negociaza</a:t>
            </a:r>
            <a:r>
              <a:rPr lang="ro-RO" dirty="0"/>
              <a:t> de pe o anumita </a:t>
            </a:r>
            <a:r>
              <a:rPr lang="ro-RO" dirty="0" err="1"/>
              <a:t>pozitie</a:t>
            </a:r>
            <a:r>
              <a:rPr lang="ro-RO" dirty="0"/>
              <a:t>, iar partenerul </a:t>
            </a:r>
            <a:r>
              <a:rPr lang="ro-RO" dirty="0" err="1"/>
              <a:t>doreste</a:t>
            </a:r>
            <a:r>
              <a:rPr lang="ro-RO" dirty="0"/>
              <a:t> foarte mult sa </a:t>
            </a:r>
            <a:r>
              <a:rPr lang="ro-RO" dirty="0" err="1"/>
              <a:t>stabileasca</a:t>
            </a:r>
            <a:r>
              <a:rPr lang="ro-RO" dirty="0"/>
              <a:t> o </a:t>
            </a:r>
            <a:r>
              <a:rPr lang="ro-RO" dirty="0" err="1"/>
              <a:t>intelegere</a:t>
            </a:r>
            <a:r>
              <a:rPr lang="ro-RO" dirty="0"/>
              <a:t>.</a:t>
            </a:r>
          </a:p>
          <a:p>
            <a:r>
              <a:rPr lang="ro-RO" b="1" dirty="0"/>
              <a:t>Scopul tacticii</a:t>
            </a:r>
            <a:r>
              <a:rPr lang="ro-RO" dirty="0"/>
              <a:t> este de a abate partenerul de la </a:t>
            </a:r>
            <a:r>
              <a:rPr lang="ro-RO" dirty="0" err="1"/>
              <a:t>intentiile</a:t>
            </a:r>
            <a:r>
              <a:rPr lang="ro-RO" dirty="0"/>
              <a:t> sale </a:t>
            </a:r>
            <a:r>
              <a:rPr lang="ro-RO" dirty="0" err="1"/>
              <a:t>initiale</a:t>
            </a:r>
            <a:r>
              <a:rPr lang="ro-RO" dirty="0"/>
              <a:t>.</a:t>
            </a:r>
          </a:p>
          <a:p>
            <a:r>
              <a:rPr lang="ro-RO" dirty="0"/>
              <a:t>Tactica 5: A nu fi dispus spre negociere</a:t>
            </a:r>
          </a:p>
          <a:p>
            <a:pPr lvl="0"/>
            <a:r>
              <a:rPr lang="ro-RO" b="1" dirty="0"/>
              <a:t>Principiul tacticii</a:t>
            </a:r>
            <a:r>
              <a:rPr lang="ro-RO" dirty="0"/>
              <a:t> este cel al </a:t>
            </a:r>
            <a:r>
              <a:rPr lang="ro-RO" dirty="0" err="1"/>
              <a:t>maximizarii</a:t>
            </a:r>
            <a:r>
              <a:rPr lang="ro-RO" dirty="0"/>
              <a:t> ofertei din partea partenerului de negociere.</a:t>
            </a:r>
          </a:p>
          <a:p>
            <a:pPr lvl="0"/>
            <a:r>
              <a:rPr lang="ro-RO" b="1" dirty="0"/>
              <a:t>Scopul tacticii</a:t>
            </a:r>
            <a:r>
              <a:rPr lang="ro-RO" dirty="0"/>
              <a:t> este de a exploata </a:t>
            </a:r>
            <a:r>
              <a:rPr lang="ro-RO" dirty="0" err="1"/>
              <a:t>nesiguranta</a:t>
            </a:r>
            <a:r>
              <a:rPr lang="ro-RO" dirty="0"/>
              <a:t> partenerului de negociere </a:t>
            </a:r>
            <a:r>
              <a:rPr lang="ro-RO" dirty="0" err="1"/>
              <a:t>pt</a:t>
            </a:r>
            <a:r>
              <a:rPr lang="ro-RO" dirty="0"/>
              <a:t> a </a:t>
            </a:r>
            <a:r>
              <a:rPr lang="ro-RO" dirty="0" err="1"/>
              <a:t>obtine</a:t>
            </a:r>
            <a:r>
              <a:rPr lang="ro-RO" dirty="0"/>
              <a:t>, in final, o oferta favorabila.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805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119922"/>
            <a:ext cx="10515600" cy="6738078"/>
          </a:xfrm>
        </p:spPr>
        <p:txBody>
          <a:bodyPr>
            <a:normAutofit fontScale="55000" lnSpcReduction="20000"/>
          </a:bodyPr>
          <a:lstStyle/>
          <a:p>
            <a:r>
              <a:rPr lang="ro-RO" dirty="0" smtClean="0"/>
              <a:t>Tactica 6: </a:t>
            </a:r>
            <a:r>
              <a:rPr lang="ro-RO" dirty="0" err="1" smtClean="0"/>
              <a:t>Asteptarea</a:t>
            </a:r>
            <a:r>
              <a:rPr lang="ro-RO" dirty="0" smtClean="0"/>
              <a:t> unei oferte mai bune</a:t>
            </a:r>
          </a:p>
          <a:p>
            <a:pPr lvl="0"/>
            <a:r>
              <a:rPr lang="ro-RO" b="1" dirty="0" smtClean="0"/>
              <a:t>Principiul</a:t>
            </a:r>
            <a:r>
              <a:rPr lang="ro-RO" dirty="0" smtClean="0"/>
              <a:t> care sta la baza acestei tactici este cel al </a:t>
            </a:r>
            <a:r>
              <a:rPr lang="ro-RO" dirty="0" err="1" smtClean="0"/>
              <a:t>evitarii</a:t>
            </a:r>
            <a:r>
              <a:rPr lang="ro-RO" dirty="0" smtClean="0"/>
              <a:t> </a:t>
            </a:r>
            <a:r>
              <a:rPr lang="ro-RO" dirty="0" err="1" smtClean="0"/>
              <a:t>afectarii</a:t>
            </a:r>
            <a:r>
              <a:rPr lang="ro-RO" dirty="0" smtClean="0"/>
              <a:t> </a:t>
            </a:r>
            <a:r>
              <a:rPr lang="ro-RO" dirty="0" err="1" smtClean="0"/>
              <a:t>reputatiei</a:t>
            </a:r>
            <a:r>
              <a:rPr lang="ro-RO" dirty="0" smtClean="0"/>
              <a:t>.</a:t>
            </a:r>
          </a:p>
          <a:p>
            <a:pPr lvl="0"/>
            <a:r>
              <a:rPr lang="ro-RO" b="1" dirty="0" smtClean="0"/>
              <a:t>Scopul tacticii</a:t>
            </a:r>
            <a:r>
              <a:rPr lang="ro-RO" dirty="0" smtClean="0"/>
              <a:t> este cel al </a:t>
            </a:r>
            <a:r>
              <a:rPr lang="ro-RO" dirty="0" err="1" smtClean="0"/>
              <a:t>mentinerii</a:t>
            </a:r>
            <a:r>
              <a:rPr lang="ro-RO" dirty="0" smtClean="0"/>
              <a:t> unei </a:t>
            </a:r>
            <a:r>
              <a:rPr lang="ro-RO" dirty="0" err="1" smtClean="0"/>
              <a:t>pozitii</a:t>
            </a:r>
            <a:r>
              <a:rPr lang="ro-RO" dirty="0" smtClean="0"/>
              <a:t> bune in cadrul negocierii, daca exista alternative, la care se poate reveni si exista </a:t>
            </a:r>
            <a:r>
              <a:rPr lang="ro-RO" dirty="0" err="1" smtClean="0"/>
              <a:t>siguranta</a:t>
            </a:r>
            <a:r>
              <a:rPr lang="ro-RO" dirty="0" smtClean="0"/>
              <a:t> ca partenerul de negociere este in continuare dispus sa </a:t>
            </a:r>
            <a:r>
              <a:rPr lang="ro-RO" dirty="0" err="1" smtClean="0"/>
              <a:t>ramana</a:t>
            </a:r>
            <a:r>
              <a:rPr lang="ro-RO" dirty="0" smtClean="0"/>
              <a:t> la masa tratativelor.</a:t>
            </a:r>
          </a:p>
          <a:p>
            <a:r>
              <a:rPr lang="ro-RO" dirty="0" smtClean="0"/>
              <a:t>Tactica 7: Veste buna-veste rea</a:t>
            </a:r>
          </a:p>
          <a:p>
            <a:pPr lvl="0"/>
            <a:r>
              <a:rPr lang="ro-RO" b="1" dirty="0" smtClean="0"/>
              <a:t>Principiul</a:t>
            </a:r>
            <a:r>
              <a:rPr lang="ro-RO" dirty="0" smtClean="0"/>
              <a:t> care sta la baza acestei tactici este cel al </a:t>
            </a:r>
            <a:r>
              <a:rPr lang="ro-RO" dirty="0" err="1" smtClean="0"/>
              <a:t>nuantarii</a:t>
            </a:r>
            <a:r>
              <a:rPr lang="ro-RO" dirty="0" smtClean="0"/>
              <a:t> </a:t>
            </a:r>
            <a:r>
              <a:rPr lang="ro-RO" dirty="0" err="1" smtClean="0"/>
              <a:t>situatiei</a:t>
            </a:r>
            <a:r>
              <a:rPr lang="ro-RO" dirty="0" smtClean="0"/>
              <a:t> de negociere.</a:t>
            </a:r>
          </a:p>
          <a:p>
            <a:pPr lvl="0"/>
            <a:r>
              <a:rPr lang="ro-RO" b="1" dirty="0" smtClean="0"/>
              <a:t>Scopul tacticii</a:t>
            </a:r>
            <a:r>
              <a:rPr lang="ro-RO" dirty="0" smtClean="0"/>
              <a:t> este cel de a</a:t>
            </a:r>
            <a:r>
              <a:rPr lang="en-US" dirty="0" smtClean="0"/>
              <a:t>-</a:t>
            </a:r>
            <a:r>
              <a:rPr lang="ro-RO" dirty="0" smtClean="0"/>
              <a:t>l face pe partenerul de negociere sa se </a:t>
            </a:r>
            <a:r>
              <a:rPr lang="ro-RO" dirty="0" err="1" smtClean="0"/>
              <a:t>simta</a:t>
            </a:r>
            <a:r>
              <a:rPr lang="ro-RO" dirty="0" smtClean="0"/>
              <a:t> nesigur pe </a:t>
            </a:r>
            <a:r>
              <a:rPr lang="ro-RO" dirty="0" err="1" smtClean="0"/>
              <a:t>situatie</a:t>
            </a:r>
            <a:r>
              <a:rPr lang="ro-RO" dirty="0" smtClean="0"/>
              <a:t>.</a:t>
            </a:r>
          </a:p>
          <a:p>
            <a:r>
              <a:rPr lang="ro-RO" dirty="0" smtClean="0"/>
              <a:t>Tactica 8: </a:t>
            </a:r>
            <a:r>
              <a:rPr lang="ro-RO" dirty="0" err="1" smtClean="0"/>
              <a:t>Amanarea</a:t>
            </a:r>
            <a:endParaRPr lang="ro-RO" dirty="0" smtClean="0"/>
          </a:p>
          <a:p>
            <a:pPr lvl="0"/>
            <a:r>
              <a:rPr lang="ro-RO" b="1" dirty="0" smtClean="0"/>
              <a:t>Principiul </a:t>
            </a:r>
            <a:r>
              <a:rPr lang="ro-RO" dirty="0" smtClean="0"/>
              <a:t>care sta la baza acestei tactici este cel al </a:t>
            </a:r>
            <a:r>
              <a:rPr lang="ro-RO" dirty="0" err="1" smtClean="0"/>
              <a:t>salvarii</a:t>
            </a:r>
            <a:r>
              <a:rPr lang="ro-RO" dirty="0" smtClean="0"/>
              <a:t> </a:t>
            </a:r>
            <a:r>
              <a:rPr lang="ro-RO" dirty="0" err="1" smtClean="0"/>
              <a:t>posibilitatii</a:t>
            </a:r>
            <a:r>
              <a:rPr lang="ro-RO" dirty="0" smtClean="0"/>
              <a:t> de negociere atunci </a:t>
            </a:r>
            <a:r>
              <a:rPr lang="ro-RO" dirty="0" err="1" smtClean="0"/>
              <a:t>cand</a:t>
            </a:r>
            <a:r>
              <a:rPr lang="ro-RO" dirty="0" smtClean="0"/>
              <a:t> s-a ajuns la un punct mort.</a:t>
            </a:r>
          </a:p>
          <a:p>
            <a:pPr lvl="0"/>
            <a:r>
              <a:rPr lang="ro-RO" b="1" dirty="0" smtClean="0"/>
              <a:t>Scopul tacticii</a:t>
            </a:r>
            <a:r>
              <a:rPr lang="ro-RO" dirty="0" smtClean="0"/>
              <a:t> este cel al </a:t>
            </a:r>
            <a:r>
              <a:rPr lang="ro-RO" dirty="0" err="1" smtClean="0"/>
              <a:t>clarificarii</a:t>
            </a:r>
            <a:r>
              <a:rPr lang="ro-RO" dirty="0" smtClean="0"/>
              <a:t> </a:t>
            </a:r>
            <a:r>
              <a:rPr lang="ro-RO" dirty="0" err="1" smtClean="0"/>
              <a:t>situatiei</a:t>
            </a:r>
            <a:r>
              <a:rPr lang="ro-RO" dirty="0" smtClean="0"/>
              <a:t>, respectiv, cel al </a:t>
            </a:r>
            <a:r>
              <a:rPr lang="ro-RO" dirty="0" err="1" smtClean="0"/>
              <a:t>adunarii</a:t>
            </a:r>
            <a:r>
              <a:rPr lang="ro-RO" dirty="0" smtClean="0"/>
              <a:t> argumentelor care pot redeschide dialogul.</a:t>
            </a:r>
          </a:p>
          <a:p>
            <a:r>
              <a:rPr lang="ro-RO" dirty="0" smtClean="0"/>
              <a:t>Tactica 9: </a:t>
            </a:r>
            <a:r>
              <a:rPr lang="ro-RO" dirty="0" err="1" smtClean="0"/>
              <a:t>Pasi</a:t>
            </a:r>
            <a:r>
              <a:rPr lang="ro-RO" dirty="0" smtClean="0"/>
              <a:t> mici</a:t>
            </a:r>
          </a:p>
          <a:p>
            <a:pPr lvl="0"/>
            <a:r>
              <a:rPr lang="ro-RO" b="1" dirty="0" smtClean="0"/>
              <a:t>Principiul</a:t>
            </a:r>
            <a:r>
              <a:rPr lang="ro-RO" dirty="0" smtClean="0"/>
              <a:t> care sta la baza acestei tactici este cel al </a:t>
            </a:r>
            <a:r>
              <a:rPr lang="ro-RO" dirty="0" err="1" smtClean="0"/>
              <a:t>obtinerii</a:t>
            </a:r>
            <a:r>
              <a:rPr lang="ro-RO" dirty="0" smtClean="0"/>
              <a:t> multor concesii in multe </a:t>
            </a:r>
            <a:r>
              <a:rPr lang="ro-RO" dirty="0" err="1" smtClean="0"/>
              <a:t>situatii</a:t>
            </a:r>
            <a:r>
              <a:rPr lang="ro-RO" dirty="0" smtClean="0"/>
              <a:t> mai </a:t>
            </a:r>
            <a:r>
              <a:rPr lang="ro-RO" dirty="0" err="1" smtClean="0"/>
              <a:t>putin</a:t>
            </a:r>
            <a:r>
              <a:rPr lang="ro-RO" dirty="0" smtClean="0"/>
              <a:t> importante.</a:t>
            </a:r>
          </a:p>
          <a:p>
            <a:pPr lvl="0"/>
            <a:r>
              <a:rPr lang="ro-RO" b="1" dirty="0" smtClean="0"/>
              <a:t>Scopul tacticii</a:t>
            </a:r>
            <a:r>
              <a:rPr lang="ro-RO" dirty="0" smtClean="0"/>
              <a:t> este cel al obosirii partenerului de negociere, prin discutarea </a:t>
            </a:r>
            <a:r>
              <a:rPr lang="ro-RO" dirty="0" err="1" smtClean="0"/>
              <a:t>tututror</a:t>
            </a:r>
            <a:r>
              <a:rPr lang="ro-RO" dirty="0" smtClean="0"/>
              <a:t> detaliilor, </a:t>
            </a:r>
            <a:r>
              <a:rPr lang="ro-RO" dirty="0" err="1" smtClean="0"/>
              <a:t>pt</a:t>
            </a:r>
            <a:r>
              <a:rPr lang="ro-RO" dirty="0" smtClean="0"/>
              <a:t> ca in final sa se </a:t>
            </a:r>
            <a:r>
              <a:rPr lang="ro-RO" dirty="0" err="1" smtClean="0"/>
              <a:t>obtina</a:t>
            </a:r>
            <a:r>
              <a:rPr lang="ro-RO" dirty="0" smtClean="0"/>
              <a:t> cat mai multe concesii.</a:t>
            </a:r>
          </a:p>
          <a:p>
            <a:r>
              <a:rPr lang="ro-RO" dirty="0" smtClean="0"/>
              <a:t>Tactica 10: Rotunjirea in jos</a:t>
            </a:r>
          </a:p>
          <a:p>
            <a:pPr lvl="0"/>
            <a:r>
              <a:rPr lang="ro-RO" b="1" dirty="0" smtClean="0"/>
              <a:t>Principiul</a:t>
            </a:r>
            <a:r>
              <a:rPr lang="ro-RO" dirty="0" smtClean="0"/>
              <a:t> care sta la baza acestei </a:t>
            </a:r>
            <a:r>
              <a:rPr lang="ro-RO" dirty="0" err="1" smtClean="0"/>
              <a:t>taactici</a:t>
            </a:r>
            <a:r>
              <a:rPr lang="ro-RO" dirty="0" smtClean="0"/>
              <a:t> se aplica in </a:t>
            </a:r>
            <a:r>
              <a:rPr lang="ro-RO" dirty="0" err="1" smtClean="0"/>
              <a:t>situatiile</a:t>
            </a:r>
            <a:r>
              <a:rPr lang="ro-RO" dirty="0" smtClean="0"/>
              <a:t> de negociere a preturilor.</a:t>
            </a:r>
          </a:p>
          <a:p>
            <a:pPr lvl="0"/>
            <a:r>
              <a:rPr lang="ro-RO" b="1" dirty="0" smtClean="0"/>
              <a:t>Scopul tacticii</a:t>
            </a:r>
            <a:r>
              <a:rPr lang="ro-RO" dirty="0" smtClean="0"/>
              <a:t> este cel al </a:t>
            </a:r>
            <a:r>
              <a:rPr lang="ro-RO" dirty="0" err="1" smtClean="0"/>
              <a:t>realizarii</a:t>
            </a:r>
            <a:r>
              <a:rPr lang="ro-RO" dirty="0" smtClean="0"/>
              <a:t> unei oferte mult mai atractive.</a:t>
            </a:r>
          </a:p>
          <a:p>
            <a:r>
              <a:rPr lang="ro-RO" dirty="0" smtClean="0"/>
              <a:t>Tactica 11: Cel bun si cel </a:t>
            </a:r>
            <a:r>
              <a:rPr lang="ro-RO" dirty="0" err="1" smtClean="0"/>
              <a:t>rau</a:t>
            </a:r>
            <a:endParaRPr lang="ro-RO" dirty="0" smtClean="0"/>
          </a:p>
          <a:p>
            <a:r>
              <a:rPr lang="ro-RO" b="1" dirty="0" smtClean="0"/>
              <a:t>Principiul </a:t>
            </a:r>
            <a:r>
              <a:rPr lang="ro-RO" dirty="0" smtClean="0"/>
              <a:t>care sta la baza acestei tactici este cel al stabilirii unei atmosfere propice de negociere.</a:t>
            </a:r>
          </a:p>
          <a:p>
            <a:r>
              <a:rPr lang="ro-RO" b="1" dirty="0" smtClean="0"/>
              <a:t>Scopul tacticii</a:t>
            </a:r>
            <a:r>
              <a:rPr lang="ro-RO" dirty="0" smtClean="0"/>
              <a:t> este cel al </a:t>
            </a:r>
            <a:r>
              <a:rPr lang="ro-RO" dirty="0" err="1" smtClean="0"/>
              <a:t>crearii</a:t>
            </a:r>
            <a:r>
              <a:rPr lang="ro-RO" dirty="0" smtClean="0"/>
              <a:t> </a:t>
            </a:r>
            <a:r>
              <a:rPr lang="ro-RO" dirty="0" err="1" smtClean="0"/>
              <a:t>senzatiei</a:t>
            </a:r>
            <a:r>
              <a:rPr lang="ro-RO" dirty="0" smtClean="0"/>
              <a:t> unui </a:t>
            </a:r>
            <a:r>
              <a:rPr lang="ro-RO" dirty="0" err="1" smtClean="0"/>
              <a:t>spatiu</a:t>
            </a:r>
            <a:r>
              <a:rPr lang="ro-RO" dirty="0" smtClean="0"/>
              <a:t> de negociere mai larg de cat este in realitate.</a:t>
            </a:r>
          </a:p>
          <a:p>
            <a:r>
              <a:rPr lang="ro-RO" dirty="0" smtClean="0"/>
              <a:t>Tactica 12: Abordarea precauta</a:t>
            </a:r>
          </a:p>
          <a:p>
            <a:pPr lvl="0"/>
            <a:r>
              <a:rPr lang="ro-RO" b="1" dirty="0" smtClean="0"/>
              <a:t>Principiul</a:t>
            </a:r>
            <a:r>
              <a:rPr lang="ro-RO" dirty="0" smtClean="0"/>
              <a:t> care sta la baza acestei tactici este cel al </a:t>
            </a:r>
            <a:r>
              <a:rPr lang="ro-RO" dirty="0" err="1" smtClean="0"/>
              <a:t>precautiei</a:t>
            </a:r>
            <a:r>
              <a:rPr lang="ro-RO" dirty="0" smtClean="0"/>
              <a:t> atunci </a:t>
            </a:r>
            <a:r>
              <a:rPr lang="ro-RO" dirty="0" err="1" smtClean="0"/>
              <a:t>cand</a:t>
            </a:r>
            <a:r>
              <a:rPr lang="ro-RO" dirty="0" smtClean="0"/>
              <a:t> negocierile se </a:t>
            </a:r>
            <a:r>
              <a:rPr lang="ro-RO" dirty="0" err="1" smtClean="0"/>
              <a:t>realizeaza</a:t>
            </a:r>
            <a:r>
              <a:rPr lang="ro-RO" dirty="0" smtClean="0"/>
              <a:t> in </a:t>
            </a:r>
            <a:r>
              <a:rPr lang="ro-RO" dirty="0" err="1" smtClean="0"/>
              <a:t>situatii</a:t>
            </a:r>
            <a:r>
              <a:rPr lang="ro-RO" dirty="0" smtClean="0"/>
              <a:t> dificile, cu pericol evident de </a:t>
            </a:r>
            <a:r>
              <a:rPr lang="ro-RO" dirty="0" err="1" smtClean="0"/>
              <a:t>esec</a:t>
            </a:r>
            <a:r>
              <a:rPr lang="ro-RO" dirty="0" smtClean="0"/>
              <a:t>.</a:t>
            </a:r>
          </a:p>
          <a:p>
            <a:pPr lvl="0"/>
            <a:r>
              <a:rPr lang="ro-RO" b="1" dirty="0" smtClean="0"/>
              <a:t>Scopul tacticii</a:t>
            </a:r>
            <a:r>
              <a:rPr lang="ro-RO" dirty="0" smtClean="0"/>
              <a:t> este cel al </a:t>
            </a:r>
            <a:r>
              <a:rPr lang="ro-RO" dirty="0" err="1" smtClean="0"/>
              <a:t>aflarii</a:t>
            </a:r>
            <a:r>
              <a:rPr lang="ro-RO" dirty="0" smtClean="0"/>
              <a:t> opiniei partenerului si a dimensiunii de negociere.</a:t>
            </a:r>
          </a:p>
        </p:txBody>
      </p:sp>
    </p:spTree>
    <p:extLst>
      <p:ext uri="{BB962C8B-B14F-4D97-AF65-F5344CB8AC3E}">
        <p14:creationId xmlns:p14="http://schemas.microsoft.com/office/powerpoint/2010/main" val="421948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8200" y="179882"/>
            <a:ext cx="10515600" cy="1510805"/>
          </a:xfrm>
        </p:spPr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179882"/>
            <a:ext cx="10515600" cy="6678118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ro-RO" b="1" u="sng" dirty="0"/>
              <a:t>Def</a:t>
            </a:r>
            <a:r>
              <a:rPr lang="ro-RO" b="1" dirty="0"/>
              <a:t>.</a:t>
            </a:r>
            <a:r>
              <a:rPr lang="ro-RO" dirty="0"/>
              <a:t> </a:t>
            </a:r>
            <a:r>
              <a:rPr lang="ro-RO" b="1" dirty="0"/>
              <a:t>Controlul</a:t>
            </a:r>
            <a:r>
              <a:rPr lang="ro-RO" dirty="0"/>
              <a:t> –procesul de verificare si evaluare </a:t>
            </a:r>
            <a:r>
              <a:rPr lang="ro-RO" i="1" dirty="0"/>
              <a:t>continua a rezultatelor</a:t>
            </a:r>
            <a:r>
              <a:rPr lang="ro-RO" dirty="0"/>
              <a:t> si performantelor firmei </a:t>
            </a:r>
            <a:r>
              <a:rPr lang="ro-RO" dirty="0" err="1"/>
              <a:t>a.i</a:t>
            </a:r>
            <a:r>
              <a:rPr lang="ro-RO" dirty="0"/>
              <a:t>. daca apar abateri fata de obiectivele </a:t>
            </a:r>
            <a:r>
              <a:rPr lang="ro-RO" dirty="0" err="1"/>
              <a:t>initiale</a:t>
            </a:r>
            <a:r>
              <a:rPr lang="ro-RO" dirty="0"/>
              <a:t> sa se aplice </a:t>
            </a:r>
            <a:r>
              <a:rPr lang="ro-RO" dirty="0" err="1"/>
              <a:t>corectiile</a:t>
            </a:r>
            <a:r>
              <a:rPr lang="ro-RO" dirty="0"/>
              <a:t> necesare.</a:t>
            </a:r>
          </a:p>
          <a:p>
            <a:pPr lvl="0"/>
            <a:r>
              <a:rPr lang="ro-RO" b="1" dirty="0" err="1"/>
              <a:t>Functia</a:t>
            </a:r>
            <a:r>
              <a:rPr lang="ro-RO" b="1" dirty="0"/>
              <a:t> de control</a:t>
            </a:r>
            <a:r>
              <a:rPr lang="ro-RO" dirty="0"/>
              <a:t> are </a:t>
            </a:r>
            <a:r>
              <a:rPr lang="ro-RO" dirty="0" err="1"/>
              <a:t>urmatorul</a:t>
            </a:r>
            <a:r>
              <a:rPr lang="ro-RO" dirty="0"/>
              <a:t> aspect dublu:</a:t>
            </a:r>
          </a:p>
          <a:p>
            <a:pPr lvl="1"/>
            <a:r>
              <a:rPr lang="ro-RO" dirty="0"/>
              <a:t>Este parte componenta a </a:t>
            </a:r>
            <a:r>
              <a:rPr lang="ro-RO" dirty="0" err="1"/>
              <a:t>fiecarei</a:t>
            </a:r>
            <a:r>
              <a:rPr lang="ro-RO" dirty="0"/>
              <a:t> </a:t>
            </a:r>
            <a:r>
              <a:rPr lang="ro-RO" dirty="0" err="1"/>
              <a:t>functii</a:t>
            </a:r>
            <a:r>
              <a:rPr lang="ro-RO" dirty="0"/>
              <a:t> manageriale</a:t>
            </a:r>
          </a:p>
          <a:p>
            <a:pPr lvl="1"/>
            <a:r>
              <a:rPr lang="ro-RO" dirty="0"/>
              <a:t>Este o </a:t>
            </a:r>
            <a:r>
              <a:rPr lang="ro-RO" dirty="0" err="1"/>
              <a:t>functie</a:t>
            </a:r>
            <a:r>
              <a:rPr lang="ro-RO" dirty="0"/>
              <a:t> manageriala</a:t>
            </a:r>
          </a:p>
          <a:p>
            <a:pPr lvl="0"/>
            <a:r>
              <a:rPr lang="ro-RO" b="1" u="sng" dirty="0"/>
              <a:t>Def</a:t>
            </a:r>
            <a:r>
              <a:rPr lang="ro-RO" b="1" dirty="0"/>
              <a:t>. Auditul </a:t>
            </a:r>
            <a:r>
              <a:rPr lang="ro-RO" dirty="0"/>
              <a:t>– procesul de verificare si evaluare </a:t>
            </a:r>
            <a:r>
              <a:rPr lang="ro-RO" i="1" dirty="0"/>
              <a:t>periodica a controlului </a:t>
            </a:r>
            <a:r>
              <a:rPr lang="ro-RO" dirty="0" err="1"/>
              <a:t>pt</a:t>
            </a:r>
            <a:r>
              <a:rPr lang="ro-RO" dirty="0"/>
              <a:t> a vedea daca procesele </a:t>
            </a:r>
            <a:r>
              <a:rPr lang="ro-RO" dirty="0" err="1"/>
              <a:t>desfasurate</a:t>
            </a:r>
            <a:r>
              <a:rPr lang="ro-RO" dirty="0"/>
              <a:t> in firma se </a:t>
            </a:r>
            <a:r>
              <a:rPr lang="ro-RO" dirty="0" err="1"/>
              <a:t>incadreaza</a:t>
            </a:r>
            <a:r>
              <a:rPr lang="ro-RO" dirty="0"/>
              <a:t> in procedurile, normele si standardele prestabilite.</a:t>
            </a:r>
            <a:r>
              <a:rPr lang="ro-RO" b="1" i="1" dirty="0"/>
              <a:t> </a:t>
            </a:r>
            <a:endParaRPr lang="ro-RO" dirty="0"/>
          </a:p>
          <a:p>
            <a:r>
              <a:rPr lang="ro-RO" dirty="0"/>
              <a:t>Clasificarea controlului :</a:t>
            </a:r>
          </a:p>
          <a:p>
            <a:pPr lvl="0"/>
            <a:r>
              <a:rPr lang="ro-RO" b="1" dirty="0"/>
              <a:t>Criteriul 1</a:t>
            </a:r>
            <a:r>
              <a:rPr lang="ro-RO" dirty="0"/>
              <a:t>: </a:t>
            </a:r>
            <a:r>
              <a:rPr lang="en-US" dirty="0" err="1"/>
              <a:t>dpdv</a:t>
            </a:r>
            <a:r>
              <a:rPr lang="en-US" dirty="0"/>
              <a:t>.</a:t>
            </a:r>
            <a:r>
              <a:rPr lang="ro-RO" dirty="0"/>
              <a:t> al momentului in care se </a:t>
            </a:r>
            <a:r>
              <a:rPr lang="ro-RO" dirty="0" err="1"/>
              <a:t>realizeaza</a:t>
            </a:r>
            <a:r>
              <a:rPr lang="ro-RO" dirty="0"/>
              <a:t>:</a:t>
            </a:r>
          </a:p>
          <a:p>
            <a:pPr lvl="1"/>
            <a:r>
              <a:rPr lang="en-US" dirty="0"/>
              <a:t> </a:t>
            </a:r>
            <a:r>
              <a:rPr lang="ro-RO" b="1" dirty="0"/>
              <a:t>preventiv, corectiv, feedback</a:t>
            </a:r>
            <a:endParaRPr lang="ro-RO" dirty="0"/>
          </a:p>
          <a:p>
            <a:pPr lvl="0"/>
            <a:r>
              <a:rPr lang="ro-RO" b="1" dirty="0"/>
              <a:t>Criteriul 2</a:t>
            </a:r>
            <a:r>
              <a:rPr lang="ro-RO" dirty="0"/>
              <a:t>: </a:t>
            </a:r>
            <a:r>
              <a:rPr lang="en-US" dirty="0" err="1"/>
              <a:t>dpdv</a:t>
            </a:r>
            <a:r>
              <a:rPr lang="en-US" dirty="0"/>
              <a:t>.</a:t>
            </a:r>
            <a:r>
              <a:rPr lang="ro-RO" dirty="0"/>
              <a:t> al tipului procesului (</a:t>
            </a:r>
            <a:r>
              <a:rPr lang="ro-RO" dirty="0" err="1"/>
              <a:t>activitati</a:t>
            </a:r>
            <a:r>
              <a:rPr lang="ro-RO" dirty="0"/>
              <a:t>, resurse):</a:t>
            </a:r>
          </a:p>
          <a:p>
            <a:pPr lvl="1"/>
            <a:r>
              <a:rPr lang="en-US" dirty="0"/>
              <a:t> </a:t>
            </a:r>
            <a:r>
              <a:rPr lang="ro-RO" b="1" dirty="0"/>
              <a:t>tehnic, economic, financiar</a:t>
            </a:r>
            <a:endParaRPr lang="ro-RO" dirty="0"/>
          </a:p>
          <a:p>
            <a:pPr lvl="0"/>
            <a:r>
              <a:rPr lang="ro-RO" b="1" dirty="0"/>
              <a:t>Criteriul 3: </a:t>
            </a:r>
            <a:r>
              <a:rPr lang="ro-RO" dirty="0" err="1"/>
              <a:t>dupa</a:t>
            </a:r>
            <a:r>
              <a:rPr lang="ro-RO" dirty="0"/>
              <a:t> </a:t>
            </a:r>
            <a:r>
              <a:rPr lang="ro-RO" dirty="0" err="1"/>
              <a:t>numarul</a:t>
            </a:r>
            <a:r>
              <a:rPr lang="ro-RO" dirty="0"/>
              <a:t> obiectivelor </a:t>
            </a:r>
            <a:r>
              <a:rPr lang="ro-RO" dirty="0" err="1"/>
              <a:t>urmarite</a:t>
            </a:r>
            <a:r>
              <a:rPr lang="ro-RO" dirty="0"/>
              <a:t>: </a:t>
            </a:r>
          </a:p>
          <a:p>
            <a:pPr lvl="1"/>
            <a:r>
              <a:rPr lang="ro-RO" b="1" dirty="0"/>
              <a:t>total, selectiv</a:t>
            </a:r>
            <a:endParaRPr lang="ro-RO" dirty="0"/>
          </a:p>
          <a:p>
            <a:pPr lvl="0"/>
            <a:r>
              <a:rPr lang="ro-RO" b="1" dirty="0"/>
              <a:t>Criteriul 4: </a:t>
            </a:r>
            <a:r>
              <a:rPr lang="ro-RO" dirty="0" err="1"/>
              <a:t>dupa</a:t>
            </a:r>
            <a:r>
              <a:rPr lang="ro-RO" dirty="0"/>
              <a:t> modul de exercitare:</a:t>
            </a:r>
          </a:p>
          <a:p>
            <a:pPr lvl="1"/>
            <a:r>
              <a:rPr lang="ro-RO" b="1" dirty="0"/>
              <a:t>direct, indirect, </a:t>
            </a:r>
            <a:r>
              <a:rPr lang="ro-RO" b="1" dirty="0" err="1"/>
              <a:t>incrucisat</a:t>
            </a:r>
            <a:r>
              <a:rPr lang="ro-RO" b="1" dirty="0"/>
              <a:t> </a:t>
            </a:r>
            <a:endParaRPr lang="ro-RO" dirty="0"/>
          </a:p>
          <a:p>
            <a:r>
              <a:rPr lang="ro-RO" dirty="0"/>
              <a:t>Etapele procesului de control:</a:t>
            </a:r>
          </a:p>
          <a:p>
            <a:pPr lvl="0"/>
            <a:r>
              <a:rPr lang="en-US" dirty="0" err="1"/>
              <a:t>Stabilirea</a:t>
            </a:r>
            <a:r>
              <a:rPr lang="ro-RO" dirty="0"/>
              <a:t> standardelor si normelor de performanta- se </a:t>
            </a:r>
            <a:r>
              <a:rPr lang="ro-RO" dirty="0" err="1"/>
              <a:t>evalueaza</a:t>
            </a:r>
            <a:r>
              <a:rPr lang="ro-RO" dirty="0"/>
              <a:t> obiectivele previzionate ale: </a:t>
            </a:r>
            <a:r>
              <a:rPr lang="ro-RO" dirty="0" err="1"/>
              <a:t>fiecarui</a:t>
            </a:r>
            <a:r>
              <a:rPr lang="ro-RO" dirty="0"/>
              <a:t> compartiment, </a:t>
            </a:r>
            <a:r>
              <a:rPr lang="ro-RO" dirty="0" err="1"/>
              <a:t>intregii</a:t>
            </a:r>
            <a:r>
              <a:rPr lang="ro-RO" dirty="0"/>
              <a:t> firme, </a:t>
            </a:r>
            <a:r>
              <a:rPr lang="ro-RO" dirty="0" err="1"/>
              <a:t>activit</a:t>
            </a:r>
            <a:r>
              <a:rPr lang="ro-RO" dirty="0"/>
              <a:t>. de </a:t>
            </a:r>
            <a:r>
              <a:rPr lang="ro-RO" dirty="0" err="1"/>
              <a:t>productie</a:t>
            </a:r>
            <a:r>
              <a:rPr lang="ro-RO" dirty="0"/>
              <a:t>, etc;</a:t>
            </a:r>
          </a:p>
          <a:p>
            <a:pPr lvl="0"/>
            <a:r>
              <a:rPr lang="en-US" dirty="0" err="1"/>
              <a:t>Evaluarea</a:t>
            </a:r>
            <a:r>
              <a:rPr lang="ro-RO" dirty="0"/>
              <a:t> performantelor efective- se </a:t>
            </a:r>
            <a:r>
              <a:rPr lang="ro-RO" dirty="0" err="1"/>
              <a:t>realizeaza</a:t>
            </a:r>
            <a:r>
              <a:rPr lang="ro-RO" dirty="0"/>
              <a:t> prin </a:t>
            </a:r>
            <a:r>
              <a:rPr lang="ro-RO" dirty="0" err="1"/>
              <a:t>urmarirea</a:t>
            </a:r>
            <a:r>
              <a:rPr lang="ro-RO" dirty="0"/>
              <a:t> performantelor calitative si </a:t>
            </a:r>
            <a:r>
              <a:rPr lang="ro-RO" dirty="0" err="1"/>
              <a:t>cantitativea</a:t>
            </a:r>
            <a:r>
              <a:rPr lang="ro-RO" dirty="0"/>
              <a:t>: activ de </a:t>
            </a:r>
            <a:r>
              <a:rPr lang="ro-RO" dirty="0" err="1"/>
              <a:t>conceptie</a:t>
            </a:r>
            <a:r>
              <a:rPr lang="ro-RO" dirty="0"/>
              <a:t>, proiectare, </a:t>
            </a:r>
            <a:r>
              <a:rPr lang="ro-RO" dirty="0" err="1"/>
              <a:t>productie</a:t>
            </a:r>
            <a:r>
              <a:rPr lang="ro-RO" dirty="0"/>
              <a:t>;</a:t>
            </a:r>
          </a:p>
          <a:p>
            <a:pPr lvl="0"/>
            <a:r>
              <a:rPr lang="ro-RO" dirty="0"/>
              <a:t>Identificarea abaterilor- presupune determinarea </a:t>
            </a:r>
            <a:r>
              <a:rPr lang="ro-RO" dirty="0" err="1"/>
              <a:t>diferentelor</a:t>
            </a:r>
            <a:r>
              <a:rPr lang="ro-RO" dirty="0"/>
              <a:t> </a:t>
            </a:r>
            <a:r>
              <a:rPr lang="ro-RO" dirty="0" err="1"/>
              <a:t>aparute</a:t>
            </a:r>
            <a:r>
              <a:rPr lang="ro-RO" dirty="0"/>
              <a:t> intre performantele </a:t>
            </a:r>
            <a:r>
              <a:rPr lang="ro-RO" dirty="0" err="1"/>
              <a:t>previzionae</a:t>
            </a:r>
            <a:r>
              <a:rPr lang="ro-RO" dirty="0"/>
              <a:t> si cele realizate;</a:t>
            </a:r>
          </a:p>
          <a:p>
            <a:r>
              <a:rPr lang="ro-RO" dirty="0"/>
              <a:t>Identificarea alternativelor corective- se </a:t>
            </a:r>
            <a:r>
              <a:rPr lang="ro-RO" dirty="0" err="1"/>
              <a:t>realizeaza</a:t>
            </a:r>
            <a:r>
              <a:rPr lang="ro-RO" dirty="0"/>
              <a:t> prin analiza abaterilor </a:t>
            </a:r>
            <a:r>
              <a:rPr lang="ro-RO" dirty="0" err="1"/>
              <a:t>comstatate</a:t>
            </a:r>
            <a:r>
              <a:rPr lang="ro-RO" dirty="0"/>
              <a:t>, prin identificarea cauzelor care le-au generat si prin evaluarea alternativelor de eliminare a abaterilor nepermise.</a:t>
            </a:r>
          </a:p>
        </p:txBody>
      </p:sp>
    </p:spTree>
    <p:extLst>
      <p:ext uri="{BB962C8B-B14F-4D97-AF65-F5344CB8AC3E}">
        <p14:creationId xmlns:p14="http://schemas.microsoft.com/office/powerpoint/2010/main" val="19993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80894"/>
          </a:xfrm>
        </p:spPr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194872"/>
            <a:ext cx="10515600" cy="6663127"/>
          </a:xfrm>
        </p:spPr>
        <p:txBody>
          <a:bodyPr>
            <a:normAutofit fontScale="55000" lnSpcReduction="20000"/>
          </a:bodyPr>
          <a:lstStyle/>
          <a:p>
            <a:r>
              <a:rPr lang="ro-RO" b="1" dirty="0"/>
              <a:t>Metode si tehnici de control:</a:t>
            </a:r>
            <a:endParaRPr lang="ro-RO" dirty="0"/>
          </a:p>
          <a:p>
            <a:r>
              <a:rPr lang="ro-RO" dirty="0"/>
              <a:t>Lista de verificare / interpretare (</a:t>
            </a:r>
            <a:r>
              <a:rPr lang="ro-RO" dirty="0" err="1"/>
              <a:t>Chech</a:t>
            </a:r>
            <a:r>
              <a:rPr lang="ro-RO" dirty="0"/>
              <a:t> </a:t>
            </a:r>
            <a:r>
              <a:rPr lang="ro-RO" dirty="0" err="1"/>
              <a:t>sheet</a:t>
            </a:r>
            <a:r>
              <a:rPr lang="ro-RO" dirty="0"/>
              <a:t>):</a:t>
            </a:r>
          </a:p>
          <a:p>
            <a:pPr lvl="0"/>
            <a:r>
              <a:rPr lang="ro-RO" dirty="0"/>
              <a:t>un instrument statistic </a:t>
            </a:r>
            <a:r>
              <a:rPr lang="ro-RO" dirty="0" err="1"/>
              <a:t>pt</a:t>
            </a:r>
            <a:r>
              <a:rPr lang="ro-RO" dirty="0"/>
              <a:t> </a:t>
            </a:r>
            <a:r>
              <a:rPr lang="ro-RO" dirty="0" err="1"/>
              <a:t>inregistrarea</a:t>
            </a:r>
            <a:r>
              <a:rPr lang="ro-RO" dirty="0"/>
              <a:t> rapida, </a:t>
            </a:r>
            <a:r>
              <a:rPr lang="ro-RO" dirty="0" err="1"/>
              <a:t>usoara</a:t>
            </a:r>
            <a:r>
              <a:rPr lang="ro-RO" dirty="0"/>
              <a:t> si eficace a datelor/ interpretarea eficienta a rezultatelor;</a:t>
            </a:r>
          </a:p>
          <a:p>
            <a:pPr lvl="0"/>
            <a:r>
              <a:rPr lang="ro-RO" dirty="0"/>
              <a:t>Realizarea unei liste de verificare implica:</a:t>
            </a:r>
          </a:p>
          <a:p>
            <a:pPr lvl="1"/>
            <a:r>
              <a:rPr lang="ro-RO" dirty="0"/>
              <a:t>Stabilirea unui eveniment </a:t>
            </a:r>
            <a:r>
              <a:rPr lang="ro-RO" dirty="0" err="1"/>
              <a:t>tinut</a:t>
            </a:r>
            <a:r>
              <a:rPr lang="ro-RO" dirty="0"/>
              <a:t> sub </a:t>
            </a:r>
            <a:r>
              <a:rPr lang="ro-RO" dirty="0" err="1"/>
              <a:t>observatie</a:t>
            </a:r>
            <a:r>
              <a:rPr lang="ro-RO" dirty="0"/>
              <a:t>;</a:t>
            </a:r>
          </a:p>
          <a:p>
            <a:pPr lvl="1"/>
            <a:r>
              <a:rPr lang="ro-RO" dirty="0"/>
              <a:t>Deciderea perioadei alocata </a:t>
            </a:r>
            <a:r>
              <a:rPr lang="ro-RO" dirty="0" err="1"/>
              <a:t>colectarii</a:t>
            </a:r>
            <a:r>
              <a:rPr lang="ro-RO" dirty="0"/>
              <a:t> datelor;</a:t>
            </a:r>
          </a:p>
          <a:p>
            <a:pPr lvl="1"/>
            <a:r>
              <a:rPr lang="ro-RO" dirty="0"/>
              <a:t>Se </a:t>
            </a:r>
            <a:r>
              <a:rPr lang="ro-RO" dirty="0" err="1"/>
              <a:t>creaza</a:t>
            </a:r>
            <a:r>
              <a:rPr lang="ro-RO" dirty="0"/>
              <a:t> un formular clar si </a:t>
            </a:r>
            <a:r>
              <a:rPr lang="ro-RO" dirty="0" err="1"/>
              <a:t>usor</a:t>
            </a:r>
            <a:r>
              <a:rPr lang="ro-RO" dirty="0"/>
              <a:t> de utilizat;</a:t>
            </a:r>
          </a:p>
          <a:p>
            <a:pPr lvl="1"/>
            <a:r>
              <a:rPr lang="ro-RO" dirty="0"/>
              <a:t>Se </a:t>
            </a:r>
            <a:r>
              <a:rPr lang="ro-RO" dirty="0" err="1"/>
              <a:t>cumuleaza</a:t>
            </a:r>
            <a:r>
              <a:rPr lang="ro-RO" dirty="0"/>
              <a:t> totalul </a:t>
            </a:r>
            <a:r>
              <a:rPr lang="ro-RO" dirty="0" err="1"/>
              <a:t>aparitiilor</a:t>
            </a:r>
            <a:r>
              <a:rPr lang="ro-RO" dirty="0"/>
              <a:t> problemelor;</a:t>
            </a:r>
          </a:p>
          <a:p>
            <a:pPr lvl="1"/>
            <a:r>
              <a:rPr lang="ro-RO" dirty="0"/>
              <a:t>Datele sunt colectate in mod real si complet. </a:t>
            </a:r>
          </a:p>
          <a:p>
            <a:r>
              <a:rPr lang="ro-RO" dirty="0"/>
              <a:t>Graficul </a:t>
            </a:r>
            <a:r>
              <a:rPr lang="ro-RO" dirty="0" err="1"/>
              <a:t>Pareto</a:t>
            </a:r>
            <a:r>
              <a:rPr lang="ro-RO" dirty="0"/>
              <a:t>:</a:t>
            </a:r>
          </a:p>
          <a:p>
            <a:pPr lvl="0"/>
            <a:r>
              <a:rPr lang="ro-RO" dirty="0"/>
              <a:t>Principiul “</a:t>
            </a:r>
            <a:r>
              <a:rPr lang="ro-RO" dirty="0" err="1"/>
              <a:t>Pareto</a:t>
            </a:r>
            <a:r>
              <a:rPr lang="ro-RO" dirty="0"/>
              <a:t>” considera ca 80% din problemele unei firme sunt generate de 20% de cauze (tehnologice, operare, materii prime, etc).</a:t>
            </a:r>
          </a:p>
          <a:p>
            <a:pPr lvl="0"/>
            <a:r>
              <a:rPr lang="ro-RO" dirty="0"/>
              <a:t>Se </a:t>
            </a:r>
            <a:r>
              <a:rPr lang="ro-RO" dirty="0" err="1"/>
              <a:t>utilizeaza</a:t>
            </a:r>
            <a:r>
              <a:rPr lang="ro-RO" dirty="0"/>
              <a:t> o lista de verificare pt. colectarea datelor;</a:t>
            </a:r>
          </a:p>
          <a:p>
            <a:pPr lvl="0"/>
            <a:r>
              <a:rPr lang="ro-RO" dirty="0"/>
              <a:t>Graficul </a:t>
            </a:r>
            <a:r>
              <a:rPr lang="ro-RO" dirty="0" err="1"/>
              <a:t>Pareto</a:t>
            </a:r>
            <a:r>
              <a:rPr lang="ro-RO" dirty="0"/>
              <a:t> </a:t>
            </a:r>
            <a:r>
              <a:rPr lang="ro-RO" dirty="0" err="1"/>
              <a:t>evidentiaza</a:t>
            </a:r>
            <a:r>
              <a:rPr lang="ro-RO" dirty="0"/>
              <a:t> frecventa </a:t>
            </a:r>
            <a:r>
              <a:rPr lang="ro-RO" dirty="0" err="1"/>
              <a:t>aparitiei</a:t>
            </a:r>
            <a:r>
              <a:rPr lang="ro-RO" dirty="0"/>
              <a:t> problemelor </a:t>
            </a:r>
            <a:r>
              <a:rPr lang="ro-RO" dirty="0" err="1"/>
              <a:t>intr-o</a:t>
            </a:r>
            <a:r>
              <a:rPr lang="ro-RO" dirty="0"/>
              <a:t> anumita perioada de timp, </a:t>
            </a:r>
            <a:r>
              <a:rPr lang="ro-RO" dirty="0" err="1"/>
              <a:t>sugerand</a:t>
            </a:r>
            <a:r>
              <a:rPr lang="ro-RO" dirty="0"/>
              <a:t> rezolvarea </a:t>
            </a:r>
            <a:r>
              <a:rPr lang="ro-RO" dirty="0" err="1"/>
              <a:t>situatiilor</a:t>
            </a:r>
            <a:r>
              <a:rPr lang="ro-RO" dirty="0"/>
              <a:t> indicate de bara cea mai </a:t>
            </a:r>
            <a:r>
              <a:rPr lang="ro-RO" dirty="0" err="1"/>
              <a:t>inalta</a:t>
            </a:r>
            <a:r>
              <a:rPr lang="ro-RO" dirty="0"/>
              <a:t>.</a:t>
            </a:r>
          </a:p>
          <a:p>
            <a:r>
              <a:rPr lang="ro-RO" dirty="0"/>
              <a:t>Realizarea unui grafic </a:t>
            </a:r>
            <a:r>
              <a:rPr lang="ro-RO" dirty="0" err="1"/>
              <a:t>Pareto</a:t>
            </a:r>
            <a:r>
              <a:rPr lang="ro-RO" dirty="0"/>
              <a:t> implica:</a:t>
            </a:r>
          </a:p>
          <a:p>
            <a:pPr lvl="0"/>
            <a:r>
              <a:rPr lang="ro-RO" dirty="0"/>
              <a:t>Se </a:t>
            </a:r>
            <a:r>
              <a:rPr lang="ro-RO" dirty="0" err="1"/>
              <a:t>selecteaza</a:t>
            </a:r>
            <a:r>
              <a:rPr lang="ro-RO" dirty="0"/>
              <a:t> problemele care </a:t>
            </a:r>
            <a:r>
              <a:rPr lang="ro-RO" dirty="0" err="1"/>
              <a:t>urmeaza</a:t>
            </a:r>
            <a:r>
              <a:rPr lang="ro-RO" dirty="0"/>
              <a:t> sa fie comparate si ierarhizate;</a:t>
            </a:r>
          </a:p>
          <a:p>
            <a:pPr lvl="0"/>
            <a:r>
              <a:rPr lang="ro-RO" dirty="0"/>
              <a:t>Se </a:t>
            </a:r>
            <a:r>
              <a:rPr lang="ro-RO" dirty="0" err="1"/>
              <a:t>selecteaza</a:t>
            </a:r>
            <a:r>
              <a:rPr lang="ro-RO" dirty="0"/>
              <a:t> standardul de </a:t>
            </a:r>
            <a:r>
              <a:rPr lang="ro-RO" dirty="0" err="1"/>
              <a:t>comparatie</a:t>
            </a:r>
            <a:r>
              <a:rPr lang="ro-RO" dirty="0"/>
              <a:t> sau unitatea de </a:t>
            </a:r>
            <a:r>
              <a:rPr lang="ro-RO" dirty="0" err="1"/>
              <a:t>masura</a:t>
            </a:r>
            <a:r>
              <a:rPr lang="ro-RO" dirty="0"/>
              <a:t>;</a:t>
            </a:r>
          </a:p>
          <a:p>
            <a:pPr lvl="0"/>
            <a:r>
              <a:rPr lang="ro-RO" dirty="0"/>
              <a:t>Se </a:t>
            </a:r>
            <a:r>
              <a:rPr lang="ro-RO" dirty="0" err="1"/>
              <a:t>selecteaza</a:t>
            </a:r>
            <a:r>
              <a:rPr lang="ro-RO" dirty="0"/>
              <a:t> perioada de timp;</a:t>
            </a:r>
          </a:p>
          <a:p>
            <a:pPr lvl="0"/>
            <a:r>
              <a:rPr lang="ro-RO" dirty="0"/>
              <a:t>Se </a:t>
            </a:r>
            <a:r>
              <a:rPr lang="ro-RO" dirty="0" err="1"/>
              <a:t>colecteza</a:t>
            </a:r>
            <a:r>
              <a:rPr lang="ro-RO" dirty="0"/>
              <a:t> datele necesare pt. fiecare domeniu/ fiecare categorie de </a:t>
            </a:r>
            <a:r>
              <a:rPr lang="ro-RO" dirty="0" err="1"/>
              <a:t>situatie</a:t>
            </a:r>
            <a:r>
              <a:rPr lang="ro-RO" dirty="0"/>
              <a:t> studiata;</a:t>
            </a:r>
          </a:p>
          <a:p>
            <a:pPr lvl="0"/>
            <a:r>
              <a:rPr lang="ro-RO" dirty="0"/>
              <a:t>Se compara datele colectate;</a:t>
            </a:r>
          </a:p>
          <a:p>
            <a:pPr lvl="0"/>
            <a:r>
              <a:rPr lang="ro-RO" dirty="0"/>
              <a:t>Se </a:t>
            </a:r>
            <a:r>
              <a:rPr lang="ro-RO" dirty="0" err="1"/>
              <a:t>reprezinta</a:t>
            </a:r>
            <a:r>
              <a:rPr lang="ro-RO" dirty="0"/>
              <a:t> pe categorii datele studiate, de la </a:t>
            </a:r>
            <a:r>
              <a:rPr lang="ro-RO" dirty="0" err="1"/>
              <a:t>stanga</a:t>
            </a:r>
            <a:r>
              <a:rPr lang="ro-RO" dirty="0"/>
              <a:t> la dreapta pe axa orizontala, in ordinea </a:t>
            </a:r>
            <a:r>
              <a:rPr lang="ro-RO" dirty="0" err="1"/>
              <a:t>descrescatoare</a:t>
            </a:r>
            <a:r>
              <a:rPr lang="ro-RO" dirty="0"/>
              <a:t> </a:t>
            </a:r>
            <a:r>
              <a:rPr lang="ro-RO" dirty="0" err="1"/>
              <a:t>aparitiei</a:t>
            </a:r>
            <a:r>
              <a:rPr lang="ro-RO" dirty="0"/>
              <a:t>;</a:t>
            </a:r>
          </a:p>
          <a:p>
            <a:pPr lvl="0"/>
            <a:r>
              <a:rPr lang="ro-RO" dirty="0"/>
              <a:t>Deasupra </a:t>
            </a:r>
            <a:r>
              <a:rPr lang="ro-RO" dirty="0" err="1"/>
              <a:t>fiecarei</a:t>
            </a:r>
            <a:r>
              <a:rPr lang="ro-RO" dirty="0"/>
              <a:t> </a:t>
            </a:r>
            <a:r>
              <a:rPr lang="ro-RO" dirty="0" err="1"/>
              <a:t>clasificari</a:t>
            </a:r>
            <a:r>
              <a:rPr lang="ro-RO" dirty="0"/>
              <a:t>/categorii se </a:t>
            </a:r>
            <a:r>
              <a:rPr lang="ro-RO" dirty="0" err="1"/>
              <a:t>configureaza</a:t>
            </a:r>
            <a:r>
              <a:rPr lang="ro-RO" dirty="0"/>
              <a:t> un dreptunghi a </a:t>
            </a:r>
            <a:r>
              <a:rPr lang="ro-RO" dirty="0" err="1"/>
              <a:t>carei</a:t>
            </a:r>
            <a:r>
              <a:rPr lang="ro-RO" dirty="0"/>
              <a:t> </a:t>
            </a:r>
            <a:r>
              <a:rPr lang="ro-RO" dirty="0" err="1"/>
              <a:t>inaltine</a:t>
            </a:r>
            <a:r>
              <a:rPr lang="ro-RO" dirty="0"/>
              <a:t> </a:t>
            </a:r>
            <a:r>
              <a:rPr lang="ro-RO" dirty="0" err="1"/>
              <a:t>reprezinta</a:t>
            </a:r>
            <a:r>
              <a:rPr lang="ro-RO" dirty="0"/>
              <a:t> frecventa/intensitatea </a:t>
            </a:r>
            <a:r>
              <a:rPr lang="ro-RO" dirty="0" err="1"/>
              <a:t>aparitiei</a:t>
            </a:r>
            <a:r>
              <a:rPr lang="ro-RO" dirty="0"/>
              <a:t> acelei </a:t>
            </a:r>
            <a:r>
              <a:rPr lang="ro-RO" dirty="0" err="1"/>
              <a:t>situatii</a:t>
            </a:r>
            <a:r>
              <a:rPr lang="ro-RO" dirty="0" smtClean="0"/>
              <a:t>.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3655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Abraham </a:t>
            </a:r>
            <a:r>
              <a:rPr lang="ro-RO" b="1" dirty="0" err="1"/>
              <a:t>Maslow</a:t>
            </a:r>
            <a:r>
              <a:rPr lang="ro-RO" i="1" dirty="0"/>
              <a:t> (1908-1970)</a:t>
            </a:r>
            <a:endParaRPr lang="ro-RO" dirty="0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759075" y="1825624"/>
            <a:ext cx="6673850" cy="4041775"/>
            <a:chOff x="2394" y="851"/>
            <a:chExt cx="6300" cy="3240"/>
          </a:xfrm>
        </p:grpSpPr>
        <p:sp>
          <p:nvSpPr>
            <p:cNvPr id="5" name="AutoShape 5"/>
            <p:cNvSpPr>
              <a:spLocks noChangeArrowheads="1"/>
            </p:cNvSpPr>
            <p:nvPr/>
          </p:nvSpPr>
          <p:spPr bwMode="auto">
            <a:xfrm>
              <a:off x="2394" y="851"/>
              <a:ext cx="6300" cy="324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560" y="3593"/>
              <a:ext cx="2502" cy="46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0" hangingPunct="0"/>
              <a:r>
                <a:rPr lang="en-US" sz="1600" b="1">
                  <a:solidFill>
                    <a:srgbClr val="CC3300"/>
                  </a:solidFill>
                  <a:latin typeface="Times New Roman" pitchFamily="18" charset="0"/>
                </a:rPr>
                <a:t>Necesităţi fiziologice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4560" y="3094"/>
              <a:ext cx="2323" cy="49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0" hangingPunct="0"/>
              <a:r>
                <a:rPr lang="en-US" sz="1600" b="1">
                  <a:solidFill>
                    <a:srgbClr val="CC3300"/>
                  </a:solidFill>
                  <a:latin typeface="Times New Roman" pitchFamily="18" charset="0"/>
                </a:rPr>
                <a:t>Siguranţă şi securitate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4560" y="2596"/>
              <a:ext cx="2281" cy="4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0" hangingPunct="0"/>
              <a:r>
                <a:rPr lang="en-US" sz="1600" b="1">
                  <a:solidFill>
                    <a:srgbClr val="CC3300"/>
                  </a:solidFill>
                  <a:latin typeface="Times New Roman" pitchFamily="18" charset="0"/>
                </a:rPr>
                <a:t>Apartenenţa la grup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953" y="2097"/>
              <a:ext cx="1245" cy="4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0" hangingPunct="0"/>
              <a:r>
                <a:rPr lang="en-US" sz="1600" b="1" dirty="0" err="1">
                  <a:solidFill>
                    <a:srgbClr val="CC3300"/>
                  </a:solidFill>
                  <a:latin typeface="Times New Roman" pitchFamily="18" charset="0"/>
                </a:rPr>
                <a:t>Stima</a:t>
              </a:r>
              <a:r>
                <a:rPr lang="en-US" sz="1600" b="1" dirty="0">
                  <a:solidFill>
                    <a:srgbClr val="CC3300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363" y="2097"/>
              <a:ext cx="23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>
              <a:off x="3367" y="3109"/>
              <a:ext cx="4287" cy="2"/>
            </a:xfrm>
            <a:custGeom>
              <a:avLst/>
              <a:gdLst>
                <a:gd name="T0" fmla="*/ 0 w 3919"/>
                <a:gd name="T1" fmla="*/ 0 h 1"/>
                <a:gd name="T2" fmla="*/ 3919 w 3919"/>
                <a:gd name="T3" fmla="*/ 0 h 1"/>
                <a:gd name="T4" fmla="*/ 0 60000 65536"/>
                <a:gd name="T5" fmla="*/ 0 60000 65536"/>
                <a:gd name="T6" fmla="*/ 0 w 3919"/>
                <a:gd name="T7" fmla="*/ 0 h 1"/>
                <a:gd name="T8" fmla="*/ 3919 w 3919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19" h="1">
                  <a:moveTo>
                    <a:pt x="0" y="0"/>
                  </a:moveTo>
                  <a:lnTo>
                    <a:pt x="391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>
              <a:off x="3833" y="2641"/>
              <a:ext cx="3369" cy="2"/>
            </a:xfrm>
            <a:custGeom>
              <a:avLst/>
              <a:gdLst>
                <a:gd name="T0" fmla="*/ 0 w 3080"/>
                <a:gd name="T1" fmla="*/ 0 h 1"/>
                <a:gd name="T2" fmla="*/ 3080 w 3080"/>
                <a:gd name="T3" fmla="*/ 0 h 1"/>
                <a:gd name="T4" fmla="*/ 0 60000 65536"/>
                <a:gd name="T5" fmla="*/ 0 60000 65536"/>
                <a:gd name="T6" fmla="*/ 0 w 3080"/>
                <a:gd name="T7" fmla="*/ 0 h 1"/>
                <a:gd name="T8" fmla="*/ 3080 w 308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80" h="1">
                  <a:moveTo>
                    <a:pt x="0" y="0"/>
                  </a:moveTo>
                  <a:lnTo>
                    <a:pt x="308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4769" y="1571"/>
              <a:ext cx="1563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 eaLnBrk="0" hangingPunct="0">
                <a:spcBef>
                  <a:spcPts val="1200"/>
                </a:spcBef>
                <a:spcAft>
                  <a:spcPts val="300"/>
                </a:spcAft>
              </a:pPr>
              <a:r>
                <a:rPr lang="en-US" sz="1600" b="1">
                  <a:solidFill>
                    <a:srgbClr val="CC3300"/>
                  </a:solidFill>
                  <a:latin typeface="Times New Roman" pitchFamily="18" charset="0"/>
                </a:rPr>
                <a:t>Autodepăşirea</a:t>
              </a: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V="1">
              <a:off x="2985" y="3593"/>
              <a:ext cx="511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1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92500" lnSpcReduction="20000"/>
          </a:bodyPr>
          <a:lstStyle/>
          <a:p>
            <a:r>
              <a:rPr lang="ro-RO" b="1" dirty="0"/>
              <a:t>Henry </a:t>
            </a:r>
            <a:r>
              <a:rPr lang="ro-RO" b="1" dirty="0" err="1"/>
              <a:t>Mintzberg</a:t>
            </a:r>
            <a:r>
              <a:rPr lang="ro-RO" dirty="0"/>
              <a:t>, profesor și consultant în domeniul managementului.</a:t>
            </a:r>
          </a:p>
          <a:p>
            <a:pPr lvl="0"/>
            <a:r>
              <a:rPr lang="ro-RO" dirty="0"/>
              <a:t>Evidențiază 10 roluri manageriale, grupate în 3 domenii, astfel:</a:t>
            </a:r>
          </a:p>
          <a:p>
            <a:pPr lvl="1"/>
            <a:r>
              <a:rPr lang="ro-RO" i="1" dirty="0"/>
              <a:t>Interpersonal:</a:t>
            </a:r>
            <a:r>
              <a:rPr lang="ro-RO" dirty="0"/>
              <a:t> cu rol de reprezentant, de lider, de legătură;</a:t>
            </a:r>
          </a:p>
          <a:p>
            <a:pPr lvl="1"/>
            <a:r>
              <a:rPr lang="ro-RO" i="1" dirty="0"/>
              <a:t>Informațional</a:t>
            </a:r>
            <a:r>
              <a:rPr lang="ro-RO" dirty="0"/>
              <a:t>: cu rol de monitor, de difuzor, de purtător de cuvânt.</a:t>
            </a:r>
          </a:p>
          <a:p>
            <a:pPr lvl="1"/>
            <a:r>
              <a:rPr lang="ro-RO" i="1" dirty="0"/>
              <a:t>Decizional</a:t>
            </a:r>
            <a:r>
              <a:rPr lang="ro-RO" dirty="0"/>
              <a:t>: cu rol de antreprenor, factor de soluționare a perturbărilor, factor de alocare a resurselor și de negociator.</a:t>
            </a:r>
            <a:r>
              <a:rPr lang="ro-RO" b="1" dirty="0"/>
              <a:t> </a:t>
            </a:r>
            <a:endParaRPr lang="ro-RO" dirty="0"/>
          </a:p>
          <a:p>
            <a:pPr lvl="0"/>
            <a:r>
              <a:rPr lang="en-US" b="1" dirty="0" err="1"/>
              <a:t>Concluzii</a:t>
            </a:r>
            <a:r>
              <a:rPr lang="en-US" dirty="0"/>
              <a:t>: </a:t>
            </a:r>
            <a:r>
              <a:rPr lang="ro-RO" u="sng" dirty="0"/>
              <a:t>Managementul este o artă</a:t>
            </a:r>
            <a:r>
              <a:rPr lang="ro-RO" dirty="0"/>
              <a:t> și fiecare manager îmbină aceste roluri, deci nu poate fi redus la un set de reguli științifice și programe, actul managerial </a:t>
            </a:r>
            <a:r>
              <a:rPr lang="ro-RO" dirty="0" err="1"/>
              <a:t>înprumutând</a:t>
            </a:r>
            <a:r>
              <a:rPr lang="ro-RO" dirty="0"/>
              <a:t> trăsături individuale.</a:t>
            </a:r>
          </a:p>
          <a:p>
            <a:pPr lvl="0"/>
            <a:r>
              <a:rPr lang="ro-RO" b="1" dirty="0"/>
              <a:t>5 </a:t>
            </a:r>
            <a:r>
              <a:rPr lang="ro-RO" b="1" dirty="0" err="1"/>
              <a:t>insușiri</a:t>
            </a:r>
            <a:r>
              <a:rPr lang="ro-RO" b="1" dirty="0"/>
              <a:t> ale unui bun manager</a:t>
            </a:r>
            <a:r>
              <a:rPr lang="ro-RO" dirty="0"/>
              <a:t>:</a:t>
            </a:r>
          </a:p>
          <a:p>
            <a:pPr lvl="1"/>
            <a:r>
              <a:rPr lang="ro-RO" b="1" dirty="0"/>
              <a:t>Pregătire:</a:t>
            </a:r>
            <a:r>
              <a:rPr lang="ro-RO" dirty="0"/>
              <a:t> în domeniul organizării și conducerii; profesională în domeniul de activitate al organizației; economică;</a:t>
            </a:r>
          </a:p>
          <a:p>
            <a:pPr lvl="1"/>
            <a:r>
              <a:rPr lang="ro-RO" b="1" dirty="0"/>
              <a:t>Experiență</a:t>
            </a:r>
            <a:r>
              <a:rPr lang="ro-RO" dirty="0"/>
              <a:t>: în domeniul organizării și conducerii; în domeniul specific de activitate al </a:t>
            </a:r>
            <a:r>
              <a:rPr lang="ro-RO" dirty="0" err="1"/>
              <a:t>orgaanizației</a:t>
            </a:r>
            <a:r>
              <a:rPr lang="ro-RO" dirty="0"/>
              <a:t>. </a:t>
            </a:r>
          </a:p>
          <a:p>
            <a:pPr lvl="1"/>
            <a:r>
              <a:rPr lang="ro-RO" b="1" dirty="0"/>
              <a:t>Însușiri psihologice</a:t>
            </a:r>
            <a:r>
              <a:rPr lang="ro-RO" dirty="0"/>
              <a:t>: perceperea </a:t>
            </a:r>
            <a:r>
              <a:rPr lang="ro-RO" dirty="0" err="1"/>
              <a:t>corență</a:t>
            </a:r>
            <a:r>
              <a:rPr lang="ro-RO" dirty="0"/>
              <a:t> a fenomenelor psihologice experimentate de angajații firmei respective; flexibilitatea gândirii; caracter integru; voință puternică.</a:t>
            </a:r>
          </a:p>
          <a:p>
            <a:pPr lvl="1"/>
            <a:r>
              <a:rPr lang="ro-RO" b="1" dirty="0"/>
              <a:t>Comportament</a:t>
            </a:r>
            <a:r>
              <a:rPr lang="ro-RO" dirty="0"/>
              <a:t>: deschis și abilități bune de comunicare.</a:t>
            </a:r>
          </a:p>
          <a:p>
            <a:pPr lvl="1"/>
            <a:r>
              <a:rPr lang="ro-RO" b="1" dirty="0"/>
              <a:t>Sănătate</a:t>
            </a:r>
            <a:r>
              <a:rPr lang="ro-RO" dirty="0"/>
              <a:t>: foarte bună. 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170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830155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Decizia</a:t>
            </a:r>
            <a:r>
              <a:rPr lang="en-US" i="1" dirty="0"/>
              <a:t> </a:t>
            </a:r>
            <a:r>
              <a:rPr lang="en-US" dirty="0" err="1"/>
              <a:t>constituie</a:t>
            </a:r>
            <a:r>
              <a:rPr lang="en-US" dirty="0"/>
              <a:t> un element </a:t>
            </a:r>
            <a:r>
              <a:rPr lang="en-US" dirty="0" err="1"/>
              <a:t>esential</a:t>
            </a:r>
            <a:r>
              <a:rPr lang="en-US" dirty="0"/>
              <a:t> al </a:t>
            </a:r>
            <a:r>
              <a:rPr lang="en-US" dirty="0" err="1"/>
              <a:t>managementului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instrumetul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specific de </a:t>
            </a:r>
            <a:r>
              <a:rPr lang="en-US" dirty="0" err="1"/>
              <a:t>exprimare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important.</a:t>
            </a:r>
            <a:endParaRPr lang="ro-RO" dirty="0"/>
          </a:p>
          <a:p>
            <a:pPr lvl="0"/>
            <a:r>
              <a:rPr lang="en-US" b="1" dirty="0" err="1"/>
              <a:t>Decizia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cursul</a:t>
            </a:r>
            <a:r>
              <a:rPr lang="en-US" dirty="0"/>
              <a:t> de </a:t>
            </a:r>
            <a:r>
              <a:rPr lang="en-US" dirty="0" err="1"/>
              <a:t>actiune</a:t>
            </a:r>
            <a:r>
              <a:rPr lang="en-US" dirty="0"/>
              <a:t> ales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unuia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obiective</a:t>
            </a:r>
            <a:r>
              <a:rPr lang="en-US" dirty="0"/>
              <a:t>.</a:t>
            </a:r>
            <a:endParaRPr lang="ro-RO" dirty="0"/>
          </a:p>
          <a:p>
            <a:pPr lvl="0"/>
            <a:r>
              <a:rPr lang="en-US" b="1" dirty="0" err="1"/>
              <a:t>Decizia</a:t>
            </a:r>
            <a:r>
              <a:rPr lang="en-US" dirty="0"/>
              <a:t> – </a:t>
            </a:r>
            <a:r>
              <a:rPr lang="en-US" dirty="0" err="1"/>
              <a:t>alegere</a:t>
            </a:r>
            <a:r>
              <a:rPr lang="en-US" dirty="0"/>
              <a:t> </a:t>
            </a:r>
            <a:r>
              <a:rPr lang="en-US" dirty="0" err="1"/>
              <a:t>facuta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set de alternative.</a:t>
            </a:r>
            <a:endParaRPr lang="ro-RO" dirty="0"/>
          </a:p>
          <a:p>
            <a:pPr lvl="0"/>
            <a:r>
              <a:rPr lang="en-US" b="1" dirty="0" err="1"/>
              <a:t>Luarea</a:t>
            </a:r>
            <a:r>
              <a:rPr lang="en-US" b="1" dirty="0"/>
              <a:t> </a:t>
            </a:r>
            <a:r>
              <a:rPr lang="en-US" b="1" dirty="0" err="1"/>
              <a:t>deciziilor</a:t>
            </a:r>
            <a:r>
              <a:rPr lang="en-US" dirty="0"/>
              <a:t> –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identificare</a:t>
            </a:r>
            <a:r>
              <a:rPr lang="en-US" dirty="0"/>
              <a:t>, </a:t>
            </a:r>
            <a:r>
              <a:rPr lang="en-US" dirty="0" err="1"/>
              <a:t>evaluare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alegere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alternative. </a:t>
            </a:r>
            <a:endParaRPr lang="ro-RO" dirty="0"/>
          </a:p>
          <a:p>
            <a:r>
              <a:rPr lang="en-US" dirty="0" err="1"/>
              <a:t>Clasificarea</a:t>
            </a:r>
            <a:r>
              <a:rPr lang="en-US" dirty="0"/>
              <a:t> </a:t>
            </a:r>
            <a:r>
              <a:rPr lang="en-US" dirty="0" err="1"/>
              <a:t>deciziilor</a:t>
            </a:r>
            <a:r>
              <a:rPr lang="en-US" dirty="0"/>
              <a:t> </a:t>
            </a:r>
            <a:endParaRPr lang="ro-RO" dirty="0"/>
          </a:p>
          <a:p>
            <a:r>
              <a:rPr lang="en-US" dirty="0"/>
              <a:t>1.Dupa </a:t>
            </a:r>
            <a:r>
              <a:rPr lang="en-US" dirty="0" err="1"/>
              <a:t>frecventa</a:t>
            </a:r>
            <a:r>
              <a:rPr lang="en-US" dirty="0"/>
              <a:t> </a:t>
            </a:r>
            <a:r>
              <a:rPr lang="en-US" dirty="0" err="1"/>
              <a:t>aparitiilor</a:t>
            </a:r>
            <a:r>
              <a:rPr lang="en-US" dirty="0"/>
              <a:t>:</a:t>
            </a:r>
            <a:endParaRPr lang="ro-RO" dirty="0"/>
          </a:p>
          <a:p>
            <a:pPr lvl="2"/>
            <a:r>
              <a:rPr lang="en-US" dirty="0" err="1"/>
              <a:t>decizii</a:t>
            </a:r>
            <a:r>
              <a:rPr lang="en-US" dirty="0"/>
              <a:t> </a:t>
            </a:r>
            <a:r>
              <a:rPr lang="en-US" dirty="0" err="1"/>
              <a:t>programate</a:t>
            </a:r>
            <a:r>
              <a:rPr lang="en-US" dirty="0"/>
              <a:t> – </a:t>
            </a:r>
            <a:r>
              <a:rPr lang="en-US" dirty="0" err="1"/>
              <a:t>apar</a:t>
            </a:r>
            <a:r>
              <a:rPr lang="en-US" dirty="0"/>
              <a:t> </a:t>
            </a:r>
            <a:r>
              <a:rPr lang="en-US" dirty="0" err="1"/>
              <a:t>frecvent</a:t>
            </a:r>
            <a:r>
              <a:rPr lang="en-US" dirty="0"/>
              <a:t> </a:t>
            </a:r>
            <a:endParaRPr lang="ro-RO" dirty="0"/>
          </a:p>
          <a:p>
            <a:pPr lvl="2"/>
            <a:r>
              <a:rPr lang="en-US" dirty="0" err="1"/>
              <a:t>decizii</a:t>
            </a:r>
            <a:r>
              <a:rPr lang="en-US" dirty="0"/>
              <a:t> </a:t>
            </a:r>
            <a:r>
              <a:rPr lang="en-US" dirty="0" err="1"/>
              <a:t>neprogramate</a:t>
            </a:r>
            <a:r>
              <a:rPr lang="en-US" dirty="0"/>
              <a:t> – se </a:t>
            </a:r>
            <a:r>
              <a:rPr lang="en-US" dirty="0" err="1"/>
              <a:t>iau</a:t>
            </a:r>
            <a:r>
              <a:rPr lang="en-US" dirty="0"/>
              <a:t> </a:t>
            </a:r>
            <a:r>
              <a:rPr lang="en-US" dirty="0" err="1"/>
              <a:t>rar</a:t>
            </a:r>
            <a:r>
              <a:rPr lang="en-US" dirty="0"/>
              <a:t> </a:t>
            </a:r>
            <a:endParaRPr lang="ro-RO" dirty="0"/>
          </a:p>
          <a:p>
            <a:r>
              <a:rPr lang="en-US" dirty="0"/>
              <a:t>2.Dupa </a:t>
            </a:r>
            <a:r>
              <a:rPr lang="en-US" dirty="0" err="1"/>
              <a:t>gradul</a:t>
            </a:r>
            <a:r>
              <a:rPr lang="en-US" dirty="0"/>
              <a:t> de </a:t>
            </a:r>
            <a:r>
              <a:rPr lang="en-US" dirty="0" err="1"/>
              <a:t>risc</a:t>
            </a:r>
            <a:r>
              <a:rPr lang="en-US" dirty="0"/>
              <a:t>, </a:t>
            </a:r>
            <a:r>
              <a:rPr lang="en-US" dirty="0" err="1"/>
              <a:t>dat</a:t>
            </a:r>
            <a:r>
              <a:rPr lang="en-US" dirty="0"/>
              <a:t> de </a:t>
            </a:r>
            <a:r>
              <a:rPr lang="en-US" dirty="0" err="1"/>
              <a:t>gradul</a:t>
            </a:r>
            <a:r>
              <a:rPr lang="en-US" dirty="0"/>
              <a:t> de </a:t>
            </a:r>
            <a:r>
              <a:rPr lang="en-US" dirty="0" err="1"/>
              <a:t>incertitudine</a:t>
            </a:r>
            <a:r>
              <a:rPr lang="en-US" dirty="0"/>
              <a:t> al </a:t>
            </a:r>
            <a:r>
              <a:rPr lang="en-US" dirty="0" err="1"/>
              <a:t>rezultatelor</a:t>
            </a:r>
            <a:r>
              <a:rPr lang="en-US" dirty="0"/>
              <a:t> </a:t>
            </a:r>
            <a:r>
              <a:rPr lang="en-US" dirty="0" err="1"/>
              <a:t>fiecarei</a:t>
            </a:r>
            <a:r>
              <a:rPr lang="en-US" dirty="0"/>
              <a:t> alternative </a:t>
            </a:r>
            <a:r>
              <a:rPr lang="en-US" dirty="0" err="1"/>
              <a:t>decizionale</a:t>
            </a:r>
            <a:r>
              <a:rPr lang="en-US" dirty="0"/>
              <a:t> formulate. </a:t>
            </a:r>
            <a:endParaRPr lang="ro-RO" dirty="0"/>
          </a:p>
          <a:p>
            <a:pPr lvl="2"/>
            <a:r>
              <a:rPr lang="en-US" dirty="0" err="1"/>
              <a:t>decizii</a:t>
            </a:r>
            <a:r>
              <a:rPr lang="en-US" dirty="0"/>
              <a:t> </a:t>
            </a:r>
            <a:r>
              <a:rPr lang="en-US" dirty="0" err="1"/>
              <a:t>sigure</a:t>
            </a:r>
            <a:r>
              <a:rPr lang="en-US" dirty="0"/>
              <a:t>   – </a:t>
            </a:r>
            <a:r>
              <a:rPr lang="en-US" dirty="0" err="1"/>
              <a:t>momentul</a:t>
            </a:r>
            <a:r>
              <a:rPr lang="en-US" dirty="0"/>
              <a:t> in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luata</a:t>
            </a:r>
            <a:r>
              <a:rPr lang="en-US" dirty="0"/>
              <a:t> se </a:t>
            </a:r>
            <a:r>
              <a:rPr lang="en-US" dirty="0" err="1"/>
              <a:t>stie</a:t>
            </a:r>
            <a:r>
              <a:rPr lang="en-US" dirty="0"/>
              <a:t> </a:t>
            </a:r>
            <a:r>
              <a:rPr lang="en-US" dirty="0" err="1"/>
              <a:t>ca</a:t>
            </a:r>
            <a:r>
              <a:rPr lang="en-US" dirty="0"/>
              <a:t> are un </a:t>
            </a:r>
            <a:r>
              <a:rPr lang="en-US" dirty="0" err="1"/>
              <a:t>singur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endParaRPr lang="ro-RO" dirty="0"/>
          </a:p>
          <a:p>
            <a:pPr lvl="2"/>
            <a:r>
              <a:rPr lang="en-US" dirty="0" err="1"/>
              <a:t>decizii</a:t>
            </a:r>
            <a:r>
              <a:rPr lang="en-US" dirty="0"/>
              <a:t> </a:t>
            </a:r>
            <a:r>
              <a:rPr lang="en-US" dirty="0" err="1"/>
              <a:t>riscante</a:t>
            </a:r>
            <a:r>
              <a:rPr lang="en-US" dirty="0"/>
              <a:t> – in </a:t>
            </a:r>
            <a:r>
              <a:rPr lang="en-US" dirty="0" err="1"/>
              <a:t>momentul</a:t>
            </a:r>
            <a:r>
              <a:rPr lang="en-US" dirty="0"/>
              <a:t> in care se </a:t>
            </a:r>
            <a:r>
              <a:rPr lang="en-US" dirty="0" err="1"/>
              <a:t>iau</a:t>
            </a:r>
            <a:r>
              <a:rPr lang="en-US" dirty="0"/>
              <a:t> se </a:t>
            </a:r>
            <a:r>
              <a:rPr lang="en-US" dirty="0" err="1"/>
              <a:t>cunosc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viitoare</a:t>
            </a:r>
            <a:r>
              <a:rPr lang="en-US" dirty="0"/>
              <a:t> </a:t>
            </a:r>
            <a:r>
              <a:rPr lang="en-US" dirty="0" err="1"/>
              <a:t>efecte</a:t>
            </a:r>
            <a:r>
              <a:rPr lang="en-US" dirty="0"/>
              <a:t> </a:t>
            </a:r>
            <a:r>
              <a:rPr lang="en-US" dirty="0" err="1"/>
              <a:t>probabile</a:t>
            </a:r>
            <a:r>
              <a:rPr lang="en-US" dirty="0"/>
              <a:t> </a:t>
            </a:r>
            <a:endParaRPr lang="ro-RO" dirty="0"/>
          </a:p>
          <a:p>
            <a:pPr lvl="2"/>
            <a:r>
              <a:rPr lang="en-US" dirty="0" err="1"/>
              <a:t>decizii</a:t>
            </a:r>
            <a:r>
              <a:rPr lang="en-US" dirty="0"/>
              <a:t> </a:t>
            </a:r>
            <a:r>
              <a:rPr lang="en-US" dirty="0" err="1"/>
              <a:t>nesigure</a:t>
            </a:r>
            <a:r>
              <a:rPr lang="en-US" dirty="0"/>
              <a:t> - in </a:t>
            </a:r>
            <a:r>
              <a:rPr lang="en-US" dirty="0" err="1"/>
              <a:t>momentul</a:t>
            </a:r>
            <a:r>
              <a:rPr lang="en-US" dirty="0"/>
              <a:t> in care se </a:t>
            </a:r>
            <a:r>
              <a:rPr lang="en-US" dirty="0" err="1"/>
              <a:t>iau</a:t>
            </a:r>
            <a:r>
              <a:rPr lang="en-US" dirty="0"/>
              <a:t> nu se </a:t>
            </a:r>
            <a:r>
              <a:rPr lang="en-US" dirty="0" err="1"/>
              <a:t>cunosc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efectele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 ale </a:t>
            </a:r>
            <a:r>
              <a:rPr lang="en-US" dirty="0" err="1"/>
              <a:t>deciziei</a:t>
            </a:r>
            <a:r>
              <a:rPr lang="en-US" dirty="0"/>
              <a:t> 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0857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635283"/>
          </a:xfrm>
        </p:spPr>
        <p:txBody>
          <a:bodyPr>
            <a:norm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numarul</a:t>
            </a:r>
            <a:r>
              <a:rPr lang="en-US" dirty="0" smtClean="0"/>
              <a:t> de </a:t>
            </a:r>
            <a:r>
              <a:rPr lang="en-US" dirty="0" err="1" smtClean="0"/>
              <a:t>persoane</a:t>
            </a:r>
            <a:r>
              <a:rPr lang="en-US" dirty="0" smtClean="0"/>
              <a:t> implicate in </a:t>
            </a:r>
            <a:r>
              <a:rPr lang="en-US" dirty="0" err="1" smtClean="0"/>
              <a:t>luarea</a:t>
            </a:r>
            <a:r>
              <a:rPr lang="en-US" dirty="0" smtClean="0"/>
              <a:t> </a:t>
            </a:r>
            <a:r>
              <a:rPr lang="en-US" dirty="0" err="1" smtClean="0"/>
              <a:t>deciziei</a:t>
            </a:r>
            <a:r>
              <a:rPr lang="en-US" dirty="0" smtClean="0"/>
              <a:t>:</a:t>
            </a:r>
            <a:endParaRPr lang="ro-RO" dirty="0" smtClean="0"/>
          </a:p>
          <a:p>
            <a:r>
              <a:rPr lang="en-US" dirty="0" smtClean="0"/>
              <a:t> </a:t>
            </a:r>
            <a:endParaRPr lang="ro-RO" dirty="0" smtClean="0"/>
          </a:p>
          <a:p>
            <a:pPr lvl="2"/>
            <a:r>
              <a:rPr lang="en-US" dirty="0" err="1" smtClean="0"/>
              <a:t>decizii</a:t>
            </a:r>
            <a:r>
              <a:rPr lang="en-US" dirty="0" smtClean="0"/>
              <a:t> </a:t>
            </a:r>
            <a:r>
              <a:rPr lang="en-US" dirty="0" err="1" smtClean="0"/>
              <a:t>individuale</a:t>
            </a:r>
            <a:r>
              <a:rPr lang="en-US" dirty="0" smtClean="0"/>
              <a:t> </a:t>
            </a:r>
            <a:endParaRPr lang="ro-RO" dirty="0" smtClean="0"/>
          </a:p>
          <a:p>
            <a:pPr lvl="2"/>
            <a:r>
              <a:rPr lang="en-US" dirty="0" err="1" smtClean="0"/>
              <a:t>decizii</a:t>
            </a:r>
            <a:r>
              <a:rPr lang="en-US" dirty="0" smtClean="0"/>
              <a:t> de </a:t>
            </a:r>
            <a:r>
              <a:rPr lang="en-US" dirty="0" err="1" smtClean="0"/>
              <a:t>grup</a:t>
            </a:r>
            <a:r>
              <a:rPr lang="en-US" dirty="0" smtClean="0"/>
              <a:t> </a:t>
            </a:r>
            <a:endParaRPr lang="ro-RO" dirty="0" smtClean="0"/>
          </a:p>
          <a:p>
            <a:r>
              <a:rPr lang="en-US" dirty="0" smtClean="0"/>
              <a:t>4. </a:t>
            </a:r>
            <a:r>
              <a:rPr lang="en-US" dirty="0" err="1" smtClean="0"/>
              <a:t>Dupa</a:t>
            </a:r>
            <a:r>
              <a:rPr lang="en-US" dirty="0" smtClean="0"/>
              <a:t> </a:t>
            </a:r>
            <a:r>
              <a:rPr lang="en-US" dirty="0" err="1" smtClean="0"/>
              <a:t>orizontul</a:t>
            </a:r>
            <a:r>
              <a:rPr lang="en-US" dirty="0" smtClean="0"/>
              <a:t> de </a:t>
            </a:r>
            <a:r>
              <a:rPr lang="en-US" dirty="0" err="1" smtClean="0"/>
              <a:t>timp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care se </a:t>
            </a:r>
            <a:r>
              <a:rPr lang="en-US" dirty="0" err="1" smtClean="0"/>
              <a:t>adopta</a:t>
            </a:r>
            <a:r>
              <a:rPr lang="en-US" dirty="0" smtClean="0"/>
              <a:t> </a:t>
            </a:r>
            <a:r>
              <a:rPr lang="en-US" dirty="0" err="1" smtClean="0"/>
              <a:t>deciziile</a:t>
            </a:r>
            <a:r>
              <a:rPr lang="en-US" dirty="0" smtClean="0"/>
              <a:t>:</a:t>
            </a:r>
            <a:endParaRPr lang="ro-RO" dirty="0" smtClean="0"/>
          </a:p>
          <a:p>
            <a:pPr lvl="2"/>
            <a:r>
              <a:rPr lang="en-US" dirty="0" err="1" smtClean="0"/>
              <a:t>decizii</a:t>
            </a:r>
            <a:r>
              <a:rPr lang="en-US" dirty="0" smtClean="0"/>
              <a:t> </a:t>
            </a:r>
            <a:r>
              <a:rPr lang="en-US" dirty="0" err="1" smtClean="0"/>
              <a:t>strategice</a:t>
            </a:r>
            <a:r>
              <a:rPr lang="en-US" dirty="0" smtClean="0"/>
              <a:t> – </a:t>
            </a:r>
            <a:r>
              <a:rPr lang="en-US" dirty="0" err="1" smtClean="0"/>
              <a:t>vizeaza</a:t>
            </a:r>
            <a:r>
              <a:rPr lang="en-US" dirty="0" smtClean="0"/>
              <a:t> </a:t>
            </a:r>
            <a:r>
              <a:rPr lang="en-US" dirty="0" err="1" smtClean="0"/>
              <a:t>orizonturi</a:t>
            </a:r>
            <a:r>
              <a:rPr lang="en-US" dirty="0" smtClean="0"/>
              <a:t> </a:t>
            </a:r>
            <a:r>
              <a:rPr lang="en-US" dirty="0" err="1" smtClean="0"/>
              <a:t>mari</a:t>
            </a:r>
            <a:r>
              <a:rPr lang="en-US" dirty="0" smtClean="0"/>
              <a:t> de </a:t>
            </a:r>
            <a:r>
              <a:rPr lang="en-US" dirty="0" err="1" smtClean="0"/>
              <a:t>timp</a:t>
            </a:r>
            <a:r>
              <a:rPr lang="en-US" dirty="0" smtClean="0"/>
              <a:t> 3-5 </a:t>
            </a:r>
            <a:r>
              <a:rPr lang="en-US" dirty="0" err="1" smtClean="0"/>
              <a:t>ani</a:t>
            </a:r>
            <a:r>
              <a:rPr lang="en-US" dirty="0" smtClean="0"/>
              <a:t>;</a:t>
            </a:r>
            <a:endParaRPr lang="ro-RO" dirty="0" smtClean="0"/>
          </a:p>
          <a:p>
            <a:pPr lvl="2"/>
            <a:r>
              <a:rPr lang="en-US" dirty="0" err="1" smtClean="0"/>
              <a:t>decizii</a:t>
            </a:r>
            <a:r>
              <a:rPr lang="en-US" dirty="0" smtClean="0"/>
              <a:t> </a:t>
            </a:r>
            <a:r>
              <a:rPr lang="en-US" dirty="0" err="1" smtClean="0"/>
              <a:t>tactice</a:t>
            </a:r>
            <a:r>
              <a:rPr lang="en-US" dirty="0" smtClean="0"/>
              <a:t> – </a:t>
            </a:r>
            <a:r>
              <a:rPr lang="en-US" dirty="0" err="1" smtClean="0"/>
              <a:t>vizeaza</a:t>
            </a:r>
            <a:r>
              <a:rPr lang="en-US" dirty="0" smtClean="0"/>
              <a:t> o </a:t>
            </a:r>
            <a:r>
              <a:rPr lang="en-US" dirty="0" err="1" smtClean="0"/>
              <a:t>perioada</a:t>
            </a:r>
            <a:r>
              <a:rPr lang="en-US" dirty="0" smtClean="0"/>
              <a:t> </a:t>
            </a:r>
            <a:r>
              <a:rPr lang="en-US" dirty="0" err="1" smtClean="0"/>
              <a:t>relativ</a:t>
            </a:r>
            <a:r>
              <a:rPr lang="en-US" dirty="0" smtClean="0"/>
              <a:t> </a:t>
            </a:r>
            <a:r>
              <a:rPr lang="en-US" dirty="0" err="1" smtClean="0"/>
              <a:t>scurta</a:t>
            </a:r>
            <a:r>
              <a:rPr lang="ro-RO" dirty="0" smtClean="0"/>
              <a:t> &gt;</a:t>
            </a:r>
            <a:r>
              <a:rPr lang="en-US" dirty="0" smtClean="0"/>
              <a:t>1 an</a:t>
            </a:r>
            <a:endParaRPr lang="ro-RO" dirty="0" smtClean="0"/>
          </a:p>
          <a:p>
            <a:pPr lvl="2"/>
            <a:r>
              <a:rPr lang="en-US" dirty="0" err="1" smtClean="0"/>
              <a:t>decizii</a:t>
            </a:r>
            <a:r>
              <a:rPr lang="en-US" dirty="0" smtClean="0"/>
              <a:t> </a:t>
            </a:r>
            <a:r>
              <a:rPr lang="en-US" dirty="0" err="1" smtClean="0"/>
              <a:t>curente</a:t>
            </a:r>
            <a:r>
              <a:rPr lang="en-US" dirty="0" smtClean="0"/>
              <a:t> – </a:t>
            </a:r>
            <a:r>
              <a:rPr lang="en-US" dirty="0" err="1" smtClean="0"/>
              <a:t>perioade</a:t>
            </a:r>
            <a:r>
              <a:rPr lang="en-US" dirty="0" smtClean="0"/>
              <a:t> </a:t>
            </a:r>
            <a:r>
              <a:rPr lang="en-US" dirty="0" err="1" smtClean="0"/>
              <a:t>scurte</a:t>
            </a:r>
            <a:r>
              <a:rPr lang="en-US" dirty="0" smtClean="0"/>
              <a:t>, de </a:t>
            </a:r>
            <a:r>
              <a:rPr lang="en-US" dirty="0" err="1" smtClean="0"/>
              <a:t>ordinul</a:t>
            </a:r>
            <a:r>
              <a:rPr lang="en-US" dirty="0" smtClean="0"/>
              <a:t> </a:t>
            </a:r>
            <a:r>
              <a:rPr lang="en-US" dirty="0" err="1" smtClean="0"/>
              <a:t>zilelor,orelor</a:t>
            </a:r>
            <a:r>
              <a:rPr lang="en-US" dirty="0" smtClean="0"/>
              <a:t>, </a:t>
            </a:r>
            <a:r>
              <a:rPr lang="en-US" dirty="0" err="1" smtClean="0"/>
              <a:t>privesc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adesea</a:t>
            </a:r>
            <a:r>
              <a:rPr lang="en-US" dirty="0" smtClean="0"/>
              <a:t> 	</a:t>
            </a:r>
            <a:r>
              <a:rPr lang="en-US" dirty="0" err="1" smtClean="0"/>
              <a:t>sarcini</a:t>
            </a:r>
            <a:r>
              <a:rPr lang="en-US" dirty="0" smtClean="0"/>
              <a:t>, </a:t>
            </a:r>
            <a:r>
              <a:rPr lang="en-US" dirty="0" err="1" smtClean="0"/>
              <a:t>atributii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unele</a:t>
            </a:r>
            <a:r>
              <a:rPr lang="en-US" dirty="0" smtClean="0"/>
              <a:t> </a:t>
            </a:r>
            <a:r>
              <a:rPr lang="en-US" dirty="0" err="1" smtClean="0"/>
              <a:t>activitati</a:t>
            </a:r>
            <a:r>
              <a:rPr lang="en-US" dirty="0" smtClean="0"/>
              <a:t> in firma.</a:t>
            </a:r>
            <a:endParaRPr lang="ro-RO" dirty="0" smtClean="0"/>
          </a:p>
          <a:p>
            <a:r>
              <a:rPr lang="en-US" dirty="0" err="1" smtClean="0"/>
              <a:t>Tipuri</a:t>
            </a:r>
            <a:r>
              <a:rPr lang="en-US" dirty="0" smtClean="0"/>
              <a:t> de </a:t>
            </a:r>
            <a:r>
              <a:rPr lang="en-US" dirty="0" err="1" smtClean="0"/>
              <a:t>decizii</a:t>
            </a:r>
            <a:r>
              <a:rPr lang="en-US" dirty="0" smtClean="0"/>
              <a:t> la </a:t>
            </a:r>
            <a:r>
              <a:rPr lang="en-US" dirty="0" err="1" smtClean="0"/>
              <a:t>diferite</a:t>
            </a:r>
            <a:r>
              <a:rPr lang="en-US" dirty="0" smtClean="0"/>
              <a:t> </a:t>
            </a:r>
            <a:r>
              <a:rPr lang="en-US" dirty="0" err="1" smtClean="0"/>
              <a:t>niveluri</a:t>
            </a:r>
            <a:r>
              <a:rPr lang="en-US" dirty="0" smtClean="0"/>
              <a:t> </a:t>
            </a:r>
            <a:r>
              <a:rPr lang="en-US" dirty="0" err="1" smtClean="0"/>
              <a:t>ierarhice</a:t>
            </a:r>
            <a:r>
              <a:rPr lang="en-US" dirty="0" smtClean="0"/>
              <a:t>:</a:t>
            </a:r>
            <a:endParaRPr lang="ro-RO" dirty="0" smtClean="0"/>
          </a:p>
          <a:p>
            <a:r>
              <a:rPr lang="en-US" dirty="0" smtClean="0"/>
              <a:t>	- </a:t>
            </a:r>
            <a:r>
              <a:rPr lang="en-US" dirty="0" err="1" smtClean="0"/>
              <a:t>Neprogramate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nesigure</a:t>
            </a:r>
            <a:endParaRPr lang="ro-RO" dirty="0" smtClean="0"/>
          </a:p>
          <a:p>
            <a:r>
              <a:rPr lang="en-US" dirty="0" smtClean="0"/>
              <a:t>	- </a:t>
            </a:r>
            <a:r>
              <a:rPr lang="ro-RO" dirty="0" smtClean="0"/>
              <a:t>N</a:t>
            </a:r>
            <a:r>
              <a:rPr lang="en-US" dirty="0" err="1" smtClean="0"/>
              <a:t>eprogramate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programate</a:t>
            </a:r>
            <a:r>
              <a:rPr lang="en-US" dirty="0" smtClean="0"/>
              <a:t>, </a:t>
            </a:r>
            <a:r>
              <a:rPr lang="en-US" dirty="0" err="1" smtClean="0"/>
              <a:t>riscante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sigure</a:t>
            </a:r>
            <a:r>
              <a:rPr lang="en-US" dirty="0" smtClean="0"/>
              <a:t> </a:t>
            </a:r>
            <a:endParaRPr lang="ro-RO" dirty="0" smtClean="0"/>
          </a:p>
          <a:p>
            <a:r>
              <a:rPr lang="en-US" dirty="0" smtClean="0"/>
              <a:t>	- </a:t>
            </a:r>
            <a:r>
              <a:rPr lang="en-US" dirty="0" err="1" smtClean="0"/>
              <a:t>Programate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sigure</a:t>
            </a:r>
            <a:endParaRPr lang="ro-RO" dirty="0" smtClean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60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Procesul</a:t>
            </a:r>
            <a:r>
              <a:rPr lang="en-US" b="1" dirty="0"/>
              <a:t> </a:t>
            </a:r>
            <a:r>
              <a:rPr lang="en-US" b="1" dirty="0" err="1"/>
              <a:t>decizional</a:t>
            </a:r>
            <a:r>
              <a:rPr lang="en-US" b="1" dirty="0"/>
              <a:t> </a:t>
            </a:r>
            <a:r>
              <a:rPr lang="ro-RO" dirty="0"/>
              <a:t>cuprinde</a:t>
            </a:r>
            <a:r>
              <a:rPr lang="en-US" dirty="0"/>
              <a:t> </a:t>
            </a:r>
            <a:r>
              <a:rPr lang="en-US" dirty="0" err="1"/>
              <a:t>urmatoarele</a:t>
            </a:r>
            <a:r>
              <a:rPr lang="en-US" dirty="0"/>
              <a:t> </a:t>
            </a:r>
            <a:r>
              <a:rPr lang="en-US" dirty="0" err="1"/>
              <a:t>etape</a:t>
            </a:r>
            <a:r>
              <a:rPr lang="en-US" dirty="0"/>
              <a:t>:</a:t>
            </a:r>
            <a:endParaRPr lang="ro-RO" dirty="0"/>
          </a:p>
          <a:p>
            <a:r>
              <a:rPr lang="en-US" b="1" dirty="0"/>
              <a:t>1.</a:t>
            </a:r>
            <a:r>
              <a:rPr lang="ro-RO" b="1" dirty="0"/>
              <a:t> R</a:t>
            </a:r>
            <a:r>
              <a:rPr lang="en-US" b="1" dirty="0" err="1"/>
              <a:t>ecunoasterea</a:t>
            </a:r>
            <a:r>
              <a:rPr lang="en-US" b="1" dirty="0"/>
              <a:t> </a:t>
            </a:r>
            <a:r>
              <a:rPr lang="en-US" b="1" dirty="0" err="1"/>
              <a:t>nevoii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ca</a:t>
            </a:r>
            <a:r>
              <a:rPr lang="ro-RO" dirty="0" err="1"/>
              <a:t>nd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luata</a:t>
            </a:r>
            <a:r>
              <a:rPr lang="en-US" dirty="0"/>
              <a:t> o </a:t>
            </a:r>
            <a:r>
              <a:rPr lang="en-US" dirty="0" err="1"/>
              <a:t>decizie</a:t>
            </a:r>
            <a:r>
              <a:rPr lang="ro-RO" dirty="0"/>
              <a:t>: atunci </a:t>
            </a:r>
            <a:r>
              <a:rPr lang="en-US" dirty="0" err="1"/>
              <a:t>exista</a:t>
            </a:r>
            <a:r>
              <a:rPr lang="en-US" dirty="0"/>
              <a:t> o </a:t>
            </a:r>
            <a:r>
              <a:rPr lang="en-US" dirty="0" err="1"/>
              <a:t>diferenta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starea</a:t>
            </a:r>
            <a:r>
              <a:rPr lang="en-US" dirty="0"/>
              <a:t> </a:t>
            </a:r>
            <a:r>
              <a:rPr lang="en-US" dirty="0" err="1"/>
              <a:t>actuala</a:t>
            </a:r>
            <a:r>
              <a:rPr lang="en-US" dirty="0"/>
              <a:t> a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organizatii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 stare </a:t>
            </a:r>
            <a:r>
              <a:rPr lang="en-US" dirty="0" err="1"/>
              <a:t>dorita</a:t>
            </a:r>
            <a:r>
              <a:rPr lang="en-US" dirty="0"/>
              <a:t>. </a:t>
            </a:r>
            <a:endParaRPr lang="ro-RO" dirty="0"/>
          </a:p>
          <a:p>
            <a:r>
              <a:rPr lang="en-US" b="1" dirty="0"/>
              <a:t>2.</a:t>
            </a:r>
            <a:r>
              <a:rPr lang="ro-RO" b="1" dirty="0"/>
              <a:t> D</a:t>
            </a:r>
            <a:r>
              <a:rPr lang="en-US" b="1" dirty="0" err="1"/>
              <a:t>iagnosticarea</a:t>
            </a:r>
            <a:r>
              <a:rPr lang="en-US" b="1" dirty="0"/>
              <a:t> </a:t>
            </a:r>
            <a:r>
              <a:rPr lang="en-US" b="1" dirty="0" err="1"/>
              <a:t>problemei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identificarea</a:t>
            </a:r>
            <a:r>
              <a:rPr lang="en-US" dirty="0"/>
              <a:t> </a:t>
            </a:r>
            <a:r>
              <a:rPr lang="en-US" dirty="0" err="1"/>
              <a:t>cauzelor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au </a:t>
            </a:r>
            <a:r>
              <a:rPr lang="en-US" dirty="0" err="1"/>
              <a:t>condus</a:t>
            </a:r>
            <a:r>
              <a:rPr lang="en-US" dirty="0"/>
              <a:t> la </a:t>
            </a:r>
            <a:r>
              <a:rPr lang="en-US" dirty="0" err="1"/>
              <a:t>situatia</a:t>
            </a:r>
            <a:r>
              <a:rPr lang="en-US" dirty="0"/>
              <a:t> </a:t>
            </a:r>
            <a:r>
              <a:rPr lang="en-US" dirty="0" err="1"/>
              <a:t>nedorita</a:t>
            </a:r>
            <a:r>
              <a:rPr lang="en-US" dirty="0"/>
              <a:t> </a:t>
            </a:r>
            <a:r>
              <a:rPr lang="en-US" dirty="0" err="1"/>
              <a:t>precum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colectarea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ro-RO" dirty="0"/>
              <a:t>si </a:t>
            </a:r>
            <a:r>
              <a:rPr lang="ro-RO" dirty="0" err="1"/>
              <a:t>informatiilor</a:t>
            </a:r>
            <a:r>
              <a:rPr lang="ro-RO" dirty="0"/>
              <a:t> </a:t>
            </a:r>
            <a:r>
              <a:rPr lang="en-US" dirty="0" err="1"/>
              <a:t>necesare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determina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relatiile</a:t>
            </a:r>
            <a:r>
              <a:rPr lang="en-US" dirty="0"/>
              <a:t> </a:t>
            </a:r>
            <a:r>
              <a:rPr lang="en-US" dirty="0" err="1"/>
              <a:t>cauza-efect</a:t>
            </a:r>
            <a:r>
              <a:rPr lang="en-US" dirty="0"/>
              <a:t>.</a:t>
            </a:r>
            <a:endParaRPr lang="ro-RO" dirty="0"/>
          </a:p>
          <a:p>
            <a:r>
              <a:rPr lang="en-US" b="1" dirty="0"/>
              <a:t>3. </a:t>
            </a:r>
            <a:r>
              <a:rPr lang="ro-RO" b="1" dirty="0"/>
              <a:t>D</a:t>
            </a:r>
            <a:r>
              <a:rPr lang="en-US" b="1" dirty="0" err="1"/>
              <a:t>ezvoltarea</a:t>
            </a:r>
            <a:r>
              <a:rPr lang="en-US" b="1" dirty="0"/>
              <a:t> </a:t>
            </a:r>
            <a:r>
              <a:rPr lang="en-US" b="1" dirty="0" err="1"/>
              <a:t>alternativelor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ro-RO" dirty="0" err="1"/>
              <a:t>dupa</a:t>
            </a:r>
            <a:r>
              <a:rPr lang="ro-RO" dirty="0"/>
              <a:t> </a:t>
            </a:r>
            <a:r>
              <a:rPr lang="en-US" dirty="0" err="1"/>
              <a:t>identif</a:t>
            </a:r>
            <a:r>
              <a:rPr lang="ro-RO" dirty="0"/>
              <a:t>i</a:t>
            </a:r>
            <a:r>
              <a:rPr lang="en-US" dirty="0" err="1"/>
              <a:t>ca</a:t>
            </a:r>
            <a:r>
              <a:rPr lang="ro-RO" dirty="0"/>
              <a:t>rea</a:t>
            </a:r>
            <a:r>
              <a:rPr lang="en-US" dirty="0"/>
              <a:t> </a:t>
            </a:r>
            <a:r>
              <a:rPr lang="en-US" dirty="0" err="1"/>
              <a:t>cauzel</a:t>
            </a:r>
            <a:r>
              <a:rPr lang="ro-RO" dirty="0"/>
              <a:t>or</a:t>
            </a:r>
            <a:r>
              <a:rPr lang="en-US" dirty="0"/>
              <a:t> </a:t>
            </a:r>
            <a:r>
              <a:rPr lang="en-US" dirty="0" err="1"/>
              <a:t>problemei</a:t>
            </a:r>
            <a:r>
              <a:rPr lang="en-US" dirty="0"/>
              <a:t>,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incepe</a:t>
            </a:r>
            <a:r>
              <a:rPr lang="en-US" dirty="0"/>
              <a:t>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ro-RO" dirty="0" err="1"/>
              <a:t>solutiilor</a:t>
            </a:r>
            <a:r>
              <a:rPr lang="ro-RO" dirty="0"/>
              <a:t> </a:t>
            </a:r>
            <a:r>
              <a:rPr lang="en-US" dirty="0"/>
              <a:t>alternative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inlaturarea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corectarea</a:t>
            </a:r>
            <a:r>
              <a:rPr lang="en-US" dirty="0"/>
              <a:t> </a:t>
            </a:r>
            <a:r>
              <a:rPr lang="en-US" dirty="0" err="1"/>
              <a:t>acesteia</a:t>
            </a:r>
            <a:r>
              <a:rPr lang="en-US" dirty="0"/>
              <a:t>. </a:t>
            </a:r>
            <a:endParaRPr lang="ro-RO" dirty="0"/>
          </a:p>
          <a:p>
            <a:r>
              <a:rPr lang="ro-RO" b="1" dirty="0"/>
              <a:t>4. S</a:t>
            </a:r>
            <a:r>
              <a:rPr lang="en-US" b="1" dirty="0" err="1"/>
              <a:t>electarea</a:t>
            </a:r>
            <a:r>
              <a:rPr lang="en-US" b="1" dirty="0"/>
              <a:t> alternative</a:t>
            </a:r>
            <a:r>
              <a:rPr lang="ro-RO" b="1" dirty="0"/>
              <a:t>i optime </a:t>
            </a:r>
            <a:r>
              <a:rPr lang="en-US" dirty="0"/>
              <a:t>– </a:t>
            </a:r>
            <a:r>
              <a:rPr lang="en-US" dirty="0" err="1"/>
              <a:t>solutia</a:t>
            </a:r>
            <a:r>
              <a:rPr lang="en-US" dirty="0"/>
              <a:t> optima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aceea</a:t>
            </a:r>
            <a:r>
              <a:rPr lang="en-US" dirty="0"/>
              <a:t> care </a:t>
            </a:r>
            <a:r>
              <a:rPr lang="en-US" dirty="0" err="1"/>
              <a:t>rezolva</a:t>
            </a:r>
            <a:r>
              <a:rPr lang="en-US" dirty="0"/>
              <a:t> o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 la </a:t>
            </a:r>
            <a:r>
              <a:rPr lang="en-US" dirty="0" err="1"/>
              <a:t>costul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scazut</a:t>
            </a:r>
            <a:r>
              <a:rPr lang="en-US" dirty="0"/>
              <a:t>.</a:t>
            </a:r>
            <a:endParaRPr lang="ro-RO" dirty="0"/>
          </a:p>
          <a:p>
            <a:r>
              <a:rPr lang="en-US" b="1" dirty="0"/>
              <a:t>5.</a:t>
            </a:r>
            <a:r>
              <a:rPr lang="ro-RO" b="1" dirty="0"/>
              <a:t> I</a:t>
            </a:r>
            <a:r>
              <a:rPr lang="en-US" b="1" dirty="0" err="1"/>
              <a:t>mplementarea</a:t>
            </a:r>
            <a:r>
              <a:rPr lang="en-US" b="1" dirty="0"/>
              <a:t> </a:t>
            </a:r>
            <a:r>
              <a:rPr lang="en-US" b="1" dirty="0" err="1"/>
              <a:t>solutiei</a:t>
            </a:r>
            <a:r>
              <a:rPr lang="en-US" b="1" dirty="0"/>
              <a:t> </a:t>
            </a:r>
            <a:r>
              <a:rPr lang="en-US" b="1" dirty="0" err="1"/>
              <a:t>optime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punerea</a:t>
            </a:r>
            <a:r>
              <a:rPr lang="en-US" dirty="0"/>
              <a:t> in </a:t>
            </a:r>
            <a:r>
              <a:rPr lang="en-US" dirty="0" err="1"/>
              <a:t>practica</a:t>
            </a:r>
            <a:r>
              <a:rPr lang="en-US" dirty="0"/>
              <a:t> a </a:t>
            </a:r>
            <a:r>
              <a:rPr lang="en-US" dirty="0" err="1"/>
              <a:t>solutiei</a:t>
            </a:r>
            <a:r>
              <a:rPr lang="en-US" dirty="0"/>
              <a:t>.</a:t>
            </a:r>
            <a:endParaRPr lang="ro-RO" dirty="0"/>
          </a:p>
          <a:p>
            <a:r>
              <a:rPr lang="en-US" b="1" dirty="0"/>
              <a:t>6.</a:t>
            </a:r>
            <a:r>
              <a:rPr lang="ro-RO" b="1" dirty="0"/>
              <a:t> C</a:t>
            </a:r>
            <a:r>
              <a:rPr lang="en-US" b="1" dirty="0" err="1"/>
              <a:t>ontrolul</a:t>
            </a:r>
            <a:r>
              <a:rPr lang="en-US" b="1" dirty="0"/>
              <a:t> </a:t>
            </a:r>
            <a:r>
              <a:rPr lang="en-US" b="1" dirty="0" err="1"/>
              <a:t>si</a:t>
            </a:r>
            <a:r>
              <a:rPr lang="en-US" b="1" dirty="0"/>
              <a:t> </a:t>
            </a:r>
            <a:r>
              <a:rPr lang="en-US" b="1" dirty="0" err="1"/>
              <a:t>urmarirea</a:t>
            </a:r>
            <a:r>
              <a:rPr lang="en-US" b="1" dirty="0"/>
              <a:t> </a:t>
            </a:r>
            <a:r>
              <a:rPr lang="en-US" b="1" dirty="0" err="1"/>
              <a:t>aplicarii</a:t>
            </a:r>
            <a:r>
              <a:rPr lang="en-US" b="1" dirty="0"/>
              <a:t> </a:t>
            </a:r>
            <a:r>
              <a:rPr lang="en-US" b="1" dirty="0" err="1"/>
              <a:t>deciziei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en-US" dirty="0" err="1"/>
              <a:t>decidentul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asigure</a:t>
            </a:r>
            <a:r>
              <a:rPr lang="en-US" dirty="0"/>
              <a:t> </a:t>
            </a:r>
            <a:r>
              <a:rPr lang="en-US" dirty="0" err="1"/>
              <a:t>ca</a:t>
            </a:r>
            <a:r>
              <a:rPr lang="en-US" dirty="0"/>
              <a:t>:</a:t>
            </a:r>
            <a:endParaRPr lang="ro-RO" dirty="0"/>
          </a:p>
          <a:p>
            <a:pPr lvl="1"/>
            <a:r>
              <a:rPr lang="en-US" dirty="0" err="1"/>
              <a:t>decizia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implementata</a:t>
            </a:r>
            <a:r>
              <a:rPr lang="ro-RO" dirty="0"/>
              <a:t>; </a:t>
            </a:r>
          </a:p>
          <a:p>
            <a:pPr lvl="1"/>
            <a:r>
              <a:rPr lang="en-US" dirty="0" err="1"/>
              <a:t>decizia</a:t>
            </a:r>
            <a:r>
              <a:rPr lang="en-US" dirty="0"/>
              <a:t> </a:t>
            </a:r>
            <a:r>
              <a:rPr lang="en-US" dirty="0" err="1"/>
              <a:t>luata</a:t>
            </a:r>
            <a:r>
              <a:rPr lang="en-US" dirty="0"/>
              <a:t> a </a:t>
            </a:r>
            <a:r>
              <a:rPr lang="en-US" dirty="0" err="1"/>
              <a:t>avut</a:t>
            </a:r>
            <a:r>
              <a:rPr lang="en-US" dirty="0"/>
              <a:t> </a:t>
            </a:r>
            <a:r>
              <a:rPr lang="en-US" dirty="0" err="1"/>
              <a:t>efectul</a:t>
            </a:r>
            <a:r>
              <a:rPr lang="en-US" dirty="0"/>
              <a:t> </a:t>
            </a:r>
            <a:r>
              <a:rPr lang="en-US" dirty="0" err="1"/>
              <a:t>dorit</a:t>
            </a:r>
            <a:r>
              <a:rPr lang="ro-RO" dirty="0"/>
              <a:t>; </a:t>
            </a:r>
          </a:p>
          <a:p>
            <a:pPr lvl="1"/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deciziei</a:t>
            </a:r>
            <a:r>
              <a:rPr lang="en-US" dirty="0"/>
              <a:t> nu a </a:t>
            </a:r>
            <a:r>
              <a:rPr lang="en-US" dirty="0" err="1"/>
              <a:t>avut</a:t>
            </a:r>
            <a:r>
              <a:rPr lang="en-US" dirty="0"/>
              <a:t> </a:t>
            </a:r>
            <a:r>
              <a:rPr lang="en-US" dirty="0" err="1"/>
              <a:t>efecte</a:t>
            </a:r>
            <a:r>
              <a:rPr lang="en-US" dirty="0"/>
              <a:t> </a:t>
            </a:r>
            <a:r>
              <a:rPr lang="en-US" dirty="0" err="1"/>
              <a:t>nedorite</a:t>
            </a:r>
            <a:r>
              <a:rPr lang="ro-RO" dirty="0"/>
              <a:t>; </a:t>
            </a:r>
          </a:p>
          <a:p>
            <a:r>
              <a:rPr lang="en-US" dirty="0" err="1"/>
              <a:t>daca</a:t>
            </a:r>
            <a:r>
              <a:rPr lang="en-US" dirty="0"/>
              <a:t> e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actiuni</a:t>
            </a:r>
            <a:r>
              <a:rPr lang="en-US" dirty="0"/>
              <a:t> </a:t>
            </a:r>
            <a:r>
              <a:rPr lang="en-US" dirty="0" err="1"/>
              <a:t>aditionale</a:t>
            </a:r>
            <a:r>
              <a:rPr lang="en-US" dirty="0"/>
              <a:t>, </a:t>
            </a:r>
            <a:r>
              <a:rPr lang="en-US" dirty="0" err="1"/>
              <a:t>acestea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executate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554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6350468"/>
          </a:xfrm>
        </p:spPr>
        <p:txBody>
          <a:bodyPr>
            <a:normAutofit/>
          </a:bodyPr>
          <a:lstStyle/>
          <a:p>
            <a:r>
              <a:rPr lang="en-US" b="1" dirty="0" err="1"/>
              <a:t>Avantaje</a:t>
            </a:r>
            <a:r>
              <a:rPr lang="ro-RO" b="1" dirty="0"/>
              <a:t> ale d</a:t>
            </a:r>
            <a:r>
              <a:rPr lang="en-US" b="1" dirty="0" err="1"/>
              <a:t>ecizi</a:t>
            </a:r>
            <a:r>
              <a:rPr lang="ro-RO" b="1" dirty="0"/>
              <a:t>ei</a:t>
            </a:r>
            <a:r>
              <a:rPr lang="en-US" b="1" dirty="0"/>
              <a:t> de </a:t>
            </a:r>
            <a:r>
              <a:rPr lang="en-US" b="1" dirty="0" err="1"/>
              <a:t>grup</a:t>
            </a:r>
            <a:r>
              <a:rPr lang="ro-RO" b="1" dirty="0"/>
              <a:t>: </a:t>
            </a:r>
            <a:endParaRPr lang="ro-RO" dirty="0"/>
          </a:p>
          <a:p>
            <a:pPr lvl="0"/>
            <a:r>
              <a:rPr lang="en-US" dirty="0"/>
              <a:t>cu cat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persoane</a:t>
            </a:r>
            <a:r>
              <a:rPr lang="en-US" dirty="0"/>
              <a:t> implicate in </a:t>
            </a:r>
            <a:r>
              <a:rPr lang="en-US" dirty="0" err="1"/>
              <a:t>luarea</a:t>
            </a:r>
            <a:r>
              <a:rPr lang="en-US" dirty="0"/>
              <a:t> </a:t>
            </a:r>
            <a:r>
              <a:rPr lang="en-US" dirty="0" err="1"/>
              <a:t>deciziilor</a:t>
            </a:r>
            <a:r>
              <a:rPr lang="en-US" dirty="0"/>
              <a:t>, cu </a:t>
            </a:r>
            <a:r>
              <a:rPr lang="en-US" dirty="0" err="1"/>
              <a:t>atat</a:t>
            </a:r>
            <a:r>
              <a:rPr lang="en-US" dirty="0"/>
              <a:t> </a:t>
            </a:r>
            <a:r>
              <a:rPr lang="en-US" dirty="0" err="1"/>
              <a:t>grupul</a:t>
            </a:r>
            <a:r>
              <a:rPr lang="en-US" dirty="0"/>
              <a:t> </a:t>
            </a:r>
            <a:r>
              <a:rPr lang="en-US" dirty="0" err="1"/>
              <a:t>acumuleaza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multa</a:t>
            </a:r>
            <a:r>
              <a:rPr lang="en-US" dirty="0"/>
              <a:t> </a:t>
            </a:r>
            <a:r>
              <a:rPr lang="en-US" dirty="0" err="1"/>
              <a:t>experienta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informatie</a:t>
            </a:r>
            <a:r>
              <a:rPr lang="en-US" dirty="0"/>
              <a:t> </a:t>
            </a:r>
            <a:r>
              <a:rPr lang="en-US" dirty="0" err="1"/>
              <a:t>disponibila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luarea</a:t>
            </a:r>
            <a:r>
              <a:rPr lang="en-US" dirty="0"/>
              <a:t> </a:t>
            </a:r>
            <a:r>
              <a:rPr lang="en-US" dirty="0" err="1"/>
              <a:t>deciziei</a:t>
            </a:r>
            <a:r>
              <a:rPr lang="ro-RO" dirty="0"/>
              <a:t>;</a:t>
            </a:r>
          </a:p>
          <a:p>
            <a:pPr lvl="0"/>
            <a:r>
              <a:rPr lang="en-US" dirty="0" err="1"/>
              <a:t>sunt</a:t>
            </a:r>
            <a:r>
              <a:rPr lang="en-US" dirty="0"/>
              <a:t> elaborate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alternative</a:t>
            </a:r>
            <a:r>
              <a:rPr lang="ro-RO" dirty="0"/>
              <a:t>;</a:t>
            </a:r>
          </a:p>
          <a:p>
            <a:pPr lvl="0"/>
            <a:r>
              <a:rPr lang="en-US" dirty="0" err="1"/>
              <a:t>comunicarea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persoanele</a:t>
            </a:r>
            <a:r>
              <a:rPr lang="en-US" dirty="0"/>
              <a:t> </a:t>
            </a:r>
            <a:r>
              <a:rPr lang="en-US" dirty="0" err="1"/>
              <a:t>decidente</a:t>
            </a:r>
            <a:r>
              <a:rPr lang="en-US" dirty="0"/>
              <a:t> face </a:t>
            </a:r>
            <a:r>
              <a:rPr lang="en-US" dirty="0" err="1"/>
              <a:t>ca</a:t>
            </a:r>
            <a:r>
              <a:rPr lang="en-US" dirty="0"/>
              <a:t> </a:t>
            </a:r>
            <a:r>
              <a:rPr lang="en-US" dirty="0" err="1"/>
              <a:t>acceptarea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deciziei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faca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usor</a:t>
            </a:r>
            <a:r>
              <a:rPr lang="en-US" dirty="0"/>
              <a:t>.</a:t>
            </a:r>
            <a:endParaRPr lang="ro-RO" dirty="0"/>
          </a:p>
          <a:p>
            <a:pPr lvl="0"/>
            <a:r>
              <a:rPr lang="en-US" dirty="0"/>
              <a:t>in </a:t>
            </a:r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alternativei</a:t>
            </a:r>
            <a:r>
              <a:rPr lang="en-US" dirty="0"/>
              <a:t> </a:t>
            </a:r>
            <a:r>
              <a:rPr lang="en-US" dirty="0" err="1"/>
              <a:t>optime</a:t>
            </a:r>
            <a:r>
              <a:rPr lang="en-US" dirty="0"/>
              <a:t>, </a:t>
            </a:r>
            <a:r>
              <a:rPr lang="en-US" dirty="0" err="1"/>
              <a:t>grupurile</a:t>
            </a:r>
            <a:r>
              <a:rPr lang="en-US" dirty="0"/>
              <a:t> pot fi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dispuse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asume</a:t>
            </a:r>
            <a:r>
              <a:rPr lang="en-US" dirty="0"/>
              <a:t> </a:t>
            </a:r>
            <a:r>
              <a:rPr lang="en-US" dirty="0" err="1"/>
              <a:t>riscuri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decat</a:t>
            </a:r>
            <a:r>
              <a:rPr lang="en-US" dirty="0"/>
              <a:t> </a:t>
            </a:r>
            <a:r>
              <a:rPr lang="en-US" dirty="0" err="1"/>
              <a:t>decidentii</a:t>
            </a:r>
            <a:r>
              <a:rPr lang="en-US" dirty="0"/>
              <a:t> </a:t>
            </a:r>
            <a:r>
              <a:rPr lang="en-US" dirty="0" err="1"/>
              <a:t>individuali</a:t>
            </a:r>
            <a:r>
              <a:rPr lang="en-US" dirty="0"/>
              <a:t>.</a:t>
            </a:r>
            <a:endParaRPr lang="ro-RO" dirty="0"/>
          </a:p>
          <a:p>
            <a:pPr lvl="0"/>
            <a:r>
              <a:rPr lang="en-US" dirty="0" err="1"/>
              <a:t>creste</a:t>
            </a:r>
            <a:r>
              <a:rPr lang="en-US" dirty="0"/>
              <a:t> </a:t>
            </a:r>
            <a:r>
              <a:rPr lang="en-US" dirty="0" err="1"/>
              <a:t>creativitatea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experientei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aborbari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puncte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.</a:t>
            </a:r>
            <a:endParaRPr lang="ro-RO" dirty="0"/>
          </a:p>
          <a:p>
            <a:r>
              <a:rPr lang="en-US" dirty="0" err="1"/>
              <a:t>subalternii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imbunatatesc</a:t>
            </a:r>
            <a:r>
              <a:rPr lang="en-US" dirty="0"/>
              <a:t> </a:t>
            </a:r>
            <a:r>
              <a:rPr lang="en-US" dirty="0" err="1"/>
              <a:t>capacitatea</a:t>
            </a:r>
            <a:r>
              <a:rPr lang="en-US" dirty="0"/>
              <a:t> de a </a:t>
            </a:r>
            <a:r>
              <a:rPr lang="en-US" dirty="0" err="1"/>
              <a:t>lua</a:t>
            </a:r>
            <a:r>
              <a:rPr lang="en-US" dirty="0"/>
              <a:t> </a:t>
            </a:r>
            <a:r>
              <a:rPr lang="en-US" dirty="0" err="1"/>
              <a:t>decizii</a:t>
            </a:r>
            <a:r>
              <a:rPr lang="en-US" dirty="0"/>
              <a:t>.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7122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4570</Words>
  <Application>Microsoft Office PowerPoint</Application>
  <PresentationFormat>Ecran lat</PresentationFormat>
  <Paragraphs>431</Paragraphs>
  <Slides>36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Tahoma</vt:lpstr>
      <vt:lpstr>Times New Roman</vt:lpstr>
      <vt:lpstr>Temă Office</vt:lpstr>
      <vt:lpstr>Prezentare PowerPoint</vt:lpstr>
      <vt:lpstr>Prezentare PowerPoint</vt:lpstr>
      <vt:lpstr>Prezentare PowerPoint</vt:lpstr>
      <vt:lpstr>Abraham Maslow (1908-1970)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Diferenta dintre leadeship si management 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Limbaj reactiv si proactiv: 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Sarah</dc:creator>
  <cp:lastModifiedBy>Sarah</cp:lastModifiedBy>
  <cp:revision>7</cp:revision>
  <dcterms:created xsi:type="dcterms:W3CDTF">2015-12-28T20:25:43Z</dcterms:created>
  <dcterms:modified xsi:type="dcterms:W3CDTF">2015-12-28T21:50:03Z</dcterms:modified>
</cp:coreProperties>
</file>