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13d27abef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513d27abef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13d27abef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13d27abef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13d27abef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513d27abef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13d27abef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513d27abef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13d27abef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13d27abef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13d27abef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13d27abef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13d27abe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13d27abe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13d27abef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13d27abef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13d27abef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13d27abef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13d27abef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13d27abef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13d27abef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513d27abef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13d27abef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13d27abef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13d27abef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513d27abef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827700" y="1657950"/>
            <a:ext cx="7488600" cy="158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Tudástér </a:t>
            </a:r>
            <a:br>
              <a:rPr lang="hu"/>
            </a:br>
            <a:r>
              <a:rPr lang="hu"/>
              <a:t>felhő alapú oktatási rendszer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947575" y="3913150"/>
            <a:ext cx="10650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Tóth Zalán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Alkalmazás architektúra Kubernetesen</a:t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452" y="1041375"/>
            <a:ext cx="5552375" cy="359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Continuous Deployment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Forráskód feltöltése (commit)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CI/CD pipeline (Github Actions)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Tesztek futtatása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Verziószám kalkulálás és beállítás</a:t>
            </a:r>
            <a:br>
              <a:rPr lang="hu"/>
            </a:br>
            <a:r>
              <a:rPr lang="hu"/>
              <a:t>(Automatizált szemantikus verziózás)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Alkalmazás fordítása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Konténer elkészítése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Konténer feltöltése (Docker Hub)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Konténer verziószám felülírása</a:t>
            </a:r>
            <a:br>
              <a:rPr lang="hu"/>
            </a:br>
            <a:r>
              <a:rPr lang="hu"/>
              <a:t>(telepítés leírókat tartalmazó repository)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Alkalmazás telepítése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ArgoCD - új verzió monitorozása és telepítése</a:t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3879" y="697575"/>
            <a:ext cx="4554949" cy="300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Tesztelés és Monitorozás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Tesztelés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Egység teszt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Szolgáltatás teszt </a:t>
            </a:r>
            <a:br>
              <a:rPr lang="hu"/>
            </a:br>
            <a:r>
              <a:rPr lang="hu"/>
              <a:t>(Integrációs teszt, adatbázis, MQ..)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Teljesítmény és Rendszer teszt (K6)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Monitorozás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Hívási láncok (correlation id)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Példányok (cpu,memória, </a:t>
            </a:r>
            <a:br>
              <a:rPr lang="hu"/>
            </a:br>
            <a:r>
              <a:rPr lang="hu"/>
              <a:t>hívások száma másodpercenként, stb)</a:t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25" y="3755978"/>
            <a:ext cx="5642326" cy="105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1775" y="974500"/>
            <a:ext cx="4642225" cy="19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Tanulságok</a:t>
            </a:r>
            <a:endParaRPr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A tervezés és tesztelés nehezebb, mint monolitikus alkalmazásnál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A fejlesztés egyszerűbb. Egy szolgáltatás csak egy domaint kezel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Az egyedi üzenet alapú kommunikáció csak kis alkalmazásnál karbantartható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Üzenetszórás (Event Sourcing)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CQRS - read/write adatbázisok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Lazább kapcsolat a szolgáltatások között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Új szolgáltatás bevezetése egyszerűbb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A rendszer monitorozása fontos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hibák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szűk keresztmetszet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3697050" y="1600125"/>
            <a:ext cx="1749900" cy="7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hu" sz="4600"/>
              <a:t>Demó</a:t>
            </a:r>
            <a:endParaRPr sz="4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Bevezetés - milyen szoftver a Tudástér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258650" y="1247550"/>
            <a:ext cx="5280900" cy="24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u" sz="2000"/>
              <a:t>Oktatási platform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u" sz="2000"/>
              <a:t>Software as a Service (SaaS)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u" sz="2000"/>
              <a:t>Elkülönülő intézmények (tenant)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Témaválasztás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-3122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hu" sz="2774"/>
              <a:t>Online oktatási trendek</a:t>
            </a:r>
            <a:endParaRPr b="1" sz="2774"/>
          </a:p>
          <a:p>
            <a:pPr indent="-31227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hu" sz="2774"/>
              <a:t>Növekvő népszerűség</a:t>
            </a:r>
            <a:endParaRPr sz="2774"/>
          </a:p>
          <a:p>
            <a:pPr indent="-31227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hu" sz="2774"/>
              <a:t>Rugalmas időbeosztás</a:t>
            </a:r>
            <a:endParaRPr sz="2774"/>
          </a:p>
          <a:p>
            <a:pPr indent="-31227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hu" sz="2774"/>
              <a:t>Több millió tanuló</a:t>
            </a:r>
            <a:endParaRPr sz="2774"/>
          </a:p>
          <a:p>
            <a:pPr indent="-3122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hu" sz="2774"/>
              <a:t>Mikroszolgáltatás architektúra</a:t>
            </a:r>
            <a:endParaRPr b="1" sz="2774"/>
          </a:p>
          <a:p>
            <a:pPr indent="-31227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hu" sz="2774"/>
              <a:t>Domainek elkülönítése</a:t>
            </a:r>
            <a:endParaRPr sz="2774"/>
          </a:p>
          <a:p>
            <a:pPr indent="-31227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hu" sz="2774"/>
              <a:t>Szolgáltatások skálázhatósága</a:t>
            </a:r>
            <a:endParaRPr sz="2774"/>
          </a:p>
          <a:p>
            <a:pPr indent="-31227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hu" sz="2774"/>
              <a:t>Magas rendelkezésre állás</a:t>
            </a:r>
            <a:endParaRPr sz="2774"/>
          </a:p>
          <a:p>
            <a:pPr indent="-31227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hu" sz="2774"/>
              <a:t>Népszerű (hype)</a:t>
            </a:r>
            <a:endParaRPr sz="2774"/>
          </a:p>
          <a:p>
            <a:pPr indent="-3122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hu" sz="2774"/>
              <a:t>Felhő technológiák</a:t>
            </a:r>
            <a:endParaRPr b="1" sz="2774"/>
          </a:p>
          <a:p>
            <a:pPr indent="-31227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hu" sz="2774"/>
              <a:t>Könnyű használhatóság</a:t>
            </a:r>
            <a:endParaRPr sz="2774"/>
          </a:p>
          <a:p>
            <a:pPr indent="-31227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hu" sz="2774"/>
              <a:t>Költséghatékonyság</a:t>
            </a:r>
            <a:endParaRPr sz="2774"/>
          </a:p>
          <a:p>
            <a:pPr indent="-31227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hu" sz="2774"/>
              <a:t>Biztonság</a:t>
            </a:r>
            <a:endParaRPr sz="2774"/>
          </a:p>
          <a:p>
            <a:pPr indent="-31227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hu" sz="2774"/>
              <a:t>Redundancia</a:t>
            </a:r>
            <a:endParaRPr sz="2774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5409800" y="1139475"/>
            <a:ext cx="3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9800" y="1881450"/>
            <a:ext cx="4939551" cy="192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5032725" y="1239625"/>
            <a:ext cx="2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3100" y="67150"/>
            <a:ext cx="3469075" cy="173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Célok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Jelenlegi rendszerek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Oktatás - Coursera, Udemy, stb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Vizsgáztatás - Canvas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Mindkettőt támogató platform létrehozása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Oktató videók feltöltése és lejátszása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Kvízek összeállítása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Intézmények elkülönítése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Magas rendelkezésre állás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Terhelés szerinti automatikus skálázás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Felhasználói esetek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Három szerepkör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Adminisztrátor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hu"/>
              <a:t>intézmény kezelése (regisztrálás)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hu"/>
              <a:t>felhasználók rögzítése és szerepkörök kiosztása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Tanár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hu"/>
              <a:t>tantárgyak összeállítása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hu"/>
              <a:t>oktató videók feltöltése tanórákhoz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hu"/>
              <a:t>kérdéssorok összeállítása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Diák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hu"/>
              <a:t>Tantárgy felvétele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hu"/>
              <a:t>Felkészülés az oktatóvideók alapján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hu"/>
              <a:t>Kvízek kitöltése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Szoftver felépítése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Mikroszolgáltatások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Domain szerinti bontás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Szolgáltatások fejlesztése </a:t>
            </a:r>
            <a:br>
              <a:rPr lang="hu"/>
            </a:br>
            <a:r>
              <a:rPr lang="hu"/>
              <a:t>egyszerűbb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Független release folyamat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Bonyolult tesztelés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Tudástér szolgáltatásai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Felhasználói felület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Api Gateway - forgalomirányítás és biztonság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Üzleti logikát megvalósító modulok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050" y="331175"/>
            <a:ext cx="5244174" cy="340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Szoftver felépítése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Nyelvek/Keretrendszerek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hu"/>
              <a:t>Kotlin + Spring (Boot 3, Cloud)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hu"/>
              <a:t>Javascript + Vue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Modulok közötti kommunikáció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hu"/>
              <a:t>REST - szinkron kommunikáció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hu"/>
              <a:t>Üzenetsor (MQ) - aszinkron kommunikáció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hu"/>
              <a:t>Frontend - Backend - RESTful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Adatbázisok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hu"/>
              <a:t>Szolgáltatásonként saját séma/db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hu"/>
              <a:t>Csak az adott szolgáltatás fér hozzá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hu"/>
              <a:t>Postgres, MongoDB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hu"/>
              <a:t>Automatizált adat migráció (szoftver verzióhoz kötve)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Biztonság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hu"/>
              <a:t>Autentikáció</a:t>
            </a:r>
            <a:endParaRPr/>
          </a:p>
          <a:p>
            <a:pPr indent="-28416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hu"/>
              <a:t>JWT token</a:t>
            </a:r>
            <a:endParaRPr/>
          </a:p>
          <a:p>
            <a:pPr indent="-28416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hu"/>
              <a:t>Api Gateway terminál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hu"/>
              <a:t>Autorizáció</a:t>
            </a:r>
            <a:endParaRPr/>
          </a:p>
          <a:p>
            <a:pPr indent="-28416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hu"/>
              <a:t>Szerepkörök szerint</a:t>
            </a:r>
            <a:endParaRPr/>
          </a:p>
          <a:p>
            <a:pPr indent="-28416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hu"/>
              <a:t>Metódus szintű ellenőrzés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0346" y="367650"/>
            <a:ext cx="3147700" cy="284847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5621925" y="2824500"/>
            <a:ext cx="108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800">
                <a:latin typeface="Roboto"/>
                <a:ea typeface="Roboto"/>
                <a:cs typeface="Roboto"/>
                <a:sym typeface="Roboto"/>
              </a:rPr>
              <a:t>Kommunikáció HLD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Szoftver felépítése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Hibakezelés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Központi hibakezelés (RFC-7807, Problem Details)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A végrehajtási verem tartalma nem kerülhet ki (biztonság).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Szolgáltatások közötti hiba - szinkron hívások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hu"/>
              <a:t>Circuit Breaker Pattern - gyűrűző hiba védelem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Túlterhelés elleni védelem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hu"/>
              <a:t>Bulkhead pattern - maximalizált párhuzamos hívások száma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hu"/>
              <a:t>Rate limiter pattern - maximalizált hívás szám adott időablakban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Intézmények elkülönítése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Automatikus intézmény azonosító mentés/szűrés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hu"/>
              <a:t>JPA - </a:t>
            </a:r>
            <a:r>
              <a:rPr lang="hu"/>
              <a:t>Tenant Identifier Resolver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hu"/>
              <a:t>Mongo - MongoTemplate felüldefiniálás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8" y="4209221"/>
            <a:ext cx="3686593" cy="6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6611725" y="1298550"/>
            <a:ext cx="50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 rotWithShape="1">
          <a:blip r:embed="rId4">
            <a:alphaModFix/>
          </a:blip>
          <a:srcRect b="56614" l="0" r="49390" t="0"/>
          <a:stretch/>
        </p:blipFill>
        <p:spPr>
          <a:xfrm>
            <a:off x="5744250" y="272600"/>
            <a:ext cx="2963999" cy="123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Futtatókörnyezet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Kubernetes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Konténer alapú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Automatizált üzemeltetés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hu"/>
              <a:t>Hibás konténerek újraindítása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hu"/>
              <a:t>Automatikus skálázás (HPA)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hu"/>
              <a:t>Automatizált hálózatkezelés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hu"/>
              <a:t>Telepítés támogatás (Rolling update)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Telepítés leírók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hu"/>
              <a:t>Deklaratív - mi az elvárt állapot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hu"/>
              <a:t>Kustomize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hu"/>
              <a:t>Környezetek definiálása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3400" y="1481925"/>
            <a:ext cx="3330400" cy="23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