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óth Zalán" initials="TZ" lastIdx="2" clrIdx="0">
    <p:extLst>
      <p:ext uri="{19B8F6BF-5375-455C-9EA6-DF929625EA0E}">
        <p15:presenceInfo xmlns:p15="http://schemas.microsoft.com/office/powerpoint/2012/main" userId="Tóth Zal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31T12:56:32.906" idx="1">
    <p:pos x="10" y="10"/>
    <p:text>a fejlesztő ugyanúgy elronthatja / kifelejthet dolgokat, ahogy a tesztelni kívánt kódot, de teszt esetén semmi nem vizsgálja ezt</p:text>
    <p:extLst>
      <p:ext uri="{C676402C-5697-4E1C-873F-D02D1690AC5C}">
        <p15:threadingInfo xmlns:p15="http://schemas.microsoft.com/office/powerpoint/2012/main" timeZoneBias="-60"/>
      </p:ext>
    </p:extLst>
  </p:cm>
  <p:cm authorId="1" dt="2021-01-31T12:57:28.990" idx="2">
    <p:pos x="146" y="146"/>
    <p:text>a tesztek tesztelése végtelen iterációt eredményezne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itest.org/quickstart/mut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4F4ED-5C94-46A7-892C-7A429B20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880113"/>
            <a:ext cx="8358810" cy="1437469"/>
          </a:xfrm>
        </p:spPr>
        <p:txBody>
          <a:bodyPr>
            <a:normAutofit/>
          </a:bodyPr>
          <a:lstStyle/>
          <a:p>
            <a:r>
              <a:rPr lang="hu-HU" b="1" dirty="0"/>
              <a:t>Mutációs teszt</a:t>
            </a:r>
          </a:p>
        </p:txBody>
      </p:sp>
    </p:spTree>
    <p:extLst>
      <p:ext uri="{BB962C8B-B14F-4D97-AF65-F5344CB8AC3E}">
        <p14:creationId xmlns:p14="http://schemas.microsoft.com/office/powerpoint/2010/main" val="21054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4" y="496440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Példák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7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800" dirty="0"/>
              <a:t>A tesztek célja, hogy biztosítsák a szoftver helyességét.</a:t>
            </a:r>
            <a:br>
              <a:rPr lang="hu-HU" sz="2800" dirty="0"/>
            </a:br>
            <a:endParaRPr lang="hu-HU" sz="2800" dirty="0"/>
          </a:p>
          <a:p>
            <a:pPr marL="0" indent="0" algn="ctr">
              <a:buNone/>
            </a:pPr>
            <a:endParaRPr lang="hu-HU" sz="2800" dirty="0"/>
          </a:p>
          <a:p>
            <a:r>
              <a:rPr lang="hu-HU" dirty="0"/>
              <a:t>A tesztek helyesek?</a:t>
            </a:r>
          </a:p>
          <a:p>
            <a:r>
              <a:rPr lang="hu-HU" dirty="0"/>
              <a:t>Dokumentálják a funkcionalitást?</a:t>
            </a:r>
          </a:p>
          <a:p>
            <a:r>
              <a:rPr lang="hu-HU" dirty="0"/>
              <a:t>Megfelelően lefedik a szükséges eseteket?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Quis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custodiet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ipsos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custodes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 – </a:t>
            </a:r>
            <a:r>
              <a:rPr lang="hu-HU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Juvenalis</a:t>
            </a:r>
            <a:br>
              <a:rPr lang="hu-HU" sz="2400" i="1" dirty="0"/>
            </a:br>
            <a:r>
              <a:rPr lang="hu-HU" sz="2400" i="1" dirty="0"/>
              <a:t>(</a:t>
            </a:r>
            <a:r>
              <a:rPr lang="hu-HU" sz="1200" i="1" dirty="0"/>
              <a:t>De ki őrzi majd az őrzőket?</a:t>
            </a:r>
            <a:r>
              <a:rPr lang="hu-HU" sz="2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Teszt lefedettség megmutatja, a kód mekkora része volt végrehajtva.</a:t>
            </a:r>
          </a:p>
          <a:p>
            <a:pPr marL="0" indent="0">
              <a:buNone/>
            </a:pPr>
            <a:r>
              <a:rPr lang="hu-HU" sz="2400" dirty="0"/>
              <a:t>De nem mutatja meg, hogy a teszt képes-e a hibák észlelésére.</a:t>
            </a:r>
          </a:p>
          <a:p>
            <a:endParaRPr lang="hu-HU" sz="2400" dirty="0"/>
          </a:p>
          <a:p>
            <a:r>
              <a:rPr lang="hu-HU" sz="2400" dirty="0"/>
              <a:t>Extrém példa</a:t>
            </a:r>
          </a:p>
          <a:p>
            <a:pPr lvl="1"/>
            <a:r>
              <a:rPr lang="hu-HU" sz="2200" dirty="0"/>
              <a:t>Unit teszt </a:t>
            </a:r>
            <a:r>
              <a:rPr lang="hu-HU" sz="2200" dirty="0" err="1"/>
              <a:t>assert</a:t>
            </a:r>
            <a:r>
              <a:rPr lang="hu-HU" sz="2200" dirty="0"/>
              <a:t> nélkül. </a:t>
            </a:r>
          </a:p>
          <a:p>
            <a:pPr lvl="1"/>
            <a:r>
              <a:rPr lang="hu-HU" sz="2200" dirty="0"/>
              <a:t>100%-os </a:t>
            </a:r>
            <a:r>
              <a:rPr lang="hu-HU" sz="2200" dirty="0" err="1"/>
              <a:t>coverage</a:t>
            </a:r>
            <a:r>
              <a:rPr lang="hu-HU" sz="2200" dirty="0"/>
              <a:t>.</a:t>
            </a:r>
          </a:p>
          <a:p>
            <a:r>
              <a:rPr lang="hu-HU" sz="2400" dirty="0"/>
              <a:t>Általános eset: </a:t>
            </a:r>
          </a:p>
          <a:p>
            <a:pPr lvl="1"/>
            <a:r>
              <a:rPr lang="hu-HU" sz="2200" dirty="0"/>
              <a:t>Részlegesen tesztelt kód</a:t>
            </a:r>
          </a:p>
          <a:p>
            <a:pPr lvl="1"/>
            <a:r>
              <a:rPr lang="hu-HU" sz="2200" dirty="0"/>
              <a:t>100% lefedettséggel minden ágon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30F73DE-1882-46F8-B5DB-819B87BE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3429000"/>
            <a:ext cx="4513419" cy="24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278598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3085"/>
            <a:ext cx="11020425" cy="4872990"/>
          </a:xfrm>
        </p:spPr>
        <p:txBody>
          <a:bodyPr/>
          <a:lstStyle/>
          <a:p>
            <a:r>
              <a:rPr lang="hu-HU" sz="2400" dirty="0"/>
              <a:t>Kis módosítások a kódon: </a:t>
            </a:r>
            <a:r>
              <a:rPr lang="hu-HU" sz="2400" dirty="0" err="1"/>
              <a:t>Mutants</a:t>
            </a:r>
            <a:endParaRPr lang="hu-HU" sz="2400" dirty="0"/>
          </a:p>
          <a:p>
            <a:r>
              <a:rPr lang="hu-HU" sz="2400" dirty="0"/>
              <a:t>Módosított kódon bukott teszt: </a:t>
            </a:r>
            <a:r>
              <a:rPr lang="hu-HU" sz="2400" dirty="0" err="1"/>
              <a:t>Killed</a:t>
            </a:r>
            <a:endParaRPr lang="hu-HU" sz="2400" dirty="0"/>
          </a:p>
          <a:p>
            <a:r>
              <a:rPr lang="hu-HU" sz="2400" dirty="0"/>
              <a:t>Sikeres teszt módosítás után: </a:t>
            </a:r>
            <a:r>
              <a:rPr lang="hu-HU" sz="2400" dirty="0" err="1"/>
              <a:t>Lived</a:t>
            </a:r>
            <a:endParaRPr lang="hu-HU" sz="2400" dirty="0"/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For someone who hates mutants... you certainly keep some strange company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– </a:t>
            </a:r>
            <a:r>
              <a:rPr lang="hu-HU" sz="1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Professor 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  <a:p>
            <a:pPr marL="0" indent="0">
              <a:buNone/>
            </a:pPr>
            <a:br>
              <a:rPr lang="hu-HU" sz="2400" dirty="0"/>
            </a:br>
            <a:r>
              <a:rPr lang="hu-HU" sz="2400" dirty="0"/>
              <a:t>Célja:</a:t>
            </a:r>
          </a:p>
          <a:p>
            <a:r>
              <a:rPr lang="hu-HU" sz="2400" dirty="0"/>
              <a:t>A gyenge tesztek azonosítása.</a:t>
            </a:r>
          </a:p>
          <a:p>
            <a:r>
              <a:rPr lang="hu-HU" sz="2400" dirty="0"/>
              <a:t>A hibás kódrészek felfedése.</a:t>
            </a:r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Oh, they serve their purpose... as long as they can be controlled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hu-HU" sz="18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Stryker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594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5275"/>
            <a:ext cx="8610600" cy="17621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Röviden a Mutációs tesztek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209800"/>
            <a:ext cx="11020425" cy="4486274"/>
          </a:xfrm>
        </p:spPr>
        <p:txBody>
          <a:bodyPr/>
          <a:lstStyle/>
          <a:p>
            <a:r>
              <a:rPr lang="hu-HU" sz="2400" dirty="0"/>
              <a:t>A tesztelendő kód módosítása a megadott </a:t>
            </a:r>
            <a:r>
              <a:rPr lang="hu-HU" sz="2400" dirty="0" err="1"/>
              <a:t>mutátorokkal</a:t>
            </a:r>
            <a:endParaRPr lang="hu-HU" sz="2400" dirty="0"/>
          </a:p>
          <a:p>
            <a:r>
              <a:rPr lang="hu-HU" sz="2400" dirty="0"/>
              <a:t>A létrejött mutánsokon a unit teszt készlet megfuttatása</a:t>
            </a:r>
          </a:p>
          <a:p>
            <a:r>
              <a:rPr lang="hu-HU" sz="2400" dirty="0"/>
              <a:t>A sikertelen tesztek  / összes eset alapján statisztika készítése</a:t>
            </a:r>
          </a:p>
          <a:p>
            <a:endParaRPr lang="hu-HU" sz="2400" dirty="0"/>
          </a:p>
          <a:p>
            <a:r>
              <a:rPr lang="hu-HU" sz="2400" dirty="0"/>
              <a:t>Az összes mutáció a rá illeszkedő összes tesztel adja a végső eredményt. Nincs </a:t>
            </a:r>
            <a:r>
              <a:rPr lang="hu-HU" sz="2400" dirty="0" err="1"/>
              <a:t>tesztenkénti</a:t>
            </a:r>
            <a:r>
              <a:rPr lang="hu-HU" sz="2400" dirty="0"/>
              <a:t> vizsgálat.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12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39471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Könyvtárak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1487807"/>
            <a:ext cx="4667251" cy="4648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sz="3200" b="1" dirty="0">
                <a:hlinkClick r:id="rId2"/>
              </a:rPr>
              <a:t>PIT</a:t>
            </a:r>
            <a:endParaRPr lang="hu-HU" sz="3200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6960F18-AD6D-496E-9153-954F5E3DE9AE}"/>
              </a:ext>
            </a:extLst>
          </p:cNvPr>
          <p:cNvSpPr txBox="1">
            <a:spLocks/>
          </p:cNvSpPr>
          <p:nvPr/>
        </p:nvSpPr>
        <p:spPr>
          <a:xfrm>
            <a:off x="6877049" y="1487807"/>
            <a:ext cx="4667251" cy="55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b="1" dirty="0" err="1">
                <a:hlinkClick r:id="rId3"/>
              </a:rPr>
              <a:t>Stryker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33296C-8163-4C31-93BC-A8EFB598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8" y="2904765"/>
            <a:ext cx="5401924" cy="380083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DFCF858-5534-4E64-B638-2E818A1CA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44" y="2904765"/>
            <a:ext cx="3882060" cy="388206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CC7EFCA-36B4-426B-A62A-057EDE610BCD}"/>
              </a:ext>
            </a:extLst>
          </p:cNvPr>
          <p:cNvSpPr txBox="1"/>
          <p:nvPr/>
        </p:nvSpPr>
        <p:spPr>
          <a:xfrm>
            <a:off x="500688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Java, </a:t>
            </a:r>
            <a:r>
              <a:rPr lang="hu-HU" sz="2400" dirty="0" err="1"/>
              <a:t>Kotlin</a:t>
            </a:r>
            <a:r>
              <a:rPr lang="hu-HU" sz="2400" dirty="0"/>
              <a:t>… JVM </a:t>
            </a:r>
            <a:r>
              <a:rPr lang="hu-HU" sz="2400" dirty="0" err="1"/>
              <a:t>languages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E2750D5-FD52-4163-B2FE-A4632FB7E62B}"/>
              </a:ext>
            </a:extLst>
          </p:cNvPr>
          <p:cNvSpPr txBox="1"/>
          <p:nvPr/>
        </p:nvSpPr>
        <p:spPr>
          <a:xfrm>
            <a:off x="6934199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JavaScript, </a:t>
            </a:r>
            <a:r>
              <a:rPr lang="hu-HU" sz="2400" dirty="0" err="1"/>
              <a:t>TypeScript</a:t>
            </a:r>
            <a:r>
              <a:rPr lang="hu-HU" sz="2400" dirty="0"/>
              <a:t>, C#, Scala</a:t>
            </a:r>
          </a:p>
        </p:txBody>
      </p:sp>
    </p:spTree>
    <p:extLst>
      <p:ext uri="{BB962C8B-B14F-4D97-AF65-F5344CB8AC3E}">
        <p14:creationId xmlns:p14="http://schemas.microsoft.com/office/powerpoint/2010/main" val="34197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27" y="900810"/>
            <a:ext cx="1209675" cy="7715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047"/>
            <a:ext cx="10820400" cy="4024125"/>
          </a:xfrm>
        </p:spPr>
        <p:txBody>
          <a:bodyPr/>
          <a:lstStyle/>
          <a:p>
            <a:r>
              <a:rPr lang="hu-HU" dirty="0"/>
              <a:t>Legnépszerűbb JVM mutációs teszt könyvtár</a:t>
            </a:r>
          </a:p>
          <a:p>
            <a:endParaRPr lang="hu-HU" dirty="0"/>
          </a:p>
          <a:p>
            <a:r>
              <a:rPr lang="hu-HU" dirty="0"/>
              <a:t>Integrált a legtöbb teszt rendszerrel és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dirty="0" err="1"/>
              <a:t>tool-lal</a:t>
            </a:r>
            <a:endParaRPr lang="hu-HU" dirty="0"/>
          </a:p>
          <a:p>
            <a:endParaRPr lang="hu-HU" dirty="0"/>
          </a:p>
          <a:p>
            <a:r>
              <a:rPr lang="hu-HU" dirty="0"/>
              <a:t>Könnyen tanulható, használható</a:t>
            </a:r>
          </a:p>
          <a:p>
            <a:endParaRPr lang="hu-HU" dirty="0"/>
          </a:p>
          <a:p>
            <a:r>
              <a:rPr lang="hu-HU" dirty="0"/>
              <a:t>Gyors kód analízis és futás</a:t>
            </a:r>
          </a:p>
        </p:txBody>
      </p:sp>
    </p:spTree>
    <p:extLst>
      <p:ext uri="{BB962C8B-B14F-4D97-AF65-F5344CB8AC3E}">
        <p14:creationId xmlns:p14="http://schemas.microsoft.com/office/powerpoint/2010/main" val="30912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4" y="496440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MUTÁTOROK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r>
              <a:rPr lang="hu-HU" dirty="0"/>
              <a:t>Conditional Boundary (&lt;,&lt;=,&gt;,&gt;=)</a:t>
            </a:r>
          </a:p>
          <a:p>
            <a:r>
              <a:rPr lang="hu-HU" dirty="0"/>
              <a:t>Increment (++,--)</a:t>
            </a:r>
          </a:p>
          <a:p>
            <a:r>
              <a:rPr lang="hu-HU" dirty="0"/>
              <a:t>Invert Negative (-1*)</a:t>
            </a:r>
          </a:p>
          <a:p>
            <a:r>
              <a:rPr lang="hu-HU" dirty="0"/>
              <a:t>Math (+,-,%,&amp;,&gt;&gt; ...)</a:t>
            </a:r>
          </a:p>
          <a:p>
            <a:r>
              <a:rPr lang="hu-HU" dirty="0"/>
              <a:t>Negate Condition(==,!= ...)</a:t>
            </a:r>
          </a:p>
          <a:p>
            <a:r>
              <a:rPr lang="hu-HU" dirty="0"/>
              <a:t>Return Value (null, primitiv ink ...)</a:t>
            </a:r>
          </a:p>
          <a:p>
            <a:r>
              <a:rPr lang="hu-HU" dirty="0"/>
              <a:t>Void Method Call (hívás törlése)</a:t>
            </a:r>
          </a:p>
          <a:p>
            <a:r>
              <a:rPr lang="hu-HU" dirty="0"/>
              <a:t>Empty Returns (Optional.empty, 0 ...)</a:t>
            </a:r>
          </a:p>
          <a:p>
            <a:r>
              <a:rPr lang="hu-HU" dirty="0"/>
              <a:t>False/True (csere erre)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8E2A046-92F4-4110-BF45-B22B497726BA}"/>
              </a:ext>
            </a:extLst>
          </p:cNvPr>
          <p:cNvSpPr txBox="1">
            <a:spLocks/>
          </p:cNvSpPr>
          <p:nvPr/>
        </p:nvSpPr>
        <p:spPr>
          <a:xfrm>
            <a:off x="6267450" y="2172970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Null Returns</a:t>
            </a:r>
          </a:p>
          <a:p>
            <a:r>
              <a:rPr lang="hu-HU" dirty="0"/>
              <a:t>Primitive Returns (0)</a:t>
            </a:r>
          </a:p>
          <a:p>
            <a:r>
              <a:rPr lang="hu-HU" dirty="0"/>
              <a:t>Constructor Call (csere null-ra)</a:t>
            </a:r>
          </a:p>
          <a:p>
            <a:r>
              <a:rPr lang="hu-HU" dirty="0"/>
              <a:t>Inline Constant</a:t>
            </a:r>
          </a:p>
          <a:p>
            <a:r>
              <a:rPr lang="hu-HU" dirty="0"/>
              <a:t>Non Void Method Call</a:t>
            </a:r>
          </a:p>
          <a:p>
            <a:r>
              <a:rPr lang="hu-HU" dirty="0"/>
              <a:t>Remove Conditionals</a:t>
            </a:r>
          </a:p>
          <a:p>
            <a:r>
              <a:rPr lang="hu-HU" dirty="0"/>
              <a:t>Remove Increments</a:t>
            </a:r>
          </a:p>
          <a:p>
            <a:r>
              <a:rPr lang="hu-HU" dirty="0"/>
              <a:t>...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Experimental/Custom mutators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2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496440"/>
            <a:ext cx="5343525" cy="77152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Mutator CSoportok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mutátorok paraméterezhetők egyenként, de lehetőség van előre definiált csoportokat használni, melyek alá különböző mutátorok tartoznak.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DEFAULTS</a:t>
            </a:r>
          </a:p>
          <a:p>
            <a:r>
              <a:rPr lang="hu-HU" dirty="0"/>
              <a:t>STRONGER</a:t>
            </a:r>
          </a:p>
          <a:p>
            <a:r>
              <a:rPr lang="hu-HU" dirty="0"/>
              <a:t>ALL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Részletes leírás a </a:t>
            </a:r>
            <a:r>
              <a:rPr lang="hu-HU" dirty="0">
                <a:hlinkClick r:id="rId2"/>
              </a:rPr>
              <a:t>linken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890936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133</TotalTime>
  <Words>357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Verdana</vt:lpstr>
      <vt:lpstr>Kondenzcsík</vt:lpstr>
      <vt:lpstr>Mutációs teszt</vt:lpstr>
      <vt:lpstr>Probléma a Unit tesztekkel</vt:lpstr>
      <vt:lpstr>Probléma a Unit tesztekkel</vt:lpstr>
      <vt:lpstr>Mutációs tesztek</vt:lpstr>
      <vt:lpstr>Röviden a Mutációs tesztek Működéséről</vt:lpstr>
      <vt:lpstr>Mutációs Könyvtárak</vt:lpstr>
      <vt:lpstr>PIT</vt:lpstr>
      <vt:lpstr>MUTÁTOROK</vt:lpstr>
      <vt:lpstr>Mutator CSoportok</vt:lpstr>
      <vt:lpstr>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Mutációs teszt</dc:title>
  <dc:creator>Tóth Zalán</dc:creator>
  <cp:lastModifiedBy>Zalan Toth</cp:lastModifiedBy>
  <cp:revision>22</cp:revision>
  <dcterms:created xsi:type="dcterms:W3CDTF">2021-01-31T11:06:24Z</dcterms:created>
  <dcterms:modified xsi:type="dcterms:W3CDTF">2021-01-31T21:56:55Z</dcterms:modified>
</cp:coreProperties>
</file>