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óth Zalán" initials="TZ" lastIdx="2" clrIdx="0">
    <p:extLst>
      <p:ext uri="{19B8F6BF-5375-455C-9EA6-DF929625EA0E}">
        <p15:presenceInfo xmlns:p15="http://schemas.microsoft.com/office/powerpoint/2012/main" userId="Tóth Zal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1T12:56:32.906" idx="1">
    <p:pos x="10" y="10"/>
    <p:text>a fejlesztő ugyanúgy elronthatja / kifelejthet dolgokat, ahogy a tesztelni kívánt kódot, de teszt esetén semmi nem vizsgálja ezt</p:text>
    <p:extLst>
      <p:ext uri="{C676402C-5697-4E1C-873F-D02D1690AC5C}">
        <p15:threadingInfo xmlns:p15="http://schemas.microsoft.com/office/powerpoint/2012/main" timeZoneBias="-60"/>
      </p:ext>
    </p:extLst>
  </p:cm>
  <p:cm authorId="1" dt="2021-01-31T12:57:28.990" idx="2">
    <p:pos x="146" y="146"/>
    <p:text>a tesztek tesztelése végtelen iterációt eredményezne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833AE-3F72-4298-BE01-2131C90B7A51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1D6E-635C-41EB-98F3-3F11896321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966394-2AA1-45FC-900B-D6A463C0D04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49A0-75A3-45E2-9F5E-9466AC5E36E9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F239B4-D6C5-4FEF-999B-078B60F1CDA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952A1E-E70A-44B7-84D0-4120C9EE057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43689-1436-46EF-9C7E-7D8C99BA2659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194-18B5-448F-9498-578C5DB8B1D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82F1-A273-4909-8F43-65EEADED5A2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858C-49BC-41BF-B919-F485160B728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1E18DB-5771-45C8-BA65-868C60F588D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2E37-A087-4F91-92C8-9F7E347C5F0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581983-55AF-4583-9DA6-F7B845302A0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C31-B610-49BA-8274-1A32D9EC7CAC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BD1-7954-4291-8820-322157BC24D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E7F-19E0-428A-9145-89982497D3E9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CBA3-2CD2-448C-A044-E2C85E48F54C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24F-2434-4779-AAA3-BB0B543FA70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80F-A62A-4CB9-BFAE-6A7450CD074C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8895-4D79-473C-9E12-7C69293120B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aval/mutation-test-presen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itest.org/quickstart/mut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4F4ED-5C94-46A7-892C-7A429B2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593" y="4833618"/>
            <a:ext cx="8358810" cy="1437469"/>
          </a:xfrm>
        </p:spPr>
        <p:txBody>
          <a:bodyPr>
            <a:normAutofit/>
          </a:bodyPr>
          <a:lstStyle/>
          <a:p>
            <a:r>
              <a:rPr lang="hu-HU" b="1" dirty="0"/>
              <a:t>Mutációs tesztEK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18B8-2695-4640-BE48-DB01F9A1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474" y="1363215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Példák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26" y="3187701"/>
            <a:ext cx="7191374" cy="1212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5400" dirty="0"/>
              <a:t>Elérhető </a:t>
            </a:r>
            <a:r>
              <a:rPr lang="hu-HU" sz="5400" dirty="0">
                <a:hlinkClick r:id="rId2"/>
              </a:rPr>
              <a:t>GitHubon</a:t>
            </a:r>
            <a:endParaRPr lang="hu-HU" sz="5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74" y="734565"/>
            <a:ext cx="7235826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Köszönöm a Figyelmet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64054-C3DD-4DCE-9869-607E5C26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30" y="1506091"/>
            <a:ext cx="3314319" cy="49320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A2757-F1A1-4A81-8446-9ACC7456D40D}"/>
              </a:ext>
            </a:extLst>
          </p:cNvPr>
          <p:cNvSpPr txBox="1"/>
          <p:nvPr/>
        </p:nvSpPr>
        <p:spPr>
          <a:xfrm>
            <a:off x="5422900" y="3325771"/>
            <a:ext cx="64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Sikeres mutáns vadászatot</a:t>
            </a:r>
          </a:p>
        </p:txBody>
      </p:sp>
    </p:spTree>
    <p:extLst>
      <p:ext uri="{BB962C8B-B14F-4D97-AF65-F5344CB8AC3E}">
        <p14:creationId xmlns:p14="http://schemas.microsoft.com/office/powerpoint/2010/main" val="2876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800" dirty="0"/>
              <a:t>A tesztek célja, hogy biztosítsák a szoftver helyességét.</a:t>
            </a:r>
            <a:br>
              <a:rPr lang="hu-HU" sz="2800" dirty="0"/>
            </a:br>
            <a:endParaRPr lang="hu-HU" sz="2800" dirty="0"/>
          </a:p>
          <a:p>
            <a:pPr marL="0" indent="0" algn="ctr">
              <a:buNone/>
            </a:pPr>
            <a:endParaRPr lang="hu-HU" sz="2800" dirty="0"/>
          </a:p>
          <a:p>
            <a:r>
              <a:rPr lang="hu-HU" dirty="0"/>
              <a:t>A tesztek helyesek?</a:t>
            </a:r>
          </a:p>
          <a:p>
            <a:r>
              <a:rPr lang="hu-HU" dirty="0"/>
              <a:t>Dokumentálják a funkcionalitást?</a:t>
            </a:r>
          </a:p>
          <a:p>
            <a:r>
              <a:rPr lang="hu-HU" dirty="0"/>
              <a:t>Megfelelően lefedik a szükséges eseteket?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Quis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custodiet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ipsos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custodes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 – </a:t>
            </a:r>
            <a:r>
              <a:rPr lang="hu-HU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Juvenalis</a:t>
            </a:r>
            <a:br>
              <a:rPr lang="hu-HU" sz="2400" i="1" dirty="0"/>
            </a:br>
            <a:r>
              <a:rPr lang="hu-HU" sz="1600" i="1" dirty="0"/>
              <a:t>(</a:t>
            </a:r>
            <a:r>
              <a:rPr lang="hu-HU" sz="1200" i="1" dirty="0"/>
              <a:t>De ki őrzi majd az őrzőket?</a:t>
            </a:r>
            <a:r>
              <a:rPr lang="hu-HU" sz="16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1CAF-5B20-4C4D-A6B0-0123E50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5B99-408D-4FF2-9DBE-82DC0B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10" y="2978150"/>
            <a:ext cx="3031039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Teszt lefedettség megmutatja, a kód mekkora része volt végrehajtva.</a:t>
            </a:r>
          </a:p>
          <a:p>
            <a:pPr marL="0" indent="0">
              <a:buNone/>
            </a:pPr>
            <a:r>
              <a:rPr lang="hu-HU" sz="2400" dirty="0"/>
              <a:t>De nem mutatja meg, hogy a teszt képes-e a hibák észlelésére.</a:t>
            </a:r>
          </a:p>
          <a:p>
            <a:endParaRPr lang="hu-HU" sz="2400" dirty="0"/>
          </a:p>
          <a:p>
            <a:r>
              <a:rPr lang="hu-HU" sz="2400" dirty="0"/>
              <a:t>Extrém példa:</a:t>
            </a:r>
          </a:p>
          <a:p>
            <a:pPr lvl="1"/>
            <a:r>
              <a:rPr lang="hu-HU" sz="2200" dirty="0"/>
              <a:t>Unit teszt </a:t>
            </a:r>
            <a:r>
              <a:rPr lang="hu-HU" sz="2200" dirty="0" err="1"/>
              <a:t>assert</a:t>
            </a:r>
            <a:r>
              <a:rPr lang="hu-HU" sz="2200" dirty="0"/>
              <a:t> nélkül. </a:t>
            </a:r>
          </a:p>
          <a:p>
            <a:pPr lvl="1"/>
            <a:r>
              <a:rPr lang="hu-HU" sz="2200" dirty="0"/>
              <a:t>100%-os </a:t>
            </a:r>
            <a:r>
              <a:rPr lang="hu-HU" sz="2200" dirty="0" err="1"/>
              <a:t>coverage</a:t>
            </a:r>
            <a:r>
              <a:rPr lang="hu-HU" sz="2200" dirty="0"/>
              <a:t>.</a:t>
            </a:r>
          </a:p>
          <a:p>
            <a:r>
              <a:rPr lang="hu-HU" sz="2400" dirty="0"/>
              <a:t>Általános eset: </a:t>
            </a:r>
          </a:p>
          <a:p>
            <a:pPr lvl="1"/>
            <a:r>
              <a:rPr lang="hu-HU" sz="2200" dirty="0"/>
              <a:t>Részlegesen tesztelt kód</a:t>
            </a:r>
          </a:p>
          <a:p>
            <a:pPr lvl="1"/>
            <a:r>
              <a:rPr lang="hu-HU" sz="2200" dirty="0"/>
              <a:t>100% lefedettséggel minden 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0F73DE-1882-46F8-B5DB-819B87B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3429000"/>
            <a:ext cx="4513419" cy="2451049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BFF377-4D35-4711-BC4E-E3DA850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78598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3085"/>
            <a:ext cx="11020425" cy="4872990"/>
          </a:xfrm>
        </p:spPr>
        <p:txBody>
          <a:bodyPr/>
          <a:lstStyle/>
          <a:p>
            <a:r>
              <a:rPr lang="hu-HU" sz="2400" dirty="0"/>
              <a:t>Kis módosítások a kódon: </a:t>
            </a:r>
            <a:r>
              <a:rPr lang="hu-HU" sz="2400" dirty="0" err="1"/>
              <a:t>Mutants</a:t>
            </a:r>
            <a:endParaRPr lang="hu-HU" sz="2400" dirty="0"/>
          </a:p>
          <a:p>
            <a:r>
              <a:rPr lang="hu-HU" sz="2400" dirty="0"/>
              <a:t>Módosított kódon bukott teszt: </a:t>
            </a:r>
            <a:r>
              <a:rPr lang="hu-HU" sz="2400" dirty="0" err="1"/>
              <a:t>Killed</a:t>
            </a:r>
            <a:endParaRPr lang="hu-HU" sz="2400" dirty="0"/>
          </a:p>
          <a:p>
            <a:r>
              <a:rPr lang="hu-HU" sz="2400" dirty="0"/>
              <a:t>Sikeres teszt módosítás után: </a:t>
            </a:r>
            <a:r>
              <a:rPr lang="hu-HU" sz="2400" dirty="0" err="1"/>
              <a:t>Lived</a:t>
            </a:r>
            <a:endParaRPr lang="hu-HU" sz="2400" dirty="0"/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For someone who hates mutants... you certainly keep some strange company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– </a:t>
            </a:r>
            <a:r>
              <a:rPr lang="hu-HU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Professor 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  <a:p>
            <a:pPr marL="0" indent="0">
              <a:buNone/>
            </a:pPr>
            <a:br>
              <a:rPr lang="hu-HU" sz="2400" dirty="0"/>
            </a:br>
            <a:r>
              <a:rPr lang="hu-HU" sz="2400" dirty="0"/>
              <a:t>Célja:</a:t>
            </a:r>
          </a:p>
          <a:p>
            <a:r>
              <a:rPr lang="hu-HU" sz="2400" dirty="0"/>
              <a:t>A gyenge tesztek azonosítása.</a:t>
            </a:r>
          </a:p>
          <a:p>
            <a:r>
              <a:rPr lang="hu-HU" sz="2400" dirty="0"/>
              <a:t>A hibás kódrészek felfedése.</a:t>
            </a:r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Oh, they serve their purpose... as long as they can be controlled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hu-HU" sz="18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Stryker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32D446-B846-4066-9732-BEF9EB1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45900" y="6492875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4423F-9496-474D-A6D7-6F5722DB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20" y="4356315"/>
            <a:ext cx="3280475" cy="164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F8650-F5F2-4972-B485-796E4828C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50" y="1335922"/>
            <a:ext cx="1687368" cy="23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5275"/>
            <a:ext cx="8610600" cy="17621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Röviden a Mutációs tesztek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43200"/>
            <a:ext cx="11020425" cy="3952874"/>
          </a:xfrm>
        </p:spPr>
        <p:txBody>
          <a:bodyPr/>
          <a:lstStyle/>
          <a:p>
            <a:r>
              <a:rPr lang="hu-HU" sz="2400" dirty="0"/>
              <a:t>A tesztelendő kód módosítása a megadott </a:t>
            </a:r>
            <a:r>
              <a:rPr lang="hu-HU" sz="2400" dirty="0" err="1"/>
              <a:t>mutátorokkal</a:t>
            </a:r>
            <a:endParaRPr lang="hu-HU" sz="2400" dirty="0"/>
          </a:p>
          <a:p>
            <a:r>
              <a:rPr lang="hu-HU" sz="2400" dirty="0"/>
              <a:t>A létrejött mutánsokon a unit teszt készlet megfuttatása</a:t>
            </a:r>
          </a:p>
          <a:p>
            <a:r>
              <a:rPr lang="hu-HU" sz="2400" dirty="0"/>
              <a:t>A sikertelen tesztek (killed)  / összes eset alapján statisztika készítése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dirty="0"/>
              <a:t>Az összes mutáció a rá illeszkedő összes tesztel adja a végső eredményt. Nincs </a:t>
            </a:r>
            <a:r>
              <a:rPr lang="hu-HU" sz="2400" dirty="0" err="1"/>
              <a:t>tesztenkénti</a:t>
            </a:r>
            <a:r>
              <a:rPr lang="hu-HU" sz="2400" dirty="0"/>
              <a:t> vizsgálat.</a:t>
            </a:r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4B4BC9-35FE-4094-AC3C-47088F4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9471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1487807"/>
            <a:ext cx="4667251" cy="4648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3200" b="1" dirty="0">
                <a:hlinkClick r:id="rId2"/>
              </a:rPr>
              <a:t>PIT</a:t>
            </a:r>
            <a:endParaRPr lang="hu-HU" sz="32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6960F18-AD6D-496E-9153-954F5E3DE9AE}"/>
              </a:ext>
            </a:extLst>
          </p:cNvPr>
          <p:cNvSpPr txBox="1">
            <a:spLocks/>
          </p:cNvSpPr>
          <p:nvPr/>
        </p:nvSpPr>
        <p:spPr>
          <a:xfrm>
            <a:off x="6877049" y="1487807"/>
            <a:ext cx="4667251" cy="5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b="1" dirty="0" err="1">
                <a:hlinkClick r:id="rId3"/>
              </a:rPr>
              <a:t>Stryker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33296C-8163-4C31-93BC-A8EFB598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" y="2904765"/>
            <a:ext cx="5401924" cy="380083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C7EFCA-36B4-426B-A62A-057EDE610BCD}"/>
              </a:ext>
            </a:extLst>
          </p:cNvPr>
          <p:cNvSpPr txBox="1"/>
          <p:nvPr/>
        </p:nvSpPr>
        <p:spPr>
          <a:xfrm>
            <a:off x="500688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Java, </a:t>
            </a:r>
            <a:r>
              <a:rPr lang="hu-HU" sz="2400" dirty="0" err="1"/>
              <a:t>Kotlin</a:t>
            </a:r>
            <a:r>
              <a:rPr lang="hu-HU" sz="2400" dirty="0"/>
              <a:t>… JVM </a:t>
            </a:r>
            <a:r>
              <a:rPr lang="hu-HU" sz="2400" dirty="0" err="1"/>
              <a:t>languages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2750D5-FD52-4163-B2FE-A4632FB7E62B}"/>
              </a:ext>
            </a:extLst>
          </p:cNvPr>
          <p:cNvSpPr txBox="1"/>
          <p:nvPr/>
        </p:nvSpPr>
        <p:spPr>
          <a:xfrm>
            <a:off x="6934199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JavaScript, </a:t>
            </a:r>
            <a:r>
              <a:rPr lang="hu-HU" sz="2400" dirty="0" err="1"/>
              <a:t>TypeScript</a:t>
            </a:r>
            <a:r>
              <a:rPr lang="hu-HU" sz="2400" dirty="0"/>
              <a:t>, C#, Scala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D2F5628-62B2-4002-8519-6C77273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B83EF-D2F3-4743-9D0B-1133F2BA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079" y="2798822"/>
            <a:ext cx="4471121" cy="3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F0D1EE-467F-47D1-B669-68F45DF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7" y="2453338"/>
            <a:ext cx="4624466" cy="2601262"/>
          </a:xfrm>
          <a:prstGeom prst="rect">
            <a:avLst/>
          </a:prstGeom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27" y="900810"/>
            <a:ext cx="1209675" cy="7715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047"/>
            <a:ext cx="10820400" cy="4024125"/>
          </a:xfrm>
        </p:spPr>
        <p:txBody>
          <a:bodyPr/>
          <a:lstStyle/>
          <a:p>
            <a:r>
              <a:rPr lang="hu-HU" dirty="0"/>
              <a:t>Legnépszerűbb JVM mutációs teszt könyvtár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Könnyen tanulható, használható</a:t>
            </a:r>
          </a:p>
          <a:p>
            <a:endParaRPr lang="hu-HU" dirty="0"/>
          </a:p>
          <a:p>
            <a:r>
              <a:rPr lang="hu-HU" dirty="0"/>
              <a:t>Gyors kód analízis és futás</a:t>
            </a:r>
          </a:p>
          <a:p>
            <a:endParaRPr lang="hu-HU" dirty="0"/>
          </a:p>
          <a:p>
            <a:r>
              <a:rPr lang="hu-HU" dirty="0"/>
              <a:t>Integrált a legtöbb teszt rendszerrel és build tool-lal</a:t>
            </a:r>
          </a:p>
          <a:p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5C70B9-9D5D-4C6D-9CAD-E9E15FA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0BBE7-5C20-42CB-9B25-AD486EF7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29" y="810894"/>
            <a:ext cx="344903" cy="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hu-HU" dirty="0"/>
              <a:t>Conditional Boundary (&lt;,&lt;=,&gt;,&gt;=)</a:t>
            </a:r>
          </a:p>
          <a:p>
            <a:r>
              <a:rPr lang="hu-HU" dirty="0"/>
              <a:t>Increment (++,--)</a:t>
            </a:r>
          </a:p>
          <a:p>
            <a:r>
              <a:rPr lang="hu-HU" dirty="0"/>
              <a:t>Invert Negative (-1*)</a:t>
            </a:r>
          </a:p>
          <a:p>
            <a:r>
              <a:rPr lang="hu-HU" dirty="0"/>
              <a:t>Math (+,-,%,&amp;,&gt;&gt; ...)</a:t>
            </a:r>
          </a:p>
          <a:p>
            <a:r>
              <a:rPr lang="hu-HU" dirty="0"/>
              <a:t>Negate Condition(==,!= ...)</a:t>
            </a:r>
          </a:p>
          <a:p>
            <a:r>
              <a:rPr lang="hu-HU" dirty="0"/>
              <a:t>Return Value (null, primitiv ink ...)</a:t>
            </a:r>
          </a:p>
          <a:p>
            <a:r>
              <a:rPr lang="hu-HU" dirty="0"/>
              <a:t>Void Method Call (hívás törlése)</a:t>
            </a:r>
          </a:p>
          <a:p>
            <a:r>
              <a:rPr lang="hu-HU" dirty="0"/>
              <a:t>Empty Returns (Optional.empty, 0 ...)</a:t>
            </a:r>
          </a:p>
          <a:p>
            <a:r>
              <a:rPr lang="hu-HU" dirty="0"/>
              <a:t>False/True (csere erre)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8E2A046-92F4-4110-BF45-B22B497726BA}"/>
              </a:ext>
            </a:extLst>
          </p:cNvPr>
          <p:cNvSpPr txBox="1">
            <a:spLocks/>
          </p:cNvSpPr>
          <p:nvPr/>
        </p:nvSpPr>
        <p:spPr>
          <a:xfrm>
            <a:off x="6267450" y="2172970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Null Returns</a:t>
            </a:r>
          </a:p>
          <a:p>
            <a:r>
              <a:rPr lang="hu-HU" dirty="0"/>
              <a:t>Primitive Returns (0)</a:t>
            </a:r>
          </a:p>
          <a:p>
            <a:r>
              <a:rPr lang="hu-HU" dirty="0"/>
              <a:t>Constructor Call (csere null-ra)</a:t>
            </a:r>
          </a:p>
          <a:p>
            <a:r>
              <a:rPr lang="hu-HU" dirty="0"/>
              <a:t>Inline Constant</a:t>
            </a:r>
          </a:p>
          <a:p>
            <a:r>
              <a:rPr lang="hu-HU" dirty="0"/>
              <a:t>Non Void Method Call</a:t>
            </a:r>
          </a:p>
          <a:p>
            <a:r>
              <a:rPr lang="hu-HU" dirty="0"/>
              <a:t>Remove Conditionals</a:t>
            </a:r>
          </a:p>
          <a:p>
            <a:r>
              <a:rPr lang="hu-HU" dirty="0"/>
              <a:t>Remove Increments</a:t>
            </a:r>
          </a:p>
          <a:p>
            <a:r>
              <a:rPr lang="hu-HU" dirty="0"/>
              <a:t>...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Experimental/Custom mutators</a:t>
            </a:r>
            <a:br>
              <a:rPr lang="hu-HU" dirty="0"/>
            </a:br>
            <a:endParaRPr lang="hu-H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8E76D5-45C4-4134-9788-42E705C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496440"/>
            <a:ext cx="5343525" cy="77152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Mutator CSoportok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94560"/>
            <a:ext cx="9404350" cy="402412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mutátorok paraméterezhetők egyenként, de lehetőség van előre definiált csoportokat használni, melyek alá különböző mutátorok tartoznak.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DEFAULTS</a:t>
            </a:r>
          </a:p>
          <a:p>
            <a:r>
              <a:rPr lang="hu-HU" dirty="0"/>
              <a:t>STRONGER</a:t>
            </a:r>
          </a:p>
          <a:p>
            <a:r>
              <a:rPr lang="hu-HU" dirty="0"/>
              <a:t>ALL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Részletes leírás a </a:t>
            </a:r>
            <a:r>
              <a:rPr lang="hu-HU" dirty="0">
                <a:hlinkClick r:id="rId2"/>
              </a:rPr>
              <a:t>linken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65BB5-A95E-4C57-A27F-EF74CE1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6D2F8-6FF9-42C2-BBC6-C1728606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4" y="3257549"/>
            <a:ext cx="2774495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380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Verdana</vt:lpstr>
      <vt:lpstr>Kondenzcsík</vt:lpstr>
      <vt:lpstr>Mutációs tesztEK</vt:lpstr>
      <vt:lpstr>Probléma a Unit tesztekkel</vt:lpstr>
      <vt:lpstr>Probléma a Unit tesztekkel</vt:lpstr>
      <vt:lpstr>Mutációs tesztek</vt:lpstr>
      <vt:lpstr>Röviden a Mutációs tesztek Működéséről</vt:lpstr>
      <vt:lpstr>Mutációs Könyvtárak</vt:lpstr>
      <vt:lpstr>PIT</vt:lpstr>
      <vt:lpstr>MUTÁTOROK</vt:lpstr>
      <vt:lpstr>Mutator CSoportok</vt:lpstr>
      <vt:lpstr>Példák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Mutációs teszt</dc:title>
  <dc:creator>Tóth Zalán</dc:creator>
  <cp:lastModifiedBy>Zalan Toth</cp:lastModifiedBy>
  <cp:revision>33</cp:revision>
  <dcterms:created xsi:type="dcterms:W3CDTF">2021-01-31T11:06:24Z</dcterms:created>
  <dcterms:modified xsi:type="dcterms:W3CDTF">2021-02-01T13:29:44Z</dcterms:modified>
</cp:coreProperties>
</file>