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EB Garamond" panose="020B0604020202020204" charset="0"/>
      <p:regular r:id="rId11"/>
      <p:bold r:id="rId12"/>
      <p:italic r:id="rId13"/>
      <p:boldItalic r:id="rId14"/>
    </p:embeddedFont>
    <p:embeddedFont>
      <p:font typeface="Lato" panose="020B0604020202020204" charset="0"/>
      <p:regular r:id="rId15"/>
      <p:bold r:id="rId16"/>
      <p:italic r:id="rId17"/>
      <p:boldItalic r:id="rId18"/>
    </p:embeddedFont>
    <p:embeddedFont>
      <p:font typeface="Proxima Nov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vika Battin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34D9B0-4536-4E00-B93F-8254E7D22B10}">
  <a:tblStyle styleId="{5534D9B0-4536-4E00-B93F-8254E7D22B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3-04T08:19:27.645" idx="1">
    <p:pos x="196" y="189"/>
    <p:text>Share your reflections on the process: describe the input from each member of your group, outline the key challenges you faced in your replication, and how you overcame them</p:text>
  </p:cm>
  <p:cm authorId="0" dt="2020-03-07T06:12:52.112" idx="2">
    <p:pos x="373" y="1430"/>
    <p:text>Feel free to change this format or delete anything. Or maybe we can speak about this section instead of using a table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900"/>
              </a:spcAft>
              <a:buClr>
                <a:schemeClr val="dk1"/>
              </a:buClr>
              <a:buSzPts val="1100"/>
              <a:buFont typeface="Arial"/>
              <a:buNone/>
            </a:pPr>
            <a:r>
              <a:rPr lang="en" sz="1200">
                <a:solidFill>
                  <a:srgbClr val="2D3B45"/>
                </a:solidFill>
                <a:highlight>
                  <a:srgbClr val="FFFFFF"/>
                </a:highlight>
                <a:latin typeface="Lato"/>
                <a:ea typeface="Lato"/>
                <a:cs typeface="Lato"/>
                <a:sym typeface="Lato"/>
              </a:rPr>
              <a:t>Update your project to respond to the peer reviews, and document your updates in the GitHub issue tracker. Then please prepare a 5-7 minute presentation to share your replication project with the class. In your presentation you need 5-7 slides as follows: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34d2ee6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34d2ee6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chosen article, (Burke, Hsiang, and Miguel 2015), seeks to model the relationship between gross domestic product per capita and climate change. Discover a non-linear relationship between climate variables such as temperature and precipitation with economic growth, </a:t>
            </a:r>
            <a:r>
              <a:rPr lang="en" sz="1400">
                <a:solidFill>
                  <a:schemeClr val="dk1"/>
                </a:solidFill>
                <a:latin typeface="Times New Roman"/>
                <a:ea typeface="Times New Roman"/>
                <a:cs typeface="Times New Roman"/>
                <a:sym typeface="Times New Roman"/>
              </a:rPr>
              <a:t>The relationship is remains unchanged since 1960, and is apparent in both rich and poor countries</a:t>
            </a:r>
            <a:r>
              <a:rPr lang="en" sz="1200">
                <a:solidFill>
                  <a:schemeClr val="dk1"/>
                </a:solidFill>
                <a:latin typeface="Times New Roman"/>
                <a:ea typeface="Times New Roman"/>
                <a:cs typeface="Times New Roman"/>
                <a:sym typeface="Times New Roman"/>
              </a:rPr>
              <a:t>. The authors predict a 23% decrease in global economic output by 2100 given “business-as-usual” emissions scenarios, relative to forecasts without climate change. Also of interest is the disproportionate negative economic impacts on lower-income countries which are typically warmer, compared to high-income countries which have lower temperatures; the authors predict slight economic gains for the wealthiest 20% of countries, in contrast with decreases of 75% for the poorest 40% of countries.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Why?</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There are two reasons on why we chose this paper.  First, the paper was interesting in comparing the current economic status of multiple countries based on climate, and then comparing the same status with the expectation of increased temperature without proper climate control.  Second, the paper is very well-documented.  The authors had left detailed step by step instructions, the code and the data to reproduce the study.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90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1057c26df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1057c26d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paper had sufficient documentation to replicate.  The authors had left the data and code with step by step instructions in a read.me file to generate the file. The paper served as a model of a fully reproducible paper that an individual, given the right programs and tools, can follow along to achieve the same results as the authors.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Detailed instructions include,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versions of the programs used,</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Information on the file/folder structures,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9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Step by step instructions on replicating each result and figures visualized on paper.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034d2ee6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034d2ee6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following analysis replicates figures 2 and 3 from the paper. The first of these depicts the non-linear relationship between global temperatures and change in gross domestic product per capita, with incomes peaking around 13 degrees Celsius. This figure also points out where some of the major countries are located on this curve, and how population and economic output are distributed at various levels of temperature. The figure also depicts the above-mentioned relationship for rich and poor countries. Countries with GDP less than the 50th percentile are grouped in the poor bracket.</a:t>
            </a:r>
            <a:endParaRPr sz="10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Are </a:t>
            </a:r>
            <a:r>
              <a:rPr lang="en" sz="1000">
                <a:solidFill>
                  <a:schemeClr val="dk1"/>
                </a:solidFill>
              </a:rPr>
              <a:t>wealth and human-made capital are substitutes for natural capital (for example, the composition of the atmosphere) in economic activity?</a:t>
            </a:r>
            <a:endParaRPr sz="1000">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15000"/>
              </a:lnSpc>
              <a:spcBef>
                <a:spcPts val="900"/>
              </a:spcBef>
              <a:spcAft>
                <a:spcPts val="90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034d2ee6a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034d2ee6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authors show that there is a nonlinear concave relationship for agricultural and non-agricultural production with temperature for both rich and poor countries. Peak productivity is attained at 13 degrees Celsius average annual temperature, around which many high-income countries are clustered, whereas many developing countries are associated with higher temperatures and higher productivity losses from temperature increases.</a:t>
            </a:r>
            <a:endParaRPr/>
          </a:p>
          <a:p>
            <a:pPr marL="0" lvl="0" indent="0" algn="l" rtl="0">
              <a:spcBef>
                <a:spcPts val="0"/>
              </a:spcBef>
              <a:spcAft>
                <a:spcPts val="0"/>
              </a:spcAft>
              <a:buNone/>
            </a:pPr>
            <a:endParaRPr/>
          </a:p>
          <a:p>
            <a:pPr marL="0" lvl="0" indent="0" algn="l" rtl="0">
              <a:spcBef>
                <a:spcPts val="0"/>
              </a:spcBef>
              <a:spcAft>
                <a:spcPts val="0"/>
              </a:spcAft>
              <a:buNone/>
            </a:pPr>
            <a:r>
              <a:rPr lang="en"/>
              <a:t>Effect of annual average temperature on economic production. a, Global non-linear relationship between annual average temperature and change in log gross domestic product (GDP) per capita (thick black line, relative to optimum) during 1960–2010 with 90% confidence interval (blue, clustered by country, N 5 6,584). Model includes country fixed effects, flexible trends, and precipitation controls. Vertical lines indicate average temperature for selected countries, although averages are not used in estimation. Histograms show global distribution of temperature exposure (red), population (grey), and income (black). b, Comparing rich (above median, red) and poor (below median, blue) countries. Blue shaded region is 90% confidence interval for poor countries. Histograms show distribution of country–year observations. c, Same as b but for early (1960– 1989) and late (1990–2010) subsamples (all countries). d, Same as b but for agricultural income. e, Same as b but for non-agricultural income.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101b4c0bd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101b4c0b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Country-level income projections with and without temperature effects of climate change. a, b, Projections to 2100 for two socioeconomic scenarios consistent with RCP8.5 ‘business as usual’ climate change: a, SSP5 assumes high baseline growth and fast income convergence; b, SSP3 assumes low baseline growth and slow convergence. Centre in each panel is 2010, each line is a projection of national income. Right (grey) are incomes under baseline SSP assumptions, left (red) are incomes accounting for non-linear effects of projected warming.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034d2ee6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034d2ee6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400" b="1">
                <a:solidFill>
                  <a:srgbClr val="4F81BD"/>
                </a:solidFill>
              </a:rPr>
              <a:t>Country classification definition</a:t>
            </a:r>
            <a:endParaRPr sz="1400" b="1">
              <a:solidFill>
                <a:srgbClr val="4F81BD"/>
              </a:solidFill>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paper, being consistent with “Climate change and economic growth: evidence from the last half century” (Dell, Jones, and Olken 2008), groups countries as rich and poor based on the 50th percentile of GDP at purchasing power parity (PPP). The implication of this classification has some effect on the assumptions the paper makes, so we will use an income classification threshold based on World Bank data (Bank 2019). We used the World Bank classifications of “low income” and “upper middle income” to recalculate the percentile that defines poor countries. The new percentile calculated is 42.</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Given the similar curves of GDP per capita in response to a change in annual average temperatures for rich and poor countries, this change should not have a high impact on the main conclusions of the paper.</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Clr>
                <a:schemeClr val="dk1"/>
              </a:buClr>
              <a:buSzPts val="1100"/>
              <a:buFont typeface="Arial"/>
              <a:buNone/>
            </a:pPr>
            <a:r>
              <a:rPr lang="en" sz="1400" b="1">
                <a:solidFill>
                  <a:srgbClr val="4F81BD"/>
                </a:solidFill>
              </a:rPr>
              <a:t>Bootstrap randomization</a:t>
            </a:r>
            <a:endParaRPr sz="1400" b="1">
              <a:solidFill>
                <a:srgbClr val="4F81BD"/>
              </a:solidFill>
            </a:endParaRPr>
          </a:p>
          <a:p>
            <a:pPr marL="0" lvl="0" indent="0" algn="l" rtl="0">
              <a:lnSpc>
                <a:spcPct val="115000"/>
              </a:lnSpc>
              <a:spcBef>
                <a:spcPts val="900"/>
              </a:spcBef>
              <a:spcAft>
                <a:spcPts val="9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replicate the same figures from the paper, the author uses a seed for each bootstrap regression. To verify that the seed was not causing the process to generate non-representative results, we changed it to a new value. In a robust and well-performed simulation and estimation, the seed chosen should not have a noticeable impact on the conclusions.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034d2ee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034d2ee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Bianca Zlavog: R and Stata output generation, Created .Rmd to automate the pipeline and generate the word doc, and incorporated Stata code into .Rmd</a:t>
            </a:r>
            <a:endParaRPr/>
          </a:p>
          <a:p>
            <a:pPr marL="0" lvl="0" indent="0" algn="l" rtl="0">
              <a:spcBef>
                <a:spcPts val="0"/>
              </a:spcBef>
              <a:spcAft>
                <a:spcPts val="0"/>
              </a:spcAft>
              <a:buNone/>
            </a:pPr>
            <a:r>
              <a:rPr lang="en"/>
              <a:t>James Lee: Set up a Project file and applied </a:t>
            </a:r>
            <a:r>
              <a:rPr lang="en" i="1"/>
              <a:t>here</a:t>
            </a:r>
            <a:r>
              <a:rPr lang="en"/>
              <a:t> and </a:t>
            </a:r>
            <a:r>
              <a:rPr lang="en" i="1"/>
              <a:t>pacman</a:t>
            </a:r>
            <a:r>
              <a:rPr lang="en"/>
              <a:t> packages to set up efficient, and easy to load file-paths and package requirements in code.</a:t>
            </a:r>
            <a:endParaRPr/>
          </a:p>
          <a:p>
            <a:pPr marL="0" lvl="0" indent="0" algn="l" rtl="0">
              <a:spcBef>
                <a:spcPts val="0"/>
              </a:spcBef>
              <a:spcAft>
                <a:spcPts val="0"/>
              </a:spcAft>
              <a:buNone/>
            </a:pPr>
            <a:r>
              <a:rPr lang="en"/>
              <a:t>Iacopo Garizio: Helped set-up R code, researched possible changes to introduce to the code, and helped to implement them.</a:t>
            </a:r>
            <a:endParaRPr/>
          </a:p>
          <a:p>
            <a:pPr marL="0" lvl="0" indent="0" algn="l" rtl="0">
              <a:spcBef>
                <a:spcPts val="0"/>
              </a:spcBef>
              <a:spcAft>
                <a:spcPts val="0"/>
              </a:spcAft>
              <a:buNone/>
            </a:pPr>
            <a:r>
              <a:rPr lang="en"/>
              <a:t>Advika Battini: STATA output generation, Debugged and set-up R code, Created .Rmd to automate the pipeline and generate the word doc, presentation outline </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6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W-MSDS-DATA-598-Reproducibility-WI20/battini-garizio-lee-zlavog-replication-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i.org/10.1038/nature1572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url.stanford.edu/wb587wt456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2550" y="615150"/>
            <a:ext cx="7915200" cy="3065100"/>
          </a:xfrm>
          <a:prstGeom prst="rect">
            <a:avLst/>
          </a:prstGeom>
        </p:spPr>
        <p:txBody>
          <a:bodyPr spcFirstLastPara="1" wrap="square" lIns="91425" tIns="91425" rIns="91425" bIns="91425" anchor="b" anchorCtr="0">
            <a:noAutofit/>
          </a:bodyPr>
          <a:lstStyle/>
          <a:p>
            <a:pPr marL="0" lvl="0" indent="0" algn="l" rtl="0">
              <a:lnSpc>
                <a:spcPct val="125000"/>
              </a:lnSpc>
              <a:spcBef>
                <a:spcPts val="1800"/>
              </a:spcBef>
              <a:spcAft>
                <a:spcPts val="0"/>
              </a:spcAft>
              <a:buNone/>
            </a:pPr>
            <a:endParaRPr sz="1600" b="1">
              <a:solidFill>
                <a:srgbClr val="24292E"/>
              </a:solidFill>
              <a:highlight>
                <a:srgbClr val="FFFFFF"/>
              </a:highlight>
              <a:latin typeface="EB Garamond"/>
              <a:ea typeface="EB Garamond"/>
              <a:cs typeface="EB Garamond"/>
              <a:sym typeface="EB Garamond"/>
            </a:endParaRPr>
          </a:p>
          <a:p>
            <a:pPr marL="0" lvl="0" indent="0" algn="l" rtl="0">
              <a:lnSpc>
                <a:spcPct val="125000"/>
              </a:lnSpc>
              <a:spcBef>
                <a:spcPts val="1800"/>
              </a:spcBef>
              <a:spcAft>
                <a:spcPts val="0"/>
              </a:spcAft>
              <a:buNone/>
            </a:pPr>
            <a:endParaRPr sz="1600" b="1">
              <a:solidFill>
                <a:srgbClr val="24292E"/>
              </a:solidFill>
              <a:highlight>
                <a:srgbClr val="FFFFFF"/>
              </a:highlight>
              <a:latin typeface="EB Garamond"/>
              <a:ea typeface="EB Garamond"/>
              <a:cs typeface="EB Garamond"/>
              <a:sym typeface="EB Garamond"/>
            </a:endParaRPr>
          </a:p>
          <a:p>
            <a:pPr marL="0" lvl="0" indent="0" algn="l" rtl="0">
              <a:lnSpc>
                <a:spcPct val="125000"/>
              </a:lnSpc>
              <a:spcBef>
                <a:spcPts val="1800"/>
              </a:spcBef>
              <a:spcAft>
                <a:spcPts val="0"/>
              </a:spcAft>
              <a:buNone/>
            </a:pPr>
            <a:endParaRPr sz="1600" b="1">
              <a:solidFill>
                <a:srgbClr val="24292E"/>
              </a:solidFill>
              <a:highlight>
                <a:srgbClr val="FFFFFF"/>
              </a:highlight>
              <a:latin typeface="EB Garamond"/>
              <a:ea typeface="EB Garamond"/>
              <a:cs typeface="EB Garamond"/>
              <a:sym typeface="EB Garamond"/>
            </a:endParaRPr>
          </a:p>
          <a:p>
            <a:pPr marL="0" lvl="0" indent="0" algn="l" rtl="0">
              <a:lnSpc>
                <a:spcPct val="125000"/>
              </a:lnSpc>
              <a:spcBef>
                <a:spcPts val="1800"/>
              </a:spcBef>
              <a:spcAft>
                <a:spcPts val="0"/>
              </a:spcAft>
              <a:buNone/>
            </a:pPr>
            <a:endParaRPr sz="1600" b="1">
              <a:solidFill>
                <a:srgbClr val="24292E"/>
              </a:solidFill>
              <a:highlight>
                <a:srgbClr val="FFFFFF"/>
              </a:highlight>
              <a:latin typeface="EB Garamond"/>
              <a:ea typeface="EB Garamond"/>
              <a:cs typeface="EB Garamond"/>
              <a:sym typeface="EB Garamond"/>
            </a:endParaRPr>
          </a:p>
          <a:p>
            <a:pPr marL="0" lvl="0" indent="0" algn="ctr" rtl="0">
              <a:lnSpc>
                <a:spcPct val="125000"/>
              </a:lnSpc>
              <a:spcBef>
                <a:spcPts val="1800"/>
              </a:spcBef>
              <a:spcAft>
                <a:spcPts val="0"/>
              </a:spcAft>
              <a:buNone/>
            </a:pPr>
            <a:r>
              <a:rPr lang="en" sz="2000" b="1">
                <a:solidFill>
                  <a:schemeClr val="lt2"/>
                </a:solidFill>
                <a:latin typeface="EB Garamond"/>
                <a:ea typeface="EB Garamond"/>
                <a:cs typeface="EB Garamond"/>
                <a:sym typeface="EB Garamond"/>
              </a:rPr>
              <a:t>DATA 598A - Replication Project</a:t>
            </a:r>
            <a:endParaRPr sz="2000" b="1">
              <a:solidFill>
                <a:schemeClr val="lt2"/>
              </a:solidFill>
              <a:latin typeface="EB Garamond"/>
              <a:ea typeface="EB Garamond"/>
              <a:cs typeface="EB Garamond"/>
              <a:sym typeface="EB Garamond"/>
            </a:endParaRPr>
          </a:p>
          <a:p>
            <a:pPr marL="0" lvl="0" indent="0" algn="ctr" rtl="0">
              <a:lnSpc>
                <a:spcPct val="125000"/>
              </a:lnSpc>
              <a:spcBef>
                <a:spcPts val="1800"/>
              </a:spcBef>
              <a:spcAft>
                <a:spcPts val="0"/>
              </a:spcAft>
              <a:buClr>
                <a:schemeClr val="dk1"/>
              </a:buClr>
              <a:buSzPts val="1100"/>
              <a:buFont typeface="Arial"/>
              <a:buNone/>
            </a:pPr>
            <a:r>
              <a:rPr lang="en" sz="1800" b="1">
                <a:solidFill>
                  <a:srgbClr val="FFFFFF"/>
                </a:solidFill>
                <a:latin typeface="EB Garamond"/>
                <a:ea typeface="EB Garamond"/>
                <a:cs typeface="EB Garamond"/>
                <a:sym typeface="EB Garamond"/>
              </a:rPr>
              <a:t>Modeling the Non-linear Effect of Temperature on Economic Production [1]</a:t>
            </a:r>
            <a:endParaRPr sz="1800" b="1">
              <a:solidFill>
                <a:srgbClr val="FFFFFF"/>
              </a:solidFill>
              <a:latin typeface="EB Garamond"/>
              <a:ea typeface="EB Garamond"/>
              <a:cs typeface="EB Garamond"/>
              <a:sym typeface="EB Garamond"/>
            </a:endParaRPr>
          </a:p>
          <a:p>
            <a:pPr marL="0" lvl="0" indent="0" algn="l" rtl="0">
              <a:lnSpc>
                <a:spcPct val="115000"/>
              </a:lnSpc>
              <a:spcBef>
                <a:spcPts val="1200"/>
              </a:spcBef>
              <a:spcAft>
                <a:spcPts val="0"/>
              </a:spcAft>
              <a:buClr>
                <a:schemeClr val="dk1"/>
              </a:buClr>
              <a:buSzPts val="1100"/>
              <a:buFont typeface="Arial"/>
              <a:buNone/>
            </a:pPr>
            <a:endParaRPr sz="1100" b="1">
              <a:latin typeface="EB Garamond"/>
              <a:ea typeface="EB Garamond"/>
              <a:cs typeface="EB Garamond"/>
              <a:sym typeface="EB Garamond"/>
            </a:endParaRPr>
          </a:p>
          <a:p>
            <a:pPr marL="0" lvl="0" indent="0" algn="l" rtl="0">
              <a:spcBef>
                <a:spcPts val="0"/>
              </a:spcBef>
              <a:spcAft>
                <a:spcPts val="0"/>
              </a:spcAft>
              <a:buNone/>
            </a:pPr>
            <a:endParaRPr b="1">
              <a:latin typeface="EB Garamond"/>
              <a:ea typeface="EB Garamond"/>
              <a:cs typeface="EB Garamond"/>
              <a:sym typeface="EB Garamond"/>
            </a:endParaRPr>
          </a:p>
        </p:txBody>
      </p:sp>
      <p:sp>
        <p:nvSpPr>
          <p:cNvPr id="60" name="Google Shape;60;p13"/>
          <p:cNvSpPr txBox="1">
            <a:spLocks noGrp="1"/>
          </p:cNvSpPr>
          <p:nvPr>
            <p:ph type="subTitle" idx="1"/>
          </p:nvPr>
        </p:nvSpPr>
        <p:spPr>
          <a:xfrm>
            <a:off x="311700" y="2571750"/>
            <a:ext cx="8520600" cy="165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EB Garamond"/>
                <a:ea typeface="EB Garamond"/>
                <a:cs typeface="EB Garamond"/>
                <a:sym typeface="EB Garamond"/>
              </a:rPr>
              <a:t>Advika Battini, Iacopo Garizio, James Lee, Bianca Zlavog</a:t>
            </a:r>
            <a:endParaRPr sz="1600" b="1">
              <a:latin typeface="EB Garamond"/>
              <a:ea typeface="EB Garamond"/>
              <a:cs typeface="EB Garamond"/>
              <a:sym typeface="EB Garamond"/>
            </a:endParaRPr>
          </a:p>
          <a:p>
            <a:pPr marL="0" lvl="0" indent="0" algn="l" rtl="0">
              <a:spcBef>
                <a:spcPts val="0"/>
              </a:spcBef>
              <a:spcAft>
                <a:spcPts val="0"/>
              </a:spcAft>
              <a:buNone/>
            </a:pPr>
            <a:endParaRPr sz="1400" b="1">
              <a:latin typeface="EB Garamond"/>
              <a:ea typeface="EB Garamond"/>
              <a:cs typeface="EB Garamond"/>
              <a:sym typeface="EB Garamond"/>
            </a:endParaRPr>
          </a:p>
          <a:p>
            <a:pPr marL="0" lvl="0" indent="0" algn="ctr" rtl="0">
              <a:spcBef>
                <a:spcPts val="0"/>
              </a:spcBef>
              <a:spcAft>
                <a:spcPts val="0"/>
              </a:spcAft>
              <a:buNone/>
            </a:pPr>
            <a:r>
              <a:rPr lang="en" sz="1200" b="1">
                <a:latin typeface="EB Garamond"/>
                <a:ea typeface="EB Garamond"/>
                <a:cs typeface="EB Garamond"/>
                <a:sym typeface="EB Garamond"/>
              </a:rPr>
              <a:t>URL:</a:t>
            </a:r>
            <a:r>
              <a:rPr lang="en" sz="1200" b="1">
                <a:solidFill>
                  <a:srgbClr val="FFFFFF"/>
                </a:solidFill>
                <a:latin typeface="EB Garamond"/>
                <a:ea typeface="EB Garamond"/>
                <a:cs typeface="EB Garamond"/>
                <a:sym typeface="EB Garamond"/>
              </a:rPr>
              <a:t> </a:t>
            </a:r>
            <a:r>
              <a:rPr lang="en" sz="1200" b="1" u="sng">
                <a:solidFill>
                  <a:srgbClr val="FFFFFF"/>
                </a:solidFill>
                <a:latin typeface="EB Garamond"/>
                <a:ea typeface="EB Garamond"/>
                <a:cs typeface="EB Garamond"/>
                <a:sym typeface="EB Garamond"/>
                <a:hlinkClick r:id="rId3"/>
              </a:rPr>
              <a:t>https://github.com/UW-MSDS-DATA-598-Reproducibility-WI20/battini-garizio-lee-zlavog-replication-project</a:t>
            </a:r>
            <a:endParaRPr sz="1200" b="1">
              <a:solidFill>
                <a:srgbClr val="FFFFFF"/>
              </a:solidFill>
              <a:latin typeface="EB Garamond"/>
              <a:ea typeface="EB Garamond"/>
              <a:cs typeface="EB Garamond"/>
              <a:sym typeface="EB Garamond"/>
            </a:endParaRPr>
          </a:p>
          <a:p>
            <a:pPr marL="0" lvl="0" indent="0" algn="ctr" rtl="0">
              <a:spcBef>
                <a:spcPts val="0"/>
              </a:spcBef>
              <a:spcAft>
                <a:spcPts val="0"/>
              </a:spcAft>
              <a:buNone/>
            </a:pPr>
            <a:r>
              <a:rPr lang="en" sz="1400" b="1">
                <a:solidFill>
                  <a:schemeClr val="lt2"/>
                </a:solidFill>
                <a:latin typeface="EB Garamond"/>
                <a:ea typeface="EB Garamond"/>
                <a:cs typeface="EB Garamond"/>
                <a:sym typeface="EB Garamond"/>
              </a:rPr>
              <a:t> [1]: </a:t>
            </a:r>
            <a:r>
              <a:rPr lang="en" sz="1200" b="1">
                <a:solidFill>
                  <a:schemeClr val="lt2"/>
                </a:solidFill>
                <a:latin typeface="EB Garamond"/>
                <a:ea typeface="EB Garamond"/>
                <a:cs typeface="EB Garamond"/>
                <a:sym typeface="EB Garamond"/>
              </a:rPr>
              <a:t>Burke, M., Hsiang, S. &amp; Miguel, E. Global non-linear effect of temperature on economic production. Nature 527, 235–239 (2015). </a:t>
            </a:r>
            <a:r>
              <a:rPr lang="en" sz="1200" b="1">
                <a:solidFill>
                  <a:schemeClr val="lt2"/>
                </a:solidFill>
                <a:uFill>
                  <a:noFill/>
                </a:uFill>
                <a:latin typeface="EB Garamond"/>
                <a:ea typeface="EB Garamond"/>
                <a:cs typeface="EB Garamond"/>
                <a:sym typeface="EB Garamond"/>
                <a:hlinkClick r:id="rId4"/>
              </a:rPr>
              <a:t>https://doi.org/10.1038/nature15725</a:t>
            </a:r>
            <a:endParaRPr sz="1400" b="1">
              <a:solidFill>
                <a:schemeClr val="lt2"/>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47925"/>
            <a:ext cx="8520600" cy="7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D3B45"/>
              </a:solidFill>
              <a:highlight>
                <a:srgbClr val="FFFFFF"/>
              </a:highlight>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Target Paper Summary</a:t>
            </a:r>
            <a:endParaRPr sz="1800">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311700" y="716900"/>
            <a:ext cx="8520600" cy="38622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rgbClr val="2D3B45"/>
              </a:solidFill>
              <a:highlight>
                <a:srgbClr val="FFFFFF"/>
              </a:highlight>
              <a:latin typeface="Lato"/>
              <a:ea typeface="Lato"/>
              <a:cs typeface="Lato"/>
              <a:sym typeface="Lato"/>
            </a:endParaRPr>
          </a:p>
          <a:p>
            <a:pPr marL="457200" lvl="0" indent="0" algn="l" rtl="0">
              <a:spcBef>
                <a:spcPts val="900"/>
              </a:spcBef>
              <a:spcAft>
                <a:spcPts val="0"/>
              </a:spcAft>
              <a:buNone/>
            </a:pPr>
            <a:endParaRPr sz="1200">
              <a:solidFill>
                <a:srgbClr val="2D3B45"/>
              </a:solidFill>
              <a:highlight>
                <a:srgbClr val="FFFFFF"/>
              </a:highlight>
              <a:latin typeface="Lato"/>
              <a:ea typeface="Lato"/>
              <a:cs typeface="Lato"/>
              <a:sym typeface="Lato"/>
            </a:endParaRPr>
          </a:p>
          <a:p>
            <a:pPr marL="0" lvl="0" indent="0" algn="l" rtl="0">
              <a:spcBef>
                <a:spcPts val="1000"/>
              </a:spcBef>
              <a:spcAft>
                <a:spcPts val="1600"/>
              </a:spcAft>
              <a:buNone/>
            </a:pPr>
            <a:endParaRPr/>
          </a:p>
        </p:txBody>
      </p:sp>
      <p:sp>
        <p:nvSpPr>
          <p:cNvPr id="67" name="Google Shape;67;p14"/>
          <p:cNvSpPr txBox="1">
            <a:spLocks noGrp="1"/>
          </p:cNvSpPr>
          <p:nvPr>
            <p:ph type="body" idx="1"/>
          </p:nvPr>
        </p:nvSpPr>
        <p:spPr>
          <a:xfrm>
            <a:off x="311700" y="959525"/>
            <a:ext cx="8520600" cy="36093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This paper examines the effect of temperature on economic production in terms of GDP per capita</a:t>
            </a:r>
            <a:endParaRPr sz="15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Findings suggest that overall economic productivity is non-linear in temperature globally, and declines strongly at higher temperatures</a:t>
            </a:r>
            <a:endParaRPr sz="15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Weak evidence that richer populations are less vulnerable to warming, and that the accumulation of wealth, technology and experience might not significantly mitigate global economic losses during this century</a:t>
            </a:r>
            <a:endParaRPr sz="15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Why was this paper chosen?</a:t>
            </a:r>
            <a:endParaRPr sz="1500">
              <a:solidFill>
                <a:schemeClr val="dk1"/>
              </a:solidFill>
              <a:latin typeface="Times New Roman"/>
              <a:ea typeface="Times New Roman"/>
              <a:cs typeface="Times New Roman"/>
              <a:sym typeface="Times New Roman"/>
            </a:endParaRPr>
          </a:p>
          <a:p>
            <a:pPr marL="457200" lvl="0" indent="-323850" algn="l" rtl="0">
              <a:spcBef>
                <a:spcPts val="9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paper was chosen as it aims to model the role of wealth in coupled human-natural systems and anticipates the global economic impact of climate change</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paper is very well-documented with detailed code and data to reproduce the study</a:t>
            </a:r>
            <a:endParaRPr sz="1500"/>
          </a:p>
          <a:p>
            <a:pPr marL="0" lvl="0" indent="0" algn="l" rtl="0">
              <a:spcBef>
                <a:spcPts val="90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1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47925"/>
            <a:ext cx="8520600" cy="4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D3B45"/>
              </a:solidFill>
              <a:highlight>
                <a:srgbClr val="FFFFFF"/>
              </a:highlight>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n" sz="1800"/>
              <a:t>    </a:t>
            </a:r>
            <a:r>
              <a:rPr lang="en" sz="1800">
                <a:solidFill>
                  <a:srgbClr val="2D3B45"/>
                </a:solidFill>
                <a:latin typeface="Lato"/>
                <a:ea typeface="Lato"/>
                <a:cs typeface="Lato"/>
                <a:sym typeface="Lato"/>
              </a:rPr>
              <a:t>Briefly describe your target paper and why you chose it</a:t>
            </a:r>
            <a:endParaRPr sz="1800"/>
          </a:p>
        </p:txBody>
      </p:sp>
      <p:sp>
        <p:nvSpPr>
          <p:cNvPr id="73" name="Google Shape;73;p15"/>
          <p:cNvSpPr txBox="1">
            <a:spLocks noGrp="1"/>
          </p:cNvSpPr>
          <p:nvPr>
            <p:ph type="body" idx="1"/>
          </p:nvPr>
        </p:nvSpPr>
        <p:spPr>
          <a:xfrm>
            <a:off x="311700" y="716900"/>
            <a:ext cx="8520600" cy="38622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rgbClr val="2D3B45"/>
              </a:solidFill>
              <a:highlight>
                <a:srgbClr val="FFFFFF"/>
              </a:highlight>
              <a:latin typeface="Lato"/>
              <a:ea typeface="Lato"/>
              <a:cs typeface="Lato"/>
              <a:sym typeface="Lato"/>
            </a:endParaRPr>
          </a:p>
          <a:p>
            <a:pPr marL="457200" lvl="0" indent="0" algn="l" rtl="0">
              <a:spcBef>
                <a:spcPts val="900"/>
              </a:spcBef>
              <a:spcAft>
                <a:spcPts val="0"/>
              </a:spcAft>
              <a:buNone/>
            </a:pPr>
            <a:endParaRPr sz="1200">
              <a:solidFill>
                <a:srgbClr val="2D3B45"/>
              </a:solidFill>
              <a:highlight>
                <a:srgbClr val="FFFFFF"/>
              </a:highlight>
              <a:latin typeface="Lato"/>
              <a:ea typeface="Lato"/>
              <a:cs typeface="Lato"/>
              <a:sym typeface="Lato"/>
            </a:endParaRPr>
          </a:p>
          <a:p>
            <a:pPr marL="0" lvl="0" indent="0" algn="l" rtl="0">
              <a:spcBef>
                <a:spcPts val="1000"/>
              </a:spcBef>
              <a:spcAft>
                <a:spcPts val="1600"/>
              </a:spcAft>
              <a:buNone/>
            </a:pPr>
            <a:endParaRPr/>
          </a:p>
        </p:txBody>
      </p:sp>
      <p:sp>
        <p:nvSpPr>
          <p:cNvPr id="74" name="Google Shape;74;p15"/>
          <p:cNvSpPr txBox="1">
            <a:spLocks noGrp="1"/>
          </p:cNvSpPr>
          <p:nvPr>
            <p:ph type="body" idx="1"/>
          </p:nvPr>
        </p:nvSpPr>
        <p:spPr>
          <a:xfrm>
            <a:off x="2702250" y="1391675"/>
            <a:ext cx="3739500" cy="63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u="sng">
                <a:solidFill>
                  <a:schemeClr val="hlink"/>
                </a:solidFill>
                <a:hlinkClick r:id="rId3"/>
              </a:rPr>
              <a:t>Paper Replication Repository</a:t>
            </a:r>
            <a:endParaRPr/>
          </a:p>
        </p:txBody>
      </p:sp>
      <p:pic>
        <p:nvPicPr>
          <p:cNvPr id="75" name="Google Shape;75;p15"/>
          <p:cNvPicPr preferRelativeResize="0"/>
          <p:nvPr/>
        </p:nvPicPr>
        <p:blipFill>
          <a:blip r:embed="rId4">
            <a:alphaModFix/>
          </a:blip>
          <a:stretch>
            <a:fillRect/>
          </a:stretch>
        </p:blipFill>
        <p:spPr>
          <a:xfrm>
            <a:off x="2175122" y="1829626"/>
            <a:ext cx="4793776" cy="2978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98975"/>
            <a:ext cx="8520600" cy="4983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sz="1800">
                <a:solidFill>
                  <a:srgbClr val="000000"/>
                </a:solidFill>
                <a:highlight>
                  <a:srgbClr val="FFFFFF"/>
                </a:highlight>
                <a:latin typeface="Times New Roman"/>
                <a:ea typeface="Times New Roman"/>
                <a:cs typeface="Times New Roman"/>
                <a:sym typeface="Times New Roman"/>
              </a:rPr>
              <a:t>Key Scientific Claims </a:t>
            </a:r>
            <a:endParaRPr sz="1800">
              <a:solidFill>
                <a:srgbClr val="000000"/>
              </a:solidFill>
              <a:latin typeface="Times New Roman"/>
              <a:ea typeface="Times New Roman"/>
              <a:cs typeface="Times New Roman"/>
              <a:sym typeface="Times New Roman"/>
            </a:endParaRPr>
          </a:p>
        </p:txBody>
      </p:sp>
      <p:sp>
        <p:nvSpPr>
          <p:cNvPr id="81" name="Google Shape;81;p16"/>
          <p:cNvSpPr txBox="1">
            <a:spLocks noGrp="1"/>
          </p:cNvSpPr>
          <p:nvPr>
            <p:ph type="body" idx="1"/>
          </p:nvPr>
        </p:nvSpPr>
        <p:spPr>
          <a:xfrm>
            <a:off x="311696" y="1064687"/>
            <a:ext cx="8520600" cy="3726000"/>
          </a:xfrm>
          <a:prstGeom prst="rect">
            <a:avLst/>
          </a:prstGeom>
        </p:spPr>
        <p:txBody>
          <a:bodyPr spcFirstLastPara="1" wrap="square" lIns="91425" tIns="91425" rIns="91425" bIns="91425" anchor="t" anchorCtr="0">
            <a:noAutofit/>
          </a:bodyPr>
          <a:lstStyle/>
          <a:p>
            <a:pPr marL="457200" lvl="0" indent="-330200" algn="l" rtl="0">
              <a:spcBef>
                <a:spcPts val="9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Non-linear, concave relationship between global temperatures and change in GDP per capita, with productivity peaking at an annual average temperature of 13 ℃</a:t>
            </a:r>
            <a:endParaRPr sz="1600">
              <a:solidFill>
                <a:schemeClr val="dk1"/>
              </a:solidFill>
              <a:latin typeface="Times New Roman"/>
              <a:ea typeface="Times New Roman"/>
              <a:cs typeface="Times New Roman"/>
              <a:sym typeface="Times New Roman"/>
            </a:endParaRPr>
          </a:p>
          <a:p>
            <a:pPr marL="457200" lvl="0" indent="0" algn="l" rtl="0">
              <a:spcBef>
                <a:spcPts val="90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9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Distinction between impact of climate change on GDP per capita in rich and poor economies, to check for widening income inequality</a:t>
            </a:r>
            <a:endParaRPr sz="1600">
              <a:solidFill>
                <a:schemeClr val="dk1"/>
              </a:solidFill>
              <a:latin typeface="Times New Roman"/>
              <a:ea typeface="Times New Roman"/>
              <a:cs typeface="Times New Roman"/>
              <a:sym typeface="Times New Roman"/>
            </a:endParaRPr>
          </a:p>
          <a:p>
            <a:pPr marL="457200" lvl="0" indent="0" algn="l" rtl="0">
              <a:spcBef>
                <a:spcPts val="90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9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Unmitigated warming is expected to decrease global incomes by 23% by 2100</a:t>
            </a:r>
            <a:endParaRPr sz="16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1600"/>
              </a:spcAft>
              <a:buNone/>
            </a:pP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122475"/>
            <a:ext cx="8520600" cy="441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sz="1800">
                <a:solidFill>
                  <a:srgbClr val="000000"/>
                </a:solidFill>
                <a:highlight>
                  <a:srgbClr val="FFFFFF"/>
                </a:highlight>
                <a:latin typeface="Times New Roman"/>
                <a:ea typeface="Times New Roman"/>
                <a:cs typeface="Times New Roman"/>
                <a:sym typeface="Times New Roman"/>
              </a:rPr>
              <a:t>Target Paper Figures</a:t>
            </a:r>
            <a:endParaRPr sz="1800">
              <a:solidFill>
                <a:srgbClr val="000000"/>
              </a:solidFill>
              <a:latin typeface="Times New Roman"/>
              <a:ea typeface="Times New Roman"/>
              <a:cs typeface="Times New Roman"/>
              <a:sym typeface="Times New Roman"/>
            </a:endParaRPr>
          </a:p>
        </p:txBody>
      </p:sp>
      <p:pic>
        <p:nvPicPr>
          <p:cNvPr id="87" name="Google Shape;87;p17"/>
          <p:cNvPicPr preferRelativeResize="0"/>
          <p:nvPr/>
        </p:nvPicPr>
        <p:blipFill rotWithShape="1">
          <a:blip r:embed="rId3">
            <a:alphaModFix/>
          </a:blip>
          <a:srcRect b="2543"/>
          <a:stretch/>
        </p:blipFill>
        <p:spPr>
          <a:xfrm>
            <a:off x="1106975" y="643725"/>
            <a:ext cx="6930050" cy="4332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54200"/>
            <a:ext cx="8520600" cy="441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sz="1800">
                <a:solidFill>
                  <a:srgbClr val="2D3B45"/>
                </a:solidFill>
                <a:highlight>
                  <a:srgbClr val="FFFFFF"/>
                </a:highlight>
                <a:latin typeface="Times New Roman"/>
                <a:ea typeface="Times New Roman"/>
                <a:cs typeface="Times New Roman"/>
                <a:sym typeface="Times New Roman"/>
              </a:rPr>
              <a:t>Target Paper Figures</a:t>
            </a:r>
            <a:endParaRPr sz="1800">
              <a:latin typeface="Times New Roman"/>
              <a:ea typeface="Times New Roman"/>
              <a:cs typeface="Times New Roman"/>
              <a:sym typeface="Times New Roman"/>
            </a:endParaRPr>
          </a:p>
        </p:txBody>
      </p:sp>
      <p:pic>
        <p:nvPicPr>
          <p:cNvPr id="93" name="Google Shape;93;p18"/>
          <p:cNvPicPr preferRelativeResize="0"/>
          <p:nvPr/>
        </p:nvPicPr>
        <p:blipFill rotWithShape="1">
          <a:blip r:embed="rId3">
            <a:alphaModFix/>
          </a:blip>
          <a:srcRect b="3016"/>
          <a:stretch/>
        </p:blipFill>
        <p:spPr>
          <a:xfrm>
            <a:off x="2014150" y="596675"/>
            <a:ext cx="4722475" cy="436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17800"/>
            <a:ext cx="8520600" cy="6498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000"/>
              </a:spcAft>
              <a:buClr>
                <a:schemeClr val="dk1"/>
              </a:buClr>
              <a:buSzPts val="1100"/>
              <a:buFont typeface="Arial"/>
              <a:buNone/>
            </a:pPr>
            <a:r>
              <a:rPr lang="en" sz="1800">
                <a:solidFill>
                  <a:srgbClr val="000000"/>
                </a:solidFill>
                <a:highlight>
                  <a:srgbClr val="FFFFFF"/>
                </a:highlight>
                <a:latin typeface="Times New Roman"/>
                <a:ea typeface="Times New Roman"/>
                <a:cs typeface="Times New Roman"/>
                <a:sym typeface="Times New Roman"/>
              </a:rPr>
              <a:t>Highlights of the Replication Effort</a:t>
            </a:r>
            <a:endParaRPr sz="1800">
              <a:solidFill>
                <a:srgbClr val="000000"/>
              </a:solidFill>
              <a:highlight>
                <a:srgbClr val="FFFFFF"/>
              </a:highlight>
              <a:latin typeface="Times New Roman"/>
              <a:ea typeface="Times New Roman"/>
              <a:cs typeface="Times New Roman"/>
              <a:sym typeface="Times New Roman"/>
            </a:endParaRPr>
          </a:p>
        </p:txBody>
      </p:sp>
      <p:sp>
        <p:nvSpPr>
          <p:cNvPr id="99" name="Google Shape;99;p19"/>
          <p:cNvSpPr txBox="1">
            <a:spLocks noGrp="1"/>
          </p:cNvSpPr>
          <p:nvPr>
            <p:ph type="body" idx="1"/>
          </p:nvPr>
        </p:nvSpPr>
        <p:spPr>
          <a:xfrm>
            <a:off x="311700" y="960000"/>
            <a:ext cx="8520600" cy="36168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Divergence from original study</a:t>
            </a:r>
            <a:endParaRPr sz="16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457200" lvl="0" indent="-330200" algn="l" rtl="0">
              <a:spcBef>
                <a:spcPts val="9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paper groups countries as rich and poor based on the 50th percentile of GDP at purchasing power parity (PPP). We used the World Bank (2019) classifications of “low income” and “upper middle income” to recalculate the percentile that defines poor countries. The new percentile used is 42.</a:t>
            </a:r>
            <a:endParaRPr sz="1600">
              <a:solidFill>
                <a:schemeClr val="dk1"/>
              </a:solidFill>
              <a:latin typeface="Times New Roman"/>
              <a:ea typeface="Times New Roman"/>
              <a:cs typeface="Times New Roman"/>
              <a:sym typeface="Times New Roman"/>
            </a:endParaRPr>
          </a:p>
          <a:p>
            <a:pPr marL="457200" lvl="0" indent="0" algn="l" rtl="0">
              <a:spcBef>
                <a:spcPts val="90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9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While modeling, the authors use a seed for each bootstrap regression. To verify that the seed was not causing the process to generate non-representative results, we changed it to a new value.</a:t>
            </a:r>
            <a:endParaRPr sz="16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1600"/>
              </a:spcAft>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00125"/>
            <a:ext cx="8520600" cy="6768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000"/>
              </a:spcAft>
              <a:buNone/>
            </a:pPr>
            <a:r>
              <a:rPr lang="en" sz="1800">
                <a:solidFill>
                  <a:srgbClr val="000000"/>
                </a:solidFill>
                <a:highlight>
                  <a:srgbClr val="FFFFFF"/>
                </a:highlight>
                <a:latin typeface="Times New Roman"/>
                <a:ea typeface="Times New Roman"/>
                <a:cs typeface="Times New Roman"/>
                <a:sym typeface="Times New Roman"/>
              </a:rPr>
              <a:t>Reflections on the Process</a:t>
            </a:r>
            <a:endParaRPr sz="1800">
              <a:solidFill>
                <a:srgbClr val="000000"/>
              </a:solidFill>
              <a:highlight>
                <a:srgbClr val="FFFFFF"/>
              </a:highlight>
              <a:latin typeface="Times New Roman"/>
              <a:ea typeface="Times New Roman"/>
              <a:cs typeface="Times New Roman"/>
              <a:sym typeface="Times New Roman"/>
            </a:endParaRPr>
          </a:p>
        </p:txBody>
      </p:sp>
      <p:sp>
        <p:nvSpPr>
          <p:cNvPr id="105" name="Google Shape;105;p20"/>
          <p:cNvSpPr txBox="1">
            <a:spLocks noGrp="1"/>
          </p:cNvSpPr>
          <p:nvPr>
            <p:ph type="body" idx="1"/>
          </p:nvPr>
        </p:nvSpPr>
        <p:spPr>
          <a:xfrm>
            <a:off x="311700" y="586075"/>
            <a:ext cx="8520600" cy="4213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Key Challenges</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analysis uses STATA and R. Since STATA needs a license, we added the generated output to our repository so it has the option to run without STATA</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Output data was too large and needed to be trimmed for github (part of the commit history)</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Some libraries were deprecated and had to be replaced to maintain identical functionality</a:t>
            </a:r>
            <a:endParaRPr sz="1500">
              <a:solidFill>
                <a:srgbClr val="000000"/>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code was not well commented and had significant parts hardcoded and repeated</a:t>
            </a:r>
            <a:br>
              <a:rPr lang="en" sz="1500">
                <a:solidFill>
                  <a:srgbClr val="000000"/>
                </a:solidFill>
                <a:latin typeface="Times New Roman"/>
                <a:ea typeface="Times New Roman"/>
                <a:cs typeface="Times New Roman"/>
                <a:sym typeface="Times New Roman"/>
              </a:rPr>
            </a:br>
            <a:endParaRPr sz="600">
              <a:latin typeface="Times New Roman"/>
              <a:ea typeface="Times New Roman"/>
              <a:cs typeface="Times New Roman"/>
              <a:sym typeface="Times New Roman"/>
            </a:endParaRPr>
          </a:p>
        </p:txBody>
      </p:sp>
      <p:graphicFrame>
        <p:nvGraphicFramePr>
          <p:cNvPr id="106" name="Google Shape;106;p20"/>
          <p:cNvGraphicFramePr/>
          <p:nvPr/>
        </p:nvGraphicFramePr>
        <p:xfrm>
          <a:off x="647000" y="2571750"/>
          <a:ext cx="7850000" cy="2438280"/>
        </p:xfrm>
        <a:graphic>
          <a:graphicData uri="http://schemas.openxmlformats.org/drawingml/2006/table">
            <a:tbl>
              <a:tblPr>
                <a:noFill/>
                <a:tableStyleId>{5534D9B0-4536-4E00-B93F-8254E7D22B10}</a:tableStyleId>
              </a:tblPr>
              <a:tblGrid>
                <a:gridCol w="1990575">
                  <a:extLst>
                    <a:ext uri="{9D8B030D-6E8A-4147-A177-3AD203B41FA5}">
                      <a16:colId xmlns:a16="http://schemas.microsoft.com/office/drawing/2014/main" val="20000"/>
                    </a:ext>
                  </a:extLst>
                </a:gridCol>
                <a:gridCol w="58594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Bianca Zlavog</a:t>
                      </a:r>
                      <a:endParaRPr/>
                    </a:p>
                  </a:txBody>
                  <a:tcPr marL="91425" marR="91425" marT="91425" marB="91425"/>
                </a:tc>
                <a:tc>
                  <a:txBody>
                    <a:bodyPr/>
                    <a:lstStyle/>
                    <a:p>
                      <a:pPr marL="0" lvl="0" indent="0" algn="l" rtl="0">
                        <a:spcBef>
                          <a:spcPts val="0"/>
                        </a:spcBef>
                        <a:spcAft>
                          <a:spcPts val="0"/>
                        </a:spcAft>
                        <a:buNone/>
                      </a:pPr>
                      <a:r>
                        <a:rPr lang="en"/>
                        <a:t>R and Stata output generation, Created .Rmd to automate the pipeline and generate the word doc, and incorporated Stata code into .Rmd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James Lee</a:t>
                      </a:r>
                      <a:endParaRPr/>
                    </a:p>
                  </a:txBody>
                  <a:tcPr marL="91425" marR="91425" marT="91425" marB="91425"/>
                </a:tc>
                <a:tc>
                  <a:txBody>
                    <a:bodyPr/>
                    <a:lstStyle/>
                    <a:p>
                      <a:pPr marL="0" lvl="0" indent="0" algn="l" rtl="0">
                        <a:spcBef>
                          <a:spcPts val="0"/>
                        </a:spcBef>
                        <a:spcAft>
                          <a:spcPts val="0"/>
                        </a:spcAft>
                        <a:buNone/>
                      </a:pPr>
                      <a:r>
                        <a:rPr lang="en"/>
                        <a:t>Set up a Project file and applied </a:t>
                      </a:r>
                      <a:r>
                        <a:rPr lang="en" i="1"/>
                        <a:t>here</a:t>
                      </a:r>
                      <a:r>
                        <a:rPr lang="en"/>
                        <a:t> and </a:t>
                      </a:r>
                      <a:r>
                        <a:rPr lang="en" i="1"/>
                        <a:t>pacman</a:t>
                      </a:r>
                      <a:r>
                        <a:rPr lang="en"/>
                        <a:t> packages to set up efficient, and easy to load file-paths and package requirements in code.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Iacopo Garizio</a:t>
                      </a:r>
                      <a:endParaRPr/>
                    </a:p>
                  </a:txBody>
                  <a:tcPr marL="91425" marR="91425" marT="91425" marB="91425"/>
                </a:tc>
                <a:tc>
                  <a:txBody>
                    <a:bodyPr/>
                    <a:lstStyle/>
                    <a:p>
                      <a:pPr marL="0" lvl="0" indent="0" algn="l" rtl="0">
                        <a:spcBef>
                          <a:spcPts val="0"/>
                        </a:spcBef>
                        <a:spcAft>
                          <a:spcPts val="0"/>
                        </a:spcAft>
                        <a:buNone/>
                      </a:pPr>
                      <a:r>
                        <a:rPr lang="en"/>
                        <a:t>Helped set-up R code, researched possible changes to introduce to the code, and helped to implement them.</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Advika Battini</a:t>
                      </a:r>
                      <a:endParaRPr/>
                    </a:p>
                  </a:txBody>
                  <a:tcPr marL="91425" marR="91425" marT="91425" marB="91425"/>
                </a:tc>
                <a:tc>
                  <a:txBody>
                    <a:bodyPr/>
                    <a:lstStyle/>
                    <a:p>
                      <a:pPr marL="0" lvl="0" indent="0" algn="l" rtl="0">
                        <a:spcBef>
                          <a:spcPts val="0"/>
                        </a:spcBef>
                        <a:spcAft>
                          <a:spcPts val="0"/>
                        </a:spcAft>
                        <a:buNone/>
                      </a:pPr>
                      <a:r>
                        <a:rPr lang="en"/>
                        <a:t>Stata output generation, Debugged and set-up R code, Created .Rmd to automate the pipeline and generate the word doc, presentation outline </a:t>
                      </a:r>
                      <a:endParaRPr/>
                    </a:p>
                  </a:txBody>
                  <a:tcPr marL="91425" marR="91425" marT="91425" marB="91425"/>
                </a:tc>
                <a:extLst>
                  <a:ext uri="{0D108BD9-81ED-4DB2-BD59-A6C34878D82A}">
                    <a16:rowId xmlns:a16="http://schemas.microsoft.com/office/drawing/2014/main" val="10003"/>
                  </a:ext>
                </a:extLst>
              </a:tr>
            </a:tbl>
          </a:graphicData>
        </a:graphic>
      </p:graphicFrame>
      <p:sp>
        <p:nvSpPr>
          <p:cNvPr id="107" name="Google Shape;107;p20"/>
          <p:cNvSpPr txBox="1"/>
          <p:nvPr/>
        </p:nvSpPr>
        <p:spPr>
          <a:xfrm>
            <a:off x="311700" y="2117629"/>
            <a:ext cx="3978300" cy="20743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dirty="0">
                <a:latin typeface="Times New Roman"/>
                <a:ea typeface="Times New Roman"/>
                <a:cs typeface="Times New Roman"/>
                <a:sym typeface="Times New Roman"/>
              </a:rPr>
              <a:t>Group Member Major Contributions</a:t>
            </a:r>
            <a:endParaRPr dirty="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1743</Words>
  <Application>Microsoft Office PowerPoint</Application>
  <PresentationFormat>Presentación en pantalla (16:9)</PresentationFormat>
  <Paragraphs>92</Paragraphs>
  <Slides>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Lato</vt:lpstr>
      <vt:lpstr>Times New Roman</vt:lpstr>
      <vt:lpstr>EB Garamond</vt:lpstr>
      <vt:lpstr>Proxima Nova</vt:lpstr>
      <vt:lpstr>Spearmint</vt:lpstr>
      <vt:lpstr>    DATA 598A - Replication Project Modeling the Non-linear Effect of Temperature on Economic Production [1]  </vt:lpstr>
      <vt:lpstr>  Target Paper Summary</vt:lpstr>
      <vt:lpstr>     Briefly describe your target paper and why you chose it</vt:lpstr>
      <vt:lpstr>Key Scientific Claims </vt:lpstr>
      <vt:lpstr>Target Paper Figures</vt:lpstr>
      <vt:lpstr>Target Paper Figures</vt:lpstr>
      <vt:lpstr>Highlights of the Replication Effort</vt:lpstr>
      <vt:lpstr>Reflections on the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598A - Replication Project Modeling the Non-linear Effect of Temperature on Economic Production [1]  </dc:title>
  <cp:lastModifiedBy>Iacopo Garizio</cp:lastModifiedBy>
  <cp:revision>1</cp:revision>
  <dcterms:modified xsi:type="dcterms:W3CDTF">2020-03-10T00:21:49Z</dcterms:modified>
</cp:coreProperties>
</file>