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57" r:id="rId5"/>
    <p:sldId id="258" r:id="rId6"/>
    <p:sldId id="262" r:id="rId7"/>
    <p:sldId id="263" r:id="rId8"/>
    <p:sldId id="265"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A5F1C-5128-4EF2-A6DC-49A0BC894DBA}"/>
              </a:ext>
            </a:extLst>
          </p:cNvPr>
          <p:cNvSpPr>
            <a:spLocks noGrp="1"/>
          </p:cNvSpPr>
          <p:nvPr>
            <p:ph type="title"/>
          </p:nvPr>
        </p:nvSpPr>
        <p:spPr/>
        <p:txBody>
          <a:bodyPr>
            <a:normAutofit/>
          </a:bodyPr>
          <a:lstStyle/>
          <a:p>
            <a:pPr algn="ctr"/>
            <a:r>
              <a:rPr lang="en-US" dirty="0">
                <a:latin typeface="Times New Roman"/>
                <a:cs typeface="Times New Roman"/>
              </a:rPr>
              <a:t>Design Patterns Revisited (Singleton)</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62D05DB9-00C3-465F-AB1D-3CDDE41151C9}"/>
              </a:ext>
            </a:extLst>
          </p:cNvPr>
          <p:cNvSpPr>
            <a:spLocks noGrp="1"/>
          </p:cNvSpPr>
          <p:nvPr>
            <p:ph idx="1"/>
          </p:nvPr>
        </p:nvSpPr>
        <p:spPr>
          <a:xfrm>
            <a:off x="2172913" y="2943225"/>
            <a:ext cx="7711168" cy="2660577"/>
          </a:xfrm>
        </p:spPr>
        <p:txBody>
          <a:bodyPr vert="horz" lIns="91440" tIns="45720" rIns="91440" bIns="45720" rtlCol="0" anchor="t">
            <a:normAutofit/>
          </a:bodyPr>
          <a:lstStyle/>
          <a:p>
            <a:pPr marL="0" indent="0" algn="ctr">
              <a:buNone/>
            </a:pPr>
            <a:endParaRPr lang="en-US" sz="4000" dirty="0">
              <a:cs typeface="Calibri"/>
            </a:endParaRPr>
          </a:p>
          <a:p>
            <a:pPr marL="0" indent="0" algn="ctr">
              <a:buNone/>
            </a:pPr>
            <a:r>
              <a:rPr lang="en-US" sz="4000" dirty="0">
                <a:latin typeface="Times New Roman"/>
                <a:cs typeface="Times New Roman"/>
              </a:rPr>
              <a:t>Nama :  </a:t>
            </a:r>
            <a:r>
              <a:rPr lang="en-US" sz="4000" dirty="0" err="1">
                <a:latin typeface="Times New Roman"/>
                <a:cs typeface="Times New Roman"/>
              </a:rPr>
              <a:t>Georgius</a:t>
            </a:r>
            <a:r>
              <a:rPr lang="en-US" sz="4000" dirty="0">
                <a:latin typeface="Times New Roman"/>
                <a:cs typeface="Times New Roman"/>
              </a:rPr>
              <a:t> </a:t>
            </a:r>
            <a:r>
              <a:rPr lang="en-US" sz="4000" dirty="0" err="1">
                <a:latin typeface="Times New Roman"/>
                <a:cs typeface="Times New Roman"/>
              </a:rPr>
              <a:t>Bagas</a:t>
            </a:r>
            <a:r>
              <a:rPr lang="en-US" sz="4000" dirty="0">
                <a:latin typeface="Times New Roman"/>
                <a:cs typeface="Times New Roman"/>
              </a:rPr>
              <a:t> </a:t>
            </a:r>
            <a:r>
              <a:rPr lang="en-US" sz="4000" dirty="0" err="1">
                <a:latin typeface="Times New Roman"/>
                <a:cs typeface="Times New Roman"/>
              </a:rPr>
              <a:t>Wicaksono</a:t>
            </a:r>
            <a:endParaRPr lang="en-US" sz="4000">
              <a:latin typeface="Times New Roman"/>
              <a:cs typeface="Times New Roman"/>
            </a:endParaRPr>
          </a:p>
          <a:p>
            <a:pPr marL="0" indent="0" algn="ctr">
              <a:buNone/>
            </a:pPr>
            <a:r>
              <a:rPr lang="en-US" sz="4000" dirty="0">
                <a:latin typeface="Times New Roman"/>
                <a:cs typeface="Times New Roman"/>
              </a:rPr>
              <a:t>NRP : 4210161025</a:t>
            </a:r>
          </a:p>
        </p:txBody>
      </p:sp>
      <p:sp>
        <p:nvSpPr>
          <p:cNvPr id="4" name="TextBox 3">
            <a:extLst>
              <a:ext uri="{FF2B5EF4-FFF2-40B4-BE49-F238E27FC236}">
                <a16:creationId xmlns:a16="http://schemas.microsoft.com/office/drawing/2014/main" id="{42C4C5DD-A2DE-4BFD-BE73-DD2FFD163B0C}"/>
              </a:ext>
            </a:extLst>
          </p:cNvPr>
          <p:cNvSpPr txBox="1"/>
          <p:nvPr/>
        </p:nvSpPr>
        <p:spPr>
          <a:xfrm>
            <a:off x="3766727" y="1700731"/>
            <a:ext cx="4518932"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Times New Roman"/>
                <a:cs typeface="Times New Roman"/>
              </a:rPr>
              <a:t>PERSONA SERIES</a:t>
            </a:r>
            <a:endParaRPr lang="en-US" sz="4000">
              <a:latin typeface="Times New Roman"/>
              <a:cs typeface="Times New Roman"/>
            </a:endParaRPr>
          </a:p>
        </p:txBody>
      </p:sp>
    </p:spTree>
    <p:extLst>
      <p:ext uri="{BB962C8B-B14F-4D97-AF65-F5344CB8AC3E}">
        <p14:creationId xmlns:p14="http://schemas.microsoft.com/office/powerpoint/2010/main" val="2292074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3917-D46A-4574-AC77-FDEEB4B47FE9}"/>
              </a:ext>
            </a:extLst>
          </p:cNvPr>
          <p:cNvSpPr>
            <a:spLocks noGrp="1"/>
          </p:cNvSpPr>
          <p:nvPr>
            <p:ph type="title"/>
          </p:nvPr>
        </p:nvSpPr>
        <p:spPr/>
        <p:txBody>
          <a:bodyPr>
            <a:normAutofit fontScale="90000"/>
          </a:bodyPr>
          <a:lstStyle/>
          <a:p>
            <a:pPr algn="ctr"/>
            <a:r>
              <a:rPr lang="en-US" dirty="0" err="1">
                <a:latin typeface="Times New Roman"/>
                <a:cs typeface="Times New Roman"/>
              </a:rPr>
              <a:t>Penjelasan</a:t>
            </a:r>
            <a:r>
              <a:rPr lang="en-US" dirty="0">
                <a:latin typeface="Times New Roman"/>
                <a:cs typeface="Times New Roman"/>
              </a:rPr>
              <a:t> </a:t>
            </a:r>
            <a:r>
              <a:rPr lang="en-US" dirty="0" err="1">
                <a:latin typeface="Times New Roman"/>
                <a:cs typeface="Times New Roman"/>
              </a:rPr>
              <a:t>mengapa</a:t>
            </a:r>
            <a:r>
              <a:rPr lang="en-US" dirty="0">
                <a:latin typeface="Times New Roman"/>
                <a:cs typeface="Times New Roman"/>
              </a:rPr>
              <a:t> pattern yang </a:t>
            </a:r>
            <a:r>
              <a:rPr lang="en-US" dirty="0" err="1">
                <a:latin typeface="Times New Roman"/>
                <a:cs typeface="Times New Roman"/>
              </a:rPr>
              <a:t>dipilih</a:t>
            </a:r>
            <a:r>
              <a:rPr lang="en-US" dirty="0">
                <a:latin typeface="Times New Roman"/>
                <a:cs typeface="Times New Roman"/>
              </a:rPr>
              <a:t> </a:t>
            </a:r>
            <a:r>
              <a:rPr lang="en-US" dirty="0" err="1">
                <a:latin typeface="Times New Roman"/>
                <a:cs typeface="Times New Roman"/>
              </a:rPr>
              <a:t>dapat</a:t>
            </a:r>
            <a:r>
              <a:rPr lang="en-US" dirty="0">
                <a:latin typeface="Times New Roman"/>
                <a:cs typeface="Times New Roman"/>
              </a:rPr>
              <a:t> </a:t>
            </a:r>
            <a:r>
              <a:rPr lang="en-US" dirty="0" err="1">
                <a:latin typeface="Times New Roman"/>
                <a:cs typeface="Times New Roman"/>
              </a:rPr>
              <a:t>diterapkan</a:t>
            </a:r>
            <a:r>
              <a:rPr lang="en-US" dirty="0">
                <a:latin typeface="Times New Roman"/>
                <a:cs typeface="Times New Roman"/>
              </a:rPr>
              <a:t> di </a:t>
            </a:r>
            <a:r>
              <a:rPr lang="en-US" dirty="0" err="1">
                <a:latin typeface="Times New Roman"/>
                <a:cs typeface="Times New Roman"/>
              </a:rPr>
              <a:t>studi</a:t>
            </a:r>
            <a:r>
              <a:rPr lang="en-US" dirty="0">
                <a:latin typeface="Times New Roman"/>
                <a:cs typeface="Times New Roman"/>
              </a:rPr>
              <a:t> </a:t>
            </a:r>
            <a:r>
              <a:rPr lang="en-US" dirty="0" err="1">
                <a:latin typeface="Times New Roman"/>
                <a:cs typeface="Times New Roman"/>
              </a:rPr>
              <a:t>kasus</a:t>
            </a:r>
            <a:r>
              <a:rPr lang="en-US" dirty="0">
                <a:latin typeface="Times New Roman"/>
                <a:cs typeface="Times New Roman"/>
              </a:rPr>
              <a:t> yang kalian </a:t>
            </a:r>
            <a:r>
              <a:rPr lang="en-US" dirty="0" err="1">
                <a:latin typeface="Times New Roman"/>
                <a:cs typeface="Times New Roman"/>
              </a:rPr>
              <a:t>utarakan</a:t>
            </a:r>
            <a:endParaRPr lang="en-US" dirty="0"/>
          </a:p>
        </p:txBody>
      </p:sp>
      <p:sp>
        <p:nvSpPr>
          <p:cNvPr id="3" name="Content Placeholder 2">
            <a:extLst>
              <a:ext uri="{FF2B5EF4-FFF2-40B4-BE49-F238E27FC236}">
                <a16:creationId xmlns:a16="http://schemas.microsoft.com/office/drawing/2014/main" id="{32E2F116-67C5-40DC-83E9-1A3CBBC46E94}"/>
              </a:ext>
            </a:extLst>
          </p:cNvPr>
          <p:cNvSpPr>
            <a:spLocks noGrp="1"/>
          </p:cNvSpPr>
          <p:nvPr>
            <p:ph idx="1"/>
          </p:nvPr>
        </p:nvSpPr>
        <p:spPr/>
        <p:txBody>
          <a:bodyPr vert="horz" lIns="91440" tIns="45720" rIns="91440" bIns="45720" rtlCol="0" anchor="t">
            <a:normAutofit/>
          </a:bodyPr>
          <a:lstStyle/>
          <a:p>
            <a:pPr algn="just"/>
            <a:r>
              <a:rPr lang="en-US" dirty="0">
                <a:latin typeface="Times New Roman"/>
                <a:cs typeface="Times New Roman"/>
              </a:rPr>
              <a:t>Sequencing pattern double buffer cocok digunakan untuk contoh kasus diatas karena double buffer lebaih cocok digunakan untuk pengoptimal suatu proses agar dapat dilakukan satu persatu dan bukannya dilakukan bersamaan secara langsung (memiliki jedah sebelum proses berikutnya dijalankan). Seperti yang dijelaskan di atas, bahwa apabila di render satu persatu dan bukannya secara langsung akan membuat </a:t>
            </a:r>
            <a:r>
              <a:rPr lang="en-US" dirty="0" err="1">
                <a:latin typeface="Times New Roman"/>
                <a:cs typeface="Times New Roman"/>
              </a:rPr>
              <a:t>sistem</a:t>
            </a:r>
            <a:r>
              <a:rPr lang="en-US" dirty="0">
                <a:latin typeface="Times New Roman"/>
                <a:cs typeface="Times New Roman"/>
              </a:rPr>
              <a:t> </a:t>
            </a:r>
            <a:r>
              <a:rPr lang="en-US" dirty="0" err="1">
                <a:latin typeface="Times New Roman"/>
                <a:cs typeface="Times New Roman"/>
              </a:rPr>
              <a:t>pengoperasian</a:t>
            </a:r>
            <a:r>
              <a:rPr lang="en-US" dirty="0">
                <a:latin typeface="Times New Roman"/>
                <a:cs typeface="Times New Roman"/>
              </a:rPr>
              <a:t> </a:t>
            </a:r>
            <a:r>
              <a:rPr lang="en-US" dirty="0" err="1">
                <a:latin typeface="Times New Roman"/>
                <a:cs typeface="Times New Roman"/>
              </a:rPr>
              <a:t>akan</a:t>
            </a:r>
            <a:r>
              <a:rPr lang="en-US" dirty="0">
                <a:latin typeface="Times New Roman"/>
                <a:cs typeface="Times New Roman"/>
              </a:rPr>
              <a:t> </a:t>
            </a:r>
            <a:r>
              <a:rPr lang="en-US" dirty="0" err="1">
                <a:latin typeface="Times New Roman"/>
                <a:cs typeface="Times New Roman"/>
              </a:rPr>
              <a:t>lebih</a:t>
            </a:r>
            <a:r>
              <a:rPr lang="en-US" dirty="0">
                <a:latin typeface="Times New Roman"/>
                <a:cs typeface="Times New Roman"/>
              </a:rPr>
              <a:t> </a:t>
            </a:r>
            <a:r>
              <a:rPr lang="en-US" dirty="0" err="1">
                <a:latin typeface="Times New Roman"/>
                <a:cs typeface="Times New Roman"/>
              </a:rPr>
              <a:t>ringan</a:t>
            </a:r>
            <a:r>
              <a:rPr lang="en-US" dirty="0">
                <a:latin typeface="Times New Roman"/>
                <a:cs typeface="Times New Roman"/>
              </a:rPr>
              <a:t> </a:t>
            </a:r>
            <a:r>
              <a:rPr lang="en-US" dirty="0" err="1">
                <a:latin typeface="Times New Roman"/>
                <a:cs typeface="Times New Roman"/>
              </a:rPr>
              <a:t>dan</a:t>
            </a:r>
            <a:r>
              <a:rPr lang="en-US" dirty="0">
                <a:latin typeface="Times New Roman"/>
                <a:cs typeface="Times New Roman"/>
              </a:rPr>
              <a:t> </a:t>
            </a:r>
            <a:r>
              <a:rPr lang="en-US" dirty="0" err="1">
                <a:latin typeface="Times New Roman"/>
                <a:cs typeface="Times New Roman"/>
              </a:rPr>
              <a:t>tidak</a:t>
            </a:r>
            <a:r>
              <a:rPr lang="en-US" dirty="0">
                <a:latin typeface="Times New Roman"/>
                <a:cs typeface="Times New Roman"/>
              </a:rPr>
              <a:t> </a:t>
            </a:r>
            <a:r>
              <a:rPr lang="en-US" dirty="0" err="1">
                <a:latin typeface="Times New Roman"/>
                <a:cs typeface="Times New Roman"/>
              </a:rPr>
              <a:t>memberatkan</a:t>
            </a:r>
            <a:r>
              <a:rPr lang="en-US" dirty="0">
                <a:latin typeface="Times New Roman"/>
                <a:cs typeface="Times New Roman"/>
              </a:rPr>
              <a:t> </a:t>
            </a:r>
            <a:r>
              <a:rPr lang="en-US" dirty="0" err="1">
                <a:latin typeface="Times New Roman"/>
                <a:cs typeface="Times New Roman"/>
              </a:rPr>
              <a:t>untuk</a:t>
            </a:r>
            <a:r>
              <a:rPr lang="en-US" dirty="0">
                <a:latin typeface="Times New Roman"/>
                <a:cs typeface="Times New Roman"/>
              </a:rPr>
              <a:t> </a:t>
            </a:r>
            <a:r>
              <a:rPr lang="en-US" dirty="0" err="1">
                <a:latin typeface="Times New Roman"/>
                <a:cs typeface="Times New Roman"/>
              </a:rPr>
              <a:t>mengaksesnya</a:t>
            </a:r>
            <a:r>
              <a:rPr lang="en-US" dirty="0">
                <a:latin typeface="Times New Roman"/>
                <a:cs typeface="Times New Roman"/>
              </a:rPr>
              <a:t>.  </a:t>
            </a:r>
          </a:p>
        </p:txBody>
      </p:sp>
    </p:spTree>
    <p:extLst>
      <p:ext uri="{BB962C8B-B14F-4D97-AF65-F5344CB8AC3E}">
        <p14:creationId xmlns:p14="http://schemas.microsoft.com/office/powerpoint/2010/main" val="3603309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72E1-D68E-4CDA-B759-1C0B4A6FC172}"/>
              </a:ext>
            </a:extLst>
          </p:cNvPr>
          <p:cNvSpPr>
            <a:spLocks noGrp="1"/>
          </p:cNvSpPr>
          <p:nvPr>
            <p:ph type="title"/>
          </p:nvPr>
        </p:nvSpPr>
        <p:spPr/>
        <p:txBody>
          <a:bodyPr/>
          <a:lstStyle/>
          <a:p>
            <a:pPr algn="ctr"/>
            <a:r>
              <a:rPr lang="en-US" dirty="0" err="1">
                <a:latin typeface="Times New Roman"/>
                <a:cs typeface="Times New Roman"/>
              </a:rPr>
              <a:t>Deskripsi</a:t>
            </a:r>
            <a:r>
              <a:rPr lang="en-US" dirty="0">
                <a:latin typeface="Times New Roman"/>
                <a:cs typeface="Times New Roman"/>
              </a:rPr>
              <a:t> </a:t>
            </a:r>
            <a:r>
              <a:rPr lang="en-US" dirty="0" err="1">
                <a:latin typeface="Times New Roman"/>
                <a:cs typeface="Times New Roman"/>
              </a:rPr>
              <a:t>Kasus</a:t>
            </a:r>
            <a:r>
              <a:rPr lang="en-US" dirty="0">
                <a:latin typeface="Times New Roman"/>
                <a:cs typeface="Times New Roman"/>
              </a:rPr>
              <a:t> Singleton</a:t>
            </a:r>
            <a:endParaRPr lang="en-US" dirty="0" err="1">
              <a:latin typeface="Times New Roman"/>
              <a:cs typeface="Times New Roman"/>
            </a:endParaRPr>
          </a:p>
        </p:txBody>
      </p:sp>
      <p:pic>
        <p:nvPicPr>
          <p:cNvPr id="4" name="Picture 4" descr="A close up of a sign&#10;&#10;Description generated with very high confidence">
            <a:extLst>
              <a:ext uri="{FF2B5EF4-FFF2-40B4-BE49-F238E27FC236}">
                <a16:creationId xmlns:a16="http://schemas.microsoft.com/office/drawing/2014/main" id="{D8268407-D084-441A-A71E-2F7A1E99120C}"/>
              </a:ext>
            </a:extLst>
          </p:cNvPr>
          <p:cNvPicPr>
            <a:picLocks noGrp="1" noChangeAspect="1"/>
          </p:cNvPicPr>
          <p:nvPr>
            <p:ph idx="1"/>
          </p:nvPr>
        </p:nvPicPr>
        <p:blipFill>
          <a:blip r:embed="rId2"/>
          <a:stretch>
            <a:fillRect/>
          </a:stretch>
        </p:blipFill>
        <p:spPr>
          <a:xfrm>
            <a:off x="724304" y="1628775"/>
            <a:ext cx="5416277" cy="2839927"/>
          </a:xfrm>
          <a:prstGeom prst="rect">
            <a:avLst/>
          </a:prstGeom>
        </p:spPr>
      </p:pic>
      <p:pic>
        <p:nvPicPr>
          <p:cNvPr id="6" name="Picture 6">
            <a:extLst>
              <a:ext uri="{FF2B5EF4-FFF2-40B4-BE49-F238E27FC236}">
                <a16:creationId xmlns:a16="http://schemas.microsoft.com/office/drawing/2014/main" id="{327E3616-01D8-4DA6-81FE-EA97E2A85877}"/>
              </a:ext>
            </a:extLst>
          </p:cNvPr>
          <p:cNvPicPr>
            <a:picLocks noChangeAspect="1"/>
          </p:cNvPicPr>
          <p:nvPr/>
        </p:nvPicPr>
        <p:blipFill>
          <a:blip r:embed="rId3"/>
          <a:stretch>
            <a:fillRect/>
          </a:stretch>
        </p:blipFill>
        <p:spPr>
          <a:xfrm>
            <a:off x="5852584" y="3267075"/>
            <a:ext cx="5497059" cy="2885878"/>
          </a:xfrm>
          <a:prstGeom prst="rect">
            <a:avLst/>
          </a:prstGeom>
        </p:spPr>
      </p:pic>
      <p:sp>
        <p:nvSpPr>
          <p:cNvPr id="8" name="TextBox 7">
            <a:extLst>
              <a:ext uri="{FF2B5EF4-FFF2-40B4-BE49-F238E27FC236}">
                <a16:creationId xmlns:a16="http://schemas.microsoft.com/office/drawing/2014/main" id="{D9A2847D-0146-414E-A83D-25EADC173B61}"/>
              </a:ext>
            </a:extLst>
          </p:cNvPr>
          <p:cNvSpPr txBox="1"/>
          <p:nvPr/>
        </p:nvSpPr>
        <p:spPr>
          <a:xfrm>
            <a:off x="4714875" y="3200400"/>
            <a:ext cx="2743200" cy="45720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Click to add text</a:t>
            </a:r>
          </a:p>
        </p:txBody>
      </p:sp>
      <p:sp>
        <p:nvSpPr>
          <p:cNvPr id="9" name="TextBox 8">
            <a:extLst>
              <a:ext uri="{FF2B5EF4-FFF2-40B4-BE49-F238E27FC236}">
                <a16:creationId xmlns:a16="http://schemas.microsoft.com/office/drawing/2014/main" id="{ED4D03EF-A0D2-4D46-9A5C-BD9E5D168BDC}"/>
              </a:ext>
            </a:extLst>
          </p:cNvPr>
          <p:cNvSpPr txBox="1"/>
          <p:nvPr/>
        </p:nvSpPr>
        <p:spPr>
          <a:xfrm>
            <a:off x="6304643" y="1638954"/>
            <a:ext cx="5045982" cy="147732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err="1">
                <a:latin typeface="Times New Roman"/>
                <a:cs typeface="Times New Roman"/>
              </a:rPr>
              <a:t>Pada</a:t>
            </a:r>
            <a:r>
              <a:rPr lang="en-US" dirty="0">
                <a:latin typeface="Times New Roman"/>
                <a:cs typeface="Times New Roman"/>
              </a:rPr>
              <a:t> game persona </a:t>
            </a:r>
            <a:r>
              <a:rPr lang="en-US" dirty="0" err="1">
                <a:latin typeface="Times New Roman"/>
                <a:cs typeface="Times New Roman"/>
              </a:rPr>
              <a:t>ini</a:t>
            </a:r>
            <a:r>
              <a:rPr lang="en-US" dirty="0">
                <a:latin typeface="Times New Roman"/>
                <a:cs typeface="Times New Roman"/>
              </a:rPr>
              <a:t> yang </a:t>
            </a:r>
            <a:r>
              <a:rPr lang="en-US" dirty="0" err="1">
                <a:latin typeface="Times New Roman"/>
                <a:cs typeface="Times New Roman"/>
              </a:rPr>
              <a:t>menjadi</a:t>
            </a:r>
            <a:r>
              <a:rPr lang="en-US" dirty="0">
                <a:latin typeface="Times New Roman"/>
                <a:cs typeface="Times New Roman"/>
              </a:rPr>
              <a:t> </a:t>
            </a:r>
            <a:r>
              <a:rPr lang="en-US" dirty="0" err="1">
                <a:latin typeface="Times New Roman"/>
                <a:cs typeface="Times New Roman"/>
              </a:rPr>
              <a:t>kasus</a:t>
            </a:r>
            <a:r>
              <a:rPr lang="en-US" dirty="0">
                <a:latin typeface="Times New Roman"/>
                <a:cs typeface="Times New Roman"/>
              </a:rPr>
              <a:t> </a:t>
            </a:r>
            <a:r>
              <a:rPr lang="en-US" dirty="0" err="1">
                <a:latin typeface="Times New Roman"/>
                <a:cs typeface="Times New Roman"/>
              </a:rPr>
              <a:t>utama</a:t>
            </a:r>
            <a:r>
              <a:rPr lang="en-US" dirty="0">
                <a:latin typeface="Times New Roman"/>
                <a:cs typeface="Times New Roman"/>
              </a:rPr>
              <a:t> </a:t>
            </a:r>
            <a:r>
              <a:rPr lang="en-US" dirty="0" err="1">
                <a:latin typeface="Times New Roman"/>
                <a:cs typeface="Times New Roman"/>
              </a:rPr>
              <a:t>ialah</a:t>
            </a:r>
            <a:r>
              <a:rPr lang="en-US" dirty="0">
                <a:latin typeface="Times New Roman"/>
                <a:cs typeface="Times New Roman"/>
              </a:rPr>
              <a:t> </a:t>
            </a:r>
            <a:r>
              <a:rPr lang="en-US" dirty="0" err="1">
                <a:latin typeface="Times New Roman"/>
                <a:cs typeface="Times New Roman"/>
              </a:rPr>
              <a:t>mengenai</a:t>
            </a:r>
            <a:r>
              <a:rPr lang="en-US" dirty="0">
                <a:latin typeface="Times New Roman"/>
                <a:cs typeface="Times New Roman"/>
              </a:rPr>
              <a:t> </a:t>
            </a:r>
            <a:r>
              <a:rPr lang="en-US" dirty="0" err="1">
                <a:latin typeface="Times New Roman"/>
                <a:cs typeface="Times New Roman"/>
              </a:rPr>
              <a:t>penempatan</a:t>
            </a:r>
            <a:r>
              <a:rPr lang="en-US" dirty="0">
                <a:latin typeface="Times New Roman"/>
                <a:cs typeface="Times New Roman"/>
              </a:rPr>
              <a:t> storage variable item </a:t>
            </a:r>
            <a:r>
              <a:rPr lang="en-US" dirty="0" err="1">
                <a:latin typeface="Times New Roman"/>
                <a:cs typeface="Times New Roman"/>
              </a:rPr>
              <a:t>dan</a:t>
            </a:r>
            <a:r>
              <a:rPr lang="en-US" dirty="0">
                <a:latin typeface="Times New Roman"/>
                <a:cs typeface="Times New Roman"/>
              </a:rPr>
              <a:t> </a:t>
            </a:r>
            <a:r>
              <a:rPr lang="en-US" dirty="0" err="1">
                <a:latin typeface="Times New Roman"/>
                <a:cs typeface="Times New Roman"/>
              </a:rPr>
              <a:t>penempatan</a:t>
            </a:r>
            <a:r>
              <a:rPr lang="en-US" dirty="0">
                <a:latin typeface="Times New Roman"/>
                <a:cs typeface="Times New Roman"/>
              </a:rPr>
              <a:t> value money </a:t>
            </a:r>
            <a:r>
              <a:rPr lang="en-US" dirty="0" err="1">
                <a:latin typeface="Times New Roman"/>
                <a:cs typeface="Times New Roman"/>
              </a:rPr>
              <a:t>seperti</a:t>
            </a:r>
            <a:r>
              <a:rPr lang="en-US" dirty="0">
                <a:latin typeface="Times New Roman"/>
                <a:cs typeface="Times New Roman"/>
              </a:rPr>
              <a:t> yang </a:t>
            </a:r>
            <a:r>
              <a:rPr lang="en-US" dirty="0" err="1">
                <a:latin typeface="Times New Roman"/>
                <a:cs typeface="Times New Roman"/>
              </a:rPr>
              <a:t>terdapat</a:t>
            </a:r>
            <a:r>
              <a:rPr lang="en-US" dirty="0">
                <a:latin typeface="Times New Roman"/>
                <a:cs typeface="Times New Roman"/>
              </a:rPr>
              <a:t> </a:t>
            </a:r>
            <a:r>
              <a:rPr lang="en-US" dirty="0" err="1">
                <a:latin typeface="Times New Roman"/>
                <a:cs typeface="Times New Roman"/>
              </a:rPr>
              <a:t>pada</a:t>
            </a:r>
            <a:r>
              <a:rPr lang="en-US" dirty="0">
                <a:latin typeface="Times New Roman"/>
                <a:cs typeface="Times New Roman"/>
              </a:rPr>
              <a:t> </a:t>
            </a:r>
            <a:r>
              <a:rPr lang="en-US" dirty="0" err="1">
                <a:latin typeface="Times New Roman"/>
                <a:cs typeface="Times New Roman"/>
              </a:rPr>
              <a:t>kiri</a:t>
            </a:r>
            <a:r>
              <a:rPr lang="en-US" dirty="0">
                <a:latin typeface="Times New Roman"/>
                <a:cs typeface="Times New Roman"/>
              </a:rPr>
              <a:t> </a:t>
            </a:r>
            <a:r>
              <a:rPr lang="en-US" dirty="0" err="1">
                <a:latin typeface="Times New Roman"/>
                <a:cs typeface="Times New Roman"/>
              </a:rPr>
              <a:t>gambar</a:t>
            </a:r>
            <a:r>
              <a:rPr lang="en-US" dirty="0">
                <a:latin typeface="Times New Roman"/>
                <a:cs typeface="Times New Roman"/>
              </a:rPr>
              <a:t> </a:t>
            </a:r>
            <a:r>
              <a:rPr lang="en-US" dirty="0" err="1">
                <a:latin typeface="Times New Roman"/>
                <a:cs typeface="Times New Roman"/>
              </a:rPr>
              <a:t>dan</a:t>
            </a:r>
            <a:r>
              <a:rPr lang="en-US" dirty="0">
                <a:latin typeface="Times New Roman"/>
                <a:cs typeface="Times New Roman"/>
              </a:rPr>
              <a:t> </a:t>
            </a:r>
            <a:r>
              <a:rPr lang="en-US" dirty="0" err="1">
                <a:latin typeface="Times New Roman"/>
                <a:cs typeface="Times New Roman"/>
              </a:rPr>
              <a:t>kanan</a:t>
            </a:r>
            <a:r>
              <a:rPr lang="en-US" dirty="0">
                <a:latin typeface="Times New Roman"/>
                <a:cs typeface="Times New Roman"/>
              </a:rPr>
              <a:t> </a:t>
            </a:r>
            <a:r>
              <a:rPr lang="en-US" dirty="0" err="1">
                <a:latin typeface="Times New Roman"/>
                <a:cs typeface="Times New Roman"/>
              </a:rPr>
              <a:t>gambar</a:t>
            </a:r>
            <a:r>
              <a:rPr lang="en-US" dirty="0">
                <a:latin typeface="Times New Roman"/>
                <a:cs typeface="Times New Roman"/>
              </a:rPr>
              <a:t>, yang </a:t>
            </a:r>
            <a:r>
              <a:rPr lang="en-US" dirty="0" err="1">
                <a:latin typeface="Times New Roman"/>
                <a:cs typeface="Times New Roman"/>
              </a:rPr>
              <a:t>dimana</a:t>
            </a:r>
            <a:r>
              <a:rPr lang="en-US" dirty="0">
                <a:latin typeface="Times New Roman"/>
                <a:cs typeface="Times New Roman"/>
              </a:rPr>
              <a:t> </a:t>
            </a:r>
            <a:r>
              <a:rPr lang="en-US" dirty="0" err="1">
                <a:latin typeface="Times New Roman"/>
                <a:cs typeface="Times New Roman"/>
              </a:rPr>
              <a:t>terdapat</a:t>
            </a:r>
            <a:r>
              <a:rPr lang="en-US" dirty="0">
                <a:latin typeface="Times New Roman"/>
                <a:cs typeface="Times New Roman"/>
              </a:rPr>
              <a:t> </a:t>
            </a:r>
            <a:r>
              <a:rPr lang="en-US" dirty="0" err="1">
                <a:latin typeface="Times New Roman"/>
                <a:cs typeface="Times New Roman"/>
              </a:rPr>
              <a:t>tanda</a:t>
            </a:r>
            <a:r>
              <a:rPr lang="en-US" dirty="0">
                <a:latin typeface="Times New Roman"/>
                <a:cs typeface="Times New Roman"/>
              </a:rPr>
              <a:t> yen </a:t>
            </a:r>
            <a:r>
              <a:rPr lang="en-US" dirty="0" err="1">
                <a:latin typeface="Times New Roman"/>
                <a:cs typeface="Times New Roman"/>
              </a:rPr>
              <a:t>sebagai</a:t>
            </a:r>
            <a:r>
              <a:rPr lang="en-US" dirty="0">
                <a:latin typeface="Times New Roman"/>
                <a:cs typeface="Times New Roman"/>
              </a:rPr>
              <a:t> </a:t>
            </a:r>
            <a:r>
              <a:rPr lang="en-US" dirty="0" err="1">
                <a:latin typeface="Times New Roman"/>
                <a:cs typeface="Times New Roman"/>
              </a:rPr>
              <a:t>penujuknya</a:t>
            </a:r>
            <a:r>
              <a:rPr lang="en-US" dirty="0">
                <a:latin typeface="Times New Roman"/>
                <a:cs typeface="Times New Roman"/>
              </a:rPr>
              <a:t>.</a:t>
            </a:r>
            <a:endParaRPr lang="en-US" dirty="0" err="1">
              <a:latin typeface="Times New Roman"/>
              <a:cs typeface="Times New Roman"/>
            </a:endParaRPr>
          </a:p>
        </p:txBody>
      </p:sp>
      <p:sp>
        <p:nvSpPr>
          <p:cNvPr id="10" name="TextBox 9">
            <a:extLst>
              <a:ext uri="{FF2B5EF4-FFF2-40B4-BE49-F238E27FC236}">
                <a16:creationId xmlns:a16="http://schemas.microsoft.com/office/drawing/2014/main" id="{A64FB5C6-1ABF-42B7-B7A6-2ACF44F8DCBD}"/>
              </a:ext>
            </a:extLst>
          </p:cNvPr>
          <p:cNvSpPr txBox="1"/>
          <p:nvPr/>
        </p:nvSpPr>
        <p:spPr>
          <a:xfrm>
            <a:off x="724304" y="4676200"/>
            <a:ext cx="4984296" cy="147732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err="1">
                <a:latin typeface="Times New Roman"/>
                <a:cs typeface="Times New Roman"/>
              </a:rPr>
              <a:t>Dimana</a:t>
            </a:r>
            <a:r>
              <a:rPr lang="en-US" dirty="0">
                <a:latin typeface="Times New Roman"/>
                <a:cs typeface="Times New Roman"/>
              </a:rPr>
              <a:t> </a:t>
            </a:r>
            <a:r>
              <a:rPr lang="en-US" err="1">
                <a:latin typeface="Times New Roman"/>
                <a:cs typeface="Times New Roman"/>
              </a:rPr>
              <a:t>apabila</a:t>
            </a:r>
            <a:r>
              <a:rPr lang="en-US" dirty="0">
                <a:latin typeface="Times New Roman"/>
                <a:cs typeface="Times New Roman"/>
              </a:rPr>
              <a:t> storage </a:t>
            </a:r>
            <a:r>
              <a:rPr lang="en-US" err="1">
                <a:latin typeface="Times New Roman"/>
                <a:cs typeface="Times New Roman"/>
              </a:rPr>
              <a:t>atau</a:t>
            </a:r>
            <a:r>
              <a:rPr lang="en-US" dirty="0">
                <a:latin typeface="Times New Roman"/>
                <a:cs typeface="Times New Roman"/>
              </a:rPr>
              <a:t> </a:t>
            </a:r>
            <a:r>
              <a:rPr lang="en-US" err="1">
                <a:latin typeface="Times New Roman"/>
                <a:cs typeface="Times New Roman"/>
              </a:rPr>
              <a:t>penyimpanan</a:t>
            </a:r>
            <a:r>
              <a:rPr lang="en-US" dirty="0">
                <a:latin typeface="Times New Roman"/>
                <a:cs typeface="Times New Roman"/>
              </a:rPr>
              <a:t> </a:t>
            </a:r>
            <a:r>
              <a:rPr lang="en-US" err="1">
                <a:latin typeface="Times New Roman"/>
                <a:cs typeface="Times New Roman"/>
              </a:rPr>
              <a:t>nilai</a:t>
            </a:r>
            <a:r>
              <a:rPr lang="en-US" dirty="0">
                <a:latin typeface="Times New Roman"/>
                <a:cs typeface="Times New Roman"/>
              </a:rPr>
              <a:t> </a:t>
            </a:r>
            <a:r>
              <a:rPr lang="en-US" err="1">
                <a:latin typeface="Times New Roman"/>
                <a:cs typeface="Times New Roman"/>
              </a:rPr>
              <a:t>dari</a:t>
            </a:r>
            <a:r>
              <a:rPr lang="en-US" dirty="0">
                <a:latin typeface="Times New Roman"/>
                <a:cs typeface="Times New Roman"/>
              </a:rPr>
              <a:t> item yang </a:t>
            </a:r>
            <a:r>
              <a:rPr lang="en-US" err="1">
                <a:latin typeface="Times New Roman"/>
                <a:cs typeface="Times New Roman"/>
              </a:rPr>
              <a:t>dibeli</a:t>
            </a:r>
            <a:r>
              <a:rPr lang="en-US" dirty="0">
                <a:latin typeface="Times New Roman"/>
                <a:cs typeface="Times New Roman"/>
              </a:rPr>
              <a:t> </a:t>
            </a:r>
            <a:r>
              <a:rPr lang="en-US" err="1">
                <a:latin typeface="Times New Roman"/>
                <a:cs typeface="Times New Roman"/>
              </a:rPr>
              <a:t>dan</a:t>
            </a:r>
            <a:r>
              <a:rPr lang="en-US" dirty="0">
                <a:latin typeface="Times New Roman"/>
                <a:cs typeface="Times New Roman"/>
              </a:rPr>
              <a:t> </a:t>
            </a:r>
            <a:r>
              <a:rPr lang="en-US" err="1">
                <a:latin typeface="Times New Roman"/>
                <a:cs typeface="Times New Roman"/>
              </a:rPr>
              <a:t>uang</a:t>
            </a:r>
            <a:r>
              <a:rPr lang="en-US" dirty="0">
                <a:latin typeface="Times New Roman"/>
                <a:cs typeface="Times New Roman"/>
              </a:rPr>
              <a:t> yang </a:t>
            </a:r>
            <a:r>
              <a:rPr lang="en-US" err="1">
                <a:latin typeface="Times New Roman"/>
                <a:cs typeface="Times New Roman"/>
              </a:rPr>
              <a:t>dimiliki</a:t>
            </a:r>
            <a:r>
              <a:rPr lang="en-US" dirty="0">
                <a:latin typeface="Times New Roman"/>
                <a:cs typeface="Times New Roman"/>
              </a:rPr>
              <a:t> </a:t>
            </a:r>
            <a:r>
              <a:rPr lang="en-US" err="1">
                <a:latin typeface="Times New Roman"/>
                <a:cs typeface="Times New Roman"/>
              </a:rPr>
              <a:t>tidak</a:t>
            </a:r>
            <a:r>
              <a:rPr lang="en-US" dirty="0">
                <a:latin typeface="Times New Roman"/>
                <a:cs typeface="Times New Roman"/>
              </a:rPr>
              <a:t> </a:t>
            </a:r>
            <a:r>
              <a:rPr lang="en-US" err="1">
                <a:latin typeface="Times New Roman"/>
                <a:cs typeface="Times New Roman"/>
              </a:rPr>
              <a:t>memiliki</a:t>
            </a:r>
            <a:r>
              <a:rPr lang="en-US" dirty="0">
                <a:latin typeface="Times New Roman"/>
                <a:cs typeface="Times New Roman"/>
              </a:rPr>
              <a:t> instance </a:t>
            </a:r>
            <a:r>
              <a:rPr lang="en-US" err="1">
                <a:latin typeface="Times New Roman"/>
                <a:cs typeface="Times New Roman"/>
              </a:rPr>
              <a:t>ataupun</a:t>
            </a:r>
            <a:r>
              <a:rPr lang="en-US" dirty="0">
                <a:latin typeface="Times New Roman"/>
                <a:cs typeface="Times New Roman"/>
              </a:rPr>
              <a:t> </a:t>
            </a:r>
            <a:r>
              <a:rPr lang="en-US" err="1">
                <a:latin typeface="Times New Roman"/>
                <a:cs typeface="Times New Roman"/>
              </a:rPr>
              <a:t>memiliki</a:t>
            </a:r>
            <a:r>
              <a:rPr lang="en-US" dirty="0">
                <a:latin typeface="Times New Roman"/>
                <a:cs typeface="Times New Roman"/>
              </a:rPr>
              <a:t> instance </a:t>
            </a:r>
            <a:r>
              <a:rPr lang="en-US" err="1">
                <a:latin typeface="Times New Roman"/>
                <a:cs typeface="Times New Roman"/>
              </a:rPr>
              <a:t>namun</a:t>
            </a:r>
            <a:r>
              <a:rPr lang="en-US" dirty="0">
                <a:latin typeface="Times New Roman"/>
                <a:cs typeface="Times New Roman"/>
              </a:rPr>
              <a:t> </a:t>
            </a:r>
            <a:r>
              <a:rPr lang="en-US" err="1">
                <a:latin typeface="Times New Roman"/>
                <a:cs typeface="Times New Roman"/>
              </a:rPr>
              <a:t>ganda</a:t>
            </a:r>
            <a:r>
              <a:rPr lang="en-US" dirty="0">
                <a:latin typeface="Times New Roman"/>
                <a:cs typeface="Times New Roman"/>
              </a:rPr>
              <a:t> / </a:t>
            </a:r>
            <a:r>
              <a:rPr lang="en-US" err="1">
                <a:latin typeface="Times New Roman"/>
                <a:cs typeface="Times New Roman"/>
              </a:rPr>
              <a:t>dua</a:t>
            </a:r>
            <a:r>
              <a:rPr lang="en-US" dirty="0">
                <a:latin typeface="Times New Roman"/>
                <a:cs typeface="Times New Roman"/>
              </a:rPr>
              <a:t> instance </a:t>
            </a:r>
            <a:r>
              <a:rPr lang="en-US" err="1">
                <a:latin typeface="Times New Roman"/>
                <a:cs typeface="Times New Roman"/>
              </a:rPr>
              <a:t>lebih</a:t>
            </a:r>
            <a:r>
              <a:rPr lang="en-US" dirty="0">
                <a:latin typeface="Times New Roman"/>
                <a:cs typeface="Times New Roman"/>
              </a:rPr>
              <a:t> </a:t>
            </a:r>
            <a:r>
              <a:rPr lang="en-US" err="1">
                <a:latin typeface="Times New Roman"/>
                <a:cs typeface="Times New Roman"/>
              </a:rPr>
              <a:t>namun</a:t>
            </a:r>
            <a:r>
              <a:rPr lang="en-US" dirty="0">
                <a:latin typeface="Times New Roman"/>
                <a:cs typeface="Times New Roman"/>
              </a:rPr>
              <a:t> </a:t>
            </a:r>
            <a:r>
              <a:rPr lang="en-US" err="1">
                <a:latin typeface="Times New Roman"/>
                <a:cs typeface="Times New Roman"/>
              </a:rPr>
              <a:t>sama</a:t>
            </a:r>
            <a:r>
              <a:rPr lang="en-US" dirty="0">
                <a:latin typeface="Times New Roman"/>
                <a:cs typeface="Times New Roman"/>
              </a:rPr>
              <a:t> </a:t>
            </a:r>
            <a:r>
              <a:rPr lang="en-US" err="1">
                <a:latin typeface="Times New Roman"/>
                <a:cs typeface="Times New Roman"/>
              </a:rPr>
              <a:t>maka</a:t>
            </a:r>
            <a:r>
              <a:rPr lang="en-US" dirty="0">
                <a:latin typeface="Times New Roman"/>
                <a:cs typeface="Times New Roman"/>
              </a:rPr>
              <a:t> </a:t>
            </a:r>
            <a:r>
              <a:rPr lang="en-US" err="1">
                <a:latin typeface="Times New Roman"/>
                <a:cs typeface="Times New Roman"/>
              </a:rPr>
              <a:t>nilai</a:t>
            </a:r>
            <a:r>
              <a:rPr lang="en-US" dirty="0">
                <a:latin typeface="Times New Roman"/>
                <a:cs typeface="Times New Roman"/>
              </a:rPr>
              <a:t> </a:t>
            </a:r>
            <a:r>
              <a:rPr lang="en-US" err="1">
                <a:latin typeface="Times New Roman"/>
                <a:cs typeface="Times New Roman"/>
              </a:rPr>
              <a:t>dari</a:t>
            </a:r>
            <a:r>
              <a:rPr lang="en-US" dirty="0">
                <a:latin typeface="Times New Roman"/>
                <a:cs typeface="Times New Roman"/>
              </a:rPr>
              <a:t> data </a:t>
            </a:r>
            <a:r>
              <a:rPr lang="en-US" err="1">
                <a:latin typeface="Times New Roman"/>
                <a:cs typeface="Times New Roman"/>
              </a:rPr>
              <a:t>setiap</a:t>
            </a:r>
            <a:r>
              <a:rPr lang="en-US" dirty="0">
                <a:latin typeface="Times New Roman"/>
                <a:cs typeface="Times New Roman"/>
              </a:rPr>
              <a:t> variable </a:t>
            </a:r>
            <a:r>
              <a:rPr lang="en-US" err="1">
                <a:latin typeface="Times New Roman"/>
                <a:cs typeface="Times New Roman"/>
              </a:rPr>
              <a:t>dapat</a:t>
            </a:r>
            <a:r>
              <a:rPr lang="en-US" dirty="0">
                <a:latin typeface="Times New Roman"/>
                <a:cs typeface="Times New Roman"/>
              </a:rPr>
              <a:t> </a:t>
            </a:r>
            <a:r>
              <a:rPr lang="en-US" err="1">
                <a:latin typeface="Times New Roman"/>
                <a:cs typeface="Times New Roman"/>
              </a:rPr>
              <a:t>berubah</a:t>
            </a:r>
            <a:r>
              <a:rPr lang="en-US" dirty="0">
                <a:latin typeface="Times New Roman"/>
                <a:cs typeface="Times New Roman"/>
              </a:rPr>
              <a:t>.</a:t>
            </a:r>
          </a:p>
        </p:txBody>
      </p:sp>
    </p:spTree>
    <p:extLst>
      <p:ext uri="{BB962C8B-B14F-4D97-AF65-F5344CB8AC3E}">
        <p14:creationId xmlns:p14="http://schemas.microsoft.com/office/powerpoint/2010/main" val="1136876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80EF-C880-4E47-B9B4-7CFFCCAAE079}"/>
              </a:ext>
            </a:extLst>
          </p:cNvPr>
          <p:cNvSpPr>
            <a:spLocks noGrp="1"/>
          </p:cNvSpPr>
          <p:nvPr>
            <p:ph type="title"/>
          </p:nvPr>
        </p:nvSpPr>
        <p:spPr/>
        <p:txBody>
          <a:bodyPr/>
          <a:lstStyle/>
          <a:p>
            <a:pPr algn="ctr"/>
            <a:r>
              <a:rPr lang="en-US" dirty="0" err="1">
                <a:latin typeface="Times New Roman"/>
                <a:cs typeface="Times New Roman"/>
              </a:rPr>
              <a:t>Gambar</a:t>
            </a:r>
            <a:r>
              <a:rPr lang="en-US" dirty="0">
                <a:latin typeface="Times New Roman"/>
                <a:cs typeface="Times New Roman"/>
              </a:rPr>
              <a:t> Class Diagram Singleton</a:t>
            </a:r>
          </a:p>
        </p:txBody>
      </p:sp>
      <p:pic>
        <p:nvPicPr>
          <p:cNvPr id="4" name="Picture 4" descr="A screenshot of a cell phone&#10;&#10;Description generated with high confidence">
            <a:extLst>
              <a:ext uri="{FF2B5EF4-FFF2-40B4-BE49-F238E27FC236}">
                <a16:creationId xmlns:a16="http://schemas.microsoft.com/office/drawing/2014/main" id="{1615209B-C38C-4201-8B4E-8F9CE358C811}"/>
              </a:ext>
            </a:extLst>
          </p:cNvPr>
          <p:cNvPicPr>
            <a:picLocks noGrp="1" noChangeAspect="1"/>
          </p:cNvPicPr>
          <p:nvPr>
            <p:ph idx="1"/>
          </p:nvPr>
        </p:nvPicPr>
        <p:blipFill>
          <a:blip r:embed="rId2"/>
          <a:stretch>
            <a:fillRect/>
          </a:stretch>
        </p:blipFill>
        <p:spPr>
          <a:xfrm>
            <a:off x="2277958" y="1841953"/>
            <a:ext cx="7633785" cy="4314825"/>
          </a:xfrm>
          <a:prstGeom prst="rect">
            <a:avLst/>
          </a:prstGeom>
        </p:spPr>
      </p:pic>
    </p:spTree>
    <p:extLst>
      <p:ext uri="{BB962C8B-B14F-4D97-AF65-F5344CB8AC3E}">
        <p14:creationId xmlns:p14="http://schemas.microsoft.com/office/powerpoint/2010/main" val="3450360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4647-10ED-4348-B474-84D04E3EF1C3}"/>
              </a:ext>
            </a:extLst>
          </p:cNvPr>
          <p:cNvSpPr>
            <a:spLocks noGrp="1"/>
          </p:cNvSpPr>
          <p:nvPr>
            <p:ph type="title"/>
          </p:nvPr>
        </p:nvSpPr>
        <p:spPr/>
        <p:txBody>
          <a:bodyPr>
            <a:normAutofit fontScale="90000"/>
          </a:bodyPr>
          <a:lstStyle/>
          <a:p>
            <a:pPr algn="ctr"/>
            <a:r>
              <a:rPr lang="en-US" dirty="0" err="1">
                <a:latin typeface="Times New Roman"/>
                <a:cs typeface="Times New Roman"/>
              </a:rPr>
              <a:t>Penjelasan</a:t>
            </a:r>
            <a:r>
              <a:rPr lang="en-US" dirty="0">
                <a:latin typeface="Times New Roman"/>
                <a:cs typeface="Times New Roman"/>
              </a:rPr>
              <a:t> </a:t>
            </a:r>
            <a:r>
              <a:rPr lang="en-US" dirty="0" err="1">
                <a:latin typeface="Times New Roman"/>
                <a:cs typeface="Times New Roman"/>
              </a:rPr>
              <a:t>mengapa</a:t>
            </a:r>
            <a:r>
              <a:rPr lang="en-US" dirty="0">
                <a:latin typeface="Times New Roman"/>
                <a:cs typeface="Times New Roman"/>
              </a:rPr>
              <a:t> pattern yang </a:t>
            </a:r>
            <a:r>
              <a:rPr lang="en-US" dirty="0" err="1">
                <a:latin typeface="Times New Roman"/>
                <a:cs typeface="Times New Roman"/>
              </a:rPr>
              <a:t>dipilih</a:t>
            </a:r>
            <a:r>
              <a:rPr lang="en-US" dirty="0">
                <a:latin typeface="Times New Roman"/>
                <a:cs typeface="Times New Roman"/>
              </a:rPr>
              <a:t> </a:t>
            </a:r>
            <a:r>
              <a:rPr lang="en-US" dirty="0" err="1">
                <a:latin typeface="Times New Roman"/>
                <a:cs typeface="Times New Roman"/>
              </a:rPr>
              <a:t>dapat</a:t>
            </a:r>
            <a:r>
              <a:rPr lang="en-US" dirty="0">
                <a:latin typeface="Times New Roman"/>
                <a:cs typeface="Times New Roman"/>
              </a:rPr>
              <a:t> </a:t>
            </a:r>
            <a:r>
              <a:rPr lang="en-US" dirty="0" err="1">
                <a:latin typeface="Times New Roman"/>
                <a:cs typeface="Times New Roman"/>
              </a:rPr>
              <a:t>diterapkan</a:t>
            </a:r>
            <a:r>
              <a:rPr lang="en-US" dirty="0">
                <a:latin typeface="Times New Roman"/>
                <a:cs typeface="Times New Roman"/>
              </a:rPr>
              <a:t> di </a:t>
            </a:r>
            <a:r>
              <a:rPr lang="en-US" dirty="0" err="1">
                <a:latin typeface="Times New Roman"/>
                <a:cs typeface="Times New Roman"/>
              </a:rPr>
              <a:t>studi</a:t>
            </a:r>
            <a:r>
              <a:rPr lang="en-US" dirty="0">
                <a:latin typeface="Times New Roman"/>
                <a:cs typeface="Times New Roman"/>
              </a:rPr>
              <a:t> </a:t>
            </a:r>
            <a:r>
              <a:rPr lang="en-US" dirty="0" err="1">
                <a:latin typeface="Times New Roman"/>
                <a:cs typeface="Times New Roman"/>
              </a:rPr>
              <a:t>kasus</a:t>
            </a:r>
            <a:r>
              <a:rPr lang="en-US" dirty="0">
                <a:latin typeface="Times New Roman"/>
                <a:cs typeface="Times New Roman"/>
              </a:rPr>
              <a:t> yang kalian </a:t>
            </a:r>
            <a:r>
              <a:rPr lang="en-US" dirty="0" err="1">
                <a:latin typeface="Times New Roman"/>
                <a:cs typeface="Times New Roman"/>
              </a:rPr>
              <a:t>utarakan</a:t>
            </a:r>
          </a:p>
        </p:txBody>
      </p:sp>
      <p:sp>
        <p:nvSpPr>
          <p:cNvPr id="3" name="Content Placeholder 2">
            <a:extLst>
              <a:ext uri="{FF2B5EF4-FFF2-40B4-BE49-F238E27FC236}">
                <a16:creationId xmlns:a16="http://schemas.microsoft.com/office/drawing/2014/main" id="{8044F64E-8464-46F5-BCB7-37828FD88A25}"/>
              </a:ext>
            </a:extLst>
          </p:cNvPr>
          <p:cNvSpPr>
            <a:spLocks noGrp="1"/>
          </p:cNvSpPr>
          <p:nvPr>
            <p:ph idx="1"/>
          </p:nvPr>
        </p:nvSpPr>
        <p:spPr/>
        <p:txBody>
          <a:bodyPr vert="horz" lIns="91440" tIns="45720" rIns="91440" bIns="45720" rtlCol="0" anchor="t">
            <a:normAutofit/>
          </a:bodyPr>
          <a:lstStyle/>
          <a:p>
            <a:r>
              <a:rPr lang="en-US" dirty="0">
                <a:latin typeface="Times New Roman"/>
                <a:cs typeface="Times New Roman"/>
              </a:rPr>
              <a:t>Design pattern singleton </a:t>
            </a:r>
            <a:r>
              <a:rPr lang="en-US" dirty="0" err="1">
                <a:latin typeface="Times New Roman"/>
                <a:cs typeface="Times New Roman"/>
              </a:rPr>
              <a:t>bisa</a:t>
            </a:r>
            <a:r>
              <a:rPr lang="en-US" dirty="0">
                <a:latin typeface="Times New Roman"/>
                <a:cs typeface="Times New Roman"/>
              </a:rPr>
              <a:t> </a:t>
            </a:r>
            <a:r>
              <a:rPr lang="en-US" dirty="0" err="1">
                <a:latin typeface="Times New Roman"/>
                <a:cs typeface="Times New Roman"/>
              </a:rPr>
              <a:t>digunakan</a:t>
            </a:r>
            <a:r>
              <a:rPr lang="en-US" dirty="0">
                <a:latin typeface="Times New Roman"/>
                <a:cs typeface="Times New Roman"/>
              </a:rPr>
              <a:t> </a:t>
            </a:r>
            <a:r>
              <a:rPr lang="en-US" dirty="0" err="1">
                <a:latin typeface="Times New Roman"/>
                <a:cs typeface="Times New Roman"/>
              </a:rPr>
              <a:t>untuk</a:t>
            </a:r>
            <a:r>
              <a:rPr lang="en-US" dirty="0">
                <a:latin typeface="Times New Roman"/>
                <a:cs typeface="Times New Roman"/>
              </a:rPr>
              <a:t> </a:t>
            </a:r>
            <a:r>
              <a:rPr lang="en-US" dirty="0" err="1">
                <a:latin typeface="Times New Roman"/>
                <a:cs typeface="Times New Roman"/>
              </a:rPr>
              <a:t>membuat</a:t>
            </a:r>
            <a:r>
              <a:rPr lang="en-US" dirty="0">
                <a:latin typeface="Times New Roman"/>
                <a:cs typeface="Times New Roman"/>
              </a:rPr>
              <a:t> scene </a:t>
            </a:r>
            <a:r>
              <a:rPr lang="en-US" dirty="0" err="1">
                <a:latin typeface="Times New Roman"/>
                <a:cs typeface="Times New Roman"/>
              </a:rPr>
              <a:t>baru</a:t>
            </a:r>
            <a:r>
              <a:rPr lang="en-US" dirty="0">
                <a:latin typeface="Times New Roman"/>
                <a:cs typeface="Times New Roman"/>
              </a:rPr>
              <a:t> </a:t>
            </a:r>
            <a:r>
              <a:rPr lang="en-US" dirty="0" err="1">
                <a:latin typeface="Times New Roman"/>
                <a:cs typeface="Times New Roman"/>
              </a:rPr>
              <a:t>dimana</a:t>
            </a:r>
            <a:r>
              <a:rPr lang="en-US" dirty="0">
                <a:latin typeface="Times New Roman"/>
                <a:cs typeface="Times New Roman"/>
              </a:rPr>
              <a:t> agar data </a:t>
            </a:r>
            <a:r>
              <a:rPr lang="en-US" dirty="0" err="1">
                <a:latin typeface="Times New Roman"/>
                <a:cs typeface="Times New Roman"/>
              </a:rPr>
              <a:t>pada</a:t>
            </a:r>
            <a:r>
              <a:rPr lang="en-US" dirty="0">
                <a:latin typeface="Times New Roman"/>
                <a:cs typeface="Times New Roman"/>
              </a:rPr>
              <a:t> scene </a:t>
            </a:r>
            <a:r>
              <a:rPr lang="en-US" dirty="0" err="1">
                <a:latin typeface="Times New Roman"/>
                <a:cs typeface="Times New Roman"/>
              </a:rPr>
              <a:t>sebelumnya</a:t>
            </a:r>
            <a:r>
              <a:rPr lang="en-US" dirty="0">
                <a:latin typeface="Times New Roman"/>
                <a:cs typeface="Times New Roman"/>
              </a:rPr>
              <a:t> </a:t>
            </a:r>
            <a:r>
              <a:rPr lang="en-US" dirty="0" err="1">
                <a:latin typeface="Times New Roman"/>
                <a:cs typeface="Times New Roman"/>
              </a:rPr>
              <a:t>tidak</a:t>
            </a:r>
            <a:r>
              <a:rPr lang="en-US" dirty="0">
                <a:latin typeface="Times New Roman"/>
                <a:cs typeface="Times New Roman"/>
              </a:rPr>
              <a:t> </a:t>
            </a:r>
            <a:r>
              <a:rPr lang="en-US" dirty="0" err="1">
                <a:latin typeface="Times New Roman"/>
                <a:cs typeface="Times New Roman"/>
              </a:rPr>
              <a:t>hilang</a:t>
            </a:r>
            <a:r>
              <a:rPr lang="en-US" dirty="0">
                <a:latin typeface="Times New Roman"/>
                <a:cs typeface="Times New Roman"/>
              </a:rPr>
              <a:t> </a:t>
            </a:r>
            <a:r>
              <a:rPr lang="en-US" dirty="0" err="1">
                <a:latin typeface="Times New Roman"/>
                <a:cs typeface="Times New Roman"/>
              </a:rPr>
              <a:t>atau</a:t>
            </a:r>
            <a:r>
              <a:rPr lang="en-US" dirty="0">
                <a:latin typeface="Times New Roman"/>
                <a:cs typeface="Times New Roman"/>
              </a:rPr>
              <a:t> </a:t>
            </a:r>
            <a:r>
              <a:rPr lang="en-US" dirty="0" err="1">
                <a:latin typeface="Times New Roman"/>
                <a:cs typeface="Times New Roman"/>
              </a:rPr>
              <a:t>dapat</a:t>
            </a:r>
            <a:r>
              <a:rPr lang="en-US" dirty="0">
                <a:latin typeface="Times New Roman"/>
                <a:cs typeface="Times New Roman"/>
              </a:rPr>
              <a:t> di carry over, </a:t>
            </a:r>
            <a:r>
              <a:rPr lang="en-US" dirty="0" err="1">
                <a:latin typeface="Times New Roman"/>
                <a:cs typeface="Times New Roman"/>
              </a:rPr>
              <a:t>dimana</a:t>
            </a:r>
            <a:r>
              <a:rPr lang="en-US" dirty="0">
                <a:latin typeface="Times New Roman"/>
                <a:cs typeface="Times New Roman"/>
              </a:rPr>
              <a:t> </a:t>
            </a:r>
            <a:r>
              <a:rPr lang="en-US" dirty="0" err="1">
                <a:latin typeface="Times New Roman"/>
                <a:cs typeface="Times New Roman"/>
              </a:rPr>
              <a:t>bisa</a:t>
            </a:r>
            <a:r>
              <a:rPr lang="en-US" dirty="0">
                <a:latin typeface="Times New Roman"/>
                <a:cs typeface="Times New Roman"/>
              </a:rPr>
              <a:t> </a:t>
            </a:r>
            <a:r>
              <a:rPr lang="en-US" dirty="0" err="1">
                <a:latin typeface="Times New Roman"/>
                <a:cs typeface="Times New Roman"/>
              </a:rPr>
              <a:t>dibilang</a:t>
            </a:r>
            <a:r>
              <a:rPr lang="en-US" dirty="0">
                <a:latin typeface="Times New Roman"/>
                <a:cs typeface="Times New Roman"/>
              </a:rPr>
              <a:t> </a:t>
            </a:r>
            <a:r>
              <a:rPr lang="en-US" dirty="0" err="1">
                <a:latin typeface="Times New Roman"/>
                <a:cs typeface="Times New Roman"/>
              </a:rPr>
              <a:t>dengan</a:t>
            </a:r>
            <a:r>
              <a:rPr lang="en-US" dirty="0">
                <a:latin typeface="Times New Roman"/>
                <a:cs typeface="Times New Roman"/>
              </a:rPr>
              <a:t> kata lain singleton </a:t>
            </a:r>
            <a:r>
              <a:rPr lang="en-US" dirty="0" err="1">
                <a:latin typeface="Times New Roman"/>
                <a:cs typeface="Times New Roman"/>
              </a:rPr>
              <a:t>dapat</a:t>
            </a:r>
            <a:r>
              <a:rPr lang="en-US" dirty="0">
                <a:latin typeface="Times New Roman"/>
                <a:cs typeface="Times New Roman"/>
              </a:rPr>
              <a:t> </a:t>
            </a:r>
            <a:r>
              <a:rPr lang="en-US" dirty="0" err="1">
                <a:latin typeface="Times New Roman"/>
                <a:cs typeface="Times New Roman"/>
              </a:rPr>
              <a:t>digunakan</a:t>
            </a:r>
            <a:r>
              <a:rPr lang="en-US" dirty="0">
                <a:latin typeface="Times New Roman"/>
                <a:cs typeface="Times New Roman"/>
              </a:rPr>
              <a:t> </a:t>
            </a:r>
            <a:r>
              <a:rPr lang="en-US" dirty="0" err="1">
                <a:latin typeface="Times New Roman"/>
                <a:cs typeface="Times New Roman"/>
              </a:rPr>
              <a:t>sebagai</a:t>
            </a:r>
            <a:r>
              <a:rPr lang="en-US" dirty="0">
                <a:latin typeface="Times New Roman"/>
                <a:cs typeface="Times New Roman"/>
              </a:rPr>
              <a:t> storage data </a:t>
            </a:r>
            <a:r>
              <a:rPr lang="en-US" dirty="0" err="1">
                <a:latin typeface="Times New Roman"/>
                <a:cs typeface="Times New Roman"/>
              </a:rPr>
              <a:t>atau</a:t>
            </a:r>
            <a:r>
              <a:rPr lang="en-US" dirty="0">
                <a:latin typeface="Times New Roman"/>
                <a:cs typeface="Times New Roman"/>
              </a:rPr>
              <a:t> media </a:t>
            </a:r>
            <a:r>
              <a:rPr lang="en-US" dirty="0" err="1">
                <a:latin typeface="Times New Roman"/>
                <a:cs typeface="Times New Roman"/>
              </a:rPr>
              <a:t>penyimpanan</a:t>
            </a:r>
            <a:r>
              <a:rPr lang="en-US" dirty="0">
                <a:latin typeface="Times New Roman"/>
                <a:cs typeface="Times New Roman"/>
              </a:rPr>
              <a:t> data </a:t>
            </a:r>
            <a:r>
              <a:rPr lang="en-US" dirty="0" err="1">
                <a:latin typeface="Times New Roman"/>
                <a:cs typeface="Times New Roman"/>
              </a:rPr>
              <a:t>untuk</a:t>
            </a:r>
            <a:r>
              <a:rPr lang="en-US" dirty="0">
                <a:latin typeface="Times New Roman"/>
                <a:cs typeface="Times New Roman"/>
              </a:rPr>
              <a:t> </a:t>
            </a:r>
            <a:r>
              <a:rPr lang="en-US" dirty="0" err="1">
                <a:latin typeface="Times New Roman"/>
                <a:cs typeface="Times New Roman"/>
              </a:rPr>
              <a:t>memindahkan</a:t>
            </a:r>
            <a:r>
              <a:rPr lang="en-US" dirty="0">
                <a:latin typeface="Times New Roman"/>
                <a:cs typeface="Times New Roman"/>
              </a:rPr>
              <a:t> data </a:t>
            </a:r>
            <a:r>
              <a:rPr lang="en-US" dirty="0" err="1">
                <a:latin typeface="Times New Roman"/>
                <a:cs typeface="Times New Roman"/>
              </a:rPr>
              <a:t>secara</a:t>
            </a:r>
            <a:r>
              <a:rPr lang="en-US" dirty="0">
                <a:latin typeface="Times New Roman"/>
                <a:cs typeface="Times New Roman"/>
              </a:rPr>
              <a:t> </a:t>
            </a:r>
            <a:r>
              <a:rPr lang="en-US" dirty="0" err="1">
                <a:latin typeface="Times New Roman"/>
                <a:cs typeface="Times New Roman"/>
              </a:rPr>
              <a:t>langsung</a:t>
            </a:r>
            <a:r>
              <a:rPr lang="en-US" dirty="0">
                <a:latin typeface="Times New Roman"/>
                <a:cs typeface="Times New Roman"/>
              </a:rPr>
              <a:t> </a:t>
            </a:r>
            <a:r>
              <a:rPr lang="en-US" dirty="0" err="1">
                <a:latin typeface="Times New Roman"/>
                <a:cs typeface="Times New Roman"/>
              </a:rPr>
              <a:t>tanpa</a:t>
            </a:r>
            <a:r>
              <a:rPr lang="en-US" dirty="0">
                <a:latin typeface="Times New Roman"/>
                <a:cs typeface="Times New Roman"/>
              </a:rPr>
              <a:t> </a:t>
            </a:r>
            <a:r>
              <a:rPr lang="en-US" dirty="0" err="1">
                <a:latin typeface="Times New Roman"/>
                <a:cs typeface="Times New Roman"/>
              </a:rPr>
              <a:t>menghilangkan</a:t>
            </a:r>
            <a:r>
              <a:rPr lang="en-US" dirty="0">
                <a:latin typeface="Times New Roman"/>
                <a:cs typeface="Times New Roman"/>
              </a:rPr>
              <a:t> </a:t>
            </a:r>
            <a:r>
              <a:rPr lang="en-US" dirty="0" err="1">
                <a:latin typeface="Times New Roman"/>
                <a:cs typeface="Times New Roman"/>
              </a:rPr>
              <a:t>ataupun</a:t>
            </a:r>
            <a:r>
              <a:rPr lang="en-US" dirty="0">
                <a:latin typeface="Times New Roman"/>
                <a:cs typeface="Times New Roman"/>
              </a:rPr>
              <a:t> </a:t>
            </a:r>
            <a:r>
              <a:rPr lang="en-US" dirty="0" err="1">
                <a:latin typeface="Times New Roman"/>
                <a:cs typeface="Times New Roman"/>
              </a:rPr>
              <a:t>mengubah</a:t>
            </a:r>
            <a:r>
              <a:rPr lang="en-US" dirty="0">
                <a:latin typeface="Times New Roman"/>
                <a:cs typeface="Times New Roman"/>
              </a:rPr>
              <a:t> </a:t>
            </a:r>
            <a:r>
              <a:rPr lang="en-US" dirty="0" err="1">
                <a:latin typeface="Times New Roman"/>
                <a:cs typeface="Times New Roman"/>
              </a:rPr>
              <a:t>nilai</a:t>
            </a:r>
            <a:r>
              <a:rPr lang="en-US" dirty="0">
                <a:latin typeface="Times New Roman"/>
                <a:cs typeface="Times New Roman"/>
              </a:rPr>
              <a:t> </a:t>
            </a:r>
            <a:r>
              <a:rPr lang="en-US" dirty="0" err="1">
                <a:latin typeface="Times New Roman"/>
                <a:cs typeface="Times New Roman"/>
              </a:rPr>
              <a:t>atau</a:t>
            </a:r>
            <a:r>
              <a:rPr lang="en-US" dirty="0">
                <a:latin typeface="Times New Roman"/>
                <a:cs typeface="Times New Roman"/>
              </a:rPr>
              <a:t> variable </a:t>
            </a:r>
            <a:r>
              <a:rPr lang="en-US" dirty="0" err="1">
                <a:latin typeface="Times New Roman"/>
                <a:cs typeface="Times New Roman"/>
              </a:rPr>
              <a:t>dari</a:t>
            </a:r>
            <a:r>
              <a:rPr lang="en-US" dirty="0">
                <a:latin typeface="Times New Roman"/>
                <a:cs typeface="Times New Roman"/>
              </a:rPr>
              <a:t> scene </a:t>
            </a:r>
            <a:r>
              <a:rPr lang="en-US" dirty="0" err="1">
                <a:latin typeface="Times New Roman"/>
                <a:cs typeface="Times New Roman"/>
              </a:rPr>
              <a:t>sebelumnya</a:t>
            </a:r>
            <a:r>
              <a:rPr lang="en-US" dirty="0">
                <a:latin typeface="Times New Roman"/>
                <a:cs typeface="Times New Roman"/>
              </a:rPr>
              <a:t>.</a:t>
            </a:r>
          </a:p>
          <a:p>
            <a:endParaRPr lang="en-US" dirty="0">
              <a:latin typeface="Times New Roman"/>
              <a:cs typeface="Times New Roman"/>
            </a:endParaRPr>
          </a:p>
          <a:p>
            <a:r>
              <a:rPr lang="en-US" dirty="0" err="1">
                <a:latin typeface="Times New Roman"/>
                <a:cs typeface="Times New Roman"/>
              </a:rPr>
              <a:t>Contoh</a:t>
            </a:r>
            <a:r>
              <a:rPr lang="en-US" dirty="0">
                <a:latin typeface="Times New Roman"/>
                <a:cs typeface="Times New Roman"/>
              </a:rPr>
              <a:t> : </a:t>
            </a:r>
            <a:r>
              <a:rPr lang="en-US" dirty="0" err="1">
                <a:latin typeface="Times New Roman"/>
                <a:cs typeface="Times New Roman"/>
              </a:rPr>
              <a:t>Seperti</a:t>
            </a:r>
            <a:r>
              <a:rPr lang="en-US" dirty="0">
                <a:latin typeface="Times New Roman"/>
                <a:cs typeface="Times New Roman"/>
              </a:rPr>
              <a:t> </a:t>
            </a:r>
            <a:r>
              <a:rPr lang="en-US" dirty="0" err="1">
                <a:latin typeface="Times New Roman"/>
                <a:cs typeface="Times New Roman"/>
              </a:rPr>
              <a:t>pada</a:t>
            </a:r>
            <a:r>
              <a:rPr lang="en-US" dirty="0">
                <a:latin typeface="Times New Roman"/>
                <a:cs typeface="Times New Roman"/>
              </a:rPr>
              <a:t> </a:t>
            </a:r>
            <a:r>
              <a:rPr lang="en-US" dirty="0" err="1">
                <a:latin typeface="Times New Roman"/>
                <a:cs typeface="Times New Roman"/>
              </a:rPr>
              <a:t>gambar</a:t>
            </a:r>
            <a:r>
              <a:rPr lang="en-US" dirty="0">
                <a:latin typeface="Times New Roman"/>
                <a:cs typeface="Times New Roman"/>
              </a:rPr>
              <a:t> </a:t>
            </a:r>
            <a:r>
              <a:rPr lang="en-US" dirty="0" err="1">
                <a:latin typeface="Times New Roman"/>
                <a:cs typeface="Times New Roman"/>
              </a:rPr>
              <a:t>sebelumnya</a:t>
            </a:r>
            <a:r>
              <a:rPr lang="en-US" dirty="0">
                <a:latin typeface="Times New Roman"/>
                <a:cs typeface="Times New Roman"/>
              </a:rPr>
              <a:t> </a:t>
            </a:r>
            <a:r>
              <a:rPr lang="en-US" dirty="0" err="1">
                <a:latin typeface="Times New Roman"/>
                <a:cs typeface="Times New Roman"/>
              </a:rPr>
              <a:t>untuk</a:t>
            </a:r>
            <a:r>
              <a:rPr lang="en-US" dirty="0">
                <a:latin typeface="Times New Roman"/>
                <a:cs typeface="Times New Roman"/>
              </a:rPr>
              <a:t> </a:t>
            </a:r>
            <a:r>
              <a:rPr lang="en-US" dirty="0" err="1">
                <a:latin typeface="Times New Roman"/>
                <a:cs typeface="Times New Roman"/>
              </a:rPr>
              <a:t>penyimpanan</a:t>
            </a:r>
            <a:r>
              <a:rPr lang="en-US" dirty="0">
                <a:latin typeface="Times New Roman"/>
                <a:cs typeface="Times New Roman"/>
              </a:rPr>
              <a:t> </a:t>
            </a:r>
            <a:r>
              <a:rPr lang="en-US" dirty="0" err="1">
                <a:latin typeface="Times New Roman"/>
                <a:cs typeface="Times New Roman"/>
              </a:rPr>
              <a:t>nilai</a:t>
            </a:r>
            <a:r>
              <a:rPr lang="en-US" dirty="0">
                <a:latin typeface="Times New Roman"/>
                <a:cs typeface="Times New Roman"/>
              </a:rPr>
              <a:t> </a:t>
            </a:r>
            <a:r>
              <a:rPr lang="en-US" dirty="0" err="1">
                <a:latin typeface="Times New Roman"/>
                <a:cs typeface="Times New Roman"/>
              </a:rPr>
              <a:t>uang</a:t>
            </a:r>
            <a:r>
              <a:rPr lang="en-US" dirty="0">
                <a:latin typeface="Times New Roman"/>
                <a:cs typeface="Times New Roman"/>
              </a:rPr>
              <a:t> </a:t>
            </a:r>
            <a:r>
              <a:rPr lang="en-US" dirty="0" err="1">
                <a:latin typeface="Times New Roman"/>
                <a:cs typeface="Times New Roman"/>
              </a:rPr>
              <a:t>dan</a:t>
            </a:r>
            <a:r>
              <a:rPr lang="en-US" dirty="0">
                <a:latin typeface="Times New Roman"/>
                <a:cs typeface="Times New Roman"/>
              </a:rPr>
              <a:t> </a:t>
            </a:r>
            <a:r>
              <a:rPr lang="en-US" dirty="0" err="1">
                <a:latin typeface="Times New Roman"/>
                <a:cs typeface="Times New Roman"/>
              </a:rPr>
              <a:t>jumlah</a:t>
            </a:r>
            <a:r>
              <a:rPr lang="en-US" dirty="0">
                <a:latin typeface="Times New Roman"/>
                <a:cs typeface="Times New Roman"/>
              </a:rPr>
              <a:t> item </a:t>
            </a:r>
            <a:r>
              <a:rPr lang="en-US" dirty="0" err="1">
                <a:latin typeface="Times New Roman"/>
                <a:cs typeface="Times New Roman"/>
              </a:rPr>
              <a:t>digunakan</a:t>
            </a:r>
            <a:r>
              <a:rPr lang="en-US" dirty="0">
                <a:latin typeface="Times New Roman"/>
                <a:cs typeface="Times New Roman"/>
              </a:rPr>
              <a:t> agar </a:t>
            </a:r>
            <a:r>
              <a:rPr lang="en-US" dirty="0" err="1">
                <a:latin typeface="Times New Roman"/>
                <a:cs typeface="Times New Roman"/>
              </a:rPr>
              <a:t>uang</a:t>
            </a:r>
            <a:r>
              <a:rPr lang="en-US" dirty="0">
                <a:latin typeface="Times New Roman"/>
                <a:cs typeface="Times New Roman"/>
              </a:rPr>
              <a:t> </a:t>
            </a:r>
            <a:r>
              <a:rPr lang="en-US" dirty="0" err="1">
                <a:latin typeface="Times New Roman"/>
                <a:cs typeface="Times New Roman"/>
              </a:rPr>
              <a:t>dan</a:t>
            </a:r>
            <a:r>
              <a:rPr lang="en-US" dirty="0">
                <a:latin typeface="Times New Roman"/>
                <a:cs typeface="Times New Roman"/>
              </a:rPr>
              <a:t> item yang </a:t>
            </a:r>
            <a:r>
              <a:rPr lang="en-US" dirty="0" err="1">
                <a:latin typeface="Times New Roman"/>
                <a:cs typeface="Times New Roman"/>
              </a:rPr>
              <a:t>dimiliki</a:t>
            </a:r>
            <a:r>
              <a:rPr lang="en-US" dirty="0">
                <a:latin typeface="Times New Roman"/>
                <a:cs typeface="Times New Roman"/>
              </a:rPr>
              <a:t> player </a:t>
            </a:r>
            <a:r>
              <a:rPr lang="en-US" dirty="0" err="1">
                <a:latin typeface="Times New Roman"/>
                <a:cs typeface="Times New Roman"/>
              </a:rPr>
              <a:t>tidak</a:t>
            </a:r>
            <a:r>
              <a:rPr lang="en-US" dirty="0">
                <a:latin typeface="Times New Roman"/>
                <a:cs typeface="Times New Roman"/>
              </a:rPr>
              <a:t> </a:t>
            </a:r>
            <a:r>
              <a:rPr lang="en-US" dirty="0" err="1">
                <a:latin typeface="Times New Roman"/>
                <a:cs typeface="Times New Roman"/>
              </a:rPr>
              <a:t>kosong</a:t>
            </a:r>
            <a:r>
              <a:rPr lang="en-US" dirty="0">
                <a:latin typeface="Times New Roman"/>
                <a:cs typeface="Times New Roman"/>
              </a:rPr>
              <a:t> (0).</a:t>
            </a:r>
          </a:p>
        </p:txBody>
      </p:sp>
    </p:spTree>
    <p:extLst>
      <p:ext uri="{BB962C8B-B14F-4D97-AF65-F5344CB8AC3E}">
        <p14:creationId xmlns:p14="http://schemas.microsoft.com/office/powerpoint/2010/main" val="540679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EBE28-B7FF-4917-81DF-075BA8BF9D12}"/>
              </a:ext>
            </a:extLst>
          </p:cNvPr>
          <p:cNvSpPr>
            <a:spLocks noGrp="1"/>
          </p:cNvSpPr>
          <p:nvPr>
            <p:ph type="title"/>
          </p:nvPr>
        </p:nvSpPr>
        <p:spPr/>
        <p:txBody>
          <a:bodyPr/>
          <a:lstStyle/>
          <a:p>
            <a:pPr algn="ctr"/>
            <a:r>
              <a:rPr lang="en-US" dirty="0" err="1">
                <a:latin typeface="Times New Roman"/>
                <a:cs typeface="Times New Roman"/>
              </a:rPr>
              <a:t>Deskripsi</a:t>
            </a:r>
            <a:r>
              <a:rPr lang="en-US" dirty="0">
                <a:latin typeface="Times New Roman"/>
                <a:cs typeface="Times New Roman"/>
              </a:rPr>
              <a:t> </a:t>
            </a:r>
            <a:r>
              <a:rPr lang="en-US" dirty="0" err="1">
                <a:latin typeface="Times New Roman"/>
                <a:cs typeface="Times New Roman"/>
              </a:rPr>
              <a:t>Kasus</a:t>
            </a:r>
            <a:r>
              <a:rPr lang="en-US" dirty="0">
                <a:latin typeface="Times New Roman"/>
                <a:cs typeface="Times New Roman"/>
              </a:rPr>
              <a:t> State</a:t>
            </a:r>
          </a:p>
        </p:txBody>
      </p:sp>
      <p:pic>
        <p:nvPicPr>
          <p:cNvPr id="4" name="Picture 4" descr="A picture containing text, indoor&#10;&#10;Description generated with high confidence">
            <a:extLst>
              <a:ext uri="{FF2B5EF4-FFF2-40B4-BE49-F238E27FC236}">
                <a16:creationId xmlns:a16="http://schemas.microsoft.com/office/drawing/2014/main" id="{AA4FDEFE-D59D-4AD0-8AB5-5E92557AD220}"/>
              </a:ext>
            </a:extLst>
          </p:cNvPr>
          <p:cNvPicPr>
            <a:picLocks noGrp="1" noChangeAspect="1"/>
          </p:cNvPicPr>
          <p:nvPr>
            <p:ph idx="1"/>
          </p:nvPr>
        </p:nvPicPr>
        <p:blipFill>
          <a:blip r:embed="rId2"/>
          <a:stretch>
            <a:fillRect/>
          </a:stretch>
        </p:blipFill>
        <p:spPr>
          <a:xfrm>
            <a:off x="914400" y="1457325"/>
            <a:ext cx="4984750" cy="2805779"/>
          </a:xfrm>
          <a:prstGeom prst="rect">
            <a:avLst/>
          </a:prstGeom>
        </p:spPr>
      </p:pic>
      <p:pic>
        <p:nvPicPr>
          <p:cNvPr id="6" name="Picture 6" descr="A picture containing floor, indoor&#10;&#10;Description generated with very high confidence">
            <a:extLst>
              <a:ext uri="{FF2B5EF4-FFF2-40B4-BE49-F238E27FC236}">
                <a16:creationId xmlns:a16="http://schemas.microsoft.com/office/drawing/2014/main" id="{6705A024-B458-4A5A-A194-096C449FBDBF}"/>
              </a:ext>
            </a:extLst>
          </p:cNvPr>
          <p:cNvPicPr>
            <a:picLocks noChangeAspect="1"/>
          </p:cNvPicPr>
          <p:nvPr/>
        </p:nvPicPr>
        <p:blipFill>
          <a:blip r:embed="rId3"/>
          <a:stretch>
            <a:fillRect/>
          </a:stretch>
        </p:blipFill>
        <p:spPr>
          <a:xfrm>
            <a:off x="6198506" y="1469578"/>
            <a:ext cx="4970690" cy="2796700"/>
          </a:xfrm>
          <a:prstGeom prst="rect">
            <a:avLst/>
          </a:prstGeom>
        </p:spPr>
      </p:pic>
      <p:sp>
        <p:nvSpPr>
          <p:cNvPr id="8" name="TextBox 7">
            <a:extLst>
              <a:ext uri="{FF2B5EF4-FFF2-40B4-BE49-F238E27FC236}">
                <a16:creationId xmlns:a16="http://schemas.microsoft.com/office/drawing/2014/main" id="{058343FF-5E5D-4C3D-9BFD-7E50B0C0B4BE}"/>
              </a:ext>
            </a:extLst>
          </p:cNvPr>
          <p:cNvSpPr txBox="1"/>
          <p:nvPr/>
        </p:nvSpPr>
        <p:spPr>
          <a:xfrm>
            <a:off x="914400" y="4438650"/>
            <a:ext cx="10250714" cy="203200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Times New Roman"/>
                <a:cs typeface="Times New Roman"/>
              </a:rPr>
              <a:t>Pada game persona state digunakan untuk lebih mengarah ke behaviour pattern yang dimana bisa digunakan oleh player untuk berjalan apabila tombol arah ditekan selama selang waktu tertentu dan akan nonaktif fungsi tersebut apabila tombol di lepas, begitu pula dengan ketika player berlari karena apabila tidak memiliki behaviour yang spesifik seperti fungsi ketika di lepas maka player bisa saja bergerak dengan sendirinya. Sama halnya dengan berlari, ketika player bertarung maka terdapat ketentuan dimana apabila musuh menyerang atau pemain menyerang </a:t>
            </a:r>
            <a:r>
              <a:rPr lang="en-US" dirty="0" err="1">
                <a:latin typeface="Times New Roman"/>
                <a:cs typeface="Times New Roman"/>
              </a:rPr>
              <a:t>atau</a:t>
            </a:r>
            <a:r>
              <a:rPr lang="en-US" dirty="0">
                <a:latin typeface="Times New Roman"/>
                <a:cs typeface="Times New Roman"/>
              </a:rPr>
              <a:t> </a:t>
            </a:r>
            <a:r>
              <a:rPr lang="en-US" dirty="0" err="1">
                <a:latin typeface="Times New Roman"/>
                <a:cs typeface="Times New Roman"/>
              </a:rPr>
              <a:t>melakukan</a:t>
            </a:r>
            <a:r>
              <a:rPr lang="en-US" dirty="0">
                <a:latin typeface="Times New Roman"/>
                <a:cs typeface="Times New Roman"/>
              </a:rPr>
              <a:t> </a:t>
            </a:r>
            <a:r>
              <a:rPr lang="en-US" dirty="0" err="1">
                <a:latin typeface="Times New Roman"/>
                <a:cs typeface="Times New Roman"/>
              </a:rPr>
              <a:t>sesuatu</a:t>
            </a:r>
            <a:r>
              <a:rPr lang="en-US" dirty="0">
                <a:latin typeface="Times New Roman"/>
                <a:cs typeface="Times New Roman"/>
              </a:rPr>
              <a:t> </a:t>
            </a:r>
            <a:r>
              <a:rPr lang="en-US" dirty="0" err="1">
                <a:latin typeface="Times New Roman"/>
                <a:cs typeface="Times New Roman"/>
              </a:rPr>
              <a:t>maka</a:t>
            </a:r>
            <a:r>
              <a:rPr lang="en-US" dirty="0">
                <a:latin typeface="Times New Roman"/>
                <a:cs typeface="Times New Roman"/>
              </a:rPr>
              <a:t> </a:t>
            </a:r>
            <a:r>
              <a:rPr lang="en-US" dirty="0" err="1">
                <a:latin typeface="Times New Roman"/>
                <a:cs typeface="Times New Roman"/>
              </a:rPr>
              <a:t>akan</a:t>
            </a:r>
            <a:r>
              <a:rPr lang="en-US" dirty="0">
                <a:latin typeface="Times New Roman"/>
                <a:cs typeface="Times New Roman"/>
              </a:rPr>
              <a:t> </a:t>
            </a:r>
            <a:r>
              <a:rPr lang="en-US" dirty="0" err="1">
                <a:latin typeface="Times New Roman"/>
                <a:cs typeface="Times New Roman"/>
              </a:rPr>
              <a:t>pindah</a:t>
            </a:r>
            <a:r>
              <a:rPr lang="en-US" dirty="0">
                <a:latin typeface="Times New Roman"/>
                <a:cs typeface="Times New Roman"/>
              </a:rPr>
              <a:t> </a:t>
            </a:r>
            <a:r>
              <a:rPr lang="en-US" dirty="0" err="1">
                <a:latin typeface="Times New Roman"/>
                <a:cs typeface="Times New Roman"/>
              </a:rPr>
              <a:t>ke</a:t>
            </a:r>
            <a:r>
              <a:rPr lang="en-US" dirty="0">
                <a:latin typeface="Times New Roman"/>
                <a:cs typeface="Times New Roman"/>
              </a:rPr>
              <a:t> </a:t>
            </a:r>
            <a:r>
              <a:rPr lang="en-US" dirty="0" err="1">
                <a:latin typeface="Times New Roman"/>
                <a:cs typeface="Times New Roman"/>
              </a:rPr>
              <a:t>ai</a:t>
            </a:r>
            <a:r>
              <a:rPr lang="en-US" dirty="0">
                <a:latin typeface="Times New Roman"/>
                <a:cs typeface="Times New Roman"/>
              </a:rPr>
              <a:t> (artificial intelligence) </a:t>
            </a:r>
            <a:r>
              <a:rPr lang="en-US" dirty="0" err="1">
                <a:latin typeface="Times New Roman"/>
                <a:cs typeface="Times New Roman"/>
              </a:rPr>
              <a:t>lainnya</a:t>
            </a:r>
            <a:r>
              <a:rPr lang="en-US" dirty="0">
                <a:latin typeface="Times New Roman"/>
                <a:cs typeface="Times New Roman"/>
              </a:rPr>
              <a:t>, </a:t>
            </a:r>
            <a:r>
              <a:rPr lang="en-US" dirty="0" err="1">
                <a:latin typeface="Times New Roman"/>
                <a:cs typeface="Times New Roman"/>
              </a:rPr>
              <a:t>karena</a:t>
            </a:r>
            <a:r>
              <a:rPr lang="en-US" dirty="0">
                <a:latin typeface="Times New Roman"/>
                <a:cs typeface="Times New Roman"/>
              </a:rPr>
              <a:t> </a:t>
            </a:r>
            <a:r>
              <a:rPr lang="en-US" dirty="0" err="1">
                <a:latin typeface="Times New Roman"/>
                <a:cs typeface="Times New Roman"/>
              </a:rPr>
              <a:t>apabila</a:t>
            </a:r>
            <a:r>
              <a:rPr lang="en-US" dirty="0">
                <a:latin typeface="Times New Roman"/>
                <a:cs typeface="Times New Roman"/>
              </a:rPr>
              <a:t> </a:t>
            </a:r>
            <a:r>
              <a:rPr lang="en-US" dirty="0" err="1">
                <a:latin typeface="Times New Roman"/>
                <a:cs typeface="Times New Roman"/>
              </a:rPr>
              <a:t>tidak</a:t>
            </a:r>
            <a:r>
              <a:rPr lang="en-US" dirty="0">
                <a:latin typeface="Times New Roman"/>
                <a:cs typeface="Times New Roman"/>
              </a:rPr>
              <a:t> </a:t>
            </a:r>
            <a:r>
              <a:rPr lang="en-US" dirty="0" err="1">
                <a:latin typeface="Times New Roman"/>
                <a:cs typeface="Times New Roman"/>
              </a:rPr>
              <a:t>ada</a:t>
            </a:r>
            <a:r>
              <a:rPr lang="en-US" dirty="0">
                <a:latin typeface="Times New Roman"/>
                <a:cs typeface="Times New Roman"/>
              </a:rPr>
              <a:t> </a:t>
            </a:r>
            <a:r>
              <a:rPr lang="en-US" dirty="0" err="1">
                <a:latin typeface="Times New Roman"/>
                <a:cs typeface="Times New Roman"/>
              </a:rPr>
              <a:t>maka</a:t>
            </a:r>
            <a:r>
              <a:rPr lang="en-US" dirty="0">
                <a:latin typeface="Times New Roman"/>
                <a:cs typeface="Times New Roman"/>
              </a:rPr>
              <a:t> </a:t>
            </a:r>
            <a:r>
              <a:rPr lang="en-US" dirty="0" err="1">
                <a:latin typeface="Times New Roman"/>
                <a:cs typeface="Times New Roman"/>
              </a:rPr>
              <a:t>suatu</a:t>
            </a:r>
            <a:r>
              <a:rPr lang="en-US" dirty="0">
                <a:latin typeface="Times New Roman"/>
                <a:cs typeface="Times New Roman"/>
              </a:rPr>
              <a:t> </a:t>
            </a:r>
            <a:r>
              <a:rPr lang="en-US" dirty="0" err="1">
                <a:latin typeface="Times New Roman"/>
                <a:cs typeface="Times New Roman"/>
              </a:rPr>
              <a:t>ai</a:t>
            </a:r>
            <a:r>
              <a:rPr lang="en-US" dirty="0">
                <a:latin typeface="Times New Roman"/>
                <a:cs typeface="Times New Roman"/>
              </a:rPr>
              <a:t> </a:t>
            </a:r>
            <a:r>
              <a:rPr lang="en-US" dirty="0" err="1">
                <a:latin typeface="Times New Roman"/>
                <a:cs typeface="Times New Roman"/>
              </a:rPr>
              <a:t>dapat</a:t>
            </a:r>
            <a:r>
              <a:rPr lang="en-US" dirty="0">
                <a:latin typeface="Times New Roman"/>
                <a:cs typeface="Times New Roman"/>
              </a:rPr>
              <a:t> </a:t>
            </a:r>
            <a:r>
              <a:rPr lang="en-US" dirty="0" err="1">
                <a:latin typeface="Times New Roman"/>
                <a:cs typeface="Times New Roman"/>
              </a:rPr>
              <a:t>melakukan</a:t>
            </a:r>
            <a:r>
              <a:rPr lang="en-US" dirty="0">
                <a:latin typeface="Times New Roman"/>
                <a:cs typeface="Times New Roman"/>
              </a:rPr>
              <a:t> command </a:t>
            </a:r>
            <a:r>
              <a:rPr lang="en-US" dirty="0" err="1">
                <a:latin typeface="Times New Roman"/>
                <a:cs typeface="Times New Roman"/>
              </a:rPr>
              <a:t>berulang</a:t>
            </a:r>
            <a:r>
              <a:rPr lang="en-US" dirty="0">
                <a:latin typeface="Times New Roman"/>
                <a:cs typeface="Times New Roman"/>
              </a:rPr>
              <a:t> – </a:t>
            </a:r>
            <a:r>
              <a:rPr lang="en-US" dirty="0" err="1">
                <a:latin typeface="Times New Roman"/>
                <a:cs typeface="Times New Roman"/>
              </a:rPr>
              <a:t>ulang</a:t>
            </a:r>
            <a:r>
              <a:rPr lang="en-US" dirty="0">
                <a:latin typeface="Times New Roman"/>
                <a:cs typeface="Times New Roman"/>
              </a:rPr>
              <a:t>.  </a:t>
            </a:r>
            <a:endParaRPr lang="en-US">
              <a:latin typeface="Times New Roman"/>
              <a:cs typeface="Times New Roman"/>
            </a:endParaRPr>
          </a:p>
        </p:txBody>
      </p:sp>
    </p:spTree>
    <p:extLst>
      <p:ext uri="{BB962C8B-B14F-4D97-AF65-F5344CB8AC3E}">
        <p14:creationId xmlns:p14="http://schemas.microsoft.com/office/powerpoint/2010/main" val="2989827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9096-D576-4512-9278-BC5140F72791}"/>
              </a:ext>
            </a:extLst>
          </p:cNvPr>
          <p:cNvSpPr>
            <a:spLocks noGrp="1"/>
          </p:cNvSpPr>
          <p:nvPr>
            <p:ph type="title"/>
          </p:nvPr>
        </p:nvSpPr>
        <p:spPr/>
        <p:txBody>
          <a:bodyPr/>
          <a:lstStyle/>
          <a:p>
            <a:pPr algn="ctr"/>
            <a:r>
              <a:rPr lang="en-US" dirty="0" err="1">
                <a:latin typeface="Times New Roman"/>
                <a:cs typeface="Times New Roman"/>
              </a:rPr>
              <a:t>Gambar</a:t>
            </a:r>
            <a:r>
              <a:rPr lang="en-US" dirty="0">
                <a:latin typeface="Times New Roman"/>
                <a:cs typeface="Times New Roman"/>
              </a:rPr>
              <a:t> Class Diagram </a:t>
            </a:r>
            <a:r>
              <a:rPr lang="en-US" dirty="0" err="1">
                <a:latin typeface="Times New Roman"/>
                <a:cs typeface="Times New Roman"/>
              </a:rPr>
              <a:t>Statechart</a:t>
            </a:r>
            <a:r>
              <a:rPr lang="en-US" dirty="0">
                <a:latin typeface="Times New Roman"/>
                <a:cs typeface="Times New Roman"/>
              </a:rPr>
              <a:t> UM</a:t>
            </a:r>
            <a:r>
              <a:rPr lang="en-US" dirty="0">
                <a:cs typeface="Calibri Light"/>
              </a:rPr>
              <a:t>L</a:t>
            </a:r>
          </a:p>
        </p:txBody>
      </p:sp>
      <p:pic>
        <p:nvPicPr>
          <p:cNvPr id="4" name="Picture 4" descr="A picture containing screenshot&#10;&#10;Description generated with very high confidence">
            <a:extLst>
              <a:ext uri="{FF2B5EF4-FFF2-40B4-BE49-F238E27FC236}">
                <a16:creationId xmlns:a16="http://schemas.microsoft.com/office/drawing/2014/main" id="{D04DBAA2-6199-49D2-9515-015551FA658B}"/>
              </a:ext>
            </a:extLst>
          </p:cNvPr>
          <p:cNvPicPr>
            <a:picLocks noGrp="1" noChangeAspect="1"/>
          </p:cNvPicPr>
          <p:nvPr>
            <p:ph idx="1"/>
          </p:nvPr>
        </p:nvPicPr>
        <p:blipFill>
          <a:blip r:embed="rId2"/>
          <a:stretch>
            <a:fillRect/>
          </a:stretch>
        </p:blipFill>
        <p:spPr>
          <a:xfrm>
            <a:off x="3591737" y="1822903"/>
            <a:ext cx="5007914" cy="4352925"/>
          </a:xfrm>
          <a:prstGeom prst="rect">
            <a:avLst/>
          </a:prstGeom>
        </p:spPr>
      </p:pic>
    </p:spTree>
    <p:extLst>
      <p:ext uri="{BB962C8B-B14F-4D97-AF65-F5344CB8AC3E}">
        <p14:creationId xmlns:p14="http://schemas.microsoft.com/office/powerpoint/2010/main" val="400535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001D-718D-4F7B-8E0E-706C81B34E2C}"/>
              </a:ext>
            </a:extLst>
          </p:cNvPr>
          <p:cNvSpPr>
            <a:spLocks noGrp="1"/>
          </p:cNvSpPr>
          <p:nvPr>
            <p:ph type="title"/>
          </p:nvPr>
        </p:nvSpPr>
        <p:spPr/>
        <p:txBody>
          <a:bodyPr>
            <a:normAutofit fontScale="90000"/>
          </a:bodyPr>
          <a:lstStyle/>
          <a:p>
            <a:pPr algn="ctr"/>
            <a:r>
              <a:rPr lang="en-US" err="1">
                <a:latin typeface="Times New Roman"/>
                <a:cs typeface="Times New Roman"/>
              </a:rPr>
              <a:t>Penjelasan</a:t>
            </a:r>
            <a:r>
              <a:rPr lang="en-US" dirty="0">
                <a:latin typeface="Times New Roman"/>
                <a:cs typeface="Times New Roman"/>
              </a:rPr>
              <a:t> </a:t>
            </a:r>
            <a:r>
              <a:rPr lang="en-US" err="1">
                <a:latin typeface="Times New Roman"/>
                <a:cs typeface="Times New Roman"/>
              </a:rPr>
              <a:t>mengapa</a:t>
            </a:r>
            <a:r>
              <a:rPr lang="en-US" dirty="0">
                <a:latin typeface="Times New Roman"/>
                <a:cs typeface="Times New Roman"/>
              </a:rPr>
              <a:t> pattern yang </a:t>
            </a:r>
            <a:r>
              <a:rPr lang="en-US" err="1">
                <a:latin typeface="Times New Roman"/>
                <a:cs typeface="Times New Roman"/>
              </a:rPr>
              <a:t>dipilih</a:t>
            </a:r>
            <a:r>
              <a:rPr lang="en-US" dirty="0">
                <a:latin typeface="Times New Roman"/>
                <a:cs typeface="Times New Roman"/>
              </a:rPr>
              <a:t> </a:t>
            </a:r>
            <a:r>
              <a:rPr lang="en-US" err="1">
                <a:latin typeface="Times New Roman"/>
                <a:cs typeface="Times New Roman"/>
              </a:rPr>
              <a:t>dapat</a:t>
            </a:r>
            <a:r>
              <a:rPr lang="en-US" dirty="0">
                <a:latin typeface="Times New Roman"/>
                <a:cs typeface="Times New Roman"/>
              </a:rPr>
              <a:t> </a:t>
            </a:r>
            <a:r>
              <a:rPr lang="en-US" err="1">
                <a:latin typeface="Times New Roman"/>
                <a:cs typeface="Times New Roman"/>
              </a:rPr>
              <a:t>diterapkan</a:t>
            </a:r>
            <a:r>
              <a:rPr lang="en-US" dirty="0">
                <a:latin typeface="Times New Roman"/>
                <a:cs typeface="Times New Roman"/>
              </a:rPr>
              <a:t> di </a:t>
            </a:r>
            <a:r>
              <a:rPr lang="en-US" err="1">
                <a:latin typeface="Times New Roman"/>
                <a:cs typeface="Times New Roman"/>
              </a:rPr>
              <a:t>studi</a:t>
            </a:r>
            <a:r>
              <a:rPr lang="en-US" dirty="0">
                <a:latin typeface="Times New Roman"/>
                <a:cs typeface="Times New Roman"/>
              </a:rPr>
              <a:t> </a:t>
            </a:r>
            <a:r>
              <a:rPr lang="en-US" err="1">
                <a:latin typeface="Times New Roman"/>
                <a:cs typeface="Times New Roman"/>
              </a:rPr>
              <a:t>kasus</a:t>
            </a:r>
            <a:r>
              <a:rPr lang="en-US" dirty="0">
                <a:latin typeface="Times New Roman"/>
                <a:cs typeface="Times New Roman"/>
              </a:rPr>
              <a:t> yang kalian </a:t>
            </a:r>
            <a:r>
              <a:rPr lang="en-US" err="1">
                <a:latin typeface="Times New Roman"/>
                <a:cs typeface="Times New Roman"/>
              </a:rPr>
              <a:t>utarakan</a:t>
            </a:r>
          </a:p>
        </p:txBody>
      </p:sp>
      <p:sp>
        <p:nvSpPr>
          <p:cNvPr id="3" name="Content Placeholder 2">
            <a:extLst>
              <a:ext uri="{FF2B5EF4-FFF2-40B4-BE49-F238E27FC236}">
                <a16:creationId xmlns:a16="http://schemas.microsoft.com/office/drawing/2014/main" id="{98BEC351-A200-4C5E-B659-72FB26279329}"/>
              </a:ext>
            </a:extLst>
          </p:cNvPr>
          <p:cNvSpPr>
            <a:spLocks noGrp="1"/>
          </p:cNvSpPr>
          <p:nvPr>
            <p:ph idx="1"/>
          </p:nvPr>
        </p:nvSpPr>
        <p:spPr/>
        <p:txBody>
          <a:bodyPr vert="horz" lIns="91440" tIns="45720" rIns="91440" bIns="45720" rtlCol="0" anchor="t">
            <a:normAutofit/>
          </a:bodyPr>
          <a:lstStyle/>
          <a:p>
            <a:pPr algn="just"/>
            <a:r>
              <a:rPr lang="en-US" dirty="0">
                <a:latin typeface="Times New Roman"/>
                <a:cs typeface="Times New Roman"/>
              </a:rPr>
              <a:t>Design pattern state cocok digunakan untuk kasus di atas karena design pattern state lebih cocok digunakan behaviour seperti behaviour dasar untuk player sendiri ataupun behaviour dasar musuh yang akan dilawan player agar tidak terjadi kesalahan looping ditempat yang sama, ataupun terjadi kesalahan seperti berlari secara auto ketika berada di daerah bebas bergerak ( di </a:t>
            </a:r>
            <a:r>
              <a:rPr lang="en-US" err="1">
                <a:latin typeface="Times New Roman"/>
                <a:cs typeface="Times New Roman"/>
              </a:rPr>
              <a:t>tempat</a:t>
            </a:r>
            <a:r>
              <a:rPr lang="en-US" dirty="0">
                <a:latin typeface="Times New Roman"/>
                <a:cs typeface="Times New Roman"/>
              </a:rPr>
              <a:t> yang </a:t>
            </a:r>
            <a:r>
              <a:rPr lang="en-US" err="1">
                <a:latin typeface="Times New Roman"/>
                <a:cs typeface="Times New Roman"/>
              </a:rPr>
              <a:t>bukan</a:t>
            </a:r>
            <a:r>
              <a:rPr lang="en-US" dirty="0">
                <a:latin typeface="Times New Roman"/>
                <a:cs typeface="Times New Roman"/>
              </a:rPr>
              <a:t> </a:t>
            </a:r>
            <a:r>
              <a:rPr lang="en-US" err="1">
                <a:latin typeface="Times New Roman"/>
                <a:cs typeface="Times New Roman"/>
              </a:rPr>
              <a:t>seperti</a:t>
            </a:r>
            <a:r>
              <a:rPr lang="en-US" dirty="0">
                <a:latin typeface="Times New Roman"/>
                <a:cs typeface="Times New Roman"/>
              </a:rPr>
              <a:t> scene </a:t>
            </a:r>
            <a:r>
              <a:rPr lang="en-US" err="1">
                <a:latin typeface="Times New Roman"/>
                <a:cs typeface="Times New Roman"/>
              </a:rPr>
              <a:t>dimana</a:t>
            </a:r>
            <a:r>
              <a:rPr lang="en-US" dirty="0">
                <a:latin typeface="Times New Roman"/>
                <a:cs typeface="Times New Roman"/>
              </a:rPr>
              <a:t> player </a:t>
            </a:r>
            <a:r>
              <a:rPr lang="en-US" err="1">
                <a:latin typeface="Times New Roman"/>
                <a:cs typeface="Times New Roman"/>
              </a:rPr>
              <a:t>dapat</a:t>
            </a:r>
            <a:r>
              <a:rPr lang="en-US" dirty="0">
                <a:latin typeface="Times New Roman"/>
                <a:cs typeface="Times New Roman"/>
              </a:rPr>
              <a:t> </a:t>
            </a:r>
            <a:r>
              <a:rPr lang="en-US" err="1">
                <a:latin typeface="Times New Roman"/>
                <a:cs typeface="Times New Roman"/>
              </a:rPr>
              <a:t>mengerakkan</a:t>
            </a:r>
            <a:r>
              <a:rPr lang="en-US" dirty="0">
                <a:latin typeface="Times New Roman"/>
                <a:cs typeface="Times New Roman"/>
              </a:rPr>
              <a:t> </a:t>
            </a:r>
            <a:r>
              <a:rPr lang="en-US" err="1">
                <a:latin typeface="Times New Roman"/>
                <a:cs typeface="Times New Roman"/>
              </a:rPr>
              <a:t>karakter</a:t>
            </a:r>
            <a:r>
              <a:rPr lang="en-US" dirty="0">
                <a:latin typeface="Times New Roman"/>
                <a:cs typeface="Times New Roman"/>
              </a:rPr>
              <a:t> </a:t>
            </a:r>
            <a:r>
              <a:rPr lang="en-US" err="1">
                <a:latin typeface="Times New Roman"/>
                <a:cs typeface="Times New Roman"/>
              </a:rPr>
              <a:t>dengan</a:t>
            </a:r>
            <a:r>
              <a:rPr lang="en-US" dirty="0">
                <a:latin typeface="Times New Roman"/>
                <a:cs typeface="Times New Roman"/>
              </a:rPr>
              <a:t> </a:t>
            </a:r>
            <a:r>
              <a:rPr lang="en-US" err="1">
                <a:latin typeface="Times New Roman"/>
                <a:cs typeface="Times New Roman"/>
              </a:rPr>
              <a:t>bebas</a:t>
            </a:r>
            <a:r>
              <a:rPr lang="en-US" dirty="0">
                <a:latin typeface="Times New Roman"/>
                <a:cs typeface="Times New Roman"/>
              </a:rPr>
              <a:t>). Karena </a:t>
            </a:r>
            <a:r>
              <a:rPr lang="en-US" err="1">
                <a:latin typeface="Times New Roman"/>
                <a:cs typeface="Times New Roman"/>
              </a:rPr>
              <a:t>terdapat</a:t>
            </a:r>
            <a:r>
              <a:rPr lang="en-US" dirty="0">
                <a:latin typeface="Times New Roman"/>
                <a:cs typeface="Times New Roman"/>
              </a:rPr>
              <a:t> </a:t>
            </a:r>
            <a:r>
              <a:rPr lang="en-US" err="1">
                <a:latin typeface="Times New Roman"/>
                <a:cs typeface="Times New Roman"/>
              </a:rPr>
              <a:t>perintah</a:t>
            </a:r>
            <a:r>
              <a:rPr lang="en-US" dirty="0">
                <a:latin typeface="Times New Roman"/>
                <a:cs typeface="Times New Roman"/>
              </a:rPr>
              <a:t> </a:t>
            </a:r>
            <a:r>
              <a:rPr lang="en-US" err="1">
                <a:latin typeface="Times New Roman"/>
                <a:cs typeface="Times New Roman"/>
              </a:rPr>
              <a:t>khusus</a:t>
            </a:r>
            <a:r>
              <a:rPr lang="en-US" dirty="0">
                <a:latin typeface="Times New Roman"/>
                <a:cs typeface="Times New Roman"/>
              </a:rPr>
              <a:t> yang </a:t>
            </a:r>
            <a:r>
              <a:rPr lang="en-US" err="1">
                <a:latin typeface="Times New Roman"/>
                <a:cs typeface="Times New Roman"/>
              </a:rPr>
              <a:t>harus</a:t>
            </a:r>
            <a:r>
              <a:rPr lang="en-US" dirty="0">
                <a:latin typeface="Times New Roman"/>
                <a:cs typeface="Times New Roman"/>
              </a:rPr>
              <a:t> di </a:t>
            </a:r>
            <a:r>
              <a:rPr lang="en-US" err="1">
                <a:latin typeface="Times New Roman"/>
                <a:cs typeface="Times New Roman"/>
              </a:rPr>
              <a:t>patuhi</a:t>
            </a:r>
            <a:r>
              <a:rPr lang="en-US" dirty="0">
                <a:latin typeface="Times New Roman"/>
                <a:cs typeface="Times New Roman"/>
              </a:rPr>
              <a:t> </a:t>
            </a:r>
            <a:r>
              <a:rPr lang="en-US" err="1">
                <a:latin typeface="Times New Roman"/>
                <a:cs typeface="Times New Roman"/>
              </a:rPr>
              <a:t>oleh</a:t>
            </a:r>
            <a:r>
              <a:rPr lang="en-US" dirty="0">
                <a:latin typeface="Times New Roman"/>
                <a:cs typeface="Times New Roman"/>
              </a:rPr>
              <a:t> </a:t>
            </a:r>
            <a:r>
              <a:rPr lang="en-US" err="1">
                <a:latin typeface="Times New Roman"/>
                <a:cs typeface="Times New Roman"/>
              </a:rPr>
              <a:t>karakter</a:t>
            </a:r>
            <a:r>
              <a:rPr lang="en-US" dirty="0">
                <a:latin typeface="Times New Roman"/>
                <a:cs typeface="Times New Roman"/>
              </a:rPr>
              <a:t> </a:t>
            </a:r>
            <a:r>
              <a:rPr lang="en-US" err="1">
                <a:latin typeface="Times New Roman"/>
                <a:cs typeface="Times New Roman"/>
              </a:rPr>
              <a:t>dan</a:t>
            </a:r>
            <a:r>
              <a:rPr lang="en-US" dirty="0">
                <a:latin typeface="Times New Roman"/>
                <a:cs typeface="Times New Roman"/>
              </a:rPr>
              <a:t> </a:t>
            </a:r>
            <a:r>
              <a:rPr lang="en-US" err="1">
                <a:latin typeface="Times New Roman"/>
                <a:cs typeface="Times New Roman"/>
              </a:rPr>
              <a:t>ai</a:t>
            </a:r>
            <a:r>
              <a:rPr lang="en-US" dirty="0">
                <a:latin typeface="Times New Roman"/>
                <a:cs typeface="Times New Roman"/>
              </a:rPr>
              <a:t> – </a:t>
            </a:r>
            <a:r>
              <a:rPr lang="en-US" err="1">
                <a:latin typeface="Times New Roman"/>
                <a:cs typeface="Times New Roman"/>
              </a:rPr>
              <a:t>ai</a:t>
            </a:r>
            <a:r>
              <a:rPr lang="en-US" dirty="0">
                <a:latin typeface="Times New Roman"/>
                <a:cs typeface="Times New Roman"/>
              </a:rPr>
              <a:t> lain yang </a:t>
            </a:r>
            <a:r>
              <a:rPr lang="en-US" err="1">
                <a:latin typeface="Times New Roman"/>
                <a:cs typeface="Times New Roman"/>
              </a:rPr>
              <a:t>terdapat</a:t>
            </a:r>
            <a:r>
              <a:rPr lang="en-US" dirty="0">
                <a:latin typeface="Times New Roman"/>
                <a:cs typeface="Times New Roman"/>
              </a:rPr>
              <a:t> </a:t>
            </a:r>
            <a:r>
              <a:rPr lang="en-US" err="1">
                <a:latin typeface="Times New Roman"/>
                <a:cs typeface="Times New Roman"/>
              </a:rPr>
              <a:t>dalam</a:t>
            </a:r>
            <a:r>
              <a:rPr lang="en-US" dirty="0">
                <a:latin typeface="Times New Roman"/>
                <a:cs typeface="Times New Roman"/>
              </a:rPr>
              <a:t> game.</a:t>
            </a:r>
          </a:p>
        </p:txBody>
      </p:sp>
    </p:spTree>
    <p:extLst>
      <p:ext uri="{BB962C8B-B14F-4D97-AF65-F5344CB8AC3E}">
        <p14:creationId xmlns:p14="http://schemas.microsoft.com/office/powerpoint/2010/main" val="2492896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FDFD-C5D2-4F1F-BCE1-7CBE17F56111}"/>
              </a:ext>
            </a:extLst>
          </p:cNvPr>
          <p:cNvSpPr>
            <a:spLocks noGrp="1"/>
          </p:cNvSpPr>
          <p:nvPr>
            <p:ph type="title"/>
          </p:nvPr>
        </p:nvSpPr>
        <p:spPr/>
        <p:txBody>
          <a:bodyPr/>
          <a:lstStyle/>
          <a:p>
            <a:pPr algn="ctr"/>
            <a:r>
              <a:rPr lang="en-US" dirty="0" err="1">
                <a:latin typeface="Times New Roman"/>
                <a:cs typeface="Times New Roman"/>
              </a:rPr>
              <a:t>Deskripsi</a:t>
            </a:r>
            <a:r>
              <a:rPr lang="en-US" dirty="0">
                <a:latin typeface="Times New Roman"/>
                <a:cs typeface="Times New Roman"/>
              </a:rPr>
              <a:t> </a:t>
            </a:r>
            <a:r>
              <a:rPr lang="en-US" dirty="0" err="1">
                <a:latin typeface="Times New Roman"/>
                <a:cs typeface="Times New Roman"/>
              </a:rPr>
              <a:t>Kasus</a:t>
            </a:r>
            <a:r>
              <a:rPr lang="en-US" dirty="0">
                <a:latin typeface="Times New Roman"/>
                <a:cs typeface="Times New Roman"/>
              </a:rPr>
              <a:t> Double Buffer</a:t>
            </a:r>
          </a:p>
        </p:txBody>
      </p:sp>
      <p:pic>
        <p:nvPicPr>
          <p:cNvPr id="4" name="Picture 4">
            <a:extLst>
              <a:ext uri="{FF2B5EF4-FFF2-40B4-BE49-F238E27FC236}">
                <a16:creationId xmlns:a16="http://schemas.microsoft.com/office/drawing/2014/main" id="{18218546-189B-4C44-A864-BF1F7CEE52C8}"/>
              </a:ext>
            </a:extLst>
          </p:cNvPr>
          <p:cNvPicPr>
            <a:picLocks noGrp="1" noChangeAspect="1"/>
          </p:cNvPicPr>
          <p:nvPr>
            <p:ph idx="1"/>
          </p:nvPr>
        </p:nvPicPr>
        <p:blipFill>
          <a:blip r:embed="rId2"/>
          <a:stretch>
            <a:fillRect/>
          </a:stretch>
        </p:blipFill>
        <p:spPr>
          <a:xfrm>
            <a:off x="733098" y="1438275"/>
            <a:ext cx="5452155" cy="3062288"/>
          </a:xfrm>
          <a:prstGeom prst="rect">
            <a:avLst/>
          </a:prstGeom>
        </p:spPr>
      </p:pic>
      <p:pic>
        <p:nvPicPr>
          <p:cNvPr id="6" name="Picture 6" descr="A picture containing building, indoor&#10;&#10;Description generated with high confidence">
            <a:extLst>
              <a:ext uri="{FF2B5EF4-FFF2-40B4-BE49-F238E27FC236}">
                <a16:creationId xmlns:a16="http://schemas.microsoft.com/office/drawing/2014/main" id="{77DDC02F-7C8E-4D4E-9EB0-07A2B6471566}"/>
              </a:ext>
            </a:extLst>
          </p:cNvPr>
          <p:cNvPicPr>
            <a:picLocks noChangeAspect="1"/>
          </p:cNvPicPr>
          <p:nvPr/>
        </p:nvPicPr>
        <p:blipFill>
          <a:blip r:embed="rId3"/>
          <a:stretch>
            <a:fillRect/>
          </a:stretch>
        </p:blipFill>
        <p:spPr>
          <a:xfrm>
            <a:off x="1951754" y="3333750"/>
            <a:ext cx="5463041" cy="3074536"/>
          </a:xfrm>
          <a:prstGeom prst="rect">
            <a:avLst/>
          </a:prstGeom>
        </p:spPr>
      </p:pic>
      <p:sp>
        <p:nvSpPr>
          <p:cNvPr id="8" name="TextBox 7">
            <a:extLst>
              <a:ext uri="{FF2B5EF4-FFF2-40B4-BE49-F238E27FC236}">
                <a16:creationId xmlns:a16="http://schemas.microsoft.com/office/drawing/2014/main" id="{3F712876-A4A8-448D-AC2B-0225EDC74EF5}"/>
              </a:ext>
            </a:extLst>
          </p:cNvPr>
          <p:cNvSpPr txBox="1"/>
          <p:nvPr/>
        </p:nvSpPr>
        <p:spPr>
          <a:xfrm>
            <a:off x="4714875" y="3200400"/>
            <a:ext cx="2743200" cy="45720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Click to add text</a:t>
            </a:r>
          </a:p>
        </p:txBody>
      </p:sp>
      <p:sp>
        <p:nvSpPr>
          <p:cNvPr id="9" name="TextBox 8">
            <a:extLst>
              <a:ext uri="{FF2B5EF4-FFF2-40B4-BE49-F238E27FC236}">
                <a16:creationId xmlns:a16="http://schemas.microsoft.com/office/drawing/2014/main" id="{20606597-2C91-49F8-90E5-B130E5034897}"/>
              </a:ext>
            </a:extLst>
          </p:cNvPr>
          <p:cNvSpPr txBox="1"/>
          <p:nvPr/>
        </p:nvSpPr>
        <p:spPr>
          <a:xfrm>
            <a:off x="6311900" y="1438275"/>
            <a:ext cx="5033282" cy="175432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err="1">
                <a:latin typeface="Times New Roman"/>
                <a:cs typeface="Times New Roman"/>
              </a:rPr>
              <a:t>Terdapat</a:t>
            </a:r>
            <a:r>
              <a:rPr lang="en-US" dirty="0">
                <a:latin typeface="Times New Roman"/>
                <a:cs typeface="Times New Roman"/>
              </a:rPr>
              <a:t> </a:t>
            </a:r>
            <a:r>
              <a:rPr lang="en-US" dirty="0" err="1">
                <a:latin typeface="Times New Roman"/>
                <a:cs typeface="Times New Roman"/>
              </a:rPr>
              <a:t>pada</a:t>
            </a:r>
            <a:r>
              <a:rPr lang="en-US" dirty="0">
                <a:latin typeface="Times New Roman"/>
                <a:cs typeface="Times New Roman"/>
              </a:rPr>
              <a:t> main menu </a:t>
            </a:r>
            <a:r>
              <a:rPr lang="en-US" dirty="0" err="1">
                <a:latin typeface="Times New Roman"/>
                <a:cs typeface="Times New Roman"/>
              </a:rPr>
              <a:t>ketika</a:t>
            </a:r>
            <a:r>
              <a:rPr lang="en-US" dirty="0">
                <a:latin typeface="Times New Roman"/>
                <a:cs typeface="Times New Roman"/>
              </a:rPr>
              <a:t> </a:t>
            </a:r>
            <a:r>
              <a:rPr lang="en-US" dirty="0" err="1">
                <a:latin typeface="Times New Roman"/>
                <a:cs typeface="Times New Roman"/>
              </a:rPr>
              <a:t>ditampilkan</a:t>
            </a:r>
            <a:r>
              <a:rPr lang="en-US" dirty="0">
                <a:latin typeface="Times New Roman"/>
                <a:cs typeface="Times New Roman"/>
              </a:rPr>
              <a:t> </a:t>
            </a:r>
            <a:r>
              <a:rPr lang="en-US" dirty="0" err="1">
                <a:latin typeface="Times New Roman"/>
                <a:cs typeface="Times New Roman"/>
              </a:rPr>
              <a:t>pada</a:t>
            </a:r>
            <a:r>
              <a:rPr lang="en-US" dirty="0">
                <a:latin typeface="Times New Roman"/>
                <a:cs typeface="Times New Roman"/>
              </a:rPr>
              <a:t> </a:t>
            </a:r>
            <a:r>
              <a:rPr lang="en-US" dirty="0" err="1">
                <a:latin typeface="Times New Roman"/>
                <a:cs typeface="Times New Roman"/>
              </a:rPr>
              <a:t>awal</a:t>
            </a:r>
            <a:r>
              <a:rPr lang="en-US" dirty="0">
                <a:latin typeface="Times New Roman"/>
                <a:cs typeface="Times New Roman"/>
              </a:rPr>
              <a:t> </a:t>
            </a:r>
            <a:r>
              <a:rPr lang="en-US" dirty="0" err="1">
                <a:latin typeface="Times New Roman"/>
                <a:cs typeface="Times New Roman"/>
              </a:rPr>
              <a:t>ditampilkan</a:t>
            </a:r>
            <a:r>
              <a:rPr lang="en-US" dirty="0">
                <a:latin typeface="Times New Roman"/>
                <a:cs typeface="Times New Roman"/>
              </a:rPr>
              <a:t> di </a:t>
            </a:r>
            <a:r>
              <a:rPr lang="en-US" dirty="0" err="1">
                <a:latin typeface="Times New Roman"/>
                <a:cs typeface="Times New Roman"/>
              </a:rPr>
              <a:t>dalam</a:t>
            </a:r>
            <a:r>
              <a:rPr lang="en-US" dirty="0">
                <a:latin typeface="Times New Roman"/>
                <a:cs typeface="Times New Roman"/>
              </a:rPr>
              <a:t> game </a:t>
            </a:r>
            <a:r>
              <a:rPr lang="en-US" dirty="0" err="1">
                <a:latin typeface="Times New Roman"/>
                <a:cs typeface="Times New Roman"/>
              </a:rPr>
              <a:t>sebelum</a:t>
            </a:r>
            <a:r>
              <a:rPr lang="en-US" dirty="0">
                <a:latin typeface="Times New Roman"/>
                <a:cs typeface="Times New Roman"/>
              </a:rPr>
              <a:t> </a:t>
            </a:r>
            <a:r>
              <a:rPr lang="en-US" dirty="0" err="1">
                <a:latin typeface="Times New Roman"/>
                <a:cs typeface="Times New Roman"/>
              </a:rPr>
              <a:t>memulai</a:t>
            </a:r>
            <a:r>
              <a:rPr lang="en-US" dirty="0">
                <a:latin typeface="Times New Roman"/>
                <a:cs typeface="Times New Roman"/>
              </a:rPr>
              <a:t> </a:t>
            </a:r>
            <a:r>
              <a:rPr lang="en-US" dirty="0" err="1">
                <a:latin typeface="Times New Roman"/>
                <a:cs typeface="Times New Roman"/>
              </a:rPr>
              <a:t>permainan</a:t>
            </a:r>
            <a:r>
              <a:rPr lang="en-US" dirty="0">
                <a:latin typeface="Times New Roman"/>
                <a:cs typeface="Times New Roman"/>
              </a:rPr>
              <a:t>, </a:t>
            </a:r>
            <a:r>
              <a:rPr lang="en-US" dirty="0" err="1">
                <a:latin typeface="Times New Roman"/>
                <a:cs typeface="Times New Roman"/>
              </a:rPr>
              <a:t>dimana</a:t>
            </a:r>
            <a:r>
              <a:rPr lang="en-US" dirty="0">
                <a:latin typeface="Times New Roman"/>
                <a:cs typeface="Times New Roman"/>
              </a:rPr>
              <a:t> </a:t>
            </a:r>
            <a:r>
              <a:rPr lang="en-US" dirty="0" err="1">
                <a:latin typeface="Times New Roman"/>
                <a:cs typeface="Times New Roman"/>
              </a:rPr>
              <a:t>terlihat</a:t>
            </a:r>
            <a:r>
              <a:rPr lang="en-US" dirty="0">
                <a:latin typeface="Times New Roman"/>
                <a:cs typeface="Times New Roman"/>
              </a:rPr>
              <a:t> </a:t>
            </a:r>
            <a:r>
              <a:rPr lang="en-US" dirty="0" err="1">
                <a:latin typeface="Times New Roman"/>
                <a:cs typeface="Times New Roman"/>
              </a:rPr>
              <a:t>seperti</a:t>
            </a:r>
            <a:r>
              <a:rPr lang="en-US" dirty="0">
                <a:latin typeface="Times New Roman"/>
                <a:cs typeface="Times New Roman"/>
              </a:rPr>
              <a:t> </a:t>
            </a:r>
            <a:r>
              <a:rPr lang="en-US" dirty="0" err="1">
                <a:latin typeface="Times New Roman"/>
                <a:cs typeface="Times New Roman"/>
              </a:rPr>
              <a:t>pada</a:t>
            </a:r>
            <a:r>
              <a:rPr lang="en-US" dirty="0">
                <a:latin typeface="Times New Roman"/>
                <a:cs typeface="Times New Roman"/>
              </a:rPr>
              <a:t> </a:t>
            </a:r>
            <a:r>
              <a:rPr lang="en-US" dirty="0" err="1">
                <a:latin typeface="Times New Roman"/>
                <a:cs typeface="Times New Roman"/>
              </a:rPr>
              <a:t>gambar</a:t>
            </a:r>
            <a:r>
              <a:rPr lang="en-US" dirty="0">
                <a:latin typeface="Times New Roman"/>
                <a:cs typeface="Times New Roman"/>
              </a:rPr>
              <a:t> di </a:t>
            </a:r>
            <a:r>
              <a:rPr lang="en-US" dirty="0" err="1">
                <a:latin typeface="Times New Roman"/>
                <a:cs typeface="Times New Roman"/>
              </a:rPr>
              <a:t>samping</a:t>
            </a:r>
            <a:r>
              <a:rPr lang="en-US" dirty="0">
                <a:latin typeface="Times New Roman"/>
                <a:cs typeface="Times New Roman"/>
              </a:rPr>
              <a:t> </a:t>
            </a:r>
            <a:r>
              <a:rPr lang="en-US" dirty="0" err="1">
                <a:latin typeface="Times New Roman"/>
                <a:cs typeface="Times New Roman"/>
              </a:rPr>
              <a:t>atas</a:t>
            </a:r>
            <a:r>
              <a:rPr lang="en-US" dirty="0">
                <a:latin typeface="Times New Roman"/>
                <a:cs typeface="Times New Roman"/>
              </a:rPr>
              <a:t> </a:t>
            </a:r>
            <a:r>
              <a:rPr lang="en-US" dirty="0" err="1">
                <a:latin typeface="Times New Roman"/>
                <a:cs typeface="Times New Roman"/>
              </a:rPr>
              <a:t>digunakan</a:t>
            </a:r>
            <a:r>
              <a:rPr lang="en-US" dirty="0">
                <a:latin typeface="Times New Roman"/>
                <a:cs typeface="Times New Roman"/>
              </a:rPr>
              <a:t> </a:t>
            </a:r>
            <a:r>
              <a:rPr lang="en-US" dirty="0" err="1">
                <a:latin typeface="Times New Roman"/>
                <a:cs typeface="Times New Roman"/>
              </a:rPr>
              <a:t>untuk</a:t>
            </a:r>
            <a:r>
              <a:rPr lang="en-US" dirty="0">
                <a:latin typeface="Times New Roman"/>
                <a:cs typeface="Times New Roman"/>
              </a:rPr>
              <a:t> me-render </a:t>
            </a:r>
            <a:r>
              <a:rPr lang="en-US" dirty="0" err="1">
                <a:latin typeface="Times New Roman"/>
                <a:cs typeface="Times New Roman"/>
              </a:rPr>
              <a:t>gambar</a:t>
            </a:r>
            <a:r>
              <a:rPr lang="en-US" dirty="0">
                <a:latin typeface="Times New Roman"/>
                <a:cs typeface="Times New Roman"/>
              </a:rPr>
              <a:t> agar </a:t>
            </a:r>
            <a:r>
              <a:rPr lang="en-US" dirty="0" err="1">
                <a:latin typeface="Times New Roman"/>
                <a:cs typeface="Times New Roman"/>
              </a:rPr>
              <a:t>terlihat</a:t>
            </a:r>
            <a:r>
              <a:rPr lang="en-US" dirty="0">
                <a:latin typeface="Times New Roman"/>
                <a:cs typeface="Times New Roman"/>
              </a:rPr>
              <a:t> </a:t>
            </a:r>
            <a:r>
              <a:rPr lang="en-US" dirty="0" err="1">
                <a:latin typeface="Times New Roman"/>
                <a:cs typeface="Times New Roman"/>
              </a:rPr>
              <a:t>lebih</a:t>
            </a:r>
            <a:r>
              <a:rPr lang="en-US" dirty="0">
                <a:latin typeface="Times New Roman"/>
                <a:cs typeface="Times New Roman"/>
              </a:rPr>
              <a:t> </a:t>
            </a:r>
            <a:r>
              <a:rPr lang="en-US" dirty="0" err="1">
                <a:latin typeface="Times New Roman"/>
                <a:cs typeface="Times New Roman"/>
              </a:rPr>
              <a:t>halus</a:t>
            </a:r>
            <a:r>
              <a:rPr lang="en-US" dirty="0">
                <a:latin typeface="Times New Roman"/>
                <a:cs typeface="Times New Roman"/>
              </a:rPr>
              <a:t> </a:t>
            </a:r>
            <a:r>
              <a:rPr lang="en-US" dirty="0" err="1">
                <a:latin typeface="Times New Roman"/>
                <a:cs typeface="Times New Roman"/>
              </a:rPr>
              <a:t>dalam</a:t>
            </a:r>
            <a:r>
              <a:rPr lang="en-US" dirty="0">
                <a:latin typeface="Times New Roman"/>
                <a:cs typeface="Times New Roman"/>
              </a:rPr>
              <a:t> </a:t>
            </a:r>
            <a:r>
              <a:rPr lang="en-US" dirty="0" err="1">
                <a:latin typeface="Times New Roman"/>
                <a:cs typeface="Times New Roman"/>
              </a:rPr>
              <a:t>segi</a:t>
            </a:r>
            <a:r>
              <a:rPr lang="en-US" dirty="0">
                <a:latin typeface="Times New Roman"/>
                <a:cs typeface="Times New Roman"/>
              </a:rPr>
              <a:t> </a:t>
            </a:r>
            <a:r>
              <a:rPr lang="en-US" dirty="0" err="1">
                <a:latin typeface="Times New Roman"/>
                <a:cs typeface="Times New Roman"/>
              </a:rPr>
              <a:t>penampilan</a:t>
            </a:r>
            <a:r>
              <a:rPr lang="en-US" dirty="0">
                <a:latin typeface="Times New Roman"/>
                <a:cs typeface="Times New Roman"/>
              </a:rPr>
              <a:t> </a:t>
            </a:r>
            <a:r>
              <a:rPr lang="en-US" dirty="0" err="1">
                <a:latin typeface="Times New Roman"/>
                <a:cs typeface="Times New Roman"/>
              </a:rPr>
              <a:t>dimana</a:t>
            </a:r>
            <a:r>
              <a:rPr lang="en-US" dirty="0">
                <a:latin typeface="Times New Roman"/>
                <a:cs typeface="Times New Roman"/>
              </a:rPr>
              <a:t> </a:t>
            </a:r>
            <a:r>
              <a:rPr lang="en-US" dirty="0" err="1">
                <a:latin typeface="Times New Roman"/>
                <a:cs typeface="Times New Roman"/>
              </a:rPr>
              <a:t>gambar</a:t>
            </a:r>
            <a:r>
              <a:rPr lang="en-US" dirty="0">
                <a:latin typeface="Times New Roman"/>
                <a:cs typeface="Times New Roman"/>
              </a:rPr>
              <a:t> </a:t>
            </a:r>
            <a:r>
              <a:rPr lang="en-US" dirty="0" err="1">
                <a:latin typeface="Times New Roman"/>
                <a:cs typeface="Times New Roman"/>
              </a:rPr>
              <a:t>akan</a:t>
            </a:r>
            <a:r>
              <a:rPr lang="en-US" dirty="0">
                <a:latin typeface="Times New Roman"/>
                <a:cs typeface="Times New Roman"/>
              </a:rPr>
              <a:t> di render </a:t>
            </a:r>
            <a:r>
              <a:rPr lang="en-US" dirty="0" err="1">
                <a:latin typeface="Times New Roman"/>
                <a:cs typeface="Times New Roman"/>
              </a:rPr>
              <a:t>satu</a:t>
            </a:r>
            <a:r>
              <a:rPr lang="en-US" dirty="0">
                <a:latin typeface="Times New Roman"/>
                <a:cs typeface="Times New Roman"/>
              </a:rPr>
              <a:t> per </a:t>
            </a:r>
            <a:r>
              <a:rPr lang="en-US" dirty="0" err="1">
                <a:latin typeface="Times New Roman"/>
                <a:cs typeface="Times New Roman"/>
              </a:rPr>
              <a:t>satu</a:t>
            </a:r>
            <a:r>
              <a:rPr lang="en-US" dirty="0">
                <a:latin typeface="Times New Roman"/>
                <a:cs typeface="Times New Roman"/>
              </a:rPr>
              <a:t>.</a:t>
            </a:r>
            <a:endParaRPr lang="en-US" dirty="0">
              <a:latin typeface="Calibri"/>
              <a:cs typeface="Times New Roman"/>
            </a:endParaRPr>
          </a:p>
        </p:txBody>
      </p:sp>
      <p:sp>
        <p:nvSpPr>
          <p:cNvPr id="10" name="TextBox 9">
            <a:extLst>
              <a:ext uri="{FF2B5EF4-FFF2-40B4-BE49-F238E27FC236}">
                <a16:creationId xmlns:a16="http://schemas.microsoft.com/office/drawing/2014/main" id="{C25EC2CA-10A6-48E3-846C-864D9B524E75}"/>
              </a:ext>
            </a:extLst>
          </p:cNvPr>
          <p:cNvSpPr txBox="1"/>
          <p:nvPr/>
        </p:nvSpPr>
        <p:spPr>
          <a:xfrm>
            <a:off x="7664450" y="3333750"/>
            <a:ext cx="3684588" cy="313932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Times New Roman"/>
                <a:cs typeface="Times New Roman"/>
              </a:rPr>
              <a:t>Karena </a:t>
            </a:r>
            <a:r>
              <a:rPr lang="en-US" dirty="0" err="1">
                <a:latin typeface="Times New Roman"/>
                <a:cs typeface="Times New Roman"/>
              </a:rPr>
              <a:t>apabila</a:t>
            </a:r>
            <a:r>
              <a:rPr lang="en-US" dirty="0">
                <a:latin typeface="Times New Roman"/>
                <a:cs typeface="Times New Roman"/>
              </a:rPr>
              <a:t> </a:t>
            </a:r>
            <a:r>
              <a:rPr lang="en-US" dirty="0" err="1">
                <a:latin typeface="Times New Roman"/>
                <a:cs typeface="Times New Roman"/>
              </a:rPr>
              <a:t>tidak</a:t>
            </a:r>
            <a:r>
              <a:rPr lang="en-US" dirty="0">
                <a:latin typeface="Times New Roman"/>
                <a:cs typeface="Times New Roman"/>
              </a:rPr>
              <a:t> di render </a:t>
            </a:r>
            <a:r>
              <a:rPr lang="en-US" dirty="0" err="1">
                <a:latin typeface="Times New Roman"/>
                <a:cs typeface="Times New Roman"/>
              </a:rPr>
              <a:t>satu</a:t>
            </a:r>
            <a:r>
              <a:rPr lang="en-US" dirty="0">
                <a:latin typeface="Times New Roman"/>
                <a:cs typeface="Times New Roman"/>
              </a:rPr>
              <a:t> </a:t>
            </a:r>
            <a:r>
              <a:rPr lang="en-US" dirty="0" err="1">
                <a:latin typeface="Times New Roman"/>
                <a:cs typeface="Times New Roman"/>
              </a:rPr>
              <a:t>persatu</a:t>
            </a:r>
            <a:r>
              <a:rPr lang="en-US" dirty="0">
                <a:latin typeface="Times New Roman"/>
                <a:cs typeface="Times New Roman"/>
              </a:rPr>
              <a:t> </a:t>
            </a:r>
            <a:r>
              <a:rPr lang="en-US" dirty="0" err="1">
                <a:latin typeface="Times New Roman"/>
                <a:cs typeface="Times New Roman"/>
              </a:rPr>
              <a:t>menggunakan</a:t>
            </a:r>
            <a:r>
              <a:rPr lang="en-US" dirty="0">
                <a:latin typeface="Times New Roman"/>
                <a:cs typeface="Times New Roman"/>
              </a:rPr>
              <a:t> double buffer, </a:t>
            </a:r>
            <a:r>
              <a:rPr lang="en-US" dirty="0" err="1">
                <a:latin typeface="Times New Roman"/>
                <a:cs typeface="Times New Roman"/>
              </a:rPr>
              <a:t>memang</a:t>
            </a:r>
            <a:r>
              <a:rPr lang="en-US" dirty="0">
                <a:latin typeface="Times New Roman"/>
                <a:cs typeface="Times New Roman"/>
              </a:rPr>
              <a:t> </a:t>
            </a:r>
            <a:r>
              <a:rPr lang="en-US" dirty="0" err="1">
                <a:latin typeface="Times New Roman"/>
                <a:cs typeface="Times New Roman"/>
              </a:rPr>
              <a:t>dapat</a:t>
            </a:r>
            <a:r>
              <a:rPr lang="en-US" dirty="0">
                <a:latin typeface="Times New Roman"/>
                <a:cs typeface="Times New Roman"/>
              </a:rPr>
              <a:t> </a:t>
            </a:r>
            <a:r>
              <a:rPr lang="en-US" dirty="0" err="1">
                <a:latin typeface="Times New Roman"/>
                <a:cs typeface="Times New Roman"/>
              </a:rPr>
              <a:t>menampilkan</a:t>
            </a:r>
            <a:r>
              <a:rPr lang="en-US" dirty="0">
                <a:latin typeface="Times New Roman"/>
                <a:cs typeface="Times New Roman"/>
              </a:rPr>
              <a:t> </a:t>
            </a:r>
            <a:r>
              <a:rPr lang="en-US" dirty="0" err="1">
                <a:latin typeface="Times New Roman"/>
                <a:cs typeface="Times New Roman"/>
              </a:rPr>
              <a:t>gambar</a:t>
            </a:r>
            <a:r>
              <a:rPr lang="en-US" dirty="0">
                <a:latin typeface="Times New Roman"/>
                <a:cs typeface="Times New Roman"/>
              </a:rPr>
              <a:t> </a:t>
            </a:r>
            <a:r>
              <a:rPr lang="en-US" dirty="0" err="1">
                <a:latin typeface="Times New Roman"/>
                <a:cs typeface="Times New Roman"/>
              </a:rPr>
              <a:t>namun</a:t>
            </a:r>
            <a:r>
              <a:rPr lang="en-US" dirty="0">
                <a:latin typeface="Times New Roman"/>
                <a:cs typeface="Times New Roman"/>
              </a:rPr>
              <a:t> </a:t>
            </a:r>
            <a:r>
              <a:rPr lang="en-US" dirty="0" err="1">
                <a:latin typeface="Times New Roman"/>
                <a:cs typeface="Times New Roman"/>
              </a:rPr>
              <a:t>tidak</a:t>
            </a:r>
            <a:r>
              <a:rPr lang="en-US" dirty="0">
                <a:latin typeface="Times New Roman"/>
                <a:cs typeface="Times New Roman"/>
              </a:rPr>
              <a:t> </a:t>
            </a:r>
            <a:r>
              <a:rPr lang="en-US" dirty="0" err="1">
                <a:latin typeface="Times New Roman"/>
                <a:cs typeface="Times New Roman"/>
              </a:rPr>
              <a:t>bisa</a:t>
            </a:r>
            <a:r>
              <a:rPr lang="en-US" dirty="0">
                <a:latin typeface="Times New Roman"/>
                <a:cs typeface="Times New Roman"/>
              </a:rPr>
              <a:t> </a:t>
            </a:r>
            <a:r>
              <a:rPr lang="en-US" dirty="0" err="1">
                <a:latin typeface="Times New Roman"/>
                <a:cs typeface="Times New Roman"/>
              </a:rPr>
              <a:t>sehalus</a:t>
            </a:r>
            <a:r>
              <a:rPr lang="en-US" dirty="0">
                <a:latin typeface="Times New Roman"/>
                <a:cs typeface="Times New Roman"/>
              </a:rPr>
              <a:t> </a:t>
            </a:r>
            <a:r>
              <a:rPr lang="en-US" dirty="0" err="1">
                <a:latin typeface="Times New Roman"/>
                <a:cs typeface="Times New Roman"/>
              </a:rPr>
              <a:t>ketika</a:t>
            </a:r>
            <a:r>
              <a:rPr lang="en-US" dirty="0">
                <a:latin typeface="Times New Roman"/>
                <a:cs typeface="Times New Roman"/>
              </a:rPr>
              <a:t> </a:t>
            </a:r>
            <a:r>
              <a:rPr lang="en-US" dirty="0" err="1">
                <a:latin typeface="Times New Roman"/>
                <a:cs typeface="Times New Roman"/>
              </a:rPr>
              <a:t>menggunakan</a:t>
            </a:r>
            <a:r>
              <a:rPr lang="en-US" dirty="0">
                <a:latin typeface="Times New Roman"/>
                <a:cs typeface="Times New Roman"/>
              </a:rPr>
              <a:t> double buffer, </a:t>
            </a:r>
            <a:r>
              <a:rPr lang="en-US" dirty="0" err="1">
                <a:latin typeface="Times New Roman"/>
                <a:cs typeface="Times New Roman"/>
              </a:rPr>
              <a:t>dan</a:t>
            </a:r>
            <a:r>
              <a:rPr lang="en-US" dirty="0">
                <a:latin typeface="Times New Roman"/>
                <a:cs typeface="Times New Roman"/>
              </a:rPr>
              <a:t> juga </a:t>
            </a:r>
            <a:r>
              <a:rPr lang="en-US" dirty="0" err="1">
                <a:latin typeface="Times New Roman"/>
                <a:cs typeface="Times New Roman"/>
              </a:rPr>
              <a:t>memungkinkan</a:t>
            </a:r>
            <a:r>
              <a:rPr lang="en-US" dirty="0">
                <a:latin typeface="Times New Roman"/>
                <a:cs typeface="Times New Roman"/>
              </a:rPr>
              <a:t> </a:t>
            </a:r>
            <a:r>
              <a:rPr lang="en-US" dirty="0" err="1">
                <a:latin typeface="Times New Roman"/>
                <a:cs typeface="Times New Roman"/>
              </a:rPr>
              <a:t>gambar</a:t>
            </a:r>
            <a:r>
              <a:rPr lang="en-US" dirty="0">
                <a:latin typeface="Times New Roman"/>
                <a:cs typeface="Times New Roman"/>
              </a:rPr>
              <a:t> </a:t>
            </a:r>
            <a:r>
              <a:rPr lang="en-US" dirty="0" err="1">
                <a:latin typeface="Times New Roman"/>
                <a:cs typeface="Times New Roman"/>
              </a:rPr>
              <a:t>tidak</a:t>
            </a:r>
            <a:r>
              <a:rPr lang="en-US" dirty="0">
                <a:latin typeface="Times New Roman"/>
                <a:cs typeface="Times New Roman"/>
              </a:rPr>
              <a:t> </a:t>
            </a:r>
            <a:r>
              <a:rPr lang="en-US" dirty="0" err="1">
                <a:latin typeface="Times New Roman"/>
                <a:cs typeface="Times New Roman"/>
              </a:rPr>
              <a:t>ter</a:t>
            </a:r>
            <a:r>
              <a:rPr lang="en-US" dirty="0">
                <a:latin typeface="Times New Roman"/>
                <a:cs typeface="Times New Roman"/>
              </a:rPr>
              <a:t>-render </a:t>
            </a:r>
            <a:r>
              <a:rPr lang="en-US" dirty="0" err="1">
                <a:latin typeface="Times New Roman"/>
                <a:cs typeface="Times New Roman"/>
              </a:rPr>
              <a:t>atu</a:t>
            </a:r>
            <a:r>
              <a:rPr lang="en-US" dirty="0">
                <a:latin typeface="Times New Roman"/>
                <a:cs typeface="Times New Roman"/>
              </a:rPr>
              <a:t> </a:t>
            </a:r>
            <a:r>
              <a:rPr lang="en-US" dirty="0" err="1">
                <a:latin typeface="Times New Roman"/>
                <a:cs typeface="Times New Roman"/>
              </a:rPr>
              <a:t>mungkin</a:t>
            </a:r>
            <a:r>
              <a:rPr lang="en-US" dirty="0">
                <a:latin typeface="Times New Roman"/>
                <a:cs typeface="Times New Roman"/>
              </a:rPr>
              <a:t> juga </a:t>
            </a:r>
            <a:r>
              <a:rPr lang="en-US" dirty="0" err="1">
                <a:latin typeface="Times New Roman"/>
                <a:cs typeface="Times New Roman"/>
              </a:rPr>
              <a:t>bisa</a:t>
            </a:r>
            <a:r>
              <a:rPr lang="en-US" dirty="0">
                <a:latin typeface="Times New Roman"/>
                <a:cs typeface="Times New Roman"/>
              </a:rPr>
              <a:t> </a:t>
            </a:r>
            <a:r>
              <a:rPr lang="en-US" dirty="0" err="1">
                <a:latin typeface="Times New Roman"/>
                <a:cs typeface="Times New Roman"/>
              </a:rPr>
              <a:t>ter</a:t>
            </a:r>
            <a:r>
              <a:rPr lang="en-US" dirty="0">
                <a:latin typeface="Times New Roman"/>
                <a:cs typeface="Times New Roman"/>
              </a:rPr>
              <a:t>-render </a:t>
            </a:r>
            <a:r>
              <a:rPr lang="en-US" dirty="0" err="1">
                <a:latin typeface="Times New Roman"/>
                <a:cs typeface="Times New Roman"/>
              </a:rPr>
              <a:t>namun</a:t>
            </a:r>
            <a:r>
              <a:rPr lang="en-US" dirty="0">
                <a:latin typeface="Times New Roman"/>
                <a:cs typeface="Times New Roman"/>
              </a:rPr>
              <a:t> </a:t>
            </a:r>
            <a:r>
              <a:rPr lang="en-US" dirty="0" err="1">
                <a:latin typeface="Times New Roman"/>
                <a:cs typeface="Times New Roman"/>
              </a:rPr>
              <a:t>hanya</a:t>
            </a:r>
            <a:r>
              <a:rPr lang="en-US" dirty="0">
                <a:latin typeface="Times New Roman"/>
                <a:cs typeface="Times New Roman"/>
              </a:rPr>
              <a:t> </a:t>
            </a:r>
            <a:r>
              <a:rPr lang="en-US" dirty="0" err="1">
                <a:latin typeface="Times New Roman"/>
                <a:cs typeface="Times New Roman"/>
              </a:rPr>
              <a:t>sebagian</a:t>
            </a:r>
            <a:r>
              <a:rPr lang="en-US" dirty="0">
                <a:latin typeface="Times New Roman"/>
                <a:cs typeface="Times New Roman"/>
              </a:rPr>
              <a:t> yang </a:t>
            </a:r>
            <a:r>
              <a:rPr lang="en-US" dirty="0" err="1">
                <a:latin typeface="Times New Roman"/>
                <a:cs typeface="Times New Roman"/>
              </a:rPr>
              <a:t>dimana</a:t>
            </a:r>
            <a:r>
              <a:rPr lang="en-US" dirty="0">
                <a:latin typeface="Times New Roman"/>
                <a:cs typeface="Times New Roman"/>
              </a:rPr>
              <a:t> juga </a:t>
            </a:r>
            <a:r>
              <a:rPr lang="en-US" dirty="0" err="1">
                <a:latin typeface="Times New Roman"/>
                <a:cs typeface="Times New Roman"/>
              </a:rPr>
              <a:t>bisa</a:t>
            </a:r>
            <a:r>
              <a:rPr lang="en-US" dirty="0">
                <a:latin typeface="Times New Roman"/>
                <a:cs typeface="Times New Roman"/>
              </a:rPr>
              <a:t> </a:t>
            </a:r>
            <a:r>
              <a:rPr lang="en-US" dirty="0" err="1">
                <a:latin typeface="Times New Roman"/>
                <a:cs typeface="Times New Roman"/>
              </a:rPr>
              <a:t>memberatkan</a:t>
            </a:r>
            <a:r>
              <a:rPr lang="en-US" dirty="0">
                <a:latin typeface="Times New Roman"/>
                <a:cs typeface="Times New Roman"/>
              </a:rPr>
              <a:t> </a:t>
            </a:r>
            <a:r>
              <a:rPr lang="en-US" dirty="0" err="1">
                <a:latin typeface="Times New Roman"/>
                <a:cs typeface="Times New Roman"/>
              </a:rPr>
              <a:t>memori</a:t>
            </a:r>
            <a:r>
              <a:rPr lang="en-US" dirty="0">
                <a:latin typeface="Times New Roman"/>
                <a:cs typeface="Times New Roman"/>
              </a:rPr>
              <a:t> </a:t>
            </a:r>
            <a:r>
              <a:rPr lang="en-US" dirty="0" err="1">
                <a:latin typeface="Times New Roman"/>
                <a:cs typeface="Times New Roman"/>
              </a:rPr>
              <a:t>karena</a:t>
            </a:r>
            <a:r>
              <a:rPr lang="en-US" dirty="0">
                <a:latin typeface="Times New Roman"/>
                <a:cs typeface="Times New Roman"/>
              </a:rPr>
              <a:t> </a:t>
            </a:r>
            <a:r>
              <a:rPr lang="en-US" dirty="0" err="1">
                <a:latin typeface="Times New Roman"/>
                <a:cs typeface="Times New Roman"/>
              </a:rPr>
              <a:t>gambar</a:t>
            </a:r>
            <a:r>
              <a:rPr lang="en-US" dirty="0">
                <a:latin typeface="Times New Roman"/>
                <a:cs typeface="Times New Roman"/>
              </a:rPr>
              <a:t> </a:t>
            </a:r>
            <a:r>
              <a:rPr lang="en-US" dirty="0" err="1">
                <a:latin typeface="Times New Roman"/>
                <a:cs typeface="Times New Roman"/>
              </a:rPr>
              <a:t>akan</a:t>
            </a:r>
            <a:r>
              <a:rPr lang="en-US" dirty="0">
                <a:latin typeface="Times New Roman"/>
                <a:cs typeface="Times New Roman"/>
              </a:rPr>
              <a:t> di render </a:t>
            </a:r>
            <a:r>
              <a:rPr lang="en-US" dirty="0" err="1">
                <a:latin typeface="Times New Roman"/>
                <a:cs typeface="Times New Roman"/>
              </a:rPr>
              <a:t>semuanya</a:t>
            </a:r>
            <a:r>
              <a:rPr lang="en-US" dirty="0">
                <a:latin typeface="Times New Roman"/>
                <a:cs typeface="Times New Roman"/>
              </a:rPr>
              <a:t> </a:t>
            </a:r>
            <a:r>
              <a:rPr lang="en-US" dirty="0" err="1">
                <a:latin typeface="Times New Roman"/>
                <a:cs typeface="Times New Roman"/>
              </a:rPr>
              <a:t>sekaligus</a:t>
            </a:r>
            <a:r>
              <a:rPr lang="en-US" dirty="0">
                <a:latin typeface="Times New Roman"/>
                <a:cs typeface="Times New Roman"/>
              </a:rPr>
              <a:t>.</a:t>
            </a:r>
          </a:p>
        </p:txBody>
      </p:sp>
    </p:spTree>
    <p:extLst>
      <p:ext uri="{BB962C8B-B14F-4D97-AF65-F5344CB8AC3E}">
        <p14:creationId xmlns:p14="http://schemas.microsoft.com/office/powerpoint/2010/main" val="175958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499E-9983-48CD-B5A1-E2B55580BC62}"/>
              </a:ext>
            </a:extLst>
          </p:cNvPr>
          <p:cNvSpPr>
            <a:spLocks noGrp="1"/>
          </p:cNvSpPr>
          <p:nvPr>
            <p:ph type="title"/>
          </p:nvPr>
        </p:nvSpPr>
        <p:spPr/>
        <p:txBody>
          <a:bodyPr/>
          <a:lstStyle/>
          <a:p>
            <a:pPr algn="ctr"/>
            <a:r>
              <a:rPr lang="en-US" dirty="0" err="1">
                <a:latin typeface="Times New Roman"/>
                <a:cs typeface="Times New Roman"/>
              </a:rPr>
              <a:t>Gambar</a:t>
            </a:r>
            <a:r>
              <a:rPr lang="en-US" dirty="0">
                <a:latin typeface="Times New Roman"/>
                <a:cs typeface="Times New Roman"/>
              </a:rPr>
              <a:t> Class Diagram Double Buffer </a:t>
            </a:r>
            <a:endParaRPr lang="en-US">
              <a:cs typeface="Calibri Light"/>
            </a:endParaRPr>
          </a:p>
        </p:txBody>
      </p:sp>
      <p:pic>
        <p:nvPicPr>
          <p:cNvPr id="4" name="Picture 4" descr="A picture containing text&#10;&#10;Description generated with very high confidence">
            <a:extLst>
              <a:ext uri="{FF2B5EF4-FFF2-40B4-BE49-F238E27FC236}">
                <a16:creationId xmlns:a16="http://schemas.microsoft.com/office/drawing/2014/main" id="{B36DE2AF-6DF5-464E-BA91-4DED049C8CB7}"/>
              </a:ext>
            </a:extLst>
          </p:cNvPr>
          <p:cNvPicPr>
            <a:picLocks noGrp="1" noChangeAspect="1"/>
          </p:cNvPicPr>
          <p:nvPr>
            <p:ph idx="1"/>
          </p:nvPr>
        </p:nvPicPr>
        <p:blipFill>
          <a:blip r:embed="rId2"/>
          <a:stretch>
            <a:fillRect/>
          </a:stretch>
        </p:blipFill>
        <p:spPr>
          <a:xfrm>
            <a:off x="1144905" y="2318203"/>
            <a:ext cx="9901579" cy="3362325"/>
          </a:xfrm>
          <a:prstGeom prst="rect">
            <a:avLst/>
          </a:prstGeom>
        </p:spPr>
      </p:pic>
    </p:spTree>
    <p:extLst>
      <p:ext uri="{BB962C8B-B14F-4D97-AF65-F5344CB8AC3E}">
        <p14:creationId xmlns:p14="http://schemas.microsoft.com/office/powerpoint/2010/main" val="3085810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Design Patterns Revisited (Singleton)</vt:lpstr>
      <vt:lpstr>Deskripsi Kasus Singleton</vt:lpstr>
      <vt:lpstr>Gambar Class Diagram Singleton</vt:lpstr>
      <vt:lpstr>Penjelasan mengapa pattern yang dipilih dapat diterapkan di studi kasus yang kalian utarakan</vt:lpstr>
      <vt:lpstr>Deskripsi Kasus State</vt:lpstr>
      <vt:lpstr>Gambar Class Diagram Statechart UML</vt:lpstr>
      <vt:lpstr>Penjelasan mengapa pattern yang dipilih dapat diterapkan di studi kasus yang kalian utarakan</vt:lpstr>
      <vt:lpstr>Deskripsi Kasus Double Buffer</vt:lpstr>
      <vt:lpstr>Gambar Class Diagram Double Buffer </vt:lpstr>
      <vt:lpstr>Penjelasan mengapa pattern yang dipilih dapat diterapkan di studi kasus yang kalian utarakan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6</cp:revision>
  <dcterms:created xsi:type="dcterms:W3CDTF">2013-07-15T20:26:40Z</dcterms:created>
  <dcterms:modified xsi:type="dcterms:W3CDTF">2018-03-06T06:04:53Z</dcterms:modified>
</cp:coreProperties>
</file>