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7" r:id="rId1"/>
  </p:sldMasterIdLst>
  <p:notesMasterIdLst>
    <p:notesMasterId r:id="rId19"/>
  </p:notesMasterIdLst>
  <p:sldIdLst>
    <p:sldId id="256" r:id="rId2"/>
    <p:sldId id="267" r:id="rId3"/>
    <p:sldId id="258" r:id="rId4"/>
    <p:sldId id="259" r:id="rId5"/>
    <p:sldId id="268" r:id="rId6"/>
    <p:sldId id="260" r:id="rId7"/>
    <p:sldId id="261" r:id="rId8"/>
    <p:sldId id="266" r:id="rId9"/>
    <p:sldId id="262" r:id="rId10"/>
    <p:sldId id="269" r:id="rId11"/>
    <p:sldId id="270" r:id="rId12"/>
    <p:sldId id="271" r:id="rId13"/>
    <p:sldId id="272" r:id="rId14"/>
    <p:sldId id="264" r:id="rId15"/>
    <p:sldId id="265" r:id="rId16"/>
    <p:sldId id="263"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BE650-8817-4E58-A0AB-AD7673D8BE4B}"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5DF1EDB1-9BF4-4505-B9D7-99AB53E0809A}">
      <dgm:prSet phldrT="[Text]"/>
      <dgm:spPr/>
      <dgm:t>
        <a:bodyPr/>
        <a:lstStyle/>
        <a:p>
          <a:r>
            <a:rPr lang="en-US" dirty="0">
              <a:solidFill>
                <a:schemeClr val="tx1"/>
              </a:solidFill>
            </a:rPr>
            <a:t>Plugin in modern era</a:t>
          </a:r>
        </a:p>
      </dgm:t>
    </dgm:pt>
    <dgm:pt modelId="{AA19D0FD-6ED3-4E0F-A761-08AD8110BADD}" type="parTrans" cxnId="{6E6F8270-D6FA-4C2F-8B2A-37EA59F9DFD5}">
      <dgm:prSet/>
      <dgm:spPr/>
      <dgm:t>
        <a:bodyPr/>
        <a:lstStyle/>
        <a:p>
          <a:endParaRPr lang="en-US"/>
        </a:p>
      </dgm:t>
    </dgm:pt>
    <dgm:pt modelId="{3D383582-9C90-40FB-9C12-76B3BE4DAAE3}" type="sibTrans" cxnId="{6E6F8270-D6FA-4C2F-8B2A-37EA59F9DFD5}">
      <dgm:prSet/>
      <dgm:spPr/>
      <dgm:t>
        <a:bodyPr/>
        <a:lstStyle/>
        <a:p>
          <a:endParaRPr lang="en-US"/>
        </a:p>
      </dgm:t>
    </dgm:pt>
    <dgm:pt modelId="{E4D379F7-6E1B-4DAC-8B9B-70CB78205F5E}">
      <dgm:prSet phldrT="[Text]"/>
      <dgm:spPr/>
      <dgm:t>
        <a:bodyPr/>
        <a:lstStyle/>
        <a:p>
          <a:r>
            <a:rPr lang="en-US" b="0" i="0" dirty="0">
              <a:solidFill>
                <a:schemeClr val="tx1"/>
              </a:solidFill>
            </a:rPr>
            <a:t>Use of Plugins</a:t>
          </a:r>
          <a:endParaRPr lang="en-US" dirty="0">
            <a:solidFill>
              <a:schemeClr val="tx1"/>
            </a:solidFill>
          </a:endParaRPr>
        </a:p>
      </dgm:t>
    </dgm:pt>
    <dgm:pt modelId="{4A2EEA64-C2BF-46F9-8C41-3B306CC4D862}" type="parTrans" cxnId="{0F29989D-DD3C-45E6-A080-A738ADAD5FC4}">
      <dgm:prSet/>
      <dgm:spPr/>
      <dgm:t>
        <a:bodyPr/>
        <a:lstStyle/>
        <a:p>
          <a:endParaRPr lang="en-US"/>
        </a:p>
      </dgm:t>
    </dgm:pt>
    <dgm:pt modelId="{2D55B2C2-6B62-4F36-B8E7-55B664F14452}" type="sibTrans" cxnId="{0F29989D-DD3C-45E6-A080-A738ADAD5FC4}">
      <dgm:prSet/>
      <dgm:spPr/>
      <dgm:t>
        <a:bodyPr/>
        <a:lstStyle/>
        <a:p>
          <a:endParaRPr lang="en-US"/>
        </a:p>
      </dgm:t>
    </dgm:pt>
    <dgm:pt modelId="{F5EC2C44-E663-4C01-A88C-93ECED74445D}">
      <dgm:prSet phldrT="[Text]"/>
      <dgm:spPr/>
      <dgm:t>
        <a:bodyPr/>
        <a:lstStyle/>
        <a:p>
          <a:r>
            <a:rPr lang="en-US" dirty="0">
              <a:solidFill>
                <a:schemeClr val="tx1"/>
              </a:solidFill>
            </a:rPr>
            <a:t>Plugin Performance</a:t>
          </a:r>
        </a:p>
      </dgm:t>
    </dgm:pt>
    <dgm:pt modelId="{57C0B410-E8D4-40A1-AEE5-8C052821AED8}" type="parTrans" cxnId="{F92FE8A6-495B-4B5B-99F3-0AE6F8364884}">
      <dgm:prSet/>
      <dgm:spPr/>
      <dgm:t>
        <a:bodyPr/>
        <a:lstStyle/>
        <a:p>
          <a:endParaRPr lang="en-US"/>
        </a:p>
      </dgm:t>
    </dgm:pt>
    <dgm:pt modelId="{9D0BD466-B830-4BAF-9776-1E424450C7F9}" type="sibTrans" cxnId="{F92FE8A6-495B-4B5B-99F3-0AE6F8364884}">
      <dgm:prSet/>
      <dgm:spPr/>
      <dgm:t>
        <a:bodyPr/>
        <a:lstStyle/>
        <a:p>
          <a:endParaRPr lang="en-US"/>
        </a:p>
      </dgm:t>
    </dgm:pt>
    <dgm:pt modelId="{3FF7AE4B-D3F8-435A-945A-7DB5FC4292A1}" type="pres">
      <dgm:prSet presAssocID="{81BBE650-8817-4E58-A0AB-AD7673D8BE4B}" presName="linear" presStyleCnt="0">
        <dgm:presLayoutVars>
          <dgm:dir/>
          <dgm:animLvl val="lvl"/>
          <dgm:resizeHandles val="exact"/>
        </dgm:presLayoutVars>
      </dgm:prSet>
      <dgm:spPr/>
    </dgm:pt>
    <dgm:pt modelId="{343565FA-B6CA-4F2B-B472-A9CD37425744}" type="pres">
      <dgm:prSet presAssocID="{5DF1EDB1-9BF4-4505-B9D7-99AB53E0809A}" presName="parentLin" presStyleCnt="0"/>
      <dgm:spPr/>
    </dgm:pt>
    <dgm:pt modelId="{37D4A11A-302A-44F6-8862-10F22D001993}" type="pres">
      <dgm:prSet presAssocID="{5DF1EDB1-9BF4-4505-B9D7-99AB53E0809A}" presName="parentLeftMargin" presStyleLbl="node1" presStyleIdx="0" presStyleCnt="3"/>
      <dgm:spPr/>
    </dgm:pt>
    <dgm:pt modelId="{4C7CB9A5-FD9D-4F92-AC06-E753FCA1E924}" type="pres">
      <dgm:prSet presAssocID="{5DF1EDB1-9BF4-4505-B9D7-99AB53E0809A}" presName="parentText" presStyleLbl="node1" presStyleIdx="0" presStyleCnt="3" custScaleX="66942">
        <dgm:presLayoutVars>
          <dgm:chMax val="0"/>
          <dgm:bulletEnabled val="1"/>
        </dgm:presLayoutVars>
      </dgm:prSet>
      <dgm:spPr/>
    </dgm:pt>
    <dgm:pt modelId="{92AD51D0-0347-4F38-8A35-5EB7FF0586EC}" type="pres">
      <dgm:prSet presAssocID="{5DF1EDB1-9BF4-4505-B9D7-99AB53E0809A}" presName="negativeSpace" presStyleCnt="0"/>
      <dgm:spPr/>
    </dgm:pt>
    <dgm:pt modelId="{4161E67B-0FC8-4212-905E-DFD65607D6A2}" type="pres">
      <dgm:prSet presAssocID="{5DF1EDB1-9BF4-4505-B9D7-99AB53E0809A}" presName="childText" presStyleLbl="conFgAcc1" presStyleIdx="0" presStyleCnt="3" custScaleX="46043">
        <dgm:presLayoutVars>
          <dgm:bulletEnabled val="1"/>
        </dgm:presLayoutVars>
      </dgm:prSet>
      <dgm:spPr/>
    </dgm:pt>
    <dgm:pt modelId="{0A404C13-8D19-41A3-999B-749A873ABE0D}" type="pres">
      <dgm:prSet presAssocID="{3D383582-9C90-40FB-9C12-76B3BE4DAAE3}" presName="spaceBetweenRectangles" presStyleCnt="0"/>
      <dgm:spPr/>
    </dgm:pt>
    <dgm:pt modelId="{59A05AD3-4FE0-4942-B74F-B7A03DD99DFC}" type="pres">
      <dgm:prSet presAssocID="{E4D379F7-6E1B-4DAC-8B9B-70CB78205F5E}" presName="parentLin" presStyleCnt="0"/>
      <dgm:spPr/>
    </dgm:pt>
    <dgm:pt modelId="{A18A70DC-3387-421F-B8D9-200736B8644E}" type="pres">
      <dgm:prSet presAssocID="{E4D379F7-6E1B-4DAC-8B9B-70CB78205F5E}" presName="parentLeftMargin" presStyleLbl="node1" presStyleIdx="0" presStyleCnt="3"/>
      <dgm:spPr/>
    </dgm:pt>
    <dgm:pt modelId="{DE9F6416-7860-40D6-B271-E9D44B3AB089}" type="pres">
      <dgm:prSet presAssocID="{E4D379F7-6E1B-4DAC-8B9B-70CB78205F5E}" presName="parentText" presStyleLbl="node1" presStyleIdx="1" presStyleCnt="3" custScaleX="66488">
        <dgm:presLayoutVars>
          <dgm:chMax val="0"/>
          <dgm:bulletEnabled val="1"/>
        </dgm:presLayoutVars>
      </dgm:prSet>
      <dgm:spPr/>
    </dgm:pt>
    <dgm:pt modelId="{B9628C28-41FD-4C7F-A694-982BA6DDA8ED}" type="pres">
      <dgm:prSet presAssocID="{E4D379F7-6E1B-4DAC-8B9B-70CB78205F5E}" presName="negativeSpace" presStyleCnt="0"/>
      <dgm:spPr/>
    </dgm:pt>
    <dgm:pt modelId="{5CE56FDA-C2C9-440D-B139-A1109A2519A6}" type="pres">
      <dgm:prSet presAssocID="{E4D379F7-6E1B-4DAC-8B9B-70CB78205F5E}" presName="childText" presStyleLbl="conFgAcc1" presStyleIdx="1" presStyleCnt="3" custScaleX="45725">
        <dgm:presLayoutVars>
          <dgm:bulletEnabled val="1"/>
        </dgm:presLayoutVars>
      </dgm:prSet>
      <dgm:spPr/>
    </dgm:pt>
    <dgm:pt modelId="{1973CB39-EC46-49E1-AA38-BAC75AC543E2}" type="pres">
      <dgm:prSet presAssocID="{2D55B2C2-6B62-4F36-B8E7-55B664F14452}" presName="spaceBetweenRectangles" presStyleCnt="0"/>
      <dgm:spPr/>
    </dgm:pt>
    <dgm:pt modelId="{5E0FFCE3-18E8-48A6-B922-0DF3AFC7D3F0}" type="pres">
      <dgm:prSet presAssocID="{F5EC2C44-E663-4C01-A88C-93ECED74445D}" presName="parentLin" presStyleCnt="0"/>
      <dgm:spPr/>
    </dgm:pt>
    <dgm:pt modelId="{0CA52061-5816-433F-BFB4-07DBB0B73D70}" type="pres">
      <dgm:prSet presAssocID="{F5EC2C44-E663-4C01-A88C-93ECED74445D}" presName="parentLeftMargin" presStyleLbl="node1" presStyleIdx="1" presStyleCnt="3"/>
      <dgm:spPr/>
    </dgm:pt>
    <dgm:pt modelId="{8DD13DDC-A9D2-4E14-8458-4B1C271C7F72}" type="pres">
      <dgm:prSet presAssocID="{F5EC2C44-E663-4C01-A88C-93ECED74445D}" presName="parentText" presStyleLbl="node1" presStyleIdx="2" presStyleCnt="3" custScaleX="66385">
        <dgm:presLayoutVars>
          <dgm:chMax val="0"/>
          <dgm:bulletEnabled val="1"/>
        </dgm:presLayoutVars>
      </dgm:prSet>
      <dgm:spPr/>
    </dgm:pt>
    <dgm:pt modelId="{C0407D5E-333B-4446-82C2-481D2DFB32CA}" type="pres">
      <dgm:prSet presAssocID="{F5EC2C44-E663-4C01-A88C-93ECED74445D}" presName="negativeSpace" presStyleCnt="0"/>
      <dgm:spPr/>
    </dgm:pt>
    <dgm:pt modelId="{8BFEA3A8-16DD-4A6C-A9F3-CE05E89D40F7}" type="pres">
      <dgm:prSet presAssocID="{F5EC2C44-E663-4C01-A88C-93ECED74445D}" presName="childText" presStyleLbl="conFgAcc1" presStyleIdx="2" presStyleCnt="3" custScaleX="45794">
        <dgm:presLayoutVars>
          <dgm:bulletEnabled val="1"/>
        </dgm:presLayoutVars>
      </dgm:prSet>
      <dgm:spPr/>
    </dgm:pt>
  </dgm:ptLst>
  <dgm:cxnLst>
    <dgm:cxn modelId="{C7E2ED62-E6C8-4F30-9E03-9418A63BF70E}" type="presOf" srcId="{E4D379F7-6E1B-4DAC-8B9B-70CB78205F5E}" destId="{A18A70DC-3387-421F-B8D9-200736B8644E}" srcOrd="0" destOrd="0" presId="urn:microsoft.com/office/officeart/2005/8/layout/list1"/>
    <dgm:cxn modelId="{727B2063-9198-4A38-A8DB-489EF7721C46}" type="presOf" srcId="{81BBE650-8817-4E58-A0AB-AD7673D8BE4B}" destId="{3FF7AE4B-D3F8-435A-945A-7DB5FC4292A1}" srcOrd="0" destOrd="0" presId="urn:microsoft.com/office/officeart/2005/8/layout/list1"/>
    <dgm:cxn modelId="{6E6F8270-D6FA-4C2F-8B2A-37EA59F9DFD5}" srcId="{81BBE650-8817-4E58-A0AB-AD7673D8BE4B}" destId="{5DF1EDB1-9BF4-4505-B9D7-99AB53E0809A}" srcOrd="0" destOrd="0" parTransId="{AA19D0FD-6ED3-4E0F-A761-08AD8110BADD}" sibTransId="{3D383582-9C90-40FB-9C12-76B3BE4DAAE3}"/>
    <dgm:cxn modelId="{AA876A97-1130-4C61-881C-FB8F3058B33F}" type="presOf" srcId="{F5EC2C44-E663-4C01-A88C-93ECED74445D}" destId="{0CA52061-5816-433F-BFB4-07DBB0B73D70}" srcOrd="0" destOrd="0" presId="urn:microsoft.com/office/officeart/2005/8/layout/list1"/>
    <dgm:cxn modelId="{0F29989D-DD3C-45E6-A080-A738ADAD5FC4}" srcId="{81BBE650-8817-4E58-A0AB-AD7673D8BE4B}" destId="{E4D379F7-6E1B-4DAC-8B9B-70CB78205F5E}" srcOrd="1" destOrd="0" parTransId="{4A2EEA64-C2BF-46F9-8C41-3B306CC4D862}" sibTransId="{2D55B2C2-6B62-4F36-B8E7-55B664F14452}"/>
    <dgm:cxn modelId="{1375BFA5-D0D5-4D28-BCA8-39BE891D8D27}" type="presOf" srcId="{F5EC2C44-E663-4C01-A88C-93ECED74445D}" destId="{8DD13DDC-A9D2-4E14-8458-4B1C271C7F72}" srcOrd="1" destOrd="0" presId="urn:microsoft.com/office/officeart/2005/8/layout/list1"/>
    <dgm:cxn modelId="{F92FE8A6-495B-4B5B-99F3-0AE6F8364884}" srcId="{81BBE650-8817-4E58-A0AB-AD7673D8BE4B}" destId="{F5EC2C44-E663-4C01-A88C-93ECED74445D}" srcOrd="2" destOrd="0" parTransId="{57C0B410-E8D4-40A1-AEE5-8C052821AED8}" sibTransId="{9D0BD466-B830-4BAF-9776-1E424450C7F9}"/>
    <dgm:cxn modelId="{262875DA-7379-477B-B6D7-16013C70556D}" type="presOf" srcId="{5DF1EDB1-9BF4-4505-B9D7-99AB53E0809A}" destId="{4C7CB9A5-FD9D-4F92-AC06-E753FCA1E924}" srcOrd="1" destOrd="0" presId="urn:microsoft.com/office/officeart/2005/8/layout/list1"/>
    <dgm:cxn modelId="{CCEFE7DF-810A-4B7E-9740-1B63FC44D6D1}" type="presOf" srcId="{5DF1EDB1-9BF4-4505-B9D7-99AB53E0809A}" destId="{37D4A11A-302A-44F6-8862-10F22D001993}" srcOrd="0" destOrd="0" presId="urn:microsoft.com/office/officeart/2005/8/layout/list1"/>
    <dgm:cxn modelId="{136722F0-1AC9-494D-A278-95EB090E57D2}" type="presOf" srcId="{E4D379F7-6E1B-4DAC-8B9B-70CB78205F5E}" destId="{DE9F6416-7860-40D6-B271-E9D44B3AB089}" srcOrd="1" destOrd="0" presId="urn:microsoft.com/office/officeart/2005/8/layout/list1"/>
    <dgm:cxn modelId="{B5301B0E-56C1-4C70-9AB9-AC78A6CF3A54}" type="presParOf" srcId="{3FF7AE4B-D3F8-435A-945A-7DB5FC4292A1}" destId="{343565FA-B6CA-4F2B-B472-A9CD37425744}" srcOrd="0" destOrd="0" presId="urn:microsoft.com/office/officeart/2005/8/layout/list1"/>
    <dgm:cxn modelId="{722CD653-3E51-4A8F-956F-5608AADE48BB}" type="presParOf" srcId="{343565FA-B6CA-4F2B-B472-A9CD37425744}" destId="{37D4A11A-302A-44F6-8862-10F22D001993}" srcOrd="0" destOrd="0" presId="urn:microsoft.com/office/officeart/2005/8/layout/list1"/>
    <dgm:cxn modelId="{296141A4-018F-481C-8C59-277E821F28D0}" type="presParOf" srcId="{343565FA-B6CA-4F2B-B472-A9CD37425744}" destId="{4C7CB9A5-FD9D-4F92-AC06-E753FCA1E924}" srcOrd="1" destOrd="0" presId="urn:microsoft.com/office/officeart/2005/8/layout/list1"/>
    <dgm:cxn modelId="{8B03887F-C4B0-4CE9-89E6-DE98434F16C2}" type="presParOf" srcId="{3FF7AE4B-D3F8-435A-945A-7DB5FC4292A1}" destId="{92AD51D0-0347-4F38-8A35-5EB7FF0586EC}" srcOrd="1" destOrd="0" presId="urn:microsoft.com/office/officeart/2005/8/layout/list1"/>
    <dgm:cxn modelId="{3461BED8-0A1F-4117-A77F-A543525B9442}" type="presParOf" srcId="{3FF7AE4B-D3F8-435A-945A-7DB5FC4292A1}" destId="{4161E67B-0FC8-4212-905E-DFD65607D6A2}" srcOrd="2" destOrd="0" presId="urn:microsoft.com/office/officeart/2005/8/layout/list1"/>
    <dgm:cxn modelId="{D2A005AF-D0AB-4486-A96A-F85FCB9C73E2}" type="presParOf" srcId="{3FF7AE4B-D3F8-435A-945A-7DB5FC4292A1}" destId="{0A404C13-8D19-41A3-999B-749A873ABE0D}" srcOrd="3" destOrd="0" presId="urn:microsoft.com/office/officeart/2005/8/layout/list1"/>
    <dgm:cxn modelId="{FF249DA1-945D-42A6-B6B2-56D54158C88C}" type="presParOf" srcId="{3FF7AE4B-D3F8-435A-945A-7DB5FC4292A1}" destId="{59A05AD3-4FE0-4942-B74F-B7A03DD99DFC}" srcOrd="4" destOrd="0" presId="urn:microsoft.com/office/officeart/2005/8/layout/list1"/>
    <dgm:cxn modelId="{5078B4B6-E58C-4225-903B-2685F63C1456}" type="presParOf" srcId="{59A05AD3-4FE0-4942-B74F-B7A03DD99DFC}" destId="{A18A70DC-3387-421F-B8D9-200736B8644E}" srcOrd="0" destOrd="0" presId="urn:microsoft.com/office/officeart/2005/8/layout/list1"/>
    <dgm:cxn modelId="{D23C306A-44C7-46D6-93B6-425FEA19C995}" type="presParOf" srcId="{59A05AD3-4FE0-4942-B74F-B7A03DD99DFC}" destId="{DE9F6416-7860-40D6-B271-E9D44B3AB089}" srcOrd="1" destOrd="0" presId="urn:microsoft.com/office/officeart/2005/8/layout/list1"/>
    <dgm:cxn modelId="{988967B3-DBB9-43EF-AA01-DA9EB1E8CB40}" type="presParOf" srcId="{3FF7AE4B-D3F8-435A-945A-7DB5FC4292A1}" destId="{B9628C28-41FD-4C7F-A694-982BA6DDA8ED}" srcOrd="5" destOrd="0" presId="urn:microsoft.com/office/officeart/2005/8/layout/list1"/>
    <dgm:cxn modelId="{3C841155-1B37-47BF-9FDD-44973B21E979}" type="presParOf" srcId="{3FF7AE4B-D3F8-435A-945A-7DB5FC4292A1}" destId="{5CE56FDA-C2C9-440D-B139-A1109A2519A6}" srcOrd="6" destOrd="0" presId="urn:microsoft.com/office/officeart/2005/8/layout/list1"/>
    <dgm:cxn modelId="{57A3AC47-F6C1-4A93-8037-362D223FF7B8}" type="presParOf" srcId="{3FF7AE4B-D3F8-435A-945A-7DB5FC4292A1}" destId="{1973CB39-EC46-49E1-AA38-BAC75AC543E2}" srcOrd="7" destOrd="0" presId="urn:microsoft.com/office/officeart/2005/8/layout/list1"/>
    <dgm:cxn modelId="{868BFAA5-C6D1-45FC-ACCB-053FB993A3AF}" type="presParOf" srcId="{3FF7AE4B-D3F8-435A-945A-7DB5FC4292A1}" destId="{5E0FFCE3-18E8-48A6-B922-0DF3AFC7D3F0}" srcOrd="8" destOrd="0" presId="urn:microsoft.com/office/officeart/2005/8/layout/list1"/>
    <dgm:cxn modelId="{50B5A74A-0AB5-4535-AD35-3C3B4EC677B2}" type="presParOf" srcId="{5E0FFCE3-18E8-48A6-B922-0DF3AFC7D3F0}" destId="{0CA52061-5816-433F-BFB4-07DBB0B73D70}" srcOrd="0" destOrd="0" presId="urn:microsoft.com/office/officeart/2005/8/layout/list1"/>
    <dgm:cxn modelId="{2155A408-EABB-42ED-B3FC-A14FAB873215}" type="presParOf" srcId="{5E0FFCE3-18E8-48A6-B922-0DF3AFC7D3F0}" destId="{8DD13DDC-A9D2-4E14-8458-4B1C271C7F72}" srcOrd="1" destOrd="0" presId="urn:microsoft.com/office/officeart/2005/8/layout/list1"/>
    <dgm:cxn modelId="{79732663-3C28-4121-BC6D-EBFAAF34F60D}" type="presParOf" srcId="{3FF7AE4B-D3F8-435A-945A-7DB5FC4292A1}" destId="{C0407D5E-333B-4446-82C2-481D2DFB32CA}" srcOrd="9" destOrd="0" presId="urn:microsoft.com/office/officeart/2005/8/layout/list1"/>
    <dgm:cxn modelId="{46074F39-DA1D-4A65-8AF4-1D77180ABC45}" type="presParOf" srcId="{3FF7AE4B-D3F8-435A-945A-7DB5FC4292A1}" destId="{8BFEA3A8-16DD-4A6C-A9F3-CE05E89D40F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1E67B-0FC8-4212-905E-DFD65607D6A2}">
      <dsp:nvSpPr>
        <dsp:cNvPr id="0" name=""/>
        <dsp:cNvSpPr/>
      </dsp:nvSpPr>
      <dsp:spPr>
        <a:xfrm>
          <a:off x="0" y="391262"/>
          <a:ext cx="4786146" cy="6300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7CB9A5-FD9D-4F92-AC06-E753FCA1E924}">
      <dsp:nvSpPr>
        <dsp:cNvPr id="0" name=""/>
        <dsp:cNvSpPr/>
      </dsp:nvSpPr>
      <dsp:spPr>
        <a:xfrm>
          <a:off x="519747" y="22262"/>
          <a:ext cx="4871011" cy="7380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033" tIns="0" rIns="275033" bIns="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solidFill>
            </a:rPr>
            <a:t>Plugin in modern era</a:t>
          </a:r>
        </a:p>
      </dsp:txBody>
      <dsp:txXfrm>
        <a:off x="555773" y="58288"/>
        <a:ext cx="4798959" cy="665948"/>
      </dsp:txXfrm>
    </dsp:sp>
    <dsp:sp modelId="{5CE56FDA-C2C9-440D-B139-A1109A2519A6}">
      <dsp:nvSpPr>
        <dsp:cNvPr id="0" name=""/>
        <dsp:cNvSpPr/>
      </dsp:nvSpPr>
      <dsp:spPr>
        <a:xfrm>
          <a:off x="0" y="1525262"/>
          <a:ext cx="4753090" cy="630000"/>
        </a:xfrm>
        <a:prstGeom prst="rect">
          <a:avLst/>
        </a:prstGeom>
        <a:solidFill>
          <a:schemeClr val="lt1">
            <a:alpha val="90000"/>
            <a:hueOff val="0"/>
            <a:satOff val="0"/>
            <a:lumOff val="0"/>
            <a:alphaOff val="0"/>
          </a:schemeClr>
        </a:solidFill>
        <a:ln w="19050" cap="rnd" cmpd="sng" algn="ctr">
          <a:solidFill>
            <a:schemeClr val="accent4">
              <a:hueOff val="6914279"/>
              <a:satOff val="1970"/>
              <a:lumOff val="5686"/>
              <a:alphaOff val="0"/>
            </a:schemeClr>
          </a:solidFill>
          <a:prstDash val="solid"/>
        </a:ln>
        <a:effectLst/>
      </dsp:spPr>
      <dsp:style>
        <a:lnRef idx="2">
          <a:scrgbClr r="0" g="0" b="0"/>
        </a:lnRef>
        <a:fillRef idx="1">
          <a:scrgbClr r="0" g="0" b="0"/>
        </a:fillRef>
        <a:effectRef idx="0">
          <a:scrgbClr r="0" g="0" b="0"/>
        </a:effectRef>
        <a:fontRef idx="minor"/>
      </dsp:style>
    </dsp:sp>
    <dsp:sp modelId="{DE9F6416-7860-40D6-B271-E9D44B3AB089}">
      <dsp:nvSpPr>
        <dsp:cNvPr id="0" name=""/>
        <dsp:cNvSpPr/>
      </dsp:nvSpPr>
      <dsp:spPr>
        <a:xfrm>
          <a:off x="519747" y="1156262"/>
          <a:ext cx="4837976" cy="738000"/>
        </a:xfrm>
        <a:prstGeom prst="roundRect">
          <a:avLst/>
        </a:prstGeom>
        <a:solidFill>
          <a:schemeClr val="accent4">
            <a:hueOff val="6914279"/>
            <a:satOff val="1970"/>
            <a:lumOff val="56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033" tIns="0" rIns="275033" bIns="0" numCol="1" spcCol="1270" anchor="ctr" anchorCtr="0">
          <a:noAutofit/>
        </a:bodyPr>
        <a:lstStyle/>
        <a:p>
          <a:pPr marL="0" lvl="0" indent="0" algn="l" defTabSz="1111250">
            <a:lnSpc>
              <a:spcPct val="90000"/>
            </a:lnSpc>
            <a:spcBef>
              <a:spcPct val="0"/>
            </a:spcBef>
            <a:spcAft>
              <a:spcPct val="35000"/>
            </a:spcAft>
            <a:buNone/>
          </a:pPr>
          <a:r>
            <a:rPr lang="en-US" sz="2500" b="0" i="0" kern="1200" dirty="0">
              <a:solidFill>
                <a:schemeClr val="tx1"/>
              </a:solidFill>
            </a:rPr>
            <a:t>Use of Plugins</a:t>
          </a:r>
          <a:endParaRPr lang="en-US" sz="2500" kern="1200" dirty="0">
            <a:solidFill>
              <a:schemeClr val="tx1"/>
            </a:solidFill>
          </a:endParaRPr>
        </a:p>
      </dsp:txBody>
      <dsp:txXfrm>
        <a:off x="555773" y="1192288"/>
        <a:ext cx="4765924" cy="665948"/>
      </dsp:txXfrm>
    </dsp:sp>
    <dsp:sp modelId="{8BFEA3A8-16DD-4A6C-A9F3-CE05E89D40F7}">
      <dsp:nvSpPr>
        <dsp:cNvPr id="0" name=""/>
        <dsp:cNvSpPr/>
      </dsp:nvSpPr>
      <dsp:spPr>
        <a:xfrm>
          <a:off x="0" y="2659262"/>
          <a:ext cx="4760263" cy="630000"/>
        </a:xfrm>
        <a:prstGeom prst="rect">
          <a:avLst/>
        </a:prstGeom>
        <a:solidFill>
          <a:schemeClr val="lt1">
            <a:alpha val="90000"/>
            <a:hueOff val="0"/>
            <a:satOff val="0"/>
            <a:lumOff val="0"/>
            <a:alphaOff val="0"/>
          </a:schemeClr>
        </a:solidFill>
        <a:ln w="19050" cap="rnd" cmpd="sng" algn="ctr">
          <a:solidFill>
            <a:schemeClr val="accent4">
              <a:hueOff val="13828557"/>
              <a:satOff val="3941"/>
              <a:lumOff val="11372"/>
              <a:alphaOff val="0"/>
            </a:schemeClr>
          </a:solidFill>
          <a:prstDash val="solid"/>
        </a:ln>
        <a:effectLst/>
      </dsp:spPr>
      <dsp:style>
        <a:lnRef idx="2">
          <a:scrgbClr r="0" g="0" b="0"/>
        </a:lnRef>
        <a:fillRef idx="1">
          <a:scrgbClr r="0" g="0" b="0"/>
        </a:fillRef>
        <a:effectRef idx="0">
          <a:scrgbClr r="0" g="0" b="0"/>
        </a:effectRef>
        <a:fontRef idx="minor"/>
      </dsp:style>
    </dsp:sp>
    <dsp:sp modelId="{8DD13DDC-A9D2-4E14-8458-4B1C271C7F72}">
      <dsp:nvSpPr>
        <dsp:cNvPr id="0" name=""/>
        <dsp:cNvSpPr/>
      </dsp:nvSpPr>
      <dsp:spPr>
        <a:xfrm>
          <a:off x="519747" y="2290262"/>
          <a:ext cx="4830481" cy="738000"/>
        </a:xfrm>
        <a:prstGeom prst="roundRect">
          <a:avLst/>
        </a:prstGeom>
        <a:solidFill>
          <a:schemeClr val="accent4">
            <a:hueOff val="13828557"/>
            <a:satOff val="3941"/>
            <a:lumOff val="1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033" tIns="0" rIns="275033" bIns="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solidFill>
            </a:rPr>
            <a:t>Plugin Performance</a:t>
          </a:r>
        </a:p>
      </dsp:txBody>
      <dsp:txXfrm>
        <a:off x="555773" y="2326288"/>
        <a:ext cx="4758429"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CD039-ED96-41F2-B651-1F4BD1EFE87E}"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2D064-BBA3-43C2-9B68-AFCA7D9FF38F}" type="slidenum">
              <a:rPr lang="en-US" smtClean="0"/>
              <a:t>‹#›</a:t>
            </a:fld>
            <a:endParaRPr lang="en-US"/>
          </a:p>
        </p:txBody>
      </p:sp>
    </p:spTree>
    <p:extLst>
      <p:ext uri="{BB962C8B-B14F-4D97-AF65-F5344CB8AC3E}">
        <p14:creationId xmlns:p14="http://schemas.microsoft.com/office/powerpoint/2010/main" val="2548255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AFFB9B-9FB8-469E-96F9-4D32314110B6}" type="datetimeFigureOut">
              <a:rPr lang="en-US" smtClean="0"/>
              <a:t>7/14/2020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481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86058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38934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47031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48680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5031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50349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35BB1C6-BF8F-4481-8AB2-603A1C8A906A}" type="datetimeFigureOut">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140110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35BB1C6-BF8F-4481-8AB2-603A1C8A906A}" type="datetimeFigureOut">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6730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8769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37364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296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92824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11422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254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961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24200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086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35BB1C6-BF8F-4481-8AB2-603A1C8A906A}" type="datetimeFigureOut">
              <a:rPr lang="en-US" smtClean="0"/>
              <a:t>7/14/2020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934912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8.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1C42-345B-4D69-B16C-CB7FF728F32A}"/>
              </a:ext>
            </a:extLst>
          </p:cNvPr>
          <p:cNvSpPr>
            <a:spLocks noGrp="1"/>
          </p:cNvSpPr>
          <p:nvPr>
            <p:ph type="ctrTitle"/>
          </p:nvPr>
        </p:nvSpPr>
        <p:spPr>
          <a:xfrm>
            <a:off x="2241743" y="957086"/>
            <a:ext cx="7296094" cy="1113021"/>
          </a:xfrm>
        </p:spPr>
        <p:txBody>
          <a:bodyPr>
            <a:normAutofit fontScale="90000"/>
          </a:bodyPr>
          <a:lstStyle/>
          <a:p>
            <a:pPr algn="ctr"/>
            <a:r>
              <a:rPr lang="en-US" sz="3600" b="1" dirty="0">
                <a:latin typeface="Century Schoolbook" panose="02040604050505020304" pitchFamily="18" charset="0"/>
              </a:rPr>
              <a:t>PLUGIN MAP GENERATOR FOR 3D WORLD MAKING IN GAME</a:t>
            </a:r>
          </a:p>
        </p:txBody>
      </p:sp>
      <p:sp>
        <p:nvSpPr>
          <p:cNvPr id="3" name="Subtitle 2">
            <a:extLst>
              <a:ext uri="{FF2B5EF4-FFF2-40B4-BE49-F238E27FC236}">
                <a16:creationId xmlns:a16="http://schemas.microsoft.com/office/drawing/2014/main" id="{A983C55D-5B46-425A-A87F-165DD336673D}"/>
              </a:ext>
            </a:extLst>
          </p:cNvPr>
          <p:cNvSpPr>
            <a:spLocks noGrp="1"/>
          </p:cNvSpPr>
          <p:nvPr>
            <p:ph type="subTitle" idx="1"/>
          </p:nvPr>
        </p:nvSpPr>
        <p:spPr>
          <a:xfrm>
            <a:off x="3574695" y="2734679"/>
            <a:ext cx="4630191" cy="1388642"/>
          </a:xfrm>
        </p:spPr>
        <p:txBody>
          <a:bodyPr>
            <a:noAutofit/>
          </a:bodyPr>
          <a:lstStyle/>
          <a:p>
            <a:pPr algn="ctr"/>
            <a:r>
              <a:rPr lang="en-US" sz="2000" b="1" dirty="0">
                <a:solidFill>
                  <a:schemeClr val="bg1"/>
                </a:solidFill>
                <a:latin typeface="Century Schoolbook" panose="02040604050505020304" pitchFamily="18" charset="0"/>
              </a:rPr>
              <a:t>By :</a:t>
            </a:r>
          </a:p>
          <a:p>
            <a:pPr algn="ctr"/>
            <a:r>
              <a:rPr lang="en-US" sz="2000" b="1" dirty="0" err="1">
                <a:solidFill>
                  <a:schemeClr val="bg1"/>
                </a:solidFill>
                <a:latin typeface="Century Schoolbook" panose="02040604050505020304" pitchFamily="18" charset="0"/>
              </a:rPr>
              <a:t>Georgius</a:t>
            </a:r>
            <a:r>
              <a:rPr lang="en-US" sz="2000" b="1" dirty="0">
                <a:solidFill>
                  <a:schemeClr val="bg1"/>
                </a:solidFill>
                <a:latin typeface="Century Schoolbook" panose="02040604050505020304" pitchFamily="18" charset="0"/>
              </a:rPr>
              <a:t> </a:t>
            </a:r>
            <a:r>
              <a:rPr lang="en-US" sz="2000" b="1" dirty="0" err="1">
                <a:solidFill>
                  <a:schemeClr val="bg1"/>
                </a:solidFill>
                <a:latin typeface="Century Schoolbook" panose="02040604050505020304" pitchFamily="18" charset="0"/>
              </a:rPr>
              <a:t>Bagas</a:t>
            </a:r>
            <a:r>
              <a:rPr lang="en-US" sz="2000" b="1" dirty="0">
                <a:solidFill>
                  <a:schemeClr val="bg1"/>
                </a:solidFill>
                <a:latin typeface="Century Schoolbook" panose="02040604050505020304" pitchFamily="18" charset="0"/>
              </a:rPr>
              <a:t> </a:t>
            </a:r>
            <a:r>
              <a:rPr lang="en-US" sz="2000" b="1" dirty="0" err="1">
                <a:solidFill>
                  <a:schemeClr val="bg1"/>
                </a:solidFill>
                <a:latin typeface="Century Schoolbook" panose="02040604050505020304" pitchFamily="18" charset="0"/>
              </a:rPr>
              <a:t>Wicaksono</a:t>
            </a:r>
            <a:r>
              <a:rPr lang="en-US" sz="2000" b="1" dirty="0">
                <a:solidFill>
                  <a:schemeClr val="bg1"/>
                </a:solidFill>
                <a:latin typeface="Century Schoolbook" panose="02040604050505020304" pitchFamily="18" charset="0"/>
              </a:rPr>
              <a:t> </a:t>
            </a:r>
          </a:p>
          <a:p>
            <a:pPr algn="ctr"/>
            <a:r>
              <a:rPr lang="en-US" sz="2000" b="1" dirty="0" err="1">
                <a:solidFill>
                  <a:schemeClr val="bg1"/>
                </a:solidFill>
                <a:latin typeface="Century Schoolbook" panose="02040604050505020304" pitchFamily="18" charset="0"/>
              </a:rPr>
              <a:t>Nrp</a:t>
            </a:r>
            <a:r>
              <a:rPr lang="en-US" sz="2000" b="1" dirty="0">
                <a:solidFill>
                  <a:schemeClr val="bg1"/>
                </a:solidFill>
                <a:latin typeface="Century Schoolbook" panose="02040604050505020304" pitchFamily="18" charset="0"/>
              </a:rPr>
              <a:t> 4210161025</a:t>
            </a:r>
          </a:p>
        </p:txBody>
      </p:sp>
      <p:sp>
        <p:nvSpPr>
          <p:cNvPr id="9" name="Slide Number Placeholder 8">
            <a:extLst>
              <a:ext uri="{FF2B5EF4-FFF2-40B4-BE49-F238E27FC236}">
                <a16:creationId xmlns:a16="http://schemas.microsoft.com/office/drawing/2014/main" id="{93A757A0-4E53-4000-8940-B49C23EEB546}"/>
              </a:ext>
            </a:extLst>
          </p:cNvPr>
          <p:cNvSpPr>
            <a:spLocks noGrp="1"/>
          </p:cNvSpPr>
          <p:nvPr>
            <p:ph type="sldNum" sz="quarter" idx="12"/>
          </p:nvPr>
        </p:nvSpPr>
        <p:spPr/>
        <p:txBody>
          <a:bodyPr/>
          <a:lstStyle/>
          <a:p>
            <a:fld id="{6D22F896-40B5-4ADD-8801-0D06FADFA095}" type="slidenum">
              <a:rPr lang="en-US" smtClean="0"/>
              <a:pPr/>
              <a:t>1</a:t>
            </a:fld>
            <a:endParaRPr lang="en-US" dirty="0"/>
          </a:p>
        </p:txBody>
      </p:sp>
      <p:sp>
        <p:nvSpPr>
          <p:cNvPr id="4" name="TextBox 3">
            <a:extLst>
              <a:ext uri="{FF2B5EF4-FFF2-40B4-BE49-F238E27FC236}">
                <a16:creationId xmlns:a16="http://schemas.microsoft.com/office/drawing/2014/main" id="{5ADBC65F-A5AB-4DA9-B962-48A20A373271}"/>
              </a:ext>
            </a:extLst>
          </p:cNvPr>
          <p:cNvSpPr txBox="1"/>
          <p:nvPr/>
        </p:nvSpPr>
        <p:spPr>
          <a:xfrm>
            <a:off x="604428" y="5569289"/>
            <a:ext cx="4523625" cy="707886"/>
          </a:xfrm>
          <a:prstGeom prst="rect">
            <a:avLst/>
          </a:prstGeom>
          <a:noFill/>
        </p:spPr>
        <p:txBody>
          <a:bodyPr wrap="square" rtlCol="0">
            <a:spAutoFit/>
          </a:bodyPr>
          <a:lstStyle/>
          <a:p>
            <a:pPr algn="ctr"/>
            <a:r>
              <a:rPr lang="en-US" sz="2000" b="1" u="sng" dirty="0">
                <a:solidFill>
                  <a:schemeClr val="bg1"/>
                </a:solidFill>
              </a:rPr>
              <a:t>RIZKY YUNIAR HAKKUN, </a:t>
            </a:r>
            <a:r>
              <a:rPr lang="en-US" sz="2000" b="1" u="sng" dirty="0" err="1">
                <a:solidFill>
                  <a:schemeClr val="bg1"/>
                </a:solidFill>
              </a:rPr>
              <a:t>S.Kom</a:t>
            </a:r>
            <a:r>
              <a:rPr lang="en-US" sz="2000" b="1" u="sng" dirty="0">
                <a:solidFill>
                  <a:schemeClr val="bg1"/>
                </a:solidFill>
              </a:rPr>
              <a:t>., M.T</a:t>
            </a:r>
          </a:p>
          <a:p>
            <a:pPr algn="ctr"/>
            <a:r>
              <a:rPr lang="en-US" sz="2000" b="1" dirty="0">
                <a:solidFill>
                  <a:schemeClr val="bg1"/>
                </a:solidFill>
              </a:rPr>
              <a:t>NIP. </a:t>
            </a:r>
            <a:r>
              <a:rPr lang="en-US" b="1" dirty="0">
                <a:solidFill>
                  <a:schemeClr val="bg1"/>
                </a:solidFill>
              </a:rPr>
              <a:t>198106222008121003</a:t>
            </a:r>
            <a:endParaRPr lang="en-US" sz="2000" u="sng" dirty="0">
              <a:solidFill>
                <a:schemeClr val="bg1"/>
              </a:solidFill>
            </a:endParaRPr>
          </a:p>
        </p:txBody>
      </p:sp>
      <p:sp>
        <p:nvSpPr>
          <p:cNvPr id="5" name="TextBox 4">
            <a:extLst>
              <a:ext uri="{FF2B5EF4-FFF2-40B4-BE49-F238E27FC236}">
                <a16:creationId xmlns:a16="http://schemas.microsoft.com/office/drawing/2014/main" id="{93E63342-B670-4FB9-9F46-85E5D44A57D3}"/>
              </a:ext>
            </a:extLst>
          </p:cNvPr>
          <p:cNvSpPr txBox="1"/>
          <p:nvPr/>
        </p:nvSpPr>
        <p:spPr>
          <a:xfrm>
            <a:off x="6400800" y="5563225"/>
            <a:ext cx="5251622" cy="707886"/>
          </a:xfrm>
          <a:prstGeom prst="rect">
            <a:avLst/>
          </a:prstGeom>
          <a:noFill/>
        </p:spPr>
        <p:txBody>
          <a:bodyPr wrap="square" rtlCol="0">
            <a:spAutoFit/>
          </a:bodyPr>
          <a:lstStyle/>
          <a:p>
            <a:pPr algn="ctr"/>
            <a:r>
              <a:rPr lang="en-US" sz="2000" b="1" u="sng" dirty="0">
                <a:solidFill>
                  <a:schemeClr val="bg1"/>
                </a:solidFill>
              </a:rPr>
              <a:t>ZULHAYDAR FAIROZAL AKBAR, S.ST., M.Sc.</a:t>
            </a:r>
          </a:p>
          <a:p>
            <a:pPr algn="ctr"/>
            <a:r>
              <a:rPr lang="en-US" sz="2000" b="1" dirty="0">
                <a:solidFill>
                  <a:schemeClr val="bg1"/>
                </a:solidFill>
              </a:rPr>
              <a:t>NIP. 2000000251</a:t>
            </a:r>
            <a:endParaRPr lang="en-US" sz="2000" u="sng" dirty="0">
              <a:solidFill>
                <a:schemeClr val="bg1"/>
              </a:solidFill>
            </a:endParaRPr>
          </a:p>
        </p:txBody>
      </p:sp>
      <p:pic>
        <p:nvPicPr>
          <p:cNvPr id="17" name="Picture 16">
            <a:extLst>
              <a:ext uri="{FF2B5EF4-FFF2-40B4-BE49-F238E27FC236}">
                <a16:creationId xmlns:a16="http://schemas.microsoft.com/office/drawing/2014/main" id="{A35B7B4A-33D6-4176-A41B-4DEC5E4416B4}"/>
              </a:ext>
            </a:extLst>
          </p:cNvPr>
          <p:cNvPicPr>
            <a:picLocks noChangeAspect="1"/>
          </p:cNvPicPr>
          <p:nvPr/>
        </p:nvPicPr>
        <p:blipFill>
          <a:blip r:embed="rId2"/>
          <a:stretch>
            <a:fillRect/>
          </a:stretch>
        </p:blipFill>
        <p:spPr>
          <a:xfrm>
            <a:off x="670924" y="837322"/>
            <a:ext cx="1485900" cy="1352550"/>
          </a:xfrm>
          <a:prstGeom prst="rect">
            <a:avLst/>
          </a:prstGeom>
        </p:spPr>
      </p:pic>
    </p:spTree>
    <p:extLst>
      <p:ext uri="{BB962C8B-B14F-4D97-AF65-F5344CB8AC3E}">
        <p14:creationId xmlns:p14="http://schemas.microsoft.com/office/powerpoint/2010/main" val="345412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D2968-E2E7-4984-83B4-15C64B1AE48F}"/>
              </a:ext>
            </a:extLst>
          </p:cNvPr>
          <p:cNvSpPr>
            <a:spLocks noGrp="1"/>
          </p:cNvSpPr>
          <p:nvPr>
            <p:ph sz="quarter" idx="13"/>
          </p:nvPr>
        </p:nvSpPr>
        <p:spPr>
          <a:xfrm>
            <a:off x="685800" y="2298357"/>
            <a:ext cx="10394707" cy="3076228"/>
          </a:xfrm>
        </p:spPr>
        <p:txBody>
          <a:bodyPr>
            <a:normAutofit/>
          </a:bodyPr>
          <a:lstStyle/>
          <a:p>
            <a:pPr algn="just"/>
            <a:r>
              <a:rPr lang="en-US" sz="2400" dirty="0"/>
              <a:t>Noise mapping is the first step to create this plugin, in this step it used </a:t>
            </a:r>
            <a:r>
              <a:rPr lang="en-US" sz="2400" dirty="0" err="1"/>
              <a:t>perlin</a:t>
            </a:r>
            <a:r>
              <a:rPr lang="en-US" sz="2400" dirty="0"/>
              <a:t> noise to help determine the highest value to and the lowest value by randomly apply it to a plane object to identify which one are sea, mountain, snow, </a:t>
            </a:r>
            <a:r>
              <a:rPr lang="en-US" sz="2400" dirty="0" err="1"/>
              <a:t>etc</a:t>
            </a:r>
            <a:r>
              <a:rPr lang="en-US" sz="2400" dirty="0"/>
              <a:t> by using grayscale color. </a:t>
            </a:r>
          </a:p>
        </p:txBody>
      </p:sp>
      <p:sp>
        <p:nvSpPr>
          <p:cNvPr id="9" name="Title 1">
            <a:extLst>
              <a:ext uri="{FF2B5EF4-FFF2-40B4-BE49-F238E27FC236}">
                <a16:creationId xmlns:a16="http://schemas.microsoft.com/office/drawing/2014/main" id="{7D1A770E-1EDC-4A9D-95BE-CAD60D581B82}"/>
              </a:ext>
            </a:extLst>
          </p:cNvPr>
          <p:cNvSpPr txBox="1">
            <a:spLocks/>
          </p:cNvSpPr>
          <p:nvPr/>
        </p:nvSpPr>
        <p:spPr bwMode="gray">
          <a:xfrm>
            <a:off x="617837" y="528492"/>
            <a:ext cx="5214551" cy="11519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entury Schoolbook" panose="02040604050505020304" pitchFamily="18" charset="0"/>
              </a:rPr>
              <a:t>Noise Mapping</a:t>
            </a:r>
          </a:p>
        </p:txBody>
      </p:sp>
    </p:spTree>
    <p:extLst>
      <p:ext uri="{BB962C8B-B14F-4D97-AF65-F5344CB8AC3E}">
        <p14:creationId xmlns:p14="http://schemas.microsoft.com/office/powerpoint/2010/main" val="305074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D2968-E2E7-4984-83B4-15C64B1AE48F}"/>
              </a:ext>
            </a:extLst>
          </p:cNvPr>
          <p:cNvSpPr>
            <a:spLocks noGrp="1"/>
          </p:cNvSpPr>
          <p:nvPr>
            <p:ph sz="quarter" idx="13"/>
          </p:nvPr>
        </p:nvSpPr>
        <p:spPr>
          <a:xfrm>
            <a:off x="685800" y="2335427"/>
            <a:ext cx="10394707" cy="3039158"/>
          </a:xfrm>
        </p:spPr>
        <p:txBody>
          <a:bodyPr>
            <a:normAutofit/>
          </a:bodyPr>
          <a:lstStyle/>
          <a:p>
            <a:pPr algn="just"/>
            <a:r>
              <a:rPr lang="en-US" sz="2400" dirty="0"/>
              <a:t>Mesh Mapping is the second step to create this plugin, in this step after got to identify which one will act as the lowest and the highest plateau randomly by system with the help of peril noise, one big 3D plane will create the mesh for the world by the help of some numbers of small planes (default plane) that include 2 triangle in one small plane. </a:t>
            </a:r>
          </a:p>
        </p:txBody>
      </p:sp>
      <p:sp>
        <p:nvSpPr>
          <p:cNvPr id="6" name="Title 1">
            <a:extLst>
              <a:ext uri="{FF2B5EF4-FFF2-40B4-BE49-F238E27FC236}">
                <a16:creationId xmlns:a16="http://schemas.microsoft.com/office/drawing/2014/main" id="{0FF5E66A-D0DC-4AB9-B049-BA48D95CC564}"/>
              </a:ext>
            </a:extLst>
          </p:cNvPr>
          <p:cNvSpPr txBox="1">
            <a:spLocks/>
          </p:cNvSpPr>
          <p:nvPr/>
        </p:nvSpPr>
        <p:spPr bwMode="gray">
          <a:xfrm>
            <a:off x="617837" y="528492"/>
            <a:ext cx="5214551" cy="11519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entury Schoolbook" panose="02040604050505020304" pitchFamily="18" charset="0"/>
              </a:rPr>
              <a:t>Mesh Mapping</a:t>
            </a:r>
          </a:p>
        </p:txBody>
      </p:sp>
    </p:spTree>
    <p:extLst>
      <p:ext uri="{BB962C8B-B14F-4D97-AF65-F5344CB8AC3E}">
        <p14:creationId xmlns:p14="http://schemas.microsoft.com/office/powerpoint/2010/main" val="41567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D2968-E2E7-4984-83B4-15C64B1AE48F}"/>
              </a:ext>
            </a:extLst>
          </p:cNvPr>
          <p:cNvSpPr>
            <a:spLocks noGrp="1"/>
          </p:cNvSpPr>
          <p:nvPr>
            <p:ph sz="quarter" idx="13"/>
          </p:nvPr>
        </p:nvSpPr>
        <p:spPr>
          <a:xfrm>
            <a:off x="685800" y="2335427"/>
            <a:ext cx="10394707" cy="3039158"/>
          </a:xfrm>
        </p:spPr>
        <p:txBody>
          <a:bodyPr>
            <a:normAutofit/>
          </a:bodyPr>
          <a:lstStyle/>
          <a:p>
            <a:pPr algn="just"/>
            <a:r>
              <a:rPr lang="en-US" sz="2400" dirty="0"/>
              <a:t>Color Mapping is the third step to create this plugin, after the world mesh created the next is one is to give colors to the world mesh by giving it parameters like height and color palette, in this step the given color palette can act as gradient color to create different color in certain height because the help of noise mapping in the first step.</a:t>
            </a:r>
          </a:p>
        </p:txBody>
      </p:sp>
      <p:sp>
        <p:nvSpPr>
          <p:cNvPr id="6" name="Title 1">
            <a:extLst>
              <a:ext uri="{FF2B5EF4-FFF2-40B4-BE49-F238E27FC236}">
                <a16:creationId xmlns:a16="http://schemas.microsoft.com/office/drawing/2014/main" id="{4DC4F590-2214-4283-B1EF-0A44601E2B8C}"/>
              </a:ext>
            </a:extLst>
          </p:cNvPr>
          <p:cNvSpPr>
            <a:spLocks noGrp="1"/>
          </p:cNvSpPr>
          <p:nvPr>
            <p:ph type="title"/>
          </p:nvPr>
        </p:nvSpPr>
        <p:spPr>
          <a:xfrm>
            <a:off x="617837" y="528492"/>
            <a:ext cx="5214551" cy="1151965"/>
          </a:xfrm>
        </p:spPr>
        <p:txBody>
          <a:bodyPr>
            <a:normAutofit/>
          </a:bodyPr>
          <a:lstStyle/>
          <a:p>
            <a:r>
              <a:rPr lang="en-US" b="1" dirty="0">
                <a:latin typeface="Century Schoolbook" panose="02040604050505020304" pitchFamily="18" charset="0"/>
              </a:rPr>
              <a:t>Color Mapping</a:t>
            </a:r>
          </a:p>
        </p:txBody>
      </p:sp>
    </p:spTree>
    <p:extLst>
      <p:ext uri="{BB962C8B-B14F-4D97-AF65-F5344CB8AC3E}">
        <p14:creationId xmlns:p14="http://schemas.microsoft.com/office/powerpoint/2010/main" val="45016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D2968-E2E7-4984-83B4-15C64B1AE48F}"/>
              </a:ext>
            </a:extLst>
          </p:cNvPr>
          <p:cNvSpPr>
            <a:spLocks noGrp="1"/>
          </p:cNvSpPr>
          <p:nvPr>
            <p:ph sz="quarter" idx="13"/>
          </p:nvPr>
        </p:nvSpPr>
        <p:spPr>
          <a:xfrm>
            <a:off x="685800" y="2286000"/>
            <a:ext cx="10394707" cy="3088585"/>
          </a:xfrm>
        </p:spPr>
        <p:txBody>
          <a:bodyPr>
            <a:normAutofit/>
          </a:bodyPr>
          <a:lstStyle/>
          <a:p>
            <a:pPr algn="just"/>
            <a:r>
              <a:rPr lang="en-US" sz="2400" dirty="0"/>
              <a:t>Generate Plane is the last step to create this plugin, after finish to gave color to the world in this step the system will generate one complete 3D world from one big plane but with smaller size ratio and spawn it in a certain number to give the final result of the 3D world.</a:t>
            </a:r>
          </a:p>
        </p:txBody>
      </p:sp>
      <p:sp>
        <p:nvSpPr>
          <p:cNvPr id="6" name="Title 1">
            <a:extLst>
              <a:ext uri="{FF2B5EF4-FFF2-40B4-BE49-F238E27FC236}">
                <a16:creationId xmlns:a16="http://schemas.microsoft.com/office/drawing/2014/main" id="{762ED66F-B53E-445C-9CAA-94B9D638D1B6}"/>
              </a:ext>
            </a:extLst>
          </p:cNvPr>
          <p:cNvSpPr>
            <a:spLocks noGrp="1"/>
          </p:cNvSpPr>
          <p:nvPr>
            <p:ph type="title"/>
          </p:nvPr>
        </p:nvSpPr>
        <p:spPr>
          <a:xfrm>
            <a:off x="617837" y="528492"/>
            <a:ext cx="5214551" cy="1151965"/>
          </a:xfrm>
        </p:spPr>
        <p:txBody>
          <a:bodyPr>
            <a:normAutofit/>
          </a:bodyPr>
          <a:lstStyle/>
          <a:p>
            <a:r>
              <a:rPr lang="en-US" b="1" dirty="0">
                <a:latin typeface="Century Schoolbook" panose="02040604050505020304" pitchFamily="18" charset="0"/>
              </a:rPr>
              <a:t>Generate Plane</a:t>
            </a:r>
          </a:p>
        </p:txBody>
      </p:sp>
    </p:spTree>
    <p:extLst>
      <p:ext uri="{BB962C8B-B14F-4D97-AF65-F5344CB8AC3E}">
        <p14:creationId xmlns:p14="http://schemas.microsoft.com/office/powerpoint/2010/main" val="325772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B13F606-D2E7-4B18-B441-F223D7D519F1}"/>
              </a:ext>
            </a:extLst>
          </p:cNvPr>
          <p:cNvGraphicFramePr>
            <a:graphicFrameLocks noGrp="1"/>
          </p:cNvGraphicFramePr>
          <p:nvPr>
            <p:ph sz="quarter" idx="13"/>
            <p:extLst>
              <p:ext uri="{D42A27DB-BD31-4B8C-83A1-F6EECF244321}">
                <p14:modId xmlns:p14="http://schemas.microsoft.com/office/powerpoint/2010/main" val="3545307410"/>
              </p:ext>
            </p:extLst>
          </p:nvPr>
        </p:nvGraphicFramePr>
        <p:xfrm>
          <a:off x="2635095" y="2460368"/>
          <a:ext cx="6921810" cy="3765766"/>
        </p:xfrm>
        <a:graphic>
          <a:graphicData uri="http://schemas.openxmlformats.org/drawingml/2006/table">
            <a:tbl>
              <a:tblPr firstRow="1" firstCol="1" bandRow="1">
                <a:tableStyleId>{5C22544A-7EE6-4342-B048-85BDC9FD1C3A}</a:tableStyleId>
              </a:tblPr>
              <a:tblGrid>
                <a:gridCol w="1223711">
                  <a:extLst>
                    <a:ext uri="{9D8B030D-6E8A-4147-A177-3AD203B41FA5}">
                      <a16:colId xmlns:a16="http://schemas.microsoft.com/office/drawing/2014/main" val="3947347366"/>
                    </a:ext>
                  </a:extLst>
                </a:gridCol>
                <a:gridCol w="1583503">
                  <a:extLst>
                    <a:ext uri="{9D8B030D-6E8A-4147-A177-3AD203B41FA5}">
                      <a16:colId xmlns:a16="http://schemas.microsoft.com/office/drawing/2014/main" val="2766610827"/>
                    </a:ext>
                  </a:extLst>
                </a:gridCol>
                <a:gridCol w="1317842">
                  <a:extLst>
                    <a:ext uri="{9D8B030D-6E8A-4147-A177-3AD203B41FA5}">
                      <a16:colId xmlns:a16="http://schemas.microsoft.com/office/drawing/2014/main" val="1913125131"/>
                    </a:ext>
                  </a:extLst>
                </a:gridCol>
                <a:gridCol w="1398377">
                  <a:extLst>
                    <a:ext uri="{9D8B030D-6E8A-4147-A177-3AD203B41FA5}">
                      <a16:colId xmlns:a16="http://schemas.microsoft.com/office/drawing/2014/main" val="2827491933"/>
                    </a:ext>
                  </a:extLst>
                </a:gridCol>
                <a:gridCol w="1398377">
                  <a:extLst>
                    <a:ext uri="{9D8B030D-6E8A-4147-A177-3AD203B41FA5}">
                      <a16:colId xmlns:a16="http://schemas.microsoft.com/office/drawing/2014/main" val="24758572"/>
                    </a:ext>
                  </a:extLst>
                </a:gridCol>
              </a:tblGrid>
              <a:tr h="378141">
                <a:tc rowSpan="2">
                  <a:txBody>
                    <a:bodyPr/>
                    <a:lstStyle/>
                    <a:p>
                      <a:pPr marL="0" marR="0" algn="ctr">
                        <a:lnSpc>
                          <a:spcPct val="150000"/>
                        </a:lnSpc>
                        <a:spcBef>
                          <a:spcPts val="0"/>
                        </a:spcBef>
                        <a:spcAft>
                          <a:spcPts val="0"/>
                        </a:spcAft>
                      </a:pPr>
                      <a:r>
                        <a:rPr lang="en-US" sz="1600">
                          <a:effectLst/>
                          <a:latin typeface="Century Schoolbook" panose="02040604050505020304" pitchFamily="18" charset="0"/>
                        </a:rPr>
                        <a:t> </a:t>
                      </a:r>
                    </a:p>
                    <a:p>
                      <a:pPr marL="0" marR="0" algn="ctr">
                        <a:lnSpc>
                          <a:spcPct val="150000"/>
                        </a:lnSpc>
                        <a:spcBef>
                          <a:spcPts val="0"/>
                        </a:spcBef>
                        <a:spcAft>
                          <a:spcPts val="0"/>
                        </a:spcAft>
                      </a:pPr>
                      <a:r>
                        <a:rPr lang="en-US" sz="1600">
                          <a:effectLst/>
                          <a:latin typeface="Century Schoolbook" panose="02040604050505020304" pitchFamily="18" charset="0"/>
                        </a:rPr>
                        <a:t>No.</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rowSpan="2">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 </a:t>
                      </a:r>
                    </a:p>
                    <a:p>
                      <a:pPr marL="0" marR="0" algn="ctr">
                        <a:lnSpc>
                          <a:spcPct val="150000"/>
                        </a:lnSpc>
                        <a:spcBef>
                          <a:spcPts val="0"/>
                        </a:spcBef>
                        <a:spcAft>
                          <a:spcPts val="0"/>
                        </a:spcAft>
                      </a:pPr>
                      <a:r>
                        <a:rPr lang="en-US" sz="1600" dirty="0">
                          <a:effectLst/>
                          <a:latin typeface="Century Schoolbook" panose="02040604050505020304" pitchFamily="18" charset="0"/>
                        </a:rPr>
                        <a:t>Parameter</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gridSpan="3">
                  <a:txBody>
                    <a:bodyPr/>
                    <a:lstStyle/>
                    <a:p>
                      <a:pPr marL="0" marR="0" algn="ctr">
                        <a:lnSpc>
                          <a:spcPct val="150000"/>
                        </a:lnSpc>
                        <a:spcBef>
                          <a:spcPts val="0"/>
                        </a:spcBef>
                        <a:spcAft>
                          <a:spcPts val="0"/>
                        </a:spcAft>
                      </a:pPr>
                      <a:r>
                        <a:rPr lang="en-US" sz="1100" dirty="0">
                          <a:effectLst/>
                          <a:latin typeface="Century Schoolbook" panose="02040604050505020304" pitchFamily="18" charset="0"/>
                        </a:rPr>
                        <a:t>PC (Low End)</a:t>
                      </a:r>
                      <a:endParaRPr lang="en-US" sz="11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4895899"/>
                  </a:ext>
                </a:extLst>
              </a:tr>
              <a:tr h="802945">
                <a:tc vMerge="1">
                  <a:txBody>
                    <a:bodyPr/>
                    <a:lstStyle/>
                    <a:p>
                      <a:endParaRPr lang="en-US"/>
                    </a:p>
                  </a:txBody>
                  <a:tcPr/>
                </a:tc>
                <a:tc vMerge="1">
                  <a:txBody>
                    <a:bodyPr/>
                    <a:lstStyle/>
                    <a:p>
                      <a:endParaRPr lang="en-US"/>
                    </a:p>
                  </a:txBody>
                  <a:tcPr/>
                </a:tc>
                <a:tc>
                  <a:txBody>
                    <a:bodyPr/>
                    <a:lstStyle/>
                    <a:p>
                      <a:pPr marL="0" marR="0">
                        <a:lnSpc>
                          <a:spcPct val="150000"/>
                        </a:lnSpc>
                        <a:spcBef>
                          <a:spcPts val="0"/>
                        </a:spcBef>
                        <a:spcAft>
                          <a:spcPts val="0"/>
                        </a:spcAft>
                      </a:pPr>
                      <a:r>
                        <a:rPr lang="en-US" sz="1600">
                          <a:effectLst/>
                          <a:latin typeface="Century Schoolbook" panose="02040604050505020304" pitchFamily="18" charset="0"/>
                        </a:rPr>
                        <a:t>Nilai Pengujian</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CPU Usage</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Memory Usage</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0076173"/>
                  </a:ext>
                </a:extLst>
              </a:tr>
              <a:tr h="388221">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1</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Level Of Detail</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ea typeface="Calibri" panose="020F0502020204030204" pitchFamily="34" charset="0"/>
                          <a:cs typeface="Times New Roman" panose="02020603050405020304" pitchFamily="18" charset="0"/>
                        </a:rPr>
                        <a:t>6</a:t>
                      </a: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60 FPS</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0.52 GB</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2167807"/>
                  </a:ext>
                </a:extLst>
              </a:tr>
              <a:tr h="378141">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2</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Noise Scale</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1000</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60 FPS</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0.57 GB</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6648222"/>
                  </a:ext>
                </a:extLst>
              </a:tr>
              <a:tr h="378141">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3</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ea typeface="Calibri" panose="020F0502020204030204" pitchFamily="34" charset="0"/>
                          <a:cs typeface="Times New Roman" panose="02020603050405020304" pitchFamily="18" charset="0"/>
                        </a:rPr>
                        <a:t>Amplitude</a:t>
                      </a: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1</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60 FPS</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0.58 GB</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870360"/>
                  </a:ext>
                </a:extLst>
              </a:tr>
              <a:tr h="378141">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4</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Frequency</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60 FPS</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0.58 GB</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3621575"/>
                  </a:ext>
                </a:extLst>
              </a:tr>
              <a:tr h="378141">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5</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Seed</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800</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60 FPS</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0.57 GB</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2714000"/>
                  </a:ext>
                </a:extLst>
              </a:tr>
              <a:tr h="378141">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6</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Height Multiplier</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80</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60 FPS</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0.61 GB</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4374226"/>
                  </a:ext>
                </a:extLst>
              </a:tr>
            </a:tbl>
          </a:graphicData>
        </a:graphic>
      </p:graphicFrame>
      <p:sp>
        <p:nvSpPr>
          <p:cNvPr id="3" name="Slide Number Placeholder 2">
            <a:extLst>
              <a:ext uri="{FF2B5EF4-FFF2-40B4-BE49-F238E27FC236}">
                <a16:creationId xmlns:a16="http://schemas.microsoft.com/office/drawing/2014/main" id="{040CEE28-7BE6-4F79-9E4D-455D4C089DA0}"/>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7" name="Title 1">
            <a:extLst>
              <a:ext uri="{FF2B5EF4-FFF2-40B4-BE49-F238E27FC236}">
                <a16:creationId xmlns:a16="http://schemas.microsoft.com/office/drawing/2014/main" id="{FEC9CC60-C21B-4942-B23D-D7E47D458788}"/>
              </a:ext>
            </a:extLst>
          </p:cNvPr>
          <p:cNvSpPr txBox="1">
            <a:spLocks/>
          </p:cNvSpPr>
          <p:nvPr/>
        </p:nvSpPr>
        <p:spPr bwMode="gray">
          <a:xfrm>
            <a:off x="617837" y="528492"/>
            <a:ext cx="5214551" cy="11519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entury Schoolbook" panose="02040604050505020304" pitchFamily="18" charset="0"/>
              </a:rPr>
              <a:t>Test Result</a:t>
            </a:r>
          </a:p>
        </p:txBody>
      </p:sp>
    </p:spTree>
    <p:extLst>
      <p:ext uri="{BB962C8B-B14F-4D97-AF65-F5344CB8AC3E}">
        <p14:creationId xmlns:p14="http://schemas.microsoft.com/office/powerpoint/2010/main" val="136291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FB58631-9B1F-4FD3-8BF9-9DA62B707518}"/>
              </a:ext>
            </a:extLst>
          </p:cNvPr>
          <p:cNvGraphicFramePr>
            <a:graphicFrameLocks noGrp="1"/>
          </p:cNvGraphicFramePr>
          <p:nvPr>
            <p:ph sz="quarter" idx="13"/>
            <p:extLst>
              <p:ext uri="{D42A27DB-BD31-4B8C-83A1-F6EECF244321}">
                <p14:modId xmlns:p14="http://schemas.microsoft.com/office/powerpoint/2010/main" val="2303922745"/>
              </p:ext>
            </p:extLst>
          </p:nvPr>
        </p:nvGraphicFramePr>
        <p:xfrm>
          <a:off x="2586681" y="2533136"/>
          <a:ext cx="7018637" cy="3875786"/>
        </p:xfrm>
        <a:graphic>
          <a:graphicData uri="http://schemas.openxmlformats.org/drawingml/2006/table">
            <a:tbl>
              <a:tblPr firstRow="1" firstCol="1" bandRow="1">
                <a:tableStyleId>{5C22544A-7EE6-4342-B048-85BDC9FD1C3A}</a:tableStyleId>
              </a:tblPr>
              <a:tblGrid>
                <a:gridCol w="1197734">
                  <a:extLst>
                    <a:ext uri="{9D8B030D-6E8A-4147-A177-3AD203B41FA5}">
                      <a16:colId xmlns:a16="http://schemas.microsoft.com/office/drawing/2014/main" val="2554688421"/>
                    </a:ext>
                  </a:extLst>
                </a:gridCol>
                <a:gridCol w="1643700">
                  <a:extLst>
                    <a:ext uri="{9D8B030D-6E8A-4147-A177-3AD203B41FA5}">
                      <a16:colId xmlns:a16="http://schemas.microsoft.com/office/drawing/2014/main" val="3632757304"/>
                    </a:ext>
                  </a:extLst>
                </a:gridCol>
                <a:gridCol w="1337895">
                  <a:extLst>
                    <a:ext uri="{9D8B030D-6E8A-4147-A177-3AD203B41FA5}">
                      <a16:colId xmlns:a16="http://schemas.microsoft.com/office/drawing/2014/main" val="1611031565"/>
                    </a:ext>
                  </a:extLst>
                </a:gridCol>
                <a:gridCol w="1419654">
                  <a:extLst>
                    <a:ext uri="{9D8B030D-6E8A-4147-A177-3AD203B41FA5}">
                      <a16:colId xmlns:a16="http://schemas.microsoft.com/office/drawing/2014/main" val="936696373"/>
                    </a:ext>
                  </a:extLst>
                </a:gridCol>
                <a:gridCol w="1419654">
                  <a:extLst>
                    <a:ext uri="{9D8B030D-6E8A-4147-A177-3AD203B41FA5}">
                      <a16:colId xmlns:a16="http://schemas.microsoft.com/office/drawing/2014/main" val="543867398"/>
                    </a:ext>
                  </a:extLst>
                </a:gridCol>
              </a:tblGrid>
              <a:tr h="390200">
                <a:tc rowSpan="2">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 </a:t>
                      </a:r>
                    </a:p>
                    <a:p>
                      <a:pPr marL="0" marR="0" algn="ctr">
                        <a:lnSpc>
                          <a:spcPct val="150000"/>
                        </a:lnSpc>
                        <a:spcBef>
                          <a:spcPts val="0"/>
                        </a:spcBef>
                        <a:spcAft>
                          <a:spcPts val="0"/>
                        </a:spcAft>
                      </a:pPr>
                      <a:r>
                        <a:rPr lang="en-US" sz="1600" dirty="0">
                          <a:effectLst/>
                          <a:latin typeface="Century Schoolbook" panose="02040604050505020304" pitchFamily="18" charset="0"/>
                        </a:rPr>
                        <a:t>No.</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rowSpan="2">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 </a:t>
                      </a:r>
                    </a:p>
                    <a:p>
                      <a:pPr marL="0" marR="0" algn="ctr">
                        <a:lnSpc>
                          <a:spcPct val="150000"/>
                        </a:lnSpc>
                        <a:spcBef>
                          <a:spcPts val="0"/>
                        </a:spcBef>
                        <a:spcAft>
                          <a:spcPts val="0"/>
                        </a:spcAft>
                      </a:pPr>
                      <a:r>
                        <a:rPr lang="en-US" sz="1600" dirty="0">
                          <a:effectLst/>
                          <a:latin typeface="Century Schoolbook" panose="02040604050505020304" pitchFamily="18" charset="0"/>
                        </a:rPr>
                        <a:t>Parameter</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gridSpan="3">
                  <a:txBody>
                    <a:bodyPr/>
                    <a:lstStyle/>
                    <a:p>
                      <a:pPr marL="0" marR="0" algn="ctr">
                        <a:lnSpc>
                          <a:spcPct val="150000"/>
                        </a:lnSpc>
                        <a:spcBef>
                          <a:spcPts val="0"/>
                        </a:spcBef>
                        <a:spcAft>
                          <a:spcPts val="0"/>
                        </a:spcAft>
                      </a:pPr>
                      <a:r>
                        <a:rPr lang="en-US" sz="1600" dirty="0" err="1">
                          <a:effectLst/>
                          <a:latin typeface="Century Schoolbook" panose="02040604050505020304" pitchFamily="18" charset="0"/>
                        </a:rPr>
                        <a:t>Macbook</a:t>
                      </a:r>
                      <a:r>
                        <a:rPr lang="en-US" sz="1600" dirty="0">
                          <a:effectLst/>
                          <a:latin typeface="Century Schoolbook" panose="02040604050505020304" pitchFamily="18" charset="0"/>
                        </a:rPr>
                        <a:t> Pro 2018 (HIGH END)</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1841707"/>
                  </a:ext>
                </a:extLst>
              </a:tr>
              <a:tr h="828551">
                <a:tc vMerge="1">
                  <a:txBody>
                    <a:bodyPr/>
                    <a:lstStyle/>
                    <a:p>
                      <a:endParaRPr lang="en-US"/>
                    </a:p>
                  </a:txBody>
                  <a:tcPr/>
                </a:tc>
                <a:tc vMerge="1">
                  <a:txBody>
                    <a:bodyPr/>
                    <a:lstStyle/>
                    <a:p>
                      <a:endParaRPr lang="en-US"/>
                    </a:p>
                  </a:txBody>
                  <a:tcPr/>
                </a:tc>
                <a:tc>
                  <a:txBody>
                    <a:bodyPr/>
                    <a:lstStyle/>
                    <a:p>
                      <a:pPr marL="0" marR="0">
                        <a:lnSpc>
                          <a:spcPct val="150000"/>
                        </a:lnSpc>
                        <a:spcBef>
                          <a:spcPts val="0"/>
                        </a:spcBef>
                        <a:spcAft>
                          <a:spcPts val="0"/>
                        </a:spcAft>
                      </a:pPr>
                      <a:r>
                        <a:rPr lang="en-US" sz="1600" dirty="0">
                          <a:effectLst/>
                          <a:latin typeface="Century Schoolbook" panose="02040604050505020304" pitchFamily="18" charset="0"/>
                        </a:rPr>
                        <a:t>Nilai </a:t>
                      </a:r>
                      <a:r>
                        <a:rPr lang="en-US" sz="1600" dirty="0" err="1">
                          <a:effectLst/>
                          <a:latin typeface="Century Schoolbook" panose="02040604050505020304" pitchFamily="18" charset="0"/>
                        </a:rPr>
                        <a:t>Pengujian</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CPU Usage</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Memory Usage</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2526029"/>
                  </a:ext>
                </a:extLst>
              </a:tr>
              <a:tr h="412340">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1</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Level Of Detail</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ea typeface="Calibri" panose="020F0502020204030204" pitchFamily="34" charset="0"/>
                          <a:cs typeface="Times New Roman" panose="02020603050405020304" pitchFamily="18" charset="0"/>
                        </a:rPr>
                        <a:t>0</a:t>
                      </a: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100 FPS</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0.81 GB</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2830023"/>
                  </a:ext>
                </a:extLst>
              </a:tr>
              <a:tr h="390200">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2</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Noise Scale</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100</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100 FPS</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0.96 GB</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4588743"/>
                  </a:ext>
                </a:extLst>
              </a:tr>
              <a:tr h="390200">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3</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Amplitude</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1</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100 FPS</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1.14 GB</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3554632"/>
                  </a:ext>
                </a:extLst>
              </a:tr>
              <a:tr h="390200">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4</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ea typeface="Calibri" panose="020F0502020204030204" pitchFamily="34" charset="0"/>
                          <a:cs typeface="Times New Roman" panose="02020603050405020304" pitchFamily="18" charset="0"/>
                        </a:rPr>
                        <a:t>Frequency</a:t>
                      </a: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ea typeface="Calibri" panose="020F0502020204030204" pitchFamily="34" charset="0"/>
                          <a:cs typeface="Times New Roman" panose="02020603050405020304" pitchFamily="18" charset="0"/>
                        </a:rPr>
                        <a:t>4</a:t>
                      </a: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100 FPS</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1.03 GB</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4797309"/>
                  </a:ext>
                </a:extLst>
              </a:tr>
              <a:tr h="390200">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5</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Seed</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50</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100 FPS</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0.99 GB</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465493"/>
                  </a:ext>
                </a:extLst>
              </a:tr>
              <a:tr h="390200">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6</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Height Multiplier</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100</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Century Schoolbook" panose="02040604050505020304" pitchFamily="18" charset="0"/>
                        </a:rPr>
                        <a:t>100 FPS</a:t>
                      </a:r>
                      <a:endParaRPr lang="en-US" sz="160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Century Schoolbook" panose="02040604050505020304" pitchFamily="18" charset="0"/>
                        </a:rPr>
                        <a:t>1.22 GB</a:t>
                      </a:r>
                      <a:endParaRPr lang="en-US" sz="1600" dirty="0">
                        <a:effectLst/>
                        <a:latin typeface="Century Schoolbook" panose="020406040505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084381"/>
                  </a:ext>
                </a:extLst>
              </a:tr>
            </a:tbl>
          </a:graphicData>
        </a:graphic>
      </p:graphicFrame>
      <p:sp>
        <p:nvSpPr>
          <p:cNvPr id="2" name="Slide Number Placeholder 1">
            <a:extLst>
              <a:ext uri="{FF2B5EF4-FFF2-40B4-BE49-F238E27FC236}">
                <a16:creationId xmlns:a16="http://schemas.microsoft.com/office/drawing/2014/main" id="{34EFCD43-EA8E-47F4-8B65-C01CBEBAE3FC}"/>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26573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Top Corners Snipped 7">
            <a:extLst>
              <a:ext uri="{FF2B5EF4-FFF2-40B4-BE49-F238E27FC236}">
                <a16:creationId xmlns:a16="http://schemas.microsoft.com/office/drawing/2014/main" id="{931AFC8A-B5ED-4D6F-9A0B-AEBE5A47D268}"/>
              </a:ext>
            </a:extLst>
          </p:cNvPr>
          <p:cNvSpPr/>
          <p:nvPr/>
        </p:nvSpPr>
        <p:spPr>
          <a:xfrm>
            <a:off x="611661" y="2609982"/>
            <a:ext cx="7051590" cy="3669956"/>
          </a:xfrm>
          <a:prstGeom prst="snip2Same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b="1" dirty="0">
                <a:latin typeface="Century Schoolbook" panose="02040604050505020304" pitchFamily="18" charset="0"/>
              </a:rPr>
              <a:t>Goal = Desired Plugin</a:t>
            </a:r>
          </a:p>
          <a:p>
            <a:pPr algn="ctr"/>
            <a:r>
              <a:rPr lang="en-US" sz="4000" b="1" dirty="0">
                <a:latin typeface="Century Schoolbook" panose="02040604050505020304" pitchFamily="18" charset="0"/>
              </a:rPr>
              <a:t>(Achieved)</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Slide Number Placeholder 2">
            <a:extLst>
              <a:ext uri="{FF2B5EF4-FFF2-40B4-BE49-F238E27FC236}">
                <a16:creationId xmlns:a16="http://schemas.microsoft.com/office/drawing/2014/main" id="{B5FF791A-169F-4ED5-9C21-6CA9DF51B92A}"/>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4" name="Arrow: Right 3">
            <a:extLst>
              <a:ext uri="{FF2B5EF4-FFF2-40B4-BE49-F238E27FC236}">
                <a16:creationId xmlns:a16="http://schemas.microsoft.com/office/drawing/2014/main" id="{1BF3C460-3A6E-44B1-A8BC-858A84351CCA}"/>
              </a:ext>
            </a:extLst>
          </p:cNvPr>
          <p:cNvSpPr/>
          <p:nvPr/>
        </p:nvSpPr>
        <p:spPr>
          <a:xfrm>
            <a:off x="1167715" y="4068079"/>
            <a:ext cx="2356022" cy="1151965"/>
          </a:xfrm>
          <a:prstGeom prst="rightArrow">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latin typeface="Century Schoolbook" panose="02040604050505020304" pitchFamily="18" charset="0"/>
              </a:rPr>
              <a:t>Easily To Use</a:t>
            </a:r>
          </a:p>
        </p:txBody>
      </p:sp>
      <p:sp>
        <p:nvSpPr>
          <p:cNvPr id="5" name="Arrow: Right 4">
            <a:extLst>
              <a:ext uri="{FF2B5EF4-FFF2-40B4-BE49-F238E27FC236}">
                <a16:creationId xmlns:a16="http://schemas.microsoft.com/office/drawing/2014/main" id="{ADD9D2B0-D818-4DDC-AF9D-03BA0A78E375}"/>
              </a:ext>
            </a:extLst>
          </p:cNvPr>
          <p:cNvSpPr/>
          <p:nvPr/>
        </p:nvSpPr>
        <p:spPr>
          <a:xfrm flipH="1">
            <a:off x="4800604" y="4068079"/>
            <a:ext cx="2356022" cy="1151966"/>
          </a:xfrm>
          <a:prstGeom prst="rightArrow">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latin typeface="Century Schoolbook" panose="02040604050505020304" pitchFamily="18" charset="0"/>
              </a:rPr>
              <a:t>Satisfactory Performance</a:t>
            </a:r>
          </a:p>
        </p:txBody>
      </p:sp>
      <p:cxnSp>
        <p:nvCxnSpPr>
          <p:cNvPr id="12" name="Connector: Elbow 11">
            <a:extLst>
              <a:ext uri="{FF2B5EF4-FFF2-40B4-BE49-F238E27FC236}">
                <a16:creationId xmlns:a16="http://schemas.microsoft.com/office/drawing/2014/main" id="{8B1D8693-D675-400A-92D3-45A5E4D53083}"/>
              </a:ext>
            </a:extLst>
          </p:cNvPr>
          <p:cNvCxnSpPr>
            <a:stCxn id="4" idx="1"/>
            <a:endCxn id="5" idx="1"/>
          </p:cNvCxnSpPr>
          <p:nvPr/>
        </p:nvCxnSpPr>
        <p:spPr>
          <a:xfrm rot="10800000" flipH="1">
            <a:off x="1167714" y="4644062"/>
            <a:ext cx="5988911" cy="12700"/>
          </a:xfrm>
          <a:prstGeom prst="bentConnector5">
            <a:avLst>
              <a:gd name="adj1" fmla="val -3817"/>
              <a:gd name="adj2" fmla="val -7772811"/>
              <a:gd name="adj3" fmla="val 1038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2E8C222-5D0B-48B1-A5BE-98189465C34C}"/>
              </a:ext>
            </a:extLst>
          </p:cNvPr>
          <p:cNvSpPr txBox="1"/>
          <p:nvPr/>
        </p:nvSpPr>
        <p:spPr>
          <a:xfrm>
            <a:off x="2885217" y="5639126"/>
            <a:ext cx="2553904" cy="369332"/>
          </a:xfrm>
          <a:prstGeom prst="rect">
            <a:avLst/>
          </a:prstGeom>
          <a:noFill/>
        </p:spPr>
        <p:txBody>
          <a:bodyPr wrap="none" rtlCol="0">
            <a:spAutoFit/>
          </a:bodyPr>
          <a:lstStyle/>
          <a:p>
            <a:r>
              <a:rPr lang="en-US" b="1" dirty="0">
                <a:latin typeface="Century Schoolbook" panose="02040604050505020304" pitchFamily="18" charset="0"/>
              </a:rPr>
              <a:t>Less Memory Usage</a:t>
            </a:r>
          </a:p>
        </p:txBody>
      </p:sp>
      <p:sp>
        <p:nvSpPr>
          <p:cNvPr id="6" name="TextBox 5">
            <a:extLst>
              <a:ext uri="{FF2B5EF4-FFF2-40B4-BE49-F238E27FC236}">
                <a16:creationId xmlns:a16="http://schemas.microsoft.com/office/drawing/2014/main" id="{23CD57E2-D98E-4CE4-A98E-3CC38F262C42}"/>
              </a:ext>
            </a:extLst>
          </p:cNvPr>
          <p:cNvSpPr txBox="1"/>
          <p:nvPr/>
        </p:nvSpPr>
        <p:spPr>
          <a:xfrm>
            <a:off x="7846541" y="2967335"/>
            <a:ext cx="4005653" cy="1754326"/>
          </a:xfrm>
          <a:prstGeom prst="rect">
            <a:avLst/>
          </a:prstGeom>
          <a:noFill/>
        </p:spPr>
        <p:txBody>
          <a:bodyPr wrap="square" rtlCol="0">
            <a:spAutoFit/>
          </a:bodyPr>
          <a:lstStyle/>
          <a:p>
            <a:r>
              <a:rPr lang="en-US" dirty="0"/>
              <a:t>Note : </a:t>
            </a:r>
          </a:p>
          <a:p>
            <a:endParaRPr lang="en-US" dirty="0"/>
          </a:p>
          <a:p>
            <a:pPr marL="285750" indent="-285750">
              <a:buFontTx/>
              <a:buChar char="-"/>
            </a:pPr>
            <a:r>
              <a:rPr lang="en-US" dirty="0"/>
              <a:t>This plugin lesser memory usage than Open World Nature Kit</a:t>
            </a:r>
          </a:p>
          <a:p>
            <a:pPr marL="285750" indent="-285750">
              <a:buFontTx/>
              <a:buChar char="-"/>
            </a:pPr>
            <a:r>
              <a:rPr lang="en-US" dirty="0"/>
              <a:t>This plugin easier to use than </a:t>
            </a:r>
            <a:r>
              <a:rPr lang="en-US" dirty="0" err="1"/>
              <a:t>Kubikos</a:t>
            </a:r>
            <a:r>
              <a:rPr lang="en-US" dirty="0"/>
              <a:t> 3D</a:t>
            </a:r>
          </a:p>
        </p:txBody>
      </p:sp>
      <p:sp>
        <p:nvSpPr>
          <p:cNvPr id="13" name="Title 1">
            <a:extLst>
              <a:ext uri="{FF2B5EF4-FFF2-40B4-BE49-F238E27FC236}">
                <a16:creationId xmlns:a16="http://schemas.microsoft.com/office/drawing/2014/main" id="{EC1C7EF3-B8A1-4735-8915-593AEC825723}"/>
              </a:ext>
            </a:extLst>
          </p:cNvPr>
          <p:cNvSpPr txBox="1">
            <a:spLocks/>
          </p:cNvSpPr>
          <p:nvPr/>
        </p:nvSpPr>
        <p:spPr bwMode="gray">
          <a:xfrm>
            <a:off x="617837" y="528492"/>
            <a:ext cx="5214551" cy="11519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entury Schoolbook" panose="02040604050505020304" pitchFamily="18" charset="0"/>
              </a:rPr>
              <a:t>Conclusion</a:t>
            </a:r>
          </a:p>
        </p:txBody>
      </p:sp>
    </p:spTree>
    <p:extLst>
      <p:ext uri="{BB962C8B-B14F-4D97-AF65-F5344CB8AC3E}">
        <p14:creationId xmlns:p14="http://schemas.microsoft.com/office/powerpoint/2010/main" val="554814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4CE6C637-AE4C-4DFF-AEAA-79BA15CE908C}"/>
              </a:ext>
            </a:extLst>
          </p:cNvPr>
          <p:cNvGraphicFramePr>
            <a:graphicFrameLocks noGrp="1"/>
          </p:cNvGraphicFramePr>
          <p:nvPr>
            <p:ph sz="quarter" idx="13"/>
            <p:extLst>
              <p:ext uri="{D42A27DB-BD31-4B8C-83A1-F6EECF244321}">
                <p14:modId xmlns:p14="http://schemas.microsoft.com/office/powerpoint/2010/main" val="3570741030"/>
              </p:ext>
            </p:extLst>
          </p:nvPr>
        </p:nvGraphicFramePr>
        <p:xfrm>
          <a:off x="1578147" y="2743372"/>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F7681B2-E645-4FDD-8273-8BCA811E7257}"/>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7" name="Title 1">
            <a:extLst>
              <a:ext uri="{FF2B5EF4-FFF2-40B4-BE49-F238E27FC236}">
                <a16:creationId xmlns:a16="http://schemas.microsoft.com/office/drawing/2014/main" id="{3FAFF1B3-8B2F-477D-A9DE-9E8D1E9B2308}"/>
              </a:ext>
            </a:extLst>
          </p:cNvPr>
          <p:cNvSpPr txBox="1">
            <a:spLocks/>
          </p:cNvSpPr>
          <p:nvPr/>
        </p:nvSpPr>
        <p:spPr bwMode="gray">
          <a:xfrm>
            <a:off x="617837" y="528492"/>
            <a:ext cx="5214551" cy="11519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entury Schoolbook" panose="02040604050505020304" pitchFamily="18" charset="0"/>
              </a:rPr>
              <a:t>Background</a:t>
            </a:r>
          </a:p>
        </p:txBody>
      </p:sp>
      <p:sp>
        <p:nvSpPr>
          <p:cNvPr id="8" name="TextBox 7">
            <a:extLst>
              <a:ext uri="{FF2B5EF4-FFF2-40B4-BE49-F238E27FC236}">
                <a16:creationId xmlns:a16="http://schemas.microsoft.com/office/drawing/2014/main" id="{B6A95D91-9670-47F1-A9D9-6BD765622033}"/>
              </a:ext>
            </a:extLst>
          </p:cNvPr>
          <p:cNvSpPr txBox="1"/>
          <p:nvPr/>
        </p:nvSpPr>
        <p:spPr>
          <a:xfrm>
            <a:off x="7183395" y="2854585"/>
            <a:ext cx="3374642" cy="923330"/>
          </a:xfrm>
          <a:prstGeom prst="rect">
            <a:avLst/>
          </a:prstGeom>
          <a:noFill/>
        </p:spPr>
        <p:txBody>
          <a:bodyPr wrap="none" rtlCol="0">
            <a:spAutoFit/>
          </a:bodyPr>
          <a:lstStyle/>
          <a:p>
            <a:pPr marL="285750" indent="-285750">
              <a:buFontTx/>
              <a:buChar char="-"/>
            </a:pPr>
            <a:r>
              <a:rPr lang="en-US" dirty="0"/>
              <a:t>Generator Plugin</a:t>
            </a:r>
          </a:p>
          <a:p>
            <a:pPr marL="285750" indent="-285750">
              <a:buFontTx/>
              <a:buChar char="-"/>
            </a:pPr>
            <a:r>
              <a:rPr lang="en-US" dirty="0"/>
              <a:t>Augmented Reality Plugin</a:t>
            </a:r>
          </a:p>
          <a:p>
            <a:pPr marL="285750" indent="-285750">
              <a:buFontTx/>
              <a:buChar char="-"/>
            </a:pPr>
            <a:r>
              <a:rPr lang="en-US" dirty="0"/>
              <a:t>Virtual Reality Plugin, ETC</a:t>
            </a:r>
          </a:p>
        </p:txBody>
      </p:sp>
      <p:sp>
        <p:nvSpPr>
          <p:cNvPr id="9" name="TextBox 8">
            <a:extLst>
              <a:ext uri="{FF2B5EF4-FFF2-40B4-BE49-F238E27FC236}">
                <a16:creationId xmlns:a16="http://schemas.microsoft.com/office/drawing/2014/main" id="{6F51C855-4B95-4EED-9433-A82667766522}"/>
              </a:ext>
            </a:extLst>
          </p:cNvPr>
          <p:cNvSpPr txBox="1"/>
          <p:nvPr/>
        </p:nvSpPr>
        <p:spPr>
          <a:xfrm>
            <a:off x="7183395" y="4128658"/>
            <a:ext cx="1741182" cy="646331"/>
          </a:xfrm>
          <a:prstGeom prst="rect">
            <a:avLst/>
          </a:prstGeom>
          <a:noFill/>
        </p:spPr>
        <p:txBody>
          <a:bodyPr wrap="none" rtlCol="0">
            <a:spAutoFit/>
          </a:bodyPr>
          <a:lstStyle/>
          <a:p>
            <a:pPr marL="285750" indent="-285750">
              <a:buFontTx/>
              <a:buChar char="-"/>
            </a:pPr>
            <a:r>
              <a:rPr lang="en-US" dirty="0"/>
              <a:t>How To Use</a:t>
            </a:r>
          </a:p>
          <a:p>
            <a:pPr marL="285750" indent="-285750">
              <a:buFontTx/>
              <a:buChar char="-"/>
            </a:pPr>
            <a:r>
              <a:rPr lang="en-US" dirty="0"/>
              <a:t>Step To Use</a:t>
            </a:r>
          </a:p>
        </p:txBody>
      </p:sp>
      <p:sp>
        <p:nvSpPr>
          <p:cNvPr id="10" name="TextBox 9">
            <a:extLst>
              <a:ext uri="{FF2B5EF4-FFF2-40B4-BE49-F238E27FC236}">
                <a16:creationId xmlns:a16="http://schemas.microsoft.com/office/drawing/2014/main" id="{F032BEB6-D479-4269-B3C5-E9CF7FE57C2B}"/>
              </a:ext>
            </a:extLst>
          </p:cNvPr>
          <p:cNvSpPr txBox="1"/>
          <p:nvPr/>
        </p:nvSpPr>
        <p:spPr>
          <a:xfrm>
            <a:off x="7183395" y="5239265"/>
            <a:ext cx="2775119" cy="646331"/>
          </a:xfrm>
          <a:prstGeom prst="rect">
            <a:avLst/>
          </a:prstGeom>
          <a:noFill/>
        </p:spPr>
        <p:txBody>
          <a:bodyPr wrap="none" rtlCol="0">
            <a:spAutoFit/>
          </a:bodyPr>
          <a:lstStyle/>
          <a:p>
            <a:pPr marL="285750" indent="-285750">
              <a:buFontTx/>
              <a:buChar char="-"/>
            </a:pPr>
            <a:r>
              <a:rPr lang="en-US" dirty="0"/>
              <a:t>Memory Usage</a:t>
            </a:r>
          </a:p>
          <a:p>
            <a:pPr marL="285750" indent="-285750">
              <a:buFontTx/>
              <a:buChar char="-"/>
            </a:pPr>
            <a:r>
              <a:rPr lang="en-US" dirty="0"/>
              <a:t>Device Requirement</a:t>
            </a:r>
          </a:p>
        </p:txBody>
      </p:sp>
    </p:spTree>
    <p:extLst>
      <p:ext uri="{BB962C8B-B14F-4D97-AF65-F5344CB8AC3E}">
        <p14:creationId xmlns:p14="http://schemas.microsoft.com/office/powerpoint/2010/main" val="391018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C69D6D6-C2BA-4D98-8033-1A9288D01683}"/>
              </a:ext>
            </a:extLst>
          </p:cNvPr>
          <p:cNvSpPr/>
          <p:nvPr/>
        </p:nvSpPr>
        <p:spPr>
          <a:xfrm>
            <a:off x="4975653" y="2778685"/>
            <a:ext cx="2187146" cy="12912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Schoolbook" panose="02040604050505020304" pitchFamily="18" charset="0"/>
              </a:rPr>
              <a:t>Create a 3D Game World </a:t>
            </a:r>
          </a:p>
        </p:txBody>
      </p:sp>
      <p:sp>
        <p:nvSpPr>
          <p:cNvPr id="5" name="Oval 4">
            <a:extLst>
              <a:ext uri="{FF2B5EF4-FFF2-40B4-BE49-F238E27FC236}">
                <a16:creationId xmlns:a16="http://schemas.microsoft.com/office/drawing/2014/main" id="{4346F1AA-75E3-44C2-AF53-7000E11F1F82}"/>
              </a:ext>
            </a:extLst>
          </p:cNvPr>
          <p:cNvSpPr/>
          <p:nvPr/>
        </p:nvSpPr>
        <p:spPr>
          <a:xfrm>
            <a:off x="8316096" y="2578958"/>
            <a:ext cx="2306594" cy="129128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Schoolbook" panose="02040604050505020304" pitchFamily="18" charset="0"/>
              </a:rPr>
              <a:t>Less Memory Usage</a:t>
            </a:r>
          </a:p>
        </p:txBody>
      </p:sp>
      <p:sp>
        <p:nvSpPr>
          <p:cNvPr id="6" name="Oval 5">
            <a:extLst>
              <a:ext uri="{FF2B5EF4-FFF2-40B4-BE49-F238E27FC236}">
                <a16:creationId xmlns:a16="http://schemas.microsoft.com/office/drawing/2014/main" id="{05AEA000-88FA-457C-940E-89758BF6AA49}"/>
              </a:ext>
            </a:extLst>
          </p:cNvPr>
          <p:cNvSpPr/>
          <p:nvPr/>
        </p:nvSpPr>
        <p:spPr>
          <a:xfrm>
            <a:off x="1515762" y="2589581"/>
            <a:ext cx="2306594" cy="129128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Schoolbook" panose="02040604050505020304" pitchFamily="18" charset="0"/>
              </a:rPr>
              <a:t>Detailed Model</a:t>
            </a:r>
          </a:p>
        </p:txBody>
      </p:sp>
      <p:sp>
        <p:nvSpPr>
          <p:cNvPr id="7" name="Oval 6">
            <a:extLst>
              <a:ext uri="{FF2B5EF4-FFF2-40B4-BE49-F238E27FC236}">
                <a16:creationId xmlns:a16="http://schemas.microsoft.com/office/drawing/2014/main" id="{4952F12D-FC78-4AB7-8B35-037036541A48}"/>
              </a:ext>
            </a:extLst>
          </p:cNvPr>
          <p:cNvSpPr/>
          <p:nvPr/>
        </p:nvSpPr>
        <p:spPr>
          <a:xfrm>
            <a:off x="2757616" y="4720796"/>
            <a:ext cx="2306594" cy="129128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Schoolbook" panose="02040604050505020304" pitchFamily="18" charset="0"/>
              </a:rPr>
              <a:t>Easily To Operate</a:t>
            </a:r>
          </a:p>
        </p:txBody>
      </p:sp>
      <p:sp>
        <p:nvSpPr>
          <p:cNvPr id="8" name="Oval 7">
            <a:extLst>
              <a:ext uri="{FF2B5EF4-FFF2-40B4-BE49-F238E27FC236}">
                <a16:creationId xmlns:a16="http://schemas.microsoft.com/office/drawing/2014/main" id="{6E061863-ABF4-475C-97E6-F7ABB09FE07E}"/>
              </a:ext>
            </a:extLst>
          </p:cNvPr>
          <p:cNvSpPr/>
          <p:nvPr/>
        </p:nvSpPr>
        <p:spPr>
          <a:xfrm>
            <a:off x="7072183" y="4720795"/>
            <a:ext cx="2306594" cy="129128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Schoolbook" panose="02040604050505020304" pitchFamily="18" charset="0"/>
              </a:rPr>
              <a:t>Not From The Scratch</a:t>
            </a:r>
          </a:p>
        </p:txBody>
      </p:sp>
      <p:cxnSp>
        <p:nvCxnSpPr>
          <p:cNvPr id="10" name="Straight Arrow Connector 9">
            <a:extLst>
              <a:ext uri="{FF2B5EF4-FFF2-40B4-BE49-F238E27FC236}">
                <a16:creationId xmlns:a16="http://schemas.microsoft.com/office/drawing/2014/main" id="{7C097AF0-EADE-40C6-BB11-F44B6941091D}"/>
              </a:ext>
            </a:extLst>
          </p:cNvPr>
          <p:cNvCxnSpPr>
            <a:cxnSpLocks/>
            <a:stCxn id="4" idx="6"/>
            <a:endCxn id="5" idx="2"/>
          </p:cNvCxnSpPr>
          <p:nvPr/>
        </p:nvCxnSpPr>
        <p:spPr>
          <a:xfrm flipV="1">
            <a:off x="7162799" y="3224599"/>
            <a:ext cx="1153297" cy="19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942DCAE-4F94-4378-A7D3-9CBB31284A61}"/>
              </a:ext>
            </a:extLst>
          </p:cNvPr>
          <p:cNvCxnSpPr>
            <a:cxnSpLocks/>
            <a:stCxn id="4" idx="2"/>
            <a:endCxn id="6" idx="6"/>
          </p:cNvCxnSpPr>
          <p:nvPr/>
        </p:nvCxnSpPr>
        <p:spPr>
          <a:xfrm flipH="1" flipV="1">
            <a:off x="3822356" y="3235222"/>
            <a:ext cx="1153297" cy="189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925CBF-9603-4DE9-B4AA-13BF84FBBCA8}"/>
              </a:ext>
            </a:extLst>
          </p:cNvPr>
          <p:cNvCxnSpPr>
            <a:stCxn id="4" idx="3"/>
            <a:endCxn id="7" idx="7"/>
          </p:cNvCxnSpPr>
          <p:nvPr/>
        </p:nvCxnSpPr>
        <p:spPr>
          <a:xfrm flipH="1">
            <a:off x="4726417" y="3880862"/>
            <a:ext cx="569536" cy="1029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5C68BC4-2BB9-4182-9966-95E41DB6A628}"/>
              </a:ext>
            </a:extLst>
          </p:cNvPr>
          <p:cNvCxnSpPr>
            <a:cxnSpLocks/>
            <a:stCxn id="4" idx="5"/>
            <a:endCxn id="8" idx="1"/>
          </p:cNvCxnSpPr>
          <p:nvPr/>
        </p:nvCxnSpPr>
        <p:spPr>
          <a:xfrm>
            <a:off x="6842499" y="3880862"/>
            <a:ext cx="567477" cy="1029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84672EA-16D3-4E6C-87A9-0F5A80C83DF3}"/>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16" name="Title 1">
            <a:extLst>
              <a:ext uri="{FF2B5EF4-FFF2-40B4-BE49-F238E27FC236}">
                <a16:creationId xmlns:a16="http://schemas.microsoft.com/office/drawing/2014/main" id="{1AEA8AF9-D2ED-448C-AC13-04728DF21965}"/>
              </a:ext>
            </a:extLst>
          </p:cNvPr>
          <p:cNvSpPr>
            <a:spLocks noGrp="1"/>
          </p:cNvSpPr>
          <p:nvPr>
            <p:ph type="title"/>
          </p:nvPr>
        </p:nvSpPr>
        <p:spPr>
          <a:xfrm>
            <a:off x="617837" y="528492"/>
            <a:ext cx="5214551" cy="1151965"/>
          </a:xfrm>
        </p:spPr>
        <p:txBody>
          <a:bodyPr>
            <a:normAutofit/>
          </a:bodyPr>
          <a:lstStyle/>
          <a:p>
            <a:r>
              <a:rPr lang="en-US" b="1" dirty="0">
                <a:latin typeface="Century Schoolbook" panose="02040604050505020304" pitchFamily="18" charset="0"/>
              </a:rPr>
              <a:t>Aim</a:t>
            </a:r>
          </a:p>
        </p:txBody>
      </p:sp>
    </p:spTree>
    <p:extLst>
      <p:ext uri="{BB962C8B-B14F-4D97-AF65-F5344CB8AC3E}">
        <p14:creationId xmlns:p14="http://schemas.microsoft.com/office/powerpoint/2010/main" val="360942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llout: Right Arrow 5">
            <a:extLst>
              <a:ext uri="{FF2B5EF4-FFF2-40B4-BE49-F238E27FC236}">
                <a16:creationId xmlns:a16="http://schemas.microsoft.com/office/drawing/2014/main" id="{625CAD16-C574-442F-8369-8751EDBD7868}"/>
              </a:ext>
            </a:extLst>
          </p:cNvPr>
          <p:cNvSpPr/>
          <p:nvPr/>
        </p:nvSpPr>
        <p:spPr>
          <a:xfrm>
            <a:off x="1445739" y="2672087"/>
            <a:ext cx="2910017" cy="3064476"/>
          </a:xfrm>
          <a:prstGeom prst="rightArrowCallou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Century Schoolbook" panose="02040604050505020304" pitchFamily="18" charset="0"/>
              </a:rPr>
              <a:t>Just For Unity</a:t>
            </a:r>
          </a:p>
        </p:txBody>
      </p:sp>
      <p:sp>
        <p:nvSpPr>
          <p:cNvPr id="7" name="Callout: Left Arrow 6">
            <a:extLst>
              <a:ext uri="{FF2B5EF4-FFF2-40B4-BE49-F238E27FC236}">
                <a16:creationId xmlns:a16="http://schemas.microsoft.com/office/drawing/2014/main" id="{AA1FB67A-96E1-4880-90B0-3EA883C45CAB}"/>
              </a:ext>
            </a:extLst>
          </p:cNvPr>
          <p:cNvSpPr/>
          <p:nvPr/>
        </p:nvSpPr>
        <p:spPr>
          <a:xfrm>
            <a:off x="7756416" y="2672087"/>
            <a:ext cx="2910017" cy="3064476"/>
          </a:xfrm>
          <a:prstGeom prst="leftArrowCallou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Century Schoolbook" panose="02040604050505020304" pitchFamily="18" charset="0"/>
              </a:rPr>
              <a:t>Not Include Object (Animals / Building/ ETC)</a:t>
            </a:r>
          </a:p>
        </p:txBody>
      </p:sp>
      <p:sp>
        <p:nvSpPr>
          <p:cNvPr id="8" name="Rectangle: Rounded Corners 7">
            <a:extLst>
              <a:ext uri="{FF2B5EF4-FFF2-40B4-BE49-F238E27FC236}">
                <a16:creationId xmlns:a16="http://schemas.microsoft.com/office/drawing/2014/main" id="{8AD94A1A-C79A-416E-85F3-83BE99A7DCE8}"/>
              </a:ext>
            </a:extLst>
          </p:cNvPr>
          <p:cNvSpPr/>
          <p:nvPr/>
        </p:nvSpPr>
        <p:spPr>
          <a:xfrm>
            <a:off x="4355756" y="3490783"/>
            <a:ext cx="3400660" cy="1427085"/>
          </a:xfrm>
          <a:prstGeom prst="roundRect">
            <a:avLst/>
          </a:prstGeom>
          <a:gradFill flip="none" rotWithShape="1">
            <a:gsLst>
              <a:gs pos="0">
                <a:schemeClr val="accent1">
                  <a:lumMod val="50000"/>
                </a:schemeClr>
              </a:gs>
              <a:gs pos="48000">
                <a:schemeClr val="accent1">
                  <a:lumMod val="75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Century Schoolbook" panose="02040604050505020304" pitchFamily="18" charset="0"/>
              </a:rPr>
              <a:t>Scope Of Problem</a:t>
            </a:r>
          </a:p>
        </p:txBody>
      </p:sp>
      <p:sp>
        <p:nvSpPr>
          <p:cNvPr id="2" name="Slide Number Placeholder 1">
            <a:extLst>
              <a:ext uri="{FF2B5EF4-FFF2-40B4-BE49-F238E27FC236}">
                <a16:creationId xmlns:a16="http://schemas.microsoft.com/office/drawing/2014/main" id="{69E355A7-3432-480C-B5DA-060DD686FC24}"/>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10" name="Title 1">
            <a:extLst>
              <a:ext uri="{FF2B5EF4-FFF2-40B4-BE49-F238E27FC236}">
                <a16:creationId xmlns:a16="http://schemas.microsoft.com/office/drawing/2014/main" id="{E92530DC-549F-483C-9E76-7C7EF031A834}"/>
              </a:ext>
            </a:extLst>
          </p:cNvPr>
          <p:cNvSpPr>
            <a:spLocks noGrp="1"/>
          </p:cNvSpPr>
          <p:nvPr>
            <p:ph type="title"/>
          </p:nvPr>
        </p:nvSpPr>
        <p:spPr>
          <a:xfrm>
            <a:off x="617837" y="528492"/>
            <a:ext cx="5214551" cy="1151965"/>
          </a:xfrm>
        </p:spPr>
        <p:txBody>
          <a:bodyPr>
            <a:normAutofit/>
          </a:bodyPr>
          <a:lstStyle/>
          <a:p>
            <a:r>
              <a:rPr lang="en-US" b="1" dirty="0">
                <a:latin typeface="Century Schoolbook" panose="02040604050505020304" pitchFamily="18" charset="0"/>
              </a:rPr>
              <a:t>Scope Of Problem</a:t>
            </a:r>
          </a:p>
        </p:txBody>
      </p:sp>
    </p:spTree>
    <p:extLst>
      <p:ext uri="{BB962C8B-B14F-4D97-AF65-F5344CB8AC3E}">
        <p14:creationId xmlns:p14="http://schemas.microsoft.com/office/powerpoint/2010/main" val="418698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25EFB1C-0736-4521-9C31-0C01C994C4EF}"/>
              </a:ext>
            </a:extLst>
          </p:cNvPr>
          <p:cNvSpPr>
            <a:spLocks noGrp="1"/>
          </p:cNvSpPr>
          <p:nvPr>
            <p:ph type="title"/>
          </p:nvPr>
        </p:nvSpPr>
        <p:spPr>
          <a:xfrm>
            <a:off x="617837" y="528492"/>
            <a:ext cx="5214551" cy="1151965"/>
          </a:xfrm>
        </p:spPr>
        <p:txBody>
          <a:bodyPr>
            <a:normAutofit/>
          </a:bodyPr>
          <a:lstStyle/>
          <a:p>
            <a:r>
              <a:rPr lang="en-US" b="1" dirty="0">
                <a:latin typeface="Century Schoolbook" panose="02040604050505020304" pitchFamily="18" charset="0"/>
              </a:rPr>
              <a:t>Previous Works</a:t>
            </a:r>
          </a:p>
        </p:txBody>
      </p:sp>
      <p:sp>
        <p:nvSpPr>
          <p:cNvPr id="7" name="Slide Number Placeholder 6">
            <a:extLst>
              <a:ext uri="{FF2B5EF4-FFF2-40B4-BE49-F238E27FC236}">
                <a16:creationId xmlns:a16="http://schemas.microsoft.com/office/drawing/2014/main" id="{C74241E6-2DA5-443B-836A-C343CE7778B2}"/>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12" name="Scroll: Horizontal 11">
            <a:extLst>
              <a:ext uri="{FF2B5EF4-FFF2-40B4-BE49-F238E27FC236}">
                <a16:creationId xmlns:a16="http://schemas.microsoft.com/office/drawing/2014/main" id="{6F08FF45-1167-49D1-9E9C-FCBCB96259A6}"/>
              </a:ext>
            </a:extLst>
          </p:cNvPr>
          <p:cNvSpPr/>
          <p:nvPr/>
        </p:nvSpPr>
        <p:spPr>
          <a:xfrm>
            <a:off x="7016215" y="4505616"/>
            <a:ext cx="3768811" cy="1729946"/>
          </a:xfrm>
          <a:prstGeom prst="horizontalScroll">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Designer Worlds : Procedural Generation of Infinite Terrain from Real – World Elevation Data</a:t>
            </a:r>
          </a:p>
          <a:p>
            <a:pPr algn="ctr"/>
            <a:endParaRPr lang="en-US" sz="1600" b="1" dirty="0">
              <a:solidFill>
                <a:schemeClr val="tx1"/>
              </a:solidFill>
            </a:endParaRPr>
          </a:p>
          <a:p>
            <a:pPr algn="r"/>
            <a:r>
              <a:rPr lang="en-US" sz="1400" b="1" dirty="0">
                <a:solidFill>
                  <a:schemeClr val="tx1"/>
                </a:solidFill>
              </a:rPr>
              <a:t>-Ian </a:t>
            </a:r>
            <a:r>
              <a:rPr lang="en-US" sz="1400" b="1" dirty="0" err="1">
                <a:solidFill>
                  <a:schemeClr val="tx1"/>
                </a:solidFill>
              </a:rPr>
              <a:t>Parberry</a:t>
            </a:r>
            <a:endParaRPr lang="en-US" sz="1600" b="1" dirty="0">
              <a:solidFill>
                <a:schemeClr val="tx1"/>
              </a:solidFill>
            </a:endParaRPr>
          </a:p>
        </p:txBody>
      </p:sp>
      <p:sp>
        <p:nvSpPr>
          <p:cNvPr id="13" name="Scroll: Horizontal 12">
            <a:extLst>
              <a:ext uri="{FF2B5EF4-FFF2-40B4-BE49-F238E27FC236}">
                <a16:creationId xmlns:a16="http://schemas.microsoft.com/office/drawing/2014/main" id="{D42C30BA-F66A-4AF7-AD31-FF732B29A17E}"/>
              </a:ext>
            </a:extLst>
          </p:cNvPr>
          <p:cNvSpPr/>
          <p:nvPr/>
        </p:nvSpPr>
        <p:spPr>
          <a:xfrm>
            <a:off x="6799972" y="3182654"/>
            <a:ext cx="3768811" cy="1729946"/>
          </a:xfrm>
          <a:prstGeom prst="horizontalScroll">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a:solidFill>
                  <a:schemeClr val="tx1"/>
                </a:solidFill>
              </a:rPr>
              <a:t>Realtime Procedural Terrain Generation</a:t>
            </a:r>
          </a:p>
          <a:p>
            <a:pPr algn="ctr"/>
            <a:endParaRPr lang="it-IT" b="1" dirty="0">
              <a:solidFill>
                <a:schemeClr val="tx1"/>
              </a:solidFill>
            </a:endParaRPr>
          </a:p>
          <a:p>
            <a:pPr algn="ctr"/>
            <a:endParaRPr lang="it-IT" b="1" dirty="0">
              <a:solidFill>
                <a:schemeClr val="tx1"/>
              </a:solidFill>
            </a:endParaRPr>
          </a:p>
          <a:p>
            <a:pPr algn="r"/>
            <a:r>
              <a:rPr lang="it-IT" sz="1400" b="1" dirty="0">
                <a:solidFill>
                  <a:schemeClr val="tx1"/>
                </a:solidFill>
              </a:rPr>
              <a:t>-Jesus Bachiller Cabal</a:t>
            </a:r>
            <a:endParaRPr lang="en-US" sz="1400" b="1" dirty="0">
              <a:solidFill>
                <a:schemeClr val="tx1"/>
              </a:solidFill>
            </a:endParaRPr>
          </a:p>
        </p:txBody>
      </p:sp>
      <p:sp>
        <p:nvSpPr>
          <p:cNvPr id="15" name="Scroll: Horizontal 14">
            <a:extLst>
              <a:ext uri="{FF2B5EF4-FFF2-40B4-BE49-F238E27FC236}">
                <a16:creationId xmlns:a16="http://schemas.microsoft.com/office/drawing/2014/main" id="{DF266509-4741-4A33-8D1C-621CB8F9E8E0}"/>
              </a:ext>
            </a:extLst>
          </p:cNvPr>
          <p:cNvSpPr/>
          <p:nvPr/>
        </p:nvSpPr>
        <p:spPr>
          <a:xfrm>
            <a:off x="6583729" y="1859692"/>
            <a:ext cx="3768811" cy="1729946"/>
          </a:xfrm>
          <a:prstGeom prst="horizontalScroll">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Procedural generation of optimized maps for survival video games</a:t>
            </a:r>
          </a:p>
          <a:p>
            <a:pPr algn="ctr"/>
            <a:endParaRPr lang="en-US" b="1" dirty="0">
              <a:solidFill>
                <a:schemeClr val="tx1"/>
              </a:solidFill>
            </a:endParaRPr>
          </a:p>
          <a:p>
            <a:pPr algn="r"/>
            <a:r>
              <a:rPr lang="en-US" sz="1400" b="1" dirty="0">
                <a:solidFill>
                  <a:schemeClr val="tx1"/>
                </a:solidFill>
              </a:rPr>
              <a:t>-Jacob Olsen</a:t>
            </a:r>
            <a:endParaRPr lang="en-US" b="1" dirty="0">
              <a:solidFill>
                <a:schemeClr val="tx1"/>
              </a:solidFill>
            </a:endParaRPr>
          </a:p>
        </p:txBody>
      </p:sp>
      <p:sp>
        <p:nvSpPr>
          <p:cNvPr id="16" name="Wave 15">
            <a:extLst>
              <a:ext uri="{FF2B5EF4-FFF2-40B4-BE49-F238E27FC236}">
                <a16:creationId xmlns:a16="http://schemas.microsoft.com/office/drawing/2014/main" id="{F59FD9B3-0818-4BFF-824C-6251383C38A3}"/>
              </a:ext>
            </a:extLst>
          </p:cNvPr>
          <p:cNvSpPr/>
          <p:nvPr/>
        </p:nvSpPr>
        <p:spPr>
          <a:xfrm>
            <a:off x="1698690" y="3336324"/>
            <a:ext cx="3015050" cy="1818811"/>
          </a:xfrm>
          <a:prstGeom prst="wav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t>Research</a:t>
            </a:r>
          </a:p>
        </p:txBody>
      </p:sp>
      <p:cxnSp>
        <p:nvCxnSpPr>
          <p:cNvPr id="18" name="Connector: Curved 17">
            <a:extLst>
              <a:ext uri="{FF2B5EF4-FFF2-40B4-BE49-F238E27FC236}">
                <a16:creationId xmlns:a16="http://schemas.microsoft.com/office/drawing/2014/main" id="{A05B8D2F-97FD-43D2-AE10-032E1D28EE9A}"/>
              </a:ext>
            </a:extLst>
          </p:cNvPr>
          <p:cNvCxnSpPr>
            <a:stCxn id="16" idx="3"/>
            <a:endCxn id="15" idx="1"/>
          </p:cNvCxnSpPr>
          <p:nvPr/>
        </p:nvCxnSpPr>
        <p:spPr>
          <a:xfrm flipV="1">
            <a:off x="4713740" y="2724665"/>
            <a:ext cx="1869989" cy="15210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ED9503A0-42C7-4380-B272-0F0E2F694454}"/>
              </a:ext>
            </a:extLst>
          </p:cNvPr>
          <p:cNvCxnSpPr>
            <a:cxnSpLocks/>
            <a:stCxn id="16" idx="3"/>
            <a:endCxn id="13" idx="1"/>
          </p:cNvCxnSpPr>
          <p:nvPr/>
        </p:nvCxnSpPr>
        <p:spPr>
          <a:xfrm flipV="1">
            <a:off x="4713740" y="4047627"/>
            <a:ext cx="2086232" cy="1981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471E902C-3CF6-422D-AF05-E9D4B97448EF}"/>
              </a:ext>
            </a:extLst>
          </p:cNvPr>
          <p:cNvCxnSpPr>
            <a:stCxn id="16" idx="3"/>
            <a:endCxn id="12" idx="1"/>
          </p:cNvCxnSpPr>
          <p:nvPr/>
        </p:nvCxnSpPr>
        <p:spPr>
          <a:xfrm>
            <a:off x="4713740" y="4245730"/>
            <a:ext cx="2302475" cy="11248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63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083EB05-40C9-4CC5-B4FC-92B4CA041667}"/>
              </a:ext>
            </a:extLst>
          </p:cNvPr>
          <p:cNvSpPr/>
          <p:nvPr/>
        </p:nvSpPr>
        <p:spPr>
          <a:xfrm>
            <a:off x="2516660" y="2486557"/>
            <a:ext cx="6829166" cy="38429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Noise Mapping</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Slide Number Placeholder 2">
            <a:extLst>
              <a:ext uri="{FF2B5EF4-FFF2-40B4-BE49-F238E27FC236}">
                <a16:creationId xmlns:a16="http://schemas.microsoft.com/office/drawing/2014/main" id="{01DE4560-F6BE-497C-9C79-CA93C08F62FF}"/>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7" name="Rectangle: Rounded Corners 6">
            <a:extLst>
              <a:ext uri="{FF2B5EF4-FFF2-40B4-BE49-F238E27FC236}">
                <a16:creationId xmlns:a16="http://schemas.microsoft.com/office/drawing/2014/main" id="{67332474-A964-4717-9CEC-63E9AB33E7DF}"/>
              </a:ext>
            </a:extLst>
          </p:cNvPr>
          <p:cNvSpPr/>
          <p:nvPr/>
        </p:nvSpPr>
        <p:spPr>
          <a:xfrm>
            <a:off x="3369283" y="3916906"/>
            <a:ext cx="2001794" cy="115196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dirty="0">
                <a:latin typeface="Century Schoolbook" panose="02040604050505020304" pitchFamily="18" charset="0"/>
              </a:rPr>
              <a:t>Octave</a:t>
            </a:r>
          </a:p>
        </p:txBody>
      </p:sp>
      <p:sp>
        <p:nvSpPr>
          <p:cNvPr id="8" name="Rectangle: Rounded Corners 7">
            <a:extLst>
              <a:ext uri="{FF2B5EF4-FFF2-40B4-BE49-F238E27FC236}">
                <a16:creationId xmlns:a16="http://schemas.microsoft.com/office/drawing/2014/main" id="{A9EB4069-5CC9-4E79-AA58-6DF32515EB24}"/>
              </a:ext>
            </a:extLst>
          </p:cNvPr>
          <p:cNvSpPr/>
          <p:nvPr/>
        </p:nvSpPr>
        <p:spPr>
          <a:xfrm>
            <a:off x="6479062" y="3256067"/>
            <a:ext cx="2001794" cy="115196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latin typeface="Century Schoolbook" panose="02040604050505020304" pitchFamily="18" charset="0"/>
              </a:rPr>
              <a:t>Amplitude</a:t>
            </a:r>
          </a:p>
        </p:txBody>
      </p:sp>
      <p:sp>
        <p:nvSpPr>
          <p:cNvPr id="9" name="Rectangle: Rounded Corners 8">
            <a:extLst>
              <a:ext uri="{FF2B5EF4-FFF2-40B4-BE49-F238E27FC236}">
                <a16:creationId xmlns:a16="http://schemas.microsoft.com/office/drawing/2014/main" id="{55CF8C21-2F18-4E83-9311-37EDCFE6613C}"/>
              </a:ext>
            </a:extLst>
          </p:cNvPr>
          <p:cNvSpPr/>
          <p:nvPr/>
        </p:nvSpPr>
        <p:spPr>
          <a:xfrm>
            <a:off x="6479062" y="4792787"/>
            <a:ext cx="2001794" cy="115196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latin typeface="Century Schoolbook" panose="02040604050505020304" pitchFamily="18" charset="0"/>
              </a:rPr>
              <a:t>Frequency</a:t>
            </a:r>
          </a:p>
        </p:txBody>
      </p:sp>
      <p:sp>
        <p:nvSpPr>
          <p:cNvPr id="10" name="Title 1">
            <a:extLst>
              <a:ext uri="{FF2B5EF4-FFF2-40B4-BE49-F238E27FC236}">
                <a16:creationId xmlns:a16="http://schemas.microsoft.com/office/drawing/2014/main" id="{BFED8285-F915-42BB-85D3-58E207C8638D}"/>
              </a:ext>
            </a:extLst>
          </p:cNvPr>
          <p:cNvSpPr>
            <a:spLocks noGrp="1"/>
          </p:cNvSpPr>
          <p:nvPr>
            <p:ph type="title"/>
          </p:nvPr>
        </p:nvSpPr>
        <p:spPr>
          <a:xfrm>
            <a:off x="617837" y="528492"/>
            <a:ext cx="5214551" cy="1151965"/>
          </a:xfrm>
        </p:spPr>
        <p:txBody>
          <a:bodyPr>
            <a:normAutofit/>
          </a:bodyPr>
          <a:lstStyle/>
          <a:p>
            <a:r>
              <a:rPr lang="en-US" b="1" dirty="0">
                <a:latin typeface="Century Schoolbook" panose="02040604050505020304" pitchFamily="18" charset="0"/>
              </a:rPr>
              <a:t>Literature Review</a:t>
            </a:r>
          </a:p>
        </p:txBody>
      </p:sp>
      <p:cxnSp>
        <p:nvCxnSpPr>
          <p:cNvPr id="11" name="Straight Arrow Connector 10">
            <a:extLst>
              <a:ext uri="{FF2B5EF4-FFF2-40B4-BE49-F238E27FC236}">
                <a16:creationId xmlns:a16="http://schemas.microsoft.com/office/drawing/2014/main" id="{C076E63F-C8AF-45E3-9D75-38B269BBE488}"/>
              </a:ext>
            </a:extLst>
          </p:cNvPr>
          <p:cNvCxnSpPr>
            <a:endCxn id="8" idx="1"/>
          </p:cNvCxnSpPr>
          <p:nvPr/>
        </p:nvCxnSpPr>
        <p:spPr>
          <a:xfrm flipV="1">
            <a:off x="5387546" y="3832050"/>
            <a:ext cx="1091516" cy="57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5F89B6F-41E3-4C94-8182-CD66C7666389}"/>
              </a:ext>
            </a:extLst>
          </p:cNvPr>
          <p:cNvCxnSpPr>
            <a:endCxn id="9" idx="1"/>
          </p:cNvCxnSpPr>
          <p:nvPr/>
        </p:nvCxnSpPr>
        <p:spPr>
          <a:xfrm>
            <a:off x="5379311" y="4408031"/>
            <a:ext cx="1099751" cy="960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D89ADC8-30C6-4FA0-9263-33208E2F8637}"/>
              </a:ext>
            </a:extLst>
          </p:cNvPr>
          <p:cNvSpPr txBox="1"/>
          <p:nvPr/>
        </p:nvSpPr>
        <p:spPr>
          <a:xfrm>
            <a:off x="3986100" y="3609359"/>
            <a:ext cx="704039" cy="338554"/>
          </a:xfrm>
          <a:prstGeom prst="rect">
            <a:avLst/>
          </a:prstGeom>
          <a:noFill/>
        </p:spPr>
        <p:txBody>
          <a:bodyPr wrap="none" rtlCol="0">
            <a:spAutoFit/>
          </a:bodyPr>
          <a:lstStyle/>
          <a:p>
            <a:r>
              <a:rPr lang="en-US" sz="1600" dirty="0"/>
              <a:t>Using</a:t>
            </a:r>
            <a:endParaRPr lang="en-US" dirty="0"/>
          </a:p>
        </p:txBody>
      </p:sp>
      <p:sp>
        <p:nvSpPr>
          <p:cNvPr id="15" name="TextBox 14">
            <a:extLst>
              <a:ext uri="{FF2B5EF4-FFF2-40B4-BE49-F238E27FC236}">
                <a16:creationId xmlns:a16="http://schemas.microsoft.com/office/drawing/2014/main" id="{E02D8382-5EBB-47B5-9E85-9D302C132E17}"/>
              </a:ext>
            </a:extLst>
          </p:cNvPr>
          <p:cNvSpPr txBox="1"/>
          <p:nvPr/>
        </p:nvSpPr>
        <p:spPr>
          <a:xfrm rot="19807389">
            <a:off x="5375809" y="3818620"/>
            <a:ext cx="968535" cy="369332"/>
          </a:xfrm>
          <a:prstGeom prst="rect">
            <a:avLst/>
          </a:prstGeom>
          <a:noFill/>
        </p:spPr>
        <p:txBody>
          <a:bodyPr wrap="none" rtlCol="0">
            <a:spAutoFit/>
          </a:bodyPr>
          <a:lstStyle/>
          <a:p>
            <a:r>
              <a:rPr lang="en-US" dirty="0"/>
              <a:t>Consist</a:t>
            </a:r>
          </a:p>
        </p:txBody>
      </p:sp>
      <p:sp>
        <p:nvSpPr>
          <p:cNvPr id="16" name="TextBox 15">
            <a:extLst>
              <a:ext uri="{FF2B5EF4-FFF2-40B4-BE49-F238E27FC236}">
                <a16:creationId xmlns:a16="http://schemas.microsoft.com/office/drawing/2014/main" id="{0B1E0AA6-E918-42B2-A256-246D614A8D06}"/>
              </a:ext>
            </a:extLst>
          </p:cNvPr>
          <p:cNvSpPr txBox="1"/>
          <p:nvPr/>
        </p:nvSpPr>
        <p:spPr>
          <a:xfrm rot="2459410">
            <a:off x="5373474" y="4817629"/>
            <a:ext cx="968535" cy="369332"/>
          </a:xfrm>
          <a:prstGeom prst="rect">
            <a:avLst/>
          </a:prstGeom>
          <a:noFill/>
        </p:spPr>
        <p:txBody>
          <a:bodyPr wrap="none" rtlCol="0">
            <a:spAutoFit/>
          </a:bodyPr>
          <a:lstStyle/>
          <a:p>
            <a:r>
              <a:rPr lang="en-US" dirty="0"/>
              <a:t>Consist</a:t>
            </a:r>
          </a:p>
        </p:txBody>
      </p:sp>
    </p:spTree>
    <p:extLst>
      <p:ext uri="{BB962C8B-B14F-4D97-AF65-F5344CB8AC3E}">
        <p14:creationId xmlns:p14="http://schemas.microsoft.com/office/powerpoint/2010/main" val="66619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ACD513-FBDC-4F60-9F7F-EF70C70C5C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23067" y="2273653"/>
            <a:ext cx="2487365" cy="1952099"/>
          </a:xfrm>
          <a:prstGeom prst="rect">
            <a:avLst/>
          </a:prstGeom>
          <a:noFill/>
          <a:ln>
            <a:noFill/>
          </a:ln>
        </p:spPr>
      </p:pic>
      <p:pic>
        <p:nvPicPr>
          <p:cNvPr id="5" name="Picture 4">
            <a:extLst>
              <a:ext uri="{FF2B5EF4-FFF2-40B4-BE49-F238E27FC236}">
                <a16:creationId xmlns:a16="http://schemas.microsoft.com/office/drawing/2014/main" id="{6D147843-0F6E-423A-A436-01D7FA5A88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01532" y="5081389"/>
            <a:ext cx="3126260" cy="1724025"/>
          </a:xfrm>
          <a:prstGeom prst="rect">
            <a:avLst/>
          </a:prstGeom>
          <a:noFill/>
          <a:ln>
            <a:noFill/>
          </a:ln>
        </p:spPr>
      </p:pic>
      <p:pic>
        <p:nvPicPr>
          <p:cNvPr id="6" name="Picture 5">
            <a:extLst>
              <a:ext uri="{FF2B5EF4-FFF2-40B4-BE49-F238E27FC236}">
                <a16:creationId xmlns:a16="http://schemas.microsoft.com/office/drawing/2014/main" id="{F0567136-6BF9-4DB9-9D2D-A0872F2713C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701694" y="3388841"/>
            <a:ext cx="1945674" cy="2594610"/>
          </a:xfrm>
          <a:prstGeom prst="rect">
            <a:avLst/>
          </a:prstGeom>
          <a:noFill/>
          <a:ln>
            <a:noFill/>
          </a:ln>
        </p:spPr>
      </p:pic>
      <p:sp>
        <p:nvSpPr>
          <p:cNvPr id="7" name="Rectangle: Diagonal Corners Snipped 6">
            <a:extLst>
              <a:ext uri="{FF2B5EF4-FFF2-40B4-BE49-F238E27FC236}">
                <a16:creationId xmlns:a16="http://schemas.microsoft.com/office/drawing/2014/main" id="{D8B3CA04-0277-4C37-A167-4AC5E4F33302}"/>
              </a:ext>
            </a:extLst>
          </p:cNvPr>
          <p:cNvSpPr/>
          <p:nvPr/>
        </p:nvSpPr>
        <p:spPr>
          <a:xfrm>
            <a:off x="931544" y="3929295"/>
            <a:ext cx="2804983" cy="1513703"/>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dirty="0">
                <a:latin typeface="Century Schoolbook" panose="02040604050505020304" pitchFamily="18" charset="0"/>
              </a:rPr>
              <a:t>Curves</a:t>
            </a:r>
          </a:p>
        </p:txBody>
      </p:sp>
      <p:cxnSp>
        <p:nvCxnSpPr>
          <p:cNvPr id="10" name="Connector: Elbow 9">
            <a:extLst>
              <a:ext uri="{FF2B5EF4-FFF2-40B4-BE49-F238E27FC236}">
                <a16:creationId xmlns:a16="http://schemas.microsoft.com/office/drawing/2014/main" id="{E161847A-0054-4AA4-A237-8356C3BD0A8A}"/>
              </a:ext>
            </a:extLst>
          </p:cNvPr>
          <p:cNvCxnSpPr>
            <a:cxnSpLocks/>
            <a:stCxn id="7" idx="0"/>
            <a:endCxn id="4" idx="2"/>
          </p:cNvCxnSpPr>
          <p:nvPr/>
        </p:nvCxnSpPr>
        <p:spPr>
          <a:xfrm flipV="1">
            <a:off x="3736527" y="4225752"/>
            <a:ext cx="1730223" cy="4603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FD2BDE9-6FFC-4E5C-86A0-467ABED36F95}"/>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11" name="Title 1">
            <a:extLst>
              <a:ext uri="{FF2B5EF4-FFF2-40B4-BE49-F238E27FC236}">
                <a16:creationId xmlns:a16="http://schemas.microsoft.com/office/drawing/2014/main" id="{1BE6925F-E021-4052-924C-304E1877D09C}"/>
              </a:ext>
            </a:extLst>
          </p:cNvPr>
          <p:cNvSpPr>
            <a:spLocks noGrp="1"/>
          </p:cNvSpPr>
          <p:nvPr>
            <p:ph type="title"/>
          </p:nvPr>
        </p:nvSpPr>
        <p:spPr>
          <a:xfrm>
            <a:off x="617837" y="528492"/>
            <a:ext cx="5214551" cy="1151965"/>
          </a:xfrm>
        </p:spPr>
        <p:txBody>
          <a:bodyPr>
            <a:normAutofit/>
          </a:bodyPr>
          <a:lstStyle/>
          <a:p>
            <a:r>
              <a:rPr lang="en-US" b="1" dirty="0">
                <a:latin typeface="Century Schoolbook" panose="02040604050505020304" pitchFamily="18" charset="0"/>
              </a:rPr>
              <a:t>Continue</a:t>
            </a:r>
          </a:p>
        </p:txBody>
      </p:sp>
      <p:cxnSp>
        <p:nvCxnSpPr>
          <p:cNvPr id="22" name="Connector: Elbow 21">
            <a:extLst>
              <a:ext uri="{FF2B5EF4-FFF2-40B4-BE49-F238E27FC236}">
                <a16:creationId xmlns:a16="http://schemas.microsoft.com/office/drawing/2014/main" id="{077D3780-022D-487E-9628-B8A0D05D31CF}"/>
              </a:ext>
            </a:extLst>
          </p:cNvPr>
          <p:cNvCxnSpPr>
            <a:stCxn id="7" idx="0"/>
            <a:endCxn id="5" idx="0"/>
          </p:cNvCxnSpPr>
          <p:nvPr/>
        </p:nvCxnSpPr>
        <p:spPr>
          <a:xfrm>
            <a:off x="3736527" y="4686147"/>
            <a:ext cx="3528135" cy="395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EAF5730-24A5-49D6-949A-208083F368A0}"/>
              </a:ext>
            </a:extLst>
          </p:cNvPr>
          <p:cNvCxnSpPr>
            <a:stCxn id="7" idx="0"/>
            <a:endCxn id="6" idx="1"/>
          </p:cNvCxnSpPr>
          <p:nvPr/>
        </p:nvCxnSpPr>
        <p:spPr>
          <a:xfrm flipV="1">
            <a:off x="3736527" y="4686146"/>
            <a:ext cx="59651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E6E5B6-0EE0-4973-8A17-C66D34356E5D}"/>
              </a:ext>
            </a:extLst>
          </p:cNvPr>
          <p:cNvSpPr txBox="1"/>
          <p:nvPr/>
        </p:nvSpPr>
        <p:spPr>
          <a:xfrm>
            <a:off x="3026652" y="2639208"/>
            <a:ext cx="1906291" cy="338554"/>
          </a:xfrm>
          <a:prstGeom prst="rect">
            <a:avLst/>
          </a:prstGeom>
          <a:noFill/>
        </p:spPr>
        <p:txBody>
          <a:bodyPr wrap="none" rtlCol="0">
            <a:spAutoFit/>
          </a:bodyPr>
          <a:lstStyle/>
          <a:p>
            <a:r>
              <a:rPr lang="en-US" sz="1600" dirty="0"/>
              <a:t>Wireframe Model</a:t>
            </a:r>
            <a:endParaRPr lang="en-US" dirty="0"/>
          </a:p>
        </p:txBody>
      </p:sp>
      <p:sp>
        <p:nvSpPr>
          <p:cNvPr id="53" name="TextBox 52">
            <a:extLst>
              <a:ext uri="{FF2B5EF4-FFF2-40B4-BE49-F238E27FC236}">
                <a16:creationId xmlns:a16="http://schemas.microsoft.com/office/drawing/2014/main" id="{606EB116-9269-42A2-B36D-D903324D4A58}"/>
              </a:ext>
            </a:extLst>
          </p:cNvPr>
          <p:cNvSpPr txBox="1"/>
          <p:nvPr/>
        </p:nvSpPr>
        <p:spPr>
          <a:xfrm>
            <a:off x="4038517" y="6060354"/>
            <a:ext cx="1640193" cy="338554"/>
          </a:xfrm>
          <a:prstGeom prst="rect">
            <a:avLst/>
          </a:prstGeom>
          <a:noFill/>
        </p:spPr>
        <p:txBody>
          <a:bodyPr wrap="none" rtlCol="0">
            <a:spAutoFit/>
          </a:bodyPr>
          <a:lstStyle/>
          <a:p>
            <a:r>
              <a:rPr lang="en-US" sz="1600" dirty="0"/>
              <a:t>Surface Model</a:t>
            </a:r>
            <a:endParaRPr lang="en-US" dirty="0"/>
          </a:p>
        </p:txBody>
      </p:sp>
      <p:sp>
        <p:nvSpPr>
          <p:cNvPr id="54" name="TextBox 53">
            <a:extLst>
              <a:ext uri="{FF2B5EF4-FFF2-40B4-BE49-F238E27FC236}">
                <a16:creationId xmlns:a16="http://schemas.microsoft.com/office/drawing/2014/main" id="{4762EBDA-8573-4CFA-98C2-31512EB27260}"/>
              </a:ext>
            </a:extLst>
          </p:cNvPr>
          <p:cNvSpPr txBox="1"/>
          <p:nvPr/>
        </p:nvSpPr>
        <p:spPr>
          <a:xfrm>
            <a:off x="10051194" y="3050287"/>
            <a:ext cx="1342034" cy="338554"/>
          </a:xfrm>
          <a:prstGeom prst="rect">
            <a:avLst/>
          </a:prstGeom>
          <a:noFill/>
        </p:spPr>
        <p:txBody>
          <a:bodyPr wrap="none" rtlCol="0">
            <a:spAutoFit/>
          </a:bodyPr>
          <a:lstStyle/>
          <a:p>
            <a:r>
              <a:rPr lang="en-US" sz="1600" dirty="0"/>
              <a:t>Solid Model</a:t>
            </a:r>
            <a:endParaRPr lang="en-US" dirty="0"/>
          </a:p>
        </p:txBody>
      </p:sp>
    </p:spTree>
    <p:extLst>
      <p:ext uri="{BB962C8B-B14F-4D97-AF65-F5344CB8AC3E}">
        <p14:creationId xmlns:p14="http://schemas.microsoft.com/office/powerpoint/2010/main" val="347988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39FD0F1-2746-4461-BEF9-0CE7A40642CE}"/>
              </a:ext>
            </a:extLst>
          </p:cNvPr>
          <p:cNvSpPr/>
          <p:nvPr/>
        </p:nvSpPr>
        <p:spPr>
          <a:xfrm>
            <a:off x="4971536" y="2928550"/>
            <a:ext cx="2248929" cy="1346887"/>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solidFill>
                  <a:schemeClr val="tx1"/>
                </a:solidFill>
                <a:latin typeface="Century Schoolbook" panose="02040604050505020304" pitchFamily="18" charset="0"/>
              </a:rPr>
              <a:t>Decrease Number Of Polygon</a:t>
            </a:r>
          </a:p>
        </p:txBody>
      </p:sp>
      <p:sp>
        <p:nvSpPr>
          <p:cNvPr id="8" name="Rectangle: Rounded Corners 7">
            <a:extLst>
              <a:ext uri="{FF2B5EF4-FFF2-40B4-BE49-F238E27FC236}">
                <a16:creationId xmlns:a16="http://schemas.microsoft.com/office/drawing/2014/main" id="{E14B4453-66FD-4984-B51E-AB3ECE91A8D2}"/>
              </a:ext>
            </a:extLst>
          </p:cNvPr>
          <p:cNvSpPr/>
          <p:nvPr/>
        </p:nvSpPr>
        <p:spPr>
          <a:xfrm>
            <a:off x="4996248" y="1001631"/>
            <a:ext cx="2199503" cy="96382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b="1" dirty="0">
                <a:solidFill>
                  <a:schemeClr val="bg1"/>
                </a:solidFill>
                <a:latin typeface="Century Schoolbook" panose="02040604050505020304" pitchFamily="18" charset="0"/>
              </a:rPr>
              <a:t>Level Of Detail</a:t>
            </a:r>
          </a:p>
        </p:txBody>
      </p:sp>
      <p:sp>
        <p:nvSpPr>
          <p:cNvPr id="9" name="Rectangle: Top Corners Snipped 8">
            <a:extLst>
              <a:ext uri="{FF2B5EF4-FFF2-40B4-BE49-F238E27FC236}">
                <a16:creationId xmlns:a16="http://schemas.microsoft.com/office/drawing/2014/main" id="{2C12BD45-9C37-493B-B1A6-E3529487A59E}"/>
              </a:ext>
            </a:extLst>
          </p:cNvPr>
          <p:cNvSpPr/>
          <p:nvPr/>
        </p:nvSpPr>
        <p:spPr>
          <a:xfrm>
            <a:off x="3089189" y="4880917"/>
            <a:ext cx="1882347" cy="1099751"/>
          </a:xfrm>
          <a:custGeom>
            <a:avLst/>
            <a:gdLst>
              <a:gd name="connsiteX0" fmla="*/ 181236 w 1692876"/>
              <a:gd name="connsiteY0" fmla="*/ 0 h 1087394"/>
              <a:gd name="connsiteX1" fmla="*/ 1511640 w 1692876"/>
              <a:gd name="connsiteY1" fmla="*/ 0 h 1087394"/>
              <a:gd name="connsiteX2" fmla="*/ 1692876 w 1692876"/>
              <a:gd name="connsiteY2" fmla="*/ 181236 h 1087394"/>
              <a:gd name="connsiteX3" fmla="*/ 1692876 w 1692876"/>
              <a:gd name="connsiteY3" fmla="*/ 1087394 h 1087394"/>
              <a:gd name="connsiteX4" fmla="*/ 1692876 w 1692876"/>
              <a:gd name="connsiteY4" fmla="*/ 1087394 h 1087394"/>
              <a:gd name="connsiteX5" fmla="*/ 0 w 1692876"/>
              <a:gd name="connsiteY5" fmla="*/ 1087394 h 1087394"/>
              <a:gd name="connsiteX6" fmla="*/ 0 w 1692876"/>
              <a:gd name="connsiteY6" fmla="*/ 1087394 h 1087394"/>
              <a:gd name="connsiteX7" fmla="*/ 0 w 1692876"/>
              <a:gd name="connsiteY7" fmla="*/ 181236 h 1087394"/>
              <a:gd name="connsiteX8" fmla="*/ 181236 w 1692876"/>
              <a:gd name="connsiteY8" fmla="*/ 0 h 1087394"/>
              <a:gd name="connsiteX0" fmla="*/ 0 w 1783488"/>
              <a:gd name="connsiteY0" fmla="*/ 0 h 1112107"/>
              <a:gd name="connsiteX1" fmla="*/ 1602252 w 1783488"/>
              <a:gd name="connsiteY1" fmla="*/ 24713 h 1112107"/>
              <a:gd name="connsiteX2" fmla="*/ 1783488 w 1783488"/>
              <a:gd name="connsiteY2" fmla="*/ 205949 h 1112107"/>
              <a:gd name="connsiteX3" fmla="*/ 1783488 w 1783488"/>
              <a:gd name="connsiteY3" fmla="*/ 1112107 h 1112107"/>
              <a:gd name="connsiteX4" fmla="*/ 1783488 w 1783488"/>
              <a:gd name="connsiteY4" fmla="*/ 1112107 h 1112107"/>
              <a:gd name="connsiteX5" fmla="*/ 90612 w 1783488"/>
              <a:gd name="connsiteY5" fmla="*/ 1112107 h 1112107"/>
              <a:gd name="connsiteX6" fmla="*/ 90612 w 1783488"/>
              <a:gd name="connsiteY6" fmla="*/ 1112107 h 1112107"/>
              <a:gd name="connsiteX7" fmla="*/ 90612 w 1783488"/>
              <a:gd name="connsiteY7" fmla="*/ 205949 h 1112107"/>
              <a:gd name="connsiteX8" fmla="*/ 0 w 1783488"/>
              <a:gd name="connsiteY8" fmla="*/ 0 h 1112107"/>
              <a:gd name="connsiteX0" fmla="*/ 57669 w 1692876"/>
              <a:gd name="connsiteY0" fmla="*/ 0 h 1087394"/>
              <a:gd name="connsiteX1" fmla="*/ 1511640 w 1692876"/>
              <a:gd name="connsiteY1" fmla="*/ 0 h 1087394"/>
              <a:gd name="connsiteX2" fmla="*/ 1692876 w 1692876"/>
              <a:gd name="connsiteY2" fmla="*/ 181236 h 1087394"/>
              <a:gd name="connsiteX3" fmla="*/ 1692876 w 1692876"/>
              <a:gd name="connsiteY3" fmla="*/ 1087394 h 1087394"/>
              <a:gd name="connsiteX4" fmla="*/ 1692876 w 1692876"/>
              <a:gd name="connsiteY4" fmla="*/ 1087394 h 1087394"/>
              <a:gd name="connsiteX5" fmla="*/ 0 w 1692876"/>
              <a:gd name="connsiteY5" fmla="*/ 1087394 h 1087394"/>
              <a:gd name="connsiteX6" fmla="*/ 0 w 1692876"/>
              <a:gd name="connsiteY6" fmla="*/ 1087394 h 1087394"/>
              <a:gd name="connsiteX7" fmla="*/ 0 w 1692876"/>
              <a:gd name="connsiteY7" fmla="*/ 181236 h 1087394"/>
              <a:gd name="connsiteX8" fmla="*/ 57669 w 1692876"/>
              <a:gd name="connsiteY8" fmla="*/ 0 h 1087394"/>
              <a:gd name="connsiteX0" fmla="*/ 0 w 1696991"/>
              <a:gd name="connsiteY0" fmla="*/ 0 h 1112108"/>
              <a:gd name="connsiteX1" fmla="*/ 1515755 w 1696991"/>
              <a:gd name="connsiteY1" fmla="*/ 24714 h 1112108"/>
              <a:gd name="connsiteX2" fmla="*/ 1696991 w 1696991"/>
              <a:gd name="connsiteY2" fmla="*/ 205950 h 1112108"/>
              <a:gd name="connsiteX3" fmla="*/ 1696991 w 1696991"/>
              <a:gd name="connsiteY3" fmla="*/ 1112108 h 1112108"/>
              <a:gd name="connsiteX4" fmla="*/ 1696991 w 1696991"/>
              <a:gd name="connsiteY4" fmla="*/ 1112108 h 1112108"/>
              <a:gd name="connsiteX5" fmla="*/ 4115 w 1696991"/>
              <a:gd name="connsiteY5" fmla="*/ 1112108 h 1112108"/>
              <a:gd name="connsiteX6" fmla="*/ 4115 w 1696991"/>
              <a:gd name="connsiteY6" fmla="*/ 1112108 h 1112108"/>
              <a:gd name="connsiteX7" fmla="*/ 4115 w 1696991"/>
              <a:gd name="connsiteY7" fmla="*/ 205950 h 1112108"/>
              <a:gd name="connsiteX8" fmla="*/ 0 w 1696991"/>
              <a:gd name="connsiteY8" fmla="*/ 0 h 1112108"/>
              <a:gd name="connsiteX0" fmla="*/ 0 w 1709348"/>
              <a:gd name="connsiteY0" fmla="*/ 0 h 1099751"/>
              <a:gd name="connsiteX1" fmla="*/ 1528112 w 1709348"/>
              <a:gd name="connsiteY1" fmla="*/ 12357 h 1099751"/>
              <a:gd name="connsiteX2" fmla="*/ 1709348 w 1709348"/>
              <a:gd name="connsiteY2" fmla="*/ 193593 h 1099751"/>
              <a:gd name="connsiteX3" fmla="*/ 1709348 w 1709348"/>
              <a:gd name="connsiteY3" fmla="*/ 1099751 h 1099751"/>
              <a:gd name="connsiteX4" fmla="*/ 1709348 w 1709348"/>
              <a:gd name="connsiteY4" fmla="*/ 1099751 h 1099751"/>
              <a:gd name="connsiteX5" fmla="*/ 16472 w 1709348"/>
              <a:gd name="connsiteY5" fmla="*/ 1099751 h 1099751"/>
              <a:gd name="connsiteX6" fmla="*/ 16472 w 1709348"/>
              <a:gd name="connsiteY6" fmla="*/ 1099751 h 1099751"/>
              <a:gd name="connsiteX7" fmla="*/ 16472 w 1709348"/>
              <a:gd name="connsiteY7" fmla="*/ 193593 h 1099751"/>
              <a:gd name="connsiteX8" fmla="*/ 0 w 1709348"/>
              <a:gd name="connsiteY8" fmla="*/ 0 h 1099751"/>
              <a:gd name="connsiteX0" fmla="*/ 8361 w 1692995"/>
              <a:gd name="connsiteY0" fmla="*/ 0 h 1099751"/>
              <a:gd name="connsiteX1" fmla="*/ 1511759 w 1692995"/>
              <a:gd name="connsiteY1" fmla="*/ 12357 h 1099751"/>
              <a:gd name="connsiteX2" fmla="*/ 1692995 w 1692995"/>
              <a:gd name="connsiteY2" fmla="*/ 193593 h 1099751"/>
              <a:gd name="connsiteX3" fmla="*/ 1692995 w 1692995"/>
              <a:gd name="connsiteY3" fmla="*/ 1099751 h 1099751"/>
              <a:gd name="connsiteX4" fmla="*/ 1692995 w 1692995"/>
              <a:gd name="connsiteY4" fmla="*/ 1099751 h 1099751"/>
              <a:gd name="connsiteX5" fmla="*/ 119 w 1692995"/>
              <a:gd name="connsiteY5" fmla="*/ 1099751 h 1099751"/>
              <a:gd name="connsiteX6" fmla="*/ 119 w 1692995"/>
              <a:gd name="connsiteY6" fmla="*/ 1099751 h 1099751"/>
              <a:gd name="connsiteX7" fmla="*/ 119 w 1692995"/>
              <a:gd name="connsiteY7" fmla="*/ 193593 h 1099751"/>
              <a:gd name="connsiteX8" fmla="*/ 8361 w 1692995"/>
              <a:gd name="connsiteY8" fmla="*/ 0 h 1099751"/>
              <a:gd name="connsiteX0" fmla="*/ 8361 w 1692995"/>
              <a:gd name="connsiteY0" fmla="*/ 0 h 1099751"/>
              <a:gd name="connsiteX1" fmla="*/ 1511759 w 1692995"/>
              <a:gd name="connsiteY1" fmla="*/ 12357 h 1099751"/>
              <a:gd name="connsiteX2" fmla="*/ 1692995 w 1692995"/>
              <a:gd name="connsiteY2" fmla="*/ 193593 h 1099751"/>
              <a:gd name="connsiteX3" fmla="*/ 1692995 w 1692995"/>
              <a:gd name="connsiteY3" fmla="*/ 1099751 h 1099751"/>
              <a:gd name="connsiteX4" fmla="*/ 1692995 w 1692995"/>
              <a:gd name="connsiteY4" fmla="*/ 1099751 h 1099751"/>
              <a:gd name="connsiteX5" fmla="*/ 119 w 1692995"/>
              <a:gd name="connsiteY5" fmla="*/ 1099751 h 1099751"/>
              <a:gd name="connsiteX6" fmla="*/ 119 w 1692995"/>
              <a:gd name="connsiteY6" fmla="*/ 1099751 h 1099751"/>
              <a:gd name="connsiteX7" fmla="*/ 119 w 1692995"/>
              <a:gd name="connsiteY7" fmla="*/ 193593 h 1099751"/>
              <a:gd name="connsiteX8" fmla="*/ 8361 w 1692995"/>
              <a:gd name="connsiteY8" fmla="*/ 0 h 1099751"/>
              <a:gd name="connsiteX0" fmla="*/ 0 w 1696991"/>
              <a:gd name="connsiteY0" fmla="*/ 0 h 1099751"/>
              <a:gd name="connsiteX1" fmla="*/ 1515755 w 1696991"/>
              <a:gd name="connsiteY1" fmla="*/ 12357 h 1099751"/>
              <a:gd name="connsiteX2" fmla="*/ 1696991 w 1696991"/>
              <a:gd name="connsiteY2" fmla="*/ 193593 h 1099751"/>
              <a:gd name="connsiteX3" fmla="*/ 1696991 w 1696991"/>
              <a:gd name="connsiteY3" fmla="*/ 1099751 h 1099751"/>
              <a:gd name="connsiteX4" fmla="*/ 1696991 w 1696991"/>
              <a:gd name="connsiteY4" fmla="*/ 1099751 h 1099751"/>
              <a:gd name="connsiteX5" fmla="*/ 4115 w 1696991"/>
              <a:gd name="connsiteY5" fmla="*/ 1099751 h 1099751"/>
              <a:gd name="connsiteX6" fmla="*/ 4115 w 1696991"/>
              <a:gd name="connsiteY6" fmla="*/ 1099751 h 1099751"/>
              <a:gd name="connsiteX7" fmla="*/ 4115 w 1696991"/>
              <a:gd name="connsiteY7" fmla="*/ 193593 h 1099751"/>
              <a:gd name="connsiteX8" fmla="*/ 0 w 1696991"/>
              <a:gd name="connsiteY8" fmla="*/ 0 h 1099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6991" h="1099751">
                <a:moveTo>
                  <a:pt x="0" y="0"/>
                </a:moveTo>
                <a:lnTo>
                  <a:pt x="1515755" y="12357"/>
                </a:lnTo>
                <a:lnTo>
                  <a:pt x="1696991" y="193593"/>
                </a:lnTo>
                <a:lnTo>
                  <a:pt x="1696991" y="1099751"/>
                </a:lnTo>
                <a:lnTo>
                  <a:pt x="1696991" y="1099751"/>
                </a:lnTo>
                <a:lnTo>
                  <a:pt x="4115" y="1099751"/>
                </a:lnTo>
                <a:lnTo>
                  <a:pt x="4115" y="1099751"/>
                </a:lnTo>
                <a:lnTo>
                  <a:pt x="4115" y="193593"/>
                </a:lnTo>
                <a:cubicBezTo>
                  <a:pt x="2743" y="124943"/>
                  <a:pt x="1372" y="68650"/>
                  <a:pt x="0" y="0"/>
                </a:cubicBezTo>
                <a:close/>
              </a:path>
            </a:pathLst>
          </a:cu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solidFill>
                  <a:schemeClr val="tx1"/>
                </a:solidFill>
                <a:latin typeface="Century Schoolbook" panose="02040604050505020304" pitchFamily="18" charset="0"/>
              </a:rPr>
              <a:t>To Draw Object</a:t>
            </a:r>
          </a:p>
        </p:txBody>
      </p:sp>
      <p:sp>
        <p:nvSpPr>
          <p:cNvPr id="11" name="Rectangle: Top Corners Snipped 10">
            <a:extLst>
              <a:ext uri="{FF2B5EF4-FFF2-40B4-BE49-F238E27FC236}">
                <a16:creationId xmlns:a16="http://schemas.microsoft.com/office/drawing/2014/main" id="{9E49D1E9-DFAC-4542-BE8B-B3FAB2302469}"/>
              </a:ext>
            </a:extLst>
          </p:cNvPr>
          <p:cNvSpPr/>
          <p:nvPr/>
        </p:nvSpPr>
        <p:spPr>
          <a:xfrm>
            <a:off x="7319320" y="4868559"/>
            <a:ext cx="1882347" cy="1112108"/>
          </a:xfrm>
          <a:custGeom>
            <a:avLst/>
            <a:gdLst>
              <a:gd name="connsiteX0" fmla="*/ 183295 w 1696991"/>
              <a:gd name="connsiteY0" fmla="*/ 0 h 1099751"/>
              <a:gd name="connsiteX1" fmla="*/ 1513696 w 1696991"/>
              <a:gd name="connsiteY1" fmla="*/ 0 h 1099751"/>
              <a:gd name="connsiteX2" fmla="*/ 1696991 w 1696991"/>
              <a:gd name="connsiteY2" fmla="*/ 183295 h 1099751"/>
              <a:gd name="connsiteX3" fmla="*/ 1696991 w 1696991"/>
              <a:gd name="connsiteY3" fmla="*/ 1099751 h 1099751"/>
              <a:gd name="connsiteX4" fmla="*/ 1696991 w 1696991"/>
              <a:gd name="connsiteY4" fmla="*/ 1099751 h 1099751"/>
              <a:gd name="connsiteX5" fmla="*/ 0 w 1696991"/>
              <a:gd name="connsiteY5" fmla="*/ 1099751 h 1099751"/>
              <a:gd name="connsiteX6" fmla="*/ 0 w 1696991"/>
              <a:gd name="connsiteY6" fmla="*/ 1099751 h 1099751"/>
              <a:gd name="connsiteX7" fmla="*/ 0 w 1696991"/>
              <a:gd name="connsiteY7" fmla="*/ 183295 h 1099751"/>
              <a:gd name="connsiteX8" fmla="*/ 183295 w 1696991"/>
              <a:gd name="connsiteY8" fmla="*/ 0 h 1099751"/>
              <a:gd name="connsiteX0" fmla="*/ 183295 w 1696991"/>
              <a:gd name="connsiteY0" fmla="*/ 12357 h 1112108"/>
              <a:gd name="connsiteX1" fmla="*/ 1674333 w 1696991"/>
              <a:gd name="connsiteY1" fmla="*/ 0 h 1112108"/>
              <a:gd name="connsiteX2" fmla="*/ 1696991 w 1696991"/>
              <a:gd name="connsiteY2" fmla="*/ 195652 h 1112108"/>
              <a:gd name="connsiteX3" fmla="*/ 1696991 w 1696991"/>
              <a:gd name="connsiteY3" fmla="*/ 1112108 h 1112108"/>
              <a:gd name="connsiteX4" fmla="*/ 1696991 w 1696991"/>
              <a:gd name="connsiteY4" fmla="*/ 1112108 h 1112108"/>
              <a:gd name="connsiteX5" fmla="*/ 0 w 1696991"/>
              <a:gd name="connsiteY5" fmla="*/ 1112108 h 1112108"/>
              <a:gd name="connsiteX6" fmla="*/ 0 w 1696991"/>
              <a:gd name="connsiteY6" fmla="*/ 1112108 h 1112108"/>
              <a:gd name="connsiteX7" fmla="*/ 0 w 1696991"/>
              <a:gd name="connsiteY7" fmla="*/ 195652 h 1112108"/>
              <a:gd name="connsiteX8" fmla="*/ 183295 w 1696991"/>
              <a:gd name="connsiteY8" fmla="*/ 12357 h 1112108"/>
              <a:gd name="connsiteX0" fmla="*/ 183295 w 1711403"/>
              <a:gd name="connsiteY0" fmla="*/ 12357 h 1112108"/>
              <a:gd name="connsiteX1" fmla="*/ 1711403 w 1711403"/>
              <a:gd name="connsiteY1" fmla="*/ 0 h 1112108"/>
              <a:gd name="connsiteX2" fmla="*/ 1696991 w 1711403"/>
              <a:gd name="connsiteY2" fmla="*/ 195652 h 1112108"/>
              <a:gd name="connsiteX3" fmla="*/ 1696991 w 1711403"/>
              <a:gd name="connsiteY3" fmla="*/ 1112108 h 1112108"/>
              <a:gd name="connsiteX4" fmla="*/ 1696991 w 1711403"/>
              <a:gd name="connsiteY4" fmla="*/ 1112108 h 1112108"/>
              <a:gd name="connsiteX5" fmla="*/ 0 w 1711403"/>
              <a:gd name="connsiteY5" fmla="*/ 1112108 h 1112108"/>
              <a:gd name="connsiteX6" fmla="*/ 0 w 1711403"/>
              <a:gd name="connsiteY6" fmla="*/ 1112108 h 1112108"/>
              <a:gd name="connsiteX7" fmla="*/ 0 w 1711403"/>
              <a:gd name="connsiteY7" fmla="*/ 195652 h 1112108"/>
              <a:gd name="connsiteX8" fmla="*/ 183295 w 1711403"/>
              <a:gd name="connsiteY8" fmla="*/ 12357 h 1112108"/>
              <a:gd name="connsiteX0" fmla="*/ 183295 w 1696991"/>
              <a:gd name="connsiteY0" fmla="*/ 12357 h 1112108"/>
              <a:gd name="connsiteX1" fmla="*/ 1686689 w 1696991"/>
              <a:gd name="connsiteY1" fmla="*/ 0 h 1112108"/>
              <a:gd name="connsiteX2" fmla="*/ 1696991 w 1696991"/>
              <a:gd name="connsiteY2" fmla="*/ 195652 h 1112108"/>
              <a:gd name="connsiteX3" fmla="*/ 1696991 w 1696991"/>
              <a:gd name="connsiteY3" fmla="*/ 1112108 h 1112108"/>
              <a:gd name="connsiteX4" fmla="*/ 1696991 w 1696991"/>
              <a:gd name="connsiteY4" fmla="*/ 1112108 h 1112108"/>
              <a:gd name="connsiteX5" fmla="*/ 0 w 1696991"/>
              <a:gd name="connsiteY5" fmla="*/ 1112108 h 1112108"/>
              <a:gd name="connsiteX6" fmla="*/ 0 w 1696991"/>
              <a:gd name="connsiteY6" fmla="*/ 1112108 h 1112108"/>
              <a:gd name="connsiteX7" fmla="*/ 0 w 1696991"/>
              <a:gd name="connsiteY7" fmla="*/ 195652 h 1112108"/>
              <a:gd name="connsiteX8" fmla="*/ 183295 w 1696991"/>
              <a:gd name="connsiteY8" fmla="*/ 12357 h 1112108"/>
              <a:gd name="connsiteX0" fmla="*/ 183295 w 1699046"/>
              <a:gd name="connsiteY0" fmla="*/ 24714 h 1124465"/>
              <a:gd name="connsiteX1" fmla="*/ 1699046 w 1699046"/>
              <a:gd name="connsiteY1" fmla="*/ 0 h 1124465"/>
              <a:gd name="connsiteX2" fmla="*/ 1696991 w 1699046"/>
              <a:gd name="connsiteY2" fmla="*/ 208009 h 1124465"/>
              <a:gd name="connsiteX3" fmla="*/ 1696991 w 1699046"/>
              <a:gd name="connsiteY3" fmla="*/ 1124465 h 1124465"/>
              <a:gd name="connsiteX4" fmla="*/ 1696991 w 1699046"/>
              <a:gd name="connsiteY4" fmla="*/ 1124465 h 1124465"/>
              <a:gd name="connsiteX5" fmla="*/ 0 w 1699046"/>
              <a:gd name="connsiteY5" fmla="*/ 1124465 h 1124465"/>
              <a:gd name="connsiteX6" fmla="*/ 0 w 1699046"/>
              <a:gd name="connsiteY6" fmla="*/ 1124465 h 1124465"/>
              <a:gd name="connsiteX7" fmla="*/ 0 w 1699046"/>
              <a:gd name="connsiteY7" fmla="*/ 208009 h 1124465"/>
              <a:gd name="connsiteX8" fmla="*/ 183295 w 1699046"/>
              <a:gd name="connsiteY8" fmla="*/ 24714 h 1124465"/>
              <a:gd name="connsiteX0" fmla="*/ 183295 w 1699046"/>
              <a:gd name="connsiteY0" fmla="*/ 24714 h 1124465"/>
              <a:gd name="connsiteX1" fmla="*/ 1699046 w 1699046"/>
              <a:gd name="connsiteY1" fmla="*/ 0 h 1124465"/>
              <a:gd name="connsiteX2" fmla="*/ 1696991 w 1699046"/>
              <a:gd name="connsiteY2" fmla="*/ 208009 h 1124465"/>
              <a:gd name="connsiteX3" fmla="*/ 1696991 w 1699046"/>
              <a:gd name="connsiteY3" fmla="*/ 1124465 h 1124465"/>
              <a:gd name="connsiteX4" fmla="*/ 1696991 w 1699046"/>
              <a:gd name="connsiteY4" fmla="*/ 1124465 h 1124465"/>
              <a:gd name="connsiteX5" fmla="*/ 0 w 1699046"/>
              <a:gd name="connsiteY5" fmla="*/ 1124465 h 1124465"/>
              <a:gd name="connsiteX6" fmla="*/ 0 w 1699046"/>
              <a:gd name="connsiteY6" fmla="*/ 1124465 h 1124465"/>
              <a:gd name="connsiteX7" fmla="*/ 0 w 1699046"/>
              <a:gd name="connsiteY7" fmla="*/ 208009 h 1124465"/>
              <a:gd name="connsiteX8" fmla="*/ 183295 w 1699046"/>
              <a:gd name="connsiteY8" fmla="*/ 24714 h 1124465"/>
              <a:gd name="connsiteX0" fmla="*/ 183295 w 1696991"/>
              <a:gd name="connsiteY0" fmla="*/ 12357 h 1112108"/>
              <a:gd name="connsiteX1" fmla="*/ 1686689 w 1696991"/>
              <a:gd name="connsiteY1" fmla="*/ 0 h 1112108"/>
              <a:gd name="connsiteX2" fmla="*/ 1696991 w 1696991"/>
              <a:gd name="connsiteY2" fmla="*/ 195652 h 1112108"/>
              <a:gd name="connsiteX3" fmla="*/ 1696991 w 1696991"/>
              <a:gd name="connsiteY3" fmla="*/ 1112108 h 1112108"/>
              <a:gd name="connsiteX4" fmla="*/ 1696991 w 1696991"/>
              <a:gd name="connsiteY4" fmla="*/ 1112108 h 1112108"/>
              <a:gd name="connsiteX5" fmla="*/ 0 w 1696991"/>
              <a:gd name="connsiteY5" fmla="*/ 1112108 h 1112108"/>
              <a:gd name="connsiteX6" fmla="*/ 0 w 1696991"/>
              <a:gd name="connsiteY6" fmla="*/ 1112108 h 1112108"/>
              <a:gd name="connsiteX7" fmla="*/ 0 w 1696991"/>
              <a:gd name="connsiteY7" fmla="*/ 195652 h 1112108"/>
              <a:gd name="connsiteX8" fmla="*/ 183295 w 1696991"/>
              <a:gd name="connsiteY8" fmla="*/ 12357 h 111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6991" h="1112108">
                <a:moveTo>
                  <a:pt x="183295" y="12357"/>
                </a:moveTo>
                <a:lnTo>
                  <a:pt x="1686689" y="0"/>
                </a:lnTo>
                <a:lnTo>
                  <a:pt x="1696991" y="195652"/>
                </a:lnTo>
                <a:lnTo>
                  <a:pt x="1696991" y="1112108"/>
                </a:lnTo>
                <a:lnTo>
                  <a:pt x="1696991" y="1112108"/>
                </a:lnTo>
                <a:lnTo>
                  <a:pt x="0" y="1112108"/>
                </a:lnTo>
                <a:lnTo>
                  <a:pt x="0" y="1112108"/>
                </a:lnTo>
                <a:lnTo>
                  <a:pt x="0" y="195652"/>
                </a:lnTo>
                <a:lnTo>
                  <a:pt x="183295" y="12357"/>
                </a:lnTo>
                <a:close/>
              </a:path>
            </a:pathLst>
          </a:cu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solidFill>
                  <a:schemeClr val="tx1"/>
                </a:solidFill>
                <a:latin typeface="Century Schoolbook" panose="02040604050505020304" pitchFamily="18" charset="0"/>
              </a:rPr>
              <a:t>Create Model </a:t>
            </a:r>
            <a:br>
              <a:rPr lang="en-US" b="1" dirty="0">
                <a:solidFill>
                  <a:schemeClr val="tx1"/>
                </a:solidFill>
                <a:latin typeface="Century Schoolbook" panose="02040604050505020304" pitchFamily="18" charset="0"/>
              </a:rPr>
            </a:br>
            <a:r>
              <a:rPr lang="en-US" b="1" dirty="0">
                <a:solidFill>
                  <a:schemeClr val="tx1"/>
                </a:solidFill>
                <a:latin typeface="Century Schoolbook" panose="02040604050505020304" pitchFamily="18" charset="0"/>
              </a:rPr>
              <a:t>Architecture</a:t>
            </a:r>
          </a:p>
        </p:txBody>
      </p:sp>
      <p:cxnSp>
        <p:nvCxnSpPr>
          <p:cNvPr id="15" name="Straight Arrow Connector 14">
            <a:extLst>
              <a:ext uri="{FF2B5EF4-FFF2-40B4-BE49-F238E27FC236}">
                <a16:creationId xmlns:a16="http://schemas.microsoft.com/office/drawing/2014/main" id="{218469CE-51F9-4702-A25A-157E5E46F59F}"/>
              </a:ext>
            </a:extLst>
          </p:cNvPr>
          <p:cNvCxnSpPr>
            <a:cxnSpLocks/>
            <a:stCxn id="7" idx="5"/>
            <a:endCxn id="11" idx="0"/>
          </p:cNvCxnSpPr>
          <p:nvPr/>
        </p:nvCxnSpPr>
        <p:spPr>
          <a:xfrm>
            <a:off x="6891117" y="4078190"/>
            <a:ext cx="631519" cy="802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79D0B7D-44D1-45FF-B01F-7486B844DB81}"/>
              </a:ext>
            </a:extLst>
          </p:cNvPr>
          <p:cNvCxnSpPr>
            <a:cxnSpLocks/>
            <a:stCxn id="7" idx="3"/>
            <a:endCxn id="9" idx="1"/>
          </p:cNvCxnSpPr>
          <p:nvPr/>
        </p:nvCxnSpPr>
        <p:spPr>
          <a:xfrm flipH="1">
            <a:off x="4770504" y="4078190"/>
            <a:ext cx="530380" cy="815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Slide Number Placeholder 25">
            <a:extLst>
              <a:ext uri="{FF2B5EF4-FFF2-40B4-BE49-F238E27FC236}">
                <a16:creationId xmlns:a16="http://schemas.microsoft.com/office/drawing/2014/main" id="{6C7C8C62-A5AE-422E-BFBB-1909D2137423}"/>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10" name="Title 1">
            <a:extLst>
              <a:ext uri="{FF2B5EF4-FFF2-40B4-BE49-F238E27FC236}">
                <a16:creationId xmlns:a16="http://schemas.microsoft.com/office/drawing/2014/main" id="{6A929C4F-7038-4BFC-9843-2286F0827E29}"/>
              </a:ext>
            </a:extLst>
          </p:cNvPr>
          <p:cNvSpPr>
            <a:spLocks noGrp="1"/>
          </p:cNvSpPr>
          <p:nvPr>
            <p:ph type="title"/>
          </p:nvPr>
        </p:nvSpPr>
        <p:spPr>
          <a:xfrm>
            <a:off x="617837" y="528492"/>
            <a:ext cx="5214551" cy="1151965"/>
          </a:xfrm>
        </p:spPr>
        <p:txBody>
          <a:bodyPr>
            <a:normAutofit/>
          </a:bodyPr>
          <a:lstStyle/>
          <a:p>
            <a:r>
              <a:rPr lang="en-US" b="1" dirty="0">
                <a:latin typeface="Century Schoolbook" panose="02040604050505020304" pitchFamily="18" charset="0"/>
              </a:rPr>
              <a:t>Continue</a:t>
            </a:r>
          </a:p>
        </p:txBody>
      </p:sp>
      <p:cxnSp>
        <p:nvCxnSpPr>
          <p:cNvPr id="3" name="Straight Arrow Connector 2">
            <a:extLst>
              <a:ext uri="{FF2B5EF4-FFF2-40B4-BE49-F238E27FC236}">
                <a16:creationId xmlns:a16="http://schemas.microsoft.com/office/drawing/2014/main" id="{016F6500-21F5-4891-B7F9-144D49153BD9}"/>
              </a:ext>
            </a:extLst>
          </p:cNvPr>
          <p:cNvCxnSpPr>
            <a:cxnSpLocks/>
          </p:cNvCxnSpPr>
          <p:nvPr/>
        </p:nvCxnSpPr>
        <p:spPr>
          <a:xfrm>
            <a:off x="4971536" y="5461686"/>
            <a:ext cx="23477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49155F6-AE23-4ECD-937A-E1DD98A300D5}"/>
              </a:ext>
            </a:extLst>
          </p:cNvPr>
          <p:cNvSpPr txBox="1"/>
          <p:nvPr/>
        </p:nvSpPr>
        <p:spPr>
          <a:xfrm>
            <a:off x="5684105" y="5424613"/>
            <a:ext cx="1037463" cy="338554"/>
          </a:xfrm>
          <a:prstGeom prst="rect">
            <a:avLst/>
          </a:prstGeom>
          <a:noFill/>
        </p:spPr>
        <p:txBody>
          <a:bodyPr wrap="none" rtlCol="0">
            <a:spAutoFit/>
          </a:bodyPr>
          <a:lstStyle/>
          <a:p>
            <a:r>
              <a:rPr lang="en-US" sz="1600" dirty="0"/>
              <a:t>Function</a:t>
            </a:r>
            <a:endParaRPr lang="en-US" dirty="0"/>
          </a:p>
        </p:txBody>
      </p:sp>
      <p:cxnSp>
        <p:nvCxnSpPr>
          <p:cNvPr id="12" name="Straight Arrow Connector 11">
            <a:extLst>
              <a:ext uri="{FF2B5EF4-FFF2-40B4-BE49-F238E27FC236}">
                <a16:creationId xmlns:a16="http://schemas.microsoft.com/office/drawing/2014/main" id="{AA1EB9A3-5D17-485F-90D1-D49E547F0285}"/>
              </a:ext>
            </a:extLst>
          </p:cNvPr>
          <p:cNvCxnSpPr>
            <a:stCxn id="8" idx="2"/>
            <a:endCxn id="7" idx="0"/>
          </p:cNvCxnSpPr>
          <p:nvPr/>
        </p:nvCxnSpPr>
        <p:spPr>
          <a:xfrm>
            <a:off x="6096000" y="1965458"/>
            <a:ext cx="1" cy="963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011FB85-C3A0-4D90-BF4E-C5FB86F668BD}"/>
              </a:ext>
            </a:extLst>
          </p:cNvPr>
          <p:cNvSpPr txBox="1"/>
          <p:nvPr/>
        </p:nvSpPr>
        <p:spPr>
          <a:xfrm>
            <a:off x="6087893" y="2269320"/>
            <a:ext cx="1231427" cy="338554"/>
          </a:xfrm>
          <a:prstGeom prst="rect">
            <a:avLst/>
          </a:prstGeom>
          <a:noFill/>
        </p:spPr>
        <p:txBody>
          <a:bodyPr wrap="none" rtlCol="0">
            <a:spAutoFit/>
          </a:bodyPr>
          <a:lstStyle/>
          <a:p>
            <a:r>
              <a:rPr lang="en-US" sz="1600" dirty="0"/>
              <a:t>Procedure</a:t>
            </a:r>
            <a:endParaRPr lang="en-US" dirty="0"/>
          </a:p>
        </p:txBody>
      </p:sp>
    </p:spTree>
    <p:extLst>
      <p:ext uri="{BB962C8B-B14F-4D97-AF65-F5344CB8AC3E}">
        <p14:creationId xmlns:p14="http://schemas.microsoft.com/office/powerpoint/2010/main" val="93114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1">
            <a:extLst>
              <a:ext uri="{FF2B5EF4-FFF2-40B4-BE49-F238E27FC236}">
                <a16:creationId xmlns:a16="http://schemas.microsoft.com/office/drawing/2014/main" id="{93D06FE4-9177-4BCC-A6F2-5FF41FF641C4}"/>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9" name="Picture 8">
            <a:extLst>
              <a:ext uri="{FF2B5EF4-FFF2-40B4-BE49-F238E27FC236}">
                <a16:creationId xmlns:a16="http://schemas.microsoft.com/office/drawing/2014/main" id="{20D68CEC-4E12-443C-B0A5-DD272DA9870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11047" y="4821684"/>
            <a:ext cx="2298357" cy="1497811"/>
          </a:xfrm>
          <a:prstGeom prst="rect">
            <a:avLst/>
          </a:prstGeom>
        </p:spPr>
      </p:pic>
      <p:pic>
        <p:nvPicPr>
          <p:cNvPr id="10" name="Picture 9">
            <a:extLst>
              <a:ext uri="{FF2B5EF4-FFF2-40B4-BE49-F238E27FC236}">
                <a16:creationId xmlns:a16="http://schemas.microsoft.com/office/drawing/2014/main" id="{7597EA2D-6436-434B-B070-6486C69321B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11047" y="2853610"/>
            <a:ext cx="2298357" cy="1497811"/>
          </a:xfrm>
          <a:prstGeom prst="rect">
            <a:avLst/>
          </a:prstGeom>
        </p:spPr>
      </p:pic>
      <p:pic>
        <p:nvPicPr>
          <p:cNvPr id="11" name="Picture 10">
            <a:extLst>
              <a:ext uri="{FF2B5EF4-FFF2-40B4-BE49-F238E27FC236}">
                <a16:creationId xmlns:a16="http://schemas.microsoft.com/office/drawing/2014/main" id="{1FCAB870-10C3-41CB-A03F-CAC8DAF74CC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514808" y="5036876"/>
            <a:ext cx="2227675" cy="1637810"/>
          </a:xfrm>
          <a:prstGeom prst="rect">
            <a:avLst/>
          </a:prstGeom>
        </p:spPr>
      </p:pic>
      <p:pic>
        <p:nvPicPr>
          <p:cNvPr id="12" name="Picture 11">
            <a:extLst>
              <a:ext uri="{FF2B5EF4-FFF2-40B4-BE49-F238E27FC236}">
                <a16:creationId xmlns:a16="http://schemas.microsoft.com/office/drawing/2014/main" id="{C809DBAE-06AD-42EA-81D4-2018805FDB5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607635" y="2853610"/>
            <a:ext cx="2134848" cy="1567811"/>
          </a:xfrm>
          <a:prstGeom prst="rect">
            <a:avLst/>
          </a:prstGeom>
        </p:spPr>
      </p:pic>
      <p:cxnSp>
        <p:nvCxnSpPr>
          <p:cNvPr id="14" name="Connector: Elbow 13">
            <a:extLst>
              <a:ext uri="{FF2B5EF4-FFF2-40B4-BE49-F238E27FC236}">
                <a16:creationId xmlns:a16="http://schemas.microsoft.com/office/drawing/2014/main" id="{A114E244-C39F-4EA6-868A-CA883C4FBE42}"/>
              </a:ext>
            </a:extLst>
          </p:cNvPr>
          <p:cNvCxnSpPr>
            <a:cxnSpLocks/>
            <a:endCxn id="10" idx="3"/>
          </p:cNvCxnSpPr>
          <p:nvPr/>
        </p:nvCxnSpPr>
        <p:spPr>
          <a:xfrm rot="10800000" flipV="1">
            <a:off x="3209405" y="2853610"/>
            <a:ext cx="1609731" cy="7489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37082E5-5839-4D38-B83F-AD9F43F3900E}"/>
              </a:ext>
            </a:extLst>
          </p:cNvPr>
          <p:cNvCxnSpPr>
            <a:cxnSpLocks/>
            <a:endCxn id="12" idx="1"/>
          </p:cNvCxnSpPr>
          <p:nvPr/>
        </p:nvCxnSpPr>
        <p:spPr>
          <a:xfrm flipV="1">
            <a:off x="7171381" y="3637516"/>
            <a:ext cx="1436254" cy="10108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2CB4430-CCFB-4A74-B5FA-F3CA7E60490C}"/>
              </a:ext>
            </a:extLst>
          </p:cNvPr>
          <p:cNvCxnSpPr>
            <a:cxnSpLocks/>
            <a:endCxn id="11" idx="1"/>
          </p:cNvCxnSpPr>
          <p:nvPr/>
        </p:nvCxnSpPr>
        <p:spPr>
          <a:xfrm>
            <a:off x="7171381" y="5467286"/>
            <a:ext cx="1343427" cy="3884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18D94220-06A2-4C79-BB15-97A1823B7E56}"/>
              </a:ext>
            </a:extLst>
          </p:cNvPr>
          <p:cNvCxnSpPr>
            <a:cxnSpLocks/>
            <a:endCxn id="9" idx="3"/>
          </p:cNvCxnSpPr>
          <p:nvPr/>
        </p:nvCxnSpPr>
        <p:spPr>
          <a:xfrm rot="10800000" flipV="1">
            <a:off x="3209405" y="3813002"/>
            <a:ext cx="1832191" cy="17575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8992B128-B518-4EF2-B34A-1B651BCD1AE6}"/>
              </a:ext>
            </a:extLst>
          </p:cNvPr>
          <p:cNvPicPr>
            <a:picLocks noGrp="1" noChangeAspect="1"/>
          </p:cNvPicPr>
          <p:nvPr>
            <p:ph sz="quarter" idx="13"/>
          </p:nvPr>
        </p:nvPicPr>
        <p:blipFill>
          <a:blip r:embed="rId6"/>
          <a:stretch>
            <a:fillRect/>
          </a:stretch>
        </p:blipFill>
        <p:spPr>
          <a:xfrm>
            <a:off x="4646768" y="1502672"/>
            <a:ext cx="2687818" cy="5172013"/>
          </a:xfrm>
        </p:spPr>
      </p:pic>
      <p:sp>
        <p:nvSpPr>
          <p:cNvPr id="18" name="Title 1">
            <a:extLst>
              <a:ext uri="{FF2B5EF4-FFF2-40B4-BE49-F238E27FC236}">
                <a16:creationId xmlns:a16="http://schemas.microsoft.com/office/drawing/2014/main" id="{B46AD27B-23A7-421F-A02B-0A6D2D576526}"/>
              </a:ext>
            </a:extLst>
          </p:cNvPr>
          <p:cNvSpPr>
            <a:spLocks noGrp="1"/>
          </p:cNvSpPr>
          <p:nvPr>
            <p:ph type="title"/>
          </p:nvPr>
        </p:nvSpPr>
        <p:spPr>
          <a:xfrm>
            <a:off x="617837" y="528492"/>
            <a:ext cx="5214551" cy="1151965"/>
          </a:xfrm>
        </p:spPr>
        <p:txBody>
          <a:bodyPr>
            <a:normAutofit/>
          </a:bodyPr>
          <a:lstStyle/>
          <a:p>
            <a:r>
              <a:rPr lang="en-US" b="1" dirty="0">
                <a:latin typeface="Century Schoolbook" panose="02040604050505020304" pitchFamily="18" charset="0"/>
              </a:rPr>
              <a:t>Approach Method</a:t>
            </a:r>
          </a:p>
        </p:txBody>
      </p:sp>
    </p:spTree>
    <p:extLst>
      <p:ext uri="{BB962C8B-B14F-4D97-AF65-F5344CB8AC3E}">
        <p14:creationId xmlns:p14="http://schemas.microsoft.com/office/powerpoint/2010/main" val="2685582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3147</TotalTime>
  <Words>623</Words>
  <Application>Microsoft Office PowerPoint</Application>
  <PresentationFormat>Widescreen</PresentationFormat>
  <Paragraphs>186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Century Schoolbook</vt:lpstr>
      <vt:lpstr>Wingdings 3</vt:lpstr>
      <vt:lpstr>Ion Boardroom</vt:lpstr>
      <vt:lpstr>PLUGIN MAP GENERATOR FOR 3D WORLD MAKING IN GAME</vt:lpstr>
      <vt:lpstr>PowerPoint Presentation</vt:lpstr>
      <vt:lpstr>Aim</vt:lpstr>
      <vt:lpstr>Scope Of Problem</vt:lpstr>
      <vt:lpstr>Previous Works</vt:lpstr>
      <vt:lpstr>Literature Review</vt:lpstr>
      <vt:lpstr>Continue</vt:lpstr>
      <vt:lpstr>Continue</vt:lpstr>
      <vt:lpstr>Approach Method</vt:lpstr>
      <vt:lpstr>PowerPoint Presentation</vt:lpstr>
      <vt:lpstr>PowerPoint Presentation</vt:lpstr>
      <vt:lpstr>Color Mapping</vt:lpstr>
      <vt:lpstr>Generate Plane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PLUGIN MAP GENERATOR UNTUK PEMBUATAN DUNIA 3D DALAM GAME</dc:title>
  <dc:creator>zeronitezero@gmail.com</dc:creator>
  <cp:lastModifiedBy>zeronitezero@gmail.com</cp:lastModifiedBy>
  <cp:revision>62</cp:revision>
  <dcterms:created xsi:type="dcterms:W3CDTF">2020-06-19T22:12:44Z</dcterms:created>
  <dcterms:modified xsi:type="dcterms:W3CDTF">2020-07-14T14:45:20Z</dcterms:modified>
</cp:coreProperties>
</file>