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70" r:id="rId5"/>
    <p:sldId id="259" r:id="rId6"/>
    <p:sldId id="269" r:id="rId7"/>
    <p:sldId id="263" r:id="rId8"/>
    <p:sldId id="260" r:id="rId9"/>
    <p:sldId id="261" r:id="rId10"/>
    <p:sldId id="262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06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589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57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39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74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17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973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40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88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5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6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8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2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5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D7FE20-4B9C-4B61-BA2E-E8246EDE1ED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46459E-101A-439D-8AC5-3C655711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59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nsultant.ru/link/?req=doc&amp;demo=2&amp;base=LAW&amp;n=389734&amp;dst=100393&amp;field=134&amp;date=14.11.2021" TargetMode="External"/><Relationship Id="rId7" Type="http://schemas.openxmlformats.org/officeDocument/2006/relationships/image" Target="../media/image5.wmf"/><Relationship Id="rId2" Type="http://schemas.openxmlformats.org/officeDocument/2006/relationships/hyperlink" Target="https://login.consultant.ru/link/?req=doc&amp;demo=2&amp;base=LAW&amp;n=389734&amp;dst=100391&amp;field=134&amp;date=14.11.2021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login.consultant.ru/link/?req=doc&amp;demo=2&amp;base=LAW&amp;n=389734&amp;dst=100400&amp;field=134&amp;date=14.11.2021" TargetMode="External"/><Relationship Id="rId5" Type="http://schemas.openxmlformats.org/officeDocument/2006/relationships/hyperlink" Target="https://login.consultant.ru/link/?req=doc&amp;demo=2&amp;base=LAW&amp;n=389734&amp;dst=100399&amp;field=134&amp;date=14.11.2021" TargetMode="External"/><Relationship Id="rId4" Type="http://schemas.openxmlformats.org/officeDocument/2006/relationships/hyperlink" Target="https://login.consultant.ru/link/?req=doc&amp;demo=2&amp;base=LAW&amp;n=389734&amp;dst=100396&amp;field=134&amp;date=14.11.202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nsultant.ru/link/?req=doc&amp;demo=2&amp;base=LAW&amp;n=389734&amp;dst=100393&amp;field=134&amp;date=14.11.2021" TargetMode="External"/><Relationship Id="rId7" Type="http://schemas.openxmlformats.org/officeDocument/2006/relationships/hyperlink" Target="https://login.consultant.ru/link/?req=doc&amp;demo=2&amp;base=LAW&amp;n=93980&amp;date=14.11.2021" TargetMode="External"/><Relationship Id="rId2" Type="http://schemas.openxmlformats.org/officeDocument/2006/relationships/hyperlink" Target="https://login.consultant.ru/link/?req=doc&amp;demo=2&amp;base=LAW&amp;n=389734&amp;dst=100391&amp;field=134&amp;date=14.11.2021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login.consultant.ru/link/?req=doc&amp;demo=2&amp;base=LAW&amp;n=389734&amp;dst=100400&amp;field=134&amp;date=14.11.2021" TargetMode="External"/><Relationship Id="rId5" Type="http://schemas.openxmlformats.org/officeDocument/2006/relationships/hyperlink" Target="https://login.consultant.ru/link/?req=doc&amp;demo=2&amp;base=LAW&amp;n=389734&amp;dst=100399&amp;field=134&amp;date=14.11.2021" TargetMode="External"/><Relationship Id="rId4" Type="http://schemas.openxmlformats.org/officeDocument/2006/relationships/hyperlink" Target="https://login.consultant.ru/link/?req=doc&amp;demo=2&amp;base=LAW&amp;n=389734&amp;dst=100396&amp;field=134&amp;date=14.11.202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256996" y="421670"/>
            <a:ext cx="10720792" cy="3002062"/>
          </a:xfrm>
        </p:spPr>
        <p:txBody>
          <a:bodyPr>
            <a:normAutofit/>
          </a:bodyPr>
          <a:lstStyle/>
          <a:p>
            <a:r>
              <a:rPr lang="ru-RU" sz="5200" dirty="0" smtClean="0"/>
              <a:t>Дисциплинарная ответственность государственных служащих </a:t>
            </a:r>
            <a:endParaRPr lang="ru-RU" sz="5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17494">
            <a:off x="2457026" y="4795520"/>
            <a:ext cx="7891272" cy="1069848"/>
          </a:xfrm>
        </p:spPr>
        <p:txBody>
          <a:bodyPr/>
          <a:lstStyle/>
          <a:p>
            <a:r>
              <a:rPr lang="ru-RU" dirty="0" smtClean="0"/>
              <a:t>Выполнила: Конева А.П.</a:t>
            </a:r>
          </a:p>
        </p:txBody>
      </p:sp>
    </p:spTree>
    <p:extLst>
      <p:ext uri="{BB962C8B-B14F-4D97-AF65-F5344CB8AC3E}">
        <p14:creationId xmlns:p14="http://schemas.microsoft.com/office/powerpoint/2010/main" val="7568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133" y="110067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/>
              <a:t>Порядок снятия дисциплинарного взыскания </a:t>
            </a:r>
            <a:r>
              <a:rPr lang="ru-RU" sz="4200" dirty="0"/>
              <a:t>(ст.58 79-фз)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467" y="1414432"/>
            <a:ext cx="11176000" cy="4520701"/>
          </a:xfrm>
        </p:spPr>
        <p:txBody>
          <a:bodyPr>
            <a:normAutofit fontScale="92500"/>
          </a:bodyPr>
          <a:lstStyle/>
          <a:p>
            <a:r>
              <a:rPr lang="ru-RU" i="1" dirty="0" smtClean="0"/>
              <a:t>Гражданский </a:t>
            </a:r>
            <a:r>
              <a:rPr lang="ru-RU" i="1" dirty="0"/>
              <a:t>служащий вправе обжаловать дисциплинарное </a:t>
            </a:r>
            <a:r>
              <a:rPr lang="ru-RU" i="1" dirty="0" smtClean="0"/>
              <a:t>взыскание </a:t>
            </a:r>
            <a:r>
              <a:rPr lang="ru-RU" dirty="0" smtClean="0"/>
              <a:t> </a:t>
            </a:r>
            <a:r>
              <a:rPr lang="ru-RU" dirty="0"/>
              <a:t>в письменной форме в комиссию государственного органа по служебным спорам или в суд.</a:t>
            </a:r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Срок наказания:  </a:t>
            </a:r>
            <a:r>
              <a:rPr lang="ru-RU" dirty="0" smtClean="0"/>
              <a:t>Если </a:t>
            </a:r>
            <a:r>
              <a:rPr lang="ru-RU" i="1" dirty="0"/>
              <a:t>в течение одного года со дня </a:t>
            </a:r>
            <a:r>
              <a:rPr lang="ru-RU" i="1" dirty="0" smtClean="0"/>
              <a:t>применения </a:t>
            </a:r>
            <a:r>
              <a:rPr lang="ru-RU" dirty="0" smtClean="0"/>
              <a:t> </a:t>
            </a:r>
            <a:r>
              <a:rPr lang="ru-RU" i="1" dirty="0" smtClean="0"/>
              <a:t>перечисленных дисциплинарных взысканий </a:t>
            </a:r>
            <a:r>
              <a:rPr lang="ru-RU" dirty="0" smtClean="0"/>
              <a:t>(замечание ; выговор ; предупреждение </a:t>
            </a:r>
            <a:r>
              <a:rPr lang="ru-RU" dirty="0"/>
              <a:t>о неполном должностном соответствии; </a:t>
            </a:r>
            <a:r>
              <a:rPr lang="ru-RU" dirty="0"/>
              <a:t>Взыскания за несоблюдение ограничений и запретов, требований о предотвращении или об урегулировании конфликта интересов и неисполнение обязанностей, установленных в целях противодействия </a:t>
            </a:r>
            <a:r>
              <a:rPr lang="ru-RU" dirty="0" smtClean="0"/>
              <a:t>коррупции) гражданский </a:t>
            </a:r>
            <a:r>
              <a:rPr lang="ru-RU" dirty="0"/>
              <a:t>служащий </a:t>
            </a:r>
            <a:r>
              <a:rPr lang="ru-RU" i="1" dirty="0"/>
              <a:t>не подвергнут новому дисциплинарному взысканию, он считается не имеющим дисциплинарного взыскания</a:t>
            </a:r>
            <a:r>
              <a:rPr lang="ru-RU" dirty="0"/>
              <a:t>.</a:t>
            </a:r>
          </a:p>
          <a:p>
            <a:r>
              <a:rPr lang="ru-RU" dirty="0"/>
              <a:t>Представитель нанимателя вправе снять с гражданского служащего дисциплинарное взыскание до истечения одного года со дня применения дисциплинарного взыскания по собственной инициативе, по письменному заявлению гражданского служащего или по ходатайству его непосредственного руководителя.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4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266" y="182532"/>
            <a:ext cx="11243733" cy="1151965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/>
              <a:t>служащие, замещающие </a:t>
            </a:r>
            <a:r>
              <a:rPr lang="ru-RU" sz="4200" dirty="0"/>
              <a:t>должности категории «руководители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266" y="1280461"/>
            <a:ext cx="8322733" cy="43513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соответствии с п.1, ч.2 ст. 9 Закона №79-ФЗ к </a:t>
            </a:r>
            <a:r>
              <a:rPr lang="ru-RU" dirty="0" smtClean="0"/>
              <a:t>лицам,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замещающим должности категории «руководители» относятся</a:t>
            </a:r>
            <a:r>
              <a:rPr lang="ru-RU" dirty="0" smtClean="0"/>
              <a:t>  служащие: </a:t>
            </a:r>
          </a:p>
          <a:p>
            <a:r>
              <a:rPr lang="ru-RU" dirty="0" smtClean="0"/>
              <a:t>замещающие </a:t>
            </a:r>
            <a:r>
              <a:rPr lang="ru-RU" dirty="0"/>
              <a:t>должности руководителей и заместителей руководителей государственных органов и их структурных подразделений, </a:t>
            </a:r>
            <a:endParaRPr lang="ru-RU" dirty="0" smtClean="0"/>
          </a:p>
          <a:p>
            <a:r>
              <a:rPr lang="ru-RU" dirty="0" smtClean="0"/>
              <a:t>должности </a:t>
            </a:r>
            <a:r>
              <a:rPr lang="ru-RU" dirty="0"/>
              <a:t>руководителей и заместителей руководителей территориальных органов федеральных органов исполнительной власти и их структурных подразделений, </a:t>
            </a:r>
            <a:endParaRPr lang="ru-RU" dirty="0" smtClean="0"/>
          </a:p>
          <a:p>
            <a:r>
              <a:rPr lang="ru-RU" dirty="0" smtClean="0"/>
              <a:t>должности </a:t>
            </a:r>
            <a:r>
              <a:rPr lang="ru-RU" dirty="0"/>
              <a:t>руководителей и заместителей руководителей представительств государственных органов и их структурных подразделений, замещаемые на определенный срок полномочий или без ограничения срока полномочий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Специфика </a:t>
            </a:r>
            <a:r>
              <a:rPr lang="ru-RU" dirty="0"/>
              <a:t>дисциплинарной ответственности руководителей обусловлена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наличием специальных должностных обязанностей</a:t>
            </a:r>
            <a:r>
              <a:rPr lang="ru-RU" dirty="0"/>
              <a:t> </a:t>
            </a:r>
            <a:r>
              <a:rPr lang="ru-RU" dirty="0" smtClean="0"/>
              <a:t>  у </a:t>
            </a:r>
            <a:r>
              <a:rPr lang="ru-RU" dirty="0"/>
              <a:t>этой категории служащих. </a:t>
            </a:r>
            <a:endParaRPr lang="ru-RU" dirty="0"/>
          </a:p>
        </p:txBody>
      </p:sp>
      <p:pic>
        <p:nvPicPr>
          <p:cNvPr id="5" name="Picture 5" descr="j014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57818" y="2432426"/>
            <a:ext cx="3223362" cy="16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73" y="304800"/>
            <a:ext cx="11341193" cy="1151965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Дисциплинарная ответственность гражданских служащих, замещающих должности категории «руководители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73" y="1718734"/>
            <a:ext cx="11641666" cy="426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500" dirty="0"/>
              <a:t>Учитывая особенности правового положения </a:t>
            </a:r>
            <a:r>
              <a:rPr lang="ru-RU" sz="1500" dirty="0" smtClean="0"/>
              <a:t>руководителей, Закон </a:t>
            </a:r>
            <a:r>
              <a:rPr lang="ru-RU" sz="1500" dirty="0"/>
              <a:t>№79- ФЗ устанавливает повышенную дисциплинарную ответственность этой категории служащих. </a:t>
            </a:r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Например</a:t>
            </a:r>
            <a:r>
              <a:rPr lang="ru-RU" sz="1500" dirty="0"/>
              <a:t>, помимо общих, предусматриваются также дополнительные основания для дисциплинарного увольнения служащих, замещающих должности категории </a:t>
            </a:r>
            <a:r>
              <a:rPr lang="ru-RU" sz="1500" dirty="0" smtClean="0"/>
              <a:t>«руководители». </a:t>
            </a:r>
          </a:p>
          <a:p>
            <a:pPr marL="0" indent="0">
              <a:buNone/>
            </a:pPr>
            <a:r>
              <a:rPr lang="ru-RU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«руководители» могут </a:t>
            </a:r>
            <a:r>
              <a:rPr lang="ru-RU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быть уволены </a:t>
            </a:r>
            <a:r>
              <a:rPr lang="ru-RU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</a:t>
            </a:r>
            <a:r>
              <a:rPr lang="ru-RU" sz="1500" dirty="0" smtClean="0"/>
              <a:t>:  </a:t>
            </a:r>
          </a:p>
          <a:p>
            <a:r>
              <a:rPr lang="ru-RU" sz="1500" dirty="0" smtClean="0"/>
              <a:t>принятие не обоснованного </a:t>
            </a:r>
            <a:r>
              <a:rPr lang="ru-RU" sz="1500" dirty="0"/>
              <a:t>решения, повлекшего за собой нарушение сохранности имущества, неправомерное его использование или иное нанесение ущерба имуществу государственного органа (п.5 ч.1 ст. 37 Закона 79-Ф3); </a:t>
            </a:r>
            <a:endParaRPr lang="ru-RU" sz="1500" dirty="0" smtClean="0"/>
          </a:p>
          <a:p>
            <a:r>
              <a:rPr lang="ru-RU" sz="1500" dirty="0" smtClean="0"/>
              <a:t>однократного </a:t>
            </a:r>
            <a:r>
              <a:rPr lang="ru-RU" sz="1500" dirty="0"/>
              <a:t>грубое нарушение должностных обязанностей, повлекшее за собой причинение вреда государственному органу и (или) нарушение законодательства Российской Федерации (п.6 ч.1 ст. </a:t>
            </a:r>
            <a:r>
              <a:rPr lang="ru-RU" sz="1500" dirty="0" smtClean="0"/>
              <a:t>37 )</a:t>
            </a:r>
          </a:p>
          <a:p>
            <a:pPr marL="0" indent="0">
              <a:buNone/>
            </a:pPr>
            <a:r>
              <a:rPr lang="ru-RU" sz="1500" dirty="0" smtClean="0"/>
              <a:t> кроме </a:t>
            </a:r>
            <a:r>
              <a:rPr lang="ru-RU" sz="1500" dirty="0"/>
              <a:t>того, Закон №79-ФЗ закрепляет возможность привлечения руководителей к дисциплинарной ответственности за противоправные действия их подчиненных. В данном случае к дисциплинарной ответственности будет привлечен как непосредственный исполнитель такого поручения, так руководитель, который это распоряжение дал.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271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726" y="152400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/>
              <a:t>Особенности дисциплинарной ответственности гражданских служащих 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1" y="1431364"/>
            <a:ext cx="11319932" cy="450376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наличие собственного </a:t>
            </a:r>
            <a:r>
              <a:rPr lang="ru-RU" i="1" dirty="0"/>
              <a:t>основания наступления </a:t>
            </a:r>
            <a:r>
              <a:rPr lang="ru-RU" i="1" dirty="0" smtClean="0"/>
              <a:t> </a:t>
            </a:r>
            <a:r>
              <a:rPr lang="ru-RU" dirty="0" smtClean="0"/>
              <a:t>дисциплинарной </a:t>
            </a:r>
            <a:r>
              <a:rPr lang="ru-RU" dirty="0"/>
              <a:t>ответственности - дисциплинарного проступка </a:t>
            </a:r>
          </a:p>
          <a:p>
            <a:pPr lvl="0"/>
            <a:r>
              <a:rPr lang="ru-RU" i="1" dirty="0" smtClean="0"/>
              <a:t>особый </a:t>
            </a:r>
            <a:r>
              <a:rPr lang="ru-RU" i="1" dirty="0"/>
              <a:t>порядок привлечения </a:t>
            </a:r>
            <a:r>
              <a:rPr lang="ru-RU" i="1" dirty="0" smtClean="0"/>
              <a:t> </a:t>
            </a:r>
            <a:r>
              <a:rPr lang="ru-RU" dirty="0" smtClean="0"/>
              <a:t>к </a:t>
            </a:r>
            <a:r>
              <a:rPr lang="ru-RU" dirty="0"/>
              <a:t>дисциплинарной </a:t>
            </a:r>
            <a:r>
              <a:rPr lang="ru-RU" dirty="0" smtClean="0"/>
              <a:t>ответственности</a:t>
            </a:r>
            <a:endParaRPr lang="ru-RU" dirty="0"/>
          </a:p>
          <a:p>
            <a:pPr lvl="0"/>
            <a:r>
              <a:rPr lang="ru-RU" i="1" dirty="0" smtClean="0"/>
              <a:t>собственная процедура дисциплинарного производства </a:t>
            </a:r>
            <a:r>
              <a:rPr lang="ru-RU" dirty="0" smtClean="0"/>
              <a:t>,  </a:t>
            </a:r>
            <a:r>
              <a:rPr lang="ru-RU" dirty="0"/>
              <a:t>особенностью которой является возможность участия в ней специализированного органа - комиссии государственного органа по служебным </a:t>
            </a:r>
            <a:r>
              <a:rPr lang="ru-RU" dirty="0" smtClean="0"/>
              <a:t>спорам </a:t>
            </a:r>
            <a:endParaRPr lang="ru-RU" dirty="0"/>
          </a:p>
          <a:p>
            <a:pPr lvl="0"/>
            <a:r>
              <a:rPr lang="ru-RU" dirty="0" smtClean="0"/>
              <a:t>сфера  действия дисциплинарной ответственности. </a:t>
            </a:r>
            <a:r>
              <a:rPr lang="ru-RU" dirty="0"/>
              <a:t>В отличие от других видов юридической </a:t>
            </a:r>
            <a:r>
              <a:rPr lang="ru-RU" dirty="0" smtClean="0"/>
              <a:t>ответственности , </a:t>
            </a:r>
            <a:r>
              <a:rPr lang="ru-RU" dirty="0"/>
              <a:t>дисциплинарная направлена на обеспечение дисциплины в «ведомственных» пределах в рамках служебного </a:t>
            </a:r>
            <a:r>
              <a:rPr lang="ru-RU" dirty="0" smtClean="0"/>
              <a:t>подчинения</a:t>
            </a:r>
          </a:p>
          <a:p>
            <a:pPr lvl="0"/>
            <a:r>
              <a:rPr lang="ru-RU" i="1" dirty="0" smtClean="0"/>
              <a:t>наличие </a:t>
            </a:r>
            <a:r>
              <a:rPr lang="ru-RU" i="1" dirty="0"/>
              <a:t>собственной нормативно-правовой </a:t>
            </a:r>
            <a:r>
              <a:rPr lang="ru-RU" i="1" dirty="0" smtClean="0"/>
              <a:t>базы </a:t>
            </a:r>
            <a:r>
              <a:rPr lang="ru-RU" dirty="0" smtClean="0"/>
              <a:t>,  то </a:t>
            </a:r>
            <a:r>
              <a:rPr lang="ru-RU" dirty="0"/>
              <a:t>есть совокупности правовых норм, устанавливающей данный вид юридической ответственности. Специфика нормативно-правового закрепления дисциплинарной ответственности в первую очередь обусловлена ее междисциплинарным характером.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3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133601" y="1905000"/>
            <a:ext cx="7713132" cy="1151965"/>
          </a:xfrm>
        </p:spPr>
        <p:txBody>
          <a:bodyPr/>
          <a:lstStyle/>
          <a:p>
            <a:r>
              <a:rPr lang="ru-RU" dirty="0" smtClean="0"/>
              <a:t>Спасибо за внимание!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4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143934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/>
              <a:t>Виды юридической ответственности государственного служащего</a:t>
            </a:r>
            <a:endParaRPr lang="ru-RU" sz="4200" dirty="0"/>
          </a:p>
        </p:txBody>
      </p:sp>
      <p:pic>
        <p:nvPicPr>
          <p:cNvPr id="1026" name="Picture 2" descr="https://image3.slideserve.com/5826963/slide2-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" t="39927" r="4738" b="9867"/>
          <a:stretch/>
        </p:blipFill>
        <p:spPr bwMode="auto">
          <a:xfrm>
            <a:off x="2142066" y="2063396"/>
            <a:ext cx="7222066" cy="294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401" y="160867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/>
              <a:t>Дисциплинарная ответственность государственного служащего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713" y="1253067"/>
            <a:ext cx="11578258" cy="4656667"/>
          </a:xfrm>
        </p:spPr>
        <p:txBody>
          <a:bodyPr>
            <a:normAutofit fontScale="92500" lnSpcReduction="20000"/>
          </a:bodyPr>
          <a:lstStyle/>
          <a:p>
            <a:r>
              <a:rPr lang="ru-RU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предусмотрена </a:t>
            </a:r>
            <a:r>
              <a:rPr lang="ru-RU" sz="1900" dirty="0" smtClean="0"/>
              <a:t>:  Федеральным законом </a:t>
            </a:r>
            <a:r>
              <a:rPr lang="ru-RU" sz="1900" dirty="0"/>
              <a:t>«О государственной гражданской службе Российской Федерации» от 27 июля 2004 г. № </a:t>
            </a:r>
            <a:r>
              <a:rPr lang="ru-RU" sz="1900" dirty="0" smtClean="0"/>
              <a:t>79-ФЗ</a:t>
            </a:r>
          </a:p>
          <a:p>
            <a:r>
              <a:rPr lang="ru-RU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Основание </a:t>
            </a:r>
            <a:r>
              <a:rPr lang="ru-RU" sz="1900" dirty="0" smtClean="0"/>
              <a:t>: В </a:t>
            </a:r>
            <a:r>
              <a:rPr lang="ru-RU" sz="1900" dirty="0"/>
              <a:t>соответствии с ч.1 ст.57 79-ФЗ основанием привлечения гражданского служащего к дисциплинарной ответственности является совершение им дисциплинарного </a:t>
            </a:r>
            <a:r>
              <a:rPr lang="ru-RU" sz="1900" dirty="0" smtClean="0"/>
              <a:t>проступка</a:t>
            </a:r>
            <a:r>
              <a:rPr lang="ru-RU" sz="1900" dirty="0"/>
              <a:t>.</a:t>
            </a:r>
            <a:endParaRPr lang="ru-RU" sz="1900" dirty="0" smtClean="0"/>
          </a:p>
          <a:p>
            <a:pPr marL="0" indent="0">
              <a:buNone/>
            </a:pPr>
            <a:r>
              <a:rPr lang="ru-RU" sz="1900" i="1" dirty="0" smtClean="0"/>
              <a:t>Дисциплинарный проступок </a:t>
            </a:r>
            <a:r>
              <a:rPr lang="ru-RU" sz="1900" dirty="0" smtClean="0"/>
              <a:t>-  </a:t>
            </a:r>
            <a:r>
              <a:rPr lang="ru-RU" sz="1900" dirty="0"/>
              <a:t>неисполнение или ненадлежащее исполнение гражданским служащим по его вине возложенных на него должностных </a:t>
            </a:r>
            <a:r>
              <a:rPr lang="ru-RU" sz="1900" dirty="0" smtClean="0"/>
              <a:t>обязанностей. </a:t>
            </a:r>
          </a:p>
          <a:p>
            <a:pPr marL="0" indent="0">
              <a:buNone/>
            </a:pPr>
            <a:r>
              <a:rPr lang="ru-RU" i="1" dirty="0" smtClean="0"/>
              <a:t>Должностные обязанности  </a:t>
            </a:r>
            <a:r>
              <a:rPr lang="ru-RU" dirty="0" smtClean="0"/>
              <a:t>определяются </a:t>
            </a:r>
            <a:r>
              <a:rPr lang="ru-RU" dirty="0"/>
              <a:t>служебным контрактом и должностным регламентом гражданского служащего.</a:t>
            </a:r>
            <a:endParaRPr lang="ru-RU" sz="1900" dirty="0" smtClean="0"/>
          </a:p>
          <a:p>
            <a:r>
              <a:rPr lang="ru-RU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Применяет:  </a:t>
            </a:r>
            <a:r>
              <a:rPr lang="ru-RU" sz="1900" dirty="0" smtClean="0"/>
              <a:t>ПРЕДСТАВИТЕЛЬ НАНИМАТЕЛЯ</a:t>
            </a:r>
          </a:p>
          <a:p>
            <a:r>
              <a:rPr lang="ru-RU" sz="1900" dirty="0"/>
              <a:t>Законодательство о гражданской службе не содержит исчерпывающего перечня </a:t>
            </a:r>
            <a:r>
              <a:rPr lang="ru-RU" sz="1900" dirty="0" smtClean="0"/>
              <a:t>деяний дисциплинарных правонарушений с </a:t>
            </a:r>
            <a:r>
              <a:rPr lang="ru-RU" sz="1900" dirty="0"/>
              <a:t>указанием на конкретную меру дисциплинарной </a:t>
            </a:r>
            <a:r>
              <a:rPr lang="ru-RU" sz="1900" dirty="0" smtClean="0"/>
              <a:t>ответственности. </a:t>
            </a:r>
            <a:r>
              <a:rPr lang="ru-RU" sz="1900" dirty="0"/>
              <a:t>В большинстве случаев субъекту дисциплинарной власти приходится оценивать деяния своих подчиненных, учитывая лишь общее определение дисциплинарного проступка. </a:t>
            </a:r>
          </a:p>
          <a:p>
            <a:endParaRPr lang="ru-RU" sz="19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32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599" y="330200"/>
            <a:ext cx="11463867" cy="1151965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/>
              <a:t>Должностные обязанности государственного служащего (ст.15 79-фз)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2" y="1750128"/>
            <a:ext cx="11785600" cy="40410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соответствии с должностью госслужащий обязан следовать в определенном порядке требованиям, указанным в Федеральном законе «О государственной гражданской службе Российской Федерации» № 79- ФЗ [2]. К ним относятся: </a:t>
            </a:r>
          </a:p>
          <a:p>
            <a:r>
              <a:rPr lang="ru-RU" dirty="0"/>
              <a:t>1) безукоризненное исполнение должностных обязанностей на профессиональном уровне; </a:t>
            </a:r>
          </a:p>
          <a:p>
            <a:r>
              <a:rPr lang="ru-RU" dirty="0"/>
              <a:t>2) осуществление служебной деятельности в установленных рамках законодательством Российской Федерации; </a:t>
            </a:r>
          </a:p>
          <a:p>
            <a:r>
              <a:rPr lang="ru-RU" dirty="0"/>
              <a:t>3) соблюдение ограничений, определенных законов для гражданских служащих; </a:t>
            </a:r>
          </a:p>
          <a:p>
            <a:r>
              <a:rPr lang="ru-RU" dirty="0"/>
              <a:t>4) соблюдение нейтральности, которая исключает возможность влияния на служебную деятельность решений различных объединений и организаций;</a:t>
            </a:r>
          </a:p>
          <a:p>
            <a:r>
              <a:rPr lang="ru-RU" dirty="0"/>
              <a:t>5) проявление корректности в обращении с гражданами; </a:t>
            </a:r>
          </a:p>
          <a:p>
            <a:r>
              <a:rPr lang="ru-RU" dirty="0"/>
              <a:t>6) другие требования.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8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800" y="0"/>
            <a:ext cx="10735732" cy="1151965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/>
              <a:t>Виды дисциплинарных взысканий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598" y="1362078"/>
            <a:ext cx="11514667" cy="500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dirty="0"/>
              <a:t>В соответствии с ч. 1 ст. 57 Закона о государственной гражданской службе представитель нанимателя имеет право применить к гражданским служащим следующие </a:t>
            </a:r>
            <a:r>
              <a:rPr lang="ru-RU" sz="1700" i="1" dirty="0"/>
              <a:t>дисциплинарные взыскания</a:t>
            </a:r>
            <a:r>
              <a:rPr lang="ru-RU" sz="1700" dirty="0"/>
              <a:t>: </a:t>
            </a:r>
          </a:p>
          <a:p>
            <a:r>
              <a:rPr lang="ru-RU" sz="1700" dirty="0" smtClean="0"/>
              <a:t>замечание</a:t>
            </a:r>
            <a:r>
              <a:rPr lang="ru-RU" sz="1700" dirty="0"/>
              <a:t>; </a:t>
            </a:r>
          </a:p>
          <a:p>
            <a:r>
              <a:rPr lang="ru-RU" sz="1700" dirty="0" smtClean="0"/>
              <a:t>выговор</a:t>
            </a:r>
            <a:r>
              <a:rPr lang="ru-RU" sz="1700" dirty="0"/>
              <a:t>; </a:t>
            </a:r>
          </a:p>
          <a:p>
            <a:r>
              <a:rPr lang="ru-RU" sz="1700" dirty="0" smtClean="0"/>
              <a:t>предупреждение </a:t>
            </a:r>
            <a:r>
              <a:rPr lang="ru-RU" sz="1700" dirty="0"/>
              <a:t>о неполном должностном соответствии; </a:t>
            </a:r>
          </a:p>
          <a:p>
            <a:r>
              <a:rPr lang="ru-RU" sz="1700" dirty="0" smtClean="0"/>
              <a:t>увольнение </a:t>
            </a:r>
            <a:r>
              <a:rPr lang="ru-RU" sz="1700" dirty="0"/>
              <a:t>с гражданской </a:t>
            </a:r>
            <a:r>
              <a:rPr lang="ru-RU" sz="1700" dirty="0" smtClean="0"/>
              <a:t>службы</a:t>
            </a:r>
            <a:r>
              <a:rPr lang="ru-RU" sz="1700" dirty="0"/>
              <a:t> </a:t>
            </a:r>
            <a:r>
              <a:rPr lang="ru-RU" sz="1700" dirty="0"/>
              <a:t>по основаниям, </a:t>
            </a:r>
            <a:endParaRPr lang="ru-RU" sz="1700" dirty="0"/>
          </a:p>
          <a:p>
            <a:pPr marL="0" indent="0">
              <a:buNone/>
            </a:pPr>
            <a:r>
              <a:rPr lang="ru-RU" sz="1700" dirty="0" smtClean="0"/>
              <a:t>       установленным </a:t>
            </a:r>
            <a:r>
              <a:rPr lang="ru-RU" sz="1700" dirty="0" smtClean="0">
                <a:hlinkClick r:id="rId2"/>
              </a:rPr>
              <a:t>п. </a:t>
            </a:r>
            <a:r>
              <a:rPr lang="ru-RU" sz="1700" dirty="0">
                <a:hlinkClick r:id="rId2"/>
              </a:rPr>
              <a:t>2,</a:t>
            </a:r>
            <a:r>
              <a:rPr lang="ru-RU" sz="1700" dirty="0"/>
              <a:t> </a:t>
            </a:r>
            <a:r>
              <a:rPr lang="ru-RU" sz="1700" dirty="0" err="1" smtClean="0">
                <a:hlinkClick r:id="rId3"/>
              </a:rPr>
              <a:t>пп</a:t>
            </a:r>
            <a:r>
              <a:rPr lang="ru-RU" sz="1700" dirty="0" smtClean="0">
                <a:hlinkClick r:id="rId3"/>
              </a:rPr>
              <a:t> "а</a:t>
            </a:r>
            <a:r>
              <a:rPr lang="ru-RU" sz="1700" dirty="0">
                <a:hlinkClick r:id="rId3"/>
              </a:rPr>
              <a:t>"</a:t>
            </a:r>
            <a:r>
              <a:rPr lang="ru-RU" sz="1700" dirty="0"/>
              <a:t> - </a:t>
            </a:r>
            <a:r>
              <a:rPr lang="ru-RU" sz="1700" dirty="0">
                <a:hlinkClick r:id="rId4"/>
              </a:rPr>
              <a:t>"г"</a:t>
            </a:r>
            <a:r>
              <a:rPr lang="ru-RU" sz="1700" dirty="0"/>
              <a:t> </a:t>
            </a:r>
            <a:r>
              <a:rPr lang="ru-RU" sz="1700" dirty="0" smtClean="0"/>
              <a:t>п. </a:t>
            </a:r>
            <a:r>
              <a:rPr lang="ru-RU" sz="1700" dirty="0"/>
              <a:t>3, </a:t>
            </a:r>
            <a:r>
              <a:rPr lang="ru-RU" sz="1700" dirty="0" smtClean="0">
                <a:hlinkClick r:id="rId5"/>
              </a:rPr>
              <a:t>п. </a:t>
            </a:r>
            <a:r>
              <a:rPr lang="ru-RU" sz="1700" dirty="0">
                <a:hlinkClick r:id="rId5"/>
              </a:rPr>
              <a:t>5</a:t>
            </a:r>
            <a:r>
              <a:rPr lang="ru-RU" sz="1700" dirty="0"/>
              <a:t> и </a:t>
            </a:r>
            <a:r>
              <a:rPr lang="ru-RU" sz="1700" dirty="0" smtClean="0"/>
              <a:t>п. </a:t>
            </a:r>
            <a:r>
              <a:rPr lang="ru-RU" sz="1700" dirty="0" smtClean="0">
                <a:hlinkClick r:id="rId6"/>
              </a:rPr>
              <a:t>6</a:t>
            </a:r>
            <a:r>
              <a:rPr lang="ru-RU" sz="1700" dirty="0" smtClean="0"/>
              <a:t> ч. </a:t>
            </a:r>
            <a:r>
              <a:rPr lang="ru-RU" sz="1700" dirty="0"/>
              <a:t>1 </a:t>
            </a:r>
            <a:r>
              <a:rPr lang="ru-RU" sz="1700" dirty="0" smtClean="0"/>
              <a:t>ст. </a:t>
            </a:r>
            <a:r>
              <a:rPr lang="ru-RU" sz="1700" dirty="0"/>
              <a:t>37 </a:t>
            </a:r>
            <a:r>
              <a:rPr lang="ru-RU" sz="1700" dirty="0" smtClean="0"/>
              <a:t>79- </a:t>
            </a:r>
            <a:r>
              <a:rPr lang="ru-RU" sz="1700" dirty="0" err="1" smtClean="0"/>
              <a:t>фз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sz="1700" dirty="0" smtClean="0"/>
              <a:t>За </a:t>
            </a:r>
            <a:r>
              <a:rPr lang="ru-RU" sz="1700" dirty="0"/>
              <a:t>каждый дисциплинарный проступок может быть применено только 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 </a:t>
            </a:r>
            <a:r>
              <a:rPr lang="ru-RU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700" dirty="0" smtClean="0"/>
              <a:t>дисциплинарное </a:t>
            </a:r>
            <a:r>
              <a:rPr lang="ru-RU" sz="1700" dirty="0"/>
              <a:t>взыскание</a:t>
            </a:r>
            <a:r>
              <a:rPr lang="ru-RU" sz="1700" dirty="0" smtClean="0"/>
              <a:t>.</a:t>
            </a:r>
          </a:p>
          <a:p>
            <a:pPr marL="0" indent="0">
              <a:buNone/>
            </a:pPr>
            <a:r>
              <a:rPr lang="ru-RU" sz="1700" i="1" dirty="0" smtClean="0"/>
              <a:t>Выговор </a:t>
            </a:r>
            <a:r>
              <a:rPr lang="ru-RU" sz="1700" dirty="0" smtClean="0"/>
              <a:t> </a:t>
            </a:r>
            <a:r>
              <a:rPr lang="ru-RU" sz="1700" dirty="0"/>
              <a:t>представляет собой выраженную со стороны работодателя официальную отрицательную оценку поведения работника, сообщаемую работнику в более категоричной и жесткой форме по сравнению с </a:t>
            </a:r>
            <a:r>
              <a:rPr lang="ru-RU" sz="1700" i="1" dirty="0" smtClean="0"/>
              <a:t>замечанием</a:t>
            </a:r>
            <a:r>
              <a:rPr lang="ru-RU" sz="1700" dirty="0" smtClean="0"/>
              <a:t>.</a:t>
            </a:r>
          </a:p>
          <a:p>
            <a:pPr marL="0" indent="0">
              <a:buNone/>
            </a:pPr>
            <a:r>
              <a:rPr lang="ru-RU" sz="1700" i="1" dirty="0" smtClean="0"/>
              <a:t>предупреждение  о </a:t>
            </a:r>
            <a:r>
              <a:rPr lang="ru-RU" sz="1700" i="1" dirty="0"/>
              <a:t>неполном служебном соответствии </a:t>
            </a:r>
            <a:r>
              <a:rPr lang="ru-RU" sz="1700" i="1" dirty="0" smtClean="0"/>
              <a:t> </a:t>
            </a:r>
            <a:r>
              <a:rPr lang="ru-RU" sz="1700" dirty="0" smtClean="0"/>
              <a:t>характерен </a:t>
            </a:r>
            <a:r>
              <a:rPr lang="ru-RU" sz="1700" dirty="0"/>
              <a:t>только для дисциплинарной ответственности государственных служащих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endParaRPr lang="ru-RU" sz="1700" dirty="0"/>
          </a:p>
          <a:p>
            <a:endParaRPr lang="ru-RU" sz="1700" dirty="0"/>
          </a:p>
        </p:txBody>
      </p:sp>
      <p:pic>
        <p:nvPicPr>
          <p:cNvPr id="4" name="Picture 4" descr="j02860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294872"/>
            <a:ext cx="1473200" cy="220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2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1" y="93134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/>
              <a:t>Основания для увольнения с гражданской службы (ст.37 79-фз) 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741" y="1735667"/>
            <a:ext cx="11493591" cy="436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Основания для увольнения  с гражданской службы, </a:t>
            </a:r>
            <a:r>
              <a:rPr lang="ru-RU" sz="1200" dirty="0" smtClean="0"/>
              <a:t>предусмотренные  </a:t>
            </a:r>
            <a:r>
              <a:rPr lang="ru-RU" sz="1200" dirty="0" smtClean="0">
                <a:hlinkClick r:id="rId2"/>
              </a:rPr>
              <a:t>п. </a:t>
            </a:r>
            <a:r>
              <a:rPr lang="ru-RU" sz="1200" dirty="0">
                <a:hlinkClick r:id="rId2"/>
              </a:rPr>
              <a:t>2,</a:t>
            </a:r>
            <a:r>
              <a:rPr lang="ru-RU" sz="1200" dirty="0"/>
              <a:t> </a:t>
            </a:r>
            <a:r>
              <a:rPr lang="ru-RU" sz="1200" dirty="0" err="1" smtClean="0">
                <a:hlinkClick r:id="rId3"/>
              </a:rPr>
              <a:t>пп</a:t>
            </a:r>
            <a:r>
              <a:rPr lang="ru-RU" sz="1200" dirty="0" smtClean="0">
                <a:hlinkClick r:id="rId3"/>
              </a:rPr>
              <a:t> </a:t>
            </a:r>
            <a:r>
              <a:rPr lang="ru-RU" sz="1200" dirty="0">
                <a:hlinkClick r:id="rId3"/>
              </a:rPr>
              <a:t>"а"</a:t>
            </a:r>
            <a:r>
              <a:rPr lang="ru-RU" sz="1200" dirty="0"/>
              <a:t> - </a:t>
            </a:r>
            <a:r>
              <a:rPr lang="ru-RU" sz="1200" dirty="0">
                <a:hlinkClick r:id="rId4"/>
              </a:rPr>
              <a:t>"г"</a:t>
            </a:r>
            <a:r>
              <a:rPr lang="ru-RU" sz="1200" dirty="0"/>
              <a:t> </a:t>
            </a:r>
            <a:r>
              <a:rPr lang="ru-RU" sz="1200" dirty="0" smtClean="0"/>
              <a:t>п. 3</a:t>
            </a:r>
            <a:r>
              <a:rPr lang="ru-RU" sz="1200" dirty="0"/>
              <a:t>, </a:t>
            </a:r>
            <a:r>
              <a:rPr lang="ru-RU" sz="1200" dirty="0" smtClean="0">
                <a:hlinkClick r:id="rId5"/>
              </a:rPr>
              <a:t>п. </a:t>
            </a:r>
            <a:r>
              <a:rPr lang="ru-RU" sz="1200" dirty="0">
                <a:hlinkClick r:id="rId5"/>
              </a:rPr>
              <a:t>5</a:t>
            </a:r>
            <a:r>
              <a:rPr lang="ru-RU" sz="1200" dirty="0"/>
              <a:t> и </a:t>
            </a:r>
            <a:r>
              <a:rPr lang="ru-RU" sz="1200" dirty="0" smtClean="0"/>
              <a:t>п.</a:t>
            </a:r>
            <a:r>
              <a:rPr lang="ru-RU" sz="1200" dirty="0" smtClean="0">
                <a:hlinkClick r:id="rId6"/>
              </a:rPr>
              <a:t>6</a:t>
            </a:r>
            <a:r>
              <a:rPr lang="ru-RU" sz="1200" dirty="0" smtClean="0"/>
              <a:t> ч.1 ст. </a:t>
            </a:r>
            <a:r>
              <a:rPr lang="ru-RU" sz="1200" dirty="0"/>
              <a:t>37 настоящего Федерального </a:t>
            </a:r>
            <a:r>
              <a:rPr lang="ru-RU" sz="1200" dirty="0" smtClean="0"/>
              <a:t>закона </a:t>
            </a:r>
            <a:r>
              <a:rPr lang="ru-RU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случае  </a:t>
            </a:r>
            <a:r>
              <a:rPr lang="ru-RU" sz="1200" dirty="0" smtClean="0"/>
              <a:t>:</a:t>
            </a:r>
            <a:endParaRPr lang="ru-RU" sz="1200" dirty="0"/>
          </a:p>
          <a:p>
            <a:r>
              <a:rPr lang="ru-RU" sz="1200" dirty="0" smtClean="0"/>
              <a:t>неоднократного </a:t>
            </a:r>
            <a:r>
              <a:rPr lang="ru-RU" sz="1200" dirty="0"/>
              <a:t>неисполнения гражданским служащим без уважительных причин должностных обязанностей, если он имеет дисциплинарное взыскание;</a:t>
            </a:r>
          </a:p>
          <a:p>
            <a:r>
              <a:rPr lang="ru-RU" sz="1200" dirty="0" smtClean="0"/>
              <a:t>однократного </a:t>
            </a:r>
            <a:r>
              <a:rPr lang="ru-RU" sz="1200" dirty="0"/>
              <a:t>грубого нарушения гражданским служащим должностных обязанностей:</a:t>
            </a:r>
          </a:p>
          <a:p>
            <a:r>
              <a:rPr lang="ru-RU" sz="1200" dirty="0"/>
              <a:t>а) прогула (отсутствия на служебном месте без уважительных причин более четырех часов подряд в течение служебного дня);</a:t>
            </a:r>
          </a:p>
          <a:p>
            <a:r>
              <a:rPr lang="ru-RU" sz="1200" dirty="0"/>
              <a:t>б) появления на службе в состоянии алкогольного, наркотического или иного токсического опьянения;</a:t>
            </a:r>
          </a:p>
          <a:p>
            <a:r>
              <a:rPr lang="ru-RU" sz="1200" dirty="0"/>
              <a:t>в) разглашения сведений, составляющих государственную и иную охраняемую федеральным </a:t>
            </a:r>
            <a:r>
              <a:rPr lang="ru-RU" sz="1200" dirty="0">
                <a:hlinkClick r:id="rId7"/>
              </a:rPr>
              <a:t>законом</a:t>
            </a:r>
            <a:r>
              <a:rPr lang="ru-RU" sz="1200" dirty="0"/>
              <a:t> тайну, и служебной информации, ставших известными гражданскому служащему в связи с исполнением им должностных обязанностей;</a:t>
            </a:r>
          </a:p>
          <a:p>
            <a:r>
              <a:rPr lang="ru-RU" sz="1200" dirty="0"/>
              <a:t>г) совершения по месту службы хищения (в том числе мелкого) чужого имущества, растраты, умышленного уничтожения или повреждения такого имущества, установленных вступившим в законную силу приговором суда или постановлением органа, уполномоченного рассматривать дела об административных правонарушениях</a:t>
            </a:r>
            <a:r>
              <a:rPr lang="ru-RU" sz="1200" dirty="0" smtClean="0"/>
              <a:t>;</a:t>
            </a:r>
          </a:p>
          <a:p>
            <a:r>
              <a:rPr lang="ru-RU" sz="1200" dirty="0" smtClean="0"/>
              <a:t>принятия </a:t>
            </a:r>
            <a:r>
              <a:rPr lang="ru-RU" sz="1200" dirty="0"/>
              <a:t>гражданским служащим, замещающим должность гражданской службы категории "руководители", необоснованного решения, повлекшего за собой нарушение сохранности имущества, неправомерное его использование или иное нанесение ущерба имуществу государственного органа;</a:t>
            </a:r>
          </a:p>
          <a:p>
            <a:r>
              <a:rPr lang="ru-RU" sz="1200" dirty="0" smtClean="0"/>
              <a:t>однократного </a:t>
            </a:r>
            <a:r>
              <a:rPr lang="ru-RU" sz="1200" dirty="0"/>
              <a:t>грубого нарушения гражданским служащим, замещающим должность гражданской службы категории "руководители", своих должностных обязанностей, повлекшего за собой причинение вреда государственному органу и (или) нарушение законодательства Российской Федерации</a:t>
            </a:r>
            <a:r>
              <a:rPr lang="ru-RU" sz="1200" dirty="0" smtClean="0"/>
              <a:t>;</a:t>
            </a:r>
          </a:p>
          <a:p>
            <a:endParaRPr lang="ru-RU" sz="1200" dirty="0"/>
          </a:p>
          <a:p>
            <a:endParaRPr lang="ru-RU" sz="1200" dirty="0"/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435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86" y="193136"/>
            <a:ext cx="11404600" cy="1151965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/>
              <a:t>Перед применением дисциплинарного взыскания (ст. 58 79-фз )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565" y="1939732"/>
            <a:ext cx="10888042" cy="3311189"/>
          </a:xfrm>
        </p:spPr>
        <p:txBody>
          <a:bodyPr>
            <a:normAutofit fontScale="92500"/>
          </a:bodyPr>
          <a:lstStyle/>
          <a:p>
            <a:r>
              <a:rPr lang="ru-RU" dirty="0"/>
              <a:t>До применения дисциплинарного взыскания представитель нанимателя должен затребовать от гражданского служащего объяснение в письменной форме.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случае отказа гражданского служащего дать такое объяснение составляется соответствующий акт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Отказ гражданского служащего от дачи объяснения в письменной форме не является препятствием для применения дисциплинарного взыскания</a:t>
            </a:r>
            <a:r>
              <a:rPr lang="ru-RU" dirty="0" smtClean="0"/>
              <a:t>. </a:t>
            </a:r>
          </a:p>
          <a:p>
            <a:r>
              <a:rPr lang="ru-RU" dirty="0"/>
              <a:t>Перед применением дисциплинарного взыскания проводится служебная </a:t>
            </a:r>
            <a:r>
              <a:rPr lang="ru-RU" dirty="0" smtClean="0"/>
              <a:t>проверка </a:t>
            </a:r>
            <a:r>
              <a:rPr lang="ru-RU" dirty="0"/>
              <a:t>по</a:t>
            </a:r>
            <a:r>
              <a:rPr lang="ru-RU" b="1" dirty="0"/>
              <a:t> </a:t>
            </a:r>
            <a:r>
              <a:rPr lang="ru-RU" dirty="0"/>
              <a:t>решению представителя нанимателя или по письменному заявлению гражданского служащего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87401" y="4577292"/>
            <a:ext cx="1920874" cy="7921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 smtClean="0"/>
              <a:t>Объяснение</a:t>
            </a:r>
          </a:p>
          <a:p>
            <a:pPr algn="ctr" eaLnBrk="1" hangingPunct="1"/>
            <a:r>
              <a:rPr lang="ru-RU" altLang="ru-RU" sz="2000" b="1" dirty="0" smtClean="0"/>
              <a:t> </a:t>
            </a:r>
            <a:r>
              <a:rPr lang="ru-RU" altLang="ru-RU" sz="2000" b="1" dirty="0" err="1" smtClean="0"/>
              <a:t>гос.служащего</a:t>
            </a:r>
            <a:endParaRPr lang="ru-RU" altLang="ru-RU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28999" y="4577292"/>
            <a:ext cx="1778000" cy="79216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 smtClean="0"/>
              <a:t>Служебная</a:t>
            </a:r>
            <a:endParaRPr lang="ru-RU" altLang="ru-RU" sz="2000" b="1" dirty="0"/>
          </a:p>
          <a:p>
            <a:pPr algn="ctr" eaLnBrk="1" hangingPunct="1"/>
            <a:r>
              <a:rPr lang="ru-RU" altLang="ru-RU" sz="2000" b="1" dirty="0"/>
              <a:t>проверка</a:t>
            </a:r>
            <a:endParaRPr lang="ru-RU" altLang="ru-RU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698067" y="4577292"/>
            <a:ext cx="2175933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 smtClean="0"/>
              <a:t>Назначение </a:t>
            </a:r>
          </a:p>
          <a:p>
            <a:pPr algn="ctr" eaLnBrk="1" hangingPunct="1"/>
            <a:r>
              <a:rPr lang="ru-RU" altLang="ru-RU" b="1" dirty="0" smtClean="0"/>
              <a:t> дисциплинарного </a:t>
            </a:r>
            <a:endParaRPr lang="ru-RU" altLang="ru-RU" b="1" dirty="0"/>
          </a:p>
          <a:p>
            <a:pPr algn="ctr" eaLnBrk="1" hangingPunct="1"/>
            <a:r>
              <a:rPr lang="ru-RU" altLang="ru-RU" b="1" dirty="0"/>
              <a:t>взыскания</a:t>
            </a:r>
            <a:endParaRPr lang="ru-RU" altLang="ru-RU" sz="2000" b="1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708274" y="5009092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29224" y="5009092"/>
            <a:ext cx="4688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61347" y="4470665"/>
            <a:ext cx="2983260" cy="1076854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 smtClean="0"/>
              <a:t>Обжалование </a:t>
            </a:r>
          </a:p>
          <a:p>
            <a:pPr algn="ctr" eaLnBrk="1" hangingPunct="1"/>
            <a:r>
              <a:rPr lang="ru-RU" altLang="ru-RU" b="1" dirty="0"/>
              <a:t>д</a:t>
            </a:r>
            <a:r>
              <a:rPr lang="ru-RU" altLang="ru-RU" b="1" dirty="0" smtClean="0"/>
              <a:t>исциплинарного</a:t>
            </a:r>
          </a:p>
          <a:p>
            <a:pPr algn="ctr" eaLnBrk="1" hangingPunct="1"/>
            <a:r>
              <a:rPr lang="ru-RU" altLang="ru-RU" b="1" dirty="0" smtClean="0"/>
              <a:t> взыскания </a:t>
            </a:r>
          </a:p>
          <a:p>
            <a:pPr algn="ctr" eaLnBrk="1" hangingPunct="1"/>
            <a:r>
              <a:rPr lang="ru-RU" altLang="ru-RU" b="1" dirty="0" smtClean="0"/>
              <a:t>(факультативная стадия)</a:t>
            </a:r>
            <a:endParaRPr lang="ru-RU" altLang="ru-RU" sz="2000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874000" y="4936067"/>
            <a:ext cx="387347" cy="84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5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8" y="170120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/>
              <a:t>Правила назначения дисциплинарных взысканий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9001" y="1609951"/>
            <a:ext cx="9271000" cy="4105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соответствии с ч.3 ст.58 79-фз При </a:t>
            </a:r>
            <a:r>
              <a:rPr lang="ru-RU" dirty="0"/>
              <a:t>применении дисциплинарного взыскания </a:t>
            </a:r>
            <a:r>
              <a:rPr lang="ru-RU" i="1" dirty="0" smtClean="0"/>
              <a:t>учитываются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тяжесть совершенного гражданским служащим дисциплинарного </a:t>
            </a:r>
            <a:r>
              <a:rPr lang="ru-RU" dirty="0" smtClean="0"/>
              <a:t>проступка</a:t>
            </a:r>
          </a:p>
          <a:p>
            <a:r>
              <a:rPr lang="ru-RU" dirty="0" smtClean="0"/>
              <a:t> </a:t>
            </a:r>
            <a:r>
              <a:rPr lang="ru-RU" dirty="0"/>
              <a:t>степень его вины, </a:t>
            </a:r>
            <a:endParaRPr lang="ru-RU" dirty="0" smtClean="0"/>
          </a:p>
          <a:p>
            <a:r>
              <a:rPr lang="ru-RU" dirty="0" smtClean="0"/>
              <a:t>обстоятельства</a:t>
            </a:r>
            <a:r>
              <a:rPr lang="ru-RU" dirty="0"/>
              <a:t>, при которых совершен дисциплинарный проступок, </a:t>
            </a:r>
            <a:endParaRPr lang="ru-RU" dirty="0" smtClean="0"/>
          </a:p>
          <a:p>
            <a:r>
              <a:rPr lang="ru-RU" dirty="0" smtClean="0"/>
              <a:t>предшествующие </a:t>
            </a:r>
            <a:r>
              <a:rPr lang="ru-RU" dirty="0"/>
              <a:t>результаты исполнения гражданским служащим своих должностных обязанностей.</a:t>
            </a:r>
          </a:p>
          <a:p>
            <a:pPr marL="0" indent="0">
              <a:buNone/>
            </a:pPr>
            <a:r>
              <a:rPr lang="ru-RU" i="1" dirty="0" smtClean="0"/>
              <a:t>Порядок применения и снятия дисциплинарного взыскания  </a:t>
            </a:r>
            <a:r>
              <a:rPr lang="ru-RU" dirty="0" smtClean="0"/>
              <a:t>подробно  описан в ст. 58 79-фз. </a:t>
            </a:r>
            <a:endParaRPr lang="ru-RU" dirty="0"/>
          </a:p>
        </p:txBody>
      </p:sp>
      <p:pic>
        <p:nvPicPr>
          <p:cNvPr id="4" name="Picture 4" descr="j0298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3935987"/>
            <a:ext cx="22129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0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562" y="186266"/>
            <a:ext cx="11336867" cy="1151965"/>
          </a:xfrm>
        </p:spPr>
        <p:txBody>
          <a:bodyPr>
            <a:noAutofit/>
          </a:bodyPr>
          <a:lstStyle/>
          <a:p>
            <a:pPr algn="ctr"/>
            <a:r>
              <a:rPr lang="ru-RU" sz="4200" dirty="0"/>
              <a:t>Порядок применения </a:t>
            </a:r>
            <a:r>
              <a:rPr lang="ru-RU" sz="4200" dirty="0" smtClean="0"/>
              <a:t>дисциплинарного взыскания (ст.58 79-фз)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900" y="1499098"/>
            <a:ext cx="8818033" cy="43349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Срок давности: </a:t>
            </a:r>
            <a:r>
              <a:rPr lang="ru-RU" dirty="0" smtClean="0"/>
              <a:t>  </a:t>
            </a:r>
            <a:r>
              <a:rPr lang="ru-RU" altLang="ru-RU" dirty="0" smtClean="0"/>
              <a:t>непосредственно </a:t>
            </a:r>
            <a:r>
              <a:rPr lang="ru-RU" altLang="ru-RU" dirty="0"/>
              <a:t>после обнаружения дисциплинарного проступка, но не позднее одного месяца со дня его обнаружения. Не может быть применено позднее шести месяцев со дня совершения проступка. </a:t>
            </a:r>
          </a:p>
          <a:p>
            <a:r>
              <a:rPr lang="ru-RU" dirty="0" smtClean="0"/>
              <a:t>Копия </a:t>
            </a:r>
            <a:r>
              <a:rPr lang="ru-RU" dirty="0"/>
              <a:t>акта о применении к гражданскому служащему дисциплинарного взыскания с указанием оснований его применения вручается гражданскому служащему под расписку в течение пяти дней со дня издания соответствующего акта.</a:t>
            </a:r>
          </a:p>
          <a:p>
            <a:endParaRPr lang="ru-RU" dirty="0"/>
          </a:p>
        </p:txBody>
      </p:sp>
      <p:pic>
        <p:nvPicPr>
          <p:cNvPr id="4" name="Picture 5" descr="j0233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39" y="2118223"/>
            <a:ext cx="2144167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405</TotalTime>
  <Words>1315</Words>
  <Application>Microsoft Office PowerPoint</Application>
  <PresentationFormat>Широкоэкранный</PresentationFormat>
  <Paragraphs>91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Impact</vt:lpstr>
      <vt:lpstr>Главное мероприятие</vt:lpstr>
      <vt:lpstr>Дисциплинарная ответственность государственных служащих </vt:lpstr>
      <vt:lpstr>Виды юридической ответственности государственного служащего</vt:lpstr>
      <vt:lpstr>Дисциплинарная ответственность государственного служащего</vt:lpstr>
      <vt:lpstr>Должностные обязанности государственного служащего (ст.15 79-фз)</vt:lpstr>
      <vt:lpstr>Виды дисциплинарных взысканий</vt:lpstr>
      <vt:lpstr>Основания для увольнения с гражданской службы (ст.37 79-фз) </vt:lpstr>
      <vt:lpstr>Перед применением дисциплинарного взыскания (ст. 58 79-фз )</vt:lpstr>
      <vt:lpstr>Правила назначения дисциплинарных взысканий</vt:lpstr>
      <vt:lpstr>Порядок применения дисциплинарного взыскания (ст.58 79-фз)</vt:lpstr>
      <vt:lpstr>Порядок снятия дисциплинарного взыскания (ст.58 79-фз)</vt:lpstr>
      <vt:lpstr>служащие, замещающие должности категории «руководители</vt:lpstr>
      <vt:lpstr>Дисциплинарная ответственность гражданских служащих, замещающих должности категории «руководители</vt:lpstr>
      <vt:lpstr>Особенности дисциплинарной ответственности гражданских служащих 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Дисциплинарная ответственность государственных служащих</dc:title>
  <dc:creator>Анна Конева</dc:creator>
  <cp:lastModifiedBy>Анна Конева</cp:lastModifiedBy>
  <cp:revision>35</cp:revision>
  <dcterms:created xsi:type="dcterms:W3CDTF">2021-11-14T14:06:38Z</dcterms:created>
  <dcterms:modified xsi:type="dcterms:W3CDTF">2021-11-14T20:52:37Z</dcterms:modified>
</cp:coreProperties>
</file>