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6"/>
  </p:notesMasterIdLst>
  <p:handoutMasterIdLst>
    <p:handoutMasterId r:id="rId27"/>
  </p:handoutMasterIdLst>
  <p:sldIdLst>
    <p:sldId id="400" r:id="rId2"/>
    <p:sldId id="424" r:id="rId3"/>
    <p:sldId id="422" r:id="rId4"/>
    <p:sldId id="423"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8" r:id="rId22"/>
    <p:sldId id="419" r:id="rId23"/>
    <p:sldId id="420" r:id="rId24"/>
    <p:sldId id="421" r:id="rId25"/>
  </p:sldIdLst>
  <p:sldSz cx="9144000" cy="6858000" type="screen4x3"/>
  <p:notesSz cx="7010400" cy="9296400"/>
  <p:defaultTextStyle>
    <a:defPPr>
      <a:defRPr lang="en-US"/>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31"/>
    <a:srgbClr val="71A0FF"/>
    <a:srgbClr val="DDDDDD"/>
    <a:srgbClr val="008000"/>
    <a:srgbClr val="FFCC00"/>
    <a:srgbClr val="C0C0C0"/>
    <a:srgbClr val="FF99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5" autoAdjust="0"/>
    <p:restoredTop sz="77506" autoAdjust="0"/>
  </p:normalViewPr>
  <p:slideViewPr>
    <p:cSldViewPr snapToGrid="0">
      <p:cViewPr>
        <p:scale>
          <a:sx n="90" d="100"/>
          <a:sy n="90" d="100"/>
        </p:scale>
        <p:origin x="-576" y="18"/>
      </p:cViewPr>
      <p:guideLst>
        <p:guide orient="horz" pos="894"/>
        <p:guide pos="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816"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038475" cy="460375"/>
          </a:xfrm>
          <a:prstGeom prst="rect">
            <a:avLst/>
          </a:prstGeom>
          <a:noFill/>
          <a:ln w="12700">
            <a:noFill/>
            <a:miter lim="800000"/>
            <a:headEnd/>
            <a:tailEnd/>
          </a:ln>
          <a:effectLst/>
        </p:spPr>
        <p:txBody>
          <a:bodyPr vert="horz" wrap="square" lIns="92636" tIns="46315" rIns="92636" bIns="46315" numCol="1" anchor="t" anchorCtr="0" compatLnSpc="1">
            <a:prstTxWarp prst="textNoShape">
              <a:avLst/>
            </a:prstTxWarp>
          </a:bodyPr>
          <a:lstStyle>
            <a:lvl1pPr algn="l">
              <a:defRPr sz="1200"/>
            </a:lvl1pPr>
          </a:lstStyle>
          <a:p>
            <a:pPr>
              <a:defRPr/>
            </a:pPr>
            <a:endParaRPr lang="en-US"/>
          </a:p>
        </p:txBody>
      </p:sp>
      <p:sp>
        <p:nvSpPr>
          <p:cNvPr id="82947" name="Rectangle 3"/>
          <p:cNvSpPr>
            <a:spLocks noGrp="1" noChangeArrowheads="1"/>
          </p:cNvSpPr>
          <p:nvPr>
            <p:ph type="dt" sz="quarter" idx="1"/>
          </p:nvPr>
        </p:nvSpPr>
        <p:spPr bwMode="auto">
          <a:xfrm>
            <a:off x="3971925" y="0"/>
            <a:ext cx="3038475" cy="460375"/>
          </a:xfrm>
          <a:prstGeom prst="rect">
            <a:avLst/>
          </a:prstGeom>
          <a:noFill/>
          <a:ln w="12700">
            <a:noFill/>
            <a:miter lim="800000"/>
            <a:headEnd/>
            <a:tailEnd/>
          </a:ln>
          <a:effectLst/>
        </p:spPr>
        <p:txBody>
          <a:bodyPr vert="horz" wrap="square" lIns="92636" tIns="46315" rIns="92636" bIns="46315"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8823325"/>
            <a:ext cx="3038475" cy="460375"/>
          </a:xfrm>
          <a:prstGeom prst="rect">
            <a:avLst/>
          </a:prstGeom>
          <a:noFill/>
          <a:ln w="12700">
            <a:noFill/>
            <a:miter lim="800000"/>
            <a:headEnd/>
            <a:tailEnd/>
          </a:ln>
          <a:effectLst/>
        </p:spPr>
        <p:txBody>
          <a:bodyPr vert="horz" wrap="square" lIns="92636" tIns="46315" rIns="92636" bIns="46315" numCol="1" anchor="b" anchorCtr="0" compatLnSpc="1">
            <a:prstTxWarp prst="textNoShape">
              <a:avLst/>
            </a:prstTxWarp>
          </a:bodyPr>
          <a:lstStyle>
            <a:lvl1pPr algn="l">
              <a:defRPr sz="1200"/>
            </a:lvl1pPr>
          </a:lstStyle>
          <a:p>
            <a:pPr>
              <a:defRPr/>
            </a:pPr>
            <a:endParaRPr lang="en-US"/>
          </a:p>
        </p:txBody>
      </p:sp>
      <p:sp>
        <p:nvSpPr>
          <p:cNvPr id="82949" name="Rectangle 5"/>
          <p:cNvSpPr>
            <a:spLocks noGrp="1" noChangeArrowheads="1"/>
          </p:cNvSpPr>
          <p:nvPr>
            <p:ph type="sldNum" sz="quarter" idx="3"/>
          </p:nvPr>
        </p:nvSpPr>
        <p:spPr bwMode="auto">
          <a:xfrm>
            <a:off x="3971925" y="8823325"/>
            <a:ext cx="3038475" cy="460375"/>
          </a:xfrm>
          <a:prstGeom prst="rect">
            <a:avLst/>
          </a:prstGeom>
          <a:noFill/>
          <a:ln w="12700">
            <a:noFill/>
            <a:miter lim="800000"/>
            <a:headEnd/>
            <a:tailEnd/>
          </a:ln>
          <a:effectLst/>
        </p:spPr>
        <p:txBody>
          <a:bodyPr vert="horz" wrap="square" lIns="92636" tIns="46315" rIns="92636" bIns="46315" numCol="1" anchor="b" anchorCtr="0" compatLnSpc="1">
            <a:prstTxWarp prst="textNoShape">
              <a:avLst/>
            </a:prstTxWarp>
          </a:bodyPr>
          <a:lstStyle>
            <a:lvl1pPr algn="r">
              <a:defRPr sz="1200"/>
            </a:lvl1pPr>
          </a:lstStyle>
          <a:p>
            <a:pPr>
              <a:defRPr/>
            </a:pPr>
            <a:fld id="{2438BA80-C1A3-4A45-AFD2-B84E72A0274A}" type="slidenum">
              <a:rPr lang="en-US"/>
              <a:pPr>
                <a:defRPr/>
              </a:pPr>
              <a:t>‹#›</a:t>
            </a:fld>
            <a:endParaRPr lang="en-US" dirty="0"/>
          </a:p>
        </p:txBody>
      </p:sp>
    </p:spTree>
    <p:extLst>
      <p:ext uri="{BB962C8B-B14F-4D97-AF65-F5344CB8AC3E}">
        <p14:creationId xmlns:p14="http://schemas.microsoft.com/office/powerpoint/2010/main" val="1962799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636" tIns="46315" rIns="92636" bIns="46315" numCol="1" anchor="t" anchorCtr="0" compatLnSpc="1">
            <a:prstTxWarp prst="textNoShape">
              <a:avLst/>
            </a:prstTxWarp>
          </a:bodyPr>
          <a:lstStyle>
            <a:lvl1pPr algn="l">
              <a:defRPr sz="1200"/>
            </a:lvl1pPr>
          </a:lstStyle>
          <a:p>
            <a:pPr>
              <a:defRPr/>
            </a:pPr>
            <a:endParaRPr lang="en-US"/>
          </a:p>
        </p:txBody>
      </p:sp>
      <p:sp>
        <p:nvSpPr>
          <p:cNvPr id="39939"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2636" tIns="46315" rIns="92636" bIns="46315"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2636" tIns="46315" rIns="92636" bIns="463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2636" tIns="46315" rIns="92636" bIns="46315" numCol="1" anchor="b" anchorCtr="0" compatLnSpc="1">
            <a:prstTxWarp prst="textNoShape">
              <a:avLst/>
            </a:prstTxWarp>
          </a:bodyPr>
          <a:lstStyle>
            <a:lvl1pPr algn="l">
              <a:defRPr sz="1200"/>
            </a:lvl1pPr>
          </a:lstStyle>
          <a:p>
            <a:pPr>
              <a:defRPr/>
            </a:pPr>
            <a:endParaRPr lang="en-US"/>
          </a:p>
        </p:txBody>
      </p:sp>
      <p:sp>
        <p:nvSpPr>
          <p:cNvPr id="39943"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2636" tIns="46315" rIns="92636" bIns="46315" numCol="1" anchor="b" anchorCtr="0" compatLnSpc="1">
            <a:prstTxWarp prst="textNoShape">
              <a:avLst/>
            </a:prstTxWarp>
          </a:bodyPr>
          <a:lstStyle>
            <a:lvl1pPr algn="r">
              <a:defRPr sz="1200"/>
            </a:lvl1pPr>
          </a:lstStyle>
          <a:p>
            <a:pPr>
              <a:defRPr/>
            </a:pPr>
            <a:fld id="{7B42479F-8A12-4A9E-9073-54286B10A23C}" type="slidenum">
              <a:rPr lang="en-US"/>
              <a:pPr>
                <a:defRPr/>
              </a:pPr>
              <a:t>‹#›</a:t>
            </a:fld>
            <a:endParaRPr lang="en-US" dirty="0"/>
          </a:p>
        </p:txBody>
      </p:sp>
    </p:spTree>
    <p:extLst>
      <p:ext uri="{BB962C8B-B14F-4D97-AF65-F5344CB8AC3E}">
        <p14:creationId xmlns:p14="http://schemas.microsoft.com/office/powerpoint/2010/main" val="3250605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228A31A5-C761-4CE0-B3A3-BC7B02D51DDC}" type="slidenum">
              <a:rPr lang="en-US" smtClean="0"/>
              <a:pPr/>
              <a:t>1</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p:spPr>
        <p:txBody>
          <a:bodyPr/>
          <a:lstStyle/>
          <a:p>
            <a:pPr>
              <a:lnSpc>
                <a:spcPct val="90000"/>
              </a:lnSpc>
              <a:defRPr/>
            </a:pPr>
            <a:r>
              <a:rPr lang="en-US" sz="1000" dirty="0" smtClean="0">
                <a:latin typeface="Arial" pitchFamily="34" charset="0"/>
                <a:cs typeface="Arial" pitchFamily="34" charset="0"/>
              </a:rPr>
              <a:t>If you have questions in preparing your briefing please contact your local Acquisition Center of Excellence (ACE) for guidance.  </a:t>
            </a:r>
          </a:p>
          <a:p>
            <a:pPr lvl="1" eaLnBrk="1" hangingPunct="1">
              <a:spcBef>
                <a:spcPts val="0"/>
              </a:spcBef>
            </a:pPr>
            <a:r>
              <a:rPr lang="en-US" sz="1000" kern="1200" dirty="0" smtClean="0">
                <a:solidFill>
                  <a:schemeClr val="tx1"/>
                </a:solidFill>
                <a:effectLst/>
                <a:latin typeface="Arial" pitchFamily="34" charset="0"/>
                <a:ea typeface="+mn-ea"/>
                <a:cs typeface="Arial" pitchFamily="34" charset="0"/>
              </a:rPr>
              <a:t>Wright Patterson AFB</a:t>
            </a:r>
            <a:r>
              <a:rPr lang="en-US" sz="1000" dirty="0" smtClean="0">
                <a:latin typeface="Arial" pitchFamily="34" charset="0"/>
                <a:cs typeface="Arial" pitchFamily="34" charset="0"/>
              </a:rPr>
              <a:t>	DSN:  785-</a:t>
            </a:r>
            <a:r>
              <a:rPr lang="en-US" sz="1000" kern="1200" dirty="0" smtClean="0">
                <a:solidFill>
                  <a:schemeClr val="tx1"/>
                </a:solidFill>
                <a:effectLst/>
                <a:latin typeface="Arial" pitchFamily="34" charset="0"/>
                <a:ea typeface="+mn-ea"/>
                <a:cs typeface="Arial" pitchFamily="34" charset="0"/>
              </a:rPr>
              <a:t>5518/COMM: 937-255-5518</a:t>
            </a:r>
            <a:r>
              <a:rPr lang="en-US" sz="1000" dirty="0" smtClean="0">
                <a:latin typeface="Arial" pitchFamily="34" charset="0"/>
                <a:cs typeface="Arial" pitchFamily="34" charset="0"/>
              </a:rPr>
              <a:t> </a:t>
            </a:r>
          </a:p>
          <a:p>
            <a:pPr lvl="1" eaLnBrk="1" hangingPunct="1">
              <a:spcBef>
                <a:spcPts val="0"/>
              </a:spcBef>
            </a:pPr>
            <a:r>
              <a:rPr lang="en-US" sz="1000" baseline="0" dirty="0" err="1" smtClean="0">
                <a:latin typeface="Arial" pitchFamily="34" charset="0"/>
                <a:cs typeface="Arial" pitchFamily="34" charset="0"/>
              </a:rPr>
              <a:t>Hanscom</a:t>
            </a:r>
            <a:r>
              <a:rPr lang="en-US" sz="1000" baseline="0" dirty="0" smtClean="0">
                <a:latin typeface="Arial" pitchFamily="34" charset="0"/>
                <a:cs typeface="Arial" pitchFamily="34" charset="0"/>
              </a:rPr>
              <a:t> AFB</a:t>
            </a:r>
            <a:r>
              <a:rPr lang="en-US" sz="1000" dirty="0" smtClean="0">
                <a:latin typeface="Arial" pitchFamily="34" charset="0"/>
                <a:cs typeface="Arial" pitchFamily="34" charset="0"/>
              </a:rPr>
              <a:t>	DSN:  </a:t>
            </a:r>
            <a:r>
              <a:rPr lang="en-US" sz="1000" kern="1200" dirty="0" smtClean="0">
                <a:latin typeface="Arial" pitchFamily="34" charset="0"/>
                <a:ea typeface="+mn-ea"/>
                <a:cs typeface="Arial" pitchFamily="34" charset="0"/>
              </a:rPr>
              <a:t>845-1660/COMM:  781-225-1660 </a:t>
            </a:r>
          </a:p>
          <a:p>
            <a:pPr lvl="1" eaLnBrk="1" hangingPunct="1">
              <a:spcBef>
                <a:spcPts val="0"/>
              </a:spcBef>
            </a:pPr>
            <a:r>
              <a:rPr lang="en-US" sz="1000" kern="1200" dirty="0" smtClean="0">
                <a:latin typeface="Arial" pitchFamily="34" charset="0"/>
                <a:ea typeface="+mn-ea"/>
                <a:cs typeface="Arial" pitchFamily="34" charset="0"/>
              </a:rPr>
              <a:t>Eglin AFB</a:t>
            </a:r>
            <a:r>
              <a:rPr lang="en-US" sz="1000" dirty="0" smtClean="0">
                <a:latin typeface="Arial" pitchFamily="34" charset="0"/>
                <a:cs typeface="Arial" pitchFamily="34" charset="0"/>
              </a:rPr>
              <a:t>	DSN:  875-0526/COMM:  850-883-0526 </a:t>
            </a:r>
          </a:p>
          <a:p>
            <a:pPr marL="457200" marR="0" lvl="1" indent="0" algn="l" defTabSz="914400" rtl="0" eaLnBrk="1" fontAlgn="base" latinLnBrk="0" hangingPunct="1">
              <a:lnSpc>
                <a:spcPct val="100000"/>
              </a:lnSpc>
              <a:spcBef>
                <a:spcPts val="0"/>
              </a:spcBef>
              <a:spcAft>
                <a:spcPct val="0"/>
              </a:spcAft>
              <a:buClrTx/>
              <a:buSzTx/>
              <a:buFontTx/>
              <a:buNone/>
              <a:tabLst/>
              <a:defRPr/>
            </a:pPr>
            <a:r>
              <a:rPr lang="en-US" sz="1000" kern="1200" dirty="0" smtClean="0">
                <a:solidFill>
                  <a:schemeClr val="tx1"/>
                </a:solidFill>
                <a:effectLst/>
                <a:latin typeface="Arial" pitchFamily="34" charset="0"/>
                <a:ea typeface="+mn-ea"/>
                <a:cs typeface="Arial" pitchFamily="34" charset="0"/>
              </a:rPr>
              <a:t>Warner Robbins	</a:t>
            </a:r>
            <a:r>
              <a:rPr lang="en-US" sz="1000" b="0" kern="1200" dirty="0" smtClean="0">
                <a:solidFill>
                  <a:schemeClr val="tx1"/>
                </a:solidFill>
                <a:latin typeface="Arial" pitchFamily="34" charset="0"/>
                <a:ea typeface="+mn-ea"/>
                <a:cs typeface="Arial" pitchFamily="34" charset="0"/>
              </a:rPr>
              <a:t>DSN   468-0274/COMM:  478-926-0274</a:t>
            </a:r>
            <a:r>
              <a:rPr lang="en-US" sz="1000" b="0" dirty="0" smtClean="0">
                <a:latin typeface="Arial" pitchFamily="34" charset="0"/>
                <a:cs typeface="Arial" pitchFamily="34" charset="0"/>
              </a:rPr>
              <a:t> </a:t>
            </a:r>
          </a:p>
          <a:p>
            <a:r>
              <a:rPr lang="en-US" sz="1000" b="0" kern="1200" baseline="0" dirty="0" smtClean="0">
                <a:solidFill>
                  <a:schemeClr val="tx1"/>
                </a:solidFill>
                <a:latin typeface="Arial" pitchFamily="34" charset="0"/>
                <a:ea typeface="+mn-ea"/>
                <a:cs typeface="Arial" pitchFamily="34" charset="0"/>
              </a:rPr>
              <a:t>        </a:t>
            </a:r>
            <a:r>
              <a:rPr lang="en-US" sz="1000" dirty="0" smtClean="0">
                <a:latin typeface="Arial" pitchFamily="34" charset="0"/>
                <a:cs typeface="Arial" pitchFamily="34" charset="0"/>
              </a:rPr>
              <a:t>     </a:t>
            </a:r>
            <a:r>
              <a:rPr lang="en-US" sz="1000" b="0" kern="1200" dirty="0" smtClean="0">
                <a:solidFill>
                  <a:schemeClr val="tx1"/>
                </a:solidFill>
                <a:latin typeface="Arial" pitchFamily="34" charset="0"/>
                <a:ea typeface="+mn-ea"/>
                <a:cs typeface="Arial" pitchFamily="34" charset="0"/>
              </a:rPr>
              <a:t>Hill AFB		DSN:  777-7999/COMM:  801-777-7999  or</a:t>
            </a:r>
            <a:r>
              <a:rPr lang="en-US" sz="1000" kern="1200" dirty="0" smtClean="0">
                <a:solidFill>
                  <a:schemeClr val="tx1"/>
                </a:solidFill>
                <a:effectLst/>
                <a:latin typeface="Arial" pitchFamily="34" charset="0"/>
                <a:ea typeface="+mn-ea"/>
                <a:cs typeface="Arial" pitchFamily="34" charset="0"/>
              </a:rPr>
              <a:t>-777-5538</a:t>
            </a:r>
            <a:endParaRPr lang="en-US" sz="1000" b="0" kern="1200" dirty="0" smtClean="0">
              <a:solidFill>
                <a:schemeClr val="tx1"/>
              </a:solidFill>
              <a:latin typeface="Arial" pitchFamily="34" charset="0"/>
              <a:ea typeface="+mn-ea"/>
              <a:cs typeface="Arial" pitchFamily="34" charset="0"/>
            </a:endParaRPr>
          </a:p>
          <a:p>
            <a:r>
              <a:rPr lang="en-US" sz="1000" b="0" baseline="0" dirty="0" smtClean="0">
                <a:latin typeface="Arial" pitchFamily="34" charset="0"/>
                <a:cs typeface="Arial" pitchFamily="34" charset="0"/>
              </a:rPr>
              <a:t>             Tinker AFB	</a:t>
            </a:r>
            <a:r>
              <a:rPr lang="en-US" sz="1000" kern="1200" dirty="0" smtClean="0">
                <a:solidFill>
                  <a:schemeClr val="tx1"/>
                </a:solidFill>
                <a:effectLst/>
                <a:latin typeface="Arial" pitchFamily="34" charset="0"/>
                <a:ea typeface="+mn-ea"/>
                <a:cs typeface="Arial" pitchFamily="34" charset="0"/>
              </a:rPr>
              <a:t>DSN:  884-2791/COMM:  405-734-2791</a:t>
            </a:r>
            <a:endParaRPr lang="en-US" sz="1000" b="0" dirty="0" smtClean="0">
              <a:latin typeface="Arial" pitchFamily="34" charset="0"/>
              <a:cs typeface="Arial" pitchFamily="34" charset="0"/>
            </a:endParaRPr>
          </a:p>
          <a:p>
            <a:pPr lvl="1" eaLnBrk="1" hangingPunct="1">
              <a:spcBef>
                <a:spcPts val="0"/>
              </a:spcBef>
            </a:pPr>
            <a:r>
              <a:rPr lang="en-US" sz="1000" dirty="0" smtClean="0">
                <a:latin typeface="Arial" pitchFamily="34" charset="0"/>
                <a:cs typeface="Arial" pitchFamily="34" charset="0"/>
              </a:rPr>
              <a:t>Los Angeles AFB	DSN:  633-1534/COMM.  310 653-1534 </a:t>
            </a:r>
          </a:p>
          <a:p>
            <a:pPr marL="457886" lvl="1" defTabSz="915772" eaLnBrk="1" hangingPunct="1">
              <a:spcBef>
                <a:spcPts val="0"/>
              </a:spcBef>
              <a:defRPr/>
            </a:pPr>
            <a:r>
              <a:rPr lang="en-US" sz="1000" dirty="0" smtClean="0">
                <a:latin typeface="Arial" pitchFamily="34" charset="0"/>
                <a:cs typeface="Arial" pitchFamily="34" charset="0"/>
              </a:rPr>
              <a:t>SAF/AQXC 	Commercial: 202-404-3403  (If you have recommendations to improve the CSB template) </a:t>
            </a:r>
          </a:p>
          <a:p>
            <a:pPr>
              <a:defRPr/>
            </a:pPr>
            <a:endParaRPr lang="en-US" dirty="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93115" y="4667885"/>
            <a:ext cx="5607050" cy="3344863"/>
          </a:xfrm>
        </p:spPr>
        <p:txBody>
          <a:bodyPr/>
          <a:lstStyle/>
          <a:p>
            <a:r>
              <a:rPr lang="en-US" dirty="0" smtClean="0"/>
              <a:t>Evaluate</a:t>
            </a:r>
            <a:r>
              <a:rPr lang="en-US" baseline="0" dirty="0" smtClean="0"/>
              <a:t> the new and emerging threat predictions. Identify any new requirements, requirements re-prioritizations and/or requirements trade-offs that are driven by threat projections, Intelligence Mission Data (IMD) requirements, and cyber vulnerability/resiliency.  Provide the proposed mitigations for each new/evolved threat.  </a:t>
            </a:r>
          </a:p>
        </p:txBody>
      </p:sp>
      <p:sp>
        <p:nvSpPr>
          <p:cNvPr id="4" name="Slide Number Placeholder 3"/>
          <p:cNvSpPr>
            <a:spLocks noGrp="1"/>
          </p:cNvSpPr>
          <p:nvPr>
            <p:ph type="sldNum" sz="quarter" idx="10"/>
          </p:nvPr>
        </p:nvSpPr>
        <p:spPr/>
        <p:txBody>
          <a:bodyPr/>
          <a:lstStyle/>
          <a:p>
            <a:pPr>
              <a:defRPr/>
            </a:pPr>
            <a:fld id="{6DB2AA2B-CC7D-456A-A31A-C5087B4A42C4}" type="slidenum">
              <a:rPr lang="en-US" smtClean="0"/>
              <a:pPr>
                <a:defRPr/>
              </a:pPr>
              <a:t>11</a:t>
            </a:fld>
            <a:endParaRPr lang="en-US"/>
          </a:p>
        </p:txBody>
      </p:sp>
    </p:spTree>
    <p:extLst>
      <p:ext uri="{BB962C8B-B14F-4D97-AF65-F5344CB8AC3E}">
        <p14:creationId xmlns:p14="http://schemas.microsoft.com/office/powerpoint/2010/main" val="3053818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event of a projected CIP breach before (FOC?), the acquisition and</a:t>
            </a:r>
          </a:p>
          <a:p>
            <a:r>
              <a:rPr lang="en-US" dirty="0" smtClean="0"/>
              <a:t>requirements communities, with specific CIP information from the</a:t>
            </a:r>
          </a:p>
          <a:p>
            <a:r>
              <a:rPr lang="en-US" dirty="0" smtClean="0"/>
              <a:t>intelligence community, should develop, analyze, and select at least 1 risk</a:t>
            </a:r>
          </a:p>
          <a:p>
            <a:r>
              <a:rPr lang="en-US" dirty="0" smtClean="0"/>
              <a:t>mitigation strategy.  Potential CIP breach risk mitigation strategies could</a:t>
            </a:r>
          </a:p>
          <a:p>
            <a:r>
              <a:rPr lang="en-US" dirty="0" smtClean="0"/>
              <a:t>include: changes to TTPs (operational/requirements community), KPPs/KSAs</a:t>
            </a:r>
          </a:p>
          <a:p>
            <a:r>
              <a:rPr lang="en-US" dirty="0" smtClean="0"/>
              <a:t>(requirements community), program schedule/system performance changes</a:t>
            </a:r>
          </a:p>
          <a:p>
            <a:r>
              <a:rPr lang="en-US" dirty="0" smtClean="0"/>
              <a:t>(acquisition community; could include requirements community if performance</a:t>
            </a:r>
          </a:p>
          <a:p>
            <a:r>
              <a:rPr lang="en-US" dirty="0" smtClean="0"/>
              <a:t>changes KPPs/KSAs), or, in extreme cases, program termination (all</a:t>
            </a:r>
          </a:p>
          <a:p>
            <a:r>
              <a:rPr lang="en-US" dirty="0" smtClean="0"/>
              <a:t>communities).  Preferred strategies will not necessarily eliminate the</a:t>
            </a:r>
          </a:p>
          <a:p>
            <a:r>
              <a:rPr lang="en-US" dirty="0" smtClean="0"/>
              <a:t>CIP/breach but should negate significant adverse impacts to the system</a:t>
            </a:r>
          </a:p>
          <a:p>
            <a:r>
              <a:rPr lang="en-US" dirty="0" smtClean="0"/>
              <a:t>performance requirements (KPPs, KSAs).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DB2AA2B-CC7D-456A-A31A-C5087B4A42C4}" type="slidenum">
              <a:rPr lang="en-US" smtClean="0"/>
              <a:pPr>
                <a:defRPr/>
              </a:pPr>
              <a:t>12</a:t>
            </a:fld>
            <a:endParaRPr lang="en-US"/>
          </a:p>
        </p:txBody>
      </p:sp>
    </p:spTree>
    <p:extLst>
      <p:ext uri="{BB962C8B-B14F-4D97-AF65-F5344CB8AC3E}">
        <p14:creationId xmlns:p14="http://schemas.microsoft.com/office/powerpoint/2010/main" val="1517936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of a projected CIP breach before (FOC?), the acquisition and</a:t>
            </a:r>
          </a:p>
          <a:p>
            <a:r>
              <a:rPr lang="en-US" dirty="0"/>
              <a:t>requirements communities, with specific CIP information from the</a:t>
            </a:r>
          </a:p>
          <a:p>
            <a:r>
              <a:rPr lang="en-US" dirty="0"/>
              <a:t>intelligence community, should develop, analyze, and select at least 1 risk</a:t>
            </a:r>
          </a:p>
          <a:p>
            <a:r>
              <a:rPr lang="en-US" dirty="0"/>
              <a:t>mitigation strategy.  Potential CIP breach risk mitigation strategies could</a:t>
            </a:r>
          </a:p>
          <a:p>
            <a:r>
              <a:rPr lang="en-US" dirty="0"/>
              <a:t>include: changes to TTPs (operational/requirements community), KPPs/KSAs</a:t>
            </a:r>
          </a:p>
          <a:p>
            <a:r>
              <a:rPr lang="en-US" dirty="0"/>
              <a:t>(requirements community), program schedule/system performance changes</a:t>
            </a:r>
          </a:p>
          <a:p>
            <a:r>
              <a:rPr lang="en-US" dirty="0"/>
              <a:t>(acquisition community; could include requirements community if performance</a:t>
            </a:r>
          </a:p>
          <a:p>
            <a:r>
              <a:rPr lang="en-US" dirty="0"/>
              <a:t>changes KPPs/KSAs), or, in extreme cases, program termination (all</a:t>
            </a:r>
          </a:p>
          <a:p>
            <a:r>
              <a:rPr lang="en-US" dirty="0"/>
              <a:t>communities).  Preferred strategies will not necessarily eliminate the</a:t>
            </a:r>
          </a:p>
          <a:p>
            <a:r>
              <a:rPr lang="en-US" dirty="0"/>
              <a:t>CIP/breach but should negate significant adverse impacts to the system</a:t>
            </a:r>
          </a:p>
          <a:p>
            <a:r>
              <a:rPr lang="en-US" dirty="0"/>
              <a:t>performance requirements (KPPs, KSAs).</a:t>
            </a:r>
          </a:p>
          <a:p>
            <a:endParaRPr lang="en-US" dirty="0"/>
          </a:p>
        </p:txBody>
      </p:sp>
      <p:sp>
        <p:nvSpPr>
          <p:cNvPr id="4" name="Slide Number Placeholder 3"/>
          <p:cNvSpPr>
            <a:spLocks noGrp="1"/>
          </p:cNvSpPr>
          <p:nvPr>
            <p:ph type="sldNum" sz="quarter" idx="10"/>
          </p:nvPr>
        </p:nvSpPr>
        <p:spPr/>
        <p:txBody>
          <a:bodyPr/>
          <a:lstStyle/>
          <a:p>
            <a:pPr>
              <a:defRPr/>
            </a:pPr>
            <a:fld id="{6DB2AA2B-CC7D-456A-A31A-C5087B4A42C4}" type="slidenum">
              <a:rPr lang="en-US" smtClean="0"/>
              <a:pPr>
                <a:defRPr/>
              </a:pPr>
              <a:t>13</a:t>
            </a:fld>
            <a:endParaRPr lang="en-US"/>
          </a:p>
        </p:txBody>
      </p:sp>
    </p:spTree>
    <p:extLst>
      <p:ext uri="{BB962C8B-B14F-4D97-AF65-F5344CB8AC3E}">
        <p14:creationId xmlns:p14="http://schemas.microsoft.com/office/powerpoint/2010/main" val="3166660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of a projected CIP breach before (FOC?), the acquisition and</a:t>
            </a:r>
          </a:p>
          <a:p>
            <a:r>
              <a:rPr lang="en-US" dirty="0"/>
              <a:t>requirements communities, with specific CIP information from the</a:t>
            </a:r>
          </a:p>
          <a:p>
            <a:r>
              <a:rPr lang="en-US" dirty="0"/>
              <a:t>intelligence community, should develop, analyze, and select at least 1 risk</a:t>
            </a:r>
          </a:p>
          <a:p>
            <a:r>
              <a:rPr lang="en-US" dirty="0"/>
              <a:t>mitigation strategy.  Potential CIP breach risk mitigation strategies could</a:t>
            </a:r>
          </a:p>
          <a:p>
            <a:r>
              <a:rPr lang="en-US" dirty="0"/>
              <a:t>include: changes to TTPs (operational/requirements community), KPPs/KSAs</a:t>
            </a:r>
          </a:p>
          <a:p>
            <a:r>
              <a:rPr lang="en-US" dirty="0"/>
              <a:t>(requirements community), program schedule/system performance changes</a:t>
            </a:r>
          </a:p>
          <a:p>
            <a:r>
              <a:rPr lang="en-US" dirty="0"/>
              <a:t>(acquisition community; could include requirements community if performance</a:t>
            </a:r>
          </a:p>
          <a:p>
            <a:r>
              <a:rPr lang="en-US" dirty="0"/>
              <a:t>changes KPPs/KSAs), or, in extreme cases, program termination (all</a:t>
            </a:r>
          </a:p>
          <a:p>
            <a:r>
              <a:rPr lang="en-US" dirty="0"/>
              <a:t>communities).  Preferred strategies will not necessarily eliminate the</a:t>
            </a:r>
          </a:p>
          <a:p>
            <a:r>
              <a:rPr lang="en-US" dirty="0"/>
              <a:t>CIP/breach but should negate significant adverse impacts to the system</a:t>
            </a:r>
          </a:p>
          <a:p>
            <a:r>
              <a:rPr lang="en-US" dirty="0"/>
              <a:t>performance requirements (KPPs, KSAs).</a:t>
            </a:r>
          </a:p>
          <a:p>
            <a:endParaRPr lang="en-US" dirty="0"/>
          </a:p>
        </p:txBody>
      </p:sp>
      <p:sp>
        <p:nvSpPr>
          <p:cNvPr id="4" name="Slide Number Placeholder 3"/>
          <p:cNvSpPr>
            <a:spLocks noGrp="1"/>
          </p:cNvSpPr>
          <p:nvPr>
            <p:ph type="sldNum" sz="quarter" idx="10"/>
          </p:nvPr>
        </p:nvSpPr>
        <p:spPr/>
        <p:txBody>
          <a:bodyPr/>
          <a:lstStyle/>
          <a:p>
            <a:pPr>
              <a:defRPr/>
            </a:pPr>
            <a:fld id="{6DB2AA2B-CC7D-456A-A31A-C5087B4A42C4}" type="slidenum">
              <a:rPr lang="en-US" smtClean="0"/>
              <a:pPr>
                <a:defRPr/>
              </a:pPr>
              <a:t>14</a:t>
            </a:fld>
            <a:endParaRPr lang="en-US"/>
          </a:p>
        </p:txBody>
      </p:sp>
    </p:spTree>
    <p:extLst>
      <p:ext uri="{BB962C8B-B14F-4D97-AF65-F5344CB8AC3E}">
        <p14:creationId xmlns:p14="http://schemas.microsoft.com/office/powerpoint/2010/main" val="346991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of a projected CIP breach before (FOC?), the acquisition and</a:t>
            </a:r>
          </a:p>
          <a:p>
            <a:r>
              <a:rPr lang="en-US" dirty="0"/>
              <a:t>requirements communities, with specific CIP information from the</a:t>
            </a:r>
          </a:p>
          <a:p>
            <a:r>
              <a:rPr lang="en-US" dirty="0"/>
              <a:t>intelligence community, should develop, analyze, and select at least 1 risk</a:t>
            </a:r>
          </a:p>
          <a:p>
            <a:r>
              <a:rPr lang="en-US" dirty="0"/>
              <a:t>mitigation strategy.  Potential CIP breach risk mitigation strategies could</a:t>
            </a:r>
          </a:p>
          <a:p>
            <a:r>
              <a:rPr lang="en-US" dirty="0"/>
              <a:t>include: changes to TTPs (operational/requirements community), KPPs/KSAs</a:t>
            </a:r>
          </a:p>
          <a:p>
            <a:r>
              <a:rPr lang="en-US" dirty="0"/>
              <a:t>(requirements community), program schedule/system performance changes</a:t>
            </a:r>
          </a:p>
          <a:p>
            <a:r>
              <a:rPr lang="en-US" dirty="0"/>
              <a:t>(acquisition community; could include requirements community if performance</a:t>
            </a:r>
          </a:p>
          <a:p>
            <a:r>
              <a:rPr lang="en-US" dirty="0"/>
              <a:t>changes KPPs/KSAs), or, in extreme cases, program termination (all</a:t>
            </a:r>
          </a:p>
          <a:p>
            <a:r>
              <a:rPr lang="en-US" dirty="0"/>
              <a:t>communities).  Preferred strategies will not necessarily eliminate the</a:t>
            </a:r>
          </a:p>
          <a:p>
            <a:r>
              <a:rPr lang="en-US" dirty="0"/>
              <a:t>CIP/breach but should negate significant adverse impacts to the system</a:t>
            </a:r>
          </a:p>
          <a:p>
            <a:r>
              <a:rPr lang="en-US" dirty="0"/>
              <a:t>performance requirements (KPPs, KSAs).</a:t>
            </a:r>
          </a:p>
          <a:p>
            <a:endParaRPr lang="en-US" dirty="0"/>
          </a:p>
        </p:txBody>
      </p:sp>
      <p:sp>
        <p:nvSpPr>
          <p:cNvPr id="4" name="Slide Number Placeholder 3"/>
          <p:cNvSpPr>
            <a:spLocks noGrp="1"/>
          </p:cNvSpPr>
          <p:nvPr>
            <p:ph type="sldNum" sz="quarter" idx="10"/>
          </p:nvPr>
        </p:nvSpPr>
        <p:spPr/>
        <p:txBody>
          <a:bodyPr/>
          <a:lstStyle/>
          <a:p>
            <a:pPr>
              <a:defRPr/>
            </a:pPr>
            <a:fld id="{6DB2AA2B-CC7D-456A-A31A-C5087B4A42C4}" type="slidenum">
              <a:rPr lang="en-US" smtClean="0"/>
              <a:pPr>
                <a:defRPr/>
              </a:pPr>
              <a:t>15</a:t>
            </a:fld>
            <a:endParaRPr lang="en-US"/>
          </a:p>
        </p:txBody>
      </p:sp>
    </p:spTree>
    <p:extLst>
      <p:ext uri="{BB962C8B-B14F-4D97-AF65-F5344CB8AC3E}">
        <p14:creationId xmlns:p14="http://schemas.microsoft.com/office/powerpoint/2010/main" val="2777575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82880" y="4506687"/>
            <a:ext cx="6675120" cy="4092802"/>
          </a:xfr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Describe</a:t>
            </a:r>
            <a:r>
              <a:rPr lang="en-US" baseline="0" dirty="0" smtClean="0"/>
              <a:t> the requirements/configuration change management process for your program – the above is only an example.  Show the tiered approach to change control and who governs each body.  The CSB should be a part of the governance process for any change that has a significant impact on cost and/or schedule (&gt;$100M and/or &gt;6 Months).</a:t>
            </a:r>
            <a:br>
              <a:rPr lang="en-US" baseline="0" dirty="0" smtClean="0"/>
            </a:br>
            <a:r>
              <a:rPr lang="en-US" baseline="0" dirty="0" smtClean="0"/>
              <a:t/>
            </a:r>
            <a:br>
              <a:rPr lang="en-US" baseline="0" dirty="0" smtClean="0"/>
            </a:br>
            <a:r>
              <a:rPr lang="en-US" baseline="0" dirty="0" smtClean="0"/>
              <a:t>AQXC will use this and the requirement changes chart to ensure value added discussion at the CSB by inviting affected stakeholders to attend.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Per </a:t>
            </a:r>
            <a:r>
              <a:rPr lang="en-US" dirty="0" err="1" smtClean="0"/>
              <a:t>DoD</a:t>
            </a:r>
            <a:r>
              <a:rPr lang="en-US" dirty="0" smtClean="0"/>
              <a:t> 5000.02:</a:t>
            </a:r>
            <a:r>
              <a:rPr lang="en-US" baseline="0" dirty="0" smtClean="0"/>
              <a:t> </a:t>
            </a:r>
            <a:r>
              <a:rPr lang="en-US" sz="1200" b="0" i="1" u="none" strike="noStrike" kern="1200" baseline="0" dirty="0" smtClean="0">
                <a:solidFill>
                  <a:schemeClr val="tx1"/>
                </a:solidFill>
                <a:latin typeface="Arial" charset="0"/>
                <a:ea typeface="+mn-ea"/>
                <a:cs typeface="+mn-cs"/>
              </a:rPr>
              <a:t>The CSB will meet at least annually, and more frequently as capability requirements or content trades are needed, to review all requirements changes and any significant technical configuration changes for ACAT I and IA programs in development, production, and sustainment that have the potential to result in cost and schedule impacts to the program. The CSB will review potential capability requirements changes and propose to the requirements validation authority those changes that may be necessary to achieve affordability constraints on production and sustainment costs or that will result in a more cost-effective product. Changes that increase cost will not be approved unless funds are identified and schedule impacts are addressed. Program requirements will fall under the cognizance of the CSB upon receipt of a validated CDD or other validated requirements document, and before the Development RFP Release Decision Point.</a:t>
            </a:r>
            <a:endParaRPr lang="en-US" i="1" dirty="0"/>
          </a:p>
        </p:txBody>
      </p:sp>
      <p:sp>
        <p:nvSpPr>
          <p:cNvPr id="4" name="Slide Number Placeholder 3"/>
          <p:cNvSpPr>
            <a:spLocks noGrp="1"/>
          </p:cNvSpPr>
          <p:nvPr>
            <p:ph type="sldNum" sz="quarter" idx="10"/>
          </p:nvPr>
        </p:nvSpPr>
        <p:spPr/>
        <p:txBody>
          <a:bodyPr/>
          <a:lstStyle/>
          <a:p>
            <a:pPr>
              <a:defRPr/>
            </a:pPr>
            <a:fld id="{6DB2AA2B-CC7D-456A-A31A-C5087B4A42C4}"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39457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E36FCF4-DD7D-4319-B01D-35AD5B15D9E3}" type="slidenum">
              <a:rPr lang="en-US" smtClean="0"/>
              <a:pPr/>
              <a:t>17</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755015" y="4683125"/>
            <a:ext cx="5607050" cy="3344863"/>
          </a:xfrm>
          <a:noFill/>
          <a:ln/>
        </p:spPr>
        <p:txBody>
          <a:bodyPr/>
          <a:lstStyle/>
          <a:p>
            <a:pPr marL="0" indent="0">
              <a:buFont typeface="Arial" panose="020B0604020202020204" pitchFamily="34" charset="0"/>
              <a:buNone/>
            </a:pPr>
            <a:r>
              <a:rPr lang="en-US" b="0" dirty="0" smtClean="0"/>
              <a:t>Do not limit to KPPs/KSAs or changes to Draft CDD/CDD/CPD.  Also, include updates or refinement to requirements identified by the User or other organizations.  </a:t>
            </a:r>
          </a:p>
          <a:p>
            <a:pPr marL="0" indent="0">
              <a:buFont typeface="Arial" panose="020B0604020202020204" pitchFamily="34" charset="0"/>
              <a:buNone/>
            </a:pPr>
            <a:endParaRPr lang="en-US" b="0" dirty="0" smtClean="0"/>
          </a:p>
          <a:p>
            <a:pPr marL="0" indent="0">
              <a:buFont typeface="Arial" panose="020B0604020202020204" pitchFamily="34" charset="0"/>
              <a:buNone/>
            </a:pPr>
            <a:r>
              <a:rPr lang="en-US" b="0" dirty="0" smtClean="0"/>
              <a:t>If there are significant cost/schedule</a:t>
            </a:r>
            <a:r>
              <a:rPr lang="en-US" b="0" baseline="0" dirty="0" smtClean="0"/>
              <a:t> impacts (&gt;$100M/6mos), the CSB must approve per </a:t>
            </a:r>
            <a:r>
              <a:rPr lang="en-US" b="0" baseline="0" dirty="0" err="1" smtClean="0"/>
              <a:t>DoDI</a:t>
            </a:r>
            <a:r>
              <a:rPr lang="en-US" b="0" baseline="0" dirty="0" smtClean="0"/>
              <a:t> 5000.02.</a:t>
            </a:r>
            <a:endParaRPr lang="en-US" b="0" dirty="0" smtClean="0"/>
          </a:p>
          <a:p>
            <a:endParaRPr lang="en-US" b="1" dirty="0" smtClean="0"/>
          </a:p>
          <a:p>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AAB5951-0635-40E0-ACF7-CB1161EC076A}" type="slidenum">
              <a:rPr lang="en-US" smtClean="0"/>
              <a:pPr/>
              <a:t>18</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724535" y="4652645"/>
            <a:ext cx="5607050" cy="3344863"/>
          </a:xfrm>
          <a:noFill/>
          <a:ln/>
        </p:spPr>
        <p:txBody>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b="0" dirty="0" smtClean="0"/>
              <a:t>Identify all ECPs affecting form, fit or function from past 12 months and all anticipated during the next 12 months. </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lang="en-US" b="0" dirty="0" smtClean="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b="0" dirty="0" smtClean="0"/>
              <a:t>If there are significant cost or schedule impacts (&gt;$100M/6mos),</a:t>
            </a:r>
            <a:r>
              <a:rPr lang="en-US" b="0" baseline="0" dirty="0" smtClean="0"/>
              <a:t> the CSB must approve the configuration change, per </a:t>
            </a:r>
            <a:r>
              <a:rPr lang="en-US" b="0" baseline="0" dirty="0" err="1" smtClean="0"/>
              <a:t>DoDI</a:t>
            </a:r>
            <a:r>
              <a:rPr lang="en-US" b="0" baseline="0" dirty="0" smtClean="0"/>
              <a:t> 5000.02.</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lang="en-US" b="0" baseline="0" dirty="0" smtClean="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b="0" baseline="0" dirty="0" smtClean="0"/>
              <a:t>This chart is not required for Pre-Milestone B programs, as the configuration has not been fully defined.</a:t>
            </a:r>
            <a:endParaRPr lang="en-US" b="0" dirty="0" smtClean="0"/>
          </a:p>
          <a:p>
            <a:pPr marL="230188" indent="-230188">
              <a:buFont typeface="Arial" panose="020B0604020202020204" pitchFamily="34" charset="0"/>
              <a:buChar char="•"/>
            </a:pPr>
            <a:endParaRPr lang="en-US" b="0" dirty="0" smtClean="0"/>
          </a:p>
          <a:p>
            <a:pPr marL="230188" indent="-230188" algn="ctr">
              <a:spcBef>
                <a:spcPct val="0"/>
              </a:spcBef>
            </a:pPr>
            <a:endParaRPr lang="en-US" b="0" dirty="0" smtClean="0"/>
          </a:p>
          <a:p>
            <a:pPr marL="230188" indent="-230188"/>
            <a:endParaRPr lang="en-US" b="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766E867-230F-4ACA-842B-DF1D363E4414}" type="slidenum">
              <a:rPr lang="en-US" smtClean="0"/>
              <a:pPr/>
              <a:t>19</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747395" y="4645025"/>
            <a:ext cx="5607050" cy="3344863"/>
          </a:xfrm>
          <a:noFill/>
          <a:ln/>
        </p:spPr>
        <p:txBody>
          <a:bodyPr/>
          <a:lstStyle/>
          <a:p>
            <a:pPr>
              <a:spcBef>
                <a:spcPct val="0"/>
              </a:spcBef>
            </a:pPr>
            <a:r>
              <a:rPr lang="en-US" b="0" dirty="0" smtClean="0"/>
              <a:t>Input is required per DODI 5000.02</a:t>
            </a:r>
            <a:r>
              <a:rPr lang="en-US" b="0" baseline="0" dirty="0" smtClean="0"/>
              <a:t>:</a:t>
            </a:r>
            <a:r>
              <a:rPr lang="en-US" b="0" i="1" baseline="0" dirty="0" smtClean="0"/>
              <a:t> Propose a set of descoping options with supporting rationale addressing operational implications to the Configuration Steering Board that reduce program cost or moderate requirements</a:t>
            </a:r>
          </a:p>
          <a:p>
            <a:pPr>
              <a:spcBef>
                <a:spcPct val="0"/>
              </a:spcBef>
            </a:pPr>
            <a:endParaRPr lang="en-US" b="0" dirty="0" smtClean="0"/>
          </a:p>
          <a:p>
            <a:pPr>
              <a:spcBef>
                <a:spcPct val="0"/>
              </a:spcBef>
            </a:pPr>
            <a:r>
              <a:rPr lang="en-US" b="0" dirty="0" smtClean="0"/>
              <a:t>Good rule of thumb:  Treat this as a budget drill</a:t>
            </a:r>
          </a:p>
          <a:p>
            <a:pPr marL="171450" indent="-171450">
              <a:spcBef>
                <a:spcPct val="0"/>
              </a:spcBef>
              <a:buFont typeface="Arial" panose="020B0604020202020204" pitchFamily="34" charset="0"/>
              <a:buChar char="•"/>
            </a:pPr>
            <a:r>
              <a:rPr lang="en-US" b="0" dirty="0" smtClean="0"/>
              <a:t>Discuss establishing thresholds of possible budget removal (i.e. what must be </a:t>
            </a:r>
            <a:r>
              <a:rPr lang="en-US" b="0" dirty="0" err="1" smtClean="0"/>
              <a:t>descoped</a:t>
            </a:r>
            <a:r>
              <a:rPr lang="en-US" b="0" dirty="0" smtClean="0"/>
              <a:t> if 10%, 20%, 30% of budget were removed)</a:t>
            </a:r>
          </a:p>
          <a:p>
            <a:pPr marL="171450" indent="-171450">
              <a:spcBef>
                <a:spcPct val="0"/>
              </a:spcBef>
              <a:buFont typeface="Arial" panose="020B0604020202020204" pitchFamily="34" charset="0"/>
              <a:buChar char="•"/>
            </a:pPr>
            <a:r>
              <a:rPr lang="en-US" b="0" dirty="0" smtClean="0"/>
              <a:t>Identify whether descoping options have been reviewed and/or approved by users in any venue prior to CSB</a:t>
            </a:r>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C243860-0637-418A-9014-1002E9670464}" type="slidenum">
              <a:rPr lang="en-US" smtClean="0"/>
              <a:pPr/>
              <a:t>20</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709295" y="4629785"/>
            <a:ext cx="5607050" cy="3344863"/>
          </a:xfrm>
          <a:noFill/>
          <a:ln/>
        </p:spPr>
        <p:txBody>
          <a:bodyPr/>
          <a:lstStyle/>
          <a:p>
            <a:r>
              <a:rPr lang="en-US" dirty="0" smtClean="0">
                <a:cs typeface="Times New Roman" pitchFamily="18" charset="0"/>
              </a:rPr>
              <a:t>Besides meeting the legal requirements (</a:t>
            </a:r>
            <a:r>
              <a:rPr lang="en-US" sz="1200" b="0" i="0" u="none" strike="noStrike" kern="1200" baseline="0" dirty="0" smtClean="0">
                <a:solidFill>
                  <a:schemeClr val="tx1"/>
                </a:solidFill>
                <a:latin typeface="Arial" charset="0"/>
                <a:ea typeface="+mn-ea"/>
                <a:cs typeface="+mn-cs"/>
              </a:rPr>
              <a:t>Section 814 of Public Law 110-417, “Duncan Hunter National Defense Authorization Act for Fiscal Year 2009,” “Configuration Steering Boards for Cost Control Under Major Defense Acquisition Programs”)</a:t>
            </a:r>
            <a:r>
              <a:rPr lang="en-US" dirty="0" smtClean="0">
                <a:cs typeface="Times New Roman" pitchFamily="18" charset="0"/>
              </a:rPr>
              <a:t> for a CSB, wants to increase the value of the meeting to address important program issues.  The PM/PEO are encouraged to identify issues that provide the most concern.  It is an open opportunity to identify: "what worries me most”.   What "keeps me up at night"?  These may include oversight issues, funding instability, congressional interest, or other issues such as slow transition of technology.    This is an opportunity for the PM/PEO to notify the SAE of potential issues either not addressed previously, or reiterate some of those addressed earlier.  Identifying these issues is the first step; but have a plan to address them.  Also, identify how the SAE might help.  An example might be asking the SAE to break a logjam disagreement with the OSD staff.  Another might be a problem getting coordination through another Air Force Directorate (GC, TE, IL </a:t>
            </a:r>
            <a:r>
              <a:rPr lang="en-US" dirty="0" err="1" smtClean="0">
                <a:cs typeface="Times New Roman" pitchFamily="18" charset="0"/>
              </a:rPr>
              <a:t>etc</a:t>
            </a:r>
            <a:r>
              <a:rPr lang="en-US" dirty="0" smtClean="0">
                <a:cs typeface="Times New Roman" pitchFamily="18" charset="0"/>
              </a:rPr>
              <a:t>).   In some cases where the discussion is appropriate for an Air Force only meeting, a separate session can be set up to follow the CSB meeting with OSD and the Joint Staff excused from the meeting.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Information from this table to be presented</a:t>
            </a:r>
            <a:r>
              <a:rPr lang="en-US" sz="1400" b="1" baseline="0" dirty="0" smtClean="0"/>
              <a:t> by the PEOs at the CSBs for all their ACAT I/IA programs. It </a:t>
            </a:r>
            <a:r>
              <a:rPr lang="en-US" sz="1400" b="1" dirty="0" smtClean="0"/>
              <a:t>should reflect the status of </a:t>
            </a:r>
            <a:r>
              <a:rPr lang="en-US" sz="1400" b="1" baseline="0" dirty="0" smtClean="0"/>
              <a:t>Ownership of the Technical Baseline  in the PEO’s portfolio. This is SAF/AQ’s priority 3 (Own the Technical Baseline).  </a:t>
            </a:r>
            <a:endParaRPr lang="en-US" sz="1400" b="1" dirty="0"/>
          </a:p>
        </p:txBody>
      </p:sp>
      <p:sp>
        <p:nvSpPr>
          <p:cNvPr id="4" name="Slide Number Placeholder 3"/>
          <p:cNvSpPr>
            <a:spLocks noGrp="1"/>
          </p:cNvSpPr>
          <p:nvPr>
            <p:ph type="sldNum" sz="quarter" idx="10"/>
          </p:nvPr>
        </p:nvSpPr>
        <p:spPr/>
        <p:txBody>
          <a:bodyPr/>
          <a:lstStyle/>
          <a:p>
            <a:pPr>
              <a:defRPr/>
            </a:pPr>
            <a:fld id="{44D239D8-FCCC-4471-A307-D5322AEA5FE6}" type="slidenum">
              <a:rPr lang="en-US" smtClean="0"/>
              <a:pPr>
                <a:defRPr/>
              </a:pPr>
              <a:t>3</a:t>
            </a:fld>
            <a:endParaRPr lang="en-US" dirty="0"/>
          </a:p>
        </p:txBody>
      </p:sp>
    </p:spTree>
    <p:extLst>
      <p:ext uri="{BB962C8B-B14F-4D97-AF65-F5344CB8AC3E}">
        <p14:creationId xmlns:p14="http://schemas.microsoft.com/office/powerpoint/2010/main" val="1458320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0"/>
              </a:spcBef>
              <a:spcAft>
                <a:spcPct val="0"/>
              </a:spcAft>
              <a:defRPr sz="1400">
                <a:solidFill>
                  <a:schemeClr val="tx1"/>
                </a:solidFill>
                <a:latin typeface="Arial" charset="0"/>
              </a:defRPr>
            </a:lvl6pPr>
            <a:lvl7pPr marL="2971800" indent="-228600" algn="ctr" eaLnBrk="0" fontAlgn="base" hangingPunct="0">
              <a:spcBef>
                <a:spcPct val="0"/>
              </a:spcBef>
              <a:spcAft>
                <a:spcPct val="0"/>
              </a:spcAft>
              <a:defRPr sz="1400">
                <a:solidFill>
                  <a:schemeClr val="tx1"/>
                </a:solidFill>
                <a:latin typeface="Arial" charset="0"/>
              </a:defRPr>
            </a:lvl7pPr>
            <a:lvl8pPr marL="3429000" indent="-228600" algn="ctr" eaLnBrk="0" fontAlgn="base" hangingPunct="0">
              <a:spcBef>
                <a:spcPct val="0"/>
              </a:spcBef>
              <a:spcAft>
                <a:spcPct val="0"/>
              </a:spcAft>
              <a:defRPr sz="1400">
                <a:solidFill>
                  <a:schemeClr val="tx1"/>
                </a:solidFill>
                <a:latin typeface="Arial" charset="0"/>
              </a:defRPr>
            </a:lvl8pPr>
            <a:lvl9pPr marL="3886200" indent="-228600" algn="ctr" eaLnBrk="0" fontAlgn="base" hangingPunct="0">
              <a:spcBef>
                <a:spcPct val="0"/>
              </a:spcBef>
              <a:spcAft>
                <a:spcPct val="0"/>
              </a:spcAft>
              <a:defRPr sz="1400">
                <a:solidFill>
                  <a:schemeClr val="tx1"/>
                </a:solidFill>
                <a:latin typeface="Arial" charset="0"/>
              </a:defRPr>
            </a:lvl9pPr>
          </a:lstStyle>
          <a:p>
            <a:fld id="{3025D0DF-FB19-4C58-A2BE-A3ED638F2C2D}" type="slidenum">
              <a:rPr lang="en-US" altLang="en-US" sz="1200" smtClean="0"/>
              <a:pPr/>
              <a:t>21</a:t>
            </a:fld>
            <a:endParaRPr lang="en-US" altLang="en-US" sz="12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t>10 USC § 8013: </a:t>
            </a:r>
            <a:r>
              <a:rPr lang="en-US" altLang="en-US" dirty="0" smtClean="0"/>
              <a:t>―[T]he Secretary of the Air Force is responsible for, and has the authority necessary to conduct, all affairs of the Department of the Air Force.</a:t>
            </a:r>
          </a:p>
          <a:p>
            <a:r>
              <a:rPr lang="en-US" altLang="en-US" u="sng" dirty="0" smtClean="0"/>
              <a:t>10 USC § 8014: </a:t>
            </a:r>
            <a:r>
              <a:rPr lang="en-US" altLang="en-US" dirty="0" smtClean="0"/>
              <a:t>―The Office of the Secretary of the Air Force shall have sole responsibility within the Office of the Secretary and the Air Staff for the following functions: (A) Acquisition. 	</a:t>
            </a:r>
          </a:p>
          <a:p>
            <a:r>
              <a:rPr lang="en-US" altLang="en-US" u="sng" dirty="0" smtClean="0"/>
              <a:t>Per 10 USC § 101(a)(10), </a:t>
            </a:r>
            <a:r>
              <a:rPr lang="en-US" altLang="en-US" dirty="0" smtClean="0"/>
              <a:t>the term ―service acquisition executive means the civilian official within a military department who is designated as the service acquisition executive for purposes of regulations and procedures providing for a service acquisition 	</a:t>
            </a:r>
          </a:p>
          <a:p>
            <a:r>
              <a:rPr lang="en-US" altLang="en-US" u="sng" dirty="0" smtClean="0"/>
              <a:t>Per DOD 5000 p. 21</a:t>
            </a:r>
          </a:p>
          <a:p>
            <a:r>
              <a:rPr lang="en-US" altLang="en-US" dirty="0" smtClean="0"/>
              <a:t>(b) CSBs. For ACAT I and ACAT IA programs, and following CDD Validation, the Acquisition Executive of each DoD Component will form and chair a CSB with broad executive membership including senior representatives from the Office of the USD(AT&amp;L) (including the Assistant Secretary of Defense for Acquisition), the Joint Staff (DJ8), and the DoD CIO; empowered representatives from the Service Chief of Staff and comptroller offices of the Military Department concerned; representatives from other Military Departments where appropriate; the Military Deputy to the CAE; the PEO; and other senior representatives from OSD and the DoD Component, as appropriate, in accordance with section 814 of Public Law</a:t>
            </a:r>
          </a:p>
          <a:p>
            <a:r>
              <a:rPr lang="en-US" altLang="en-US" dirty="0" smtClean="0"/>
              <a:t>(P.L.) 110-417 (Reference (m)). DoD Components should also form appropriate level and composition CSBs for lower ACAT programs.</a:t>
            </a:r>
          </a:p>
          <a:p>
            <a:r>
              <a:rPr lang="en-US" altLang="en-US" dirty="0" smtClean="0"/>
              <a:t>1. The CSB will meet at least annually, and more frequently as capability requirements or content trades are needed, to review all requirements changes and any significant technical configuration changes for ACAT I and IA programs in development, production, and sustainment that have the potential to result in cost and schedule impacts to the program. The CSB will review potential capability requirements changes and propose to the requirements validation authority those changes that may be necessary to achieve affordability constraints on production and sustainment costs or that will result in a more cost-effective product. Changes that increase cost will not be approved unless funds are identified and schedule impacts are addressed. Program requirements will fall under the cognizance of the CSB upon receipt of a validated CDD or other validated requirements document, and before the Development RFP Release Decision Point. CSBs may also be formed earlier in the program at the discretion of the CAE.</a:t>
            </a:r>
          </a:p>
          <a:p>
            <a:r>
              <a:rPr lang="en-US" altLang="en-US" dirty="0" smtClean="0"/>
              <a:t>2. The Program Manager, in consultation with the PEO, will, on at least an annual basis, identify and propose to the CSB a set of descoping options that reduce program cost and/or moderate requirements. These options will be presented to the CSB with supporting rationale addressing operational implications. The chair of the CSB will recommend to the requirements validation authority and the DAE (if an ACAT ID or MAIS program and KPPs are affected) which of these options should be implemented. Final decisions on descoping option implementation will be coordinated with the capability requirements officials.</a:t>
            </a: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0"/>
              </a:spcBef>
              <a:spcAft>
                <a:spcPct val="0"/>
              </a:spcAft>
              <a:defRPr sz="1400">
                <a:solidFill>
                  <a:schemeClr val="tx1"/>
                </a:solidFill>
                <a:latin typeface="Arial" charset="0"/>
              </a:defRPr>
            </a:lvl6pPr>
            <a:lvl7pPr marL="2971800" indent="-228600" algn="ctr" eaLnBrk="0" fontAlgn="base" hangingPunct="0">
              <a:spcBef>
                <a:spcPct val="0"/>
              </a:spcBef>
              <a:spcAft>
                <a:spcPct val="0"/>
              </a:spcAft>
              <a:defRPr sz="1400">
                <a:solidFill>
                  <a:schemeClr val="tx1"/>
                </a:solidFill>
                <a:latin typeface="Arial" charset="0"/>
              </a:defRPr>
            </a:lvl7pPr>
            <a:lvl8pPr marL="3429000" indent="-228600" algn="ctr" eaLnBrk="0" fontAlgn="base" hangingPunct="0">
              <a:spcBef>
                <a:spcPct val="0"/>
              </a:spcBef>
              <a:spcAft>
                <a:spcPct val="0"/>
              </a:spcAft>
              <a:defRPr sz="1400">
                <a:solidFill>
                  <a:schemeClr val="tx1"/>
                </a:solidFill>
                <a:latin typeface="Arial" charset="0"/>
              </a:defRPr>
            </a:lvl8pPr>
            <a:lvl9pPr marL="3886200" indent="-228600" algn="ctr" eaLnBrk="0" fontAlgn="base" hangingPunct="0">
              <a:spcBef>
                <a:spcPct val="0"/>
              </a:spcBef>
              <a:spcAft>
                <a:spcPct val="0"/>
              </a:spcAft>
              <a:defRPr sz="1400">
                <a:solidFill>
                  <a:schemeClr val="tx1"/>
                </a:solidFill>
                <a:latin typeface="Arial" charset="0"/>
              </a:defRPr>
            </a:lvl9pPr>
          </a:lstStyle>
          <a:p>
            <a:fld id="{4925793B-2060-4C81-86D7-564AAE2E2C88}" type="slidenum">
              <a:rPr lang="en-US" altLang="en-US" sz="1200" smtClean="0"/>
              <a:pPr/>
              <a:t>22</a:t>
            </a:fld>
            <a:endParaRPr lang="en-US" altLang="en-US" sz="12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0"/>
              </a:spcBef>
              <a:spcAft>
                <a:spcPct val="0"/>
              </a:spcAft>
              <a:defRPr sz="1400">
                <a:solidFill>
                  <a:schemeClr val="tx1"/>
                </a:solidFill>
                <a:latin typeface="Arial" charset="0"/>
              </a:defRPr>
            </a:lvl6pPr>
            <a:lvl7pPr marL="2971800" indent="-228600" algn="ctr" eaLnBrk="0" fontAlgn="base" hangingPunct="0">
              <a:spcBef>
                <a:spcPct val="0"/>
              </a:spcBef>
              <a:spcAft>
                <a:spcPct val="0"/>
              </a:spcAft>
              <a:defRPr sz="1400">
                <a:solidFill>
                  <a:schemeClr val="tx1"/>
                </a:solidFill>
                <a:latin typeface="Arial" charset="0"/>
              </a:defRPr>
            </a:lvl7pPr>
            <a:lvl8pPr marL="3429000" indent="-228600" algn="ctr" eaLnBrk="0" fontAlgn="base" hangingPunct="0">
              <a:spcBef>
                <a:spcPct val="0"/>
              </a:spcBef>
              <a:spcAft>
                <a:spcPct val="0"/>
              </a:spcAft>
              <a:defRPr sz="1400">
                <a:solidFill>
                  <a:schemeClr val="tx1"/>
                </a:solidFill>
                <a:latin typeface="Arial" charset="0"/>
              </a:defRPr>
            </a:lvl8pPr>
            <a:lvl9pPr marL="3886200" indent="-228600" algn="ctr" eaLnBrk="0" fontAlgn="base" hangingPunct="0">
              <a:spcBef>
                <a:spcPct val="0"/>
              </a:spcBef>
              <a:spcAft>
                <a:spcPct val="0"/>
              </a:spcAft>
              <a:defRPr sz="1400">
                <a:solidFill>
                  <a:schemeClr val="tx1"/>
                </a:solidFill>
                <a:latin typeface="Arial" charset="0"/>
              </a:defRPr>
            </a:lvl9pPr>
          </a:lstStyle>
          <a:p>
            <a:fld id="{ECFBD4B2-BB9E-418D-A563-76F50F9C1DED}" type="slidenum">
              <a:rPr lang="en-US" altLang="en-US" sz="1200" smtClean="0"/>
              <a:pPr/>
              <a:t>23</a:t>
            </a:fld>
            <a:endParaRPr lang="en-US" altLang="en-US" sz="12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0"/>
              </a:spcBef>
              <a:spcAft>
                <a:spcPct val="0"/>
              </a:spcAft>
              <a:defRPr sz="1400">
                <a:solidFill>
                  <a:schemeClr val="tx1"/>
                </a:solidFill>
                <a:latin typeface="Arial" charset="0"/>
              </a:defRPr>
            </a:lvl6pPr>
            <a:lvl7pPr marL="2971800" indent="-228600" algn="ctr" eaLnBrk="0" fontAlgn="base" hangingPunct="0">
              <a:spcBef>
                <a:spcPct val="0"/>
              </a:spcBef>
              <a:spcAft>
                <a:spcPct val="0"/>
              </a:spcAft>
              <a:defRPr sz="1400">
                <a:solidFill>
                  <a:schemeClr val="tx1"/>
                </a:solidFill>
                <a:latin typeface="Arial" charset="0"/>
              </a:defRPr>
            </a:lvl7pPr>
            <a:lvl8pPr marL="3429000" indent="-228600" algn="ctr" eaLnBrk="0" fontAlgn="base" hangingPunct="0">
              <a:spcBef>
                <a:spcPct val="0"/>
              </a:spcBef>
              <a:spcAft>
                <a:spcPct val="0"/>
              </a:spcAft>
              <a:defRPr sz="1400">
                <a:solidFill>
                  <a:schemeClr val="tx1"/>
                </a:solidFill>
                <a:latin typeface="Arial" charset="0"/>
              </a:defRPr>
            </a:lvl8pPr>
            <a:lvl9pPr marL="3886200" indent="-228600" algn="ctr" eaLnBrk="0" fontAlgn="base" hangingPunct="0">
              <a:spcBef>
                <a:spcPct val="0"/>
              </a:spcBef>
              <a:spcAft>
                <a:spcPct val="0"/>
              </a:spcAft>
              <a:defRPr sz="1400">
                <a:solidFill>
                  <a:schemeClr val="tx1"/>
                </a:solidFill>
                <a:latin typeface="Arial" charset="0"/>
              </a:defRPr>
            </a:lvl9pPr>
          </a:lstStyle>
          <a:p>
            <a:fld id="{B4474A7A-75B1-4409-B51F-D7D2907A151A}" type="slidenum">
              <a:rPr lang="en-US" altLang="en-US" sz="1200" smtClean="0"/>
              <a:pPr/>
              <a:t>24</a:t>
            </a:fld>
            <a:endParaRPr lang="en-US"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228A31A5-C761-4CE0-B3A3-BC7B02D51DDC}" type="slidenum">
              <a:rPr lang="en-US" smtClean="0"/>
              <a:pPr/>
              <a:t>4</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p:spPr>
        <p:txBody>
          <a:bodyPr/>
          <a:lstStyle/>
          <a:p>
            <a:pPr>
              <a:lnSpc>
                <a:spcPct val="90000"/>
              </a:lnSpc>
              <a:defRPr/>
            </a:pPr>
            <a:r>
              <a:rPr lang="en-US" sz="1000" dirty="0" smtClean="0">
                <a:latin typeface="Arial" pitchFamily="34" charset="0"/>
                <a:cs typeface="Arial" pitchFamily="34" charset="0"/>
              </a:rPr>
              <a:t>If you have questions in preparing your briefing please contact your local Acquisition Center of Excellence (ACE) for guidance.  </a:t>
            </a:r>
          </a:p>
          <a:p>
            <a:pPr lvl="1" eaLnBrk="1" hangingPunct="1">
              <a:spcBef>
                <a:spcPts val="0"/>
              </a:spcBef>
            </a:pPr>
            <a:r>
              <a:rPr lang="en-US" sz="1000" kern="1200" dirty="0" smtClean="0">
                <a:solidFill>
                  <a:schemeClr val="tx1"/>
                </a:solidFill>
                <a:effectLst/>
                <a:latin typeface="Arial" pitchFamily="34" charset="0"/>
                <a:ea typeface="+mn-ea"/>
                <a:cs typeface="Arial" pitchFamily="34" charset="0"/>
              </a:rPr>
              <a:t>Wright Patterson AFB</a:t>
            </a:r>
            <a:r>
              <a:rPr lang="en-US" sz="1000" dirty="0" smtClean="0">
                <a:latin typeface="Arial" pitchFamily="34" charset="0"/>
                <a:cs typeface="Arial" pitchFamily="34" charset="0"/>
              </a:rPr>
              <a:t>	DSN:  785-</a:t>
            </a:r>
            <a:r>
              <a:rPr lang="en-US" sz="1000" kern="1200" dirty="0" smtClean="0">
                <a:solidFill>
                  <a:schemeClr val="tx1"/>
                </a:solidFill>
                <a:effectLst/>
                <a:latin typeface="Arial" pitchFamily="34" charset="0"/>
                <a:ea typeface="+mn-ea"/>
                <a:cs typeface="Arial" pitchFamily="34" charset="0"/>
              </a:rPr>
              <a:t>5518/COMM: 937-255-5518</a:t>
            </a:r>
            <a:r>
              <a:rPr lang="en-US" sz="1000" dirty="0" smtClean="0">
                <a:latin typeface="Arial" pitchFamily="34" charset="0"/>
                <a:cs typeface="Arial" pitchFamily="34" charset="0"/>
              </a:rPr>
              <a:t> </a:t>
            </a:r>
          </a:p>
          <a:p>
            <a:pPr lvl="1" eaLnBrk="1" hangingPunct="1">
              <a:spcBef>
                <a:spcPts val="0"/>
              </a:spcBef>
            </a:pPr>
            <a:r>
              <a:rPr lang="en-US" sz="1000" baseline="0" dirty="0" err="1" smtClean="0">
                <a:latin typeface="Arial" pitchFamily="34" charset="0"/>
                <a:cs typeface="Arial" pitchFamily="34" charset="0"/>
              </a:rPr>
              <a:t>Hanscom</a:t>
            </a:r>
            <a:r>
              <a:rPr lang="en-US" sz="1000" baseline="0" dirty="0" smtClean="0">
                <a:latin typeface="Arial" pitchFamily="34" charset="0"/>
                <a:cs typeface="Arial" pitchFamily="34" charset="0"/>
              </a:rPr>
              <a:t> AFB</a:t>
            </a:r>
            <a:r>
              <a:rPr lang="en-US" sz="1000" dirty="0" smtClean="0">
                <a:latin typeface="Arial" pitchFamily="34" charset="0"/>
                <a:cs typeface="Arial" pitchFamily="34" charset="0"/>
              </a:rPr>
              <a:t>	DSN:  </a:t>
            </a:r>
            <a:r>
              <a:rPr lang="en-US" sz="1000" kern="1200" dirty="0" smtClean="0">
                <a:latin typeface="Arial" pitchFamily="34" charset="0"/>
                <a:ea typeface="+mn-ea"/>
                <a:cs typeface="Arial" pitchFamily="34" charset="0"/>
              </a:rPr>
              <a:t>845-1660/COMM:  781-225-1660 </a:t>
            </a:r>
          </a:p>
          <a:p>
            <a:pPr lvl="1" eaLnBrk="1" hangingPunct="1">
              <a:spcBef>
                <a:spcPts val="0"/>
              </a:spcBef>
            </a:pPr>
            <a:r>
              <a:rPr lang="en-US" sz="1000" kern="1200" dirty="0" smtClean="0">
                <a:latin typeface="Arial" pitchFamily="34" charset="0"/>
                <a:ea typeface="+mn-ea"/>
                <a:cs typeface="Arial" pitchFamily="34" charset="0"/>
              </a:rPr>
              <a:t>Eglin AFB</a:t>
            </a:r>
            <a:r>
              <a:rPr lang="en-US" sz="1000" dirty="0" smtClean="0">
                <a:latin typeface="Arial" pitchFamily="34" charset="0"/>
                <a:cs typeface="Arial" pitchFamily="34" charset="0"/>
              </a:rPr>
              <a:t>	DSN:  875-0526/COMM:  850-883-0526 </a:t>
            </a:r>
          </a:p>
          <a:p>
            <a:pPr marL="457200" marR="0" lvl="1" indent="0" algn="l" defTabSz="914400" rtl="0" eaLnBrk="1" fontAlgn="base" latinLnBrk="0" hangingPunct="1">
              <a:lnSpc>
                <a:spcPct val="100000"/>
              </a:lnSpc>
              <a:spcBef>
                <a:spcPts val="0"/>
              </a:spcBef>
              <a:spcAft>
                <a:spcPct val="0"/>
              </a:spcAft>
              <a:buClrTx/>
              <a:buSzTx/>
              <a:buFontTx/>
              <a:buNone/>
              <a:tabLst/>
              <a:defRPr/>
            </a:pPr>
            <a:r>
              <a:rPr lang="en-US" sz="1000" kern="1200" dirty="0" smtClean="0">
                <a:solidFill>
                  <a:schemeClr val="tx1"/>
                </a:solidFill>
                <a:effectLst/>
                <a:latin typeface="Arial" pitchFamily="34" charset="0"/>
                <a:ea typeface="+mn-ea"/>
                <a:cs typeface="Arial" pitchFamily="34" charset="0"/>
              </a:rPr>
              <a:t>Warner Robbins	</a:t>
            </a:r>
            <a:r>
              <a:rPr lang="en-US" sz="1000" b="0" kern="1200" dirty="0" smtClean="0">
                <a:solidFill>
                  <a:schemeClr val="tx1"/>
                </a:solidFill>
                <a:latin typeface="Arial" pitchFamily="34" charset="0"/>
                <a:ea typeface="+mn-ea"/>
                <a:cs typeface="Arial" pitchFamily="34" charset="0"/>
              </a:rPr>
              <a:t>DSN   468-0274/COMM:  478-926-0274</a:t>
            </a:r>
            <a:r>
              <a:rPr lang="en-US" sz="1000" b="0" dirty="0" smtClean="0">
                <a:latin typeface="Arial" pitchFamily="34" charset="0"/>
                <a:cs typeface="Arial" pitchFamily="34" charset="0"/>
              </a:rPr>
              <a:t> </a:t>
            </a:r>
          </a:p>
          <a:p>
            <a:r>
              <a:rPr lang="en-US" sz="1000" b="0" kern="1200" baseline="0" dirty="0" smtClean="0">
                <a:solidFill>
                  <a:schemeClr val="tx1"/>
                </a:solidFill>
                <a:latin typeface="Arial" pitchFamily="34" charset="0"/>
                <a:ea typeface="+mn-ea"/>
                <a:cs typeface="Arial" pitchFamily="34" charset="0"/>
              </a:rPr>
              <a:t>        </a:t>
            </a:r>
            <a:r>
              <a:rPr lang="en-US" sz="1000" dirty="0" smtClean="0">
                <a:latin typeface="Arial" pitchFamily="34" charset="0"/>
                <a:cs typeface="Arial" pitchFamily="34" charset="0"/>
              </a:rPr>
              <a:t>     </a:t>
            </a:r>
            <a:r>
              <a:rPr lang="en-US" sz="1000" b="0" kern="1200" dirty="0" smtClean="0">
                <a:solidFill>
                  <a:schemeClr val="tx1"/>
                </a:solidFill>
                <a:latin typeface="Arial" pitchFamily="34" charset="0"/>
                <a:ea typeface="+mn-ea"/>
                <a:cs typeface="Arial" pitchFamily="34" charset="0"/>
              </a:rPr>
              <a:t>Hill AFB		DSN:  777-7999/COMM:  801-777-7999  or</a:t>
            </a:r>
            <a:r>
              <a:rPr lang="en-US" sz="1000" kern="1200" dirty="0" smtClean="0">
                <a:solidFill>
                  <a:schemeClr val="tx1"/>
                </a:solidFill>
                <a:effectLst/>
                <a:latin typeface="Arial" pitchFamily="34" charset="0"/>
                <a:ea typeface="+mn-ea"/>
                <a:cs typeface="Arial" pitchFamily="34" charset="0"/>
              </a:rPr>
              <a:t>-777-5538</a:t>
            </a:r>
            <a:endParaRPr lang="en-US" sz="1000" b="0" kern="1200" dirty="0" smtClean="0">
              <a:solidFill>
                <a:schemeClr val="tx1"/>
              </a:solidFill>
              <a:latin typeface="Arial" pitchFamily="34" charset="0"/>
              <a:ea typeface="+mn-ea"/>
              <a:cs typeface="Arial" pitchFamily="34" charset="0"/>
            </a:endParaRPr>
          </a:p>
          <a:p>
            <a:r>
              <a:rPr lang="en-US" sz="1000" b="0" baseline="0" dirty="0" smtClean="0">
                <a:latin typeface="Arial" pitchFamily="34" charset="0"/>
                <a:cs typeface="Arial" pitchFamily="34" charset="0"/>
              </a:rPr>
              <a:t>             Tinker AFB	</a:t>
            </a:r>
            <a:r>
              <a:rPr lang="en-US" sz="1000" kern="1200" dirty="0" smtClean="0">
                <a:solidFill>
                  <a:schemeClr val="tx1"/>
                </a:solidFill>
                <a:effectLst/>
                <a:latin typeface="Arial" pitchFamily="34" charset="0"/>
                <a:ea typeface="+mn-ea"/>
                <a:cs typeface="Arial" pitchFamily="34" charset="0"/>
              </a:rPr>
              <a:t>DSN:  884-2791/COMM:  405-734-2791</a:t>
            </a:r>
            <a:endParaRPr lang="en-US" sz="1000" b="0" dirty="0" smtClean="0">
              <a:latin typeface="Arial" pitchFamily="34" charset="0"/>
              <a:cs typeface="Arial" pitchFamily="34" charset="0"/>
            </a:endParaRPr>
          </a:p>
          <a:p>
            <a:pPr lvl="1" eaLnBrk="1" hangingPunct="1">
              <a:spcBef>
                <a:spcPts val="0"/>
              </a:spcBef>
            </a:pPr>
            <a:r>
              <a:rPr lang="en-US" sz="1000" dirty="0" smtClean="0">
                <a:latin typeface="Arial" pitchFamily="34" charset="0"/>
                <a:cs typeface="Arial" pitchFamily="34" charset="0"/>
              </a:rPr>
              <a:t>Los Angeles AFB	DSN:  633-1534/COMM.  310 653-1534 </a:t>
            </a:r>
          </a:p>
          <a:p>
            <a:pPr marL="457886" lvl="1" defTabSz="915772" eaLnBrk="1" hangingPunct="1">
              <a:spcBef>
                <a:spcPts val="0"/>
              </a:spcBef>
              <a:defRPr/>
            </a:pPr>
            <a:r>
              <a:rPr lang="en-US" sz="1000" dirty="0" smtClean="0">
                <a:latin typeface="Arial" pitchFamily="34" charset="0"/>
                <a:cs typeface="Arial" pitchFamily="34" charset="0"/>
              </a:rPr>
              <a:t>SAF/AQXC 	Commercial: 202-404-3403  (If you have recommendations to improve the CSB template) </a:t>
            </a:r>
          </a:p>
          <a:p>
            <a:pPr>
              <a:defRPr/>
            </a:pPr>
            <a:endParaRPr lang="en-US" dirty="0"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3971925" y="8831263"/>
            <a:ext cx="3038475" cy="465137"/>
          </a:xfrm>
          <a:prstGeom prst="rect">
            <a:avLst/>
          </a:prstGeom>
          <a:noFill/>
          <a:ln w="9525">
            <a:noFill/>
            <a:miter lim="800000"/>
            <a:headEnd/>
            <a:tailEnd/>
          </a:ln>
        </p:spPr>
        <p:txBody>
          <a:bodyPr lIns="92631" tIns="46312" rIns="92631" bIns="46312" anchor="b"/>
          <a:lstStyle/>
          <a:p>
            <a:pPr algn="r" defTabSz="912813"/>
            <a:fld id="{161A36D3-542D-47A1-B912-E937CB930546}" type="slidenum">
              <a:rPr lang="en-US"/>
              <a:pPr algn="r" defTabSz="912813"/>
              <a:t>5</a:t>
            </a:fld>
            <a:endParaRPr lang="en-US"/>
          </a:p>
        </p:txBody>
      </p:sp>
      <p:sp>
        <p:nvSpPr>
          <p:cNvPr id="27651" name="Slide Image Placeholder 5"/>
          <p:cNvSpPr>
            <a:spLocks noGrp="1" noRot="1" noChangeAspect="1" noTextEdit="1"/>
          </p:cNvSpPr>
          <p:nvPr>
            <p:ph type="sldImg"/>
          </p:nvPr>
        </p:nvSpPr>
        <p:spPr>
          <a:xfrm>
            <a:off x="404813" y="114300"/>
            <a:ext cx="6200775" cy="4649788"/>
          </a:xfrm>
          <a:ln/>
        </p:spPr>
      </p:sp>
      <p:sp>
        <p:nvSpPr>
          <p:cNvPr id="27652" name="Notes Placeholder 6"/>
          <p:cNvSpPr>
            <a:spLocks noGrp="1"/>
          </p:cNvSpPr>
          <p:nvPr>
            <p:ph type="body" idx="1"/>
          </p:nvPr>
        </p:nvSpPr>
        <p:spPr>
          <a:xfrm>
            <a:off x="304800" y="4848225"/>
            <a:ext cx="6381750" cy="4191000"/>
          </a:xfrm>
          <a:noFill/>
          <a:ln/>
        </p:spPr>
        <p:txBody>
          <a:bodyPr lIns="92631" tIns="46312" rIns="92631" bIns="46312"/>
          <a:lstStyle/>
          <a:p>
            <a:pPr marL="111125" indent="-111125"/>
            <a:r>
              <a:rPr lang="en-US" b="0" dirty="0" smtClean="0"/>
              <a:t>Please do not make statements to the effect “We are here because we are required…</a:t>
            </a:r>
            <a:r>
              <a:rPr lang="en-US" b="0" dirty="0" err="1" smtClean="0"/>
              <a:t>etc</a:t>
            </a:r>
            <a:r>
              <a:rPr lang="en-US" b="0" dirty="0" smtClean="0"/>
              <a:t>”.</a:t>
            </a:r>
          </a:p>
          <a:p>
            <a:pPr marL="111125" indent="-111125"/>
            <a:endParaRPr lang="en-US" b="0" dirty="0" smtClean="0"/>
          </a:p>
          <a:p>
            <a:pPr marL="111125" indent="-111125"/>
            <a:r>
              <a:rPr lang="en-US" b="0" dirty="0" smtClean="0"/>
              <a:t>DODI</a:t>
            </a:r>
            <a:r>
              <a:rPr lang="en-US" b="0" baseline="0" dirty="0" smtClean="0"/>
              <a:t> 5000.02 states “review requirements changes that may be necessary to achieve affordability constraints on production and sustainment costs”</a:t>
            </a:r>
          </a:p>
          <a:p>
            <a:pPr marL="111125" indent="-111125"/>
            <a:endParaRPr lang="en-US" b="0" dirty="0" smtClean="0">
              <a:solidFill>
                <a:srgbClr val="000000"/>
              </a:solidFill>
            </a:endParaRPr>
          </a:p>
          <a:p>
            <a:pPr marL="111125" indent="-111125"/>
            <a:r>
              <a:rPr lang="en-US" b="0" dirty="0" smtClean="0">
                <a:solidFill>
                  <a:srgbClr val="000000"/>
                </a:solidFill>
              </a:rPr>
              <a:t>One “why are we here” chart explaining reason for CSB (i.e. Event Driven CSB for a requirements/configuration issue or for Annual Review)</a:t>
            </a:r>
          </a:p>
          <a:p>
            <a:pPr marL="111125" indent="-111125"/>
            <a:endParaRPr lang="en-US" b="0" dirty="0" smtClean="0">
              <a:solidFill>
                <a:srgbClr val="000000"/>
              </a:solidFill>
            </a:endParaRPr>
          </a:p>
          <a:p>
            <a:pPr marL="111125" indent="-111125"/>
            <a:r>
              <a:rPr lang="en-US" dirty="0"/>
              <a:t>Per DoD 5000.02: </a:t>
            </a:r>
            <a:r>
              <a:rPr lang="en-US" i="1" dirty="0"/>
              <a:t>The CSB will meet at least annually, and more frequently as capability requirements or content trades are needed, to review all requirements changes and any significant technical configuration changes for ACAT I and IA programs in development, production, and sustainment that have the potential to result in cost and schedule impacts to the program. The CSB will review potential capability requirements changes and propose to the requirements validation authority those changes that may be necessary to achieve affordability constraints on production and sustainment costs or that will result in a more cost-effective product. Changes that increase cost will not be approved unless funds are identified and schedule impacts are addressed. Program requirements will fall under the cognizance of the CSB upon receipt of a validated CDD or other validated requirements document, and before the Development RFP Release Decision Point.</a:t>
            </a:r>
          </a:p>
          <a:p>
            <a:pPr marL="111125" indent="-111125"/>
            <a:endParaRPr lang="en-US" b="0" dirty="0" smtClean="0">
              <a:solidFill>
                <a:srgbClr val="000000"/>
              </a:solidFill>
            </a:endParaRPr>
          </a:p>
          <a:p>
            <a:pPr marL="111125" indent="-111125"/>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177AEA-A479-4566-8AB3-27F999F21939}" type="slidenum">
              <a:rPr lang="en-US" smtClean="0"/>
              <a:pPr/>
              <a:t>6</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12357" y="4534931"/>
            <a:ext cx="7010400" cy="4773826"/>
          </a:xfrm>
          <a:noFill/>
          <a:ln/>
        </p:spPr>
        <p:txBody>
          <a:bodyPr/>
          <a:lstStyle/>
          <a:p>
            <a:pPr marL="152400" indent="-152400">
              <a:lnSpc>
                <a:spcPct val="90000"/>
              </a:lnSpc>
              <a:buFontTx/>
              <a:buAutoNum type="arabicPeriod"/>
            </a:pPr>
            <a:r>
              <a:rPr lang="en-US" sz="1050" b="1" dirty="0" smtClean="0"/>
              <a:t>Purpose:</a:t>
            </a:r>
            <a:endParaRPr lang="en-US" sz="1050" dirty="0" smtClean="0"/>
          </a:p>
          <a:p>
            <a:pPr marL="230188" lvl="1" indent="0">
              <a:lnSpc>
                <a:spcPct val="90000"/>
              </a:lnSpc>
              <a:buFontTx/>
              <a:buNone/>
            </a:pPr>
            <a:r>
              <a:rPr lang="en-US" sz="1050" dirty="0" smtClean="0"/>
              <a:t>Very few programs today operate or function independently.  Most programs are affected by other components and systems, and it usually takes a combination of programs to accomplish the full effects of a weapon or communication system. The Program Manager of the reviewed program is the best source of information on which programs/systems the reviewed program depends upon either operationally (supports other weapon systems), physically (embedded components) or systemically (communications or digital links). </a:t>
            </a:r>
          </a:p>
          <a:p>
            <a:pPr marL="152400" indent="-152400">
              <a:lnSpc>
                <a:spcPct val="90000"/>
              </a:lnSpc>
              <a:buFontTx/>
              <a:buAutoNum type="arabicPeriod"/>
            </a:pPr>
            <a:r>
              <a:rPr lang="en-US" sz="1050" b="1" dirty="0" smtClean="0"/>
              <a:t>Business Rules:</a:t>
            </a:r>
            <a:br>
              <a:rPr lang="en-US" sz="1050" b="1" dirty="0" smtClean="0"/>
            </a:br>
            <a:r>
              <a:rPr lang="en-US" sz="1050" b="1" dirty="0" smtClean="0"/>
              <a:t>a.</a:t>
            </a:r>
            <a:r>
              <a:rPr lang="en-US" sz="1050" b="1" baseline="0" dirty="0" smtClean="0"/>
              <a:t> </a:t>
            </a:r>
            <a:r>
              <a:rPr lang="en-US" sz="1050" b="1" dirty="0" smtClean="0"/>
              <a:t>Programs to Include:</a:t>
            </a:r>
            <a:r>
              <a:rPr lang="en-US" sz="1050" dirty="0" smtClean="0"/>
              <a:t/>
            </a:r>
            <a:br>
              <a:rPr lang="en-US" sz="1050" dirty="0" smtClean="0"/>
            </a:br>
            <a:r>
              <a:rPr lang="en-US" sz="1050" kern="1200" dirty="0" smtClean="0">
                <a:solidFill>
                  <a:schemeClr val="tx1"/>
                </a:solidFill>
                <a:effectLst/>
              </a:rPr>
              <a:t>The reviewed program is in the center of the chart with any crucial interrelated programs, including communication links and cyber infrastructure, listed with arrowheads denoting the direction of dependency. Crucial interdependencies are such that the program under review cannot achieve capabilities articulated in the CONOPs, CDD, or CPD (as appropriate) without the related capability provided by this program.  Two way dependencies will have a double-headed arrow. Program groupings, where possible, should be by mission or capability area vice platform type. Include</a:t>
            </a:r>
            <a:r>
              <a:rPr lang="en-US" sz="1050" kern="1200" baseline="0" dirty="0" smtClean="0">
                <a:solidFill>
                  <a:schemeClr val="tx1"/>
                </a:solidFill>
                <a:effectLst/>
              </a:rPr>
              <a:t> programs currently in development.</a:t>
            </a:r>
            <a:r>
              <a:rPr lang="en-US" sz="1050" kern="1200" dirty="0" smtClean="0">
                <a:solidFill>
                  <a:schemeClr val="tx1"/>
                </a:solidFill>
                <a:effectLst/>
              </a:rPr>
              <a:t/>
            </a:r>
            <a:br>
              <a:rPr lang="en-US" sz="1050" kern="1200" dirty="0" smtClean="0">
                <a:solidFill>
                  <a:schemeClr val="tx1"/>
                </a:solidFill>
                <a:effectLst/>
              </a:rPr>
            </a:br>
            <a:r>
              <a:rPr lang="en-US" sz="1050" b="1" kern="1200" dirty="0" smtClean="0">
                <a:solidFill>
                  <a:schemeClr val="tx1"/>
                </a:solidFill>
                <a:effectLst/>
              </a:rPr>
              <a:t>b.</a:t>
            </a:r>
            <a:r>
              <a:rPr lang="en-US" sz="1050" b="1" kern="1200" baseline="0" dirty="0" smtClean="0">
                <a:solidFill>
                  <a:schemeClr val="tx1"/>
                </a:solidFill>
                <a:effectLst/>
              </a:rPr>
              <a:t> </a:t>
            </a:r>
            <a:r>
              <a:rPr lang="en-US" sz="1050" b="1" dirty="0" smtClean="0"/>
              <a:t>Availability:</a:t>
            </a:r>
            <a:br>
              <a:rPr lang="en-US" sz="1050" b="1" dirty="0" smtClean="0"/>
            </a:br>
            <a:r>
              <a:rPr lang="en-US" sz="1050" b="0" dirty="0" smtClean="0"/>
              <a:t>Indicate</a:t>
            </a:r>
            <a:r>
              <a:rPr lang="en-US" sz="1050" b="0" baseline="0" dirty="0" smtClean="0"/>
              <a:t> whether the deliverables from one program to the other are on track, both in quantity and in schedule.  If either of the interrelated programs are at risk of missing giver-receiver dates, color the interdependency arrow red or yellow for the appropriate severity. Be prepared to discuss reason for delay, impact, and mitigation.</a:t>
            </a:r>
            <a:br>
              <a:rPr lang="en-US" sz="1050" b="0" baseline="0" dirty="0" smtClean="0"/>
            </a:br>
            <a:r>
              <a:rPr lang="en-US" sz="1050" b="1" baseline="0" dirty="0" smtClean="0"/>
              <a:t>c. Interoperability: </a:t>
            </a:r>
            <a:br>
              <a:rPr lang="en-US" sz="1050" b="1" baseline="0" dirty="0" smtClean="0"/>
            </a:br>
            <a:r>
              <a:rPr lang="en-US" sz="1050" b="0" dirty="0" smtClean="0"/>
              <a:t>Indicate</a:t>
            </a:r>
            <a:r>
              <a:rPr lang="en-US" sz="1050" b="0" baseline="0" dirty="0" smtClean="0"/>
              <a:t> whether the technical performance requirements are being met by the interrelated programs such that they will be able to integrate and function together.  Assess both hardware and software/data interoperability.  If there is a risk or issue affecting the interoperability of the systems, color the interdependency line red or yellow for the appropriate severity. Be prepared to discuss interoperability issues, impact, and mitigation.</a:t>
            </a:r>
            <a:br>
              <a:rPr lang="en-US" sz="1050" b="0" baseline="0" dirty="0" smtClean="0"/>
            </a:br>
            <a:r>
              <a:rPr lang="en-US" sz="1050" b="1" baseline="0" dirty="0" smtClean="0"/>
              <a:t>d. </a:t>
            </a:r>
            <a:r>
              <a:rPr lang="en-US" sz="1050" b="1" dirty="0" smtClean="0"/>
              <a:t>Security:</a:t>
            </a:r>
            <a:br>
              <a:rPr lang="en-US" sz="1050" b="1" dirty="0" smtClean="0"/>
            </a:br>
            <a:r>
              <a:rPr lang="en-US" sz="1050" kern="1200" dirty="0" smtClean="0">
                <a:solidFill>
                  <a:schemeClr val="tx1"/>
                </a:solidFill>
                <a:effectLst/>
              </a:rPr>
              <a:t>While systems may be available and interoperable, there may exist security risks to the Reviewed program or due to the interconnection with the crucial interrelated programs identified.  Consider all areas of security that result in overall mission risk.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762635" y="4614545"/>
            <a:ext cx="5607050" cy="3344863"/>
          </a:xfrm>
          <a:noFill/>
          <a:ln/>
        </p:spPr>
        <p:txBody>
          <a:bodyPr/>
          <a:lstStyle/>
          <a:p>
            <a:pPr marL="230188" indent="-230188">
              <a:buFont typeface="Arial" panose="020B0604020202020204" pitchFamily="34" charset="0"/>
              <a:buChar char="•"/>
            </a:pPr>
            <a:r>
              <a:rPr lang="en-US" dirty="0" smtClean="0">
                <a:solidFill>
                  <a:schemeClr val="tx1"/>
                </a:solidFill>
              </a:rPr>
              <a:t>Ensure that the critical path is highlighted</a:t>
            </a:r>
          </a:p>
          <a:p>
            <a:pPr marL="230188" indent="-230188">
              <a:buFont typeface="Arial" panose="020B0604020202020204" pitchFamily="34" charset="0"/>
              <a:buChar char="•"/>
            </a:pPr>
            <a:r>
              <a:rPr lang="en-US" dirty="0" smtClean="0">
                <a:solidFill>
                  <a:schemeClr val="tx1"/>
                </a:solidFill>
              </a:rPr>
              <a:t>Identify critical events between milestones</a:t>
            </a:r>
          </a:p>
          <a:p>
            <a:pPr marL="230188" indent="-230188">
              <a:buFont typeface="Arial" panose="020B0604020202020204" pitchFamily="34" charset="0"/>
              <a:buChar char="•"/>
            </a:pPr>
            <a:r>
              <a:rPr lang="en-US" dirty="0" smtClean="0">
                <a:solidFill>
                  <a:schemeClr val="tx1"/>
                </a:solidFill>
              </a:rPr>
              <a:t>Identify ADM requirements as necessary</a:t>
            </a:r>
          </a:p>
          <a:p>
            <a:pPr marL="230188" indent="-230188">
              <a:buFont typeface="Arial" panose="020B0604020202020204" pitchFamily="34" charset="0"/>
              <a:buChar char="•"/>
            </a:pPr>
            <a:r>
              <a:rPr lang="en-US" dirty="0" smtClean="0">
                <a:solidFill>
                  <a:schemeClr val="tx1"/>
                </a:solidFill>
              </a:rPr>
              <a:t>Tailor schedule as necessary to identify cost, and/or schedule issues</a:t>
            </a:r>
          </a:p>
          <a:p>
            <a:pPr marL="230188" indent="-230188">
              <a:buFont typeface="Arial" panose="020B0604020202020204" pitchFamily="34" charset="0"/>
              <a:buChar char="•"/>
            </a:pPr>
            <a:r>
              <a:rPr lang="en-US" dirty="0" smtClean="0">
                <a:solidFill>
                  <a:schemeClr val="tx1"/>
                </a:solidFill>
              </a:rPr>
              <a:t>Tailor schedule as necessary to reveal phases and/or increments of efforts</a:t>
            </a:r>
          </a:p>
          <a:p>
            <a:pPr marL="230188" indent="-230188">
              <a:buFont typeface="Arial" panose="020B0604020202020204" pitchFamily="34" charset="0"/>
              <a:buChar char="•"/>
            </a:pPr>
            <a:r>
              <a:rPr lang="en-US" dirty="0" smtClean="0">
                <a:solidFill>
                  <a:schemeClr val="tx1"/>
                </a:solidFill>
              </a:rPr>
              <a:t>If event driven CSB, show integrated master schedule, highlighting issues</a:t>
            </a:r>
          </a:p>
          <a:p>
            <a:pPr marL="230188" indent="-230188">
              <a:buFont typeface="Arial" panose="020B0604020202020204" pitchFamily="34" charset="0"/>
              <a:buChar char="•"/>
            </a:pPr>
            <a:r>
              <a:rPr lang="en-US" dirty="0" smtClean="0">
                <a:solidFill>
                  <a:schemeClr val="tx1"/>
                </a:solidFill>
              </a:rPr>
              <a:t>For pre-MDAP/MAIS programs, project a planned schedule</a:t>
            </a:r>
          </a:p>
          <a:p>
            <a:pPr marL="230188" indent="-230188">
              <a:buFont typeface="Arial" panose="020B0604020202020204" pitchFamily="34" charset="0"/>
              <a:buChar char="•"/>
            </a:pPr>
            <a:r>
              <a:rPr lang="en-US" dirty="0" smtClean="0">
                <a:solidFill>
                  <a:schemeClr val="tx1"/>
                </a:solidFill>
              </a:rPr>
              <a:t>Must</a:t>
            </a:r>
            <a:r>
              <a:rPr lang="en-US" baseline="0" dirty="0" smtClean="0">
                <a:solidFill>
                  <a:schemeClr val="tx1"/>
                </a:solidFill>
              </a:rPr>
              <a:t> communicate schedule changes (include original date and the slipped date)</a:t>
            </a:r>
            <a:endParaRPr lang="en-US" dirty="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find</a:t>
            </a:r>
            <a:r>
              <a:rPr lang="en-US" baseline="0" dirty="0" smtClean="0"/>
              <a:t> and </a:t>
            </a:r>
            <a:r>
              <a:rPr lang="en-US" dirty="0" smtClean="0"/>
              <a:t>use updated guidance and POCs to assist in building the</a:t>
            </a:r>
            <a:r>
              <a:rPr lang="en-US" baseline="0" dirty="0" smtClean="0"/>
              <a:t> Program Funding Chart at https://ebiz.acq.osd.mil/DABCalendar/home/index</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DB2AA2B-CC7D-456A-A31A-C5087B4A42C4}" type="slidenum">
              <a:rPr lang="en-US" smtClean="0"/>
              <a:pPr>
                <a:defRPr/>
              </a:pPr>
              <a:t>8</a:t>
            </a:fld>
            <a:endParaRPr lang="en-US"/>
          </a:p>
        </p:txBody>
      </p:sp>
    </p:spTree>
    <p:extLst>
      <p:ext uri="{BB962C8B-B14F-4D97-AF65-F5344CB8AC3E}">
        <p14:creationId xmlns:p14="http://schemas.microsoft.com/office/powerpoint/2010/main" val="282364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497860"/>
            <a:ext cx="7010400" cy="4798540"/>
          </a:xfrm>
        </p:spPr>
        <p:txBody>
          <a:bodyPr/>
          <a:lstStyle/>
          <a:p>
            <a:pPr>
              <a:spcBef>
                <a:spcPts val="0"/>
              </a:spcBef>
            </a:pPr>
            <a:r>
              <a:rPr lang="en-US" sz="1100" dirty="0" smtClean="0"/>
              <a:t>Please find</a:t>
            </a:r>
            <a:r>
              <a:rPr lang="en-US" sz="1100" baseline="0" dirty="0" smtClean="0"/>
              <a:t> and </a:t>
            </a:r>
            <a:r>
              <a:rPr lang="en-US" sz="1100" dirty="0" smtClean="0"/>
              <a:t>use updated guidance and POCs to assist in building the</a:t>
            </a:r>
            <a:r>
              <a:rPr lang="en-US" sz="1100" baseline="0" dirty="0" smtClean="0"/>
              <a:t> Affordability chart at https://www.my.af.mil/gcss-af/USAF/ep/browse.do?programId=t0ECF2BB845754CE6014598CD38BD0375&amp;channelPageId=s6925EC13430A0FB5E044080020E329A9</a:t>
            </a:r>
            <a:endParaRPr lang="en-US" altLang="en-US" sz="1100" b="1" dirty="0" smtClean="0"/>
          </a:p>
          <a:p>
            <a:pPr>
              <a:spcBef>
                <a:spcPts val="0"/>
              </a:spcBef>
            </a:pPr>
            <a:endParaRPr lang="en-US" altLang="en-US" sz="1100" b="1" dirty="0" smtClean="0"/>
          </a:p>
          <a:p>
            <a:pPr>
              <a:spcBef>
                <a:spcPts val="0"/>
              </a:spcBef>
            </a:pPr>
            <a:r>
              <a:rPr lang="en-US" altLang="en-US" sz="1100" b="1" dirty="0" smtClean="0"/>
              <a:t>What is Affordability?</a:t>
            </a:r>
          </a:p>
          <a:p>
            <a:pPr marL="171450" lvl="0" indent="-171450">
              <a:spcBef>
                <a:spcPts val="0"/>
              </a:spcBef>
              <a:buFont typeface="Arial" pitchFamily="34" charset="0"/>
              <a:buChar char="•"/>
            </a:pPr>
            <a:r>
              <a:rPr lang="en-US" altLang="en-US" sz="1100" dirty="0" smtClean="0"/>
              <a:t>The ability to allocate resources out of a future total budget projection to individual activities</a:t>
            </a:r>
          </a:p>
          <a:p>
            <a:pPr marL="171450" lvl="0" indent="-171450">
              <a:spcBef>
                <a:spcPts val="0"/>
              </a:spcBef>
              <a:buFont typeface="Arial" pitchFamily="34" charset="0"/>
              <a:buChar char="•"/>
            </a:pPr>
            <a:r>
              <a:rPr lang="en-US" altLang="en-US" sz="1100" dirty="0" smtClean="0"/>
              <a:t>Determined by Component leadership given priorities, values, and total resource limitations against all competing fiscal demands on the Component</a:t>
            </a:r>
          </a:p>
          <a:p>
            <a:pPr>
              <a:spcBef>
                <a:spcPts val="0"/>
              </a:spcBef>
            </a:pPr>
            <a:r>
              <a:rPr lang="en-US" altLang="en-US" sz="1100" b="1" dirty="0" smtClean="0"/>
              <a:t>Goals and caps:</a:t>
            </a:r>
          </a:p>
          <a:p>
            <a:pPr marL="171450" lvl="0" indent="-171450">
              <a:spcBef>
                <a:spcPts val="0"/>
              </a:spcBef>
              <a:buFont typeface="Arial" pitchFamily="34" charset="0"/>
              <a:buChar char="•"/>
            </a:pPr>
            <a:r>
              <a:rPr lang="en-US" altLang="en-US" sz="1100" dirty="0" smtClean="0"/>
              <a:t>Goals: Inform capability requirements and major design tradeoffs</a:t>
            </a:r>
            <a:r>
              <a:rPr lang="en-US" altLang="en-US" sz="1100" baseline="0" dirty="0" smtClean="0"/>
              <a:t> (</a:t>
            </a:r>
            <a:r>
              <a:rPr lang="en-US" altLang="en-US" sz="1100" dirty="0" smtClean="0"/>
              <a:t>pre MS-B)</a:t>
            </a:r>
          </a:p>
          <a:p>
            <a:pPr marL="171450" lvl="0" indent="-171450">
              <a:spcBef>
                <a:spcPts val="0"/>
              </a:spcBef>
              <a:buFont typeface="Arial" pitchFamily="34" charset="0"/>
              <a:buChar char="•"/>
            </a:pPr>
            <a:r>
              <a:rPr lang="en-US" altLang="en-US" sz="1100" dirty="0" smtClean="0"/>
              <a:t>Caps:  Equivalent to KPP (established at MS-B)</a:t>
            </a:r>
          </a:p>
          <a:p>
            <a:pPr marL="171450" lvl="0" indent="-171450">
              <a:spcBef>
                <a:spcPts val="0"/>
              </a:spcBef>
              <a:buFont typeface="Arial" pitchFamily="34" charset="0"/>
              <a:buChar char="•"/>
            </a:pPr>
            <a:endParaRPr lang="en-US" sz="1100" dirty="0" smtClean="0"/>
          </a:p>
          <a:p>
            <a:pPr>
              <a:spcBef>
                <a:spcPts val="0"/>
              </a:spcBef>
            </a:pPr>
            <a:r>
              <a:rPr lang="en-US" sz="1100" dirty="0" smtClean="0"/>
              <a:t>Based on the Component’s affordability analysis and recommendations, the MDA sets and enforces affordability constraints as follows: </a:t>
            </a:r>
          </a:p>
          <a:p>
            <a:pPr marL="171450" indent="-171450">
              <a:spcBef>
                <a:spcPts val="0"/>
              </a:spcBef>
              <a:buFont typeface="Arial" pitchFamily="34" charset="0"/>
              <a:buChar char="•"/>
            </a:pPr>
            <a:r>
              <a:rPr lang="en-US" sz="1100" b="1" dirty="0" smtClean="0"/>
              <a:t>At MDD</a:t>
            </a:r>
            <a:r>
              <a:rPr lang="en-US" sz="1100" dirty="0" smtClean="0"/>
              <a:t>: tentative affordability cost goals (e.g., total funding, annual funding profiles, unit procurement and/or sustainment costs, as appropriate) to help scope the </a:t>
            </a:r>
            <a:r>
              <a:rPr lang="en-US" sz="1100" dirty="0" err="1" smtClean="0"/>
              <a:t>AoA</a:t>
            </a:r>
            <a:r>
              <a:rPr lang="en-US" sz="1100" dirty="0" smtClean="0"/>
              <a:t> and provide targets around which to consider alternatives;</a:t>
            </a:r>
          </a:p>
          <a:p>
            <a:pPr marL="171450" indent="-171450">
              <a:spcBef>
                <a:spcPts val="0"/>
              </a:spcBef>
              <a:buFont typeface="Arial" pitchFamily="34" charset="0"/>
              <a:buChar char="•"/>
            </a:pPr>
            <a:r>
              <a:rPr lang="en-US" sz="1100" b="1" dirty="0" smtClean="0"/>
              <a:t>At Milestone A</a:t>
            </a:r>
            <a:r>
              <a:rPr lang="en-US" sz="1100" dirty="0" smtClean="0"/>
              <a:t>: affordability goals for unit procurement and sustainment costs; and</a:t>
            </a:r>
          </a:p>
          <a:p>
            <a:pPr marL="171450" indent="-171450">
              <a:spcBef>
                <a:spcPts val="0"/>
              </a:spcBef>
              <a:buFont typeface="Arial" pitchFamily="34" charset="0"/>
              <a:buChar char="•"/>
            </a:pPr>
            <a:r>
              <a:rPr lang="en-US" sz="1100" b="1" dirty="0" smtClean="0"/>
              <a:t>At Development</a:t>
            </a:r>
            <a:r>
              <a:rPr lang="en-US" sz="1100" b="1" baseline="0" dirty="0" smtClean="0"/>
              <a:t> RFP Release Decision Point</a:t>
            </a:r>
            <a:r>
              <a:rPr lang="en-US" sz="1100" b="1" dirty="0" smtClean="0"/>
              <a:t>, Milestone B, and Beyond</a:t>
            </a:r>
            <a:r>
              <a:rPr lang="en-US" sz="1100" dirty="0" smtClean="0"/>
              <a:t>: binding affordability caps</a:t>
            </a:r>
            <a:r>
              <a:rPr lang="en-US" sz="1100" baseline="0" dirty="0" smtClean="0"/>
              <a:t> for unit procurement and O&amp;S costs.</a:t>
            </a:r>
            <a:endParaRPr lang="en-US" sz="1100" dirty="0" smtClean="0"/>
          </a:p>
          <a:p>
            <a:r>
              <a:rPr lang="en-US" sz="1100" dirty="0" smtClean="0"/>
              <a:t>Caps/Goals</a:t>
            </a:r>
            <a:r>
              <a:rPr lang="en-US" sz="1100" baseline="0" dirty="0" smtClean="0"/>
              <a:t> </a:t>
            </a:r>
            <a:r>
              <a:rPr lang="en-US" sz="1100" dirty="0" smtClean="0"/>
              <a:t>are documented in the ADMs for these decision points. At Milestone B, the affordability caps are documented in the program’s APB. Any programs that skip earlier reviews, or have baselines set before Milestone B, receive caps/goals commensurate with their position in the acquisition</a:t>
            </a:r>
            <a:r>
              <a:rPr lang="en-US" sz="1100" baseline="0" dirty="0" smtClean="0"/>
              <a:t> cycle and their level of maturity.</a:t>
            </a:r>
          </a:p>
          <a:p>
            <a:r>
              <a:rPr lang="en-US" sz="1100" baseline="0" dirty="0" smtClean="0"/>
              <a:t/>
            </a:r>
            <a:br>
              <a:rPr lang="en-US" sz="1100" baseline="0" dirty="0" smtClean="0"/>
            </a:br>
            <a:r>
              <a:rPr lang="en-US" sz="1100" baseline="0" dirty="0" smtClean="0"/>
              <a:t>Per </a:t>
            </a:r>
            <a:r>
              <a:rPr lang="en-US" sz="1100" baseline="0" dirty="0" err="1" smtClean="0"/>
              <a:t>DoDI</a:t>
            </a:r>
            <a:r>
              <a:rPr lang="en-US" sz="1100" baseline="0" dirty="0" smtClean="0"/>
              <a:t> 5000.02: “</a:t>
            </a:r>
            <a:r>
              <a:rPr lang="en-US" sz="1100" b="0" i="1" u="none" strike="noStrike" kern="1200" baseline="0" dirty="0" smtClean="0">
                <a:solidFill>
                  <a:schemeClr val="tx1"/>
                </a:solidFill>
              </a:rPr>
              <a:t>When approved affordability constraints cannot be met—even with aggressive cost control and reduction approaches—then technical requirements, schedule, and required quantities must be revisited; this will be accomplished with support from the Component’s Configuration Steering Board, and with any requirements reductions proposed to the validation authority. If constraints still cannot be met, and the Component cannot afford to raise the program’s affordability cap(s) by lowering constraints elsewhere and obtaining MDA approval, then the program will be cancelled.”</a:t>
            </a:r>
            <a:endParaRPr lang="en-US" sz="1100" i="1" dirty="0"/>
          </a:p>
        </p:txBody>
      </p:sp>
      <p:sp>
        <p:nvSpPr>
          <p:cNvPr id="4" name="Slide Number Placeholder 3"/>
          <p:cNvSpPr>
            <a:spLocks noGrp="1"/>
          </p:cNvSpPr>
          <p:nvPr>
            <p:ph type="sldNum" sz="quarter" idx="10"/>
          </p:nvPr>
        </p:nvSpPr>
        <p:spPr/>
        <p:txBody>
          <a:bodyPr/>
          <a:lstStyle/>
          <a:p>
            <a:pPr>
              <a:defRPr/>
            </a:pPr>
            <a:fld id="{6DB2AA2B-CC7D-456A-A31A-C5087B4A42C4}" type="slidenum">
              <a:rPr lang="en-US" smtClean="0"/>
              <a:pPr>
                <a:defRPr/>
              </a:pPr>
              <a:t>9</a:t>
            </a:fld>
            <a:endParaRPr lang="en-US"/>
          </a:p>
        </p:txBody>
      </p:sp>
    </p:spTree>
    <p:extLst>
      <p:ext uri="{BB962C8B-B14F-4D97-AF65-F5344CB8AC3E}">
        <p14:creationId xmlns:p14="http://schemas.microsoft.com/office/powerpoint/2010/main" val="99966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4535" y="4652645"/>
            <a:ext cx="5607050" cy="4300855"/>
          </a:xfrm>
        </p:spPr>
        <p:txBody>
          <a:bodyPr/>
          <a:lstStyle/>
          <a:p>
            <a:pPr>
              <a:buFont typeface="Arial" pitchFamily="34" charset="0"/>
              <a:buNone/>
              <a:defRPr/>
            </a:pPr>
            <a:r>
              <a:rPr lang="en-US" sz="1200" dirty="0" smtClean="0"/>
              <a:t>Please find</a:t>
            </a:r>
            <a:r>
              <a:rPr lang="en-US" sz="1200" baseline="0" dirty="0" smtClean="0"/>
              <a:t> and </a:t>
            </a:r>
            <a:r>
              <a:rPr lang="en-US" sz="1200" dirty="0" smtClean="0"/>
              <a:t>use updated guidance and POCs to assist in building the</a:t>
            </a:r>
            <a:r>
              <a:rPr lang="en-US" sz="1200" baseline="0" dirty="0" smtClean="0"/>
              <a:t> Should Cost Summary chart at https://www.my.af.mil/gcss-af/USAF/ep/browse.do?programId=t0ECF2BB845754CE6014598CDD44E0377&amp;channelPageId=s6925EC13430A0FB5E044080020E329A9</a:t>
            </a:r>
            <a:endParaRPr lang="en-US" sz="1200" kern="0" dirty="0" smtClean="0"/>
          </a:p>
          <a:p>
            <a:pPr>
              <a:buFont typeface="Arial" pitchFamily="34" charset="0"/>
              <a:buNone/>
              <a:defRPr/>
            </a:pPr>
            <a:endParaRPr lang="en-US" sz="1200" kern="0" dirty="0" smtClean="0"/>
          </a:p>
          <a:p>
            <a:pPr>
              <a:buFont typeface="Arial" pitchFamily="34" charset="0"/>
              <a:buNone/>
              <a:defRPr/>
            </a:pPr>
            <a:r>
              <a:rPr lang="en-US" sz="1200" kern="0" dirty="0" smtClean="0"/>
              <a:t>This chart is an example summary of should-cost initiatives as compared to will cost and budget. </a:t>
            </a:r>
          </a:p>
          <a:p>
            <a:pPr marL="171450" indent="-171450">
              <a:buFont typeface="Arial" pitchFamily="34" charset="0"/>
              <a:buChar char="•"/>
              <a:defRPr/>
            </a:pPr>
            <a:r>
              <a:rPr lang="en-US" sz="1200" kern="0" dirty="0" smtClean="0"/>
              <a:t>All</a:t>
            </a:r>
            <a:r>
              <a:rPr lang="en-US" sz="1200" kern="0" baseline="0" dirty="0" smtClean="0"/>
              <a:t> Post-Milestone A programs are required to have Should Cost Initiatives in </a:t>
            </a:r>
            <a:r>
              <a:rPr lang="en-US" sz="1200" kern="0" baseline="0" dirty="0" err="1" smtClean="0"/>
              <a:t>CCaRs</a:t>
            </a:r>
            <a:r>
              <a:rPr lang="en-US" sz="1200" kern="0" baseline="0" dirty="0" smtClean="0"/>
              <a:t>.</a:t>
            </a:r>
            <a:r>
              <a:rPr lang="en-US" sz="1200" kern="0" dirty="0" smtClean="0"/>
              <a:t> </a:t>
            </a:r>
          </a:p>
          <a:p>
            <a:pPr marL="171450" indent="-171450">
              <a:buFont typeface="Arial" pitchFamily="34" charset="0"/>
              <a:buChar char="•"/>
              <a:defRPr/>
            </a:pPr>
            <a:r>
              <a:rPr lang="en-US" sz="1200" kern="0" dirty="0" smtClean="0"/>
              <a:t>Should-Cost</a:t>
            </a:r>
            <a:r>
              <a:rPr lang="en-US" sz="1200" kern="0" baseline="0" dirty="0" smtClean="0"/>
              <a:t> initiatives must be PEO-approved and must match the values in </a:t>
            </a:r>
            <a:r>
              <a:rPr lang="en-US" sz="1200" kern="0" baseline="0" dirty="0" err="1" smtClean="0"/>
              <a:t>CCaRs</a:t>
            </a:r>
            <a:r>
              <a:rPr lang="en-US" sz="1200" kern="0" baseline="0" dirty="0" smtClean="0"/>
              <a:t>.  If not PEO-approved in </a:t>
            </a:r>
            <a:r>
              <a:rPr lang="en-US" sz="1200" kern="0" baseline="0" dirty="0" err="1" smtClean="0"/>
              <a:t>CCaRs</a:t>
            </a:r>
            <a:r>
              <a:rPr lang="en-US" sz="1200" kern="0" baseline="0" dirty="0" smtClean="0"/>
              <a:t>, the should-cost initiative cannot be presented in the CSB.  This is to keep reporting consistent</a:t>
            </a:r>
            <a:r>
              <a:rPr lang="en-US" sz="1200" kern="0" dirty="0" smtClean="0"/>
              <a:t> across HAF.</a:t>
            </a:r>
          </a:p>
          <a:p>
            <a:pPr marL="171450" indent="-171450">
              <a:buFont typeface="Arial" pitchFamily="34" charset="0"/>
              <a:buChar char="•"/>
              <a:defRPr/>
            </a:pPr>
            <a:r>
              <a:rPr lang="en-US" sz="1200" kern="0" dirty="0" smtClean="0"/>
              <a:t>It is understood</a:t>
            </a:r>
            <a:r>
              <a:rPr lang="en-US" sz="1200" kern="0" baseline="0" dirty="0" smtClean="0"/>
              <a:t> that the dollar values presented are goals and are not binding in any way.  </a:t>
            </a:r>
            <a:endParaRPr lang="en-US" sz="1200" kern="0" dirty="0" smtClean="0"/>
          </a:p>
          <a:p>
            <a:pPr marL="171450" indent="-171450">
              <a:buFont typeface="Arial" pitchFamily="34" charset="0"/>
              <a:buChar char="•"/>
              <a:defRPr/>
            </a:pPr>
            <a:r>
              <a:rPr lang="en-US" sz="1200" kern="0" dirty="0" smtClean="0"/>
              <a:t>Should-Cost</a:t>
            </a:r>
            <a:r>
              <a:rPr lang="en-US" sz="1200" kern="0" baseline="0" dirty="0" smtClean="0"/>
              <a:t> initiatives should be clearly identified as either realized or planned.</a:t>
            </a:r>
            <a:endParaRPr lang="en-US" sz="1200" kern="0" dirty="0" smtClean="0"/>
          </a:p>
          <a:p>
            <a:pPr marL="171450" indent="-171450">
              <a:buFont typeface="Arial" pitchFamily="34" charset="0"/>
              <a:buChar char="•"/>
              <a:defRPr/>
            </a:pPr>
            <a:r>
              <a:rPr lang="en-US" sz="1200" kern="0" dirty="0" smtClean="0"/>
              <a:t>Be prepared to explain how</a:t>
            </a:r>
            <a:r>
              <a:rPr lang="en-US" sz="1200" kern="0" baseline="0" dirty="0" smtClean="0"/>
              <a:t> you’ve coordinated should-cost initiatives with stakeholders (i.e. TE, O&amp;S, Depot)</a:t>
            </a:r>
          </a:p>
          <a:p>
            <a:pPr marL="171450" indent="-171450">
              <a:buFont typeface="Arial" pitchFamily="34" charset="0"/>
              <a:buChar char="•"/>
              <a:defRPr/>
            </a:pPr>
            <a:r>
              <a:rPr lang="en-US" sz="1200" kern="0" baseline="0" dirty="0" smtClean="0"/>
              <a:t>Be clear if the cost savings are against the total weapon system or just the increment in question for this briefing (</a:t>
            </a:r>
            <a:r>
              <a:rPr lang="en-US" sz="1200" kern="1200" dirty="0" smtClean="0">
                <a:solidFill>
                  <a:schemeClr val="tx1"/>
                </a:solidFill>
                <a:effectLst/>
                <a:latin typeface="Arial" charset="0"/>
                <a:ea typeface="+mn-ea"/>
                <a:cs typeface="+mn-cs"/>
              </a:rPr>
              <a:t>i.e., O&amp;S savings specific to modernization effort being briefed</a:t>
            </a:r>
            <a:r>
              <a:rPr lang="en-US" sz="1200" kern="0" baseline="0" dirty="0" smtClean="0"/>
              <a:t>).</a:t>
            </a:r>
          </a:p>
          <a:p>
            <a:pPr marL="171450" indent="-171450">
              <a:buFont typeface="Arial" pitchFamily="34" charset="0"/>
              <a:buChar char="•"/>
              <a:defRPr/>
            </a:pPr>
            <a:r>
              <a:rPr lang="en-US" sz="1200" kern="0" baseline="0" dirty="0" smtClean="0"/>
              <a:t>Use example in backup to elaborate on individual should cost initiatives if desired.</a:t>
            </a:r>
            <a:endParaRPr lang="en-US" sz="1200" kern="0" dirty="0" smtClean="0"/>
          </a:p>
          <a:p>
            <a:endParaRPr lang="en-US" dirty="0"/>
          </a:p>
        </p:txBody>
      </p:sp>
      <p:sp>
        <p:nvSpPr>
          <p:cNvPr id="6" name="Slide Number Placeholder 5"/>
          <p:cNvSpPr>
            <a:spLocks noGrp="1"/>
          </p:cNvSpPr>
          <p:nvPr>
            <p:ph type="sldNum" sz="quarter" idx="12"/>
          </p:nvPr>
        </p:nvSpPr>
        <p:spPr/>
        <p:txBody>
          <a:bodyPr/>
          <a:lstStyle/>
          <a:p>
            <a:fld id="{C22DB790-D0EF-41D6-A1F4-727997F2FED6}"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71508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Text Box 3"/>
          <p:cNvSpPr txBox="1">
            <a:spLocks noChangeArrowheads="1"/>
          </p:cNvSpPr>
          <p:nvPr/>
        </p:nvSpPr>
        <p:spPr bwMode="auto">
          <a:xfrm>
            <a:off x="1270000" y="1233488"/>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0"/>
              </a:spcBef>
              <a:spcAft>
                <a:spcPct val="0"/>
              </a:spcAft>
              <a:defRPr sz="1400">
                <a:solidFill>
                  <a:schemeClr val="tx1"/>
                </a:solidFill>
                <a:latin typeface="Arial" charset="0"/>
              </a:defRPr>
            </a:lvl6pPr>
            <a:lvl7pPr marL="2971800" indent="-228600" algn="ctr" eaLnBrk="0" fontAlgn="base" hangingPunct="0">
              <a:spcBef>
                <a:spcPct val="0"/>
              </a:spcBef>
              <a:spcAft>
                <a:spcPct val="0"/>
              </a:spcAft>
              <a:defRPr sz="1400">
                <a:solidFill>
                  <a:schemeClr val="tx1"/>
                </a:solidFill>
                <a:latin typeface="Arial" charset="0"/>
              </a:defRPr>
            </a:lvl7pPr>
            <a:lvl8pPr marL="3429000" indent="-228600" algn="ctr" eaLnBrk="0" fontAlgn="base" hangingPunct="0">
              <a:spcBef>
                <a:spcPct val="0"/>
              </a:spcBef>
              <a:spcAft>
                <a:spcPct val="0"/>
              </a:spcAft>
              <a:defRPr sz="1400">
                <a:solidFill>
                  <a:schemeClr val="tx1"/>
                </a:solidFill>
                <a:latin typeface="Arial" charset="0"/>
              </a:defRPr>
            </a:lvl8pPr>
            <a:lvl9pPr marL="3886200" indent="-228600" algn="ctr" eaLnBrk="0" fontAlgn="base" hangingPunct="0">
              <a:spcBef>
                <a:spcPct val="0"/>
              </a:spcBef>
              <a:spcAft>
                <a:spcPct val="0"/>
              </a:spcAft>
              <a:defRPr sz="1400">
                <a:solidFill>
                  <a:schemeClr val="tx1"/>
                </a:solidFill>
                <a:latin typeface="Arial" charset="0"/>
              </a:defRPr>
            </a:lvl9pPr>
          </a:lstStyle>
          <a:p>
            <a:pPr>
              <a:spcBef>
                <a:spcPct val="50000"/>
              </a:spcBef>
              <a:defRPr/>
            </a:pPr>
            <a:r>
              <a:rPr lang="en-US" sz="2000" b="1" i="1" smtClean="0">
                <a:latin typeface="Century Schoolbook" pitchFamily="18" charset="0"/>
              </a:rPr>
              <a:t>I n t e g r i t y  -  S e r v i c e  -  E x c e l l e n c e</a:t>
            </a: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6" name="Picture 13" descr="af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3698875"/>
            <a:ext cx="3305175"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4"/>
          <p:cNvSpPr txBox="1">
            <a:spLocks noChangeArrowheads="1"/>
          </p:cNvSpPr>
          <p:nvPr/>
        </p:nvSpPr>
        <p:spPr bwMode="auto">
          <a:xfrm>
            <a:off x="1406525" y="500063"/>
            <a:ext cx="628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0"/>
              </a:spcBef>
              <a:spcAft>
                <a:spcPct val="0"/>
              </a:spcAft>
              <a:defRPr sz="1400">
                <a:solidFill>
                  <a:schemeClr val="tx1"/>
                </a:solidFill>
                <a:latin typeface="Arial" charset="0"/>
              </a:defRPr>
            </a:lvl6pPr>
            <a:lvl7pPr marL="2971800" indent="-228600" algn="ctr" eaLnBrk="0" fontAlgn="base" hangingPunct="0">
              <a:spcBef>
                <a:spcPct val="0"/>
              </a:spcBef>
              <a:spcAft>
                <a:spcPct val="0"/>
              </a:spcAft>
              <a:defRPr sz="1400">
                <a:solidFill>
                  <a:schemeClr val="tx1"/>
                </a:solidFill>
                <a:latin typeface="Arial" charset="0"/>
              </a:defRPr>
            </a:lvl7pPr>
            <a:lvl8pPr marL="3429000" indent="-228600" algn="ctr" eaLnBrk="0" fontAlgn="base" hangingPunct="0">
              <a:spcBef>
                <a:spcPct val="0"/>
              </a:spcBef>
              <a:spcAft>
                <a:spcPct val="0"/>
              </a:spcAft>
              <a:defRPr sz="1400">
                <a:solidFill>
                  <a:schemeClr val="tx1"/>
                </a:solidFill>
                <a:latin typeface="Arial" charset="0"/>
              </a:defRPr>
            </a:lvl8pPr>
            <a:lvl9pPr marL="3886200" indent="-228600" algn="ctr" eaLnBrk="0" fontAlgn="base" hangingPunct="0">
              <a:spcBef>
                <a:spcPct val="0"/>
              </a:spcBef>
              <a:spcAft>
                <a:spcPct val="0"/>
              </a:spcAft>
              <a:defRPr sz="1400">
                <a:solidFill>
                  <a:schemeClr val="tx1"/>
                </a:solidFill>
                <a:latin typeface="Arial" charset="0"/>
              </a:defRPr>
            </a:lvl9pPr>
          </a:lstStyle>
          <a:p>
            <a:pPr>
              <a:defRPr/>
            </a:pPr>
            <a:r>
              <a:rPr lang="en-US" sz="3600" b="1" i="1" smtClean="0"/>
              <a:t>Headquarters U.S. Air Force</a:t>
            </a:r>
          </a:p>
        </p:txBody>
      </p:sp>
      <p:sp>
        <p:nvSpPr>
          <p:cNvPr id="50191" name="Rectangle 15"/>
          <p:cNvSpPr>
            <a:spLocks noGrp="1" noChangeArrowheads="1"/>
          </p:cNvSpPr>
          <p:nvPr>
            <p:ph type="ctrTitle"/>
          </p:nvPr>
        </p:nvSpPr>
        <p:spPr>
          <a:xfrm>
            <a:off x="276225" y="1962150"/>
            <a:ext cx="8486775" cy="1600200"/>
          </a:xfrm>
        </p:spPr>
        <p:txBody>
          <a:bodyPr/>
          <a:lstStyle>
            <a:lvl1pPr>
              <a:defRPr sz="4400" i="0"/>
            </a:lvl1pPr>
          </a:lstStyle>
          <a:p>
            <a:r>
              <a:rPr lang="en-US"/>
              <a:t>Click to edit Master title style</a:t>
            </a:r>
          </a:p>
        </p:txBody>
      </p:sp>
      <p:sp>
        <p:nvSpPr>
          <p:cNvPr id="8" name="Rectangle 6"/>
          <p:cNvSpPr>
            <a:spLocks noGrp="1" noChangeArrowheads="1"/>
          </p:cNvSpPr>
          <p:nvPr>
            <p:ph type="dt" sz="half" idx="10"/>
          </p:nvPr>
        </p:nvSpPr>
        <p:spPr/>
        <p:txBody>
          <a:bodyPr/>
          <a:lstStyle>
            <a:lvl1pPr>
              <a:defRPr/>
            </a:lvl1pPr>
          </a:lstStyle>
          <a:p>
            <a:pPr>
              <a:defRPr/>
            </a:pPr>
            <a:fld id="{9E24453B-CC06-4159-8BE9-3BFBC466D77E}" type="datetime1">
              <a:rPr lang="en-US"/>
              <a:pPr>
                <a:defRPr/>
              </a:pPr>
              <a:t>3/23/2016</a:t>
            </a:fld>
            <a:r>
              <a:rPr lang="en-US"/>
              <a:t>As of: </a:t>
            </a:r>
          </a:p>
        </p:txBody>
      </p:sp>
      <p:sp>
        <p:nvSpPr>
          <p:cNvPr id="9" name="Rectangle 7"/>
          <p:cNvSpPr>
            <a:spLocks noGrp="1" noChangeArrowheads="1"/>
          </p:cNvSpPr>
          <p:nvPr>
            <p:ph type="sldNum" sz="quarter" idx="11"/>
          </p:nvPr>
        </p:nvSpPr>
        <p:spPr/>
        <p:txBody>
          <a:bodyPr/>
          <a:lstStyle>
            <a:lvl1pPr>
              <a:defRPr/>
            </a:lvl1pPr>
          </a:lstStyle>
          <a:p>
            <a:pPr>
              <a:defRPr/>
            </a:pPr>
            <a:fld id="{161F8428-CFD1-4A8E-B7A3-7C98C3193830}"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354319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4895F98-2FA9-40CC-BE90-4563BABD9EEE}" type="datetime1">
              <a:rPr lang="en-US"/>
              <a:pPr>
                <a:defRPr/>
              </a:pPr>
              <a:t>3/23/2016</a:t>
            </a:fld>
            <a:r>
              <a:rPr lang="en-US"/>
              <a:t>As of: </a:t>
            </a:r>
          </a:p>
        </p:txBody>
      </p:sp>
      <p:sp>
        <p:nvSpPr>
          <p:cNvPr id="5" name="Slide Number Placeholder 4"/>
          <p:cNvSpPr>
            <a:spLocks noGrp="1"/>
          </p:cNvSpPr>
          <p:nvPr>
            <p:ph type="sldNum" sz="quarter" idx="11"/>
          </p:nvPr>
        </p:nvSpPr>
        <p:spPr/>
        <p:txBody>
          <a:bodyPr/>
          <a:lstStyle>
            <a:lvl1pPr>
              <a:defRPr/>
            </a:lvl1pPr>
          </a:lstStyle>
          <a:p>
            <a:pPr>
              <a:defRPr/>
            </a:pPr>
            <a:fld id="{F3546148-1C3A-41D7-9203-094D420B5B4C}"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196707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76200"/>
            <a:ext cx="2132012"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5" y="76200"/>
            <a:ext cx="6246813"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FB5C4E-6463-467E-8E18-C8963A2AFDBC}" type="datetime1">
              <a:rPr lang="en-US"/>
              <a:pPr>
                <a:defRPr/>
              </a:pPr>
              <a:t>3/23/2016</a:t>
            </a:fld>
            <a:r>
              <a:rPr lang="en-US"/>
              <a:t>As of: </a:t>
            </a:r>
          </a:p>
        </p:txBody>
      </p:sp>
      <p:sp>
        <p:nvSpPr>
          <p:cNvPr id="5" name="Slide Number Placeholder 4"/>
          <p:cNvSpPr>
            <a:spLocks noGrp="1"/>
          </p:cNvSpPr>
          <p:nvPr>
            <p:ph type="sldNum" sz="quarter" idx="11"/>
          </p:nvPr>
        </p:nvSpPr>
        <p:spPr/>
        <p:txBody>
          <a:bodyPr/>
          <a:lstStyle>
            <a:lvl1pPr>
              <a:defRPr/>
            </a:lvl1pPr>
          </a:lstStyle>
          <a:p>
            <a:pPr>
              <a:defRPr/>
            </a:pPr>
            <a:fld id="{CBFE60F8-D472-45AB-9AFC-4023E4183AB6}"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318495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63700" y="76200"/>
            <a:ext cx="714375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76225" y="1504950"/>
            <a:ext cx="8397875" cy="4743450"/>
          </a:xfrm>
        </p:spPr>
        <p:txBody>
          <a:bodyPr/>
          <a:lstStyle/>
          <a:p>
            <a:pPr lvl="0"/>
            <a:endParaRPr lang="en-US" noProof="0" dirty="0" smtClean="0"/>
          </a:p>
        </p:txBody>
      </p:sp>
      <p:sp>
        <p:nvSpPr>
          <p:cNvPr id="4" name="Rectangle 1028"/>
          <p:cNvSpPr>
            <a:spLocks noGrp="1" noChangeArrowheads="1"/>
          </p:cNvSpPr>
          <p:nvPr>
            <p:ph type="sldNum" sz="quarter" idx="10"/>
          </p:nvPr>
        </p:nvSpPr>
        <p:spPr/>
        <p:txBody>
          <a:bodyPr/>
          <a:lstStyle>
            <a:lvl1pPr>
              <a:defRPr/>
            </a:lvl1pPr>
          </a:lstStyle>
          <a:p>
            <a:pPr>
              <a:defRPr/>
            </a:pPr>
            <a:fld id="{13B7FE6B-406E-4BE6-89DF-109E1FD31BE7}" type="slidenum">
              <a:rPr lang="en-US"/>
              <a:pPr>
                <a:defRPr/>
              </a:pPr>
              <a:t>‹#›</a:t>
            </a:fld>
            <a:endParaRPr lang="en-US" dirty="0">
              <a:solidFill>
                <a:srgbClr val="808080"/>
              </a:solidFill>
            </a:endParaRPr>
          </a:p>
        </p:txBody>
      </p:sp>
    </p:spTree>
    <p:extLst>
      <p:ext uri="{BB962C8B-B14F-4D97-AF65-F5344CB8AC3E}">
        <p14:creationId xmlns:p14="http://schemas.microsoft.com/office/powerpoint/2010/main" val="202356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4D0FAC-18DF-4301-8915-92D71FFB01F9}" type="datetime1">
              <a:rPr lang="en-US"/>
              <a:pPr>
                <a:defRPr/>
              </a:pPr>
              <a:t>3/23/2016</a:t>
            </a:fld>
            <a:r>
              <a:rPr lang="en-US"/>
              <a:t>As of: </a:t>
            </a:r>
          </a:p>
        </p:txBody>
      </p:sp>
      <p:sp>
        <p:nvSpPr>
          <p:cNvPr id="5" name="Slide Number Placeholder 4"/>
          <p:cNvSpPr>
            <a:spLocks noGrp="1"/>
          </p:cNvSpPr>
          <p:nvPr>
            <p:ph type="sldNum" sz="quarter" idx="11"/>
          </p:nvPr>
        </p:nvSpPr>
        <p:spPr/>
        <p:txBody>
          <a:bodyPr/>
          <a:lstStyle>
            <a:lvl1pPr>
              <a:defRPr/>
            </a:lvl1pPr>
          </a:lstStyle>
          <a:p>
            <a:pPr>
              <a:defRPr/>
            </a:pPr>
            <a:fld id="{6F7D198E-7587-4500-B718-C572693257CE}"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27422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A4C9785-DC22-491F-A394-BEAE6D44F21F}" type="datetime1">
              <a:rPr lang="en-US"/>
              <a:pPr>
                <a:defRPr/>
              </a:pPr>
              <a:t>3/23/2016</a:t>
            </a:fld>
            <a:r>
              <a:rPr lang="en-US"/>
              <a:t>As of: </a:t>
            </a:r>
          </a:p>
        </p:txBody>
      </p:sp>
      <p:sp>
        <p:nvSpPr>
          <p:cNvPr id="5" name="Slide Number Placeholder 4"/>
          <p:cNvSpPr>
            <a:spLocks noGrp="1"/>
          </p:cNvSpPr>
          <p:nvPr>
            <p:ph type="sldNum" sz="quarter" idx="11"/>
          </p:nvPr>
        </p:nvSpPr>
        <p:spPr/>
        <p:txBody>
          <a:bodyPr/>
          <a:lstStyle>
            <a:lvl1pPr>
              <a:defRPr/>
            </a:lvl1pPr>
          </a:lstStyle>
          <a:p>
            <a:pPr>
              <a:defRPr/>
            </a:pPr>
            <a:fld id="{F24D1165-84F2-48FF-A81A-B96DC81C699C}"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13868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504950"/>
            <a:ext cx="4122738"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1363" y="1504950"/>
            <a:ext cx="4122737"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4471C09-67AE-4A04-B8A0-CF8687B93C04}" type="datetime1">
              <a:rPr lang="en-US"/>
              <a:pPr>
                <a:defRPr/>
              </a:pPr>
              <a:t>3/23/2016</a:t>
            </a:fld>
            <a:r>
              <a:rPr lang="en-US"/>
              <a:t>As of: </a:t>
            </a:r>
          </a:p>
        </p:txBody>
      </p:sp>
      <p:sp>
        <p:nvSpPr>
          <p:cNvPr id="6" name="Slide Number Placeholder 5"/>
          <p:cNvSpPr>
            <a:spLocks noGrp="1"/>
          </p:cNvSpPr>
          <p:nvPr>
            <p:ph type="sldNum" sz="quarter" idx="11"/>
          </p:nvPr>
        </p:nvSpPr>
        <p:spPr/>
        <p:txBody>
          <a:bodyPr/>
          <a:lstStyle>
            <a:lvl1pPr>
              <a:defRPr/>
            </a:lvl1pPr>
          </a:lstStyle>
          <a:p>
            <a:pPr>
              <a:defRPr/>
            </a:pPr>
            <a:fld id="{10D940C3-3076-4DC3-9444-090397BF995E}"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106961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2B4F4DA8-FAFA-48E5-8D89-3CF059A83819}" type="datetime1">
              <a:rPr lang="en-US"/>
              <a:pPr>
                <a:defRPr/>
              </a:pPr>
              <a:t>3/23/2016</a:t>
            </a:fld>
            <a:r>
              <a:rPr lang="en-US"/>
              <a:t>As of: </a:t>
            </a:r>
          </a:p>
        </p:txBody>
      </p:sp>
      <p:sp>
        <p:nvSpPr>
          <p:cNvPr id="8" name="Slide Number Placeholder 7"/>
          <p:cNvSpPr>
            <a:spLocks noGrp="1"/>
          </p:cNvSpPr>
          <p:nvPr>
            <p:ph type="sldNum" sz="quarter" idx="11"/>
          </p:nvPr>
        </p:nvSpPr>
        <p:spPr/>
        <p:txBody>
          <a:bodyPr/>
          <a:lstStyle>
            <a:lvl1pPr>
              <a:defRPr/>
            </a:lvl1pPr>
          </a:lstStyle>
          <a:p>
            <a:pPr>
              <a:defRPr/>
            </a:pPr>
            <a:fld id="{C81698E3-BE0C-4756-B2B6-8499ED1A7A21}"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1776866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1B0DB8E9-091A-492C-8A6C-CDC93D29B263}" type="datetime1">
              <a:rPr lang="en-US"/>
              <a:pPr>
                <a:defRPr/>
              </a:pPr>
              <a:t>3/23/2016</a:t>
            </a:fld>
            <a:r>
              <a:rPr lang="en-US"/>
              <a:t>As of: </a:t>
            </a:r>
          </a:p>
        </p:txBody>
      </p:sp>
      <p:sp>
        <p:nvSpPr>
          <p:cNvPr id="4" name="Slide Number Placeholder 3"/>
          <p:cNvSpPr>
            <a:spLocks noGrp="1"/>
          </p:cNvSpPr>
          <p:nvPr>
            <p:ph type="sldNum" sz="quarter" idx="11"/>
          </p:nvPr>
        </p:nvSpPr>
        <p:spPr/>
        <p:txBody>
          <a:bodyPr/>
          <a:lstStyle>
            <a:lvl1pPr>
              <a:defRPr/>
            </a:lvl1pPr>
          </a:lstStyle>
          <a:p>
            <a:pPr>
              <a:defRPr/>
            </a:pPr>
            <a:fld id="{A62266B8-D918-459D-9269-FEF926D0046E}"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90713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C814D0C-7D8D-4F75-AC1C-580E47F15F95}" type="datetime1">
              <a:rPr lang="en-US"/>
              <a:pPr>
                <a:defRPr/>
              </a:pPr>
              <a:t>3/23/2016</a:t>
            </a:fld>
            <a:r>
              <a:rPr lang="en-US"/>
              <a:t>As of: </a:t>
            </a:r>
          </a:p>
        </p:txBody>
      </p:sp>
      <p:sp>
        <p:nvSpPr>
          <p:cNvPr id="3" name="Slide Number Placeholder 2"/>
          <p:cNvSpPr>
            <a:spLocks noGrp="1"/>
          </p:cNvSpPr>
          <p:nvPr>
            <p:ph type="sldNum" sz="quarter" idx="11"/>
          </p:nvPr>
        </p:nvSpPr>
        <p:spPr/>
        <p:txBody>
          <a:bodyPr/>
          <a:lstStyle>
            <a:lvl1pPr>
              <a:defRPr/>
            </a:lvl1pPr>
          </a:lstStyle>
          <a:p>
            <a:pPr>
              <a:defRPr/>
            </a:pPr>
            <a:fld id="{1B94B961-876C-4EB4-87A1-6A6274E538D4}"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190184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BB8B22CA-3C0A-4379-8B2F-02E7ACF12875}" type="datetime1">
              <a:rPr lang="en-US"/>
              <a:pPr>
                <a:defRPr/>
              </a:pPr>
              <a:t>3/23/2016</a:t>
            </a:fld>
            <a:r>
              <a:rPr lang="en-US"/>
              <a:t>As of: </a:t>
            </a:r>
          </a:p>
        </p:txBody>
      </p:sp>
      <p:sp>
        <p:nvSpPr>
          <p:cNvPr id="6" name="Slide Number Placeholder 5"/>
          <p:cNvSpPr>
            <a:spLocks noGrp="1"/>
          </p:cNvSpPr>
          <p:nvPr>
            <p:ph type="sldNum" sz="quarter" idx="11"/>
          </p:nvPr>
        </p:nvSpPr>
        <p:spPr/>
        <p:txBody>
          <a:bodyPr/>
          <a:lstStyle>
            <a:lvl1pPr>
              <a:defRPr/>
            </a:lvl1pPr>
          </a:lstStyle>
          <a:p>
            <a:pPr>
              <a:defRPr/>
            </a:pPr>
            <a:fld id="{A8C5F952-0FE3-43E3-80FD-841CA03B30E8}"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94664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B5E448B7-9D25-4DFE-A5F5-9F924624DA6B}" type="datetime1">
              <a:rPr lang="en-US"/>
              <a:pPr>
                <a:defRPr/>
              </a:pPr>
              <a:t>3/23/2016</a:t>
            </a:fld>
            <a:r>
              <a:rPr lang="en-US"/>
              <a:t>As of: </a:t>
            </a:r>
          </a:p>
        </p:txBody>
      </p:sp>
      <p:sp>
        <p:nvSpPr>
          <p:cNvPr id="6" name="Slide Number Placeholder 5"/>
          <p:cNvSpPr>
            <a:spLocks noGrp="1"/>
          </p:cNvSpPr>
          <p:nvPr>
            <p:ph type="sldNum" sz="quarter" idx="11"/>
          </p:nvPr>
        </p:nvSpPr>
        <p:spPr/>
        <p:txBody>
          <a:bodyPr/>
          <a:lstStyle>
            <a:lvl1pPr>
              <a:defRPr/>
            </a:lvl1pPr>
          </a:lstStyle>
          <a:p>
            <a:pPr>
              <a:defRPr/>
            </a:pPr>
            <a:fld id="{DFDC8CBF-177D-4F50-AA23-62E6E2DE2A1B}"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337290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defRPr>
            </a:lvl1pPr>
          </a:lstStyle>
          <a:p>
            <a:pPr>
              <a:defRPr/>
            </a:pPr>
            <a:fld id="{196CE02D-24EB-4FD8-94CA-344681DC818D}" type="datetime1">
              <a:rPr lang="en-US"/>
              <a:pPr>
                <a:defRPr/>
              </a:pPr>
              <a:t>3/23/2016</a:t>
            </a:fld>
            <a:r>
              <a:rPr lang="en-US"/>
              <a:t>As of: </a:t>
            </a:r>
          </a:p>
        </p:txBody>
      </p:sp>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aseline="0">
                <a:solidFill>
                  <a:schemeClr val="bg1">
                    <a:lumMod val="50000"/>
                  </a:schemeClr>
                </a:solidFill>
              </a:defRPr>
            </a:lvl1pPr>
          </a:lstStyle>
          <a:p>
            <a:pPr>
              <a:defRPr/>
            </a:pPr>
            <a:fld id="{C5C8E8FD-7E2D-4A90-840E-DD65D8D237ED}" type="slidenum">
              <a:rPr lang="en-US"/>
              <a:pPr>
                <a:defRPr/>
              </a:pPr>
              <a:t>‹#›</a:t>
            </a:fld>
            <a:endParaRPr lang="en-US" dirty="0"/>
          </a:p>
        </p:txBody>
      </p:sp>
      <p:sp>
        <p:nvSpPr>
          <p:cNvPr id="1028" name="Text Box 1029"/>
          <p:cNvSpPr txBox="1">
            <a:spLocks noChangeArrowheads="1"/>
          </p:cNvSpPr>
          <p:nvPr/>
        </p:nvSpPr>
        <p:spPr bwMode="auto">
          <a:xfrm>
            <a:off x="1295400" y="6491288"/>
            <a:ext cx="655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0"/>
              </a:spcBef>
              <a:spcAft>
                <a:spcPct val="0"/>
              </a:spcAft>
              <a:defRPr sz="1400">
                <a:solidFill>
                  <a:schemeClr val="tx1"/>
                </a:solidFill>
                <a:latin typeface="Arial" charset="0"/>
              </a:defRPr>
            </a:lvl6pPr>
            <a:lvl7pPr marL="2971800" indent="-228600" algn="ctr" eaLnBrk="0" fontAlgn="base" hangingPunct="0">
              <a:spcBef>
                <a:spcPct val="0"/>
              </a:spcBef>
              <a:spcAft>
                <a:spcPct val="0"/>
              </a:spcAft>
              <a:defRPr sz="1400">
                <a:solidFill>
                  <a:schemeClr val="tx1"/>
                </a:solidFill>
                <a:latin typeface="Arial" charset="0"/>
              </a:defRPr>
            </a:lvl7pPr>
            <a:lvl8pPr marL="3429000" indent="-228600" algn="ctr" eaLnBrk="0" fontAlgn="base" hangingPunct="0">
              <a:spcBef>
                <a:spcPct val="0"/>
              </a:spcBef>
              <a:spcAft>
                <a:spcPct val="0"/>
              </a:spcAft>
              <a:defRPr sz="1400">
                <a:solidFill>
                  <a:schemeClr val="tx1"/>
                </a:solidFill>
                <a:latin typeface="Arial" charset="0"/>
              </a:defRPr>
            </a:lvl8pPr>
            <a:lvl9pPr marL="3886200" indent="-228600" algn="ctr" eaLnBrk="0" fontAlgn="base" hangingPunct="0">
              <a:spcBef>
                <a:spcPct val="0"/>
              </a:spcBef>
              <a:spcAft>
                <a:spcPct val="0"/>
              </a:spcAft>
              <a:defRPr sz="1400">
                <a:solidFill>
                  <a:schemeClr val="tx1"/>
                </a:solidFill>
                <a:latin typeface="Arial" charset="0"/>
              </a:defRPr>
            </a:lvl9pPr>
          </a:lstStyle>
          <a:p>
            <a:pPr>
              <a:spcBef>
                <a:spcPct val="50000"/>
              </a:spcBef>
              <a:defRPr/>
            </a:pPr>
            <a:r>
              <a:rPr lang="en-US" sz="1600" b="1" i="1" smtClean="0">
                <a:latin typeface="Century Schoolbook" pitchFamily="18" charset="0"/>
              </a:rPr>
              <a:t>I n t e g r i t y  -  S e r v i c e  -  E x c e l l e n c e</a:t>
            </a:r>
          </a:p>
        </p:txBody>
      </p:sp>
      <p:sp>
        <p:nvSpPr>
          <p:cNvPr id="1029" name="Rectangle 1030"/>
          <p:cNvSpPr>
            <a:spLocks noGrp="1" noChangeArrowheads="1"/>
          </p:cNvSpPr>
          <p:nvPr>
            <p:ph type="title"/>
          </p:nvPr>
        </p:nvSpPr>
        <p:spPr bwMode="auto">
          <a:xfrm>
            <a:off x="1663700" y="76200"/>
            <a:ext cx="7143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Line 1035"/>
          <p:cNvSpPr>
            <a:spLocks noChangeShapeType="1"/>
          </p:cNvSpPr>
          <p:nvPr/>
        </p:nvSpPr>
        <p:spPr bwMode="auto">
          <a:xfrm>
            <a:off x="381000" y="6451600"/>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 name="Line 1036"/>
          <p:cNvSpPr>
            <a:spLocks noChangeShapeType="1"/>
          </p:cNvSpPr>
          <p:nvPr/>
        </p:nvSpPr>
        <p:spPr bwMode="auto">
          <a:xfrm>
            <a:off x="381000" y="1231900"/>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2" name="Picture 1037" descr="afsymbo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113" y="90488"/>
            <a:ext cx="13462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1040"/>
          <p:cNvSpPr>
            <a:spLocks noGrp="1" noChangeArrowheads="1"/>
          </p:cNvSpPr>
          <p:nvPr>
            <p:ph type="body" idx="1"/>
          </p:nvPr>
        </p:nvSpPr>
        <p:spPr bwMode="auto">
          <a:xfrm>
            <a:off x="276225" y="1504950"/>
            <a:ext cx="839787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0"/>
            <a:r>
              <a:rPr lang="en-US" altLang="en-US" smtClean="0"/>
              <a:t>2nd Bullet</a:t>
            </a:r>
          </a:p>
        </p:txBody>
      </p:sp>
    </p:spTree>
  </p:cSld>
  <p:clrMap bg1="lt1" tx1="dk1" bg2="lt2" tx2="dk2" accent1="accent1" accent2="accent2" accent3="accent3" accent4="accent4" accent5="accent5" accent6="accent6" hlink="hlink" folHlink="folHlink"/>
  <p:sldLayoutIdLst>
    <p:sldLayoutId id="2147484511" r:id="rId1"/>
    <p:sldLayoutId id="2147484512" r:id="rId2"/>
    <p:sldLayoutId id="2147484513" r:id="rId3"/>
    <p:sldLayoutId id="2147484514" r:id="rId4"/>
    <p:sldLayoutId id="2147484515" r:id="rId5"/>
    <p:sldLayoutId id="2147484516" r:id="rId6"/>
    <p:sldLayoutId id="2147484517" r:id="rId7"/>
    <p:sldLayoutId id="2147484518" r:id="rId8"/>
    <p:sldLayoutId id="2147484519" r:id="rId9"/>
    <p:sldLayoutId id="2147484520" r:id="rId10"/>
    <p:sldLayoutId id="2147484521" r:id="rId11"/>
    <p:sldLayoutId id="2147484536" r:id="rId12"/>
  </p:sldLayoutIdLst>
  <p:hf hdr="0" ftr="0" dt="0"/>
  <p:txStyles>
    <p:titleStyle>
      <a:lvl1pPr algn="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p:titleStyle>
    <p:bodyStyle>
      <a:lvl1pPr marL="285750" indent="-285750" algn="l" rtl="0" eaLnBrk="0" fontAlgn="base" hangingPunct="0">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11"/>
          </p:nvPr>
        </p:nvSpPr>
        <p:spPr>
          <a:noFill/>
        </p:spPr>
        <p:txBody>
          <a:bodyPr/>
          <a:lstStyle/>
          <a:p>
            <a:fld id="{402F5176-6C20-4726-9B93-84D365644F4D}" type="slidenum">
              <a:rPr lang="en-US" smtClean="0"/>
              <a:pPr/>
              <a:t>1</a:t>
            </a:fld>
            <a:endParaRPr lang="en-US" smtClean="0">
              <a:solidFill>
                <a:schemeClr val="bg2"/>
              </a:solidFill>
            </a:endParaRPr>
          </a:p>
        </p:txBody>
      </p:sp>
      <p:sp>
        <p:nvSpPr>
          <p:cNvPr id="18435" name="Rectangle 3"/>
          <p:cNvSpPr>
            <a:spLocks noChangeArrowheads="1"/>
          </p:cNvSpPr>
          <p:nvPr/>
        </p:nvSpPr>
        <p:spPr bwMode="auto">
          <a:xfrm>
            <a:off x="457200" y="1841606"/>
            <a:ext cx="8131175" cy="1617662"/>
          </a:xfrm>
          <a:prstGeom prst="rect">
            <a:avLst/>
          </a:prstGeom>
          <a:noFill/>
          <a:ln w="9525">
            <a:noFill/>
            <a:miter lim="800000"/>
            <a:headEnd/>
            <a:tailEnd/>
          </a:ln>
        </p:spPr>
        <p:txBody>
          <a:bodyPr anchor="ctr"/>
          <a:lstStyle/>
          <a:p>
            <a:pPr eaLnBrk="0" hangingPunct="0">
              <a:defRPr/>
            </a:pPr>
            <a:r>
              <a:rPr lang="en-US" sz="3600" dirty="0"/>
              <a:t>Configuration Steering Board</a:t>
            </a:r>
            <a:br>
              <a:rPr lang="en-US" sz="3600" dirty="0"/>
            </a:br>
            <a:r>
              <a:rPr lang="en-US" sz="3600" dirty="0" smtClean="0">
                <a:solidFill>
                  <a:srgbClr val="000000"/>
                </a:solidFill>
              </a:rPr>
              <a:t>[PEO Portfolio Introduction and Owning the Technical Baseline] Overview]  </a:t>
            </a:r>
            <a:endParaRPr lang="en-US" sz="3600" dirty="0">
              <a:solidFill>
                <a:srgbClr val="000000"/>
              </a:solidFill>
            </a:endParaRPr>
          </a:p>
        </p:txBody>
      </p:sp>
      <p:sp>
        <p:nvSpPr>
          <p:cNvPr id="10244" name="Rectangle 4"/>
          <p:cNvSpPr>
            <a:spLocks noChangeArrowheads="1"/>
          </p:cNvSpPr>
          <p:nvPr/>
        </p:nvSpPr>
        <p:spPr bwMode="auto">
          <a:xfrm>
            <a:off x="3879850" y="5549674"/>
            <a:ext cx="4768850" cy="851126"/>
          </a:xfrm>
          <a:prstGeom prst="rect">
            <a:avLst/>
          </a:prstGeom>
          <a:noFill/>
          <a:ln w="9525">
            <a:noFill/>
            <a:miter lim="800000"/>
            <a:headEnd/>
            <a:tailEnd/>
          </a:ln>
        </p:spPr>
        <p:txBody>
          <a:bodyPr/>
          <a:lstStyle/>
          <a:p>
            <a:pPr algn="r"/>
            <a:r>
              <a:rPr lang="en-US" sz="2000" b="1" dirty="0"/>
              <a:t>Rank, Name</a:t>
            </a:r>
          </a:p>
          <a:p>
            <a:pPr algn="r"/>
            <a:r>
              <a:rPr lang="en-US" sz="2000" b="1" dirty="0"/>
              <a:t>Office </a:t>
            </a:r>
            <a:r>
              <a:rPr lang="en-US" sz="2000" b="1" dirty="0" smtClean="0"/>
              <a:t>Symbol</a:t>
            </a:r>
            <a:endParaRPr lang="en-US" sz="2000" dirty="0"/>
          </a:p>
        </p:txBody>
      </p:sp>
      <p:sp>
        <p:nvSpPr>
          <p:cNvPr id="10246" name="TextBox 5"/>
          <p:cNvSpPr txBox="1">
            <a:spLocks noChangeArrowheads="1"/>
          </p:cNvSpPr>
          <p:nvPr/>
        </p:nvSpPr>
        <p:spPr bwMode="auto">
          <a:xfrm>
            <a:off x="2784012" y="4719082"/>
            <a:ext cx="6185811" cy="661720"/>
          </a:xfrm>
          <a:prstGeom prst="rect">
            <a:avLst/>
          </a:prstGeom>
          <a:solidFill>
            <a:srgbClr val="FF0000"/>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marL="285750" indent="-285750">
              <a:spcBef>
                <a:spcPts val="600"/>
              </a:spcBef>
              <a:buFont typeface="Arial" panose="020B0604020202020204" pitchFamily="34" charset="0"/>
              <a:buChar char="•"/>
            </a:pPr>
            <a:r>
              <a:rPr lang="en-US" sz="1600" b="1" dirty="0" smtClean="0"/>
              <a:t>Updated Jan 2016.</a:t>
            </a:r>
          </a:p>
          <a:p>
            <a:pPr marL="285750" indent="-285750">
              <a:spcBef>
                <a:spcPts val="600"/>
              </a:spcBef>
              <a:buFont typeface="Arial" panose="020B0604020202020204" pitchFamily="34" charset="0"/>
              <a:buChar char="•"/>
            </a:pPr>
            <a:r>
              <a:rPr lang="en-US" sz="1600" b="1" dirty="0" smtClean="0"/>
              <a:t>Please see notes pages for further explanation/guidance.</a:t>
            </a:r>
          </a:p>
        </p:txBody>
      </p:sp>
    </p:spTree>
    <p:extLst>
      <p:ext uri="{BB962C8B-B14F-4D97-AF65-F5344CB8AC3E}">
        <p14:creationId xmlns:p14="http://schemas.microsoft.com/office/powerpoint/2010/main" val="3616337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7657" y="5493786"/>
            <a:ext cx="8763000" cy="954107"/>
          </a:xfrm>
          <a:prstGeom prst="rect">
            <a:avLst/>
          </a:prstGeom>
          <a:solidFill>
            <a:srgbClr val="FDE9D9"/>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fontAlgn="base">
              <a:spcBef>
                <a:spcPct val="0"/>
              </a:spcBef>
              <a:spcAft>
                <a:spcPct val="0"/>
              </a:spcAft>
            </a:pPr>
            <a:r>
              <a:rPr lang="en-US" sz="1400" b="1" u="sng" dirty="0" smtClean="0">
                <a:solidFill>
                  <a:srgbClr val="000000"/>
                </a:solidFill>
              </a:rPr>
              <a:t>Projected</a:t>
            </a:r>
            <a:endParaRPr lang="en-US" sz="1400" b="1" u="sng" dirty="0">
              <a:solidFill>
                <a:srgbClr val="000000"/>
              </a:solidFill>
            </a:endParaRPr>
          </a:p>
          <a:p>
            <a:pPr marL="285750" indent="-285750" fontAlgn="base">
              <a:spcBef>
                <a:spcPct val="0"/>
              </a:spcBef>
              <a:spcAft>
                <a:spcPct val="0"/>
              </a:spcAft>
              <a:buFont typeface="Arial" pitchFamily="34" charset="0"/>
              <a:buChar char="•"/>
            </a:pPr>
            <a:r>
              <a:rPr lang="en-US" sz="1400" b="1" dirty="0">
                <a:solidFill>
                  <a:srgbClr val="000000"/>
                </a:solidFill>
              </a:rPr>
              <a:t>FY16-FY18:	$70.292M; EMD Phase 2 (Contract Award) Source Selection Savings</a:t>
            </a:r>
          </a:p>
          <a:p>
            <a:pPr marL="285750" indent="-285750" fontAlgn="base">
              <a:spcBef>
                <a:spcPct val="0"/>
              </a:spcBef>
              <a:spcAft>
                <a:spcPct val="0"/>
              </a:spcAft>
              <a:buFont typeface="Arial" pitchFamily="34" charset="0"/>
              <a:buChar char="•"/>
            </a:pPr>
            <a:r>
              <a:rPr lang="en-US" sz="1400" b="1" dirty="0">
                <a:solidFill>
                  <a:srgbClr val="000000"/>
                </a:solidFill>
              </a:rPr>
              <a:t>FY 17:		$24.500M; Flight Body-2</a:t>
            </a:r>
          </a:p>
          <a:p>
            <a:pPr marL="285750" indent="-285750" fontAlgn="base">
              <a:spcBef>
                <a:spcPct val="0"/>
              </a:spcBef>
              <a:spcAft>
                <a:spcPct val="0"/>
              </a:spcAft>
              <a:buFont typeface="Arial" pitchFamily="34" charset="0"/>
              <a:buChar char="•"/>
            </a:pPr>
            <a:r>
              <a:rPr lang="en-US" sz="1400" b="1" dirty="0">
                <a:solidFill>
                  <a:srgbClr val="000000"/>
                </a:solidFill>
              </a:rPr>
              <a:t>FY18:		$26.000M; EMD Phase 2 Test Activities </a:t>
            </a:r>
          </a:p>
        </p:txBody>
      </p:sp>
      <p:sp>
        <p:nvSpPr>
          <p:cNvPr id="9" name="TextBox 8"/>
          <p:cNvSpPr txBox="1"/>
          <p:nvPr/>
        </p:nvSpPr>
        <p:spPr>
          <a:xfrm>
            <a:off x="145691" y="4732666"/>
            <a:ext cx="8763000" cy="738664"/>
          </a:xfrm>
          <a:prstGeom prst="rect">
            <a:avLst/>
          </a:prstGeom>
          <a:solidFill>
            <a:srgbClr val="CCFFCC"/>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fontAlgn="base">
              <a:spcBef>
                <a:spcPct val="0"/>
              </a:spcBef>
              <a:spcAft>
                <a:spcPct val="0"/>
              </a:spcAft>
            </a:pPr>
            <a:r>
              <a:rPr lang="en-US" sz="1400" b="1" u="sng" dirty="0">
                <a:solidFill>
                  <a:srgbClr val="000000"/>
                </a:solidFill>
              </a:rPr>
              <a:t>Realized</a:t>
            </a:r>
          </a:p>
          <a:p>
            <a:pPr marL="285750" indent="-285750" fontAlgn="base">
              <a:spcBef>
                <a:spcPct val="0"/>
              </a:spcBef>
              <a:spcAft>
                <a:spcPct val="0"/>
              </a:spcAft>
              <a:buFont typeface="Arial" pitchFamily="34" charset="0"/>
              <a:buChar char="•"/>
            </a:pPr>
            <a:r>
              <a:rPr lang="en-US" sz="1400" b="1" dirty="0">
                <a:solidFill>
                  <a:srgbClr val="000000"/>
                </a:solidFill>
              </a:rPr>
              <a:t>FY13:		$ 1.400M; EMD Phase 1 Aircraft Integration</a:t>
            </a:r>
          </a:p>
          <a:p>
            <a:pPr marL="285750" indent="-285750" fontAlgn="base">
              <a:spcBef>
                <a:spcPct val="0"/>
              </a:spcBef>
              <a:spcAft>
                <a:spcPct val="0"/>
              </a:spcAft>
              <a:buFont typeface="Arial" pitchFamily="34" charset="0"/>
              <a:buChar char="•"/>
            </a:pPr>
            <a:r>
              <a:rPr lang="en-US" sz="1400" b="1" dirty="0">
                <a:solidFill>
                  <a:srgbClr val="000000"/>
                </a:solidFill>
              </a:rPr>
              <a:t>FY13:		$11.000M; EMD Phase 1 Test Activities</a:t>
            </a:r>
          </a:p>
        </p:txBody>
      </p:sp>
      <p:sp>
        <p:nvSpPr>
          <p:cNvPr id="2" name="Title 1"/>
          <p:cNvSpPr>
            <a:spLocks noGrp="1"/>
          </p:cNvSpPr>
          <p:nvPr>
            <p:ph type="title"/>
          </p:nvPr>
        </p:nvSpPr>
        <p:spPr>
          <a:xfrm>
            <a:off x="2363181" y="354453"/>
            <a:ext cx="6403918" cy="1020763"/>
          </a:xfrm>
        </p:spPr>
        <p:txBody>
          <a:bodyPr/>
          <a:lstStyle/>
          <a:p>
            <a:r>
              <a:rPr lang="en-US" dirty="0" smtClean="0"/>
              <a:t>Should Cost Summary</a:t>
            </a:r>
            <a:br>
              <a:rPr lang="en-US" dirty="0" smtClean="0"/>
            </a:b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5310565"/>
              </p:ext>
            </p:extLst>
          </p:nvPr>
        </p:nvGraphicFramePr>
        <p:xfrm>
          <a:off x="27669" y="1531938"/>
          <a:ext cx="9058275" cy="3095625"/>
        </p:xfrm>
        <a:graphic>
          <a:graphicData uri="http://schemas.openxmlformats.org/presentationml/2006/ole">
            <mc:AlternateContent xmlns:mc="http://schemas.openxmlformats.org/markup-compatibility/2006">
              <mc:Choice xmlns:v="urn:schemas-microsoft-com:vml" Requires="v">
                <p:oleObj spid="_x0000_s50210" name="Worksheet" r:id="rId5" imgW="11953824" imgH="3019293" progId="Excel.Sheet.12">
                  <p:embed/>
                </p:oleObj>
              </mc:Choice>
              <mc:Fallback>
                <p:oleObj name="Worksheet" r:id="rId5" imgW="11953824" imgH="3019293" progId="Excel.Sheet.12">
                  <p:embed/>
                  <p:pic>
                    <p:nvPicPr>
                      <p:cNvPr id="0" name=""/>
                      <p:cNvPicPr/>
                      <p:nvPr/>
                    </p:nvPicPr>
                    <p:blipFill>
                      <a:blip r:embed="rId6"/>
                      <a:stretch>
                        <a:fillRect/>
                      </a:stretch>
                    </p:blipFill>
                    <p:spPr>
                      <a:xfrm>
                        <a:off x="27669" y="1531938"/>
                        <a:ext cx="9058275" cy="3095625"/>
                      </a:xfrm>
                      <a:prstGeom prst="rect">
                        <a:avLst/>
                      </a:prstGeom>
                    </p:spPr>
                  </p:pic>
                </p:oleObj>
              </mc:Fallback>
            </mc:AlternateContent>
          </a:graphicData>
        </a:graphic>
      </p:graphicFrame>
      <p:sp>
        <p:nvSpPr>
          <p:cNvPr id="10" name="AutoShape 150"/>
          <p:cNvSpPr>
            <a:spLocks noChangeArrowheads="1"/>
          </p:cNvSpPr>
          <p:nvPr/>
        </p:nvSpPr>
        <p:spPr bwMode="auto">
          <a:xfrm>
            <a:off x="4643457" y="4557270"/>
            <a:ext cx="4267200" cy="801539"/>
          </a:xfrm>
          <a:prstGeom prst="wedgeRoundRectCallout">
            <a:avLst>
              <a:gd name="adj1" fmla="val -27077"/>
              <a:gd name="adj2" fmla="val -38498"/>
              <a:gd name="adj3" fmla="val 16667"/>
            </a:avLst>
          </a:prstGeom>
          <a:solidFill>
            <a:srgbClr val="FFCC00"/>
          </a:solidFill>
          <a:ln w="12700">
            <a:solidFill>
              <a:schemeClr val="tx1"/>
            </a:solidFill>
            <a:miter lim="800000"/>
            <a:headEnd/>
            <a:tailEnd/>
          </a:ln>
        </p:spPr>
        <p:txBody>
          <a:bodyPr/>
          <a:lstStyle/>
          <a:p>
            <a:r>
              <a:rPr lang="en-US" b="1" dirty="0" smtClean="0"/>
              <a:t>If savings have been realized, be prepared to discuss where that money went (e.g. </a:t>
            </a:r>
            <a:r>
              <a:rPr lang="en-US" b="1" dirty="0"/>
              <a:t>e</a:t>
            </a:r>
            <a:r>
              <a:rPr lang="en-US" b="1" dirty="0" smtClean="0"/>
              <a:t>lsewhere in the PEO, back to the AF, etc.) </a:t>
            </a:r>
            <a:endParaRPr lang="en-US" b="1" dirty="0"/>
          </a:p>
        </p:txBody>
      </p:sp>
    </p:spTree>
    <p:extLst>
      <p:ext uri="{BB962C8B-B14F-4D97-AF65-F5344CB8AC3E}">
        <p14:creationId xmlns:p14="http://schemas.microsoft.com/office/powerpoint/2010/main" val="896501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and Evolving </a:t>
            </a:r>
            <a:br>
              <a:rPr lang="en-US" dirty="0" smtClean="0"/>
            </a:br>
            <a:r>
              <a:rPr lang="en-US" dirty="0" smtClean="0"/>
              <a:t>Threat Analysis</a:t>
            </a:r>
            <a:endParaRPr lang="en-US" dirty="0"/>
          </a:p>
        </p:txBody>
      </p:sp>
      <p:sp>
        <p:nvSpPr>
          <p:cNvPr id="4" name="Slide Number Placeholder 3"/>
          <p:cNvSpPr>
            <a:spLocks noGrp="1"/>
          </p:cNvSpPr>
          <p:nvPr>
            <p:ph type="sldNum" sz="quarter" idx="10"/>
          </p:nvPr>
        </p:nvSpPr>
        <p:spPr/>
        <p:txBody>
          <a:bodyPr/>
          <a:lstStyle/>
          <a:p>
            <a:pPr>
              <a:defRPr/>
            </a:pPr>
            <a:fld id="{A87090A8-8C65-4F1B-8A02-3110C6B0FB77}" type="slidenum">
              <a:rPr lang="en-US" smtClean="0"/>
              <a:pPr>
                <a:defRPr/>
              </a:pPr>
              <a:t>11</a:t>
            </a:fld>
            <a:endParaRPr lang="en-US" dirty="0">
              <a:solidFill>
                <a:srgbClr val="808080"/>
              </a:solidFill>
            </a:endParaRPr>
          </a:p>
        </p:txBody>
      </p:sp>
      <p:graphicFrame>
        <p:nvGraphicFramePr>
          <p:cNvPr id="6" name="Group 149"/>
          <p:cNvGraphicFramePr>
            <a:graphicFrameLocks noGrp="1"/>
          </p:cNvGraphicFramePr>
          <p:nvPr>
            <p:extLst>
              <p:ext uri="{D42A27DB-BD31-4B8C-83A1-F6EECF244321}">
                <p14:modId xmlns:p14="http://schemas.microsoft.com/office/powerpoint/2010/main" val="425988368"/>
              </p:ext>
            </p:extLst>
          </p:nvPr>
        </p:nvGraphicFramePr>
        <p:xfrm>
          <a:off x="340426" y="1787895"/>
          <a:ext cx="8463148" cy="4177476"/>
        </p:xfrm>
        <a:graphic>
          <a:graphicData uri="http://schemas.openxmlformats.org/drawingml/2006/table">
            <a:tbl>
              <a:tblPr/>
              <a:tblGrid>
                <a:gridCol w="2518888"/>
                <a:gridCol w="2548080"/>
                <a:gridCol w="3396180"/>
              </a:tblGrid>
              <a:tr h="734497">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1" i="0" u="none" strike="noStrike" cap="none" normalizeH="0" baseline="0" dirty="0" smtClean="0">
                          <a:ln>
                            <a:noFill/>
                          </a:ln>
                          <a:solidFill>
                            <a:schemeClr val="bg1"/>
                          </a:solidFill>
                          <a:effectLst/>
                          <a:latin typeface="+mn-lt"/>
                        </a:rPr>
                        <a:t>New / Evolved Threat</a:t>
                      </a:r>
                      <a:endParaRPr kumimoji="0" lang="en-US" sz="1800" b="1" i="0" u="none" strike="noStrike" cap="none" normalizeH="0" baseline="0" dirty="0" smtClean="0">
                        <a:ln>
                          <a:noFill/>
                        </a:ln>
                        <a:solidFill>
                          <a:schemeClr val="bg1"/>
                        </a:solidFill>
                        <a:effectLst/>
                        <a:latin typeface="Arial" charset="0"/>
                      </a:endParaRP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1" i="0" u="none" strike="noStrike" cap="none" normalizeH="0" baseline="0" dirty="0" smtClean="0">
                          <a:ln>
                            <a:noFill/>
                          </a:ln>
                          <a:solidFill>
                            <a:schemeClr val="bg1"/>
                          </a:solidFill>
                          <a:effectLst/>
                          <a:latin typeface="Arial" charset="0"/>
                        </a:rPr>
                        <a:t>Requirements Challenge</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1" i="0" u="none" strike="noStrike" cap="none" normalizeH="0" baseline="0" dirty="0" smtClean="0">
                          <a:ln>
                            <a:noFill/>
                          </a:ln>
                          <a:solidFill>
                            <a:schemeClr val="bg1"/>
                          </a:solidFill>
                          <a:effectLst/>
                          <a:latin typeface="Arial" charset="0"/>
                        </a:rPr>
                        <a:t>Mitigation</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r>
              <a:tr h="1354241">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New adversary capability X</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Requirement C may not be sufficient for future missions</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Engage AFROC process; New capability will start new ACAT enhancement program if &gt;$100M</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4369">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New adversary capability Y</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Intel Mission Data Requirements will not account for new threat</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Work with AF/A2 to ensure all IMD </a:t>
                      </a:r>
                      <a:r>
                        <a:rPr kumimoji="0" lang="en-US" sz="1800" b="0" i="0" u="none" strike="noStrike" cap="none" normalizeH="0" baseline="0" dirty="0" err="1" smtClean="0">
                          <a:ln>
                            <a:noFill/>
                          </a:ln>
                          <a:solidFill>
                            <a:schemeClr val="tx1"/>
                          </a:solidFill>
                          <a:effectLst/>
                          <a:latin typeface="Arial" charset="0"/>
                        </a:rPr>
                        <a:t>req’ts</a:t>
                      </a:r>
                      <a:r>
                        <a:rPr kumimoji="0" lang="en-US" sz="1800" b="0" i="0" u="none" strike="noStrike" cap="none" normalizeH="0" baseline="0" dirty="0" smtClean="0">
                          <a:ln>
                            <a:noFill/>
                          </a:ln>
                          <a:solidFill>
                            <a:schemeClr val="tx1"/>
                          </a:solidFill>
                          <a:effectLst/>
                          <a:latin typeface="Arial" charset="0"/>
                        </a:rPr>
                        <a:t> can be met within existing budget</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4369">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New adversary capability Z</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Connectivity with program A will create a Cyber Vulnerability</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Remove requirement to connect to program A</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58251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CSB CIP PROCESS </a:t>
            </a:r>
            <a:br>
              <a:rPr lang="en-US" dirty="0" smtClean="0"/>
            </a:br>
            <a:r>
              <a:rPr lang="en-US" sz="2400" dirty="0" smtClean="0"/>
              <a:t>(This slide is FYI; not part of template)</a:t>
            </a:r>
            <a:endParaRPr lang="en-US" sz="2400" dirty="0"/>
          </a:p>
        </p:txBody>
      </p:sp>
      <p:sp>
        <p:nvSpPr>
          <p:cNvPr id="3" name="Content Placeholder 2"/>
          <p:cNvSpPr>
            <a:spLocks noGrp="1"/>
          </p:cNvSpPr>
          <p:nvPr>
            <p:ph idx="1"/>
          </p:nvPr>
        </p:nvSpPr>
        <p:spPr>
          <a:xfrm>
            <a:off x="276225" y="1200150"/>
            <a:ext cx="8570063" cy="4743450"/>
          </a:xfrm>
        </p:spPr>
        <p:txBody>
          <a:bodyPr/>
          <a:lstStyle/>
          <a:p>
            <a:pPr marL="0" indent="0">
              <a:buNone/>
            </a:pPr>
            <a:endParaRPr lang="en-US" dirty="0"/>
          </a:p>
          <a:p>
            <a:r>
              <a:rPr lang="en-US" dirty="0"/>
              <a:t>CSB slides to be kept at no higher than the Secret level</a:t>
            </a:r>
          </a:p>
          <a:p>
            <a:r>
              <a:rPr lang="en-US" dirty="0" smtClean="0"/>
              <a:t>Program </a:t>
            </a:r>
            <a:r>
              <a:rPr lang="en-US" dirty="0"/>
              <a:t>Manager </a:t>
            </a:r>
            <a:r>
              <a:rPr lang="en-US" dirty="0" smtClean="0"/>
              <a:t>is responsible </a:t>
            </a:r>
            <a:r>
              <a:rPr lang="en-US" dirty="0"/>
              <a:t>for </a:t>
            </a:r>
            <a:r>
              <a:rPr lang="en-US" dirty="0" smtClean="0"/>
              <a:t>accurate CSB </a:t>
            </a:r>
            <a:r>
              <a:rPr lang="en-US" dirty="0"/>
              <a:t>briefing </a:t>
            </a:r>
            <a:r>
              <a:rPr lang="en-US" dirty="0" smtClean="0"/>
              <a:t>content including Critical Intelligence Parameters (CIP)</a:t>
            </a:r>
          </a:p>
          <a:p>
            <a:pPr lvl="1"/>
            <a:r>
              <a:rPr lang="en-US" dirty="0" smtClean="0"/>
              <a:t>PM tasks appropriate </a:t>
            </a:r>
            <a:r>
              <a:rPr lang="en-US" dirty="0"/>
              <a:t>intel support office to draft CIP </a:t>
            </a:r>
            <a:r>
              <a:rPr lang="en-US" dirty="0" smtClean="0"/>
              <a:t>slides</a:t>
            </a:r>
          </a:p>
          <a:p>
            <a:pPr lvl="1"/>
            <a:r>
              <a:rPr lang="en-US" dirty="0" smtClean="0"/>
              <a:t>Intel </a:t>
            </a:r>
            <a:r>
              <a:rPr lang="en-US" dirty="0"/>
              <a:t>support </a:t>
            </a:r>
            <a:r>
              <a:rPr lang="en-US" dirty="0" smtClean="0"/>
              <a:t>offices coordinate </a:t>
            </a:r>
            <a:r>
              <a:rPr lang="en-US" dirty="0"/>
              <a:t>with </a:t>
            </a:r>
            <a:r>
              <a:rPr lang="en-US" dirty="0" smtClean="0"/>
              <a:t>Intelligence Production Centers (IPC) </a:t>
            </a:r>
            <a:r>
              <a:rPr lang="en-US" dirty="0"/>
              <a:t>to develop the </a:t>
            </a:r>
            <a:r>
              <a:rPr lang="en-US" dirty="0" smtClean="0"/>
              <a:t>slides</a:t>
            </a:r>
            <a:endParaRPr lang="en-US" dirty="0"/>
          </a:p>
          <a:p>
            <a:r>
              <a:rPr lang="en-US" dirty="0" smtClean="0"/>
              <a:t>At </a:t>
            </a:r>
            <a:r>
              <a:rPr lang="en-US" dirty="0"/>
              <a:t>CSB, P</a:t>
            </a:r>
            <a:r>
              <a:rPr lang="en-US" dirty="0" smtClean="0"/>
              <a:t>rogram </a:t>
            </a:r>
            <a:r>
              <a:rPr lang="en-US" dirty="0"/>
              <a:t>M</a:t>
            </a:r>
            <a:r>
              <a:rPr lang="en-US" dirty="0" smtClean="0"/>
              <a:t>anagers</a:t>
            </a:r>
            <a:r>
              <a:rPr lang="en-US" dirty="0"/>
              <a:t>, with intelligence community support, will brief all their CIPs </a:t>
            </a:r>
            <a:endParaRPr lang="en-US" dirty="0" smtClean="0"/>
          </a:p>
          <a:p>
            <a:pPr lvl="1"/>
            <a:r>
              <a:rPr lang="en-US" dirty="0" smtClean="0"/>
              <a:t>As needed, IPC should be available </a:t>
            </a:r>
            <a:r>
              <a:rPr lang="en-US" dirty="0"/>
              <a:t>on SVTC </a:t>
            </a:r>
            <a:r>
              <a:rPr lang="en-US" dirty="0" smtClean="0"/>
              <a:t>to </a:t>
            </a:r>
            <a:r>
              <a:rPr lang="en-US" dirty="0"/>
              <a:t>answer questions</a:t>
            </a:r>
          </a:p>
          <a:p>
            <a:endParaRPr lang="en-US" dirty="0"/>
          </a:p>
        </p:txBody>
      </p:sp>
      <p:sp>
        <p:nvSpPr>
          <p:cNvPr id="4" name="Slide Number Placeholder 3"/>
          <p:cNvSpPr>
            <a:spLocks noGrp="1"/>
          </p:cNvSpPr>
          <p:nvPr>
            <p:ph type="sldNum" sz="quarter" idx="10"/>
          </p:nvPr>
        </p:nvSpPr>
        <p:spPr/>
        <p:txBody>
          <a:bodyPr/>
          <a:lstStyle/>
          <a:p>
            <a:pPr>
              <a:defRPr/>
            </a:pPr>
            <a:fld id="{A87090A8-8C65-4F1B-8A02-3110C6B0FB77}" type="slidenum">
              <a:rPr lang="en-US" smtClean="0"/>
              <a:pPr>
                <a:defRPr/>
              </a:pPr>
              <a:t>12</a:t>
            </a:fld>
            <a:endParaRPr lang="en-US" dirty="0">
              <a:solidFill>
                <a:srgbClr val="808080"/>
              </a:solidFill>
            </a:endParaRPr>
          </a:p>
        </p:txBody>
      </p:sp>
    </p:spTree>
    <p:extLst>
      <p:ext uri="{BB962C8B-B14F-4D97-AF65-F5344CB8AC3E}">
        <p14:creationId xmlns:p14="http://schemas.microsoft.com/office/powerpoint/2010/main" val="2022309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87090A8-8C65-4F1B-8A02-3110C6B0FB77}" type="slidenum">
              <a:rPr lang="en-US" smtClean="0"/>
              <a:pPr>
                <a:defRPr/>
              </a:pPr>
              <a:t>13</a:t>
            </a:fld>
            <a:endParaRPr lang="en-US" dirty="0">
              <a:solidFill>
                <a:srgbClr val="808080"/>
              </a:solidFill>
            </a:endParaRPr>
          </a:p>
        </p:txBody>
      </p:sp>
      <p:sp>
        <p:nvSpPr>
          <p:cNvPr id="5" name="Title 4"/>
          <p:cNvSpPr>
            <a:spLocks noGrp="1"/>
          </p:cNvSpPr>
          <p:nvPr>
            <p:ph type="title"/>
          </p:nvPr>
        </p:nvSpPr>
        <p:spPr>
          <a:xfrm>
            <a:off x="1276350" y="355312"/>
            <a:ext cx="7531100" cy="584775"/>
          </a:xfrm>
          <a:prstGeom prst="rect">
            <a:avLst/>
          </a:prstGeom>
        </p:spPr>
        <p:txBody>
          <a:bodyPr wrap="square">
            <a:spAutoFit/>
          </a:bodyPr>
          <a:lstStyle/>
          <a:p>
            <a:pPr marL="12700">
              <a:lnSpc>
                <a:spcPct val="100000"/>
              </a:lnSpc>
              <a:spcBef>
                <a:spcPts val="875"/>
              </a:spcBef>
            </a:pPr>
            <a:r>
              <a:rPr lang="en-US" sz="3200" b="1" i="1" spc="85" dirty="0">
                <a:solidFill>
                  <a:srgbClr val="212D62"/>
                </a:solidFill>
                <a:latin typeface="+mj-lt"/>
                <a:cs typeface="Arial"/>
              </a:rPr>
              <a:t>Program</a:t>
            </a:r>
            <a:r>
              <a:rPr lang="en-US" sz="3200" b="1" i="1" spc="-5" dirty="0">
                <a:solidFill>
                  <a:srgbClr val="212D62"/>
                </a:solidFill>
                <a:latin typeface="+mj-lt"/>
                <a:cs typeface="Arial"/>
              </a:rPr>
              <a:t> </a:t>
            </a:r>
            <a:r>
              <a:rPr lang="en-US" sz="3200" b="1" i="1" spc="-25" dirty="0">
                <a:solidFill>
                  <a:srgbClr val="212D62"/>
                </a:solidFill>
                <a:latin typeface="+mj-lt"/>
                <a:cs typeface="Arial"/>
              </a:rPr>
              <a:t>X</a:t>
            </a:r>
            <a:r>
              <a:rPr lang="en-US" sz="3200" b="1" i="1" spc="360" dirty="0">
                <a:solidFill>
                  <a:srgbClr val="212D62"/>
                </a:solidFill>
                <a:latin typeface="+mj-lt"/>
                <a:cs typeface="Arial"/>
              </a:rPr>
              <a:t> </a:t>
            </a:r>
            <a:r>
              <a:rPr lang="en-US" sz="3200" b="1" i="1" spc="120" dirty="0">
                <a:solidFill>
                  <a:srgbClr val="212D62"/>
                </a:solidFill>
                <a:latin typeface="+mj-lt"/>
                <a:cs typeface="Arial"/>
              </a:rPr>
              <a:t>Critical</a:t>
            </a:r>
            <a:r>
              <a:rPr lang="en-US" sz="3200" b="1" i="1" spc="180" dirty="0">
                <a:solidFill>
                  <a:srgbClr val="212D62"/>
                </a:solidFill>
                <a:latin typeface="+mj-lt"/>
                <a:cs typeface="Arial"/>
              </a:rPr>
              <a:t> </a:t>
            </a:r>
            <a:r>
              <a:rPr lang="en-US" sz="3200" b="1" i="1" spc="90" dirty="0" smtClean="0">
                <a:solidFill>
                  <a:srgbClr val="212D62"/>
                </a:solidFill>
                <a:latin typeface="+mj-lt"/>
                <a:cs typeface="Arial"/>
              </a:rPr>
              <a:t>Thr</a:t>
            </a:r>
            <a:r>
              <a:rPr lang="en-US" sz="3200" b="1" i="1" spc="-170" dirty="0" smtClean="0">
                <a:solidFill>
                  <a:srgbClr val="212D62"/>
                </a:solidFill>
                <a:latin typeface="+mj-lt"/>
                <a:cs typeface="Arial"/>
              </a:rPr>
              <a:t>e</a:t>
            </a:r>
            <a:r>
              <a:rPr lang="en-US" sz="3200" b="1" i="1" spc="105" dirty="0" smtClean="0">
                <a:solidFill>
                  <a:srgbClr val="212D62"/>
                </a:solidFill>
                <a:latin typeface="+mj-lt"/>
                <a:cs typeface="Arial"/>
              </a:rPr>
              <a:t>at </a:t>
            </a:r>
            <a:r>
              <a:rPr lang="en-US" sz="3200" b="1" i="1" spc="80" dirty="0" smtClean="0">
                <a:solidFill>
                  <a:srgbClr val="212D62"/>
                </a:solidFill>
                <a:latin typeface="+mj-lt"/>
                <a:cs typeface="Arial"/>
              </a:rPr>
              <a:t>Overview</a:t>
            </a:r>
            <a:endParaRPr lang="en-US" sz="3200" b="1" dirty="0">
              <a:latin typeface="+mj-lt"/>
              <a:cs typeface="Arial"/>
            </a:endParaRPr>
          </a:p>
        </p:txBody>
      </p:sp>
      <p:sp>
        <p:nvSpPr>
          <p:cNvPr id="6" name="object 16"/>
          <p:cNvSpPr txBox="1">
            <a:spLocks/>
          </p:cNvSpPr>
          <p:nvPr/>
        </p:nvSpPr>
        <p:spPr bwMode="auto">
          <a:xfrm>
            <a:off x="547243" y="6562673"/>
            <a:ext cx="1379104"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defPPr>
              <a:defRPr lang="en-US"/>
            </a:defPPr>
            <a:lvl1pPr algn="l" rtl="0" eaLnBrk="0" fontAlgn="base" hangingPunct="0">
              <a:spcBef>
                <a:spcPct val="0"/>
              </a:spcBef>
              <a:spcAft>
                <a:spcPct val="0"/>
              </a:spcAft>
              <a:defRPr sz="1000" kern="1200">
                <a:solidFill>
                  <a:srgbClr val="969696"/>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pPr marL="11397"/>
            <a:r>
              <a:rPr lang="en-US" sz="1400" spc="18" smtClean="0">
                <a:solidFill>
                  <a:srgbClr val="15701D"/>
                </a:solidFill>
              </a:rPr>
              <a:t>UNCLASS</a:t>
            </a:r>
            <a:r>
              <a:rPr lang="en-US" sz="1400" spc="121" smtClean="0">
                <a:solidFill>
                  <a:srgbClr val="15701D"/>
                </a:solidFill>
              </a:rPr>
              <a:t>I</a:t>
            </a:r>
            <a:r>
              <a:rPr lang="en-US" sz="1400" spc="58" smtClean="0">
                <a:solidFill>
                  <a:srgbClr val="15701D"/>
                </a:solidFill>
              </a:rPr>
              <a:t>F</a:t>
            </a:r>
            <a:r>
              <a:rPr lang="en-US" sz="1400" spc="-18" smtClean="0">
                <a:solidFill>
                  <a:srgbClr val="15701D"/>
                </a:solidFill>
              </a:rPr>
              <a:t>I</a:t>
            </a:r>
            <a:r>
              <a:rPr lang="en-US" sz="1400" spc="18" smtClean="0">
                <a:solidFill>
                  <a:srgbClr val="15701D"/>
                </a:solidFill>
              </a:rPr>
              <a:t>ED</a:t>
            </a:r>
            <a:endParaRPr lang="en-US" sz="1400" dirty="0"/>
          </a:p>
        </p:txBody>
      </p:sp>
      <p:sp>
        <p:nvSpPr>
          <p:cNvPr id="7" name="object 8"/>
          <p:cNvSpPr txBox="1"/>
          <p:nvPr/>
        </p:nvSpPr>
        <p:spPr>
          <a:xfrm>
            <a:off x="579992" y="1473532"/>
            <a:ext cx="8185305" cy="2584117"/>
          </a:xfrm>
          <a:prstGeom prst="rect">
            <a:avLst/>
          </a:prstGeom>
        </p:spPr>
        <p:txBody>
          <a:bodyPr vert="horz" wrap="square" lIns="0" tIns="0" rIns="0" bIns="0" rtlCol="0">
            <a:spAutoFit/>
          </a:bodyPr>
          <a:lstStyle/>
          <a:p>
            <a:pPr marL="285750" indent="-285750" algn="l">
              <a:spcAft>
                <a:spcPts val="600"/>
              </a:spcAft>
              <a:buSzPct val="150000"/>
              <a:buFont typeface="Arial" panose="020B0604020202020204" pitchFamily="34" charset="0"/>
              <a:buChar char="•"/>
            </a:pPr>
            <a:r>
              <a:rPr lang="en-US" sz="2000" b="1" i="1" dirty="0">
                <a:latin typeface="+mj-lt"/>
              </a:rPr>
              <a:t>Program threat posture rollup: Program X has two CIPs; adversaries capabilities increasing; program working with user to either change TTPs or KPPs/KSAs. (big picture review .of our capability in relation to the adversaries' capabilities)</a:t>
            </a:r>
          </a:p>
          <a:p>
            <a:pPr marL="285750" indent="-285750" algn="l">
              <a:buSzPct val="150000"/>
              <a:buFont typeface="Arial" panose="020B0604020202020204" pitchFamily="34" charset="0"/>
              <a:buChar char="•"/>
            </a:pPr>
            <a:r>
              <a:rPr lang="en-US" sz="2000" b="1" i="1" dirty="0">
                <a:latin typeface="+mj-lt"/>
              </a:rPr>
              <a:t>Highlight worse case scenario relative to CIPs. Reflect overall risk mitigation for expected CIP breaches. Meaningful dialogue about the program. Cover overall risk mitigation strategy.</a:t>
            </a:r>
          </a:p>
          <a:p>
            <a:pPr marL="23364" marR="4559" algn="l">
              <a:lnSpc>
                <a:spcPct val="99000"/>
              </a:lnSpc>
              <a:buClr>
                <a:srgbClr val="212D62"/>
              </a:buClr>
              <a:tabLst>
                <a:tab pos="277516" algn="l"/>
              </a:tabLst>
            </a:pPr>
            <a:r>
              <a:rPr lang="en-US" sz="1800" spc="45" dirty="0" smtClean="0">
                <a:solidFill>
                  <a:srgbClr val="212121"/>
                </a:solidFill>
                <a:latin typeface="Arial"/>
                <a:cs typeface="Arial"/>
              </a:rPr>
              <a:t> </a:t>
            </a:r>
            <a:endParaRPr lang="en-US" sz="1800" dirty="0">
              <a:latin typeface="Arial"/>
              <a:cs typeface="Arial"/>
            </a:endParaRPr>
          </a:p>
        </p:txBody>
      </p:sp>
      <p:sp>
        <p:nvSpPr>
          <p:cNvPr id="8" name="object 10"/>
          <p:cNvSpPr txBox="1"/>
          <p:nvPr/>
        </p:nvSpPr>
        <p:spPr>
          <a:xfrm>
            <a:off x="3012977" y="5010035"/>
            <a:ext cx="667905" cy="600164"/>
          </a:xfrm>
          <a:prstGeom prst="rect">
            <a:avLst/>
          </a:prstGeom>
        </p:spPr>
        <p:txBody>
          <a:bodyPr vert="horz" wrap="square" lIns="0" tIns="0" rIns="0" bIns="0" rtlCol="0">
            <a:spAutoFit/>
          </a:bodyPr>
          <a:lstStyle/>
          <a:p>
            <a:pPr marL="133915" marR="4559" indent="-123087"/>
            <a:r>
              <a:rPr sz="1300" spc="18" dirty="0">
                <a:solidFill>
                  <a:srgbClr val="282180"/>
                </a:solidFill>
                <a:latin typeface="Arial"/>
                <a:cs typeface="Arial"/>
              </a:rPr>
              <a:t>Program MS </a:t>
            </a:r>
            <a:r>
              <a:rPr sz="1300" spc="49" dirty="0">
                <a:solidFill>
                  <a:srgbClr val="282180"/>
                </a:solidFill>
                <a:latin typeface="Arial"/>
                <a:cs typeface="Arial"/>
              </a:rPr>
              <a:t>B</a:t>
            </a:r>
            <a:r>
              <a:rPr sz="1300" spc="18" dirty="0">
                <a:solidFill>
                  <a:srgbClr val="282180"/>
                </a:solidFill>
                <a:latin typeface="Arial"/>
                <a:cs typeface="Arial"/>
              </a:rPr>
              <a:t> </a:t>
            </a:r>
            <a:r>
              <a:rPr sz="1300" spc="-18" dirty="0" smtClean="0">
                <a:solidFill>
                  <a:srgbClr val="282180"/>
                </a:solidFill>
                <a:latin typeface="Arial"/>
                <a:cs typeface="Arial"/>
              </a:rPr>
              <a:t>20</a:t>
            </a:r>
            <a:r>
              <a:rPr lang="en-US" sz="1300" spc="-18" dirty="0" smtClean="0">
                <a:solidFill>
                  <a:srgbClr val="282180"/>
                </a:solidFill>
                <a:latin typeface="Arial"/>
                <a:cs typeface="Arial"/>
              </a:rPr>
              <a:t>16</a:t>
            </a:r>
            <a:endParaRPr sz="1300" dirty="0">
              <a:latin typeface="Arial"/>
              <a:cs typeface="Arial"/>
            </a:endParaRPr>
          </a:p>
        </p:txBody>
      </p:sp>
      <p:sp>
        <p:nvSpPr>
          <p:cNvPr id="9" name="object 11"/>
          <p:cNvSpPr txBox="1"/>
          <p:nvPr/>
        </p:nvSpPr>
        <p:spPr>
          <a:xfrm>
            <a:off x="3999052" y="5209434"/>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202</a:t>
            </a:r>
            <a:r>
              <a:rPr lang="en-US" sz="1300" spc="4" dirty="0" smtClean="0">
                <a:solidFill>
                  <a:srgbClr val="212121"/>
                </a:solidFill>
                <a:latin typeface="Arial"/>
                <a:cs typeface="Arial"/>
              </a:rPr>
              <a:t>0</a:t>
            </a:r>
            <a:endParaRPr sz="1300" dirty="0">
              <a:latin typeface="Arial"/>
              <a:cs typeface="Arial"/>
            </a:endParaRPr>
          </a:p>
        </p:txBody>
      </p:sp>
      <p:sp>
        <p:nvSpPr>
          <p:cNvPr id="10" name="object 13"/>
          <p:cNvSpPr txBox="1"/>
          <p:nvPr/>
        </p:nvSpPr>
        <p:spPr>
          <a:xfrm>
            <a:off x="6356523" y="5092014"/>
            <a:ext cx="680027" cy="384721"/>
          </a:xfrm>
          <a:prstGeom prst="rect">
            <a:avLst/>
          </a:prstGeom>
        </p:spPr>
        <p:txBody>
          <a:bodyPr vert="horz" wrap="square" lIns="0" tIns="0" rIns="0" bIns="0" rtlCol="0">
            <a:spAutoFit/>
          </a:bodyPr>
          <a:lstStyle/>
          <a:p>
            <a:pPr algn="ctr">
              <a:lnSpc>
                <a:spcPct val="100000"/>
              </a:lnSpc>
            </a:pPr>
            <a:r>
              <a:rPr sz="1300" spc="31" dirty="0">
                <a:solidFill>
                  <a:srgbClr val="282180"/>
                </a:solidFill>
                <a:latin typeface="Arial"/>
                <a:cs typeface="Arial"/>
              </a:rPr>
              <a:t>Program</a:t>
            </a:r>
            <a:endParaRPr sz="1300" dirty="0">
              <a:latin typeface="Arial"/>
              <a:cs typeface="Arial"/>
            </a:endParaRPr>
          </a:p>
          <a:p>
            <a:pPr marL="1710" algn="ctr">
              <a:spcBef>
                <a:spcPts val="13"/>
              </a:spcBef>
            </a:pPr>
            <a:r>
              <a:rPr spc="4" dirty="0">
                <a:solidFill>
                  <a:srgbClr val="282180"/>
                </a:solidFill>
                <a:latin typeface="Arial"/>
                <a:cs typeface="Arial"/>
              </a:rPr>
              <a:t>FOC</a:t>
            </a:r>
            <a:endParaRPr dirty="0">
              <a:latin typeface="Arial"/>
              <a:cs typeface="Arial"/>
            </a:endParaRPr>
          </a:p>
        </p:txBody>
      </p:sp>
      <p:grpSp>
        <p:nvGrpSpPr>
          <p:cNvPr id="12" name="Group 11"/>
          <p:cNvGrpSpPr/>
          <p:nvPr/>
        </p:nvGrpSpPr>
        <p:grpSpPr>
          <a:xfrm>
            <a:off x="7055428" y="5566283"/>
            <a:ext cx="1820486" cy="660916"/>
            <a:chOff x="6541078" y="5223383"/>
            <a:chExt cx="1820486" cy="660916"/>
          </a:xfrm>
        </p:grpSpPr>
        <p:sp>
          <p:nvSpPr>
            <p:cNvPr id="13" name="object 14"/>
            <p:cNvSpPr txBox="1"/>
            <p:nvPr/>
          </p:nvSpPr>
          <p:spPr>
            <a:xfrm>
              <a:off x="6541078" y="5223383"/>
              <a:ext cx="1820486" cy="184666"/>
            </a:xfrm>
            <a:prstGeom prst="rect">
              <a:avLst/>
            </a:prstGeom>
            <a:solidFill>
              <a:srgbClr val="187536"/>
            </a:solidFill>
          </p:spPr>
          <p:txBody>
            <a:bodyPr vert="horz" wrap="square" lIns="0" tIns="0" rIns="0" bIns="0" rtlCol="0">
              <a:spAutoFit/>
            </a:bodyPr>
            <a:lstStyle/>
            <a:p>
              <a:pPr marL="9118" algn="ctr"/>
              <a:r>
                <a:rPr spc="85" dirty="0">
                  <a:solidFill>
                    <a:srgbClr val="E4F6E2"/>
                  </a:solidFill>
                  <a:latin typeface="Arial"/>
                  <a:cs typeface="Arial"/>
                </a:rPr>
                <a:t>Low </a:t>
              </a:r>
              <a:r>
                <a:rPr spc="108" dirty="0">
                  <a:solidFill>
                    <a:srgbClr val="E4F6E2"/>
                  </a:solidFill>
                  <a:latin typeface="Arial"/>
                  <a:cs typeface="Arial"/>
                </a:rPr>
                <a:t>R</a:t>
              </a:r>
              <a:r>
                <a:rPr spc="-58" dirty="0">
                  <a:solidFill>
                    <a:srgbClr val="E4F6E2"/>
                  </a:solidFill>
                  <a:latin typeface="Arial"/>
                  <a:cs typeface="Arial"/>
                </a:rPr>
                <a:t>i</a:t>
              </a:r>
              <a:r>
                <a:rPr spc="72" dirty="0">
                  <a:solidFill>
                    <a:srgbClr val="E4F6E2"/>
                  </a:solidFill>
                  <a:latin typeface="Arial"/>
                  <a:cs typeface="Arial"/>
                </a:rPr>
                <a:t>sk</a:t>
              </a:r>
              <a:r>
                <a:rPr spc="18" dirty="0">
                  <a:solidFill>
                    <a:srgbClr val="E4F6E2"/>
                  </a:solidFill>
                  <a:latin typeface="Arial"/>
                  <a:cs typeface="Arial"/>
                </a:rPr>
                <a:t> </a:t>
              </a:r>
              <a:r>
                <a:rPr spc="72" dirty="0">
                  <a:solidFill>
                    <a:srgbClr val="E4F6E2"/>
                  </a:solidFill>
                  <a:latin typeface="Arial"/>
                  <a:cs typeface="Arial"/>
                </a:rPr>
                <a:t>to</a:t>
              </a:r>
              <a:r>
                <a:rPr spc="81" dirty="0">
                  <a:solidFill>
                    <a:srgbClr val="E4F6E2"/>
                  </a:solidFill>
                  <a:latin typeface="Arial"/>
                  <a:cs typeface="Arial"/>
                </a:rPr>
                <a:t> </a:t>
              </a:r>
              <a:r>
                <a:rPr spc="45" dirty="0">
                  <a:solidFill>
                    <a:srgbClr val="E4F6E2"/>
                  </a:solidFill>
                  <a:latin typeface="Arial"/>
                  <a:cs typeface="Arial"/>
                </a:rPr>
                <a:t>Breach</a:t>
              </a:r>
              <a:endParaRPr dirty="0">
                <a:latin typeface="Arial"/>
                <a:cs typeface="Arial"/>
              </a:endParaRPr>
            </a:p>
          </p:txBody>
        </p:sp>
        <p:sp>
          <p:nvSpPr>
            <p:cNvPr id="14" name="object 14"/>
            <p:cNvSpPr txBox="1"/>
            <p:nvPr/>
          </p:nvSpPr>
          <p:spPr>
            <a:xfrm>
              <a:off x="6541078" y="5451983"/>
              <a:ext cx="1820486" cy="184666"/>
            </a:xfrm>
            <a:prstGeom prst="rect">
              <a:avLst/>
            </a:prstGeom>
            <a:solidFill>
              <a:srgbClr val="FFFF00"/>
            </a:solidFill>
            <a:ln>
              <a:solidFill>
                <a:srgbClr val="FFFF00"/>
              </a:solidFill>
            </a:ln>
          </p:spPr>
          <p:txBody>
            <a:bodyPr vert="horz" wrap="square" lIns="0" tIns="0" rIns="0" bIns="0" rtlCol="0">
              <a:spAutoFit/>
            </a:bodyPr>
            <a:lstStyle/>
            <a:p>
              <a:pPr marL="9118" algn="ctr"/>
              <a:r>
                <a:rPr lang="en-US" spc="85" dirty="0" smtClean="0">
                  <a:latin typeface="Arial"/>
                  <a:cs typeface="Arial"/>
                </a:rPr>
                <a:t>Med</a:t>
              </a:r>
              <a:r>
                <a:rPr spc="85" dirty="0" smtClean="0">
                  <a:latin typeface="Arial"/>
                  <a:cs typeface="Arial"/>
                </a:rPr>
                <a:t> </a:t>
              </a:r>
              <a:r>
                <a:rPr spc="108" dirty="0">
                  <a:latin typeface="Arial"/>
                  <a:cs typeface="Arial"/>
                </a:rPr>
                <a:t>R</a:t>
              </a:r>
              <a:r>
                <a:rPr spc="-58" dirty="0">
                  <a:latin typeface="Arial"/>
                  <a:cs typeface="Arial"/>
                </a:rPr>
                <a:t>i</a:t>
              </a:r>
              <a:r>
                <a:rPr spc="72" dirty="0">
                  <a:latin typeface="Arial"/>
                  <a:cs typeface="Arial"/>
                </a:rPr>
                <a:t>sk</a:t>
              </a:r>
              <a:r>
                <a:rPr spc="18" dirty="0">
                  <a:latin typeface="Arial"/>
                  <a:cs typeface="Arial"/>
                </a:rPr>
                <a:t> </a:t>
              </a:r>
              <a:r>
                <a:rPr spc="72" dirty="0">
                  <a:latin typeface="Arial"/>
                  <a:cs typeface="Arial"/>
                </a:rPr>
                <a:t>to</a:t>
              </a:r>
              <a:r>
                <a:rPr spc="81" dirty="0">
                  <a:latin typeface="Arial"/>
                  <a:cs typeface="Arial"/>
                </a:rPr>
                <a:t> </a:t>
              </a:r>
              <a:r>
                <a:rPr spc="45" dirty="0">
                  <a:latin typeface="Arial"/>
                  <a:cs typeface="Arial"/>
                </a:rPr>
                <a:t>Breach</a:t>
              </a:r>
              <a:endParaRPr dirty="0">
                <a:latin typeface="Arial"/>
                <a:cs typeface="Arial"/>
              </a:endParaRPr>
            </a:p>
          </p:txBody>
        </p:sp>
        <p:sp>
          <p:nvSpPr>
            <p:cNvPr id="15" name="object 14"/>
            <p:cNvSpPr txBox="1"/>
            <p:nvPr/>
          </p:nvSpPr>
          <p:spPr>
            <a:xfrm>
              <a:off x="6541078" y="5699633"/>
              <a:ext cx="1820486" cy="184666"/>
            </a:xfrm>
            <a:prstGeom prst="rect">
              <a:avLst/>
            </a:prstGeom>
            <a:solidFill>
              <a:srgbClr val="FF0000"/>
            </a:solidFill>
            <a:ln>
              <a:solidFill>
                <a:srgbClr val="FF0000"/>
              </a:solidFill>
            </a:ln>
          </p:spPr>
          <p:txBody>
            <a:bodyPr vert="horz" wrap="square" lIns="0" tIns="0" rIns="0" bIns="0" rtlCol="0">
              <a:spAutoFit/>
            </a:bodyPr>
            <a:lstStyle/>
            <a:p>
              <a:pPr marL="9118" algn="ctr"/>
              <a:r>
                <a:rPr lang="en-US" spc="85" dirty="0" smtClean="0">
                  <a:latin typeface="Arial"/>
                  <a:cs typeface="Arial"/>
                </a:rPr>
                <a:t>High</a:t>
              </a:r>
              <a:r>
                <a:rPr spc="85" dirty="0" smtClean="0">
                  <a:latin typeface="Arial"/>
                  <a:cs typeface="Arial"/>
                </a:rPr>
                <a:t> </a:t>
              </a:r>
              <a:r>
                <a:rPr spc="108" dirty="0">
                  <a:latin typeface="Arial"/>
                  <a:cs typeface="Arial"/>
                </a:rPr>
                <a:t>R</a:t>
              </a:r>
              <a:r>
                <a:rPr spc="-58" dirty="0">
                  <a:latin typeface="Arial"/>
                  <a:cs typeface="Arial"/>
                </a:rPr>
                <a:t>i</a:t>
              </a:r>
              <a:r>
                <a:rPr spc="72" dirty="0">
                  <a:latin typeface="Arial"/>
                  <a:cs typeface="Arial"/>
                </a:rPr>
                <a:t>sk</a:t>
              </a:r>
              <a:r>
                <a:rPr spc="18" dirty="0">
                  <a:latin typeface="Arial"/>
                  <a:cs typeface="Arial"/>
                </a:rPr>
                <a:t> </a:t>
              </a:r>
              <a:r>
                <a:rPr spc="72" dirty="0">
                  <a:latin typeface="Arial"/>
                  <a:cs typeface="Arial"/>
                </a:rPr>
                <a:t>to</a:t>
              </a:r>
              <a:r>
                <a:rPr spc="81" dirty="0">
                  <a:latin typeface="Arial"/>
                  <a:cs typeface="Arial"/>
                </a:rPr>
                <a:t> </a:t>
              </a:r>
              <a:r>
                <a:rPr spc="45" dirty="0">
                  <a:latin typeface="Arial"/>
                  <a:cs typeface="Arial"/>
                </a:rPr>
                <a:t>Breach</a:t>
              </a:r>
              <a:endParaRPr dirty="0">
                <a:latin typeface="Arial"/>
                <a:cs typeface="Arial"/>
              </a:endParaRPr>
            </a:p>
          </p:txBody>
        </p:sp>
      </p:grpSp>
      <p:sp>
        <p:nvSpPr>
          <p:cNvPr id="16" name="object 11"/>
          <p:cNvSpPr txBox="1"/>
          <p:nvPr/>
        </p:nvSpPr>
        <p:spPr>
          <a:xfrm>
            <a:off x="7770953" y="5157062"/>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a:solidFill>
                  <a:srgbClr val="212121"/>
                </a:solidFill>
                <a:latin typeface="Arial"/>
                <a:cs typeface="Arial"/>
              </a:rPr>
              <a:t>4</a:t>
            </a:r>
            <a:r>
              <a:rPr lang="en-US" sz="1300" spc="4" dirty="0" smtClean="0">
                <a:solidFill>
                  <a:srgbClr val="212121"/>
                </a:solidFill>
                <a:latin typeface="Arial"/>
                <a:cs typeface="Arial"/>
              </a:rPr>
              <a:t>0</a:t>
            </a:r>
            <a:endParaRPr sz="1300" dirty="0">
              <a:latin typeface="Arial"/>
              <a:cs typeface="Arial"/>
            </a:endParaRPr>
          </a:p>
        </p:txBody>
      </p:sp>
      <p:sp>
        <p:nvSpPr>
          <p:cNvPr id="17" name="object 16"/>
          <p:cNvSpPr txBox="1">
            <a:spLocks/>
          </p:cNvSpPr>
          <p:nvPr/>
        </p:nvSpPr>
        <p:spPr bwMode="auto">
          <a:xfrm>
            <a:off x="7386193" y="219023"/>
            <a:ext cx="1379104"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defPPr>
              <a:defRPr lang="en-US"/>
            </a:defPPr>
            <a:lvl1pPr algn="l" rtl="0" eaLnBrk="0" fontAlgn="base" hangingPunct="0">
              <a:spcBef>
                <a:spcPct val="0"/>
              </a:spcBef>
              <a:spcAft>
                <a:spcPct val="0"/>
              </a:spcAft>
              <a:defRPr sz="1000" kern="1200">
                <a:solidFill>
                  <a:srgbClr val="969696"/>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pPr marL="11397"/>
            <a:r>
              <a:rPr lang="en-US" sz="1400" spc="18" smtClean="0">
                <a:solidFill>
                  <a:srgbClr val="15701D"/>
                </a:solidFill>
              </a:rPr>
              <a:t>UNCLASS</a:t>
            </a:r>
            <a:r>
              <a:rPr lang="en-US" sz="1400" spc="121" smtClean="0">
                <a:solidFill>
                  <a:srgbClr val="15701D"/>
                </a:solidFill>
              </a:rPr>
              <a:t>I</a:t>
            </a:r>
            <a:r>
              <a:rPr lang="en-US" sz="1400" spc="58" smtClean="0">
                <a:solidFill>
                  <a:srgbClr val="15701D"/>
                </a:solidFill>
              </a:rPr>
              <a:t>F</a:t>
            </a:r>
            <a:r>
              <a:rPr lang="en-US" sz="1400" spc="-18" smtClean="0">
                <a:solidFill>
                  <a:srgbClr val="15701D"/>
                </a:solidFill>
              </a:rPr>
              <a:t>I</a:t>
            </a:r>
            <a:r>
              <a:rPr lang="en-US" sz="1400" spc="18" smtClean="0">
                <a:solidFill>
                  <a:srgbClr val="15701D"/>
                </a:solidFill>
              </a:rPr>
              <a:t>ED</a:t>
            </a:r>
            <a:endParaRPr lang="en-US" sz="1400" dirty="0"/>
          </a:p>
        </p:txBody>
      </p:sp>
      <p:sp>
        <p:nvSpPr>
          <p:cNvPr id="18" name="object 11"/>
          <p:cNvSpPr txBox="1"/>
          <p:nvPr/>
        </p:nvSpPr>
        <p:spPr>
          <a:xfrm>
            <a:off x="570052" y="5209434"/>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smtClean="0">
                <a:solidFill>
                  <a:srgbClr val="212121"/>
                </a:solidFill>
                <a:latin typeface="Arial"/>
                <a:cs typeface="Arial"/>
              </a:rPr>
              <a:t>10</a:t>
            </a:r>
            <a:endParaRPr sz="1300" dirty="0">
              <a:latin typeface="Arial"/>
              <a:cs typeface="Arial"/>
            </a:endParaRPr>
          </a:p>
        </p:txBody>
      </p:sp>
      <p:sp>
        <p:nvSpPr>
          <p:cNvPr id="19" name="Rectangle 18"/>
          <p:cNvSpPr/>
          <p:nvPr/>
        </p:nvSpPr>
        <p:spPr bwMode="auto">
          <a:xfrm>
            <a:off x="209550" y="4362450"/>
            <a:ext cx="2899832" cy="266700"/>
          </a:xfrm>
          <a:prstGeom prst="rect">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a:off x="3113642" y="4362450"/>
            <a:ext cx="3100890" cy="266700"/>
          </a:xfrm>
          <a:prstGeom prst="rect">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1" name="Rectangle 20"/>
          <p:cNvSpPr/>
          <p:nvPr/>
        </p:nvSpPr>
        <p:spPr bwMode="auto">
          <a:xfrm>
            <a:off x="6066392" y="4362450"/>
            <a:ext cx="2963308" cy="266700"/>
          </a:xfrm>
          <a:prstGeom prst="rect">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cxnSp>
        <p:nvCxnSpPr>
          <p:cNvPr id="22" name="Straight Connector 21"/>
          <p:cNvCxnSpPr/>
          <p:nvPr/>
        </p:nvCxnSpPr>
        <p:spPr bwMode="auto">
          <a:xfrm flipV="1">
            <a:off x="763149" y="405765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4211199" y="407670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8002149" y="407670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5" name="Isosceles Triangle 24"/>
          <p:cNvSpPr/>
          <p:nvPr/>
        </p:nvSpPr>
        <p:spPr bwMode="auto">
          <a:xfrm>
            <a:off x="3213579" y="4038600"/>
            <a:ext cx="285750" cy="304800"/>
          </a:xfrm>
          <a:prstGeom prst="triangle">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6" name="5-Point Star 25"/>
          <p:cNvSpPr/>
          <p:nvPr/>
        </p:nvSpPr>
        <p:spPr bwMode="auto">
          <a:xfrm>
            <a:off x="6506036" y="3981450"/>
            <a:ext cx="309332" cy="381000"/>
          </a:xfrm>
          <a:prstGeom prst="star5">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573473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87090A8-8C65-4F1B-8A02-3110C6B0FB77}" type="slidenum">
              <a:rPr lang="en-US" smtClean="0"/>
              <a:pPr>
                <a:defRPr/>
              </a:pPr>
              <a:t>14</a:t>
            </a:fld>
            <a:endParaRPr lang="en-US" dirty="0">
              <a:solidFill>
                <a:srgbClr val="808080"/>
              </a:solidFill>
            </a:endParaRPr>
          </a:p>
        </p:txBody>
      </p:sp>
      <p:sp>
        <p:nvSpPr>
          <p:cNvPr id="5" name="object 15"/>
          <p:cNvSpPr txBox="1"/>
          <p:nvPr/>
        </p:nvSpPr>
        <p:spPr>
          <a:xfrm>
            <a:off x="966688" y="461679"/>
            <a:ext cx="826077" cy="800219"/>
          </a:xfrm>
          <a:prstGeom prst="rect">
            <a:avLst/>
          </a:prstGeom>
        </p:spPr>
        <p:txBody>
          <a:bodyPr vert="horz" wrap="square" lIns="0" tIns="0" rIns="0" bIns="0" rtlCol="0">
            <a:spAutoFit/>
          </a:bodyPr>
          <a:lstStyle/>
          <a:p>
            <a:pPr marL="11397"/>
            <a:endParaRPr sz="5200" dirty="0">
              <a:latin typeface="Arial"/>
              <a:cs typeface="Arial"/>
            </a:endParaRPr>
          </a:p>
        </p:txBody>
      </p:sp>
      <p:sp>
        <p:nvSpPr>
          <p:cNvPr id="6" name="object 17"/>
          <p:cNvSpPr txBox="1"/>
          <p:nvPr/>
        </p:nvSpPr>
        <p:spPr>
          <a:xfrm>
            <a:off x="7579837" y="100365"/>
            <a:ext cx="1369868" cy="215444"/>
          </a:xfrm>
          <a:prstGeom prst="rect">
            <a:avLst/>
          </a:prstGeom>
        </p:spPr>
        <p:txBody>
          <a:bodyPr vert="horz" wrap="square" lIns="0" tIns="0" rIns="0" bIns="0" rtlCol="0">
            <a:spAutoFit/>
          </a:bodyPr>
          <a:lstStyle/>
          <a:p>
            <a:pPr marL="11397"/>
            <a:r>
              <a:rPr sz="1400" spc="-22" dirty="0">
                <a:solidFill>
                  <a:srgbClr val="237936"/>
                </a:solidFill>
                <a:latin typeface="Arial"/>
                <a:cs typeface="Arial"/>
              </a:rPr>
              <a:t>UNCLASS</a:t>
            </a:r>
            <a:r>
              <a:rPr sz="1400" spc="67" dirty="0">
                <a:solidFill>
                  <a:srgbClr val="237936"/>
                </a:solidFill>
                <a:latin typeface="Arial"/>
                <a:cs typeface="Arial"/>
              </a:rPr>
              <a:t>I</a:t>
            </a:r>
            <a:r>
              <a:rPr sz="1400" spc="31" dirty="0">
                <a:solidFill>
                  <a:srgbClr val="237936"/>
                </a:solidFill>
                <a:latin typeface="Arial"/>
                <a:cs typeface="Arial"/>
              </a:rPr>
              <a:t>F</a:t>
            </a:r>
            <a:r>
              <a:rPr sz="1400" spc="-36" dirty="0">
                <a:solidFill>
                  <a:srgbClr val="237936"/>
                </a:solidFill>
                <a:latin typeface="Arial"/>
                <a:cs typeface="Arial"/>
              </a:rPr>
              <a:t>I</a:t>
            </a:r>
            <a:r>
              <a:rPr sz="1400" spc="-13" dirty="0">
                <a:solidFill>
                  <a:srgbClr val="237936"/>
                </a:solidFill>
                <a:latin typeface="Arial"/>
                <a:cs typeface="Arial"/>
              </a:rPr>
              <a:t>ED</a:t>
            </a:r>
            <a:endParaRPr sz="1400" dirty="0">
              <a:latin typeface="Arial"/>
              <a:cs typeface="Arial"/>
            </a:endParaRPr>
          </a:p>
        </p:txBody>
      </p:sp>
      <p:sp>
        <p:nvSpPr>
          <p:cNvPr id="7" name="object 18"/>
          <p:cNvSpPr txBox="1"/>
          <p:nvPr/>
        </p:nvSpPr>
        <p:spPr>
          <a:xfrm>
            <a:off x="1775007" y="175073"/>
            <a:ext cx="7007043" cy="984885"/>
          </a:xfrm>
          <a:prstGeom prst="rect">
            <a:avLst/>
          </a:prstGeom>
        </p:spPr>
        <p:txBody>
          <a:bodyPr vert="horz" wrap="square" lIns="0" tIns="0" rIns="0" bIns="0" rtlCol="0">
            <a:spAutoFit/>
          </a:bodyPr>
          <a:lstStyle/>
          <a:p>
            <a:pPr marL="11397" algn="r"/>
            <a:r>
              <a:rPr lang="en-US" sz="3200" b="1" i="1" spc="-175" dirty="0" smtClean="0">
                <a:solidFill>
                  <a:srgbClr val="233169"/>
                </a:solidFill>
                <a:latin typeface="Arial"/>
                <a:cs typeface="Arial"/>
              </a:rPr>
              <a:t>Individual </a:t>
            </a:r>
            <a:r>
              <a:rPr sz="3200" b="1" i="1" spc="-175" dirty="0" smtClean="0">
                <a:solidFill>
                  <a:srgbClr val="233169"/>
                </a:solidFill>
                <a:latin typeface="Arial"/>
                <a:cs typeface="Arial"/>
              </a:rPr>
              <a:t>C</a:t>
            </a:r>
            <a:r>
              <a:rPr sz="3200" b="1" i="1" spc="72" dirty="0" smtClean="0">
                <a:solidFill>
                  <a:srgbClr val="233169"/>
                </a:solidFill>
                <a:latin typeface="Arial"/>
                <a:cs typeface="Arial"/>
              </a:rPr>
              <a:t>I</a:t>
            </a:r>
            <a:r>
              <a:rPr sz="3200" b="1" i="1" spc="-22" dirty="0" smtClean="0">
                <a:solidFill>
                  <a:srgbClr val="233169"/>
                </a:solidFill>
                <a:latin typeface="Arial"/>
                <a:cs typeface="Arial"/>
              </a:rPr>
              <a:t>P</a:t>
            </a:r>
            <a:r>
              <a:rPr sz="3200" b="1" i="1" spc="-175" dirty="0" smtClean="0">
                <a:solidFill>
                  <a:srgbClr val="233169"/>
                </a:solidFill>
                <a:latin typeface="Arial"/>
                <a:cs typeface="Arial"/>
              </a:rPr>
              <a:t> </a:t>
            </a:r>
            <a:r>
              <a:rPr sz="3200" b="1" i="1" spc="85" dirty="0" smtClean="0">
                <a:solidFill>
                  <a:srgbClr val="233169"/>
                </a:solidFill>
                <a:latin typeface="Arial"/>
                <a:cs typeface="Arial"/>
              </a:rPr>
              <a:t>Ass</a:t>
            </a:r>
            <a:r>
              <a:rPr sz="3200" b="1" i="1" spc="314" dirty="0" smtClean="0">
                <a:solidFill>
                  <a:srgbClr val="233169"/>
                </a:solidFill>
                <a:latin typeface="Arial"/>
                <a:cs typeface="Arial"/>
              </a:rPr>
              <a:t>e</a:t>
            </a:r>
            <a:r>
              <a:rPr sz="3200" b="1" i="1" spc="117" dirty="0" smtClean="0">
                <a:solidFill>
                  <a:srgbClr val="233169"/>
                </a:solidFill>
                <a:latin typeface="Arial"/>
                <a:cs typeface="Arial"/>
              </a:rPr>
              <a:t>ssment</a:t>
            </a:r>
            <a:r>
              <a:rPr lang="en-US" sz="3200" b="1" i="1" spc="117" dirty="0" smtClean="0">
                <a:solidFill>
                  <a:srgbClr val="233169"/>
                </a:solidFill>
                <a:latin typeface="Arial"/>
                <a:cs typeface="Arial"/>
              </a:rPr>
              <a:t> (generic example)</a:t>
            </a:r>
            <a:endParaRPr sz="3200" b="1" dirty="0">
              <a:latin typeface="Arial"/>
              <a:cs typeface="Arial"/>
            </a:endParaRPr>
          </a:p>
        </p:txBody>
      </p:sp>
      <p:sp>
        <p:nvSpPr>
          <p:cNvPr id="8" name="object 21"/>
          <p:cNvSpPr txBox="1"/>
          <p:nvPr/>
        </p:nvSpPr>
        <p:spPr>
          <a:xfrm>
            <a:off x="150337" y="1365389"/>
            <a:ext cx="8799368" cy="1107996"/>
          </a:xfrm>
          <a:prstGeom prst="rect">
            <a:avLst/>
          </a:prstGeom>
        </p:spPr>
        <p:txBody>
          <a:bodyPr vert="horz" wrap="square" lIns="0" tIns="0" rIns="0" bIns="0" rtlCol="0">
            <a:spAutoFit/>
          </a:bodyPr>
          <a:lstStyle/>
          <a:p>
            <a:pPr marL="252443" marR="4559" indent="-241046" algn="l">
              <a:lnSpc>
                <a:spcPct val="100099"/>
              </a:lnSpc>
              <a:buClr>
                <a:srgbClr val="233169"/>
              </a:buClr>
              <a:buFont typeface="Arial"/>
              <a:buChar char="•"/>
              <a:tabLst>
                <a:tab pos="260991" algn="l"/>
                <a:tab pos="7376125" algn="l"/>
              </a:tabLst>
            </a:pPr>
            <a:r>
              <a:rPr sz="1800" spc="40" dirty="0">
                <a:solidFill>
                  <a:srgbClr val="1D1A1C"/>
                </a:solidFill>
                <a:latin typeface="Arial"/>
                <a:cs typeface="Arial"/>
              </a:rPr>
              <a:t>C</a:t>
            </a:r>
            <a:r>
              <a:rPr sz="1800" spc="-45" dirty="0">
                <a:solidFill>
                  <a:srgbClr val="1D1A1C"/>
                </a:solidFill>
                <a:latin typeface="Arial"/>
                <a:cs typeface="Arial"/>
              </a:rPr>
              <a:t>I</a:t>
            </a:r>
            <a:r>
              <a:rPr sz="1800" spc="36" dirty="0">
                <a:solidFill>
                  <a:srgbClr val="1D1A1C"/>
                </a:solidFill>
                <a:latin typeface="Arial"/>
                <a:cs typeface="Arial"/>
              </a:rPr>
              <a:t>P</a:t>
            </a:r>
            <a:r>
              <a:rPr sz="1800" spc="-54" dirty="0">
                <a:solidFill>
                  <a:srgbClr val="1D1A1C"/>
                </a:solidFill>
                <a:latin typeface="Arial"/>
                <a:cs typeface="Arial"/>
              </a:rPr>
              <a:t> </a:t>
            </a:r>
            <a:r>
              <a:rPr sz="1800" spc="22" dirty="0">
                <a:solidFill>
                  <a:srgbClr val="1D1A1C"/>
                </a:solidFill>
                <a:latin typeface="Arial"/>
                <a:cs typeface="Arial"/>
              </a:rPr>
              <a:t>Language:</a:t>
            </a:r>
            <a:r>
              <a:rPr sz="1800" spc="49" dirty="0">
                <a:solidFill>
                  <a:srgbClr val="1D1A1C"/>
                </a:solidFill>
                <a:latin typeface="Arial"/>
                <a:cs typeface="Arial"/>
              </a:rPr>
              <a:t> </a:t>
            </a:r>
            <a:r>
              <a:rPr sz="1800" spc="4" dirty="0">
                <a:solidFill>
                  <a:srgbClr val="1D1A1C"/>
                </a:solidFill>
                <a:latin typeface="Arial"/>
                <a:cs typeface="Arial"/>
              </a:rPr>
              <a:t>The</a:t>
            </a:r>
            <a:r>
              <a:rPr sz="1800" spc="9" dirty="0">
                <a:solidFill>
                  <a:srgbClr val="1D1A1C"/>
                </a:solidFill>
                <a:latin typeface="Arial"/>
                <a:cs typeface="Arial"/>
              </a:rPr>
              <a:t> </a:t>
            </a:r>
            <a:r>
              <a:rPr sz="1800" spc="-22" dirty="0">
                <a:solidFill>
                  <a:srgbClr val="1D1A1C"/>
                </a:solidFill>
                <a:latin typeface="Arial"/>
                <a:cs typeface="Arial"/>
              </a:rPr>
              <a:t>ABC</a:t>
            </a:r>
            <a:r>
              <a:rPr sz="1800" dirty="0">
                <a:solidFill>
                  <a:srgbClr val="1D1A1C"/>
                </a:solidFill>
                <a:latin typeface="Arial"/>
                <a:cs typeface="Arial"/>
              </a:rPr>
              <a:t> </a:t>
            </a:r>
            <a:r>
              <a:rPr sz="1800" spc="-175" dirty="0">
                <a:solidFill>
                  <a:srgbClr val="1D1A1C"/>
                </a:solidFill>
                <a:latin typeface="Arial"/>
                <a:cs typeface="Arial"/>
              </a:rPr>
              <a:t> </a:t>
            </a:r>
            <a:r>
              <a:rPr sz="1800" spc="31" dirty="0">
                <a:solidFill>
                  <a:srgbClr val="1D1A1C"/>
                </a:solidFill>
                <a:latin typeface="Arial"/>
                <a:cs typeface="Arial"/>
              </a:rPr>
              <a:t>Program</a:t>
            </a:r>
            <a:r>
              <a:rPr sz="1800" dirty="0">
                <a:solidFill>
                  <a:srgbClr val="1D1A1C"/>
                </a:solidFill>
                <a:latin typeface="Arial"/>
                <a:cs typeface="Arial"/>
              </a:rPr>
              <a:t> </a:t>
            </a:r>
            <a:r>
              <a:rPr sz="1800" spc="27" dirty="0">
                <a:solidFill>
                  <a:srgbClr val="1D1A1C"/>
                </a:solidFill>
                <a:latin typeface="Arial"/>
                <a:cs typeface="Arial"/>
              </a:rPr>
              <a:t> </a:t>
            </a:r>
            <a:r>
              <a:rPr sz="1800" spc="36" dirty="0">
                <a:solidFill>
                  <a:srgbClr val="1D1A1C"/>
                </a:solidFill>
                <a:latin typeface="Arial"/>
                <a:cs typeface="Arial"/>
              </a:rPr>
              <a:t>Office</a:t>
            </a:r>
            <a:r>
              <a:rPr sz="1800" spc="4" dirty="0">
                <a:solidFill>
                  <a:srgbClr val="1D1A1C"/>
                </a:solidFill>
                <a:latin typeface="Arial"/>
                <a:cs typeface="Arial"/>
              </a:rPr>
              <a:t> </a:t>
            </a:r>
            <a:r>
              <a:rPr sz="1800" spc="112" dirty="0">
                <a:solidFill>
                  <a:srgbClr val="1D1A1C"/>
                </a:solidFill>
                <a:latin typeface="Arial"/>
                <a:cs typeface="Arial"/>
              </a:rPr>
              <a:t>w</a:t>
            </a:r>
            <a:r>
              <a:rPr sz="1800" spc="102" dirty="0">
                <a:solidFill>
                  <a:srgbClr val="1D1A1C"/>
                </a:solidFill>
                <a:latin typeface="Arial"/>
                <a:cs typeface="Arial"/>
              </a:rPr>
              <a:t>i</a:t>
            </a:r>
            <a:r>
              <a:rPr sz="1800" spc="112" dirty="0">
                <a:solidFill>
                  <a:srgbClr val="1D1A1C"/>
                </a:solidFill>
                <a:latin typeface="Arial"/>
                <a:cs typeface="Arial"/>
              </a:rPr>
              <a:t>ll</a:t>
            </a:r>
            <a:r>
              <a:rPr sz="1800" spc="-76" dirty="0">
                <a:solidFill>
                  <a:srgbClr val="1D1A1C"/>
                </a:solidFill>
                <a:latin typeface="Arial"/>
                <a:cs typeface="Arial"/>
              </a:rPr>
              <a:t> </a:t>
            </a:r>
            <a:r>
              <a:rPr sz="1800" spc="22" dirty="0">
                <a:solidFill>
                  <a:srgbClr val="1D1A1C"/>
                </a:solidFill>
                <a:latin typeface="Arial"/>
                <a:cs typeface="Arial"/>
              </a:rPr>
              <a:t>be</a:t>
            </a:r>
            <a:r>
              <a:rPr sz="1800" spc="18" dirty="0">
                <a:solidFill>
                  <a:srgbClr val="1D1A1C"/>
                </a:solidFill>
                <a:latin typeface="Arial"/>
                <a:cs typeface="Arial"/>
              </a:rPr>
              <a:t> </a:t>
            </a:r>
            <a:r>
              <a:rPr sz="1800" spc="45" dirty="0">
                <a:solidFill>
                  <a:srgbClr val="1D1A1C"/>
                </a:solidFill>
                <a:latin typeface="Arial"/>
                <a:cs typeface="Arial"/>
              </a:rPr>
              <a:t>notified</a:t>
            </a:r>
            <a:r>
              <a:rPr sz="1800" dirty="0">
                <a:solidFill>
                  <a:srgbClr val="1D1A1C"/>
                </a:solidFill>
                <a:latin typeface="Arial"/>
                <a:cs typeface="Arial"/>
              </a:rPr>
              <a:t> </a:t>
            </a:r>
            <a:r>
              <a:rPr sz="1800" spc="40" dirty="0">
                <a:solidFill>
                  <a:srgbClr val="1D1A1C"/>
                </a:solidFill>
                <a:latin typeface="Arial"/>
                <a:cs typeface="Arial"/>
              </a:rPr>
              <a:t>when</a:t>
            </a:r>
            <a:r>
              <a:rPr sz="1800" spc="85" dirty="0">
                <a:solidFill>
                  <a:srgbClr val="1D1A1C"/>
                </a:solidFill>
                <a:latin typeface="Arial"/>
                <a:cs typeface="Arial"/>
              </a:rPr>
              <a:t> </a:t>
            </a:r>
            <a:r>
              <a:rPr sz="1800" spc="49" dirty="0">
                <a:solidFill>
                  <a:srgbClr val="1D1A1C"/>
                </a:solidFill>
                <a:latin typeface="Arial"/>
                <a:cs typeface="Arial"/>
              </a:rPr>
              <a:t>Countr</a:t>
            </a:r>
            <a:r>
              <a:rPr sz="1800" spc="45" dirty="0">
                <a:solidFill>
                  <a:srgbClr val="1D1A1C"/>
                </a:solidFill>
                <a:latin typeface="Arial"/>
                <a:cs typeface="Arial"/>
              </a:rPr>
              <a:t>i</a:t>
            </a:r>
            <a:r>
              <a:rPr sz="1800" spc="22" dirty="0">
                <a:solidFill>
                  <a:srgbClr val="1D1A1C"/>
                </a:solidFill>
                <a:latin typeface="Arial"/>
                <a:cs typeface="Arial"/>
              </a:rPr>
              <a:t>es</a:t>
            </a:r>
            <a:r>
              <a:rPr sz="1800" spc="36" dirty="0">
                <a:solidFill>
                  <a:srgbClr val="1D1A1C"/>
                </a:solidFill>
                <a:latin typeface="Arial"/>
                <a:cs typeface="Arial"/>
              </a:rPr>
              <a:t> </a:t>
            </a:r>
            <a:r>
              <a:rPr sz="1800" spc="-31" dirty="0">
                <a:solidFill>
                  <a:srgbClr val="1D1A1C"/>
                </a:solidFill>
                <a:latin typeface="Arial"/>
                <a:cs typeface="Arial"/>
              </a:rPr>
              <a:t>X</a:t>
            </a:r>
            <a:r>
              <a:rPr sz="1800" spc="-22" dirty="0">
                <a:solidFill>
                  <a:srgbClr val="1D1A1C"/>
                </a:solidFill>
                <a:latin typeface="Arial"/>
                <a:cs typeface="Arial"/>
              </a:rPr>
              <a:t>,</a:t>
            </a:r>
            <a:r>
              <a:rPr sz="1800" spc="-40" dirty="0">
                <a:solidFill>
                  <a:srgbClr val="1D1A1C"/>
                </a:solidFill>
                <a:latin typeface="Arial"/>
                <a:cs typeface="Arial"/>
              </a:rPr>
              <a:t>Y</a:t>
            </a:r>
            <a:r>
              <a:rPr sz="1800" spc="58" dirty="0">
                <a:solidFill>
                  <a:srgbClr val="1D1A1C"/>
                </a:solidFill>
                <a:latin typeface="Arial"/>
                <a:cs typeface="Arial"/>
              </a:rPr>
              <a:t> </a:t>
            </a:r>
            <a:r>
              <a:rPr sz="1800" spc="27" dirty="0">
                <a:solidFill>
                  <a:srgbClr val="1D1A1C"/>
                </a:solidFill>
                <a:latin typeface="Arial"/>
                <a:cs typeface="Arial"/>
              </a:rPr>
              <a:t>and/or</a:t>
            </a:r>
            <a:r>
              <a:rPr sz="1800" spc="31" dirty="0">
                <a:solidFill>
                  <a:srgbClr val="1D1A1C"/>
                </a:solidFill>
                <a:latin typeface="Arial"/>
                <a:cs typeface="Arial"/>
              </a:rPr>
              <a:t> </a:t>
            </a:r>
            <a:r>
              <a:rPr sz="1800" dirty="0">
                <a:solidFill>
                  <a:srgbClr val="1D1A1C"/>
                </a:solidFill>
                <a:latin typeface="Arial"/>
                <a:cs typeface="Arial"/>
              </a:rPr>
              <a:t>Z </a:t>
            </a:r>
            <a:r>
              <a:rPr sz="1800" spc="31" dirty="0">
                <a:solidFill>
                  <a:srgbClr val="1D1A1C"/>
                </a:solidFill>
                <a:latin typeface="Arial"/>
                <a:cs typeface="Arial"/>
              </a:rPr>
              <a:t>test</a:t>
            </a:r>
            <a:r>
              <a:rPr sz="1800" spc="153" dirty="0">
                <a:solidFill>
                  <a:srgbClr val="1D1A1C"/>
                </a:solidFill>
                <a:latin typeface="Arial"/>
                <a:cs typeface="Arial"/>
              </a:rPr>
              <a:t> </a:t>
            </a:r>
            <a:r>
              <a:rPr sz="1800" spc="4" dirty="0">
                <a:solidFill>
                  <a:srgbClr val="1D1A1C"/>
                </a:solidFill>
                <a:latin typeface="Arial"/>
                <a:cs typeface="Arial"/>
              </a:rPr>
              <a:t>Radar</a:t>
            </a:r>
            <a:r>
              <a:rPr sz="1800" dirty="0">
                <a:solidFill>
                  <a:srgbClr val="1D1A1C"/>
                </a:solidFill>
                <a:latin typeface="Arial"/>
                <a:cs typeface="Arial"/>
              </a:rPr>
              <a:t> </a:t>
            </a:r>
            <a:r>
              <a:rPr sz="1800" spc="45" dirty="0">
                <a:solidFill>
                  <a:srgbClr val="1D1A1C"/>
                </a:solidFill>
                <a:latin typeface="Arial"/>
                <a:cs typeface="Arial"/>
              </a:rPr>
              <a:t>cross-sect</a:t>
            </a:r>
            <a:r>
              <a:rPr sz="1800" spc="112" dirty="0">
                <a:solidFill>
                  <a:srgbClr val="1D1A1C"/>
                </a:solidFill>
                <a:latin typeface="Arial"/>
                <a:cs typeface="Arial"/>
              </a:rPr>
              <a:t>i</a:t>
            </a:r>
            <a:r>
              <a:rPr sz="1800" spc="54" dirty="0">
                <a:solidFill>
                  <a:srgbClr val="1D1A1C"/>
                </a:solidFill>
                <a:latin typeface="Arial"/>
                <a:cs typeface="Arial"/>
              </a:rPr>
              <a:t>on</a:t>
            </a:r>
            <a:r>
              <a:rPr sz="1800" spc="49" dirty="0">
                <a:solidFill>
                  <a:srgbClr val="1D1A1C"/>
                </a:solidFill>
                <a:latin typeface="Arial"/>
                <a:cs typeface="Arial"/>
              </a:rPr>
              <a:t> </a:t>
            </a:r>
            <a:r>
              <a:rPr sz="1800" spc="-13" dirty="0">
                <a:solidFill>
                  <a:srgbClr val="1D1A1C"/>
                </a:solidFill>
                <a:latin typeface="Arial"/>
                <a:cs typeface="Arial"/>
              </a:rPr>
              <a:t>(</a:t>
            </a:r>
            <a:r>
              <a:rPr sz="1800" spc="-31" dirty="0">
                <a:solidFill>
                  <a:srgbClr val="1D1A1C"/>
                </a:solidFill>
                <a:latin typeface="Arial"/>
                <a:cs typeface="Arial"/>
              </a:rPr>
              <a:t>RCS</a:t>
            </a:r>
            <a:r>
              <a:rPr sz="1800" spc="-13" dirty="0">
                <a:solidFill>
                  <a:srgbClr val="1D1A1C"/>
                </a:solidFill>
                <a:latin typeface="Arial"/>
                <a:cs typeface="Arial"/>
              </a:rPr>
              <a:t>)</a:t>
            </a:r>
            <a:r>
              <a:rPr sz="1800" spc="76" dirty="0">
                <a:solidFill>
                  <a:srgbClr val="1D1A1C"/>
                </a:solidFill>
                <a:latin typeface="Arial"/>
                <a:cs typeface="Arial"/>
              </a:rPr>
              <a:t> </a:t>
            </a:r>
            <a:r>
              <a:rPr sz="1800" spc="45" dirty="0">
                <a:solidFill>
                  <a:srgbClr val="1D1A1C"/>
                </a:solidFill>
                <a:latin typeface="Arial"/>
                <a:cs typeface="Arial"/>
              </a:rPr>
              <a:t>reduct</a:t>
            </a:r>
            <a:r>
              <a:rPr sz="1800" spc="31" dirty="0">
                <a:solidFill>
                  <a:srgbClr val="1D1A1C"/>
                </a:solidFill>
                <a:latin typeface="Arial"/>
                <a:cs typeface="Arial"/>
              </a:rPr>
              <a:t>i</a:t>
            </a:r>
            <a:r>
              <a:rPr sz="1800" spc="72" dirty="0">
                <a:solidFill>
                  <a:srgbClr val="1D1A1C"/>
                </a:solidFill>
                <a:latin typeface="Arial"/>
                <a:cs typeface="Arial"/>
              </a:rPr>
              <a:t>on</a:t>
            </a:r>
            <a:r>
              <a:rPr sz="1800" spc="-13" dirty="0">
                <a:solidFill>
                  <a:srgbClr val="1D1A1C"/>
                </a:solidFill>
                <a:latin typeface="Arial"/>
                <a:cs typeface="Arial"/>
              </a:rPr>
              <a:t> </a:t>
            </a:r>
            <a:r>
              <a:rPr sz="1800" spc="40" dirty="0">
                <a:solidFill>
                  <a:srgbClr val="1D1A1C"/>
                </a:solidFill>
                <a:latin typeface="Arial"/>
                <a:cs typeface="Arial"/>
              </a:rPr>
              <a:t>techno</a:t>
            </a:r>
            <a:r>
              <a:rPr sz="1800" spc="117" dirty="0">
                <a:solidFill>
                  <a:srgbClr val="1D1A1C"/>
                </a:solidFill>
                <a:latin typeface="Arial"/>
                <a:cs typeface="Arial"/>
              </a:rPr>
              <a:t>l</a:t>
            </a:r>
            <a:r>
              <a:rPr sz="1800" spc="72" dirty="0">
                <a:solidFill>
                  <a:srgbClr val="1D1A1C"/>
                </a:solidFill>
                <a:latin typeface="Arial"/>
                <a:cs typeface="Arial"/>
              </a:rPr>
              <a:t>og</a:t>
            </a:r>
            <a:r>
              <a:rPr sz="1800" spc="31" dirty="0">
                <a:solidFill>
                  <a:srgbClr val="1D1A1C"/>
                </a:solidFill>
                <a:latin typeface="Arial"/>
                <a:cs typeface="Arial"/>
              </a:rPr>
              <a:t>i</a:t>
            </a:r>
            <a:r>
              <a:rPr sz="1800" spc="22" dirty="0">
                <a:solidFill>
                  <a:srgbClr val="1D1A1C"/>
                </a:solidFill>
                <a:latin typeface="Arial"/>
                <a:cs typeface="Arial"/>
              </a:rPr>
              <a:t>es</a:t>
            </a:r>
            <a:r>
              <a:rPr sz="1800" spc="36" dirty="0">
                <a:solidFill>
                  <a:srgbClr val="1D1A1C"/>
                </a:solidFill>
                <a:latin typeface="Arial"/>
                <a:cs typeface="Arial"/>
              </a:rPr>
              <a:t> </a:t>
            </a:r>
            <a:r>
              <a:rPr sz="1800" spc="54" dirty="0">
                <a:solidFill>
                  <a:srgbClr val="1D1A1C"/>
                </a:solidFill>
                <a:latin typeface="Arial"/>
                <a:cs typeface="Arial"/>
              </a:rPr>
              <a:t>for</a:t>
            </a:r>
            <a:r>
              <a:rPr sz="1800" spc="58" dirty="0">
                <a:solidFill>
                  <a:srgbClr val="1D1A1C"/>
                </a:solidFill>
                <a:latin typeface="Arial"/>
                <a:cs typeface="Arial"/>
              </a:rPr>
              <a:t> </a:t>
            </a:r>
            <a:r>
              <a:rPr sz="1800" spc="45" dirty="0">
                <a:solidFill>
                  <a:srgbClr val="1D1A1C"/>
                </a:solidFill>
                <a:latin typeface="Arial"/>
                <a:cs typeface="Arial"/>
              </a:rPr>
              <a:t>fighter</a:t>
            </a:r>
            <a:r>
              <a:rPr sz="1800" spc="148" dirty="0">
                <a:solidFill>
                  <a:srgbClr val="1D1A1C"/>
                </a:solidFill>
                <a:latin typeface="Arial"/>
                <a:cs typeface="Arial"/>
              </a:rPr>
              <a:t> </a:t>
            </a:r>
            <a:r>
              <a:rPr sz="1800" spc="36" dirty="0">
                <a:solidFill>
                  <a:srgbClr val="1D1A1C"/>
                </a:solidFill>
                <a:latin typeface="Arial"/>
                <a:cs typeface="Arial"/>
              </a:rPr>
              <a:t>a</a:t>
            </a:r>
            <a:r>
              <a:rPr sz="1800" spc="63" dirty="0">
                <a:solidFill>
                  <a:srgbClr val="1D1A1C"/>
                </a:solidFill>
                <a:latin typeface="Arial"/>
                <a:cs typeface="Arial"/>
              </a:rPr>
              <a:t>i</a:t>
            </a:r>
            <a:r>
              <a:rPr sz="1800" spc="40" dirty="0">
                <a:solidFill>
                  <a:srgbClr val="1D1A1C"/>
                </a:solidFill>
                <a:latin typeface="Arial"/>
                <a:cs typeface="Arial"/>
              </a:rPr>
              <a:t>rcraft</a:t>
            </a:r>
            <a:r>
              <a:rPr sz="1800" dirty="0">
                <a:solidFill>
                  <a:srgbClr val="1D1A1C"/>
                </a:solidFill>
                <a:latin typeface="Arial"/>
                <a:cs typeface="Arial"/>
              </a:rPr>
              <a:t> </a:t>
            </a:r>
            <a:r>
              <a:rPr sz="1800" spc="27" dirty="0">
                <a:solidFill>
                  <a:srgbClr val="1D1A1C"/>
                </a:solidFill>
                <a:latin typeface="Arial"/>
                <a:cs typeface="Arial"/>
              </a:rPr>
              <a:t>that</a:t>
            </a:r>
            <a:r>
              <a:rPr sz="1800" spc="126" dirty="0">
                <a:solidFill>
                  <a:srgbClr val="1D1A1C"/>
                </a:solidFill>
                <a:latin typeface="Arial"/>
                <a:cs typeface="Arial"/>
              </a:rPr>
              <a:t> </a:t>
            </a:r>
            <a:r>
              <a:rPr sz="1800" spc="36" dirty="0">
                <a:solidFill>
                  <a:srgbClr val="1D1A1C"/>
                </a:solidFill>
                <a:latin typeface="Arial"/>
                <a:cs typeface="Arial"/>
              </a:rPr>
              <a:t>reduces</a:t>
            </a:r>
            <a:r>
              <a:rPr sz="1800" spc="18" dirty="0">
                <a:solidFill>
                  <a:srgbClr val="1D1A1C"/>
                </a:solidFill>
                <a:latin typeface="Arial"/>
                <a:cs typeface="Arial"/>
              </a:rPr>
              <a:t> </a:t>
            </a:r>
            <a:r>
              <a:rPr sz="1800" spc="45" dirty="0">
                <a:solidFill>
                  <a:srgbClr val="1D1A1C"/>
                </a:solidFill>
                <a:latin typeface="Arial"/>
                <a:cs typeface="Arial"/>
              </a:rPr>
              <a:t>the</a:t>
            </a:r>
            <a:r>
              <a:rPr sz="1800" spc="121" dirty="0">
                <a:solidFill>
                  <a:srgbClr val="1D1A1C"/>
                </a:solidFill>
                <a:latin typeface="Arial"/>
                <a:cs typeface="Arial"/>
              </a:rPr>
              <a:t>i</a:t>
            </a:r>
            <a:r>
              <a:rPr sz="1800" spc="81" dirty="0">
                <a:solidFill>
                  <a:srgbClr val="1D1A1C"/>
                </a:solidFill>
                <a:latin typeface="Arial"/>
                <a:cs typeface="Arial"/>
              </a:rPr>
              <a:t>r</a:t>
            </a:r>
            <a:r>
              <a:rPr sz="1800" spc="4" dirty="0">
                <a:solidFill>
                  <a:srgbClr val="1D1A1C"/>
                </a:solidFill>
                <a:latin typeface="Arial"/>
                <a:cs typeface="Arial"/>
              </a:rPr>
              <a:t> </a:t>
            </a:r>
            <a:r>
              <a:rPr sz="1800" spc="54" dirty="0">
                <a:solidFill>
                  <a:srgbClr val="1D1A1C"/>
                </a:solidFill>
                <a:latin typeface="Arial"/>
                <a:cs typeface="Arial"/>
              </a:rPr>
              <a:t>Hor</a:t>
            </a:r>
            <a:r>
              <a:rPr sz="1800" spc="-31" dirty="0">
                <a:solidFill>
                  <a:srgbClr val="1D1A1C"/>
                </a:solidFill>
                <a:latin typeface="Arial"/>
                <a:cs typeface="Arial"/>
              </a:rPr>
              <a:t>i</a:t>
            </a:r>
            <a:r>
              <a:rPr sz="1800" spc="36" dirty="0">
                <a:solidFill>
                  <a:srgbClr val="1D1A1C"/>
                </a:solidFill>
                <a:latin typeface="Arial"/>
                <a:cs typeface="Arial"/>
              </a:rPr>
              <a:t>zontal</a:t>
            </a:r>
            <a:r>
              <a:rPr sz="1800" spc="22" dirty="0">
                <a:solidFill>
                  <a:srgbClr val="1D1A1C"/>
                </a:solidFill>
                <a:latin typeface="Arial"/>
                <a:cs typeface="Arial"/>
              </a:rPr>
              <a:t>l</a:t>
            </a:r>
            <a:r>
              <a:rPr sz="1800" spc="76" dirty="0">
                <a:solidFill>
                  <a:srgbClr val="1D1A1C"/>
                </a:solidFill>
                <a:latin typeface="Arial"/>
                <a:cs typeface="Arial"/>
              </a:rPr>
              <a:t>y</a:t>
            </a:r>
            <a:r>
              <a:rPr sz="1800" spc="90" dirty="0">
                <a:solidFill>
                  <a:srgbClr val="1D1A1C"/>
                </a:solidFill>
                <a:latin typeface="Arial"/>
                <a:cs typeface="Arial"/>
              </a:rPr>
              <a:t> </a:t>
            </a:r>
            <a:r>
              <a:rPr sz="1800" spc="108" dirty="0">
                <a:solidFill>
                  <a:srgbClr val="1D1A1C"/>
                </a:solidFill>
                <a:latin typeface="Arial"/>
                <a:cs typeface="Arial"/>
              </a:rPr>
              <a:t>po</a:t>
            </a:r>
            <a:r>
              <a:rPr sz="1800" spc="-18" dirty="0">
                <a:solidFill>
                  <a:srgbClr val="1D1A1C"/>
                </a:solidFill>
                <a:latin typeface="Arial"/>
                <a:cs typeface="Arial"/>
              </a:rPr>
              <a:t>l</a:t>
            </a:r>
            <a:r>
              <a:rPr sz="1800" spc="54" dirty="0">
                <a:solidFill>
                  <a:srgbClr val="1D1A1C"/>
                </a:solidFill>
                <a:latin typeface="Arial"/>
                <a:cs typeface="Arial"/>
              </a:rPr>
              <a:t>ar</a:t>
            </a:r>
            <a:r>
              <a:rPr sz="1800" spc="-40" dirty="0">
                <a:solidFill>
                  <a:srgbClr val="1D1A1C"/>
                </a:solidFill>
                <a:latin typeface="Arial"/>
                <a:cs typeface="Arial"/>
              </a:rPr>
              <a:t>i</a:t>
            </a:r>
            <a:r>
              <a:rPr sz="1800" spc="27" dirty="0">
                <a:solidFill>
                  <a:srgbClr val="1D1A1C"/>
                </a:solidFill>
                <a:latin typeface="Arial"/>
                <a:cs typeface="Arial"/>
              </a:rPr>
              <a:t>ze</a:t>
            </a:r>
            <a:r>
              <a:rPr sz="1800" spc="67" dirty="0">
                <a:solidFill>
                  <a:srgbClr val="1D1A1C"/>
                </a:solidFill>
                <a:latin typeface="Arial"/>
                <a:cs typeface="Arial"/>
              </a:rPr>
              <a:t>d</a:t>
            </a:r>
            <a:r>
              <a:rPr sz="1800" spc="363" dirty="0">
                <a:solidFill>
                  <a:srgbClr val="1D1A1C"/>
                </a:solidFill>
                <a:latin typeface="Arial"/>
                <a:cs typeface="Arial"/>
              </a:rPr>
              <a:t>,</a:t>
            </a:r>
            <a:r>
              <a:rPr sz="1800" spc="45" dirty="0">
                <a:solidFill>
                  <a:srgbClr val="1D1A1C"/>
                </a:solidFill>
                <a:latin typeface="Arial"/>
                <a:cs typeface="Arial"/>
              </a:rPr>
              <a:t>frontal</a:t>
            </a:r>
            <a:r>
              <a:rPr sz="1800" spc="85" dirty="0">
                <a:solidFill>
                  <a:srgbClr val="1D1A1C"/>
                </a:solidFill>
                <a:latin typeface="Arial"/>
                <a:cs typeface="Arial"/>
              </a:rPr>
              <a:t> </a:t>
            </a:r>
            <a:r>
              <a:rPr sz="1800" spc="36" dirty="0">
                <a:solidFill>
                  <a:srgbClr val="1D1A1C"/>
                </a:solidFill>
                <a:latin typeface="Arial"/>
                <a:cs typeface="Arial"/>
              </a:rPr>
              <a:t>sector</a:t>
            </a:r>
            <a:r>
              <a:rPr sz="1800" spc="121" dirty="0">
                <a:solidFill>
                  <a:srgbClr val="1D1A1C"/>
                </a:solidFill>
                <a:latin typeface="Arial"/>
                <a:cs typeface="Arial"/>
              </a:rPr>
              <a:t> </a:t>
            </a:r>
            <a:r>
              <a:rPr sz="1800" spc="13" dirty="0">
                <a:solidFill>
                  <a:srgbClr val="1D1A1C"/>
                </a:solidFill>
                <a:latin typeface="Arial"/>
                <a:cs typeface="Arial"/>
              </a:rPr>
              <a:t>averaged</a:t>
            </a:r>
            <a:r>
              <a:rPr sz="1800" spc="67" dirty="0">
                <a:solidFill>
                  <a:srgbClr val="1D1A1C"/>
                </a:solidFill>
                <a:latin typeface="Arial"/>
                <a:cs typeface="Arial"/>
              </a:rPr>
              <a:t> </a:t>
            </a:r>
            <a:r>
              <a:rPr sz="1800" spc="13" dirty="0">
                <a:solidFill>
                  <a:srgbClr val="1D1A1C"/>
                </a:solidFill>
                <a:latin typeface="Arial"/>
                <a:cs typeface="Arial"/>
              </a:rPr>
              <a:t>X-Band</a:t>
            </a:r>
            <a:r>
              <a:rPr sz="1800" spc="148" dirty="0">
                <a:solidFill>
                  <a:srgbClr val="1D1A1C"/>
                </a:solidFill>
                <a:latin typeface="Arial"/>
                <a:cs typeface="Arial"/>
              </a:rPr>
              <a:t> </a:t>
            </a:r>
            <a:r>
              <a:rPr sz="1800" spc="-31" dirty="0">
                <a:solidFill>
                  <a:srgbClr val="1D1A1C"/>
                </a:solidFill>
                <a:latin typeface="Arial"/>
                <a:cs typeface="Arial"/>
              </a:rPr>
              <a:t>RCS</a:t>
            </a:r>
            <a:r>
              <a:rPr sz="1800" spc="-54" dirty="0">
                <a:solidFill>
                  <a:srgbClr val="1D1A1C"/>
                </a:solidFill>
                <a:latin typeface="Arial"/>
                <a:cs typeface="Arial"/>
              </a:rPr>
              <a:t> </a:t>
            </a:r>
            <a:r>
              <a:rPr sz="1800" spc="144" dirty="0">
                <a:solidFill>
                  <a:srgbClr val="1D1A1C"/>
                </a:solidFill>
                <a:latin typeface="Arial"/>
                <a:cs typeface="Arial"/>
              </a:rPr>
              <a:t>s</a:t>
            </a:r>
            <a:r>
              <a:rPr sz="1800" spc="9" dirty="0">
                <a:solidFill>
                  <a:srgbClr val="1D1A1C"/>
                </a:solidFill>
                <a:latin typeface="Arial"/>
                <a:cs typeface="Arial"/>
              </a:rPr>
              <a:t>i</a:t>
            </a:r>
            <a:r>
              <a:rPr sz="1800" spc="31" dirty="0">
                <a:solidFill>
                  <a:srgbClr val="1D1A1C"/>
                </a:solidFill>
                <a:latin typeface="Arial"/>
                <a:cs typeface="Arial"/>
              </a:rPr>
              <a:t>gnature</a:t>
            </a:r>
            <a:r>
              <a:rPr sz="1800" spc="108" dirty="0">
                <a:solidFill>
                  <a:srgbClr val="1D1A1C"/>
                </a:solidFill>
                <a:latin typeface="Arial"/>
                <a:cs typeface="Arial"/>
              </a:rPr>
              <a:t> </a:t>
            </a:r>
            <a:r>
              <a:rPr sz="1800" spc="54" dirty="0" smtClean="0">
                <a:solidFill>
                  <a:srgbClr val="1D1A1C"/>
                </a:solidFill>
                <a:latin typeface="Arial"/>
                <a:cs typeface="Arial"/>
              </a:rPr>
              <a:t>be</a:t>
            </a:r>
            <a:r>
              <a:rPr sz="1800" spc="-36" dirty="0" smtClean="0">
                <a:solidFill>
                  <a:srgbClr val="1D1A1C"/>
                </a:solidFill>
                <a:latin typeface="Arial"/>
                <a:cs typeface="Arial"/>
              </a:rPr>
              <a:t>l</a:t>
            </a:r>
            <a:r>
              <a:rPr sz="1800" spc="90" dirty="0" smtClean="0">
                <a:solidFill>
                  <a:srgbClr val="1D1A1C"/>
                </a:solidFill>
                <a:latin typeface="Arial"/>
                <a:cs typeface="Arial"/>
              </a:rPr>
              <a:t>ow</a:t>
            </a:r>
            <a:r>
              <a:rPr lang="en-US" sz="1800" spc="90" dirty="0" smtClean="0">
                <a:solidFill>
                  <a:srgbClr val="1D1A1C"/>
                </a:solidFill>
                <a:latin typeface="Arial"/>
                <a:cs typeface="Arial"/>
              </a:rPr>
              <a:t> </a:t>
            </a:r>
            <a:r>
              <a:rPr sz="1800" spc="-22" dirty="0" smtClean="0">
                <a:solidFill>
                  <a:srgbClr val="1D1A1C"/>
                </a:solidFill>
                <a:latin typeface="Arial"/>
                <a:cs typeface="Arial"/>
              </a:rPr>
              <a:t>-</a:t>
            </a:r>
            <a:r>
              <a:rPr sz="1800" spc="-22" dirty="0">
                <a:solidFill>
                  <a:srgbClr val="1D1A1C"/>
                </a:solidFill>
                <a:latin typeface="Arial"/>
                <a:cs typeface="Arial"/>
              </a:rPr>
              <a:t>8</a:t>
            </a:r>
            <a:r>
              <a:rPr sz="1800" spc="-13" dirty="0">
                <a:solidFill>
                  <a:srgbClr val="1D1A1C"/>
                </a:solidFill>
                <a:latin typeface="Arial"/>
                <a:cs typeface="Arial"/>
              </a:rPr>
              <a:t> </a:t>
            </a:r>
            <a:r>
              <a:rPr sz="1800" spc="45" dirty="0">
                <a:solidFill>
                  <a:srgbClr val="1D1A1C"/>
                </a:solidFill>
                <a:latin typeface="Arial"/>
                <a:cs typeface="Arial"/>
              </a:rPr>
              <a:t>dBsm</a:t>
            </a:r>
            <a:r>
              <a:rPr sz="1800" dirty="0">
                <a:solidFill>
                  <a:srgbClr val="1D1A1C"/>
                </a:solidFill>
                <a:latin typeface="Arial"/>
                <a:cs typeface="Arial"/>
              </a:rPr>
              <a:t> </a:t>
            </a:r>
            <a:r>
              <a:rPr sz="1800" spc="13" dirty="0">
                <a:solidFill>
                  <a:srgbClr val="1D1A1C"/>
                </a:solidFill>
                <a:latin typeface="Arial"/>
                <a:cs typeface="Arial"/>
              </a:rPr>
              <a:t> </a:t>
            </a:r>
            <a:r>
              <a:rPr sz="1800" spc="45" dirty="0">
                <a:solidFill>
                  <a:srgbClr val="1D1A1C"/>
                </a:solidFill>
                <a:latin typeface="Arial"/>
                <a:cs typeface="Arial"/>
              </a:rPr>
              <a:t>at</a:t>
            </a:r>
            <a:r>
              <a:rPr sz="1800" spc="-31" dirty="0">
                <a:solidFill>
                  <a:srgbClr val="1D1A1C"/>
                </a:solidFill>
                <a:latin typeface="Arial"/>
                <a:cs typeface="Arial"/>
              </a:rPr>
              <a:t> </a:t>
            </a:r>
            <a:r>
              <a:rPr sz="1800" spc="-27" dirty="0">
                <a:solidFill>
                  <a:srgbClr val="1D1A1C"/>
                </a:solidFill>
                <a:latin typeface="Arial"/>
                <a:cs typeface="Arial"/>
              </a:rPr>
              <a:t>0</a:t>
            </a:r>
            <a:r>
              <a:rPr sz="1800" spc="166" dirty="0">
                <a:solidFill>
                  <a:srgbClr val="1D1A1C"/>
                </a:solidFill>
                <a:latin typeface="Arial"/>
                <a:cs typeface="Arial"/>
              </a:rPr>
              <a:t>°</a:t>
            </a:r>
            <a:r>
              <a:rPr sz="1800" spc="-179" dirty="0">
                <a:solidFill>
                  <a:srgbClr val="1D1A1C"/>
                </a:solidFill>
                <a:latin typeface="Arial"/>
                <a:cs typeface="Arial"/>
              </a:rPr>
              <a:t> </a:t>
            </a:r>
            <a:r>
              <a:rPr sz="1800" spc="36" dirty="0">
                <a:solidFill>
                  <a:srgbClr val="1D1A1C"/>
                </a:solidFill>
                <a:latin typeface="Arial"/>
                <a:cs typeface="Arial"/>
              </a:rPr>
              <a:t>e</a:t>
            </a:r>
            <a:r>
              <a:rPr sz="1800" dirty="0">
                <a:solidFill>
                  <a:srgbClr val="1D1A1C"/>
                </a:solidFill>
                <a:latin typeface="Arial"/>
                <a:cs typeface="Arial"/>
              </a:rPr>
              <a:t>l</a:t>
            </a:r>
            <a:r>
              <a:rPr sz="1800" spc="27" dirty="0">
                <a:solidFill>
                  <a:srgbClr val="1D1A1C"/>
                </a:solidFill>
                <a:latin typeface="Arial"/>
                <a:cs typeface="Arial"/>
              </a:rPr>
              <a:t>evat</a:t>
            </a:r>
            <a:r>
              <a:rPr sz="1800" spc="45" dirty="0">
                <a:solidFill>
                  <a:srgbClr val="1D1A1C"/>
                </a:solidFill>
                <a:latin typeface="Arial"/>
                <a:cs typeface="Arial"/>
              </a:rPr>
              <a:t>ion.</a:t>
            </a:r>
            <a:endParaRPr sz="1800" dirty="0">
              <a:latin typeface="Arial"/>
              <a:cs typeface="Arial"/>
            </a:endParaRPr>
          </a:p>
        </p:txBody>
      </p:sp>
      <p:sp>
        <p:nvSpPr>
          <p:cNvPr id="9" name="object 29"/>
          <p:cNvSpPr txBox="1"/>
          <p:nvPr/>
        </p:nvSpPr>
        <p:spPr>
          <a:xfrm>
            <a:off x="4034032" y="3852183"/>
            <a:ext cx="1880908" cy="276999"/>
          </a:xfrm>
          <a:prstGeom prst="rect">
            <a:avLst/>
          </a:prstGeom>
        </p:spPr>
        <p:txBody>
          <a:bodyPr vert="horz" wrap="square" lIns="0" tIns="0" rIns="0" bIns="0" rtlCol="0">
            <a:spAutoFit/>
          </a:bodyPr>
          <a:lstStyle/>
          <a:p>
            <a:pPr marL="11397"/>
            <a:r>
              <a:rPr sz="1800" b="1" spc="31" dirty="0">
                <a:solidFill>
                  <a:srgbClr val="1D1A1C"/>
                </a:solidFill>
                <a:latin typeface="Arial"/>
                <a:cs typeface="Arial"/>
              </a:rPr>
              <a:t>CI</a:t>
            </a:r>
            <a:r>
              <a:rPr sz="1800" b="1" spc="49" dirty="0">
                <a:solidFill>
                  <a:srgbClr val="1D1A1C"/>
                </a:solidFill>
                <a:latin typeface="Arial"/>
                <a:cs typeface="Arial"/>
              </a:rPr>
              <a:t>P</a:t>
            </a:r>
            <a:r>
              <a:rPr sz="1800" b="1" spc="-85" dirty="0">
                <a:solidFill>
                  <a:srgbClr val="1D1A1C"/>
                </a:solidFill>
                <a:latin typeface="Arial"/>
                <a:cs typeface="Arial"/>
              </a:rPr>
              <a:t> </a:t>
            </a:r>
            <a:r>
              <a:rPr sz="1800" b="1" spc="31" dirty="0">
                <a:solidFill>
                  <a:srgbClr val="1D1A1C"/>
                </a:solidFill>
                <a:latin typeface="Arial"/>
                <a:cs typeface="Arial"/>
              </a:rPr>
              <a:t>-</a:t>
            </a:r>
            <a:r>
              <a:rPr sz="1800" b="1" spc="-4" dirty="0">
                <a:solidFill>
                  <a:srgbClr val="1D1A1C"/>
                </a:solidFill>
                <a:latin typeface="Arial"/>
                <a:cs typeface="Arial"/>
              </a:rPr>
              <a:t> </a:t>
            </a:r>
            <a:r>
              <a:rPr sz="1800" b="1" spc="13" dirty="0">
                <a:solidFill>
                  <a:srgbClr val="1D1A1C"/>
                </a:solidFill>
                <a:latin typeface="Arial"/>
                <a:cs typeface="Arial"/>
              </a:rPr>
              <a:t>Threat</a:t>
            </a:r>
            <a:r>
              <a:rPr sz="1800" b="1" spc="63" dirty="0">
                <a:solidFill>
                  <a:srgbClr val="1D1A1C"/>
                </a:solidFill>
                <a:latin typeface="Arial"/>
                <a:cs typeface="Arial"/>
              </a:rPr>
              <a:t> </a:t>
            </a:r>
            <a:r>
              <a:rPr sz="1800" b="1" dirty="0">
                <a:solidFill>
                  <a:srgbClr val="1D1A1C"/>
                </a:solidFill>
                <a:latin typeface="Arial"/>
                <a:cs typeface="Arial"/>
              </a:rPr>
              <a:t>X</a:t>
            </a:r>
            <a:endParaRPr sz="1800" b="1" dirty="0">
              <a:latin typeface="Arial"/>
              <a:cs typeface="Arial"/>
            </a:endParaRPr>
          </a:p>
        </p:txBody>
      </p:sp>
      <p:sp>
        <p:nvSpPr>
          <p:cNvPr id="10" name="object 32"/>
          <p:cNvSpPr txBox="1"/>
          <p:nvPr/>
        </p:nvSpPr>
        <p:spPr>
          <a:xfrm>
            <a:off x="276311" y="5283048"/>
            <a:ext cx="1516454" cy="448071"/>
          </a:xfrm>
          <a:prstGeom prst="rect">
            <a:avLst/>
          </a:prstGeom>
        </p:spPr>
        <p:txBody>
          <a:bodyPr vert="horz" wrap="square" lIns="0" tIns="0" rIns="0" bIns="0" rtlCol="0">
            <a:spAutoFit/>
          </a:bodyPr>
          <a:lstStyle/>
          <a:p>
            <a:pPr marL="11397" marR="4559" indent="7978">
              <a:lnSpc>
                <a:spcPct val="103800"/>
              </a:lnSpc>
              <a:spcBef>
                <a:spcPts val="408"/>
              </a:spcBef>
            </a:pPr>
            <a:r>
              <a:rPr sz="1400" spc="9" dirty="0" smtClean="0">
                <a:solidFill>
                  <a:srgbClr val="1D1A1C"/>
                </a:solidFill>
                <a:latin typeface="Arial"/>
                <a:cs typeface="Arial"/>
              </a:rPr>
              <a:t>Know</a:t>
            </a:r>
            <a:r>
              <a:rPr sz="1400" spc="-45" dirty="0" smtClean="0">
                <a:solidFill>
                  <a:srgbClr val="1D1A1C"/>
                </a:solidFill>
                <a:latin typeface="Arial"/>
                <a:cs typeface="Arial"/>
              </a:rPr>
              <a:t> </a:t>
            </a:r>
            <a:r>
              <a:rPr sz="1400" spc="13" dirty="0">
                <a:solidFill>
                  <a:srgbClr val="1D1A1C"/>
                </a:solidFill>
                <a:latin typeface="Arial"/>
                <a:cs typeface="Arial"/>
              </a:rPr>
              <a:t>the</a:t>
            </a:r>
            <a:r>
              <a:rPr sz="1400" spc="-9" dirty="0">
                <a:solidFill>
                  <a:srgbClr val="1D1A1C"/>
                </a:solidFill>
                <a:latin typeface="Arial"/>
                <a:cs typeface="Arial"/>
              </a:rPr>
              <a:t> </a:t>
            </a:r>
            <a:r>
              <a:rPr sz="1400" spc="9" dirty="0">
                <a:solidFill>
                  <a:srgbClr val="1D1A1C"/>
                </a:solidFill>
                <a:latin typeface="Arial"/>
                <a:cs typeface="Arial"/>
              </a:rPr>
              <a:t>threat</a:t>
            </a:r>
            <a:r>
              <a:rPr sz="1400" spc="4" dirty="0">
                <a:solidFill>
                  <a:srgbClr val="1D1A1C"/>
                </a:solidFill>
                <a:latin typeface="Arial"/>
                <a:cs typeface="Arial"/>
              </a:rPr>
              <a:t> </a:t>
            </a:r>
            <a:r>
              <a:rPr sz="1400" spc="9" dirty="0">
                <a:solidFill>
                  <a:srgbClr val="1D1A1C"/>
                </a:solidFill>
                <a:latin typeface="Arial"/>
                <a:cs typeface="Arial"/>
              </a:rPr>
              <a:t>Capabilit</a:t>
            </a:r>
            <a:r>
              <a:rPr sz="1400" spc="13" dirty="0">
                <a:solidFill>
                  <a:srgbClr val="1D1A1C"/>
                </a:solidFill>
                <a:latin typeface="Arial"/>
                <a:cs typeface="Arial"/>
              </a:rPr>
              <a:t>i</a:t>
            </a:r>
            <a:r>
              <a:rPr sz="1400" spc="31" dirty="0">
                <a:solidFill>
                  <a:srgbClr val="1D1A1C"/>
                </a:solidFill>
                <a:latin typeface="Arial"/>
                <a:cs typeface="Arial"/>
              </a:rPr>
              <a:t>es</a:t>
            </a:r>
            <a:endParaRPr sz="1400" dirty="0">
              <a:latin typeface="Arial"/>
              <a:cs typeface="Arial"/>
            </a:endParaRPr>
          </a:p>
        </p:txBody>
      </p:sp>
      <p:sp>
        <p:nvSpPr>
          <p:cNvPr id="11" name="object 35"/>
          <p:cNvSpPr txBox="1"/>
          <p:nvPr/>
        </p:nvSpPr>
        <p:spPr>
          <a:xfrm>
            <a:off x="2721722" y="5320475"/>
            <a:ext cx="1470427" cy="448071"/>
          </a:xfrm>
          <a:prstGeom prst="rect">
            <a:avLst/>
          </a:prstGeom>
        </p:spPr>
        <p:txBody>
          <a:bodyPr vert="horz" wrap="square" lIns="0" tIns="0" rIns="0" bIns="0" rtlCol="0">
            <a:spAutoFit/>
          </a:bodyPr>
          <a:lstStyle/>
          <a:p>
            <a:pPr marL="11397" marR="4559" indent="7978">
              <a:lnSpc>
                <a:spcPct val="103800"/>
              </a:lnSpc>
            </a:pPr>
            <a:r>
              <a:rPr sz="1400" spc="9" dirty="0">
                <a:solidFill>
                  <a:srgbClr val="1D1A1C"/>
                </a:solidFill>
                <a:latin typeface="Arial"/>
                <a:cs typeface="Arial"/>
              </a:rPr>
              <a:t>Good</a:t>
            </a:r>
            <a:r>
              <a:rPr sz="1400" spc="76" dirty="0">
                <a:solidFill>
                  <a:srgbClr val="1D1A1C"/>
                </a:solidFill>
                <a:latin typeface="Arial"/>
                <a:cs typeface="Arial"/>
              </a:rPr>
              <a:t> </a:t>
            </a:r>
            <a:r>
              <a:rPr sz="1400" spc="9" dirty="0">
                <a:solidFill>
                  <a:srgbClr val="1D1A1C"/>
                </a:solidFill>
                <a:latin typeface="Arial"/>
                <a:cs typeface="Arial"/>
              </a:rPr>
              <a:t>Idea</a:t>
            </a:r>
            <a:r>
              <a:rPr sz="1400" spc="-36" dirty="0">
                <a:solidFill>
                  <a:srgbClr val="1D1A1C"/>
                </a:solidFill>
                <a:latin typeface="Arial"/>
                <a:cs typeface="Arial"/>
              </a:rPr>
              <a:t> </a:t>
            </a:r>
            <a:r>
              <a:rPr sz="1400" spc="4" dirty="0">
                <a:solidFill>
                  <a:srgbClr val="1D1A1C"/>
                </a:solidFill>
                <a:latin typeface="Arial"/>
                <a:cs typeface="Arial"/>
              </a:rPr>
              <a:t>of</a:t>
            </a:r>
            <a:r>
              <a:rPr sz="1400" spc="-13" dirty="0">
                <a:solidFill>
                  <a:srgbClr val="1D1A1C"/>
                </a:solidFill>
                <a:latin typeface="Arial"/>
                <a:cs typeface="Arial"/>
              </a:rPr>
              <a:t> </a:t>
            </a:r>
            <a:r>
              <a:rPr sz="1400" spc="22" dirty="0">
                <a:solidFill>
                  <a:srgbClr val="1D1A1C"/>
                </a:solidFill>
                <a:latin typeface="Arial"/>
                <a:cs typeface="Arial"/>
              </a:rPr>
              <a:t>the</a:t>
            </a:r>
            <a:r>
              <a:rPr sz="1400" spc="13" dirty="0">
                <a:solidFill>
                  <a:srgbClr val="1D1A1C"/>
                </a:solidFill>
                <a:latin typeface="Arial"/>
                <a:cs typeface="Arial"/>
              </a:rPr>
              <a:t> </a:t>
            </a:r>
            <a:r>
              <a:rPr sz="1400" spc="9" dirty="0">
                <a:solidFill>
                  <a:srgbClr val="1D1A1C"/>
                </a:solidFill>
                <a:latin typeface="Arial"/>
                <a:cs typeface="Arial"/>
              </a:rPr>
              <a:t>threat</a:t>
            </a:r>
            <a:r>
              <a:rPr sz="1400" spc="63" dirty="0">
                <a:solidFill>
                  <a:srgbClr val="1D1A1C"/>
                </a:solidFill>
                <a:latin typeface="Arial"/>
                <a:cs typeface="Arial"/>
              </a:rPr>
              <a:t> </a:t>
            </a:r>
            <a:r>
              <a:rPr sz="1400" spc="22" dirty="0">
                <a:solidFill>
                  <a:srgbClr val="1D1A1C"/>
                </a:solidFill>
                <a:latin typeface="Arial"/>
                <a:cs typeface="Arial"/>
              </a:rPr>
              <a:t>capab</a:t>
            </a:r>
            <a:r>
              <a:rPr sz="1400" spc="4" dirty="0">
                <a:solidFill>
                  <a:srgbClr val="1D1A1C"/>
                </a:solidFill>
                <a:latin typeface="Arial"/>
                <a:cs typeface="Arial"/>
              </a:rPr>
              <a:t>i</a:t>
            </a:r>
            <a:r>
              <a:rPr sz="1400" spc="27" dirty="0">
                <a:solidFill>
                  <a:srgbClr val="1D1A1C"/>
                </a:solidFill>
                <a:latin typeface="Arial"/>
                <a:cs typeface="Arial"/>
              </a:rPr>
              <a:t>l</a:t>
            </a:r>
            <a:r>
              <a:rPr sz="1400" dirty="0">
                <a:solidFill>
                  <a:srgbClr val="1D1A1C"/>
                </a:solidFill>
                <a:latin typeface="Arial"/>
                <a:cs typeface="Arial"/>
              </a:rPr>
              <a:t>ities</a:t>
            </a:r>
            <a:endParaRPr sz="1400" dirty="0">
              <a:latin typeface="Arial"/>
              <a:cs typeface="Arial"/>
            </a:endParaRPr>
          </a:p>
        </p:txBody>
      </p:sp>
      <p:sp>
        <p:nvSpPr>
          <p:cNvPr id="12" name="object 36"/>
          <p:cNvSpPr txBox="1"/>
          <p:nvPr/>
        </p:nvSpPr>
        <p:spPr>
          <a:xfrm>
            <a:off x="4664088" y="5276036"/>
            <a:ext cx="1673386" cy="448071"/>
          </a:xfrm>
          <a:prstGeom prst="rect">
            <a:avLst/>
          </a:prstGeom>
        </p:spPr>
        <p:txBody>
          <a:bodyPr vert="horz" wrap="square" lIns="0" tIns="0" rIns="0" bIns="0" rtlCol="0">
            <a:spAutoFit/>
          </a:bodyPr>
          <a:lstStyle/>
          <a:p>
            <a:pPr marL="11397" marR="4559" indent="-35331" algn="ctr">
              <a:lnSpc>
                <a:spcPct val="103800"/>
              </a:lnSpc>
              <a:spcBef>
                <a:spcPts val="664"/>
              </a:spcBef>
            </a:pPr>
            <a:r>
              <a:rPr sz="1400" spc="4" dirty="0" smtClean="0">
                <a:solidFill>
                  <a:srgbClr val="1D1A1C"/>
                </a:solidFill>
                <a:latin typeface="Arial"/>
                <a:cs typeface="Arial"/>
              </a:rPr>
              <a:t>Bas</a:t>
            </a:r>
            <a:r>
              <a:rPr sz="1400" spc="-49" dirty="0" smtClean="0">
                <a:solidFill>
                  <a:srgbClr val="1D1A1C"/>
                </a:solidFill>
                <a:latin typeface="Arial"/>
                <a:cs typeface="Arial"/>
              </a:rPr>
              <a:t>i</a:t>
            </a:r>
            <a:r>
              <a:rPr sz="1400" spc="81" dirty="0" smtClean="0">
                <a:solidFill>
                  <a:srgbClr val="1D1A1C"/>
                </a:solidFill>
                <a:latin typeface="Arial"/>
                <a:cs typeface="Arial"/>
              </a:rPr>
              <a:t>c</a:t>
            </a:r>
            <a:r>
              <a:rPr sz="1400" spc="13" dirty="0" smtClean="0">
                <a:solidFill>
                  <a:srgbClr val="1D1A1C"/>
                </a:solidFill>
                <a:latin typeface="Arial"/>
                <a:cs typeface="Arial"/>
              </a:rPr>
              <a:t> </a:t>
            </a:r>
            <a:r>
              <a:rPr sz="1400" spc="9" dirty="0">
                <a:solidFill>
                  <a:srgbClr val="1D1A1C"/>
                </a:solidFill>
                <a:latin typeface="Arial"/>
                <a:cs typeface="Arial"/>
              </a:rPr>
              <a:t>Idea</a:t>
            </a:r>
            <a:r>
              <a:rPr sz="1400" spc="-36" dirty="0">
                <a:solidFill>
                  <a:srgbClr val="1D1A1C"/>
                </a:solidFill>
                <a:latin typeface="Arial"/>
                <a:cs typeface="Arial"/>
              </a:rPr>
              <a:t> </a:t>
            </a:r>
            <a:r>
              <a:rPr sz="1400" spc="4" dirty="0">
                <a:solidFill>
                  <a:srgbClr val="1D1A1C"/>
                </a:solidFill>
                <a:latin typeface="Arial"/>
                <a:cs typeface="Arial"/>
              </a:rPr>
              <a:t>of</a:t>
            </a:r>
            <a:r>
              <a:rPr sz="1400" spc="-13" dirty="0">
                <a:solidFill>
                  <a:srgbClr val="1D1A1C"/>
                </a:solidFill>
                <a:latin typeface="Arial"/>
                <a:cs typeface="Arial"/>
              </a:rPr>
              <a:t> </a:t>
            </a:r>
            <a:r>
              <a:rPr sz="1400" spc="13" dirty="0">
                <a:solidFill>
                  <a:srgbClr val="1D1A1C"/>
                </a:solidFill>
                <a:latin typeface="Arial"/>
                <a:cs typeface="Arial"/>
              </a:rPr>
              <a:t>the</a:t>
            </a:r>
            <a:r>
              <a:rPr sz="1400" spc="4" dirty="0">
                <a:solidFill>
                  <a:srgbClr val="1D1A1C"/>
                </a:solidFill>
                <a:latin typeface="Arial"/>
                <a:cs typeface="Arial"/>
              </a:rPr>
              <a:t> threat</a:t>
            </a:r>
            <a:r>
              <a:rPr sz="1400" spc="54" dirty="0">
                <a:solidFill>
                  <a:srgbClr val="1D1A1C"/>
                </a:solidFill>
                <a:latin typeface="Arial"/>
                <a:cs typeface="Arial"/>
              </a:rPr>
              <a:t> </a:t>
            </a:r>
            <a:r>
              <a:rPr sz="1400" spc="22" dirty="0">
                <a:solidFill>
                  <a:srgbClr val="1D1A1C"/>
                </a:solidFill>
                <a:latin typeface="Arial"/>
                <a:cs typeface="Arial"/>
              </a:rPr>
              <a:t>capab</a:t>
            </a:r>
            <a:r>
              <a:rPr sz="1400" spc="4" dirty="0">
                <a:solidFill>
                  <a:srgbClr val="1D1A1C"/>
                </a:solidFill>
                <a:latin typeface="Arial"/>
                <a:cs typeface="Arial"/>
              </a:rPr>
              <a:t>i</a:t>
            </a:r>
            <a:r>
              <a:rPr sz="1400" spc="9" dirty="0">
                <a:solidFill>
                  <a:srgbClr val="1D1A1C"/>
                </a:solidFill>
                <a:latin typeface="Arial"/>
                <a:cs typeface="Arial"/>
              </a:rPr>
              <a:t>lit</a:t>
            </a:r>
            <a:r>
              <a:rPr sz="1400" spc="-58" dirty="0">
                <a:solidFill>
                  <a:srgbClr val="1D1A1C"/>
                </a:solidFill>
                <a:latin typeface="Arial"/>
                <a:cs typeface="Arial"/>
              </a:rPr>
              <a:t>i</a:t>
            </a:r>
            <a:r>
              <a:rPr sz="1400" spc="31" dirty="0">
                <a:solidFill>
                  <a:srgbClr val="1D1A1C"/>
                </a:solidFill>
                <a:latin typeface="Arial"/>
                <a:cs typeface="Arial"/>
              </a:rPr>
              <a:t>es</a:t>
            </a:r>
            <a:endParaRPr sz="1400" dirty="0">
              <a:latin typeface="Arial"/>
              <a:cs typeface="Arial"/>
            </a:endParaRPr>
          </a:p>
        </p:txBody>
      </p:sp>
      <p:sp>
        <p:nvSpPr>
          <p:cNvPr id="13" name="object 37"/>
          <p:cNvSpPr txBox="1"/>
          <p:nvPr/>
        </p:nvSpPr>
        <p:spPr>
          <a:xfrm>
            <a:off x="6815368" y="5119442"/>
            <a:ext cx="1966682" cy="663515"/>
          </a:xfrm>
          <a:prstGeom prst="rect">
            <a:avLst/>
          </a:prstGeom>
        </p:spPr>
        <p:txBody>
          <a:bodyPr vert="horz" wrap="square" lIns="0" tIns="0" rIns="0" bIns="0" rtlCol="0">
            <a:spAutoFit/>
          </a:bodyPr>
          <a:lstStyle/>
          <a:p>
            <a:pPr marL="11397" marR="390916" indent="7978">
              <a:lnSpc>
                <a:spcPct val="103800"/>
              </a:lnSpc>
              <a:spcBef>
                <a:spcPts val="857"/>
              </a:spcBef>
            </a:pPr>
            <a:r>
              <a:rPr sz="1400" spc="4" dirty="0" smtClean="0">
                <a:solidFill>
                  <a:srgbClr val="1D1A1C"/>
                </a:solidFill>
                <a:latin typeface="Arial"/>
                <a:cs typeface="Arial"/>
              </a:rPr>
              <a:t>Low</a:t>
            </a:r>
            <a:r>
              <a:rPr sz="1400" spc="-9" dirty="0" smtClean="0">
                <a:solidFill>
                  <a:srgbClr val="1D1A1C"/>
                </a:solidFill>
                <a:latin typeface="Arial"/>
                <a:cs typeface="Arial"/>
              </a:rPr>
              <a:t> </a:t>
            </a:r>
            <a:r>
              <a:rPr sz="1400" spc="9" dirty="0">
                <a:solidFill>
                  <a:srgbClr val="1D1A1C"/>
                </a:solidFill>
                <a:latin typeface="Arial"/>
                <a:cs typeface="Arial"/>
              </a:rPr>
              <a:t>confidence</a:t>
            </a:r>
            <a:r>
              <a:rPr sz="1400" spc="4" dirty="0">
                <a:solidFill>
                  <a:srgbClr val="1D1A1C"/>
                </a:solidFill>
                <a:latin typeface="Arial"/>
                <a:cs typeface="Arial"/>
              </a:rPr>
              <a:t> assessment</a:t>
            </a:r>
            <a:r>
              <a:rPr sz="1400" spc="90" dirty="0">
                <a:solidFill>
                  <a:srgbClr val="1D1A1C"/>
                </a:solidFill>
                <a:latin typeface="Arial"/>
                <a:cs typeface="Arial"/>
              </a:rPr>
              <a:t> </a:t>
            </a:r>
            <a:r>
              <a:rPr sz="1400" spc="18" dirty="0">
                <a:solidFill>
                  <a:srgbClr val="1D1A1C"/>
                </a:solidFill>
                <a:latin typeface="Arial"/>
                <a:cs typeface="Arial"/>
              </a:rPr>
              <a:t>of</a:t>
            </a:r>
            <a:endParaRPr sz="1400" dirty="0">
              <a:latin typeface="Arial"/>
              <a:cs typeface="Arial"/>
            </a:endParaRPr>
          </a:p>
          <a:p>
            <a:pPr marL="43878">
              <a:spcBef>
                <a:spcPts val="45"/>
              </a:spcBef>
            </a:pPr>
            <a:r>
              <a:rPr sz="1400" spc="22" dirty="0">
                <a:solidFill>
                  <a:srgbClr val="1D1A1C"/>
                </a:solidFill>
                <a:latin typeface="Arial"/>
                <a:cs typeface="Arial"/>
              </a:rPr>
              <a:t>the</a:t>
            </a:r>
            <a:r>
              <a:rPr sz="1400" spc="-4" dirty="0">
                <a:solidFill>
                  <a:srgbClr val="1D1A1C"/>
                </a:solidFill>
                <a:latin typeface="Arial"/>
                <a:cs typeface="Arial"/>
              </a:rPr>
              <a:t> </a:t>
            </a:r>
            <a:r>
              <a:rPr sz="1400" spc="9" dirty="0">
                <a:solidFill>
                  <a:srgbClr val="1D1A1C"/>
                </a:solidFill>
                <a:latin typeface="Arial"/>
                <a:cs typeface="Arial"/>
              </a:rPr>
              <a:t>threat</a:t>
            </a:r>
            <a:r>
              <a:rPr sz="1400" spc="-4" dirty="0">
                <a:solidFill>
                  <a:srgbClr val="1D1A1C"/>
                </a:solidFill>
                <a:latin typeface="Arial"/>
                <a:cs typeface="Arial"/>
              </a:rPr>
              <a:t> </a:t>
            </a:r>
            <a:r>
              <a:rPr sz="1400" spc="31" dirty="0">
                <a:solidFill>
                  <a:srgbClr val="1D1A1C"/>
                </a:solidFill>
                <a:latin typeface="Arial"/>
                <a:cs typeface="Arial"/>
              </a:rPr>
              <a:t>capab</a:t>
            </a:r>
            <a:r>
              <a:rPr sz="1400" spc="9" dirty="0">
                <a:solidFill>
                  <a:srgbClr val="1D1A1C"/>
                </a:solidFill>
                <a:latin typeface="Arial"/>
                <a:cs typeface="Arial"/>
              </a:rPr>
              <a:t>i</a:t>
            </a:r>
            <a:r>
              <a:rPr sz="1400" spc="4" dirty="0">
                <a:solidFill>
                  <a:srgbClr val="1D1A1C"/>
                </a:solidFill>
                <a:latin typeface="Arial"/>
                <a:cs typeface="Arial"/>
              </a:rPr>
              <a:t>lities</a:t>
            </a:r>
            <a:endParaRPr sz="1400" dirty="0">
              <a:latin typeface="Arial"/>
              <a:cs typeface="Arial"/>
            </a:endParaRPr>
          </a:p>
        </p:txBody>
      </p:sp>
      <p:sp>
        <p:nvSpPr>
          <p:cNvPr id="14" name="object 38"/>
          <p:cNvSpPr txBox="1"/>
          <p:nvPr/>
        </p:nvSpPr>
        <p:spPr>
          <a:xfrm>
            <a:off x="150337" y="5874987"/>
            <a:ext cx="6617867" cy="436017"/>
          </a:xfrm>
          <a:prstGeom prst="rect">
            <a:avLst/>
          </a:prstGeom>
        </p:spPr>
        <p:txBody>
          <a:bodyPr vert="horz" wrap="square" lIns="0" tIns="0" rIns="0" bIns="0" rtlCol="0">
            <a:spAutoFit/>
          </a:bodyPr>
          <a:lstStyle/>
          <a:p>
            <a:pPr marL="252443" marR="4559" indent="-241046" algn="l">
              <a:lnSpc>
                <a:spcPts val="1705"/>
              </a:lnSpc>
              <a:buClr>
                <a:srgbClr val="233169"/>
              </a:buClr>
              <a:buFont typeface="Arial"/>
              <a:buChar char="•"/>
              <a:tabLst>
                <a:tab pos="265550" algn="l"/>
              </a:tabLst>
            </a:pPr>
            <a:r>
              <a:rPr sz="1800" spc="108" dirty="0">
                <a:solidFill>
                  <a:srgbClr val="1D1A1C"/>
                </a:solidFill>
                <a:latin typeface="Arial"/>
                <a:cs typeface="Arial"/>
              </a:rPr>
              <a:t>Br</a:t>
            </a:r>
            <a:r>
              <a:rPr sz="1800" spc="-54" dirty="0">
                <a:solidFill>
                  <a:srgbClr val="1D1A1C"/>
                </a:solidFill>
                <a:latin typeface="Arial"/>
                <a:cs typeface="Arial"/>
              </a:rPr>
              <a:t>i</a:t>
            </a:r>
            <a:r>
              <a:rPr sz="1800" spc="45" dirty="0">
                <a:solidFill>
                  <a:srgbClr val="1D1A1C"/>
                </a:solidFill>
                <a:latin typeface="Arial"/>
                <a:cs typeface="Arial"/>
              </a:rPr>
              <a:t>ef</a:t>
            </a:r>
            <a:r>
              <a:rPr sz="1800" spc="36" dirty="0">
                <a:solidFill>
                  <a:srgbClr val="1D1A1C"/>
                </a:solidFill>
                <a:latin typeface="Arial"/>
                <a:cs typeface="Arial"/>
              </a:rPr>
              <a:t> </a:t>
            </a:r>
            <a:r>
              <a:rPr sz="1800" spc="40" dirty="0">
                <a:solidFill>
                  <a:srgbClr val="1D1A1C"/>
                </a:solidFill>
                <a:latin typeface="Arial"/>
                <a:cs typeface="Arial"/>
              </a:rPr>
              <a:t>overv</a:t>
            </a:r>
            <a:r>
              <a:rPr sz="1800" spc="76" dirty="0">
                <a:solidFill>
                  <a:srgbClr val="1D1A1C"/>
                </a:solidFill>
                <a:latin typeface="Arial"/>
                <a:cs typeface="Arial"/>
              </a:rPr>
              <a:t>i</a:t>
            </a:r>
            <a:r>
              <a:rPr sz="1800" spc="63" dirty="0">
                <a:solidFill>
                  <a:srgbClr val="1D1A1C"/>
                </a:solidFill>
                <a:latin typeface="Arial"/>
                <a:cs typeface="Arial"/>
              </a:rPr>
              <a:t>ew</a:t>
            </a:r>
            <a:r>
              <a:rPr sz="1800" spc="18" dirty="0">
                <a:solidFill>
                  <a:srgbClr val="1D1A1C"/>
                </a:solidFill>
                <a:latin typeface="Arial"/>
                <a:cs typeface="Arial"/>
              </a:rPr>
              <a:t> </a:t>
            </a:r>
            <a:r>
              <a:rPr sz="1800" spc="76" dirty="0">
                <a:solidFill>
                  <a:srgbClr val="1D1A1C"/>
                </a:solidFill>
                <a:latin typeface="Arial"/>
                <a:cs typeface="Arial"/>
              </a:rPr>
              <a:t>of</a:t>
            </a:r>
            <a:r>
              <a:rPr sz="1800" spc="-27" dirty="0">
                <a:solidFill>
                  <a:srgbClr val="1D1A1C"/>
                </a:solidFill>
                <a:latin typeface="Arial"/>
                <a:cs typeface="Arial"/>
              </a:rPr>
              <a:t> </a:t>
            </a:r>
            <a:r>
              <a:rPr sz="1800" spc="67" dirty="0" smtClean="0">
                <a:solidFill>
                  <a:srgbClr val="1D1A1C"/>
                </a:solidFill>
                <a:latin typeface="Arial"/>
                <a:cs typeface="Arial"/>
              </a:rPr>
              <a:t>spec</a:t>
            </a:r>
            <a:r>
              <a:rPr sz="1800" spc="45" dirty="0" smtClean="0">
                <a:solidFill>
                  <a:srgbClr val="1D1A1C"/>
                </a:solidFill>
                <a:latin typeface="Arial"/>
                <a:cs typeface="Arial"/>
              </a:rPr>
              <a:t>i</a:t>
            </a:r>
            <a:r>
              <a:rPr lang="en-US" sz="1800" spc="45" dirty="0" smtClean="0">
                <a:solidFill>
                  <a:srgbClr val="1D1A1C"/>
                </a:solidFill>
                <a:latin typeface="Arial"/>
                <a:cs typeface="Arial"/>
              </a:rPr>
              <a:t>f</a:t>
            </a:r>
            <a:r>
              <a:rPr lang="en-US" sz="1800" spc="94" dirty="0" smtClean="0">
                <a:solidFill>
                  <a:srgbClr val="1D1A1C"/>
                </a:solidFill>
                <a:latin typeface="Arial"/>
                <a:cs typeface="Arial"/>
              </a:rPr>
              <a:t>ic </a:t>
            </a:r>
            <a:r>
              <a:rPr sz="1800" spc="148" dirty="0" smtClean="0">
                <a:solidFill>
                  <a:srgbClr val="1D1A1C"/>
                </a:solidFill>
                <a:latin typeface="Arial"/>
                <a:cs typeface="Arial"/>
              </a:rPr>
              <a:t>r</a:t>
            </a:r>
            <a:r>
              <a:rPr sz="1800" spc="-76" dirty="0" smtClean="0">
                <a:solidFill>
                  <a:srgbClr val="1D1A1C"/>
                </a:solidFill>
                <a:latin typeface="Arial"/>
                <a:cs typeface="Arial"/>
              </a:rPr>
              <a:t>i</a:t>
            </a:r>
            <a:r>
              <a:rPr sz="1800" spc="85" dirty="0" smtClean="0">
                <a:solidFill>
                  <a:srgbClr val="1D1A1C"/>
                </a:solidFill>
                <a:latin typeface="Arial"/>
                <a:cs typeface="Arial"/>
              </a:rPr>
              <a:t>sk</a:t>
            </a:r>
            <a:r>
              <a:rPr sz="1800" spc="54" dirty="0" smtClean="0">
                <a:solidFill>
                  <a:srgbClr val="1D1A1C"/>
                </a:solidFill>
                <a:latin typeface="Arial"/>
                <a:cs typeface="Arial"/>
              </a:rPr>
              <a:t> </a:t>
            </a:r>
            <a:r>
              <a:rPr sz="1800" spc="144" dirty="0">
                <a:solidFill>
                  <a:srgbClr val="1D1A1C"/>
                </a:solidFill>
                <a:latin typeface="Arial"/>
                <a:cs typeface="Arial"/>
              </a:rPr>
              <a:t>m</a:t>
            </a:r>
            <a:r>
              <a:rPr sz="1800" spc="-54" dirty="0">
                <a:solidFill>
                  <a:srgbClr val="1D1A1C"/>
                </a:solidFill>
                <a:latin typeface="Arial"/>
                <a:cs typeface="Arial"/>
              </a:rPr>
              <a:t>i</a:t>
            </a:r>
            <a:r>
              <a:rPr sz="1800" spc="108" dirty="0">
                <a:solidFill>
                  <a:srgbClr val="1D1A1C"/>
                </a:solidFill>
                <a:latin typeface="Arial"/>
                <a:cs typeface="Arial"/>
              </a:rPr>
              <a:t>t</a:t>
            </a:r>
            <a:r>
              <a:rPr sz="1800" spc="67" dirty="0">
                <a:solidFill>
                  <a:srgbClr val="1D1A1C"/>
                </a:solidFill>
                <a:latin typeface="Arial"/>
                <a:cs typeface="Arial"/>
              </a:rPr>
              <a:t>i</a:t>
            </a:r>
            <a:r>
              <a:rPr sz="1800" spc="45" dirty="0">
                <a:solidFill>
                  <a:srgbClr val="1D1A1C"/>
                </a:solidFill>
                <a:latin typeface="Arial"/>
                <a:cs typeface="Arial"/>
              </a:rPr>
              <a:t>gat</a:t>
            </a:r>
            <a:r>
              <a:rPr sz="1800" spc="27" dirty="0">
                <a:solidFill>
                  <a:srgbClr val="1D1A1C"/>
                </a:solidFill>
                <a:latin typeface="Arial"/>
                <a:cs typeface="Arial"/>
              </a:rPr>
              <a:t>i</a:t>
            </a:r>
            <a:r>
              <a:rPr sz="1800" spc="72" dirty="0">
                <a:solidFill>
                  <a:srgbClr val="1D1A1C"/>
                </a:solidFill>
                <a:latin typeface="Arial"/>
                <a:cs typeface="Arial"/>
              </a:rPr>
              <a:t>on</a:t>
            </a:r>
            <a:r>
              <a:rPr sz="1800" spc="18" dirty="0">
                <a:solidFill>
                  <a:srgbClr val="1D1A1C"/>
                </a:solidFill>
                <a:latin typeface="Arial"/>
                <a:cs typeface="Arial"/>
              </a:rPr>
              <a:t> </a:t>
            </a:r>
            <a:r>
              <a:rPr sz="1800" spc="36" dirty="0">
                <a:solidFill>
                  <a:srgbClr val="1D1A1C"/>
                </a:solidFill>
                <a:latin typeface="Arial"/>
                <a:cs typeface="Arial"/>
              </a:rPr>
              <a:t>strategy</a:t>
            </a:r>
            <a:r>
              <a:rPr sz="1800" spc="99" dirty="0">
                <a:solidFill>
                  <a:srgbClr val="1D1A1C"/>
                </a:solidFill>
                <a:latin typeface="Arial"/>
                <a:cs typeface="Arial"/>
              </a:rPr>
              <a:t> </a:t>
            </a:r>
            <a:r>
              <a:rPr sz="1800" spc="54" dirty="0">
                <a:solidFill>
                  <a:srgbClr val="1D1A1C"/>
                </a:solidFill>
                <a:latin typeface="Arial"/>
                <a:cs typeface="Arial"/>
              </a:rPr>
              <a:t>for</a:t>
            </a:r>
            <a:r>
              <a:rPr sz="1800" spc="27" dirty="0">
                <a:solidFill>
                  <a:srgbClr val="1D1A1C"/>
                </a:solidFill>
                <a:latin typeface="Arial"/>
                <a:cs typeface="Arial"/>
              </a:rPr>
              <a:t> </a:t>
            </a:r>
            <a:r>
              <a:rPr sz="1800" spc="76" dirty="0">
                <a:solidFill>
                  <a:srgbClr val="1D1A1C"/>
                </a:solidFill>
                <a:latin typeface="Arial"/>
                <a:cs typeface="Arial"/>
              </a:rPr>
              <a:t>th</a:t>
            </a:r>
            <a:r>
              <a:rPr sz="1800" spc="45" dirty="0">
                <a:solidFill>
                  <a:srgbClr val="1D1A1C"/>
                </a:solidFill>
                <a:latin typeface="Arial"/>
                <a:cs typeface="Arial"/>
              </a:rPr>
              <a:t>i</a:t>
            </a:r>
            <a:r>
              <a:rPr sz="1800" spc="90" dirty="0">
                <a:solidFill>
                  <a:srgbClr val="1D1A1C"/>
                </a:solidFill>
                <a:latin typeface="Arial"/>
                <a:cs typeface="Arial"/>
              </a:rPr>
              <a:t>s</a:t>
            </a:r>
            <a:r>
              <a:rPr sz="1800" spc="13" dirty="0">
                <a:solidFill>
                  <a:srgbClr val="1D1A1C"/>
                </a:solidFill>
                <a:latin typeface="Arial"/>
                <a:cs typeface="Arial"/>
              </a:rPr>
              <a:t> </a:t>
            </a:r>
            <a:r>
              <a:rPr sz="1800" spc="40" dirty="0">
                <a:solidFill>
                  <a:srgbClr val="1D1A1C"/>
                </a:solidFill>
                <a:latin typeface="Arial"/>
                <a:cs typeface="Arial"/>
              </a:rPr>
              <a:t>C</a:t>
            </a:r>
            <a:r>
              <a:rPr sz="1800" spc="-13" dirty="0">
                <a:solidFill>
                  <a:srgbClr val="1D1A1C"/>
                </a:solidFill>
                <a:latin typeface="Arial"/>
                <a:cs typeface="Arial"/>
              </a:rPr>
              <a:t>I</a:t>
            </a:r>
            <a:r>
              <a:rPr sz="1800" spc="27" dirty="0">
                <a:solidFill>
                  <a:srgbClr val="1D1A1C"/>
                </a:solidFill>
                <a:latin typeface="Arial"/>
                <a:cs typeface="Arial"/>
              </a:rPr>
              <a:t>P;</a:t>
            </a:r>
            <a:r>
              <a:rPr sz="1800" spc="-85" dirty="0">
                <a:solidFill>
                  <a:srgbClr val="1D1A1C"/>
                </a:solidFill>
                <a:latin typeface="Arial"/>
                <a:cs typeface="Arial"/>
              </a:rPr>
              <a:t> </a:t>
            </a:r>
            <a:r>
              <a:rPr sz="1800" spc="76" dirty="0">
                <a:solidFill>
                  <a:srgbClr val="1D1A1C"/>
                </a:solidFill>
                <a:latin typeface="Arial"/>
                <a:cs typeface="Arial"/>
              </a:rPr>
              <a:t>who</a:t>
            </a:r>
            <a:r>
              <a:rPr sz="1800" spc="45" dirty="0">
                <a:solidFill>
                  <a:srgbClr val="1D1A1C"/>
                </a:solidFill>
                <a:latin typeface="Arial"/>
                <a:cs typeface="Arial"/>
              </a:rPr>
              <a:t> </a:t>
            </a:r>
            <a:r>
              <a:rPr sz="1800" spc="18" dirty="0">
                <a:solidFill>
                  <a:srgbClr val="1D1A1C"/>
                </a:solidFill>
                <a:latin typeface="Arial"/>
                <a:cs typeface="Arial"/>
              </a:rPr>
              <a:t>are</a:t>
            </a:r>
            <a:r>
              <a:rPr sz="1800" spc="-58" dirty="0">
                <a:solidFill>
                  <a:srgbClr val="1D1A1C"/>
                </a:solidFill>
                <a:latin typeface="Arial"/>
                <a:cs typeface="Arial"/>
              </a:rPr>
              <a:t> </a:t>
            </a:r>
            <a:r>
              <a:rPr sz="1800" spc="45" dirty="0">
                <a:solidFill>
                  <a:srgbClr val="1D1A1C"/>
                </a:solidFill>
                <a:latin typeface="Arial"/>
                <a:cs typeface="Arial"/>
              </a:rPr>
              <a:t>the</a:t>
            </a:r>
            <a:r>
              <a:rPr sz="1800" spc="54" dirty="0">
                <a:solidFill>
                  <a:srgbClr val="1D1A1C"/>
                </a:solidFill>
                <a:latin typeface="Arial"/>
                <a:cs typeface="Arial"/>
              </a:rPr>
              <a:t> part</a:t>
            </a:r>
            <a:r>
              <a:rPr sz="1800" spc="-18" dirty="0">
                <a:solidFill>
                  <a:srgbClr val="1D1A1C"/>
                </a:solidFill>
                <a:latin typeface="Arial"/>
                <a:cs typeface="Arial"/>
              </a:rPr>
              <a:t>i</a:t>
            </a:r>
            <a:r>
              <a:rPr sz="1800" spc="45" dirty="0">
                <a:solidFill>
                  <a:srgbClr val="1D1A1C"/>
                </a:solidFill>
                <a:latin typeface="Arial"/>
                <a:cs typeface="Arial"/>
              </a:rPr>
              <a:t>es</a:t>
            </a:r>
            <a:r>
              <a:rPr sz="1800" spc="22" dirty="0">
                <a:solidFill>
                  <a:srgbClr val="1D1A1C"/>
                </a:solidFill>
                <a:latin typeface="Arial"/>
                <a:cs typeface="Arial"/>
              </a:rPr>
              <a:t> </a:t>
            </a:r>
            <a:r>
              <a:rPr sz="1800" spc="67" dirty="0">
                <a:solidFill>
                  <a:srgbClr val="1D1A1C"/>
                </a:solidFill>
                <a:latin typeface="Arial"/>
                <a:cs typeface="Arial"/>
              </a:rPr>
              <a:t>i</a:t>
            </a:r>
            <a:r>
              <a:rPr sz="1800" spc="4" dirty="0">
                <a:solidFill>
                  <a:srgbClr val="1D1A1C"/>
                </a:solidFill>
                <a:latin typeface="Arial"/>
                <a:cs typeface="Arial"/>
              </a:rPr>
              <a:t>n</a:t>
            </a:r>
            <a:r>
              <a:rPr sz="1800" spc="90" dirty="0">
                <a:solidFill>
                  <a:srgbClr val="1D1A1C"/>
                </a:solidFill>
                <a:latin typeface="Arial"/>
                <a:cs typeface="Arial"/>
              </a:rPr>
              <a:t>vo</a:t>
            </a:r>
            <a:r>
              <a:rPr sz="1800" spc="40" dirty="0">
                <a:solidFill>
                  <a:srgbClr val="1D1A1C"/>
                </a:solidFill>
                <a:latin typeface="Arial"/>
                <a:cs typeface="Arial"/>
              </a:rPr>
              <a:t>l</a:t>
            </a:r>
            <a:r>
              <a:rPr sz="1800" spc="45" dirty="0">
                <a:solidFill>
                  <a:srgbClr val="1D1A1C"/>
                </a:solidFill>
                <a:latin typeface="Arial"/>
                <a:cs typeface="Arial"/>
              </a:rPr>
              <a:t>ved?</a:t>
            </a:r>
            <a:r>
              <a:rPr sz="1800" spc="67" dirty="0">
                <a:solidFill>
                  <a:srgbClr val="1D1A1C"/>
                </a:solidFill>
                <a:latin typeface="Arial"/>
                <a:cs typeface="Arial"/>
              </a:rPr>
              <a:t> </a:t>
            </a:r>
            <a:r>
              <a:rPr sz="1800" spc="13" dirty="0">
                <a:solidFill>
                  <a:srgbClr val="1D1A1C"/>
                </a:solidFill>
                <a:latin typeface="Arial"/>
                <a:cs typeface="Arial"/>
              </a:rPr>
              <a:t>What</a:t>
            </a:r>
            <a:r>
              <a:rPr sz="1800" spc="144" dirty="0">
                <a:solidFill>
                  <a:srgbClr val="1D1A1C"/>
                </a:solidFill>
                <a:latin typeface="Arial"/>
                <a:cs typeface="Arial"/>
              </a:rPr>
              <a:t> </a:t>
            </a:r>
            <a:r>
              <a:rPr sz="1800" spc="31" dirty="0">
                <a:solidFill>
                  <a:srgbClr val="1D1A1C"/>
                </a:solidFill>
                <a:latin typeface="Arial"/>
                <a:cs typeface="Arial"/>
              </a:rPr>
              <a:t>i</a:t>
            </a:r>
            <a:r>
              <a:rPr sz="1800" spc="90" dirty="0">
                <a:solidFill>
                  <a:srgbClr val="1D1A1C"/>
                </a:solidFill>
                <a:latin typeface="Arial"/>
                <a:cs typeface="Arial"/>
              </a:rPr>
              <a:t>s</a:t>
            </a:r>
            <a:r>
              <a:rPr sz="1800" spc="-22" dirty="0">
                <a:solidFill>
                  <a:srgbClr val="1D1A1C"/>
                </a:solidFill>
                <a:latin typeface="Arial"/>
                <a:cs typeface="Arial"/>
              </a:rPr>
              <a:t> </a:t>
            </a:r>
            <a:r>
              <a:rPr sz="1800" spc="45" dirty="0">
                <a:solidFill>
                  <a:srgbClr val="1D1A1C"/>
                </a:solidFill>
                <a:latin typeface="Arial"/>
                <a:cs typeface="Arial"/>
              </a:rPr>
              <a:t>the</a:t>
            </a:r>
            <a:r>
              <a:rPr sz="1800" spc="-9" dirty="0">
                <a:solidFill>
                  <a:srgbClr val="1D1A1C"/>
                </a:solidFill>
                <a:latin typeface="Arial"/>
                <a:cs typeface="Arial"/>
              </a:rPr>
              <a:t> </a:t>
            </a:r>
            <a:r>
              <a:rPr sz="1800" spc="108" dirty="0">
                <a:solidFill>
                  <a:srgbClr val="1D1A1C"/>
                </a:solidFill>
                <a:latin typeface="Arial"/>
                <a:cs typeface="Arial"/>
              </a:rPr>
              <a:t>t</a:t>
            </a:r>
            <a:r>
              <a:rPr sz="1800" spc="94" dirty="0">
                <a:solidFill>
                  <a:srgbClr val="1D1A1C"/>
                </a:solidFill>
                <a:latin typeface="Arial"/>
                <a:cs typeface="Arial"/>
              </a:rPr>
              <a:t>i</a:t>
            </a:r>
            <a:r>
              <a:rPr sz="1800" spc="76" dirty="0">
                <a:solidFill>
                  <a:srgbClr val="1D1A1C"/>
                </a:solidFill>
                <a:latin typeface="Arial"/>
                <a:cs typeface="Arial"/>
              </a:rPr>
              <a:t>me</a:t>
            </a:r>
            <a:r>
              <a:rPr sz="1800" spc="4" dirty="0">
                <a:solidFill>
                  <a:srgbClr val="1D1A1C"/>
                </a:solidFill>
                <a:latin typeface="Arial"/>
                <a:cs typeface="Arial"/>
              </a:rPr>
              <a:t>l</a:t>
            </a:r>
            <a:r>
              <a:rPr sz="1800" spc="67" dirty="0">
                <a:solidFill>
                  <a:srgbClr val="1D1A1C"/>
                </a:solidFill>
                <a:latin typeface="Arial"/>
                <a:cs typeface="Arial"/>
              </a:rPr>
              <a:t>i</a:t>
            </a:r>
            <a:r>
              <a:rPr sz="1800" spc="45" dirty="0">
                <a:solidFill>
                  <a:srgbClr val="1D1A1C"/>
                </a:solidFill>
                <a:latin typeface="Arial"/>
                <a:cs typeface="Arial"/>
              </a:rPr>
              <a:t>ne?</a:t>
            </a:r>
            <a:endParaRPr sz="1800" dirty="0">
              <a:latin typeface="Arial"/>
              <a:cs typeface="Arial"/>
            </a:endParaRPr>
          </a:p>
        </p:txBody>
      </p:sp>
      <p:sp>
        <p:nvSpPr>
          <p:cNvPr id="15" name="object 17"/>
          <p:cNvSpPr txBox="1"/>
          <p:nvPr/>
        </p:nvSpPr>
        <p:spPr>
          <a:xfrm>
            <a:off x="150337" y="6539265"/>
            <a:ext cx="1369868" cy="215444"/>
          </a:xfrm>
          <a:prstGeom prst="rect">
            <a:avLst/>
          </a:prstGeom>
        </p:spPr>
        <p:txBody>
          <a:bodyPr vert="horz" wrap="square" lIns="0" tIns="0" rIns="0" bIns="0" rtlCol="0">
            <a:spAutoFit/>
          </a:bodyPr>
          <a:lstStyle/>
          <a:p>
            <a:pPr marL="11397"/>
            <a:r>
              <a:rPr sz="1400" spc="-22" dirty="0">
                <a:solidFill>
                  <a:srgbClr val="237936"/>
                </a:solidFill>
                <a:latin typeface="Arial"/>
                <a:cs typeface="Arial"/>
              </a:rPr>
              <a:t>UNCLASS</a:t>
            </a:r>
            <a:r>
              <a:rPr sz="1400" spc="67" dirty="0">
                <a:solidFill>
                  <a:srgbClr val="237936"/>
                </a:solidFill>
                <a:latin typeface="Arial"/>
                <a:cs typeface="Arial"/>
              </a:rPr>
              <a:t>I</a:t>
            </a:r>
            <a:r>
              <a:rPr sz="1400" spc="31" dirty="0">
                <a:solidFill>
                  <a:srgbClr val="237936"/>
                </a:solidFill>
                <a:latin typeface="Arial"/>
                <a:cs typeface="Arial"/>
              </a:rPr>
              <a:t>F</a:t>
            </a:r>
            <a:r>
              <a:rPr sz="1400" spc="-36" dirty="0">
                <a:solidFill>
                  <a:srgbClr val="237936"/>
                </a:solidFill>
                <a:latin typeface="Arial"/>
                <a:cs typeface="Arial"/>
              </a:rPr>
              <a:t>I</a:t>
            </a:r>
            <a:r>
              <a:rPr sz="1400" spc="-13" dirty="0">
                <a:solidFill>
                  <a:srgbClr val="237936"/>
                </a:solidFill>
                <a:latin typeface="Arial"/>
                <a:cs typeface="Arial"/>
              </a:rPr>
              <a:t>ED</a:t>
            </a:r>
            <a:endParaRPr sz="1400" dirty="0">
              <a:latin typeface="Arial"/>
              <a:cs typeface="Arial"/>
            </a:endParaRPr>
          </a:p>
        </p:txBody>
      </p:sp>
      <p:sp>
        <p:nvSpPr>
          <p:cNvPr id="16" name="object 10"/>
          <p:cNvSpPr txBox="1"/>
          <p:nvPr/>
        </p:nvSpPr>
        <p:spPr>
          <a:xfrm>
            <a:off x="3051077" y="3295535"/>
            <a:ext cx="667905" cy="600164"/>
          </a:xfrm>
          <a:prstGeom prst="rect">
            <a:avLst/>
          </a:prstGeom>
        </p:spPr>
        <p:txBody>
          <a:bodyPr vert="horz" wrap="square" lIns="0" tIns="0" rIns="0" bIns="0" rtlCol="0">
            <a:spAutoFit/>
          </a:bodyPr>
          <a:lstStyle/>
          <a:p>
            <a:pPr marL="133915" marR="4559" indent="-123087"/>
            <a:r>
              <a:rPr sz="1300" spc="18" dirty="0">
                <a:solidFill>
                  <a:srgbClr val="282180"/>
                </a:solidFill>
                <a:latin typeface="Arial"/>
                <a:cs typeface="Arial"/>
              </a:rPr>
              <a:t>Program MS </a:t>
            </a:r>
            <a:r>
              <a:rPr sz="1300" spc="49" dirty="0">
                <a:solidFill>
                  <a:srgbClr val="282180"/>
                </a:solidFill>
                <a:latin typeface="Arial"/>
                <a:cs typeface="Arial"/>
              </a:rPr>
              <a:t>B</a:t>
            </a:r>
            <a:r>
              <a:rPr sz="1300" spc="18" dirty="0">
                <a:solidFill>
                  <a:srgbClr val="282180"/>
                </a:solidFill>
                <a:latin typeface="Arial"/>
                <a:cs typeface="Arial"/>
              </a:rPr>
              <a:t> </a:t>
            </a:r>
            <a:r>
              <a:rPr sz="1300" spc="-18" dirty="0" smtClean="0">
                <a:solidFill>
                  <a:srgbClr val="282180"/>
                </a:solidFill>
                <a:latin typeface="Arial"/>
                <a:cs typeface="Arial"/>
              </a:rPr>
              <a:t>20</a:t>
            </a:r>
            <a:r>
              <a:rPr lang="en-US" sz="1300" spc="-18" dirty="0" smtClean="0">
                <a:solidFill>
                  <a:srgbClr val="282180"/>
                </a:solidFill>
                <a:latin typeface="Arial"/>
                <a:cs typeface="Arial"/>
              </a:rPr>
              <a:t>16</a:t>
            </a:r>
            <a:endParaRPr sz="1300" dirty="0">
              <a:latin typeface="Arial"/>
              <a:cs typeface="Arial"/>
            </a:endParaRPr>
          </a:p>
        </p:txBody>
      </p:sp>
      <p:sp>
        <p:nvSpPr>
          <p:cNvPr id="17" name="object 11"/>
          <p:cNvSpPr txBox="1"/>
          <p:nvPr/>
        </p:nvSpPr>
        <p:spPr>
          <a:xfrm>
            <a:off x="4018102" y="3666384"/>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202</a:t>
            </a:r>
            <a:r>
              <a:rPr lang="en-US" sz="1300" spc="4" dirty="0" smtClean="0">
                <a:solidFill>
                  <a:srgbClr val="212121"/>
                </a:solidFill>
                <a:latin typeface="Arial"/>
                <a:cs typeface="Arial"/>
              </a:rPr>
              <a:t>0</a:t>
            </a:r>
            <a:endParaRPr sz="1300" dirty="0">
              <a:latin typeface="Arial"/>
              <a:cs typeface="Arial"/>
            </a:endParaRPr>
          </a:p>
        </p:txBody>
      </p:sp>
      <p:sp>
        <p:nvSpPr>
          <p:cNvPr id="18" name="object 13"/>
          <p:cNvSpPr txBox="1"/>
          <p:nvPr/>
        </p:nvSpPr>
        <p:spPr>
          <a:xfrm>
            <a:off x="6318423" y="3472764"/>
            <a:ext cx="680027" cy="384721"/>
          </a:xfrm>
          <a:prstGeom prst="rect">
            <a:avLst/>
          </a:prstGeom>
        </p:spPr>
        <p:txBody>
          <a:bodyPr vert="horz" wrap="square" lIns="0" tIns="0" rIns="0" bIns="0" rtlCol="0">
            <a:spAutoFit/>
          </a:bodyPr>
          <a:lstStyle/>
          <a:p>
            <a:pPr algn="ctr">
              <a:lnSpc>
                <a:spcPct val="100000"/>
              </a:lnSpc>
            </a:pPr>
            <a:r>
              <a:rPr sz="1300" spc="31" dirty="0">
                <a:solidFill>
                  <a:srgbClr val="282180"/>
                </a:solidFill>
                <a:latin typeface="Arial"/>
                <a:cs typeface="Arial"/>
              </a:rPr>
              <a:t>Program</a:t>
            </a:r>
            <a:endParaRPr sz="1300" dirty="0">
              <a:latin typeface="Arial"/>
              <a:cs typeface="Arial"/>
            </a:endParaRPr>
          </a:p>
          <a:p>
            <a:pPr marL="1710" algn="ctr">
              <a:spcBef>
                <a:spcPts val="13"/>
              </a:spcBef>
            </a:pPr>
            <a:r>
              <a:rPr spc="4" dirty="0">
                <a:solidFill>
                  <a:srgbClr val="282180"/>
                </a:solidFill>
                <a:latin typeface="Arial"/>
                <a:cs typeface="Arial"/>
              </a:rPr>
              <a:t>FOC</a:t>
            </a:r>
            <a:endParaRPr dirty="0">
              <a:latin typeface="Arial"/>
              <a:cs typeface="Arial"/>
            </a:endParaRPr>
          </a:p>
        </p:txBody>
      </p:sp>
      <p:sp>
        <p:nvSpPr>
          <p:cNvPr id="19" name="object 11"/>
          <p:cNvSpPr txBox="1"/>
          <p:nvPr/>
        </p:nvSpPr>
        <p:spPr>
          <a:xfrm>
            <a:off x="7770953" y="3614012"/>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smtClean="0">
                <a:solidFill>
                  <a:srgbClr val="212121"/>
                </a:solidFill>
                <a:latin typeface="Arial"/>
                <a:cs typeface="Arial"/>
              </a:rPr>
              <a:t>40</a:t>
            </a:r>
            <a:endParaRPr sz="1300" dirty="0">
              <a:latin typeface="Arial"/>
              <a:cs typeface="Arial"/>
            </a:endParaRPr>
          </a:p>
        </p:txBody>
      </p:sp>
      <p:sp>
        <p:nvSpPr>
          <p:cNvPr id="20" name="object 11"/>
          <p:cNvSpPr txBox="1"/>
          <p:nvPr/>
        </p:nvSpPr>
        <p:spPr>
          <a:xfrm>
            <a:off x="570052" y="3590184"/>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smtClean="0">
                <a:solidFill>
                  <a:srgbClr val="212121"/>
                </a:solidFill>
                <a:latin typeface="Arial"/>
                <a:cs typeface="Arial"/>
              </a:rPr>
              <a:t>10</a:t>
            </a:r>
            <a:endParaRPr sz="1300" dirty="0">
              <a:latin typeface="Arial"/>
              <a:cs typeface="Arial"/>
            </a:endParaRPr>
          </a:p>
        </p:txBody>
      </p:sp>
      <p:sp>
        <p:nvSpPr>
          <p:cNvPr id="21" name="Rectangle 20"/>
          <p:cNvSpPr/>
          <p:nvPr/>
        </p:nvSpPr>
        <p:spPr bwMode="auto">
          <a:xfrm>
            <a:off x="8492" y="2819400"/>
            <a:ext cx="609600" cy="32385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ICD</a:t>
            </a:r>
          </a:p>
        </p:txBody>
      </p:sp>
      <p:sp>
        <p:nvSpPr>
          <p:cNvPr id="22" name="Rectangle 21"/>
          <p:cNvSpPr/>
          <p:nvPr/>
        </p:nvSpPr>
        <p:spPr bwMode="auto">
          <a:xfrm>
            <a:off x="618092" y="2819400"/>
            <a:ext cx="1286908" cy="266700"/>
          </a:xfrm>
          <a:prstGeom prst="rect">
            <a:avLst/>
          </a:prstGeom>
          <a:solidFill>
            <a:srgbClr val="FFFF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MSA</a:t>
            </a:r>
          </a:p>
        </p:txBody>
      </p:sp>
      <p:sp>
        <p:nvSpPr>
          <p:cNvPr id="23" name="Rectangle 22"/>
          <p:cNvSpPr/>
          <p:nvPr/>
        </p:nvSpPr>
        <p:spPr bwMode="auto">
          <a:xfrm>
            <a:off x="7945000" y="2819400"/>
            <a:ext cx="1222282" cy="32385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Ops &amp; Sup</a:t>
            </a:r>
          </a:p>
        </p:txBody>
      </p:sp>
      <p:cxnSp>
        <p:nvCxnSpPr>
          <p:cNvPr id="24" name="Straight Connector 23"/>
          <p:cNvCxnSpPr/>
          <p:nvPr/>
        </p:nvCxnSpPr>
        <p:spPr bwMode="auto">
          <a:xfrm flipV="1">
            <a:off x="8002149" y="253365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5" name="5-Point Star 24"/>
          <p:cNvSpPr/>
          <p:nvPr/>
        </p:nvSpPr>
        <p:spPr bwMode="auto">
          <a:xfrm>
            <a:off x="6458872" y="3067050"/>
            <a:ext cx="309332" cy="381000"/>
          </a:xfrm>
          <a:prstGeom prst="star5">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grpSp>
        <p:nvGrpSpPr>
          <p:cNvPr id="26" name="Group 25"/>
          <p:cNvGrpSpPr/>
          <p:nvPr/>
        </p:nvGrpSpPr>
        <p:grpSpPr>
          <a:xfrm>
            <a:off x="6998450" y="5874987"/>
            <a:ext cx="1820486" cy="660916"/>
            <a:chOff x="6541078" y="5223383"/>
            <a:chExt cx="1820486" cy="660916"/>
          </a:xfrm>
        </p:grpSpPr>
        <p:sp>
          <p:nvSpPr>
            <p:cNvPr id="27" name="object 14"/>
            <p:cNvSpPr txBox="1"/>
            <p:nvPr/>
          </p:nvSpPr>
          <p:spPr>
            <a:xfrm>
              <a:off x="6541078" y="5223383"/>
              <a:ext cx="1820486" cy="184666"/>
            </a:xfrm>
            <a:prstGeom prst="rect">
              <a:avLst/>
            </a:prstGeom>
            <a:solidFill>
              <a:srgbClr val="187536"/>
            </a:solidFill>
          </p:spPr>
          <p:txBody>
            <a:bodyPr vert="horz" wrap="square" lIns="0" tIns="0" rIns="0" bIns="0" rtlCol="0">
              <a:spAutoFit/>
            </a:bodyPr>
            <a:lstStyle/>
            <a:p>
              <a:pPr marL="9118" algn="ctr"/>
              <a:r>
                <a:rPr spc="85" dirty="0">
                  <a:solidFill>
                    <a:srgbClr val="E4F6E2"/>
                  </a:solidFill>
                  <a:latin typeface="Arial"/>
                  <a:cs typeface="Arial"/>
                </a:rPr>
                <a:t>Low </a:t>
              </a:r>
              <a:r>
                <a:rPr spc="108" dirty="0">
                  <a:solidFill>
                    <a:srgbClr val="E4F6E2"/>
                  </a:solidFill>
                  <a:latin typeface="Arial"/>
                  <a:cs typeface="Arial"/>
                </a:rPr>
                <a:t>R</a:t>
              </a:r>
              <a:r>
                <a:rPr spc="-58" dirty="0">
                  <a:solidFill>
                    <a:srgbClr val="E4F6E2"/>
                  </a:solidFill>
                  <a:latin typeface="Arial"/>
                  <a:cs typeface="Arial"/>
                </a:rPr>
                <a:t>i</a:t>
              </a:r>
              <a:r>
                <a:rPr spc="72" dirty="0">
                  <a:solidFill>
                    <a:srgbClr val="E4F6E2"/>
                  </a:solidFill>
                  <a:latin typeface="Arial"/>
                  <a:cs typeface="Arial"/>
                </a:rPr>
                <a:t>sk</a:t>
              </a:r>
              <a:r>
                <a:rPr spc="18" dirty="0">
                  <a:solidFill>
                    <a:srgbClr val="E4F6E2"/>
                  </a:solidFill>
                  <a:latin typeface="Arial"/>
                  <a:cs typeface="Arial"/>
                </a:rPr>
                <a:t> </a:t>
              </a:r>
              <a:r>
                <a:rPr spc="72" dirty="0">
                  <a:solidFill>
                    <a:srgbClr val="E4F6E2"/>
                  </a:solidFill>
                  <a:latin typeface="Arial"/>
                  <a:cs typeface="Arial"/>
                </a:rPr>
                <a:t>to</a:t>
              </a:r>
              <a:r>
                <a:rPr spc="81" dirty="0">
                  <a:solidFill>
                    <a:srgbClr val="E4F6E2"/>
                  </a:solidFill>
                  <a:latin typeface="Arial"/>
                  <a:cs typeface="Arial"/>
                </a:rPr>
                <a:t> </a:t>
              </a:r>
              <a:r>
                <a:rPr spc="45" dirty="0">
                  <a:solidFill>
                    <a:srgbClr val="E4F6E2"/>
                  </a:solidFill>
                  <a:latin typeface="Arial"/>
                  <a:cs typeface="Arial"/>
                </a:rPr>
                <a:t>Breach</a:t>
              </a:r>
              <a:endParaRPr dirty="0">
                <a:latin typeface="Arial"/>
                <a:cs typeface="Arial"/>
              </a:endParaRPr>
            </a:p>
          </p:txBody>
        </p:sp>
        <p:sp>
          <p:nvSpPr>
            <p:cNvPr id="28" name="object 14"/>
            <p:cNvSpPr txBox="1"/>
            <p:nvPr/>
          </p:nvSpPr>
          <p:spPr>
            <a:xfrm>
              <a:off x="6541078" y="5451983"/>
              <a:ext cx="1820486" cy="184666"/>
            </a:xfrm>
            <a:prstGeom prst="rect">
              <a:avLst/>
            </a:prstGeom>
            <a:solidFill>
              <a:srgbClr val="FFFF00"/>
            </a:solidFill>
            <a:ln>
              <a:solidFill>
                <a:srgbClr val="FFFF00"/>
              </a:solidFill>
            </a:ln>
          </p:spPr>
          <p:txBody>
            <a:bodyPr vert="horz" wrap="square" lIns="0" tIns="0" rIns="0" bIns="0" rtlCol="0">
              <a:spAutoFit/>
            </a:bodyPr>
            <a:lstStyle/>
            <a:p>
              <a:pPr marL="9118" algn="ctr"/>
              <a:r>
                <a:rPr lang="en-US" spc="85" dirty="0" smtClean="0">
                  <a:latin typeface="Arial"/>
                  <a:cs typeface="Arial"/>
                </a:rPr>
                <a:t>Med</a:t>
              </a:r>
              <a:r>
                <a:rPr spc="85" dirty="0" smtClean="0">
                  <a:latin typeface="Arial"/>
                  <a:cs typeface="Arial"/>
                </a:rPr>
                <a:t> </a:t>
              </a:r>
              <a:r>
                <a:rPr spc="108" dirty="0">
                  <a:latin typeface="Arial"/>
                  <a:cs typeface="Arial"/>
                </a:rPr>
                <a:t>R</a:t>
              </a:r>
              <a:r>
                <a:rPr spc="-58" dirty="0">
                  <a:latin typeface="Arial"/>
                  <a:cs typeface="Arial"/>
                </a:rPr>
                <a:t>i</a:t>
              </a:r>
              <a:r>
                <a:rPr spc="72" dirty="0">
                  <a:latin typeface="Arial"/>
                  <a:cs typeface="Arial"/>
                </a:rPr>
                <a:t>sk</a:t>
              </a:r>
              <a:r>
                <a:rPr spc="18" dirty="0">
                  <a:latin typeface="Arial"/>
                  <a:cs typeface="Arial"/>
                </a:rPr>
                <a:t> </a:t>
              </a:r>
              <a:r>
                <a:rPr spc="72" dirty="0">
                  <a:latin typeface="Arial"/>
                  <a:cs typeface="Arial"/>
                </a:rPr>
                <a:t>to</a:t>
              </a:r>
              <a:r>
                <a:rPr spc="81" dirty="0">
                  <a:latin typeface="Arial"/>
                  <a:cs typeface="Arial"/>
                </a:rPr>
                <a:t> </a:t>
              </a:r>
              <a:r>
                <a:rPr spc="45" dirty="0">
                  <a:latin typeface="Arial"/>
                  <a:cs typeface="Arial"/>
                </a:rPr>
                <a:t>Breach</a:t>
              </a:r>
              <a:endParaRPr dirty="0">
                <a:latin typeface="Arial"/>
                <a:cs typeface="Arial"/>
              </a:endParaRPr>
            </a:p>
          </p:txBody>
        </p:sp>
        <p:sp>
          <p:nvSpPr>
            <p:cNvPr id="29" name="object 14"/>
            <p:cNvSpPr txBox="1"/>
            <p:nvPr/>
          </p:nvSpPr>
          <p:spPr>
            <a:xfrm>
              <a:off x="6541078" y="5699633"/>
              <a:ext cx="1820486" cy="184666"/>
            </a:xfrm>
            <a:prstGeom prst="rect">
              <a:avLst/>
            </a:prstGeom>
            <a:solidFill>
              <a:srgbClr val="FF0000"/>
            </a:solidFill>
            <a:ln>
              <a:solidFill>
                <a:srgbClr val="FF0000"/>
              </a:solidFill>
            </a:ln>
          </p:spPr>
          <p:txBody>
            <a:bodyPr vert="horz" wrap="square" lIns="0" tIns="0" rIns="0" bIns="0" rtlCol="0">
              <a:spAutoFit/>
            </a:bodyPr>
            <a:lstStyle/>
            <a:p>
              <a:pPr marL="9118" algn="ctr"/>
              <a:r>
                <a:rPr lang="en-US" spc="85" dirty="0" smtClean="0">
                  <a:latin typeface="Arial"/>
                  <a:cs typeface="Arial"/>
                </a:rPr>
                <a:t>High</a:t>
              </a:r>
              <a:r>
                <a:rPr spc="85" dirty="0" smtClean="0">
                  <a:latin typeface="Arial"/>
                  <a:cs typeface="Arial"/>
                </a:rPr>
                <a:t> </a:t>
              </a:r>
              <a:r>
                <a:rPr spc="108" dirty="0">
                  <a:latin typeface="Arial"/>
                  <a:cs typeface="Arial"/>
                </a:rPr>
                <a:t>R</a:t>
              </a:r>
              <a:r>
                <a:rPr spc="-58" dirty="0">
                  <a:latin typeface="Arial"/>
                  <a:cs typeface="Arial"/>
                </a:rPr>
                <a:t>i</a:t>
              </a:r>
              <a:r>
                <a:rPr spc="72" dirty="0">
                  <a:latin typeface="Arial"/>
                  <a:cs typeface="Arial"/>
                </a:rPr>
                <a:t>sk</a:t>
              </a:r>
              <a:r>
                <a:rPr spc="18" dirty="0">
                  <a:latin typeface="Arial"/>
                  <a:cs typeface="Arial"/>
                </a:rPr>
                <a:t> </a:t>
              </a:r>
              <a:r>
                <a:rPr spc="72" dirty="0">
                  <a:latin typeface="Arial"/>
                  <a:cs typeface="Arial"/>
                </a:rPr>
                <a:t>to</a:t>
              </a:r>
              <a:r>
                <a:rPr spc="81" dirty="0">
                  <a:latin typeface="Arial"/>
                  <a:cs typeface="Arial"/>
                </a:rPr>
                <a:t> </a:t>
              </a:r>
              <a:r>
                <a:rPr spc="45" dirty="0">
                  <a:latin typeface="Arial"/>
                  <a:cs typeface="Arial"/>
                </a:rPr>
                <a:t>Breach</a:t>
              </a:r>
              <a:endParaRPr dirty="0">
                <a:latin typeface="Arial"/>
                <a:cs typeface="Arial"/>
              </a:endParaRPr>
            </a:p>
          </p:txBody>
        </p:sp>
      </p:grpSp>
      <p:sp>
        <p:nvSpPr>
          <p:cNvPr id="30" name="object 11"/>
          <p:cNvSpPr txBox="1"/>
          <p:nvPr/>
        </p:nvSpPr>
        <p:spPr>
          <a:xfrm>
            <a:off x="5732602" y="4999884"/>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smtClean="0">
                <a:solidFill>
                  <a:srgbClr val="212121"/>
                </a:solidFill>
                <a:latin typeface="Arial"/>
                <a:cs typeface="Arial"/>
              </a:rPr>
              <a:t>30</a:t>
            </a:r>
            <a:endParaRPr sz="1300" dirty="0">
              <a:latin typeface="Arial"/>
              <a:cs typeface="Arial"/>
            </a:endParaRPr>
          </a:p>
        </p:txBody>
      </p:sp>
      <p:sp>
        <p:nvSpPr>
          <p:cNvPr id="31" name="object 11"/>
          <p:cNvSpPr txBox="1"/>
          <p:nvPr/>
        </p:nvSpPr>
        <p:spPr>
          <a:xfrm>
            <a:off x="7751903" y="4966562"/>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smtClean="0">
                <a:solidFill>
                  <a:srgbClr val="212121"/>
                </a:solidFill>
                <a:latin typeface="Arial"/>
                <a:cs typeface="Arial"/>
              </a:rPr>
              <a:t>40</a:t>
            </a:r>
            <a:endParaRPr sz="1300" dirty="0">
              <a:latin typeface="Arial"/>
              <a:cs typeface="Arial"/>
            </a:endParaRPr>
          </a:p>
        </p:txBody>
      </p:sp>
      <p:sp>
        <p:nvSpPr>
          <p:cNvPr id="32" name="object 11"/>
          <p:cNvSpPr txBox="1"/>
          <p:nvPr/>
        </p:nvSpPr>
        <p:spPr>
          <a:xfrm>
            <a:off x="551002" y="5018934"/>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smtClean="0">
                <a:solidFill>
                  <a:srgbClr val="212121"/>
                </a:solidFill>
                <a:latin typeface="Arial"/>
                <a:cs typeface="Arial"/>
              </a:rPr>
              <a:t>10</a:t>
            </a:r>
            <a:endParaRPr sz="1300" dirty="0">
              <a:latin typeface="Arial"/>
              <a:cs typeface="Arial"/>
            </a:endParaRPr>
          </a:p>
        </p:txBody>
      </p:sp>
      <p:sp>
        <p:nvSpPr>
          <p:cNvPr id="33" name="Rectangle 32"/>
          <p:cNvSpPr/>
          <p:nvPr/>
        </p:nvSpPr>
        <p:spPr bwMode="auto">
          <a:xfrm>
            <a:off x="-10558" y="4171950"/>
            <a:ext cx="3100890" cy="266700"/>
          </a:xfrm>
          <a:prstGeom prst="rect">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4" name="Rectangle 33"/>
          <p:cNvSpPr/>
          <p:nvPr/>
        </p:nvSpPr>
        <p:spPr bwMode="auto">
          <a:xfrm>
            <a:off x="3094592" y="4171950"/>
            <a:ext cx="3100890" cy="266700"/>
          </a:xfrm>
          <a:prstGeom prst="rect">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5" name="Rectangle 34"/>
          <p:cNvSpPr/>
          <p:nvPr/>
        </p:nvSpPr>
        <p:spPr bwMode="auto">
          <a:xfrm>
            <a:off x="4664088" y="4171950"/>
            <a:ext cx="4484144" cy="266700"/>
          </a:xfrm>
          <a:prstGeom prst="rect">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cxnSp>
        <p:nvCxnSpPr>
          <p:cNvPr id="36" name="Straight Connector 35"/>
          <p:cNvCxnSpPr/>
          <p:nvPr/>
        </p:nvCxnSpPr>
        <p:spPr bwMode="auto">
          <a:xfrm flipV="1">
            <a:off x="744099" y="386715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flipV="1">
            <a:off x="3334899" y="388620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V="1">
            <a:off x="7983099" y="388620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9" name="Isosceles Triangle 38"/>
          <p:cNvSpPr/>
          <p:nvPr/>
        </p:nvSpPr>
        <p:spPr bwMode="auto">
          <a:xfrm>
            <a:off x="3175479" y="4133850"/>
            <a:ext cx="285750" cy="304800"/>
          </a:xfrm>
          <a:prstGeom prst="triangle">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40" name="object 11"/>
          <p:cNvSpPr txBox="1"/>
          <p:nvPr/>
        </p:nvSpPr>
        <p:spPr>
          <a:xfrm>
            <a:off x="3294202" y="4999884"/>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smtClean="0">
                <a:solidFill>
                  <a:srgbClr val="212121"/>
                </a:solidFill>
                <a:latin typeface="Arial"/>
                <a:cs typeface="Arial"/>
              </a:rPr>
              <a:t>16</a:t>
            </a:r>
            <a:endParaRPr sz="1300" dirty="0">
              <a:latin typeface="Arial"/>
              <a:cs typeface="Arial"/>
            </a:endParaRPr>
          </a:p>
        </p:txBody>
      </p:sp>
      <p:cxnSp>
        <p:nvCxnSpPr>
          <p:cNvPr id="41" name="Straight Connector 40"/>
          <p:cNvCxnSpPr/>
          <p:nvPr/>
        </p:nvCxnSpPr>
        <p:spPr bwMode="auto">
          <a:xfrm flipV="1">
            <a:off x="2249049" y="4457700"/>
            <a:ext cx="0" cy="39993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V="1">
            <a:off x="3109382" y="4457702"/>
            <a:ext cx="2" cy="39993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flipV="1">
            <a:off x="5963799" y="4495800"/>
            <a:ext cx="0" cy="39993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4" name="TextBox 43"/>
          <p:cNvSpPr txBox="1"/>
          <p:nvPr/>
        </p:nvSpPr>
        <p:spPr>
          <a:xfrm>
            <a:off x="1208276" y="4566511"/>
            <a:ext cx="696724" cy="276999"/>
          </a:xfrm>
          <a:prstGeom prst="rect">
            <a:avLst/>
          </a:prstGeom>
          <a:noFill/>
        </p:spPr>
        <p:txBody>
          <a:bodyPr wrap="square" rtlCol="0">
            <a:spAutoFit/>
          </a:bodyPr>
          <a:lstStyle/>
          <a:p>
            <a:r>
              <a:rPr lang="en-US" dirty="0" smtClean="0"/>
              <a:t>CL1-3</a:t>
            </a:r>
            <a:endParaRPr lang="en-US" dirty="0"/>
          </a:p>
        </p:txBody>
      </p:sp>
      <p:sp>
        <p:nvSpPr>
          <p:cNvPr id="45" name="TextBox 44"/>
          <p:cNvSpPr txBox="1"/>
          <p:nvPr/>
        </p:nvSpPr>
        <p:spPr>
          <a:xfrm>
            <a:off x="2446526" y="4566511"/>
            <a:ext cx="696724" cy="276999"/>
          </a:xfrm>
          <a:prstGeom prst="rect">
            <a:avLst/>
          </a:prstGeom>
          <a:noFill/>
        </p:spPr>
        <p:txBody>
          <a:bodyPr wrap="square" rtlCol="0">
            <a:spAutoFit/>
          </a:bodyPr>
          <a:lstStyle/>
          <a:p>
            <a:r>
              <a:rPr lang="en-US" dirty="0" smtClean="0"/>
              <a:t>CL-4</a:t>
            </a:r>
            <a:endParaRPr lang="en-US" dirty="0"/>
          </a:p>
        </p:txBody>
      </p:sp>
      <p:sp>
        <p:nvSpPr>
          <p:cNvPr id="46" name="TextBox 45"/>
          <p:cNvSpPr txBox="1"/>
          <p:nvPr/>
        </p:nvSpPr>
        <p:spPr>
          <a:xfrm>
            <a:off x="4751576" y="4566511"/>
            <a:ext cx="696724" cy="276999"/>
          </a:xfrm>
          <a:prstGeom prst="rect">
            <a:avLst/>
          </a:prstGeom>
          <a:noFill/>
        </p:spPr>
        <p:txBody>
          <a:bodyPr wrap="square" rtlCol="0">
            <a:spAutoFit/>
          </a:bodyPr>
          <a:lstStyle/>
          <a:p>
            <a:r>
              <a:rPr lang="en-US" dirty="0" smtClean="0"/>
              <a:t>CL-5</a:t>
            </a:r>
            <a:endParaRPr lang="en-US" dirty="0"/>
          </a:p>
        </p:txBody>
      </p:sp>
      <p:cxnSp>
        <p:nvCxnSpPr>
          <p:cNvPr id="47" name="Straight Arrow Connector 46"/>
          <p:cNvCxnSpPr/>
          <p:nvPr/>
        </p:nvCxnSpPr>
        <p:spPr bwMode="auto">
          <a:xfrm flipV="1">
            <a:off x="3227943" y="4400550"/>
            <a:ext cx="0" cy="618384"/>
          </a:xfrm>
          <a:prstGeom prst="straightConnector1">
            <a:avLst/>
          </a:prstGeom>
          <a:solidFill>
            <a:schemeClr val="accent1"/>
          </a:solidFill>
          <a:ln w="95250" cap="flat" cmpd="sng" algn="ctr">
            <a:solidFill>
              <a:schemeClr val="tx1"/>
            </a:solidFill>
            <a:prstDash val="solid"/>
            <a:round/>
            <a:headEnd type="none" w="med" len="med"/>
            <a:tailEnd type="arrow"/>
          </a:ln>
          <a:effectLst/>
        </p:spPr>
      </p:cxnSp>
      <p:sp>
        <p:nvSpPr>
          <p:cNvPr id="48" name="object 29"/>
          <p:cNvSpPr txBox="1"/>
          <p:nvPr/>
        </p:nvSpPr>
        <p:spPr>
          <a:xfrm>
            <a:off x="1881382" y="5033283"/>
            <a:ext cx="1880908" cy="276999"/>
          </a:xfrm>
          <a:prstGeom prst="rect">
            <a:avLst/>
          </a:prstGeom>
        </p:spPr>
        <p:txBody>
          <a:bodyPr vert="horz" wrap="square" lIns="0" tIns="0" rIns="0" bIns="0" rtlCol="0">
            <a:spAutoFit/>
          </a:bodyPr>
          <a:lstStyle/>
          <a:p>
            <a:pPr marL="11397"/>
            <a:r>
              <a:rPr lang="en-US" sz="1800" b="1" spc="31" dirty="0" smtClean="0">
                <a:solidFill>
                  <a:srgbClr val="FF0000"/>
                </a:solidFill>
                <a:latin typeface="Arial"/>
                <a:cs typeface="Arial"/>
              </a:rPr>
              <a:t>Program </a:t>
            </a:r>
            <a:r>
              <a:rPr sz="1800" b="1" spc="31" dirty="0" smtClean="0">
                <a:solidFill>
                  <a:srgbClr val="FF0000"/>
                </a:solidFill>
                <a:latin typeface="Arial"/>
                <a:cs typeface="Arial"/>
              </a:rPr>
              <a:t>CI</a:t>
            </a:r>
            <a:r>
              <a:rPr sz="1800" b="1" spc="49" dirty="0" smtClean="0">
                <a:solidFill>
                  <a:srgbClr val="FF0000"/>
                </a:solidFill>
                <a:latin typeface="Arial"/>
                <a:cs typeface="Arial"/>
              </a:rPr>
              <a:t>P</a:t>
            </a:r>
            <a:endParaRPr sz="1800" b="1" dirty="0">
              <a:solidFill>
                <a:srgbClr val="FF0000"/>
              </a:solidFill>
              <a:latin typeface="Arial"/>
              <a:cs typeface="Arial"/>
            </a:endParaRPr>
          </a:p>
        </p:txBody>
      </p:sp>
      <p:sp>
        <p:nvSpPr>
          <p:cNvPr id="49" name="Flowchart: Decision 48"/>
          <p:cNvSpPr/>
          <p:nvPr/>
        </p:nvSpPr>
        <p:spPr bwMode="auto">
          <a:xfrm>
            <a:off x="446643" y="2800350"/>
            <a:ext cx="511696" cy="401574"/>
          </a:xfrm>
          <a:prstGeom prst="flowChartDecision">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1970641" y="2819400"/>
            <a:ext cx="1414387" cy="304800"/>
          </a:xfrm>
          <a:prstGeom prst="rect">
            <a:avLst/>
          </a:prstGeom>
          <a:solidFill>
            <a:srgbClr val="CCEC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TMRR</a:t>
            </a:r>
          </a:p>
        </p:txBody>
      </p:sp>
      <p:sp>
        <p:nvSpPr>
          <p:cNvPr id="51" name="Rectangle 50"/>
          <p:cNvSpPr/>
          <p:nvPr/>
        </p:nvSpPr>
        <p:spPr bwMode="auto">
          <a:xfrm>
            <a:off x="3334899" y="2819400"/>
            <a:ext cx="2590800" cy="323850"/>
          </a:xfrm>
          <a:prstGeom prst="rect">
            <a:avLst/>
          </a:prstGeom>
          <a:solidFill>
            <a:srgbClr val="FCDCFA"/>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EMD</a:t>
            </a:r>
          </a:p>
        </p:txBody>
      </p:sp>
      <p:sp>
        <p:nvSpPr>
          <p:cNvPr id="52" name="Rectangle 51"/>
          <p:cNvSpPr/>
          <p:nvPr/>
        </p:nvSpPr>
        <p:spPr bwMode="auto">
          <a:xfrm>
            <a:off x="5799692" y="2819400"/>
            <a:ext cx="2164358" cy="304800"/>
          </a:xfrm>
          <a:prstGeom prst="rect">
            <a:avLst/>
          </a:prstGeom>
          <a:solidFill>
            <a:srgbClr val="B3CDB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Prod</a:t>
            </a:r>
            <a:r>
              <a:rPr kumimoji="0" lang="en-US" sz="1400" b="0" i="0" u="none" strike="noStrike" cap="none" normalizeH="0" dirty="0" smtClean="0">
                <a:ln>
                  <a:noFill/>
                </a:ln>
                <a:solidFill>
                  <a:schemeClr val="tx1"/>
                </a:solidFill>
                <a:effectLst/>
                <a:latin typeface="Arial" charset="0"/>
              </a:rPr>
              <a:t> &amp; Deploy</a:t>
            </a:r>
            <a:endParaRPr kumimoji="0" lang="en-US" sz="1400" b="0" i="0" u="none" strike="noStrike" cap="none" normalizeH="0" baseline="0" dirty="0" smtClean="0">
              <a:ln>
                <a:noFill/>
              </a:ln>
              <a:solidFill>
                <a:schemeClr val="tx1"/>
              </a:solidFill>
              <a:effectLst/>
              <a:latin typeface="Arial" charset="0"/>
            </a:endParaRPr>
          </a:p>
        </p:txBody>
      </p:sp>
      <p:sp>
        <p:nvSpPr>
          <p:cNvPr id="53" name="Isosceles Triangle 52"/>
          <p:cNvSpPr/>
          <p:nvPr/>
        </p:nvSpPr>
        <p:spPr bwMode="auto">
          <a:xfrm>
            <a:off x="5672332" y="2781300"/>
            <a:ext cx="285750" cy="304800"/>
          </a:xfrm>
          <a:prstGeom prst="triangle">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54" name="Isosceles Triangle 53"/>
          <p:cNvSpPr/>
          <p:nvPr/>
        </p:nvSpPr>
        <p:spPr bwMode="auto">
          <a:xfrm>
            <a:off x="3100582" y="2800350"/>
            <a:ext cx="285750" cy="304800"/>
          </a:xfrm>
          <a:prstGeom prst="triangle">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55" name="Isosceles Triangle 54"/>
          <p:cNvSpPr/>
          <p:nvPr/>
        </p:nvSpPr>
        <p:spPr bwMode="auto">
          <a:xfrm>
            <a:off x="1805182" y="2838450"/>
            <a:ext cx="285750" cy="304800"/>
          </a:xfrm>
          <a:prstGeom prst="triangle">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cxnSp>
        <p:nvCxnSpPr>
          <p:cNvPr id="56" name="Straight Connector 55"/>
          <p:cNvCxnSpPr/>
          <p:nvPr/>
        </p:nvCxnSpPr>
        <p:spPr bwMode="auto">
          <a:xfrm flipV="1">
            <a:off x="4211199" y="253365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V="1">
            <a:off x="763149" y="251460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214044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87090A8-8C65-4F1B-8A02-3110C6B0FB77}" type="slidenum">
              <a:rPr lang="en-US" smtClean="0"/>
              <a:pPr>
                <a:defRPr/>
              </a:pPr>
              <a:t>15</a:t>
            </a:fld>
            <a:endParaRPr lang="en-US" dirty="0">
              <a:solidFill>
                <a:srgbClr val="808080"/>
              </a:solidFill>
            </a:endParaRPr>
          </a:p>
        </p:txBody>
      </p:sp>
      <p:sp>
        <p:nvSpPr>
          <p:cNvPr id="5" name="object 14"/>
          <p:cNvSpPr txBox="1"/>
          <p:nvPr/>
        </p:nvSpPr>
        <p:spPr>
          <a:xfrm>
            <a:off x="4593707" y="517713"/>
            <a:ext cx="68695" cy="215444"/>
          </a:xfrm>
          <a:prstGeom prst="rect">
            <a:avLst/>
          </a:prstGeom>
        </p:spPr>
        <p:txBody>
          <a:bodyPr vert="horz" wrap="square" lIns="0" tIns="0" rIns="0" bIns="0" rtlCol="0">
            <a:spAutoFit/>
          </a:bodyPr>
          <a:lstStyle/>
          <a:p>
            <a:pPr marL="11396"/>
            <a:r>
              <a:rPr sz="1400" spc="-40" dirty="0">
                <a:solidFill>
                  <a:srgbClr val="646062"/>
                </a:solidFill>
                <a:latin typeface="Arial"/>
                <a:cs typeface="Arial"/>
              </a:rPr>
              <a:t>.</a:t>
            </a:r>
            <a:endParaRPr sz="1400">
              <a:latin typeface="Arial"/>
              <a:cs typeface="Arial"/>
            </a:endParaRPr>
          </a:p>
        </p:txBody>
      </p:sp>
      <p:sp>
        <p:nvSpPr>
          <p:cNvPr id="6" name="object 15"/>
          <p:cNvSpPr txBox="1"/>
          <p:nvPr/>
        </p:nvSpPr>
        <p:spPr>
          <a:xfrm>
            <a:off x="7645516" y="193863"/>
            <a:ext cx="1381414" cy="215444"/>
          </a:xfrm>
          <a:prstGeom prst="rect">
            <a:avLst/>
          </a:prstGeom>
        </p:spPr>
        <p:txBody>
          <a:bodyPr vert="horz" wrap="square" lIns="0" tIns="0" rIns="0" bIns="0" rtlCol="0">
            <a:spAutoFit/>
          </a:bodyPr>
          <a:lstStyle/>
          <a:p>
            <a:pPr marL="11396"/>
            <a:r>
              <a:rPr sz="1400" spc="27" dirty="0">
                <a:solidFill>
                  <a:srgbClr val="136926"/>
                </a:solidFill>
                <a:latin typeface="Arial"/>
                <a:cs typeface="Arial"/>
              </a:rPr>
              <a:t>UNCLASS</a:t>
            </a:r>
            <a:r>
              <a:rPr sz="1400" spc="81" dirty="0">
                <a:solidFill>
                  <a:srgbClr val="136926"/>
                </a:solidFill>
                <a:latin typeface="Arial"/>
                <a:cs typeface="Arial"/>
              </a:rPr>
              <a:t>I</a:t>
            </a:r>
            <a:r>
              <a:rPr sz="1400" spc="31" dirty="0">
                <a:solidFill>
                  <a:srgbClr val="136926"/>
                </a:solidFill>
                <a:latin typeface="Arial"/>
                <a:cs typeface="Arial"/>
              </a:rPr>
              <a:t>F</a:t>
            </a:r>
            <a:r>
              <a:rPr sz="1400" spc="-58" dirty="0">
                <a:solidFill>
                  <a:srgbClr val="136926"/>
                </a:solidFill>
                <a:latin typeface="Arial"/>
                <a:cs typeface="Arial"/>
              </a:rPr>
              <a:t>I</a:t>
            </a:r>
            <a:r>
              <a:rPr sz="1400" spc="36" dirty="0">
                <a:solidFill>
                  <a:srgbClr val="136926"/>
                </a:solidFill>
                <a:latin typeface="Arial"/>
                <a:cs typeface="Arial"/>
              </a:rPr>
              <a:t>ED</a:t>
            </a:r>
            <a:endParaRPr sz="1400" dirty="0">
              <a:latin typeface="Arial"/>
              <a:cs typeface="Arial"/>
            </a:endParaRPr>
          </a:p>
        </p:txBody>
      </p:sp>
      <p:sp>
        <p:nvSpPr>
          <p:cNvPr id="8" name="object 19"/>
          <p:cNvSpPr txBox="1"/>
          <p:nvPr/>
        </p:nvSpPr>
        <p:spPr>
          <a:xfrm>
            <a:off x="101716" y="1365327"/>
            <a:ext cx="8925214" cy="907941"/>
          </a:xfrm>
          <a:prstGeom prst="rect">
            <a:avLst/>
          </a:prstGeom>
        </p:spPr>
        <p:txBody>
          <a:bodyPr vert="horz" wrap="square" lIns="0" tIns="0" rIns="0" bIns="0" rtlCol="0">
            <a:spAutoFit/>
          </a:bodyPr>
          <a:lstStyle/>
          <a:p>
            <a:pPr marL="297146" indent="-285750" algn="l">
              <a:buClr>
                <a:srgbClr val="232D64"/>
              </a:buClr>
              <a:buSzPct val="150000"/>
              <a:buFont typeface="Wingdings" panose="05000000000000000000" pitchFamily="2" charset="2"/>
              <a:buChar char="§"/>
              <a:tabLst>
                <a:tab pos="257542" algn="l"/>
              </a:tabLst>
            </a:pPr>
            <a:r>
              <a:rPr sz="1800" spc="90" dirty="0">
                <a:solidFill>
                  <a:srgbClr val="DF162B"/>
                </a:solidFill>
                <a:latin typeface="Arial"/>
                <a:cs typeface="Arial"/>
              </a:rPr>
              <a:t>C</a:t>
            </a:r>
            <a:r>
              <a:rPr sz="1800" spc="-9" dirty="0">
                <a:solidFill>
                  <a:srgbClr val="E20C11"/>
                </a:solidFill>
                <a:latin typeface="Arial"/>
                <a:cs typeface="Arial"/>
              </a:rPr>
              <a:t>I</a:t>
            </a:r>
            <a:r>
              <a:rPr sz="1800" spc="27" dirty="0">
                <a:solidFill>
                  <a:srgbClr val="DF162B"/>
                </a:solidFill>
                <a:latin typeface="Arial"/>
                <a:cs typeface="Arial"/>
              </a:rPr>
              <a:t>P</a:t>
            </a:r>
            <a:r>
              <a:rPr sz="1800" spc="-58" dirty="0">
                <a:solidFill>
                  <a:srgbClr val="DF162B"/>
                </a:solidFill>
                <a:latin typeface="Arial"/>
                <a:cs typeface="Arial"/>
              </a:rPr>
              <a:t> </a:t>
            </a:r>
            <a:r>
              <a:rPr sz="1800" dirty="0">
                <a:solidFill>
                  <a:srgbClr val="DF162B"/>
                </a:solidFill>
                <a:latin typeface="Arial"/>
                <a:cs typeface="Arial"/>
              </a:rPr>
              <a:t>#XXXX</a:t>
            </a:r>
            <a:r>
              <a:rPr sz="1800" spc="-197" dirty="0">
                <a:solidFill>
                  <a:srgbClr val="DF162B"/>
                </a:solidFill>
                <a:latin typeface="Arial"/>
                <a:cs typeface="Arial"/>
              </a:rPr>
              <a:t> </a:t>
            </a:r>
            <a:r>
              <a:rPr sz="1800" spc="228" dirty="0">
                <a:solidFill>
                  <a:srgbClr val="1C181A"/>
                </a:solidFill>
                <a:latin typeface="Arial"/>
                <a:cs typeface="Arial"/>
              </a:rPr>
              <a:t>:</a:t>
            </a:r>
            <a:r>
              <a:rPr sz="1800" spc="-171" dirty="0">
                <a:solidFill>
                  <a:srgbClr val="1C181A"/>
                </a:solidFill>
                <a:latin typeface="Arial"/>
                <a:cs typeface="Arial"/>
              </a:rPr>
              <a:t> </a:t>
            </a:r>
            <a:r>
              <a:rPr sz="1800" spc="-13" dirty="0">
                <a:solidFill>
                  <a:srgbClr val="363636"/>
                </a:solidFill>
                <a:latin typeface="Arial"/>
                <a:cs typeface="Arial"/>
              </a:rPr>
              <a:t>-</a:t>
            </a:r>
            <a:r>
              <a:rPr sz="1800" spc="-27" dirty="0">
                <a:solidFill>
                  <a:srgbClr val="1C181A"/>
                </a:solidFill>
                <a:latin typeface="Arial"/>
                <a:cs typeface="Arial"/>
              </a:rPr>
              <a:t>8</a:t>
            </a:r>
            <a:r>
              <a:rPr sz="1800" spc="22" dirty="0">
                <a:solidFill>
                  <a:srgbClr val="1C181A"/>
                </a:solidFill>
                <a:latin typeface="Arial"/>
                <a:cs typeface="Arial"/>
              </a:rPr>
              <a:t> </a:t>
            </a:r>
            <a:r>
              <a:rPr sz="1800" spc="67" dirty="0">
                <a:solidFill>
                  <a:srgbClr val="1C181A"/>
                </a:solidFill>
                <a:latin typeface="Arial"/>
                <a:cs typeface="Arial"/>
              </a:rPr>
              <a:t>dBsm</a:t>
            </a:r>
            <a:r>
              <a:rPr sz="1800" spc="130" dirty="0">
                <a:solidFill>
                  <a:srgbClr val="1C181A"/>
                </a:solidFill>
                <a:latin typeface="Arial"/>
                <a:cs typeface="Arial"/>
              </a:rPr>
              <a:t> </a:t>
            </a:r>
            <a:r>
              <a:rPr sz="1800" spc="45" dirty="0">
                <a:solidFill>
                  <a:srgbClr val="1C181A"/>
                </a:solidFill>
                <a:latin typeface="Arial"/>
                <a:cs typeface="Arial"/>
              </a:rPr>
              <a:t>Radar</a:t>
            </a:r>
            <a:r>
              <a:rPr sz="1800" spc="22" dirty="0">
                <a:solidFill>
                  <a:srgbClr val="1C181A"/>
                </a:solidFill>
                <a:latin typeface="Arial"/>
                <a:cs typeface="Arial"/>
              </a:rPr>
              <a:t> </a:t>
            </a:r>
            <a:r>
              <a:rPr sz="1800" spc="63" dirty="0">
                <a:solidFill>
                  <a:srgbClr val="1C181A"/>
                </a:solidFill>
                <a:latin typeface="Arial"/>
                <a:cs typeface="Arial"/>
              </a:rPr>
              <a:t>Cross</a:t>
            </a:r>
            <a:r>
              <a:rPr sz="1800" spc="76" dirty="0">
                <a:solidFill>
                  <a:srgbClr val="1C181A"/>
                </a:solidFill>
                <a:latin typeface="Arial"/>
                <a:cs typeface="Arial"/>
              </a:rPr>
              <a:t> </a:t>
            </a:r>
            <a:r>
              <a:rPr sz="1800" spc="54" dirty="0">
                <a:solidFill>
                  <a:srgbClr val="1C181A"/>
                </a:solidFill>
                <a:latin typeface="Arial"/>
                <a:cs typeface="Arial"/>
              </a:rPr>
              <a:t>Sect</a:t>
            </a:r>
            <a:r>
              <a:rPr sz="1800" spc="13" dirty="0">
                <a:solidFill>
                  <a:srgbClr val="1C181A"/>
                </a:solidFill>
                <a:latin typeface="Arial"/>
                <a:cs typeface="Arial"/>
              </a:rPr>
              <a:t>i</a:t>
            </a:r>
            <a:r>
              <a:rPr sz="1800" spc="99" dirty="0">
                <a:solidFill>
                  <a:srgbClr val="1C181A"/>
                </a:solidFill>
                <a:latin typeface="Arial"/>
                <a:cs typeface="Arial"/>
              </a:rPr>
              <a:t>on</a:t>
            </a:r>
            <a:r>
              <a:rPr sz="1800" spc="58" dirty="0">
                <a:solidFill>
                  <a:srgbClr val="1C181A"/>
                </a:solidFill>
                <a:latin typeface="Arial"/>
                <a:cs typeface="Arial"/>
              </a:rPr>
              <a:t> </a:t>
            </a:r>
            <a:r>
              <a:rPr sz="1800" dirty="0">
                <a:solidFill>
                  <a:srgbClr val="1C181A"/>
                </a:solidFill>
                <a:latin typeface="Arial"/>
                <a:cs typeface="Arial"/>
              </a:rPr>
              <a:t>(</a:t>
            </a:r>
            <a:r>
              <a:rPr sz="1800" spc="-13" dirty="0">
                <a:solidFill>
                  <a:srgbClr val="1C181A"/>
                </a:solidFill>
                <a:latin typeface="Arial"/>
                <a:cs typeface="Arial"/>
              </a:rPr>
              <a:t>RCS</a:t>
            </a:r>
            <a:r>
              <a:rPr sz="1800" dirty="0">
                <a:solidFill>
                  <a:srgbClr val="1C181A"/>
                </a:solidFill>
                <a:latin typeface="Arial"/>
                <a:cs typeface="Arial"/>
              </a:rPr>
              <a:t>)</a:t>
            </a:r>
            <a:r>
              <a:rPr sz="1800" spc="144" dirty="0">
                <a:solidFill>
                  <a:srgbClr val="1C181A"/>
                </a:solidFill>
                <a:latin typeface="Arial"/>
                <a:cs typeface="Arial"/>
              </a:rPr>
              <a:t> </a:t>
            </a:r>
            <a:r>
              <a:rPr sz="1800" spc="63" dirty="0">
                <a:solidFill>
                  <a:srgbClr val="1C181A"/>
                </a:solidFill>
                <a:latin typeface="Arial"/>
                <a:cs typeface="Arial"/>
              </a:rPr>
              <a:t>Reduct</a:t>
            </a:r>
            <a:r>
              <a:rPr sz="1800" spc="9" dirty="0">
                <a:solidFill>
                  <a:srgbClr val="1C181A"/>
                </a:solidFill>
                <a:latin typeface="Arial"/>
                <a:cs typeface="Arial"/>
              </a:rPr>
              <a:t>i</a:t>
            </a:r>
            <a:r>
              <a:rPr sz="1800" spc="99" dirty="0">
                <a:solidFill>
                  <a:srgbClr val="1C181A"/>
                </a:solidFill>
                <a:latin typeface="Arial"/>
                <a:cs typeface="Arial"/>
              </a:rPr>
              <a:t>on</a:t>
            </a:r>
            <a:r>
              <a:rPr sz="1800" spc="-4" dirty="0">
                <a:solidFill>
                  <a:srgbClr val="1C181A"/>
                </a:solidFill>
                <a:latin typeface="Arial"/>
                <a:cs typeface="Arial"/>
              </a:rPr>
              <a:t> </a:t>
            </a:r>
            <a:r>
              <a:rPr sz="1800" spc="54" dirty="0">
                <a:solidFill>
                  <a:srgbClr val="1C181A"/>
                </a:solidFill>
                <a:latin typeface="Arial"/>
                <a:cs typeface="Arial"/>
              </a:rPr>
              <a:t>Test</a:t>
            </a:r>
            <a:r>
              <a:rPr sz="1800" spc="99" dirty="0">
                <a:solidFill>
                  <a:srgbClr val="1C181A"/>
                </a:solidFill>
                <a:latin typeface="Arial"/>
                <a:cs typeface="Arial"/>
              </a:rPr>
              <a:t>i</a:t>
            </a:r>
            <a:r>
              <a:rPr sz="1800" spc="108" dirty="0">
                <a:solidFill>
                  <a:srgbClr val="1C181A"/>
                </a:solidFill>
                <a:latin typeface="Arial"/>
                <a:cs typeface="Arial"/>
              </a:rPr>
              <a:t>ng</a:t>
            </a:r>
            <a:endParaRPr sz="1800" dirty="0">
              <a:latin typeface="Arial"/>
              <a:cs typeface="Arial"/>
            </a:endParaRPr>
          </a:p>
          <a:p>
            <a:pPr marL="184094" indent="-285750" algn="l">
              <a:spcBef>
                <a:spcPts val="592"/>
              </a:spcBef>
              <a:buClr>
                <a:srgbClr val="232D64"/>
              </a:buClr>
              <a:buSzPct val="150000"/>
              <a:buFont typeface="Wingdings" panose="05000000000000000000" pitchFamily="2" charset="2"/>
              <a:buChar char="§"/>
              <a:tabLst>
                <a:tab pos="618783" algn="l"/>
              </a:tabLst>
            </a:pPr>
            <a:r>
              <a:rPr sz="1800" spc="76" dirty="0">
                <a:solidFill>
                  <a:srgbClr val="1C181A"/>
                </a:solidFill>
                <a:latin typeface="Arial"/>
                <a:cs typeface="Arial"/>
              </a:rPr>
              <a:t>Est</a:t>
            </a:r>
            <a:r>
              <a:rPr sz="1800" dirty="0">
                <a:solidFill>
                  <a:srgbClr val="1C181A"/>
                </a:solidFill>
                <a:latin typeface="Arial"/>
                <a:cs typeface="Arial"/>
              </a:rPr>
              <a:t>i</a:t>
            </a:r>
            <a:r>
              <a:rPr sz="1800" spc="45" dirty="0">
                <a:solidFill>
                  <a:srgbClr val="1C181A"/>
                </a:solidFill>
                <a:latin typeface="Arial"/>
                <a:cs typeface="Arial"/>
              </a:rPr>
              <a:t>mate</a:t>
            </a:r>
            <a:r>
              <a:rPr sz="1800" spc="54" dirty="0">
                <a:solidFill>
                  <a:srgbClr val="1C181A"/>
                </a:solidFill>
                <a:latin typeface="Arial"/>
                <a:cs typeface="Arial"/>
              </a:rPr>
              <a:t> </a:t>
            </a:r>
            <a:r>
              <a:rPr sz="1800" spc="58" dirty="0">
                <a:solidFill>
                  <a:srgbClr val="1C181A"/>
                </a:solidFill>
                <a:latin typeface="Arial"/>
                <a:cs typeface="Arial"/>
              </a:rPr>
              <a:t>Breach</a:t>
            </a:r>
            <a:r>
              <a:rPr sz="1800" spc="-22" dirty="0">
                <a:solidFill>
                  <a:srgbClr val="1C181A"/>
                </a:solidFill>
                <a:latin typeface="Arial"/>
                <a:cs typeface="Arial"/>
              </a:rPr>
              <a:t> </a:t>
            </a:r>
            <a:r>
              <a:rPr sz="1800" spc="81" dirty="0">
                <a:solidFill>
                  <a:srgbClr val="1C181A"/>
                </a:solidFill>
                <a:latin typeface="Arial"/>
                <a:cs typeface="Arial"/>
              </a:rPr>
              <a:t>of</a:t>
            </a:r>
            <a:r>
              <a:rPr sz="1800" spc="90" dirty="0">
                <a:solidFill>
                  <a:srgbClr val="1C181A"/>
                </a:solidFill>
                <a:latin typeface="Arial"/>
                <a:cs typeface="Arial"/>
              </a:rPr>
              <a:t> </a:t>
            </a:r>
            <a:r>
              <a:rPr sz="1800" spc="18" dirty="0">
                <a:solidFill>
                  <a:srgbClr val="1C181A"/>
                </a:solidFill>
                <a:latin typeface="Arial"/>
                <a:cs typeface="Arial"/>
              </a:rPr>
              <a:t>C</a:t>
            </a:r>
            <a:r>
              <a:rPr sz="1800" spc="-9" dirty="0">
                <a:solidFill>
                  <a:srgbClr val="1C181A"/>
                </a:solidFill>
                <a:latin typeface="Arial"/>
                <a:cs typeface="Arial"/>
              </a:rPr>
              <a:t>I</a:t>
            </a:r>
            <a:r>
              <a:rPr sz="1800" spc="63" dirty="0">
                <a:solidFill>
                  <a:srgbClr val="1C181A"/>
                </a:solidFill>
                <a:latin typeface="Arial"/>
                <a:cs typeface="Arial"/>
              </a:rPr>
              <a:t>P</a:t>
            </a:r>
            <a:r>
              <a:rPr sz="1800" spc="-31" dirty="0">
                <a:solidFill>
                  <a:srgbClr val="1C181A"/>
                </a:solidFill>
                <a:latin typeface="Arial"/>
                <a:cs typeface="Arial"/>
              </a:rPr>
              <a:t> </a:t>
            </a:r>
            <a:r>
              <a:rPr sz="1800" spc="76">
                <a:solidFill>
                  <a:srgbClr val="1C181A"/>
                </a:solidFill>
                <a:latin typeface="Arial"/>
                <a:cs typeface="Arial"/>
              </a:rPr>
              <a:t>i</a:t>
            </a:r>
            <a:r>
              <a:rPr sz="1800" spc="144">
                <a:solidFill>
                  <a:srgbClr val="1C181A"/>
                </a:solidFill>
                <a:latin typeface="Arial"/>
                <a:cs typeface="Arial"/>
              </a:rPr>
              <a:t>n</a:t>
            </a:r>
            <a:r>
              <a:rPr sz="1800" spc="-81">
                <a:solidFill>
                  <a:srgbClr val="1C181A"/>
                </a:solidFill>
                <a:latin typeface="Arial"/>
                <a:cs typeface="Arial"/>
              </a:rPr>
              <a:t> </a:t>
            </a:r>
            <a:r>
              <a:rPr sz="1800" spc="13" smtClean="0">
                <a:solidFill>
                  <a:srgbClr val="1C181A"/>
                </a:solidFill>
                <a:latin typeface="Arial"/>
                <a:cs typeface="Arial"/>
              </a:rPr>
              <a:t>20</a:t>
            </a:r>
            <a:r>
              <a:rPr lang="en-US" sz="1800" spc="13" smtClean="0">
                <a:solidFill>
                  <a:srgbClr val="1C181A"/>
                </a:solidFill>
                <a:latin typeface="Arial"/>
                <a:cs typeface="Arial"/>
              </a:rPr>
              <a:t>17</a:t>
            </a:r>
            <a:r>
              <a:rPr sz="1800" spc="193" smtClean="0">
                <a:solidFill>
                  <a:srgbClr val="1C181A"/>
                </a:solidFill>
                <a:latin typeface="Arial"/>
                <a:cs typeface="Arial"/>
              </a:rPr>
              <a:t>,</a:t>
            </a:r>
            <a:r>
              <a:rPr sz="1800" spc="-228" smtClean="0">
                <a:solidFill>
                  <a:srgbClr val="1C181A"/>
                </a:solidFill>
                <a:latin typeface="Arial"/>
                <a:cs typeface="Arial"/>
              </a:rPr>
              <a:t> </a:t>
            </a:r>
            <a:r>
              <a:rPr sz="1800" spc="90" dirty="0">
                <a:solidFill>
                  <a:srgbClr val="1C181A"/>
                </a:solidFill>
                <a:latin typeface="Arial"/>
                <a:cs typeface="Arial"/>
              </a:rPr>
              <a:t>short</a:t>
            </a:r>
            <a:r>
              <a:rPr sz="1800" spc="40" dirty="0">
                <a:solidFill>
                  <a:srgbClr val="1C181A"/>
                </a:solidFill>
                <a:latin typeface="Arial"/>
                <a:cs typeface="Arial"/>
              </a:rPr>
              <a:t>l</a:t>
            </a:r>
            <a:r>
              <a:rPr sz="1800" spc="67" dirty="0">
                <a:solidFill>
                  <a:srgbClr val="1C181A"/>
                </a:solidFill>
                <a:latin typeface="Arial"/>
                <a:cs typeface="Arial"/>
              </a:rPr>
              <a:t>y</a:t>
            </a:r>
            <a:r>
              <a:rPr sz="1800" spc="72" dirty="0">
                <a:solidFill>
                  <a:srgbClr val="1C181A"/>
                </a:solidFill>
                <a:latin typeface="Arial"/>
                <a:cs typeface="Arial"/>
              </a:rPr>
              <a:t> </a:t>
            </a:r>
            <a:r>
              <a:rPr sz="1800" spc="81" dirty="0">
                <a:solidFill>
                  <a:srgbClr val="1C181A"/>
                </a:solidFill>
                <a:latin typeface="Arial"/>
                <a:cs typeface="Arial"/>
              </a:rPr>
              <a:t>foll</a:t>
            </a:r>
            <a:r>
              <a:rPr sz="1800" spc="139" dirty="0">
                <a:solidFill>
                  <a:srgbClr val="1C181A"/>
                </a:solidFill>
                <a:latin typeface="Arial"/>
                <a:cs typeface="Arial"/>
              </a:rPr>
              <a:t>ow</a:t>
            </a:r>
            <a:r>
              <a:rPr sz="1800" spc="81" dirty="0">
                <a:solidFill>
                  <a:srgbClr val="1C181A"/>
                </a:solidFill>
                <a:latin typeface="Arial"/>
                <a:cs typeface="Arial"/>
              </a:rPr>
              <a:t>i</a:t>
            </a:r>
            <a:r>
              <a:rPr sz="1800" spc="108" dirty="0">
                <a:solidFill>
                  <a:srgbClr val="1C181A"/>
                </a:solidFill>
                <a:latin typeface="Arial"/>
                <a:cs typeface="Arial"/>
              </a:rPr>
              <a:t>ng</a:t>
            </a:r>
            <a:r>
              <a:rPr sz="1800" spc="13" dirty="0">
                <a:solidFill>
                  <a:srgbClr val="1C181A"/>
                </a:solidFill>
                <a:latin typeface="Arial"/>
                <a:cs typeface="Arial"/>
              </a:rPr>
              <a:t> </a:t>
            </a:r>
            <a:r>
              <a:rPr sz="1800" spc="76" dirty="0">
                <a:solidFill>
                  <a:srgbClr val="1C181A"/>
                </a:solidFill>
                <a:latin typeface="Arial"/>
                <a:cs typeface="Arial"/>
              </a:rPr>
              <a:t>beg</a:t>
            </a:r>
            <a:r>
              <a:rPr sz="1800" spc="72" dirty="0">
                <a:solidFill>
                  <a:srgbClr val="1C181A"/>
                </a:solidFill>
                <a:latin typeface="Arial"/>
                <a:cs typeface="Arial"/>
              </a:rPr>
              <a:t>i</a:t>
            </a:r>
            <a:r>
              <a:rPr sz="1800" spc="108" dirty="0">
                <a:solidFill>
                  <a:srgbClr val="1C181A"/>
                </a:solidFill>
                <a:latin typeface="Arial"/>
                <a:cs typeface="Arial"/>
              </a:rPr>
              <a:t>nn</a:t>
            </a:r>
            <a:r>
              <a:rPr sz="1800" spc="49" dirty="0">
                <a:solidFill>
                  <a:srgbClr val="1C181A"/>
                </a:solidFill>
                <a:latin typeface="Arial"/>
                <a:cs typeface="Arial"/>
              </a:rPr>
              <a:t>i</a:t>
            </a:r>
            <a:r>
              <a:rPr sz="1800" spc="90" dirty="0">
                <a:solidFill>
                  <a:srgbClr val="1C181A"/>
                </a:solidFill>
                <a:latin typeface="Arial"/>
                <a:cs typeface="Arial"/>
              </a:rPr>
              <a:t>ng</a:t>
            </a:r>
            <a:r>
              <a:rPr sz="1800" spc="9" dirty="0">
                <a:solidFill>
                  <a:srgbClr val="1C181A"/>
                </a:solidFill>
                <a:latin typeface="Arial"/>
                <a:cs typeface="Arial"/>
              </a:rPr>
              <a:t> </a:t>
            </a:r>
            <a:r>
              <a:rPr sz="1800" spc="63" dirty="0">
                <a:solidFill>
                  <a:srgbClr val="1C181A"/>
                </a:solidFill>
                <a:latin typeface="Arial"/>
                <a:cs typeface="Arial"/>
              </a:rPr>
              <a:t>of</a:t>
            </a:r>
            <a:r>
              <a:rPr sz="1800" spc="58" dirty="0">
                <a:solidFill>
                  <a:srgbClr val="1C181A"/>
                </a:solidFill>
                <a:latin typeface="Arial"/>
                <a:cs typeface="Arial"/>
              </a:rPr>
              <a:t> </a:t>
            </a:r>
            <a:r>
              <a:rPr sz="1800" spc="-40" dirty="0">
                <a:solidFill>
                  <a:srgbClr val="1C181A"/>
                </a:solidFill>
                <a:latin typeface="Arial"/>
                <a:cs typeface="Arial"/>
              </a:rPr>
              <a:t>U</a:t>
            </a:r>
            <a:r>
              <a:rPr sz="1800" spc="63" dirty="0">
                <a:solidFill>
                  <a:srgbClr val="1C181A"/>
                </a:solidFill>
                <a:latin typeface="Arial"/>
                <a:cs typeface="Arial"/>
              </a:rPr>
              <a:t>S</a:t>
            </a:r>
            <a:r>
              <a:rPr sz="1800" spc="31" dirty="0">
                <a:solidFill>
                  <a:srgbClr val="1C181A"/>
                </a:solidFill>
                <a:latin typeface="Arial"/>
                <a:cs typeface="Arial"/>
              </a:rPr>
              <a:t> </a:t>
            </a:r>
            <a:r>
              <a:rPr sz="1800" spc="58" dirty="0">
                <a:solidFill>
                  <a:srgbClr val="1C181A"/>
                </a:solidFill>
                <a:latin typeface="Arial"/>
                <a:cs typeface="Arial"/>
              </a:rPr>
              <a:t>Program</a:t>
            </a:r>
            <a:r>
              <a:rPr sz="1800" spc="-31" dirty="0">
                <a:solidFill>
                  <a:srgbClr val="1C181A"/>
                </a:solidFill>
                <a:latin typeface="Arial"/>
                <a:cs typeface="Arial"/>
              </a:rPr>
              <a:t> </a:t>
            </a:r>
            <a:r>
              <a:rPr sz="1800" spc="36" dirty="0" smtClean="0">
                <a:solidFill>
                  <a:srgbClr val="1C181A"/>
                </a:solidFill>
                <a:latin typeface="Arial"/>
                <a:cs typeface="Arial"/>
              </a:rPr>
              <a:t>A</a:t>
            </a:r>
            <a:r>
              <a:rPr lang="en-US" sz="1800" spc="36" dirty="0" smtClean="0">
                <a:solidFill>
                  <a:srgbClr val="1C181A"/>
                </a:solidFill>
                <a:latin typeface="Arial"/>
                <a:cs typeface="Arial"/>
              </a:rPr>
              <a:t> Engineering &amp; Manufacturing Phase (MS B)</a:t>
            </a:r>
            <a:endParaRPr sz="1800" dirty="0">
              <a:latin typeface="Arial"/>
              <a:cs typeface="Arial"/>
            </a:endParaRPr>
          </a:p>
        </p:txBody>
      </p:sp>
      <p:sp>
        <p:nvSpPr>
          <p:cNvPr id="9" name="object 31"/>
          <p:cNvSpPr txBox="1"/>
          <p:nvPr/>
        </p:nvSpPr>
        <p:spPr>
          <a:xfrm>
            <a:off x="2803427" y="5714504"/>
            <a:ext cx="1064872" cy="743537"/>
          </a:xfrm>
          <a:prstGeom prst="rect">
            <a:avLst/>
          </a:prstGeom>
        </p:spPr>
        <p:txBody>
          <a:bodyPr vert="horz" wrap="square" lIns="0" tIns="0" rIns="0" bIns="0" rtlCol="0">
            <a:spAutoFit/>
          </a:bodyPr>
          <a:lstStyle/>
          <a:p>
            <a:pPr marL="158969" marR="39315" indent="-107119">
              <a:lnSpc>
                <a:spcPct val="100699"/>
              </a:lnSpc>
            </a:pPr>
            <a:r>
              <a:rPr sz="1600" spc="22" dirty="0">
                <a:solidFill>
                  <a:srgbClr val="A80F1F"/>
                </a:solidFill>
                <a:latin typeface="Arial"/>
                <a:cs typeface="Arial"/>
              </a:rPr>
              <a:t>Program </a:t>
            </a:r>
            <a:r>
              <a:rPr sz="1600" spc="-45" dirty="0">
                <a:solidFill>
                  <a:srgbClr val="A80F1F"/>
                </a:solidFill>
                <a:latin typeface="Arial"/>
                <a:cs typeface="Arial"/>
              </a:rPr>
              <a:t>X</a:t>
            </a:r>
            <a:r>
              <a:rPr sz="1600" spc="72" dirty="0">
                <a:solidFill>
                  <a:srgbClr val="A80F1F"/>
                </a:solidFill>
                <a:latin typeface="Arial"/>
                <a:cs typeface="Arial"/>
              </a:rPr>
              <a:t> </a:t>
            </a:r>
            <a:r>
              <a:rPr sz="1600" spc="-13" dirty="0">
                <a:solidFill>
                  <a:srgbClr val="A80F1F"/>
                </a:solidFill>
                <a:latin typeface="Arial"/>
                <a:cs typeface="Arial"/>
              </a:rPr>
              <a:t>C</a:t>
            </a:r>
            <a:r>
              <a:rPr sz="1600" spc="27" dirty="0">
                <a:solidFill>
                  <a:srgbClr val="A80F1F"/>
                </a:solidFill>
                <a:latin typeface="Arial"/>
                <a:cs typeface="Arial"/>
              </a:rPr>
              <a:t>I</a:t>
            </a:r>
            <a:r>
              <a:rPr sz="1600" dirty="0">
                <a:solidFill>
                  <a:srgbClr val="A80F1F"/>
                </a:solidFill>
                <a:latin typeface="Arial"/>
                <a:cs typeface="Arial"/>
              </a:rPr>
              <a:t>P</a:t>
            </a:r>
            <a:endParaRPr sz="1600" dirty="0">
              <a:latin typeface="Arial"/>
              <a:cs typeface="Arial"/>
            </a:endParaRPr>
          </a:p>
          <a:p>
            <a:pPr marL="11396">
              <a:spcBef>
                <a:spcPts val="9"/>
              </a:spcBef>
            </a:pPr>
            <a:r>
              <a:rPr sz="1600" spc="-36" dirty="0">
                <a:solidFill>
                  <a:srgbClr val="A80F1F"/>
                </a:solidFill>
                <a:latin typeface="Arial"/>
                <a:cs typeface="Arial"/>
              </a:rPr>
              <a:t>(</a:t>
            </a:r>
            <a:r>
              <a:rPr sz="1600" spc="-4" dirty="0">
                <a:solidFill>
                  <a:srgbClr val="B61A3D"/>
                </a:solidFill>
                <a:latin typeface="Arial"/>
                <a:cs typeface="Arial"/>
              </a:rPr>
              <a:t>-</a:t>
            </a:r>
            <a:r>
              <a:rPr sz="1600" spc="-31" dirty="0">
                <a:solidFill>
                  <a:srgbClr val="A80F1F"/>
                </a:solidFill>
                <a:latin typeface="Arial"/>
                <a:cs typeface="Arial"/>
              </a:rPr>
              <a:t>8</a:t>
            </a:r>
            <a:r>
              <a:rPr sz="1600" spc="-22" dirty="0">
                <a:solidFill>
                  <a:srgbClr val="A80F1F"/>
                </a:solidFill>
                <a:latin typeface="Arial"/>
                <a:cs typeface="Arial"/>
              </a:rPr>
              <a:t> </a:t>
            </a:r>
            <a:r>
              <a:rPr sz="1600" spc="36" dirty="0">
                <a:solidFill>
                  <a:srgbClr val="A80F1F"/>
                </a:solidFill>
                <a:latin typeface="Arial"/>
                <a:cs typeface="Arial"/>
              </a:rPr>
              <a:t>dBsm</a:t>
            </a:r>
            <a:r>
              <a:rPr sz="1600" spc="22" dirty="0">
                <a:solidFill>
                  <a:srgbClr val="A80F1F"/>
                </a:solidFill>
                <a:latin typeface="Arial"/>
                <a:cs typeface="Arial"/>
              </a:rPr>
              <a:t>)</a:t>
            </a:r>
            <a:endParaRPr sz="1600" dirty="0">
              <a:latin typeface="Arial"/>
              <a:cs typeface="Arial"/>
            </a:endParaRPr>
          </a:p>
        </p:txBody>
      </p:sp>
      <p:graphicFrame>
        <p:nvGraphicFramePr>
          <p:cNvPr id="10" name="object 10"/>
          <p:cNvGraphicFramePr>
            <a:graphicFrameLocks noGrp="1"/>
          </p:cNvGraphicFramePr>
          <p:nvPr>
            <p:extLst>
              <p:ext uri="{D42A27DB-BD31-4B8C-83A1-F6EECF244321}">
                <p14:modId xmlns:p14="http://schemas.microsoft.com/office/powerpoint/2010/main" val="1962811969"/>
              </p:ext>
            </p:extLst>
          </p:nvPr>
        </p:nvGraphicFramePr>
        <p:xfrm>
          <a:off x="722451" y="4721334"/>
          <a:ext cx="5783585" cy="816864"/>
        </p:xfrm>
        <a:graphic>
          <a:graphicData uri="http://schemas.openxmlformats.org/drawingml/2006/table">
            <a:tbl>
              <a:tblPr firstRow="1" bandRow="1">
                <a:tableStyleId>{2D5ABB26-0587-4C30-8999-92F81FD0307C}</a:tableStyleId>
              </a:tblPr>
              <a:tblGrid>
                <a:gridCol w="858782"/>
                <a:gridCol w="896587"/>
                <a:gridCol w="919564"/>
                <a:gridCol w="1659709"/>
                <a:gridCol w="1448943"/>
              </a:tblGrid>
              <a:tr h="163733">
                <a:tc>
                  <a:txBody>
                    <a:bodyPr/>
                    <a:lstStyle/>
                    <a:p>
                      <a:pPr marL="34925">
                        <a:lnSpc>
                          <a:spcPct val="100000"/>
                        </a:lnSpc>
                      </a:pPr>
                      <a:r>
                        <a:rPr sz="1200" baseline="0" dirty="0">
                          <a:solidFill>
                            <a:srgbClr val="1C181A"/>
                          </a:solidFill>
                          <a:latin typeface="Arial"/>
                          <a:cs typeface="Arial"/>
                        </a:rPr>
                        <a:t>5</a:t>
                      </a:r>
                      <a:r>
                        <a:rPr sz="1200" spc="-50" baseline="0" dirty="0">
                          <a:solidFill>
                            <a:srgbClr val="1C181A"/>
                          </a:solidFill>
                          <a:latin typeface="Arial"/>
                          <a:cs typeface="Arial"/>
                        </a:rPr>
                        <a:t> </a:t>
                      </a:r>
                      <a:r>
                        <a:rPr sz="1200" baseline="0" dirty="0">
                          <a:solidFill>
                            <a:srgbClr val="1C181A"/>
                          </a:solidFill>
                          <a:latin typeface="Arial"/>
                          <a:cs typeface="Arial"/>
                        </a:rPr>
                        <a:t>to</a:t>
                      </a:r>
                      <a:r>
                        <a:rPr sz="1200" spc="135" baseline="0" dirty="0">
                          <a:solidFill>
                            <a:srgbClr val="1C181A"/>
                          </a:solidFill>
                          <a:latin typeface="Arial"/>
                          <a:cs typeface="Arial"/>
                        </a:rPr>
                        <a:t> </a:t>
                      </a:r>
                      <a:r>
                        <a:rPr sz="1200" baseline="0" dirty="0">
                          <a:solidFill>
                            <a:srgbClr val="1C181A"/>
                          </a:solidFill>
                          <a:latin typeface="Arial"/>
                          <a:cs typeface="Arial"/>
                        </a:rPr>
                        <a:t>10+</a:t>
                      </a:r>
                      <a:endParaRPr sz="1200" baseline="0" dirty="0">
                        <a:latin typeface="Arial"/>
                        <a:cs typeface="Arial"/>
                      </a:endParaRPr>
                    </a:p>
                  </a:txBody>
                  <a:tcPr marL="0" marR="0" marT="0" marB="0"/>
                </a:tc>
                <a:tc>
                  <a:txBody>
                    <a:bodyPr/>
                    <a:lstStyle/>
                    <a:p>
                      <a:pPr marL="222885">
                        <a:lnSpc>
                          <a:spcPct val="100000"/>
                        </a:lnSpc>
                      </a:pPr>
                      <a:r>
                        <a:rPr lang="en-US" sz="1200" spc="-20" baseline="0" dirty="0" smtClean="0">
                          <a:solidFill>
                            <a:srgbClr val="1C181A"/>
                          </a:solidFill>
                          <a:latin typeface="Arial"/>
                          <a:cs typeface="Arial"/>
                        </a:rPr>
                        <a:t>0</a:t>
                      </a:r>
                      <a:r>
                        <a:rPr sz="1200" spc="-20" baseline="0" dirty="0" smtClean="0">
                          <a:solidFill>
                            <a:srgbClr val="1C181A"/>
                          </a:solidFill>
                          <a:latin typeface="Arial"/>
                          <a:cs typeface="Arial"/>
                        </a:rPr>
                        <a:t> </a:t>
                      </a:r>
                      <a:r>
                        <a:rPr sz="1200" baseline="0" dirty="0">
                          <a:solidFill>
                            <a:srgbClr val="1C181A"/>
                          </a:solidFill>
                          <a:latin typeface="Arial"/>
                          <a:cs typeface="Arial"/>
                        </a:rPr>
                        <a:t>to</a:t>
                      </a:r>
                      <a:r>
                        <a:rPr sz="1200" spc="30" baseline="0" dirty="0">
                          <a:solidFill>
                            <a:srgbClr val="1C181A"/>
                          </a:solidFill>
                          <a:latin typeface="Arial"/>
                          <a:cs typeface="Arial"/>
                        </a:rPr>
                        <a:t> </a:t>
                      </a:r>
                      <a:r>
                        <a:rPr sz="1200" baseline="0" dirty="0" smtClean="0">
                          <a:solidFill>
                            <a:srgbClr val="1C181A"/>
                          </a:solidFill>
                          <a:latin typeface="Arial"/>
                          <a:cs typeface="Arial"/>
                        </a:rPr>
                        <a:t>5</a:t>
                      </a:r>
                      <a:endParaRPr sz="1200" baseline="0" dirty="0">
                        <a:latin typeface="Arial"/>
                        <a:cs typeface="Arial"/>
                      </a:endParaRPr>
                    </a:p>
                  </a:txBody>
                  <a:tcPr marL="0" marR="0" marT="0" marB="0"/>
                </a:tc>
                <a:tc>
                  <a:txBody>
                    <a:bodyPr/>
                    <a:lstStyle/>
                    <a:p>
                      <a:pPr marL="210185">
                        <a:lnSpc>
                          <a:spcPct val="100000"/>
                        </a:lnSpc>
                      </a:pPr>
                      <a:r>
                        <a:rPr sz="1200" baseline="0" dirty="0">
                          <a:solidFill>
                            <a:srgbClr val="1C181A"/>
                          </a:solidFill>
                          <a:latin typeface="Arial"/>
                          <a:cs typeface="Arial"/>
                        </a:rPr>
                        <a:t>-5</a:t>
                      </a:r>
                      <a:r>
                        <a:rPr sz="1200" spc="45" baseline="0" dirty="0">
                          <a:solidFill>
                            <a:srgbClr val="1C181A"/>
                          </a:solidFill>
                          <a:latin typeface="Arial"/>
                          <a:cs typeface="Arial"/>
                        </a:rPr>
                        <a:t> </a:t>
                      </a:r>
                      <a:r>
                        <a:rPr sz="1200" baseline="0" dirty="0">
                          <a:solidFill>
                            <a:srgbClr val="1C181A"/>
                          </a:solidFill>
                          <a:latin typeface="Arial"/>
                          <a:cs typeface="Arial"/>
                        </a:rPr>
                        <a:t>to</a:t>
                      </a:r>
                      <a:r>
                        <a:rPr sz="1200" spc="70" baseline="0" dirty="0">
                          <a:solidFill>
                            <a:srgbClr val="1C181A"/>
                          </a:solidFill>
                          <a:latin typeface="Arial"/>
                          <a:cs typeface="Arial"/>
                        </a:rPr>
                        <a:t> </a:t>
                      </a:r>
                      <a:r>
                        <a:rPr sz="1200" baseline="0" dirty="0">
                          <a:solidFill>
                            <a:srgbClr val="1C181A"/>
                          </a:solidFill>
                          <a:latin typeface="Arial"/>
                          <a:cs typeface="Arial"/>
                        </a:rPr>
                        <a:t>0</a:t>
                      </a:r>
                      <a:endParaRPr sz="1200" baseline="0" dirty="0">
                        <a:latin typeface="Arial"/>
                        <a:cs typeface="Arial"/>
                      </a:endParaRPr>
                    </a:p>
                  </a:txBody>
                  <a:tcPr marL="0" marR="0" marT="0" marB="0">
                    <a:lnR w="22860">
                      <a:solidFill>
                        <a:srgbClr val="1C1318"/>
                      </a:solidFill>
                      <a:prstDash val="solid"/>
                    </a:lnR>
                  </a:tcPr>
                </a:tc>
                <a:tc>
                  <a:txBody>
                    <a:bodyPr/>
                    <a:lstStyle/>
                    <a:p>
                      <a:pPr marL="90805">
                        <a:lnSpc>
                          <a:spcPct val="100000"/>
                        </a:lnSpc>
                      </a:pPr>
                      <a:r>
                        <a:rPr sz="1200" baseline="0" dirty="0">
                          <a:solidFill>
                            <a:srgbClr val="1C181A"/>
                          </a:solidFill>
                          <a:latin typeface="Arial"/>
                          <a:cs typeface="Arial"/>
                        </a:rPr>
                        <a:t>-10</a:t>
                      </a:r>
                      <a:r>
                        <a:rPr sz="1200" spc="15" baseline="0" dirty="0">
                          <a:solidFill>
                            <a:srgbClr val="1C181A"/>
                          </a:solidFill>
                          <a:latin typeface="Arial"/>
                          <a:cs typeface="Arial"/>
                        </a:rPr>
                        <a:t> </a:t>
                      </a:r>
                      <a:r>
                        <a:rPr sz="1200" baseline="0" dirty="0">
                          <a:solidFill>
                            <a:srgbClr val="1C181A"/>
                          </a:solidFill>
                          <a:latin typeface="Arial"/>
                          <a:cs typeface="Arial"/>
                        </a:rPr>
                        <a:t>to</a:t>
                      </a:r>
                      <a:r>
                        <a:rPr sz="1200" spc="-5" baseline="0" dirty="0">
                          <a:solidFill>
                            <a:srgbClr val="1C181A"/>
                          </a:solidFill>
                          <a:latin typeface="Arial"/>
                          <a:cs typeface="Arial"/>
                        </a:rPr>
                        <a:t> </a:t>
                      </a:r>
                      <a:r>
                        <a:rPr sz="1200" baseline="0" dirty="0">
                          <a:solidFill>
                            <a:srgbClr val="1C181A"/>
                          </a:solidFill>
                          <a:latin typeface="Arial"/>
                          <a:cs typeface="Arial"/>
                        </a:rPr>
                        <a:t>-5</a:t>
                      </a:r>
                      <a:endParaRPr sz="1200" baseline="0" dirty="0">
                        <a:latin typeface="Arial"/>
                        <a:cs typeface="Arial"/>
                      </a:endParaRPr>
                    </a:p>
                  </a:txBody>
                  <a:tcPr marL="0" marR="0" marT="0" marB="0">
                    <a:lnL w="22860">
                      <a:solidFill>
                        <a:srgbClr val="1C1318"/>
                      </a:solidFill>
                      <a:prstDash val="solid"/>
                    </a:lnL>
                  </a:tcPr>
                </a:tc>
                <a:tc>
                  <a:txBody>
                    <a:bodyPr/>
                    <a:lstStyle/>
                    <a:p>
                      <a:pPr marR="83185" algn="r">
                        <a:lnSpc>
                          <a:spcPct val="100000"/>
                        </a:lnSpc>
                      </a:pPr>
                      <a:r>
                        <a:rPr sz="1200" baseline="0" dirty="0">
                          <a:solidFill>
                            <a:srgbClr val="1C181A"/>
                          </a:solidFill>
                          <a:latin typeface="Arial"/>
                          <a:cs typeface="Arial"/>
                        </a:rPr>
                        <a:t>&lt;-10</a:t>
                      </a:r>
                      <a:endParaRPr sz="1200" baseline="0">
                        <a:latin typeface="Arial"/>
                        <a:cs typeface="Arial"/>
                      </a:endParaRPr>
                    </a:p>
                  </a:txBody>
                  <a:tcPr marL="0" marR="0" marT="0" marB="0"/>
                </a:tc>
              </a:tr>
              <a:tr h="633984">
                <a:tc>
                  <a:txBody>
                    <a:bodyPr/>
                    <a:lstStyle/>
                    <a:p>
                      <a:pPr marL="98425" marR="287655" indent="13335">
                        <a:lnSpc>
                          <a:spcPct val="104299"/>
                        </a:lnSpc>
                      </a:pPr>
                      <a:r>
                        <a:rPr sz="1200" baseline="0" dirty="0">
                          <a:solidFill>
                            <a:srgbClr val="1C181A"/>
                          </a:solidFill>
                          <a:latin typeface="Arial"/>
                          <a:cs typeface="Arial"/>
                        </a:rPr>
                        <a:t>dBsm (CL-</a:t>
                      </a:r>
                      <a:r>
                        <a:rPr sz="1200" spc="-70" baseline="0" dirty="0">
                          <a:solidFill>
                            <a:srgbClr val="1C181A"/>
                          </a:solidFill>
                          <a:latin typeface="Arial"/>
                          <a:cs typeface="Arial"/>
                        </a:rPr>
                        <a:t>1</a:t>
                      </a:r>
                      <a:r>
                        <a:rPr sz="1200" baseline="0" dirty="0">
                          <a:solidFill>
                            <a:srgbClr val="1C181A"/>
                          </a:solidFill>
                          <a:latin typeface="Arial"/>
                          <a:cs typeface="Arial"/>
                        </a:rPr>
                        <a:t>)</a:t>
                      </a:r>
                      <a:endParaRPr sz="1200" baseline="0" dirty="0">
                        <a:latin typeface="Arial"/>
                        <a:cs typeface="Arial"/>
                      </a:endParaRPr>
                    </a:p>
                  </a:txBody>
                  <a:tcPr marL="0" marR="0" marT="0" marB="0"/>
                </a:tc>
                <a:tc>
                  <a:txBody>
                    <a:bodyPr/>
                    <a:lstStyle/>
                    <a:p>
                      <a:pPr marL="222885" marR="209550" indent="17780">
                        <a:lnSpc>
                          <a:spcPct val="104299"/>
                        </a:lnSpc>
                      </a:pPr>
                      <a:r>
                        <a:rPr sz="1200" baseline="0" dirty="0">
                          <a:solidFill>
                            <a:srgbClr val="1C181A"/>
                          </a:solidFill>
                          <a:latin typeface="Arial"/>
                          <a:cs typeface="Arial"/>
                        </a:rPr>
                        <a:t>dBsm (CL-2)</a:t>
                      </a:r>
                      <a:endParaRPr sz="1200" baseline="0" dirty="0">
                        <a:latin typeface="Arial"/>
                        <a:cs typeface="Arial"/>
                      </a:endParaRPr>
                    </a:p>
                  </a:txBody>
                  <a:tcPr marL="0" marR="0" marT="0" marB="0"/>
                </a:tc>
                <a:tc>
                  <a:txBody>
                    <a:bodyPr/>
                    <a:lstStyle/>
                    <a:p>
                      <a:pPr marL="219710" marR="232410" indent="17780">
                        <a:lnSpc>
                          <a:spcPct val="104299"/>
                        </a:lnSpc>
                      </a:pPr>
                      <a:r>
                        <a:rPr sz="1200" baseline="0" dirty="0">
                          <a:solidFill>
                            <a:srgbClr val="1C181A"/>
                          </a:solidFill>
                          <a:latin typeface="Arial"/>
                          <a:cs typeface="Arial"/>
                        </a:rPr>
                        <a:t>dBsm (C</a:t>
                      </a:r>
                      <a:r>
                        <a:rPr sz="1200" spc="-40" baseline="0" dirty="0">
                          <a:solidFill>
                            <a:srgbClr val="1C181A"/>
                          </a:solidFill>
                          <a:latin typeface="Arial"/>
                          <a:cs typeface="Arial"/>
                        </a:rPr>
                        <a:t>L</a:t>
                      </a:r>
                      <a:r>
                        <a:rPr sz="1200" spc="-5" baseline="0" dirty="0">
                          <a:solidFill>
                            <a:srgbClr val="363636"/>
                          </a:solidFill>
                          <a:latin typeface="Arial"/>
                          <a:cs typeface="Arial"/>
                        </a:rPr>
                        <a:t>-</a:t>
                      </a:r>
                      <a:r>
                        <a:rPr sz="1200" baseline="0" dirty="0">
                          <a:solidFill>
                            <a:srgbClr val="1C181A"/>
                          </a:solidFill>
                          <a:latin typeface="Arial"/>
                          <a:cs typeface="Arial"/>
                        </a:rPr>
                        <a:t>3)</a:t>
                      </a:r>
                      <a:endParaRPr sz="1200" baseline="0" dirty="0">
                        <a:latin typeface="Arial"/>
                        <a:cs typeface="Arial"/>
                      </a:endParaRPr>
                    </a:p>
                  </a:txBody>
                  <a:tcPr marL="0" marR="0" marT="0" marB="0"/>
                </a:tc>
                <a:tc>
                  <a:txBody>
                    <a:bodyPr/>
                    <a:lstStyle/>
                    <a:p>
                      <a:pPr marL="166370" marR="1000760" indent="17780">
                        <a:lnSpc>
                          <a:spcPct val="101699"/>
                        </a:lnSpc>
                      </a:pPr>
                      <a:r>
                        <a:rPr sz="1200" baseline="0" dirty="0">
                          <a:solidFill>
                            <a:srgbClr val="1C181A"/>
                          </a:solidFill>
                          <a:latin typeface="Arial"/>
                          <a:cs typeface="Arial"/>
                        </a:rPr>
                        <a:t>dBsm (CL-4)</a:t>
                      </a:r>
                      <a:endParaRPr sz="1200" baseline="0" dirty="0">
                        <a:latin typeface="Arial"/>
                        <a:cs typeface="Arial"/>
                      </a:endParaRPr>
                    </a:p>
                  </a:txBody>
                  <a:tcPr marL="0" marR="0" marT="0" marB="0"/>
                </a:tc>
                <a:tc>
                  <a:txBody>
                    <a:bodyPr/>
                    <a:lstStyle/>
                    <a:p>
                      <a:pPr marL="937260" marR="27305" indent="17780" algn="r">
                        <a:lnSpc>
                          <a:spcPct val="104299"/>
                        </a:lnSpc>
                      </a:pPr>
                      <a:r>
                        <a:rPr sz="1200" baseline="0" dirty="0">
                          <a:solidFill>
                            <a:srgbClr val="1C181A"/>
                          </a:solidFill>
                          <a:latin typeface="Arial"/>
                          <a:cs typeface="Arial"/>
                        </a:rPr>
                        <a:t>dBsm (CL-5)</a:t>
                      </a:r>
                      <a:endParaRPr sz="1200" baseline="0" dirty="0">
                        <a:latin typeface="Arial"/>
                        <a:cs typeface="Arial"/>
                      </a:endParaRPr>
                    </a:p>
                  </a:txBody>
                  <a:tcPr marL="0" marR="0" marT="0" marB="0"/>
                </a:tc>
              </a:tr>
            </a:tbl>
          </a:graphicData>
        </a:graphic>
      </p:graphicFrame>
      <p:sp>
        <p:nvSpPr>
          <p:cNvPr id="11" name="object 15"/>
          <p:cNvSpPr txBox="1"/>
          <p:nvPr/>
        </p:nvSpPr>
        <p:spPr>
          <a:xfrm>
            <a:off x="101716" y="6575613"/>
            <a:ext cx="1381414" cy="215444"/>
          </a:xfrm>
          <a:prstGeom prst="rect">
            <a:avLst/>
          </a:prstGeom>
        </p:spPr>
        <p:txBody>
          <a:bodyPr vert="horz" wrap="square" lIns="0" tIns="0" rIns="0" bIns="0" rtlCol="0">
            <a:spAutoFit/>
          </a:bodyPr>
          <a:lstStyle/>
          <a:p>
            <a:pPr marL="11396"/>
            <a:r>
              <a:rPr sz="1400" spc="27" dirty="0">
                <a:solidFill>
                  <a:srgbClr val="136926"/>
                </a:solidFill>
                <a:latin typeface="Arial"/>
                <a:cs typeface="Arial"/>
              </a:rPr>
              <a:t>UNCLASS</a:t>
            </a:r>
            <a:r>
              <a:rPr sz="1400" spc="81" dirty="0">
                <a:solidFill>
                  <a:srgbClr val="136926"/>
                </a:solidFill>
                <a:latin typeface="Arial"/>
                <a:cs typeface="Arial"/>
              </a:rPr>
              <a:t>I</a:t>
            </a:r>
            <a:r>
              <a:rPr sz="1400" spc="31" dirty="0">
                <a:solidFill>
                  <a:srgbClr val="136926"/>
                </a:solidFill>
                <a:latin typeface="Arial"/>
                <a:cs typeface="Arial"/>
              </a:rPr>
              <a:t>F</a:t>
            </a:r>
            <a:r>
              <a:rPr sz="1400" spc="-58" dirty="0">
                <a:solidFill>
                  <a:srgbClr val="136926"/>
                </a:solidFill>
                <a:latin typeface="Arial"/>
                <a:cs typeface="Arial"/>
              </a:rPr>
              <a:t>I</a:t>
            </a:r>
            <a:r>
              <a:rPr sz="1400" spc="36" dirty="0">
                <a:solidFill>
                  <a:srgbClr val="136926"/>
                </a:solidFill>
                <a:latin typeface="Arial"/>
                <a:cs typeface="Arial"/>
              </a:rPr>
              <a:t>ED</a:t>
            </a:r>
            <a:endParaRPr sz="1400" dirty="0">
              <a:latin typeface="Arial"/>
              <a:cs typeface="Arial"/>
            </a:endParaRPr>
          </a:p>
        </p:txBody>
      </p:sp>
      <p:grpSp>
        <p:nvGrpSpPr>
          <p:cNvPr id="12" name="Group 11"/>
          <p:cNvGrpSpPr/>
          <p:nvPr/>
        </p:nvGrpSpPr>
        <p:grpSpPr>
          <a:xfrm>
            <a:off x="7055428" y="5699633"/>
            <a:ext cx="1820486" cy="660916"/>
            <a:chOff x="6541078" y="5223383"/>
            <a:chExt cx="1820486" cy="660916"/>
          </a:xfrm>
        </p:grpSpPr>
        <p:sp>
          <p:nvSpPr>
            <p:cNvPr id="13" name="object 14"/>
            <p:cNvSpPr txBox="1"/>
            <p:nvPr/>
          </p:nvSpPr>
          <p:spPr>
            <a:xfrm>
              <a:off x="6541078" y="5223383"/>
              <a:ext cx="1820486" cy="184666"/>
            </a:xfrm>
            <a:prstGeom prst="rect">
              <a:avLst/>
            </a:prstGeom>
            <a:solidFill>
              <a:srgbClr val="187536"/>
            </a:solidFill>
          </p:spPr>
          <p:txBody>
            <a:bodyPr vert="horz" wrap="square" lIns="0" tIns="0" rIns="0" bIns="0" rtlCol="0">
              <a:spAutoFit/>
            </a:bodyPr>
            <a:lstStyle/>
            <a:p>
              <a:pPr marL="9118" algn="ctr"/>
              <a:r>
                <a:rPr spc="85" dirty="0">
                  <a:solidFill>
                    <a:srgbClr val="E4F6E2"/>
                  </a:solidFill>
                  <a:latin typeface="Arial"/>
                  <a:cs typeface="Arial"/>
                </a:rPr>
                <a:t>Low </a:t>
              </a:r>
              <a:r>
                <a:rPr spc="108" dirty="0">
                  <a:solidFill>
                    <a:srgbClr val="E4F6E2"/>
                  </a:solidFill>
                  <a:latin typeface="Arial"/>
                  <a:cs typeface="Arial"/>
                </a:rPr>
                <a:t>R</a:t>
              </a:r>
              <a:r>
                <a:rPr spc="-58" dirty="0">
                  <a:solidFill>
                    <a:srgbClr val="E4F6E2"/>
                  </a:solidFill>
                  <a:latin typeface="Arial"/>
                  <a:cs typeface="Arial"/>
                </a:rPr>
                <a:t>i</a:t>
              </a:r>
              <a:r>
                <a:rPr spc="72" dirty="0">
                  <a:solidFill>
                    <a:srgbClr val="E4F6E2"/>
                  </a:solidFill>
                  <a:latin typeface="Arial"/>
                  <a:cs typeface="Arial"/>
                </a:rPr>
                <a:t>sk</a:t>
              </a:r>
              <a:r>
                <a:rPr spc="18" dirty="0">
                  <a:solidFill>
                    <a:srgbClr val="E4F6E2"/>
                  </a:solidFill>
                  <a:latin typeface="Arial"/>
                  <a:cs typeface="Arial"/>
                </a:rPr>
                <a:t> </a:t>
              </a:r>
              <a:r>
                <a:rPr spc="72" dirty="0">
                  <a:solidFill>
                    <a:srgbClr val="E4F6E2"/>
                  </a:solidFill>
                  <a:latin typeface="Arial"/>
                  <a:cs typeface="Arial"/>
                </a:rPr>
                <a:t>to</a:t>
              </a:r>
              <a:r>
                <a:rPr spc="81" dirty="0">
                  <a:solidFill>
                    <a:srgbClr val="E4F6E2"/>
                  </a:solidFill>
                  <a:latin typeface="Arial"/>
                  <a:cs typeface="Arial"/>
                </a:rPr>
                <a:t> </a:t>
              </a:r>
              <a:r>
                <a:rPr spc="45" dirty="0">
                  <a:solidFill>
                    <a:srgbClr val="E4F6E2"/>
                  </a:solidFill>
                  <a:latin typeface="Arial"/>
                  <a:cs typeface="Arial"/>
                </a:rPr>
                <a:t>Breach</a:t>
              </a:r>
              <a:endParaRPr dirty="0">
                <a:latin typeface="Arial"/>
                <a:cs typeface="Arial"/>
              </a:endParaRPr>
            </a:p>
          </p:txBody>
        </p:sp>
        <p:sp>
          <p:nvSpPr>
            <p:cNvPr id="14" name="object 14"/>
            <p:cNvSpPr txBox="1"/>
            <p:nvPr/>
          </p:nvSpPr>
          <p:spPr>
            <a:xfrm>
              <a:off x="6541078" y="5451983"/>
              <a:ext cx="1820486" cy="184666"/>
            </a:xfrm>
            <a:prstGeom prst="rect">
              <a:avLst/>
            </a:prstGeom>
            <a:solidFill>
              <a:srgbClr val="FFFF00"/>
            </a:solidFill>
            <a:ln>
              <a:solidFill>
                <a:srgbClr val="FFFF00"/>
              </a:solidFill>
            </a:ln>
          </p:spPr>
          <p:txBody>
            <a:bodyPr vert="horz" wrap="square" lIns="0" tIns="0" rIns="0" bIns="0" rtlCol="0">
              <a:spAutoFit/>
            </a:bodyPr>
            <a:lstStyle/>
            <a:p>
              <a:pPr marL="9118" algn="ctr"/>
              <a:r>
                <a:rPr lang="en-US" spc="85" dirty="0" smtClean="0">
                  <a:latin typeface="Arial"/>
                  <a:cs typeface="Arial"/>
                </a:rPr>
                <a:t>Med</a:t>
              </a:r>
              <a:r>
                <a:rPr spc="85" dirty="0" smtClean="0">
                  <a:latin typeface="Arial"/>
                  <a:cs typeface="Arial"/>
                </a:rPr>
                <a:t> </a:t>
              </a:r>
              <a:r>
                <a:rPr spc="108" dirty="0">
                  <a:latin typeface="Arial"/>
                  <a:cs typeface="Arial"/>
                </a:rPr>
                <a:t>R</a:t>
              </a:r>
              <a:r>
                <a:rPr spc="-58" dirty="0">
                  <a:latin typeface="Arial"/>
                  <a:cs typeface="Arial"/>
                </a:rPr>
                <a:t>i</a:t>
              </a:r>
              <a:r>
                <a:rPr spc="72" dirty="0">
                  <a:latin typeface="Arial"/>
                  <a:cs typeface="Arial"/>
                </a:rPr>
                <a:t>sk</a:t>
              </a:r>
              <a:r>
                <a:rPr spc="18" dirty="0">
                  <a:latin typeface="Arial"/>
                  <a:cs typeface="Arial"/>
                </a:rPr>
                <a:t> </a:t>
              </a:r>
              <a:r>
                <a:rPr spc="72" dirty="0">
                  <a:latin typeface="Arial"/>
                  <a:cs typeface="Arial"/>
                </a:rPr>
                <a:t>to</a:t>
              </a:r>
              <a:r>
                <a:rPr spc="81" dirty="0">
                  <a:latin typeface="Arial"/>
                  <a:cs typeface="Arial"/>
                </a:rPr>
                <a:t> </a:t>
              </a:r>
              <a:r>
                <a:rPr spc="45" dirty="0">
                  <a:latin typeface="Arial"/>
                  <a:cs typeface="Arial"/>
                </a:rPr>
                <a:t>Breach</a:t>
              </a:r>
              <a:endParaRPr dirty="0">
                <a:latin typeface="Arial"/>
                <a:cs typeface="Arial"/>
              </a:endParaRPr>
            </a:p>
          </p:txBody>
        </p:sp>
        <p:sp>
          <p:nvSpPr>
            <p:cNvPr id="15" name="object 14"/>
            <p:cNvSpPr txBox="1"/>
            <p:nvPr/>
          </p:nvSpPr>
          <p:spPr>
            <a:xfrm>
              <a:off x="6541078" y="5699633"/>
              <a:ext cx="1820486" cy="184666"/>
            </a:xfrm>
            <a:prstGeom prst="rect">
              <a:avLst/>
            </a:prstGeom>
            <a:solidFill>
              <a:srgbClr val="FF0000"/>
            </a:solidFill>
            <a:ln>
              <a:solidFill>
                <a:srgbClr val="FF0000"/>
              </a:solidFill>
            </a:ln>
          </p:spPr>
          <p:txBody>
            <a:bodyPr vert="horz" wrap="square" lIns="0" tIns="0" rIns="0" bIns="0" rtlCol="0">
              <a:spAutoFit/>
            </a:bodyPr>
            <a:lstStyle/>
            <a:p>
              <a:pPr marL="9118" algn="ctr"/>
              <a:r>
                <a:rPr lang="en-US" spc="85" dirty="0" smtClean="0">
                  <a:latin typeface="Arial"/>
                  <a:cs typeface="Arial"/>
                </a:rPr>
                <a:t>High</a:t>
              </a:r>
              <a:r>
                <a:rPr spc="85" dirty="0" smtClean="0">
                  <a:latin typeface="Arial"/>
                  <a:cs typeface="Arial"/>
                </a:rPr>
                <a:t> </a:t>
              </a:r>
              <a:r>
                <a:rPr spc="108" dirty="0">
                  <a:latin typeface="Arial"/>
                  <a:cs typeface="Arial"/>
                </a:rPr>
                <a:t>R</a:t>
              </a:r>
              <a:r>
                <a:rPr spc="-58" dirty="0">
                  <a:latin typeface="Arial"/>
                  <a:cs typeface="Arial"/>
                </a:rPr>
                <a:t>i</a:t>
              </a:r>
              <a:r>
                <a:rPr spc="72" dirty="0">
                  <a:latin typeface="Arial"/>
                  <a:cs typeface="Arial"/>
                </a:rPr>
                <a:t>sk</a:t>
              </a:r>
              <a:r>
                <a:rPr spc="18" dirty="0">
                  <a:latin typeface="Arial"/>
                  <a:cs typeface="Arial"/>
                </a:rPr>
                <a:t> </a:t>
              </a:r>
              <a:r>
                <a:rPr spc="72" dirty="0">
                  <a:latin typeface="Arial"/>
                  <a:cs typeface="Arial"/>
                </a:rPr>
                <a:t>to</a:t>
              </a:r>
              <a:r>
                <a:rPr spc="81" dirty="0">
                  <a:latin typeface="Arial"/>
                  <a:cs typeface="Arial"/>
                </a:rPr>
                <a:t> </a:t>
              </a:r>
              <a:r>
                <a:rPr spc="45" dirty="0">
                  <a:latin typeface="Arial"/>
                  <a:cs typeface="Arial"/>
                </a:rPr>
                <a:t>Breach</a:t>
              </a:r>
              <a:endParaRPr dirty="0">
                <a:latin typeface="Arial"/>
                <a:cs typeface="Arial"/>
              </a:endParaRPr>
            </a:p>
          </p:txBody>
        </p:sp>
      </p:grpSp>
      <p:sp>
        <p:nvSpPr>
          <p:cNvPr id="16" name="object 10"/>
          <p:cNvSpPr txBox="1"/>
          <p:nvPr/>
        </p:nvSpPr>
        <p:spPr>
          <a:xfrm>
            <a:off x="3051077" y="3295535"/>
            <a:ext cx="667905" cy="600164"/>
          </a:xfrm>
          <a:prstGeom prst="rect">
            <a:avLst/>
          </a:prstGeom>
        </p:spPr>
        <p:txBody>
          <a:bodyPr vert="horz" wrap="square" lIns="0" tIns="0" rIns="0" bIns="0" rtlCol="0">
            <a:spAutoFit/>
          </a:bodyPr>
          <a:lstStyle/>
          <a:p>
            <a:pPr marL="133915" marR="4559" indent="-123087"/>
            <a:r>
              <a:rPr sz="1300" spc="18" dirty="0">
                <a:solidFill>
                  <a:srgbClr val="282180"/>
                </a:solidFill>
                <a:latin typeface="Arial"/>
                <a:cs typeface="Arial"/>
              </a:rPr>
              <a:t>Program MS </a:t>
            </a:r>
            <a:r>
              <a:rPr sz="1300" spc="49" dirty="0">
                <a:solidFill>
                  <a:srgbClr val="282180"/>
                </a:solidFill>
                <a:latin typeface="Arial"/>
                <a:cs typeface="Arial"/>
              </a:rPr>
              <a:t>B</a:t>
            </a:r>
            <a:r>
              <a:rPr sz="1300" spc="18" dirty="0">
                <a:solidFill>
                  <a:srgbClr val="282180"/>
                </a:solidFill>
                <a:latin typeface="Arial"/>
                <a:cs typeface="Arial"/>
              </a:rPr>
              <a:t> </a:t>
            </a:r>
            <a:r>
              <a:rPr sz="1300" spc="-18" dirty="0" smtClean="0">
                <a:solidFill>
                  <a:srgbClr val="282180"/>
                </a:solidFill>
                <a:latin typeface="Arial"/>
                <a:cs typeface="Arial"/>
              </a:rPr>
              <a:t>20</a:t>
            </a:r>
            <a:r>
              <a:rPr lang="en-US" sz="1300" spc="-18" dirty="0" smtClean="0">
                <a:solidFill>
                  <a:srgbClr val="282180"/>
                </a:solidFill>
                <a:latin typeface="Arial"/>
                <a:cs typeface="Arial"/>
              </a:rPr>
              <a:t>16</a:t>
            </a:r>
            <a:endParaRPr sz="1300" dirty="0">
              <a:latin typeface="Arial"/>
              <a:cs typeface="Arial"/>
            </a:endParaRPr>
          </a:p>
        </p:txBody>
      </p:sp>
      <p:sp>
        <p:nvSpPr>
          <p:cNvPr id="17" name="object 11"/>
          <p:cNvSpPr txBox="1"/>
          <p:nvPr/>
        </p:nvSpPr>
        <p:spPr>
          <a:xfrm>
            <a:off x="3999052" y="3666384"/>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202</a:t>
            </a:r>
            <a:r>
              <a:rPr lang="en-US" sz="1300" spc="4" dirty="0" smtClean="0">
                <a:solidFill>
                  <a:srgbClr val="212121"/>
                </a:solidFill>
                <a:latin typeface="Arial"/>
                <a:cs typeface="Arial"/>
              </a:rPr>
              <a:t>0</a:t>
            </a:r>
            <a:endParaRPr sz="1300" dirty="0">
              <a:latin typeface="Arial"/>
              <a:cs typeface="Arial"/>
            </a:endParaRPr>
          </a:p>
        </p:txBody>
      </p:sp>
      <p:sp>
        <p:nvSpPr>
          <p:cNvPr id="18" name="object 13"/>
          <p:cNvSpPr txBox="1"/>
          <p:nvPr/>
        </p:nvSpPr>
        <p:spPr>
          <a:xfrm>
            <a:off x="6318423" y="3510864"/>
            <a:ext cx="680027" cy="384721"/>
          </a:xfrm>
          <a:prstGeom prst="rect">
            <a:avLst/>
          </a:prstGeom>
        </p:spPr>
        <p:txBody>
          <a:bodyPr vert="horz" wrap="square" lIns="0" tIns="0" rIns="0" bIns="0" rtlCol="0">
            <a:spAutoFit/>
          </a:bodyPr>
          <a:lstStyle/>
          <a:p>
            <a:pPr algn="ctr">
              <a:lnSpc>
                <a:spcPct val="100000"/>
              </a:lnSpc>
            </a:pPr>
            <a:r>
              <a:rPr sz="1300" spc="31" dirty="0">
                <a:solidFill>
                  <a:srgbClr val="282180"/>
                </a:solidFill>
                <a:latin typeface="Arial"/>
                <a:cs typeface="Arial"/>
              </a:rPr>
              <a:t>Program</a:t>
            </a:r>
            <a:endParaRPr sz="1300" dirty="0">
              <a:latin typeface="Arial"/>
              <a:cs typeface="Arial"/>
            </a:endParaRPr>
          </a:p>
          <a:p>
            <a:pPr marL="1710" algn="ctr">
              <a:spcBef>
                <a:spcPts val="13"/>
              </a:spcBef>
            </a:pPr>
            <a:r>
              <a:rPr spc="4" dirty="0">
                <a:solidFill>
                  <a:srgbClr val="282180"/>
                </a:solidFill>
                <a:latin typeface="Arial"/>
                <a:cs typeface="Arial"/>
              </a:rPr>
              <a:t>FOC</a:t>
            </a:r>
            <a:endParaRPr dirty="0">
              <a:latin typeface="Arial"/>
              <a:cs typeface="Arial"/>
            </a:endParaRPr>
          </a:p>
        </p:txBody>
      </p:sp>
      <p:sp>
        <p:nvSpPr>
          <p:cNvPr id="19" name="object 11"/>
          <p:cNvSpPr txBox="1"/>
          <p:nvPr/>
        </p:nvSpPr>
        <p:spPr>
          <a:xfrm>
            <a:off x="7809053" y="3614012"/>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smtClean="0">
                <a:solidFill>
                  <a:srgbClr val="212121"/>
                </a:solidFill>
                <a:latin typeface="Arial"/>
                <a:cs typeface="Arial"/>
              </a:rPr>
              <a:t>40</a:t>
            </a:r>
            <a:endParaRPr sz="1300" dirty="0">
              <a:latin typeface="Arial"/>
              <a:cs typeface="Arial"/>
            </a:endParaRPr>
          </a:p>
        </p:txBody>
      </p:sp>
      <p:sp>
        <p:nvSpPr>
          <p:cNvPr id="20" name="object 11"/>
          <p:cNvSpPr txBox="1"/>
          <p:nvPr/>
        </p:nvSpPr>
        <p:spPr>
          <a:xfrm>
            <a:off x="570052" y="3780684"/>
            <a:ext cx="386195" cy="200055"/>
          </a:xfrm>
          <a:prstGeom prst="rect">
            <a:avLst/>
          </a:prstGeom>
        </p:spPr>
        <p:txBody>
          <a:bodyPr vert="horz" wrap="square" lIns="0" tIns="0" rIns="0" bIns="0" rtlCol="0">
            <a:spAutoFit/>
          </a:bodyPr>
          <a:lstStyle/>
          <a:p>
            <a:pPr marL="11397"/>
            <a:r>
              <a:rPr sz="1300" spc="4" dirty="0" smtClean="0">
                <a:solidFill>
                  <a:srgbClr val="212121"/>
                </a:solidFill>
                <a:latin typeface="Arial"/>
                <a:cs typeface="Arial"/>
              </a:rPr>
              <a:t>20</a:t>
            </a:r>
            <a:r>
              <a:rPr lang="en-US" sz="1300" spc="4" dirty="0" smtClean="0">
                <a:solidFill>
                  <a:srgbClr val="212121"/>
                </a:solidFill>
                <a:latin typeface="Arial"/>
                <a:cs typeface="Arial"/>
              </a:rPr>
              <a:t>10</a:t>
            </a:r>
            <a:endParaRPr sz="1300" dirty="0">
              <a:latin typeface="Arial"/>
              <a:cs typeface="Arial"/>
            </a:endParaRPr>
          </a:p>
        </p:txBody>
      </p:sp>
      <p:sp>
        <p:nvSpPr>
          <p:cNvPr id="21" name="TextBox 20"/>
          <p:cNvSpPr txBox="1"/>
          <p:nvPr/>
        </p:nvSpPr>
        <p:spPr>
          <a:xfrm>
            <a:off x="2400300" y="3924300"/>
            <a:ext cx="4258136" cy="369332"/>
          </a:xfrm>
          <a:prstGeom prst="rect">
            <a:avLst/>
          </a:prstGeom>
          <a:noFill/>
        </p:spPr>
        <p:txBody>
          <a:bodyPr wrap="square" rtlCol="0">
            <a:spAutoFit/>
          </a:bodyPr>
          <a:lstStyle/>
          <a:p>
            <a:r>
              <a:rPr lang="en-US" sz="1800" dirty="0" smtClean="0"/>
              <a:t>Foreign RCS Reduction Development</a:t>
            </a:r>
            <a:endParaRPr lang="en-US" sz="1800" dirty="0"/>
          </a:p>
        </p:txBody>
      </p:sp>
      <p:sp>
        <p:nvSpPr>
          <p:cNvPr id="22" name="Rectangle 21"/>
          <p:cNvSpPr/>
          <p:nvPr/>
        </p:nvSpPr>
        <p:spPr bwMode="auto">
          <a:xfrm>
            <a:off x="-10558" y="4343400"/>
            <a:ext cx="2259607" cy="266700"/>
          </a:xfrm>
          <a:prstGeom prst="rect">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3" name="Rectangle 22"/>
          <p:cNvSpPr/>
          <p:nvPr/>
        </p:nvSpPr>
        <p:spPr bwMode="auto">
          <a:xfrm>
            <a:off x="2275442" y="4343400"/>
            <a:ext cx="3100890" cy="266700"/>
          </a:xfrm>
          <a:prstGeom prst="rect">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4" name="Rectangle 23"/>
          <p:cNvSpPr/>
          <p:nvPr/>
        </p:nvSpPr>
        <p:spPr bwMode="auto">
          <a:xfrm>
            <a:off x="3461229" y="4343400"/>
            <a:ext cx="5687003" cy="285750"/>
          </a:xfrm>
          <a:prstGeom prst="rect">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5" name="Isosceles Triangle 24"/>
          <p:cNvSpPr/>
          <p:nvPr/>
        </p:nvSpPr>
        <p:spPr bwMode="auto">
          <a:xfrm>
            <a:off x="3175479" y="4305300"/>
            <a:ext cx="285750" cy="304800"/>
          </a:xfrm>
          <a:prstGeom prst="triangle">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cxnSp>
        <p:nvCxnSpPr>
          <p:cNvPr id="26" name="Straight Connector 25"/>
          <p:cNvCxnSpPr/>
          <p:nvPr/>
        </p:nvCxnSpPr>
        <p:spPr bwMode="auto">
          <a:xfrm flipV="1">
            <a:off x="2382399" y="4629150"/>
            <a:ext cx="0" cy="39993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3380222" y="4648202"/>
            <a:ext cx="2" cy="39993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8040249" y="4629150"/>
            <a:ext cx="0" cy="39993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9" name="Straight Arrow Connector 28"/>
          <p:cNvCxnSpPr/>
          <p:nvPr/>
        </p:nvCxnSpPr>
        <p:spPr bwMode="auto">
          <a:xfrm flipV="1">
            <a:off x="3254163" y="5105400"/>
            <a:ext cx="0" cy="613284"/>
          </a:xfrm>
          <a:prstGeom prst="straightConnector1">
            <a:avLst/>
          </a:prstGeom>
          <a:solidFill>
            <a:schemeClr val="accent1"/>
          </a:solidFill>
          <a:ln w="95250" cap="flat" cmpd="sng" algn="ctr">
            <a:solidFill>
              <a:schemeClr val="tx1"/>
            </a:solidFill>
            <a:prstDash val="solid"/>
            <a:round/>
            <a:headEnd type="none" w="med" len="med"/>
            <a:tailEnd type="arrow"/>
          </a:ln>
          <a:effectLst/>
        </p:spPr>
      </p:cxnSp>
      <p:cxnSp>
        <p:nvCxnSpPr>
          <p:cNvPr id="30" name="Straight Connector 29"/>
          <p:cNvCxnSpPr/>
          <p:nvPr/>
        </p:nvCxnSpPr>
        <p:spPr bwMode="auto">
          <a:xfrm flipV="1">
            <a:off x="4452219" y="4648200"/>
            <a:ext cx="0" cy="39993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V="1">
            <a:off x="1601349" y="4648200"/>
            <a:ext cx="0" cy="39993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686949" y="4667250"/>
            <a:ext cx="0" cy="39993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3" name="Rectangle 32"/>
          <p:cNvSpPr/>
          <p:nvPr/>
        </p:nvSpPr>
        <p:spPr bwMode="auto">
          <a:xfrm>
            <a:off x="8492" y="2819400"/>
            <a:ext cx="609600" cy="32385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ICD</a:t>
            </a:r>
          </a:p>
        </p:txBody>
      </p:sp>
      <p:sp>
        <p:nvSpPr>
          <p:cNvPr id="34" name="Rectangle 33"/>
          <p:cNvSpPr/>
          <p:nvPr/>
        </p:nvSpPr>
        <p:spPr bwMode="auto">
          <a:xfrm>
            <a:off x="618092" y="2819400"/>
            <a:ext cx="1286908" cy="266700"/>
          </a:xfrm>
          <a:prstGeom prst="rect">
            <a:avLst/>
          </a:prstGeom>
          <a:solidFill>
            <a:srgbClr val="FFFF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MSA</a:t>
            </a:r>
          </a:p>
        </p:txBody>
      </p:sp>
      <p:sp>
        <p:nvSpPr>
          <p:cNvPr id="35" name="Rectangle 34"/>
          <p:cNvSpPr/>
          <p:nvPr/>
        </p:nvSpPr>
        <p:spPr bwMode="auto">
          <a:xfrm>
            <a:off x="7945000" y="2819400"/>
            <a:ext cx="1222282" cy="32385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Ops &amp; Sup</a:t>
            </a:r>
          </a:p>
        </p:txBody>
      </p:sp>
      <p:sp>
        <p:nvSpPr>
          <p:cNvPr id="36" name="5-Point Star 35"/>
          <p:cNvSpPr/>
          <p:nvPr/>
        </p:nvSpPr>
        <p:spPr bwMode="auto">
          <a:xfrm>
            <a:off x="6458872" y="3067050"/>
            <a:ext cx="309332" cy="381000"/>
          </a:xfrm>
          <a:prstGeom prst="star5">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7" name="Flowchart: Decision 36"/>
          <p:cNvSpPr/>
          <p:nvPr/>
        </p:nvSpPr>
        <p:spPr bwMode="auto">
          <a:xfrm>
            <a:off x="446643" y="2800350"/>
            <a:ext cx="511696" cy="401574"/>
          </a:xfrm>
          <a:prstGeom prst="flowChartDecision">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8" name="Rectangle 37"/>
          <p:cNvSpPr/>
          <p:nvPr/>
        </p:nvSpPr>
        <p:spPr bwMode="auto">
          <a:xfrm>
            <a:off x="1970641" y="2819400"/>
            <a:ext cx="1414387" cy="304800"/>
          </a:xfrm>
          <a:prstGeom prst="rect">
            <a:avLst/>
          </a:prstGeom>
          <a:solidFill>
            <a:srgbClr val="CCEC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TMRR</a:t>
            </a:r>
          </a:p>
        </p:txBody>
      </p:sp>
      <p:sp>
        <p:nvSpPr>
          <p:cNvPr id="39" name="Rectangle 38"/>
          <p:cNvSpPr/>
          <p:nvPr/>
        </p:nvSpPr>
        <p:spPr bwMode="auto">
          <a:xfrm>
            <a:off x="3334899" y="2819400"/>
            <a:ext cx="2590800" cy="323850"/>
          </a:xfrm>
          <a:prstGeom prst="rect">
            <a:avLst/>
          </a:prstGeom>
          <a:solidFill>
            <a:srgbClr val="FCDCFA"/>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EMD</a:t>
            </a:r>
          </a:p>
        </p:txBody>
      </p:sp>
      <p:sp>
        <p:nvSpPr>
          <p:cNvPr id="40" name="Rectangle 39"/>
          <p:cNvSpPr/>
          <p:nvPr/>
        </p:nvSpPr>
        <p:spPr bwMode="auto">
          <a:xfrm>
            <a:off x="5799692" y="2819400"/>
            <a:ext cx="2164358" cy="304800"/>
          </a:xfrm>
          <a:prstGeom prst="rect">
            <a:avLst/>
          </a:prstGeom>
          <a:solidFill>
            <a:srgbClr val="B3CDB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Prod</a:t>
            </a:r>
            <a:r>
              <a:rPr kumimoji="0" lang="en-US" sz="1400" b="0" i="0" u="none" strike="noStrike" cap="none" normalizeH="0" dirty="0" smtClean="0">
                <a:ln>
                  <a:noFill/>
                </a:ln>
                <a:solidFill>
                  <a:schemeClr val="tx1"/>
                </a:solidFill>
                <a:effectLst/>
                <a:latin typeface="Arial" charset="0"/>
              </a:rPr>
              <a:t> &amp; Deploy</a:t>
            </a:r>
            <a:endParaRPr kumimoji="0" lang="en-US" sz="1400" b="0" i="0" u="none" strike="noStrike" cap="none" normalizeH="0" baseline="0" dirty="0" smtClean="0">
              <a:ln>
                <a:noFill/>
              </a:ln>
              <a:solidFill>
                <a:schemeClr val="tx1"/>
              </a:solidFill>
              <a:effectLst/>
              <a:latin typeface="Arial" charset="0"/>
            </a:endParaRPr>
          </a:p>
        </p:txBody>
      </p:sp>
      <p:sp>
        <p:nvSpPr>
          <p:cNvPr id="41" name="Isosceles Triangle 40"/>
          <p:cNvSpPr/>
          <p:nvPr/>
        </p:nvSpPr>
        <p:spPr bwMode="auto">
          <a:xfrm>
            <a:off x="5672332" y="2781300"/>
            <a:ext cx="285750" cy="304800"/>
          </a:xfrm>
          <a:prstGeom prst="triangle">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42" name="Isosceles Triangle 41"/>
          <p:cNvSpPr/>
          <p:nvPr/>
        </p:nvSpPr>
        <p:spPr bwMode="auto">
          <a:xfrm>
            <a:off x="3100582" y="2800350"/>
            <a:ext cx="285750" cy="304800"/>
          </a:xfrm>
          <a:prstGeom prst="triangle">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43" name="Isosceles Triangle 42"/>
          <p:cNvSpPr/>
          <p:nvPr/>
        </p:nvSpPr>
        <p:spPr bwMode="auto">
          <a:xfrm>
            <a:off x="1805182" y="2838450"/>
            <a:ext cx="285750" cy="304800"/>
          </a:xfrm>
          <a:prstGeom prst="triangle">
            <a:avLst/>
          </a:prstGeom>
          <a:solidFill>
            <a:srgbClr val="0000C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cxnSp>
        <p:nvCxnSpPr>
          <p:cNvPr id="44" name="Straight Connector 43"/>
          <p:cNvCxnSpPr/>
          <p:nvPr/>
        </p:nvCxnSpPr>
        <p:spPr bwMode="auto">
          <a:xfrm flipV="1">
            <a:off x="725049" y="251460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4173099" y="251460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6" name="object 11"/>
          <p:cNvSpPr txBox="1"/>
          <p:nvPr/>
        </p:nvSpPr>
        <p:spPr>
          <a:xfrm>
            <a:off x="589102" y="3533034"/>
            <a:ext cx="530143" cy="200055"/>
          </a:xfrm>
          <a:prstGeom prst="rect">
            <a:avLst/>
          </a:prstGeom>
        </p:spPr>
        <p:txBody>
          <a:bodyPr vert="horz" wrap="square" lIns="0" tIns="0" rIns="0" bIns="0" rtlCol="0">
            <a:spAutoFit/>
          </a:bodyPr>
          <a:lstStyle/>
          <a:p>
            <a:pPr marL="11397"/>
            <a:r>
              <a:rPr lang="en-US" sz="1300" spc="4" dirty="0" smtClean="0">
                <a:solidFill>
                  <a:srgbClr val="212121"/>
                </a:solidFill>
                <a:latin typeface="Arial"/>
                <a:cs typeface="Arial"/>
              </a:rPr>
              <a:t>MDD</a:t>
            </a:r>
            <a:endParaRPr sz="1300" dirty="0">
              <a:latin typeface="Arial"/>
              <a:cs typeface="Arial"/>
            </a:endParaRPr>
          </a:p>
        </p:txBody>
      </p:sp>
      <p:cxnSp>
        <p:nvCxnSpPr>
          <p:cNvPr id="47" name="Straight Connector 46"/>
          <p:cNvCxnSpPr/>
          <p:nvPr/>
        </p:nvCxnSpPr>
        <p:spPr bwMode="auto">
          <a:xfrm flipV="1">
            <a:off x="8040249" y="2571750"/>
            <a:ext cx="0" cy="95238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9" name="object 18"/>
          <p:cNvSpPr txBox="1"/>
          <p:nvPr/>
        </p:nvSpPr>
        <p:spPr>
          <a:xfrm>
            <a:off x="1775007" y="175073"/>
            <a:ext cx="7007043" cy="984885"/>
          </a:xfrm>
          <a:prstGeom prst="rect">
            <a:avLst/>
          </a:prstGeom>
        </p:spPr>
        <p:txBody>
          <a:bodyPr vert="horz" wrap="square" lIns="0" tIns="0" rIns="0" bIns="0" rtlCol="0">
            <a:spAutoFit/>
          </a:bodyPr>
          <a:lstStyle/>
          <a:p>
            <a:pPr marL="11397" algn="r"/>
            <a:r>
              <a:rPr lang="en-US" sz="3200" b="1" i="1" spc="-175" dirty="0" smtClean="0">
                <a:solidFill>
                  <a:srgbClr val="233169"/>
                </a:solidFill>
                <a:latin typeface="Arial"/>
                <a:cs typeface="Arial"/>
              </a:rPr>
              <a:t>Individual </a:t>
            </a:r>
            <a:r>
              <a:rPr sz="3200" b="1" i="1" spc="-175" dirty="0" smtClean="0">
                <a:solidFill>
                  <a:srgbClr val="233169"/>
                </a:solidFill>
                <a:latin typeface="Arial"/>
                <a:cs typeface="Arial"/>
              </a:rPr>
              <a:t>C</a:t>
            </a:r>
            <a:r>
              <a:rPr sz="3200" b="1" i="1" spc="72" dirty="0" smtClean="0">
                <a:solidFill>
                  <a:srgbClr val="233169"/>
                </a:solidFill>
                <a:latin typeface="Arial"/>
                <a:cs typeface="Arial"/>
              </a:rPr>
              <a:t>I</a:t>
            </a:r>
            <a:r>
              <a:rPr sz="3200" b="1" i="1" spc="-22" dirty="0" smtClean="0">
                <a:solidFill>
                  <a:srgbClr val="233169"/>
                </a:solidFill>
                <a:latin typeface="Arial"/>
                <a:cs typeface="Arial"/>
              </a:rPr>
              <a:t>P</a:t>
            </a:r>
            <a:r>
              <a:rPr sz="3200" b="1" i="1" spc="-175" dirty="0" smtClean="0">
                <a:solidFill>
                  <a:srgbClr val="233169"/>
                </a:solidFill>
                <a:latin typeface="Arial"/>
                <a:cs typeface="Arial"/>
              </a:rPr>
              <a:t> </a:t>
            </a:r>
            <a:r>
              <a:rPr sz="3200" b="1" i="1" spc="85" dirty="0" smtClean="0">
                <a:solidFill>
                  <a:srgbClr val="233169"/>
                </a:solidFill>
                <a:latin typeface="Arial"/>
                <a:cs typeface="Arial"/>
              </a:rPr>
              <a:t>Ass</a:t>
            </a:r>
            <a:r>
              <a:rPr sz="3200" b="1" i="1" spc="314" dirty="0" smtClean="0">
                <a:solidFill>
                  <a:srgbClr val="233169"/>
                </a:solidFill>
                <a:latin typeface="Arial"/>
                <a:cs typeface="Arial"/>
              </a:rPr>
              <a:t>e</a:t>
            </a:r>
            <a:r>
              <a:rPr sz="3200" b="1" i="1" spc="117" dirty="0" smtClean="0">
                <a:solidFill>
                  <a:srgbClr val="233169"/>
                </a:solidFill>
                <a:latin typeface="Arial"/>
                <a:cs typeface="Arial"/>
              </a:rPr>
              <a:t>ssment</a:t>
            </a:r>
            <a:r>
              <a:rPr lang="en-US" sz="3200" b="1" i="1" spc="117" dirty="0" smtClean="0">
                <a:solidFill>
                  <a:srgbClr val="233169"/>
                </a:solidFill>
                <a:latin typeface="Arial"/>
                <a:cs typeface="Arial"/>
              </a:rPr>
              <a:t> (specific example)</a:t>
            </a:r>
            <a:endParaRPr sz="3200" b="1" dirty="0">
              <a:latin typeface="Arial"/>
              <a:cs typeface="Arial"/>
            </a:endParaRPr>
          </a:p>
        </p:txBody>
      </p:sp>
      <p:sp>
        <p:nvSpPr>
          <p:cNvPr id="50" name="object 10"/>
          <p:cNvSpPr txBox="1"/>
          <p:nvPr/>
        </p:nvSpPr>
        <p:spPr>
          <a:xfrm>
            <a:off x="-106878" y="4675404"/>
            <a:ext cx="809369" cy="323165"/>
          </a:xfrm>
          <a:prstGeom prst="rect">
            <a:avLst/>
          </a:prstGeom>
        </p:spPr>
        <p:txBody>
          <a:bodyPr vert="horz" wrap="square" lIns="0" tIns="0" rIns="0" bIns="0" rtlCol="0">
            <a:spAutoFit/>
          </a:bodyPr>
          <a:lstStyle/>
          <a:p>
            <a:pPr marL="133915" marR="4559" indent="-123087"/>
            <a:r>
              <a:rPr lang="en-US" sz="1050" spc="18" dirty="0" smtClean="0">
                <a:solidFill>
                  <a:srgbClr val="282180"/>
                </a:solidFill>
                <a:latin typeface="Arial"/>
                <a:cs typeface="Arial"/>
              </a:rPr>
              <a:t>Threat Roadmap</a:t>
            </a:r>
            <a:endParaRPr sz="1050" dirty="0">
              <a:latin typeface="Arial"/>
              <a:cs typeface="Arial"/>
            </a:endParaRPr>
          </a:p>
        </p:txBody>
      </p:sp>
    </p:spTree>
    <p:extLst>
      <p:ext uri="{BB962C8B-B14F-4D97-AF65-F5344CB8AC3E}">
        <p14:creationId xmlns:p14="http://schemas.microsoft.com/office/powerpoint/2010/main" val="175211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 &amp; Governance</a:t>
            </a:r>
            <a:endParaRPr lang="en-US" dirty="0"/>
          </a:p>
        </p:txBody>
      </p:sp>
      <p:sp>
        <p:nvSpPr>
          <p:cNvPr id="3" name="Content Placeholder 2"/>
          <p:cNvSpPr>
            <a:spLocks noGrp="1"/>
          </p:cNvSpPr>
          <p:nvPr>
            <p:ph idx="1"/>
          </p:nvPr>
        </p:nvSpPr>
        <p:spPr>
          <a:xfrm>
            <a:off x="5066858" y="1423510"/>
            <a:ext cx="3607242" cy="5026219"/>
          </a:xfrm>
        </p:spPr>
        <p:txBody>
          <a:bodyPr/>
          <a:lstStyle/>
          <a:p>
            <a:pPr marL="0" indent="0">
              <a:buNone/>
            </a:pPr>
            <a:r>
              <a:rPr lang="en-US" u="sng" dirty="0" smtClean="0"/>
              <a:t>Stakeholders: </a:t>
            </a:r>
          </a:p>
          <a:p>
            <a:r>
              <a:rPr lang="en-US" b="0" dirty="0" smtClean="0"/>
              <a:t>Sponsor Command/Functional </a:t>
            </a:r>
          </a:p>
          <a:p>
            <a:r>
              <a:rPr lang="en-US" b="0" dirty="0" smtClean="0"/>
              <a:t>Users</a:t>
            </a:r>
          </a:p>
          <a:p>
            <a:r>
              <a:rPr lang="en-US" b="0" dirty="0" smtClean="0"/>
              <a:t>External Agencies (ex. DOE, USSTRATCOM, DISA)</a:t>
            </a:r>
          </a:p>
          <a:p>
            <a:r>
              <a:rPr lang="en-US" b="0" dirty="0" smtClean="0"/>
              <a:t>Other Services</a:t>
            </a:r>
          </a:p>
          <a:p>
            <a:r>
              <a:rPr lang="en-US" b="0" dirty="0" smtClean="0"/>
              <a:t>Etc. </a:t>
            </a:r>
            <a:endParaRPr lang="en-US" b="0" dirty="0"/>
          </a:p>
        </p:txBody>
      </p:sp>
      <p:sp>
        <p:nvSpPr>
          <p:cNvPr id="4" name="Slide Number Placeholder 3"/>
          <p:cNvSpPr>
            <a:spLocks noGrp="1"/>
          </p:cNvSpPr>
          <p:nvPr>
            <p:ph type="sldNum" sz="quarter" idx="10"/>
          </p:nvPr>
        </p:nvSpPr>
        <p:spPr/>
        <p:txBody>
          <a:bodyPr/>
          <a:lstStyle/>
          <a:p>
            <a:pPr>
              <a:defRPr/>
            </a:pPr>
            <a:fld id="{A87090A8-8C65-4F1B-8A02-3110C6B0FB77}" type="slidenum">
              <a:rPr lang="en-US" smtClean="0"/>
              <a:pPr>
                <a:defRPr/>
              </a:pPr>
              <a:t>16</a:t>
            </a:fld>
            <a:endParaRPr lang="en-US" dirty="0">
              <a:solidFill>
                <a:srgbClr val="808080"/>
              </a:solidFill>
            </a:endParaRPr>
          </a:p>
        </p:txBody>
      </p:sp>
      <p:sp>
        <p:nvSpPr>
          <p:cNvPr id="6" name="Diamond 5"/>
          <p:cNvSpPr/>
          <p:nvPr/>
        </p:nvSpPr>
        <p:spPr bwMode="auto">
          <a:xfrm>
            <a:off x="1749064" y="5025941"/>
            <a:ext cx="191386" cy="223284"/>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1400" dirty="0" smtClean="0">
              <a:solidFill>
                <a:prstClr val="black"/>
              </a:solidFill>
            </a:endParaRPr>
          </a:p>
        </p:txBody>
      </p:sp>
      <p:sp>
        <p:nvSpPr>
          <p:cNvPr id="7" name="Diamond 6"/>
          <p:cNvSpPr/>
          <p:nvPr/>
        </p:nvSpPr>
        <p:spPr bwMode="auto">
          <a:xfrm>
            <a:off x="2397652" y="5025941"/>
            <a:ext cx="191386" cy="223284"/>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1400" dirty="0" smtClean="0">
              <a:solidFill>
                <a:prstClr val="black"/>
              </a:solidFill>
            </a:endParaRPr>
          </a:p>
        </p:txBody>
      </p:sp>
      <p:sp>
        <p:nvSpPr>
          <p:cNvPr id="8" name="Isosceles Triangle 7"/>
          <p:cNvSpPr/>
          <p:nvPr/>
        </p:nvSpPr>
        <p:spPr bwMode="auto">
          <a:xfrm>
            <a:off x="313671" y="3854496"/>
            <a:ext cx="3774557" cy="2489884"/>
          </a:xfrm>
          <a:prstGeom prst="triangle">
            <a:avLst>
              <a:gd name="adj" fmla="val 49239"/>
            </a:avLst>
          </a:prstGeom>
          <a:solidFill>
            <a:srgbClr val="009242"/>
          </a:solidFill>
          <a:ln w="1270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txBody>
          <a:bodyPr vert="horz" wrap="square" lIns="91440" tIns="45720" rIns="91440" bIns="45720" numCol="1" rtlCol="0" anchor="t" anchorCtr="0" compatLnSpc="1">
            <a:prstTxWarp prst="textNoShape">
              <a:avLst/>
            </a:prstTxWarp>
          </a:bodyPr>
          <a:lstStyle/>
          <a:p>
            <a:pPr algn="ctr" eaLnBrk="0" hangingPunct="0"/>
            <a:endParaRPr lang="en-US" sz="500" dirty="0" smtClean="0">
              <a:solidFill>
                <a:prstClr val="black"/>
              </a:solidFill>
            </a:endParaRPr>
          </a:p>
        </p:txBody>
      </p:sp>
      <p:cxnSp>
        <p:nvCxnSpPr>
          <p:cNvPr id="9" name="Straight Connector 8"/>
          <p:cNvCxnSpPr/>
          <p:nvPr/>
        </p:nvCxnSpPr>
        <p:spPr bwMode="auto">
          <a:xfrm>
            <a:off x="1533919" y="4724597"/>
            <a:ext cx="1349829" cy="0"/>
          </a:xfrm>
          <a:prstGeom prst="line">
            <a:avLst/>
          </a:prstGeom>
          <a:solidFill>
            <a:srgbClr val="0C2D83"/>
          </a:solidFill>
          <a:ln w="28575" cap="flat" cmpd="sng" algn="ctr">
            <a:solidFill>
              <a:schemeClr val="bg1"/>
            </a:solidFill>
            <a:prstDash val="solid"/>
            <a:round/>
            <a:headEnd type="none" w="med" len="med"/>
            <a:tailEnd type="none" w="med" len="med"/>
          </a:ln>
          <a:effectLst/>
        </p:spPr>
      </p:cxnSp>
      <p:cxnSp>
        <p:nvCxnSpPr>
          <p:cNvPr id="10" name="Straight Connector 9"/>
          <p:cNvCxnSpPr/>
          <p:nvPr/>
        </p:nvCxnSpPr>
        <p:spPr bwMode="auto">
          <a:xfrm>
            <a:off x="1015420" y="5564569"/>
            <a:ext cx="2371060" cy="0"/>
          </a:xfrm>
          <a:prstGeom prst="line">
            <a:avLst/>
          </a:prstGeom>
          <a:solidFill>
            <a:srgbClr val="0C2D83"/>
          </a:solidFill>
          <a:ln w="28575" cap="flat" cmpd="sng" algn="ctr">
            <a:solidFill>
              <a:schemeClr val="bg1"/>
            </a:solidFill>
            <a:prstDash val="solid"/>
            <a:round/>
            <a:headEnd type="none" w="med" len="med"/>
            <a:tailEnd type="none" w="med" len="med"/>
          </a:ln>
          <a:effectLst/>
        </p:spPr>
      </p:cxnSp>
      <p:sp>
        <p:nvSpPr>
          <p:cNvPr id="11" name="Diamond 10"/>
          <p:cNvSpPr/>
          <p:nvPr/>
        </p:nvSpPr>
        <p:spPr bwMode="auto">
          <a:xfrm>
            <a:off x="2783956" y="4971008"/>
            <a:ext cx="191386" cy="223284"/>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1400" dirty="0" smtClean="0">
              <a:solidFill>
                <a:prstClr val="black"/>
              </a:solidFill>
            </a:endParaRPr>
          </a:p>
        </p:txBody>
      </p:sp>
      <p:sp>
        <p:nvSpPr>
          <p:cNvPr id="12" name="Diamond 11"/>
          <p:cNvSpPr/>
          <p:nvPr/>
        </p:nvSpPr>
        <p:spPr bwMode="auto">
          <a:xfrm>
            <a:off x="2557140" y="5196064"/>
            <a:ext cx="191386" cy="223284"/>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1400" dirty="0" smtClean="0">
              <a:solidFill>
                <a:prstClr val="black"/>
              </a:solidFill>
            </a:endParaRPr>
          </a:p>
        </p:txBody>
      </p:sp>
      <p:sp>
        <p:nvSpPr>
          <p:cNvPr id="13" name="Diamond 12"/>
          <p:cNvSpPr/>
          <p:nvPr/>
        </p:nvSpPr>
        <p:spPr bwMode="auto">
          <a:xfrm>
            <a:off x="2089308" y="5844651"/>
            <a:ext cx="191386" cy="223284"/>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1400" dirty="0" smtClean="0">
              <a:solidFill>
                <a:prstClr val="black"/>
              </a:solidFill>
            </a:endParaRPr>
          </a:p>
        </p:txBody>
      </p:sp>
      <p:sp>
        <p:nvSpPr>
          <p:cNvPr id="14" name="Diamond 13"/>
          <p:cNvSpPr/>
          <p:nvPr/>
        </p:nvSpPr>
        <p:spPr bwMode="auto">
          <a:xfrm>
            <a:off x="1589577" y="5196064"/>
            <a:ext cx="191386" cy="223284"/>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1400" dirty="0" smtClean="0">
              <a:solidFill>
                <a:prstClr val="black"/>
              </a:solidFill>
            </a:endParaRPr>
          </a:p>
        </p:txBody>
      </p:sp>
      <p:grpSp>
        <p:nvGrpSpPr>
          <p:cNvPr id="15" name="Group 14"/>
          <p:cNvGrpSpPr/>
          <p:nvPr/>
        </p:nvGrpSpPr>
        <p:grpSpPr>
          <a:xfrm>
            <a:off x="1143009" y="4845188"/>
            <a:ext cx="978195" cy="588960"/>
            <a:chOff x="1711853" y="4827180"/>
            <a:chExt cx="978195" cy="588960"/>
          </a:xfrm>
        </p:grpSpPr>
        <p:sp>
          <p:nvSpPr>
            <p:cNvPr id="16" name="Freeform 15"/>
            <p:cNvSpPr/>
            <p:nvPr/>
          </p:nvSpPr>
          <p:spPr bwMode="auto">
            <a:xfrm flipH="1">
              <a:off x="1711853" y="4827180"/>
              <a:ext cx="978195" cy="588960"/>
            </a:xfrm>
            <a:custGeom>
              <a:avLst/>
              <a:gdLst>
                <a:gd name="connsiteX0" fmla="*/ 3976 w 938254"/>
                <a:gd name="connsiteY0" fmla="*/ 0 h 492981"/>
                <a:gd name="connsiteX1" fmla="*/ 0 w 938254"/>
                <a:gd name="connsiteY1" fmla="*/ 492981 h 492981"/>
                <a:gd name="connsiteX2" fmla="*/ 938254 w 938254"/>
                <a:gd name="connsiteY2" fmla="*/ 492981 h 492981"/>
                <a:gd name="connsiteX3" fmla="*/ 536713 w 938254"/>
                <a:gd name="connsiteY3" fmla="*/ 3976 h 492981"/>
                <a:gd name="connsiteX4" fmla="*/ 3976 w 938254"/>
                <a:gd name="connsiteY4" fmla="*/ 0 h 492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54" h="492981">
                  <a:moveTo>
                    <a:pt x="3976" y="0"/>
                  </a:moveTo>
                  <a:cubicBezTo>
                    <a:pt x="2651" y="164327"/>
                    <a:pt x="1325" y="328654"/>
                    <a:pt x="0" y="492981"/>
                  </a:cubicBezTo>
                  <a:lnTo>
                    <a:pt x="938254" y="492981"/>
                  </a:lnTo>
                  <a:lnTo>
                    <a:pt x="536713" y="3976"/>
                  </a:lnTo>
                  <a:lnTo>
                    <a:pt x="3976" y="0"/>
                  </a:lnTo>
                  <a:close/>
                </a:path>
              </a:pathLst>
            </a:custGeom>
            <a:solidFill>
              <a:srgbClr val="92D050"/>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txBody>
            <a:bodyPr vert="horz" wrap="square" lIns="91440" tIns="45720" rIns="91440" bIns="45720" numCol="1" rtlCol="0" anchor="t" anchorCtr="0" compatLnSpc="1">
              <a:prstTxWarp prst="textNoShape">
                <a:avLst/>
              </a:prstTxWarp>
            </a:bodyPr>
            <a:lstStyle/>
            <a:p>
              <a:pPr algn="ctr" eaLnBrk="0" hangingPunct="0"/>
              <a:endParaRPr lang="en-US" sz="500" dirty="0" smtClean="0">
                <a:solidFill>
                  <a:prstClr val="black"/>
                </a:solidFill>
              </a:endParaRPr>
            </a:p>
          </p:txBody>
        </p:sp>
        <p:sp>
          <p:nvSpPr>
            <p:cNvPr id="17" name="TextBox 16"/>
            <p:cNvSpPr txBox="1"/>
            <p:nvPr/>
          </p:nvSpPr>
          <p:spPr>
            <a:xfrm>
              <a:off x="2043348" y="5012002"/>
              <a:ext cx="500458" cy="249927"/>
            </a:xfrm>
            <a:prstGeom prst="rect">
              <a:avLst/>
            </a:prstGeom>
            <a:noFill/>
            <a:scene3d>
              <a:camera prst="orthographicFront"/>
              <a:lightRig rig="threePt" dir="t"/>
            </a:scene3d>
            <a:sp3d>
              <a:bevelT/>
            </a:sp3d>
          </p:spPr>
          <p:txBody>
            <a:bodyPr wrap="none" rtlCol="0">
              <a:spAutoFit/>
            </a:bodyPr>
            <a:lstStyle/>
            <a:p>
              <a:r>
                <a:rPr lang="en-US" b="1" dirty="0" smtClean="0">
                  <a:solidFill>
                    <a:prstClr val="black"/>
                  </a:solidFill>
                </a:rPr>
                <a:t>TRB</a:t>
              </a:r>
            </a:p>
          </p:txBody>
        </p:sp>
      </p:grpSp>
      <p:sp>
        <p:nvSpPr>
          <p:cNvPr id="18" name="Diamond 17"/>
          <p:cNvSpPr/>
          <p:nvPr/>
        </p:nvSpPr>
        <p:spPr bwMode="auto">
          <a:xfrm>
            <a:off x="1939961" y="4323826"/>
            <a:ext cx="191386" cy="223284"/>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sz="1400" dirty="0" smtClean="0">
              <a:solidFill>
                <a:prstClr val="black"/>
              </a:solidFill>
            </a:endParaRPr>
          </a:p>
        </p:txBody>
      </p:sp>
      <p:cxnSp>
        <p:nvCxnSpPr>
          <p:cNvPr id="19" name="Straight Arrow Connector 18"/>
          <p:cNvCxnSpPr/>
          <p:nvPr/>
        </p:nvCxnSpPr>
        <p:spPr bwMode="auto">
          <a:xfrm>
            <a:off x="2486083" y="3158926"/>
            <a:ext cx="394855" cy="0"/>
          </a:xfrm>
          <a:prstGeom prst="straightConnector1">
            <a:avLst/>
          </a:prstGeom>
          <a:solidFill>
            <a:schemeClr val="accent1"/>
          </a:solidFill>
          <a:ln w="28575" cap="flat" cmpd="sng" algn="ctr">
            <a:solidFill>
              <a:srgbClr val="FF9933"/>
            </a:solidFill>
            <a:prstDash val="sysDash"/>
            <a:round/>
            <a:headEnd type="none" w="med" len="med"/>
            <a:tailEnd type="stealth" w="lg" len="lg"/>
          </a:ln>
          <a:effectLst/>
        </p:spPr>
      </p:cxnSp>
      <p:cxnSp>
        <p:nvCxnSpPr>
          <p:cNvPr id="20" name="Straight Arrow Connector 19"/>
          <p:cNvCxnSpPr/>
          <p:nvPr/>
        </p:nvCxnSpPr>
        <p:spPr bwMode="auto">
          <a:xfrm>
            <a:off x="2486083" y="3394486"/>
            <a:ext cx="394855" cy="0"/>
          </a:xfrm>
          <a:prstGeom prst="straightConnector1">
            <a:avLst/>
          </a:prstGeom>
          <a:solidFill>
            <a:schemeClr val="accent1"/>
          </a:solidFill>
          <a:ln w="28575" cap="flat" cmpd="sng" algn="ctr">
            <a:solidFill>
              <a:srgbClr val="C00000"/>
            </a:solidFill>
            <a:prstDash val="solid"/>
            <a:round/>
            <a:headEnd type="none" w="med" len="med"/>
            <a:tailEnd type="stealth" w="lg" len="lg"/>
          </a:ln>
          <a:effectLst/>
        </p:spPr>
      </p:cxnSp>
      <p:cxnSp>
        <p:nvCxnSpPr>
          <p:cNvPr id="21" name="Elbow Connector 20"/>
          <p:cNvCxnSpPr>
            <a:stCxn id="24" idx="0"/>
            <a:endCxn id="37" idx="3"/>
          </p:cNvCxnSpPr>
          <p:nvPr/>
        </p:nvCxnSpPr>
        <p:spPr bwMode="auto">
          <a:xfrm rot="16200000" flipV="1">
            <a:off x="2154342" y="4537848"/>
            <a:ext cx="482698" cy="501222"/>
          </a:xfrm>
          <a:prstGeom prst="bentConnector3">
            <a:avLst>
              <a:gd name="adj1" fmla="val 50000"/>
            </a:avLst>
          </a:prstGeom>
          <a:solidFill>
            <a:schemeClr val="accent1"/>
          </a:solidFill>
          <a:ln w="38100" cap="flat" cmpd="sng" algn="ctr">
            <a:solidFill>
              <a:srgbClr val="C00000"/>
            </a:solidFill>
            <a:prstDash val="solid"/>
            <a:round/>
            <a:headEnd type="none" w="med" len="med"/>
            <a:tailEnd type="stealth"/>
          </a:ln>
          <a:effectLst/>
        </p:spPr>
      </p:cxnSp>
      <p:grpSp>
        <p:nvGrpSpPr>
          <p:cNvPr id="22" name="Group 21"/>
          <p:cNvGrpSpPr/>
          <p:nvPr/>
        </p:nvGrpSpPr>
        <p:grpSpPr>
          <a:xfrm>
            <a:off x="2270075" y="4855821"/>
            <a:ext cx="978195" cy="584791"/>
            <a:chOff x="2838919" y="4837813"/>
            <a:chExt cx="978195" cy="584791"/>
          </a:xfrm>
        </p:grpSpPr>
        <p:sp>
          <p:nvSpPr>
            <p:cNvPr id="23" name="Freeform 22"/>
            <p:cNvSpPr/>
            <p:nvPr/>
          </p:nvSpPr>
          <p:spPr bwMode="auto">
            <a:xfrm>
              <a:off x="2838919" y="4837813"/>
              <a:ext cx="978195" cy="584791"/>
            </a:xfrm>
            <a:custGeom>
              <a:avLst/>
              <a:gdLst>
                <a:gd name="connsiteX0" fmla="*/ 3976 w 938254"/>
                <a:gd name="connsiteY0" fmla="*/ 0 h 492981"/>
                <a:gd name="connsiteX1" fmla="*/ 0 w 938254"/>
                <a:gd name="connsiteY1" fmla="*/ 492981 h 492981"/>
                <a:gd name="connsiteX2" fmla="*/ 938254 w 938254"/>
                <a:gd name="connsiteY2" fmla="*/ 492981 h 492981"/>
                <a:gd name="connsiteX3" fmla="*/ 536713 w 938254"/>
                <a:gd name="connsiteY3" fmla="*/ 3976 h 492981"/>
                <a:gd name="connsiteX4" fmla="*/ 3976 w 938254"/>
                <a:gd name="connsiteY4" fmla="*/ 0 h 492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54" h="492981">
                  <a:moveTo>
                    <a:pt x="3976" y="0"/>
                  </a:moveTo>
                  <a:cubicBezTo>
                    <a:pt x="2651" y="164327"/>
                    <a:pt x="1325" y="328654"/>
                    <a:pt x="0" y="492981"/>
                  </a:cubicBezTo>
                  <a:lnTo>
                    <a:pt x="938254" y="492981"/>
                  </a:lnTo>
                  <a:lnTo>
                    <a:pt x="536713" y="3976"/>
                  </a:lnTo>
                  <a:lnTo>
                    <a:pt x="3976" y="0"/>
                  </a:lnTo>
                  <a:close/>
                </a:path>
              </a:pathLst>
            </a:custGeom>
            <a:solidFill>
              <a:srgbClr val="92D050"/>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txBody>
            <a:bodyPr vert="horz" wrap="square" lIns="91440" tIns="45720" rIns="91440" bIns="45720" numCol="1" rtlCol="0" anchor="t" anchorCtr="0" compatLnSpc="1">
              <a:prstTxWarp prst="textNoShape">
                <a:avLst/>
              </a:prstTxWarp>
            </a:bodyPr>
            <a:lstStyle/>
            <a:p>
              <a:pPr algn="ctr" eaLnBrk="0" hangingPunct="0"/>
              <a:endParaRPr lang="en-US" sz="500" dirty="0" smtClean="0">
                <a:solidFill>
                  <a:prstClr val="black"/>
                </a:solidFill>
              </a:endParaRPr>
            </a:p>
          </p:txBody>
        </p:sp>
        <p:sp>
          <p:nvSpPr>
            <p:cNvPr id="24" name="TextBox 23"/>
            <p:cNvSpPr txBox="1"/>
            <p:nvPr/>
          </p:nvSpPr>
          <p:spPr>
            <a:xfrm>
              <a:off x="2909613" y="5011800"/>
              <a:ext cx="611065" cy="248157"/>
            </a:xfrm>
            <a:prstGeom prst="rect">
              <a:avLst/>
            </a:prstGeom>
            <a:noFill/>
            <a:scene3d>
              <a:camera prst="orthographicFront"/>
              <a:lightRig rig="threePt" dir="t"/>
            </a:scene3d>
            <a:sp3d>
              <a:bevelT/>
            </a:sp3d>
          </p:spPr>
          <p:txBody>
            <a:bodyPr wrap="none" rtlCol="0">
              <a:spAutoFit/>
            </a:bodyPr>
            <a:lstStyle/>
            <a:p>
              <a:r>
                <a:rPr lang="en-US" b="1" dirty="0" smtClean="0">
                  <a:solidFill>
                    <a:prstClr val="black"/>
                  </a:solidFill>
                </a:rPr>
                <a:t>FRRB</a:t>
              </a:r>
            </a:p>
          </p:txBody>
        </p:sp>
      </p:grpSp>
      <p:cxnSp>
        <p:nvCxnSpPr>
          <p:cNvPr id="25" name="Shape 73"/>
          <p:cNvCxnSpPr>
            <a:stCxn id="7" idx="1"/>
            <a:endCxn id="6" idx="3"/>
          </p:cNvCxnSpPr>
          <p:nvPr/>
        </p:nvCxnSpPr>
        <p:spPr bwMode="auto">
          <a:xfrm rot="10800000">
            <a:off x="1940450" y="5137583"/>
            <a:ext cx="457202" cy="1588"/>
          </a:xfrm>
          <a:prstGeom prst="bentConnector3">
            <a:avLst>
              <a:gd name="adj1" fmla="val 50000"/>
            </a:avLst>
          </a:prstGeom>
          <a:solidFill>
            <a:schemeClr val="accent1"/>
          </a:solidFill>
          <a:ln w="28575" cap="flat" cmpd="sng" algn="ctr">
            <a:solidFill>
              <a:srgbClr val="FF9933"/>
            </a:solidFill>
            <a:prstDash val="sysDash"/>
            <a:round/>
            <a:headEnd type="stealth" w="lg" len="lg"/>
            <a:tailEnd type="stealth" w="lg" len="lg"/>
          </a:ln>
          <a:effectLst/>
        </p:spPr>
      </p:cxnSp>
      <p:cxnSp>
        <p:nvCxnSpPr>
          <p:cNvPr id="26" name="Elbow Connector 25"/>
          <p:cNvCxnSpPr/>
          <p:nvPr/>
        </p:nvCxnSpPr>
        <p:spPr bwMode="auto">
          <a:xfrm rot="5400000" flipH="1" flipV="1">
            <a:off x="2184532" y="4928277"/>
            <a:ext cx="1972" cy="921569"/>
          </a:xfrm>
          <a:prstGeom prst="bentConnector3">
            <a:avLst>
              <a:gd name="adj1" fmla="val -11592292"/>
            </a:avLst>
          </a:prstGeom>
          <a:solidFill>
            <a:schemeClr val="accent1"/>
          </a:solidFill>
          <a:ln w="28575" cap="flat" cmpd="sng" algn="ctr">
            <a:solidFill>
              <a:srgbClr val="FF9933"/>
            </a:solidFill>
            <a:prstDash val="sysDash"/>
            <a:round/>
            <a:headEnd type="stealth" w="lg" len="lg"/>
            <a:tailEnd type="stealth" w="lg" len="lg"/>
          </a:ln>
          <a:effectLst/>
        </p:spPr>
      </p:cxnSp>
      <p:cxnSp>
        <p:nvCxnSpPr>
          <p:cNvPr id="27" name="Straight Connector 26"/>
          <p:cNvCxnSpPr/>
          <p:nvPr/>
        </p:nvCxnSpPr>
        <p:spPr bwMode="auto">
          <a:xfrm>
            <a:off x="2236288" y="5621700"/>
            <a:ext cx="0" cy="161973"/>
          </a:xfrm>
          <a:prstGeom prst="line">
            <a:avLst/>
          </a:prstGeom>
          <a:solidFill>
            <a:schemeClr val="accent1"/>
          </a:solidFill>
          <a:ln w="28575" cap="flat" cmpd="sng" algn="ctr">
            <a:solidFill>
              <a:srgbClr val="FF9933"/>
            </a:solidFill>
            <a:prstDash val="sysDash"/>
            <a:round/>
            <a:headEnd type="none" w="med" len="med"/>
            <a:tailEnd type="none" w="med" len="med"/>
          </a:ln>
          <a:effectLst/>
        </p:spPr>
      </p:cxnSp>
      <p:grpSp>
        <p:nvGrpSpPr>
          <p:cNvPr id="28" name="Group 27"/>
          <p:cNvGrpSpPr/>
          <p:nvPr/>
        </p:nvGrpSpPr>
        <p:grpSpPr>
          <a:xfrm>
            <a:off x="770868" y="5727692"/>
            <a:ext cx="2870790" cy="457200"/>
            <a:chOff x="1339712" y="5709684"/>
            <a:chExt cx="2870790" cy="457200"/>
          </a:xfrm>
        </p:grpSpPr>
        <p:sp>
          <p:nvSpPr>
            <p:cNvPr id="29" name="Freeform 149"/>
            <p:cNvSpPr/>
            <p:nvPr/>
          </p:nvSpPr>
          <p:spPr bwMode="auto">
            <a:xfrm>
              <a:off x="1339712" y="5709684"/>
              <a:ext cx="2870790" cy="457200"/>
            </a:xfrm>
            <a:prstGeom prst="trapezoid">
              <a:avLst>
                <a:gd name="adj" fmla="val 64093"/>
              </a:avLst>
            </a:prstGeom>
            <a:solidFill>
              <a:srgbClr val="92D050"/>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txBody>
            <a:bodyPr vert="horz" wrap="square" lIns="91440" tIns="45720" rIns="91440" bIns="45720" numCol="1" rtlCol="0" anchor="t" anchorCtr="0" compatLnSpc="1">
              <a:prstTxWarp prst="textNoShape">
                <a:avLst/>
              </a:prstTxWarp>
            </a:bodyPr>
            <a:lstStyle/>
            <a:p>
              <a:pPr algn="ctr" eaLnBrk="0" hangingPunct="0"/>
              <a:endParaRPr lang="en-US" sz="500" dirty="0" smtClean="0">
                <a:solidFill>
                  <a:prstClr val="black"/>
                </a:solidFill>
              </a:endParaRPr>
            </a:p>
          </p:txBody>
        </p:sp>
        <p:sp>
          <p:nvSpPr>
            <p:cNvPr id="30" name="TextBox 29"/>
            <p:cNvSpPr txBox="1"/>
            <p:nvPr/>
          </p:nvSpPr>
          <p:spPr>
            <a:xfrm>
              <a:off x="2057400" y="5791200"/>
              <a:ext cx="1236689" cy="285036"/>
            </a:xfrm>
            <a:prstGeom prst="trapezoid">
              <a:avLst/>
            </a:prstGeom>
            <a:noFill/>
            <a:scene3d>
              <a:camera prst="orthographicFront"/>
              <a:lightRig rig="threePt" dir="t"/>
            </a:scene3d>
            <a:sp3d>
              <a:bevelT/>
            </a:sp3d>
          </p:spPr>
          <p:txBody>
            <a:bodyPr wrap="none" rtlCol="0">
              <a:spAutoFit/>
            </a:bodyPr>
            <a:lstStyle/>
            <a:p>
              <a:r>
                <a:rPr lang="en-US" b="1" dirty="0" smtClean="0">
                  <a:solidFill>
                    <a:prstClr val="black"/>
                  </a:solidFill>
                </a:rPr>
                <a:t>Technical Team</a:t>
              </a:r>
            </a:p>
          </p:txBody>
        </p:sp>
      </p:grpSp>
      <p:cxnSp>
        <p:nvCxnSpPr>
          <p:cNvPr id="31" name="Straight Arrow Connector 30"/>
          <p:cNvCxnSpPr/>
          <p:nvPr/>
        </p:nvCxnSpPr>
        <p:spPr bwMode="auto">
          <a:xfrm flipV="1">
            <a:off x="1935036" y="4547110"/>
            <a:ext cx="5414" cy="338359"/>
          </a:xfrm>
          <a:prstGeom prst="straightConnector1">
            <a:avLst/>
          </a:prstGeom>
          <a:solidFill>
            <a:schemeClr val="accent1"/>
          </a:solidFill>
          <a:ln w="28575" cap="flat" cmpd="sng" algn="ctr">
            <a:solidFill>
              <a:srgbClr val="FF9933"/>
            </a:solidFill>
            <a:prstDash val="sysDash"/>
            <a:round/>
            <a:headEnd type="none" w="med" len="med"/>
            <a:tailEnd type="stealth" w="lg" len="lg"/>
          </a:ln>
          <a:effectLst/>
        </p:spPr>
      </p:cxnSp>
      <p:sp>
        <p:nvSpPr>
          <p:cNvPr id="32" name="Rectangle 31"/>
          <p:cNvSpPr/>
          <p:nvPr/>
        </p:nvSpPr>
        <p:spPr>
          <a:xfrm>
            <a:off x="389304" y="1257537"/>
            <a:ext cx="3698923" cy="1190587"/>
          </a:xfrm>
          <a:prstGeom prst="rect">
            <a:avLst/>
          </a:prstGeom>
          <a:solidFill>
            <a:srgbClr val="3F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spcAft>
                <a:spcPts val="600"/>
              </a:spcAft>
              <a:defRPr/>
            </a:pPr>
            <a:r>
              <a:rPr lang="en-US" b="1" i="1" u="sng" dirty="0" smtClean="0">
                <a:solidFill>
                  <a:srgbClr val="000000"/>
                </a:solidFill>
              </a:rPr>
              <a:t>AF Configuration Steering Board (CSB)</a:t>
            </a:r>
            <a:endParaRPr lang="en-US" b="1" i="1" u="sng" dirty="0">
              <a:solidFill>
                <a:srgbClr val="000000"/>
              </a:solidFill>
            </a:endParaRPr>
          </a:p>
          <a:p>
            <a:pPr>
              <a:defRPr/>
            </a:pPr>
            <a:r>
              <a:rPr lang="en-US" b="1" dirty="0" smtClean="0">
                <a:solidFill>
                  <a:srgbClr val="000000"/>
                </a:solidFill>
              </a:rPr>
              <a:t>SAE Chaired</a:t>
            </a:r>
          </a:p>
          <a:p>
            <a:pPr>
              <a:defRPr/>
            </a:pPr>
            <a:r>
              <a:rPr lang="en-US" b="1" dirty="0" smtClean="0">
                <a:solidFill>
                  <a:srgbClr val="000000"/>
                </a:solidFill>
              </a:rPr>
              <a:t>Annual and Special Request</a:t>
            </a:r>
          </a:p>
          <a:p>
            <a:pPr>
              <a:defRPr/>
            </a:pPr>
            <a:r>
              <a:rPr lang="en-US" b="1" dirty="0" smtClean="0">
                <a:solidFill>
                  <a:srgbClr val="000000"/>
                </a:solidFill>
              </a:rPr>
              <a:t>Approve/disapprove changes that impact cost and Schedule </a:t>
            </a:r>
            <a:endParaRPr lang="en-US" b="1" dirty="0">
              <a:solidFill>
                <a:srgbClr val="000000"/>
              </a:solidFill>
            </a:endParaRPr>
          </a:p>
        </p:txBody>
      </p:sp>
      <p:sp>
        <p:nvSpPr>
          <p:cNvPr id="33" name="Rectangle 32"/>
          <p:cNvSpPr/>
          <p:nvPr/>
        </p:nvSpPr>
        <p:spPr>
          <a:xfrm>
            <a:off x="802625" y="2592241"/>
            <a:ext cx="2732850" cy="1174241"/>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spcAft>
                <a:spcPts val="600"/>
              </a:spcAft>
              <a:defRPr/>
            </a:pPr>
            <a:r>
              <a:rPr lang="en-US" b="1" dirty="0" smtClean="0">
                <a:solidFill>
                  <a:srgbClr val="000000"/>
                </a:solidFill>
              </a:rPr>
              <a:t>Requirements </a:t>
            </a:r>
            <a:r>
              <a:rPr lang="en-US" b="1" dirty="0">
                <a:solidFill>
                  <a:srgbClr val="000000"/>
                </a:solidFill>
              </a:rPr>
              <a:t>&amp; Planning Council (R&amp;PC)</a:t>
            </a:r>
          </a:p>
          <a:p>
            <a:pPr>
              <a:defRPr/>
            </a:pPr>
            <a:r>
              <a:rPr lang="en-US" b="1" dirty="0" smtClean="0">
                <a:solidFill>
                  <a:srgbClr val="000000"/>
                </a:solidFill>
              </a:rPr>
              <a:t>Co-Chairs:  User and PEO</a:t>
            </a:r>
          </a:p>
          <a:p>
            <a:pPr>
              <a:defRPr/>
            </a:pPr>
            <a:r>
              <a:rPr lang="en-US" b="1" dirty="0" smtClean="0">
                <a:solidFill>
                  <a:srgbClr val="000000"/>
                </a:solidFill>
              </a:rPr>
              <a:t>Approve changes that do not impact cost and schedule</a:t>
            </a:r>
            <a:endParaRPr lang="en-US" b="1" dirty="0">
              <a:solidFill>
                <a:srgbClr val="000000"/>
              </a:solidFill>
            </a:endParaRPr>
          </a:p>
        </p:txBody>
      </p:sp>
      <p:sp>
        <p:nvSpPr>
          <p:cNvPr id="34" name="TextBox 33"/>
          <p:cNvSpPr txBox="1"/>
          <p:nvPr/>
        </p:nvSpPr>
        <p:spPr>
          <a:xfrm>
            <a:off x="3727966" y="4826732"/>
            <a:ext cx="1591013" cy="369332"/>
          </a:xfrm>
          <a:prstGeom prst="rect">
            <a:avLst/>
          </a:prstGeom>
          <a:noFill/>
        </p:spPr>
        <p:txBody>
          <a:bodyPr wrap="none" rtlCol="0">
            <a:spAutoFit/>
          </a:bodyPr>
          <a:lstStyle/>
          <a:p>
            <a:r>
              <a:rPr lang="en-US" dirty="0" smtClean="0">
                <a:solidFill>
                  <a:srgbClr val="000000"/>
                </a:solidFill>
              </a:rPr>
              <a:t>Program Office</a:t>
            </a:r>
            <a:endParaRPr lang="en-US" dirty="0">
              <a:solidFill>
                <a:srgbClr val="000000"/>
              </a:solidFill>
            </a:endParaRPr>
          </a:p>
        </p:txBody>
      </p:sp>
      <p:sp>
        <p:nvSpPr>
          <p:cNvPr id="35" name="TextBox 34"/>
          <p:cNvSpPr txBox="1"/>
          <p:nvPr/>
        </p:nvSpPr>
        <p:spPr>
          <a:xfrm>
            <a:off x="3980086" y="2871176"/>
            <a:ext cx="1086772" cy="369332"/>
          </a:xfrm>
          <a:prstGeom prst="rect">
            <a:avLst/>
          </a:prstGeom>
          <a:noFill/>
        </p:spPr>
        <p:txBody>
          <a:bodyPr wrap="none" rtlCol="0">
            <a:spAutoFit/>
          </a:bodyPr>
          <a:lstStyle/>
          <a:p>
            <a:r>
              <a:rPr lang="en-US" dirty="0" smtClean="0">
                <a:solidFill>
                  <a:srgbClr val="000000"/>
                </a:solidFill>
              </a:rPr>
              <a:t>PEO/User</a:t>
            </a:r>
            <a:endParaRPr lang="en-US" dirty="0">
              <a:solidFill>
                <a:srgbClr val="000000"/>
              </a:solidFill>
            </a:endParaRPr>
          </a:p>
        </p:txBody>
      </p:sp>
      <p:sp>
        <p:nvSpPr>
          <p:cNvPr id="36" name="TextBox 35"/>
          <p:cNvSpPr txBox="1"/>
          <p:nvPr/>
        </p:nvSpPr>
        <p:spPr>
          <a:xfrm>
            <a:off x="4090501" y="1423510"/>
            <a:ext cx="865943" cy="369332"/>
          </a:xfrm>
          <a:prstGeom prst="rect">
            <a:avLst/>
          </a:prstGeom>
          <a:noFill/>
        </p:spPr>
        <p:txBody>
          <a:bodyPr wrap="none" rtlCol="0">
            <a:spAutoFit/>
          </a:bodyPr>
          <a:lstStyle/>
          <a:p>
            <a:r>
              <a:rPr lang="en-US" dirty="0" smtClean="0">
                <a:solidFill>
                  <a:srgbClr val="000000"/>
                </a:solidFill>
              </a:rPr>
              <a:t>HQs AF</a:t>
            </a:r>
            <a:endParaRPr lang="en-US" dirty="0">
              <a:solidFill>
                <a:srgbClr val="000000"/>
              </a:solidFill>
            </a:endParaRPr>
          </a:p>
        </p:txBody>
      </p:sp>
      <p:sp>
        <p:nvSpPr>
          <p:cNvPr id="37" name="Isosceles Triangle 36"/>
          <p:cNvSpPr/>
          <p:nvPr/>
        </p:nvSpPr>
        <p:spPr>
          <a:xfrm>
            <a:off x="1869556" y="4111848"/>
            <a:ext cx="551047" cy="435262"/>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 name="TextBox 37"/>
          <p:cNvSpPr txBox="1"/>
          <p:nvPr/>
        </p:nvSpPr>
        <p:spPr>
          <a:xfrm>
            <a:off x="1861044" y="4285208"/>
            <a:ext cx="639887" cy="253916"/>
          </a:xfrm>
          <a:prstGeom prst="rect">
            <a:avLst/>
          </a:prstGeom>
          <a:noFill/>
          <a:scene3d>
            <a:camera prst="orthographicFront"/>
            <a:lightRig rig="threePt" dir="t"/>
          </a:scene3d>
          <a:sp3d>
            <a:bevelT/>
          </a:sp3d>
        </p:spPr>
        <p:txBody>
          <a:bodyPr wrap="none" rtlCol="0">
            <a:spAutoFit/>
          </a:bodyPr>
          <a:lstStyle/>
          <a:p>
            <a:r>
              <a:rPr lang="en-US" sz="1050" b="1" dirty="0" smtClean="0">
                <a:solidFill>
                  <a:prstClr val="black"/>
                </a:solidFill>
              </a:rPr>
              <a:t>CCB</a:t>
            </a:r>
            <a:endParaRPr lang="en-US" sz="1050" b="1" dirty="0">
              <a:solidFill>
                <a:prstClr val="black"/>
              </a:solidFill>
            </a:endParaRPr>
          </a:p>
        </p:txBody>
      </p:sp>
      <p:cxnSp>
        <p:nvCxnSpPr>
          <p:cNvPr id="39" name="Straight Arrow Connector 38"/>
          <p:cNvCxnSpPr>
            <a:stCxn id="33" idx="2"/>
            <a:endCxn id="8" idx="0"/>
          </p:cNvCxnSpPr>
          <p:nvPr/>
        </p:nvCxnSpPr>
        <p:spPr>
          <a:xfrm>
            <a:off x="2169050" y="3766482"/>
            <a:ext cx="3175" cy="8801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2"/>
            <a:endCxn id="33" idx="0"/>
          </p:cNvCxnSpPr>
          <p:nvPr/>
        </p:nvCxnSpPr>
        <p:spPr>
          <a:xfrm flipH="1">
            <a:off x="2169050" y="2448124"/>
            <a:ext cx="69716" cy="1441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auto">
          <a:xfrm>
            <a:off x="4956444" y="1423510"/>
            <a:ext cx="0" cy="492087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11971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0EA662D5-CE1A-48F0-8E55-BD324CA056E6}" type="slidenum">
              <a:rPr lang="en-US" smtClean="0"/>
              <a:pPr/>
              <a:t>17</a:t>
            </a:fld>
            <a:endParaRPr lang="en-US" smtClean="0"/>
          </a:p>
        </p:txBody>
      </p:sp>
      <p:sp>
        <p:nvSpPr>
          <p:cNvPr id="14339" name="Rectangle 4"/>
          <p:cNvSpPr>
            <a:spLocks noGrp="1" noChangeArrowheads="1"/>
          </p:cNvSpPr>
          <p:nvPr>
            <p:ph type="title"/>
          </p:nvPr>
        </p:nvSpPr>
        <p:spPr/>
        <p:txBody>
          <a:bodyPr/>
          <a:lstStyle/>
          <a:p>
            <a:r>
              <a:rPr lang="en-US" dirty="0" smtClean="0"/>
              <a:t>Requirements Changes (+/-)</a:t>
            </a:r>
            <a:br>
              <a:rPr lang="en-US" dirty="0" smtClean="0"/>
            </a:br>
            <a:r>
              <a:rPr lang="en-US" sz="1600" dirty="0" smtClean="0"/>
              <a:t>since last CSB</a:t>
            </a:r>
            <a:endParaRPr lang="en-US" dirty="0" smtClean="0"/>
          </a:p>
        </p:txBody>
      </p:sp>
      <p:graphicFrame>
        <p:nvGraphicFramePr>
          <p:cNvPr id="245909" name="Group 149"/>
          <p:cNvGraphicFramePr>
            <a:graphicFrameLocks noGrp="1"/>
          </p:cNvGraphicFramePr>
          <p:nvPr>
            <p:extLst>
              <p:ext uri="{D42A27DB-BD31-4B8C-83A1-F6EECF244321}">
                <p14:modId xmlns:p14="http://schemas.microsoft.com/office/powerpoint/2010/main" val="1470481906"/>
              </p:ext>
            </p:extLst>
          </p:nvPr>
        </p:nvGraphicFramePr>
        <p:xfrm>
          <a:off x="87084" y="1459676"/>
          <a:ext cx="8930244" cy="3264531"/>
        </p:xfrm>
        <a:graphic>
          <a:graphicData uri="http://schemas.openxmlformats.org/drawingml/2006/table">
            <a:tbl>
              <a:tblPr/>
              <a:tblGrid>
                <a:gridCol w="1638795"/>
                <a:gridCol w="1348623"/>
                <a:gridCol w="1871290"/>
                <a:gridCol w="1105458"/>
                <a:gridCol w="1699030"/>
                <a:gridCol w="1267048"/>
              </a:tblGrid>
              <a:tr h="640040">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New / Refined Requirement</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Threshold / Objective</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Rationale for New Req.</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Current Est.</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Cost/</a:t>
                      </a:r>
                      <a:r>
                        <a:rPr kumimoji="0" lang="en-US" sz="1600" b="1" i="0" u="none" strike="noStrike" cap="none" normalizeH="0" baseline="0" dirty="0" err="1" smtClean="0">
                          <a:ln>
                            <a:noFill/>
                          </a:ln>
                          <a:solidFill>
                            <a:schemeClr val="bg1"/>
                          </a:solidFill>
                          <a:effectLst/>
                          <a:latin typeface="Arial" charset="0"/>
                        </a:rPr>
                        <a:t>Sched</a:t>
                      </a:r>
                      <a:r>
                        <a:rPr kumimoji="0" lang="en-US" sz="1600" b="1" i="0" u="none" strike="noStrike" cap="none" normalizeH="0" baseline="0" dirty="0" smtClean="0">
                          <a:ln>
                            <a:noFill/>
                          </a:ln>
                          <a:solidFill>
                            <a:schemeClr val="bg1"/>
                          </a:solidFill>
                          <a:effectLst/>
                          <a:latin typeface="Arial" charset="0"/>
                        </a:rPr>
                        <a:t> Impact</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smtClean="0">
                          <a:ln>
                            <a:noFill/>
                          </a:ln>
                          <a:solidFill>
                            <a:schemeClr val="bg1"/>
                          </a:solidFill>
                          <a:effectLst/>
                          <a:latin typeface="Arial" charset="0"/>
                        </a:rPr>
                        <a:t>Approved / Authority</a:t>
                      </a:r>
                      <a:endParaRPr kumimoji="0" lang="en-US" sz="1600" b="1" i="0" u="none" strike="noStrike" cap="none" normalizeH="0" baseline="0" dirty="0" smtClean="0">
                        <a:ln>
                          <a:noFill/>
                        </a:ln>
                        <a:solidFill>
                          <a:schemeClr val="bg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r>
              <a:tr h="749762">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Weight</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7500 </a:t>
                      </a:r>
                      <a:r>
                        <a:rPr kumimoji="0" lang="en-US" sz="1200" b="1" i="0" u="none" strike="noStrike" cap="none" normalizeH="0" baseline="0" dirty="0" err="1" smtClean="0">
                          <a:ln>
                            <a:noFill/>
                          </a:ln>
                          <a:solidFill>
                            <a:schemeClr val="tx1"/>
                          </a:solidFill>
                          <a:effectLst/>
                          <a:latin typeface="Arial" charset="0"/>
                        </a:rPr>
                        <a:t>lbs</a:t>
                      </a:r>
                      <a:r>
                        <a:rPr kumimoji="0" lang="en-US" sz="1200" b="1" i="0" u="none" strike="noStrike" cap="none" normalizeH="0" baseline="0" dirty="0" smtClean="0">
                          <a:ln>
                            <a:noFill/>
                          </a:ln>
                          <a:solidFill>
                            <a:schemeClr val="tx1"/>
                          </a:solidFill>
                          <a:effectLst/>
                          <a:latin typeface="Arial" charset="0"/>
                        </a:rPr>
                        <a:t> / 6600 </a:t>
                      </a:r>
                      <a:r>
                        <a:rPr kumimoji="0" lang="en-US" sz="1200" b="1" i="0" u="none" strike="noStrike" cap="none" normalizeH="0" baseline="0" dirty="0" err="1" smtClean="0">
                          <a:ln>
                            <a:noFill/>
                          </a:ln>
                          <a:solidFill>
                            <a:schemeClr val="tx1"/>
                          </a:solidFill>
                          <a:effectLst/>
                          <a:latin typeface="Arial" charset="0"/>
                        </a:rPr>
                        <a:t>lbs</a:t>
                      </a:r>
                      <a:endParaRPr kumimoji="0" lang="en-US" sz="1200" b="1" i="0" u="none" strike="noStrike" cap="none" normalizeH="0" baseline="0" dirty="0" smtClean="0">
                        <a:ln>
                          <a:noFill/>
                        </a:ln>
                        <a:solidFill>
                          <a:schemeClr val="tx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AMC/A3/5 identified new weight requirement updated to allow transport in …</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7650 lbs</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 Increase: AMC providing funding</a:t>
                      </a:r>
                      <a:br>
                        <a:rPr kumimoji="0" lang="en-US" sz="1200" b="1" i="0" u="none" strike="noStrike" cap="none" normalizeH="0" baseline="0" dirty="0" smtClean="0">
                          <a:ln>
                            <a:noFill/>
                          </a:ln>
                          <a:solidFill>
                            <a:schemeClr val="tx1"/>
                          </a:solidFill>
                          <a:effectLst/>
                          <a:latin typeface="Arial" charset="0"/>
                        </a:rPr>
                      </a:br>
                      <a:r>
                        <a:rPr kumimoji="0" lang="en-US" sz="1200" b="1" i="0" u="none" strike="noStrike" cap="none" normalizeH="0" baseline="0" dirty="0" smtClean="0">
                          <a:ln>
                            <a:noFill/>
                          </a:ln>
                          <a:solidFill>
                            <a:schemeClr val="tx1"/>
                          </a:solidFill>
                          <a:effectLst/>
                          <a:latin typeface="Arial" charset="0"/>
                        </a:rPr>
                        <a:t>No Schedule impact</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PENDING / CSB</a:t>
                      </a:r>
                    </a:p>
                  </a:txBody>
                  <a:tcPr marT="45714" marB="4571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179">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Resolution</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7 cm / 5 cm</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New threat identified by </a:t>
                      </a:r>
                      <a:r>
                        <a:rPr kumimoji="0" lang="en-US" sz="1200" b="1" i="0" u="none" strike="noStrike" cap="none" normalizeH="0" baseline="0" dirty="0" err="1" smtClean="0">
                          <a:ln>
                            <a:noFill/>
                          </a:ln>
                          <a:solidFill>
                            <a:schemeClr val="tx1"/>
                          </a:solidFill>
                          <a:effectLst/>
                          <a:latin typeface="Arial" charset="0"/>
                        </a:rPr>
                        <a:t>xxxx</a:t>
                      </a:r>
                      <a:r>
                        <a:rPr kumimoji="0" lang="en-US" sz="1200" b="1" i="0" u="none" strike="noStrike" cap="none" normalizeH="0" baseline="0" dirty="0" smtClean="0">
                          <a:ln>
                            <a:noFill/>
                          </a:ln>
                          <a:solidFill>
                            <a:schemeClr val="tx1"/>
                          </a:solidFill>
                          <a:effectLst/>
                          <a:latin typeface="Arial" charset="0"/>
                        </a:rPr>
                        <a:t> and being worked through AFROC that …</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6.8 cm</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Threat to MS-C Schedule – need requirement finalized by XXX to maintain schedule</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PENDING / CSB</a:t>
                      </a:r>
                    </a:p>
                  </a:txBody>
                  <a:tcPr marT="45714" marB="4571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947">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Example 3</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4.0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Reallocation</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4.0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N/A</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YES / CCB</a:t>
                      </a:r>
                    </a:p>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15JAN14</a:t>
                      </a:r>
                    </a:p>
                  </a:txBody>
                  <a:tcPr marT="45714" marB="4571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360">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72" name="AutoShape 150"/>
          <p:cNvSpPr>
            <a:spLocks noChangeArrowheads="1"/>
          </p:cNvSpPr>
          <p:nvPr/>
        </p:nvSpPr>
        <p:spPr bwMode="auto">
          <a:xfrm>
            <a:off x="1889185" y="4921861"/>
            <a:ext cx="5382884" cy="1297784"/>
          </a:xfrm>
          <a:prstGeom prst="wedgeRoundRectCallout">
            <a:avLst>
              <a:gd name="adj1" fmla="val -33757"/>
              <a:gd name="adj2" fmla="val -50095"/>
              <a:gd name="adj3" fmla="val 16667"/>
            </a:avLst>
          </a:prstGeom>
          <a:solidFill>
            <a:srgbClr val="FFCC00"/>
          </a:solidFill>
          <a:ln w="12700">
            <a:solidFill>
              <a:schemeClr val="tx1"/>
            </a:solidFill>
            <a:miter lim="800000"/>
            <a:headEnd/>
            <a:tailEnd/>
          </a:ln>
        </p:spPr>
        <p:txBody>
          <a:bodyPr/>
          <a:lstStyle/>
          <a:p>
            <a:r>
              <a:rPr lang="en-US" b="1" dirty="0" smtClean="0"/>
              <a:t>Purpose of this slide is to identify requirements changes that will impact cost and schedule even if they don’t change KPPs or KSAs.  Also</a:t>
            </a:r>
            <a:r>
              <a:rPr lang="en-US" b="1" dirty="0"/>
              <a:t>, </a:t>
            </a:r>
            <a:r>
              <a:rPr lang="en-US" b="1" dirty="0" smtClean="0"/>
              <a:t>purpose is to address proposed updates </a:t>
            </a:r>
            <a:r>
              <a:rPr lang="en-US" b="1" dirty="0"/>
              <a:t>or </a:t>
            </a:r>
            <a:r>
              <a:rPr lang="en-US" b="1" dirty="0" smtClean="0"/>
              <a:t>refinements </a:t>
            </a:r>
            <a:r>
              <a:rPr lang="en-US" b="1" dirty="0"/>
              <a:t>to requirements identified by the User or other </a:t>
            </a:r>
            <a:r>
              <a:rPr lang="en-US" b="1" dirty="0" smtClean="0"/>
              <a:t>organizations.</a:t>
            </a:r>
            <a:endParaRPr lang="en-US" b="1" dirty="0"/>
          </a:p>
        </p:txBody>
      </p:sp>
    </p:spTree>
    <p:extLst>
      <p:ext uri="{BB962C8B-B14F-4D97-AF65-F5344CB8AC3E}">
        <p14:creationId xmlns:p14="http://schemas.microsoft.com/office/powerpoint/2010/main" val="575629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E542C166-850B-4286-99C0-3EF11BFC8EC6}" type="slidenum">
              <a:rPr lang="en-US" smtClean="0"/>
              <a:pPr/>
              <a:t>18</a:t>
            </a:fld>
            <a:endParaRPr lang="en-US" smtClean="0"/>
          </a:p>
        </p:txBody>
      </p:sp>
      <p:sp>
        <p:nvSpPr>
          <p:cNvPr id="13317" name="Rectangle 2"/>
          <p:cNvSpPr>
            <a:spLocks noChangeArrowheads="1"/>
          </p:cNvSpPr>
          <p:nvPr/>
        </p:nvSpPr>
        <p:spPr bwMode="auto">
          <a:xfrm>
            <a:off x="1590675" y="29482"/>
            <a:ext cx="7143750" cy="1143000"/>
          </a:xfrm>
          <a:prstGeom prst="rect">
            <a:avLst/>
          </a:prstGeom>
          <a:noFill/>
          <a:ln w="9525">
            <a:noFill/>
            <a:miter lim="800000"/>
            <a:headEnd/>
            <a:tailEnd/>
          </a:ln>
        </p:spPr>
        <p:txBody>
          <a:bodyPr anchor="ctr"/>
          <a:lstStyle/>
          <a:p>
            <a:pPr algn="r"/>
            <a:r>
              <a:rPr lang="en-US" sz="3600" b="1" i="1" dirty="0">
                <a:solidFill>
                  <a:srgbClr val="151C77"/>
                </a:solidFill>
              </a:rPr>
              <a:t>Configuration Update</a:t>
            </a:r>
          </a:p>
        </p:txBody>
      </p:sp>
      <p:graphicFrame>
        <p:nvGraphicFramePr>
          <p:cNvPr id="8251" name="Group 59"/>
          <p:cNvGraphicFramePr>
            <a:graphicFrameLocks noGrp="1"/>
          </p:cNvGraphicFramePr>
          <p:nvPr>
            <p:extLst>
              <p:ext uri="{D42A27DB-BD31-4B8C-83A1-F6EECF244321}">
                <p14:modId xmlns:p14="http://schemas.microsoft.com/office/powerpoint/2010/main" val="3996955657"/>
              </p:ext>
            </p:extLst>
          </p:nvPr>
        </p:nvGraphicFramePr>
        <p:xfrm>
          <a:off x="276225" y="1706563"/>
          <a:ext cx="8523391" cy="3038721"/>
        </p:xfrm>
        <a:graphic>
          <a:graphicData uri="http://schemas.openxmlformats.org/drawingml/2006/table">
            <a:tbl>
              <a:tblPr/>
              <a:tblGrid>
                <a:gridCol w="1314245"/>
                <a:gridCol w="1568689"/>
                <a:gridCol w="1363944"/>
                <a:gridCol w="1399935"/>
                <a:gridCol w="1399935"/>
                <a:gridCol w="1476643"/>
              </a:tblGrid>
              <a:tr h="716189">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ECP</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Performance Impact</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Schedule Impact</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Cost Impact</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Interfaces</a:t>
                      </a:r>
                    </a:p>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Affected</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Approved / Authority</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r>
              <a:tr h="914287">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Disconnected Waypoints</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Incorporates more operationally relevant method of handling non-sequenced points during route planning</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None. Change incorporated in subsequent, planned release</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$200M Total  across FYDP</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User Interface only</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PENDING / CSB</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287">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Mission Data Load Handler</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Allows for proper handling of mission data loads for multiple aircraft OFPs from single workstation</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None. Change incorporated in subsequent, planned release</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$569K – all FY08 funds</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User Interface only</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APPROVED / CCB</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66" name="TextBox 9"/>
          <p:cNvSpPr txBox="1">
            <a:spLocks noChangeArrowheads="1"/>
          </p:cNvSpPr>
          <p:nvPr/>
        </p:nvSpPr>
        <p:spPr bwMode="auto">
          <a:xfrm>
            <a:off x="276225" y="1419225"/>
            <a:ext cx="1858963" cy="304800"/>
          </a:xfrm>
          <a:prstGeom prst="rect">
            <a:avLst/>
          </a:prstGeom>
          <a:noFill/>
          <a:ln w="9525">
            <a:noFill/>
            <a:miter lim="800000"/>
            <a:headEnd/>
            <a:tailEnd/>
          </a:ln>
        </p:spPr>
        <p:txBody>
          <a:bodyPr>
            <a:spAutoFit/>
          </a:bodyPr>
          <a:lstStyle/>
          <a:p>
            <a:r>
              <a:rPr lang="en-US" b="1"/>
              <a:t>Previous 12 Months</a:t>
            </a:r>
          </a:p>
        </p:txBody>
      </p:sp>
      <p:sp>
        <p:nvSpPr>
          <p:cNvPr id="13367" name="TextBox 10"/>
          <p:cNvSpPr txBox="1">
            <a:spLocks noChangeArrowheads="1"/>
          </p:cNvSpPr>
          <p:nvPr/>
        </p:nvSpPr>
        <p:spPr bwMode="auto">
          <a:xfrm>
            <a:off x="282575" y="4887913"/>
            <a:ext cx="1858963" cy="304800"/>
          </a:xfrm>
          <a:prstGeom prst="rect">
            <a:avLst/>
          </a:prstGeom>
          <a:noFill/>
          <a:ln w="9525">
            <a:noFill/>
            <a:miter lim="800000"/>
            <a:headEnd/>
            <a:tailEnd/>
          </a:ln>
        </p:spPr>
        <p:txBody>
          <a:bodyPr>
            <a:spAutoFit/>
          </a:bodyPr>
          <a:lstStyle/>
          <a:p>
            <a:r>
              <a:rPr lang="en-US" b="1"/>
              <a:t>Next 12 Months</a:t>
            </a:r>
          </a:p>
        </p:txBody>
      </p:sp>
      <p:graphicFrame>
        <p:nvGraphicFramePr>
          <p:cNvPr id="13" name="Group 59"/>
          <p:cNvGraphicFramePr>
            <a:graphicFrameLocks noGrp="1"/>
          </p:cNvGraphicFramePr>
          <p:nvPr>
            <p:extLst>
              <p:ext uri="{D42A27DB-BD31-4B8C-83A1-F6EECF244321}">
                <p14:modId xmlns:p14="http://schemas.microsoft.com/office/powerpoint/2010/main" val="2123824277"/>
              </p:ext>
            </p:extLst>
          </p:nvPr>
        </p:nvGraphicFramePr>
        <p:xfrm>
          <a:off x="211034" y="5218340"/>
          <a:ext cx="8523391" cy="1244306"/>
        </p:xfrm>
        <a:graphic>
          <a:graphicData uri="http://schemas.openxmlformats.org/drawingml/2006/table">
            <a:tbl>
              <a:tblPr/>
              <a:tblGrid>
                <a:gridCol w="1314245"/>
                <a:gridCol w="1568689"/>
                <a:gridCol w="1363944"/>
                <a:gridCol w="1399935"/>
                <a:gridCol w="1399935"/>
                <a:gridCol w="1476643"/>
              </a:tblGrid>
              <a:tr h="511528">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ECP</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Performance Impact</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Schedule Impact</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Cost Impact</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Interfaces</a:t>
                      </a:r>
                    </a:p>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Affected</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Approved / Authority</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r>
              <a:tr h="653016">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None</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N/A</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defRPr/>
                      </a:pPr>
                      <a:r>
                        <a:rPr kumimoji="0" lang="en-US" sz="1200" b="1" i="0" u="none" strike="noStrike" cap="none" normalizeH="0" baseline="0" dirty="0" smtClean="0">
                          <a:ln>
                            <a:noFill/>
                          </a:ln>
                          <a:solidFill>
                            <a:schemeClr val="tx1"/>
                          </a:solidFill>
                          <a:effectLst/>
                          <a:latin typeface="Arial" charset="0"/>
                        </a:rPr>
                        <a:t>N/A</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defRPr/>
                      </a:pPr>
                      <a:r>
                        <a:rPr kumimoji="0" lang="en-US" sz="1200" b="1" i="0" u="none" strike="noStrike" cap="none" normalizeH="0" baseline="0" dirty="0" smtClean="0">
                          <a:ln>
                            <a:noFill/>
                          </a:ln>
                          <a:solidFill>
                            <a:schemeClr val="tx1"/>
                          </a:solidFill>
                          <a:effectLst/>
                          <a:latin typeface="Arial" charset="0"/>
                        </a:rPr>
                        <a:t>N/A</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defRPr/>
                      </a:pPr>
                      <a:r>
                        <a:rPr kumimoji="0" lang="en-US" sz="1200" b="1" i="0" u="none" strike="noStrike" cap="none" normalizeH="0" baseline="0" dirty="0" smtClean="0">
                          <a:ln>
                            <a:noFill/>
                          </a:ln>
                          <a:solidFill>
                            <a:schemeClr val="tx1"/>
                          </a:solidFill>
                          <a:effectLst/>
                          <a:latin typeface="Arial" charset="0"/>
                        </a:rPr>
                        <a:t>N/A</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N/A</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15" name="AutoShape 88"/>
          <p:cNvSpPr>
            <a:spLocks noChangeArrowheads="1"/>
          </p:cNvSpPr>
          <p:nvPr/>
        </p:nvSpPr>
        <p:spPr bwMode="auto">
          <a:xfrm>
            <a:off x="4589921" y="4348529"/>
            <a:ext cx="2918237" cy="1078768"/>
          </a:xfrm>
          <a:prstGeom prst="wedgeRoundRectCallout">
            <a:avLst>
              <a:gd name="adj1" fmla="val -11823"/>
              <a:gd name="adj2" fmla="val -50387"/>
              <a:gd name="adj3" fmla="val 16667"/>
            </a:avLst>
          </a:prstGeom>
          <a:solidFill>
            <a:srgbClr val="FFCC00"/>
          </a:solidFill>
          <a:ln w="12700">
            <a:solidFill>
              <a:schemeClr val="tx1"/>
            </a:solidFill>
            <a:miter lim="800000"/>
            <a:headEnd/>
            <a:tailEnd/>
          </a:ln>
        </p:spPr>
        <p:txBody>
          <a:bodyPr/>
          <a:lstStyle/>
          <a:p>
            <a:r>
              <a:rPr lang="en-US" b="1" dirty="0"/>
              <a:t>Identify all ECPs affecting form, </a:t>
            </a:r>
            <a:r>
              <a:rPr lang="en-US" b="1" dirty="0" smtClean="0"/>
              <a:t>fit, </a:t>
            </a:r>
            <a:r>
              <a:rPr lang="en-US" b="1" dirty="0"/>
              <a:t>or function from past 12 months and all anticipated during the next 12 </a:t>
            </a:r>
            <a:r>
              <a:rPr lang="en-US" b="1" dirty="0" smtClean="0"/>
              <a:t>months.</a:t>
            </a:r>
            <a:endParaRPr lang="en-US" b="1" dirty="0"/>
          </a:p>
        </p:txBody>
      </p:sp>
      <p:sp>
        <p:nvSpPr>
          <p:cNvPr id="10" name="TextBox 5"/>
          <p:cNvSpPr txBox="1">
            <a:spLocks noChangeArrowheads="1"/>
          </p:cNvSpPr>
          <p:nvPr/>
        </p:nvSpPr>
        <p:spPr bwMode="auto">
          <a:xfrm>
            <a:off x="4527191" y="837314"/>
            <a:ext cx="3882004" cy="338554"/>
          </a:xfrm>
          <a:prstGeom prst="rect">
            <a:avLst/>
          </a:prstGeom>
          <a:solidFill>
            <a:srgbClr val="FF0000"/>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a:spcBef>
                <a:spcPts val="600"/>
              </a:spcBef>
            </a:pPr>
            <a:r>
              <a:rPr lang="en-US" sz="1600" b="1" dirty="0" smtClean="0"/>
              <a:t>Not Required for Pre-MS B programs.</a:t>
            </a:r>
          </a:p>
        </p:txBody>
      </p:sp>
    </p:spTree>
    <p:extLst>
      <p:ext uri="{BB962C8B-B14F-4D97-AF65-F5344CB8AC3E}">
        <p14:creationId xmlns:p14="http://schemas.microsoft.com/office/powerpoint/2010/main" val="4012210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71EE6DDE-8673-44C2-9B2F-846D2BC536CE}" type="slidenum">
              <a:rPr lang="en-US" smtClean="0"/>
              <a:pPr/>
              <a:t>19</a:t>
            </a:fld>
            <a:endParaRPr lang="en-US" smtClean="0"/>
          </a:p>
        </p:txBody>
      </p:sp>
      <p:sp>
        <p:nvSpPr>
          <p:cNvPr id="17411" name="Rectangle 2"/>
          <p:cNvSpPr>
            <a:spLocks noGrp="1" noChangeArrowheads="1"/>
          </p:cNvSpPr>
          <p:nvPr>
            <p:ph type="title"/>
          </p:nvPr>
        </p:nvSpPr>
        <p:spPr>
          <a:xfrm>
            <a:off x="2186609" y="105754"/>
            <a:ext cx="6613007" cy="1143000"/>
          </a:xfrm>
        </p:spPr>
        <p:txBody>
          <a:bodyPr/>
          <a:lstStyle/>
          <a:p>
            <a:r>
              <a:rPr lang="en-US" dirty="0"/>
              <a:t>Potential </a:t>
            </a:r>
            <a:r>
              <a:rPr lang="en-US" dirty="0" smtClean="0"/>
              <a:t>De-scoping </a:t>
            </a:r>
            <a:r>
              <a:rPr lang="en-US" dirty="0"/>
              <a:t>Options</a:t>
            </a:r>
            <a:endParaRPr lang="en-US" dirty="0" smtClean="0"/>
          </a:p>
        </p:txBody>
      </p:sp>
      <p:graphicFrame>
        <p:nvGraphicFramePr>
          <p:cNvPr id="263259" name="Group 91"/>
          <p:cNvGraphicFramePr>
            <a:graphicFrameLocks noGrp="1"/>
          </p:cNvGraphicFramePr>
          <p:nvPr>
            <p:extLst>
              <p:ext uri="{D42A27DB-BD31-4B8C-83A1-F6EECF244321}">
                <p14:modId xmlns:p14="http://schemas.microsoft.com/office/powerpoint/2010/main" val="148207218"/>
              </p:ext>
            </p:extLst>
          </p:nvPr>
        </p:nvGraphicFramePr>
        <p:xfrm>
          <a:off x="223941" y="1457949"/>
          <a:ext cx="8575675" cy="4883916"/>
        </p:xfrm>
        <a:graphic>
          <a:graphicData uri="http://schemas.openxmlformats.org/drawingml/2006/table">
            <a:tbl>
              <a:tblPr/>
              <a:tblGrid>
                <a:gridCol w="1543303"/>
                <a:gridCol w="2495358"/>
                <a:gridCol w="1587955"/>
                <a:gridCol w="1587955"/>
                <a:gridCol w="1361104"/>
              </a:tblGrid>
              <a:tr h="0">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Option</a:t>
                      </a:r>
                    </a:p>
                  </a:txBody>
                  <a:tcPr marL="91437" marR="91437" marT="45712" marB="4571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User Capability Assessment and </a:t>
                      </a:r>
                      <a:r>
                        <a:rPr kumimoji="0" lang="en-US" sz="2000" b="1" i="0" u="none" strike="noStrike" cap="none" normalizeH="0" baseline="0" dirty="0" err="1" smtClean="0">
                          <a:ln>
                            <a:noFill/>
                          </a:ln>
                          <a:solidFill>
                            <a:schemeClr val="bg1"/>
                          </a:solidFill>
                          <a:effectLst/>
                          <a:latin typeface="Arial" charset="0"/>
                        </a:rPr>
                        <a:t>Perf</a:t>
                      </a:r>
                      <a:r>
                        <a:rPr kumimoji="0" lang="en-US" sz="2000" b="1" i="0" u="none" strike="noStrike" cap="none" normalizeH="0" baseline="0" dirty="0" smtClean="0">
                          <a:ln>
                            <a:noFill/>
                          </a:ln>
                          <a:solidFill>
                            <a:schemeClr val="bg1"/>
                          </a:solidFill>
                          <a:effectLst/>
                          <a:latin typeface="Arial" charset="0"/>
                        </a:rPr>
                        <a:t> Impact</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Impact to remaining program</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2000" b="1" i="0" u="none" strike="noStrike" cap="none" normalizeH="0" baseline="0" smtClean="0">
                          <a:ln>
                            <a:noFill/>
                          </a:ln>
                          <a:solidFill>
                            <a:schemeClr val="bg1"/>
                          </a:solidFill>
                          <a:effectLst/>
                          <a:latin typeface="Arial" charset="0"/>
                        </a:rPr>
                        <a:t>Investment to date</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2000" b="1" i="0" u="none" strike="noStrike" cap="none" normalizeH="0" baseline="0" smtClean="0">
                          <a:ln>
                            <a:noFill/>
                          </a:ln>
                          <a:solidFill>
                            <a:schemeClr val="bg1"/>
                          </a:solidFill>
                          <a:effectLst/>
                          <a:latin typeface="Arial" charset="0"/>
                        </a:rPr>
                        <a:t>Savings</a:t>
                      </a:r>
                    </a:p>
                  </a:txBody>
                  <a:tcPr marL="91437" marR="91437" marT="45712" marB="4571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r>
              <a:tr h="1146990">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Defer Mode S</a:t>
                      </a:r>
                    </a:p>
                  </a:txBody>
                  <a:tcPr marL="91437" marR="91437" marT="45712" marB="4571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Low-to-med impact in FY08-13 timeframe:  Risks denial to European airspace</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No impact</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$12M spent of an estimated $36M effort</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$24M Total:  $3M FY08     $8M FY09   $10M FY10   $3M FY11</a:t>
                      </a:r>
                    </a:p>
                  </a:txBody>
                  <a:tcPr marL="91437" marR="91437" marT="45712" marB="4571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9906">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Reduce sensor resolutions by 50%</a:t>
                      </a:r>
                    </a:p>
                  </a:txBody>
                  <a:tcPr marL="91437" marR="91437" marT="45712" marB="4571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Med impact in FY10-11 and High impact in FY12-21:  Inability to …</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Changes critical path to xxxx; reduces schedule risk by four months</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$3M spent in risk reduction; total effort estimated at $87M</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$84M Total:  $2M FY08     $7M FY09    $15M FY10 $23M FY11 $28M FY12   $9M FY13</a:t>
                      </a:r>
                    </a:p>
                  </a:txBody>
                  <a:tcPr marL="91437" marR="91437" marT="45712" marB="4571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140">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200" b="1" i="0" u="none" strike="noStrike" cap="none" normalizeH="0" baseline="0" smtClean="0">
                          <a:ln>
                            <a:noFill/>
                          </a:ln>
                          <a:solidFill>
                            <a:schemeClr val="tx1"/>
                          </a:solidFill>
                          <a:effectLst/>
                          <a:latin typeface="Arial" charset="0"/>
                        </a:rPr>
                        <a:t>Etc.</a:t>
                      </a:r>
                    </a:p>
                  </a:txBody>
                  <a:tcPr marL="91437" marR="91437" marT="45712" marB="4571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txBody>
                  <a:tcPr marL="91437" marR="91437" marT="45712" marB="4571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7487">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L="91437" marR="91437" marT="45712" marB="4571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400" b="1" i="0" u="none" strike="noStrike" cap="none" normalizeH="0" baseline="0" dirty="0" smtClean="0">
                          <a:ln>
                            <a:noFill/>
                          </a:ln>
                          <a:solidFill>
                            <a:srgbClr val="FF0000"/>
                          </a:solidFill>
                          <a:effectLst/>
                          <a:latin typeface="Arial" charset="0"/>
                        </a:rPr>
                        <a:t>* What would program </a:t>
                      </a:r>
                      <a:r>
                        <a:rPr kumimoji="0" lang="en-US" sz="1400" b="1" i="0" u="none" strike="noStrike" cap="none" normalizeH="0" baseline="0" dirty="0" err="1" smtClean="0">
                          <a:ln>
                            <a:noFill/>
                          </a:ln>
                          <a:solidFill>
                            <a:srgbClr val="FF0000"/>
                          </a:solidFill>
                          <a:effectLst/>
                          <a:latin typeface="Arial" charset="0"/>
                        </a:rPr>
                        <a:t>descope</a:t>
                      </a:r>
                      <a:r>
                        <a:rPr kumimoji="0" lang="en-US" sz="1400" b="1" i="0" u="none" strike="noStrike" cap="none" normalizeH="0" baseline="0" dirty="0" smtClean="0">
                          <a:ln>
                            <a:noFill/>
                          </a:ln>
                          <a:solidFill>
                            <a:srgbClr val="FF0000"/>
                          </a:solidFill>
                          <a:effectLst/>
                          <a:latin typeface="Arial" charset="0"/>
                        </a:rPr>
                        <a:t> to address a FUNDING CUT</a:t>
                      </a: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rgbClr val="FF0000"/>
                        </a:solidFill>
                        <a:effectLst/>
                        <a:latin typeface="Arial" charset="0"/>
                      </a:endParaRP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L="91437" marR="9143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marL="91437" marR="91437" marT="45712" marB="4571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50" name="AutoShape 92"/>
          <p:cNvSpPr>
            <a:spLocks noChangeArrowheads="1"/>
          </p:cNvSpPr>
          <p:nvPr/>
        </p:nvSpPr>
        <p:spPr bwMode="auto">
          <a:xfrm>
            <a:off x="4167560" y="5048557"/>
            <a:ext cx="4753827" cy="1240402"/>
          </a:xfrm>
          <a:prstGeom prst="wedgeRoundRectCallout">
            <a:avLst>
              <a:gd name="adj1" fmla="val -24937"/>
              <a:gd name="adj2" fmla="val -48653"/>
              <a:gd name="adj3" fmla="val 16667"/>
            </a:avLst>
          </a:prstGeom>
          <a:solidFill>
            <a:srgbClr val="FFCC00"/>
          </a:solidFill>
          <a:ln w="12700">
            <a:solidFill>
              <a:schemeClr val="tx1"/>
            </a:solidFill>
            <a:miter lim="800000"/>
            <a:headEnd/>
            <a:tailEnd/>
          </a:ln>
        </p:spPr>
        <p:txBody>
          <a:bodyPr/>
          <a:lstStyle/>
          <a:p>
            <a:r>
              <a:rPr lang="en-US" b="1" dirty="0" smtClean="0"/>
              <a:t>In consultation with the MAJCOM, provide </a:t>
            </a:r>
            <a:r>
              <a:rPr lang="en-US" b="1" dirty="0"/>
              <a:t>three or four </a:t>
            </a:r>
            <a:r>
              <a:rPr lang="en-US" b="1" dirty="0" smtClean="0"/>
              <a:t>achievable requirements de-scoping options </a:t>
            </a:r>
            <a:r>
              <a:rPr lang="en-US" b="1" dirty="0"/>
              <a:t>based on </a:t>
            </a:r>
            <a:r>
              <a:rPr lang="en-US" b="1" dirty="0" smtClean="0"/>
              <a:t>User inputs.  For each of these options, capture impacts </a:t>
            </a:r>
            <a:r>
              <a:rPr lang="en-US" b="1" dirty="0"/>
              <a:t>to </a:t>
            </a:r>
            <a:r>
              <a:rPr lang="en-US" b="1" dirty="0" smtClean="0"/>
              <a:t>program’s </a:t>
            </a:r>
            <a:r>
              <a:rPr lang="en-US" b="1" dirty="0"/>
              <a:t>ability </a:t>
            </a:r>
            <a:r>
              <a:rPr lang="en-US" b="1" dirty="0" smtClean="0"/>
              <a:t>to execute and overall savings to PEO and/or Air Force TOA.</a:t>
            </a:r>
            <a:endParaRPr lang="en-US" b="1" dirty="0"/>
          </a:p>
        </p:txBody>
      </p:sp>
    </p:spTree>
    <p:extLst>
      <p:ext uri="{BB962C8B-B14F-4D97-AF65-F5344CB8AC3E}">
        <p14:creationId xmlns:p14="http://schemas.microsoft.com/office/powerpoint/2010/main" val="4008207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483" y="12402"/>
            <a:ext cx="7889358" cy="1143000"/>
          </a:xfrm>
        </p:spPr>
        <p:txBody>
          <a:bodyPr/>
          <a:lstStyle/>
          <a:p>
            <a:r>
              <a:rPr lang="en-US" sz="3500" dirty="0" smtClean="0"/>
              <a:t>PEO Intro and Owning the </a:t>
            </a:r>
            <a:br>
              <a:rPr lang="en-US" sz="3500" dirty="0" smtClean="0"/>
            </a:br>
            <a:r>
              <a:rPr lang="en-US" sz="3500" dirty="0" smtClean="0"/>
              <a:t>Technical Baseline (OTB) Guidance</a:t>
            </a:r>
            <a:endParaRPr lang="en-US" sz="3500" dirty="0"/>
          </a:p>
        </p:txBody>
      </p:sp>
      <p:sp>
        <p:nvSpPr>
          <p:cNvPr id="3" name="Content Placeholder 2"/>
          <p:cNvSpPr>
            <a:spLocks noGrp="1"/>
          </p:cNvSpPr>
          <p:nvPr>
            <p:ph idx="1"/>
          </p:nvPr>
        </p:nvSpPr>
        <p:spPr/>
        <p:txBody>
          <a:bodyPr/>
          <a:lstStyle/>
          <a:p>
            <a:r>
              <a:rPr lang="en-US" dirty="0" smtClean="0"/>
              <a:t>PEO to provide a short introduction to their portfolio of programs</a:t>
            </a:r>
          </a:p>
          <a:p>
            <a:pPr lvl="1"/>
            <a:r>
              <a:rPr lang="en-US" dirty="0" smtClean="0"/>
              <a:t>Separate slide(s) not required, short verbal introduction preferred  </a:t>
            </a:r>
          </a:p>
          <a:p>
            <a:r>
              <a:rPr lang="en-US" dirty="0"/>
              <a:t>Information from </a:t>
            </a:r>
            <a:r>
              <a:rPr lang="en-US" dirty="0" smtClean="0"/>
              <a:t>the next OTB slide </a:t>
            </a:r>
            <a:r>
              <a:rPr lang="en-US" dirty="0"/>
              <a:t>to be presented by the </a:t>
            </a:r>
            <a:r>
              <a:rPr lang="en-US" dirty="0" smtClean="0"/>
              <a:t>PEO </a:t>
            </a:r>
            <a:r>
              <a:rPr lang="en-US" dirty="0"/>
              <a:t>at </a:t>
            </a:r>
            <a:r>
              <a:rPr lang="en-US" dirty="0" smtClean="0"/>
              <a:t>CSBs to include all </a:t>
            </a:r>
            <a:r>
              <a:rPr lang="en-US" dirty="0"/>
              <a:t>their ACAT I/IA </a:t>
            </a:r>
            <a:r>
              <a:rPr lang="en-US" dirty="0" smtClean="0"/>
              <a:t>programs</a:t>
            </a:r>
          </a:p>
          <a:p>
            <a:pPr lvl="1"/>
            <a:r>
              <a:rPr lang="en-US" dirty="0" smtClean="0"/>
              <a:t>Reflect status </a:t>
            </a:r>
            <a:r>
              <a:rPr lang="en-US" dirty="0"/>
              <a:t>of Ownership of the Technical Baseline  in the PEO’s </a:t>
            </a:r>
            <a:r>
              <a:rPr lang="en-US" dirty="0" smtClean="0"/>
              <a:t>portfolio</a:t>
            </a:r>
          </a:p>
          <a:p>
            <a:pPr lvl="1"/>
            <a:r>
              <a:rPr lang="en-US" dirty="0" smtClean="0"/>
              <a:t>Directed by </a:t>
            </a:r>
            <a:r>
              <a:rPr lang="en-US" dirty="0" err="1" smtClean="0"/>
              <a:t>USECAF</a:t>
            </a:r>
            <a:r>
              <a:rPr lang="en-US" dirty="0" smtClean="0"/>
              <a:t>/</a:t>
            </a:r>
            <a:r>
              <a:rPr lang="en-US" dirty="0" err="1" smtClean="0"/>
              <a:t>VCSAF</a:t>
            </a:r>
            <a:r>
              <a:rPr lang="en-US" smtClean="0"/>
              <a:t> memo</a:t>
            </a:r>
            <a:endParaRPr lang="en-US" dirty="0" smtClean="0"/>
          </a:p>
          <a:p>
            <a:pPr lvl="1"/>
            <a:r>
              <a:rPr lang="en-US" dirty="0" smtClean="0"/>
              <a:t>SAF/AQ </a:t>
            </a:r>
            <a:r>
              <a:rPr lang="en-US" dirty="0"/>
              <a:t>priority </a:t>
            </a:r>
            <a:r>
              <a:rPr lang="en-US" dirty="0" smtClean="0"/>
              <a:t># 3 </a:t>
            </a:r>
            <a:r>
              <a:rPr lang="en-US" dirty="0"/>
              <a:t>(Own the Technical Baseline</a:t>
            </a:r>
            <a:r>
              <a:rPr lang="en-US" dirty="0" smtClean="0"/>
              <a:t>)  </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6F7D198E-7587-4500-B718-C572693257CE}" type="slidenum">
              <a:rPr lang="en-US" smtClean="0"/>
              <a:pPr>
                <a:defRPr/>
              </a:pPr>
              <a:t>2</a:t>
            </a:fld>
            <a:endParaRPr lang="en-US" dirty="0">
              <a:solidFill>
                <a:schemeClr val="bg2"/>
              </a:solidFill>
            </a:endParaRPr>
          </a:p>
        </p:txBody>
      </p:sp>
    </p:spTree>
    <p:extLst>
      <p:ext uri="{BB962C8B-B14F-4D97-AF65-F5344CB8AC3E}">
        <p14:creationId xmlns:p14="http://schemas.microsoft.com/office/powerpoint/2010/main" val="3448374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32CB7D1D-0047-4CF9-B31F-4F8B99860639}" type="slidenum">
              <a:rPr lang="en-US" smtClean="0"/>
              <a:pPr/>
              <a:t>20</a:t>
            </a:fld>
            <a:endParaRPr lang="en-US" smtClean="0"/>
          </a:p>
        </p:txBody>
      </p:sp>
      <p:sp>
        <p:nvSpPr>
          <p:cNvPr id="21507" name="Rectangle 2"/>
          <p:cNvSpPr>
            <a:spLocks noGrp="1" noChangeArrowheads="1"/>
          </p:cNvSpPr>
          <p:nvPr>
            <p:ph type="title"/>
          </p:nvPr>
        </p:nvSpPr>
        <p:spPr/>
        <p:txBody>
          <a:bodyPr/>
          <a:lstStyle/>
          <a:p>
            <a:r>
              <a:rPr lang="en-US" dirty="0" smtClean="0"/>
              <a:t>Issues</a:t>
            </a:r>
          </a:p>
        </p:txBody>
      </p:sp>
      <p:sp>
        <p:nvSpPr>
          <p:cNvPr id="21508" name="Rectangle 3"/>
          <p:cNvSpPr>
            <a:spLocks noGrp="1" noChangeArrowheads="1"/>
          </p:cNvSpPr>
          <p:nvPr>
            <p:ph type="body" idx="1"/>
          </p:nvPr>
        </p:nvSpPr>
        <p:spPr>
          <a:xfrm>
            <a:off x="276225" y="1425438"/>
            <a:ext cx="8397875" cy="4743450"/>
          </a:xfrm>
        </p:spPr>
        <p:txBody>
          <a:bodyPr/>
          <a:lstStyle/>
          <a:p>
            <a:r>
              <a:rPr lang="en-US" sz="2400" dirty="0" smtClean="0"/>
              <a:t>This is an opportunity to communicate/discuss program issues with the SAE</a:t>
            </a:r>
          </a:p>
          <a:p>
            <a:r>
              <a:rPr lang="en-US" sz="2400" dirty="0" smtClean="0"/>
              <a:t>Discuss any issues that are of a particular concern to the PEO and PM. Examples might be:</a:t>
            </a:r>
          </a:p>
          <a:p>
            <a:pPr lvl="1"/>
            <a:r>
              <a:rPr lang="en-US" b="0" dirty="0" smtClean="0"/>
              <a:t>OSD Oversight issues</a:t>
            </a:r>
          </a:p>
          <a:p>
            <a:pPr lvl="1"/>
            <a:r>
              <a:rPr lang="en-US" b="0" dirty="0" smtClean="0"/>
              <a:t>Funding instability</a:t>
            </a:r>
          </a:p>
          <a:p>
            <a:pPr lvl="1"/>
            <a:r>
              <a:rPr lang="en-US" b="0" dirty="0" smtClean="0"/>
              <a:t>Requirements instability</a:t>
            </a:r>
          </a:p>
          <a:p>
            <a:pPr lvl="1"/>
            <a:r>
              <a:rPr lang="en-US" b="0" dirty="0" smtClean="0"/>
              <a:t>Technical transition issues</a:t>
            </a:r>
          </a:p>
          <a:p>
            <a:pPr lvl="1"/>
            <a:r>
              <a:rPr lang="en-US" b="0" dirty="0" smtClean="0"/>
              <a:t>Sustainment planning/execution issues</a:t>
            </a:r>
          </a:p>
          <a:p>
            <a:pPr lvl="1"/>
            <a:r>
              <a:rPr lang="en-US" b="0" dirty="0" smtClean="0"/>
              <a:t>Congressional Interest</a:t>
            </a:r>
          </a:p>
          <a:p>
            <a:pPr lvl="1"/>
            <a:r>
              <a:rPr lang="en-US" b="0" dirty="0"/>
              <a:t>New User unfunded </a:t>
            </a:r>
            <a:r>
              <a:rPr lang="en-US" b="0" dirty="0" smtClean="0"/>
              <a:t>requirements/refinements</a:t>
            </a:r>
            <a:endParaRPr lang="en-US" dirty="0"/>
          </a:p>
          <a:p>
            <a:r>
              <a:rPr lang="en-US" sz="2400" dirty="0" smtClean="0"/>
              <a:t>Be clear about what help you request and from whom</a:t>
            </a:r>
            <a:endParaRPr lang="en-US" sz="2400" dirty="0"/>
          </a:p>
        </p:txBody>
      </p:sp>
    </p:spTree>
    <p:extLst>
      <p:ext uri="{BB962C8B-B14F-4D97-AF65-F5344CB8AC3E}">
        <p14:creationId xmlns:p14="http://schemas.microsoft.com/office/powerpoint/2010/main" val="3905315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22588"/>
            <a:ext cx="9143999" cy="1362075"/>
          </a:xfrm>
        </p:spPr>
        <p:txBody>
          <a:bodyPr/>
          <a:lstStyle/>
          <a:p>
            <a:pPr algn="ctr">
              <a:defRPr/>
            </a:pPr>
            <a:r>
              <a:rPr lang="en-US" dirty="0" smtClean="0"/>
              <a:t>Key CSB </a:t>
            </a:r>
            <a:r>
              <a:rPr lang="en-US" dirty="0"/>
              <a:t>Information</a:t>
            </a:r>
            <a:br>
              <a:rPr lang="en-US" dirty="0"/>
            </a:br>
            <a:r>
              <a:rPr lang="en-US" sz="2400" dirty="0"/>
              <a:t>(</a:t>
            </a:r>
            <a:r>
              <a:rPr lang="en-US" sz="2400" dirty="0" smtClean="0"/>
              <a:t>These slides are FYI</a:t>
            </a:r>
            <a:r>
              <a:rPr lang="en-US" sz="2400" dirty="0"/>
              <a:t>; not part of template)</a:t>
            </a:r>
          </a:p>
        </p:txBody>
      </p:sp>
      <p:sp>
        <p:nvSpPr>
          <p:cNvPr id="4" name="Slide Number Placeholder 3"/>
          <p:cNvSpPr>
            <a:spLocks noGrp="1"/>
          </p:cNvSpPr>
          <p:nvPr>
            <p:ph type="sldNum" sz="quarter" idx="11"/>
          </p:nvPr>
        </p:nvSpPr>
        <p:spPr/>
        <p:txBody>
          <a:bodyPr/>
          <a:lstStyle/>
          <a:p>
            <a:pPr>
              <a:defRPr/>
            </a:pPr>
            <a:fld id="{5B0109EA-B0D9-408C-8214-B8FAE5EBC003}" type="slidenum">
              <a:rPr lang="en-US" smtClean="0"/>
              <a:pPr>
                <a:defRPr/>
              </a:pPr>
              <a:t>21</a:t>
            </a:fld>
            <a:endParaRPr lang="en-US" dirty="0">
              <a:solidFill>
                <a:schemeClr val="bg2"/>
              </a:solidFill>
            </a:endParaRPr>
          </a:p>
        </p:txBody>
      </p:sp>
    </p:spTree>
    <p:extLst>
      <p:ext uri="{BB962C8B-B14F-4D97-AF65-F5344CB8AC3E}">
        <p14:creationId xmlns:p14="http://schemas.microsoft.com/office/powerpoint/2010/main" val="747182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Configuration Steering Board</a:t>
            </a:r>
            <a:endParaRPr lang="en-US" altLang="en-US" sz="2400" dirty="0" smtClean="0"/>
          </a:p>
        </p:txBody>
      </p:sp>
      <p:sp>
        <p:nvSpPr>
          <p:cNvPr id="14339" name="Content Placeholder 2"/>
          <p:cNvSpPr>
            <a:spLocks noGrp="1"/>
          </p:cNvSpPr>
          <p:nvPr>
            <p:ph idx="1"/>
          </p:nvPr>
        </p:nvSpPr>
        <p:spPr>
          <a:xfrm>
            <a:off x="276225" y="1504950"/>
            <a:ext cx="8355013" cy="4743450"/>
          </a:xfrm>
        </p:spPr>
        <p:txBody>
          <a:bodyPr/>
          <a:lstStyle/>
          <a:p>
            <a:pPr>
              <a:defRPr/>
            </a:pPr>
            <a:r>
              <a:rPr lang="en-US" dirty="0" smtClean="0"/>
              <a:t>Meeting purpose: “</a:t>
            </a:r>
            <a:r>
              <a:rPr lang="en-US" altLang="en-US" dirty="0" smtClean="0"/>
              <a:t>review all requirements changes and any significant technical configuration changes for ACAT I and IA programs in development, production, and sustainment that have the potential to result in cost and schedule impacts to the program”  </a:t>
            </a:r>
            <a:r>
              <a:rPr lang="en-US" altLang="en-US" dirty="0" err="1" smtClean="0"/>
              <a:t>DoDI</a:t>
            </a:r>
            <a:r>
              <a:rPr lang="en-US" altLang="en-US" dirty="0" smtClean="0"/>
              <a:t> 5000.02</a:t>
            </a:r>
            <a:r>
              <a:rPr lang="en-US" dirty="0" smtClean="0"/>
              <a:t> </a:t>
            </a:r>
          </a:p>
          <a:p>
            <a:pPr>
              <a:defRPr/>
            </a:pPr>
            <a:r>
              <a:rPr lang="en-US" dirty="0" smtClean="0"/>
              <a:t>Mandated by Public Law for MDAPs and by regulation for pre-MDAP, pre-MAIS, and MAIS programs</a:t>
            </a:r>
          </a:p>
          <a:p>
            <a:pPr>
              <a:defRPr/>
            </a:pPr>
            <a:r>
              <a:rPr lang="en-US" dirty="0" smtClean="0"/>
              <a:t>Law and regulation requires SAE chair and representation from AT&amp;L and Joint Staff</a:t>
            </a:r>
          </a:p>
          <a:p>
            <a:pPr>
              <a:defRPr/>
            </a:pPr>
            <a:r>
              <a:rPr lang="en-US" dirty="0" smtClean="0"/>
              <a:t>Required annually—Air Force schedules on fiscal year basis</a:t>
            </a:r>
          </a:p>
          <a:p>
            <a:pPr marL="0" indent="0">
              <a:buFont typeface="Wingdings" pitchFamily="2" charset="2"/>
              <a:buNone/>
              <a:defRPr/>
            </a:pPr>
            <a:endParaRPr lang="en-US" dirty="0" smtClean="0"/>
          </a:p>
          <a:p>
            <a:pPr lvl="1">
              <a:defRPr/>
            </a:pPr>
            <a:endParaRPr lang="en-US" dirty="0" smtClean="0"/>
          </a:p>
          <a:p>
            <a:pPr lvl="1">
              <a:defRPr/>
            </a:pPr>
            <a:endParaRPr lang="en-US" dirty="0" smtClean="0"/>
          </a:p>
          <a:p>
            <a:pPr>
              <a:defRPr/>
            </a:pPr>
            <a:endParaRPr lang="en-US" dirty="0" smtClean="0"/>
          </a:p>
          <a:p>
            <a:pPr lvl="1">
              <a:defRPr/>
            </a:pPr>
            <a:endParaRPr lang="en-US" dirty="0" smtClean="0"/>
          </a:p>
        </p:txBody>
      </p:sp>
      <p:sp>
        <p:nvSpPr>
          <p:cNvPr id="4" name="Slide Number Placeholder 3"/>
          <p:cNvSpPr>
            <a:spLocks noGrp="1"/>
          </p:cNvSpPr>
          <p:nvPr>
            <p:ph type="sldNum" sz="quarter" idx="11"/>
          </p:nvPr>
        </p:nvSpPr>
        <p:spPr/>
        <p:txBody>
          <a:bodyPr/>
          <a:lstStyle/>
          <a:p>
            <a:pPr>
              <a:defRPr/>
            </a:pPr>
            <a:fld id="{AFA582DA-1B53-4D4A-891D-A0AE4894163F}" type="slidenum">
              <a:rPr lang="en-US" smtClean="0"/>
              <a:pPr>
                <a:defRPr/>
              </a:pPr>
              <a:t>22</a:t>
            </a:fld>
            <a:endParaRPr lang="en-US" dirty="0">
              <a:solidFill>
                <a:schemeClr val="bg2"/>
              </a:solidFill>
            </a:endParaRPr>
          </a:p>
        </p:txBody>
      </p:sp>
    </p:spTree>
    <p:extLst>
      <p:ext uri="{BB962C8B-B14F-4D97-AF65-F5344CB8AC3E}">
        <p14:creationId xmlns:p14="http://schemas.microsoft.com/office/powerpoint/2010/main" val="2010298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2"/>
          <p:cNvSpPr>
            <a:spLocks noChangeArrowheads="1"/>
          </p:cNvSpPr>
          <p:nvPr/>
        </p:nvSpPr>
        <p:spPr bwMode="auto">
          <a:xfrm>
            <a:off x="4362450" y="1298575"/>
            <a:ext cx="4095750" cy="51593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Clr>
                <a:srgbClr val="151C77"/>
              </a:buClr>
              <a:buSzPct val="80000"/>
              <a:buFont typeface="Wingdings" pitchFamily="2" charset="2"/>
              <a:buChar char="n"/>
              <a:defRPr sz="2000" b="1">
                <a:solidFill>
                  <a:schemeClr val="tx1"/>
                </a:solidFill>
                <a:latin typeface="Arial" charset="0"/>
              </a:defRPr>
            </a:lvl1pPr>
            <a:lvl2pPr marL="742950" indent="-285750" algn="l">
              <a:spcBef>
                <a:spcPct val="25000"/>
              </a:spcBef>
              <a:buClr>
                <a:srgbClr val="151C77"/>
              </a:buClr>
              <a:buSzPct val="80000"/>
              <a:buFont typeface="Wingdings" pitchFamily="2" charset="2"/>
              <a:buChar char="n"/>
              <a:defRPr sz="2000" b="1">
                <a:solidFill>
                  <a:schemeClr val="tx1"/>
                </a:solidFill>
                <a:latin typeface="Arial" charset="0"/>
              </a:defRPr>
            </a:lvl2pPr>
            <a:lvl3pPr marL="1143000" indent="-228600" algn="l">
              <a:spcBef>
                <a:spcPct val="25000"/>
              </a:spcBef>
              <a:buClr>
                <a:srgbClr val="151C77"/>
              </a:buClr>
              <a:buSzPct val="80000"/>
              <a:buFont typeface="Wingdings" pitchFamily="2" charset="2"/>
              <a:buChar char="n"/>
              <a:defRPr sz="2000" b="1">
                <a:solidFill>
                  <a:schemeClr val="tx1"/>
                </a:solidFill>
                <a:latin typeface="Arial" charset="0"/>
              </a:defRPr>
            </a:lvl3pPr>
            <a:lvl4pPr marL="1600200" indent="-228600" algn="l">
              <a:spcBef>
                <a:spcPct val="25000"/>
              </a:spcBef>
              <a:buClr>
                <a:srgbClr val="151C77"/>
              </a:buClr>
              <a:buSzPct val="80000"/>
              <a:buFont typeface="Wingdings" pitchFamily="2" charset="2"/>
              <a:buChar char="n"/>
              <a:defRPr sz="2000" b="1">
                <a:solidFill>
                  <a:schemeClr val="tx1"/>
                </a:solidFill>
                <a:latin typeface="Arial" charset="0"/>
              </a:defRPr>
            </a:lvl4pPr>
            <a:lvl5pPr marL="2057400" indent="-228600" algn="l">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a:spcBef>
                <a:spcPct val="0"/>
              </a:spcBef>
              <a:buClrTx/>
              <a:buSzTx/>
              <a:buFontTx/>
              <a:buNone/>
            </a:pPr>
            <a:endParaRPr lang="en-US" altLang="en-US" sz="1400" b="0">
              <a:solidFill>
                <a:schemeClr val="bg1"/>
              </a:solidFill>
            </a:endParaRPr>
          </a:p>
        </p:txBody>
      </p:sp>
      <p:sp>
        <p:nvSpPr>
          <p:cNvPr id="21507" name="Rectangle 29"/>
          <p:cNvSpPr>
            <a:spLocks noChangeArrowheads="1"/>
          </p:cNvSpPr>
          <p:nvPr/>
        </p:nvSpPr>
        <p:spPr bwMode="auto">
          <a:xfrm>
            <a:off x="815975" y="1298575"/>
            <a:ext cx="2768600" cy="51593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Clr>
                <a:srgbClr val="151C77"/>
              </a:buClr>
              <a:buSzPct val="80000"/>
              <a:buFont typeface="Wingdings" pitchFamily="2" charset="2"/>
              <a:buChar char="n"/>
              <a:defRPr sz="2000" b="1">
                <a:solidFill>
                  <a:schemeClr val="tx1"/>
                </a:solidFill>
                <a:latin typeface="Arial" charset="0"/>
              </a:defRPr>
            </a:lvl1pPr>
            <a:lvl2pPr marL="742950" indent="-285750" algn="l">
              <a:spcBef>
                <a:spcPct val="25000"/>
              </a:spcBef>
              <a:buClr>
                <a:srgbClr val="151C77"/>
              </a:buClr>
              <a:buSzPct val="80000"/>
              <a:buFont typeface="Wingdings" pitchFamily="2" charset="2"/>
              <a:buChar char="n"/>
              <a:defRPr sz="2000" b="1">
                <a:solidFill>
                  <a:schemeClr val="tx1"/>
                </a:solidFill>
                <a:latin typeface="Arial" charset="0"/>
              </a:defRPr>
            </a:lvl2pPr>
            <a:lvl3pPr marL="1143000" indent="-228600" algn="l">
              <a:spcBef>
                <a:spcPct val="25000"/>
              </a:spcBef>
              <a:buClr>
                <a:srgbClr val="151C77"/>
              </a:buClr>
              <a:buSzPct val="80000"/>
              <a:buFont typeface="Wingdings" pitchFamily="2" charset="2"/>
              <a:buChar char="n"/>
              <a:defRPr sz="2000" b="1">
                <a:solidFill>
                  <a:schemeClr val="tx1"/>
                </a:solidFill>
                <a:latin typeface="Arial" charset="0"/>
              </a:defRPr>
            </a:lvl3pPr>
            <a:lvl4pPr marL="1600200" indent="-228600" algn="l">
              <a:spcBef>
                <a:spcPct val="25000"/>
              </a:spcBef>
              <a:buClr>
                <a:srgbClr val="151C77"/>
              </a:buClr>
              <a:buSzPct val="80000"/>
              <a:buFont typeface="Wingdings" pitchFamily="2" charset="2"/>
              <a:buChar char="n"/>
              <a:defRPr sz="2000" b="1">
                <a:solidFill>
                  <a:schemeClr val="tx1"/>
                </a:solidFill>
                <a:latin typeface="Arial" charset="0"/>
              </a:defRPr>
            </a:lvl4pPr>
            <a:lvl5pPr marL="2057400" indent="-228600" algn="l">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a:spcBef>
                <a:spcPct val="0"/>
              </a:spcBef>
              <a:buClrTx/>
              <a:buSzTx/>
              <a:buFontTx/>
              <a:buNone/>
            </a:pPr>
            <a:endParaRPr lang="en-US" altLang="en-US" sz="1400" b="0">
              <a:solidFill>
                <a:schemeClr val="bg1"/>
              </a:solidFill>
            </a:endParaRPr>
          </a:p>
        </p:txBody>
      </p:sp>
      <p:sp>
        <p:nvSpPr>
          <p:cNvPr id="21508" name="Title 1"/>
          <p:cNvSpPr>
            <a:spLocks noGrp="1"/>
          </p:cNvSpPr>
          <p:nvPr>
            <p:ph type="title"/>
          </p:nvPr>
        </p:nvSpPr>
        <p:spPr/>
        <p:txBody>
          <a:bodyPr/>
          <a:lstStyle/>
          <a:p>
            <a:r>
              <a:rPr lang="en-US" altLang="en-US" dirty="0" smtClean="0"/>
              <a:t>CSB Membership</a:t>
            </a:r>
            <a:endParaRPr lang="en-US" altLang="en-US" sz="2800" dirty="0" smtClean="0"/>
          </a:p>
        </p:txBody>
      </p:sp>
      <p:sp>
        <p:nvSpPr>
          <p:cNvPr id="4" name="Slide Number Placeholder 3"/>
          <p:cNvSpPr>
            <a:spLocks noGrp="1"/>
          </p:cNvSpPr>
          <p:nvPr>
            <p:ph type="sldNum" sz="quarter" idx="11"/>
          </p:nvPr>
        </p:nvSpPr>
        <p:spPr/>
        <p:txBody>
          <a:bodyPr/>
          <a:lstStyle/>
          <a:p>
            <a:pPr>
              <a:defRPr/>
            </a:pPr>
            <a:fld id="{274CA7D8-C052-479E-8A51-ADA00B2FB17A}" type="slidenum">
              <a:rPr lang="en-US" smtClean="0"/>
              <a:pPr>
                <a:defRPr/>
              </a:pPr>
              <a:t>23</a:t>
            </a:fld>
            <a:endParaRPr lang="en-US" dirty="0">
              <a:solidFill>
                <a:schemeClr val="bg2"/>
              </a:solidFill>
            </a:endParaRPr>
          </a:p>
        </p:txBody>
      </p:sp>
      <p:sp>
        <p:nvSpPr>
          <p:cNvPr id="5" name="Content Placeholder 4"/>
          <p:cNvSpPr>
            <a:spLocks noGrp="1"/>
          </p:cNvSpPr>
          <p:nvPr>
            <p:ph idx="1"/>
          </p:nvPr>
        </p:nvSpPr>
        <p:spPr>
          <a:xfrm>
            <a:off x="815975" y="1298575"/>
            <a:ext cx="2768600" cy="2940050"/>
          </a:xfrm>
          <a:ln w="38100">
            <a:solidFill>
              <a:srgbClr val="002060"/>
            </a:solidFill>
          </a:ln>
        </p:spPr>
        <p:txBody>
          <a:bodyPr/>
          <a:lstStyle/>
          <a:p>
            <a:pPr marL="0" indent="0" algn="ctr" eaLnBrk="1" fontAlgn="t" hangingPunct="1">
              <a:buFont typeface="Wingdings" pitchFamily="2" charset="2"/>
              <a:buNone/>
              <a:defRPr/>
            </a:pPr>
            <a:r>
              <a:rPr lang="en-US" sz="1500" dirty="0" smtClean="0">
                <a:solidFill>
                  <a:schemeClr val="bg1"/>
                </a:solidFill>
              </a:rPr>
              <a:t>REQUIRED CSB MEMBERSHIP</a:t>
            </a:r>
          </a:p>
          <a:p>
            <a:pPr marL="457200" lvl="1" indent="-285750" eaLnBrk="1" fontAlgn="t" hangingPunct="1">
              <a:defRPr/>
            </a:pPr>
            <a:r>
              <a:rPr lang="en-US" sz="1500" dirty="0" smtClean="0"/>
              <a:t>CHAIR: SAE * </a:t>
            </a:r>
            <a:r>
              <a:rPr lang="en-US" sz="1500" baseline="30000" dirty="0" smtClean="0"/>
              <a:t>#</a:t>
            </a:r>
            <a:endParaRPr lang="en-US" sz="1500" dirty="0" smtClean="0"/>
          </a:p>
          <a:p>
            <a:pPr marL="457200" lvl="1" indent="-285750" eaLnBrk="1" fontAlgn="t" hangingPunct="1">
              <a:defRPr/>
            </a:pPr>
            <a:r>
              <a:rPr lang="en-US" sz="1500" i="1" dirty="0" smtClean="0"/>
              <a:t>Representation </a:t>
            </a:r>
            <a:r>
              <a:rPr lang="en-US" sz="1500" i="1" dirty="0"/>
              <a:t>from:</a:t>
            </a:r>
          </a:p>
          <a:p>
            <a:pPr marL="742950" lvl="3" indent="-285750" eaLnBrk="1" fontAlgn="auto" hangingPunct="1">
              <a:defRPr/>
            </a:pPr>
            <a:r>
              <a:rPr lang="en-US" sz="1500" dirty="0"/>
              <a:t>OUSD(AT&amp;L) * </a:t>
            </a:r>
            <a:r>
              <a:rPr lang="en-US" sz="1500" baseline="30000" dirty="0"/>
              <a:t>#</a:t>
            </a:r>
            <a:endParaRPr lang="en-US" sz="1500" dirty="0"/>
          </a:p>
          <a:p>
            <a:pPr marL="742950" lvl="3" indent="-285750" eaLnBrk="1" fontAlgn="auto" hangingPunct="1">
              <a:defRPr/>
            </a:pPr>
            <a:r>
              <a:rPr lang="en-US" sz="1500" dirty="0"/>
              <a:t>Joint Staff * </a:t>
            </a:r>
            <a:r>
              <a:rPr lang="en-US" sz="1500" baseline="30000" dirty="0"/>
              <a:t>#</a:t>
            </a:r>
            <a:endParaRPr lang="en-US" sz="1500" dirty="0"/>
          </a:p>
          <a:p>
            <a:pPr marL="742950" lvl="3" indent="-285750" eaLnBrk="1" fontAlgn="auto" hangingPunct="1">
              <a:defRPr/>
            </a:pPr>
            <a:r>
              <a:rPr lang="en-US" sz="1500" dirty="0"/>
              <a:t>Chief of Staff *</a:t>
            </a:r>
          </a:p>
          <a:p>
            <a:pPr marL="742950" lvl="3" indent="-285750" eaLnBrk="1" fontAlgn="auto" hangingPunct="1">
              <a:defRPr/>
            </a:pPr>
            <a:r>
              <a:rPr lang="en-US" sz="1500" dirty="0"/>
              <a:t>Comptroller *</a:t>
            </a:r>
          </a:p>
          <a:p>
            <a:pPr marL="742950" lvl="3" indent="-285750" eaLnBrk="1" fontAlgn="auto" hangingPunct="1">
              <a:defRPr/>
            </a:pPr>
            <a:r>
              <a:rPr lang="en-US" sz="1500" dirty="0"/>
              <a:t>Mil </a:t>
            </a:r>
            <a:r>
              <a:rPr lang="en-US" sz="1500" dirty="0" err="1"/>
              <a:t>Dep</a:t>
            </a:r>
            <a:r>
              <a:rPr lang="en-US" sz="1500" dirty="0"/>
              <a:t> to SAE *</a:t>
            </a:r>
          </a:p>
          <a:p>
            <a:pPr marL="742950" lvl="3" indent="-285750" eaLnBrk="1" fontAlgn="auto" hangingPunct="1">
              <a:defRPr/>
            </a:pPr>
            <a:r>
              <a:rPr lang="en-US" sz="1500" dirty="0"/>
              <a:t>PEO </a:t>
            </a:r>
            <a:r>
              <a:rPr lang="en-US" sz="1500" dirty="0" smtClean="0"/>
              <a:t>*</a:t>
            </a:r>
          </a:p>
          <a:p>
            <a:pPr lvl="1" eaLnBrk="1" fontAlgn="auto" hangingPunct="1">
              <a:defRPr/>
            </a:pPr>
            <a:endParaRPr lang="en-US" sz="1500" b="0" dirty="0">
              <a:solidFill>
                <a:schemeClr val="bg1"/>
              </a:solidFill>
            </a:endParaRPr>
          </a:p>
          <a:p>
            <a:pPr lvl="1" eaLnBrk="1" fontAlgn="auto" hangingPunct="1">
              <a:defRPr/>
            </a:pPr>
            <a:endParaRPr lang="en-US" sz="1500" b="0" dirty="0">
              <a:solidFill>
                <a:schemeClr val="bg1"/>
              </a:solidFill>
            </a:endParaRPr>
          </a:p>
          <a:p>
            <a:pPr lvl="1" eaLnBrk="1" fontAlgn="auto" hangingPunct="1">
              <a:defRPr/>
            </a:pPr>
            <a:endParaRPr lang="en-US" sz="1500" b="0" dirty="0" smtClean="0">
              <a:solidFill>
                <a:schemeClr val="bg1"/>
              </a:solidFill>
            </a:endParaRPr>
          </a:p>
          <a:p>
            <a:pPr lvl="1" eaLnBrk="1" fontAlgn="auto" hangingPunct="1">
              <a:defRPr/>
            </a:pPr>
            <a:endParaRPr lang="en-US" sz="1500" b="0" dirty="0">
              <a:solidFill>
                <a:schemeClr val="bg1"/>
              </a:solidFill>
            </a:endParaRPr>
          </a:p>
          <a:p>
            <a:pPr>
              <a:defRPr/>
            </a:pPr>
            <a:endParaRPr lang="en-US" sz="1500" dirty="0">
              <a:solidFill>
                <a:schemeClr val="bg1"/>
              </a:solidFill>
            </a:endParaRPr>
          </a:p>
        </p:txBody>
      </p:sp>
      <p:sp>
        <p:nvSpPr>
          <p:cNvPr id="9" name="TextBox 8"/>
          <p:cNvSpPr txBox="1"/>
          <p:nvPr/>
        </p:nvSpPr>
        <p:spPr>
          <a:xfrm>
            <a:off x="4362450" y="1298575"/>
            <a:ext cx="4095750" cy="5092700"/>
          </a:xfrm>
          <a:prstGeom prst="rect">
            <a:avLst/>
          </a:prstGeom>
          <a:noFill/>
          <a:ln w="381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lgn="l" eaLnBrk="1" fontAlgn="t" hangingPunct="1">
              <a:spcBef>
                <a:spcPct val="50000"/>
              </a:spcBef>
              <a:buClr>
                <a:srgbClr val="151C77"/>
              </a:buClr>
              <a:buSzPct val="80000"/>
              <a:buFont typeface="Wingdings" pitchFamily="2" charset="2"/>
              <a:buChar char="n"/>
              <a:defRPr sz="2000" b="0">
                <a:latin typeface="+mn-lt"/>
              </a:defRPr>
            </a:lvl1pPr>
            <a:lvl2pPr marL="688975" lvl="1" indent="-282575" algn="l" eaLnBrk="1" fontAlgn="auto" hangingPunct="1">
              <a:spcBef>
                <a:spcPct val="25000"/>
              </a:spcBef>
              <a:buClr>
                <a:srgbClr val="151C77"/>
              </a:buClr>
              <a:buSzPct val="80000"/>
              <a:buFont typeface="Wingdings" pitchFamily="2" charset="2"/>
              <a:buChar char="n"/>
              <a:defRPr sz="2000" b="0">
                <a:latin typeface="+mn-lt"/>
              </a:defRPr>
            </a:lvl2pPr>
            <a:lvl3pPr marL="1027113" indent="-223838" algn="l">
              <a:spcBef>
                <a:spcPct val="25000"/>
              </a:spcBef>
              <a:buClr>
                <a:srgbClr val="151C77"/>
              </a:buClr>
              <a:buSzPct val="80000"/>
              <a:buFont typeface="Wingdings" pitchFamily="2" charset="2"/>
              <a:buChar char="n"/>
              <a:defRPr sz="2000" b="1">
                <a:latin typeface="+mn-lt"/>
              </a:defRPr>
            </a:lvl3pPr>
            <a:lvl4pPr marL="1600200" indent="-228600" algn="l">
              <a:spcBef>
                <a:spcPct val="25000"/>
              </a:spcBef>
              <a:buClr>
                <a:srgbClr val="151C77"/>
              </a:buClr>
              <a:buSzPct val="80000"/>
              <a:buFont typeface="Wingdings" pitchFamily="2" charset="2"/>
              <a:buChar char="n"/>
              <a:defRPr sz="2000" b="1">
                <a:latin typeface="+mn-lt"/>
              </a:defRPr>
            </a:lvl4pPr>
            <a:lvl5pPr marL="2057400" indent="-228600" algn="l">
              <a:spcBef>
                <a:spcPct val="20000"/>
              </a:spcBef>
              <a:buClr>
                <a:srgbClr val="003399"/>
              </a:buClr>
              <a:buSzPct val="80000"/>
              <a:buFont typeface="Wingdings" pitchFamily="2" charset="2"/>
              <a:buChar char="n"/>
              <a:defRPr sz="2000">
                <a:latin typeface="+mn-lt"/>
              </a:defRPr>
            </a:lvl5pPr>
            <a:lvl6pPr marL="2514600" indent="-228600" eaLnBrk="0" fontAlgn="base" hangingPunct="0">
              <a:spcBef>
                <a:spcPct val="20000"/>
              </a:spcBef>
              <a:spcAft>
                <a:spcPct val="0"/>
              </a:spcAft>
              <a:buClr>
                <a:srgbClr val="003399"/>
              </a:buClr>
              <a:buSzPct val="80000"/>
              <a:buFont typeface="Wingdings" pitchFamily="2" charset="2"/>
              <a:buChar char="n"/>
              <a:defRPr sz="2000">
                <a:latin typeface="+mn-lt"/>
              </a:defRPr>
            </a:lvl6pPr>
            <a:lvl7pPr marL="2971800" indent="-228600" eaLnBrk="0" fontAlgn="base" hangingPunct="0">
              <a:spcBef>
                <a:spcPct val="20000"/>
              </a:spcBef>
              <a:spcAft>
                <a:spcPct val="0"/>
              </a:spcAft>
              <a:buClr>
                <a:srgbClr val="003399"/>
              </a:buClr>
              <a:buSzPct val="80000"/>
              <a:buFont typeface="Wingdings" pitchFamily="2" charset="2"/>
              <a:buChar char="n"/>
              <a:defRPr sz="2000">
                <a:latin typeface="+mn-lt"/>
              </a:defRPr>
            </a:lvl7pPr>
            <a:lvl8pPr marL="3429000" indent="-228600" eaLnBrk="0" fontAlgn="base" hangingPunct="0">
              <a:spcBef>
                <a:spcPct val="20000"/>
              </a:spcBef>
              <a:spcAft>
                <a:spcPct val="0"/>
              </a:spcAft>
              <a:buClr>
                <a:srgbClr val="003399"/>
              </a:buClr>
              <a:buSzPct val="80000"/>
              <a:buFont typeface="Wingdings" pitchFamily="2" charset="2"/>
              <a:buChar char="n"/>
              <a:defRPr sz="2000">
                <a:latin typeface="+mn-lt"/>
              </a:defRPr>
            </a:lvl8pPr>
            <a:lvl9pPr marL="3886200" indent="-228600" eaLnBrk="0" fontAlgn="base" hangingPunct="0">
              <a:spcBef>
                <a:spcPct val="20000"/>
              </a:spcBef>
              <a:spcAft>
                <a:spcPct val="0"/>
              </a:spcAft>
              <a:buClr>
                <a:srgbClr val="003399"/>
              </a:buClr>
              <a:buSzPct val="80000"/>
              <a:buFont typeface="Wingdings" pitchFamily="2" charset="2"/>
              <a:buChar char="n"/>
              <a:defRPr sz="2000">
                <a:latin typeface="+mn-lt"/>
              </a:defRPr>
            </a:lvl9pPr>
          </a:lstStyle>
          <a:p>
            <a:pPr marL="0" indent="0" algn="ctr">
              <a:buFont typeface="Wingdings" pitchFamily="2" charset="2"/>
              <a:buNone/>
              <a:defRPr/>
            </a:pPr>
            <a:r>
              <a:rPr lang="en-US" sz="1500" b="1" dirty="0" smtClean="0">
                <a:solidFill>
                  <a:schemeClr val="bg1"/>
                </a:solidFill>
              </a:rPr>
              <a:t>USAF CSB</a:t>
            </a:r>
            <a:br>
              <a:rPr lang="en-US" sz="1500" b="1" dirty="0" smtClean="0">
                <a:solidFill>
                  <a:schemeClr val="bg1"/>
                </a:solidFill>
              </a:rPr>
            </a:br>
            <a:r>
              <a:rPr lang="en-US" sz="1500" b="1" dirty="0" smtClean="0">
                <a:solidFill>
                  <a:schemeClr val="bg1"/>
                </a:solidFill>
              </a:rPr>
              <a:t>MEMBERSHIP</a:t>
            </a:r>
          </a:p>
          <a:p>
            <a:pPr marL="460375" lvl="1">
              <a:defRPr/>
            </a:pPr>
            <a:r>
              <a:rPr lang="en-US" sz="1500" b="1" dirty="0" smtClean="0"/>
              <a:t>CHAIR: SAE</a:t>
            </a:r>
          </a:p>
          <a:p>
            <a:pPr marL="460375" lvl="1">
              <a:defRPr/>
            </a:pPr>
            <a:r>
              <a:rPr lang="en-US" sz="1500" b="1" i="1" dirty="0" smtClean="0"/>
              <a:t>Representation from: </a:t>
            </a:r>
          </a:p>
          <a:p>
            <a:pPr marL="684213" lvl="2">
              <a:defRPr/>
            </a:pPr>
            <a:r>
              <a:rPr lang="en-US" sz="1500" dirty="0" smtClean="0"/>
              <a:t>OUSD(AT&amp;L)</a:t>
            </a:r>
          </a:p>
          <a:p>
            <a:pPr marL="684213" lvl="2">
              <a:defRPr/>
            </a:pPr>
            <a:r>
              <a:rPr lang="en-US" sz="1500" dirty="0" smtClean="0"/>
              <a:t>JS/J8</a:t>
            </a:r>
          </a:p>
          <a:p>
            <a:pPr marL="684213" lvl="2">
              <a:defRPr/>
            </a:pPr>
            <a:r>
              <a:rPr lang="en-US" sz="1500" dirty="0" smtClean="0"/>
              <a:t>A2D, A4I/L, A5R, A6X, A8X, A10 (nuclear programs only), &amp; TE</a:t>
            </a:r>
            <a:endParaRPr lang="en-US" sz="1500" dirty="0"/>
          </a:p>
          <a:p>
            <a:pPr marL="684213" lvl="2">
              <a:defRPr/>
            </a:pPr>
            <a:r>
              <a:rPr lang="en-US" sz="1500" dirty="0" smtClean="0"/>
              <a:t>FMB, FMC</a:t>
            </a:r>
          </a:p>
          <a:p>
            <a:pPr marL="684213" lvl="2">
              <a:defRPr/>
            </a:pPr>
            <a:r>
              <a:rPr lang="en-US" sz="1500" dirty="0" err="1" smtClean="0"/>
              <a:t>MilDep</a:t>
            </a:r>
            <a:r>
              <a:rPr lang="en-US" sz="1500" dirty="0" smtClean="0"/>
              <a:t> to SAE and/or Capability Directorate leadership</a:t>
            </a:r>
          </a:p>
          <a:p>
            <a:pPr marL="684213" lvl="2">
              <a:defRPr/>
            </a:pPr>
            <a:r>
              <a:rPr lang="en-US" sz="1500" dirty="0" smtClean="0"/>
              <a:t>PEO</a:t>
            </a:r>
          </a:p>
          <a:p>
            <a:pPr marL="684213" lvl="2">
              <a:defRPr/>
            </a:pPr>
            <a:r>
              <a:rPr lang="en-US" sz="1500" dirty="0" smtClean="0"/>
              <a:t>AQC, AQD, AQR, AQX, GCQ, &amp; CD</a:t>
            </a:r>
          </a:p>
          <a:p>
            <a:pPr marL="684213" lvl="2">
              <a:defRPr/>
            </a:pPr>
            <a:r>
              <a:rPr lang="en-US" sz="1500" dirty="0" smtClean="0"/>
              <a:t>Implementing Command (Top 3)</a:t>
            </a:r>
          </a:p>
          <a:p>
            <a:pPr marL="684213" lvl="2">
              <a:defRPr/>
            </a:pPr>
            <a:r>
              <a:rPr lang="en-US" sz="1500" dirty="0" smtClean="0"/>
              <a:t>Implementing Center (Top 3)</a:t>
            </a:r>
          </a:p>
          <a:p>
            <a:pPr marL="684213" lvl="2">
              <a:defRPr/>
            </a:pPr>
            <a:r>
              <a:rPr lang="en-US" sz="1500" dirty="0" smtClean="0"/>
              <a:t>Using MAJCOM </a:t>
            </a:r>
            <a:r>
              <a:rPr lang="en-US" sz="1500" dirty="0" err="1" smtClean="0"/>
              <a:t>Rqmts</a:t>
            </a:r>
            <a:r>
              <a:rPr lang="en-US" sz="1500" dirty="0" smtClean="0"/>
              <a:t> (A5/8)</a:t>
            </a:r>
          </a:p>
          <a:p>
            <a:pPr marL="684213" lvl="2">
              <a:defRPr/>
            </a:pPr>
            <a:r>
              <a:rPr lang="en-US" sz="1500" dirty="0" smtClean="0"/>
              <a:t>AFOTEC</a:t>
            </a:r>
          </a:p>
          <a:p>
            <a:pPr lvl="1">
              <a:defRPr/>
            </a:pPr>
            <a:endParaRPr lang="en-US" sz="1500" dirty="0" smtClean="0"/>
          </a:p>
          <a:p>
            <a:pPr lvl="1">
              <a:defRPr/>
            </a:pPr>
            <a:endParaRPr lang="en-US" sz="1500" dirty="0"/>
          </a:p>
          <a:p>
            <a:pPr>
              <a:defRPr/>
            </a:pPr>
            <a:endParaRPr lang="en-US" sz="1500" dirty="0" smtClean="0"/>
          </a:p>
          <a:p>
            <a:pPr>
              <a:defRPr/>
            </a:pPr>
            <a:endParaRPr lang="en-US" sz="1500" dirty="0" smtClean="0"/>
          </a:p>
          <a:p>
            <a:pPr>
              <a:defRPr/>
            </a:pPr>
            <a:endParaRPr lang="en-US" sz="1500" dirty="0"/>
          </a:p>
          <a:p>
            <a:pPr>
              <a:defRPr/>
            </a:pPr>
            <a:endParaRPr lang="en-US" sz="1500" dirty="0" smtClean="0"/>
          </a:p>
          <a:p>
            <a:pPr>
              <a:defRPr/>
            </a:pPr>
            <a:endParaRPr lang="en-US" sz="1500" dirty="0" smtClean="0"/>
          </a:p>
          <a:p>
            <a:pPr>
              <a:defRPr/>
            </a:pPr>
            <a:endParaRPr lang="en-US" sz="1500" dirty="0"/>
          </a:p>
          <a:p>
            <a:pPr>
              <a:defRPr/>
            </a:pPr>
            <a:endParaRPr lang="en-US" sz="1500" dirty="0"/>
          </a:p>
        </p:txBody>
      </p:sp>
      <p:cxnSp>
        <p:nvCxnSpPr>
          <p:cNvPr id="21512" name="Straight Connector 27"/>
          <p:cNvCxnSpPr>
            <a:cxnSpLocks noChangeShapeType="1"/>
          </p:cNvCxnSpPr>
          <p:nvPr/>
        </p:nvCxnSpPr>
        <p:spPr bwMode="auto">
          <a:xfrm>
            <a:off x="815975" y="1803400"/>
            <a:ext cx="2768600" cy="0"/>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21513" name="Straight Connector 30"/>
          <p:cNvCxnSpPr>
            <a:cxnSpLocks noChangeShapeType="1"/>
          </p:cNvCxnSpPr>
          <p:nvPr/>
        </p:nvCxnSpPr>
        <p:spPr bwMode="auto">
          <a:xfrm>
            <a:off x="4343400" y="1803400"/>
            <a:ext cx="4122738" cy="0"/>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21514" name="Straight Connector 33"/>
          <p:cNvCxnSpPr>
            <a:cxnSpLocks noChangeShapeType="1"/>
          </p:cNvCxnSpPr>
          <p:nvPr/>
        </p:nvCxnSpPr>
        <p:spPr bwMode="auto">
          <a:xfrm>
            <a:off x="4343400" y="1803400"/>
            <a:ext cx="4114800" cy="0"/>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sp>
        <p:nvSpPr>
          <p:cNvPr id="21515" name="TextBox 2"/>
          <p:cNvSpPr txBox="1">
            <a:spLocks noChangeArrowheads="1"/>
          </p:cNvSpPr>
          <p:nvPr/>
        </p:nvSpPr>
        <p:spPr bwMode="auto">
          <a:xfrm>
            <a:off x="766763" y="4249738"/>
            <a:ext cx="4335462"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Clr>
                <a:srgbClr val="151C77"/>
              </a:buClr>
              <a:buSzPct val="80000"/>
              <a:buFont typeface="Wingdings" pitchFamily="2" charset="2"/>
              <a:buChar char="n"/>
              <a:defRPr sz="2000" b="1">
                <a:solidFill>
                  <a:schemeClr val="tx1"/>
                </a:solidFill>
                <a:latin typeface="Arial" charset="0"/>
              </a:defRPr>
            </a:lvl1pPr>
            <a:lvl2pPr marL="742950" indent="-285750" algn="l">
              <a:spcBef>
                <a:spcPct val="25000"/>
              </a:spcBef>
              <a:buClr>
                <a:srgbClr val="151C77"/>
              </a:buClr>
              <a:buSzPct val="80000"/>
              <a:buFont typeface="Wingdings" pitchFamily="2" charset="2"/>
              <a:buChar char="n"/>
              <a:defRPr sz="2000" b="1">
                <a:solidFill>
                  <a:schemeClr val="tx1"/>
                </a:solidFill>
                <a:latin typeface="Arial" charset="0"/>
              </a:defRPr>
            </a:lvl2pPr>
            <a:lvl3pPr marL="1143000" indent="-228600" algn="l">
              <a:spcBef>
                <a:spcPct val="25000"/>
              </a:spcBef>
              <a:buClr>
                <a:srgbClr val="151C77"/>
              </a:buClr>
              <a:buSzPct val="80000"/>
              <a:buFont typeface="Wingdings" pitchFamily="2" charset="2"/>
              <a:buChar char="n"/>
              <a:defRPr sz="2000" b="1">
                <a:solidFill>
                  <a:schemeClr val="tx1"/>
                </a:solidFill>
                <a:latin typeface="Arial" charset="0"/>
              </a:defRPr>
            </a:lvl3pPr>
            <a:lvl4pPr marL="1600200" indent="-228600" algn="l">
              <a:spcBef>
                <a:spcPct val="25000"/>
              </a:spcBef>
              <a:buClr>
                <a:srgbClr val="151C77"/>
              </a:buClr>
              <a:buSzPct val="80000"/>
              <a:buFont typeface="Wingdings" pitchFamily="2" charset="2"/>
              <a:buChar char="n"/>
              <a:defRPr sz="2000" b="1">
                <a:solidFill>
                  <a:schemeClr val="tx1"/>
                </a:solidFill>
                <a:latin typeface="Arial" charset="0"/>
              </a:defRPr>
            </a:lvl4pPr>
            <a:lvl5pPr marL="2057400" indent="-228600" algn="l">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spcBef>
                <a:spcPct val="0"/>
              </a:spcBef>
              <a:buClrTx/>
              <a:buSzTx/>
              <a:buFontTx/>
              <a:buNone/>
            </a:pPr>
            <a:r>
              <a:rPr lang="en-US" altLang="en-US" sz="1400"/>
              <a:t>*</a:t>
            </a:r>
            <a:r>
              <a:rPr lang="en-US" altLang="en-US" sz="1400" b="0"/>
              <a:t> Required by Public Law for MDAPs</a:t>
            </a:r>
            <a:r>
              <a:rPr lang="en-US" altLang="en-US" sz="400" b="0"/>
              <a:t/>
            </a:r>
            <a:br>
              <a:rPr lang="en-US" altLang="en-US" sz="400" b="0"/>
            </a:br>
            <a:r>
              <a:rPr lang="en-US" altLang="en-US" sz="400" b="0"/>
              <a:t/>
            </a:r>
            <a:br>
              <a:rPr lang="en-US" altLang="en-US" sz="400" b="0"/>
            </a:br>
            <a:r>
              <a:rPr lang="en-US" altLang="en-US" sz="1400" baseline="30000"/>
              <a:t>#</a:t>
            </a:r>
            <a:r>
              <a:rPr lang="en-US" altLang="en-US" sz="1400" b="0"/>
              <a:t> Required by DoD Regulation for </a:t>
            </a:r>
            <a:br>
              <a:rPr lang="en-US" altLang="en-US" sz="1400" b="0"/>
            </a:br>
            <a:r>
              <a:rPr lang="en-US" altLang="en-US" sz="1400" b="0"/>
              <a:t>   ACAT I programs</a:t>
            </a:r>
          </a:p>
        </p:txBody>
      </p:sp>
      <p:sp>
        <p:nvSpPr>
          <p:cNvPr id="21" name="Right Arrow 20"/>
          <p:cNvSpPr/>
          <p:nvPr/>
        </p:nvSpPr>
        <p:spPr bwMode="auto">
          <a:xfrm rot="442697">
            <a:off x="3201988" y="3454847"/>
            <a:ext cx="1503362" cy="125413"/>
          </a:xfrm>
          <a:prstGeom prst="rightArrow">
            <a:avLst/>
          </a:prstGeom>
          <a:gradFill>
            <a:gsLst>
              <a:gs pos="92000">
                <a:srgbClr val="002060"/>
              </a:gs>
              <a:gs pos="100000">
                <a:schemeClr val="accent1">
                  <a:tint val="44500"/>
                  <a:satMod val="160000"/>
                </a:schemeClr>
              </a:gs>
              <a:gs pos="100000">
                <a:schemeClr val="accent1">
                  <a:tint val="23500"/>
                  <a:satMod val="160000"/>
                </a:schemeClr>
              </a:gs>
            </a:gsLst>
            <a:lin ang="10800000" scaled="0"/>
          </a:gradFill>
          <a:ln w="12700" cap="flat" cmpd="sng" algn="ctr">
            <a:noFill/>
            <a:prstDash val="solid"/>
            <a:round/>
            <a:headEnd type="none" w="med" len="med"/>
            <a:tailEnd type="none" w="med" len="med"/>
          </a:ln>
          <a:effectLst/>
        </p:spPr>
        <p:txBody>
          <a:bodyPr/>
          <a:lstStyle/>
          <a:p>
            <a:pPr>
              <a:defRPr/>
            </a:pPr>
            <a:r>
              <a:rPr lang="en-US" dirty="0"/>
              <a:t> </a:t>
            </a:r>
          </a:p>
        </p:txBody>
      </p:sp>
      <p:sp>
        <p:nvSpPr>
          <p:cNvPr id="22" name="Right Arrow 21"/>
          <p:cNvSpPr/>
          <p:nvPr/>
        </p:nvSpPr>
        <p:spPr bwMode="auto">
          <a:xfrm rot="448990">
            <a:off x="3201988" y="3750320"/>
            <a:ext cx="1503362" cy="125412"/>
          </a:xfrm>
          <a:prstGeom prst="rightArrow">
            <a:avLst/>
          </a:prstGeom>
          <a:gradFill>
            <a:gsLst>
              <a:gs pos="92000">
                <a:srgbClr val="002060"/>
              </a:gs>
              <a:gs pos="100000">
                <a:schemeClr val="accent1">
                  <a:tint val="44500"/>
                  <a:satMod val="160000"/>
                </a:schemeClr>
              </a:gs>
              <a:gs pos="100000">
                <a:schemeClr val="accent1">
                  <a:tint val="23500"/>
                  <a:satMod val="160000"/>
                </a:schemeClr>
              </a:gs>
            </a:gsLst>
            <a:lin ang="10800000" scaled="0"/>
          </a:gradFill>
          <a:ln w="12700" cap="flat" cmpd="sng" algn="ctr">
            <a:noFill/>
            <a:prstDash val="solid"/>
            <a:round/>
            <a:headEnd type="none" w="med" len="med"/>
            <a:tailEnd type="none" w="med" len="med"/>
          </a:ln>
          <a:effectLst/>
        </p:spPr>
        <p:txBody>
          <a:bodyPr/>
          <a:lstStyle/>
          <a:p>
            <a:pPr>
              <a:defRPr/>
            </a:pPr>
            <a:r>
              <a:rPr lang="en-US" dirty="0"/>
              <a:t> </a:t>
            </a:r>
          </a:p>
        </p:txBody>
      </p:sp>
      <p:sp>
        <p:nvSpPr>
          <p:cNvPr id="23" name="Right Arrow 22"/>
          <p:cNvSpPr/>
          <p:nvPr/>
        </p:nvSpPr>
        <p:spPr bwMode="auto">
          <a:xfrm>
            <a:off x="3201988" y="2776538"/>
            <a:ext cx="1503362" cy="125412"/>
          </a:xfrm>
          <a:prstGeom prst="rightArrow">
            <a:avLst/>
          </a:prstGeom>
          <a:gradFill>
            <a:gsLst>
              <a:gs pos="92000">
                <a:srgbClr val="002060"/>
              </a:gs>
              <a:gs pos="100000">
                <a:schemeClr val="accent1">
                  <a:tint val="44500"/>
                  <a:satMod val="160000"/>
                </a:schemeClr>
              </a:gs>
              <a:gs pos="100000">
                <a:schemeClr val="accent1">
                  <a:tint val="23500"/>
                  <a:satMod val="160000"/>
                </a:schemeClr>
              </a:gs>
            </a:gsLst>
            <a:lin ang="10800000" scaled="0"/>
          </a:gradFill>
          <a:ln w="12700" cap="flat" cmpd="sng" algn="ctr">
            <a:noFill/>
            <a:prstDash val="solid"/>
            <a:round/>
            <a:headEnd type="none" w="med" len="med"/>
            <a:tailEnd type="none" w="med" len="med"/>
          </a:ln>
          <a:effectLst/>
        </p:spPr>
        <p:txBody>
          <a:bodyPr/>
          <a:lstStyle/>
          <a:p>
            <a:pPr>
              <a:defRPr/>
            </a:pPr>
            <a:r>
              <a:rPr lang="en-US" dirty="0"/>
              <a:t> </a:t>
            </a:r>
          </a:p>
        </p:txBody>
      </p:sp>
      <p:sp>
        <p:nvSpPr>
          <p:cNvPr id="24" name="Right Arrow 23"/>
          <p:cNvSpPr/>
          <p:nvPr/>
        </p:nvSpPr>
        <p:spPr bwMode="auto">
          <a:xfrm>
            <a:off x="3201988" y="3073400"/>
            <a:ext cx="1503362" cy="125413"/>
          </a:xfrm>
          <a:prstGeom prst="rightArrow">
            <a:avLst/>
          </a:prstGeom>
          <a:gradFill>
            <a:gsLst>
              <a:gs pos="92000">
                <a:srgbClr val="002060"/>
              </a:gs>
              <a:gs pos="100000">
                <a:schemeClr val="accent1">
                  <a:tint val="44500"/>
                  <a:satMod val="160000"/>
                </a:schemeClr>
              </a:gs>
              <a:gs pos="100000">
                <a:schemeClr val="accent1">
                  <a:tint val="23500"/>
                  <a:satMod val="160000"/>
                </a:schemeClr>
              </a:gs>
            </a:gsLst>
            <a:lin ang="10800000" scaled="0"/>
          </a:gradFill>
          <a:ln w="12700" cap="flat" cmpd="sng" algn="ctr">
            <a:noFill/>
            <a:prstDash val="solid"/>
            <a:round/>
            <a:headEnd type="none" w="med" len="med"/>
            <a:tailEnd type="none" w="med" len="med"/>
          </a:ln>
          <a:effectLst/>
        </p:spPr>
        <p:txBody>
          <a:bodyPr/>
          <a:lstStyle/>
          <a:p>
            <a:pPr>
              <a:defRPr/>
            </a:pPr>
            <a:r>
              <a:rPr lang="en-US" dirty="0"/>
              <a:t> </a:t>
            </a:r>
          </a:p>
        </p:txBody>
      </p:sp>
      <p:sp>
        <p:nvSpPr>
          <p:cNvPr id="25" name="Right Arrow 24"/>
          <p:cNvSpPr/>
          <p:nvPr/>
        </p:nvSpPr>
        <p:spPr bwMode="auto">
          <a:xfrm>
            <a:off x="3201988" y="2495550"/>
            <a:ext cx="1503362" cy="125413"/>
          </a:xfrm>
          <a:prstGeom prst="rightArrow">
            <a:avLst/>
          </a:prstGeom>
          <a:gradFill>
            <a:gsLst>
              <a:gs pos="92000">
                <a:srgbClr val="002060"/>
              </a:gs>
              <a:gs pos="100000">
                <a:schemeClr val="accent1">
                  <a:tint val="44500"/>
                  <a:satMod val="160000"/>
                </a:schemeClr>
              </a:gs>
              <a:gs pos="100000">
                <a:schemeClr val="accent1">
                  <a:tint val="23500"/>
                  <a:satMod val="160000"/>
                </a:schemeClr>
              </a:gs>
            </a:gsLst>
            <a:lin ang="10800000" scaled="0"/>
          </a:gradFill>
          <a:ln w="12700" cap="flat" cmpd="sng" algn="ctr">
            <a:noFill/>
            <a:prstDash val="solid"/>
            <a:round/>
            <a:headEnd type="none" w="med" len="med"/>
            <a:tailEnd type="none" w="med" len="med"/>
          </a:ln>
          <a:effectLst/>
        </p:spPr>
        <p:txBody>
          <a:bodyPr/>
          <a:lstStyle/>
          <a:p>
            <a:pPr>
              <a:defRPr/>
            </a:pPr>
            <a:r>
              <a:rPr lang="en-US" dirty="0"/>
              <a:t> </a:t>
            </a:r>
          </a:p>
        </p:txBody>
      </p:sp>
      <p:sp>
        <p:nvSpPr>
          <p:cNvPr id="26" name="Right Arrow 25"/>
          <p:cNvSpPr/>
          <p:nvPr/>
        </p:nvSpPr>
        <p:spPr bwMode="auto">
          <a:xfrm>
            <a:off x="3201988" y="1924050"/>
            <a:ext cx="1373187" cy="125413"/>
          </a:xfrm>
          <a:prstGeom prst="rightArrow">
            <a:avLst/>
          </a:prstGeom>
          <a:gradFill>
            <a:gsLst>
              <a:gs pos="92000">
                <a:srgbClr val="002060"/>
              </a:gs>
              <a:gs pos="100000">
                <a:schemeClr val="accent1">
                  <a:tint val="44500"/>
                  <a:satMod val="160000"/>
                </a:schemeClr>
              </a:gs>
              <a:gs pos="100000">
                <a:schemeClr val="accent1">
                  <a:tint val="23500"/>
                  <a:satMod val="160000"/>
                </a:schemeClr>
              </a:gs>
            </a:gsLst>
            <a:lin ang="10800000" scaled="0"/>
          </a:gradFill>
          <a:ln w="12700" cap="flat" cmpd="sng" algn="ctr">
            <a:noFill/>
            <a:prstDash val="solid"/>
            <a:round/>
            <a:headEnd type="none" w="med" len="med"/>
            <a:tailEnd type="none" w="med" len="med"/>
          </a:ln>
          <a:effectLst/>
        </p:spPr>
        <p:txBody>
          <a:bodyPr/>
          <a:lstStyle/>
          <a:p>
            <a:pPr>
              <a:defRPr/>
            </a:pPr>
            <a:r>
              <a:rPr lang="en-US" dirty="0"/>
              <a:t> </a:t>
            </a:r>
          </a:p>
        </p:txBody>
      </p:sp>
      <p:sp>
        <p:nvSpPr>
          <p:cNvPr id="27" name="Right Arrow 26"/>
          <p:cNvSpPr/>
          <p:nvPr/>
        </p:nvSpPr>
        <p:spPr bwMode="auto">
          <a:xfrm rot="581746">
            <a:off x="3200435" y="4187782"/>
            <a:ext cx="1516979" cy="123910"/>
          </a:xfrm>
          <a:prstGeom prst="rightArrow">
            <a:avLst/>
          </a:prstGeom>
          <a:gradFill>
            <a:gsLst>
              <a:gs pos="92000">
                <a:srgbClr val="002060"/>
              </a:gs>
              <a:gs pos="100000">
                <a:schemeClr val="accent1">
                  <a:tint val="44500"/>
                  <a:satMod val="160000"/>
                </a:schemeClr>
              </a:gs>
              <a:gs pos="100000">
                <a:schemeClr val="accent1">
                  <a:tint val="23500"/>
                  <a:satMod val="160000"/>
                </a:schemeClr>
              </a:gs>
            </a:gsLst>
            <a:lin ang="10800000" scaled="0"/>
          </a:gradFill>
          <a:ln w="12700" cap="flat" cmpd="sng" algn="ctr">
            <a:noFill/>
            <a:prstDash val="solid"/>
            <a:round/>
            <a:headEnd type="none" w="med" len="med"/>
            <a:tailEnd type="none" w="med" len="med"/>
          </a:ln>
          <a:effectLst/>
        </p:spPr>
        <p:txBody>
          <a:bodyPr/>
          <a:lstStyle/>
          <a:p>
            <a:pPr>
              <a:defRPr/>
            </a:pPr>
            <a:r>
              <a:rPr lang="en-US" dirty="0"/>
              <a:t> </a:t>
            </a:r>
          </a:p>
        </p:txBody>
      </p:sp>
    </p:spTree>
    <p:extLst>
      <p:ext uri="{BB962C8B-B14F-4D97-AF65-F5344CB8AC3E}">
        <p14:creationId xmlns:p14="http://schemas.microsoft.com/office/powerpoint/2010/main" val="124876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Exemptions from CSB briefing requirement</a:t>
            </a:r>
            <a:endParaRPr lang="en-US" altLang="en-US" sz="2800" dirty="0" smtClean="0"/>
          </a:p>
        </p:txBody>
      </p:sp>
      <p:sp>
        <p:nvSpPr>
          <p:cNvPr id="18435" name="Content Placeholder 2"/>
          <p:cNvSpPr>
            <a:spLocks noGrp="1"/>
          </p:cNvSpPr>
          <p:nvPr>
            <p:ph idx="1"/>
          </p:nvPr>
        </p:nvSpPr>
        <p:spPr>
          <a:xfrm>
            <a:off x="393700" y="1338263"/>
            <a:ext cx="8397875" cy="4743450"/>
          </a:xfrm>
        </p:spPr>
        <p:txBody>
          <a:bodyPr/>
          <a:lstStyle/>
          <a:p>
            <a:pPr>
              <a:defRPr/>
            </a:pPr>
            <a:r>
              <a:rPr lang="en-US" sz="1800" dirty="0" smtClean="0"/>
              <a:t>Pre MS A programs are exempt from CSB briefing requirement</a:t>
            </a:r>
          </a:p>
          <a:p>
            <a:pPr>
              <a:defRPr/>
            </a:pPr>
            <a:r>
              <a:rPr lang="en-US" sz="1800" dirty="0" smtClean="0"/>
              <a:t>Candidates for exemption</a:t>
            </a:r>
          </a:p>
          <a:p>
            <a:pPr lvl="1">
              <a:defRPr/>
            </a:pPr>
            <a:r>
              <a:rPr lang="en-US" sz="1800" dirty="0" smtClean="0"/>
              <a:t>Programs currently in source selection</a:t>
            </a:r>
          </a:p>
          <a:p>
            <a:pPr lvl="1">
              <a:defRPr/>
            </a:pPr>
            <a:r>
              <a:rPr lang="en-US" sz="1800" dirty="0" smtClean="0"/>
              <a:t>Post MS C programs when </a:t>
            </a:r>
          </a:p>
          <a:p>
            <a:pPr lvl="2">
              <a:defRPr/>
            </a:pPr>
            <a:r>
              <a:rPr lang="en-US" sz="1800" dirty="0" smtClean="0"/>
              <a:t>Over 90% of items are delivered</a:t>
            </a:r>
          </a:p>
          <a:p>
            <a:pPr lvl="2">
              <a:defRPr/>
            </a:pPr>
            <a:r>
              <a:rPr lang="en-US" sz="1800" dirty="0" smtClean="0"/>
              <a:t>Planned expenditures exceed 90%</a:t>
            </a:r>
          </a:p>
          <a:p>
            <a:pPr>
              <a:defRPr/>
            </a:pPr>
            <a:r>
              <a:rPr lang="en-US" sz="1800" dirty="0" smtClean="0"/>
              <a:t>Programs should forward request for exemption to SAF/AQXE; OSD/AT&amp;L is approval authority</a:t>
            </a:r>
          </a:p>
          <a:p>
            <a:pPr lvl="1">
              <a:defRPr/>
            </a:pPr>
            <a:r>
              <a:rPr lang="en-US" sz="1800" dirty="0" smtClean="0">
                <a:ea typeface="+mn-ea"/>
                <a:cs typeface="+mn-cs"/>
              </a:rPr>
              <a:t>Requests </a:t>
            </a:r>
            <a:r>
              <a:rPr lang="en-US" sz="1800" dirty="0">
                <a:ea typeface="+mn-ea"/>
                <a:cs typeface="+mn-cs"/>
              </a:rPr>
              <a:t>must be coordinated NLT </a:t>
            </a:r>
            <a:r>
              <a:rPr lang="en-US" sz="1800" dirty="0" smtClean="0">
                <a:ea typeface="+mn-ea"/>
                <a:cs typeface="+mn-cs"/>
              </a:rPr>
              <a:t>45 </a:t>
            </a:r>
            <a:r>
              <a:rPr lang="en-US" sz="1800" dirty="0">
                <a:ea typeface="+mn-ea"/>
                <a:cs typeface="+mn-cs"/>
              </a:rPr>
              <a:t>days prior to scheduled CSB</a:t>
            </a:r>
          </a:p>
        </p:txBody>
      </p:sp>
      <p:sp>
        <p:nvSpPr>
          <p:cNvPr id="4" name="Slide Number Placeholder 3"/>
          <p:cNvSpPr>
            <a:spLocks noGrp="1"/>
          </p:cNvSpPr>
          <p:nvPr>
            <p:ph type="sldNum" sz="quarter" idx="11"/>
          </p:nvPr>
        </p:nvSpPr>
        <p:spPr/>
        <p:txBody>
          <a:bodyPr/>
          <a:lstStyle/>
          <a:p>
            <a:pPr>
              <a:defRPr/>
            </a:pPr>
            <a:fld id="{8DA589E1-2F05-48BD-8E08-A31A9A0BF2A0}" type="slidenum">
              <a:rPr lang="en-US" smtClean="0"/>
              <a:pPr>
                <a:defRPr/>
              </a:pPr>
              <a:t>24</a:t>
            </a:fld>
            <a:endParaRPr lang="en-US" dirty="0">
              <a:solidFill>
                <a:schemeClr val="bg2"/>
              </a:solidFill>
            </a:endParaRPr>
          </a:p>
        </p:txBody>
      </p:sp>
    </p:spTree>
    <p:extLst>
      <p:ext uri="{BB962C8B-B14F-4D97-AF65-F5344CB8AC3E}">
        <p14:creationId xmlns:p14="http://schemas.microsoft.com/office/powerpoint/2010/main" val="72943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304800"/>
            <a:ext cx="8343900" cy="914400"/>
          </a:xfrm>
        </p:spPr>
        <p:txBody>
          <a:bodyPr/>
          <a:lstStyle/>
          <a:p>
            <a:r>
              <a:rPr lang="en-US" sz="3100" dirty="0" smtClean="0"/>
              <a:t>Own the Technical Baseline</a:t>
            </a:r>
            <a:br>
              <a:rPr lang="en-US" sz="3100" dirty="0" smtClean="0"/>
            </a:br>
            <a:r>
              <a:rPr lang="en-US" sz="2800" dirty="0" smtClean="0"/>
              <a:t>SPOTLIGHT Chart</a:t>
            </a:r>
          </a:p>
        </p:txBody>
      </p:sp>
      <p:sp>
        <p:nvSpPr>
          <p:cNvPr id="6" name="Slide Number Placeholder 3"/>
          <p:cNvSpPr txBox="1">
            <a:spLocks/>
          </p:cNvSpPr>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rgbClr val="969696"/>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4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4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400" kern="1200">
                <a:solidFill>
                  <a:schemeClr val="tx1"/>
                </a:solidFill>
                <a:latin typeface="Arial" pitchFamily="34" charset="0"/>
                <a:ea typeface="+mn-ea"/>
                <a:cs typeface="Arial" pitchFamily="34" charset="0"/>
              </a:defRPr>
            </a:lvl5pPr>
            <a:lvl6pPr marL="2286000" algn="l" defTabSz="914400" rtl="0" eaLnBrk="1" latinLnBrk="0" hangingPunct="1">
              <a:defRPr sz="1400" kern="1200">
                <a:solidFill>
                  <a:schemeClr val="tx1"/>
                </a:solidFill>
                <a:latin typeface="Arial" pitchFamily="34" charset="0"/>
                <a:ea typeface="+mn-ea"/>
                <a:cs typeface="Arial" pitchFamily="34" charset="0"/>
              </a:defRPr>
            </a:lvl6pPr>
            <a:lvl7pPr marL="2743200" algn="l" defTabSz="914400" rtl="0" eaLnBrk="1" latinLnBrk="0" hangingPunct="1">
              <a:defRPr sz="1400" kern="1200">
                <a:solidFill>
                  <a:schemeClr val="tx1"/>
                </a:solidFill>
                <a:latin typeface="Arial" pitchFamily="34" charset="0"/>
                <a:ea typeface="+mn-ea"/>
                <a:cs typeface="Arial" pitchFamily="34" charset="0"/>
              </a:defRPr>
            </a:lvl7pPr>
            <a:lvl8pPr marL="3200400" algn="l" defTabSz="914400" rtl="0" eaLnBrk="1" latinLnBrk="0" hangingPunct="1">
              <a:defRPr sz="1400" kern="1200">
                <a:solidFill>
                  <a:schemeClr val="tx1"/>
                </a:solidFill>
                <a:latin typeface="Arial" pitchFamily="34" charset="0"/>
                <a:ea typeface="+mn-ea"/>
                <a:cs typeface="Arial" pitchFamily="34" charset="0"/>
              </a:defRPr>
            </a:lvl8pPr>
            <a:lvl9pPr marL="3657600" algn="l" defTabSz="914400" rtl="0" eaLnBrk="1" latinLnBrk="0" hangingPunct="1">
              <a:defRPr sz="1400" kern="1200">
                <a:solidFill>
                  <a:schemeClr val="tx1"/>
                </a:solidFill>
                <a:latin typeface="Arial" pitchFamily="34" charset="0"/>
                <a:ea typeface="+mn-ea"/>
                <a:cs typeface="Arial"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53A432-DF4B-4387-A9C4-16EA5D310AFF}" type="slidenum">
              <a:rPr kumimoji="0" lang="en-US" sz="1000" b="0" i="0" u="none" strike="noStrike" kern="1200" cap="none" spc="0" normalizeH="0" baseline="0" noProof="0" smtClean="0">
                <a:ln>
                  <a:noFill/>
                </a:ln>
                <a:solidFill>
                  <a:srgbClr val="969696"/>
                </a:solidFill>
                <a:effectLst/>
                <a:uLnTx/>
                <a:uFillTx/>
                <a:latin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1000" b="0" i="0" u="none" strike="noStrike" kern="1200" cap="none" spc="0" normalizeH="0" baseline="0" noProof="0" dirty="0" smtClean="0">
              <a:ln>
                <a:noFill/>
              </a:ln>
              <a:solidFill>
                <a:srgbClr val="808080"/>
              </a:solidFill>
              <a:effectLst/>
              <a:uLnTx/>
              <a:uFillTx/>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10548859"/>
              </p:ext>
            </p:extLst>
          </p:nvPr>
        </p:nvGraphicFramePr>
        <p:xfrm>
          <a:off x="368278" y="3969131"/>
          <a:ext cx="8375580" cy="1838960"/>
        </p:xfrm>
        <a:graphic>
          <a:graphicData uri="http://schemas.openxmlformats.org/drawingml/2006/table">
            <a:tbl>
              <a:tblPr firstRow="1" bandRow="1">
                <a:tableStyleId>{21E4AEA4-8DFA-4A89-87EB-49C32662AFE0}</a:tableStyleId>
              </a:tblPr>
              <a:tblGrid>
                <a:gridCol w="1252990"/>
                <a:gridCol w="859809"/>
                <a:gridCol w="1050877"/>
                <a:gridCol w="873457"/>
                <a:gridCol w="1351129"/>
                <a:gridCol w="1282889"/>
                <a:gridCol w="696036"/>
                <a:gridCol w="1008393"/>
              </a:tblGrid>
              <a:tr h="370840">
                <a:tc>
                  <a:txBody>
                    <a:bodyPr/>
                    <a:lstStyle/>
                    <a:p>
                      <a:pPr algn="ctr"/>
                      <a:r>
                        <a:rPr lang="en-US" sz="1400" dirty="0" smtClean="0">
                          <a:solidFill>
                            <a:schemeClr val="bg1"/>
                          </a:solidFill>
                        </a:rPr>
                        <a:t>Program</a:t>
                      </a:r>
                      <a:endParaRPr lang="en-US" sz="1400" dirty="0">
                        <a:solidFill>
                          <a:schemeClr val="bg1"/>
                        </a:solidFill>
                      </a:endParaRPr>
                    </a:p>
                  </a:txBody>
                  <a:tcPr anchor="b"/>
                </a:tc>
                <a:tc>
                  <a:txBody>
                    <a:bodyPr/>
                    <a:lstStyle/>
                    <a:p>
                      <a:pPr algn="ctr"/>
                      <a:r>
                        <a:rPr lang="en-US" sz="1400" dirty="0" smtClean="0">
                          <a:solidFill>
                            <a:schemeClr val="bg1"/>
                          </a:solidFill>
                        </a:rPr>
                        <a:t>System Design</a:t>
                      </a:r>
                      <a:endParaRPr lang="en-US" sz="1400" dirty="0">
                        <a:solidFill>
                          <a:schemeClr val="bg1"/>
                        </a:solidFill>
                      </a:endParaRPr>
                    </a:p>
                  </a:txBody>
                  <a:tcPr anchor="b"/>
                </a:tc>
                <a:tc>
                  <a:txBody>
                    <a:bodyPr/>
                    <a:lstStyle/>
                    <a:p>
                      <a:pPr algn="ctr"/>
                      <a:r>
                        <a:rPr lang="en-US" sz="1400" dirty="0" smtClean="0">
                          <a:solidFill>
                            <a:schemeClr val="bg1"/>
                          </a:solidFill>
                        </a:rPr>
                        <a:t>Interface </a:t>
                      </a:r>
                      <a:r>
                        <a:rPr lang="en-US" sz="1400" dirty="0" err="1" smtClean="0">
                          <a:solidFill>
                            <a:schemeClr val="bg1"/>
                          </a:solidFill>
                        </a:rPr>
                        <a:t>Defn</a:t>
                      </a:r>
                      <a:r>
                        <a:rPr lang="en-US" sz="1400" dirty="0" smtClean="0">
                          <a:solidFill>
                            <a:schemeClr val="bg1"/>
                          </a:solidFill>
                        </a:rPr>
                        <a:t> &amp; Controls</a:t>
                      </a:r>
                      <a:endParaRPr lang="en-US" sz="1400" dirty="0">
                        <a:solidFill>
                          <a:schemeClr val="bg1"/>
                        </a:solidFill>
                      </a:endParaRPr>
                    </a:p>
                  </a:txBody>
                  <a:tcPr anchor="b"/>
                </a:tc>
                <a:tc>
                  <a:txBody>
                    <a:bodyPr/>
                    <a:lstStyle/>
                    <a:p>
                      <a:pPr algn="ctr"/>
                      <a:r>
                        <a:rPr lang="en-US" sz="1400" dirty="0" smtClean="0">
                          <a:solidFill>
                            <a:schemeClr val="bg1"/>
                          </a:solidFill>
                        </a:rPr>
                        <a:t>System Model</a:t>
                      </a:r>
                      <a:endParaRPr lang="en-US" sz="1400" dirty="0">
                        <a:solidFill>
                          <a:schemeClr val="bg1"/>
                        </a:solidFill>
                      </a:endParaRPr>
                    </a:p>
                  </a:txBody>
                  <a:tcPr anchor="b"/>
                </a:tc>
                <a:tc>
                  <a:txBody>
                    <a:bodyPr/>
                    <a:lstStyle/>
                    <a:p>
                      <a:pPr algn="ctr"/>
                      <a:r>
                        <a:rPr lang="en-US" sz="1400" dirty="0" smtClean="0">
                          <a:solidFill>
                            <a:schemeClr val="bg1"/>
                          </a:solidFill>
                        </a:rPr>
                        <a:t>Performance</a:t>
                      </a:r>
                      <a:r>
                        <a:rPr lang="en-US" sz="1400" baseline="0" dirty="0" smtClean="0">
                          <a:solidFill>
                            <a:schemeClr val="bg1"/>
                          </a:solidFill>
                        </a:rPr>
                        <a:t> Data</a:t>
                      </a:r>
                      <a:endParaRPr lang="en-US" sz="1400" dirty="0">
                        <a:solidFill>
                          <a:schemeClr val="bg1"/>
                        </a:solidFill>
                      </a:endParaRPr>
                    </a:p>
                  </a:txBody>
                  <a:tcPr anchor="b"/>
                </a:tc>
                <a:tc>
                  <a:txBody>
                    <a:bodyPr/>
                    <a:lstStyle/>
                    <a:p>
                      <a:pPr algn="ctr"/>
                      <a:r>
                        <a:rPr lang="en-US" sz="1400" dirty="0" smtClean="0">
                          <a:solidFill>
                            <a:schemeClr val="bg1"/>
                          </a:solidFill>
                        </a:rPr>
                        <a:t>Data Rights &amp; Architecture</a:t>
                      </a:r>
                      <a:endParaRPr lang="en-US" sz="1400" dirty="0">
                        <a:solidFill>
                          <a:schemeClr val="bg1"/>
                        </a:solidFill>
                      </a:endParaRPr>
                    </a:p>
                  </a:txBody>
                  <a:tcPr anchor="b"/>
                </a:tc>
                <a:tc>
                  <a:txBody>
                    <a:bodyPr/>
                    <a:lstStyle/>
                    <a:p>
                      <a:pPr algn="ctr"/>
                      <a:r>
                        <a:rPr lang="en-US" sz="1400" dirty="0" smtClean="0">
                          <a:solidFill>
                            <a:schemeClr val="bg1"/>
                          </a:solidFill>
                        </a:rPr>
                        <a:t>Cost Data</a:t>
                      </a:r>
                      <a:endParaRPr lang="en-US" sz="1400" dirty="0">
                        <a:solidFill>
                          <a:schemeClr val="bg1"/>
                        </a:solidFill>
                      </a:endParaRPr>
                    </a:p>
                  </a:txBody>
                  <a:tcPr anchor="b"/>
                </a:tc>
                <a:tc>
                  <a:txBody>
                    <a:bodyPr/>
                    <a:lstStyle/>
                    <a:p>
                      <a:pPr algn="ctr"/>
                      <a:r>
                        <a:rPr lang="en-US" sz="1400" dirty="0" smtClean="0">
                          <a:solidFill>
                            <a:schemeClr val="bg1"/>
                          </a:solidFill>
                        </a:rPr>
                        <a:t>Tech risk &amp; Issues</a:t>
                      </a:r>
                      <a:endParaRPr lang="en-US" sz="1400" dirty="0">
                        <a:solidFill>
                          <a:schemeClr val="bg1"/>
                        </a:solidFill>
                      </a:endParaRPr>
                    </a:p>
                  </a:txBody>
                  <a:tcPr anchor="b"/>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Program</a:t>
                      </a:r>
                      <a:r>
                        <a:rPr lang="en-US" sz="1400" b="1" baseline="0" dirty="0" smtClean="0"/>
                        <a:t> 1</a:t>
                      </a:r>
                      <a:endParaRPr lang="en-US" sz="14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smtClean="0"/>
                    </a:p>
                  </a:txBody>
                  <a:tcPr/>
                </a:tc>
                <a:tc>
                  <a:txBody>
                    <a:bodyPr/>
                    <a:lstStyle/>
                    <a:p>
                      <a:pPr algn="ctr"/>
                      <a:r>
                        <a:rPr lang="en-US" dirty="0" smtClean="0">
                          <a:sym typeface="Wingding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a:p>
                  </a:txBody>
                  <a:tcPr/>
                </a:tc>
                <a:tc>
                  <a:txBody>
                    <a:bodyPr/>
                    <a:lstStyle/>
                    <a:p>
                      <a:pPr algn="ctr"/>
                      <a:r>
                        <a:rPr lang="en-US" sz="1400" b="1" dirty="0" smtClean="0"/>
                        <a:t>Partial</a:t>
                      </a:r>
                      <a:endParaRPr lang="en-US" sz="1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Program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sz="1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r>
              <a:tr h="1725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Program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sz="1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66961768"/>
              </p:ext>
            </p:extLst>
          </p:nvPr>
        </p:nvGraphicFramePr>
        <p:xfrm>
          <a:off x="313897" y="1596262"/>
          <a:ext cx="8365040" cy="1925320"/>
        </p:xfrm>
        <a:graphic>
          <a:graphicData uri="http://schemas.openxmlformats.org/drawingml/2006/table">
            <a:tbl>
              <a:tblPr firstRow="1" bandRow="1">
                <a:tableStyleId>{21E4AEA4-8DFA-4A89-87EB-49C32662AFE0}</a:tableStyleId>
              </a:tblPr>
              <a:tblGrid>
                <a:gridCol w="1275515"/>
                <a:gridCol w="1197293"/>
                <a:gridCol w="1296537"/>
                <a:gridCol w="1241946"/>
                <a:gridCol w="1828800"/>
                <a:gridCol w="1524949"/>
              </a:tblGrid>
              <a:tr h="370840">
                <a:tc>
                  <a:txBody>
                    <a:bodyPr/>
                    <a:lstStyle/>
                    <a:p>
                      <a:pPr algn="ctr"/>
                      <a:r>
                        <a:rPr lang="en-US" sz="1400" dirty="0" smtClean="0"/>
                        <a:t>Program</a:t>
                      </a:r>
                      <a:endParaRPr lang="en-US" sz="1400" dirty="0"/>
                    </a:p>
                  </a:txBody>
                  <a:tcPr anchor="b"/>
                </a:tc>
                <a:tc>
                  <a:txBody>
                    <a:bodyPr/>
                    <a:lstStyle/>
                    <a:p>
                      <a:pPr algn="ctr"/>
                      <a:r>
                        <a:rPr lang="en-US" sz="1400" dirty="0" smtClean="0"/>
                        <a:t>Total</a:t>
                      </a:r>
                    </a:p>
                    <a:p>
                      <a:pPr algn="ctr"/>
                      <a:r>
                        <a:rPr lang="en-US" sz="1400" dirty="0" smtClean="0"/>
                        <a:t>Rqmt/Filled</a:t>
                      </a:r>
                      <a:endParaRPr lang="en-US" sz="1400" dirty="0"/>
                    </a:p>
                  </a:txBody>
                  <a:tcPr anchor="b"/>
                </a:tc>
                <a:tc>
                  <a:txBody>
                    <a:bodyPr/>
                    <a:lstStyle/>
                    <a:p>
                      <a:pPr algn="ctr"/>
                      <a:r>
                        <a:rPr lang="en-US" sz="1400" dirty="0" smtClean="0"/>
                        <a:t>Govt Civ</a:t>
                      </a:r>
                    </a:p>
                    <a:p>
                      <a:pPr algn="ctr"/>
                      <a:r>
                        <a:rPr lang="en-US" sz="1400" dirty="0" smtClean="0"/>
                        <a:t>Auth/Filled</a:t>
                      </a:r>
                      <a:endParaRPr lang="en-US" sz="1400" dirty="0"/>
                    </a:p>
                  </a:txBody>
                  <a:tcPr anchor="b"/>
                </a:tc>
                <a:tc>
                  <a:txBody>
                    <a:bodyPr/>
                    <a:lstStyle/>
                    <a:p>
                      <a:pPr algn="ctr"/>
                      <a:r>
                        <a:rPr lang="en-US" sz="1400" dirty="0" smtClean="0"/>
                        <a:t>Govt Other</a:t>
                      </a:r>
                    </a:p>
                    <a:p>
                      <a:pPr algn="ctr"/>
                      <a:r>
                        <a:rPr lang="en-US" sz="1400" dirty="0" smtClean="0"/>
                        <a:t>Auth/Filled</a:t>
                      </a:r>
                      <a:endParaRPr lang="en-US" sz="1400" dirty="0"/>
                    </a:p>
                  </a:txBody>
                  <a:tcPr anchor="b"/>
                </a:tc>
                <a:tc>
                  <a:txBody>
                    <a:bodyPr/>
                    <a:lstStyle/>
                    <a:p>
                      <a:pPr algn="ctr"/>
                      <a:r>
                        <a:rPr lang="en-US" sz="1400" dirty="0" smtClean="0"/>
                        <a:t>Technical Skill</a:t>
                      </a:r>
                      <a:r>
                        <a:rPr lang="en-US" sz="1400" baseline="0" dirty="0" smtClean="0"/>
                        <a:t> Gaps</a:t>
                      </a:r>
                      <a:endParaRPr lang="en-US" sz="1400" dirty="0"/>
                    </a:p>
                  </a:txBody>
                  <a:tcPr anchor="b"/>
                </a:tc>
                <a:tc>
                  <a:txBody>
                    <a:bodyPr/>
                    <a:lstStyle/>
                    <a:p>
                      <a:pPr algn="ctr"/>
                      <a:r>
                        <a:rPr lang="en-US" sz="1400" dirty="0" smtClean="0"/>
                        <a:t>Mitigation Strategy</a:t>
                      </a:r>
                      <a:endParaRPr lang="en-US" sz="1400" dirty="0"/>
                    </a:p>
                  </a:txBody>
                  <a:tcPr anchor="b"/>
                </a:tc>
              </a:tr>
              <a:tr h="370840">
                <a:tc>
                  <a:txBody>
                    <a:bodyPr/>
                    <a:lstStyle/>
                    <a:p>
                      <a:pPr algn="ctr"/>
                      <a:r>
                        <a:rPr lang="en-US" sz="1400" b="1" dirty="0" smtClean="0"/>
                        <a:t>Program 1</a:t>
                      </a:r>
                      <a:endParaRPr lang="en-US" sz="1400" b="1" dirty="0"/>
                    </a:p>
                  </a:txBody>
                  <a:tcPr anchor="ctr"/>
                </a:tc>
                <a:tc>
                  <a:txBody>
                    <a:bodyPr/>
                    <a:lstStyle/>
                    <a:p>
                      <a:pPr algn="ctr"/>
                      <a:r>
                        <a:rPr lang="en-US" sz="1400" dirty="0" smtClean="0"/>
                        <a:t>31/21</a:t>
                      </a:r>
                      <a:endParaRPr lang="en-US" sz="1400" dirty="0"/>
                    </a:p>
                  </a:txBody>
                  <a:tcPr/>
                </a:tc>
                <a:tc>
                  <a:txBody>
                    <a:bodyPr/>
                    <a:lstStyle/>
                    <a:p>
                      <a:pPr algn="ctr"/>
                      <a:r>
                        <a:rPr lang="en-US" sz="1400" dirty="0" smtClean="0"/>
                        <a:t>5/5</a:t>
                      </a:r>
                      <a:endParaRPr lang="en-US" sz="1400" dirty="0"/>
                    </a:p>
                  </a:txBody>
                  <a:tcPr/>
                </a:tc>
                <a:tc>
                  <a:txBody>
                    <a:bodyPr/>
                    <a:lstStyle/>
                    <a:p>
                      <a:pPr algn="ctr"/>
                      <a:r>
                        <a:rPr lang="en-US" sz="1400" dirty="0" smtClean="0"/>
                        <a:t>26/16</a:t>
                      </a:r>
                      <a:endParaRPr lang="en-US" sz="1400" dirty="0"/>
                    </a:p>
                  </a:txBody>
                  <a:tcPr/>
                </a:tc>
                <a:tc>
                  <a:txBody>
                    <a:bodyPr/>
                    <a:lstStyle/>
                    <a:p>
                      <a:pPr marL="91440" indent="-182880" algn="l">
                        <a:buFont typeface="Wingdings" panose="05000000000000000000" pitchFamily="2" charset="2"/>
                        <a:buChar char="§"/>
                      </a:pPr>
                      <a:r>
                        <a:rPr lang="en-US" sz="1400" dirty="0" smtClean="0"/>
                        <a:t>Sustainment</a:t>
                      </a:r>
                    </a:p>
                    <a:p>
                      <a:pPr marL="91440" indent="-182880" algn="l">
                        <a:buFont typeface="Wingdings" panose="05000000000000000000" pitchFamily="2" charset="2"/>
                        <a:buChar char="§"/>
                      </a:pPr>
                      <a:r>
                        <a:rPr lang="en-US" sz="1400" dirty="0" smtClean="0"/>
                        <a:t>Reliability</a:t>
                      </a:r>
                    </a:p>
                    <a:p>
                      <a:pPr marL="91440" indent="-182880" algn="l">
                        <a:buFont typeface="Wingdings" panose="05000000000000000000" pitchFamily="2" charset="2"/>
                        <a:buChar char="§"/>
                      </a:pPr>
                      <a:r>
                        <a:rPr lang="en-US" sz="1400" dirty="0" smtClean="0"/>
                        <a:t>Production</a:t>
                      </a:r>
                      <a:endParaRPr lang="en-US" sz="1400" dirty="0"/>
                    </a:p>
                  </a:txBody>
                  <a:tcPr/>
                </a:tc>
                <a:tc>
                  <a:txBody>
                    <a:bodyPr/>
                    <a:lstStyle/>
                    <a:p>
                      <a:pPr algn="ctr"/>
                      <a:r>
                        <a:rPr lang="en-US" sz="1400" dirty="0" smtClean="0"/>
                        <a:t>FFRDC and A&amp;AS</a:t>
                      </a:r>
                      <a:endParaRPr lang="en-US" sz="1400" dirty="0"/>
                    </a:p>
                  </a:txBody>
                  <a:tcPr/>
                </a:tc>
              </a:tr>
              <a:tr h="370840">
                <a:tc>
                  <a:txBody>
                    <a:bodyPr/>
                    <a:lstStyle/>
                    <a:p>
                      <a:pPr algn="ctr"/>
                      <a:r>
                        <a:rPr lang="en-US" sz="1400" b="1" dirty="0" smtClean="0"/>
                        <a:t>Program 2</a:t>
                      </a:r>
                      <a:endParaRPr lang="en-US" sz="1400" b="1" dirty="0"/>
                    </a:p>
                  </a:txBody>
                  <a:tcPr anchor="ct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marL="91440" indent="-182880" algn="l">
                        <a:buFont typeface="Wingdings" panose="05000000000000000000" pitchFamily="2" charset="2"/>
                        <a:buChar char="§"/>
                      </a:pPr>
                      <a:endParaRPr lang="en-US" sz="1400" dirty="0"/>
                    </a:p>
                  </a:txBody>
                  <a:tcPr/>
                </a:tc>
                <a:tc>
                  <a:txBody>
                    <a:bodyPr/>
                    <a:lstStyle/>
                    <a:p>
                      <a:pPr algn="ctr"/>
                      <a:endParaRPr lang="en-US" sz="1400" dirty="0"/>
                    </a:p>
                  </a:txBody>
                  <a:tcPr/>
                </a:tc>
              </a:tr>
              <a:tr h="0">
                <a:tc>
                  <a:txBody>
                    <a:bodyPr/>
                    <a:lstStyle/>
                    <a:p>
                      <a:pPr algn="ctr"/>
                      <a:r>
                        <a:rPr lang="en-US" sz="1400" b="1" dirty="0" smtClean="0"/>
                        <a:t>Program 3</a:t>
                      </a:r>
                      <a:endParaRPr lang="en-US" sz="1400" b="1" dirty="0"/>
                    </a:p>
                  </a:txBody>
                  <a:tcPr anchor="ct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marL="91440" indent="-182880" algn="l">
                        <a:buFont typeface="Wingdings" panose="05000000000000000000" pitchFamily="2" charset="2"/>
                        <a:buChar char="§"/>
                      </a:pPr>
                      <a:endParaRPr lang="en-US" sz="1400" dirty="0"/>
                    </a:p>
                  </a:txBody>
                  <a:tcPr/>
                </a:tc>
                <a:tc>
                  <a:txBody>
                    <a:bodyPr/>
                    <a:lstStyle/>
                    <a:p>
                      <a:pPr algn="ctr"/>
                      <a:endParaRPr lang="en-US" sz="1400" dirty="0"/>
                    </a:p>
                  </a:txBody>
                  <a:tcPr/>
                </a:tc>
              </a:tr>
            </a:tbl>
          </a:graphicData>
        </a:graphic>
      </p:graphicFrame>
      <p:sp>
        <p:nvSpPr>
          <p:cNvPr id="11" name="Text Placeholder 2"/>
          <p:cNvSpPr txBox="1">
            <a:spLocks/>
          </p:cNvSpPr>
          <p:nvPr/>
        </p:nvSpPr>
        <p:spPr bwMode="auto">
          <a:xfrm>
            <a:off x="368278" y="1269823"/>
            <a:ext cx="7793084" cy="5316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altLang="en-US" kern="0" dirty="0" smtClean="0"/>
              <a:t>Workforce</a:t>
            </a:r>
          </a:p>
          <a:p>
            <a:endParaRPr lang="en-US" altLang="en-US" kern="0" dirty="0"/>
          </a:p>
          <a:p>
            <a:endParaRPr lang="en-US" altLang="en-US" kern="0" dirty="0" smtClean="0"/>
          </a:p>
          <a:p>
            <a:pPr marL="0" indent="0">
              <a:buNone/>
            </a:pPr>
            <a:endParaRPr lang="en-US" altLang="en-US" kern="0" dirty="0"/>
          </a:p>
          <a:p>
            <a:pPr marL="0" indent="0">
              <a:buNone/>
            </a:pPr>
            <a:endParaRPr lang="en-US" altLang="en-US" kern="0" dirty="0"/>
          </a:p>
          <a:p>
            <a:r>
              <a:rPr lang="en-US" altLang="en-US" kern="0" dirty="0" smtClean="0"/>
              <a:t>OTB Fidelity</a:t>
            </a:r>
          </a:p>
          <a:p>
            <a:pPr marL="0" indent="0">
              <a:buNone/>
            </a:pPr>
            <a:endParaRPr lang="en-US" altLang="en-US" kern="0" dirty="0" smtClean="0"/>
          </a:p>
          <a:p>
            <a:pPr marL="0" indent="0">
              <a:buNone/>
            </a:pPr>
            <a:endParaRPr lang="en-US" altLang="en-US" kern="0" dirty="0" smtClean="0"/>
          </a:p>
          <a:p>
            <a:pPr lvl="1"/>
            <a:endParaRPr lang="en-US" altLang="en-US" sz="1600" kern="0" dirty="0" smtClean="0"/>
          </a:p>
          <a:p>
            <a:pPr lvl="1"/>
            <a:endParaRPr lang="en-US" altLang="en-US" sz="1800" kern="0" dirty="0" smtClean="0"/>
          </a:p>
          <a:p>
            <a:pPr lvl="1"/>
            <a:endParaRPr lang="en-US" altLang="en-US" sz="1800" kern="0" dirty="0"/>
          </a:p>
          <a:p>
            <a:pPr lvl="1"/>
            <a:r>
              <a:rPr lang="en-US" altLang="en-US" sz="1800" kern="0" dirty="0" smtClean="0"/>
              <a:t>Any explanation on areas without checks</a:t>
            </a:r>
          </a:p>
          <a:p>
            <a:pPr lvl="1"/>
            <a:endParaRPr lang="en-US" altLang="en-US" sz="1800" kern="0" dirty="0" smtClean="0"/>
          </a:p>
          <a:p>
            <a:pPr marL="0" indent="0">
              <a:buNone/>
            </a:pPr>
            <a:endParaRPr lang="en-US" altLang="en-US" kern="0" dirty="0" smtClean="0"/>
          </a:p>
          <a:p>
            <a:pPr marL="0" indent="0">
              <a:buNone/>
            </a:pPr>
            <a:endParaRPr lang="en-US" altLang="en-US" kern="0" dirty="0" smtClean="0"/>
          </a:p>
        </p:txBody>
      </p:sp>
      <p:sp>
        <p:nvSpPr>
          <p:cNvPr id="12" name="Rectangle 11"/>
          <p:cNvSpPr/>
          <p:nvPr/>
        </p:nvSpPr>
        <p:spPr>
          <a:xfrm>
            <a:off x="2359709" y="3091220"/>
            <a:ext cx="5801653"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NOTIONAL DATA</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412253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11"/>
          </p:nvPr>
        </p:nvSpPr>
        <p:spPr>
          <a:noFill/>
        </p:spPr>
        <p:txBody>
          <a:bodyPr/>
          <a:lstStyle/>
          <a:p>
            <a:fld id="{402F5176-6C20-4726-9B93-84D365644F4D}" type="slidenum">
              <a:rPr lang="en-US" smtClean="0"/>
              <a:pPr/>
              <a:t>4</a:t>
            </a:fld>
            <a:endParaRPr lang="en-US" smtClean="0">
              <a:solidFill>
                <a:schemeClr val="bg2"/>
              </a:solidFill>
            </a:endParaRPr>
          </a:p>
        </p:txBody>
      </p:sp>
      <p:sp>
        <p:nvSpPr>
          <p:cNvPr id="18435" name="Rectangle 3"/>
          <p:cNvSpPr>
            <a:spLocks noChangeArrowheads="1"/>
          </p:cNvSpPr>
          <p:nvPr/>
        </p:nvSpPr>
        <p:spPr bwMode="auto">
          <a:xfrm>
            <a:off x="457200" y="1745909"/>
            <a:ext cx="8131175" cy="1617662"/>
          </a:xfrm>
          <a:prstGeom prst="rect">
            <a:avLst/>
          </a:prstGeom>
          <a:noFill/>
          <a:ln w="9525">
            <a:noFill/>
            <a:miter lim="800000"/>
            <a:headEnd/>
            <a:tailEnd/>
          </a:ln>
        </p:spPr>
        <p:txBody>
          <a:bodyPr anchor="ctr"/>
          <a:lstStyle/>
          <a:p>
            <a:pPr eaLnBrk="0" hangingPunct="0">
              <a:defRPr/>
            </a:pPr>
            <a:r>
              <a:rPr lang="en-US" sz="3600" dirty="0"/>
              <a:t>Configuration Steering Board</a:t>
            </a:r>
            <a:br>
              <a:rPr lang="en-US" sz="3600" dirty="0"/>
            </a:br>
            <a:r>
              <a:rPr lang="en-US" sz="3600" dirty="0" smtClean="0">
                <a:solidFill>
                  <a:srgbClr val="000000"/>
                </a:solidFill>
              </a:rPr>
              <a:t>[Program Title]  </a:t>
            </a:r>
            <a:endParaRPr lang="en-US" sz="3600" dirty="0">
              <a:solidFill>
                <a:srgbClr val="000000"/>
              </a:solidFill>
            </a:endParaRPr>
          </a:p>
        </p:txBody>
      </p:sp>
      <p:sp>
        <p:nvSpPr>
          <p:cNvPr id="10244" name="Rectangle 4"/>
          <p:cNvSpPr>
            <a:spLocks noChangeArrowheads="1"/>
          </p:cNvSpPr>
          <p:nvPr/>
        </p:nvSpPr>
        <p:spPr bwMode="auto">
          <a:xfrm>
            <a:off x="3879850" y="5549674"/>
            <a:ext cx="4768850" cy="851126"/>
          </a:xfrm>
          <a:prstGeom prst="rect">
            <a:avLst/>
          </a:prstGeom>
          <a:noFill/>
          <a:ln w="9525">
            <a:noFill/>
            <a:miter lim="800000"/>
            <a:headEnd/>
            <a:tailEnd/>
          </a:ln>
        </p:spPr>
        <p:txBody>
          <a:bodyPr/>
          <a:lstStyle/>
          <a:p>
            <a:pPr algn="r"/>
            <a:r>
              <a:rPr lang="en-US" sz="2000" b="1" dirty="0"/>
              <a:t>Rank, Name</a:t>
            </a:r>
          </a:p>
          <a:p>
            <a:pPr algn="r"/>
            <a:r>
              <a:rPr lang="en-US" sz="2000" b="1" dirty="0"/>
              <a:t>Office </a:t>
            </a:r>
            <a:r>
              <a:rPr lang="en-US" sz="2000" b="1" dirty="0" smtClean="0"/>
              <a:t>Symbol</a:t>
            </a:r>
            <a:endParaRPr lang="en-US" sz="2000" dirty="0"/>
          </a:p>
        </p:txBody>
      </p:sp>
      <p:sp>
        <p:nvSpPr>
          <p:cNvPr id="10246" name="TextBox 5"/>
          <p:cNvSpPr txBox="1">
            <a:spLocks noChangeArrowheads="1"/>
          </p:cNvSpPr>
          <p:nvPr/>
        </p:nvSpPr>
        <p:spPr bwMode="auto">
          <a:xfrm>
            <a:off x="2784012" y="4761614"/>
            <a:ext cx="6185811" cy="661720"/>
          </a:xfrm>
          <a:prstGeom prst="rect">
            <a:avLst/>
          </a:prstGeom>
          <a:solidFill>
            <a:srgbClr val="FF0000"/>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marL="285750" indent="-285750">
              <a:spcBef>
                <a:spcPts val="600"/>
              </a:spcBef>
              <a:buFont typeface="Arial" panose="020B0604020202020204" pitchFamily="34" charset="0"/>
              <a:buChar char="•"/>
            </a:pPr>
            <a:r>
              <a:rPr lang="en-US" sz="1600" b="1" dirty="0" smtClean="0"/>
              <a:t>Updated Jan 2016.</a:t>
            </a:r>
          </a:p>
          <a:p>
            <a:pPr marL="285750" indent="-285750">
              <a:spcBef>
                <a:spcPts val="600"/>
              </a:spcBef>
              <a:buFont typeface="Arial" panose="020B0604020202020204" pitchFamily="34" charset="0"/>
              <a:buChar char="•"/>
            </a:pPr>
            <a:r>
              <a:rPr lang="en-US" sz="1600" b="1" dirty="0" smtClean="0"/>
              <a:t>Please see notes pages for further explanation/guidance.</a:t>
            </a:r>
          </a:p>
        </p:txBody>
      </p:sp>
      <p:sp>
        <p:nvSpPr>
          <p:cNvPr id="7" name="TextBox 5"/>
          <p:cNvSpPr txBox="1">
            <a:spLocks noChangeArrowheads="1"/>
          </p:cNvSpPr>
          <p:nvPr/>
        </p:nvSpPr>
        <p:spPr bwMode="auto">
          <a:xfrm>
            <a:off x="2784012" y="3145380"/>
            <a:ext cx="6185811" cy="1477328"/>
          </a:xfrm>
          <a:prstGeom prst="rect">
            <a:avLst/>
          </a:prstGeom>
          <a:solidFill>
            <a:srgbClr val="FF0000"/>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marL="285750" indent="-285750">
              <a:spcAft>
                <a:spcPts val="600"/>
              </a:spcAft>
              <a:buFont typeface="Arial" panose="020B0604020202020204" pitchFamily="34" charset="0"/>
              <a:buChar char="•"/>
            </a:pPr>
            <a:r>
              <a:rPr lang="en-US" sz="1600" b="1" dirty="0" smtClean="0"/>
              <a:t>This </a:t>
            </a:r>
            <a:r>
              <a:rPr lang="en-US" sz="1600" b="1" dirty="0"/>
              <a:t>template is consolidated for all lifecycle </a:t>
            </a:r>
            <a:r>
              <a:rPr lang="en-US" sz="1600" b="1" dirty="0" smtClean="0"/>
              <a:t>phases. Refer </a:t>
            </a:r>
            <a:r>
              <a:rPr lang="en-US" sz="1600" b="1" dirty="0"/>
              <a:t>to notes pages for phase-specific </a:t>
            </a:r>
            <a:r>
              <a:rPr lang="en-US" sz="1600" b="1" dirty="0" smtClean="0"/>
              <a:t>instructions/tailoring.  </a:t>
            </a:r>
          </a:p>
          <a:p>
            <a:pPr marL="285750" indent="-285750">
              <a:spcAft>
                <a:spcPts val="600"/>
              </a:spcAft>
              <a:buFont typeface="Arial" panose="020B0604020202020204" pitchFamily="34" charset="0"/>
              <a:buChar char="•"/>
            </a:pPr>
            <a:r>
              <a:rPr lang="en-US" sz="1600" b="1" dirty="0" smtClean="0"/>
              <a:t>Briefing should focus on the current lifecycle phase of the program.</a:t>
            </a:r>
          </a:p>
          <a:p>
            <a:pPr marL="285750" indent="-285750">
              <a:spcAft>
                <a:spcPts val="600"/>
              </a:spcAft>
              <a:buFont typeface="Arial" panose="020B0604020202020204" pitchFamily="34" charset="0"/>
              <a:buChar char="•"/>
            </a:pPr>
            <a:r>
              <a:rPr lang="en-US" sz="1600" b="1" dirty="0" smtClean="0"/>
              <a:t>Unless otherwise stated, all charts are required. </a:t>
            </a:r>
            <a:endParaRPr lang="en-US" sz="1600" b="1" dirty="0"/>
          </a:p>
        </p:txBody>
      </p:sp>
    </p:spTree>
    <p:extLst>
      <p:ext uri="{BB962C8B-B14F-4D97-AF65-F5344CB8AC3E}">
        <p14:creationId xmlns:p14="http://schemas.microsoft.com/office/powerpoint/2010/main" val="3881833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646363" y="15875"/>
            <a:ext cx="6153253" cy="1219200"/>
          </a:xfrm>
        </p:spPr>
        <p:txBody>
          <a:bodyPr/>
          <a:lstStyle/>
          <a:p>
            <a:r>
              <a:rPr lang="en-US" dirty="0" smtClean="0"/>
              <a:t> Why We Are Here Today</a:t>
            </a:r>
          </a:p>
        </p:txBody>
      </p:sp>
      <p:sp>
        <p:nvSpPr>
          <p:cNvPr id="12292" name="Slide Number Placeholder 4"/>
          <p:cNvSpPr txBox="1">
            <a:spLocks noGrp="1"/>
          </p:cNvSpPr>
          <p:nvPr/>
        </p:nvSpPr>
        <p:spPr bwMode="auto">
          <a:xfrm>
            <a:off x="7988300" y="6524625"/>
            <a:ext cx="1143000" cy="304800"/>
          </a:xfrm>
          <a:prstGeom prst="rect">
            <a:avLst/>
          </a:prstGeom>
          <a:noFill/>
          <a:ln w="9525">
            <a:noFill/>
            <a:miter lim="800000"/>
            <a:headEnd/>
            <a:tailEnd/>
          </a:ln>
        </p:spPr>
        <p:txBody>
          <a:bodyPr/>
          <a:lstStyle/>
          <a:p>
            <a:pPr algn="r"/>
            <a:fld id="{8DE18FC7-5F8C-43BE-BB07-4573F1641FA3}" type="slidenum">
              <a:rPr lang="en-US" sz="1000" b="1"/>
              <a:pPr algn="r"/>
              <a:t>5</a:t>
            </a:fld>
            <a:endParaRPr lang="en-US" sz="1000" b="1">
              <a:solidFill>
                <a:schemeClr val="bg2"/>
              </a:solidFill>
            </a:endParaRPr>
          </a:p>
        </p:txBody>
      </p:sp>
      <p:sp>
        <p:nvSpPr>
          <p:cNvPr id="12293" name="Rectangle 3"/>
          <p:cNvSpPr>
            <a:spLocks noGrp="1" noChangeArrowheads="1"/>
          </p:cNvSpPr>
          <p:nvPr>
            <p:ph type="body" idx="4294967295"/>
          </p:nvPr>
        </p:nvSpPr>
        <p:spPr>
          <a:xfrm>
            <a:off x="224064" y="1494859"/>
            <a:ext cx="8607425" cy="4621212"/>
          </a:xfrm>
        </p:spPr>
        <p:txBody>
          <a:bodyPr/>
          <a:lstStyle/>
          <a:p>
            <a:pPr>
              <a:lnSpc>
                <a:spcPct val="90000"/>
              </a:lnSpc>
            </a:pPr>
            <a:r>
              <a:rPr lang="en-US" sz="1800" dirty="0" smtClean="0"/>
              <a:t>Information to include:</a:t>
            </a:r>
          </a:p>
          <a:p>
            <a:pPr lvl="1">
              <a:lnSpc>
                <a:spcPct val="90000"/>
              </a:lnSpc>
            </a:pPr>
            <a:r>
              <a:rPr lang="en-US" sz="1800" b="0" dirty="0" smtClean="0"/>
              <a:t>Reference Tech Baseline (Own the Technical Baseline)</a:t>
            </a:r>
          </a:p>
          <a:p>
            <a:pPr lvl="1">
              <a:lnSpc>
                <a:spcPct val="90000"/>
              </a:lnSpc>
            </a:pPr>
            <a:r>
              <a:rPr lang="en-US" sz="1800" b="0" dirty="0" smtClean="0"/>
              <a:t>List of Deltas/Changes Approved by PEO or SAE</a:t>
            </a:r>
          </a:p>
          <a:p>
            <a:pPr lvl="1">
              <a:lnSpc>
                <a:spcPct val="90000"/>
              </a:lnSpc>
            </a:pPr>
            <a:r>
              <a:rPr lang="en-US" sz="1800" b="0" dirty="0" smtClean="0"/>
              <a:t>Cost of Deltas/Changes to Program and AF Enterprise</a:t>
            </a:r>
          </a:p>
          <a:p>
            <a:pPr lvl="1">
              <a:lnSpc>
                <a:spcPct val="90000"/>
              </a:lnSpc>
            </a:pPr>
            <a:r>
              <a:rPr lang="en-US" sz="1800" b="0" dirty="0" smtClean="0"/>
              <a:t>Rationale for Deltas/Changes</a:t>
            </a:r>
          </a:p>
          <a:p>
            <a:pPr lvl="1">
              <a:lnSpc>
                <a:spcPct val="90000"/>
              </a:lnSpc>
            </a:pPr>
            <a:r>
              <a:rPr lang="en-US" sz="1800" b="0" dirty="0" smtClean="0"/>
              <a:t>Proposed recommendations to change the program</a:t>
            </a:r>
          </a:p>
          <a:p>
            <a:pPr lvl="1">
              <a:lnSpc>
                <a:spcPct val="90000"/>
              </a:lnSpc>
            </a:pPr>
            <a:r>
              <a:rPr lang="en-US" sz="1800" b="0" dirty="0" smtClean="0"/>
              <a:t>Critical Intelligence Parameters</a:t>
            </a:r>
          </a:p>
          <a:p>
            <a:pPr>
              <a:lnSpc>
                <a:spcPct val="90000"/>
              </a:lnSpc>
            </a:pPr>
            <a:r>
              <a:rPr lang="en-US" sz="1800" dirty="0" smtClean="0"/>
              <a:t>BLUF Example:		</a:t>
            </a:r>
          </a:p>
          <a:p>
            <a:pPr lvl="1">
              <a:lnSpc>
                <a:spcPct val="90000"/>
              </a:lnSpc>
            </a:pPr>
            <a:r>
              <a:rPr lang="en-US" sz="1800" b="0" dirty="0" smtClean="0"/>
              <a:t>“Program” Increment III (98% expended)</a:t>
            </a:r>
          </a:p>
          <a:p>
            <a:pPr marL="1143000" lvl="2" indent="-228600">
              <a:lnSpc>
                <a:spcPct val="90000"/>
              </a:lnSpc>
            </a:pPr>
            <a:r>
              <a:rPr lang="en-US" sz="1800" b="0" dirty="0" smtClean="0"/>
              <a:t>No significant development activity remaining</a:t>
            </a:r>
          </a:p>
          <a:p>
            <a:pPr lvl="1">
              <a:lnSpc>
                <a:spcPct val="90000"/>
              </a:lnSpc>
            </a:pPr>
            <a:r>
              <a:rPr lang="en-US" sz="1800" b="0" dirty="0" smtClean="0"/>
              <a:t>“Program” </a:t>
            </a:r>
            <a:r>
              <a:rPr lang="en-US" sz="1800" b="0" dirty="0" err="1" smtClean="0"/>
              <a:t>Inc</a:t>
            </a:r>
            <a:r>
              <a:rPr lang="en-US" sz="1800" b="0" dirty="0" smtClean="0"/>
              <a:t> IV (focus of CSB)</a:t>
            </a:r>
          </a:p>
          <a:p>
            <a:pPr marL="1143000" lvl="2" indent="-228600">
              <a:lnSpc>
                <a:spcPct val="90000"/>
              </a:lnSpc>
            </a:pPr>
            <a:r>
              <a:rPr lang="en-US" sz="1800" b="0" dirty="0" smtClean="0"/>
              <a:t>No funding </a:t>
            </a:r>
            <a:r>
              <a:rPr lang="en-US" sz="1800" b="0" dirty="0" err="1" smtClean="0"/>
              <a:t>vs</a:t>
            </a:r>
            <a:r>
              <a:rPr lang="en-US" sz="1800" b="0" dirty="0" smtClean="0"/>
              <a:t> requirements mismatches in program profile</a:t>
            </a:r>
          </a:p>
          <a:p>
            <a:pPr marL="1143000" lvl="2" indent="-228600">
              <a:lnSpc>
                <a:spcPct val="90000"/>
              </a:lnSpc>
            </a:pPr>
            <a:r>
              <a:rPr lang="en-US" sz="1800" b="0" dirty="0" smtClean="0"/>
              <a:t>No change in requirements since </a:t>
            </a:r>
            <a:r>
              <a:rPr lang="en-US" sz="1800" b="0" dirty="0" err="1" smtClean="0"/>
              <a:t>Inc</a:t>
            </a:r>
            <a:r>
              <a:rPr lang="en-US" sz="1800" b="0" dirty="0" smtClean="0"/>
              <a:t> IV MS B, Apr 11</a:t>
            </a:r>
          </a:p>
          <a:p>
            <a:pPr marL="1143000" lvl="2" indent="-228600">
              <a:lnSpc>
                <a:spcPct val="90000"/>
              </a:lnSpc>
            </a:pPr>
            <a:r>
              <a:rPr lang="en-US" sz="1800" b="0" dirty="0" smtClean="0"/>
              <a:t>Potential descoping options</a:t>
            </a:r>
          </a:p>
          <a:p>
            <a:pPr>
              <a:lnSpc>
                <a:spcPct val="90000"/>
              </a:lnSpc>
              <a:buFont typeface="Wingdings" pitchFamily="2" charset="2"/>
              <a:buNone/>
            </a:pPr>
            <a:r>
              <a:rPr lang="en-US" sz="1800" dirty="0" smtClean="0">
                <a:solidFill>
                  <a:srgbClr val="FF0000"/>
                </a:solidFill>
              </a:rPr>
              <a:t> </a:t>
            </a:r>
          </a:p>
          <a:p>
            <a:pPr>
              <a:lnSpc>
                <a:spcPct val="90000"/>
              </a:lnSpc>
            </a:pPr>
            <a:endParaRPr lang="en-US" sz="1800" dirty="0" smtClean="0"/>
          </a:p>
          <a:p>
            <a:pPr>
              <a:lnSpc>
                <a:spcPct val="90000"/>
              </a:lnSpc>
            </a:pPr>
            <a:endParaRPr lang="en-US" sz="1800" dirty="0" smtClean="0"/>
          </a:p>
          <a:p>
            <a:pPr>
              <a:lnSpc>
                <a:spcPct val="90000"/>
              </a:lnSpc>
              <a:buFont typeface="Wingdings" pitchFamily="2" charset="2"/>
              <a:buNone/>
            </a:pPr>
            <a:endParaRPr lang="en-US" sz="1800" dirty="0" smtClean="0"/>
          </a:p>
          <a:p>
            <a:pPr>
              <a:lnSpc>
                <a:spcPct val="90000"/>
              </a:lnSpc>
              <a:buFont typeface="Wingdings" pitchFamily="2" charset="2"/>
              <a:buNone/>
            </a:pPr>
            <a:endParaRPr lang="en-US" sz="1800" dirty="0" smtClean="0"/>
          </a:p>
        </p:txBody>
      </p:sp>
    </p:spTree>
    <p:extLst>
      <p:ext uri="{BB962C8B-B14F-4D97-AF65-F5344CB8AC3E}">
        <p14:creationId xmlns:p14="http://schemas.microsoft.com/office/powerpoint/2010/main" val="813175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xfrm>
            <a:off x="0" y="6524625"/>
            <a:ext cx="1219200" cy="304800"/>
          </a:xfrm>
          <a:noFill/>
        </p:spPr>
        <p:txBody>
          <a:bodyPr/>
          <a:lstStyle/>
          <a:p>
            <a:pPr algn="l"/>
            <a:fld id="{F4299F14-74D9-4C0B-8D10-054010C2E92C}" type="slidenum">
              <a:rPr lang="en-US" smtClean="0"/>
              <a:pPr algn="l"/>
              <a:t>6</a:t>
            </a:fld>
            <a:endParaRPr lang="en-US" smtClean="0"/>
          </a:p>
        </p:txBody>
      </p:sp>
      <p:sp>
        <p:nvSpPr>
          <p:cNvPr id="20489" name="Text Box 8"/>
          <p:cNvSpPr txBox="1">
            <a:spLocks noChangeArrowheads="1"/>
          </p:cNvSpPr>
          <p:nvPr/>
        </p:nvSpPr>
        <p:spPr bwMode="auto">
          <a:xfrm>
            <a:off x="6845300" y="685800"/>
            <a:ext cx="1384300" cy="320675"/>
          </a:xfrm>
          <a:prstGeom prst="rect">
            <a:avLst/>
          </a:prstGeom>
          <a:noFill/>
          <a:ln w="9525">
            <a:noFill/>
            <a:miter lim="800000"/>
            <a:headEnd/>
            <a:tailEnd/>
          </a:ln>
        </p:spPr>
        <p:txBody>
          <a:bodyPr>
            <a:spAutoFit/>
          </a:bodyPr>
          <a:lstStyle/>
          <a:p>
            <a:pPr marL="114300" indent="-114300"/>
            <a:r>
              <a:rPr lang="en-US" sz="1500" b="1">
                <a:latin typeface="Arial Narrow" pitchFamily="34" charset="0"/>
                <a:cs typeface="Times New Roman" pitchFamily="18" charset="0"/>
              </a:rPr>
              <a:t>	</a:t>
            </a:r>
          </a:p>
        </p:txBody>
      </p:sp>
      <p:sp>
        <p:nvSpPr>
          <p:cNvPr id="20498" name="Rectangle 23"/>
          <p:cNvSpPr>
            <a:spLocks noChangeArrowheads="1"/>
          </p:cNvSpPr>
          <p:nvPr/>
        </p:nvSpPr>
        <p:spPr bwMode="auto">
          <a:xfrm>
            <a:off x="228600" y="290513"/>
            <a:ext cx="8686800" cy="776287"/>
          </a:xfrm>
          <a:prstGeom prst="rect">
            <a:avLst/>
          </a:prstGeom>
          <a:noFill/>
          <a:ln w="9525">
            <a:noFill/>
            <a:miter lim="800000"/>
            <a:headEnd/>
            <a:tailEnd/>
          </a:ln>
        </p:spPr>
        <p:txBody>
          <a:bodyPr anchor="ctr"/>
          <a:lstStyle/>
          <a:p>
            <a:pPr algn="r"/>
            <a:endParaRPr lang="en-US" sz="2100" i="1">
              <a:solidFill>
                <a:srgbClr val="0C2D83"/>
              </a:solidFill>
            </a:endParaRPr>
          </a:p>
        </p:txBody>
      </p:sp>
      <p:sp>
        <p:nvSpPr>
          <p:cNvPr id="20514" name="Rectangle 42"/>
          <p:cNvSpPr>
            <a:spLocks noGrp="1" noChangeArrowheads="1"/>
          </p:cNvSpPr>
          <p:nvPr>
            <p:ph type="title"/>
          </p:nvPr>
        </p:nvSpPr>
        <p:spPr>
          <a:xfrm>
            <a:off x="681040" y="76200"/>
            <a:ext cx="8492537" cy="1143000"/>
          </a:xfrm>
        </p:spPr>
        <p:txBody>
          <a:bodyPr/>
          <a:lstStyle/>
          <a:p>
            <a:r>
              <a:rPr lang="en-US" sz="2800" dirty="0" smtClean="0"/>
              <a:t>Interrelationships, Dependencies and Synchronization with Complementary Systems</a:t>
            </a:r>
          </a:p>
        </p:txBody>
      </p:sp>
      <p:sp>
        <p:nvSpPr>
          <p:cNvPr id="42" name="Text Box 3"/>
          <p:cNvSpPr txBox="1">
            <a:spLocks noChangeArrowheads="1"/>
          </p:cNvSpPr>
          <p:nvPr/>
        </p:nvSpPr>
        <p:spPr bwMode="auto">
          <a:xfrm>
            <a:off x="6855439" y="1738988"/>
            <a:ext cx="2056204" cy="1708160"/>
          </a:xfrm>
          <a:prstGeom prst="rect">
            <a:avLst/>
          </a:prstGeom>
          <a:noFill/>
          <a:ln w="9525">
            <a:noFill/>
            <a:miter lim="800000"/>
            <a:headEnd/>
            <a:tailEnd/>
          </a:ln>
        </p:spPr>
        <p:txBody>
          <a:bodyPr wrap="square">
            <a:spAutoFit/>
          </a:bodyPr>
          <a:lstStyle/>
          <a:p>
            <a:pPr marL="114300" indent="-114300" algn="r" eaLnBrk="0" hangingPunct="0"/>
            <a:r>
              <a:rPr lang="en-US" sz="1500" b="1" i="1" dirty="0">
                <a:latin typeface="Arial Narrow" pitchFamily="34" charset="0"/>
                <a:cs typeface="Times New Roman" pitchFamily="18" charset="0"/>
              </a:rPr>
              <a:t>    </a:t>
            </a:r>
            <a:endParaRPr lang="en-US" sz="1500" b="1" i="1" u="sng" dirty="0">
              <a:latin typeface="Arial Narrow" pitchFamily="34" charset="0"/>
              <a:cs typeface="Times New Roman" pitchFamily="18" charset="0"/>
            </a:endParaRPr>
          </a:p>
          <a:p>
            <a:pPr marL="114300" indent="-114300" algn="r" eaLnBrk="0" hangingPunct="0"/>
            <a:r>
              <a:rPr lang="en-US" sz="1500" b="1" dirty="0">
                <a:latin typeface="Arial Narrow" pitchFamily="34" charset="0"/>
                <a:cs typeface="Times New Roman" pitchFamily="18" charset="0"/>
              </a:rPr>
              <a:t>	  </a:t>
            </a:r>
            <a:r>
              <a:rPr lang="en-US" sz="1500" b="1" i="1" u="sng" dirty="0">
                <a:latin typeface="Arial Narrow" pitchFamily="34" charset="0"/>
                <a:cs typeface="Times New Roman" pitchFamily="18" charset="0"/>
              </a:rPr>
              <a:t>Mission </a:t>
            </a:r>
            <a:r>
              <a:rPr lang="en-US" sz="1500" b="1" i="1" u="sng" dirty="0" smtClean="0">
                <a:latin typeface="Arial Narrow" pitchFamily="34" charset="0"/>
                <a:cs typeface="Times New Roman" pitchFamily="18" charset="0"/>
              </a:rPr>
              <a:t>Planning</a:t>
            </a:r>
            <a:endParaRPr lang="en-US" sz="1500" b="1" i="1" u="sng" dirty="0">
              <a:latin typeface="Arial Narrow" pitchFamily="34" charset="0"/>
              <a:cs typeface="Times New Roman" pitchFamily="18" charset="0"/>
            </a:endParaRPr>
          </a:p>
          <a:p>
            <a:pPr marL="114300" indent="-114300" eaLnBrk="0" hangingPunct="0"/>
            <a:r>
              <a:rPr lang="en-US" sz="1500" b="1" i="1" dirty="0">
                <a:latin typeface="Arial Narrow" pitchFamily="34" charset="0"/>
                <a:cs typeface="Times New Roman" pitchFamily="18" charset="0"/>
              </a:rPr>
              <a:t>                 </a:t>
            </a:r>
            <a:r>
              <a:rPr lang="en-US" sz="1500" b="1" i="1" dirty="0" smtClean="0">
                <a:latin typeface="Arial Narrow" pitchFamily="34" charset="0"/>
                <a:cs typeface="Times New Roman" pitchFamily="18" charset="0"/>
              </a:rPr>
              <a:t> </a:t>
            </a:r>
            <a:r>
              <a:rPr lang="en-US" sz="1500" b="1" dirty="0" smtClean="0">
                <a:latin typeface="Arial Narrow" pitchFamily="34" charset="0"/>
                <a:cs typeface="Times New Roman" pitchFamily="18" charset="0"/>
              </a:rPr>
              <a:t>PFPS</a:t>
            </a:r>
          </a:p>
          <a:p>
            <a:pPr marL="114300" indent="-114300" eaLnBrk="0" hangingPunct="0"/>
            <a:r>
              <a:rPr lang="en-US" sz="1500" b="1" dirty="0" smtClean="0">
                <a:latin typeface="Arial Narrow" pitchFamily="34" charset="0"/>
                <a:cs typeface="Times New Roman" pitchFamily="18" charset="0"/>
              </a:rPr>
              <a:t>	               JMPS</a:t>
            </a:r>
            <a:endParaRPr lang="en-US" sz="1500" b="1" dirty="0">
              <a:latin typeface="Arial Narrow" pitchFamily="34" charset="0"/>
              <a:cs typeface="Times New Roman" pitchFamily="18" charset="0"/>
            </a:endParaRPr>
          </a:p>
          <a:p>
            <a:pPr marL="114300" indent="-114300" eaLnBrk="0" hangingPunct="0"/>
            <a:r>
              <a:rPr lang="en-US" sz="1500" b="1" i="1" dirty="0">
                <a:latin typeface="Arial Narrow" pitchFamily="34" charset="0"/>
                <a:cs typeface="Times New Roman" pitchFamily="18" charset="0"/>
              </a:rPr>
              <a:t>                 </a:t>
            </a:r>
            <a:endParaRPr lang="en-US" sz="1500" b="1" i="1" dirty="0" smtClean="0">
              <a:latin typeface="Arial Narrow" pitchFamily="34" charset="0"/>
              <a:cs typeface="Times New Roman" pitchFamily="18" charset="0"/>
            </a:endParaRPr>
          </a:p>
          <a:p>
            <a:pPr marL="114300" indent="-114300" algn="r" eaLnBrk="0" hangingPunct="0"/>
            <a:r>
              <a:rPr lang="en-US" sz="1500" b="1" i="1" dirty="0" smtClean="0">
                <a:latin typeface="Arial Narrow" pitchFamily="34" charset="0"/>
                <a:cs typeface="Times New Roman" pitchFamily="18" charset="0"/>
              </a:rPr>
              <a:t>         </a:t>
            </a:r>
            <a:endParaRPr lang="en-US" sz="1500" b="1" i="1" dirty="0">
              <a:latin typeface="Arial Narrow" pitchFamily="34" charset="0"/>
              <a:cs typeface="Times New Roman" pitchFamily="18" charset="0"/>
            </a:endParaRPr>
          </a:p>
          <a:p>
            <a:pPr marL="114300" indent="-114300" algn="r" eaLnBrk="0" hangingPunct="0"/>
            <a:r>
              <a:rPr lang="en-US" sz="1500" b="1" dirty="0">
                <a:latin typeface="Arial Narrow" pitchFamily="34" charset="0"/>
                <a:cs typeface="Times New Roman" pitchFamily="18" charset="0"/>
              </a:rPr>
              <a:t>	  	 	</a:t>
            </a:r>
          </a:p>
        </p:txBody>
      </p:sp>
      <p:grpSp>
        <p:nvGrpSpPr>
          <p:cNvPr id="43" name="Group 195"/>
          <p:cNvGrpSpPr/>
          <p:nvPr/>
        </p:nvGrpSpPr>
        <p:grpSpPr>
          <a:xfrm>
            <a:off x="346039" y="1258642"/>
            <a:ext cx="2558526" cy="2400657"/>
            <a:chOff x="346039" y="1333948"/>
            <a:chExt cx="2558526" cy="2400657"/>
          </a:xfrm>
        </p:grpSpPr>
        <p:sp>
          <p:nvSpPr>
            <p:cNvPr id="44" name="Text Box 6"/>
            <p:cNvSpPr txBox="1">
              <a:spLocks noChangeArrowheads="1"/>
            </p:cNvSpPr>
            <p:nvPr/>
          </p:nvSpPr>
          <p:spPr bwMode="auto">
            <a:xfrm>
              <a:off x="346039" y="1333948"/>
              <a:ext cx="1676400" cy="2400657"/>
            </a:xfrm>
            <a:prstGeom prst="rect">
              <a:avLst/>
            </a:prstGeom>
            <a:noFill/>
            <a:ln w="9525">
              <a:noFill/>
              <a:miter lim="800000"/>
              <a:headEnd/>
              <a:tailEnd/>
            </a:ln>
          </p:spPr>
          <p:txBody>
            <a:bodyPr>
              <a:spAutoFit/>
            </a:bodyPr>
            <a:lstStyle/>
            <a:p>
              <a:pPr eaLnBrk="0" hangingPunct="0">
                <a:tabLst>
                  <a:tab pos="225425" algn="l"/>
                </a:tabLst>
              </a:pPr>
              <a:r>
                <a:rPr lang="en-US" sz="1500" b="1" i="1" u="sng" dirty="0">
                  <a:latin typeface="Arial Narrow" pitchFamily="34" charset="0"/>
                  <a:cs typeface="Times New Roman" pitchFamily="18" charset="0"/>
                </a:rPr>
                <a:t>Aviation Platforms:</a:t>
              </a:r>
              <a:r>
                <a:rPr lang="en-US" sz="1500" b="1" dirty="0">
                  <a:latin typeface="Arial Narrow" pitchFamily="34" charset="0"/>
                  <a:cs typeface="Times New Roman" pitchFamily="18" charset="0"/>
                </a:rPr>
                <a:t> </a:t>
              </a:r>
            </a:p>
            <a:p>
              <a:pPr eaLnBrk="0" hangingPunct="0">
                <a:tabLst>
                  <a:tab pos="225425" algn="l"/>
                </a:tabLst>
              </a:pPr>
              <a:r>
                <a:rPr lang="en-US" sz="1500" b="1" dirty="0">
                  <a:latin typeface="Arial Narrow" pitchFamily="34" charset="0"/>
                  <a:cs typeface="Times New Roman" pitchFamily="18" charset="0"/>
                </a:rPr>
                <a:t>KC-135</a:t>
              </a:r>
            </a:p>
            <a:p>
              <a:pPr eaLnBrk="0" hangingPunct="0">
                <a:tabLst>
                  <a:tab pos="225425" algn="l"/>
                </a:tabLst>
              </a:pPr>
              <a:r>
                <a:rPr lang="en-US" sz="1500" b="1" dirty="0">
                  <a:latin typeface="Arial Narrow" pitchFamily="34" charset="0"/>
                  <a:cs typeface="Times New Roman" pitchFamily="18" charset="0"/>
                </a:rPr>
                <a:t>KC-10 </a:t>
              </a:r>
            </a:p>
            <a:p>
              <a:pPr eaLnBrk="0" hangingPunct="0">
                <a:tabLst>
                  <a:tab pos="225425" algn="l"/>
                </a:tabLst>
              </a:pPr>
              <a:r>
                <a:rPr lang="en-US" sz="1500" b="1" dirty="0">
                  <a:latin typeface="Arial Narrow" pitchFamily="34" charset="0"/>
                  <a:cs typeface="Times New Roman" pitchFamily="18" charset="0"/>
                </a:rPr>
                <a:t>AWACS</a:t>
              </a:r>
            </a:p>
            <a:p>
              <a:pPr eaLnBrk="0" hangingPunct="0">
                <a:tabLst>
                  <a:tab pos="225425" algn="l"/>
                </a:tabLst>
              </a:pPr>
              <a:r>
                <a:rPr lang="en-US" sz="1500" b="1" dirty="0">
                  <a:latin typeface="Arial Narrow" pitchFamily="34" charset="0"/>
                  <a:cs typeface="Times New Roman" pitchFamily="18" charset="0"/>
                </a:rPr>
                <a:t>H/MH-60</a:t>
              </a:r>
            </a:p>
            <a:p>
              <a:pPr eaLnBrk="0" hangingPunct="0">
                <a:tabLst>
                  <a:tab pos="225425" algn="l"/>
                </a:tabLst>
              </a:pPr>
              <a:r>
                <a:rPr lang="en-US" sz="1500" b="1" dirty="0">
                  <a:latin typeface="Arial Narrow" pitchFamily="34" charset="0"/>
                  <a:cs typeface="Times New Roman" pitchFamily="18" charset="0"/>
                </a:rPr>
                <a:t>CV-22 </a:t>
              </a:r>
            </a:p>
            <a:p>
              <a:pPr eaLnBrk="0" hangingPunct="0">
                <a:tabLst>
                  <a:tab pos="225425" algn="l"/>
                </a:tabLst>
              </a:pPr>
              <a:r>
                <a:rPr lang="en-US" sz="1500" b="1" dirty="0">
                  <a:latin typeface="Arial Narrow" pitchFamily="34" charset="0"/>
                  <a:cs typeface="Times New Roman" pitchFamily="18" charset="0"/>
                </a:rPr>
                <a:t>MH-47</a:t>
              </a:r>
            </a:p>
            <a:p>
              <a:pPr eaLnBrk="0" hangingPunct="0">
                <a:tabLst>
                  <a:tab pos="225425" algn="l"/>
                </a:tabLst>
              </a:pPr>
              <a:r>
                <a:rPr lang="en-US" sz="1500" b="1" dirty="0">
                  <a:latin typeface="Arial Narrow" pitchFamily="34" charset="0"/>
                  <a:cs typeface="Times New Roman" pitchFamily="18" charset="0"/>
                </a:rPr>
                <a:t>MH-6</a:t>
              </a:r>
            </a:p>
            <a:p>
              <a:pPr eaLnBrk="0" hangingPunct="0">
                <a:tabLst>
                  <a:tab pos="225425" algn="l"/>
                </a:tabLst>
              </a:pPr>
              <a:r>
                <a:rPr lang="en-US" sz="1500" b="1" dirty="0" smtClean="0">
                  <a:latin typeface="Arial Narrow" pitchFamily="34" charset="0"/>
                  <a:cs typeface="Times New Roman" pitchFamily="18" charset="0"/>
                </a:rPr>
                <a:t>CH-53</a:t>
              </a:r>
            </a:p>
            <a:p>
              <a:pPr eaLnBrk="0" hangingPunct="0">
                <a:tabLst>
                  <a:tab pos="225425" algn="l"/>
                </a:tabLst>
              </a:pPr>
              <a:r>
                <a:rPr lang="en-US" sz="1500" b="1" dirty="0" smtClean="0">
                  <a:latin typeface="Arial Narrow" pitchFamily="34" charset="0"/>
                  <a:cs typeface="Times New Roman" pitchFamily="18" charset="0"/>
                </a:rPr>
                <a:t>A/OA-10    </a:t>
              </a:r>
              <a:endParaRPr lang="en-US" sz="1500" b="1" dirty="0">
                <a:latin typeface="Arial Narrow" pitchFamily="34" charset="0"/>
                <a:cs typeface="Times New Roman" pitchFamily="18" charset="0"/>
              </a:endParaRPr>
            </a:p>
          </p:txBody>
        </p:sp>
        <p:sp>
          <p:nvSpPr>
            <p:cNvPr id="45" name="Line 13"/>
            <p:cNvSpPr>
              <a:spLocks noChangeShapeType="1"/>
            </p:cNvSpPr>
            <p:nvPr/>
          </p:nvSpPr>
          <p:spPr bwMode="auto">
            <a:xfrm>
              <a:off x="1644127" y="2629349"/>
              <a:ext cx="1260438" cy="70824"/>
            </a:xfrm>
            <a:prstGeom prst="line">
              <a:avLst/>
            </a:prstGeom>
            <a:noFill/>
            <a:ln w="57150">
              <a:solidFill>
                <a:srgbClr val="009900"/>
              </a:solidFill>
              <a:round/>
              <a:headEnd type="triangle" w="med" len="med"/>
              <a:tailEnd type="triangle" w="med" len="med"/>
            </a:ln>
          </p:spPr>
          <p:txBody>
            <a:bodyPr/>
            <a:lstStyle/>
            <a:p>
              <a:endParaRPr lang="en-US" dirty="0"/>
            </a:p>
          </p:txBody>
        </p:sp>
        <p:sp>
          <p:nvSpPr>
            <p:cNvPr id="46" name="AutoShape 124"/>
            <p:cNvSpPr>
              <a:spLocks/>
            </p:cNvSpPr>
            <p:nvPr/>
          </p:nvSpPr>
          <p:spPr bwMode="auto">
            <a:xfrm>
              <a:off x="1524000" y="1638748"/>
              <a:ext cx="79170" cy="1975405"/>
            </a:xfrm>
            <a:prstGeom prst="rightBrace">
              <a:avLst>
                <a:gd name="adj1" fmla="val 70838"/>
                <a:gd name="adj2" fmla="val 50000"/>
              </a:avLst>
            </a:prstGeom>
            <a:noFill/>
            <a:ln w="9525">
              <a:solidFill>
                <a:schemeClr val="tx1"/>
              </a:solidFill>
              <a:round/>
              <a:headEnd/>
              <a:tailEnd/>
            </a:ln>
          </p:spPr>
          <p:txBody>
            <a:bodyPr wrap="none" anchor="ctr"/>
            <a:lstStyle/>
            <a:p>
              <a:endParaRPr lang="en-US" dirty="0"/>
            </a:p>
          </p:txBody>
        </p:sp>
      </p:grpSp>
      <p:sp>
        <p:nvSpPr>
          <p:cNvPr id="47" name="Text Box 128"/>
          <p:cNvSpPr txBox="1">
            <a:spLocks noChangeArrowheads="1"/>
          </p:cNvSpPr>
          <p:nvPr/>
        </p:nvSpPr>
        <p:spPr bwMode="auto">
          <a:xfrm>
            <a:off x="4124202" y="4716858"/>
            <a:ext cx="1196788" cy="323165"/>
          </a:xfrm>
          <a:prstGeom prst="rect">
            <a:avLst/>
          </a:prstGeom>
          <a:noFill/>
          <a:ln w="9525">
            <a:noFill/>
            <a:miter lim="800000"/>
            <a:headEnd/>
            <a:tailEnd/>
          </a:ln>
        </p:spPr>
        <p:txBody>
          <a:bodyPr wrap="square">
            <a:spAutoFit/>
          </a:bodyPr>
          <a:lstStyle/>
          <a:p>
            <a:pPr marL="114300" indent="-114300" algn="ctr" eaLnBrk="0" hangingPunct="0"/>
            <a:r>
              <a:rPr lang="en-US" sz="1500" b="1" dirty="0" smtClean="0">
                <a:latin typeface="Arial Narrow" pitchFamily="34" charset="0"/>
                <a:cs typeface="Times New Roman" pitchFamily="18" charset="0"/>
              </a:rPr>
              <a:t>LAIRCM </a:t>
            </a:r>
            <a:endParaRPr lang="en-US" sz="1500" b="1" dirty="0">
              <a:latin typeface="Arial Narrow" pitchFamily="34" charset="0"/>
              <a:cs typeface="Times New Roman" pitchFamily="18" charset="0"/>
            </a:endParaRPr>
          </a:p>
        </p:txBody>
      </p:sp>
      <p:sp>
        <p:nvSpPr>
          <p:cNvPr id="48" name="Line 133"/>
          <p:cNvSpPr>
            <a:spLocks noChangeShapeType="1"/>
          </p:cNvSpPr>
          <p:nvPr/>
        </p:nvSpPr>
        <p:spPr bwMode="auto">
          <a:xfrm rot="180000">
            <a:off x="4650751" y="4060372"/>
            <a:ext cx="45719" cy="666750"/>
          </a:xfrm>
          <a:prstGeom prst="line">
            <a:avLst/>
          </a:prstGeom>
          <a:noFill/>
          <a:ln w="57150">
            <a:solidFill>
              <a:srgbClr val="009900"/>
            </a:solidFill>
            <a:prstDash val="solid"/>
            <a:round/>
            <a:headEnd type="triangle" w="med" len="med"/>
            <a:tailEnd type="none" w="med" len="med"/>
          </a:ln>
        </p:spPr>
        <p:txBody>
          <a:bodyPr/>
          <a:lstStyle/>
          <a:p>
            <a:endParaRPr lang="en-US" dirty="0"/>
          </a:p>
        </p:txBody>
      </p:sp>
      <p:grpSp>
        <p:nvGrpSpPr>
          <p:cNvPr id="49" name="Group 196"/>
          <p:cNvGrpSpPr/>
          <p:nvPr/>
        </p:nvGrpSpPr>
        <p:grpSpPr>
          <a:xfrm>
            <a:off x="347847" y="3588832"/>
            <a:ext cx="2567475" cy="1246495"/>
            <a:chOff x="1498914" y="3664138"/>
            <a:chExt cx="2567475" cy="1246495"/>
          </a:xfrm>
        </p:grpSpPr>
        <p:sp>
          <p:nvSpPr>
            <p:cNvPr id="50" name="Text Box 5"/>
            <p:cNvSpPr txBox="1">
              <a:spLocks noChangeArrowheads="1"/>
            </p:cNvSpPr>
            <p:nvPr/>
          </p:nvSpPr>
          <p:spPr bwMode="auto">
            <a:xfrm>
              <a:off x="1498914" y="3664138"/>
              <a:ext cx="1828800" cy="1246495"/>
            </a:xfrm>
            <a:prstGeom prst="rect">
              <a:avLst/>
            </a:prstGeom>
            <a:noFill/>
            <a:ln w="9525">
              <a:noFill/>
              <a:miter lim="800000"/>
              <a:headEnd/>
              <a:tailEnd/>
            </a:ln>
          </p:spPr>
          <p:txBody>
            <a:bodyPr>
              <a:spAutoFit/>
            </a:bodyPr>
            <a:lstStyle/>
            <a:p>
              <a:pPr marL="114300" indent="-114300" eaLnBrk="0" hangingPunct="0"/>
              <a:r>
                <a:rPr lang="en-US" sz="1500" b="1" i="1" u="sng" dirty="0">
                  <a:latin typeface="Arial Narrow" pitchFamily="34" charset="0"/>
                  <a:cs typeface="Times New Roman" pitchFamily="18" charset="0"/>
                </a:rPr>
                <a:t>Ground Teams:</a:t>
              </a:r>
            </a:p>
            <a:p>
              <a:pPr marL="114300" indent="-114300" eaLnBrk="0" hangingPunct="0"/>
              <a:r>
                <a:rPr lang="en-US" sz="1500" b="1" dirty="0" smtClean="0">
                  <a:latin typeface="Arial Narrow" pitchFamily="34" charset="0"/>
                  <a:cs typeface="Times New Roman" pitchFamily="18" charset="0"/>
                </a:rPr>
                <a:t>GAWS</a:t>
              </a:r>
              <a:endParaRPr lang="en-US" sz="1500" b="1" dirty="0">
                <a:latin typeface="Arial Narrow" pitchFamily="34" charset="0"/>
                <a:cs typeface="Times New Roman" pitchFamily="18" charset="0"/>
              </a:endParaRPr>
            </a:p>
            <a:p>
              <a:pPr marL="114300" indent="-114300" eaLnBrk="0" hangingPunct="0"/>
              <a:r>
                <a:rPr lang="en-US" sz="1500" b="1" dirty="0">
                  <a:latin typeface="Arial Narrow" pitchFamily="34" charset="0"/>
                  <a:cs typeface="Times New Roman" pitchFamily="18" charset="0"/>
                </a:rPr>
                <a:t>SF</a:t>
              </a:r>
            </a:p>
            <a:p>
              <a:pPr marL="114300" indent="-114300" eaLnBrk="0" hangingPunct="0"/>
              <a:r>
                <a:rPr lang="en-US" sz="1500" b="1" dirty="0">
                  <a:latin typeface="Arial Narrow" pitchFamily="34" charset="0"/>
                  <a:cs typeface="Times New Roman" pitchFamily="18" charset="0"/>
                </a:rPr>
                <a:t>SEAL</a:t>
              </a:r>
            </a:p>
            <a:p>
              <a:pPr marL="114300" indent="-114300" eaLnBrk="0" hangingPunct="0"/>
              <a:r>
                <a:rPr lang="en-US" sz="1500" b="1" dirty="0" smtClean="0">
                  <a:latin typeface="Arial Narrow" pitchFamily="34" charset="0"/>
                  <a:cs typeface="Times New Roman" pitchFamily="18" charset="0"/>
                </a:rPr>
                <a:t>STS</a:t>
              </a:r>
              <a:endParaRPr lang="en-US" sz="1500" b="1" dirty="0">
                <a:latin typeface="Arial Narrow" pitchFamily="34" charset="0"/>
                <a:cs typeface="Times New Roman" pitchFamily="18" charset="0"/>
              </a:endParaRPr>
            </a:p>
          </p:txBody>
        </p:sp>
        <p:sp>
          <p:nvSpPr>
            <p:cNvPr id="51" name="AutoShape 172"/>
            <p:cNvSpPr>
              <a:spLocks/>
            </p:cNvSpPr>
            <p:nvPr/>
          </p:nvSpPr>
          <p:spPr bwMode="auto">
            <a:xfrm>
              <a:off x="2260600" y="3984813"/>
              <a:ext cx="152400" cy="838200"/>
            </a:xfrm>
            <a:prstGeom prst="rightBrace">
              <a:avLst>
                <a:gd name="adj1" fmla="val 45833"/>
                <a:gd name="adj2" fmla="val 50000"/>
              </a:avLst>
            </a:prstGeom>
            <a:noFill/>
            <a:ln w="9525">
              <a:solidFill>
                <a:schemeClr val="tx1"/>
              </a:solidFill>
              <a:round/>
              <a:headEnd/>
              <a:tailEnd/>
            </a:ln>
          </p:spPr>
          <p:txBody>
            <a:bodyPr wrap="none" anchor="ctr"/>
            <a:lstStyle/>
            <a:p>
              <a:endParaRPr lang="en-US" dirty="0"/>
            </a:p>
          </p:txBody>
        </p:sp>
        <p:sp>
          <p:nvSpPr>
            <p:cNvPr id="52" name="Line 173"/>
            <p:cNvSpPr>
              <a:spLocks noChangeShapeType="1"/>
            </p:cNvSpPr>
            <p:nvPr/>
          </p:nvSpPr>
          <p:spPr bwMode="auto">
            <a:xfrm flipV="1">
              <a:off x="2487706" y="3679117"/>
              <a:ext cx="1578683" cy="731517"/>
            </a:xfrm>
            <a:prstGeom prst="line">
              <a:avLst/>
            </a:prstGeom>
            <a:noFill/>
            <a:ln w="57150">
              <a:solidFill>
                <a:srgbClr val="009900"/>
              </a:solidFill>
              <a:round/>
              <a:headEnd type="triangle" w="med" len="med"/>
              <a:tailEnd type="triangle" w="med" len="med"/>
            </a:ln>
          </p:spPr>
          <p:txBody>
            <a:bodyPr/>
            <a:lstStyle/>
            <a:p>
              <a:endParaRPr lang="en-US" dirty="0"/>
            </a:p>
          </p:txBody>
        </p:sp>
      </p:grpSp>
      <p:grpSp>
        <p:nvGrpSpPr>
          <p:cNvPr id="55" name="Group 250"/>
          <p:cNvGrpSpPr/>
          <p:nvPr/>
        </p:nvGrpSpPr>
        <p:grpSpPr>
          <a:xfrm>
            <a:off x="2912668" y="1572180"/>
            <a:ext cx="3305252" cy="2504968"/>
            <a:chOff x="2912668" y="1572180"/>
            <a:chExt cx="3305252" cy="2504968"/>
          </a:xfrm>
        </p:grpSpPr>
        <p:sp>
          <p:nvSpPr>
            <p:cNvPr id="56" name="Text Box 122"/>
            <p:cNvSpPr txBox="1">
              <a:spLocks noChangeArrowheads="1"/>
            </p:cNvSpPr>
            <p:nvPr/>
          </p:nvSpPr>
          <p:spPr bwMode="auto">
            <a:xfrm>
              <a:off x="3374904" y="1572180"/>
              <a:ext cx="2380780" cy="400110"/>
            </a:xfrm>
            <a:prstGeom prst="rect">
              <a:avLst/>
            </a:prstGeom>
            <a:noFill/>
            <a:ln w="9525">
              <a:noFill/>
              <a:miter lim="800000"/>
              <a:headEnd/>
              <a:tailEnd/>
            </a:ln>
          </p:spPr>
          <p:txBody>
            <a:bodyPr wrap="none">
              <a:spAutoFit/>
            </a:bodyPr>
            <a:lstStyle/>
            <a:p>
              <a:r>
                <a:rPr lang="en-US" sz="2000" b="1" dirty="0">
                  <a:latin typeface="Arial" charset="0"/>
                </a:rPr>
                <a:t>HC/MC-130 Recap</a:t>
              </a:r>
            </a:p>
          </p:txBody>
        </p:sp>
        <p:pic>
          <p:nvPicPr>
            <p:cNvPr id="57" name="Picture 200" descr="130 Graphic.jpg"/>
            <p:cNvPicPr>
              <a:picLocks noChangeAspect="1"/>
            </p:cNvPicPr>
            <p:nvPr/>
          </p:nvPicPr>
          <p:blipFill>
            <a:blip r:embed="rId3" cstate="print"/>
            <a:srcRect/>
            <a:stretch>
              <a:fillRect/>
            </a:stretch>
          </p:blipFill>
          <p:spPr bwMode="auto">
            <a:xfrm>
              <a:off x="2912668" y="1951735"/>
              <a:ext cx="3305252" cy="2125413"/>
            </a:xfrm>
            <a:prstGeom prst="rect">
              <a:avLst/>
            </a:prstGeom>
            <a:noFill/>
            <a:ln w="9525">
              <a:noFill/>
              <a:miter lim="800000"/>
              <a:headEnd/>
              <a:tailEnd/>
            </a:ln>
          </p:spPr>
        </p:pic>
      </p:grpSp>
      <p:sp>
        <p:nvSpPr>
          <p:cNvPr id="58" name="Line 191"/>
          <p:cNvSpPr>
            <a:spLocks noChangeShapeType="1"/>
          </p:cNvSpPr>
          <p:nvPr/>
        </p:nvSpPr>
        <p:spPr bwMode="auto">
          <a:xfrm flipV="1">
            <a:off x="6207163" y="2351314"/>
            <a:ext cx="1271323" cy="445673"/>
          </a:xfrm>
          <a:prstGeom prst="line">
            <a:avLst/>
          </a:prstGeom>
          <a:noFill/>
          <a:ln w="57150">
            <a:solidFill>
              <a:srgbClr val="009900"/>
            </a:solidFill>
            <a:round/>
            <a:headEnd type="triangle" w="med" len="med"/>
            <a:tailEnd/>
          </a:ln>
        </p:spPr>
        <p:txBody>
          <a:bodyPr/>
          <a:lstStyle/>
          <a:p>
            <a:endParaRPr lang="en-US" dirty="0"/>
          </a:p>
        </p:txBody>
      </p:sp>
      <p:grpSp>
        <p:nvGrpSpPr>
          <p:cNvPr id="59" name="Group 203"/>
          <p:cNvGrpSpPr/>
          <p:nvPr/>
        </p:nvGrpSpPr>
        <p:grpSpPr>
          <a:xfrm>
            <a:off x="90490" y="5162544"/>
            <a:ext cx="8748710" cy="1238251"/>
            <a:chOff x="90490" y="5162544"/>
            <a:chExt cx="8748710" cy="1238251"/>
          </a:xfrm>
        </p:grpSpPr>
        <p:grpSp>
          <p:nvGrpSpPr>
            <p:cNvPr id="60" name="Group 44"/>
            <p:cNvGrpSpPr/>
            <p:nvPr/>
          </p:nvGrpSpPr>
          <p:grpSpPr>
            <a:xfrm>
              <a:off x="5222875" y="5360982"/>
              <a:ext cx="3616325" cy="855662"/>
              <a:chOff x="5222875" y="5360982"/>
              <a:chExt cx="3616325" cy="855662"/>
            </a:xfrm>
          </p:grpSpPr>
          <p:sp>
            <p:nvSpPr>
              <p:cNvPr id="70" name="Text Box 28"/>
              <p:cNvSpPr txBox="1">
                <a:spLocks noChangeArrowheads="1"/>
              </p:cNvSpPr>
              <p:nvPr/>
            </p:nvSpPr>
            <p:spPr bwMode="auto">
              <a:xfrm>
                <a:off x="5222875" y="5360982"/>
                <a:ext cx="3608387" cy="260350"/>
              </a:xfrm>
              <a:prstGeom prst="rect">
                <a:avLst/>
              </a:prstGeom>
              <a:solidFill>
                <a:srgbClr val="99CC00"/>
              </a:solidFill>
              <a:ln w="9525">
                <a:noFill/>
                <a:miter lim="800000"/>
                <a:headEnd/>
                <a:tailEnd/>
              </a:ln>
            </p:spPr>
            <p:txBody>
              <a:bodyPr>
                <a:spAutoFit/>
              </a:bodyPr>
              <a:lstStyle/>
              <a:p>
                <a:pPr algn="l" eaLnBrk="1" hangingPunct="1"/>
                <a:r>
                  <a:rPr lang="en-US" sz="1100" b="1" dirty="0"/>
                  <a:t>No known issues affecting inter-related programs</a:t>
                </a:r>
              </a:p>
            </p:txBody>
          </p:sp>
          <p:sp>
            <p:nvSpPr>
              <p:cNvPr id="71" name="Text Box 29"/>
              <p:cNvSpPr txBox="1">
                <a:spLocks noChangeArrowheads="1"/>
              </p:cNvSpPr>
              <p:nvPr/>
            </p:nvSpPr>
            <p:spPr bwMode="auto">
              <a:xfrm>
                <a:off x="5222875" y="5651494"/>
                <a:ext cx="3616325" cy="269875"/>
              </a:xfrm>
              <a:prstGeom prst="rect">
                <a:avLst/>
              </a:prstGeom>
              <a:solidFill>
                <a:srgbClr val="FFCC00"/>
              </a:solidFill>
              <a:ln w="9525">
                <a:solidFill>
                  <a:srgbClr val="FFCC00"/>
                </a:solidFill>
                <a:miter lim="800000"/>
                <a:headEnd/>
                <a:tailEnd/>
              </a:ln>
            </p:spPr>
            <p:txBody>
              <a:bodyPr>
                <a:spAutoFit/>
              </a:bodyPr>
              <a:lstStyle/>
              <a:p>
                <a:pPr algn="l" eaLnBrk="1" hangingPunct="1"/>
                <a:r>
                  <a:rPr lang="en-US" sz="1100" b="1" dirty="0"/>
                  <a:t>Resolvable interface issues affecting programs</a:t>
                </a:r>
                <a:endParaRPr lang="en-US" sz="1100" dirty="0"/>
              </a:p>
            </p:txBody>
          </p:sp>
          <p:sp>
            <p:nvSpPr>
              <p:cNvPr id="72" name="Text Box 30"/>
              <p:cNvSpPr txBox="1">
                <a:spLocks noChangeArrowheads="1"/>
              </p:cNvSpPr>
              <p:nvPr/>
            </p:nvSpPr>
            <p:spPr bwMode="auto">
              <a:xfrm>
                <a:off x="5222875" y="5956294"/>
                <a:ext cx="3597275" cy="260350"/>
              </a:xfrm>
              <a:prstGeom prst="rect">
                <a:avLst/>
              </a:prstGeom>
              <a:solidFill>
                <a:srgbClr val="FF0000"/>
              </a:solidFill>
              <a:ln w="9525">
                <a:noFill/>
                <a:miter lim="800000"/>
                <a:headEnd/>
                <a:tailEnd/>
              </a:ln>
            </p:spPr>
            <p:txBody>
              <a:bodyPr>
                <a:spAutoFit/>
              </a:bodyPr>
              <a:lstStyle/>
              <a:p>
                <a:pPr algn="l" eaLnBrk="1" hangingPunct="1"/>
                <a:r>
                  <a:rPr lang="en-US" sz="1100" b="1" dirty="0">
                    <a:solidFill>
                      <a:schemeClr val="bg1"/>
                    </a:solidFill>
                  </a:rPr>
                  <a:t>Unresolvable interface issues affecting programs</a:t>
                </a:r>
                <a:endParaRPr lang="en-US" sz="1100" dirty="0">
                  <a:solidFill>
                    <a:schemeClr val="bg1"/>
                  </a:solidFill>
                </a:endParaRPr>
              </a:p>
            </p:txBody>
          </p:sp>
        </p:grpSp>
        <p:grpSp>
          <p:nvGrpSpPr>
            <p:cNvPr id="61" name="Group 41"/>
            <p:cNvGrpSpPr/>
            <p:nvPr/>
          </p:nvGrpSpPr>
          <p:grpSpPr>
            <a:xfrm>
              <a:off x="90490" y="5162544"/>
              <a:ext cx="4405310" cy="1238251"/>
              <a:chOff x="90490" y="5162550"/>
              <a:chExt cx="4405310" cy="1295401"/>
            </a:xfrm>
          </p:grpSpPr>
          <p:sp>
            <p:nvSpPr>
              <p:cNvPr id="62" name="Text Box 15"/>
              <p:cNvSpPr txBox="1">
                <a:spLocks noChangeArrowheads="1"/>
              </p:cNvSpPr>
              <p:nvPr/>
            </p:nvSpPr>
            <p:spPr bwMode="auto">
              <a:xfrm>
                <a:off x="928688" y="5162550"/>
                <a:ext cx="3567112" cy="1295400"/>
              </a:xfrm>
              <a:prstGeom prst="rect">
                <a:avLst/>
              </a:prstGeom>
              <a:solidFill>
                <a:srgbClr val="DDDDDD"/>
              </a:solidFill>
              <a:ln w="9525">
                <a:solidFill>
                  <a:schemeClr val="tx1"/>
                </a:solidFill>
                <a:miter lim="800000"/>
                <a:headEnd/>
                <a:tailEnd/>
              </a:ln>
            </p:spPr>
            <p:txBody>
              <a:bodyPr/>
              <a:lstStyle/>
              <a:p>
                <a:pPr algn="l" eaLnBrk="1" hangingPunct="1"/>
                <a:r>
                  <a:rPr lang="en-US" sz="1200" b="1" dirty="0"/>
                  <a:t>Solid denotes current system</a:t>
                </a:r>
              </a:p>
              <a:p>
                <a:pPr algn="l" eaLnBrk="1" hangingPunct="1">
                  <a:lnSpc>
                    <a:spcPct val="65000"/>
                  </a:lnSpc>
                </a:pPr>
                <a:endParaRPr lang="en-US" sz="1200" b="1" dirty="0"/>
              </a:p>
              <a:p>
                <a:pPr algn="l" eaLnBrk="1" hangingPunct="1"/>
                <a:r>
                  <a:rPr lang="en-US" sz="1200" b="1" dirty="0"/>
                  <a:t>Dash denotes future system</a:t>
                </a:r>
              </a:p>
              <a:p>
                <a:pPr algn="l" eaLnBrk="1" hangingPunct="1"/>
                <a:endParaRPr lang="en-US" sz="500" b="1" dirty="0"/>
              </a:p>
              <a:p>
                <a:pPr algn="l" eaLnBrk="1" hangingPunct="1"/>
                <a:r>
                  <a:rPr lang="en-US" sz="1200" b="1" dirty="0"/>
                  <a:t>Arrow to </a:t>
                </a:r>
                <a:r>
                  <a:rPr lang="en-US" sz="1200" b="1" dirty="0" smtClean="0"/>
                  <a:t>Recap </a:t>
                </a:r>
                <a:r>
                  <a:rPr lang="en-US" sz="1200" b="1" dirty="0"/>
                  <a:t>denotes supports </a:t>
                </a:r>
                <a:r>
                  <a:rPr lang="en-US" sz="1200" b="1" dirty="0" smtClean="0"/>
                  <a:t>Recap</a:t>
                </a:r>
                <a:endParaRPr lang="en-US" sz="1200" b="1" dirty="0"/>
              </a:p>
              <a:p>
                <a:pPr algn="l" eaLnBrk="1" hangingPunct="1">
                  <a:lnSpc>
                    <a:spcPct val="35000"/>
                  </a:lnSpc>
                </a:pPr>
                <a:endParaRPr lang="en-US" sz="1200" b="1" dirty="0"/>
              </a:p>
              <a:p>
                <a:pPr algn="l" eaLnBrk="1" hangingPunct="1"/>
                <a:r>
                  <a:rPr lang="en-US" sz="1200" b="1" dirty="0"/>
                  <a:t>Arrow from </a:t>
                </a:r>
                <a:r>
                  <a:rPr lang="en-US" sz="1200" b="1" dirty="0" smtClean="0"/>
                  <a:t>Recap </a:t>
                </a:r>
                <a:r>
                  <a:rPr lang="en-US" sz="1200" b="1" dirty="0"/>
                  <a:t>denotes </a:t>
                </a:r>
                <a:r>
                  <a:rPr lang="en-US" sz="1200" b="1" dirty="0" smtClean="0"/>
                  <a:t>Recap </a:t>
                </a:r>
                <a:r>
                  <a:rPr lang="en-US" sz="1200" b="1" dirty="0"/>
                  <a:t>supports</a:t>
                </a:r>
              </a:p>
              <a:p>
                <a:pPr algn="l" eaLnBrk="1" hangingPunct="1"/>
                <a:r>
                  <a:rPr lang="en-US" sz="1200" b="1" dirty="0"/>
                  <a:t>Indicates program are interdependent</a:t>
                </a:r>
              </a:p>
            </p:txBody>
          </p:sp>
          <p:grpSp>
            <p:nvGrpSpPr>
              <p:cNvPr id="63" name="Group 16"/>
              <p:cNvGrpSpPr>
                <a:grpSpLocks/>
              </p:cNvGrpSpPr>
              <p:nvPr/>
            </p:nvGrpSpPr>
            <p:grpSpPr bwMode="auto">
              <a:xfrm>
                <a:off x="90490" y="5162551"/>
                <a:ext cx="838200" cy="1295400"/>
                <a:chOff x="27" y="3454"/>
                <a:chExt cx="528" cy="691"/>
              </a:xfrm>
            </p:grpSpPr>
            <p:sp>
              <p:nvSpPr>
                <p:cNvPr id="64" name="Rectangle 17"/>
                <p:cNvSpPr>
                  <a:spLocks noChangeArrowheads="1"/>
                </p:cNvSpPr>
                <p:nvPr/>
              </p:nvSpPr>
              <p:spPr bwMode="auto">
                <a:xfrm>
                  <a:off x="27" y="3454"/>
                  <a:ext cx="528" cy="691"/>
                </a:xfrm>
                <a:prstGeom prst="rect">
                  <a:avLst/>
                </a:prstGeom>
                <a:solidFill>
                  <a:srgbClr val="DDDDDD"/>
                </a:solidFill>
                <a:ln w="9525">
                  <a:solidFill>
                    <a:schemeClr val="tx1"/>
                  </a:solidFill>
                  <a:miter lim="800000"/>
                  <a:headEnd/>
                  <a:tailEnd/>
                </a:ln>
              </p:spPr>
              <p:txBody>
                <a:bodyPr wrap="none" anchor="ctr"/>
                <a:lstStyle/>
                <a:p>
                  <a:endParaRPr lang="en-US" dirty="0"/>
                </a:p>
              </p:txBody>
            </p:sp>
            <p:sp>
              <p:nvSpPr>
                <p:cNvPr id="65" name="Line 18"/>
                <p:cNvSpPr>
                  <a:spLocks noChangeShapeType="1"/>
                </p:cNvSpPr>
                <p:nvPr/>
              </p:nvSpPr>
              <p:spPr bwMode="auto">
                <a:xfrm>
                  <a:off x="144" y="3835"/>
                  <a:ext cx="288" cy="0"/>
                </a:xfrm>
                <a:prstGeom prst="line">
                  <a:avLst/>
                </a:prstGeom>
                <a:noFill/>
                <a:ln w="38100">
                  <a:solidFill>
                    <a:schemeClr val="tx1"/>
                  </a:solidFill>
                  <a:round/>
                  <a:headEnd/>
                  <a:tailEnd type="triangle" w="med" len="med"/>
                </a:ln>
              </p:spPr>
              <p:txBody>
                <a:bodyPr/>
                <a:lstStyle/>
                <a:p>
                  <a:endParaRPr lang="en-US" dirty="0"/>
                </a:p>
              </p:txBody>
            </p:sp>
            <p:sp>
              <p:nvSpPr>
                <p:cNvPr id="66" name="Line 19"/>
                <p:cNvSpPr>
                  <a:spLocks noChangeShapeType="1"/>
                </p:cNvSpPr>
                <p:nvPr/>
              </p:nvSpPr>
              <p:spPr bwMode="auto">
                <a:xfrm flipH="1">
                  <a:off x="144" y="3949"/>
                  <a:ext cx="288" cy="0"/>
                </a:xfrm>
                <a:prstGeom prst="line">
                  <a:avLst/>
                </a:prstGeom>
                <a:noFill/>
                <a:ln w="38100">
                  <a:solidFill>
                    <a:schemeClr val="tx1"/>
                  </a:solidFill>
                  <a:round/>
                  <a:headEnd/>
                  <a:tailEnd type="triangle" w="med" len="med"/>
                </a:ln>
              </p:spPr>
              <p:txBody>
                <a:bodyPr/>
                <a:lstStyle/>
                <a:p>
                  <a:endParaRPr lang="en-US" dirty="0"/>
                </a:p>
              </p:txBody>
            </p:sp>
            <p:sp>
              <p:nvSpPr>
                <p:cNvPr id="67" name="Line 20"/>
                <p:cNvSpPr>
                  <a:spLocks noChangeShapeType="1"/>
                </p:cNvSpPr>
                <p:nvPr/>
              </p:nvSpPr>
              <p:spPr bwMode="auto">
                <a:xfrm>
                  <a:off x="144" y="3568"/>
                  <a:ext cx="288" cy="0"/>
                </a:xfrm>
                <a:prstGeom prst="line">
                  <a:avLst/>
                </a:prstGeom>
                <a:noFill/>
                <a:ln w="38100">
                  <a:solidFill>
                    <a:schemeClr val="tx1"/>
                  </a:solidFill>
                  <a:round/>
                  <a:headEnd/>
                  <a:tailEnd/>
                </a:ln>
              </p:spPr>
              <p:txBody>
                <a:bodyPr/>
                <a:lstStyle/>
                <a:p>
                  <a:endParaRPr lang="en-US" dirty="0"/>
                </a:p>
              </p:txBody>
            </p:sp>
            <p:sp>
              <p:nvSpPr>
                <p:cNvPr id="68" name="Line 21"/>
                <p:cNvSpPr>
                  <a:spLocks noChangeShapeType="1"/>
                </p:cNvSpPr>
                <p:nvPr/>
              </p:nvSpPr>
              <p:spPr bwMode="auto">
                <a:xfrm>
                  <a:off x="144" y="3673"/>
                  <a:ext cx="288" cy="0"/>
                </a:xfrm>
                <a:prstGeom prst="line">
                  <a:avLst/>
                </a:prstGeom>
                <a:noFill/>
                <a:ln w="38100">
                  <a:solidFill>
                    <a:schemeClr val="tx1"/>
                  </a:solidFill>
                  <a:prstDash val="sysDot"/>
                  <a:round/>
                  <a:headEnd/>
                  <a:tailEnd/>
                </a:ln>
              </p:spPr>
              <p:txBody>
                <a:bodyPr/>
                <a:lstStyle/>
                <a:p>
                  <a:endParaRPr lang="en-US" dirty="0"/>
                </a:p>
              </p:txBody>
            </p:sp>
            <p:sp>
              <p:nvSpPr>
                <p:cNvPr id="69" name="Line 22"/>
                <p:cNvSpPr>
                  <a:spLocks noChangeShapeType="1"/>
                </p:cNvSpPr>
                <p:nvPr/>
              </p:nvSpPr>
              <p:spPr bwMode="auto">
                <a:xfrm flipH="1">
                  <a:off x="144" y="4063"/>
                  <a:ext cx="288" cy="0"/>
                </a:xfrm>
                <a:prstGeom prst="line">
                  <a:avLst/>
                </a:prstGeom>
                <a:noFill/>
                <a:ln w="38100">
                  <a:solidFill>
                    <a:schemeClr val="tx1"/>
                  </a:solidFill>
                  <a:round/>
                  <a:headEnd type="triangle" w="med" len="med"/>
                  <a:tailEnd type="triangle" w="med" len="med"/>
                </a:ln>
              </p:spPr>
              <p:txBody>
                <a:bodyPr/>
                <a:lstStyle/>
                <a:p>
                  <a:endParaRPr lang="en-US" dirty="0"/>
                </a:p>
              </p:txBody>
            </p:sp>
          </p:grpSp>
        </p:grpSp>
      </p:grpSp>
      <p:sp>
        <p:nvSpPr>
          <p:cNvPr id="74" name="Line 191"/>
          <p:cNvSpPr>
            <a:spLocks noChangeShapeType="1"/>
          </p:cNvSpPr>
          <p:nvPr/>
        </p:nvSpPr>
        <p:spPr bwMode="auto">
          <a:xfrm>
            <a:off x="6178941" y="3954098"/>
            <a:ext cx="972973" cy="519931"/>
          </a:xfrm>
          <a:prstGeom prst="line">
            <a:avLst/>
          </a:prstGeom>
          <a:noFill/>
          <a:ln w="57150">
            <a:solidFill>
              <a:srgbClr val="009900"/>
            </a:solidFill>
            <a:prstDash val="solid"/>
            <a:round/>
            <a:headEnd type="triangle" w="med" len="med"/>
            <a:tailEnd type="none" w="med" len="med"/>
          </a:ln>
        </p:spPr>
        <p:txBody>
          <a:bodyPr/>
          <a:lstStyle/>
          <a:p>
            <a:endParaRPr lang="en-US" dirty="0"/>
          </a:p>
        </p:txBody>
      </p:sp>
      <p:sp>
        <p:nvSpPr>
          <p:cNvPr id="75" name="Text Box 3"/>
          <p:cNvSpPr txBox="1">
            <a:spLocks noChangeArrowheads="1"/>
          </p:cNvSpPr>
          <p:nvPr/>
        </p:nvSpPr>
        <p:spPr bwMode="auto">
          <a:xfrm>
            <a:off x="6635325" y="4256875"/>
            <a:ext cx="1841926" cy="1246495"/>
          </a:xfrm>
          <a:prstGeom prst="rect">
            <a:avLst/>
          </a:prstGeom>
          <a:noFill/>
          <a:ln w="9525">
            <a:noFill/>
            <a:miter lim="800000"/>
            <a:headEnd/>
            <a:tailEnd/>
          </a:ln>
        </p:spPr>
        <p:txBody>
          <a:bodyPr wrap="square">
            <a:spAutoFit/>
          </a:bodyPr>
          <a:lstStyle/>
          <a:p>
            <a:pPr marL="114300" indent="-114300" algn="ctr" eaLnBrk="0" hangingPunct="0"/>
            <a:r>
              <a:rPr lang="en-US" sz="1500" b="1" dirty="0" smtClean="0">
                <a:latin typeface="Arial Narrow" pitchFamily="34" charset="0"/>
                <a:cs typeface="Times New Roman" pitchFamily="18" charset="0"/>
              </a:rPr>
              <a:t>C-130J:</a:t>
            </a:r>
          </a:p>
          <a:p>
            <a:pPr marL="114300" indent="-114300" algn="ctr" eaLnBrk="0" hangingPunct="0"/>
            <a:r>
              <a:rPr lang="en-US" sz="1500" b="1" dirty="0" smtClean="0">
                <a:latin typeface="Arial Narrow" pitchFamily="34" charset="0"/>
                <a:cs typeface="Times New Roman" pitchFamily="18" charset="0"/>
              </a:rPr>
              <a:t>Aircraft Procurement</a:t>
            </a:r>
          </a:p>
          <a:p>
            <a:pPr marL="114300" indent="-114300" algn="ctr" eaLnBrk="0" hangingPunct="0"/>
            <a:r>
              <a:rPr lang="en-US" sz="1500" b="1" dirty="0" smtClean="0">
                <a:latin typeface="Arial Narrow" pitchFamily="34" charset="0"/>
                <a:cs typeface="Times New Roman" pitchFamily="18" charset="0"/>
              </a:rPr>
              <a:t>&amp; Block Upgrades        </a:t>
            </a:r>
            <a:endParaRPr lang="en-US" sz="1500" b="1" dirty="0">
              <a:latin typeface="Arial Narrow" pitchFamily="34" charset="0"/>
              <a:cs typeface="Times New Roman" pitchFamily="18" charset="0"/>
            </a:endParaRPr>
          </a:p>
          <a:p>
            <a:pPr marL="114300" indent="-114300" algn="ctr" eaLnBrk="0" hangingPunct="0"/>
            <a:r>
              <a:rPr lang="en-US" sz="1500" b="1" dirty="0">
                <a:latin typeface="Arial Narrow" pitchFamily="34" charset="0"/>
                <a:cs typeface="Times New Roman" pitchFamily="18" charset="0"/>
              </a:rPr>
              <a:t>	  	 	</a:t>
            </a:r>
          </a:p>
        </p:txBody>
      </p:sp>
      <p:sp>
        <p:nvSpPr>
          <p:cNvPr id="40" name="Line 191"/>
          <p:cNvSpPr>
            <a:spLocks noChangeShapeType="1"/>
          </p:cNvSpPr>
          <p:nvPr/>
        </p:nvSpPr>
        <p:spPr bwMode="auto">
          <a:xfrm flipV="1">
            <a:off x="6217920" y="2595229"/>
            <a:ext cx="1390377" cy="528971"/>
          </a:xfrm>
          <a:prstGeom prst="line">
            <a:avLst/>
          </a:prstGeom>
          <a:noFill/>
          <a:ln w="57150">
            <a:solidFill>
              <a:srgbClr val="009900"/>
            </a:solidFill>
            <a:prstDash val="sysDot"/>
            <a:round/>
            <a:headEnd type="triangle" w="med" len="med"/>
            <a:tailEnd type="none" w="med" len="med"/>
          </a:ln>
        </p:spPr>
        <p:txBody>
          <a:bodyPr/>
          <a:lstStyle/>
          <a:p>
            <a:endParaRPr lang="en-US" dirty="0"/>
          </a:p>
        </p:txBody>
      </p:sp>
      <p:sp>
        <p:nvSpPr>
          <p:cNvPr id="41" name="AutoShape 150"/>
          <p:cNvSpPr>
            <a:spLocks noChangeArrowheads="1"/>
          </p:cNvSpPr>
          <p:nvPr/>
        </p:nvSpPr>
        <p:spPr bwMode="auto">
          <a:xfrm>
            <a:off x="4709224" y="3329077"/>
            <a:ext cx="4267200" cy="999530"/>
          </a:xfrm>
          <a:prstGeom prst="wedgeRoundRectCallout">
            <a:avLst>
              <a:gd name="adj1" fmla="val -27303"/>
              <a:gd name="adj2" fmla="val -48288"/>
              <a:gd name="adj3" fmla="val 16667"/>
            </a:avLst>
          </a:prstGeom>
          <a:solidFill>
            <a:srgbClr val="FFCC00"/>
          </a:solidFill>
          <a:ln w="12700">
            <a:solidFill>
              <a:schemeClr val="tx1"/>
            </a:solidFill>
            <a:miter lim="800000"/>
            <a:headEnd/>
            <a:tailEnd/>
          </a:ln>
        </p:spPr>
        <p:txBody>
          <a:bodyPr/>
          <a:lstStyle/>
          <a:p>
            <a:r>
              <a:rPr lang="en-US" b="1" dirty="0" smtClean="0"/>
              <a:t>Be sure to include CYBER links and infrastructure. Indicate any issues/cybersecurity risks introduced by program interconnection.</a:t>
            </a:r>
            <a:endParaRPr lang="en-US" b="1" dirty="0"/>
          </a:p>
        </p:txBody>
      </p:sp>
      <p:sp>
        <p:nvSpPr>
          <p:cNvPr id="53" name="Rectangle 24"/>
          <p:cNvSpPr>
            <a:spLocks noChangeArrowheads="1"/>
          </p:cNvSpPr>
          <p:nvPr/>
        </p:nvSpPr>
        <p:spPr bwMode="auto">
          <a:xfrm>
            <a:off x="4619935" y="5360982"/>
            <a:ext cx="650875" cy="869950"/>
          </a:xfrm>
          <a:prstGeom prst="rect">
            <a:avLst/>
          </a:prstGeom>
          <a:solidFill>
            <a:srgbClr val="EAEAEA"/>
          </a:solidFill>
          <a:ln w="9525">
            <a:noFill/>
            <a:miter lim="800000"/>
            <a:headEnd/>
            <a:tailEnd/>
          </a:ln>
        </p:spPr>
        <p:txBody>
          <a:bodyPr wrap="none" anchor="ctr"/>
          <a:lstStyle/>
          <a:p>
            <a:endParaRPr lang="en-US" dirty="0"/>
          </a:p>
        </p:txBody>
      </p:sp>
      <p:sp>
        <p:nvSpPr>
          <p:cNvPr id="54" name="Line 25"/>
          <p:cNvSpPr>
            <a:spLocks noChangeShapeType="1"/>
          </p:cNvSpPr>
          <p:nvPr/>
        </p:nvSpPr>
        <p:spPr bwMode="auto">
          <a:xfrm rot="-635664">
            <a:off x="4738998" y="5432405"/>
            <a:ext cx="412750" cy="82550"/>
          </a:xfrm>
          <a:prstGeom prst="line">
            <a:avLst/>
          </a:prstGeom>
          <a:noFill/>
          <a:ln w="57150">
            <a:solidFill>
              <a:srgbClr val="008000"/>
            </a:solidFill>
            <a:round/>
            <a:headEnd/>
            <a:tailEnd type="none" w="sm" len="med"/>
          </a:ln>
        </p:spPr>
        <p:txBody>
          <a:bodyPr/>
          <a:lstStyle/>
          <a:p>
            <a:endParaRPr lang="en-US" dirty="0"/>
          </a:p>
        </p:txBody>
      </p:sp>
      <p:sp>
        <p:nvSpPr>
          <p:cNvPr id="76" name="Line 26"/>
          <p:cNvSpPr>
            <a:spLocks noChangeShapeType="1"/>
          </p:cNvSpPr>
          <p:nvPr/>
        </p:nvSpPr>
        <p:spPr bwMode="auto">
          <a:xfrm rot="-635664">
            <a:off x="4738998" y="5737205"/>
            <a:ext cx="412750" cy="82550"/>
          </a:xfrm>
          <a:prstGeom prst="line">
            <a:avLst/>
          </a:prstGeom>
          <a:noFill/>
          <a:ln w="57150">
            <a:solidFill>
              <a:srgbClr val="FFCC00"/>
            </a:solidFill>
            <a:round/>
            <a:headEnd/>
            <a:tailEnd type="none" w="sm" len="med"/>
          </a:ln>
        </p:spPr>
        <p:txBody>
          <a:bodyPr/>
          <a:lstStyle/>
          <a:p>
            <a:endParaRPr lang="en-US" dirty="0"/>
          </a:p>
        </p:txBody>
      </p:sp>
      <p:sp>
        <p:nvSpPr>
          <p:cNvPr id="77" name="Line 27"/>
          <p:cNvSpPr>
            <a:spLocks noChangeShapeType="1"/>
          </p:cNvSpPr>
          <p:nvPr/>
        </p:nvSpPr>
        <p:spPr bwMode="auto">
          <a:xfrm rot="-635664">
            <a:off x="4738998" y="6042005"/>
            <a:ext cx="412750" cy="82550"/>
          </a:xfrm>
          <a:prstGeom prst="line">
            <a:avLst/>
          </a:prstGeom>
          <a:noFill/>
          <a:ln w="57150">
            <a:solidFill>
              <a:srgbClr val="FF3300"/>
            </a:solidFill>
            <a:round/>
            <a:headEnd/>
            <a:tailEnd type="none" w="sm" len="med"/>
          </a:ln>
        </p:spPr>
        <p:txBody>
          <a:bodyPr/>
          <a:lstStyle/>
          <a:p>
            <a:endParaRPr lang="en-US" dirty="0"/>
          </a:p>
        </p:txBody>
      </p:sp>
    </p:spTree>
    <p:extLst>
      <p:ext uri="{BB962C8B-B14F-4D97-AF65-F5344CB8AC3E}">
        <p14:creationId xmlns:p14="http://schemas.microsoft.com/office/powerpoint/2010/main" val="1347045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073189B1-D9F7-4306-8829-DD8AC49285B4}" type="slidenum">
              <a:rPr lang="en-US" smtClean="0"/>
              <a:pPr/>
              <a:t>7</a:t>
            </a:fld>
            <a:endParaRPr lang="en-US" smtClean="0"/>
          </a:p>
        </p:txBody>
      </p:sp>
      <p:sp>
        <p:nvSpPr>
          <p:cNvPr id="15363" name="Rectangle 4"/>
          <p:cNvSpPr>
            <a:spLocks noChangeArrowheads="1"/>
          </p:cNvSpPr>
          <p:nvPr/>
        </p:nvSpPr>
        <p:spPr bwMode="auto">
          <a:xfrm>
            <a:off x="819150" y="1282701"/>
            <a:ext cx="7396163" cy="4638040"/>
          </a:xfrm>
          <a:prstGeom prst="rect">
            <a:avLst/>
          </a:prstGeom>
          <a:solidFill>
            <a:schemeClr val="bg1">
              <a:alpha val="58823"/>
            </a:schemeClr>
          </a:solidFill>
          <a:ln w="19050" algn="ctr">
            <a:solidFill>
              <a:schemeClr val="tx1"/>
            </a:solidFill>
            <a:miter lim="800000"/>
            <a:headEnd/>
            <a:tailEnd/>
          </a:ln>
        </p:spPr>
        <p:txBody>
          <a:bodyPr wrap="none" anchor="ctr"/>
          <a:lstStyle/>
          <a:p>
            <a:endParaRPr lang="en-US" sz="2000">
              <a:solidFill>
                <a:schemeClr val="bg1"/>
              </a:solidFill>
            </a:endParaRPr>
          </a:p>
        </p:txBody>
      </p:sp>
      <p:sp>
        <p:nvSpPr>
          <p:cNvPr id="15364" name="Rectangle 5"/>
          <p:cNvSpPr>
            <a:spLocks noChangeArrowheads="1"/>
          </p:cNvSpPr>
          <p:nvPr/>
        </p:nvSpPr>
        <p:spPr bwMode="auto">
          <a:xfrm>
            <a:off x="2924175" y="3686175"/>
            <a:ext cx="5332413" cy="242888"/>
          </a:xfrm>
          <a:prstGeom prst="rect">
            <a:avLst/>
          </a:prstGeom>
          <a:solidFill>
            <a:srgbClr val="99CCFF"/>
          </a:solidFill>
          <a:ln w="9525" algn="ctr">
            <a:noFill/>
            <a:miter lim="800000"/>
            <a:headEnd/>
            <a:tailEnd/>
          </a:ln>
        </p:spPr>
        <p:txBody>
          <a:bodyPr wrap="none" anchor="ctr"/>
          <a:lstStyle/>
          <a:p>
            <a:endParaRPr lang="en-US" sz="1000" b="1">
              <a:solidFill>
                <a:schemeClr val="bg1"/>
              </a:solidFill>
            </a:endParaRPr>
          </a:p>
        </p:txBody>
      </p:sp>
      <p:sp>
        <p:nvSpPr>
          <p:cNvPr id="15365" name="Rectangle 6"/>
          <p:cNvSpPr>
            <a:spLocks noGrp="1" noChangeArrowheads="1"/>
          </p:cNvSpPr>
          <p:nvPr>
            <p:ph type="title"/>
          </p:nvPr>
        </p:nvSpPr>
        <p:spPr>
          <a:xfrm>
            <a:off x="915988" y="139700"/>
            <a:ext cx="7883628" cy="914400"/>
          </a:xfrm>
        </p:spPr>
        <p:txBody>
          <a:bodyPr/>
          <a:lstStyle/>
          <a:p>
            <a:pPr>
              <a:lnSpc>
                <a:spcPct val="80000"/>
              </a:lnSpc>
            </a:pPr>
            <a:r>
              <a:rPr lang="en-US" dirty="0" smtClean="0"/>
              <a:t>Program X Schedule</a:t>
            </a:r>
          </a:p>
        </p:txBody>
      </p:sp>
      <p:sp>
        <p:nvSpPr>
          <p:cNvPr id="15366" name="Line 7"/>
          <p:cNvSpPr>
            <a:spLocks noChangeShapeType="1"/>
          </p:cNvSpPr>
          <p:nvPr/>
        </p:nvSpPr>
        <p:spPr bwMode="auto">
          <a:xfrm flipV="1">
            <a:off x="876300" y="1609725"/>
            <a:ext cx="7396163" cy="0"/>
          </a:xfrm>
          <a:prstGeom prst="line">
            <a:avLst/>
          </a:prstGeom>
          <a:noFill/>
          <a:ln w="28575">
            <a:solidFill>
              <a:schemeClr val="tx1"/>
            </a:solidFill>
            <a:round/>
            <a:headEnd/>
            <a:tailEnd/>
          </a:ln>
        </p:spPr>
        <p:txBody>
          <a:bodyPr anchor="ctr"/>
          <a:lstStyle/>
          <a:p>
            <a:endParaRPr lang="en-US"/>
          </a:p>
        </p:txBody>
      </p:sp>
      <p:sp>
        <p:nvSpPr>
          <p:cNvPr id="15367" name="Line 8"/>
          <p:cNvSpPr>
            <a:spLocks noChangeShapeType="1"/>
          </p:cNvSpPr>
          <p:nvPr/>
        </p:nvSpPr>
        <p:spPr bwMode="auto">
          <a:xfrm>
            <a:off x="2271713" y="1266825"/>
            <a:ext cx="0" cy="4653916"/>
          </a:xfrm>
          <a:prstGeom prst="line">
            <a:avLst/>
          </a:prstGeom>
          <a:noFill/>
          <a:ln w="9525" cap="rnd">
            <a:solidFill>
              <a:schemeClr val="tx1"/>
            </a:solidFill>
            <a:prstDash val="sysDot"/>
            <a:round/>
            <a:headEnd/>
            <a:tailEnd/>
          </a:ln>
        </p:spPr>
        <p:txBody>
          <a:bodyPr anchor="ctr"/>
          <a:lstStyle/>
          <a:p>
            <a:endParaRPr lang="en-US"/>
          </a:p>
        </p:txBody>
      </p:sp>
      <p:sp>
        <p:nvSpPr>
          <p:cNvPr id="15368" name="Line 9"/>
          <p:cNvSpPr>
            <a:spLocks noChangeShapeType="1"/>
          </p:cNvSpPr>
          <p:nvPr/>
        </p:nvSpPr>
        <p:spPr bwMode="auto">
          <a:xfrm>
            <a:off x="3186113" y="1247776"/>
            <a:ext cx="0" cy="4672965"/>
          </a:xfrm>
          <a:prstGeom prst="line">
            <a:avLst/>
          </a:prstGeom>
          <a:noFill/>
          <a:ln w="9525" cap="rnd">
            <a:solidFill>
              <a:schemeClr val="tx1"/>
            </a:solidFill>
            <a:prstDash val="sysDot"/>
            <a:round/>
            <a:headEnd/>
            <a:tailEnd/>
          </a:ln>
        </p:spPr>
        <p:txBody>
          <a:bodyPr anchor="ctr"/>
          <a:lstStyle/>
          <a:p>
            <a:endParaRPr lang="en-US"/>
          </a:p>
        </p:txBody>
      </p:sp>
      <p:sp>
        <p:nvSpPr>
          <p:cNvPr id="15369" name="Line 10"/>
          <p:cNvSpPr>
            <a:spLocks noChangeShapeType="1"/>
          </p:cNvSpPr>
          <p:nvPr/>
        </p:nvSpPr>
        <p:spPr bwMode="auto">
          <a:xfrm>
            <a:off x="3643313" y="1247776"/>
            <a:ext cx="0" cy="4672966"/>
          </a:xfrm>
          <a:prstGeom prst="line">
            <a:avLst/>
          </a:prstGeom>
          <a:noFill/>
          <a:ln w="9525" cap="rnd">
            <a:solidFill>
              <a:schemeClr val="tx1"/>
            </a:solidFill>
            <a:prstDash val="sysDot"/>
            <a:round/>
            <a:headEnd/>
            <a:tailEnd/>
          </a:ln>
        </p:spPr>
        <p:txBody>
          <a:bodyPr anchor="ctr"/>
          <a:lstStyle/>
          <a:p>
            <a:endParaRPr lang="en-US"/>
          </a:p>
        </p:txBody>
      </p:sp>
      <p:sp>
        <p:nvSpPr>
          <p:cNvPr id="15370" name="Line 11"/>
          <p:cNvSpPr>
            <a:spLocks noChangeShapeType="1"/>
          </p:cNvSpPr>
          <p:nvPr/>
        </p:nvSpPr>
        <p:spPr bwMode="auto">
          <a:xfrm>
            <a:off x="4567237" y="1247775"/>
            <a:ext cx="4762" cy="4672967"/>
          </a:xfrm>
          <a:prstGeom prst="line">
            <a:avLst/>
          </a:prstGeom>
          <a:noFill/>
          <a:ln w="9525" cap="rnd">
            <a:solidFill>
              <a:schemeClr val="tx1"/>
            </a:solidFill>
            <a:prstDash val="sysDot"/>
            <a:round/>
            <a:headEnd/>
            <a:tailEnd/>
          </a:ln>
        </p:spPr>
        <p:txBody>
          <a:bodyPr anchor="ctr"/>
          <a:lstStyle/>
          <a:p>
            <a:endParaRPr lang="en-US"/>
          </a:p>
        </p:txBody>
      </p:sp>
      <p:sp>
        <p:nvSpPr>
          <p:cNvPr id="15371" name="Line 12"/>
          <p:cNvSpPr>
            <a:spLocks noChangeShapeType="1"/>
          </p:cNvSpPr>
          <p:nvPr/>
        </p:nvSpPr>
        <p:spPr bwMode="auto">
          <a:xfrm>
            <a:off x="4095750" y="1243014"/>
            <a:ext cx="794" cy="4677728"/>
          </a:xfrm>
          <a:prstGeom prst="line">
            <a:avLst/>
          </a:prstGeom>
          <a:noFill/>
          <a:ln w="9525" cap="rnd">
            <a:solidFill>
              <a:schemeClr val="tx1"/>
            </a:solidFill>
            <a:prstDash val="sysDot"/>
            <a:round/>
            <a:headEnd/>
            <a:tailEnd/>
          </a:ln>
        </p:spPr>
        <p:txBody>
          <a:bodyPr anchor="ctr"/>
          <a:lstStyle/>
          <a:p>
            <a:endParaRPr lang="en-US"/>
          </a:p>
        </p:txBody>
      </p:sp>
      <p:sp>
        <p:nvSpPr>
          <p:cNvPr id="15372" name="Line 13"/>
          <p:cNvSpPr>
            <a:spLocks noChangeShapeType="1"/>
          </p:cNvSpPr>
          <p:nvPr/>
        </p:nvSpPr>
        <p:spPr bwMode="auto">
          <a:xfrm>
            <a:off x="5033962" y="1247775"/>
            <a:ext cx="20638" cy="4672966"/>
          </a:xfrm>
          <a:prstGeom prst="line">
            <a:avLst/>
          </a:prstGeom>
          <a:noFill/>
          <a:ln w="9525" cap="rnd">
            <a:solidFill>
              <a:schemeClr val="tx1"/>
            </a:solidFill>
            <a:prstDash val="sysDot"/>
            <a:round/>
            <a:headEnd/>
            <a:tailEnd/>
          </a:ln>
        </p:spPr>
        <p:txBody>
          <a:bodyPr anchor="ctr"/>
          <a:lstStyle/>
          <a:p>
            <a:endParaRPr lang="en-US"/>
          </a:p>
        </p:txBody>
      </p:sp>
      <p:sp>
        <p:nvSpPr>
          <p:cNvPr id="15373" name="Line 14"/>
          <p:cNvSpPr>
            <a:spLocks noChangeShapeType="1"/>
          </p:cNvSpPr>
          <p:nvPr/>
        </p:nvSpPr>
        <p:spPr bwMode="auto">
          <a:xfrm>
            <a:off x="5976937" y="1247775"/>
            <a:ext cx="7144" cy="4665345"/>
          </a:xfrm>
          <a:prstGeom prst="line">
            <a:avLst/>
          </a:prstGeom>
          <a:noFill/>
          <a:ln w="9525" cap="rnd">
            <a:solidFill>
              <a:schemeClr val="tx1"/>
            </a:solidFill>
            <a:prstDash val="sysDot"/>
            <a:round/>
            <a:headEnd/>
            <a:tailEnd/>
          </a:ln>
        </p:spPr>
        <p:txBody>
          <a:bodyPr anchor="ctr"/>
          <a:lstStyle/>
          <a:p>
            <a:endParaRPr lang="en-US"/>
          </a:p>
        </p:txBody>
      </p:sp>
      <p:sp>
        <p:nvSpPr>
          <p:cNvPr id="15374" name="Line 15"/>
          <p:cNvSpPr>
            <a:spLocks noChangeShapeType="1"/>
          </p:cNvSpPr>
          <p:nvPr/>
        </p:nvSpPr>
        <p:spPr bwMode="auto">
          <a:xfrm>
            <a:off x="5486400" y="1247775"/>
            <a:ext cx="15240" cy="4665345"/>
          </a:xfrm>
          <a:prstGeom prst="line">
            <a:avLst/>
          </a:prstGeom>
          <a:noFill/>
          <a:ln w="9525" cap="rnd">
            <a:solidFill>
              <a:schemeClr val="tx1"/>
            </a:solidFill>
            <a:prstDash val="sysDot"/>
            <a:round/>
            <a:headEnd/>
            <a:tailEnd/>
          </a:ln>
        </p:spPr>
        <p:txBody>
          <a:bodyPr anchor="ctr"/>
          <a:lstStyle/>
          <a:p>
            <a:endParaRPr lang="en-US"/>
          </a:p>
        </p:txBody>
      </p:sp>
      <p:sp>
        <p:nvSpPr>
          <p:cNvPr id="15375" name="Line 16"/>
          <p:cNvSpPr>
            <a:spLocks noChangeShapeType="1"/>
          </p:cNvSpPr>
          <p:nvPr/>
        </p:nvSpPr>
        <p:spPr bwMode="auto">
          <a:xfrm flipH="1">
            <a:off x="6411913" y="1247776"/>
            <a:ext cx="3175" cy="4672966"/>
          </a:xfrm>
          <a:prstGeom prst="line">
            <a:avLst/>
          </a:prstGeom>
          <a:noFill/>
          <a:ln w="9525" cap="rnd">
            <a:solidFill>
              <a:schemeClr val="tx1"/>
            </a:solidFill>
            <a:prstDash val="sysDot"/>
            <a:round/>
            <a:headEnd/>
            <a:tailEnd/>
          </a:ln>
        </p:spPr>
        <p:txBody>
          <a:bodyPr anchor="ctr"/>
          <a:lstStyle/>
          <a:p>
            <a:endParaRPr lang="en-US"/>
          </a:p>
        </p:txBody>
      </p:sp>
      <p:sp>
        <p:nvSpPr>
          <p:cNvPr id="15376" name="Line 17"/>
          <p:cNvSpPr>
            <a:spLocks noChangeShapeType="1"/>
          </p:cNvSpPr>
          <p:nvPr/>
        </p:nvSpPr>
        <p:spPr bwMode="auto">
          <a:xfrm>
            <a:off x="7310438" y="1266825"/>
            <a:ext cx="5556" cy="4653917"/>
          </a:xfrm>
          <a:prstGeom prst="line">
            <a:avLst/>
          </a:prstGeom>
          <a:noFill/>
          <a:ln w="9525" cap="rnd">
            <a:solidFill>
              <a:schemeClr val="tx1"/>
            </a:solidFill>
            <a:prstDash val="sysDot"/>
            <a:round/>
            <a:headEnd/>
            <a:tailEnd/>
          </a:ln>
        </p:spPr>
        <p:txBody>
          <a:bodyPr anchor="ctr"/>
          <a:lstStyle/>
          <a:p>
            <a:endParaRPr lang="en-US"/>
          </a:p>
        </p:txBody>
      </p:sp>
      <p:sp>
        <p:nvSpPr>
          <p:cNvPr id="15377" name="Line 18"/>
          <p:cNvSpPr>
            <a:spLocks noChangeShapeType="1"/>
          </p:cNvSpPr>
          <p:nvPr/>
        </p:nvSpPr>
        <p:spPr bwMode="auto">
          <a:xfrm>
            <a:off x="6838950" y="1266826"/>
            <a:ext cx="0" cy="4653916"/>
          </a:xfrm>
          <a:prstGeom prst="line">
            <a:avLst/>
          </a:prstGeom>
          <a:noFill/>
          <a:ln w="9525" cap="rnd">
            <a:solidFill>
              <a:schemeClr val="tx1"/>
            </a:solidFill>
            <a:prstDash val="sysDot"/>
            <a:round/>
            <a:headEnd/>
            <a:tailEnd/>
          </a:ln>
        </p:spPr>
        <p:txBody>
          <a:bodyPr anchor="ctr"/>
          <a:lstStyle/>
          <a:p>
            <a:endParaRPr lang="en-US"/>
          </a:p>
        </p:txBody>
      </p:sp>
      <p:sp>
        <p:nvSpPr>
          <p:cNvPr id="15378" name="Line 19"/>
          <p:cNvSpPr>
            <a:spLocks noChangeShapeType="1"/>
          </p:cNvSpPr>
          <p:nvPr/>
        </p:nvSpPr>
        <p:spPr bwMode="auto">
          <a:xfrm flipH="1">
            <a:off x="7764462" y="1266826"/>
            <a:ext cx="3175" cy="4653916"/>
          </a:xfrm>
          <a:prstGeom prst="line">
            <a:avLst/>
          </a:prstGeom>
          <a:noFill/>
          <a:ln w="9525" cap="rnd">
            <a:solidFill>
              <a:schemeClr val="tx1"/>
            </a:solidFill>
            <a:prstDash val="sysDot"/>
            <a:round/>
            <a:headEnd/>
            <a:tailEnd/>
          </a:ln>
        </p:spPr>
        <p:txBody>
          <a:bodyPr anchor="ctr"/>
          <a:lstStyle/>
          <a:p>
            <a:endParaRPr lang="en-US"/>
          </a:p>
        </p:txBody>
      </p:sp>
      <p:sp>
        <p:nvSpPr>
          <p:cNvPr id="15379" name="Text Box 20"/>
          <p:cNvSpPr txBox="1">
            <a:spLocks noChangeArrowheads="1"/>
          </p:cNvSpPr>
          <p:nvPr/>
        </p:nvSpPr>
        <p:spPr bwMode="auto">
          <a:xfrm>
            <a:off x="2246313" y="1282700"/>
            <a:ext cx="5991225" cy="246063"/>
          </a:xfrm>
          <a:prstGeom prst="rect">
            <a:avLst/>
          </a:prstGeom>
          <a:noFill/>
          <a:ln w="9525" algn="ctr">
            <a:noFill/>
            <a:miter lim="800000"/>
            <a:headEnd/>
            <a:tailEnd/>
          </a:ln>
        </p:spPr>
        <p:txBody>
          <a:bodyPr>
            <a:spAutoFit/>
          </a:bodyPr>
          <a:lstStyle/>
          <a:p>
            <a:r>
              <a:rPr lang="en-US" sz="1000" b="1"/>
              <a:t>FY01     FY02    FY03    FY04     FY05    FY06     FY07     FY08    FY09     FY10    FY11     FY12    FY13</a:t>
            </a:r>
          </a:p>
        </p:txBody>
      </p:sp>
      <p:sp>
        <p:nvSpPr>
          <p:cNvPr id="15380" name="Text Box 21"/>
          <p:cNvSpPr txBox="1">
            <a:spLocks noChangeArrowheads="1"/>
          </p:cNvSpPr>
          <p:nvPr/>
        </p:nvSpPr>
        <p:spPr bwMode="auto">
          <a:xfrm>
            <a:off x="815975" y="2813050"/>
            <a:ext cx="1538288" cy="336550"/>
          </a:xfrm>
          <a:prstGeom prst="rect">
            <a:avLst/>
          </a:prstGeom>
          <a:noFill/>
          <a:ln w="9525" algn="ctr">
            <a:noFill/>
            <a:miter lim="800000"/>
            <a:headEnd/>
            <a:tailEnd/>
          </a:ln>
        </p:spPr>
        <p:txBody>
          <a:bodyPr wrap="none">
            <a:spAutoFit/>
          </a:bodyPr>
          <a:lstStyle/>
          <a:p>
            <a:r>
              <a:rPr lang="en-US" sz="1600" b="1">
                <a:solidFill>
                  <a:srgbClr val="151C77"/>
                </a:solidFill>
              </a:rPr>
              <a:t>Requirements</a:t>
            </a:r>
          </a:p>
        </p:txBody>
      </p:sp>
      <p:sp>
        <p:nvSpPr>
          <p:cNvPr id="15381" name="AutoShape 22"/>
          <p:cNvSpPr>
            <a:spLocks noChangeArrowheads="1"/>
          </p:cNvSpPr>
          <p:nvPr/>
        </p:nvSpPr>
        <p:spPr bwMode="auto">
          <a:xfrm>
            <a:off x="2432050" y="2654300"/>
            <a:ext cx="188913" cy="158750"/>
          </a:xfrm>
          <a:prstGeom prst="triangle">
            <a:avLst>
              <a:gd name="adj" fmla="val 50000"/>
            </a:avLst>
          </a:prstGeom>
          <a:solidFill>
            <a:schemeClr val="tx1"/>
          </a:solidFill>
          <a:ln w="9525" algn="ctr">
            <a:solidFill>
              <a:schemeClr val="tx1"/>
            </a:solidFill>
            <a:miter lim="800000"/>
            <a:headEnd/>
            <a:tailEnd/>
          </a:ln>
        </p:spPr>
        <p:txBody>
          <a:bodyPr wrap="none" anchor="ctr"/>
          <a:lstStyle/>
          <a:p>
            <a:endParaRPr lang="en-US"/>
          </a:p>
        </p:txBody>
      </p:sp>
      <p:sp>
        <p:nvSpPr>
          <p:cNvPr id="15382" name="Text Box 23"/>
          <p:cNvSpPr txBox="1">
            <a:spLocks noChangeArrowheads="1"/>
          </p:cNvSpPr>
          <p:nvPr/>
        </p:nvSpPr>
        <p:spPr bwMode="auto">
          <a:xfrm>
            <a:off x="2578100" y="2609850"/>
            <a:ext cx="403225" cy="244475"/>
          </a:xfrm>
          <a:prstGeom prst="rect">
            <a:avLst/>
          </a:prstGeom>
          <a:noFill/>
          <a:ln w="9525" algn="ctr">
            <a:noFill/>
            <a:miter lim="800000"/>
            <a:headEnd/>
            <a:tailEnd/>
          </a:ln>
        </p:spPr>
        <p:txBody>
          <a:bodyPr wrap="none">
            <a:spAutoFit/>
          </a:bodyPr>
          <a:lstStyle/>
          <a:p>
            <a:r>
              <a:rPr lang="en-US" sz="1000" b="1">
                <a:solidFill>
                  <a:srgbClr val="151C77"/>
                </a:solidFill>
              </a:rPr>
              <a:t>ICD</a:t>
            </a:r>
          </a:p>
        </p:txBody>
      </p:sp>
      <p:sp>
        <p:nvSpPr>
          <p:cNvPr id="15383" name="Line 24"/>
          <p:cNvSpPr>
            <a:spLocks noChangeShapeType="1"/>
          </p:cNvSpPr>
          <p:nvPr/>
        </p:nvSpPr>
        <p:spPr bwMode="auto">
          <a:xfrm>
            <a:off x="876300" y="3486150"/>
            <a:ext cx="7391400" cy="0"/>
          </a:xfrm>
          <a:prstGeom prst="line">
            <a:avLst/>
          </a:prstGeom>
          <a:noFill/>
          <a:ln w="76200">
            <a:solidFill>
              <a:schemeClr val="tx1"/>
            </a:solidFill>
            <a:round/>
            <a:headEnd/>
            <a:tailEnd/>
          </a:ln>
        </p:spPr>
        <p:txBody>
          <a:bodyPr anchor="ctr"/>
          <a:lstStyle/>
          <a:p>
            <a:endParaRPr lang="en-US"/>
          </a:p>
        </p:txBody>
      </p:sp>
      <p:sp>
        <p:nvSpPr>
          <p:cNvPr id="15384" name="Text Box 25"/>
          <p:cNvSpPr txBox="1">
            <a:spLocks noChangeArrowheads="1"/>
          </p:cNvSpPr>
          <p:nvPr/>
        </p:nvSpPr>
        <p:spPr bwMode="auto">
          <a:xfrm>
            <a:off x="901700" y="4633913"/>
            <a:ext cx="1290638" cy="336550"/>
          </a:xfrm>
          <a:prstGeom prst="rect">
            <a:avLst/>
          </a:prstGeom>
          <a:noFill/>
          <a:ln w="9525" algn="ctr">
            <a:noFill/>
            <a:miter lim="800000"/>
            <a:headEnd/>
            <a:tailEnd/>
          </a:ln>
        </p:spPr>
        <p:txBody>
          <a:bodyPr wrap="none">
            <a:spAutoFit/>
          </a:bodyPr>
          <a:lstStyle/>
          <a:p>
            <a:r>
              <a:rPr lang="en-US" sz="1600" b="1" dirty="0">
                <a:solidFill>
                  <a:srgbClr val="151C77"/>
                </a:solidFill>
              </a:rPr>
              <a:t>Acquisition</a:t>
            </a:r>
          </a:p>
        </p:txBody>
      </p:sp>
      <p:sp>
        <p:nvSpPr>
          <p:cNvPr id="15385" name="AutoShape 26"/>
          <p:cNvSpPr>
            <a:spLocks noChangeArrowheads="1"/>
          </p:cNvSpPr>
          <p:nvPr/>
        </p:nvSpPr>
        <p:spPr bwMode="auto">
          <a:xfrm>
            <a:off x="3884613" y="1666875"/>
            <a:ext cx="187325" cy="158750"/>
          </a:xfrm>
          <a:prstGeom prst="triangle">
            <a:avLst>
              <a:gd name="adj" fmla="val 50000"/>
            </a:avLst>
          </a:prstGeom>
          <a:solidFill>
            <a:schemeClr val="tx1"/>
          </a:solidFill>
          <a:ln w="9525" algn="ctr">
            <a:solidFill>
              <a:schemeClr val="tx1"/>
            </a:solidFill>
            <a:miter lim="800000"/>
            <a:headEnd/>
            <a:tailEnd/>
          </a:ln>
        </p:spPr>
        <p:txBody>
          <a:bodyPr wrap="none" anchor="ctr"/>
          <a:lstStyle/>
          <a:p>
            <a:endParaRPr lang="en-US"/>
          </a:p>
        </p:txBody>
      </p:sp>
      <p:sp>
        <p:nvSpPr>
          <p:cNvPr id="15386" name="Text Box 27"/>
          <p:cNvSpPr txBox="1">
            <a:spLocks noChangeArrowheads="1"/>
          </p:cNvSpPr>
          <p:nvPr/>
        </p:nvSpPr>
        <p:spPr bwMode="auto">
          <a:xfrm>
            <a:off x="4094163" y="1627188"/>
            <a:ext cx="409575" cy="244475"/>
          </a:xfrm>
          <a:prstGeom prst="rect">
            <a:avLst/>
          </a:prstGeom>
          <a:noFill/>
          <a:ln w="9525" algn="ctr">
            <a:noFill/>
            <a:miter lim="800000"/>
            <a:headEnd/>
            <a:tailEnd/>
          </a:ln>
        </p:spPr>
        <p:txBody>
          <a:bodyPr wrap="none">
            <a:spAutoFit/>
          </a:bodyPr>
          <a:lstStyle/>
          <a:p>
            <a:r>
              <a:rPr lang="en-US" sz="1000" b="1">
                <a:solidFill>
                  <a:srgbClr val="151C77"/>
                </a:solidFill>
              </a:rPr>
              <a:t>IOC</a:t>
            </a:r>
          </a:p>
        </p:txBody>
      </p:sp>
      <p:sp>
        <p:nvSpPr>
          <p:cNvPr id="15387" name="AutoShape 28"/>
          <p:cNvSpPr>
            <a:spLocks noChangeArrowheads="1"/>
          </p:cNvSpPr>
          <p:nvPr/>
        </p:nvSpPr>
        <p:spPr bwMode="auto">
          <a:xfrm>
            <a:off x="2825750" y="2214563"/>
            <a:ext cx="188913" cy="158750"/>
          </a:xfrm>
          <a:prstGeom prst="triangle">
            <a:avLst>
              <a:gd name="adj" fmla="val 50000"/>
            </a:avLst>
          </a:prstGeom>
          <a:solidFill>
            <a:schemeClr val="tx1"/>
          </a:solidFill>
          <a:ln w="9525" algn="ctr">
            <a:solidFill>
              <a:schemeClr val="tx1"/>
            </a:solidFill>
            <a:miter lim="800000"/>
            <a:headEnd/>
            <a:tailEnd/>
          </a:ln>
        </p:spPr>
        <p:txBody>
          <a:bodyPr wrap="none" anchor="ctr"/>
          <a:lstStyle/>
          <a:p>
            <a:endParaRPr lang="en-US"/>
          </a:p>
        </p:txBody>
      </p:sp>
      <p:sp>
        <p:nvSpPr>
          <p:cNvPr id="15388" name="Text Box 29"/>
          <p:cNvSpPr txBox="1">
            <a:spLocks noChangeArrowheads="1"/>
          </p:cNvSpPr>
          <p:nvPr/>
        </p:nvSpPr>
        <p:spPr bwMode="auto">
          <a:xfrm>
            <a:off x="3163888" y="2155825"/>
            <a:ext cx="388937" cy="244475"/>
          </a:xfrm>
          <a:prstGeom prst="rect">
            <a:avLst/>
          </a:prstGeom>
          <a:noFill/>
          <a:ln w="9525" algn="ctr">
            <a:noFill/>
            <a:miter lim="800000"/>
            <a:headEnd/>
            <a:tailEnd/>
          </a:ln>
        </p:spPr>
        <p:txBody>
          <a:bodyPr wrap="none">
            <a:spAutoFit/>
          </a:bodyPr>
          <a:lstStyle/>
          <a:p>
            <a:r>
              <a:rPr lang="en-US" sz="1000" b="1">
                <a:solidFill>
                  <a:srgbClr val="151C77"/>
                </a:solidFill>
              </a:rPr>
              <a:t>RIT</a:t>
            </a:r>
          </a:p>
        </p:txBody>
      </p:sp>
      <p:sp>
        <p:nvSpPr>
          <p:cNvPr id="15389" name="AutoShape 30"/>
          <p:cNvSpPr>
            <a:spLocks noChangeArrowheads="1"/>
          </p:cNvSpPr>
          <p:nvPr/>
        </p:nvSpPr>
        <p:spPr bwMode="auto">
          <a:xfrm>
            <a:off x="3759200" y="2209800"/>
            <a:ext cx="188913" cy="158750"/>
          </a:xfrm>
          <a:prstGeom prst="triangle">
            <a:avLst>
              <a:gd name="adj" fmla="val 50000"/>
            </a:avLst>
          </a:prstGeom>
          <a:solidFill>
            <a:schemeClr val="tx1"/>
          </a:solidFill>
          <a:ln w="9525" algn="ctr">
            <a:solidFill>
              <a:schemeClr val="tx1"/>
            </a:solidFill>
            <a:miter lim="800000"/>
            <a:headEnd/>
            <a:tailEnd/>
          </a:ln>
        </p:spPr>
        <p:txBody>
          <a:bodyPr wrap="none" anchor="ctr"/>
          <a:lstStyle/>
          <a:p>
            <a:endParaRPr lang="en-US"/>
          </a:p>
        </p:txBody>
      </p:sp>
      <p:sp>
        <p:nvSpPr>
          <p:cNvPr id="15390" name="AutoShape 31"/>
          <p:cNvSpPr>
            <a:spLocks noChangeArrowheads="1"/>
          </p:cNvSpPr>
          <p:nvPr/>
        </p:nvSpPr>
        <p:spPr bwMode="auto">
          <a:xfrm>
            <a:off x="2360613" y="1666875"/>
            <a:ext cx="187325" cy="158750"/>
          </a:xfrm>
          <a:prstGeom prst="triangle">
            <a:avLst>
              <a:gd name="adj" fmla="val 50000"/>
            </a:avLst>
          </a:prstGeom>
          <a:solidFill>
            <a:schemeClr val="tx1"/>
          </a:solidFill>
          <a:ln w="9525" algn="ctr">
            <a:solidFill>
              <a:schemeClr val="tx1"/>
            </a:solidFill>
            <a:miter lim="800000"/>
            <a:headEnd/>
            <a:tailEnd/>
          </a:ln>
        </p:spPr>
        <p:txBody>
          <a:bodyPr wrap="none" anchor="ctr"/>
          <a:lstStyle/>
          <a:p>
            <a:endParaRPr lang="en-US"/>
          </a:p>
        </p:txBody>
      </p:sp>
      <p:sp>
        <p:nvSpPr>
          <p:cNvPr id="15391" name="Text Box 32"/>
          <p:cNvSpPr txBox="1">
            <a:spLocks noChangeArrowheads="1"/>
          </p:cNvSpPr>
          <p:nvPr/>
        </p:nvSpPr>
        <p:spPr bwMode="auto">
          <a:xfrm>
            <a:off x="2565400" y="1636713"/>
            <a:ext cx="474663" cy="396875"/>
          </a:xfrm>
          <a:prstGeom prst="rect">
            <a:avLst/>
          </a:prstGeom>
          <a:noFill/>
          <a:ln w="9525" algn="ctr">
            <a:noFill/>
            <a:miter lim="800000"/>
            <a:headEnd/>
            <a:tailEnd/>
          </a:ln>
        </p:spPr>
        <p:txBody>
          <a:bodyPr wrap="none">
            <a:spAutoFit/>
          </a:bodyPr>
          <a:lstStyle/>
          <a:p>
            <a:r>
              <a:rPr lang="en-US" sz="1000" b="1">
                <a:solidFill>
                  <a:srgbClr val="151C77"/>
                </a:solidFill>
              </a:rPr>
              <a:t>MDD</a:t>
            </a:r>
          </a:p>
          <a:p>
            <a:endParaRPr lang="en-US" sz="1000" b="1">
              <a:solidFill>
                <a:srgbClr val="151C77"/>
              </a:solidFill>
            </a:endParaRPr>
          </a:p>
        </p:txBody>
      </p:sp>
      <p:sp>
        <p:nvSpPr>
          <p:cNvPr id="15392" name="Rectangle 33"/>
          <p:cNvSpPr>
            <a:spLocks noChangeArrowheads="1"/>
          </p:cNvSpPr>
          <p:nvPr/>
        </p:nvSpPr>
        <p:spPr bwMode="auto">
          <a:xfrm>
            <a:off x="2259013" y="4079558"/>
            <a:ext cx="2795587" cy="280987"/>
          </a:xfrm>
          <a:prstGeom prst="rect">
            <a:avLst/>
          </a:prstGeom>
          <a:solidFill>
            <a:schemeClr val="accent2"/>
          </a:solidFill>
          <a:ln w="9525" algn="ctr">
            <a:noFill/>
            <a:miter lim="800000"/>
            <a:headEnd/>
            <a:tailEnd/>
          </a:ln>
        </p:spPr>
        <p:txBody>
          <a:bodyPr wrap="none" anchor="ctr"/>
          <a:lstStyle/>
          <a:p>
            <a:endParaRPr lang="en-US" sz="1000" b="1">
              <a:solidFill>
                <a:schemeClr val="bg1"/>
              </a:solidFill>
            </a:endParaRPr>
          </a:p>
        </p:txBody>
      </p:sp>
      <p:sp>
        <p:nvSpPr>
          <p:cNvPr id="15393" name="AutoShape 34"/>
          <p:cNvSpPr>
            <a:spLocks noChangeArrowheads="1"/>
          </p:cNvSpPr>
          <p:nvPr/>
        </p:nvSpPr>
        <p:spPr bwMode="auto">
          <a:xfrm>
            <a:off x="3087688" y="3724275"/>
            <a:ext cx="188912" cy="158750"/>
          </a:xfrm>
          <a:prstGeom prst="triangle">
            <a:avLst>
              <a:gd name="adj" fmla="val 50000"/>
            </a:avLst>
          </a:prstGeom>
          <a:solidFill>
            <a:schemeClr val="tx1"/>
          </a:solidFill>
          <a:ln w="19050" algn="ctr">
            <a:solidFill>
              <a:schemeClr val="tx1"/>
            </a:solidFill>
            <a:miter lim="800000"/>
            <a:headEnd/>
            <a:tailEnd/>
          </a:ln>
        </p:spPr>
        <p:txBody>
          <a:bodyPr wrap="none" anchor="ctr"/>
          <a:lstStyle/>
          <a:p>
            <a:endParaRPr lang="en-US"/>
          </a:p>
        </p:txBody>
      </p:sp>
      <p:sp>
        <p:nvSpPr>
          <p:cNvPr id="15394" name="AutoShape 35"/>
          <p:cNvSpPr>
            <a:spLocks noChangeArrowheads="1"/>
          </p:cNvSpPr>
          <p:nvPr/>
        </p:nvSpPr>
        <p:spPr bwMode="auto">
          <a:xfrm>
            <a:off x="3544888" y="3727450"/>
            <a:ext cx="188912" cy="158750"/>
          </a:xfrm>
          <a:prstGeom prst="triangle">
            <a:avLst>
              <a:gd name="adj" fmla="val 50000"/>
            </a:avLst>
          </a:prstGeom>
          <a:solidFill>
            <a:schemeClr val="tx1"/>
          </a:solidFill>
          <a:ln w="19050" algn="ctr">
            <a:solidFill>
              <a:schemeClr val="tx1"/>
            </a:solidFill>
            <a:miter lim="800000"/>
            <a:headEnd/>
            <a:tailEnd/>
          </a:ln>
        </p:spPr>
        <p:txBody>
          <a:bodyPr wrap="none" anchor="ctr"/>
          <a:lstStyle/>
          <a:p>
            <a:endParaRPr lang="en-US"/>
          </a:p>
        </p:txBody>
      </p:sp>
      <p:sp>
        <p:nvSpPr>
          <p:cNvPr id="15395" name="AutoShape 36"/>
          <p:cNvSpPr>
            <a:spLocks noChangeArrowheads="1"/>
          </p:cNvSpPr>
          <p:nvPr/>
        </p:nvSpPr>
        <p:spPr bwMode="auto">
          <a:xfrm>
            <a:off x="4002088" y="3727450"/>
            <a:ext cx="188912" cy="158750"/>
          </a:xfrm>
          <a:prstGeom prst="triangle">
            <a:avLst>
              <a:gd name="adj" fmla="val 50000"/>
            </a:avLst>
          </a:prstGeom>
          <a:solidFill>
            <a:schemeClr val="tx1"/>
          </a:solidFill>
          <a:ln w="19050" algn="ctr">
            <a:solidFill>
              <a:schemeClr val="tx1"/>
            </a:solidFill>
            <a:miter lim="800000"/>
            <a:headEnd/>
            <a:tailEnd/>
          </a:ln>
        </p:spPr>
        <p:txBody>
          <a:bodyPr wrap="none" anchor="ctr"/>
          <a:lstStyle/>
          <a:p>
            <a:endParaRPr lang="en-US"/>
          </a:p>
        </p:txBody>
      </p:sp>
      <p:sp>
        <p:nvSpPr>
          <p:cNvPr id="15396" name="AutoShape 37"/>
          <p:cNvSpPr>
            <a:spLocks noChangeArrowheads="1"/>
          </p:cNvSpPr>
          <p:nvPr/>
        </p:nvSpPr>
        <p:spPr bwMode="auto">
          <a:xfrm>
            <a:off x="4935538" y="3727450"/>
            <a:ext cx="188912" cy="158750"/>
          </a:xfrm>
          <a:prstGeom prst="triangle">
            <a:avLst>
              <a:gd name="adj" fmla="val 50000"/>
            </a:avLst>
          </a:prstGeom>
          <a:solidFill>
            <a:schemeClr val="tx1"/>
          </a:solidFill>
          <a:ln w="19050" algn="ctr">
            <a:solidFill>
              <a:schemeClr val="tx1"/>
            </a:solidFill>
            <a:miter lim="800000"/>
            <a:headEnd/>
            <a:tailEnd/>
          </a:ln>
        </p:spPr>
        <p:txBody>
          <a:bodyPr wrap="none" anchor="ctr"/>
          <a:lstStyle/>
          <a:p>
            <a:endParaRPr lang="en-US"/>
          </a:p>
        </p:txBody>
      </p:sp>
      <p:sp>
        <p:nvSpPr>
          <p:cNvPr id="15397" name="AutoShape 38"/>
          <p:cNvSpPr>
            <a:spLocks noChangeArrowheads="1"/>
          </p:cNvSpPr>
          <p:nvPr/>
        </p:nvSpPr>
        <p:spPr bwMode="auto">
          <a:xfrm>
            <a:off x="4468813" y="3727450"/>
            <a:ext cx="190500" cy="158750"/>
          </a:xfrm>
          <a:prstGeom prst="triangle">
            <a:avLst>
              <a:gd name="adj" fmla="val 50000"/>
            </a:avLst>
          </a:prstGeom>
          <a:solidFill>
            <a:schemeClr val="tx1"/>
          </a:solidFill>
          <a:ln w="19050" algn="ctr">
            <a:solidFill>
              <a:schemeClr val="tx1"/>
            </a:solidFill>
            <a:miter lim="800000"/>
            <a:headEnd/>
            <a:tailEnd/>
          </a:ln>
        </p:spPr>
        <p:txBody>
          <a:bodyPr wrap="none" anchor="ctr"/>
          <a:lstStyle/>
          <a:p>
            <a:endParaRPr lang="en-US"/>
          </a:p>
        </p:txBody>
      </p:sp>
      <p:sp>
        <p:nvSpPr>
          <p:cNvPr id="15398" name="AutoShape 39"/>
          <p:cNvSpPr>
            <a:spLocks noChangeArrowheads="1"/>
          </p:cNvSpPr>
          <p:nvPr/>
        </p:nvSpPr>
        <p:spPr bwMode="auto">
          <a:xfrm>
            <a:off x="5389563" y="3727450"/>
            <a:ext cx="187325"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399" name="AutoShape 40"/>
          <p:cNvSpPr>
            <a:spLocks noChangeArrowheads="1"/>
          </p:cNvSpPr>
          <p:nvPr/>
        </p:nvSpPr>
        <p:spPr bwMode="auto">
          <a:xfrm>
            <a:off x="5878513" y="3727450"/>
            <a:ext cx="190500"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00" name="AutoShape 41"/>
          <p:cNvSpPr>
            <a:spLocks noChangeArrowheads="1"/>
          </p:cNvSpPr>
          <p:nvPr/>
        </p:nvSpPr>
        <p:spPr bwMode="auto">
          <a:xfrm>
            <a:off x="6316663" y="3727450"/>
            <a:ext cx="190500"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01" name="AutoShape 42"/>
          <p:cNvSpPr>
            <a:spLocks noChangeArrowheads="1"/>
          </p:cNvSpPr>
          <p:nvPr/>
        </p:nvSpPr>
        <p:spPr bwMode="auto">
          <a:xfrm>
            <a:off x="6742113" y="3727450"/>
            <a:ext cx="187325"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02" name="AutoShape 43"/>
          <p:cNvSpPr>
            <a:spLocks noChangeArrowheads="1"/>
          </p:cNvSpPr>
          <p:nvPr/>
        </p:nvSpPr>
        <p:spPr bwMode="auto">
          <a:xfrm>
            <a:off x="7221538" y="3727450"/>
            <a:ext cx="188912"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03" name="AutoShape 44"/>
          <p:cNvSpPr>
            <a:spLocks noChangeArrowheads="1"/>
          </p:cNvSpPr>
          <p:nvPr/>
        </p:nvSpPr>
        <p:spPr bwMode="auto">
          <a:xfrm>
            <a:off x="7669213" y="3727450"/>
            <a:ext cx="190500"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04" name="Text Box 45"/>
          <p:cNvSpPr txBox="1">
            <a:spLocks noChangeArrowheads="1"/>
          </p:cNvSpPr>
          <p:nvPr/>
        </p:nvSpPr>
        <p:spPr bwMode="auto">
          <a:xfrm>
            <a:off x="2339975" y="3592513"/>
            <a:ext cx="614363" cy="396875"/>
          </a:xfrm>
          <a:prstGeom prst="rect">
            <a:avLst/>
          </a:prstGeom>
          <a:noFill/>
          <a:ln w="9525" algn="ctr">
            <a:noFill/>
            <a:miter lim="800000"/>
            <a:headEnd/>
            <a:tailEnd/>
          </a:ln>
        </p:spPr>
        <p:txBody>
          <a:bodyPr wrap="none">
            <a:spAutoFit/>
          </a:bodyPr>
          <a:lstStyle/>
          <a:p>
            <a:r>
              <a:rPr lang="en-US" sz="1000" b="1">
                <a:solidFill>
                  <a:srgbClr val="151C77"/>
                </a:solidFill>
              </a:rPr>
              <a:t>Annual</a:t>
            </a:r>
          </a:p>
          <a:p>
            <a:r>
              <a:rPr lang="en-US" sz="1000" b="1">
                <a:solidFill>
                  <a:srgbClr val="151C77"/>
                </a:solidFill>
              </a:rPr>
              <a:t>X-Plan</a:t>
            </a:r>
          </a:p>
        </p:txBody>
      </p:sp>
      <p:sp>
        <p:nvSpPr>
          <p:cNvPr id="15405" name="Line 46"/>
          <p:cNvSpPr>
            <a:spLocks noChangeShapeType="1"/>
          </p:cNvSpPr>
          <p:nvPr/>
        </p:nvSpPr>
        <p:spPr bwMode="auto">
          <a:xfrm>
            <a:off x="876300" y="2495550"/>
            <a:ext cx="7391400" cy="0"/>
          </a:xfrm>
          <a:prstGeom prst="line">
            <a:avLst/>
          </a:prstGeom>
          <a:noFill/>
          <a:ln w="76200">
            <a:solidFill>
              <a:schemeClr val="tx1"/>
            </a:solidFill>
            <a:round/>
            <a:headEnd/>
            <a:tailEnd/>
          </a:ln>
        </p:spPr>
        <p:txBody>
          <a:bodyPr anchor="ctr"/>
          <a:lstStyle/>
          <a:p>
            <a:endParaRPr lang="en-US"/>
          </a:p>
        </p:txBody>
      </p:sp>
      <p:sp>
        <p:nvSpPr>
          <p:cNvPr id="15406" name="Text Box 47"/>
          <p:cNvSpPr txBox="1">
            <a:spLocks noChangeArrowheads="1"/>
          </p:cNvSpPr>
          <p:nvPr/>
        </p:nvSpPr>
        <p:spPr bwMode="auto">
          <a:xfrm>
            <a:off x="893763" y="1898650"/>
            <a:ext cx="1235075" cy="336550"/>
          </a:xfrm>
          <a:prstGeom prst="rect">
            <a:avLst/>
          </a:prstGeom>
          <a:noFill/>
          <a:ln w="9525" algn="ctr">
            <a:noFill/>
            <a:miter lim="800000"/>
            <a:headEnd/>
            <a:tailEnd/>
          </a:ln>
        </p:spPr>
        <p:txBody>
          <a:bodyPr wrap="none">
            <a:spAutoFit/>
          </a:bodyPr>
          <a:lstStyle/>
          <a:p>
            <a:r>
              <a:rPr lang="en-US" sz="1600" b="1">
                <a:solidFill>
                  <a:srgbClr val="151C77"/>
                </a:solidFill>
              </a:rPr>
              <a:t>Milestones</a:t>
            </a:r>
          </a:p>
        </p:txBody>
      </p:sp>
      <p:sp>
        <p:nvSpPr>
          <p:cNvPr id="15407" name="Rectangle 48"/>
          <p:cNvSpPr>
            <a:spLocks noChangeArrowheads="1"/>
          </p:cNvSpPr>
          <p:nvPr/>
        </p:nvSpPr>
        <p:spPr bwMode="auto">
          <a:xfrm>
            <a:off x="3467100" y="3019425"/>
            <a:ext cx="4787900" cy="242888"/>
          </a:xfrm>
          <a:prstGeom prst="rect">
            <a:avLst/>
          </a:prstGeom>
          <a:solidFill>
            <a:srgbClr val="99CCFF"/>
          </a:solidFill>
          <a:ln w="9525" algn="ctr">
            <a:noFill/>
            <a:miter lim="800000"/>
            <a:headEnd/>
            <a:tailEnd/>
          </a:ln>
        </p:spPr>
        <p:txBody>
          <a:bodyPr wrap="none" anchor="ctr"/>
          <a:lstStyle/>
          <a:p>
            <a:endParaRPr lang="en-US" sz="1000" b="1">
              <a:solidFill>
                <a:schemeClr val="bg1"/>
              </a:solidFill>
            </a:endParaRPr>
          </a:p>
        </p:txBody>
      </p:sp>
      <p:sp>
        <p:nvSpPr>
          <p:cNvPr id="15408" name="Line 49"/>
          <p:cNvSpPr>
            <a:spLocks noChangeShapeType="1"/>
          </p:cNvSpPr>
          <p:nvPr/>
        </p:nvSpPr>
        <p:spPr bwMode="auto">
          <a:xfrm>
            <a:off x="3865563" y="3228975"/>
            <a:ext cx="228600" cy="479425"/>
          </a:xfrm>
          <a:prstGeom prst="line">
            <a:avLst/>
          </a:prstGeom>
          <a:noFill/>
          <a:ln w="9525">
            <a:solidFill>
              <a:schemeClr val="tx1"/>
            </a:solidFill>
            <a:round/>
            <a:headEnd/>
            <a:tailEnd type="triangle" w="med" len="med"/>
          </a:ln>
        </p:spPr>
        <p:txBody>
          <a:bodyPr anchor="ctr"/>
          <a:lstStyle/>
          <a:p>
            <a:endParaRPr lang="en-US"/>
          </a:p>
        </p:txBody>
      </p:sp>
      <p:sp>
        <p:nvSpPr>
          <p:cNvPr id="15409" name="Line 50"/>
          <p:cNvSpPr>
            <a:spLocks noChangeShapeType="1"/>
          </p:cNvSpPr>
          <p:nvPr/>
        </p:nvSpPr>
        <p:spPr bwMode="auto">
          <a:xfrm>
            <a:off x="4327525" y="3225800"/>
            <a:ext cx="236538" cy="473075"/>
          </a:xfrm>
          <a:prstGeom prst="line">
            <a:avLst/>
          </a:prstGeom>
          <a:noFill/>
          <a:ln w="9525">
            <a:solidFill>
              <a:schemeClr val="tx1"/>
            </a:solidFill>
            <a:round/>
            <a:headEnd/>
            <a:tailEnd type="triangle" w="med" len="med"/>
          </a:ln>
        </p:spPr>
        <p:txBody>
          <a:bodyPr anchor="ctr"/>
          <a:lstStyle/>
          <a:p>
            <a:endParaRPr lang="en-US"/>
          </a:p>
        </p:txBody>
      </p:sp>
      <p:sp>
        <p:nvSpPr>
          <p:cNvPr id="15410" name="Line 51"/>
          <p:cNvSpPr>
            <a:spLocks noChangeShapeType="1"/>
          </p:cNvSpPr>
          <p:nvPr/>
        </p:nvSpPr>
        <p:spPr bwMode="auto">
          <a:xfrm>
            <a:off x="4789488" y="3224213"/>
            <a:ext cx="239712" cy="477837"/>
          </a:xfrm>
          <a:prstGeom prst="line">
            <a:avLst/>
          </a:prstGeom>
          <a:noFill/>
          <a:ln w="9525">
            <a:solidFill>
              <a:schemeClr val="tx1"/>
            </a:solidFill>
            <a:round/>
            <a:headEnd/>
            <a:tailEnd type="triangle" w="med" len="med"/>
          </a:ln>
        </p:spPr>
        <p:txBody>
          <a:bodyPr anchor="ctr"/>
          <a:lstStyle/>
          <a:p>
            <a:endParaRPr lang="en-US"/>
          </a:p>
        </p:txBody>
      </p:sp>
      <p:sp>
        <p:nvSpPr>
          <p:cNvPr id="15411" name="Line 52"/>
          <p:cNvSpPr>
            <a:spLocks noChangeShapeType="1"/>
          </p:cNvSpPr>
          <p:nvPr/>
        </p:nvSpPr>
        <p:spPr bwMode="auto">
          <a:xfrm>
            <a:off x="5260975" y="3224213"/>
            <a:ext cx="228600" cy="485775"/>
          </a:xfrm>
          <a:prstGeom prst="line">
            <a:avLst/>
          </a:prstGeom>
          <a:noFill/>
          <a:ln w="9525">
            <a:solidFill>
              <a:schemeClr val="tx1"/>
            </a:solidFill>
            <a:round/>
            <a:headEnd/>
            <a:tailEnd type="triangle" w="med" len="med"/>
          </a:ln>
        </p:spPr>
        <p:txBody>
          <a:bodyPr anchor="ctr"/>
          <a:lstStyle/>
          <a:p>
            <a:endParaRPr lang="en-US"/>
          </a:p>
        </p:txBody>
      </p:sp>
      <p:sp>
        <p:nvSpPr>
          <p:cNvPr id="15412" name="Line 53"/>
          <p:cNvSpPr>
            <a:spLocks noChangeShapeType="1"/>
          </p:cNvSpPr>
          <p:nvPr/>
        </p:nvSpPr>
        <p:spPr bwMode="auto">
          <a:xfrm>
            <a:off x="2724150" y="1262063"/>
            <a:ext cx="0" cy="4658678"/>
          </a:xfrm>
          <a:prstGeom prst="line">
            <a:avLst/>
          </a:prstGeom>
          <a:noFill/>
          <a:ln w="9525" cap="rnd">
            <a:solidFill>
              <a:schemeClr val="tx1"/>
            </a:solidFill>
            <a:prstDash val="sysDot"/>
            <a:round/>
            <a:headEnd/>
            <a:tailEnd/>
          </a:ln>
        </p:spPr>
        <p:txBody>
          <a:bodyPr anchor="ctr"/>
          <a:lstStyle/>
          <a:p>
            <a:endParaRPr lang="en-US"/>
          </a:p>
        </p:txBody>
      </p:sp>
      <p:sp>
        <p:nvSpPr>
          <p:cNvPr id="15413" name="AutoShape 54"/>
          <p:cNvSpPr>
            <a:spLocks noChangeArrowheads="1"/>
          </p:cNvSpPr>
          <p:nvPr/>
        </p:nvSpPr>
        <p:spPr bwMode="auto">
          <a:xfrm>
            <a:off x="5430838" y="1670050"/>
            <a:ext cx="188912"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14" name="Text Box 55"/>
          <p:cNvSpPr txBox="1">
            <a:spLocks noChangeArrowheads="1"/>
          </p:cNvSpPr>
          <p:nvPr/>
        </p:nvSpPr>
        <p:spPr bwMode="auto">
          <a:xfrm>
            <a:off x="5319713" y="1841500"/>
            <a:ext cx="538162" cy="244475"/>
          </a:xfrm>
          <a:prstGeom prst="rect">
            <a:avLst/>
          </a:prstGeom>
          <a:noFill/>
          <a:ln w="9525" algn="ctr">
            <a:noFill/>
            <a:miter lim="800000"/>
            <a:headEnd/>
            <a:tailEnd/>
          </a:ln>
        </p:spPr>
        <p:txBody>
          <a:bodyPr wrap="none">
            <a:spAutoFit/>
          </a:bodyPr>
          <a:lstStyle/>
          <a:p>
            <a:r>
              <a:rPr lang="en-US" sz="1000" b="1">
                <a:solidFill>
                  <a:srgbClr val="151C77"/>
                </a:solidFill>
              </a:rPr>
              <a:t>AFRB</a:t>
            </a:r>
          </a:p>
        </p:txBody>
      </p:sp>
      <p:sp>
        <p:nvSpPr>
          <p:cNvPr id="15415" name="Text Box 56"/>
          <p:cNvSpPr txBox="1">
            <a:spLocks noChangeArrowheads="1"/>
          </p:cNvSpPr>
          <p:nvPr/>
        </p:nvSpPr>
        <p:spPr bwMode="auto">
          <a:xfrm>
            <a:off x="4695825" y="2584450"/>
            <a:ext cx="2298700" cy="396875"/>
          </a:xfrm>
          <a:prstGeom prst="rect">
            <a:avLst/>
          </a:prstGeom>
          <a:noFill/>
          <a:ln w="9525" algn="ctr">
            <a:noFill/>
            <a:miter lim="800000"/>
            <a:headEnd/>
            <a:tailEnd/>
          </a:ln>
        </p:spPr>
        <p:txBody>
          <a:bodyPr>
            <a:spAutoFit/>
          </a:bodyPr>
          <a:lstStyle/>
          <a:p>
            <a:r>
              <a:rPr lang="en-US" sz="1000" b="1">
                <a:solidFill>
                  <a:srgbClr val="151C77"/>
                </a:solidFill>
              </a:rPr>
              <a:t>Requirements Review/Management Board</a:t>
            </a:r>
          </a:p>
        </p:txBody>
      </p:sp>
      <p:sp>
        <p:nvSpPr>
          <p:cNvPr id="15416" name="AutoShape 57"/>
          <p:cNvSpPr>
            <a:spLocks noChangeArrowheads="1"/>
          </p:cNvSpPr>
          <p:nvPr/>
        </p:nvSpPr>
        <p:spPr bwMode="auto">
          <a:xfrm>
            <a:off x="5954713" y="1670050"/>
            <a:ext cx="188912"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17" name="Text Box 58"/>
          <p:cNvSpPr txBox="1">
            <a:spLocks noChangeArrowheads="1"/>
          </p:cNvSpPr>
          <p:nvPr/>
        </p:nvSpPr>
        <p:spPr bwMode="auto">
          <a:xfrm>
            <a:off x="6091238" y="1630363"/>
            <a:ext cx="538162" cy="244475"/>
          </a:xfrm>
          <a:prstGeom prst="rect">
            <a:avLst/>
          </a:prstGeom>
          <a:noFill/>
          <a:ln w="9525" algn="ctr">
            <a:noFill/>
            <a:miter lim="800000"/>
            <a:headEnd/>
            <a:tailEnd/>
          </a:ln>
        </p:spPr>
        <p:txBody>
          <a:bodyPr wrap="none">
            <a:spAutoFit/>
          </a:bodyPr>
          <a:lstStyle/>
          <a:p>
            <a:r>
              <a:rPr lang="en-US" sz="1000" b="1">
                <a:solidFill>
                  <a:srgbClr val="151C77"/>
                </a:solidFill>
              </a:rPr>
              <a:t>FDDR</a:t>
            </a:r>
          </a:p>
        </p:txBody>
      </p:sp>
      <p:sp>
        <p:nvSpPr>
          <p:cNvPr id="15418" name="AutoShape 59"/>
          <p:cNvSpPr>
            <a:spLocks noChangeArrowheads="1"/>
          </p:cNvSpPr>
          <p:nvPr/>
        </p:nvSpPr>
        <p:spPr bwMode="auto">
          <a:xfrm>
            <a:off x="4884738" y="1666875"/>
            <a:ext cx="187325" cy="158750"/>
          </a:xfrm>
          <a:prstGeom prst="triangle">
            <a:avLst>
              <a:gd name="adj" fmla="val 50000"/>
            </a:avLst>
          </a:prstGeom>
          <a:solidFill>
            <a:schemeClr val="tx1"/>
          </a:solidFill>
          <a:ln w="9525" algn="ctr">
            <a:solidFill>
              <a:schemeClr val="tx1"/>
            </a:solidFill>
            <a:miter lim="800000"/>
            <a:headEnd/>
            <a:tailEnd/>
          </a:ln>
        </p:spPr>
        <p:txBody>
          <a:bodyPr wrap="none" anchor="ctr"/>
          <a:lstStyle/>
          <a:p>
            <a:endParaRPr lang="en-US"/>
          </a:p>
        </p:txBody>
      </p:sp>
      <p:sp>
        <p:nvSpPr>
          <p:cNvPr id="15419" name="Text Box 60"/>
          <p:cNvSpPr txBox="1">
            <a:spLocks noChangeArrowheads="1"/>
          </p:cNvSpPr>
          <p:nvPr/>
        </p:nvSpPr>
        <p:spPr bwMode="auto">
          <a:xfrm>
            <a:off x="4492625" y="1846263"/>
            <a:ext cx="762000" cy="244475"/>
          </a:xfrm>
          <a:prstGeom prst="rect">
            <a:avLst/>
          </a:prstGeom>
          <a:noFill/>
          <a:ln w="9525" algn="ctr">
            <a:noFill/>
            <a:miter lim="800000"/>
            <a:headEnd/>
            <a:tailEnd/>
          </a:ln>
        </p:spPr>
        <p:txBody>
          <a:bodyPr wrap="none">
            <a:spAutoFit/>
          </a:bodyPr>
          <a:lstStyle/>
          <a:p>
            <a:r>
              <a:rPr lang="en-US" sz="1000" b="1">
                <a:solidFill>
                  <a:srgbClr val="151C77"/>
                </a:solidFill>
              </a:rPr>
              <a:t>MAIS List</a:t>
            </a:r>
          </a:p>
        </p:txBody>
      </p:sp>
      <p:sp>
        <p:nvSpPr>
          <p:cNvPr id="15420" name="AutoShape 61"/>
          <p:cNvSpPr>
            <a:spLocks noChangeArrowheads="1"/>
          </p:cNvSpPr>
          <p:nvPr/>
        </p:nvSpPr>
        <p:spPr bwMode="auto">
          <a:xfrm>
            <a:off x="3763963" y="3057525"/>
            <a:ext cx="188912" cy="158750"/>
          </a:xfrm>
          <a:prstGeom prst="triangle">
            <a:avLst>
              <a:gd name="adj" fmla="val 50000"/>
            </a:avLst>
          </a:prstGeom>
          <a:solidFill>
            <a:schemeClr val="tx1"/>
          </a:solidFill>
          <a:ln w="19050" algn="ctr">
            <a:solidFill>
              <a:schemeClr val="tx1"/>
            </a:solidFill>
            <a:miter lim="800000"/>
            <a:headEnd/>
            <a:tailEnd/>
          </a:ln>
        </p:spPr>
        <p:txBody>
          <a:bodyPr wrap="none" anchor="ctr"/>
          <a:lstStyle/>
          <a:p>
            <a:endParaRPr lang="en-US"/>
          </a:p>
        </p:txBody>
      </p:sp>
      <p:sp>
        <p:nvSpPr>
          <p:cNvPr id="15421" name="AutoShape 62"/>
          <p:cNvSpPr>
            <a:spLocks noChangeArrowheads="1"/>
          </p:cNvSpPr>
          <p:nvPr/>
        </p:nvSpPr>
        <p:spPr bwMode="auto">
          <a:xfrm>
            <a:off x="4230688" y="3062288"/>
            <a:ext cx="188912" cy="158750"/>
          </a:xfrm>
          <a:prstGeom prst="triangle">
            <a:avLst>
              <a:gd name="adj" fmla="val 50000"/>
            </a:avLst>
          </a:prstGeom>
          <a:solidFill>
            <a:schemeClr val="tx1"/>
          </a:solidFill>
          <a:ln w="19050" algn="ctr">
            <a:solidFill>
              <a:schemeClr val="tx1"/>
            </a:solidFill>
            <a:miter lim="800000"/>
            <a:headEnd/>
            <a:tailEnd/>
          </a:ln>
        </p:spPr>
        <p:txBody>
          <a:bodyPr wrap="none" anchor="ctr"/>
          <a:lstStyle/>
          <a:p>
            <a:endParaRPr lang="en-US"/>
          </a:p>
        </p:txBody>
      </p:sp>
      <p:sp>
        <p:nvSpPr>
          <p:cNvPr id="15422" name="AutoShape 63"/>
          <p:cNvSpPr>
            <a:spLocks noChangeArrowheads="1"/>
          </p:cNvSpPr>
          <p:nvPr/>
        </p:nvSpPr>
        <p:spPr bwMode="auto">
          <a:xfrm>
            <a:off x="4692650" y="3062288"/>
            <a:ext cx="188913" cy="158750"/>
          </a:xfrm>
          <a:prstGeom prst="triangle">
            <a:avLst>
              <a:gd name="adj" fmla="val 50000"/>
            </a:avLst>
          </a:prstGeom>
          <a:solidFill>
            <a:schemeClr val="tx1"/>
          </a:solidFill>
          <a:ln w="19050" algn="ctr">
            <a:solidFill>
              <a:schemeClr val="tx1"/>
            </a:solidFill>
            <a:miter lim="800000"/>
            <a:headEnd/>
            <a:tailEnd/>
          </a:ln>
        </p:spPr>
        <p:txBody>
          <a:bodyPr wrap="none" anchor="ctr"/>
          <a:lstStyle/>
          <a:p>
            <a:endParaRPr lang="en-US"/>
          </a:p>
        </p:txBody>
      </p:sp>
      <p:sp>
        <p:nvSpPr>
          <p:cNvPr id="15423" name="AutoShape 64"/>
          <p:cNvSpPr>
            <a:spLocks noChangeArrowheads="1"/>
          </p:cNvSpPr>
          <p:nvPr/>
        </p:nvSpPr>
        <p:spPr bwMode="auto">
          <a:xfrm>
            <a:off x="5168900" y="3062288"/>
            <a:ext cx="188913" cy="158750"/>
          </a:xfrm>
          <a:prstGeom prst="triangle">
            <a:avLst>
              <a:gd name="adj" fmla="val 50000"/>
            </a:avLst>
          </a:prstGeom>
          <a:solidFill>
            <a:schemeClr val="tx1"/>
          </a:solidFill>
          <a:ln w="19050" algn="ctr">
            <a:solidFill>
              <a:schemeClr val="tx1"/>
            </a:solidFill>
            <a:miter lim="800000"/>
            <a:headEnd/>
            <a:tailEnd/>
          </a:ln>
        </p:spPr>
        <p:txBody>
          <a:bodyPr wrap="none" anchor="ctr"/>
          <a:lstStyle/>
          <a:p>
            <a:endParaRPr lang="en-US"/>
          </a:p>
        </p:txBody>
      </p:sp>
      <p:sp>
        <p:nvSpPr>
          <p:cNvPr id="15424" name="AutoShape 65"/>
          <p:cNvSpPr>
            <a:spLocks noChangeArrowheads="1"/>
          </p:cNvSpPr>
          <p:nvPr/>
        </p:nvSpPr>
        <p:spPr bwMode="auto">
          <a:xfrm>
            <a:off x="5645150" y="3055938"/>
            <a:ext cx="188913"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25" name="AutoShape 66"/>
          <p:cNvSpPr>
            <a:spLocks noChangeArrowheads="1"/>
          </p:cNvSpPr>
          <p:nvPr/>
        </p:nvSpPr>
        <p:spPr bwMode="auto">
          <a:xfrm>
            <a:off x="6102350" y="3055938"/>
            <a:ext cx="188913"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26" name="AutoShape 67"/>
          <p:cNvSpPr>
            <a:spLocks noChangeArrowheads="1"/>
          </p:cNvSpPr>
          <p:nvPr/>
        </p:nvSpPr>
        <p:spPr bwMode="auto">
          <a:xfrm>
            <a:off x="6554788" y="3055938"/>
            <a:ext cx="188912"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27" name="AutoShape 68"/>
          <p:cNvSpPr>
            <a:spLocks noChangeArrowheads="1"/>
          </p:cNvSpPr>
          <p:nvPr/>
        </p:nvSpPr>
        <p:spPr bwMode="auto">
          <a:xfrm>
            <a:off x="6983413" y="3055938"/>
            <a:ext cx="188912"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28" name="AutoShape 69"/>
          <p:cNvSpPr>
            <a:spLocks noChangeArrowheads="1"/>
          </p:cNvSpPr>
          <p:nvPr/>
        </p:nvSpPr>
        <p:spPr bwMode="auto">
          <a:xfrm>
            <a:off x="7450138" y="3055938"/>
            <a:ext cx="188912"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29" name="AutoShape 70"/>
          <p:cNvSpPr>
            <a:spLocks noChangeArrowheads="1"/>
          </p:cNvSpPr>
          <p:nvPr/>
        </p:nvSpPr>
        <p:spPr bwMode="auto">
          <a:xfrm>
            <a:off x="7916863" y="3055938"/>
            <a:ext cx="188912"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30" name="Rectangle 71"/>
          <p:cNvSpPr>
            <a:spLocks noChangeArrowheads="1"/>
          </p:cNvSpPr>
          <p:nvPr/>
        </p:nvSpPr>
        <p:spPr bwMode="auto">
          <a:xfrm>
            <a:off x="5402263" y="4287520"/>
            <a:ext cx="2860675" cy="71438"/>
          </a:xfrm>
          <a:prstGeom prst="rect">
            <a:avLst/>
          </a:prstGeom>
          <a:solidFill>
            <a:schemeClr val="accent2"/>
          </a:solidFill>
          <a:ln w="9525" algn="ctr">
            <a:noFill/>
            <a:miter lim="800000"/>
            <a:headEnd/>
            <a:tailEnd/>
          </a:ln>
        </p:spPr>
        <p:txBody>
          <a:bodyPr wrap="none" anchor="ctr"/>
          <a:lstStyle/>
          <a:p>
            <a:endParaRPr lang="en-US" sz="1000" b="1">
              <a:solidFill>
                <a:schemeClr val="bg1"/>
              </a:solidFill>
            </a:endParaRPr>
          </a:p>
        </p:txBody>
      </p:sp>
      <p:sp>
        <p:nvSpPr>
          <p:cNvPr id="15431" name="AutoShape 72"/>
          <p:cNvSpPr>
            <a:spLocks noChangeArrowheads="1"/>
          </p:cNvSpPr>
          <p:nvPr/>
        </p:nvSpPr>
        <p:spPr bwMode="auto">
          <a:xfrm>
            <a:off x="5043488" y="4079558"/>
            <a:ext cx="1241425" cy="279400"/>
          </a:xfrm>
          <a:prstGeom prst="rtTriangle">
            <a:avLst/>
          </a:prstGeom>
          <a:solidFill>
            <a:schemeClr val="accent2"/>
          </a:solidFill>
          <a:ln w="12700">
            <a:noFill/>
            <a:miter lim="800000"/>
            <a:headEnd/>
            <a:tailEnd/>
          </a:ln>
        </p:spPr>
        <p:txBody>
          <a:bodyPr wrap="none" anchor="ctr"/>
          <a:lstStyle/>
          <a:p>
            <a:endParaRPr lang="en-US"/>
          </a:p>
        </p:txBody>
      </p:sp>
      <p:sp>
        <p:nvSpPr>
          <p:cNvPr id="15432" name="Text Box 73"/>
          <p:cNvSpPr txBox="1">
            <a:spLocks noChangeArrowheads="1"/>
          </p:cNvSpPr>
          <p:nvPr/>
        </p:nvSpPr>
        <p:spPr bwMode="auto">
          <a:xfrm>
            <a:off x="2819400" y="4066858"/>
            <a:ext cx="1676400" cy="274637"/>
          </a:xfrm>
          <a:prstGeom prst="rect">
            <a:avLst/>
          </a:prstGeom>
          <a:noFill/>
          <a:ln w="12700">
            <a:noFill/>
            <a:miter lim="800000"/>
            <a:headEnd/>
            <a:tailEnd/>
          </a:ln>
        </p:spPr>
        <p:txBody>
          <a:bodyPr wrap="none">
            <a:spAutoFit/>
          </a:bodyPr>
          <a:lstStyle/>
          <a:p>
            <a:r>
              <a:rPr lang="en-US" b="1">
                <a:solidFill>
                  <a:schemeClr val="bg1"/>
                </a:solidFill>
              </a:rPr>
              <a:t>Design &amp; Integration</a:t>
            </a:r>
          </a:p>
        </p:txBody>
      </p:sp>
      <p:sp>
        <p:nvSpPr>
          <p:cNvPr id="15433" name="Text Box 74"/>
          <p:cNvSpPr txBox="1">
            <a:spLocks noChangeArrowheads="1"/>
          </p:cNvSpPr>
          <p:nvPr/>
        </p:nvSpPr>
        <p:spPr bwMode="auto">
          <a:xfrm>
            <a:off x="6149975" y="4027170"/>
            <a:ext cx="1906588" cy="244475"/>
          </a:xfrm>
          <a:prstGeom prst="rect">
            <a:avLst/>
          </a:prstGeom>
          <a:noFill/>
          <a:ln w="9525" algn="ctr">
            <a:noFill/>
            <a:miter lim="800000"/>
            <a:headEnd/>
            <a:tailEnd/>
          </a:ln>
        </p:spPr>
        <p:txBody>
          <a:bodyPr wrap="none">
            <a:spAutoFit/>
          </a:bodyPr>
          <a:lstStyle/>
          <a:p>
            <a:r>
              <a:rPr lang="en-US" sz="1000" b="1">
                <a:solidFill>
                  <a:srgbClr val="151C77"/>
                </a:solidFill>
              </a:rPr>
              <a:t>System/Architecture Studies</a:t>
            </a:r>
          </a:p>
        </p:txBody>
      </p:sp>
      <p:sp>
        <p:nvSpPr>
          <p:cNvPr id="15434" name="AutoShape 75"/>
          <p:cNvSpPr>
            <a:spLocks noChangeArrowheads="1"/>
          </p:cNvSpPr>
          <p:nvPr/>
        </p:nvSpPr>
        <p:spPr bwMode="auto">
          <a:xfrm flipH="1">
            <a:off x="2719388" y="5006270"/>
            <a:ext cx="920750" cy="279400"/>
          </a:xfrm>
          <a:prstGeom prst="rtTriangle">
            <a:avLst/>
          </a:prstGeom>
          <a:solidFill>
            <a:srgbClr val="000099"/>
          </a:solidFill>
          <a:ln w="12700">
            <a:noFill/>
            <a:miter lim="800000"/>
            <a:headEnd/>
            <a:tailEnd/>
          </a:ln>
        </p:spPr>
        <p:txBody>
          <a:bodyPr wrap="none" anchor="ctr"/>
          <a:lstStyle/>
          <a:p>
            <a:endParaRPr lang="en-US"/>
          </a:p>
        </p:txBody>
      </p:sp>
      <p:sp>
        <p:nvSpPr>
          <p:cNvPr id="15435" name="Rectangle 76"/>
          <p:cNvSpPr>
            <a:spLocks noChangeArrowheads="1"/>
          </p:cNvSpPr>
          <p:nvPr/>
        </p:nvSpPr>
        <p:spPr bwMode="auto">
          <a:xfrm>
            <a:off x="3636963" y="5006270"/>
            <a:ext cx="4637087" cy="280988"/>
          </a:xfrm>
          <a:prstGeom prst="rect">
            <a:avLst/>
          </a:prstGeom>
          <a:solidFill>
            <a:srgbClr val="000099"/>
          </a:solidFill>
          <a:ln w="9525" algn="ctr">
            <a:noFill/>
            <a:miter lim="800000"/>
            <a:headEnd/>
            <a:tailEnd/>
          </a:ln>
        </p:spPr>
        <p:txBody>
          <a:bodyPr wrap="none" anchor="ctr"/>
          <a:lstStyle/>
          <a:p>
            <a:endParaRPr lang="en-US" sz="1000" b="1">
              <a:solidFill>
                <a:schemeClr val="bg1"/>
              </a:solidFill>
            </a:endParaRPr>
          </a:p>
        </p:txBody>
      </p:sp>
      <p:sp>
        <p:nvSpPr>
          <p:cNvPr id="15436" name="Text Box 77"/>
          <p:cNvSpPr txBox="1">
            <a:spLocks noChangeArrowheads="1"/>
          </p:cNvSpPr>
          <p:nvPr/>
        </p:nvSpPr>
        <p:spPr bwMode="auto">
          <a:xfrm>
            <a:off x="3683000" y="5003095"/>
            <a:ext cx="1122363" cy="274638"/>
          </a:xfrm>
          <a:prstGeom prst="rect">
            <a:avLst/>
          </a:prstGeom>
          <a:noFill/>
          <a:ln w="12700">
            <a:noFill/>
            <a:miter lim="800000"/>
            <a:headEnd/>
            <a:tailEnd/>
          </a:ln>
        </p:spPr>
        <p:txBody>
          <a:bodyPr wrap="none">
            <a:spAutoFit/>
          </a:bodyPr>
          <a:lstStyle/>
          <a:p>
            <a:r>
              <a:rPr lang="en-US" b="1">
                <a:solidFill>
                  <a:schemeClr val="bg1"/>
                </a:solidFill>
              </a:rPr>
              <a:t>Procurement</a:t>
            </a:r>
          </a:p>
        </p:txBody>
      </p:sp>
      <p:sp>
        <p:nvSpPr>
          <p:cNvPr id="15437" name="AutoShape 78"/>
          <p:cNvSpPr>
            <a:spLocks noChangeArrowheads="1"/>
          </p:cNvSpPr>
          <p:nvPr/>
        </p:nvSpPr>
        <p:spPr bwMode="auto">
          <a:xfrm flipH="1">
            <a:off x="3181350" y="5449558"/>
            <a:ext cx="812800" cy="279400"/>
          </a:xfrm>
          <a:prstGeom prst="rtTriangle">
            <a:avLst/>
          </a:prstGeom>
          <a:solidFill>
            <a:srgbClr val="66FF99"/>
          </a:solidFill>
          <a:ln w="12700">
            <a:noFill/>
            <a:miter lim="800000"/>
            <a:headEnd/>
            <a:tailEnd/>
          </a:ln>
        </p:spPr>
        <p:txBody>
          <a:bodyPr wrap="none" anchor="ctr"/>
          <a:lstStyle/>
          <a:p>
            <a:endParaRPr lang="en-US"/>
          </a:p>
        </p:txBody>
      </p:sp>
      <p:sp>
        <p:nvSpPr>
          <p:cNvPr id="15438" name="Rectangle 79"/>
          <p:cNvSpPr>
            <a:spLocks noChangeArrowheads="1"/>
          </p:cNvSpPr>
          <p:nvPr/>
        </p:nvSpPr>
        <p:spPr bwMode="auto">
          <a:xfrm>
            <a:off x="3989388" y="5449558"/>
            <a:ext cx="4284662" cy="280987"/>
          </a:xfrm>
          <a:prstGeom prst="rect">
            <a:avLst/>
          </a:prstGeom>
          <a:solidFill>
            <a:srgbClr val="66FF99"/>
          </a:solidFill>
          <a:ln w="9525" algn="ctr">
            <a:noFill/>
            <a:miter lim="800000"/>
            <a:headEnd/>
            <a:tailEnd/>
          </a:ln>
        </p:spPr>
        <p:txBody>
          <a:bodyPr wrap="none" anchor="ctr"/>
          <a:lstStyle/>
          <a:p>
            <a:endParaRPr lang="en-US" sz="1000" b="1">
              <a:solidFill>
                <a:schemeClr val="bg1"/>
              </a:solidFill>
            </a:endParaRPr>
          </a:p>
        </p:txBody>
      </p:sp>
      <p:sp>
        <p:nvSpPr>
          <p:cNvPr id="15439" name="Text Box 80"/>
          <p:cNvSpPr txBox="1">
            <a:spLocks noChangeArrowheads="1"/>
          </p:cNvSpPr>
          <p:nvPr/>
        </p:nvSpPr>
        <p:spPr bwMode="auto">
          <a:xfrm>
            <a:off x="4052888" y="5430508"/>
            <a:ext cx="1770062" cy="274637"/>
          </a:xfrm>
          <a:prstGeom prst="rect">
            <a:avLst/>
          </a:prstGeom>
          <a:noFill/>
          <a:ln w="9525" algn="ctr">
            <a:noFill/>
            <a:miter lim="800000"/>
            <a:headEnd/>
            <a:tailEnd/>
          </a:ln>
        </p:spPr>
        <p:txBody>
          <a:bodyPr wrap="none">
            <a:spAutoFit/>
          </a:bodyPr>
          <a:lstStyle/>
          <a:p>
            <a:pPr algn="r"/>
            <a:r>
              <a:rPr lang="en-US" b="1"/>
              <a:t>Operations &amp; Support</a:t>
            </a:r>
          </a:p>
        </p:txBody>
      </p:sp>
      <p:sp>
        <p:nvSpPr>
          <p:cNvPr id="15440" name="Line 81"/>
          <p:cNvSpPr>
            <a:spLocks noChangeShapeType="1"/>
          </p:cNvSpPr>
          <p:nvPr/>
        </p:nvSpPr>
        <p:spPr bwMode="auto">
          <a:xfrm>
            <a:off x="2914650" y="2366963"/>
            <a:ext cx="923925" cy="0"/>
          </a:xfrm>
          <a:prstGeom prst="line">
            <a:avLst/>
          </a:prstGeom>
          <a:noFill/>
          <a:ln w="12700">
            <a:solidFill>
              <a:schemeClr val="tx1"/>
            </a:solidFill>
            <a:round/>
            <a:headEnd/>
            <a:tailEnd/>
          </a:ln>
        </p:spPr>
        <p:txBody>
          <a:bodyPr/>
          <a:lstStyle/>
          <a:p>
            <a:endParaRPr lang="en-US"/>
          </a:p>
        </p:txBody>
      </p:sp>
      <p:sp>
        <p:nvSpPr>
          <p:cNvPr id="15441" name="AutoShape 82"/>
          <p:cNvSpPr>
            <a:spLocks noChangeArrowheads="1"/>
          </p:cNvSpPr>
          <p:nvPr/>
        </p:nvSpPr>
        <p:spPr bwMode="auto">
          <a:xfrm flipH="1">
            <a:off x="3181350" y="4574858"/>
            <a:ext cx="812800" cy="279400"/>
          </a:xfrm>
          <a:prstGeom prst="rtTriangle">
            <a:avLst/>
          </a:prstGeom>
          <a:solidFill>
            <a:srgbClr val="669900"/>
          </a:solidFill>
          <a:ln w="12700">
            <a:noFill/>
            <a:miter lim="800000"/>
            <a:headEnd/>
            <a:tailEnd/>
          </a:ln>
        </p:spPr>
        <p:txBody>
          <a:bodyPr wrap="none" anchor="ctr"/>
          <a:lstStyle/>
          <a:p>
            <a:endParaRPr lang="en-US"/>
          </a:p>
        </p:txBody>
      </p:sp>
      <p:sp>
        <p:nvSpPr>
          <p:cNvPr id="15442" name="Rectangle 83"/>
          <p:cNvSpPr>
            <a:spLocks noChangeArrowheads="1"/>
          </p:cNvSpPr>
          <p:nvPr/>
        </p:nvSpPr>
        <p:spPr bwMode="auto">
          <a:xfrm>
            <a:off x="3989388" y="4574858"/>
            <a:ext cx="4284662" cy="280987"/>
          </a:xfrm>
          <a:prstGeom prst="rect">
            <a:avLst/>
          </a:prstGeom>
          <a:solidFill>
            <a:srgbClr val="669900"/>
          </a:solidFill>
          <a:ln w="9525" algn="ctr">
            <a:noFill/>
            <a:miter lim="800000"/>
            <a:headEnd/>
            <a:tailEnd/>
          </a:ln>
        </p:spPr>
        <p:txBody>
          <a:bodyPr wrap="none" anchor="ctr"/>
          <a:lstStyle/>
          <a:p>
            <a:endParaRPr lang="en-US" sz="1000" b="1">
              <a:solidFill>
                <a:schemeClr val="bg1"/>
              </a:solidFill>
            </a:endParaRPr>
          </a:p>
        </p:txBody>
      </p:sp>
      <p:sp>
        <p:nvSpPr>
          <p:cNvPr id="15443" name="Text Box 84"/>
          <p:cNvSpPr txBox="1">
            <a:spLocks noChangeArrowheads="1"/>
          </p:cNvSpPr>
          <p:nvPr/>
        </p:nvSpPr>
        <p:spPr bwMode="auto">
          <a:xfrm>
            <a:off x="4035425" y="4555808"/>
            <a:ext cx="1463675" cy="274637"/>
          </a:xfrm>
          <a:prstGeom prst="rect">
            <a:avLst/>
          </a:prstGeom>
          <a:noFill/>
          <a:ln w="9525" algn="ctr">
            <a:noFill/>
            <a:miter lim="800000"/>
            <a:headEnd/>
            <a:tailEnd/>
          </a:ln>
        </p:spPr>
        <p:txBody>
          <a:bodyPr wrap="none">
            <a:spAutoFit/>
          </a:bodyPr>
          <a:lstStyle/>
          <a:p>
            <a:pPr algn="r"/>
            <a:r>
              <a:rPr lang="en-US" b="1">
                <a:solidFill>
                  <a:schemeClr val="bg1"/>
                </a:solidFill>
              </a:rPr>
              <a:t>Test &amp; Evaluation</a:t>
            </a:r>
          </a:p>
        </p:txBody>
      </p:sp>
      <p:sp>
        <p:nvSpPr>
          <p:cNvPr id="15444" name="AutoShape 85"/>
          <p:cNvSpPr>
            <a:spLocks noChangeArrowheads="1"/>
          </p:cNvSpPr>
          <p:nvPr/>
        </p:nvSpPr>
        <p:spPr bwMode="auto">
          <a:xfrm>
            <a:off x="5697538" y="4630420"/>
            <a:ext cx="190500"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45" name="AutoShape 86"/>
          <p:cNvSpPr>
            <a:spLocks noChangeArrowheads="1"/>
          </p:cNvSpPr>
          <p:nvPr/>
        </p:nvSpPr>
        <p:spPr bwMode="auto">
          <a:xfrm>
            <a:off x="6142038" y="4630420"/>
            <a:ext cx="190500"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46" name="Text Box 87"/>
          <p:cNvSpPr txBox="1">
            <a:spLocks noChangeArrowheads="1"/>
          </p:cNvSpPr>
          <p:nvPr/>
        </p:nvSpPr>
        <p:spPr bwMode="auto">
          <a:xfrm>
            <a:off x="5754688" y="4543108"/>
            <a:ext cx="458787" cy="244475"/>
          </a:xfrm>
          <a:prstGeom prst="rect">
            <a:avLst/>
          </a:prstGeom>
          <a:noFill/>
          <a:ln w="9525" algn="ctr">
            <a:noFill/>
            <a:miter lim="800000"/>
            <a:headEnd/>
            <a:tailEnd/>
          </a:ln>
        </p:spPr>
        <p:txBody>
          <a:bodyPr wrap="none">
            <a:spAutoFit/>
          </a:bodyPr>
          <a:lstStyle/>
          <a:p>
            <a:r>
              <a:rPr lang="en-US" sz="1000" b="1">
                <a:solidFill>
                  <a:schemeClr val="bg1"/>
                </a:solidFill>
              </a:rPr>
              <a:t>OUE</a:t>
            </a:r>
          </a:p>
        </p:txBody>
      </p:sp>
      <p:sp>
        <p:nvSpPr>
          <p:cNvPr id="15447" name="Text Box 88"/>
          <p:cNvSpPr txBox="1">
            <a:spLocks noChangeArrowheads="1"/>
          </p:cNvSpPr>
          <p:nvPr/>
        </p:nvSpPr>
        <p:spPr bwMode="auto">
          <a:xfrm>
            <a:off x="6283325" y="4549458"/>
            <a:ext cx="536575" cy="244475"/>
          </a:xfrm>
          <a:prstGeom prst="rect">
            <a:avLst/>
          </a:prstGeom>
          <a:noFill/>
          <a:ln w="9525" algn="ctr">
            <a:noFill/>
            <a:miter lim="800000"/>
            <a:headEnd/>
            <a:tailEnd/>
          </a:ln>
        </p:spPr>
        <p:txBody>
          <a:bodyPr wrap="none">
            <a:spAutoFit/>
          </a:bodyPr>
          <a:lstStyle/>
          <a:p>
            <a:r>
              <a:rPr lang="en-US" sz="1000" b="1">
                <a:solidFill>
                  <a:schemeClr val="bg1"/>
                </a:solidFill>
              </a:rPr>
              <a:t>OT&amp;E</a:t>
            </a:r>
          </a:p>
        </p:txBody>
      </p:sp>
      <p:sp>
        <p:nvSpPr>
          <p:cNvPr id="15448" name="AutoShape 89"/>
          <p:cNvSpPr>
            <a:spLocks noChangeArrowheads="1"/>
          </p:cNvSpPr>
          <p:nvPr/>
        </p:nvSpPr>
        <p:spPr bwMode="auto">
          <a:xfrm>
            <a:off x="5959475" y="2027238"/>
            <a:ext cx="188913" cy="158750"/>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en-US"/>
          </a:p>
        </p:txBody>
      </p:sp>
      <p:sp>
        <p:nvSpPr>
          <p:cNvPr id="15449" name="Text Box 90"/>
          <p:cNvSpPr txBox="1">
            <a:spLocks noChangeArrowheads="1"/>
          </p:cNvSpPr>
          <p:nvPr/>
        </p:nvSpPr>
        <p:spPr bwMode="auto">
          <a:xfrm>
            <a:off x="6138863" y="1987550"/>
            <a:ext cx="452437" cy="244475"/>
          </a:xfrm>
          <a:prstGeom prst="rect">
            <a:avLst/>
          </a:prstGeom>
          <a:noFill/>
          <a:ln w="9525" algn="ctr">
            <a:noFill/>
            <a:miter lim="800000"/>
            <a:headEnd/>
            <a:tailEnd/>
          </a:ln>
        </p:spPr>
        <p:txBody>
          <a:bodyPr wrap="none">
            <a:spAutoFit/>
          </a:bodyPr>
          <a:lstStyle/>
          <a:p>
            <a:r>
              <a:rPr lang="en-US" sz="1000" b="1">
                <a:solidFill>
                  <a:srgbClr val="151C77"/>
                </a:solidFill>
              </a:rPr>
              <a:t>FOC</a:t>
            </a:r>
          </a:p>
        </p:txBody>
      </p:sp>
      <p:sp>
        <p:nvSpPr>
          <p:cNvPr id="15450" name="Rectangle 91"/>
          <p:cNvSpPr>
            <a:spLocks noChangeArrowheads="1"/>
          </p:cNvSpPr>
          <p:nvPr/>
        </p:nvSpPr>
        <p:spPr bwMode="auto">
          <a:xfrm>
            <a:off x="0" y="5731497"/>
            <a:ext cx="9144000" cy="707886"/>
          </a:xfrm>
          <a:prstGeom prst="rect">
            <a:avLst/>
          </a:prstGeom>
          <a:solidFill>
            <a:srgbClr val="FFFF00"/>
          </a:solidFill>
          <a:ln w="12700">
            <a:solidFill>
              <a:schemeClr val="tx1"/>
            </a:solidFill>
            <a:miter lim="800000"/>
            <a:headEnd/>
            <a:tailEnd/>
          </a:ln>
        </p:spPr>
        <p:txBody>
          <a:bodyPr wrap="square">
            <a:spAutoFit/>
          </a:bodyPr>
          <a:lstStyle/>
          <a:p>
            <a:pPr lvl="1" algn="ctr">
              <a:spcBef>
                <a:spcPct val="20000"/>
              </a:spcBef>
              <a:buClr>
                <a:srgbClr val="151C77"/>
              </a:buClr>
              <a:buSzPct val="80000"/>
              <a:buFont typeface="Wingdings" pitchFamily="2" charset="2"/>
              <a:buNone/>
            </a:pPr>
            <a:r>
              <a:rPr lang="en-US" sz="2000" dirty="0"/>
              <a:t>Strategic &amp; focused on Milestones and critical events between </a:t>
            </a:r>
            <a:r>
              <a:rPr lang="en-US" sz="2000" dirty="0" smtClean="0"/>
              <a:t>Milestones;  </a:t>
            </a:r>
            <a:r>
              <a:rPr lang="en-US" sz="2000" dirty="0"/>
              <a:t>m</a:t>
            </a:r>
            <a:r>
              <a:rPr lang="en-US" sz="2000" dirty="0" smtClean="0"/>
              <a:t>ust communicate schedule changes</a:t>
            </a:r>
            <a:endParaRPr lang="en-US" sz="2000" dirty="0"/>
          </a:p>
        </p:txBody>
      </p:sp>
      <p:sp>
        <p:nvSpPr>
          <p:cNvPr id="94" name="AutoShape 150"/>
          <p:cNvSpPr>
            <a:spLocks noChangeArrowheads="1"/>
          </p:cNvSpPr>
          <p:nvPr/>
        </p:nvSpPr>
        <p:spPr bwMode="auto">
          <a:xfrm>
            <a:off x="6898084" y="4276058"/>
            <a:ext cx="2226469" cy="354362"/>
          </a:xfrm>
          <a:prstGeom prst="wedgeRoundRectCallout">
            <a:avLst>
              <a:gd name="adj1" fmla="val -41778"/>
              <a:gd name="adj2" fmla="val -240704"/>
              <a:gd name="adj3" fmla="val 16667"/>
            </a:avLst>
          </a:prstGeom>
          <a:solidFill>
            <a:srgbClr val="FFCC00"/>
          </a:solidFill>
          <a:ln w="12700">
            <a:solidFill>
              <a:schemeClr val="tx1"/>
            </a:solidFill>
            <a:miter lim="800000"/>
            <a:headEnd/>
            <a:tailEnd/>
          </a:ln>
        </p:spPr>
        <p:txBody>
          <a:bodyPr/>
          <a:lstStyle/>
          <a:p>
            <a:r>
              <a:rPr lang="en-US" b="1" dirty="0" smtClean="0"/>
              <a:t>Highlight critical path</a:t>
            </a:r>
            <a:endParaRPr lang="en-US" b="1" dirty="0"/>
          </a:p>
        </p:txBody>
      </p:sp>
    </p:spTree>
    <p:extLst>
      <p:ext uri="{BB962C8B-B14F-4D97-AF65-F5344CB8AC3E}">
        <p14:creationId xmlns:p14="http://schemas.microsoft.com/office/powerpoint/2010/main" val="2218945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9144000" cy="169817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4" name="Slide Number Placeholder 3"/>
          <p:cNvSpPr>
            <a:spLocks noGrp="1"/>
          </p:cNvSpPr>
          <p:nvPr>
            <p:ph type="sldNum" sz="quarter" idx="11"/>
          </p:nvPr>
        </p:nvSpPr>
        <p:spPr/>
        <p:txBody>
          <a:bodyPr/>
          <a:lstStyle/>
          <a:p>
            <a:pPr>
              <a:defRPr/>
            </a:pPr>
            <a:fld id="{A87090A8-8C65-4F1B-8A02-3110C6B0FB77}" type="slidenum">
              <a:rPr lang="en-US" smtClean="0"/>
              <a:pPr>
                <a:defRPr/>
              </a:pPr>
              <a:t>8</a:t>
            </a:fld>
            <a:endParaRPr lang="en-US" dirty="0">
              <a:solidFill>
                <a:srgbClr val="80808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70507588"/>
              </p:ext>
            </p:extLst>
          </p:nvPr>
        </p:nvGraphicFramePr>
        <p:xfrm>
          <a:off x="942364" y="31308"/>
          <a:ext cx="7322856" cy="6372029"/>
        </p:xfrm>
        <a:graphic>
          <a:graphicData uri="http://schemas.openxmlformats.org/presentationml/2006/ole">
            <mc:AlternateContent xmlns:mc="http://schemas.openxmlformats.org/markup-compatibility/2006">
              <mc:Choice xmlns:v="urn:schemas-microsoft-com:vml" Requires="v">
                <p:oleObj spid="_x0000_s49186" name="Worksheet" r:id="rId5" imgW="9382176" imgH="8163034" progId="Excel.Sheet.12">
                  <p:embed/>
                </p:oleObj>
              </mc:Choice>
              <mc:Fallback>
                <p:oleObj name="Worksheet" r:id="rId5" imgW="9382176" imgH="8163034" progId="Excel.Sheet.12">
                  <p:embed/>
                  <p:pic>
                    <p:nvPicPr>
                      <p:cNvPr id="0" name=""/>
                      <p:cNvPicPr/>
                      <p:nvPr/>
                    </p:nvPicPr>
                    <p:blipFill>
                      <a:blip r:embed="rId6"/>
                      <a:stretch>
                        <a:fillRect/>
                      </a:stretch>
                    </p:blipFill>
                    <p:spPr>
                      <a:xfrm>
                        <a:off x="942364" y="31308"/>
                        <a:ext cx="7322856" cy="6372029"/>
                      </a:xfrm>
                      <a:prstGeom prst="rect">
                        <a:avLst/>
                      </a:prstGeom>
                    </p:spPr>
                  </p:pic>
                </p:oleObj>
              </mc:Fallback>
            </mc:AlternateContent>
          </a:graphicData>
        </a:graphic>
      </p:graphicFrame>
      <p:sp>
        <p:nvSpPr>
          <p:cNvPr id="6" name="AutoShape 150"/>
          <p:cNvSpPr>
            <a:spLocks noChangeArrowheads="1"/>
          </p:cNvSpPr>
          <p:nvPr/>
        </p:nvSpPr>
        <p:spPr bwMode="auto">
          <a:xfrm>
            <a:off x="4876800" y="4435755"/>
            <a:ext cx="4267200" cy="1881918"/>
          </a:xfrm>
          <a:prstGeom prst="wedgeRoundRectCallout">
            <a:avLst>
              <a:gd name="adj1" fmla="val -28173"/>
              <a:gd name="adj2" fmla="val -49656"/>
              <a:gd name="adj3" fmla="val 16667"/>
            </a:avLst>
          </a:prstGeom>
          <a:solidFill>
            <a:srgbClr val="FFCC00"/>
          </a:solidFill>
          <a:ln w="12700">
            <a:solidFill>
              <a:schemeClr val="tx1"/>
            </a:solidFill>
            <a:miter lim="800000"/>
            <a:headEnd/>
            <a:tailEnd/>
          </a:ln>
        </p:spPr>
        <p:txBody>
          <a:bodyPr/>
          <a:lstStyle/>
          <a:p>
            <a:r>
              <a:rPr lang="en-US" b="1" dirty="0" smtClean="0"/>
              <a:t>Note: Do </a:t>
            </a:r>
            <a:r>
              <a:rPr lang="en-US" b="1" dirty="0"/>
              <a:t>not disclose any BCA funding levels past </a:t>
            </a:r>
            <a:r>
              <a:rPr lang="en-US" b="1" dirty="0" smtClean="0"/>
              <a:t>FY17 </a:t>
            </a:r>
            <a:r>
              <a:rPr lang="en-US" b="1" dirty="0"/>
              <a:t>as they are not official AF </a:t>
            </a:r>
            <a:r>
              <a:rPr lang="en-US" b="1" dirty="0" smtClean="0"/>
              <a:t>position.  However, if BCA funding levels in the out years will cause disconnects, highlight them  in a generic sense.  If there is major cause for concern, provide a BCA Spruill Chart separately from the CSB briefing that can be given to leadership for AF eyes only. </a:t>
            </a:r>
            <a:endParaRPr lang="en-US" b="1" dirty="0"/>
          </a:p>
        </p:txBody>
      </p:sp>
    </p:spTree>
    <p:extLst>
      <p:ext uri="{BB962C8B-B14F-4D97-AF65-F5344CB8AC3E}">
        <p14:creationId xmlns:p14="http://schemas.microsoft.com/office/powerpoint/2010/main" val="751807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7614" y="1277605"/>
            <a:ext cx="4818865" cy="257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Affordability Analysis</a:t>
            </a:r>
            <a:endParaRPr lang="en-US" dirty="0"/>
          </a:p>
        </p:txBody>
      </p:sp>
      <p:sp>
        <p:nvSpPr>
          <p:cNvPr id="4" name="Slide Number Placeholder 3"/>
          <p:cNvSpPr>
            <a:spLocks noGrp="1"/>
          </p:cNvSpPr>
          <p:nvPr>
            <p:ph type="sldNum" sz="quarter" idx="10"/>
          </p:nvPr>
        </p:nvSpPr>
        <p:spPr/>
        <p:txBody>
          <a:bodyPr/>
          <a:lstStyle/>
          <a:p>
            <a:pPr>
              <a:defRPr/>
            </a:pPr>
            <a:fld id="{A87090A8-8C65-4F1B-8A02-3110C6B0FB77}" type="slidenum">
              <a:rPr lang="en-US" smtClean="0"/>
              <a:pPr>
                <a:defRPr/>
              </a:pPr>
              <a:t>9</a:t>
            </a:fld>
            <a:endParaRPr lang="en-US" dirty="0">
              <a:solidFill>
                <a:srgbClr val="808080"/>
              </a:solidFill>
            </a:endParaRPr>
          </a:p>
        </p:txBody>
      </p:sp>
      <p:cxnSp>
        <p:nvCxnSpPr>
          <p:cNvPr id="8" name="Straight Connector 7"/>
          <p:cNvCxnSpPr/>
          <p:nvPr/>
        </p:nvCxnSpPr>
        <p:spPr bwMode="auto">
          <a:xfrm>
            <a:off x="4180114" y="1262257"/>
            <a:ext cx="0" cy="264472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0" y="3906981"/>
            <a:ext cx="914400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graphicFrame>
        <p:nvGraphicFramePr>
          <p:cNvPr id="15" name="Group 149"/>
          <p:cNvGraphicFramePr>
            <a:graphicFrameLocks noGrp="1"/>
          </p:cNvGraphicFramePr>
          <p:nvPr>
            <p:extLst>
              <p:ext uri="{D42A27DB-BD31-4B8C-83A1-F6EECF244321}">
                <p14:modId xmlns:p14="http://schemas.microsoft.com/office/powerpoint/2010/main" val="2173015353"/>
              </p:ext>
            </p:extLst>
          </p:nvPr>
        </p:nvGraphicFramePr>
        <p:xfrm>
          <a:off x="71253" y="1464845"/>
          <a:ext cx="4073236" cy="1954847"/>
        </p:xfrm>
        <a:graphic>
          <a:graphicData uri="http://schemas.openxmlformats.org/drawingml/2006/table">
            <a:tbl>
              <a:tblPr/>
              <a:tblGrid>
                <a:gridCol w="890649"/>
                <a:gridCol w="1662546"/>
                <a:gridCol w="1520041"/>
              </a:tblGrid>
              <a:tr h="693434">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400" b="0" i="0" u="none" strike="noStrike" cap="none" normalizeH="0" baseline="0" dirty="0" smtClean="0">
                        <a:ln>
                          <a:noFill/>
                        </a:ln>
                        <a:solidFill>
                          <a:schemeClr val="bg1"/>
                        </a:solidFill>
                        <a:effectLst/>
                        <a:latin typeface="Arial" charset="0"/>
                      </a:endParaRP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defRPr/>
                      </a:pPr>
                      <a:r>
                        <a:rPr kumimoji="0" lang="en-US" sz="1400" b="1" i="0" u="none" strike="noStrike" cap="none" normalizeH="0" baseline="0" dirty="0" smtClean="0">
                          <a:ln>
                            <a:noFill/>
                          </a:ln>
                          <a:solidFill>
                            <a:schemeClr val="bg1"/>
                          </a:solidFill>
                          <a:effectLst/>
                          <a:latin typeface="Arial" charset="0"/>
                        </a:rPr>
                        <a:t>Affordability Cap</a:t>
                      </a:r>
                    </a:p>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lang="en-US" sz="1400" b="1" dirty="0" smtClean="0">
                          <a:solidFill>
                            <a:schemeClr val="bg1"/>
                          </a:solidFill>
                        </a:rPr>
                        <a:t>(BY13$B)</a:t>
                      </a:r>
                      <a:endParaRPr kumimoji="0" lang="en-US" sz="1400" b="1" i="0" u="none" strike="noStrike" cap="none" normalizeH="0" baseline="0" dirty="0" smtClean="0">
                        <a:ln>
                          <a:noFill/>
                        </a:ln>
                        <a:solidFill>
                          <a:schemeClr val="bg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defRPr/>
                      </a:pPr>
                      <a:r>
                        <a:rPr kumimoji="0" lang="en-US" sz="1400" b="1" i="0" u="none" strike="noStrike" cap="none" normalizeH="0" baseline="0" dirty="0" smtClean="0">
                          <a:ln>
                            <a:noFill/>
                          </a:ln>
                          <a:solidFill>
                            <a:schemeClr val="bg1"/>
                          </a:solidFill>
                          <a:effectLst/>
                          <a:latin typeface="Arial" charset="0"/>
                        </a:rPr>
                        <a:t>Current Estimate (</a:t>
                      </a:r>
                      <a:r>
                        <a:rPr lang="en-US" sz="1400" b="1" dirty="0" smtClean="0">
                          <a:solidFill>
                            <a:schemeClr val="bg1"/>
                          </a:solidFill>
                        </a:rPr>
                        <a:t>BY13$B</a:t>
                      </a:r>
                      <a:r>
                        <a:rPr kumimoji="0" lang="en-US" sz="1400" b="1" i="0" u="none" strike="noStrike" cap="none" normalizeH="0" baseline="0" dirty="0" smtClean="0">
                          <a:ln>
                            <a:noFill/>
                          </a:ln>
                          <a:solidFill>
                            <a:schemeClr val="bg1"/>
                          </a:solidFill>
                          <a:effectLst/>
                          <a:latin typeface="Arial" charset="0"/>
                        </a:rPr>
                        <a:t>)</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r>
              <a:tr h="507050">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APUC</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2.0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1.9</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183">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O&amp;S*</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10.0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9.0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609">
                <a:tc gridSpan="3">
                  <a:txBody>
                    <a:bodyPr/>
                    <a:lstStyle/>
                    <a:p>
                      <a:pPr marL="0" marR="0" lvl="0" indent="0" algn="l"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*Indicate whether O&amp;S is for entire weapon system or the ACAT I program in question</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800" b="1" i="0" u="none" strike="noStrike" cap="none" normalizeH="0" baseline="0" dirty="0" smtClean="0">
                        <a:ln>
                          <a:noFill/>
                        </a:ln>
                        <a:solidFill>
                          <a:schemeClr val="tx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endParaRP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 name="Group 149"/>
          <p:cNvGraphicFramePr>
            <a:graphicFrameLocks noGrp="1"/>
          </p:cNvGraphicFramePr>
          <p:nvPr>
            <p:extLst>
              <p:ext uri="{D42A27DB-BD31-4B8C-83A1-F6EECF244321}">
                <p14:modId xmlns:p14="http://schemas.microsoft.com/office/powerpoint/2010/main" val="432618952"/>
              </p:ext>
            </p:extLst>
          </p:nvPr>
        </p:nvGraphicFramePr>
        <p:xfrm>
          <a:off x="201881" y="4168239"/>
          <a:ext cx="8597735" cy="1769458"/>
        </p:xfrm>
        <a:graphic>
          <a:graphicData uri="http://schemas.openxmlformats.org/drawingml/2006/table">
            <a:tbl>
              <a:tblPr/>
              <a:tblGrid>
                <a:gridCol w="4492863"/>
                <a:gridCol w="4104872"/>
              </a:tblGrid>
              <a:tr h="352162">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1" i="0" u="none" strike="noStrike" cap="none" normalizeH="0" baseline="0" dirty="0" smtClean="0">
                          <a:ln>
                            <a:noFill/>
                          </a:ln>
                          <a:solidFill>
                            <a:schemeClr val="bg1"/>
                          </a:solidFill>
                          <a:effectLst/>
                          <a:latin typeface="Arial" charset="0"/>
                        </a:rPr>
                        <a:t>Affordability Challenge</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1" i="0" u="none" strike="noStrike" cap="none" normalizeH="0" baseline="0" dirty="0" smtClean="0">
                          <a:ln>
                            <a:noFill/>
                          </a:ln>
                          <a:solidFill>
                            <a:schemeClr val="bg1"/>
                          </a:solidFill>
                          <a:effectLst/>
                          <a:latin typeface="+mn-lt"/>
                        </a:rPr>
                        <a:t>Mitigation</a:t>
                      </a:r>
                      <a:endParaRPr kumimoji="0" lang="en-US" sz="1800" b="1" i="0" u="none" strike="noStrike" cap="none" normalizeH="0" baseline="0" dirty="0" smtClean="0">
                        <a:ln>
                          <a:noFill/>
                        </a:ln>
                        <a:solidFill>
                          <a:schemeClr val="bg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r>
              <a:tr h="570038">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Requirement A is more difficult, more costly to achieve than expected at APB</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Reduce threshold to X -- maintain current affordability cap</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3082">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User-Requested addition of </a:t>
                      </a:r>
                      <a:br>
                        <a:rPr kumimoji="0" lang="en-US" sz="1800" b="0" i="0" u="none" strike="noStrike" cap="none" normalizeH="0" baseline="0" dirty="0" smtClean="0">
                          <a:ln>
                            <a:noFill/>
                          </a:ln>
                          <a:solidFill>
                            <a:schemeClr val="tx1"/>
                          </a:solidFill>
                          <a:effectLst/>
                          <a:latin typeface="Arial" charset="0"/>
                        </a:rPr>
                      </a:br>
                      <a:r>
                        <a:rPr kumimoji="0" lang="en-US" sz="1800" b="0" i="0" u="none" strike="noStrike" cap="none" normalizeH="0" baseline="0" dirty="0" smtClean="0">
                          <a:ln>
                            <a:noFill/>
                          </a:ln>
                          <a:solidFill>
                            <a:schemeClr val="tx1"/>
                          </a:solidFill>
                          <a:effectLst/>
                          <a:latin typeface="Arial" charset="0"/>
                        </a:rPr>
                        <a:t>Requirement B </a:t>
                      </a:r>
                    </a:p>
                  </a:txBody>
                  <a:tcPr marT="45714" marB="4571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
                          <a:srgbClr val="0C2D83"/>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Increase affordability cap -- critical capability adds distinct value, more expensive to wait for future increment</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02183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22117</TotalTime>
  <Words>4022</Words>
  <Application>Microsoft Office PowerPoint</Application>
  <PresentationFormat>On-screen Show (4:3)</PresentationFormat>
  <Paragraphs>646</Paragraphs>
  <Slides>24</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USAF(Unclas)</vt:lpstr>
      <vt:lpstr>Worksheet</vt:lpstr>
      <vt:lpstr>PowerPoint Presentation</vt:lpstr>
      <vt:lpstr>PEO Intro and Owning the  Technical Baseline (OTB) Guidance</vt:lpstr>
      <vt:lpstr>Own the Technical Baseline SPOTLIGHT Chart</vt:lpstr>
      <vt:lpstr>PowerPoint Presentation</vt:lpstr>
      <vt:lpstr> Why We Are Here Today</vt:lpstr>
      <vt:lpstr>Interrelationships, Dependencies and Synchronization with Complementary Systems</vt:lpstr>
      <vt:lpstr>Program X Schedule</vt:lpstr>
      <vt:lpstr>PowerPoint Presentation</vt:lpstr>
      <vt:lpstr>Affordability Analysis</vt:lpstr>
      <vt:lpstr>Should Cost Summary </vt:lpstr>
      <vt:lpstr>New and Evolving  Threat Analysis</vt:lpstr>
      <vt:lpstr>New CSB CIP PROCESS  (This slide is FYI; not part of template)</vt:lpstr>
      <vt:lpstr>Program X Critical Threat Overview</vt:lpstr>
      <vt:lpstr>PowerPoint Presentation</vt:lpstr>
      <vt:lpstr>PowerPoint Presentation</vt:lpstr>
      <vt:lpstr>Change Management &amp; Governance</vt:lpstr>
      <vt:lpstr>Requirements Changes (+/-) since last CSB</vt:lpstr>
      <vt:lpstr>PowerPoint Presentation</vt:lpstr>
      <vt:lpstr>Potential De-scoping Options</vt:lpstr>
      <vt:lpstr>Issues</vt:lpstr>
      <vt:lpstr>Key CSB Information (These slides are FYI; not part of template)</vt:lpstr>
      <vt:lpstr>Configuration Steering Board</vt:lpstr>
      <vt:lpstr>CSB Membership</vt:lpstr>
      <vt:lpstr>Exemptions from CSB briefing requirement</vt:lpstr>
    </vt:vector>
  </TitlesOfParts>
  <Company>HQ USAF/______, Pentagon, DC 20330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Davies, Rebecca L SES USAF SAF/AQ</dc:creator>
  <cp:lastModifiedBy>MARTIN, ROBERT E NH-04 USAF HAF U S AIR FORCE HQ/AQ</cp:lastModifiedBy>
  <cp:revision>497</cp:revision>
  <cp:lastPrinted>2016-01-29T14:04:28Z</cp:lastPrinted>
  <dcterms:created xsi:type="dcterms:W3CDTF">2000-04-26T18:38:01Z</dcterms:created>
  <dcterms:modified xsi:type="dcterms:W3CDTF">2016-03-23T17:37:46Z</dcterms:modified>
</cp:coreProperties>
</file>