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26"/>
  </p:notesMasterIdLst>
  <p:handoutMasterIdLst>
    <p:handoutMasterId r:id="rId27"/>
  </p:handoutMasterIdLst>
  <p:sldIdLst>
    <p:sldId id="374" r:id="rId2"/>
    <p:sldId id="328" r:id="rId3"/>
    <p:sldId id="366" r:id="rId4"/>
    <p:sldId id="357" r:id="rId5"/>
    <p:sldId id="340" r:id="rId6"/>
    <p:sldId id="341" r:id="rId7"/>
    <p:sldId id="343" r:id="rId8"/>
    <p:sldId id="344" r:id="rId9"/>
    <p:sldId id="365" r:id="rId10"/>
    <p:sldId id="345" r:id="rId11"/>
    <p:sldId id="346" r:id="rId12"/>
    <p:sldId id="347" r:id="rId13"/>
    <p:sldId id="348" r:id="rId14"/>
    <p:sldId id="368" r:id="rId15"/>
    <p:sldId id="367" r:id="rId16"/>
    <p:sldId id="369" r:id="rId17"/>
    <p:sldId id="370" r:id="rId18"/>
    <p:sldId id="371" r:id="rId19"/>
    <p:sldId id="372" r:id="rId20"/>
    <p:sldId id="353" r:id="rId21"/>
    <p:sldId id="376" r:id="rId22"/>
    <p:sldId id="373" r:id="rId23"/>
    <p:sldId id="377" r:id="rId24"/>
    <p:sldId id="375"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3300"/>
    <a:srgbClr val="CCCCFF"/>
    <a:srgbClr val="FF0000"/>
    <a:srgbClr val="FFFF99"/>
    <a:srgbClr val="006600"/>
    <a:srgbClr val="0000CC"/>
    <a:srgbClr val="0099CC"/>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6"/>
    <p:restoredTop sz="80845" autoAdjust="0"/>
  </p:normalViewPr>
  <p:slideViewPr>
    <p:cSldViewPr>
      <p:cViewPr varScale="1">
        <p:scale>
          <a:sx n="121" d="100"/>
          <a:sy n="121" d="100"/>
        </p:scale>
        <p:origin x="1952"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AA76A4-6268-9B49-B3E2-55A3D8758FCC}" type="datetimeFigureOut">
              <a:rPr kumimoji="1" lang="zh-CN" altLang="en-US" smtClean="0"/>
              <a:t>2022/2/11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E7E7D8-94E2-2446-8CC4-3B7723EA2765}" type="slidenum">
              <a:rPr kumimoji="1" lang="zh-CN" altLang="en-US" smtClean="0"/>
              <a:t>‹#›</a:t>
            </a:fld>
            <a:endParaRPr kumimoji="1" lang="zh-CN" altLang="en-US"/>
          </a:p>
        </p:txBody>
      </p:sp>
    </p:spTree>
    <p:extLst>
      <p:ext uri="{BB962C8B-B14F-4D97-AF65-F5344CB8AC3E}">
        <p14:creationId xmlns:p14="http://schemas.microsoft.com/office/powerpoint/2010/main" val="263601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39940"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164FFAA-9866-4803-948B-D7B0C4FA39DE}" type="slidenum">
              <a:rPr lang="zh-CN" altLang="en-US"/>
              <a:pPr>
                <a:defRPr/>
              </a:pPr>
              <a:t>‹#›</a:t>
            </a:fld>
            <a:endParaRPr lang="en-US"/>
          </a:p>
        </p:txBody>
      </p:sp>
    </p:spTree>
    <p:extLst>
      <p:ext uri="{BB962C8B-B14F-4D97-AF65-F5344CB8AC3E}">
        <p14:creationId xmlns:p14="http://schemas.microsoft.com/office/powerpoint/2010/main" val="15870150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1</a:t>
            </a:fld>
            <a:endParaRPr lang="en-US"/>
          </a:p>
        </p:txBody>
      </p:sp>
    </p:spTree>
    <p:extLst>
      <p:ext uri="{BB962C8B-B14F-4D97-AF65-F5344CB8AC3E}">
        <p14:creationId xmlns:p14="http://schemas.microsoft.com/office/powerpoint/2010/main" val="54890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13</a:t>
            </a:fld>
            <a:endParaRPr lang="en-US"/>
          </a:p>
        </p:txBody>
      </p:sp>
    </p:spTree>
    <p:extLst>
      <p:ext uri="{BB962C8B-B14F-4D97-AF65-F5344CB8AC3E}">
        <p14:creationId xmlns:p14="http://schemas.microsoft.com/office/powerpoint/2010/main" val="3732844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14</a:t>
            </a:fld>
            <a:endParaRPr lang="en-US"/>
          </a:p>
        </p:txBody>
      </p:sp>
    </p:spTree>
    <p:extLst>
      <p:ext uri="{BB962C8B-B14F-4D97-AF65-F5344CB8AC3E}">
        <p14:creationId xmlns:p14="http://schemas.microsoft.com/office/powerpoint/2010/main" val="723346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15</a:t>
            </a:fld>
            <a:endParaRPr lang="en-US"/>
          </a:p>
        </p:txBody>
      </p:sp>
    </p:spTree>
    <p:extLst>
      <p:ext uri="{BB962C8B-B14F-4D97-AF65-F5344CB8AC3E}">
        <p14:creationId xmlns:p14="http://schemas.microsoft.com/office/powerpoint/2010/main" val="263356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16</a:t>
            </a:fld>
            <a:endParaRPr lang="en-US"/>
          </a:p>
        </p:txBody>
      </p:sp>
    </p:spTree>
    <p:extLst>
      <p:ext uri="{BB962C8B-B14F-4D97-AF65-F5344CB8AC3E}">
        <p14:creationId xmlns:p14="http://schemas.microsoft.com/office/powerpoint/2010/main" val="69846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19</a:t>
            </a:fld>
            <a:endParaRPr lang="en-US"/>
          </a:p>
        </p:txBody>
      </p:sp>
    </p:spTree>
    <p:extLst>
      <p:ext uri="{BB962C8B-B14F-4D97-AF65-F5344CB8AC3E}">
        <p14:creationId xmlns:p14="http://schemas.microsoft.com/office/powerpoint/2010/main" val="297017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21</a:t>
            </a:fld>
            <a:endParaRPr lang="en-US"/>
          </a:p>
        </p:txBody>
      </p:sp>
    </p:spTree>
    <p:extLst>
      <p:ext uri="{BB962C8B-B14F-4D97-AF65-F5344CB8AC3E}">
        <p14:creationId xmlns:p14="http://schemas.microsoft.com/office/powerpoint/2010/main" val="2897596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22</a:t>
            </a:fld>
            <a:endParaRPr lang="en-US"/>
          </a:p>
        </p:txBody>
      </p:sp>
    </p:spTree>
    <p:extLst>
      <p:ext uri="{BB962C8B-B14F-4D97-AF65-F5344CB8AC3E}">
        <p14:creationId xmlns:p14="http://schemas.microsoft.com/office/powerpoint/2010/main" val="3573904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23</a:t>
            </a:fld>
            <a:endParaRPr lang="en-US"/>
          </a:p>
        </p:txBody>
      </p:sp>
    </p:spTree>
    <p:extLst>
      <p:ext uri="{BB962C8B-B14F-4D97-AF65-F5344CB8AC3E}">
        <p14:creationId xmlns:p14="http://schemas.microsoft.com/office/powerpoint/2010/main" val="3987137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24</a:t>
            </a:fld>
            <a:endParaRPr lang="en-US"/>
          </a:p>
        </p:txBody>
      </p:sp>
    </p:spTree>
    <p:extLst>
      <p:ext uri="{BB962C8B-B14F-4D97-AF65-F5344CB8AC3E}">
        <p14:creationId xmlns:p14="http://schemas.microsoft.com/office/powerpoint/2010/main" val="3679438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4</a:t>
            </a:fld>
            <a:endParaRPr lang="en-US"/>
          </a:p>
        </p:txBody>
      </p:sp>
    </p:spTree>
    <p:extLst>
      <p:ext uri="{BB962C8B-B14F-4D97-AF65-F5344CB8AC3E}">
        <p14:creationId xmlns:p14="http://schemas.microsoft.com/office/powerpoint/2010/main" val="64797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5</a:t>
            </a:fld>
            <a:endParaRPr lang="en-US"/>
          </a:p>
        </p:txBody>
      </p:sp>
    </p:spTree>
    <p:extLst>
      <p:ext uri="{BB962C8B-B14F-4D97-AF65-F5344CB8AC3E}">
        <p14:creationId xmlns:p14="http://schemas.microsoft.com/office/powerpoint/2010/main" val="2416253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6</a:t>
            </a:fld>
            <a:endParaRPr lang="en-US"/>
          </a:p>
        </p:txBody>
      </p:sp>
    </p:spTree>
    <p:extLst>
      <p:ext uri="{BB962C8B-B14F-4D97-AF65-F5344CB8AC3E}">
        <p14:creationId xmlns:p14="http://schemas.microsoft.com/office/powerpoint/2010/main" val="100737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Is this strategy the optimal one?</a:t>
            </a: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39F58C69-48D8-4D1D-B108-EB6DCA88683C}" type="slidenum">
              <a:rPr lang="zh-CN" altLang="en-US" sz="1200" smtClean="0"/>
              <a:pPr eaLnBrk="1" hangingPunct="1"/>
              <a:t>7</a:t>
            </a:fld>
            <a:endParaRPr lang="zh-CN" altLang="en-US" sz="1200"/>
          </a:p>
        </p:txBody>
      </p:sp>
    </p:spTree>
    <p:extLst>
      <p:ext uri="{BB962C8B-B14F-4D97-AF65-F5344CB8AC3E}">
        <p14:creationId xmlns:p14="http://schemas.microsoft.com/office/powerpoint/2010/main" val="2731589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8</a:t>
            </a:fld>
            <a:endParaRPr lang="en-US"/>
          </a:p>
        </p:txBody>
      </p:sp>
    </p:spTree>
    <p:extLst>
      <p:ext uri="{BB962C8B-B14F-4D97-AF65-F5344CB8AC3E}">
        <p14:creationId xmlns:p14="http://schemas.microsoft.com/office/powerpoint/2010/main" val="2760757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10</a:t>
            </a:fld>
            <a:endParaRPr lang="en-US"/>
          </a:p>
        </p:txBody>
      </p:sp>
    </p:spTree>
    <p:extLst>
      <p:ext uri="{BB962C8B-B14F-4D97-AF65-F5344CB8AC3E}">
        <p14:creationId xmlns:p14="http://schemas.microsoft.com/office/powerpoint/2010/main" val="2224538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11</a:t>
            </a:fld>
            <a:endParaRPr lang="en-US"/>
          </a:p>
        </p:txBody>
      </p:sp>
    </p:spTree>
    <p:extLst>
      <p:ext uri="{BB962C8B-B14F-4D97-AF65-F5344CB8AC3E}">
        <p14:creationId xmlns:p14="http://schemas.microsoft.com/office/powerpoint/2010/main" val="1482367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12</a:t>
            </a:fld>
            <a:endParaRPr lang="en-US"/>
          </a:p>
        </p:txBody>
      </p:sp>
    </p:spTree>
    <p:extLst>
      <p:ext uri="{BB962C8B-B14F-4D97-AF65-F5344CB8AC3E}">
        <p14:creationId xmlns:p14="http://schemas.microsoft.com/office/powerpoint/2010/main" val="3340812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F4563BEA-BD58-490E-81A6-619E52ABB55D}" type="slidenum">
              <a:rPr lang="zh-CN" altLang="en-US"/>
              <a:pPr>
                <a:defRPr/>
              </a:pPr>
              <a:t>‹#›</a:t>
            </a:fld>
            <a:endParaRPr lang="en-US"/>
          </a:p>
        </p:txBody>
      </p:sp>
    </p:spTree>
    <p:extLst>
      <p:ext uri="{BB962C8B-B14F-4D97-AF65-F5344CB8AC3E}">
        <p14:creationId xmlns:p14="http://schemas.microsoft.com/office/powerpoint/2010/main" val="286422311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696C68DF-2CA0-4263-8F96-15AB1C01F951}" type="slidenum">
              <a:rPr lang="zh-CN" altLang="en-US"/>
              <a:pPr>
                <a:defRPr/>
              </a:pPr>
              <a:t>‹#›</a:t>
            </a:fld>
            <a:endParaRPr lang="en-US"/>
          </a:p>
        </p:txBody>
      </p:sp>
    </p:spTree>
    <p:extLst>
      <p:ext uri="{BB962C8B-B14F-4D97-AF65-F5344CB8AC3E}">
        <p14:creationId xmlns:p14="http://schemas.microsoft.com/office/powerpoint/2010/main" val="277825755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6088" y="722313"/>
            <a:ext cx="2159000" cy="533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17500" y="722313"/>
            <a:ext cx="6326188" cy="533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7924F8C3-2F86-47FC-8F5A-0A8296AA1E82}" type="slidenum">
              <a:rPr lang="zh-CN" altLang="en-US"/>
              <a:pPr>
                <a:defRPr/>
              </a:pPr>
              <a:t>‹#›</a:t>
            </a:fld>
            <a:endParaRPr lang="en-US"/>
          </a:p>
        </p:txBody>
      </p:sp>
    </p:spTree>
    <p:extLst>
      <p:ext uri="{BB962C8B-B14F-4D97-AF65-F5344CB8AC3E}">
        <p14:creationId xmlns:p14="http://schemas.microsoft.com/office/powerpoint/2010/main" val="69313503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543FA85F-7706-4FB9-9705-50A10EA25BB2}" type="slidenum">
              <a:rPr lang="zh-CN" altLang="en-US"/>
              <a:pPr>
                <a:defRPr/>
              </a:pPr>
              <a:t>‹#›</a:t>
            </a:fld>
            <a:endParaRPr lang="en-US"/>
          </a:p>
        </p:txBody>
      </p:sp>
    </p:spTree>
    <p:extLst>
      <p:ext uri="{BB962C8B-B14F-4D97-AF65-F5344CB8AC3E}">
        <p14:creationId xmlns:p14="http://schemas.microsoft.com/office/powerpoint/2010/main" val="15207829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B9015537-1EC3-4CC2-9740-F2277563EB7D}" type="slidenum">
              <a:rPr lang="zh-CN" altLang="en-US"/>
              <a:pPr>
                <a:defRPr/>
              </a:pPr>
              <a:t>‹#›</a:t>
            </a:fld>
            <a:endParaRPr lang="en-US"/>
          </a:p>
        </p:txBody>
      </p:sp>
    </p:spTree>
    <p:extLst>
      <p:ext uri="{BB962C8B-B14F-4D97-AF65-F5344CB8AC3E}">
        <p14:creationId xmlns:p14="http://schemas.microsoft.com/office/powerpoint/2010/main" val="145970473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941513"/>
            <a:ext cx="402748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08500" y="1941513"/>
            <a:ext cx="40290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39D7F683-6665-43C8-B6B1-71F0F67E1AD3}" type="slidenum">
              <a:rPr lang="zh-CN" altLang="en-US"/>
              <a:pPr>
                <a:defRPr/>
              </a:pPr>
              <a:t>‹#›</a:t>
            </a:fld>
            <a:endParaRPr lang="en-US"/>
          </a:p>
        </p:txBody>
      </p:sp>
    </p:spTree>
    <p:extLst>
      <p:ext uri="{BB962C8B-B14F-4D97-AF65-F5344CB8AC3E}">
        <p14:creationId xmlns:p14="http://schemas.microsoft.com/office/powerpoint/2010/main" val="38704618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D9867589-5862-4DDB-9F2A-B92D73C70AF2}" type="slidenum">
              <a:rPr lang="zh-CN" altLang="en-US"/>
              <a:pPr>
                <a:defRPr/>
              </a:pPr>
              <a:t>‹#›</a:t>
            </a:fld>
            <a:endParaRPr lang="en-US"/>
          </a:p>
        </p:txBody>
      </p:sp>
    </p:spTree>
    <p:extLst>
      <p:ext uri="{BB962C8B-B14F-4D97-AF65-F5344CB8AC3E}">
        <p14:creationId xmlns:p14="http://schemas.microsoft.com/office/powerpoint/2010/main" val="194897887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B9069999-E7B5-4F77-8437-93BFB87FF9E6}" type="slidenum">
              <a:rPr lang="zh-CN" altLang="en-US"/>
              <a:pPr>
                <a:defRPr/>
              </a:pPr>
              <a:t>‹#›</a:t>
            </a:fld>
            <a:endParaRPr lang="en-US"/>
          </a:p>
        </p:txBody>
      </p:sp>
    </p:spTree>
    <p:extLst>
      <p:ext uri="{BB962C8B-B14F-4D97-AF65-F5344CB8AC3E}">
        <p14:creationId xmlns:p14="http://schemas.microsoft.com/office/powerpoint/2010/main" val="5023582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CB6DB168-D3CB-44A7-B292-7B4BF7159165}" type="slidenum">
              <a:rPr lang="zh-CN" altLang="en-US"/>
              <a:pPr>
                <a:defRPr/>
              </a:pPr>
              <a:t>‹#›</a:t>
            </a:fld>
            <a:endParaRPr lang="en-US"/>
          </a:p>
        </p:txBody>
      </p:sp>
    </p:spTree>
    <p:extLst>
      <p:ext uri="{BB962C8B-B14F-4D97-AF65-F5344CB8AC3E}">
        <p14:creationId xmlns:p14="http://schemas.microsoft.com/office/powerpoint/2010/main" val="27069653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836A27B3-C391-4466-BC84-0E2C047FA5B9}" type="slidenum">
              <a:rPr lang="zh-CN" altLang="en-US"/>
              <a:pPr>
                <a:defRPr/>
              </a:pPr>
              <a:t>‹#›</a:t>
            </a:fld>
            <a:endParaRPr lang="en-US"/>
          </a:p>
        </p:txBody>
      </p:sp>
    </p:spTree>
    <p:extLst>
      <p:ext uri="{BB962C8B-B14F-4D97-AF65-F5344CB8AC3E}">
        <p14:creationId xmlns:p14="http://schemas.microsoft.com/office/powerpoint/2010/main" val="200340249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69E0D2B9-0F9A-4A5C-A80B-19DE9B8357FF}" type="slidenum">
              <a:rPr lang="zh-CN" altLang="en-US"/>
              <a:pPr>
                <a:defRPr/>
              </a:pPr>
              <a:t>‹#›</a:t>
            </a:fld>
            <a:endParaRPr lang="en-US"/>
          </a:p>
        </p:txBody>
      </p:sp>
    </p:spTree>
    <p:extLst>
      <p:ext uri="{BB962C8B-B14F-4D97-AF65-F5344CB8AC3E}">
        <p14:creationId xmlns:p14="http://schemas.microsoft.com/office/powerpoint/2010/main" val="30618834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100000">
              <a:schemeClr val="bg1"/>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
          <p:cNvGrpSpPr>
            <a:grpSpLocks noChangeAspect="1"/>
          </p:cNvGrpSpPr>
          <p:nvPr/>
        </p:nvGrpSpPr>
        <p:grpSpPr bwMode="auto">
          <a:xfrm>
            <a:off x="-6350" y="1636713"/>
            <a:ext cx="9147175" cy="4618037"/>
            <a:chOff x="0" y="0"/>
            <a:chExt cx="5763" cy="2909"/>
          </a:xfrm>
        </p:grpSpPr>
        <p:pic>
          <p:nvPicPr>
            <p:cNvPr id="2" name="Picture 3" descr="ARTHSEP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83" y="2862"/>
              <a:ext cx="198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Arthsep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832"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5"/>
          <p:cNvSpPr>
            <a:spLocks noGrp="1" noChangeArrowheads="1"/>
          </p:cNvSpPr>
          <p:nvPr>
            <p:ph type="title"/>
          </p:nvPr>
        </p:nvSpPr>
        <p:spPr bwMode="auto">
          <a:xfrm>
            <a:off x="317500" y="722313"/>
            <a:ext cx="86375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a:t>单击此处编辑母版标题样式</a:t>
            </a:r>
          </a:p>
        </p:txBody>
      </p:sp>
      <p:sp>
        <p:nvSpPr>
          <p:cNvPr id="1028" name="Rectangle 6"/>
          <p:cNvSpPr>
            <a:spLocks noGrp="1" noChangeArrowheads="1"/>
          </p:cNvSpPr>
          <p:nvPr>
            <p:ph type="body" idx="1"/>
          </p:nvPr>
        </p:nvSpPr>
        <p:spPr bwMode="auto">
          <a:xfrm>
            <a:off x="328613" y="1941513"/>
            <a:ext cx="820896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Rectangle 7"/>
          <p:cNvSpPr>
            <a:spLocks noGrp="1" noChangeArrowheads="1"/>
          </p:cNvSpPr>
          <p:nvPr>
            <p:ph type="dt" sz="half" idx="2"/>
          </p:nvPr>
        </p:nvSpPr>
        <p:spPr bwMode="auto">
          <a:xfrm>
            <a:off x="3433763" y="63436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p>
        </p:txBody>
      </p:sp>
      <p:sp>
        <p:nvSpPr>
          <p:cNvPr id="1032" name="Rectangle 8"/>
          <p:cNvSpPr>
            <a:spLocks noGrp="1" noChangeArrowheads="1"/>
          </p:cNvSpPr>
          <p:nvPr>
            <p:ph type="ftr" sz="quarter" idx="3"/>
          </p:nvPr>
        </p:nvSpPr>
        <p:spPr bwMode="auto">
          <a:xfrm>
            <a:off x="6108700" y="63436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endParaRPr lang="en-US"/>
          </a:p>
        </p:txBody>
      </p:sp>
      <p:sp>
        <p:nvSpPr>
          <p:cNvPr id="1033" name="Rectangle 9"/>
          <p:cNvSpPr>
            <a:spLocks noGrp="1" noChangeArrowheads="1"/>
          </p:cNvSpPr>
          <p:nvPr>
            <p:ph type="sldNum" sz="quarter" idx="4"/>
          </p:nvPr>
        </p:nvSpPr>
        <p:spPr bwMode="auto">
          <a:xfrm>
            <a:off x="146050" y="63611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2400"/>
            </a:lvl1pPr>
          </a:lstStyle>
          <a:p>
            <a:pPr>
              <a:defRPr/>
            </a:pPr>
            <a:fld id="{9C8C8F77-710B-4794-BAA4-9AC48A3908F8}"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rgbClr val="CCFF33"/>
        </a:buClr>
        <a:buSzPct val="7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B6DB168-D3CB-44A7-B292-7B4BF7159165}" type="slidenum">
              <a:rPr lang="zh-CN" altLang="en-US" smtClean="0"/>
              <a:pPr>
                <a:defRPr/>
              </a:pPr>
              <a:t>1</a:t>
            </a:fld>
            <a:endParaRPr lang="en-US"/>
          </a:p>
        </p:txBody>
      </p:sp>
      <p:sp>
        <p:nvSpPr>
          <p:cNvPr id="3" name="文本框 2"/>
          <p:cNvSpPr txBox="1"/>
          <p:nvPr/>
        </p:nvSpPr>
        <p:spPr>
          <a:xfrm>
            <a:off x="971600" y="2348880"/>
            <a:ext cx="7776864" cy="769441"/>
          </a:xfrm>
          <a:prstGeom prst="rect">
            <a:avLst/>
          </a:prstGeom>
          <a:noFill/>
        </p:spPr>
        <p:txBody>
          <a:bodyPr wrap="square" rtlCol="0">
            <a:spAutoFit/>
          </a:bodyPr>
          <a:lstStyle/>
          <a:p>
            <a:r>
              <a:rPr lang="en-US" altLang="zh-CN" sz="4400" dirty="0"/>
              <a:t>Algorithm Design and Analysis</a:t>
            </a:r>
            <a:endParaRPr lang="zh-CN" altLang="en-US" sz="4400" dirty="0"/>
          </a:p>
        </p:txBody>
      </p:sp>
      <p:sp>
        <p:nvSpPr>
          <p:cNvPr id="4" name="文本框 3"/>
          <p:cNvSpPr txBox="1"/>
          <p:nvPr/>
        </p:nvSpPr>
        <p:spPr>
          <a:xfrm>
            <a:off x="2015716" y="3284984"/>
            <a:ext cx="5112568" cy="923330"/>
          </a:xfrm>
          <a:prstGeom prst="rect">
            <a:avLst/>
          </a:prstGeom>
          <a:noFill/>
        </p:spPr>
        <p:txBody>
          <a:bodyPr wrap="square" rtlCol="0">
            <a:spAutoFit/>
          </a:bodyPr>
          <a:lstStyle/>
          <a:p>
            <a:r>
              <a:rPr lang="zh-CN" altLang="en-US" sz="5400" dirty="0"/>
              <a:t>算法设计与分析</a:t>
            </a:r>
          </a:p>
        </p:txBody>
      </p:sp>
    </p:spTree>
    <p:extLst>
      <p:ext uri="{BB962C8B-B14F-4D97-AF65-F5344CB8AC3E}">
        <p14:creationId xmlns:p14="http://schemas.microsoft.com/office/powerpoint/2010/main" val="8083257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altLang="zh-CN" dirty="0"/>
              <a:t>Example 3: Predict your horse</a:t>
            </a:r>
            <a:endParaRPr lang="zh-CN" altLang="en-US" dirty="0"/>
          </a:p>
        </p:txBody>
      </p:sp>
      <p:sp>
        <p:nvSpPr>
          <p:cNvPr id="5124"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D771048A-E78F-4BDE-AB29-7B78F8C3834F}" type="slidenum">
              <a:rPr lang="zh-CN" altLang="en-US" smtClean="0"/>
              <a:pPr eaLnBrk="1" hangingPunct="1"/>
              <a:t>10</a:t>
            </a:fld>
            <a:endParaRPr lang="en-US" altLang="zh-CN"/>
          </a:p>
        </p:txBody>
      </p:sp>
      <p:pic>
        <p:nvPicPr>
          <p:cNvPr id="3" name="图片 2"/>
          <p:cNvPicPr>
            <a:picLocks noChangeAspect="1"/>
          </p:cNvPicPr>
          <p:nvPr/>
        </p:nvPicPr>
        <p:blipFill>
          <a:blip r:embed="rId3"/>
          <a:stretch>
            <a:fillRect/>
          </a:stretch>
        </p:blipFill>
        <p:spPr>
          <a:xfrm>
            <a:off x="1620154" y="2963691"/>
            <a:ext cx="5903693" cy="1703437"/>
          </a:xfrm>
          <a:prstGeom prst="rect">
            <a:avLst/>
          </a:prstGeom>
        </p:spPr>
      </p:pic>
      <p:sp>
        <p:nvSpPr>
          <p:cNvPr id="4" name="矩形 3"/>
          <p:cNvSpPr/>
          <p:nvPr/>
        </p:nvSpPr>
        <p:spPr>
          <a:xfrm>
            <a:off x="146050" y="1724615"/>
            <a:ext cx="8997950" cy="1200329"/>
          </a:xfrm>
          <a:prstGeom prst="rect">
            <a:avLst/>
          </a:prstGeom>
        </p:spPr>
        <p:txBody>
          <a:bodyPr wrap="square">
            <a:spAutoFit/>
          </a:bodyPr>
          <a:lstStyle/>
          <a:p>
            <a:r>
              <a:rPr lang="en-US" altLang="zh-CN" sz="2400" dirty="0">
                <a:solidFill>
                  <a:srgbClr val="000000"/>
                </a:solidFill>
                <a:latin typeface="+mn-lt"/>
              </a:rPr>
              <a:t>The annual county horse race is bringing in three horses who have never competed against one another. You study their past 200 races and summarize these as probability distributions over four outcomes.</a:t>
            </a:r>
            <a:endParaRPr lang="zh-CN" altLang="en-US" sz="2400" dirty="0">
              <a:latin typeface="+mn-lt"/>
            </a:endParaRPr>
          </a:p>
        </p:txBody>
      </p:sp>
      <p:sp>
        <p:nvSpPr>
          <p:cNvPr id="9" name="文本框 8"/>
          <p:cNvSpPr txBox="1"/>
          <p:nvPr/>
        </p:nvSpPr>
        <p:spPr>
          <a:xfrm>
            <a:off x="863588" y="4919593"/>
            <a:ext cx="7416824"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2800" dirty="0">
                <a:solidFill>
                  <a:srgbClr val="FF3300"/>
                </a:solidFill>
              </a:rPr>
              <a:t>Question: which horse is the most predictable?</a:t>
            </a:r>
            <a:endParaRPr lang="zh-CN" altLang="en-US" sz="2800" dirty="0">
              <a:solidFill>
                <a:srgbClr val="FF3300"/>
              </a:solidFill>
            </a:endParaRPr>
          </a:p>
        </p:txBody>
      </p:sp>
    </p:spTree>
    <p:extLst>
      <p:ext uri="{BB962C8B-B14F-4D97-AF65-F5344CB8AC3E}">
        <p14:creationId xmlns:p14="http://schemas.microsoft.com/office/powerpoint/2010/main" val="4034312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D771048A-E78F-4BDE-AB29-7B78F8C3834F}" type="slidenum">
              <a:rPr lang="zh-CN" altLang="en-US" smtClean="0"/>
              <a:pPr eaLnBrk="1" hangingPunct="1"/>
              <a:t>11</a:t>
            </a:fld>
            <a:endParaRPr lang="en-US" altLang="zh-CN"/>
          </a:p>
        </p:txBody>
      </p:sp>
      <p:pic>
        <p:nvPicPr>
          <p:cNvPr id="3" name="图片 2"/>
          <p:cNvPicPr>
            <a:picLocks noChangeAspect="1"/>
          </p:cNvPicPr>
          <p:nvPr/>
        </p:nvPicPr>
        <p:blipFill>
          <a:blip r:embed="rId3"/>
          <a:stretch>
            <a:fillRect/>
          </a:stretch>
        </p:blipFill>
        <p:spPr>
          <a:xfrm>
            <a:off x="3419872" y="-11864"/>
            <a:ext cx="5724128" cy="1651626"/>
          </a:xfrm>
          <a:prstGeom prst="rect">
            <a:avLst/>
          </a:prstGeom>
        </p:spPr>
      </p:pic>
      <p:sp>
        <p:nvSpPr>
          <p:cNvPr id="9" name="文本框 8"/>
          <p:cNvSpPr txBox="1"/>
          <p:nvPr/>
        </p:nvSpPr>
        <p:spPr>
          <a:xfrm>
            <a:off x="467544" y="1844824"/>
            <a:ext cx="8415536" cy="224676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2800" dirty="0">
                <a:solidFill>
                  <a:srgbClr val="FF3300"/>
                </a:solidFill>
              </a:rPr>
              <a:t>Solution: </a:t>
            </a:r>
            <a:r>
              <a:rPr lang="en-US" altLang="zh-CN" sz="2800" dirty="0"/>
              <a:t>Write down the history of each horse as a string of 200 values. Use Huffman’s algorithm to encode them. This works out to 290 bits for Aurora, 380 for Whirlwind, and 420 for Phantasm. Aurora has the shortest encoding and is therefore in a strong sense the most predictable.</a:t>
            </a:r>
            <a:endParaRPr lang="zh-CN" altLang="en-US" sz="2800" dirty="0">
              <a:solidFill>
                <a:srgbClr val="FF3300"/>
              </a:solidFill>
            </a:endParaRPr>
          </a:p>
        </p:txBody>
      </p:sp>
      <p:sp>
        <p:nvSpPr>
          <p:cNvPr id="7" name="文本框 6"/>
          <p:cNvSpPr txBox="1"/>
          <p:nvPr/>
        </p:nvSpPr>
        <p:spPr>
          <a:xfrm>
            <a:off x="467544" y="4149080"/>
            <a:ext cx="8415536" cy="224676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2800" dirty="0">
                <a:solidFill>
                  <a:srgbClr val="FF3300"/>
                </a:solidFill>
              </a:rPr>
              <a:t>Remark 1: Consider a fair coin and a biased coin. A biased coin is more predictable.</a:t>
            </a:r>
          </a:p>
          <a:p>
            <a:r>
              <a:rPr lang="en-US" altLang="zh-CN" sz="2800" dirty="0">
                <a:solidFill>
                  <a:srgbClr val="FF3300"/>
                </a:solidFill>
              </a:rPr>
              <a:t>Remark 2: </a:t>
            </a:r>
          </a:p>
          <a:p>
            <a:r>
              <a:rPr lang="en-US" altLang="zh-CN" sz="2800" dirty="0">
                <a:solidFill>
                  <a:srgbClr val="FF3300"/>
                </a:solidFill>
              </a:rPr>
              <a:t>more compressible ≡ less random </a:t>
            </a:r>
          </a:p>
          <a:p>
            <a:r>
              <a:rPr lang="en-US" altLang="zh-CN" sz="2800" dirty="0">
                <a:solidFill>
                  <a:srgbClr val="FF3300"/>
                </a:solidFill>
              </a:rPr>
              <a:t>≡ more predictable ≡ small entropy</a:t>
            </a:r>
            <a:endParaRPr lang="zh-CN" altLang="en-US" sz="2800" dirty="0">
              <a:solidFill>
                <a:srgbClr val="FF3300"/>
              </a:solidFill>
            </a:endParaRPr>
          </a:p>
        </p:txBody>
      </p:sp>
    </p:spTree>
    <p:extLst>
      <p:ext uri="{BB962C8B-B14F-4D97-AF65-F5344CB8AC3E}">
        <p14:creationId xmlns:p14="http://schemas.microsoft.com/office/powerpoint/2010/main" val="831635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altLang="zh-CN" dirty="0"/>
              <a:t>Example 4: The halting problem</a:t>
            </a:r>
            <a:endParaRPr lang="zh-CN" altLang="en-US" dirty="0"/>
          </a:p>
        </p:txBody>
      </p:sp>
      <p:sp>
        <p:nvSpPr>
          <p:cNvPr id="5124"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D771048A-E78F-4BDE-AB29-7B78F8C3834F}" type="slidenum">
              <a:rPr lang="zh-CN" altLang="en-US" smtClean="0"/>
              <a:pPr eaLnBrk="1" hangingPunct="1"/>
              <a:t>12</a:t>
            </a:fld>
            <a:endParaRPr lang="en-US" altLang="zh-CN"/>
          </a:p>
        </p:txBody>
      </p:sp>
      <p:sp>
        <p:nvSpPr>
          <p:cNvPr id="6" name="Rectangle 3"/>
          <p:cNvSpPr txBox="1">
            <a:spLocks noChangeArrowheads="1"/>
          </p:cNvSpPr>
          <p:nvPr/>
        </p:nvSpPr>
        <p:spPr>
          <a:xfrm>
            <a:off x="328612" y="1772816"/>
            <a:ext cx="8491859" cy="4680520"/>
          </a:xfrm>
          <a:prstGeom prst="rect">
            <a:avLst/>
          </a:prstGeom>
        </p:spPr>
        <p:txBody>
          <a:bodyPr/>
          <a:lstStyle>
            <a:lvl1pPr marL="342900" indent="-342900" algn="l" rtl="0" eaLnBrk="0" fontAlgn="base" hangingPunct="0">
              <a:spcBef>
                <a:spcPct val="20000"/>
              </a:spcBef>
              <a:spcAft>
                <a:spcPct val="0"/>
              </a:spcAft>
              <a:buClr>
                <a:srgbClr val="CCFF33"/>
              </a:buClr>
              <a:buSzPct val="7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9pPr>
          </a:lstStyle>
          <a:p>
            <a:pPr marL="457200" lvl="1" indent="0" eaLnBrk="1" hangingPunct="1">
              <a:buNone/>
            </a:pPr>
            <a:r>
              <a:rPr lang="en-US" altLang="zh-CN" kern="0" dirty="0">
                <a:sym typeface="Symbol" pitchFamily="18" charset="2"/>
              </a:rPr>
              <a:t>Given a program written in your favourite language, and given an input. Will the program terminate on the input?</a:t>
            </a:r>
          </a:p>
        </p:txBody>
      </p:sp>
    </p:spTree>
    <p:extLst>
      <p:ext uri="{BB962C8B-B14F-4D97-AF65-F5344CB8AC3E}">
        <p14:creationId xmlns:p14="http://schemas.microsoft.com/office/powerpoint/2010/main" val="301494069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D771048A-E78F-4BDE-AB29-7B78F8C3834F}" type="slidenum">
              <a:rPr lang="zh-CN" altLang="en-US" smtClean="0"/>
              <a:pPr eaLnBrk="1" hangingPunct="1"/>
              <a:t>13</a:t>
            </a:fld>
            <a:endParaRPr lang="en-US" altLang="zh-CN"/>
          </a:p>
        </p:txBody>
      </p:sp>
      <p:sp>
        <p:nvSpPr>
          <p:cNvPr id="6" name="Rectangle 3"/>
          <p:cNvSpPr txBox="1">
            <a:spLocks noChangeArrowheads="1"/>
          </p:cNvSpPr>
          <p:nvPr/>
        </p:nvSpPr>
        <p:spPr>
          <a:xfrm>
            <a:off x="146050" y="404664"/>
            <a:ext cx="8818438" cy="1008112"/>
          </a:xfrm>
          <a:prstGeom prst="rect">
            <a:avLst/>
          </a:prstGeom>
        </p:spPr>
        <p:style>
          <a:lnRef idx="2">
            <a:schemeClr val="accent4"/>
          </a:lnRef>
          <a:fillRef idx="1">
            <a:schemeClr val="lt1"/>
          </a:fillRef>
          <a:effectRef idx="0">
            <a:schemeClr val="accent4"/>
          </a:effectRef>
          <a:fontRef idx="minor">
            <a:schemeClr val="dk1"/>
          </a:fontRef>
        </p:style>
        <p:txBody>
          <a:bodyPr/>
          <a:lstStyle>
            <a:lvl1pPr marL="342900" indent="-342900" algn="l" rtl="0" eaLnBrk="0" fontAlgn="base" hangingPunct="0">
              <a:spcBef>
                <a:spcPct val="20000"/>
              </a:spcBef>
              <a:spcAft>
                <a:spcPct val="0"/>
              </a:spcAft>
              <a:buClr>
                <a:srgbClr val="CCFF33"/>
              </a:buClr>
              <a:buSzPct val="7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9pPr>
          </a:lstStyle>
          <a:p>
            <a:pPr marL="457200" lvl="1" indent="0" eaLnBrk="1" hangingPunct="1">
              <a:buNone/>
            </a:pPr>
            <a:r>
              <a:rPr lang="en-US" altLang="zh-CN" kern="0" dirty="0">
                <a:sym typeface="Symbol" pitchFamily="18" charset="2"/>
              </a:rPr>
              <a:t>Given a program written in your </a:t>
            </a:r>
            <a:r>
              <a:rPr lang="en-US" altLang="zh-CN" kern="0" dirty="0" err="1">
                <a:sym typeface="Symbol" pitchFamily="18" charset="2"/>
              </a:rPr>
              <a:t>favourite</a:t>
            </a:r>
            <a:r>
              <a:rPr lang="en-US" altLang="zh-CN" kern="0" dirty="0">
                <a:sym typeface="Symbol" pitchFamily="18" charset="2"/>
              </a:rPr>
              <a:t> language, and given an input. Will the program terminate on the input?</a:t>
            </a:r>
          </a:p>
        </p:txBody>
      </p:sp>
      <p:sp>
        <p:nvSpPr>
          <p:cNvPr id="5" name="Rectangle 3"/>
          <p:cNvSpPr txBox="1">
            <a:spLocks noChangeArrowheads="1"/>
          </p:cNvSpPr>
          <p:nvPr/>
        </p:nvSpPr>
        <p:spPr>
          <a:xfrm>
            <a:off x="27765" y="1736087"/>
            <a:ext cx="8818438" cy="4824536"/>
          </a:xfrm>
          <a:prstGeom prst="rect">
            <a:avLst/>
          </a:prstGeom>
        </p:spPr>
        <p:txBody>
          <a:bodyPr/>
          <a:lstStyle>
            <a:lvl1pPr marL="342900" indent="-342900" algn="l" rtl="0" eaLnBrk="0" fontAlgn="base" hangingPunct="0">
              <a:spcBef>
                <a:spcPct val="20000"/>
              </a:spcBef>
              <a:spcAft>
                <a:spcPct val="0"/>
              </a:spcAft>
              <a:buClr>
                <a:srgbClr val="CCFF33"/>
              </a:buClr>
              <a:buSzPct val="7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9pPr>
          </a:lstStyle>
          <a:p>
            <a:pPr marL="457200" lvl="1" indent="0" eaLnBrk="1" hangingPunct="1">
              <a:buNone/>
            </a:pPr>
            <a:r>
              <a:rPr lang="en-US" altLang="zh-CN" sz="2400" kern="0" dirty="0">
                <a:sym typeface="Symbol" pitchFamily="18" charset="2"/>
              </a:rPr>
              <a:t>Suppose we can write an algorithm </a:t>
            </a:r>
            <a:r>
              <a:rPr lang="en-US" altLang="zh-CN" sz="2400" kern="0" dirty="0">
                <a:solidFill>
                  <a:srgbClr val="FF3300"/>
                </a:solidFill>
                <a:sym typeface="Symbol" pitchFamily="18" charset="2"/>
              </a:rPr>
              <a:t>terminate(p,x) </a:t>
            </a:r>
            <a:r>
              <a:rPr lang="en-US" altLang="zh-CN" sz="2400" kern="0" dirty="0">
                <a:sym typeface="Symbol" pitchFamily="18" charset="2"/>
              </a:rPr>
              <a:t>that can check whether program p will terminate on input x.</a:t>
            </a:r>
          </a:p>
          <a:p>
            <a:pPr marL="457200" lvl="1" indent="0" eaLnBrk="1" hangingPunct="1">
              <a:buNone/>
            </a:pPr>
            <a:r>
              <a:rPr lang="en-US" altLang="zh-CN" sz="2400" kern="0" dirty="0">
                <a:sym typeface="Symbol" pitchFamily="18" charset="2"/>
              </a:rPr>
              <a:t>Consider the following program:</a:t>
            </a:r>
          </a:p>
          <a:p>
            <a:pPr marL="457200" lvl="1" indent="0" eaLnBrk="1" hangingPunct="1">
              <a:buNone/>
            </a:pPr>
            <a:endParaRPr lang="en-US" altLang="zh-CN" sz="2400" kern="0" dirty="0">
              <a:sym typeface="Symbol" pitchFamily="18" charset="2"/>
            </a:endParaRPr>
          </a:p>
          <a:p>
            <a:pPr marL="457200" lvl="1" indent="0" eaLnBrk="1" hangingPunct="1">
              <a:buNone/>
            </a:pPr>
            <a:endParaRPr lang="en-US" altLang="zh-CN" sz="2400" kern="0" dirty="0">
              <a:sym typeface="Symbol" pitchFamily="18" charset="2"/>
            </a:endParaRPr>
          </a:p>
          <a:p>
            <a:pPr marL="457200" lvl="1" indent="0" eaLnBrk="1" hangingPunct="1">
              <a:buNone/>
            </a:pPr>
            <a:r>
              <a:rPr lang="en-US" altLang="zh-CN" sz="2400" kern="0" dirty="0">
                <a:sym typeface="Symbol" pitchFamily="18" charset="2"/>
              </a:rPr>
              <a:t>Note what paradox() does: it terminates if and only if z does not terminate when given its own code as input.</a:t>
            </a:r>
          </a:p>
          <a:p>
            <a:pPr marL="457200" lvl="1" indent="0" eaLnBrk="1" hangingPunct="1">
              <a:buNone/>
            </a:pPr>
            <a:r>
              <a:rPr lang="en-US" altLang="zh-CN" sz="2400" kern="0" dirty="0">
                <a:sym typeface="Symbol" pitchFamily="18" charset="2"/>
              </a:rPr>
              <a:t>Will </a:t>
            </a:r>
            <a:r>
              <a:rPr lang="en-US" altLang="zh-CN" sz="2400" kern="0" dirty="0">
                <a:solidFill>
                  <a:srgbClr val="FF3300"/>
                </a:solidFill>
                <a:sym typeface="Symbol" pitchFamily="18" charset="2"/>
              </a:rPr>
              <a:t>paradox(paradox) </a:t>
            </a:r>
            <a:r>
              <a:rPr lang="en-US" altLang="zh-CN" sz="2400" kern="0" dirty="0">
                <a:sym typeface="Symbol" pitchFamily="18" charset="2"/>
              </a:rPr>
              <a:t>terminate? Neither answer is possible. A contradiction! </a:t>
            </a:r>
          </a:p>
          <a:p>
            <a:pPr marL="457200" lvl="1" indent="0" eaLnBrk="1" hangingPunct="1">
              <a:buNone/>
            </a:pPr>
            <a:r>
              <a:rPr lang="en-US" altLang="zh-CN" sz="2400" kern="0" dirty="0">
                <a:sym typeface="Symbol" pitchFamily="18" charset="2"/>
              </a:rPr>
              <a:t>Therefore, </a:t>
            </a:r>
            <a:r>
              <a:rPr lang="en-US" altLang="zh-CN" sz="2400" kern="0" dirty="0">
                <a:solidFill>
                  <a:srgbClr val="FF3300"/>
                </a:solidFill>
                <a:sym typeface="Symbol" pitchFamily="18" charset="2"/>
              </a:rPr>
              <a:t>we cannot write an algorithm terminate(p,x).</a:t>
            </a:r>
            <a:r>
              <a:rPr lang="en-US" altLang="zh-CN" sz="2400" kern="0" dirty="0">
                <a:sym typeface="Symbol" pitchFamily="18" charset="2"/>
              </a:rPr>
              <a:t> </a:t>
            </a:r>
          </a:p>
        </p:txBody>
      </p:sp>
      <p:sp>
        <p:nvSpPr>
          <p:cNvPr id="3" name="文本框 2">
            <a:extLst>
              <a:ext uri="{FF2B5EF4-FFF2-40B4-BE49-F238E27FC236}">
                <a16:creationId xmlns:a16="http://schemas.microsoft.com/office/drawing/2014/main" id="{C5E9D012-FB0E-DE41-9697-C91868E95A90}"/>
              </a:ext>
            </a:extLst>
          </p:cNvPr>
          <p:cNvSpPr txBox="1"/>
          <p:nvPr/>
        </p:nvSpPr>
        <p:spPr>
          <a:xfrm>
            <a:off x="539552" y="3013501"/>
            <a:ext cx="4968552" cy="830997"/>
          </a:xfrm>
          <a:prstGeom prst="rect">
            <a:avLst/>
          </a:prstGeom>
          <a:noFill/>
          <a:ln w="12700">
            <a:solidFill>
              <a:srgbClr val="000000"/>
            </a:solidFill>
          </a:ln>
        </p:spPr>
        <p:txBody>
          <a:bodyPr wrap="square" rtlCol="0">
            <a:spAutoFit/>
          </a:bodyPr>
          <a:lstStyle/>
          <a:p>
            <a:r>
              <a:rPr kumimoji="1" lang="en-US" altLang="zh-CN" sz="2400" dirty="0"/>
              <a:t>Function paradox(z)</a:t>
            </a:r>
          </a:p>
          <a:p>
            <a:r>
              <a:rPr kumimoji="1" lang="en-US" altLang="zh-CN" sz="2400" dirty="0"/>
              <a:t>1:    if terminates(z, z) </a:t>
            </a:r>
            <a:r>
              <a:rPr kumimoji="1" lang="en-US" altLang="zh-CN" sz="2400" dirty="0" err="1"/>
              <a:t>goto</a:t>
            </a:r>
            <a:r>
              <a:rPr kumimoji="1" lang="en-US" altLang="zh-CN" sz="2400" dirty="0"/>
              <a:t> 1</a:t>
            </a:r>
            <a:endParaRPr kumimoji="1" lang="zh-CN" altLang="en-US" sz="2400" dirty="0"/>
          </a:p>
        </p:txBody>
      </p:sp>
    </p:spTree>
    <p:extLst>
      <p:ext uri="{BB962C8B-B14F-4D97-AF65-F5344CB8AC3E}">
        <p14:creationId xmlns:p14="http://schemas.microsoft.com/office/powerpoint/2010/main" val="13605896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Textbook</a:t>
            </a:r>
            <a:endParaRPr lang="zh-CN" altLang="en-US" dirty="0"/>
          </a:p>
        </p:txBody>
      </p:sp>
      <p:sp>
        <p:nvSpPr>
          <p:cNvPr id="2" name="灯片编号占位符 1"/>
          <p:cNvSpPr>
            <a:spLocks noGrp="1"/>
          </p:cNvSpPr>
          <p:nvPr>
            <p:ph type="sldNum" sz="quarter" idx="12"/>
          </p:nvPr>
        </p:nvSpPr>
        <p:spPr/>
        <p:txBody>
          <a:bodyPr/>
          <a:lstStyle/>
          <a:p>
            <a:pPr>
              <a:defRPr/>
            </a:pPr>
            <a:fld id="{CB6DB168-D3CB-44A7-B292-7B4BF7159165}" type="slidenum">
              <a:rPr lang="zh-CN" altLang="en-US" smtClean="0"/>
              <a:pPr>
                <a:defRPr/>
              </a:pPr>
              <a:t>14</a:t>
            </a:fld>
            <a:endParaRPr 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5364088" y="2108029"/>
            <a:ext cx="3024336" cy="3344429"/>
          </a:xfrm>
          <a:prstGeom prst="rect">
            <a:avLst/>
          </a:prstGeom>
        </p:spPr>
      </p:pic>
      <p:sp>
        <p:nvSpPr>
          <p:cNvPr id="4" name="矩形 3"/>
          <p:cNvSpPr/>
          <p:nvPr/>
        </p:nvSpPr>
        <p:spPr>
          <a:xfrm>
            <a:off x="-234950" y="1876435"/>
            <a:ext cx="4572000" cy="1200329"/>
          </a:xfrm>
          <a:prstGeom prst="rect">
            <a:avLst/>
          </a:prstGeom>
        </p:spPr>
        <p:txBody>
          <a:bodyPr>
            <a:spAutoFit/>
          </a:bodyPr>
          <a:lstStyle/>
          <a:p>
            <a:pPr lvl="1"/>
            <a:r>
              <a:rPr lang="en-US" altLang="zh-CN" sz="2400" dirty="0">
                <a:solidFill>
                  <a:srgbClr val="FF0000"/>
                </a:solidFill>
              </a:rPr>
              <a:t>[</a:t>
            </a:r>
            <a:r>
              <a:rPr lang="zh-CN" altLang="en-US" sz="2400" dirty="0">
                <a:solidFill>
                  <a:srgbClr val="FF0000"/>
                </a:solidFill>
              </a:rPr>
              <a:t>黄</a:t>
            </a:r>
            <a:r>
              <a:rPr lang="en-US" altLang="zh-CN" sz="2400" dirty="0">
                <a:solidFill>
                  <a:srgbClr val="FF0000"/>
                </a:solidFill>
              </a:rPr>
              <a:t>]</a:t>
            </a:r>
            <a:r>
              <a:rPr lang="en-US" altLang="zh-CN" sz="2400" dirty="0"/>
              <a:t> </a:t>
            </a:r>
            <a:r>
              <a:rPr lang="zh-CN" altLang="en-US" sz="2400" dirty="0"/>
              <a:t>黄宇</a:t>
            </a:r>
            <a:r>
              <a:rPr lang="en-US" altLang="zh-CN" sz="2400" dirty="0"/>
              <a:t>, </a:t>
            </a:r>
            <a:r>
              <a:rPr lang="zh-CN" altLang="en-US" sz="2400" b="1" dirty="0"/>
              <a:t>算法设计与分析，第</a:t>
            </a:r>
            <a:r>
              <a:rPr lang="en-US" altLang="zh-CN" sz="2400" b="1" dirty="0"/>
              <a:t>2</a:t>
            </a:r>
            <a:r>
              <a:rPr lang="zh-CN" altLang="en-US" sz="2400" b="1" dirty="0"/>
              <a:t>版，机械工业出版社，</a:t>
            </a:r>
            <a:r>
              <a:rPr lang="en-US" altLang="zh-CN" sz="2400" b="1" dirty="0"/>
              <a:t>2020.</a:t>
            </a:r>
            <a:endParaRPr lang="en-US" altLang="zh-CN" sz="2400" dirty="0"/>
          </a:p>
        </p:txBody>
      </p:sp>
    </p:spTree>
    <p:extLst>
      <p:ext uri="{BB962C8B-B14F-4D97-AF65-F5344CB8AC3E}">
        <p14:creationId xmlns:p14="http://schemas.microsoft.com/office/powerpoint/2010/main" val="27232766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Textbook</a:t>
            </a:r>
            <a:endParaRPr lang="zh-CN" altLang="en-US" dirty="0"/>
          </a:p>
        </p:txBody>
      </p:sp>
      <p:sp>
        <p:nvSpPr>
          <p:cNvPr id="2" name="灯片编号占位符 1"/>
          <p:cNvSpPr>
            <a:spLocks noGrp="1"/>
          </p:cNvSpPr>
          <p:nvPr>
            <p:ph type="sldNum" sz="quarter" idx="12"/>
          </p:nvPr>
        </p:nvSpPr>
        <p:spPr/>
        <p:txBody>
          <a:bodyPr/>
          <a:lstStyle/>
          <a:p>
            <a:pPr>
              <a:defRPr/>
            </a:pPr>
            <a:fld id="{CB6DB168-D3CB-44A7-B292-7B4BF7159165}" type="slidenum">
              <a:rPr lang="zh-CN" altLang="en-US" smtClean="0"/>
              <a:pPr>
                <a:defRPr/>
              </a:pPr>
              <a:t>15</a:t>
            </a:fld>
            <a:endParaRPr lang="en-US"/>
          </a:p>
        </p:txBody>
      </p:sp>
      <p:pic>
        <p:nvPicPr>
          <p:cNvPr id="3" name="图片 2"/>
          <p:cNvPicPr>
            <a:picLocks noChangeAspect="1"/>
          </p:cNvPicPr>
          <p:nvPr/>
        </p:nvPicPr>
        <p:blipFill>
          <a:blip r:embed="rId3"/>
          <a:stretch>
            <a:fillRect/>
          </a:stretch>
        </p:blipFill>
        <p:spPr>
          <a:xfrm>
            <a:off x="4860032" y="1662360"/>
            <a:ext cx="3024336" cy="4306135"/>
          </a:xfrm>
          <a:prstGeom prst="rect">
            <a:avLst/>
          </a:prstGeom>
        </p:spPr>
      </p:pic>
      <p:sp>
        <p:nvSpPr>
          <p:cNvPr id="4" name="矩形 3"/>
          <p:cNvSpPr/>
          <p:nvPr/>
        </p:nvSpPr>
        <p:spPr>
          <a:xfrm>
            <a:off x="-234950" y="1876435"/>
            <a:ext cx="4572000" cy="1938992"/>
          </a:xfrm>
          <a:prstGeom prst="rect">
            <a:avLst/>
          </a:prstGeom>
        </p:spPr>
        <p:txBody>
          <a:bodyPr>
            <a:spAutoFit/>
          </a:bodyPr>
          <a:lstStyle/>
          <a:p>
            <a:pPr lvl="1"/>
            <a:r>
              <a:rPr lang="en-US" altLang="zh-CN" sz="2400" dirty="0">
                <a:solidFill>
                  <a:srgbClr val="FF0000"/>
                </a:solidFill>
              </a:rPr>
              <a:t>[BG]</a:t>
            </a:r>
            <a:r>
              <a:rPr lang="en-US" altLang="zh-CN" sz="2400" dirty="0"/>
              <a:t> Sara Baase and Allen Van Gelder, </a:t>
            </a:r>
            <a:r>
              <a:rPr lang="en-US" altLang="zh-CN" sz="2400" b="1" dirty="0"/>
              <a:t>Computer Algorithms: Introduction to Design and Analysis (3rd Edition)</a:t>
            </a:r>
            <a:r>
              <a:rPr lang="en-US" altLang="zh-CN" sz="2400" dirty="0"/>
              <a:t>, Pearson Education, 1999.</a:t>
            </a:r>
          </a:p>
        </p:txBody>
      </p:sp>
    </p:spTree>
    <p:extLst>
      <p:ext uri="{BB962C8B-B14F-4D97-AF65-F5344CB8AC3E}">
        <p14:creationId xmlns:p14="http://schemas.microsoft.com/office/powerpoint/2010/main" val="144065814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Textbook</a:t>
            </a:r>
            <a:endParaRPr lang="zh-CN" altLang="en-US" dirty="0"/>
          </a:p>
        </p:txBody>
      </p:sp>
      <p:sp>
        <p:nvSpPr>
          <p:cNvPr id="2" name="灯片编号占位符 1"/>
          <p:cNvSpPr>
            <a:spLocks noGrp="1"/>
          </p:cNvSpPr>
          <p:nvPr>
            <p:ph type="sldNum" sz="quarter" idx="12"/>
          </p:nvPr>
        </p:nvSpPr>
        <p:spPr/>
        <p:txBody>
          <a:bodyPr/>
          <a:lstStyle/>
          <a:p>
            <a:pPr>
              <a:defRPr/>
            </a:pPr>
            <a:fld id="{CB6DB168-D3CB-44A7-B292-7B4BF7159165}" type="slidenum">
              <a:rPr lang="zh-CN" altLang="en-US" smtClean="0"/>
              <a:pPr>
                <a:defRPr/>
              </a:pPr>
              <a:t>16</a:t>
            </a:fld>
            <a:endParaRPr lang="en-US"/>
          </a:p>
        </p:txBody>
      </p:sp>
      <p:sp>
        <p:nvSpPr>
          <p:cNvPr id="4" name="矩形 3"/>
          <p:cNvSpPr/>
          <p:nvPr/>
        </p:nvSpPr>
        <p:spPr>
          <a:xfrm>
            <a:off x="-234950" y="1876435"/>
            <a:ext cx="4572000" cy="2308324"/>
          </a:xfrm>
          <a:prstGeom prst="rect">
            <a:avLst/>
          </a:prstGeom>
        </p:spPr>
        <p:txBody>
          <a:bodyPr>
            <a:spAutoFit/>
          </a:bodyPr>
          <a:lstStyle/>
          <a:p>
            <a:pPr lvl="1"/>
            <a:r>
              <a:rPr lang="en-US" altLang="zh-CN" sz="2400" dirty="0">
                <a:solidFill>
                  <a:srgbClr val="FF0000"/>
                </a:solidFill>
              </a:rPr>
              <a:t>[DPV]</a:t>
            </a:r>
            <a:r>
              <a:rPr lang="en-US" altLang="zh-CN" sz="2400" dirty="0"/>
              <a:t> Sanjoy Dasgupta, Christos Papadimitriou, Umesh Vazirani. </a:t>
            </a:r>
            <a:r>
              <a:rPr lang="en-US" altLang="zh-CN" sz="2400" b="1" dirty="0"/>
              <a:t> Algorithms, </a:t>
            </a:r>
            <a:r>
              <a:rPr lang="en-US" altLang="zh-CN" sz="2400" dirty="0"/>
              <a:t>McGraw-Hill Science/Engineering/Math. 2006</a:t>
            </a:r>
          </a:p>
        </p:txBody>
      </p:sp>
      <p:pic>
        <p:nvPicPr>
          <p:cNvPr id="1026" name="Picture 2" descr="https://img3.doubanio.com/lpic/s424259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700808"/>
            <a:ext cx="3086100" cy="388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5702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en-US" altLang="zh-CN"/>
              <a:t>References</a:t>
            </a:r>
          </a:p>
        </p:txBody>
      </p:sp>
      <p:sp>
        <p:nvSpPr>
          <p:cNvPr id="37891" name="Rectangle 3"/>
          <p:cNvSpPr>
            <a:spLocks noGrp="1" noChangeArrowheads="1"/>
          </p:cNvSpPr>
          <p:nvPr>
            <p:ph type="body" idx="4294967295"/>
          </p:nvPr>
        </p:nvSpPr>
        <p:spPr>
          <a:xfrm>
            <a:off x="179388" y="1773238"/>
            <a:ext cx="8713787" cy="4114800"/>
          </a:xfrm>
        </p:spPr>
        <p:txBody>
          <a:bodyPr/>
          <a:lstStyle/>
          <a:p>
            <a:pPr eaLnBrk="1" hangingPunct="1">
              <a:lnSpc>
                <a:spcPct val="90000"/>
              </a:lnSpc>
            </a:pPr>
            <a:r>
              <a:rPr lang="en-US" altLang="zh-CN" sz="2800" dirty="0"/>
              <a:t>Classics</a:t>
            </a:r>
          </a:p>
          <a:p>
            <a:pPr lvl="1" eaLnBrk="1" hangingPunct="1">
              <a:lnSpc>
                <a:spcPct val="90000"/>
              </a:lnSpc>
            </a:pPr>
            <a:r>
              <a:rPr lang="en-US" altLang="zh-CN" sz="2400" dirty="0"/>
              <a:t>Donald </a:t>
            </a:r>
            <a:r>
              <a:rPr lang="en-US" altLang="zh-CN" sz="2400" dirty="0" err="1"/>
              <a:t>E.Knuth</a:t>
            </a:r>
            <a:r>
              <a:rPr lang="en-US" altLang="zh-CN" sz="2400" dirty="0"/>
              <a:t>. </a:t>
            </a:r>
            <a:r>
              <a:rPr lang="en-US" altLang="zh-CN" sz="2400" i="1" dirty="0"/>
              <a:t>The Art of Computer Programming</a:t>
            </a:r>
            <a:endParaRPr lang="en-US" altLang="zh-CN" sz="2400" dirty="0"/>
          </a:p>
          <a:p>
            <a:pPr lvl="2" eaLnBrk="1" hangingPunct="1">
              <a:lnSpc>
                <a:spcPct val="90000"/>
              </a:lnSpc>
            </a:pPr>
            <a:r>
              <a:rPr lang="en-US" altLang="zh-CN" sz="2000" dirty="0"/>
              <a:t>Vol.1 Fundamental Algorithms</a:t>
            </a:r>
          </a:p>
          <a:p>
            <a:pPr lvl="2" eaLnBrk="1" hangingPunct="1">
              <a:lnSpc>
                <a:spcPct val="90000"/>
              </a:lnSpc>
            </a:pPr>
            <a:r>
              <a:rPr lang="en-US" altLang="zh-CN" sz="2000" dirty="0"/>
              <a:t>Vol.2 Semi-numerical Algorithms</a:t>
            </a:r>
          </a:p>
          <a:p>
            <a:pPr lvl="2" eaLnBrk="1" hangingPunct="1">
              <a:lnSpc>
                <a:spcPct val="90000"/>
              </a:lnSpc>
            </a:pPr>
            <a:r>
              <a:rPr lang="en-US" altLang="zh-CN" sz="2000" dirty="0"/>
              <a:t>Vol.3 Sorting and Searching</a:t>
            </a:r>
          </a:p>
          <a:p>
            <a:pPr eaLnBrk="1" hangingPunct="1">
              <a:lnSpc>
                <a:spcPct val="90000"/>
              </a:lnSpc>
            </a:pPr>
            <a:r>
              <a:rPr lang="en-US" altLang="zh-CN" sz="2800" dirty="0"/>
              <a:t>Popular textbooks</a:t>
            </a:r>
          </a:p>
          <a:p>
            <a:pPr lvl="1" eaLnBrk="1" hangingPunct="1">
              <a:lnSpc>
                <a:spcPct val="90000"/>
              </a:lnSpc>
            </a:pPr>
            <a:r>
              <a:rPr lang="en-US" altLang="zh-CN" sz="2400" dirty="0"/>
              <a:t>Thomas </a:t>
            </a:r>
            <a:r>
              <a:rPr lang="en-US" altLang="zh-CN" sz="2400" dirty="0" err="1"/>
              <a:t>H.Cormen</a:t>
            </a:r>
            <a:r>
              <a:rPr lang="en-US" altLang="zh-CN" sz="2400" dirty="0"/>
              <a:t>, etc. </a:t>
            </a:r>
            <a:r>
              <a:rPr lang="en-US" altLang="zh-CN" sz="2400" i="1" dirty="0"/>
              <a:t>Introduction to Algorithms</a:t>
            </a:r>
          </a:p>
          <a:p>
            <a:pPr lvl="1" eaLnBrk="1" hangingPunct="1">
              <a:lnSpc>
                <a:spcPct val="90000"/>
              </a:lnSpc>
            </a:pPr>
            <a:r>
              <a:rPr lang="en-US" altLang="zh-CN" sz="2400" dirty="0"/>
              <a:t>Robert Sedgewick. </a:t>
            </a:r>
            <a:r>
              <a:rPr lang="en-US" altLang="zh-CN" sz="2400" i="1" dirty="0"/>
              <a:t>Algorithms</a:t>
            </a:r>
            <a:r>
              <a:rPr lang="en-US" altLang="zh-CN" sz="2400" dirty="0"/>
              <a:t> </a:t>
            </a:r>
            <a:r>
              <a:rPr lang="en-US" altLang="zh-CN" sz="2000" dirty="0">
                <a:solidFill>
                  <a:srgbClr val="0099CC"/>
                </a:solidFill>
              </a:rPr>
              <a:t>(with different versions using different programming languages)</a:t>
            </a:r>
          </a:p>
          <a:p>
            <a:pPr eaLnBrk="1" hangingPunct="1">
              <a:lnSpc>
                <a:spcPct val="90000"/>
              </a:lnSpc>
            </a:pPr>
            <a:r>
              <a:rPr lang="en-US" altLang="zh-CN" sz="2800" dirty="0"/>
              <a:t>Advanced mathematical techniques</a:t>
            </a:r>
          </a:p>
          <a:p>
            <a:pPr lvl="1" eaLnBrk="1" hangingPunct="1">
              <a:lnSpc>
                <a:spcPct val="90000"/>
              </a:lnSpc>
            </a:pPr>
            <a:r>
              <a:rPr lang="en-US" altLang="zh-CN" sz="2400" dirty="0"/>
              <a:t>Graham, Knuth, etc. </a:t>
            </a:r>
            <a:r>
              <a:rPr lang="en-US" altLang="zh-CN" sz="2400" i="1" dirty="0"/>
              <a:t>Concrete Mathematics: A Foundation for Computer Science</a:t>
            </a:r>
          </a:p>
        </p:txBody>
      </p:sp>
      <p:sp>
        <p:nvSpPr>
          <p:cNvPr id="37892"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82098341-D540-4BB2-9872-7F58559A4873}" type="slidenum">
              <a:rPr lang="zh-CN" altLang="en-US" smtClean="0"/>
              <a:pPr eaLnBrk="1" hangingPunct="1"/>
              <a:t>17</a:t>
            </a:fld>
            <a:endParaRPr lang="en-US" altLang="zh-CN"/>
          </a:p>
        </p:txBody>
      </p:sp>
    </p:spTree>
    <p:extLst>
      <p:ext uri="{BB962C8B-B14F-4D97-AF65-F5344CB8AC3E}">
        <p14:creationId xmlns:p14="http://schemas.microsoft.com/office/powerpoint/2010/main" val="138309623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en-US" altLang="zh-CN" dirty="0"/>
              <a:t>More References</a:t>
            </a:r>
          </a:p>
        </p:txBody>
      </p:sp>
      <p:sp>
        <p:nvSpPr>
          <p:cNvPr id="38915" name="Rectangle 3"/>
          <p:cNvSpPr>
            <a:spLocks noGrp="1" noChangeArrowheads="1"/>
          </p:cNvSpPr>
          <p:nvPr>
            <p:ph type="body" idx="4294967295"/>
          </p:nvPr>
        </p:nvSpPr>
        <p:spPr>
          <a:xfrm>
            <a:off x="328613" y="1844675"/>
            <a:ext cx="8564562" cy="4211638"/>
          </a:xfrm>
        </p:spPr>
        <p:txBody>
          <a:bodyPr/>
          <a:lstStyle/>
          <a:p>
            <a:pPr eaLnBrk="1" hangingPunct="1">
              <a:lnSpc>
                <a:spcPct val="90000"/>
              </a:lnSpc>
            </a:pPr>
            <a:r>
              <a:rPr lang="en-US" altLang="zh-CN" sz="2800"/>
              <a:t>Design Techniques Oriented Textbooks</a:t>
            </a:r>
          </a:p>
          <a:p>
            <a:pPr lvl="1" eaLnBrk="1" hangingPunct="1">
              <a:lnSpc>
                <a:spcPct val="90000"/>
              </a:lnSpc>
            </a:pPr>
            <a:r>
              <a:rPr lang="en-US" altLang="zh-CN" sz="2400"/>
              <a:t>Anany Levitin. </a:t>
            </a:r>
            <a:r>
              <a:rPr lang="en-US" altLang="zh-CN" sz="2400" i="1"/>
              <a:t>Introduction to the Design and Analysis of Algorithms</a:t>
            </a:r>
          </a:p>
          <a:p>
            <a:pPr lvl="1" eaLnBrk="1" hangingPunct="1">
              <a:lnSpc>
                <a:spcPct val="90000"/>
              </a:lnSpc>
            </a:pPr>
            <a:r>
              <a:rPr lang="en-US" altLang="zh-CN" sz="2400"/>
              <a:t>M.H.Alsuwaiyel. </a:t>
            </a:r>
            <a:r>
              <a:rPr lang="en-US" altLang="zh-CN" sz="2400" i="1"/>
              <a:t>Algorithms Design Techniques and Analysis</a:t>
            </a:r>
          </a:p>
          <a:p>
            <a:pPr lvl="1" eaLnBrk="1" hangingPunct="1">
              <a:lnSpc>
                <a:spcPct val="90000"/>
              </a:lnSpc>
            </a:pPr>
            <a:r>
              <a:rPr lang="en-US" altLang="zh-CN" sz="2400"/>
              <a:t>G.Brassard &amp; P.Bratley: </a:t>
            </a:r>
            <a:r>
              <a:rPr lang="en-US" altLang="zh-CN" sz="2400" i="1"/>
              <a:t>Fundamentals of Algorithmics</a:t>
            </a:r>
            <a:endParaRPr lang="en-US" altLang="zh-CN" sz="2400"/>
          </a:p>
          <a:p>
            <a:pPr eaLnBrk="1" hangingPunct="1">
              <a:lnSpc>
                <a:spcPct val="90000"/>
              </a:lnSpc>
            </a:pPr>
            <a:r>
              <a:rPr lang="en-US" altLang="zh-CN" sz="2800"/>
              <a:t>Evergreen Textbook</a:t>
            </a:r>
          </a:p>
          <a:p>
            <a:pPr lvl="1" eaLnBrk="1" hangingPunct="1">
              <a:lnSpc>
                <a:spcPct val="90000"/>
              </a:lnSpc>
            </a:pPr>
            <a:r>
              <a:rPr lang="en-US" altLang="zh-CN" sz="2400"/>
              <a:t>Aho, Hopcroft and Ullman. </a:t>
            </a:r>
            <a:r>
              <a:rPr lang="en-US" altLang="zh-CN" sz="2400" i="1"/>
              <a:t>The Design and Analysis of Computer Algorithm</a:t>
            </a:r>
          </a:p>
          <a:p>
            <a:pPr eaLnBrk="1" hangingPunct="1">
              <a:lnSpc>
                <a:spcPct val="90000"/>
              </a:lnSpc>
            </a:pPr>
            <a:r>
              <a:rPr lang="en-US" altLang="zh-CN" sz="2800"/>
              <a:t>Something New</a:t>
            </a:r>
          </a:p>
          <a:p>
            <a:pPr lvl="1" eaLnBrk="1" hangingPunct="1">
              <a:lnSpc>
                <a:spcPct val="90000"/>
              </a:lnSpc>
            </a:pPr>
            <a:r>
              <a:rPr lang="en-US" altLang="zh-CN" sz="2400"/>
              <a:t>J.Kleinberg &amp; E.Tardos: </a:t>
            </a:r>
            <a:r>
              <a:rPr lang="en-US" altLang="zh-CN" sz="2400" i="1"/>
              <a:t>Algorithm Design</a:t>
            </a:r>
          </a:p>
        </p:txBody>
      </p:sp>
      <p:sp>
        <p:nvSpPr>
          <p:cNvPr id="38916"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6F1919CA-D63D-4372-9B8C-FAC3F683498E}" type="slidenum">
              <a:rPr lang="zh-CN" altLang="en-US" smtClean="0"/>
              <a:pPr eaLnBrk="1" hangingPunct="1"/>
              <a:t>18</a:t>
            </a:fld>
            <a:endParaRPr lang="en-US" altLang="zh-CN"/>
          </a:p>
        </p:txBody>
      </p:sp>
    </p:spTree>
    <p:extLst>
      <p:ext uri="{BB962C8B-B14F-4D97-AF65-F5344CB8AC3E}">
        <p14:creationId xmlns:p14="http://schemas.microsoft.com/office/powerpoint/2010/main" val="13354937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23528" y="692696"/>
            <a:ext cx="8637588" cy="762000"/>
          </a:xfrm>
        </p:spPr>
        <p:txBody>
          <a:bodyPr/>
          <a:lstStyle/>
          <a:p>
            <a:r>
              <a:rPr lang="zh-CN" altLang="en-US" dirty="0"/>
              <a:t>考核方式</a:t>
            </a:r>
          </a:p>
        </p:txBody>
      </p:sp>
      <p:sp>
        <p:nvSpPr>
          <p:cNvPr id="2" name="灯片编号占位符 1"/>
          <p:cNvSpPr>
            <a:spLocks noGrp="1"/>
          </p:cNvSpPr>
          <p:nvPr>
            <p:ph type="sldNum" sz="quarter" idx="12"/>
          </p:nvPr>
        </p:nvSpPr>
        <p:spPr/>
        <p:txBody>
          <a:bodyPr/>
          <a:lstStyle/>
          <a:p>
            <a:pPr>
              <a:defRPr/>
            </a:pPr>
            <a:fld id="{CB6DB168-D3CB-44A7-B292-7B4BF7159165}" type="slidenum">
              <a:rPr lang="zh-CN" altLang="en-US" smtClean="0"/>
              <a:pPr>
                <a:defRPr/>
              </a:pPr>
              <a:t>19</a:t>
            </a:fld>
            <a:endParaRPr lang="en-US"/>
          </a:p>
        </p:txBody>
      </p:sp>
      <p:sp>
        <p:nvSpPr>
          <p:cNvPr id="4" name="矩形 3"/>
          <p:cNvSpPr/>
          <p:nvPr/>
        </p:nvSpPr>
        <p:spPr>
          <a:xfrm>
            <a:off x="323528" y="1876435"/>
            <a:ext cx="8637588" cy="3785652"/>
          </a:xfrm>
          <a:prstGeom prst="rect">
            <a:avLst/>
          </a:prstGeom>
        </p:spPr>
        <p:txBody>
          <a:bodyPr wrap="square">
            <a:spAutoFit/>
          </a:bodyPr>
          <a:lstStyle/>
          <a:p>
            <a:pPr lvl="1"/>
            <a:r>
              <a:rPr lang="zh-CN" altLang="en-US" sz="2400" dirty="0">
                <a:solidFill>
                  <a:srgbClr val="000000"/>
                </a:solidFill>
              </a:rPr>
              <a:t>平时书面作业</a:t>
            </a:r>
            <a:r>
              <a:rPr lang="en-US" altLang="zh-CN" sz="2400" dirty="0">
                <a:solidFill>
                  <a:srgbClr val="000000"/>
                </a:solidFill>
              </a:rPr>
              <a:t>15%</a:t>
            </a:r>
          </a:p>
          <a:p>
            <a:pPr lvl="1"/>
            <a:r>
              <a:rPr lang="zh-CN" altLang="en-US" sz="2400" dirty="0">
                <a:solidFill>
                  <a:srgbClr val="000000"/>
                </a:solidFill>
              </a:rPr>
              <a:t>平时编程练习</a:t>
            </a:r>
            <a:r>
              <a:rPr lang="en-US" altLang="zh-CN" sz="2400" dirty="0">
                <a:solidFill>
                  <a:srgbClr val="000000"/>
                </a:solidFill>
              </a:rPr>
              <a:t>15%</a:t>
            </a:r>
          </a:p>
          <a:p>
            <a:pPr lvl="1"/>
            <a:r>
              <a:rPr lang="zh-CN" altLang="en-US" sz="2400" dirty="0">
                <a:solidFill>
                  <a:srgbClr val="000000"/>
                </a:solidFill>
              </a:rPr>
              <a:t>期中考试</a:t>
            </a:r>
            <a:r>
              <a:rPr lang="en-US" altLang="zh-CN" sz="2400" dirty="0">
                <a:solidFill>
                  <a:srgbClr val="000000"/>
                </a:solidFill>
              </a:rPr>
              <a:t>20%</a:t>
            </a:r>
          </a:p>
          <a:p>
            <a:pPr lvl="1"/>
            <a:r>
              <a:rPr lang="zh-CN" altLang="en-US" sz="2400" dirty="0">
                <a:solidFill>
                  <a:srgbClr val="000000"/>
                </a:solidFill>
              </a:rPr>
              <a:t>期末考试</a:t>
            </a:r>
            <a:r>
              <a:rPr lang="en-US" altLang="zh-CN" sz="2400" dirty="0">
                <a:solidFill>
                  <a:srgbClr val="000000"/>
                </a:solidFill>
              </a:rPr>
              <a:t>50%</a:t>
            </a:r>
          </a:p>
          <a:p>
            <a:pPr lvl="1"/>
            <a:endParaRPr lang="en-US" altLang="zh-CN" sz="2400" dirty="0">
              <a:solidFill>
                <a:srgbClr val="000000"/>
              </a:solidFill>
            </a:endParaRPr>
          </a:p>
          <a:p>
            <a:pPr lvl="1"/>
            <a:endParaRPr lang="en-US" altLang="zh-CN" sz="2400" dirty="0">
              <a:solidFill>
                <a:srgbClr val="000000"/>
              </a:solidFill>
            </a:endParaRPr>
          </a:p>
          <a:p>
            <a:pPr lvl="1"/>
            <a:r>
              <a:rPr lang="zh-CN" altLang="en-US" sz="2400" dirty="0">
                <a:solidFill>
                  <a:srgbClr val="000000"/>
                </a:solidFill>
              </a:rPr>
              <a:t>注</a:t>
            </a:r>
            <a:r>
              <a:rPr lang="en-US" altLang="zh-CN" sz="2400" dirty="0">
                <a:solidFill>
                  <a:srgbClr val="000000"/>
                </a:solidFill>
              </a:rPr>
              <a:t>1</a:t>
            </a:r>
            <a:r>
              <a:rPr lang="zh-CN" altLang="en-US" sz="2400" dirty="0">
                <a:solidFill>
                  <a:srgbClr val="000000"/>
                </a:solidFill>
              </a:rPr>
              <a:t>：</a:t>
            </a:r>
            <a:r>
              <a:rPr lang="zh-CN" altLang="en-US" sz="2400" dirty="0">
                <a:solidFill>
                  <a:srgbClr val="FF0000"/>
                </a:solidFill>
              </a:rPr>
              <a:t>适用于所有同学</a:t>
            </a:r>
            <a:r>
              <a:rPr lang="zh-CN" altLang="en-US" sz="2400" dirty="0">
                <a:solidFill>
                  <a:srgbClr val="000000"/>
                </a:solidFill>
              </a:rPr>
              <a:t>（包括免修不免考）</a:t>
            </a:r>
            <a:endParaRPr lang="en-US" altLang="zh-CN" sz="2400" dirty="0">
              <a:solidFill>
                <a:srgbClr val="000000"/>
              </a:solidFill>
            </a:endParaRPr>
          </a:p>
          <a:p>
            <a:pPr lvl="1"/>
            <a:endParaRPr lang="en-US" altLang="zh-CN" sz="2400" dirty="0">
              <a:solidFill>
                <a:srgbClr val="000000"/>
              </a:solidFill>
            </a:endParaRPr>
          </a:p>
          <a:p>
            <a:pPr lvl="1"/>
            <a:r>
              <a:rPr lang="zh-CN" altLang="en-US" sz="2400" dirty="0">
                <a:solidFill>
                  <a:srgbClr val="000000"/>
                </a:solidFill>
              </a:rPr>
              <a:t>注</a:t>
            </a:r>
            <a:r>
              <a:rPr lang="en-US" altLang="zh-CN" sz="2400" dirty="0">
                <a:solidFill>
                  <a:srgbClr val="000000"/>
                </a:solidFill>
              </a:rPr>
              <a:t>2</a:t>
            </a:r>
            <a:r>
              <a:rPr lang="zh-CN" altLang="en-US" sz="2400" dirty="0">
                <a:solidFill>
                  <a:srgbClr val="000000"/>
                </a:solidFill>
              </a:rPr>
              <a:t>：原则上书面作业不接受补交；如有特殊情况，必须在期末考试开考前补交，但书面作业得分会被打折。</a:t>
            </a:r>
            <a:endParaRPr lang="en-US" altLang="zh-CN" sz="2400" dirty="0">
              <a:solidFill>
                <a:srgbClr val="000000"/>
              </a:solidFill>
            </a:endParaRPr>
          </a:p>
        </p:txBody>
      </p:sp>
    </p:spTree>
    <p:extLst>
      <p:ext uri="{BB962C8B-B14F-4D97-AF65-F5344CB8AC3E}">
        <p14:creationId xmlns:p14="http://schemas.microsoft.com/office/powerpoint/2010/main" val="84715378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nchor="ctr"/>
          <a:lstStyle/>
          <a:p>
            <a:r>
              <a:rPr lang="en-US" altLang="zh-CN" dirty="0">
                <a:cs typeface="Times New Roman" pitchFamily="18" charset="0"/>
              </a:rPr>
              <a:t>Zhang Sheng</a:t>
            </a:r>
            <a:r>
              <a:rPr lang="zh-CN" altLang="en-US" dirty="0">
                <a:latin typeface="楷体" pitchFamily="49" charset="-122"/>
                <a:ea typeface="楷体" pitchFamily="49" charset="-122"/>
                <a:cs typeface="Times New Roman" pitchFamily="18" charset="0"/>
              </a:rPr>
              <a:t>（张胜）</a:t>
            </a:r>
          </a:p>
        </p:txBody>
      </p:sp>
      <p:sp>
        <p:nvSpPr>
          <p:cNvPr id="4099" name="内容占位符 2"/>
          <p:cNvSpPr>
            <a:spLocks noGrp="1"/>
          </p:cNvSpPr>
          <p:nvPr>
            <p:ph idx="1"/>
          </p:nvPr>
        </p:nvSpPr>
        <p:spPr>
          <a:xfrm>
            <a:off x="328613" y="1941513"/>
            <a:ext cx="8208962" cy="4419600"/>
          </a:xfrm>
        </p:spPr>
        <p:txBody>
          <a:bodyPr/>
          <a:lstStyle/>
          <a:p>
            <a:r>
              <a:rPr lang="en-US" altLang="zh-CN" dirty="0">
                <a:cs typeface="Times New Roman" pitchFamily="18" charset="0"/>
              </a:rPr>
              <a:t>Research</a:t>
            </a:r>
            <a:r>
              <a:rPr lang="zh-CN" altLang="en-US" dirty="0">
                <a:cs typeface="Times New Roman" pitchFamily="18" charset="0"/>
              </a:rPr>
              <a:t> </a:t>
            </a:r>
            <a:r>
              <a:rPr lang="en-US" altLang="zh-CN" dirty="0">
                <a:cs typeface="Times New Roman" pitchFamily="18" charset="0"/>
              </a:rPr>
              <a:t>interest: </a:t>
            </a:r>
            <a:r>
              <a:rPr lang="en-US" altLang="zh-CN" sz="2800" dirty="0">
                <a:cs typeface="Times New Roman" pitchFamily="18" charset="0"/>
              </a:rPr>
              <a:t>Distributed Computing System</a:t>
            </a:r>
          </a:p>
          <a:p>
            <a:pPr lvl="1"/>
            <a:r>
              <a:rPr lang="en-US" altLang="zh-CN" dirty="0">
                <a:cs typeface="Times New Roman" pitchFamily="18" charset="0"/>
              </a:rPr>
              <a:t>Cloud Computing</a:t>
            </a:r>
          </a:p>
          <a:p>
            <a:pPr lvl="1"/>
            <a:r>
              <a:rPr lang="en-US" altLang="zh-CN" dirty="0">
                <a:cs typeface="Times New Roman" pitchFamily="18" charset="0"/>
              </a:rPr>
              <a:t>Edge Computing, Edge Intelligence</a:t>
            </a:r>
          </a:p>
          <a:p>
            <a:pPr marL="457200" lvl="1" indent="0">
              <a:buNone/>
            </a:pPr>
            <a:endParaRPr lang="en-US" altLang="zh-CN" dirty="0">
              <a:cs typeface="Times New Roman" pitchFamily="18" charset="0"/>
            </a:endParaRPr>
          </a:p>
          <a:p>
            <a:r>
              <a:rPr lang="en-US" altLang="zh-CN" dirty="0">
                <a:cs typeface="Times New Roman" pitchFamily="18" charset="0"/>
              </a:rPr>
              <a:t>Office: 	</a:t>
            </a:r>
            <a:r>
              <a:rPr lang="zh-CN" altLang="en-US" dirty="0">
                <a:cs typeface="Times New Roman" pitchFamily="18" charset="0"/>
              </a:rPr>
              <a:t>计算机系楼</a:t>
            </a:r>
            <a:r>
              <a:rPr lang="en-US" altLang="zh-CN" dirty="0">
                <a:cs typeface="Times New Roman" pitchFamily="18" charset="0"/>
              </a:rPr>
              <a:t>537</a:t>
            </a:r>
          </a:p>
          <a:p>
            <a:r>
              <a:rPr lang="en-US" altLang="zh-CN" dirty="0">
                <a:cs typeface="Times New Roman" pitchFamily="18" charset="0"/>
              </a:rPr>
              <a:t>Email: 	sheng@nju.edu.cn</a:t>
            </a:r>
          </a:p>
          <a:p>
            <a:r>
              <a:rPr lang="en-US" altLang="zh-CN" dirty="0">
                <a:cs typeface="Times New Roman" pitchFamily="18" charset="0"/>
              </a:rPr>
              <a:t>Homepage</a:t>
            </a:r>
            <a:r>
              <a:rPr lang="zh-CN" altLang="en-US" dirty="0">
                <a:cs typeface="Times New Roman" pitchFamily="18" charset="0"/>
              </a:rPr>
              <a:t>：</a:t>
            </a:r>
            <a:r>
              <a:rPr lang="en-US" altLang="zh-CN" dirty="0">
                <a:cs typeface="Times New Roman" pitchFamily="18" charset="0"/>
              </a:rPr>
              <a:t>http://cs.nju.edu.cn/sheng/</a:t>
            </a:r>
          </a:p>
          <a:p>
            <a:pPr>
              <a:buFont typeface="Wingdings" pitchFamily="2" charset="2"/>
              <a:buNone/>
            </a:pPr>
            <a:r>
              <a:rPr lang="en-US" altLang="zh-CN" dirty="0">
                <a:cs typeface="Times New Roman" pitchFamily="18" charset="0"/>
              </a:rPr>
              <a:t>			</a:t>
            </a:r>
          </a:p>
        </p:txBody>
      </p:sp>
      <p:sp>
        <p:nvSpPr>
          <p:cNvPr id="4100"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8E7F3611-63F5-4F60-8885-B270CE553C54}" type="slidenum">
              <a:rPr lang="zh-CN" altLang="en-US" smtClean="0"/>
              <a:pPr eaLnBrk="1" hangingPunct="1"/>
              <a:t>2</a:t>
            </a:fld>
            <a:endParaRPr lang="en-US" altLang="zh-CN"/>
          </a:p>
        </p:txBody>
      </p:sp>
      <p:pic>
        <p:nvPicPr>
          <p:cNvPr id="2" name="图片 1">
            <a:extLst>
              <a:ext uri="{FF2B5EF4-FFF2-40B4-BE49-F238E27FC236}">
                <a16:creationId xmlns:a16="http://schemas.microsoft.com/office/drawing/2014/main" id="{C93DBAF9-0B57-6143-B9D4-FDAC5BA9670F}"/>
              </a:ext>
            </a:extLst>
          </p:cNvPr>
          <p:cNvPicPr>
            <a:picLocks noChangeAspect="1"/>
          </p:cNvPicPr>
          <p:nvPr/>
        </p:nvPicPr>
        <p:blipFill>
          <a:blip r:embed="rId2"/>
          <a:stretch>
            <a:fillRect/>
          </a:stretch>
        </p:blipFill>
        <p:spPr>
          <a:xfrm>
            <a:off x="6778675" y="2724306"/>
            <a:ext cx="2006824" cy="2396814"/>
          </a:xfrm>
          <a:prstGeom prst="rect">
            <a:avLst/>
          </a:prstGeom>
        </p:spPr>
      </p:pic>
    </p:spTree>
    <p:extLst>
      <p:ext uri="{BB962C8B-B14F-4D97-AF65-F5344CB8AC3E}">
        <p14:creationId xmlns:p14="http://schemas.microsoft.com/office/powerpoint/2010/main" val="64510922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59F6BA9-2EFC-9B44-B08E-E5DA47046159}"/>
              </a:ext>
            </a:extLst>
          </p:cNvPr>
          <p:cNvSpPr>
            <a:spLocks noGrp="1"/>
          </p:cNvSpPr>
          <p:nvPr>
            <p:ph type="title"/>
          </p:nvPr>
        </p:nvSpPr>
        <p:spPr/>
        <p:txBody>
          <a:bodyPr/>
          <a:lstStyle/>
          <a:p>
            <a:r>
              <a:rPr lang="zh-CN" altLang="en-US">
                <a:solidFill>
                  <a:srgbClr val="FF0000"/>
                </a:solidFill>
                <a:latin typeface="黑体" panose="02010609060101010101" pitchFamily="49" charset="-122"/>
                <a:ea typeface="黑体" panose="02010609060101010101" pitchFamily="49" charset="-122"/>
              </a:rPr>
              <a:t>学术诚信</a:t>
            </a:r>
          </a:p>
        </p:txBody>
      </p:sp>
      <p:sp>
        <p:nvSpPr>
          <p:cNvPr id="8195" name="Rectangle 3">
            <a:extLst>
              <a:ext uri="{FF2B5EF4-FFF2-40B4-BE49-F238E27FC236}">
                <a16:creationId xmlns:a16="http://schemas.microsoft.com/office/drawing/2014/main" id="{22E7C321-72C5-7644-AD71-16636529BF8B}"/>
              </a:ext>
            </a:extLst>
          </p:cNvPr>
          <p:cNvSpPr>
            <a:spLocks noGrp="1"/>
          </p:cNvSpPr>
          <p:nvPr>
            <p:ph idx="1"/>
          </p:nvPr>
        </p:nvSpPr>
        <p:spPr>
          <a:xfrm>
            <a:off x="317500" y="1772816"/>
            <a:ext cx="8574980" cy="4114800"/>
          </a:xfrm>
        </p:spPr>
        <p:txBody>
          <a:bodyPr/>
          <a:lstStyle/>
          <a:p>
            <a:endParaRPr lang="en-US" altLang="zh-CN" dirty="0"/>
          </a:p>
          <a:p>
            <a:r>
              <a:rPr lang="zh-CN" altLang="en-US" dirty="0">
                <a:solidFill>
                  <a:srgbClr val="FF0000"/>
                </a:solidFill>
                <a:latin typeface="黑体" panose="02010609060101010101" pitchFamily="49" charset="-122"/>
                <a:ea typeface="黑体" panose="02010609060101010101" pitchFamily="49" charset="-122"/>
              </a:rPr>
              <a:t>诚信是学术活动中最重要的品格</a:t>
            </a:r>
            <a:endParaRPr lang="en-US" altLang="zh-CN" dirty="0">
              <a:solidFill>
                <a:srgbClr val="FF0000"/>
              </a:solidFill>
              <a:latin typeface="黑体" panose="02010609060101010101" pitchFamily="49" charset="-122"/>
              <a:ea typeface="黑体" panose="02010609060101010101" pitchFamily="49" charset="-122"/>
            </a:endParaRPr>
          </a:p>
          <a:p>
            <a:endParaRPr lang="zh-CN" altLang="en-US" dirty="0">
              <a:solidFill>
                <a:srgbClr val="FF0000"/>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所有提交的作业都必须是自己完成的</a:t>
            </a:r>
            <a:endParaRPr lang="en-US" altLang="zh-CN" dirty="0">
              <a:solidFill>
                <a:srgbClr val="FF0000"/>
              </a:solidFill>
              <a:latin typeface="黑体" panose="02010609060101010101" pitchFamily="49" charset="-122"/>
              <a:ea typeface="黑体" panose="02010609060101010101" pitchFamily="49" charset="-122"/>
            </a:endParaRPr>
          </a:p>
          <a:p>
            <a:endParaRPr lang="en-US" altLang="zh-CN" dirty="0">
              <a:solidFill>
                <a:srgbClr val="FF0000"/>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任何抄袭和作弊将导致最后课程成绩为</a:t>
            </a:r>
            <a:r>
              <a:rPr lang="en-US" altLang="zh-CN" dirty="0">
                <a:solidFill>
                  <a:srgbClr val="FF0000"/>
                </a:solidFill>
                <a:latin typeface="黑体" panose="02010609060101010101" pitchFamily="49" charset="-122"/>
                <a:ea typeface="黑体" panose="02010609060101010101" pitchFamily="49" charset="-122"/>
              </a:rPr>
              <a:t>0</a:t>
            </a:r>
            <a:r>
              <a:rPr lang="zh-CN" altLang="en-US" dirty="0">
                <a:solidFill>
                  <a:srgbClr val="FF0000"/>
                </a:solidFill>
                <a:latin typeface="黑体" panose="02010609060101010101" pitchFamily="49" charset="-122"/>
                <a:ea typeface="黑体" panose="02010609060101010101" pitchFamily="49" charset="-122"/>
              </a:rPr>
              <a:t>分，并有可能上报给学校进行进一步处分</a:t>
            </a:r>
          </a:p>
        </p:txBody>
      </p:sp>
      <p:sp>
        <p:nvSpPr>
          <p:cNvPr id="8196" name="Slide Number Placeholder 5">
            <a:extLst>
              <a:ext uri="{FF2B5EF4-FFF2-40B4-BE49-F238E27FC236}">
                <a16:creationId xmlns:a16="http://schemas.microsoft.com/office/drawing/2014/main" id="{830B8B1E-A0D7-8B43-A9B2-164716D6D6A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ea typeface="ＭＳ Ｐゴシック" panose="020B0600070205080204" pitchFamily="34" charset="-128"/>
              </a:defRPr>
            </a:lvl1pPr>
            <a:lvl2pPr marL="742950" indent="-285750" eaLnBrk="0" hangingPunct="0">
              <a:defRPr sz="2400">
                <a:solidFill>
                  <a:schemeClr val="tx1"/>
                </a:solidFill>
                <a:latin typeface="Lucida Sans" panose="020B0602030504020204" pitchFamily="34" charset="0"/>
                <a:ea typeface="ＭＳ Ｐゴシック" panose="020B0600070205080204" pitchFamily="34" charset="-128"/>
              </a:defRPr>
            </a:lvl2pPr>
            <a:lvl3pPr marL="1143000" indent="-228600" eaLnBrk="0" hangingPunct="0">
              <a:defRPr sz="2400">
                <a:solidFill>
                  <a:schemeClr val="tx1"/>
                </a:solidFill>
                <a:latin typeface="Lucida Sans" panose="020B0602030504020204" pitchFamily="34" charset="0"/>
                <a:ea typeface="ＭＳ Ｐゴシック" panose="020B0600070205080204" pitchFamily="34" charset="-128"/>
              </a:defRPr>
            </a:lvl3pPr>
            <a:lvl4pPr marL="1600200" indent="-228600" eaLnBrk="0" hangingPunct="0">
              <a:defRPr sz="2400">
                <a:solidFill>
                  <a:schemeClr val="tx1"/>
                </a:solidFill>
                <a:latin typeface="Lucida Sans" panose="020B0602030504020204" pitchFamily="34" charset="0"/>
                <a:ea typeface="ＭＳ Ｐゴシック" panose="020B0600070205080204" pitchFamily="34" charset="-128"/>
              </a:defRPr>
            </a:lvl4pPr>
            <a:lvl5pPr marL="2057400" indent="-228600" eaLnBrk="0" hangingPunct="0">
              <a:defRPr sz="24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ＭＳ Ｐゴシック" panose="020B0600070205080204" pitchFamily="34" charset="-128"/>
              </a:defRPr>
            </a:lvl9pPr>
          </a:lstStyle>
          <a:p>
            <a:pPr eaLnBrk="1" hangingPunct="1"/>
            <a:fld id="{478530CA-0858-EA47-A2F3-9A93789BB812}" type="slidenum">
              <a:rPr lang="zh-CN" altLang="en-US" sz="1200">
                <a:solidFill>
                  <a:srgbClr val="898989"/>
                </a:solidFill>
                <a:latin typeface="Calibri" panose="020F0502020204030204" pitchFamily="34" charset="0"/>
                <a:ea typeface="宋体" panose="02010600030101010101" pitchFamily="2" charset="-122"/>
              </a:rPr>
              <a:pPr eaLnBrk="1" hangingPunct="1"/>
              <a:t>20</a:t>
            </a:fld>
            <a:endParaRPr lang="en-US" altLang="zh-CN" sz="120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4682052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23528" y="692696"/>
            <a:ext cx="8637588" cy="762000"/>
          </a:xfrm>
        </p:spPr>
        <p:txBody>
          <a:bodyPr/>
          <a:lstStyle/>
          <a:p>
            <a:r>
              <a:rPr lang="zh-CN" altLang="en-US" dirty="0"/>
              <a:t>教学资源发布</a:t>
            </a:r>
          </a:p>
        </p:txBody>
      </p:sp>
      <p:sp>
        <p:nvSpPr>
          <p:cNvPr id="2" name="灯片编号占位符 1"/>
          <p:cNvSpPr>
            <a:spLocks noGrp="1"/>
          </p:cNvSpPr>
          <p:nvPr>
            <p:ph type="sldNum" sz="quarter" idx="12"/>
          </p:nvPr>
        </p:nvSpPr>
        <p:spPr/>
        <p:txBody>
          <a:bodyPr/>
          <a:lstStyle/>
          <a:p>
            <a:pPr>
              <a:defRPr/>
            </a:pPr>
            <a:fld id="{CB6DB168-D3CB-44A7-B292-7B4BF7159165}" type="slidenum">
              <a:rPr lang="zh-CN" altLang="en-US" smtClean="0"/>
              <a:pPr>
                <a:defRPr/>
              </a:pPr>
              <a:t>21</a:t>
            </a:fld>
            <a:endParaRPr lang="en-US"/>
          </a:p>
        </p:txBody>
      </p:sp>
      <p:sp>
        <p:nvSpPr>
          <p:cNvPr id="8" name="矩形 7">
            <a:extLst>
              <a:ext uri="{FF2B5EF4-FFF2-40B4-BE49-F238E27FC236}">
                <a16:creationId xmlns:a16="http://schemas.microsoft.com/office/drawing/2014/main" id="{1CF9CA1C-74BD-3940-B472-52F1C3406F84}"/>
              </a:ext>
            </a:extLst>
          </p:cNvPr>
          <p:cNvSpPr/>
          <p:nvPr/>
        </p:nvSpPr>
        <p:spPr>
          <a:xfrm>
            <a:off x="395536" y="1844824"/>
            <a:ext cx="7992888" cy="4647426"/>
          </a:xfrm>
          <a:prstGeom prst="rect">
            <a:avLst/>
          </a:prstGeom>
        </p:spPr>
        <p:txBody>
          <a:bodyPr wrap="square">
            <a:spAutoFit/>
          </a:bodyPr>
          <a:lstStyle/>
          <a:p>
            <a:pPr marL="457200" indent="-457200">
              <a:buFont typeface="Wingdings" pitchFamily="2" charset="2"/>
              <a:buChar char="n"/>
            </a:pPr>
            <a:r>
              <a:rPr lang="zh-CN" altLang="en-US" sz="2800" dirty="0">
                <a:solidFill>
                  <a:srgbClr val="000000"/>
                </a:solidFill>
                <a:latin typeface="Helvetica Neue" panose="02000503000000020004" pitchFamily="2" charset="0"/>
              </a:rPr>
              <a:t>课件发布：</a:t>
            </a:r>
            <a:r>
              <a:rPr lang="en-US" altLang="zh-CN" sz="2800" dirty="0">
                <a:solidFill>
                  <a:srgbClr val="000000"/>
                </a:solidFill>
                <a:latin typeface="Helvetica Neue" panose="02000503000000020004" pitchFamily="2" charset="0"/>
              </a:rPr>
              <a:t>QQ</a:t>
            </a:r>
            <a:r>
              <a:rPr lang="zh-CN" altLang="en-US" sz="2800" dirty="0">
                <a:solidFill>
                  <a:srgbClr val="000000"/>
                </a:solidFill>
                <a:latin typeface="Helvetica Neue" panose="02000503000000020004" pitchFamily="2" charset="0"/>
              </a:rPr>
              <a:t>群</a:t>
            </a:r>
            <a:endParaRPr lang="en-US" altLang="zh-CN" sz="2800" dirty="0">
              <a:solidFill>
                <a:srgbClr val="000000"/>
              </a:solidFill>
              <a:latin typeface="Helvetica Neue" panose="02000503000000020004" pitchFamily="2" charset="0"/>
            </a:endParaRPr>
          </a:p>
          <a:p>
            <a:pPr marL="457200" indent="-457200">
              <a:buFont typeface="Wingdings" pitchFamily="2" charset="2"/>
              <a:buChar char="n"/>
            </a:pPr>
            <a:r>
              <a:rPr lang="zh-CN" altLang="en-US" sz="2800" dirty="0">
                <a:solidFill>
                  <a:srgbClr val="000000"/>
                </a:solidFill>
                <a:latin typeface="Helvetica Neue" panose="02000503000000020004" pitchFamily="2" charset="0"/>
              </a:rPr>
              <a:t>第</a:t>
            </a:r>
            <a:r>
              <a:rPr lang="en-US" altLang="zh-CN" sz="2800" dirty="0">
                <a:solidFill>
                  <a:srgbClr val="000000"/>
                </a:solidFill>
                <a:latin typeface="Helvetica Neue" panose="02000503000000020004" pitchFamily="2" charset="0"/>
              </a:rPr>
              <a:t>1</a:t>
            </a:r>
            <a:r>
              <a:rPr lang="zh-CN" altLang="en-US" sz="2800" dirty="0">
                <a:solidFill>
                  <a:srgbClr val="000000"/>
                </a:solidFill>
                <a:latin typeface="Helvetica Neue" panose="02000503000000020004" pitchFamily="2" charset="0"/>
              </a:rPr>
              <a:t>、</a:t>
            </a:r>
            <a:r>
              <a:rPr lang="en-US" altLang="zh-CN" sz="2800" dirty="0">
                <a:solidFill>
                  <a:srgbClr val="000000"/>
                </a:solidFill>
                <a:latin typeface="Helvetica Neue" panose="02000503000000020004" pitchFamily="2" charset="0"/>
              </a:rPr>
              <a:t>2</a:t>
            </a:r>
            <a:r>
              <a:rPr lang="zh-CN" altLang="en-US" sz="2800" dirty="0">
                <a:solidFill>
                  <a:srgbClr val="000000"/>
                </a:solidFill>
                <a:latin typeface="Helvetica Neue" panose="02000503000000020004" pitchFamily="2" charset="0"/>
              </a:rPr>
              <a:t>周线上授课录播视频：教学立方</a:t>
            </a:r>
            <a:endParaRPr lang="en-US" altLang="zh-CN" sz="2800" dirty="0">
              <a:solidFill>
                <a:srgbClr val="000000"/>
              </a:solidFill>
              <a:latin typeface="Helvetica Neue" panose="02000503000000020004" pitchFamily="2" charset="0"/>
            </a:endParaRPr>
          </a:p>
          <a:p>
            <a:pPr marL="914400" lvl="1" indent="-457200">
              <a:buFont typeface="Wingdings" pitchFamily="2" charset="2"/>
              <a:buChar char="n"/>
            </a:pPr>
            <a:r>
              <a:rPr lang="zh-CN" altLang="en-US" sz="1600" dirty="0">
                <a:solidFill>
                  <a:srgbClr val="000000"/>
                </a:solidFill>
                <a:latin typeface="Helvetica Neue" panose="02000503000000020004" pitchFamily="2" charset="0"/>
              </a:rPr>
              <a:t>“算法设计与分析（张胜班）</a:t>
            </a:r>
            <a:r>
              <a:rPr lang="en-US" altLang="zh-CN" sz="1600" dirty="0">
                <a:solidFill>
                  <a:srgbClr val="000000"/>
                </a:solidFill>
                <a:latin typeface="Helvetica Neue" panose="02000503000000020004" pitchFamily="2" charset="0"/>
              </a:rPr>
              <a:t>2022</a:t>
            </a:r>
            <a:r>
              <a:rPr lang="zh-CN" altLang="en-US" sz="1600" dirty="0">
                <a:solidFill>
                  <a:srgbClr val="000000"/>
                </a:solidFill>
                <a:latin typeface="Helvetica Neue" panose="02000503000000020004" pitchFamily="2" charset="0"/>
              </a:rPr>
              <a:t>春季”的邀请码是</a:t>
            </a:r>
            <a:r>
              <a:rPr lang="en-US" altLang="zh-CN" sz="1600" dirty="0">
                <a:solidFill>
                  <a:srgbClr val="000000"/>
                </a:solidFill>
                <a:latin typeface="Helvetica Neue" panose="02000503000000020004" pitchFamily="2" charset="0"/>
              </a:rPr>
              <a:t>XYV3RG7N</a:t>
            </a:r>
            <a:r>
              <a:rPr lang="zh-CN" altLang="en-US" sz="1600" dirty="0">
                <a:solidFill>
                  <a:srgbClr val="000000"/>
                </a:solidFill>
                <a:latin typeface="Helvetica Neue" panose="02000503000000020004" pitchFamily="2" charset="0"/>
              </a:rPr>
              <a:t>， </a:t>
            </a:r>
            <a:r>
              <a:rPr lang="en-US" altLang="zh-CN" sz="1600" dirty="0">
                <a:solidFill>
                  <a:srgbClr val="000000"/>
                </a:solidFill>
                <a:latin typeface="Helvetica Neue" panose="02000503000000020004" pitchFamily="2" charset="0"/>
              </a:rPr>
              <a:t>1.</a:t>
            </a:r>
            <a:r>
              <a:rPr lang="zh-CN" altLang="en-US" sz="1600" dirty="0">
                <a:solidFill>
                  <a:srgbClr val="000000"/>
                </a:solidFill>
                <a:latin typeface="Helvetica Neue" panose="02000503000000020004" pitchFamily="2" charset="0"/>
              </a:rPr>
              <a:t>请同学们在微信中搜索“教学立方”公众号并关注 </a:t>
            </a:r>
            <a:r>
              <a:rPr lang="en-US" altLang="zh-CN" sz="1600" dirty="0">
                <a:solidFill>
                  <a:srgbClr val="000000"/>
                </a:solidFill>
                <a:latin typeface="Helvetica Neue" panose="02000503000000020004" pitchFamily="2" charset="0"/>
              </a:rPr>
              <a:t>2.</a:t>
            </a:r>
            <a:r>
              <a:rPr lang="zh-CN" altLang="en-US" sz="1600" dirty="0">
                <a:solidFill>
                  <a:srgbClr val="000000"/>
                </a:solidFill>
                <a:latin typeface="Helvetica Neue" panose="02000503000000020004" pitchFamily="2" charset="0"/>
              </a:rPr>
              <a:t>点击公众号底部“学生”菜单 </a:t>
            </a:r>
            <a:r>
              <a:rPr lang="en-US" altLang="zh-CN" sz="1600" dirty="0">
                <a:solidFill>
                  <a:srgbClr val="000000"/>
                </a:solidFill>
                <a:latin typeface="Helvetica Neue" panose="02000503000000020004" pitchFamily="2" charset="0"/>
              </a:rPr>
              <a:t>3.</a:t>
            </a:r>
            <a:r>
              <a:rPr lang="zh-CN" altLang="en-US" sz="1600" dirty="0">
                <a:solidFill>
                  <a:srgbClr val="000000"/>
                </a:solidFill>
                <a:latin typeface="Helvetica Neue" panose="02000503000000020004" pitchFamily="2" charset="0"/>
              </a:rPr>
              <a:t>如未登录，请先注册</a:t>
            </a:r>
            <a:r>
              <a:rPr lang="en-US" altLang="zh-CN" sz="1600" dirty="0">
                <a:solidFill>
                  <a:srgbClr val="000000"/>
                </a:solidFill>
                <a:latin typeface="Helvetica Neue" panose="02000503000000020004" pitchFamily="2" charset="0"/>
              </a:rPr>
              <a:t>/</a:t>
            </a:r>
            <a:r>
              <a:rPr lang="zh-CN" altLang="en-US" sz="1600" dirty="0">
                <a:solidFill>
                  <a:srgbClr val="000000"/>
                </a:solidFill>
                <a:latin typeface="Helvetica Neue" panose="02000503000000020004" pitchFamily="2" charset="0"/>
              </a:rPr>
              <a:t>登录 </a:t>
            </a:r>
            <a:r>
              <a:rPr lang="en-US" altLang="zh-CN" sz="1600" dirty="0">
                <a:solidFill>
                  <a:srgbClr val="000000"/>
                </a:solidFill>
                <a:latin typeface="Helvetica Neue" panose="02000503000000020004" pitchFamily="2" charset="0"/>
              </a:rPr>
              <a:t>4.</a:t>
            </a:r>
            <a:r>
              <a:rPr lang="zh-CN" altLang="en-US" sz="1600" dirty="0">
                <a:solidFill>
                  <a:srgbClr val="000000"/>
                </a:solidFill>
                <a:latin typeface="Helvetica Neue" panose="02000503000000020004" pitchFamily="2" charset="0"/>
              </a:rPr>
              <a:t>点击课程列表页面中的“加入课程”输入邀请码即可加入</a:t>
            </a:r>
            <a:endParaRPr lang="en-US" altLang="zh-CN" sz="1600" dirty="0">
              <a:solidFill>
                <a:srgbClr val="000000"/>
              </a:solidFill>
              <a:latin typeface="Helvetica Neue" panose="02000503000000020004" pitchFamily="2" charset="0"/>
            </a:endParaRPr>
          </a:p>
          <a:p>
            <a:pPr marL="914400" lvl="1" indent="-457200">
              <a:buFont typeface="Wingdings" pitchFamily="2" charset="2"/>
              <a:buChar char="n"/>
            </a:pPr>
            <a:endParaRPr lang="en-US" altLang="zh-CN" sz="2800" dirty="0">
              <a:solidFill>
                <a:srgbClr val="000000"/>
              </a:solidFill>
              <a:latin typeface="Helvetica Neue" panose="02000503000000020004" pitchFamily="2" charset="0"/>
            </a:endParaRPr>
          </a:p>
          <a:p>
            <a:pPr marL="457200" indent="-457200">
              <a:buFont typeface="Wingdings" pitchFamily="2" charset="2"/>
              <a:buChar char="n"/>
            </a:pPr>
            <a:r>
              <a:rPr lang="zh-CN" altLang="en-US" sz="2800" dirty="0">
                <a:solidFill>
                  <a:srgbClr val="000000"/>
                </a:solidFill>
                <a:latin typeface="Helvetica Neue" panose="02000503000000020004" pitchFamily="2" charset="0"/>
              </a:rPr>
              <a:t>书面作业发布：</a:t>
            </a:r>
            <a:r>
              <a:rPr lang="en-US" altLang="zh-CN" sz="2800" dirty="0">
                <a:solidFill>
                  <a:srgbClr val="000000"/>
                </a:solidFill>
                <a:latin typeface="Helvetica Neue" panose="02000503000000020004" pitchFamily="2" charset="0"/>
              </a:rPr>
              <a:t>QQ</a:t>
            </a:r>
            <a:r>
              <a:rPr lang="zh-CN" altLang="en-US" sz="2800" dirty="0">
                <a:solidFill>
                  <a:srgbClr val="000000"/>
                </a:solidFill>
                <a:latin typeface="Helvetica Neue" panose="02000503000000020004" pitchFamily="2" charset="0"/>
              </a:rPr>
              <a:t>群</a:t>
            </a:r>
            <a:endParaRPr lang="en-US" altLang="zh-CN" sz="2800" dirty="0">
              <a:solidFill>
                <a:srgbClr val="000000"/>
              </a:solidFill>
              <a:latin typeface="Helvetica Neue" panose="02000503000000020004" pitchFamily="2" charset="0"/>
            </a:endParaRPr>
          </a:p>
          <a:p>
            <a:pPr marL="914400" lvl="1" indent="-457200">
              <a:buFont typeface="Wingdings" pitchFamily="2" charset="2"/>
              <a:buChar char="n"/>
            </a:pPr>
            <a:r>
              <a:rPr lang="zh-CN" altLang="en-US" dirty="0">
                <a:solidFill>
                  <a:srgbClr val="000000"/>
                </a:solidFill>
                <a:latin typeface="Helvetica Neue" panose="02000503000000020004" pitchFamily="2" charset="0"/>
              </a:rPr>
              <a:t>提交方式：上课时提交纸质作业本</a:t>
            </a:r>
            <a:endParaRPr lang="en-US" altLang="zh-CN" dirty="0">
              <a:solidFill>
                <a:srgbClr val="000000"/>
              </a:solidFill>
              <a:latin typeface="Helvetica Neue" panose="02000503000000020004" pitchFamily="2" charset="0"/>
            </a:endParaRPr>
          </a:p>
          <a:p>
            <a:pPr marL="914400" lvl="1" indent="-457200">
              <a:buFont typeface="Wingdings" pitchFamily="2" charset="2"/>
              <a:buChar char="n"/>
            </a:pPr>
            <a:endParaRPr lang="en-US" altLang="zh-CN" dirty="0">
              <a:solidFill>
                <a:srgbClr val="000000"/>
              </a:solidFill>
              <a:latin typeface="Helvetica Neue" panose="02000503000000020004" pitchFamily="2" charset="0"/>
            </a:endParaRPr>
          </a:p>
          <a:p>
            <a:endParaRPr lang="en-US" altLang="zh-CN" sz="2800" dirty="0">
              <a:solidFill>
                <a:srgbClr val="000000"/>
              </a:solidFill>
              <a:latin typeface="Helvetica Neue" panose="02000503000000020004" pitchFamily="2" charset="0"/>
            </a:endParaRPr>
          </a:p>
          <a:p>
            <a:pPr marL="457200" indent="-457200">
              <a:buFont typeface="Wingdings" pitchFamily="2" charset="2"/>
              <a:buChar char="n"/>
            </a:pPr>
            <a:endParaRPr lang="en-US" altLang="zh-CN" sz="2800" dirty="0">
              <a:solidFill>
                <a:srgbClr val="000000"/>
              </a:solidFill>
              <a:latin typeface="Helvetica Neue" panose="02000503000000020004" pitchFamily="2" charset="0"/>
            </a:endParaRPr>
          </a:p>
          <a:p>
            <a:endParaRPr lang="en-US" altLang="zh-CN" sz="280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281168692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74904" y="770151"/>
            <a:ext cx="1964848" cy="762000"/>
          </a:xfrm>
        </p:spPr>
        <p:txBody>
          <a:bodyPr>
            <a:normAutofit fontScale="90000"/>
          </a:bodyPr>
          <a:lstStyle/>
          <a:p>
            <a:r>
              <a:rPr lang="zh-CN" altLang="en-US" dirty="0"/>
              <a:t>编程作业发布</a:t>
            </a:r>
          </a:p>
        </p:txBody>
      </p:sp>
      <p:sp>
        <p:nvSpPr>
          <p:cNvPr id="2" name="灯片编号占位符 1"/>
          <p:cNvSpPr>
            <a:spLocks noGrp="1"/>
          </p:cNvSpPr>
          <p:nvPr>
            <p:ph type="sldNum" sz="quarter" idx="12"/>
          </p:nvPr>
        </p:nvSpPr>
        <p:spPr/>
        <p:txBody>
          <a:bodyPr/>
          <a:lstStyle/>
          <a:p>
            <a:pPr>
              <a:defRPr/>
            </a:pPr>
            <a:fld id="{CB6DB168-D3CB-44A7-B292-7B4BF7159165}" type="slidenum">
              <a:rPr lang="zh-CN" altLang="en-US" smtClean="0"/>
              <a:pPr>
                <a:defRPr/>
              </a:pPr>
              <a:t>22</a:t>
            </a:fld>
            <a:endParaRPr lang="en-US"/>
          </a:p>
        </p:txBody>
      </p:sp>
      <p:sp>
        <p:nvSpPr>
          <p:cNvPr id="4" name="矩形 3"/>
          <p:cNvSpPr/>
          <p:nvPr/>
        </p:nvSpPr>
        <p:spPr>
          <a:xfrm>
            <a:off x="146050" y="3305108"/>
            <a:ext cx="8707859" cy="3046988"/>
          </a:xfrm>
          <a:prstGeom prst="rect">
            <a:avLst/>
          </a:prstGeom>
        </p:spPr>
        <p:txBody>
          <a:bodyPr wrap="square">
            <a:spAutoFit/>
          </a:bodyPr>
          <a:lstStyle/>
          <a:p>
            <a:pPr lvl="1"/>
            <a:endParaRPr lang="zh-CN" altLang="en-US" sz="2400" dirty="0">
              <a:solidFill>
                <a:srgbClr val="000000"/>
              </a:solidFill>
            </a:endParaRPr>
          </a:p>
          <a:p>
            <a:pPr lvl="1"/>
            <a:endParaRPr lang="en-US" altLang="zh-CN" dirty="0">
              <a:solidFill>
                <a:srgbClr val="000000"/>
              </a:solidFill>
              <a:latin typeface="Helvetica Neue" panose="02000503000000020004" pitchFamily="2" charset="0"/>
            </a:endParaRPr>
          </a:p>
          <a:p>
            <a:pPr lvl="1"/>
            <a:r>
              <a:rPr lang="zh-CN" altLang="en-US" dirty="0">
                <a:solidFill>
                  <a:srgbClr val="000000"/>
                </a:solidFill>
                <a:latin typeface="Helvetica Neue" panose="02000503000000020004" pitchFamily="2" charset="0"/>
              </a:rPr>
              <a:t>我系实验教学中心主页（</a:t>
            </a:r>
            <a:r>
              <a:rPr lang="en" altLang="zh-CN" dirty="0" err="1">
                <a:solidFill>
                  <a:srgbClr val="000000"/>
                </a:solidFill>
                <a:latin typeface="Helvetica Neue" panose="02000503000000020004" pitchFamily="2" charset="0"/>
              </a:rPr>
              <a:t>cslab.nju.edu.cn</a:t>
            </a:r>
            <a:r>
              <a:rPr lang="zh-CN" altLang="en" dirty="0">
                <a:solidFill>
                  <a:srgbClr val="000000"/>
                </a:solidFill>
                <a:latin typeface="Helvetica Neue" panose="02000503000000020004" pitchFamily="2" charset="0"/>
              </a:rPr>
              <a:t>）</a:t>
            </a:r>
            <a:r>
              <a:rPr lang="zh-CN" altLang="en-US" dirty="0">
                <a:solidFill>
                  <a:srgbClr val="000000"/>
                </a:solidFill>
                <a:latin typeface="Helvetica Neue" panose="02000503000000020004" pitchFamily="2" charset="0"/>
              </a:rPr>
              <a:t>右侧的“在线评测”就是</a:t>
            </a:r>
            <a:r>
              <a:rPr lang="en" altLang="zh-CN" dirty="0">
                <a:solidFill>
                  <a:srgbClr val="000000"/>
                </a:solidFill>
                <a:latin typeface="Helvetica Neue" panose="02000503000000020004" pitchFamily="2" charset="0"/>
              </a:rPr>
              <a:t>OJ</a:t>
            </a:r>
            <a:r>
              <a:rPr lang="zh-CN" altLang="en-US" dirty="0">
                <a:solidFill>
                  <a:srgbClr val="000000"/>
                </a:solidFill>
                <a:latin typeface="Helvetica Neue" panose="02000503000000020004" pitchFamily="2" charset="0"/>
              </a:rPr>
              <a:t>系统。</a:t>
            </a:r>
            <a:r>
              <a:rPr lang="en" altLang="zh-CN" dirty="0">
                <a:solidFill>
                  <a:srgbClr val="000000"/>
                </a:solidFill>
                <a:latin typeface="Helvetica Neue" panose="02000503000000020004" pitchFamily="2" charset="0"/>
              </a:rPr>
              <a:t>OJ</a:t>
            </a:r>
            <a:r>
              <a:rPr lang="zh-CN" altLang="en-US" dirty="0">
                <a:solidFill>
                  <a:srgbClr val="000000"/>
                </a:solidFill>
                <a:latin typeface="Helvetica Neue" panose="02000503000000020004" pitchFamily="2" charset="0"/>
              </a:rPr>
              <a:t>新服务器没有申请出校权限，所以学生们在家访问需要通过</a:t>
            </a:r>
            <a:r>
              <a:rPr lang="en" altLang="zh-CN" dirty="0">
                <a:solidFill>
                  <a:srgbClr val="000000"/>
                </a:solidFill>
                <a:latin typeface="Helvetica Neue" panose="02000503000000020004" pitchFamily="2" charset="0"/>
              </a:rPr>
              <a:t>VPN</a:t>
            </a:r>
            <a:r>
              <a:rPr lang="zh-CN" altLang="en" dirty="0">
                <a:solidFill>
                  <a:srgbClr val="000000"/>
                </a:solidFill>
                <a:latin typeface="Helvetica Neue" panose="02000503000000020004" pitchFamily="2" charset="0"/>
              </a:rPr>
              <a:t>。</a:t>
            </a:r>
            <a:endParaRPr lang="en-US" altLang="zh-CN" dirty="0">
              <a:solidFill>
                <a:srgbClr val="000000"/>
              </a:solidFill>
              <a:latin typeface="Helvetica Neue" panose="02000503000000020004" pitchFamily="2" charset="0"/>
            </a:endParaRPr>
          </a:p>
          <a:p>
            <a:pPr lvl="1"/>
            <a:endParaRPr lang="en-US" altLang="zh-CN" sz="2400" dirty="0">
              <a:solidFill>
                <a:srgbClr val="000000"/>
              </a:solidFill>
            </a:endParaRPr>
          </a:p>
          <a:p>
            <a:pPr lvl="1"/>
            <a:r>
              <a:rPr lang="zh-CN" altLang="en-US" sz="2400" dirty="0">
                <a:solidFill>
                  <a:srgbClr val="000000"/>
                </a:solidFill>
              </a:rPr>
              <a:t>预计</a:t>
            </a:r>
            <a:r>
              <a:rPr lang="en-US" altLang="zh-CN" sz="2400" dirty="0">
                <a:solidFill>
                  <a:srgbClr val="000000"/>
                </a:solidFill>
              </a:rPr>
              <a:t>8</a:t>
            </a:r>
            <a:r>
              <a:rPr lang="zh-CN" altLang="en-US" sz="2400" dirty="0">
                <a:solidFill>
                  <a:srgbClr val="000000"/>
                </a:solidFill>
              </a:rPr>
              <a:t>次作业，每次</a:t>
            </a:r>
            <a:r>
              <a:rPr lang="en-US" altLang="zh-CN" sz="2400" dirty="0">
                <a:solidFill>
                  <a:srgbClr val="000000"/>
                </a:solidFill>
              </a:rPr>
              <a:t>3-4</a:t>
            </a:r>
            <a:r>
              <a:rPr lang="zh-CN" altLang="en-US" sz="2400" dirty="0">
                <a:solidFill>
                  <a:srgbClr val="000000"/>
                </a:solidFill>
              </a:rPr>
              <a:t>题，每次你们有</a:t>
            </a:r>
            <a:r>
              <a:rPr lang="en-US" altLang="zh-CN" sz="2400" dirty="0">
                <a:solidFill>
                  <a:srgbClr val="000000"/>
                </a:solidFill>
              </a:rPr>
              <a:t>2-3</a:t>
            </a:r>
            <a:r>
              <a:rPr lang="zh-CN" altLang="en-US" sz="2400" dirty="0">
                <a:solidFill>
                  <a:srgbClr val="000000"/>
                </a:solidFill>
              </a:rPr>
              <a:t>周时间完成作业</a:t>
            </a:r>
            <a:r>
              <a:rPr lang="zh-CN" altLang="en-US" dirty="0">
                <a:solidFill>
                  <a:srgbClr val="000000"/>
                </a:solidFill>
              </a:rPr>
              <a:t>。</a:t>
            </a:r>
            <a:endParaRPr lang="en-US" altLang="zh-CN" sz="2400" dirty="0">
              <a:solidFill>
                <a:srgbClr val="000000"/>
              </a:solidFill>
            </a:endParaRPr>
          </a:p>
          <a:p>
            <a:pPr lvl="1"/>
            <a:endParaRPr lang="en-US" altLang="zh-CN" dirty="0">
              <a:solidFill>
                <a:srgbClr val="000000"/>
              </a:solidFill>
            </a:endParaRPr>
          </a:p>
        </p:txBody>
      </p:sp>
      <p:pic>
        <p:nvPicPr>
          <p:cNvPr id="7" name="图片 6">
            <a:extLst>
              <a:ext uri="{FF2B5EF4-FFF2-40B4-BE49-F238E27FC236}">
                <a16:creationId xmlns:a16="http://schemas.microsoft.com/office/drawing/2014/main" id="{C699E08D-A9D6-B442-B4F0-1343DBEFF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2407" y="404664"/>
            <a:ext cx="6260964" cy="3311188"/>
          </a:xfrm>
          <a:prstGeom prst="rect">
            <a:avLst/>
          </a:prstGeom>
        </p:spPr>
      </p:pic>
    </p:spTree>
    <p:extLst>
      <p:ext uri="{BB962C8B-B14F-4D97-AF65-F5344CB8AC3E}">
        <p14:creationId xmlns:p14="http://schemas.microsoft.com/office/powerpoint/2010/main" val="323972566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74904" y="770151"/>
            <a:ext cx="1964848" cy="762000"/>
          </a:xfrm>
        </p:spPr>
        <p:txBody>
          <a:bodyPr>
            <a:normAutofit fontScale="90000"/>
          </a:bodyPr>
          <a:lstStyle/>
          <a:p>
            <a:r>
              <a:rPr lang="zh-CN" altLang="en-US" dirty="0"/>
              <a:t>编程作业发布</a:t>
            </a:r>
          </a:p>
        </p:txBody>
      </p:sp>
      <p:sp>
        <p:nvSpPr>
          <p:cNvPr id="2" name="灯片编号占位符 1"/>
          <p:cNvSpPr>
            <a:spLocks noGrp="1"/>
          </p:cNvSpPr>
          <p:nvPr>
            <p:ph type="sldNum" sz="quarter" idx="12"/>
          </p:nvPr>
        </p:nvSpPr>
        <p:spPr/>
        <p:txBody>
          <a:bodyPr/>
          <a:lstStyle/>
          <a:p>
            <a:pPr>
              <a:defRPr/>
            </a:pPr>
            <a:fld id="{CB6DB168-D3CB-44A7-B292-7B4BF7159165}" type="slidenum">
              <a:rPr lang="zh-CN" altLang="en-US" smtClean="0"/>
              <a:pPr>
                <a:defRPr/>
              </a:pPr>
              <a:t>23</a:t>
            </a:fld>
            <a:endParaRPr lang="en-US"/>
          </a:p>
        </p:txBody>
      </p:sp>
      <p:sp>
        <p:nvSpPr>
          <p:cNvPr id="4" name="矩形 3"/>
          <p:cNvSpPr/>
          <p:nvPr/>
        </p:nvSpPr>
        <p:spPr>
          <a:xfrm>
            <a:off x="146050" y="2972311"/>
            <a:ext cx="8707859" cy="3046988"/>
          </a:xfrm>
          <a:prstGeom prst="rect">
            <a:avLst/>
          </a:prstGeom>
        </p:spPr>
        <p:txBody>
          <a:bodyPr wrap="square">
            <a:spAutoFit/>
          </a:bodyPr>
          <a:lstStyle/>
          <a:p>
            <a:pPr lvl="1"/>
            <a:endParaRPr lang="zh-CN" altLang="en-US" sz="2400" dirty="0">
              <a:solidFill>
                <a:srgbClr val="000000"/>
              </a:solidFill>
            </a:endParaRPr>
          </a:p>
          <a:p>
            <a:pPr lvl="1"/>
            <a:endParaRPr lang="en-US" altLang="zh-CN" dirty="0">
              <a:solidFill>
                <a:srgbClr val="000000"/>
              </a:solidFill>
              <a:latin typeface="Helvetica Neue" panose="02000503000000020004" pitchFamily="2" charset="0"/>
            </a:endParaRPr>
          </a:p>
          <a:p>
            <a:pPr lvl="1"/>
            <a:r>
              <a:rPr lang="zh-CN" altLang="en-US" sz="2400" dirty="0">
                <a:solidFill>
                  <a:srgbClr val="000000"/>
                </a:solidFill>
                <a:latin typeface="Helvetica Neue" panose="02000503000000020004" pitchFamily="2" charset="0"/>
              </a:rPr>
              <a:t>选择课程“算法设计与分析</a:t>
            </a:r>
            <a:r>
              <a:rPr lang="en-US" altLang="zh-CN" sz="2400" dirty="0">
                <a:solidFill>
                  <a:srgbClr val="000000"/>
                </a:solidFill>
                <a:latin typeface="Helvetica Neue" panose="02000503000000020004" pitchFamily="2" charset="0"/>
              </a:rPr>
              <a:t>-2022</a:t>
            </a:r>
            <a:r>
              <a:rPr lang="zh-CN" altLang="en-US" sz="2400" dirty="0">
                <a:solidFill>
                  <a:srgbClr val="000000"/>
                </a:solidFill>
                <a:latin typeface="Helvetica Neue" panose="02000503000000020004" pitchFamily="2" charset="0"/>
              </a:rPr>
              <a:t>春季</a:t>
            </a:r>
            <a:r>
              <a:rPr lang="en-US" altLang="zh-CN" sz="2400" dirty="0">
                <a:solidFill>
                  <a:srgbClr val="000000"/>
                </a:solidFill>
                <a:latin typeface="Helvetica Neue" panose="02000503000000020004" pitchFamily="2" charset="0"/>
              </a:rPr>
              <a:t>-</a:t>
            </a:r>
            <a:r>
              <a:rPr lang="zh-CN" altLang="en-US" sz="2400" dirty="0">
                <a:solidFill>
                  <a:srgbClr val="000000"/>
                </a:solidFill>
                <a:latin typeface="Helvetica Neue" panose="02000503000000020004" pitchFamily="2" charset="0"/>
              </a:rPr>
              <a:t>张胜班”。</a:t>
            </a:r>
            <a:endParaRPr lang="en-US" altLang="zh-CN" sz="2400" dirty="0">
              <a:solidFill>
                <a:srgbClr val="000000"/>
              </a:solidFill>
              <a:latin typeface="Helvetica Neue" panose="02000503000000020004" pitchFamily="2" charset="0"/>
            </a:endParaRPr>
          </a:p>
          <a:p>
            <a:pPr lvl="1"/>
            <a:endParaRPr lang="en-US" altLang="zh-CN" dirty="0">
              <a:solidFill>
                <a:srgbClr val="000000"/>
              </a:solidFill>
              <a:latin typeface="Helvetica Neue" panose="02000503000000020004" pitchFamily="2" charset="0"/>
            </a:endParaRPr>
          </a:p>
          <a:p>
            <a:pPr lvl="1"/>
            <a:r>
              <a:rPr lang="zh-CN" altLang="en-US" sz="2400" dirty="0">
                <a:solidFill>
                  <a:srgbClr val="000000"/>
                </a:solidFill>
                <a:latin typeface="Helvetica Neue" panose="02000503000000020004" pitchFamily="2" charset="0"/>
              </a:rPr>
              <a:t>进入作业。</a:t>
            </a:r>
            <a:endParaRPr lang="en-US" altLang="zh-CN" sz="2400" dirty="0">
              <a:solidFill>
                <a:srgbClr val="000000"/>
              </a:solidFill>
              <a:latin typeface="Helvetica Neue" panose="02000503000000020004" pitchFamily="2" charset="0"/>
            </a:endParaRPr>
          </a:p>
          <a:p>
            <a:pPr lvl="1"/>
            <a:endParaRPr lang="en-US" altLang="zh-CN" dirty="0">
              <a:solidFill>
                <a:srgbClr val="000000"/>
              </a:solidFill>
              <a:latin typeface="Helvetica Neue" panose="02000503000000020004" pitchFamily="2" charset="0"/>
            </a:endParaRPr>
          </a:p>
          <a:p>
            <a:pPr lvl="1"/>
            <a:r>
              <a:rPr lang="zh-CN" altLang="en-US" sz="2400" dirty="0">
                <a:solidFill>
                  <a:srgbClr val="000000"/>
                </a:solidFill>
                <a:latin typeface="Helvetica Neue" panose="02000503000000020004" pitchFamily="2" charset="0"/>
              </a:rPr>
              <a:t>后续作业发布时不再另行通知。请自行前往</a:t>
            </a:r>
            <a:r>
              <a:rPr lang="en-US" altLang="zh-CN" sz="2400" dirty="0">
                <a:solidFill>
                  <a:srgbClr val="000000"/>
                </a:solidFill>
                <a:latin typeface="Helvetica Neue" panose="02000503000000020004" pitchFamily="2" charset="0"/>
              </a:rPr>
              <a:t>OJ</a:t>
            </a:r>
            <a:r>
              <a:rPr lang="zh-CN" altLang="en-US" sz="2400" dirty="0">
                <a:solidFill>
                  <a:srgbClr val="000000"/>
                </a:solidFill>
                <a:latin typeface="Helvetica Neue" panose="02000503000000020004" pitchFamily="2" charset="0"/>
              </a:rPr>
              <a:t>网站查看，并在截止时间之前做完。</a:t>
            </a:r>
            <a:endParaRPr lang="en-US" altLang="zh-CN" sz="2400" dirty="0">
              <a:solidFill>
                <a:srgbClr val="000000"/>
              </a:solidFill>
            </a:endParaRPr>
          </a:p>
          <a:p>
            <a:pPr lvl="1"/>
            <a:endParaRPr lang="en-US" altLang="zh-CN" dirty="0">
              <a:solidFill>
                <a:srgbClr val="000000"/>
              </a:solidFill>
            </a:endParaRPr>
          </a:p>
        </p:txBody>
      </p:sp>
      <p:pic>
        <p:nvPicPr>
          <p:cNvPr id="7" name="图片 6">
            <a:extLst>
              <a:ext uri="{FF2B5EF4-FFF2-40B4-BE49-F238E27FC236}">
                <a16:creationId xmlns:a16="http://schemas.microsoft.com/office/drawing/2014/main" id="{C699E08D-A9D6-B442-B4F0-1343DBEFFF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0091" y="1841946"/>
            <a:ext cx="8386365" cy="1787652"/>
          </a:xfrm>
          <a:prstGeom prst="rect">
            <a:avLst/>
          </a:prstGeom>
        </p:spPr>
      </p:pic>
    </p:spTree>
    <p:extLst>
      <p:ext uri="{BB962C8B-B14F-4D97-AF65-F5344CB8AC3E}">
        <p14:creationId xmlns:p14="http://schemas.microsoft.com/office/powerpoint/2010/main" val="21199212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23528" y="692696"/>
            <a:ext cx="8637588" cy="762000"/>
          </a:xfrm>
        </p:spPr>
        <p:txBody>
          <a:bodyPr/>
          <a:lstStyle/>
          <a:p>
            <a:r>
              <a:rPr lang="zh-CN" altLang="en-US" dirty="0"/>
              <a:t>交流讨论答疑</a:t>
            </a:r>
          </a:p>
        </p:txBody>
      </p:sp>
      <p:sp>
        <p:nvSpPr>
          <p:cNvPr id="2" name="灯片编号占位符 1"/>
          <p:cNvSpPr>
            <a:spLocks noGrp="1"/>
          </p:cNvSpPr>
          <p:nvPr>
            <p:ph type="sldNum" sz="quarter" idx="12"/>
          </p:nvPr>
        </p:nvSpPr>
        <p:spPr/>
        <p:txBody>
          <a:bodyPr/>
          <a:lstStyle/>
          <a:p>
            <a:pPr>
              <a:defRPr/>
            </a:pPr>
            <a:fld id="{CB6DB168-D3CB-44A7-B292-7B4BF7159165}" type="slidenum">
              <a:rPr lang="zh-CN" altLang="en-US" smtClean="0"/>
              <a:pPr>
                <a:defRPr/>
              </a:pPr>
              <a:t>24</a:t>
            </a:fld>
            <a:endParaRPr lang="en-US"/>
          </a:p>
        </p:txBody>
      </p:sp>
      <p:sp>
        <p:nvSpPr>
          <p:cNvPr id="7" name="矩形 6">
            <a:extLst>
              <a:ext uri="{FF2B5EF4-FFF2-40B4-BE49-F238E27FC236}">
                <a16:creationId xmlns:a16="http://schemas.microsoft.com/office/drawing/2014/main" id="{34A41E09-6788-0848-9A07-9019151523FB}"/>
              </a:ext>
            </a:extLst>
          </p:cNvPr>
          <p:cNvSpPr/>
          <p:nvPr/>
        </p:nvSpPr>
        <p:spPr>
          <a:xfrm>
            <a:off x="323528" y="4725454"/>
            <a:ext cx="4896544" cy="1200329"/>
          </a:xfrm>
          <a:prstGeom prst="rect">
            <a:avLst/>
          </a:prstGeom>
        </p:spPr>
        <p:txBody>
          <a:bodyPr wrap="square">
            <a:spAutoFit/>
          </a:bodyPr>
          <a:lstStyle/>
          <a:p>
            <a:pPr lvl="1"/>
            <a:r>
              <a:rPr lang="zh-CN" altLang="en-US" sz="2400" dirty="0">
                <a:solidFill>
                  <a:srgbClr val="000000"/>
                </a:solidFill>
              </a:rPr>
              <a:t>助教联系方式</a:t>
            </a:r>
          </a:p>
          <a:p>
            <a:pPr lvl="1"/>
            <a:r>
              <a:rPr lang="zh-CN" altLang="en-US" sz="2400" dirty="0">
                <a:solidFill>
                  <a:srgbClr val="000000"/>
                </a:solidFill>
              </a:rPr>
              <a:t>程珂 </a:t>
            </a:r>
            <a:r>
              <a:rPr lang="en" altLang="zh-CN" sz="2400" dirty="0" err="1">
                <a:solidFill>
                  <a:srgbClr val="000000"/>
                </a:solidFill>
              </a:rPr>
              <a:t>kecheng.nju@gmail.com</a:t>
            </a:r>
            <a:endParaRPr lang="en-US" altLang="zh-CN" sz="2400" dirty="0">
              <a:solidFill>
                <a:srgbClr val="000000"/>
              </a:solidFill>
            </a:endParaRPr>
          </a:p>
          <a:p>
            <a:pPr lvl="1"/>
            <a:r>
              <a:rPr lang="zh-CN" altLang="en-US" sz="2400" dirty="0">
                <a:solidFill>
                  <a:srgbClr val="000000"/>
                </a:solidFill>
              </a:rPr>
              <a:t>施霄航 </a:t>
            </a:r>
            <a:r>
              <a:rPr lang="en" altLang="zh-CN" sz="2400" dirty="0">
                <a:solidFill>
                  <a:srgbClr val="000000"/>
                </a:solidFill>
              </a:rPr>
              <a:t>15952022585@163.com</a:t>
            </a:r>
            <a:endParaRPr lang="en-US" altLang="zh-CN" sz="2400" dirty="0">
              <a:solidFill>
                <a:srgbClr val="000000"/>
              </a:solidFill>
            </a:endParaRPr>
          </a:p>
        </p:txBody>
      </p:sp>
      <p:pic>
        <p:nvPicPr>
          <p:cNvPr id="3" name="图片 2">
            <a:extLst>
              <a:ext uri="{FF2B5EF4-FFF2-40B4-BE49-F238E27FC236}">
                <a16:creationId xmlns:a16="http://schemas.microsoft.com/office/drawing/2014/main" id="{38805928-6F6A-364F-AED8-6419971B619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66487" y="1245769"/>
            <a:ext cx="2622209" cy="4664035"/>
          </a:xfrm>
          <a:prstGeom prst="rect">
            <a:avLst/>
          </a:prstGeom>
        </p:spPr>
      </p:pic>
      <p:sp>
        <p:nvSpPr>
          <p:cNvPr id="9" name="矩形 8">
            <a:extLst>
              <a:ext uri="{FF2B5EF4-FFF2-40B4-BE49-F238E27FC236}">
                <a16:creationId xmlns:a16="http://schemas.microsoft.com/office/drawing/2014/main" id="{A5D17CF9-E959-9340-9FCC-8F1E0E1FD8EA}"/>
              </a:ext>
            </a:extLst>
          </p:cNvPr>
          <p:cNvSpPr/>
          <p:nvPr/>
        </p:nvSpPr>
        <p:spPr>
          <a:xfrm>
            <a:off x="323528" y="1844824"/>
            <a:ext cx="5400600" cy="1384995"/>
          </a:xfrm>
          <a:prstGeom prst="rect">
            <a:avLst/>
          </a:prstGeom>
        </p:spPr>
        <p:txBody>
          <a:bodyPr wrap="square">
            <a:spAutoFit/>
          </a:bodyPr>
          <a:lstStyle/>
          <a:p>
            <a:pPr marL="457200" indent="-457200">
              <a:buFont typeface="Wingdings" pitchFamily="2" charset="2"/>
              <a:buChar char="n"/>
            </a:pPr>
            <a:r>
              <a:rPr lang="en-US" altLang="zh-CN" sz="2800" dirty="0">
                <a:solidFill>
                  <a:srgbClr val="000000"/>
                </a:solidFill>
                <a:latin typeface="Helvetica Neue" panose="02000503000000020004" pitchFamily="2" charset="0"/>
              </a:rPr>
              <a:t>QQ</a:t>
            </a:r>
            <a:r>
              <a:rPr lang="zh-CN" altLang="en-US" sz="2800" dirty="0">
                <a:solidFill>
                  <a:srgbClr val="000000"/>
                </a:solidFill>
                <a:latin typeface="Helvetica Neue" panose="02000503000000020004" pitchFamily="2" charset="0"/>
              </a:rPr>
              <a:t>群</a:t>
            </a:r>
            <a:r>
              <a:rPr lang="en-US" altLang="zh-CN" sz="2800" dirty="0">
                <a:solidFill>
                  <a:srgbClr val="000000"/>
                </a:solidFill>
                <a:latin typeface="Helvetica Neue" panose="02000503000000020004" pitchFamily="2" charset="0"/>
              </a:rPr>
              <a:t>697391412</a:t>
            </a:r>
          </a:p>
          <a:p>
            <a:pPr marL="457200" indent="-457200">
              <a:buFont typeface="Wingdings" pitchFamily="2" charset="2"/>
              <a:buChar char="n"/>
            </a:pPr>
            <a:r>
              <a:rPr lang="zh-CN" altLang="en-US" sz="2800" dirty="0">
                <a:solidFill>
                  <a:srgbClr val="000000"/>
                </a:solidFill>
                <a:latin typeface="Helvetica Neue" panose="02000503000000020004" pitchFamily="2" charset="0"/>
              </a:rPr>
              <a:t>联系教师或助教</a:t>
            </a:r>
            <a:endParaRPr lang="en-US" altLang="zh-CN" sz="2800" dirty="0">
              <a:solidFill>
                <a:srgbClr val="000000"/>
              </a:solidFill>
              <a:latin typeface="Helvetica Neue" panose="02000503000000020004" pitchFamily="2" charset="0"/>
            </a:endParaRPr>
          </a:p>
          <a:p>
            <a:endParaRPr lang="en-US" altLang="zh-CN" sz="2800" dirty="0">
              <a:solidFill>
                <a:srgbClr val="000000"/>
              </a:solidFill>
              <a:effectLst/>
              <a:latin typeface="Helvetica Neue" panose="02000503000000020004" pitchFamily="2" charset="0"/>
            </a:endParaRPr>
          </a:p>
        </p:txBody>
      </p:sp>
      <p:sp>
        <p:nvSpPr>
          <p:cNvPr id="10" name="矩形 9">
            <a:extLst>
              <a:ext uri="{FF2B5EF4-FFF2-40B4-BE49-F238E27FC236}">
                <a16:creationId xmlns:a16="http://schemas.microsoft.com/office/drawing/2014/main" id="{C9816CA8-B990-6B40-84E2-EB8D14FDBDE5}"/>
              </a:ext>
            </a:extLst>
          </p:cNvPr>
          <p:cNvSpPr/>
          <p:nvPr/>
        </p:nvSpPr>
        <p:spPr>
          <a:xfrm>
            <a:off x="336924" y="3434316"/>
            <a:ext cx="4572000" cy="830997"/>
          </a:xfrm>
          <a:prstGeom prst="rect">
            <a:avLst/>
          </a:prstGeom>
        </p:spPr>
        <p:txBody>
          <a:bodyPr>
            <a:spAutoFit/>
          </a:bodyPr>
          <a:lstStyle/>
          <a:p>
            <a:pPr lvl="1"/>
            <a:r>
              <a:rPr lang="zh-CN" altLang="en-US" sz="2400" dirty="0">
                <a:solidFill>
                  <a:srgbClr val="000000"/>
                </a:solidFill>
              </a:rPr>
              <a:t>教师联系方式</a:t>
            </a:r>
          </a:p>
          <a:p>
            <a:pPr lvl="1"/>
            <a:r>
              <a:rPr lang="zh-CN" altLang="en-US" sz="2400" dirty="0">
                <a:solidFill>
                  <a:srgbClr val="000000"/>
                </a:solidFill>
              </a:rPr>
              <a:t>张胜 </a:t>
            </a:r>
            <a:r>
              <a:rPr lang="cs-CZ" altLang="zh-CN" sz="2400" dirty="0" err="1">
                <a:solidFill>
                  <a:srgbClr val="000000"/>
                </a:solidFill>
              </a:rPr>
              <a:t>sheng</a:t>
            </a:r>
            <a:r>
              <a:rPr lang="cs-CZ" altLang="zh-CN" sz="2400" dirty="0">
                <a:solidFill>
                  <a:srgbClr val="000000"/>
                </a:solidFill>
              </a:rPr>
              <a:t>@</a:t>
            </a:r>
            <a:r>
              <a:rPr lang="en-US" altLang="zh-CN" sz="2400" dirty="0" err="1">
                <a:solidFill>
                  <a:srgbClr val="000000"/>
                </a:solidFill>
              </a:rPr>
              <a:t>nju.edu.cn</a:t>
            </a:r>
            <a:endParaRPr lang="en-US" altLang="zh-CN" sz="2400" dirty="0">
              <a:solidFill>
                <a:srgbClr val="000000"/>
              </a:solidFill>
            </a:endParaRPr>
          </a:p>
        </p:txBody>
      </p:sp>
    </p:spTree>
    <p:extLst>
      <p:ext uri="{BB962C8B-B14F-4D97-AF65-F5344CB8AC3E}">
        <p14:creationId xmlns:p14="http://schemas.microsoft.com/office/powerpoint/2010/main" val="32783717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1979712" y="1988840"/>
            <a:ext cx="4786312" cy="923330"/>
          </a:xfrm>
        </p:spPr>
        <p:txBody>
          <a:bodyPr/>
          <a:lstStyle/>
          <a:p>
            <a:pPr algn="ctr" eaLnBrk="1" hangingPunct="1"/>
            <a:r>
              <a:rPr lang="en-US" altLang="zh-CN" sz="5400" dirty="0">
                <a:ea typeface="华文隶书" pitchFamily="2" charset="-122"/>
              </a:rPr>
              <a:t>Prologue</a:t>
            </a:r>
          </a:p>
        </p:txBody>
      </p:sp>
      <p:sp>
        <p:nvSpPr>
          <p:cNvPr id="3" name="Text Box 5" descr="信纸"/>
          <p:cNvSpPr txBox="1">
            <a:spLocks noChangeArrowheads="1"/>
          </p:cNvSpPr>
          <p:nvPr/>
        </p:nvSpPr>
        <p:spPr bwMode="auto">
          <a:xfrm>
            <a:off x="899592" y="3789040"/>
            <a:ext cx="7416800" cy="1660525"/>
          </a:xfrm>
          <a:prstGeom prst="rect">
            <a:avLst/>
          </a:prstGeom>
          <a:blipFill dpi="0" rotWithShape="1">
            <a:blip r:embed="rId2"/>
            <a:srcRect/>
            <a:tile tx="0" ty="0" sx="100000" sy="100000" flip="none" algn="tl"/>
          </a:blipFill>
          <a:ln w="57150" cmpd="thinThick">
            <a:solidFill>
              <a:srgbClr val="C0C0C0"/>
            </a:solidFill>
            <a:miter lim="800000"/>
            <a:headEnd/>
            <a:tailEnd/>
          </a:ln>
          <a:effectLst>
            <a:outerShdw dist="107763" dir="8100000" algn="ctr" rotWithShape="0">
              <a:schemeClr val="bg2">
                <a:alpha val="50000"/>
              </a:schemeClr>
            </a:outerShdw>
          </a:effec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lang="en-US" altLang="zh-CN" b="1" dirty="0">
                <a:solidFill>
                  <a:srgbClr val="0000CC"/>
                </a:solidFill>
              </a:rPr>
              <a:t>As soon as an Analytical Engine exists, it will necessarily guide the future course of the science. Whenever any result is sought by its aid, the question will then arise – By what course of calculation can these results be arrived at by the machine in the shortest time?</a:t>
            </a:r>
          </a:p>
          <a:p>
            <a:pPr algn="ctr">
              <a:spcBef>
                <a:spcPct val="50000"/>
              </a:spcBef>
            </a:pPr>
            <a:r>
              <a:rPr lang="en-US" altLang="zh-CN" b="1" dirty="0">
                <a:solidFill>
                  <a:srgbClr val="0000CC"/>
                </a:solidFill>
              </a:rPr>
              <a:t>                                                       - Charles Babbage, 1864</a:t>
            </a:r>
          </a:p>
        </p:txBody>
      </p:sp>
    </p:spTree>
    <p:extLst>
      <p:ext uri="{BB962C8B-B14F-4D97-AF65-F5344CB8AC3E}">
        <p14:creationId xmlns:p14="http://schemas.microsoft.com/office/powerpoint/2010/main" val="189563103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Main Contents</a:t>
            </a:r>
            <a:endParaRPr lang="zh-CN" altLang="en-US" dirty="0"/>
          </a:p>
        </p:txBody>
      </p:sp>
      <p:sp>
        <p:nvSpPr>
          <p:cNvPr id="2" name="灯片编号占位符 1"/>
          <p:cNvSpPr>
            <a:spLocks noGrp="1"/>
          </p:cNvSpPr>
          <p:nvPr>
            <p:ph type="sldNum" sz="quarter" idx="12"/>
          </p:nvPr>
        </p:nvSpPr>
        <p:spPr/>
        <p:txBody>
          <a:bodyPr/>
          <a:lstStyle/>
          <a:p>
            <a:pPr>
              <a:defRPr/>
            </a:pPr>
            <a:fld id="{CB6DB168-D3CB-44A7-B292-7B4BF7159165}" type="slidenum">
              <a:rPr lang="zh-CN" altLang="en-US" smtClean="0"/>
              <a:pPr>
                <a:defRPr/>
              </a:pPr>
              <a:t>4</a:t>
            </a:fld>
            <a:endParaRPr lang="en-US"/>
          </a:p>
        </p:txBody>
      </p:sp>
      <p:sp>
        <p:nvSpPr>
          <p:cNvPr id="4" name="矩形 3"/>
          <p:cNvSpPr/>
          <p:nvPr/>
        </p:nvSpPr>
        <p:spPr>
          <a:xfrm>
            <a:off x="29468" y="1772816"/>
            <a:ext cx="8430964" cy="4154984"/>
          </a:xfrm>
          <a:prstGeom prst="rect">
            <a:avLst/>
          </a:prstGeom>
        </p:spPr>
        <p:txBody>
          <a:bodyPr wrap="square">
            <a:spAutoFit/>
          </a:bodyPr>
          <a:lstStyle/>
          <a:p>
            <a:pPr lvl="1"/>
            <a:r>
              <a:rPr lang="en-US" altLang="zh-CN" sz="2400" dirty="0"/>
              <a:t>Introduction (including </a:t>
            </a:r>
            <a:r>
              <a:rPr lang="en-US" altLang="zh-CN" sz="2400" dirty="0" err="1"/>
              <a:t>asymptotics</a:t>
            </a:r>
            <a:r>
              <a:rPr lang="en-US" altLang="zh-CN" sz="2400" dirty="0"/>
              <a:t>, recursion, etc.)</a:t>
            </a:r>
          </a:p>
          <a:p>
            <a:pPr lvl="1"/>
            <a:r>
              <a:rPr lang="en-US" altLang="zh-CN" sz="2400" dirty="0"/>
              <a:t>Sorting algorithms and their analyses</a:t>
            </a:r>
          </a:p>
          <a:p>
            <a:pPr lvl="1"/>
            <a:r>
              <a:rPr lang="en-US" altLang="zh-CN" sz="2400" dirty="0"/>
              <a:t>Selection and adversary arguments</a:t>
            </a:r>
          </a:p>
          <a:p>
            <a:pPr lvl="1"/>
            <a:r>
              <a:rPr lang="en-US" altLang="zh-CN" sz="2400" dirty="0"/>
              <a:t>Hash and amortized analysis</a:t>
            </a:r>
          </a:p>
          <a:p>
            <a:pPr lvl="1"/>
            <a:r>
              <a:rPr kumimoji="1" lang="en-US" altLang="zh-CN" sz="2400" dirty="0">
                <a:solidFill>
                  <a:srgbClr val="FF0000"/>
                </a:solidFill>
              </a:rPr>
              <a:t>Mid-term Examination</a:t>
            </a:r>
            <a:endParaRPr lang="en-US" altLang="zh-CN" sz="2400" dirty="0">
              <a:solidFill>
                <a:srgbClr val="FF0000"/>
              </a:solidFill>
            </a:endParaRPr>
          </a:p>
          <a:p>
            <a:pPr lvl="1"/>
            <a:r>
              <a:rPr lang="en-US" altLang="zh-CN" sz="2400" dirty="0"/>
              <a:t>Graph traverse</a:t>
            </a:r>
          </a:p>
          <a:p>
            <a:pPr lvl="1"/>
            <a:r>
              <a:rPr lang="en-US" altLang="zh-CN" sz="2400" dirty="0"/>
              <a:t>Greedy strategy</a:t>
            </a:r>
          </a:p>
          <a:p>
            <a:pPr lvl="1"/>
            <a:r>
              <a:rPr lang="en-US" altLang="zh-CN" sz="2400" dirty="0"/>
              <a:t>Dynamic programming</a:t>
            </a:r>
          </a:p>
          <a:p>
            <a:pPr lvl="1"/>
            <a:r>
              <a:rPr lang="en-US" altLang="zh-CN" sz="2400" dirty="0"/>
              <a:t>NP-complete theory</a:t>
            </a:r>
          </a:p>
          <a:p>
            <a:pPr lvl="1"/>
            <a:r>
              <a:rPr kumimoji="1" lang="en-US" altLang="zh-CN" sz="2400" dirty="0">
                <a:solidFill>
                  <a:srgbClr val="FF0000"/>
                </a:solidFill>
              </a:rPr>
              <a:t>Final Examination</a:t>
            </a:r>
            <a:endParaRPr kumimoji="1" lang="zh-CN" altLang="en-US" sz="2400" dirty="0">
              <a:solidFill>
                <a:srgbClr val="FF0000"/>
              </a:solidFill>
            </a:endParaRPr>
          </a:p>
          <a:p>
            <a:pPr lvl="1"/>
            <a:endParaRPr lang="en-US" altLang="zh-CN" sz="2400" dirty="0"/>
          </a:p>
        </p:txBody>
      </p:sp>
    </p:spTree>
    <p:extLst>
      <p:ext uri="{BB962C8B-B14F-4D97-AF65-F5344CB8AC3E}">
        <p14:creationId xmlns:p14="http://schemas.microsoft.com/office/powerpoint/2010/main" val="273201743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altLang="zh-CN" dirty="0"/>
              <a:t>Example 1: Selection</a:t>
            </a:r>
            <a:endParaRPr lang="zh-CN" altLang="en-US" dirty="0"/>
          </a:p>
        </p:txBody>
      </p:sp>
      <p:sp>
        <p:nvSpPr>
          <p:cNvPr id="5124"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D771048A-E78F-4BDE-AB29-7B78F8C3834F}" type="slidenum">
              <a:rPr lang="zh-CN" altLang="en-US" smtClean="0"/>
              <a:pPr eaLnBrk="1" hangingPunct="1"/>
              <a:t>5</a:t>
            </a:fld>
            <a:endParaRPr lang="en-US" altLang="zh-CN"/>
          </a:p>
        </p:txBody>
      </p:sp>
      <p:sp>
        <p:nvSpPr>
          <p:cNvPr id="7" name="Rectangle 3"/>
          <p:cNvSpPr txBox="1">
            <a:spLocks noChangeArrowheads="1"/>
          </p:cNvSpPr>
          <p:nvPr/>
        </p:nvSpPr>
        <p:spPr>
          <a:xfrm>
            <a:off x="328613" y="1772816"/>
            <a:ext cx="8208962" cy="4680520"/>
          </a:xfrm>
          <a:prstGeom prst="rect">
            <a:avLst/>
          </a:prstGeom>
        </p:spPr>
        <p:txBody>
          <a:bodyPr/>
          <a:lstStyle>
            <a:lvl1pPr marL="342900" indent="-342900" algn="l" rtl="0" eaLnBrk="0" fontAlgn="base" hangingPunct="0">
              <a:spcBef>
                <a:spcPct val="20000"/>
              </a:spcBef>
              <a:spcAft>
                <a:spcPct val="0"/>
              </a:spcAft>
              <a:buClr>
                <a:srgbClr val="CCFF33"/>
              </a:buClr>
              <a:buSzPct val="7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9pPr>
          </a:lstStyle>
          <a:p>
            <a:pPr eaLnBrk="1" hangingPunct="1"/>
            <a:r>
              <a:rPr lang="en-US" altLang="zh-CN" sz="2800" kern="0" dirty="0"/>
              <a:t>Suppose </a:t>
            </a:r>
            <a:r>
              <a:rPr lang="en-US" altLang="zh-CN" sz="2800" i="1" kern="0" dirty="0"/>
              <a:t>E</a:t>
            </a:r>
            <a:r>
              <a:rPr lang="en-US" altLang="zh-CN" sz="2800" kern="0" dirty="0"/>
              <a:t> is an array containing </a:t>
            </a:r>
            <a:r>
              <a:rPr lang="en-US" altLang="zh-CN" sz="2800" i="1" kern="0" dirty="0"/>
              <a:t>n</a:t>
            </a:r>
            <a:r>
              <a:rPr lang="en-US" altLang="zh-CN" sz="2800" kern="0" dirty="0"/>
              <a:t> elements with keys from some linearly order set, and let </a:t>
            </a:r>
            <a:r>
              <a:rPr lang="en-US" altLang="zh-CN" sz="2800" i="1" kern="0" dirty="0"/>
              <a:t>k</a:t>
            </a:r>
            <a:r>
              <a:rPr lang="en-US" altLang="zh-CN" sz="2800" kern="0" dirty="0"/>
              <a:t> be an integer such that 1</a:t>
            </a:r>
            <a:r>
              <a:rPr lang="en-US" altLang="zh-CN" sz="2800" kern="0" dirty="0">
                <a:sym typeface="Symbol" pitchFamily="18" charset="2"/>
              </a:rPr>
              <a:t></a:t>
            </a:r>
            <a:r>
              <a:rPr lang="en-US" altLang="zh-CN" sz="2800" i="1" kern="0" dirty="0">
                <a:sym typeface="Symbol" pitchFamily="18" charset="2"/>
              </a:rPr>
              <a:t>k</a:t>
            </a:r>
            <a:r>
              <a:rPr lang="en-US" altLang="zh-CN" sz="2800" kern="0" dirty="0">
                <a:sym typeface="Symbol" pitchFamily="18" charset="2"/>
              </a:rPr>
              <a:t></a:t>
            </a:r>
            <a:r>
              <a:rPr lang="en-US" altLang="zh-CN" sz="2800" i="1" kern="0" dirty="0">
                <a:sym typeface="Symbol" pitchFamily="18" charset="2"/>
              </a:rPr>
              <a:t>n</a:t>
            </a:r>
            <a:r>
              <a:rPr lang="en-US" altLang="zh-CN" sz="2800" kern="0" dirty="0">
                <a:sym typeface="Symbol" pitchFamily="18" charset="2"/>
              </a:rPr>
              <a:t>. The selection problem is to find an element with the </a:t>
            </a:r>
            <a:r>
              <a:rPr lang="en-US" altLang="zh-CN" sz="2800" i="1" kern="0" dirty="0">
                <a:sym typeface="Symbol" pitchFamily="18" charset="2"/>
              </a:rPr>
              <a:t>k</a:t>
            </a:r>
            <a:r>
              <a:rPr lang="en-US" altLang="zh-CN" sz="2800" kern="0" dirty="0">
                <a:sym typeface="Symbol" pitchFamily="18" charset="2"/>
              </a:rPr>
              <a:t>th smallest key in </a:t>
            </a:r>
            <a:r>
              <a:rPr lang="en-US" altLang="zh-CN" sz="2800" i="1" kern="0" dirty="0">
                <a:sym typeface="Symbol" pitchFamily="18" charset="2"/>
              </a:rPr>
              <a:t>E</a:t>
            </a:r>
            <a:r>
              <a:rPr lang="en-US" altLang="zh-CN" sz="2800" kern="0" dirty="0">
                <a:sym typeface="Symbol" pitchFamily="18" charset="2"/>
              </a:rPr>
              <a:t>.</a:t>
            </a:r>
          </a:p>
          <a:p>
            <a:pPr eaLnBrk="1" hangingPunct="1"/>
            <a:r>
              <a:rPr lang="en-US" altLang="zh-CN" kern="0" dirty="0">
                <a:sym typeface="Symbol" pitchFamily="18" charset="2"/>
              </a:rPr>
              <a:t>Special Cases:</a:t>
            </a:r>
          </a:p>
          <a:p>
            <a:pPr lvl="1" eaLnBrk="1" hangingPunct="1"/>
            <a:r>
              <a:rPr lang="en-US" altLang="zh-CN" kern="0" dirty="0">
                <a:sym typeface="Symbol" pitchFamily="18" charset="2"/>
              </a:rPr>
              <a:t>Find the max:  </a:t>
            </a:r>
            <a:r>
              <a:rPr lang="en-US" altLang="zh-CN" i="1" kern="0" dirty="0">
                <a:sym typeface="Symbol" pitchFamily="18" charset="2"/>
              </a:rPr>
              <a:t>k</a:t>
            </a:r>
            <a:r>
              <a:rPr lang="en-US" altLang="zh-CN" kern="0" dirty="0">
                <a:sym typeface="Symbol" pitchFamily="18" charset="2"/>
              </a:rPr>
              <a:t>=</a:t>
            </a:r>
            <a:r>
              <a:rPr lang="en-US" altLang="zh-CN" i="1" kern="0" dirty="0">
                <a:sym typeface="Symbol" pitchFamily="18" charset="2"/>
              </a:rPr>
              <a:t>n</a:t>
            </a:r>
          </a:p>
          <a:p>
            <a:pPr lvl="1" eaLnBrk="1" hangingPunct="1"/>
            <a:r>
              <a:rPr lang="en-US" altLang="zh-CN" kern="0" dirty="0">
                <a:sym typeface="Symbol" pitchFamily="18" charset="2"/>
              </a:rPr>
              <a:t>Find the min:  </a:t>
            </a:r>
            <a:r>
              <a:rPr lang="en-US" altLang="zh-CN" i="1" kern="0" dirty="0">
                <a:sym typeface="Symbol" pitchFamily="18" charset="2"/>
              </a:rPr>
              <a:t>k</a:t>
            </a:r>
            <a:r>
              <a:rPr lang="en-US" altLang="zh-CN" kern="0" dirty="0">
                <a:sym typeface="Symbol" pitchFamily="18" charset="2"/>
              </a:rPr>
              <a:t>=</a:t>
            </a:r>
            <a:r>
              <a:rPr lang="en-US" altLang="zh-CN" i="1" kern="0" dirty="0">
                <a:sym typeface="Symbol" pitchFamily="18" charset="2"/>
              </a:rPr>
              <a:t>1</a:t>
            </a:r>
          </a:p>
          <a:p>
            <a:pPr eaLnBrk="1" hangingPunct="1"/>
            <a:r>
              <a:rPr lang="en-US" altLang="zh-CN" i="1" kern="0" dirty="0">
                <a:sym typeface="Symbol" pitchFamily="18" charset="2"/>
              </a:rPr>
              <a:t>Question: </a:t>
            </a:r>
            <a:r>
              <a:rPr lang="en-US" altLang="zh-CN" i="1" kern="0" dirty="0">
                <a:solidFill>
                  <a:srgbClr val="FF0000"/>
                </a:solidFill>
                <a:sym typeface="Symbol" pitchFamily="18" charset="2"/>
              </a:rPr>
              <a:t>How many comparisons do we need?</a:t>
            </a:r>
            <a:endParaRPr lang="en-US" altLang="zh-CN" kern="0" dirty="0">
              <a:solidFill>
                <a:srgbClr val="FF0000"/>
              </a:solidFill>
              <a:sym typeface="Symbol" pitchFamily="18" charset="2"/>
            </a:endParaRPr>
          </a:p>
          <a:p>
            <a:pPr lvl="1" eaLnBrk="1" hangingPunct="1"/>
            <a:endParaRPr lang="en-US" altLang="zh-CN" kern="0" dirty="0">
              <a:sym typeface="Symbol" pitchFamily="18" charset="2"/>
            </a:endParaRPr>
          </a:p>
        </p:txBody>
      </p:sp>
    </p:spTree>
    <p:extLst>
      <p:ext uri="{BB962C8B-B14F-4D97-AF65-F5344CB8AC3E}">
        <p14:creationId xmlns:p14="http://schemas.microsoft.com/office/powerpoint/2010/main" val="26722368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marL="0" indent="0" eaLnBrk="1" hangingPunct="1">
              <a:buNone/>
            </a:pPr>
            <a:r>
              <a:rPr lang="en-US" altLang="zh-CN" i="1" dirty="0">
                <a:sym typeface="Symbol" pitchFamily="18" charset="2"/>
              </a:rPr>
              <a:t> </a:t>
            </a:r>
            <a:r>
              <a:rPr lang="en-US" altLang="zh-CN" i="1" dirty="0">
                <a:solidFill>
                  <a:srgbClr val="FF0000"/>
                </a:solidFill>
                <a:sym typeface="Symbol" pitchFamily="18" charset="2"/>
              </a:rPr>
              <a:t>How many comparisons do we need?</a:t>
            </a:r>
          </a:p>
        </p:txBody>
      </p:sp>
      <p:sp>
        <p:nvSpPr>
          <p:cNvPr id="5124"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D771048A-E78F-4BDE-AB29-7B78F8C3834F}" type="slidenum">
              <a:rPr lang="zh-CN" altLang="en-US" smtClean="0"/>
              <a:pPr eaLnBrk="1" hangingPunct="1"/>
              <a:t>6</a:t>
            </a:fld>
            <a:endParaRPr lang="en-US" altLang="zh-CN"/>
          </a:p>
        </p:txBody>
      </p:sp>
      <p:sp>
        <p:nvSpPr>
          <p:cNvPr id="7" name="Rectangle 3"/>
          <p:cNvSpPr txBox="1">
            <a:spLocks noChangeArrowheads="1"/>
          </p:cNvSpPr>
          <p:nvPr/>
        </p:nvSpPr>
        <p:spPr>
          <a:xfrm>
            <a:off x="328613" y="1772816"/>
            <a:ext cx="8208962" cy="4680520"/>
          </a:xfrm>
          <a:prstGeom prst="rect">
            <a:avLst/>
          </a:prstGeom>
        </p:spPr>
        <p:txBody>
          <a:bodyPr/>
          <a:lstStyle>
            <a:lvl1pPr marL="342900" indent="-342900" algn="l" rtl="0" eaLnBrk="0" fontAlgn="base" hangingPunct="0">
              <a:spcBef>
                <a:spcPct val="20000"/>
              </a:spcBef>
              <a:spcAft>
                <a:spcPct val="0"/>
              </a:spcAft>
              <a:buClr>
                <a:srgbClr val="CCFF33"/>
              </a:buClr>
              <a:buSzPct val="7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9pPr>
          </a:lstStyle>
          <a:p>
            <a:pPr eaLnBrk="1" hangingPunct="1"/>
            <a:r>
              <a:rPr lang="en-US" altLang="zh-CN" kern="0" dirty="0">
                <a:sym typeface="Symbol" pitchFamily="18" charset="2"/>
              </a:rPr>
              <a:t>Find the max or min</a:t>
            </a:r>
          </a:p>
          <a:p>
            <a:pPr lvl="1" eaLnBrk="1" hangingPunct="1"/>
            <a:r>
              <a:rPr lang="en-US" altLang="zh-CN" kern="0" dirty="0">
                <a:sym typeface="Symbol" pitchFamily="18" charset="2"/>
              </a:rPr>
              <a:t>at least (n-1) comparisons. Why?</a:t>
            </a:r>
          </a:p>
          <a:p>
            <a:pPr lvl="1" eaLnBrk="1" hangingPunct="1"/>
            <a:endParaRPr lang="en-US" altLang="zh-CN" kern="0" dirty="0">
              <a:sym typeface="Symbol" pitchFamily="18" charset="2"/>
            </a:endParaRPr>
          </a:p>
          <a:p>
            <a:pPr lvl="1" eaLnBrk="1" hangingPunct="1"/>
            <a:endParaRPr lang="en-US" altLang="zh-CN" kern="0" dirty="0">
              <a:sym typeface="Symbol" pitchFamily="18" charset="2"/>
            </a:endParaRPr>
          </a:p>
          <a:p>
            <a:pPr eaLnBrk="1" hangingPunct="1"/>
            <a:r>
              <a:rPr lang="en-US" altLang="zh-CN" kern="0" dirty="0">
                <a:sym typeface="Symbol" pitchFamily="18" charset="2"/>
              </a:rPr>
              <a:t>How many comparions if we want to find the max and min simultaneously?</a:t>
            </a:r>
          </a:p>
          <a:p>
            <a:pPr lvl="1" eaLnBrk="1" hangingPunct="1"/>
            <a:endParaRPr lang="en-US" altLang="zh-CN" kern="0" dirty="0">
              <a:sym typeface="Symbol" pitchFamily="18" charset="2"/>
            </a:endParaRPr>
          </a:p>
          <a:p>
            <a:pPr lvl="1" eaLnBrk="1" hangingPunct="1"/>
            <a:endParaRPr lang="en-US" altLang="zh-CN" kern="0" dirty="0">
              <a:sym typeface="Symbol" pitchFamily="18" charset="2"/>
            </a:endParaRPr>
          </a:p>
        </p:txBody>
      </p:sp>
    </p:spTree>
    <p:extLst>
      <p:ext uri="{BB962C8B-B14F-4D97-AF65-F5344CB8AC3E}">
        <p14:creationId xmlns:p14="http://schemas.microsoft.com/office/powerpoint/2010/main" val="1626292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dirty="0"/>
              <a:t>Find the max and min simultaneously</a:t>
            </a:r>
          </a:p>
        </p:txBody>
      </p:sp>
      <p:sp>
        <p:nvSpPr>
          <p:cNvPr id="8195" name="Rectangle 3"/>
          <p:cNvSpPr>
            <a:spLocks noGrp="1" noChangeArrowheads="1"/>
          </p:cNvSpPr>
          <p:nvPr>
            <p:ph type="body" idx="1"/>
          </p:nvPr>
        </p:nvSpPr>
        <p:spPr>
          <a:xfrm>
            <a:off x="395288" y="1916113"/>
            <a:ext cx="8280400" cy="4608512"/>
          </a:xfrm>
        </p:spPr>
        <p:txBody>
          <a:bodyPr/>
          <a:lstStyle/>
          <a:p>
            <a:pPr eaLnBrk="1" hangingPunct="1">
              <a:lnSpc>
                <a:spcPct val="105000"/>
              </a:lnSpc>
              <a:spcBef>
                <a:spcPct val="30000"/>
              </a:spcBef>
            </a:pPr>
            <a:r>
              <a:rPr lang="en-US" altLang="zh-CN" sz="2400" dirty="0"/>
              <a:t>The strategy</a:t>
            </a:r>
          </a:p>
          <a:p>
            <a:pPr lvl="1" eaLnBrk="1" hangingPunct="1">
              <a:lnSpc>
                <a:spcPct val="105000"/>
              </a:lnSpc>
              <a:spcBef>
                <a:spcPct val="30000"/>
              </a:spcBef>
            </a:pPr>
            <a:r>
              <a:rPr lang="en-US" altLang="zh-CN" sz="2400" dirty="0"/>
              <a:t>Pair up the keys, and do </a:t>
            </a:r>
            <a:r>
              <a:rPr lang="en-US" altLang="zh-CN" sz="2400" i="1" dirty="0"/>
              <a:t>n</a:t>
            </a:r>
            <a:r>
              <a:rPr lang="en-US" altLang="zh-CN" sz="2400" dirty="0"/>
              <a:t>/2 comparisons(if </a:t>
            </a:r>
            <a:r>
              <a:rPr lang="en-US" altLang="zh-CN" sz="2400" i="1" dirty="0"/>
              <a:t>n</a:t>
            </a:r>
            <a:r>
              <a:rPr lang="en-US" altLang="zh-CN" sz="2400" dirty="0"/>
              <a:t> odd, having E[</a:t>
            </a:r>
            <a:r>
              <a:rPr lang="en-US" altLang="zh-CN" sz="2400" i="1" dirty="0"/>
              <a:t>n</a:t>
            </a:r>
            <a:r>
              <a:rPr lang="en-US" altLang="zh-CN" sz="2400" dirty="0"/>
              <a:t>] uncompared);</a:t>
            </a:r>
          </a:p>
          <a:p>
            <a:pPr lvl="1" eaLnBrk="1" hangingPunct="1">
              <a:lnSpc>
                <a:spcPct val="105000"/>
              </a:lnSpc>
              <a:spcBef>
                <a:spcPct val="30000"/>
              </a:spcBef>
            </a:pPr>
            <a:r>
              <a:rPr lang="en-US" altLang="zh-CN" sz="2400" dirty="0"/>
              <a:t>Find the max in the larger key set and find the min in the small key set respectively (if </a:t>
            </a:r>
            <a:r>
              <a:rPr lang="en-US" altLang="zh-CN" sz="2400" i="1" dirty="0"/>
              <a:t>n</a:t>
            </a:r>
            <a:r>
              <a:rPr lang="en-US" altLang="zh-CN" sz="2400" dirty="0"/>
              <a:t> odd, E[</a:t>
            </a:r>
            <a:r>
              <a:rPr lang="en-US" altLang="zh-CN" sz="2400" i="1" dirty="0"/>
              <a:t>n</a:t>
            </a:r>
            <a:r>
              <a:rPr lang="en-US" altLang="zh-CN" sz="2400" dirty="0"/>
              <a:t>] included in both sets)</a:t>
            </a:r>
          </a:p>
          <a:p>
            <a:pPr eaLnBrk="1" hangingPunct="1">
              <a:lnSpc>
                <a:spcPct val="105000"/>
              </a:lnSpc>
              <a:spcBef>
                <a:spcPct val="30000"/>
              </a:spcBef>
            </a:pPr>
            <a:r>
              <a:rPr lang="en-US" altLang="zh-CN" sz="2400" dirty="0"/>
              <a:t>Number of comparisons</a:t>
            </a:r>
          </a:p>
          <a:p>
            <a:pPr lvl="1" eaLnBrk="1" hangingPunct="1">
              <a:lnSpc>
                <a:spcPct val="105000"/>
              </a:lnSpc>
              <a:spcBef>
                <a:spcPct val="30000"/>
              </a:spcBef>
            </a:pPr>
            <a:r>
              <a:rPr lang="en-US" altLang="zh-CN" sz="2400" dirty="0"/>
              <a:t>For even </a:t>
            </a:r>
            <a:r>
              <a:rPr lang="en-US" altLang="zh-CN" sz="2400" i="1" dirty="0"/>
              <a:t>n</a:t>
            </a:r>
            <a:r>
              <a:rPr lang="en-US" altLang="zh-CN" sz="2400" dirty="0"/>
              <a:t>: </a:t>
            </a:r>
            <a:r>
              <a:rPr lang="en-US" altLang="zh-CN" sz="2400" i="1" dirty="0"/>
              <a:t>n</a:t>
            </a:r>
            <a:r>
              <a:rPr lang="en-US" altLang="zh-CN" sz="2400" dirty="0"/>
              <a:t>/2+2(</a:t>
            </a:r>
            <a:r>
              <a:rPr lang="en-US" altLang="zh-CN" sz="2400" i="1" dirty="0"/>
              <a:t>n</a:t>
            </a:r>
            <a:r>
              <a:rPr lang="en-US" altLang="zh-CN" sz="2400" dirty="0"/>
              <a:t>/2-1)=3</a:t>
            </a:r>
            <a:r>
              <a:rPr lang="en-US" altLang="zh-CN" sz="2400" i="1" dirty="0"/>
              <a:t>n</a:t>
            </a:r>
            <a:r>
              <a:rPr lang="en-US" altLang="zh-CN" sz="2400" dirty="0"/>
              <a:t>/2-2</a:t>
            </a:r>
          </a:p>
          <a:p>
            <a:pPr lvl="1" eaLnBrk="1" hangingPunct="1">
              <a:lnSpc>
                <a:spcPct val="105000"/>
              </a:lnSpc>
              <a:spcBef>
                <a:spcPct val="30000"/>
              </a:spcBef>
            </a:pPr>
            <a:r>
              <a:rPr lang="en-US" altLang="zh-CN" sz="2400" dirty="0"/>
              <a:t>For odd </a:t>
            </a:r>
            <a:r>
              <a:rPr lang="en-US" altLang="zh-CN" sz="2400" i="1" dirty="0"/>
              <a:t>n</a:t>
            </a:r>
            <a:r>
              <a:rPr lang="en-US" altLang="zh-CN" sz="2400" dirty="0"/>
              <a:t>: (</a:t>
            </a:r>
            <a:r>
              <a:rPr lang="en-US" altLang="zh-CN" sz="2400" i="1" dirty="0"/>
              <a:t>n</a:t>
            </a:r>
            <a:r>
              <a:rPr lang="en-US" altLang="zh-CN" sz="2400" dirty="0"/>
              <a:t>-1)/2+2((</a:t>
            </a:r>
            <a:r>
              <a:rPr lang="en-US" altLang="zh-CN" sz="2400" i="1" dirty="0"/>
              <a:t>n</a:t>
            </a:r>
            <a:r>
              <a:rPr lang="en-US" altLang="zh-CN" sz="2400" dirty="0"/>
              <a:t>-1)/2+1-1)=</a:t>
            </a:r>
            <a:r>
              <a:rPr lang="en-US" altLang="zh-CN" sz="2400" dirty="0">
                <a:sym typeface="Symbol" pitchFamily="18" charset="2"/>
              </a:rPr>
              <a:t>3</a:t>
            </a:r>
            <a:r>
              <a:rPr lang="en-US" altLang="zh-CN" sz="2400" i="1" dirty="0">
                <a:sym typeface="Symbol" pitchFamily="18" charset="2"/>
              </a:rPr>
              <a:t>n</a:t>
            </a:r>
            <a:r>
              <a:rPr lang="en-US" altLang="zh-CN" sz="2400" dirty="0">
                <a:sym typeface="Symbol" pitchFamily="18" charset="2"/>
              </a:rPr>
              <a:t>/2-2</a:t>
            </a:r>
          </a:p>
        </p:txBody>
      </p:sp>
      <p:sp>
        <p:nvSpPr>
          <p:cNvPr id="2" name="矩形 1"/>
          <p:cNvSpPr/>
          <p:nvPr/>
        </p:nvSpPr>
        <p:spPr>
          <a:xfrm>
            <a:off x="33855" y="6237312"/>
            <a:ext cx="8890794" cy="523220"/>
          </a:xfrm>
          <a:prstGeom prst="rect">
            <a:avLst/>
          </a:prstGeom>
        </p:spPr>
        <p:txBody>
          <a:bodyPr wrap="square">
            <a:spAutoFit/>
          </a:bodyPr>
          <a:lstStyle/>
          <a:p>
            <a:pPr eaLnBrk="1" hangingPunct="1"/>
            <a:r>
              <a:rPr lang="en-US" altLang="zh-CN" sz="2800" kern="0" dirty="0">
                <a:solidFill>
                  <a:srgbClr val="FF3300"/>
                </a:solidFill>
                <a:sym typeface="Symbol" pitchFamily="18" charset="2"/>
              </a:rPr>
              <a:t>We can prove later that, this is indeed the optimal solution.</a:t>
            </a:r>
          </a:p>
        </p:txBody>
      </p:sp>
    </p:spTree>
    <p:extLst>
      <p:ext uri="{BB962C8B-B14F-4D97-AF65-F5344CB8AC3E}">
        <p14:creationId xmlns:p14="http://schemas.microsoft.com/office/powerpoint/2010/main" val="74288785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altLang="zh-CN" dirty="0"/>
              <a:t>Example 2: Memory allocation</a:t>
            </a:r>
            <a:endParaRPr lang="zh-CN" altLang="en-US" dirty="0"/>
          </a:p>
        </p:txBody>
      </p:sp>
      <p:sp>
        <p:nvSpPr>
          <p:cNvPr id="5124"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D771048A-E78F-4BDE-AB29-7B78F8C3834F}" type="slidenum">
              <a:rPr lang="zh-CN" altLang="en-US" smtClean="0"/>
              <a:pPr eaLnBrk="1" hangingPunct="1"/>
              <a:t>8</a:t>
            </a:fld>
            <a:endParaRPr lang="en-US" altLang="zh-CN"/>
          </a:p>
        </p:txBody>
      </p:sp>
      <p:sp>
        <p:nvSpPr>
          <p:cNvPr id="5" name="Rectangle 3"/>
          <p:cNvSpPr txBox="1">
            <a:spLocks noChangeArrowheads="1"/>
          </p:cNvSpPr>
          <p:nvPr/>
        </p:nvSpPr>
        <p:spPr>
          <a:xfrm>
            <a:off x="288270" y="1844824"/>
            <a:ext cx="8653462" cy="4211489"/>
          </a:xfrm>
          <a:prstGeom prst="rect">
            <a:avLst/>
          </a:prstGeom>
        </p:spPr>
        <p:txBody>
          <a:bodyPr/>
          <a:lstStyle>
            <a:lvl1pPr marL="342900" indent="-342900" algn="l" rtl="0" eaLnBrk="0" fontAlgn="base" hangingPunct="0">
              <a:spcBef>
                <a:spcPct val="20000"/>
              </a:spcBef>
              <a:spcAft>
                <a:spcPct val="0"/>
              </a:spcAft>
              <a:buClr>
                <a:srgbClr val="CCFF33"/>
              </a:buClr>
              <a:buSzPct val="7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9pPr>
          </a:lstStyle>
          <a:p>
            <a:pPr eaLnBrk="1" hangingPunct="1">
              <a:lnSpc>
                <a:spcPct val="90000"/>
              </a:lnSpc>
            </a:pPr>
            <a:r>
              <a:rPr lang="en-US" altLang="zh-CN" sz="2400" kern="0" dirty="0"/>
              <a:t>Insert(Table </a:t>
            </a:r>
            <a:r>
              <a:rPr lang="en-US" altLang="zh-CN" sz="2400" i="1" kern="0" dirty="0"/>
              <a:t>H</a:t>
            </a:r>
            <a:r>
              <a:rPr lang="en-US" altLang="zh-CN" sz="2400" kern="0" dirty="0"/>
              <a:t>, Item </a:t>
            </a:r>
            <a:r>
              <a:rPr lang="en-US" altLang="zh-CN" sz="2400" i="1" kern="0" dirty="0"/>
              <a:t>x</a:t>
            </a:r>
            <a:r>
              <a:rPr lang="en-US" altLang="zh-CN" sz="2400" kern="0" dirty="0"/>
              <a:t>)</a:t>
            </a:r>
          </a:p>
          <a:p>
            <a:pPr eaLnBrk="1" hangingPunct="1">
              <a:lnSpc>
                <a:spcPct val="90000"/>
              </a:lnSpc>
            </a:pPr>
            <a:r>
              <a:rPr lang="en-US" altLang="zh-CN" sz="2400" kern="0" dirty="0"/>
              <a:t>    </a:t>
            </a:r>
            <a:r>
              <a:rPr lang="en-US" altLang="zh-CN" sz="2400" b="1" kern="0" dirty="0"/>
              <a:t>integer </a:t>
            </a:r>
            <a:r>
              <a:rPr lang="en-US" altLang="zh-CN" sz="2400" i="1" kern="0" dirty="0"/>
              <a:t>size</a:t>
            </a:r>
            <a:r>
              <a:rPr lang="en-US" altLang="zh-CN" sz="2400" kern="0" dirty="0"/>
              <a:t>=0, </a:t>
            </a:r>
            <a:r>
              <a:rPr lang="en-US" altLang="zh-CN" sz="2400" i="1" kern="0" dirty="0"/>
              <a:t>num</a:t>
            </a:r>
            <a:r>
              <a:rPr lang="en-US" altLang="zh-CN" sz="2400" kern="0" dirty="0"/>
              <a:t>=0;</a:t>
            </a:r>
          </a:p>
          <a:p>
            <a:pPr eaLnBrk="1" hangingPunct="1">
              <a:lnSpc>
                <a:spcPct val="90000"/>
              </a:lnSpc>
            </a:pPr>
            <a:r>
              <a:rPr lang="en-US" altLang="zh-CN" sz="2400" kern="0" dirty="0"/>
              <a:t>    </a:t>
            </a:r>
            <a:r>
              <a:rPr lang="en-US" altLang="zh-CN" sz="2400" b="1" kern="0" dirty="0"/>
              <a:t>if</a:t>
            </a:r>
            <a:r>
              <a:rPr lang="en-US" altLang="zh-CN" sz="2400" kern="0" dirty="0"/>
              <a:t> </a:t>
            </a:r>
            <a:r>
              <a:rPr lang="en-US" altLang="zh-CN" sz="2400" i="1" kern="0" dirty="0"/>
              <a:t>size</a:t>
            </a:r>
            <a:r>
              <a:rPr lang="en-US" altLang="zh-CN" sz="2400" kern="0" dirty="0"/>
              <a:t>=0 </a:t>
            </a:r>
            <a:r>
              <a:rPr lang="en-US" altLang="zh-CN" sz="2400" b="1" kern="0" dirty="0"/>
              <a:t>then</a:t>
            </a:r>
            <a:r>
              <a:rPr lang="en-US" altLang="zh-CN" sz="2400" kern="0" dirty="0"/>
              <a:t> </a:t>
            </a:r>
            <a:r>
              <a:rPr lang="en-US" altLang="zh-CN" sz="2400" kern="0" dirty="0">
                <a:solidFill>
                  <a:srgbClr val="0000CC"/>
                </a:solidFill>
              </a:rPr>
              <a:t>allocate a block of size 1</a:t>
            </a:r>
            <a:r>
              <a:rPr lang="en-US" altLang="zh-CN" sz="2400" kern="0" dirty="0"/>
              <a:t>; </a:t>
            </a:r>
            <a:r>
              <a:rPr lang="en-US" altLang="zh-CN" sz="2400" i="1" kern="0" dirty="0"/>
              <a:t>size</a:t>
            </a:r>
            <a:r>
              <a:rPr lang="en-US" altLang="zh-CN" sz="2400" kern="0" dirty="0"/>
              <a:t>=1;</a:t>
            </a:r>
          </a:p>
          <a:p>
            <a:pPr eaLnBrk="1" hangingPunct="1">
              <a:lnSpc>
                <a:spcPct val="90000"/>
              </a:lnSpc>
            </a:pPr>
            <a:r>
              <a:rPr lang="en-US" altLang="zh-CN" sz="2400" kern="0" dirty="0"/>
              <a:t>    </a:t>
            </a:r>
            <a:r>
              <a:rPr lang="en-US" altLang="zh-CN" sz="2400" b="1" kern="0" dirty="0"/>
              <a:t>if</a:t>
            </a:r>
            <a:r>
              <a:rPr lang="en-US" altLang="zh-CN" sz="2400" kern="0" dirty="0"/>
              <a:t> </a:t>
            </a:r>
            <a:r>
              <a:rPr lang="en-US" altLang="zh-CN" sz="2400" i="1" kern="0" dirty="0"/>
              <a:t>num</a:t>
            </a:r>
            <a:r>
              <a:rPr lang="en-US" altLang="zh-CN" sz="2400" kern="0" dirty="0"/>
              <a:t>=</a:t>
            </a:r>
            <a:r>
              <a:rPr lang="en-US" altLang="zh-CN" sz="2400" i="1" kern="0" dirty="0"/>
              <a:t>size </a:t>
            </a:r>
            <a:r>
              <a:rPr lang="en-US" altLang="zh-CN" sz="2400" b="1" kern="0" dirty="0"/>
              <a:t>then</a:t>
            </a:r>
          </a:p>
          <a:p>
            <a:pPr eaLnBrk="1" hangingPunct="1">
              <a:lnSpc>
                <a:spcPct val="90000"/>
              </a:lnSpc>
            </a:pPr>
            <a:r>
              <a:rPr lang="en-US" altLang="zh-CN" sz="2400" b="1" kern="0" dirty="0"/>
              <a:t>        </a:t>
            </a:r>
            <a:r>
              <a:rPr lang="en-US" altLang="zh-CN" sz="2400" kern="0" dirty="0"/>
              <a:t>allocate a block of size 2</a:t>
            </a:r>
            <a:r>
              <a:rPr lang="en-US" altLang="zh-CN" sz="2400" i="1" kern="0" dirty="0"/>
              <a:t>size</a:t>
            </a:r>
            <a:r>
              <a:rPr lang="en-US" altLang="zh-CN" sz="2400" kern="0" dirty="0"/>
              <a:t>;</a:t>
            </a:r>
          </a:p>
          <a:p>
            <a:pPr eaLnBrk="1" hangingPunct="1">
              <a:lnSpc>
                <a:spcPct val="90000"/>
              </a:lnSpc>
            </a:pPr>
            <a:r>
              <a:rPr lang="en-US" altLang="zh-CN" sz="2400" kern="0" dirty="0"/>
              <a:t>        move all items into the new table;</a:t>
            </a:r>
          </a:p>
          <a:p>
            <a:pPr eaLnBrk="1" hangingPunct="1">
              <a:lnSpc>
                <a:spcPct val="90000"/>
              </a:lnSpc>
            </a:pPr>
            <a:r>
              <a:rPr lang="en-US" altLang="zh-CN" sz="2400" kern="0" dirty="0"/>
              <a:t>        </a:t>
            </a:r>
            <a:r>
              <a:rPr lang="en-US" altLang="zh-CN" sz="2400" i="1" kern="0" dirty="0"/>
              <a:t>size</a:t>
            </a:r>
            <a:r>
              <a:rPr lang="en-US" altLang="zh-CN" sz="2400" kern="0" dirty="0"/>
              <a:t>=2</a:t>
            </a:r>
            <a:r>
              <a:rPr lang="en-US" altLang="zh-CN" sz="2400" i="1" kern="0" dirty="0"/>
              <a:t>size</a:t>
            </a:r>
            <a:r>
              <a:rPr lang="en-US" altLang="zh-CN" sz="2400" kern="0" dirty="0"/>
              <a:t>;</a:t>
            </a:r>
          </a:p>
          <a:p>
            <a:pPr eaLnBrk="1" hangingPunct="1">
              <a:lnSpc>
                <a:spcPct val="90000"/>
              </a:lnSpc>
            </a:pPr>
            <a:r>
              <a:rPr lang="en-US" altLang="zh-CN" sz="2400" kern="0" dirty="0"/>
              <a:t>    insert </a:t>
            </a:r>
            <a:r>
              <a:rPr lang="en-US" altLang="zh-CN" sz="2400" i="1" kern="0" dirty="0"/>
              <a:t>x</a:t>
            </a:r>
            <a:r>
              <a:rPr lang="en-US" altLang="zh-CN" sz="2400" kern="0" dirty="0"/>
              <a:t> into the table;</a:t>
            </a:r>
          </a:p>
          <a:p>
            <a:pPr eaLnBrk="1" hangingPunct="1">
              <a:lnSpc>
                <a:spcPct val="90000"/>
              </a:lnSpc>
            </a:pPr>
            <a:r>
              <a:rPr lang="en-US" altLang="zh-CN" sz="2400" kern="0" dirty="0"/>
              <a:t>    </a:t>
            </a:r>
            <a:r>
              <a:rPr lang="en-US" altLang="zh-CN" sz="2400" i="1" kern="0" dirty="0"/>
              <a:t>num</a:t>
            </a:r>
            <a:r>
              <a:rPr lang="en-US" altLang="zh-CN" sz="2400" kern="0" dirty="0"/>
              <a:t>=</a:t>
            </a:r>
            <a:r>
              <a:rPr lang="en-US" altLang="zh-CN" sz="2400" i="1" kern="0" dirty="0"/>
              <a:t>num</a:t>
            </a:r>
            <a:r>
              <a:rPr lang="en-US" altLang="zh-CN" sz="2400" kern="0" dirty="0"/>
              <a:t>+1;</a:t>
            </a:r>
          </a:p>
          <a:p>
            <a:pPr eaLnBrk="1" hangingPunct="1">
              <a:lnSpc>
                <a:spcPct val="90000"/>
              </a:lnSpc>
            </a:pPr>
            <a:r>
              <a:rPr lang="en-US" altLang="zh-CN" sz="2400" b="1" kern="0" dirty="0"/>
              <a:t>return</a:t>
            </a:r>
          </a:p>
        </p:txBody>
      </p:sp>
      <p:sp>
        <p:nvSpPr>
          <p:cNvPr id="2" name="文本框 1"/>
          <p:cNvSpPr txBox="1"/>
          <p:nvPr/>
        </p:nvSpPr>
        <p:spPr>
          <a:xfrm>
            <a:off x="5566756" y="4149080"/>
            <a:ext cx="3374976" cy="181588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2800" dirty="0">
                <a:solidFill>
                  <a:srgbClr val="FF3300"/>
                </a:solidFill>
              </a:rPr>
              <a:t>After inserting lots of items, what is the average cost of inserting one item?</a:t>
            </a:r>
            <a:endParaRPr lang="zh-CN" altLang="en-US" sz="2800" dirty="0">
              <a:solidFill>
                <a:srgbClr val="FF3300"/>
              </a:solidFill>
            </a:endParaRPr>
          </a:p>
        </p:txBody>
      </p:sp>
    </p:spTree>
    <p:extLst>
      <p:ext uri="{BB962C8B-B14F-4D97-AF65-F5344CB8AC3E}">
        <p14:creationId xmlns:p14="http://schemas.microsoft.com/office/powerpoint/2010/main" val="42679572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D1367020-5A2E-A14D-865C-1728956209CE}" type="slidenum">
              <a:rPr lang="en-US" altLang="zh-CN" sz="1000">
                <a:solidFill>
                  <a:srgbClr val="AEB6BB"/>
                </a:solidFill>
                <a:latin typeface="仿宋_GB2312" charset="0"/>
              </a:rPr>
              <a:pPr>
                <a:spcBef>
                  <a:spcPct val="0"/>
                </a:spcBef>
                <a:buFontTx/>
                <a:buNone/>
              </a:pPr>
              <a:t>9</a:t>
            </a:fld>
            <a:endParaRPr lang="en-US" altLang="zh-CN" sz="1000">
              <a:solidFill>
                <a:srgbClr val="AEB6BB"/>
              </a:solidFill>
              <a:latin typeface="仿宋_GB2312" charset="0"/>
            </a:endParaRPr>
          </a:p>
        </p:txBody>
      </p:sp>
      <p:sp>
        <p:nvSpPr>
          <p:cNvPr id="4" name="矩形 3">
            <a:extLst>
              <a:ext uri="{FF2B5EF4-FFF2-40B4-BE49-F238E27FC236}">
                <a16:creationId xmlns:a16="http://schemas.microsoft.com/office/drawing/2014/main" id="{5CC2B36F-0CA3-5D42-987E-15E17AB46464}"/>
              </a:ext>
            </a:extLst>
          </p:cNvPr>
          <p:cNvSpPr/>
          <p:nvPr/>
        </p:nvSpPr>
        <p:spPr>
          <a:xfrm>
            <a:off x="892834" y="2559817"/>
            <a:ext cx="648072"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600" dirty="0"/>
          </a:p>
        </p:txBody>
      </p:sp>
      <p:sp>
        <p:nvSpPr>
          <p:cNvPr id="9" name="矩形 8">
            <a:extLst>
              <a:ext uri="{FF2B5EF4-FFF2-40B4-BE49-F238E27FC236}">
                <a16:creationId xmlns:a16="http://schemas.microsoft.com/office/drawing/2014/main" id="{C8D25B5C-9F74-4349-A358-589B4F41B146}"/>
              </a:ext>
            </a:extLst>
          </p:cNvPr>
          <p:cNvSpPr/>
          <p:nvPr/>
        </p:nvSpPr>
        <p:spPr>
          <a:xfrm>
            <a:off x="870150" y="4509122"/>
            <a:ext cx="648072"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3600" dirty="0"/>
              <a:t>a</a:t>
            </a:r>
            <a:endParaRPr lang="zh-CN" altLang="en-US" sz="3600" dirty="0"/>
          </a:p>
        </p:txBody>
      </p:sp>
      <p:sp>
        <p:nvSpPr>
          <p:cNvPr id="10" name="矩形 9">
            <a:extLst>
              <a:ext uri="{FF2B5EF4-FFF2-40B4-BE49-F238E27FC236}">
                <a16:creationId xmlns:a16="http://schemas.microsoft.com/office/drawing/2014/main" id="{C65060B5-334D-6C40-9917-1BF1561C1387}"/>
              </a:ext>
            </a:extLst>
          </p:cNvPr>
          <p:cNvSpPr/>
          <p:nvPr/>
        </p:nvSpPr>
        <p:spPr>
          <a:xfrm>
            <a:off x="1518222" y="4509122"/>
            <a:ext cx="648072"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3600" dirty="0"/>
              <a:t>c</a:t>
            </a:r>
            <a:endParaRPr lang="zh-CN" altLang="en-US" sz="3600" dirty="0"/>
          </a:p>
        </p:txBody>
      </p:sp>
      <p:sp>
        <p:nvSpPr>
          <p:cNvPr id="11" name="矩形 10">
            <a:extLst>
              <a:ext uri="{FF2B5EF4-FFF2-40B4-BE49-F238E27FC236}">
                <a16:creationId xmlns:a16="http://schemas.microsoft.com/office/drawing/2014/main" id="{375C3661-5F94-4C4D-9C61-61E7FF40DE34}"/>
              </a:ext>
            </a:extLst>
          </p:cNvPr>
          <p:cNvSpPr/>
          <p:nvPr/>
        </p:nvSpPr>
        <p:spPr>
          <a:xfrm>
            <a:off x="2166294" y="4509122"/>
            <a:ext cx="648072"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3600" dirty="0"/>
              <a:t>e</a:t>
            </a:r>
            <a:endParaRPr lang="zh-CN" altLang="en-US" sz="3600" dirty="0"/>
          </a:p>
        </p:txBody>
      </p:sp>
      <p:sp>
        <p:nvSpPr>
          <p:cNvPr id="12" name="矩形 11">
            <a:extLst>
              <a:ext uri="{FF2B5EF4-FFF2-40B4-BE49-F238E27FC236}">
                <a16:creationId xmlns:a16="http://schemas.microsoft.com/office/drawing/2014/main" id="{C5C46485-31C2-B54E-8B95-46D83AD669DA}"/>
              </a:ext>
            </a:extLst>
          </p:cNvPr>
          <p:cNvSpPr/>
          <p:nvPr/>
        </p:nvSpPr>
        <p:spPr>
          <a:xfrm>
            <a:off x="2814366" y="4509122"/>
            <a:ext cx="648072"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600" dirty="0"/>
          </a:p>
        </p:txBody>
      </p:sp>
      <p:sp>
        <p:nvSpPr>
          <p:cNvPr id="3" name="文本框 2">
            <a:extLst>
              <a:ext uri="{FF2B5EF4-FFF2-40B4-BE49-F238E27FC236}">
                <a16:creationId xmlns:a16="http://schemas.microsoft.com/office/drawing/2014/main" id="{D968284A-70D5-DC44-89E8-49B3ACC762AF}"/>
              </a:ext>
            </a:extLst>
          </p:cNvPr>
          <p:cNvSpPr txBox="1"/>
          <p:nvPr/>
        </p:nvSpPr>
        <p:spPr>
          <a:xfrm>
            <a:off x="852727" y="1783596"/>
            <a:ext cx="1079450" cy="369332"/>
          </a:xfrm>
          <a:prstGeom prst="rect">
            <a:avLst/>
          </a:prstGeom>
          <a:noFill/>
        </p:spPr>
        <p:txBody>
          <a:bodyPr wrap="square" rtlCol="0">
            <a:spAutoFit/>
          </a:bodyPr>
          <a:lstStyle/>
          <a:p>
            <a:r>
              <a:rPr kumimoji="1" lang="en-US" altLang="zh-CN" dirty="0"/>
              <a:t>Table</a:t>
            </a:r>
            <a:endParaRPr kumimoji="1" lang="zh-CN" altLang="en-US" dirty="0"/>
          </a:p>
        </p:txBody>
      </p:sp>
      <p:graphicFrame>
        <p:nvGraphicFramePr>
          <p:cNvPr id="14" name="表格 13">
            <a:extLst>
              <a:ext uri="{FF2B5EF4-FFF2-40B4-BE49-F238E27FC236}">
                <a16:creationId xmlns:a16="http://schemas.microsoft.com/office/drawing/2014/main" id="{52C31C8E-588A-6649-9BF0-377198274D90}"/>
              </a:ext>
            </a:extLst>
          </p:cNvPr>
          <p:cNvGraphicFramePr>
            <a:graphicFrameLocks noGrp="1"/>
          </p:cNvGraphicFramePr>
          <p:nvPr>
            <p:extLst>
              <p:ext uri="{D42A27DB-BD31-4B8C-83A1-F6EECF244321}">
                <p14:modId xmlns:p14="http://schemas.microsoft.com/office/powerpoint/2010/main" val="2682464123"/>
              </p:ext>
            </p:extLst>
          </p:nvPr>
        </p:nvGraphicFramePr>
        <p:xfrm>
          <a:off x="3923928" y="1925836"/>
          <a:ext cx="4392488" cy="3791220"/>
        </p:xfrm>
        <a:graphic>
          <a:graphicData uri="http://schemas.openxmlformats.org/drawingml/2006/table">
            <a:tbl>
              <a:tblPr firstRow="1" bandRow="1">
                <a:tableStyleId>{5940675A-B579-460E-94D1-54222C63F5DA}</a:tableStyleId>
              </a:tblPr>
              <a:tblGrid>
                <a:gridCol w="2196244">
                  <a:extLst>
                    <a:ext uri="{9D8B030D-6E8A-4147-A177-3AD203B41FA5}">
                      <a16:colId xmlns:a16="http://schemas.microsoft.com/office/drawing/2014/main" val="2186992"/>
                    </a:ext>
                  </a:extLst>
                </a:gridCol>
                <a:gridCol w="2196244">
                  <a:extLst>
                    <a:ext uri="{9D8B030D-6E8A-4147-A177-3AD203B41FA5}">
                      <a16:colId xmlns:a16="http://schemas.microsoft.com/office/drawing/2014/main" val="500974889"/>
                    </a:ext>
                  </a:extLst>
                </a:gridCol>
              </a:tblGrid>
              <a:tr h="631870">
                <a:tc>
                  <a:txBody>
                    <a:bodyPr/>
                    <a:lstStyle/>
                    <a:p>
                      <a:pPr algn="ctr"/>
                      <a:r>
                        <a:rPr lang="en-US" altLang="zh-CN" dirty="0"/>
                        <a:t>Insert</a:t>
                      </a:r>
                      <a:endParaRPr lang="zh-CN" altLang="en-US" dirty="0"/>
                    </a:p>
                  </a:txBody>
                  <a:tcPr anchor="ctr"/>
                </a:tc>
                <a:tc>
                  <a:txBody>
                    <a:bodyPr/>
                    <a:lstStyle/>
                    <a:p>
                      <a:pPr algn="ctr"/>
                      <a:r>
                        <a:rPr lang="en-US" altLang="zh-CN" dirty="0"/>
                        <a:t>Cost of Insertion</a:t>
                      </a:r>
                      <a:endParaRPr lang="zh-CN" altLang="en-US" dirty="0"/>
                    </a:p>
                  </a:txBody>
                  <a:tcPr anchor="ctr"/>
                </a:tc>
                <a:extLst>
                  <a:ext uri="{0D108BD9-81ED-4DB2-BD59-A6C34878D82A}">
                    <a16:rowId xmlns:a16="http://schemas.microsoft.com/office/drawing/2014/main" val="1792110385"/>
                  </a:ext>
                </a:extLst>
              </a:tr>
              <a:tr h="631870">
                <a:tc>
                  <a:txBody>
                    <a:bodyPr/>
                    <a:lstStyle/>
                    <a:p>
                      <a:pPr algn="ctr"/>
                      <a:r>
                        <a:rPr lang="en-US" altLang="zh-CN" dirty="0"/>
                        <a:t>a</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2658100074"/>
                  </a:ext>
                </a:extLst>
              </a:tr>
              <a:tr h="631870">
                <a:tc>
                  <a:txBody>
                    <a:bodyPr/>
                    <a:lstStyle/>
                    <a:p>
                      <a:pPr algn="ctr"/>
                      <a:r>
                        <a:rPr lang="en-US" altLang="zh-CN" dirty="0"/>
                        <a:t>c</a:t>
                      </a:r>
                      <a:endParaRPr lang="zh-CN" altLang="en-US" dirty="0"/>
                    </a:p>
                  </a:txBody>
                  <a:tcPr anchor="ctr"/>
                </a:tc>
                <a:tc>
                  <a:txBody>
                    <a:bodyPr/>
                    <a:lstStyle/>
                    <a:p>
                      <a:pPr algn="ctr"/>
                      <a:r>
                        <a:rPr lang="en-US" altLang="zh-CN" dirty="0"/>
                        <a:t>2</a:t>
                      </a:r>
                      <a:endParaRPr lang="zh-CN" altLang="en-US" dirty="0"/>
                    </a:p>
                  </a:txBody>
                  <a:tcPr anchor="ctr"/>
                </a:tc>
                <a:extLst>
                  <a:ext uri="{0D108BD9-81ED-4DB2-BD59-A6C34878D82A}">
                    <a16:rowId xmlns:a16="http://schemas.microsoft.com/office/drawing/2014/main" val="3909511231"/>
                  </a:ext>
                </a:extLst>
              </a:tr>
              <a:tr h="631870">
                <a:tc>
                  <a:txBody>
                    <a:bodyPr/>
                    <a:lstStyle/>
                    <a:p>
                      <a:pPr algn="ctr"/>
                      <a:r>
                        <a:rPr lang="en-US" altLang="zh-CN" dirty="0"/>
                        <a:t>e</a:t>
                      </a:r>
                      <a:endParaRPr lang="zh-CN" altLang="en-US" dirty="0"/>
                    </a:p>
                  </a:txBody>
                  <a:tcPr anchor="ctr"/>
                </a:tc>
                <a:tc>
                  <a:txBody>
                    <a:bodyPr/>
                    <a:lstStyle/>
                    <a:p>
                      <a:pPr algn="ctr"/>
                      <a:r>
                        <a:rPr lang="en-US" altLang="zh-CN" dirty="0"/>
                        <a:t>3</a:t>
                      </a:r>
                      <a:endParaRPr lang="zh-CN" altLang="en-US" dirty="0"/>
                    </a:p>
                  </a:txBody>
                  <a:tcPr anchor="ctr"/>
                </a:tc>
                <a:extLst>
                  <a:ext uri="{0D108BD9-81ED-4DB2-BD59-A6C34878D82A}">
                    <a16:rowId xmlns:a16="http://schemas.microsoft.com/office/drawing/2014/main" val="892569948"/>
                  </a:ext>
                </a:extLst>
              </a:tr>
              <a:tr h="631870">
                <a:tc>
                  <a:txBody>
                    <a:bodyPr/>
                    <a:lstStyle/>
                    <a:p>
                      <a:pPr algn="ctr"/>
                      <a:r>
                        <a:rPr lang="en-US" altLang="zh-CN" dirty="0"/>
                        <a:t>g</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458378658"/>
                  </a:ext>
                </a:extLst>
              </a:tr>
              <a:tr h="631870">
                <a:tc>
                  <a:txBody>
                    <a:bodyPr/>
                    <a:lstStyle/>
                    <a:p>
                      <a:pPr algn="ctr"/>
                      <a:r>
                        <a:rPr lang="en-US" altLang="zh-CN" dirty="0"/>
                        <a:t>s</a:t>
                      </a:r>
                      <a:endParaRPr lang="zh-CN" altLang="en-US" dirty="0"/>
                    </a:p>
                  </a:txBody>
                  <a:tcPr anchor="ctr"/>
                </a:tc>
                <a:tc>
                  <a:txBody>
                    <a:bodyPr/>
                    <a:lstStyle/>
                    <a:p>
                      <a:pPr algn="ctr"/>
                      <a:r>
                        <a:rPr lang="en-US" altLang="zh-CN" dirty="0"/>
                        <a:t>?</a:t>
                      </a:r>
                      <a:endParaRPr lang="zh-CN" altLang="en-US" dirty="0"/>
                    </a:p>
                  </a:txBody>
                  <a:tcPr anchor="ctr"/>
                </a:tc>
                <a:extLst>
                  <a:ext uri="{0D108BD9-81ED-4DB2-BD59-A6C34878D82A}">
                    <a16:rowId xmlns:a16="http://schemas.microsoft.com/office/drawing/2014/main" val="685086422"/>
                  </a:ext>
                </a:extLst>
              </a:tr>
            </a:tbl>
          </a:graphicData>
        </a:graphic>
      </p:graphicFrame>
      <p:sp>
        <p:nvSpPr>
          <p:cNvPr id="19" name="矩形 18">
            <a:extLst>
              <a:ext uri="{FF2B5EF4-FFF2-40B4-BE49-F238E27FC236}">
                <a16:creationId xmlns:a16="http://schemas.microsoft.com/office/drawing/2014/main" id="{4D66C87D-0358-F84F-9B0B-FAD8571067D0}"/>
              </a:ext>
            </a:extLst>
          </p:cNvPr>
          <p:cNvSpPr/>
          <p:nvPr/>
        </p:nvSpPr>
        <p:spPr>
          <a:xfrm>
            <a:off x="877990" y="3217479"/>
            <a:ext cx="648072"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3600" dirty="0"/>
              <a:t>a</a:t>
            </a:r>
            <a:endParaRPr lang="zh-CN" altLang="en-US" sz="3600" dirty="0"/>
          </a:p>
        </p:txBody>
      </p:sp>
      <p:sp>
        <p:nvSpPr>
          <p:cNvPr id="20" name="矩形 19">
            <a:extLst>
              <a:ext uri="{FF2B5EF4-FFF2-40B4-BE49-F238E27FC236}">
                <a16:creationId xmlns:a16="http://schemas.microsoft.com/office/drawing/2014/main" id="{146AAD60-89D3-5B4A-9619-6BD3401CE1AD}"/>
              </a:ext>
            </a:extLst>
          </p:cNvPr>
          <p:cNvSpPr/>
          <p:nvPr/>
        </p:nvSpPr>
        <p:spPr>
          <a:xfrm>
            <a:off x="1540906" y="3217479"/>
            <a:ext cx="648072"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600" dirty="0"/>
          </a:p>
        </p:txBody>
      </p:sp>
      <p:sp>
        <p:nvSpPr>
          <p:cNvPr id="21" name="矩形 20">
            <a:extLst>
              <a:ext uri="{FF2B5EF4-FFF2-40B4-BE49-F238E27FC236}">
                <a16:creationId xmlns:a16="http://schemas.microsoft.com/office/drawing/2014/main" id="{D74378F3-8B42-6D40-BF93-72F742F12B0A}"/>
              </a:ext>
            </a:extLst>
          </p:cNvPr>
          <p:cNvSpPr/>
          <p:nvPr/>
        </p:nvSpPr>
        <p:spPr>
          <a:xfrm>
            <a:off x="870150" y="3843602"/>
            <a:ext cx="648072"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3600" dirty="0"/>
              <a:t>a</a:t>
            </a:r>
            <a:endParaRPr lang="zh-CN" altLang="en-US" sz="3600" dirty="0"/>
          </a:p>
        </p:txBody>
      </p:sp>
      <p:sp>
        <p:nvSpPr>
          <p:cNvPr id="22" name="矩形 21">
            <a:extLst>
              <a:ext uri="{FF2B5EF4-FFF2-40B4-BE49-F238E27FC236}">
                <a16:creationId xmlns:a16="http://schemas.microsoft.com/office/drawing/2014/main" id="{A0E8DCD3-42A3-054B-AA7E-9CE05D434BDF}"/>
              </a:ext>
            </a:extLst>
          </p:cNvPr>
          <p:cNvSpPr/>
          <p:nvPr/>
        </p:nvSpPr>
        <p:spPr>
          <a:xfrm>
            <a:off x="1518222" y="3843602"/>
            <a:ext cx="648072"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3600" dirty="0"/>
              <a:t>c</a:t>
            </a:r>
            <a:endParaRPr lang="zh-CN" altLang="en-US" sz="3600" dirty="0"/>
          </a:p>
        </p:txBody>
      </p:sp>
      <p:sp>
        <p:nvSpPr>
          <p:cNvPr id="23" name="矩形 22">
            <a:extLst>
              <a:ext uri="{FF2B5EF4-FFF2-40B4-BE49-F238E27FC236}">
                <a16:creationId xmlns:a16="http://schemas.microsoft.com/office/drawing/2014/main" id="{CF79E98A-7D88-0043-95DB-F9C716AE65FE}"/>
              </a:ext>
            </a:extLst>
          </p:cNvPr>
          <p:cNvSpPr/>
          <p:nvPr/>
        </p:nvSpPr>
        <p:spPr>
          <a:xfrm>
            <a:off x="2166294" y="3843602"/>
            <a:ext cx="648072"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600" dirty="0"/>
          </a:p>
        </p:txBody>
      </p:sp>
      <p:sp>
        <p:nvSpPr>
          <p:cNvPr id="24" name="矩形 23">
            <a:extLst>
              <a:ext uri="{FF2B5EF4-FFF2-40B4-BE49-F238E27FC236}">
                <a16:creationId xmlns:a16="http://schemas.microsoft.com/office/drawing/2014/main" id="{222F314A-5869-4B46-82E4-FC7D1C03C270}"/>
              </a:ext>
            </a:extLst>
          </p:cNvPr>
          <p:cNvSpPr/>
          <p:nvPr/>
        </p:nvSpPr>
        <p:spPr>
          <a:xfrm>
            <a:off x="2814366" y="3843602"/>
            <a:ext cx="648072"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600" dirty="0"/>
          </a:p>
        </p:txBody>
      </p:sp>
      <p:sp>
        <p:nvSpPr>
          <p:cNvPr id="25" name="文本框 24">
            <a:extLst>
              <a:ext uri="{FF2B5EF4-FFF2-40B4-BE49-F238E27FC236}">
                <a16:creationId xmlns:a16="http://schemas.microsoft.com/office/drawing/2014/main" id="{BC465ADD-BA78-A645-978B-545753C77CC6}"/>
              </a:ext>
            </a:extLst>
          </p:cNvPr>
          <p:cNvSpPr txBox="1"/>
          <p:nvPr/>
        </p:nvSpPr>
        <p:spPr>
          <a:xfrm>
            <a:off x="323770" y="451095"/>
            <a:ext cx="8496460" cy="95410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2800" dirty="0">
                <a:solidFill>
                  <a:srgbClr val="FF3300"/>
                </a:solidFill>
              </a:rPr>
              <a:t>After inserting lots of items, what is the average cost of inserting one item?</a:t>
            </a:r>
            <a:endParaRPr lang="zh-CN" altLang="en-US" sz="2800" dirty="0">
              <a:solidFill>
                <a:srgbClr val="FF3300"/>
              </a:solidFill>
            </a:endParaRPr>
          </a:p>
        </p:txBody>
      </p:sp>
    </p:spTree>
    <p:extLst>
      <p:ext uri="{BB962C8B-B14F-4D97-AF65-F5344CB8AC3E}">
        <p14:creationId xmlns:p14="http://schemas.microsoft.com/office/powerpoint/2010/main" val="136396080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theme/theme1.xml><?xml version="1.0" encoding="utf-8"?>
<a:theme xmlns:a="http://schemas.openxmlformats.org/drawingml/2006/main" name="Artsy">
  <a:themeElements>
    <a:clrScheme name="Artsy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fontScheme name="Artsy">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rtsy 1">
        <a:dk1>
          <a:srgbClr val="000000"/>
        </a:dk1>
        <a:lt1>
          <a:srgbClr val="FFFFCC"/>
        </a:lt1>
        <a:dk2>
          <a:srgbClr val="4D4D4D"/>
        </a:dk2>
        <a:lt2>
          <a:srgbClr val="FFCC00"/>
        </a:lt2>
        <a:accent1>
          <a:srgbClr val="808000"/>
        </a:accent1>
        <a:accent2>
          <a:srgbClr val="CC9900"/>
        </a:accent2>
        <a:accent3>
          <a:srgbClr val="B2B2B2"/>
        </a:accent3>
        <a:accent4>
          <a:srgbClr val="DADAAE"/>
        </a:accent4>
        <a:accent5>
          <a:srgbClr val="C0C0AA"/>
        </a:accent5>
        <a:accent6>
          <a:srgbClr val="B98A00"/>
        </a:accent6>
        <a:hlink>
          <a:srgbClr val="CC6600"/>
        </a:hlink>
        <a:folHlink>
          <a:srgbClr val="969696"/>
        </a:folHlink>
      </a:clrScheme>
      <a:clrMap bg1="dk2" tx1="lt1" bg2="dk1" tx2="lt2" accent1="accent1" accent2="accent2" accent3="accent3" accent4="accent4" accent5="accent5" accent6="accent6" hlink="hlink" folHlink="folHlink"/>
    </a:extraClrScheme>
    <a:extraClrScheme>
      <a:clrScheme name="Artsy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clrMap bg1="lt1" tx1="dk1" bg2="lt2" tx2="dk2" accent1="accent1" accent2="accent2" accent3="accent3" accent4="accent4" accent5="accent5" accent6="accent6" hlink="hlink" folHlink="folHlink"/>
    </a:extraClrScheme>
    <a:extraClrScheme>
      <a:clrScheme name="Artsy 3">
        <a:dk1>
          <a:srgbClr val="000000"/>
        </a:dk1>
        <a:lt1>
          <a:srgbClr val="FFFFFF"/>
        </a:lt1>
        <a:dk2>
          <a:srgbClr val="000000"/>
        </a:dk2>
        <a:lt2>
          <a:srgbClr val="B2B2B2"/>
        </a:lt2>
        <a:accent1>
          <a:srgbClr val="C0C0C0"/>
        </a:accent1>
        <a:accent2>
          <a:srgbClr val="DDDDDD"/>
        </a:accent2>
        <a:accent3>
          <a:srgbClr val="FFFFFF"/>
        </a:accent3>
        <a:accent4>
          <a:srgbClr val="000000"/>
        </a:accent4>
        <a:accent5>
          <a:srgbClr val="DCDCDC"/>
        </a:accent5>
        <a:accent6>
          <a:srgbClr val="C8C8C8"/>
        </a:accent6>
        <a:hlink>
          <a:srgbClr val="808080"/>
        </a:hlink>
        <a:folHlink>
          <a:srgbClr val="969696"/>
        </a:folHlink>
      </a:clrScheme>
      <a:clrMap bg1="lt1" tx1="dk1" bg2="lt2" tx2="dk2" accent1="accent1" accent2="accent2" accent3="accent3" accent4="accent4" accent5="accent5" accent6="accent6" hlink="hlink" folHlink="folHlink"/>
    </a:extraClrScheme>
    <a:extraClrScheme>
      <a:clrScheme name="Artsy 4">
        <a:dk1>
          <a:srgbClr val="2C2C42"/>
        </a:dk1>
        <a:lt1>
          <a:srgbClr val="FFFFCC"/>
        </a:lt1>
        <a:dk2>
          <a:srgbClr val="666699"/>
        </a:dk2>
        <a:lt2>
          <a:srgbClr val="FFCC00"/>
        </a:lt2>
        <a:accent1>
          <a:srgbClr val="FF9933"/>
        </a:accent1>
        <a:accent2>
          <a:srgbClr val="808000"/>
        </a:accent2>
        <a:accent3>
          <a:srgbClr val="B8B8CA"/>
        </a:accent3>
        <a:accent4>
          <a:srgbClr val="DADAAE"/>
        </a:accent4>
        <a:accent5>
          <a:srgbClr val="FFCAAD"/>
        </a:accent5>
        <a:accent6>
          <a:srgbClr val="737300"/>
        </a:accent6>
        <a:hlink>
          <a:srgbClr val="CC6600"/>
        </a:hlink>
        <a:folHlink>
          <a:srgbClr val="333399"/>
        </a:folHlink>
      </a:clrScheme>
      <a:clrMap bg1="dk2" tx1="lt1" bg2="dk1" tx2="lt2" accent1="accent1" accent2="accent2" accent3="accent3" accent4="accent4" accent5="accent5" accent6="accent6" hlink="hlink" folHlink="folHlink"/>
    </a:extraClrScheme>
    <a:extraClrScheme>
      <a:clrScheme name="Artsy 5">
        <a:dk1>
          <a:srgbClr val="50000F"/>
        </a:dk1>
        <a:lt1>
          <a:srgbClr val="FFCC00"/>
        </a:lt1>
        <a:dk2>
          <a:srgbClr val="800000"/>
        </a:dk2>
        <a:lt2>
          <a:srgbClr val="FFFFCC"/>
        </a:lt2>
        <a:accent1>
          <a:srgbClr val="808000"/>
        </a:accent1>
        <a:accent2>
          <a:srgbClr val="993366"/>
        </a:accent2>
        <a:accent3>
          <a:srgbClr val="C0AAAA"/>
        </a:accent3>
        <a:accent4>
          <a:srgbClr val="DAAE00"/>
        </a:accent4>
        <a:accent5>
          <a:srgbClr val="C0C0AA"/>
        </a:accent5>
        <a:accent6>
          <a:srgbClr val="8A2D5C"/>
        </a:accent6>
        <a:hlink>
          <a:srgbClr val="FF5050"/>
        </a:hlink>
        <a:folHlink>
          <a:srgbClr val="993300"/>
        </a:folHlink>
      </a:clrScheme>
      <a:clrMap bg1="dk2" tx1="lt1" bg2="dk1" tx2="lt2" accent1="accent1" accent2="accent2" accent3="accent3" accent4="accent4" accent5="accent5" accent6="accent6" hlink="hlink" folHlink="folHlink"/>
    </a:extraClrScheme>
    <a:extraClrScheme>
      <a:clrScheme name="Artsy 6">
        <a:dk1>
          <a:srgbClr val="333300"/>
        </a:dk1>
        <a:lt1>
          <a:srgbClr val="FFCC00"/>
        </a:lt1>
        <a:dk2>
          <a:srgbClr val="666633"/>
        </a:dk2>
        <a:lt2>
          <a:srgbClr val="FFFFCC"/>
        </a:lt2>
        <a:accent1>
          <a:srgbClr val="8F7401"/>
        </a:accent1>
        <a:accent2>
          <a:srgbClr val="CC6600"/>
        </a:accent2>
        <a:accent3>
          <a:srgbClr val="B8B8AD"/>
        </a:accent3>
        <a:accent4>
          <a:srgbClr val="DAAE00"/>
        </a:accent4>
        <a:accent5>
          <a:srgbClr val="C6BCAA"/>
        </a:accent5>
        <a:accent6>
          <a:srgbClr val="B95C00"/>
        </a:accent6>
        <a:hlink>
          <a:srgbClr val="666699"/>
        </a:hlink>
        <a:folHlink>
          <a:srgbClr val="808000"/>
        </a:folHlink>
      </a:clrScheme>
      <a:clrMap bg1="dk2" tx1="lt1" bg2="dk1" tx2="lt2" accent1="accent1" accent2="accent2" accent3="accent3" accent4="accent4" accent5="accent5" accent6="accent6" hlink="hlink" folHlink="folHlink"/>
    </a:extraClrScheme>
    <a:extraClrScheme>
      <a:clrScheme name="Artsy 7">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7923</TotalTime>
  <Pages>0</Pages>
  <Words>1430</Words>
  <Characters>0</Characters>
  <Application>Microsoft Macintosh PowerPoint</Application>
  <DocSecurity>0</DocSecurity>
  <PresentationFormat>全屏显示(4:3)</PresentationFormat>
  <Lines>0</Lines>
  <Paragraphs>212</Paragraphs>
  <Slides>24</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仿宋_GB2312</vt:lpstr>
      <vt:lpstr>黑体</vt:lpstr>
      <vt:lpstr>楷体</vt:lpstr>
      <vt:lpstr>Calibri</vt:lpstr>
      <vt:lpstr>Helvetica Neue</vt:lpstr>
      <vt:lpstr>Times New Roman</vt:lpstr>
      <vt:lpstr>Wingdings</vt:lpstr>
      <vt:lpstr>Artsy</vt:lpstr>
      <vt:lpstr>PowerPoint 演示文稿</vt:lpstr>
      <vt:lpstr>Zhang Sheng（张胜）</vt:lpstr>
      <vt:lpstr>Prologue</vt:lpstr>
      <vt:lpstr>Main Contents</vt:lpstr>
      <vt:lpstr>Example 1: Selection</vt:lpstr>
      <vt:lpstr> How many comparisons do we need?</vt:lpstr>
      <vt:lpstr>Find the max and min simultaneously</vt:lpstr>
      <vt:lpstr>Example 2: Memory allocation</vt:lpstr>
      <vt:lpstr>PowerPoint 演示文稿</vt:lpstr>
      <vt:lpstr>Example 3: Predict your horse</vt:lpstr>
      <vt:lpstr>PowerPoint 演示文稿</vt:lpstr>
      <vt:lpstr>Example 4: The halting problem</vt:lpstr>
      <vt:lpstr>PowerPoint 演示文稿</vt:lpstr>
      <vt:lpstr>Textbook</vt:lpstr>
      <vt:lpstr>Textbook</vt:lpstr>
      <vt:lpstr>Textbook</vt:lpstr>
      <vt:lpstr>References</vt:lpstr>
      <vt:lpstr>More References</vt:lpstr>
      <vt:lpstr>考核方式</vt:lpstr>
      <vt:lpstr>学术诚信</vt:lpstr>
      <vt:lpstr>教学资源发布</vt:lpstr>
      <vt:lpstr>编程作业发布</vt:lpstr>
      <vt:lpstr>编程作业发布</vt:lpstr>
      <vt:lpstr>交流讨论答疑</vt:lpstr>
    </vt:vector>
  </TitlesOfParts>
  <Company>Nanjing University</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 Analysis</dc:title>
  <dc:creator>Chen Daoxu</dc:creator>
  <cp:lastModifiedBy>Sheng#NJU#mbpr16'</cp:lastModifiedBy>
  <cp:revision>287</cp:revision>
  <cp:lastPrinted>2019-02-27T04:58:51Z</cp:lastPrinted>
  <dcterms:created xsi:type="dcterms:W3CDTF">2001-08-01T06:52:17Z</dcterms:created>
  <dcterms:modified xsi:type="dcterms:W3CDTF">2022-02-11T09:14:02Z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