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66" r:id="rId2"/>
  </p:sldMasterIdLst>
  <p:notesMasterIdLst>
    <p:notesMasterId r:id="rId33"/>
  </p:notesMasterIdLst>
  <p:handoutMasterIdLst>
    <p:handoutMasterId r:id="rId34"/>
  </p:handoutMasterIdLst>
  <p:sldIdLst>
    <p:sldId id="256" r:id="rId3"/>
    <p:sldId id="351" r:id="rId4"/>
    <p:sldId id="352" r:id="rId5"/>
    <p:sldId id="353" r:id="rId6"/>
    <p:sldId id="354" r:id="rId7"/>
    <p:sldId id="349" r:id="rId8"/>
    <p:sldId id="258" r:id="rId9"/>
    <p:sldId id="355" r:id="rId10"/>
    <p:sldId id="319" r:id="rId11"/>
    <p:sldId id="277" r:id="rId12"/>
    <p:sldId id="309" r:id="rId13"/>
    <p:sldId id="264" r:id="rId14"/>
    <p:sldId id="311" r:id="rId15"/>
    <p:sldId id="360" r:id="rId16"/>
    <p:sldId id="266" r:id="rId17"/>
    <p:sldId id="361" r:id="rId18"/>
    <p:sldId id="267" r:id="rId19"/>
    <p:sldId id="268" r:id="rId20"/>
    <p:sldId id="269" r:id="rId21"/>
    <p:sldId id="312" r:id="rId22"/>
    <p:sldId id="313" r:id="rId23"/>
    <p:sldId id="316" r:id="rId24"/>
    <p:sldId id="270" r:id="rId25"/>
    <p:sldId id="358" r:id="rId26"/>
    <p:sldId id="272" r:id="rId27"/>
    <p:sldId id="273" r:id="rId28"/>
    <p:sldId id="274" r:id="rId29"/>
    <p:sldId id="275" r:id="rId30"/>
    <p:sldId id="276" r:id="rId31"/>
    <p:sldId id="317"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3300"/>
    <a:srgbClr val="CCCCFF"/>
    <a:srgbClr val="FF0000"/>
    <a:srgbClr val="FFFF99"/>
    <a:srgbClr val="0000CC"/>
    <a:srgbClr val="0099C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5"/>
    <p:restoredTop sz="85220" autoAdjust="0"/>
  </p:normalViewPr>
  <p:slideViewPr>
    <p:cSldViewPr>
      <p:cViewPr varScale="1">
        <p:scale>
          <a:sx n="111" d="100"/>
          <a:sy n="111" d="100"/>
        </p:scale>
        <p:origin x="2272"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D5C15B-78BB-6F4E-BE78-3B78D35AD1C8}" type="datetimeFigureOut">
              <a:rPr kumimoji="1" lang="zh-CN" altLang="en-US" smtClean="0"/>
              <a:t>2022/2/11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B52B3-D647-1942-B1F7-0EAC6668FE87}" type="slidenum">
              <a:rPr kumimoji="1" lang="zh-CN" altLang="en-US" smtClean="0"/>
              <a:t>‹#›</a:t>
            </a:fld>
            <a:endParaRPr kumimoji="1" lang="zh-CN" altLang="en-US"/>
          </a:p>
        </p:txBody>
      </p:sp>
    </p:spTree>
    <p:extLst>
      <p:ext uri="{BB962C8B-B14F-4D97-AF65-F5344CB8AC3E}">
        <p14:creationId xmlns:p14="http://schemas.microsoft.com/office/powerpoint/2010/main" val="693740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64FFAA-9866-4803-948B-D7B0C4FA39DE}" type="slidenum">
              <a:rPr lang="zh-CN" altLang="en-US"/>
              <a:pPr>
                <a:defRPr/>
              </a:pPr>
              <a:t>‹#›</a:t>
            </a:fld>
            <a:endParaRPr lang="en-US"/>
          </a:p>
        </p:txBody>
      </p:sp>
    </p:spTree>
    <p:extLst>
      <p:ext uri="{BB962C8B-B14F-4D97-AF65-F5344CB8AC3E}">
        <p14:creationId xmlns:p14="http://schemas.microsoft.com/office/powerpoint/2010/main" val="1587015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kumimoji="1" lang="zh-CN" altLang="en-US" dirty="0"/>
          </a:p>
        </p:txBody>
      </p:sp>
      <p:sp>
        <p:nvSpPr>
          <p:cNvPr id="4" name="灯片编号占位符 3"/>
          <p:cNvSpPr>
            <a:spLocks noGrp="1"/>
          </p:cNvSpPr>
          <p:nvPr>
            <p:ph type="sldNum" sz="quarter" idx="5"/>
          </p:nvPr>
        </p:nvSpPr>
        <p:spPr/>
        <p:txBody>
          <a:bodyPr/>
          <a:lstStyle/>
          <a:p>
            <a:pPr>
              <a:defRPr/>
            </a:pPr>
            <a:fld id="{4164FFAA-9866-4803-948B-D7B0C4FA39DE}" type="slidenum">
              <a:rPr lang="zh-CN" altLang="en-US" smtClean="0"/>
              <a:pPr>
                <a:defRPr/>
              </a:pPr>
              <a:t>1</a:t>
            </a:fld>
            <a:endParaRPr lang="en-US"/>
          </a:p>
        </p:txBody>
      </p:sp>
    </p:spTree>
    <p:extLst>
      <p:ext uri="{BB962C8B-B14F-4D97-AF65-F5344CB8AC3E}">
        <p14:creationId xmlns:p14="http://schemas.microsoft.com/office/powerpoint/2010/main" val="348989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 other sequence of</a:t>
            </a:r>
            <a:r>
              <a:rPr lang="en-US" altLang="zh-CN" baseline="0" dirty="0"/>
              <a:t> numbers has been studied as extensively as Fibonacci numbers. </a:t>
            </a:r>
          </a:p>
          <a:p>
            <a:r>
              <a:rPr lang="en-US" altLang="zh-CN" baseline="0" dirty="0"/>
              <a:t>Together with the powers of 2, it is computer science’s favourite sequence.</a:t>
            </a:r>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2</a:t>
            </a:fld>
            <a:endParaRPr lang="en-US"/>
          </a:p>
        </p:txBody>
      </p:sp>
    </p:spTree>
    <p:extLst>
      <p:ext uri="{BB962C8B-B14F-4D97-AF65-F5344CB8AC3E}">
        <p14:creationId xmlns:p14="http://schemas.microsoft.com/office/powerpoint/2010/main" val="45080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3</a:t>
            </a:fld>
            <a:endParaRPr lang="en-US"/>
          </a:p>
        </p:txBody>
      </p:sp>
    </p:spTree>
    <p:extLst>
      <p:ext uri="{BB962C8B-B14F-4D97-AF65-F5344CB8AC3E}">
        <p14:creationId xmlns:p14="http://schemas.microsoft.com/office/powerpoint/2010/main" val="8258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means that,</a:t>
            </a:r>
            <a:r>
              <a:rPr lang="en-US" altLang="zh-CN" baseline="0" dirty="0"/>
              <a:t> if we start the computation today, it would still be going long after the sun turns into a red giant star.</a:t>
            </a:r>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4</a:t>
            </a:fld>
            <a:endParaRPr lang="en-US"/>
          </a:p>
        </p:txBody>
      </p:sp>
    </p:spTree>
    <p:extLst>
      <p:ext uri="{BB962C8B-B14F-4D97-AF65-F5344CB8AC3E}">
        <p14:creationId xmlns:p14="http://schemas.microsoft.com/office/powerpoint/2010/main" val="329651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5</a:t>
            </a:fld>
            <a:endParaRPr lang="en-US"/>
          </a:p>
        </p:txBody>
      </p:sp>
    </p:spTree>
    <p:extLst>
      <p:ext uri="{BB962C8B-B14F-4D97-AF65-F5344CB8AC3E}">
        <p14:creationId xmlns:p14="http://schemas.microsoft.com/office/powerpoint/2010/main" val="1422189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目的：比较算法</a:t>
            </a:r>
          </a:p>
        </p:txBody>
      </p:sp>
      <p:sp>
        <p:nvSpPr>
          <p:cNvPr id="4" name="灯片编号占位符 3"/>
          <p:cNvSpPr>
            <a:spLocks noGrp="1"/>
          </p:cNvSpPr>
          <p:nvPr>
            <p:ph type="sldNum" sz="quarter" idx="10"/>
          </p:nvPr>
        </p:nvSpPr>
        <p:spPr/>
        <p:txBody>
          <a:bodyPr/>
          <a:lstStyle/>
          <a:p>
            <a:pPr>
              <a:defRPr/>
            </a:pPr>
            <a:fld id="{4164FFAA-9866-4803-948B-D7B0C4FA39DE}" type="slidenum">
              <a:rPr lang="zh-CN" altLang="en-US" smtClean="0"/>
              <a:pPr>
                <a:defRPr/>
              </a:pPr>
              <a:t>15</a:t>
            </a:fld>
            <a:endParaRPr lang="en-US"/>
          </a:p>
        </p:txBody>
      </p:sp>
    </p:spTree>
    <p:extLst>
      <p:ext uri="{BB962C8B-B14F-4D97-AF65-F5344CB8AC3E}">
        <p14:creationId xmlns:p14="http://schemas.microsoft.com/office/powerpoint/2010/main" val="38572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latin typeface="Arial" pitchFamily="34" charset="0"/>
              </a:rPr>
              <a:t>这个结果也证明了辗转相除法的运算步骤不会超过较小数十进制下的位数的五倍。因为如果算法需要</a:t>
            </a:r>
            <a:r>
              <a:rPr lang="en-US" altLang="zh-CN" i="1">
                <a:solidFill>
                  <a:srgbClr val="000000"/>
                </a:solidFill>
                <a:latin typeface="Arial" pitchFamily="34" charset="0"/>
              </a:rPr>
              <a:t>N</a:t>
            </a:r>
            <a:r>
              <a:rPr lang="zh-CN" altLang="en-US">
                <a:solidFill>
                  <a:srgbClr val="000000"/>
                </a:solidFill>
                <a:latin typeface="Arial" pitchFamily="34" charset="0"/>
              </a:rPr>
              <a:t>步，那么</a:t>
            </a:r>
            <a:r>
              <a:rPr lang="en-US" altLang="zh-CN" i="1">
                <a:solidFill>
                  <a:srgbClr val="000000"/>
                </a:solidFill>
                <a:latin typeface="Arial" pitchFamily="34" charset="0"/>
              </a:rPr>
              <a:t>b</a:t>
            </a:r>
            <a:r>
              <a:rPr lang="zh-CN" altLang="en-US">
                <a:solidFill>
                  <a:srgbClr val="000000"/>
                </a:solidFill>
                <a:latin typeface="Arial" pitchFamily="34" charset="0"/>
              </a:rPr>
              <a:t>一定大于或等于</a:t>
            </a:r>
            <a:r>
              <a:rPr lang="en-US" altLang="zh-CN" i="1">
                <a:solidFill>
                  <a:srgbClr val="000000"/>
                </a:solidFill>
                <a:latin typeface="Arial" pitchFamily="34" charset="0"/>
              </a:rPr>
              <a:t>F</a:t>
            </a:r>
            <a:r>
              <a:rPr lang="en-US" altLang="zh-CN" i="1" baseline="-25000">
                <a:solidFill>
                  <a:srgbClr val="000000"/>
                </a:solidFill>
                <a:latin typeface="Arial" pitchFamily="34" charset="0"/>
              </a:rPr>
              <a:t>N</a:t>
            </a:r>
            <a:r>
              <a:rPr lang="en-US" altLang="zh-CN" baseline="-25000">
                <a:solidFill>
                  <a:srgbClr val="000000"/>
                </a:solidFill>
                <a:latin typeface="Arial" pitchFamily="34" charset="0"/>
              </a:rPr>
              <a:t>+1</a:t>
            </a:r>
            <a:r>
              <a:rPr lang="zh-CN" altLang="en-US">
                <a:solidFill>
                  <a:srgbClr val="000000"/>
                </a:solidFill>
                <a:latin typeface="Arial" pitchFamily="34" charset="0"/>
              </a:rPr>
              <a:t>，也就是一定大于或等于</a:t>
            </a:r>
            <a:r>
              <a:rPr lang="en-US" altLang="zh-CN" i="1">
                <a:solidFill>
                  <a:srgbClr val="000000"/>
                </a:solidFill>
                <a:latin typeface="Arial" pitchFamily="34" charset="0"/>
              </a:rPr>
              <a:t>φ</a:t>
            </a:r>
            <a:r>
              <a:rPr lang="en-US" altLang="zh-CN" i="1" baseline="30000">
                <a:solidFill>
                  <a:srgbClr val="000000"/>
                </a:solidFill>
                <a:latin typeface="Arial" pitchFamily="34" charset="0"/>
              </a:rPr>
              <a:t>N</a:t>
            </a:r>
            <a:r>
              <a:rPr lang="zh-CN" altLang="en-US" baseline="30000">
                <a:solidFill>
                  <a:srgbClr val="000000"/>
                </a:solidFill>
                <a:latin typeface="Arial" pitchFamily="34" charset="0"/>
              </a:rPr>
              <a:t>−</a:t>
            </a:r>
            <a:r>
              <a:rPr lang="en-US" altLang="zh-CN" baseline="30000">
                <a:solidFill>
                  <a:srgbClr val="000000"/>
                </a:solidFill>
                <a:latin typeface="Arial" pitchFamily="34" charset="0"/>
              </a:rPr>
              <a:t>1</a:t>
            </a:r>
            <a:r>
              <a:rPr lang="zh-CN" altLang="en-US">
                <a:solidFill>
                  <a:srgbClr val="000000"/>
                </a:solidFill>
                <a:latin typeface="Arial" pitchFamily="34" charset="0"/>
              </a:rPr>
              <a:t>，其中</a:t>
            </a:r>
            <a:r>
              <a:rPr lang="en-US" altLang="zh-CN" i="1">
                <a:solidFill>
                  <a:srgbClr val="000000"/>
                </a:solidFill>
                <a:latin typeface="Arial" pitchFamily="34" charset="0"/>
              </a:rPr>
              <a:t>φ</a:t>
            </a:r>
            <a:r>
              <a:rPr lang="zh-CN" altLang="en-US">
                <a:solidFill>
                  <a:srgbClr val="000000"/>
                </a:solidFill>
                <a:latin typeface="Arial" pitchFamily="34" charset="0"/>
              </a:rPr>
              <a:t>是</a:t>
            </a:r>
            <a:r>
              <a:rPr lang="zh-CN" altLang="en-US">
                <a:solidFill>
                  <a:srgbClr val="0645AD"/>
                </a:solidFill>
                <a:latin typeface="Arial" pitchFamily="34" charset="0"/>
              </a:rPr>
              <a:t>黄金分割比</a:t>
            </a:r>
            <a:r>
              <a:rPr lang="zh-CN" altLang="en-US">
                <a:solidFill>
                  <a:srgbClr val="000000"/>
                </a:solidFill>
                <a:latin typeface="Arial" pitchFamily="34" charset="0"/>
              </a:rPr>
              <a:t>。因为</a:t>
            </a:r>
            <a:r>
              <a:rPr lang="en-US" altLang="zh-CN" i="1">
                <a:solidFill>
                  <a:srgbClr val="000000"/>
                </a:solidFill>
                <a:latin typeface="Arial" pitchFamily="34" charset="0"/>
              </a:rPr>
              <a:t>b</a:t>
            </a:r>
            <a:r>
              <a:rPr lang="zh-CN" altLang="en-US">
                <a:solidFill>
                  <a:srgbClr val="000000"/>
                </a:solidFill>
                <a:latin typeface="Arial" pitchFamily="34" charset="0"/>
              </a:rPr>
              <a:t> ≥ </a:t>
            </a:r>
            <a:r>
              <a:rPr lang="en-US" altLang="zh-CN" i="1">
                <a:solidFill>
                  <a:srgbClr val="000000"/>
                </a:solidFill>
                <a:latin typeface="Arial" pitchFamily="34" charset="0"/>
              </a:rPr>
              <a:t>φ</a:t>
            </a:r>
            <a:r>
              <a:rPr lang="en-US" altLang="zh-CN" i="1" baseline="30000">
                <a:solidFill>
                  <a:srgbClr val="000000"/>
                </a:solidFill>
                <a:latin typeface="Arial" pitchFamily="34" charset="0"/>
              </a:rPr>
              <a:t>N</a:t>
            </a:r>
            <a:r>
              <a:rPr lang="zh-CN" altLang="en-US" baseline="30000">
                <a:solidFill>
                  <a:srgbClr val="000000"/>
                </a:solidFill>
                <a:latin typeface="Arial" pitchFamily="34" charset="0"/>
              </a:rPr>
              <a:t>−</a:t>
            </a:r>
            <a:r>
              <a:rPr lang="en-US" altLang="zh-CN" baseline="30000">
                <a:solidFill>
                  <a:srgbClr val="000000"/>
                </a:solidFill>
                <a:latin typeface="Arial" pitchFamily="34" charset="0"/>
              </a:rPr>
              <a:t>1</a:t>
            </a:r>
            <a:r>
              <a:rPr lang="zh-CN" altLang="en-US">
                <a:solidFill>
                  <a:srgbClr val="000000"/>
                </a:solidFill>
                <a:latin typeface="Arial" pitchFamily="34" charset="0"/>
              </a:rPr>
              <a:t>，所以</a:t>
            </a:r>
            <a:r>
              <a:rPr lang="en-US" altLang="zh-CN" i="1">
                <a:solidFill>
                  <a:srgbClr val="000000"/>
                </a:solidFill>
                <a:latin typeface="Arial" pitchFamily="34" charset="0"/>
              </a:rPr>
              <a:t>N</a:t>
            </a:r>
            <a:r>
              <a:rPr lang="zh-CN" altLang="en-US">
                <a:solidFill>
                  <a:srgbClr val="000000"/>
                </a:solidFill>
                <a:latin typeface="Arial" pitchFamily="34" charset="0"/>
              </a:rPr>
              <a:t> − </a:t>
            </a:r>
            <a:r>
              <a:rPr lang="en-US" altLang="zh-CN">
                <a:solidFill>
                  <a:srgbClr val="000000"/>
                </a:solidFill>
                <a:latin typeface="Arial" pitchFamily="34" charset="0"/>
              </a:rPr>
              <a:t>1 ≤ log</a:t>
            </a:r>
            <a:r>
              <a:rPr lang="en-US" altLang="zh-CN" i="1" baseline="-25000">
                <a:solidFill>
                  <a:srgbClr val="000000"/>
                </a:solidFill>
                <a:latin typeface="Arial" pitchFamily="34" charset="0"/>
              </a:rPr>
              <a:t>φ</a:t>
            </a:r>
            <a:r>
              <a:rPr lang="en-US" altLang="zh-CN" i="1">
                <a:solidFill>
                  <a:srgbClr val="000000"/>
                </a:solidFill>
                <a:latin typeface="Arial" pitchFamily="34" charset="0"/>
              </a:rPr>
              <a:t>b</a:t>
            </a:r>
            <a:r>
              <a:rPr lang="zh-CN" altLang="en-US">
                <a:solidFill>
                  <a:srgbClr val="000000"/>
                </a:solidFill>
                <a:latin typeface="Arial" pitchFamily="34" charset="0"/>
              </a:rPr>
              <a:t>。因为</a:t>
            </a:r>
            <a:r>
              <a:rPr lang="en-US" altLang="zh-CN">
                <a:solidFill>
                  <a:srgbClr val="000000"/>
                </a:solidFill>
                <a:latin typeface="Arial" pitchFamily="34" charset="0"/>
              </a:rPr>
              <a:t>log</a:t>
            </a:r>
            <a:r>
              <a:rPr lang="en-US" altLang="zh-CN" baseline="-25000">
                <a:solidFill>
                  <a:srgbClr val="000000"/>
                </a:solidFill>
                <a:latin typeface="Arial" pitchFamily="34" charset="0"/>
              </a:rPr>
              <a:t>10</a:t>
            </a:r>
            <a:r>
              <a:rPr lang="en-US" altLang="zh-CN" i="1">
                <a:solidFill>
                  <a:srgbClr val="000000"/>
                </a:solidFill>
                <a:latin typeface="Arial" pitchFamily="34" charset="0"/>
              </a:rPr>
              <a:t>φ</a:t>
            </a:r>
            <a:r>
              <a:rPr lang="zh-CN" altLang="en-US">
                <a:solidFill>
                  <a:srgbClr val="000000"/>
                </a:solidFill>
                <a:latin typeface="Arial" pitchFamily="34" charset="0"/>
              </a:rPr>
              <a:t> </a:t>
            </a:r>
            <a:r>
              <a:rPr lang="en-US" altLang="zh-CN">
                <a:solidFill>
                  <a:srgbClr val="000000"/>
                </a:solidFill>
                <a:latin typeface="Arial" pitchFamily="34" charset="0"/>
              </a:rPr>
              <a:t>&gt; 1/5</a:t>
            </a:r>
            <a:r>
              <a:rPr lang="zh-CN" altLang="en-US">
                <a:solidFill>
                  <a:srgbClr val="000000"/>
                </a:solidFill>
                <a:latin typeface="Arial" pitchFamily="34" charset="0"/>
              </a:rPr>
              <a:t>，</a:t>
            </a:r>
            <a:r>
              <a:rPr lang="en-US" altLang="zh-CN">
                <a:solidFill>
                  <a:srgbClr val="000000"/>
                </a:solidFill>
                <a:latin typeface="Arial" pitchFamily="34" charset="0"/>
              </a:rPr>
              <a:t>(</a:t>
            </a:r>
            <a:r>
              <a:rPr lang="en-US" altLang="zh-CN" i="1">
                <a:solidFill>
                  <a:srgbClr val="000000"/>
                </a:solidFill>
                <a:latin typeface="Arial" pitchFamily="34" charset="0"/>
              </a:rPr>
              <a:t>N</a:t>
            </a:r>
            <a:r>
              <a:rPr lang="zh-CN" altLang="en-US">
                <a:solidFill>
                  <a:srgbClr val="000000"/>
                </a:solidFill>
                <a:latin typeface="Arial" pitchFamily="34" charset="0"/>
              </a:rPr>
              <a:t> − </a:t>
            </a:r>
            <a:r>
              <a:rPr lang="en-US" altLang="zh-CN">
                <a:solidFill>
                  <a:srgbClr val="000000"/>
                </a:solidFill>
                <a:latin typeface="Arial" pitchFamily="34" charset="0"/>
              </a:rPr>
              <a:t>1)/5 &lt; log</a:t>
            </a:r>
            <a:r>
              <a:rPr lang="en-US" altLang="zh-CN" baseline="-25000">
                <a:solidFill>
                  <a:srgbClr val="000000"/>
                </a:solidFill>
                <a:latin typeface="Arial" pitchFamily="34" charset="0"/>
              </a:rPr>
              <a:t>10</a:t>
            </a:r>
            <a:r>
              <a:rPr lang="en-US" altLang="zh-CN" i="1">
                <a:solidFill>
                  <a:srgbClr val="000000"/>
                </a:solidFill>
                <a:latin typeface="Arial" pitchFamily="34" charset="0"/>
              </a:rPr>
              <a:t>φ</a:t>
            </a:r>
            <a:r>
              <a:rPr lang="zh-CN" altLang="en-US">
                <a:solidFill>
                  <a:srgbClr val="000000"/>
                </a:solidFill>
                <a:latin typeface="Arial" pitchFamily="34" charset="0"/>
              </a:rPr>
              <a:t> </a:t>
            </a:r>
            <a:r>
              <a:rPr lang="en-US" altLang="zh-CN">
                <a:solidFill>
                  <a:srgbClr val="000000"/>
                </a:solidFill>
                <a:latin typeface="Arial" pitchFamily="34" charset="0"/>
              </a:rPr>
              <a:t>log</a:t>
            </a:r>
            <a:r>
              <a:rPr lang="en-US" altLang="zh-CN" i="1" baseline="-25000">
                <a:solidFill>
                  <a:srgbClr val="000000"/>
                </a:solidFill>
                <a:latin typeface="Arial" pitchFamily="34" charset="0"/>
              </a:rPr>
              <a:t>φ</a:t>
            </a:r>
            <a:r>
              <a:rPr lang="en-US" altLang="zh-CN" i="1">
                <a:solidFill>
                  <a:srgbClr val="000000"/>
                </a:solidFill>
                <a:latin typeface="Arial" pitchFamily="34" charset="0"/>
              </a:rPr>
              <a:t>b</a:t>
            </a:r>
            <a:r>
              <a:rPr lang="zh-CN" altLang="en-US">
                <a:solidFill>
                  <a:srgbClr val="000000"/>
                </a:solidFill>
                <a:latin typeface="Arial" pitchFamily="34" charset="0"/>
              </a:rPr>
              <a:t> </a:t>
            </a:r>
            <a:r>
              <a:rPr lang="en-US" altLang="zh-CN">
                <a:solidFill>
                  <a:srgbClr val="000000"/>
                </a:solidFill>
                <a:latin typeface="Arial" pitchFamily="34" charset="0"/>
              </a:rPr>
              <a:t>= log</a:t>
            </a:r>
            <a:r>
              <a:rPr lang="en-US" altLang="zh-CN" baseline="-25000">
                <a:solidFill>
                  <a:srgbClr val="000000"/>
                </a:solidFill>
                <a:latin typeface="Arial" pitchFamily="34" charset="0"/>
              </a:rPr>
              <a:t>10</a:t>
            </a:r>
            <a:r>
              <a:rPr lang="en-US" altLang="zh-CN" i="1">
                <a:solidFill>
                  <a:srgbClr val="000000"/>
                </a:solidFill>
                <a:latin typeface="Arial" pitchFamily="34" charset="0"/>
              </a:rPr>
              <a:t>b</a:t>
            </a:r>
            <a:r>
              <a:rPr lang="zh-CN" altLang="en-US">
                <a:solidFill>
                  <a:srgbClr val="000000"/>
                </a:solidFill>
                <a:latin typeface="Arial" pitchFamily="34" charset="0"/>
              </a:rPr>
              <a:t>，所以</a:t>
            </a:r>
            <a:r>
              <a:rPr lang="en-US" altLang="zh-CN" i="1">
                <a:solidFill>
                  <a:srgbClr val="000000"/>
                </a:solidFill>
                <a:latin typeface="Arial" pitchFamily="34" charset="0"/>
              </a:rPr>
              <a:t>N</a:t>
            </a:r>
            <a:r>
              <a:rPr lang="zh-CN" altLang="en-US">
                <a:solidFill>
                  <a:srgbClr val="000000"/>
                </a:solidFill>
                <a:latin typeface="Arial" pitchFamily="34" charset="0"/>
              </a:rPr>
              <a:t> ≤ </a:t>
            </a:r>
            <a:r>
              <a:rPr lang="en-US" altLang="zh-CN">
                <a:solidFill>
                  <a:srgbClr val="000000"/>
                </a:solidFill>
                <a:latin typeface="Arial" pitchFamily="34" charset="0"/>
              </a:rPr>
              <a:t>5 log</a:t>
            </a:r>
            <a:r>
              <a:rPr lang="en-US" altLang="zh-CN" baseline="-25000">
                <a:solidFill>
                  <a:srgbClr val="000000"/>
                </a:solidFill>
                <a:latin typeface="Arial" pitchFamily="34" charset="0"/>
              </a:rPr>
              <a:t>10</a:t>
            </a:r>
            <a:r>
              <a:rPr lang="en-US" altLang="zh-CN" i="1">
                <a:solidFill>
                  <a:srgbClr val="000000"/>
                </a:solidFill>
                <a:latin typeface="Arial" pitchFamily="34" charset="0"/>
              </a:rPr>
              <a:t>b</a:t>
            </a:r>
            <a:r>
              <a:rPr lang="zh-CN" altLang="en-US">
                <a:solidFill>
                  <a:srgbClr val="000000"/>
                </a:solidFill>
                <a:latin typeface="Arial" pitchFamily="34" charset="0"/>
              </a:rPr>
              <a:t>。所以，辗转相除法不会进行超过</a:t>
            </a:r>
            <a:r>
              <a:rPr lang="en-US" altLang="zh-CN" i="1">
                <a:latin typeface="Arial" pitchFamily="34" charset="0"/>
              </a:rPr>
              <a:t>O</a:t>
            </a:r>
            <a:r>
              <a:rPr lang="en-US" altLang="zh-CN">
                <a:latin typeface="Arial" pitchFamily="34" charset="0"/>
              </a:rPr>
              <a:t>(</a:t>
            </a:r>
            <a:r>
              <a:rPr lang="en-US" altLang="zh-CN" i="1">
                <a:latin typeface="Arial" pitchFamily="34" charset="0"/>
              </a:rPr>
              <a:t>h</a:t>
            </a:r>
            <a:r>
              <a:rPr lang="en-US" altLang="zh-CN">
                <a:latin typeface="Arial" pitchFamily="34" charset="0"/>
              </a:rPr>
              <a:t>)</a:t>
            </a:r>
            <a:r>
              <a:rPr lang="zh-CN" altLang="en-US">
                <a:solidFill>
                  <a:srgbClr val="000000"/>
                </a:solidFill>
                <a:latin typeface="Arial" pitchFamily="34" charset="0"/>
              </a:rPr>
              <a:t>次除法，其中</a:t>
            </a:r>
            <a:r>
              <a:rPr lang="en-US" altLang="zh-CN" i="1">
                <a:solidFill>
                  <a:srgbClr val="000000"/>
                </a:solidFill>
                <a:latin typeface="Arial" pitchFamily="34" charset="0"/>
              </a:rPr>
              <a:t>h</a:t>
            </a:r>
            <a:r>
              <a:rPr lang="zh-CN" altLang="en-US">
                <a:solidFill>
                  <a:srgbClr val="000000"/>
                </a:solidFill>
                <a:latin typeface="Arial" pitchFamily="34" charset="0"/>
              </a:rPr>
              <a:t>是较小数</a:t>
            </a:r>
            <a:r>
              <a:rPr lang="en-US" altLang="zh-CN" i="1">
                <a:solidFill>
                  <a:srgbClr val="000000"/>
                </a:solidFill>
                <a:latin typeface="Arial" pitchFamily="34" charset="0"/>
              </a:rPr>
              <a:t>b</a:t>
            </a:r>
            <a:r>
              <a:rPr lang="zh-CN" altLang="en-US">
                <a:solidFill>
                  <a:srgbClr val="000000"/>
                </a:solidFill>
                <a:latin typeface="Arial" pitchFamily="34" charset="0"/>
              </a:rPr>
              <a:t>在十进制下的位数。</a:t>
            </a:r>
            <a:endParaRPr lang="zh-CN" altLang="en-US"/>
          </a:p>
        </p:txBody>
      </p:sp>
      <p:sp>
        <p:nvSpPr>
          <p:cNvPr id="40964" name="灯片编号占位符 3"/>
          <p:cNvSpPr>
            <a:spLocks noGrp="1"/>
          </p:cNvSpPr>
          <p:nvPr>
            <p:ph type="sldNum" sz="quarter" idx="5"/>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5D691940-50AE-43DC-ACF3-91A9DCC16A3C}" type="slidenum">
              <a:rPr lang="zh-CN" altLang="en-US" smtClean="0"/>
              <a:pPr eaLnBrk="1" hangingPunct="1"/>
              <a:t>20</a:t>
            </a:fld>
            <a:endParaRPr lang="en-US" altLang="zh-CN"/>
          </a:p>
        </p:txBody>
      </p:sp>
    </p:spTree>
    <p:extLst>
      <p:ext uri="{BB962C8B-B14F-4D97-AF65-F5344CB8AC3E}">
        <p14:creationId xmlns:p14="http://schemas.microsoft.com/office/powerpoint/2010/main" val="126027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4164FFAA-9866-4803-948B-D7B0C4FA39DE}" type="slidenum">
              <a:rPr lang="zh-CN" altLang="en-US" smtClean="0"/>
              <a:pPr>
                <a:defRPr/>
              </a:pPr>
              <a:t>21</a:t>
            </a:fld>
            <a:endParaRPr lang="en-US"/>
          </a:p>
        </p:txBody>
      </p:sp>
    </p:spTree>
    <p:extLst>
      <p:ext uri="{BB962C8B-B14F-4D97-AF65-F5344CB8AC3E}">
        <p14:creationId xmlns:p14="http://schemas.microsoft.com/office/powerpoint/2010/main" val="63299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F4563BEA-BD58-490E-81A6-619E52ABB55D}" type="slidenum">
              <a:rPr lang="zh-CN" altLang="en-US"/>
              <a:pPr>
                <a:defRPr/>
              </a:pPr>
              <a:t>‹#›</a:t>
            </a:fld>
            <a:endParaRPr lang="en-US"/>
          </a:p>
        </p:txBody>
      </p:sp>
    </p:spTree>
    <p:extLst>
      <p:ext uri="{BB962C8B-B14F-4D97-AF65-F5344CB8AC3E}">
        <p14:creationId xmlns:p14="http://schemas.microsoft.com/office/powerpoint/2010/main" val="28642231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696C68DF-2CA0-4263-8F96-15AB1C01F951}" type="slidenum">
              <a:rPr lang="zh-CN" altLang="en-US"/>
              <a:pPr>
                <a:defRPr/>
              </a:pPr>
              <a:t>‹#›</a:t>
            </a:fld>
            <a:endParaRPr lang="en-US"/>
          </a:p>
        </p:txBody>
      </p:sp>
    </p:spTree>
    <p:extLst>
      <p:ext uri="{BB962C8B-B14F-4D97-AF65-F5344CB8AC3E}">
        <p14:creationId xmlns:p14="http://schemas.microsoft.com/office/powerpoint/2010/main" val="27782575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6088" y="722313"/>
            <a:ext cx="21590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17500" y="722313"/>
            <a:ext cx="6326188"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7924F8C3-2F86-47FC-8F5A-0A8296AA1E82}" type="slidenum">
              <a:rPr lang="zh-CN" altLang="en-US"/>
              <a:pPr>
                <a:defRPr/>
              </a:pPr>
              <a:t>‹#›</a:t>
            </a:fld>
            <a:endParaRPr lang="en-US"/>
          </a:p>
        </p:txBody>
      </p:sp>
    </p:spTree>
    <p:extLst>
      <p:ext uri="{BB962C8B-B14F-4D97-AF65-F5344CB8AC3E}">
        <p14:creationId xmlns:p14="http://schemas.microsoft.com/office/powerpoint/2010/main" val="6931350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4134C519-E4AE-4C76-84D7-E51BC349D5C6}" type="slidenum">
              <a:rPr lang="zh-CN" altLang="en-US"/>
              <a:pPr>
                <a:defRPr/>
              </a:pPr>
              <a:t>‹#›</a:t>
            </a:fld>
            <a:endParaRPr lang="en-US"/>
          </a:p>
        </p:txBody>
      </p:sp>
    </p:spTree>
    <p:extLst>
      <p:ext uri="{BB962C8B-B14F-4D97-AF65-F5344CB8AC3E}">
        <p14:creationId xmlns:p14="http://schemas.microsoft.com/office/powerpoint/2010/main" val="94472377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CFE8CF4F-57B1-46C3-BEF6-C1A0583F7531}" type="slidenum">
              <a:rPr lang="zh-CN" altLang="en-US"/>
              <a:pPr>
                <a:defRPr/>
              </a:pPr>
              <a:t>‹#›</a:t>
            </a:fld>
            <a:endParaRPr lang="en-US"/>
          </a:p>
        </p:txBody>
      </p:sp>
    </p:spTree>
    <p:extLst>
      <p:ext uri="{BB962C8B-B14F-4D97-AF65-F5344CB8AC3E}">
        <p14:creationId xmlns:p14="http://schemas.microsoft.com/office/powerpoint/2010/main" val="184878956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F79C947D-215C-4E1F-8D10-DD9036EB51D9}" type="slidenum">
              <a:rPr lang="zh-CN" altLang="en-US"/>
              <a:pPr>
                <a:defRPr/>
              </a:pPr>
              <a:t>‹#›</a:t>
            </a:fld>
            <a:endParaRPr lang="en-US"/>
          </a:p>
        </p:txBody>
      </p:sp>
    </p:spTree>
    <p:extLst>
      <p:ext uri="{BB962C8B-B14F-4D97-AF65-F5344CB8AC3E}">
        <p14:creationId xmlns:p14="http://schemas.microsoft.com/office/powerpoint/2010/main" val="421338025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941513"/>
            <a:ext cx="40274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8500" y="1941513"/>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03F8CD1-A892-4DAC-BC48-CEBD6F832A4F}" type="slidenum">
              <a:rPr lang="zh-CN" altLang="en-US"/>
              <a:pPr>
                <a:defRPr/>
              </a:pPr>
              <a:t>‹#›</a:t>
            </a:fld>
            <a:endParaRPr lang="en-US"/>
          </a:p>
        </p:txBody>
      </p:sp>
    </p:spTree>
    <p:extLst>
      <p:ext uri="{BB962C8B-B14F-4D97-AF65-F5344CB8AC3E}">
        <p14:creationId xmlns:p14="http://schemas.microsoft.com/office/powerpoint/2010/main" val="11488632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CC5A066B-D38C-4081-BB26-0132E7828461}" type="slidenum">
              <a:rPr lang="zh-CN" altLang="en-US"/>
              <a:pPr>
                <a:defRPr/>
              </a:pPr>
              <a:t>‹#›</a:t>
            </a:fld>
            <a:endParaRPr lang="en-US"/>
          </a:p>
        </p:txBody>
      </p:sp>
    </p:spTree>
    <p:extLst>
      <p:ext uri="{BB962C8B-B14F-4D97-AF65-F5344CB8AC3E}">
        <p14:creationId xmlns:p14="http://schemas.microsoft.com/office/powerpoint/2010/main" val="2818770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322EBA7D-9E01-4C09-BC95-DBCFD8F6DFC9}" type="slidenum">
              <a:rPr lang="zh-CN" altLang="en-US"/>
              <a:pPr>
                <a:defRPr/>
              </a:pPr>
              <a:t>‹#›</a:t>
            </a:fld>
            <a:endParaRPr lang="en-US"/>
          </a:p>
        </p:txBody>
      </p:sp>
    </p:spTree>
    <p:extLst>
      <p:ext uri="{BB962C8B-B14F-4D97-AF65-F5344CB8AC3E}">
        <p14:creationId xmlns:p14="http://schemas.microsoft.com/office/powerpoint/2010/main" val="380840192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90882920-6AE6-45D5-87A0-3ACB797B0EDF}" type="slidenum">
              <a:rPr lang="zh-CN" altLang="en-US"/>
              <a:pPr>
                <a:defRPr/>
              </a:pPr>
              <a:t>‹#›</a:t>
            </a:fld>
            <a:endParaRPr lang="en-US"/>
          </a:p>
        </p:txBody>
      </p:sp>
    </p:spTree>
    <p:extLst>
      <p:ext uri="{BB962C8B-B14F-4D97-AF65-F5344CB8AC3E}">
        <p14:creationId xmlns:p14="http://schemas.microsoft.com/office/powerpoint/2010/main" val="8543487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4D2A230D-B891-4B29-917C-0F331EDC82E5}" type="slidenum">
              <a:rPr lang="zh-CN" altLang="en-US"/>
              <a:pPr>
                <a:defRPr/>
              </a:pPr>
              <a:t>‹#›</a:t>
            </a:fld>
            <a:endParaRPr lang="en-US"/>
          </a:p>
        </p:txBody>
      </p:sp>
    </p:spTree>
    <p:extLst>
      <p:ext uri="{BB962C8B-B14F-4D97-AF65-F5344CB8AC3E}">
        <p14:creationId xmlns:p14="http://schemas.microsoft.com/office/powerpoint/2010/main" val="21845483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43FA85F-7706-4FB9-9705-50A10EA25BB2}" type="slidenum">
              <a:rPr lang="zh-CN" altLang="en-US"/>
              <a:pPr>
                <a:defRPr/>
              </a:pPr>
              <a:t>‹#›</a:t>
            </a:fld>
            <a:endParaRPr lang="en-US"/>
          </a:p>
        </p:txBody>
      </p:sp>
    </p:spTree>
    <p:extLst>
      <p:ext uri="{BB962C8B-B14F-4D97-AF65-F5344CB8AC3E}">
        <p14:creationId xmlns:p14="http://schemas.microsoft.com/office/powerpoint/2010/main" val="152078296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55240D07-4379-49C9-8652-7B70A5164C72}" type="slidenum">
              <a:rPr lang="zh-CN" altLang="en-US"/>
              <a:pPr>
                <a:defRPr/>
              </a:pPr>
              <a:t>‹#›</a:t>
            </a:fld>
            <a:endParaRPr lang="en-US"/>
          </a:p>
        </p:txBody>
      </p:sp>
    </p:spTree>
    <p:extLst>
      <p:ext uri="{BB962C8B-B14F-4D97-AF65-F5344CB8AC3E}">
        <p14:creationId xmlns:p14="http://schemas.microsoft.com/office/powerpoint/2010/main" val="298477840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C78CE78-545A-4929-88F6-2CAA531A5DD7}" type="slidenum">
              <a:rPr lang="zh-CN" altLang="en-US"/>
              <a:pPr>
                <a:defRPr/>
              </a:pPr>
              <a:t>‹#›</a:t>
            </a:fld>
            <a:endParaRPr lang="en-US"/>
          </a:p>
        </p:txBody>
      </p:sp>
    </p:spTree>
    <p:extLst>
      <p:ext uri="{BB962C8B-B14F-4D97-AF65-F5344CB8AC3E}">
        <p14:creationId xmlns:p14="http://schemas.microsoft.com/office/powerpoint/2010/main" val="88743727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6088" y="722313"/>
            <a:ext cx="215900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17500" y="722313"/>
            <a:ext cx="6326188"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A57A7E69-CD7E-444B-8706-ADD4BA162BFF}" type="slidenum">
              <a:rPr lang="zh-CN" altLang="en-US"/>
              <a:pPr>
                <a:defRPr/>
              </a:pPr>
              <a:t>‹#›</a:t>
            </a:fld>
            <a:endParaRPr lang="en-US"/>
          </a:p>
        </p:txBody>
      </p:sp>
    </p:spTree>
    <p:extLst>
      <p:ext uri="{BB962C8B-B14F-4D97-AF65-F5344CB8AC3E}">
        <p14:creationId xmlns:p14="http://schemas.microsoft.com/office/powerpoint/2010/main" val="22893809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9015537-1EC3-4CC2-9740-F2277563EB7D}" type="slidenum">
              <a:rPr lang="zh-CN" altLang="en-US"/>
              <a:pPr>
                <a:defRPr/>
              </a:pPr>
              <a:t>‹#›</a:t>
            </a:fld>
            <a:endParaRPr lang="en-US"/>
          </a:p>
        </p:txBody>
      </p:sp>
    </p:spTree>
    <p:extLst>
      <p:ext uri="{BB962C8B-B14F-4D97-AF65-F5344CB8AC3E}">
        <p14:creationId xmlns:p14="http://schemas.microsoft.com/office/powerpoint/2010/main" val="14597047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941513"/>
            <a:ext cx="40274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8500" y="1941513"/>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39D7F683-6665-43C8-B6B1-71F0F67E1AD3}" type="slidenum">
              <a:rPr lang="zh-CN" altLang="en-US"/>
              <a:pPr>
                <a:defRPr/>
              </a:pPr>
              <a:t>‹#›</a:t>
            </a:fld>
            <a:endParaRPr lang="en-US"/>
          </a:p>
        </p:txBody>
      </p:sp>
    </p:spTree>
    <p:extLst>
      <p:ext uri="{BB962C8B-B14F-4D97-AF65-F5344CB8AC3E}">
        <p14:creationId xmlns:p14="http://schemas.microsoft.com/office/powerpoint/2010/main" val="38704618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D9867589-5862-4DDB-9F2A-B92D73C70AF2}" type="slidenum">
              <a:rPr lang="zh-CN" altLang="en-US"/>
              <a:pPr>
                <a:defRPr/>
              </a:pPr>
              <a:t>‹#›</a:t>
            </a:fld>
            <a:endParaRPr lang="en-US"/>
          </a:p>
        </p:txBody>
      </p:sp>
    </p:spTree>
    <p:extLst>
      <p:ext uri="{BB962C8B-B14F-4D97-AF65-F5344CB8AC3E}">
        <p14:creationId xmlns:p14="http://schemas.microsoft.com/office/powerpoint/2010/main" val="194897887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B9069999-E7B5-4F77-8437-93BFB87FF9E6}" type="slidenum">
              <a:rPr lang="zh-CN" altLang="en-US"/>
              <a:pPr>
                <a:defRPr/>
              </a:pPr>
              <a:t>‹#›</a:t>
            </a:fld>
            <a:endParaRPr lang="en-US"/>
          </a:p>
        </p:txBody>
      </p:sp>
    </p:spTree>
    <p:extLst>
      <p:ext uri="{BB962C8B-B14F-4D97-AF65-F5344CB8AC3E}">
        <p14:creationId xmlns:p14="http://schemas.microsoft.com/office/powerpoint/2010/main" val="5023582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CB6DB168-D3CB-44A7-B292-7B4BF7159165}" type="slidenum">
              <a:rPr lang="zh-CN" altLang="en-US"/>
              <a:pPr>
                <a:defRPr/>
              </a:pPr>
              <a:t>‹#›</a:t>
            </a:fld>
            <a:endParaRPr lang="en-US"/>
          </a:p>
        </p:txBody>
      </p:sp>
    </p:spTree>
    <p:extLst>
      <p:ext uri="{BB962C8B-B14F-4D97-AF65-F5344CB8AC3E}">
        <p14:creationId xmlns:p14="http://schemas.microsoft.com/office/powerpoint/2010/main" val="27069653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836A27B3-C391-4466-BC84-0E2C047FA5B9}" type="slidenum">
              <a:rPr lang="zh-CN" altLang="en-US"/>
              <a:pPr>
                <a:defRPr/>
              </a:pPr>
              <a:t>‹#›</a:t>
            </a:fld>
            <a:endParaRPr lang="en-US"/>
          </a:p>
        </p:txBody>
      </p:sp>
    </p:spTree>
    <p:extLst>
      <p:ext uri="{BB962C8B-B14F-4D97-AF65-F5344CB8AC3E}">
        <p14:creationId xmlns:p14="http://schemas.microsoft.com/office/powerpoint/2010/main" val="20034024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69E0D2B9-0F9A-4A5C-A80B-19DE9B8357FF}" type="slidenum">
              <a:rPr lang="zh-CN" altLang="en-US"/>
              <a:pPr>
                <a:defRPr/>
              </a:pPr>
              <a:t>‹#›</a:t>
            </a:fld>
            <a:endParaRPr lang="en-US"/>
          </a:p>
        </p:txBody>
      </p:sp>
    </p:spTree>
    <p:extLst>
      <p:ext uri="{BB962C8B-B14F-4D97-AF65-F5344CB8AC3E}">
        <p14:creationId xmlns:p14="http://schemas.microsoft.com/office/powerpoint/2010/main" val="30618834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100000">
              <a:schemeClr val="bg1"/>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bwMode="auto">
          <a:xfrm>
            <a:off x="-6350" y="1636713"/>
            <a:ext cx="9147175" cy="4618037"/>
            <a:chOff x="0" y="0"/>
            <a:chExt cx="5763" cy="2909"/>
          </a:xfrm>
        </p:grpSpPr>
        <p:pic>
          <p:nvPicPr>
            <p:cNvPr id="2" name="Picture 3" descr="ARTHSEP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3" y="2862"/>
              <a:ext cx="198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Arthsep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5"/>
          <p:cNvSpPr>
            <a:spLocks noGrp="1" noChangeArrowheads="1"/>
          </p:cNvSpPr>
          <p:nvPr>
            <p:ph type="title"/>
          </p:nvPr>
        </p:nvSpPr>
        <p:spPr bwMode="auto">
          <a:xfrm>
            <a:off x="317500" y="722313"/>
            <a:ext cx="86375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8" name="Rectangle 6"/>
          <p:cNvSpPr>
            <a:spLocks noGrp="1" noChangeArrowheads="1"/>
          </p:cNvSpPr>
          <p:nvPr>
            <p:ph type="body" idx="1"/>
          </p:nvPr>
        </p:nvSpPr>
        <p:spPr bwMode="auto">
          <a:xfrm>
            <a:off x="328613" y="1941513"/>
            <a:ext cx="82089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Rectangle 7"/>
          <p:cNvSpPr>
            <a:spLocks noGrp="1" noChangeArrowheads="1"/>
          </p:cNvSpPr>
          <p:nvPr>
            <p:ph type="dt" sz="half" idx="2"/>
          </p:nvPr>
        </p:nvSpPr>
        <p:spPr bwMode="auto">
          <a:xfrm>
            <a:off x="3433763" y="63436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032" name="Rectangle 8"/>
          <p:cNvSpPr>
            <a:spLocks noGrp="1" noChangeArrowheads="1"/>
          </p:cNvSpPr>
          <p:nvPr>
            <p:ph type="ftr" sz="quarter" idx="3"/>
          </p:nvPr>
        </p:nvSpPr>
        <p:spPr bwMode="auto">
          <a:xfrm>
            <a:off x="6108700" y="63436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US"/>
          </a:p>
        </p:txBody>
      </p:sp>
      <p:sp>
        <p:nvSpPr>
          <p:cNvPr id="1033" name="Rectangle 9"/>
          <p:cNvSpPr>
            <a:spLocks noGrp="1" noChangeArrowheads="1"/>
          </p:cNvSpPr>
          <p:nvPr>
            <p:ph type="sldNum" sz="quarter" idx="4"/>
          </p:nvPr>
        </p:nvSpPr>
        <p:spPr bwMode="auto">
          <a:xfrm>
            <a:off x="146050" y="63611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2400"/>
            </a:lvl1pPr>
          </a:lstStyle>
          <a:p>
            <a:pPr>
              <a:defRPr/>
            </a:pPr>
            <a:fld id="{9C8C8F77-710B-4794-BAA4-9AC48A3908F8}"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100000">
              <a:schemeClr val="bg1"/>
            </a:gs>
          </a:gsLst>
          <a:path path="rect">
            <a:fillToRect r="100000" b="100000"/>
          </a:path>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bwMode="auto">
          <a:xfrm>
            <a:off x="0" y="0"/>
            <a:ext cx="9144000" cy="3365500"/>
            <a:chOff x="0" y="0"/>
            <a:chExt cx="5760" cy="2120"/>
          </a:xfrm>
        </p:grpSpPr>
        <p:pic>
          <p:nvPicPr>
            <p:cNvPr id="2" name="Picture 3" descr="ARTBANNA"/>
            <p:cNvPicPr>
              <a:picLocks noChangeAspect="1" noChangeArrowheads="1"/>
            </p:cNvPicPr>
            <p:nvPr userDrawn="1"/>
          </p:nvPicPr>
          <p:blipFill>
            <a:blip r:embed="rId13">
              <a:extLst>
                <a:ext uri="{28A0092B-C50C-407E-A947-70E740481C1C}">
                  <a14:useLocalDpi xmlns:a14="http://schemas.microsoft.com/office/drawing/2010/main" val="0"/>
                </a:ext>
              </a:extLst>
            </a:blip>
            <a:srcRect l="8125"/>
            <a:stretch>
              <a:fillRect/>
            </a:stretch>
          </p:blipFill>
          <p:spPr bwMode="auto">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Arthsepa"/>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688" y="2059"/>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 name="Rectangle 5"/>
          <p:cNvSpPr>
            <a:spLocks noGrp="1" noChangeArrowheads="1"/>
          </p:cNvSpPr>
          <p:nvPr>
            <p:ph type="title"/>
          </p:nvPr>
        </p:nvSpPr>
        <p:spPr bwMode="auto">
          <a:xfrm>
            <a:off x="317500" y="722313"/>
            <a:ext cx="86375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2052" name="Rectangle 6"/>
          <p:cNvSpPr>
            <a:spLocks noGrp="1" noChangeArrowheads="1"/>
          </p:cNvSpPr>
          <p:nvPr>
            <p:ph type="body" idx="1"/>
          </p:nvPr>
        </p:nvSpPr>
        <p:spPr bwMode="auto">
          <a:xfrm>
            <a:off x="328613" y="1941513"/>
            <a:ext cx="82089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5" name="Rectangle 7"/>
          <p:cNvSpPr>
            <a:spLocks noGrp="1" noChangeArrowheads="1"/>
          </p:cNvSpPr>
          <p:nvPr>
            <p:ph type="dt" sz="half" idx="2"/>
          </p:nvPr>
        </p:nvSpPr>
        <p:spPr bwMode="auto">
          <a:xfrm>
            <a:off x="3359150" y="63436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2056" name="Rectangle 8"/>
          <p:cNvSpPr>
            <a:spLocks noGrp="1" noChangeArrowheads="1"/>
          </p:cNvSpPr>
          <p:nvPr>
            <p:ph type="ftr" sz="quarter" idx="3"/>
          </p:nvPr>
        </p:nvSpPr>
        <p:spPr bwMode="auto">
          <a:xfrm>
            <a:off x="6019800" y="63436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US"/>
          </a:p>
        </p:txBody>
      </p:sp>
      <p:sp>
        <p:nvSpPr>
          <p:cNvPr id="2057" name="Rectangle 9"/>
          <p:cNvSpPr>
            <a:spLocks noGrp="1" noChangeArrowheads="1"/>
          </p:cNvSpPr>
          <p:nvPr>
            <p:ph type="sldNum" sz="quarter" idx="4"/>
          </p:nvPr>
        </p:nvSpPr>
        <p:spPr bwMode="auto">
          <a:xfrm>
            <a:off x="125413" y="63611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2400"/>
            </a:lvl1pPr>
          </a:lstStyle>
          <a:p>
            <a:pPr>
              <a:defRPr/>
            </a:pPr>
            <a:fld id="{A3964182-22CA-4275-800B-540B226E8732}" type="slidenum">
              <a:rPr lang="zh-CN"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mailto:sheng@nju.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jpeg"/><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552" y="1772816"/>
            <a:ext cx="3888432" cy="923330"/>
          </a:xfrm>
        </p:spPr>
        <p:txBody>
          <a:bodyPr/>
          <a:lstStyle/>
          <a:p>
            <a:pPr algn="ctr" eaLnBrk="1" hangingPunct="1"/>
            <a:r>
              <a:rPr lang="en-US" altLang="zh-CN" sz="5400" dirty="0">
                <a:ea typeface="华文隶书" pitchFamily="2" charset="-122"/>
              </a:rPr>
              <a:t>Introduction</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876" y="3519652"/>
            <a:ext cx="5056857" cy="275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4">
            <a:extLst>
              <a:ext uri="{FF2B5EF4-FFF2-40B4-BE49-F238E27FC236}">
                <a16:creationId xmlns:a16="http://schemas.microsoft.com/office/drawing/2014/main" id="{E4AB6561-C56C-D24D-A173-FEC155896D28}"/>
              </a:ext>
            </a:extLst>
          </p:cNvPr>
          <p:cNvSpPr txBox="1"/>
          <p:nvPr/>
        </p:nvSpPr>
        <p:spPr>
          <a:xfrm>
            <a:off x="524992" y="3495492"/>
            <a:ext cx="3096344" cy="923330"/>
          </a:xfrm>
          <a:prstGeom prst="rect">
            <a:avLst/>
          </a:prstGeom>
          <a:noFill/>
        </p:spPr>
        <p:txBody>
          <a:bodyPr wrap="square" rtlCol="0">
            <a:spAutoFit/>
          </a:bodyPr>
          <a:lstStyle/>
          <a:p>
            <a:r>
              <a:rPr kumimoji="1" lang="zh-CN" altLang="en-US" dirty="0"/>
              <a:t>张胜</a:t>
            </a:r>
            <a:endParaRPr kumimoji="1" lang="en-US" altLang="zh-CN" dirty="0"/>
          </a:p>
          <a:p>
            <a:r>
              <a:rPr lang="en-US" altLang="zh-CN" dirty="0">
                <a:hlinkClick r:id="rId4"/>
              </a:rPr>
              <a:t>sheng@nju.edu.cn</a:t>
            </a:r>
            <a:endParaRPr lang="en-US" altLang="zh-CN" dirty="0"/>
          </a:p>
          <a:p>
            <a:r>
              <a:rPr kumimoji="1" lang="zh-CN" altLang="en-US" dirty="0"/>
              <a:t>南京大学</a:t>
            </a:r>
            <a:endParaRPr kumimoji="1"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5" descr="粉色面巾纸"/>
          <p:cNvSpPr>
            <a:spLocks noChangeArrowheads="1"/>
          </p:cNvSpPr>
          <p:nvPr/>
        </p:nvSpPr>
        <p:spPr bwMode="auto">
          <a:xfrm>
            <a:off x="539750" y="2420938"/>
            <a:ext cx="5256213" cy="1152525"/>
          </a:xfrm>
          <a:prstGeom prst="roundRect">
            <a:avLst>
              <a:gd name="adj" fmla="val 16667"/>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endParaRPr lang="zh-CN" altLang="en-US"/>
          </a:p>
        </p:txBody>
      </p:sp>
      <p:sp>
        <p:nvSpPr>
          <p:cNvPr id="12291" name="Rectangle 2"/>
          <p:cNvSpPr>
            <a:spLocks noGrp="1" noChangeArrowheads="1"/>
          </p:cNvSpPr>
          <p:nvPr>
            <p:ph type="title" idx="4294967295"/>
          </p:nvPr>
        </p:nvSpPr>
        <p:spPr/>
        <p:txBody>
          <a:bodyPr/>
          <a:lstStyle/>
          <a:p>
            <a:pPr eaLnBrk="1" hangingPunct="1"/>
            <a:r>
              <a:rPr lang="en-US" altLang="zh-CN"/>
              <a:t>Probably the Oldest Algorithm</a:t>
            </a:r>
          </a:p>
        </p:txBody>
      </p:sp>
      <p:sp>
        <p:nvSpPr>
          <p:cNvPr id="12292" name="Rectangle 3"/>
          <p:cNvSpPr>
            <a:spLocks noGrp="1" noChangeArrowheads="1"/>
          </p:cNvSpPr>
          <p:nvPr>
            <p:ph type="body" idx="4294967295"/>
          </p:nvPr>
        </p:nvSpPr>
        <p:spPr>
          <a:xfrm>
            <a:off x="323850" y="1916113"/>
            <a:ext cx="8208963" cy="4114800"/>
          </a:xfrm>
        </p:spPr>
        <p:txBody>
          <a:bodyPr/>
          <a:lstStyle/>
          <a:p>
            <a:pPr eaLnBrk="1" hangingPunct="1">
              <a:spcBef>
                <a:spcPct val="60000"/>
              </a:spcBef>
            </a:pPr>
            <a:r>
              <a:rPr lang="en-US" altLang="zh-CN" sz="2800" b="1" dirty="0">
                <a:solidFill>
                  <a:schemeClr val="tx2"/>
                </a:solidFill>
                <a:cs typeface="Times New Roman" pitchFamily="18" charset="0"/>
                <a:sym typeface="Symbol" pitchFamily="18" charset="2"/>
              </a:rPr>
              <a:t>Euclid algorithm</a:t>
            </a:r>
          </a:p>
          <a:p>
            <a:pPr lvl="1" eaLnBrk="1" hangingPunct="1"/>
            <a:r>
              <a:rPr lang="en-US" altLang="zh-CN" dirty="0"/>
              <a:t>input: nonnegative integer </a:t>
            </a:r>
            <a:r>
              <a:rPr lang="en-US" altLang="zh-CN" i="1" dirty="0"/>
              <a:t>m</a:t>
            </a:r>
            <a:r>
              <a:rPr lang="en-US" altLang="zh-CN" dirty="0"/>
              <a:t>, </a:t>
            </a:r>
            <a:r>
              <a:rPr lang="en-US" altLang="zh-CN" i="1" dirty="0"/>
              <a:t>n</a:t>
            </a:r>
          </a:p>
          <a:p>
            <a:pPr lvl="1" eaLnBrk="1" hangingPunct="1"/>
            <a:r>
              <a:rPr lang="en-US" altLang="zh-CN" dirty="0"/>
              <a:t>output: </a:t>
            </a:r>
            <a:r>
              <a:rPr lang="en-US" altLang="zh-CN" dirty="0" err="1"/>
              <a:t>gcd</a:t>
            </a:r>
            <a:r>
              <a:rPr lang="en-US" altLang="zh-CN" dirty="0"/>
              <a:t> (</a:t>
            </a:r>
            <a:r>
              <a:rPr lang="en-US" altLang="zh-CN" i="1" dirty="0"/>
              <a:t>m</a:t>
            </a:r>
            <a:r>
              <a:rPr lang="en-US" altLang="zh-CN" dirty="0"/>
              <a:t>, </a:t>
            </a:r>
            <a:r>
              <a:rPr lang="en-US" altLang="zh-CN" i="1" dirty="0"/>
              <a:t>n</a:t>
            </a:r>
            <a:r>
              <a:rPr lang="en-US" altLang="zh-CN" dirty="0"/>
              <a:t>)</a:t>
            </a:r>
          </a:p>
          <a:p>
            <a:pPr lvl="1" eaLnBrk="1" hangingPunct="1">
              <a:spcBef>
                <a:spcPct val="50000"/>
              </a:spcBef>
            </a:pPr>
            <a:r>
              <a:rPr lang="en-US" altLang="zh-CN" dirty="0"/>
              <a:t>procedure</a:t>
            </a:r>
          </a:p>
          <a:p>
            <a:pPr lvl="2" eaLnBrk="1" hangingPunct="1"/>
            <a:r>
              <a:rPr lang="en-US" altLang="zh-CN" sz="2800" dirty="0"/>
              <a:t>E1. </a:t>
            </a:r>
            <a:r>
              <a:rPr lang="en-US" altLang="zh-CN" sz="2800" i="1" dirty="0"/>
              <a:t>n</a:t>
            </a:r>
            <a:r>
              <a:rPr lang="en-US" altLang="zh-CN" sz="2800" dirty="0"/>
              <a:t> divides </a:t>
            </a:r>
            <a:r>
              <a:rPr lang="en-US" altLang="zh-CN" sz="2800" i="1" dirty="0"/>
              <a:t>m</a:t>
            </a:r>
            <a:r>
              <a:rPr lang="en-US" altLang="zh-CN" sz="2800" dirty="0"/>
              <a:t>, the </a:t>
            </a:r>
            <a:r>
              <a:rPr lang="en-US" altLang="zh-CN" sz="2800" dirty="0" err="1"/>
              <a:t>remainder</a:t>
            </a:r>
            <a:r>
              <a:rPr lang="en-US" altLang="zh-CN" sz="2800" dirty="0" err="1">
                <a:sym typeface="Symbol" pitchFamily="18" charset="2"/>
              </a:rPr>
              <a:t></a:t>
            </a:r>
            <a:r>
              <a:rPr lang="en-US" altLang="zh-CN" sz="2800" i="1" dirty="0" err="1">
                <a:sym typeface="Symbol" pitchFamily="18" charset="2"/>
              </a:rPr>
              <a:t>r</a:t>
            </a:r>
            <a:endParaRPr lang="en-US" altLang="zh-CN" sz="2800" dirty="0">
              <a:sym typeface="Symbol" pitchFamily="18" charset="2"/>
            </a:endParaRPr>
          </a:p>
          <a:p>
            <a:pPr lvl="2" eaLnBrk="1" hangingPunct="1"/>
            <a:r>
              <a:rPr lang="en-US" altLang="zh-CN" sz="2800" dirty="0">
                <a:sym typeface="Symbol" pitchFamily="18" charset="2"/>
              </a:rPr>
              <a:t>E2. if </a:t>
            </a:r>
            <a:r>
              <a:rPr lang="en-US" altLang="zh-CN" sz="2800" i="1" dirty="0">
                <a:sym typeface="Symbol" pitchFamily="18" charset="2"/>
              </a:rPr>
              <a:t>r </a:t>
            </a:r>
            <a:r>
              <a:rPr lang="en-US" altLang="zh-CN" sz="2800" dirty="0">
                <a:sym typeface="Symbol" pitchFamily="18" charset="2"/>
              </a:rPr>
              <a:t>=0 then return </a:t>
            </a:r>
            <a:r>
              <a:rPr lang="en-US" altLang="zh-CN" sz="2800" i="1" dirty="0">
                <a:sym typeface="Symbol" pitchFamily="18" charset="2"/>
              </a:rPr>
              <a:t>n</a:t>
            </a:r>
            <a:endParaRPr lang="en-US" altLang="zh-CN" sz="2800" dirty="0">
              <a:sym typeface="Symbol" pitchFamily="18" charset="2"/>
            </a:endParaRPr>
          </a:p>
          <a:p>
            <a:pPr lvl="2" eaLnBrk="1" hangingPunct="1"/>
            <a:r>
              <a:rPr lang="en-US" altLang="zh-CN" sz="2800" dirty="0">
                <a:sym typeface="Symbol" pitchFamily="18" charset="2"/>
              </a:rPr>
              <a:t>E3. </a:t>
            </a:r>
            <a:r>
              <a:rPr lang="en-US" altLang="zh-CN" sz="2800" i="1" dirty="0" err="1">
                <a:sym typeface="Symbol" pitchFamily="18" charset="2"/>
              </a:rPr>
              <a:t>n</a:t>
            </a:r>
            <a:r>
              <a:rPr lang="en-US" altLang="zh-CN" sz="2800" dirty="0" err="1">
                <a:sym typeface="Symbol" pitchFamily="18" charset="2"/>
              </a:rPr>
              <a:t></a:t>
            </a:r>
            <a:r>
              <a:rPr lang="en-US" altLang="zh-CN" sz="2800" i="1" dirty="0" err="1">
                <a:sym typeface="Symbol" pitchFamily="18" charset="2"/>
              </a:rPr>
              <a:t>m</a:t>
            </a:r>
            <a:r>
              <a:rPr lang="en-US" altLang="zh-CN" sz="2800" dirty="0">
                <a:sym typeface="Symbol" pitchFamily="18" charset="2"/>
              </a:rPr>
              <a:t>; </a:t>
            </a:r>
            <a:r>
              <a:rPr lang="en-US" altLang="zh-CN" sz="2800" i="1" dirty="0" err="1">
                <a:sym typeface="Symbol" pitchFamily="18" charset="2"/>
              </a:rPr>
              <a:t>r</a:t>
            </a:r>
            <a:r>
              <a:rPr lang="en-US" altLang="zh-CN" sz="2800" dirty="0" err="1">
                <a:sym typeface="Symbol" pitchFamily="18" charset="2"/>
              </a:rPr>
              <a:t></a:t>
            </a:r>
            <a:r>
              <a:rPr lang="en-US" altLang="zh-CN" sz="2800" i="1" dirty="0" err="1">
                <a:sym typeface="Symbol" pitchFamily="18" charset="2"/>
              </a:rPr>
              <a:t>n</a:t>
            </a:r>
            <a:r>
              <a:rPr lang="en-US" altLang="zh-CN" sz="2800" dirty="0">
                <a:sym typeface="Symbol" pitchFamily="18" charset="2"/>
              </a:rPr>
              <a:t>; </a:t>
            </a:r>
            <a:r>
              <a:rPr lang="en-US" altLang="zh-CN" sz="2800" dirty="0" err="1">
                <a:sym typeface="Symbol" pitchFamily="18" charset="2"/>
              </a:rPr>
              <a:t>goto</a:t>
            </a:r>
            <a:r>
              <a:rPr lang="en-US" altLang="zh-CN" sz="2800" dirty="0">
                <a:sym typeface="Symbol" pitchFamily="18" charset="2"/>
              </a:rPr>
              <a:t> E1</a:t>
            </a:r>
            <a:endParaRPr lang="en-US" altLang="zh-CN" sz="2800" dirty="0"/>
          </a:p>
          <a:p>
            <a:pPr eaLnBrk="1" hangingPunct="1"/>
            <a:endParaRPr lang="zh-CN" altLang="en-US" dirty="0"/>
          </a:p>
        </p:txBody>
      </p:sp>
      <p:sp>
        <p:nvSpPr>
          <p:cNvPr id="12293" name="Text Box 4"/>
          <p:cNvSpPr txBox="1">
            <a:spLocks noChangeArrowheads="1"/>
          </p:cNvSpPr>
          <p:nvPr/>
        </p:nvSpPr>
        <p:spPr bwMode="auto">
          <a:xfrm>
            <a:off x="5435600" y="4724400"/>
            <a:ext cx="3455988" cy="1792288"/>
          </a:xfrm>
          <a:prstGeom prst="rect">
            <a:avLst/>
          </a:prstGeom>
          <a:solidFill>
            <a:srgbClr val="FFFF99"/>
          </a:solidFill>
          <a:ln w="57150" cmpd="thinThick">
            <a:solidFill>
              <a:srgbClr val="FFFF00"/>
            </a:solidFill>
            <a:miter lim="800000"/>
            <a:headEnd/>
            <a:tailEnd/>
          </a:ln>
          <a:effectLst>
            <a:outerShdw dist="107763" dir="2700000" algn="ctr" rotWithShape="0">
              <a:schemeClr val="bg2">
                <a:alpha val="50000"/>
              </a:schemeClr>
            </a:outerShdw>
          </a:effec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a:t>The Problem:</a:t>
            </a:r>
          </a:p>
          <a:p>
            <a:pPr>
              <a:spcBef>
                <a:spcPct val="50000"/>
              </a:spcBef>
            </a:pPr>
            <a:r>
              <a:rPr lang="en-US" altLang="zh-CN" sz="2400"/>
              <a:t>Computing the </a:t>
            </a:r>
            <a:r>
              <a:rPr lang="en-US" altLang="zh-CN" sz="2400" b="1" i="1">
                <a:solidFill>
                  <a:schemeClr val="tx2"/>
                </a:solidFill>
              </a:rPr>
              <a:t>greatest common divisor</a:t>
            </a:r>
            <a:r>
              <a:rPr lang="en-US" altLang="zh-CN" sz="2400"/>
              <a:t> of two nonnegative integers</a:t>
            </a:r>
          </a:p>
        </p:txBody>
      </p:sp>
      <p:sp>
        <p:nvSpPr>
          <p:cNvPr id="12294" name="Text Box 6"/>
          <p:cNvSpPr txBox="1">
            <a:spLocks noChangeArrowheads="1"/>
          </p:cNvSpPr>
          <p:nvPr/>
        </p:nvSpPr>
        <p:spPr bwMode="auto">
          <a:xfrm>
            <a:off x="6516688" y="2708275"/>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a:t>Specification</a:t>
            </a:r>
          </a:p>
        </p:txBody>
      </p:sp>
      <p:sp>
        <p:nvSpPr>
          <p:cNvPr id="12295" name="Line 7"/>
          <p:cNvSpPr>
            <a:spLocks noChangeShapeType="1"/>
          </p:cNvSpPr>
          <p:nvPr/>
        </p:nvSpPr>
        <p:spPr bwMode="auto">
          <a:xfrm flipH="1">
            <a:off x="5435600" y="2924175"/>
            <a:ext cx="1081088" cy="0"/>
          </a:xfrm>
          <a:prstGeom prst="line">
            <a:avLst/>
          </a:prstGeom>
          <a:noFill/>
          <a:ln w="9525">
            <a:solidFill>
              <a:srgbClr val="FF6600"/>
            </a:solidFill>
            <a:prstDash val="lg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296"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9E87AB22-0D46-4119-9214-6962AF001E77}" type="slidenum">
              <a:rPr lang="zh-CN" altLang="en-US" smtClean="0"/>
              <a:pPr eaLnBrk="1" hangingPunct="1"/>
              <a:t>10</a:t>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10" descr="花束"/>
          <p:cNvSpPr>
            <a:spLocks noChangeArrowheads="1"/>
          </p:cNvSpPr>
          <p:nvPr/>
        </p:nvSpPr>
        <p:spPr bwMode="auto">
          <a:xfrm>
            <a:off x="250825" y="3860800"/>
            <a:ext cx="6480175" cy="2374900"/>
          </a:xfrm>
          <a:prstGeom prst="ellipse">
            <a:avLst/>
          </a:prstGeom>
          <a:blipFill dpi="0" rotWithShape="1">
            <a:blip r:embed="rId2"/>
            <a:srcRect/>
            <a:tile tx="0" ty="0" sx="100000" sy="100000" flip="none" algn="tl"/>
          </a:blipFill>
          <a:ln w="9525">
            <a:solidFill>
              <a:srgbClr val="33CCCC"/>
            </a:solidFill>
            <a:round/>
            <a:headEnd/>
            <a:tailEnd/>
          </a:ln>
        </p:spPr>
        <p:txBody>
          <a:bodyPr wrap="none" anchor="ctr"/>
          <a:lstStyle/>
          <a:p>
            <a:pPr eaLnBrk="0" hangingPunct="0"/>
            <a:endParaRPr lang="zh-CN" altLang="en-US"/>
          </a:p>
        </p:txBody>
      </p:sp>
      <p:sp>
        <p:nvSpPr>
          <p:cNvPr id="13315" name="AutoShape 2" descr="粉色面巾纸"/>
          <p:cNvSpPr>
            <a:spLocks noChangeArrowheads="1"/>
          </p:cNvSpPr>
          <p:nvPr/>
        </p:nvSpPr>
        <p:spPr bwMode="auto">
          <a:xfrm>
            <a:off x="539750" y="2420938"/>
            <a:ext cx="5256213" cy="1152525"/>
          </a:xfrm>
          <a:prstGeom prst="roundRect">
            <a:avLst>
              <a:gd name="adj"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hangingPunct="0"/>
            <a:endParaRPr lang="zh-CN" altLang="en-US"/>
          </a:p>
        </p:txBody>
      </p:sp>
      <p:sp>
        <p:nvSpPr>
          <p:cNvPr id="13316" name="Rectangle 3"/>
          <p:cNvSpPr>
            <a:spLocks noGrp="1" noChangeArrowheads="1"/>
          </p:cNvSpPr>
          <p:nvPr>
            <p:ph type="title" idx="4294967295"/>
          </p:nvPr>
        </p:nvSpPr>
        <p:spPr/>
        <p:txBody>
          <a:bodyPr/>
          <a:lstStyle/>
          <a:p>
            <a:pPr eaLnBrk="1" hangingPunct="1"/>
            <a:r>
              <a:rPr lang="en-US" altLang="zh-CN"/>
              <a:t>Euclid Algorithm: Recursive Version</a:t>
            </a:r>
          </a:p>
        </p:txBody>
      </p:sp>
      <p:sp>
        <p:nvSpPr>
          <p:cNvPr id="13317" name="Rectangle 4"/>
          <p:cNvSpPr>
            <a:spLocks noGrp="1" noChangeArrowheads="1"/>
          </p:cNvSpPr>
          <p:nvPr>
            <p:ph type="body" idx="4294967295"/>
          </p:nvPr>
        </p:nvSpPr>
        <p:spPr>
          <a:xfrm>
            <a:off x="323850" y="1916113"/>
            <a:ext cx="8208963" cy="4114800"/>
          </a:xfrm>
        </p:spPr>
        <p:txBody>
          <a:bodyPr/>
          <a:lstStyle/>
          <a:p>
            <a:pPr eaLnBrk="1" hangingPunct="1">
              <a:spcBef>
                <a:spcPct val="60000"/>
              </a:spcBef>
            </a:pPr>
            <a:r>
              <a:rPr lang="en-US" altLang="zh-CN" sz="2800" b="1" dirty="0">
                <a:solidFill>
                  <a:schemeClr val="tx2"/>
                </a:solidFill>
                <a:cs typeface="Times New Roman" pitchFamily="18" charset="0"/>
                <a:sym typeface="Symbol" pitchFamily="18" charset="2"/>
              </a:rPr>
              <a:t>Euclid algorithm</a:t>
            </a:r>
          </a:p>
          <a:p>
            <a:pPr lvl="1" eaLnBrk="1" hangingPunct="1"/>
            <a:r>
              <a:rPr lang="en-US" altLang="zh-CN" dirty="0"/>
              <a:t>input: nonnegative integer </a:t>
            </a:r>
            <a:r>
              <a:rPr lang="en-US" altLang="zh-CN" i="1" dirty="0"/>
              <a:t>m</a:t>
            </a:r>
            <a:r>
              <a:rPr lang="en-US" altLang="zh-CN" dirty="0"/>
              <a:t>, </a:t>
            </a:r>
            <a:r>
              <a:rPr lang="en-US" altLang="zh-CN" i="1" dirty="0"/>
              <a:t>n</a:t>
            </a:r>
          </a:p>
          <a:p>
            <a:pPr lvl="1" eaLnBrk="1" hangingPunct="1"/>
            <a:r>
              <a:rPr lang="en-US" altLang="zh-CN" dirty="0"/>
              <a:t>output: </a:t>
            </a:r>
            <a:r>
              <a:rPr lang="en-US" altLang="zh-CN" dirty="0" err="1"/>
              <a:t>gcd</a:t>
            </a:r>
            <a:r>
              <a:rPr lang="en-US" altLang="zh-CN" dirty="0"/>
              <a:t> (</a:t>
            </a:r>
            <a:r>
              <a:rPr lang="en-US" altLang="zh-CN" i="1" dirty="0"/>
              <a:t>m</a:t>
            </a:r>
            <a:r>
              <a:rPr lang="en-US" altLang="zh-CN" dirty="0"/>
              <a:t>, </a:t>
            </a:r>
            <a:r>
              <a:rPr lang="en-US" altLang="zh-CN" i="1" dirty="0"/>
              <a:t>n</a:t>
            </a:r>
            <a:r>
              <a:rPr lang="en-US" altLang="zh-CN" dirty="0"/>
              <a:t>)</a:t>
            </a:r>
          </a:p>
          <a:p>
            <a:pPr lvl="1" eaLnBrk="1" hangingPunct="1">
              <a:spcBef>
                <a:spcPct val="50000"/>
              </a:spcBef>
            </a:pPr>
            <a:r>
              <a:rPr lang="en-US" altLang="zh-CN" dirty="0"/>
              <a:t>procedure</a:t>
            </a:r>
          </a:p>
          <a:p>
            <a:pPr lvl="2" eaLnBrk="1" hangingPunct="1">
              <a:buFont typeface="Wingdings" pitchFamily="2" charset="2"/>
              <a:buNone/>
            </a:pPr>
            <a:r>
              <a:rPr lang="en-US" altLang="zh-CN" b="1" dirty="0"/>
              <a:t>Euclid (</a:t>
            </a:r>
            <a:r>
              <a:rPr lang="en-US" altLang="zh-CN" b="1" dirty="0" err="1"/>
              <a:t>int</a:t>
            </a:r>
            <a:r>
              <a:rPr lang="en-US" altLang="zh-CN" b="1" dirty="0"/>
              <a:t> </a:t>
            </a:r>
            <a:r>
              <a:rPr lang="en-US" altLang="zh-CN" i="1" dirty="0"/>
              <a:t>m</a:t>
            </a:r>
            <a:r>
              <a:rPr lang="en-US" altLang="zh-CN" dirty="0"/>
              <a:t>, </a:t>
            </a:r>
            <a:r>
              <a:rPr lang="en-US" altLang="zh-CN" i="1" dirty="0"/>
              <a:t>n</a:t>
            </a:r>
            <a:r>
              <a:rPr lang="en-US" altLang="zh-CN" dirty="0"/>
              <a:t>)</a:t>
            </a:r>
          </a:p>
          <a:p>
            <a:pPr lvl="2" eaLnBrk="1" hangingPunct="1">
              <a:buFont typeface="Wingdings" pitchFamily="2" charset="2"/>
              <a:buNone/>
            </a:pPr>
            <a:r>
              <a:rPr lang="en-US" altLang="zh-CN" dirty="0"/>
              <a:t>    </a:t>
            </a:r>
            <a:r>
              <a:rPr lang="en-US" altLang="zh-CN" b="1" dirty="0"/>
              <a:t>if </a:t>
            </a:r>
            <a:r>
              <a:rPr lang="en-US" altLang="zh-CN" i="1" dirty="0"/>
              <a:t>n</a:t>
            </a:r>
            <a:r>
              <a:rPr lang="en-US" altLang="zh-CN" dirty="0"/>
              <a:t>=0</a:t>
            </a:r>
          </a:p>
          <a:p>
            <a:pPr lvl="2" eaLnBrk="1" hangingPunct="1">
              <a:buFont typeface="Wingdings" pitchFamily="2" charset="2"/>
              <a:buNone/>
            </a:pPr>
            <a:r>
              <a:rPr lang="en-US" altLang="zh-CN" dirty="0"/>
              <a:t>        </a:t>
            </a:r>
            <a:r>
              <a:rPr lang="en-US" altLang="zh-CN" b="1" dirty="0"/>
              <a:t>then return </a:t>
            </a:r>
            <a:r>
              <a:rPr lang="en-US" altLang="zh-CN" i="1" dirty="0"/>
              <a:t>m</a:t>
            </a:r>
          </a:p>
          <a:p>
            <a:pPr lvl="2" eaLnBrk="1" hangingPunct="1">
              <a:buFont typeface="Wingdings" pitchFamily="2" charset="2"/>
              <a:buNone/>
            </a:pPr>
            <a:r>
              <a:rPr lang="en-US" altLang="zh-CN" i="1" dirty="0"/>
              <a:t>        </a:t>
            </a:r>
            <a:r>
              <a:rPr lang="en-US" altLang="zh-CN" b="1" dirty="0"/>
              <a:t>else return </a:t>
            </a:r>
            <a:r>
              <a:rPr lang="en-US" altLang="zh-CN" dirty="0">
                <a:solidFill>
                  <a:srgbClr val="FF0000"/>
                </a:solidFill>
              </a:rPr>
              <a:t>Euclid </a:t>
            </a:r>
            <a:r>
              <a:rPr lang="en-US" altLang="zh-CN" dirty="0"/>
              <a:t>(</a:t>
            </a:r>
            <a:r>
              <a:rPr lang="en-US" altLang="zh-CN" i="1" dirty="0"/>
              <a:t>n</a:t>
            </a:r>
            <a:r>
              <a:rPr lang="en-US" altLang="zh-CN" dirty="0"/>
              <a:t>, </a:t>
            </a:r>
            <a:r>
              <a:rPr lang="en-US" altLang="zh-CN" i="1" dirty="0"/>
              <a:t>m</a:t>
            </a:r>
            <a:r>
              <a:rPr lang="en-US" altLang="zh-CN" dirty="0"/>
              <a:t> mod </a:t>
            </a:r>
            <a:r>
              <a:rPr lang="en-US" altLang="zh-CN" i="1" dirty="0"/>
              <a:t>n</a:t>
            </a:r>
            <a:r>
              <a:rPr lang="en-US" altLang="zh-CN" dirty="0"/>
              <a:t>)</a:t>
            </a:r>
            <a:endParaRPr lang="zh-CN" altLang="en-US" dirty="0"/>
          </a:p>
          <a:p>
            <a:pPr lvl="1" eaLnBrk="1" hangingPunct="1">
              <a:spcBef>
                <a:spcPct val="50000"/>
              </a:spcBef>
            </a:pPr>
            <a:endParaRPr lang="en-US" altLang="zh-CN" dirty="0"/>
          </a:p>
        </p:txBody>
      </p:sp>
      <p:sp>
        <p:nvSpPr>
          <p:cNvPr id="13318" name="Text Box 6"/>
          <p:cNvSpPr txBox="1">
            <a:spLocks noChangeArrowheads="1"/>
          </p:cNvSpPr>
          <p:nvPr/>
        </p:nvSpPr>
        <p:spPr bwMode="auto">
          <a:xfrm>
            <a:off x="6516688" y="2708275"/>
            <a:ext cx="223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a:t>Specification</a:t>
            </a:r>
          </a:p>
        </p:txBody>
      </p:sp>
      <p:sp>
        <p:nvSpPr>
          <p:cNvPr id="13319" name="Line 7"/>
          <p:cNvSpPr>
            <a:spLocks noChangeShapeType="1"/>
          </p:cNvSpPr>
          <p:nvPr/>
        </p:nvSpPr>
        <p:spPr bwMode="auto">
          <a:xfrm flipH="1">
            <a:off x="5435600" y="2924175"/>
            <a:ext cx="1081088" cy="0"/>
          </a:xfrm>
          <a:prstGeom prst="line">
            <a:avLst/>
          </a:prstGeom>
          <a:noFill/>
          <a:ln w="9525">
            <a:solidFill>
              <a:srgbClr val="FF6600"/>
            </a:solidFill>
            <a:prstDash val="lg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3320" name="Text Box 8"/>
          <p:cNvSpPr txBox="1">
            <a:spLocks noChangeArrowheads="1"/>
          </p:cNvSpPr>
          <p:nvPr/>
        </p:nvSpPr>
        <p:spPr bwMode="auto">
          <a:xfrm>
            <a:off x="6011863" y="3789363"/>
            <a:ext cx="295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a:t>Recursion</a:t>
            </a:r>
          </a:p>
        </p:txBody>
      </p:sp>
      <p:sp>
        <p:nvSpPr>
          <p:cNvPr id="13321" name="Line 9"/>
          <p:cNvSpPr>
            <a:spLocks noChangeShapeType="1"/>
          </p:cNvSpPr>
          <p:nvPr/>
        </p:nvSpPr>
        <p:spPr bwMode="auto">
          <a:xfrm flipH="1">
            <a:off x="3990975" y="4221163"/>
            <a:ext cx="2381250" cy="1222375"/>
          </a:xfrm>
          <a:prstGeom prst="line">
            <a:avLst/>
          </a:prstGeom>
          <a:noFill/>
          <a:ln w="9525">
            <a:solidFill>
              <a:srgbClr val="FF6600"/>
            </a:solidFill>
            <a:prstDash val="lg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3322" name="Text Box 11"/>
          <p:cNvSpPr txBox="1">
            <a:spLocks noChangeArrowheads="1"/>
          </p:cNvSpPr>
          <p:nvPr/>
        </p:nvSpPr>
        <p:spPr bwMode="auto">
          <a:xfrm>
            <a:off x="6407150" y="4941888"/>
            <a:ext cx="2736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a:solidFill>
                  <a:srgbClr val="0000CC"/>
                </a:solidFill>
              </a:rPr>
              <a:t>Algorithm Pseudocode</a:t>
            </a:r>
          </a:p>
        </p:txBody>
      </p:sp>
      <p:sp>
        <p:nvSpPr>
          <p:cNvPr id="13323"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9226947A-A972-41F8-9764-DD17E9217469}" type="slidenum">
              <a:rPr lang="zh-CN" altLang="en-US" smtClean="0"/>
              <a:pPr eaLnBrk="1" hangingPunct="1"/>
              <a:t>11</a:t>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idx="4294967295"/>
          </p:nvPr>
        </p:nvSpPr>
        <p:spPr/>
        <p:txBody>
          <a:bodyPr/>
          <a:lstStyle/>
          <a:p>
            <a:pPr eaLnBrk="1" hangingPunct="1"/>
            <a:r>
              <a:rPr lang="en-US" altLang="zh-CN"/>
              <a:t>Criteria for Algorithm Analysis</a:t>
            </a:r>
          </a:p>
        </p:txBody>
      </p:sp>
      <p:sp>
        <p:nvSpPr>
          <p:cNvPr id="16387" name="Rectangle 7"/>
          <p:cNvSpPr>
            <a:spLocks noGrp="1" noChangeArrowheads="1"/>
          </p:cNvSpPr>
          <p:nvPr>
            <p:ph type="body" idx="4294967295"/>
          </p:nvPr>
        </p:nvSpPr>
        <p:spPr/>
        <p:txBody>
          <a:bodyPr/>
          <a:lstStyle/>
          <a:p>
            <a:pPr eaLnBrk="1" hangingPunct="1"/>
            <a:r>
              <a:rPr lang="en-US" altLang="zh-CN"/>
              <a:t>Correctness</a:t>
            </a:r>
          </a:p>
          <a:p>
            <a:pPr eaLnBrk="1" hangingPunct="1"/>
            <a:r>
              <a:rPr lang="en-US" altLang="zh-CN"/>
              <a:t>Amount of work done</a:t>
            </a:r>
          </a:p>
          <a:p>
            <a:pPr eaLnBrk="1" hangingPunct="1"/>
            <a:r>
              <a:rPr lang="en-US" altLang="zh-CN"/>
              <a:t>Amount of space used</a:t>
            </a:r>
          </a:p>
          <a:p>
            <a:pPr eaLnBrk="1" hangingPunct="1"/>
            <a:r>
              <a:rPr lang="en-US" altLang="zh-CN"/>
              <a:t>Simplicity, clarity</a:t>
            </a:r>
          </a:p>
          <a:p>
            <a:pPr eaLnBrk="1" hangingPunct="1"/>
            <a:r>
              <a:rPr lang="en-US" altLang="zh-CN"/>
              <a:t>Optimality</a:t>
            </a:r>
          </a:p>
        </p:txBody>
      </p:sp>
      <p:sp>
        <p:nvSpPr>
          <p:cNvPr id="17412"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58A9A07E-9FD6-4433-8216-88BA869755F5}" type="slidenum">
              <a:rPr lang="zh-CN" altLang="en-US" smtClean="0"/>
              <a:pPr eaLnBrk="1" hangingPunct="1"/>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 calcmode="lin" valueType="num">
                                      <p:cBhvr additive="base">
                                        <p:cTn id="11"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 calcmode="lin" valueType="num">
                                      <p:cBhvr additive="base">
                                        <p:cTn id="15"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 calcmode="lin" valueType="num">
                                      <p:cBhvr additive="base">
                                        <p:cTn id="23"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idx="4294967295"/>
          </p:nvPr>
        </p:nvSpPr>
        <p:spPr>
          <a:xfrm>
            <a:off x="0" y="536397"/>
            <a:ext cx="8637588" cy="762000"/>
          </a:xfrm>
        </p:spPr>
        <p:txBody>
          <a:bodyPr/>
          <a:lstStyle/>
          <a:p>
            <a:pPr eaLnBrk="1" hangingPunct="1"/>
            <a:r>
              <a:rPr lang="en-US" altLang="zh-CN" dirty="0"/>
              <a:t>Correctness of Euclid Algorithm</a:t>
            </a:r>
          </a:p>
        </p:txBody>
      </p:sp>
      <p:sp>
        <p:nvSpPr>
          <p:cNvPr id="19459" name="Rectangle 5"/>
          <p:cNvSpPr>
            <a:spLocks noGrp="1" noChangeArrowheads="1"/>
          </p:cNvSpPr>
          <p:nvPr>
            <p:ph type="body" idx="4294967295"/>
          </p:nvPr>
        </p:nvSpPr>
        <p:spPr>
          <a:xfrm>
            <a:off x="395288" y="1989138"/>
            <a:ext cx="8208962" cy="4114800"/>
          </a:xfrm>
        </p:spPr>
        <p:txBody>
          <a:bodyPr/>
          <a:lstStyle/>
          <a:p>
            <a:pPr eaLnBrk="1" hangingPunct="1">
              <a:spcBef>
                <a:spcPct val="60000"/>
              </a:spcBef>
            </a:pPr>
            <a:r>
              <a:rPr lang="en-US" altLang="zh-CN" sz="2800" b="1" dirty="0">
                <a:solidFill>
                  <a:schemeClr val="tx2"/>
                </a:solidFill>
                <a:cs typeface="Times New Roman" pitchFamily="18" charset="0"/>
                <a:sym typeface="Symbol" pitchFamily="18" charset="2"/>
              </a:rPr>
              <a:t>Euclid algorithm</a:t>
            </a:r>
          </a:p>
          <a:p>
            <a:pPr lvl="1" eaLnBrk="1" hangingPunct="1"/>
            <a:r>
              <a:rPr lang="en-US" altLang="zh-CN" dirty="0"/>
              <a:t>input: nonnegative integer </a:t>
            </a:r>
            <a:r>
              <a:rPr lang="en-US" altLang="zh-CN" i="1" dirty="0" err="1"/>
              <a:t>m</a:t>
            </a:r>
            <a:r>
              <a:rPr lang="en-US" altLang="zh-CN" dirty="0" err="1"/>
              <a:t>,</a:t>
            </a:r>
            <a:r>
              <a:rPr lang="en-US" altLang="zh-CN" i="1" dirty="0" err="1"/>
              <a:t>n</a:t>
            </a:r>
            <a:endParaRPr lang="en-US" altLang="zh-CN" i="1" dirty="0"/>
          </a:p>
          <a:p>
            <a:pPr lvl="1" eaLnBrk="1" hangingPunct="1"/>
            <a:r>
              <a:rPr lang="en-US" altLang="zh-CN" dirty="0"/>
              <a:t>output: </a:t>
            </a:r>
            <a:r>
              <a:rPr lang="en-US" altLang="zh-CN" dirty="0" err="1"/>
              <a:t>gcd</a:t>
            </a:r>
            <a:r>
              <a:rPr lang="en-US" altLang="zh-CN" dirty="0"/>
              <a:t>(</a:t>
            </a:r>
            <a:r>
              <a:rPr lang="en-US" altLang="zh-CN" i="1" dirty="0" err="1"/>
              <a:t>m</a:t>
            </a:r>
            <a:r>
              <a:rPr lang="en-US" altLang="zh-CN" dirty="0" err="1"/>
              <a:t>,</a:t>
            </a:r>
            <a:r>
              <a:rPr lang="en-US" altLang="zh-CN" i="1" dirty="0" err="1"/>
              <a:t>n</a:t>
            </a:r>
            <a:r>
              <a:rPr lang="en-US" altLang="zh-CN" dirty="0"/>
              <a:t>)</a:t>
            </a:r>
          </a:p>
          <a:p>
            <a:pPr lvl="1" eaLnBrk="1" hangingPunct="1">
              <a:spcBef>
                <a:spcPct val="50000"/>
              </a:spcBef>
            </a:pPr>
            <a:r>
              <a:rPr lang="en-US" altLang="zh-CN" dirty="0"/>
              <a:t>procedure</a:t>
            </a:r>
          </a:p>
          <a:p>
            <a:pPr lvl="2" eaLnBrk="1" hangingPunct="1">
              <a:buFont typeface="Wingdings" pitchFamily="2" charset="2"/>
              <a:buNone/>
            </a:pPr>
            <a:r>
              <a:rPr lang="en-US" altLang="zh-CN" b="1" dirty="0"/>
              <a:t>Euclid(</a:t>
            </a:r>
            <a:r>
              <a:rPr lang="en-US" altLang="zh-CN" b="1" dirty="0" err="1"/>
              <a:t>int</a:t>
            </a:r>
            <a:r>
              <a:rPr lang="en-US" altLang="zh-CN" b="1" dirty="0"/>
              <a:t> </a:t>
            </a:r>
            <a:r>
              <a:rPr lang="en-US" altLang="zh-CN" i="1" dirty="0" err="1"/>
              <a:t>m</a:t>
            </a:r>
            <a:r>
              <a:rPr lang="en-US" altLang="zh-CN" dirty="0" err="1"/>
              <a:t>,</a:t>
            </a:r>
            <a:r>
              <a:rPr lang="en-US" altLang="zh-CN" i="1" dirty="0" err="1"/>
              <a:t>n</a:t>
            </a:r>
            <a:r>
              <a:rPr lang="en-US" altLang="zh-CN" dirty="0"/>
              <a:t>)</a:t>
            </a:r>
          </a:p>
          <a:p>
            <a:pPr lvl="2" eaLnBrk="1" hangingPunct="1">
              <a:buFont typeface="Wingdings" pitchFamily="2" charset="2"/>
              <a:buNone/>
            </a:pPr>
            <a:r>
              <a:rPr lang="en-US" altLang="zh-CN" dirty="0"/>
              <a:t>    </a:t>
            </a:r>
            <a:r>
              <a:rPr lang="en-US" altLang="zh-CN" b="1" dirty="0"/>
              <a:t>if </a:t>
            </a:r>
            <a:r>
              <a:rPr lang="en-US" altLang="zh-CN" i="1" dirty="0"/>
              <a:t>n</a:t>
            </a:r>
            <a:r>
              <a:rPr lang="en-US" altLang="zh-CN" dirty="0"/>
              <a:t>=0</a:t>
            </a:r>
          </a:p>
          <a:p>
            <a:pPr lvl="2" eaLnBrk="1" hangingPunct="1">
              <a:buFont typeface="Wingdings" pitchFamily="2" charset="2"/>
              <a:buNone/>
            </a:pPr>
            <a:r>
              <a:rPr lang="en-US" altLang="zh-CN" dirty="0"/>
              <a:t>        </a:t>
            </a:r>
            <a:r>
              <a:rPr lang="en-US" altLang="zh-CN" b="1" dirty="0"/>
              <a:t>then return </a:t>
            </a:r>
            <a:r>
              <a:rPr lang="en-US" altLang="zh-CN" i="1" dirty="0"/>
              <a:t>m</a:t>
            </a:r>
          </a:p>
          <a:p>
            <a:pPr lvl="2" eaLnBrk="1" hangingPunct="1">
              <a:buFont typeface="Wingdings" pitchFamily="2" charset="2"/>
              <a:buNone/>
            </a:pPr>
            <a:r>
              <a:rPr lang="en-US" altLang="zh-CN" i="1" dirty="0"/>
              <a:t>        </a:t>
            </a:r>
            <a:r>
              <a:rPr lang="en-US" altLang="zh-CN" b="1" dirty="0"/>
              <a:t>else return </a:t>
            </a:r>
            <a:r>
              <a:rPr lang="en-US" altLang="zh-CN" dirty="0">
                <a:solidFill>
                  <a:srgbClr val="FF0000"/>
                </a:solidFill>
              </a:rPr>
              <a:t>Euclid</a:t>
            </a:r>
            <a:r>
              <a:rPr lang="en-US" altLang="zh-CN" dirty="0"/>
              <a:t>(</a:t>
            </a:r>
            <a:r>
              <a:rPr lang="en-US" altLang="zh-CN" i="1" dirty="0"/>
              <a:t>n</a:t>
            </a:r>
            <a:r>
              <a:rPr lang="en-US" altLang="zh-CN" dirty="0"/>
              <a:t>, </a:t>
            </a:r>
            <a:r>
              <a:rPr lang="en-US" altLang="zh-CN" i="1" dirty="0"/>
              <a:t>m</a:t>
            </a:r>
            <a:r>
              <a:rPr lang="en-US" altLang="zh-CN" dirty="0"/>
              <a:t> mod </a:t>
            </a:r>
            <a:r>
              <a:rPr lang="en-US" altLang="zh-CN" i="1" dirty="0"/>
              <a:t>n</a:t>
            </a:r>
            <a:r>
              <a:rPr lang="en-US" altLang="zh-CN" dirty="0"/>
              <a:t>)</a:t>
            </a:r>
            <a:endParaRPr lang="zh-CN" altLang="en-US" dirty="0"/>
          </a:p>
          <a:p>
            <a:pPr lvl="1" eaLnBrk="1" hangingPunct="1">
              <a:spcBef>
                <a:spcPct val="50000"/>
              </a:spcBef>
            </a:pPr>
            <a:endParaRPr lang="en-US" altLang="zh-CN" dirty="0"/>
          </a:p>
        </p:txBody>
      </p:sp>
      <p:grpSp>
        <p:nvGrpSpPr>
          <p:cNvPr id="18436" name="Group 4"/>
          <p:cNvGrpSpPr>
            <a:grpSpLocks/>
          </p:cNvGrpSpPr>
          <p:nvPr/>
        </p:nvGrpSpPr>
        <p:grpSpPr bwMode="auto">
          <a:xfrm>
            <a:off x="4211638" y="4581525"/>
            <a:ext cx="4537075" cy="1008063"/>
            <a:chOff x="0" y="0"/>
            <a:chExt cx="2858" cy="635"/>
          </a:xfrm>
        </p:grpSpPr>
        <p:sp>
          <p:nvSpPr>
            <p:cNvPr id="19471" name="Text Box 12"/>
            <p:cNvSpPr txBox="1">
              <a:spLocks noChangeArrowheads="1"/>
            </p:cNvSpPr>
            <p:nvPr/>
          </p:nvSpPr>
          <p:spPr bwMode="auto">
            <a:xfrm>
              <a:off x="318" y="0"/>
              <a:ext cx="254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000" b="1">
                  <a:solidFill>
                    <a:srgbClr val="006600"/>
                  </a:solidFill>
                </a:rPr>
                <a:t>(</a:t>
              </a:r>
              <a:r>
                <a:rPr lang="en-US" altLang="zh-CN" sz="2000" b="1" i="1">
                  <a:solidFill>
                    <a:srgbClr val="006600"/>
                  </a:solidFill>
                </a:rPr>
                <a:t>m</a:t>
              </a:r>
              <a:r>
                <a:rPr lang="en-US" altLang="zh-CN" sz="2000" b="1">
                  <a:solidFill>
                    <a:srgbClr val="006600"/>
                  </a:solidFill>
                </a:rPr>
                <a:t> mod </a:t>
              </a:r>
              <a:r>
                <a:rPr lang="en-US" altLang="zh-CN" sz="2000" b="1" i="1">
                  <a:solidFill>
                    <a:srgbClr val="006600"/>
                  </a:solidFill>
                </a:rPr>
                <a:t>n</a:t>
              </a:r>
              <a:r>
                <a:rPr lang="en-US" altLang="zh-CN" sz="2000" b="1">
                  <a:solidFill>
                    <a:srgbClr val="006600"/>
                  </a:solidFill>
                </a:rPr>
                <a:t>) is always less than </a:t>
              </a:r>
              <a:r>
                <a:rPr lang="en-US" altLang="zh-CN" sz="2000" b="1" i="1">
                  <a:solidFill>
                    <a:srgbClr val="006600"/>
                  </a:solidFill>
                </a:rPr>
                <a:t>n</a:t>
              </a:r>
              <a:r>
                <a:rPr lang="en-US" altLang="zh-CN" sz="2000" b="1">
                  <a:solidFill>
                    <a:srgbClr val="006600"/>
                  </a:solidFill>
                </a:rPr>
                <a:t>, so, the algorithm must terminate</a:t>
              </a:r>
              <a:r>
                <a:rPr lang="en-US" altLang="zh-CN"/>
                <a:t>  </a:t>
              </a:r>
              <a:endParaRPr lang="en-US" altLang="zh-CN" i="1"/>
            </a:p>
          </p:txBody>
        </p:sp>
        <p:sp>
          <p:nvSpPr>
            <p:cNvPr id="19472" name="Line 13"/>
            <p:cNvSpPr>
              <a:spLocks noChangeShapeType="1"/>
            </p:cNvSpPr>
            <p:nvPr/>
          </p:nvSpPr>
          <p:spPr bwMode="auto">
            <a:xfrm flipH="1">
              <a:off x="590" y="453"/>
              <a:ext cx="227"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Oval 14"/>
            <p:cNvSpPr>
              <a:spLocks noChangeArrowheads="1"/>
            </p:cNvSpPr>
            <p:nvPr/>
          </p:nvSpPr>
          <p:spPr bwMode="auto">
            <a:xfrm>
              <a:off x="0" y="45"/>
              <a:ext cx="317" cy="318"/>
            </a:xfrm>
            <a:prstGeom prst="ellipse">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a:p>
          </p:txBody>
        </p:sp>
        <p:sp>
          <p:nvSpPr>
            <p:cNvPr id="19474" name="Text Box 15"/>
            <p:cNvSpPr txBox="1">
              <a:spLocks noChangeArrowheads="1"/>
            </p:cNvSpPr>
            <p:nvPr/>
          </p:nvSpPr>
          <p:spPr bwMode="auto">
            <a:xfrm>
              <a:off x="55" y="5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b="1">
                  <a:solidFill>
                    <a:srgbClr val="006600"/>
                  </a:solidFill>
                </a:rPr>
                <a:t>1</a:t>
              </a:r>
            </a:p>
          </p:txBody>
        </p:sp>
      </p:grpSp>
      <p:sp>
        <p:nvSpPr>
          <p:cNvPr id="19461" name="Line 18"/>
          <p:cNvSpPr>
            <a:spLocks noChangeShapeType="1"/>
          </p:cNvSpPr>
          <p:nvPr/>
        </p:nvSpPr>
        <p:spPr bwMode="auto">
          <a:xfrm>
            <a:off x="2268538" y="3500438"/>
            <a:ext cx="1295400" cy="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8442" name="Group 10"/>
          <p:cNvGrpSpPr>
            <a:grpSpLocks/>
          </p:cNvGrpSpPr>
          <p:nvPr/>
        </p:nvGrpSpPr>
        <p:grpSpPr bwMode="auto">
          <a:xfrm>
            <a:off x="3635375" y="3284538"/>
            <a:ext cx="4249738" cy="2592387"/>
            <a:chOff x="0" y="0"/>
            <a:chExt cx="2677" cy="1633"/>
          </a:xfrm>
        </p:grpSpPr>
        <p:sp>
          <p:nvSpPr>
            <p:cNvPr id="19465" name="Line 11"/>
            <p:cNvSpPr>
              <a:spLocks noChangeShapeType="1"/>
            </p:cNvSpPr>
            <p:nvPr/>
          </p:nvSpPr>
          <p:spPr bwMode="auto">
            <a:xfrm>
              <a:off x="635" y="1633"/>
              <a:ext cx="726" cy="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6" name="Line 21"/>
            <p:cNvSpPr>
              <a:spLocks noChangeShapeType="1"/>
            </p:cNvSpPr>
            <p:nvPr/>
          </p:nvSpPr>
          <p:spPr bwMode="auto">
            <a:xfrm flipH="1" flipV="1">
              <a:off x="0" y="182"/>
              <a:ext cx="182" cy="90"/>
            </a:xfrm>
            <a:prstGeom prst="line">
              <a:avLst/>
            </a:prstGeom>
            <a:noFill/>
            <a:ln w="9525">
              <a:solidFill>
                <a:srgbClr val="FFCC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67" name="Text Box 17"/>
            <p:cNvSpPr txBox="1">
              <a:spLocks noChangeArrowheads="1"/>
            </p:cNvSpPr>
            <p:nvPr/>
          </p:nvSpPr>
          <p:spPr bwMode="auto">
            <a:xfrm>
              <a:off x="545" y="0"/>
              <a:ext cx="213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000" b="1" dirty="0">
                  <a:solidFill>
                    <a:srgbClr val="0000CC"/>
                  </a:solidFill>
                </a:rPr>
                <a:t>if </a:t>
              </a:r>
              <a:r>
                <a:rPr lang="en-US" altLang="zh-CN" sz="2000" b="1" i="1" dirty="0">
                  <a:solidFill>
                    <a:srgbClr val="0000CC"/>
                  </a:solidFill>
                </a:rPr>
                <a:t>d</a:t>
              </a:r>
              <a:r>
                <a:rPr lang="en-US" altLang="zh-CN" sz="2000" b="1" dirty="0">
                  <a:solidFill>
                    <a:srgbClr val="0000CC"/>
                  </a:solidFill>
                </a:rPr>
                <a:t> is a common divisor of </a:t>
              </a:r>
              <a:r>
                <a:rPr lang="en-US" altLang="zh-CN" sz="2000" b="1" i="1" dirty="0">
                  <a:solidFill>
                    <a:srgbClr val="0000CC"/>
                  </a:solidFill>
                </a:rPr>
                <a:t>m</a:t>
              </a:r>
              <a:r>
                <a:rPr lang="en-US" altLang="zh-CN" sz="2000" b="1" dirty="0">
                  <a:solidFill>
                    <a:srgbClr val="0000CC"/>
                  </a:solidFill>
                </a:rPr>
                <a:t> and </a:t>
              </a:r>
              <a:r>
                <a:rPr lang="en-US" altLang="zh-CN" sz="2000" b="1" i="1" dirty="0">
                  <a:solidFill>
                    <a:srgbClr val="0000CC"/>
                  </a:solidFill>
                </a:rPr>
                <a:t>n</a:t>
              </a:r>
              <a:r>
                <a:rPr lang="en-US" altLang="zh-CN" sz="2000" b="1" dirty="0">
                  <a:solidFill>
                    <a:srgbClr val="0000CC"/>
                  </a:solidFill>
                </a:rPr>
                <a:t>, it must be a common divisor of </a:t>
              </a:r>
              <a:r>
                <a:rPr lang="en-US" altLang="zh-CN" sz="2000" b="1" i="1" dirty="0">
                  <a:solidFill>
                    <a:srgbClr val="0000CC"/>
                  </a:solidFill>
                </a:rPr>
                <a:t>n</a:t>
              </a:r>
              <a:r>
                <a:rPr lang="en-US" altLang="zh-CN" sz="2000" b="1" dirty="0">
                  <a:solidFill>
                    <a:srgbClr val="0000CC"/>
                  </a:solidFill>
                </a:rPr>
                <a:t> and (</a:t>
              </a:r>
              <a:r>
                <a:rPr lang="en-US" altLang="zh-CN" sz="2000" b="1" i="1" dirty="0">
                  <a:solidFill>
                    <a:srgbClr val="0000CC"/>
                  </a:solidFill>
                </a:rPr>
                <a:t>m </a:t>
              </a:r>
              <a:r>
                <a:rPr lang="en-US" altLang="zh-CN" sz="2000" b="1" dirty="0">
                  <a:solidFill>
                    <a:srgbClr val="0000CC"/>
                  </a:solidFill>
                </a:rPr>
                <a:t>mod </a:t>
              </a:r>
              <a:r>
                <a:rPr lang="en-US" altLang="zh-CN" sz="2000" b="1" i="1" dirty="0">
                  <a:solidFill>
                    <a:srgbClr val="0000CC"/>
                  </a:solidFill>
                </a:rPr>
                <a:t>n</a:t>
              </a:r>
              <a:r>
                <a:rPr lang="en-US" altLang="zh-CN" sz="2000" b="1" dirty="0">
                  <a:solidFill>
                    <a:srgbClr val="0000CC"/>
                  </a:solidFill>
                </a:rPr>
                <a:t>)</a:t>
              </a:r>
            </a:p>
          </p:txBody>
        </p:sp>
        <p:sp>
          <p:nvSpPr>
            <p:cNvPr id="19468" name="Oval 19"/>
            <p:cNvSpPr>
              <a:spLocks noChangeArrowheads="1"/>
            </p:cNvSpPr>
            <p:nvPr/>
          </p:nvSpPr>
          <p:spPr bwMode="auto">
            <a:xfrm>
              <a:off x="227" y="182"/>
              <a:ext cx="318" cy="317"/>
            </a:xfrm>
            <a:prstGeom prst="ellipse">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a:p>
          </p:txBody>
        </p:sp>
        <p:sp>
          <p:nvSpPr>
            <p:cNvPr id="19469" name="Text Box 20"/>
            <p:cNvSpPr txBox="1">
              <a:spLocks noChangeArrowheads="1"/>
            </p:cNvSpPr>
            <p:nvPr/>
          </p:nvSpPr>
          <p:spPr bwMode="auto">
            <a:xfrm>
              <a:off x="281" y="18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a:t>2</a:t>
              </a:r>
            </a:p>
          </p:txBody>
        </p:sp>
        <p:sp>
          <p:nvSpPr>
            <p:cNvPr id="19470" name="Line 22"/>
            <p:cNvSpPr>
              <a:spLocks noChangeShapeType="1"/>
            </p:cNvSpPr>
            <p:nvPr/>
          </p:nvSpPr>
          <p:spPr bwMode="auto">
            <a:xfrm>
              <a:off x="499" y="499"/>
              <a:ext cx="409" cy="953"/>
            </a:xfrm>
            <a:prstGeom prst="line">
              <a:avLst/>
            </a:prstGeom>
            <a:noFill/>
            <a:ln w="9525">
              <a:solidFill>
                <a:srgbClr val="FF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9464" name="灯片编号占位符 3"/>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37A6576D-0EA4-4548-99F3-F00DCBD46096}" type="slidenum">
              <a:rPr lang="zh-CN" altLang="en-US" smtClean="0"/>
              <a:pPr eaLnBrk="1" hangingPunct="1"/>
              <a:t>13</a:t>
            </a:fld>
            <a:endParaRPr lang="en-US" altLang="zh-CN"/>
          </a:p>
        </p:txBody>
      </p:sp>
      <p:sp>
        <p:nvSpPr>
          <p:cNvPr id="2" name="文本框 1">
            <a:extLst>
              <a:ext uri="{FF2B5EF4-FFF2-40B4-BE49-F238E27FC236}">
                <a16:creationId xmlns:a16="http://schemas.microsoft.com/office/drawing/2014/main" id="{B97F63B1-1BAE-BF49-A231-659BC52A8896}"/>
              </a:ext>
            </a:extLst>
          </p:cNvPr>
          <p:cNvSpPr txBox="1"/>
          <p:nvPr/>
        </p:nvSpPr>
        <p:spPr>
          <a:xfrm>
            <a:off x="6516217" y="1617076"/>
            <a:ext cx="2304256" cy="646331"/>
          </a:xfrm>
          <a:prstGeom prst="rect">
            <a:avLst/>
          </a:prstGeom>
          <a:noFill/>
        </p:spPr>
        <p:txBody>
          <a:bodyPr wrap="square" rtlCol="0">
            <a:spAutoFit/>
          </a:bodyPr>
          <a:lstStyle/>
          <a:p>
            <a:r>
              <a:rPr kumimoji="1" lang="en-US" altLang="zh-CN" dirty="0"/>
              <a:t>m=k</a:t>
            </a:r>
            <a:r>
              <a:rPr kumimoji="1" lang="en-US" altLang="zh-CN" baseline="-25000" dirty="0"/>
              <a:t>1</a:t>
            </a:r>
            <a:r>
              <a:rPr kumimoji="1" lang="en-US" altLang="zh-CN" dirty="0"/>
              <a:t>d,  n= k</a:t>
            </a:r>
            <a:r>
              <a:rPr kumimoji="1" lang="en-US" altLang="zh-CN" baseline="-25000" dirty="0"/>
              <a:t>2</a:t>
            </a:r>
            <a:r>
              <a:rPr kumimoji="1" lang="en-US" altLang="zh-CN" dirty="0"/>
              <a:t>d</a:t>
            </a:r>
          </a:p>
          <a:p>
            <a:r>
              <a:rPr kumimoji="1" lang="en-US" altLang="zh-CN" dirty="0"/>
              <a:t>m mod n= k</a:t>
            </a:r>
            <a:r>
              <a:rPr kumimoji="1" lang="en-US" altLang="zh-CN" baseline="-25000" dirty="0"/>
              <a:t>1</a:t>
            </a:r>
            <a:r>
              <a:rPr kumimoji="1" lang="en-US" altLang="zh-CN" dirty="0"/>
              <a:t>d - k</a:t>
            </a:r>
            <a:r>
              <a:rPr kumimoji="1" lang="en-US" altLang="zh-CN" baseline="-25000" dirty="0"/>
              <a:t>3</a:t>
            </a:r>
            <a:r>
              <a:rPr kumimoji="1" lang="en-US" altLang="zh-CN" dirty="0"/>
              <a:t>k</a:t>
            </a:r>
            <a:r>
              <a:rPr kumimoji="1" lang="en-US" altLang="zh-CN" baseline="-25000" dirty="0"/>
              <a:t>2</a:t>
            </a:r>
            <a:r>
              <a:rPr kumimoji="1" lang="en-US" altLang="zh-CN" dirty="0"/>
              <a:t>d</a:t>
            </a:r>
            <a:endParaRPr kumimoji="1"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42"/>
                                        </p:tgtEl>
                                        <p:attrNameLst>
                                          <p:attrName>style.visibility</p:attrName>
                                        </p:attrNameLst>
                                      </p:cBhvr>
                                      <p:to>
                                        <p:strVal val="visible"/>
                                      </p:to>
                                    </p:set>
                                    <p:anim calcmode="lin" valueType="num">
                                      <p:cBhvr additive="base">
                                        <p:cTn id="13" dur="500" fill="hold"/>
                                        <p:tgtEl>
                                          <p:spTgt spid="18442"/>
                                        </p:tgtEl>
                                        <p:attrNameLst>
                                          <p:attrName>ppt_x</p:attrName>
                                        </p:attrNameLst>
                                      </p:cBhvr>
                                      <p:tavLst>
                                        <p:tav tm="0">
                                          <p:val>
                                            <p:strVal val="#ppt_x"/>
                                          </p:val>
                                        </p:tav>
                                        <p:tav tm="100000">
                                          <p:val>
                                            <p:strVal val="#ppt_x"/>
                                          </p:val>
                                        </p:tav>
                                      </p:tavLst>
                                    </p:anim>
                                    <p:anim calcmode="lin" valueType="num">
                                      <p:cBhvr additive="base">
                                        <p:cTn id="14" dur="500" fill="hold"/>
                                        <p:tgtEl>
                                          <p:spTgt spid="18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altLang="en-US" dirty="0"/>
              <a:t> </a:t>
            </a:r>
            <a:r>
              <a:rPr lang="en-US" altLang="zh-CN" dirty="0"/>
              <a:t>Proving Correctness by Induction</a:t>
            </a:r>
          </a:p>
        </p:txBody>
      </p:sp>
      <p:sp>
        <p:nvSpPr>
          <p:cNvPr id="18435" name="Rectangle 3"/>
          <p:cNvSpPr>
            <a:spLocks noGrp="1" noChangeArrowheads="1"/>
          </p:cNvSpPr>
          <p:nvPr>
            <p:ph type="body" idx="4294967295"/>
          </p:nvPr>
        </p:nvSpPr>
        <p:spPr/>
        <p:txBody>
          <a:bodyPr/>
          <a:lstStyle/>
          <a:p>
            <a:pPr eaLnBrk="1" hangingPunct="1"/>
            <a:r>
              <a:rPr lang="en-US" altLang="zh-CN" dirty="0">
                <a:sym typeface="Wingdings 3" pitchFamily="18" charset="2"/>
              </a:rPr>
              <a:t>Induction on n. That is, we need to prove:</a:t>
            </a:r>
          </a:p>
          <a:p>
            <a:pPr lvl="1" eaLnBrk="1" hangingPunct="1"/>
            <a:r>
              <a:rPr lang="en-US" altLang="zh-CN" dirty="0">
                <a:sym typeface="Wingdings 3" pitchFamily="18" charset="2"/>
              </a:rPr>
              <a:t>Euclid(m,0) gives the correct output for any nonnegative m</a:t>
            </a:r>
          </a:p>
          <a:p>
            <a:pPr lvl="1" eaLnBrk="1" hangingPunct="1"/>
            <a:r>
              <a:rPr lang="en-US" altLang="zh-CN" dirty="0">
                <a:sym typeface="Wingdings 3" pitchFamily="18" charset="2"/>
              </a:rPr>
              <a:t>Euclid(m,1) gives the correct output for any nonnegative m</a:t>
            </a:r>
          </a:p>
          <a:p>
            <a:pPr lvl="1" eaLnBrk="1" hangingPunct="1"/>
            <a:r>
              <a:rPr lang="mr-IN" altLang="zh-CN" dirty="0">
                <a:sym typeface="Wingdings 3" pitchFamily="18" charset="2"/>
              </a:rPr>
              <a:t>……</a:t>
            </a:r>
            <a:endParaRPr lang="en-US" altLang="zh-CN" dirty="0">
              <a:sym typeface="Wingdings 3" pitchFamily="18" charset="2"/>
            </a:endParaRPr>
          </a:p>
          <a:p>
            <a:pPr lvl="1" eaLnBrk="1" hangingPunct="1"/>
            <a:r>
              <a:rPr lang="en-US" altLang="zh-CN" dirty="0">
                <a:sym typeface="Wingdings 3" pitchFamily="18" charset="2"/>
              </a:rPr>
              <a:t>Euclid(</a:t>
            </a:r>
            <a:r>
              <a:rPr lang="en-US" altLang="zh-CN" dirty="0" err="1">
                <a:sym typeface="Wingdings 3" pitchFamily="18" charset="2"/>
              </a:rPr>
              <a:t>m,k</a:t>
            </a:r>
            <a:r>
              <a:rPr lang="en-US" altLang="zh-CN" dirty="0">
                <a:sym typeface="Wingdings 3" pitchFamily="18" charset="2"/>
              </a:rPr>
              <a:t>) gives the correct output for any nonnegative m</a:t>
            </a:r>
          </a:p>
          <a:p>
            <a:pPr lvl="1" eaLnBrk="1" hangingPunct="1"/>
            <a:endParaRPr lang="en-US" altLang="zh-CN" dirty="0">
              <a:sym typeface="Wingdings 3" pitchFamily="18" charset="2"/>
            </a:endParaRPr>
          </a:p>
          <a:p>
            <a:pPr lvl="1" eaLnBrk="1" hangingPunct="1"/>
            <a:endParaRPr lang="en-US" altLang="zh-CN" dirty="0">
              <a:sym typeface="Wingdings 3" pitchFamily="18" charset="2"/>
            </a:endParaRPr>
          </a:p>
        </p:txBody>
      </p:sp>
      <p:sp>
        <p:nvSpPr>
          <p:cNvPr id="18436"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ADB161E-080C-4000-A462-513F61707794}" type="slidenum">
              <a:rPr lang="zh-CN" altLang="en-US" smtClean="0"/>
              <a:pPr eaLnBrk="1" hangingPunct="1"/>
              <a:t>14</a:t>
            </a:fld>
            <a:endParaRPr lang="en-US" altLang="zh-CN"/>
          </a:p>
        </p:txBody>
      </p:sp>
    </p:spTree>
    <p:extLst>
      <p:ext uri="{BB962C8B-B14F-4D97-AF65-F5344CB8AC3E}">
        <p14:creationId xmlns:p14="http://schemas.microsoft.com/office/powerpoint/2010/main" val="69453274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14300" y="193274"/>
            <a:ext cx="8637588" cy="1446550"/>
          </a:xfrm>
        </p:spPr>
        <p:txBody>
          <a:bodyPr/>
          <a:lstStyle/>
          <a:p>
            <a:pPr eaLnBrk="1" hangingPunct="1"/>
            <a:r>
              <a:rPr lang="en-US" altLang="zh-CN" dirty="0"/>
              <a:t>How to measure the amount of work done?</a:t>
            </a:r>
          </a:p>
        </p:txBody>
      </p:sp>
      <p:sp>
        <p:nvSpPr>
          <p:cNvPr id="20483" name="Rectangle 3"/>
          <p:cNvSpPr>
            <a:spLocks noGrp="1" noChangeArrowheads="1"/>
          </p:cNvSpPr>
          <p:nvPr>
            <p:ph type="body" idx="4294967295"/>
          </p:nvPr>
        </p:nvSpPr>
        <p:spPr/>
        <p:txBody>
          <a:bodyPr/>
          <a:lstStyle/>
          <a:p>
            <a:pPr eaLnBrk="1" hangingPunct="1">
              <a:lnSpc>
                <a:spcPct val="90000"/>
              </a:lnSpc>
            </a:pPr>
            <a:r>
              <a:rPr lang="en-US" altLang="zh-CN"/>
              <a:t>Not too general</a:t>
            </a:r>
          </a:p>
          <a:p>
            <a:pPr lvl="1" eaLnBrk="1" hangingPunct="1">
              <a:lnSpc>
                <a:spcPct val="90000"/>
              </a:lnSpc>
            </a:pPr>
            <a:r>
              <a:rPr lang="en-US" altLang="zh-CN"/>
              <a:t>Giving some indication to make useful comparison for algorithms</a:t>
            </a:r>
          </a:p>
          <a:p>
            <a:pPr eaLnBrk="1" hangingPunct="1">
              <a:lnSpc>
                <a:spcPct val="90000"/>
              </a:lnSpc>
            </a:pPr>
            <a:r>
              <a:rPr lang="en-US" altLang="zh-CN"/>
              <a:t>Not too precise</a:t>
            </a:r>
          </a:p>
          <a:p>
            <a:pPr lvl="1" eaLnBrk="1" hangingPunct="1">
              <a:lnSpc>
                <a:spcPct val="90000"/>
              </a:lnSpc>
            </a:pPr>
            <a:r>
              <a:rPr lang="en-US" altLang="zh-CN"/>
              <a:t>Machine independent</a:t>
            </a:r>
          </a:p>
          <a:p>
            <a:pPr lvl="1" eaLnBrk="1" hangingPunct="1">
              <a:lnSpc>
                <a:spcPct val="90000"/>
              </a:lnSpc>
            </a:pPr>
            <a:r>
              <a:rPr lang="en-US" altLang="zh-CN"/>
              <a:t>Language independent</a:t>
            </a:r>
          </a:p>
          <a:p>
            <a:pPr lvl="1" eaLnBrk="1" hangingPunct="1">
              <a:lnSpc>
                <a:spcPct val="90000"/>
              </a:lnSpc>
            </a:pPr>
            <a:r>
              <a:rPr lang="en-US" altLang="zh-CN"/>
              <a:t>Programming style independent</a:t>
            </a:r>
          </a:p>
          <a:p>
            <a:pPr lvl="1" eaLnBrk="1" hangingPunct="1">
              <a:lnSpc>
                <a:spcPct val="90000"/>
              </a:lnSpc>
            </a:pPr>
            <a:r>
              <a:rPr lang="en-US" altLang="zh-CN"/>
              <a:t>Implementation independent</a:t>
            </a:r>
          </a:p>
        </p:txBody>
      </p:sp>
      <p:sp>
        <p:nvSpPr>
          <p:cNvPr id="2048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80A3A751-ED5A-4A97-B1F1-DD801CE4D401}" type="slidenum">
              <a:rPr lang="zh-CN" altLang="en-US" smtClean="0"/>
              <a:pPr eaLnBrk="1" hangingPunct="1"/>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altLang="zh-CN" dirty="0"/>
              <a:t>How to measure?</a:t>
            </a:r>
          </a:p>
        </p:txBody>
      </p:sp>
      <p:sp>
        <p:nvSpPr>
          <p:cNvPr id="21507" name="Rectangle 3"/>
          <p:cNvSpPr>
            <a:spLocks noGrp="1" noChangeArrowheads="1"/>
          </p:cNvSpPr>
          <p:nvPr>
            <p:ph type="body" idx="4294967295"/>
          </p:nvPr>
        </p:nvSpPr>
        <p:spPr/>
        <p:txBody>
          <a:bodyPr/>
          <a:lstStyle/>
          <a:p>
            <a:pPr eaLnBrk="1" hangingPunct="1">
              <a:lnSpc>
                <a:spcPct val="90000"/>
              </a:lnSpc>
            </a:pPr>
            <a:r>
              <a:rPr lang="en-US" altLang="zh-CN" sz="2400" dirty="0"/>
              <a:t>A tradeoff between “not too general” and “not too precise” is the number of simple operations (e.g., multiplications and additions in matrix multiplication) </a:t>
            </a:r>
          </a:p>
          <a:p>
            <a:pPr lvl="1" eaLnBrk="1" hangingPunct="1">
              <a:lnSpc>
                <a:spcPct val="90000"/>
              </a:lnSpc>
            </a:pPr>
            <a:r>
              <a:rPr lang="en-US" altLang="zh-CN" sz="2000" dirty="0"/>
              <a:t>Running time is usually proportional to the number of simple operations</a:t>
            </a:r>
          </a:p>
          <a:p>
            <a:pPr lvl="1" eaLnBrk="1" hangingPunct="1">
              <a:lnSpc>
                <a:spcPct val="90000"/>
              </a:lnSpc>
            </a:pPr>
            <a:endParaRPr lang="en-US" altLang="zh-CN" sz="2000" dirty="0"/>
          </a:p>
          <a:p>
            <a:pPr eaLnBrk="1" hangingPunct="1">
              <a:lnSpc>
                <a:spcPct val="90000"/>
              </a:lnSpc>
            </a:pPr>
            <a:r>
              <a:rPr lang="en-US" altLang="zh-CN" sz="2400" dirty="0"/>
              <a:t>A better one is the number of critical operations, which greatly simplifies the analysis of algorithm running time.</a:t>
            </a:r>
          </a:p>
        </p:txBody>
      </p:sp>
      <p:sp>
        <p:nvSpPr>
          <p:cNvPr id="21508"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5B5FF6E7-450E-42B0-8328-3E8D1826906C}" type="slidenum">
              <a:rPr lang="zh-CN" altLang="en-US" smtClean="0"/>
              <a:pPr eaLnBrk="1" hangingPunct="1"/>
              <a:t>16</a:t>
            </a:fld>
            <a:endParaRPr lang="en-US" altLang="zh-CN"/>
          </a:p>
        </p:txBody>
      </p:sp>
    </p:spTree>
    <p:extLst>
      <p:ext uri="{BB962C8B-B14F-4D97-AF65-F5344CB8AC3E}">
        <p14:creationId xmlns:p14="http://schemas.microsoft.com/office/powerpoint/2010/main" val="3841506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altLang="zh-CN" dirty="0"/>
              <a:t>Critical operation</a:t>
            </a:r>
          </a:p>
        </p:txBody>
      </p:sp>
      <p:sp>
        <p:nvSpPr>
          <p:cNvPr id="21507" name="Rectangle 3"/>
          <p:cNvSpPr>
            <a:spLocks noGrp="1" noChangeArrowheads="1"/>
          </p:cNvSpPr>
          <p:nvPr>
            <p:ph type="body" idx="4294967295"/>
          </p:nvPr>
        </p:nvSpPr>
        <p:spPr>
          <a:xfrm>
            <a:off x="328613" y="1941513"/>
            <a:ext cx="8208962" cy="4114800"/>
          </a:xfrm>
        </p:spPr>
        <p:txBody>
          <a:bodyPr/>
          <a:lstStyle/>
          <a:p>
            <a:pPr eaLnBrk="1" hangingPunct="1">
              <a:lnSpc>
                <a:spcPct val="90000"/>
              </a:lnSpc>
            </a:pPr>
            <a:endParaRPr lang="en-US" altLang="zh-CN" sz="2800" dirty="0"/>
          </a:p>
          <a:p>
            <a:pPr lvl="1" eaLnBrk="1" hangingPunct="1">
              <a:lnSpc>
                <a:spcPct val="90000"/>
              </a:lnSpc>
            </a:pPr>
            <a:r>
              <a:rPr lang="en-US" altLang="zh-CN" sz="2400" dirty="0"/>
              <a:t>Search or sorting an array	comparison</a:t>
            </a:r>
          </a:p>
          <a:p>
            <a:pPr lvl="1" eaLnBrk="1" hangingPunct="1">
              <a:lnSpc>
                <a:spcPct val="90000"/>
              </a:lnSpc>
            </a:pPr>
            <a:r>
              <a:rPr lang="en-US" altLang="zh-CN" sz="2400" dirty="0"/>
              <a:t>Multiply 2 matrices		multiplication</a:t>
            </a:r>
          </a:p>
          <a:p>
            <a:pPr lvl="1" eaLnBrk="1" hangingPunct="1">
              <a:lnSpc>
                <a:spcPct val="90000"/>
              </a:lnSpc>
            </a:pPr>
            <a:r>
              <a:rPr lang="en-US" altLang="zh-CN" sz="2400" dirty="0"/>
              <a:t>Find the </a:t>
            </a:r>
            <a:r>
              <a:rPr lang="en-US" altLang="zh-CN" sz="2400" dirty="0" err="1"/>
              <a:t>gcd</a:t>
            </a:r>
            <a:r>
              <a:rPr lang="en-US" altLang="zh-CN" sz="2400" dirty="0"/>
              <a:t>			mod</a:t>
            </a:r>
          </a:p>
          <a:p>
            <a:pPr lvl="1" eaLnBrk="1" hangingPunct="1">
              <a:lnSpc>
                <a:spcPct val="90000"/>
              </a:lnSpc>
            </a:pPr>
            <a:r>
              <a:rPr lang="en-US" altLang="zh-CN" sz="2400" dirty="0"/>
              <a:t>Traverse a tree	   		processing an edge</a:t>
            </a:r>
          </a:p>
          <a:p>
            <a:pPr lvl="1" eaLnBrk="1" hangingPunct="1">
              <a:lnSpc>
                <a:spcPct val="90000"/>
              </a:lnSpc>
            </a:pPr>
            <a:r>
              <a:rPr lang="en-US" altLang="zh-CN" sz="2400" dirty="0"/>
              <a:t>Non-iterative procedure	procedure invocation</a:t>
            </a:r>
          </a:p>
        </p:txBody>
      </p:sp>
      <p:sp>
        <p:nvSpPr>
          <p:cNvPr id="21508"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5B5FF6E7-450E-42B0-8328-3E8D1826906C}" type="slidenum">
              <a:rPr lang="zh-CN" altLang="en-US" smtClean="0"/>
              <a:pPr eaLnBrk="1" hangingPunct="1"/>
              <a:t>17</a:t>
            </a:fld>
            <a:endParaRPr lang="en-US" altLang="zh-CN"/>
          </a:p>
        </p:txBody>
      </p:sp>
      <p:sp>
        <p:nvSpPr>
          <p:cNvPr id="6" name="Rectangle 3">
            <a:extLst>
              <a:ext uri="{FF2B5EF4-FFF2-40B4-BE49-F238E27FC236}">
                <a16:creationId xmlns:a16="http://schemas.microsoft.com/office/drawing/2014/main" id="{F48F4895-01B1-8F4F-9F22-18A818100ABD}"/>
              </a:ext>
            </a:extLst>
          </p:cNvPr>
          <p:cNvSpPr txBox="1">
            <a:spLocks noChangeArrowheads="1"/>
          </p:cNvSpPr>
          <p:nvPr/>
        </p:nvSpPr>
        <p:spPr bwMode="auto">
          <a:xfrm>
            <a:off x="481013" y="5085184"/>
            <a:ext cx="7043315" cy="112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marL="457200" lvl="1" indent="0" eaLnBrk="1" hangingPunct="1">
              <a:lnSpc>
                <a:spcPct val="90000"/>
              </a:lnSpc>
              <a:buNone/>
            </a:pPr>
            <a:r>
              <a:rPr lang="en-US" altLang="zh-CN" sz="2400" kern="0" dirty="0"/>
              <a:t>Running time is usually proportional to the number of critical operations</a:t>
            </a:r>
          </a:p>
          <a:p>
            <a:pPr marL="457200" lvl="1" indent="0" eaLnBrk="1" hangingPunct="1">
              <a:lnSpc>
                <a:spcPct val="90000"/>
              </a:lnSpc>
              <a:buNone/>
            </a:pPr>
            <a:endParaRPr lang="en-US" altLang="zh-CN" sz="2400" kern="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a:t>Presenting the Analysis Results</a:t>
            </a:r>
          </a:p>
        </p:txBody>
      </p:sp>
      <p:sp>
        <p:nvSpPr>
          <p:cNvPr id="22531" name="Rectangle 3"/>
          <p:cNvSpPr>
            <a:spLocks noGrp="1" noChangeArrowheads="1"/>
          </p:cNvSpPr>
          <p:nvPr>
            <p:ph type="body" idx="4294967295"/>
          </p:nvPr>
        </p:nvSpPr>
        <p:spPr/>
        <p:txBody>
          <a:bodyPr/>
          <a:lstStyle/>
          <a:p>
            <a:pPr eaLnBrk="1" hangingPunct="1"/>
            <a:r>
              <a:rPr lang="en-US" altLang="zh-CN"/>
              <a:t>Amount of work done usually depends on the size of the inputs</a:t>
            </a:r>
          </a:p>
          <a:p>
            <a:pPr eaLnBrk="1" hangingPunct="1"/>
            <a:endParaRPr lang="en-US" altLang="zh-CN"/>
          </a:p>
          <a:p>
            <a:pPr eaLnBrk="1" hangingPunct="1"/>
            <a:r>
              <a:rPr lang="en-US" altLang="zh-CN"/>
              <a:t>Amount of work done usually doesn’t depend on the size solely</a:t>
            </a:r>
          </a:p>
        </p:txBody>
      </p:sp>
      <p:sp>
        <p:nvSpPr>
          <p:cNvPr id="22532"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61941C9B-5639-47CB-8C21-F62D3A533948}" type="slidenum">
              <a:rPr lang="zh-CN" altLang="en-US" smtClean="0"/>
              <a:pPr eaLnBrk="1" hangingPunct="1"/>
              <a:t>18</a:t>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zh-CN"/>
              <a:t>Worst-case Complexity</a:t>
            </a:r>
          </a:p>
        </p:txBody>
      </p:sp>
      <p:sp>
        <p:nvSpPr>
          <p:cNvPr id="23555" name="Rectangle 3"/>
          <p:cNvSpPr>
            <a:spLocks noGrp="1" noChangeArrowheads="1"/>
          </p:cNvSpPr>
          <p:nvPr>
            <p:ph type="body" idx="4294967295"/>
          </p:nvPr>
        </p:nvSpPr>
        <p:spPr/>
        <p:txBody>
          <a:bodyPr/>
          <a:lstStyle/>
          <a:p>
            <a:pPr eaLnBrk="1" hangingPunct="1">
              <a:lnSpc>
                <a:spcPct val="90000"/>
              </a:lnSpc>
            </a:pPr>
            <a:r>
              <a:rPr lang="en-US" altLang="zh-CN" dirty="0"/>
              <a:t>Worst-case complexity,  of a specified algorithm </a:t>
            </a:r>
            <a:r>
              <a:rPr lang="en-US" altLang="zh-CN" i="1" dirty="0"/>
              <a:t>A </a:t>
            </a:r>
            <a:r>
              <a:rPr lang="en-US" altLang="zh-CN" dirty="0"/>
              <a:t>for a specified problem </a:t>
            </a:r>
            <a:r>
              <a:rPr lang="en-US" altLang="zh-CN" i="1" dirty="0"/>
              <a:t>P</a:t>
            </a:r>
            <a:r>
              <a:rPr lang="en-US" altLang="zh-CN" dirty="0"/>
              <a:t> of size n:</a:t>
            </a:r>
          </a:p>
          <a:p>
            <a:pPr lvl="1" eaLnBrk="1" hangingPunct="1">
              <a:lnSpc>
                <a:spcPct val="90000"/>
              </a:lnSpc>
            </a:pPr>
            <a:r>
              <a:rPr lang="en-US" altLang="zh-CN" dirty="0"/>
              <a:t>Giving the maximum number of operations performed by </a:t>
            </a:r>
            <a:r>
              <a:rPr lang="en-US" altLang="zh-CN" i="1" dirty="0"/>
              <a:t>A</a:t>
            </a:r>
            <a:r>
              <a:rPr lang="en-US" altLang="zh-CN" dirty="0"/>
              <a:t> on any input of size n</a:t>
            </a:r>
          </a:p>
          <a:p>
            <a:pPr lvl="1" eaLnBrk="1" hangingPunct="1">
              <a:lnSpc>
                <a:spcPct val="90000"/>
              </a:lnSpc>
            </a:pPr>
            <a:r>
              <a:rPr lang="en-US" altLang="zh-CN" dirty="0"/>
              <a:t>Being a function of n</a:t>
            </a:r>
          </a:p>
          <a:p>
            <a:pPr lvl="1" eaLnBrk="1" hangingPunct="1">
              <a:lnSpc>
                <a:spcPct val="90000"/>
              </a:lnSpc>
            </a:pPr>
            <a:r>
              <a:rPr lang="en-US" altLang="zh-CN" dirty="0"/>
              <a:t>Denoted as W(n)</a:t>
            </a:r>
          </a:p>
          <a:p>
            <a:pPr eaLnBrk="1" hangingPunct="1">
              <a:lnSpc>
                <a:spcPct val="90000"/>
              </a:lnSpc>
              <a:spcBef>
                <a:spcPct val="50000"/>
              </a:spcBef>
            </a:pPr>
            <a:r>
              <a:rPr lang="en-US" altLang="zh-CN" i="1" dirty="0"/>
              <a:t>W</a:t>
            </a:r>
            <a:r>
              <a:rPr lang="en-US" altLang="zh-CN" dirty="0"/>
              <a:t>(</a:t>
            </a:r>
            <a:r>
              <a:rPr lang="en-US" altLang="zh-CN" i="1" dirty="0"/>
              <a:t>n</a:t>
            </a:r>
            <a:r>
              <a:rPr lang="en-US" altLang="zh-CN" dirty="0"/>
              <a:t>)=max{</a:t>
            </a:r>
            <a:r>
              <a:rPr lang="en-US" altLang="zh-CN" i="1" dirty="0"/>
              <a:t>t</a:t>
            </a:r>
            <a:r>
              <a:rPr lang="en-US" altLang="zh-CN" dirty="0"/>
              <a:t>(</a:t>
            </a:r>
            <a:r>
              <a:rPr lang="en-US" altLang="zh-CN" i="1" dirty="0"/>
              <a:t>I</a:t>
            </a:r>
            <a:r>
              <a:rPr lang="en-US" altLang="zh-CN" dirty="0"/>
              <a:t>) | </a:t>
            </a:r>
            <a:r>
              <a:rPr lang="en-US" altLang="zh-CN" i="1" dirty="0" err="1"/>
              <a:t>I</a:t>
            </a:r>
            <a:r>
              <a:rPr lang="en-US" altLang="zh-CN" dirty="0" err="1">
                <a:sym typeface="Symbol" pitchFamily="18" charset="2"/>
              </a:rPr>
              <a:t></a:t>
            </a:r>
            <a:r>
              <a:rPr lang="en-US" altLang="zh-CN" i="1" dirty="0" err="1">
                <a:sym typeface="Symbol" pitchFamily="18" charset="2"/>
              </a:rPr>
              <a:t>D</a:t>
            </a:r>
            <a:r>
              <a:rPr lang="en-US" altLang="zh-CN" baseline="-25000" dirty="0" err="1">
                <a:sym typeface="Symbol" pitchFamily="18" charset="2"/>
              </a:rPr>
              <a:t>n</a:t>
            </a:r>
            <a:r>
              <a:rPr lang="en-US" altLang="zh-CN" dirty="0">
                <a:sym typeface="Symbol" pitchFamily="18" charset="2"/>
              </a:rPr>
              <a:t>}, where </a:t>
            </a:r>
            <a:r>
              <a:rPr lang="en-US" altLang="zh-CN" i="1" dirty="0" err="1">
                <a:sym typeface="Symbol" pitchFamily="18" charset="2"/>
              </a:rPr>
              <a:t>D</a:t>
            </a:r>
            <a:r>
              <a:rPr lang="en-US" altLang="zh-CN" baseline="-25000" dirty="0" err="1">
                <a:sym typeface="Symbol" pitchFamily="18" charset="2"/>
              </a:rPr>
              <a:t>n</a:t>
            </a:r>
            <a:r>
              <a:rPr lang="en-US" altLang="zh-CN" dirty="0">
                <a:sym typeface="Symbol" pitchFamily="18" charset="2"/>
              </a:rPr>
              <a:t> is the set of input and </a:t>
            </a:r>
            <a:r>
              <a:rPr lang="en-US" altLang="zh-CN" i="1" dirty="0"/>
              <a:t>t</a:t>
            </a:r>
            <a:r>
              <a:rPr lang="en-US" altLang="zh-CN" dirty="0"/>
              <a:t>(</a:t>
            </a:r>
            <a:r>
              <a:rPr lang="en-US" altLang="zh-CN" i="1" dirty="0"/>
              <a:t>I</a:t>
            </a:r>
            <a:r>
              <a:rPr lang="en-US" altLang="zh-CN" dirty="0"/>
              <a:t>) is the running time on </a:t>
            </a:r>
            <a:r>
              <a:rPr lang="en-US" altLang="zh-CN" i="1" dirty="0"/>
              <a:t>I</a:t>
            </a:r>
            <a:r>
              <a:rPr lang="en-US" altLang="zh-CN" dirty="0"/>
              <a:t>.</a:t>
            </a:r>
            <a:endParaRPr lang="en-US" altLang="zh-CN" baseline="-25000" dirty="0">
              <a:sym typeface="Symbol" pitchFamily="18" charset="2"/>
            </a:endParaRPr>
          </a:p>
        </p:txBody>
      </p:sp>
      <p:sp>
        <p:nvSpPr>
          <p:cNvPr id="23556"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E8FC6B08-E730-486C-AE05-2D7DBBC701D0}" type="slidenum">
              <a:rPr lang="zh-CN" altLang="en-US" smtClean="0"/>
              <a:pPr eaLnBrk="1" hangingPunct="1"/>
              <a:t>19</a:t>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a:t>Example: </a:t>
            </a:r>
            <a:r>
              <a:rPr lang="en-US" altLang="zh-CN" dirty="0"/>
              <a:t>Fibonacci</a:t>
            </a:r>
            <a:endParaRPr lang="zh-CN" altLang="en-US" dirty="0"/>
          </a:p>
        </p:txBody>
      </p:sp>
      <mc:AlternateContent xmlns:mc="http://schemas.openxmlformats.org/markup-compatibility/2006" xmlns:a14="http://schemas.microsoft.com/office/drawing/2010/main">
        <mc:Choice Requires="a14">
          <p:sp>
            <p:nvSpPr>
              <p:cNvPr id="5123" name="Rectangle 3"/>
              <p:cNvSpPr>
                <a:spLocks noGrp="1" noChangeArrowheads="1"/>
              </p:cNvSpPr>
              <p:nvPr>
                <p:ph type="body" idx="4294967295"/>
              </p:nvPr>
            </p:nvSpPr>
            <p:spPr>
              <a:xfrm>
                <a:off x="328613" y="3933056"/>
                <a:ext cx="8208962" cy="1982091"/>
              </a:xfrm>
            </p:spPr>
            <p:txBody>
              <a:bodyPr/>
              <a:lstStyle/>
              <a:p>
                <a:pPr eaLnBrk="1" hangingPunct="1"/>
                <a:r>
                  <a:rPr lang="en-US" altLang="zh-CN" dirty="0"/>
                  <a:t>The Fibonacci numbers grow almost as fast as the power of 2: F</a:t>
                </a:r>
                <a:r>
                  <a:rPr lang="en-US" altLang="zh-CN" baseline="-25000" dirty="0"/>
                  <a:t>30</a:t>
                </a:r>
                <a:r>
                  <a:rPr lang="en-US" altLang="zh-CN" dirty="0"/>
                  <a:t> is over a million, and in general, F</a:t>
                </a:r>
                <a:r>
                  <a:rPr lang="en-US" altLang="zh-CN" baseline="-25000" dirty="0"/>
                  <a:t>n</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2</a:t>
                </a:r>
                <a:r>
                  <a:rPr lang="en-US" altLang="zh-CN" baseline="30000" dirty="0"/>
                  <a:t>0.694n</a:t>
                </a:r>
              </a:p>
              <a:p>
                <a:pPr eaLnBrk="1" hangingPunct="1"/>
                <a:r>
                  <a:rPr lang="en-US" altLang="zh-CN" dirty="0"/>
                  <a:t>What is the previse value of F</a:t>
                </a:r>
                <a:r>
                  <a:rPr lang="en-US" altLang="zh-CN" baseline="-25000" dirty="0"/>
                  <a:t>100</a:t>
                </a:r>
                <a:r>
                  <a:rPr lang="en-US" altLang="zh-CN" dirty="0"/>
                  <a:t> or of F</a:t>
                </a:r>
                <a:r>
                  <a:rPr lang="en-US" altLang="zh-CN" baseline="-25000" dirty="0"/>
                  <a:t>200</a:t>
                </a:r>
                <a:r>
                  <a:rPr lang="en-US" altLang="zh-CN" dirty="0"/>
                  <a:t>?</a:t>
                </a:r>
              </a:p>
            </p:txBody>
          </p:sp>
        </mc:Choice>
        <mc:Fallback xmlns="">
          <p:sp>
            <p:nvSpPr>
              <p:cNvPr id="5123" name="Rectangle 3"/>
              <p:cNvSpPr>
                <a:spLocks noGrp="1" noRot="1" noChangeAspect="1" noMove="1" noResize="1" noEditPoints="1" noAdjustHandles="1" noChangeArrowheads="1" noChangeShapeType="1" noTextEdit="1"/>
              </p:cNvSpPr>
              <p:nvPr>
                <p:ph type="body" idx="4294967295"/>
              </p:nvPr>
            </p:nvSpPr>
            <p:spPr>
              <a:xfrm>
                <a:off x="328613" y="3933056"/>
                <a:ext cx="8208962" cy="1982091"/>
              </a:xfrm>
              <a:blipFill rotWithShape="0">
                <a:blip r:embed="rId3"/>
                <a:stretch>
                  <a:fillRect l="-891" t="-4308" r="-1188" b="-17846"/>
                </a:stretch>
              </a:blipFill>
            </p:spPr>
            <p:txBody>
              <a:bodyPr/>
              <a:lstStyle/>
              <a:p>
                <a:r>
                  <a:rPr lang="zh-CN" altLang="en-US">
                    <a:noFill/>
                  </a:rPr>
                  <a:t> </a:t>
                </a:r>
              </a:p>
            </p:txBody>
          </p:sp>
        </mc:Fallback>
      </mc:AlternateContent>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2</a:t>
            </a:fld>
            <a:endParaRPr lang="en-US" altLang="zh-CN"/>
          </a:p>
        </p:txBody>
      </p:sp>
      <p:pic>
        <p:nvPicPr>
          <p:cNvPr id="2" name="图片 1"/>
          <p:cNvPicPr>
            <a:picLocks noChangeAspect="1"/>
          </p:cNvPicPr>
          <p:nvPr/>
        </p:nvPicPr>
        <p:blipFill>
          <a:blip r:embed="rId4"/>
          <a:stretch>
            <a:fillRect/>
          </a:stretch>
        </p:blipFill>
        <p:spPr>
          <a:xfrm>
            <a:off x="2480592" y="1772816"/>
            <a:ext cx="4311404" cy="518460"/>
          </a:xfrm>
          <a:prstGeom prst="rect">
            <a:avLst/>
          </a:prstGeom>
        </p:spPr>
      </p:pic>
      <p:pic>
        <p:nvPicPr>
          <p:cNvPr id="3" name="图片 2"/>
          <p:cNvPicPr>
            <a:picLocks noChangeAspect="1"/>
          </p:cNvPicPr>
          <p:nvPr/>
        </p:nvPicPr>
        <p:blipFill>
          <a:blip r:embed="rId5"/>
          <a:stretch>
            <a:fillRect/>
          </a:stretch>
        </p:blipFill>
        <p:spPr>
          <a:xfrm>
            <a:off x="2471516" y="2420888"/>
            <a:ext cx="4320480" cy="1444275"/>
          </a:xfrm>
          <a:prstGeom prst="rect">
            <a:avLst/>
          </a:prstGeom>
        </p:spPr>
      </p:pic>
    </p:spTree>
    <p:extLst>
      <p:ext uri="{BB962C8B-B14F-4D97-AF65-F5344CB8AC3E}">
        <p14:creationId xmlns:p14="http://schemas.microsoft.com/office/powerpoint/2010/main" val="130982957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1410" y="587842"/>
            <a:ext cx="8637588" cy="646331"/>
          </a:xfrm>
        </p:spPr>
        <p:txBody>
          <a:bodyPr/>
          <a:lstStyle/>
          <a:p>
            <a:pPr eaLnBrk="1" hangingPunct="1"/>
            <a:r>
              <a:rPr lang="en-US" altLang="zh-CN" sz="3600" dirty="0"/>
              <a:t>Worst-Case Complexity of Euclid Algorithm</a:t>
            </a:r>
          </a:p>
        </p:txBody>
      </p:sp>
      <p:sp>
        <p:nvSpPr>
          <p:cNvPr id="24579" name="Rectangle 7"/>
          <p:cNvSpPr>
            <a:spLocks noGrp="1" noChangeArrowheads="1"/>
          </p:cNvSpPr>
          <p:nvPr>
            <p:ph type="body" sz="half" idx="4294967295"/>
          </p:nvPr>
        </p:nvSpPr>
        <p:spPr>
          <a:xfrm>
            <a:off x="328613" y="1941513"/>
            <a:ext cx="8815387" cy="4114800"/>
          </a:xfrm>
        </p:spPr>
        <p:txBody>
          <a:bodyPr/>
          <a:lstStyle/>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en-US" altLang="zh-CN" sz="2000" dirty="0"/>
          </a:p>
          <a:p>
            <a:pPr eaLnBrk="1" hangingPunct="1"/>
            <a:r>
              <a:rPr lang="en-US" altLang="zh-CN" sz="2400" dirty="0"/>
              <a:t>For any integer </a:t>
            </a:r>
            <a:r>
              <a:rPr lang="en-US" altLang="zh-CN" sz="2400" i="1" dirty="0"/>
              <a:t>k</a:t>
            </a:r>
            <a:r>
              <a:rPr lang="en-US" altLang="zh-CN" sz="2400" dirty="0">
                <a:sym typeface="Symbol" pitchFamily="18" charset="2"/>
              </a:rPr>
              <a:t>1, if </a:t>
            </a:r>
            <a:r>
              <a:rPr lang="en-US" altLang="zh-CN" sz="2400" i="1" dirty="0">
                <a:sym typeface="Symbol" pitchFamily="18" charset="2"/>
              </a:rPr>
              <a:t>m</a:t>
            </a:r>
            <a:r>
              <a:rPr lang="en-US" altLang="zh-CN" sz="2400" dirty="0">
                <a:sym typeface="Symbol" pitchFamily="18" charset="2"/>
              </a:rPr>
              <a:t>&gt;</a:t>
            </a:r>
            <a:r>
              <a:rPr lang="en-US" altLang="zh-CN" sz="2400" i="1" dirty="0">
                <a:sym typeface="Symbol" pitchFamily="18" charset="2"/>
              </a:rPr>
              <a:t>n</a:t>
            </a:r>
            <a:r>
              <a:rPr lang="en-US" altLang="zh-CN" sz="2400" dirty="0">
                <a:sym typeface="Symbol" pitchFamily="18" charset="2"/>
              </a:rPr>
              <a:t>1 and </a:t>
            </a:r>
            <a:r>
              <a:rPr lang="en-US" altLang="zh-CN" sz="2400" i="1" dirty="0">
                <a:sym typeface="Symbol" pitchFamily="18" charset="2"/>
              </a:rPr>
              <a:t>n</a:t>
            </a:r>
            <a:r>
              <a:rPr lang="en-US" altLang="zh-CN" sz="2400" dirty="0">
                <a:sym typeface="Symbol" pitchFamily="18" charset="2"/>
              </a:rPr>
              <a:t>&lt;</a:t>
            </a:r>
            <a:r>
              <a:rPr lang="en-US" altLang="zh-CN" sz="2400" i="1" dirty="0">
                <a:sym typeface="Symbol" pitchFamily="18" charset="2"/>
              </a:rPr>
              <a:t>F</a:t>
            </a:r>
            <a:r>
              <a:rPr lang="en-US" altLang="zh-CN" sz="2400" baseline="-25000" dirty="0">
                <a:sym typeface="Symbol" pitchFamily="18" charset="2"/>
              </a:rPr>
              <a:t>k+1</a:t>
            </a:r>
            <a:r>
              <a:rPr lang="en-US" altLang="zh-CN" sz="2400" dirty="0">
                <a:sym typeface="Symbol" pitchFamily="18" charset="2"/>
              </a:rPr>
              <a:t>, then the call Euclid(</a:t>
            </a:r>
            <a:r>
              <a:rPr lang="en-US" altLang="zh-CN" sz="2400" i="1" dirty="0" err="1">
                <a:sym typeface="Symbol" pitchFamily="18" charset="2"/>
              </a:rPr>
              <a:t>m,n</a:t>
            </a:r>
            <a:r>
              <a:rPr lang="en-US" altLang="zh-CN" sz="2400" dirty="0">
                <a:sym typeface="Symbol" pitchFamily="18" charset="2"/>
              </a:rPr>
              <a:t>) makes </a:t>
            </a:r>
            <a:r>
              <a:rPr lang="en-US" altLang="zh-CN" sz="2400" b="1" dirty="0">
                <a:solidFill>
                  <a:srgbClr val="FF3300"/>
                </a:solidFill>
                <a:sym typeface="Symbol" pitchFamily="18" charset="2"/>
              </a:rPr>
              <a:t>fewer</a:t>
            </a:r>
            <a:r>
              <a:rPr lang="en-US" altLang="zh-CN" sz="2400" dirty="0">
                <a:sym typeface="Symbol" pitchFamily="18" charset="2"/>
              </a:rPr>
              <a:t> than </a:t>
            </a:r>
            <a:r>
              <a:rPr lang="en-US" altLang="zh-CN" sz="2400" i="1" dirty="0">
                <a:sym typeface="Symbol" pitchFamily="18" charset="2"/>
              </a:rPr>
              <a:t>k</a:t>
            </a:r>
            <a:r>
              <a:rPr lang="en-US" altLang="zh-CN" sz="2400" dirty="0">
                <a:sym typeface="Symbol" pitchFamily="18" charset="2"/>
              </a:rPr>
              <a:t> recursive calls. (to be proved</a:t>
            </a:r>
            <a:r>
              <a:rPr lang="zh-CN" altLang="en-US" sz="2400" dirty="0">
                <a:sym typeface="Symbol" pitchFamily="18" charset="2"/>
              </a:rPr>
              <a:t> </a:t>
            </a:r>
            <a:r>
              <a:rPr lang="en-US" altLang="zh-CN" sz="2400" dirty="0">
                <a:sym typeface="Symbol" pitchFamily="18" charset="2"/>
              </a:rPr>
              <a:t>in the next page)</a:t>
            </a:r>
          </a:p>
          <a:p>
            <a:pPr lvl="1" eaLnBrk="1" hangingPunct="1"/>
            <a:r>
              <a:rPr lang="en-US" altLang="zh-CN" sz="2400" dirty="0">
                <a:sym typeface="Symbol" pitchFamily="18" charset="2"/>
              </a:rPr>
              <a:t>Since </a:t>
            </a:r>
            <a:r>
              <a:rPr lang="en-US" altLang="zh-CN" sz="2400" i="1" dirty="0" err="1">
                <a:sym typeface="Symbol" pitchFamily="18" charset="2"/>
              </a:rPr>
              <a:t>F</a:t>
            </a:r>
            <a:r>
              <a:rPr lang="en-US" altLang="zh-CN" sz="2400" baseline="-25000" dirty="0" err="1">
                <a:sym typeface="Symbol" pitchFamily="18" charset="2"/>
              </a:rPr>
              <a:t>k</a:t>
            </a:r>
            <a:r>
              <a:rPr lang="en-US" altLang="zh-CN" sz="2400" dirty="0">
                <a:sym typeface="Symbol" pitchFamily="18" charset="2"/>
              </a:rPr>
              <a:t> is approximately               , the number of recursive calls in Euclid is </a:t>
            </a:r>
            <a:r>
              <a:rPr lang="en-US" altLang="zh-CN" sz="2400" i="1" dirty="0">
                <a:sym typeface="Symbol" pitchFamily="18" charset="2"/>
              </a:rPr>
              <a:t>O</a:t>
            </a:r>
            <a:r>
              <a:rPr lang="en-US" altLang="zh-CN" sz="2400" dirty="0">
                <a:sym typeface="Symbol" pitchFamily="18" charset="2"/>
              </a:rPr>
              <a:t>(</a:t>
            </a:r>
            <a:r>
              <a:rPr lang="en-US" altLang="zh-CN" sz="2400" dirty="0" err="1">
                <a:sym typeface="Symbol" pitchFamily="18" charset="2"/>
              </a:rPr>
              <a:t>lg</a:t>
            </a:r>
            <a:r>
              <a:rPr lang="en-US" altLang="zh-CN" sz="2400" i="1" dirty="0" err="1">
                <a:sym typeface="Symbol" pitchFamily="18" charset="2"/>
              </a:rPr>
              <a:t>n</a:t>
            </a:r>
            <a:r>
              <a:rPr lang="en-US" altLang="zh-CN" sz="2400" dirty="0">
                <a:sym typeface="Symbol" pitchFamily="18" charset="2"/>
              </a:rPr>
              <a:t>).</a:t>
            </a:r>
          </a:p>
        </p:txBody>
      </p:sp>
      <p:sp>
        <p:nvSpPr>
          <p:cNvPr id="24580" name="Text Box 4"/>
          <p:cNvSpPr txBox="1">
            <a:spLocks noChangeArrowheads="1"/>
          </p:cNvSpPr>
          <p:nvPr/>
        </p:nvSpPr>
        <p:spPr bwMode="auto">
          <a:xfrm>
            <a:off x="1042988" y="2133600"/>
            <a:ext cx="4968875" cy="1609725"/>
          </a:xfrm>
          <a:prstGeom prst="rect">
            <a:avLst/>
          </a:prstGeom>
          <a:gradFill rotWithShape="1">
            <a:gsLst>
              <a:gs pos="0">
                <a:srgbClr val="FFFF99"/>
              </a:gs>
              <a:gs pos="100000">
                <a:srgbClr val="AAAA66"/>
              </a:gs>
            </a:gsLst>
            <a:path path="shape">
              <a:fillToRect l="50000" t="50000" r="50000" b="50000"/>
            </a:path>
          </a:gradFill>
          <a:ln w="57150" cmpd="thickThin">
            <a:solidFill>
              <a:srgbClr val="FFFF99"/>
            </a:solidFill>
            <a:miter lim="800000"/>
            <a:headEnd/>
            <a:tailEnd/>
          </a:ln>
          <a:effectLst>
            <a:outerShdw dist="107763" dir="13500000" algn="ctr" rotWithShape="0">
              <a:schemeClr val="bg2">
                <a:alpha val="50000"/>
              </a:schemeClr>
            </a:outerShdw>
          </a:effec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r>
              <a:rPr lang="en-US" altLang="zh-CN" sz="2400" b="1"/>
              <a:t>Euclid(int </a:t>
            </a:r>
            <a:r>
              <a:rPr lang="en-US" altLang="zh-CN" sz="2400" i="1"/>
              <a:t>m</a:t>
            </a:r>
            <a:r>
              <a:rPr lang="en-US" altLang="zh-CN" sz="2400"/>
              <a:t>,</a:t>
            </a:r>
            <a:r>
              <a:rPr lang="en-US" altLang="zh-CN" sz="2400" i="1"/>
              <a:t>n</a:t>
            </a:r>
            <a:r>
              <a:rPr lang="en-US" altLang="zh-CN" sz="2400"/>
              <a:t>)</a:t>
            </a:r>
          </a:p>
          <a:p>
            <a:r>
              <a:rPr lang="en-US" altLang="zh-CN" sz="2400"/>
              <a:t>    </a:t>
            </a:r>
            <a:r>
              <a:rPr lang="en-US" altLang="zh-CN" sz="2400" b="1"/>
              <a:t>if </a:t>
            </a:r>
            <a:r>
              <a:rPr lang="en-US" altLang="zh-CN" sz="2400" i="1"/>
              <a:t>n</a:t>
            </a:r>
            <a:r>
              <a:rPr lang="en-US" altLang="zh-CN" sz="2400"/>
              <a:t>=0</a:t>
            </a:r>
          </a:p>
          <a:p>
            <a:r>
              <a:rPr lang="en-US" altLang="zh-CN" sz="2400"/>
              <a:t>        </a:t>
            </a:r>
            <a:r>
              <a:rPr lang="en-US" altLang="zh-CN" sz="2400" b="1"/>
              <a:t>then return </a:t>
            </a:r>
            <a:r>
              <a:rPr lang="en-US" altLang="zh-CN" sz="2400" i="1"/>
              <a:t>m</a:t>
            </a:r>
          </a:p>
          <a:p>
            <a:r>
              <a:rPr lang="en-US" altLang="zh-CN" sz="2400" i="1"/>
              <a:t>        </a:t>
            </a:r>
            <a:r>
              <a:rPr lang="en-US" altLang="zh-CN" sz="2400" b="1"/>
              <a:t>else return </a:t>
            </a:r>
            <a:r>
              <a:rPr lang="en-US" altLang="zh-CN" sz="2400">
                <a:solidFill>
                  <a:srgbClr val="FF0000"/>
                </a:solidFill>
              </a:rPr>
              <a:t>Euclid</a:t>
            </a:r>
            <a:r>
              <a:rPr lang="en-US" altLang="zh-CN" sz="2400"/>
              <a:t>(</a:t>
            </a:r>
            <a:r>
              <a:rPr lang="en-US" altLang="zh-CN" sz="2400" i="1"/>
              <a:t>n</a:t>
            </a:r>
            <a:r>
              <a:rPr lang="en-US" altLang="zh-CN" sz="2400"/>
              <a:t>, </a:t>
            </a:r>
            <a:r>
              <a:rPr lang="en-US" altLang="zh-CN" sz="2400" i="1"/>
              <a:t>m</a:t>
            </a:r>
            <a:r>
              <a:rPr lang="en-US" altLang="zh-CN" sz="2400"/>
              <a:t> mod </a:t>
            </a:r>
            <a:r>
              <a:rPr lang="en-US" altLang="zh-CN" sz="2400" i="1"/>
              <a:t>n</a:t>
            </a:r>
            <a:r>
              <a:rPr lang="en-US" altLang="zh-CN" sz="2400"/>
              <a:t>)</a:t>
            </a:r>
            <a:endParaRPr lang="zh-CN" altLang="en-US" sz="2400"/>
          </a:p>
        </p:txBody>
      </p:sp>
      <p:sp>
        <p:nvSpPr>
          <p:cNvPr id="24581" name="Text Box 5"/>
          <p:cNvSpPr txBox="1">
            <a:spLocks noChangeArrowheads="1"/>
          </p:cNvSpPr>
          <p:nvPr/>
        </p:nvSpPr>
        <p:spPr bwMode="auto">
          <a:xfrm>
            <a:off x="6156325" y="2420938"/>
            <a:ext cx="2808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000">
                <a:solidFill>
                  <a:srgbClr val="006600"/>
                </a:solidFill>
              </a:rPr>
              <a:t>measured by the number of recursive calls</a:t>
            </a:r>
          </a:p>
        </p:txBody>
      </p:sp>
      <p:sp>
        <p:nvSpPr>
          <p:cNvPr id="24582" name="Line 6"/>
          <p:cNvSpPr>
            <a:spLocks noChangeShapeType="1"/>
          </p:cNvSpPr>
          <p:nvPr/>
        </p:nvSpPr>
        <p:spPr bwMode="auto">
          <a:xfrm flipH="1">
            <a:off x="4356100" y="2709863"/>
            <a:ext cx="1800225" cy="719137"/>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4583" name="Object 7"/>
          <p:cNvGraphicFramePr>
            <a:graphicFrameLocks noGrp="1" noChangeAspect="1"/>
          </p:cNvGraphicFramePr>
          <p:nvPr>
            <p:ph sz="half" idx="4294967295"/>
          </p:nvPr>
        </p:nvGraphicFramePr>
        <p:xfrm>
          <a:off x="4298950" y="4638675"/>
          <a:ext cx="1079500" cy="504825"/>
        </p:xfrm>
        <a:graphic>
          <a:graphicData uri="http://schemas.openxmlformats.org/presentationml/2006/ole">
            <mc:AlternateContent xmlns:mc="http://schemas.openxmlformats.org/markup-compatibility/2006">
              <mc:Choice xmlns:v="urn:schemas-microsoft-com:vml" Requires="v">
                <p:oleObj spid="_x0000_s24764" name="公式" r:id="rId4" imgW="470104" imgH="241405" progId="Equation.3">
                  <p:embed/>
                </p:oleObj>
              </mc:Choice>
              <mc:Fallback>
                <p:oleObj name="公式" r:id="rId4" imgW="470104" imgH="241405" progId="Equation.3">
                  <p:embed/>
                  <p:pic>
                    <p:nvPicPr>
                      <p:cNvPr id="0" name="Object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4638675"/>
                        <a:ext cx="10795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 Box 10" descr="粉色面巾纸"/>
          <p:cNvSpPr txBox="1">
            <a:spLocks noChangeArrowheads="1"/>
          </p:cNvSpPr>
          <p:nvPr/>
        </p:nvSpPr>
        <p:spPr bwMode="auto">
          <a:xfrm>
            <a:off x="6109907" y="1256255"/>
            <a:ext cx="2808288" cy="863600"/>
          </a:xfrm>
          <a:prstGeom prst="rect">
            <a:avLst/>
          </a:prstGeom>
          <a:blipFill dpi="0" rotWithShape="1">
            <a:blip r:embed="rId6"/>
            <a:srcRect/>
            <a:tile tx="0" ty="0" sx="100000" sy="100000" flip="none" algn="tl"/>
          </a:blipFill>
          <a:ln w="9525">
            <a:solidFill>
              <a:srgbClr val="CCCCFF"/>
            </a:solidFill>
            <a:miter lim="800000"/>
            <a:headEnd/>
            <a:tailEnd/>
          </a:ln>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000" dirty="0"/>
              <a:t>For your reference: </a:t>
            </a:r>
          </a:p>
          <a:p>
            <a:pPr>
              <a:spcBef>
                <a:spcPct val="50000"/>
              </a:spcBef>
            </a:pPr>
            <a:r>
              <a:rPr lang="en-US" altLang="zh-CN" sz="2000" i="1" dirty="0">
                <a:sym typeface="Symbol" pitchFamily="18" charset="2"/>
              </a:rPr>
              <a:t></a:t>
            </a:r>
            <a:r>
              <a:rPr lang="en-US" altLang="zh-CN" sz="2000" dirty="0">
                <a:sym typeface="Symbol" pitchFamily="18" charset="2"/>
              </a:rPr>
              <a:t> = (1+</a:t>
            </a:r>
            <a:r>
              <a:rPr lang="en-US" altLang="zh-CN" sz="2000" dirty="0">
                <a:cs typeface="Times New Roman" pitchFamily="18" charset="0"/>
                <a:sym typeface="Symbol" pitchFamily="18" charset="2"/>
              </a:rPr>
              <a:t>√5)/21.6180…</a:t>
            </a:r>
            <a:endParaRPr lang="en-US" altLang="zh-CN" sz="2000" i="1" dirty="0">
              <a:cs typeface="Times New Roman" pitchFamily="18" charset="0"/>
              <a:sym typeface="Symbol" pitchFamily="18" charset="2"/>
            </a:endParaRPr>
          </a:p>
        </p:txBody>
      </p:sp>
      <p:sp>
        <p:nvSpPr>
          <p:cNvPr id="24585"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9D04946A-D727-40F2-87BE-D4E5DC3085CE}" type="slidenum">
              <a:rPr lang="zh-CN" altLang="en-US" smtClean="0"/>
              <a:pPr eaLnBrk="1" hangingPunct="1"/>
              <a:t>20</a:t>
            </a:fld>
            <a:endParaRPr lang="en-US" altLang="zh-CN"/>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A900BB1-C0C0-034D-B568-0DE744A19FB4}"/>
                  </a:ext>
                </a:extLst>
              </p:cNvPr>
              <p:cNvSpPr txBox="1"/>
              <p:nvPr/>
            </p:nvSpPr>
            <p:spPr>
              <a:xfrm>
                <a:off x="1346312" y="5651747"/>
                <a:ext cx="6984776" cy="398186"/>
              </a:xfrm>
              <a:prstGeom prst="rect">
                <a:avLst/>
              </a:prstGeom>
              <a:noFill/>
            </p:spPr>
            <p:txBody>
              <a:bodyPr wrap="square" rtlCol="0">
                <a:spAutoFit/>
              </a:bodyPr>
              <a:lstStyle/>
              <a:p>
                <a:r>
                  <a:rPr kumimoji="1" lang="en-US" altLang="zh-CN" dirty="0"/>
                  <a:t>F</a:t>
                </a:r>
                <a:r>
                  <a:rPr kumimoji="1" lang="en-US" altLang="zh-CN" baseline="-25000" dirty="0" err="1"/>
                  <a:t>k</a:t>
                </a:r>
                <a:r>
                  <a:rPr kumimoji="1" lang="en-US" altLang="zh-CN" dirty="0"/>
                  <a:t>&lt;n&lt;F</a:t>
                </a:r>
                <a:r>
                  <a:rPr kumimoji="1" lang="en-US" altLang="zh-CN" baseline="-25000" dirty="0"/>
                  <a:t>k+1                </a:t>
                </a:r>
                <a:r>
                  <a:rPr kumimoji="1" lang="en-US" altLang="zh-CN" dirty="0"/>
                  <a:t>=&gt;        k&lt;</a:t>
                </a:r>
                <a:r>
                  <a:rPr kumimoji="1" lang="en-US" altLang="zh-CN" dirty="0" err="1"/>
                  <a:t>lg</a:t>
                </a:r>
                <a:r>
                  <a:rPr kumimoji="1" lang="en-US" altLang="zh-CN" dirty="0"/>
                  <a:t>(</a:t>
                </a:r>
                <a14:m>
                  <m:oMath xmlns:m="http://schemas.openxmlformats.org/officeDocument/2006/math">
                    <m:rad>
                      <m:radPr>
                        <m:degHide m:val="on"/>
                        <m:ctrlPr>
                          <a:rPr kumimoji="1" lang="en-US" altLang="zh-CN" i="1" smtClean="0">
                            <a:latin typeface="Cambria Math" panose="02040503050406030204" pitchFamily="18" charset="0"/>
                          </a:rPr>
                        </m:ctrlPr>
                      </m:radPr>
                      <m:deg/>
                      <m:e>
                        <m:r>
                          <a:rPr kumimoji="1" lang="en-US" altLang="zh-CN" b="0" i="1" smtClean="0">
                            <a:latin typeface="Cambria Math" panose="02040503050406030204" pitchFamily="18" charset="0"/>
                          </a:rPr>
                          <m:t>5</m:t>
                        </m:r>
                      </m:e>
                    </m:rad>
                  </m:oMath>
                </a14:m>
                <a:r>
                  <a:rPr kumimoji="1" lang="en-US" altLang="zh-CN" dirty="0"/>
                  <a:t>n)&lt;k+1          </a:t>
                </a:r>
                <a:r>
                  <a:rPr kumimoji="1" lang="en-US" altLang="zh-CN" baseline="-25000" dirty="0"/>
                  <a:t> </a:t>
                </a:r>
                <a:r>
                  <a:rPr kumimoji="1" lang="en-US" altLang="zh-CN" dirty="0"/>
                  <a:t>=&gt;       k=</a:t>
                </a:r>
                <a:r>
                  <a:rPr kumimoji="1" lang="en-US" altLang="zh-CN" i="1" dirty="0"/>
                  <a:t>O</a:t>
                </a:r>
                <a:r>
                  <a:rPr kumimoji="1" lang="en-US" altLang="zh-CN" dirty="0"/>
                  <a:t>(</a:t>
                </a:r>
                <a:r>
                  <a:rPr kumimoji="1" lang="en-US" altLang="zh-CN" dirty="0" err="1"/>
                  <a:t>lgn</a:t>
                </a:r>
                <a:r>
                  <a:rPr kumimoji="1" lang="en-US" altLang="zh-CN" dirty="0"/>
                  <a:t>) </a:t>
                </a:r>
                <a:endParaRPr kumimoji="1" lang="zh-CN" altLang="en-US" baseline="-25000" dirty="0"/>
              </a:p>
            </p:txBody>
          </p:sp>
        </mc:Choice>
        <mc:Fallback xmlns="">
          <p:sp>
            <p:nvSpPr>
              <p:cNvPr id="2" name="文本框 1">
                <a:extLst>
                  <a:ext uri="{FF2B5EF4-FFF2-40B4-BE49-F238E27FC236}">
                    <a16:creationId xmlns:a16="http://schemas.microsoft.com/office/drawing/2014/main" id="{6A900BB1-C0C0-034D-B568-0DE744A19FB4}"/>
                  </a:ext>
                </a:extLst>
              </p:cNvPr>
              <p:cNvSpPr txBox="1">
                <a:spLocks noRot="1" noChangeAspect="1" noMove="1" noResize="1" noEditPoints="1" noAdjustHandles="1" noChangeArrowheads="1" noChangeShapeType="1" noTextEdit="1"/>
              </p:cNvSpPr>
              <p:nvPr/>
            </p:nvSpPr>
            <p:spPr>
              <a:xfrm>
                <a:off x="1346312" y="5651747"/>
                <a:ext cx="6984776" cy="398186"/>
              </a:xfrm>
              <a:prstGeom prst="rect">
                <a:avLst/>
              </a:prstGeom>
              <a:blipFill>
                <a:blip r:embed="rId7"/>
                <a:stretch>
                  <a:fillRect l="-726" b="-21875"/>
                </a:stretch>
              </a:blipFill>
            </p:spPr>
            <p:txBody>
              <a:bodyPr/>
              <a:lstStyle/>
              <a:p>
                <a:r>
                  <a:rPr lang="zh-CN" alt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zh-CN"/>
              <a:t>Euclid Algorithm and Fibonacci</a:t>
            </a:r>
          </a:p>
        </p:txBody>
      </p:sp>
      <p:sp>
        <p:nvSpPr>
          <p:cNvPr id="25603" name="Rectangle 3"/>
          <p:cNvSpPr>
            <a:spLocks noGrp="1" noChangeArrowheads="1"/>
          </p:cNvSpPr>
          <p:nvPr>
            <p:ph type="body" idx="4294967295"/>
          </p:nvPr>
        </p:nvSpPr>
        <p:spPr>
          <a:xfrm>
            <a:off x="328613" y="1941513"/>
            <a:ext cx="8208962" cy="4656137"/>
          </a:xfrm>
        </p:spPr>
        <p:txBody>
          <a:bodyPr/>
          <a:lstStyle/>
          <a:p>
            <a:pPr eaLnBrk="1" hangingPunct="1">
              <a:lnSpc>
                <a:spcPct val="90000"/>
              </a:lnSpc>
            </a:pPr>
            <a:r>
              <a:rPr lang="en-US" altLang="zh-CN" dirty="0"/>
              <a:t>If </a:t>
            </a:r>
            <a:r>
              <a:rPr lang="en-US" altLang="zh-CN" i="1" dirty="0"/>
              <a:t>m</a:t>
            </a:r>
            <a:r>
              <a:rPr lang="en-US" altLang="zh-CN" dirty="0"/>
              <a:t>&gt;</a:t>
            </a:r>
            <a:r>
              <a:rPr lang="en-US" altLang="zh-CN" i="1" dirty="0"/>
              <a:t>n</a:t>
            </a:r>
            <a:r>
              <a:rPr lang="en-US" altLang="zh-CN" dirty="0">
                <a:sym typeface="Symbol" pitchFamily="18" charset="2"/>
              </a:rPr>
              <a:t>1 and the invocation Euclid(</a:t>
            </a:r>
            <a:r>
              <a:rPr lang="en-US" altLang="zh-CN" i="1" dirty="0" err="1">
                <a:sym typeface="Symbol" pitchFamily="18" charset="2"/>
              </a:rPr>
              <a:t>m</a:t>
            </a:r>
            <a:r>
              <a:rPr lang="en-US" altLang="zh-CN" dirty="0" err="1">
                <a:sym typeface="Symbol" pitchFamily="18" charset="2"/>
              </a:rPr>
              <a:t>,</a:t>
            </a:r>
            <a:r>
              <a:rPr lang="en-US" altLang="zh-CN" i="1" dirty="0" err="1">
                <a:sym typeface="Symbol" pitchFamily="18" charset="2"/>
              </a:rPr>
              <a:t>n</a:t>
            </a:r>
            <a:r>
              <a:rPr lang="en-US" altLang="zh-CN" dirty="0">
                <a:sym typeface="Symbol" pitchFamily="18" charset="2"/>
              </a:rPr>
              <a:t>) performs </a:t>
            </a:r>
            <a:r>
              <a:rPr lang="en-US" altLang="zh-CN" i="1" dirty="0">
                <a:sym typeface="Symbol" pitchFamily="18" charset="2"/>
              </a:rPr>
              <a:t>k</a:t>
            </a:r>
            <a:r>
              <a:rPr lang="en-US" altLang="zh-CN" dirty="0">
                <a:sym typeface="Symbol" pitchFamily="18" charset="2"/>
              </a:rPr>
              <a:t>1 recursive calls, then </a:t>
            </a:r>
            <a:r>
              <a:rPr lang="en-US" altLang="zh-CN" i="1" dirty="0">
                <a:sym typeface="Symbol" pitchFamily="18" charset="2"/>
              </a:rPr>
              <a:t>m</a:t>
            </a:r>
            <a:r>
              <a:rPr lang="en-US" altLang="zh-CN" dirty="0">
                <a:sym typeface="Symbol" pitchFamily="18" charset="2"/>
              </a:rPr>
              <a:t></a:t>
            </a:r>
            <a:r>
              <a:rPr lang="en-US" altLang="zh-CN" i="1" dirty="0">
                <a:sym typeface="Symbol" pitchFamily="18" charset="2"/>
              </a:rPr>
              <a:t>F</a:t>
            </a:r>
            <a:r>
              <a:rPr lang="en-US" altLang="zh-CN" baseline="-25000" dirty="0">
                <a:sym typeface="Symbol" pitchFamily="18" charset="2"/>
              </a:rPr>
              <a:t>k+2</a:t>
            </a:r>
            <a:r>
              <a:rPr lang="en-US" altLang="zh-CN" dirty="0">
                <a:sym typeface="Symbol" pitchFamily="18" charset="2"/>
              </a:rPr>
              <a:t> and </a:t>
            </a:r>
            <a:r>
              <a:rPr lang="en-US" altLang="zh-CN" i="1" dirty="0">
                <a:sym typeface="Symbol" pitchFamily="18" charset="2"/>
              </a:rPr>
              <a:t>n</a:t>
            </a:r>
            <a:r>
              <a:rPr lang="en-US" altLang="zh-CN" dirty="0">
                <a:sym typeface="Symbol" pitchFamily="18" charset="2"/>
              </a:rPr>
              <a:t></a:t>
            </a:r>
            <a:r>
              <a:rPr lang="en-US" altLang="zh-CN" i="1" dirty="0">
                <a:sym typeface="Symbol" pitchFamily="18" charset="2"/>
              </a:rPr>
              <a:t>F</a:t>
            </a:r>
            <a:r>
              <a:rPr lang="en-US" altLang="zh-CN" baseline="-25000" dirty="0">
                <a:sym typeface="Symbol" pitchFamily="18" charset="2"/>
              </a:rPr>
              <a:t>k+1</a:t>
            </a:r>
            <a:r>
              <a:rPr lang="en-US" altLang="zh-CN" dirty="0">
                <a:sym typeface="Symbol" pitchFamily="18" charset="2"/>
              </a:rPr>
              <a:t>.</a:t>
            </a:r>
          </a:p>
          <a:p>
            <a:pPr lvl="1" eaLnBrk="1" hangingPunct="1">
              <a:lnSpc>
                <a:spcPct val="90000"/>
              </a:lnSpc>
            </a:pPr>
            <a:r>
              <a:rPr lang="en-US" altLang="zh-CN" dirty="0">
                <a:sym typeface="Symbol" pitchFamily="18" charset="2"/>
              </a:rPr>
              <a:t>Proof by induction</a:t>
            </a:r>
          </a:p>
          <a:p>
            <a:pPr lvl="1" eaLnBrk="1" hangingPunct="1">
              <a:lnSpc>
                <a:spcPct val="90000"/>
              </a:lnSpc>
            </a:pPr>
            <a:r>
              <a:rPr lang="en-US" altLang="zh-CN" dirty="0">
                <a:sym typeface="Symbol" pitchFamily="18" charset="2"/>
              </a:rPr>
              <a:t>Basis: </a:t>
            </a:r>
            <a:r>
              <a:rPr lang="en-US" altLang="zh-CN" i="1" dirty="0">
                <a:sym typeface="Symbol" pitchFamily="18" charset="2"/>
              </a:rPr>
              <a:t>k</a:t>
            </a:r>
            <a:r>
              <a:rPr lang="en-US" altLang="zh-CN" dirty="0">
                <a:sym typeface="Symbol" pitchFamily="18" charset="2"/>
              </a:rPr>
              <a:t>=1, then </a:t>
            </a:r>
            <a:r>
              <a:rPr lang="en-US" altLang="zh-CN" i="1" dirty="0">
                <a:sym typeface="Symbol" pitchFamily="18" charset="2"/>
              </a:rPr>
              <a:t>n</a:t>
            </a:r>
            <a:r>
              <a:rPr lang="en-US" altLang="zh-CN" dirty="0">
                <a:sym typeface="Symbol" pitchFamily="18" charset="2"/>
              </a:rPr>
              <a:t>1=</a:t>
            </a:r>
            <a:r>
              <a:rPr lang="en-US" altLang="zh-CN" i="1" dirty="0">
                <a:sym typeface="Symbol" pitchFamily="18" charset="2"/>
              </a:rPr>
              <a:t>F</a:t>
            </a:r>
            <a:r>
              <a:rPr lang="en-US" altLang="zh-CN" baseline="-25000" dirty="0">
                <a:sym typeface="Symbol" pitchFamily="18" charset="2"/>
              </a:rPr>
              <a:t>2</a:t>
            </a:r>
            <a:r>
              <a:rPr lang="en-US" altLang="zh-CN" dirty="0">
                <a:sym typeface="Symbol" pitchFamily="18" charset="2"/>
              </a:rPr>
              <a:t>. Since </a:t>
            </a:r>
            <a:r>
              <a:rPr lang="en-US" altLang="zh-CN" i="1" dirty="0">
                <a:sym typeface="Symbol" pitchFamily="18" charset="2"/>
              </a:rPr>
              <a:t>m</a:t>
            </a:r>
            <a:r>
              <a:rPr lang="en-US" altLang="zh-CN" dirty="0">
                <a:sym typeface="Symbol" pitchFamily="18" charset="2"/>
              </a:rPr>
              <a:t>&gt;</a:t>
            </a:r>
            <a:r>
              <a:rPr lang="en-US" altLang="zh-CN" i="1" dirty="0">
                <a:sym typeface="Symbol" pitchFamily="18" charset="2"/>
              </a:rPr>
              <a:t>n</a:t>
            </a:r>
            <a:r>
              <a:rPr lang="en-US" altLang="zh-CN" dirty="0">
                <a:sym typeface="Symbol" pitchFamily="18" charset="2"/>
              </a:rPr>
              <a:t>, </a:t>
            </a:r>
            <a:r>
              <a:rPr lang="en-US" altLang="zh-CN" i="1" dirty="0">
                <a:sym typeface="Symbol" pitchFamily="18" charset="2"/>
              </a:rPr>
              <a:t>m</a:t>
            </a:r>
            <a:r>
              <a:rPr lang="en-US" altLang="zh-CN" dirty="0">
                <a:sym typeface="Symbol" pitchFamily="18" charset="2"/>
              </a:rPr>
              <a:t>2=</a:t>
            </a:r>
            <a:r>
              <a:rPr lang="en-US" altLang="zh-CN" i="1" dirty="0">
                <a:sym typeface="Symbol" pitchFamily="18" charset="2"/>
              </a:rPr>
              <a:t>F</a:t>
            </a:r>
            <a:r>
              <a:rPr lang="en-US" altLang="zh-CN" baseline="-25000" dirty="0">
                <a:sym typeface="Symbol" pitchFamily="18" charset="2"/>
              </a:rPr>
              <a:t>3</a:t>
            </a:r>
            <a:r>
              <a:rPr lang="en-US" altLang="zh-CN" dirty="0">
                <a:sym typeface="Symbol" pitchFamily="18" charset="2"/>
              </a:rPr>
              <a:t>.</a:t>
            </a:r>
          </a:p>
          <a:p>
            <a:pPr lvl="1" eaLnBrk="1" hangingPunct="1">
              <a:lnSpc>
                <a:spcPct val="90000"/>
              </a:lnSpc>
            </a:pPr>
            <a:r>
              <a:rPr lang="en-US" altLang="zh-CN" dirty="0">
                <a:sym typeface="Symbol" pitchFamily="18" charset="2"/>
              </a:rPr>
              <a:t>For larger </a:t>
            </a:r>
            <a:r>
              <a:rPr lang="en-US" altLang="zh-CN" i="1" dirty="0">
                <a:sym typeface="Symbol" pitchFamily="18" charset="2"/>
              </a:rPr>
              <a:t>k</a:t>
            </a:r>
            <a:r>
              <a:rPr lang="en-US" altLang="zh-CN" dirty="0">
                <a:sym typeface="Symbol" pitchFamily="18" charset="2"/>
              </a:rPr>
              <a:t>, Euclid(</a:t>
            </a:r>
            <a:r>
              <a:rPr lang="en-US" altLang="zh-CN" i="1" dirty="0" err="1">
                <a:sym typeface="Symbol" pitchFamily="18" charset="2"/>
              </a:rPr>
              <a:t>m</a:t>
            </a:r>
            <a:r>
              <a:rPr lang="en-US" altLang="zh-CN" dirty="0" err="1">
                <a:sym typeface="Symbol" pitchFamily="18" charset="2"/>
              </a:rPr>
              <a:t>,</a:t>
            </a:r>
            <a:r>
              <a:rPr lang="en-US" altLang="zh-CN" i="1" dirty="0" err="1">
                <a:sym typeface="Symbol" pitchFamily="18" charset="2"/>
              </a:rPr>
              <a:t>n</a:t>
            </a:r>
            <a:r>
              <a:rPr lang="en-US" altLang="zh-CN" dirty="0">
                <a:sym typeface="Symbol" pitchFamily="18" charset="2"/>
              </a:rPr>
              <a:t>) calls Euclid(</a:t>
            </a:r>
            <a:r>
              <a:rPr lang="en-US" altLang="zh-CN" i="1" dirty="0">
                <a:sym typeface="Symbol" pitchFamily="18" charset="2"/>
              </a:rPr>
              <a:t>n</a:t>
            </a:r>
            <a:r>
              <a:rPr lang="en-US" altLang="zh-CN" dirty="0">
                <a:sym typeface="Symbol" pitchFamily="18" charset="2"/>
              </a:rPr>
              <a:t>, </a:t>
            </a:r>
            <a:r>
              <a:rPr lang="en-US" altLang="zh-CN" i="1" dirty="0">
                <a:sym typeface="Symbol" pitchFamily="18" charset="2"/>
              </a:rPr>
              <a:t>m </a:t>
            </a:r>
            <a:r>
              <a:rPr lang="en-US" altLang="zh-CN" dirty="0">
                <a:sym typeface="Symbol" pitchFamily="18" charset="2"/>
              </a:rPr>
              <a:t>mod </a:t>
            </a:r>
            <a:r>
              <a:rPr lang="en-US" altLang="zh-CN" i="1" dirty="0">
                <a:sym typeface="Symbol" pitchFamily="18" charset="2"/>
              </a:rPr>
              <a:t>n</a:t>
            </a:r>
            <a:r>
              <a:rPr lang="en-US" altLang="zh-CN" dirty="0">
                <a:sym typeface="Symbol" pitchFamily="18" charset="2"/>
              </a:rPr>
              <a:t>) which makes </a:t>
            </a:r>
            <a:r>
              <a:rPr lang="en-US" altLang="zh-CN" i="1" dirty="0">
                <a:sym typeface="Symbol" pitchFamily="18" charset="2"/>
              </a:rPr>
              <a:t>k</a:t>
            </a:r>
            <a:r>
              <a:rPr lang="en-US" altLang="zh-CN" dirty="0">
                <a:sym typeface="Symbol" pitchFamily="18" charset="2"/>
              </a:rPr>
              <a:t>-1 recursive calls. So, by induction hypothesis, </a:t>
            </a:r>
            <a:r>
              <a:rPr lang="en-US" altLang="zh-CN" i="1" dirty="0">
                <a:sym typeface="Symbol" pitchFamily="18" charset="2"/>
              </a:rPr>
              <a:t>n</a:t>
            </a:r>
            <a:r>
              <a:rPr lang="en-US" altLang="zh-CN" dirty="0">
                <a:sym typeface="Symbol" pitchFamily="18" charset="2"/>
              </a:rPr>
              <a:t></a:t>
            </a:r>
            <a:r>
              <a:rPr lang="en-US" altLang="zh-CN" i="1" dirty="0">
                <a:sym typeface="Symbol" pitchFamily="18" charset="2"/>
              </a:rPr>
              <a:t>F</a:t>
            </a:r>
            <a:r>
              <a:rPr lang="en-US" altLang="zh-CN" baseline="-25000" dirty="0">
                <a:sym typeface="Symbol" pitchFamily="18" charset="2"/>
              </a:rPr>
              <a:t>k+1</a:t>
            </a:r>
            <a:r>
              <a:rPr lang="en-US" altLang="zh-CN" dirty="0">
                <a:sym typeface="Symbol" pitchFamily="18" charset="2"/>
              </a:rPr>
              <a:t>, (</a:t>
            </a:r>
            <a:r>
              <a:rPr lang="en-US" altLang="zh-CN" i="1" dirty="0">
                <a:sym typeface="Symbol" pitchFamily="18" charset="2"/>
              </a:rPr>
              <a:t>m</a:t>
            </a:r>
            <a:r>
              <a:rPr lang="en-US" altLang="zh-CN" dirty="0">
                <a:sym typeface="Symbol" pitchFamily="18" charset="2"/>
              </a:rPr>
              <a:t> mod </a:t>
            </a:r>
            <a:r>
              <a:rPr lang="en-US" altLang="zh-CN" i="1" dirty="0">
                <a:sym typeface="Symbol" pitchFamily="18" charset="2"/>
              </a:rPr>
              <a:t>n</a:t>
            </a:r>
            <a:r>
              <a:rPr lang="en-US" altLang="zh-CN" dirty="0">
                <a:sym typeface="Symbol" pitchFamily="18" charset="2"/>
              </a:rPr>
              <a:t>)</a:t>
            </a:r>
            <a:r>
              <a:rPr lang="en-US" altLang="zh-CN" i="1" dirty="0" err="1">
                <a:sym typeface="Symbol" pitchFamily="18" charset="2"/>
              </a:rPr>
              <a:t>F</a:t>
            </a:r>
            <a:r>
              <a:rPr lang="en-US" altLang="zh-CN" baseline="-25000" dirty="0" err="1">
                <a:sym typeface="Symbol" pitchFamily="18" charset="2"/>
              </a:rPr>
              <a:t>k</a:t>
            </a:r>
            <a:r>
              <a:rPr lang="en-US" altLang="zh-CN" dirty="0">
                <a:sym typeface="Symbol" pitchFamily="18" charset="2"/>
              </a:rPr>
              <a:t>. </a:t>
            </a:r>
          </a:p>
          <a:p>
            <a:pPr lvl="1" eaLnBrk="1" hangingPunct="1">
              <a:lnSpc>
                <a:spcPct val="90000"/>
              </a:lnSpc>
              <a:buFont typeface="Wingdings" pitchFamily="2" charset="2"/>
              <a:buNone/>
            </a:pPr>
            <a:r>
              <a:rPr lang="en-US" altLang="zh-CN" dirty="0">
                <a:sym typeface="Symbol" pitchFamily="18" charset="2"/>
              </a:rPr>
              <a:t>   Note that </a:t>
            </a:r>
            <a:r>
              <a:rPr lang="en-US" altLang="zh-CN" i="1" dirty="0">
                <a:sym typeface="Symbol" pitchFamily="18" charset="2"/>
              </a:rPr>
              <a:t>m </a:t>
            </a:r>
            <a:r>
              <a:rPr lang="en-US" altLang="zh-CN" dirty="0">
                <a:sym typeface="Symbol" pitchFamily="18" charset="2"/>
              </a:rPr>
              <a:t> </a:t>
            </a:r>
            <a:r>
              <a:rPr lang="en-US" altLang="zh-CN" i="1" dirty="0">
                <a:sym typeface="Symbol" pitchFamily="18" charset="2"/>
              </a:rPr>
              <a:t>n</a:t>
            </a:r>
            <a:r>
              <a:rPr lang="en-US" altLang="zh-CN" dirty="0">
                <a:sym typeface="Symbol" pitchFamily="18" charset="2"/>
              </a:rPr>
              <a:t>+(</a:t>
            </a:r>
            <a:r>
              <a:rPr lang="en-US" altLang="zh-CN" i="1" dirty="0">
                <a:sym typeface="Symbol" pitchFamily="18" charset="2"/>
              </a:rPr>
              <a:t>m</a:t>
            </a:r>
            <a:r>
              <a:rPr lang="en-US" altLang="zh-CN" dirty="0">
                <a:sym typeface="Symbol" pitchFamily="18" charset="2"/>
              </a:rPr>
              <a:t>-</a:t>
            </a:r>
            <a:r>
              <a:rPr lang="en-US" altLang="zh-CN" i="1" dirty="0">
                <a:sym typeface="Symbol" pitchFamily="18" charset="2"/>
              </a:rPr>
              <a:t>m</a:t>
            </a:r>
            <a:r>
              <a:rPr lang="en-US" altLang="zh-CN" dirty="0">
                <a:sym typeface="Symbol" pitchFamily="18" charset="2"/>
              </a:rPr>
              <a:t>/</a:t>
            </a:r>
            <a:r>
              <a:rPr lang="en-US" altLang="zh-CN" i="1" dirty="0" err="1">
                <a:sym typeface="Symbol" pitchFamily="18" charset="2"/>
              </a:rPr>
              <a:t>n</a:t>
            </a:r>
            <a:r>
              <a:rPr lang="en-US" altLang="zh-CN" dirty="0" err="1">
                <a:sym typeface="Symbol" pitchFamily="18" charset="2"/>
              </a:rPr>
              <a:t></a:t>
            </a:r>
            <a:r>
              <a:rPr lang="en-US" altLang="zh-CN" i="1" dirty="0" err="1">
                <a:sym typeface="Symbol" pitchFamily="18" charset="2"/>
              </a:rPr>
              <a:t>n</a:t>
            </a:r>
            <a:r>
              <a:rPr lang="en-US" altLang="zh-CN" dirty="0">
                <a:sym typeface="Symbol" pitchFamily="18" charset="2"/>
              </a:rPr>
              <a:t>) = </a:t>
            </a:r>
            <a:r>
              <a:rPr lang="en-US" altLang="zh-CN" i="1" dirty="0">
                <a:sym typeface="Symbol" pitchFamily="18" charset="2"/>
              </a:rPr>
              <a:t>n</a:t>
            </a:r>
            <a:r>
              <a:rPr lang="en-US" altLang="zh-CN" dirty="0">
                <a:sym typeface="Symbol" pitchFamily="18" charset="2"/>
              </a:rPr>
              <a:t>+(</a:t>
            </a:r>
            <a:r>
              <a:rPr lang="en-US" altLang="zh-CN" i="1" dirty="0">
                <a:sym typeface="Symbol" pitchFamily="18" charset="2"/>
              </a:rPr>
              <a:t>m</a:t>
            </a:r>
            <a:r>
              <a:rPr lang="en-US" altLang="zh-CN" dirty="0">
                <a:sym typeface="Symbol" pitchFamily="18" charset="2"/>
              </a:rPr>
              <a:t> mod </a:t>
            </a:r>
            <a:r>
              <a:rPr lang="en-US" altLang="zh-CN" i="1" dirty="0">
                <a:sym typeface="Symbol" pitchFamily="18" charset="2"/>
              </a:rPr>
              <a:t>n</a:t>
            </a:r>
            <a:r>
              <a:rPr lang="en-US" altLang="zh-CN" dirty="0">
                <a:sym typeface="Symbol" pitchFamily="18" charset="2"/>
              </a:rPr>
              <a:t>)  </a:t>
            </a:r>
            <a:r>
              <a:rPr lang="en-US" altLang="zh-CN" i="1" dirty="0">
                <a:sym typeface="Symbol" pitchFamily="18" charset="2"/>
              </a:rPr>
              <a:t>F</a:t>
            </a:r>
            <a:r>
              <a:rPr lang="en-US" altLang="zh-CN" baseline="-25000" dirty="0">
                <a:sym typeface="Symbol" pitchFamily="18" charset="2"/>
              </a:rPr>
              <a:t>k+1</a:t>
            </a:r>
            <a:r>
              <a:rPr lang="en-US" altLang="zh-CN" dirty="0">
                <a:sym typeface="Symbol" pitchFamily="18" charset="2"/>
              </a:rPr>
              <a:t>+</a:t>
            </a:r>
            <a:r>
              <a:rPr lang="en-US" altLang="zh-CN" i="1" dirty="0">
                <a:sym typeface="Symbol" pitchFamily="18" charset="2"/>
              </a:rPr>
              <a:t>F</a:t>
            </a:r>
            <a:r>
              <a:rPr lang="en-US" altLang="zh-CN" baseline="-25000" dirty="0">
                <a:sym typeface="Symbol" pitchFamily="18" charset="2"/>
              </a:rPr>
              <a:t>k</a:t>
            </a:r>
            <a:r>
              <a:rPr lang="en-US" altLang="zh-CN" dirty="0">
                <a:sym typeface="Symbol" pitchFamily="18" charset="2"/>
              </a:rPr>
              <a:t> = </a:t>
            </a:r>
            <a:r>
              <a:rPr lang="en-US" altLang="zh-CN" i="1" dirty="0">
                <a:sym typeface="Symbol" pitchFamily="18" charset="2"/>
              </a:rPr>
              <a:t>F</a:t>
            </a:r>
            <a:r>
              <a:rPr lang="en-US" altLang="zh-CN" baseline="-25000" dirty="0">
                <a:sym typeface="Symbol" pitchFamily="18" charset="2"/>
              </a:rPr>
              <a:t>k+2</a:t>
            </a:r>
            <a:endParaRPr lang="en-US" altLang="zh-CN" dirty="0">
              <a:sym typeface="Symbol" pitchFamily="18" charset="2"/>
            </a:endParaRPr>
          </a:p>
        </p:txBody>
      </p:sp>
      <p:sp>
        <p:nvSpPr>
          <p:cNvPr id="2560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464581A7-A0A4-498F-9542-B7D4D6E66AC8}" type="slidenum">
              <a:rPr lang="zh-CN" altLang="en-US" smtClean="0"/>
              <a:pPr eaLnBrk="1" hangingPunct="1"/>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US" altLang="zh-CN"/>
              <a:t>The Bound is Tight</a:t>
            </a:r>
          </a:p>
        </p:txBody>
      </p:sp>
      <p:sp>
        <p:nvSpPr>
          <p:cNvPr id="26627" name="Rectangle 3"/>
          <p:cNvSpPr>
            <a:spLocks noGrp="1" noChangeArrowheads="1"/>
          </p:cNvSpPr>
          <p:nvPr>
            <p:ph type="body" idx="4294967295"/>
          </p:nvPr>
        </p:nvSpPr>
        <p:spPr/>
        <p:txBody>
          <a:bodyPr/>
          <a:lstStyle/>
          <a:p>
            <a:pPr eaLnBrk="1" hangingPunct="1"/>
            <a:r>
              <a:rPr lang="en-US" altLang="zh-CN" dirty="0"/>
              <a:t>The upper bound for Euclid(</a:t>
            </a:r>
            <a:r>
              <a:rPr lang="en-US" altLang="zh-CN" i="1" dirty="0" err="1"/>
              <a:t>m</a:t>
            </a:r>
            <a:r>
              <a:rPr lang="en-US" altLang="zh-CN" dirty="0" err="1"/>
              <a:t>,</a:t>
            </a:r>
            <a:r>
              <a:rPr lang="en-US" altLang="zh-CN" i="1" dirty="0" err="1"/>
              <a:t>n</a:t>
            </a:r>
            <a:r>
              <a:rPr lang="en-US" altLang="zh-CN" dirty="0"/>
              <a:t>) is tight, by which we mean that: “if </a:t>
            </a:r>
            <a:r>
              <a:rPr lang="en-US" altLang="zh-CN" i="1" dirty="0"/>
              <a:t>n</a:t>
            </a:r>
            <a:r>
              <a:rPr lang="en-US" altLang="zh-CN" dirty="0"/>
              <a:t>&lt;</a:t>
            </a:r>
            <a:r>
              <a:rPr lang="en-US" altLang="zh-CN" i="1" dirty="0"/>
              <a:t>F</a:t>
            </a:r>
            <a:r>
              <a:rPr lang="en-US" altLang="zh-CN" baseline="-25000" dirty="0"/>
              <a:t>k+1</a:t>
            </a:r>
            <a:r>
              <a:rPr lang="en-US" altLang="zh-CN" dirty="0"/>
              <a:t>, the call Euclid(</a:t>
            </a:r>
            <a:r>
              <a:rPr lang="en-US" altLang="zh-CN" i="1" dirty="0" err="1"/>
              <a:t>m</a:t>
            </a:r>
            <a:r>
              <a:rPr lang="en-US" altLang="zh-CN" dirty="0" err="1"/>
              <a:t>,</a:t>
            </a:r>
            <a:r>
              <a:rPr lang="en-US" altLang="zh-CN" i="1" dirty="0" err="1"/>
              <a:t>n</a:t>
            </a:r>
            <a:r>
              <a:rPr lang="en-US" altLang="zh-CN" dirty="0"/>
              <a:t>) makes fewer than </a:t>
            </a:r>
            <a:r>
              <a:rPr lang="en-US" altLang="zh-CN" i="1" dirty="0"/>
              <a:t>k</a:t>
            </a:r>
            <a:r>
              <a:rPr lang="en-US" altLang="zh-CN" dirty="0"/>
              <a:t> recursive calls” is best possible result.</a:t>
            </a:r>
          </a:p>
          <a:p>
            <a:pPr eaLnBrk="1" hangingPunct="1"/>
            <a:r>
              <a:rPr lang="en-US" altLang="zh-CN" dirty="0"/>
              <a:t>There do exist some inputs for which the algorithm makes the same number of recursive calls as the upper bound.</a:t>
            </a:r>
          </a:p>
          <a:p>
            <a:pPr lvl="1" eaLnBrk="1" hangingPunct="1"/>
            <a:r>
              <a:rPr lang="en-US" altLang="zh-CN" dirty="0"/>
              <a:t>Euclid (</a:t>
            </a:r>
            <a:r>
              <a:rPr lang="en-US" altLang="zh-CN" i="1" dirty="0"/>
              <a:t>F</a:t>
            </a:r>
            <a:r>
              <a:rPr lang="en-US" altLang="zh-CN" baseline="-25000" dirty="0"/>
              <a:t>k+1</a:t>
            </a:r>
            <a:r>
              <a:rPr lang="en-US" altLang="zh-CN" dirty="0"/>
              <a:t>, </a:t>
            </a:r>
            <a:r>
              <a:rPr lang="en-US" altLang="zh-CN" i="1" dirty="0" err="1"/>
              <a:t>F</a:t>
            </a:r>
            <a:r>
              <a:rPr lang="en-US" altLang="zh-CN" baseline="-25000" dirty="0" err="1"/>
              <a:t>k</a:t>
            </a:r>
            <a:r>
              <a:rPr lang="en-US" altLang="zh-CN" dirty="0"/>
              <a:t>)  recurs exactly </a:t>
            </a:r>
            <a:r>
              <a:rPr lang="en-US" altLang="zh-CN" i="1" dirty="0"/>
              <a:t>k</a:t>
            </a:r>
            <a:r>
              <a:rPr lang="en-US" altLang="zh-CN" dirty="0"/>
              <a:t>-1 times.</a:t>
            </a:r>
          </a:p>
        </p:txBody>
      </p:sp>
      <p:sp>
        <p:nvSpPr>
          <p:cNvPr id="26628"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D8AA973-7268-415A-ADEA-DD0AF52FE07F}" type="slidenum">
              <a:rPr lang="zh-CN" altLang="en-US" smtClean="0"/>
              <a:pPr eaLnBrk="1" hangingPunct="1"/>
              <a:t>22</a:t>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US" altLang="zh-CN"/>
              <a:t>Average Complexity</a:t>
            </a:r>
          </a:p>
        </p:txBody>
      </p:sp>
      <p:sp>
        <p:nvSpPr>
          <p:cNvPr id="27651" name="Rectangle 3"/>
          <p:cNvSpPr>
            <a:spLocks noGrp="1" noChangeArrowheads="1"/>
          </p:cNvSpPr>
          <p:nvPr>
            <p:ph type="body" sz="half" idx="4294967295"/>
          </p:nvPr>
        </p:nvSpPr>
        <p:spPr>
          <a:xfrm>
            <a:off x="328613" y="1941513"/>
            <a:ext cx="7267575" cy="4114800"/>
          </a:xfrm>
        </p:spPr>
        <p:txBody>
          <a:bodyPr/>
          <a:lstStyle/>
          <a:p>
            <a:pPr eaLnBrk="1" hangingPunct="1"/>
            <a:r>
              <a:rPr lang="en-US" altLang="zh-CN" sz="2800" dirty="0"/>
              <a:t>Weighted average A(n)</a:t>
            </a:r>
          </a:p>
          <a:p>
            <a:pPr eaLnBrk="1" hangingPunct="1">
              <a:buFont typeface="Wingdings" pitchFamily="2" charset="2"/>
              <a:buNone/>
            </a:pPr>
            <a:endParaRPr lang="en-US" altLang="zh-CN" sz="2800" dirty="0">
              <a:cs typeface="Times New Roman" pitchFamily="18" charset="0"/>
              <a:sym typeface="Symbol" pitchFamily="18" charset="2"/>
            </a:endParaRPr>
          </a:p>
          <a:p>
            <a:pPr eaLnBrk="1" hangingPunct="1">
              <a:buFont typeface="Wingdings" pitchFamily="2" charset="2"/>
              <a:buNone/>
            </a:pPr>
            <a:endParaRPr lang="en-US" altLang="zh-CN" sz="2800" dirty="0">
              <a:cs typeface="Times New Roman" pitchFamily="18" charset="0"/>
              <a:sym typeface="Symbol" pitchFamily="18" charset="2"/>
            </a:endParaRPr>
          </a:p>
          <a:p>
            <a:pPr eaLnBrk="1" hangingPunct="1"/>
            <a:r>
              <a:rPr lang="en-US" altLang="zh-CN" sz="2800" dirty="0">
                <a:cs typeface="Times New Roman" pitchFamily="18" charset="0"/>
                <a:sym typeface="Symbol" pitchFamily="18" charset="2"/>
              </a:rPr>
              <a:t>How to get </a:t>
            </a:r>
            <a:r>
              <a:rPr lang="en-US" altLang="zh-CN" sz="2800" dirty="0" err="1">
                <a:cs typeface="Times New Roman" pitchFamily="18" charset="0"/>
                <a:sym typeface="Symbol" pitchFamily="18" charset="2"/>
              </a:rPr>
              <a:t>Pr</a:t>
            </a:r>
            <a:r>
              <a:rPr lang="en-US" altLang="zh-CN" sz="2800" dirty="0">
                <a:cs typeface="Times New Roman" pitchFamily="18" charset="0"/>
                <a:sym typeface="Symbol" pitchFamily="18" charset="2"/>
              </a:rPr>
              <a:t>(I)</a:t>
            </a:r>
          </a:p>
          <a:p>
            <a:pPr lvl="1" eaLnBrk="1" hangingPunct="1"/>
            <a:r>
              <a:rPr lang="en-US" altLang="zh-CN" sz="2400" dirty="0">
                <a:cs typeface="Times New Roman" pitchFamily="18" charset="0"/>
                <a:sym typeface="Symbol" pitchFamily="18" charset="2"/>
              </a:rPr>
              <a:t>By previous experience</a:t>
            </a:r>
          </a:p>
          <a:p>
            <a:pPr lvl="1" eaLnBrk="1" hangingPunct="1"/>
            <a:r>
              <a:rPr lang="en-US" altLang="zh-CN" sz="2400" dirty="0">
                <a:cs typeface="Times New Roman" pitchFamily="18" charset="0"/>
                <a:sym typeface="Symbol" pitchFamily="18" charset="2"/>
              </a:rPr>
              <a:t>By simple assumptions</a:t>
            </a:r>
          </a:p>
          <a:p>
            <a:pPr lvl="1" eaLnBrk="1" hangingPunct="1"/>
            <a:r>
              <a:rPr lang="en-US" altLang="zh-CN" sz="2400" dirty="0">
                <a:cs typeface="Times New Roman" pitchFamily="18" charset="0"/>
                <a:sym typeface="Symbol" pitchFamily="18" charset="2"/>
              </a:rPr>
              <a:t>By assuming a particular application</a:t>
            </a:r>
          </a:p>
        </p:txBody>
      </p:sp>
      <p:graphicFrame>
        <p:nvGraphicFramePr>
          <p:cNvPr id="27652" name="Object 4"/>
          <p:cNvGraphicFramePr>
            <a:graphicFrameLocks noGrp="1" noChangeAspect="1"/>
          </p:cNvGraphicFramePr>
          <p:nvPr>
            <p:ph sz="half" idx="4294967295"/>
          </p:nvPr>
        </p:nvGraphicFramePr>
        <p:xfrm>
          <a:off x="1476375" y="2565400"/>
          <a:ext cx="3311525" cy="863600"/>
        </p:xfrm>
        <a:graphic>
          <a:graphicData uri="http://schemas.openxmlformats.org/presentationml/2006/ole">
            <mc:AlternateContent xmlns:mc="http://schemas.openxmlformats.org/markup-compatibility/2006">
              <mc:Choice xmlns:v="urn:schemas-microsoft-com:vml" Requires="v">
                <p:oleObj spid="_x0000_s27834" name="公式" r:id="rId3" imgW="1245140" imgH="368460" progId="Equation.3">
                  <p:embed/>
                </p:oleObj>
              </mc:Choice>
              <mc:Fallback>
                <p:oleObj name="公式" r:id="rId3" imgW="1245140" imgH="36846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565400"/>
                        <a:ext cx="33115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Text Box 6"/>
          <p:cNvSpPr txBox="1">
            <a:spLocks noChangeArrowheads="1"/>
          </p:cNvSpPr>
          <p:nvPr/>
        </p:nvSpPr>
        <p:spPr bwMode="auto">
          <a:xfrm>
            <a:off x="4787900" y="3357563"/>
            <a:ext cx="3528516" cy="830997"/>
          </a:xfrm>
          <a:prstGeom prst="rect">
            <a:avLst/>
          </a:prstGeom>
          <a:solidFill>
            <a:srgbClr val="C0C0C0"/>
          </a:solidFill>
          <a:ln w="57150" cmpd="thinThick">
            <a:solidFill>
              <a:srgbClr val="969696"/>
            </a:solidFill>
            <a:miter lim="800000"/>
            <a:headEnd/>
            <a:tailEnd/>
          </a:ln>
          <a:effectLst>
            <a:outerShdw dist="107763" dir="2700000" algn="ctr" rotWithShape="0">
              <a:schemeClr val="bg2">
                <a:alpha val="50000"/>
              </a:schemeClr>
            </a:outerShdw>
          </a:effectLst>
        </p:spPr>
        <p:txBody>
          <a:bodyPr wrap="squar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50000"/>
              </a:spcBef>
            </a:pPr>
            <a:r>
              <a:rPr lang="en-US" altLang="zh-CN" sz="2400" dirty="0" err="1"/>
              <a:t>Pr</a:t>
            </a:r>
            <a:r>
              <a:rPr lang="en-US" altLang="zh-CN" sz="2400" dirty="0"/>
              <a:t>(</a:t>
            </a:r>
            <a:r>
              <a:rPr lang="en-US" altLang="zh-CN" sz="2400" i="1" dirty="0"/>
              <a:t>I</a:t>
            </a:r>
            <a:r>
              <a:rPr lang="en-US" altLang="zh-CN" sz="2400" dirty="0"/>
              <a:t>) is the probability of the occurrence of input </a:t>
            </a:r>
            <a:r>
              <a:rPr lang="en-US" altLang="zh-CN" sz="2400" i="1" dirty="0"/>
              <a:t>I</a:t>
            </a:r>
            <a:endParaRPr lang="en-US" altLang="zh-CN" sz="2400" dirty="0"/>
          </a:p>
        </p:txBody>
      </p:sp>
      <p:sp>
        <p:nvSpPr>
          <p:cNvPr id="27654" name="Line 7"/>
          <p:cNvSpPr>
            <a:spLocks noChangeShapeType="1"/>
          </p:cNvSpPr>
          <p:nvPr/>
        </p:nvSpPr>
        <p:spPr bwMode="auto">
          <a:xfrm flipH="1" flipV="1">
            <a:off x="3635375" y="3068638"/>
            <a:ext cx="1223963" cy="720725"/>
          </a:xfrm>
          <a:prstGeom prst="line">
            <a:avLst/>
          </a:prstGeom>
          <a:noFill/>
          <a:ln w="9525">
            <a:solidFill>
              <a:srgbClr val="FF6600"/>
            </a:solidFill>
            <a:prstDash val="lgDash"/>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55"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E338A62C-4CDF-492D-AD32-E9504F6AE408}" type="slidenum">
              <a:rPr lang="zh-CN" altLang="en-US" smtClean="0"/>
              <a:pPr eaLnBrk="1" hangingPunct="1"/>
              <a:t>23</a:t>
            </a:fld>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50825" y="765175"/>
            <a:ext cx="8637588" cy="762000"/>
          </a:xfrm>
        </p:spPr>
        <p:txBody>
          <a:bodyPr/>
          <a:lstStyle/>
          <a:p>
            <a:pPr eaLnBrk="1" hangingPunct="1"/>
            <a:r>
              <a:rPr lang="en-US" altLang="zh-CN"/>
              <a:t>Sequential Search, another Example</a:t>
            </a:r>
          </a:p>
        </p:txBody>
      </p:sp>
      <p:sp>
        <p:nvSpPr>
          <p:cNvPr id="14339" name="Rectangle 3"/>
          <p:cNvSpPr>
            <a:spLocks noGrp="1" noChangeArrowheads="1"/>
          </p:cNvSpPr>
          <p:nvPr>
            <p:ph type="body" idx="4294967295"/>
          </p:nvPr>
        </p:nvSpPr>
        <p:spPr>
          <a:xfrm>
            <a:off x="328613" y="1941513"/>
            <a:ext cx="4964112" cy="4114800"/>
          </a:xfrm>
        </p:spPr>
        <p:txBody>
          <a:bodyPr/>
          <a:lstStyle/>
          <a:p>
            <a:pPr eaLnBrk="1" hangingPunct="1">
              <a:lnSpc>
                <a:spcPct val="90000"/>
              </a:lnSpc>
            </a:pPr>
            <a:r>
              <a:rPr lang="en-US" altLang="zh-CN" sz="2400"/>
              <a:t>Procedure:</a:t>
            </a:r>
          </a:p>
          <a:p>
            <a:pPr lvl="1" eaLnBrk="1" hangingPunct="1">
              <a:lnSpc>
                <a:spcPct val="90000"/>
              </a:lnSpc>
              <a:spcBef>
                <a:spcPct val="60000"/>
              </a:spcBef>
              <a:buFont typeface="Wingdings" pitchFamily="2" charset="2"/>
              <a:buNone/>
            </a:pPr>
            <a:r>
              <a:rPr lang="en-US" altLang="zh-CN" sz="2400" b="1"/>
              <a:t>Int</a:t>
            </a:r>
            <a:r>
              <a:rPr lang="en-US" altLang="zh-CN" sz="2400"/>
              <a:t> </a:t>
            </a:r>
            <a:r>
              <a:rPr lang="en-US" altLang="zh-CN" sz="2400">
                <a:solidFill>
                  <a:srgbClr val="FF0000"/>
                </a:solidFill>
              </a:rPr>
              <a:t>seqSearch</a:t>
            </a:r>
            <a:r>
              <a:rPr lang="en-US" altLang="zh-CN" sz="2400"/>
              <a:t>(</a:t>
            </a:r>
            <a:r>
              <a:rPr lang="en-US" altLang="zh-CN" sz="2400" b="1"/>
              <a:t>int</a:t>
            </a:r>
            <a:r>
              <a:rPr lang="en-US" altLang="zh-CN" sz="2400"/>
              <a:t>[] E, </a:t>
            </a:r>
            <a:r>
              <a:rPr lang="en-US" altLang="zh-CN" sz="2400" b="1"/>
              <a:t>int</a:t>
            </a:r>
            <a:r>
              <a:rPr lang="en-US" altLang="zh-CN" sz="2400"/>
              <a:t> n, </a:t>
            </a:r>
            <a:r>
              <a:rPr lang="en-US" altLang="zh-CN" sz="2400" b="1"/>
              <a:t>int</a:t>
            </a:r>
            <a:r>
              <a:rPr lang="en-US" altLang="zh-CN" sz="2400"/>
              <a:t> K)</a:t>
            </a:r>
          </a:p>
          <a:p>
            <a:pPr lvl="1" eaLnBrk="1" hangingPunct="1">
              <a:lnSpc>
                <a:spcPct val="90000"/>
              </a:lnSpc>
              <a:buFont typeface="Wingdings" pitchFamily="2" charset="2"/>
              <a:buNone/>
            </a:pPr>
            <a:r>
              <a:rPr lang="en-US" altLang="zh-CN" sz="2400"/>
              <a:t>	</a:t>
            </a:r>
            <a:r>
              <a:rPr lang="en-US" altLang="zh-CN" sz="2400" b="1"/>
              <a:t>int</a:t>
            </a:r>
            <a:r>
              <a:rPr lang="en-US" altLang="zh-CN" sz="2400"/>
              <a:t> ans, index;</a:t>
            </a:r>
          </a:p>
          <a:p>
            <a:pPr lvl="1" eaLnBrk="1" hangingPunct="1">
              <a:lnSpc>
                <a:spcPct val="90000"/>
              </a:lnSpc>
              <a:buFont typeface="Wingdings" pitchFamily="2" charset="2"/>
              <a:buNone/>
            </a:pPr>
            <a:r>
              <a:rPr lang="en-US" altLang="zh-CN" sz="2400"/>
              <a:t>	ans=-1;</a:t>
            </a:r>
          </a:p>
          <a:p>
            <a:pPr lvl="1" eaLnBrk="1" hangingPunct="1">
              <a:lnSpc>
                <a:spcPct val="90000"/>
              </a:lnSpc>
              <a:buFont typeface="Wingdings" pitchFamily="2" charset="2"/>
              <a:buNone/>
            </a:pPr>
            <a:r>
              <a:rPr lang="en-US" altLang="zh-CN" sz="2400"/>
              <a:t>	</a:t>
            </a:r>
            <a:r>
              <a:rPr lang="en-US" altLang="zh-CN" sz="2400" b="1"/>
              <a:t>for</a:t>
            </a:r>
            <a:r>
              <a:rPr lang="en-US" altLang="zh-CN" sz="2400"/>
              <a:t> (index=0; index&lt;n; index++)</a:t>
            </a:r>
          </a:p>
          <a:p>
            <a:pPr lvl="1" eaLnBrk="1" hangingPunct="1">
              <a:lnSpc>
                <a:spcPct val="90000"/>
              </a:lnSpc>
              <a:buFont typeface="Wingdings" pitchFamily="2" charset="2"/>
              <a:buNone/>
            </a:pPr>
            <a:r>
              <a:rPr lang="en-US" altLang="zh-CN" sz="2400"/>
              <a:t>		</a:t>
            </a:r>
            <a:r>
              <a:rPr lang="en-US" altLang="zh-CN" sz="2400" b="1"/>
              <a:t>if</a:t>
            </a:r>
            <a:r>
              <a:rPr lang="en-US" altLang="zh-CN" sz="2400"/>
              <a:t> (K==E[index])</a:t>
            </a:r>
          </a:p>
          <a:p>
            <a:pPr lvl="1" eaLnBrk="1" hangingPunct="1">
              <a:lnSpc>
                <a:spcPct val="90000"/>
              </a:lnSpc>
              <a:buFont typeface="Wingdings" pitchFamily="2" charset="2"/>
              <a:buNone/>
            </a:pPr>
            <a:r>
              <a:rPr lang="en-US" altLang="zh-CN" sz="2400"/>
              <a:t>			ans=index;</a:t>
            </a:r>
          </a:p>
          <a:p>
            <a:pPr lvl="1" eaLnBrk="1" hangingPunct="1">
              <a:lnSpc>
                <a:spcPct val="90000"/>
              </a:lnSpc>
              <a:buFont typeface="Wingdings" pitchFamily="2" charset="2"/>
              <a:buNone/>
            </a:pPr>
            <a:r>
              <a:rPr lang="en-US" altLang="zh-CN" sz="2400"/>
              <a:t>			</a:t>
            </a:r>
            <a:r>
              <a:rPr lang="en-US" altLang="zh-CN" sz="2400" b="1"/>
              <a:t>break</a:t>
            </a:r>
            <a:r>
              <a:rPr lang="en-US" altLang="zh-CN" sz="2400"/>
              <a:t>;</a:t>
            </a:r>
          </a:p>
          <a:p>
            <a:pPr lvl="1" eaLnBrk="1" hangingPunct="1">
              <a:lnSpc>
                <a:spcPct val="90000"/>
              </a:lnSpc>
              <a:buFont typeface="Wingdings" pitchFamily="2" charset="2"/>
              <a:buNone/>
            </a:pPr>
            <a:r>
              <a:rPr lang="en-US" altLang="zh-CN" sz="2400" b="1"/>
              <a:t>Return</a:t>
            </a:r>
            <a:r>
              <a:rPr lang="en-US" altLang="zh-CN" sz="2400"/>
              <a:t> ans;</a:t>
            </a:r>
          </a:p>
        </p:txBody>
      </p:sp>
      <p:sp>
        <p:nvSpPr>
          <p:cNvPr id="14340" name="Text Box 4"/>
          <p:cNvSpPr txBox="1">
            <a:spLocks noChangeArrowheads="1"/>
          </p:cNvSpPr>
          <p:nvPr/>
        </p:nvSpPr>
        <p:spPr bwMode="auto">
          <a:xfrm>
            <a:off x="5508625" y="2349500"/>
            <a:ext cx="2663825" cy="3562350"/>
          </a:xfrm>
          <a:prstGeom prst="rect">
            <a:avLst/>
          </a:prstGeom>
          <a:solidFill>
            <a:srgbClr val="CCFFCC"/>
          </a:solidFill>
          <a:ln w="57150" cmpd="thinThick">
            <a:solidFill>
              <a:srgbClr val="99CC00"/>
            </a:solidFill>
            <a:miter lim="800000"/>
            <a:headEnd/>
            <a:tailEnd/>
          </a:ln>
          <a:effectLst>
            <a:outerShdw dist="107763" dir="18900000" algn="ctr" rotWithShape="0">
              <a:schemeClr val="bg2">
                <a:alpha val="50000"/>
              </a:schemeClr>
            </a:outerShdw>
          </a:effec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spcBef>
                <a:spcPct val="40000"/>
              </a:spcBef>
            </a:pPr>
            <a:r>
              <a:rPr lang="en-US" altLang="zh-CN" sz="2000" b="1"/>
              <a:t>The Problem</a:t>
            </a:r>
            <a:r>
              <a:rPr lang="en-US" altLang="zh-CN" sz="2000"/>
              <a:t>: Searching a list for a specific key.</a:t>
            </a:r>
          </a:p>
          <a:p>
            <a:pPr>
              <a:spcBef>
                <a:spcPct val="40000"/>
              </a:spcBef>
            </a:pPr>
            <a:r>
              <a:rPr lang="en-US" altLang="zh-CN" sz="2000" b="1"/>
              <a:t>Input</a:t>
            </a:r>
            <a:r>
              <a:rPr lang="en-US" altLang="zh-CN" sz="2000"/>
              <a:t>: </a:t>
            </a:r>
          </a:p>
          <a:p>
            <a:pPr>
              <a:spcBef>
                <a:spcPct val="20000"/>
              </a:spcBef>
            </a:pPr>
            <a:r>
              <a:rPr lang="en-US" altLang="zh-CN" sz="2000"/>
              <a:t>an unordered array E with n entries, a key K to be matched</a:t>
            </a:r>
          </a:p>
          <a:p>
            <a:pPr>
              <a:spcBef>
                <a:spcPct val="40000"/>
              </a:spcBef>
            </a:pPr>
            <a:r>
              <a:rPr lang="en-US" altLang="zh-CN" sz="2000" b="1"/>
              <a:t>Output</a:t>
            </a:r>
            <a:r>
              <a:rPr lang="en-US" altLang="zh-CN" sz="2000"/>
              <a:t>: </a:t>
            </a:r>
          </a:p>
          <a:p>
            <a:pPr>
              <a:spcBef>
                <a:spcPct val="20000"/>
              </a:spcBef>
            </a:pPr>
            <a:r>
              <a:rPr lang="en-US" altLang="zh-CN" sz="2000"/>
              <a:t>the location of K in E (or </a:t>
            </a:r>
            <a:r>
              <a:rPr lang="en-US" altLang="zh-CN" sz="2000" i="1"/>
              <a:t>fail</a:t>
            </a:r>
            <a:r>
              <a:rPr lang="en-US" altLang="zh-CN" sz="2000"/>
              <a:t>)</a:t>
            </a:r>
            <a:endParaRPr lang="zh-CN" altLang="en-US" sz="2000"/>
          </a:p>
        </p:txBody>
      </p:sp>
      <p:sp>
        <p:nvSpPr>
          <p:cNvPr id="14341"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4DF01C15-04FA-4F5C-AFFC-1664EDA7F43D}" type="slidenum">
              <a:rPr lang="zh-CN" altLang="en-US" smtClean="0"/>
              <a:pPr eaLnBrk="1" hangingPunct="1"/>
              <a:t>24</a:t>
            </a:fld>
            <a:endParaRPr lang="en-US" altLang="zh-CN"/>
          </a:p>
        </p:txBody>
      </p:sp>
    </p:spTree>
    <p:extLst>
      <p:ext uri="{BB962C8B-B14F-4D97-AF65-F5344CB8AC3E}">
        <p14:creationId xmlns:p14="http://schemas.microsoft.com/office/powerpoint/2010/main" val="16191650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17500" y="52388"/>
            <a:ext cx="8637588" cy="1431925"/>
          </a:xfrm>
        </p:spPr>
        <p:txBody>
          <a:bodyPr/>
          <a:lstStyle/>
          <a:p>
            <a:pPr eaLnBrk="1" hangingPunct="1"/>
            <a:r>
              <a:rPr lang="en-US" altLang="zh-CN"/>
              <a:t>Average Behavior Analysis of Sequential Search</a:t>
            </a:r>
          </a:p>
        </p:txBody>
      </p:sp>
      <p:sp>
        <p:nvSpPr>
          <p:cNvPr id="28675" name="Rectangle 3"/>
          <p:cNvSpPr>
            <a:spLocks noGrp="1" noChangeArrowheads="1"/>
          </p:cNvSpPr>
          <p:nvPr>
            <p:ph type="body" idx="4294967295"/>
          </p:nvPr>
        </p:nvSpPr>
        <p:spPr>
          <a:xfrm>
            <a:off x="328613" y="1941513"/>
            <a:ext cx="8815387" cy="4114800"/>
          </a:xfrm>
        </p:spPr>
        <p:txBody>
          <a:bodyPr/>
          <a:lstStyle/>
          <a:p>
            <a:pPr eaLnBrk="1" hangingPunct="1">
              <a:lnSpc>
                <a:spcPct val="90000"/>
              </a:lnSpc>
            </a:pPr>
            <a:r>
              <a:rPr lang="en-US" altLang="zh-CN" dirty="0"/>
              <a:t>Case 1: assuming that K is in E</a:t>
            </a:r>
          </a:p>
          <a:p>
            <a:pPr lvl="1" eaLnBrk="1" hangingPunct="1">
              <a:lnSpc>
                <a:spcPct val="90000"/>
              </a:lnSpc>
            </a:pPr>
            <a:r>
              <a:rPr lang="en-US" altLang="zh-CN" dirty="0"/>
              <a:t>Assuming no same entries in E</a:t>
            </a:r>
          </a:p>
          <a:p>
            <a:pPr lvl="1" eaLnBrk="1" hangingPunct="1">
              <a:lnSpc>
                <a:spcPct val="90000"/>
              </a:lnSpc>
            </a:pPr>
            <a:r>
              <a:rPr lang="en-US" altLang="zh-CN" dirty="0"/>
              <a:t>Taking </a:t>
            </a:r>
            <a:r>
              <a:rPr lang="en-US" altLang="zh-CN" i="1" dirty="0"/>
              <a:t>all</a:t>
            </a:r>
            <a:r>
              <a:rPr lang="en-US" altLang="zh-CN" dirty="0"/>
              <a:t> inputs with K in the </a:t>
            </a:r>
            <a:r>
              <a:rPr lang="en-US" altLang="zh-CN" i="1" dirty="0" err="1"/>
              <a:t>i</a:t>
            </a:r>
            <a:r>
              <a:rPr lang="en-US" altLang="zh-CN" dirty="0" err="1"/>
              <a:t>th</a:t>
            </a:r>
            <a:r>
              <a:rPr lang="en-US" altLang="zh-CN" dirty="0"/>
              <a:t> location as </a:t>
            </a:r>
            <a:r>
              <a:rPr lang="en-US" altLang="zh-CN" i="1" dirty="0"/>
              <a:t>one</a:t>
            </a:r>
            <a:r>
              <a:rPr lang="en-US" altLang="zh-CN" dirty="0"/>
              <a:t> input</a:t>
            </a:r>
          </a:p>
          <a:p>
            <a:pPr lvl="1" eaLnBrk="1" hangingPunct="1">
              <a:lnSpc>
                <a:spcPct val="90000"/>
              </a:lnSpc>
            </a:pPr>
            <a:r>
              <a:rPr lang="en-US" altLang="zh-CN" dirty="0"/>
              <a:t>Each input occurs with the same probability (i.e. 1/n)</a:t>
            </a:r>
          </a:p>
          <a:p>
            <a:pPr eaLnBrk="1" hangingPunct="1">
              <a:lnSpc>
                <a:spcPct val="90000"/>
              </a:lnSpc>
            </a:pPr>
            <a:endParaRPr lang="en-US" altLang="zh-CN" dirty="0"/>
          </a:p>
          <a:p>
            <a:pPr eaLnBrk="1" hangingPunct="1">
              <a:lnSpc>
                <a:spcPct val="90000"/>
              </a:lnSpc>
            </a:pPr>
            <a:r>
              <a:rPr lang="en-US" altLang="zh-CN" dirty="0" err="1"/>
              <a:t>A</a:t>
            </a:r>
            <a:r>
              <a:rPr lang="en-US" altLang="zh-CN" baseline="-25000" dirty="0" err="1"/>
              <a:t>succ</a:t>
            </a:r>
            <a:r>
              <a:rPr lang="en-US" altLang="zh-CN" dirty="0"/>
              <a:t>(n)=</a:t>
            </a:r>
            <a:r>
              <a:rPr lang="el-GR" altLang="en-US" dirty="0">
                <a:cs typeface="Times New Roman" pitchFamily="18" charset="0"/>
              </a:rPr>
              <a:t>Σ</a:t>
            </a:r>
            <a:r>
              <a:rPr lang="en-US" altLang="zh-CN" baseline="-25000" dirty="0" err="1">
                <a:cs typeface="Times New Roman" pitchFamily="18" charset="0"/>
              </a:rPr>
              <a:t>i</a:t>
            </a:r>
            <a:r>
              <a:rPr lang="en-US" altLang="zh-CN" baseline="-25000" dirty="0">
                <a:cs typeface="Times New Roman" pitchFamily="18" charset="0"/>
              </a:rPr>
              <a:t>=0..n-1</a:t>
            </a:r>
            <a:r>
              <a:rPr lang="en-US" altLang="zh-CN" dirty="0">
                <a:cs typeface="Times New Roman" pitchFamily="18" charset="0"/>
              </a:rPr>
              <a:t>Pr(</a:t>
            </a:r>
            <a:r>
              <a:rPr lang="en-US" altLang="zh-CN" dirty="0" err="1">
                <a:cs typeface="Times New Roman" pitchFamily="18" charset="0"/>
              </a:rPr>
              <a:t>I</a:t>
            </a:r>
            <a:r>
              <a:rPr lang="en-US" altLang="zh-CN" baseline="-25000" dirty="0" err="1">
                <a:cs typeface="Times New Roman" pitchFamily="18" charset="0"/>
              </a:rPr>
              <a:t>i</a:t>
            </a:r>
            <a:r>
              <a:rPr lang="en-US" altLang="zh-CN" dirty="0" err="1">
                <a:cs typeface="Times New Roman" pitchFamily="18" charset="0"/>
              </a:rPr>
              <a:t>|succ</a:t>
            </a:r>
            <a:r>
              <a:rPr lang="en-US" altLang="zh-CN" dirty="0">
                <a:cs typeface="Times New Roman" pitchFamily="18" charset="0"/>
              </a:rPr>
              <a:t>)t(I</a:t>
            </a:r>
            <a:r>
              <a:rPr lang="en-US" altLang="zh-CN" baseline="-25000" dirty="0">
                <a:cs typeface="Times New Roman" pitchFamily="18" charset="0"/>
              </a:rPr>
              <a:t>i</a:t>
            </a:r>
            <a:r>
              <a:rPr lang="en-US" altLang="zh-CN" dirty="0">
                <a:cs typeface="Times New Roman" pitchFamily="18" charset="0"/>
              </a:rPr>
              <a:t>)</a:t>
            </a:r>
          </a:p>
          <a:p>
            <a:pPr eaLnBrk="1" hangingPunct="1">
              <a:lnSpc>
                <a:spcPct val="90000"/>
              </a:lnSpc>
              <a:buFont typeface="Wingdings" pitchFamily="2" charset="2"/>
              <a:buNone/>
            </a:pPr>
            <a:r>
              <a:rPr lang="en-US" altLang="zh-CN" dirty="0">
                <a:cs typeface="Times New Roman" pitchFamily="18" charset="0"/>
              </a:rPr>
              <a:t>               =</a:t>
            </a:r>
            <a:r>
              <a:rPr lang="el-GR" altLang="en-US" dirty="0">
                <a:cs typeface="Times New Roman" pitchFamily="18" charset="0"/>
              </a:rPr>
              <a:t>Σ</a:t>
            </a:r>
            <a:r>
              <a:rPr lang="en-US" altLang="zh-CN" baseline="-25000" dirty="0" err="1">
                <a:cs typeface="Times New Roman" pitchFamily="18" charset="0"/>
              </a:rPr>
              <a:t>i</a:t>
            </a:r>
            <a:r>
              <a:rPr lang="en-US" altLang="zh-CN" baseline="-25000" dirty="0">
                <a:cs typeface="Times New Roman" pitchFamily="18" charset="0"/>
              </a:rPr>
              <a:t>=0..n-1</a:t>
            </a:r>
            <a:r>
              <a:rPr lang="en-US" altLang="zh-CN" dirty="0">
                <a:cs typeface="Times New Roman" pitchFamily="18" charset="0"/>
              </a:rPr>
              <a:t>(1/n)(i+1)</a:t>
            </a:r>
          </a:p>
          <a:p>
            <a:pPr eaLnBrk="1" hangingPunct="1">
              <a:lnSpc>
                <a:spcPct val="90000"/>
              </a:lnSpc>
              <a:buFont typeface="Wingdings" pitchFamily="2" charset="2"/>
              <a:buNone/>
            </a:pPr>
            <a:r>
              <a:rPr lang="en-US" altLang="zh-CN" dirty="0">
                <a:cs typeface="Times New Roman" pitchFamily="18" charset="0"/>
              </a:rPr>
              <a:t>               =(n+1)/2</a:t>
            </a:r>
          </a:p>
          <a:p>
            <a:pPr eaLnBrk="1" hangingPunct="1">
              <a:lnSpc>
                <a:spcPct val="90000"/>
              </a:lnSpc>
              <a:buFont typeface="Wingdings" pitchFamily="2" charset="2"/>
              <a:buNone/>
            </a:pPr>
            <a:endParaRPr lang="el-GR" altLang="en-US" dirty="0">
              <a:cs typeface="Times New Roman" pitchFamily="18" charset="0"/>
            </a:endParaRPr>
          </a:p>
        </p:txBody>
      </p:sp>
      <p:sp>
        <p:nvSpPr>
          <p:cNvPr id="28676"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365743BD-D6D7-4F35-9ACF-3E0491933A77}" type="slidenum">
              <a:rPr lang="zh-CN" altLang="en-US" smtClean="0"/>
              <a:pPr eaLnBrk="1" hangingPunct="1"/>
              <a:t>25</a:t>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17500" y="52388"/>
            <a:ext cx="8637588" cy="1431925"/>
          </a:xfrm>
        </p:spPr>
        <p:txBody>
          <a:bodyPr/>
          <a:lstStyle/>
          <a:p>
            <a:pPr eaLnBrk="1" hangingPunct="1"/>
            <a:r>
              <a:rPr lang="en-US" altLang="zh-CN"/>
              <a:t>Average Behavior Analysis of Sequential Search</a:t>
            </a:r>
            <a:endParaRPr lang="zh-CN" altLang="en-US"/>
          </a:p>
        </p:txBody>
      </p:sp>
      <p:sp>
        <p:nvSpPr>
          <p:cNvPr id="29699" name="Rectangle 3"/>
          <p:cNvSpPr>
            <a:spLocks noGrp="1" noChangeArrowheads="1"/>
          </p:cNvSpPr>
          <p:nvPr>
            <p:ph type="body" idx="4294967295"/>
          </p:nvPr>
        </p:nvSpPr>
        <p:spPr/>
        <p:txBody>
          <a:bodyPr/>
          <a:lstStyle/>
          <a:p>
            <a:pPr eaLnBrk="1" hangingPunct="1"/>
            <a:r>
              <a:rPr lang="en-US" altLang="zh-CN" dirty="0"/>
              <a:t>Case 2: K may not be in E</a:t>
            </a:r>
          </a:p>
          <a:p>
            <a:pPr lvl="1" eaLnBrk="1" hangingPunct="1"/>
            <a:r>
              <a:rPr lang="en-US" altLang="zh-CN" dirty="0"/>
              <a:t>Assume that q is the probability for K in E</a:t>
            </a:r>
          </a:p>
          <a:p>
            <a:pPr lvl="1" eaLnBrk="1" hangingPunct="1"/>
            <a:r>
              <a:rPr lang="en-US" altLang="zh-CN" dirty="0"/>
              <a:t>A(n) = </a:t>
            </a:r>
            <a:r>
              <a:rPr lang="en-US" altLang="zh-CN" dirty="0" err="1"/>
              <a:t>Pr</a:t>
            </a:r>
            <a:r>
              <a:rPr lang="en-US" altLang="zh-CN" dirty="0"/>
              <a:t>(</a:t>
            </a:r>
            <a:r>
              <a:rPr lang="en-US" altLang="zh-CN" dirty="0" err="1"/>
              <a:t>succ</a:t>
            </a:r>
            <a:r>
              <a:rPr lang="en-US" altLang="zh-CN" dirty="0"/>
              <a:t>)</a:t>
            </a:r>
            <a:r>
              <a:rPr lang="en-US" altLang="zh-CN" dirty="0" err="1"/>
              <a:t>A</a:t>
            </a:r>
            <a:r>
              <a:rPr lang="en-US" altLang="zh-CN" baseline="-25000" dirty="0" err="1"/>
              <a:t>succ</a:t>
            </a:r>
            <a:r>
              <a:rPr lang="en-US" altLang="zh-CN" dirty="0"/>
              <a:t>(n)+</a:t>
            </a:r>
            <a:r>
              <a:rPr lang="en-US" altLang="zh-CN" dirty="0" err="1"/>
              <a:t>Pr</a:t>
            </a:r>
            <a:r>
              <a:rPr lang="en-US" altLang="zh-CN" dirty="0"/>
              <a:t>(fail) </a:t>
            </a:r>
            <a:r>
              <a:rPr lang="en-US" altLang="zh-CN" dirty="0" err="1"/>
              <a:t>A</a:t>
            </a:r>
            <a:r>
              <a:rPr lang="en-US" altLang="zh-CN" baseline="-25000" dirty="0" err="1"/>
              <a:t>fail</a:t>
            </a:r>
            <a:r>
              <a:rPr lang="en-US" altLang="zh-CN" dirty="0"/>
              <a:t>(n)</a:t>
            </a:r>
          </a:p>
          <a:p>
            <a:pPr eaLnBrk="1" hangingPunct="1">
              <a:buFont typeface="Wingdings" pitchFamily="2" charset="2"/>
              <a:buNone/>
            </a:pPr>
            <a:r>
              <a:rPr lang="en-US" altLang="zh-CN" dirty="0"/>
              <a:t>           =q((n+1)/2)+(1-q)n</a:t>
            </a:r>
          </a:p>
        </p:txBody>
      </p:sp>
      <p:sp>
        <p:nvSpPr>
          <p:cNvPr id="29700"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F91FEB4C-75BD-4180-B679-A033DB9EE29D}" type="slidenum">
              <a:rPr lang="zh-CN" altLang="en-US" smtClean="0"/>
              <a:pPr eaLnBrk="1" hangingPunct="1"/>
              <a:t>26</a:t>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en-US" altLang="zh-CN" dirty="0"/>
              <a:t>Optimality: Definition</a:t>
            </a:r>
          </a:p>
        </p:txBody>
      </p:sp>
      <p:sp>
        <p:nvSpPr>
          <p:cNvPr id="30723" name="Rectangle 3"/>
          <p:cNvSpPr>
            <a:spLocks noGrp="1" noChangeArrowheads="1"/>
          </p:cNvSpPr>
          <p:nvPr>
            <p:ph type="body" idx="4294967295"/>
          </p:nvPr>
        </p:nvSpPr>
        <p:spPr/>
        <p:txBody>
          <a:bodyPr/>
          <a:lstStyle/>
          <a:p>
            <a:pPr eaLnBrk="1" hangingPunct="1">
              <a:lnSpc>
                <a:spcPct val="80000"/>
              </a:lnSpc>
            </a:pPr>
            <a:r>
              <a:rPr lang="en-US" altLang="zh-CN" sz="2800" dirty="0"/>
              <a:t>Definition of the optimal algorithm</a:t>
            </a:r>
          </a:p>
          <a:p>
            <a:pPr lvl="1" eaLnBrk="1" hangingPunct="1">
              <a:lnSpc>
                <a:spcPct val="80000"/>
              </a:lnSpc>
            </a:pPr>
            <a:r>
              <a:rPr lang="en-US" altLang="zh-CN" sz="2400" dirty="0"/>
              <a:t>For problem </a:t>
            </a:r>
            <a:r>
              <a:rPr lang="en-US" altLang="zh-CN" sz="2400" i="1" dirty="0"/>
              <a:t>P</a:t>
            </a:r>
            <a:r>
              <a:rPr lang="en-US" altLang="zh-CN" sz="2400" dirty="0"/>
              <a:t>, the algorithm </a:t>
            </a:r>
            <a:r>
              <a:rPr lang="en-US" altLang="zh-CN" sz="2400" i="1" dirty="0"/>
              <a:t>A</a:t>
            </a:r>
            <a:r>
              <a:rPr lang="en-US" altLang="zh-CN" sz="2400" dirty="0"/>
              <a:t> does at most W</a:t>
            </a:r>
            <a:r>
              <a:rPr lang="en-US" altLang="zh-CN" sz="2400" baseline="-25000" dirty="0"/>
              <a:t>A</a:t>
            </a:r>
            <a:r>
              <a:rPr lang="en-US" altLang="zh-CN" sz="2400" dirty="0"/>
              <a:t>(n) steps in the worst case (upper bound)</a:t>
            </a:r>
          </a:p>
          <a:p>
            <a:pPr lvl="1" eaLnBrk="1" hangingPunct="1">
              <a:lnSpc>
                <a:spcPct val="80000"/>
              </a:lnSpc>
            </a:pPr>
            <a:r>
              <a:rPr lang="en-US" altLang="zh-CN" sz="2400" dirty="0"/>
              <a:t>For some function </a:t>
            </a:r>
            <a:r>
              <a:rPr lang="en-US" altLang="zh-CN" sz="2400" i="1" dirty="0"/>
              <a:t>F</a:t>
            </a:r>
            <a:r>
              <a:rPr lang="en-US" altLang="zh-CN" sz="2400" dirty="0"/>
              <a:t>, it is provable that for any algorithm in the class under consideration, there is some input of size n for which the algorithm must perform at least </a:t>
            </a:r>
            <a:r>
              <a:rPr lang="en-US" altLang="zh-CN" sz="2400" i="1" dirty="0"/>
              <a:t>F</a:t>
            </a:r>
            <a:r>
              <a:rPr lang="en-US" altLang="zh-CN" sz="2400" dirty="0"/>
              <a:t>(n) steps (lower bound)</a:t>
            </a:r>
          </a:p>
          <a:p>
            <a:pPr lvl="1" eaLnBrk="1" hangingPunct="1">
              <a:lnSpc>
                <a:spcPct val="80000"/>
              </a:lnSpc>
            </a:pPr>
            <a:r>
              <a:rPr lang="en-US" altLang="zh-CN" sz="2400" dirty="0"/>
              <a:t>If W</a:t>
            </a:r>
            <a:r>
              <a:rPr lang="en-US" altLang="zh-CN" sz="2400" baseline="-25000" dirty="0"/>
              <a:t>A</a:t>
            </a:r>
            <a:r>
              <a:rPr lang="en-US" altLang="zh-CN" sz="2400" dirty="0"/>
              <a:t>=F, then </a:t>
            </a:r>
            <a:r>
              <a:rPr lang="en-US" altLang="zh-CN" sz="2400" i="1" dirty="0"/>
              <a:t>A</a:t>
            </a:r>
            <a:r>
              <a:rPr lang="en-US" altLang="zh-CN" sz="2400" dirty="0"/>
              <a:t> is optimal</a:t>
            </a:r>
            <a:r>
              <a:rPr lang="zh-CN" altLang="en-US" sz="2400" dirty="0"/>
              <a:t> </a:t>
            </a:r>
            <a:r>
              <a:rPr lang="en-US" altLang="zh-CN" sz="2400" dirty="0"/>
              <a:t>and F is the lower bound of problem P.</a:t>
            </a:r>
          </a:p>
        </p:txBody>
      </p:sp>
      <p:sp>
        <p:nvSpPr>
          <p:cNvPr id="307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FE7DBCF-1494-46C1-8F0A-66C44DF8B467}" type="slidenum">
              <a:rPr lang="zh-CN" altLang="en-US" smtClean="0"/>
              <a:pPr eaLnBrk="1" hangingPunct="1"/>
              <a:t>27</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dirty="0"/>
              <a:t>Optimality: How to prove?</a:t>
            </a:r>
          </a:p>
        </p:txBody>
      </p:sp>
      <p:sp>
        <p:nvSpPr>
          <p:cNvPr id="31748"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021098B0-1DEF-4417-BCCC-84067FAC2215}" type="slidenum">
              <a:rPr lang="zh-CN" altLang="en-US" smtClean="0"/>
              <a:pPr eaLnBrk="1" hangingPunct="1"/>
              <a:t>28</a:t>
            </a:fld>
            <a:endParaRPr lang="en-US" altLang="zh-CN"/>
          </a:p>
        </p:txBody>
      </p:sp>
      <p:sp>
        <p:nvSpPr>
          <p:cNvPr id="6" name="文本框 5">
            <a:extLst>
              <a:ext uri="{FF2B5EF4-FFF2-40B4-BE49-F238E27FC236}">
                <a16:creationId xmlns:a16="http://schemas.microsoft.com/office/drawing/2014/main" id="{1A5F3546-70B3-2645-BA70-71FC7746FAD3}"/>
              </a:ext>
            </a:extLst>
          </p:cNvPr>
          <p:cNvSpPr txBox="1"/>
          <p:nvPr/>
        </p:nvSpPr>
        <p:spPr>
          <a:xfrm>
            <a:off x="8100392" y="4149080"/>
            <a:ext cx="914400" cy="914400"/>
          </a:xfrm>
          <a:prstGeom prst="rect">
            <a:avLst/>
          </a:prstGeom>
          <a:solidFill>
            <a:schemeClr val="bg1"/>
          </a:solidFill>
        </p:spPr>
        <p:txBody>
          <a:bodyPr wrap="square" rtlCol="0">
            <a:spAutoFit/>
          </a:bodyPr>
          <a:lstStyle/>
          <a:p>
            <a:endParaRPr kumimoji="1" lang="zh-CN" altLang="en-US" dirty="0"/>
          </a:p>
        </p:txBody>
      </p:sp>
      <p:sp>
        <p:nvSpPr>
          <p:cNvPr id="7" name="Rectangle 3">
            <a:extLst>
              <a:ext uri="{FF2B5EF4-FFF2-40B4-BE49-F238E27FC236}">
                <a16:creationId xmlns:a16="http://schemas.microsoft.com/office/drawing/2014/main" id="{B4103D90-BEC0-5846-A260-6822F84B7D27}"/>
              </a:ext>
            </a:extLst>
          </p:cNvPr>
          <p:cNvSpPr txBox="1">
            <a:spLocks noChangeArrowheads="1"/>
          </p:cNvSpPr>
          <p:nvPr/>
        </p:nvSpPr>
        <p:spPr bwMode="auto">
          <a:xfrm>
            <a:off x="289324" y="1988111"/>
            <a:ext cx="866576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marL="0" indent="0" eaLnBrk="1" hangingPunct="1">
              <a:lnSpc>
                <a:spcPct val="80000"/>
              </a:lnSpc>
              <a:buNone/>
            </a:pPr>
            <a:r>
              <a:rPr lang="en-US" altLang="zh-CN" sz="2800" kern="0" dirty="0"/>
              <a:t>1. Devise what seems to be an efficient algorithm; call it A. Analyze A and find a function W</a:t>
            </a:r>
            <a:r>
              <a:rPr lang="en-US" altLang="zh-CN" sz="2800" kern="0" baseline="-25000" dirty="0"/>
              <a:t>A </a:t>
            </a:r>
            <a:r>
              <a:rPr lang="en-US" altLang="zh-CN" sz="2800" kern="0" dirty="0"/>
              <a:t>such that, for inputs of size n, A does at most W</a:t>
            </a:r>
            <a:r>
              <a:rPr lang="en-US" altLang="zh-CN" sz="2800" kern="0" baseline="-25000" dirty="0"/>
              <a:t>A</a:t>
            </a:r>
            <a:r>
              <a:rPr lang="en-US" altLang="zh-CN" sz="2800" kern="0" dirty="0"/>
              <a:t>(n) steps in the worst case (upper bound).</a:t>
            </a:r>
          </a:p>
          <a:p>
            <a:pPr marL="0" indent="0" eaLnBrk="1" hangingPunct="1">
              <a:lnSpc>
                <a:spcPct val="80000"/>
              </a:lnSpc>
              <a:buNone/>
            </a:pPr>
            <a:r>
              <a:rPr lang="en-US" altLang="zh-CN" sz="2800" kern="0" dirty="0"/>
              <a:t>2. For some function </a:t>
            </a:r>
            <a:r>
              <a:rPr lang="en-US" altLang="zh-CN" sz="2800" i="1" kern="0" dirty="0"/>
              <a:t>F</a:t>
            </a:r>
            <a:r>
              <a:rPr lang="en-US" altLang="zh-CN" sz="2800" kern="0" dirty="0"/>
              <a:t>, prove a theorem stating that, for any algorithm in the class under consideration, there is some input of size n for which the algorithm must perform at least </a:t>
            </a:r>
            <a:r>
              <a:rPr lang="en-US" altLang="zh-CN" sz="2800" i="1" kern="0" dirty="0"/>
              <a:t>F</a:t>
            </a:r>
            <a:r>
              <a:rPr lang="en-US" altLang="zh-CN" sz="2800" kern="0" dirty="0"/>
              <a:t>(n) steps (lower bound).</a:t>
            </a:r>
          </a:p>
          <a:p>
            <a:pPr eaLnBrk="1" hangingPunct="1">
              <a:lnSpc>
                <a:spcPct val="80000"/>
              </a:lnSpc>
            </a:pPr>
            <a:endParaRPr lang="en-US" altLang="zh-CN" sz="2800" kern="0" dirty="0"/>
          </a:p>
          <a:p>
            <a:pPr marL="0" indent="0" eaLnBrk="1" hangingPunct="1">
              <a:lnSpc>
                <a:spcPct val="80000"/>
              </a:lnSpc>
              <a:buNone/>
            </a:pPr>
            <a:r>
              <a:rPr lang="en-US" altLang="zh-CN" sz="2400" kern="0" dirty="0"/>
              <a:t>If W</a:t>
            </a:r>
            <a:r>
              <a:rPr lang="en-US" altLang="zh-CN" sz="2400" kern="0" baseline="-25000" dirty="0"/>
              <a:t>A</a:t>
            </a:r>
            <a:r>
              <a:rPr lang="en-US" altLang="zh-CN" sz="2400" kern="0" dirty="0"/>
              <a:t>=F, then </a:t>
            </a:r>
            <a:r>
              <a:rPr lang="en-US" altLang="zh-CN" sz="2400" i="1" kern="0" dirty="0"/>
              <a:t>A</a:t>
            </a:r>
            <a:r>
              <a:rPr lang="en-US" altLang="zh-CN" sz="2400" kern="0" dirty="0"/>
              <a:t> is optimal</a:t>
            </a:r>
            <a:r>
              <a:rPr lang="zh-CN" altLang="en-US" sz="2400" kern="0" dirty="0"/>
              <a:t> </a:t>
            </a:r>
            <a:r>
              <a:rPr lang="en-US" altLang="zh-CN" sz="2400" kern="0" dirty="0"/>
              <a:t>and F is the lower bound of problem P. If not, it may be that there is a better algorithm or that there is a better lower bound.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a:t>Eastblishing a lower bound</a:t>
            </a:r>
          </a:p>
        </p:txBody>
      </p:sp>
      <p:sp>
        <p:nvSpPr>
          <p:cNvPr id="32771" name="Rectangle 3"/>
          <p:cNvSpPr>
            <a:spLocks noGrp="1" noChangeArrowheads="1"/>
          </p:cNvSpPr>
          <p:nvPr>
            <p:ph type="body" idx="4294967295"/>
          </p:nvPr>
        </p:nvSpPr>
        <p:spPr>
          <a:xfrm>
            <a:off x="328613" y="1941513"/>
            <a:ext cx="8564562" cy="4656137"/>
          </a:xfrm>
        </p:spPr>
        <p:txBody>
          <a:bodyPr/>
          <a:lstStyle/>
          <a:p>
            <a:pPr eaLnBrk="1" hangingPunct="1">
              <a:lnSpc>
                <a:spcPct val="80000"/>
              </a:lnSpc>
            </a:pPr>
            <a:r>
              <a:rPr lang="en-US" altLang="zh-CN" sz="2800"/>
              <a:t>Procedure:</a:t>
            </a:r>
            <a:endParaRPr lang="en-US" altLang="zh-CN" sz="2800" b="1"/>
          </a:p>
          <a:p>
            <a:pPr lvl="2" eaLnBrk="1" hangingPunct="1">
              <a:lnSpc>
                <a:spcPct val="80000"/>
              </a:lnSpc>
              <a:buFont typeface="Wingdings" pitchFamily="2" charset="2"/>
              <a:buNone/>
            </a:pPr>
            <a:r>
              <a:rPr lang="en-US" altLang="zh-CN" b="1"/>
              <a:t>int </a:t>
            </a:r>
            <a:r>
              <a:rPr lang="en-US" altLang="zh-CN"/>
              <a:t>findMax(E,n)</a:t>
            </a:r>
          </a:p>
          <a:p>
            <a:pPr lvl="2" eaLnBrk="1" hangingPunct="1">
              <a:lnSpc>
                <a:spcPct val="80000"/>
              </a:lnSpc>
              <a:buFont typeface="Wingdings" pitchFamily="2" charset="2"/>
              <a:buNone/>
            </a:pPr>
            <a:r>
              <a:rPr lang="en-US" altLang="zh-CN"/>
              <a:t>max=E(0)</a:t>
            </a:r>
          </a:p>
          <a:p>
            <a:pPr lvl="2" eaLnBrk="1" hangingPunct="1">
              <a:lnSpc>
                <a:spcPct val="80000"/>
              </a:lnSpc>
              <a:buFont typeface="Wingdings" pitchFamily="2" charset="2"/>
              <a:buNone/>
            </a:pPr>
            <a:r>
              <a:rPr lang="en-US" altLang="zh-CN" b="1"/>
              <a:t>for </a:t>
            </a:r>
            <a:r>
              <a:rPr lang="en-US" altLang="zh-CN"/>
              <a:t>(index=1;index&lt;n;index++)</a:t>
            </a:r>
          </a:p>
          <a:p>
            <a:pPr lvl="2" eaLnBrk="1" hangingPunct="1">
              <a:lnSpc>
                <a:spcPct val="80000"/>
              </a:lnSpc>
              <a:buFont typeface="Wingdings" pitchFamily="2" charset="2"/>
              <a:buNone/>
            </a:pPr>
            <a:r>
              <a:rPr lang="en-US" altLang="zh-CN"/>
              <a:t>	</a:t>
            </a:r>
            <a:r>
              <a:rPr lang="en-US" altLang="zh-CN" b="1"/>
              <a:t>if </a:t>
            </a:r>
            <a:r>
              <a:rPr lang="en-US" altLang="zh-CN"/>
              <a:t>(max&lt;E(index)</a:t>
            </a:r>
          </a:p>
          <a:p>
            <a:pPr lvl="2" eaLnBrk="1" hangingPunct="1">
              <a:lnSpc>
                <a:spcPct val="80000"/>
              </a:lnSpc>
              <a:buFont typeface="Wingdings" pitchFamily="2" charset="2"/>
              <a:buNone/>
            </a:pPr>
            <a:r>
              <a:rPr lang="en-US" altLang="zh-CN"/>
              <a:t>		max=E(index);</a:t>
            </a:r>
          </a:p>
          <a:p>
            <a:pPr lvl="2" eaLnBrk="1" hangingPunct="1">
              <a:lnSpc>
                <a:spcPct val="80000"/>
              </a:lnSpc>
              <a:buFont typeface="Wingdings" pitchFamily="2" charset="2"/>
              <a:buNone/>
            </a:pPr>
            <a:r>
              <a:rPr lang="en-US" altLang="zh-CN" b="1"/>
              <a:t>return</a:t>
            </a:r>
            <a:r>
              <a:rPr lang="en-US" altLang="zh-CN"/>
              <a:t> max</a:t>
            </a:r>
          </a:p>
          <a:p>
            <a:pPr eaLnBrk="1" hangingPunct="1">
              <a:lnSpc>
                <a:spcPct val="80000"/>
              </a:lnSpc>
            </a:pPr>
            <a:r>
              <a:rPr lang="en-US" altLang="zh-CN" sz="2800"/>
              <a:t>Lower bound</a:t>
            </a:r>
          </a:p>
          <a:p>
            <a:pPr lvl="2" eaLnBrk="1" hangingPunct="1">
              <a:lnSpc>
                <a:spcPct val="80000"/>
              </a:lnSpc>
              <a:buFont typeface="Wingdings" pitchFamily="2" charset="2"/>
              <a:buNone/>
            </a:pPr>
            <a:r>
              <a:rPr lang="en-US" altLang="zh-CN"/>
              <a:t>For any algorithm A that can compare and copy numbers exclusively, if A does fewer than n-1 comparisons in any case, we can always provide a right input so that A will output a wrong result.</a:t>
            </a:r>
          </a:p>
        </p:txBody>
      </p:sp>
      <p:sp>
        <p:nvSpPr>
          <p:cNvPr id="32772" name="Text Box 5"/>
          <p:cNvSpPr txBox="1">
            <a:spLocks noChangeArrowheads="1"/>
          </p:cNvSpPr>
          <p:nvPr/>
        </p:nvSpPr>
        <p:spPr bwMode="auto">
          <a:xfrm>
            <a:off x="5508625" y="1989138"/>
            <a:ext cx="3097213" cy="1797050"/>
          </a:xfrm>
          <a:prstGeom prst="rect">
            <a:avLst/>
          </a:prstGeom>
          <a:solidFill>
            <a:srgbClr val="CCFFCC"/>
          </a:solidFill>
          <a:ln w="57150" cmpd="thinThick">
            <a:solidFill>
              <a:srgbClr val="99CC00"/>
            </a:solidFill>
            <a:miter lim="800000"/>
            <a:headEnd/>
            <a:tailEnd/>
          </a:ln>
          <a:effectLst>
            <a:outerShdw dist="107763" dir="18900000" algn="ctr" rotWithShape="0">
              <a:schemeClr val="bg2">
                <a:alpha val="50000"/>
              </a:schemeClr>
            </a:outerShdw>
          </a:effectLst>
        </p:spPr>
        <p:txBody>
          <a:bodyPr>
            <a:spAutoFit/>
          </a:bodyPr>
          <a:lstStyle>
            <a:lvl1pPr marL="342900" indent="-342900" eaLnBrk="0" hangingPunct="0">
              <a:defRPr>
                <a:solidFill>
                  <a:schemeClr val="tx1"/>
                </a:solidFill>
                <a:latin typeface="Times New Roman" pitchFamily="18" charset="0"/>
                <a:ea typeface="宋体" pitchFamily="2" charset="-122"/>
              </a:defRPr>
            </a:lvl1pPr>
            <a:lvl2pPr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lvl="1"/>
            <a:r>
              <a:rPr lang="en-US" altLang="zh-CN"/>
              <a:t>The problem:</a:t>
            </a:r>
          </a:p>
          <a:p>
            <a:pPr lvl="1"/>
            <a:r>
              <a:rPr lang="en-US" altLang="zh-CN" b="1">
                <a:solidFill>
                  <a:srgbClr val="FF3300"/>
                </a:solidFill>
              </a:rPr>
              <a:t>Input</a:t>
            </a:r>
            <a:r>
              <a:rPr lang="en-US" altLang="zh-CN"/>
              <a:t>: number array E with n entries indexed as 0,…n-1</a:t>
            </a:r>
          </a:p>
          <a:p>
            <a:pPr lvl="1"/>
            <a:r>
              <a:rPr lang="en-US" altLang="zh-CN" b="1">
                <a:solidFill>
                  <a:srgbClr val="FF3300"/>
                </a:solidFill>
              </a:rPr>
              <a:t>Output</a:t>
            </a:r>
            <a:r>
              <a:rPr lang="en-US" altLang="zh-CN"/>
              <a:t>: Return max, the largest entry in E</a:t>
            </a:r>
            <a:endParaRPr lang="zh-CN" altLang="en-US"/>
          </a:p>
        </p:txBody>
      </p:sp>
      <p:sp>
        <p:nvSpPr>
          <p:cNvPr id="32773"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A48AB8B4-09F9-4C53-99DF-4016D1B25E77}" type="slidenum">
              <a:rPr lang="zh-CN" altLang="en-US" smtClean="0"/>
              <a:pPr eaLnBrk="1" hangingPunct="1"/>
              <a:t>29</a:t>
            </a:fld>
            <a:endParaRPr lang="en-US" alt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dirty="0"/>
              <a:t>Fibonacci</a:t>
            </a:r>
            <a:endParaRPr lang="zh-CN" altLang="en-US" dirty="0"/>
          </a:p>
        </p:txBody>
      </p:sp>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3</a:t>
            </a:fld>
            <a:endParaRPr lang="en-US" altLang="zh-CN"/>
          </a:p>
        </p:txBody>
      </p:sp>
      <p:pic>
        <p:nvPicPr>
          <p:cNvPr id="3" name="图片 2"/>
          <p:cNvPicPr>
            <a:picLocks noChangeAspect="1"/>
          </p:cNvPicPr>
          <p:nvPr/>
        </p:nvPicPr>
        <p:blipFill>
          <a:blip r:embed="rId3"/>
          <a:stretch>
            <a:fillRect/>
          </a:stretch>
        </p:blipFill>
        <p:spPr>
          <a:xfrm>
            <a:off x="4139952" y="50589"/>
            <a:ext cx="4320480" cy="1444275"/>
          </a:xfrm>
          <a:prstGeom prst="rect">
            <a:avLst/>
          </a:prstGeom>
        </p:spPr>
      </p:pic>
      <p:pic>
        <p:nvPicPr>
          <p:cNvPr id="4" name="图片 3"/>
          <p:cNvPicPr>
            <a:picLocks noChangeAspect="1"/>
          </p:cNvPicPr>
          <p:nvPr/>
        </p:nvPicPr>
        <p:blipFill>
          <a:blip r:embed="rId4"/>
          <a:stretch>
            <a:fillRect/>
          </a:stretch>
        </p:blipFill>
        <p:spPr>
          <a:xfrm>
            <a:off x="827584" y="1844824"/>
            <a:ext cx="4873834" cy="1512168"/>
          </a:xfrm>
          <a:prstGeom prst="rect">
            <a:avLst/>
          </a:prstGeom>
        </p:spPr>
      </p:pic>
      <p:sp>
        <p:nvSpPr>
          <p:cNvPr id="9" name="Rectangle 3"/>
          <p:cNvSpPr txBox="1">
            <a:spLocks noChangeArrowheads="1"/>
          </p:cNvSpPr>
          <p:nvPr/>
        </p:nvSpPr>
        <p:spPr bwMode="auto">
          <a:xfrm>
            <a:off x="251470" y="3649681"/>
            <a:ext cx="8208962" cy="251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marL="0" indent="0" eaLnBrk="1" hangingPunct="1">
              <a:buNone/>
            </a:pPr>
            <a:r>
              <a:rPr lang="en-US" altLang="zh-CN" sz="2800" kern="0" dirty="0"/>
              <a:t>Whenever we have an algorithm, there are 3 questions we always ask about it:</a:t>
            </a:r>
          </a:p>
          <a:p>
            <a:pPr eaLnBrk="1" hangingPunct="1"/>
            <a:r>
              <a:rPr lang="en-US" altLang="zh-CN" kern="0" dirty="0"/>
              <a:t>Is it correct?</a:t>
            </a:r>
          </a:p>
          <a:p>
            <a:pPr eaLnBrk="1" hangingPunct="1"/>
            <a:r>
              <a:rPr lang="en-US" altLang="zh-CN" kern="0" dirty="0"/>
              <a:t>How much time does it take, as a funtion of n?</a:t>
            </a:r>
          </a:p>
          <a:p>
            <a:pPr eaLnBrk="1" hangingPunct="1"/>
            <a:r>
              <a:rPr lang="en-US" altLang="zh-CN" kern="0" dirty="0"/>
              <a:t>And can we do better?</a:t>
            </a:r>
          </a:p>
        </p:txBody>
      </p:sp>
    </p:spTree>
    <p:extLst>
      <p:ext uri="{BB962C8B-B14F-4D97-AF65-F5344CB8AC3E}">
        <p14:creationId xmlns:p14="http://schemas.microsoft.com/office/powerpoint/2010/main" val="300655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a:t>Bounds: Upper and Lower</a:t>
            </a:r>
          </a:p>
        </p:txBody>
      </p:sp>
      <p:sp>
        <p:nvSpPr>
          <p:cNvPr id="33795" name="Rectangle 3"/>
          <p:cNvSpPr>
            <a:spLocks noGrp="1" noChangeArrowheads="1"/>
          </p:cNvSpPr>
          <p:nvPr>
            <p:ph type="body" idx="4294967295"/>
          </p:nvPr>
        </p:nvSpPr>
        <p:spPr/>
        <p:txBody>
          <a:bodyPr/>
          <a:lstStyle/>
          <a:p>
            <a:pPr eaLnBrk="1" hangingPunct="1"/>
            <a:r>
              <a:rPr lang="en-US" altLang="zh-CN" sz="2800" b="1" dirty="0">
                <a:solidFill>
                  <a:srgbClr val="006600"/>
                </a:solidFill>
              </a:rPr>
              <a:t>For a specific algorithm</a:t>
            </a:r>
            <a:r>
              <a:rPr lang="en-US" altLang="zh-CN" sz="2800" dirty="0"/>
              <a:t> (to solve a given problem), the “</a:t>
            </a:r>
            <a:r>
              <a:rPr lang="en-US" altLang="zh-CN" sz="2800" b="1" dirty="0">
                <a:solidFill>
                  <a:srgbClr val="FF3300"/>
                </a:solidFill>
              </a:rPr>
              <a:t>upper bound</a:t>
            </a:r>
            <a:r>
              <a:rPr lang="en-US" altLang="zh-CN" sz="2800" dirty="0"/>
              <a:t>” is a cost value </a:t>
            </a:r>
            <a:r>
              <a:rPr lang="en-US" altLang="zh-CN" sz="2800" b="1" dirty="0">
                <a:solidFill>
                  <a:srgbClr val="FF3300"/>
                </a:solidFill>
              </a:rPr>
              <a:t>no less than</a:t>
            </a:r>
            <a:r>
              <a:rPr lang="en-US" altLang="zh-CN" sz="2800" dirty="0"/>
              <a:t> the maximum cost for the algorithm to deal with the worst input.</a:t>
            </a:r>
          </a:p>
          <a:p>
            <a:pPr eaLnBrk="1" hangingPunct="1"/>
            <a:r>
              <a:rPr lang="en-US" altLang="zh-CN" sz="2800" b="1" dirty="0">
                <a:solidFill>
                  <a:srgbClr val="006600"/>
                </a:solidFill>
              </a:rPr>
              <a:t>For a given problem</a:t>
            </a:r>
            <a:r>
              <a:rPr lang="en-US" altLang="zh-CN" sz="2800" dirty="0"/>
              <a:t>, the “</a:t>
            </a:r>
            <a:r>
              <a:rPr lang="en-US" altLang="zh-CN" sz="2800" b="1" dirty="0">
                <a:solidFill>
                  <a:srgbClr val="FF3300"/>
                </a:solidFill>
              </a:rPr>
              <a:t>lower bound</a:t>
            </a:r>
            <a:r>
              <a:rPr lang="en-US" altLang="zh-CN" sz="2800" dirty="0"/>
              <a:t>” is a cost value </a:t>
            </a:r>
            <a:r>
              <a:rPr lang="en-US" altLang="zh-CN" sz="2800" b="1" dirty="0">
                <a:solidFill>
                  <a:srgbClr val="FF3300"/>
                </a:solidFill>
              </a:rPr>
              <a:t>no larger than</a:t>
            </a:r>
            <a:r>
              <a:rPr lang="en-US" altLang="zh-CN" sz="2800" dirty="0"/>
              <a:t> any algorithm (known or unknown) can achieve for solving the problem.</a:t>
            </a:r>
          </a:p>
          <a:p>
            <a:pPr eaLnBrk="1" hangingPunct="1"/>
            <a:r>
              <a:rPr lang="en-US" altLang="zh-CN" sz="2800" dirty="0">
                <a:solidFill>
                  <a:srgbClr val="006600"/>
                </a:solidFill>
              </a:rPr>
              <a:t>A computer scientist want to make the two bounds meet.</a:t>
            </a:r>
          </a:p>
          <a:p>
            <a:pPr eaLnBrk="1" hangingPunct="1"/>
            <a:endParaRPr lang="en-US" altLang="zh-CN" sz="2800" dirty="0"/>
          </a:p>
        </p:txBody>
      </p:sp>
      <p:sp>
        <p:nvSpPr>
          <p:cNvPr id="33796"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74C8E7CC-3512-4104-9375-18DF2A8F5D97}" type="slidenum">
              <a:rPr lang="zh-CN" altLang="en-US" smtClean="0"/>
              <a:pPr eaLnBrk="1" hangingPunct="1"/>
              <a:t>30</a:t>
            </a:fld>
            <a:endParaRPr lang="en-US" alt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4</a:t>
            </a:fld>
            <a:endParaRPr lang="en-US" altLang="zh-CN"/>
          </a:p>
        </p:txBody>
      </p:sp>
      <p:pic>
        <p:nvPicPr>
          <p:cNvPr id="3" name="图片 2"/>
          <p:cNvPicPr>
            <a:picLocks noChangeAspect="1"/>
          </p:cNvPicPr>
          <p:nvPr/>
        </p:nvPicPr>
        <p:blipFill>
          <a:blip r:embed="rId3"/>
          <a:stretch>
            <a:fillRect/>
          </a:stretch>
        </p:blipFill>
        <p:spPr>
          <a:xfrm>
            <a:off x="16859" y="110774"/>
            <a:ext cx="4320480" cy="1444275"/>
          </a:xfrm>
          <a:prstGeom prst="rect">
            <a:avLst/>
          </a:prstGeom>
        </p:spPr>
      </p:pic>
      <p:pic>
        <p:nvPicPr>
          <p:cNvPr id="4" name="图片 3"/>
          <p:cNvPicPr>
            <a:picLocks noChangeAspect="1"/>
          </p:cNvPicPr>
          <p:nvPr/>
        </p:nvPicPr>
        <p:blipFill>
          <a:blip r:embed="rId4"/>
          <a:stretch>
            <a:fillRect/>
          </a:stretch>
        </p:blipFill>
        <p:spPr>
          <a:xfrm>
            <a:off x="4337338" y="63722"/>
            <a:ext cx="4806661" cy="1491327"/>
          </a:xfrm>
          <a:prstGeom prst="rect">
            <a:avLst/>
          </a:prstGeom>
        </p:spPr>
      </p:pic>
      <p:sp>
        <p:nvSpPr>
          <p:cNvPr id="9" name="Rectangle 3"/>
          <p:cNvSpPr txBox="1">
            <a:spLocks noChangeArrowheads="1"/>
          </p:cNvSpPr>
          <p:nvPr/>
        </p:nvSpPr>
        <p:spPr bwMode="auto">
          <a:xfrm>
            <a:off x="146050" y="1844826"/>
            <a:ext cx="8997950" cy="2295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CCFF33"/>
              </a:buClr>
              <a:buSzPct val="7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latin typeface="+mn-lt"/>
                <a:ea typeface="+mn-ea"/>
              </a:defRPr>
            </a:lvl9pPr>
          </a:lstStyle>
          <a:p>
            <a:pPr marL="0" indent="0" eaLnBrk="1" hangingPunct="1">
              <a:buNone/>
            </a:pPr>
            <a:r>
              <a:rPr lang="en-US" altLang="zh-CN" kern="0" dirty="0"/>
              <a:t>Q1: Is it correct? Yes.</a:t>
            </a:r>
          </a:p>
          <a:p>
            <a:pPr marL="0" indent="0" eaLnBrk="1" hangingPunct="1">
              <a:buNone/>
            </a:pPr>
            <a:r>
              <a:rPr lang="en-US" altLang="zh-CN" kern="0" dirty="0"/>
              <a:t>Q2: How much time does it take, as a funtion of n?</a:t>
            </a:r>
          </a:p>
          <a:p>
            <a:pPr marL="0" indent="0" eaLnBrk="1" hangingPunct="1">
              <a:buNone/>
            </a:pPr>
            <a:r>
              <a:rPr lang="en-US" altLang="zh-CN" sz="2000" kern="0" dirty="0"/>
              <a:t>We use T(n) to denote the time it takes to compute F(n). We have T(0)=1, T(1)=2, and</a:t>
            </a:r>
          </a:p>
        </p:txBody>
      </p:sp>
      <p:pic>
        <p:nvPicPr>
          <p:cNvPr id="6" name="图片 5"/>
          <p:cNvPicPr>
            <a:picLocks noChangeAspect="1"/>
          </p:cNvPicPr>
          <p:nvPr/>
        </p:nvPicPr>
        <p:blipFill>
          <a:blip r:embed="rId5"/>
          <a:stretch>
            <a:fillRect/>
          </a:stretch>
        </p:blipFill>
        <p:spPr>
          <a:xfrm>
            <a:off x="1874949" y="3428165"/>
            <a:ext cx="5432647" cy="588639"/>
          </a:xfrm>
          <a:prstGeom prst="rect">
            <a:avLst/>
          </a:prstGeom>
        </p:spPr>
      </p:pic>
      <p:sp>
        <p:nvSpPr>
          <p:cNvPr id="7" name="文本框 6"/>
          <p:cNvSpPr txBox="1"/>
          <p:nvPr/>
        </p:nvSpPr>
        <p:spPr>
          <a:xfrm>
            <a:off x="146049" y="4058119"/>
            <a:ext cx="8890446" cy="2246769"/>
          </a:xfrm>
          <a:prstGeom prst="rect">
            <a:avLst/>
          </a:prstGeom>
          <a:noFill/>
        </p:spPr>
        <p:txBody>
          <a:bodyPr wrap="square" rtlCol="0">
            <a:spAutoFit/>
          </a:bodyPr>
          <a:lstStyle/>
          <a:p>
            <a:r>
              <a:rPr lang="en-US" altLang="zh-CN" sz="2800" dirty="0">
                <a:solidFill>
                  <a:srgbClr val="FF0000"/>
                </a:solidFill>
              </a:rPr>
              <a:t>We see that T(n) is larger than F(n). This is a bad news, which implies that the algorithm is impractically slow.</a:t>
            </a:r>
          </a:p>
          <a:p>
            <a:r>
              <a:rPr lang="en-US" altLang="zh-CN" sz="2800" dirty="0">
                <a:solidFill>
                  <a:srgbClr val="FF0000"/>
                </a:solidFill>
              </a:rPr>
              <a:t>For example, to compute F</a:t>
            </a:r>
            <a:r>
              <a:rPr lang="en-US" altLang="zh-CN" sz="2800" baseline="-25000" dirty="0">
                <a:solidFill>
                  <a:srgbClr val="FF0000"/>
                </a:solidFill>
              </a:rPr>
              <a:t>200</a:t>
            </a:r>
            <a:r>
              <a:rPr lang="en-US" altLang="zh-CN" sz="2800" dirty="0">
                <a:solidFill>
                  <a:srgbClr val="FF0000"/>
                </a:solidFill>
              </a:rPr>
              <a:t>, this algorithm needs 2</a:t>
            </a:r>
            <a:r>
              <a:rPr lang="en-US" altLang="zh-CN" sz="2800" baseline="30000" dirty="0">
                <a:solidFill>
                  <a:srgbClr val="FF0000"/>
                </a:solidFill>
              </a:rPr>
              <a:t>92 </a:t>
            </a:r>
            <a:r>
              <a:rPr lang="en-US" altLang="zh-CN" sz="2800" dirty="0">
                <a:solidFill>
                  <a:srgbClr val="FF0000"/>
                </a:solidFill>
              </a:rPr>
              <a:t>seconds on the fastest computer in 2006 (40 trillion steps per second)</a:t>
            </a:r>
            <a:endParaRPr lang="zh-CN" altLang="en-US" sz="2800" dirty="0">
              <a:solidFill>
                <a:srgbClr val="FF0000"/>
              </a:solidFill>
            </a:endParaRPr>
          </a:p>
        </p:txBody>
      </p:sp>
      <p:sp>
        <p:nvSpPr>
          <p:cNvPr id="8" name="矩形 7"/>
          <p:cNvSpPr/>
          <p:nvPr/>
        </p:nvSpPr>
        <p:spPr>
          <a:xfrm>
            <a:off x="1897829" y="6214231"/>
            <a:ext cx="4455066" cy="646331"/>
          </a:xfrm>
          <a:prstGeom prst="rect">
            <a:avLst/>
          </a:prstGeom>
        </p:spPr>
        <p:txBody>
          <a:bodyPr wrap="none">
            <a:spAutoFit/>
          </a:bodyPr>
          <a:lstStyle/>
          <a:p>
            <a:r>
              <a:rPr lang="en-US" altLang="zh-CN" sz="3600" dirty="0">
                <a:solidFill>
                  <a:srgbClr val="FF0000"/>
                </a:solidFill>
              </a:rPr>
              <a:t> </a:t>
            </a:r>
            <a:r>
              <a:rPr lang="en-US" altLang="zh-CN" sz="3600" kern="0" dirty="0"/>
              <a:t>Q3: Can we do better?</a:t>
            </a:r>
            <a:endParaRPr lang="zh-CN" altLang="en-US" sz="3600" dirty="0"/>
          </a:p>
        </p:txBody>
      </p:sp>
    </p:spTree>
    <p:extLst>
      <p:ext uri="{BB962C8B-B14F-4D97-AF65-F5344CB8AC3E}">
        <p14:creationId xmlns:p14="http://schemas.microsoft.com/office/powerpoint/2010/main" val="796685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5</a:t>
            </a:fld>
            <a:endParaRPr lang="en-US" altLang="zh-CN"/>
          </a:p>
        </p:txBody>
      </p:sp>
      <p:pic>
        <p:nvPicPr>
          <p:cNvPr id="3" name="图片 2"/>
          <p:cNvPicPr>
            <a:picLocks noChangeAspect="1"/>
          </p:cNvPicPr>
          <p:nvPr/>
        </p:nvPicPr>
        <p:blipFill>
          <a:blip r:embed="rId3"/>
          <a:stretch>
            <a:fillRect/>
          </a:stretch>
        </p:blipFill>
        <p:spPr>
          <a:xfrm>
            <a:off x="16859" y="110774"/>
            <a:ext cx="4320480" cy="1444275"/>
          </a:xfrm>
          <a:prstGeom prst="rect">
            <a:avLst/>
          </a:prstGeom>
        </p:spPr>
      </p:pic>
      <p:pic>
        <p:nvPicPr>
          <p:cNvPr id="4" name="图片 3"/>
          <p:cNvPicPr>
            <a:picLocks noChangeAspect="1"/>
          </p:cNvPicPr>
          <p:nvPr/>
        </p:nvPicPr>
        <p:blipFill>
          <a:blip r:embed="rId4"/>
          <a:stretch>
            <a:fillRect/>
          </a:stretch>
        </p:blipFill>
        <p:spPr>
          <a:xfrm>
            <a:off x="0" y="2503274"/>
            <a:ext cx="3923928" cy="1217448"/>
          </a:xfrm>
          <a:prstGeom prst="rect">
            <a:avLst/>
          </a:prstGeom>
        </p:spPr>
      </p:pic>
      <p:sp>
        <p:nvSpPr>
          <p:cNvPr id="8" name="矩形 7"/>
          <p:cNvSpPr/>
          <p:nvPr/>
        </p:nvSpPr>
        <p:spPr>
          <a:xfrm>
            <a:off x="4337339" y="888752"/>
            <a:ext cx="4455066" cy="646331"/>
          </a:xfrm>
          <a:prstGeom prst="rect">
            <a:avLst/>
          </a:prstGeom>
        </p:spPr>
        <p:txBody>
          <a:bodyPr wrap="none">
            <a:spAutoFit/>
          </a:bodyPr>
          <a:lstStyle/>
          <a:p>
            <a:r>
              <a:rPr lang="en-US" altLang="zh-CN" sz="3600" dirty="0">
                <a:solidFill>
                  <a:srgbClr val="FF0000"/>
                </a:solidFill>
              </a:rPr>
              <a:t> </a:t>
            </a:r>
            <a:r>
              <a:rPr lang="en-US" altLang="zh-CN" sz="3600" kern="0" dirty="0"/>
              <a:t>Q3: Can we do better?</a:t>
            </a:r>
            <a:endParaRPr lang="zh-CN" altLang="en-US" sz="3600" dirty="0"/>
          </a:p>
        </p:txBody>
      </p:sp>
      <p:pic>
        <p:nvPicPr>
          <p:cNvPr id="2" name="图片 1"/>
          <p:cNvPicPr>
            <a:picLocks noChangeAspect="1"/>
          </p:cNvPicPr>
          <p:nvPr/>
        </p:nvPicPr>
        <p:blipFill>
          <a:blip r:embed="rId5"/>
          <a:stretch>
            <a:fillRect/>
          </a:stretch>
        </p:blipFill>
        <p:spPr>
          <a:xfrm>
            <a:off x="4644008" y="1868548"/>
            <a:ext cx="4565501" cy="2486899"/>
          </a:xfrm>
          <a:prstGeom prst="rect">
            <a:avLst/>
          </a:prstGeom>
        </p:spPr>
      </p:pic>
      <p:sp>
        <p:nvSpPr>
          <p:cNvPr id="5" name="右箭头 4"/>
          <p:cNvSpPr/>
          <p:nvPr/>
        </p:nvSpPr>
        <p:spPr bwMode="auto">
          <a:xfrm>
            <a:off x="3915003" y="2751958"/>
            <a:ext cx="729005" cy="720080"/>
          </a:xfrm>
          <a:prstGeom prst="rightArrow">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p:cNvSpPr/>
          <p:nvPr/>
        </p:nvSpPr>
        <p:spPr>
          <a:xfrm>
            <a:off x="4518673" y="4574477"/>
            <a:ext cx="2441694" cy="646331"/>
          </a:xfrm>
          <a:prstGeom prst="rect">
            <a:avLst/>
          </a:prstGeom>
        </p:spPr>
        <p:txBody>
          <a:bodyPr wrap="none">
            <a:spAutoFit/>
          </a:bodyPr>
          <a:lstStyle/>
          <a:p>
            <a:r>
              <a:rPr lang="en-US" altLang="zh-CN" sz="3600" dirty="0">
                <a:solidFill>
                  <a:srgbClr val="FF0000"/>
                </a:solidFill>
              </a:rPr>
              <a:t>Linear time.</a:t>
            </a:r>
            <a:endParaRPr lang="zh-CN" altLang="en-US" sz="3600" dirty="0"/>
          </a:p>
        </p:txBody>
      </p:sp>
      <p:sp>
        <p:nvSpPr>
          <p:cNvPr id="12" name="矩形 11"/>
          <p:cNvSpPr/>
          <p:nvPr/>
        </p:nvSpPr>
        <p:spPr>
          <a:xfrm>
            <a:off x="-40933" y="3720722"/>
            <a:ext cx="3467616" cy="646331"/>
          </a:xfrm>
          <a:prstGeom prst="rect">
            <a:avLst/>
          </a:prstGeom>
        </p:spPr>
        <p:txBody>
          <a:bodyPr wrap="none">
            <a:spAutoFit/>
          </a:bodyPr>
          <a:lstStyle/>
          <a:p>
            <a:r>
              <a:rPr lang="en-US" altLang="zh-CN" sz="3600" dirty="0">
                <a:solidFill>
                  <a:srgbClr val="FF0000"/>
                </a:solidFill>
              </a:rPr>
              <a:t>Exponential time.</a:t>
            </a:r>
            <a:endParaRPr lang="zh-CN" altLang="en-US" sz="3600" dirty="0"/>
          </a:p>
        </p:txBody>
      </p:sp>
    </p:spTree>
    <p:extLst>
      <p:ext uri="{BB962C8B-B14F-4D97-AF65-F5344CB8AC3E}">
        <p14:creationId xmlns:p14="http://schemas.microsoft.com/office/powerpoint/2010/main" val="20840650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dirty="0"/>
              <a:t>Introduction to Algorithm Analysis</a:t>
            </a:r>
            <a:endParaRPr lang="zh-CN" altLang="en-US" dirty="0"/>
          </a:p>
        </p:txBody>
      </p:sp>
      <p:sp>
        <p:nvSpPr>
          <p:cNvPr id="5123" name="Rectangle 3"/>
          <p:cNvSpPr>
            <a:spLocks noGrp="1" noChangeArrowheads="1"/>
          </p:cNvSpPr>
          <p:nvPr>
            <p:ph type="body" idx="4294967295"/>
          </p:nvPr>
        </p:nvSpPr>
        <p:spPr/>
        <p:txBody>
          <a:bodyPr/>
          <a:lstStyle/>
          <a:p>
            <a:pPr eaLnBrk="1" hangingPunct="1"/>
            <a:r>
              <a:rPr lang="en-US" altLang="zh-CN" dirty="0"/>
              <a:t>Goal of the Course</a:t>
            </a:r>
          </a:p>
          <a:p>
            <a:pPr eaLnBrk="1" hangingPunct="1"/>
            <a:r>
              <a:rPr lang="en-US" altLang="zh-CN" dirty="0"/>
              <a:t>Algorithm, the concept</a:t>
            </a:r>
          </a:p>
          <a:p>
            <a:pPr eaLnBrk="1" hangingPunct="1"/>
            <a:r>
              <a:rPr lang="en-US" altLang="zh-CN" dirty="0"/>
              <a:t>Algorithm Analysis: the criteria</a:t>
            </a:r>
          </a:p>
          <a:p>
            <a:pPr eaLnBrk="1" hangingPunct="1"/>
            <a:r>
              <a:rPr lang="en-US" altLang="zh-CN" dirty="0"/>
              <a:t>Average and Worst-Case Analysis</a:t>
            </a:r>
          </a:p>
          <a:p>
            <a:pPr eaLnBrk="1" hangingPunct="1"/>
            <a:r>
              <a:rPr lang="en-US" altLang="zh-CN" dirty="0"/>
              <a:t>Lower Bounds and the Complexity of Problems</a:t>
            </a:r>
          </a:p>
          <a:p>
            <a:pPr lvl="1" eaLnBrk="1" hangingPunct="1"/>
            <a:endParaRPr lang="en-US" altLang="zh-CN" dirty="0"/>
          </a:p>
        </p:txBody>
      </p:sp>
      <p:sp>
        <p:nvSpPr>
          <p:cNvPr id="512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D771048A-E78F-4BDE-AB29-7B78F8C3834F}" type="slidenum">
              <a:rPr lang="zh-CN" altLang="en-US" smtClean="0"/>
              <a:pPr eaLnBrk="1" hangingPunct="1"/>
              <a:t>6</a:t>
            </a:fld>
            <a:endParaRPr lang="en-US" altLang="zh-CN"/>
          </a:p>
        </p:txBody>
      </p:sp>
    </p:spTree>
    <p:extLst>
      <p:ext uri="{BB962C8B-B14F-4D97-AF65-F5344CB8AC3E}">
        <p14:creationId xmlns:p14="http://schemas.microsoft.com/office/powerpoint/2010/main" val="13273842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026"/>
          <p:cNvSpPr>
            <a:spLocks noGrp="1" noChangeArrowheads="1"/>
          </p:cNvSpPr>
          <p:nvPr>
            <p:ph type="title" idx="4294967295"/>
          </p:nvPr>
        </p:nvSpPr>
        <p:spPr/>
        <p:txBody>
          <a:bodyPr/>
          <a:lstStyle/>
          <a:p>
            <a:pPr eaLnBrk="1" hangingPunct="1"/>
            <a:r>
              <a:rPr lang="en-US" altLang="zh-CN"/>
              <a:t>Goal of the Course</a:t>
            </a:r>
          </a:p>
        </p:txBody>
      </p:sp>
      <p:sp>
        <p:nvSpPr>
          <p:cNvPr id="8195" name="Rectangle 1027"/>
          <p:cNvSpPr>
            <a:spLocks noGrp="1" noChangeArrowheads="1"/>
          </p:cNvSpPr>
          <p:nvPr>
            <p:ph type="body" idx="4294967295"/>
          </p:nvPr>
        </p:nvSpPr>
        <p:spPr/>
        <p:txBody>
          <a:bodyPr/>
          <a:lstStyle/>
          <a:p>
            <a:pPr eaLnBrk="1" hangingPunct="1">
              <a:lnSpc>
                <a:spcPct val="90000"/>
              </a:lnSpc>
              <a:spcBef>
                <a:spcPct val="50000"/>
              </a:spcBef>
            </a:pPr>
            <a:r>
              <a:rPr lang="en-US" altLang="zh-CN"/>
              <a:t>Learning to </a:t>
            </a:r>
            <a:r>
              <a:rPr lang="en-US" altLang="zh-CN" b="1">
                <a:solidFill>
                  <a:srgbClr val="FF3300"/>
                </a:solidFill>
              </a:rPr>
              <a:t>solve real problems</a:t>
            </a:r>
            <a:r>
              <a:rPr lang="en-US" altLang="zh-CN"/>
              <a:t> that arise frequently in computer application</a:t>
            </a:r>
          </a:p>
          <a:p>
            <a:pPr eaLnBrk="1" hangingPunct="1">
              <a:lnSpc>
                <a:spcPct val="90000"/>
              </a:lnSpc>
              <a:spcBef>
                <a:spcPct val="50000"/>
              </a:spcBef>
            </a:pPr>
            <a:r>
              <a:rPr lang="en-US" altLang="zh-CN"/>
              <a:t>Learning the basic principles and techniques used for answering the question: “</a:t>
            </a:r>
            <a:r>
              <a:rPr lang="en-US" altLang="zh-CN" b="1">
                <a:solidFill>
                  <a:srgbClr val="0000CC"/>
                </a:solidFill>
              </a:rPr>
              <a:t>How good</a:t>
            </a:r>
            <a:r>
              <a:rPr lang="en-US" altLang="zh-CN"/>
              <a:t>, or, how bad is the algorithm”</a:t>
            </a:r>
          </a:p>
          <a:p>
            <a:pPr eaLnBrk="1" hangingPunct="1">
              <a:lnSpc>
                <a:spcPct val="90000"/>
              </a:lnSpc>
              <a:spcBef>
                <a:spcPct val="50000"/>
              </a:spcBef>
            </a:pPr>
            <a:r>
              <a:rPr lang="en-US" altLang="zh-CN"/>
              <a:t>Getting to know a group of “very difficult problems” categorized as “</a:t>
            </a:r>
            <a:r>
              <a:rPr lang="en-US" altLang="zh-CN" b="1">
                <a:solidFill>
                  <a:srgbClr val="006600"/>
                </a:solidFill>
              </a:rPr>
              <a:t>NP-Complete</a:t>
            </a:r>
            <a:r>
              <a:rPr lang="en-US" altLang="zh-CN"/>
              <a:t>”</a:t>
            </a:r>
          </a:p>
        </p:txBody>
      </p:sp>
      <p:sp>
        <p:nvSpPr>
          <p:cNvPr id="9220"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C801D8F2-01F6-444F-9AAD-ECF39876C7CD}" type="slidenum">
              <a:rPr lang="zh-CN" altLang="en-US" smtClean="0"/>
              <a:pPr eaLnBrk="1" hangingPunct="1"/>
              <a:t>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zh-CN"/>
              <a:t>Algorithmically Solvable Problem</a:t>
            </a:r>
          </a:p>
        </p:txBody>
      </p:sp>
      <p:sp>
        <p:nvSpPr>
          <p:cNvPr id="15363" name="Rectangle 3"/>
          <p:cNvSpPr>
            <a:spLocks noGrp="1" noChangeArrowheads="1"/>
          </p:cNvSpPr>
          <p:nvPr>
            <p:ph type="body" idx="4294967295"/>
          </p:nvPr>
        </p:nvSpPr>
        <p:spPr/>
        <p:txBody>
          <a:bodyPr/>
          <a:lstStyle/>
          <a:p>
            <a:pPr eaLnBrk="1" hangingPunct="1"/>
            <a:r>
              <a:rPr lang="en-US" altLang="zh-CN" dirty="0"/>
              <a:t>Informally speaking</a:t>
            </a:r>
          </a:p>
          <a:p>
            <a:pPr lvl="1" eaLnBrk="1" hangingPunct="1"/>
            <a:r>
              <a:rPr lang="en-US" altLang="zh-CN" dirty="0"/>
              <a:t>A problem for which a computer program can be written that will produce the correct answer for any valid input if we let it run long enough and allow it as much storage space as it needs.</a:t>
            </a:r>
          </a:p>
          <a:p>
            <a:pPr eaLnBrk="1" hangingPunct="1"/>
            <a:r>
              <a:rPr lang="en-US" altLang="zh-CN" dirty="0"/>
              <a:t>Unsolvable (or un-decidable) problem</a:t>
            </a:r>
          </a:p>
          <a:p>
            <a:pPr lvl="1" eaLnBrk="1" hangingPunct="1"/>
            <a:r>
              <a:rPr lang="en-US" altLang="zh-CN" dirty="0"/>
              <a:t>Problems for which no algorithms exist</a:t>
            </a:r>
          </a:p>
          <a:p>
            <a:pPr lvl="1" eaLnBrk="1" hangingPunct="1"/>
            <a:r>
              <a:rPr lang="en-US" altLang="zh-CN" dirty="0"/>
              <a:t>the Halting Problem for Turing Machine</a:t>
            </a:r>
          </a:p>
        </p:txBody>
      </p:sp>
      <p:sp>
        <p:nvSpPr>
          <p:cNvPr id="15364"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9A4A3F5A-EE8E-4328-A5FA-1A2E6B5B5618}" type="slidenum">
              <a:rPr lang="zh-CN" altLang="en-US" smtClean="0"/>
              <a:pPr eaLnBrk="1" hangingPunct="1"/>
              <a:t>8</a:t>
            </a:fld>
            <a:endParaRPr lang="en-US" altLang="zh-CN"/>
          </a:p>
        </p:txBody>
      </p:sp>
    </p:spTree>
    <p:extLst>
      <p:ext uri="{BB962C8B-B14F-4D97-AF65-F5344CB8AC3E}">
        <p14:creationId xmlns:p14="http://schemas.microsoft.com/office/powerpoint/2010/main" val="1358307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altLang="zh-CN"/>
              <a:t>Design and Analysis, in general</a:t>
            </a:r>
          </a:p>
        </p:txBody>
      </p:sp>
      <p:sp>
        <p:nvSpPr>
          <p:cNvPr id="10243" name="Rectangle 4"/>
          <p:cNvSpPr>
            <a:spLocks noGrp="1" noChangeArrowheads="1"/>
          </p:cNvSpPr>
          <p:nvPr>
            <p:ph type="body" sz="half" idx="4294967295"/>
          </p:nvPr>
        </p:nvSpPr>
        <p:spPr>
          <a:xfrm>
            <a:off x="328613" y="1941513"/>
            <a:ext cx="4027487" cy="4114800"/>
          </a:xfrm>
        </p:spPr>
        <p:txBody>
          <a:bodyPr/>
          <a:lstStyle/>
          <a:p>
            <a:pPr eaLnBrk="1" hangingPunct="1"/>
            <a:r>
              <a:rPr lang="en-US" altLang="zh-CN" sz="2800"/>
              <a:t>Design</a:t>
            </a:r>
          </a:p>
          <a:p>
            <a:pPr lvl="1" eaLnBrk="1" hangingPunct="1"/>
            <a:r>
              <a:rPr lang="en-US" altLang="zh-CN" sz="2400"/>
              <a:t>Understanding the goal</a:t>
            </a:r>
          </a:p>
          <a:p>
            <a:pPr lvl="1" eaLnBrk="1" hangingPunct="1"/>
            <a:r>
              <a:rPr lang="en-US" altLang="zh-CN" sz="2400"/>
              <a:t>Select the tools</a:t>
            </a:r>
          </a:p>
          <a:p>
            <a:pPr lvl="1" eaLnBrk="1" hangingPunct="1"/>
            <a:r>
              <a:rPr lang="en-US" altLang="zh-CN" sz="2400"/>
              <a:t>What components are needed</a:t>
            </a:r>
          </a:p>
          <a:p>
            <a:pPr lvl="1" eaLnBrk="1" hangingPunct="1"/>
            <a:r>
              <a:rPr lang="en-US" altLang="zh-CN" sz="2400"/>
              <a:t>How the components should be put together</a:t>
            </a:r>
          </a:p>
          <a:p>
            <a:pPr lvl="1" eaLnBrk="1" hangingPunct="1"/>
            <a:r>
              <a:rPr lang="en-US" altLang="zh-CN" sz="2400"/>
              <a:t>Composing functions to form a process</a:t>
            </a:r>
          </a:p>
          <a:p>
            <a:pPr eaLnBrk="1" hangingPunct="1"/>
            <a:endParaRPr lang="en-US" altLang="zh-CN" sz="2800"/>
          </a:p>
        </p:txBody>
      </p:sp>
      <p:sp>
        <p:nvSpPr>
          <p:cNvPr id="10244" name="Rectangle 5"/>
          <p:cNvSpPr>
            <a:spLocks noGrp="1" noChangeArrowheads="1"/>
          </p:cNvSpPr>
          <p:nvPr>
            <p:ph type="body" sz="half" idx="4294967295"/>
          </p:nvPr>
        </p:nvSpPr>
        <p:spPr>
          <a:xfrm>
            <a:off x="4508500" y="1941513"/>
            <a:ext cx="4029075" cy="4114800"/>
          </a:xfrm>
        </p:spPr>
        <p:txBody>
          <a:bodyPr/>
          <a:lstStyle/>
          <a:p>
            <a:pPr eaLnBrk="1" hangingPunct="1"/>
            <a:r>
              <a:rPr lang="en-US" altLang="zh-CN" sz="2800"/>
              <a:t>Analysis</a:t>
            </a:r>
          </a:p>
          <a:p>
            <a:pPr lvl="1" eaLnBrk="1" hangingPunct="1"/>
            <a:r>
              <a:rPr lang="en-US" altLang="zh-CN" sz="2400"/>
              <a:t>How does it work?</a:t>
            </a:r>
          </a:p>
          <a:p>
            <a:pPr lvl="1" eaLnBrk="1" hangingPunct="1"/>
            <a:r>
              <a:rPr lang="en-US" altLang="zh-CN" sz="2400"/>
              <a:t>Breaking a system down to known components</a:t>
            </a:r>
          </a:p>
          <a:p>
            <a:pPr lvl="1" eaLnBrk="1" hangingPunct="1"/>
            <a:r>
              <a:rPr lang="en-US" altLang="zh-CN" sz="2400"/>
              <a:t>How the components relate to each other</a:t>
            </a:r>
          </a:p>
          <a:p>
            <a:pPr lvl="1" eaLnBrk="1" hangingPunct="1"/>
            <a:r>
              <a:rPr lang="en-US" altLang="zh-CN" sz="2400"/>
              <a:t>Breaking a process down to known functions</a:t>
            </a:r>
          </a:p>
          <a:p>
            <a:pPr eaLnBrk="1" hangingPunct="1"/>
            <a:endParaRPr lang="zh-CN" altLang="en-US" sz="2800"/>
          </a:p>
        </p:txBody>
      </p:sp>
      <p:sp>
        <p:nvSpPr>
          <p:cNvPr id="10245" name="灯片编号占位符 1"/>
          <p:cNvSpPr>
            <a:spLocks noGrp="1"/>
          </p:cNvSpPr>
          <p:nvPr>
            <p:ph type="sldNum" sz="quarter" idx="12"/>
          </p:nvPr>
        </p:nvSpPr>
        <p:spPr>
          <a:noFill/>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C8C58DF8-D408-4081-9CB8-13A6DD7BF6BC}" type="slidenum">
              <a:rPr lang="zh-CN" altLang="en-US" smtClean="0"/>
              <a:pPr eaLnBrk="1" hangingPunct="1"/>
              <a:t>9</a:t>
            </a:fld>
            <a:endParaRPr lang="en-US" altLang="zh-CN"/>
          </a:p>
        </p:txBody>
      </p:sp>
    </p:spTree>
  </p:cSld>
  <p:clrMapOvr>
    <a:masterClrMapping/>
  </p:clrMapOvr>
  <p:transition/>
</p:sld>
</file>

<file path=ppt/theme/theme1.xml><?xml version="1.0" encoding="utf-8"?>
<a:theme xmlns:a="http://schemas.openxmlformats.org/drawingml/2006/main" name="Artsy">
  <a:themeElements>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fontScheme name="Arts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rtsy">
  <a:themeElements>
    <a:clrScheme name="1_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fontScheme name="1_Arts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1_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1_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1_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1_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1_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1_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7173</TotalTime>
  <Pages>0</Pages>
  <Words>2302</Words>
  <Characters>0</Characters>
  <Application>Microsoft Macintosh PowerPoint</Application>
  <DocSecurity>0</DocSecurity>
  <PresentationFormat>全屏显示(4:3)</PresentationFormat>
  <Lines>0</Lines>
  <Paragraphs>262</Paragraphs>
  <Slides>30</Slides>
  <Notes>8</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37" baseType="lpstr">
      <vt:lpstr>Arial</vt:lpstr>
      <vt:lpstr>Cambria Math</vt:lpstr>
      <vt:lpstr>Times New Roman</vt:lpstr>
      <vt:lpstr>Wingdings</vt:lpstr>
      <vt:lpstr>Artsy</vt:lpstr>
      <vt:lpstr>1_Artsy</vt:lpstr>
      <vt:lpstr>公式</vt:lpstr>
      <vt:lpstr>Introduction</vt:lpstr>
      <vt:lpstr>Example: Fibonacci</vt:lpstr>
      <vt:lpstr>Fibonacci</vt:lpstr>
      <vt:lpstr>PowerPoint 演示文稿</vt:lpstr>
      <vt:lpstr>PowerPoint 演示文稿</vt:lpstr>
      <vt:lpstr>Introduction to Algorithm Analysis</vt:lpstr>
      <vt:lpstr>Goal of the Course</vt:lpstr>
      <vt:lpstr>Algorithmically Solvable Problem</vt:lpstr>
      <vt:lpstr>Design and Analysis, in general</vt:lpstr>
      <vt:lpstr>Probably the Oldest Algorithm</vt:lpstr>
      <vt:lpstr>Euclid Algorithm: Recursive Version</vt:lpstr>
      <vt:lpstr>Criteria for Algorithm Analysis</vt:lpstr>
      <vt:lpstr>Correctness of Euclid Algorithm</vt:lpstr>
      <vt:lpstr> Proving Correctness by Induction</vt:lpstr>
      <vt:lpstr>How to measure the amount of work done?</vt:lpstr>
      <vt:lpstr>How to measure?</vt:lpstr>
      <vt:lpstr>Critical operation</vt:lpstr>
      <vt:lpstr>Presenting the Analysis Results</vt:lpstr>
      <vt:lpstr>Worst-case Complexity</vt:lpstr>
      <vt:lpstr>Worst-Case Complexity of Euclid Algorithm</vt:lpstr>
      <vt:lpstr>Euclid Algorithm and Fibonacci</vt:lpstr>
      <vt:lpstr>The Bound is Tight</vt:lpstr>
      <vt:lpstr>Average Complexity</vt:lpstr>
      <vt:lpstr>Sequential Search, another Example</vt:lpstr>
      <vt:lpstr>Average Behavior Analysis of Sequential Search</vt:lpstr>
      <vt:lpstr>Average Behavior Analysis of Sequential Search</vt:lpstr>
      <vt:lpstr>Optimality: Definition</vt:lpstr>
      <vt:lpstr>Optimality: How to prove?</vt:lpstr>
      <vt:lpstr>Eastblishing a lower bound</vt:lpstr>
      <vt:lpstr>Bounds: Upper and Lower</vt:lpstr>
    </vt:vector>
  </TitlesOfParts>
  <Company>Nanjing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Analysis</dc:title>
  <dc:creator>Chen Daoxu</dc:creator>
  <cp:lastModifiedBy>Sheng#NJU#mbpr16'</cp:lastModifiedBy>
  <cp:revision>206</cp:revision>
  <cp:lastPrinted>2018-03-05T12:20:59Z</cp:lastPrinted>
  <dcterms:created xsi:type="dcterms:W3CDTF">2001-08-01T06:52:17Z</dcterms:created>
  <dcterms:modified xsi:type="dcterms:W3CDTF">2022-02-11T04:59:26Z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