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61" r:id="rId6"/>
    <p:sldId id="283" r:id="rId7"/>
    <p:sldId id="284" r:id="rId8"/>
    <p:sldId id="281" r:id="rId9"/>
    <p:sldId id="290" r:id="rId10"/>
    <p:sldId id="286" r:id="rId11"/>
    <p:sldId id="300" r:id="rId12"/>
    <p:sldId id="301" r:id="rId13"/>
    <p:sldId id="280" r:id="rId14"/>
    <p:sldId id="265" r:id="rId15"/>
    <p:sldId id="297" r:id="rId16"/>
    <p:sldId id="266" r:id="rId17"/>
    <p:sldId id="287" r:id="rId18"/>
    <p:sldId id="282" r:id="rId19"/>
    <p:sldId id="267" r:id="rId20"/>
    <p:sldId id="268" r:id="rId21"/>
    <p:sldId id="269" r:id="rId22"/>
    <p:sldId id="270" r:id="rId23"/>
    <p:sldId id="274" r:id="rId24"/>
    <p:sldId id="271" r:id="rId25"/>
    <p:sldId id="302" r:id="rId26"/>
    <p:sldId id="273" r:id="rId27"/>
    <p:sldId id="272" r:id="rId28"/>
    <p:sldId id="27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69696"/>
    <a:srgbClr val="FFFFCC"/>
    <a:srgbClr val="006600"/>
    <a:srgbClr val="FF6600"/>
    <a:srgbClr val="FF0000"/>
    <a:srgbClr val="00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1" autoAdjust="0"/>
    <p:restoredTop sz="91749" autoAdjust="0"/>
  </p:normalViewPr>
  <p:slideViewPr>
    <p:cSldViewPr>
      <p:cViewPr varScale="1">
        <p:scale>
          <a:sx n="130" d="100"/>
          <a:sy n="130" d="100"/>
        </p:scale>
        <p:origin x="18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jpe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2.jpe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DC9080-BF0C-4B9C-AD7B-E807B97CA7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317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E3700E5-1FA3-4FEB-AEA4-10086DF252E2}" type="slidenum">
              <a:rPr lang="zh-CN" altLang="en-US" sz="1200" smtClean="0"/>
              <a:pPr eaLnBrk="1" hangingPunct="1"/>
              <a:t>1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43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724DE20-86C3-4CBC-8119-5742C0DE0061}" type="slidenum">
              <a:rPr lang="zh-CN" altLang="en-US" sz="1200" smtClean="0"/>
              <a:pPr eaLnBrk="1" hangingPunct="1"/>
              <a:t>10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2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3D7E835-0765-43BC-86EC-6148F6805CA2}" type="slidenum">
              <a:rPr lang="zh-CN" altLang="en-US" sz="1200" smtClean="0"/>
              <a:pPr eaLnBrk="1" hangingPunct="1"/>
              <a:t>11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10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8057BBB-DD20-4C72-83BA-18ADF6281251}" type="slidenum">
              <a:rPr lang="zh-CN" altLang="en-US" sz="1200" smtClean="0"/>
              <a:pPr eaLnBrk="1" hangingPunct="1"/>
              <a:t>12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61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86DF766-8700-4783-9860-93D376E99A58}" type="slidenum">
              <a:rPr lang="zh-CN" altLang="en-US" sz="1200" smtClean="0"/>
              <a:pPr eaLnBrk="1" hangingPunct="1"/>
              <a:t>13</a:t>
            </a:fld>
            <a:endParaRPr lang="en-US" altLang="zh-CN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46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24973AD-C056-4B42-B197-64C1D4315BFB}" type="slidenum">
              <a:rPr lang="zh-CN" altLang="en-US" sz="1200" smtClean="0"/>
              <a:pPr eaLnBrk="1" hangingPunct="1"/>
              <a:t>14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42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2F203EF-0D0B-4790-BC65-8EE8DA47757F}" type="slidenum">
              <a:rPr lang="zh-CN" altLang="en-US" sz="1200" smtClean="0"/>
              <a:pPr eaLnBrk="1" hangingPunct="1"/>
              <a:t>15</a:t>
            </a:fld>
            <a:endParaRPr lang="en-US" altLang="zh-CN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04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D25698A-B3D0-4D47-8681-3C8DF7F7EDAC}" type="slidenum">
              <a:rPr lang="zh-CN" altLang="en-US" sz="1200" smtClean="0"/>
              <a:pPr eaLnBrk="1" hangingPunct="1"/>
              <a:t>16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49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2B895A3-A0E0-4AE1-90D0-05074A330F4E}" type="slidenum">
              <a:rPr lang="zh-CN" altLang="en-US" sz="1200" smtClean="0"/>
              <a:pPr eaLnBrk="1" hangingPunct="1"/>
              <a:t>17</a:t>
            </a:fld>
            <a:endParaRPr lang="en-US" altLang="zh-CN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2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99B5BD7-B334-494D-A43F-FF311ED9AF38}" type="slidenum">
              <a:rPr lang="zh-CN" altLang="en-US" sz="1200" smtClean="0"/>
              <a:pPr eaLnBrk="1" hangingPunct="1"/>
              <a:t>18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00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F067F32-AB48-4483-9F45-95F6F803D0F3}" type="slidenum">
              <a:rPr lang="zh-CN" altLang="en-US" sz="1200" smtClean="0"/>
              <a:pPr eaLnBrk="1" hangingPunct="1"/>
              <a:t>19</a:t>
            </a:fld>
            <a:endParaRPr lang="en-US" altLang="zh-CN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4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46D3002-C544-4B67-AC7C-4D101FEE2393}" type="slidenum">
              <a:rPr lang="zh-CN" altLang="en-US" sz="1200" smtClean="0"/>
              <a:pPr eaLnBrk="1" hangingPunct="1"/>
              <a:t>2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38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2FF3064-41FD-4D34-8598-3BA68B6EF899}" type="slidenum">
              <a:rPr lang="zh-CN" altLang="en-US" sz="1200" smtClean="0"/>
              <a:pPr eaLnBrk="1" hangingPunct="1"/>
              <a:t>20</a:t>
            </a:fld>
            <a:endParaRPr lang="en-US" altLang="zh-CN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8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B2EF53D-3EA9-44C2-9025-649DF685C2CB}" type="slidenum">
              <a:rPr lang="zh-CN" altLang="en-US" sz="1200" smtClean="0"/>
              <a:pPr eaLnBrk="1" hangingPunct="1"/>
              <a:t>21</a:t>
            </a:fld>
            <a:endParaRPr lang="en-US" altLang="zh-CN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40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CFDFB3C-43CD-43A3-B719-35B564D2F5B1}" type="slidenum">
              <a:rPr lang="zh-CN" altLang="en-US" sz="1200" smtClean="0"/>
              <a:pPr eaLnBrk="1" hangingPunct="1"/>
              <a:t>22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39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8EB540E-A547-4926-9254-57014D9FAB42}" type="slidenum">
              <a:rPr lang="zh-CN" altLang="en-US" sz="1200" smtClean="0"/>
              <a:pPr eaLnBrk="1" hangingPunct="1"/>
              <a:t>23</a:t>
            </a:fld>
            <a:endParaRPr lang="en-US" altLang="zh-CN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96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474392B-54D2-4A47-B3C2-C9EE29595C3C}" type="slidenum">
              <a:rPr lang="zh-CN" altLang="en-US" sz="1200" smtClean="0"/>
              <a:pPr eaLnBrk="1" hangingPunct="1"/>
              <a:t>24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471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474392B-54D2-4A47-B3C2-C9EE29595C3C}" type="slidenum">
              <a:rPr lang="zh-CN" altLang="en-US" sz="1200" smtClean="0"/>
              <a:pPr eaLnBrk="1" hangingPunct="1"/>
              <a:t>25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8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CC03788-7199-4E60-BD42-EBDCF7415E93}" type="slidenum">
              <a:rPr lang="zh-CN" altLang="en-US" sz="1200" smtClean="0"/>
              <a:pPr eaLnBrk="1" hangingPunct="1"/>
              <a:t>26</a:t>
            </a:fld>
            <a:endParaRPr lang="en-US" altLang="zh-CN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06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238F811-1690-4885-A970-AD2A5C419580}" type="slidenum">
              <a:rPr lang="zh-CN" altLang="en-US" sz="1200" smtClean="0"/>
              <a:pPr eaLnBrk="1" hangingPunct="1"/>
              <a:t>27</a:t>
            </a:fld>
            <a:endParaRPr lang="en-US" altLang="zh-CN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00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517DDE2-90E7-4115-80F7-D2321538F12F}" type="slidenum">
              <a:rPr lang="zh-CN" altLang="en-US" sz="1200" smtClean="0"/>
              <a:pPr eaLnBrk="1" hangingPunct="1"/>
              <a:t>28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4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0283675-20F1-4942-A4C3-66B681186B59}" type="slidenum">
              <a:rPr lang="zh-CN" altLang="en-US" sz="1200" smtClean="0"/>
              <a:pPr eaLnBrk="1" hangingPunct="1"/>
              <a:t>3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95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3AA7D22-B9C7-4E88-BE58-6C99FF3E7493}" type="slidenum">
              <a:rPr lang="zh-CN" altLang="en-US" sz="1200" smtClean="0"/>
              <a:pPr eaLnBrk="1" hangingPunct="1"/>
              <a:t>4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2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90B2525-CCFE-4188-B644-DD0970683C64}" type="slidenum">
              <a:rPr lang="zh-CN" altLang="en-US" sz="1200" smtClean="0"/>
              <a:pPr eaLnBrk="1" hangingPunct="1"/>
              <a:t>5</a:t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95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ABAEFCD-1449-4D99-B083-17C4E84D7B33}" type="slidenum">
              <a:rPr lang="zh-CN" altLang="en-US" sz="1200" smtClean="0"/>
              <a:pPr eaLnBrk="1" hangingPunct="1"/>
              <a:t>6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2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D13A96-990E-427D-96F6-FD5661447033}" type="slidenum">
              <a:rPr lang="zh-CN" altLang="en-US" sz="1200" smtClean="0"/>
              <a:pPr eaLnBrk="1" hangingPunct="1"/>
              <a:t>7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54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84BE73D-A1FB-4F29-80AA-B798B34485B6}" type="slidenum">
              <a:rPr lang="zh-CN" altLang="en-US" sz="1200" smtClean="0"/>
              <a:pPr eaLnBrk="1" hangingPunct="1"/>
              <a:t>8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0B35AB6-58C4-4569-8C0D-28EEC4F6D500}" type="slidenum">
              <a:rPr lang="zh-CN" altLang="en-US" sz="1200" smtClean="0"/>
              <a:pPr eaLnBrk="1" hangingPunct="1"/>
              <a:t>9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93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E9E8E-8FEB-428C-AC9A-98102AC2C1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36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875C1-B674-420B-817D-3903EB0742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83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D2FA-FC98-4113-942B-5EA74504B7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97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3C07C-30EA-4F37-A0A5-9232ABC787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391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08500" y="1941513"/>
            <a:ext cx="4029075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08500" y="4075113"/>
            <a:ext cx="4029075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682DC-B9C0-456E-84A3-8D1BAE96A2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86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6B6E-DE65-4AFA-9FB0-7F9CD7B650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18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DF05-FA0B-45B3-B45F-502E0E74B4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12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B4358-433A-4307-A26A-CDC30C45F9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29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56D71-4714-4FFA-BF9A-9634CFB3B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2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554FA-E9FC-4E61-B6C0-596F2EBD5D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43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D2AD4-1817-4A5D-BEB7-1384C80A2E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0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43D64-D29C-40A7-A5C2-9E9F90E057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84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304DE-2FA9-4944-8DDE-782929002C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39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pPr>
              <a:defRPr/>
            </a:pPr>
            <a:fld id="{F793EF4A-9380-4EAC-AAD4-0615F06071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jpe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jpe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0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jpe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6000" dirty="0">
                <a:ea typeface="华文隶书" pitchFamily="2" charset="-122"/>
              </a:rPr>
              <a:t>Asymptotic Behavior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9AD44D-3EBE-7E4B-AD86-7AEA56A6B68B}"/>
              </a:ext>
            </a:extLst>
          </p:cNvPr>
          <p:cNvSpPr txBox="1"/>
          <p:nvPr/>
        </p:nvSpPr>
        <p:spPr>
          <a:xfrm>
            <a:off x="3779912" y="393305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张胜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sheng@nju.edu.cn</a:t>
            </a:r>
            <a:endParaRPr lang="en-US" altLang="zh-CN" dirty="0"/>
          </a:p>
          <a:p>
            <a:r>
              <a:rPr kumimoji="1" lang="zh-CN" altLang="en-US" dirty="0"/>
              <a:t>南京大学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8" descr="粉色面巾纸"/>
          <p:cNvSpPr>
            <a:spLocks noChangeArrowheads="1"/>
          </p:cNvSpPr>
          <p:nvPr/>
        </p:nvSpPr>
        <p:spPr bwMode="auto">
          <a:xfrm>
            <a:off x="323850" y="2781300"/>
            <a:ext cx="8640763" cy="3311525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Factorials and Exponential Functions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8613" y="1941513"/>
            <a:ext cx="8564562" cy="4114800"/>
          </a:xfrm>
        </p:spPr>
        <p:txBody>
          <a:bodyPr/>
          <a:lstStyle/>
          <a:p>
            <a:pPr eaLnBrk="1" hangingPunct="1"/>
            <a:r>
              <a:rPr lang="en-US" altLang="zh-CN" i="1"/>
              <a:t>n</a:t>
            </a:r>
            <a:r>
              <a:rPr lang="en-US" altLang="zh-CN"/>
              <a:t>! grows faster than 2</a:t>
            </a:r>
            <a:r>
              <a:rPr lang="en-US" altLang="zh-CN" i="1" baseline="30000"/>
              <a:t>n</a:t>
            </a:r>
            <a:r>
              <a:rPr lang="en-US" altLang="zh-CN"/>
              <a:t> for positive integer </a:t>
            </a:r>
            <a:r>
              <a:rPr lang="en-US" altLang="zh-CN" i="1"/>
              <a:t>n</a:t>
            </a:r>
            <a:r>
              <a:rPr lang="en-US" altLang="zh-CN"/>
              <a:t>.</a:t>
            </a:r>
            <a:endParaRPr lang="en-US" altLang="zh-CN" i="1"/>
          </a:p>
        </p:txBody>
      </p:sp>
      <p:graphicFrame>
        <p:nvGraphicFramePr>
          <p:cNvPr id="1331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2995613"/>
          <a:ext cx="7848600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公式" r:id="rId5" imgW="2882900" imgH="1143000" progId="Equation.3">
                  <p:embed/>
                </p:oleObj>
              </mc:Choice>
              <mc:Fallback>
                <p:oleObj name="公式" r:id="rId5" imgW="28829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95613"/>
                        <a:ext cx="7848600" cy="266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Sets </a:t>
            </a:r>
            <a:r>
              <a:rPr lang="en-US" altLang="zh-CN" dirty="0">
                <a:sym typeface="Symbol" pitchFamily="18" charset="2"/>
              </a:rPr>
              <a:t> and 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7544" y="2420888"/>
                <a:ext cx="6179705" cy="1958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&lt;∞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&lt;∞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≤∞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=∞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20888"/>
                <a:ext cx="6179705" cy="19584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8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7"/>
          <p:cNvSpPr>
            <a:spLocks noChangeArrowheads="1"/>
          </p:cNvSpPr>
          <p:nvPr/>
        </p:nvSpPr>
        <p:spPr bwMode="auto">
          <a:xfrm>
            <a:off x="1878013" y="3478213"/>
            <a:ext cx="1612900" cy="2449512"/>
          </a:xfrm>
          <a:prstGeom prst="ellipse">
            <a:avLst/>
          </a:prstGeom>
          <a:solidFill>
            <a:srgbClr val="00CCFF">
              <a:alpha val="47058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Relative Growth Rate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 </a:t>
            </a:r>
          </a:p>
        </p:txBody>
      </p:sp>
      <p:sp>
        <p:nvSpPr>
          <p:cNvPr id="7173" name="AutoShape 5"/>
          <p:cNvSpPr>
            <a:spLocks noChangeAspect="1" noChangeArrowheads="1"/>
          </p:cNvSpPr>
          <p:nvPr/>
        </p:nvSpPr>
        <p:spPr bwMode="auto">
          <a:xfrm>
            <a:off x="755650" y="1412875"/>
            <a:ext cx="7920038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1878013" y="2078038"/>
            <a:ext cx="1612900" cy="2449512"/>
          </a:xfrm>
          <a:prstGeom prst="ellipse">
            <a:avLst/>
          </a:prstGeom>
          <a:solidFill>
            <a:srgbClr val="FF0000">
              <a:alpha val="3098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2484438" y="3789363"/>
            <a:ext cx="604837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000"/>
              <a:t>g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4779963" y="2500313"/>
            <a:ext cx="33210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>
                <a:latin typeface="宋体" pitchFamily="2" charset="-122"/>
              </a:rPr>
              <a:t>Ω</a:t>
            </a:r>
            <a:r>
              <a:rPr lang="en-US" altLang="zh-CN"/>
              <a:t>(g):functions that grow at least as fast as g</a:t>
            </a: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4716463" y="3559175"/>
            <a:ext cx="3455987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>
                <a:latin typeface="宋体" pitchFamily="2" charset="-122"/>
              </a:rPr>
              <a:t>Θ</a:t>
            </a:r>
            <a:r>
              <a:rPr lang="en-US" altLang="zh-CN"/>
              <a:t>(g):functions that grow at the same rate as g</a:t>
            </a: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4779963" y="4710113"/>
            <a:ext cx="346392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>
                <a:latin typeface="宋体" pitchFamily="2" charset="-122"/>
              </a:rPr>
              <a:t>Ο</a:t>
            </a:r>
            <a:r>
              <a:rPr lang="en-US" altLang="zh-CN"/>
              <a:t>(g):functions that grow no faster as g</a:t>
            </a:r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 flipH="1">
            <a:off x="3246438" y="2946400"/>
            <a:ext cx="140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 flipH="1">
            <a:off x="3054350" y="4006850"/>
            <a:ext cx="1406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 flipH="1">
            <a:off x="3246438" y="5030788"/>
            <a:ext cx="140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3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Properties of </a:t>
            </a:r>
            <a:r>
              <a:rPr lang="en-US" altLang="zh-CN" i="1"/>
              <a:t>O</a:t>
            </a:r>
            <a:r>
              <a:rPr lang="en-US" altLang="zh-CN"/>
              <a:t>, </a:t>
            </a:r>
            <a:r>
              <a:rPr lang="en-US" altLang="zh-CN" i="1">
                <a:sym typeface="Symbol" pitchFamily="18" charset="2"/>
              </a:rPr>
              <a:t></a:t>
            </a:r>
            <a:r>
              <a:rPr lang="en-US" altLang="zh-CN">
                <a:sym typeface="Symbol" pitchFamily="18" charset="2"/>
              </a:rPr>
              <a:t> and </a:t>
            </a:r>
            <a:r>
              <a:rPr lang="en-US" altLang="zh-CN" i="1">
                <a:sym typeface="Symbol" pitchFamily="18" charset="2"/>
              </a:rPr>
              <a:t></a:t>
            </a:r>
            <a:endParaRPr lang="en-US" altLang="zh-CN" i="1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Transitive property:</a:t>
            </a:r>
          </a:p>
          <a:p>
            <a:pPr lvl="1" eaLnBrk="1" hangingPunct="1"/>
            <a:r>
              <a:rPr lang="en-US" altLang="zh-CN"/>
              <a:t>If </a:t>
            </a:r>
            <a:r>
              <a:rPr lang="en-US" altLang="zh-CN" i="1"/>
              <a:t>f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O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g</a:t>
            </a:r>
            <a:r>
              <a:rPr lang="en-US" altLang="zh-CN">
                <a:sym typeface="Symbol" pitchFamily="18" charset="2"/>
              </a:rPr>
              <a:t>) and </a:t>
            </a:r>
            <a:r>
              <a:rPr lang="en-US" altLang="zh-CN" i="1">
                <a:sym typeface="Symbol" pitchFamily="18" charset="2"/>
              </a:rPr>
              <a:t>g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O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h</a:t>
            </a:r>
            <a:r>
              <a:rPr lang="en-US" altLang="zh-CN">
                <a:sym typeface="Symbol" pitchFamily="18" charset="2"/>
              </a:rPr>
              <a:t>), then </a:t>
            </a:r>
            <a:r>
              <a:rPr lang="en-US" altLang="zh-CN" i="1">
                <a:sym typeface="Symbol" pitchFamily="18" charset="2"/>
              </a:rPr>
              <a:t>f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O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h</a:t>
            </a:r>
            <a:r>
              <a:rPr lang="en-US" altLang="zh-CN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>
                <a:sym typeface="Symbol" pitchFamily="18" charset="2"/>
              </a:rPr>
              <a:t>Symmetric properties</a:t>
            </a:r>
          </a:p>
          <a:p>
            <a:pPr lvl="1" eaLnBrk="1" hangingPunct="1"/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i="1"/>
              <a:t>f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O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g</a:t>
            </a:r>
            <a:r>
              <a:rPr lang="en-US" altLang="zh-CN">
                <a:sym typeface="Symbol" pitchFamily="18" charset="2"/>
              </a:rPr>
              <a:t>) if and only if </a:t>
            </a:r>
            <a:r>
              <a:rPr lang="en-US" altLang="zh-CN" i="1"/>
              <a:t>g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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f</a:t>
            </a:r>
            <a:r>
              <a:rPr lang="en-US" altLang="zh-CN">
                <a:sym typeface="Symbol" pitchFamily="18" charset="2"/>
              </a:rPr>
              <a:t>) </a:t>
            </a:r>
          </a:p>
          <a:p>
            <a:pPr lvl="1" eaLnBrk="1" hangingPunct="1"/>
            <a:r>
              <a:rPr lang="en-US" altLang="zh-CN" i="1"/>
              <a:t>f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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g</a:t>
            </a:r>
            <a:r>
              <a:rPr lang="en-US" altLang="zh-CN">
                <a:sym typeface="Symbol" pitchFamily="18" charset="2"/>
              </a:rPr>
              <a:t>) if and only if </a:t>
            </a:r>
            <a:r>
              <a:rPr lang="en-US" altLang="zh-CN" i="1"/>
              <a:t>g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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f</a:t>
            </a:r>
            <a:r>
              <a:rPr lang="en-US" altLang="zh-CN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>
                <a:sym typeface="Symbol" pitchFamily="18" charset="2"/>
              </a:rPr>
              <a:t>Order of sum function</a:t>
            </a:r>
          </a:p>
          <a:p>
            <a:pPr lvl="1" eaLnBrk="1" hangingPunct="1"/>
            <a:r>
              <a:rPr lang="en-US" altLang="zh-CN" i="1">
                <a:sym typeface="Symbol" pitchFamily="18" charset="2"/>
              </a:rPr>
              <a:t>O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f</a:t>
            </a:r>
            <a:r>
              <a:rPr lang="en-US" altLang="zh-CN">
                <a:sym typeface="Symbol" pitchFamily="18" charset="2"/>
              </a:rPr>
              <a:t>+</a:t>
            </a:r>
            <a:r>
              <a:rPr lang="en-US" altLang="zh-CN" i="1">
                <a:sym typeface="Symbol" pitchFamily="18" charset="2"/>
              </a:rPr>
              <a:t>g</a:t>
            </a:r>
            <a:r>
              <a:rPr lang="en-US" altLang="zh-CN">
                <a:sym typeface="Symbol" pitchFamily="18" charset="2"/>
              </a:rPr>
              <a:t>)=</a:t>
            </a:r>
            <a:r>
              <a:rPr lang="en-US" altLang="zh-CN" i="1">
                <a:sym typeface="Symbol" pitchFamily="18" charset="2"/>
              </a:rPr>
              <a:t>O</a:t>
            </a:r>
            <a:r>
              <a:rPr lang="en-US" altLang="zh-CN">
                <a:sym typeface="Symbol" pitchFamily="18" charset="2"/>
              </a:rPr>
              <a:t>(max(</a:t>
            </a:r>
            <a:r>
              <a:rPr lang="en-US" altLang="zh-CN" i="1">
                <a:sym typeface="Symbol" pitchFamily="18" charset="2"/>
              </a:rPr>
              <a:t>f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g</a:t>
            </a:r>
            <a:r>
              <a:rPr lang="en-US" altLang="zh-CN">
                <a:sym typeface="Symbol" pitchFamily="18" charset="2"/>
              </a:rPr>
              <a:t>))</a:t>
            </a:r>
            <a:endParaRPr lang="en-US" altLang="zh-CN" i="1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Complexity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Let </a:t>
            </a:r>
            <a:r>
              <a:rPr lang="en-US" altLang="zh-CN" sz="2800" i="1"/>
              <a:t>S </a:t>
            </a:r>
            <a:r>
              <a:rPr lang="en-US" altLang="zh-CN" sz="2800"/>
              <a:t>be a set of </a:t>
            </a:r>
            <a:r>
              <a:rPr lang="en-US" altLang="zh-CN" sz="2800" i="1"/>
              <a:t>f</a:t>
            </a:r>
            <a:r>
              <a:rPr lang="en-US" altLang="zh-CN" sz="2800"/>
              <a:t>:N</a:t>
            </a:r>
            <a:r>
              <a:rPr lang="en-US" altLang="zh-CN" sz="2800">
                <a:sym typeface="Symbol" pitchFamily="18" charset="2"/>
              </a:rPr>
              <a:t>R* under consideration, define the relation </a:t>
            </a:r>
            <a:r>
              <a:rPr lang="en-US" altLang="zh-CN" sz="2800">
                <a:cs typeface="Times New Roman" pitchFamily="18" charset="0"/>
                <a:sym typeface="Symbol" pitchFamily="18" charset="2"/>
              </a:rPr>
              <a:t>~ on </a:t>
            </a:r>
            <a:r>
              <a:rPr lang="en-US" altLang="zh-CN" sz="2800" i="1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800">
                <a:cs typeface="Times New Roman" pitchFamily="18" charset="0"/>
                <a:sym typeface="Symbol" pitchFamily="18" charset="2"/>
              </a:rPr>
              <a:t>as following: </a:t>
            </a:r>
            <a:r>
              <a:rPr lang="en-US" altLang="zh-CN" sz="2800" i="1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800">
                <a:cs typeface="Times New Roman" pitchFamily="18" charset="0"/>
                <a:sym typeface="Symbol" pitchFamily="18" charset="2"/>
              </a:rPr>
              <a:t>~</a:t>
            </a:r>
            <a:r>
              <a:rPr lang="en-US" altLang="zh-CN" sz="2800" i="1"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800">
                <a:cs typeface="Times New Roman" pitchFamily="18" charset="0"/>
                <a:sym typeface="Symbol" pitchFamily="18" charset="2"/>
              </a:rPr>
              <a:t> iff. </a:t>
            </a:r>
            <a:r>
              <a:rPr lang="en-US" altLang="zh-CN" sz="2800" i="1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800">
                <a:cs typeface="Times New Roman" pitchFamily="18" charset="0"/>
                <a:sym typeface="Symbol" pitchFamily="18" charset="2"/>
              </a:rPr>
              <a:t>(</a:t>
            </a:r>
            <a:r>
              <a:rPr lang="en-US" altLang="zh-CN" sz="2800" i="1"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800">
                <a:cs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cs typeface="Times New Roman" pitchFamily="18" charset="0"/>
                <a:sym typeface="Symbol" pitchFamily="18" charset="2"/>
              </a:rPr>
              <a:t>   then, ~ is an equivalence.</a:t>
            </a:r>
          </a:p>
          <a:p>
            <a:pPr eaLnBrk="1" hangingPunct="1"/>
            <a:r>
              <a:rPr lang="en-US" altLang="zh-CN" sz="2800">
                <a:cs typeface="Times New Roman" pitchFamily="18" charset="0"/>
                <a:sym typeface="Symbol" pitchFamily="18" charset="2"/>
              </a:rPr>
              <a:t>Each set (</a:t>
            </a:r>
            <a:r>
              <a:rPr lang="en-US" altLang="zh-CN" sz="2800" i="1"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800">
                <a:cs typeface="Times New Roman" pitchFamily="18" charset="0"/>
                <a:sym typeface="Symbol" pitchFamily="18" charset="2"/>
              </a:rPr>
              <a:t>) is an equivalence class, called complexity class.</a:t>
            </a:r>
          </a:p>
          <a:p>
            <a:pPr eaLnBrk="1" hangingPunct="1"/>
            <a:r>
              <a:rPr lang="en-US" altLang="zh-CN" sz="2800">
                <a:cs typeface="Times New Roman" pitchFamily="18" charset="0"/>
                <a:sym typeface="Symbol" pitchFamily="18" charset="2"/>
              </a:rPr>
              <a:t>We usually use the simplest element as possible as the representative, so, (</a:t>
            </a:r>
            <a:r>
              <a:rPr lang="en-US" altLang="zh-CN" sz="2800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>
                <a:cs typeface="Times New Roman" pitchFamily="18" charset="0"/>
                <a:sym typeface="Symbol" pitchFamily="18" charset="2"/>
              </a:rPr>
              <a:t>), (</a:t>
            </a:r>
            <a:r>
              <a:rPr lang="en-US" altLang="zh-CN" sz="2800" i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baseline="3000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>
                <a:cs typeface="Times New Roman" pitchFamily="18" charset="0"/>
                <a:sym typeface="Symbol" pitchFamily="18" charset="2"/>
              </a:rPr>
              <a:t>), 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Effect of the Asymptotic Behavior</a:t>
            </a:r>
          </a:p>
        </p:txBody>
      </p:sp>
      <p:sp>
        <p:nvSpPr>
          <p:cNvPr id="17411" name="Line 5"/>
          <p:cNvSpPr>
            <a:spLocks noChangeShapeType="1"/>
          </p:cNvSpPr>
          <p:nvPr/>
        </p:nvSpPr>
        <p:spPr bwMode="auto">
          <a:xfrm>
            <a:off x="323850" y="1844675"/>
            <a:ext cx="85693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2" name="Line 6"/>
          <p:cNvSpPr>
            <a:spLocks noChangeShapeType="1"/>
          </p:cNvSpPr>
          <p:nvPr/>
        </p:nvSpPr>
        <p:spPr bwMode="auto">
          <a:xfrm>
            <a:off x="323850" y="2276475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>
            <a:off x="2411413" y="1844675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5724525" y="1844675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>
            <a:off x="3995738" y="1844675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>
            <a:off x="7380288" y="1844675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611188" y="2276475"/>
            <a:ext cx="1441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Run time in </a:t>
            </a:r>
            <a:r>
              <a:rPr lang="en-US" altLang="zh-CN" sz="1600" i="1"/>
              <a:t>ns</a:t>
            </a:r>
            <a:endParaRPr lang="en-US" altLang="zh-CN" sz="1600"/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3059113" y="1844675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4606925" y="1868488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6391275" y="1868488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7421" name="Text Box 15"/>
          <p:cNvSpPr txBox="1">
            <a:spLocks noChangeArrowheads="1"/>
          </p:cNvSpPr>
          <p:nvPr/>
        </p:nvSpPr>
        <p:spPr bwMode="auto">
          <a:xfrm>
            <a:off x="8018463" y="185420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7422" name="Line 16"/>
          <p:cNvSpPr>
            <a:spLocks noChangeShapeType="1"/>
          </p:cNvSpPr>
          <p:nvPr/>
        </p:nvSpPr>
        <p:spPr bwMode="auto">
          <a:xfrm>
            <a:off x="323850" y="2708275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3" name="Text Box 17"/>
          <p:cNvSpPr txBox="1">
            <a:spLocks noChangeArrowheads="1"/>
          </p:cNvSpPr>
          <p:nvPr/>
        </p:nvSpPr>
        <p:spPr bwMode="auto">
          <a:xfrm>
            <a:off x="2916238" y="2276475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1.3</a:t>
            </a:r>
            <a:r>
              <a:rPr lang="en-US" altLang="zh-CN" sz="2000" i="1"/>
              <a:t>n</a:t>
            </a:r>
            <a:r>
              <a:rPr lang="en-US" altLang="zh-CN" sz="2000" baseline="30000"/>
              <a:t>3</a:t>
            </a:r>
            <a:endParaRPr lang="en-US" altLang="zh-CN" sz="2000"/>
          </a:p>
        </p:txBody>
      </p:sp>
      <p:sp>
        <p:nvSpPr>
          <p:cNvPr id="17424" name="Text Box 18"/>
          <p:cNvSpPr txBox="1">
            <a:spLocks noChangeArrowheads="1"/>
          </p:cNvSpPr>
          <p:nvPr/>
        </p:nvSpPr>
        <p:spPr bwMode="auto">
          <a:xfrm>
            <a:off x="4427538" y="2276475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10</a:t>
            </a:r>
            <a:r>
              <a:rPr lang="en-US" altLang="zh-CN" sz="2000" i="1"/>
              <a:t>n</a:t>
            </a:r>
            <a:r>
              <a:rPr lang="en-US" altLang="zh-CN" sz="2000" baseline="30000"/>
              <a:t>2</a:t>
            </a:r>
            <a:endParaRPr lang="en-US" altLang="zh-CN" sz="2000"/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6011863" y="2276475"/>
            <a:ext cx="1081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47</a:t>
            </a:r>
            <a:r>
              <a:rPr lang="en-US" altLang="zh-CN" sz="2000" i="1"/>
              <a:t>n</a:t>
            </a:r>
            <a:r>
              <a:rPr lang="en-US" altLang="zh-CN" sz="2000"/>
              <a:t>log</a:t>
            </a:r>
            <a:r>
              <a:rPr lang="en-US" altLang="zh-CN" sz="2000" i="1"/>
              <a:t>n</a:t>
            </a:r>
            <a:endParaRPr lang="en-US" altLang="zh-CN" sz="2000"/>
          </a:p>
        </p:txBody>
      </p:sp>
      <p:sp>
        <p:nvSpPr>
          <p:cNvPr id="17426" name="Text Box 20"/>
          <p:cNvSpPr txBox="1">
            <a:spLocks noChangeArrowheads="1"/>
          </p:cNvSpPr>
          <p:nvPr/>
        </p:nvSpPr>
        <p:spPr bwMode="auto">
          <a:xfrm>
            <a:off x="7885113" y="2276475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48</a:t>
            </a:r>
            <a:r>
              <a:rPr lang="en-US" altLang="zh-CN" sz="2000" i="1"/>
              <a:t>n</a:t>
            </a:r>
            <a:endParaRPr lang="en-US" altLang="zh-CN" sz="2000"/>
          </a:p>
        </p:txBody>
      </p:sp>
      <p:sp>
        <p:nvSpPr>
          <p:cNvPr id="17427" name="Text Box 21"/>
          <p:cNvSpPr txBox="1">
            <a:spLocks noChangeArrowheads="1"/>
          </p:cNvSpPr>
          <p:nvPr/>
        </p:nvSpPr>
        <p:spPr bwMode="auto">
          <a:xfrm>
            <a:off x="2771775" y="2708275"/>
            <a:ext cx="863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/>
              <a:t>1.3</a:t>
            </a:r>
            <a:r>
              <a:rPr lang="en-US" altLang="zh-CN" sz="1800" i="1"/>
              <a:t>s</a:t>
            </a:r>
          </a:p>
          <a:p>
            <a:pPr algn="ctr" eaLnBrk="1" hangingPunct="1"/>
            <a:r>
              <a:rPr lang="en-US" altLang="zh-CN" sz="1800"/>
              <a:t>22</a:t>
            </a:r>
            <a:r>
              <a:rPr lang="en-US" altLang="zh-CN" sz="1800" i="1"/>
              <a:t>m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15</a:t>
            </a:r>
            <a:r>
              <a:rPr lang="en-US" altLang="zh-CN" sz="1800" i="1"/>
              <a:t>d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41</a:t>
            </a:r>
            <a:r>
              <a:rPr lang="en-US" altLang="zh-CN" sz="1800" i="1"/>
              <a:t>yrs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41</a:t>
            </a:r>
            <a:r>
              <a:rPr lang="en-US" altLang="zh-CN" sz="1800" i="1"/>
              <a:t>mill</a:t>
            </a:r>
            <a:endParaRPr lang="en-US" altLang="zh-CN" sz="1800"/>
          </a:p>
        </p:txBody>
      </p:sp>
      <p:sp>
        <p:nvSpPr>
          <p:cNvPr id="17428" name="Line 22"/>
          <p:cNvSpPr>
            <a:spLocks noChangeShapeType="1"/>
          </p:cNvSpPr>
          <p:nvPr/>
        </p:nvSpPr>
        <p:spPr bwMode="auto">
          <a:xfrm>
            <a:off x="339725" y="4244975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9" name="Text Box 23"/>
          <p:cNvSpPr txBox="1">
            <a:spLocks noChangeArrowheads="1"/>
          </p:cNvSpPr>
          <p:nvPr/>
        </p:nvSpPr>
        <p:spPr bwMode="auto">
          <a:xfrm>
            <a:off x="4316413" y="2719388"/>
            <a:ext cx="8636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/>
              <a:t>10</a:t>
            </a:r>
            <a:r>
              <a:rPr lang="en-US" altLang="zh-CN" sz="1800" i="1"/>
              <a:t>ms</a:t>
            </a:r>
          </a:p>
          <a:p>
            <a:pPr algn="ctr" eaLnBrk="1" hangingPunct="1"/>
            <a:r>
              <a:rPr lang="en-US" altLang="zh-CN" sz="1800"/>
              <a:t>1</a:t>
            </a:r>
            <a:r>
              <a:rPr lang="en-US" altLang="zh-CN" sz="1800" i="1"/>
              <a:t>s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1.7</a:t>
            </a:r>
            <a:r>
              <a:rPr lang="en-US" altLang="zh-CN" sz="1800" i="1"/>
              <a:t>m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2.8</a:t>
            </a:r>
            <a:r>
              <a:rPr lang="en-US" altLang="zh-CN" sz="1800" i="1"/>
              <a:t>hrs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1.7</a:t>
            </a:r>
            <a:r>
              <a:rPr lang="en-US" altLang="zh-CN" sz="1800" i="1"/>
              <a:t>wks</a:t>
            </a:r>
            <a:endParaRPr lang="en-US" altLang="zh-CN" sz="1800"/>
          </a:p>
        </p:txBody>
      </p:sp>
      <p:sp>
        <p:nvSpPr>
          <p:cNvPr id="17430" name="Text Box 25"/>
          <p:cNvSpPr txBox="1">
            <a:spLocks noChangeArrowheads="1"/>
          </p:cNvSpPr>
          <p:nvPr/>
        </p:nvSpPr>
        <p:spPr bwMode="auto">
          <a:xfrm>
            <a:off x="6084888" y="2708275"/>
            <a:ext cx="863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/>
              <a:t>0.4</a:t>
            </a:r>
            <a:r>
              <a:rPr lang="en-US" altLang="zh-CN" sz="1800" i="1"/>
              <a:t>ms</a:t>
            </a:r>
          </a:p>
          <a:p>
            <a:pPr algn="ctr" eaLnBrk="1" hangingPunct="1"/>
            <a:r>
              <a:rPr lang="en-US" altLang="zh-CN" sz="1800"/>
              <a:t>6</a:t>
            </a:r>
            <a:r>
              <a:rPr lang="en-US" altLang="zh-CN" sz="1800" i="1"/>
              <a:t>ms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78</a:t>
            </a:r>
            <a:r>
              <a:rPr lang="en-US" altLang="zh-CN" sz="1800" i="1"/>
              <a:t>ms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0.94</a:t>
            </a:r>
            <a:r>
              <a:rPr lang="en-US" altLang="zh-CN" sz="1800" i="1"/>
              <a:t>s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11</a:t>
            </a:r>
            <a:r>
              <a:rPr lang="en-US" altLang="zh-CN" sz="1800" i="1"/>
              <a:t>s</a:t>
            </a:r>
            <a:endParaRPr lang="en-US" altLang="zh-CN" sz="1800"/>
          </a:p>
        </p:txBody>
      </p:sp>
      <p:sp>
        <p:nvSpPr>
          <p:cNvPr id="17431" name="Text Box 26"/>
          <p:cNvSpPr txBox="1">
            <a:spLocks noChangeArrowheads="1"/>
          </p:cNvSpPr>
          <p:nvPr/>
        </p:nvSpPr>
        <p:spPr bwMode="auto">
          <a:xfrm>
            <a:off x="7756525" y="2671763"/>
            <a:ext cx="8636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/>
              <a:t>0.05</a:t>
            </a:r>
            <a:r>
              <a:rPr lang="en-US" altLang="zh-CN" sz="1800" i="1"/>
              <a:t>ms</a:t>
            </a:r>
          </a:p>
          <a:p>
            <a:pPr algn="ctr" eaLnBrk="1" hangingPunct="1"/>
            <a:r>
              <a:rPr lang="en-US" altLang="zh-CN" sz="1800"/>
              <a:t>0.5</a:t>
            </a:r>
            <a:r>
              <a:rPr lang="en-US" altLang="zh-CN" sz="1800" i="1"/>
              <a:t>ms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5</a:t>
            </a:r>
            <a:r>
              <a:rPr lang="en-US" altLang="zh-CN" sz="1800" i="1"/>
              <a:t>ms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48</a:t>
            </a:r>
            <a:r>
              <a:rPr lang="en-US" altLang="zh-CN" sz="1800" i="1"/>
              <a:t>ms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0.48</a:t>
            </a:r>
            <a:r>
              <a:rPr lang="en-US" altLang="zh-CN" sz="1800" i="1"/>
              <a:t>s</a:t>
            </a:r>
            <a:endParaRPr lang="en-US" altLang="zh-CN" sz="1800"/>
          </a:p>
        </p:txBody>
      </p:sp>
      <p:sp>
        <p:nvSpPr>
          <p:cNvPr id="17432" name="Line 27"/>
          <p:cNvSpPr>
            <a:spLocks noChangeShapeType="1"/>
          </p:cNvSpPr>
          <p:nvPr/>
        </p:nvSpPr>
        <p:spPr bwMode="auto">
          <a:xfrm>
            <a:off x="1331913" y="2708275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1476375" y="2708275"/>
            <a:ext cx="79216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/>
              <a:t>10</a:t>
            </a:r>
            <a:r>
              <a:rPr lang="en-US" altLang="zh-CN" sz="1800" baseline="30000"/>
              <a:t>3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10</a:t>
            </a:r>
            <a:r>
              <a:rPr lang="en-US" altLang="zh-CN" sz="1800" baseline="30000"/>
              <a:t>4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10</a:t>
            </a:r>
            <a:r>
              <a:rPr lang="en-US" altLang="zh-CN" sz="1800" baseline="30000"/>
              <a:t>5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10</a:t>
            </a:r>
            <a:r>
              <a:rPr lang="en-US" altLang="zh-CN" sz="1800" baseline="30000"/>
              <a:t>6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10</a:t>
            </a:r>
            <a:r>
              <a:rPr lang="en-US" altLang="zh-CN" sz="1800" baseline="30000"/>
              <a:t>7</a:t>
            </a:r>
            <a:endParaRPr lang="en-US" altLang="zh-CN" sz="1800"/>
          </a:p>
        </p:txBody>
      </p:sp>
      <p:sp>
        <p:nvSpPr>
          <p:cNvPr id="17434" name="Text Box 29"/>
          <p:cNvSpPr txBox="1">
            <a:spLocks noChangeArrowheads="1"/>
          </p:cNvSpPr>
          <p:nvPr/>
        </p:nvSpPr>
        <p:spPr bwMode="auto">
          <a:xfrm>
            <a:off x="468313" y="2997200"/>
            <a:ext cx="79216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time for size </a:t>
            </a:r>
          </a:p>
        </p:txBody>
      </p:sp>
      <p:sp>
        <p:nvSpPr>
          <p:cNvPr id="17435" name="Text Box 30"/>
          <p:cNvSpPr txBox="1">
            <a:spLocks noChangeArrowheads="1"/>
          </p:cNvSpPr>
          <p:nvPr/>
        </p:nvSpPr>
        <p:spPr bwMode="auto">
          <a:xfrm>
            <a:off x="500063" y="4198938"/>
            <a:ext cx="7921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/>
              <a:t>max</a:t>
            </a:r>
          </a:p>
          <a:p>
            <a:pPr eaLnBrk="1" hangingPunct="1"/>
            <a:r>
              <a:rPr lang="en-US" altLang="zh-CN" sz="1800"/>
              <a:t>Size in time </a:t>
            </a:r>
          </a:p>
        </p:txBody>
      </p:sp>
      <p:sp>
        <p:nvSpPr>
          <p:cNvPr id="17436" name="Line 31"/>
          <p:cNvSpPr>
            <a:spLocks noChangeShapeType="1"/>
          </p:cNvSpPr>
          <p:nvPr/>
        </p:nvSpPr>
        <p:spPr bwMode="auto">
          <a:xfrm>
            <a:off x="323850" y="5445125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37" name="Text Box 32"/>
          <p:cNvSpPr txBox="1">
            <a:spLocks noChangeArrowheads="1"/>
          </p:cNvSpPr>
          <p:nvPr/>
        </p:nvSpPr>
        <p:spPr bwMode="auto">
          <a:xfrm>
            <a:off x="1408113" y="4183063"/>
            <a:ext cx="863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/>
              <a:t>sec</a:t>
            </a:r>
          </a:p>
          <a:p>
            <a:pPr algn="ctr" eaLnBrk="1" hangingPunct="1"/>
            <a:r>
              <a:rPr lang="en-US" altLang="zh-CN" sz="1800"/>
              <a:t>min</a:t>
            </a:r>
          </a:p>
          <a:p>
            <a:pPr algn="ctr" eaLnBrk="1" hangingPunct="1"/>
            <a:r>
              <a:rPr lang="en-US" altLang="zh-CN" sz="1800"/>
              <a:t>hr</a:t>
            </a:r>
          </a:p>
          <a:p>
            <a:pPr algn="ctr" eaLnBrk="1" hangingPunct="1"/>
            <a:r>
              <a:rPr lang="en-US" altLang="zh-CN" sz="1800"/>
              <a:t>day</a:t>
            </a:r>
          </a:p>
        </p:txBody>
      </p:sp>
      <p:sp>
        <p:nvSpPr>
          <p:cNvPr id="17438" name="Text Box 33"/>
          <p:cNvSpPr txBox="1">
            <a:spLocks noChangeArrowheads="1"/>
          </p:cNvSpPr>
          <p:nvPr/>
        </p:nvSpPr>
        <p:spPr bwMode="auto">
          <a:xfrm>
            <a:off x="2703513" y="4221163"/>
            <a:ext cx="863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/>
              <a:t>920</a:t>
            </a:r>
          </a:p>
          <a:p>
            <a:pPr algn="ctr" eaLnBrk="1" hangingPunct="1"/>
            <a:r>
              <a:rPr lang="en-US" altLang="zh-CN" sz="1800"/>
              <a:t>3,600</a:t>
            </a:r>
          </a:p>
          <a:p>
            <a:pPr algn="ctr" eaLnBrk="1" hangingPunct="1"/>
            <a:r>
              <a:rPr lang="en-US" altLang="zh-CN" sz="1800"/>
              <a:t>14,000</a:t>
            </a:r>
          </a:p>
          <a:p>
            <a:pPr algn="ctr" eaLnBrk="1" hangingPunct="1"/>
            <a:r>
              <a:rPr lang="en-US" altLang="zh-CN" sz="1800"/>
              <a:t>41,000</a:t>
            </a:r>
          </a:p>
        </p:txBody>
      </p:sp>
      <p:sp>
        <p:nvSpPr>
          <p:cNvPr id="17439" name="Text Box 34"/>
          <p:cNvSpPr txBox="1">
            <a:spLocks noChangeArrowheads="1"/>
          </p:cNvSpPr>
          <p:nvPr/>
        </p:nvSpPr>
        <p:spPr bwMode="auto">
          <a:xfrm>
            <a:off x="4140200" y="4251325"/>
            <a:ext cx="12239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/>
              <a:t>10,000</a:t>
            </a:r>
          </a:p>
          <a:p>
            <a:pPr algn="ctr" eaLnBrk="1" hangingPunct="1"/>
            <a:r>
              <a:rPr lang="en-US" altLang="zh-CN" sz="1800"/>
              <a:t>77,000</a:t>
            </a:r>
          </a:p>
          <a:p>
            <a:pPr algn="ctr" eaLnBrk="1" hangingPunct="1"/>
            <a:r>
              <a:rPr lang="en-US" altLang="zh-CN" sz="1800"/>
              <a:t>6.0</a:t>
            </a:r>
            <a:r>
              <a:rPr lang="en-US" altLang="zh-CN" sz="1800">
                <a:sym typeface="Symbol" pitchFamily="18" charset="2"/>
              </a:rPr>
              <a:t>10</a:t>
            </a:r>
            <a:r>
              <a:rPr lang="en-US" altLang="zh-CN" sz="1800" baseline="30000">
                <a:sym typeface="Symbol" pitchFamily="18" charset="2"/>
              </a:rPr>
              <a:t>5</a:t>
            </a:r>
            <a:endParaRPr lang="en-US" altLang="zh-CN" sz="1800">
              <a:sym typeface="Symbol" pitchFamily="18" charset="2"/>
            </a:endParaRPr>
          </a:p>
          <a:p>
            <a:pPr algn="ctr" eaLnBrk="1" hangingPunct="1"/>
            <a:r>
              <a:rPr lang="en-US" altLang="zh-CN" sz="1800"/>
              <a:t>2.9</a:t>
            </a:r>
            <a:r>
              <a:rPr lang="en-US" altLang="zh-CN" sz="1800">
                <a:sym typeface="Symbol" pitchFamily="18" charset="2"/>
              </a:rPr>
              <a:t>10</a:t>
            </a:r>
            <a:r>
              <a:rPr lang="en-US" altLang="zh-CN" sz="1800" baseline="30000">
                <a:sym typeface="Symbol" pitchFamily="18" charset="2"/>
              </a:rPr>
              <a:t>6</a:t>
            </a:r>
            <a:endParaRPr lang="en-US" altLang="zh-CN" sz="1800">
              <a:sym typeface="Symbol" pitchFamily="18" charset="2"/>
            </a:endParaRPr>
          </a:p>
        </p:txBody>
      </p:sp>
      <p:sp>
        <p:nvSpPr>
          <p:cNvPr id="17440" name="Text Box 35"/>
          <p:cNvSpPr txBox="1">
            <a:spLocks noChangeArrowheads="1"/>
          </p:cNvSpPr>
          <p:nvPr/>
        </p:nvSpPr>
        <p:spPr bwMode="auto">
          <a:xfrm>
            <a:off x="5937250" y="4235450"/>
            <a:ext cx="12239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/>
              <a:t>1.0</a:t>
            </a:r>
            <a:r>
              <a:rPr lang="en-US" altLang="zh-CN" sz="1800">
                <a:sym typeface="Symbol" pitchFamily="18" charset="2"/>
              </a:rPr>
              <a:t>1</a:t>
            </a:r>
            <a:r>
              <a:rPr lang="en-US" altLang="zh-CN" sz="1800"/>
              <a:t>0</a:t>
            </a:r>
            <a:r>
              <a:rPr lang="en-US" altLang="zh-CN" sz="1800" baseline="30000"/>
              <a:t>6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4.9</a:t>
            </a:r>
            <a:r>
              <a:rPr lang="en-US" altLang="zh-CN" sz="1800">
                <a:sym typeface="Symbol" pitchFamily="18" charset="2"/>
              </a:rPr>
              <a:t>10</a:t>
            </a:r>
            <a:r>
              <a:rPr lang="en-US" altLang="zh-CN" sz="1800" baseline="30000">
                <a:sym typeface="Symbol" pitchFamily="18" charset="2"/>
              </a:rPr>
              <a:t>7</a:t>
            </a:r>
            <a:endParaRPr lang="en-US" altLang="zh-CN" sz="1800">
              <a:sym typeface="Symbol" pitchFamily="18" charset="2"/>
            </a:endParaRPr>
          </a:p>
          <a:p>
            <a:pPr algn="ctr" eaLnBrk="1" hangingPunct="1"/>
            <a:r>
              <a:rPr lang="en-US" altLang="zh-CN" sz="1800"/>
              <a:t>2.4</a:t>
            </a:r>
            <a:r>
              <a:rPr lang="en-US" altLang="zh-CN" sz="1800">
                <a:sym typeface="Symbol" pitchFamily="18" charset="2"/>
              </a:rPr>
              <a:t>10</a:t>
            </a:r>
            <a:r>
              <a:rPr lang="en-US" altLang="zh-CN" sz="1800" baseline="30000">
                <a:sym typeface="Symbol" pitchFamily="18" charset="2"/>
              </a:rPr>
              <a:t>9</a:t>
            </a:r>
            <a:endParaRPr lang="en-US" altLang="zh-CN" sz="1800">
              <a:sym typeface="Symbol" pitchFamily="18" charset="2"/>
            </a:endParaRPr>
          </a:p>
          <a:p>
            <a:pPr algn="ctr" eaLnBrk="1" hangingPunct="1"/>
            <a:r>
              <a:rPr lang="en-US" altLang="zh-CN" sz="1800"/>
              <a:t>5.0</a:t>
            </a:r>
            <a:r>
              <a:rPr lang="en-US" altLang="zh-CN" sz="1800">
                <a:sym typeface="Symbol" pitchFamily="18" charset="2"/>
              </a:rPr>
              <a:t>10</a:t>
            </a:r>
            <a:r>
              <a:rPr lang="en-US" altLang="zh-CN" sz="1800" baseline="30000">
                <a:sym typeface="Symbol" pitchFamily="18" charset="2"/>
              </a:rPr>
              <a:t>10</a:t>
            </a:r>
            <a:endParaRPr lang="en-US" altLang="zh-CN" sz="1800">
              <a:sym typeface="Symbol" pitchFamily="18" charset="2"/>
            </a:endParaRPr>
          </a:p>
        </p:txBody>
      </p:sp>
      <p:sp>
        <p:nvSpPr>
          <p:cNvPr id="17441" name="Text Box 36"/>
          <p:cNvSpPr txBox="1">
            <a:spLocks noChangeArrowheads="1"/>
          </p:cNvSpPr>
          <p:nvPr/>
        </p:nvSpPr>
        <p:spPr bwMode="auto">
          <a:xfrm>
            <a:off x="7596188" y="4221163"/>
            <a:ext cx="12239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/>
              <a:t>2.1</a:t>
            </a:r>
            <a:r>
              <a:rPr lang="en-US" altLang="zh-CN" sz="1800">
                <a:sym typeface="Symbol" pitchFamily="18" charset="2"/>
              </a:rPr>
              <a:t>1</a:t>
            </a:r>
            <a:r>
              <a:rPr lang="en-US" altLang="zh-CN" sz="1800"/>
              <a:t>0</a:t>
            </a:r>
            <a:r>
              <a:rPr lang="en-US" altLang="zh-CN" sz="1800" baseline="30000"/>
              <a:t>7</a:t>
            </a:r>
            <a:endParaRPr lang="en-US" altLang="zh-CN" sz="1800"/>
          </a:p>
          <a:p>
            <a:pPr algn="ctr" eaLnBrk="1" hangingPunct="1"/>
            <a:r>
              <a:rPr lang="en-US" altLang="zh-CN" sz="1800"/>
              <a:t>1.3</a:t>
            </a:r>
            <a:r>
              <a:rPr lang="en-US" altLang="zh-CN" sz="1800">
                <a:sym typeface="Symbol" pitchFamily="18" charset="2"/>
              </a:rPr>
              <a:t>10</a:t>
            </a:r>
            <a:r>
              <a:rPr lang="en-US" altLang="zh-CN" sz="1800" baseline="30000">
                <a:sym typeface="Symbol" pitchFamily="18" charset="2"/>
              </a:rPr>
              <a:t>9</a:t>
            </a:r>
            <a:endParaRPr lang="en-US" altLang="zh-CN" sz="1800">
              <a:sym typeface="Symbol" pitchFamily="18" charset="2"/>
            </a:endParaRPr>
          </a:p>
          <a:p>
            <a:pPr algn="ctr" eaLnBrk="1" hangingPunct="1"/>
            <a:r>
              <a:rPr lang="en-US" altLang="zh-CN" sz="1800"/>
              <a:t>7.6</a:t>
            </a:r>
            <a:r>
              <a:rPr lang="en-US" altLang="zh-CN" sz="1800">
                <a:sym typeface="Symbol" pitchFamily="18" charset="2"/>
              </a:rPr>
              <a:t>10</a:t>
            </a:r>
            <a:r>
              <a:rPr lang="en-US" altLang="zh-CN" sz="1800" baseline="30000">
                <a:sym typeface="Symbol" pitchFamily="18" charset="2"/>
              </a:rPr>
              <a:t>10</a:t>
            </a:r>
            <a:endParaRPr lang="en-US" altLang="zh-CN" sz="1800">
              <a:sym typeface="Symbol" pitchFamily="18" charset="2"/>
            </a:endParaRPr>
          </a:p>
          <a:p>
            <a:pPr algn="ctr" eaLnBrk="1" hangingPunct="1"/>
            <a:r>
              <a:rPr lang="en-US" altLang="zh-CN" sz="1800"/>
              <a:t>1.8</a:t>
            </a:r>
            <a:r>
              <a:rPr lang="en-US" altLang="zh-CN" sz="1800">
                <a:sym typeface="Symbol" pitchFamily="18" charset="2"/>
              </a:rPr>
              <a:t>10</a:t>
            </a:r>
            <a:r>
              <a:rPr lang="en-US" altLang="zh-CN" sz="1800" baseline="30000">
                <a:sym typeface="Symbol" pitchFamily="18" charset="2"/>
              </a:rPr>
              <a:t>12</a:t>
            </a:r>
            <a:endParaRPr lang="en-US" altLang="zh-CN" sz="1800">
              <a:sym typeface="Symbol" pitchFamily="18" charset="2"/>
            </a:endParaRPr>
          </a:p>
        </p:txBody>
      </p:sp>
      <p:sp>
        <p:nvSpPr>
          <p:cNvPr id="17442" name="Line 37"/>
          <p:cNvSpPr>
            <a:spLocks noChangeShapeType="1"/>
          </p:cNvSpPr>
          <p:nvPr/>
        </p:nvSpPr>
        <p:spPr bwMode="auto">
          <a:xfrm>
            <a:off x="323850" y="5876925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43" name="Text Box 38"/>
          <p:cNvSpPr txBox="1">
            <a:spLocks noChangeArrowheads="1"/>
          </p:cNvSpPr>
          <p:nvPr/>
        </p:nvSpPr>
        <p:spPr bwMode="auto">
          <a:xfrm>
            <a:off x="250825" y="544512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time for 10 times size</a:t>
            </a:r>
          </a:p>
        </p:txBody>
      </p:sp>
      <p:sp>
        <p:nvSpPr>
          <p:cNvPr id="17444" name="Text Box 39"/>
          <p:cNvSpPr txBox="1">
            <a:spLocks noChangeArrowheads="1"/>
          </p:cNvSpPr>
          <p:nvPr/>
        </p:nvSpPr>
        <p:spPr bwMode="auto">
          <a:xfrm>
            <a:off x="2771775" y="5445125"/>
            <a:ext cx="79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ym typeface="Symbol" pitchFamily="18" charset="2"/>
              </a:rPr>
              <a:t></a:t>
            </a:r>
            <a:r>
              <a:rPr lang="en-US" altLang="zh-CN" sz="1800">
                <a:sym typeface="Symbol" pitchFamily="18" charset="2"/>
              </a:rPr>
              <a:t>1000</a:t>
            </a:r>
          </a:p>
        </p:txBody>
      </p:sp>
      <p:sp>
        <p:nvSpPr>
          <p:cNvPr id="17445" name="Text Box 40"/>
          <p:cNvSpPr txBox="1">
            <a:spLocks noChangeArrowheads="1"/>
          </p:cNvSpPr>
          <p:nvPr/>
        </p:nvSpPr>
        <p:spPr bwMode="auto">
          <a:xfrm>
            <a:off x="4356100" y="5445125"/>
            <a:ext cx="792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ym typeface="Symbol" pitchFamily="18" charset="2"/>
              </a:rPr>
              <a:t></a:t>
            </a:r>
            <a:r>
              <a:rPr lang="en-US" altLang="zh-CN" sz="1800">
                <a:sym typeface="Symbol" pitchFamily="18" charset="2"/>
              </a:rPr>
              <a:t>100</a:t>
            </a:r>
          </a:p>
        </p:txBody>
      </p:sp>
      <p:sp>
        <p:nvSpPr>
          <p:cNvPr id="17446" name="Text Box 41"/>
          <p:cNvSpPr txBox="1">
            <a:spLocks noChangeArrowheads="1"/>
          </p:cNvSpPr>
          <p:nvPr/>
        </p:nvSpPr>
        <p:spPr bwMode="auto">
          <a:xfrm>
            <a:off x="6165850" y="5459413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ym typeface="Symbol" pitchFamily="18" charset="2"/>
              </a:rPr>
              <a:t></a:t>
            </a:r>
            <a:r>
              <a:rPr lang="en-US" altLang="zh-CN" sz="1800">
                <a:sym typeface="Symbol" pitchFamily="18" charset="2"/>
              </a:rPr>
              <a:t>10+</a:t>
            </a:r>
          </a:p>
        </p:txBody>
      </p:sp>
      <p:sp>
        <p:nvSpPr>
          <p:cNvPr id="17447" name="Text Box 42"/>
          <p:cNvSpPr txBox="1">
            <a:spLocks noChangeArrowheads="1"/>
          </p:cNvSpPr>
          <p:nvPr/>
        </p:nvSpPr>
        <p:spPr bwMode="auto">
          <a:xfrm>
            <a:off x="7853363" y="545941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ym typeface="Symbol" pitchFamily="18" charset="2"/>
              </a:rPr>
              <a:t></a:t>
            </a:r>
            <a:r>
              <a:rPr lang="en-US" altLang="zh-CN" sz="1800">
                <a:sym typeface="Symbol" pitchFamily="18" charset="2"/>
              </a:rPr>
              <a:t>10</a:t>
            </a:r>
          </a:p>
        </p:txBody>
      </p:sp>
      <p:sp>
        <p:nvSpPr>
          <p:cNvPr id="17448" name="Text Box 43"/>
          <p:cNvSpPr txBox="1">
            <a:spLocks noChangeArrowheads="1"/>
          </p:cNvSpPr>
          <p:nvPr/>
        </p:nvSpPr>
        <p:spPr bwMode="auto">
          <a:xfrm>
            <a:off x="323850" y="5876925"/>
            <a:ext cx="4392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on 400Mhz Pentium II, in C</a:t>
            </a:r>
          </a:p>
          <a:p>
            <a:pPr eaLnBrk="1" hangingPunct="1"/>
            <a:r>
              <a:rPr lang="en-US" altLang="zh-CN" sz="2000"/>
              <a:t>from: Jon Bentley:  </a:t>
            </a:r>
            <a:r>
              <a:rPr lang="en-US" altLang="zh-CN" sz="2000" i="1"/>
              <a:t>Programming Pearls</a:t>
            </a:r>
          </a:p>
        </p:txBody>
      </p:sp>
      <p:sp>
        <p:nvSpPr>
          <p:cNvPr id="17449" name="Text Box 44"/>
          <p:cNvSpPr txBox="1">
            <a:spLocks noChangeArrowheads="1"/>
          </p:cNvSpPr>
          <p:nvPr/>
        </p:nvSpPr>
        <p:spPr bwMode="auto">
          <a:xfrm>
            <a:off x="468313" y="1844675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/>
              <a:t>algorithm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Searching an </a:t>
            </a:r>
            <a:r>
              <a:rPr lang="en-US" altLang="zh-CN" dirty="0"/>
              <a:t>Ordered Array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208963" cy="415131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/>
              <a:t>The Problem: Specification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/>
              <a:t>Input: 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zh-CN"/>
              <a:t>an array </a:t>
            </a:r>
            <a:r>
              <a:rPr lang="en-US" altLang="zh-CN" i="1"/>
              <a:t>E</a:t>
            </a:r>
            <a:r>
              <a:rPr lang="en-US" altLang="zh-CN"/>
              <a:t> containing </a:t>
            </a:r>
            <a:r>
              <a:rPr lang="en-US" altLang="zh-CN" i="1"/>
              <a:t>n</a:t>
            </a:r>
            <a:r>
              <a:rPr lang="en-US" altLang="zh-CN"/>
              <a:t> entries of numeric type sorted in non-decreasing order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zh-CN"/>
              <a:t>a value </a:t>
            </a:r>
            <a:r>
              <a:rPr lang="en-US" altLang="zh-CN" i="1"/>
              <a:t>K</a:t>
            </a:r>
            <a:endParaRPr lang="en-US" altLang="zh-CN"/>
          </a:p>
          <a:p>
            <a:pPr lvl="1" eaLnBrk="1" hangingPunct="1">
              <a:lnSpc>
                <a:spcPct val="110000"/>
              </a:lnSpc>
            </a:pPr>
            <a:r>
              <a:rPr lang="en-US" altLang="zh-CN"/>
              <a:t>Output:</a:t>
            </a:r>
            <a:r>
              <a:rPr lang="en-US" altLang="zh-CN" sz="2400" i="1"/>
              <a:t>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i="1"/>
              <a:t>index</a:t>
            </a:r>
            <a:r>
              <a:rPr lang="en-US" altLang="zh-CN"/>
              <a:t> for which </a:t>
            </a:r>
            <a:r>
              <a:rPr lang="en-US" altLang="zh-CN" i="1"/>
              <a:t>K</a:t>
            </a:r>
            <a:r>
              <a:rPr lang="en-US" altLang="zh-CN"/>
              <a:t>=</a:t>
            </a:r>
            <a:r>
              <a:rPr lang="en-US" altLang="zh-CN" i="1"/>
              <a:t>E</a:t>
            </a:r>
            <a:r>
              <a:rPr lang="en-US" altLang="zh-CN"/>
              <a:t>[</a:t>
            </a:r>
            <a:r>
              <a:rPr lang="en-US" altLang="zh-CN" i="1"/>
              <a:t>index</a:t>
            </a:r>
            <a:r>
              <a:rPr lang="en-US" altLang="zh-CN"/>
              <a:t>], if </a:t>
            </a:r>
            <a:r>
              <a:rPr lang="en-US" altLang="zh-CN" i="1"/>
              <a:t>K</a:t>
            </a:r>
            <a:r>
              <a:rPr lang="en-US" altLang="zh-CN"/>
              <a:t> is in </a:t>
            </a:r>
            <a:r>
              <a:rPr lang="en-US" altLang="zh-CN" i="1"/>
              <a:t>E</a:t>
            </a:r>
            <a:r>
              <a:rPr lang="en-US" altLang="zh-CN"/>
              <a:t>, or, -1, if </a:t>
            </a:r>
            <a:r>
              <a:rPr lang="en-US" altLang="zh-CN" i="1"/>
              <a:t>K</a:t>
            </a:r>
            <a:r>
              <a:rPr lang="en-US" altLang="zh-CN"/>
              <a:t> is not in </a:t>
            </a:r>
            <a:r>
              <a:rPr lang="en-US" altLang="zh-CN" i="1"/>
              <a:t>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20688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Sequential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700808"/>
            <a:ext cx="8208963" cy="4151313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b="1" dirty="0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seqSearch</a:t>
            </a:r>
            <a:r>
              <a:rPr lang="en-US" altLang="zh-CN" sz="2400" dirty="0"/>
              <a:t>(</a:t>
            </a:r>
            <a:r>
              <a:rPr lang="en-US" altLang="zh-CN" sz="2400" b="1" dirty="0"/>
              <a:t>int</a:t>
            </a:r>
            <a:r>
              <a:rPr lang="en-US" altLang="zh-CN" sz="2400" dirty="0"/>
              <a:t>[] E, </a:t>
            </a:r>
            <a:r>
              <a:rPr lang="en-US" altLang="zh-CN" sz="2400" b="1" dirty="0"/>
              <a:t>int</a:t>
            </a:r>
            <a:r>
              <a:rPr lang="en-US" altLang="zh-CN" sz="2400" dirty="0"/>
              <a:t> n, </a:t>
            </a:r>
            <a:r>
              <a:rPr lang="en-US" altLang="zh-CN" sz="2400" b="1" dirty="0"/>
              <a:t>int</a:t>
            </a:r>
            <a:r>
              <a:rPr lang="en-US" altLang="zh-CN" sz="2400" dirty="0"/>
              <a:t> K)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/>
              <a:t>1.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, index;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/>
              <a:t>2.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=-1; // Assume failure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/>
              <a:t>3. 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(index=0; index&lt;n; index++)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/>
              <a:t>4. 	</a:t>
            </a:r>
            <a:r>
              <a:rPr lang="en-US" altLang="zh-CN" sz="2400" b="1" dirty="0"/>
              <a:t>If </a:t>
            </a:r>
            <a:r>
              <a:rPr lang="en-US" altLang="zh-CN" sz="2400" dirty="0"/>
              <a:t>(K= =E[index])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=index; </a:t>
            </a:r>
            <a:r>
              <a:rPr lang="en-US" altLang="zh-CN" sz="2400" b="1" dirty="0"/>
              <a:t>break</a:t>
            </a:r>
            <a:r>
              <a:rPr lang="en-US" altLang="zh-CN" sz="2400" dirty="0"/>
              <a:t>;  //success!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/>
              <a:t>5.</a:t>
            </a:r>
            <a:r>
              <a:rPr lang="zh-CN" altLang="en-US" sz="2400" dirty="0"/>
              <a:t>           </a:t>
            </a:r>
            <a:r>
              <a:rPr lang="en-US" altLang="zh-CN" sz="2400" b="1" dirty="0"/>
              <a:t>Else if </a:t>
            </a:r>
            <a:r>
              <a:rPr lang="en-US" altLang="zh-CN" sz="2400" dirty="0"/>
              <a:t>(K&lt;E[index]) </a:t>
            </a:r>
            <a:r>
              <a:rPr lang="en-US" altLang="zh-CN" sz="2400" b="1" dirty="0"/>
              <a:t>break</a:t>
            </a:r>
            <a:r>
              <a:rPr lang="en-US" altLang="zh-CN" sz="2400" dirty="0"/>
              <a:t>;  //failure!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/>
              <a:t>6.           Else;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400" dirty="0"/>
              <a:t>7. </a:t>
            </a:r>
            <a:r>
              <a:rPr lang="en-US" altLang="zh-CN" sz="2400" b="1" dirty="0"/>
              <a:t>return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Searching a Sequence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208963" cy="4114800"/>
          </a:xfrm>
        </p:spPr>
        <p:txBody>
          <a:bodyPr/>
          <a:lstStyle/>
          <a:p>
            <a:pPr algn="just" eaLnBrk="1" hangingPunct="1"/>
            <a:r>
              <a:rPr lang="en-US" altLang="zh-CN" sz="2800"/>
              <a:t>For a given </a:t>
            </a:r>
            <a:r>
              <a:rPr lang="en-US" altLang="zh-CN" sz="2800" i="1"/>
              <a:t>K</a:t>
            </a:r>
            <a:r>
              <a:rPr lang="en-US" altLang="zh-CN" sz="2800"/>
              <a:t>, there are two possibilities</a:t>
            </a:r>
          </a:p>
          <a:p>
            <a:pPr lvl="1" algn="just" eaLnBrk="1" hangingPunct="1"/>
            <a:r>
              <a:rPr lang="en-US" altLang="zh-CN" sz="2400" i="1"/>
              <a:t>K</a:t>
            </a:r>
            <a:r>
              <a:rPr lang="en-US" altLang="zh-CN" sz="2400"/>
              <a:t> in </a:t>
            </a:r>
            <a:r>
              <a:rPr lang="en-US" altLang="zh-CN" sz="2400" i="1"/>
              <a:t>E </a:t>
            </a:r>
            <a:r>
              <a:rPr lang="en-US" altLang="zh-CN" sz="2400"/>
              <a:t>(say, with probability </a:t>
            </a:r>
            <a:r>
              <a:rPr lang="en-US" altLang="zh-CN" sz="2400" i="1"/>
              <a:t>q</a:t>
            </a:r>
            <a:r>
              <a:rPr lang="en-US" altLang="zh-CN" sz="2400"/>
              <a:t>), then </a:t>
            </a:r>
            <a:r>
              <a:rPr lang="en-US" altLang="zh-CN" sz="2400" i="1"/>
              <a:t>K</a:t>
            </a:r>
            <a:r>
              <a:rPr lang="en-US" altLang="zh-CN" sz="2400"/>
              <a:t> may be any one of </a:t>
            </a:r>
            <a:r>
              <a:rPr lang="en-US" altLang="zh-CN" sz="2400" i="1"/>
              <a:t>E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 (say, with equal probability, that is 1/n)</a:t>
            </a:r>
          </a:p>
          <a:p>
            <a:pPr lvl="1" eaLnBrk="1" hangingPunct="1"/>
            <a:r>
              <a:rPr lang="en-US" altLang="zh-CN" sz="2400" i="1"/>
              <a:t>K</a:t>
            </a:r>
            <a:r>
              <a:rPr lang="en-US" altLang="zh-CN" sz="2400"/>
              <a:t> not in </a:t>
            </a:r>
            <a:r>
              <a:rPr lang="en-US" altLang="zh-CN" sz="2400" i="1"/>
              <a:t>E</a:t>
            </a:r>
            <a:r>
              <a:rPr lang="en-US" altLang="zh-CN" sz="2400"/>
              <a:t> (with probability 1-</a:t>
            </a:r>
            <a:r>
              <a:rPr lang="en-US" altLang="zh-CN" sz="2400" i="1"/>
              <a:t>q</a:t>
            </a:r>
            <a:r>
              <a:rPr lang="en-US" altLang="zh-CN" sz="2400"/>
              <a:t>), then </a:t>
            </a:r>
            <a:r>
              <a:rPr lang="en-US" altLang="zh-CN" sz="2400" i="1"/>
              <a:t>K</a:t>
            </a:r>
            <a:r>
              <a:rPr lang="en-US" altLang="zh-CN" sz="2400"/>
              <a:t> may be located in any one of </a:t>
            </a:r>
            <a:r>
              <a:rPr lang="en-US" altLang="zh-CN" sz="2400" i="1"/>
              <a:t>gap</a:t>
            </a:r>
            <a:r>
              <a:rPr lang="en-US" altLang="zh-CN" sz="2400"/>
              <a:t>(i) (say, with equal probability, that is 1/(n+1)) </a:t>
            </a:r>
            <a:endParaRPr lang="zh-CN" altLang="en-US" sz="2400"/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905000" y="4724400"/>
            <a:ext cx="5181600" cy="1295400"/>
            <a:chOff x="2564" y="3285"/>
            <a:chExt cx="6358" cy="1440"/>
          </a:xfrm>
        </p:grpSpPr>
        <p:sp>
          <p:nvSpPr>
            <p:cNvPr id="20485" name="Oval 5"/>
            <p:cNvSpPr>
              <a:spLocks noChangeArrowheads="1"/>
            </p:cNvSpPr>
            <p:nvPr/>
          </p:nvSpPr>
          <p:spPr bwMode="auto">
            <a:xfrm>
              <a:off x="3554" y="411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4184" y="411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5954" y="411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auto">
            <a:xfrm>
              <a:off x="6688" y="411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7394" y="411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2700" y="4170"/>
              <a:ext cx="8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3674" y="4170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4290" y="417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>
              <a:off x="5640" y="4170"/>
              <a:ext cx="3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4634" y="4170"/>
              <a:ext cx="103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6060" y="4170"/>
              <a:ext cx="6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6810" y="4170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7514" y="4170"/>
              <a:ext cx="4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3088" y="4125"/>
              <a:ext cx="10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1600" i="1"/>
                <a:t>E</a:t>
              </a:r>
              <a:r>
                <a:rPr kumimoji="0" lang="en-US" altLang="zh-CN" sz="1600"/>
                <a:t>[1]</a:t>
              </a:r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3718" y="4155"/>
              <a:ext cx="10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1600" i="1"/>
                <a:t>E</a:t>
              </a:r>
              <a:r>
                <a:rPr kumimoji="0" lang="en-US" altLang="zh-CN" sz="1600"/>
                <a:t>[2]</a:t>
              </a:r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6178" y="4095"/>
              <a:ext cx="10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1600" i="1"/>
                <a:t>E</a:t>
              </a:r>
              <a:r>
                <a:rPr kumimoji="0" lang="en-US" altLang="zh-CN" sz="1600"/>
                <a:t>[</a:t>
              </a:r>
              <a:r>
                <a:rPr kumimoji="0" lang="en-US" altLang="zh-CN" sz="1600" i="1"/>
                <a:t>i</a:t>
              </a:r>
              <a:r>
                <a:rPr kumimoji="0" lang="en-US" altLang="zh-CN" sz="1600"/>
                <a:t>]</a:t>
              </a:r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5370" y="4125"/>
              <a:ext cx="10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1600" i="1"/>
                <a:t>E</a:t>
              </a:r>
              <a:r>
                <a:rPr kumimoji="0" lang="en-US" altLang="zh-CN" sz="1600"/>
                <a:t>[</a:t>
              </a:r>
              <a:r>
                <a:rPr kumimoji="0" lang="en-US" altLang="zh-CN" sz="1600" i="1"/>
                <a:t>i-</a:t>
              </a:r>
              <a:r>
                <a:rPr kumimoji="0" lang="en-US" altLang="zh-CN" sz="1600"/>
                <a:t>1]</a:t>
              </a:r>
            </a:p>
          </p:txBody>
        </p:sp>
        <p:sp>
          <p:nvSpPr>
            <p:cNvPr id="20502" name="Text Box 22"/>
            <p:cNvSpPr txBox="1">
              <a:spLocks noChangeArrowheads="1"/>
            </p:cNvSpPr>
            <p:nvPr/>
          </p:nvSpPr>
          <p:spPr bwMode="auto">
            <a:xfrm>
              <a:off x="6780" y="4110"/>
              <a:ext cx="10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1600" i="1"/>
                <a:t>E</a:t>
              </a:r>
              <a:r>
                <a:rPr kumimoji="0" lang="en-US" altLang="zh-CN" sz="1600"/>
                <a:t>[</a:t>
              </a:r>
              <a:r>
                <a:rPr kumimoji="0" lang="en-US" altLang="zh-CN" sz="1600" i="1"/>
                <a:t>I+</a:t>
              </a:r>
              <a:r>
                <a:rPr kumimoji="0" lang="en-US" altLang="zh-CN" sz="1600"/>
                <a:t>1]</a:t>
              </a:r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5474" y="3285"/>
              <a:ext cx="1486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1600" i="1"/>
                <a:t>gap</a:t>
              </a:r>
              <a:r>
                <a:rPr kumimoji="0" lang="en-US" altLang="zh-CN" sz="1600"/>
                <a:t>(</a:t>
              </a:r>
              <a:r>
                <a:rPr kumimoji="0" lang="en-US" altLang="zh-CN" sz="1600" i="1"/>
                <a:t>i</a:t>
              </a:r>
              <a:r>
                <a:rPr kumimoji="0" lang="en-US" altLang="zh-CN" sz="1600"/>
                <a:t>-1)</a:t>
              </a:r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6134" y="3645"/>
              <a:ext cx="21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Oval 25"/>
            <p:cNvSpPr>
              <a:spLocks noChangeArrowheads="1"/>
            </p:cNvSpPr>
            <p:nvPr/>
          </p:nvSpPr>
          <p:spPr bwMode="auto">
            <a:xfrm>
              <a:off x="7934" y="4110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8040" y="4170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Text Box 27"/>
            <p:cNvSpPr txBox="1">
              <a:spLocks noChangeArrowheads="1"/>
            </p:cNvSpPr>
            <p:nvPr/>
          </p:nvSpPr>
          <p:spPr bwMode="auto">
            <a:xfrm>
              <a:off x="7842" y="4125"/>
              <a:ext cx="10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1600" i="1"/>
                <a:t>E</a:t>
              </a:r>
              <a:r>
                <a:rPr kumimoji="0" lang="en-US" altLang="zh-CN" sz="1600"/>
                <a:t>[</a:t>
              </a:r>
              <a:r>
                <a:rPr kumimoji="0" lang="en-US" altLang="zh-CN" sz="1600" i="1"/>
                <a:t>n</a:t>
              </a:r>
              <a:r>
                <a:rPr kumimoji="0" lang="en-US" altLang="zh-CN" sz="1600"/>
                <a:t>]</a:t>
              </a:r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2564" y="3375"/>
              <a:ext cx="1486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1600" i="1"/>
                <a:t>gap</a:t>
              </a:r>
              <a:r>
                <a:rPr kumimoji="0" lang="en-US" altLang="zh-CN" sz="1600"/>
                <a:t>(0)</a:t>
              </a:r>
            </a:p>
          </p:txBody>
        </p:sp>
        <p:sp>
          <p:nvSpPr>
            <p:cNvPr id="20509" name="Text Box 29"/>
            <p:cNvSpPr txBox="1">
              <a:spLocks noChangeArrowheads="1"/>
            </p:cNvSpPr>
            <p:nvPr/>
          </p:nvSpPr>
          <p:spPr bwMode="auto">
            <a:xfrm>
              <a:off x="7242" y="3285"/>
              <a:ext cx="1486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en-US" altLang="zh-CN" sz="1600" i="1" dirty="0"/>
                <a:t>gap</a:t>
              </a:r>
              <a:r>
                <a:rPr kumimoji="0" lang="en-US" altLang="zh-CN" sz="1600" dirty="0"/>
                <a:t>(</a:t>
              </a:r>
              <a:r>
                <a:rPr kumimoji="0" lang="en-US" altLang="zh-CN" sz="1600" i="1" dirty="0"/>
                <a:t>n+</a:t>
              </a:r>
              <a:r>
                <a:rPr kumimoji="0" lang="en-US" altLang="zh-CN" sz="1600" dirty="0"/>
                <a:t>1)</a:t>
              </a:r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>
              <a:off x="3240" y="3750"/>
              <a:ext cx="90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7920" y="3675"/>
              <a:ext cx="45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933" y="634277"/>
            <a:ext cx="8637588" cy="707886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Analysis of Sequential Search</a:t>
            </a:r>
            <a:endParaRPr lang="zh-CN" altLang="en-US" sz="40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700213"/>
            <a:ext cx="8564562" cy="43561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altLang="zh-CN" sz="2800" dirty="0"/>
              <a:t>Worst-case complexity: n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2800" dirty="0"/>
              <a:t>Average complexity</a:t>
            </a:r>
          </a:p>
          <a:p>
            <a:pPr lvl="1" algn="just" eaLnBrk="1" hangingPunct="1"/>
            <a:endParaRPr lang="en-US" altLang="zh-CN" sz="2400" dirty="0"/>
          </a:p>
          <a:p>
            <a:pPr lvl="1" algn="just" eaLnBrk="1" hangingPunct="1"/>
            <a:endParaRPr lang="en-US" altLang="zh-CN" dirty="0"/>
          </a:p>
          <a:p>
            <a:pPr lvl="1" algn="just" eaLnBrk="1" hangingPunct="1"/>
            <a:endParaRPr lang="en-US" altLang="zh-CN" dirty="0"/>
          </a:p>
          <a:p>
            <a:pPr lvl="1" algn="just" eaLnBrk="1" hangingPunct="1"/>
            <a:endParaRPr lang="en-US" altLang="zh-CN" dirty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/>
              <a:t>                                                             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/>
              <a:t>                                                             Note: A(n)</a:t>
            </a:r>
            <a:r>
              <a:rPr lang="en-US" altLang="zh-CN" dirty="0">
                <a:sym typeface="Symbol" pitchFamily="18" charset="2"/>
              </a:rPr>
              <a:t>(n)</a:t>
            </a:r>
            <a:endParaRPr lang="en-US" altLang="zh-CN" dirty="0"/>
          </a:p>
          <a:p>
            <a:pPr lvl="1" algn="just" eaLnBrk="1" hangingPunct="1"/>
            <a:endParaRPr lang="zh-CN" altLang="en-US" dirty="0"/>
          </a:p>
        </p:txBody>
      </p:sp>
      <p:graphicFrame>
        <p:nvGraphicFramePr>
          <p:cNvPr id="2150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661360"/>
              </p:ext>
            </p:extLst>
          </p:nvPr>
        </p:nvGraphicFramePr>
        <p:xfrm>
          <a:off x="539552" y="2743945"/>
          <a:ext cx="7056438" cy="352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2" name="公式" r:id="rId4" imgW="2908300" imgH="2057400" progId="Equation.3">
                  <p:embed/>
                </p:oleObj>
              </mc:Choice>
              <mc:Fallback>
                <p:oleObj name="公式" r:id="rId4" imgW="2908300" imgH="205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43945"/>
                        <a:ext cx="7056438" cy="3528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248400" y="3124200"/>
            <a:ext cx="1905000" cy="51435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Roughly 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H="1">
            <a:off x="1907703" y="3657601"/>
            <a:ext cx="4569295" cy="2003647"/>
          </a:xfrm>
          <a:prstGeom prst="line">
            <a:avLst/>
          </a:prstGeom>
          <a:noFill/>
          <a:ln w="19050">
            <a:solidFill>
              <a:srgbClr val="FFCC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 the last class…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Goal of the Course</a:t>
            </a:r>
          </a:p>
          <a:p>
            <a:pPr eaLnBrk="1" hangingPunct="1"/>
            <a:r>
              <a:rPr lang="en-US" altLang="zh-CN"/>
              <a:t>Algorithm: the Concept</a:t>
            </a:r>
          </a:p>
          <a:p>
            <a:pPr eaLnBrk="1" hangingPunct="1"/>
            <a:r>
              <a:rPr lang="en-US" altLang="zh-CN"/>
              <a:t>Algorithm Analysis: the Contents</a:t>
            </a:r>
          </a:p>
          <a:p>
            <a:pPr eaLnBrk="1" hangingPunct="1"/>
            <a:r>
              <a:rPr lang="en-US" altLang="zh-CN"/>
              <a:t>Average and Worst-Case Analysis</a:t>
            </a:r>
          </a:p>
          <a:p>
            <a:pPr eaLnBrk="1" hangingPunct="1"/>
            <a:r>
              <a:rPr lang="en-US" altLang="zh-CN"/>
              <a:t>Lower Bounds and the Complexity of Problems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Divide and 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sz="2800" dirty="0"/>
                  <a:t>If we compare </a:t>
                </a:r>
                <a:r>
                  <a:rPr lang="en-US" altLang="zh-CN" sz="2800" i="1" dirty="0"/>
                  <a:t>K</a:t>
                </a:r>
                <a:r>
                  <a:rPr lang="en-US" altLang="zh-CN" sz="2800" dirty="0"/>
                  <a:t> to every </a:t>
                </a:r>
                <a:r>
                  <a:rPr lang="en-US" altLang="zh-CN" sz="2800" i="1" dirty="0" err="1"/>
                  <a:t>j</a:t>
                </a:r>
                <a:r>
                  <a:rPr lang="en-US" altLang="zh-CN" sz="2800" dirty="0" err="1"/>
                  <a:t>th</a:t>
                </a:r>
                <a:r>
                  <a:rPr lang="en-US" altLang="zh-CN" sz="2800" dirty="0"/>
                  <a:t> entry, we can locate the small section of </a:t>
                </a:r>
                <a:r>
                  <a:rPr lang="en-US" altLang="zh-CN" sz="2800" i="1" dirty="0"/>
                  <a:t>E</a:t>
                </a:r>
                <a:r>
                  <a:rPr lang="en-US" altLang="zh-CN" sz="2800" dirty="0"/>
                  <a:t> that may contain </a:t>
                </a:r>
                <a:r>
                  <a:rPr lang="en-US" altLang="zh-CN" sz="2800" i="1" dirty="0"/>
                  <a:t>K</a:t>
                </a:r>
                <a:r>
                  <a:rPr lang="en-US" altLang="zh-CN" sz="2800" dirty="0"/>
                  <a:t>. </a:t>
                </a:r>
              </a:p>
              <a:p>
                <a:pPr lvl="1" eaLnBrk="1" hangingPunct="1"/>
                <a:r>
                  <a:rPr lang="en-US" altLang="zh-CN" sz="2400" dirty="0"/>
                  <a:t>To locate a section, roughly n/j steps at most</a:t>
                </a:r>
              </a:p>
              <a:p>
                <a:pPr lvl="1" eaLnBrk="1" hangingPunct="1"/>
                <a:r>
                  <a:rPr lang="en-US" altLang="zh-CN" sz="2400" dirty="0"/>
                  <a:t>To search in a section, j steps at most</a:t>
                </a:r>
              </a:p>
              <a:p>
                <a:pPr lvl="1" eaLnBrk="1" hangingPunct="1"/>
                <a:r>
                  <a:rPr lang="en-US" altLang="zh-CN" sz="2400" dirty="0"/>
                  <a:t>So, the worst-case complexity: (n/j)+j, with j selected properly, (n/j)+j</a:t>
                </a:r>
                <a:r>
                  <a:rPr lang="en-US" altLang="zh-CN" sz="2400" dirty="0">
                    <a:sym typeface="Symbol" pitchFamily="18" charset="2"/>
                  </a:rPr>
                  <a:t>(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dirty="0">
                    <a:sym typeface="Symbol" pitchFamily="18" charset="2"/>
                  </a:rPr>
                  <a:t>)</a:t>
                </a:r>
              </a:p>
              <a:p>
                <a:pPr eaLnBrk="1" hangingPunct="1"/>
                <a:r>
                  <a:rPr lang="en-US" altLang="zh-CN" sz="2800" dirty="0"/>
                  <a:t>However, we can use the same strategy in the small sections recursively</a:t>
                </a: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668" t="-1481" r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Text Box 5"/>
              <p:cNvSpPr txBox="1">
                <a:spLocks noChangeArrowheads="1"/>
              </p:cNvSpPr>
              <p:nvPr/>
            </p:nvSpPr>
            <p:spPr bwMode="auto">
              <a:xfrm>
                <a:off x="3048000" y="5715000"/>
                <a:ext cx="2133600" cy="528030"/>
              </a:xfrm>
              <a:prstGeom prst="rect">
                <a:avLst/>
              </a:prstGeom>
              <a:solidFill>
                <a:srgbClr val="CCFFCC"/>
              </a:solidFill>
              <a:ln w="57150" cmpd="thinThick">
                <a:solidFill>
                  <a:srgbClr val="339966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/>
                  <a:t>Choose </a:t>
                </a:r>
                <a:r>
                  <a:rPr lang="en-US" altLang="zh-CN" i="1" dirty="0"/>
                  <a:t>j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sz="2800" i="1" dirty="0">
                  <a:latin typeface="+mn-lt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53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5715000"/>
                <a:ext cx="2133600" cy="528030"/>
              </a:xfrm>
              <a:prstGeom prst="rect">
                <a:avLst/>
              </a:prstGeom>
              <a:blipFill rotWithShape="1">
                <a:blip r:embed="rId4"/>
                <a:stretch>
                  <a:fillRect l="-2957"/>
                </a:stretch>
              </a:blipFill>
              <a:ln w="57150" cmpd="thinThick">
                <a:solidFill>
                  <a:srgbClr val="339966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3" name="Line 6"/>
          <p:cNvSpPr>
            <a:spLocks noChangeShapeType="1"/>
          </p:cNvSpPr>
          <p:nvPr/>
        </p:nvSpPr>
        <p:spPr bwMode="auto">
          <a:xfrm flipH="1" flipV="1">
            <a:off x="2987675" y="4581525"/>
            <a:ext cx="288925" cy="113347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Binary Search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20896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binarySearch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[] E,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dirty="0"/>
              <a:t>first,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last,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K)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if</a:t>
            </a:r>
            <a:r>
              <a:rPr lang="en-US" altLang="zh-CN" sz="2400" dirty="0"/>
              <a:t> (last&lt;first)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index=-1;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else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err="1"/>
              <a:t>int</a:t>
            </a:r>
            <a:r>
              <a:rPr lang="en-US" altLang="zh-CN" dirty="0"/>
              <a:t> mid=(</a:t>
            </a:r>
            <a:r>
              <a:rPr lang="en-US" altLang="zh-CN" dirty="0" err="1"/>
              <a:t>first+last</a:t>
            </a:r>
            <a:r>
              <a:rPr lang="en-US" altLang="zh-CN" dirty="0"/>
              <a:t>)/2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/>
              <a:t>if</a:t>
            </a:r>
            <a:r>
              <a:rPr lang="en-US" altLang="zh-CN" dirty="0"/>
              <a:t> (K==E[mid])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index=mid;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/>
              <a:t>else if</a:t>
            </a:r>
            <a:r>
              <a:rPr lang="en-US" altLang="zh-CN" dirty="0"/>
              <a:t> (K&lt;E[mid])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index=</a:t>
            </a:r>
            <a:r>
              <a:rPr lang="en-US" altLang="zh-CN" sz="2400" b="1" dirty="0" err="1"/>
              <a:t>binarySearch</a:t>
            </a:r>
            <a:r>
              <a:rPr lang="en-US" altLang="zh-CN" sz="2400" b="1" dirty="0"/>
              <a:t>(E, first, mid-1, K)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/>
              <a:t>else if</a:t>
            </a:r>
            <a:r>
              <a:rPr lang="en-US" altLang="zh-CN" dirty="0"/>
              <a:t> </a:t>
            </a:r>
            <a:r>
              <a:rPr lang="en-US" altLang="zh-CN"/>
              <a:t>(K&gt;E[mid</a:t>
            </a:r>
            <a:r>
              <a:rPr lang="en-US" altLang="zh-CN" dirty="0"/>
              <a:t>])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index=</a:t>
            </a:r>
            <a:r>
              <a:rPr lang="en-US" altLang="zh-CN" sz="2400" b="1" dirty="0" err="1"/>
              <a:t>binarySearch</a:t>
            </a:r>
            <a:r>
              <a:rPr lang="en-US" altLang="zh-CN" sz="2400" b="1" dirty="0"/>
              <a:t>(E, mid+1, last, K)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return </a:t>
            </a:r>
            <a:r>
              <a:rPr lang="en-US" altLang="zh-CN" sz="2400" dirty="0"/>
              <a:t>index;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82638"/>
            <a:ext cx="8775700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Worst-case Complexity of 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8613" y="1772816"/>
                <a:ext cx="8491537" cy="4114800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Observation: with each call of the recursive procedure, only at most half entries left for further consideration.</a:t>
                </a:r>
              </a:p>
              <a:p>
                <a:pPr eaLnBrk="1" hangingPunct="1"/>
                <a:r>
                  <a:rPr lang="en-US" altLang="zh-CN" dirty="0"/>
                  <a:t>At most </a:t>
                </a:r>
                <a:r>
                  <a:rPr lang="en-US" altLang="zh-CN" dirty="0">
                    <a:sym typeface="Symbol" pitchFamily="18" charset="2"/>
                  </a:rPr>
                  <a:t></a:t>
                </a:r>
                <a:r>
                  <a:rPr lang="en-US" altLang="zh-CN" dirty="0" err="1">
                    <a:sym typeface="Symbol" pitchFamily="18" charset="2"/>
                  </a:rPr>
                  <a:t>lg</a:t>
                </a:r>
                <a:r>
                  <a:rPr lang="en-US" altLang="zh-CN" dirty="0">
                    <a:sym typeface="Symbol" pitchFamily="18" charset="2"/>
                  </a:rPr>
                  <a:t> </a:t>
                </a:r>
                <a:r>
                  <a:rPr lang="en-US" altLang="zh-CN" i="1" dirty="0">
                    <a:sym typeface="Symbol" pitchFamily="18" charset="2"/>
                  </a:rPr>
                  <a:t>n</a:t>
                </a:r>
                <a:r>
                  <a:rPr lang="en-US" altLang="zh-CN" dirty="0">
                    <a:sym typeface="Symbol" pitchFamily="18" charset="2"/>
                  </a:rPr>
                  <a:t> calls can be made if we want to keep the range of the section left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≤</m:t>
                    </m:r>
                  </m:oMath>
                </a14:m>
                <a:r>
                  <a:rPr lang="en-US" altLang="zh-CN" dirty="0">
                    <a:sym typeface="Symbol" pitchFamily="18" charset="2"/>
                  </a:rPr>
                  <a:t>1.</a:t>
                </a:r>
                <a:endParaRPr lang="zh-CN" altLang="en-US" dirty="0">
                  <a:sym typeface="Symbol" pitchFamily="18" charset="2"/>
                </a:endParaRPr>
              </a:p>
              <a:p>
                <a:pPr lvl="1" eaLnBrk="1" hangingPunct="1"/>
                <a:r>
                  <a:rPr lang="en-US" altLang="zh-CN" dirty="0">
                    <a:sym typeface="Symbol" pitchFamily="18" charset="2"/>
                  </a:rPr>
                  <a:t>Another comparison is needed to look at the final section</a:t>
                </a:r>
              </a:p>
              <a:p>
                <a:pPr eaLnBrk="1" hangingPunct="1"/>
                <a:r>
                  <a:rPr lang="en-US" altLang="zh-CN" dirty="0">
                    <a:sym typeface="Symbol" pitchFamily="18" charset="2"/>
                  </a:rPr>
                  <a:t>So, the worst-case complexity of binary search is </a:t>
                </a:r>
                <a:r>
                  <a:rPr lang="en-US" altLang="zh-CN" dirty="0" err="1">
                    <a:sym typeface="Symbol" pitchFamily="18" charset="2"/>
                  </a:rPr>
                  <a:t>lg</a:t>
                </a:r>
                <a:r>
                  <a:rPr lang="en-US" altLang="zh-CN" dirty="0">
                    <a:sym typeface="Symbol" pitchFamily="18" charset="2"/>
                  </a:rPr>
                  <a:t> </a:t>
                </a:r>
                <a:r>
                  <a:rPr lang="en-US" altLang="zh-CN" i="1" dirty="0">
                    <a:sym typeface="Symbol" pitchFamily="18" charset="2"/>
                  </a:rPr>
                  <a:t>n</a:t>
                </a:r>
                <a:r>
                  <a:rPr lang="en-US" altLang="zh-CN" dirty="0">
                    <a:sym typeface="Symbol" pitchFamily="18" charset="2"/>
                  </a:rPr>
                  <a:t>+1=</a:t>
                </a:r>
                <a:r>
                  <a:rPr lang="en-US" altLang="zh-CN" dirty="0">
                    <a:ea typeface="Arial Unicode MS" pitchFamily="34" charset="-122"/>
                    <a:cs typeface="Arial Unicode MS" pitchFamily="34" charset="-122"/>
                    <a:sym typeface="Symbol" pitchFamily="18" charset="2"/>
                  </a:rPr>
                  <a:t>⌈</a:t>
                </a:r>
                <a:r>
                  <a:rPr lang="en-US" altLang="zh-CN" dirty="0" err="1">
                    <a:ea typeface="Arial Unicode MS" pitchFamily="34" charset="-122"/>
                    <a:cs typeface="Arial Unicode MS" pitchFamily="34" charset="-122"/>
                    <a:sym typeface="Symbol" pitchFamily="18" charset="2"/>
                  </a:rPr>
                  <a:t>lg</a:t>
                </a:r>
                <a:r>
                  <a:rPr lang="en-US" altLang="zh-CN" dirty="0">
                    <a:ea typeface="Arial Unicode MS" pitchFamily="34" charset="-122"/>
                    <a:cs typeface="Arial Unicode MS" pitchFamily="34" charset="-122"/>
                    <a:sym typeface="Symbol" pitchFamily="18" charset="2"/>
                  </a:rPr>
                  <a:t>(</a:t>
                </a:r>
                <a:r>
                  <a:rPr lang="en-US" altLang="zh-CN" i="1" dirty="0">
                    <a:ea typeface="Arial Unicode MS" pitchFamily="34" charset="-122"/>
                    <a:cs typeface="Arial Unicode MS" pitchFamily="34" charset="-122"/>
                    <a:sym typeface="Symbol" pitchFamily="18" charset="2"/>
                  </a:rPr>
                  <a:t>n</a:t>
                </a:r>
                <a:r>
                  <a:rPr lang="en-US" altLang="zh-CN" dirty="0">
                    <a:ea typeface="Arial Unicode MS" pitchFamily="34" charset="-122"/>
                    <a:cs typeface="Arial Unicode MS" pitchFamily="34" charset="-122"/>
                    <a:sym typeface="Symbol" pitchFamily="18" charset="2"/>
                  </a:rPr>
                  <a:t>+1)⌉</a:t>
                </a:r>
                <a:endParaRPr lang="en-US" altLang="zh-CN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8613" y="1772816"/>
                <a:ext cx="8491537" cy="4114800"/>
              </a:xfrm>
              <a:blipFill>
                <a:blip r:embed="rId3"/>
                <a:stretch>
                  <a:fillRect l="-746" t="-1846" b="-17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Average Complexity of Binary Search</a:t>
            </a:r>
            <a:endParaRPr lang="zh-CN" altLang="en-US" sz="40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2" y="1941513"/>
            <a:ext cx="8626475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Observations: </a:t>
            </a:r>
          </a:p>
          <a:p>
            <a:pPr lvl="1" eaLnBrk="1" hangingPunct="1"/>
            <a:r>
              <a:rPr lang="en-US" altLang="zh-CN" dirty="0"/>
              <a:t>for most cases, the number of comparison is or is very close to that of</a:t>
            </a:r>
            <a:r>
              <a:rPr lang="zh-CN" altLang="en-US" dirty="0"/>
              <a:t> </a:t>
            </a:r>
            <a:r>
              <a:rPr lang="en-US" altLang="zh-CN" dirty="0"/>
              <a:t>the worst case</a:t>
            </a:r>
          </a:p>
          <a:p>
            <a:pPr lvl="1" eaLnBrk="1" hangingPunct="1"/>
            <a:r>
              <a:rPr lang="en-US" altLang="zh-CN" dirty="0"/>
              <a:t>particularly, if n=2</a:t>
            </a:r>
            <a:r>
              <a:rPr lang="en-US" altLang="zh-CN" baseline="30000" dirty="0"/>
              <a:t>k</a:t>
            </a:r>
            <a:r>
              <a:rPr lang="en-US" altLang="zh-CN" dirty="0"/>
              <a:t>-1, all failure positions need exactly k comparisons</a:t>
            </a:r>
          </a:p>
          <a:p>
            <a:pPr eaLnBrk="1" hangingPunct="1"/>
            <a:r>
              <a:rPr lang="en-US" altLang="zh-CN" sz="2800" dirty="0"/>
              <a:t>Assumptions:</a:t>
            </a:r>
          </a:p>
          <a:p>
            <a:pPr lvl="1" eaLnBrk="1" hangingPunct="1"/>
            <a:r>
              <a:rPr lang="en-US" altLang="zh-CN" dirty="0"/>
              <a:t>all success positions have the same probability (1/n)</a:t>
            </a:r>
          </a:p>
          <a:p>
            <a:pPr lvl="1" eaLnBrk="1" hangingPunct="1"/>
            <a:r>
              <a:rPr lang="en-US" altLang="zh-CN" dirty="0"/>
              <a:t>n=2</a:t>
            </a:r>
            <a:r>
              <a:rPr lang="en-US" altLang="zh-CN" baseline="30000" dirty="0"/>
              <a:t>k</a:t>
            </a:r>
            <a:r>
              <a:rPr lang="en-US" altLang="zh-CN" dirty="0"/>
              <a:t>-1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Average Complexity of Binary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547" y="1891778"/>
            <a:ext cx="8420100" cy="415972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altLang="zh-CN" sz="2400" dirty="0"/>
              <a:t>Let </a:t>
            </a: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t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be the number of inputs for which the algorithm does </a:t>
            </a:r>
            <a:r>
              <a:rPr lang="en-US" altLang="zh-CN" sz="2400" i="1" dirty="0"/>
              <a:t>t</a:t>
            </a:r>
            <a:r>
              <a:rPr lang="en-US" altLang="zh-CN" sz="2400" dirty="0"/>
              <a:t> comparisons. If n=2</a:t>
            </a:r>
            <a:r>
              <a:rPr lang="en-US" altLang="zh-CN" sz="2400" baseline="30000" dirty="0"/>
              <a:t>k</a:t>
            </a:r>
            <a:r>
              <a:rPr lang="en-US" altLang="zh-CN" sz="2400" dirty="0"/>
              <a:t>-1, </a:t>
            </a:r>
            <a:r>
              <a:rPr lang="en-US" altLang="zh-CN" sz="2400" dirty="0" err="1"/>
              <a:t>s</a:t>
            </a:r>
            <a:r>
              <a:rPr lang="en-US" altLang="zh-CN" sz="2400" baseline="-25000" dirty="0" err="1"/>
              <a:t>t</a:t>
            </a:r>
            <a:r>
              <a:rPr lang="en-US" altLang="zh-CN" sz="2400" dirty="0"/>
              <a:t>=2</a:t>
            </a:r>
            <a:r>
              <a:rPr lang="en-US" altLang="zh-CN" sz="2400" baseline="30000" dirty="0"/>
              <a:t>t-1</a:t>
            </a:r>
            <a:r>
              <a:rPr lang="en-US" altLang="zh-CN" sz="2400" dirty="0"/>
              <a:t>.</a:t>
            </a:r>
            <a:endParaRPr lang="en-US" altLang="zh-CN" sz="2400" baseline="30000" dirty="0"/>
          </a:p>
          <a:p>
            <a:pPr eaLnBrk="1" hangingPunct="1"/>
            <a:endParaRPr lang="en-US" altLang="zh-CN" sz="2400" dirty="0"/>
          </a:p>
        </p:txBody>
      </p:sp>
      <p:graphicFrame>
        <p:nvGraphicFramePr>
          <p:cNvPr id="26628" name="Object 4" descr="信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050765"/>
              </p:ext>
            </p:extLst>
          </p:nvPr>
        </p:nvGraphicFramePr>
        <p:xfrm>
          <a:off x="711994" y="2780928"/>
          <a:ext cx="7848600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8" name="公式" r:id="rId4" imgW="2882900" imgH="1625600" progId="Equation.3">
                  <p:embed/>
                </p:oleObj>
              </mc:Choice>
              <mc:Fallback>
                <p:oleObj name="公式" r:id="rId4" imgW="2882900" imgH="1625600" progId="Equation.3">
                  <p:embed/>
                  <p:pic>
                    <p:nvPicPr>
                      <p:cNvPr id="0" name="Object 4" descr="信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4" y="2780928"/>
                        <a:ext cx="7848600" cy="3528392"/>
                      </a:xfrm>
                      <a:prstGeom prst="rect">
                        <a:avLst/>
                      </a:prstGeom>
                      <a:blipFill dpi="0" rotWithShape="1">
                        <a:blip r:embed="rId6"/>
                        <a:srcRect/>
                        <a:tile tx="0" ty="0" sx="100000" sy="100000" flip="none" algn="tl"/>
                      </a:blipFill>
                      <a:ln w="38100" cmpd="dbl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500563" y="333375"/>
            <a:ext cx="295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500563" y="333375"/>
            <a:ext cx="295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11" name="Object 7" descr="白色大理石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399648"/>
              </p:ext>
            </p:extLst>
          </p:nvPr>
        </p:nvGraphicFramePr>
        <p:xfrm>
          <a:off x="896144" y="1916832"/>
          <a:ext cx="7208838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公式" r:id="rId4" imgW="3035300" imgH="1828800" progId="Equation.3">
                  <p:embed/>
                </p:oleObj>
              </mc:Choice>
              <mc:Fallback>
                <p:oleObj name="公式" r:id="rId4" imgW="303530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144" y="1916832"/>
                        <a:ext cx="7208838" cy="4103688"/>
                      </a:xfrm>
                      <a:prstGeom prst="rect">
                        <a:avLst/>
                      </a:prstGeom>
                      <a:blipFill dpi="0" rotWithShape="1">
                        <a:blip r:embed="rId6"/>
                        <a:srcRect/>
                        <a:tile tx="0" ty="0" sx="100000" sy="100000" flip="none" algn="tl"/>
                      </a:blipFill>
                      <a:ln w="57150" cmpd="thinThick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8599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Decision Tree (</a:t>
            </a:r>
            <a:r>
              <a:rPr lang="zh-CN" altLang="en-US" dirty="0"/>
              <a:t>决策树</a:t>
            </a:r>
            <a:r>
              <a:rPr lang="en-US" altLang="zh-CN" dirty="0"/>
              <a:t>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41513"/>
            <a:ext cx="835818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zh-CN" sz="2400" dirty="0"/>
              <a:t>A decision tree for an algorithm </a:t>
            </a:r>
            <a:r>
              <a:rPr lang="en-US" altLang="zh-CN" sz="2400" i="1" dirty="0"/>
              <a:t>A </a:t>
            </a:r>
            <a:r>
              <a:rPr lang="en-US" altLang="zh-CN" sz="2400" dirty="0"/>
              <a:t>and a given input of size </a:t>
            </a:r>
            <a:r>
              <a:rPr lang="en-US" altLang="zh-CN" sz="2400" i="1" dirty="0"/>
              <a:t>n</a:t>
            </a:r>
            <a:r>
              <a:rPr lang="en-US" altLang="zh-CN" sz="2400" dirty="0"/>
              <a:t> is a binary tree whose nodes are labeled with numbers between 0 and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Root: labeled with the index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first compared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If the label on a particular node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is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then the left child is labeled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the index next compared if </a:t>
            </a:r>
            <a:r>
              <a:rPr lang="en-US" altLang="zh-CN" sz="2400" i="1" dirty="0"/>
              <a:t>K&lt;E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],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the right child the index next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compared if </a:t>
            </a:r>
            <a:r>
              <a:rPr lang="en-US" altLang="zh-CN" sz="2400" i="1" dirty="0"/>
              <a:t>K</a:t>
            </a:r>
            <a:r>
              <a:rPr lang="en-US" altLang="zh-CN" sz="2400" dirty="0"/>
              <a:t>&gt;</a:t>
            </a:r>
            <a:r>
              <a:rPr lang="en-US" altLang="zh-CN" sz="2400" i="1" dirty="0"/>
              <a:t>E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], and no branch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for the case of </a:t>
            </a:r>
            <a:r>
              <a:rPr lang="en-US" altLang="zh-CN" sz="2400" i="1" dirty="0"/>
              <a:t>K=E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].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5359400" y="3279775"/>
            <a:ext cx="3810000" cy="2438400"/>
            <a:chOff x="3060" y="2220"/>
            <a:chExt cx="4050" cy="2490"/>
          </a:xfrm>
        </p:grpSpPr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4680" y="2532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3780" y="3000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5580" y="3000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3390" y="3588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4140" y="3624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5040" y="3624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6060" y="3564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Oval 12"/>
            <p:cNvSpPr>
              <a:spLocks noChangeArrowheads="1"/>
            </p:cNvSpPr>
            <p:nvPr/>
          </p:nvSpPr>
          <p:spPr bwMode="auto">
            <a:xfrm>
              <a:off x="4486" y="4227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Oval 13"/>
            <p:cNvSpPr>
              <a:spLocks noChangeArrowheads="1"/>
            </p:cNvSpPr>
            <p:nvPr/>
          </p:nvSpPr>
          <p:spPr bwMode="auto">
            <a:xfrm>
              <a:off x="5430" y="4212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Oval 14"/>
            <p:cNvSpPr>
              <a:spLocks noChangeArrowheads="1"/>
            </p:cNvSpPr>
            <p:nvPr/>
          </p:nvSpPr>
          <p:spPr bwMode="auto">
            <a:xfrm>
              <a:off x="6510" y="4047"/>
              <a:ext cx="113" cy="11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 flipH="1">
              <a:off x="3900" y="2625"/>
              <a:ext cx="794" cy="4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 flipH="1">
              <a:off x="3480" y="3105"/>
              <a:ext cx="314" cy="4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3884" y="3105"/>
              <a:ext cx="286" cy="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>
              <a:off x="4800" y="2625"/>
              <a:ext cx="794" cy="4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5684" y="3075"/>
              <a:ext cx="376" cy="5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 flipH="1">
              <a:off x="5144" y="3105"/>
              <a:ext cx="466" cy="5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>
              <a:off x="5144" y="3720"/>
              <a:ext cx="316" cy="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6164" y="3675"/>
              <a:ext cx="376" cy="3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6540" y="3780"/>
              <a:ext cx="5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zh-CN" altLang="en-US" sz="1600"/>
                <a:t>9</a:t>
              </a:r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6090" y="3255"/>
              <a:ext cx="5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zh-CN" altLang="en-US" sz="1600"/>
                <a:t>8</a:t>
              </a:r>
            </a:p>
          </p:txBody>
        </p: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5578" y="2655"/>
              <a:ext cx="5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zh-CN" altLang="en-US" sz="1600"/>
                <a:t>7</a:t>
              </a:r>
            </a:p>
          </p:txBody>
        </p:sp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5100" y="4230"/>
              <a:ext cx="5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zh-CN" altLang="en-US" sz="1600"/>
                <a:t>6</a:t>
              </a:r>
            </a:p>
          </p:txBody>
        </p:sp>
        <p:sp>
          <p:nvSpPr>
            <p:cNvPr id="27675" name="Text Box 27"/>
            <p:cNvSpPr txBox="1">
              <a:spLocks noChangeArrowheads="1"/>
            </p:cNvSpPr>
            <p:nvPr/>
          </p:nvSpPr>
          <p:spPr bwMode="auto">
            <a:xfrm>
              <a:off x="4664" y="3330"/>
              <a:ext cx="5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zh-CN" altLang="en-US" sz="1600"/>
                <a:t>5</a:t>
              </a:r>
            </a:p>
          </p:txBody>
        </p:sp>
        <p:sp>
          <p:nvSpPr>
            <p:cNvPr id="27676" name="Text Box 28"/>
            <p:cNvSpPr txBox="1">
              <a:spLocks noChangeArrowheads="1"/>
            </p:cNvSpPr>
            <p:nvPr/>
          </p:nvSpPr>
          <p:spPr bwMode="auto">
            <a:xfrm>
              <a:off x="4140" y="4005"/>
              <a:ext cx="5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zh-CN" altLang="en-US" sz="1600"/>
                <a:t>3</a:t>
              </a:r>
            </a:p>
          </p:txBody>
        </p:sp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3750" y="3480"/>
              <a:ext cx="5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zh-CN" altLang="en-US" sz="1600"/>
                <a:t>2</a:t>
              </a:r>
            </a:p>
          </p:txBody>
        </p:sp>
        <p:sp>
          <p:nvSpPr>
            <p:cNvPr id="27678" name="Text Box 30"/>
            <p:cNvSpPr txBox="1">
              <a:spLocks noChangeArrowheads="1"/>
            </p:cNvSpPr>
            <p:nvPr/>
          </p:nvSpPr>
          <p:spPr bwMode="auto">
            <a:xfrm>
              <a:off x="3060" y="3435"/>
              <a:ext cx="5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zh-CN" altLang="en-US" sz="1600"/>
                <a:t>0</a:t>
              </a:r>
            </a:p>
          </p:txBody>
        </p:sp>
        <p:sp>
          <p:nvSpPr>
            <p:cNvPr id="27679" name="Text Box 31"/>
            <p:cNvSpPr txBox="1">
              <a:spLocks noChangeArrowheads="1"/>
            </p:cNvSpPr>
            <p:nvPr/>
          </p:nvSpPr>
          <p:spPr bwMode="auto">
            <a:xfrm>
              <a:off x="3556" y="2700"/>
              <a:ext cx="5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zh-CN" altLang="en-US" sz="1600"/>
                <a:t>1</a:t>
              </a:r>
            </a:p>
          </p:txBody>
        </p:sp>
        <p:sp>
          <p:nvSpPr>
            <p:cNvPr id="27680" name="Text Box 32"/>
            <p:cNvSpPr txBox="1">
              <a:spLocks noChangeArrowheads="1"/>
            </p:cNvSpPr>
            <p:nvPr/>
          </p:nvSpPr>
          <p:spPr bwMode="auto">
            <a:xfrm>
              <a:off x="4484" y="2220"/>
              <a:ext cx="57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kumimoji="0" lang="zh-CN" altLang="en-US" sz="1600"/>
                <a:t>4</a:t>
              </a:r>
            </a:p>
          </p:txBody>
        </p:sp>
        <p:sp>
          <p:nvSpPr>
            <p:cNvPr id="27681" name="Line 33"/>
            <p:cNvSpPr>
              <a:spLocks noChangeShapeType="1"/>
            </p:cNvSpPr>
            <p:nvPr/>
          </p:nvSpPr>
          <p:spPr bwMode="auto">
            <a:xfrm>
              <a:off x="4230" y="3735"/>
              <a:ext cx="300" cy="4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Binary Search is Optimal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If the number of comparison in the worst case is </a:t>
            </a:r>
            <a:r>
              <a:rPr lang="en-US" altLang="zh-CN" sz="2800" i="1" dirty="0"/>
              <a:t>p</a:t>
            </a:r>
            <a:r>
              <a:rPr lang="en-US" altLang="zh-CN" sz="2800" dirty="0"/>
              <a:t>, then the length of the longest path from root to a leaf is </a:t>
            </a:r>
            <a:r>
              <a:rPr lang="en-US" altLang="zh-CN" sz="2800" i="1" dirty="0"/>
              <a:t>p</a:t>
            </a:r>
            <a:r>
              <a:rPr lang="en-US" altLang="zh-CN" sz="2800" dirty="0"/>
              <a:t>-1, so there are at most 2</a:t>
            </a:r>
            <a:r>
              <a:rPr lang="en-US" altLang="zh-CN" sz="2800" baseline="30000" dirty="0"/>
              <a:t>p</a:t>
            </a:r>
            <a:r>
              <a:rPr lang="en-US" altLang="zh-CN" sz="2800" dirty="0"/>
              <a:t>-1 node in the tree.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800" dirty="0">
                <a:sym typeface="Symbol" pitchFamily="18" charset="2"/>
              </a:rPr>
              <a:t>There are at least </a:t>
            </a:r>
            <a:r>
              <a:rPr lang="en-US" altLang="zh-CN" sz="2800" i="1" dirty="0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 node in the tree.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sym typeface="Symbol" pitchFamily="18" charset="2"/>
              </a:rPr>
              <a:t>(We can prove that, f</a:t>
            </a:r>
            <a:r>
              <a:rPr lang="en-US" altLang="zh-CN" dirty="0">
                <a:solidFill>
                  <a:srgbClr val="000099"/>
                </a:solidFill>
              </a:rPr>
              <a:t>or all </a:t>
            </a:r>
            <a:r>
              <a:rPr lang="en-US" altLang="zh-CN" i="1" dirty="0" err="1">
                <a:solidFill>
                  <a:srgbClr val="000099"/>
                </a:solidFill>
              </a:rPr>
              <a:t>i</a:t>
            </a:r>
            <a:r>
              <a:rPr lang="en-US" altLang="zh-CN" dirty="0">
                <a:solidFill>
                  <a:srgbClr val="000099"/>
                </a:solidFill>
                <a:sym typeface="Symbol" pitchFamily="18" charset="2"/>
              </a:rPr>
              <a:t>{0,1,…,</a:t>
            </a:r>
            <a:r>
              <a:rPr lang="en-US" altLang="zh-CN" i="1" dirty="0">
                <a:solidFill>
                  <a:srgbClr val="000099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000099"/>
                </a:solidFill>
                <a:sym typeface="Symbol" pitchFamily="18" charset="2"/>
              </a:rPr>
              <a:t>-1}, there exists a node with label </a:t>
            </a:r>
            <a:r>
              <a:rPr lang="en-US" altLang="zh-CN" i="1" dirty="0" err="1">
                <a:solidFill>
                  <a:srgbClr val="000099"/>
                </a:solidFill>
                <a:sym typeface="Symbol" pitchFamily="18" charset="2"/>
              </a:rPr>
              <a:t>i</a:t>
            </a:r>
            <a:r>
              <a:rPr lang="en-US" altLang="zh-CN" i="1" dirty="0">
                <a:solidFill>
                  <a:srgbClr val="000099"/>
                </a:solidFill>
                <a:sym typeface="Symbol" pitchFamily="18" charset="2"/>
              </a:rPr>
              <a:t>.</a:t>
            </a:r>
            <a:r>
              <a:rPr lang="en-US" altLang="zh-CN" dirty="0">
                <a:solidFill>
                  <a:srgbClr val="000099"/>
                </a:solidFill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2800" dirty="0">
                <a:sym typeface="Symbol" pitchFamily="18" charset="2"/>
              </a:rPr>
              <a:t>Conclusion: </a:t>
            </a:r>
            <a:r>
              <a:rPr lang="en-US" altLang="zh-CN" sz="2800" i="1" dirty="0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 </a:t>
            </a:r>
            <a:r>
              <a:rPr lang="en-US" altLang="zh-CN" sz="2800" dirty="0"/>
              <a:t>2</a:t>
            </a:r>
            <a:r>
              <a:rPr lang="en-US" altLang="zh-CN" sz="2800" i="1" baseline="30000" dirty="0"/>
              <a:t>p</a:t>
            </a:r>
            <a:r>
              <a:rPr lang="en-US" altLang="zh-CN" sz="2800" dirty="0"/>
              <a:t>-1, that is </a:t>
            </a:r>
            <a:r>
              <a:rPr lang="en-US" altLang="zh-CN" sz="2800" i="1" dirty="0" err="1"/>
              <a:t>p</a:t>
            </a:r>
            <a:r>
              <a:rPr lang="en-US" altLang="zh-CN" sz="2800" dirty="0" err="1">
                <a:sym typeface="Symbol" pitchFamily="18" charset="2"/>
              </a:rPr>
              <a:t>lg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i="1" dirty="0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+1)</a:t>
            </a:r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Binary Search is Optimal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41513"/>
            <a:ext cx="8569325" cy="45831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/>
              <a:t>For all </a:t>
            </a:r>
            <a:r>
              <a:rPr lang="en-US" altLang="zh-CN" sz="2400" i="1" dirty="0" err="1"/>
              <a:t>i</a:t>
            </a:r>
            <a:r>
              <a:rPr lang="en-US" altLang="zh-CN" sz="2400" dirty="0">
                <a:sym typeface="Symbol" pitchFamily="18" charset="2"/>
              </a:rPr>
              <a:t>{0,1,…,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-1}, there exists a node with label </a:t>
            </a:r>
            <a:r>
              <a:rPr lang="en-US" altLang="zh-CN" sz="2400" i="1" dirty="0" err="1">
                <a:sym typeface="Symbol" pitchFamily="18" charset="2"/>
              </a:rPr>
              <a:t>i</a:t>
            </a:r>
            <a:r>
              <a:rPr lang="en-US" altLang="zh-CN" sz="2400" i="1" dirty="0"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Proof: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If otherwise, suppose that </a:t>
            </a:r>
            <a:r>
              <a:rPr lang="en-US" altLang="zh-CN" sz="2400" i="1" dirty="0" err="1">
                <a:sym typeface="Symbol" pitchFamily="18" charset="2"/>
              </a:rPr>
              <a:t>i</a:t>
            </a:r>
            <a:r>
              <a:rPr lang="en-US" altLang="zh-CN" sz="2400" i="1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doesn’t appear in the tree.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Assume there are two inputs E</a:t>
            </a:r>
            <a:r>
              <a:rPr lang="en-US" altLang="zh-CN" sz="2400" baseline="-25000" dirty="0"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 and E</a:t>
            </a:r>
            <a:r>
              <a:rPr lang="en-US" altLang="zh-CN" sz="2400" baseline="-25000" dirty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, with E</a:t>
            </a:r>
            <a:r>
              <a:rPr lang="en-US" altLang="zh-CN" sz="2400" baseline="-25000" dirty="0"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[</a:t>
            </a:r>
            <a:r>
              <a:rPr lang="en-US" altLang="zh-CN" sz="2400" i="1" dirty="0" err="1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]=</a:t>
            </a:r>
            <a:r>
              <a:rPr lang="en-US" altLang="zh-CN" sz="2400" i="1" dirty="0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, E</a:t>
            </a:r>
            <a:r>
              <a:rPr lang="en-US" altLang="zh-CN" sz="2400" baseline="-25000" dirty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[</a:t>
            </a:r>
            <a:r>
              <a:rPr lang="en-US" altLang="zh-CN" sz="2400" i="1" dirty="0" err="1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]=</a:t>
            </a:r>
            <a:r>
              <a:rPr lang="en-US" altLang="zh-CN" sz="2400" i="1" dirty="0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’, </a:t>
            </a:r>
            <a:r>
              <a:rPr lang="en-US" altLang="zh-CN" sz="2400" i="1" dirty="0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’&gt;</a:t>
            </a:r>
            <a:r>
              <a:rPr lang="en-US" altLang="zh-CN" sz="2400" i="1" dirty="0">
                <a:sym typeface="Symbol" pitchFamily="18" charset="2"/>
              </a:rPr>
              <a:t>K; </a:t>
            </a:r>
            <a:r>
              <a:rPr lang="en-US" altLang="zh-CN" sz="2400" dirty="0">
                <a:sym typeface="Symbol" pitchFamily="18" charset="2"/>
              </a:rPr>
              <a:t>and for any </a:t>
            </a:r>
            <a:r>
              <a:rPr lang="en-US" altLang="zh-CN" sz="2400" i="1" dirty="0" err="1">
                <a:sym typeface="Symbol" pitchFamily="18" charset="2"/>
              </a:rPr>
              <a:t>j</a:t>
            </a:r>
            <a:r>
              <a:rPr lang="en-US" altLang="zh-CN" sz="2400" dirty="0" err="1">
                <a:sym typeface="Symbol" pitchFamily="18" charset="2"/>
              </a:rPr>
              <a:t></a:t>
            </a:r>
            <a:r>
              <a:rPr lang="en-US" altLang="zh-CN" sz="2400" i="1" dirty="0" err="1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, (0</a:t>
            </a:r>
            <a:r>
              <a:rPr lang="en-US" altLang="zh-CN" sz="2400" i="1" dirty="0">
                <a:sym typeface="Symbol" pitchFamily="18" charset="2"/>
              </a:rPr>
              <a:t>j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i="1" dirty="0">
                <a:sym typeface="Symbol" pitchFamily="18" charset="2"/>
              </a:rPr>
              <a:t>n</a:t>
            </a:r>
            <a:r>
              <a:rPr lang="en-US" altLang="zh-CN" sz="2400" dirty="0">
                <a:sym typeface="Symbol" pitchFamily="18" charset="2"/>
              </a:rPr>
              <a:t>-1), E</a:t>
            </a:r>
            <a:r>
              <a:rPr lang="en-US" altLang="zh-CN" sz="2400" baseline="-25000" dirty="0"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[</a:t>
            </a:r>
            <a:r>
              <a:rPr lang="en-US" altLang="zh-CN" sz="2400" i="1" dirty="0">
                <a:sym typeface="Symbol" pitchFamily="18" charset="2"/>
              </a:rPr>
              <a:t>j</a:t>
            </a:r>
            <a:r>
              <a:rPr lang="en-US" altLang="zh-CN" sz="2400" dirty="0">
                <a:sym typeface="Symbol" pitchFamily="18" charset="2"/>
              </a:rPr>
              <a:t>]=E</a:t>
            </a:r>
            <a:r>
              <a:rPr lang="en-US" altLang="zh-CN" sz="2400" baseline="-25000" dirty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[</a:t>
            </a:r>
            <a:r>
              <a:rPr lang="en-US" altLang="zh-CN" sz="2400" i="1" dirty="0">
                <a:sym typeface="Symbol" pitchFamily="18" charset="2"/>
              </a:rPr>
              <a:t>j</a:t>
            </a:r>
            <a:r>
              <a:rPr lang="en-US" altLang="zh-CN" sz="2400" dirty="0">
                <a:sym typeface="Symbol" pitchFamily="18" charset="2"/>
              </a:rPr>
              <a:t>]. </a:t>
            </a:r>
            <a:r>
              <a:rPr lang="en-US" altLang="zh-CN" sz="2000" b="1" dirty="0">
                <a:solidFill>
                  <a:srgbClr val="000099"/>
                </a:solidFill>
                <a:sym typeface="Symbol" pitchFamily="18" charset="2"/>
              </a:rPr>
              <a:t>(Arrange the values to keeping the order in both arrays)</a:t>
            </a:r>
            <a:r>
              <a:rPr lang="en-US" altLang="zh-CN" sz="2400" dirty="0">
                <a:sym typeface="Symbol" pitchFamily="18" charset="2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sym typeface="Symbol" pitchFamily="18" charset="2"/>
              </a:rPr>
              <a:t>Since </a:t>
            </a:r>
            <a:r>
              <a:rPr lang="en-US" altLang="zh-CN" sz="2400" i="1" dirty="0" err="1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 doesn’t appear in the tree, for both </a:t>
            </a:r>
            <a:r>
              <a:rPr lang="en-US" altLang="zh-CN" sz="2400" i="1" dirty="0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 and </a:t>
            </a:r>
            <a:r>
              <a:rPr lang="en-US" altLang="zh-CN" sz="2400" i="1" dirty="0">
                <a:sym typeface="Symbol" pitchFamily="18" charset="2"/>
              </a:rPr>
              <a:t>K</a:t>
            </a:r>
            <a:r>
              <a:rPr lang="en-US" altLang="zh-CN" sz="2400" dirty="0">
                <a:sym typeface="Symbol" pitchFamily="18" charset="2"/>
              </a:rPr>
              <a:t>’, the algorithm behaves the same, thus gives the same output, among which at least one is wrong. Therefore, </a:t>
            </a:r>
            <a:r>
              <a:rPr lang="en-US" altLang="zh-CN" sz="2400" i="1" dirty="0">
                <a:sym typeface="Symbol" pitchFamily="18" charset="2"/>
              </a:rPr>
              <a:t>A</a:t>
            </a:r>
            <a:r>
              <a:rPr lang="en-US" altLang="zh-CN" sz="2400" dirty="0">
                <a:sym typeface="Symbol" pitchFamily="18" charset="2"/>
              </a:rPr>
              <a:t> is not a right algorithm.</a:t>
            </a:r>
          </a:p>
          <a:p>
            <a:pPr eaLnBrk="1" hangingPunct="1">
              <a:lnSpc>
                <a:spcPct val="11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Asymptotic Behavior</a:t>
            </a:r>
            <a:endParaRPr lang="zh-CN" alt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Asymptotic growth rate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Sets </a:t>
            </a:r>
            <a:r>
              <a:rPr lang="en-US" altLang="zh-CN" dirty="0">
                <a:sym typeface="Symbol" pitchFamily="18" charset="2"/>
              </a:rPr>
              <a:t>,  and 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Complexity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An Example: Binary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Binary Search is Optimal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How to Compare two Algorithms?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2"/>
            <a:ext cx="8208962" cy="4583831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W(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and A(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could be used to present the complexity of an algorithm.</a:t>
            </a:r>
          </a:p>
          <a:p>
            <a:pPr eaLnBrk="1" hangingPunct="1"/>
            <a:r>
              <a:rPr lang="en-US" altLang="zh-CN" sz="2800" dirty="0"/>
              <a:t>Simplifying the analysis: the principle</a:t>
            </a:r>
          </a:p>
          <a:p>
            <a:pPr lvl="1" eaLnBrk="1" hangingPunct="1"/>
            <a:r>
              <a:rPr lang="en-US" altLang="zh-CN" sz="2400" dirty="0"/>
              <a:t>assumption that the total number of steps is roughly proportional to the number of basic operations counted (a constant coefficient)</a:t>
            </a:r>
          </a:p>
          <a:p>
            <a:pPr lvl="1" eaLnBrk="1" hangingPunct="1"/>
            <a:r>
              <a:rPr lang="en-US" altLang="zh-CN" sz="2400" dirty="0"/>
              <a:t>only the leading term in the formula is considered</a:t>
            </a:r>
          </a:p>
          <a:p>
            <a:pPr lvl="1" eaLnBrk="1" hangingPunct="1"/>
            <a:r>
              <a:rPr lang="en-US" altLang="zh-CN" sz="2400" dirty="0"/>
              <a:t>constant coefficient is ignored</a:t>
            </a:r>
          </a:p>
          <a:p>
            <a:pPr lvl="2" eaLnBrk="1" hangingPunct="1"/>
            <a:endParaRPr lang="en-US" altLang="zh-C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Set “Big Oh”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8613" y="1941513"/>
            <a:ext cx="7915275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/>
              <a:t>Definition</a:t>
            </a: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dirty="0"/>
              <a:t>Giving </a:t>
            </a:r>
            <a:r>
              <a:rPr lang="en-US" altLang="zh-CN" sz="2400" i="1" dirty="0"/>
              <a:t>g</a:t>
            </a:r>
            <a:r>
              <a:rPr lang="en-US" altLang="zh-CN" sz="2400" dirty="0"/>
              <a:t>:N</a:t>
            </a:r>
            <a:r>
              <a:rPr lang="en-US" altLang="zh-CN" sz="2400" dirty="0">
                <a:cs typeface="Times New Roman" pitchFamily="18" charset="0"/>
              </a:rPr>
              <a:t>→R</a:t>
            </a:r>
            <a:r>
              <a:rPr lang="en-US" altLang="zh-CN" sz="2400" baseline="30000" dirty="0">
                <a:cs typeface="Times New Roman" pitchFamily="18" charset="0"/>
              </a:rPr>
              <a:t>+</a:t>
            </a:r>
            <a:r>
              <a:rPr lang="en-US" altLang="zh-CN" sz="2400" dirty="0">
                <a:cs typeface="Times New Roman" pitchFamily="18" charset="0"/>
              </a:rPr>
              <a:t>, then </a:t>
            </a:r>
            <a:r>
              <a:rPr lang="el-GR" altLang="zh-CN" sz="2400" dirty="0">
                <a:cs typeface="Times New Roman" pitchFamily="18" charset="0"/>
              </a:rPr>
              <a:t>Ο</a:t>
            </a:r>
            <a:r>
              <a:rPr lang="en-US" altLang="zh-CN" sz="2400" dirty="0">
                <a:cs typeface="Times New Roman" pitchFamily="18" charset="0"/>
              </a:rPr>
              <a:t>(</a:t>
            </a:r>
            <a:r>
              <a:rPr lang="en-US" altLang="zh-CN" sz="2400" i="1" dirty="0">
                <a:cs typeface="Times New Roman" pitchFamily="18" charset="0"/>
              </a:rPr>
              <a:t>g</a:t>
            </a:r>
            <a:r>
              <a:rPr lang="en-US" altLang="zh-CN" sz="2400" dirty="0">
                <a:cs typeface="Times New Roman" pitchFamily="18" charset="0"/>
              </a:rPr>
              <a:t>) is the set of </a:t>
            </a:r>
            <a:r>
              <a:rPr lang="en-US" altLang="zh-CN" sz="2400" i="1" dirty="0">
                <a:cs typeface="Times New Roman" pitchFamily="18" charset="0"/>
              </a:rPr>
              <a:t>f</a:t>
            </a:r>
            <a:r>
              <a:rPr lang="en-US" altLang="zh-CN" sz="2400" dirty="0">
                <a:cs typeface="Times New Roman" pitchFamily="18" charset="0"/>
              </a:rPr>
              <a:t>:N→R</a:t>
            </a:r>
            <a:r>
              <a:rPr lang="en-US" altLang="zh-CN" sz="2400" baseline="30000" dirty="0">
                <a:cs typeface="Times New Roman" pitchFamily="18" charset="0"/>
              </a:rPr>
              <a:t>+</a:t>
            </a:r>
            <a:r>
              <a:rPr lang="en-US" altLang="zh-CN" sz="2400" dirty="0">
                <a:cs typeface="Times New Roman" pitchFamily="18" charset="0"/>
              </a:rPr>
              <a:t>, such that for some c&gt;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400" dirty="0">
                <a:cs typeface="Times New Roman" pitchFamily="18" charset="0"/>
              </a:rPr>
              <a:t> and some n</a:t>
            </a:r>
            <a:r>
              <a:rPr lang="en-US" altLang="zh-CN" sz="2400" baseline="-25000" dirty="0">
                <a:cs typeface="Times New Roman" pitchFamily="18" charset="0"/>
              </a:rPr>
              <a:t>0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N</a:t>
            </a:r>
            <a:r>
              <a:rPr lang="en-US" altLang="zh-CN" sz="2400" dirty="0">
                <a:cs typeface="Times New Roman" pitchFamily="18" charset="0"/>
              </a:rPr>
              <a:t>, </a:t>
            </a:r>
            <a:r>
              <a:rPr lang="en-US" altLang="zh-CN" sz="2400" i="1" dirty="0">
                <a:cs typeface="Times New Roman" pitchFamily="18" charset="0"/>
              </a:rPr>
              <a:t>f</a:t>
            </a:r>
            <a:r>
              <a:rPr lang="en-US" altLang="zh-CN" sz="2400" dirty="0">
                <a:cs typeface="Times New Roman" pitchFamily="18" charset="0"/>
              </a:rPr>
              <a:t>(n)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c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(n) for all n</a:t>
            </a:r>
            <a:r>
              <a:rPr lang="en-US" altLang="zh-CN" sz="2400" dirty="0">
                <a:cs typeface="Times New Roman" pitchFamily="18" charset="0"/>
              </a:rPr>
              <a:t>n</a:t>
            </a:r>
            <a:r>
              <a:rPr lang="en-US" altLang="zh-CN" sz="2400" baseline="-25000" dirty="0">
                <a:cs typeface="Times New Roman" pitchFamily="18" charset="0"/>
              </a:rPr>
              <a:t>0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cs typeface="Times New Roman" pitchFamily="18" charset="0"/>
                <a:sym typeface="Symbol" pitchFamily="18" charset="2"/>
              </a:rPr>
              <a:t>A function </a:t>
            </a:r>
            <a:r>
              <a:rPr lang="en-US" altLang="zh-CN" sz="2800" i="1" dirty="0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800" dirty="0">
                <a:cs typeface="Times New Roman" pitchFamily="18" charset="0"/>
                <a:sym typeface="Symbol" pitchFamily="18" charset="2"/>
              </a:rPr>
              <a:t></a:t>
            </a:r>
            <a:r>
              <a:rPr lang="el-GR" altLang="zh-CN" sz="2800" dirty="0">
                <a:cs typeface="Times New Roman" pitchFamily="18" charset="0"/>
              </a:rPr>
              <a:t>Ο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i="1" dirty="0">
                <a:cs typeface="Times New Roman" pitchFamily="18" charset="0"/>
              </a:rPr>
              <a:t>g</a:t>
            </a:r>
            <a:r>
              <a:rPr lang="en-US" altLang="zh-CN" sz="2800" dirty="0">
                <a:cs typeface="Times New Roman" pitchFamily="18" charset="0"/>
              </a:rPr>
              <a:t>) if</a:t>
            </a:r>
            <a:endParaRPr lang="en-US" altLang="zh-CN" sz="2800" dirty="0"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100000"/>
              </a:spcBef>
            </a:pPr>
            <a:endParaRPr lang="en-US" altLang="zh-CN" sz="2400" dirty="0"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100000"/>
              </a:spcBef>
            </a:pP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Note: c may be zero. In that case, 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(</a:t>
            </a: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), “little Oh”</a:t>
            </a:r>
          </a:p>
        </p:txBody>
      </p:sp>
      <p:graphicFrame>
        <p:nvGraphicFramePr>
          <p:cNvPr id="8196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5809287"/>
              </p:ext>
            </p:extLst>
          </p:nvPr>
        </p:nvGraphicFramePr>
        <p:xfrm>
          <a:off x="3923928" y="3789040"/>
          <a:ext cx="1800200" cy="1386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公式" r:id="rId4" imgW="939600" imgH="723600" progId="Equation.3">
                  <p:embed/>
                </p:oleObj>
              </mc:Choice>
              <mc:Fallback>
                <p:oleObj name="公式" r:id="rId4" imgW="939600" imgH="72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789040"/>
                        <a:ext cx="1800200" cy="1386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938" y="1778000"/>
            <a:ext cx="8685212" cy="4278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800" dirty="0">
                <a:cs typeface="Times New Roman" pitchFamily="18" charset="0"/>
                <a:sym typeface="Symbol" pitchFamily="18" charset="2"/>
              </a:rPr>
              <a:t>Let </a:t>
            </a:r>
            <a:r>
              <a:rPr lang="en-US" altLang="zh-CN" sz="2800" i="1" dirty="0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8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dirty="0">
                <a:cs typeface="Times New Roman" pitchFamily="18" charset="0"/>
                <a:sym typeface="Symbol" pitchFamily="18" charset="2"/>
              </a:rPr>
              <a:t>)=</a:t>
            </a:r>
            <a:r>
              <a:rPr lang="en-US" altLang="zh-CN" sz="2800" i="1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baseline="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dirty="0"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800" i="1" dirty="0"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8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dirty="0">
                <a:cs typeface="Times New Roman" pitchFamily="18" charset="0"/>
                <a:sym typeface="Symbol" pitchFamily="18" charset="2"/>
              </a:rPr>
              <a:t>)=</a:t>
            </a:r>
            <a:r>
              <a:rPr lang="en-US" altLang="zh-CN" sz="2800" i="1" dirty="0" err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dirty="0" err="1">
                <a:cs typeface="Times New Roman" pitchFamily="18" charset="0"/>
                <a:sym typeface="Symbol" pitchFamily="18" charset="2"/>
              </a:rPr>
              <a:t>lg</a:t>
            </a:r>
            <a:r>
              <a:rPr lang="en-US" altLang="zh-CN" sz="2800" i="1" dirty="0" err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dirty="0">
                <a:cs typeface="Times New Roman" pitchFamily="18" charset="0"/>
                <a:sym typeface="Symbol" pitchFamily="18" charset="2"/>
              </a:rPr>
              <a:t>, then:</a:t>
            </a:r>
          </a:p>
          <a:p>
            <a:pPr lvl="1" eaLnBrk="1" hangingPunct="1">
              <a:lnSpc>
                <a:spcPct val="130000"/>
              </a:lnSpc>
              <a:spcBef>
                <a:spcPct val="40000"/>
              </a:spcBef>
            </a:pP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</a:t>
            </a:r>
            <a:r>
              <a:rPr lang="el-GR" altLang="zh-CN" sz="2400" dirty="0">
                <a:cs typeface="Times New Roman" pitchFamily="18" charset="0"/>
              </a:rPr>
              <a:t>Ο</a:t>
            </a:r>
            <a:r>
              <a:rPr lang="en-US" altLang="zh-CN" sz="2400" dirty="0">
                <a:cs typeface="Times New Roman" pitchFamily="18" charset="0"/>
              </a:rPr>
              <a:t>(</a:t>
            </a:r>
            <a:r>
              <a:rPr lang="en-US" altLang="zh-CN" sz="2400" i="1" dirty="0">
                <a:cs typeface="Times New Roman" pitchFamily="18" charset="0"/>
              </a:rPr>
              <a:t>g</a:t>
            </a:r>
            <a:r>
              <a:rPr lang="en-US" altLang="zh-CN" sz="2400" dirty="0">
                <a:cs typeface="Times New Roman" pitchFamily="18" charset="0"/>
              </a:rPr>
              <a:t>), since</a:t>
            </a:r>
            <a:endParaRPr lang="en-US" altLang="zh-CN" sz="2400" dirty="0"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endParaRPr lang="en-US" altLang="zh-CN" sz="2400" i="1" dirty="0"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endParaRPr lang="en-US" altLang="zh-CN" sz="2400" i="1" dirty="0"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i="1" dirty="0"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</a:t>
            </a:r>
            <a:r>
              <a:rPr lang="el-GR" altLang="zh-CN" sz="2400" dirty="0">
                <a:cs typeface="Times New Roman" pitchFamily="18" charset="0"/>
              </a:rPr>
              <a:t>Ο</a:t>
            </a:r>
            <a:r>
              <a:rPr lang="en-US" altLang="zh-CN" sz="2400" dirty="0">
                <a:cs typeface="Times New Roman" pitchFamily="18" charset="0"/>
              </a:rPr>
              <a:t>(</a:t>
            </a:r>
            <a:r>
              <a:rPr lang="en-US" altLang="zh-CN" sz="2400" i="1" dirty="0">
                <a:cs typeface="Times New Roman" pitchFamily="18" charset="0"/>
              </a:rPr>
              <a:t>f</a:t>
            </a:r>
            <a:r>
              <a:rPr lang="en-US" altLang="zh-CN" sz="2400" dirty="0">
                <a:cs typeface="Times New Roman" pitchFamily="18" charset="0"/>
              </a:rPr>
              <a:t>), since</a:t>
            </a:r>
            <a:endParaRPr lang="en-US" altLang="zh-CN" sz="2400" dirty="0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28913" y="2235200"/>
          <a:ext cx="6084887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4" name="公式" r:id="rId4" imgW="2895600" imgH="609600" progId="Equation.3">
                  <p:embed/>
                </p:oleObj>
              </mc:Choice>
              <mc:Fallback>
                <p:oleObj name="公式" r:id="rId4" imgW="28956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2235200"/>
                        <a:ext cx="6084887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5076825" y="1127125"/>
            <a:ext cx="3527425" cy="514350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Using L’Hopital’s Rule</a:t>
            </a:r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6732588" y="1630363"/>
            <a:ext cx="0" cy="936625"/>
          </a:xfrm>
          <a:prstGeom prst="line">
            <a:avLst/>
          </a:prstGeom>
          <a:noFill/>
          <a:ln w="31750">
            <a:solidFill>
              <a:srgbClr val="FF9900"/>
            </a:solidFill>
            <a:prstDash val="lg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223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01938" y="3783013"/>
          <a:ext cx="59007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5" name="公式" r:id="rId6" imgW="3048000" imgH="393700" progId="Equation.3">
                  <p:embed/>
                </p:oleObj>
              </mc:Choice>
              <mc:Fallback>
                <p:oleObj name="公式" r:id="rId6" imgW="30480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3783013"/>
                        <a:ext cx="59007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4" name="Group 10"/>
          <p:cNvGrpSpPr>
            <a:grpSpLocks/>
          </p:cNvGrpSpPr>
          <p:nvPr/>
        </p:nvGrpSpPr>
        <p:grpSpPr bwMode="auto">
          <a:xfrm>
            <a:off x="539750" y="4724400"/>
            <a:ext cx="4968875" cy="1873250"/>
            <a:chOff x="2245" y="1570"/>
            <a:chExt cx="3130" cy="1406"/>
          </a:xfrm>
        </p:grpSpPr>
        <p:sp>
          <p:nvSpPr>
            <p:cNvPr id="9225" name="Oval 11" descr="花束"/>
            <p:cNvSpPr>
              <a:spLocks noChangeArrowheads="1"/>
            </p:cNvSpPr>
            <p:nvPr/>
          </p:nvSpPr>
          <p:spPr bwMode="auto">
            <a:xfrm>
              <a:off x="2245" y="1570"/>
              <a:ext cx="3130" cy="1406"/>
            </a:xfrm>
            <a:prstGeom prst="ellipse">
              <a:avLst/>
            </a:prstGeom>
            <a:blipFill dpi="0" rotWithShape="1">
              <a:blip r:embed="rId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Text Box 12"/>
            <p:cNvSpPr txBox="1">
              <a:spLocks noChangeArrowheads="1"/>
            </p:cNvSpPr>
            <p:nvPr/>
          </p:nvSpPr>
          <p:spPr bwMode="auto">
            <a:xfrm>
              <a:off x="2562" y="1798"/>
              <a:ext cx="258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For your reference: L’H</a:t>
              </a:r>
              <a:r>
                <a:rPr lang="en-US" altLang="zh-CN" sz="2000">
                  <a:cs typeface="Times New Roman" pitchFamily="18" charset="0"/>
                </a:rPr>
                <a:t>ôpital’s rule</a:t>
              </a:r>
            </a:p>
          </p:txBody>
        </p:sp>
        <p:graphicFrame>
          <p:nvGraphicFramePr>
            <p:cNvPr id="9227" name="Object 13"/>
            <p:cNvGraphicFramePr>
              <a:graphicFrameLocks noChangeAspect="1"/>
            </p:cNvGraphicFramePr>
            <p:nvPr/>
          </p:nvGraphicFramePr>
          <p:xfrm>
            <a:off x="2699" y="2069"/>
            <a:ext cx="2172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6" name="公式" r:id="rId9" imgW="1333500" imgH="419100" progId="Equation.3">
                    <p:embed/>
                  </p:oleObj>
                </mc:Choice>
                <mc:Fallback>
                  <p:oleObj name="公式" r:id="rId9" imgW="1333500" imgH="419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069"/>
                          <a:ext cx="2172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Text Box 14"/>
            <p:cNvSpPr txBox="1">
              <a:spLocks noChangeArrowheads="1"/>
            </p:cNvSpPr>
            <p:nvPr/>
          </p:nvSpPr>
          <p:spPr bwMode="auto">
            <a:xfrm>
              <a:off x="2971" y="2614"/>
              <a:ext cx="213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with some constraints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Logarithmic Functions and Powers</a:t>
            </a:r>
          </a:p>
        </p:txBody>
      </p:sp>
      <p:sp>
        <p:nvSpPr>
          <p:cNvPr id="10243" name="AutoShape 8" descr="粉色面巾纸"/>
          <p:cNvSpPr>
            <a:spLocks noChangeArrowheads="1"/>
          </p:cNvSpPr>
          <p:nvPr/>
        </p:nvSpPr>
        <p:spPr bwMode="auto">
          <a:xfrm>
            <a:off x="827088" y="1989138"/>
            <a:ext cx="4105275" cy="1655762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4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8888" y="2636838"/>
          <a:ext cx="33845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" name="公式" r:id="rId5" imgW="952087" imgH="241195" progId="Equation.3">
                  <p:embed/>
                </p:oleObj>
              </mc:Choice>
              <mc:Fallback>
                <p:oleObj name="公式" r:id="rId5" imgW="952087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36838"/>
                        <a:ext cx="33845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71550" y="2133600"/>
            <a:ext cx="367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/>
              <a:t>Which grows faster? </a:t>
            </a:r>
          </a:p>
        </p:txBody>
      </p:sp>
      <p:graphicFrame>
        <p:nvGraphicFramePr>
          <p:cNvPr id="1013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248281"/>
              </p:ext>
            </p:extLst>
          </p:nvPr>
        </p:nvGraphicFramePr>
        <p:xfrm>
          <a:off x="899319" y="3818561"/>
          <a:ext cx="7345362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" name="公式" r:id="rId7" imgW="2832100" imgH="787400" progId="Equation.3">
                  <p:embed/>
                </p:oleObj>
              </mc:Choice>
              <mc:Fallback>
                <p:oleObj name="公式" r:id="rId7" imgW="2832100" imgH="787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319" y="3818561"/>
                        <a:ext cx="7345362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1394" name="Text Box 18"/>
              <p:cNvSpPr txBox="1">
                <a:spLocks noChangeArrowheads="1"/>
              </p:cNvSpPr>
              <p:nvPr/>
            </p:nvSpPr>
            <p:spPr bwMode="auto">
              <a:xfrm>
                <a:off x="1006475" y="5807424"/>
                <a:ext cx="3889375" cy="656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b="1" i="1" dirty="0">
                    <a:solidFill>
                      <a:srgbClr val="FF0000"/>
                    </a:solidFill>
                  </a:rPr>
                  <a:t>So, log</a:t>
                </a:r>
                <a:r>
                  <a:rPr lang="en-US" altLang="zh-CN" sz="3600" b="1" i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3600" b="1" i="1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3600" b="1" i="1" dirty="0">
                    <a:solidFill>
                      <a:srgbClr val="FF0000"/>
                    </a:solidFill>
                    <a:sym typeface="Symbol" pitchFamily="18" charset="2"/>
                  </a:rPr>
                  <a:t>O(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radPr>
                      <m:deg/>
                      <m:e>
                        <m:r>
                          <a:rPr lang="en-US" altLang="zh-CN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altLang="zh-CN" sz="3600" b="1" i="1" dirty="0">
                    <a:solidFill>
                      <a:srgbClr val="FF0000"/>
                    </a:solidFill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0139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6475" y="5807424"/>
                <a:ext cx="3889375" cy="656526"/>
              </a:xfrm>
              <a:prstGeom prst="rect">
                <a:avLst/>
              </a:prstGeom>
              <a:blipFill>
                <a:blip r:embed="rId9"/>
                <a:stretch>
                  <a:fillRect l="-4545" t="-11321" b="-320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22313"/>
            <a:ext cx="87264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The Result Generalized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/>
              <a:t>The log function grows more slowly than </a:t>
            </a:r>
            <a:r>
              <a:rPr lang="en-US" altLang="zh-CN" b="1" i="1">
                <a:solidFill>
                  <a:srgbClr val="FF0000"/>
                </a:solidFill>
              </a:rPr>
              <a:t>any </a:t>
            </a:r>
            <a:r>
              <a:rPr lang="en-US" altLang="zh-CN"/>
              <a:t>positive power of </a:t>
            </a:r>
            <a:r>
              <a:rPr lang="en-US" altLang="zh-CN" i="1"/>
              <a:t>n</a:t>
            </a:r>
            <a:endParaRPr lang="en-US" altLang="zh-CN"/>
          </a:p>
          <a:p>
            <a:pPr algn="ctr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/>
              <a:t>lg</a:t>
            </a:r>
            <a:r>
              <a:rPr lang="en-US" altLang="zh-CN" i="1"/>
              <a:t>n </a:t>
            </a:r>
            <a:r>
              <a:rPr lang="en-US" altLang="zh-CN">
                <a:sym typeface="Symbol" pitchFamily="18" charset="2"/>
              </a:rPr>
              <a:t> </a:t>
            </a:r>
            <a:r>
              <a:rPr lang="en-US" altLang="zh-CN" i="1">
                <a:sym typeface="Symbol" pitchFamily="18" charset="2"/>
              </a:rPr>
              <a:t>o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n</a:t>
            </a:r>
            <a:r>
              <a:rPr lang="en-US" altLang="zh-CN" i="1" baseline="30000">
                <a:sym typeface="Symbol" pitchFamily="18" charset="2"/>
              </a:rPr>
              <a:t></a:t>
            </a:r>
            <a:r>
              <a:rPr lang="en-US" altLang="zh-CN">
                <a:sym typeface="Symbol" pitchFamily="18" charset="2"/>
              </a:rPr>
              <a:t>) for any &gt;0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>
              <a:solidFill>
                <a:srgbClr val="006600"/>
              </a:solidFill>
            </a:endParaRPr>
          </a:p>
        </p:txBody>
      </p:sp>
      <p:grpSp>
        <p:nvGrpSpPr>
          <p:cNvPr id="98310" name="Group 6"/>
          <p:cNvGrpSpPr>
            <a:grpSpLocks/>
          </p:cNvGrpSpPr>
          <p:nvPr/>
        </p:nvGrpSpPr>
        <p:grpSpPr bwMode="auto">
          <a:xfrm>
            <a:off x="250825" y="3860800"/>
            <a:ext cx="8137525" cy="2838450"/>
            <a:chOff x="158" y="2432"/>
            <a:chExt cx="5126" cy="1788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158" y="2432"/>
              <a:ext cx="5125" cy="1451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9A9A5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0" name="Text Box 4"/>
            <p:cNvSpPr txBox="1">
              <a:spLocks noChangeArrowheads="1"/>
            </p:cNvSpPr>
            <p:nvPr/>
          </p:nvSpPr>
          <p:spPr bwMode="auto">
            <a:xfrm>
              <a:off x="521" y="2704"/>
              <a:ext cx="4763" cy="1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6600"/>
                  </a:solidFill>
                </a:rPr>
                <a:t>By the way:</a:t>
              </a:r>
            </a:p>
            <a:p>
              <a:pPr eaLnBrk="1" hangingPunct="1"/>
              <a:r>
                <a:rPr lang="en-US" altLang="zh-CN"/>
                <a:t>The power of </a:t>
              </a:r>
              <a:r>
                <a:rPr lang="en-US" altLang="zh-CN" i="1"/>
                <a:t>n</a:t>
              </a:r>
              <a:r>
                <a:rPr lang="en-US" altLang="zh-CN"/>
                <a:t> grows more slowly than any exponential function with base greater than 1</a:t>
              </a:r>
            </a:p>
            <a:p>
              <a:pPr algn="ctr" eaLnBrk="1" hangingPunct="1"/>
              <a:r>
                <a:rPr lang="en-US" altLang="zh-CN" sz="3200" i="1"/>
                <a:t>n</a:t>
              </a:r>
              <a:r>
                <a:rPr lang="en-US" altLang="zh-CN" sz="3200" baseline="30000"/>
                <a:t>k</a:t>
              </a:r>
              <a:r>
                <a:rPr lang="en-US" altLang="zh-CN" sz="3200"/>
                <a:t> </a:t>
              </a:r>
              <a:r>
                <a:rPr lang="en-US" altLang="zh-CN" sz="3200" i="1"/>
                <a:t> </a:t>
              </a:r>
              <a:r>
                <a:rPr lang="en-US" altLang="zh-CN" sz="3200">
                  <a:sym typeface="Symbol" pitchFamily="18" charset="2"/>
                </a:rPr>
                <a:t> </a:t>
              </a:r>
              <a:r>
                <a:rPr lang="en-US" altLang="zh-CN" sz="3200" i="1">
                  <a:sym typeface="Symbol" pitchFamily="18" charset="2"/>
                </a:rPr>
                <a:t>o</a:t>
              </a:r>
              <a:r>
                <a:rPr lang="en-US" altLang="zh-CN" sz="3200">
                  <a:sym typeface="Symbol" pitchFamily="18" charset="2"/>
                </a:rPr>
                <a:t>(</a:t>
              </a:r>
              <a:r>
                <a:rPr lang="en-US" altLang="zh-CN" sz="3200" i="1">
                  <a:sym typeface="Symbol" pitchFamily="18" charset="2"/>
                </a:rPr>
                <a:t>c</a:t>
              </a:r>
              <a:r>
                <a:rPr lang="en-US" altLang="zh-CN" sz="3200" i="1" baseline="30000">
                  <a:sym typeface="Symbol" pitchFamily="18" charset="2"/>
                </a:rPr>
                <a:t>n</a:t>
              </a:r>
              <a:r>
                <a:rPr lang="en-US" altLang="zh-CN" sz="3200">
                  <a:sym typeface="Symbol" pitchFamily="18" charset="2"/>
                </a:rPr>
                <a:t>) for any </a:t>
              </a:r>
              <a:r>
                <a:rPr lang="en-US" altLang="zh-CN" sz="3200" i="1">
                  <a:sym typeface="Symbol" pitchFamily="18" charset="2"/>
                </a:rPr>
                <a:t>c</a:t>
              </a:r>
              <a:r>
                <a:rPr lang="en-US" altLang="zh-CN" sz="3200">
                  <a:sym typeface="Symbol" pitchFamily="18" charset="2"/>
                </a:rPr>
                <a:t>&gt;1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zh-CN" sz="3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Dealing with big-O correctly</a:t>
            </a:r>
          </a:p>
        </p:txBody>
      </p:sp>
      <p:graphicFrame>
        <p:nvGraphicFramePr>
          <p:cNvPr id="12291" name="Object 4" descr="信纸"/>
          <p:cNvGraphicFramePr>
            <a:graphicFrameLocks noGrp="1" noChangeAspect="1"/>
          </p:cNvGraphicFramePr>
          <p:nvPr>
            <p:ph idx="1"/>
          </p:nvPr>
        </p:nvGraphicFramePr>
        <p:xfrm>
          <a:off x="539750" y="2205038"/>
          <a:ext cx="8064500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公式" r:id="rId4" imgW="3238500" imgH="1358900" progId="Equation.3">
                  <p:embed/>
                </p:oleObj>
              </mc:Choice>
              <mc:Fallback>
                <p:oleObj name="公式" r:id="rId4" imgW="3238500" imgH="1358900" progId="Equation.3">
                  <p:embed/>
                  <p:pic>
                    <p:nvPicPr>
                      <p:cNvPr id="0" name="Object 4" descr="信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05038"/>
                        <a:ext cx="8064500" cy="3313112"/>
                      </a:xfrm>
                      <a:prstGeom prst="rect">
                        <a:avLst/>
                      </a:prstGeom>
                      <a:blipFill dpi="0" rotWithShape="1">
                        <a:blip r:embed="rId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5741</TotalTime>
  <Words>1707</Words>
  <Application>Microsoft Macintosh PowerPoint</Application>
  <PresentationFormat>全屏显示(4:3)</PresentationFormat>
  <Paragraphs>268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Cambria Math</vt:lpstr>
      <vt:lpstr>Times New Roman</vt:lpstr>
      <vt:lpstr>Wingdings</vt:lpstr>
      <vt:lpstr>Artsy</vt:lpstr>
      <vt:lpstr>公式</vt:lpstr>
      <vt:lpstr>Asymptotic Behavior</vt:lpstr>
      <vt:lpstr>In the last class…</vt:lpstr>
      <vt:lpstr>Asymptotic Behavior</vt:lpstr>
      <vt:lpstr>How to Compare two Algorithms?</vt:lpstr>
      <vt:lpstr>The Set “Big Oh”</vt:lpstr>
      <vt:lpstr>Example</vt:lpstr>
      <vt:lpstr>Logarithmic Functions and Powers</vt:lpstr>
      <vt:lpstr>The Result Generalized</vt:lpstr>
      <vt:lpstr>Dealing with big-O correctly</vt:lpstr>
      <vt:lpstr>Factorials and Exponential Functions</vt:lpstr>
      <vt:lpstr>The Sets  and </vt:lpstr>
      <vt:lpstr>Relative Growth Rate</vt:lpstr>
      <vt:lpstr>Properties of O,  and </vt:lpstr>
      <vt:lpstr>Complexity Class</vt:lpstr>
      <vt:lpstr>Effect of the Asymptotic Behavior</vt:lpstr>
      <vt:lpstr>Searching an Ordered Array </vt:lpstr>
      <vt:lpstr>Sequential Search</vt:lpstr>
      <vt:lpstr>Searching a Sequence</vt:lpstr>
      <vt:lpstr>Analysis of Sequential Search</vt:lpstr>
      <vt:lpstr>Divide and Conquer</vt:lpstr>
      <vt:lpstr>Binary Search</vt:lpstr>
      <vt:lpstr>Worst-case Complexity of Binary Search</vt:lpstr>
      <vt:lpstr>Average Complexity of Binary Search</vt:lpstr>
      <vt:lpstr>Average Complexity of Binary Search</vt:lpstr>
      <vt:lpstr>PowerPoint 演示文稿</vt:lpstr>
      <vt:lpstr>Decision Tree (决策树)</vt:lpstr>
      <vt:lpstr>Binary Search is Optimal</vt:lpstr>
      <vt:lpstr>Binary Search is Optimal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creator>Chen Daoxu</dc:creator>
  <cp:lastModifiedBy>Sheng#NJU#mbpr16'</cp:lastModifiedBy>
  <cp:revision>156</cp:revision>
  <cp:lastPrinted>2019-02-28T08:50:59Z</cp:lastPrinted>
  <dcterms:created xsi:type="dcterms:W3CDTF">2001-08-01T06:52:17Z</dcterms:created>
  <dcterms:modified xsi:type="dcterms:W3CDTF">2022-02-20T13:52:56Z</dcterms:modified>
  <cp:contentStatus/>
</cp:coreProperties>
</file>