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7" r:id="rId4"/>
    <p:sldId id="330" r:id="rId5"/>
    <p:sldId id="350" r:id="rId6"/>
    <p:sldId id="331" r:id="rId7"/>
    <p:sldId id="333" r:id="rId8"/>
    <p:sldId id="324" r:id="rId9"/>
    <p:sldId id="338" r:id="rId10"/>
    <p:sldId id="337" r:id="rId11"/>
    <p:sldId id="339" r:id="rId12"/>
    <p:sldId id="340" r:id="rId13"/>
    <p:sldId id="341" r:id="rId14"/>
    <p:sldId id="296" r:id="rId15"/>
    <p:sldId id="342" r:id="rId16"/>
    <p:sldId id="297" r:id="rId17"/>
    <p:sldId id="344" r:id="rId18"/>
    <p:sldId id="301" r:id="rId19"/>
    <p:sldId id="302" r:id="rId20"/>
    <p:sldId id="303" r:id="rId21"/>
    <p:sldId id="305" r:id="rId22"/>
    <p:sldId id="306" r:id="rId23"/>
    <p:sldId id="307" r:id="rId24"/>
    <p:sldId id="309" r:id="rId25"/>
    <p:sldId id="314" r:id="rId26"/>
    <p:sldId id="310" r:id="rId27"/>
    <p:sldId id="31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9900"/>
    <a:srgbClr val="000000"/>
    <a:srgbClr val="006600"/>
    <a:srgbClr val="0000CC"/>
    <a:srgbClr val="FF0000"/>
    <a:srgbClr val="0099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 autoAdjust="0"/>
    <p:restoredTop sz="84838" autoAdjust="0"/>
  </p:normalViewPr>
  <p:slideViewPr>
    <p:cSldViewPr>
      <p:cViewPr varScale="1">
        <p:scale>
          <a:sx n="123" d="100"/>
          <a:sy n="123" d="100"/>
        </p:scale>
        <p:origin x="1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99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4C08B0E-3BC2-4EEF-B670-828BBA9E93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869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 Unicode MS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Unicode MS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 Unicode MS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Unicode MS" pitchFamily="34" charset="-122"/>
              </a:defRPr>
            </a:lvl1pPr>
          </a:lstStyle>
          <a:p>
            <a:pPr>
              <a:defRPr/>
            </a:pPr>
            <a:fld id="{8033EE55-EBD7-4809-BD48-903C770588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56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D88880-6FCC-4118-A871-B775F9829241}" type="slidenum">
              <a:rPr lang="zh-CN" altLang="en-US" sz="1200">
                <a:latin typeface="Arial Unicode MS" pitchFamily="34" charset="-122"/>
              </a:rPr>
              <a:pPr eaLnBrk="1" hangingPunct="1"/>
              <a:t>1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52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8B2943E-7F09-43E8-A2C7-199BBDAE31C3}" type="slidenum">
              <a:rPr lang="zh-CN" altLang="en-US" sz="1200">
                <a:latin typeface="Arial Unicode MS" pitchFamily="34" charset="-122"/>
              </a:rPr>
              <a:pPr eaLnBrk="1" hangingPunct="1"/>
              <a:t>11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44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A2A89B-AFF9-429C-85DF-45C8CE3BC387}" type="slidenum">
              <a:rPr lang="zh-CN" altLang="en-US" sz="1200">
                <a:latin typeface="Arial Unicode MS" pitchFamily="34" charset="-122"/>
              </a:rPr>
              <a:pPr eaLnBrk="1" hangingPunct="1"/>
              <a:t>12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33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D1AFA70-8BC8-44B7-B76C-860DBA480A66}" type="slidenum">
              <a:rPr lang="zh-CN" altLang="en-US" sz="1200">
                <a:latin typeface="Arial Unicode MS" pitchFamily="34" charset="-122"/>
              </a:rPr>
              <a:pPr eaLnBrk="1" hangingPunct="1"/>
              <a:t>13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20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12C98A1-E67B-4067-A284-EAB7B7C2BFBE}" type="slidenum">
              <a:rPr lang="zh-CN" altLang="en-US" sz="1200">
                <a:latin typeface="Arial Unicode MS" pitchFamily="34" charset="-122"/>
              </a:rPr>
              <a:pPr eaLnBrk="1" hangingPunct="1"/>
              <a:t>14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00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12C98A1-E67B-4067-A284-EAB7B7C2BFBE}" type="slidenum">
              <a:rPr lang="zh-CN" altLang="en-US" sz="1200">
                <a:latin typeface="Arial Unicode MS" pitchFamily="34" charset="-122"/>
              </a:rPr>
              <a:pPr eaLnBrk="1" hangingPunct="1"/>
              <a:t>15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11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5C67963-8172-4DB0-BBEA-2A40FF1B1B4C}" type="slidenum">
              <a:rPr lang="zh-CN" altLang="en-US" sz="1200">
                <a:latin typeface="Arial Unicode MS" pitchFamily="34" charset="-122"/>
              </a:rPr>
              <a:pPr eaLnBrk="1" hangingPunct="1"/>
              <a:t>16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5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5C67963-8172-4DB0-BBEA-2A40FF1B1B4C}" type="slidenum">
              <a:rPr lang="zh-CN" altLang="en-US" sz="1200">
                <a:latin typeface="Arial Unicode MS" pitchFamily="34" charset="-122"/>
              </a:rPr>
              <a:pPr eaLnBrk="1" hangingPunct="1"/>
              <a:t>17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53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5E1B439-E8C4-4BFA-80D1-58464C66037F}" type="slidenum">
              <a:rPr lang="zh-CN" altLang="en-US" sz="1200">
                <a:latin typeface="Arial Unicode MS" pitchFamily="34" charset="-122"/>
              </a:rPr>
              <a:pPr eaLnBrk="1" hangingPunct="1"/>
              <a:t>18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7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2CDEFB3-90DB-4FD0-BE93-DA91B705A067}" type="slidenum">
              <a:rPr lang="zh-CN" altLang="en-US" sz="1200">
                <a:latin typeface="Arial Unicode MS" pitchFamily="34" charset="-122"/>
              </a:rPr>
              <a:pPr eaLnBrk="1" hangingPunct="1"/>
              <a:t>19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43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D34AC83-797D-4443-8678-329E5AFCBAAE}" type="slidenum">
              <a:rPr lang="zh-CN" altLang="en-US" sz="1200">
                <a:latin typeface="Arial Unicode MS" pitchFamily="34" charset="-122"/>
              </a:rPr>
              <a:pPr eaLnBrk="1" hangingPunct="1"/>
              <a:t>20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FDD7B66-133C-455F-BC24-20D202B2A4CD}" type="slidenum">
              <a:rPr lang="zh-CN" altLang="en-US" sz="1200">
                <a:latin typeface="Arial Unicode MS" pitchFamily="34" charset="-122"/>
              </a:rPr>
              <a:pPr eaLnBrk="1" hangingPunct="1"/>
              <a:t>2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42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E628FB-FF9D-4CA2-9FEB-FA6EA3FA8156}" type="slidenum">
              <a:rPr lang="zh-CN" altLang="en-US" sz="1200">
                <a:latin typeface="Arial Unicode MS" pitchFamily="34" charset="-122"/>
              </a:rPr>
              <a:pPr eaLnBrk="1" hangingPunct="1"/>
              <a:t>21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7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81C4C64-A425-4D61-86E2-7DDBE26991FF}" type="slidenum">
              <a:rPr lang="zh-CN" altLang="en-US" sz="1200">
                <a:latin typeface="Arial Unicode MS" pitchFamily="34" charset="-122"/>
              </a:rPr>
              <a:pPr eaLnBrk="1" hangingPunct="1"/>
              <a:t>22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9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AF04CE2-A673-42C2-AA2F-3C393EC9B663}" type="slidenum">
              <a:rPr lang="zh-CN" altLang="en-US" sz="1200">
                <a:latin typeface="Arial Unicode MS" pitchFamily="34" charset="-122"/>
              </a:rPr>
              <a:pPr eaLnBrk="1" hangingPunct="1"/>
              <a:t>23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7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16D9220-5F9C-4F92-9CE7-A2D417E75508}" type="slidenum">
              <a:rPr lang="zh-CN" altLang="en-US" sz="1200">
                <a:latin typeface="Arial Unicode MS" pitchFamily="34" charset="-122"/>
              </a:rPr>
              <a:pPr eaLnBrk="1" hangingPunct="1"/>
              <a:t>24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92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0B12C6B-8159-44D7-8B5B-B82F96ECF209}" type="slidenum">
              <a:rPr lang="zh-CN" altLang="en-US" sz="1200">
                <a:latin typeface="Arial Unicode MS" pitchFamily="34" charset="-122"/>
              </a:rPr>
              <a:pPr eaLnBrk="1" hangingPunct="1"/>
              <a:t>25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26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52389D-12D7-454E-A722-68932B5C531C}" type="slidenum">
              <a:rPr lang="zh-CN" altLang="en-US" sz="1200">
                <a:latin typeface="Arial Unicode MS" pitchFamily="34" charset="-122"/>
              </a:rPr>
              <a:pPr eaLnBrk="1" hangingPunct="1"/>
              <a:t>26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31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85710D1-9531-4555-B4C8-B90A5BAF168A}" type="slidenum">
              <a:rPr lang="zh-CN" altLang="en-US" sz="1200">
                <a:latin typeface="Arial Unicode MS" pitchFamily="34" charset="-122"/>
              </a:rPr>
              <a:pPr eaLnBrk="1" hangingPunct="1"/>
              <a:t>27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25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D8DD7AB-CB16-4AAC-8CF9-15C270639610}" type="slidenum">
              <a:rPr lang="zh-CN" altLang="en-US" sz="1200">
                <a:latin typeface="Arial Unicode MS" pitchFamily="34" charset="-122"/>
              </a:rPr>
              <a:pPr eaLnBrk="1" hangingPunct="1"/>
              <a:t>3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2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F6712A8-73C3-44E0-8166-26B93655789D}" type="slidenum">
              <a:rPr lang="zh-CN" altLang="en-US" sz="1200">
                <a:latin typeface="Arial Unicode MS" pitchFamily="34" charset="-122"/>
              </a:rPr>
              <a:pPr eaLnBrk="1" hangingPunct="1"/>
              <a:t>4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70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81BAC17-DFC0-4410-AA2E-6CFAE04749C5}" type="slidenum">
              <a:rPr lang="zh-CN" altLang="en-US" sz="1200">
                <a:latin typeface="Arial Unicode MS" pitchFamily="34" charset="-122"/>
              </a:rPr>
              <a:pPr eaLnBrk="1" hangingPunct="1"/>
              <a:t>6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9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C5BB324-FF91-4EBF-884D-11F2875E9FEC}" type="slidenum">
              <a:rPr lang="zh-CN" altLang="en-US" sz="1200">
                <a:latin typeface="Arial Unicode MS" pitchFamily="34" charset="-122"/>
              </a:rPr>
              <a:pPr eaLnBrk="1" hangingPunct="1"/>
              <a:t>7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9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8E3E443-8787-41CB-828B-F89A7B62037D}" type="slidenum">
              <a:rPr lang="zh-CN" altLang="en-US" sz="1200">
                <a:latin typeface="Arial Unicode MS" pitchFamily="34" charset="-122"/>
              </a:rPr>
              <a:pPr eaLnBrk="1" hangingPunct="1"/>
              <a:t>8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213D577-E256-4D2D-B3FD-B25EB7C02624}" type="slidenum">
              <a:rPr lang="zh-CN" altLang="en-US" sz="1200">
                <a:latin typeface="Arial Unicode MS" pitchFamily="34" charset="-122"/>
              </a:rPr>
              <a:pPr eaLnBrk="1" hangingPunct="1"/>
              <a:t>9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12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C5983ED-C203-44E8-BBA0-CF88BD611A3B}" type="slidenum">
              <a:rPr lang="zh-CN" altLang="en-US" sz="1200">
                <a:latin typeface="Arial Unicode MS" pitchFamily="34" charset="-122"/>
              </a:rPr>
              <a:pPr eaLnBrk="1" hangingPunct="1"/>
              <a:t>10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2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2E2341-2200-43F7-898D-090BA6C091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00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5ED37-189F-4271-A067-39C4D2DA06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7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B086-F255-454B-815E-69A798F144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00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DB0E4-B679-4FF4-8D18-D080B19FB6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6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1D156-C93C-4BED-9843-DFB040FF54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86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0D8D8-D718-411A-B1A9-AA0E2970EB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9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F8A99-304E-45F4-8C7D-F86A5AB5E3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3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3FF7E-5848-4E08-927C-457066BA1C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29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268F4-DA8A-4908-AA3A-687A7D9C1B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03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35B02-878D-4B74-80D4-A2B152FCC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10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D92B4-3FB3-4E22-BF97-63C553DEEC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83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14789-46F8-4793-883A-25EB00C163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40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2400" smtClean="0">
                <a:latin typeface="+mn-lt"/>
              </a:defRPr>
            </a:lvl1pPr>
          </a:lstStyle>
          <a:p>
            <a:pPr>
              <a:defRPr/>
            </a:pPr>
            <a:fld id="{2F3D1079-A8C1-40C1-8EC8-B70213F81F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10" Type="http://schemas.openxmlformats.org/officeDocument/2006/relationships/image" Target="../media/image16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4" Type="http://schemas.openxmlformats.org/officeDocument/2006/relationships/image" Target="../media/image22.jpeg"/><Relationship Id="rId9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openxmlformats.org/officeDocument/2006/relationships/image" Target="../media/image22.jpeg"/><Relationship Id="rId9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6000">
                <a:latin typeface="Times New Roman" pitchFamily="18" charset="0"/>
              </a:rPr>
              <a:t>Recursion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DD843F-B009-724F-B79D-A331DEFD42AF}"/>
              </a:ext>
            </a:extLst>
          </p:cNvPr>
          <p:cNvSpPr txBox="1"/>
          <p:nvPr/>
        </p:nvSpPr>
        <p:spPr>
          <a:xfrm>
            <a:off x="3779912" y="3933056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张胜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sheng@nju.edu.cn</a:t>
            </a:r>
            <a:endParaRPr lang="en-US" altLang="zh-CN" dirty="0"/>
          </a:p>
          <a:p>
            <a:r>
              <a:rPr kumimoji="1" lang="zh-CN" altLang="en-US"/>
              <a:t>南京大学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Times New Roman" pitchFamily="18" charset="0"/>
              </a:rPr>
              <a:t>Computing the </a:t>
            </a:r>
            <a:r>
              <a:rPr lang="en-US" altLang="zh-CN" sz="4000" i="1" dirty="0">
                <a:latin typeface="Times New Roman" pitchFamily="18" charset="0"/>
              </a:rPr>
              <a:t>n</a:t>
            </a:r>
            <a:r>
              <a:rPr lang="en-US" altLang="zh-CN" sz="4000" dirty="0">
                <a:latin typeface="Times New Roman" pitchFamily="18" charset="0"/>
              </a:rPr>
              <a:t>th Fibonacci Number</a:t>
            </a: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2366963" y="3249613"/>
          <a:ext cx="62880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公式" r:id="rId4" imgW="1968500" imgH="228600" progId="Equation.3">
                  <p:embed/>
                </p:oleObj>
              </mc:Choice>
              <mc:Fallback>
                <p:oleObj name="公式" r:id="rId4" imgW="1968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249613"/>
                        <a:ext cx="62880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2051050" y="3789363"/>
            <a:ext cx="624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is called linear homogeneous relation of degree </a:t>
            </a:r>
            <a:r>
              <a:rPr lang="en-US" altLang="zh-CN" sz="2400" i="1" dirty="0"/>
              <a:t>k</a:t>
            </a:r>
            <a:r>
              <a:rPr lang="en-US" altLang="zh-CN" sz="2400" dirty="0"/>
              <a:t>. </a:t>
            </a:r>
            <a:r>
              <a:rPr lang="zh-CN" altLang="en-US" sz="2400" dirty="0"/>
              <a:t>      </a:t>
            </a:r>
            <a:endParaRPr lang="en-US" altLang="zh-CN" sz="2400" dirty="0"/>
          </a:p>
        </p:txBody>
      </p:sp>
      <p:sp>
        <p:nvSpPr>
          <p:cNvPr id="14341" name="Text Box 15"/>
          <p:cNvSpPr txBox="1">
            <a:spLocks noChangeArrowheads="1"/>
          </p:cNvSpPr>
          <p:nvPr/>
        </p:nvSpPr>
        <p:spPr bwMode="auto">
          <a:xfrm>
            <a:off x="381000" y="1981200"/>
            <a:ext cx="1828800" cy="1609725"/>
          </a:xfrm>
          <a:prstGeom prst="rect">
            <a:avLst/>
          </a:prstGeom>
          <a:solidFill>
            <a:srgbClr val="CCFFFF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80000"/>
              </a:spcBef>
            </a:pPr>
            <a:r>
              <a:rPr lang="en-US" altLang="zh-CN" sz="2400" i="1"/>
              <a:t> f</a:t>
            </a:r>
            <a:r>
              <a:rPr lang="en-US" altLang="zh-CN" sz="2400" baseline="-25000"/>
              <a:t>1</a:t>
            </a:r>
            <a:r>
              <a:rPr lang="en-US" altLang="zh-CN" sz="2400"/>
              <a:t>=0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 f</a:t>
            </a:r>
            <a:r>
              <a:rPr lang="en-US" altLang="zh-CN" sz="2400" baseline="-25000"/>
              <a:t>2</a:t>
            </a:r>
            <a:r>
              <a:rPr lang="en-US" altLang="zh-CN" sz="2400"/>
              <a:t>=1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 f</a:t>
            </a:r>
            <a:r>
              <a:rPr lang="en-US" altLang="zh-CN" sz="2400" i="1" baseline="-25000"/>
              <a:t>n</a:t>
            </a:r>
            <a:r>
              <a:rPr lang="en-US" altLang="zh-CN" sz="2400" i="1"/>
              <a:t>= f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-1</a:t>
            </a:r>
            <a:r>
              <a:rPr lang="en-US" altLang="zh-CN" sz="2400" i="1"/>
              <a:t>+ f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-2</a:t>
            </a:r>
            <a:endParaRPr lang="en-US" altLang="zh-CN" sz="2400" i="1"/>
          </a:p>
        </p:txBody>
      </p:sp>
      <p:sp>
        <p:nvSpPr>
          <p:cNvPr id="232464" name="AutoShape 16"/>
          <p:cNvSpPr>
            <a:spLocks noChangeArrowheads="1"/>
          </p:cNvSpPr>
          <p:nvPr/>
        </p:nvSpPr>
        <p:spPr bwMode="auto">
          <a:xfrm>
            <a:off x="2514600" y="2438400"/>
            <a:ext cx="1371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43" name="Text Box 17"/>
          <p:cNvSpPr txBox="1">
            <a:spLocks noChangeArrowheads="1"/>
          </p:cNvSpPr>
          <p:nvPr/>
        </p:nvSpPr>
        <p:spPr bwMode="auto">
          <a:xfrm>
            <a:off x="4114800" y="2362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0, 1, 1, 2, 3, 5, 8, 13, 21, 34, ......</a:t>
            </a:r>
          </a:p>
        </p:txBody>
      </p:sp>
      <p:sp>
        <p:nvSpPr>
          <p:cNvPr id="14344" name="Text Box 19"/>
          <p:cNvSpPr txBox="1">
            <a:spLocks noChangeArrowheads="1"/>
          </p:cNvSpPr>
          <p:nvPr/>
        </p:nvSpPr>
        <p:spPr bwMode="auto">
          <a:xfrm>
            <a:off x="381000" y="4590198"/>
            <a:ext cx="809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For the special case of Fibonacci: </a:t>
            </a:r>
            <a:r>
              <a:rPr lang="en-US" altLang="zh-CN" sz="2400" i="1"/>
              <a:t>a</a:t>
            </a:r>
            <a:r>
              <a:rPr lang="en-US" altLang="zh-CN" sz="2400" baseline="-25000"/>
              <a:t>n</a:t>
            </a:r>
            <a:r>
              <a:rPr lang="en-US" altLang="zh-CN" sz="2400"/>
              <a:t>=</a:t>
            </a:r>
            <a:r>
              <a:rPr lang="en-US" altLang="zh-CN" sz="2400" i="1"/>
              <a:t>a</a:t>
            </a:r>
            <a:r>
              <a:rPr lang="en-US" altLang="zh-CN" sz="2400" baseline="-25000"/>
              <a:t>n-1</a:t>
            </a:r>
            <a:r>
              <a:rPr lang="en-US" altLang="zh-CN" sz="2400"/>
              <a:t>+</a:t>
            </a:r>
            <a:r>
              <a:rPr lang="en-US" altLang="zh-CN" sz="2400" i="1"/>
              <a:t>a</a:t>
            </a:r>
            <a:r>
              <a:rPr lang="en-US" altLang="zh-CN" sz="2400" baseline="-25000"/>
              <a:t>n-2</a:t>
            </a:r>
            <a:r>
              <a:rPr lang="en-US" altLang="zh-CN" sz="2400"/>
              <a:t>,     </a:t>
            </a:r>
            <a:r>
              <a:rPr lang="en-US" altLang="zh-CN" sz="2400" i="1"/>
              <a:t>r</a:t>
            </a:r>
            <a:r>
              <a:rPr lang="en-US" altLang="zh-CN" sz="2400" baseline="-25000"/>
              <a:t>1</a:t>
            </a:r>
            <a:r>
              <a:rPr lang="en-US" altLang="zh-CN" sz="2400"/>
              <a:t>=</a:t>
            </a:r>
            <a:r>
              <a:rPr lang="en-US" altLang="zh-CN" sz="2400" i="1"/>
              <a:t>r</a:t>
            </a:r>
            <a:r>
              <a:rPr lang="en-US" altLang="zh-CN" sz="2400" baseline="-25000"/>
              <a:t>2</a:t>
            </a:r>
            <a:r>
              <a:rPr lang="en-US" altLang="zh-CN" sz="2400"/>
              <a:t>=1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/>
          <p:cNvSpPr>
            <a:spLocks noChangeArrowheads="1"/>
          </p:cNvSpPr>
          <p:nvPr/>
        </p:nvSpPr>
        <p:spPr bwMode="auto">
          <a:xfrm>
            <a:off x="2667000" y="3124200"/>
            <a:ext cx="3429000" cy="990600"/>
          </a:xfrm>
          <a:prstGeom prst="ellipse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Solution of Recurrence Relation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34387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If the characteristic equation                      of the recurrence relation                                     has two distinct roots </a:t>
            </a:r>
            <a:r>
              <a:rPr lang="en-US" altLang="zh-CN" sz="2400" i="1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then </a:t>
            </a:r>
          </a:p>
          <a:p>
            <a:pPr eaLnBrk="1" hangingPunct="1">
              <a:lnSpc>
                <a:spcPct val="120000"/>
              </a:lnSpc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 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 where </a:t>
            </a:r>
            <a:r>
              <a:rPr lang="en-US" altLang="zh-CN" sz="2400" i="1" dirty="0"/>
              <a:t>u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v</a:t>
            </a:r>
            <a:r>
              <a:rPr lang="en-US" altLang="zh-CN" sz="2400" dirty="0"/>
              <a:t> depend on the initial conditions, is the explicit formula for the sequence.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633913" y="1962150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5" name="公式" r:id="rId4" imgW="889000" imgH="228600" progId="Equation.3">
                  <p:embed/>
                </p:oleObj>
              </mc:Choice>
              <mc:Fallback>
                <p:oleObj name="公式" r:id="rId4" imgW="889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1962150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352800" y="2362200"/>
          <a:ext cx="2949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6" name="公式" r:id="rId6" imgW="1054100" imgH="228600" progId="Equation.3">
                  <p:embed/>
                </p:oleObj>
              </mc:Choice>
              <mc:Fallback>
                <p:oleObj name="公式" r:id="rId6" imgW="1054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62200"/>
                        <a:ext cx="2949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719924"/>
              </p:ext>
            </p:extLst>
          </p:nvPr>
        </p:nvGraphicFramePr>
        <p:xfrm>
          <a:off x="3162300" y="3295650"/>
          <a:ext cx="243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7" name="公式" r:id="rId8" imgW="812447" imgH="241195" progId="Equation.3">
                  <p:embed/>
                </p:oleObj>
              </mc:Choice>
              <mc:Fallback>
                <p:oleObj name="公式" r:id="rId8" imgW="812447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295650"/>
                        <a:ext cx="2438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蓝色砂纸"/>
          <p:cNvSpPr>
            <a:spLocks noChangeArrowheads="1"/>
          </p:cNvSpPr>
          <p:nvPr/>
        </p:nvSpPr>
        <p:spPr bwMode="auto">
          <a:xfrm>
            <a:off x="285750" y="3228975"/>
            <a:ext cx="7315200" cy="291465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Proof of the Solution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57200" y="1752600"/>
          <a:ext cx="8410575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公式" r:id="rId5" imgW="2781300" imgH="1625600" progId="Equation.3">
                  <p:embed/>
                </p:oleObj>
              </mc:Choice>
              <mc:Fallback>
                <p:oleObj name="公式" r:id="rId5" imgW="2781300" imgH="162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8410575" cy="435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501770" y="1775620"/>
            <a:ext cx="76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/>
              <a:t>the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957763" y="2343150"/>
            <a:ext cx="2957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4257675" y="2914650"/>
            <a:ext cx="46720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Return to Fibonacci Sequence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1828800" cy="1609725"/>
          </a:xfrm>
          <a:prstGeom prst="rect">
            <a:avLst/>
          </a:prstGeom>
          <a:solidFill>
            <a:srgbClr val="CCFFFF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80000"/>
              </a:spcBef>
            </a:pPr>
            <a:r>
              <a:rPr lang="en-US" altLang="zh-CN" sz="2400" i="1"/>
              <a:t> f</a:t>
            </a:r>
            <a:r>
              <a:rPr lang="en-US" altLang="zh-CN" sz="2400" baseline="-25000"/>
              <a:t>1</a:t>
            </a:r>
            <a:r>
              <a:rPr lang="en-US" altLang="zh-CN" sz="2400"/>
              <a:t>=1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 f</a:t>
            </a:r>
            <a:r>
              <a:rPr lang="en-US" altLang="zh-CN" sz="2400" baseline="-25000"/>
              <a:t>2</a:t>
            </a:r>
            <a:r>
              <a:rPr lang="en-US" altLang="zh-CN" sz="2400"/>
              <a:t>=1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 f</a:t>
            </a:r>
            <a:r>
              <a:rPr lang="en-US" altLang="zh-CN" sz="2400" i="1" baseline="-25000"/>
              <a:t>n</a:t>
            </a:r>
            <a:r>
              <a:rPr lang="en-US" altLang="zh-CN" sz="2400" i="1"/>
              <a:t>= f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-1</a:t>
            </a:r>
            <a:r>
              <a:rPr lang="en-US" altLang="zh-CN" sz="2400" i="1"/>
              <a:t>+ f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-2</a:t>
            </a:r>
            <a:endParaRPr lang="en-US" altLang="zh-CN" sz="2400" i="1"/>
          </a:p>
        </p:txBody>
      </p:sp>
      <p:sp>
        <p:nvSpPr>
          <p:cNvPr id="240644" name="AutoShape 4"/>
          <p:cNvSpPr>
            <a:spLocks noChangeArrowheads="1"/>
          </p:cNvSpPr>
          <p:nvPr/>
        </p:nvSpPr>
        <p:spPr bwMode="auto">
          <a:xfrm>
            <a:off x="2514600" y="2438400"/>
            <a:ext cx="1371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114800" y="2362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0, 1, 1, 2, 3, 5, 8, 13, 21, 34, ......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905000" y="3124200"/>
            <a:ext cx="693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 </a:t>
            </a:r>
            <a:r>
              <a:rPr lang="en-US" altLang="zh-CN" sz="2400"/>
              <a:t>Explicit formula for Fibonacci Sequence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    The characteristic equation is </a:t>
            </a:r>
            <a:r>
              <a:rPr lang="en-US" altLang="zh-CN" i="1"/>
              <a:t>x</a:t>
            </a:r>
            <a:r>
              <a:rPr lang="en-US" altLang="zh-CN" baseline="30000"/>
              <a:t>2</a:t>
            </a:r>
            <a:r>
              <a:rPr lang="en-US" altLang="zh-CN"/>
              <a:t>-</a:t>
            </a:r>
            <a:r>
              <a:rPr lang="en-US" altLang="zh-CN" i="1"/>
              <a:t>x</a:t>
            </a:r>
            <a:r>
              <a:rPr lang="en-US" altLang="zh-CN"/>
              <a:t>-1=0, which has roots:</a:t>
            </a:r>
          </a:p>
        </p:txBody>
      </p:sp>
      <p:graphicFrame>
        <p:nvGraphicFramePr>
          <p:cNvPr id="18439" name="Object 8"/>
          <p:cNvGraphicFramePr>
            <a:graphicFrameLocks noChangeAspect="1"/>
          </p:cNvGraphicFramePr>
          <p:nvPr/>
        </p:nvGraphicFramePr>
        <p:xfrm>
          <a:off x="2819400" y="3962400"/>
          <a:ext cx="3429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8" name="公式" r:id="rId4" imgW="1688367" imgH="431613" progId="Equation.3">
                  <p:embed/>
                </p:oleObj>
              </mc:Choice>
              <mc:Fallback>
                <p:oleObj name="公式" r:id="rId4" imgW="1688367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3429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457200" y="4876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Note: (by initial conditions)</a:t>
            </a:r>
          </a:p>
        </p:txBody>
      </p:sp>
      <p:graphicFrame>
        <p:nvGraphicFramePr>
          <p:cNvPr id="18441" name="Object 10"/>
          <p:cNvGraphicFramePr>
            <a:graphicFrameLocks noChangeAspect="1"/>
          </p:cNvGraphicFramePr>
          <p:nvPr/>
        </p:nvGraphicFramePr>
        <p:xfrm>
          <a:off x="4114800" y="4800600"/>
          <a:ext cx="472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9" name="公式" r:id="rId6" imgW="2387600" imgH="241300" progId="Equation.3">
                  <p:embed/>
                </p:oleObj>
              </mc:Choice>
              <mc:Fallback>
                <p:oleObj name="公式" r:id="rId6" imgW="23876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00600"/>
                        <a:ext cx="472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762000" y="5486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which results:</a:t>
            </a:r>
          </a:p>
        </p:txBody>
      </p:sp>
      <p:sp>
        <p:nvSpPr>
          <p:cNvPr id="18443" name="Rectangle 12" descr="粉色砂纸"/>
          <p:cNvSpPr>
            <a:spLocks noChangeArrowheads="1"/>
          </p:cNvSpPr>
          <p:nvPr/>
        </p:nvSpPr>
        <p:spPr bwMode="auto">
          <a:xfrm>
            <a:off x="2667000" y="5410200"/>
            <a:ext cx="4191000" cy="1219200"/>
          </a:xfrm>
          <a:prstGeom prst="rect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44" name="Object 13"/>
          <p:cNvGraphicFramePr>
            <a:graphicFrameLocks noChangeAspect="1"/>
          </p:cNvGraphicFramePr>
          <p:nvPr/>
        </p:nvGraphicFramePr>
        <p:xfrm>
          <a:off x="2743200" y="5486400"/>
          <a:ext cx="381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0" name="公式" r:id="rId9" imgW="2005729" imgH="533169" progId="Equation.3">
                  <p:embed/>
                </p:oleObj>
              </mc:Choice>
              <mc:Fallback>
                <p:oleObj name="公式" r:id="rId9" imgW="2005729" imgH="5331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0"/>
                        <a:ext cx="3810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60" y="114455"/>
            <a:ext cx="9115040" cy="14465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(3) Guess and Prove </a:t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(aka. substitution method)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Example: </a:t>
            </a:r>
            <a:r>
              <a:rPr lang="en-US" altLang="zh-CN" i="1" dirty="0">
                <a:latin typeface="Times New Roman" pitchFamily="18" charset="0"/>
              </a:rPr>
              <a:t>T(n)=2T(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n/2) +n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sym typeface="Symbol" pitchFamily="18" charset="2"/>
              </a:rPr>
              <a:t>Guess</a:t>
            </a:r>
          </a:p>
          <a:p>
            <a:pPr lvl="1" eaLnBrk="1" hangingPunct="1"/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)? </a:t>
            </a:r>
          </a:p>
          <a:p>
            <a:pPr lvl="2" eaLnBrk="1" hangingPunct="1"/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)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cn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, to be proved for c large enough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466655" y="4149080"/>
            <a:ext cx="4860925" cy="1187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Try to prove </a:t>
            </a: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en-US" altLang="zh-CN" sz="2400">
                <a:sym typeface="Symbol" pitchFamily="18" charset="2"/>
              </a:rPr>
              <a:t></a:t>
            </a:r>
            <a:r>
              <a:rPr lang="en-US" altLang="zh-CN" sz="2400" i="1" dirty="0" err="1">
                <a:sym typeface="Symbol" pitchFamily="18" charset="2"/>
              </a:rPr>
              <a:t>cn</a:t>
            </a:r>
            <a:r>
              <a:rPr lang="en-US" altLang="zh-CN" sz="2400" dirty="0">
                <a:sym typeface="Symbol" pitchFamily="18" charset="2"/>
              </a:rPr>
              <a:t>:</a:t>
            </a:r>
          </a:p>
          <a:p>
            <a:pPr eaLnBrk="1" hangingPunct="1"/>
            <a:r>
              <a:rPr lang="en-US" altLang="zh-CN" sz="2400" dirty="0"/>
              <a:t>     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)=2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itchFamily="18" charset="2"/>
              </a:rPr>
              <a:t>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/2)+</a:t>
            </a:r>
            <a:r>
              <a:rPr lang="en-US" altLang="zh-CN" sz="2400" i="1" dirty="0">
                <a:sym typeface="Symbol" pitchFamily="18" charset="2"/>
              </a:rPr>
              <a:t>n </a:t>
            </a:r>
            <a:r>
              <a:rPr lang="en-US" altLang="zh-CN" sz="2400" dirty="0">
                <a:sym typeface="Symbol" pitchFamily="18" charset="2"/>
              </a:rPr>
              <a:t> 2</a:t>
            </a:r>
            <a:r>
              <a:rPr lang="en-US" altLang="zh-CN" sz="2400" i="1" dirty="0">
                <a:sym typeface="Symbol" pitchFamily="18" charset="2"/>
              </a:rPr>
              <a:t>c</a:t>
            </a:r>
            <a:r>
              <a:rPr lang="en-US" altLang="zh-CN" sz="2400" dirty="0">
                <a:sym typeface="Symbol" pitchFamily="18" charset="2"/>
              </a:rPr>
              <a:t>(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/2)+</a:t>
            </a:r>
            <a:r>
              <a:rPr lang="en-US" altLang="zh-CN" sz="2400" i="1" dirty="0">
                <a:sym typeface="Symbol" pitchFamily="18" charset="2"/>
              </a:rPr>
              <a:t>n</a:t>
            </a:r>
          </a:p>
          <a:p>
            <a:pPr eaLnBrk="1" hangingPunct="1"/>
            <a:r>
              <a:rPr lang="en-US" altLang="zh-CN" sz="2400" i="1" dirty="0">
                <a:sym typeface="Symbol" pitchFamily="18" charset="2"/>
              </a:rPr>
              <a:t>            </a:t>
            </a:r>
            <a:r>
              <a:rPr lang="en-US" altLang="zh-CN" sz="2400" dirty="0">
                <a:sym typeface="Symbol" pitchFamily="18" charset="2"/>
              </a:rPr>
              <a:t> 2</a:t>
            </a:r>
            <a:r>
              <a:rPr lang="en-US" altLang="zh-CN" sz="2400" i="1" dirty="0">
                <a:sym typeface="Symbol" pitchFamily="18" charset="2"/>
              </a:rPr>
              <a:t>c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/2)+</a:t>
            </a:r>
            <a:r>
              <a:rPr lang="en-US" altLang="zh-CN" sz="2400" i="1" dirty="0">
                <a:sym typeface="Symbol" pitchFamily="18" charset="2"/>
              </a:rPr>
              <a:t>n = 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i="1" dirty="0">
                <a:sym typeface="Symbol" pitchFamily="18" charset="2"/>
              </a:rPr>
              <a:t>c</a:t>
            </a:r>
            <a:r>
              <a:rPr lang="en-US" altLang="zh-CN" sz="2400" dirty="0">
                <a:sym typeface="Symbol" pitchFamily="18" charset="2"/>
              </a:rPr>
              <a:t>+1)n, </a:t>
            </a: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Fail!</a:t>
            </a:r>
            <a:endParaRPr lang="en-US" altLang="zh-CN" sz="2400" b="1" i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66825" y="5389563"/>
            <a:ext cx="4905375" cy="1348061"/>
          </a:xfrm>
          <a:prstGeom prst="rect">
            <a:avLst/>
          </a:prstGeom>
          <a:gradFill rotWithShape="1">
            <a:gsLst>
              <a:gs pos="0">
                <a:srgbClr val="99FF33"/>
              </a:gs>
              <a:gs pos="100000">
                <a:srgbClr val="74C22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In fact: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= 2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itchFamily="18" charset="2"/>
              </a:rPr>
              <a:t>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/2)+</a:t>
            </a:r>
            <a:r>
              <a:rPr lang="en-US" altLang="zh-CN" sz="2400" i="1" dirty="0">
                <a:sym typeface="Symbol" pitchFamily="18" charset="2"/>
              </a:rPr>
              <a:t>n </a:t>
            </a:r>
            <a:r>
              <a:rPr lang="en-US" altLang="zh-CN" sz="2400" dirty="0">
                <a:sym typeface="Symbol" pitchFamily="18" charset="2"/>
              </a:rPr>
              <a:t> 2</a:t>
            </a:r>
            <a:r>
              <a:rPr lang="en-US" altLang="zh-CN" sz="2400" i="1" dirty="0">
                <a:sym typeface="Symbol" pitchFamily="18" charset="2"/>
              </a:rPr>
              <a:t>c</a:t>
            </a:r>
            <a:r>
              <a:rPr lang="en-US" altLang="zh-CN" sz="2400" dirty="0">
                <a:sym typeface="Symbol" pitchFamily="18" charset="2"/>
              </a:rPr>
              <a:t>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/2+</a:t>
            </a:r>
            <a:r>
              <a:rPr lang="en-US" altLang="zh-CN" sz="2400" i="1" dirty="0">
                <a:sym typeface="Symbol" pitchFamily="18" charset="2"/>
              </a:rPr>
              <a:t>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ym typeface="Symbol" pitchFamily="18" charset="2"/>
              </a:rPr>
              <a:t>        2</a:t>
            </a:r>
            <a:r>
              <a:rPr lang="en-US" altLang="zh-CN" sz="2400" i="1" dirty="0">
                <a:sym typeface="Symbol" pitchFamily="18" charset="2"/>
              </a:rPr>
              <a:t>c</a:t>
            </a:r>
            <a:r>
              <a:rPr lang="en-US" altLang="zh-CN" sz="2400" dirty="0">
                <a:sym typeface="Symbol" pitchFamily="18" charset="2"/>
              </a:rPr>
              <a:t>[(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-1)/2]+</a:t>
            </a:r>
            <a:r>
              <a:rPr lang="en-US" altLang="zh-CN" sz="2400" i="1" dirty="0">
                <a:sym typeface="Symbol" pitchFamily="18" charset="2"/>
              </a:rPr>
              <a:t>n </a:t>
            </a:r>
            <a:r>
              <a:rPr lang="en-US" altLang="zh-CN" sz="2400" dirty="0">
                <a:sym typeface="Symbol" pitchFamily="18" charset="2"/>
              </a:rPr>
              <a:t>= </a:t>
            </a:r>
            <a:r>
              <a:rPr lang="en-US" altLang="zh-CN" sz="2400" i="1" dirty="0" err="1">
                <a:sym typeface="Symbol" pitchFamily="18" charset="2"/>
              </a:rPr>
              <a:t>cn</a:t>
            </a:r>
            <a:r>
              <a:rPr lang="en-US" altLang="zh-CN" sz="2400" dirty="0">
                <a:sym typeface="Symbol" pitchFamily="18" charset="2"/>
              </a:rPr>
              <a:t>+(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-</a:t>
            </a:r>
            <a:r>
              <a:rPr lang="en-US" altLang="zh-CN" sz="2400" i="1" dirty="0">
                <a:sym typeface="Symbol" pitchFamily="18" charset="2"/>
              </a:rPr>
              <a:t>c</a:t>
            </a:r>
            <a:r>
              <a:rPr lang="en-US" altLang="zh-CN" sz="2400" dirty="0">
                <a:sym typeface="Symbol" pitchFamily="18" charset="2"/>
              </a:rPr>
              <a:t>)  </a:t>
            </a:r>
            <a:r>
              <a:rPr lang="en-US" altLang="zh-CN" sz="2400" i="1" dirty="0" err="1">
                <a:sym typeface="Symbol" pitchFamily="18" charset="2"/>
              </a:rPr>
              <a:t>cn</a:t>
            </a:r>
            <a:endParaRPr lang="en-US" altLang="zh-CN" sz="2400" i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 autoUpdateAnimBg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Guess and Prove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Example: </a:t>
            </a:r>
            <a:r>
              <a:rPr lang="en-US" altLang="zh-CN" i="1" dirty="0">
                <a:latin typeface="Times New Roman" pitchFamily="18" charset="0"/>
              </a:rPr>
              <a:t>T(n)=2T(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n/2) +n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sym typeface="Symbol" pitchFamily="18" charset="2"/>
              </a:rPr>
              <a:t>Guess</a:t>
            </a:r>
          </a:p>
          <a:p>
            <a:pPr lvl="1" eaLnBrk="1" hangingPunct="1"/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log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)? </a:t>
            </a:r>
          </a:p>
          <a:p>
            <a:pPr lvl="2" eaLnBrk="1" hangingPunct="1"/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)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cn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log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, to be proved for c large enough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196625" y="4104075"/>
            <a:ext cx="4648200" cy="22828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= 2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itchFamily="18" charset="2"/>
              </a:rPr>
              <a:t>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/2)+</a:t>
            </a:r>
            <a:r>
              <a:rPr lang="en-US" altLang="zh-CN" sz="2400" i="1" dirty="0">
                <a:sym typeface="Symbol" pitchFamily="18" charset="2"/>
              </a:rPr>
              <a:t>n </a:t>
            </a:r>
          </a:p>
          <a:p>
            <a:pPr eaLnBrk="1" hangingPunct="1"/>
            <a:r>
              <a:rPr lang="en-US" altLang="zh-CN" sz="2400" i="1" dirty="0">
                <a:sym typeface="Symbol" pitchFamily="18" charset="2"/>
              </a:rPr>
              <a:t>        </a:t>
            </a:r>
            <a:r>
              <a:rPr lang="en-US" altLang="zh-CN" sz="2400" dirty="0">
                <a:sym typeface="Symbol" pitchFamily="18" charset="2"/>
              </a:rPr>
              <a:t> 2(</a:t>
            </a:r>
            <a:r>
              <a:rPr lang="en-US" altLang="zh-CN" sz="2400" i="1" dirty="0" err="1">
                <a:sym typeface="Symbol" pitchFamily="18" charset="2"/>
              </a:rPr>
              <a:t>c</a:t>
            </a:r>
            <a:r>
              <a:rPr lang="en-US" altLang="zh-CN" sz="2400" dirty="0" err="1">
                <a:sym typeface="Symbol" pitchFamily="18" charset="2"/>
              </a:rPr>
              <a:t></a:t>
            </a:r>
            <a:r>
              <a:rPr lang="en-US" altLang="zh-CN" sz="2400" i="1" dirty="0" err="1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/2 log (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/2))+</a:t>
            </a:r>
            <a:r>
              <a:rPr lang="en-US" altLang="zh-CN" sz="2400" i="1" dirty="0">
                <a:sym typeface="Symbol" pitchFamily="18" charset="2"/>
              </a:rPr>
              <a:t>n</a:t>
            </a:r>
            <a:endParaRPr lang="en-US" altLang="zh-CN" sz="2400" dirty="0">
              <a:sym typeface="Symbol" pitchFamily="18" charset="2"/>
            </a:endParaRPr>
          </a:p>
          <a:p>
            <a:pPr eaLnBrk="1" hangingPunct="1"/>
            <a:r>
              <a:rPr lang="en-US" altLang="zh-CN" sz="2400" dirty="0">
                <a:sym typeface="Symbol" pitchFamily="18" charset="2"/>
              </a:rPr>
              <a:t>         </a:t>
            </a:r>
            <a:r>
              <a:rPr lang="en-US" altLang="zh-CN" sz="2400" i="1" dirty="0" err="1">
                <a:sym typeface="Symbol" pitchFamily="18" charset="2"/>
              </a:rPr>
              <a:t>cn</a:t>
            </a:r>
            <a:r>
              <a:rPr lang="en-US" altLang="zh-CN" sz="2400" dirty="0" err="1">
                <a:sym typeface="Symbol" pitchFamily="18" charset="2"/>
              </a:rPr>
              <a:t>log</a:t>
            </a:r>
            <a:r>
              <a:rPr lang="en-US" altLang="zh-CN" sz="2400" dirty="0">
                <a:sym typeface="Symbol" pitchFamily="18" charset="2"/>
              </a:rPr>
              <a:t> (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/2)+</a:t>
            </a:r>
            <a:r>
              <a:rPr lang="en-US" altLang="zh-CN" sz="2400" i="1" dirty="0">
                <a:sym typeface="Symbol" pitchFamily="18" charset="2"/>
              </a:rPr>
              <a:t>n</a:t>
            </a:r>
          </a:p>
          <a:p>
            <a:pPr eaLnBrk="1" hangingPunct="1"/>
            <a:r>
              <a:rPr lang="en-US" altLang="zh-CN" sz="2400" i="1" dirty="0">
                <a:sym typeface="Symbol" pitchFamily="18" charset="2"/>
              </a:rPr>
              <a:t>        = </a:t>
            </a:r>
            <a:r>
              <a:rPr lang="en-US" altLang="zh-CN" sz="2400" i="1" dirty="0" err="1">
                <a:sym typeface="Symbol" pitchFamily="18" charset="2"/>
              </a:rPr>
              <a:t>cn</a:t>
            </a:r>
            <a:r>
              <a:rPr lang="en-US" altLang="zh-CN" sz="2400" dirty="0">
                <a:sym typeface="Symbol" pitchFamily="18" charset="2"/>
              </a:rPr>
              <a:t> log</a:t>
            </a:r>
            <a:r>
              <a:rPr lang="en-US" altLang="zh-CN" sz="2400" i="1" dirty="0">
                <a:sym typeface="Symbol" pitchFamily="18" charset="2"/>
              </a:rPr>
              <a:t> n – </a:t>
            </a:r>
            <a:r>
              <a:rPr lang="en-US" altLang="zh-CN" sz="2400" i="1" dirty="0" err="1">
                <a:sym typeface="Symbol" pitchFamily="18" charset="2"/>
              </a:rPr>
              <a:t>cn</a:t>
            </a:r>
            <a:r>
              <a:rPr lang="en-US" altLang="zh-CN" sz="2400" dirty="0">
                <a:sym typeface="Symbol" pitchFamily="18" charset="2"/>
              </a:rPr>
              <a:t> log 2 +</a:t>
            </a:r>
            <a:r>
              <a:rPr lang="en-US" altLang="zh-CN" sz="2400" i="1" dirty="0">
                <a:sym typeface="Symbol" pitchFamily="18" charset="2"/>
              </a:rPr>
              <a:t>n</a:t>
            </a:r>
          </a:p>
          <a:p>
            <a:pPr eaLnBrk="1" hangingPunct="1"/>
            <a:r>
              <a:rPr lang="en-US" altLang="zh-CN" sz="2400" i="1" dirty="0">
                <a:sym typeface="Symbol" pitchFamily="18" charset="2"/>
              </a:rPr>
              <a:t>        = </a:t>
            </a:r>
            <a:r>
              <a:rPr lang="en-US" altLang="zh-CN" sz="2400" i="1" dirty="0" err="1">
                <a:sym typeface="Symbol" pitchFamily="18" charset="2"/>
              </a:rPr>
              <a:t>cn</a:t>
            </a:r>
            <a:r>
              <a:rPr lang="en-US" altLang="zh-CN" sz="2400" dirty="0">
                <a:sym typeface="Symbol" pitchFamily="18" charset="2"/>
              </a:rPr>
              <a:t> log </a:t>
            </a:r>
            <a:r>
              <a:rPr lang="en-US" altLang="zh-CN" sz="2400" i="1" dirty="0">
                <a:sym typeface="Symbol" pitchFamily="18" charset="2"/>
              </a:rPr>
              <a:t>n – </a:t>
            </a:r>
            <a:r>
              <a:rPr lang="en-US" altLang="zh-CN" sz="2400" i="1" dirty="0" err="1">
                <a:sym typeface="Symbol" pitchFamily="18" charset="2"/>
              </a:rPr>
              <a:t>cn</a:t>
            </a:r>
            <a:r>
              <a:rPr lang="en-US" altLang="zh-CN" sz="2400" i="1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+ </a:t>
            </a:r>
            <a:r>
              <a:rPr lang="en-US" altLang="zh-CN" sz="2400" i="1" dirty="0">
                <a:sym typeface="Symbol" pitchFamily="18" charset="2"/>
              </a:rPr>
              <a:t>n</a:t>
            </a:r>
          </a:p>
          <a:p>
            <a:pPr eaLnBrk="1" hangingPunct="1"/>
            <a:r>
              <a:rPr lang="en-US" altLang="zh-CN" sz="2400" i="1" dirty="0">
                <a:sym typeface="Symbol" pitchFamily="18" charset="2"/>
              </a:rPr>
              <a:t>       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>
                <a:sym typeface="Symbol" pitchFamily="18" charset="2"/>
              </a:rPr>
              <a:t>cn</a:t>
            </a:r>
            <a:r>
              <a:rPr lang="en-US" altLang="zh-CN" sz="2400" dirty="0">
                <a:sym typeface="Symbol" pitchFamily="18" charset="2"/>
              </a:rPr>
              <a:t> log </a:t>
            </a:r>
            <a:r>
              <a:rPr lang="en-US" altLang="zh-CN" sz="2400" i="1" dirty="0">
                <a:sym typeface="Symbol" pitchFamily="18" charset="2"/>
              </a:rPr>
              <a:t>n   </a:t>
            </a:r>
            <a:r>
              <a:rPr lang="en-US" altLang="zh-CN" sz="2400" dirty="0">
                <a:sym typeface="Symbol" pitchFamily="18" charset="2"/>
              </a:rPr>
              <a:t>for </a:t>
            </a:r>
            <a:r>
              <a:rPr lang="en-US" altLang="zh-CN" sz="2400" i="1" dirty="0">
                <a:sym typeface="Symbol" pitchFamily="18" charset="2"/>
              </a:rPr>
              <a:t>c</a:t>
            </a:r>
            <a:r>
              <a:rPr lang="en-US" altLang="zh-CN" sz="2400" dirty="0">
                <a:sym typeface="Symbol" pitchFamily="18" charset="2"/>
              </a:rPr>
              <a:t>1</a:t>
            </a:r>
            <a:endParaRPr lang="en-US" altLang="zh-CN" sz="2400" i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915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3206" y="731947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(4) Recursion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787525" y="2749571"/>
            <a:ext cx="1062037" cy="4238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 i="1"/>
              <a:t>T</a:t>
            </a:r>
            <a:r>
              <a:rPr lang="en-US" altLang="zh-CN" sz="1800"/>
              <a:t>(</a:t>
            </a:r>
            <a:r>
              <a:rPr lang="en-US" altLang="zh-CN" sz="1800" i="1"/>
              <a:t>size</a:t>
            </a:r>
            <a:r>
              <a:rPr lang="en-US" altLang="zh-CN" sz="1800"/>
              <a:t>)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684462" y="3032146"/>
            <a:ext cx="995363" cy="19685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807075" y="2833709"/>
            <a:ext cx="1992312" cy="423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 i="1"/>
              <a:t>nonrecursive cost</a:t>
            </a:r>
            <a:endParaRPr lang="en-US" altLang="zh-CN" sz="1800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5143500" y="3028971"/>
            <a:ext cx="730250" cy="225425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135187" y="1948490"/>
            <a:ext cx="4968875" cy="5095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rgbClr val="0000CC"/>
                </a:solidFill>
              </a:rPr>
              <a:t>The recursion tree for T(n)=T(n/2)+T(n/2)+n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476625" y="3017859"/>
            <a:ext cx="1744662" cy="466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603750" y="3017859"/>
            <a:ext cx="0" cy="46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571875" y="3032146"/>
            <a:ext cx="10001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i="1"/>
              <a:t>T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619625" y="3046434"/>
            <a:ext cx="714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 i="1"/>
              <a:t>n</a:t>
            </a:r>
            <a:endParaRPr lang="en-US" altLang="zh-CN" sz="1800"/>
          </a:p>
        </p:txBody>
      </p:sp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6397625" y="4908571"/>
            <a:ext cx="1857375" cy="536575"/>
            <a:chOff x="3974" y="1800"/>
            <a:chExt cx="1756" cy="570"/>
          </a:xfrm>
        </p:grpSpPr>
        <p:sp>
          <p:nvSpPr>
            <p:cNvPr id="20532" name="Rectangle 14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Line 15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Text Box 16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4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0535" name="Text Box 17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solidFill>
                    <a:srgbClr val="FF9900"/>
                  </a:solidFill>
                </a:rPr>
                <a:t>n/4</a:t>
              </a:r>
            </a:p>
          </p:txBody>
        </p:sp>
      </p:grpSp>
      <p:grpSp>
        <p:nvGrpSpPr>
          <p:cNvPr id="20494" name="Group 18"/>
          <p:cNvGrpSpPr>
            <a:grpSpLocks/>
          </p:cNvGrpSpPr>
          <p:nvPr/>
        </p:nvGrpSpPr>
        <p:grpSpPr bwMode="auto">
          <a:xfrm>
            <a:off x="4540250" y="4908571"/>
            <a:ext cx="1857375" cy="536575"/>
            <a:chOff x="3974" y="1800"/>
            <a:chExt cx="1756" cy="570"/>
          </a:xfrm>
        </p:grpSpPr>
        <p:sp>
          <p:nvSpPr>
            <p:cNvPr id="20528" name="Rectangle 19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Line 20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Text Box 21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4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0531" name="Text Box 22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solidFill>
                    <a:srgbClr val="FF9900"/>
                  </a:solidFill>
                </a:rPr>
                <a:t>n/4</a:t>
              </a:r>
            </a:p>
          </p:txBody>
        </p:sp>
      </p:grpSp>
      <p:grpSp>
        <p:nvGrpSpPr>
          <p:cNvPr id="20495" name="Group 23"/>
          <p:cNvGrpSpPr>
            <a:grpSpLocks/>
          </p:cNvGrpSpPr>
          <p:nvPr/>
        </p:nvGrpSpPr>
        <p:grpSpPr bwMode="auto">
          <a:xfrm>
            <a:off x="2682875" y="4894284"/>
            <a:ext cx="1857375" cy="536575"/>
            <a:chOff x="3974" y="1800"/>
            <a:chExt cx="1756" cy="570"/>
          </a:xfrm>
        </p:grpSpPr>
        <p:sp>
          <p:nvSpPr>
            <p:cNvPr id="20524" name="Rectangle 24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Line 25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Text Box 26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/4)</a:t>
              </a:r>
            </a:p>
          </p:txBody>
        </p:sp>
        <p:sp>
          <p:nvSpPr>
            <p:cNvPr id="20527" name="Text Box 27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solidFill>
                    <a:srgbClr val="FF9900"/>
                  </a:solidFill>
                </a:rPr>
                <a:t>n/4</a:t>
              </a:r>
            </a:p>
          </p:txBody>
        </p:sp>
      </p:grpSp>
      <p:grpSp>
        <p:nvGrpSpPr>
          <p:cNvPr id="20496" name="Group 28"/>
          <p:cNvGrpSpPr>
            <a:grpSpLocks/>
          </p:cNvGrpSpPr>
          <p:nvPr/>
        </p:nvGrpSpPr>
        <p:grpSpPr bwMode="auto">
          <a:xfrm>
            <a:off x="776287" y="4879996"/>
            <a:ext cx="1857375" cy="536575"/>
            <a:chOff x="3974" y="1800"/>
            <a:chExt cx="1756" cy="570"/>
          </a:xfrm>
        </p:grpSpPr>
        <p:sp>
          <p:nvSpPr>
            <p:cNvPr id="20520" name="Rectangle 29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Line 30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Text Box 31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4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0523" name="Text Box 32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solidFill>
                    <a:srgbClr val="FF9900"/>
                  </a:solidFill>
                </a:rPr>
                <a:t>n</a:t>
              </a:r>
              <a:r>
                <a:rPr lang="en-US" altLang="zh-CN" sz="1800">
                  <a:solidFill>
                    <a:srgbClr val="FF9900"/>
                  </a:solidFill>
                </a:rPr>
                <a:t>/</a:t>
              </a:r>
              <a:r>
                <a:rPr lang="en-US" altLang="zh-CN" sz="1800" i="1">
                  <a:solidFill>
                    <a:srgbClr val="FF9900"/>
                  </a:solidFill>
                </a:rPr>
                <a:t>4</a:t>
              </a:r>
              <a:endParaRPr lang="en-US" altLang="zh-CN" sz="1800">
                <a:solidFill>
                  <a:srgbClr val="FF9900"/>
                </a:solidFill>
              </a:endParaRPr>
            </a:p>
          </p:txBody>
        </p:sp>
      </p:grpSp>
      <p:grpSp>
        <p:nvGrpSpPr>
          <p:cNvPr id="20497" name="Group 33"/>
          <p:cNvGrpSpPr>
            <a:grpSpLocks/>
          </p:cNvGrpSpPr>
          <p:nvPr/>
        </p:nvGrpSpPr>
        <p:grpSpPr bwMode="auto">
          <a:xfrm>
            <a:off x="5397500" y="3906859"/>
            <a:ext cx="1857375" cy="536575"/>
            <a:chOff x="3974" y="1800"/>
            <a:chExt cx="1756" cy="570"/>
          </a:xfrm>
        </p:grpSpPr>
        <p:sp>
          <p:nvSpPr>
            <p:cNvPr id="20516" name="Rectangle 34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35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Text Box 36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2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0519" name="Text Box 37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2</a:t>
              </a:r>
              <a:endParaRPr lang="en-US" altLang="zh-CN" sz="1800"/>
            </a:p>
          </p:txBody>
        </p:sp>
      </p:grpSp>
      <p:grpSp>
        <p:nvGrpSpPr>
          <p:cNvPr id="20498" name="Group 38"/>
          <p:cNvGrpSpPr>
            <a:grpSpLocks/>
          </p:cNvGrpSpPr>
          <p:nvPr/>
        </p:nvGrpSpPr>
        <p:grpSpPr bwMode="auto">
          <a:xfrm>
            <a:off x="1860550" y="3935434"/>
            <a:ext cx="1857375" cy="536575"/>
            <a:chOff x="3974" y="1800"/>
            <a:chExt cx="1756" cy="570"/>
          </a:xfrm>
        </p:grpSpPr>
        <p:sp>
          <p:nvSpPr>
            <p:cNvPr id="20512" name="Rectangle 39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Line 40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Text Box 41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2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0515" name="Text Box 42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2</a:t>
              </a:r>
              <a:endParaRPr lang="en-US" altLang="zh-CN" sz="1800"/>
            </a:p>
          </p:txBody>
        </p:sp>
      </p:grpSp>
      <p:sp>
        <p:nvSpPr>
          <p:cNvPr id="20499" name="Line 43"/>
          <p:cNvSpPr>
            <a:spLocks noChangeShapeType="1"/>
          </p:cNvSpPr>
          <p:nvPr/>
        </p:nvSpPr>
        <p:spPr bwMode="auto">
          <a:xfrm flipH="1">
            <a:off x="2859087" y="3482996"/>
            <a:ext cx="11747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Line 44"/>
          <p:cNvSpPr>
            <a:spLocks noChangeShapeType="1"/>
          </p:cNvSpPr>
          <p:nvPr/>
        </p:nvSpPr>
        <p:spPr bwMode="auto">
          <a:xfrm>
            <a:off x="4684712" y="3482996"/>
            <a:ext cx="1411288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Line 45"/>
          <p:cNvSpPr>
            <a:spLocks noChangeShapeType="1"/>
          </p:cNvSpPr>
          <p:nvPr/>
        </p:nvSpPr>
        <p:spPr bwMode="auto">
          <a:xfrm flipH="1">
            <a:off x="1685925" y="4400571"/>
            <a:ext cx="777875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Line 46"/>
          <p:cNvSpPr>
            <a:spLocks noChangeShapeType="1"/>
          </p:cNvSpPr>
          <p:nvPr/>
        </p:nvSpPr>
        <p:spPr bwMode="auto">
          <a:xfrm>
            <a:off x="3017837" y="4400571"/>
            <a:ext cx="63500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Line 47"/>
          <p:cNvSpPr>
            <a:spLocks noChangeShapeType="1"/>
          </p:cNvSpPr>
          <p:nvPr/>
        </p:nvSpPr>
        <p:spPr bwMode="auto">
          <a:xfrm flipH="1">
            <a:off x="5414962" y="4371996"/>
            <a:ext cx="569913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4" name="Line 48"/>
          <p:cNvSpPr>
            <a:spLocks noChangeShapeType="1"/>
          </p:cNvSpPr>
          <p:nvPr/>
        </p:nvSpPr>
        <p:spPr bwMode="auto">
          <a:xfrm>
            <a:off x="6538912" y="4359296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5" name="Line 49"/>
          <p:cNvSpPr>
            <a:spLocks noChangeShapeType="1"/>
          </p:cNvSpPr>
          <p:nvPr/>
        </p:nvSpPr>
        <p:spPr bwMode="auto">
          <a:xfrm>
            <a:off x="6507162" y="4371996"/>
            <a:ext cx="811213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6" name="Line 50"/>
          <p:cNvSpPr>
            <a:spLocks noChangeShapeType="1"/>
          </p:cNvSpPr>
          <p:nvPr/>
        </p:nvSpPr>
        <p:spPr bwMode="auto">
          <a:xfrm flipH="1">
            <a:off x="1270000" y="5341959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7" name="Line 51"/>
          <p:cNvSpPr>
            <a:spLocks noChangeShapeType="1"/>
          </p:cNvSpPr>
          <p:nvPr/>
        </p:nvSpPr>
        <p:spPr bwMode="auto">
          <a:xfrm>
            <a:off x="1917700" y="5341959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8" name="Line 52"/>
          <p:cNvSpPr>
            <a:spLocks noChangeShapeType="1"/>
          </p:cNvSpPr>
          <p:nvPr/>
        </p:nvSpPr>
        <p:spPr bwMode="auto">
          <a:xfrm>
            <a:off x="2781300" y="5630884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9" name="Line 53"/>
          <p:cNvSpPr>
            <a:spLocks noChangeShapeType="1"/>
          </p:cNvSpPr>
          <p:nvPr/>
        </p:nvSpPr>
        <p:spPr bwMode="auto">
          <a:xfrm>
            <a:off x="5662612" y="5341959"/>
            <a:ext cx="4318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0" name="Line 54"/>
          <p:cNvSpPr>
            <a:spLocks noChangeShapeType="1"/>
          </p:cNvSpPr>
          <p:nvPr/>
        </p:nvSpPr>
        <p:spPr bwMode="auto">
          <a:xfrm flipH="1">
            <a:off x="6597650" y="5413396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1" name="Line 55"/>
          <p:cNvSpPr>
            <a:spLocks noChangeShapeType="1"/>
          </p:cNvSpPr>
          <p:nvPr/>
        </p:nvSpPr>
        <p:spPr bwMode="auto">
          <a:xfrm>
            <a:off x="7534275" y="5413396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</a:rPr>
              <a:t>Recursion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037733" y="2749571"/>
            <a:ext cx="1062037" cy="4238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 i="1" dirty="0"/>
              <a:t>T</a:t>
            </a:r>
            <a:r>
              <a:rPr lang="en-US" altLang="zh-CN" sz="1800" dirty="0"/>
              <a:t>(</a:t>
            </a:r>
            <a:r>
              <a:rPr lang="en-US" altLang="zh-CN" sz="1800" i="1" dirty="0"/>
              <a:t>size</a:t>
            </a:r>
            <a:r>
              <a:rPr lang="en-US" altLang="zh-CN" sz="1800" dirty="0"/>
              <a:t>)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934670" y="3032146"/>
            <a:ext cx="995363" cy="19685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057283" y="2833709"/>
            <a:ext cx="1992312" cy="423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 i="1"/>
              <a:t>nonrecursive cost</a:t>
            </a:r>
            <a:endParaRPr lang="en-US" altLang="zh-CN" sz="1800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4393708" y="3028971"/>
            <a:ext cx="730250" cy="225425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88763" y="1853675"/>
            <a:ext cx="3532187" cy="701159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rgbClr val="0000CC"/>
                </a:solidFill>
              </a:rPr>
              <a:t>The recursion tree for T(n)=T(n/2)+T(n/2)+n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726833" y="3017859"/>
            <a:ext cx="1744662" cy="466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853958" y="3017859"/>
            <a:ext cx="0" cy="46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822083" y="3032146"/>
            <a:ext cx="10001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i="1"/>
              <a:t>T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3869833" y="3046434"/>
            <a:ext cx="714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 i="1"/>
              <a:t>n</a:t>
            </a:r>
            <a:endParaRPr lang="en-US" altLang="zh-CN" sz="1800"/>
          </a:p>
        </p:txBody>
      </p:sp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5647833" y="4908571"/>
            <a:ext cx="1857375" cy="536575"/>
            <a:chOff x="3974" y="1800"/>
            <a:chExt cx="1756" cy="570"/>
          </a:xfrm>
        </p:grpSpPr>
        <p:sp>
          <p:nvSpPr>
            <p:cNvPr id="20532" name="Rectangle 14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Line 15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Text Box 16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4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0535" name="Text Box 17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solidFill>
                    <a:srgbClr val="FF9900"/>
                  </a:solidFill>
                </a:rPr>
                <a:t>n/4</a:t>
              </a:r>
            </a:p>
          </p:txBody>
        </p:sp>
      </p:grpSp>
      <p:grpSp>
        <p:nvGrpSpPr>
          <p:cNvPr id="20494" name="Group 18"/>
          <p:cNvGrpSpPr>
            <a:grpSpLocks/>
          </p:cNvGrpSpPr>
          <p:nvPr/>
        </p:nvGrpSpPr>
        <p:grpSpPr bwMode="auto">
          <a:xfrm>
            <a:off x="3790458" y="4908571"/>
            <a:ext cx="1857375" cy="536575"/>
            <a:chOff x="3974" y="1800"/>
            <a:chExt cx="1756" cy="570"/>
          </a:xfrm>
        </p:grpSpPr>
        <p:sp>
          <p:nvSpPr>
            <p:cNvPr id="20528" name="Rectangle 19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Line 20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Text Box 21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4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0531" name="Text Box 22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solidFill>
                    <a:srgbClr val="FF9900"/>
                  </a:solidFill>
                </a:rPr>
                <a:t>n/4</a:t>
              </a:r>
            </a:p>
          </p:txBody>
        </p:sp>
      </p:grpSp>
      <p:grpSp>
        <p:nvGrpSpPr>
          <p:cNvPr id="20495" name="Group 23"/>
          <p:cNvGrpSpPr>
            <a:grpSpLocks/>
          </p:cNvGrpSpPr>
          <p:nvPr/>
        </p:nvGrpSpPr>
        <p:grpSpPr bwMode="auto">
          <a:xfrm>
            <a:off x="1933083" y="4894284"/>
            <a:ext cx="1857375" cy="536575"/>
            <a:chOff x="3974" y="1800"/>
            <a:chExt cx="1756" cy="570"/>
          </a:xfrm>
        </p:grpSpPr>
        <p:sp>
          <p:nvSpPr>
            <p:cNvPr id="20524" name="Rectangle 24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Line 25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Text Box 26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/4)</a:t>
              </a:r>
            </a:p>
          </p:txBody>
        </p:sp>
        <p:sp>
          <p:nvSpPr>
            <p:cNvPr id="20527" name="Text Box 27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solidFill>
                    <a:srgbClr val="FF9900"/>
                  </a:solidFill>
                </a:rPr>
                <a:t>n/4</a:t>
              </a:r>
            </a:p>
          </p:txBody>
        </p:sp>
      </p:grpSp>
      <p:grpSp>
        <p:nvGrpSpPr>
          <p:cNvPr id="20496" name="Group 28"/>
          <p:cNvGrpSpPr>
            <a:grpSpLocks/>
          </p:cNvGrpSpPr>
          <p:nvPr/>
        </p:nvGrpSpPr>
        <p:grpSpPr bwMode="auto">
          <a:xfrm>
            <a:off x="26495" y="4879996"/>
            <a:ext cx="1857375" cy="536575"/>
            <a:chOff x="3974" y="1800"/>
            <a:chExt cx="1756" cy="570"/>
          </a:xfrm>
        </p:grpSpPr>
        <p:sp>
          <p:nvSpPr>
            <p:cNvPr id="20520" name="Rectangle 29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Line 30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Text Box 31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4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0523" name="Text Box 32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solidFill>
                    <a:srgbClr val="FF9900"/>
                  </a:solidFill>
                </a:rPr>
                <a:t>n</a:t>
              </a:r>
              <a:r>
                <a:rPr lang="en-US" altLang="zh-CN" sz="1800">
                  <a:solidFill>
                    <a:srgbClr val="FF9900"/>
                  </a:solidFill>
                </a:rPr>
                <a:t>/</a:t>
              </a:r>
              <a:r>
                <a:rPr lang="en-US" altLang="zh-CN" sz="1800" i="1">
                  <a:solidFill>
                    <a:srgbClr val="FF9900"/>
                  </a:solidFill>
                </a:rPr>
                <a:t>4</a:t>
              </a:r>
              <a:endParaRPr lang="en-US" altLang="zh-CN" sz="1800">
                <a:solidFill>
                  <a:srgbClr val="FF9900"/>
                </a:solidFill>
              </a:endParaRPr>
            </a:p>
          </p:txBody>
        </p:sp>
      </p:grpSp>
      <p:grpSp>
        <p:nvGrpSpPr>
          <p:cNvPr id="20497" name="Group 33"/>
          <p:cNvGrpSpPr>
            <a:grpSpLocks/>
          </p:cNvGrpSpPr>
          <p:nvPr/>
        </p:nvGrpSpPr>
        <p:grpSpPr bwMode="auto">
          <a:xfrm>
            <a:off x="4647708" y="3906859"/>
            <a:ext cx="1857375" cy="536575"/>
            <a:chOff x="3974" y="1800"/>
            <a:chExt cx="1756" cy="570"/>
          </a:xfrm>
        </p:grpSpPr>
        <p:sp>
          <p:nvSpPr>
            <p:cNvPr id="20516" name="Rectangle 34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35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Text Box 36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2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0519" name="Text Box 37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2</a:t>
              </a:r>
              <a:endParaRPr lang="en-US" altLang="zh-CN" sz="1800"/>
            </a:p>
          </p:txBody>
        </p:sp>
      </p:grpSp>
      <p:grpSp>
        <p:nvGrpSpPr>
          <p:cNvPr id="20498" name="Group 38"/>
          <p:cNvGrpSpPr>
            <a:grpSpLocks/>
          </p:cNvGrpSpPr>
          <p:nvPr/>
        </p:nvGrpSpPr>
        <p:grpSpPr bwMode="auto">
          <a:xfrm>
            <a:off x="1110758" y="3935434"/>
            <a:ext cx="1857375" cy="536575"/>
            <a:chOff x="3974" y="1800"/>
            <a:chExt cx="1756" cy="570"/>
          </a:xfrm>
        </p:grpSpPr>
        <p:sp>
          <p:nvSpPr>
            <p:cNvPr id="20512" name="Rectangle 39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Line 40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Text Box 41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2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0515" name="Text Box 42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2</a:t>
              </a:r>
              <a:endParaRPr lang="en-US" altLang="zh-CN" sz="1800"/>
            </a:p>
          </p:txBody>
        </p:sp>
      </p:grpSp>
      <p:sp>
        <p:nvSpPr>
          <p:cNvPr id="20499" name="Line 43"/>
          <p:cNvSpPr>
            <a:spLocks noChangeShapeType="1"/>
          </p:cNvSpPr>
          <p:nvPr/>
        </p:nvSpPr>
        <p:spPr bwMode="auto">
          <a:xfrm flipH="1">
            <a:off x="2109295" y="3482996"/>
            <a:ext cx="11747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Line 44"/>
          <p:cNvSpPr>
            <a:spLocks noChangeShapeType="1"/>
          </p:cNvSpPr>
          <p:nvPr/>
        </p:nvSpPr>
        <p:spPr bwMode="auto">
          <a:xfrm>
            <a:off x="3934920" y="3482996"/>
            <a:ext cx="1411288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Line 45"/>
          <p:cNvSpPr>
            <a:spLocks noChangeShapeType="1"/>
          </p:cNvSpPr>
          <p:nvPr/>
        </p:nvSpPr>
        <p:spPr bwMode="auto">
          <a:xfrm flipH="1">
            <a:off x="936133" y="4400571"/>
            <a:ext cx="777875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Line 46"/>
          <p:cNvSpPr>
            <a:spLocks noChangeShapeType="1"/>
          </p:cNvSpPr>
          <p:nvPr/>
        </p:nvSpPr>
        <p:spPr bwMode="auto">
          <a:xfrm>
            <a:off x="2268045" y="4400571"/>
            <a:ext cx="63500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Line 47"/>
          <p:cNvSpPr>
            <a:spLocks noChangeShapeType="1"/>
          </p:cNvSpPr>
          <p:nvPr/>
        </p:nvSpPr>
        <p:spPr bwMode="auto">
          <a:xfrm flipH="1">
            <a:off x="4665170" y="4371996"/>
            <a:ext cx="569913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4" name="Line 48"/>
          <p:cNvSpPr>
            <a:spLocks noChangeShapeType="1"/>
          </p:cNvSpPr>
          <p:nvPr/>
        </p:nvSpPr>
        <p:spPr bwMode="auto">
          <a:xfrm>
            <a:off x="5789120" y="4359296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5" name="Line 49"/>
          <p:cNvSpPr>
            <a:spLocks noChangeShapeType="1"/>
          </p:cNvSpPr>
          <p:nvPr/>
        </p:nvSpPr>
        <p:spPr bwMode="auto">
          <a:xfrm>
            <a:off x="5757370" y="4371996"/>
            <a:ext cx="811213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6" name="Line 50"/>
          <p:cNvSpPr>
            <a:spLocks noChangeShapeType="1"/>
          </p:cNvSpPr>
          <p:nvPr/>
        </p:nvSpPr>
        <p:spPr bwMode="auto">
          <a:xfrm flipH="1">
            <a:off x="520208" y="5341959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7" name="Line 51"/>
          <p:cNvSpPr>
            <a:spLocks noChangeShapeType="1"/>
          </p:cNvSpPr>
          <p:nvPr/>
        </p:nvSpPr>
        <p:spPr bwMode="auto">
          <a:xfrm>
            <a:off x="1167908" y="5341959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8" name="Line 52"/>
          <p:cNvSpPr>
            <a:spLocks noChangeShapeType="1"/>
          </p:cNvSpPr>
          <p:nvPr/>
        </p:nvSpPr>
        <p:spPr bwMode="auto">
          <a:xfrm>
            <a:off x="2031508" y="5630884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9" name="Line 53"/>
          <p:cNvSpPr>
            <a:spLocks noChangeShapeType="1"/>
          </p:cNvSpPr>
          <p:nvPr/>
        </p:nvSpPr>
        <p:spPr bwMode="auto">
          <a:xfrm>
            <a:off x="4912820" y="5341959"/>
            <a:ext cx="4318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0" name="Line 54"/>
          <p:cNvSpPr>
            <a:spLocks noChangeShapeType="1"/>
          </p:cNvSpPr>
          <p:nvPr/>
        </p:nvSpPr>
        <p:spPr bwMode="auto">
          <a:xfrm flipH="1">
            <a:off x="5847858" y="5413396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1" name="Line 55"/>
          <p:cNvSpPr>
            <a:spLocks noChangeShapeType="1"/>
          </p:cNvSpPr>
          <p:nvPr/>
        </p:nvSpPr>
        <p:spPr bwMode="auto">
          <a:xfrm>
            <a:off x="6784483" y="5413396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B518A2-EBC8-2D49-89D4-5DC86C847BBF}"/>
              </a:ext>
            </a:extLst>
          </p:cNvPr>
          <p:cNvSpPr txBox="1"/>
          <p:nvPr/>
        </p:nvSpPr>
        <p:spPr>
          <a:xfrm>
            <a:off x="4916571" y="48998"/>
            <a:ext cx="35733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kumimoji="1" lang="en-US" altLang="zh-CN" dirty="0"/>
              <a:t>Node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zh-CN" dirty="0"/>
              <a:t>Non-leaf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Recursive cost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Non-recursive cost</a:t>
            </a:r>
            <a:endParaRPr kumimoji="1" lang="en-US" altLang="zh-CN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/>
              <a:t>Leaf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Base case</a:t>
            </a:r>
          </a:p>
          <a:p>
            <a:pPr marL="342900" indent="-342900">
              <a:buFont typeface="Wingdings" pitchFamily="2" charset="2"/>
              <a:buChar char="n"/>
            </a:pPr>
            <a:r>
              <a:rPr kumimoji="1" lang="en-US" altLang="zh-CN" dirty="0"/>
              <a:t>Edge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/>
              <a:t>Recursion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5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</a:rPr>
              <a:t>Recursion Tree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 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38538" y="2328863"/>
            <a:ext cx="1744662" cy="466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4665663" y="2328863"/>
            <a:ext cx="0" cy="46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633788" y="2343150"/>
            <a:ext cx="10001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i="1"/>
              <a:t>T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681538" y="2357438"/>
            <a:ext cx="714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800" i="1"/>
              <a:t>n</a:t>
            </a:r>
            <a:endParaRPr lang="en-US" altLang="zh-CN" sz="1800"/>
          </a:p>
        </p:txBody>
      </p: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6459538" y="4219575"/>
            <a:ext cx="1857375" cy="536575"/>
            <a:chOff x="3974" y="1800"/>
            <a:chExt cx="1756" cy="570"/>
          </a:xfrm>
        </p:grpSpPr>
        <p:sp>
          <p:nvSpPr>
            <p:cNvPr id="24633" name="Rectangle 9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4" name="Line 10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5" name="Text Box 11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4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4636" name="Text Box 12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solidFill>
                    <a:srgbClr val="FF9900"/>
                  </a:solidFill>
                </a:rPr>
                <a:t>n/4</a:t>
              </a:r>
            </a:p>
          </p:txBody>
        </p:sp>
      </p:grpSp>
      <p:grpSp>
        <p:nvGrpSpPr>
          <p:cNvPr id="24585" name="Group 13"/>
          <p:cNvGrpSpPr>
            <a:grpSpLocks/>
          </p:cNvGrpSpPr>
          <p:nvPr/>
        </p:nvGrpSpPr>
        <p:grpSpPr bwMode="auto">
          <a:xfrm>
            <a:off x="4602163" y="4219575"/>
            <a:ext cx="1857375" cy="536575"/>
            <a:chOff x="3974" y="1800"/>
            <a:chExt cx="1756" cy="570"/>
          </a:xfrm>
        </p:grpSpPr>
        <p:sp>
          <p:nvSpPr>
            <p:cNvPr id="24629" name="Rectangle 14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Line 15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1" name="Text Box 16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4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4632" name="Text Box 17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solidFill>
                    <a:srgbClr val="FF9900"/>
                  </a:solidFill>
                </a:rPr>
                <a:t>n/4</a:t>
              </a:r>
            </a:p>
          </p:txBody>
        </p:sp>
      </p:grpSp>
      <p:grpSp>
        <p:nvGrpSpPr>
          <p:cNvPr id="24586" name="Group 18"/>
          <p:cNvGrpSpPr>
            <a:grpSpLocks/>
          </p:cNvGrpSpPr>
          <p:nvPr/>
        </p:nvGrpSpPr>
        <p:grpSpPr bwMode="auto">
          <a:xfrm>
            <a:off x="2744788" y="4205288"/>
            <a:ext cx="1857375" cy="536575"/>
            <a:chOff x="3974" y="1800"/>
            <a:chExt cx="1756" cy="570"/>
          </a:xfrm>
        </p:grpSpPr>
        <p:sp>
          <p:nvSpPr>
            <p:cNvPr id="24625" name="Rectangle 19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6" name="Line 20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7" name="Text Box 21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/4)</a:t>
              </a:r>
            </a:p>
          </p:txBody>
        </p:sp>
        <p:sp>
          <p:nvSpPr>
            <p:cNvPr id="24628" name="Text Box 22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solidFill>
                    <a:srgbClr val="FF9900"/>
                  </a:solidFill>
                </a:rPr>
                <a:t>n/4</a:t>
              </a:r>
            </a:p>
          </p:txBody>
        </p:sp>
      </p:grpSp>
      <p:grpSp>
        <p:nvGrpSpPr>
          <p:cNvPr id="24587" name="Group 23"/>
          <p:cNvGrpSpPr>
            <a:grpSpLocks/>
          </p:cNvGrpSpPr>
          <p:nvPr/>
        </p:nvGrpSpPr>
        <p:grpSpPr bwMode="auto">
          <a:xfrm>
            <a:off x="838200" y="4191000"/>
            <a:ext cx="1857375" cy="536575"/>
            <a:chOff x="3974" y="1800"/>
            <a:chExt cx="1756" cy="570"/>
          </a:xfrm>
        </p:grpSpPr>
        <p:sp>
          <p:nvSpPr>
            <p:cNvPr id="24621" name="Rectangle 24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Line 25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Text Box 26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4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4624" name="Text Box 27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solidFill>
                    <a:srgbClr val="FF9900"/>
                  </a:solidFill>
                </a:rPr>
                <a:t>n</a:t>
              </a:r>
              <a:r>
                <a:rPr lang="en-US" altLang="zh-CN" sz="1800">
                  <a:solidFill>
                    <a:srgbClr val="FF9900"/>
                  </a:solidFill>
                </a:rPr>
                <a:t>/</a:t>
              </a:r>
              <a:r>
                <a:rPr lang="en-US" altLang="zh-CN" sz="1800" i="1">
                  <a:solidFill>
                    <a:srgbClr val="FF9900"/>
                  </a:solidFill>
                </a:rPr>
                <a:t>4</a:t>
              </a:r>
              <a:endParaRPr lang="en-US" altLang="zh-CN" sz="1800">
                <a:solidFill>
                  <a:srgbClr val="FF9900"/>
                </a:solidFill>
              </a:endParaRPr>
            </a:p>
          </p:txBody>
        </p:sp>
      </p:grpSp>
      <p:grpSp>
        <p:nvGrpSpPr>
          <p:cNvPr id="24588" name="Group 28"/>
          <p:cNvGrpSpPr>
            <a:grpSpLocks/>
          </p:cNvGrpSpPr>
          <p:nvPr/>
        </p:nvGrpSpPr>
        <p:grpSpPr bwMode="auto">
          <a:xfrm>
            <a:off x="5459413" y="3217863"/>
            <a:ext cx="1857375" cy="536575"/>
            <a:chOff x="3974" y="1800"/>
            <a:chExt cx="1756" cy="570"/>
          </a:xfrm>
        </p:grpSpPr>
        <p:sp>
          <p:nvSpPr>
            <p:cNvPr id="24617" name="Rectangle 29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Line 30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Text Box 31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2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4620" name="Text Box 32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2</a:t>
              </a:r>
              <a:endParaRPr lang="en-US" altLang="zh-CN" sz="1800"/>
            </a:p>
          </p:txBody>
        </p:sp>
      </p:grpSp>
      <p:grpSp>
        <p:nvGrpSpPr>
          <p:cNvPr id="24589" name="Group 33"/>
          <p:cNvGrpSpPr>
            <a:grpSpLocks/>
          </p:cNvGrpSpPr>
          <p:nvPr/>
        </p:nvGrpSpPr>
        <p:grpSpPr bwMode="auto">
          <a:xfrm>
            <a:off x="1922463" y="3246438"/>
            <a:ext cx="1857375" cy="536575"/>
            <a:chOff x="3974" y="1800"/>
            <a:chExt cx="1756" cy="570"/>
          </a:xfrm>
        </p:grpSpPr>
        <p:sp>
          <p:nvSpPr>
            <p:cNvPr id="24613" name="Rectangle 34"/>
            <p:cNvSpPr>
              <a:spLocks noChangeArrowheads="1"/>
            </p:cNvSpPr>
            <p:nvPr/>
          </p:nvSpPr>
          <p:spPr bwMode="auto">
            <a:xfrm>
              <a:off x="3974" y="1800"/>
              <a:ext cx="165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Line 35"/>
            <p:cNvSpPr>
              <a:spLocks noChangeShapeType="1"/>
            </p:cNvSpPr>
            <p:nvPr/>
          </p:nvSpPr>
          <p:spPr bwMode="auto">
            <a:xfrm>
              <a:off x="5040" y="180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Text Box 36"/>
            <p:cNvSpPr txBox="1">
              <a:spLocks noChangeArrowheads="1"/>
            </p:cNvSpPr>
            <p:nvPr/>
          </p:nvSpPr>
          <p:spPr bwMode="auto">
            <a:xfrm>
              <a:off x="4064" y="1815"/>
              <a:ext cx="9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2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4616" name="Text Box 37"/>
            <p:cNvSpPr txBox="1">
              <a:spLocks noChangeArrowheads="1"/>
            </p:cNvSpPr>
            <p:nvPr/>
          </p:nvSpPr>
          <p:spPr bwMode="auto">
            <a:xfrm>
              <a:off x="5054" y="1830"/>
              <a:ext cx="67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i="1"/>
                <a:t>n</a:t>
              </a:r>
              <a:r>
                <a:rPr lang="en-US" altLang="zh-CN" sz="1800"/>
                <a:t>/</a:t>
              </a:r>
              <a:r>
                <a:rPr lang="en-US" altLang="zh-CN" sz="1800" i="1"/>
                <a:t>2</a:t>
              </a:r>
              <a:endParaRPr lang="en-US" altLang="zh-CN" sz="1800"/>
            </a:p>
          </p:txBody>
        </p:sp>
      </p:grpSp>
      <p:sp>
        <p:nvSpPr>
          <p:cNvPr id="24590" name="Line 38"/>
          <p:cNvSpPr>
            <a:spLocks noChangeShapeType="1"/>
          </p:cNvSpPr>
          <p:nvPr/>
        </p:nvSpPr>
        <p:spPr bwMode="auto">
          <a:xfrm flipH="1">
            <a:off x="2921000" y="2794000"/>
            <a:ext cx="11747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39"/>
          <p:cNvSpPr>
            <a:spLocks noChangeShapeType="1"/>
          </p:cNvSpPr>
          <p:nvPr/>
        </p:nvSpPr>
        <p:spPr bwMode="auto">
          <a:xfrm>
            <a:off x="4746625" y="2794000"/>
            <a:ext cx="1411288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40"/>
          <p:cNvSpPr>
            <a:spLocks noChangeShapeType="1"/>
          </p:cNvSpPr>
          <p:nvPr/>
        </p:nvSpPr>
        <p:spPr bwMode="auto">
          <a:xfrm flipH="1">
            <a:off x="1747838" y="3711575"/>
            <a:ext cx="777875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41"/>
          <p:cNvSpPr>
            <a:spLocks noChangeShapeType="1"/>
          </p:cNvSpPr>
          <p:nvPr/>
        </p:nvSpPr>
        <p:spPr bwMode="auto">
          <a:xfrm>
            <a:off x="3079750" y="3711575"/>
            <a:ext cx="63500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42"/>
          <p:cNvSpPr>
            <a:spLocks noChangeShapeType="1"/>
          </p:cNvSpPr>
          <p:nvPr/>
        </p:nvSpPr>
        <p:spPr bwMode="auto">
          <a:xfrm flipH="1">
            <a:off x="5476875" y="3683000"/>
            <a:ext cx="569913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Line 43"/>
          <p:cNvSpPr>
            <a:spLocks noChangeShapeType="1"/>
          </p:cNvSpPr>
          <p:nvPr/>
        </p:nvSpPr>
        <p:spPr bwMode="auto">
          <a:xfrm>
            <a:off x="6600825" y="36703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44"/>
          <p:cNvSpPr>
            <a:spLocks noChangeShapeType="1"/>
          </p:cNvSpPr>
          <p:nvPr/>
        </p:nvSpPr>
        <p:spPr bwMode="auto">
          <a:xfrm>
            <a:off x="6569075" y="3683000"/>
            <a:ext cx="811213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45"/>
          <p:cNvSpPr>
            <a:spLocks noChangeShapeType="1"/>
          </p:cNvSpPr>
          <p:nvPr/>
        </p:nvSpPr>
        <p:spPr bwMode="auto">
          <a:xfrm flipH="1">
            <a:off x="1331913" y="4652963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8" name="Line 46"/>
          <p:cNvSpPr>
            <a:spLocks noChangeShapeType="1"/>
          </p:cNvSpPr>
          <p:nvPr/>
        </p:nvSpPr>
        <p:spPr bwMode="auto">
          <a:xfrm>
            <a:off x="1979613" y="4652963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9" name="Line 47"/>
          <p:cNvSpPr>
            <a:spLocks noChangeShapeType="1"/>
          </p:cNvSpPr>
          <p:nvPr/>
        </p:nvSpPr>
        <p:spPr bwMode="auto">
          <a:xfrm>
            <a:off x="2843213" y="4941888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0" name="Line 48"/>
          <p:cNvSpPr>
            <a:spLocks noChangeShapeType="1"/>
          </p:cNvSpPr>
          <p:nvPr/>
        </p:nvSpPr>
        <p:spPr bwMode="auto">
          <a:xfrm>
            <a:off x="5724525" y="4652963"/>
            <a:ext cx="4318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1" name="Line 49"/>
          <p:cNvSpPr>
            <a:spLocks noChangeShapeType="1"/>
          </p:cNvSpPr>
          <p:nvPr/>
        </p:nvSpPr>
        <p:spPr bwMode="auto">
          <a:xfrm flipH="1">
            <a:off x="6659563" y="4724400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2" name="Line 50"/>
          <p:cNvSpPr>
            <a:spLocks noChangeShapeType="1"/>
          </p:cNvSpPr>
          <p:nvPr/>
        </p:nvSpPr>
        <p:spPr bwMode="auto">
          <a:xfrm>
            <a:off x="7596188" y="4724400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3" name="Text Box 51"/>
          <p:cNvSpPr txBox="1">
            <a:spLocks noChangeArrowheads="1"/>
          </p:cNvSpPr>
          <p:nvPr/>
        </p:nvSpPr>
        <p:spPr bwMode="auto">
          <a:xfrm>
            <a:off x="5223646" y="1436270"/>
            <a:ext cx="3578612" cy="509588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rgbClr val="0000CC"/>
                </a:solidFill>
              </a:rPr>
              <a:t>T(n)=T(n/2)+T(n/2)+n</a:t>
            </a:r>
          </a:p>
        </p:txBody>
      </p:sp>
      <p:sp>
        <p:nvSpPr>
          <p:cNvPr id="24604" name="Text Box 52"/>
          <p:cNvSpPr txBox="1">
            <a:spLocks noChangeArrowheads="1"/>
          </p:cNvSpPr>
          <p:nvPr/>
        </p:nvSpPr>
        <p:spPr bwMode="auto">
          <a:xfrm>
            <a:off x="228600" y="5486400"/>
            <a:ext cx="6629400" cy="51435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At this level: </a:t>
            </a: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</a:t>
            </a:r>
            <a:r>
              <a:rPr lang="en-US" altLang="zh-CN" sz="2400" i="1"/>
              <a:t>n</a:t>
            </a:r>
            <a:r>
              <a:rPr lang="en-US" altLang="zh-CN" sz="2400"/>
              <a:t>+2(</a:t>
            </a:r>
            <a:r>
              <a:rPr lang="en-US" altLang="zh-CN" sz="2400" i="1"/>
              <a:t>n</a:t>
            </a:r>
            <a:r>
              <a:rPr lang="en-US" altLang="zh-CN" sz="2400"/>
              <a:t>/2)+4</a:t>
            </a: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/4)=2</a:t>
            </a:r>
            <a:r>
              <a:rPr lang="en-US" altLang="zh-CN" sz="2400" i="1"/>
              <a:t>n</a:t>
            </a:r>
            <a:r>
              <a:rPr lang="en-US" altLang="zh-CN" sz="2400"/>
              <a:t>+4</a:t>
            </a: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/4)</a:t>
            </a:r>
          </a:p>
        </p:txBody>
      </p:sp>
      <p:sp>
        <p:nvSpPr>
          <p:cNvPr id="24605" name="Line 53"/>
          <p:cNvSpPr>
            <a:spLocks noChangeShapeType="1"/>
          </p:cNvSpPr>
          <p:nvPr/>
        </p:nvSpPr>
        <p:spPr bwMode="auto">
          <a:xfrm>
            <a:off x="8077200" y="5410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6" name="Rectangle 54"/>
          <p:cNvSpPr>
            <a:spLocks noChangeArrowheads="1"/>
          </p:cNvSpPr>
          <p:nvPr/>
        </p:nvSpPr>
        <p:spPr bwMode="auto">
          <a:xfrm>
            <a:off x="8153400" y="5791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7" name="Freeform 55"/>
          <p:cNvSpPr>
            <a:spLocks/>
          </p:cNvSpPr>
          <p:nvPr/>
        </p:nvSpPr>
        <p:spPr bwMode="auto">
          <a:xfrm>
            <a:off x="444500" y="4483100"/>
            <a:ext cx="393700" cy="1003300"/>
          </a:xfrm>
          <a:custGeom>
            <a:avLst/>
            <a:gdLst>
              <a:gd name="T0" fmla="*/ 12700 w 248"/>
              <a:gd name="T1" fmla="*/ 1003300 h 632"/>
              <a:gd name="T2" fmla="*/ 12700 w 248"/>
              <a:gd name="T3" fmla="*/ 317500 h 632"/>
              <a:gd name="T4" fmla="*/ 88900 w 248"/>
              <a:gd name="T5" fmla="*/ 88900 h 632"/>
              <a:gd name="T6" fmla="*/ 241300 w 248"/>
              <a:gd name="T7" fmla="*/ 12700 h 632"/>
              <a:gd name="T8" fmla="*/ 393700 w 248"/>
              <a:gd name="T9" fmla="*/ 1270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8" h="632">
                <a:moveTo>
                  <a:pt x="8" y="632"/>
                </a:moveTo>
                <a:cubicBezTo>
                  <a:pt x="4" y="464"/>
                  <a:pt x="0" y="296"/>
                  <a:pt x="8" y="200"/>
                </a:cubicBezTo>
                <a:cubicBezTo>
                  <a:pt x="16" y="104"/>
                  <a:pt x="32" y="88"/>
                  <a:pt x="56" y="56"/>
                </a:cubicBezTo>
                <a:cubicBezTo>
                  <a:pt x="80" y="24"/>
                  <a:pt x="120" y="16"/>
                  <a:pt x="152" y="8"/>
                </a:cubicBezTo>
                <a:cubicBezTo>
                  <a:pt x="184" y="0"/>
                  <a:pt x="240" y="8"/>
                  <a:pt x="248" y="8"/>
                </a:cubicBezTo>
              </a:path>
            </a:pathLst>
          </a:custGeom>
          <a:noFill/>
          <a:ln w="9525" cap="flat">
            <a:solidFill>
              <a:srgbClr val="FF9900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8" name="Text Box 56"/>
          <p:cNvSpPr txBox="1">
            <a:spLocks noChangeArrowheads="1"/>
          </p:cNvSpPr>
          <p:nvPr/>
        </p:nvSpPr>
        <p:spPr bwMode="auto">
          <a:xfrm>
            <a:off x="8077200" y="3429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solidFill>
                  <a:srgbClr val="0000CC"/>
                </a:solidFill>
              </a:rPr>
              <a:t>n</a:t>
            </a:r>
            <a:r>
              <a:rPr lang="en-US" altLang="zh-CN" sz="2400" b="1">
                <a:solidFill>
                  <a:srgbClr val="0000CC"/>
                </a:solidFill>
              </a:rPr>
              <a:t>/2</a:t>
            </a:r>
            <a:r>
              <a:rPr lang="en-US" altLang="zh-CN" sz="2400" b="1" baseline="30000">
                <a:solidFill>
                  <a:srgbClr val="0000CC"/>
                </a:solidFill>
              </a:rPr>
              <a:t>d</a:t>
            </a:r>
            <a:endParaRPr lang="en-US" altLang="zh-CN" sz="2400" b="1" i="1">
              <a:solidFill>
                <a:srgbClr val="0000CC"/>
              </a:solidFill>
            </a:endParaRPr>
          </a:p>
        </p:txBody>
      </p:sp>
      <p:sp>
        <p:nvSpPr>
          <p:cNvPr id="24609" name="Line 57"/>
          <p:cNvSpPr>
            <a:spLocks noChangeShapeType="1"/>
          </p:cNvSpPr>
          <p:nvPr/>
        </p:nvSpPr>
        <p:spPr bwMode="auto">
          <a:xfrm flipV="1">
            <a:off x="8382000" y="2438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0" name="Line 58"/>
          <p:cNvSpPr>
            <a:spLocks noChangeShapeType="1"/>
          </p:cNvSpPr>
          <p:nvPr/>
        </p:nvSpPr>
        <p:spPr bwMode="auto">
          <a:xfrm>
            <a:off x="8382000" y="4038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1" name="Text Box 59"/>
          <p:cNvSpPr txBox="1">
            <a:spLocks noChangeArrowheads="1"/>
          </p:cNvSpPr>
          <p:nvPr/>
        </p:nvSpPr>
        <p:spPr bwMode="auto">
          <a:xfrm>
            <a:off x="7924800" y="3657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2"/>
                </a:solidFill>
              </a:rPr>
              <a:t>(size </a:t>
            </a:r>
            <a:r>
              <a:rPr lang="en-US" altLang="zh-CN" sz="1800">
                <a:solidFill>
                  <a:schemeClr val="tx2"/>
                </a:solidFill>
                <a:sym typeface="Symbol" pitchFamily="18" charset="2"/>
              </a:rPr>
              <a:t>1)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128060" name="Text Box 60"/>
          <p:cNvSpPr txBox="1">
            <a:spLocks noChangeArrowheads="1"/>
          </p:cNvSpPr>
          <p:nvPr/>
        </p:nvSpPr>
        <p:spPr bwMode="auto">
          <a:xfrm>
            <a:off x="6096000" y="20574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i="1">
                <a:solidFill>
                  <a:srgbClr val="FF0000"/>
                </a:solidFill>
              </a:rPr>
              <a:t>T</a:t>
            </a:r>
            <a:r>
              <a:rPr lang="en-US" altLang="zh-CN" sz="3600" b="1">
                <a:solidFill>
                  <a:srgbClr val="FF0000"/>
                </a:solidFill>
              </a:rPr>
              <a:t>(</a:t>
            </a:r>
            <a:r>
              <a:rPr lang="en-US" altLang="zh-CN" sz="3600" b="1" i="1">
                <a:solidFill>
                  <a:srgbClr val="FF0000"/>
                </a:solidFill>
              </a:rPr>
              <a:t>n</a:t>
            </a:r>
            <a:r>
              <a:rPr lang="en-US" altLang="zh-CN" sz="3600" b="1">
                <a:solidFill>
                  <a:srgbClr val="FF0000"/>
                </a:solidFill>
              </a:rPr>
              <a:t>)=</a:t>
            </a:r>
            <a:r>
              <a:rPr lang="en-US" altLang="zh-CN" sz="3600" b="1" i="1">
                <a:solidFill>
                  <a:srgbClr val="FF0000"/>
                </a:solidFill>
              </a:rPr>
              <a:t>n</a:t>
            </a:r>
            <a:r>
              <a:rPr lang="en-US" altLang="zh-CN" sz="3600" b="1">
                <a:solidFill>
                  <a:srgbClr val="FF0000"/>
                </a:solidFill>
              </a:rPr>
              <a:t>lg</a:t>
            </a:r>
            <a:r>
              <a:rPr lang="en-US" altLang="zh-CN" sz="3600" b="1" i="1">
                <a:solidFill>
                  <a:srgbClr val="FF0000"/>
                </a:solidFill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2" descr="羊皮纸"/>
          <p:cNvSpPr>
            <a:spLocks noChangeArrowheads="1"/>
          </p:cNvSpPr>
          <p:nvPr/>
        </p:nvSpPr>
        <p:spPr bwMode="auto">
          <a:xfrm>
            <a:off x="0" y="5410200"/>
            <a:ext cx="8001000" cy="12954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8580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Times New Roman" pitchFamily="18" charset="0"/>
              </a:rPr>
              <a:t>Recursion Tree for</a:t>
            </a:r>
            <a:r>
              <a:rPr lang="en-US" altLang="zh-CN"/>
              <a:t>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257675" y="728663"/>
            <a:ext cx="449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i="1">
                <a:solidFill>
                  <a:schemeClr val="tx2"/>
                </a:solidFill>
              </a:rPr>
              <a:t>T</a:t>
            </a:r>
            <a:r>
              <a:rPr lang="en-US" altLang="zh-CN" sz="3600">
                <a:solidFill>
                  <a:schemeClr val="tx2"/>
                </a:solidFill>
              </a:rPr>
              <a:t>(</a:t>
            </a:r>
            <a:r>
              <a:rPr lang="en-US" altLang="zh-CN" sz="3600" i="1">
                <a:solidFill>
                  <a:schemeClr val="tx2"/>
                </a:solidFill>
              </a:rPr>
              <a:t>n</a:t>
            </a:r>
            <a:r>
              <a:rPr lang="en-US" altLang="zh-CN" sz="3600">
                <a:solidFill>
                  <a:schemeClr val="tx2"/>
                </a:solidFill>
              </a:rPr>
              <a:t>)=3</a:t>
            </a:r>
            <a:r>
              <a:rPr lang="en-US" altLang="zh-CN" sz="3600" i="1">
                <a:solidFill>
                  <a:schemeClr val="tx2"/>
                </a:solidFill>
              </a:rPr>
              <a:t>T</a:t>
            </a:r>
            <a:r>
              <a:rPr lang="en-US" altLang="zh-CN" sz="3600">
                <a:solidFill>
                  <a:schemeClr val="tx2"/>
                </a:solidFill>
              </a:rPr>
              <a:t>(</a:t>
            </a:r>
            <a:r>
              <a:rPr lang="en-US" altLang="zh-CN" sz="3600">
                <a:solidFill>
                  <a:schemeClr val="tx2"/>
                </a:solidFill>
                <a:sym typeface="Symbol" pitchFamily="18" charset="2"/>
              </a:rPr>
              <a:t></a:t>
            </a:r>
            <a:r>
              <a:rPr lang="en-US" altLang="zh-CN" sz="3600" i="1">
                <a:solidFill>
                  <a:schemeClr val="tx2"/>
                </a:solidFill>
                <a:sym typeface="Symbol" pitchFamily="18" charset="2"/>
              </a:rPr>
              <a:t>n</a:t>
            </a:r>
            <a:r>
              <a:rPr lang="en-US" altLang="zh-CN" sz="3600">
                <a:solidFill>
                  <a:schemeClr val="tx2"/>
                </a:solidFill>
                <a:sym typeface="Symbol" pitchFamily="18" charset="2"/>
              </a:rPr>
              <a:t>/4)+(</a:t>
            </a:r>
            <a:r>
              <a:rPr lang="en-US" altLang="zh-CN" sz="3600" i="1">
                <a:solidFill>
                  <a:schemeClr val="tx2"/>
                </a:solidFill>
                <a:sym typeface="Symbol" pitchFamily="18" charset="2"/>
              </a:rPr>
              <a:t>n</a:t>
            </a:r>
            <a:r>
              <a:rPr lang="en-US" altLang="zh-CN" sz="3600" baseline="3000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altLang="zh-CN" sz="3600">
                <a:solidFill>
                  <a:schemeClr val="tx2"/>
                </a:solidFill>
                <a:sym typeface="Symbol" pitchFamily="18" charset="2"/>
              </a:rPr>
              <a:t>)</a:t>
            </a:r>
            <a:endParaRPr lang="en-US" altLang="zh-CN" sz="3600">
              <a:solidFill>
                <a:schemeClr val="tx2"/>
              </a:solidFill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962400" y="1752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cn</a:t>
            </a:r>
            <a:r>
              <a:rPr lang="en-US" altLang="zh-CN" sz="1800" baseline="30000"/>
              <a:t>2</a:t>
            </a:r>
            <a:endParaRPr lang="en-US" altLang="zh-CN" sz="1800" i="1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34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2004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2672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3340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66675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0668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6002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1336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26670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7338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48006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1722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71628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V="1">
            <a:off x="8382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V="1">
            <a:off x="13716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flipV="1">
            <a:off x="18288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23622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V="1">
            <a:off x="29718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 flipV="1">
            <a:off x="34290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flipV="1">
            <a:off x="40386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flipV="1">
            <a:off x="44958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flipV="1">
            <a:off x="50292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V="1">
            <a:off x="56388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 flipV="1">
            <a:off x="64770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 flipV="1">
            <a:off x="69342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 flipV="1">
            <a:off x="73914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2" name="Text Box 33"/>
          <p:cNvSpPr txBox="1">
            <a:spLocks noChangeArrowheads="1"/>
          </p:cNvSpPr>
          <p:nvPr/>
        </p:nvSpPr>
        <p:spPr bwMode="auto">
          <a:xfrm>
            <a:off x="431800" y="3924300"/>
            <a:ext cx="1185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c</a:t>
            </a:r>
            <a:r>
              <a:rPr lang="en-US" altLang="zh-CN" sz="1800"/>
              <a:t>(</a:t>
            </a:r>
            <a:r>
              <a:rPr lang="en-US" altLang="zh-CN" sz="1200">
                <a:sym typeface="MS Reference 2" pitchFamily="2" charset="2"/>
              </a:rPr>
              <a:t>(1/16)</a:t>
            </a:r>
            <a:r>
              <a:rPr lang="en-US" altLang="zh-CN" sz="1800" i="1">
                <a:sym typeface="MS Reference 2" pitchFamily="2" charset="2"/>
              </a:rPr>
              <a:t>n</a:t>
            </a:r>
            <a:r>
              <a:rPr lang="en-US" altLang="zh-CN" sz="1800">
                <a:sym typeface="MS Reference 2" pitchFamily="2" charset="2"/>
              </a:rPr>
              <a:t>)</a:t>
            </a:r>
            <a:r>
              <a:rPr lang="en-US" altLang="zh-CN" sz="1800" baseline="30000">
                <a:sym typeface="MS Reference 2" pitchFamily="2" charset="2"/>
              </a:rPr>
              <a:t>2</a:t>
            </a:r>
            <a:endParaRPr lang="en-US" altLang="zh-CN" sz="1800" i="1"/>
          </a:p>
        </p:txBody>
      </p:sp>
      <p:sp>
        <p:nvSpPr>
          <p:cNvPr id="25633" name="Text Box 36"/>
          <p:cNvSpPr txBox="1">
            <a:spLocks noChangeArrowheads="1"/>
          </p:cNvSpPr>
          <p:nvPr/>
        </p:nvSpPr>
        <p:spPr bwMode="auto">
          <a:xfrm>
            <a:off x="3492500" y="4059238"/>
            <a:ext cx="1260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i="1"/>
              <a:t>c</a:t>
            </a:r>
            <a:r>
              <a:rPr lang="en-US" altLang="zh-CN" sz="1400"/>
              <a:t>((1/16)</a:t>
            </a:r>
            <a:r>
              <a:rPr lang="en-US" altLang="zh-CN" sz="1400" i="1">
                <a:sym typeface="MS Reference 2" pitchFamily="2" charset="2"/>
              </a:rPr>
              <a:t>n</a:t>
            </a:r>
            <a:r>
              <a:rPr lang="en-US" altLang="zh-CN" sz="1400">
                <a:sym typeface="MS Reference 2" pitchFamily="2" charset="2"/>
              </a:rPr>
              <a:t>)</a:t>
            </a:r>
            <a:r>
              <a:rPr lang="en-US" altLang="zh-CN" sz="1400" baseline="30000">
                <a:sym typeface="MS Reference 2" pitchFamily="2" charset="2"/>
              </a:rPr>
              <a:t>2</a:t>
            </a:r>
            <a:endParaRPr lang="en-US" altLang="zh-CN" sz="1400" i="1"/>
          </a:p>
        </p:txBody>
      </p:sp>
      <p:sp>
        <p:nvSpPr>
          <p:cNvPr id="25634" name="Line 41"/>
          <p:cNvSpPr>
            <a:spLocks noChangeShapeType="1"/>
          </p:cNvSpPr>
          <p:nvPr/>
        </p:nvSpPr>
        <p:spPr bwMode="auto">
          <a:xfrm flipH="1">
            <a:off x="762000" y="4343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5" name="Line 42"/>
          <p:cNvSpPr>
            <a:spLocks noChangeShapeType="1"/>
          </p:cNvSpPr>
          <p:nvPr/>
        </p:nvSpPr>
        <p:spPr bwMode="auto">
          <a:xfrm>
            <a:off x="990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6" name="Line 43"/>
          <p:cNvSpPr>
            <a:spLocks noChangeShapeType="1"/>
          </p:cNvSpPr>
          <p:nvPr/>
        </p:nvSpPr>
        <p:spPr bwMode="auto">
          <a:xfrm>
            <a:off x="1143000" y="4343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7" name="Line 44"/>
          <p:cNvSpPr>
            <a:spLocks noChangeShapeType="1"/>
          </p:cNvSpPr>
          <p:nvPr/>
        </p:nvSpPr>
        <p:spPr bwMode="auto">
          <a:xfrm flipH="1">
            <a:off x="6858000" y="4343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8" name="Line 45"/>
          <p:cNvSpPr>
            <a:spLocks noChangeShapeType="1"/>
          </p:cNvSpPr>
          <p:nvPr/>
        </p:nvSpPr>
        <p:spPr bwMode="auto">
          <a:xfrm>
            <a:off x="7086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9" name="Line 46"/>
          <p:cNvSpPr>
            <a:spLocks noChangeShapeType="1"/>
          </p:cNvSpPr>
          <p:nvPr/>
        </p:nvSpPr>
        <p:spPr bwMode="auto">
          <a:xfrm>
            <a:off x="7239000" y="4343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0" name="Text Box 47"/>
          <p:cNvSpPr txBox="1">
            <a:spLocks noChangeArrowheads="1"/>
          </p:cNvSpPr>
          <p:nvPr/>
        </p:nvSpPr>
        <p:spPr bwMode="auto">
          <a:xfrm>
            <a:off x="1981200" y="4419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……</a:t>
            </a:r>
          </a:p>
        </p:txBody>
      </p:sp>
      <p:sp>
        <p:nvSpPr>
          <p:cNvPr id="25641" name="Line 48"/>
          <p:cNvSpPr>
            <a:spLocks noChangeShapeType="1"/>
          </p:cNvSpPr>
          <p:nvPr/>
        </p:nvSpPr>
        <p:spPr bwMode="auto">
          <a:xfrm flipH="1">
            <a:off x="3733800" y="4343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2" name="Line 49"/>
          <p:cNvSpPr>
            <a:spLocks noChangeShapeType="1"/>
          </p:cNvSpPr>
          <p:nvPr/>
        </p:nvSpPr>
        <p:spPr bwMode="auto">
          <a:xfrm>
            <a:off x="39624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3" name="Line 50"/>
          <p:cNvSpPr>
            <a:spLocks noChangeShapeType="1"/>
          </p:cNvSpPr>
          <p:nvPr/>
        </p:nvSpPr>
        <p:spPr bwMode="auto">
          <a:xfrm>
            <a:off x="4114800" y="4343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4" name="Text Box 51"/>
          <p:cNvSpPr txBox="1">
            <a:spLocks noChangeArrowheads="1"/>
          </p:cNvSpPr>
          <p:nvPr/>
        </p:nvSpPr>
        <p:spPr bwMode="auto">
          <a:xfrm>
            <a:off x="5029200" y="4419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……</a:t>
            </a:r>
          </a:p>
        </p:txBody>
      </p:sp>
      <p:sp>
        <p:nvSpPr>
          <p:cNvPr id="25645" name="Text Box 52"/>
          <p:cNvSpPr txBox="1">
            <a:spLocks noChangeArrowheads="1"/>
          </p:cNvSpPr>
          <p:nvPr/>
        </p:nvSpPr>
        <p:spPr bwMode="auto">
          <a:xfrm>
            <a:off x="1466850" y="2708275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c</a:t>
            </a:r>
            <a:r>
              <a:rPr lang="en-US" altLang="zh-CN" sz="1800"/>
              <a:t>(</a:t>
            </a:r>
            <a:r>
              <a:rPr lang="en-US" altLang="zh-CN" sz="1800">
                <a:latin typeface="Trebuchet MS" pitchFamily="34" charset="0"/>
                <a:sym typeface="MS Reference 2" pitchFamily="2" charset="2"/>
              </a:rPr>
              <a:t>¼ </a:t>
            </a:r>
            <a:r>
              <a:rPr lang="en-US" altLang="zh-CN" sz="1800" i="1">
                <a:sym typeface="MS Reference 2" pitchFamily="2" charset="2"/>
              </a:rPr>
              <a:t>n</a:t>
            </a:r>
            <a:r>
              <a:rPr lang="en-US" altLang="zh-CN" sz="1800">
                <a:sym typeface="MS Reference 2" pitchFamily="2" charset="2"/>
              </a:rPr>
              <a:t>)</a:t>
            </a:r>
            <a:r>
              <a:rPr lang="en-US" altLang="zh-CN" sz="1800" baseline="30000">
                <a:sym typeface="MS Reference 2" pitchFamily="2" charset="2"/>
              </a:rPr>
              <a:t>2</a:t>
            </a:r>
            <a:endParaRPr lang="en-US" altLang="zh-CN" sz="1800" i="1"/>
          </a:p>
        </p:txBody>
      </p:sp>
      <p:sp>
        <p:nvSpPr>
          <p:cNvPr id="25646" name="Text Box 53"/>
          <p:cNvSpPr txBox="1">
            <a:spLocks noChangeArrowheads="1"/>
          </p:cNvSpPr>
          <p:nvPr/>
        </p:nvSpPr>
        <p:spPr bwMode="auto">
          <a:xfrm>
            <a:off x="3581400" y="266382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c</a:t>
            </a:r>
            <a:r>
              <a:rPr lang="en-US" altLang="zh-CN" sz="1800"/>
              <a:t>(</a:t>
            </a:r>
            <a:r>
              <a:rPr lang="en-US" altLang="zh-CN">
                <a:sym typeface="MS Reference 2" pitchFamily="2" charset="2"/>
              </a:rPr>
              <a:t>¼ </a:t>
            </a:r>
            <a:r>
              <a:rPr lang="en-US" altLang="zh-CN" sz="1800" i="1">
                <a:sym typeface="MS Reference 2" pitchFamily="2" charset="2"/>
              </a:rPr>
              <a:t>n</a:t>
            </a:r>
            <a:r>
              <a:rPr lang="en-US" altLang="zh-CN" sz="1800">
                <a:sym typeface="MS Reference 2" pitchFamily="2" charset="2"/>
              </a:rPr>
              <a:t>)</a:t>
            </a:r>
            <a:r>
              <a:rPr lang="en-US" altLang="zh-CN" sz="1800" baseline="30000">
                <a:sym typeface="MS Reference 2" pitchFamily="2" charset="2"/>
              </a:rPr>
              <a:t>2</a:t>
            </a:r>
          </a:p>
        </p:txBody>
      </p:sp>
      <p:sp>
        <p:nvSpPr>
          <p:cNvPr id="25647" name="Text Box 54"/>
          <p:cNvSpPr txBox="1">
            <a:spLocks noChangeArrowheads="1"/>
          </p:cNvSpPr>
          <p:nvPr/>
        </p:nvSpPr>
        <p:spPr bwMode="auto">
          <a:xfrm>
            <a:off x="5697538" y="270827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c</a:t>
            </a:r>
            <a:r>
              <a:rPr lang="en-US" altLang="zh-CN" sz="1800"/>
              <a:t>(</a:t>
            </a:r>
            <a:r>
              <a:rPr lang="en-US" altLang="zh-CN">
                <a:sym typeface="MS Reference 2" pitchFamily="2" charset="2"/>
              </a:rPr>
              <a:t>¼ </a:t>
            </a:r>
            <a:r>
              <a:rPr lang="en-US" altLang="zh-CN" sz="1800" i="1">
                <a:sym typeface="MS Reference 2" pitchFamily="2" charset="2"/>
              </a:rPr>
              <a:t>n</a:t>
            </a:r>
            <a:r>
              <a:rPr lang="en-US" altLang="zh-CN" sz="1800">
                <a:sym typeface="MS Reference 2" pitchFamily="2" charset="2"/>
              </a:rPr>
              <a:t>)</a:t>
            </a:r>
            <a:r>
              <a:rPr lang="en-US" altLang="zh-CN" sz="1800" baseline="30000">
                <a:sym typeface="MS Reference 2" pitchFamily="2" charset="2"/>
              </a:rPr>
              <a:t>2</a:t>
            </a:r>
          </a:p>
        </p:txBody>
      </p:sp>
      <p:sp>
        <p:nvSpPr>
          <p:cNvPr id="25648" name="Line 55"/>
          <p:cNvSpPr>
            <a:spLocks noChangeShapeType="1"/>
          </p:cNvSpPr>
          <p:nvPr/>
        </p:nvSpPr>
        <p:spPr bwMode="auto">
          <a:xfrm flipH="1">
            <a:off x="2209800" y="2057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9" name="Line 56"/>
          <p:cNvSpPr>
            <a:spLocks noChangeShapeType="1"/>
          </p:cNvSpPr>
          <p:nvPr/>
        </p:nvSpPr>
        <p:spPr bwMode="auto">
          <a:xfrm flipH="1">
            <a:off x="4038600" y="2057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50" name="Line 57"/>
          <p:cNvSpPr>
            <a:spLocks noChangeShapeType="1"/>
          </p:cNvSpPr>
          <p:nvPr/>
        </p:nvSpPr>
        <p:spPr bwMode="auto">
          <a:xfrm>
            <a:off x="4343400" y="20574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51" name="Line 58"/>
          <p:cNvSpPr>
            <a:spLocks noChangeShapeType="1"/>
          </p:cNvSpPr>
          <p:nvPr/>
        </p:nvSpPr>
        <p:spPr bwMode="auto">
          <a:xfrm flipH="1">
            <a:off x="1066800" y="3048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52" name="Line 59"/>
          <p:cNvSpPr>
            <a:spLocks noChangeShapeType="1"/>
          </p:cNvSpPr>
          <p:nvPr/>
        </p:nvSpPr>
        <p:spPr bwMode="auto">
          <a:xfrm flipH="1">
            <a:off x="1752600" y="30480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53" name="Line 60"/>
          <p:cNvSpPr>
            <a:spLocks noChangeShapeType="1"/>
          </p:cNvSpPr>
          <p:nvPr/>
        </p:nvSpPr>
        <p:spPr bwMode="auto">
          <a:xfrm>
            <a:off x="1981200" y="30480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54" name="Line 61"/>
          <p:cNvSpPr>
            <a:spLocks noChangeShapeType="1"/>
          </p:cNvSpPr>
          <p:nvPr/>
        </p:nvSpPr>
        <p:spPr bwMode="auto">
          <a:xfrm flipH="1">
            <a:off x="3276600" y="3048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55" name="Line 62"/>
          <p:cNvSpPr>
            <a:spLocks noChangeShapeType="1"/>
          </p:cNvSpPr>
          <p:nvPr/>
        </p:nvSpPr>
        <p:spPr bwMode="auto">
          <a:xfrm flipH="1">
            <a:off x="3962400" y="30480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56" name="Line 63"/>
          <p:cNvSpPr>
            <a:spLocks noChangeShapeType="1"/>
          </p:cNvSpPr>
          <p:nvPr/>
        </p:nvSpPr>
        <p:spPr bwMode="auto">
          <a:xfrm>
            <a:off x="4191000" y="30480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57" name="Line 64"/>
          <p:cNvSpPr>
            <a:spLocks noChangeShapeType="1"/>
          </p:cNvSpPr>
          <p:nvPr/>
        </p:nvSpPr>
        <p:spPr bwMode="auto">
          <a:xfrm flipH="1">
            <a:off x="5486400" y="30480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58" name="Line 65"/>
          <p:cNvSpPr>
            <a:spLocks noChangeShapeType="1"/>
          </p:cNvSpPr>
          <p:nvPr/>
        </p:nvSpPr>
        <p:spPr bwMode="auto">
          <a:xfrm>
            <a:off x="6172200" y="30480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59" name="Line 66"/>
          <p:cNvSpPr>
            <a:spLocks noChangeShapeType="1"/>
          </p:cNvSpPr>
          <p:nvPr/>
        </p:nvSpPr>
        <p:spPr bwMode="auto">
          <a:xfrm>
            <a:off x="6324600" y="3048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60" name="Text Box 67"/>
          <p:cNvSpPr txBox="1">
            <a:spLocks noChangeArrowheads="1"/>
          </p:cNvSpPr>
          <p:nvPr/>
        </p:nvSpPr>
        <p:spPr bwMode="auto">
          <a:xfrm>
            <a:off x="0" y="3505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</a:rPr>
              <a:t>log</a:t>
            </a:r>
            <a:r>
              <a:rPr lang="en-US" altLang="zh-CN" sz="1800" b="1" baseline="-25000">
                <a:solidFill>
                  <a:srgbClr val="FF0000"/>
                </a:solidFill>
              </a:rPr>
              <a:t>4</a:t>
            </a:r>
            <a:r>
              <a:rPr lang="en-US" altLang="zh-CN" sz="1800" b="1" i="1">
                <a:solidFill>
                  <a:srgbClr val="FF0000"/>
                </a:solidFill>
              </a:rPr>
              <a:t>n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sp>
        <p:nvSpPr>
          <p:cNvPr id="25661" name="Line 68"/>
          <p:cNvSpPr>
            <a:spLocks noChangeShapeType="1"/>
          </p:cNvSpPr>
          <p:nvPr/>
        </p:nvSpPr>
        <p:spPr bwMode="auto">
          <a:xfrm flipV="1">
            <a:off x="304800" y="1905000"/>
            <a:ext cx="0" cy="16002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62" name="Line 69"/>
          <p:cNvSpPr>
            <a:spLocks noChangeShapeType="1"/>
          </p:cNvSpPr>
          <p:nvPr/>
        </p:nvSpPr>
        <p:spPr bwMode="auto">
          <a:xfrm>
            <a:off x="304800" y="3886200"/>
            <a:ext cx="0" cy="20574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63" name="Text Box 70"/>
          <p:cNvSpPr txBox="1">
            <a:spLocks noChangeArrowheads="1"/>
          </p:cNvSpPr>
          <p:nvPr/>
        </p:nvSpPr>
        <p:spPr bwMode="auto">
          <a:xfrm>
            <a:off x="8077200" y="1752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i="1"/>
              <a:t>cn</a:t>
            </a:r>
            <a:r>
              <a:rPr lang="en-US" altLang="zh-CN" sz="1800" b="1" baseline="30000"/>
              <a:t>2</a:t>
            </a:r>
            <a:endParaRPr lang="en-US" altLang="zh-CN" sz="1800" b="1" i="1"/>
          </a:p>
        </p:txBody>
      </p:sp>
      <p:sp>
        <p:nvSpPr>
          <p:cNvPr id="25664" name="Text Box 71"/>
          <p:cNvSpPr txBox="1">
            <a:spLocks noChangeArrowheads="1"/>
          </p:cNvSpPr>
          <p:nvPr/>
        </p:nvSpPr>
        <p:spPr bwMode="auto">
          <a:xfrm>
            <a:off x="8001000" y="2514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/>
          </a:p>
        </p:txBody>
      </p:sp>
      <p:graphicFrame>
        <p:nvGraphicFramePr>
          <p:cNvPr id="25665" name="Object 72"/>
          <p:cNvGraphicFramePr>
            <a:graphicFrameLocks noChangeAspect="1"/>
          </p:cNvGraphicFramePr>
          <p:nvPr/>
        </p:nvGraphicFramePr>
        <p:xfrm>
          <a:off x="8001000" y="2590800"/>
          <a:ext cx="68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9" name="公式" r:id="rId5" imgW="418918" imgH="393529" progId="Equation.3">
                  <p:embed/>
                </p:oleObj>
              </mc:Choice>
              <mc:Fallback>
                <p:oleObj name="公式" r:id="rId5" imgW="418918" imgH="393529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90800"/>
                        <a:ext cx="68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66" name="Object 73"/>
          <p:cNvGraphicFramePr>
            <a:graphicFrameLocks noChangeAspect="1"/>
          </p:cNvGraphicFramePr>
          <p:nvPr/>
        </p:nvGraphicFramePr>
        <p:xfrm>
          <a:off x="8001000" y="3886200"/>
          <a:ext cx="91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0" name="公式" r:id="rId7" imgW="609600" imgH="469900" progId="Equation.3">
                  <p:embed/>
                </p:oleObj>
              </mc:Choice>
              <mc:Fallback>
                <p:oleObj name="公式" r:id="rId7" imgW="609600" imgH="4699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886200"/>
                        <a:ext cx="914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67" name="Text Box 74"/>
          <p:cNvSpPr txBox="1">
            <a:spLocks noChangeArrowheads="1"/>
          </p:cNvSpPr>
          <p:nvPr/>
        </p:nvSpPr>
        <p:spPr bwMode="auto">
          <a:xfrm rot="5400000">
            <a:off x="8031957" y="4845843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ea typeface="MS PMincho" pitchFamily="18" charset="-128"/>
              </a:rPr>
              <a:t>…</a:t>
            </a:r>
            <a:endParaRPr lang="zh-CN" altLang="en-US" sz="1800" b="1"/>
          </a:p>
        </p:txBody>
      </p:sp>
      <p:graphicFrame>
        <p:nvGraphicFramePr>
          <p:cNvPr id="25668" name="Object 75"/>
          <p:cNvGraphicFramePr>
            <a:graphicFrameLocks noChangeAspect="1"/>
          </p:cNvGraphicFramePr>
          <p:nvPr/>
        </p:nvGraphicFramePr>
        <p:xfrm>
          <a:off x="8077200" y="5638800"/>
          <a:ext cx="1066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1" name="公式" r:id="rId9" imgW="545863" imgH="228501" progId="Equation.3">
                  <p:embed/>
                </p:oleObj>
              </mc:Choice>
              <mc:Fallback>
                <p:oleObj name="公式" r:id="rId9" imgW="545863" imgH="228501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638800"/>
                        <a:ext cx="10668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69" name="Line 76"/>
          <p:cNvSpPr>
            <a:spLocks noChangeShapeType="1"/>
          </p:cNvSpPr>
          <p:nvPr/>
        </p:nvSpPr>
        <p:spPr bwMode="auto">
          <a:xfrm>
            <a:off x="4800600" y="1905000"/>
            <a:ext cx="320040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70" name="Line 77"/>
          <p:cNvSpPr>
            <a:spLocks noChangeShapeType="1"/>
          </p:cNvSpPr>
          <p:nvPr/>
        </p:nvSpPr>
        <p:spPr bwMode="auto">
          <a:xfrm>
            <a:off x="6629400" y="2895600"/>
            <a:ext cx="129540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71" name="Line 78"/>
          <p:cNvSpPr>
            <a:spLocks noChangeShapeType="1"/>
          </p:cNvSpPr>
          <p:nvPr/>
        </p:nvSpPr>
        <p:spPr bwMode="auto">
          <a:xfrm>
            <a:off x="7543800" y="4191000"/>
            <a:ext cx="38100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72" name="Line 79"/>
          <p:cNvSpPr>
            <a:spLocks noChangeShapeType="1"/>
          </p:cNvSpPr>
          <p:nvPr/>
        </p:nvSpPr>
        <p:spPr bwMode="auto">
          <a:xfrm>
            <a:off x="7696200" y="5867400"/>
            <a:ext cx="30480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73" name="Text Box 80"/>
          <p:cNvSpPr txBox="1">
            <a:spLocks noChangeArrowheads="1"/>
          </p:cNvSpPr>
          <p:nvPr/>
        </p:nvSpPr>
        <p:spPr bwMode="auto">
          <a:xfrm>
            <a:off x="7391400" y="6248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solidFill>
                  <a:srgbClr val="FF0000"/>
                </a:solidFill>
              </a:rPr>
              <a:t>Total: 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altLang="zh-CN" sz="2400" b="1" i="1">
                <a:solidFill>
                  <a:srgbClr val="FF0000"/>
                </a:solidFill>
              </a:rPr>
              <a:t>(n</a:t>
            </a:r>
            <a:r>
              <a:rPr lang="en-US" altLang="zh-CN" sz="2400" b="1" i="1" baseline="30000">
                <a:solidFill>
                  <a:srgbClr val="FF0000"/>
                </a:solidFill>
              </a:rPr>
              <a:t>2</a:t>
            </a:r>
            <a:r>
              <a:rPr lang="en-US" altLang="zh-CN" sz="2400" b="1" i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5674" name="Text Box 81"/>
          <p:cNvSpPr txBox="1">
            <a:spLocks noChangeArrowheads="1"/>
          </p:cNvSpPr>
          <p:nvPr/>
        </p:nvSpPr>
        <p:spPr bwMode="auto">
          <a:xfrm>
            <a:off x="2192338" y="6224588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Note: </a:t>
            </a:r>
          </a:p>
        </p:txBody>
      </p:sp>
      <p:graphicFrame>
        <p:nvGraphicFramePr>
          <p:cNvPr id="25675" name="Object 82"/>
          <p:cNvGraphicFramePr>
            <a:graphicFrameLocks noChangeAspect="1"/>
          </p:cNvGraphicFramePr>
          <p:nvPr/>
        </p:nvGraphicFramePr>
        <p:xfrm>
          <a:off x="2979738" y="6146800"/>
          <a:ext cx="236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2" name="公式" r:id="rId11" imgW="799753" imgH="203112" progId="Equation.3">
                  <p:embed/>
                </p:oleObj>
              </mc:Choice>
              <mc:Fallback>
                <p:oleObj name="公式" r:id="rId11" imgW="799753" imgH="203112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6146800"/>
                        <a:ext cx="2362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76" name="Text Box 83"/>
          <p:cNvSpPr txBox="1">
            <a:spLocks noChangeArrowheads="1"/>
          </p:cNvSpPr>
          <p:nvPr/>
        </p:nvSpPr>
        <p:spPr bwMode="auto">
          <a:xfrm>
            <a:off x="1285875" y="3924300"/>
            <a:ext cx="1185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c</a:t>
            </a:r>
            <a:r>
              <a:rPr lang="en-US" altLang="zh-CN" sz="1800"/>
              <a:t>(</a:t>
            </a:r>
            <a:r>
              <a:rPr lang="en-US" altLang="zh-CN" sz="1200">
                <a:sym typeface="MS Reference 2" pitchFamily="2" charset="2"/>
              </a:rPr>
              <a:t>(1/16)</a:t>
            </a:r>
            <a:r>
              <a:rPr lang="en-US" altLang="zh-CN" sz="1800" i="1">
                <a:sym typeface="MS Reference 2" pitchFamily="2" charset="2"/>
              </a:rPr>
              <a:t>n</a:t>
            </a:r>
            <a:r>
              <a:rPr lang="en-US" altLang="zh-CN" sz="1800">
                <a:sym typeface="MS Reference 2" pitchFamily="2" charset="2"/>
              </a:rPr>
              <a:t>)</a:t>
            </a:r>
            <a:r>
              <a:rPr lang="en-US" altLang="zh-CN" sz="1800" baseline="30000">
                <a:sym typeface="MS Reference 2" pitchFamily="2" charset="2"/>
              </a:rPr>
              <a:t>2</a:t>
            </a:r>
            <a:endParaRPr lang="en-US" altLang="zh-CN" sz="1800" i="1"/>
          </a:p>
        </p:txBody>
      </p:sp>
      <p:sp>
        <p:nvSpPr>
          <p:cNvPr id="25677" name="Text Box 84"/>
          <p:cNvSpPr txBox="1">
            <a:spLocks noChangeArrowheads="1"/>
          </p:cNvSpPr>
          <p:nvPr/>
        </p:nvSpPr>
        <p:spPr bwMode="auto">
          <a:xfrm>
            <a:off x="4976813" y="3968750"/>
            <a:ext cx="1185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c</a:t>
            </a:r>
            <a:r>
              <a:rPr lang="en-US" altLang="zh-CN" sz="1800"/>
              <a:t>(</a:t>
            </a:r>
            <a:r>
              <a:rPr lang="en-US" altLang="zh-CN" sz="1200">
                <a:sym typeface="MS Reference 2" pitchFamily="2" charset="2"/>
              </a:rPr>
              <a:t>(1/16)</a:t>
            </a:r>
            <a:r>
              <a:rPr lang="en-US" altLang="zh-CN" sz="1800" i="1">
                <a:sym typeface="MS Reference 2" pitchFamily="2" charset="2"/>
              </a:rPr>
              <a:t>n</a:t>
            </a:r>
            <a:r>
              <a:rPr lang="en-US" altLang="zh-CN" sz="1800">
                <a:sym typeface="MS Reference 2" pitchFamily="2" charset="2"/>
              </a:rPr>
              <a:t>)</a:t>
            </a:r>
            <a:r>
              <a:rPr lang="en-US" altLang="zh-CN" sz="1800" baseline="30000">
                <a:sym typeface="MS Reference 2" pitchFamily="2" charset="2"/>
              </a:rPr>
              <a:t>2</a:t>
            </a:r>
            <a:endParaRPr lang="en-US" altLang="zh-CN" sz="1800" i="1"/>
          </a:p>
        </p:txBody>
      </p:sp>
      <p:sp>
        <p:nvSpPr>
          <p:cNvPr id="25678" name="Text Box 85"/>
          <p:cNvSpPr txBox="1">
            <a:spLocks noChangeArrowheads="1"/>
          </p:cNvSpPr>
          <p:nvPr/>
        </p:nvSpPr>
        <p:spPr bwMode="auto">
          <a:xfrm>
            <a:off x="6642100" y="3968750"/>
            <a:ext cx="1185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c</a:t>
            </a:r>
            <a:r>
              <a:rPr lang="en-US" altLang="zh-CN" sz="1800"/>
              <a:t>(</a:t>
            </a:r>
            <a:r>
              <a:rPr lang="en-US" altLang="zh-CN" sz="1200">
                <a:sym typeface="MS Reference 2" pitchFamily="2" charset="2"/>
              </a:rPr>
              <a:t>(1/16)</a:t>
            </a:r>
            <a:r>
              <a:rPr lang="en-US" altLang="zh-CN" sz="1800" i="1">
                <a:sym typeface="MS Reference 2" pitchFamily="2" charset="2"/>
              </a:rPr>
              <a:t>n</a:t>
            </a:r>
            <a:r>
              <a:rPr lang="en-US" altLang="zh-CN" sz="1800">
                <a:sym typeface="MS Reference 2" pitchFamily="2" charset="2"/>
              </a:rPr>
              <a:t>)</a:t>
            </a:r>
            <a:r>
              <a:rPr lang="en-US" altLang="zh-CN" sz="1800" baseline="30000">
                <a:sym typeface="MS Reference 2" pitchFamily="2" charset="2"/>
              </a:rPr>
              <a:t>2</a:t>
            </a:r>
            <a:endParaRPr lang="en-US" altLang="zh-CN" sz="1800" i="1"/>
          </a:p>
        </p:txBody>
      </p:sp>
      <p:sp>
        <p:nvSpPr>
          <p:cNvPr id="25679" name="Text Box 86"/>
          <p:cNvSpPr txBox="1">
            <a:spLocks noChangeArrowheads="1"/>
          </p:cNvSpPr>
          <p:nvPr/>
        </p:nvSpPr>
        <p:spPr bwMode="auto">
          <a:xfrm>
            <a:off x="2411413" y="39243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……</a:t>
            </a:r>
          </a:p>
        </p:txBody>
      </p:sp>
      <p:sp>
        <p:nvSpPr>
          <p:cNvPr id="25680" name="Text Box 87"/>
          <p:cNvSpPr txBox="1">
            <a:spLocks noChangeArrowheads="1"/>
          </p:cNvSpPr>
          <p:nvPr/>
        </p:nvSpPr>
        <p:spPr bwMode="auto">
          <a:xfrm>
            <a:off x="6011863" y="39243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……</a:t>
            </a:r>
          </a:p>
        </p:txBody>
      </p:sp>
      <p:sp>
        <p:nvSpPr>
          <p:cNvPr id="25681" name="Text Box 88"/>
          <p:cNvSpPr txBox="1">
            <a:spLocks noChangeArrowheads="1"/>
          </p:cNvSpPr>
          <p:nvPr/>
        </p:nvSpPr>
        <p:spPr bwMode="auto">
          <a:xfrm>
            <a:off x="5741988" y="5749925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5682" name="Line 89"/>
          <p:cNvSpPr>
            <a:spLocks noChangeShapeType="1"/>
          </p:cNvSpPr>
          <p:nvPr/>
        </p:nvSpPr>
        <p:spPr bwMode="auto">
          <a:xfrm flipV="1">
            <a:off x="6046788" y="55213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</a:rPr>
              <a:t>In the last class…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Asymptotic growth rate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The Sets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,  and 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Complexity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An Example: Binary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Binary </a:t>
            </a:r>
            <a:r>
              <a:rPr lang="en-US" altLang="zh-CN">
                <a:latin typeface="Times New Roman" pitchFamily="18" charset="0"/>
              </a:rPr>
              <a:t>Search is </a:t>
            </a:r>
            <a:r>
              <a:rPr lang="en-US" altLang="zh-CN" dirty="0">
                <a:latin typeface="Times New Roman" pitchFamily="18" charset="0"/>
              </a:rPr>
              <a:t>Optimal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花束"/>
          <p:cNvSpPr>
            <a:spLocks noChangeArrowheads="1"/>
          </p:cNvSpPr>
          <p:nvPr/>
        </p:nvSpPr>
        <p:spPr bwMode="auto">
          <a:xfrm>
            <a:off x="4939528" y="1728374"/>
            <a:ext cx="4038600" cy="495420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Rectangle 3" descr="纸莎草纸"/>
          <p:cNvSpPr>
            <a:spLocks noChangeArrowheads="1"/>
          </p:cNvSpPr>
          <p:nvPr/>
        </p:nvSpPr>
        <p:spPr bwMode="auto">
          <a:xfrm>
            <a:off x="152400" y="1828800"/>
            <a:ext cx="4572000" cy="47244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82638"/>
            <a:ext cx="8070850" cy="7016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Times New Roman" pitchFamily="18" charset="0"/>
              </a:rPr>
              <a:t>Verifying “Guess” by Recursive Tree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28600" y="1981200"/>
          <a:ext cx="41148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3" name="公式" r:id="rId6" imgW="2044700" imgH="2006600" progId="Equation.3">
                  <p:embed/>
                </p:oleObj>
              </mc:Choice>
              <mc:Fallback>
                <p:oleObj name="公式" r:id="rId6" imgW="2044700" imgH="200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41148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Line 6"/>
          <p:cNvSpPr>
            <a:spLocks noChangeShapeType="1"/>
          </p:cNvSpPr>
          <p:nvPr/>
        </p:nvSpPr>
        <p:spPr bwMode="auto">
          <a:xfrm flipV="1">
            <a:off x="4724401" y="3023955"/>
            <a:ext cx="1674018" cy="3319694"/>
          </a:xfrm>
          <a:prstGeom prst="line">
            <a:avLst/>
          </a:prstGeom>
          <a:noFill/>
          <a:ln w="28575">
            <a:solidFill>
              <a:srgbClr val="FF6600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263775"/>
              </p:ext>
            </p:extLst>
          </p:nvPr>
        </p:nvGraphicFramePr>
        <p:xfrm>
          <a:off x="4986720" y="1699419"/>
          <a:ext cx="3595688" cy="498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4" name="公式" r:id="rId8" imgW="1625400" imgH="2145960" progId="Equation.3">
                  <p:embed/>
                </p:oleObj>
              </mc:Choice>
              <mc:Fallback>
                <p:oleObj name="公式" r:id="rId8" imgW="1625400" imgH="2145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720" y="1699419"/>
                        <a:ext cx="3595688" cy="498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996825" y="6343650"/>
            <a:ext cx="2819400" cy="51435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Inductive hypothesis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 descr="羊皮纸"/>
          <p:cNvSpPr>
            <a:spLocks noChangeArrowheads="1"/>
          </p:cNvSpPr>
          <p:nvPr/>
        </p:nvSpPr>
        <p:spPr bwMode="auto">
          <a:xfrm>
            <a:off x="0" y="5410200"/>
            <a:ext cx="8001000" cy="12954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8580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Times New Roman" pitchFamily="18" charset="0"/>
              </a:rPr>
              <a:t>Recursion Tree for</a:t>
            </a:r>
            <a:r>
              <a:rPr lang="en-US" altLang="zh-CN"/>
              <a:t>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211638" y="728663"/>
            <a:ext cx="449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i="1" dirty="0">
                <a:solidFill>
                  <a:schemeClr val="tx2"/>
                </a:solidFill>
              </a:rPr>
              <a:t>T</a:t>
            </a:r>
            <a:r>
              <a:rPr lang="en-US" altLang="zh-CN" sz="3600" dirty="0">
                <a:solidFill>
                  <a:schemeClr val="tx2"/>
                </a:solidFill>
              </a:rPr>
              <a:t>(</a:t>
            </a:r>
            <a:r>
              <a:rPr lang="en-US" altLang="zh-CN" sz="3600" i="1" dirty="0">
                <a:solidFill>
                  <a:schemeClr val="tx2"/>
                </a:solidFill>
              </a:rPr>
              <a:t>n</a:t>
            </a:r>
            <a:r>
              <a:rPr lang="en-US" altLang="zh-CN" sz="3600" dirty="0">
                <a:solidFill>
                  <a:schemeClr val="tx2"/>
                </a:solidFill>
              </a:rPr>
              <a:t>)=</a:t>
            </a:r>
            <a:r>
              <a:rPr lang="en-US" altLang="zh-CN" sz="3600" i="1" dirty="0" err="1">
                <a:solidFill>
                  <a:schemeClr val="tx2"/>
                </a:solidFill>
              </a:rPr>
              <a:t>bT</a:t>
            </a:r>
            <a:r>
              <a:rPr lang="en-US" altLang="zh-CN" sz="3600" dirty="0">
                <a:solidFill>
                  <a:schemeClr val="tx2"/>
                </a:solidFill>
              </a:rPr>
              <a:t>(</a:t>
            </a:r>
            <a:r>
              <a:rPr lang="en-US" altLang="zh-CN" sz="3600" i="1" dirty="0">
                <a:solidFill>
                  <a:schemeClr val="tx2"/>
                </a:solidFill>
              </a:rPr>
              <a:t>n</a:t>
            </a:r>
            <a:r>
              <a:rPr lang="en-US" altLang="zh-CN" sz="3600" dirty="0">
                <a:solidFill>
                  <a:schemeClr val="tx2"/>
                </a:solidFill>
              </a:rPr>
              <a:t>/</a:t>
            </a:r>
            <a:r>
              <a:rPr lang="en-US" altLang="zh-CN" sz="3600" i="1" dirty="0">
                <a:solidFill>
                  <a:schemeClr val="tx2"/>
                </a:solidFill>
              </a:rPr>
              <a:t>c</a:t>
            </a:r>
            <a:r>
              <a:rPr lang="en-US" altLang="zh-CN" sz="3600" dirty="0">
                <a:solidFill>
                  <a:schemeClr val="tx2"/>
                </a:solidFill>
              </a:rPr>
              <a:t>)+</a:t>
            </a:r>
            <a:r>
              <a:rPr lang="en-US" altLang="zh-CN" sz="3600" i="1" dirty="0">
                <a:solidFill>
                  <a:schemeClr val="tx2"/>
                </a:solidFill>
              </a:rPr>
              <a:t>f</a:t>
            </a:r>
            <a:r>
              <a:rPr lang="en-US" altLang="zh-CN" sz="3600" dirty="0">
                <a:solidFill>
                  <a:schemeClr val="tx2"/>
                </a:solidFill>
              </a:rPr>
              <a:t>(</a:t>
            </a:r>
            <a:r>
              <a:rPr lang="en-US" altLang="zh-CN" sz="3600" i="1" dirty="0">
                <a:solidFill>
                  <a:schemeClr val="tx2"/>
                </a:solidFill>
              </a:rPr>
              <a:t>n</a:t>
            </a:r>
            <a:r>
              <a:rPr lang="en-US" altLang="zh-CN" sz="36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962400" y="1752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</a:t>
            </a:r>
            <a:endParaRPr lang="en-US" altLang="zh-CN" sz="1800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34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2004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2672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3340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6675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0668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6002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1336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6670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7338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8006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1722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1628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V="1">
            <a:off x="8382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V="1">
            <a:off x="13716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V="1">
            <a:off x="18288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V="1">
            <a:off x="23622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V="1">
            <a:off x="29718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V="1">
            <a:off x="34290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V="1">
            <a:off x="40386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V="1">
            <a:off x="44958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V="1">
            <a:off x="50292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 flipV="1">
            <a:off x="56388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 flipV="1">
            <a:off x="64770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V="1">
            <a:off x="69342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 flipV="1">
            <a:off x="7391400" y="54864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6677025" y="4038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657225" y="4038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  <a:endParaRPr lang="en-US" altLang="zh-CN" sz="1800" i="1"/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1409700" y="4038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2162175" y="4038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3667125" y="4038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2914650" y="4038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4419600" y="4038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5924550" y="4038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5172075" y="4038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flipH="1">
            <a:off x="762000" y="4343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>
            <a:off x="990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1143000" y="4343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H="1">
            <a:off x="6858000" y="4343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7086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>
            <a:off x="7239000" y="4343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1981200" y="4419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……</a:t>
            </a:r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 flipH="1">
            <a:off x="3733800" y="4343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>
            <a:off x="39624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4114800" y="4343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9" name="Text Box 51"/>
          <p:cNvSpPr txBox="1">
            <a:spLocks noChangeArrowheads="1"/>
          </p:cNvSpPr>
          <p:nvPr/>
        </p:nvSpPr>
        <p:spPr bwMode="auto">
          <a:xfrm>
            <a:off x="5029200" y="4419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……</a:t>
            </a:r>
          </a:p>
        </p:txBody>
      </p:sp>
      <p:sp>
        <p:nvSpPr>
          <p:cNvPr id="27700" name="Text Box 52"/>
          <p:cNvSpPr txBox="1">
            <a:spLocks noChangeArrowheads="1"/>
          </p:cNvSpPr>
          <p:nvPr/>
        </p:nvSpPr>
        <p:spPr bwMode="auto">
          <a:xfrm>
            <a:off x="1600200" y="2743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/>
              <a:t>)</a:t>
            </a:r>
            <a:endParaRPr lang="en-US" altLang="zh-CN" sz="1800" i="1"/>
          </a:p>
        </p:txBody>
      </p:sp>
      <p:sp>
        <p:nvSpPr>
          <p:cNvPr id="27701" name="Text Box 53"/>
          <p:cNvSpPr txBox="1">
            <a:spLocks noChangeArrowheads="1"/>
          </p:cNvSpPr>
          <p:nvPr/>
        </p:nvSpPr>
        <p:spPr bwMode="auto">
          <a:xfrm>
            <a:off x="3657600" y="2743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/>
              <a:t>)</a:t>
            </a:r>
          </a:p>
        </p:txBody>
      </p:sp>
      <p:sp>
        <p:nvSpPr>
          <p:cNvPr id="27702" name="Text Box 54"/>
          <p:cNvSpPr txBox="1">
            <a:spLocks noChangeArrowheads="1"/>
          </p:cNvSpPr>
          <p:nvPr/>
        </p:nvSpPr>
        <p:spPr bwMode="auto">
          <a:xfrm>
            <a:off x="5791200" y="2743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c</a:t>
            </a:r>
            <a:r>
              <a:rPr lang="en-US" altLang="zh-CN" sz="1800"/>
              <a:t>)</a:t>
            </a:r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 flipH="1">
            <a:off x="2209800" y="2057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 flipH="1">
            <a:off x="4038600" y="2057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>
            <a:off x="4343400" y="20574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 flipH="1">
            <a:off x="1066800" y="3048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7" name="Line 59"/>
          <p:cNvSpPr>
            <a:spLocks noChangeShapeType="1"/>
          </p:cNvSpPr>
          <p:nvPr/>
        </p:nvSpPr>
        <p:spPr bwMode="auto">
          <a:xfrm flipH="1">
            <a:off x="1752600" y="30480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8" name="Line 60"/>
          <p:cNvSpPr>
            <a:spLocks noChangeShapeType="1"/>
          </p:cNvSpPr>
          <p:nvPr/>
        </p:nvSpPr>
        <p:spPr bwMode="auto">
          <a:xfrm>
            <a:off x="1981200" y="30480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09" name="Line 61"/>
          <p:cNvSpPr>
            <a:spLocks noChangeShapeType="1"/>
          </p:cNvSpPr>
          <p:nvPr/>
        </p:nvSpPr>
        <p:spPr bwMode="auto">
          <a:xfrm flipH="1">
            <a:off x="3276600" y="3048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 flipH="1">
            <a:off x="3962400" y="30480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11" name="Line 63"/>
          <p:cNvSpPr>
            <a:spLocks noChangeShapeType="1"/>
          </p:cNvSpPr>
          <p:nvPr/>
        </p:nvSpPr>
        <p:spPr bwMode="auto">
          <a:xfrm>
            <a:off x="4191000" y="30480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12" name="Line 64"/>
          <p:cNvSpPr>
            <a:spLocks noChangeShapeType="1"/>
          </p:cNvSpPr>
          <p:nvPr/>
        </p:nvSpPr>
        <p:spPr bwMode="auto">
          <a:xfrm flipH="1">
            <a:off x="5486400" y="30480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13" name="Line 65"/>
          <p:cNvSpPr>
            <a:spLocks noChangeShapeType="1"/>
          </p:cNvSpPr>
          <p:nvPr/>
        </p:nvSpPr>
        <p:spPr bwMode="auto">
          <a:xfrm>
            <a:off x="6172200" y="30480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>
            <a:off x="6324600" y="3048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15" name="Text Box 67"/>
          <p:cNvSpPr txBox="1">
            <a:spLocks noChangeArrowheads="1"/>
          </p:cNvSpPr>
          <p:nvPr/>
        </p:nvSpPr>
        <p:spPr bwMode="auto">
          <a:xfrm>
            <a:off x="0" y="3505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</a:rPr>
              <a:t>log</a:t>
            </a:r>
            <a:r>
              <a:rPr lang="en-US" altLang="zh-CN" sz="1800" b="1" baseline="-25000">
                <a:solidFill>
                  <a:srgbClr val="FF0000"/>
                </a:solidFill>
              </a:rPr>
              <a:t>c</a:t>
            </a:r>
            <a:r>
              <a:rPr lang="en-US" altLang="zh-CN" sz="1800" b="1" i="1">
                <a:solidFill>
                  <a:srgbClr val="FF0000"/>
                </a:solidFill>
              </a:rPr>
              <a:t>n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sp>
        <p:nvSpPr>
          <p:cNvPr id="27716" name="Line 68"/>
          <p:cNvSpPr>
            <a:spLocks noChangeShapeType="1"/>
          </p:cNvSpPr>
          <p:nvPr/>
        </p:nvSpPr>
        <p:spPr bwMode="auto">
          <a:xfrm flipV="1">
            <a:off x="304800" y="1905000"/>
            <a:ext cx="0" cy="16002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17" name="Line 69"/>
          <p:cNvSpPr>
            <a:spLocks noChangeShapeType="1"/>
          </p:cNvSpPr>
          <p:nvPr/>
        </p:nvSpPr>
        <p:spPr bwMode="auto">
          <a:xfrm>
            <a:off x="304800" y="3886200"/>
            <a:ext cx="0" cy="20574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18" name="Text Box 70"/>
          <p:cNvSpPr txBox="1">
            <a:spLocks noChangeArrowheads="1"/>
          </p:cNvSpPr>
          <p:nvPr/>
        </p:nvSpPr>
        <p:spPr bwMode="auto">
          <a:xfrm>
            <a:off x="8077200" y="1752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i="1"/>
              <a:t>f</a:t>
            </a:r>
            <a:r>
              <a:rPr lang="en-US" altLang="zh-CN" sz="1800" b="1"/>
              <a:t>(</a:t>
            </a:r>
            <a:r>
              <a:rPr lang="en-US" altLang="zh-CN" sz="1800" b="1" i="1"/>
              <a:t>n</a:t>
            </a:r>
            <a:r>
              <a:rPr lang="en-US" altLang="zh-CN" sz="1800" b="1"/>
              <a:t>)</a:t>
            </a:r>
            <a:endParaRPr lang="en-US" altLang="zh-CN" sz="1800" b="1" i="1"/>
          </a:p>
        </p:txBody>
      </p:sp>
      <p:sp>
        <p:nvSpPr>
          <p:cNvPr id="27719" name="Text Box 71"/>
          <p:cNvSpPr txBox="1">
            <a:spLocks noChangeArrowheads="1"/>
          </p:cNvSpPr>
          <p:nvPr/>
        </p:nvSpPr>
        <p:spPr bwMode="auto">
          <a:xfrm>
            <a:off x="8001000" y="2514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/>
          </a:p>
        </p:txBody>
      </p:sp>
      <p:graphicFrame>
        <p:nvGraphicFramePr>
          <p:cNvPr id="27720" name="Object 72"/>
          <p:cNvGraphicFramePr>
            <a:graphicFrameLocks noChangeAspect="1"/>
          </p:cNvGraphicFramePr>
          <p:nvPr/>
        </p:nvGraphicFramePr>
        <p:xfrm>
          <a:off x="7924800" y="2819400"/>
          <a:ext cx="8937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2" name="公式" r:id="rId5" imgW="545626" imgH="203024" progId="Equation.3">
                  <p:embed/>
                </p:oleObj>
              </mc:Choice>
              <mc:Fallback>
                <p:oleObj name="公式" r:id="rId5" imgW="545626" imgH="203024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819400"/>
                        <a:ext cx="8937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21" name="Object 73"/>
          <p:cNvGraphicFramePr>
            <a:graphicFrameLocks noChangeAspect="1"/>
          </p:cNvGraphicFramePr>
          <p:nvPr/>
        </p:nvGraphicFramePr>
        <p:xfrm>
          <a:off x="7934325" y="4041775"/>
          <a:ext cx="104775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3" name="公式" r:id="rId7" imgW="698500" imgH="228600" progId="Equation.3">
                  <p:embed/>
                </p:oleObj>
              </mc:Choice>
              <mc:Fallback>
                <p:oleObj name="公式" r:id="rId7" imgW="698500" imgH="2286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4325" y="4041775"/>
                        <a:ext cx="104775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22" name="Text Box 74"/>
          <p:cNvSpPr txBox="1">
            <a:spLocks noChangeArrowheads="1"/>
          </p:cNvSpPr>
          <p:nvPr/>
        </p:nvSpPr>
        <p:spPr bwMode="auto">
          <a:xfrm rot="5400000">
            <a:off x="8031957" y="4845843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ea typeface="MS PMincho" pitchFamily="18" charset="-128"/>
              </a:rPr>
              <a:t>…</a:t>
            </a:r>
            <a:endParaRPr lang="zh-CN" altLang="en-US" sz="1800" b="1"/>
          </a:p>
        </p:txBody>
      </p:sp>
      <p:graphicFrame>
        <p:nvGraphicFramePr>
          <p:cNvPr id="27723" name="Object 75"/>
          <p:cNvGraphicFramePr>
            <a:graphicFrameLocks noChangeAspect="1"/>
          </p:cNvGraphicFramePr>
          <p:nvPr/>
        </p:nvGraphicFramePr>
        <p:xfrm>
          <a:off x="8077200" y="5638800"/>
          <a:ext cx="1066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4" name="公式" r:id="rId9" imgW="545863" imgH="228501" progId="Equation.3">
                  <p:embed/>
                </p:oleObj>
              </mc:Choice>
              <mc:Fallback>
                <p:oleObj name="公式" r:id="rId9" imgW="545863" imgH="228501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638800"/>
                        <a:ext cx="10668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24" name="Line 76"/>
          <p:cNvSpPr>
            <a:spLocks noChangeShapeType="1"/>
          </p:cNvSpPr>
          <p:nvPr/>
        </p:nvSpPr>
        <p:spPr bwMode="auto">
          <a:xfrm>
            <a:off x="4800600" y="1905000"/>
            <a:ext cx="320040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25" name="Line 77"/>
          <p:cNvSpPr>
            <a:spLocks noChangeShapeType="1"/>
          </p:cNvSpPr>
          <p:nvPr/>
        </p:nvSpPr>
        <p:spPr bwMode="auto">
          <a:xfrm>
            <a:off x="6629400" y="2895600"/>
            <a:ext cx="129540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26" name="Line 78"/>
          <p:cNvSpPr>
            <a:spLocks noChangeShapeType="1"/>
          </p:cNvSpPr>
          <p:nvPr/>
        </p:nvSpPr>
        <p:spPr bwMode="auto">
          <a:xfrm>
            <a:off x="7543800" y="4191000"/>
            <a:ext cx="38100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27" name="Line 79"/>
          <p:cNvSpPr>
            <a:spLocks noChangeShapeType="1"/>
          </p:cNvSpPr>
          <p:nvPr/>
        </p:nvSpPr>
        <p:spPr bwMode="auto">
          <a:xfrm>
            <a:off x="7696200" y="5867400"/>
            <a:ext cx="30480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28" name="Text Box 80"/>
          <p:cNvSpPr txBox="1">
            <a:spLocks noChangeArrowheads="1"/>
          </p:cNvSpPr>
          <p:nvPr/>
        </p:nvSpPr>
        <p:spPr bwMode="auto">
          <a:xfrm>
            <a:off x="1295400" y="62484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Note: </a:t>
            </a:r>
          </a:p>
        </p:txBody>
      </p:sp>
      <p:graphicFrame>
        <p:nvGraphicFramePr>
          <p:cNvPr id="27729" name="Object 81"/>
          <p:cNvGraphicFramePr>
            <a:graphicFrameLocks noChangeAspect="1"/>
          </p:cNvGraphicFramePr>
          <p:nvPr/>
        </p:nvGraphicFramePr>
        <p:xfrm>
          <a:off x="2133600" y="6172200"/>
          <a:ext cx="236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5" name="公式" r:id="rId11" imgW="799753" imgH="203112" progId="Equation.3">
                  <p:embed/>
                </p:oleObj>
              </mc:Choice>
              <mc:Fallback>
                <p:oleObj name="公式" r:id="rId11" imgW="799753" imgH="203112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172200"/>
                        <a:ext cx="2362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30" name="Freeform 82"/>
          <p:cNvSpPr>
            <a:spLocks/>
          </p:cNvSpPr>
          <p:nvPr/>
        </p:nvSpPr>
        <p:spPr bwMode="auto">
          <a:xfrm>
            <a:off x="3505200" y="2209800"/>
            <a:ext cx="1371600" cy="247650"/>
          </a:xfrm>
          <a:custGeom>
            <a:avLst/>
            <a:gdLst>
              <a:gd name="T0" fmla="*/ 0 w 864"/>
              <a:gd name="T1" fmla="*/ 0 h 156"/>
              <a:gd name="T2" fmla="*/ 304800 w 864"/>
              <a:gd name="T3" fmla="*/ 152400 h 156"/>
              <a:gd name="T4" fmla="*/ 609600 w 864"/>
              <a:gd name="T5" fmla="*/ 228600 h 156"/>
              <a:gd name="T6" fmla="*/ 752475 w 864"/>
              <a:gd name="T7" fmla="*/ 247650 h 156"/>
              <a:gd name="T8" fmla="*/ 966788 w 864"/>
              <a:gd name="T9" fmla="*/ 233363 h 156"/>
              <a:gd name="T10" fmla="*/ 1138238 w 864"/>
              <a:gd name="T11" fmla="*/ 176213 h 156"/>
              <a:gd name="T12" fmla="*/ 1371600 w 864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156">
                <a:moveTo>
                  <a:pt x="0" y="0"/>
                </a:moveTo>
                <a:cubicBezTo>
                  <a:pt x="64" y="36"/>
                  <a:pt x="128" y="72"/>
                  <a:pt x="192" y="96"/>
                </a:cubicBezTo>
                <a:cubicBezTo>
                  <a:pt x="256" y="120"/>
                  <a:pt x="337" y="134"/>
                  <a:pt x="384" y="144"/>
                </a:cubicBezTo>
                <a:cubicBezTo>
                  <a:pt x="431" y="154"/>
                  <a:pt x="437" y="156"/>
                  <a:pt x="474" y="156"/>
                </a:cubicBezTo>
                <a:cubicBezTo>
                  <a:pt x="511" y="156"/>
                  <a:pt x="569" y="154"/>
                  <a:pt x="609" y="147"/>
                </a:cubicBezTo>
                <a:cubicBezTo>
                  <a:pt x="649" y="140"/>
                  <a:pt x="675" y="135"/>
                  <a:pt x="717" y="111"/>
                </a:cubicBezTo>
                <a:cubicBezTo>
                  <a:pt x="759" y="87"/>
                  <a:pt x="834" y="23"/>
                  <a:pt x="864" y="0"/>
                </a:cubicBezTo>
              </a:path>
            </a:pathLst>
          </a:custGeom>
          <a:noFill/>
          <a:ln w="19050" cap="flat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31" name="Text Box 83"/>
          <p:cNvSpPr txBox="1">
            <a:spLocks noChangeArrowheads="1"/>
          </p:cNvSpPr>
          <p:nvPr/>
        </p:nvSpPr>
        <p:spPr bwMode="auto">
          <a:xfrm>
            <a:off x="4267200" y="2209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9900"/>
                </a:solidFill>
              </a:rPr>
              <a:t>b</a:t>
            </a:r>
          </a:p>
        </p:txBody>
      </p:sp>
      <p:sp>
        <p:nvSpPr>
          <p:cNvPr id="27732" name="Freeform 84"/>
          <p:cNvSpPr>
            <a:spLocks/>
          </p:cNvSpPr>
          <p:nvPr/>
        </p:nvSpPr>
        <p:spPr bwMode="auto">
          <a:xfrm>
            <a:off x="1143000" y="3200400"/>
            <a:ext cx="1371600" cy="247650"/>
          </a:xfrm>
          <a:custGeom>
            <a:avLst/>
            <a:gdLst>
              <a:gd name="T0" fmla="*/ 0 w 864"/>
              <a:gd name="T1" fmla="*/ 0 h 156"/>
              <a:gd name="T2" fmla="*/ 304800 w 864"/>
              <a:gd name="T3" fmla="*/ 152400 h 156"/>
              <a:gd name="T4" fmla="*/ 609600 w 864"/>
              <a:gd name="T5" fmla="*/ 228600 h 156"/>
              <a:gd name="T6" fmla="*/ 752475 w 864"/>
              <a:gd name="T7" fmla="*/ 247650 h 156"/>
              <a:gd name="T8" fmla="*/ 966788 w 864"/>
              <a:gd name="T9" fmla="*/ 233363 h 156"/>
              <a:gd name="T10" fmla="*/ 1138238 w 864"/>
              <a:gd name="T11" fmla="*/ 176213 h 156"/>
              <a:gd name="T12" fmla="*/ 1371600 w 864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156">
                <a:moveTo>
                  <a:pt x="0" y="0"/>
                </a:moveTo>
                <a:cubicBezTo>
                  <a:pt x="64" y="36"/>
                  <a:pt x="128" y="72"/>
                  <a:pt x="192" y="96"/>
                </a:cubicBezTo>
                <a:cubicBezTo>
                  <a:pt x="256" y="120"/>
                  <a:pt x="337" y="134"/>
                  <a:pt x="384" y="144"/>
                </a:cubicBezTo>
                <a:cubicBezTo>
                  <a:pt x="431" y="154"/>
                  <a:pt x="437" y="156"/>
                  <a:pt x="474" y="156"/>
                </a:cubicBezTo>
                <a:cubicBezTo>
                  <a:pt x="511" y="156"/>
                  <a:pt x="569" y="154"/>
                  <a:pt x="609" y="147"/>
                </a:cubicBezTo>
                <a:cubicBezTo>
                  <a:pt x="649" y="140"/>
                  <a:pt x="675" y="135"/>
                  <a:pt x="717" y="111"/>
                </a:cubicBezTo>
                <a:cubicBezTo>
                  <a:pt x="759" y="87"/>
                  <a:pt x="834" y="23"/>
                  <a:pt x="864" y="0"/>
                </a:cubicBezTo>
              </a:path>
            </a:pathLst>
          </a:custGeom>
          <a:noFill/>
          <a:ln w="19050" cap="flat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33" name="Text Box 85"/>
          <p:cNvSpPr txBox="1">
            <a:spLocks noChangeArrowheads="1"/>
          </p:cNvSpPr>
          <p:nvPr/>
        </p:nvSpPr>
        <p:spPr bwMode="auto">
          <a:xfrm>
            <a:off x="1752600" y="31242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9900"/>
                </a:solidFill>
              </a:rPr>
              <a:t>b</a:t>
            </a:r>
          </a:p>
        </p:txBody>
      </p:sp>
      <p:sp>
        <p:nvSpPr>
          <p:cNvPr id="27734" name="Text Box 86"/>
          <p:cNvSpPr txBox="1">
            <a:spLocks noChangeArrowheads="1"/>
          </p:cNvSpPr>
          <p:nvPr/>
        </p:nvSpPr>
        <p:spPr bwMode="auto">
          <a:xfrm>
            <a:off x="7848600" y="6248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solidFill>
                  <a:srgbClr val="FF0000"/>
                </a:solidFill>
              </a:rPr>
              <a:t>Total ?</a:t>
            </a:r>
          </a:p>
        </p:txBody>
      </p:sp>
      <p:sp>
        <p:nvSpPr>
          <p:cNvPr id="27735" name="Text Box 87"/>
          <p:cNvSpPr txBox="1">
            <a:spLocks noChangeArrowheads="1"/>
          </p:cNvSpPr>
          <p:nvPr/>
        </p:nvSpPr>
        <p:spPr bwMode="auto">
          <a:xfrm>
            <a:off x="5832475" y="56784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</a:rPr>
              <a:t>Solving the Divide-and-Conquer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6456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The recursion equation for divide-and-conquer, the general case: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)=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bT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)+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en-US" altLang="zh-CN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Observations: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Let base-cases occur at depth 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(leaf), then 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/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 baseline="30000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=1, that is 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=lg(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)/lg(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Let the number of leaves of the tree be </a:t>
            </a:r>
            <a:r>
              <a:rPr lang="en-US" altLang="zh-CN" i="1">
                <a:latin typeface="Times New Roman" pitchFamily="18" charset="0"/>
              </a:rPr>
              <a:t>L</a:t>
            </a:r>
            <a:r>
              <a:rPr lang="en-US" altLang="zh-CN">
                <a:latin typeface="Times New Roman" pitchFamily="18" charset="0"/>
              </a:rPr>
              <a:t>, then </a:t>
            </a:r>
            <a:r>
              <a:rPr lang="en-US" altLang="zh-CN" i="1">
                <a:latin typeface="Times New Roman" pitchFamily="18" charset="0"/>
              </a:rPr>
              <a:t>L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 baseline="30000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, that is </a:t>
            </a:r>
            <a:r>
              <a:rPr lang="en-US" altLang="zh-CN" i="1">
                <a:latin typeface="Times New Roman" pitchFamily="18" charset="0"/>
              </a:rPr>
              <a:t>L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 baseline="30000">
                <a:latin typeface="Times New Roman" pitchFamily="18" charset="0"/>
              </a:rPr>
              <a:t>(lg(</a:t>
            </a:r>
            <a:r>
              <a:rPr lang="en-US" altLang="zh-CN" i="1" baseline="30000">
                <a:latin typeface="Times New Roman" pitchFamily="18" charset="0"/>
              </a:rPr>
              <a:t>n</a:t>
            </a:r>
            <a:r>
              <a:rPr lang="en-US" altLang="zh-CN" baseline="30000">
                <a:latin typeface="Times New Roman" pitchFamily="18" charset="0"/>
              </a:rPr>
              <a:t>)/lg(</a:t>
            </a:r>
            <a:r>
              <a:rPr lang="en-US" altLang="zh-CN" i="1" baseline="30000">
                <a:latin typeface="Times New Roman" pitchFamily="18" charset="0"/>
              </a:rPr>
              <a:t>c</a:t>
            </a:r>
            <a:r>
              <a:rPr lang="en-US" altLang="zh-CN" baseline="30000">
                <a:latin typeface="Times New Roman" pitchFamily="18" charset="0"/>
              </a:rPr>
              <a:t>))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By a little algebra: </a:t>
            </a:r>
            <a:r>
              <a:rPr lang="en-US" altLang="zh-CN" i="1">
                <a:latin typeface="Times New Roman" pitchFamily="18" charset="0"/>
              </a:rPr>
              <a:t>L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baseline="30000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, where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=lg(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)/lg(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), called 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critical exponent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762000" y="6019800"/>
          <a:ext cx="518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4" name="公式" r:id="rId4" imgW="2032000" imgH="330200" progId="Equation.3">
                  <p:embed/>
                </p:oleObj>
              </mc:Choice>
              <mc:Fallback>
                <p:oleObj name="公式" r:id="rId4" imgW="20320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19800"/>
                        <a:ext cx="5181600" cy="685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57150" cmpd="thickThin">
                        <a:solidFill>
                          <a:srgbClr val="99CC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81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</a:rPr>
              <a:t>Divide-and-Conquer: the Solution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itchFamily="18" charset="0"/>
              </a:rPr>
              <a:t>The recursion tree has depth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800">
                <a:latin typeface="Times New Roman" pitchFamily="18" charset="0"/>
              </a:rPr>
              <a:t>=lg(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en-US" altLang="zh-CN" sz="2800" i="1">
                <a:latin typeface="Times New Roman" pitchFamily="18" charset="0"/>
              </a:rPr>
              <a:t>/ </a:t>
            </a:r>
            <a:r>
              <a:rPr lang="en-US" altLang="zh-CN" sz="2800">
                <a:latin typeface="Times New Roman" pitchFamily="18" charset="0"/>
              </a:rPr>
              <a:t>lg(</a:t>
            </a:r>
            <a:r>
              <a:rPr lang="en-US" altLang="zh-CN" sz="2800" i="1">
                <a:latin typeface="Times New Roman" pitchFamily="18" charset="0"/>
              </a:rPr>
              <a:t>c</a:t>
            </a:r>
            <a:r>
              <a:rPr lang="en-US" altLang="zh-CN" sz="2800">
                <a:latin typeface="Times New Roman" pitchFamily="18" charset="0"/>
              </a:rPr>
              <a:t>), so there are about that many row-sums.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itchFamily="18" charset="0"/>
              </a:rPr>
              <a:t>The 0</a:t>
            </a:r>
            <a:r>
              <a:rPr lang="en-US" altLang="zh-CN" sz="2800" baseline="30000">
                <a:latin typeface="Times New Roman" pitchFamily="18" charset="0"/>
              </a:rPr>
              <a:t>th</a:t>
            </a:r>
            <a:r>
              <a:rPr lang="en-US" altLang="zh-CN" sz="2800">
                <a:latin typeface="Times New Roman" pitchFamily="18" charset="0"/>
              </a:rPr>
              <a:t> row-sum is </a:t>
            </a:r>
            <a:r>
              <a:rPr lang="en-US" altLang="zh-CN" sz="2800" i="1">
                <a:latin typeface="Times New Roman" pitchFamily="18" charset="0"/>
              </a:rPr>
              <a:t>f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), the nonrecursive cost of the root.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itchFamily="18" charset="0"/>
              </a:rPr>
              <a:t>The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800">
                <a:latin typeface="Times New Roman" pitchFamily="18" charset="0"/>
              </a:rPr>
              <a:t>th row-sum is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 i="1" baseline="30000">
                <a:latin typeface="Times New Roman" pitchFamily="18" charset="0"/>
              </a:rPr>
              <a:t>E</a:t>
            </a:r>
            <a:r>
              <a:rPr lang="en-US" altLang="zh-CN" sz="2800">
                <a:latin typeface="Times New Roman" pitchFamily="18" charset="0"/>
              </a:rPr>
              <a:t>, assuming base cases cost 1, or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(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 i="1" baseline="30000">
                <a:latin typeface="Times New Roman" pitchFamily="18" charset="0"/>
              </a:rPr>
              <a:t>E</a:t>
            </a:r>
            <a:r>
              <a:rPr lang="en-US" altLang="zh-CN" sz="2800">
                <a:latin typeface="Times New Roman" pitchFamily="18" charset="0"/>
              </a:rPr>
              <a:t>) in any event.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The solution of divide-and-conquer equation is the non-recursive costs of all nodes in the tree</a:t>
            </a:r>
            <a:r>
              <a:rPr lang="en-US" altLang="zh-CN" sz="2800">
                <a:latin typeface="Times New Roman" pitchFamily="18" charset="0"/>
              </a:rPr>
              <a:t>, which is the sum of the row-sums.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</a:rPr>
              <a:t>Master Theorem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2396626"/>
            <a:ext cx="8208962" cy="4113309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800" dirty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Case 1: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O(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i="1" baseline="30000" dirty="0">
                <a:latin typeface="Times New Roman" pitchFamily="18" charset="0"/>
                <a:sym typeface="Symbol" pitchFamily="18" charset="2"/>
              </a:rPr>
              <a:t>-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(&gt;0), then:</a:t>
            </a:r>
          </a:p>
          <a:p>
            <a:pPr lvl="1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(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Case 2: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(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as all node depth contribute about equally:</a:t>
            </a:r>
          </a:p>
          <a:p>
            <a:pPr lvl="1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(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)log(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Case 3: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(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i="1" baseline="30000" dirty="0">
                <a:latin typeface="Times New Roman" pitchFamily="18" charset="0"/>
                <a:sym typeface="Symbol" pitchFamily="18" charset="2"/>
              </a:rPr>
              <a:t>+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(&gt;0), and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O(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i="1" baseline="30000" dirty="0">
                <a:latin typeface="Times New Roman" pitchFamily="18" charset="0"/>
                <a:sym typeface="Symbol" pitchFamily="18" charset="2"/>
              </a:rPr>
              <a:t>+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(), then</a:t>
            </a:r>
            <a:r>
              <a:rPr lang="en-US" altLang="zh-CN" dirty="0">
                <a:latin typeface="Times New Roman" pitchFamily="18" charset="0"/>
              </a:rPr>
              <a:t>:</a:t>
            </a:r>
          </a:p>
          <a:p>
            <a:pPr lvl="1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(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 </a:t>
            </a:r>
          </a:p>
          <a:p>
            <a:pPr lvl="1" algn="ctr" eaLnBrk="1" hangingPunct="1">
              <a:lnSpc>
                <a:spcPct val="80000"/>
              </a:lnSpc>
            </a:pPr>
            <a:endParaRPr lang="en-US" altLang="zh-CN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257800" y="381000"/>
            <a:ext cx="3276600" cy="124460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The positive </a:t>
            </a:r>
            <a:r>
              <a:rPr lang="en-US" altLang="zh-CN" sz="2400">
                <a:sym typeface="Symbol" pitchFamily="18" charset="2"/>
              </a:rPr>
              <a:t> is critical, resulting gaps between cases as well</a:t>
            </a:r>
            <a:endParaRPr lang="en-US" altLang="zh-CN" sz="2400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H="1">
            <a:off x="3986934" y="1600200"/>
            <a:ext cx="1880465" cy="1357313"/>
          </a:xfrm>
          <a:prstGeom prst="line">
            <a:avLst/>
          </a:prstGeom>
          <a:noFill/>
          <a:ln w="9525">
            <a:solidFill>
              <a:srgbClr val="FF99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H="1">
            <a:off x="4006749" y="1600200"/>
            <a:ext cx="2050415" cy="3704643"/>
          </a:xfrm>
          <a:prstGeom prst="line">
            <a:avLst/>
          </a:prstGeom>
          <a:noFill/>
          <a:ln w="9525">
            <a:solidFill>
              <a:srgbClr val="FF99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D3644D42-470B-E04F-914D-22480E0F6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519" y="1741487"/>
                <a:ext cx="7200800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chemeClr val="tx2"/>
                    </a:solidFill>
                  </a:rPr>
                  <a:t>T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(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n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)=</a:t>
                </a:r>
                <a:r>
                  <a:rPr lang="en-US" altLang="zh-CN" sz="2800" i="1" dirty="0" err="1">
                    <a:solidFill>
                      <a:schemeClr val="tx2"/>
                    </a:solidFill>
                  </a:rPr>
                  <a:t>bT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(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n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/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c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)+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f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(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n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), in which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.              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2"/>
                    </a:solidFill>
                  </a:rPr>
                  <a:t>Let 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E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 denote </a:t>
                </a:r>
                <a:r>
                  <a:rPr lang="en-US" altLang="zh-CN" sz="2800" dirty="0" err="1">
                    <a:solidFill>
                      <a:schemeClr val="tx2"/>
                    </a:solidFill>
                  </a:rPr>
                  <a:t>log</a:t>
                </a:r>
                <a:r>
                  <a:rPr lang="en-US" altLang="zh-CN" sz="2800" i="1" baseline="-25000" dirty="0" err="1">
                    <a:solidFill>
                      <a:schemeClr val="tx2"/>
                    </a:solidFill>
                  </a:rPr>
                  <a:t>c</a:t>
                </a:r>
                <a:r>
                  <a:rPr lang="en-US" altLang="zh-CN" sz="2800" i="1" dirty="0" err="1">
                    <a:solidFill>
                      <a:schemeClr val="tx2"/>
                    </a:solidFill>
                  </a:rPr>
                  <a:t>b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, we have</a:t>
                </a:r>
              </a:p>
            </p:txBody>
          </p:sp>
        </mc:Choice>
        <mc:Fallback xmlns="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D3644D42-470B-E04F-914D-22480E0F6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519" y="1741487"/>
                <a:ext cx="7200800" cy="1169551"/>
              </a:xfrm>
              <a:prstGeom prst="rect">
                <a:avLst/>
              </a:prstGeom>
              <a:blipFill>
                <a:blip r:embed="rId3"/>
                <a:stretch>
                  <a:fillRect l="-1761" t="-5376" r="-7218" b="-129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5" descr="水滴"/>
          <p:cNvSpPr>
            <a:spLocks noChangeArrowheads="1"/>
          </p:cNvSpPr>
          <p:nvPr/>
        </p:nvSpPr>
        <p:spPr bwMode="auto">
          <a:xfrm>
            <a:off x="522288" y="1808163"/>
            <a:ext cx="7964487" cy="4456112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</a:rPr>
              <a:t>Using Master Theorem</a:t>
            </a:r>
          </a:p>
        </p:txBody>
      </p:sp>
      <p:graphicFrame>
        <p:nvGraphicFramePr>
          <p:cNvPr id="32772" name="Object 3"/>
          <p:cNvGraphicFramePr>
            <a:graphicFrameLocks noChangeAspect="1"/>
          </p:cNvGraphicFramePr>
          <p:nvPr/>
        </p:nvGraphicFramePr>
        <p:xfrm>
          <a:off x="1106488" y="1854200"/>
          <a:ext cx="6661150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0" name="公式" r:id="rId5" imgW="2705100" imgH="2032000" progId="Equation.3">
                  <p:embed/>
                </p:oleObj>
              </mc:Choice>
              <mc:Fallback>
                <p:oleObj name="公式" r:id="rId5" imgW="2705100" imgH="203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854200"/>
                        <a:ext cx="6661150" cy="431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5"/>
          <p:cNvSpPr>
            <a:spLocks noChangeArrowheads="1"/>
          </p:cNvSpPr>
          <p:nvPr/>
        </p:nvSpPr>
        <p:spPr bwMode="auto">
          <a:xfrm>
            <a:off x="206375" y="1538288"/>
            <a:ext cx="8731250" cy="48609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BABA7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</a:rPr>
              <a:t>Using Master Theorem</a:t>
            </a:r>
          </a:p>
        </p:txBody>
      </p:sp>
      <p:graphicFrame>
        <p:nvGraphicFramePr>
          <p:cNvPr id="33796" name="Object 3"/>
          <p:cNvGraphicFramePr>
            <a:graphicFrameLocks noChangeAspect="1"/>
          </p:cNvGraphicFramePr>
          <p:nvPr/>
        </p:nvGraphicFramePr>
        <p:xfrm>
          <a:off x="1016000" y="1314450"/>
          <a:ext cx="7426325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4" name="公式" r:id="rId4" imgW="2286000" imgH="1371600" progId="Equation.3">
                  <p:embed/>
                </p:oleObj>
              </mc:Choice>
              <mc:Fallback>
                <p:oleObj name="公式" r:id="rId4" imgW="228600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314450"/>
                        <a:ext cx="7426325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</a:rPr>
              <a:t>Looking at the Gap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)=2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/2)+</a:t>
            </a:r>
            <a:r>
              <a:rPr lang="en-US" altLang="zh-CN" i="1" dirty="0" err="1">
                <a:latin typeface="Times New Roman" pitchFamily="18" charset="0"/>
              </a:rPr>
              <a:t>n</a:t>
            </a:r>
            <a:r>
              <a:rPr lang="en-US" altLang="zh-CN" dirty="0" err="1">
                <a:latin typeface="Times New Roman" pitchFamily="18" charset="0"/>
              </a:rPr>
              <a:t>lg</a:t>
            </a:r>
            <a:r>
              <a:rPr lang="en-US" altLang="zh-CN" i="1" dirty="0" err="1">
                <a:latin typeface="Times New Roman" pitchFamily="18" charset="0"/>
              </a:rPr>
              <a:t>n</a:t>
            </a:r>
            <a:endParaRPr lang="en-US" altLang="zh-CN" i="1" dirty="0">
              <a:latin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=2,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=2, E=1,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)=</a:t>
            </a:r>
            <a:r>
              <a:rPr lang="en-US" altLang="zh-CN" i="1" dirty="0" err="1">
                <a:latin typeface="Times New Roman" pitchFamily="18" charset="0"/>
              </a:rPr>
              <a:t>n</a:t>
            </a:r>
            <a:r>
              <a:rPr lang="en-US" altLang="zh-CN" dirty="0" err="1">
                <a:latin typeface="Times New Roman" pitchFamily="18" charset="0"/>
              </a:rPr>
              <a:t>lg</a:t>
            </a:r>
            <a:r>
              <a:rPr lang="en-US" altLang="zh-CN" i="1" dirty="0" err="1">
                <a:latin typeface="Times New Roman" pitchFamily="18" charset="0"/>
              </a:rPr>
              <a:t>n</a:t>
            </a:r>
            <a:endParaRPr lang="en-US" altLang="zh-CN" i="1" dirty="0">
              <a:latin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</a:rPr>
              <a:t>We have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)=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(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but no &gt;0 satisfies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)=(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baseline="30000" dirty="0">
                <a:latin typeface="Times New Roman" pitchFamily="18" charset="0"/>
                <a:sym typeface="Symbol" pitchFamily="18" charset="2"/>
              </a:rPr>
              <a:t>+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since 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lg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grows slower that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for any small positive .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So, case 3 doesn’t apply.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However, neither case 2 applies.</a:t>
            </a:r>
            <a:endParaRPr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</a:rPr>
              <a:t>Recursion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itchFamily="18" charset="0"/>
              </a:rPr>
              <a:t>Recursive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itchFamily="18" charset="0"/>
              </a:rPr>
              <a:t>Deriving recurrence equations(</a:t>
            </a:r>
            <a:r>
              <a:rPr lang="zh-CN" altLang="en-US" sz="2800" dirty="0">
                <a:latin typeface="Times New Roman" pitchFamily="18" charset="0"/>
              </a:rPr>
              <a:t>递推方程式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itchFamily="18" charset="0"/>
              </a:rPr>
              <a:t>Solution of the recurrence equations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itchFamily="18" charset="0"/>
              </a:rPr>
              <a:t>Some elementary solutions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</a:rPr>
              <a:t>Backward substitutions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</a:rPr>
              <a:t>Characteristic equation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</a:rPr>
              <a:t>Guess and prove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itchFamily="18" charset="0"/>
              </a:rPr>
              <a:t>Master theorem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</a:rPr>
              <a:t>Recursion for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41513"/>
            <a:ext cx="92975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itchFamily="18" charset="0"/>
              </a:rPr>
              <a:t>Computing n!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itchFamily="18" charset="0"/>
              </a:rPr>
              <a:t>if n=1 then return 1 else return </a:t>
            </a:r>
            <a:r>
              <a:rPr lang="en-US" altLang="zh-CN" sz="2400" dirty="0" err="1">
                <a:latin typeface="Times New Roman" pitchFamily="18" charset="0"/>
              </a:rPr>
              <a:t>Fac</a:t>
            </a:r>
            <a:r>
              <a:rPr lang="en-US" altLang="zh-CN" sz="2400" dirty="0">
                <a:latin typeface="Times New Roman" pitchFamily="18" charset="0"/>
              </a:rPr>
              <a:t>(n-1)*n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M(1)=0 and M(n)=M(n-1)+1 for n&gt;0</a:t>
            </a:r>
            <a:endParaRPr lang="en-US" altLang="zh-CN" sz="2800" dirty="0">
              <a:latin typeface="Times New Roman" pitchFamily="18" charset="0"/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(critical operation: multiplication)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</a:rPr>
              <a:t> (M stands for multiplication)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Hanoi Tower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itchFamily="18" charset="0"/>
              </a:rPr>
              <a:t>if n=1 then move d(1) to peg3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itchFamily="18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{Hanoi(n-1, peg1, peg2); move d(n) to peg3; Hanoi(n-1, peg2, peg3)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M(1)=1 and M(n)=2M(n-1)+1 for n&gt;1 </a:t>
            </a:r>
          </a:p>
          <a:p>
            <a:pPr lvl="1" algn="ctr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itchFamily="18" charset="0"/>
              </a:rPr>
              <a:t>(critical operation: move) (M stands for move)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 dirty="0">
              <a:latin typeface="Times New Roman" pitchFamily="18" charset="0"/>
            </a:endParaRPr>
          </a:p>
        </p:txBody>
      </p:sp>
      <p:grpSp>
        <p:nvGrpSpPr>
          <p:cNvPr id="206855" name="Group 7"/>
          <p:cNvGrpSpPr>
            <a:grpSpLocks/>
          </p:cNvGrpSpPr>
          <p:nvPr/>
        </p:nvGrpSpPr>
        <p:grpSpPr bwMode="auto">
          <a:xfrm>
            <a:off x="5607048" y="1617663"/>
            <a:ext cx="3348036" cy="3790950"/>
            <a:chOff x="3532" y="1019"/>
            <a:chExt cx="2109" cy="2388"/>
          </a:xfrm>
        </p:grpSpPr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3532" y="1019"/>
              <a:ext cx="2109" cy="291"/>
            </a:xfrm>
            <a:prstGeom prst="rect">
              <a:avLst/>
            </a:prstGeom>
            <a:solidFill>
              <a:srgbClr val="CCFFCC"/>
            </a:solidFill>
            <a:ln w="57150" cmpd="thinThick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Recurrence relations</a:t>
              </a:r>
            </a:p>
          </p:txBody>
        </p:sp>
        <p:sp>
          <p:nvSpPr>
            <p:cNvPr id="6150" name="Line 5"/>
            <p:cNvSpPr>
              <a:spLocks noChangeShapeType="1"/>
            </p:cNvSpPr>
            <p:nvPr/>
          </p:nvSpPr>
          <p:spPr bwMode="auto">
            <a:xfrm flipH="1">
              <a:off x="3730" y="1297"/>
              <a:ext cx="567" cy="52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lg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 flipH="1">
              <a:off x="3645" y="1310"/>
              <a:ext cx="1191" cy="2097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lg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F54CD-EA84-484C-AF9B-9582D016F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575" y="2573905"/>
            <a:ext cx="7772400" cy="1500187"/>
          </a:xfrm>
        </p:spPr>
        <p:txBody>
          <a:bodyPr/>
          <a:lstStyle/>
          <a:p>
            <a:r>
              <a:rPr kumimoji="1" lang="en-US" altLang="zh-CN" sz="3600" dirty="0"/>
              <a:t>How to solve </a:t>
            </a:r>
            <a:r>
              <a:rPr lang="en-US" altLang="zh-CN" sz="3600" dirty="0"/>
              <a:t>recurrence equations?</a:t>
            </a:r>
          </a:p>
        </p:txBody>
      </p:sp>
    </p:spTree>
    <p:extLst>
      <p:ext uri="{BB962C8B-B14F-4D97-AF65-F5344CB8AC3E}">
        <p14:creationId xmlns:p14="http://schemas.microsoft.com/office/powerpoint/2010/main" val="181310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(1) Backward substitutions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latin typeface="Times New Roman" pitchFamily="18" charset="0"/>
              </a:rPr>
              <a:t>Counting the Number of Bit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</a:rPr>
              <a:t>Input: a positive decimal integer </a:t>
            </a:r>
            <a:r>
              <a:rPr lang="en-US" altLang="zh-CN" i="1" dirty="0">
                <a:latin typeface="Times New Roman" pitchFamily="18" charset="0"/>
              </a:rPr>
              <a:t>n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en-US" altLang="zh-CN" dirty="0">
                <a:latin typeface="Times New Roman" pitchFamily="18" charset="0"/>
              </a:rPr>
              <a:t>Output: the number of binary digits in 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’s binary representation</a:t>
            </a:r>
          </a:p>
        </p:txBody>
      </p:sp>
      <p:sp>
        <p:nvSpPr>
          <p:cNvPr id="7172" name="Text Box 4" descr="白色大理石"/>
          <p:cNvSpPr txBox="1">
            <a:spLocks noChangeArrowheads="1"/>
          </p:cNvSpPr>
          <p:nvPr/>
        </p:nvSpPr>
        <p:spPr bwMode="auto">
          <a:xfrm>
            <a:off x="1466655" y="4239090"/>
            <a:ext cx="5761038" cy="2114550"/>
          </a:xfrm>
          <a:prstGeom prst="rect">
            <a:avLst/>
          </a:prstGeom>
          <a:solidFill>
            <a:srgbClr val="92D050"/>
          </a:solidFill>
          <a:ln w="57150" cmpd="thinThick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BinCounting</a:t>
            </a:r>
            <a:r>
              <a:rPr lang="en-US" altLang="zh-CN" sz="2800" dirty="0"/>
              <a:t>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/>
              <a:t>1.  if (</a:t>
            </a:r>
            <a:r>
              <a:rPr lang="en-US" altLang="zh-CN" sz="2800" i="1" dirty="0"/>
              <a:t>n</a:t>
            </a:r>
            <a:r>
              <a:rPr lang="en-US" altLang="zh-CN" sz="2800" dirty="0"/>
              <a:t>==1) return 1;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/>
              <a:t>2.  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/>
              <a:t>3.  </a:t>
            </a:r>
            <a:r>
              <a:rPr lang="zh-CN" altLang="en-US" sz="2800" dirty="0"/>
              <a:t>      </a:t>
            </a:r>
            <a:r>
              <a:rPr lang="en-US" altLang="zh-CN" sz="2800" dirty="0"/>
              <a:t>return </a:t>
            </a:r>
            <a:r>
              <a:rPr lang="en-US" altLang="zh-CN" sz="2800" dirty="0" err="1"/>
              <a:t>BinCounting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 div 2)+1;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Times New Roman" pitchFamily="18" charset="0"/>
              </a:rPr>
              <a:t>Complexity Analysis of BinCounting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8613" y="1941513"/>
            <a:ext cx="8293100" cy="4114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</a:rPr>
              <a:t>The critical operation: addition</a:t>
            </a:r>
          </a:p>
          <a:p>
            <a:pPr eaLnBrk="1" hangingPunct="1"/>
            <a:r>
              <a:rPr lang="en-US" altLang="zh-CN">
                <a:latin typeface="Times New Roman" pitchFamily="18" charset="0"/>
              </a:rPr>
              <a:t>The recurrence relation</a:t>
            </a: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2275" y="3608388"/>
          <a:ext cx="531018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公式" r:id="rId4" imgW="1777229" imgH="482391" progId="Equation.3">
                  <p:embed/>
                </p:oleObj>
              </mc:Choice>
              <mc:Fallback>
                <p:oleObj name="公式" r:id="rId4" imgW="1777229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08388"/>
                        <a:ext cx="531018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Solution by backward substitutions</a:t>
            </a:r>
          </a:p>
        </p:txBody>
      </p:sp>
      <p:graphicFrame>
        <p:nvGraphicFramePr>
          <p:cNvPr id="1024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76250" y="1808163"/>
          <a:ext cx="8056563" cy="441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公式" r:id="rId4" imgW="3276600" imgH="1841500" progId="Equation.3">
                  <p:embed/>
                </p:oleObj>
              </mc:Choice>
              <mc:Fallback>
                <p:oleObj name="公式" r:id="rId4" imgW="3276600" imgH="184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808163"/>
                        <a:ext cx="8056563" cy="441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5202238" y="5499100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( </a:t>
            </a:r>
            <a:r>
              <a:rPr lang="en-US" altLang="zh-CN" sz="2400" i="1"/>
              <a:t>T</a:t>
            </a:r>
            <a:r>
              <a:rPr lang="en-US" altLang="zh-CN" sz="2400"/>
              <a:t>(1)=0 )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48000" y="5486400"/>
            <a:ext cx="3048000" cy="685800"/>
          </a:xfrm>
          <a:prstGeom prst="rect">
            <a:avLst/>
          </a:prstGeom>
          <a:solidFill>
            <a:srgbClr val="CC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(2) Characteristic Equation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2906" y="1644650"/>
            <a:ext cx="8358187" cy="41148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For a linear homogeneous recurrence relation of degree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k </a:t>
            </a:r>
          </a:p>
          <a:p>
            <a:pPr eaLnBrk="1" hangingPunct="1"/>
            <a:r>
              <a:rPr lang="zh-CN" altLang="en-US" sz="2400" dirty="0"/>
              <a:t>（齐次线性，即，常数项为</a:t>
            </a:r>
            <a:r>
              <a:rPr lang="en-US" altLang="zh-CN" sz="2400" dirty="0"/>
              <a:t>0</a:t>
            </a:r>
            <a:r>
              <a:rPr lang="zh-CN" altLang="en-US" sz="2400" dirty="0"/>
              <a:t>的递推式）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the polynomial of degree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is called its characteristic equation.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The characteristic equation of linear homogeneous recurrence relation of degree 2 is: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768886"/>
              </p:ext>
            </p:extLst>
          </p:nvPr>
        </p:nvGraphicFramePr>
        <p:xfrm>
          <a:off x="1241630" y="2438890"/>
          <a:ext cx="64912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1" name="公式" r:id="rId4" imgW="2032000" imgH="228600" progId="Equation.3">
                  <p:embed/>
                </p:oleObj>
              </mc:Choice>
              <mc:Fallback>
                <p:oleObj name="公式" r:id="rId4" imgW="2032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630" y="2438890"/>
                        <a:ext cx="64912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469611"/>
              </p:ext>
            </p:extLst>
          </p:nvPr>
        </p:nvGraphicFramePr>
        <p:xfrm>
          <a:off x="2590799" y="3335338"/>
          <a:ext cx="3962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2" name="公式" r:id="rId6" imgW="1548728" imgH="241195" progId="Equation.3">
                  <p:embed/>
                </p:oleObj>
              </mc:Choice>
              <mc:Fallback>
                <p:oleObj name="公式" r:id="rId6" imgW="1548728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799" y="3335338"/>
                        <a:ext cx="3962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429000" y="5486400"/>
          <a:ext cx="228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3" name="公式" r:id="rId8" imgW="889000" imgH="228600" progId="Equation.3">
                  <p:embed/>
                </p:oleObj>
              </mc:Choice>
              <mc:Fallback>
                <p:oleObj name="公式" r:id="rId8" imgW="889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228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10951</TotalTime>
  <Words>1862</Words>
  <Application>Microsoft Macintosh PowerPoint</Application>
  <PresentationFormat>全屏显示(4:3)</PresentationFormat>
  <Paragraphs>296</Paragraphs>
  <Slides>27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 Unicode MS</vt:lpstr>
      <vt:lpstr>Arial</vt:lpstr>
      <vt:lpstr>Cambria Math</vt:lpstr>
      <vt:lpstr>Times New Roman</vt:lpstr>
      <vt:lpstr>Trebuchet MS</vt:lpstr>
      <vt:lpstr>Wingdings</vt:lpstr>
      <vt:lpstr>Artsy</vt:lpstr>
      <vt:lpstr>公式</vt:lpstr>
      <vt:lpstr>Recursion</vt:lpstr>
      <vt:lpstr>In the last class…</vt:lpstr>
      <vt:lpstr>Recursion</vt:lpstr>
      <vt:lpstr>Recursion for Algorithm</vt:lpstr>
      <vt:lpstr>PowerPoint 演示文稿</vt:lpstr>
      <vt:lpstr>(1) Backward substitutions</vt:lpstr>
      <vt:lpstr>Complexity Analysis of BinCounting</vt:lpstr>
      <vt:lpstr>Solution by backward substitutions</vt:lpstr>
      <vt:lpstr>(2) Characteristic Equation</vt:lpstr>
      <vt:lpstr>Computing the nth Fibonacci Number</vt:lpstr>
      <vt:lpstr>Solution of Recurrence Relation</vt:lpstr>
      <vt:lpstr>Proof of the Solution</vt:lpstr>
      <vt:lpstr>Return to Fibonacci Sequence</vt:lpstr>
      <vt:lpstr>(3) Guess and Prove  (aka. substitution method)</vt:lpstr>
      <vt:lpstr>Guess and Prove</vt:lpstr>
      <vt:lpstr>(4) Recursion Tree</vt:lpstr>
      <vt:lpstr>Recursion Tree</vt:lpstr>
      <vt:lpstr>Recursion Tree</vt:lpstr>
      <vt:lpstr>Recursion Tree for </vt:lpstr>
      <vt:lpstr>Verifying “Guess” by Recursive Tree</vt:lpstr>
      <vt:lpstr>Recursion Tree for </vt:lpstr>
      <vt:lpstr>Solving the Divide-and-Conquer</vt:lpstr>
      <vt:lpstr>Divide-and-Conquer: the Solution</vt:lpstr>
      <vt:lpstr>Master Theorem</vt:lpstr>
      <vt:lpstr>Using Master Theorem</vt:lpstr>
      <vt:lpstr>Using Master Theorem</vt:lpstr>
      <vt:lpstr>Looking at the Gap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creator>Chen Daoxu</dc:creator>
  <cp:lastModifiedBy>Sheng#NJU#mbpr16'</cp:lastModifiedBy>
  <cp:revision>164</cp:revision>
  <cp:lastPrinted>1601-01-01T00:00:00Z</cp:lastPrinted>
  <dcterms:created xsi:type="dcterms:W3CDTF">2001-08-01T06:52:17Z</dcterms:created>
  <dcterms:modified xsi:type="dcterms:W3CDTF">2022-02-11T09:15:26Z</dcterms:modified>
</cp:coreProperties>
</file>