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3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98" r:id="rId4"/>
    <p:sldId id="299" r:id="rId5"/>
    <p:sldId id="349" r:id="rId6"/>
    <p:sldId id="350" r:id="rId7"/>
    <p:sldId id="351" r:id="rId8"/>
    <p:sldId id="380" r:id="rId9"/>
    <p:sldId id="322" r:id="rId10"/>
    <p:sldId id="307" r:id="rId11"/>
    <p:sldId id="353" r:id="rId12"/>
    <p:sldId id="352" r:id="rId13"/>
    <p:sldId id="308" r:id="rId14"/>
    <p:sldId id="309" r:id="rId15"/>
    <p:sldId id="310" r:id="rId16"/>
    <p:sldId id="311" r:id="rId17"/>
    <p:sldId id="312" r:id="rId18"/>
    <p:sldId id="313" r:id="rId19"/>
    <p:sldId id="383" r:id="rId20"/>
    <p:sldId id="323" r:id="rId21"/>
    <p:sldId id="359" r:id="rId22"/>
    <p:sldId id="360" r:id="rId23"/>
    <p:sldId id="357" r:id="rId24"/>
    <p:sldId id="358" r:id="rId25"/>
    <p:sldId id="346" r:id="rId26"/>
    <p:sldId id="374" r:id="rId27"/>
    <p:sldId id="336" r:id="rId28"/>
    <p:sldId id="337" r:id="rId29"/>
    <p:sldId id="338" r:id="rId30"/>
    <p:sldId id="366" r:id="rId31"/>
    <p:sldId id="367" r:id="rId32"/>
    <p:sldId id="368" r:id="rId33"/>
    <p:sldId id="369" r:id="rId34"/>
    <p:sldId id="370" r:id="rId35"/>
    <p:sldId id="335" r:id="rId36"/>
    <p:sldId id="384" r:id="rId37"/>
    <p:sldId id="363" r:id="rId38"/>
    <p:sldId id="362" r:id="rId39"/>
    <p:sldId id="377" r:id="rId40"/>
    <p:sldId id="378" r:id="rId41"/>
    <p:sldId id="379" r:id="rId42"/>
    <p:sldId id="382" r:id="rId43"/>
    <p:sldId id="381" r:id="rId44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6600"/>
    <a:srgbClr val="FF0000"/>
    <a:srgbClr val="000099"/>
    <a:srgbClr val="0099C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53" autoAdjust="0"/>
    <p:restoredTop sz="82958" autoAdjust="0"/>
  </p:normalViewPr>
  <p:slideViewPr>
    <p:cSldViewPr>
      <p:cViewPr varScale="1">
        <p:scale>
          <a:sx n="77" d="100"/>
          <a:sy n="77" d="100"/>
        </p:scale>
        <p:origin x="184" y="1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E912E-AD22-4EF2-8D54-412922F0F4F0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D4DC-77AF-4C3D-93AE-E79B60FCD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73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A8DC87B-0AAB-4B0B-BB29-EBCF43D5AD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434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science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Algorithm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science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Algorith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A392A-976F-4015-AB96-E11D57363B36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10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4C7BE-814D-4940-929B-63D554F53509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379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834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5059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5E34E-39DA-4127-9244-0FF04D3C763C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4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58EE0B-3240-4F37-90AF-A083FFA4A5E0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86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965B14-54C3-4232-B904-2BBC78C2D042}" type="slidenum">
              <a:rPr lang="zh-CN" altLang="en-US" smtClean="0"/>
              <a:pPr/>
              <a:t>15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45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31E09-4717-475F-A8B2-721FDE7AEE6C}" type="slidenum">
              <a:rPr lang="zh-CN" altLang="en-US" smtClean="0"/>
              <a:pPr/>
              <a:t>16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99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D78268-8D1A-474E-9A5C-4C29E94C4CB1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247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C5E276-80F7-476C-914B-49B1984526CF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 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 tooltip="Computer science"/>
              </a:rPr>
              <a:t>computer science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, an 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online </a:t>
            </a:r>
            <a:r>
              <a:rPr kumimoji="1" lang="en-US" altLang="zh-CN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4" tooltip="Algorithm"/>
              </a:rPr>
              <a:t>algorithm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 is one that can process its input piece-by-piece in a serial fashion, i.e., in the order that the input is fed to the algorithm, without having the entire input available from the start.</a:t>
            </a: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 contrast, an 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offline algorithm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 is given the whole problem data from the beginning and is required to output an answer which solves the problem at hand.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466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C5E276-80F7-476C-914B-49B1984526CF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 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 tooltip="Computer science"/>
              </a:rPr>
              <a:t>computer science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, an 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online </a:t>
            </a:r>
            <a:r>
              <a:rPr kumimoji="1" lang="en-US" altLang="zh-CN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4" tooltip="Algorithm"/>
              </a:rPr>
              <a:t>algorithm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 is one that can process its input piece-by-piece in a serial fashion, i.e., in the order that the input is fed to the algorithm, without having the entire input available from the start.</a:t>
            </a: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 contrast, an 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offline algorithm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 is given the whole problem data from the beginning and is required to output an answer which solves the problem at hand.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16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4357A1-2BB5-40FD-89FE-D34E42D6FCFB}" type="slidenum">
              <a:rPr lang="zh-CN" altLang="en-US" smtClean="0"/>
              <a:pPr/>
              <a:t>2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24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925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056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500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9250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4258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375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1A2A89B-AFF9-429C-85DF-45C8CE3BC387}" type="slidenum">
              <a:rPr lang="zh-CN" altLang="en-US" sz="1200">
                <a:latin typeface="Arial Unicode MS" pitchFamily="34" charset="-122"/>
              </a:rPr>
              <a:pPr eaLnBrk="1" hangingPunct="1"/>
              <a:t>26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6312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4059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6383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6754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5148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1862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1816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1252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6968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6210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1206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16D9220-5F9C-4F92-9CE7-A2D417E75508}" type="slidenum">
              <a:rPr lang="zh-CN" altLang="en-US" sz="1200">
                <a:latin typeface="Arial Unicode MS" pitchFamily="34" charset="-122"/>
              </a:rPr>
              <a:pPr eaLnBrk="1" hangingPunct="1"/>
              <a:t>36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351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3844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AB1090-6C23-4E03-9879-4EB2D809A82E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O(n lg^2 n) using substitution method.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9421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322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53319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6904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5891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14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对于单个</a:t>
            </a:r>
            <a:r>
              <a:rPr lang="en-US" altLang="zh-CN" dirty="0"/>
              <a:t>input</a:t>
            </a:r>
            <a:r>
              <a:rPr lang="en-US" altLang="zh-CN" baseline="0" dirty="0"/>
              <a:t> size</a:t>
            </a:r>
            <a:r>
              <a:rPr lang="zh-CN" altLang="en-US" baseline="0" dirty="0"/>
              <a:t>，由于具体</a:t>
            </a:r>
            <a:r>
              <a:rPr lang="en-US" altLang="zh-CN" baseline="0" dirty="0"/>
              <a:t>input</a:t>
            </a:r>
            <a:r>
              <a:rPr lang="zh-CN" altLang="en-US" baseline="0" dirty="0"/>
              <a:t>内容的不一样，运行时间也不一样，我们选择最大（坏）的运行时间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278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566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78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3D7E835-0765-43BC-86EC-6148F6805CA2}" type="slidenum">
              <a:rPr lang="zh-CN" altLang="en-US" sz="1200" smtClean="0"/>
              <a:pPr eaLnBrk="1" hangingPunct="1"/>
              <a:t>8</a:t>
            </a:fld>
            <a:endParaRPr lang="en-US" altLang="zh-CN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49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Lim f/g = 1/n^{sin n}  could</a:t>
            </a:r>
            <a:r>
              <a:rPr lang="en-US" altLang="zh-CN" baseline="0" dirty="0"/>
              <a:t> be 0 or infinity, thus , f and g do not have any relationship mentioned in this slide.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-1 &lt;= Sin n  &lt;=1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37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34"/>
          </a:xfrm>
        </p:spPr>
        <p:txBody>
          <a:bodyPr vert="horz"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>
                <a:latin typeface="Times New Roman" pitchFamily="18" charset="0"/>
                <a:cs typeface="Times New Roman" pitchFamily="18" charset="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eng@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6.wmf"/><Relationship Id="rId4" Type="http://schemas.openxmlformats.org/officeDocument/2006/relationships/image" Target="../media/image15.jpeg"/><Relationship Id="rId9" Type="http://schemas.openxmlformats.org/officeDocument/2006/relationships/oleObject" Target="../embeddings/oleObject1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42.wmf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40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4.png"/><Relationship Id="rId4" Type="http://schemas.openxmlformats.org/officeDocument/2006/relationships/image" Target="../media/image4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3319264"/>
            <a:ext cx="6400800" cy="1227584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/>
              <a:t>Algorithm : Design &amp; Analysis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/>
              <a:t>[Tutorial - 1]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285875"/>
            <a:ext cx="7772400" cy="193833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6000" dirty="0">
                <a:ea typeface="华文隶书" pitchFamily="2" charset="-122"/>
              </a:rPr>
              <a:t>Fundamentals of Algorithm Analysis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7C1F53-878D-C449-BC1C-997EC14B1379}"/>
              </a:ext>
            </a:extLst>
          </p:cNvPr>
          <p:cNvSpPr txBox="1"/>
          <p:nvPr/>
        </p:nvSpPr>
        <p:spPr>
          <a:xfrm>
            <a:off x="3635896" y="4869240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张胜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sheng@nju.edu.cn</a:t>
            </a:r>
            <a:endParaRPr lang="en-US" altLang="zh-CN" dirty="0"/>
          </a:p>
          <a:p>
            <a:r>
              <a:rPr kumimoji="1" lang="zh-CN" altLang="en-US"/>
              <a:t>南京大学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pPr algn="l" eaLnBrk="1" hangingPunct="1"/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Properties of </a:t>
            </a:r>
            <a:r>
              <a:rPr lang="en-US" altLang="zh-CN" sz="4400" i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4400" i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zh-CN" sz="4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(</a:t>
            </a:r>
            <a:r>
              <a:rPr lang="el-GR" altLang="zh-CN" sz="4400" i="1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4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and </a:t>
            </a:r>
            <a:endParaRPr lang="en-US" altLang="zh-CN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686300"/>
          </a:xfrm>
        </p:spPr>
        <p:txBody>
          <a:bodyPr rtlCol="0">
            <a:normAutofit lnSpcReduction="10000"/>
          </a:bodyPr>
          <a:lstStyle/>
          <a:p>
            <a:pPr lvl="0">
              <a:buClr>
                <a:srgbClr val="D34817"/>
              </a:buClr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Transitive property(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, ,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ω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lvl="1">
              <a:buClr>
                <a:srgbClr val="D34817"/>
              </a:buClr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and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), then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), …</a:t>
            </a:r>
          </a:p>
          <a:p>
            <a:pPr>
              <a:buClr>
                <a:srgbClr val="D34817"/>
              </a:buClr>
            </a:pP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Reflexive property:</a:t>
            </a:r>
          </a:p>
          <a:p>
            <a:pPr lvl="1">
              <a:buClr>
                <a:srgbClr val="D34817"/>
              </a:buClr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)(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)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)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</a:p>
          <a:p>
            <a:pPr>
              <a:buClr>
                <a:srgbClr val="D34817"/>
              </a:buClr>
            </a:pP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Symmetric properties</a:t>
            </a:r>
          </a:p>
          <a:p>
            <a:pPr lvl="1">
              <a:buClr>
                <a:srgbClr val="D34817"/>
              </a:buClr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(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if and only if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(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>
              <a:buClr>
                <a:srgbClr val="D34817"/>
              </a:buClr>
            </a:pP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if and only if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(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</a:p>
          <a:p>
            <a:pPr lvl="1">
              <a:buClr>
                <a:srgbClr val="D34817"/>
              </a:buClr>
            </a:pP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if and only if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ω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Order of sum function</a:t>
            </a:r>
          </a:p>
          <a:p>
            <a:pPr lvl="1" eaLnBrk="1" hangingPunct="1">
              <a:defRPr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)=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(max(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Summation Formulae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Geometric Sequences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Harmonic Sequence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2071678"/>
            <a:ext cx="46291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5000636"/>
            <a:ext cx="2857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Useful Summation Formulae 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945632" cy="4572000"/>
          </a:xfrm>
        </p:spPr>
        <p:txBody>
          <a:bodyPr/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Arithmetic Sequences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Miscellaneous 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2143116"/>
            <a:ext cx="42767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2128853"/>
            <a:ext cx="28956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643578"/>
            <a:ext cx="4642491" cy="9366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01" name="AutoShape 17" descr="信纸"/>
          <p:cNvSpPr>
            <a:spLocks noChangeArrowheads="1"/>
          </p:cNvSpPr>
          <p:nvPr/>
        </p:nvSpPr>
        <p:spPr bwMode="auto">
          <a:xfrm>
            <a:off x="179388" y="2924175"/>
            <a:ext cx="8809037" cy="3708400"/>
          </a:xfrm>
          <a:prstGeom prst="roundRect">
            <a:avLst>
              <a:gd name="adj" fmla="val 16667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 fontScale="90000"/>
          </a:bodyPr>
          <a:lstStyle/>
          <a:p>
            <a:pPr algn="l" eaLnBrk="1" hangingPunct="1"/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Example: Maximum Subsequence Sum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8613" y="1773238"/>
            <a:ext cx="8208962" cy="4283075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The problem: Given a sequence 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of integer, find the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largest sum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of a consecutive subsequence of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1800">
                <a:latin typeface="Times New Roman" pitchFamily="18" charset="0"/>
                <a:cs typeface="Times New Roman" pitchFamily="18" charset="0"/>
              </a:rPr>
              <a:t>(0, if all negative items)</a:t>
            </a:r>
          </a:p>
          <a:p>
            <a:pPr lvl="1" eaLnBrk="1" hangingPunct="1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An example: -2, 11, -4, 13, -5, -2; the result 20: (11, -4, 13)</a:t>
            </a:r>
            <a:endParaRPr lang="en-US" altLang="zh-CN" sz="2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539750" y="2997200"/>
            <a:ext cx="3311525" cy="3478213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 brute-force algorithm: </a:t>
            </a:r>
          </a:p>
          <a:p>
            <a:r>
              <a:rPr lang="en-US" altLang="zh-TW" sz="1800"/>
              <a:t>MaxSum = 0;</a:t>
            </a:r>
          </a:p>
          <a:p>
            <a:r>
              <a:rPr lang="en-US" altLang="zh-TW" sz="1800"/>
              <a:t>  </a:t>
            </a:r>
            <a:r>
              <a:rPr lang="en-US" altLang="zh-TW" sz="1800">
                <a:solidFill>
                  <a:srgbClr val="000099"/>
                </a:solidFill>
              </a:rPr>
              <a:t>for (i = 0; i &lt; N; i++)</a:t>
            </a:r>
          </a:p>
          <a:p>
            <a:r>
              <a:rPr lang="en-US" altLang="zh-TW" sz="1800"/>
              <a:t>    </a:t>
            </a:r>
            <a:r>
              <a:rPr lang="en-US" altLang="zh-TW" sz="1800">
                <a:solidFill>
                  <a:srgbClr val="000099"/>
                </a:solidFill>
              </a:rPr>
              <a:t>for (j = i; j &lt; N; j++)</a:t>
            </a:r>
          </a:p>
          <a:p>
            <a:r>
              <a:rPr lang="en-US" altLang="zh-TW" sz="1800"/>
              <a:t>    {</a:t>
            </a:r>
          </a:p>
          <a:p>
            <a:r>
              <a:rPr lang="en-US" altLang="zh-TW" sz="1800"/>
              <a:t>      ThisSum = 0;</a:t>
            </a:r>
          </a:p>
          <a:p>
            <a:r>
              <a:rPr lang="en-US" altLang="zh-TW" sz="1800"/>
              <a:t>      </a:t>
            </a:r>
            <a:r>
              <a:rPr lang="en-US" altLang="zh-TW" sz="1800">
                <a:solidFill>
                  <a:srgbClr val="000099"/>
                </a:solidFill>
              </a:rPr>
              <a:t>for (k = i; k &lt;= j; k++)</a:t>
            </a:r>
          </a:p>
          <a:p>
            <a:r>
              <a:rPr lang="en-US" altLang="zh-TW" sz="1800"/>
              <a:t>      </a:t>
            </a:r>
            <a:r>
              <a:rPr lang="en-US" altLang="zh-TW" sz="1800" b="1">
                <a:solidFill>
                  <a:srgbClr val="006600"/>
                </a:solidFill>
              </a:rPr>
              <a:t>ThisSum += A[k];</a:t>
            </a:r>
          </a:p>
          <a:p>
            <a:r>
              <a:rPr lang="en-US" altLang="zh-TW" sz="1800" b="1">
                <a:solidFill>
                  <a:srgbClr val="006600"/>
                </a:solidFill>
              </a:rPr>
              <a:t>      if (ThisSum &gt; MaxSum)</a:t>
            </a:r>
          </a:p>
          <a:p>
            <a:r>
              <a:rPr lang="en-US" altLang="zh-TW" sz="1800" b="1">
                <a:solidFill>
                  <a:srgbClr val="006600"/>
                </a:solidFill>
              </a:rPr>
              <a:t>        MaxSum = ThisSum;</a:t>
            </a:r>
          </a:p>
          <a:p>
            <a:r>
              <a:rPr lang="en-US" altLang="zh-TW" sz="1800"/>
              <a:t>    }</a:t>
            </a:r>
          </a:p>
          <a:p>
            <a:r>
              <a:rPr lang="en-US" altLang="zh-TW" sz="1800"/>
              <a:t>  return MaxSum;</a:t>
            </a:r>
            <a:endParaRPr lang="en-US" altLang="zh-CN" sz="1800"/>
          </a:p>
        </p:txBody>
      </p:sp>
      <p:sp>
        <p:nvSpPr>
          <p:cNvPr id="118790" name="Rectangle 6" descr="斜纹布"/>
          <p:cNvSpPr>
            <a:spLocks noChangeArrowheads="1"/>
          </p:cNvSpPr>
          <p:nvPr/>
        </p:nvSpPr>
        <p:spPr bwMode="auto">
          <a:xfrm>
            <a:off x="4211638" y="3213100"/>
            <a:ext cx="4537075" cy="71438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1" name="AutoShape 7"/>
          <p:cNvSpPr>
            <a:spLocks noChangeArrowheads="1"/>
          </p:cNvSpPr>
          <p:nvPr/>
        </p:nvSpPr>
        <p:spPr bwMode="auto">
          <a:xfrm>
            <a:off x="4211638" y="3429000"/>
            <a:ext cx="4537075" cy="10795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12" name="Line 28"/>
          <p:cNvSpPr>
            <a:spLocks noChangeShapeType="1"/>
          </p:cNvSpPr>
          <p:nvPr/>
        </p:nvSpPr>
        <p:spPr bwMode="auto">
          <a:xfrm>
            <a:off x="4356100" y="4221163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8792" name="AutoShape 8"/>
          <p:cNvSpPr>
            <a:spLocks noChangeArrowheads="1"/>
          </p:cNvSpPr>
          <p:nvPr/>
        </p:nvSpPr>
        <p:spPr bwMode="auto">
          <a:xfrm>
            <a:off x="4572000" y="3789363"/>
            <a:ext cx="4176713" cy="1008062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3" name="AutoShape 9"/>
          <p:cNvSpPr>
            <a:spLocks noChangeArrowheads="1"/>
          </p:cNvSpPr>
          <p:nvPr/>
        </p:nvSpPr>
        <p:spPr bwMode="auto">
          <a:xfrm>
            <a:off x="4932363" y="4221163"/>
            <a:ext cx="3743325" cy="936625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4" name="AutoShape 10"/>
          <p:cNvSpPr>
            <a:spLocks noChangeArrowheads="1"/>
          </p:cNvSpPr>
          <p:nvPr/>
        </p:nvSpPr>
        <p:spPr bwMode="auto">
          <a:xfrm>
            <a:off x="5364163" y="4652963"/>
            <a:ext cx="3311525" cy="8636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6588125" y="5229225"/>
            <a:ext cx="23764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/>
              <a:t>……</a:t>
            </a:r>
          </a:p>
        </p:txBody>
      </p:sp>
      <p:sp>
        <p:nvSpPr>
          <p:cNvPr id="118796" name="AutoShape 12"/>
          <p:cNvSpPr>
            <a:spLocks noChangeArrowheads="1"/>
          </p:cNvSpPr>
          <p:nvPr/>
        </p:nvSpPr>
        <p:spPr bwMode="auto">
          <a:xfrm>
            <a:off x="7451725" y="5805488"/>
            <a:ext cx="1296988" cy="4318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3889375" y="4452938"/>
            <a:ext cx="576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/>
              <a:t>i</a:t>
            </a:r>
            <a:r>
              <a:rPr lang="en-US" altLang="zh-CN" sz="1600"/>
              <a:t>=0</a:t>
            </a:r>
            <a:endParaRPr lang="en-US" altLang="zh-CN" sz="1600" i="1"/>
          </a:p>
        </p:txBody>
      </p:sp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4306888" y="4730750"/>
            <a:ext cx="576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/>
              <a:t>i</a:t>
            </a:r>
            <a:r>
              <a:rPr lang="en-US" altLang="zh-CN" sz="1600"/>
              <a:t>=1</a:t>
            </a:r>
            <a:endParaRPr lang="en-US" altLang="zh-CN" sz="1600" i="1"/>
          </a:p>
        </p:txBody>
      </p:sp>
      <p:sp>
        <p:nvSpPr>
          <p:cNvPr id="118799" name="Text Box 15"/>
          <p:cNvSpPr txBox="1">
            <a:spLocks noChangeArrowheads="1"/>
          </p:cNvSpPr>
          <p:nvPr/>
        </p:nvSpPr>
        <p:spPr bwMode="auto">
          <a:xfrm>
            <a:off x="4716463" y="5084763"/>
            <a:ext cx="576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/>
              <a:t>i</a:t>
            </a:r>
            <a:r>
              <a:rPr lang="en-US" altLang="zh-CN" sz="1600"/>
              <a:t>=2</a:t>
            </a:r>
            <a:endParaRPr lang="en-US" altLang="zh-CN" sz="1600" i="1"/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7092950" y="6165850"/>
            <a:ext cx="719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/>
              <a:t>i</a:t>
            </a:r>
            <a:r>
              <a:rPr lang="en-US" altLang="zh-CN" sz="1600"/>
              <a:t>=</a:t>
            </a:r>
            <a:r>
              <a:rPr lang="en-US" altLang="zh-CN" sz="1600" i="1"/>
              <a:t>n-</a:t>
            </a:r>
            <a:r>
              <a:rPr lang="en-US" altLang="zh-CN" sz="1600"/>
              <a:t>1</a:t>
            </a:r>
          </a:p>
        </p:txBody>
      </p:sp>
      <p:sp>
        <p:nvSpPr>
          <p:cNvPr id="118802" name="AutoShape 18"/>
          <p:cNvSpPr>
            <a:spLocks noChangeArrowheads="1"/>
          </p:cNvSpPr>
          <p:nvPr/>
        </p:nvSpPr>
        <p:spPr bwMode="auto">
          <a:xfrm>
            <a:off x="5651500" y="5157788"/>
            <a:ext cx="1439863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6105525" y="4884738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/>
              <a:t>k</a:t>
            </a:r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4565650" y="3270250"/>
            <a:ext cx="576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/>
              <a:t>j</a:t>
            </a:r>
            <a:r>
              <a:rPr lang="en-US" altLang="zh-CN" sz="1600"/>
              <a:t>=0</a:t>
            </a:r>
            <a:endParaRPr lang="en-US" altLang="zh-CN" sz="1600" i="1"/>
          </a:p>
        </p:txBody>
      </p: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5014913" y="3360738"/>
            <a:ext cx="576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/>
              <a:t>j</a:t>
            </a:r>
            <a:r>
              <a:rPr lang="en-US" altLang="zh-CN" sz="1600"/>
              <a:t>=1</a:t>
            </a:r>
            <a:endParaRPr lang="en-US" altLang="zh-CN" sz="1600" i="1"/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5402263" y="3471863"/>
            <a:ext cx="576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/>
              <a:t>j</a:t>
            </a:r>
            <a:r>
              <a:rPr lang="en-US" altLang="zh-CN" sz="1600"/>
              <a:t>=2</a:t>
            </a:r>
            <a:endParaRPr lang="en-US" altLang="zh-CN" sz="1600" i="1"/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8351838" y="4149725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/>
              <a:t>j</a:t>
            </a:r>
            <a:r>
              <a:rPr lang="en-US" altLang="zh-CN" sz="1600"/>
              <a:t>=</a:t>
            </a:r>
            <a:r>
              <a:rPr lang="en-US" altLang="zh-CN" sz="1600" i="1"/>
              <a:t>n</a:t>
            </a:r>
            <a:r>
              <a:rPr lang="en-US" altLang="zh-CN" sz="1600"/>
              <a:t>-1</a:t>
            </a:r>
            <a:endParaRPr lang="en-US" altLang="zh-CN" sz="1600" i="1"/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3635375" y="5661025"/>
            <a:ext cx="1441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in </a:t>
            </a:r>
            <a:r>
              <a:rPr lang="en-US" altLang="zh-CN" sz="3200" b="1" i="1">
                <a:solidFill>
                  <a:srgbClr val="FF0000"/>
                </a:solidFill>
              </a:rPr>
              <a:t>O</a:t>
            </a:r>
            <a:r>
              <a:rPr lang="en-US" altLang="zh-CN" sz="3200" b="1">
                <a:solidFill>
                  <a:srgbClr val="FF0000"/>
                </a:solidFill>
              </a:rPr>
              <a:t>(</a:t>
            </a:r>
            <a:r>
              <a:rPr lang="en-US" altLang="zh-CN" sz="3200" b="1" i="1">
                <a:solidFill>
                  <a:srgbClr val="FF0000"/>
                </a:solidFill>
              </a:rPr>
              <a:t>n</a:t>
            </a:r>
            <a:r>
              <a:rPr lang="en-US" altLang="zh-CN" sz="3200" b="1" baseline="30000">
                <a:solidFill>
                  <a:srgbClr val="FF0000"/>
                </a:solidFill>
              </a:rPr>
              <a:t>3</a:t>
            </a:r>
            <a:r>
              <a:rPr lang="en-US" altLang="zh-CN" sz="32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6923088" y="3206750"/>
            <a:ext cx="1798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the sequence</a:t>
            </a:r>
          </a:p>
        </p:txBody>
      </p:sp>
      <p:sp>
        <p:nvSpPr>
          <p:cNvPr id="118811" name="Line 27"/>
          <p:cNvSpPr>
            <a:spLocks noChangeShapeType="1"/>
          </p:cNvSpPr>
          <p:nvPr/>
        </p:nvSpPr>
        <p:spPr bwMode="auto">
          <a:xfrm>
            <a:off x="4356100" y="37163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1" grpId="0" animBg="1"/>
      <p:bldP spid="118788" grpId="0"/>
      <p:bldP spid="118790" grpId="0" animBg="1"/>
      <p:bldP spid="118791" grpId="0" animBg="1"/>
      <p:bldP spid="118812" grpId="0" animBg="1"/>
      <p:bldP spid="118792" grpId="0" animBg="1"/>
      <p:bldP spid="118793" grpId="0" animBg="1"/>
      <p:bldP spid="118794" grpId="0" animBg="1"/>
      <p:bldP spid="118795" grpId="0"/>
      <p:bldP spid="118796" grpId="0" animBg="1"/>
      <p:bldP spid="118797" grpId="0"/>
      <p:bldP spid="118798" grpId="0"/>
      <p:bldP spid="118799" grpId="0"/>
      <p:bldP spid="118800" grpId="0"/>
      <p:bldP spid="118802" grpId="0" animBg="1"/>
      <p:bldP spid="118803" grpId="0"/>
      <p:bldP spid="118805" grpId="0"/>
      <p:bldP spid="118806" grpId="0"/>
      <p:bldP spid="118807" grpId="0"/>
      <p:bldP spid="118808" grpId="0"/>
      <p:bldP spid="118809" grpId="0"/>
      <p:bldP spid="118810" grpId="0"/>
      <p:bldP spid="1188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pPr algn="l" eaLnBrk="1" hangingPunct="1"/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More Precise Complexity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809750" y="1700213"/>
          <a:ext cx="5451475" cy="489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公式" r:id="rId4" imgW="2997000" imgH="2692080" progId="Equation.3">
                  <p:embed/>
                </p:oleObj>
              </mc:Choice>
              <mc:Fallback>
                <p:oleObj name="公式" r:id="rId4" imgW="2997000" imgH="2692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1700213"/>
                        <a:ext cx="5451475" cy="489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Oval 7"/>
          <p:cNvSpPr>
            <a:spLocks noChangeArrowheads="1"/>
          </p:cNvSpPr>
          <p:nvPr/>
        </p:nvSpPr>
        <p:spPr bwMode="auto">
          <a:xfrm>
            <a:off x="3132138" y="1557338"/>
            <a:ext cx="2016125" cy="1150937"/>
          </a:xfrm>
          <a:prstGeom prst="ellipse">
            <a:avLst/>
          </a:prstGeom>
          <a:noFill/>
          <a:ln w="57150" cmpd="thinThick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250825" y="4221163"/>
            <a:ext cx="8713788" cy="0"/>
          </a:xfrm>
          <a:prstGeom prst="line">
            <a:avLst/>
          </a:prstGeom>
          <a:noFill/>
          <a:ln w="28575">
            <a:solidFill>
              <a:srgbClr val="339966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Decreasing the number of loops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684213" y="2276475"/>
            <a:ext cx="36004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cs typeface="Times New Roman" pitchFamily="18" charset="0"/>
              </a:rPr>
              <a:t>An improved algorithm</a:t>
            </a:r>
          </a:p>
          <a:p>
            <a:r>
              <a:rPr lang="en-US" altLang="zh-TW" sz="1800">
                <a:cs typeface="Times New Roman" pitchFamily="18" charset="0"/>
              </a:rPr>
              <a:t>MaxSum = 0;</a:t>
            </a:r>
          </a:p>
          <a:p>
            <a:r>
              <a:rPr lang="en-US" altLang="zh-TW" sz="1800">
                <a:cs typeface="Times New Roman" pitchFamily="18" charset="0"/>
              </a:rPr>
              <a:t>  </a:t>
            </a:r>
            <a:r>
              <a:rPr lang="en-US" altLang="zh-TW" sz="1800">
                <a:solidFill>
                  <a:srgbClr val="000099"/>
                </a:solidFill>
                <a:cs typeface="Times New Roman" pitchFamily="18" charset="0"/>
              </a:rPr>
              <a:t>for (i = 0; i &lt; N; i++)</a:t>
            </a:r>
          </a:p>
          <a:p>
            <a:r>
              <a:rPr lang="en-US" altLang="zh-TW" sz="1800">
                <a:cs typeface="Times New Roman" pitchFamily="18" charset="0"/>
              </a:rPr>
              <a:t>  {</a:t>
            </a:r>
          </a:p>
          <a:p>
            <a:r>
              <a:rPr lang="en-US" altLang="zh-TW" sz="1800">
                <a:cs typeface="Times New Roman" pitchFamily="18" charset="0"/>
              </a:rPr>
              <a:t>    ThisSum = 0;</a:t>
            </a:r>
          </a:p>
          <a:p>
            <a:r>
              <a:rPr lang="en-US" altLang="zh-TW" sz="1800">
                <a:cs typeface="Times New Roman" pitchFamily="18" charset="0"/>
              </a:rPr>
              <a:t>    </a:t>
            </a:r>
            <a:r>
              <a:rPr lang="en-US" altLang="zh-TW" sz="1800">
                <a:solidFill>
                  <a:srgbClr val="000099"/>
                </a:solidFill>
                <a:cs typeface="Times New Roman" pitchFamily="18" charset="0"/>
              </a:rPr>
              <a:t>for (j = i; j &lt; N; j++)</a:t>
            </a:r>
          </a:p>
          <a:p>
            <a:r>
              <a:rPr lang="en-US" altLang="zh-TW" sz="1800">
                <a:cs typeface="Times New Roman" pitchFamily="18" charset="0"/>
              </a:rPr>
              <a:t>    {</a:t>
            </a:r>
          </a:p>
          <a:p>
            <a:r>
              <a:rPr lang="en-US" altLang="zh-TW" sz="1800">
                <a:cs typeface="Times New Roman" pitchFamily="18" charset="0"/>
              </a:rPr>
              <a:t>      </a:t>
            </a:r>
            <a:r>
              <a:rPr lang="en-US" altLang="zh-TW" sz="1800" b="1">
                <a:solidFill>
                  <a:srgbClr val="006600"/>
                </a:solidFill>
                <a:cs typeface="Times New Roman" pitchFamily="18" charset="0"/>
              </a:rPr>
              <a:t>ThisSum += A[j];</a:t>
            </a:r>
          </a:p>
          <a:p>
            <a:r>
              <a:rPr lang="en-US" altLang="zh-TW" sz="1800" b="1">
                <a:solidFill>
                  <a:srgbClr val="006600"/>
                </a:solidFill>
                <a:cs typeface="Times New Roman" pitchFamily="18" charset="0"/>
              </a:rPr>
              <a:t>      if (ThisSum &gt; MaxSum)</a:t>
            </a:r>
          </a:p>
          <a:p>
            <a:r>
              <a:rPr lang="en-US" altLang="zh-TW" sz="1800" b="1">
                <a:solidFill>
                  <a:srgbClr val="006600"/>
                </a:solidFill>
                <a:cs typeface="Times New Roman" pitchFamily="18" charset="0"/>
              </a:rPr>
              <a:t>        MaxSum = ThisSum;</a:t>
            </a:r>
          </a:p>
          <a:p>
            <a:r>
              <a:rPr lang="en-US" altLang="zh-TW" sz="1800">
                <a:cs typeface="Times New Roman" pitchFamily="18" charset="0"/>
              </a:rPr>
              <a:t>    }</a:t>
            </a:r>
          </a:p>
          <a:p>
            <a:r>
              <a:rPr lang="en-US" altLang="zh-TW" sz="1800">
                <a:cs typeface="Times New Roman" pitchFamily="18" charset="0"/>
              </a:rPr>
              <a:t>  }</a:t>
            </a:r>
          </a:p>
          <a:p>
            <a:r>
              <a:rPr lang="en-US" altLang="zh-TW" sz="1800">
                <a:cs typeface="Times New Roman" pitchFamily="18" charset="0"/>
              </a:rPr>
              <a:t>  return MaxSum;</a:t>
            </a:r>
            <a:endParaRPr lang="en-US" altLang="zh-CN" sz="1800">
              <a:cs typeface="Times New Roman" pitchFamily="18" charset="0"/>
            </a:endParaRPr>
          </a:p>
        </p:txBody>
      </p:sp>
      <p:sp>
        <p:nvSpPr>
          <p:cNvPr id="119813" name="Rectangle 5" descr="斜纹布"/>
          <p:cNvSpPr>
            <a:spLocks noChangeArrowheads="1"/>
          </p:cNvSpPr>
          <p:nvPr/>
        </p:nvSpPr>
        <p:spPr bwMode="auto">
          <a:xfrm>
            <a:off x="3995738" y="2924175"/>
            <a:ext cx="4537075" cy="714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26629" name="AutoShape 6"/>
          <p:cNvSpPr>
            <a:spLocks noChangeArrowheads="1"/>
          </p:cNvSpPr>
          <p:nvPr/>
        </p:nvSpPr>
        <p:spPr bwMode="auto">
          <a:xfrm flipH="1" flipV="1">
            <a:off x="3995738" y="3500438"/>
            <a:ext cx="4537075" cy="208915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7016750" y="2913063"/>
            <a:ext cx="1798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cs typeface="Times New Roman" pitchFamily="18" charset="0"/>
              </a:rPr>
              <a:t>the sequence</a:t>
            </a:r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3851275" y="3500438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cs typeface="Times New Roman" pitchFamily="18" charset="0"/>
              </a:rPr>
              <a:t>i</a:t>
            </a:r>
            <a:r>
              <a:rPr lang="en-US" altLang="zh-CN" sz="1600">
                <a:cs typeface="Times New Roman" pitchFamily="18" charset="0"/>
              </a:rPr>
              <a:t>=0</a:t>
            </a:r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4360863" y="3776663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cs typeface="Times New Roman" pitchFamily="18" charset="0"/>
              </a:rPr>
              <a:t>i</a:t>
            </a:r>
            <a:r>
              <a:rPr lang="en-US" altLang="zh-CN" sz="1600">
                <a:cs typeface="Times New Roman" pitchFamily="18" charset="0"/>
              </a:rPr>
              <a:t>=1</a:t>
            </a: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4856163" y="4024313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cs typeface="Times New Roman" pitchFamily="18" charset="0"/>
              </a:rPr>
              <a:t>i</a:t>
            </a:r>
            <a:r>
              <a:rPr lang="en-US" altLang="zh-CN" sz="1600">
                <a:cs typeface="Times New Roman" pitchFamily="18" charset="0"/>
              </a:rPr>
              <a:t>=2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7818438" y="5421313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cs typeface="Times New Roman" pitchFamily="18" charset="0"/>
              </a:rPr>
              <a:t>i</a:t>
            </a:r>
            <a:r>
              <a:rPr lang="en-US" altLang="zh-CN" sz="1600">
                <a:cs typeface="Times New Roman" pitchFamily="18" charset="0"/>
              </a:rPr>
              <a:t>=</a:t>
            </a:r>
            <a:r>
              <a:rPr lang="en-US" altLang="zh-CN" sz="1600" i="1">
                <a:cs typeface="Times New Roman" pitchFamily="18" charset="0"/>
              </a:rPr>
              <a:t>n</a:t>
            </a:r>
            <a:r>
              <a:rPr lang="en-US" altLang="zh-CN" sz="1600">
                <a:cs typeface="Times New Roman" pitchFamily="18" charset="0"/>
              </a:rPr>
              <a:t>-1</a:t>
            </a:r>
            <a:endParaRPr lang="en-US" altLang="zh-CN" sz="1600" i="1">
              <a:cs typeface="Times New Roman" pitchFamily="18" charset="0"/>
            </a:endParaRPr>
          </a:p>
        </p:txBody>
      </p:sp>
      <p:sp>
        <p:nvSpPr>
          <p:cNvPr id="119820" name="AutoShape 12"/>
          <p:cNvSpPr>
            <a:spLocks noChangeArrowheads="1"/>
          </p:cNvSpPr>
          <p:nvPr/>
        </p:nvSpPr>
        <p:spPr bwMode="auto">
          <a:xfrm>
            <a:off x="6443663" y="4221163"/>
            <a:ext cx="1439862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cs typeface="Times New Roman" pitchFamily="18" charset="0"/>
            </a:endParaRPr>
          </a:p>
        </p:txBody>
      </p:sp>
      <p:sp>
        <p:nvSpPr>
          <p:cNvPr id="26636" name="Text Box 13"/>
          <p:cNvSpPr txBox="1">
            <a:spLocks noChangeArrowheads="1"/>
          </p:cNvSpPr>
          <p:nvPr/>
        </p:nvSpPr>
        <p:spPr bwMode="auto">
          <a:xfrm>
            <a:off x="6834188" y="3917950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cs typeface="Times New Roman" pitchFamily="18" charset="0"/>
              </a:rPr>
              <a:t>j</a:t>
            </a:r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>
            <a:off x="4643438" y="3644900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cs typeface="Times New Roman" pitchFamily="18" charset="0"/>
            </a:endParaRPr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5076825" y="3860800"/>
            <a:ext cx="31670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cs typeface="Times New Roman" pitchFamily="18" charset="0"/>
            </a:endParaRPr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>
            <a:off x="7575550" y="505301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cs typeface="Times New Roman" pitchFamily="18" charset="0"/>
            </a:endParaRP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3779838" y="4941888"/>
            <a:ext cx="1584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cs typeface="Times New Roman" pitchFamily="18" charset="0"/>
              </a:rPr>
              <a:t>in </a:t>
            </a:r>
            <a:r>
              <a:rPr lang="en-US" altLang="zh-CN" sz="3200" b="1" i="1">
                <a:solidFill>
                  <a:srgbClr val="FF0000"/>
                </a:solidFill>
                <a:cs typeface="Times New Roman" pitchFamily="18" charset="0"/>
              </a:rPr>
              <a:t>O</a:t>
            </a:r>
            <a:r>
              <a:rPr lang="en-US" altLang="zh-CN" sz="3200" b="1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CN" sz="3200" b="1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sz="3200" b="1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altLang="zh-CN" sz="3200" b="1">
                <a:solidFill>
                  <a:srgbClr val="FF0000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nimBg="1"/>
      <p:bldP spid="119820" grpId="0" animBg="1"/>
      <p:bldP spid="1198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Power of Divide-and-Conquer</a:t>
            </a:r>
          </a:p>
        </p:txBody>
      </p:sp>
      <p:grpSp>
        <p:nvGrpSpPr>
          <p:cNvPr id="27651" name="Group 9"/>
          <p:cNvGrpSpPr>
            <a:grpSpLocks/>
          </p:cNvGrpSpPr>
          <p:nvPr/>
        </p:nvGrpSpPr>
        <p:grpSpPr bwMode="auto">
          <a:xfrm>
            <a:off x="1187450" y="1773238"/>
            <a:ext cx="6553200" cy="1114425"/>
            <a:chOff x="748" y="1117"/>
            <a:chExt cx="4128" cy="702"/>
          </a:xfrm>
        </p:grpSpPr>
        <p:sp>
          <p:nvSpPr>
            <p:cNvPr id="27675" name="Rectangle 4"/>
            <p:cNvSpPr>
              <a:spLocks noChangeArrowheads="1"/>
            </p:cNvSpPr>
            <p:nvPr/>
          </p:nvSpPr>
          <p:spPr bwMode="auto">
            <a:xfrm>
              <a:off x="748" y="1389"/>
              <a:ext cx="4128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7676" name="Line 5"/>
            <p:cNvSpPr>
              <a:spLocks noChangeShapeType="1"/>
            </p:cNvSpPr>
            <p:nvPr/>
          </p:nvSpPr>
          <p:spPr bwMode="auto">
            <a:xfrm>
              <a:off x="2835" y="1117"/>
              <a:ext cx="0" cy="6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cs typeface="Times New Roman" pitchFamily="18" charset="0"/>
              </a:endParaRPr>
            </a:p>
          </p:txBody>
        </p:sp>
        <p:sp>
          <p:nvSpPr>
            <p:cNvPr id="27677" name="Text Box 6"/>
            <p:cNvSpPr txBox="1">
              <a:spLocks noChangeArrowheads="1"/>
            </p:cNvSpPr>
            <p:nvPr/>
          </p:nvSpPr>
          <p:spPr bwMode="auto">
            <a:xfrm>
              <a:off x="1499" y="1502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Part 1</a:t>
              </a:r>
            </a:p>
          </p:txBody>
        </p:sp>
        <p:sp>
          <p:nvSpPr>
            <p:cNvPr id="27678" name="Text Box 7"/>
            <p:cNvSpPr txBox="1">
              <a:spLocks noChangeArrowheads="1"/>
            </p:cNvSpPr>
            <p:nvPr/>
          </p:nvSpPr>
          <p:spPr bwMode="auto">
            <a:xfrm>
              <a:off x="3538" y="1531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Part 2</a:t>
              </a:r>
            </a:p>
          </p:txBody>
        </p:sp>
      </p:grpSp>
      <p:sp>
        <p:nvSpPr>
          <p:cNvPr id="27652" name="Text Box 8"/>
          <p:cNvSpPr txBox="1">
            <a:spLocks noChangeArrowheads="1"/>
          </p:cNvSpPr>
          <p:nvPr/>
        </p:nvSpPr>
        <p:spPr bwMode="auto">
          <a:xfrm>
            <a:off x="323850" y="2924175"/>
            <a:ext cx="496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cs typeface="Times New Roman" pitchFamily="18" charset="0"/>
              </a:rPr>
              <a:t>the sub with largest sum may be in:</a:t>
            </a:r>
          </a:p>
        </p:txBody>
      </p:sp>
      <p:grpSp>
        <p:nvGrpSpPr>
          <p:cNvPr id="27653" name="Group 10"/>
          <p:cNvGrpSpPr>
            <a:grpSpLocks/>
          </p:cNvGrpSpPr>
          <p:nvPr/>
        </p:nvGrpSpPr>
        <p:grpSpPr bwMode="auto">
          <a:xfrm>
            <a:off x="1258888" y="3357563"/>
            <a:ext cx="6553200" cy="1114425"/>
            <a:chOff x="748" y="1117"/>
            <a:chExt cx="4128" cy="702"/>
          </a:xfrm>
        </p:grpSpPr>
        <p:sp>
          <p:nvSpPr>
            <p:cNvPr id="27671" name="Rectangle 11"/>
            <p:cNvSpPr>
              <a:spLocks noChangeArrowheads="1"/>
            </p:cNvSpPr>
            <p:nvPr/>
          </p:nvSpPr>
          <p:spPr bwMode="auto">
            <a:xfrm>
              <a:off x="748" y="1389"/>
              <a:ext cx="4128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7672" name="Line 12"/>
            <p:cNvSpPr>
              <a:spLocks noChangeShapeType="1"/>
            </p:cNvSpPr>
            <p:nvPr/>
          </p:nvSpPr>
          <p:spPr bwMode="auto">
            <a:xfrm>
              <a:off x="2835" y="1117"/>
              <a:ext cx="0" cy="6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cs typeface="Times New Roman" pitchFamily="18" charset="0"/>
              </a:endParaRPr>
            </a:p>
          </p:txBody>
        </p:sp>
        <p:sp>
          <p:nvSpPr>
            <p:cNvPr id="27673" name="Text Box 13"/>
            <p:cNvSpPr txBox="1">
              <a:spLocks noChangeArrowheads="1"/>
            </p:cNvSpPr>
            <p:nvPr/>
          </p:nvSpPr>
          <p:spPr bwMode="auto">
            <a:xfrm>
              <a:off x="1499" y="1502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Part 1</a:t>
              </a:r>
            </a:p>
          </p:txBody>
        </p:sp>
        <p:sp>
          <p:nvSpPr>
            <p:cNvPr id="27674" name="Text Box 14"/>
            <p:cNvSpPr txBox="1">
              <a:spLocks noChangeArrowheads="1"/>
            </p:cNvSpPr>
            <p:nvPr/>
          </p:nvSpPr>
          <p:spPr bwMode="auto">
            <a:xfrm>
              <a:off x="3538" y="1531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Part 2</a:t>
              </a:r>
            </a:p>
          </p:txBody>
        </p:sp>
      </p:grpSp>
      <p:sp>
        <p:nvSpPr>
          <p:cNvPr id="27654" name="Text Box 15"/>
          <p:cNvSpPr txBox="1">
            <a:spLocks noChangeArrowheads="1"/>
          </p:cNvSpPr>
          <p:nvPr/>
        </p:nvSpPr>
        <p:spPr bwMode="auto">
          <a:xfrm>
            <a:off x="395288" y="4292600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cs typeface="Times New Roman" pitchFamily="18" charset="0"/>
              </a:rPr>
              <a:t>or:</a:t>
            </a:r>
          </a:p>
        </p:txBody>
      </p:sp>
      <p:sp>
        <p:nvSpPr>
          <p:cNvPr id="27655" name="Rectangle 17"/>
          <p:cNvSpPr>
            <a:spLocks noChangeArrowheads="1"/>
          </p:cNvSpPr>
          <p:nvPr/>
        </p:nvSpPr>
        <p:spPr bwMode="auto">
          <a:xfrm>
            <a:off x="1258888" y="5373688"/>
            <a:ext cx="65532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27656" name="Text Box 19"/>
          <p:cNvSpPr txBox="1">
            <a:spLocks noChangeArrowheads="1"/>
          </p:cNvSpPr>
          <p:nvPr/>
        </p:nvSpPr>
        <p:spPr bwMode="auto">
          <a:xfrm>
            <a:off x="2451100" y="5553075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cs typeface="Times New Roman" pitchFamily="18" charset="0"/>
              </a:rPr>
              <a:t>Part 1</a:t>
            </a:r>
          </a:p>
        </p:txBody>
      </p:sp>
      <p:sp>
        <p:nvSpPr>
          <p:cNvPr id="27657" name="Text Box 20"/>
          <p:cNvSpPr txBox="1">
            <a:spLocks noChangeArrowheads="1"/>
          </p:cNvSpPr>
          <p:nvPr/>
        </p:nvSpPr>
        <p:spPr bwMode="auto">
          <a:xfrm>
            <a:off x="5688013" y="5599113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cs typeface="Times New Roman" pitchFamily="18" charset="0"/>
              </a:rPr>
              <a:t>Part 2</a:t>
            </a:r>
          </a:p>
        </p:txBody>
      </p:sp>
      <p:sp>
        <p:nvSpPr>
          <p:cNvPr id="27658" name="Rectangle 21"/>
          <p:cNvSpPr>
            <a:spLocks noChangeArrowheads="1"/>
          </p:cNvSpPr>
          <p:nvPr/>
        </p:nvSpPr>
        <p:spPr bwMode="auto">
          <a:xfrm>
            <a:off x="2051050" y="3789363"/>
            <a:ext cx="1368425" cy="2159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27659" name="Rectangle 22"/>
          <p:cNvSpPr>
            <a:spLocks noChangeArrowheads="1"/>
          </p:cNvSpPr>
          <p:nvPr/>
        </p:nvSpPr>
        <p:spPr bwMode="auto">
          <a:xfrm>
            <a:off x="4787900" y="3789363"/>
            <a:ext cx="2232025" cy="215900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27660" name="Rectangle 23"/>
          <p:cNvSpPr>
            <a:spLocks noChangeArrowheads="1"/>
          </p:cNvSpPr>
          <p:nvPr/>
        </p:nvSpPr>
        <p:spPr bwMode="auto">
          <a:xfrm>
            <a:off x="3348038" y="5373688"/>
            <a:ext cx="1223962" cy="220662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27661" name="Rectangle 24"/>
          <p:cNvSpPr>
            <a:spLocks noChangeArrowheads="1"/>
          </p:cNvSpPr>
          <p:nvPr/>
        </p:nvSpPr>
        <p:spPr bwMode="auto">
          <a:xfrm>
            <a:off x="4572000" y="5381625"/>
            <a:ext cx="806450" cy="217488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27662" name="Line 18"/>
          <p:cNvSpPr>
            <a:spLocks noChangeShapeType="1"/>
          </p:cNvSpPr>
          <p:nvPr/>
        </p:nvSpPr>
        <p:spPr bwMode="auto">
          <a:xfrm>
            <a:off x="4572000" y="4941888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cs typeface="Times New Roman" pitchFamily="18" charset="0"/>
            </a:endParaRPr>
          </a:p>
        </p:txBody>
      </p:sp>
      <p:sp>
        <p:nvSpPr>
          <p:cNvPr id="27663" name="Text Box 25"/>
          <p:cNvSpPr txBox="1">
            <a:spLocks noChangeArrowheads="1"/>
          </p:cNvSpPr>
          <p:nvPr/>
        </p:nvSpPr>
        <p:spPr bwMode="auto">
          <a:xfrm>
            <a:off x="6659563" y="3141663"/>
            <a:ext cx="2160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cs typeface="Times New Roman" pitchFamily="18" charset="0"/>
              </a:rPr>
              <a:t>recursion </a:t>
            </a:r>
          </a:p>
        </p:txBody>
      </p:sp>
      <p:sp>
        <p:nvSpPr>
          <p:cNvPr id="27664" name="Freeform 26"/>
          <p:cNvSpPr>
            <a:spLocks/>
          </p:cNvSpPr>
          <p:nvPr/>
        </p:nvSpPr>
        <p:spPr bwMode="auto">
          <a:xfrm>
            <a:off x="6443663" y="3500438"/>
            <a:ext cx="504825" cy="360362"/>
          </a:xfrm>
          <a:custGeom>
            <a:avLst/>
            <a:gdLst>
              <a:gd name="T0" fmla="*/ 2147483647 w 318"/>
              <a:gd name="T1" fmla="*/ 0 h 227"/>
              <a:gd name="T2" fmla="*/ 0 w 318"/>
              <a:gd name="T3" fmla="*/ 2147483647 h 227"/>
              <a:gd name="T4" fmla="*/ 0 60000 65536"/>
              <a:gd name="T5" fmla="*/ 0 60000 65536"/>
              <a:gd name="T6" fmla="*/ 0 w 318"/>
              <a:gd name="T7" fmla="*/ 0 h 227"/>
              <a:gd name="T8" fmla="*/ 318 w 318"/>
              <a:gd name="T9" fmla="*/ 227 h 22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227">
                <a:moveTo>
                  <a:pt x="318" y="0"/>
                </a:moveTo>
                <a:cubicBezTo>
                  <a:pt x="185" y="94"/>
                  <a:pt x="53" y="189"/>
                  <a:pt x="0" y="227"/>
                </a:cubicBezTo>
              </a:path>
            </a:pathLst>
          </a:custGeom>
          <a:noFill/>
          <a:ln w="9525">
            <a:solidFill>
              <a:srgbClr val="969696"/>
            </a:solidFill>
            <a:prstDash val="lgDash"/>
            <a:round/>
            <a:headEnd/>
            <a:tailEnd type="stealth" w="lg" len="lg"/>
          </a:ln>
        </p:spPr>
        <p:txBody>
          <a:bodyPr wrap="none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27665" name="Freeform 27"/>
          <p:cNvSpPr>
            <a:spLocks/>
          </p:cNvSpPr>
          <p:nvPr/>
        </p:nvSpPr>
        <p:spPr bwMode="auto">
          <a:xfrm>
            <a:off x="2771775" y="3357563"/>
            <a:ext cx="3887788" cy="503237"/>
          </a:xfrm>
          <a:custGeom>
            <a:avLst/>
            <a:gdLst>
              <a:gd name="T0" fmla="*/ 2147483647 w 2449"/>
              <a:gd name="T1" fmla="*/ 2147483647 h 317"/>
              <a:gd name="T2" fmla="*/ 2147483647 w 2449"/>
              <a:gd name="T3" fmla="*/ 2147483647 h 317"/>
              <a:gd name="T4" fmla="*/ 0 w 2449"/>
              <a:gd name="T5" fmla="*/ 2147483647 h 317"/>
              <a:gd name="T6" fmla="*/ 0 60000 65536"/>
              <a:gd name="T7" fmla="*/ 0 60000 65536"/>
              <a:gd name="T8" fmla="*/ 0 60000 65536"/>
              <a:gd name="T9" fmla="*/ 0 w 2449"/>
              <a:gd name="T10" fmla="*/ 0 h 317"/>
              <a:gd name="T11" fmla="*/ 2449 w 2449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49" h="317">
                <a:moveTo>
                  <a:pt x="2449" y="45"/>
                </a:moveTo>
                <a:cubicBezTo>
                  <a:pt x="1905" y="22"/>
                  <a:pt x="1361" y="0"/>
                  <a:pt x="953" y="45"/>
                </a:cubicBezTo>
                <a:cubicBezTo>
                  <a:pt x="545" y="90"/>
                  <a:pt x="166" y="272"/>
                  <a:pt x="0" y="317"/>
                </a:cubicBezTo>
              </a:path>
            </a:pathLst>
          </a:custGeom>
          <a:noFill/>
          <a:ln w="9525">
            <a:solidFill>
              <a:srgbClr val="969696"/>
            </a:solidFill>
            <a:prstDash val="lgDash"/>
            <a:round/>
            <a:headEnd/>
            <a:tailEnd type="stealth" w="lg" len="lg"/>
          </a:ln>
        </p:spPr>
        <p:txBody>
          <a:bodyPr wrap="none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27666" name="Line 28"/>
          <p:cNvSpPr>
            <a:spLocks noChangeShapeType="1"/>
          </p:cNvSpPr>
          <p:nvPr/>
        </p:nvSpPr>
        <p:spPr bwMode="auto">
          <a:xfrm flipH="1">
            <a:off x="3779838" y="5157788"/>
            <a:ext cx="7207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lgDash"/>
            <a:round/>
            <a:headEnd/>
            <a:tailEnd type="stealth" w="lg" len="lg"/>
          </a:ln>
        </p:spPr>
        <p:txBody>
          <a:bodyPr wrap="none"/>
          <a:lstStyle/>
          <a:p>
            <a:endParaRPr lang="en-US">
              <a:cs typeface="Times New Roman" pitchFamily="18" charset="0"/>
            </a:endParaRPr>
          </a:p>
        </p:txBody>
      </p:sp>
      <p:sp>
        <p:nvSpPr>
          <p:cNvPr id="27667" name="Line 29"/>
          <p:cNvSpPr>
            <a:spLocks noChangeShapeType="1"/>
          </p:cNvSpPr>
          <p:nvPr/>
        </p:nvSpPr>
        <p:spPr bwMode="auto">
          <a:xfrm>
            <a:off x="4572000" y="5157788"/>
            <a:ext cx="792163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lgDash"/>
            <a:round/>
            <a:headEnd/>
            <a:tailEnd type="stealth" w="lg" len="lg"/>
          </a:ln>
        </p:spPr>
        <p:txBody>
          <a:bodyPr wrap="none"/>
          <a:lstStyle/>
          <a:p>
            <a:endParaRPr lang="en-US">
              <a:cs typeface="Times New Roman" pitchFamily="18" charset="0"/>
            </a:endParaRPr>
          </a:p>
        </p:txBody>
      </p:sp>
      <p:sp>
        <p:nvSpPr>
          <p:cNvPr id="27668" name="Rectangle 30"/>
          <p:cNvSpPr>
            <a:spLocks noChangeArrowheads="1"/>
          </p:cNvSpPr>
          <p:nvPr/>
        </p:nvSpPr>
        <p:spPr bwMode="auto">
          <a:xfrm>
            <a:off x="6011863" y="4797425"/>
            <a:ext cx="1368425" cy="2159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27669" name="Text Box 31"/>
          <p:cNvSpPr txBox="1">
            <a:spLocks noChangeArrowheads="1"/>
          </p:cNvSpPr>
          <p:nvPr/>
        </p:nvSpPr>
        <p:spPr bwMode="auto">
          <a:xfrm>
            <a:off x="7375525" y="4570413"/>
            <a:ext cx="14414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cs typeface="Times New Roman" pitchFamily="18" charset="0"/>
              </a:rPr>
              <a:t>The largest is the result</a:t>
            </a:r>
          </a:p>
        </p:txBody>
      </p:sp>
      <p:sp>
        <p:nvSpPr>
          <p:cNvPr id="121889" name="Text Box 33"/>
          <p:cNvSpPr txBox="1">
            <a:spLocks noChangeArrowheads="1"/>
          </p:cNvSpPr>
          <p:nvPr/>
        </p:nvSpPr>
        <p:spPr bwMode="auto">
          <a:xfrm>
            <a:off x="539750" y="5876925"/>
            <a:ext cx="20875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cs typeface="Times New Roman" pitchFamily="18" charset="0"/>
              </a:rPr>
              <a:t>in </a:t>
            </a:r>
            <a:r>
              <a:rPr lang="en-US" altLang="zh-CN" sz="3200" b="1" i="1" dirty="0">
                <a:solidFill>
                  <a:srgbClr val="FF0000"/>
                </a:solidFill>
                <a:cs typeface="Times New Roman" pitchFamily="18" charset="0"/>
              </a:rPr>
              <a:t>O</a:t>
            </a:r>
            <a:r>
              <a:rPr lang="en-US" altLang="zh-CN" sz="3200" b="1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CN" sz="3200" b="1" i="1" dirty="0" err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sz="3200" b="1" dirty="0" err="1">
                <a:solidFill>
                  <a:srgbClr val="FF0000"/>
                </a:solidFill>
                <a:cs typeface="Times New Roman" pitchFamily="18" charset="0"/>
              </a:rPr>
              <a:t>log</a:t>
            </a:r>
            <a:r>
              <a:rPr lang="en-US" altLang="zh-CN" sz="3200" b="1" i="1" dirty="0" err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sz="3200" b="1" dirty="0">
                <a:solidFill>
                  <a:srgbClr val="FF0000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Divide-and-Conquer: the Procedure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250825" y="1773238"/>
            <a:ext cx="8713788" cy="427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>
                <a:cs typeface="Times New Roman" pitchFamily="18" charset="0"/>
              </a:rPr>
              <a:t>Center = (Left + Right) / 2;</a:t>
            </a:r>
          </a:p>
          <a:p>
            <a:r>
              <a:rPr lang="en-US" altLang="zh-TW" sz="1600">
                <a:cs typeface="Times New Roman" pitchFamily="18" charset="0"/>
              </a:rPr>
              <a:t>  MaxLeftSum = MaxSubSum(A, Left, Center);</a:t>
            </a:r>
            <a:r>
              <a:rPr lang="en-US" altLang="zh-CN" sz="1600">
                <a:cs typeface="Times New Roman" pitchFamily="18" charset="0"/>
              </a:rPr>
              <a:t> </a:t>
            </a:r>
            <a:r>
              <a:rPr lang="en-US" altLang="zh-TW" sz="1600">
                <a:cs typeface="Times New Roman" pitchFamily="18" charset="0"/>
              </a:rPr>
              <a:t> MaxRightSum = MaxSubSum(A, Center + 1, Right);</a:t>
            </a:r>
          </a:p>
          <a:p>
            <a:r>
              <a:rPr lang="en-US" altLang="zh-TW" sz="1600">
                <a:cs typeface="Times New Roman" pitchFamily="18" charset="0"/>
              </a:rPr>
              <a:t>  </a:t>
            </a:r>
            <a:endParaRPr lang="en-US" altLang="zh-CN" sz="1600">
              <a:cs typeface="Times New Roman" pitchFamily="18" charset="0"/>
            </a:endParaRPr>
          </a:p>
          <a:p>
            <a:r>
              <a:rPr lang="en-US" altLang="zh-CN" sz="1600">
                <a:cs typeface="Times New Roman" pitchFamily="18" charset="0"/>
              </a:rPr>
              <a:t>  </a:t>
            </a:r>
            <a:r>
              <a:rPr lang="en-US" altLang="zh-TW" sz="1600">
                <a:cs typeface="Times New Roman" pitchFamily="18" charset="0"/>
              </a:rPr>
              <a:t>MaxLeftBorderSum = 0; LeftBorderSum = 0;</a:t>
            </a:r>
          </a:p>
          <a:p>
            <a:r>
              <a:rPr lang="en-US" altLang="zh-TW" sz="1600">
                <a:cs typeface="Times New Roman" pitchFamily="18" charset="0"/>
              </a:rPr>
              <a:t>  for (i = Center; i &gt;= Left; i--)</a:t>
            </a:r>
          </a:p>
          <a:p>
            <a:r>
              <a:rPr lang="en-US" altLang="zh-TW" sz="1600">
                <a:cs typeface="Times New Roman" pitchFamily="18" charset="0"/>
              </a:rPr>
              <a:t>  {</a:t>
            </a:r>
          </a:p>
          <a:p>
            <a:r>
              <a:rPr lang="en-US" altLang="zh-TW" sz="1600">
                <a:cs typeface="Times New Roman" pitchFamily="18" charset="0"/>
              </a:rPr>
              <a:t>    LeftBorderSum += A[i];</a:t>
            </a:r>
            <a:r>
              <a:rPr lang="en-US" altLang="zh-CN" sz="1600">
                <a:cs typeface="Times New Roman" pitchFamily="18" charset="0"/>
              </a:rPr>
              <a:t> </a:t>
            </a:r>
            <a:endParaRPr lang="en-US" altLang="zh-TW" sz="1600">
              <a:cs typeface="Times New Roman" pitchFamily="18" charset="0"/>
            </a:endParaRPr>
          </a:p>
          <a:p>
            <a:r>
              <a:rPr lang="en-US" altLang="zh-TW" sz="1600">
                <a:cs typeface="Times New Roman" pitchFamily="18" charset="0"/>
              </a:rPr>
              <a:t>    if (LeftBorderSum &gt; MaxLeftBorderSum)</a:t>
            </a:r>
            <a:r>
              <a:rPr lang="en-US" altLang="zh-CN" sz="1600">
                <a:cs typeface="Times New Roman" pitchFamily="18" charset="0"/>
              </a:rPr>
              <a:t> </a:t>
            </a:r>
            <a:r>
              <a:rPr lang="en-US" altLang="zh-TW" sz="1600">
                <a:cs typeface="Times New Roman" pitchFamily="18" charset="0"/>
              </a:rPr>
              <a:t>   MaxLeftBorderSum = LeftBorderSum;</a:t>
            </a:r>
          </a:p>
          <a:p>
            <a:r>
              <a:rPr lang="en-US" altLang="zh-TW" sz="1600">
                <a:cs typeface="Times New Roman" pitchFamily="18" charset="0"/>
              </a:rPr>
              <a:t>  }</a:t>
            </a:r>
          </a:p>
          <a:p>
            <a:r>
              <a:rPr lang="en-US" altLang="zh-TW" sz="1600">
                <a:cs typeface="Times New Roman" pitchFamily="18" charset="0"/>
              </a:rPr>
              <a:t>  </a:t>
            </a:r>
            <a:endParaRPr lang="en-US" altLang="zh-CN" sz="1600">
              <a:cs typeface="Times New Roman" pitchFamily="18" charset="0"/>
            </a:endParaRPr>
          </a:p>
          <a:p>
            <a:r>
              <a:rPr lang="en-US" altLang="zh-CN" sz="1600">
                <a:cs typeface="Times New Roman" pitchFamily="18" charset="0"/>
              </a:rPr>
              <a:t>  </a:t>
            </a:r>
            <a:r>
              <a:rPr lang="en-US" altLang="zh-TW" sz="1600">
                <a:cs typeface="Times New Roman" pitchFamily="18" charset="0"/>
              </a:rPr>
              <a:t>MaxRightBorderSum = 0; RightBorderSum = 0;</a:t>
            </a:r>
          </a:p>
          <a:p>
            <a:r>
              <a:rPr lang="en-US" altLang="zh-TW" sz="1600">
                <a:cs typeface="Times New Roman" pitchFamily="18" charset="0"/>
              </a:rPr>
              <a:t>  for (i = Center + 1; i &lt;= Right; i++)</a:t>
            </a:r>
          </a:p>
          <a:p>
            <a:r>
              <a:rPr lang="en-US" altLang="zh-TW" sz="1600">
                <a:cs typeface="Times New Roman" pitchFamily="18" charset="0"/>
              </a:rPr>
              <a:t>  {</a:t>
            </a:r>
          </a:p>
          <a:p>
            <a:r>
              <a:rPr lang="en-US" altLang="zh-TW" sz="1600">
                <a:cs typeface="Times New Roman" pitchFamily="18" charset="0"/>
              </a:rPr>
              <a:t>    RightBorderSum += A[i];</a:t>
            </a:r>
          </a:p>
          <a:p>
            <a:r>
              <a:rPr lang="en-US" altLang="zh-TW" sz="1600">
                <a:cs typeface="Times New Roman" pitchFamily="18" charset="0"/>
              </a:rPr>
              <a:t>    if (RightBorderSum &gt; MaxRightBorderSum)</a:t>
            </a:r>
            <a:r>
              <a:rPr lang="en-US" altLang="zh-CN" sz="1600">
                <a:cs typeface="Times New Roman" pitchFamily="18" charset="0"/>
              </a:rPr>
              <a:t> </a:t>
            </a:r>
            <a:r>
              <a:rPr lang="en-US" altLang="zh-TW" sz="1600">
                <a:cs typeface="Times New Roman" pitchFamily="18" charset="0"/>
              </a:rPr>
              <a:t> MaxRightBorderSum = RightBorderSum;</a:t>
            </a:r>
          </a:p>
          <a:p>
            <a:r>
              <a:rPr lang="en-US" altLang="zh-TW" sz="1600">
                <a:cs typeface="Times New Roman" pitchFamily="18" charset="0"/>
              </a:rPr>
              <a:t>  }</a:t>
            </a:r>
          </a:p>
          <a:p>
            <a:r>
              <a:rPr lang="en-US" altLang="zh-TW" sz="1600">
                <a:cs typeface="Times New Roman" pitchFamily="18" charset="0"/>
              </a:rPr>
              <a:t>  </a:t>
            </a:r>
            <a:r>
              <a:rPr lang="en-US" altLang="zh-TW" sz="1600" b="1">
                <a:solidFill>
                  <a:srgbClr val="000099"/>
                </a:solidFill>
                <a:cs typeface="Times New Roman" pitchFamily="18" charset="0"/>
              </a:rPr>
              <a:t>return Max3(MaxLeftSum, MaxRightSum, MaxLeftBorderSum + MaxRightBorderSum);</a:t>
            </a:r>
            <a:endParaRPr lang="zh-CN" altLang="en-US" sz="1600">
              <a:cs typeface="Times New Roman" pitchFamily="18" charset="0"/>
            </a:endParaRPr>
          </a:p>
        </p:txBody>
      </p:sp>
      <p:sp>
        <p:nvSpPr>
          <p:cNvPr id="129030" name="Text Box 6" descr="蓝色面巾纸"/>
          <p:cNvSpPr txBox="1">
            <a:spLocks noChangeArrowheads="1"/>
          </p:cNvSpPr>
          <p:nvPr/>
        </p:nvSpPr>
        <p:spPr bwMode="auto">
          <a:xfrm>
            <a:off x="5435600" y="4076700"/>
            <a:ext cx="3168650" cy="92333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57150" cmpd="thinThick">
            <a:solidFill>
              <a:srgbClr val="CCFF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>
                <a:cs typeface="Times New Roman" pitchFamily="18" charset="0"/>
              </a:rPr>
              <a:t>Note: this is the core part of the procedure, with base case and wrap omitted.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/>
              <a:t>A Linear Algorithm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684213" y="2828925"/>
            <a:ext cx="4679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ThisSum = MaxSum = 0;</a:t>
            </a:r>
          </a:p>
          <a:p>
            <a:r>
              <a:rPr lang="en-US" altLang="zh-TW"/>
              <a:t>  for (j = 0; j &lt; N; j++)</a:t>
            </a:r>
          </a:p>
          <a:p>
            <a:r>
              <a:rPr lang="en-US" altLang="zh-TW"/>
              <a:t>  {</a:t>
            </a:r>
          </a:p>
          <a:p>
            <a:r>
              <a:rPr lang="en-US" altLang="zh-TW"/>
              <a:t>    ThisSum += A[j];</a:t>
            </a:r>
          </a:p>
          <a:p>
            <a:r>
              <a:rPr lang="en-US" altLang="zh-TW"/>
              <a:t>    if (ThisSum &gt; MaxSum)</a:t>
            </a:r>
          </a:p>
          <a:p>
            <a:r>
              <a:rPr lang="en-US" altLang="zh-TW"/>
              <a:t>      MaxSum = ThisSum;</a:t>
            </a:r>
          </a:p>
          <a:p>
            <a:r>
              <a:rPr lang="en-US" altLang="zh-TW"/>
              <a:t>    else if (ThisSum &lt; 0)</a:t>
            </a:r>
          </a:p>
          <a:p>
            <a:r>
              <a:rPr lang="en-US" altLang="zh-TW"/>
              <a:t>      ThisSum = 0;</a:t>
            </a:r>
          </a:p>
          <a:p>
            <a:r>
              <a:rPr lang="en-US" altLang="zh-TW"/>
              <a:t>  }</a:t>
            </a:r>
          </a:p>
          <a:p>
            <a:r>
              <a:rPr lang="en-US" altLang="zh-TW"/>
              <a:t>  return MaxSum;</a:t>
            </a:r>
            <a:endParaRPr lang="zh-CN" altLang="en-US"/>
          </a:p>
        </p:txBody>
      </p:sp>
      <p:sp>
        <p:nvSpPr>
          <p:cNvPr id="29700" name="Oval 6"/>
          <p:cNvSpPr>
            <a:spLocks noChangeArrowheads="1"/>
          </p:cNvSpPr>
          <p:nvPr/>
        </p:nvSpPr>
        <p:spPr bwMode="auto">
          <a:xfrm>
            <a:off x="354013" y="5029200"/>
            <a:ext cx="4032250" cy="79216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642938" y="2357438"/>
            <a:ext cx="157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the sequence</a:t>
            </a:r>
          </a:p>
        </p:txBody>
      </p:sp>
      <p:sp>
        <p:nvSpPr>
          <p:cNvPr id="131081" name="AutoShape 9"/>
          <p:cNvSpPr>
            <a:spLocks noChangeArrowheads="1"/>
          </p:cNvSpPr>
          <p:nvPr/>
        </p:nvSpPr>
        <p:spPr bwMode="auto">
          <a:xfrm>
            <a:off x="4929188" y="3141663"/>
            <a:ext cx="1439862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9703" name="Text Box 10"/>
          <p:cNvSpPr txBox="1">
            <a:spLocks noChangeArrowheads="1"/>
          </p:cNvSpPr>
          <p:nvPr/>
        </p:nvSpPr>
        <p:spPr bwMode="auto">
          <a:xfrm>
            <a:off x="6643688" y="3071813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/>
              <a:t>j</a:t>
            </a:r>
          </a:p>
        </p:txBody>
      </p:sp>
      <p:sp>
        <p:nvSpPr>
          <p:cNvPr id="29704" name="Text Box 11"/>
          <p:cNvSpPr txBox="1">
            <a:spLocks noChangeArrowheads="1"/>
          </p:cNvSpPr>
          <p:nvPr/>
        </p:nvSpPr>
        <p:spPr bwMode="auto">
          <a:xfrm>
            <a:off x="4211638" y="5853113"/>
            <a:ext cx="43211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Negative item or subsequence cannot be a prefix of the subsequence we want.</a:t>
            </a:r>
          </a:p>
        </p:txBody>
      </p:sp>
      <p:sp>
        <p:nvSpPr>
          <p:cNvPr id="29705" name="Line 12"/>
          <p:cNvSpPr>
            <a:spLocks noChangeShapeType="1"/>
          </p:cNvSpPr>
          <p:nvPr/>
        </p:nvSpPr>
        <p:spPr bwMode="auto">
          <a:xfrm flipH="1" flipV="1">
            <a:off x="3635375" y="5494338"/>
            <a:ext cx="576263" cy="5746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6" name="Text Box 13"/>
          <p:cNvSpPr txBox="1">
            <a:spLocks noChangeArrowheads="1"/>
          </p:cNvSpPr>
          <p:nvPr/>
        </p:nvSpPr>
        <p:spPr bwMode="auto">
          <a:xfrm>
            <a:off x="4786313" y="3678238"/>
            <a:ext cx="30241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This is an example of “online algorithm”</a:t>
            </a:r>
          </a:p>
        </p:txBody>
      </p:sp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5357813" y="4857750"/>
            <a:ext cx="20875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in </a:t>
            </a:r>
            <a:r>
              <a:rPr lang="en-US" altLang="zh-CN" sz="3200" b="1" i="1">
                <a:solidFill>
                  <a:srgbClr val="FF0000"/>
                </a:solidFill>
              </a:rPr>
              <a:t>O</a:t>
            </a:r>
            <a:r>
              <a:rPr lang="en-US" altLang="zh-CN" sz="3200" b="1">
                <a:solidFill>
                  <a:srgbClr val="FF0000"/>
                </a:solidFill>
              </a:rPr>
              <a:t>(</a:t>
            </a:r>
            <a:r>
              <a:rPr lang="en-US" altLang="zh-CN" sz="3200" b="1" i="1">
                <a:solidFill>
                  <a:srgbClr val="FF0000"/>
                </a:solidFill>
              </a:rPr>
              <a:t>n</a:t>
            </a:r>
            <a:r>
              <a:rPr lang="en-US" altLang="zh-CN" sz="32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2571750" y="2286000"/>
            <a:ext cx="500063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-2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071813" y="2286000"/>
            <a:ext cx="500062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-1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571875" y="2286000"/>
            <a:ext cx="500063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071938" y="2286000"/>
            <a:ext cx="500062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572000" y="2286000"/>
            <a:ext cx="500063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-8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072063" y="2286000"/>
            <a:ext cx="500062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-5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572125" y="2286000"/>
            <a:ext cx="500063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072188" y="2286000"/>
            <a:ext cx="500062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572250" y="2286000"/>
            <a:ext cx="500063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-1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072313" y="2286000"/>
            <a:ext cx="500062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-2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572375" y="2286000"/>
            <a:ext cx="500063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9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28813" y="1857375"/>
            <a:ext cx="500062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928813" y="1428750"/>
            <a:ext cx="500062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544513" y="1428750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ThisSum</a:t>
            </a:r>
            <a:endParaRPr lang="zh-CN" altLang="en-US"/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544513" y="1857375"/>
            <a:ext cx="13128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MaxSum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571750" y="1857375"/>
            <a:ext cx="500063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571750" y="1428750"/>
            <a:ext cx="500063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571750" y="1428750"/>
            <a:ext cx="500063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071813" y="1857375"/>
            <a:ext cx="500062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071813" y="1428750"/>
            <a:ext cx="500062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071813" y="1428750"/>
            <a:ext cx="500062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571875" y="1857375"/>
            <a:ext cx="500063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571875" y="1428750"/>
            <a:ext cx="500063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571875" y="1857375"/>
            <a:ext cx="500063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071938" y="1857375"/>
            <a:ext cx="500062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071938" y="1428750"/>
            <a:ext cx="500062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4071938" y="1857375"/>
            <a:ext cx="500062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46" name="矩形 45"/>
          <p:cNvSpPr/>
          <p:nvPr/>
        </p:nvSpPr>
        <p:spPr>
          <a:xfrm>
            <a:off x="4572000" y="1428750"/>
            <a:ext cx="500063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49" name="矩形 48"/>
          <p:cNvSpPr/>
          <p:nvPr/>
        </p:nvSpPr>
        <p:spPr>
          <a:xfrm>
            <a:off x="4572000" y="1857375"/>
            <a:ext cx="500063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5072063" y="1428750"/>
            <a:ext cx="500062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-3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5072063" y="1857375"/>
            <a:ext cx="500062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5072063" y="1428750"/>
            <a:ext cx="500062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53" name="矩形 52"/>
          <p:cNvSpPr/>
          <p:nvPr/>
        </p:nvSpPr>
        <p:spPr>
          <a:xfrm>
            <a:off x="5572125" y="1428750"/>
            <a:ext cx="500063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5572125" y="1857375"/>
            <a:ext cx="500063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55" name="矩形 54"/>
          <p:cNvSpPr/>
          <p:nvPr/>
        </p:nvSpPr>
        <p:spPr>
          <a:xfrm>
            <a:off x="6072188" y="1428750"/>
            <a:ext cx="500062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5</a:t>
            </a:r>
            <a:endParaRPr lang="zh-CN" altLang="en-US" sz="2000" dirty="0"/>
          </a:p>
        </p:txBody>
      </p:sp>
      <p:sp>
        <p:nvSpPr>
          <p:cNvPr id="56" name="矩形 55"/>
          <p:cNvSpPr/>
          <p:nvPr/>
        </p:nvSpPr>
        <p:spPr>
          <a:xfrm>
            <a:off x="6072188" y="1857375"/>
            <a:ext cx="500062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57" name="矩形 56"/>
          <p:cNvSpPr/>
          <p:nvPr/>
        </p:nvSpPr>
        <p:spPr>
          <a:xfrm>
            <a:off x="6572250" y="1428750"/>
            <a:ext cx="500063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58" name="矩形 57"/>
          <p:cNvSpPr/>
          <p:nvPr/>
        </p:nvSpPr>
        <p:spPr>
          <a:xfrm>
            <a:off x="6572250" y="1857375"/>
            <a:ext cx="500063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59" name="矩形 58"/>
          <p:cNvSpPr/>
          <p:nvPr/>
        </p:nvSpPr>
        <p:spPr>
          <a:xfrm>
            <a:off x="7072313" y="1428750"/>
            <a:ext cx="500062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7072313" y="1857375"/>
            <a:ext cx="500062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61" name="矩形 60"/>
          <p:cNvSpPr/>
          <p:nvPr/>
        </p:nvSpPr>
        <p:spPr>
          <a:xfrm>
            <a:off x="7572375" y="1428750"/>
            <a:ext cx="500063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11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7572375" y="1857375"/>
            <a:ext cx="500063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63" name="矩形 62"/>
          <p:cNvSpPr/>
          <p:nvPr/>
        </p:nvSpPr>
        <p:spPr>
          <a:xfrm>
            <a:off x="7572375" y="1857375"/>
            <a:ext cx="500063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11</a:t>
            </a:r>
            <a:endParaRPr lang="zh-CN" altLang="en-US" sz="2000" dirty="0"/>
          </a:p>
        </p:txBody>
      </p:sp>
      <p:sp>
        <p:nvSpPr>
          <p:cNvPr id="64" name="矩形 63"/>
          <p:cNvSpPr/>
          <p:nvPr/>
        </p:nvSpPr>
        <p:spPr bwMode="auto">
          <a:xfrm>
            <a:off x="5572125" y="2286000"/>
            <a:ext cx="500063" cy="500063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6072188" y="2286000"/>
            <a:ext cx="500062" cy="500063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6572250" y="2286000"/>
            <a:ext cx="500063" cy="500063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-1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7072313" y="2286000"/>
            <a:ext cx="500062" cy="500063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-2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572375" y="2286000"/>
            <a:ext cx="500063" cy="500063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9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1" grpId="0" animBg="1"/>
      <p:bldP spid="131086" grpId="0"/>
      <p:bldP spid="29" grpId="0" animBg="1"/>
      <p:bldP spid="30" grpId="0" animBg="1"/>
      <p:bldP spid="31" grpId="0"/>
      <p:bldP spid="32" grpId="0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670892" y="1117328"/>
            <a:ext cx="157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the sequence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2599704" y="1045890"/>
            <a:ext cx="500063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-2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099767" y="1045890"/>
            <a:ext cx="500062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-1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599829" y="1045890"/>
            <a:ext cx="500063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099892" y="1045890"/>
            <a:ext cx="500062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599954" y="1045890"/>
            <a:ext cx="500063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-8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100017" y="1045890"/>
            <a:ext cx="500062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-5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600079" y="1045890"/>
            <a:ext cx="500063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100142" y="1045890"/>
            <a:ext cx="500062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600204" y="1045890"/>
            <a:ext cx="500063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-1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100267" y="1045890"/>
            <a:ext cx="500062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-2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00329" y="1045890"/>
            <a:ext cx="500063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9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56767" y="617265"/>
            <a:ext cx="500062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956767" y="188640"/>
            <a:ext cx="500062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572467" y="188640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ThisSum</a:t>
            </a:r>
            <a:endParaRPr lang="zh-CN" altLang="en-US"/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572467" y="617265"/>
            <a:ext cx="13128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MaxSum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599704" y="617265"/>
            <a:ext cx="500063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599704" y="188640"/>
            <a:ext cx="500063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599704" y="188640"/>
            <a:ext cx="500063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099767" y="617265"/>
            <a:ext cx="500062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099767" y="188640"/>
            <a:ext cx="500062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099767" y="188640"/>
            <a:ext cx="500062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599829" y="617265"/>
            <a:ext cx="500063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599829" y="188640"/>
            <a:ext cx="500063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599829" y="617265"/>
            <a:ext cx="500063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099892" y="617265"/>
            <a:ext cx="500062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099892" y="188640"/>
            <a:ext cx="500062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4099892" y="617265"/>
            <a:ext cx="500062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46" name="矩形 45"/>
          <p:cNvSpPr/>
          <p:nvPr/>
        </p:nvSpPr>
        <p:spPr>
          <a:xfrm>
            <a:off x="4599954" y="188640"/>
            <a:ext cx="500063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49" name="矩形 48"/>
          <p:cNvSpPr/>
          <p:nvPr/>
        </p:nvSpPr>
        <p:spPr>
          <a:xfrm>
            <a:off x="4599954" y="617265"/>
            <a:ext cx="500063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5100017" y="188640"/>
            <a:ext cx="500062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-3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5100017" y="617265"/>
            <a:ext cx="500062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5100017" y="188640"/>
            <a:ext cx="500062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53" name="矩形 52"/>
          <p:cNvSpPr/>
          <p:nvPr/>
        </p:nvSpPr>
        <p:spPr>
          <a:xfrm>
            <a:off x="5600079" y="188640"/>
            <a:ext cx="500063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5600079" y="617265"/>
            <a:ext cx="500063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55" name="矩形 54"/>
          <p:cNvSpPr/>
          <p:nvPr/>
        </p:nvSpPr>
        <p:spPr>
          <a:xfrm>
            <a:off x="6100142" y="188640"/>
            <a:ext cx="500062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5</a:t>
            </a:r>
            <a:endParaRPr lang="zh-CN" altLang="en-US" sz="2000" dirty="0"/>
          </a:p>
        </p:txBody>
      </p:sp>
      <p:sp>
        <p:nvSpPr>
          <p:cNvPr id="56" name="矩形 55"/>
          <p:cNvSpPr/>
          <p:nvPr/>
        </p:nvSpPr>
        <p:spPr>
          <a:xfrm>
            <a:off x="6100142" y="617265"/>
            <a:ext cx="500062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57" name="矩形 56"/>
          <p:cNvSpPr/>
          <p:nvPr/>
        </p:nvSpPr>
        <p:spPr>
          <a:xfrm>
            <a:off x="6600204" y="188640"/>
            <a:ext cx="500063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58" name="矩形 57"/>
          <p:cNvSpPr/>
          <p:nvPr/>
        </p:nvSpPr>
        <p:spPr>
          <a:xfrm>
            <a:off x="6600204" y="617265"/>
            <a:ext cx="500063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59" name="矩形 58"/>
          <p:cNvSpPr/>
          <p:nvPr/>
        </p:nvSpPr>
        <p:spPr>
          <a:xfrm>
            <a:off x="7100267" y="188640"/>
            <a:ext cx="500062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7100267" y="617265"/>
            <a:ext cx="500062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61" name="矩形 60"/>
          <p:cNvSpPr/>
          <p:nvPr/>
        </p:nvSpPr>
        <p:spPr>
          <a:xfrm>
            <a:off x="7600329" y="188640"/>
            <a:ext cx="500063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11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7600329" y="617265"/>
            <a:ext cx="500063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63" name="矩形 62"/>
          <p:cNvSpPr/>
          <p:nvPr/>
        </p:nvSpPr>
        <p:spPr>
          <a:xfrm>
            <a:off x="7600329" y="617265"/>
            <a:ext cx="500063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11</a:t>
            </a:r>
            <a:endParaRPr lang="zh-CN" altLang="en-US" sz="2000" dirty="0"/>
          </a:p>
        </p:txBody>
      </p:sp>
      <p:sp>
        <p:nvSpPr>
          <p:cNvPr id="64" name="矩形 63"/>
          <p:cNvSpPr/>
          <p:nvPr/>
        </p:nvSpPr>
        <p:spPr bwMode="auto">
          <a:xfrm>
            <a:off x="5600079" y="1045890"/>
            <a:ext cx="500063" cy="500063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6100142" y="1045890"/>
            <a:ext cx="500062" cy="500063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6600204" y="1045890"/>
            <a:ext cx="500063" cy="500063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-1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7100267" y="1045890"/>
            <a:ext cx="500062" cy="500063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-2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00329" y="1045890"/>
            <a:ext cx="500063" cy="500063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9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9" name="内容占位符 2">
            <a:extLst>
              <a:ext uri="{FF2B5EF4-FFF2-40B4-BE49-F238E27FC236}">
                <a16:creationId xmlns:a16="http://schemas.microsoft.com/office/drawing/2014/main" id="{8EC064A5-17B4-CE42-8ADE-FA0235E43BF6}"/>
              </a:ext>
            </a:extLst>
          </p:cNvPr>
          <p:cNvSpPr txBox="1">
            <a:spLocks/>
          </p:cNvSpPr>
          <p:nvPr/>
        </p:nvSpPr>
        <p:spPr>
          <a:xfrm>
            <a:off x="457200" y="1700808"/>
            <a:ext cx="8229600" cy="458569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2400" dirty="0"/>
              <a:t>Let the sequence be S[1:n], that is S[1], S[2], …, S[n]. 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dirty="0"/>
              <a:t>Let the largest sum of a consecutive sequence in S[</a:t>
            </a:r>
            <a:r>
              <a:rPr lang="en-US" altLang="zh-CN" sz="2400" dirty="0" err="1"/>
              <a:t>i:j</a:t>
            </a:r>
            <a:r>
              <a:rPr lang="en-US" altLang="zh-CN" sz="2400" dirty="0"/>
              <a:t>] be M[</a:t>
            </a:r>
            <a:r>
              <a:rPr lang="en-US" altLang="zh-CN" sz="2400" dirty="0" err="1"/>
              <a:t>i:j</a:t>
            </a:r>
            <a:r>
              <a:rPr lang="en-US" altLang="zh-CN" sz="2400" dirty="0"/>
              <a:t>]. 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dirty="0"/>
              <a:t>Our goal is to find M[1:n].</a:t>
            </a:r>
          </a:p>
          <a:p>
            <a:pPr fontAlgn="auto">
              <a:spcAft>
                <a:spcPts val="0"/>
              </a:spcAft>
            </a:pPr>
            <a:endParaRPr lang="en-US" altLang="zh-CN" sz="24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400" dirty="0"/>
              <a:t>We have</a:t>
            </a:r>
          </a:p>
          <a:p>
            <a:pPr fontAlgn="auto">
              <a:spcAft>
                <a:spcPts val="0"/>
              </a:spcAft>
            </a:pPr>
            <a:r>
              <a:rPr lang="en-US" altLang="zh-CN" sz="2000" dirty="0"/>
              <a:t>M[1:1] = S[1]</a:t>
            </a:r>
          </a:p>
          <a:p>
            <a:pPr fontAlgn="auto">
              <a:spcAft>
                <a:spcPts val="0"/>
              </a:spcAft>
            </a:pPr>
            <a:r>
              <a:rPr lang="en-US" altLang="zh-CN" sz="2000" dirty="0"/>
              <a:t>M[1:2] = max{S[1], </a:t>
            </a:r>
            <a:r>
              <a:rPr lang="en-US" altLang="zh-CN" sz="2000" dirty="0">
                <a:solidFill>
                  <a:srgbClr val="FF0000"/>
                </a:solidFill>
              </a:rPr>
              <a:t>S[2], S[1]+S[2]</a:t>
            </a:r>
            <a:r>
              <a:rPr lang="en-US" altLang="zh-CN" sz="2000" dirty="0"/>
              <a:t>}=max{M[1:1], S[?]+S[2]}</a:t>
            </a:r>
          </a:p>
          <a:p>
            <a:pPr fontAlgn="auto">
              <a:spcAft>
                <a:spcPts val="0"/>
              </a:spcAft>
            </a:pPr>
            <a:r>
              <a:rPr lang="en-US" altLang="zh-CN" sz="2000" dirty="0"/>
              <a:t>M[1:3] = max{S[1], S[2], S[1]+S[2], </a:t>
            </a:r>
            <a:r>
              <a:rPr lang="en-US" altLang="zh-CN" sz="2000" dirty="0">
                <a:solidFill>
                  <a:srgbClr val="FF0000"/>
                </a:solidFill>
              </a:rPr>
              <a:t>S[1]+S[2]+S[3], S[2]+S[3], S[3]</a:t>
            </a:r>
            <a:r>
              <a:rPr lang="en-US" altLang="zh-CN" sz="2000" dirty="0"/>
              <a:t>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000" dirty="0"/>
              <a:t>                 = max{M[1:2], S[?] + …+ S[3]}</a:t>
            </a:r>
          </a:p>
          <a:p>
            <a:pPr fontAlgn="auto">
              <a:spcAft>
                <a:spcPts val="0"/>
              </a:spcAft>
            </a:pPr>
            <a:r>
              <a:rPr lang="en-US" altLang="zh-CN" sz="2000" dirty="0"/>
              <a:t>…</a:t>
            </a:r>
          </a:p>
          <a:p>
            <a:pPr fontAlgn="auto">
              <a:spcAft>
                <a:spcPts val="0"/>
              </a:spcAft>
            </a:pPr>
            <a:r>
              <a:rPr lang="en-US" altLang="zh-CN" sz="2000" dirty="0"/>
              <a:t>M[1:n] = max{M[1:n-1], S[?] + …+ S[n]}</a:t>
            </a:r>
          </a:p>
          <a:p>
            <a:pPr fontAlgn="auto">
              <a:spcAft>
                <a:spcPts val="0"/>
              </a:spcAft>
            </a:pPr>
            <a:endParaRPr lang="en-US" altLang="zh-CN" sz="2400" dirty="0"/>
          </a:p>
        </p:txBody>
      </p:sp>
      <p:sp>
        <p:nvSpPr>
          <p:cNvPr id="70" name="Text Box 33">
            <a:extLst>
              <a:ext uri="{FF2B5EF4-FFF2-40B4-BE49-F238E27FC236}">
                <a16:creationId xmlns:a16="http://schemas.microsoft.com/office/drawing/2014/main" id="{CC62403E-A528-A542-B643-A92AB62DE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7098" y="2892463"/>
            <a:ext cx="3444404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use </a:t>
            </a:r>
            <a:r>
              <a:rPr lang="en-US" altLang="zh-CN" b="1" dirty="0" err="1">
                <a:solidFill>
                  <a:srgbClr val="FF0000"/>
                </a:solidFill>
                <a:cs typeface="Times New Roman" pitchFamily="18" charset="0"/>
              </a:rPr>
              <a:t>ThisSum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 to compute</a:t>
            </a:r>
          </a:p>
        </p:txBody>
      </p:sp>
      <p:sp>
        <p:nvSpPr>
          <p:cNvPr id="71" name="Line 12">
            <a:extLst>
              <a:ext uri="{FF2B5EF4-FFF2-40B4-BE49-F238E27FC236}">
                <a16:creationId xmlns:a16="http://schemas.microsoft.com/office/drawing/2014/main" id="{B8753316-3F3A-854E-8B46-37FD5573E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6099" y="3302776"/>
            <a:ext cx="704105" cy="105020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5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pPr algn="l" eaLnBrk="1" hangingPunct="1"/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In Previous Classes…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6863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Introduction to Algorithm Analysis</a:t>
            </a:r>
          </a:p>
          <a:p>
            <a:pPr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Asymptotic Behavior of Functions</a:t>
            </a:r>
          </a:p>
          <a:p>
            <a:pPr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Recursion and Master Theorem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pPr algn="l"/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Recursion: The Solution</a:t>
            </a:r>
            <a:endParaRPr lang="zh-CN" alt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6863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Solving </a:t>
            </a:r>
            <a:r>
              <a:rPr lang="en-US" altLang="zh-CN" dirty="0"/>
              <a:t>directly: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Backward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Characteristic Equation</a:t>
            </a:r>
          </a:p>
          <a:p>
            <a:r>
              <a:rPr lang="en-US" altLang="zh-CN" dirty="0"/>
              <a:t>Guess and Prove (Substitution Method)</a:t>
            </a:r>
          </a:p>
          <a:p>
            <a:r>
              <a:rPr lang="en-US" altLang="zh-CN" dirty="0"/>
              <a:t>Master Theorem</a:t>
            </a:r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Thinking Recursively: Problem 1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Towers of Hanoi</a:t>
            </a:r>
          </a:p>
          <a:p>
            <a:pPr lvl="1"/>
            <a:r>
              <a:rPr lang="en-US" altLang="zh-CN" sz="2400"/>
              <a:t>How many moves are need to move all the disks to the third peg by moving only one at a time and never placing a disk on top of a smaller one.</a:t>
            </a:r>
          </a:p>
        </p:txBody>
      </p:sp>
      <p:sp>
        <p:nvSpPr>
          <p:cNvPr id="99332" name="AutoShape 4"/>
          <p:cNvSpPr>
            <a:spLocks noChangeArrowheads="1"/>
          </p:cNvSpPr>
          <p:nvPr/>
        </p:nvSpPr>
        <p:spPr bwMode="auto">
          <a:xfrm>
            <a:off x="1066800" y="5486400"/>
            <a:ext cx="1219200" cy="152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143000" y="4724400"/>
            <a:ext cx="1066800" cy="762000"/>
            <a:chOff x="720" y="2976"/>
            <a:chExt cx="672" cy="480"/>
          </a:xfrm>
        </p:grpSpPr>
        <p:sp>
          <p:nvSpPr>
            <p:cNvPr id="99333" name="AutoShape 5"/>
            <p:cNvSpPr>
              <a:spLocks noChangeArrowheads="1"/>
            </p:cNvSpPr>
            <p:nvPr/>
          </p:nvSpPr>
          <p:spPr bwMode="auto">
            <a:xfrm>
              <a:off x="912" y="2976"/>
              <a:ext cx="288" cy="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4" name="AutoShape 6"/>
            <p:cNvSpPr>
              <a:spLocks noChangeArrowheads="1"/>
            </p:cNvSpPr>
            <p:nvPr/>
          </p:nvSpPr>
          <p:spPr bwMode="auto">
            <a:xfrm>
              <a:off x="864" y="3072"/>
              <a:ext cx="384" cy="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5" name="AutoShape 7"/>
            <p:cNvSpPr>
              <a:spLocks noChangeArrowheads="1"/>
            </p:cNvSpPr>
            <p:nvPr/>
          </p:nvSpPr>
          <p:spPr bwMode="auto">
            <a:xfrm>
              <a:off x="816" y="3168"/>
              <a:ext cx="480" cy="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6" name="AutoShape 8"/>
            <p:cNvSpPr>
              <a:spLocks noChangeArrowheads="1"/>
            </p:cNvSpPr>
            <p:nvPr/>
          </p:nvSpPr>
          <p:spPr bwMode="auto">
            <a:xfrm>
              <a:off x="768" y="3264"/>
              <a:ext cx="576" cy="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7" name="AutoShape 9"/>
            <p:cNvSpPr>
              <a:spLocks noChangeArrowheads="1"/>
            </p:cNvSpPr>
            <p:nvPr/>
          </p:nvSpPr>
          <p:spPr bwMode="auto">
            <a:xfrm>
              <a:off x="720" y="3360"/>
              <a:ext cx="672" cy="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9338" name="Line 10"/>
          <p:cNvSpPr>
            <a:spLocks noChangeShapeType="1"/>
          </p:cNvSpPr>
          <p:nvPr/>
        </p:nvSpPr>
        <p:spPr bwMode="auto">
          <a:xfrm>
            <a:off x="685800" y="5715000"/>
            <a:ext cx="4800600" cy="0"/>
          </a:xfrm>
          <a:prstGeom prst="line">
            <a:avLst/>
          </a:prstGeom>
          <a:noFill/>
          <a:ln w="15240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9339" name="Line 11"/>
          <p:cNvSpPr>
            <a:spLocks noChangeShapeType="1"/>
          </p:cNvSpPr>
          <p:nvPr/>
        </p:nvSpPr>
        <p:spPr bwMode="auto">
          <a:xfrm>
            <a:off x="1676400" y="4343400"/>
            <a:ext cx="0" cy="3810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9340" name="Line 12"/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9341" name="Line 13"/>
          <p:cNvSpPr>
            <a:spLocks noChangeShapeType="1"/>
          </p:cNvSpPr>
          <p:nvPr/>
        </p:nvSpPr>
        <p:spPr bwMode="auto">
          <a:xfrm>
            <a:off x="3276600" y="4343400"/>
            <a:ext cx="0" cy="12954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743200" y="4876800"/>
            <a:ext cx="1066800" cy="762000"/>
            <a:chOff x="720" y="2976"/>
            <a:chExt cx="672" cy="480"/>
          </a:xfrm>
        </p:grpSpPr>
        <p:sp>
          <p:nvSpPr>
            <p:cNvPr id="99344" name="AutoShape 16"/>
            <p:cNvSpPr>
              <a:spLocks noChangeArrowheads="1"/>
            </p:cNvSpPr>
            <p:nvPr/>
          </p:nvSpPr>
          <p:spPr bwMode="auto">
            <a:xfrm>
              <a:off x="912" y="2976"/>
              <a:ext cx="288" cy="9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5" name="AutoShape 17"/>
            <p:cNvSpPr>
              <a:spLocks noChangeArrowheads="1"/>
            </p:cNvSpPr>
            <p:nvPr/>
          </p:nvSpPr>
          <p:spPr bwMode="auto">
            <a:xfrm>
              <a:off x="864" y="3072"/>
              <a:ext cx="384" cy="9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6" name="AutoShape 18"/>
            <p:cNvSpPr>
              <a:spLocks noChangeArrowheads="1"/>
            </p:cNvSpPr>
            <p:nvPr/>
          </p:nvSpPr>
          <p:spPr bwMode="auto">
            <a:xfrm>
              <a:off x="816" y="3168"/>
              <a:ext cx="480" cy="9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7" name="AutoShape 19"/>
            <p:cNvSpPr>
              <a:spLocks noChangeArrowheads="1"/>
            </p:cNvSpPr>
            <p:nvPr/>
          </p:nvSpPr>
          <p:spPr bwMode="auto">
            <a:xfrm>
              <a:off x="768" y="3264"/>
              <a:ext cx="576" cy="9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8" name="AutoShape 20"/>
            <p:cNvSpPr>
              <a:spLocks noChangeArrowheads="1"/>
            </p:cNvSpPr>
            <p:nvPr/>
          </p:nvSpPr>
          <p:spPr bwMode="auto">
            <a:xfrm>
              <a:off x="720" y="3360"/>
              <a:ext cx="672" cy="9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9349" name="AutoShape 21"/>
          <p:cNvSpPr>
            <a:spLocks noChangeArrowheads="1"/>
          </p:cNvSpPr>
          <p:nvPr/>
        </p:nvSpPr>
        <p:spPr bwMode="auto">
          <a:xfrm>
            <a:off x="4114800" y="5486400"/>
            <a:ext cx="1219200" cy="152400"/>
          </a:xfrm>
          <a:prstGeom prst="roundRect">
            <a:avLst>
              <a:gd name="adj" fmla="val 16667"/>
            </a:avLst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191000" y="4724400"/>
            <a:ext cx="1066800" cy="762000"/>
            <a:chOff x="720" y="2976"/>
            <a:chExt cx="672" cy="480"/>
          </a:xfrm>
        </p:grpSpPr>
        <p:sp>
          <p:nvSpPr>
            <p:cNvPr id="99354" name="AutoShape 26"/>
            <p:cNvSpPr>
              <a:spLocks noChangeArrowheads="1"/>
            </p:cNvSpPr>
            <p:nvPr/>
          </p:nvSpPr>
          <p:spPr bwMode="auto">
            <a:xfrm>
              <a:off x="912" y="2976"/>
              <a:ext cx="288" cy="9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5" name="AutoShape 27"/>
            <p:cNvSpPr>
              <a:spLocks noChangeArrowheads="1"/>
            </p:cNvSpPr>
            <p:nvPr/>
          </p:nvSpPr>
          <p:spPr bwMode="auto">
            <a:xfrm>
              <a:off x="864" y="3072"/>
              <a:ext cx="384" cy="9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6" name="AutoShape 28"/>
            <p:cNvSpPr>
              <a:spLocks noChangeArrowheads="1"/>
            </p:cNvSpPr>
            <p:nvPr/>
          </p:nvSpPr>
          <p:spPr bwMode="auto">
            <a:xfrm>
              <a:off x="816" y="3168"/>
              <a:ext cx="480" cy="9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7" name="AutoShape 29"/>
            <p:cNvSpPr>
              <a:spLocks noChangeArrowheads="1"/>
            </p:cNvSpPr>
            <p:nvPr/>
          </p:nvSpPr>
          <p:spPr bwMode="auto">
            <a:xfrm>
              <a:off x="768" y="3264"/>
              <a:ext cx="576" cy="9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8" name="AutoShape 30"/>
            <p:cNvSpPr>
              <a:spLocks noChangeArrowheads="1"/>
            </p:cNvSpPr>
            <p:nvPr/>
          </p:nvSpPr>
          <p:spPr bwMode="auto">
            <a:xfrm>
              <a:off x="720" y="3360"/>
              <a:ext cx="672" cy="9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5486400" y="3962400"/>
            <a:ext cx="3048000" cy="1003300"/>
          </a:xfrm>
          <a:prstGeom prst="rect">
            <a:avLst/>
          </a:prstGeom>
          <a:solidFill>
            <a:srgbClr val="CCFFCC"/>
          </a:solidFill>
          <a:ln w="57150" cmpd="thickThin">
            <a:solidFill>
              <a:srgbClr val="3399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zh-CN" sz="2800" dirty="0"/>
              <a:t>T(1) = 1</a:t>
            </a:r>
          </a:p>
          <a:p>
            <a:r>
              <a:rPr lang="en-US" altLang="zh-CN" sz="2800" dirty="0"/>
              <a:t>T(n) = 2T(n-1) +1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22313"/>
            <a:ext cx="8637587" cy="762000"/>
          </a:xfrm>
        </p:spPr>
        <p:txBody>
          <a:bodyPr/>
          <a:lstStyle/>
          <a:p>
            <a:r>
              <a:rPr lang="en-US" altLang="zh-CN"/>
              <a:t>Solution of Towers of Hanoi</a:t>
            </a:r>
          </a:p>
        </p:txBody>
      </p:sp>
      <p:sp>
        <p:nvSpPr>
          <p:cNvPr id="100356" name="Text Box 4" descr="羊皮纸"/>
          <p:cNvSpPr txBox="1">
            <a:spLocks noChangeArrowheads="1"/>
          </p:cNvSpPr>
          <p:nvPr/>
        </p:nvSpPr>
        <p:spPr bwMode="auto">
          <a:xfrm>
            <a:off x="533400" y="2667000"/>
            <a:ext cx="4191000" cy="30845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 altLang="zh-CN" sz="2800"/>
              <a:t>T(n) = 2T(n-1) + 1</a:t>
            </a:r>
          </a:p>
          <a:p>
            <a:pPr lvl="1">
              <a:spcBef>
                <a:spcPct val="50000"/>
              </a:spcBef>
            </a:pPr>
            <a:r>
              <a:rPr lang="en-US" altLang="zh-CN" sz="2800"/>
              <a:t>2T(n-1) = 4T(n-2) + 2</a:t>
            </a:r>
          </a:p>
          <a:p>
            <a:pPr lvl="1">
              <a:spcBef>
                <a:spcPct val="50000"/>
              </a:spcBef>
            </a:pPr>
            <a:r>
              <a:rPr lang="en-US" altLang="zh-CN" sz="2800"/>
              <a:t>4T(n-2) = 8T(n-3) + 4</a:t>
            </a:r>
          </a:p>
          <a:p>
            <a:pPr lvl="1">
              <a:spcBef>
                <a:spcPct val="50000"/>
              </a:spcBef>
            </a:pPr>
            <a:r>
              <a:rPr lang="en-US" altLang="zh-CN" sz="2800"/>
              <a:t>…….</a:t>
            </a:r>
          </a:p>
          <a:p>
            <a:pPr lvl="1">
              <a:spcBef>
                <a:spcPct val="50000"/>
              </a:spcBef>
            </a:pPr>
            <a:r>
              <a:rPr lang="en-US" altLang="zh-CN" sz="2800"/>
              <a:t>2</a:t>
            </a:r>
            <a:r>
              <a:rPr lang="en-US" altLang="zh-CN" sz="2800" baseline="30000"/>
              <a:t>n-2</a:t>
            </a:r>
            <a:r>
              <a:rPr lang="en-US" altLang="zh-CN" sz="2800"/>
              <a:t>T(2) = 2</a:t>
            </a:r>
            <a:r>
              <a:rPr lang="en-US" altLang="zh-CN" sz="2800" baseline="30000"/>
              <a:t>n-1</a:t>
            </a:r>
            <a:r>
              <a:rPr lang="en-US" altLang="zh-CN" sz="2800"/>
              <a:t>T(1) + 2</a:t>
            </a:r>
            <a:r>
              <a:rPr lang="en-US" altLang="zh-CN" sz="2800" baseline="30000"/>
              <a:t>n-2</a:t>
            </a:r>
            <a:endParaRPr lang="en-US" altLang="zh-CN" sz="2800"/>
          </a:p>
        </p:txBody>
      </p:sp>
      <p:sp>
        <p:nvSpPr>
          <p:cNvPr id="100358" name="AutoShape 6"/>
          <p:cNvSpPr>
            <a:spLocks noChangeArrowheads="1"/>
          </p:cNvSpPr>
          <p:nvPr/>
        </p:nvSpPr>
        <p:spPr bwMode="auto">
          <a:xfrm>
            <a:off x="4419600" y="3886200"/>
            <a:ext cx="1371600" cy="5334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6019800" y="3657600"/>
            <a:ext cx="2743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i="1">
                <a:solidFill>
                  <a:srgbClr val="FF0000"/>
                </a:solidFill>
              </a:rPr>
              <a:t>T(n) = 2</a:t>
            </a:r>
            <a:r>
              <a:rPr lang="en-US" altLang="zh-CN" sz="4000" b="1" i="1" baseline="30000">
                <a:solidFill>
                  <a:srgbClr val="FF0000"/>
                </a:solidFill>
              </a:rPr>
              <a:t>n</a:t>
            </a:r>
            <a:r>
              <a:rPr lang="en-US" altLang="zh-CN" sz="4000" b="1" i="1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9" name="Oval 9" descr="蓝色砂纸"/>
          <p:cNvSpPr>
            <a:spLocks noChangeArrowheads="1"/>
          </p:cNvSpPr>
          <p:nvPr/>
        </p:nvSpPr>
        <p:spPr bwMode="auto">
          <a:xfrm rot="-930610">
            <a:off x="1447800" y="4572000"/>
            <a:ext cx="3200400" cy="1371600"/>
          </a:xfrm>
          <a:prstGeom prst="ellipse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Thinking Recursively: Problem 2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Cutting the plane</a:t>
            </a:r>
          </a:p>
          <a:p>
            <a:pPr lvl="1"/>
            <a:r>
              <a:rPr lang="en-US" altLang="zh-CN"/>
              <a:t>How many sections can be generated </a:t>
            </a:r>
            <a:r>
              <a:rPr lang="en-US" altLang="zh-CN">
                <a:solidFill>
                  <a:srgbClr val="0000CC"/>
                </a:solidFill>
              </a:rPr>
              <a:t>at most</a:t>
            </a:r>
            <a:r>
              <a:rPr lang="en-US" altLang="zh-CN"/>
              <a:t> by </a:t>
            </a:r>
            <a:r>
              <a:rPr lang="en-US" altLang="zh-CN" i="1"/>
              <a:t>n</a:t>
            </a:r>
            <a:r>
              <a:rPr lang="en-US" altLang="zh-CN"/>
              <a:t> straight lines with infinite length. </a:t>
            </a:r>
          </a:p>
        </p:txBody>
      </p:sp>
      <p:sp>
        <p:nvSpPr>
          <p:cNvPr id="102404" name="Line 4"/>
          <p:cNvSpPr>
            <a:spLocks noChangeShapeType="1"/>
          </p:cNvSpPr>
          <p:nvPr/>
        </p:nvSpPr>
        <p:spPr bwMode="auto">
          <a:xfrm>
            <a:off x="457200" y="4191000"/>
            <a:ext cx="4876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 flipV="1">
            <a:off x="533400" y="4495800"/>
            <a:ext cx="5029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 flipV="1">
            <a:off x="914400" y="3505200"/>
            <a:ext cx="30480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2819400" y="3581400"/>
            <a:ext cx="2133600" cy="2667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3657600" y="56388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Line </a:t>
            </a:r>
            <a:r>
              <a:rPr lang="en-US" altLang="zh-CN" i="1"/>
              <a:t>n</a:t>
            </a:r>
            <a:endParaRPr lang="en-US" altLang="zh-CN"/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228600" y="4419600"/>
            <a:ext cx="304725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rgbClr val="C00000"/>
                </a:solidFill>
              </a:rPr>
              <a:t>Intersecting all </a:t>
            </a:r>
            <a:r>
              <a:rPr lang="en-US" altLang="zh-CN" sz="2200" i="1">
                <a:solidFill>
                  <a:srgbClr val="C00000"/>
                </a:solidFill>
              </a:rPr>
              <a:t>n-1 </a:t>
            </a:r>
            <a:r>
              <a:rPr lang="en-US" altLang="zh-CN" sz="2200">
                <a:solidFill>
                  <a:srgbClr val="C00000"/>
                </a:solidFill>
              </a:rPr>
              <a:t>existing lines to get as most sections as possible </a:t>
            </a:r>
            <a:endParaRPr lang="zh-CN" altLang="en-US" sz="2200">
              <a:solidFill>
                <a:srgbClr val="C00000"/>
              </a:solidFill>
            </a:endParaRPr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5562600" y="4191000"/>
            <a:ext cx="3048000" cy="1003300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zh-CN" sz="2800"/>
              <a:t>L(0) = 1</a:t>
            </a:r>
          </a:p>
          <a:p>
            <a:r>
              <a:rPr lang="en-US" altLang="zh-CN" sz="2800"/>
              <a:t>L(n) = L(n-1) +n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7" grpId="0" animBg="1"/>
      <p:bldP spid="1024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22313"/>
            <a:ext cx="8637587" cy="762000"/>
          </a:xfrm>
        </p:spPr>
        <p:txBody>
          <a:bodyPr/>
          <a:lstStyle/>
          <a:p>
            <a:r>
              <a:rPr lang="en-US" altLang="zh-CN"/>
              <a:t>Solution of Cutting the Plane</a:t>
            </a:r>
          </a:p>
        </p:txBody>
      </p:sp>
      <p:sp>
        <p:nvSpPr>
          <p:cNvPr id="103428" name="Text Box 4" descr="纸莎草纸"/>
          <p:cNvSpPr txBox="1">
            <a:spLocks noChangeArrowheads="1"/>
          </p:cNvSpPr>
          <p:nvPr/>
        </p:nvSpPr>
        <p:spPr bwMode="auto">
          <a:xfrm>
            <a:off x="457200" y="2057400"/>
            <a:ext cx="6096000" cy="25701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L(n) = L(n-1)+n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        = L(n-2)+(n-1)+n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        = L(n-3)+(n-2)+(n-1)+n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        = ……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        = L(0)+1+2+……+(n-2)+(n-1)+n</a:t>
            </a:r>
          </a:p>
        </p:txBody>
      </p:sp>
      <p:sp>
        <p:nvSpPr>
          <p:cNvPr id="103429" name="AutoShape 5"/>
          <p:cNvSpPr>
            <a:spLocks noChangeArrowheads="1"/>
          </p:cNvSpPr>
          <p:nvPr/>
        </p:nvSpPr>
        <p:spPr bwMode="auto">
          <a:xfrm rot="2231372">
            <a:off x="3200400" y="4572000"/>
            <a:ext cx="1524000" cy="5334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4648200" y="5029200"/>
            <a:ext cx="3581400" cy="636588"/>
          </a:xfrm>
          <a:prstGeom prst="rect">
            <a:avLst/>
          </a:prstGeom>
          <a:solidFill>
            <a:srgbClr val="C0C0C0"/>
          </a:solidFill>
          <a:ln w="57150" cmpd="thickThin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>
                <a:solidFill>
                  <a:srgbClr val="FF0000"/>
                </a:solidFill>
              </a:rPr>
              <a:t>L(n) = n(n+1)/2 + 1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pPr algn="l"/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Characteristic Equation</a:t>
            </a:r>
            <a:endParaRPr lang="zh-CN" altLang="en-US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5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6863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If the characteristic equation                     of the recurrence relation                                     has two distinct roots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then </a:t>
            </a:r>
          </a:p>
          <a:p>
            <a:pPr>
              <a:lnSpc>
                <a:spcPct val="120000"/>
              </a:lnSpc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depend on the initial conditions, is the explicit formula for the sequence.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386013" y="5467350"/>
          <a:ext cx="44719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" name="公式" r:id="rId4" imgW="2260440" imgH="241200" progId="Equation.3">
                  <p:embed/>
                </p:oleObj>
              </mc:Choice>
              <mc:Fallback>
                <p:oleObj name="公式" r:id="rId4" imgW="22604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5467350"/>
                        <a:ext cx="447198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Oval 2"/>
          <p:cNvSpPr>
            <a:spLocks noChangeArrowheads="1"/>
          </p:cNvSpPr>
          <p:nvPr/>
        </p:nvSpPr>
        <p:spPr bwMode="auto">
          <a:xfrm>
            <a:off x="2667000" y="3367088"/>
            <a:ext cx="3429000" cy="990600"/>
          </a:xfrm>
          <a:prstGeom prst="ellipse">
            <a:avLst/>
          </a:prstGeom>
          <a:solidFill>
            <a:srgbClr val="FF99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3276600" y="3519488"/>
          <a:ext cx="2438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" name="Equation" r:id="rId6" imgW="812520" imgH="241200" progId="Equation.3">
                  <p:embed/>
                </p:oleObj>
              </mc:Choice>
              <mc:Fallback>
                <p:oleObj name="Equation" r:id="rId6" imgW="8125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19488"/>
                        <a:ext cx="2438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4967288" y="1685925"/>
          <a:ext cx="167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9" name="Equation" r:id="rId8" imgW="888840" imgH="228600" progId="Equation.3">
                  <p:embed/>
                </p:oleObj>
              </mc:Choice>
              <mc:Fallback>
                <p:oleObj name="Equation" r:id="rId8" imgW="8888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1685925"/>
                        <a:ext cx="1676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8"/>
          <p:cNvGraphicFramePr>
            <a:graphicFrameLocks noChangeAspect="1"/>
          </p:cNvGraphicFramePr>
          <p:nvPr/>
        </p:nvGraphicFramePr>
        <p:xfrm>
          <a:off x="3765550" y="2181225"/>
          <a:ext cx="2949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0" name="Equation" r:id="rId10" imgW="1054080" imgH="228600" progId="Equation.3">
                  <p:embed/>
                </p:oleObj>
              </mc:Choice>
              <mc:Fallback>
                <p:oleObj name="Equation" r:id="rId10" imgW="10540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181225"/>
                        <a:ext cx="29495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蓝色砂纸"/>
          <p:cNvSpPr>
            <a:spLocks noChangeArrowheads="1"/>
          </p:cNvSpPr>
          <p:nvPr/>
        </p:nvSpPr>
        <p:spPr bwMode="auto">
          <a:xfrm>
            <a:off x="285750" y="3228975"/>
            <a:ext cx="7315200" cy="2914650"/>
          </a:xfrm>
          <a:prstGeom prst="roundRect">
            <a:avLst>
              <a:gd name="adj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Proof of the Solution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57200" y="1752600"/>
          <a:ext cx="8410575" cy="435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2" name="公式" r:id="rId5" imgW="2781300" imgH="1625600" progId="Equation.3">
                  <p:embed/>
                </p:oleObj>
              </mc:Choice>
              <mc:Fallback>
                <p:oleObj name="公式" r:id="rId5" imgW="2781300" imgH="162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8410575" cy="435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400300" y="1785938"/>
            <a:ext cx="762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the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4957763" y="2343150"/>
            <a:ext cx="29575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4257675" y="2914650"/>
            <a:ext cx="467201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193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pPr algn="l"/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Number of Valid Strings</a:t>
            </a:r>
            <a:endParaRPr lang="zh-CN" altLang="en-US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686300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String to be transmitted on the channel</a:t>
            </a:r>
          </a:p>
          <a:p>
            <a:pPr lvl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Length n</a:t>
            </a:r>
          </a:p>
          <a:p>
            <a:pPr lvl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Consisting of symbols ‘a’, ‘b’, ‘c’</a:t>
            </a:r>
          </a:p>
          <a:p>
            <a:pPr lvl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If “aa” exists, cannot be transmitted</a:t>
            </a:r>
          </a:p>
          <a:p>
            <a:pPr lvl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E.g. strings of length 2: ‘ab’, ‘ac’, ‘ba’, ‘bb’, ‘bc’, ‘ca’, ‘cc’, ‘cb’</a:t>
            </a:r>
          </a:p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Number of valid strings?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317500" y="785813"/>
            <a:ext cx="8637588" cy="7620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Divide and conquer</a:t>
            </a:r>
            <a:endParaRPr lang="zh-CN" altLang="en-US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sz="quarter" idx="1"/>
          </p:nvPr>
        </p:nvSpPr>
        <p:spPr>
          <a:xfrm>
            <a:off x="328613" y="2005013"/>
            <a:ext cx="8208962" cy="4114800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f(n)=2f(n-1)+2f(n-2), n&gt;2</a:t>
            </a:r>
          </a:p>
          <a:p>
            <a:pPr lvl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f(1)=3, f(2)=8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214438" y="3444875"/>
            <a:ext cx="500062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b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714500" y="3444875"/>
            <a:ext cx="2286000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4438" y="5016500"/>
            <a:ext cx="500062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a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929188" y="3444875"/>
            <a:ext cx="500062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c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429250" y="3444875"/>
            <a:ext cx="2286000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714500" y="5016500"/>
            <a:ext cx="2286000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714500" y="5016500"/>
            <a:ext cx="500063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b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929188" y="5016500"/>
            <a:ext cx="500062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a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429250" y="5016500"/>
            <a:ext cx="2286000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429250" y="5016500"/>
            <a:ext cx="500063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c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左大括号 22"/>
          <p:cNvSpPr/>
          <p:nvPr/>
        </p:nvSpPr>
        <p:spPr bwMode="auto">
          <a:xfrm rot="5400000">
            <a:off x="2730876" y="3123422"/>
            <a:ext cx="285752" cy="221457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37903" name="TextBox 23"/>
          <p:cNvSpPr txBox="1">
            <a:spLocks noChangeArrowheads="1"/>
          </p:cNvSpPr>
          <p:nvPr/>
        </p:nvSpPr>
        <p:spPr bwMode="auto">
          <a:xfrm>
            <a:off x="2571750" y="4302125"/>
            <a:ext cx="714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n-1</a:t>
            </a:r>
            <a:endParaRPr lang="zh-CN" altLang="en-US"/>
          </a:p>
        </p:txBody>
      </p:sp>
      <p:sp>
        <p:nvSpPr>
          <p:cNvPr id="25" name="左大括号 24"/>
          <p:cNvSpPr/>
          <p:nvPr/>
        </p:nvSpPr>
        <p:spPr bwMode="auto">
          <a:xfrm rot="5400000">
            <a:off x="6465107" y="3123422"/>
            <a:ext cx="285752" cy="221457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37905" name="TextBox 25"/>
          <p:cNvSpPr txBox="1">
            <a:spLocks noChangeArrowheads="1"/>
          </p:cNvSpPr>
          <p:nvPr/>
        </p:nvSpPr>
        <p:spPr bwMode="auto">
          <a:xfrm>
            <a:off x="6305550" y="4302125"/>
            <a:ext cx="714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n-1</a:t>
            </a:r>
            <a:endParaRPr lang="zh-CN" altLang="en-US"/>
          </a:p>
        </p:txBody>
      </p:sp>
      <p:sp>
        <p:nvSpPr>
          <p:cNvPr id="27" name="左大括号 26"/>
          <p:cNvSpPr/>
          <p:nvPr/>
        </p:nvSpPr>
        <p:spPr bwMode="auto">
          <a:xfrm rot="5400000">
            <a:off x="2984100" y="4837934"/>
            <a:ext cx="285752" cy="178595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37907" name="TextBox 27"/>
          <p:cNvSpPr txBox="1">
            <a:spLocks noChangeArrowheads="1"/>
          </p:cNvSpPr>
          <p:nvPr/>
        </p:nvSpPr>
        <p:spPr bwMode="auto">
          <a:xfrm>
            <a:off x="2786063" y="5802313"/>
            <a:ext cx="714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n-2</a:t>
            </a:r>
            <a:endParaRPr lang="zh-CN" altLang="en-US"/>
          </a:p>
        </p:txBody>
      </p:sp>
      <p:sp>
        <p:nvSpPr>
          <p:cNvPr id="29" name="左大括号 28"/>
          <p:cNvSpPr/>
          <p:nvPr/>
        </p:nvSpPr>
        <p:spPr bwMode="auto">
          <a:xfrm rot="5400000">
            <a:off x="6698876" y="4837934"/>
            <a:ext cx="285752" cy="178595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37909" name="TextBox 29"/>
          <p:cNvSpPr txBox="1">
            <a:spLocks noChangeArrowheads="1"/>
          </p:cNvSpPr>
          <p:nvPr/>
        </p:nvSpPr>
        <p:spPr bwMode="auto">
          <a:xfrm>
            <a:off x="6500813" y="5802313"/>
            <a:ext cx="714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n-2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pPr algn="l"/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Analysis of the D&amp;C  solution</a:t>
            </a:r>
            <a:endParaRPr lang="zh-CN" altLang="en-US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7" name="文本占位符 4"/>
          <p:cNvSpPr>
            <a:spLocks noGrp="1"/>
          </p:cNvSpPr>
          <p:nvPr>
            <p:ph type="body" idx="2"/>
          </p:nvPr>
        </p:nvSpPr>
        <p:spPr>
          <a:xfrm>
            <a:off x="557213" y="1600200"/>
            <a:ext cx="8229600" cy="4686300"/>
          </a:xfrm>
        </p:spPr>
        <p:txBody>
          <a:bodyPr/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Characteristic equation</a:t>
            </a:r>
          </a:p>
          <a:p>
            <a:endParaRPr lang="en-US" altLang="zh-CN" dirty="0">
              <a:cs typeface="Times New Roman" pitchFamily="18" charset="0"/>
            </a:endParaRPr>
          </a:p>
          <a:p>
            <a:endParaRPr lang="en-US" altLang="zh-CN" dirty="0">
              <a:cs typeface="Times New Roman" pitchFamily="18" charset="0"/>
            </a:endParaRPr>
          </a:p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  <p:graphicFrame>
        <p:nvGraphicFramePr>
          <p:cNvPr id="3074" name="内容占位符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643063" y="2286000"/>
          <a:ext cx="32146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Equation" r:id="rId4" imgW="914400" imgH="203040" progId="Equation.3">
                  <p:embed/>
                </p:oleObj>
              </mc:Choice>
              <mc:Fallback>
                <p:oleObj name="Equation" r:id="rId4" imgW="914400" imgH="203040" progId="Equation.3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286000"/>
                        <a:ext cx="3214687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143000" y="4130675"/>
          <a:ext cx="7197725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Equation" r:id="rId6" imgW="2679480" imgH="457200" progId="Equation.3">
                  <p:embed/>
                </p:oleObj>
              </mc:Choice>
              <mc:Fallback>
                <p:oleObj name="Equation" r:id="rId6" imgW="26794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30675"/>
                        <a:ext cx="7197725" cy="1227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pPr algn="l" eaLnBrk="1" hangingPunct="1"/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In Tutorial </a:t>
            </a:r>
            <a:r>
              <a:rPr lang="en-US" altLang="zh-CN" sz="4400" dirty="0"/>
              <a:t>1</a:t>
            </a:r>
            <a:endParaRPr lang="zh-CN" alt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6863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About the Tutorial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Revisiting Asymptotic Behavior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Useful Summation Formulae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dirty="0"/>
              <a:t>: Maximum Subsequence Sum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Revisiting Recursion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pPr algn="l"/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Example: Matrix Multiplication</a:t>
            </a:r>
            <a:endParaRPr lang="zh-CN" altLang="en-US" sz="4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88" y="1928813"/>
            <a:ext cx="70389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3569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75" y="2143125"/>
            <a:ext cx="6253163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pPr algn="l"/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Standard Algorithm – by definition</a:t>
            </a:r>
            <a:endParaRPr lang="zh-CN" altLang="en-US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42938" y="5000625"/>
            <a:ext cx="8229600" cy="757238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Run time = </a:t>
            </a:r>
            <a:r>
              <a:rPr lang="el-GR" altLang="zh-CN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(n</a:t>
            </a:r>
            <a:r>
              <a:rPr lang="en-US" altLang="zh-CN" baseline="30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0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38" y="4572000"/>
            <a:ext cx="69056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pPr algn="l"/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Divide-and-conquer Algorithm</a:t>
            </a:r>
            <a:endParaRPr lang="zh-CN" altLang="en-US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6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686300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Idea: n*n matrix = 2*2 of (n/2) * (n/2) </a:t>
            </a:r>
            <a:br>
              <a:rPr lang="en-US" altLang="zh-CN">
                <a:latin typeface="Times New Roman" pitchFamily="18" charset="0"/>
                <a:cs typeface="Times New Roman" pitchFamily="18" charset="0"/>
              </a:rPr>
            </a:br>
            <a:r>
              <a:rPr lang="en-US" altLang="zh-CN">
                <a:latin typeface="Times New Roman" pitchFamily="18" charset="0"/>
                <a:cs typeface="Times New Roman" pitchFamily="18" charset="0"/>
              </a:rPr>
              <a:t>sub-matrices: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88" y="2786063"/>
            <a:ext cx="32766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26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pPr algn="l"/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Analysis of the D&amp;C Algorithm</a:t>
            </a:r>
            <a:endParaRPr lang="zh-CN" altLang="en-US" sz="4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146" name="内容占位符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385888" y="2214563"/>
          <a:ext cx="60960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4" name="Equation" r:id="rId4" imgW="1498320" imgH="228600" progId="Equation.3">
                  <p:embed/>
                </p:oleObj>
              </mc:Choice>
              <mc:Fallback>
                <p:oleObj name="Equation" r:id="rId4" imgW="1498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2214563"/>
                        <a:ext cx="6096000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71813" y="4143375"/>
            <a:ext cx="24463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Sub-matrix size</a:t>
            </a:r>
            <a:endParaRPr lang="zh-CN" altLang="en-US" sz="28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28688" y="3500438"/>
            <a:ext cx="2571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# sub-matrices</a:t>
            </a:r>
            <a:endParaRPr lang="zh-CN" altLang="en-US" sz="28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429250" y="3571875"/>
            <a:ext cx="3184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Adding sub-matrices</a:t>
            </a:r>
            <a:endParaRPr lang="zh-CN" altLang="en-US" sz="2800"/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8688" y="5165725"/>
            <a:ext cx="7215187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rot="5400000" flipH="1" flipV="1">
            <a:off x="3893344" y="3464719"/>
            <a:ext cx="928688" cy="285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flipV="1">
            <a:off x="2428875" y="2928938"/>
            <a:ext cx="714375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 rot="10800000">
            <a:off x="6643688" y="3071813"/>
            <a:ext cx="571500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01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复杂的组合为了减少一次乘法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01779" y="5521830"/>
            <a:ext cx="410376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Strassen’s</a:t>
            </a:r>
            <a:r>
              <a:rPr lang="en-US" altLang="zh-CN" dirty="0"/>
              <a:t> algorithm runs in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2.81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graphicFrame>
        <p:nvGraphicFramePr>
          <p:cNvPr id="14" name="内容占位符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260697"/>
              </p:ext>
            </p:extLst>
          </p:nvPr>
        </p:nvGraphicFramePr>
        <p:xfrm>
          <a:off x="603504" y="5594145"/>
          <a:ext cx="398621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8" name="公式" r:id="rId4" imgW="1739880" imgH="279360" progId="Equation.3">
                  <p:embed/>
                </p:oleObj>
              </mc:Choice>
              <mc:Fallback>
                <p:oleObj name="公式" r:id="rId4" imgW="17398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04" y="5594145"/>
                        <a:ext cx="3986212" cy="639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944" y="1336170"/>
            <a:ext cx="2381047" cy="1003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618" y="2435730"/>
            <a:ext cx="7191375" cy="3086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8FAE68-366D-9B44-A088-7941028F7E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83795"/>
            <a:ext cx="9779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pPr algn="l"/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Recursion Tree for</a:t>
            </a:r>
            <a:endParaRPr lang="zh-CN" altLang="en-US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3" name="Oval 2" descr="羊皮纸"/>
          <p:cNvSpPr>
            <a:spLocks noChangeArrowheads="1"/>
          </p:cNvSpPr>
          <p:nvPr/>
        </p:nvSpPr>
        <p:spPr bwMode="auto">
          <a:xfrm>
            <a:off x="0" y="5229225"/>
            <a:ext cx="8001000" cy="1295400"/>
          </a:xfrm>
          <a:prstGeom prst="ellipse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Text Box 4"/>
          <p:cNvSpPr txBox="1">
            <a:spLocks noChangeArrowheads="1"/>
          </p:cNvSpPr>
          <p:nvPr/>
        </p:nvSpPr>
        <p:spPr bwMode="auto">
          <a:xfrm>
            <a:off x="4862513" y="573088"/>
            <a:ext cx="3709987" cy="6413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i="1">
                <a:solidFill>
                  <a:schemeClr val="tx2"/>
                </a:solidFill>
              </a:rPr>
              <a:t>T</a:t>
            </a:r>
            <a:r>
              <a:rPr lang="en-US" altLang="zh-CN" sz="3600" b="1">
                <a:solidFill>
                  <a:schemeClr val="tx2"/>
                </a:solidFill>
              </a:rPr>
              <a:t>(</a:t>
            </a:r>
            <a:r>
              <a:rPr lang="en-US" altLang="zh-CN" sz="3600" b="1" i="1">
                <a:solidFill>
                  <a:schemeClr val="tx2"/>
                </a:solidFill>
              </a:rPr>
              <a:t>n</a:t>
            </a:r>
            <a:r>
              <a:rPr lang="en-US" altLang="zh-CN" sz="3600" b="1">
                <a:solidFill>
                  <a:schemeClr val="tx2"/>
                </a:solidFill>
              </a:rPr>
              <a:t>)=</a:t>
            </a:r>
            <a:r>
              <a:rPr lang="en-US" altLang="zh-CN" sz="3600" b="1" i="1" dirty="0" err="1">
                <a:solidFill>
                  <a:schemeClr val="tx2"/>
                </a:solidFill>
              </a:rPr>
              <a:t>bT</a:t>
            </a:r>
            <a:r>
              <a:rPr lang="en-US" altLang="zh-CN" sz="3600" b="1" dirty="0">
                <a:solidFill>
                  <a:schemeClr val="tx2"/>
                </a:solidFill>
              </a:rPr>
              <a:t>(</a:t>
            </a:r>
            <a:r>
              <a:rPr lang="en-US" altLang="zh-CN" sz="3600" b="1" i="1" dirty="0">
                <a:solidFill>
                  <a:schemeClr val="tx2"/>
                </a:solidFill>
              </a:rPr>
              <a:t>n</a:t>
            </a:r>
            <a:r>
              <a:rPr lang="en-US" altLang="zh-CN" sz="3600" b="1" dirty="0">
                <a:solidFill>
                  <a:schemeClr val="tx2"/>
                </a:solidFill>
              </a:rPr>
              <a:t>/</a:t>
            </a:r>
            <a:r>
              <a:rPr lang="en-US" altLang="zh-CN" sz="3600" b="1" i="1" dirty="0">
                <a:solidFill>
                  <a:schemeClr val="tx2"/>
                </a:solidFill>
              </a:rPr>
              <a:t>c</a:t>
            </a:r>
            <a:r>
              <a:rPr lang="en-US" altLang="zh-CN" sz="3600" b="1" dirty="0">
                <a:solidFill>
                  <a:schemeClr val="tx2"/>
                </a:solidFill>
              </a:rPr>
              <a:t>)+</a:t>
            </a:r>
            <a:r>
              <a:rPr lang="en-US" altLang="zh-CN" sz="3600" b="1" i="1" dirty="0">
                <a:solidFill>
                  <a:schemeClr val="tx2"/>
                </a:solidFill>
              </a:rPr>
              <a:t>f</a:t>
            </a:r>
            <a:r>
              <a:rPr lang="en-US" altLang="zh-CN" sz="3600" b="1" dirty="0">
                <a:solidFill>
                  <a:schemeClr val="tx2"/>
                </a:solidFill>
              </a:rPr>
              <a:t>(</a:t>
            </a:r>
            <a:r>
              <a:rPr lang="en-US" altLang="zh-CN" sz="3600" b="1" i="1" dirty="0">
                <a:solidFill>
                  <a:schemeClr val="tx2"/>
                </a:solidFill>
              </a:rPr>
              <a:t>n</a:t>
            </a:r>
            <a:r>
              <a:rPr lang="en-US" altLang="zh-CN" sz="3600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4105" name="Text Box 5"/>
          <p:cNvSpPr txBox="1">
            <a:spLocks noChangeArrowheads="1"/>
          </p:cNvSpPr>
          <p:nvPr/>
        </p:nvSpPr>
        <p:spPr bwMode="auto">
          <a:xfrm>
            <a:off x="3962400" y="1571625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</a:t>
            </a:r>
            <a:endParaRPr lang="en-US" altLang="zh-CN" sz="1800"/>
          </a:p>
        </p:txBody>
      </p:sp>
      <p:sp>
        <p:nvSpPr>
          <p:cNvPr id="4106" name="Text Box 6"/>
          <p:cNvSpPr txBox="1">
            <a:spLocks noChangeArrowheads="1"/>
          </p:cNvSpPr>
          <p:nvPr/>
        </p:nvSpPr>
        <p:spPr bwMode="auto">
          <a:xfrm>
            <a:off x="533400" y="55340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107" name="Text Box 7"/>
          <p:cNvSpPr txBox="1">
            <a:spLocks noChangeArrowheads="1"/>
          </p:cNvSpPr>
          <p:nvPr/>
        </p:nvSpPr>
        <p:spPr bwMode="auto">
          <a:xfrm>
            <a:off x="3200400" y="55340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108" name="Text Box 8"/>
          <p:cNvSpPr txBox="1">
            <a:spLocks noChangeArrowheads="1"/>
          </p:cNvSpPr>
          <p:nvPr/>
        </p:nvSpPr>
        <p:spPr bwMode="auto">
          <a:xfrm>
            <a:off x="4267200" y="55340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109" name="Text Box 9"/>
          <p:cNvSpPr txBox="1">
            <a:spLocks noChangeArrowheads="1"/>
          </p:cNvSpPr>
          <p:nvPr/>
        </p:nvSpPr>
        <p:spPr bwMode="auto">
          <a:xfrm>
            <a:off x="5334000" y="55340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110" name="Text Box 10"/>
          <p:cNvSpPr txBox="1">
            <a:spLocks noChangeArrowheads="1"/>
          </p:cNvSpPr>
          <p:nvPr/>
        </p:nvSpPr>
        <p:spPr bwMode="auto">
          <a:xfrm>
            <a:off x="6667500" y="55340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111" name="Text Box 11"/>
          <p:cNvSpPr txBox="1">
            <a:spLocks noChangeArrowheads="1"/>
          </p:cNvSpPr>
          <p:nvPr/>
        </p:nvSpPr>
        <p:spPr bwMode="auto">
          <a:xfrm>
            <a:off x="1066800" y="55340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112" name="Text Box 12"/>
          <p:cNvSpPr txBox="1">
            <a:spLocks noChangeArrowheads="1"/>
          </p:cNvSpPr>
          <p:nvPr/>
        </p:nvSpPr>
        <p:spPr bwMode="auto">
          <a:xfrm>
            <a:off x="1600200" y="55340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113" name="Text Box 13"/>
          <p:cNvSpPr txBox="1">
            <a:spLocks noChangeArrowheads="1"/>
          </p:cNvSpPr>
          <p:nvPr/>
        </p:nvSpPr>
        <p:spPr bwMode="auto">
          <a:xfrm>
            <a:off x="2133600" y="55340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114" name="Text Box 14"/>
          <p:cNvSpPr txBox="1">
            <a:spLocks noChangeArrowheads="1"/>
          </p:cNvSpPr>
          <p:nvPr/>
        </p:nvSpPr>
        <p:spPr bwMode="auto">
          <a:xfrm>
            <a:off x="2667000" y="55340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115" name="Text Box 15"/>
          <p:cNvSpPr txBox="1">
            <a:spLocks noChangeArrowheads="1"/>
          </p:cNvSpPr>
          <p:nvPr/>
        </p:nvSpPr>
        <p:spPr bwMode="auto">
          <a:xfrm>
            <a:off x="3733800" y="55340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116" name="Text Box 16"/>
          <p:cNvSpPr txBox="1">
            <a:spLocks noChangeArrowheads="1"/>
          </p:cNvSpPr>
          <p:nvPr/>
        </p:nvSpPr>
        <p:spPr bwMode="auto">
          <a:xfrm>
            <a:off x="4800600" y="55340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117" name="Text Box 17"/>
          <p:cNvSpPr txBox="1">
            <a:spLocks noChangeArrowheads="1"/>
          </p:cNvSpPr>
          <p:nvPr/>
        </p:nvSpPr>
        <p:spPr bwMode="auto">
          <a:xfrm>
            <a:off x="6172200" y="55340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118" name="Text Box 18"/>
          <p:cNvSpPr txBox="1">
            <a:spLocks noChangeArrowheads="1"/>
          </p:cNvSpPr>
          <p:nvPr/>
        </p:nvSpPr>
        <p:spPr bwMode="auto">
          <a:xfrm>
            <a:off x="7162800" y="55340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119" name="Line 19"/>
          <p:cNvSpPr>
            <a:spLocks noChangeShapeType="1"/>
          </p:cNvSpPr>
          <p:nvPr/>
        </p:nvSpPr>
        <p:spPr bwMode="auto">
          <a:xfrm flipV="1">
            <a:off x="838200" y="53054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0" name="Line 20"/>
          <p:cNvSpPr>
            <a:spLocks noChangeShapeType="1"/>
          </p:cNvSpPr>
          <p:nvPr/>
        </p:nvSpPr>
        <p:spPr bwMode="auto">
          <a:xfrm flipV="1">
            <a:off x="1371600" y="53054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1" name="Line 21"/>
          <p:cNvSpPr>
            <a:spLocks noChangeShapeType="1"/>
          </p:cNvSpPr>
          <p:nvPr/>
        </p:nvSpPr>
        <p:spPr bwMode="auto">
          <a:xfrm flipV="1">
            <a:off x="1828800" y="530542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2" name="Line 22"/>
          <p:cNvSpPr>
            <a:spLocks noChangeShapeType="1"/>
          </p:cNvSpPr>
          <p:nvPr/>
        </p:nvSpPr>
        <p:spPr bwMode="auto">
          <a:xfrm flipV="1">
            <a:off x="2362200" y="530542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3" name="Line 23"/>
          <p:cNvSpPr>
            <a:spLocks noChangeShapeType="1"/>
          </p:cNvSpPr>
          <p:nvPr/>
        </p:nvSpPr>
        <p:spPr bwMode="auto">
          <a:xfrm flipV="1">
            <a:off x="2971800" y="530542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4" name="Line 24"/>
          <p:cNvSpPr>
            <a:spLocks noChangeShapeType="1"/>
          </p:cNvSpPr>
          <p:nvPr/>
        </p:nvSpPr>
        <p:spPr bwMode="auto">
          <a:xfrm flipV="1">
            <a:off x="3429000" y="530542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5" name="Line 25"/>
          <p:cNvSpPr>
            <a:spLocks noChangeShapeType="1"/>
          </p:cNvSpPr>
          <p:nvPr/>
        </p:nvSpPr>
        <p:spPr bwMode="auto">
          <a:xfrm flipV="1">
            <a:off x="4038600" y="530542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6" name="Line 26"/>
          <p:cNvSpPr>
            <a:spLocks noChangeShapeType="1"/>
          </p:cNvSpPr>
          <p:nvPr/>
        </p:nvSpPr>
        <p:spPr bwMode="auto">
          <a:xfrm flipV="1">
            <a:off x="4495800" y="530542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7" name="Line 27"/>
          <p:cNvSpPr>
            <a:spLocks noChangeShapeType="1"/>
          </p:cNvSpPr>
          <p:nvPr/>
        </p:nvSpPr>
        <p:spPr bwMode="auto">
          <a:xfrm flipV="1">
            <a:off x="5029200" y="530542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8" name="Line 28"/>
          <p:cNvSpPr>
            <a:spLocks noChangeShapeType="1"/>
          </p:cNvSpPr>
          <p:nvPr/>
        </p:nvSpPr>
        <p:spPr bwMode="auto">
          <a:xfrm flipV="1">
            <a:off x="5638800" y="530542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9" name="Line 29"/>
          <p:cNvSpPr>
            <a:spLocks noChangeShapeType="1"/>
          </p:cNvSpPr>
          <p:nvPr/>
        </p:nvSpPr>
        <p:spPr bwMode="auto">
          <a:xfrm flipV="1">
            <a:off x="6477000" y="530542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30" name="Line 30"/>
          <p:cNvSpPr>
            <a:spLocks noChangeShapeType="1"/>
          </p:cNvSpPr>
          <p:nvPr/>
        </p:nvSpPr>
        <p:spPr bwMode="auto">
          <a:xfrm flipV="1">
            <a:off x="6934200" y="530542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31" name="Line 31"/>
          <p:cNvSpPr>
            <a:spLocks noChangeShapeType="1"/>
          </p:cNvSpPr>
          <p:nvPr/>
        </p:nvSpPr>
        <p:spPr bwMode="auto">
          <a:xfrm flipV="1">
            <a:off x="7391400" y="530542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32" name="Text Box 32"/>
          <p:cNvSpPr txBox="1">
            <a:spLocks noChangeArrowheads="1"/>
          </p:cNvSpPr>
          <p:nvPr/>
        </p:nvSpPr>
        <p:spPr bwMode="auto">
          <a:xfrm>
            <a:off x="6677025" y="38576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c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</a:p>
        </p:txBody>
      </p:sp>
      <p:sp>
        <p:nvSpPr>
          <p:cNvPr id="4133" name="Text Box 33"/>
          <p:cNvSpPr txBox="1">
            <a:spLocks noChangeArrowheads="1"/>
          </p:cNvSpPr>
          <p:nvPr/>
        </p:nvSpPr>
        <p:spPr bwMode="auto">
          <a:xfrm>
            <a:off x="657225" y="38576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c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  <a:endParaRPr lang="en-US" altLang="zh-CN" sz="1800" i="1"/>
          </a:p>
        </p:txBody>
      </p:sp>
      <p:sp>
        <p:nvSpPr>
          <p:cNvPr id="4134" name="Text Box 34"/>
          <p:cNvSpPr txBox="1">
            <a:spLocks noChangeArrowheads="1"/>
          </p:cNvSpPr>
          <p:nvPr/>
        </p:nvSpPr>
        <p:spPr bwMode="auto">
          <a:xfrm>
            <a:off x="1409700" y="38576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c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</a:p>
        </p:txBody>
      </p:sp>
      <p:sp>
        <p:nvSpPr>
          <p:cNvPr id="4135" name="Text Box 35"/>
          <p:cNvSpPr txBox="1">
            <a:spLocks noChangeArrowheads="1"/>
          </p:cNvSpPr>
          <p:nvPr/>
        </p:nvSpPr>
        <p:spPr bwMode="auto">
          <a:xfrm>
            <a:off x="2162175" y="38576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c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</a:p>
        </p:txBody>
      </p:sp>
      <p:sp>
        <p:nvSpPr>
          <p:cNvPr id="4136" name="Text Box 36"/>
          <p:cNvSpPr txBox="1">
            <a:spLocks noChangeArrowheads="1"/>
          </p:cNvSpPr>
          <p:nvPr/>
        </p:nvSpPr>
        <p:spPr bwMode="auto">
          <a:xfrm>
            <a:off x="3667125" y="38576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c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</a:p>
        </p:txBody>
      </p:sp>
      <p:sp>
        <p:nvSpPr>
          <p:cNvPr id="4137" name="Text Box 37"/>
          <p:cNvSpPr txBox="1">
            <a:spLocks noChangeArrowheads="1"/>
          </p:cNvSpPr>
          <p:nvPr/>
        </p:nvSpPr>
        <p:spPr bwMode="auto">
          <a:xfrm>
            <a:off x="2914650" y="38576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c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</a:p>
        </p:txBody>
      </p:sp>
      <p:sp>
        <p:nvSpPr>
          <p:cNvPr id="4138" name="Text Box 38"/>
          <p:cNvSpPr txBox="1">
            <a:spLocks noChangeArrowheads="1"/>
          </p:cNvSpPr>
          <p:nvPr/>
        </p:nvSpPr>
        <p:spPr bwMode="auto">
          <a:xfrm>
            <a:off x="4419600" y="38576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c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</a:p>
        </p:txBody>
      </p:sp>
      <p:sp>
        <p:nvSpPr>
          <p:cNvPr id="4139" name="Text Box 39"/>
          <p:cNvSpPr txBox="1">
            <a:spLocks noChangeArrowheads="1"/>
          </p:cNvSpPr>
          <p:nvPr/>
        </p:nvSpPr>
        <p:spPr bwMode="auto">
          <a:xfrm>
            <a:off x="5924550" y="38576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c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</a:p>
        </p:txBody>
      </p:sp>
      <p:sp>
        <p:nvSpPr>
          <p:cNvPr id="4140" name="Text Box 40"/>
          <p:cNvSpPr txBox="1">
            <a:spLocks noChangeArrowheads="1"/>
          </p:cNvSpPr>
          <p:nvPr/>
        </p:nvSpPr>
        <p:spPr bwMode="auto">
          <a:xfrm>
            <a:off x="5172075" y="38576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c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</a:p>
        </p:txBody>
      </p:sp>
      <p:sp>
        <p:nvSpPr>
          <p:cNvPr id="4141" name="Line 41"/>
          <p:cNvSpPr>
            <a:spLocks noChangeShapeType="1"/>
          </p:cNvSpPr>
          <p:nvPr/>
        </p:nvSpPr>
        <p:spPr bwMode="auto">
          <a:xfrm flipH="1">
            <a:off x="762000" y="41624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42" name="Line 42"/>
          <p:cNvSpPr>
            <a:spLocks noChangeShapeType="1"/>
          </p:cNvSpPr>
          <p:nvPr/>
        </p:nvSpPr>
        <p:spPr bwMode="auto">
          <a:xfrm>
            <a:off x="990600" y="41624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43" name="Line 43"/>
          <p:cNvSpPr>
            <a:spLocks noChangeShapeType="1"/>
          </p:cNvSpPr>
          <p:nvPr/>
        </p:nvSpPr>
        <p:spPr bwMode="auto">
          <a:xfrm>
            <a:off x="1143000" y="41624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44" name="Line 44"/>
          <p:cNvSpPr>
            <a:spLocks noChangeShapeType="1"/>
          </p:cNvSpPr>
          <p:nvPr/>
        </p:nvSpPr>
        <p:spPr bwMode="auto">
          <a:xfrm flipH="1">
            <a:off x="6858000" y="41624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45" name="Line 45"/>
          <p:cNvSpPr>
            <a:spLocks noChangeShapeType="1"/>
          </p:cNvSpPr>
          <p:nvPr/>
        </p:nvSpPr>
        <p:spPr bwMode="auto">
          <a:xfrm>
            <a:off x="7086600" y="41624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46" name="Line 46"/>
          <p:cNvSpPr>
            <a:spLocks noChangeShapeType="1"/>
          </p:cNvSpPr>
          <p:nvPr/>
        </p:nvSpPr>
        <p:spPr bwMode="auto">
          <a:xfrm>
            <a:off x="7239000" y="41624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47" name="Text Box 47"/>
          <p:cNvSpPr txBox="1">
            <a:spLocks noChangeArrowheads="1"/>
          </p:cNvSpPr>
          <p:nvPr/>
        </p:nvSpPr>
        <p:spPr bwMode="auto">
          <a:xfrm>
            <a:off x="1981200" y="4238625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/>
              <a:t>……</a:t>
            </a:r>
          </a:p>
        </p:txBody>
      </p:sp>
      <p:sp>
        <p:nvSpPr>
          <p:cNvPr id="4148" name="Line 48"/>
          <p:cNvSpPr>
            <a:spLocks noChangeShapeType="1"/>
          </p:cNvSpPr>
          <p:nvPr/>
        </p:nvSpPr>
        <p:spPr bwMode="auto">
          <a:xfrm flipH="1">
            <a:off x="3733800" y="41624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49" name="Line 49"/>
          <p:cNvSpPr>
            <a:spLocks noChangeShapeType="1"/>
          </p:cNvSpPr>
          <p:nvPr/>
        </p:nvSpPr>
        <p:spPr bwMode="auto">
          <a:xfrm>
            <a:off x="3962400" y="41624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50" name="Line 50"/>
          <p:cNvSpPr>
            <a:spLocks noChangeShapeType="1"/>
          </p:cNvSpPr>
          <p:nvPr/>
        </p:nvSpPr>
        <p:spPr bwMode="auto">
          <a:xfrm>
            <a:off x="4114800" y="41624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51" name="Text Box 51"/>
          <p:cNvSpPr txBox="1">
            <a:spLocks noChangeArrowheads="1"/>
          </p:cNvSpPr>
          <p:nvPr/>
        </p:nvSpPr>
        <p:spPr bwMode="auto">
          <a:xfrm>
            <a:off x="5029200" y="4238625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/>
              <a:t>……</a:t>
            </a:r>
          </a:p>
        </p:txBody>
      </p:sp>
      <p:sp>
        <p:nvSpPr>
          <p:cNvPr id="4152" name="Text Box 52"/>
          <p:cNvSpPr txBox="1">
            <a:spLocks noChangeArrowheads="1"/>
          </p:cNvSpPr>
          <p:nvPr/>
        </p:nvSpPr>
        <p:spPr bwMode="auto">
          <a:xfrm>
            <a:off x="1600200" y="25622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c</a:t>
            </a:r>
            <a:r>
              <a:rPr lang="en-US" altLang="zh-CN" sz="1800"/>
              <a:t>)</a:t>
            </a:r>
            <a:endParaRPr lang="en-US" altLang="zh-CN" sz="1800" i="1"/>
          </a:p>
        </p:txBody>
      </p:sp>
      <p:sp>
        <p:nvSpPr>
          <p:cNvPr id="4153" name="Text Box 53"/>
          <p:cNvSpPr txBox="1">
            <a:spLocks noChangeArrowheads="1"/>
          </p:cNvSpPr>
          <p:nvPr/>
        </p:nvSpPr>
        <p:spPr bwMode="auto">
          <a:xfrm>
            <a:off x="3657600" y="25622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c</a:t>
            </a:r>
            <a:r>
              <a:rPr lang="en-US" altLang="zh-CN" sz="1800"/>
              <a:t>)</a:t>
            </a:r>
          </a:p>
        </p:txBody>
      </p:sp>
      <p:sp>
        <p:nvSpPr>
          <p:cNvPr id="4154" name="Text Box 54"/>
          <p:cNvSpPr txBox="1">
            <a:spLocks noChangeArrowheads="1"/>
          </p:cNvSpPr>
          <p:nvPr/>
        </p:nvSpPr>
        <p:spPr bwMode="auto">
          <a:xfrm>
            <a:off x="5791200" y="25622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c</a:t>
            </a:r>
            <a:r>
              <a:rPr lang="en-US" altLang="zh-CN" sz="1800"/>
              <a:t>)</a:t>
            </a:r>
          </a:p>
        </p:txBody>
      </p:sp>
      <p:sp>
        <p:nvSpPr>
          <p:cNvPr id="4155" name="Line 55"/>
          <p:cNvSpPr>
            <a:spLocks noChangeShapeType="1"/>
          </p:cNvSpPr>
          <p:nvPr/>
        </p:nvSpPr>
        <p:spPr bwMode="auto">
          <a:xfrm flipH="1">
            <a:off x="2209800" y="1876425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56" name="Line 56"/>
          <p:cNvSpPr>
            <a:spLocks noChangeShapeType="1"/>
          </p:cNvSpPr>
          <p:nvPr/>
        </p:nvSpPr>
        <p:spPr bwMode="auto">
          <a:xfrm flipH="1">
            <a:off x="4038600" y="18764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57" name="Line 57"/>
          <p:cNvSpPr>
            <a:spLocks noChangeShapeType="1"/>
          </p:cNvSpPr>
          <p:nvPr/>
        </p:nvSpPr>
        <p:spPr bwMode="auto">
          <a:xfrm>
            <a:off x="4343400" y="1876425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58" name="Line 58"/>
          <p:cNvSpPr>
            <a:spLocks noChangeShapeType="1"/>
          </p:cNvSpPr>
          <p:nvPr/>
        </p:nvSpPr>
        <p:spPr bwMode="auto">
          <a:xfrm flipH="1">
            <a:off x="1066800" y="2867025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59" name="Line 59"/>
          <p:cNvSpPr>
            <a:spLocks noChangeShapeType="1"/>
          </p:cNvSpPr>
          <p:nvPr/>
        </p:nvSpPr>
        <p:spPr bwMode="auto">
          <a:xfrm flipH="1">
            <a:off x="1752600" y="2867025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60" name="Line 60"/>
          <p:cNvSpPr>
            <a:spLocks noChangeShapeType="1"/>
          </p:cNvSpPr>
          <p:nvPr/>
        </p:nvSpPr>
        <p:spPr bwMode="auto">
          <a:xfrm>
            <a:off x="1981200" y="2867025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61" name="Line 61"/>
          <p:cNvSpPr>
            <a:spLocks noChangeShapeType="1"/>
          </p:cNvSpPr>
          <p:nvPr/>
        </p:nvSpPr>
        <p:spPr bwMode="auto">
          <a:xfrm flipH="1">
            <a:off x="3276600" y="2867025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62" name="Line 62"/>
          <p:cNvSpPr>
            <a:spLocks noChangeShapeType="1"/>
          </p:cNvSpPr>
          <p:nvPr/>
        </p:nvSpPr>
        <p:spPr bwMode="auto">
          <a:xfrm flipH="1">
            <a:off x="3962400" y="2867025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63" name="Line 63"/>
          <p:cNvSpPr>
            <a:spLocks noChangeShapeType="1"/>
          </p:cNvSpPr>
          <p:nvPr/>
        </p:nvSpPr>
        <p:spPr bwMode="auto">
          <a:xfrm>
            <a:off x="4191000" y="2867025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64" name="Line 64"/>
          <p:cNvSpPr>
            <a:spLocks noChangeShapeType="1"/>
          </p:cNvSpPr>
          <p:nvPr/>
        </p:nvSpPr>
        <p:spPr bwMode="auto">
          <a:xfrm flipH="1">
            <a:off x="5486400" y="2867025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65" name="Line 65"/>
          <p:cNvSpPr>
            <a:spLocks noChangeShapeType="1"/>
          </p:cNvSpPr>
          <p:nvPr/>
        </p:nvSpPr>
        <p:spPr bwMode="auto">
          <a:xfrm>
            <a:off x="6172200" y="2867025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66" name="Line 66"/>
          <p:cNvSpPr>
            <a:spLocks noChangeShapeType="1"/>
          </p:cNvSpPr>
          <p:nvPr/>
        </p:nvSpPr>
        <p:spPr bwMode="auto">
          <a:xfrm>
            <a:off x="6324600" y="2867025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67" name="Text Box 67"/>
          <p:cNvSpPr txBox="1">
            <a:spLocks noChangeArrowheads="1"/>
          </p:cNvSpPr>
          <p:nvPr/>
        </p:nvSpPr>
        <p:spPr bwMode="auto">
          <a:xfrm>
            <a:off x="0" y="33242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</a:rPr>
              <a:t>log</a:t>
            </a:r>
            <a:r>
              <a:rPr lang="en-US" altLang="zh-CN" sz="1800" b="1" baseline="-25000">
                <a:solidFill>
                  <a:srgbClr val="FF0000"/>
                </a:solidFill>
              </a:rPr>
              <a:t>c</a:t>
            </a:r>
            <a:r>
              <a:rPr lang="en-US" altLang="zh-CN" sz="1800" b="1" i="1">
                <a:solidFill>
                  <a:srgbClr val="FF0000"/>
                </a:solidFill>
              </a:rPr>
              <a:t>n</a:t>
            </a:r>
            <a:endParaRPr lang="en-US" altLang="zh-CN" sz="1800" b="1">
              <a:solidFill>
                <a:srgbClr val="FF0000"/>
              </a:solidFill>
            </a:endParaRPr>
          </a:p>
        </p:txBody>
      </p:sp>
      <p:sp>
        <p:nvSpPr>
          <p:cNvPr id="4168" name="Line 68"/>
          <p:cNvSpPr>
            <a:spLocks noChangeShapeType="1"/>
          </p:cNvSpPr>
          <p:nvPr/>
        </p:nvSpPr>
        <p:spPr bwMode="auto">
          <a:xfrm flipV="1">
            <a:off x="304800" y="1724025"/>
            <a:ext cx="0" cy="16002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69" name="Line 69"/>
          <p:cNvSpPr>
            <a:spLocks noChangeShapeType="1"/>
          </p:cNvSpPr>
          <p:nvPr/>
        </p:nvSpPr>
        <p:spPr bwMode="auto">
          <a:xfrm>
            <a:off x="304800" y="3705225"/>
            <a:ext cx="0" cy="20574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70" name="Text Box 70"/>
          <p:cNvSpPr txBox="1">
            <a:spLocks noChangeArrowheads="1"/>
          </p:cNvSpPr>
          <p:nvPr/>
        </p:nvSpPr>
        <p:spPr bwMode="auto">
          <a:xfrm>
            <a:off x="8077200" y="157162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i="1"/>
              <a:t>f</a:t>
            </a:r>
            <a:r>
              <a:rPr lang="en-US" altLang="zh-CN" sz="1800" b="1"/>
              <a:t>(</a:t>
            </a:r>
            <a:r>
              <a:rPr lang="en-US" altLang="zh-CN" sz="1800" b="1" i="1"/>
              <a:t>n</a:t>
            </a:r>
            <a:r>
              <a:rPr lang="en-US" altLang="zh-CN" sz="1800" b="1"/>
              <a:t>)</a:t>
            </a:r>
            <a:endParaRPr lang="en-US" altLang="zh-CN" sz="1800" b="1" i="1"/>
          </a:p>
        </p:txBody>
      </p:sp>
      <p:sp>
        <p:nvSpPr>
          <p:cNvPr id="4171" name="Text Box 71"/>
          <p:cNvSpPr txBox="1">
            <a:spLocks noChangeArrowheads="1"/>
          </p:cNvSpPr>
          <p:nvPr/>
        </p:nvSpPr>
        <p:spPr bwMode="auto">
          <a:xfrm>
            <a:off x="8001000" y="2333625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180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924800" y="2638425"/>
          <a:ext cx="8937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5" name="Equation" r:id="rId5" imgW="545760" imgH="203040" progId="Equation.3">
                  <p:embed/>
                </p:oleObj>
              </mc:Choice>
              <mc:Fallback>
                <p:oleObj name="Equation" r:id="rId5" imgW="54576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638425"/>
                        <a:ext cx="893763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7934325" y="3860800"/>
          <a:ext cx="104775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" name="Equation" r:id="rId7" imgW="698400" imgH="228600" progId="Equation.3">
                  <p:embed/>
                </p:oleObj>
              </mc:Choice>
              <mc:Fallback>
                <p:oleObj name="Equation" r:id="rId7" imgW="6984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4325" y="3860800"/>
                        <a:ext cx="1047750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2" name="Text Box 74"/>
          <p:cNvSpPr txBox="1">
            <a:spLocks noChangeArrowheads="1"/>
          </p:cNvSpPr>
          <p:nvPr/>
        </p:nvSpPr>
        <p:spPr bwMode="auto">
          <a:xfrm rot="5400000">
            <a:off x="8031957" y="4664868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ea typeface="MS PMincho" pitchFamily="18" charset="-128"/>
              </a:rPr>
              <a:t>…</a:t>
            </a:r>
            <a:endParaRPr lang="zh-CN" altLang="en-US" sz="1800" b="1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8077200" y="5457825"/>
          <a:ext cx="10668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" name="Equation" r:id="rId9" imgW="545760" imgH="228600" progId="Equation.3">
                  <p:embed/>
                </p:oleObj>
              </mc:Choice>
              <mc:Fallback>
                <p:oleObj name="Equation" r:id="rId9" imgW="5457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5457825"/>
                        <a:ext cx="10668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3" name="Line 76"/>
          <p:cNvSpPr>
            <a:spLocks noChangeShapeType="1"/>
          </p:cNvSpPr>
          <p:nvPr/>
        </p:nvSpPr>
        <p:spPr bwMode="auto">
          <a:xfrm>
            <a:off x="4800600" y="1724025"/>
            <a:ext cx="3200400" cy="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74" name="Line 77"/>
          <p:cNvSpPr>
            <a:spLocks noChangeShapeType="1"/>
          </p:cNvSpPr>
          <p:nvPr/>
        </p:nvSpPr>
        <p:spPr bwMode="auto">
          <a:xfrm>
            <a:off x="6629400" y="2714625"/>
            <a:ext cx="1295400" cy="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75" name="Line 78"/>
          <p:cNvSpPr>
            <a:spLocks noChangeShapeType="1"/>
          </p:cNvSpPr>
          <p:nvPr/>
        </p:nvSpPr>
        <p:spPr bwMode="auto">
          <a:xfrm>
            <a:off x="7543800" y="4010025"/>
            <a:ext cx="381000" cy="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76" name="Line 79"/>
          <p:cNvSpPr>
            <a:spLocks noChangeShapeType="1"/>
          </p:cNvSpPr>
          <p:nvPr/>
        </p:nvSpPr>
        <p:spPr bwMode="auto">
          <a:xfrm>
            <a:off x="7696200" y="5686425"/>
            <a:ext cx="304800" cy="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77" name="Text Box 80"/>
          <p:cNvSpPr txBox="1">
            <a:spLocks noChangeArrowheads="1"/>
          </p:cNvSpPr>
          <p:nvPr/>
        </p:nvSpPr>
        <p:spPr bwMode="auto">
          <a:xfrm>
            <a:off x="1295400" y="6067425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Note: 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133600" y="5991225"/>
          <a:ext cx="2362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" name="Equation" r:id="rId11" imgW="799920" imgH="203040" progId="Equation.3">
                  <p:embed/>
                </p:oleObj>
              </mc:Choice>
              <mc:Fallback>
                <p:oleObj name="Equation" r:id="rId11" imgW="7999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991225"/>
                        <a:ext cx="2362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" name="Freeform 82"/>
          <p:cNvSpPr>
            <a:spLocks/>
          </p:cNvSpPr>
          <p:nvPr/>
        </p:nvSpPr>
        <p:spPr bwMode="auto">
          <a:xfrm>
            <a:off x="3505200" y="2028825"/>
            <a:ext cx="1371600" cy="247650"/>
          </a:xfrm>
          <a:custGeom>
            <a:avLst/>
            <a:gdLst>
              <a:gd name="T0" fmla="*/ 0 w 864"/>
              <a:gd name="T1" fmla="*/ 0 h 156"/>
              <a:gd name="T2" fmla="*/ 2147483647 w 864"/>
              <a:gd name="T3" fmla="*/ 2147483647 h 156"/>
              <a:gd name="T4" fmla="*/ 2147483647 w 864"/>
              <a:gd name="T5" fmla="*/ 2147483647 h 156"/>
              <a:gd name="T6" fmla="*/ 2147483647 w 864"/>
              <a:gd name="T7" fmla="*/ 2147483647 h 156"/>
              <a:gd name="T8" fmla="*/ 2147483647 w 864"/>
              <a:gd name="T9" fmla="*/ 2147483647 h 156"/>
              <a:gd name="T10" fmla="*/ 2147483647 w 864"/>
              <a:gd name="T11" fmla="*/ 2147483647 h 156"/>
              <a:gd name="T12" fmla="*/ 2147483647 w 864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4"/>
              <a:gd name="T22" fmla="*/ 0 h 156"/>
              <a:gd name="T23" fmla="*/ 864 w 864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4" h="156">
                <a:moveTo>
                  <a:pt x="0" y="0"/>
                </a:moveTo>
                <a:cubicBezTo>
                  <a:pt x="64" y="36"/>
                  <a:pt x="128" y="72"/>
                  <a:pt x="192" y="96"/>
                </a:cubicBezTo>
                <a:cubicBezTo>
                  <a:pt x="256" y="120"/>
                  <a:pt x="337" y="134"/>
                  <a:pt x="384" y="144"/>
                </a:cubicBezTo>
                <a:cubicBezTo>
                  <a:pt x="431" y="154"/>
                  <a:pt x="437" y="156"/>
                  <a:pt x="474" y="156"/>
                </a:cubicBezTo>
                <a:cubicBezTo>
                  <a:pt x="511" y="156"/>
                  <a:pt x="569" y="154"/>
                  <a:pt x="609" y="147"/>
                </a:cubicBezTo>
                <a:cubicBezTo>
                  <a:pt x="649" y="140"/>
                  <a:pt x="675" y="135"/>
                  <a:pt x="717" y="111"/>
                </a:cubicBezTo>
                <a:cubicBezTo>
                  <a:pt x="759" y="87"/>
                  <a:pt x="834" y="23"/>
                  <a:pt x="864" y="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179" name="Text Box 83"/>
          <p:cNvSpPr txBox="1">
            <a:spLocks noChangeArrowheads="1"/>
          </p:cNvSpPr>
          <p:nvPr/>
        </p:nvSpPr>
        <p:spPr bwMode="auto">
          <a:xfrm>
            <a:off x="4267200" y="2028825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FF9900"/>
                </a:solidFill>
              </a:rPr>
              <a:t>b</a:t>
            </a:r>
          </a:p>
        </p:txBody>
      </p:sp>
      <p:sp>
        <p:nvSpPr>
          <p:cNvPr id="4180" name="Freeform 84"/>
          <p:cNvSpPr>
            <a:spLocks/>
          </p:cNvSpPr>
          <p:nvPr/>
        </p:nvSpPr>
        <p:spPr bwMode="auto">
          <a:xfrm>
            <a:off x="1143000" y="3019425"/>
            <a:ext cx="1371600" cy="247650"/>
          </a:xfrm>
          <a:custGeom>
            <a:avLst/>
            <a:gdLst>
              <a:gd name="T0" fmla="*/ 0 w 864"/>
              <a:gd name="T1" fmla="*/ 0 h 156"/>
              <a:gd name="T2" fmla="*/ 2147483647 w 864"/>
              <a:gd name="T3" fmla="*/ 2147483647 h 156"/>
              <a:gd name="T4" fmla="*/ 2147483647 w 864"/>
              <a:gd name="T5" fmla="*/ 2147483647 h 156"/>
              <a:gd name="T6" fmla="*/ 2147483647 w 864"/>
              <a:gd name="T7" fmla="*/ 2147483647 h 156"/>
              <a:gd name="T8" fmla="*/ 2147483647 w 864"/>
              <a:gd name="T9" fmla="*/ 2147483647 h 156"/>
              <a:gd name="T10" fmla="*/ 2147483647 w 864"/>
              <a:gd name="T11" fmla="*/ 2147483647 h 156"/>
              <a:gd name="T12" fmla="*/ 2147483647 w 864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4"/>
              <a:gd name="T22" fmla="*/ 0 h 156"/>
              <a:gd name="T23" fmla="*/ 864 w 864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4" h="156">
                <a:moveTo>
                  <a:pt x="0" y="0"/>
                </a:moveTo>
                <a:cubicBezTo>
                  <a:pt x="64" y="36"/>
                  <a:pt x="128" y="72"/>
                  <a:pt x="192" y="96"/>
                </a:cubicBezTo>
                <a:cubicBezTo>
                  <a:pt x="256" y="120"/>
                  <a:pt x="337" y="134"/>
                  <a:pt x="384" y="144"/>
                </a:cubicBezTo>
                <a:cubicBezTo>
                  <a:pt x="431" y="154"/>
                  <a:pt x="437" y="156"/>
                  <a:pt x="474" y="156"/>
                </a:cubicBezTo>
                <a:cubicBezTo>
                  <a:pt x="511" y="156"/>
                  <a:pt x="569" y="154"/>
                  <a:pt x="609" y="147"/>
                </a:cubicBezTo>
                <a:cubicBezTo>
                  <a:pt x="649" y="140"/>
                  <a:pt x="675" y="135"/>
                  <a:pt x="717" y="111"/>
                </a:cubicBezTo>
                <a:cubicBezTo>
                  <a:pt x="759" y="87"/>
                  <a:pt x="834" y="23"/>
                  <a:pt x="864" y="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181" name="Text Box 85"/>
          <p:cNvSpPr txBox="1">
            <a:spLocks noChangeArrowheads="1"/>
          </p:cNvSpPr>
          <p:nvPr/>
        </p:nvSpPr>
        <p:spPr bwMode="auto">
          <a:xfrm>
            <a:off x="1752600" y="2943225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FF9900"/>
                </a:solidFill>
              </a:rPr>
              <a:t>b</a:t>
            </a:r>
          </a:p>
        </p:txBody>
      </p:sp>
      <p:sp>
        <p:nvSpPr>
          <p:cNvPr id="4182" name="Text Box 86"/>
          <p:cNvSpPr txBox="1">
            <a:spLocks noChangeArrowheads="1"/>
          </p:cNvSpPr>
          <p:nvPr/>
        </p:nvSpPr>
        <p:spPr bwMode="auto">
          <a:xfrm>
            <a:off x="7848600" y="6067425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</a:rPr>
              <a:t>Total ?</a:t>
            </a:r>
          </a:p>
        </p:txBody>
      </p:sp>
      <p:sp>
        <p:nvSpPr>
          <p:cNvPr id="4183" name="Text Box 87"/>
          <p:cNvSpPr txBox="1">
            <a:spLocks noChangeArrowheads="1"/>
          </p:cNvSpPr>
          <p:nvPr/>
        </p:nvSpPr>
        <p:spPr bwMode="auto">
          <a:xfrm>
            <a:off x="5832475" y="5497513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/>
              <a:t>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itchFamily="18" charset="0"/>
              </a:rPr>
              <a:t>Master Theorem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2396626"/>
            <a:ext cx="8208962" cy="4113309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800" dirty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Case 1: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O(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i="1" baseline="30000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i="1" baseline="30000" dirty="0">
                <a:latin typeface="Times New Roman" pitchFamily="18" charset="0"/>
                <a:sym typeface="Symbol" pitchFamily="18" charset="2"/>
              </a:rPr>
              <a:t>-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), (&gt;0), then:</a:t>
            </a:r>
          </a:p>
          <a:p>
            <a:pPr lvl="1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(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i="1" baseline="30000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sym typeface="Symbol" pitchFamily="18" charset="2"/>
              </a:rPr>
              <a:t>Case 2: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(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i="1" baseline="30000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), as all node depth contribute about equally:</a:t>
            </a:r>
          </a:p>
          <a:p>
            <a:pPr lvl="1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(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)log(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sym typeface="Symbol" pitchFamily="18" charset="2"/>
              </a:rPr>
              <a:t>Case 3: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(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i="1" baseline="30000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i="1" baseline="30000" dirty="0">
                <a:latin typeface="Times New Roman" pitchFamily="18" charset="0"/>
                <a:sym typeface="Symbol" pitchFamily="18" charset="2"/>
              </a:rPr>
              <a:t>+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), (&gt;0), and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O(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i="1" baseline="30000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i="1" baseline="30000" dirty="0">
                <a:latin typeface="Times New Roman" pitchFamily="18" charset="0"/>
                <a:sym typeface="Symbol" pitchFamily="18" charset="2"/>
              </a:rPr>
              <a:t>+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), (), then</a:t>
            </a:r>
            <a:r>
              <a:rPr lang="en-US" altLang="zh-CN" dirty="0">
                <a:latin typeface="Times New Roman" pitchFamily="18" charset="0"/>
              </a:rPr>
              <a:t>:</a:t>
            </a:r>
          </a:p>
          <a:p>
            <a:pPr lvl="1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(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)) </a:t>
            </a:r>
          </a:p>
          <a:p>
            <a:pPr lvl="1" algn="ctr" eaLnBrk="1" hangingPunct="1">
              <a:lnSpc>
                <a:spcPct val="80000"/>
              </a:lnSpc>
            </a:pPr>
            <a:endParaRPr lang="en-US" altLang="zh-CN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257800" y="381000"/>
            <a:ext cx="3276600" cy="1244600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The positive </a:t>
            </a:r>
            <a:r>
              <a:rPr lang="en-US" altLang="zh-CN" sz="2400">
                <a:sym typeface="Symbol" pitchFamily="18" charset="2"/>
              </a:rPr>
              <a:t> is critical, resulting gaps between cases as well</a:t>
            </a:r>
            <a:endParaRPr lang="en-US" altLang="zh-CN" sz="2400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H="1">
            <a:off x="3986934" y="1600200"/>
            <a:ext cx="1880465" cy="1357313"/>
          </a:xfrm>
          <a:prstGeom prst="line">
            <a:avLst/>
          </a:prstGeom>
          <a:noFill/>
          <a:ln w="9525">
            <a:solidFill>
              <a:srgbClr val="FF99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flipH="1">
            <a:off x="4006749" y="1600200"/>
            <a:ext cx="2050415" cy="3704643"/>
          </a:xfrm>
          <a:prstGeom prst="line">
            <a:avLst/>
          </a:prstGeom>
          <a:noFill/>
          <a:ln w="9525">
            <a:solidFill>
              <a:srgbClr val="FF99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D3644D42-470B-E04F-914D-22480E0F60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9519" y="1741487"/>
                <a:ext cx="7200800" cy="1169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chemeClr val="tx2"/>
                    </a:solidFill>
                  </a:rPr>
                  <a:t>T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(</a:t>
                </a:r>
                <a:r>
                  <a:rPr lang="en-US" altLang="zh-CN" sz="2800" i="1" dirty="0">
                    <a:solidFill>
                      <a:schemeClr val="tx2"/>
                    </a:solidFill>
                  </a:rPr>
                  <a:t>n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)=</a:t>
                </a:r>
                <a:r>
                  <a:rPr lang="en-US" altLang="zh-CN" sz="2800" i="1" dirty="0" err="1">
                    <a:solidFill>
                      <a:schemeClr val="tx2"/>
                    </a:solidFill>
                  </a:rPr>
                  <a:t>bT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(</a:t>
                </a:r>
                <a:r>
                  <a:rPr lang="en-US" altLang="zh-CN" sz="2800" i="1" dirty="0">
                    <a:solidFill>
                      <a:schemeClr val="tx2"/>
                    </a:solidFill>
                  </a:rPr>
                  <a:t>n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/</a:t>
                </a:r>
                <a:r>
                  <a:rPr lang="en-US" altLang="zh-CN" sz="2800" i="1" dirty="0">
                    <a:solidFill>
                      <a:schemeClr val="tx2"/>
                    </a:solidFill>
                  </a:rPr>
                  <a:t>c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)+</a:t>
                </a:r>
                <a:r>
                  <a:rPr lang="en-US" altLang="zh-CN" sz="2800" i="1" dirty="0">
                    <a:solidFill>
                      <a:schemeClr val="tx2"/>
                    </a:solidFill>
                  </a:rPr>
                  <a:t>f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(</a:t>
                </a:r>
                <a:r>
                  <a:rPr lang="en-US" altLang="zh-CN" sz="2800" i="1" dirty="0">
                    <a:solidFill>
                      <a:schemeClr val="tx2"/>
                    </a:solidFill>
                  </a:rPr>
                  <a:t>n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), in which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≥1, 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800" dirty="0">
                    <a:solidFill>
                      <a:schemeClr val="tx2"/>
                    </a:solidFill>
                  </a:rPr>
                  <a:t>.               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2"/>
                    </a:solidFill>
                  </a:rPr>
                  <a:t>Let </a:t>
                </a:r>
                <a:r>
                  <a:rPr lang="en-US" altLang="zh-CN" sz="2800" i="1" dirty="0">
                    <a:solidFill>
                      <a:schemeClr val="tx2"/>
                    </a:solidFill>
                  </a:rPr>
                  <a:t>E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 denote </a:t>
                </a:r>
                <a:r>
                  <a:rPr lang="en-US" altLang="zh-CN" sz="2800" dirty="0" err="1">
                    <a:solidFill>
                      <a:schemeClr val="tx2"/>
                    </a:solidFill>
                  </a:rPr>
                  <a:t>log</a:t>
                </a:r>
                <a:r>
                  <a:rPr lang="en-US" altLang="zh-CN" sz="2800" i="1" baseline="-25000" dirty="0" err="1">
                    <a:solidFill>
                      <a:schemeClr val="tx2"/>
                    </a:solidFill>
                  </a:rPr>
                  <a:t>c</a:t>
                </a:r>
                <a:r>
                  <a:rPr lang="en-US" altLang="zh-CN" sz="2800" i="1" dirty="0" err="1">
                    <a:solidFill>
                      <a:schemeClr val="tx2"/>
                    </a:solidFill>
                  </a:rPr>
                  <a:t>b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, we have</a:t>
                </a:r>
              </a:p>
            </p:txBody>
          </p:sp>
        </mc:Choice>
        <mc:Fallback xmlns=""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D3644D42-470B-E04F-914D-22480E0F6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9519" y="1741487"/>
                <a:ext cx="7200800" cy="1169551"/>
              </a:xfrm>
              <a:prstGeom prst="rect">
                <a:avLst/>
              </a:prstGeom>
              <a:blipFill>
                <a:blip r:embed="rId3"/>
                <a:stretch>
                  <a:fillRect l="-1761" t="-5376" r="-7218" b="-129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866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T(n) = 9T(n/3) +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	Consider the worst case,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Case 2,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Generally, </a:t>
            </a:r>
          </a:p>
          <a:p>
            <a:endParaRPr lang="en-US" dirty="0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489" name="Object 1"/>
          <p:cNvGraphicFramePr>
            <a:graphicFrameLocks noChangeAspect="1"/>
          </p:cNvGraphicFramePr>
          <p:nvPr/>
        </p:nvGraphicFramePr>
        <p:xfrm>
          <a:off x="1403648" y="2204864"/>
          <a:ext cx="2602653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39" name="Equation" r:id="rId4" imgW="1168400" imgH="419100" progId="Equation.3">
                  <p:embed/>
                </p:oleObj>
              </mc:Choice>
              <mc:Fallback>
                <p:oleObj name="Equation" r:id="rId4" imgW="1168400" imgH="4191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204864"/>
                        <a:ext cx="2602653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4355976" y="2348880"/>
          <a:ext cx="2065171" cy="54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0" name="Equation" r:id="rId6" imgW="863225" imgH="228501" progId="Equation.3">
                  <p:embed/>
                </p:oleObj>
              </mc:Choice>
              <mc:Fallback>
                <p:oleObj name="Equation" r:id="rId6" imgW="863225" imgH="228501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348880"/>
                        <a:ext cx="2065171" cy="548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3555889" y="3717032"/>
          <a:ext cx="216823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1" name="Equation" r:id="rId8" imgW="863225" imgH="228501" progId="Equation.3">
                  <p:embed/>
                </p:oleObj>
              </mc:Choice>
              <mc:Fallback>
                <p:oleObj name="Equation" r:id="rId8" imgW="863225" imgH="228501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889" y="3717032"/>
                        <a:ext cx="2168239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3051831" y="4725144"/>
          <a:ext cx="274430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2" name="Equation" r:id="rId10" imgW="1091726" imgH="228501" progId="Equation.3">
                  <p:embed/>
                </p:oleObj>
              </mc:Choice>
              <mc:Fallback>
                <p:oleObj name="Equation" r:id="rId10" imgW="1091726" imgH="228501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831" y="4725144"/>
                        <a:ext cx="2744305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3067833" y="5877272"/>
          <a:ext cx="272830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3" name="Equation" r:id="rId12" imgW="1079500" imgH="228600" progId="Equation.3">
                  <p:embed/>
                </p:oleObj>
              </mc:Choice>
              <mc:Fallback>
                <p:oleObj name="Equation" r:id="rId12" imgW="10795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833" y="5877272"/>
                        <a:ext cx="2728303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</a:rPr>
              <a:t>Looking at the Gap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)=2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/2)+</a:t>
            </a:r>
            <a:r>
              <a:rPr lang="en-US" altLang="zh-CN" i="1" dirty="0" err="1">
                <a:latin typeface="Times New Roman" pitchFamily="18" charset="0"/>
              </a:rPr>
              <a:t>n</a:t>
            </a:r>
            <a:r>
              <a:rPr lang="en-US" altLang="zh-CN" dirty="0" err="1">
                <a:latin typeface="Times New Roman" pitchFamily="18" charset="0"/>
              </a:rPr>
              <a:t>lg</a:t>
            </a:r>
            <a:r>
              <a:rPr lang="en-US" altLang="zh-CN" i="1" dirty="0" err="1">
                <a:latin typeface="Times New Roman" pitchFamily="18" charset="0"/>
              </a:rPr>
              <a:t>n</a:t>
            </a:r>
            <a:endParaRPr lang="en-US" altLang="zh-CN" i="1" dirty="0">
              <a:latin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=2,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</a:rPr>
              <a:t>=2, E=1,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)=</a:t>
            </a:r>
            <a:r>
              <a:rPr lang="en-US" altLang="zh-CN" i="1" dirty="0" err="1">
                <a:latin typeface="Times New Roman" pitchFamily="18" charset="0"/>
              </a:rPr>
              <a:t>n</a:t>
            </a:r>
            <a:r>
              <a:rPr lang="en-US" altLang="zh-CN" dirty="0" err="1">
                <a:latin typeface="Times New Roman" pitchFamily="18" charset="0"/>
              </a:rPr>
              <a:t>lg</a:t>
            </a:r>
            <a:r>
              <a:rPr lang="en-US" altLang="zh-CN" i="1" dirty="0" err="1">
                <a:latin typeface="Times New Roman" pitchFamily="18" charset="0"/>
              </a:rPr>
              <a:t>n</a:t>
            </a:r>
            <a:endParaRPr lang="en-US" altLang="zh-CN" i="1" dirty="0">
              <a:latin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Times New Roman" pitchFamily="18" charset="0"/>
              </a:rPr>
              <a:t>We have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)=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(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baseline="30000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), but no &gt;0 satisfies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)=(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baseline="30000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baseline="30000" dirty="0">
                <a:latin typeface="Times New Roman" pitchFamily="18" charset="0"/>
                <a:sym typeface="Symbol" pitchFamily="18" charset="2"/>
              </a:rPr>
              <a:t>+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), since 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lg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 grows slower that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baseline="30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 for any small positive .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Times New Roman" pitchFamily="18" charset="0"/>
                <a:sym typeface="Symbol" pitchFamily="18" charset="2"/>
              </a:rPr>
              <a:t>So, case 3 doesn’t apply.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Times New Roman" pitchFamily="18" charset="0"/>
                <a:sym typeface="Symbol" pitchFamily="18" charset="2"/>
              </a:rPr>
              <a:t>However, neither case 2 applies.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20761185">
            <a:off x="2130246" y="3776970"/>
            <a:ext cx="60901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How to handle it?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Guess and Prove </a:t>
            </a:r>
            <a:br>
              <a:rPr lang="en-US" dirty="0"/>
            </a:br>
            <a:r>
              <a:rPr lang="en-US" dirty="0"/>
              <a:t>(Substitution 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3504" y="1447800"/>
                <a:ext cx="8083296" cy="505303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If the Master Theorem does not apply, use recursion trees to </a:t>
                </a:r>
                <a:r>
                  <a:rPr lang="en-US" altLang="zh-CN" dirty="0"/>
                  <a:t>find</a:t>
                </a:r>
                <a:r>
                  <a:rPr lang="en-US" dirty="0"/>
                  <a:t> the initial guess, then prove by induction.</a:t>
                </a:r>
              </a:p>
              <a:p>
                <a:r>
                  <a:rPr lang="en-US" dirty="0"/>
                  <a:t>Example: </a:t>
                </a:r>
                <a:r>
                  <a:rPr lang="en-US" i="1" dirty="0"/>
                  <a:t>T(n) = 3T(n/3) + n,</a:t>
                </a:r>
                <a:r>
                  <a:rPr lang="en-US" dirty="0"/>
                  <a:t> we guess</a:t>
                </a:r>
              </a:p>
              <a:p>
                <a:pPr algn="ctr">
                  <a:buNone/>
                </a:pPr>
                <a:r>
                  <a:rPr lang="en-US" i="1" dirty="0"/>
                  <a:t>T(n)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i="1" dirty="0"/>
                  <a:t> c n log</a:t>
                </a:r>
                <a:r>
                  <a:rPr lang="en-US" i="1" baseline="-25000" dirty="0"/>
                  <a:t>3</a:t>
                </a:r>
                <a:r>
                  <a:rPr lang="en-US" i="1" dirty="0"/>
                  <a:t>(n)</a:t>
                </a:r>
              </a:p>
              <a:p>
                <a:r>
                  <a:rPr lang="en-US" dirty="0"/>
                  <a:t>By induction: Base case </a:t>
                </a:r>
                <a:r>
                  <a:rPr lang="en-US" i="1" dirty="0"/>
                  <a:t>n = </a:t>
                </a:r>
                <a:r>
                  <a:rPr lang="en-US" dirty="0"/>
                  <a:t>1</a:t>
                </a:r>
                <a:r>
                  <a:rPr lang="en-US" i="1" dirty="0"/>
                  <a:t>, T(</a:t>
                </a:r>
                <a:r>
                  <a:rPr lang="en-US" dirty="0"/>
                  <a:t>1</a:t>
                </a:r>
                <a:r>
                  <a:rPr lang="en-US" i="1" dirty="0"/>
                  <a:t>) </a:t>
                </a:r>
                <a:r>
                  <a:rPr lang="en-US" dirty="0"/>
                  <a:t>= 0</a:t>
                </a:r>
                <a:r>
                  <a:rPr lang="en-US" i="1" dirty="0"/>
                  <a:t>.</a:t>
                </a:r>
              </a:p>
              <a:p>
                <a:r>
                  <a:rPr lang="en-US" dirty="0"/>
                  <a:t>Assume true for </a:t>
                </a:r>
                <a:r>
                  <a:rPr lang="en-US" i="1" dirty="0"/>
                  <a:t>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i="1" dirty="0"/>
                  <a:t> </a:t>
                </a:r>
                <a:r>
                  <a:rPr lang="en-US" i="1" dirty="0"/>
                  <a:t>n – 1. T(</a:t>
                </a:r>
                <a:r>
                  <a:rPr lang="en-US" altLang="zh-CN" i="1" dirty="0"/>
                  <a:t>m</a:t>
                </a:r>
                <a:r>
                  <a:rPr lang="en-US" i="1" dirty="0"/>
                  <a:t>) = 3T(</a:t>
                </a:r>
                <a:r>
                  <a:rPr lang="en-US" altLang="zh-CN" i="1" dirty="0"/>
                  <a:t>m</a:t>
                </a:r>
                <a:r>
                  <a:rPr lang="en-US" i="1" dirty="0"/>
                  <a:t>/3) + </a:t>
                </a:r>
                <a:r>
                  <a:rPr lang="en-US" altLang="zh-CN" i="1" dirty="0"/>
                  <a:t>m</a:t>
                </a:r>
                <a:r>
                  <a:rPr lang="en-US" i="1" dirty="0"/>
                  <a:t>,</a:t>
                </a:r>
              </a:p>
              <a:p>
                <a:pPr>
                  <a:buNone/>
                </a:pPr>
                <a:r>
                  <a:rPr lang="en-US" i="1" dirty="0"/>
                  <a:t>	T(n)	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i="1" dirty="0"/>
                  <a:t>3 (n/3·c</a:t>
                </a:r>
                <a:r>
                  <a:rPr lang="en-US" altLang="zh-CN" i="1" dirty="0"/>
                  <a:t> · </a:t>
                </a:r>
                <a:r>
                  <a:rPr lang="en-US" i="1" dirty="0"/>
                  <a:t>log</a:t>
                </a:r>
                <a:r>
                  <a:rPr lang="en-US" i="1" baseline="-25000" dirty="0"/>
                  <a:t>3</a:t>
                </a:r>
                <a:r>
                  <a:rPr lang="en-US" i="1" dirty="0"/>
                  <a:t>(n/3)) + n</a:t>
                </a:r>
              </a:p>
              <a:p>
                <a:pPr>
                  <a:buNone/>
                </a:pPr>
                <a:r>
                  <a:rPr lang="en-US" dirty="0"/>
                  <a:t>		= </a:t>
                </a:r>
                <a:r>
                  <a:rPr lang="en-US" dirty="0" err="1"/>
                  <a:t>c</a:t>
                </a:r>
                <a:r>
                  <a:rPr lang="en-US" i="1" dirty="0" err="1"/>
                  <a:t>n</a:t>
                </a:r>
                <a:r>
                  <a:rPr lang="en-US" i="1" dirty="0"/>
                  <a:t> log</a:t>
                </a:r>
                <a:r>
                  <a:rPr lang="en-US" i="1" baseline="-25000" dirty="0"/>
                  <a:t>3</a:t>
                </a:r>
                <a:r>
                  <a:rPr lang="en-US" i="1" dirty="0"/>
                  <a:t>(n/3) + n</a:t>
                </a:r>
              </a:p>
              <a:p>
                <a:pPr>
                  <a:buNone/>
                </a:pPr>
                <a:r>
                  <a:rPr lang="pt-BR" dirty="0"/>
                  <a:t>		= </a:t>
                </a:r>
                <a:r>
                  <a:rPr lang="pt-BR" dirty="0" err="1"/>
                  <a:t>c</a:t>
                </a:r>
                <a:r>
                  <a:rPr lang="pt-BR" i="1" dirty="0" err="1"/>
                  <a:t>n</a:t>
                </a:r>
                <a:r>
                  <a:rPr lang="pt-BR" i="1" dirty="0"/>
                  <a:t> log</a:t>
                </a:r>
                <a:r>
                  <a:rPr lang="pt-BR" i="1" baseline="-25000" dirty="0"/>
                  <a:t>3</a:t>
                </a:r>
                <a:r>
                  <a:rPr lang="pt-BR" i="1" dirty="0"/>
                  <a:t>(n) – </a:t>
                </a:r>
                <a:r>
                  <a:rPr lang="pt-BR" i="1" dirty="0" err="1"/>
                  <a:t>cn</a:t>
                </a:r>
                <a:r>
                  <a:rPr lang="pt-BR" i="1" dirty="0"/>
                  <a:t> log</a:t>
                </a:r>
                <a:r>
                  <a:rPr lang="pt-BR" i="1" baseline="-25000" dirty="0"/>
                  <a:t>3</a:t>
                </a:r>
                <a:r>
                  <a:rPr lang="pt-BR" i="1" dirty="0"/>
                  <a:t>(3) + n</a:t>
                </a:r>
              </a:p>
              <a:p>
                <a:pPr>
                  <a:buNone/>
                </a:pPr>
                <a:r>
                  <a:rPr lang="en-US" dirty="0"/>
                  <a:t>		= </a:t>
                </a:r>
                <a:r>
                  <a:rPr lang="en-US" dirty="0" err="1"/>
                  <a:t>c</a:t>
                </a:r>
                <a:r>
                  <a:rPr lang="en-US" i="1" dirty="0" err="1"/>
                  <a:t>n</a:t>
                </a:r>
                <a:r>
                  <a:rPr lang="en-US" i="1" dirty="0"/>
                  <a:t> log</a:t>
                </a:r>
                <a:r>
                  <a:rPr lang="en-US" i="1" baseline="-25000" dirty="0"/>
                  <a:t>3</a:t>
                </a:r>
                <a:r>
                  <a:rPr lang="en-US" i="1" dirty="0"/>
                  <a:t>(n) – </a:t>
                </a:r>
                <a:r>
                  <a:rPr lang="en-US" i="1" dirty="0" err="1"/>
                  <a:t>cn</a:t>
                </a:r>
                <a:r>
                  <a:rPr lang="en-US" i="1" dirty="0"/>
                  <a:t> + n</a:t>
                </a:r>
              </a:p>
              <a:p>
                <a:pPr>
                  <a:buNone/>
                </a:pPr>
                <a:r>
                  <a:rPr lang="en-US" dirty="0"/>
                  <a:t>		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</a:t>
                </a:r>
                <a:r>
                  <a:rPr lang="en-US" i="1" dirty="0" err="1"/>
                  <a:t>n</a:t>
                </a:r>
                <a:r>
                  <a:rPr lang="en-US" i="1" dirty="0"/>
                  <a:t> log</a:t>
                </a:r>
                <a:r>
                  <a:rPr lang="en-US" i="1" baseline="-25000" dirty="0"/>
                  <a:t>3</a:t>
                </a:r>
                <a:r>
                  <a:rPr lang="en-US" i="1" dirty="0"/>
                  <a:t>(n) for 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3504" y="1447800"/>
                <a:ext cx="8083296" cy="5053034"/>
              </a:xfrm>
              <a:blipFill>
                <a:blip r:embed="rId3"/>
                <a:stretch>
                  <a:fillRect l="-785" t="-2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152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pPr algn="l" eaLnBrk="1" hangingPunct="1"/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About the Tutorial</a:t>
            </a:r>
            <a:endParaRPr lang="zh-CN" altLang="en-US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6863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tutorial: Reemphasize important issues by</a:t>
            </a:r>
          </a:p>
          <a:p>
            <a:pPr lvl="1"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Further explanation</a:t>
            </a:r>
          </a:p>
          <a:p>
            <a:pPr lvl="1"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Typical examples</a:t>
            </a:r>
          </a:p>
          <a:p>
            <a:pPr lvl="1"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Interaction</a:t>
            </a:r>
          </a:p>
          <a:p>
            <a:pPr lvl="1"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For example consider the recurrence:</a:t>
            </a:r>
          </a:p>
          <a:p>
            <a:pPr algn="ctr">
              <a:buNone/>
            </a:pPr>
            <a:r>
              <a:rPr lang="en-US" i="1" dirty="0"/>
              <a:t>T(n) = 2T(n/2) + c, T(1) = c.</a:t>
            </a:r>
          </a:p>
          <a:p>
            <a:r>
              <a:rPr lang="en-US" dirty="0"/>
              <a:t>First guess: </a:t>
            </a:r>
            <a:r>
              <a:rPr lang="en-US" i="1" dirty="0"/>
              <a:t>T(n)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</a:t>
            </a:r>
            <a:r>
              <a:rPr lang="en-US" i="1" dirty="0"/>
              <a:t> O(n) </a:t>
            </a:r>
            <a:r>
              <a:rPr lang="en-US" dirty="0"/>
              <a:t>with the following inductive proof that </a:t>
            </a:r>
            <a:r>
              <a:rPr lang="en-US" i="1" dirty="0"/>
              <a:t>T(n) &lt; k n (induction on n):</a:t>
            </a:r>
          </a:p>
          <a:p>
            <a:r>
              <a:rPr lang="en-US" dirty="0"/>
              <a:t>Base case: true if </a:t>
            </a:r>
            <a:r>
              <a:rPr lang="en-US" i="1" dirty="0"/>
              <a:t>k &gt; c.</a:t>
            </a:r>
          </a:p>
          <a:p>
            <a:r>
              <a:rPr lang="en-US" dirty="0"/>
              <a:t>Induction step: Assuming that </a:t>
            </a:r>
            <a:r>
              <a:rPr lang="en-US" i="1" dirty="0"/>
              <a:t>T(m) &lt; km </a:t>
            </a:r>
            <a:r>
              <a:rPr lang="en-US" dirty="0"/>
              <a:t>for all </a:t>
            </a:r>
            <a:r>
              <a:rPr lang="en-US" i="1" dirty="0"/>
              <a:t>m &lt; n, </a:t>
            </a:r>
            <a:r>
              <a:rPr lang="en-US" dirty="0"/>
              <a:t>we get:</a:t>
            </a:r>
          </a:p>
          <a:p>
            <a:pPr algn="ctr">
              <a:buNone/>
            </a:pPr>
            <a:r>
              <a:rPr lang="pt-BR" i="1" dirty="0"/>
              <a:t>T(n) = 2T(n/2) + c &lt; 2(k n/2) + c </a:t>
            </a:r>
            <a:r>
              <a:rPr lang="pt-BR" dirty="0"/>
              <a:t>since</a:t>
            </a:r>
            <a:r>
              <a:rPr lang="pt-BR" i="1" dirty="0"/>
              <a:t> n/2 &lt; n.</a:t>
            </a:r>
          </a:p>
          <a:p>
            <a:pPr>
              <a:buNone/>
            </a:pPr>
            <a:r>
              <a:rPr lang="de-DE" dirty="0"/>
              <a:t>	So, </a:t>
            </a:r>
            <a:r>
              <a:rPr lang="de-DE" i="1" dirty="0"/>
              <a:t>T(n) &lt; k n + c.</a:t>
            </a:r>
          </a:p>
          <a:p>
            <a:r>
              <a:rPr lang="en-US" dirty="0"/>
              <a:t>Since this is not the same form as the induction hypothesis, should we try for </a:t>
            </a:r>
            <a:r>
              <a:rPr lang="en-US" i="1" dirty="0"/>
              <a:t>T(n)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i="1" dirty="0"/>
              <a:t> O(n log n)?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269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small modification gives us </a:t>
            </a:r>
            <a:r>
              <a:rPr lang="en-US" i="1" dirty="0"/>
              <a:t>T(n)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i="1" dirty="0"/>
              <a:t> O(n):</a:t>
            </a:r>
          </a:p>
          <a:p>
            <a:r>
              <a:rPr lang="en-US" dirty="0"/>
              <a:t>Consider the same recurrence:</a:t>
            </a:r>
          </a:p>
          <a:p>
            <a:pPr algn="ctr">
              <a:buNone/>
            </a:pPr>
            <a:r>
              <a:rPr lang="en-US" i="1" dirty="0"/>
              <a:t>T(n) = 2T(n/2) + c, T(1) = c.</a:t>
            </a:r>
          </a:p>
          <a:p>
            <a:r>
              <a:rPr lang="en-US" dirty="0"/>
              <a:t>But now use the guess that </a:t>
            </a:r>
            <a:r>
              <a:rPr lang="en-US" i="1" dirty="0"/>
              <a:t>T(n) &lt; </a:t>
            </a:r>
            <a:r>
              <a:rPr lang="en-US" i="1" dirty="0" err="1"/>
              <a:t>kn</a:t>
            </a:r>
            <a:r>
              <a:rPr lang="en-US" i="1" dirty="0"/>
              <a:t> – b:</a:t>
            </a:r>
          </a:p>
          <a:p>
            <a:r>
              <a:rPr lang="en-US" dirty="0"/>
              <a:t>Base case: true if </a:t>
            </a:r>
            <a:r>
              <a:rPr lang="en-US" i="1" dirty="0"/>
              <a:t>k – b &gt; c.</a:t>
            </a:r>
          </a:p>
          <a:p>
            <a:r>
              <a:rPr lang="en-US" dirty="0"/>
              <a:t>Induction step:</a:t>
            </a:r>
          </a:p>
          <a:p>
            <a:r>
              <a:rPr lang="en-US" dirty="0"/>
              <a:t>Assuming that </a:t>
            </a:r>
            <a:r>
              <a:rPr lang="en-US" i="1" dirty="0"/>
              <a:t>T(m) &lt; km – b for all m &lt; n, </a:t>
            </a:r>
            <a:r>
              <a:rPr lang="en-US" dirty="0"/>
              <a:t>we get</a:t>
            </a:r>
            <a:r>
              <a:rPr lang="en-US" i="1" dirty="0"/>
              <a:t>:</a:t>
            </a:r>
          </a:p>
          <a:p>
            <a:r>
              <a:rPr lang="pt-BR" i="1" dirty="0"/>
              <a:t>T(n) = 2T(n/2) + c &lt; 2(kn/2 – b) + c </a:t>
            </a:r>
            <a:r>
              <a:rPr lang="pt-BR" dirty="0"/>
              <a:t>since</a:t>
            </a:r>
            <a:r>
              <a:rPr lang="pt-BR" i="1" dirty="0"/>
              <a:t> n/2 &lt; n.</a:t>
            </a:r>
          </a:p>
          <a:p>
            <a:r>
              <a:rPr lang="en-US" dirty="0"/>
              <a:t>So, </a:t>
            </a:r>
            <a:r>
              <a:rPr lang="en-US" i="1" dirty="0"/>
              <a:t>T(n) &lt; </a:t>
            </a:r>
            <a:r>
              <a:rPr lang="en-US" i="1" dirty="0" err="1"/>
              <a:t>kn</a:t>
            </a:r>
            <a:r>
              <a:rPr lang="en-US" i="1" dirty="0"/>
              <a:t> – 2b + c = </a:t>
            </a:r>
            <a:r>
              <a:rPr lang="en-US" i="1" dirty="0" err="1"/>
              <a:t>kn</a:t>
            </a:r>
            <a:r>
              <a:rPr lang="en-US" i="1" dirty="0"/>
              <a:t> – b – b + c &lt; </a:t>
            </a:r>
            <a:r>
              <a:rPr lang="en-US" i="1" dirty="0" err="1"/>
              <a:t>kn</a:t>
            </a:r>
            <a:r>
              <a:rPr lang="en-US" i="1" dirty="0"/>
              <a:t> – b </a:t>
            </a:r>
            <a:r>
              <a:rPr lang="en-US" dirty="0"/>
              <a:t>as long as</a:t>
            </a:r>
            <a:r>
              <a:rPr lang="en-US" i="1" dirty="0"/>
              <a:t>: b &gt; c.</a:t>
            </a:r>
          </a:p>
          <a:p>
            <a:r>
              <a:rPr lang="en-US" dirty="0"/>
              <a:t>Now having proved that </a:t>
            </a:r>
            <a:r>
              <a:rPr lang="en-US" i="1" dirty="0"/>
              <a:t>T(n) &lt; </a:t>
            </a:r>
            <a:r>
              <a:rPr lang="en-US" i="1" dirty="0" err="1"/>
              <a:t>kn</a:t>
            </a:r>
            <a:r>
              <a:rPr lang="en-US" i="1" dirty="0"/>
              <a:t> – b, </a:t>
            </a:r>
            <a:r>
              <a:rPr lang="en-US" dirty="0"/>
              <a:t>we are justified in claiming that </a:t>
            </a:r>
            <a:r>
              <a:rPr lang="en-US" i="1" dirty="0"/>
              <a:t>T(n)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i="1" dirty="0"/>
              <a:t> O(n).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782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3504" y="620688"/>
            <a:ext cx="4001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【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2007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年期中第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题】</a:t>
            </a:r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求解下列递归式</a:t>
            </a:r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83568" y="1124744"/>
          <a:ext cx="4272416" cy="1126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0" name="公式" r:id="rId3" imgW="2425700" imgH="635000" progId="Equation.3">
                  <p:embed/>
                </p:oleObj>
              </mc:Choice>
              <mc:Fallback>
                <p:oleObj name="公式" r:id="rId3" imgW="24257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24744"/>
                        <a:ext cx="4272416" cy="11269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2380734"/>
            <a:ext cx="6219825" cy="42767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742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9" y="548680"/>
            <a:ext cx="4353688" cy="22908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60947"/>
            <a:ext cx="7962900" cy="3644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6225" y="220240"/>
            <a:ext cx="3116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【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2017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年期中第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题】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41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Worst Case Measure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each input size we select the worst case.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2428868"/>
            <a:ext cx="59245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3887" y="2530946"/>
            <a:ext cx="56864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not Monotonic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4904" y="1385866"/>
            <a:ext cx="8540496" cy="5053034"/>
          </a:xfrm>
        </p:spPr>
        <p:txBody>
          <a:bodyPr/>
          <a:lstStyle/>
          <a:p>
            <a:r>
              <a:rPr lang="en-US" dirty="0"/>
              <a:t>Actual running time may not be monotonic in </a:t>
            </a:r>
            <a:r>
              <a:rPr lang="en-US" i="1" dirty="0"/>
              <a:t>n.</a:t>
            </a:r>
            <a:r>
              <a:rPr lang="en-US" dirty="0"/>
              <a:t> </a:t>
            </a:r>
          </a:p>
        </p:txBody>
      </p:sp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3" cstate="print"/>
          <a:srcRect t="2072"/>
          <a:stretch>
            <a:fillRect/>
          </a:stretch>
        </p:blipFill>
        <p:spPr bwMode="auto">
          <a:xfrm>
            <a:off x="1643042" y="2428868"/>
            <a:ext cx="5819775" cy="337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use a “simple” Function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0210" y="1643050"/>
            <a:ext cx="761375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/>
          <a:lstStyle/>
          <a:p>
            <a:r>
              <a:rPr lang="en-US" altLang="zh-CN" dirty="0"/>
              <a:t>Asymptotic Behavior</a:t>
            </a:r>
            <a:endParaRPr lang="en-US" altLang="zh-CN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67544" y="2420888"/>
                <a:ext cx="6179705" cy="19584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       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&lt;∞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&lt;∞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≤∞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=∞      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20888"/>
                <a:ext cx="6179705" cy="19584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86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pPr algn="l" eaLnBrk="1" hangingPunct="1"/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Analogy</a:t>
            </a:r>
            <a:endParaRPr lang="zh-CN" altLang="en-US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686300"/>
          </a:xfrm>
        </p:spPr>
        <p:txBody>
          <a:bodyPr/>
          <a:lstStyle/>
          <a:p>
            <a:pPr eaLnBrk="1" hangingPunct="1"/>
            <a:endParaRPr lang="en-US" altLang="zh-CN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Ο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≈	a ≤ b</a:t>
            </a:r>
          </a:p>
          <a:p>
            <a:pPr eaLnBrk="1" hangingPunct="1"/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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≈	a ≥ b</a:t>
            </a:r>
          </a:p>
          <a:p>
            <a:pPr eaLnBrk="1" hangingPunct="1"/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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≈	a = b</a:t>
            </a:r>
          </a:p>
          <a:p>
            <a:pPr eaLnBrk="1" hangingPunct="1"/>
            <a:r>
              <a:rPr lang="en-US" altLang="zh-CN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 ≈	a &lt; b</a:t>
            </a:r>
          </a:p>
          <a:p>
            <a:pPr eaLnBrk="1" hangingPunct="1"/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≈	a &gt; b</a:t>
            </a:r>
          </a:p>
          <a:p>
            <a:pPr eaLnBrk="1" hangingPunct="1"/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2492896"/>
            <a:ext cx="5364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about the relationship between f(</a:t>
            </a:r>
            <a:r>
              <a:rPr lang="en-US" sz="3600" i="1" dirty="0"/>
              <a:t>n</a:t>
            </a:r>
            <a:r>
              <a:rPr lang="en-US" sz="3600" dirty="0"/>
              <a:t>) and g(</a:t>
            </a:r>
            <a:r>
              <a:rPr lang="en-US" sz="3600" i="1" dirty="0"/>
              <a:t>n</a:t>
            </a:r>
            <a:r>
              <a:rPr lang="en-US" sz="3600" dirty="0"/>
              <a:t>), if f(</a:t>
            </a:r>
            <a:r>
              <a:rPr lang="en-US" sz="3600" i="1" dirty="0"/>
              <a:t>n</a:t>
            </a:r>
            <a:r>
              <a:rPr lang="en-US" sz="3600" dirty="0"/>
              <a:t>) = </a:t>
            </a:r>
            <a:r>
              <a:rPr lang="en-US" sz="3600" i="1" dirty="0"/>
              <a:t>n</a:t>
            </a:r>
            <a:r>
              <a:rPr lang="en-US" sz="3600" dirty="0"/>
              <a:t> and g(</a:t>
            </a:r>
            <a:r>
              <a:rPr lang="en-US" sz="3600" i="1" dirty="0"/>
              <a:t>n</a:t>
            </a:r>
            <a:r>
              <a:rPr lang="en-US" sz="3600" dirty="0"/>
              <a:t>) = </a:t>
            </a:r>
            <a:r>
              <a:rPr lang="en-US" sz="3600" i="1" dirty="0"/>
              <a:t>n</a:t>
            </a:r>
            <a:r>
              <a:rPr lang="en-US" sz="3600" baseline="30000" dirty="0"/>
              <a:t>1+sin</a:t>
            </a:r>
            <a:r>
              <a:rPr lang="en-US" sz="3600" i="1" baseline="30000" dirty="0"/>
              <a:t>n </a:t>
            </a:r>
            <a:r>
              <a:rPr lang="en-US" sz="3600" dirty="0"/>
              <a:t>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8250</TotalTime>
  <Words>3010</Words>
  <Application>Microsoft Macintosh PowerPoint</Application>
  <PresentationFormat>全屏显示(4:3)</PresentationFormat>
  <Paragraphs>529</Paragraphs>
  <Slides>43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 Unicode MS</vt:lpstr>
      <vt:lpstr>Calibri</vt:lpstr>
      <vt:lpstr>Cambria Math</vt:lpstr>
      <vt:lpstr>Perpetua</vt:lpstr>
      <vt:lpstr>Times New Roman</vt:lpstr>
      <vt:lpstr>Wingdings</vt:lpstr>
      <vt:lpstr>Wingdings 2</vt:lpstr>
      <vt:lpstr>Equity</vt:lpstr>
      <vt:lpstr>公式</vt:lpstr>
      <vt:lpstr>Equation</vt:lpstr>
      <vt:lpstr>Fundamentals of Algorithm Analysis</vt:lpstr>
      <vt:lpstr>In Previous Classes…</vt:lpstr>
      <vt:lpstr>In Tutorial 1</vt:lpstr>
      <vt:lpstr>About the Tutorial</vt:lpstr>
      <vt:lpstr>Worst Case Measure</vt:lpstr>
      <vt:lpstr>Running Time not Monotonic</vt:lpstr>
      <vt:lpstr>To use a “simple” Function</vt:lpstr>
      <vt:lpstr>Asymptotic Behavior</vt:lpstr>
      <vt:lpstr>Analogy</vt:lpstr>
      <vt:lpstr>Properties of O(o), (ω) and </vt:lpstr>
      <vt:lpstr>Useful Summation Formulae</vt:lpstr>
      <vt:lpstr>Useful Summation Formulae (Cont.)</vt:lpstr>
      <vt:lpstr>Example: Maximum Subsequence Sum</vt:lpstr>
      <vt:lpstr>More Precise Complexity</vt:lpstr>
      <vt:lpstr>Decreasing the number of loops</vt:lpstr>
      <vt:lpstr>Power of Divide-and-Conquer</vt:lpstr>
      <vt:lpstr>Divide-and-Conquer: the Procedure</vt:lpstr>
      <vt:lpstr>A Linear Algorithm</vt:lpstr>
      <vt:lpstr>PowerPoint 演示文稿</vt:lpstr>
      <vt:lpstr>Recursion: The Solution</vt:lpstr>
      <vt:lpstr>Thinking Recursively: Problem 1</vt:lpstr>
      <vt:lpstr>Solution of Towers of Hanoi</vt:lpstr>
      <vt:lpstr>Thinking Recursively: Problem 2</vt:lpstr>
      <vt:lpstr>Solution of Cutting the Plane</vt:lpstr>
      <vt:lpstr>Characteristic Equation</vt:lpstr>
      <vt:lpstr>Proof of the Solution</vt:lpstr>
      <vt:lpstr>Number of Valid Strings</vt:lpstr>
      <vt:lpstr>Divide and conquer</vt:lpstr>
      <vt:lpstr>Analysis of the D&amp;C  solution</vt:lpstr>
      <vt:lpstr>Example: Matrix Multiplication</vt:lpstr>
      <vt:lpstr>Standard Algorithm – by definition</vt:lpstr>
      <vt:lpstr>Divide-and-conquer Algorithm</vt:lpstr>
      <vt:lpstr>Analysis of the D&amp;C Algorithm</vt:lpstr>
      <vt:lpstr>复杂的组合为了减少一次乘法</vt:lpstr>
      <vt:lpstr>Recursion Tree for</vt:lpstr>
      <vt:lpstr>Master Theorem</vt:lpstr>
      <vt:lpstr>An Example</vt:lpstr>
      <vt:lpstr>Looking at the Gap</vt:lpstr>
      <vt:lpstr>Guess and Prove  (Substitution Method)</vt:lpstr>
      <vt:lpstr>Notes</vt:lpstr>
      <vt:lpstr>Notes (Cont.)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Algorithm Analysis</dc:title>
  <dc:creator>Zhuzhong</dc:creator>
  <cp:lastModifiedBy>Sheng#NJU#mbpr16'</cp:lastModifiedBy>
  <cp:revision>306</cp:revision>
  <cp:lastPrinted>2016-03-03T01:24:57Z</cp:lastPrinted>
  <dcterms:created xsi:type="dcterms:W3CDTF">2001-08-01T06:52:17Z</dcterms:created>
  <dcterms:modified xsi:type="dcterms:W3CDTF">2022-02-11T09:44:57Z</dcterms:modified>
  <cp:contentStatus/>
</cp:coreProperties>
</file>