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45" r:id="rId2"/>
    <p:sldId id="347" r:id="rId3"/>
    <p:sldId id="348" r:id="rId4"/>
    <p:sldId id="346" r:id="rId5"/>
    <p:sldId id="349" r:id="rId6"/>
    <p:sldId id="388" r:id="rId7"/>
    <p:sldId id="370" r:id="rId8"/>
    <p:sldId id="386" r:id="rId9"/>
    <p:sldId id="352" r:id="rId10"/>
    <p:sldId id="385" r:id="rId11"/>
    <p:sldId id="256" r:id="rId12"/>
    <p:sldId id="257" r:id="rId13"/>
    <p:sldId id="321" r:id="rId14"/>
    <p:sldId id="260" r:id="rId15"/>
    <p:sldId id="261" r:id="rId16"/>
    <p:sldId id="262" r:id="rId17"/>
    <p:sldId id="263" r:id="rId18"/>
    <p:sldId id="292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96" r:id="rId27"/>
    <p:sldId id="297" r:id="rId28"/>
    <p:sldId id="298" r:id="rId29"/>
    <p:sldId id="299" r:id="rId30"/>
    <p:sldId id="300" r:id="rId31"/>
    <p:sldId id="323" r:id="rId32"/>
    <p:sldId id="324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43" r:id="rId48"/>
    <p:sldId id="34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009900"/>
    <a:srgbClr val="AE1808"/>
    <a:srgbClr val="B53D01"/>
    <a:srgbClr val="996600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2" autoAdjust="0"/>
    <p:restoredTop sz="79412" autoAdjust="0"/>
  </p:normalViewPr>
  <p:slideViewPr>
    <p:cSldViewPr>
      <p:cViewPr varScale="1">
        <p:scale>
          <a:sx n="117" d="100"/>
          <a:sy n="117" d="100"/>
        </p:scale>
        <p:origin x="22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jpeg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2B0BB-6D98-FE4F-A97D-5AE69BC02973}" type="datetimeFigureOut">
              <a:rPr kumimoji="1" lang="zh-CN" altLang="en-US" smtClean="0"/>
              <a:t>2022/2/28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C6585-A0A1-CF4A-AAE2-B6148904B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281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A10A751-674B-45F1-B73E-30DAF2B19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388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DD7B66-133C-455F-BC24-20D202B2A4CD}" type="slidenum">
              <a:rPr lang="zh-CN" altLang="en-US" sz="1200">
                <a:latin typeface="Arial Unicode MS" pitchFamily="34" charset="-122"/>
              </a:rPr>
              <a:pPr eaLnBrk="1" hangingPunct="1"/>
              <a:t>1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20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BD6793D-1210-46A3-87C5-F69AEA51839B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2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E2751BE-9A56-4638-BB29-1BE4DEA30EEF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4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6B4B22A-7F76-4D5B-B873-2F9B60AA6B69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桶排序</a:t>
            </a:r>
            <a:r>
              <a:rPr lang="en-US" altLang="zh-CN" dirty="0"/>
              <a:t>bucket sorting</a:t>
            </a:r>
          </a:p>
          <a:p>
            <a:pPr eaLnBrk="1" hangingPunct="1"/>
            <a:r>
              <a:rPr lang="zh-CN" altLang="en-US" dirty="0"/>
              <a:t>基数排序 </a:t>
            </a:r>
            <a:r>
              <a:rPr lang="en-US" altLang="zh-CN" dirty="0"/>
              <a:t>radix sorting</a:t>
            </a:r>
          </a:p>
          <a:p>
            <a:pPr eaLnBrk="1" hangingPunct="1"/>
            <a:r>
              <a:rPr lang="zh-CN" altLang="en-US" dirty="0"/>
              <a:t>等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17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927562-BF9C-4319-B48F-7FA20B772AAF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1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4E2314-781B-42E5-B7BE-1E0605B92EC4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个元素的数组</a:t>
            </a:r>
            <a:r>
              <a:rPr lang="en-US" altLang="zh-CN" dirty="0"/>
              <a:t>E</a:t>
            </a:r>
            <a:r>
              <a:rPr lang="zh-CN" altLang="en-US" dirty="0"/>
              <a:t>，下标为</a:t>
            </a:r>
            <a:r>
              <a:rPr lang="en-US" altLang="zh-CN" dirty="0"/>
              <a:t>0,1,2,…..</a:t>
            </a:r>
            <a:r>
              <a:rPr lang="zh-CN" altLang="en-US" dirty="0"/>
              <a:t>，</a:t>
            </a:r>
            <a:r>
              <a:rPr lang="en-US" altLang="zh-CN" dirty="0"/>
              <a:t>n-1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374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059607D-0E5D-4C6B-982E-6B0640166AB8}" type="slidenum">
              <a:rPr lang="zh-CN" altLang="en-US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43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0F1E92D-9087-40BA-8614-1855259342BA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76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A121F25-8870-4BE0-A947-DE6E52689F59}" type="slidenum">
              <a:rPr lang="zh-CN" altLang="en-US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4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65AC25F-93FF-423D-93F2-8F3649F8773B}" type="slidenum">
              <a:rPr lang="zh-CN" altLang="en-US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89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1F1AB4D-EDC9-4C09-A4FF-E24893A5D043}" type="slidenum">
              <a:rPr lang="zh-CN" altLang="en-US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9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DD7B66-133C-455F-BC24-20D202B2A4CD}" type="slidenum">
              <a:rPr lang="zh-CN" altLang="en-US" sz="1200">
                <a:latin typeface="Arial Unicode MS" pitchFamily="34" charset="-122"/>
              </a:rPr>
              <a:pPr eaLnBrk="1" hangingPunct="1"/>
              <a:t>2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81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44FD466-E20B-4497-A12D-266D3DA38C4B}" type="slidenum">
              <a:rPr lang="zh-CN" altLang="en-US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76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0FF507-DF98-4930-BBF5-014582CA4290}" type="slidenum">
              <a:rPr lang="zh-CN" altLang="en-US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83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720579-FFAB-4448-918E-7A9091EAF9A1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68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B22086B-CA42-453C-813F-574AB2352535}" type="slidenum">
              <a:rPr lang="zh-CN" altLang="en-US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95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CB1355C-27F6-4112-B266-5B9B03948062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64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D1EC4D0-748F-4748-B029-470986EAA85C}" type="slidenum">
              <a:rPr lang="zh-CN" altLang="en-US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7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2DC665-C38B-4861-AED3-B7BABE7B1142}" type="slidenum">
              <a:rPr lang="zh-CN" altLang="en-US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61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8483A8-223F-4F9C-BC00-FB95699E23B7}" type="slidenum">
              <a:rPr lang="zh-CN" altLang="en-US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18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CA9218F-AC51-4C0C-9BA7-4F6AF2B0B8EF}" type="slidenum">
              <a:rPr lang="zh-CN" altLang="en-US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87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42BDA90-AB5D-4D8C-8F2B-63EAF6CB0D97}" type="slidenum">
              <a:rPr lang="zh-CN" altLang="en-US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9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DD7B66-133C-455F-BC24-20D202B2A4CD}" type="slidenum">
              <a:rPr lang="zh-CN" altLang="en-US" sz="1200">
                <a:latin typeface="Arial Unicode MS" pitchFamily="34" charset="-122"/>
              </a:rPr>
              <a:pPr eaLnBrk="1" hangingPunct="1"/>
              <a:t>3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42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F680CF7-7397-4F7C-9CF3-6F0158945D74}" type="slidenum">
              <a:rPr lang="zh-CN" altLang="en-US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10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8EB8BF5-071A-4ACB-9B01-7D64A3536E18}" type="slidenum">
              <a:rPr lang="zh-CN" altLang="en-US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07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A12C118-854A-43F6-B6CC-CB21C89C241E}" type="slidenum">
              <a:rPr lang="zh-CN" altLang="en-US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60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7DD7D17-7092-4845-B9D8-33187EFF63C9}" type="slidenum">
              <a:rPr lang="zh-CN" altLang="en-US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97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0AC1F50-7C8F-41CE-A4EA-EACA4F45AE96}" type="slidenum">
              <a:rPr lang="zh-CN" altLang="en-US" sz="1200"/>
              <a:pPr eaLnBrk="1" hangingPunct="1"/>
              <a:t>36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37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B111DC5-367C-40D0-880B-3CEF00A4E6B9}" type="slidenum">
              <a:rPr lang="zh-CN" altLang="en-US" sz="1200"/>
              <a:pPr eaLnBrk="1" hangingPunct="1"/>
              <a:t>37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7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A2F1FAA-9592-4075-BABE-063B8C1750EC}" type="slidenum">
              <a:rPr lang="zh-CN" altLang="en-US" sz="1200"/>
              <a:pPr eaLnBrk="1" hangingPunct="1"/>
              <a:t>38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83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EB4F2E5-1C29-464A-9505-90F0E4FCE3BD}" type="slidenum">
              <a:rPr lang="zh-CN" altLang="en-US" sz="1200"/>
              <a:pPr eaLnBrk="1" hangingPunct="1"/>
              <a:t>39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6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1D1DC7E-6B07-4F9E-ADDC-FF21A091D42F}" type="slidenum">
              <a:rPr lang="zh-CN" altLang="en-US" sz="1200"/>
              <a:pPr eaLnBrk="1" hangingPunct="1"/>
              <a:t>40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64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AC8346-72DF-4F30-B406-035A5114058A}" type="slidenum">
              <a:rPr lang="zh-CN" altLang="en-US" sz="1200"/>
              <a:pPr eaLnBrk="1" hangingPunct="1"/>
              <a:t>41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DD7B66-133C-455F-BC24-20D202B2A4CD}" type="slidenum">
              <a:rPr lang="zh-CN" altLang="en-US" sz="1200">
                <a:latin typeface="Arial Unicode MS" pitchFamily="34" charset="-122"/>
              </a:rPr>
              <a:pPr eaLnBrk="1" hangingPunct="1"/>
              <a:t>4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5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6258FE0-4F37-425D-8F3C-B8F9A9AC1B05}" type="slidenum">
              <a:rPr lang="zh-CN" altLang="en-US" sz="1200"/>
              <a:pPr eaLnBrk="1" hangingPunct="1"/>
              <a:t>42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056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CB31FD-95E0-4325-B94F-E32200E5213A}" type="slidenum">
              <a:rPr lang="zh-CN" altLang="en-US" sz="1200"/>
              <a:pPr eaLnBrk="1" hangingPunct="1"/>
              <a:t>43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92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FC1107-C6FD-4B9F-947B-71A48CCEAB19}" type="slidenum">
              <a:rPr lang="zh-CN" altLang="en-US" sz="1200"/>
              <a:pPr eaLnBrk="1" hangingPunct="1"/>
              <a:t>44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870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726791E-ED31-4771-AA6E-C51449CC25C0}" type="slidenum">
              <a:rPr lang="zh-CN" altLang="en-US" sz="1200"/>
              <a:pPr eaLnBrk="1" hangingPunct="1"/>
              <a:t>45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43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BF4388-F9FA-4190-BCEC-6F77DC0C9310}" type="slidenum">
              <a:rPr lang="zh-CN" altLang="en-US" sz="1200"/>
              <a:pPr eaLnBrk="1" hangingPunct="1"/>
              <a:t>46</a:t>
            </a:fld>
            <a:endParaRPr lang="en-US" altLang="zh-CN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7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DD7B66-133C-455F-BC24-20D202B2A4CD}" type="slidenum">
              <a:rPr lang="zh-CN" altLang="en-US" sz="1200">
                <a:latin typeface="Arial Unicode MS" pitchFamily="34" charset="-122"/>
              </a:rPr>
              <a:pPr eaLnBrk="1" hangingPunct="1"/>
              <a:t>5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8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16D9220-5F9C-4F92-9CE7-A2D417E75508}" type="slidenum">
              <a:rPr lang="zh-CN" altLang="en-US" sz="1200">
                <a:latin typeface="Arial Unicode MS" pitchFamily="34" charset="-122"/>
              </a:rPr>
              <a:pPr eaLnBrk="1" hangingPunct="1"/>
              <a:t>6</a:t>
            </a:fld>
            <a:endParaRPr lang="en-US" altLang="zh-CN" sz="1200">
              <a:latin typeface="Arial Unicode MS" pitchFamily="34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10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4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8DC87B-0AAB-4B0B-BB29-EBCF43D5AD5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67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13BAC-0075-4122-97DB-95D92E1B12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2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D6108-8573-4191-BC5F-475FB7143F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8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AFCC3-7AF0-4315-AED2-83AE6161B3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7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DF124-9E6B-4EE8-822C-46E671735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93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08500" y="1941513"/>
            <a:ext cx="402907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08500" y="4075113"/>
            <a:ext cx="4029075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F21EF-B3DE-433A-80C2-C0C3AA415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20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F5CF2-8311-434D-ACE6-CBDB4F634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3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FA88C-9958-4DD3-ABEB-1C61C72D1F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9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BFAA7-5B43-42EA-9420-5F1542511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9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E8E7C-34FE-4172-96D4-CE25DB9FE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87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DC846-DDA8-4054-8031-B4188EB5E1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0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0DA07-D112-4989-93B6-047885B12E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65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69351-649B-4854-8D5E-D485A2AE4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54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68F59-473D-4514-A1B5-085C741F78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1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6392" name="Picture 16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18" descr="Arthsepa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mtClean="0"/>
            </a:lvl1pPr>
          </a:lstStyle>
          <a:p>
            <a:pPr>
              <a:defRPr/>
            </a:pPr>
            <a:fld id="{3A891EFD-DC8B-4DA4-B443-9712509410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jpe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4.wmf"/><Relationship Id="rId5" Type="http://schemas.openxmlformats.org/officeDocument/2006/relationships/image" Target="../media/image36.jpe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5.jpeg"/><Relationship Id="rId9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2.wmf"/><Relationship Id="rId14" Type="http://schemas.openxmlformats.org/officeDocument/2006/relationships/image" Target="../media/image4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In the 1</a:t>
            </a:r>
            <a:r>
              <a:rPr lang="en-US" altLang="zh-CN" baseline="30000" dirty="0">
                <a:latin typeface="Times New Roman" pitchFamily="18" charset="0"/>
              </a:rPr>
              <a:t>st</a:t>
            </a:r>
            <a:r>
              <a:rPr lang="en-US" altLang="zh-CN" dirty="0">
                <a:latin typeface="Times New Roman" pitchFamily="18" charset="0"/>
              </a:rPr>
              <a:t> week…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Given an algorithm, we usually want to answer three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Is it correct?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How much time does it take?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59037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084302-93A9-6242-A3FC-AA568D4E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0B30A9-6EB1-A246-AD1F-ADA1E1A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6046"/>
            <a:ext cx="8108721" cy="62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4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800"/>
              <a:t>Quicksort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C55E00-7B94-FF46-AE6A-E73A4597415B}"/>
              </a:ext>
            </a:extLst>
          </p:cNvPr>
          <p:cNvSpPr txBox="1"/>
          <p:nvPr/>
        </p:nvSpPr>
        <p:spPr>
          <a:xfrm>
            <a:off x="3707904" y="486916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张胜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sheng@nju.edu.cn</a:t>
            </a:r>
            <a:endParaRPr lang="en-US" altLang="zh-CN" dirty="0"/>
          </a:p>
          <a:p>
            <a:r>
              <a:rPr kumimoji="1" lang="zh-CN" altLang="en-US" dirty="0"/>
              <a:t>南京大学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Quicksort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Insertion sort</a:t>
            </a:r>
          </a:p>
          <a:p>
            <a:pPr lvl="1" eaLnBrk="1" hangingPunct="1"/>
            <a:r>
              <a:rPr lang="en-US" altLang="zh-CN" dirty="0"/>
              <a:t>Analysis of insertion sorting algorithm</a:t>
            </a:r>
          </a:p>
          <a:p>
            <a:pPr eaLnBrk="1" hangingPunct="1"/>
            <a:r>
              <a:rPr lang="en-US" altLang="zh-CN" dirty="0"/>
              <a:t>Lower bound of local comparison based sorting algorithm</a:t>
            </a:r>
          </a:p>
          <a:p>
            <a:pPr eaLnBrk="1" hangingPunct="1"/>
            <a:r>
              <a:rPr lang="en-US" altLang="zh-CN" dirty="0"/>
              <a:t>Quicksort</a:t>
            </a:r>
          </a:p>
          <a:p>
            <a:pPr lvl="1" eaLnBrk="1" hangingPunct="1"/>
            <a:r>
              <a:rPr lang="en-US" altLang="zh-CN" dirty="0"/>
              <a:t>General pattern of divide-and-conquer</a:t>
            </a:r>
          </a:p>
          <a:p>
            <a:pPr lvl="1" eaLnBrk="1" hangingPunct="1"/>
            <a:r>
              <a:rPr lang="en-US" altLang="zh-CN" dirty="0"/>
              <a:t>Analysis of Quicksort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61678" y="544119"/>
            <a:ext cx="5177085" cy="769441"/>
          </a:xfrm>
        </p:spPr>
        <p:txBody>
          <a:bodyPr/>
          <a:lstStyle/>
          <a:p>
            <a:r>
              <a:rPr lang="en-US" altLang="zh-CN" dirty="0">
                <a:latin typeface="Myriad Pro" pitchFamily="34" charset="0"/>
              </a:rPr>
              <a:t>What is Sorting?</a:t>
            </a:r>
            <a:endParaRPr lang="zh-CN" altLang="en-US" dirty="0">
              <a:latin typeface="Myriad Pro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44F023-9EAA-413E-88B1-7839186E7A1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61678" y="4827290"/>
            <a:ext cx="922274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⃝"/>
              <a:defRPr sz="2400" kern="1200">
                <a:solidFill>
                  <a:srgbClr val="002060"/>
                </a:solidFill>
                <a:latin typeface="Cardo" pitchFamily="18" charset="-79"/>
                <a:ea typeface="+mn-ea"/>
                <a:cs typeface="Cardo" pitchFamily="18" charset="-79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Cardo" pitchFamily="18" charset="-79"/>
                <a:ea typeface="+mn-ea"/>
                <a:cs typeface="Cardo" pitchFamily="18" charset="-79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rdo" pitchFamily="18" charset="-79"/>
                <a:ea typeface="+mn-ea"/>
                <a:cs typeface="Cardo" pitchFamily="18" charset="-79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Cardo" pitchFamily="18" charset="-79"/>
                <a:ea typeface="+mn-ea"/>
                <a:cs typeface="Cardo" pitchFamily="18" charset="-79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Cardo" pitchFamily="18" charset="-79"/>
                <a:ea typeface="+mn-ea"/>
                <a:cs typeface="Cardo" pitchFamily="18" charset="-79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latin typeface="Myriad Pro" pitchFamily="34" charset="0"/>
              </a:rPr>
              <a:t>Notes: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Myriad Pro" pitchFamily="34" charset="0"/>
              </a:rPr>
              <a:t>1. The most-used orders are numerical and lexicographical orders.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Myriad Pro" pitchFamily="34" charset="0"/>
              </a:rPr>
              <a:t>2. The elements (i.e., input) are in an array, allowing random access.</a:t>
            </a:r>
          </a:p>
          <a:p>
            <a:pPr marL="0" indent="0">
              <a:buNone/>
              <a:defRPr/>
            </a:pPr>
            <a:endParaRPr lang="en-US" altLang="zh-CN" dirty="0">
              <a:latin typeface="Myriad Pro" pitchFamily="34" charset="0"/>
            </a:endParaRPr>
          </a:p>
          <a:p>
            <a:pPr marL="457200" lvl="1" indent="0">
              <a:buNone/>
              <a:defRPr/>
            </a:pPr>
            <a:endParaRPr lang="en-US" altLang="zh-CN" sz="2000" dirty="0">
              <a:latin typeface="Myriad Pro" pitchFamily="34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zh-CN" altLang="en-US" sz="1600" dirty="0">
              <a:latin typeface="Myriad Pro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70" y="2627015"/>
            <a:ext cx="2857500" cy="2124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8" y="2683638"/>
            <a:ext cx="2381250" cy="2047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32" y="2433274"/>
            <a:ext cx="1848976" cy="2773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535" y="1802807"/>
            <a:ext cx="844277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Sorting is </a:t>
            </a:r>
            <a:r>
              <a:rPr lang="zh-CN" altLang="en-US" dirty="0"/>
              <a:t>arranging items in a sequence ordered by some criterion</a:t>
            </a:r>
          </a:p>
        </p:txBody>
      </p:sp>
    </p:spTree>
    <p:extLst>
      <p:ext uri="{BB962C8B-B14F-4D97-AF65-F5344CB8AC3E}">
        <p14:creationId xmlns:p14="http://schemas.microsoft.com/office/powerpoint/2010/main" val="283054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Comparison-Based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class of “algorithms that sort by comparison of keys”</a:t>
            </a:r>
          </a:p>
          <a:p>
            <a:pPr lvl="1" eaLnBrk="1" hangingPunct="1"/>
            <a:r>
              <a:rPr lang="en-US" altLang="zh-CN" dirty="0"/>
              <a:t>no other operations are allowed</a:t>
            </a:r>
          </a:p>
          <a:p>
            <a:pPr eaLnBrk="1" hangingPunct="1"/>
            <a:r>
              <a:rPr lang="en-US" altLang="zh-CN" dirty="0"/>
              <a:t>The measure of work used for analysis is the </a:t>
            </a:r>
            <a:r>
              <a:rPr lang="en-US" altLang="zh-CN" sz="4000" dirty="0">
                <a:solidFill>
                  <a:srgbClr val="FF0000"/>
                </a:solidFill>
              </a:rPr>
              <a:t>number of comparisons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 Simple as Inserting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91904"/>
              </p:ext>
            </p:extLst>
          </p:nvPr>
        </p:nvGraphicFramePr>
        <p:xfrm>
          <a:off x="617538" y="2012950"/>
          <a:ext cx="7983537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文档" r:id="rId4" imgW="5295900" imgH="2832100" progId="Word.Document.8">
                  <p:embed/>
                </p:oleObj>
              </mc:Choice>
              <mc:Fallback>
                <p:oleObj name="文档" r:id="rId4" imgW="5295900" imgH="28321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012950"/>
                        <a:ext cx="7983537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22313"/>
            <a:ext cx="8802688" cy="762000"/>
          </a:xfrm>
        </p:spPr>
        <p:txBody>
          <a:bodyPr/>
          <a:lstStyle/>
          <a:p>
            <a:pPr eaLnBrk="1" hangingPunct="1"/>
            <a:r>
              <a:rPr lang="en-US" altLang="zh-CN"/>
              <a:t>Shifting Vacancy: the Specification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shiftVac</a:t>
            </a:r>
            <a:r>
              <a:rPr lang="en-US" altLang="zh-CN" sz="2800" dirty="0"/>
              <a:t>(Element[ ] E, </a:t>
            </a:r>
            <a:r>
              <a:rPr lang="en-US" altLang="zh-CN" sz="2800" b="1" dirty="0"/>
              <a:t>int</a:t>
            </a:r>
            <a:r>
              <a:rPr lang="en-US" altLang="zh-CN" sz="2800" dirty="0"/>
              <a:t> vacant, Key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Precondition </a:t>
            </a:r>
            <a:r>
              <a:rPr lang="en-US" altLang="zh-CN" sz="2800" dirty="0"/>
              <a:t>(</a:t>
            </a:r>
            <a:r>
              <a:rPr lang="zh-CN" altLang="en-US" sz="2800" dirty="0"/>
              <a:t>先验条件</a:t>
            </a:r>
            <a:r>
              <a:rPr lang="en-US" altLang="zh-CN" sz="2800" dirty="0"/>
              <a:t>): vacant is nonnegative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Postconditions</a:t>
            </a:r>
            <a:r>
              <a:rPr lang="zh-CN" altLang="en-US" sz="2800" i="1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后验条件</a:t>
            </a:r>
            <a:r>
              <a:rPr lang="en-US" altLang="zh-CN" sz="2800" dirty="0"/>
              <a:t>): Let </a:t>
            </a:r>
            <a:r>
              <a:rPr lang="en-US" altLang="zh-CN" sz="2800" dirty="0" err="1"/>
              <a:t>xLoc</a:t>
            </a:r>
            <a:r>
              <a:rPr lang="en-US" altLang="zh-CN" sz="2800" dirty="0"/>
              <a:t> be the value returned to the caller,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Elements in </a:t>
            </a:r>
            <a:r>
              <a:rPr lang="en-US" altLang="zh-CN" sz="2400" i="1" dirty="0"/>
              <a:t>E</a:t>
            </a:r>
            <a:r>
              <a:rPr lang="en-US" altLang="zh-CN" sz="2400" dirty="0"/>
              <a:t> at indexes less than </a:t>
            </a:r>
            <a:r>
              <a:rPr lang="en-US" altLang="zh-CN" sz="2400" dirty="0" err="1"/>
              <a:t>xLoc</a:t>
            </a:r>
            <a:r>
              <a:rPr lang="en-US" altLang="zh-CN" sz="2400" dirty="0"/>
              <a:t> are in their original positions and have keys less than or equal to </a:t>
            </a:r>
            <a:r>
              <a:rPr lang="en-US" altLang="zh-CN" sz="2400" i="1" dirty="0"/>
              <a:t>x</a:t>
            </a:r>
            <a:r>
              <a:rPr lang="en-US" altLang="zh-CN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Elements in </a:t>
            </a:r>
            <a:r>
              <a:rPr lang="en-US" altLang="zh-CN" sz="2400" i="1" dirty="0"/>
              <a:t>E</a:t>
            </a:r>
            <a:r>
              <a:rPr lang="en-US" altLang="zh-CN" sz="2400" dirty="0"/>
              <a:t> at positions (xLoc+1,…, vacant) are greater than </a:t>
            </a:r>
            <a:r>
              <a:rPr lang="en-US" altLang="zh-CN" sz="2400" i="1" dirty="0"/>
              <a:t>x</a:t>
            </a:r>
            <a:r>
              <a:rPr lang="en-US" altLang="zh-CN" sz="2400" dirty="0"/>
              <a:t> and were shifted up by one position from their positions when </a:t>
            </a:r>
            <a:r>
              <a:rPr lang="en-US" altLang="zh-CN" sz="2400" dirty="0" err="1"/>
              <a:t>shiftVac</a:t>
            </a:r>
            <a:r>
              <a:rPr lang="en-US" altLang="zh-CN" sz="2400" dirty="0"/>
              <a:t> was invoked.</a:t>
            </a:r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2043DE41-F704-6A47-8E39-6DC7B62A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658364"/>
            <a:ext cx="1819275" cy="3333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0BA4A2B-6DB9-6F4A-B831-F712D9F2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716" y="5658364"/>
            <a:ext cx="1209675" cy="3333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30">
            <a:extLst>
              <a:ext uri="{FF2B5EF4-FFF2-40B4-BE49-F238E27FC236}">
                <a16:creationId xmlns:a16="http://schemas.microsoft.com/office/drawing/2014/main" id="{DE746B94-73AD-4F4A-B37E-3200BE54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453" y="5742502"/>
            <a:ext cx="179388" cy="179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7A732968-9C77-EF48-AD80-B48D88AE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78" y="5732977"/>
            <a:ext cx="179388" cy="179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C7C345DC-A2A2-D444-95DE-9F7DD5E7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678" y="5732977"/>
            <a:ext cx="179388" cy="179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27">
            <a:extLst>
              <a:ext uri="{FF2B5EF4-FFF2-40B4-BE49-F238E27FC236}">
                <a16:creationId xmlns:a16="http://schemas.microsoft.com/office/drawing/2014/main" id="{4A8440E3-82CA-8A40-AFF0-BD97A65E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853" y="5742502"/>
            <a:ext cx="179388" cy="179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B1F98562-E2EB-9D4E-84EF-02822783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916" y="5732977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F380B36B-E7A6-F34C-AFF8-22A6EFD1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028" y="5732977"/>
            <a:ext cx="179388" cy="179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8A5C9C75-5A6C-DB45-A479-B3D9D117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578" y="5732977"/>
            <a:ext cx="179388" cy="179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26606882-0148-3B4B-84BC-47B1C335F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453" y="5820289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493CF1D7-9E9D-4241-97C5-34FBA0497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1453" y="5829814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AE41BC16-7158-E44B-827B-86ED72EAF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2671" y="5930821"/>
            <a:ext cx="7938" cy="6206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937DE8-2BD1-DD42-A010-CBA22EDC1E8C}"/>
              </a:ext>
            </a:extLst>
          </p:cNvPr>
          <p:cNvSpPr txBox="1"/>
          <p:nvPr/>
        </p:nvSpPr>
        <p:spPr>
          <a:xfrm>
            <a:off x="3623891" y="6450452"/>
            <a:ext cx="120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vacant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Shifting Vacancy: Recursion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shiftVacRec</a:t>
            </a:r>
            <a:r>
              <a:rPr lang="en-US" altLang="zh-CN" sz="2400" dirty="0"/>
              <a:t>(Element[] E,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vacant, Key x)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xLoc</a:t>
            </a:r>
            <a:r>
              <a:rPr lang="en-US" altLang="zh-CN" sz="2400" dirty="0"/>
              <a:t>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1. </a:t>
            </a:r>
            <a:r>
              <a:rPr lang="en-US" altLang="zh-CN" sz="2400" b="1" dirty="0"/>
              <a:t>if </a:t>
            </a:r>
            <a:r>
              <a:rPr lang="en-US" altLang="zh-CN" sz="2400" dirty="0"/>
              <a:t>(vacant==0)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2.     </a:t>
            </a:r>
            <a:r>
              <a:rPr lang="en-US" altLang="zh-CN" sz="2400" dirty="0" err="1"/>
              <a:t>xLoc</a:t>
            </a:r>
            <a:r>
              <a:rPr lang="en-US" altLang="zh-CN" sz="2400" dirty="0"/>
              <a:t>=vacant;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3. </a:t>
            </a:r>
            <a:r>
              <a:rPr lang="en-US" altLang="zh-CN" sz="2400" b="1" dirty="0"/>
              <a:t>else if</a:t>
            </a:r>
            <a:r>
              <a:rPr lang="en-US" altLang="zh-CN" sz="2400" dirty="0"/>
              <a:t> (E[vacant-1].</a:t>
            </a:r>
            <a:r>
              <a:rPr lang="en-US" altLang="zh-CN" sz="2400" dirty="0" err="1"/>
              <a:t>key</a:t>
            </a:r>
            <a:r>
              <a:rPr lang="en-US" altLang="zh-CN" sz="2400" dirty="0" err="1">
                <a:sym typeface="Symbol" pitchFamily="18" charset="2"/>
              </a:rPr>
              <a:t>x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4.     </a:t>
            </a:r>
            <a:r>
              <a:rPr lang="en-US" altLang="zh-CN" sz="2400" dirty="0" err="1">
                <a:sym typeface="Symbol" pitchFamily="18" charset="2"/>
              </a:rPr>
              <a:t>xLoc</a:t>
            </a:r>
            <a:r>
              <a:rPr lang="en-US" altLang="zh-CN" sz="2400" dirty="0">
                <a:sym typeface="Symbol" pitchFamily="18" charset="2"/>
              </a:rPr>
              <a:t>=vacant;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5. </a:t>
            </a:r>
            <a:r>
              <a:rPr lang="en-US" altLang="zh-CN" sz="2400" b="1" dirty="0">
                <a:sym typeface="Symbol" pitchFamily="18" charset="2"/>
              </a:rPr>
              <a:t>else</a:t>
            </a:r>
            <a:endParaRPr lang="en-US" altLang="zh-CN" sz="2400" dirty="0"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6.     E[vacant]=E[vacant-1];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7.     </a:t>
            </a:r>
            <a:r>
              <a:rPr lang="en-US" altLang="zh-CN" sz="2400" dirty="0" err="1"/>
              <a:t>xLoc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shiftVacRec</a:t>
            </a:r>
            <a:r>
              <a:rPr lang="en-US" altLang="zh-CN" sz="2400" dirty="0"/>
              <a:t>(E,vacant-1,x);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8. </a:t>
            </a:r>
            <a:r>
              <a:rPr lang="en-US" altLang="zh-CN" sz="2400" b="1" dirty="0"/>
              <a:t>Return </a:t>
            </a:r>
            <a:r>
              <a:rPr lang="en-US" altLang="zh-CN" sz="2400" dirty="0" err="1"/>
              <a:t>xLoc</a:t>
            </a:r>
            <a:r>
              <a:rPr lang="en-US" altLang="zh-CN" sz="2400" dirty="0"/>
              <a:t>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2667000"/>
            <a:ext cx="4343400" cy="17351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The recursive call is working on a smaller range, so terminating;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The second argument is non-negative, so precondition holding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4191000" y="4419600"/>
            <a:ext cx="17526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867400" y="5410200"/>
            <a:ext cx="3048000" cy="10156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Worse case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stack size is </a:t>
            </a:r>
            <a:r>
              <a:rPr lang="en-US" altLang="zh-CN" i="1" dirty="0">
                <a:sym typeface="Symbol" pitchFamily="18" charset="2"/>
              </a:rPr>
              <a:t>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)</a:t>
            </a:r>
            <a:endParaRPr lang="en-US" altLang="zh-CN" dirty="0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H="1" flipV="1">
            <a:off x="3276600" y="5486400"/>
            <a:ext cx="2590800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Shifting Vacancy: Iteration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shiftVac</a:t>
            </a:r>
            <a:r>
              <a:rPr lang="en-US" altLang="zh-CN" sz="2400" dirty="0"/>
              <a:t>(Element[] E, </a:t>
            </a:r>
            <a:r>
              <a:rPr lang="en-US" altLang="zh-CN" sz="2400" b="1" dirty="0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xindex</a:t>
            </a:r>
            <a:r>
              <a:rPr lang="en-US" altLang="zh-CN" sz="2400" dirty="0"/>
              <a:t>, Key x)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int </a:t>
            </a:r>
            <a:r>
              <a:rPr lang="en-US" altLang="zh-CN" sz="2400" dirty="0"/>
              <a:t>vacant, </a:t>
            </a:r>
            <a:r>
              <a:rPr lang="en-US" altLang="zh-CN" sz="2400" dirty="0" err="1"/>
              <a:t>xLoc</a:t>
            </a:r>
            <a:r>
              <a:rPr lang="en-US" altLang="zh-CN" sz="2400" dirty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vacant=</a:t>
            </a:r>
            <a:r>
              <a:rPr lang="en-US" altLang="zh-CN" sz="2400" dirty="0" err="1"/>
              <a:t>xindex</a:t>
            </a:r>
            <a:r>
              <a:rPr lang="en-US" altLang="zh-CN" sz="2400" dirty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xLoc</a:t>
            </a:r>
            <a:r>
              <a:rPr lang="en-US" altLang="zh-CN" sz="2400" dirty="0"/>
              <a:t>=0;  </a:t>
            </a:r>
            <a:r>
              <a:rPr lang="en-US" altLang="zh-CN" sz="2400" dirty="0">
                <a:solidFill>
                  <a:srgbClr val="AE1808"/>
                </a:solidFill>
              </a:rPr>
              <a:t>//</a:t>
            </a:r>
            <a:r>
              <a:rPr lang="en-US" altLang="zh-CN" sz="2400" i="1" dirty="0">
                <a:solidFill>
                  <a:srgbClr val="AE1808"/>
                </a:solidFill>
              </a:rPr>
              <a:t>Assume failure</a:t>
            </a:r>
            <a:endParaRPr lang="en-US" altLang="zh-CN" sz="2400" dirty="0">
              <a:solidFill>
                <a:srgbClr val="AE1808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while</a:t>
            </a:r>
            <a:r>
              <a:rPr lang="en-US" altLang="zh-CN" sz="2400" dirty="0"/>
              <a:t> (vacant&gt;0)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if (E[vacant-1].</a:t>
            </a:r>
            <a:r>
              <a:rPr lang="en-US" altLang="zh-CN" dirty="0" err="1"/>
              <a:t>key</a:t>
            </a:r>
            <a:r>
              <a:rPr lang="en-US" altLang="zh-CN" dirty="0" err="1">
                <a:sym typeface="Symbol" pitchFamily="18" charset="2"/>
              </a:rPr>
              <a:t>x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xLoc</a:t>
            </a:r>
            <a:r>
              <a:rPr lang="en-US" altLang="zh-CN" sz="2400" dirty="0"/>
              <a:t>=vacant;   </a:t>
            </a:r>
            <a:r>
              <a:rPr lang="en-US" altLang="zh-CN" sz="2400" i="1" dirty="0">
                <a:solidFill>
                  <a:srgbClr val="AE1808"/>
                </a:solidFill>
              </a:rPr>
              <a:t>//Succeed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break</a:t>
            </a:r>
            <a:r>
              <a:rPr lang="en-US" altLang="zh-CN" sz="2400" dirty="0"/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E[vacant]=E[vacant-1];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vacant--;   </a:t>
            </a:r>
            <a:r>
              <a:rPr lang="en-US" altLang="zh-CN" i="1" dirty="0">
                <a:solidFill>
                  <a:srgbClr val="AE1808"/>
                </a:solidFill>
              </a:rPr>
              <a:t>//Keep Looking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return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xLoc</a:t>
            </a:r>
            <a:r>
              <a:rPr lang="zh-CN" altLang="en-US" sz="2400" dirty="0"/>
              <a:t>；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Insertion Sorting: the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Input: </a:t>
            </a:r>
            <a:r>
              <a:rPr lang="en-US" altLang="zh-CN" sz="2800" i="1" dirty="0"/>
              <a:t>E</a:t>
            </a:r>
            <a:r>
              <a:rPr lang="zh-CN" altLang="en-US" sz="2800" i="1" dirty="0"/>
              <a:t> </a:t>
            </a:r>
            <a:r>
              <a:rPr lang="en-US" altLang="zh-CN" sz="2800" dirty="0"/>
              <a:t>(array), </a:t>
            </a:r>
            <a:r>
              <a:rPr lang="en-US" altLang="zh-CN" sz="2800" i="1" dirty="0"/>
              <a:t>n</a:t>
            </a:r>
            <a:r>
              <a:rPr lang="en-US" altLang="zh-CN" sz="2800" dirty="0">
                <a:sym typeface="Symbol" pitchFamily="18" charset="2"/>
              </a:rPr>
              <a:t>0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(size of </a:t>
            </a:r>
            <a:r>
              <a:rPr lang="en-US" altLang="zh-CN" sz="2800" i="1" dirty="0">
                <a:sym typeface="Symbol" pitchFamily="18" charset="2"/>
              </a:rPr>
              <a:t>E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itchFamily="18" charset="2"/>
              </a:rPr>
              <a:t>Output: </a:t>
            </a:r>
            <a:r>
              <a:rPr lang="en-US" altLang="zh-CN" sz="2800" i="1" dirty="0">
                <a:sym typeface="Symbol" pitchFamily="18" charset="2"/>
              </a:rPr>
              <a:t>E</a:t>
            </a:r>
            <a:r>
              <a:rPr lang="en-US" altLang="zh-CN" sz="2800" dirty="0">
                <a:sym typeface="Symbol" pitchFamily="18" charset="2"/>
              </a:rPr>
              <a:t>, ordered </a:t>
            </a:r>
            <a:r>
              <a:rPr lang="en-US" altLang="zh-CN" sz="2800" dirty="0" err="1">
                <a:sym typeface="Symbol" pitchFamily="18" charset="2"/>
              </a:rPr>
              <a:t>nondecreasingly</a:t>
            </a:r>
            <a:r>
              <a:rPr lang="en-US" altLang="zh-CN" sz="2800" dirty="0">
                <a:sym typeface="Symbol" pitchFamily="18" charset="2"/>
              </a:rPr>
              <a:t> by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itchFamily="18" charset="2"/>
              </a:rPr>
              <a:t>Procedure: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ym typeface="Symbol" pitchFamily="18" charset="2"/>
              </a:rPr>
              <a:t>void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err="1">
                <a:sym typeface="Symbol" pitchFamily="18" charset="2"/>
              </a:rPr>
              <a:t>insertSort</a:t>
            </a:r>
            <a:r>
              <a:rPr lang="en-US" altLang="zh-CN" sz="2400" dirty="0">
                <a:sym typeface="Symbol" pitchFamily="18" charset="2"/>
              </a:rPr>
              <a:t>(Element[] E, </a:t>
            </a:r>
            <a:r>
              <a:rPr lang="en-US" altLang="zh-CN" sz="2400" b="1" dirty="0">
                <a:sym typeface="Symbol" pitchFamily="18" charset="2"/>
              </a:rPr>
              <a:t>int</a:t>
            </a:r>
            <a:r>
              <a:rPr lang="en-US" altLang="zh-CN" sz="2400" dirty="0">
                <a:sym typeface="Symbol" pitchFamily="18" charset="2"/>
              </a:rPr>
              <a:t> n)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ym typeface="Symbol" pitchFamily="18" charset="2"/>
              </a:rPr>
              <a:t>int </a:t>
            </a:r>
            <a:r>
              <a:rPr lang="en-US" altLang="zh-CN" dirty="0" err="1">
                <a:sym typeface="Symbol" pitchFamily="18" charset="2"/>
              </a:rPr>
              <a:t>xindex</a:t>
            </a:r>
            <a:r>
              <a:rPr lang="en-US" altLang="zh-CN" dirty="0">
                <a:sym typeface="Symbol" pitchFamily="18" charset="2"/>
              </a:rPr>
              <a:t>;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ym typeface="Symbol" pitchFamily="18" charset="2"/>
              </a:rPr>
              <a:t>for</a:t>
            </a:r>
            <a:r>
              <a:rPr lang="en-US" altLang="zh-CN" dirty="0">
                <a:sym typeface="Symbol" pitchFamily="18" charset="2"/>
              </a:rPr>
              <a:t> (</a:t>
            </a:r>
            <a:r>
              <a:rPr lang="en-US" altLang="zh-CN" dirty="0" err="1">
                <a:sym typeface="Symbol" pitchFamily="18" charset="2"/>
              </a:rPr>
              <a:t>xindex</a:t>
            </a:r>
            <a:r>
              <a:rPr lang="en-US" altLang="zh-CN" dirty="0">
                <a:sym typeface="Symbol" pitchFamily="18" charset="2"/>
              </a:rPr>
              <a:t>=1; </a:t>
            </a:r>
            <a:r>
              <a:rPr lang="en-US" altLang="zh-CN" dirty="0" err="1">
                <a:sym typeface="Symbol" pitchFamily="18" charset="2"/>
              </a:rPr>
              <a:t>xindex</a:t>
            </a:r>
            <a:r>
              <a:rPr lang="en-US" altLang="zh-CN" dirty="0">
                <a:sym typeface="Symbol" pitchFamily="18" charset="2"/>
              </a:rPr>
              <a:t>&lt;n; </a:t>
            </a:r>
            <a:r>
              <a:rPr lang="en-US" altLang="zh-CN" dirty="0" err="1">
                <a:sym typeface="Symbol" pitchFamily="18" charset="2"/>
              </a:rPr>
              <a:t>xindex</a:t>
            </a:r>
            <a:r>
              <a:rPr lang="en-US" altLang="zh-CN" dirty="0">
                <a:sym typeface="Symbol" pitchFamily="18" charset="2"/>
              </a:rPr>
              <a:t>++)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Element current=E[</a:t>
            </a:r>
            <a:r>
              <a:rPr lang="en-US" altLang="zh-CN" sz="2400" dirty="0" err="1">
                <a:sym typeface="Symbol" pitchFamily="18" charset="2"/>
              </a:rPr>
              <a:t>xindex</a:t>
            </a:r>
            <a:r>
              <a:rPr lang="en-US" altLang="zh-CN" sz="2400" dirty="0">
                <a:sym typeface="Symbol" pitchFamily="18" charset="2"/>
              </a:rPr>
              <a:t>];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Key x=</a:t>
            </a:r>
            <a:r>
              <a:rPr lang="en-US" altLang="zh-CN" sz="2400" dirty="0" err="1">
                <a:sym typeface="Symbol" pitchFamily="18" charset="2"/>
              </a:rPr>
              <a:t>current.key</a:t>
            </a:r>
            <a:r>
              <a:rPr lang="en-US" altLang="zh-CN" sz="2400" dirty="0">
                <a:sym typeface="Symbol" pitchFamily="18" charset="2"/>
              </a:rPr>
              <a:t>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ym typeface="Symbol" pitchFamily="18" charset="2"/>
              </a:rPr>
              <a:t>int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err="1">
                <a:sym typeface="Symbol" pitchFamily="18" charset="2"/>
              </a:rPr>
              <a:t>xLoc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 err="1">
                <a:sym typeface="Symbol" pitchFamily="18" charset="2"/>
              </a:rPr>
              <a:t>shiftVac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E,xindex,x</a:t>
            </a:r>
            <a:r>
              <a:rPr lang="en-US" altLang="zh-CN" sz="2400" dirty="0">
                <a:sym typeface="Symbol" pitchFamily="18" charset="2"/>
              </a:rPr>
              <a:t>);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E[</a:t>
            </a:r>
            <a:r>
              <a:rPr lang="en-US" altLang="zh-CN" sz="2400" dirty="0" err="1">
                <a:sym typeface="Symbol" pitchFamily="18" charset="2"/>
              </a:rPr>
              <a:t>xLoc</a:t>
            </a:r>
            <a:r>
              <a:rPr lang="en-US" altLang="zh-CN" sz="2400" dirty="0">
                <a:sym typeface="Symbol" pitchFamily="18" charset="2"/>
              </a:rPr>
              <a:t>]=current;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ym typeface="Symbol" pitchFamily="18" charset="2"/>
              </a:rPr>
              <a:t>return;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In the 1</a:t>
            </a:r>
            <a:r>
              <a:rPr lang="en-US" altLang="zh-CN" baseline="30000" dirty="0">
                <a:latin typeface="Times New Roman" pitchFamily="18" charset="0"/>
              </a:rPr>
              <a:t>st</a:t>
            </a:r>
            <a:r>
              <a:rPr lang="en-US" altLang="zh-CN" dirty="0">
                <a:latin typeface="Times New Roman" pitchFamily="18" charset="0"/>
              </a:rPr>
              <a:t> week…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Algorithm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Correctness: Proving it by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Worst-case Complexity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Is it tight?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Average Complexity</a:t>
            </a:r>
          </a:p>
        </p:txBody>
      </p:sp>
    </p:spTree>
    <p:extLst>
      <p:ext uri="{BB962C8B-B14F-4D97-AF65-F5344CB8AC3E}">
        <p14:creationId xmlns:p14="http://schemas.microsoft.com/office/powerpoint/2010/main" val="414583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Worst-Case Analysis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/>
            <a:r>
              <a:rPr lang="en-US" altLang="zh-CN" sz="2800"/>
              <a:t>At the beginning, there are </a:t>
            </a:r>
            <a:r>
              <a:rPr lang="en-US" altLang="zh-CN" sz="2800" i="1"/>
              <a:t>n</a:t>
            </a:r>
            <a:r>
              <a:rPr lang="en-US" altLang="zh-CN" sz="2800"/>
              <a:t>-1 entries in the unsorted segment, so:</a:t>
            </a:r>
          </a:p>
        </p:txBody>
      </p:sp>
      <p:grpSp>
        <p:nvGrpSpPr>
          <p:cNvPr id="2053" name="Group 27"/>
          <p:cNvGrpSpPr>
            <a:grpSpLocks/>
          </p:cNvGrpSpPr>
          <p:nvPr/>
        </p:nvGrpSpPr>
        <p:grpSpPr bwMode="auto">
          <a:xfrm>
            <a:off x="1752600" y="1828800"/>
            <a:ext cx="7010400" cy="2286000"/>
            <a:chOff x="1104" y="1152"/>
            <a:chExt cx="4416" cy="1440"/>
          </a:xfrm>
        </p:grpSpPr>
        <p:sp>
          <p:nvSpPr>
            <p:cNvPr id="2055" name="Rectangle 5"/>
            <p:cNvSpPr>
              <a:spLocks noChangeArrowheads="1"/>
            </p:cNvSpPr>
            <p:nvPr/>
          </p:nvSpPr>
          <p:spPr bwMode="auto">
            <a:xfrm>
              <a:off x="2619" y="1592"/>
              <a:ext cx="2088" cy="3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56" name="Rectangle 6"/>
            <p:cNvSpPr>
              <a:spLocks noChangeArrowheads="1"/>
            </p:cNvSpPr>
            <p:nvPr/>
          </p:nvSpPr>
          <p:spPr bwMode="auto">
            <a:xfrm>
              <a:off x="1104" y="1592"/>
              <a:ext cx="1387" cy="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57" name="Oval 7"/>
            <p:cNvSpPr>
              <a:spLocks noChangeArrowheads="1"/>
            </p:cNvSpPr>
            <p:nvPr/>
          </p:nvSpPr>
          <p:spPr bwMode="auto">
            <a:xfrm>
              <a:off x="1172" y="1685"/>
              <a:ext cx="207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58" name="Oval 8"/>
            <p:cNvSpPr>
              <a:spLocks noChangeArrowheads="1"/>
            </p:cNvSpPr>
            <p:nvPr/>
          </p:nvSpPr>
          <p:spPr bwMode="auto">
            <a:xfrm>
              <a:off x="4417" y="1674"/>
              <a:ext cx="207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59" name="Oval 9"/>
            <p:cNvSpPr>
              <a:spLocks noChangeArrowheads="1"/>
            </p:cNvSpPr>
            <p:nvPr/>
          </p:nvSpPr>
          <p:spPr bwMode="auto">
            <a:xfrm>
              <a:off x="1926" y="1674"/>
              <a:ext cx="206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60" name="Oval 10"/>
            <p:cNvSpPr>
              <a:spLocks noChangeArrowheads="1"/>
            </p:cNvSpPr>
            <p:nvPr/>
          </p:nvSpPr>
          <p:spPr bwMode="auto">
            <a:xfrm>
              <a:off x="2222" y="1685"/>
              <a:ext cx="206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61" name="Oval 11"/>
            <p:cNvSpPr>
              <a:spLocks noChangeArrowheads="1"/>
            </p:cNvSpPr>
            <p:nvPr/>
          </p:nvSpPr>
          <p:spPr bwMode="auto">
            <a:xfrm>
              <a:off x="2649" y="1674"/>
              <a:ext cx="206" cy="199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62" name="Oval 12"/>
            <p:cNvSpPr>
              <a:spLocks noChangeArrowheads="1"/>
            </p:cNvSpPr>
            <p:nvPr/>
          </p:nvSpPr>
          <p:spPr bwMode="auto">
            <a:xfrm>
              <a:off x="2953" y="1674"/>
              <a:ext cx="206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63" name="Oval 13"/>
            <p:cNvSpPr>
              <a:spLocks noChangeArrowheads="1"/>
            </p:cNvSpPr>
            <p:nvPr/>
          </p:nvSpPr>
          <p:spPr bwMode="auto">
            <a:xfrm>
              <a:off x="4068" y="1674"/>
              <a:ext cx="206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64" name="Line 14"/>
            <p:cNvSpPr>
              <a:spLocks noChangeShapeType="1"/>
            </p:cNvSpPr>
            <p:nvPr/>
          </p:nvSpPr>
          <p:spPr bwMode="auto">
            <a:xfrm>
              <a:off x="1747" y="1392"/>
              <a:ext cx="87" cy="2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Line 16"/>
            <p:cNvSpPr>
              <a:spLocks noChangeShapeType="1"/>
            </p:cNvSpPr>
            <p:nvPr/>
          </p:nvSpPr>
          <p:spPr bwMode="auto">
            <a:xfrm>
              <a:off x="1464" y="1771"/>
              <a:ext cx="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17"/>
            <p:cNvSpPr>
              <a:spLocks noChangeShapeType="1"/>
            </p:cNvSpPr>
            <p:nvPr/>
          </p:nvSpPr>
          <p:spPr bwMode="auto">
            <a:xfrm>
              <a:off x="3211" y="1781"/>
              <a:ext cx="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Text Box 18"/>
            <p:cNvSpPr txBox="1">
              <a:spLocks noChangeArrowheads="1"/>
            </p:cNvSpPr>
            <p:nvPr/>
          </p:nvSpPr>
          <p:spPr bwMode="auto">
            <a:xfrm>
              <a:off x="2960" y="2076"/>
              <a:ext cx="256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To find the right position for </a:t>
              </a:r>
              <a:r>
                <a:rPr kumimoji="0" lang="en-US" altLang="zh-CN" sz="1800" b="1" i="1">
                  <a:solidFill>
                    <a:srgbClr val="0000FF"/>
                  </a:solidFill>
                </a:rPr>
                <a:t>x </a:t>
              </a:r>
              <a:r>
                <a:rPr kumimoji="0" lang="en-US" altLang="zh-CN" sz="1800" b="1">
                  <a:solidFill>
                    <a:srgbClr val="0000FF"/>
                  </a:solidFill>
                </a:rPr>
                <a:t>in the sorted segment, </a:t>
              </a:r>
              <a:r>
                <a:rPr kumimoji="0" lang="en-US" altLang="zh-CN" sz="1800" b="1" i="1">
                  <a:solidFill>
                    <a:srgbClr val="0000FF"/>
                  </a:solidFill>
                </a:rPr>
                <a:t>i</a:t>
              </a:r>
              <a:r>
                <a:rPr kumimoji="0" lang="en-US" altLang="zh-CN" sz="1800" b="1">
                  <a:solidFill>
                    <a:srgbClr val="0000FF"/>
                  </a:solidFill>
                </a:rPr>
                <a:t> comparisons must be done in the worst case.</a:t>
              </a:r>
            </a:p>
          </p:txBody>
        </p:sp>
        <p:sp>
          <p:nvSpPr>
            <p:cNvPr id="2068" name="Line 19"/>
            <p:cNvSpPr>
              <a:spLocks noChangeShapeType="1"/>
            </p:cNvSpPr>
            <p:nvPr/>
          </p:nvSpPr>
          <p:spPr bwMode="auto">
            <a:xfrm flipH="1" flipV="1">
              <a:off x="2774" y="1781"/>
              <a:ext cx="274" cy="3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20"/>
            <p:cNvSpPr>
              <a:spLocks/>
            </p:cNvSpPr>
            <p:nvPr/>
          </p:nvSpPr>
          <p:spPr bwMode="auto">
            <a:xfrm>
              <a:off x="2162" y="1908"/>
              <a:ext cx="556" cy="338"/>
            </a:xfrm>
            <a:custGeom>
              <a:avLst/>
              <a:gdLst>
                <a:gd name="T0" fmla="*/ 750 w 763"/>
                <a:gd name="T1" fmla="*/ 15 h 482"/>
                <a:gd name="T2" fmla="*/ 736 w 763"/>
                <a:gd name="T3" fmla="*/ 255 h 482"/>
                <a:gd name="T4" fmla="*/ 586 w 763"/>
                <a:gd name="T5" fmla="*/ 450 h 482"/>
                <a:gd name="T6" fmla="*/ 331 w 763"/>
                <a:gd name="T7" fmla="*/ 450 h 482"/>
                <a:gd name="T8" fmla="*/ 166 w 763"/>
                <a:gd name="T9" fmla="*/ 300 h 482"/>
                <a:gd name="T10" fmla="*/ 0 w 763"/>
                <a:gd name="T11" fmla="*/ 0 h 4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3"/>
                <a:gd name="T19" fmla="*/ 0 h 482"/>
                <a:gd name="T20" fmla="*/ 763 w 763"/>
                <a:gd name="T21" fmla="*/ 482 h 4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3" h="482">
                  <a:moveTo>
                    <a:pt x="750" y="15"/>
                  </a:moveTo>
                  <a:cubicBezTo>
                    <a:pt x="753" y="100"/>
                    <a:pt x="763" y="183"/>
                    <a:pt x="736" y="255"/>
                  </a:cubicBezTo>
                  <a:cubicBezTo>
                    <a:pt x="709" y="327"/>
                    <a:pt x="653" y="418"/>
                    <a:pt x="586" y="450"/>
                  </a:cubicBezTo>
                  <a:cubicBezTo>
                    <a:pt x="519" y="482"/>
                    <a:pt x="401" y="475"/>
                    <a:pt x="331" y="450"/>
                  </a:cubicBezTo>
                  <a:cubicBezTo>
                    <a:pt x="261" y="425"/>
                    <a:pt x="221" y="375"/>
                    <a:pt x="166" y="300"/>
                  </a:cubicBezTo>
                  <a:cubicBezTo>
                    <a:pt x="111" y="225"/>
                    <a:pt x="28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21"/>
            <p:cNvSpPr>
              <a:spLocks noChangeShapeType="1"/>
            </p:cNvSpPr>
            <p:nvPr/>
          </p:nvSpPr>
          <p:spPr bwMode="auto">
            <a:xfrm flipH="1" flipV="1">
              <a:off x="2162" y="1908"/>
              <a:ext cx="44" cy="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Text Box 22"/>
            <p:cNvSpPr txBox="1">
              <a:spLocks noChangeArrowheads="1"/>
            </p:cNvSpPr>
            <p:nvPr/>
          </p:nvSpPr>
          <p:spPr bwMode="auto">
            <a:xfrm>
              <a:off x="1392" y="115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9900"/>
                  </a:solidFill>
                </a:rPr>
                <a:t>Sorted </a:t>
              </a:r>
              <a:r>
                <a:rPr lang="en-US" altLang="zh-CN" sz="2000"/>
                <a:t>(</a:t>
              </a:r>
              <a:r>
                <a:rPr lang="en-US" altLang="zh-CN" sz="2000" i="1"/>
                <a:t>i</a:t>
              </a:r>
              <a:r>
                <a:rPr lang="en-US" altLang="zh-CN" sz="2000"/>
                <a:t> entries)</a:t>
              </a:r>
            </a:p>
          </p:txBody>
        </p:sp>
        <p:sp>
          <p:nvSpPr>
            <p:cNvPr id="2072" name="Text Box 23"/>
            <p:cNvSpPr txBox="1">
              <a:spLocks noChangeArrowheads="1"/>
            </p:cNvSpPr>
            <p:nvPr/>
          </p:nvSpPr>
          <p:spPr bwMode="auto">
            <a:xfrm>
              <a:off x="2640" y="163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</a:rPr>
                <a:t>x</a:t>
              </a:r>
            </a:p>
          </p:txBody>
        </p:sp>
      </p:grpSp>
      <p:graphicFrame>
        <p:nvGraphicFramePr>
          <p:cNvPr id="2050" name="Object 24"/>
          <p:cNvGraphicFramePr>
            <a:graphicFrameLocks noChangeAspect="1"/>
          </p:cNvGraphicFramePr>
          <p:nvPr/>
        </p:nvGraphicFramePr>
        <p:xfrm>
          <a:off x="1981200" y="5257800"/>
          <a:ext cx="2359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4" imgW="1231560" imgH="444240" progId="Equation.3">
                  <p:embed/>
                </p:oleObj>
              </mc:Choice>
              <mc:Fallback>
                <p:oleObj name="Equation" r:id="rId4" imgW="123156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23590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26"/>
          <p:cNvSpPr txBox="1">
            <a:spLocks noChangeArrowheads="1"/>
          </p:cNvSpPr>
          <p:nvPr/>
        </p:nvSpPr>
        <p:spPr bwMode="auto">
          <a:xfrm>
            <a:off x="5334000" y="4953000"/>
            <a:ext cx="3581400" cy="118745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The input for which the upper bound is reached does exist, so: </a:t>
            </a:r>
            <a:r>
              <a:rPr lang="en-US" altLang="zh-CN" b="1" i="1">
                <a:solidFill>
                  <a:srgbClr val="FF0000"/>
                </a:solidFill>
              </a:rPr>
              <a:t>W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(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b="1" baseline="30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Average Behavior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/>
            <a:r>
              <a:rPr lang="en-US" altLang="zh-CN" sz="2400" dirty="0"/>
              <a:t>Assumptions:</a:t>
            </a:r>
          </a:p>
          <a:p>
            <a:pPr lvl="1" eaLnBrk="1" hangingPunct="1"/>
            <a:r>
              <a:rPr lang="en-US" altLang="zh-CN" sz="2000" dirty="0"/>
              <a:t>All permutations of the keys are equally likely as input.</a:t>
            </a:r>
          </a:p>
          <a:p>
            <a:pPr lvl="1" eaLnBrk="1" hangingPunct="1"/>
            <a:r>
              <a:rPr lang="en-US" altLang="zh-CN" sz="2000" dirty="0"/>
              <a:t>There are no </a:t>
            </a:r>
            <a:r>
              <a:rPr lang="en-US" altLang="zh-CN" sz="2000" dirty="0">
                <a:solidFill>
                  <a:srgbClr val="FF0000"/>
                </a:solidFill>
              </a:rPr>
              <a:t>different</a:t>
            </a:r>
            <a:r>
              <a:rPr lang="en-US" altLang="zh-CN" sz="2000" dirty="0"/>
              <a:t> entries with the same keys.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Note: For the (i+1)th interval (leftmost), only i comparisons are needed</a:t>
            </a:r>
            <a:r>
              <a:rPr lang="en-US" altLang="zh-CN" sz="1800" dirty="0"/>
              <a:t>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157663" y="2527300"/>
            <a:ext cx="3314700" cy="584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752600" y="2527300"/>
            <a:ext cx="2201863" cy="584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1860550" y="2674938"/>
            <a:ext cx="328613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7011988" y="2657475"/>
            <a:ext cx="328612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3057525" y="2657475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3527425" y="2674938"/>
            <a:ext cx="327025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4205288" y="2657475"/>
            <a:ext cx="327025" cy="315913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4687888" y="2657475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6457950" y="2657475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>
            <a:off x="2773363" y="2209800"/>
            <a:ext cx="138112" cy="4349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2324100" y="2811463"/>
            <a:ext cx="5207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5097463" y="2827338"/>
            <a:ext cx="12493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1143000" y="3581400"/>
            <a:ext cx="4064000" cy="819150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kumimoji="0" lang="en-US" altLang="zh-CN" sz="1800" b="1" i="1">
                <a:solidFill>
                  <a:srgbClr val="0000FF"/>
                </a:solidFill>
              </a:rPr>
              <a:t>x</a:t>
            </a:r>
            <a:r>
              <a:rPr kumimoji="0" lang="en-US" altLang="zh-CN" sz="1800" b="1">
                <a:solidFill>
                  <a:srgbClr val="0000FF"/>
                </a:solidFill>
              </a:rPr>
              <a:t> may be located in any one of the </a:t>
            </a:r>
            <a:r>
              <a:rPr kumimoji="0" lang="en-US" altLang="zh-CN" sz="1800" b="1" i="1">
                <a:solidFill>
                  <a:srgbClr val="0000FF"/>
                </a:solidFill>
              </a:rPr>
              <a:t>i</a:t>
            </a:r>
            <a:r>
              <a:rPr kumimoji="0" lang="en-US" altLang="zh-CN" sz="1800" b="1">
                <a:solidFill>
                  <a:srgbClr val="0000FF"/>
                </a:solidFill>
              </a:rPr>
              <a:t>+1 intervals(inclusive), assumingly, with the same probabiliy 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2209800" y="18288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9900"/>
                </a:solidFill>
              </a:rPr>
              <a:t>Sorted 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 entries)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4191000" y="2590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25619" name="Line 23"/>
          <p:cNvSpPr>
            <a:spLocks noChangeShapeType="1"/>
          </p:cNvSpPr>
          <p:nvPr/>
        </p:nvSpPr>
        <p:spPr bwMode="auto">
          <a:xfrm flipV="1">
            <a:off x="3886200" y="28956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3429000" y="28956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1" name="Line 25"/>
          <p:cNvSpPr>
            <a:spLocks noChangeShapeType="1"/>
          </p:cNvSpPr>
          <p:nvPr/>
        </p:nvSpPr>
        <p:spPr bwMode="auto">
          <a:xfrm flipV="1"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2" name="Line 26"/>
          <p:cNvSpPr>
            <a:spLocks noChangeShapeType="1"/>
          </p:cNvSpPr>
          <p:nvPr/>
        </p:nvSpPr>
        <p:spPr bwMode="auto">
          <a:xfrm flipV="1">
            <a:off x="1828800" y="28956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2971800" y="28956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Average Complexity</a:t>
            </a:r>
            <a:endParaRPr lang="zh-CN" alt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58187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The average number of comparisons in </a:t>
            </a:r>
            <a:r>
              <a:rPr lang="en-US" altLang="zh-CN" sz="2400" b="1">
                <a:solidFill>
                  <a:srgbClr val="FF0000"/>
                </a:solidFill>
              </a:rPr>
              <a:t>shiftVac</a:t>
            </a:r>
            <a:r>
              <a:rPr lang="en-US" altLang="zh-CN" sz="2400" b="1"/>
              <a:t> </a:t>
            </a:r>
            <a:r>
              <a:rPr lang="en-US" altLang="zh-CN" sz="2400"/>
              <a:t>to find the location for the </a:t>
            </a:r>
            <a:r>
              <a:rPr lang="en-US" altLang="zh-CN" sz="2400" i="1"/>
              <a:t>i</a:t>
            </a:r>
            <a:r>
              <a:rPr lang="en-US" altLang="zh-CN" sz="2400"/>
              <a:t>th element: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800"/>
          </a:p>
          <a:p>
            <a:pPr eaLnBrk="1" hangingPunct="1">
              <a:spcBef>
                <a:spcPct val="80000"/>
              </a:spcBef>
            </a:pPr>
            <a:r>
              <a:rPr lang="en-US" altLang="zh-CN" sz="2400"/>
              <a:t>For all </a:t>
            </a:r>
            <a:r>
              <a:rPr lang="en-US" altLang="zh-CN" sz="2400" i="1"/>
              <a:t>n</a:t>
            </a:r>
            <a:r>
              <a:rPr lang="en-US" altLang="zh-CN" sz="2400"/>
              <a:t>-1 insertions: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133600" y="2667000"/>
          <a:ext cx="525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4" imgW="2247840" imgH="457200" progId="Equation.3">
                  <p:embed/>
                </p:oleObj>
              </mc:Choice>
              <mc:Fallback>
                <p:oleObj name="Equation" r:id="rId4" imgW="22478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525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648200" y="3581400"/>
            <a:ext cx="2438400" cy="366713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i="1"/>
              <a:t>for the leftmost interval</a:t>
            </a:r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 flipH="1" flipV="1">
            <a:off x="4343400" y="3276600"/>
            <a:ext cx="304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5800"/>
              </p:ext>
            </p:extLst>
          </p:nvPr>
        </p:nvGraphicFramePr>
        <p:xfrm>
          <a:off x="1219200" y="4267200"/>
          <a:ext cx="6934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6" imgW="2527200" imgH="901440" progId="Equation.3">
                  <p:embed/>
                </p:oleObj>
              </mc:Choice>
              <mc:Fallback>
                <p:oleObj name="Equation" r:id="rId6" imgW="252720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6934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24128" y="5733256"/>
                <a:ext cx="288032" cy="46166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733256"/>
                <a:ext cx="288032" cy="461665"/>
              </a:xfrm>
              <a:prstGeom prst="rect">
                <a:avLst/>
              </a:prstGeom>
              <a:blipFill>
                <a:blip r:embed="rId8"/>
                <a:stretch>
                  <a:fillRect r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Inversion and Sorting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An unsorted sequence </a:t>
            </a:r>
            <a:r>
              <a:rPr lang="en-US" altLang="zh-CN" i="1" dirty="0"/>
              <a:t>E</a:t>
            </a:r>
            <a:r>
              <a:rPr lang="en-US" altLang="zh-CN" dirty="0"/>
              <a:t>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x</a:t>
            </a:r>
            <a:r>
              <a:rPr lang="en-US" altLang="zh-CN" baseline="-25000" dirty="0"/>
              <a:t>3</a:t>
            </a:r>
            <a:r>
              <a:rPr lang="en-US" altLang="zh-CN" dirty="0"/>
              <a:t>, …,  x</a:t>
            </a:r>
            <a:r>
              <a:rPr lang="en-US" altLang="zh-CN" baseline="-25000" dirty="0"/>
              <a:t>n-1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baseline="-25000" dirty="0"/>
              <a:t>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there are no same keys, for the purpose of sorting, it is a reasonable assumption that {x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x</a:t>
            </a:r>
            <a:r>
              <a:rPr lang="en-US" altLang="zh-CN" baseline="-25000" dirty="0"/>
              <a:t>3</a:t>
            </a:r>
            <a:r>
              <a:rPr lang="en-US" altLang="zh-CN" dirty="0"/>
              <a:t>, …,  x</a:t>
            </a:r>
            <a:r>
              <a:rPr lang="en-US" altLang="zh-CN" baseline="-25000" dirty="0"/>
              <a:t>n-1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}={1,2,3,…,n-1,n}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&lt;x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 is an </a:t>
            </a:r>
            <a:r>
              <a:rPr lang="en-US" altLang="zh-CN" b="1" i="1" dirty="0">
                <a:solidFill>
                  <a:srgbClr val="FF0000"/>
                </a:solidFill>
              </a:rPr>
              <a:t>inversion</a:t>
            </a:r>
            <a:r>
              <a:rPr lang="en-US" altLang="zh-CN" dirty="0"/>
              <a:t> if x</a:t>
            </a:r>
            <a:r>
              <a:rPr lang="en-US" altLang="zh-CN" baseline="-25000" dirty="0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, but </a:t>
            </a:r>
            <a:r>
              <a:rPr lang="en-US" altLang="zh-CN" dirty="0" err="1"/>
              <a:t>i</a:t>
            </a:r>
            <a:r>
              <a:rPr lang="en-US" altLang="zh-CN" dirty="0"/>
              <a:t>&lt;j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All the inversions </a:t>
            </a:r>
            <a:r>
              <a:rPr lang="en-US" altLang="zh-CN" b="1" i="1" dirty="0">
                <a:solidFill>
                  <a:srgbClr val="3333FF"/>
                </a:solidFill>
              </a:rPr>
              <a:t>must</a:t>
            </a:r>
            <a:r>
              <a:rPr lang="en-US" altLang="zh-CN" dirty="0"/>
              <a:t> be eliminated during the process of sorting.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Eliminating Inverses: Worst Case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581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Local comparison is done between two adjacent elements.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At most </a:t>
            </a:r>
            <a:r>
              <a:rPr lang="en-US" altLang="zh-CN" sz="2800" b="1" i="1" dirty="0">
                <a:solidFill>
                  <a:srgbClr val="AE1808"/>
                </a:solidFill>
              </a:rPr>
              <a:t>one</a:t>
            </a:r>
            <a:r>
              <a:rPr lang="en-US" altLang="zh-CN" sz="2800" dirty="0"/>
              <a:t> inversion is removed by a local comparison.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There do exist inputs with 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-1)/2</a:t>
            </a:r>
            <a:r>
              <a:rPr lang="en-US" altLang="zh-CN" sz="2800" dirty="0"/>
              <a:t> inversions, such as (n,n-1,…,3,2,1)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zh-CN" sz="2800" b="1" dirty="0">
                <a:solidFill>
                  <a:srgbClr val="3333FF"/>
                </a:solidFill>
              </a:rPr>
              <a:t>The worst-case behavior of </a:t>
            </a:r>
            <a:r>
              <a:rPr lang="en-US" altLang="zh-CN" sz="2800" b="1" dirty="0">
                <a:solidFill>
                  <a:srgbClr val="FF0000"/>
                </a:solidFill>
              </a:rPr>
              <a:t>any sorting algorithm that removes at most one inversion per key comparison</a:t>
            </a:r>
            <a:r>
              <a:rPr lang="en-US" altLang="zh-CN" sz="2800" b="1" dirty="0">
                <a:solidFill>
                  <a:srgbClr val="3333FF"/>
                </a:solidFill>
              </a:rPr>
              <a:t> must be in </a:t>
            </a:r>
            <a:r>
              <a:rPr lang="en-US" altLang="zh-CN" sz="2800" b="1" dirty="0">
                <a:solidFill>
                  <a:srgbClr val="3333FF"/>
                </a:solidFill>
                <a:sym typeface="Symbol" pitchFamily="18" charset="2"/>
              </a:rPr>
              <a:t>(n</a:t>
            </a:r>
            <a:r>
              <a:rPr lang="en-US" altLang="zh-CN" sz="2800" b="1" baseline="30000" dirty="0">
                <a:solidFill>
                  <a:srgbClr val="3333FF"/>
                </a:solidFill>
                <a:sym typeface="Symbol" pitchFamily="18" charset="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sym typeface="Symbol" pitchFamily="18" charset="2"/>
              </a:rPr>
              <a:t>)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55875" y="2565400"/>
            <a:ext cx="2514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Eliminating </a:t>
            </a:r>
            <a:r>
              <a:rPr lang="en-US" altLang="zh-CN" sz="4000" dirty="0"/>
              <a:t>Inverses: Average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208962" cy="46080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Computing the average number of inversions in inputs of size </a:t>
            </a:r>
            <a:r>
              <a:rPr lang="en-US" altLang="zh-CN" sz="2400" i="1" dirty="0"/>
              <a:t>n</a:t>
            </a:r>
            <a:r>
              <a:rPr lang="en-US" altLang="zh-CN" sz="2400" dirty="0"/>
              <a:t> (</a:t>
            </a:r>
            <a:r>
              <a:rPr lang="en-US" altLang="zh-CN" sz="2400" i="1" dirty="0"/>
              <a:t>n</a:t>
            </a:r>
            <a:r>
              <a:rPr lang="en-US" altLang="zh-CN" sz="2400" dirty="0"/>
              <a:t>&gt;1):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 dirty="0"/>
              <a:t>Transpose:         </a:t>
            </a:r>
            <a:r>
              <a:rPr lang="en-US" altLang="zh-CN" sz="2000" dirty="0">
                <a:solidFill>
                  <a:srgbClr val="009900"/>
                </a:solidFill>
              </a:rPr>
              <a:t>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1</a:t>
            </a:r>
            <a:r>
              <a:rPr lang="en-US" altLang="zh-CN" sz="2000" dirty="0">
                <a:solidFill>
                  <a:srgbClr val="009900"/>
                </a:solidFill>
              </a:rPr>
              <a:t>,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2</a:t>
            </a:r>
            <a:r>
              <a:rPr lang="en-US" altLang="zh-CN" sz="2000" dirty="0">
                <a:solidFill>
                  <a:srgbClr val="009900"/>
                </a:solidFill>
              </a:rPr>
              <a:t>,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3</a:t>
            </a:r>
            <a:r>
              <a:rPr lang="en-US" altLang="zh-CN" sz="2000" dirty="0">
                <a:solidFill>
                  <a:srgbClr val="009900"/>
                </a:solidFill>
              </a:rPr>
              <a:t>, …, 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n-1</a:t>
            </a:r>
            <a:r>
              <a:rPr lang="en-US" altLang="zh-CN" sz="2000" dirty="0">
                <a:solidFill>
                  <a:srgbClr val="009900"/>
                </a:solidFill>
              </a:rPr>
              <a:t>,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9900"/>
                </a:solidFill>
              </a:rPr>
              <a:t>                        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n</a:t>
            </a:r>
            <a:r>
              <a:rPr lang="en-US" altLang="zh-CN" sz="2000" dirty="0">
                <a:solidFill>
                  <a:srgbClr val="009900"/>
                </a:solidFill>
              </a:rPr>
              <a:t>,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n-1</a:t>
            </a:r>
            <a:r>
              <a:rPr lang="en-US" altLang="zh-CN" sz="2000" dirty="0">
                <a:solidFill>
                  <a:srgbClr val="009900"/>
                </a:solidFill>
              </a:rPr>
              <a:t>, …,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3</a:t>
            </a:r>
            <a:r>
              <a:rPr lang="en-US" altLang="zh-CN" sz="2000" dirty="0">
                <a:solidFill>
                  <a:srgbClr val="009900"/>
                </a:solidFill>
              </a:rPr>
              <a:t>,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2</a:t>
            </a:r>
            <a:r>
              <a:rPr lang="en-US" altLang="zh-CN" sz="2000" dirty="0">
                <a:solidFill>
                  <a:srgbClr val="009900"/>
                </a:solidFill>
              </a:rPr>
              <a:t>, x</a:t>
            </a:r>
            <a:r>
              <a:rPr lang="en-US" altLang="zh-CN" sz="2000" baseline="-25000" dirty="0">
                <a:solidFill>
                  <a:srgbClr val="009900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CN" sz="2000" dirty="0"/>
              <a:t>For any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j</a:t>
            </a:r>
            <a:r>
              <a:rPr lang="en-US" altLang="zh-CN" sz="2000" dirty="0"/>
              <a:t>, (1</a:t>
            </a:r>
            <a:r>
              <a:rPr lang="en-US" altLang="zh-CN" sz="2000" dirty="0">
                <a:sym typeface="Symbol" pitchFamily="18" charset="2"/>
              </a:rPr>
              <a:t></a:t>
            </a:r>
            <a:r>
              <a:rPr lang="en-US" altLang="zh-CN" sz="2000" i="1" dirty="0">
                <a:sym typeface="Symbol" pitchFamily="18" charset="2"/>
              </a:rPr>
              <a:t>j</a:t>
            </a:r>
            <a:r>
              <a:rPr lang="en-US" altLang="zh-CN" sz="2000" dirty="0">
                <a:sym typeface="Symbol" pitchFamily="18" charset="2"/>
              </a:rPr>
              <a:t></a:t>
            </a:r>
            <a:r>
              <a:rPr lang="en-US" altLang="zh-CN" sz="2000" i="1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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), the inversion (x</a:t>
            </a:r>
            <a:r>
              <a:rPr lang="en-US" altLang="zh-CN" sz="2000" i="1" baseline="-25000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zh-CN" altLang="en-US" sz="2000" dirty="0">
                <a:sym typeface="Symbol" pitchFamily="18" charset="2"/>
              </a:rPr>
              <a:t> </a:t>
            </a:r>
            <a:r>
              <a:rPr lang="en-US" altLang="zh-CN" sz="2000" dirty="0" err="1"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ym typeface="Symbol" pitchFamily="18" charset="2"/>
              </a:rPr>
              <a:t>j</a:t>
            </a:r>
            <a:r>
              <a:rPr lang="en-US" altLang="zh-CN" sz="2000" dirty="0">
                <a:sym typeface="Symbol" pitchFamily="18" charset="2"/>
              </a:rPr>
              <a:t>) is in exactly one sequence in a transpose pair.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ym typeface="Symbol" pitchFamily="18" charset="2"/>
              </a:rPr>
              <a:t>The number of inversions (x</a:t>
            </a:r>
            <a:r>
              <a:rPr lang="en-US" altLang="zh-CN" sz="2000" i="1" baseline="-25000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zh-CN" altLang="en-US" sz="2000" dirty="0">
                <a:sym typeface="Symbol" pitchFamily="18" charset="2"/>
              </a:rPr>
              <a:t> </a:t>
            </a:r>
            <a:r>
              <a:rPr lang="en-US" altLang="zh-CN" sz="2000" dirty="0" err="1"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ym typeface="Symbol" pitchFamily="18" charset="2"/>
              </a:rPr>
              <a:t>j</a:t>
            </a:r>
            <a:r>
              <a:rPr lang="en-US" altLang="zh-CN" sz="2000" dirty="0">
                <a:sym typeface="Symbol" pitchFamily="18" charset="2"/>
              </a:rPr>
              <a:t>)  on 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 distinct integers</a:t>
            </a:r>
            <a:r>
              <a:rPr lang="zh-CN" altLang="en-US" sz="2000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is 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-1)/2.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ym typeface="Symbol" pitchFamily="18" charset="2"/>
              </a:rPr>
              <a:t>So, the average number of inversions in all possible inputs is </a:t>
            </a:r>
            <a:r>
              <a:rPr lang="en-US" altLang="zh-CN" sz="2000" b="1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-1)/4</a:t>
            </a:r>
            <a:r>
              <a:rPr lang="en-US" altLang="zh-CN" sz="2000" b="1" dirty="0">
                <a:sym typeface="Symbol" pitchFamily="18" charset="2"/>
              </a:rPr>
              <a:t>, </a:t>
            </a:r>
            <a:r>
              <a:rPr lang="en-US" altLang="zh-CN" sz="2000" dirty="0">
                <a:sym typeface="Symbol" pitchFamily="18" charset="2"/>
              </a:rPr>
              <a:t>since exactly 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-1)/2 inversions appear in each transpose pair.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The average behavior of </a:t>
            </a:r>
            <a:r>
              <a:rPr lang="en-US" altLang="zh-CN" sz="2400" b="1" dirty="0">
                <a:solidFill>
                  <a:srgbClr val="FF0000"/>
                </a:solidFill>
              </a:rPr>
              <a:t>any sorting algorithm that removes at most one inversion per key comparison </a:t>
            </a:r>
            <a:r>
              <a:rPr lang="en-US" altLang="zh-CN" sz="2400" b="1" dirty="0">
                <a:solidFill>
                  <a:srgbClr val="3333FF"/>
                </a:solidFill>
              </a:rPr>
              <a:t>must be in </a:t>
            </a:r>
            <a:r>
              <a:rPr lang="en-US" altLang="zh-CN" sz="2400" b="1" dirty="0">
                <a:solidFill>
                  <a:srgbClr val="3333FF"/>
                </a:solidFill>
                <a:sym typeface="Symbol" pitchFamily="18" charset="2"/>
              </a:rPr>
              <a:t>(n</a:t>
            </a:r>
            <a:r>
              <a:rPr lang="en-US" altLang="zh-CN" sz="2400" b="1" baseline="30000" dirty="0">
                <a:solidFill>
                  <a:srgbClr val="3333FF"/>
                </a:solidFill>
                <a:sym typeface="Symbol" pitchFamily="18" charset="2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sym typeface="Symbol" pitchFamily="18" charset="2"/>
              </a:rPr>
              <a:t>)</a:t>
            </a:r>
            <a:endParaRPr lang="en-US" altLang="zh-CN" sz="24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Quicksort: the Strategy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Dividing the array to be sorted into two parts: “small” and “large”, which will be sorted recursively.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09600" y="2667000"/>
          <a:ext cx="8001000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Document" r:id="rId4" imgW="5274360" imgH="1771560" progId="Word.Document.8">
                  <p:embed/>
                </p:oleObj>
              </mc:Choice>
              <mc:Fallback>
                <p:oleObj name="Document" r:id="rId4" imgW="5274360" imgH="1771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8001000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3716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[first]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[last]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28600" y="4572000"/>
            <a:ext cx="2362200" cy="915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for any element in this segment, the key is </a:t>
            </a:r>
            <a:r>
              <a:rPr lang="en-US" altLang="zh-CN" sz="1800" b="1" i="1">
                <a:solidFill>
                  <a:srgbClr val="FF0000"/>
                </a:solidFill>
              </a:rPr>
              <a:t>less than pivot</a:t>
            </a:r>
            <a:r>
              <a:rPr lang="en-US" altLang="zh-CN" sz="1800"/>
              <a:t>.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2362200" cy="915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for any element in this segment, the key is </a:t>
            </a:r>
            <a:r>
              <a:rPr lang="en-US" altLang="zh-CN" sz="1800" b="1" i="1">
                <a:solidFill>
                  <a:srgbClr val="FF0000"/>
                </a:solidFill>
              </a:rPr>
              <a:t>not less than pivot</a:t>
            </a:r>
            <a:r>
              <a:rPr lang="en-US" altLang="zh-CN" sz="180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 flipH="1">
            <a:off x="4343400" y="3200400"/>
            <a:ext cx="1905000" cy="9144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QuickSort: the algorithm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089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Input: Array </a:t>
            </a:r>
            <a:r>
              <a:rPr lang="en-US" altLang="zh-CN" sz="2000" i="1"/>
              <a:t>E</a:t>
            </a:r>
            <a:r>
              <a:rPr lang="en-US" altLang="zh-CN" sz="2000"/>
              <a:t> and indexes </a:t>
            </a:r>
            <a:r>
              <a:rPr lang="en-US" altLang="zh-CN" sz="2000" i="1"/>
              <a:t>first</a:t>
            </a:r>
            <a:r>
              <a:rPr lang="en-US" altLang="zh-CN" sz="2000"/>
              <a:t>, and </a:t>
            </a:r>
            <a:r>
              <a:rPr lang="en-US" altLang="zh-CN" sz="2000" i="1"/>
              <a:t>last</a:t>
            </a:r>
            <a:r>
              <a:rPr lang="en-US" altLang="zh-CN" sz="2000"/>
              <a:t>, such that elements </a:t>
            </a:r>
            <a:r>
              <a:rPr lang="en-US" altLang="zh-CN" sz="2000" i="1"/>
              <a:t>E</a:t>
            </a:r>
            <a:r>
              <a:rPr lang="en-US" altLang="zh-CN" sz="2000"/>
              <a:t>[</a:t>
            </a:r>
            <a:r>
              <a:rPr lang="en-US" altLang="zh-CN" sz="2000" i="1"/>
              <a:t>i</a:t>
            </a:r>
            <a:r>
              <a:rPr lang="en-US" altLang="zh-CN" sz="2000"/>
              <a:t>] are defined for </a:t>
            </a:r>
            <a:r>
              <a:rPr lang="en-US" altLang="zh-CN" sz="2000" i="1"/>
              <a:t>first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 i="1">
                <a:sym typeface="Symbol" pitchFamily="18" charset="2"/>
              </a:rPr>
              <a:t>i</a:t>
            </a:r>
            <a:r>
              <a:rPr lang="en-US" altLang="zh-CN" sz="2000">
                <a:sym typeface="Symbol" pitchFamily="18" charset="2"/>
              </a:rPr>
              <a:t></a:t>
            </a:r>
            <a:r>
              <a:rPr lang="en-US" altLang="zh-CN" sz="2000" i="1">
                <a:sym typeface="Symbol" pitchFamily="18" charset="2"/>
              </a:rPr>
              <a:t>last</a:t>
            </a:r>
            <a:r>
              <a:rPr lang="en-US" altLang="zh-CN" sz="200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ym typeface="Symbol" pitchFamily="18" charset="2"/>
              </a:rPr>
              <a:t>Output: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[</a:t>
            </a:r>
            <a:r>
              <a:rPr lang="en-US" altLang="zh-CN" sz="2000" i="1">
                <a:sym typeface="Symbol" pitchFamily="18" charset="2"/>
              </a:rPr>
              <a:t>first</a:t>
            </a:r>
            <a:r>
              <a:rPr lang="en-US" altLang="zh-CN" sz="2000">
                <a:sym typeface="Symbol" pitchFamily="18" charset="2"/>
              </a:rPr>
              <a:t>],…,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[</a:t>
            </a:r>
            <a:r>
              <a:rPr lang="en-US" altLang="zh-CN" sz="2000" i="1">
                <a:sym typeface="Symbol" pitchFamily="18" charset="2"/>
              </a:rPr>
              <a:t>last</a:t>
            </a:r>
            <a:r>
              <a:rPr lang="en-US" altLang="zh-CN" sz="2000">
                <a:sym typeface="Symbol" pitchFamily="18" charset="2"/>
              </a:rPr>
              <a:t>] is a sorted rearrangement of the same elements.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ym typeface="Symbol" pitchFamily="18" charset="2"/>
              </a:rPr>
              <a:t>The procedure: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</a:t>
            </a:r>
            <a:r>
              <a:rPr lang="en-US" altLang="zh-CN" sz="2000" b="1"/>
              <a:t>void</a:t>
            </a:r>
            <a:r>
              <a:rPr lang="en-US" altLang="zh-CN" sz="2000"/>
              <a:t> quickSort(Element[ ] E, </a:t>
            </a:r>
            <a:r>
              <a:rPr lang="en-US" altLang="zh-CN" sz="2000" b="1"/>
              <a:t>int</a:t>
            </a:r>
            <a:r>
              <a:rPr lang="en-US" altLang="zh-CN" sz="2000"/>
              <a:t> first, </a:t>
            </a:r>
            <a:r>
              <a:rPr lang="en-US" altLang="zh-CN" sz="2000" b="1"/>
              <a:t>int</a:t>
            </a:r>
            <a:r>
              <a:rPr lang="en-US" altLang="zh-CN" sz="2000"/>
              <a:t> last)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</a:t>
            </a:r>
            <a:r>
              <a:rPr lang="en-US" altLang="zh-CN" sz="2000" b="1"/>
              <a:t>if</a:t>
            </a:r>
            <a:r>
              <a:rPr lang="en-US" altLang="zh-CN" sz="2000"/>
              <a:t> (first&lt;last)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     Element pivotElement=E[first];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     Key pivot=pivotElement.key;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     </a:t>
            </a:r>
            <a:r>
              <a:rPr lang="en-US" altLang="zh-CN" sz="2000" b="1"/>
              <a:t>int</a:t>
            </a:r>
            <a:r>
              <a:rPr lang="en-US" altLang="zh-CN" sz="2000"/>
              <a:t> splitPoint=partition(E, pivot, first, last);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     E[splitPoint]=pivotElement;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     </a:t>
            </a:r>
            <a:r>
              <a:rPr lang="en-US" altLang="zh-CN" sz="2000">
                <a:solidFill>
                  <a:srgbClr val="0099CC"/>
                </a:solidFill>
              </a:rPr>
              <a:t>quickSort</a:t>
            </a:r>
            <a:r>
              <a:rPr lang="en-US" altLang="zh-CN" sz="2000"/>
              <a:t>(E, first, splitPoint-1);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     </a:t>
            </a:r>
            <a:r>
              <a:rPr lang="en-US" altLang="zh-CN" sz="2000">
                <a:solidFill>
                  <a:srgbClr val="0099CC"/>
                </a:solidFill>
              </a:rPr>
              <a:t>quickSort</a:t>
            </a:r>
            <a:r>
              <a:rPr lang="en-US" altLang="zh-CN" sz="2000"/>
              <a:t>(E, splitPoint+1, last);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     </a:t>
            </a:r>
            <a:r>
              <a:rPr lang="en-US" altLang="zh-CN" sz="2000" b="1"/>
              <a:t>return</a:t>
            </a:r>
            <a:endParaRPr lang="en-US" altLang="zh-CN" sz="2000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248400" y="2819400"/>
            <a:ext cx="2590800" cy="136842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/>
              <a:t>The splitting point is chosen arbitrarily, as the first element in the array segment here.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Partition: the Strategy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1341438"/>
          <a:ext cx="741680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文档" r:id="rId4" imgW="5486039" imgH="4358230" progId="Word.Document.8">
                  <p:embed/>
                </p:oleObj>
              </mc:Choice>
              <mc:Fallback>
                <p:oleObj name="文档" r:id="rId4" imgW="5486039" imgH="435823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416800" cy="551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Partition: the Process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91537" cy="4114800"/>
          </a:xfrm>
        </p:spPr>
        <p:txBody>
          <a:bodyPr/>
          <a:lstStyle/>
          <a:p>
            <a:pPr eaLnBrk="1" hangingPunct="1"/>
            <a:r>
              <a:rPr lang="en-US" altLang="zh-CN"/>
              <a:t>Always keep a vacancy before completion.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2133600"/>
          <a:ext cx="7129463" cy="494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文档" r:id="rId4" imgW="5486039" imgH="3763942" progId="Word.Document.8">
                  <p:embed/>
                </p:oleObj>
              </mc:Choice>
              <mc:Fallback>
                <p:oleObj name="文档" r:id="rId4" imgW="5486039" imgH="376394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7129463" cy="494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659563" y="2565400"/>
            <a:ext cx="2233612" cy="11874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First met key that is less than pivot 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932363" y="3357563"/>
            <a:ext cx="2016125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588125" y="4941888"/>
            <a:ext cx="2233613" cy="1187450"/>
          </a:xfrm>
          <a:prstGeom prst="rect">
            <a:avLst/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3300"/>
                </a:solidFill>
              </a:rPr>
              <a:t>First met key that is larger than pivot </a:t>
            </a:r>
          </a:p>
        </p:txBody>
      </p:sp>
      <p:sp>
        <p:nvSpPr>
          <p:cNvPr id="155656" name="AutoShape 8"/>
          <p:cNvSpPr>
            <a:spLocks noChangeArrowheads="1"/>
          </p:cNvSpPr>
          <p:nvPr/>
        </p:nvSpPr>
        <p:spPr bwMode="auto">
          <a:xfrm rot="10800000">
            <a:off x="5651500" y="4005263"/>
            <a:ext cx="792163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5657" name="AutoShape 9"/>
          <p:cNvSpPr>
            <a:spLocks noChangeArrowheads="1"/>
          </p:cNvSpPr>
          <p:nvPr/>
        </p:nvSpPr>
        <p:spPr bwMode="auto">
          <a:xfrm>
            <a:off x="611188" y="5876925"/>
            <a:ext cx="792162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051050" y="5084763"/>
            <a:ext cx="45370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23850" y="4005263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0000CC"/>
                </a:solidFill>
              </a:rPr>
              <a:t>Moving as far as possible!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4648200" y="64008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029200" y="63246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Vacant left after moving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419600" y="4191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highVac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5240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lowVac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In the 1</a:t>
            </a:r>
            <a:r>
              <a:rPr lang="en-US" altLang="zh-CN" baseline="30000" dirty="0">
                <a:latin typeface="Times New Roman" pitchFamily="18" charset="0"/>
              </a:rPr>
              <a:t>st</a:t>
            </a:r>
            <a:r>
              <a:rPr lang="en-US" altLang="zh-CN" dirty="0">
                <a:latin typeface="Times New Roman" pitchFamily="18" charset="0"/>
              </a:rPr>
              <a:t> week…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Bounds: Upper and Lower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For a specific algorithm, we want to know the upper bound of its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For a specific problem, we want to know its lower bound</a:t>
            </a:r>
          </a:p>
        </p:txBody>
      </p:sp>
    </p:spTree>
    <p:extLst>
      <p:ext uri="{BB962C8B-B14F-4D97-AF65-F5344CB8AC3E}">
        <p14:creationId xmlns:p14="http://schemas.microsoft.com/office/powerpoint/2010/main" val="370498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Partition: the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2089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Input: Array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pivot, the key around which to partition, and indexes </a:t>
            </a:r>
            <a:r>
              <a:rPr lang="en-US" altLang="zh-CN" sz="2400" i="1" dirty="0"/>
              <a:t>first</a:t>
            </a:r>
            <a:r>
              <a:rPr lang="en-US" altLang="zh-CN" sz="2400" dirty="0"/>
              <a:t>, and </a:t>
            </a:r>
            <a:r>
              <a:rPr lang="en-US" altLang="zh-CN" sz="2400" i="1" dirty="0"/>
              <a:t>last</a:t>
            </a:r>
            <a:r>
              <a:rPr lang="en-US" altLang="zh-CN" sz="2400" dirty="0"/>
              <a:t>, such that elements </a:t>
            </a:r>
            <a:r>
              <a:rPr lang="en-US" altLang="zh-CN" sz="2400" i="1" dirty="0"/>
              <a:t>E</a:t>
            </a:r>
            <a:r>
              <a:rPr lang="en-US" altLang="zh-CN" sz="2400" dirty="0"/>
              <a:t>[</a:t>
            </a:r>
            <a:r>
              <a:rPr lang="en-US" altLang="zh-CN" sz="2400" i="1" dirty="0"/>
              <a:t>i</a:t>
            </a:r>
            <a:r>
              <a:rPr lang="en-US" altLang="zh-CN" sz="2400" dirty="0"/>
              <a:t>] are defined for </a:t>
            </a:r>
            <a:r>
              <a:rPr lang="en-US" altLang="zh-CN" sz="2400" i="1" dirty="0"/>
              <a:t>first</a:t>
            </a:r>
            <a:r>
              <a:rPr lang="en-US" altLang="zh-CN" sz="2400" dirty="0"/>
              <a:t>+1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last</a:t>
            </a:r>
            <a:r>
              <a:rPr lang="en-US" altLang="zh-CN" sz="2400" dirty="0">
                <a:sym typeface="Symbol" pitchFamily="18" charset="2"/>
              </a:rPr>
              <a:t> and </a:t>
            </a:r>
            <a:r>
              <a:rPr lang="en-US" altLang="zh-CN" sz="2400" i="1" dirty="0">
                <a:sym typeface="Symbol" pitchFamily="18" charset="2"/>
              </a:rPr>
              <a:t>E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first</a:t>
            </a:r>
            <a:r>
              <a:rPr lang="en-US" altLang="zh-CN" sz="2400" dirty="0">
                <a:sym typeface="Symbol" pitchFamily="18" charset="2"/>
              </a:rPr>
              <a:t>] is vacant. It is assumed that </a:t>
            </a:r>
            <a:r>
              <a:rPr lang="en-US" altLang="zh-CN" sz="2400" i="1" dirty="0">
                <a:sym typeface="Symbol" pitchFamily="18" charset="2"/>
              </a:rPr>
              <a:t>first</a:t>
            </a:r>
            <a:r>
              <a:rPr lang="en-US" altLang="zh-CN" sz="2400" dirty="0">
                <a:sym typeface="Symbol" pitchFamily="18" charset="2"/>
              </a:rPr>
              <a:t>&lt;</a:t>
            </a:r>
            <a:r>
              <a:rPr lang="en-US" altLang="zh-CN" sz="2400" i="1" dirty="0">
                <a:sym typeface="Symbol" pitchFamily="18" charset="2"/>
              </a:rPr>
              <a:t>last</a:t>
            </a:r>
            <a:r>
              <a:rPr lang="en-US" altLang="zh-CN" sz="2400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Output: Returning </a:t>
            </a:r>
            <a:r>
              <a:rPr lang="en-US" altLang="zh-CN" sz="2400" i="1" dirty="0">
                <a:sym typeface="Symbol" pitchFamily="18" charset="2"/>
              </a:rPr>
              <a:t>splitPoint</a:t>
            </a:r>
            <a:r>
              <a:rPr lang="en-US" altLang="zh-CN" sz="2400" dirty="0">
                <a:sym typeface="Symbol" pitchFamily="18" charset="2"/>
              </a:rPr>
              <a:t>, the elements origingally in </a:t>
            </a:r>
            <a:r>
              <a:rPr lang="en-US" altLang="zh-CN" sz="2400" i="1" dirty="0">
                <a:sym typeface="Symbol" pitchFamily="18" charset="2"/>
              </a:rPr>
              <a:t>first</a:t>
            </a:r>
            <a:r>
              <a:rPr lang="en-US" altLang="zh-CN" sz="2400" dirty="0">
                <a:sym typeface="Symbol" pitchFamily="18" charset="2"/>
              </a:rPr>
              <a:t>+1,…,</a:t>
            </a:r>
            <a:r>
              <a:rPr lang="en-US" altLang="zh-CN" sz="2400" i="1" dirty="0">
                <a:sym typeface="Symbol" pitchFamily="18" charset="2"/>
              </a:rPr>
              <a:t>last</a:t>
            </a:r>
            <a:r>
              <a:rPr lang="en-US" altLang="zh-CN" sz="2400" dirty="0">
                <a:sym typeface="Symbol" pitchFamily="18" charset="2"/>
              </a:rPr>
              <a:t> are rearranged into two subranges,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the keys of </a:t>
            </a:r>
            <a:r>
              <a:rPr lang="en-US" altLang="zh-CN" sz="2400" i="1" dirty="0">
                <a:sym typeface="Symbol" pitchFamily="18" charset="2"/>
              </a:rPr>
              <a:t>E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first</a:t>
            </a:r>
            <a:r>
              <a:rPr lang="en-US" altLang="zh-CN" sz="2400" dirty="0">
                <a:sym typeface="Symbol" pitchFamily="18" charset="2"/>
              </a:rPr>
              <a:t>], …, </a:t>
            </a:r>
            <a:r>
              <a:rPr lang="en-US" altLang="zh-CN" sz="2400" i="1" dirty="0">
                <a:sym typeface="Symbol" pitchFamily="18" charset="2"/>
              </a:rPr>
              <a:t>E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splitPoint</a:t>
            </a:r>
            <a:r>
              <a:rPr lang="en-US" altLang="zh-CN" sz="2400" dirty="0">
                <a:sym typeface="Symbol" pitchFamily="18" charset="2"/>
              </a:rPr>
              <a:t>-1] are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less than </a:t>
            </a:r>
            <a:r>
              <a:rPr lang="en-US" altLang="zh-CN" sz="2400" dirty="0">
                <a:sym typeface="Symbol" pitchFamily="18" charset="2"/>
              </a:rPr>
              <a:t>pivot,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itchFamily="18" charset="2"/>
              </a:rPr>
              <a:t>the keys of </a:t>
            </a:r>
            <a:r>
              <a:rPr lang="en-US" altLang="zh-CN" sz="2400" i="1" dirty="0">
                <a:sym typeface="Symbol" pitchFamily="18" charset="2"/>
              </a:rPr>
              <a:t>E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splitPoint</a:t>
            </a:r>
            <a:r>
              <a:rPr lang="en-US" altLang="zh-CN" sz="2400" dirty="0">
                <a:sym typeface="Symbol" pitchFamily="18" charset="2"/>
              </a:rPr>
              <a:t>+1], …, </a:t>
            </a:r>
            <a:r>
              <a:rPr lang="en-US" altLang="zh-CN" sz="2400" i="1" dirty="0">
                <a:sym typeface="Symbol" pitchFamily="18" charset="2"/>
              </a:rPr>
              <a:t>E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last</a:t>
            </a:r>
            <a:r>
              <a:rPr lang="en-US" altLang="zh-CN" sz="2400" dirty="0">
                <a:sym typeface="Symbol" pitchFamily="18" charset="2"/>
              </a:rPr>
              <a:t>] are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not less </a:t>
            </a:r>
            <a:r>
              <a:rPr lang="en-US" altLang="zh-CN" sz="2400" dirty="0">
                <a:sym typeface="Symbol" pitchFamily="18" charset="2"/>
              </a:rPr>
              <a:t>than pivot,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sym typeface="Symbol" pitchFamily="18" charset="2"/>
              </a:rPr>
              <a:t>first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splitPoint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last</a:t>
            </a:r>
            <a:r>
              <a:rPr lang="en-US" altLang="zh-CN" sz="2400" dirty="0">
                <a:sym typeface="Symbol" pitchFamily="18" charset="2"/>
              </a:rPr>
              <a:t>, and </a:t>
            </a:r>
            <a:r>
              <a:rPr lang="en-US" altLang="zh-CN" sz="2400" i="1" dirty="0">
                <a:sym typeface="Symbol" pitchFamily="18" charset="2"/>
              </a:rPr>
              <a:t>E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splitPoint</a:t>
            </a:r>
            <a:r>
              <a:rPr lang="en-US" altLang="zh-CN" sz="2400" dirty="0">
                <a:sym typeface="Symbol" pitchFamily="18" charset="2"/>
              </a:rPr>
              <a:t>] is vacant.</a:t>
            </a:r>
            <a:endParaRPr lang="en-US" altLang="zh-CN" sz="1800" dirty="0">
              <a:solidFill>
                <a:schemeClr val="tx2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solidFill>
                <a:schemeClr val="tx2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Partition: the Procedure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941513"/>
            <a:ext cx="9037314" cy="4079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/>
              <a:t>int</a:t>
            </a:r>
            <a:r>
              <a:rPr lang="en-US" altLang="zh-CN" sz="2800" dirty="0"/>
              <a:t> partition(Element [ ] E, Key pivot, </a:t>
            </a:r>
            <a:r>
              <a:rPr lang="en-US" altLang="zh-CN" sz="2800" b="1" dirty="0"/>
              <a:t>int </a:t>
            </a:r>
            <a:r>
              <a:rPr lang="en-US" altLang="zh-CN" sz="2800" dirty="0"/>
              <a:t>first, </a:t>
            </a:r>
            <a:r>
              <a:rPr lang="en-US" altLang="zh-CN" sz="2800" b="1" dirty="0"/>
              <a:t>int</a:t>
            </a:r>
            <a:r>
              <a:rPr lang="en-US" altLang="zh-CN" sz="2800" dirty="0"/>
              <a:t> last)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/>
              <a:t> 	int </a:t>
            </a:r>
            <a:r>
              <a:rPr lang="en-US" altLang="zh-CN" sz="2800" dirty="0"/>
              <a:t>low, high;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	low=first; high=last;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/>
              <a:t>2.	</a:t>
            </a:r>
            <a:r>
              <a:rPr lang="en-US" altLang="zh-CN" sz="2800" b="1" dirty="0"/>
              <a:t>while</a:t>
            </a:r>
            <a:r>
              <a:rPr lang="en-US" altLang="zh-CN" sz="2800" dirty="0"/>
              <a:t> (low&lt;high)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3.	      </a:t>
            </a:r>
            <a:r>
              <a:rPr lang="en-US" altLang="zh-CN" sz="2800" b="1" dirty="0"/>
              <a:t>int </a:t>
            </a:r>
            <a:r>
              <a:rPr lang="en-US" altLang="zh-CN" sz="2800" dirty="0" err="1"/>
              <a:t>highVac</a:t>
            </a:r>
            <a:r>
              <a:rPr lang="en-US" altLang="zh-CN" sz="2800" dirty="0"/>
              <a:t>=</a:t>
            </a:r>
            <a:r>
              <a:rPr lang="en-US" altLang="zh-CN" sz="2800" dirty="0" err="1">
                <a:solidFill>
                  <a:srgbClr val="FF0000"/>
                </a:solidFill>
              </a:rPr>
              <a:t>extendLargeRegion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E,pivot,low,high</a:t>
            </a:r>
            <a:r>
              <a:rPr lang="en-US" altLang="zh-CN" sz="28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4.	      </a:t>
            </a:r>
            <a:r>
              <a:rPr lang="en-US" altLang="zh-CN" sz="2800" b="1" dirty="0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lowVac</a:t>
            </a:r>
            <a:r>
              <a:rPr lang="en-US" altLang="zh-CN" sz="2800" dirty="0"/>
              <a:t> =  		</a:t>
            </a:r>
            <a:r>
              <a:rPr lang="en-US" altLang="zh-CN" sz="2800" dirty="0" err="1">
                <a:solidFill>
                  <a:srgbClr val="FF0000"/>
                </a:solidFill>
              </a:rPr>
              <a:t>extendSmallRegion</a:t>
            </a:r>
            <a:r>
              <a:rPr lang="en-US" altLang="zh-CN" sz="2800" dirty="0"/>
              <a:t>(E,pivot,low+1,highVac);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5.	      low=</a:t>
            </a:r>
            <a:r>
              <a:rPr lang="en-US" altLang="zh-CN" sz="2800" dirty="0" err="1"/>
              <a:t>lowVac</a:t>
            </a:r>
            <a:r>
              <a:rPr lang="en-US" altLang="zh-CN" sz="2800" dirty="0"/>
              <a:t>; high=highVac-1;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/>
              <a:t>6	</a:t>
            </a:r>
            <a:r>
              <a:rPr lang="en-US" altLang="zh-CN" sz="2800" b="1" dirty="0"/>
              <a:t>return</a:t>
            </a:r>
            <a:r>
              <a:rPr lang="en-US" altLang="zh-CN" sz="2800" dirty="0"/>
              <a:t> low; //</a:t>
            </a:r>
            <a:r>
              <a:rPr lang="en-US" altLang="zh-CN" sz="2800" i="1" dirty="0"/>
              <a:t>This is the </a:t>
            </a:r>
            <a:r>
              <a:rPr lang="en-US" altLang="zh-CN" sz="2800" i="1" dirty="0" err="1"/>
              <a:t>splitPoint</a:t>
            </a:r>
            <a:endParaRPr lang="en-US" altLang="zh-CN" sz="2800" b="1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6551613" y="5624513"/>
            <a:ext cx="2286000" cy="87947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highVac has been filled now.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 flipV="1">
            <a:off x="5651500" y="5300663"/>
            <a:ext cx="914400" cy="304800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64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Extending Regions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Specification for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Precondition: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lowVac&lt;high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Postcondition: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If there are elements in </a:t>
            </a:r>
            <a:r>
              <a:rPr lang="en-US" altLang="zh-CN" i="1"/>
              <a:t>E[lowVac+1],...,E[high] </a:t>
            </a:r>
            <a:r>
              <a:rPr lang="en-US" altLang="zh-CN"/>
              <a:t>whose key is less than pivot, then the rightmost of them is moved to </a:t>
            </a:r>
            <a:r>
              <a:rPr lang="en-US" altLang="zh-CN" i="1"/>
              <a:t>E[lowVac]</a:t>
            </a:r>
            <a:r>
              <a:rPr lang="en-US" altLang="zh-CN"/>
              <a:t>, and its original index is returned.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If there is no such element, </a:t>
            </a:r>
            <a:r>
              <a:rPr lang="en-US" altLang="zh-CN" i="1"/>
              <a:t>lowVac</a:t>
            </a:r>
            <a:r>
              <a:rPr lang="en-US" altLang="zh-CN"/>
              <a:t> is returned.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8686800" cy="5143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extendLargeRegion</a:t>
            </a:r>
            <a:r>
              <a:rPr lang="en-US" altLang="zh-CN">
                <a:solidFill>
                  <a:srgbClr val="0099CC"/>
                </a:solidFill>
              </a:rPr>
              <a:t>(Element[ ] E, Key pivot, </a:t>
            </a:r>
            <a:r>
              <a:rPr lang="en-US" altLang="zh-CN" b="1">
                <a:solidFill>
                  <a:srgbClr val="0099CC"/>
                </a:solidFill>
              </a:rPr>
              <a:t>int </a:t>
            </a:r>
            <a:r>
              <a:rPr lang="en-US" altLang="zh-CN">
                <a:solidFill>
                  <a:srgbClr val="0099CC"/>
                </a:solidFill>
              </a:rPr>
              <a:t>lowVac, </a:t>
            </a:r>
            <a:r>
              <a:rPr lang="en-US" altLang="zh-CN" b="1">
                <a:solidFill>
                  <a:srgbClr val="0099CC"/>
                </a:solidFill>
              </a:rPr>
              <a:t>int </a:t>
            </a:r>
            <a:r>
              <a:rPr lang="en-US" altLang="zh-CN">
                <a:solidFill>
                  <a:srgbClr val="0099CC"/>
                </a:solidFill>
              </a:rPr>
              <a:t>high)</a:t>
            </a:r>
            <a:endParaRPr lang="zh-CN" altLang="en-US">
              <a:solidFill>
                <a:srgbClr val="00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03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1447800" y="2057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/>
              <a:t>Example of Quicksort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371600" y="2057400"/>
            <a:ext cx="6400800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45    14    62    51    75    96    33    84    20</a:t>
            </a:r>
          </a:p>
        </p:txBody>
      </p:sp>
      <p:sp>
        <p:nvSpPr>
          <p:cNvPr id="33797" name="Freeform 5"/>
          <p:cNvSpPr>
            <a:spLocks/>
          </p:cNvSpPr>
          <p:nvPr/>
        </p:nvSpPr>
        <p:spPr bwMode="auto">
          <a:xfrm>
            <a:off x="762000" y="1930400"/>
            <a:ext cx="685800" cy="355600"/>
          </a:xfrm>
          <a:custGeom>
            <a:avLst/>
            <a:gdLst>
              <a:gd name="T0" fmla="*/ 432 w 432"/>
              <a:gd name="T1" fmla="*/ 128 h 224"/>
              <a:gd name="T2" fmla="*/ 336 w 432"/>
              <a:gd name="T3" fmla="*/ 32 h 224"/>
              <a:gd name="T4" fmla="*/ 144 w 432"/>
              <a:gd name="T5" fmla="*/ 32 h 224"/>
              <a:gd name="T6" fmla="*/ 0 w 432"/>
              <a:gd name="T7" fmla="*/ 224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24"/>
              <a:gd name="T14" fmla="*/ 432 w 432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24">
                <a:moveTo>
                  <a:pt x="432" y="128"/>
                </a:moveTo>
                <a:cubicBezTo>
                  <a:pt x="408" y="88"/>
                  <a:pt x="384" y="48"/>
                  <a:pt x="336" y="32"/>
                </a:cubicBezTo>
                <a:cubicBezTo>
                  <a:pt x="288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>
            <a:solidFill>
              <a:srgbClr val="FF66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2286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45 </a:t>
            </a:r>
            <a:r>
              <a:rPr lang="en-US" altLang="zh-CN" sz="1800"/>
              <a:t>as pivot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71600" y="2743200"/>
            <a:ext cx="6400800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20    14    62    51    75    96    33    84    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73152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1752600" y="2362200"/>
            <a:ext cx="5486400" cy="5334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371600" y="3505200"/>
            <a:ext cx="6400800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20    14          51    75    96    33    84    62   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124200" y="2971800"/>
            <a:ext cx="4191000" cy="6858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895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239000" y="2362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high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7239000" y="31242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highVac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371600" y="2438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low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667000" y="3810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lowVac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81000" y="41148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371600" y="4267200"/>
            <a:ext cx="64008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20    14          51    75    96    33    84    62   </a:t>
            </a:r>
          </a:p>
        </p:txBody>
      </p: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2895600" y="4267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7010400" y="4191000"/>
            <a:ext cx="0" cy="53340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743200" y="4572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low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400800" y="4572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high =highVac-1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371600" y="4953000"/>
            <a:ext cx="64008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20    14    33    51    75    96          84    62   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3124200" y="4495800"/>
            <a:ext cx="2743200" cy="6096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5791200" y="4953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562600" y="5257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highVac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371600" y="5715000"/>
            <a:ext cx="64008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20    14    33          75    96    51    84    62   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3886200" y="5105400"/>
            <a:ext cx="1905000" cy="7620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1" name="Oval 29"/>
          <p:cNvSpPr>
            <a:spLocks noChangeArrowheads="1"/>
          </p:cNvSpPr>
          <p:nvPr/>
        </p:nvSpPr>
        <p:spPr bwMode="auto">
          <a:xfrm>
            <a:off x="36576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638800" y="6019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highVac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6019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lowVac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3505200" y="5486400"/>
            <a:ext cx="2133600" cy="914400"/>
          </a:xfrm>
          <a:prstGeom prst="rect">
            <a:avLst/>
          </a:prstGeom>
          <a:noFill/>
          <a:ln w="9525">
            <a:solidFill>
              <a:srgbClr val="00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09600" y="6248400"/>
            <a:ext cx="3048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To be processed in the next loop</a:t>
            </a: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flipV="1">
            <a:off x="3352800" y="6324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Divide and Conquer: General Pattern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solve(</a:t>
            </a:r>
            <a:r>
              <a:rPr lang="en-US" altLang="zh-CN" sz="2400" i="1"/>
              <a:t>I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</a:t>
            </a:r>
            <a:r>
              <a:rPr lang="en-US" altLang="zh-CN" sz="2400" i="1"/>
              <a:t>n</a:t>
            </a:r>
            <a:r>
              <a:rPr lang="en-US" altLang="zh-CN" sz="2400"/>
              <a:t>=size(</a:t>
            </a:r>
            <a:r>
              <a:rPr lang="en-US" altLang="zh-CN" sz="2400" i="1"/>
              <a:t>I</a:t>
            </a:r>
            <a:r>
              <a:rPr lang="en-US" altLang="zh-CN" sz="240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smallSize)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   solution=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directlySolve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</a:t>
            </a:r>
            <a:r>
              <a:rPr lang="en-US" altLang="zh-CN" sz="2400" b="1">
                <a:sym typeface="Symbol" pitchFamily="18" charset="2"/>
              </a:rPr>
              <a:t>else</a:t>
            </a:r>
            <a:endParaRPr lang="en-US" altLang="zh-CN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   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divide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 into 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 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k</a:t>
            </a:r>
            <a:r>
              <a:rPr lang="en-US" altLang="zh-CN" sz="2400"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   for each 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{1,…,k}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        </a:t>
            </a:r>
            <a:r>
              <a:rPr lang="en-US" altLang="zh-CN" sz="2400" i="1">
                <a:sym typeface="Symbol" pitchFamily="18" charset="2"/>
              </a:rPr>
              <a:t>S</a:t>
            </a:r>
            <a:r>
              <a:rPr lang="en-US" altLang="zh-CN" sz="2400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</a:t>
            </a:r>
            <a:r>
              <a:rPr lang="en-US" altLang="zh-CN" sz="2400">
                <a:solidFill>
                  <a:srgbClr val="0000CC"/>
                </a:solidFill>
                <a:sym typeface="Symbol" pitchFamily="18" charset="2"/>
              </a:rPr>
              <a:t>solve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   solution=</a:t>
            </a:r>
            <a:r>
              <a:rPr lang="en-US" altLang="zh-CN" sz="2400">
                <a:solidFill>
                  <a:srgbClr val="FF0000"/>
                </a:solidFill>
                <a:sym typeface="Symbol" pitchFamily="18" charset="2"/>
              </a:rPr>
              <a:t>combine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S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 </a:t>
            </a:r>
            <a:r>
              <a:rPr lang="en-US" altLang="zh-CN" sz="2400" i="1">
                <a:sym typeface="Symbol" pitchFamily="18" charset="2"/>
              </a:rPr>
              <a:t>,… 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S</a:t>
            </a:r>
            <a:r>
              <a:rPr lang="en-US" altLang="zh-CN" sz="2400" baseline="-25000">
                <a:sym typeface="Symbol" pitchFamily="18" charset="2"/>
              </a:rPr>
              <a:t>k</a:t>
            </a:r>
            <a:r>
              <a:rPr lang="en-US" altLang="zh-CN" sz="2400"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</a:t>
            </a:r>
            <a:r>
              <a:rPr lang="en-US" altLang="zh-CN" sz="2400" b="1">
                <a:sym typeface="Symbol" pitchFamily="18" charset="2"/>
              </a:rPr>
              <a:t>return</a:t>
            </a:r>
            <a:r>
              <a:rPr lang="en-US" altLang="zh-CN" sz="2400">
                <a:sym typeface="Symbol" pitchFamily="18" charset="2"/>
              </a:rPr>
              <a:t> solution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572000" y="3276600"/>
            <a:ext cx="4343400" cy="1476375"/>
          </a:xfrm>
          <a:prstGeom prst="rect">
            <a:avLst/>
          </a:prstGeom>
          <a:solidFill>
            <a:srgbClr val="FFFF99">
              <a:alpha val="50195"/>
            </a:srgb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endParaRPr lang="en-US" altLang="zh-CN" sz="800" i="1"/>
          </a:p>
          <a:p>
            <a:pPr eaLnBrk="1" hangingPunct="1">
              <a:spcBef>
                <a:spcPct val="80000"/>
              </a:spcBef>
            </a:pP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)=</a:t>
            </a:r>
            <a:r>
              <a:rPr lang="en-US" altLang="zh-CN" i="1"/>
              <a:t>D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)+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size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i="1" baseline="-25000"/>
              <a:t>i</a:t>
            </a:r>
            <a:r>
              <a:rPr lang="en-US" altLang="zh-CN"/>
              <a:t>))+</a:t>
            </a:r>
            <a:r>
              <a:rPr lang="en-US" altLang="zh-CN" i="1"/>
              <a:t>C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                 </a:t>
            </a:r>
            <a:r>
              <a:rPr lang="en-US" altLang="zh-CN" sz="1800"/>
              <a:t>for </a:t>
            </a:r>
            <a:r>
              <a:rPr lang="en-US" altLang="zh-CN" sz="1800" i="1"/>
              <a:t>n</a:t>
            </a:r>
            <a:r>
              <a:rPr lang="en-US" altLang="zh-CN" sz="1800"/>
              <a:t>&gt;smallSize</a:t>
            </a:r>
            <a:endParaRPr lang="en-US" altLang="zh-CN" i="1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096000" y="3505200"/>
          <a:ext cx="596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4" imgW="279360" imgH="444240" progId="Equation.3">
                  <p:embed/>
                </p:oleObj>
              </mc:Choice>
              <mc:Fallback>
                <p:oleObj name="Equation" r:id="rId4" imgW="2793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5969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191000" y="2057400"/>
            <a:ext cx="3352800" cy="514350"/>
          </a:xfrm>
          <a:prstGeom prst="rect">
            <a:avLst/>
          </a:prstGeom>
          <a:solidFill>
            <a:srgbClr val="CCFFCC">
              <a:alpha val="50195"/>
            </a:srgb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)=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 </a:t>
            </a:r>
            <a:r>
              <a:rPr lang="en-US" altLang="zh-CN" sz="1800"/>
              <a:t>for </a:t>
            </a:r>
            <a:r>
              <a:rPr lang="en-US" altLang="zh-CN" sz="1800" i="1"/>
              <a:t>n</a:t>
            </a:r>
            <a:r>
              <a:rPr lang="en-US" altLang="zh-CN" sz="1800">
                <a:sym typeface="Symbol" pitchFamily="18" charset="2"/>
              </a:rPr>
              <a:t>smallSize</a:t>
            </a:r>
            <a:endParaRPr lang="en-US" altLang="zh-CN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3581400" y="2438400"/>
            <a:ext cx="1600200" cy="7620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1600200" y="3505200"/>
            <a:ext cx="4038600" cy="533400"/>
          </a:xfrm>
          <a:custGeom>
            <a:avLst/>
            <a:gdLst>
              <a:gd name="T0" fmla="*/ 2544 w 2544"/>
              <a:gd name="T1" fmla="*/ 192 h 336"/>
              <a:gd name="T2" fmla="*/ 1584 w 2544"/>
              <a:gd name="T3" fmla="*/ 48 h 336"/>
              <a:gd name="T4" fmla="*/ 816 w 2544"/>
              <a:gd name="T5" fmla="*/ 48 h 336"/>
              <a:gd name="T6" fmla="*/ 0 w 2544"/>
              <a:gd name="T7" fmla="*/ 336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336"/>
              <a:gd name="T14" fmla="*/ 2544 w 254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336">
                <a:moveTo>
                  <a:pt x="2544" y="192"/>
                </a:moveTo>
                <a:cubicBezTo>
                  <a:pt x="2208" y="132"/>
                  <a:pt x="1872" y="72"/>
                  <a:pt x="1584" y="48"/>
                </a:cubicBezTo>
                <a:cubicBezTo>
                  <a:pt x="1296" y="24"/>
                  <a:pt x="1080" y="0"/>
                  <a:pt x="816" y="48"/>
                </a:cubicBezTo>
                <a:cubicBezTo>
                  <a:pt x="552" y="96"/>
                  <a:pt x="276" y="216"/>
                  <a:pt x="0" y="336"/>
                </a:cubicBezTo>
              </a:path>
            </a:pathLst>
          </a:custGeom>
          <a:noFill/>
          <a:ln w="15875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1600200" y="3962400"/>
            <a:ext cx="152400" cy="76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3352800" y="4038600"/>
            <a:ext cx="4495800" cy="1219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Workhorse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2" y="1941513"/>
            <a:ext cx="8707883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“Hard division, easy combination”</a:t>
            </a:r>
            <a:r>
              <a:rPr lang="zh-CN" altLang="en-US" dirty="0"/>
              <a:t> （难分易合）</a:t>
            </a:r>
            <a:endParaRPr lang="en-US" altLang="zh-CN" dirty="0"/>
          </a:p>
          <a:p>
            <a:pPr eaLnBrk="1" hangingPunct="1"/>
            <a:r>
              <a:rPr lang="en-US" altLang="zh-CN" dirty="0"/>
              <a:t>“Easy division, hard combination”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Usually, the “real work” is in one part.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Worst Case: a Paradox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For a range of </a:t>
            </a:r>
            <a:r>
              <a:rPr lang="en-US" altLang="zh-CN" sz="2400" i="1" dirty="0"/>
              <a:t>k</a:t>
            </a:r>
            <a:r>
              <a:rPr lang="en-US" altLang="zh-CN" sz="2400" dirty="0"/>
              <a:t> positions, </a:t>
            </a:r>
            <a:r>
              <a:rPr lang="en-US" altLang="zh-CN" sz="2400" i="1" dirty="0"/>
              <a:t>k</a:t>
            </a:r>
            <a:r>
              <a:rPr lang="en-US" altLang="zh-CN" sz="2400" dirty="0"/>
              <a:t>-1 keys are compared with the pivot</a:t>
            </a:r>
            <a:r>
              <a:rPr lang="zh-CN" altLang="en-US" sz="2400" dirty="0"/>
              <a:t> </a:t>
            </a:r>
            <a:r>
              <a:rPr lang="en-US" altLang="zh-CN" sz="2400" dirty="0"/>
              <a:t>(one is vacant).</a:t>
            </a:r>
          </a:p>
          <a:p>
            <a:pPr eaLnBrk="1" hangingPunct="1"/>
            <a:r>
              <a:rPr lang="en-US" altLang="zh-CN" sz="2400" dirty="0"/>
              <a:t>If the pivot is the smallest, then the “large” segment has all the remaining </a:t>
            </a:r>
            <a:r>
              <a:rPr lang="en-US" altLang="zh-CN" sz="2400" i="1" dirty="0"/>
              <a:t>k</a:t>
            </a:r>
            <a:r>
              <a:rPr lang="en-US" altLang="zh-CN" sz="2400" dirty="0"/>
              <a:t>-1 elements, and the “small” segment is empty.</a:t>
            </a:r>
          </a:p>
          <a:p>
            <a:pPr eaLnBrk="1" hangingPunct="1"/>
            <a:r>
              <a:rPr lang="en-US" altLang="zh-CN" sz="2400" dirty="0"/>
              <a:t>If the elements in the array to be sorted has already in ascending order</a:t>
            </a:r>
            <a:r>
              <a:rPr lang="zh-CN" altLang="en-US" sz="2400" dirty="0"/>
              <a:t> </a:t>
            </a:r>
            <a:r>
              <a:rPr lang="en-US" altLang="zh-CN" sz="2400" dirty="0"/>
              <a:t>(the </a:t>
            </a:r>
            <a:r>
              <a:rPr lang="en-US" altLang="zh-CN" sz="2400" b="1" i="1" dirty="0">
                <a:solidFill>
                  <a:srgbClr val="FF0000"/>
                </a:solidFill>
              </a:rPr>
              <a:t>Goal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or the descending order, then the number of comparison that Partition has to do is: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86000" y="5105400"/>
          <a:ext cx="419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4" imgW="1498320" imgH="444240" progId="Equation.3">
                  <p:embed/>
                </p:oleObj>
              </mc:Choice>
              <mc:Fallback>
                <p:oleObj name="Equation" r:id="rId4" imgW="14983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419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Average Analysis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65323"/>
            <a:ext cx="86375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Assumption: all permutation of the keys are </a:t>
            </a:r>
            <a:r>
              <a:rPr lang="en-US" altLang="zh-CN" sz="2800" b="1" i="1" dirty="0">
                <a:solidFill>
                  <a:srgbClr val="FF0000"/>
                </a:solidFill>
              </a:rPr>
              <a:t>equally likely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to appear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is the average number of key comparisons when the problem size is </a:t>
            </a:r>
            <a:r>
              <a:rPr lang="en-US" altLang="zh-CN" sz="2800" i="1" dirty="0"/>
              <a:t>n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 the first cycle of </a:t>
            </a:r>
            <a:r>
              <a:rPr lang="en-US" altLang="zh-CN" sz="2800" i="1" dirty="0"/>
              <a:t>Partition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-1 comparisons are done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split point is </a:t>
            </a:r>
            <a:r>
              <a:rPr lang="en-US" altLang="zh-CN" sz="2800" i="1" dirty="0"/>
              <a:t>E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] (</a:t>
            </a:r>
            <a:r>
              <a:rPr lang="en-US" altLang="zh-CN" sz="2800" dirty="0">
                <a:solidFill>
                  <a:srgbClr val="0000CC"/>
                </a:solidFill>
              </a:rPr>
              <a:t>each </a:t>
            </a:r>
            <a:r>
              <a:rPr lang="en-US" altLang="zh-CN" sz="2800" i="1" dirty="0" err="1">
                <a:solidFill>
                  <a:srgbClr val="0000CC"/>
                </a:solidFill>
              </a:rPr>
              <a:t>i</a:t>
            </a:r>
            <a:r>
              <a:rPr lang="en-US" altLang="zh-CN" sz="2800" dirty="0">
                <a:solidFill>
                  <a:srgbClr val="0000CC"/>
                </a:solidFill>
              </a:rPr>
              <a:t> has probability 1/</a:t>
            </a:r>
            <a:r>
              <a:rPr lang="en-US" altLang="zh-CN" sz="2800" i="1" dirty="0">
                <a:solidFill>
                  <a:srgbClr val="0000CC"/>
                </a:solidFill>
              </a:rPr>
              <a:t>n</a:t>
            </a:r>
            <a:r>
              <a:rPr lang="en-US" altLang="zh-CN" sz="2800" dirty="0"/>
              <a:t>), </a:t>
            </a:r>
            <a:r>
              <a:rPr lang="en-US" altLang="zh-CN" sz="2800" i="1" dirty="0"/>
              <a:t>Partition</a:t>
            </a:r>
            <a:r>
              <a:rPr lang="en-US" altLang="zh-CN" sz="2800" dirty="0"/>
              <a:t> is to be executed recursively on the subrange [0,…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] and [</a:t>
            </a:r>
            <a:r>
              <a:rPr lang="en-US" altLang="zh-CN" sz="2800" i="1" dirty="0"/>
              <a:t>i</a:t>
            </a:r>
            <a:r>
              <a:rPr lang="en-US" altLang="zh-CN" sz="2800" dirty="0"/>
              <a:t>+1,…,</a:t>
            </a:r>
            <a:r>
              <a:rPr lang="en-US" altLang="zh-CN" sz="2800" i="1" dirty="0"/>
              <a:t>n</a:t>
            </a:r>
            <a:r>
              <a:rPr lang="en-US" altLang="zh-CN" sz="2800" dirty="0"/>
              <a:t>-1]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Recurrence Equation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with </a:t>
            </a:r>
            <a:r>
              <a:rPr lang="en-US" altLang="zh-CN" sz="2400" i="1"/>
              <a:t>i</a:t>
            </a:r>
            <a:r>
              <a:rPr lang="en-US" altLang="zh-CN" sz="2400">
                <a:sym typeface="Symbol" pitchFamily="18" charset="2"/>
              </a:rPr>
              <a:t>{0,1,2,…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-1}, each value with the probability 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1/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n</a:t>
            </a:r>
            <a:endParaRPr lang="en-US" altLang="zh-CN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So, the average number of key comparison 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 is: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ym typeface="Symbol" pitchFamily="18" charset="2"/>
              </a:rPr>
              <a:t>       and 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(1)=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(0)=0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1600200" y="1773238"/>
            <a:ext cx="6427788" cy="1830387"/>
            <a:chOff x="1008" y="1200"/>
            <a:chExt cx="3187" cy="960"/>
          </a:xfrm>
        </p:grpSpPr>
        <p:sp>
          <p:nvSpPr>
            <p:cNvPr id="9226" name="Rectangle 5"/>
            <p:cNvSpPr>
              <a:spLocks noChangeArrowheads="1"/>
            </p:cNvSpPr>
            <p:nvPr/>
          </p:nvSpPr>
          <p:spPr bwMode="auto">
            <a:xfrm>
              <a:off x="2448" y="1596"/>
              <a:ext cx="1332" cy="16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27" name="Rectangle 6"/>
            <p:cNvSpPr>
              <a:spLocks noChangeArrowheads="1"/>
            </p:cNvSpPr>
            <p:nvPr/>
          </p:nvSpPr>
          <p:spPr bwMode="auto">
            <a:xfrm>
              <a:off x="1104" y="1596"/>
              <a:ext cx="1082" cy="168"/>
            </a:xfrm>
            <a:prstGeom prst="rect">
              <a:avLst/>
            </a:prstGeom>
            <a:solidFill>
              <a:srgbClr val="339966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28" name="Oval 7"/>
            <p:cNvSpPr>
              <a:spLocks noChangeArrowheads="1"/>
            </p:cNvSpPr>
            <p:nvPr/>
          </p:nvSpPr>
          <p:spPr bwMode="auto">
            <a:xfrm>
              <a:off x="1152" y="1632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29" name="Oval 8"/>
            <p:cNvSpPr>
              <a:spLocks noChangeArrowheads="1"/>
            </p:cNvSpPr>
            <p:nvPr/>
          </p:nvSpPr>
          <p:spPr bwMode="auto">
            <a:xfrm>
              <a:off x="1344" y="1632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0" name="Oval 9"/>
            <p:cNvSpPr>
              <a:spLocks noChangeArrowheads="1"/>
            </p:cNvSpPr>
            <p:nvPr/>
          </p:nvSpPr>
          <p:spPr bwMode="auto">
            <a:xfrm>
              <a:off x="1871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1" name="Oval 10"/>
            <p:cNvSpPr>
              <a:spLocks noChangeArrowheads="1"/>
            </p:cNvSpPr>
            <p:nvPr/>
          </p:nvSpPr>
          <p:spPr bwMode="auto">
            <a:xfrm>
              <a:off x="2028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2" name="Oval 11"/>
            <p:cNvSpPr>
              <a:spLocks noChangeArrowheads="1"/>
            </p:cNvSpPr>
            <p:nvPr/>
          </p:nvSpPr>
          <p:spPr bwMode="auto">
            <a:xfrm>
              <a:off x="2271" y="1631"/>
              <a:ext cx="108" cy="102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3" name="Oval 12"/>
            <p:cNvSpPr>
              <a:spLocks noChangeArrowheads="1"/>
            </p:cNvSpPr>
            <p:nvPr/>
          </p:nvSpPr>
          <p:spPr bwMode="auto">
            <a:xfrm>
              <a:off x="2498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4" name="Oval 13"/>
            <p:cNvSpPr>
              <a:spLocks noChangeArrowheads="1"/>
            </p:cNvSpPr>
            <p:nvPr/>
          </p:nvSpPr>
          <p:spPr bwMode="auto">
            <a:xfrm>
              <a:off x="2654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5" name="Oval 14"/>
            <p:cNvSpPr>
              <a:spLocks noChangeArrowheads="1"/>
            </p:cNvSpPr>
            <p:nvPr/>
          </p:nvSpPr>
          <p:spPr bwMode="auto">
            <a:xfrm>
              <a:off x="3282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6" name="Oval 15"/>
            <p:cNvSpPr>
              <a:spLocks noChangeArrowheads="1"/>
            </p:cNvSpPr>
            <p:nvPr/>
          </p:nvSpPr>
          <p:spPr bwMode="auto">
            <a:xfrm>
              <a:off x="3438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7" name="Oval 16"/>
            <p:cNvSpPr>
              <a:spLocks noChangeArrowheads="1"/>
            </p:cNvSpPr>
            <p:nvPr/>
          </p:nvSpPr>
          <p:spPr bwMode="auto">
            <a:xfrm>
              <a:off x="3595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9238" name="Text Box 17"/>
            <p:cNvSpPr txBox="1">
              <a:spLocks noChangeArrowheads="1"/>
            </p:cNvSpPr>
            <p:nvPr/>
          </p:nvSpPr>
          <p:spPr bwMode="auto">
            <a:xfrm>
              <a:off x="2208" y="1200"/>
              <a:ext cx="1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800"/>
                <a:t>splitPoint: </a:t>
              </a:r>
              <a:r>
                <a:rPr kumimoji="0" lang="en-US" altLang="zh-CN" sz="1800" i="1"/>
                <a:t>E</a:t>
              </a:r>
              <a:r>
                <a:rPr kumimoji="0" lang="en-US" altLang="zh-CN" sz="1800"/>
                <a:t>[</a:t>
              </a:r>
              <a:r>
                <a:rPr kumimoji="0" lang="en-US" altLang="zh-CN" sz="1800" i="1"/>
                <a:t>i</a:t>
              </a:r>
              <a:r>
                <a:rPr kumimoji="0" lang="en-US" altLang="zh-CN" sz="1800"/>
                <a:t>]</a:t>
              </a:r>
            </a:p>
          </p:txBody>
        </p:sp>
        <p:sp>
          <p:nvSpPr>
            <p:cNvPr id="9239" name="Line 18"/>
            <p:cNvSpPr>
              <a:spLocks noChangeShapeType="1"/>
            </p:cNvSpPr>
            <p:nvPr/>
          </p:nvSpPr>
          <p:spPr bwMode="auto">
            <a:xfrm flipH="1">
              <a:off x="2364" y="1410"/>
              <a:ext cx="281" cy="204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19"/>
            <p:cNvSpPr>
              <a:spLocks noChangeShapeType="1"/>
            </p:cNvSpPr>
            <p:nvPr/>
          </p:nvSpPr>
          <p:spPr bwMode="auto">
            <a:xfrm flipV="1">
              <a:off x="1784" y="1764"/>
              <a:ext cx="0" cy="216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0"/>
            <p:cNvSpPr>
              <a:spLocks noChangeShapeType="1"/>
            </p:cNvSpPr>
            <p:nvPr/>
          </p:nvSpPr>
          <p:spPr bwMode="auto">
            <a:xfrm flipV="1">
              <a:off x="3120" y="1824"/>
              <a:ext cx="0" cy="204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1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Line 22"/>
            <p:cNvSpPr>
              <a:spLocks noChangeShapeType="1"/>
            </p:cNvSpPr>
            <p:nvPr/>
          </p:nvSpPr>
          <p:spPr bwMode="auto">
            <a:xfrm>
              <a:off x="2832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4" name="Text Box 23"/>
            <p:cNvSpPr txBox="1">
              <a:spLocks noChangeArrowheads="1"/>
            </p:cNvSpPr>
            <p:nvPr/>
          </p:nvSpPr>
          <p:spPr bwMode="auto">
            <a:xfrm>
              <a:off x="1008" y="1248"/>
              <a:ext cx="57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E</a:t>
              </a:r>
              <a:r>
                <a:rPr lang="en-US" altLang="zh-CN" sz="1800"/>
                <a:t>[0]</a:t>
              </a:r>
              <a:endParaRPr lang="en-US" altLang="zh-CN" sz="1800" i="1"/>
            </a:p>
          </p:txBody>
        </p:sp>
        <p:sp>
          <p:nvSpPr>
            <p:cNvPr id="9245" name="Line 24"/>
            <p:cNvSpPr>
              <a:spLocks noChangeShapeType="1"/>
            </p:cNvSpPr>
            <p:nvPr/>
          </p:nvSpPr>
          <p:spPr bwMode="auto">
            <a:xfrm>
              <a:off x="1200" y="1440"/>
              <a:ext cx="0" cy="1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Text Box 25"/>
            <p:cNvSpPr txBox="1">
              <a:spLocks noChangeArrowheads="1"/>
            </p:cNvSpPr>
            <p:nvPr/>
          </p:nvSpPr>
          <p:spPr bwMode="auto">
            <a:xfrm>
              <a:off x="3408" y="1248"/>
              <a:ext cx="57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E</a:t>
              </a:r>
              <a:r>
                <a:rPr lang="en-US" altLang="zh-CN" sz="1800"/>
                <a:t>[</a:t>
              </a:r>
              <a:r>
                <a:rPr lang="en-US" altLang="zh-CN" sz="1800" i="1"/>
                <a:t>n</a:t>
              </a:r>
              <a:r>
                <a:rPr lang="en-US" altLang="zh-CN" sz="1800"/>
                <a:t>-1]</a:t>
              </a:r>
              <a:endParaRPr lang="en-US" altLang="zh-CN" sz="1800" i="1"/>
            </a:p>
          </p:txBody>
        </p:sp>
        <p:sp>
          <p:nvSpPr>
            <p:cNvPr id="9247" name="Line 26"/>
            <p:cNvSpPr>
              <a:spLocks noChangeShapeType="1"/>
            </p:cNvSpPr>
            <p:nvPr/>
          </p:nvSpPr>
          <p:spPr bwMode="auto">
            <a:xfrm>
              <a:off x="3648" y="1440"/>
              <a:ext cx="0" cy="1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Text Box 27"/>
            <p:cNvSpPr txBox="1">
              <a:spLocks noChangeArrowheads="1"/>
            </p:cNvSpPr>
            <p:nvPr/>
          </p:nvSpPr>
          <p:spPr bwMode="auto">
            <a:xfrm>
              <a:off x="1179" y="1968"/>
              <a:ext cx="1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subrange 1: size= </a:t>
              </a:r>
              <a:r>
                <a:rPr lang="en-US" altLang="zh-CN" sz="1800" b="1" i="1">
                  <a:solidFill>
                    <a:srgbClr val="FF0000"/>
                  </a:solidFill>
                </a:rPr>
                <a:t>i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9249" name="Text Box 28"/>
            <p:cNvSpPr txBox="1">
              <a:spLocks noChangeArrowheads="1"/>
            </p:cNvSpPr>
            <p:nvPr/>
          </p:nvSpPr>
          <p:spPr bwMode="auto">
            <a:xfrm>
              <a:off x="2592" y="1968"/>
              <a:ext cx="16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subrange 2: size= </a:t>
              </a:r>
              <a:r>
                <a:rPr lang="en-US" altLang="zh-CN" sz="1800" b="1">
                  <a:solidFill>
                    <a:srgbClr val="FF0000"/>
                  </a:solidFill>
                </a:rPr>
                <a:t>n-1-</a:t>
              </a:r>
              <a:r>
                <a:rPr lang="en-US" altLang="zh-CN" sz="1800" b="1" i="1">
                  <a:solidFill>
                    <a:srgbClr val="FF0000"/>
                  </a:solidFill>
                </a:rPr>
                <a:t>i</a:t>
              </a:r>
            </a:p>
          </p:txBody>
        </p:sp>
      </p:grpSp>
      <p:graphicFrame>
        <p:nvGraphicFramePr>
          <p:cNvPr id="9218" name="Object 29"/>
          <p:cNvGraphicFramePr>
            <a:graphicFrameLocks noChangeAspect="1"/>
          </p:cNvGraphicFramePr>
          <p:nvPr/>
        </p:nvGraphicFramePr>
        <p:xfrm>
          <a:off x="1476375" y="4292600"/>
          <a:ext cx="62642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4" imgW="2654280" imgH="444240" progId="Equation.3">
                  <p:embed/>
                </p:oleObj>
              </mc:Choice>
              <mc:Fallback>
                <p:oleObj name="Equation" r:id="rId4" imgW="265428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92600"/>
                        <a:ext cx="62642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30"/>
          <p:cNvSpPr txBox="1">
            <a:spLocks noChangeArrowheads="1"/>
          </p:cNvSpPr>
          <p:nvPr/>
        </p:nvSpPr>
        <p:spPr bwMode="auto">
          <a:xfrm>
            <a:off x="4114800" y="5562600"/>
            <a:ext cx="4057650" cy="6413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The number of key comparison in the first cycle(finding the splitPoint) is </a:t>
            </a:r>
            <a:r>
              <a:rPr lang="en-US" altLang="zh-CN" sz="1800" i="1"/>
              <a:t>n</a:t>
            </a:r>
            <a:r>
              <a:rPr lang="en-US" altLang="zh-CN" sz="1800"/>
              <a:t>-1</a:t>
            </a:r>
          </a:p>
        </p:txBody>
      </p:sp>
      <p:sp>
        <p:nvSpPr>
          <p:cNvPr id="9223" name="Line 31"/>
          <p:cNvSpPr>
            <a:spLocks noChangeShapeType="1"/>
          </p:cNvSpPr>
          <p:nvPr/>
        </p:nvSpPr>
        <p:spPr bwMode="auto">
          <a:xfrm flipH="1" flipV="1">
            <a:off x="2895600" y="4953000"/>
            <a:ext cx="1219200" cy="685800"/>
          </a:xfrm>
          <a:prstGeom prst="line">
            <a:avLst/>
          </a:prstGeom>
          <a:noFill/>
          <a:ln w="15875">
            <a:solidFill>
              <a:srgbClr val="FF99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96" name="Text Box 32" descr="纸莎草纸"/>
          <p:cNvSpPr txBox="1">
            <a:spLocks noChangeArrowheads="1"/>
          </p:cNvSpPr>
          <p:nvPr/>
        </p:nvSpPr>
        <p:spPr bwMode="auto">
          <a:xfrm>
            <a:off x="4038600" y="990600"/>
            <a:ext cx="4876800" cy="213518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00CC"/>
                </a:solidFill>
              </a:rPr>
              <a:t>Why the assumed probability is still hold for each subrange?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b="1" i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4191000" y="1981200"/>
            <a:ext cx="449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No two keys within a subrange have been compared each other!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6" grpId="0" animBg="1" autoUpdateAnimBg="0"/>
      <p:bldP spid="16489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Simplified Recurrence Equation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Note: 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So: 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Two approaches to solve the equation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Guess and prove by induction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Solve directly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655763" y="1700213"/>
          <a:ext cx="64341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" name="公式" r:id="rId4" imgW="2590560" imgH="431640" progId="Equation.3">
                  <p:embed/>
                </p:oleObj>
              </mc:Choice>
              <mc:Fallback>
                <p:oleObj name="公式" r:id="rId4" imgW="2590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700213"/>
                        <a:ext cx="643413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524000" y="2895600"/>
          <a:ext cx="5640388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7" name="Equation" r:id="rId6" imgW="1892160" imgH="444240" progId="Equation.3">
                  <p:embed/>
                </p:oleObj>
              </mc:Choice>
              <mc:Fallback>
                <p:oleObj name="Equation" r:id="rId6" imgW="18921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5640388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In the 1</a:t>
            </a:r>
            <a:r>
              <a:rPr lang="en-US" altLang="zh-CN" baseline="30000" dirty="0">
                <a:latin typeface="Times New Roman" pitchFamily="18" charset="0"/>
              </a:rPr>
              <a:t>st</a:t>
            </a:r>
            <a:r>
              <a:rPr lang="en-US" altLang="zh-CN" dirty="0">
                <a:latin typeface="Times New Roman" pitchFamily="18" charset="0"/>
              </a:rPr>
              <a:t> week…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3914099-45A2-6042-A687-6EB09F2A1B19}"/>
                  </a:ext>
                </a:extLst>
              </p:cNvPr>
              <p:cNvSpPr txBox="1"/>
              <p:nvPr/>
            </p:nvSpPr>
            <p:spPr>
              <a:xfrm>
                <a:off x="611560" y="2033845"/>
                <a:ext cx="7215309" cy="2322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=0  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&lt;∞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&lt;∞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≤∞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=∞ 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3914099-45A2-6042-A687-6EB09F2A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33845"/>
                <a:ext cx="7215309" cy="2322302"/>
              </a:xfrm>
              <a:prstGeom prst="rect">
                <a:avLst/>
              </a:prstGeom>
              <a:blipFill>
                <a:blip r:embed="rId3"/>
                <a:stretch>
                  <a:fillRect r="-1230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034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Guess the Solution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41513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A special case as the clue for guess</a:t>
            </a:r>
          </a:p>
          <a:p>
            <a:pPr lvl="1" eaLnBrk="1" hangingPunct="1"/>
            <a:r>
              <a:rPr lang="en-US" altLang="zh-CN" sz="2400" dirty="0"/>
              <a:t>Assuming that </a:t>
            </a:r>
            <a:r>
              <a:rPr lang="en-US" altLang="zh-CN" sz="2400" i="1" dirty="0"/>
              <a:t>Partition</a:t>
            </a:r>
            <a:r>
              <a:rPr lang="en-US" altLang="zh-CN" sz="2400" dirty="0"/>
              <a:t> divide the problem range into 2 subranges of about the same size.</a:t>
            </a:r>
          </a:p>
          <a:p>
            <a:pPr lvl="1" eaLnBrk="1" hangingPunct="1"/>
            <a:r>
              <a:rPr lang="en-US" altLang="zh-CN" sz="2400" dirty="0"/>
              <a:t>So, the number of comparison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satisfy: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itchFamily="18" charset="2"/>
              </a:rPr>
              <a:t> 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+2</a:t>
            </a:r>
            <a:r>
              <a:rPr lang="en-US" altLang="zh-CN" sz="2400" i="1" dirty="0">
                <a:sym typeface="Symbol" pitchFamily="18" charset="2"/>
              </a:rPr>
              <a:t>Q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/2)</a:t>
            </a:r>
          </a:p>
          <a:p>
            <a:pPr lvl="1" eaLnBrk="1" hangingPunct="1"/>
            <a:r>
              <a:rPr lang="en-US" altLang="zh-CN" sz="2400" dirty="0"/>
              <a:t>Applying </a:t>
            </a:r>
            <a:r>
              <a:rPr lang="en-US" altLang="zh-CN" sz="2400" i="1" dirty="0"/>
              <a:t>Master Theorem</a:t>
            </a:r>
            <a:r>
              <a:rPr lang="en-US" altLang="zh-CN" sz="2400" dirty="0"/>
              <a:t>, case 2: 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(</a:t>
            </a:r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400" b="1" dirty="0" err="1">
                <a:solidFill>
                  <a:srgbClr val="FF0000"/>
                </a:solidFill>
                <a:sym typeface="Symbol" pitchFamily="18" charset="2"/>
              </a:rPr>
              <a:t>log</a:t>
            </a:r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/>
              <a:t>    </a:t>
            </a:r>
            <a:r>
              <a:rPr lang="en-US" altLang="zh-CN" sz="2400" dirty="0">
                <a:solidFill>
                  <a:srgbClr val="0000CC"/>
                </a:solidFill>
              </a:rPr>
              <a:t>Note: here, </a:t>
            </a:r>
            <a:r>
              <a:rPr lang="en-US" altLang="zh-CN" sz="2400" i="1" dirty="0">
                <a:solidFill>
                  <a:srgbClr val="0000CC"/>
                </a:solidFill>
              </a:rPr>
              <a:t>b</a:t>
            </a:r>
            <a:r>
              <a:rPr lang="en-US" altLang="zh-CN" sz="2400" dirty="0">
                <a:solidFill>
                  <a:srgbClr val="0000CC"/>
                </a:solidFill>
              </a:rPr>
              <a:t>=</a:t>
            </a:r>
            <a:r>
              <a:rPr lang="en-US" altLang="zh-CN" sz="2400" i="1" dirty="0">
                <a:solidFill>
                  <a:srgbClr val="0000CC"/>
                </a:solidFill>
              </a:rPr>
              <a:t>c</a:t>
            </a:r>
            <a:r>
              <a:rPr lang="en-US" altLang="zh-CN" sz="2400" dirty="0">
                <a:solidFill>
                  <a:srgbClr val="0000CC"/>
                </a:solidFill>
              </a:rPr>
              <a:t>=2, so </a:t>
            </a:r>
            <a:r>
              <a:rPr lang="en-US" altLang="zh-CN" sz="2400" i="1" dirty="0">
                <a:solidFill>
                  <a:srgbClr val="0000CC"/>
                </a:solidFill>
              </a:rPr>
              <a:t>E</a:t>
            </a:r>
            <a:r>
              <a:rPr lang="en-US" altLang="zh-CN" sz="2400" dirty="0">
                <a:solidFill>
                  <a:srgbClr val="0000CC"/>
                </a:solidFill>
              </a:rPr>
              <a:t>=lg(</a:t>
            </a:r>
            <a:r>
              <a:rPr lang="en-US" altLang="zh-CN" sz="2400" i="1" dirty="0">
                <a:solidFill>
                  <a:srgbClr val="0000CC"/>
                </a:solidFill>
              </a:rPr>
              <a:t>b</a:t>
            </a:r>
            <a:r>
              <a:rPr lang="en-US" altLang="zh-CN" sz="2400" dirty="0">
                <a:solidFill>
                  <a:srgbClr val="0000CC"/>
                </a:solidFill>
              </a:rPr>
              <a:t>)/lg(</a:t>
            </a:r>
            <a:r>
              <a:rPr lang="en-US" altLang="zh-CN" sz="2400" i="1" dirty="0">
                <a:solidFill>
                  <a:srgbClr val="0000CC"/>
                </a:solidFill>
              </a:rPr>
              <a:t>c</a:t>
            </a:r>
            <a:r>
              <a:rPr lang="en-US" altLang="zh-CN" sz="2400" dirty="0">
                <a:solidFill>
                  <a:srgbClr val="0000CC"/>
                </a:solidFill>
              </a:rPr>
              <a:t>)=1, and, </a:t>
            </a:r>
            <a:r>
              <a:rPr lang="en-US" altLang="zh-CN" sz="2400" i="1" dirty="0">
                <a:solidFill>
                  <a:srgbClr val="0000CC"/>
                </a:solidFill>
              </a:rPr>
              <a:t>f</a:t>
            </a:r>
            <a:r>
              <a:rPr lang="en-US" altLang="zh-CN" sz="2400" dirty="0">
                <a:solidFill>
                  <a:srgbClr val="0000CC"/>
                </a:solidFill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</a:rPr>
              <a:t>n</a:t>
            </a:r>
            <a:r>
              <a:rPr lang="en-US" altLang="zh-CN" sz="2400" dirty="0">
                <a:solidFill>
                  <a:srgbClr val="0000CC"/>
                </a:solidFill>
              </a:rPr>
              <a:t>)=</a:t>
            </a:r>
            <a:r>
              <a:rPr lang="en-US" altLang="zh-CN" sz="2400" i="1" dirty="0">
                <a:solidFill>
                  <a:srgbClr val="0000CC"/>
                </a:solidFill>
              </a:rPr>
              <a:t>n</a:t>
            </a:r>
            <a:r>
              <a:rPr lang="en-US" altLang="zh-CN" sz="2400" dirty="0">
                <a:solidFill>
                  <a:srgbClr val="0000CC"/>
                </a:solidFill>
              </a:rPr>
              <a:t>=</a:t>
            </a:r>
            <a:r>
              <a:rPr lang="en-US" altLang="zh-CN" sz="2400" i="1" dirty="0" err="1">
                <a:solidFill>
                  <a:srgbClr val="0000CC"/>
                </a:solidFill>
              </a:rPr>
              <a:t>n</a:t>
            </a:r>
            <a:r>
              <a:rPr lang="en-US" altLang="zh-CN" sz="2400" i="1" baseline="30000" dirty="0" err="1">
                <a:solidFill>
                  <a:srgbClr val="0000CC"/>
                </a:solidFill>
              </a:rPr>
              <a:t>E</a:t>
            </a:r>
            <a:endParaRPr lang="en-US" altLang="zh-CN" sz="2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Inductive Proof: A(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O(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ln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08963" cy="4114800"/>
          </a:xfrm>
        </p:spPr>
        <p:txBody>
          <a:bodyPr/>
          <a:lstStyle/>
          <a:p>
            <a:pPr eaLnBrk="1" hangingPunct="1"/>
            <a:r>
              <a:rPr lang="en-US" altLang="zh-CN" sz="2000"/>
              <a:t>Theorem: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cn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ln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 for some constant </a:t>
            </a:r>
            <a:r>
              <a:rPr lang="en-US" altLang="zh-CN" sz="2400" i="1">
                <a:sym typeface="Symbol" pitchFamily="18" charset="2"/>
              </a:rPr>
              <a:t>c</a:t>
            </a:r>
            <a:r>
              <a:rPr lang="en-US" altLang="zh-CN" sz="2400">
                <a:sym typeface="Symbol" pitchFamily="18" charset="2"/>
              </a:rPr>
              <a:t>, with 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>
                <a:sym typeface="Symbol" pitchFamily="18" charset="2"/>
              </a:rPr>
              <a:t>(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) defined by the recurrence equation above.</a:t>
            </a:r>
          </a:p>
          <a:p>
            <a:pPr eaLnBrk="1" hangingPunct="1"/>
            <a:r>
              <a:rPr lang="en-US" altLang="zh-CN" sz="2000"/>
              <a:t>Proof:</a:t>
            </a:r>
          </a:p>
          <a:p>
            <a:pPr lvl="1" eaLnBrk="1" hangingPunct="1"/>
            <a:r>
              <a:rPr lang="en-US" altLang="zh-CN" sz="2000"/>
              <a:t>By induction on </a:t>
            </a:r>
            <a:r>
              <a:rPr lang="en-US" altLang="zh-CN" sz="2000" i="1"/>
              <a:t>n</a:t>
            </a:r>
            <a:r>
              <a:rPr lang="en-US" altLang="zh-CN" sz="2000"/>
              <a:t>, the number of elements to be sorted. Base case(</a:t>
            </a:r>
            <a:r>
              <a:rPr lang="en-US" altLang="zh-CN" sz="2000" i="1"/>
              <a:t>n</a:t>
            </a:r>
            <a:r>
              <a:rPr lang="en-US" altLang="zh-CN" sz="2000"/>
              <a:t>=1) is trivial.</a:t>
            </a:r>
          </a:p>
          <a:p>
            <a:pPr lvl="1" eaLnBrk="1" hangingPunct="1"/>
            <a:r>
              <a:rPr lang="en-US" altLang="zh-CN" sz="2000"/>
              <a:t>Inductive assumption: </a:t>
            </a:r>
            <a:r>
              <a:rPr lang="en-US" altLang="zh-CN" sz="2000" b="1" i="1">
                <a:solidFill>
                  <a:srgbClr val="0000CC"/>
                </a:solidFill>
              </a:rPr>
              <a:t>A</a:t>
            </a:r>
            <a:r>
              <a:rPr lang="en-US" altLang="zh-CN" sz="2000" b="1">
                <a:solidFill>
                  <a:srgbClr val="0000CC"/>
                </a:solidFill>
              </a:rPr>
              <a:t>(</a:t>
            </a:r>
            <a:r>
              <a:rPr lang="en-US" altLang="zh-CN" sz="2000" b="1" i="1">
                <a:solidFill>
                  <a:srgbClr val="0000CC"/>
                </a:solidFill>
              </a:rPr>
              <a:t>i</a:t>
            </a:r>
            <a:r>
              <a:rPr lang="en-US" altLang="zh-CN" sz="2000" b="1">
                <a:solidFill>
                  <a:srgbClr val="0000CC"/>
                </a:solidFill>
              </a:rPr>
              <a:t>)</a:t>
            </a:r>
            <a:r>
              <a:rPr lang="en-US" altLang="zh-CN" sz="2000" b="1">
                <a:solidFill>
                  <a:srgbClr val="0000CC"/>
                </a:solidFill>
                <a:sym typeface="Symbol" pitchFamily="18" charset="2"/>
              </a:rPr>
              <a:t></a:t>
            </a:r>
            <a:r>
              <a:rPr lang="en-US" altLang="zh-CN" sz="2000" b="1" i="1">
                <a:solidFill>
                  <a:srgbClr val="0000CC"/>
                </a:solidFill>
                <a:sym typeface="Symbol" pitchFamily="18" charset="2"/>
              </a:rPr>
              <a:t>ci</a:t>
            </a:r>
            <a:r>
              <a:rPr lang="en-US" altLang="zh-CN" sz="2000" b="1">
                <a:solidFill>
                  <a:srgbClr val="0000CC"/>
                </a:solidFill>
                <a:sym typeface="Symbol" pitchFamily="18" charset="2"/>
              </a:rPr>
              <a:t>ln</a:t>
            </a:r>
            <a:r>
              <a:rPr lang="en-US" altLang="zh-CN" sz="2000" b="1" i="1">
                <a:solidFill>
                  <a:srgbClr val="0000CC"/>
                </a:solidFill>
                <a:sym typeface="Symbol" pitchFamily="18" charset="2"/>
              </a:rPr>
              <a:t>i</a:t>
            </a:r>
            <a:r>
              <a:rPr lang="en-US" altLang="zh-CN" sz="2000">
                <a:sym typeface="Symbol" pitchFamily="18" charset="2"/>
              </a:rPr>
              <a:t> for 1</a:t>
            </a:r>
            <a:r>
              <a:rPr lang="en-US" altLang="zh-CN" sz="2000" i="1">
                <a:sym typeface="Symbol" pitchFamily="18" charset="2"/>
              </a:rPr>
              <a:t>i&lt;</a:t>
            </a:r>
            <a:r>
              <a:rPr lang="en-US" altLang="zh-CN" sz="2000">
                <a:sym typeface="Symbol" pitchFamily="18" charset="2"/>
              </a:rPr>
              <a:t>n </a:t>
            </a:r>
          </a:p>
          <a:p>
            <a:pPr lvl="1" eaLnBrk="1" hangingPunct="1"/>
            <a:endParaRPr lang="en-US" altLang="zh-CN" sz="2000">
              <a:sym typeface="Symbol" pitchFamily="18" charset="2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14400" y="3962400"/>
          <a:ext cx="7696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4" imgW="3632040" imgH="1434960" progId="Equation.3">
                  <p:embed/>
                </p:oleObj>
              </mc:Choice>
              <mc:Fallback>
                <p:oleObj name="Equation" r:id="rId4" imgW="3632040" imgH="1434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7696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 descr="粉色砂纸"/>
          <p:cNvSpPr>
            <a:spLocks noChangeArrowheads="1"/>
          </p:cNvSpPr>
          <p:nvPr/>
        </p:nvSpPr>
        <p:spPr bwMode="auto">
          <a:xfrm rot="10800000">
            <a:off x="457200" y="1828800"/>
            <a:ext cx="8534400" cy="4572000"/>
          </a:xfrm>
          <a:prstGeom prst="rtTriangl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294" name="AutoShape 3" descr="蓝色砂纸"/>
          <p:cNvSpPr>
            <a:spLocks noChangeArrowheads="1"/>
          </p:cNvSpPr>
          <p:nvPr/>
        </p:nvSpPr>
        <p:spPr bwMode="auto">
          <a:xfrm>
            <a:off x="228600" y="2057400"/>
            <a:ext cx="8534400" cy="4572000"/>
          </a:xfrm>
          <a:prstGeom prst="rtTriangl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For Your Reference</a:t>
            </a:r>
          </a:p>
        </p:txBody>
      </p:sp>
      <p:grpSp>
        <p:nvGrpSpPr>
          <p:cNvPr id="12296" name="Group 5"/>
          <p:cNvGrpSpPr>
            <a:grpSpLocks/>
          </p:cNvGrpSpPr>
          <p:nvPr/>
        </p:nvGrpSpPr>
        <p:grpSpPr bwMode="auto">
          <a:xfrm>
            <a:off x="228600" y="3505200"/>
            <a:ext cx="5334000" cy="2819400"/>
            <a:chOff x="624" y="1824"/>
            <a:chExt cx="3360" cy="1776"/>
          </a:xfrm>
        </p:grpSpPr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864" y="182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1" name="Line 7"/>
            <p:cNvSpPr>
              <a:spLocks noChangeShapeType="1"/>
            </p:cNvSpPr>
            <p:nvPr/>
          </p:nvSpPr>
          <p:spPr bwMode="auto">
            <a:xfrm>
              <a:off x="624" y="3408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2" name="Freeform 8"/>
            <p:cNvSpPr>
              <a:spLocks/>
            </p:cNvSpPr>
            <p:nvPr/>
          </p:nvSpPr>
          <p:spPr bwMode="auto">
            <a:xfrm>
              <a:off x="1104" y="2496"/>
              <a:ext cx="1872" cy="912"/>
            </a:xfrm>
            <a:custGeom>
              <a:avLst/>
              <a:gdLst>
                <a:gd name="T0" fmla="*/ 0 w 1872"/>
                <a:gd name="T1" fmla="*/ 912 h 912"/>
                <a:gd name="T2" fmla="*/ 96 w 1872"/>
                <a:gd name="T3" fmla="*/ 624 h 912"/>
                <a:gd name="T4" fmla="*/ 288 w 1872"/>
                <a:gd name="T5" fmla="*/ 384 h 912"/>
                <a:gd name="T6" fmla="*/ 581 w 1872"/>
                <a:gd name="T7" fmla="*/ 238 h 912"/>
                <a:gd name="T8" fmla="*/ 873 w 1872"/>
                <a:gd name="T9" fmla="*/ 143 h 912"/>
                <a:gd name="T10" fmla="*/ 1344 w 1872"/>
                <a:gd name="T11" fmla="*/ 48 h 912"/>
                <a:gd name="T12" fmla="*/ 1872 w 1872"/>
                <a:gd name="T13" fmla="*/ 0 h 9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912"/>
                <a:gd name="T23" fmla="*/ 1872 w 1872"/>
                <a:gd name="T24" fmla="*/ 912 h 9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912">
                  <a:moveTo>
                    <a:pt x="0" y="912"/>
                  </a:moveTo>
                  <a:cubicBezTo>
                    <a:pt x="24" y="812"/>
                    <a:pt x="48" y="712"/>
                    <a:pt x="96" y="624"/>
                  </a:cubicBezTo>
                  <a:cubicBezTo>
                    <a:pt x="144" y="536"/>
                    <a:pt x="207" y="448"/>
                    <a:pt x="288" y="384"/>
                  </a:cubicBezTo>
                  <a:cubicBezTo>
                    <a:pt x="369" y="320"/>
                    <a:pt x="484" y="278"/>
                    <a:pt x="581" y="238"/>
                  </a:cubicBezTo>
                  <a:cubicBezTo>
                    <a:pt x="678" y="198"/>
                    <a:pt x="746" y="175"/>
                    <a:pt x="873" y="143"/>
                  </a:cubicBezTo>
                  <a:cubicBezTo>
                    <a:pt x="1000" y="111"/>
                    <a:pt x="1178" y="72"/>
                    <a:pt x="1344" y="48"/>
                  </a:cubicBezTo>
                  <a:cubicBezTo>
                    <a:pt x="1510" y="24"/>
                    <a:pt x="1696" y="12"/>
                    <a:pt x="18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Rectangle 9"/>
            <p:cNvSpPr>
              <a:spLocks noChangeArrowheads="1"/>
            </p:cNvSpPr>
            <p:nvPr/>
          </p:nvSpPr>
          <p:spPr bwMode="auto">
            <a:xfrm>
              <a:off x="1248" y="3072"/>
              <a:ext cx="14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04" name="Rectangle 10"/>
            <p:cNvSpPr>
              <a:spLocks noChangeArrowheads="1"/>
            </p:cNvSpPr>
            <p:nvPr/>
          </p:nvSpPr>
          <p:spPr bwMode="auto">
            <a:xfrm>
              <a:off x="1392" y="2880"/>
              <a:ext cx="144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1536" y="2784"/>
              <a:ext cx="144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06" name="Rectangle 12"/>
            <p:cNvSpPr>
              <a:spLocks noChangeArrowheads="1"/>
            </p:cNvSpPr>
            <p:nvPr/>
          </p:nvSpPr>
          <p:spPr bwMode="auto">
            <a:xfrm>
              <a:off x="1680" y="2736"/>
              <a:ext cx="144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07" name="Rectangle 13"/>
            <p:cNvSpPr>
              <a:spLocks noChangeArrowheads="1"/>
            </p:cNvSpPr>
            <p:nvPr/>
          </p:nvSpPr>
          <p:spPr bwMode="auto">
            <a:xfrm>
              <a:off x="1824" y="2688"/>
              <a:ext cx="144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08" name="Rectangle 14"/>
            <p:cNvSpPr>
              <a:spLocks noChangeArrowheads="1"/>
            </p:cNvSpPr>
            <p:nvPr/>
          </p:nvSpPr>
          <p:spPr bwMode="auto">
            <a:xfrm>
              <a:off x="1968" y="2640"/>
              <a:ext cx="144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09" name="Rectangle 15"/>
            <p:cNvSpPr>
              <a:spLocks noChangeArrowheads="1"/>
            </p:cNvSpPr>
            <p:nvPr/>
          </p:nvSpPr>
          <p:spPr bwMode="auto">
            <a:xfrm>
              <a:off x="2112" y="2592"/>
              <a:ext cx="144" cy="81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0" name="Rectangle 16"/>
            <p:cNvSpPr>
              <a:spLocks noChangeArrowheads="1"/>
            </p:cNvSpPr>
            <p:nvPr/>
          </p:nvSpPr>
          <p:spPr bwMode="auto">
            <a:xfrm>
              <a:off x="1104" y="3072"/>
              <a:ext cx="1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1" name="Rectangle 17"/>
            <p:cNvSpPr>
              <a:spLocks noChangeArrowheads="1"/>
            </p:cNvSpPr>
            <p:nvPr/>
          </p:nvSpPr>
          <p:spPr bwMode="auto">
            <a:xfrm>
              <a:off x="1248" y="2880"/>
              <a:ext cx="14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2" name="Rectangle 18"/>
            <p:cNvSpPr>
              <a:spLocks noChangeArrowheads="1"/>
            </p:cNvSpPr>
            <p:nvPr/>
          </p:nvSpPr>
          <p:spPr bwMode="auto">
            <a:xfrm>
              <a:off x="1392" y="2784"/>
              <a:ext cx="1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3" name="Rectangle 19"/>
            <p:cNvSpPr>
              <a:spLocks noChangeArrowheads="1"/>
            </p:cNvSpPr>
            <p:nvPr/>
          </p:nvSpPr>
          <p:spPr bwMode="auto">
            <a:xfrm>
              <a:off x="1536" y="2736"/>
              <a:ext cx="14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4" name="Text Box 20"/>
            <p:cNvSpPr txBox="1">
              <a:spLocks noChangeArrowheads="1"/>
            </p:cNvSpPr>
            <p:nvPr/>
          </p:nvSpPr>
          <p:spPr bwMode="auto">
            <a:xfrm>
              <a:off x="1152" y="336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/>
                <a:t>a</a:t>
              </a:r>
            </a:p>
          </p:txBody>
        </p:sp>
        <p:sp>
          <p:nvSpPr>
            <p:cNvPr id="12315" name="Text Box 21"/>
            <p:cNvSpPr txBox="1"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/>
                <a:t>b</a:t>
              </a:r>
            </a:p>
          </p:txBody>
        </p:sp>
      </p:grpSp>
      <p:graphicFrame>
        <p:nvGraphicFramePr>
          <p:cNvPr id="12290" name="Object 22"/>
          <p:cNvGraphicFramePr>
            <a:graphicFrameLocks noChangeAspect="1"/>
          </p:cNvGraphicFramePr>
          <p:nvPr/>
        </p:nvGraphicFramePr>
        <p:xfrm>
          <a:off x="2895600" y="5257800"/>
          <a:ext cx="3886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Equation" r:id="rId6" imgW="2095200" imgH="431640" progId="Equation.3">
                  <p:embed/>
                </p:oleObj>
              </mc:Choice>
              <mc:Fallback>
                <p:oleObj name="Equation" r:id="rId6" imgW="209520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3886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Line 23"/>
          <p:cNvSpPr>
            <a:spLocks noChangeShapeType="1"/>
          </p:cNvSpPr>
          <p:nvPr/>
        </p:nvSpPr>
        <p:spPr bwMode="auto">
          <a:xfrm>
            <a:off x="228600" y="1905000"/>
            <a:ext cx="8610600" cy="4572000"/>
          </a:xfrm>
          <a:prstGeom prst="line">
            <a:avLst/>
          </a:prstGeom>
          <a:noFill/>
          <a:ln w="76200" cmpd="tri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1" name="Object 24"/>
          <p:cNvGraphicFramePr>
            <a:graphicFrameLocks noChangeAspect="1"/>
          </p:cNvGraphicFramePr>
          <p:nvPr/>
        </p:nvGraphicFramePr>
        <p:xfrm>
          <a:off x="2667000" y="2133600"/>
          <a:ext cx="586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Equation" r:id="rId8" imgW="2666880" imgH="419040" progId="Equation.3">
                  <p:embed/>
                </p:oleObj>
              </mc:Choice>
              <mc:Fallback>
                <p:oleObj name="Equation" r:id="rId8" imgW="266688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586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Oval 25"/>
          <p:cNvSpPr>
            <a:spLocks noChangeArrowheads="1"/>
          </p:cNvSpPr>
          <p:nvPr/>
        </p:nvSpPr>
        <p:spPr bwMode="auto">
          <a:xfrm>
            <a:off x="5029200" y="3352800"/>
            <a:ext cx="3886200" cy="19812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2292" name="Object 26"/>
          <p:cNvGraphicFramePr>
            <a:graphicFrameLocks noChangeAspect="1"/>
          </p:cNvGraphicFramePr>
          <p:nvPr/>
        </p:nvGraphicFramePr>
        <p:xfrm>
          <a:off x="5562600" y="3657600"/>
          <a:ext cx="289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Equation" r:id="rId10" imgW="1231560" imgH="431640" progId="Equation.3">
                  <p:embed/>
                </p:oleObj>
              </mc:Choice>
              <mc:Fallback>
                <p:oleObj name="Equation" r:id="rId10" imgW="123156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2895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27"/>
          <p:cNvSpPr txBox="1">
            <a:spLocks noChangeArrowheads="1"/>
          </p:cNvSpPr>
          <p:nvPr/>
        </p:nvSpPr>
        <p:spPr bwMode="auto">
          <a:xfrm>
            <a:off x="6324600" y="4419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chemeClr val="tx2"/>
                </a:solidFill>
              </a:rPr>
              <a:t>Harmonic Series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0F216B-F4BD-D14E-B1B0-865C4E64C2E8}"/>
              </a:ext>
            </a:extLst>
          </p:cNvPr>
          <p:cNvSpPr txBox="1"/>
          <p:nvPr/>
        </p:nvSpPr>
        <p:spPr>
          <a:xfrm>
            <a:off x="647700" y="3989032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 f(x) is nondecreasing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Inductive Proof: A(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(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ln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208963" cy="41148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Theorem: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cn</a:t>
            </a:r>
            <a:r>
              <a:rPr lang="en-US" altLang="zh-CN" sz="2400" b="1" dirty="0" err="1">
                <a:solidFill>
                  <a:srgbClr val="FF0000"/>
                </a:solidFill>
                <a:sym typeface="Symbol" pitchFamily="18" charset="2"/>
              </a:rPr>
              <a:t>ln</a:t>
            </a:r>
            <a:r>
              <a:rPr lang="en-US" altLang="zh-CN" sz="2400" b="1" i="1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 for some constant </a:t>
            </a:r>
            <a:r>
              <a:rPr lang="en-US" altLang="zh-CN" sz="2400" i="1" dirty="0">
                <a:sym typeface="Symbol" pitchFamily="18" charset="2"/>
              </a:rPr>
              <a:t>c</a:t>
            </a:r>
            <a:r>
              <a:rPr lang="en-US" altLang="zh-CN" sz="2400" dirty="0">
                <a:sym typeface="Symbol" pitchFamily="18" charset="2"/>
              </a:rPr>
              <a:t>, with </a:t>
            </a:r>
            <a:r>
              <a:rPr lang="en-US" altLang="zh-CN" sz="2400" b="1" dirty="0">
                <a:solidFill>
                  <a:srgbClr val="0000CC"/>
                </a:solidFill>
                <a:sym typeface="Symbol" pitchFamily="18" charset="2"/>
              </a:rPr>
              <a:t>large </a:t>
            </a:r>
            <a:r>
              <a:rPr lang="en-US" altLang="zh-CN" sz="2400" b="1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endParaRPr lang="en-US" altLang="zh-CN" sz="2400" b="1" dirty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400" dirty="0"/>
              <a:t>Inductive reasoning:</a:t>
            </a:r>
            <a:endParaRPr lang="en-US" altLang="zh-CN" sz="2400" dirty="0">
              <a:sym typeface="Symbol" pitchFamily="18" charset="2"/>
            </a:endParaRP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08063" y="2636838"/>
          <a:ext cx="7489825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公式" r:id="rId4" imgW="5067000" imgH="2222280" progId="Equation.3">
                  <p:embed/>
                </p:oleObj>
              </mc:Choice>
              <mc:Fallback>
                <p:oleObj name="公式" r:id="rId4" imgW="5067000" imgH="222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636838"/>
                        <a:ext cx="7489825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04025" y="2205038"/>
            <a:ext cx="1512888" cy="7318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Inductive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/>
              <a:t>assumption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5795963" y="2457450"/>
            <a:ext cx="1008062" cy="36036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842963"/>
            <a:ext cx="8637588" cy="641350"/>
          </a:xfrm>
        </p:spPr>
        <p:txBody>
          <a:bodyPr/>
          <a:lstStyle/>
          <a:p>
            <a:pPr eaLnBrk="1" hangingPunct="1"/>
            <a:r>
              <a:rPr lang="en-US" altLang="zh-CN" sz="3600"/>
              <a:t>Directly Derived Recurrence Equation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zh-CN" sz="2400"/>
              <a:t>Combining the 2 equations in some way, we can remove all A(i) for i=1,2,…,n-2</a:t>
            </a: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16063" y="1700213"/>
          <a:ext cx="543718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公式" r:id="rId4" imgW="3377880" imgH="1028520" progId="Equation.3">
                  <p:embed/>
                </p:oleObj>
              </mc:Choice>
              <mc:Fallback>
                <p:oleObj name="公式" r:id="rId4" imgW="337788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1700213"/>
                        <a:ext cx="5437187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76375" y="4149725"/>
          <a:ext cx="59055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3" name="公式" r:id="rId6" imgW="3340080" imgH="1282680" progId="Equation.3">
                  <p:embed/>
                </p:oleObj>
              </mc:Choice>
              <mc:Fallback>
                <p:oleObj name="公式" r:id="rId6" imgW="3340080" imgH="1282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9725"/>
                        <a:ext cx="59055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249344"/>
              </p:ext>
            </p:extLst>
          </p:nvPr>
        </p:nvGraphicFramePr>
        <p:xfrm>
          <a:off x="60325" y="3522663"/>
          <a:ext cx="8985037" cy="285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7" name="公式" r:id="rId4" imgW="5232240" imgH="1511280" progId="Equation.3">
                  <p:embed/>
                </p:oleObj>
              </mc:Choice>
              <mc:Fallback>
                <p:oleObj name="公式" r:id="rId4" imgW="5232240" imgH="1511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3522663"/>
                        <a:ext cx="8985037" cy="2858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5580063" y="1844675"/>
            <a:ext cx="720725" cy="863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Solving the Equation</a:t>
            </a:r>
          </a:p>
        </p:txBody>
      </p:sp>
      <p:sp>
        <p:nvSpPr>
          <p:cNvPr id="1536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We have equation:</a:t>
            </a:r>
          </a:p>
        </p:txBody>
      </p:sp>
      <p:graphicFrame>
        <p:nvGraphicFramePr>
          <p:cNvPr id="1536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2133600"/>
          <a:ext cx="42116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8" name="公式" r:id="rId6" imgW="2349360" imgH="228600" progId="Equation.3">
                  <p:embed/>
                </p:oleObj>
              </mc:Choice>
              <mc:Fallback>
                <p:oleObj name="公式" r:id="rId6" imgW="23493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42116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51500" y="1916113"/>
          <a:ext cx="29718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9" name="公式" r:id="rId8" imgW="1917360" imgH="482400" progId="Equation.3">
                  <p:embed/>
                </p:oleObj>
              </mc:Choice>
              <mc:Fallback>
                <p:oleObj name="公式" r:id="rId8" imgW="19173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16113"/>
                        <a:ext cx="29718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AutoShape 8"/>
          <p:cNvSpPr>
            <a:spLocks noChangeArrowheads="1"/>
          </p:cNvSpPr>
          <p:nvPr/>
        </p:nvSpPr>
        <p:spPr bwMode="auto">
          <a:xfrm>
            <a:off x="4932363" y="1989138"/>
            <a:ext cx="504825" cy="5048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FF00"/>
              </a:gs>
              <a:gs pos="5000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 flipV="1">
            <a:off x="5940425" y="1268413"/>
            <a:ext cx="503238" cy="612775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2" name="Text Box 10"/>
          <p:cNvSpPr txBox="1">
            <a:spLocks noChangeArrowheads="1"/>
          </p:cNvSpPr>
          <p:nvPr/>
        </p:nvSpPr>
        <p:spPr bwMode="auto">
          <a:xfrm>
            <a:off x="6443663" y="90805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Let it be </a:t>
            </a:r>
            <a:r>
              <a:rPr lang="en-US" altLang="zh-CN" i="1"/>
              <a:t>B(n)</a:t>
            </a:r>
          </a:p>
        </p:txBody>
      </p:sp>
      <p:graphicFrame>
        <p:nvGraphicFramePr>
          <p:cNvPr id="15365" name="Object 11"/>
          <p:cNvGraphicFramePr>
            <a:graphicFrameLocks noChangeAspect="1"/>
          </p:cNvGraphicFramePr>
          <p:nvPr/>
        </p:nvGraphicFramePr>
        <p:xfrm>
          <a:off x="3492500" y="2924175"/>
          <a:ext cx="4608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0" name="公式" r:id="rId10" imgW="2641320" imgH="482400" progId="Equation.3">
                  <p:embed/>
                </p:oleObj>
              </mc:Choice>
              <mc:Fallback>
                <p:oleObj name="公式" r:id="rId10" imgW="264132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24175"/>
                        <a:ext cx="4608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5410200" y="6248400"/>
            <a:ext cx="2743200" cy="4540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/>
              <a:t>Note: ln</a:t>
            </a:r>
            <a:r>
              <a:rPr lang="en-US" altLang="zh-CN" sz="2000" i="1"/>
              <a:t>n </a:t>
            </a:r>
            <a:r>
              <a:rPr lang="en-US" altLang="zh-CN" sz="2000">
                <a:sym typeface="Symbol" pitchFamily="18" charset="2"/>
              </a:rPr>
              <a:t> 0.693 lg</a:t>
            </a:r>
            <a:r>
              <a:rPr lang="en-US" altLang="zh-CN" sz="2000" i="1">
                <a:sym typeface="Symbol" pitchFamily="18" charset="2"/>
              </a:rPr>
              <a:t>n</a:t>
            </a:r>
            <a:endParaRPr lang="en-US" altLang="zh-CN" sz="2000"/>
          </a:p>
        </p:txBody>
      </p:sp>
      <p:graphicFrame>
        <p:nvGraphicFramePr>
          <p:cNvPr id="15366" name="Object 13" descr="信纸"/>
          <p:cNvGraphicFramePr>
            <a:graphicFrameLocks noChangeAspect="1"/>
          </p:cNvGraphicFramePr>
          <p:nvPr/>
        </p:nvGraphicFramePr>
        <p:xfrm>
          <a:off x="6934200" y="35814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1" name="Equation" r:id="rId12" imgW="1549080" imgH="419040" progId="Equation.3">
                  <p:embed/>
                </p:oleObj>
              </mc:Choice>
              <mc:Fallback>
                <p:oleObj name="Equation" r:id="rId12" imgW="1549080" imgH="419040" progId="Equation.3">
                  <p:embed/>
                  <p:pic>
                    <p:nvPicPr>
                      <p:cNvPr id="0" name="Object 13" descr="信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1981200" cy="685800"/>
                      </a:xfrm>
                      <a:prstGeom prst="rect">
                        <a:avLst/>
                      </a:prstGeom>
                      <a:blipFill dpi="0" rotWithShape="0">
                        <a:blip r:embed="rId14"/>
                        <a:srcRect/>
                        <a:tile tx="0" ty="0" sx="100000" sy="100000" flip="none" algn="tl"/>
                      </a:blipFill>
                      <a:ln w="38100" cmpd="dbl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6400800" y="3810000"/>
            <a:ext cx="533400" cy="304800"/>
          </a:xfrm>
          <a:prstGeom prst="line">
            <a:avLst/>
          </a:prstGeom>
          <a:noFill/>
          <a:ln w="9525">
            <a:solidFill>
              <a:srgbClr val="FFCC99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Space Complexity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91537" cy="4114800"/>
          </a:xfrm>
        </p:spPr>
        <p:txBody>
          <a:bodyPr/>
          <a:lstStyle/>
          <a:p>
            <a:pPr eaLnBrk="1" hangingPunct="1"/>
            <a:r>
              <a:rPr lang="en-US" altLang="zh-CN"/>
              <a:t>Good news:</a:t>
            </a:r>
          </a:p>
          <a:p>
            <a:pPr lvl="1" eaLnBrk="1" hangingPunct="1"/>
            <a:r>
              <a:rPr lang="en-US" altLang="zh-CN"/>
              <a:t>Partition is in-place</a:t>
            </a:r>
          </a:p>
          <a:p>
            <a:pPr eaLnBrk="1" hangingPunct="1"/>
            <a:r>
              <a:rPr lang="en-US" altLang="zh-CN"/>
              <a:t>Bad news:</a:t>
            </a:r>
          </a:p>
          <a:p>
            <a:pPr lvl="1" eaLnBrk="1" hangingPunct="1"/>
            <a:r>
              <a:rPr lang="en-US" altLang="zh-CN"/>
              <a:t>In the worst case, the depth of recursion will be </a:t>
            </a:r>
            <a:r>
              <a:rPr lang="en-US" altLang="zh-CN" i="1"/>
              <a:t>n</a:t>
            </a:r>
            <a:r>
              <a:rPr lang="en-US" altLang="zh-CN"/>
              <a:t>-1</a:t>
            </a:r>
          </a:p>
          <a:p>
            <a:pPr lvl="1" eaLnBrk="1" hangingPunct="1"/>
            <a:r>
              <a:rPr lang="en-US" altLang="zh-CN"/>
              <a:t>So, the largest size of the recursion stack will be in </a:t>
            </a:r>
            <a:r>
              <a:rPr lang="en-US" altLang="zh-CN" i="1">
                <a:sym typeface="Symbol" pitchFamily="18" charset="2"/>
              </a:rPr>
              <a:t>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93888"/>
            <a:ext cx="7105650" cy="4467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584" y="62068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2016</a:t>
            </a:r>
            <a:r>
              <a:rPr lang="zh-CN" altLang="en-US" b="1" dirty="0"/>
              <a:t>年期中第</a:t>
            </a:r>
            <a:r>
              <a:rPr lang="en-US" altLang="zh-CN" b="1" dirty="0"/>
              <a:t>3</a:t>
            </a:r>
            <a:r>
              <a:rPr lang="zh-CN" altLang="en-US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34191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3" y="109012"/>
            <a:ext cx="6867525" cy="2676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9592" y="2865165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条直线上的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个点按横坐标大小排序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L1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上的每个点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Pi=(ai,y1)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，使用折半查找，决定在直线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上距离最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近的点：</a:t>
            </a:r>
          </a:p>
          <a:p>
            <a:pPr algn="just">
              <a:spcAft>
                <a:spcPts val="0"/>
              </a:spcAft>
            </a:pP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上有某个点与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坐标相同，则该两点之间的距离是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上点的最短距离。</a:t>
            </a:r>
          </a:p>
          <a:p>
            <a:pPr algn="just">
              <a:spcAft>
                <a:spcPts val="0"/>
              </a:spcAft>
            </a:pP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上没有点与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的坐标相同，则通过折半查找得到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坐标与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最接近的两个点（也可能是一个点）。比较这两个点与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的距离，得到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上点的最短距离。</a:t>
            </a:r>
          </a:p>
          <a:p>
            <a:pPr algn="just">
              <a:spcAft>
                <a:spcPts val="0"/>
              </a:spcAft>
            </a:pP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为每个点计算上述最短距离后，遍历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L1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上所有的点，得到全局最小的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L1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间点的最短距离。</a:t>
            </a:r>
          </a:p>
          <a:p>
            <a:r>
              <a:rPr lang="zh-CN" alt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遍历</a:t>
            </a:r>
            <a:r>
              <a:rPr lang="en-US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L1</a:t>
            </a:r>
            <a:r>
              <a:rPr lang="zh-CN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zh-CN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上，相邻</a:t>
            </a:r>
            <a:r>
              <a:rPr lang="en-US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个点间的最短距离，最终得到全局最小的，任意</a:t>
            </a:r>
            <a:r>
              <a:rPr lang="en-US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点之间的距离。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16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In the 1</a:t>
            </a:r>
            <a:r>
              <a:rPr lang="en-US" altLang="zh-CN" baseline="30000" dirty="0">
                <a:latin typeface="Times New Roman" pitchFamily="18" charset="0"/>
              </a:rPr>
              <a:t>st</a:t>
            </a:r>
            <a:r>
              <a:rPr lang="en-US" altLang="zh-CN" dirty="0">
                <a:latin typeface="Times New Roman" pitchFamily="18" charset="0"/>
              </a:rPr>
              <a:t> week…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025" y="1763815"/>
            <a:ext cx="86375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Binary search is 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What is its worst-case complexity?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⌈lg(</a:t>
            </a:r>
            <a:r>
              <a:rPr lang="en-US" altLang="zh-CN" i="1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+1)⌉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What is the lower bound of the </a:t>
            </a:r>
            <a:r>
              <a:rPr lang="zh-CN" altLang="en-US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“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search an ordered array</a:t>
            </a:r>
            <a:r>
              <a:rPr lang="zh-CN" altLang="en-US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”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Using decision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What is the average complexity of binary search?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lg(n+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r>
              <a:rPr lang="en-US" altLang="zh-CN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)-q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Let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t</a:t>
            </a:r>
            <a:r>
              <a:rPr lang="en-US" altLang="zh-CN" baseline="-25000" dirty="0"/>
              <a:t> </a:t>
            </a:r>
            <a:r>
              <a:rPr lang="en-US" altLang="zh-CN" dirty="0"/>
              <a:t>be the number of inputs for which binary search does </a:t>
            </a:r>
            <a:r>
              <a:rPr lang="en-US" altLang="zh-CN" i="1" dirty="0"/>
              <a:t>t</a:t>
            </a:r>
            <a:r>
              <a:rPr lang="en-US" altLang="zh-CN" dirty="0"/>
              <a:t> comparisons. If n=2</a:t>
            </a:r>
            <a:r>
              <a:rPr lang="en-US" altLang="zh-CN" baseline="30000" dirty="0"/>
              <a:t>k</a:t>
            </a:r>
            <a:r>
              <a:rPr lang="en-US" altLang="zh-CN" dirty="0"/>
              <a:t>-1,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t</a:t>
            </a:r>
            <a:r>
              <a:rPr lang="en-US" altLang="zh-CN" dirty="0"/>
              <a:t>=2</a:t>
            </a:r>
            <a:r>
              <a:rPr lang="en-US" altLang="zh-CN" baseline="30000" dirty="0"/>
              <a:t>t-1</a:t>
            </a:r>
            <a:r>
              <a:rPr lang="en-US" altLang="zh-CN" dirty="0"/>
              <a:t>.</a:t>
            </a:r>
            <a:endParaRPr lang="en-US" altLang="zh-CN" baseline="30000" dirty="0"/>
          </a:p>
          <a:p>
            <a:pPr lvl="2" eaLnBrk="1" hangingPunct="1">
              <a:lnSpc>
                <a:spcPct val="90000"/>
              </a:lnSpc>
            </a:pPr>
            <a:endParaRPr lang="en-US" altLang="zh-CN" i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3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In the 2</a:t>
            </a:r>
            <a:r>
              <a:rPr lang="en-US" altLang="zh-CN" baseline="30000" dirty="0">
                <a:latin typeface="Times New Roman" pitchFamily="18" charset="0"/>
              </a:rPr>
              <a:t>nd</a:t>
            </a:r>
            <a:r>
              <a:rPr lang="en-US" altLang="zh-CN" dirty="0">
                <a:latin typeface="Times New Roman" pitchFamily="18" charset="0"/>
              </a:rPr>
              <a:t>  week…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2396626"/>
            <a:ext cx="8208962" cy="411330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8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Case 1: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O(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-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(&gt;0), then: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Case 2: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as all node depth contribute about equally: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)log(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Case 3: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(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+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(&gt;0), and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O(</a:t>
            </a:r>
            <a:r>
              <a:rPr lang="en-US" altLang="zh-CN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i="1" baseline="30000" dirty="0">
                <a:latin typeface="Times New Roman" pitchFamily="18" charset="0"/>
                <a:sym typeface="Symbol" pitchFamily="18" charset="2"/>
              </a:rPr>
              <a:t>+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), (), then</a:t>
            </a:r>
            <a:r>
              <a:rPr lang="en-US" altLang="zh-CN" dirty="0">
                <a:latin typeface="Times New Roman" pitchFamily="18" charset="0"/>
              </a:rPr>
              <a:t>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(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)) </a:t>
            </a:r>
          </a:p>
          <a:p>
            <a:pPr lvl="1" algn="ctr" eaLnBrk="1" hangingPunct="1">
              <a:lnSpc>
                <a:spcPct val="80000"/>
              </a:lnSpc>
            </a:pPr>
            <a:endParaRPr lang="en-US" altLang="zh-CN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D3644D42-470B-E04F-914D-22480E0F6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519" y="1741487"/>
                <a:ext cx="7200800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chemeClr val="tx2"/>
                    </a:solidFill>
                  </a:rPr>
                  <a:t>T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)=</a:t>
                </a:r>
                <a:r>
                  <a:rPr lang="en-US" altLang="zh-CN" sz="2800" i="1" dirty="0" err="1">
                    <a:solidFill>
                      <a:schemeClr val="tx2"/>
                    </a:solidFill>
                  </a:rPr>
                  <a:t>bT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/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)+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f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n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), in which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.         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Let </a:t>
                </a:r>
                <a:r>
                  <a:rPr lang="en-US" altLang="zh-CN" sz="2800" i="1" dirty="0">
                    <a:solidFill>
                      <a:schemeClr val="tx2"/>
                    </a:solidFill>
                  </a:rPr>
                  <a:t>E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 denote </a:t>
                </a:r>
                <a:r>
                  <a:rPr lang="en-US" altLang="zh-CN" sz="2800" dirty="0" err="1">
                    <a:solidFill>
                      <a:schemeClr val="tx2"/>
                    </a:solidFill>
                  </a:rPr>
                  <a:t>log</a:t>
                </a:r>
                <a:r>
                  <a:rPr lang="en-US" altLang="zh-CN" sz="2800" i="1" baseline="-25000" dirty="0" err="1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2800" i="1" dirty="0" err="1">
                    <a:solidFill>
                      <a:schemeClr val="tx2"/>
                    </a:solidFill>
                  </a:rPr>
                  <a:t>b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, we have</a:t>
                </a:r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D3644D42-470B-E04F-914D-22480E0F6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519" y="1741487"/>
                <a:ext cx="7200800" cy="1169551"/>
              </a:xfrm>
              <a:prstGeom prst="rect">
                <a:avLst/>
              </a:prstGeom>
              <a:blipFill>
                <a:blip r:embed="rId3"/>
                <a:stretch>
                  <a:fillRect l="-1761" t="-5376" r="-7218" b="-129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26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53299" y="5758716"/>
            <a:ext cx="419070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Strassen’s</a:t>
            </a:r>
            <a:r>
              <a:rPr lang="en-US" altLang="zh-CN" dirty="0"/>
              <a:t> algorithm runs in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2.81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14" name="内容占位符 3"/>
          <p:cNvGraphicFramePr>
            <a:graphicFrameLocks noChangeAspect="1"/>
          </p:cNvGraphicFramePr>
          <p:nvPr/>
        </p:nvGraphicFramePr>
        <p:xfrm>
          <a:off x="603504" y="5594145"/>
          <a:ext cx="39862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4" imgW="1739880" imgH="279360" progId="Equation.3">
                  <p:embed/>
                </p:oleObj>
              </mc:Choice>
              <mc:Fallback>
                <p:oleObj name="公式" r:id="rId4" imgW="1739880" imgH="279360" progId="Equation.3">
                  <p:embed/>
                  <p:pic>
                    <p:nvPicPr>
                      <p:cNvPr id="14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4" y="5594145"/>
                        <a:ext cx="3986212" cy="639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1680105"/>
            <a:ext cx="2381047" cy="100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133" y="2665594"/>
            <a:ext cx="6655734" cy="2856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8FAE68-366D-9B44-A088-7941028F7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27730"/>
            <a:ext cx="977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6124"/>
            <a:ext cx="227085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14123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假如我们将“</a:t>
            </a:r>
            <a:r>
              <a:rPr lang="en-US" altLang="zh-CN" dirty="0"/>
              <a:t>1</a:t>
            </a:r>
            <a:r>
              <a:rPr lang="zh-CN" altLang="en-US" dirty="0"/>
              <a:t>位数乘”作为基本“关键”操作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8564" y="174145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你是否会认为两个</a:t>
            </a:r>
            <a:r>
              <a:rPr lang="en-US" altLang="zh-CN" i="1" dirty="0"/>
              <a:t>n </a:t>
            </a:r>
            <a:r>
              <a:rPr lang="zh-CN" altLang="en-US" dirty="0"/>
              <a:t>位整数相乘是平分复杂度的呢？</a:t>
            </a:r>
          </a:p>
        </p:txBody>
      </p:sp>
      <p:sp>
        <p:nvSpPr>
          <p:cNvPr id="7" name="Striped Right Arrow 6"/>
          <p:cNvSpPr/>
          <p:nvPr/>
        </p:nvSpPr>
        <p:spPr>
          <a:xfrm rot="5400000">
            <a:off x="4933235" y="4704200"/>
            <a:ext cx="603806" cy="441176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F30B54-29D7-5147-96E3-50E8E8D44A36}"/>
                  </a:ext>
                </a:extLst>
              </p:cNvPr>
              <p:cNvSpPr txBox="1"/>
              <p:nvPr/>
            </p:nvSpPr>
            <p:spPr>
              <a:xfrm>
                <a:off x="2918564" y="2587035"/>
                <a:ext cx="5469860" cy="208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Div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ide and Conquer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dirty="0"/>
                  <a:t>    and     y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F30B54-29D7-5147-96E3-50E8E8D44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64" y="2587035"/>
                <a:ext cx="5469860" cy="2089162"/>
              </a:xfrm>
              <a:prstGeom prst="rect">
                <a:avLst/>
              </a:prstGeom>
              <a:blipFill>
                <a:blip r:embed="rId4"/>
                <a:stretch>
                  <a:fillRect l="-1620" t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E412CC-D2EE-1F48-801B-9DAC550D08B7}"/>
                  </a:ext>
                </a:extLst>
              </p:cNvPr>
              <p:cNvSpPr/>
              <p:nvPr/>
            </p:nvSpPr>
            <p:spPr>
              <a:xfrm>
                <a:off x="2376264" y="5138710"/>
                <a:ext cx="6158924" cy="1891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1.585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E412CC-D2EE-1F48-801B-9DAC550D0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64" y="5138710"/>
                <a:ext cx="6158924" cy="1891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</a:rPr>
              <a:t>In the 2</a:t>
            </a:r>
            <a:r>
              <a:rPr lang="en-US" altLang="zh-CN" baseline="30000" dirty="0">
                <a:latin typeface="Times New Roman" pitchFamily="18" charset="0"/>
              </a:rPr>
              <a:t>nd</a:t>
            </a:r>
            <a:r>
              <a:rPr lang="en-US" altLang="zh-CN" dirty="0">
                <a:latin typeface="Times New Roman" pitchFamily="18" charset="0"/>
              </a:rPr>
              <a:t>  week…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99805" y="1660974"/>
            <a:ext cx="3945632" cy="4572000"/>
          </a:xfrm>
        </p:spPr>
        <p:txBody>
          <a:bodyPr/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Arithmetic Sequences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572000" y="1660974"/>
            <a:ext cx="4029075" cy="4114800"/>
          </a:xfrm>
        </p:spPr>
        <p:txBody>
          <a:bodyPr/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Miscellaneous 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42" y="2434798"/>
            <a:ext cx="42767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115" y="2261049"/>
            <a:ext cx="2895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29F3F-7A52-4809-8728-A47E27F963A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2" y="5495083"/>
            <a:ext cx="4642491" cy="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5697"/>
      </p:ext>
    </p:extLst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8948</TotalTime>
  <Words>3093</Words>
  <Application>Microsoft Macintosh PowerPoint</Application>
  <PresentationFormat>全屏显示(4:3)</PresentationFormat>
  <Paragraphs>400</Paragraphs>
  <Slides>48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Arial Unicode MS</vt:lpstr>
      <vt:lpstr>Myriad Pro</vt:lpstr>
      <vt:lpstr>Calibri</vt:lpstr>
      <vt:lpstr>Cambria Math</vt:lpstr>
      <vt:lpstr>Courier New</vt:lpstr>
      <vt:lpstr>Times New Roman</vt:lpstr>
      <vt:lpstr>Wingdings</vt:lpstr>
      <vt:lpstr>Artsy</vt:lpstr>
      <vt:lpstr>公式</vt:lpstr>
      <vt:lpstr>文档</vt:lpstr>
      <vt:lpstr>Equation</vt:lpstr>
      <vt:lpstr>Document</vt:lpstr>
      <vt:lpstr>In the 1st week…</vt:lpstr>
      <vt:lpstr>In the 1st week…</vt:lpstr>
      <vt:lpstr>In the 1st week…</vt:lpstr>
      <vt:lpstr>In the 1st week…</vt:lpstr>
      <vt:lpstr>In the 1st week…</vt:lpstr>
      <vt:lpstr>In the 2nd  week…</vt:lpstr>
      <vt:lpstr>Matrix Multiplication</vt:lpstr>
      <vt:lpstr>PowerPoint 演示文稿</vt:lpstr>
      <vt:lpstr>In the 2nd  week…</vt:lpstr>
      <vt:lpstr>PowerPoint 演示文稿</vt:lpstr>
      <vt:lpstr>Quicksort</vt:lpstr>
      <vt:lpstr>Quicksort </vt:lpstr>
      <vt:lpstr>What is Sorting?</vt:lpstr>
      <vt:lpstr>Comparison-Based Algorithm</vt:lpstr>
      <vt:lpstr>As Simple as Inserting</vt:lpstr>
      <vt:lpstr>Shifting Vacancy: the Specification</vt:lpstr>
      <vt:lpstr>Shifting Vacancy: Recursion</vt:lpstr>
      <vt:lpstr>Shifting Vacancy: Iteration</vt:lpstr>
      <vt:lpstr>Insertion Sorting: the Algorithm</vt:lpstr>
      <vt:lpstr>Worst-Case Analysis </vt:lpstr>
      <vt:lpstr>Average Behavior</vt:lpstr>
      <vt:lpstr>Average Complexity</vt:lpstr>
      <vt:lpstr>Inversion and Sorting</vt:lpstr>
      <vt:lpstr>Eliminating Inverses: Worst Case</vt:lpstr>
      <vt:lpstr>Eliminating Inverses: Average</vt:lpstr>
      <vt:lpstr>Quicksort: the Strategy</vt:lpstr>
      <vt:lpstr>QuickSort: the algorithm</vt:lpstr>
      <vt:lpstr>Partition: the Strategy</vt:lpstr>
      <vt:lpstr>Partition: the Process</vt:lpstr>
      <vt:lpstr>Partition: the Algorithm</vt:lpstr>
      <vt:lpstr>Partition: the Procedure</vt:lpstr>
      <vt:lpstr>Extending Regions</vt:lpstr>
      <vt:lpstr>Example of Quicksort</vt:lpstr>
      <vt:lpstr>Divide and Conquer: General Pattern</vt:lpstr>
      <vt:lpstr>Workhorse</vt:lpstr>
      <vt:lpstr>Worst Case: a Paradox</vt:lpstr>
      <vt:lpstr>Average Analysis</vt:lpstr>
      <vt:lpstr>The Recurrence Equation</vt:lpstr>
      <vt:lpstr>Simplified Recurrence Equation</vt:lpstr>
      <vt:lpstr>Guess the Solution</vt:lpstr>
      <vt:lpstr>Inductive Proof: A(n)O(nlnn)</vt:lpstr>
      <vt:lpstr>For Your Reference</vt:lpstr>
      <vt:lpstr>Inductive Proof: A(n)(nlnn)</vt:lpstr>
      <vt:lpstr>Directly Derived Recurrence Equation</vt:lpstr>
      <vt:lpstr>Solving the Equation</vt:lpstr>
      <vt:lpstr>Space Complexity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Chen Daoxu</dc:creator>
  <cp:lastModifiedBy>Sheng#NJU#mbpr16'</cp:lastModifiedBy>
  <cp:revision>124</cp:revision>
  <cp:lastPrinted>2018-03-16T12:41:56Z</cp:lastPrinted>
  <dcterms:created xsi:type="dcterms:W3CDTF">2001-08-01T06:52:17Z</dcterms:created>
  <dcterms:modified xsi:type="dcterms:W3CDTF">2022-02-28T04:03:57Z</dcterms:modified>
  <cp:contentStatus/>
</cp:coreProperties>
</file>