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323" r:id="rId2"/>
    <p:sldId id="256" r:id="rId3"/>
    <p:sldId id="258" r:id="rId4"/>
    <p:sldId id="257" r:id="rId5"/>
    <p:sldId id="288" r:id="rId6"/>
    <p:sldId id="294" r:id="rId7"/>
    <p:sldId id="296" r:id="rId8"/>
    <p:sldId id="297" r:id="rId9"/>
    <p:sldId id="284" r:id="rId10"/>
    <p:sldId id="299" r:id="rId11"/>
    <p:sldId id="310" r:id="rId12"/>
    <p:sldId id="311" r:id="rId13"/>
    <p:sldId id="286" r:id="rId14"/>
    <p:sldId id="300" r:id="rId15"/>
    <p:sldId id="308" r:id="rId16"/>
    <p:sldId id="278" r:id="rId17"/>
    <p:sldId id="279" r:id="rId18"/>
    <p:sldId id="319" r:id="rId19"/>
    <p:sldId id="289" r:id="rId20"/>
    <p:sldId id="302" r:id="rId21"/>
    <p:sldId id="290" r:id="rId22"/>
    <p:sldId id="291" r:id="rId23"/>
    <p:sldId id="320" r:id="rId24"/>
    <p:sldId id="303" r:id="rId25"/>
    <p:sldId id="307" r:id="rId26"/>
    <p:sldId id="293" r:id="rId27"/>
    <p:sldId id="321" r:id="rId28"/>
    <p:sldId id="292" r:id="rId29"/>
    <p:sldId id="301" r:id="rId30"/>
    <p:sldId id="322" r:id="rId31"/>
    <p:sldId id="317" r:id="rId32"/>
    <p:sldId id="318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003300"/>
    <a:srgbClr val="336600"/>
    <a:srgbClr val="0099C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40" autoAdjust="0"/>
    <p:restoredTop sz="81777" autoAdjust="0"/>
  </p:normalViewPr>
  <p:slideViewPr>
    <p:cSldViewPr>
      <p:cViewPr varScale="1">
        <p:scale>
          <a:sx n="127" d="100"/>
          <a:sy n="127" d="100"/>
        </p:scale>
        <p:origin x="16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80376A9-0B30-4765-90BC-16B24FE230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021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DCC0B59-365A-421E-9F73-9EDE238C12C7}" type="datetimeFigureOut">
              <a:rPr lang="zh-CN" altLang="en-US"/>
              <a:pPr>
                <a:defRPr/>
              </a:pPr>
              <a:t>2022/2/26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3279E24-9F87-4862-98FA-97F2368CC0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337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100 seconds at most.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279E24-9F87-4862-98FA-97F2368CC016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45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279E24-9F87-4862-98FA-97F2368CC016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03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一个序列的元素远小于另一个序列，这样的</a:t>
            </a:r>
            <a:r>
              <a:rPr lang="en-US" altLang="zh-CN" dirty="0"/>
              <a:t>merge</a:t>
            </a:r>
            <a:r>
              <a:rPr lang="zh-CN" altLang="en-US" dirty="0"/>
              <a:t>如何处理？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279E24-9F87-4862-98FA-97F2368CC016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046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279E24-9F87-4862-98FA-97F2368CC016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480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一个序列的元素远小于另一个序列，这样的</a:t>
            </a:r>
            <a:r>
              <a:rPr lang="en-US" altLang="zh-CN" dirty="0"/>
              <a:t>merge</a:t>
            </a:r>
            <a:r>
              <a:rPr lang="zh-CN" altLang="en-US" dirty="0"/>
              <a:t>如何处理？</a:t>
            </a:r>
            <a:r>
              <a:rPr lang="en-US" altLang="zh-CN" dirty="0"/>
              <a:t>Using binary search.</a:t>
            </a:r>
          </a:p>
          <a:p>
            <a:endParaRPr lang="en-US" altLang="zh-CN" dirty="0"/>
          </a:p>
          <a:p>
            <a:r>
              <a:rPr lang="en-US" altLang="zh-CN" dirty="0"/>
              <a:t>Fortunately, in </a:t>
            </a:r>
            <a:r>
              <a:rPr lang="en-US" altLang="zh-CN" dirty="0" err="1"/>
              <a:t>mergesort</a:t>
            </a:r>
            <a:r>
              <a:rPr lang="en-US" altLang="zh-CN" dirty="0"/>
              <a:t>, the sizes of the two sub-arrays are always the same or their difference is only 1.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279E24-9F87-4862-98FA-97F2368CC016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154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750C406-00BF-4060-9972-5B52D50EC19C}" type="slidenum">
              <a:rPr lang="zh-CN" altLang="en-US" sz="1200" smtClean="0"/>
              <a:pPr eaLnBrk="1" hangingPunct="1"/>
              <a:t>15</a:t>
            </a:fld>
            <a:endParaRPr lang="en-US" altLang="zh-CN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753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/>
              <a:t>2-tree</a:t>
            </a:r>
            <a:r>
              <a:rPr lang="zh-CN" altLang="en-US"/>
              <a:t>：叶节点外所有节点都有两个子节点。</a:t>
            </a: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D5DDEF3-AB82-4C34-8DA2-D486AD2D7389}" type="slidenum">
              <a:rPr lang="zh-CN" altLang="en-US" sz="1200" smtClean="0"/>
              <a:pPr eaLnBrk="1" hangingPunct="1"/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54431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i="1" dirty="0">
                <a:effectLst/>
              </a:rPr>
              <a:t>Level: </a:t>
            </a:r>
            <a:r>
              <a:rPr lang="en" altLang="zh-CN" dirty="0"/>
              <a:t>The level of a node is defined as: 1</a:t>
            </a:r>
            <a:r>
              <a:rPr lang="en" altLang="zh-CN" dirty="0">
                <a:effectLst/>
              </a:rPr>
              <a:t> </a:t>
            </a:r>
            <a:r>
              <a:rPr lang="en" altLang="zh-CN" dirty="0"/>
              <a:t>+ the number of edges between the node and the root.</a:t>
            </a:r>
          </a:p>
          <a:p>
            <a:r>
              <a:rPr lang="en" altLang="zh-CN" i="1" dirty="0">
                <a:effectLst/>
              </a:rPr>
              <a:t>Depth: </a:t>
            </a:r>
            <a:r>
              <a:rPr lang="en" altLang="zh-CN" dirty="0"/>
              <a:t>The depth of a node is defined as: the number of edges between the node and the root.</a:t>
            </a:r>
          </a:p>
          <a:p>
            <a:r>
              <a:rPr lang="en" altLang="zh-CN" i="1" dirty="0">
                <a:effectLst/>
              </a:rPr>
              <a:t>Height of node: </a:t>
            </a:r>
            <a:r>
              <a:rPr lang="en" altLang="zh-CN" dirty="0"/>
              <a:t>The height of a node is the number of edges on the longest path between that node and a leaf.</a:t>
            </a:r>
          </a:p>
          <a:p>
            <a:r>
              <a:rPr lang="en" altLang="zh-CN" i="1" dirty="0">
                <a:effectLst/>
              </a:rPr>
              <a:t>Height of tree: </a:t>
            </a:r>
            <a:r>
              <a:rPr lang="en" altLang="zh-CN" dirty="0"/>
              <a:t>The height of a tree is the height of its root node.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279E24-9F87-4862-98FA-97F2368CC016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288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279E24-9F87-4862-98FA-97F2368CC016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31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0" y="0"/>
            <a:ext cx="9144000" cy="3365500"/>
            <a:chOff x="0" y="0"/>
            <a:chExt cx="5760" cy="2120"/>
          </a:xfrm>
        </p:grpSpPr>
        <p:pic>
          <p:nvPicPr>
            <p:cNvPr id="5" name="Picture 16" descr="ARTBANNA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"/>
            <a:stretch>
              <a:fillRect/>
            </a:stretch>
          </p:blipFill>
          <p:spPr bwMode="invGray">
            <a:xfrm>
              <a:off x="0" y="0"/>
              <a:ext cx="57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7" descr="Arthsepa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059"/>
              <a:ext cx="2832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3359150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60198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5413" y="6361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82798-5BC2-42C2-8761-F407120A3E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717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3C2F2-DF57-4ED1-95DC-321A3A3632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067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6088" y="722313"/>
            <a:ext cx="215900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500" y="722313"/>
            <a:ext cx="6326188" cy="533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13793-43F5-4D8F-90F6-D25D54B5B0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408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6449C-693F-4ECC-8FA2-4B01521532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915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0A9D3-B8AE-4256-80AF-842F211630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569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A7B26-A3C0-4E34-B7DE-3672C5A811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24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040AD-110E-4702-B260-0479B23626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837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4B48D-FFE2-4726-9AEC-C916524F38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452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D4135-067F-41DF-AC34-731C606F9A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96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1C7D8-0208-4787-83AE-57223A9284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23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C93B4-6040-4BEA-8DE8-B11003B7BB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730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0"/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1032" name="Picture 16" descr="ARTHSEPA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8" descr="Arthsepa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pPr>
              <a:defRPr/>
            </a:pPr>
            <a:fld id="{36B60FA0-5789-4335-8C9A-DEE7ED8B3B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heng@nju.edu.c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354AE55-0980-E24C-B9C2-653DB23E90C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39" y="1844824"/>
            <a:ext cx="8339531" cy="194421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8F3543C-E946-A048-90B9-4F39F60C961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39" y="3933056"/>
            <a:ext cx="7768078" cy="17641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AB1DCD2-1DC4-8A4A-8AA1-E6BF2CE2867D}"/>
              </a:ext>
            </a:extLst>
          </p:cNvPr>
          <p:cNvSpPr txBox="1"/>
          <p:nvPr/>
        </p:nvSpPr>
        <p:spPr>
          <a:xfrm>
            <a:off x="5688124" y="4977172"/>
            <a:ext cx="2628292" cy="864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200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Optimality of Merge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230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Any algorithm to merge two sorted arrays, each containing </a:t>
            </a:r>
            <a:r>
              <a:rPr lang="en-US" altLang="zh-CN" sz="2800" i="1" dirty="0"/>
              <a:t>k</a:t>
            </a:r>
            <a:r>
              <a:rPr lang="en-US" altLang="zh-CN" sz="2800" dirty="0"/>
              <a:t>=</a:t>
            </a:r>
            <a:r>
              <a:rPr lang="en-US" altLang="zh-CN" sz="2800" i="1" dirty="0"/>
              <a:t>m</a:t>
            </a:r>
            <a:r>
              <a:rPr lang="en-US" altLang="zh-CN" sz="2800" dirty="0"/>
              <a:t>=</a:t>
            </a:r>
            <a:r>
              <a:rPr lang="en-US" altLang="zh-CN" sz="2800" i="1" dirty="0"/>
              <a:t>n</a:t>
            </a:r>
            <a:r>
              <a:rPr lang="en-US" altLang="zh-CN" sz="2800" dirty="0"/>
              <a:t>/2 entries, by comparison of keys, does at least </a:t>
            </a:r>
            <a:r>
              <a:rPr lang="en-US" altLang="zh-CN" sz="2800" i="1" dirty="0"/>
              <a:t>n</a:t>
            </a:r>
            <a:r>
              <a:rPr lang="en-US" altLang="zh-CN" sz="2800" dirty="0"/>
              <a:t>-1 comparisons in the worst case.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Choose keys so that:</a:t>
            </a:r>
          </a:p>
          <a:p>
            <a:pPr lvl="1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i="1" dirty="0"/>
              <a:t>b</a:t>
            </a:r>
            <a:r>
              <a:rPr lang="en-US" altLang="zh-CN" baseline="-25000" dirty="0"/>
              <a:t>0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baseline="-25000" dirty="0"/>
              <a:t>0</a:t>
            </a:r>
            <a:r>
              <a:rPr lang="en-US" altLang="zh-CN" dirty="0"/>
              <a:t>&lt;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&lt;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&lt;...&lt;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i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en-US" altLang="zh-CN" dirty="0"/>
              <a:t>&lt;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i</a:t>
            </a:r>
            <a:r>
              <a:rPr lang="en-US" altLang="zh-CN" baseline="-25000" dirty="0"/>
              <a:t>+1</a:t>
            </a:r>
            <a:r>
              <a:rPr lang="en-US" altLang="zh-CN" dirty="0"/>
              <a:t>,...,&lt;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m</a:t>
            </a:r>
            <a:r>
              <a:rPr lang="en-US" altLang="zh-CN" baseline="-25000" dirty="0"/>
              <a:t>-1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m</a:t>
            </a:r>
            <a:r>
              <a:rPr lang="en-US" altLang="zh-CN" baseline="-25000" dirty="0"/>
              <a:t>-1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Then </a:t>
            </a:r>
            <a:r>
              <a:rPr lang="en-US" altLang="zh-CN" dirty="0">
                <a:solidFill>
                  <a:srgbClr val="FF0000"/>
                </a:solidFill>
              </a:rPr>
              <a:t>the algorithm must compare 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i="1" baseline="-25000" dirty="0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 with </a:t>
            </a:r>
            <a:r>
              <a:rPr lang="en-US" altLang="zh-CN" i="1" dirty="0">
                <a:solidFill>
                  <a:srgbClr val="FF0000"/>
                </a:solidFill>
              </a:rPr>
              <a:t>b</a:t>
            </a:r>
            <a:r>
              <a:rPr lang="en-US" altLang="zh-CN" i="1" baseline="-25000" dirty="0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 for every </a:t>
            </a:r>
            <a:r>
              <a:rPr lang="en-US" altLang="zh-CN" i="1" dirty="0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 in [0,</a:t>
            </a:r>
            <a:r>
              <a:rPr lang="en-US" altLang="zh-CN" i="1" dirty="0">
                <a:solidFill>
                  <a:srgbClr val="FF0000"/>
                </a:solidFill>
              </a:rPr>
              <a:t>m</a:t>
            </a:r>
            <a:r>
              <a:rPr lang="en-US" altLang="zh-CN" dirty="0">
                <a:solidFill>
                  <a:srgbClr val="FF0000"/>
                </a:solidFill>
              </a:rPr>
              <a:t>-1], and must compare 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i="1" baseline="-25000" dirty="0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 with </a:t>
            </a:r>
            <a:r>
              <a:rPr lang="en-US" altLang="zh-CN" i="1" dirty="0">
                <a:solidFill>
                  <a:srgbClr val="FF0000"/>
                </a:solidFill>
              </a:rPr>
              <a:t>b</a:t>
            </a:r>
            <a:r>
              <a:rPr lang="en-US" altLang="zh-CN" i="1" baseline="-25000" dirty="0">
                <a:solidFill>
                  <a:srgbClr val="FF0000"/>
                </a:solidFill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</a:rPr>
              <a:t>+1</a:t>
            </a:r>
            <a:r>
              <a:rPr lang="en-US" altLang="zh-CN" dirty="0">
                <a:solidFill>
                  <a:srgbClr val="FF0000"/>
                </a:solidFill>
              </a:rPr>
              <a:t> for every </a:t>
            </a:r>
            <a:r>
              <a:rPr lang="en-US" altLang="zh-CN" i="1" dirty="0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 in [0, </a:t>
            </a:r>
            <a:r>
              <a:rPr lang="en-US" altLang="zh-CN" i="1" dirty="0">
                <a:solidFill>
                  <a:srgbClr val="FF0000"/>
                </a:solidFill>
              </a:rPr>
              <a:t>m</a:t>
            </a:r>
            <a:r>
              <a:rPr lang="en-US" altLang="zh-CN" dirty="0">
                <a:solidFill>
                  <a:srgbClr val="FF0000"/>
                </a:solidFill>
              </a:rPr>
              <a:t>-2], </a:t>
            </a:r>
            <a:r>
              <a:rPr lang="en-US" altLang="zh-CN" dirty="0"/>
              <a:t>so, there are </a:t>
            </a:r>
            <a:r>
              <a:rPr lang="en-US" altLang="zh-CN" i="1" dirty="0"/>
              <a:t>n</a:t>
            </a:r>
            <a:r>
              <a:rPr lang="en-US" altLang="zh-CN" dirty="0"/>
              <a:t>-1 comparisons.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Optimality of Merge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230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Choose keys so that:</a:t>
            </a:r>
          </a:p>
          <a:p>
            <a:pPr lvl="1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i="1" dirty="0"/>
              <a:t>b</a:t>
            </a:r>
            <a:r>
              <a:rPr lang="en-US" altLang="zh-CN" baseline="-25000" dirty="0"/>
              <a:t>0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baseline="-25000" dirty="0"/>
              <a:t>0</a:t>
            </a:r>
            <a:r>
              <a:rPr lang="en-US" altLang="zh-CN" dirty="0"/>
              <a:t>&lt;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&lt;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&lt;...&lt;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i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en-US" altLang="zh-CN" dirty="0"/>
              <a:t>&lt;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i</a:t>
            </a:r>
            <a:r>
              <a:rPr lang="en-US" altLang="zh-CN" baseline="-25000" dirty="0"/>
              <a:t>+1</a:t>
            </a:r>
            <a:r>
              <a:rPr lang="en-US" altLang="zh-CN" dirty="0"/>
              <a:t>,...,&lt;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m</a:t>
            </a:r>
            <a:r>
              <a:rPr lang="en-US" altLang="zh-CN" baseline="-25000" dirty="0"/>
              <a:t>-1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m</a:t>
            </a:r>
            <a:r>
              <a:rPr lang="en-US" altLang="zh-CN" baseline="-25000" dirty="0"/>
              <a:t>-1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If for some i, the algorithm never compares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en-US" altLang="zh-CN" dirty="0"/>
              <a:t> with 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i</a:t>
            </a:r>
            <a:r>
              <a:rPr lang="en-US" altLang="zh-CN" dirty="0"/>
              <a:t>, then choosing keys in the same order as in the above, except that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en-US" altLang="zh-CN" dirty="0"/>
              <a:t> &lt; 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i,</a:t>
            </a:r>
            <a:r>
              <a:rPr lang="en-US" altLang="zh-CN" i="1" dirty="0"/>
              <a:t> </a:t>
            </a:r>
            <a:r>
              <a:rPr lang="en-US" altLang="zh-CN" dirty="0"/>
              <a:t>will also satisfy these conditions and the algorithm would not be able to determine the correct ordering.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Similarly for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en-US" altLang="zh-CN" dirty="0"/>
              <a:t> and 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i+</a:t>
            </a:r>
            <a:r>
              <a:rPr lang="en-US" altLang="zh-CN" baseline="-25000" dirty="0"/>
              <a:t>1</a:t>
            </a:r>
            <a:r>
              <a:rPr lang="en-US" altLang="zh-CN" dirty="0"/>
              <a:t>  ……</a:t>
            </a:r>
          </a:p>
        </p:txBody>
      </p:sp>
    </p:spTree>
    <p:extLst>
      <p:ext uri="{BB962C8B-B14F-4D97-AF65-F5344CB8AC3E}">
        <p14:creationId xmlns:p14="http://schemas.microsoft.com/office/powerpoint/2010/main" val="305932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Optimality of Merge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230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Any algorithm to merge two sorted arrays, each containing </a:t>
            </a:r>
            <a:r>
              <a:rPr lang="en-US" altLang="zh-CN" sz="2800" i="1" dirty="0"/>
              <a:t>k</a:t>
            </a:r>
            <a:r>
              <a:rPr lang="en-US" altLang="zh-CN" sz="2800" dirty="0"/>
              <a:t>=</a:t>
            </a:r>
            <a:r>
              <a:rPr lang="en-US" altLang="zh-CN" sz="2800" i="1" dirty="0"/>
              <a:t>m</a:t>
            </a:r>
            <a:r>
              <a:rPr lang="en-US" altLang="zh-CN" sz="2800" dirty="0"/>
              <a:t>=</a:t>
            </a:r>
            <a:r>
              <a:rPr lang="en-US" altLang="zh-CN" sz="2800" i="1" dirty="0"/>
              <a:t>n</a:t>
            </a:r>
            <a:r>
              <a:rPr lang="en-US" altLang="zh-CN" sz="2800" dirty="0"/>
              <a:t>/2 entries, by comparison of keys, does at least </a:t>
            </a:r>
            <a:r>
              <a:rPr lang="en-US" altLang="zh-CN" sz="2800" i="1" dirty="0"/>
              <a:t>n</a:t>
            </a:r>
            <a:r>
              <a:rPr lang="en-US" altLang="zh-CN" sz="2800" dirty="0"/>
              <a:t>-1 comparisons in the worst case.</a:t>
            </a:r>
          </a:p>
        </p:txBody>
      </p:sp>
      <p:sp>
        <p:nvSpPr>
          <p:cNvPr id="169988" name="Text Box 4" descr="花束"/>
          <p:cNvSpPr txBox="1">
            <a:spLocks noChangeArrowheads="1"/>
          </p:cNvSpPr>
          <p:nvPr/>
        </p:nvSpPr>
        <p:spPr bwMode="auto">
          <a:xfrm>
            <a:off x="2435225" y="3429000"/>
            <a:ext cx="3995738" cy="51911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/>
              <a:t>Valid for |</a:t>
            </a:r>
            <a:r>
              <a:rPr lang="en-US" altLang="zh-CN" sz="2800" i="1" dirty="0"/>
              <a:t>k</a:t>
            </a:r>
            <a:r>
              <a:rPr lang="en-US" altLang="zh-CN" sz="2800" dirty="0"/>
              <a:t>-</a:t>
            </a:r>
            <a:r>
              <a:rPr lang="en-US" altLang="zh-CN" sz="2800" i="1" dirty="0"/>
              <a:t>m</a:t>
            </a:r>
            <a:r>
              <a:rPr lang="en-US" altLang="zh-CN" sz="2800" dirty="0"/>
              <a:t>|</a:t>
            </a:r>
            <a:r>
              <a:rPr lang="en-US" altLang="zh-CN" sz="2800" dirty="0">
                <a:sym typeface="Symbol" pitchFamily="18" charset="2"/>
              </a:rPr>
              <a:t>1, as well.</a:t>
            </a:r>
          </a:p>
        </p:txBody>
      </p:sp>
    </p:spTree>
    <p:extLst>
      <p:ext uri="{BB962C8B-B14F-4D97-AF65-F5344CB8AC3E}">
        <p14:creationId xmlns:p14="http://schemas.microsoft.com/office/powerpoint/2010/main" val="156215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14872"/>
            <a:ext cx="8637588" cy="769441"/>
          </a:xfrm>
        </p:spPr>
        <p:txBody>
          <a:bodyPr/>
          <a:lstStyle/>
          <a:p>
            <a:pPr eaLnBrk="1" hangingPunct="1"/>
            <a:r>
              <a:rPr lang="en-US" altLang="zh-CN" dirty="0"/>
              <a:t>What is an in-place algorithm </a:t>
            </a:r>
            <a:r>
              <a:rPr lang="en-US" altLang="zh-CN" sz="1600" dirty="0"/>
              <a:t>(</a:t>
            </a:r>
            <a:r>
              <a:rPr lang="zh-CN" altLang="en-US" sz="1600" dirty="0"/>
              <a:t>原地排序算法</a:t>
            </a:r>
            <a:r>
              <a:rPr lang="en-US" altLang="zh-CN" sz="1600" dirty="0"/>
              <a:t>)</a:t>
            </a:r>
            <a:r>
              <a:rPr lang="en-US" altLang="zh-CN" dirty="0"/>
              <a:t>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An algorithm is “in space”, if the extra space it has to use is in </a:t>
            </a:r>
            <a:r>
              <a:rPr lang="en-US" altLang="zh-CN" dirty="0">
                <a:sym typeface="Symbol" pitchFamily="18" charset="2"/>
              </a:rPr>
              <a:t>(1)</a:t>
            </a:r>
            <a:endParaRPr lang="en-US" altLang="zh-CN" dirty="0"/>
          </a:p>
          <a:p>
            <a:pPr eaLnBrk="1" hangingPunct="1"/>
            <a:r>
              <a:rPr lang="en-US" altLang="zh-CN" dirty="0"/>
              <a:t>Merge </a:t>
            </a:r>
            <a:r>
              <a:rPr lang="en-US" altLang="zh-CN" b="1" i="1" dirty="0">
                <a:solidFill>
                  <a:schemeClr val="tx2"/>
                </a:solidFill>
              </a:rPr>
              <a:t>is not</a:t>
            </a:r>
            <a:r>
              <a:rPr lang="en-US" altLang="zh-CN" dirty="0"/>
              <a:t> a algorithm “in space”, since it need enough extra space to store the merged sequence during the merging process.</a:t>
            </a:r>
          </a:p>
          <a:p>
            <a:pPr eaLnBrk="1" hangingPunct="1"/>
            <a:r>
              <a:rPr lang="en-US" altLang="zh-CN" dirty="0"/>
              <a:t>However, the extra space is not large</a:t>
            </a:r>
          </a:p>
          <a:p>
            <a:pPr lvl="1" eaLnBrk="1" hangingPunct="1"/>
            <a:r>
              <a:rPr lang="en-US" altLang="zh-CN" dirty="0"/>
              <a:t>For two arrays, A has 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en-US" altLang="zh-CN" dirty="0"/>
              <a:t> elements, B has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en-US" altLang="zh-CN" dirty="0"/>
              <a:t> elements, then </a:t>
            </a:r>
            <a:r>
              <a:rPr lang="en-US" altLang="zh-CN" dirty="0">
                <a:solidFill>
                  <a:srgbClr val="FF0000"/>
                </a:solidFill>
              </a:rPr>
              <a:t>min(k,m) </a:t>
            </a:r>
            <a:r>
              <a:rPr lang="en-US" altLang="zh-CN" dirty="0"/>
              <a:t>extra space is enough.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8" descr="宽上对角线"/>
          <p:cNvSpPr>
            <a:spLocks noChangeArrowheads="1"/>
          </p:cNvSpPr>
          <p:nvPr/>
        </p:nvSpPr>
        <p:spPr bwMode="auto">
          <a:xfrm>
            <a:off x="3959225" y="4113213"/>
            <a:ext cx="2339975" cy="576262"/>
          </a:xfrm>
          <a:prstGeom prst="rect">
            <a:avLst/>
          </a:prstGeom>
          <a:pattFill prst="wdUpDiag">
            <a:fgClr>
              <a:schemeClr val="accent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339" name="Rectangle 38" descr="宽下对角线"/>
          <p:cNvSpPr>
            <a:spLocks noChangeArrowheads="1"/>
          </p:cNvSpPr>
          <p:nvPr/>
        </p:nvSpPr>
        <p:spPr bwMode="auto">
          <a:xfrm>
            <a:off x="3959225" y="4113213"/>
            <a:ext cx="2339975" cy="576262"/>
          </a:xfrm>
          <a:prstGeom prst="rect">
            <a:avLst/>
          </a:prstGeom>
          <a:pattFill prst="wdDnDiag">
            <a:fgClr>
              <a:schemeClr val="accent1">
                <a:alpha val="54901"/>
              </a:schemeClr>
            </a:fgClr>
            <a:bgClr>
              <a:srgbClr val="FFFFFF">
                <a:alpha val="54901"/>
              </a:srgbClr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Overlapping Arrays for Merge</a:t>
            </a:r>
          </a:p>
        </p:txBody>
      </p:sp>
      <p:sp>
        <p:nvSpPr>
          <p:cNvPr id="14341" name="Rectangle 4" descr="宽上对角线"/>
          <p:cNvSpPr>
            <a:spLocks noChangeArrowheads="1"/>
          </p:cNvSpPr>
          <p:nvPr/>
        </p:nvSpPr>
        <p:spPr bwMode="auto">
          <a:xfrm>
            <a:off x="431800" y="2457450"/>
            <a:ext cx="4211638" cy="576263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4643438" y="2457450"/>
            <a:ext cx="1655762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323850" y="2997200"/>
            <a:ext cx="541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4319588" y="299720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/>
              <a:t>k</a:t>
            </a:r>
            <a:r>
              <a:rPr lang="en-US" altLang="zh-CN" sz="2000"/>
              <a:t>-1</a:t>
            </a:r>
            <a:endParaRPr lang="en-US" altLang="zh-CN" sz="2000" i="1"/>
          </a:p>
        </p:txBody>
      </p:sp>
      <p:sp>
        <p:nvSpPr>
          <p:cNvPr id="14345" name="Rectangle 8" descr="宽下对角线"/>
          <p:cNvSpPr>
            <a:spLocks noChangeArrowheads="1"/>
          </p:cNvSpPr>
          <p:nvPr/>
        </p:nvSpPr>
        <p:spPr bwMode="auto">
          <a:xfrm>
            <a:off x="6840538" y="2420938"/>
            <a:ext cx="1655762" cy="576262"/>
          </a:xfrm>
          <a:prstGeom prst="rect">
            <a:avLst/>
          </a:prstGeom>
          <a:pattFill prst="wdDnDiag">
            <a:fgClr>
              <a:schemeClr val="accent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346" name="Text Box 9"/>
          <p:cNvSpPr txBox="1">
            <a:spLocks noChangeArrowheads="1"/>
          </p:cNvSpPr>
          <p:nvPr/>
        </p:nvSpPr>
        <p:spPr bwMode="auto">
          <a:xfrm>
            <a:off x="8351838" y="2924175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/>
              <a:t>m</a:t>
            </a:r>
            <a:r>
              <a:rPr lang="en-US" altLang="zh-CN" sz="2000"/>
              <a:t>-1</a:t>
            </a:r>
            <a:endParaRPr lang="en-US" altLang="zh-CN" sz="2000" i="1"/>
          </a:p>
        </p:txBody>
      </p:sp>
      <p:sp>
        <p:nvSpPr>
          <p:cNvPr id="14347" name="Text Box 10"/>
          <p:cNvSpPr txBox="1">
            <a:spLocks noChangeArrowheads="1"/>
          </p:cNvSpPr>
          <p:nvPr/>
        </p:nvSpPr>
        <p:spPr bwMode="auto">
          <a:xfrm>
            <a:off x="6732588" y="2924175"/>
            <a:ext cx="541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287338" y="1952625"/>
            <a:ext cx="216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Before the merge</a:t>
            </a:r>
          </a:p>
        </p:txBody>
      </p:sp>
      <p:sp>
        <p:nvSpPr>
          <p:cNvPr id="14349" name="Text Box 12"/>
          <p:cNvSpPr txBox="1">
            <a:spLocks noChangeArrowheads="1"/>
          </p:cNvSpPr>
          <p:nvPr/>
        </p:nvSpPr>
        <p:spPr bwMode="auto">
          <a:xfrm>
            <a:off x="5832475" y="2960688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/>
              <a:t>k+m</a:t>
            </a:r>
            <a:r>
              <a:rPr lang="en-US" altLang="zh-CN" sz="2000"/>
              <a:t>-1</a:t>
            </a:r>
            <a:endParaRPr lang="en-US" altLang="zh-CN" sz="2000" i="1"/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3348038" y="3141663"/>
            <a:ext cx="865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A</a:t>
            </a: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7488238" y="2997200"/>
            <a:ext cx="865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B</a:t>
            </a:r>
          </a:p>
        </p:txBody>
      </p:sp>
      <p:sp>
        <p:nvSpPr>
          <p:cNvPr id="172047" name="AutoShape 15"/>
          <p:cNvSpPr>
            <a:spLocks noChangeArrowheads="1"/>
          </p:cNvSpPr>
          <p:nvPr/>
        </p:nvSpPr>
        <p:spPr bwMode="auto">
          <a:xfrm flipH="1">
            <a:off x="3635375" y="3429000"/>
            <a:ext cx="2197100" cy="3968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53" name="Text Box 16"/>
          <p:cNvSpPr txBox="1">
            <a:spLocks noChangeArrowheads="1"/>
          </p:cNvSpPr>
          <p:nvPr/>
        </p:nvSpPr>
        <p:spPr bwMode="auto">
          <a:xfrm>
            <a:off x="5795963" y="3500438"/>
            <a:ext cx="287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Merge from the right</a:t>
            </a:r>
          </a:p>
        </p:txBody>
      </p:sp>
      <p:sp>
        <p:nvSpPr>
          <p:cNvPr id="14354" name="Rectangle 17" descr="宽上对角线"/>
          <p:cNvSpPr>
            <a:spLocks noChangeArrowheads="1"/>
          </p:cNvSpPr>
          <p:nvPr/>
        </p:nvSpPr>
        <p:spPr bwMode="auto">
          <a:xfrm>
            <a:off x="431800" y="4113213"/>
            <a:ext cx="3419475" cy="57626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323850" y="4652963"/>
            <a:ext cx="541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4319588" y="46529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/>
              <a:t>k</a:t>
            </a:r>
            <a:r>
              <a:rPr lang="en-US" altLang="zh-CN" sz="2000"/>
              <a:t>-1</a:t>
            </a:r>
            <a:endParaRPr lang="en-US" altLang="zh-CN" sz="2000" i="1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6840538" y="4076700"/>
            <a:ext cx="1655762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8351838" y="4579938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/>
              <a:t>m</a:t>
            </a:r>
            <a:r>
              <a:rPr lang="en-US" altLang="zh-CN" sz="2000"/>
              <a:t>-1</a:t>
            </a:r>
            <a:endParaRPr lang="en-US" altLang="zh-CN" sz="2000" i="1"/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6732588" y="4579938"/>
            <a:ext cx="541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5832475" y="461645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/>
              <a:t>k+m</a:t>
            </a:r>
            <a:r>
              <a:rPr lang="en-US" altLang="zh-CN" sz="2000"/>
              <a:t>-1</a:t>
            </a:r>
            <a:endParaRPr lang="en-US" altLang="zh-CN" sz="2000" i="1"/>
          </a:p>
        </p:txBody>
      </p:sp>
      <p:sp>
        <p:nvSpPr>
          <p:cNvPr id="14361" name="Rectangle 27" descr="宽下对角线"/>
          <p:cNvSpPr>
            <a:spLocks noChangeArrowheads="1"/>
          </p:cNvSpPr>
          <p:nvPr/>
        </p:nvSpPr>
        <p:spPr bwMode="auto">
          <a:xfrm>
            <a:off x="431800" y="5229225"/>
            <a:ext cx="5868988" cy="576263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362" name="Text Box 29"/>
          <p:cNvSpPr txBox="1">
            <a:spLocks noChangeArrowheads="1"/>
          </p:cNvSpPr>
          <p:nvPr/>
        </p:nvSpPr>
        <p:spPr bwMode="auto">
          <a:xfrm>
            <a:off x="323850" y="5768975"/>
            <a:ext cx="541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4363" name="Text Box 30"/>
          <p:cNvSpPr txBox="1">
            <a:spLocks noChangeArrowheads="1"/>
          </p:cNvSpPr>
          <p:nvPr/>
        </p:nvSpPr>
        <p:spPr bwMode="auto">
          <a:xfrm>
            <a:off x="4319588" y="576897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/>
              <a:t>k</a:t>
            </a:r>
            <a:r>
              <a:rPr lang="en-US" altLang="zh-CN" sz="2000"/>
              <a:t>-1</a:t>
            </a:r>
            <a:endParaRPr lang="en-US" altLang="zh-CN" sz="2000" i="1"/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6840538" y="5192713"/>
            <a:ext cx="1655762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365" name="Text Box 32"/>
          <p:cNvSpPr txBox="1">
            <a:spLocks noChangeArrowheads="1"/>
          </p:cNvSpPr>
          <p:nvPr/>
        </p:nvSpPr>
        <p:spPr bwMode="auto">
          <a:xfrm>
            <a:off x="8351838" y="5695950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/>
              <a:t>m</a:t>
            </a:r>
            <a:r>
              <a:rPr lang="en-US" altLang="zh-CN" sz="2000"/>
              <a:t>-1</a:t>
            </a:r>
            <a:endParaRPr lang="en-US" altLang="zh-CN" sz="2000" i="1"/>
          </a:p>
        </p:txBody>
      </p:sp>
      <p:sp>
        <p:nvSpPr>
          <p:cNvPr id="14366" name="Text Box 33"/>
          <p:cNvSpPr txBox="1">
            <a:spLocks noChangeArrowheads="1"/>
          </p:cNvSpPr>
          <p:nvPr/>
        </p:nvSpPr>
        <p:spPr bwMode="auto">
          <a:xfrm>
            <a:off x="6732588" y="5695950"/>
            <a:ext cx="541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4367" name="Text Box 34"/>
          <p:cNvSpPr txBox="1">
            <a:spLocks noChangeArrowheads="1"/>
          </p:cNvSpPr>
          <p:nvPr/>
        </p:nvSpPr>
        <p:spPr bwMode="auto">
          <a:xfrm>
            <a:off x="5832475" y="5732463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/>
              <a:t>k+m</a:t>
            </a:r>
            <a:r>
              <a:rPr lang="en-US" altLang="zh-CN" sz="2000"/>
              <a:t>-1</a:t>
            </a:r>
            <a:endParaRPr lang="en-US" altLang="zh-CN" sz="2000" i="1"/>
          </a:p>
        </p:txBody>
      </p:sp>
      <p:sp>
        <p:nvSpPr>
          <p:cNvPr id="14368" name="Text Box 35"/>
          <p:cNvSpPr txBox="1">
            <a:spLocks noChangeArrowheads="1"/>
          </p:cNvSpPr>
          <p:nvPr/>
        </p:nvSpPr>
        <p:spPr bwMode="auto">
          <a:xfrm>
            <a:off x="3384550" y="5842000"/>
            <a:ext cx="865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A/C</a:t>
            </a:r>
          </a:p>
        </p:txBody>
      </p:sp>
      <p:sp>
        <p:nvSpPr>
          <p:cNvPr id="14369" name="Rectangle 37"/>
          <p:cNvSpPr>
            <a:spLocks noChangeArrowheads="1"/>
          </p:cNvSpPr>
          <p:nvPr/>
        </p:nvSpPr>
        <p:spPr bwMode="auto">
          <a:xfrm>
            <a:off x="2987675" y="4113213"/>
            <a:ext cx="971550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370" name="Rectangle 39" descr="宽下对角线"/>
          <p:cNvSpPr>
            <a:spLocks noChangeArrowheads="1"/>
          </p:cNvSpPr>
          <p:nvPr/>
        </p:nvSpPr>
        <p:spPr bwMode="auto">
          <a:xfrm>
            <a:off x="6840538" y="4076700"/>
            <a:ext cx="971550" cy="576263"/>
          </a:xfrm>
          <a:prstGeom prst="rect">
            <a:avLst/>
          </a:prstGeom>
          <a:pattFill prst="wdDnDiag">
            <a:fgClr>
              <a:schemeClr val="accent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371" name="Rectangle 40" descr="宽上对角线"/>
          <p:cNvSpPr>
            <a:spLocks noChangeArrowheads="1"/>
          </p:cNvSpPr>
          <p:nvPr/>
        </p:nvSpPr>
        <p:spPr bwMode="auto">
          <a:xfrm>
            <a:off x="431800" y="5229225"/>
            <a:ext cx="5868988" cy="576263"/>
          </a:xfrm>
          <a:prstGeom prst="rect">
            <a:avLst/>
          </a:prstGeom>
          <a:pattFill prst="wdUpDiag">
            <a:fgClr>
              <a:schemeClr val="accent1">
                <a:alpha val="70195"/>
              </a:schemeClr>
            </a:fgClr>
            <a:bgClr>
              <a:schemeClr val="bg1">
                <a:alpha val="70195"/>
              </a:schemeClr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372" name="Text Box 41"/>
          <p:cNvSpPr txBox="1">
            <a:spLocks noChangeArrowheads="1"/>
          </p:cNvSpPr>
          <p:nvPr/>
        </p:nvSpPr>
        <p:spPr bwMode="auto">
          <a:xfrm>
            <a:off x="287338" y="5984875"/>
            <a:ext cx="201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Finished</a:t>
            </a:r>
          </a:p>
        </p:txBody>
      </p:sp>
      <p:sp>
        <p:nvSpPr>
          <p:cNvPr id="14373" name="Text Box 42"/>
          <p:cNvSpPr txBox="1">
            <a:spLocks noChangeArrowheads="1"/>
          </p:cNvSpPr>
          <p:nvPr/>
        </p:nvSpPr>
        <p:spPr bwMode="auto">
          <a:xfrm>
            <a:off x="4500563" y="4184650"/>
            <a:ext cx="1331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Merged</a:t>
            </a:r>
          </a:p>
        </p:txBody>
      </p:sp>
      <p:sp>
        <p:nvSpPr>
          <p:cNvPr id="14374" name="Oval 43"/>
          <p:cNvSpPr>
            <a:spLocks noChangeArrowheads="1"/>
          </p:cNvSpPr>
          <p:nvPr/>
        </p:nvSpPr>
        <p:spPr bwMode="auto">
          <a:xfrm>
            <a:off x="6443663" y="1665288"/>
            <a:ext cx="2520950" cy="4895850"/>
          </a:xfrm>
          <a:prstGeom prst="ellipse">
            <a:avLst/>
          </a:prstGeom>
          <a:noFill/>
          <a:ln w="9525">
            <a:solidFill>
              <a:srgbClr val="FF99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375" name="Text Box 44"/>
          <p:cNvSpPr txBox="1">
            <a:spLocks noChangeArrowheads="1"/>
          </p:cNvSpPr>
          <p:nvPr/>
        </p:nvSpPr>
        <p:spPr bwMode="auto">
          <a:xfrm>
            <a:off x="6156325" y="1665288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extra space</a:t>
            </a:r>
          </a:p>
        </p:txBody>
      </p:sp>
      <p:sp>
        <p:nvSpPr>
          <p:cNvPr id="14376" name="Text Box 45"/>
          <p:cNvSpPr txBox="1">
            <a:spLocks noChangeArrowheads="1"/>
          </p:cNvSpPr>
          <p:nvPr/>
        </p:nvSpPr>
        <p:spPr bwMode="auto">
          <a:xfrm>
            <a:off x="431800" y="3644900"/>
            <a:ext cx="1871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Partly finished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-639345"/>
            <a:ext cx="8637588" cy="2123658"/>
          </a:xfrm>
        </p:spPr>
        <p:txBody>
          <a:bodyPr/>
          <a:lstStyle/>
          <a:p>
            <a:pPr eaLnBrk="1" hangingPunct="1"/>
            <a:br>
              <a:rPr lang="en-US" altLang="zh-CN" dirty="0"/>
            </a:br>
            <a:r>
              <a:rPr lang="en-US" altLang="zh-CN" dirty="0"/>
              <a:t>For your reference:</a:t>
            </a:r>
            <a:br>
              <a:rPr lang="en-US" altLang="zh-CN" dirty="0"/>
            </a:br>
            <a:r>
              <a:rPr lang="en-US" altLang="zh-CN" dirty="0"/>
              <a:t>Space Complexity of QuickSort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491537" cy="4114800"/>
          </a:xfrm>
        </p:spPr>
        <p:txBody>
          <a:bodyPr/>
          <a:lstStyle/>
          <a:p>
            <a:pPr eaLnBrk="1" hangingPunct="1"/>
            <a:r>
              <a:rPr lang="en-US" altLang="zh-CN" dirty="0"/>
              <a:t>Good news:</a:t>
            </a:r>
          </a:p>
          <a:p>
            <a:pPr lvl="1" eaLnBrk="1" hangingPunct="1"/>
            <a:r>
              <a:rPr lang="en-US" altLang="zh-CN" dirty="0"/>
              <a:t>Partition is in-place</a:t>
            </a:r>
          </a:p>
          <a:p>
            <a:pPr eaLnBrk="1" hangingPunct="1"/>
            <a:r>
              <a:rPr lang="en-US" altLang="zh-CN" dirty="0"/>
              <a:t>Bad news:</a:t>
            </a:r>
          </a:p>
          <a:p>
            <a:pPr lvl="1" eaLnBrk="1" hangingPunct="1"/>
            <a:r>
              <a:rPr lang="en-US" altLang="zh-CN" dirty="0"/>
              <a:t>In the worst case, the depth of recursion will be </a:t>
            </a:r>
            <a:r>
              <a:rPr lang="en-US" altLang="zh-CN" i="1" dirty="0"/>
              <a:t>n</a:t>
            </a:r>
            <a:r>
              <a:rPr lang="en-US" altLang="zh-CN" dirty="0"/>
              <a:t>-1</a:t>
            </a:r>
          </a:p>
          <a:p>
            <a:pPr lvl="1" eaLnBrk="1" hangingPunct="1"/>
            <a:r>
              <a:rPr lang="en-US" altLang="zh-CN" dirty="0"/>
              <a:t>So, the largest size of the recursion stack will be in </a:t>
            </a:r>
            <a:r>
              <a:rPr lang="en-US" altLang="zh-CN" i="1" dirty="0">
                <a:sym typeface="Symbol" pitchFamily="18" charset="2"/>
              </a:rPr>
              <a:t></a:t>
            </a:r>
            <a:r>
              <a:rPr lang="en-US" altLang="zh-CN" dirty="0">
                <a:sym typeface="Symbol" pitchFamily="18" charset="2"/>
              </a:rPr>
              <a:t>(</a:t>
            </a:r>
            <a:r>
              <a:rPr lang="en-US" altLang="zh-CN" i="1" dirty="0">
                <a:sym typeface="Symbol" pitchFamily="18" charset="2"/>
              </a:rPr>
              <a:t>n</a:t>
            </a:r>
            <a:r>
              <a:rPr lang="en-US" altLang="zh-CN" dirty="0">
                <a:sym typeface="Symbol" pitchFamily="18" charset="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MergeSort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/>
              <a:t>Input: Array </a:t>
            </a:r>
            <a:r>
              <a:rPr lang="en-US" altLang="zh-CN" sz="2400" i="1"/>
              <a:t>E</a:t>
            </a:r>
            <a:r>
              <a:rPr lang="en-US" altLang="zh-CN" sz="2400"/>
              <a:t> and indexes </a:t>
            </a:r>
            <a:r>
              <a:rPr lang="en-US" altLang="zh-CN" sz="2400" i="1"/>
              <a:t>first</a:t>
            </a:r>
            <a:r>
              <a:rPr lang="en-US" altLang="zh-CN" sz="2400"/>
              <a:t>, and </a:t>
            </a:r>
            <a:r>
              <a:rPr lang="en-US" altLang="zh-CN" sz="2400" i="1"/>
              <a:t>last</a:t>
            </a:r>
            <a:r>
              <a:rPr lang="en-US" altLang="zh-CN" sz="2400"/>
              <a:t>, such that the elements of </a:t>
            </a:r>
            <a:r>
              <a:rPr lang="en-US" altLang="zh-CN" sz="2400" i="1"/>
              <a:t>E</a:t>
            </a:r>
            <a:r>
              <a:rPr lang="en-US" altLang="zh-CN" sz="2400"/>
              <a:t>[</a:t>
            </a:r>
            <a:r>
              <a:rPr lang="en-US" altLang="zh-CN" sz="2400" i="1"/>
              <a:t>i</a:t>
            </a:r>
            <a:r>
              <a:rPr lang="en-US" altLang="zh-CN" sz="2400"/>
              <a:t>] are defined for </a:t>
            </a:r>
            <a:r>
              <a:rPr lang="en-US" altLang="zh-CN" sz="2400" i="1"/>
              <a:t>first</a:t>
            </a:r>
            <a:r>
              <a:rPr lang="en-US" altLang="zh-CN" sz="2400">
                <a:sym typeface="Symbol" pitchFamily="18" charset="2"/>
              </a:rPr>
              <a:t></a:t>
            </a:r>
            <a:r>
              <a:rPr lang="en-US" altLang="zh-CN" sz="2400" i="1">
                <a:sym typeface="Symbol" pitchFamily="18" charset="2"/>
              </a:rPr>
              <a:t>i</a:t>
            </a:r>
            <a:r>
              <a:rPr lang="en-US" altLang="zh-CN" sz="2400">
                <a:sym typeface="Symbol" pitchFamily="18" charset="2"/>
              </a:rPr>
              <a:t></a:t>
            </a:r>
            <a:r>
              <a:rPr lang="en-US" altLang="zh-CN" sz="2400" i="1">
                <a:sym typeface="Symbol" pitchFamily="18" charset="2"/>
              </a:rPr>
              <a:t>last</a:t>
            </a:r>
            <a:r>
              <a:rPr lang="en-US" altLang="zh-CN" sz="2400"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sym typeface="Symbol" pitchFamily="18" charset="2"/>
              </a:rPr>
              <a:t>Output: E[</a:t>
            </a:r>
            <a:r>
              <a:rPr lang="en-US" altLang="zh-CN" sz="2400" i="1">
                <a:sym typeface="Symbol" pitchFamily="18" charset="2"/>
              </a:rPr>
              <a:t>first</a:t>
            </a:r>
            <a:r>
              <a:rPr lang="en-US" altLang="zh-CN" sz="2400">
                <a:sym typeface="Symbol" pitchFamily="18" charset="2"/>
              </a:rPr>
              <a:t>],…,E[</a:t>
            </a:r>
            <a:r>
              <a:rPr lang="en-US" altLang="zh-CN" sz="2400" i="1">
                <a:sym typeface="Symbol" pitchFamily="18" charset="2"/>
              </a:rPr>
              <a:t>last</a:t>
            </a:r>
            <a:r>
              <a:rPr lang="en-US" altLang="zh-CN" sz="2400">
                <a:sym typeface="Symbol" pitchFamily="18" charset="2"/>
              </a:rPr>
              <a:t>] is a sorted rearrangement of the same elements.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sym typeface="Symbol" pitchFamily="18" charset="2"/>
              </a:rPr>
              <a:t>Procedure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/>
              <a:t>void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0000"/>
                </a:solidFill>
              </a:rPr>
              <a:t>mergeSort</a:t>
            </a:r>
            <a:r>
              <a:rPr lang="en-US" altLang="zh-CN" sz="2400"/>
              <a:t>(Element[] E, </a:t>
            </a:r>
            <a:r>
              <a:rPr lang="en-US" altLang="zh-CN" sz="2400" b="1"/>
              <a:t>int</a:t>
            </a:r>
            <a:r>
              <a:rPr lang="en-US" altLang="zh-CN" sz="2400"/>
              <a:t> first, </a:t>
            </a:r>
            <a:r>
              <a:rPr lang="en-US" altLang="zh-CN" sz="2400" b="1"/>
              <a:t>int</a:t>
            </a:r>
            <a:r>
              <a:rPr lang="en-US" altLang="zh-CN" sz="2400"/>
              <a:t> last)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 </a:t>
            </a:r>
            <a:r>
              <a:rPr lang="en-US" altLang="zh-CN" sz="2400" b="1"/>
              <a:t>if</a:t>
            </a:r>
            <a:r>
              <a:rPr lang="en-US" altLang="zh-CN" sz="2400"/>
              <a:t> (first&lt;last)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/>
              <a:t>        int</a:t>
            </a:r>
            <a:r>
              <a:rPr lang="en-US" altLang="zh-CN" sz="2400"/>
              <a:t> mid=(first+last)/2;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/>
              <a:t>        </a:t>
            </a:r>
            <a:r>
              <a:rPr lang="en-US" altLang="zh-CN" sz="2400">
                <a:solidFill>
                  <a:srgbClr val="0000CC"/>
                </a:solidFill>
              </a:rPr>
              <a:t>mergeSort</a:t>
            </a:r>
            <a:r>
              <a:rPr lang="en-US" altLang="zh-CN" sz="2400"/>
              <a:t>(E, first, mid);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     </a:t>
            </a:r>
            <a:r>
              <a:rPr lang="en-US" altLang="zh-CN" sz="2400">
                <a:solidFill>
                  <a:srgbClr val="0000CC"/>
                </a:solidFill>
              </a:rPr>
              <a:t>mergeSort</a:t>
            </a:r>
            <a:r>
              <a:rPr lang="en-US" altLang="zh-CN" sz="2400"/>
              <a:t>(E, mid+1, last);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    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en-US" altLang="zh-CN" sz="2400">
                <a:solidFill>
                  <a:srgbClr val="336600"/>
                </a:solidFill>
              </a:rPr>
              <a:t>merge</a:t>
            </a:r>
            <a:r>
              <a:rPr lang="en-US" altLang="zh-CN" sz="2400"/>
              <a:t>(E, first, mid, last)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 </a:t>
            </a:r>
            <a:r>
              <a:rPr lang="en-US" altLang="zh-CN" sz="2400" b="1"/>
              <a:t>return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Worst Case Analysis of Mergesort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The recurrence equation for </a:t>
            </a:r>
            <a:r>
              <a:rPr lang="en-US" altLang="zh-CN" dirty="0" err="1"/>
              <a:t>Mergesort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W(n)=W(</a:t>
            </a:r>
            <a:r>
              <a:rPr lang="en-US" altLang="zh-CN" dirty="0">
                <a:sym typeface="Symbol" pitchFamily="18" charset="2"/>
              </a:rPr>
              <a:t>n/2)+W(n/2)+n-1</a:t>
            </a:r>
          </a:p>
          <a:p>
            <a:pPr lvl="1" eaLnBrk="1" hangingPunct="1"/>
            <a:r>
              <a:rPr lang="en-US" altLang="zh-CN" dirty="0">
                <a:sym typeface="Symbol" pitchFamily="18" charset="2"/>
              </a:rPr>
              <a:t>W(1)=0 </a:t>
            </a:r>
          </a:p>
          <a:p>
            <a:pPr marL="457200" lvl="1" indent="0" eaLnBrk="1" hangingPunct="1">
              <a:buNone/>
            </a:pPr>
            <a:r>
              <a:rPr lang="en-US" altLang="zh-CN" sz="2000" dirty="0">
                <a:solidFill>
                  <a:srgbClr val="336600"/>
                </a:solidFill>
                <a:sym typeface="Symbol" pitchFamily="18" charset="2"/>
              </a:rPr>
              <a:t>      </a:t>
            </a:r>
            <a:r>
              <a:rPr lang="en-US" altLang="zh-CN" sz="2000" dirty="0">
                <a:solidFill>
                  <a:srgbClr val="336600"/>
                </a:solidFill>
              </a:rPr>
              <a:t>where </a:t>
            </a:r>
            <a:r>
              <a:rPr lang="en-US" altLang="zh-CN" sz="2000" i="1" dirty="0">
                <a:solidFill>
                  <a:srgbClr val="336600"/>
                </a:solidFill>
              </a:rPr>
              <a:t>n</a:t>
            </a:r>
            <a:r>
              <a:rPr lang="en-US" altLang="zh-CN" sz="2000" dirty="0">
                <a:solidFill>
                  <a:srgbClr val="336600"/>
                </a:solidFill>
              </a:rPr>
              <a:t>=last-first+1, the size of range to be sorted</a:t>
            </a:r>
          </a:p>
          <a:p>
            <a:pPr eaLnBrk="1" hangingPunct="1"/>
            <a:r>
              <a:rPr lang="en-US" altLang="zh-CN" dirty="0"/>
              <a:t>The </a:t>
            </a:r>
            <a:r>
              <a:rPr lang="en-US" altLang="zh-CN" i="1" dirty="0"/>
              <a:t>Master Theorem</a:t>
            </a:r>
            <a:r>
              <a:rPr lang="en-US" altLang="zh-CN" dirty="0"/>
              <a:t> applies for the equation, we have: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i="1" dirty="0">
                <a:solidFill>
                  <a:srgbClr val="FF0000"/>
                </a:solidFill>
              </a:rPr>
              <a:t>W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zh-CN" i="1" dirty="0">
                <a:solidFill>
                  <a:srgbClr val="FF0000"/>
                </a:solidFill>
                <a:sym typeface="Symbol" pitchFamily="18" charset="2"/>
              </a:rPr>
              <a:t>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altLang="zh-CN" dirty="0" err="1">
                <a:solidFill>
                  <a:srgbClr val="FF0000"/>
                </a:solidFill>
                <a:sym typeface="Symbol" pitchFamily="18" charset="2"/>
              </a:rPr>
              <a:t>log</a:t>
            </a:r>
            <a:r>
              <a:rPr lang="en-US" altLang="zh-CN" i="1" dirty="0" err="1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Average Case Analysis of Mergesort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2" y="1941512"/>
            <a:ext cx="8239831" cy="4187787"/>
          </a:xfrm>
        </p:spPr>
        <p:txBody>
          <a:bodyPr/>
          <a:lstStyle/>
          <a:p>
            <a:pPr eaLnBrk="1" hangingPunct="1"/>
            <a:r>
              <a:rPr lang="en-US" altLang="zh-CN" dirty="0"/>
              <a:t>In the following, we show </a:t>
            </a:r>
            <a:r>
              <a:rPr lang="en-US" altLang="zh-CN" dirty="0">
                <a:sym typeface="Symbol" pitchFamily="18" charset="2"/>
              </a:rPr>
              <a:t>the average case complexity A(n) of </a:t>
            </a:r>
            <a:r>
              <a:rPr lang="en-US" altLang="zh-CN" dirty="0" err="1">
                <a:sym typeface="Symbol" pitchFamily="18" charset="2"/>
              </a:rPr>
              <a:t>mergesort</a:t>
            </a:r>
            <a:r>
              <a:rPr lang="en-US" altLang="zh-CN" dirty="0">
                <a:sym typeface="Symbol" pitchFamily="18" charset="2"/>
              </a:rPr>
              <a:t> is A(n)= </a:t>
            </a:r>
            <a:r>
              <a:rPr lang="en-US" altLang="zh-CN" i="1" dirty="0">
                <a:sym typeface="Symbol" pitchFamily="18" charset="2"/>
              </a:rPr>
              <a:t></a:t>
            </a:r>
            <a:r>
              <a:rPr lang="en-US" altLang="zh-CN" dirty="0">
                <a:sym typeface="Symbol" pitchFamily="18" charset="2"/>
              </a:rPr>
              <a:t>(</a:t>
            </a:r>
            <a:r>
              <a:rPr lang="en-US" altLang="zh-CN" dirty="0" err="1">
                <a:sym typeface="Symbol" pitchFamily="18" charset="2"/>
              </a:rPr>
              <a:t>nlgn</a:t>
            </a:r>
            <a:r>
              <a:rPr lang="en-US" altLang="zh-CN" dirty="0">
                <a:sym typeface="Symbol" pitchFamily="18" charset="2"/>
              </a:rPr>
              <a:t>) in an indirect way.</a:t>
            </a:r>
            <a:endParaRPr lang="en-US" altLang="zh-CN" i="1" dirty="0"/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450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Decision Tree for Sorting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358187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 </a:t>
            </a:r>
            <a:r>
              <a:rPr lang="en-US" altLang="zh-CN" sz="2400" dirty="0"/>
              <a:t>An example for </a:t>
            </a:r>
            <a:r>
              <a:rPr lang="en-US" altLang="zh-CN" sz="2400" i="1" dirty="0"/>
              <a:t>n</a:t>
            </a:r>
            <a:r>
              <a:rPr lang="en-US" altLang="zh-CN" sz="2400" dirty="0"/>
              <a:t>=3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 altLang="zh-CN" sz="2400" dirty="0"/>
              <a:t>Decision tree is a 2-tree.(Assuming no same keys)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The action of Sort on a particular input corresponds to following a path in its decision tree from the root to a leaf associated to a specific output.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2057400" y="1524000"/>
          <a:ext cx="74676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5" name="Document" r:id="rId3" imgW="5274564" imgH="1952244" progId="Word.Document.8">
                  <p:embed/>
                </p:oleObj>
              </mc:Choice>
              <mc:Fallback>
                <p:oleObj name="Document" r:id="rId3" imgW="5274564" imgH="195224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524000"/>
                        <a:ext cx="74676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486400" y="1752600"/>
            <a:ext cx="1828800" cy="434975"/>
          </a:xfrm>
          <a:prstGeom prst="rect">
            <a:avLst/>
          </a:prstGeom>
          <a:solidFill>
            <a:srgbClr val="CCFFCC"/>
          </a:solidFill>
          <a:ln w="38100" cmpd="dbl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Internal node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33400" y="3657600"/>
            <a:ext cx="1828800" cy="434975"/>
          </a:xfrm>
          <a:prstGeom prst="rect">
            <a:avLst/>
          </a:prstGeom>
          <a:solidFill>
            <a:srgbClr val="FFFF99"/>
          </a:solidFill>
          <a:ln w="38100" cmpd="dbl">
            <a:solidFill>
              <a:srgbClr val="FFCC00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External node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CN"/>
              <a:t> </a:t>
            </a:r>
            <a:r>
              <a:rPr lang="en-US" altLang="zh-CN" sz="4800"/>
              <a:t>MergeSort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910092-20B4-754C-AC2F-7E1D6AA1B4AF}"/>
              </a:ext>
            </a:extLst>
          </p:cNvPr>
          <p:cNvSpPr txBox="1"/>
          <p:nvPr/>
        </p:nvSpPr>
        <p:spPr>
          <a:xfrm>
            <a:off x="3707904" y="4869160"/>
            <a:ext cx="3564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张胜</a:t>
            </a:r>
            <a:endParaRPr kumimoji="1" lang="en-US" altLang="zh-CN" dirty="0"/>
          </a:p>
          <a:p>
            <a:r>
              <a:rPr lang="en-US" altLang="zh-CN" dirty="0">
                <a:hlinkClick r:id="rId3"/>
              </a:rPr>
              <a:t>sheng@nju.edu.cn</a:t>
            </a:r>
            <a:endParaRPr lang="en-US" altLang="zh-CN" dirty="0"/>
          </a:p>
          <a:p>
            <a:r>
              <a:rPr kumimoji="1" lang="zh-CN" altLang="en-US" dirty="0"/>
              <a:t>南京大学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746125" y="2438400"/>
            <a:ext cx="2700338" cy="1395413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522288" y="4103688"/>
            <a:ext cx="3600450" cy="81121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2-Tree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2-Tree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/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1376363" y="3384550"/>
            <a:ext cx="179387" cy="1793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2727325" y="3384550"/>
            <a:ext cx="179388" cy="1793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927100" y="4373563"/>
            <a:ext cx="179388" cy="17938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1720850" y="4373563"/>
            <a:ext cx="179388" cy="179387"/>
          </a:xfrm>
          <a:prstGeom prst="ellipse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2516188" y="4373563"/>
            <a:ext cx="179387" cy="179387"/>
          </a:xfrm>
          <a:prstGeom prst="ellipse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3311525" y="4373563"/>
            <a:ext cx="179388" cy="179387"/>
          </a:xfrm>
          <a:prstGeom prst="ellipse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H="1">
            <a:off x="1511300" y="2663825"/>
            <a:ext cx="58578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H="1">
            <a:off x="1016000" y="3563938"/>
            <a:ext cx="4064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1511300" y="3519488"/>
            <a:ext cx="315913" cy="854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H="1">
            <a:off x="2592388" y="3519488"/>
            <a:ext cx="179387" cy="900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2097088" y="2663825"/>
            <a:ext cx="674687" cy="765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71" name="Oval 19"/>
          <p:cNvSpPr>
            <a:spLocks noChangeArrowheads="1"/>
          </p:cNvSpPr>
          <p:nvPr/>
        </p:nvSpPr>
        <p:spPr bwMode="auto">
          <a:xfrm>
            <a:off x="2006600" y="2573338"/>
            <a:ext cx="179388" cy="1793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>
            <a:off x="2862263" y="3519488"/>
            <a:ext cx="495300" cy="854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2546350" y="2033588"/>
            <a:ext cx="207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internal nodes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2006600" y="5138738"/>
            <a:ext cx="2519363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external nodes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/>
              <a:t>no child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/>
              <a:t>any type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Characteristics of the Decision Tree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736812"/>
            <a:ext cx="820896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For a sequence of </a:t>
            </a:r>
            <a:r>
              <a:rPr lang="en-US" altLang="zh-CN" sz="2800" i="1" dirty="0"/>
              <a:t>n</a:t>
            </a:r>
            <a:r>
              <a:rPr lang="en-US" altLang="zh-CN" sz="2800" dirty="0"/>
              <a:t> distinct elements, there are </a:t>
            </a:r>
            <a:r>
              <a:rPr lang="en-US" altLang="zh-CN" sz="2800" i="1" dirty="0"/>
              <a:t>n</a:t>
            </a:r>
            <a:r>
              <a:rPr lang="en-US" altLang="zh-CN" sz="2800" dirty="0"/>
              <a:t>! different permutation, so, the decision tree has at least </a:t>
            </a:r>
            <a:r>
              <a:rPr lang="en-US" altLang="zh-CN" sz="2800" i="1" dirty="0"/>
              <a:t>n</a:t>
            </a:r>
            <a:r>
              <a:rPr lang="en-US" altLang="zh-CN" sz="2800" dirty="0"/>
              <a:t>! leaves, and exactly </a:t>
            </a:r>
            <a:r>
              <a:rPr lang="en-US" altLang="zh-CN" sz="2800" i="1" dirty="0"/>
              <a:t>n</a:t>
            </a:r>
            <a:r>
              <a:rPr lang="en-US" altLang="zh-CN" sz="2800" dirty="0"/>
              <a:t>! leaves can be reached from the root. So, for the purpose of lower bounds evaluation, we use trees with exactly </a:t>
            </a:r>
            <a:r>
              <a:rPr lang="en-US" altLang="zh-CN" sz="2800" i="1" dirty="0"/>
              <a:t>n</a:t>
            </a:r>
            <a:r>
              <a:rPr lang="en-US" altLang="zh-CN" sz="2800" dirty="0"/>
              <a:t>! leaves.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The number of comparisons done in the </a:t>
            </a:r>
            <a:r>
              <a:rPr lang="en-US" altLang="zh-CN" sz="2800" b="1" i="1" dirty="0">
                <a:solidFill>
                  <a:srgbClr val="0000CC"/>
                </a:solidFill>
              </a:rPr>
              <a:t>worst case</a:t>
            </a:r>
            <a:r>
              <a:rPr lang="en-US" altLang="zh-CN" sz="2800" dirty="0"/>
              <a:t> is the height of the tree (The height of a tree is the number of edges on the longest downward path between the root and a leaf).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The </a:t>
            </a:r>
            <a:r>
              <a:rPr lang="en-US" altLang="zh-CN" sz="2800" b="1" i="1" dirty="0">
                <a:solidFill>
                  <a:srgbClr val="0000CC"/>
                </a:solidFill>
              </a:rPr>
              <a:t>average</a:t>
            </a:r>
            <a:r>
              <a:rPr lang="en-US" altLang="zh-CN" sz="2800" dirty="0"/>
              <a:t> number of comparison done is the average of the lengths of all paths from the root to a leaf.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62000" y="5562600"/>
            <a:ext cx="4114800" cy="1066800"/>
          </a:xfrm>
          <a:prstGeom prst="rect">
            <a:avLst/>
          </a:prstGeom>
          <a:solidFill>
            <a:srgbClr val="CCFFCC"/>
          </a:solidFill>
          <a:ln w="38100" cmpd="dbl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Lower Bound for Worst Case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 i="1" dirty="0">
                <a:solidFill>
                  <a:srgbClr val="FF0000"/>
                </a:solidFill>
              </a:rPr>
              <a:t>Theorem</a:t>
            </a:r>
            <a:r>
              <a:rPr lang="en-US" altLang="zh-CN" sz="2400" dirty="0"/>
              <a:t>: Any algorithm to sort </a:t>
            </a:r>
            <a:r>
              <a:rPr lang="en-US" altLang="zh-CN" sz="2400" i="1" dirty="0"/>
              <a:t>n </a:t>
            </a:r>
            <a:r>
              <a:rPr lang="en-US" altLang="zh-CN" sz="2400" dirty="0"/>
              <a:t>items by comparisons of keys must do at least </a:t>
            </a:r>
            <a:r>
              <a:rPr lang="en-US" altLang="zh-CN" sz="2400" dirty="0">
                <a:sym typeface="Symbol" pitchFamily="18" charset="2"/>
              </a:rPr>
              <a:t></a:t>
            </a:r>
            <a:r>
              <a:rPr lang="en-US" altLang="zh-CN" sz="2400" dirty="0" err="1">
                <a:sym typeface="Symbol" pitchFamily="18" charset="2"/>
              </a:rPr>
              <a:t>lg</a:t>
            </a:r>
            <a:r>
              <a:rPr lang="en-US" altLang="zh-CN" sz="2400" i="1" dirty="0" err="1">
                <a:sym typeface="Symbol" pitchFamily="18" charset="2"/>
              </a:rPr>
              <a:t>n</a:t>
            </a:r>
            <a:r>
              <a:rPr lang="en-US" altLang="zh-CN" sz="2400" dirty="0">
                <a:sym typeface="Symbol" pitchFamily="18" charset="2"/>
              </a:rPr>
              <a:t>!, or approximately </a:t>
            </a:r>
            <a:r>
              <a:rPr lang="en-US" altLang="zh-CN" sz="2400" dirty="0">
                <a:solidFill>
                  <a:srgbClr val="0000CC"/>
                </a:solidFill>
                <a:sym typeface="Symbol" pitchFamily="18" charset="2"/>
              </a:rPr>
              <a:t></a:t>
            </a:r>
            <a:r>
              <a:rPr lang="en-US" altLang="zh-CN" sz="2400" i="1" dirty="0">
                <a:solidFill>
                  <a:srgbClr val="0000CC"/>
                </a:solidFill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rgbClr val="0000CC"/>
                </a:solidFill>
                <a:sym typeface="Symbol" pitchFamily="18" charset="2"/>
              </a:rPr>
              <a:t>lg</a:t>
            </a:r>
            <a:r>
              <a:rPr lang="en-US" altLang="zh-CN" sz="2400" i="1" dirty="0">
                <a:solidFill>
                  <a:srgbClr val="0000CC"/>
                </a:solidFill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rgbClr val="0000CC"/>
                </a:solidFill>
                <a:sym typeface="Symbol" pitchFamily="18" charset="2"/>
              </a:rPr>
              <a:t>-1.443</a:t>
            </a:r>
            <a:r>
              <a:rPr lang="en-US" altLang="zh-CN" sz="2400" i="1" dirty="0">
                <a:solidFill>
                  <a:srgbClr val="0000CC"/>
                </a:solidFill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rgbClr val="0000CC"/>
                </a:solidFill>
                <a:sym typeface="Symbol" pitchFamily="18" charset="2"/>
              </a:rPr>
              <a:t></a:t>
            </a:r>
            <a:r>
              <a:rPr lang="en-US" altLang="zh-CN" sz="2400" dirty="0">
                <a:sym typeface="Symbol" pitchFamily="18" charset="2"/>
              </a:rPr>
              <a:t>, key comparisons in the worst case.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ym typeface="Symbol" pitchFamily="18" charset="2"/>
              </a:rPr>
              <a:t>Note: Let </a:t>
            </a:r>
            <a:r>
              <a:rPr lang="en-US" altLang="zh-CN" sz="2400" i="1" dirty="0">
                <a:sym typeface="Symbol" pitchFamily="18" charset="2"/>
              </a:rPr>
              <a:t>L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i="1" dirty="0">
                <a:sym typeface="Symbol" pitchFamily="18" charset="2"/>
              </a:rPr>
              <a:t>n</a:t>
            </a:r>
            <a:r>
              <a:rPr lang="en-US" altLang="zh-CN" sz="2400" dirty="0">
                <a:sym typeface="Symbol" pitchFamily="18" charset="2"/>
              </a:rPr>
              <a:t>!, which is 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the number of leaves</a:t>
            </a:r>
            <a:r>
              <a:rPr lang="en-US" altLang="zh-CN" sz="2400" dirty="0">
                <a:sym typeface="Symbol" pitchFamily="18" charset="2"/>
              </a:rPr>
              <a:t>, then </a:t>
            </a:r>
            <a:r>
              <a:rPr lang="en-US" altLang="zh-CN" sz="2400" i="1" dirty="0">
                <a:sym typeface="Symbol" pitchFamily="18" charset="2"/>
              </a:rPr>
              <a:t>L</a:t>
            </a:r>
            <a:r>
              <a:rPr lang="en-US" altLang="zh-CN" sz="2400" dirty="0">
                <a:sym typeface="Symbol" pitchFamily="18" charset="2"/>
              </a:rPr>
              <a:t>2</a:t>
            </a:r>
            <a:r>
              <a:rPr lang="en-US" altLang="zh-CN" sz="2400" i="1" baseline="30000" dirty="0">
                <a:sym typeface="Symbol" pitchFamily="18" charset="2"/>
              </a:rPr>
              <a:t>h</a:t>
            </a:r>
            <a:r>
              <a:rPr lang="en-US" altLang="zh-CN" sz="2400" dirty="0">
                <a:sym typeface="Symbol" pitchFamily="18" charset="2"/>
              </a:rPr>
              <a:t>, where </a:t>
            </a:r>
            <a:r>
              <a:rPr lang="en-US" altLang="zh-CN" sz="2400" i="1" dirty="0">
                <a:sym typeface="Symbol" pitchFamily="18" charset="2"/>
              </a:rPr>
              <a:t>h</a:t>
            </a:r>
            <a:r>
              <a:rPr lang="en-US" altLang="zh-CN" sz="2400" dirty="0">
                <a:sym typeface="Symbol" pitchFamily="18" charset="2"/>
              </a:rPr>
              <a:t> is the height of the tree, that is </a:t>
            </a:r>
            <a:r>
              <a:rPr lang="en-US" altLang="zh-CN" sz="2400" i="1" dirty="0">
                <a:sym typeface="Symbol" pitchFamily="18" charset="2"/>
              </a:rPr>
              <a:t>h</a:t>
            </a:r>
            <a:r>
              <a:rPr lang="en-US" altLang="zh-CN" sz="2400" dirty="0">
                <a:sym typeface="Symbol" pitchFamily="18" charset="2"/>
              </a:rPr>
              <a:t> </a:t>
            </a:r>
            <a:r>
              <a:rPr lang="en-US" altLang="zh-CN" sz="2400" dirty="0" err="1">
                <a:sym typeface="Symbol" pitchFamily="18" charset="2"/>
              </a:rPr>
              <a:t>lg</a:t>
            </a:r>
            <a:r>
              <a:rPr lang="en-US" altLang="zh-CN" sz="2400" i="1" dirty="0" err="1">
                <a:sym typeface="Symbol" pitchFamily="18" charset="2"/>
              </a:rPr>
              <a:t>L</a:t>
            </a:r>
            <a:r>
              <a:rPr lang="en-US" altLang="zh-CN" sz="2400" dirty="0">
                <a:sym typeface="Symbol" pitchFamily="18" charset="2"/>
              </a:rPr>
              <a:t>=</a:t>
            </a:r>
            <a:r>
              <a:rPr lang="en-US" altLang="zh-CN" sz="2400" dirty="0" err="1">
                <a:sym typeface="Symbol" pitchFamily="18" charset="2"/>
              </a:rPr>
              <a:t>lg</a:t>
            </a:r>
            <a:r>
              <a:rPr lang="en-US" altLang="zh-CN" sz="2400" i="1" dirty="0" err="1">
                <a:sym typeface="Symbol" pitchFamily="18" charset="2"/>
              </a:rPr>
              <a:t>n</a:t>
            </a:r>
            <a:r>
              <a:rPr lang="en-US" altLang="zh-CN" sz="2400" dirty="0">
                <a:sym typeface="Symbol" pitchFamily="18" charset="2"/>
              </a:rPr>
              <a:t>!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ym typeface="Symbol" pitchFamily="18" charset="2"/>
              </a:rPr>
              <a:t>For the asymptotic behavior: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dirty="0"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2000" dirty="0"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spcBef>
                <a:spcPct val="80000"/>
              </a:spcBef>
              <a:buFont typeface="Wingdings" pitchFamily="2" charset="2"/>
              <a:buNone/>
            </a:pPr>
            <a:endParaRPr lang="en-US" altLang="zh-CN" sz="2000" dirty="0"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spcBef>
                <a:spcPct val="80000"/>
              </a:spcBef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derived using: 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 i="1" dirty="0">
              <a:sym typeface="Symbol" pitchFamily="18" charset="2"/>
            </a:endParaRP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764879"/>
              </p:ext>
            </p:extLst>
          </p:nvPr>
        </p:nvGraphicFramePr>
        <p:xfrm>
          <a:off x="1246188" y="4042520"/>
          <a:ext cx="7467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1" name="Equation" r:id="rId4" imgW="3073400" imgH="482600" progId="Equation.3">
                  <p:embed/>
                </p:oleObj>
              </mc:Choice>
              <mc:Fallback>
                <p:oleObj name="Equation" r:id="rId4" imgW="30734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4042520"/>
                        <a:ext cx="7467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2590800" y="5562600"/>
          <a:ext cx="2057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2" name="Equation" r:id="rId6" imgW="800100" imgH="457200" progId="Equation.3">
                  <p:embed/>
                </p:oleObj>
              </mc:Choice>
              <mc:Fallback>
                <p:oleObj name="Equation" r:id="rId6" imgW="8001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562600"/>
                        <a:ext cx="2057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Freeform 7"/>
          <p:cNvSpPr>
            <a:spLocks/>
          </p:cNvSpPr>
          <p:nvPr/>
        </p:nvSpPr>
        <p:spPr bwMode="auto">
          <a:xfrm>
            <a:off x="152400" y="2971800"/>
            <a:ext cx="698500" cy="2819400"/>
          </a:xfrm>
          <a:custGeom>
            <a:avLst/>
            <a:gdLst>
              <a:gd name="T0" fmla="*/ 866933750 w 440"/>
              <a:gd name="T1" fmla="*/ 2147483647 h 1776"/>
              <a:gd name="T2" fmla="*/ 383063750 w 440"/>
              <a:gd name="T3" fmla="*/ 2147483647 h 1776"/>
              <a:gd name="T4" fmla="*/ 141128750 w 440"/>
              <a:gd name="T5" fmla="*/ 2147483647 h 1776"/>
              <a:gd name="T6" fmla="*/ 20161250 w 440"/>
              <a:gd name="T7" fmla="*/ 2147483647 h 1776"/>
              <a:gd name="T8" fmla="*/ 262096250 w 440"/>
              <a:gd name="T9" fmla="*/ 1209675000 h 1776"/>
              <a:gd name="T10" fmla="*/ 624998750 w 440"/>
              <a:gd name="T11" fmla="*/ 483870000 h 1776"/>
              <a:gd name="T12" fmla="*/ 1108868750 w 440"/>
              <a:gd name="T13" fmla="*/ 0 h 17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"/>
              <a:gd name="T22" fmla="*/ 0 h 1776"/>
              <a:gd name="T23" fmla="*/ 440 w 440"/>
              <a:gd name="T24" fmla="*/ 1776 h 17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" h="1776">
                <a:moveTo>
                  <a:pt x="344" y="1776"/>
                </a:moveTo>
                <a:cubicBezTo>
                  <a:pt x="272" y="1676"/>
                  <a:pt x="200" y="1576"/>
                  <a:pt x="152" y="1488"/>
                </a:cubicBezTo>
                <a:cubicBezTo>
                  <a:pt x="104" y="1400"/>
                  <a:pt x="80" y="1352"/>
                  <a:pt x="56" y="1248"/>
                </a:cubicBezTo>
                <a:cubicBezTo>
                  <a:pt x="32" y="1144"/>
                  <a:pt x="0" y="992"/>
                  <a:pt x="8" y="864"/>
                </a:cubicBezTo>
                <a:cubicBezTo>
                  <a:pt x="16" y="736"/>
                  <a:pt x="64" y="592"/>
                  <a:pt x="104" y="480"/>
                </a:cubicBezTo>
                <a:cubicBezTo>
                  <a:pt x="144" y="368"/>
                  <a:pt x="192" y="272"/>
                  <a:pt x="248" y="192"/>
                </a:cubicBezTo>
                <a:cubicBezTo>
                  <a:pt x="304" y="112"/>
                  <a:pt x="408" y="32"/>
                  <a:pt x="440" y="0"/>
                </a:cubicBezTo>
              </a:path>
            </a:pathLst>
          </a:custGeom>
          <a:noFill/>
          <a:ln w="25400">
            <a:solidFill>
              <a:srgbClr val="FFCC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Case?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83F5D8F-0A7A-5F40-84FA-FFB9C9B1C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More exactly, what is the average length of all paths from the root to each leaf?</a:t>
            </a:r>
          </a:p>
          <a:p>
            <a:r>
              <a:rPr lang="en-US" altLang="zh-CN" dirty="0"/>
              <a:t>Two methods:</a:t>
            </a:r>
          </a:p>
          <a:p>
            <a:pPr lvl="1"/>
            <a:r>
              <a:rPr kumimoji="1" lang="en-US" altLang="zh-CN" dirty="0"/>
              <a:t>(1) Using </a:t>
            </a:r>
            <a:r>
              <a:rPr lang="en-US" altLang="zh-CN" dirty="0"/>
              <a:t>External Path Length.</a:t>
            </a:r>
            <a:endParaRPr kumimoji="1" lang="en-US" altLang="zh-CN" dirty="0"/>
          </a:p>
          <a:p>
            <a:pPr lvl="1"/>
            <a:r>
              <a:rPr lang="en-US" altLang="zh-CN" dirty="0"/>
              <a:t>(2) Which type of 2-tree has the smallest value of the average length of all paths from the root to each leaf?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036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37763"/>
            <a:ext cx="8637588" cy="1446550"/>
          </a:xfrm>
        </p:spPr>
        <p:txBody>
          <a:bodyPr/>
          <a:lstStyle/>
          <a:p>
            <a:pPr eaLnBrk="1" hangingPunct="1"/>
            <a:r>
              <a:rPr lang="en-US" altLang="zh-CN" dirty="0"/>
              <a:t>Method 1: </a:t>
            </a:r>
            <a:br>
              <a:rPr lang="en-US" altLang="zh-CN" dirty="0"/>
            </a:br>
            <a:r>
              <a:rPr lang="en-US" altLang="zh-CN" dirty="0"/>
              <a:t>External Path Length (EPL)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413" y="1763713"/>
            <a:ext cx="8826500" cy="4770437"/>
          </a:xfrm>
        </p:spPr>
        <p:txBody>
          <a:bodyPr/>
          <a:lstStyle/>
          <a:p>
            <a:pPr eaLnBrk="1" hangingPunct="1"/>
            <a:r>
              <a:rPr lang="en-US" altLang="zh-CN" dirty="0"/>
              <a:t>The </a:t>
            </a:r>
            <a:r>
              <a:rPr lang="en-US" altLang="zh-CN" b="1" i="1" dirty="0">
                <a:solidFill>
                  <a:srgbClr val="FF0000"/>
                </a:solidFill>
              </a:rPr>
              <a:t>EPL</a:t>
            </a:r>
            <a:r>
              <a:rPr lang="en-US" altLang="zh-CN" dirty="0">
                <a:solidFill>
                  <a:srgbClr val="FF0000"/>
                </a:solidFill>
              </a:rPr>
              <a:t> of a 2-tree</a:t>
            </a:r>
            <a:r>
              <a:rPr lang="en-US" altLang="zh-CN" dirty="0"/>
              <a:t> </a:t>
            </a:r>
            <a:r>
              <a:rPr lang="en-US" altLang="zh-CN" i="1" dirty="0"/>
              <a:t>t</a:t>
            </a:r>
            <a:r>
              <a:rPr lang="en-US" altLang="zh-CN" dirty="0"/>
              <a:t> is defined as follows:</a:t>
            </a:r>
          </a:p>
          <a:p>
            <a:pPr lvl="1" eaLnBrk="1" hangingPunct="1"/>
            <a:r>
              <a:rPr lang="en-US" altLang="zh-CN" dirty="0"/>
              <a:t>[Base case] 0 for a single external node</a:t>
            </a:r>
          </a:p>
          <a:p>
            <a:pPr lvl="1" eaLnBrk="1" hangingPunct="1"/>
            <a:r>
              <a:rPr lang="en-US" altLang="zh-CN" dirty="0"/>
              <a:t>[Recursion] </a:t>
            </a:r>
            <a:r>
              <a:rPr lang="en-US" altLang="zh-CN" i="1" dirty="0"/>
              <a:t>t </a:t>
            </a:r>
            <a:r>
              <a:rPr lang="en-US" altLang="zh-CN" dirty="0"/>
              <a:t>is non-leaf with sub-trees </a:t>
            </a:r>
            <a:r>
              <a:rPr lang="en-US" altLang="zh-CN" i="1" dirty="0"/>
              <a:t>L</a:t>
            </a:r>
            <a:r>
              <a:rPr lang="en-US" altLang="zh-CN" dirty="0"/>
              <a:t> and </a:t>
            </a:r>
            <a:r>
              <a:rPr lang="en-US" altLang="zh-CN" i="1" dirty="0"/>
              <a:t>R</a:t>
            </a:r>
            <a:r>
              <a:rPr lang="en-US" altLang="zh-CN" dirty="0"/>
              <a:t>, then the sum of:</a:t>
            </a:r>
          </a:p>
          <a:p>
            <a:pPr lvl="2" eaLnBrk="1" hangingPunct="1"/>
            <a:r>
              <a:rPr lang="en-US" altLang="zh-CN" sz="2800" dirty="0"/>
              <a:t>the external path length of </a:t>
            </a:r>
            <a:r>
              <a:rPr lang="en-US" altLang="zh-CN" sz="2800" i="1" dirty="0"/>
              <a:t>L</a:t>
            </a:r>
            <a:r>
              <a:rPr lang="en-US" altLang="zh-CN" sz="2800" dirty="0"/>
              <a:t>;</a:t>
            </a:r>
          </a:p>
          <a:p>
            <a:pPr lvl="2" eaLnBrk="1" hangingPunct="1"/>
            <a:r>
              <a:rPr lang="en-US" altLang="zh-CN" sz="2800" dirty="0"/>
              <a:t>the number of external nodes of </a:t>
            </a:r>
            <a:r>
              <a:rPr lang="en-US" altLang="zh-CN" sz="2800" i="1" dirty="0"/>
              <a:t>L</a:t>
            </a:r>
            <a:r>
              <a:rPr lang="en-US" altLang="zh-CN" sz="2800" dirty="0"/>
              <a:t>;</a:t>
            </a:r>
          </a:p>
          <a:p>
            <a:pPr lvl="2" eaLnBrk="1" hangingPunct="1"/>
            <a:r>
              <a:rPr lang="en-US" altLang="zh-CN" sz="2800" dirty="0"/>
              <a:t>the external path length of </a:t>
            </a:r>
            <a:r>
              <a:rPr lang="en-US" altLang="zh-CN" sz="2800" i="1" dirty="0"/>
              <a:t>R</a:t>
            </a:r>
            <a:r>
              <a:rPr lang="en-US" altLang="zh-CN" sz="2800" dirty="0"/>
              <a:t>;</a:t>
            </a:r>
          </a:p>
          <a:p>
            <a:pPr lvl="2" eaLnBrk="1" hangingPunct="1"/>
            <a:r>
              <a:rPr lang="en-US" altLang="zh-CN" sz="2800" dirty="0"/>
              <a:t>the number of external nodes of </a:t>
            </a:r>
            <a:r>
              <a:rPr lang="en-US" altLang="zh-CN" sz="2800" i="1" dirty="0"/>
              <a:t>R</a:t>
            </a:r>
            <a:r>
              <a:rPr lang="en-US" altLang="zh-CN" sz="2800" dirty="0"/>
              <a:t>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37763"/>
            <a:ext cx="8637588" cy="1446550"/>
          </a:xfrm>
        </p:spPr>
        <p:txBody>
          <a:bodyPr/>
          <a:lstStyle/>
          <a:p>
            <a:pPr eaLnBrk="1" hangingPunct="1"/>
            <a:r>
              <a:rPr lang="en-US" altLang="zh-CN" dirty="0"/>
              <a:t>Method 1: </a:t>
            </a:r>
            <a:br>
              <a:rPr lang="en-US" altLang="zh-CN" dirty="0"/>
            </a:br>
            <a:r>
              <a:rPr lang="en-US" altLang="zh-CN" dirty="0"/>
              <a:t>Properties of EPL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Let </a:t>
            </a:r>
            <a:r>
              <a:rPr lang="en-US" altLang="zh-CN" sz="2800" i="1"/>
              <a:t>t</a:t>
            </a:r>
            <a:r>
              <a:rPr lang="en-US" altLang="zh-CN" sz="2800"/>
              <a:t> is a 2-tree, then the </a:t>
            </a:r>
            <a:r>
              <a:rPr lang="en-US" altLang="zh-CN" sz="2800" i="1"/>
              <a:t>epl</a:t>
            </a:r>
            <a:r>
              <a:rPr lang="en-US" altLang="zh-CN" sz="2800"/>
              <a:t> of </a:t>
            </a:r>
            <a:r>
              <a:rPr lang="en-US" altLang="zh-CN" sz="2800" i="1"/>
              <a:t>t</a:t>
            </a:r>
            <a:r>
              <a:rPr lang="en-US" altLang="zh-CN" sz="2800"/>
              <a:t> is the sum of the paths from the root to each external node.</a:t>
            </a:r>
          </a:p>
          <a:p>
            <a:pPr eaLnBrk="1" hangingPunct="1"/>
            <a:r>
              <a:rPr lang="en-US" altLang="zh-CN" sz="2800" i="1"/>
              <a:t>epl</a:t>
            </a:r>
            <a:r>
              <a:rPr lang="en-US" altLang="zh-CN" sz="2800"/>
              <a:t> </a:t>
            </a:r>
            <a:r>
              <a:rPr lang="en-US" altLang="zh-CN" sz="2800">
                <a:sym typeface="Symbol" pitchFamily="18" charset="2"/>
              </a:rPr>
              <a:t></a:t>
            </a:r>
            <a:r>
              <a:rPr lang="en-US" altLang="zh-CN" sz="2800" i="1">
                <a:sym typeface="Symbol" pitchFamily="18" charset="2"/>
              </a:rPr>
              <a:t>m</a:t>
            </a:r>
            <a:r>
              <a:rPr lang="en-US" altLang="zh-CN" sz="2800">
                <a:sym typeface="Symbol" pitchFamily="18" charset="2"/>
              </a:rPr>
              <a:t>lg(</a:t>
            </a:r>
            <a:r>
              <a:rPr lang="en-US" altLang="zh-CN" sz="2800" i="1">
                <a:sym typeface="Symbol" pitchFamily="18" charset="2"/>
              </a:rPr>
              <a:t>m</a:t>
            </a:r>
            <a:r>
              <a:rPr lang="en-US" altLang="zh-CN" sz="2800">
                <a:sym typeface="Symbol" pitchFamily="18" charset="2"/>
              </a:rPr>
              <a:t>), where </a:t>
            </a:r>
            <a:r>
              <a:rPr lang="en-US" altLang="zh-CN" sz="2800" i="1">
                <a:sym typeface="Symbol" pitchFamily="18" charset="2"/>
              </a:rPr>
              <a:t>m</a:t>
            </a:r>
            <a:r>
              <a:rPr lang="en-US" altLang="zh-CN" sz="2800">
                <a:sym typeface="Symbol" pitchFamily="18" charset="2"/>
              </a:rPr>
              <a:t> is the number of external nodes in </a:t>
            </a:r>
            <a:r>
              <a:rPr lang="en-US" altLang="zh-CN" sz="2800" i="1">
                <a:sym typeface="Symbol" pitchFamily="18" charset="2"/>
              </a:rPr>
              <a:t>t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i="1"/>
              <a:t>epl=epl</a:t>
            </a:r>
            <a:r>
              <a:rPr lang="en-US" altLang="zh-CN" i="1" baseline="-25000"/>
              <a:t>L</a:t>
            </a:r>
            <a:r>
              <a:rPr lang="en-US" altLang="zh-CN" i="1"/>
              <a:t>+epl</a:t>
            </a:r>
            <a:r>
              <a:rPr lang="en-US" altLang="zh-CN" i="1" baseline="-25000"/>
              <a:t>R</a:t>
            </a:r>
            <a:r>
              <a:rPr lang="en-US" altLang="zh-CN" i="1"/>
              <a:t>+m</a:t>
            </a:r>
            <a:r>
              <a:rPr lang="en-US" altLang="zh-CN">
                <a:sym typeface="Symbol" pitchFamily="18" charset="2"/>
              </a:rPr>
              <a:t></a:t>
            </a:r>
            <a:r>
              <a:rPr lang="en-US" altLang="zh-CN"/>
              <a:t> </a:t>
            </a:r>
            <a:r>
              <a:rPr lang="en-US" altLang="zh-CN" i="1"/>
              <a:t>m</a:t>
            </a:r>
            <a:r>
              <a:rPr lang="en-US" altLang="zh-CN" i="1" baseline="-25000"/>
              <a:t>L</a:t>
            </a:r>
            <a:r>
              <a:rPr lang="en-US" altLang="zh-CN"/>
              <a:t>lg(</a:t>
            </a:r>
            <a:r>
              <a:rPr lang="en-US" altLang="zh-CN" i="1"/>
              <a:t>m</a:t>
            </a:r>
            <a:r>
              <a:rPr lang="en-US" altLang="zh-CN" i="1" baseline="-25000"/>
              <a:t>L</a:t>
            </a:r>
            <a:r>
              <a:rPr lang="en-US" altLang="zh-CN"/>
              <a:t>)+</a:t>
            </a:r>
            <a:r>
              <a:rPr lang="en-US" altLang="zh-CN" i="1"/>
              <a:t>m</a:t>
            </a:r>
            <a:r>
              <a:rPr lang="en-US" altLang="zh-CN" i="1" baseline="-25000"/>
              <a:t>R</a:t>
            </a:r>
            <a:r>
              <a:rPr lang="en-US" altLang="zh-CN"/>
              <a:t>lg(</a:t>
            </a:r>
            <a:r>
              <a:rPr lang="en-US" altLang="zh-CN" i="1"/>
              <a:t>m</a:t>
            </a:r>
            <a:r>
              <a:rPr lang="en-US" altLang="zh-CN" i="1" baseline="-25000"/>
              <a:t>R</a:t>
            </a:r>
            <a:r>
              <a:rPr lang="en-US" altLang="zh-CN"/>
              <a:t>)+</a:t>
            </a:r>
            <a:r>
              <a:rPr lang="en-US" altLang="zh-CN" i="1"/>
              <a:t>m</a:t>
            </a:r>
            <a:r>
              <a:rPr lang="en-US" altLang="zh-CN"/>
              <a:t>,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>
                <a:solidFill>
                  <a:srgbClr val="0000CC"/>
                </a:solidFill>
              </a:rPr>
              <a:t>note </a:t>
            </a:r>
            <a:r>
              <a:rPr lang="en-US" altLang="zh-CN" i="1">
                <a:solidFill>
                  <a:srgbClr val="0000CC"/>
                </a:solidFill>
              </a:rPr>
              <a:t>f</a:t>
            </a:r>
            <a:r>
              <a:rPr lang="en-US" altLang="zh-CN">
                <a:solidFill>
                  <a:srgbClr val="0000CC"/>
                </a:solidFill>
              </a:rPr>
              <a:t>(x)+</a:t>
            </a:r>
            <a:r>
              <a:rPr lang="en-US" altLang="zh-CN" i="1">
                <a:solidFill>
                  <a:srgbClr val="0000CC"/>
                </a:solidFill>
              </a:rPr>
              <a:t>f</a:t>
            </a:r>
            <a:r>
              <a:rPr lang="en-US" altLang="zh-CN">
                <a:solidFill>
                  <a:srgbClr val="0000CC"/>
                </a:solidFill>
              </a:rPr>
              <a:t>(y)</a:t>
            </a:r>
            <a:r>
              <a:rPr lang="en-US" altLang="zh-CN">
                <a:solidFill>
                  <a:srgbClr val="0000CC"/>
                </a:solidFill>
                <a:sym typeface="Symbol" pitchFamily="18" charset="2"/>
              </a:rPr>
              <a:t>2</a:t>
            </a:r>
            <a:r>
              <a:rPr lang="en-US" altLang="zh-CN" i="1">
                <a:solidFill>
                  <a:srgbClr val="0000CC"/>
                </a:solidFill>
                <a:sym typeface="Symbol" pitchFamily="18" charset="2"/>
              </a:rPr>
              <a:t>f</a:t>
            </a:r>
            <a:r>
              <a:rPr lang="en-US" altLang="zh-CN">
                <a:solidFill>
                  <a:srgbClr val="0000CC"/>
                </a:solidFill>
                <a:sym typeface="Symbol" pitchFamily="18" charset="2"/>
              </a:rPr>
              <a:t>((x+y)/2) for f(</a:t>
            </a:r>
            <a:r>
              <a:rPr lang="en-US" altLang="zh-CN" i="1">
                <a:solidFill>
                  <a:srgbClr val="0000CC"/>
                </a:solidFill>
                <a:sym typeface="Symbol" pitchFamily="18" charset="2"/>
              </a:rPr>
              <a:t>x</a:t>
            </a:r>
            <a:r>
              <a:rPr lang="en-US" altLang="zh-CN">
                <a:solidFill>
                  <a:srgbClr val="0000CC"/>
                </a:solidFill>
                <a:sym typeface="Symbol" pitchFamily="18" charset="2"/>
              </a:rPr>
              <a:t>)=</a:t>
            </a:r>
            <a:r>
              <a:rPr lang="en-US" altLang="zh-CN" i="1">
                <a:solidFill>
                  <a:srgbClr val="0000CC"/>
                </a:solidFill>
                <a:sym typeface="Symbol" pitchFamily="18" charset="2"/>
              </a:rPr>
              <a:t>x</a:t>
            </a:r>
            <a:r>
              <a:rPr lang="en-US" altLang="zh-CN">
                <a:solidFill>
                  <a:srgbClr val="0000CC"/>
                </a:solidFill>
                <a:sym typeface="Symbol" pitchFamily="18" charset="2"/>
              </a:rPr>
              <a:t>lg</a:t>
            </a:r>
            <a:r>
              <a:rPr lang="en-US" altLang="zh-CN" i="1">
                <a:solidFill>
                  <a:srgbClr val="0000CC"/>
                </a:solidFill>
                <a:sym typeface="Symbol" pitchFamily="18" charset="2"/>
              </a:rPr>
              <a:t>x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/>
              <a:t> so, 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i="1"/>
              <a:t>   epl </a:t>
            </a:r>
            <a:r>
              <a:rPr lang="en-US" altLang="zh-CN">
                <a:sym typeface="Symbol" pitchFamily="18" charset="2"/>
              </a:rPr>
              <a:t></a:t>
            </a:r>
            <a:r>
              <a:rPr lang="en-US" altLang="zh-CN" i="1">
                <a:sym typeface="Symbol" pitchFamily="18" charset="2"/>
              </a:rPr>
              <a:t> </a:t>
            </a:r>
            <a:r>
              <a:rPr lang="en-US" altLang="zh-CN">
                <a:sym typeface="Symbol" pitchFamily="18" charset="2"/>
              </a:rPr>
              <a:t>2((</a:t>
            </a:r>
            <a:r>
              <a:rPr lang="en-US" altLang="zh-CN" i="1">
                <a:sym typeface="Symbol" pitchFamily="18" charset="2"/>
              </a:rPr>
              <a:t>m</a:t>
            </a:r>
            <a:r>
              <a:rPr lang="en-US" altLang="zh-CN" i="1" baseline="-25000">
                <a:sym typeface="Symbol" pitchFamily="18" charset="2"/>
              </a:rPr>
              <a:t>L</a:t>
            </a:r>
            <a:r>
              <a:rPr lang="en-US" altLang="zh-CN">
                <a:sym typeface="Symbol" pitchFamily="18" charset="2"/>
              </a:rPr>
              <a:t>+</a:t>
            </a:r>
            <a:r>
              <a:rPr lang="en-US" altLang="zh-CN" i="1">
                <a:sym typeface="Symbol" pitchFamily="18" charset="2"/>
              </a:rPr>
              <a:t>m</a:t>
            </a:r>
            <a:r>
              <a:rPr lang="en-US" altLang="zh-CN" i="1" baseline="-25000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)/2)lg((</a:t>
            </a:r>
            <a:r>
              <a:rPr lang="en-US" altLang="zh-CN" i="1">
                <a:sym typeface="Symbol" pitchFamily="18" charset="2"/>
              </a:rPr>
              <a:t>m</a:t>
            </a:r>
            <a:r>
              <a:rPr lang="en-US" altLang="zh-CN" i="1" baseline="-25000">
                <a:sym typeface="Symbol" pitchFamily="18" charset="2"/>
              </a:rPr>
              <a:t>L</a:t>
            </a:r>
            <a:r>
              <a:rPr lang="en-US" altLang="zh-CN">
                <a:sym typeface="Symbol" pitchFamily="18" charset="2"/>
              </a:rPr>
              <a:t>+</a:t>
            </a:r>
            <a:r>
              <a:rPr lang="en-US" altLang="zh-CN" i="1">
                <a:sym typeface="Symbol" pitchFamily="18" charset="2"/>
              </a:rPr>
              <a:t>m</a:t>
            </a:r>
            <a:r>
              <a:rPr lang="en-US" altLang="zh-CN" i="1" baseline="-25000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)/2)+</a:t>
            </a:r>
            <a:r>
              <a:rPr lang="en-US" altLang="zh-CN" i="1">
                <a:sym typeface="Symbol" pitchFamily="18" charset="2"/>
              </a:rPr>
              <a:t>m </a:t>
            </a:r>
            <a:r>
              <a:rPr lang="en-US" altLang="zh-CN">
                <a:sym typeface="Symbol" pitchFamily="18" charset="2"/>
              </a:rPr>
              <a:t>= </a:t>
            </a:r>
            <a:r>
              <a:rPr lang="en-US" altLang="zh-CN" i="1">
                <a:sym typeface="Symbol" pitchFamily="18" charset="2"/>
              </a:rPr>
              <a:t>m</a:t>
            </a:r>
            <a:r>
              <a:rPr lang="en-US" altLang="zh-CN">
                <a:sym typeface="Symbol" pitchFamily="18" charset="2"/>
              </a:rPr>
              <a:t>(lg(</a:t>
            </a:r>
            <a:r>
              <a:rPr lang="en-US" altLang="zh-CN" i="1">
                <a:sym typeface="Symbol" pitchFamily="18" charset="2"/>
              </a:rPr>
              <a:t>m</a:t>
            </a:r>
            <a:r>
              <a:rPr lang="en-US" altLang="zh-CN">
                <a:sym typeface="Symbol" pitchFamily="18" charset="2"/>
              </a:rPr>
              <a:t>)-1)+</a:t>
            </a:r>
            <a:r>
              <a:rPr lang="en-US" altLang="zh-CN" i="1">
                <a:sym typeface="Symbol" pitchFamily="18" charset="2"/>
              </a:rPr>
              <a:t>m </a:t>
            </a:r>
            <a:r>
              <a:rPr lang="en-US" altLang="zh-CN">
                <a:sym typeface="Symbol" pitchFamily="18" charset="2"/>
              </a:rPr>
              <a:t>=</a:t>
            </a:r>
            <a:r>
              <a:rPr lang="en-US" altLang="zh-CN" i="1">
                <a:sym typeface="Symbol" pitchFamily="18" charset="2"/>
              </a:rPr>
              <a:t>m</a:t>
            </a:r>
            <a:r>
              <a:rPr lang="en-US" altLang="zh-CN">
                <a:sym typeface="Symbol" pitchFamily="18" charset="2"/>
              </a:rPr>
              <a:t>lg</a:t>
            </a:r>
            <a:r>
              <a:rPr lang="en-US" altLang="zh-CN" i="1">
                <a:sym typeface="Symbol" pitchFamily="18" charset="2"/>
              </a:rPr>
              <a:t>m</a:t>
            </a:r>
            <a:r>
              <a:rPr lang="en-US" altLang="zh-CN">
                <a:sym typeface="Symbol" pitchFamily="18" charset="2"/>
              </a:rPr>
              <a:t>.</a:t>
            </a:r>
          </a:p>
          <a:p>
            <a:pPr lvl="1" eaLnBrk="1" hangingPunct="1"/>
            <a:endParaRPr lang="en-US" altLang="zh-CN" sz="240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-23792"/>
            <a:ext cx="8637588" cy="1508105"/>
          </a:xfrm>
        </p:spPr>
        <p:txBody>
          <a:bodyPr/>
          <a:lstStyle/>
          <a:p>
            <a:pPr eaLnBrk="1" hangingPunct="1"/>
            <a:r>
              <a:rPr lang="en-US" altLang="zh-CN" dirty="0"/>
              <a:t>Method 2: </a:t>
            </a:r>
            <a:br>
              <a:rPr lang="en-US" altLang="zh-CN" dirty="0"/>
            </a:br>
            <a:r>
              <a:rPr lang="en-US" altLang="zh-CN" sz="2400" dirty="0"/>
              <a:t>Which type of 2-tree has the smallest value of the average length of all paths from the root to each leaf?</a:t>
            </a:r>
            <a:endParaRPr lang="en-US" altLang="zh-CN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6910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36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36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36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36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Assuming that </a:t>
            </a:r>
            <a:r>
              <a:rPr lang="en-US" altLang="zh-CN" sz="2400" i="1"/>
              <a:t>h</a:t>
            </a:r>
            <a:r>
              <a:rPr lang="en-US" altLang="zh-CN" sz="2400"/>
              <a:t>-</a:t>
            </a:r>
            <a:r>
              <a:rPr lang="en-US" altLang="zh-CN" sz="2400" i="1"/>
              <a:t>k</a:t>
            </a:r>
            <a:r>
              <a:rPr lang="en-US" altLang="zh-CN" sz="2400"/>
              <a:t>&gt;1, when calculating </a:t>
            </a:r>
            <a:r>
              <a:rPr lang="en-US" altLang="zh-CN" sz="2400" i="1"/>
              <a:t>epl</a:t>
            </a:r>
            <a:r>
              <a:rPr lang="en-US" altLang="zh-CN" sz="2400"/>
              <a:t>, </a:t>
            </a:r>
            <a:r>
              <a:rPr lang="en-US" altLang="zh-CN" sz="2400" i="1"/>
              <a:t>h</a:t>
            </a:r>
            <a:r>
              <a:rPr lang="en-US" altLang="zh-CN" sz="2400"/>
              <a:t>+</a:t>
            </a:r>
            <a:r>
              <a:rPr lang="en-US" altLang="zh-CN" sz="2400" i="1"/>
              <a:t>h</a:t>
            </a:r>
            <a:r>
              <a:rPr lang="en-US" altLang="zh-CN" sz="2400"/>
              <a:t>+</a:t>
            </a:r>
            <a:r>
              <a:rPr lang="en-US" altLang="zh-CN" sz="2400" i="1"/>
              <a:t>k</a:t>
            </a:r>
            <a:r>
              <a:rPr lang="en-US" altLang="zh-CN" sz="2400"/>
              <a:t> is replaced by (</a:t>
            </a:r>
            <a:r>
              <a:rPr lang="en-US" altLang="zh-CN" sz="2400" i="1"/>
              <a:t>h</a:t>
            </a:r>
            <a:r>
              <a:rPr lang="en-US" altLang="zh-CN" sz="2400"/>
              <a:t>-1)+2(</a:t>
            </a:r>
            <a:r>
              <a:rPr lang="en-US" altLang="zh-CN" sz="2400" i="1"/>
              <a:t>k</a:t>
            </a:r>
            <a:r>
              <a:rPr lang="en-US" altLang="zh-CN" sz="2400"/>
              <a:t>+1). The net change in </a:t>
            </a:r>
            <a:r>
              <a:rPr lang="en-US" altLang="zh-CN" sz="2400" i="1"/>
              <a:t>epl</a:t>
            </a:r>
            <a:r>
              <a:rPr lang="en-US" altLang="zh-CN" sz="2400"/>
              <a:t> is </a:t>
            </a:r>
            <a:r>
              <a:rPr lang="en-US" altLang="zh-CN" sz="2400" i="1"/>
              <a:t>k</a:t>
            </a:r>
            <a:r>
              <a:rPr lang="en-US" altLang="zh-CN" sz="2400"/>
              <a:t>-</a:t>
            </a:r>
            <a:r>
              <a:rPr lang="en-US" altLang="zh-CN" sz="2400" i="1"/>
              <a:t>h</a:t>
            </a:r>
            <a:r>
              <a:rPr lang="en-US" altLang="zh-CN" sz="2400"/>
              <a:t>+1&lt;0, that is, the </a:t>
            </a:r>
            <a:r>
              <a:rPr lang="en-US" altLang="zh-CN" sz="2400" i="1"/>
              <a:t>epl</a:t>
            </a:r>
            <a:r>
              <a:rPr lang="en-US" altLang="zh-CN" sz="2400"/>
              <a:t> decreases.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i="1">
                <a:solidFill>
                  <a:srgbClr val="FF0000"/>
                </a:solidFill>
              </a:rPr>
              <a:t>So, more balanced 2-tree has smaller epl.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914400" y="1706563"/>
            <a:ext cx="119063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200">
                <a:solidFill>
                  <a:srgbClr val="000000"/>
                </a:solidFill>
              </a:rPr>
              <a:t> </a:t>
            </a:r>
            <a:endParaRPr lang="zh-CN" altLang="en-US" sz="1800"/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2106613" y="1792288"/>
            <a:ext cx="282575" cy="254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2616200" y="2944813"/>
            <a:ext cx="282575" cy="254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1439863" y="3965575"/>
            <a:ext cx="284162" cy="254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1189038" y="4476750"/>
            <a:ext cx="280987" cy="25241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1692275" y="4476750"/>
            <a:ext cx="284163" cy="252413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grpSp>
        <p:nvGrpSpPr>
          <p:cNvPr id="27658" name="Group 10"/>
          <p:cNvGrpSpPr>
            <a:grpSpLocks/>
          </p:cNvGrpSpPr>
          <p:nvPr/>
        </p:nvGrpSpPr>
        <p:grpSpPr bwMode="auto">
          <a:xfrm>
            <a:off x="1447800" y="2020888"/>
            <a:ext cx="731838" cy="676275"/>
            <a:chOff x="912" y="1273"/>
            <a:chExt cx="461" cy="426"/>
          </a:xfrm>
        </p:grpSpPr>
        <p:sp>
          <p:nvSpPr>
            <p:cNvPr id="27740" name="Freeform 11"/>
            <p:cNvSpPr>
              <a:spLocks/>
            </p:cNvSpPr>
            <p:nvPr/>
          </p:nvSpPr>
          <p:spPr bwMode="auto">
            <a:xfrm>
              <a:off x="1299" y="1273"/>
              <a:ext cx="74" cy="68"/>
            </a:xfrm>
            <a:custGeom>
              <a:avLst/>
              <a:gdLst>
                <a:gd name="T0" fmla="*/ 74 w 74"/>
                <a:gd name="T1" fmla="*/ 13 h 68"/>
                <a:gd name="T2" fmla="*/ 59 w 74"/>
                <a:gd name="T3" fmla="*/ 0 h 68"/>
                <a:gd name="T4" fmla="*/ 0 w 74"/>
                <a:gd name="T5" fmla="*/ 55 h 68"/>
                <a:gd name="T6" fmla="*/ 15 w 74"/>
                <a:gd name="T7" fmla="*/ 68 h 68"/>
                <a:gd name="T8" fmla="*/ 74 w 74"/>
                <a:gd name="T9" fmla="*/ 13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"/>
                <a:gd name="T16" fmla="*/ 0 h 68"/>
                <a:gd name="T17" fmla="*/ 74 w 74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" h="68">
                  <a:moveTo>
                    <a:pt x="74" y="13"/>
                  </a:moveTo>
                  <a:lnTo>
                    <a:pt x="59" y="0"/>
                  </a:lnTo>
                  <a:lnTo>
                    <a:pt x="0" y="55"/>
                  </a:lnTo>
                  <a:lnTo>
                    <a:pt x="15" y="68"/>
                  </a:lnTo>
                  <a:lnTo>
                    <a:pt x="74" y="13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1" name="Freeform 12"/>
            <p:cNvSpPr>
              <a:spLocks/>
            </p:cNvSpPr>
            <p:nvPr/>
          </p:nvSpPr>
          <p:spPr bwMode="auto">
            <a:xfrm>
              <a:off x="1195" y="1369"/>
              <a:ext cx="74" cy="68"/>
            </a:xfrm>
            <a:custGeom>
              <a:avLst/>
              <a:gdLst>
                <a:gd name="T0" fmla="*/ 74 w 74"/>
                <a:gd name="T1" fmla="*/ 13 h 68"/>
                <a:gd name="T2" fmla="*/ 59 w 74"/>
                <a:gd name="T3" fmla="*/ 0 h 68"/>
                <a:gd name="T4" fmla="*/ 0 w 74"/>
                <a:gd name="T5" fmla="*/ 55 h 68"/>
                <a:gd name="T6" fmla="*/ 15 w 74"/>
                <a:gd name="T7" fmla="*/ 68 h 68"/>
                <a:gd name="T8" fmla="*/ 74 w 74"/>
                <a:gd name="T9" fmla="*/ 13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"/>
                <a:gd name="T16" fmla="*/ 0 h 68"/>
                <a:gd name="T17" fmla="*/ 74 w 74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" h="68">
                  <a:moveTo>
                    <a:pt x="74" y="13"/>
                  </a:moveTo>
                  <a:lnTo>
                    <a:pt x="59" y="0"/>
                  </a:lnTo>
                  <a:lnTo>
                    <a:pt x="0" y="55"/>
                  </a:lnTo>
                  <a:lnTo>
                    <a:pt x="15" y="68"/>
                  </a:lnTo>
                  <a:lnTo>
                    <a:pt x="74" y="13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2" name="Freeform 13"/>
            <p:cNvSpPr>
              <a:spLocks/>
            </p:cNvSpPr>
            <p:nvPr/>
          </p:nvSpPr>
          <p:spPr bwMode="auto">
            <a:xfrm>
              <a:off x="1093" y="1464"/>
              <a:ext cx="73" cy="68"/>
            </a:xfrm>
            <a:custGeom>
              <a:avLst/>
              <a:gdLst>
                <a:gd name="T0" fmla="*/ 73 w 73"/>
                <a:gd name="T1" fmla="*/ 13 h 68"/>
                <a:gd name="T2" fmla="*/ 58 w 73"/>
                <a:gd name="T3" fmla="*/ 0 h 68"/>
                <a:gd name="T4" fmla="*/ 0 w 73"/>
                <a:gd name="T5" fmla="*/ 55 h 68"/>
                <a:gd name="T6" fmla="*/ 15 w 73"/>
                <a:gd name="T7" fmla="*/ 68 h 68"/>
                <a:gd name="T8" fmla="*/ 73 w 73"/>
                <a:gd name="T9" fmla="*/ 13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68"/>
                <a:gd name="T17" fmla="*/ 73 w 73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68">
                  <a:moveTo>
                    <a:pt x="73" y="13"/>
                  </a:moveTo>
                  <a:lnTo>
                    <a:pt x="58" y="0"/>
                  </a:lnTo>
                  <a:lnTo>
                    <a:pt x="0" y="55"/>
                  </a:lnTo>
                  <a:lnTo>
                    <a:pt x="15" y="68"/>
                  </a:lnTo>
                  <a:lnTo>
                    <a:pt x="73" y="13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3" name="Freeform 14"/>
            <p:cNvSpPr>
              <a:spLocks/>
            </p:cNvSpPr>
            <p:nvPr/>
          </p:nvSpPr>
          <p:spPr bwMode="auto">
            <a:xfrm>
              <a:off x="989" y="1560"/>
              <a:ext cx="74" cy="68"/>
            </a:xfrm>
            <a:custGeom>
              <a:avLst/>
              <a:gdLst>
                <a:gd name="T0" fmla="*/ 74 w 74"/>
                <a:gd name="T1" fmla="*/ 14 h 68"/>
                <a:gd name="T2" fmla="*/ 59 w 74"/>
                <a:gd name="T3" fmla="*/ 0 h 68"/>
                <a:gd name="T4" fmla="*/ 0 w 74"/>
                <a:gd name="T5" fmla="*/ 55 h 68"/>
                <a:gd name="T6" fmla="*/ 15 w 74"/>
                <a:gd name="T7" fmla="*/ 68 h 68"/>
                <a:gd name="T8" fmla="*/ 74 w 74"/>
                <a:gd name="T9" fmla="*/ 14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"/>
                <a:gd name="T16" fmla="*/ 0 h 68"/>
                <a:gd name="T17" fmla="*/ 74 w 74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" h="68">
                  <a:moveTo>
                    <a:pt x="74" y="14"/>
                  </a:moveTo>
                  <a:lnTo>
                    <a:pt x="59" y="0"/>
                  </a:lnTo>
                  <a:lnTo>
                    <a:pt x="0" y="55"/>
                  </a:lnTo>
                  <a:lnTo>
                    <a:pt x="15" y="68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4" name="Freeform 15"/>
            <p:cNvSpPr>
              <a:spLocks/>
            </p:cNvSpPr>
            <p:nvPr/>
          </p:nvSpPr>
          <p:spPr bwMode="auto">
            <a:xfrm>
              <a:off x="912" y="1656"/>
              <a:ext cx="48" cy="43"/>
            </a:xfrm>
            <a:custGeom>
              <a:avLst/>
              <a:gdLst>
                <a:gd name="T0" fmla="*/ 48 w 48"/>
                <a:gd name="T1" fmla="*/ 14 h 43"/>
                <a:gd name="T2" fmla="*/ 33 w 48"/>
                <a:gd name="T3" fmla="*/ 0 h 43"/>
                <a:gd name="T4" fmla="*/ 0 w 48"/>
                <a:gd name="T5" fmla="*/ 29 h 43"/>
                <a:gd name="T6" fmla="*/ 16 w 48"/>
                <a:gd name="T7" fmla="*/ 43 h 43"/>
                <a:gd name="T8" fmla="*/ 48 w 48"/>
                <a:gd name="T9" fmla="*/ 14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3"/>
                <a:gd name="T17" fmla="*/ 48 w 48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3">
                  <a:moveTo>
                    <a:pt x="48" y="14"/>
                  </a:moveTo>
                  <a:lnTo>
                    <a:pt x="33" y="0"/>
                  </a:lnTo>
                  <a:lnTo>
                    <a:pt x="0" y="29"/>
                  </a:lnTo>
                  <a:lnTo>
                    <a:pt x="16" y="43"/>
                  </a:lnTo>
                  <a:lnTo>
                    <a:pt x="48" y="14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659" name="Group 16"/>
          <p:cNvGrpSpPr>
            <a:grpSpLocks/>
          </p:cNvGrpSpPr>
          <p:nvPr/>
        </p:nvGrpSpPr>
        <p:grpSpPr bwMode="auto">
          <a:xfrm>
            <a:off x="2330450" y="2020888"/>
            <a:ext cx="730250" cy="676275"/>
            <a:chOff x="1468" y="1273"/>
            <a:chExt cx="460" cy="426"/>
          </a:xfrm>
        </p:grpSpPr>
        <p:sp>
          <p:nvSpPr>
            <p:cNvPr id="27735" name="Freeform 17"/>
            <p:cNvSpPr>
              <a:spLocks/>
            </p:cNvSpPr>
            <p:nvPr/>
          </p:nvSpPr>
          <p:spPr bwMode="auto">
            <a:xfrm>
              <a:off x="1468" y="1273"/>
              <a:ext cx="74" cy="68"/>
            </a:xfrm>
            <a:custGeom>
              <a:avLst/>
              <a:gdLst>
                <a:gd name="T0" fmla="*/ 15 w 74"/>
                <a:gd name="T1" fmla="*/ 0 h 68"/>
                <a:gd name="T2" fmla="*/ 0 w 74"/>
                <a:gd name="T3" fmla="*/ 13 h 68"/>
                <a:gd name="T4" fmla="*/ 59 w 74"/>
                <a:gd name="T5" fmla="*/ 68 h 68"/>
                <a:gd name="T6" fmla="*/ 74 w 74"/>
                <a:gd name="T7" fmla="*/ 55 h 68"/>
                <a:gd name="T8" fmla="*/ 15 w 74"/>
                <a:gd name="T9" fmla="*/ 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"/>
                <a:gd name="T16" fmla="*/ 0 h 68"/>
                <a:gd name="T17" fmla="*/ 74 w 74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" h="68">
                  <a:moveTo>
                    <a:pt x="15" y="0"/>
                  </a:moveTo>
                  <a:lnTo>
                    <a:pt x="0" y="13"/>
                  </a:lnTo>
                  <a:lnTo>
                    <a:pt x="59" y="68"/>
                  </a:lnTo>
                  <a:lnTo>
                    <a:pt x="74" y="5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6" name="Freeform 18"/>
            <p:cNvSpPr>
              <a:spLocks/>
            </p:cNvSpPr>
            <p:nvPr/>
          </p:nvSpPr>
          <p:spPr bwMode="auto">
            <a:xfrm>
              <a:off x="1572" y="1369"/>
              <a:ext cx="74" cy="68"/>
            </a:xfrm>
            <a:custGeom>
              <a:avLst/>
              <a:gdLst>
                <a:gd name="T0" fmla="*/ 15 w 74"/>
                <a:gd name="T1" fmla="*/ 0 h 68"/>
                <a:gd name="T2" fmla="*/ 0 w 74"/>
                <a:gd name="T3" fmla="*/ 13 h 68"/>
                <a:gd name="T4" fmla="*/ 59 w 74"/>
                <a:gd name="T5" fmla="*/ 68 h 68"/>
                <a:gd name="T6" fmla="*/ 74 w 74"/>
                <a:gd name="T7" fmla="*/ 55 h 68"/>
                <a:gd name="T8" fmla="*/ 15 w 74"/>
                <a:gd name="T9" fmla="*/ 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"/>
                <a:gd name="T16" fmla="*/ 0 h 68"/>
                <a:gd name="T17" fmla="*/ 74 w 74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" h="68">
                  <a:moveTo>
                    <a:pt x="15" y="0"/>
                  </a:moveTo>
                  <a:lnTo>
                    <a:pt x="0" y="13"/>
                  </a:lnTo>
                  <a:lnTo>
                    <a:pt x="59" y="68"/>
                  </a:lnTo>
                  <a:lnTo>
                    <a:pt x="74" y="5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7" name="Freeform 19"/>
            <p:cNvSpPr>
              <a:spLocks/>
            </p:cNvSpPr>
            <p:nvPr/>
          </p:nvSpPr>
          <p:spPr bwMode="auto">
            <a:xfrm>
              <a:off x="1674" y="1464"/>
              <a:ext cx="74" cy="68"/>
            </a:xfrm>
            <a:custGeom>
              <a:avLst/>
              <a:gdLst>
                <a:gd name="T0" fmla="*/ 15 w 74"/>
                <a:gd name="T1" fmla="*/ 0 h 68"/>
                <a:gd name="T2" fmla="*/ 0 w 74"/>
                <a:gd name="T3" fmla="*/ 13 h 68"/>
                <a:gd name="T4" fmla="*/ 59 w 74"/>
                <a:gd name="T5" fmla="*/ 68 h 68"/>
                <a:gd name="T6" fmla="*/ 74 w 74"/>
                <a:gd name="T7" fmla="*/ 55 h 68"/>
                <a:gd name="T8" fmla="*/ 15 w 74"/>
                <a:gd name="T9" fmla="*/ 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"/>
                <a:gd name="T16" fmla="*/ 0 h 68"/>
                <a:gd name="T17" fmla="*/ 74 w 74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" h="68">
                  <a:moveTo>
                    <a:pt x="15" y="0"/>
                  </a:moveTo>
                  <a:lnTo>
                    <a:pt x="0" y="13"/>
                  </a:lnTo>
                  <a:lnTo>
                    <a:pt x="59" y="68"/>
                  </a:lnTo>
                  <a:lnTo>
                    <a:pt x="74" y="5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8" name="Freeform 20"/>
            <p:cNvSpPr>
              <a:spLocks/>
            </p:cNvSpPr>
            <p:nvPr/>
          </p:nvSpPr>
          <p:spPr bwMode="auto">
            <a:xfrm>
              <a:off x="1778" y="1560"/>
              <a:ext cx="74" cy="68"/>
            </a:xfrm>
            <a:custGeom>
              <a:avLst/>
              <a:gdLst>
                <a:gd name="T0" fmla="*/ 15 w 74"/>
                <a:gd name="T1" fmla="*/ 0 h 68"/>
                <a:gd name="T2" fmla="*/ 0 w 74"/>
                <a:gd name="T3" fmla="*/ 14 h 68"/>
                <a:gd name="T4" fmla="*/ 59 w 74"/>
                <a:gd name="T5" fmla="*/ 68 h 68"/>
                <a:gd name="T6" fmla="*/ 74 w 74"/>
                <a:gd name="T7" fmla="*/ 55 h 68"/>
                <a:gd name="T8" fmla="*/ 15 w 74"/>
                <a:gd name="T9" fmla="*/ 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"/>
                <a:gd name="T16" fmla="*/ 0 h 68"/>
                <a:gd name="T17" fmla="*/ 74 w 74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" h="68">
                  <a:moveTo>
                    <a:pt x="15" y="0"/>
                  </a:moveTo>
                  <a:lnTo>
                    <a:pt x="0" y="14"/>
                  </a:lnTo>
                  <a:lnTo>
                    <a:pt x="59" y="68"/>
                  </a:lnTo>
                  <a:lnTo>
                    <a:pt x="74" y="5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9" name="Freeform 21"/>
            <p:cNvSpPr>
              <a:spLocks/>
            </p:cNvSpPr>
            <p:nvPr/>
          </p:nvSpPr>
          <p:spPr bwMode="auto">
            <a:xfrm>
              <a:off x="1881" y="1656"/>
              <a:ext cx="47" cy="43"/>
            </a:xfrm>
            <a:custGeom>
              <a:avLst/>
              <a:gdLst>
                <a:gd name="T0" fmla="*/ 15 w 47"/>
                <a:gd name="T1" fmla="*/ 0 h 43"/>
                <a:gd name="T2" fmla="*/ 0 w 47"/>
                <a:gd name="T3" fmla="*/ 14 h 43"/>
                <a:gd name="T4" fmla="*/ 32 w 47"/>
                <a:gd name="T5" fmla="*/ 43 h 43"/>
                <a:gd name="T6" fmla="*/ 47 w 47"/>
                <a:gd name="T7" fmla="*/ 29 h 43"/>
                <a:gd name="T8" fmla="*/ 15 w 4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43"/>
                <a:gd name="T17" fmla="*/ 47 w 47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43">
                  <a:moveTo>
                    <a:pt x="15" y="0"/>
                  </a:moveTo>
                  <a:lnTo>
                    <a:pt x="0" y="14"/>
                  </a:lnTo>
                  <a:lnTo>
                    <a:pt x="32" y="43"/>
                  </a:lnTo>
                  <a:lnTo>
                    <a:pt x="47" y="2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60" name="Line 22"/>
          <p:cNvSpPr>
            <a:spLocks noChangeShapeType="1"/>
          </p:cNvSpPr>
          <p:nvPr/>
        </p:nvSpPr>
        <p:spPr bwMode="auto">
          <a:xfrm flipH="1">
            <a:off x="1273175" y="2628900"/>
            <a:ext cx="249238" cy="266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1" name="Line 23"/>
          <p:cNvSpPr>
            <a:spLocks noChangeShapeType="1"/>
          </p:cNvSpPr>
          <p:nvPr/>
        </p:nvSpPr>
        <p:spPr bwMode="auto">
          <a:xfrm flipH="1">
            <a:off x="2763838" y="2641600"/>
            <a:ext cx="209550" cy="311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2" name="Line 24"/>
          <p:cNvSpPr>
            <a:spLocks noChangeShapeType="1"/>
          </p:cNvSpPr>
          <p:nvPr/>
        </p:nvSpPr>
        <p:spPr bwMode="auto">
          <a:xfrm>
            <a:off x="2986088" y="2641600"/>
            <a:ext cx="236537" cy="287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7663" name="Group 25"/>
          <p:cNvGrpSpPr>
            <a:grpSpLocks/>
          </p:cNvGrpSpPr>
          <p:nvPr/>
        </p:nvGrpSpPr>
        <p:grpSpPr bwMode="auto">
          <a:xfrm>
            <a:off x="1493838" y="2614613"/>
            <a:ext cx="392112" cy="1030287"/>
            <a:chOff x="941" y="1647"/>
            <a:chExt cx="247" cy="649"/>
          </a:xfrm>
        </p:grpSpPr>
        <p:sp>
          <p:nvSpPr>
            <p:cNvPr id="27729" name="Freeform 26"/>
            <p:cNvSpPr>
              <a:spLocks/>
            </p:cNvSpPr>
            <p:nvPr/>
          </p:nvSpPr>
          <p:spPr bwMode="auto">
            <a:xfrm>
              <a:off x="941" y="1647"/>
              <a:ext cx="45" cy="77"/>
            </a:xfrm>
            <a:custGeom>
              <a:avLst/>
              <a:gdLst>
                <a:gd name="T0" fmla="*/ 20 w 45"/>
                <a:gd name="T1" fmla="*/ 0 h 77"/>
                <a:gd name="T2" fmla="*/ 0 w 45"/>
                <a:gd name="T3" fmla="*/ 6 h 77"/>
                <a:gd name="T4" fmla="*/ 25 w 45"/>
                <a:gd name="T5" fmla="*/ 77 h 77"/>
                <a:gd name="T6" fmla="*/ 45 w 45"/>
                <a:gd name="T7" fmla="*/ 72 h 77"/>
                <a:gd name="T8" fmla="*/ 20 w 45"/>
                <a:gd name="T9" fmla="*/ 0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77"/>
                <a:gd name="T17" fmla="*/ 45 w 45"/>
                <a:gd name="T18" fmla="*/ 77 h 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77">
                  <a:moveTo>
                    <a:pt x="20" y="0"/>
                  </a:moveTo>
                  <a:lnTo>
                    <a:pt x="0" y="6"/>
                  </a:lnTo>
                  <a:lnTo>
                    <a:pt x="25" y="77"/>
                  </a:lnTo>
                  <a:lnTo>
                    <a:pt x="45" y="7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0" name="Freeform 27"/>
            <p:cNvSpPr>
              <a:spLocks/>
            </p:cNvSpPr>
            <p:nvPr/>
          </p:nvSpPr>
          <p:spPr bwMode="auto">
            <a:xfrm>
              <a:off x="986" y="1774"/>
              <a:ext cx="45" cy="78"/>
            </a:xfrm>
            <a:custGeom>
              <a:avLst/>
              <a:gdLst>
                <a:gd name="T0" fmla="*/ 20 w 45"/>
                <a:gd name="T1" fmla="*/ 0 h 78"/>
                <a:gd name="T2" fmla="*/ 0 w 45"/>
                <a:gd name="T3" fmla="*/ 5 h 78"/>
                <a:gd name="T4" fmla="*/ 25 w 45"/>
                <a:gd name="T5" fmla="*/ 78 h 78"/>
                <a:gd name="T6" fmla="*/ 45 w 45"/>
                <a:gd name="T7" fmla="*/ 72 h 78"/>
                <a:gd name="T8" fmla="*/ 20 w 45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78"/>
                <a:gd name="T17" fmla="*/ 45 w 45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78">
                  <a:moveTo>
                    <a:pt x="20" y="0"/>
                  </a:moveTo>
                  <a:lnTo>
                    <a:pt x="0" y="5"/>
                  </a:lnTo>
                  <a:lnTo>
                    <a:pt x="25" y="78"/>
                  </a:lnTo>
                  <a:lnTo>
                    <a:pt x="45" y="7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1" name="Freeform 28"/>
            <p:cNvSpPr>
              <a:spLocks/>
            </p:cNvSpPr>
            <p:nvPr/>
          </p:nvSpPr>
          <p:spPr bwMode="auto">
            <a:xfrm>
              <a:off x="1030" y="1901"/>
              <a:ext cx="46" cy="77"/>
            </a:xfrm>
            <a:custGeom>
              <a:avLst/>
              <a:gdLst>
                <a:gd name="T0" fmla="*/ 20 w 46"/>
                <a:gd name="T1" fmla="*/ 0 h 77"/>
                <a:gd name="T2" fmla="*/ 0 w 46"/>
                <a:gd name="T3" fmla="*/ 6 h 77"/>
                <a:gd name="T4" fmla="*/ 26 w 46"/>
                <a:gd name="T5" fmla="*/ 77 h 77"/>
                <a:gd name="T6" fmla="*/ 46 w 46"/>
                <a:gd name="T7" fmla="*/ 72 h 77"/>
                <a:gd name="T8" fmla="*/ 20 w 46"/>
                <a:gd name="T9" fmla="*/ 0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77"/>
                <a:gd name="T17" fmla="*/ 46 w 46"/>
                <a:gd name="T18" fmla="*/ 77 h 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77">
                  <a:moveTo>
                    <a:pt x="20" y="0"/>
                  </a:moveTo>
                  <a:lnTo>
                    <a:pt x="0" y="6"/>
                  </a:lnTo>
                  <a:lnTo>
                    <a:pt x="26" y="77"/>
                  </a:lnTo>
                  <a:lnTo>
                    <a:pt x="46" y="7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2" name="Freeform 29"/>
            <p:cNvSpPr>
              <a:spLocks/>
            </p:cNvSpPr>
            <p:nvPr/>
          </p:nvSpPr>
          <p:spPr bwMode="auto">
            <a:xfrm>
              <a:off x="1075" y="2027"/>
              <a:ext cx="46" cy="79"/>
            </a:xfrm>
            <a:custGeom>
              <a:avLst/>
              <a:gdLst>
                <a:gd name="T0" fmla="*/ 20 w 46"/>
                <a:gd name="T1" fmla="*/ 0 h 79"/>
                <a:gd name="T2" fmla="*/ 0 w 46"/>
                <a:gd name="T3" fmla="*/ 6 h 79"/>
                <a:gd name="T4" fmla="*/ 26 w 46"/>
                <a:gd name="T5" fmla="*/ 79 h 79"/>
                <a:gd name="T6" fmla="*/ 46 w 46"/>
                <a:gd name="T7" fmla="*/ 73 h 79"/>
                <a:gd name="T8" fmla="*/ 20 w 46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79"/>
                <a:gd name="T17" fmla="*/ 46 w 46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79">
                  <a:moveTo>
                    <a:pt x="20" y="0"/>
                  </a:moveTo>
                  <a:lnTo>
                    <a:pt x="0" y="6"/>
                  </a:lnTo>
                  <a:lnTo>
                    <a:pt x="26" y="79"/>
                  </a:lnTo>
                  <a:lnTo>
                    <a:pt x="46" y="7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3" name="Freeform 30"/>
            <p:cNvSpPr>
              <a:spLocks/>
            </p:cNvSpPr>
            <p:nvPr/>
          </p:nvSpPr>
          <p:spPr bwMode="auto">
            <a:xfrm>
              <a:off x="1120" y="2155"/>
              <a:ext cx="45" cy="77"/>
            </a:xfrm>
            <a:custGeom>
              <a:avLst/>
              <a:gdLst>
                <a:gd name="T0" fmla="*/ 20 w 45"/>
                <a:gd name="T1" fmla="*/ 0 h 77"/>
                <a:gd name="T2" fmla="*/ 0 w 45"/>
                <a:gd name="T3" fmla="*/ 5 h 77"/>
                <a:gd name="T4" fmla="*/ 25 w 45"/>
                <a:gd name="T5" fmla="*/ 77 h 77"/>
                <a:gd name="T6" fmla="*/ 45 w 45"/>
                <a:gd name="T7" fmla="*/ 71 h 77"/>
                <a:gd name="T8" fmla="*/ 20 w 45"/>
                <a:gd name="T9" fmla="*/ 0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77"/>
                <a:gd name="T17" fmla="*/ 45 w 45"/>
                <a:gd name="T18" fmla="*/ 77 h 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77">
                  <a:moveTo>
                    <a:pt x="20" y="0"/>
                  </a:moveTo>
                  <a:lnTo>
                    <a:pt x="0" y="5"/>
                  </a:lnTo>
                  <a:lnTo>
                    <a:pt x="25" y="77"/>
                  </a:lnTo>
                  <a:lnTo>
                    <a:pt x="45" y="7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4" name="Freeform 31"/>
            <p:cNvSpPr>
              <a:spLocks/>
            </p:cNvSpPr>
            <p:nvPr/>
          </p:nvSpPr>
          <p:spPr bwMode="auto">
            <a:xfrm>
              <a:off x="1165" y="2281"/>
              <a:ext cx="23" cy="15"/>
            </a:xfrm>
            <a:custGeom>
              <a:avLst/>
              <a:gdLst>
                <a:gd name="T0" fmla="*/ 20 w 23"/>
                <a:gd name="T1" fmla="*/ 0 h 15"/>
                <a:gd name="T2" fmla="*/ 0 w 23"/>
                <a:gd name="T3" fmla="*/ 6 h 15"/>
                <a:gd name="T4" fmla="*/ 3 w 23"/>
                <a:gd name="T5" fmla="*/ 15 h 15"/>
                <a:gd name="T6" fmla="*/ 23 w 23"/>
                <a:gd name="T7" fmla="*/ 9 h 15"/>
                <a:gd name="T8" fmla="*/ 20 w 23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15"/>
                <a:gd name="T17" fmla="*/ 23 w 23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15">
                  <a:moveTo>
                    <a:pt x="20" y="0"/>
                  </a:moveTo>
                  <a:lnTo>
                    <a:pt x="0" y="6"/>
                  </a:lnTo>
                  <a:lnTo>
                    <a:pt x="3" y="15"/>
                  </a:lnTo>
                  <a:lnTo>
                    <a:pt x="23" y="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64" name="Line 32"/>
          <p:cNvSpPr>
            <a:spLocks noChangeShapeType="1"/>
          </p:cNvSpPr>
          <p:nvPr/>
        </p:nvSpPr>
        <p:spPr bwMode="auto">
          <a:xfrm flipH="1">
            <a:off x="1595438" y="3649663"/>
            <a:ext cx="274637" cy="311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5" name="Line 33"/>
          <p:cNvSpPr>
            <a:spLocks noChangeShapeType="1"/>
          </p:cNvSpPr>
          <p:nvPr/>
        </p:nvSpPr>
        <p:spPr bwMode="auto">
          <a:xfrm flipH="1">
            <a:off x="1360488" y="4194175"/>
            <a:ext cx="136525" cy="2778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6" name="Line 34"/>
          <p:cNvSpPr>
            <a:spLocks noChangeShapeType="1"/>
          </p:cNvSpPr>
          <p:nvPr/>
        </p:nvSpPr>
        <p:spPr bwMode="auto">
          <a:xfrm>
            <a:off x="1658938" y="4205288"/>
            <a:ext cx="149225" cy="276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7" name="Rectangle 35"/>
          <p:cNvSpPr>
            <a:spLocks noChangeArrowheads="1"/>
          </p:cNvSpPr>
          <p:nvPr/>
        </p:nvSpPr>
        <p:spPr bwMode="auto">
          <a:xfrm>
            <a:off x="2552700" y="2786063"/>
            <a:ext cx="7588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27668" name="Rectangle 36"/>
          <p:cNvSpPr>
            <a:spLocks noChangeArrowheads="1"/>
          </p:cNvSpPr>
          <p:nvPr/>
        </p:nvSpPr>
        <p:spPr bwMode="auto">
          <a:xfrm>
            <a:off x="2671763" y="2955925"/>
            <a:ext cx="246062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i="1">
                <a:solidFill>
                  <a:srgbClr val="000000"/>
                </a:solidFill>
              </a:rPr>
              <a:t>X</a:t>
            </a:r>
            <a:endParaRPr lang="en-US" altLang="zh-CN" sz="1800"/>
          </a:p>
        </p:txBody>
      </p:sp>
      <p:sp>
        <p:nvSpPr>
          <p:cNvPr id="27669" name="Rectangle 37"/>
          <p:cNvSpPr>
            <a:spLocks noChangeArrowheads="1"/>
          </p:cNvSpPr>
          <p:nvPr/>
        </p:nvSpPr>
        <p:spPr bwMode="auto">
          <a:xfrm>
            <a:off x="2813050" y="2955925"/>
            <a:ext cx="1587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 i="1">
                <a:solidFill>
                  <a:srgbClr val="000000"/>
                </a:solidFill>
              </a:rPr>
              <a:t> </a:t>
            </a:r>
            <a:endParaRPr lang="zh-CN" altLang="en-US" sz="1800"/>
          </a:p>
        </p:txBody>
      </p:sp>
      <p:sp>
        <p:nvSpPr>
          <p:cNvPr id="27670" name="Rectangle 38"/>
          <p:cNvSpPr>
            <a:spLocks noChangeArrowheads="1"/>
          </p:cNvSpPr>
          <p:nvPr/>
        </p:nvSpPr>
        <p:spPr bwMode="auto">
          <a:xfrm>
            <a:off x="1387475" y="3816350"/>
            <a:ext cx="75882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27671" name="Rectangle 39"/>
          <p:cNvSpPr>
            <a:spLocks noChangeArrowheads="1"/>
          </p:cNvSpPr>
          <p:nvPr/>
        </p:nvSpPr>
        <p:spPr bwMode="auto">
          <a:xfrm>
            <a:off x="1506538" y="3986213"/>
            <a:ext cx="23177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i="1">
                <a:solidFill>
                  <a:srgbClr val="000000"/>
                </a:solidFill>
              </a:rPr>
              <a:t>Y</a:t>
            </a:r>
            <a:endParaRPr lang="en-US" altLang="zh-CN" sz="1800"/>
          </a:p>
        </p:txBody>
      </p:sp>
      <p:sp>
        <p:nvSpPr>
          <p:cNvPr id="27672" name="Rectangle 40"/>
          <p:cNvSpPr>
            <a:spLocks noChangeArrowheads="1"/>
          </p:cNvSpPr>
          <p:nvPr/>
        </p:nvSpPr>
        <p:spPr bwMode="auto">
          <a:xfrm>
            <a:off x="1636713" y="3986213"/>
            <a:ext cx="1587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 i="1">
                <a:solidFill>
                  <a:srgbClr val="000000"/>
                </a:solidFill>
              </a:rPr>
              <a:t> </a:t>
            </a:r>
            <a:endParaRPr lang="zh-CN" altLang="en-US" sz="1800"/>
          </a:p>
        </p:txBody>
      </p:sp>
      <p:sp>
        <p:nvSpPr>
          <p:cNvPr id="27673" name="Oval 41"/>
          <p:cNvSpPr>
            <a:spLocks noChangeArrowheads="1"/>
          </p:cNvSpPr>
          <p:nvPr/>
        </p:nvSpPr>
        <p:spPr bwMode="auto">
          <a:xfrm>
            <a:off x="5434013" y="1825625"/>
            <a:ext cx="284162" cy="2524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27674" name="Oval 42"/>
          <p:cNvSpPr>
            <a:spLocks noChangeArrowheads="1"/>
          </p:cNvSpPr>
          <p:nvPr/>
        </p:nvSpPr>
        <p:spPr bwMode="auto">
          <a:xfrm>
            <a:off x="5945188" y="2979738"/>
            <a:ext cx="280987" cy="2508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27675" name="Oval 43"/>
          <p:cNvSpPr>
            <a:spLocks noChangeArrowheads="1"/>
          </p:cNvSpPr>
          <p:nvPr/>
        </p:nvSpPr>
        <p:spPr bwMode="auto">
          <a:xfrm>
            <a:off x="4768850" y="3998913"/>
            <a:ext cx="284163" cy="2524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27676" name="Oval 44"/>
          <p:cNvSpPr>
            <a:spLocks noChangeArrowheads="1"/>
          </p:cNvSpPr>
          <p:nvPr/>
        </p:nvSpPr>
        <p:spPr bwMode="auto">
          <a:xfrm>
            <a:off x="5732463" y="3511550"/>
            <a:ext cx="284162" cy="25241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27677" name="Oval 45"/>
          <p:cNvSpPr>
            <a:spLocks noChangeArrowheads="1"/>
          </p:cNvSpPr>
          <p:nvPr/>
        </p:nvSpPr>
        <p:spPr bwMode="auto">
          <a:xfrm>
            <a:off x="6200775" y="3487738"/>
            <a:ext cx="282575" cy="254000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grpSp>
        <p:nvGrpSpPr>
          <p:cNvPr id="27678" name="Group 46"/>
          <p:cNvGrpSpPr>
            <a:grpSpLocks/>
          </p:cNvGrpSpPr>
          <p:nvPr/>
        </p:nvGrpSpPr>
        <p:grpSpPr bwMode="auto">
          <a:xfrm>
            <a:off x="4776788" y="2054225"/>
            <a:ext cx="730250" cy="674688"/>
            <a:chOff x="3009" y="1294"/>
            <a:chExt cx="460" cy="425"/>
          </a:xfrm>
        </p:grpSpPr>
        <p:sp>
          <p:nvSpPr>
            <p:cNvPr id="27724" name="Freeform 47"/>
            <p:cNvSpPr>
              <a:spLocks/>
            </p:cNvSpPr>
            <p:nvPr/>
          </p:nvSpPr>
          <p:spPr bwMode="auto">
            <a:xfrm>
              <a:off x="3396" y="1294"/>
              <a:ext cx="73" cy="68"/>
            </a:xfrm>
            <a:custGeom>
              <a:avLst/>
              <a:gdLst>
                <a:gd name="T0" fmla="*/ 73 w 73"/>
                <a:gd name="T1" fmla="*/ 14 h 68"/>
                <a:gd name="T2" fmla="*/ 58 w 73"/>
                <a:gd name="T3" fmla="*/ 0 h 68"/>
                <a:gd name="T4" fmla="*/ 0 w 73"/>
                <a:gd name="T5" fmla="*/ 55 h 68"/>
                <a:gd name="T6" fmla="*/ 15 w 73"/>
                <a:gd name="T7" fmla="*/ 68 h 68"/>
                <a:gd name="T8" fmla="*/ 73 w 73"/>
                <a:gd name="T9" fmla="*/ 14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68"/>
                <a:gd name="T17" fmla="*/ 73 w 73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68">
                  <a:moveTo>
                    <a:pt x="73" y="14"/>
                  </a:moveTo>
                  <a:lnTo>
                    <a:pt x="58" y="0"/>
                  </a:lnTo>
                  <a:lnTo>
                    <a:pt x="0" y="55"/>
                  </a:lnTo>
                  <a:lnTo>
                    <a:pt x="15" y="68"/>
                  </a:lnTo>
                  <a:lnTo>
                    <a:pt x="73" y="14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5" name="Freeform 48"/>
            <p:cNvSpPr>
              <a:spLocks/>
            </p:cNvSpPr>
            <p:nvPr/>
          </p:nvSpPr>
          <p:spPr bwMode="auto">
            <a:xfrm>
              <a:off x="3292" y="1390"/>
              <a:ext cx="74" cy="67"/>
            </a:xfrm>
            <a:custGeom>
              <a:avLst/>
              <a:gdLst>
                <a:gd name="T0" fmla="*/ 74 w 74"/>
                <a:gd name="T1" fmla="*/ 14 h 67"/>
                <a:gd name="T2" fmla="*/ 58 w 74"/>
                <a:gd name="T3" fmla="*/ 0 h 67"/>
                <a:gd name="T4" fmla="*/ 0 w 74"/>
                <a:gd name="T5" fmla="*/ 54 h 67"/>
                <a:gd name="T6" fmla="*/ 15 w 74"/>
                <a:gd name="T7" fmla="*/ 67 h 67"/>
                <a:gd name="T8" fmla="*/ 74 w 74"/>
                <a:gd name="T9" fmla="*/ 14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"/>
                <a:gd name="T16" fmla="*/ 0 h 67"/>
                <a:gd name="T17" fmla="*/ 74 w 74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" h="67">
                  <a:moveTo>
                    <a:pt x="74" y="14"/>
                  </a:moveTo>
                  <a:lnTo>
                    <a:pt x="58" y="0"/>
                  </a:lnTo>
                  <a:lnTo>
                    <a:pt x="0" y="54"/>
                  </a:lnTo>
                  <a:lnTo>
                    <a:pt x="15" y="67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6" name="Freeform 49"/>
            <p:cNvSpPr>
              <a:spLocks/>
            </p:cNvSpPr>
            <p:nvPr/>
          </p:nvSpPr>
          <p:spPr bwMode="auto">
            <a:xfrm>
              <a:off x="3188" y="1485"/>
              <a:ext cx="75" cy="68"/>
            </a:xfrm>
            <a:custGeom>
              <a:avLst/>
              <a:gdLst>
                <a:gd name="T0" fmla="*/ 75 w 75"/>
                <a:gd name="T1" fmla="*/ 14 h 68"/>
                <a:gd name="T2" fmla="*/ 60 w 75"/>
                <a:gd name="T3" fmla="*/ 0 h 68"/>
                <a:gd name="T4" fmla="*/ 0 w 75"/>
                <a:gd name="T5" fmla="*/ 55 h 68"/>
                <a:gd name="T6" fmla="*/ 15 w 75"/>
                <a:gd name="T7" fmla="*/ 68 h 68"/>
                <a:gd name="T8" fmla="*/ 75 w 75"/>
                <a:gd name="T9" fmla="*/ 14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"/>
                <a:gd name="T16" fmla="*/ 0 h 68"/>
                <a:gd name="T17" fmla="*/ 75 w 75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" h="68">
                  <a:moveTo>
                    <a:pt x="75" y="14"/>
                  </a:moveTo>
                  <a:lnTo>
                    <a:pt x="60" y="0"/>
                  </a:lnTo>
                  <a:lnTo>
                    <a:pt x="0" y="55"/>
                  </a:lnTo>
                  <a:lnTo>
                    <a:pt x="15" y="68"/>
                  </a:lnTo>
                  <a:lnTo>
                    <a:pt x="75" y="14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7" name="Freeform 50"/>
            <p:cNvSpPr>
              <a:spLocks/>
            </p:cNvSpPr>
            <p:nvPr/>
          </p:nvSpPr>
          <p:spPr bwMode="auto">
            <a:xfrm>
              <a:off x="3085" y="1581"/>
              <a:ext cx="74" cy="67"/>
            </a:xfrm>
            <a:custGeom>
              <a:avLst/>
              <a:gdLst>
                <a:gd name="T0" fmla="*/ 74 w 74"/>
                <a:gd name="T1" fmla="*/ 14 h 67"/>
                <a:gd name="T2" fmla="*/ 59 w 74"/>
                <a:gd name="T3" fmla="*/ 0 h 67"/>
                <a:gd name="T4" fmla="*/ 0 w 74"/>
                <a:gd name="T5" fmla="*/ 54 h 67"/>
                <a:gd name="T6" fmla="*/ 15 w 74"/>
                <a:gd name="T7" fmla="*/ 67 h 67"/>
                <a:gd name="T8" fmla="*/ 74 w 74"/>
                <a:gd name="T9" fmla="*/ 14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"/>
                <a:gd name="T16" fmla="*/ 0 h 67"/>
                <a:gd name="T17" fmla="*/ 74 w 74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" h="67">
                  <a:moveTo>
                    <a:pt x="74" y="14"/>
                  </a:moveTo>
                  <a:lnTo>
                    <a:pt x="59" y="0"/>
                  </a:lnTo>
                  <a:lnTo>
                    <a:pt x="0" y="54"/>
                  </a:lnTo>
                  <a:lnTo>
                    <a:pt x="15" y="67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8" name="Freeform 51"/>
            <p:cNvSpPr>
              <a:spLocks/>
            </p:cNvSpPr>
            <p:nvPr/>
          </p:nvSpPr>
          <p:spPr bwMode="auto">
            <a:xfrm>
              <a:off x="3009" y="1676"/>
              <a:ext cx="46" cy="43"/>
            </a:xfrm>
            <a:custGeom>
              <a:avLst/>
              <a:gdLst>
                <a:gd name="T0" fmla="*/ 46 w 46"/>
                <a:gd name="T1" fmla="*/ 14 h 43"/>
                <a:gd name="T2" fmla="*/ 31 w 46"/>
                <a:gd name="T3" fmla="*/ 0 h 43"/>
                <a:gd name="T4" fmla="*/ 0 w 46"/>
                <a:gd name="T5" fmla="*/ 29 h 43"/>
                <a:gd name="T6" fmla="*/ 15 w 46"/>
                <a:gd name="T7" fmla="*/ 43 h 43"/>
                <a:gd name="T8" fmla="*/ 46 w 46"/>
                <a:gd name="T9" fmla="*/ 14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43"/>
                <a:gd name="T17" fmla="*/ 46 w 46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43">
                  <a:moveTo>
                    <a:pt x="46" y="14"/>
                  </a:moveTo>
                  <a:lnTo>
                    <a:pt x="31" y="0"/>
                  </a:lnTo>
                  <a:lnTo>
                    <a:pt x="0" y="29"/>
                  </a:lnTo>
                  <a:lnTo>
                    <a:pt x="15" y="43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679" name="Group 52"/>
          <p:cNvGrpSpPr>
            <a:grpSpLocks/>
          </p:cNvGrpSpPr>
          <p:nvPr/>
        </p:nvGrpSpPr>
        <p:grpSpPr bwMode="auto">
          <a:xfrm>
            <a:off x="5657850" y="2054225"/>
            <a:ext cx="731838" cy="674688"/>
            <a:chOff x="3564" y="1294"/>
            <a:chExt cx="461" cy="425"/>
          </a:xfrm>
        </p:grpSpPr>
        <p:sp>
          <p:nvSpPr>
            <p:cNvPr id="27719" name="Freeform 53"/>
            <p:cNvSpPr>
              <a:spLocks/>
            </p:cNvSpPr>
            <p:nvPr/>
          </p:nvSpPr>
          <p:spPr bwMode="auto">
            <a:xfrm>
              <a:off x="3564" y="1294"/>
              <a:ext cx="74" cy="68"/>
            </a:xfrm>
            <a:custGeom>
              <a:avLst/>
              <a:gdLst>
                <a:gd name="T0" fmla="*/ 15 w 74"/>
                <a:gd name="T1" fmla="*/ 0 h 68"/>
                <a:gd name="T2" fmla="*/ 0 w 74"/>
                <a:gd name="T3" fmla="*/ 14 h 68"/>
                <a:gd name="T4" fmla="*/ 59 w 74"/>
                <a:gd name="T5" fmla="*/ 68 h 68"/>
                <a:gd name="T6" fmla="*/ 74 w 74"/>
                <a:gd name="T7" fmla="*/ 55 h 68"/>
                <a:gd name="T8" fmla="*/ 15 w 74"/>
                <a:gd name="T9" fmla="*/ 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"/>
                <a:gd name="T16" fmla="*/ 0 h 68"/>
                <a:gd name="T17" fmla="*/ 74 w 74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" h="68">
                  <a:moveTo>
                    <a:pt x="15" y="0"/>
                  </a:moveTo>
                  <a:lnTo>
                    <a:pt x="0" y="14"/>
                  </a:lnTo>
                  <a:lnTo>
                    <a:pt x="59" y="68"/>
                  </a:lnTo>
                  <a:lnTo>
                    <a:pt x="74" y="5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0" name="Freeform 54"/>
            <p:cNvSpPr>
              <a:spLocks/>
            </p:cNvSpPr>
            <p:nvPr/>
          </p:nvSpPr>
          <p:spPr bwMode="auto">
            <a:xfrm>
              <a:off x="3668" y="1390"/>
              <a:ext cx="74" cy="67"/>
            </a:xfrm>
            <a:custGeom>
              <a:avLst/>
              <a:gdLst>
                <a:gd name="T0" fmla="*/ 15 w 74"/>
                <a:gd name="T1" fmla="*/ 0 h 67"/>
                <a:gd name="T2" fmla="*/ 0 w 74"/>
                <a:gd name="T3" fmla="*/ 14 h 67"/>
                <a:gd name="T4" fmla="*/ 59 w 74"/>
                <a:gd name="T5" fmla="*/ 67 h 67"/>
                <a:gd name="T6" fmla="*/ 74 w 74"/>
                <a:gd name="T7" fmla="*/ 54 h 67"/>
                <a:gd name="T8" fmla="*/ 15 w 74"/>
                <a:gd name="T9" fmla="*/ 0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"/>
                <a:gd name="T16" fmla="*/ 0 h 67"/>
                <a:gd name="T17" fmla="*/ 74 w 74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" h="67">
                  <a:moveTo>
                    <a:pt x="15" y="0"/>
                  </a:moveTo>
                  <a:lnTo>
                    <a:pt x="0" y="14"/>
                  </a:lnTo>
                  <a:lnTo>
                    <a:pt x="59" y="67"/>
                  </a:lnTo>
                  <a:lnTo>
                    <a:pt x="74" y="5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1" name="Freeform 55"/>
            <p:cNvSpPr>
              <a:spLocks/>
            </p:cNvSpPr>
            <p:nvPr/>
          </p:nvSpPr>
          <p:spPr bwMode="auto">
            <a:xfrm>
              <a:off x="3771" y="1485"/>
              <a:ext cx="75" cy="68"/>
            </a:xfrm>
            <a:custGeom>
              <a:avLst/>
              <a:gdLst>
                <a:gd name="T0" fmla="*/ 15 w 75"/>
                <a:gd name="T1" fmla="*/ 0 h 68"/>
                <a:gd name="T2" fmla="*/ 0 w 75"/>
                <a:gd name="T3" fmla="*/ 14 h 68"/>
                <a:gd name="T4" fmla="*/ 60 w 75"/>
                <a:gd name="T5" fmla="*/ 68 h 68"/>
                <a:gd name="T6" fmla="*/ 75 w 75"/>
                <a:gd name="T7" fmla="*/ 55 h 68"/>
                <a:gd name="T8" fmla="*/ 15 w 75"/>
                <a:gd name="T9" fmla="*/ 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"/>
                <a:gd name="T16" fmla="*/ 0 h 68"/>
                <a:gd name="T17" fmla="*/ 75 w 75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" h="68">
                  <a:moveTo>
                    <a:pt x="15" y="0"/>
                  </a:moveTo>
                  <a:lnTo>
                    <a:pt x="0" y="14"/>
                  </a:lnTo>
                  <a:lnTo>
                    <a:pt x="60" y="68"/>
                  </a:lnTo>
                  <a:lnTo>
                    <a:pt x="75" y="5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2" name="Freeform 56"/>
            <p:cNvSpPr>
              <a:spLocks/>
            </p:cNvSpPr>
            <p:nvPr/>
          </p:nvSpPr>
          <p:spPr bwMode="auto">
            <a:xfrm>
              <a:off x="3875" y="1581"/>
              <a:ext cx="73" cy="67"/>
            </a:xfrm>
            <a:custGeom>
              <a:avLst/>
              <a:gdLst>
                <a:gd name="T0" fmla="*/ 15 w 73"/>
                <a:gd name="T1" fmla="*/ 0 h 67"/>
                <a:gd name="T2" fmla="*/ 0 w 73"/>
                <a:gd name="T3" fmla="*/ 14 h 67"/>
                <a:gd name="T4" fmla="*/ 58 w 73"/>
                <a:gd name="T5" fmla="*/ 67 h 67"/>
                <a:gd name="T6" fmla="*/ 73 w 73"/>
                <a:gd name="T7" fmla="*/ 54 h 67"/>
                <a:gd name="T8" fmla="*/ 15 w 73"/>
                <a:gd name="T9" fmla="*/ 0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67"/>
                <a:gd name="T17" fmla="*/ 73 w 73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67">
                  <a:moveTo>
                    <a:pt x="15" y="0"/>
                  </a:moveTo>
                  <a:lnTo>
                    <a:pt x="0" y="14"/>
                  </a:lnTo>
                  <a:lnTo>
                    <a:pt x="58" y="67"/>
                  </a:lnTo>
                  <a:lnTo>
                    <a:pt x="73" y="5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3" name="Freeform 57"/>
            <p:cNvSpPr>
              <a:spLocks/>
            </p:cNvSpPr>
            <p:nvPr/>
          </p:nvSpPr>
          <p:spPr bwMode="auto">
            <a:xfrm>
              <a:off x="3978" y="1676"/>
              <a:ext cx="47" cy="43"/>
            </a:xfrm>
            <a:custGeom>
              <a:avLst/>
              <a:gdLst>
                <a:gd name="T0" fmla="*/ 15 w 47"/>
                <a:gd name="T1" fmla="*/ 0 h 43"/>
                <a:gd name="T2" fmla="*/ 0 w 47"/>
                <a:gd name="T3" fmla="*/ 14 h 43"/>
                <a:gd name="T4" fmla="*/ 32 w 47"/>
                <a:gd name="T5" fmla="*/ 43 h 43"/>
                <a:gd name="T6" fmla="*/ 47 w 47"/>
                <a:gd name="T7" fmla="*/ 29 h 43"/>
                <a:gd name="T8" fmla="*/ 15 w 4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43"/>
                <a:gd name="T17" fmla="*/ 47 w 47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43">
                  <a:moveTo>
                    <a:pt x="15" y="0"/>
                  </a:moveTo>
                  <a:lnTo>
                    <a:pt x="0" y="14"/>
                  </a:lnTo>
                  <a:lnTo>
                    <a:pt x="32" y="43"/>
                  </a:lnTo>
                  <a:lnTo>
                    <a:pt x="47" y="2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80" name="Line 58"/>
          <p:cNvSpPr>
            <a:spLocks noChangeShapeType="1"/>
          </p:cNvSpPr>
          <p:nvPr/>
        </p:nvSpPr>
        <p:spPr bwMode="auto">
          <a:xfrm flipH="1">
            <a:off x="4602163" y="2663825"/>
            <a:ext cx="247650" cy="265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1" name="Line 59"/>
          <p:cNvSpPr>
            <a:spLocks noChangeShapeType="1"/>
          </p:cNvSpPr>
          <p:nvPr/>
        </p:nvSpPr>
        <p:spPr bwMode="auto">
          <a:xfrm flipH="1">
            <a:off x="6091238" y="2673350"/>
            <a:ext cx="211137" cy="311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2" name="Line 60"/>
          <p:cNvSpPr>
            <a:spLocks noChangeShapeType="1"/>
          </p:cNvSpPr>
          <p:nvPr/>
        </p:nvSpPr>
        <p:spPr bwMode="auto">
          <a:xfrm>
            <a:off x="6313488" y="2673350"/>
            <a:ext cx="236537" cy="288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7683" name="Group 61"/>
          <p:cNvGrpSpPr>
            <a:grpSpLocks/>
          </p:cNvGrpSpPr>
          <p:nvPr/>
        </p:nvGrpSpPr>
        <p:grpSpPr bwMode="auto">
          <a:xfrm>
            <a:off x="4822825" y="2649538"/>
            <a:ext cx="390525" cy="1028700"/>
            <a:chOff x="3038" y="1669"/>
            <a:chExt cx="246" cy="648"/>
          </a:xfrm>
        </p:grpSpPr>
        <p:sp>
          <p:nvSpPr>
            <p:cNvPr id="27713" name="Freeform 62"/>
            <p:cNvSpPr>
              <a:spLocks/>
            </p:cNvSpPr>
            <p:nvPr/>
          </p:nvSpPr>
          <p:spPr bwMode="auto">
            <a:xfrm>
              <a:off x="3038" y="1669"/>
              <a:ext cx="45" cy="77"/>
            </a:xfrm>
            <a:custGeom>
              <a:avLst/>
              <a:gdLst>
                <a:gd name="T0" fmla="*/ 20 w 45"/>
                <a:gd name="T1" fmla="*/ 0 h 77"/>
                <a:gd name="T2" fmla="*/ 0 w 45"/>
                <a:gd name="T3" fmla="*/ 5 h 77"/>
                <a:gd name="T4" fmla="*/ 25 w 45"/>
                <a:gd name="T5" fmla="*/ 77 h 77"/>
                <a:gd name="T6" fmla="*/ 45 w 45"/>
                <a:gd name="T7" fmla="*/ 71 h 77"/>
                <a:gd name="T8" fmla="*/ 20 w 45"/>
                <a:gd name="T9" fmla="*/ 0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77"/>
                <a:gd name="T17" fmla="*/ 45 w 45"/>
                <a:gd name="T18" fmla="*/ 77 h 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77">
                  <a:moveTo>
                    <a:pt x="20" y="0"/>
                  </a:moveTo>
                  <a:lnTo>
                    <a:pt x="0" y="5"/>
                  </a:lnTo>
                  <a:lnTo>
                    <a:pt x="25" y="77"/>
                  </a:lnTo>
                  <a:lnTo>
                    <a:pt x="45" y="7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4" name="Freeform 63"/>
            <p:cNvSpPr>
              <a:spLocks/>
            </p:cNvSpPr>
            <p:nvPr/>
          </p:nvSpPr>
          <p:spPr bwMode="auto">
            <a:xfrm>
              <a:off x="3083" y="1795"/>
              <a:ext cx="45" cy="78"/>
            </a:xfrm>
            <a:custGeom>
              <a:avLst/>
              <a:gdLst>
                <a:gd name="T0" fmla="*/ 20 w 45"/>
                <a:gd name="T1" fmla="*/ 0 h 78"/>
                <a:gd name="T2" fmla="*/ 0 w 45"/>
                <a:gd name="T3" fmla="*/ 5 h 78"/>
                <a:gd name="T4" fmla="*/ 25 w 45"/>
                <a:gd name="T5" fmla="*/ 78 h 78"/>
                <a:gd name="T6" fmla="*/ 45 w 45"/>
                <a:gd name="T7" fmla="*/ 73 h 78"/>
                <a:gd name="T8" fmla="*/ 20 w 45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78"/>
                <a:gd name="T17" fmla="*/ 45 w 45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78">
                  <a:moveTo>
                    <a:pt x="20" y="0"/>
                  </a:moveTo>
                  <a:lnTo>
                    <a:pt x="0" y="5"/>
                  </a:lnTo>
                  <a:lnTo>
                    <a:pt x="25" y="78"/>
                  </a:lnTo>
                  <a:lnTo>
                    <a:pt x="45" y="7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5" name="Freeform 64"/>
            <p:cNvSpPr>
              <a:spLocks/>
            </p:cNvSpPr>
            <p:nvPr/>
          </p:nvSpPr>
          <p:spPr bwMode="auto">
            <a:xfrm>
              <a:off x="3127" y="1922"/>
              <a:ext cx="46" cy="77"/>
            </a:xfrm>
            <a:custGeom>
              <a:avLst/>
              <a:gdLst>
                <a:gd name="T0" fmla="*/ 20 w 46"/>
                <a:gd name="T1" fmla="*/ 0 h 77"/>
                <a:gd name="T2" fmla="*/ 0 w 46"/>
                <a:gd name="T3" fmla="*/ 6 h 77"/>
                <a:gd name="T4" fmla="*/ 26 w 46"/>
                <a:gd name="T5" fmla="*/ 77 h 77"/>
                <a:gd name="T6" fmla="*/ 46 w 46"/>
                <a:gd name="T7" fmla="*/ 72 h 77"/>
                <a:gd name="T8" fmla="*/ 20 w 46"/>
                <a:gd name="T9" fmla="*/ 0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77"/>
                <a:gd name="T17" fmla="*/ 46 w 46"/>
                <a:gd name="T18" fmla="*/ 77 h 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77">
                  <a:moveTo>
                    <a:pt x="20" y="0"/>
                  </a:moveTo>
                  <a:lnTo>
                    <a:pt x="0" y="6"/>
                  </a:lnTo>
                  <a:lnTo>
                    <a:pt x="26" y="77"/>
                  </a:lnTo>
                  <a:lnTo>
                    <a:pt x="46" y="7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6" name="Freeform 65"/>
            <p:cNvSpPr>
              <a:spLocks/>
            </p:cNvSpPr>
            <p:nvPr/>
          </p:nvSpPr>
          <p:spPr bwMode="auto">
            <a:xfrm>
              <a:off x="3172" y="2049"/>
              <a:ext cx="46" cy="78"/>
            </a:xfrm>
            <a:custGeom>
              <a:avLst/>
              <a:gdLst>
                <a:gd name="T0" fmla="*/ 20 w 46"/>
                <a:gd name="T1" fmla="*/ 0 h 78"/>
                <a:gd name="T2" fmla="*/ 0 w 46"/>
                <a:gd name="T3" fmla="*/ 5 h 78"/>
                <a:gd name="T4" fmla="*/ 26 w 46"/>
                <a:gd name="T5" fmla="*/ 78 h 78"/>
                <a:gd name="T6" fmla="*/ 46 w 46"/>
                <a:gd name="T7" fmla="*/ 72 h 78"/>
                <a:gd name="T8" fmla="*/ 20 w 46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78"/>
                <a:gd name="T17" fmla="*/ 46 w 46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78">
                  <a:moveTo>
                    <a:pt x="20" y="0"/>
                  </a:moveTo>
                  <a:lnTo>
                    <a:pt x="0" y="5"/>
                  </a:lnTo>
                  <a:lnTo>
                    <a:pt x="26" y="78"/>
                  </a:lnTo>
                  <a:lnTo>
                    <a:pt x="46" y="7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7" name="Freeform 66"/>
            <p:cNvSpPr>
              <a:spLocks/>
            </p:cNvSpPr>
            <p:nvPr/>
          </p:nvSpPr>
          <p:spPr bwMode="auto">
            <a:xfrm>
              <a:off x="3217" y="2176"/>
              <a:ext cx="45" cy="77"/>
            </a:xfrm>
            <a:custGeom>
              <a:avLst/>
              <a:gdLst>
                <a:gd name="T0" fmla="*/ 20 w 45"/>
                <a:gd name="T1" fmla="*/ 0 h 77"/>
                <a:gd name="T2" fmla="*/ 0 w 45"/>
                <a:gd name="T3" fmla="*/ 6 h 77"/>
                <a:gd name="T4" fmla="*/ 25 w 45"/>
                <a:gd name="T5" fmla="*/ 77 h 77"/>
                <a:gd name="T6" fmla="*/ 45 w 45"/>
                <a:gd name="T7" fmla="*/ 72 h 77"/>
                <a:gd name="T8" fmla="*/ 20 w 45"/>
                <a:gd name="T9" fmla="*/ 0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77"/>
                <a:gd name="T17" fmla="*/ 45 w 45"/>
                <a:gd name="T18" fmla="*/ 77 h 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77">
                  <a:moveTo>
                    <a:pt x="20" y="0"/>
                  </a:moveTo>
                  <a:lnTo>
                    <a:pt x="0" y="6"/>
                  </a:lnTo>
                  <a:lnTo>
                    <a:pt x="25" y="77"/>
                  </a:lnTo>
                  <a:lnTo>
                    <a:pt x="45" y="7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8" name="Freeform 67"/>
            <p:cNvSpPr>
              <a:spLocks/>
            </p:cNvSpPr>
            <p:nvPr/>
          </p:nvSpPr>
          <p:spPr bwMode="auto">
            <a:xfrm>
              <a:off x="3262" y="2302"/>
              <a:ext cx="22" cy="15"/>
            </a:xfrm>
            <a:custGeom>
              <a:avLst/>
              <a:gdLst>
                <a:gd name="T0" fmla="*/ 20 w 22"/>
                <a:gd name="T1" fmla="*/ 0 h 15"/>
                <a:gd name="T2" fmla="*/ 0 w 22"/>
                <a:gd name="T3" fmla="*/ 6 h 15"/>
                <a:gd name="T4" fmla="*/ 2 w 22"/>
                <a:gd name="T5" fmla="*/ 15 h 15"/>
                <a:gd name="T6" fmla="*/ 22 w 22"/>
                <a:gd name="T7" fmla="*/ 9 h 15"/>
                <a:gd name="T8" fmla="*/ 20 w 22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5"/>
                <a:gd name="T17" fmla="*/ 22 w 22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5">
                  <a:moveTo>
                    <a:pt x="20" y="0"/>
                  </a:moveTo>
                  <a:lnTo>
                    <a:pt x="0" y="6"/>
                  </a:lnTo>
                  <a:lnTo>
                    <a:pt x="2" y="15"/>
                  </a:lnTo>
                  <a:lnTo>
                    <a:pt x="22" y="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84" name="Line 68"/>
          <p:cNvSpPr>
            <a:spLocks noChangeShapeType="1"/>
          </p:cNvSpPr>
          <p:nvPr/>
        </p:nvSpPr>
        <p:spPr bwMode="auto">
          <a:xfrm flipH="1">
            <a:off x="4924425" y="3683000"/>
            <a:ext cx="273050" cy="311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5" name="Line 69"/>
          <p:cNvSpPr>
            <a:spLocks noChangeShapeType="1"/>
          </p:cNvSpPr>
          <p:nvPr/>
        </p:nvSpPr>
        <p:spPr bwMode="auto">
          <a:xfrm flipH="1">
            <a:off x="5905500" y="3240088"/>
            <a:ext cx="136525" cy="276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6" name="Line 70"/>
          <p:cNvSpPr>
            <a:spLocks noChangeShapeType="1"/>
          </p:cNvSpPr>
          <p:nvPr/>
        </p:nvSpPr>
        <p:spPr bwMode="auto">
          <a:xfrm>
            <a:off x="6167438" y="3206750"/>
            <a:ext cx="147637" cy="2778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7" name="Rectangle 71"/>
          <p:cNvSpPr>
            <a:spLocks noChangeArrowheads="1"/>
          </p:cNvSpPr>
          <p:nvPr/>
        </p:nvSpPr>
        <p:spPr bwMode="auto">
          <a:xfrm>
            <a:off x="5881688" y="2819400"/>
            <a:ext cx="75723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27688" name="Rectangle 72"/>
          <p:cNvSpPr>
            <a:spLocks noChangeArrowheads="1"/>
          </p:cNvSpPr>
          <p:nvPr/>
        </p:nvSpPr>
        <p:spPr bwMode="auto">
          <a:xfrm>
            <a:off x="6000750" y="2989263"/>
            <a:ext cx="246063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i="1">
                <a:solidFill>
                  <a:srgbClr val="000000"/>
                </a:solidFill>
              </a:rPr>
              <a:t>X</a:t>
            </a:r>
            <a:endParaRPr lang="en-US" altLang="zh-CN" sz="1800"/>
          </a:p>
        </p:txBody>
      </p:sp>
      <p:sp>
        <p:nvSpPr>
          <p:cNvPr id="27689" name="Rectangle 73"/>
          <p:cNvSpPr>
            <a:spLocks noChangeArrowheads="1"/>
          </p:cNvSpPr>
          <p:nvPr/>
        </p:nvSpPr>
        <p:spPr bwMode="auto">
          <a:xfrm>
            <a:off x="6140450" y="2989263"/>
            <a:ext cx="1587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 i="1">
                <a:solidFill>
                  <a:srgbClr val="000000"/>
                </a:solidFill>
              </a:rPr>
              <a:t> </a:t>
            </a:r>
            <a:endParaRPr lang="zh-CN" altLang="en-US" sz="1800"/>
          </a:p>
        </p:txBody>
      </p:sp>
      <p:sp>
        <p:nvSpPr>
          <p:cNvPr id="27690" name="Rectangle 74"/>
          <p:cNvSpPr>
            <a:spLocks noChangeArrowheads="1"/>
          </p:cNvSpPr>
          <p:nvPr/>
        </p:nvSpPr>
        <p:spPr bwMode="auto">
          <a:xfrm>
            <a:off x="4714875" y="3849688"/>
            <a:ext cx="7588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27691" name="Rectangle 75"/>
          <p:cNvSpPr>
            <a:spLocks noChangeArrowheads="1"/>
          </p:cNvSpPr>
          <p:nvPr/>
        </p:nvSpPr>
        <p:spPr bwMode="auto">
          <a:xfrm>
            <a:off x="4833938" y="4021138"/>
            <a:ext cx="23177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i="1">
                <a:solidFill>
                  <a:srgbClr val="000000"/>
                </a:solidFill>
              </a:rPr>
              <a:t>Y</a:t>
            </a:r>
            <a:endParaRPr lang="en-US" altLang="zh-CN" sz="1800"/>
          </a:p>
        </p:txBody>
      </p:sp>
      <p:sp>
        <p:nvSpPr>
          <p:cNvPr id="27692" name="Rectangle 76"/>
          <p:cNvSpPr>
            <a:spLocks noChangeArrowheads="1"/>
          </p:cNvSpPr>
          <p:nvPr/>
        </p:nvSpPr>
        <p:spPr bwMode="auto">
          <a:xfrm>
            <a:off x="4965700" y="4021138"/>
            <a:ext cx="1587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 i="1">
                <a:solidFill>
                  <a:srgbClr val="000000"/>
                </a:solidFill>
              </a:rPr>
              <a:t> </a:t>
            </a:r>
            <a:endParaRPr lang="zh-CN" altLang="en-US" sz="1800"/>
          </a:p>
        </p:txBody>
      </p:sp>
      <p:sp>
        <p:nvSpPr>
          <p:cNvPr id="27693" name="Rectangle 77"/>
          <p:cNvSpPr>
            <a:spLocks noChangeArrowheads="1"/>
          </p:cNvSpPr>
          <p:nvPr/>
        </p:nvSpPr>
        <p:spPr bwMode="auto">
          <a:xfrm>
            <a:off x="3322638" y="2808288"/>
            <a:ext cx="1055687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27694" name="Rectangle 78"/>
          <p:cNvSpPr>
            <a:spLocks noChangeArrowheads="1"/>
          </p:cNvSpPr>
          <p:nvPr/>
        </p:nvSpPr>
        <p:spPr bwMode="auto">
          <a:xfrm>
            <a:off x="3440113" y="2979738"/>
            <a:ext cx="630237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</a:rPr>
              <a:t>level </a:t>
            </a:r>
            <a:endParaRPr lang="en-US" altLang="zh-CN" sz="1800"/>
          </a:p>
        </p:txBody>
      </p:sp>
      <p:sp>
        <p:nvSpPr>
          <p:cNvPr id="27695" name="Rectangle 79"/>
          <p:cNvSpPr>
            <a:spLocks noChangeArrowheads="1"/>
          </p:cNvSpPr>
          <p:nvPr/>
        </p:nvSpPr>
        <p:spPr bwMode="auto">
          <a:xfrm>
            <a:off x="3952875" y="2979738"/>
            <a:ext cx="204788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i="1">
                <a:solidFill>
                  <a:srgbClr val="000000"/>
                </a:solidFill>
              </a:rPr>
              <a:t>k</a:t>
            </a:r>
            <a:endParaRPr lang="en-US" altLang="zh-CN" sz="1800"/>
          </a:p>
        </p:txBody>
      </p:sp>
      <p:sp>
        <p:nvSpPr>
          <p:cNvPr id="27696" name="Rectangle 80"/>
          <p:cNvSpPr>
            <a:spLocks noChangeArrowheads="1"/>
          </p:cNvSpPr>
          <p:nvPr/>
        </p:nvSpPr>
        <p:spPr bwMode="auto">
          <a:xfrm>
            <a:off x="4056063" y="2979738"/>
            <a:ext cx="1587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 i="1">
                <a:solidFill>
                  <a:srgbClr val="000000"/>
                </a:solidFill>
              </a:rPr>
              <a:t> </a:t>
            </a:r>
            <a:endParaRPr lang="zh-CN" altLang="en-US" sz="1800"/>
          </a:p>
        </p:txBody>
      </p:sp>
      <p:sp>
        <p:nvSpPr>
          <p:cNvPr id="27697" name="Rectangle 81"/>
          <p:cNvSpPr>
            <a:spLocks noChangeArrowheads="1"/>
          </p:cNvSpPr>
          <p:nvPr/>
        </p:nvSpPr>
        <p:spPr bwMode="auto">
          <a:xfrm>
            <a:off x="3282950" y="3829050"/>
            <a:ext cx="12065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27698" name="Rectangle 82"/>
          <p:cNvSpPr>
            <a:spLocks noChangeArrowheads="1"/>
          </p:cNvSpPr>
          <p:nvPr/>
        </p:nvSpPr>
        <p:spPr bwMode="auto">
          <a:xfrm>
            <a:off x="3402013" y="3998913"/>
            <a:ext cx="630237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</a:rPr>
              <a:t>level </a:t>
            </a:r>
            <a:endParaRPr lang="en-US" altLang="zh-CN" sz="1800"/>
          </a:p>
        </p:txBody>
      </p:sp>
      <p:sp>
        <p:nvSpPr>
          <p:cNvPr id="27699" name="Rectangle 83"/>
          <p:cNvSpPr>
            <a:spLocks noChangeArrowheads="1"/>
          </p:cNvSpPr>
          <p:nvPr/>
        </p:nvSpPr>
        <p:spPr bwMode="auto">
          <a:xfrm>
            <a:off x="3914775" y="3998913"/>
            <a:ext cx="21907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i="1">
                <a:solidFill>
                  <a:srgbClr val="000000"/>
                </a:solidFill>
              </a:rPr>
              <a:t>h</a:t>
            </a:r>
            <a:endParaRPr lang="en-US" altLang="zh-CN" sz="1800"/>
          </a:p>
        </p:txBody>
      </p:sp>
      <p:sp>
        <p:nvSpPr>
          <p:cNvPr id="27700" name="Rectangle 84"/>
          <p:cNvSpPr>
            <a:spLocks noChangeArrowheads="1"/>
          </p:cNvSpPr>
          <p:nvPr/>
        </p:nvSpPr>
        <p:spPr bwMode="auto">
          <a:xfrm>
            <a:off x="4032250" y="3998913"/>
            <a:ext cx="179388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</a:rPr>
              <a:t>-</a:t>
            </a:r>
            <a:endParaRPr lang="zh-CN" altLang="en-US" sz="1800"/>
          </a:p>
        </p:txBody>
      </p:sp>
      <p:sp>
        <p:nvSpPr>
          <p:cNvPr id="27701" name="Rectangle 85"/>
          <p:cNvSpPr>
            <a:spLocks noChangeArrowheads="1"/>
          </p:cNvSpPr>
          <p:nvPr/>
        </p:nvSpPr>
        <p:spPr bwMode="auto">
          <a:xfrm>
            <a:off x="4110038" y="3998913"/>
            <a:ext cx="21907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</a:rPr>
              <a:t>1</a:t>
            </a:r>
            <a:endParaRPr lang="zh-CN" altLang="en-US" sz="1800"/>
          </a:p>
        </p:txBody>
      </p:sp>
      <p:sp>
        <p:nvSpPr>
          <p:cNvPr id="27702" name="Rectangle 86"/>
          <p:cNvSpPr>
            <a:spLocks noChangeArrowheads="1"/>
          </p:cNvSpPr>
          <p:nvPr/>
        </p:nvSpPr>
        <p:spPr bwMode="auto">
          <a:xfrm>
            <a:off x="4227513" y="3998913"/>
            <a:ext cx="1587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</a:rPr>
              <a:t> </a:t>
            </a:r>
            <a:endParaRPr lang="zh-CN" altLang="en-US" sz="1800"/>
          </a:p>
        </p:txBody>
      </p:sp>
      <p:sp>
        <p:nvSpPr>
          <p:cNvPr id="27703" name="Rectangle 87"/>
          <p:cNvSpPr>
            <a:spLocks noChangeArrowheads="1"/>
          </p:cNvSpPr>
          <p:nvPr/>
        </p:nvSpPr>
        <p:spPr bwMode="auto">
          <a:xfrm>
            <a:off x="3359150" y="4305300"/>
            <a:ext cx="12049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27704" name="Rectangle 88"/>
          <p:cNvSpPr>
            <a:spLocks noChangeArrowheads="1"/>
          </p:cNvSpPr>
          <p:nvPr/>
        </p:nvSpPr>
        <p:spPr bwMode="auto">
          <a:xfrm>
            <a:off x="3478213" y="4475163"/>
            <a:ext cx="630237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</a:rPr>
              <a:t>level </a:t>
            </a:r>
            <a:endParaRPr lang="en-US" altLang="zh-CN" sz="1800"/>
          </a:p>
        </p:txBody>
      </p:sp>
      <p:sp>
        <p:nvSpPr>
          <p:cNvPr id="27705" name="Rectangle 89"/>
          <p:cNvSpPr>
            <a:spLocks noChangeArrowheads="1"/>
          </p:cNvSpPr>
          <p:nvPr/>
        </p:nvSpPr>
        <p:spPr bwMode="auto">
          <a:xfrm>
            <a:off x="3990975" y="4475163"/>
            <a:ext cx="21907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i="1">
                <a:solidFill>
                  <a:srgbClr val="000000"/>
                </a:solidFill>
              </a:rPr>
              <a:t>h</a:t>
            </a:r>
            <a:endParaRPr lang="en-US" altLang="zh-CN" sz="1800"/>
          </a:p>
        </p:txBody>
      </p:sp>
      <p:sp>
        <p:nvSpPr>
          <p:cNvPr id="27706" name="Rectangle 90"/>
          <p:cNvSpPr>
            <a:spLocks noChangeArrowheads="1"/>
          </p:cNvSpPr>
          <p:nvPr/>
        </p:nvSpPr>
        <p:spPr bwMode="auto">
          <a:xfrm>
            <a:off x="4106863" y="4475163"/>
            <a:ext cx="1587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</a:rPr>
              <a:t> </a:t>
            </a:r>
            <a:endParaRPr lang="zh-CN" altLang="en-US" sz="1800"/>
          </a:p>
        </p:txBody>
      </p:sp>
      <p:sp>
        <p:nvSpPr>
          <p:cNvPr id="27707" name="Rectangle 91"/>
          <p:cNvSpPr>
            <a:spLocks noChangeArrowheads="1"/>
          </p:cNvSpPr>
          <p:nvPr/>
        </p:nvSpPr>
        <p:spPr bwMode="auto">
          <a:xfrm>
            <a:off x="6761163" y="3297238"/>
            <a:ext cx="11684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27708" name="Rectangle 92"/>
          <p:cNvSpPr>
            <a:spLocks noChangeArrowheads="1"/>
          </p:cNvSpPr>
          <p:nvPr/>
        </p:nvSpPr>
        <p:spPr bwMode="auto">
          <a:xfrm>
            <a:off x="6880225" y="3467100"/>
            <a:ext cx="630238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</a:rPr>
              <a:t>level </a:t>
            </a:r>
            <a:endParaRPr lang="en-US" altLang="zh-CN" sz="1800"/>
          </a:p>
        </p:txBody>
      </p:sp>
      <p:sp>
        <p:nvSpPr>
          <p:cNvPr id="27709" name="Rectangle 93"/>
          <p:cNvSpPr>
            <a:spLocks noChangeArrowheads="1"/>
          </p:cNvSpPr>
          <p:nvPr/>
        </p:nvSpPr>
        <p:spPr bwMode="auto">
          <a:xfrm>
            <a:off x="7391400" y="3467100"/>
            <a:ext cx="204788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i="1">
                <a:solidFill>
                  <a:srgbClr val="000000"/>
                </a:solidFill>
              </a:rPr>
              <a:t>k</a:t>
            </a:r>
            <a:endParaRPr lang="en-US" altLang="zh-CN" sz="1800"/>
          </a:p>
        </p:txBody>
      </p:sp>
      <p:sp>
        <p:nvSpPr>
          <p:cNvPr id="27710" name="Rectangle 94"/>
          <p:cNvSpPr>
            <a:spLocks noChangeArrowheads="1"/>
          </p:cNvSpPr>
          <p:nvPr/>
        </p:nvSpPr>
        <p:spPr bwMode="auto">
          <a:xfrm>
            <a:off x="7494588" y="3467100"/>
            <a:ext cx="3556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</a:rPr>
              <a:t>+1</a:t>
            </a:r>
            <a:endParaRPr lang="zh-CN" altLang="en-US" sz="1800"/>
          </a:p>
        </p:txBody>
      </p:sp>
      <p:sp>
        <p:nvSpPr>
          <p:cNvPr id="27711" name="Rectangle 95"/>
          <p:cNvSpPr>
            <a:spLocks noChangeArrowheads="1"/>
          </p:cNvSpPr>
          <p:nvPr/>
        </p:nvSpPr>
        <p:spPr bwMode="auto">
          <a:xfrm>
            <a:off x="7743825" y="3467100"/>
            <a:ext cx="1587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</a:rPr>
              <a:t> </a:t>
            </a:r>
            <a:endParaRPr lang="zh-CN" altLang="en-US" sz="1800"/>
          </a:p>
        </p:txBody>
      </p:sp>
      <p:sp>
        <p:nvSpPr>
          <p:cNvPr id="27712" name="AutoShape 96"/>
          <p:cNvSpPr>
            <a:spLocks noChangeArrowheads="1"/>
          </p:cNvSpPr>
          <p:nvPr/>
        </p:nvSpPr>
        <p:spPr bwMode="auto">
          <a:xfrm>
            <a:off x="3429000" y="2209800"/>
            <a:ext cx="1143000" cy="3810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FFFF99"/>
              </a:gs>
              <a:gs pos="50000">
                <a:srgbClr val="767647"/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99318"/>
            <a:ext cx="8637588" cy="1384995"/>
          </a:xfrm>
        </p:spPr>
        <p:txBody>
          <a:bodyPr/>
          <a:lstStyle/>
          <a:p>
            <a:pPr eaLnBrk="1" hangingPunct="1"/>
            <a:r>
              <a:rPr lang="en-US" altLang="zh-CN" dirty="0"/>
              <a:t>Method 2: </a:t>
            </a:r>
            <a:br>
              <a:rPr lang="en-US" altLang="zh-CN" dirty="0"/>
            </a:br>
            <a:r>
              <a:rPr lang="en-US" altLang="zh-CN" sz="2000" dirty="0"/>
              <a:t>Which type of 2-tree has the smallest value of the average length of all paths from the root to each leaf?</a:t>
            </a:r>
            <a:endParaRPr lang="en-US" altLang="zh-CN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413" y="1763713"/>
            <a:ext cx="8826500" cy="4770437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The trees that minimize </a:t>
            </a:r>
            <a:r>
              <a:rPr lang="en-US" altLang="zh-CN" sz="2800" i="1" dirty="0" err="1"/>
              <a:t>epl</a:t>
            </a:r>
            <a:r>
              <a:rPr lang="en-US" altLang="zh-CN" sz="2800" i="1" dirty="0"/>
              <a:t> </a:t>
            </a:r>
            <a:r>
              <a:rPr lang="en-US" altLang="zh-CN" sz="2800" dirty="0"/>
              <a:t>are as balanced as possible.</a:t>
            </a:r>
          </a:p>
          <a:p>
            <a:pPr eaLnBrk="1" hangingPunct="1"/>
            <a:r>
              <a:rPr lang="en-US" altLang="zh-CN" sz="2800" dirty="0"/>
              <a:t>In a perfect 2-tree with n! leaves (this is the most balanced tree), the length of the path from the root to each leaf is the same, which is lg(n!)=</a:t>
            </a:r>
            <a:r>
              <a:rPr lang="en-US" altLang="zh-CN" sz="2800" i="1" dirty="0">
                <a:sym typeface="Symbol" pitchFamily="18" charset="2"/>
              </a:rPr>
              <a:t> </a:t>
            </a:r>
            <a:r>
              <a:rPr lang="en-US" altLang="zh-CN" sz="2800" dirty="0">
                <a:sym typeface="Symbol" pitchFamily="18" charset="2"/>
              </a:rPr>
              <a:t>(</a:t>
            </a:r>
            <a:r>
              <a:rPr lang="en-US" altLang="zh-CN" sz="2800" i="1" dirty="0" err="1">
                <a:sym typeface="Symbol" pitchFamily="18" charset="2"/>
              </a:rPr>
              <a:t>n</a:t>
            </a:r>
            <a:r>
              <a:rPr lang="en-US" altLang="zh-CN" sz="2800" dirty="0" err="1">
                <a:sym typeface="Symbol" pitchFamily="18" charset="2"/>
              </a:rPr>
              <a:t>lg</a:t>
            </a:r>
            <a:r>
              <a:rPr lang="en-US" altLang="zh-CN" sz="2800" i="1" dirty="0" err="1">
                <a:sym typeface="Symbol" pitchFamily="18" charset="2"/>
              </a:rPr>
              <a:t>n</a:t>
            </a:r>
            <a:r>
              <a:rPr lang="en-US" altLang="zh-CN" sz="2800" dirty="0">
                <a:sym typeface="Symbol" pitchFamily="18" charset="2"/>
              </a:rPr>
              <a:t>).</a:t>
            </a:r>
          </a:p>
          <a:p>
            <a:pPr eaLnBrk="1" hangingPunct="1"/>
            <a:endParaRPr lang="en-US" altLang="zh-CN" sz="2800" dirty="0">
              <a:sym typeface="Symbol" pitchFamily="18" charset="2"/>
            </a:endParaRPr>
          </a:p>
          <a:p>
            <a:pPr eaLnBrk="1" hangingPunct="1"/>
            <a:r>
              <a:rPr lang="en-US" altLang="zh-CN" sz="2800" dirty="0">
                <a:sym typeface="Symbol" pitchFamily="18" charset="2"/>
              </a:rPr>
              <a:t>Hence, for an arbitrary 2-tree, its </a:t>
            </a:r>
            <a:r>
              <a:rPr lang="en-US" altLang="zh-CN" sz="2800" dirty="0" err="1">
                <a:sym typeface="Symbol" pitchFamily="18" charset="2"/>
              </a:rPr>
              <a:t>epl</a:t>
            </a:r>
            <a:r>
              <a:rPr lang="en-US" altLang="zh-CN" sz="2800" dirty="0">
                <a:sym typeface="Symbol" pitchFamily="18" charset="2"/>
              </a:rPr>
              <a:t> is no less than </a:t>
            </a:r>
            <a:r>
              <a:rPr lang="en-US" altLang="zh-CN" sz="2800" i="1" dirty="0">
                <a:sym typeface="Symbol" pitchFamily="18" charset="2"/>
              </a:rPr>
              <a:t></a:t>
            </a:r>
            <a:r>
              <a:rPr lang="en-US" altLang="zh-CN" sz="2800" dirty="0">
                <a:sym typeface="Symbol" pitchFamily="18" charset="2"/>
              </a:rPr>
              <a:t>(</a:t>
            </a:r>
            <a:r>
              <a:rPr lang="en-US" altLang="zh-CN" sz="2800" i="1" dirty="0" err="1">
                <a:sym typeface="Symbol" pitchFamily="18" charset="2"/>
              </a:rPr>
              <a:t>n</a:t>
            </a:r>
            <a:r>
              <a:rPr lang="en-US" altLang="zh-CN" sz="2800" dirty="0" err="1">
                <a:sym typeface="Symbol" pitchFamily="18" charset="2"/>
              </a:rPr>
              <a:t>!lg</a:t>
            </a:r>
            <a:r>
              <a:rPr lang="en-US" altLang="zh-CN" sz="2800" i="1" dirty="0" err="1">
                <a:sym typeface="Symbol" pitchFamily="18" charset="2"/>
              </a:rPr>
              <a:t>n</a:t>
            </a:r>
            <a:r>
              <a:rPr lang="en-US" altLang="zh-CN" sz="2800" dirty="0">
                <a:sym typeface="Symbol" pitchFamily="18" charset="2"/>
              </a:rPr>
              <a:t>!).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26267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52475"/>
            <a:ext cx="8637588" cy="731838"/>
          </a:xfrm>
        </p:spPr>
        <p:txBody>
          <a:bodyPr/>
          <a:lstStyle/>
          <a:p>
            <a:pPr eaLnBrk="1" hangingPunct="1"/>
            <a:r>
              <a:rPr lang="en-US" altLang="zh-CN" sz="4200"/>
              <a:t>Lower Bound for Average Behavior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2"/>
            <a:ext cx="8586787" cy="469184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Since a decision tree with </a:t>
            </a:r>
            <a:r>
              <a:rPr lang="en-US" altLang="zh-CN" sz="2800" i="1" dirty="0"/>
              <a:t>L </a:t>
            </a:r>
            <a:r>
              <a:rPr lang="en-US" altLang="zh-CN" sz="2800" dirty="0"/>
              <a:t>leaves is a 2-tree, the average path length from the root to a leaf is        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Recall that </a:t>
            </a:r>
            <a:r>
              <a:rPr lang="en-US" altLang="zh-CN" sz="2800" i="1" dirty="0" err="1"/>
              <a:t>epl</a:t>
            </a:r>
            <a:r>
              <a:rPr lang="en-US" altLang="zh-CN" sz="2800" i="1" dirty="0"/>
              <a:t> </a:t>
            </a:r>
            <a:r>
              <a:rPr lang="en-US" altLang="zh-CN" sz="2800" dirty="0">
                <a:sym typeface="Symbol" pitchFamily="18" charset="2"/>
              </a:rPr>
              <a:t> </a:t>
            </a:r>
            <a:r>
              <a:rPr lang="en-US" altLang="zh-CN" sz="2800" i="1" dirty="0" err="1">
                <a:sym typeface="Symbol" pitchFamily="18" charset="2"/>
              </a:rPr>
              <a:t>L</a:t>
            </a:r>
            <a:r>
              <a:rPr lang="en-US" altLang="zh-CN" sz="2800" dirty="0" err="1">
                <a:sym typeface="Symbol" pitchFamily="18" charset="2"/>
              </a:rPr>
              <a:t>lg</a:t>
            </a:r>
            <a:r>
              <a:rPr lang="en-US" altLang="zh-CN" sz="2800" dirty="0">
                <a:sym typeface="Symbol" pitchFamily="18" charset="2"/>
              </a:rPr>
              <a:t>(</a:t>
            </a:r>
            <a:r>
              <a:rPr lang="en-US" altLang="zh-CN" sz="2800" i="1" dirty="0">
                <a:sym typeface="Symbol" pitchFamily="18" charset="2"/>
              </a:rPr>
              <a:t>L</a:t>
            </a:r>
            <a:r>
              <a:rPr lang="en-US" altLang="zh-CN" sz="2800" dirty="0">
                <a:sym typeface="Symbol" pitchFamily="18" charset="2"/>
              </a:rPr>
              <a:t>) (we have proved this using two methods).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>
                <a:solidFill>
                  <a:srgbClr val="FF0000"/>
                </a:solidFill>
                <a:sym typeface="Symbol" pitchFamily="18" charset="2"/>
              </a:rPr>
              <a:t>Theorem</a:t>
            </a:r>
            <a:r>
              <a:rPr lang="en-US" altLang="zh-CN" sz="2800" dirty="0">
                <a:sym typeface="Symbol" pitchFamily="18" charset="2"/>
              </a:rPr>
              <a:t>: The average number of comparison done by an algorithm to sort </a:t>
            </a:r>
            <a:r>
              <a:rPr lang="en-US" altLang="zh-CN" sz="2800" i="1" dirty="0">
                <a:sym typeface="Symbol" pitchFamily="18" charset="2"/>
              </a:rPr>
              <a:t>n</a:t>
            </a:r>
            <a:r>
              <a:rPr lang="en-US" altLang="zh-CN" sz="2800" dirty="0">
                <a:sym typeface="Symbol" pitchFamily="18" charset="2"/>
              </a:rPr>
              <a:t> items by comparison of keys is at least </a:t>
            </a:r>
            <a:r>
              <a:rPr lang="en-US" altLang="zh-CN" sz="2800" dirty="0" err="1">
                <a:sym typeface="Symbol" pitchFamily="18" charset="2"/>
              </a:rPr>
              <a:t>lg</a:t>
            </a:r>
            <a:r>
              <a:rPr lang="en-US" altLang="zh-CN" sz="2800" dirty="0">
                <a:sym typeface="Symbol" pitchFamily="18" charset="2"/>
              </a:rPr>
              <a:t>(</a:t>
            </a:r>
            <a:r>
              <a:rPr lang="en-US" altLang="zh-CN" sz="2800" i="1" dirty="0">
                <a:sym typeface="Symbol" pitchFamily="18" charset="2"/>
              </a:rPr>
              <a:t>n</a:t>
            </a:r>
            <a:r>
              <a:rPr lang="en-US" altLang="zh-CN" sz="2800" dirty="0">
                <a:sym typeface="Symbol" pitchFamily="18" charset="2"/>
              </a:rPr>
              <a:t>!), which is about </a:t>
            </a:r>
            <a:r>
              <a:rPr lang="en-US" altLang="zh-CN" sz="2800" i="1" dirty="0">
                <a:sym typeface="Symbol" pitchFamily="18" charset="2"/>
              </a:rPr>
              <a:t>n</a:t>
            </a:r>
            <a:r>
              <a:rPr lang="en-US" altLang="zh-CN" sz="2800" dirty="0">
                <a:sym typeface="Symbol" pitchFamily="18" charset="2"/>
              </a:rPr>
              <a:t>lg</a:t>
            </a:r>
            <a:r>
              <a:rPr lang="en-US" altLang="zh-CN" sz="2800" i="1" dirty="0">
                <a:sym typeface="Symbol" pitchFamily="18" charset="2"/>
              </a:rPr>
              <a:t>n</a:t>
            </a:r>
            <a:r>
              <a:rPr lang="en-US" altLang="zh-CN" sz="2800" dirty="0">
                <a:sym typeface="Symbol" pitchFamily="18" charset="2"/>
              </a:rPr>
              <a:t>-1.443</a:t>
            </a:r>
            <a:r>
              <a:rPr lang="en-US" altLang="zh-CN" sz="2800" i="1" dirty="0">
                <a:sym typeface="Symbol" pitchFamily="18" charset="2"/>
              </a:rPr>
              <a:t>n</a:t>
            </a:r>
            <a:r>
              <a:rPr lang="en-US" altLang="zh-CN" sz="2800" dirty="0">
                <a:sym typeface="Symbol" pitchFamily="18" charset="2"/>
              </a:rPr>
              <a:t>. </a:t>
            </a:r>
            <a:r>
              <a:rPr lang="en-US" altLang="zh-CN" sz="1600" dirty="0">
                <a:sym typeface="Symbol" pitchFamily="18" charset="2"/>
              </a:rPr>
              <a:t>(</a:t>
            </a:r>
            <a:r>
              <a:rPr lang="zh-CN" altLang="en-US" sz="1600" dirty="0">
                <a:sym typeface="Symbol" pitchFamily="18" charset="2"/>
              </a:rPr>
              <a:t>也就是说，任意比较排序算法</a:t>
            </a:r>
            <a:r>
              <a:rPr lang="en-US" altLang="zh-CN" sz="1600" dirty="0">
                <a:sym typeface="Symbol" pitchFamily="18" charset="2"/>
              </a:rPr>
              <a:t>(</a:t>
            </a:r>
            <a:r>
              <a:rPr lang="zh-CN" altLang="en-US" sz="1600" dirty="0">
                <a:sym typeface="Symbol" pitchFamily="18" charset="2"/>
              </a:rPr>
              <a:t>包括</a:t>
            </a:r>
            <a:r>
              <a:rPr lang="en-US" altLang="zh-CN" sz="1600" dirty="0" err="1">
                <a:sym typeface="Symbol" pitchFamily="18" charset="2"/>
              </a:rPr>
              <a:t>MergeSort</a:t>
            </a:r>
            <a:r>
              <a:rPr lang="en-US" altLang="zh-CN" sz="1600" dirty="0">
                <a:sym typeface="Symbol" pitchFamily="18" charset="2"/>
              </a:rPr>
              <a:t>)</a:t>
            </a:r>
            <a:r>
              <a:rPr lang="zh-CN" altLang="en-US" sz="1600" dirty="0">
                <a:sym typeface="Symbol" pitchFamily="18" charset="2"/>
              </a:rPr>
              <a:t>的平均情况时间复杂度有下界</a:t>
            </a:r>
            <a:r>
              <a:rPr lang="en-US" altLang="zh-CN" sz="1600" dirty="0">
                <a:sym typeface="Symbol" pitchFamily="18" charset="2"/>
              </a:rPr>
              <a:t>A(n)=𝛺(n </a:t>
            </a:r>
            <a:r>
              <a:rPr lang="en-US" altLang="zh-CN" sz="1600" dirty="0" err="1">
                <a:sym typeface="Symbol" pitchFamily="18" charset="2"/>
              </a:rPr>
              <a:t>lg</a:t>
            </a:r>
            <a:r>
              <a:rPr lang="en-US" altLang="zh-CN" sz="1600" dirty="0">
                <a:sym typeface="Symbol" pitchFamily="18" charset="2"/>
              </a:rPr>
              <a:t> n))</a:t>
            </a:r>
            <a:endParaRPr lang="en-US" altLang="zh-CN" sz="2800" dirty="0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7235825" y="2636838"/>
          <a:ext cx="685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9" name="Equation" r:id="rId3" imgW="241195" imgH="342751" progId="Equation.3">
                  <p:embed/>
                </p:oleObj>
              </mc:Choice>
              <mc:Fallback>
                <p:oleObj name="Equation" r:id="rId3" imgW="241195" imgH="34275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2636838"/>
                        <a:ext cx="685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28663"/>
            <a:ext cx="8637587" cy="641350"/>
          </a:xfrm>
        </p:spPr>
        <p:txBody>
          <a:bodyPr/>
          <a:lstStyle/>
          <a:p>
            <a:pPr eaLnBrk="1" hangingPunct="1"/>
            <a:r>
              <a:rPr lang="en-US" altLang="zh-CN" sz="3600"/>
              <a:t>Mergesort Has Optimal Average Performance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466" y="1772816"/>
            <a:ext cx="8879033" cy="4212468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We have proved that the average number of comparisons done by an algorithm to sort </a:t>
            </a:r>
            <a:r>
              <a:rPr lang="en-US" altLang="zh-CN" sz="2800" i="1" dirty="0"/>
              <a:t>n</a:t>
            </a:r>
            <a:r>
              <a:rPr lang="en-US" altLang="zh-CN" sz="2800" dirty="0"/>
              <a:t> items by comparison of keys is </a:t>
            </a:r>
            <a:r>
              <a:rPr lang="en-US" altLang="zh-CN" sz="2800" dirty="0">
                <a:sym typeface="Symbol" pitchFamily="18" charset="2"/>
              </a:rPr>
              <a:t>𝛺(</a:t>
            </a:r>
            <a:r>
              <a:rPr lang="en-US" altLang="zh-CN" sz="2800" dirty="0" err="1">
                <a:sym typeface="Symbol" pitchFamily="18" charset="2"/>
              </a:rPr>
              <a:t>nlgn</a:t>
            </a:r>
            <a:r>
              <a:rPr lang="en-US" altLang="zh-CN" sz="2800" dirty="0">
                <a:sym typeface="Symbol" pitchFamily="18" charset="2"/>
              </a:rPr>
              <a:t>). Hence, the average case complexity A(n) of </a:t>
            </a:r>
            <a:r>
              <a:rPr lang="en-US" altLang="zh-CN" sz="2800" dirty="0" err="1">
                <a:sym typeface="Symbol" pitchFamily="18" charset="2"/>
              </a:rPr>
              <a:t>mergesort</a:t>
            </a:r>
            <a:r>
              <a:rPr lang="en-US" altLang="zh-CN" sz="2800" dirty="0">
                <a:sym typeface="Symbol" pitchFamily="18" charset="2"/>
              </a:rPr>
              <a:t> is A(n)= 𝛺(</a:t>
            </a:r>
            <a:r>
              <a:rPr lang="en-US" altLang="zh-CN" sz="2800" dirty="0" err="1">
                <a:sym typeface="Symbol" pitchFamily="18" charset="2"/>
              </a:rPr>
              <a:t>nlgn</a:t>
            </a:r>
            <a:r>
              <a:rPr lang="en-US" altLang="zh-CN" sz="2800" dirty="0">
                <a:sym typeface="Symbol" pitchFamily="18" charset="2"/>
              </a:rPr>
              <a:t>). </a:t>
            </a:r>
            <a:endParaRPr lang="en-US" altLang="zh-CN" sz="2800" i="1" dirty="0"/>
          </a:p>
          <a:p>
            <a:pPr eaLnBrk="1" hangingPunct="1"/>
            <a:r>
              <a:rPr lang="en-US" altLang="zh-CN" sz="2800" dirty="0"/>
              <a:t>The </a:t>
            </a:r>
            <a:r>
              <a:rPr lang="en-US" altLang="zh-CN" sz="2800" b="1" dirty="0">
                <a:solidFill>
                  <a:srgbClr val="FF0000"/>
                </a:solidFill>
              </a:rPr>
              <a:t>worst</a:t>
            </a:r>
            <a:r>
              <a:rPr lang="en-US" altLang="zh-CN" sz="2800" dirty="0"/>
              <a:t> case complexity W(n) of </a:t>
            </a:r>
            <a:r>
              <a:rPr lang="en-US" altLang="zh-CN" sz="2800" dirty="0" err="1"/>
              <a:t>mergesort</a:t>
            </a:r>
            <a:r>
              <a:rPr lang="en-US" altLang="zh-CN" sz="2800" dirty="0"/>
              <a:t> is </a:t>
            </a:r>
            <a:r>
              <a:rPr lang="en-US" altLang="zh-CN" sz="2800" i="1" dirty="0">
                <a:sym typeface="Symbol" pitchFamily="18" charset="2"/>
              </a:rPr>
              <a:t></a:t>
            </a:r>
            <a:r>
              <a:rPr lang="en-US" altLang="zh-CN" sz="2800" dirty="0">
                <a:sym typeface="Symbol" pitchFamily="18" charset="2"/>
              </a:rPr>
              <a:t>(</a:t>
            </a:r>
            <a:r>
              <a:rPr lang="en-US" altLang="zh-CN" sz="2800" i="1" dirty="0" err="1">
                <a:sym typeface="Symbol" pitchFamily="18" charset="2"/>
              </a:rPr>
              <a:t>n</a:t>
            </a:r>
            <a:r>
              <a:rPr lang="en-US" altLang="zh-CN" sz="2800" dirty="0" err="1">
                <a:sym typeface="Symbol" pitchFamily="18" charset="2"/>
              </a:rPr>
              <a:t>lg</a:t>
            </a:r>
            <a:r>
              <a:rPr lang="en-US" altLang="zh-CN" sz="2800" i="1" dirty="0" err="1">
                <a:sym typeface="Symbol" pitchFamily="18" charset="2"/>
              </a:rPr>
              <a:t>n</a:t>
            </a:r>
            <a:r>
              <a:rPr lang="en-US" altLang="zh-CN" sz="2800" dirty="0"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zh-CN" sz="2800" dirty="0">
                <a:sym typeface="Symbol" pitchFamily="18" charset="2"/>
              </a:rPr>
              <a:t>But, the average performance can not be worse than the worst case performance. That is, A(n)=O(W(n))=O(</a:t>
            </a:r>
            <a:r>
              <a:rPr lang="en-US" altLang="zh-CN" sz="2800" dirty="0" err="1">
                <a:sym typeface="Symbol" pitchFamily="18" charset="2"/>
              </a:rPr>
              <a:t>nlgn</a:t>
            </a:r>
            <a:r>
              <a:rPr lang="en-US" altLang="zh-CN" sz="2800" dirty="0"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zh-CN" sz="2800" dirty="0">
                <a:sym typeface="Symbol" pitchFamily="18" charset="2"/>
              </a:rPr>
              <a:t>Combining the above together, we have A(n)=</a:t>
            </a:r>
            <a:r>
              <a:rPr lang="en-US" altLang="zh-CN" sz="2800" i="1" dirty="0">
                <a:sym typeface="Symbol" pitchFamily="18" charset="2"/>
              </a:rPr>
              <a:t></a:t>
            </a:r>
            <a:r>
              <a:rPr lang="en-US" altLang="zh-CN" sz="2800" dirty="0">
                <a:sym typeface="Symbol" pitchFamily="18" charset="2"/>
              </a:rPr>
              <a:t>(</a:t>
            </a:r>
            <a:r>
              <a:rPr lang="en-US" altLang="zh-CN" sz="2800" i="1" dirty="0" err="1">
                <a:sym typeface="Symbol" pitchFamily="18" charset="2"/>
              </a:rPr>
              <a:t>n</a:t>
            </a:r>
            <a:r>
              <a:rPr lang="en-US" altLang="zh-CN" sz="2800" dirty="0" err="1">
                <a:sym typeface="Symbol" pitchFamily="18" charset="2"/>
              </a:rPr>
              <a:t>lg</a:t>
            </a:r>
            <a:r>
              <a:rPr lang="en-US" altLang="zh-CN" sz="2800" i="1" dirty="0" err="1">
                <a:sym typeface="Symbol" pitchFamily="18" charset="2"/>
              </a:rPr>
              <a:t>n</a:t>
            </a:r>
            <a:r>
              <a:rPr lang="en-US" altLang="zh-CN" sz="2800" dirty="0">
                <a:sym typeface="Symbol" pitchFamily="18" charset="2"/>
              </a:rPr>
              <a:t>). That is, </a:t>
            </a:r>
            <a:r>
              <a:rPr lang="en-US" altLang="zh-CN" sz="2800" dirty="0" err="1">
                <a:sym typeface="Symbol" pitchFamily="18" charset="2"/>
              </a:rPr>
              <a:t>mergesort</a:t>
            </a:r>
            <a:r>
              <a:rPr lang="en-US" altLang="zh-CN" sz="2800" dirty="0">
                <a:sym typeface="Symbol" pitchFamily="18" charset="2"/>
              </a:rPr>
              <a:t> is optimal as for its average performance.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 the last class…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Insertion sort</a:t>
            </a:r>
          </a:p>
          <a:p>
            <a:pPr lvl="1" eaLnBrk="1" hangingPunct="1"/>
            <a:r>
              <a:rPr lang="en-US" altLang="zh-CN" dirty="0"/>
              <a:t>Analysis of insertion sorting algorithm</a:t>
            </a:r>
          </a:p>
          <a:p>
            <a:pPr eaLnBrk="1" hangingPunct="1"/>
            <a:r>
              <a:rPr lang="en-US" altLang="zh-CN" dirty="0"/>
              <a:t>Lower bound of local comparison based sorting algorithm</a:t>
            </a:r>
          </a:p>
          <a:p>
            <a:pPr eaLnBrk="1" hangingPunct="1"/>
            <a:r>
              <a:rPr lang="en-US" altLang="zh-CN" dirty="0"/>
              <a:t>Quicksort</a:t>
            </a:r>
          </a:p>
          <a:p>
            <a:pPr lvl="1" eaLnBrk="1" hangingPunct="1"/>
            <a:r>
              <a:rPr lang="en-US" altLang="zh-CN" dirty="0"/>
              <a:t>General pattern of divide-and-conquer</a:t>
            </a:r>
          </a:p>
          <a:p>
            <a:pPr lvl="1" eaLnBrk="1" hangingPunct="1"/>
            <a:r>
              <a:rPr lang="en-US" altLang="zh-CN" dirty="0"/>
              <a:t>Analysis of Quicksort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3206" y="2672916"/>
            <a:ext cx="8637587" cy="1200329"/>
          </a:xfrm>
        </p:spPr>
        <p:txBody>
          <a:bodyPr/>
          <a:lstStyle/>
          <a:p>
            <a:pPr eaLnBrk="1" hangingPunct="1"/>
            <a:r>
              <a:rPr lang="en-US" altLang="zh-CN" sz="3600" dirty="0"/>
              <a:t>Can you implement </a:t>
            </a:r>
            <a:r>
              <a:rPr lang="en-US" altLang="zh-CN" sz="3600" dirty="0" err="1"/>
              <a:t>MergeSort</a:t>
            </a:r>
            <a:r>
              <a:rPr lang="en-US" altLang="zh-CN" sz="3600" dirty="0"/>
              <a:t> </a:t>
            </a:r>
            <a:br>
              <a:rPr lang="en-US" altLang="zh-CN" sz="3600" dirty="0"/>
            </a:br>
            <a:r>
              <a:rPr lang="en-US" altLang="zh-CN" sz="3600" dirty="0"/>
              <a:t>using Merge without recursion?</a:t>
            </a:r>
          </a:p>
        </p:txBody>
      </p:sp>
    </p:spTree>
    <p:extLst>
      <p:ext uri="{BB962C8B-B14F-4D97-AF65-F5344CB8AC3E}">
        <p14:creationId xmlns:p14="http://schemas.microsoft.com/office/powerpoint/2010/main" val="1065072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28663"/>
            <a:ext cx="8637587" cy="641350"/>
          </a:xfrm>
        </p:spPr>
        <p:txBody>
          <a:bodyPr/>
          <a:lstStyle/>
          <a:p>
            <a:pPr eaLnBrk="1" hangingPunct="1"/>
            <a:r>
              <a:rPr lang="en-US" altLang="zh-CN" sz="3600" dirty="0"/>
              <a:t>A different view of MergeSort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47" y="1808820"/>
            <a:ext cx="6012668" cy="415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52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7" y="728700"/>
            <a:ext cx="8637587" cy="641350"/>
          </a:xfrm>
        </p:spPr>
        <p:txBody>
          <a:bodyPr/>
          <a:lstStyle/>
          <a:p>
            <a:pPr eaLnBrk="1" hangingPunct="1"/>
            <a:r>
              <a:rPr lang="en-US" altLang="zh-CN" sz="3600" dirty="0"/>
              <a:t>Iterative-mergesort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92" y="1880828"/>
            <a:ext cx="570303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7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Mergesort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491537" cy="4114800"/>
          </a:xfrm>
        </p:spPr>
        <p:txBody>
          <a:bodyPr/>
          <a:lstStyle/>
          <a:p>
            <a:pPr eaLnBrk="1" hangingPunct="1"/>
            <a:r>
              <a:rPr lang="en-US" altLang="zh-CN" dirty="0" err="1"/>
              <a:t>Mergesort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</a:rPr>
              <a:t>Merge</a:t>
            </a:r>
            <a:r>
              <a:rPr lang="en-US" altLang="zh-CN" dirty="0"/>
              <a:t> and its analysis</a:t>
            </a:r>
          </a:p>
          <a:p>
            <a:pPr lvl="1" eaLnBrk="1" hangingPunct="1"/>
            <a:r>
              <a:rPr lang="en-US" altLang="zh-CN" dirty="0" err="1">
                <a:solidFill>
                  <a:srgbClr val="FF0000"/>
                </a:solidFill>
              </a:rPr>
              <a:t>Mergesort</a:t>
            </a:r>
            <a:r>
              <a:rPr lang="en-US" altLang="zh-CN" dirty="0"/>
              <a:t> and its analysis</a:t>
            </a:r>
          </a:p>
          <a:p>
            <a:pPr eaLnBrk="1" hangingPunct="1"/>
            <a:r>
              <a:rPr lang="en-US" altLang="zh-CN" dirty="0"/>
              <a:t>Lower Bounds for Comparison-based Sorting</a:t>
            </a:r>
          </a:p>
          <a:p>
            <a:pPr lvl="1" eaLnBrk="1" hangingPunct="1"/>
            <a:r>
              <a:rPr lang="en-US" altLang="zh-CN" dirty="0"/>
              <a:t>Worst Case</a:t>
            </a:r>
          </a:p>
          <a:p>
            <a:pPr lvl="1" eaLnBrk="1" hangingPunct="1"/>
            <a:r>
              <a:rPr lang="en-US" altLang="zh-CN" dirty="0"/>
              <a:t>Average Behavior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MergeSort: the Strategy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Easy division</a:t>
            </a:r>
          </a:p>
          <a:p>
            <a:pPr lvl="1" eaLnBrk="1" hangingPunct="1"/>
            <a:r>
              <a:rPr lang="en-US" altLang="zh-CN" dirty="0"/>
              <a:t>No comparison is done during the division</a:t>
            </a:r>
          </a:p>
          <a:p>
            <a:pPr lvl="1" eaLnBrk="1" hangingPunct="1"/>
            <a:r>
              <a:rPr lang="en-US" altLang="zh-CN" dirty="0"/>
              <a:t>This is to minimize the size difference between the sub-problems</a:t>
            </a:r>
          </a:p>
          <a:p>
            <a:pPr eaLnBrk="1" hangingPunct="1"/>
            <a:r>
              <a:rPr lang="en-US" altLang="zh-CN" dirty="0"/>
              <a:t>Hard combination</a:t>
            </a:r>
          </a:p>
          <a:p>
            <a:pPr lvl="1" eaLnBrk="1" hangingPunct="1"/>
            <a:r>
              <a:rPr lang="en-US" altLang="zh-CN" dirty="0"/>
              <a:t>Merge two sorted </a:t>
            </a:r>
            <a:r>
              <a:rPr lang="en-US" altLang="zh-CN" dirty="0" err="1"/>
              <a:t>subranges</a:t>
            </a:r>
            <a:r>
              <a:rPr lang="en-US" altLang="zh-CN" dirty="0"/>
              <a:t> using </a:t>
            </a:r>
            <a:r>
              <a:rPr lang="en-US" altLang="zh-CN" sz="3200" i="1" dirty="0">
                <a:solidFill>
                  <a:srgbClr val="FF0000"/>
                </a:solidFill>
              </a:rPr>
              <a:t>Merge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Merging Sorted Arrays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941513"/>
            <a:ext cx="4027488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/>
              <a:t> </a:t>
            </a:r>
          </a:p>
        </p:txBody>
      </p:sp>
      <p:graphicFrame>
        <p:nvGraphicFramePr>
          <p:cNvPr id="717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28613" y="1776413"/>
          <a:ext cx="8661400" cy="458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5" name="文档" r:id="rId3" imgW="5980631" imgH="3169328" progId="Word.Document.8">
                  <p:embed/>
                </p:oleObj>
              </mc:Choice>
              <mc:Fallback>
                <p:oleObj name="文档" r:id="rId3" imgW="5980631" imgH="316932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1776413"/>
                        <a:ext cx="8661400" cy="458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511300" y="2744788"/>
            <a:ext cx="12239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A[0]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563938" y="2708275"/>
            <a:ext cx="1223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A[</a:t>
            </a:r>
            <a:r>
              <a:rPr lang="en-US" altLang="zh-CN" sz="1800" i="1"/>
              <a:t>k</a:t>
            </a:r>
            <a:r>
              <a:rPr lang="en-US" altLang="zh-CN" sz="1800"/>
              <a:t>-1]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4679950" y="2744788"/>
            <a:ext cx="12239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B[0]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127875" y="2744788"/>
            <a:ext cx="12239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B[</a:t>
            </a:r>
            <a:r>
              <a:rPr lang="en-US" altLang="zh-CN" sz="1800" i="1"/>
              <a:t>m</a:t>
            </a:r>
            <a:r>
              <a:rPr lang="en-US" altLang="zh-CN" sz="1800"/>
              <a:t>-1]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Merge: the Specification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Input: Array </a:t>
            </a:r>
            <a:r>
              <a:rPr lang="en-US" altLang="zh-CN" i="1"/>
              <a:t>A</a:t>
            </a:r>
            <a:r>
              <a:rPr lang="en-US" altLang="zh-CN"/>
              <a:t> with </a:t>
            </a:r>
            <a:r>
              <a:rPr lang="en-US" altLang="zh-CN" i="1"/>
              <a:t>k</a:t>
            </a:r>
            <a:r>
              <a:rPr lang="en-US" altLang="zh-CN"/>
              <a:t> elements and </a:t>
            </a:r>
            <a:r>
              <a:rPr lang="en-US" altLang="zh-CN" i="1"/>
              <a:t>B</a:t>
            </a:r>
            <a:r>
              <a:rPr lang="en-US" altLang="zh-CN"/>
              <a:t> with </a:t>
            </a:r>
            <a:r>
              <a:rPr lang="en-US" altLang="zh-CN" i="1"/>
              <a:t>m</a:t>
            </a:r>
            <a:r>
              <a:rPr lang="en-US" altLang="zh-CN"/>
              <a:t> elements, each </a:t>
            </a:r>
            <a:r>
              <a:rPr lang="en-US" altLang="zh-CN">
                <a:solidFill>
                  <a:srgbClr val="0000CC"/>
                </a:solidFill>
              </a:rPr>
              <a:t>in nondecreasing order</a:t>
            </a:r>
            <a:r>
              <a:rPr lang="en-US" altLang="zh-CN"/>
              <a:t> of their key.</a:t>
            </a:r>
          </a:p>
          <a:p>
            <a:pPr eaLnBrk="1" hangingPunct="1"/>
            <a:r>
              <a:rPr lang="en-US" altLang="zh-CN"/>
              <a:t>Output: </a:t>
            </a:r>
            <a:r>
              <a:rPr lang="en-US" altLang="zh-CN" i="1"/>
              <a:t>C</a:t>
            </a:r>
            <a:r>
              <a:rPr lang="en-US" altLang="zh-CN"/>
              <a:t>, </a:t>
            </a:r>
            <a:r>
              <a:rPr lang="en-US" altLang="zh-CN">
                <a:solidFill>
                  <a:srgbClr val="0000CC"/>
                </a:solidFill>
              </a:rPr>
              <a:t>an array containing </a:t>
            </a:r>
            <a:r>
              <a:rPr lang="en-US" altLang="zh-CN" i="1">
                <a:solidFill>
                  <a:srgbClr val="0000CC"/>
                </a:solidFill>
              </a:rPr>
              <a:t>n</a:t>
            </a:r>
            <a:r>
              <a:rPr lang="en-US" altLang="zh-CN">
                <a:solidFill>
                  <a:srgbClr val="0000CC"/>
                </a:solidFill>
              </a:rPr>
              <a:t>=</a:t>
            </a:r>
            <a:r>
              <a:rPr lang="en-US" altLang="zh-CN" i="1">
                <a:solidFill>
                  <a:srgbClr val="0000CC"/>
                </a:solidFill>
              </a:rPr>
              <a:t>k</a:t>
            </a:r>
            <a:r>
              <a:rPr lang="en-US" altLang="zh-CN">
                <a:solidFill>
                  <a:srgbClr val="0000CC"/>
                </a:solidFill>
              </a:rPr>
              <a:t>+</a:t>
            </a:r>
            <a:r>
              <a:rPr lang="en-US" altLang="zh-CN" i="1">
                <a:solidFill>
                  <a:srgbClr val="0000CC"/>
                </a:solidFill>
              </a:rPr>
              <a:t>m</a:t>
            </a:r>
            <a:r>
              <a:rPr lang="en-US" altLang="zh-CN">
                <a:solidFill>
                  <a:srgbClr val="0000CC"/>
                </a:solidFill>
              </a:rPr>
              <a:t> elements from </a:t>
            </a:r>
            <a:r>
              <a:rPr lang="en-US" altLang="zh-CN" i="1">
                <a:solidFill>
                  <a:srgbClr val="0000CC"/>
                </a:solidFill>
              </a:rPr>
              <a:t>A</a:t>
            </a:r>
            <a:r>
              <a:rPr lang="en-US" altLang="zh-CN">
                <a:solidFill>
                  <a:srgbClr val="0000CC"/>
                </a:solidFill>
              </a:rPr>
              <a:t> and </a:t>
            </a:r>
            <a:r>
              <a:rPr lang="en-US" altLang="zh-CN" i="1">
                <a:solidFill>
                  <a:srgbClr val="0000CC"/>
                </a:solidFill>
              </a:rPr>
              <a:t>B</a:t>
            </a:r>
            <a:r>
              <a:rPr lang="en-US" altLang="zh-CN"/>
              <a:t> in nondecreasing order. </a:t>
            </a:r>
            <a:r>
              <a:rPr lang="en-US" altLang="zh-CN" i="1"/>
              <a:t>C</a:t>
            </a:r>
            <a:r>
              <a:rPr lang="en-US" altLang="zh-CN"/>
              <a:t> is passed in and the algorithm fills 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990600" y="2133600"/>
            <a:ext cx="2895600" cy="1524000"/>
          </a:xfrm>
          <a:prstGeom prst="rect">
            <a:avLst/>
          </a:prstGeom>
          <a:solidFill>
            <a:srgbClr val="FFFF99"/>
          </a:soli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Merge: the Recursive Version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838200" y="1752600"/>
            <a:ext cx="7696200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merge(</a:t>
            </a:r>
            <a:r>
              <a:rPr lang="en-US" altLang="zh-CN" sz="2000" i="1"/>
              <a:t>A</a:t>
            </a:r>
            <a:r>
              <a:rPr lang="en-US" altLang="zh-CN" sz="2000"/>
              <a:t>,</a:t>
            </a:r>
            <a:r>
              <a:rPr lang="en-US" altLang="zh-CN" sz="2000" i="1"/>
              <a:t>B</a:t>
            </a:r>
            <a:r>
              <a:rPr lang="en-US" altLang="zh-CN" sz="2000"/>
              <a:t>,</a:t>
            </a:r>
            <a:r>
              <a:rPr lang="en-US" altLang="zh-CN" sz="2000" i="1"/>
              <a:t>C</a:t>
            </a:r>
            <a:r>
              <a:rPr lang="en-US" altLang="zh-CN" sz="2000"/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/>
              <a:t>    </a:t>
            </a:r>
            <a:r>
              <a:rPr lang="en-US" altLang="zh-CN" sz="2000" b="1"/>
              <a:t>if</a:t>
            </a:r>
            <a:r>
              <a:rPr lang="en-US" altLang="zh-CN" sz="2000"/>
              <a:t> (</a:t>
            </a:r>
            <a:r>
              <a:rPr lang="en-US" altLang="zh-CN" sz="2000" i="1"/>
              <a:t>A</a:t>
            </a:r>
            <a:r>
              <a:rPr lang="en-US" altLang="zh-CN" sz="2000"/>
              <a:t> is empty)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/>
              <a:t>        rest of </a:t>
            </a:r>
            <a:r>
              <a:rPr lang="en-US" altLang="zh-CN" sz="2000" i="1"/>
              <a:t>C</a:t>
            </a:r>
            <a:r>
              <a:rPr lang="en-US" altLang="zh-CN" sz="2000"/>
              <a:t> = rest of </a:t>
            </a:r>
            <a:r>
              <a:rPr lang="en-US" altLang="zh-CN" sz="2000" i="1"/>
              <a:t>B</a:t>
            </a:r>
            <a:endParaRPr lang="en-US" altLang="zh-CN" sz="2000"/>
          </a:p>
          <a:p>
            <a:pPr eaLnBrk="1" hangingPunct="1">
              <a:spcBef>
                <a:spcPct val="20000"/>
              </a:spcBef>
            </a:pPr>
            <a:r>
              <a:rPr lang="en-US" altLang="zh-CN" sz="2000"/>
              <a:t>    </a:t>
            </a:r>
            <a:r>
              <a:rPr lang="en-US" altLang="zh-CN" sz="2000" b="1"/>
              <a:t>else if</a:t>
            </a:r>
            <a:r>
              <a:rPr lang="en-US" altLang="zh-CN" sz="2000"/>
              <a:t> (</a:t>
            </a:r>
            <a:r>
              <a:rPr lang="en-US" altLang="zh-CN" sz="2000" i="1"/>
              <a:t>B</a:t>
            </a:r>
            <a:r>
              <a:rPr lang="en-US" altLang="zh-CN" sz="2000"/>
              <a:t> is empty)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/>
              <a:t>        rest of </a:t>
            </a:r>
            <a:r>
              <a:rPr lang="en-US" altLang="zh-CN" sz="2000" i="1"/>
              <a:t>C</a:t>
            </a:r>
            <a:r>
              <a:rPr lang="en-US" altLang="zh-CN" sz="2000"/>
              <a:t> = rest of </a:t>
            </a:r>
            <a:r>
              <a:rPr lang="en-US" altLang="zh-CN" sz="2000" i="1"/>
              <a:t>A</a:t>
            </a:r>
            <a:endParaRPr lang="en-US" altLang="zh-CN" sz="2000"/>
          </a:p>
          <a:p>
            <a:pPr eaLnBrk="1" hangingPunct="1">
              <a:spcBef>
                <a:spcPct val="20000"/>
              </a:spcBef>
            </a:pPr>
            <a:r>
              <a:rPr lang="en-US" altLang="zh-CN" sz="2000"/>
              <a:t>    </a:t>
            </a:r>
            <a:r>
              <a:rPr lang="en-US" altLang="zh-CN" sz="2000" b="1"/>
              <a:t>else</a:t>
            </a:r>
            <a:endParaRPr lang="en-US" altLang="zh-CN" sz="2000"/>
          </a:p>
          <a:p>
            <a:pPr eaLnBrk="1" hangingPunct="1">
              <a:spcBef>
                <a:spcPct val="20000"/>
              </a:spcBef>
            </a:pPr>
            <a:r>
              <a:rPr lang="en-US" altLang="zh-CN" sz="2000"/>
              <a:t>        </a:t>
            </a:r>
            <a:r>
              <a:rPr lang="en-US" altLang="zh-CN" sz="2000" b="1"/>
              <a:t>if</a:t>
            </a:r>
            <a:r>
              <a:rPr lang="en-US" altLang="zh-CN" sz="2000"/>
              <a:t> (first of </a:t>
            </a:r>
            <a:r>
              <a:rPr lang="en-US" altLang="zh-CN" sz="2000" i="1"/>
              <a:t>A</a:t>
            </a:r>
            <a:r>
              <a:rPr lang="en-US" altLang="zh-CN" sz="2000"/>
              <a:t> </a:t>
            </a:r>
            <a:r>
              <a:rPr lang="en-US" altLang="zh-CN" sz="2000">
                <a:sym typeface="Symbol" pitchFamily="18" charset="2"/>
              </a:rPr>
              <a:t> first of </a:t>
            </a:r>
            <a:r>
              <a:rPr lang="en-US" altLang="zh-CN" sz="2000" i="1">
                <a:sym typeface="Symbol" pitchFamily="18" charset="2"/>
              </a:rPr>
              <a:t>B</a:t>
            </a:r>
            <a:r>
              <a:rPr lang="en-US" altLang="zh-CN" sz="2000">
                <a:sym typeface="Symbol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>
                <a:sym typeface="Symbol" pitchFamily="18" charset="2"/>
              </a:rPr>
              <a:t>            first of </a:t>
            </a:r>
            <a:r>
              <a:rPr lang="en-US" altLang="zh-CN" sz="2000" i="1">
                <a:sym typeface="Symbol" pitchFamily="18" charset="2"/>
              </a:rPr>
              <a:t>C</a:t>
            </a:r>
            <a:r>
              <a:rPr lang="en-US" altLang="zh-CN" sz="2000">
                <a:sym typeface="Symbol" pitchFamily="18" charset="2"/>
              </a:rPr>
              <a:t> =first of </a:t>
            </a:r>
            <a:r>
              <a:rPr lang="en-US" altLang="zh-CN" sz="2000" i="1">
                <a:sym typeface="Symbol" pitchFamily="18" charset="2"/>
              </a:rPr>
              <a:t>A</a:t>
            </a:r>
            <a:endParaRPr lang="en-US" altLang="zh-CN" sz="2000"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000">
                <a:sym typeface="Symbol" pitchFamily="18" charset="2"/>
              </a:rPr>
              <a:t>            </a:t>
            </a:r>
            <a:r>
              <a:rPr lang="en-US" altLang="zh-CN" sz="2000">
                <a:solidFill>
                  <a:srgbClr val="FF0000"/>
                </a:solidFill>
                <a:sym typeface="Symbol" pitchFamily="18" charset="2"/>
              </a:rPr>
              <a:t>merge(rest of </a:t>
            </a:r>
            <a:r>
              <a:rPr lang="en-US" altLang="zh-CN" sz="2000" i="1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altLang="zh-CN" sz="2000">
                <a:solidFill>
                  <a:srgbClr val="FF0000"/>
                </a:solidFill>
                <a:sym typeface="Symbol" pitchFamily="18" charset="2"/>
              </a:rPr>
              <a:t>, </a:t>
            </a:r>
            <a:r>
              <a:rPr lang="en-US" altLang="zh-CN" sz="2000" i="1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 altLang="zh-CN" sz="2000">
                <a:solidFill>
                  <a:srgbClr val="FF0000"/>
                </a:solidFill>
                <a:sym typeface="Symbol" pitchFamily="18" charset="2"/>
              </a:rPr>
              <a:t>, rest of </a:t>
            </a:r>
            <a:r>
              <a:rPr lang="en-US" altLang="zh-CN" sz="2000" i="1">
                <a:solidFill>
                  <a:srgbClr val="FF0000"/>
                </a:solidFill>
                <a:sym typeface="Symbol" pitchFamily="18" charset="2"/>
              </a:rPr>
              <a:t>C</a:t>
            </a:r>
            <a:r>
              <a:rPr lang="zh-CN" altLang="en-US" sz="2000">
                <a:solidFill>
                  <a:srgbClr val="FF0000"/>
                </a:solidFill>
                <a:sym typeface="Symbol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000">
                <a:sym typeface="Symbol" pitchFamily="18" charset="2"/>
              </a:rPr>
              <a:t>        </a:t>
            </a:r>
            <a:r>
              <a:rPr lang="en-US" altLang="zh-CN" sz="2000" b="1">
                <a:sym typeface="Symbol" pitchFamily="18" charset="2"/>
              </a:rPr>
              <a:t>else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b="1">
                <a:sym typeface="Symbol" pitchFamily="18" charset="2"/>
              </a:rPr>
              <a:t>            </a:t>
            </a:r>
            <a:r>
              <a:rPr lang="en-US" altLang="zh-CN" sz="2000">
                <a:sym typeface="Symbol" pitchFamily="18" charset="2"/>
              </a:rPr>
              <a:t>first of </a:t>
            </a:r>
            <a:r>
              <a:rPr lang="en-US" altLang="zh-CN" sz="2000" i="1">
                <a:sym typeface="Symbol" pitchFamily="18" charset="2"/>
              </a:rPr>
              <a:t>C</a:t>
            </a:r>
            <a:r>
              <a:rPr lang="en-US" altLang="zh-CN" sz="2000">
                <a:sym typeface="Symbol" pitchFamily="18" charset="2"/>
              </a:rPr>
              <a:t> =first of </a:t>
            </a:r>
            <a:r>
              <a:rPr lang="en-US" altLang="zh-CN" sz="2000" i="1">
                <a:sym typeface="Symbol" pitchFamily="18" charset="2"/>
              </a:rPr>
              <a:t>B</a:t>
            </a:r>
            <a:endParaRPr lang="en-US" altLang="zh-CN" sz="2000"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000">
                <a:sym typeface="Symbol" pitchFamily="18" charset="2"/>
              </a:rPr>
              <a:t>            </a:t>
            </a:r>
            <a:r>
              <a:rPr lang="en-US" altLang="zh-CN" sz="2000">
                <a:solidFill>
                  <a:srgbClr val="FF0000"/>
                </a:solidFill>
                <a:sym typeface="Symbol" pitchFamily="18" charset="2"/>
              </a:rPr>
              <a:t>merge(A, rest of B, rest of C</a:t>
            </a:r>
            <a:r>
              <a:rPr lang="zh-CN" altLang="en-US" sz="2000">
                <a:solidFill>
                  <a:srgbClr val="FF0000"/>
                </a:solidFill>
                <a:sym typeface="Symbol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000">
                <a:sym typeface="Symbol" pitchFamily="18" charset="2"/>
              </a:rPr>
              <a:t>    </a:t>
            </a:r>
            <a:r>
              <a:rPr lang="en-US" altLang="zh-CN" sz="2000" b="1">
                <a:sym typeface="Symbol" pitchFamily="18" charset="2"/>
              </a:rPr>
              <a:t>return</a:t>
            </a:r>
            <a:endParaRPr lang="en-US" altLang="zh-CN" sz="2000"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lang="en-US" altLang="zh-CN" sz="2000" b="1"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lang="en-US" altLang="zh-CN"/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5486400" y="1981200"/>
            <a:ext cx="1600200" cy="514350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Base cases</a:t>
            </a:r>
          </a:p>
        </p:txBody>
      </p:sp>
      <p:sp>
        <p:nvSpPr>
          <p:cNvPr id="9222" name="Line 7"/>
          <p:cNvSpPr>
            <a:spLocks noChangeShapeType="1"/>
          </p:cNvSpPr>
          <p:nvPr/>
        </p:nvSpPr>
        <p:spPr bwMode="auto">
          <a:xfrm flipH="1">
            <a:off x="3657600" y="2286000"/>
            <a:ext cx="1828800" cy="685800"/>
          </a:xfrm>
          <a:prstGeom prst="line">
            <a:avLst/>
          </a:prstGeom>
          <a:noFill/>
          <a:ln w="9525">
            <a:solidFill>
              <a:srgbClr val="339966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Worst Case Complexity of Merge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3068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Observations: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After each comparison, at least one element is inserted into Array C</a:t>
            </a:r>
            <a:r>
              <a:rPr lang="en-US" altLang="zh-CN" sz="2400" b="1" dirty="0"/>
              <a:t>.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After entering Array C, an element will never be compared again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After the last comparison, at least two elements (the two just compared) have not yet been moved to Array C. 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Worst case is that the last comparison is conducted between A[</a:t>
            </a:r>
            <a:r>
              <a:rPr lang="en-US" altLang="zh-CN" sz="2400" i="1" dirty="0"/>
              <a:t>k</a:t>
            </a:r>
            <a:r>
              <a:rPr lang="en-US" altLang="zh-CN" sz="2400" dirty="0"/>
              <a:t>-1] and B[</a:t>
            </a:r>
            <a:r>
              <a:rPr lang="en-US" altLang="zh-CN" sz="2400" i="1" dirty="0"/>
              <a:t>m</a:t>
            </a:r>
            <a:r>
              <a:rPr lang="en-US" altLang="zh-CN" sz="2400" dirty="0"/>
              <a:t>-1]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In worst case, </a:t>
            </a:r>
            <a:r>
              <a:rPr lang="en-US" altLang="zh-CN" sz="2800" b="1" i="1" dirty="0">
                <a:solidFill>
                  <a:srgbClr val="FF0000"/>
                </a:solidFill>
              </a:rPr>
              <a:t>n-1</a:t>
            </a:r>
            <a:r>
              <a:rPr lang="en-US" altLang="zh-CN" sz="2800" dirty="0"/>
              <a:t> comparisons are done, where </a:t>
            </a:r>
            <a:r>
              <a:rPr lang="en-US" altLang="zh-CN" sz="2800" i="1" dirty="0"/>
              <a:t>n</a:t>
            </a:r>
            <a:r>
              <a:rPr lang="en-US" altLang="zh-CN" sz="2800" dirty="0"/>
              <a:t>=</a:t>
            </a:r>
            <a:r>
              <a:rPr lang="en-US" altLang="zh-CN" sz="2800" i="1" dirty="0"/>
              <a:t>k</a:t>
            </a:r>
            <a:r>
              <a:rPr lang="en-US" altLang="zh-CN" sz="2800" dirty="0"/>
              <a:t>+</a:t>
            </a:r>
            <a:r>
              <a:rPr lang="en-US" altLang="zh-CN" sz="2800" i="1" dirty="0"/>
              <a:t>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sy">
  <a:themeElements>
    <a:clrScheme name="Artsy 2">
      <a:dk1>
        <a:srgbClr val="660033"/>
      </a:dk1>
      <a:lt1>
        <a:srgbClr val="FFFFFF"/>
      </a:lt1>
      <a:dk2>
        <a:srgbClr val="B60009"/>
      </a:dk2>
      <a:lt2>
        <a:srgbClr val="B2B2B2"/>
      </a:lt2>
      <a:accent1>
        <a:srgbClr val="CCCC00"/>
      </a:accent1>
      <a:accent2>
        <a:srgbClr val="DE9ABC"/>
      </a:accent2>
      <a:accent3>
        <a:srgbClr val="FFFFFF"/>
      </a:accent3>
      <a:accent4>
        <a:srgbClr val="56002A"/>
      </a:accent4>
      <a:accent5>
        <a:srgbClr val="E2E2AA"/>
      </a:accent5>
      <a:accent6>
        <a:srgbClr val="C98BAA"/>
      </a:accent6>
      <a:hlink>
        <a:srgbClr val="FFAFAF"/>
      </a:hlink>
      <a:folHlink>
        <a:srgbClr val="969696"/>
      </a:folHlink>
    </a:clrScheme>
    <a:fontScheme name="Artsy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6481</TotalTime>
  <Words>2160</Words>
  <Application>Microsoft Macintosh PowerPoint</Application>
  <PresentationFormat>全屏显示(4:3)</PresentationFormat>
  <Paragraphs>240</Paragraphs>
  <Slides>32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Calibri</vt:lpstr>
      <vt:lpstr>Times New Roman</vt:lpstr>
      <vt:lpstr>Wingdings</vt:lpstr>
      <vt:lpstr>Artsy</vt:lpstr>
      <vt:lpstr>文档</vt:lpstr>
      <vt:lpstr>Document</vt:lpstr>
      <vt:lpstr>Equation</vt:lpstr>
      <vt:lpstr>PowerPoint 演示文稿</vt:lpstr>
      <vt:lpstr> MergeSort</vt:lpstr>
      <vt:lpstr>In the last class…</vt:lpstr>
      <vt:lpstr>Mergesort</vt:lpstr>
      <vt:lpstr>MergeSort: the Strategy </vt:lpstr>
      <vt:lpstr>Merging Sorted Arrays</vt:lpstr>
      <vt:lpstr>Merge: the Specification</vt:lpstr>
      <vt:lpstr>Merge: the Recursive Version</vt:lpstr>
      <vt:lpstr>Worst Case Complexity of Merge</vt:lpstr>
      <vt:lpstr>Optimality of Merge</vt:lpstr>
      <vt:lpstr>Optimality of Merge</vt:lpstr>
      <vt:lpstr>Optimality of Merge</vt:lpstr>
      <vt:lpstr>What is an in-place algorithm (原地排序算法)?</vt:lpstr>
      <vt:lpstr>Overlapping Arrays for Merge</vt:lpstr>
      <vt:lpstr> For your reference: Space Complexity of QuickSort</vt:lpstr>
      <vt:lpstr>MergeSort</vt:lpstr>
      <vt:lpstr>Worst Case Analysis of Mergesort</vt:lpstr>
      <vt:lpstr>Average Case Analysis of Mergesort</vt:lpstr>
      <vt:lpstr>Decision Tree for Sorting</vt:lpstr>
      <vt:lpstr>2-Tree</vt:lpstr>
      <vt:lpstr>Characteristics of the Decision Tree</vt:lpstr>
      <vt:lpstr>Lower Bound for Worst Case</vt:lpstr>
      <vt:lpstr>Average Case?</vt:lpstr>
      <vt:lpstr>Method 1:  External Path Length (EPL)</vt:lpstr>
      <vt:lpstr>Method 1:  Properties of EPL</vt:lpstr>
      <vt:lpstr>Method 2:  Which type of 2-tree has the smallest value of the average length of all paths from the root to each leaf?</vt:lpstr>
      <vt:lpstr>Method 2:  Which type of 2-tree has the smallest value of the average length of all paths from the root to each leaf?</vt:lpstr>
      <vt:lpstr>Lower Bound for Average Behavior</vt:lpstr>
      <vt:lpstr>Mergesort Has Optimal Average Performance</vt:lpstr>
      <vt:lpstr>Can you implement MergeSort  using Merge without recursion?</vt:lpstr>
      <vt:lpstr>A different view of MergeSort</vt:lpstr>
      <vt:lpstr>Iterative-mergesort</vt:lpstr>
    </vt:vector>
  </TitlesOfParts>
  <Manager/>
  <Company>Nanjing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Algorithm Analysis</dc:title>
  <dc:subject/>
  <dc:creator>Sheng Zhang</dc:creator>
  <cp:keywords/>
  <dc:description/>
  <cp:lastModifiedBy>Sheng#NJU#mbpr16'</cp:lastModifiedBy>
  <cp:revision>194</cp:revision>
  <cp:lastPrinted>1601-01-01T00:00:00Z</cp:lastPrinted>
  <dcterms:created xsi:type="dcterms:W3CDTF">2001-08-01T06:52:17Z</dcterms:created>
  <dcterms:modified xsi:type="dcterms:W3CDTF">2022-02-26T15:17:12Z</dcterms:modified>
  <cp:category/>
  <cp:contentStatus/>
</cp:coreProperties>
</file>