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22" r:id="rId1"/>
  </p:sldMasterIdLst>
  <p:notesMasterIdLst>
    <p:notesMasterId r:id="rId34"/>
  </p:notesMasterIdLst>
  <p:handoutMasterIdLst>
    <p:handoutMasterId r:id="rId35"/>
  </p:handoutMasterIdLst>
  <p:sldIdLst>
    <p:sldId id="403" r:id="rId2"/>
    <p:sldId id="453" r:id="rId3"/>
    <p:sldId id="447" r:id="rId4"/>
    <p:sldId id="442" r:id="rId5"/>
    <p:sldId id="443" r:id="rId6"/>
    <p:sldId id="448" r:id="rId7"/>
    <p:sldId id="449" r:id="rId8"/>
    <p:sldId id="444" r:id="rId9"/>
    <p:sldId id="450" r:id="rId10"/>
    <p:sldId id="454" r:id="rId11"/>
    <p:sldId id="455" r:id="rId12"/>
    <p:sldId id="384" r:id="rId13"/>
    <p:sldId id="407" r:id="rId14"/>
    <p:sldId id="439" r:id="rId15"/>
    <p:sldId id="412" r:id="rId16"/>
    <p:sldId id="413" r:id="rId17"/>
    <p:sldId id="404" r:id="rId18"/>
    <p:sldId id="387" r:id="rId19"/>
    <p:sldId id="388" r:id="rId20"/>
    <p:sldId id="389" r:id="rId21"/>
    <p:sldId id="390" r:id="rId22"/>
    <p:sldId id="391" r:id="rId23"/>
    <p:sldId id="401" r:id="rId24"/>
    <p:sldId id="440" r:id="rId25"/>
    <p:sldId id="402" r:id="rId26"/>
    <p:sldId id="432" r:id="rId27"/>
    <p:sldId id="438" r:id="rId28"/>
    <p:sldId id="434" r:id="rId29"/>
    <p:sldId id="435" r:id="rId30"/>
    <p:sldId id="451" r:id="rId31"/>
    <p:sldId id="349" r:id="rId32"/>
    <p:sldId id="452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F6600"/>
    <a:srgbClr val="006600"/>
    <a:srgbClr val="FF0000"/>
    <a:srgbClr val="00009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80540" autoAdjust="0"/>
  </p:normalViewPr>
  <p:slideViewPr>
    <p:cSldViewPr>
      <p:cViewPr varScale="1">
        <p:scale>
          <a:sx n="125" d="100"/>
          <a:sy n="125" d="100"/>
        </p:scale>
        <p:origin x="17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3A9B017-4BE4-4873-8CF7-BC26F2A56068}" type="datetimeFigureOut">
              <a:rPr lang="zh-CN" altLang="en-US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29C7BFE-CA01-422A-A7F1-20608D9157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712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BB1F5C0-0F72-4958-92EA-3C1C2A1F1B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32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110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Zn</a:t>
            </a:r>
            <a:r>
              <a:rPr lang="zh-CN" altLang="en-US"/>
              <a:t>表示已排序的元素序列，从整体上分析这些元素的比较次数。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076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下面两种方法之一（不能都计算，否则会双重计算）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方法一：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A[indexA]</a:t>
            </a:r>
            <a:r>
              <a:rPr lang="zh-CN" altLang="en-US" dirty="0"/>
              <a:t>小，那么</a:t>
            </a:r>
            <a:r>
              <a:rPr lang="en-US" altLang="zh-CN" dirty="0"/>
              <a:t>A[indexA]</a:t>
            </a:r>
            <a:r>
              <a:rPr lang="zh-CN" altLang="en-US" dirty="0"/>
              <a:t>和</a:t>
            </a:r>
            <a:r>
              <a:rPr lang="en-US" altLang="zh-CN" dirty="0"/>
              <a:t>B[0]</a:t>
            </a:r>
            <a:r>
              <a:rPr lang="zh-CN" altLang="en-US" dirty="0"/>
              <a:t>。。。。</a:t>
            </a:r>
            <a:r>
              <a:rPr lang="en-US" altLang="zh-CN" dirty="0"/>
              <a:t>B[indexB-1]</a:t>
            </a:r>
            <a:r>
              <a:rPr lang="zh-CN" altLang="en-US" dirty="0"/>
              <a:t>构成</a:t>
            </a:r>
            <a:r>
              <a:rPr lang="en-US" altLang="zh-CN" dirty="0"/>
              <a:t>inversion</a:t>
            </a:r>
            <a:r>
              <a:rPr lang="zh-CN" altLang="en-US" dirty="0"/>
              <a:t>，个数为</a:t>
            </a:r>
            <a:r>
              <a:rPr lang="en-US" altLang="zh-CN" dirty="0"/>
              <a:t>indexB</a:t>
            </a:r>
          </a:p>
          <a:p>
            <a:r>
              <a:rPr lang="zh-CN" altLang="en-US" dirty="0"/>
              <a:t>如果如果</a:t>
            </a:r>
            <a:r>
              <a:rPr lang="en-US" altLang="zh-CN" dirty="0"/>
              <a:t>B[indexB]</a:t>
            </a:r>
            <a:r>
              <a:rPr lang="zh-CN" altLang="en-US" dirty="0"/>
              <a:t>小，</a:t>
            </a:r>
            <a:r>
              <a:rPr lang="en-US" altLang="zh-CN" dirty="0"/>
              <a:t>do nothing</a:t>
            </a:r>
          </a:p>
          <a:p>
            <a:endParaRPr lang="en-US" altLang="zh-CN" dirty="0"/>
          </a:p>
          <a:p>
            <a:r>
              <a:rPr lang="zh-CN" altLang="en-US" dirty="0"/>
              <a:t>方法二：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</a:t>
            </a:r>
            <a:r>
              <a:rPr lang="en-US" altLang="zh-CN" dirty="0"/>
              <a:t>B[indexB]</a:t>
            </a:r>
            <a:r>
              <a:rPr lang="zh-CN" altLang="en-US" dirty="0"/>
              <a:t>小，那么</a:t>
            </a:r>
            <a:r>
              <a:rPr lang="en-US" altLang="zh-CN" dirty="0"/>
              <a:t>B[indexB]</a:t>
            </a:r>
            <a:r>
              <a:rPr lang="zh-CN" altLang="en-US" dirty="0"/>
              <a:t>和</a:t>
            </a:r>
            <a:r>
              <a:rPr lang="en-US" altLang="zh-CN" dirty="0"/>
              <a:t>A[indexA]</a:t>
            </a:r>
            <a:r>
              <a:rPr lang="zh-CN" altLang="en-US" dirty="0"/>
              <a:t>。。。。</a:t>
            </a:r>
            <a:r>
              <a:rPr lang="en-US" altLang="zh-CN" dirty="0"/>
              <a:t>A[k-1]</a:t>
            </a:r>
            <a:r>
              <a:rPr lang="zh-CN" altLang="en-US" dirty="0"/>
              <a:t>构成</a:t>
            </a:r>
            <a:r>
              <a:rPr lang="en-US" altLang="zh-CN" dirty="0"/>
              <a:t>inversion</a:t>
            </a:r>
            <a:r>
              <a:rPr lang="zh-CN" altLang="en-US" dirty="0"/>
              <a:t>，个数为</a:t>
            </a:r>
            <a:r>
              <a:rPr lang="en-US" altLang="zh-CN" dirty="0"/>
              <a:t>k-indexA</a:t>
            </a:r>
            <a:endParaRPr lang="zh-CN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如果如果</a:t>
            </a:r>
            <a:r>
              <a:rPr lang="en-US" altLang="zh-CN" dirty="0"/>
              <a:t>A[indexA]</a:t>
            </a:r>
            <a:r>
              <a:rPr lang="zh-CN" altLang="en-US" dirty="0"/>
              <a:t>小，</a:t>
            </a:r>
            <a:r>
              <a:rPr lang="en-US" altLang="zh-CN" dirty="0"/>
              <a:t>do nothing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347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B</a:t>
            </a:r>
            <a:r>
              <a:rPr lang="zh-CN" altLang="en-US" dirty="0"/>
              <a:t>排序：</a:t>
            </a:r>
            <a:r>
              <a:rPr lang="en-US" altLang="zh-CN" dirty="0"/>
              <a:t>nlgn</a:t>
            </a:r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en-US" altLang="zh-CN" baseline="0" dirty="0"/>
              <a:t> each element a in A, using binary search to search x-a in B.         This incurs nlgn operations.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Overall, nlgn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30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序列分别为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个元素。</a:t>
            </a: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算法设计（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分）</a:t>
            </a:r>
          </a:p>
          <a:p>
            <a:pPr lvl="0"/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计算序列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的和，并得到两者之差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的一半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=(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1200" i="1" kern="1200" baseline="-250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1200" i="1" kern="1200" baseline="-250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)/2; 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将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序列排序；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log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初始化差值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max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1200" i="1" kern="1200" baseline="-250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1200" i="1" kern="1200" baseline="-250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），待交换元素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</a:p>
          <a:p>
            <a:pPr lvl="0"/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序列中取元素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1200" i="1" kern="1200" baseline="-250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，在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序列中采用二分法，查找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1200" i="1" kern="1200" baseline="-250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log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lvl="1"/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如果查找到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1200" i="1" kern="1200" baseline="-250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，算法中止，并返回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1200" i="1" kern="1200" baseline="-250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</a:p>
          <a:p>
            <a:pPr lvl="1"/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如果找不到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1200" i="1" kern="1200" baseline="-250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，则找到与之最接近的元素，并记录两者之差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1200" i="1" kern="1200" baseline="-250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</a:p>
          <a:p>
            <a:pPr lvl="1"/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如果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1200" i="1" kern="1200" baseline="-250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，则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1200" i="1" kern="1200" baseline="-250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，且待交换元素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1200" i="1" kern="1200" baseline="-250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1200" i="1" kern="1200" baseline="-250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</a:p>
          <a:p>
            <a:pPr lvl="1"/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重复上述步骤，直到算法中止，或者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中元素全部取完。</a:t>
            </a: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复杂度分析（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分，每处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分）</a:t>
            </a:r>
          </a:p>
          <a:p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)+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O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log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)+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O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log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)=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O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((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n+m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log</a:t>
            </a:r>
            <a:r>
              <a:rPr kumimoji="1"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749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The k-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th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largest element can only be in the first k levels. The number of elements in these k levels is no more than 2^k-1.</a:t>
            </a: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 can extract the max and fix the heap (that has no more than 2^k-1 elements)  k times.</a:t>
            </a: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Therefore, the complexity is k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lg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(2^k - 1) = k^2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76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打破思维束缚还是很难的。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34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24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847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86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1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214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递归树求解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68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quciksort</a:t>
            </a:r>
            <a:r>
              <a:rPr lang="zh-CN" altLang="en-US" dirty="0"/>
              <a:t>中的</a:t>
            </a:r>
            <a:r>
              <a:rPr lang="en-US" altLang="zh-CN" dirty="0"/>
              <a:t>partition</a:t>
            </a:r>
            <a:r>
              <a:rPr lang="zh-CN" altLang="en-US" dirty="0"/>
              <a:t>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设定 </a:t>
            </a:r>
            <a:r>
              <a:rPr lang="en-US" altLang="zh-CN" dirty="0"/>
              <a:t>red &lt;</a:t>
            </a:r>
            <a:r>
              <a:rPr lang="en-US" altLang="zh-CN" baseline="0" dirty="0"/>
              <a:t> white &lt; blue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）选择</a:t>
            </a:r>
            <a:r>
              <a:rPr lang="en-US" altLang="zh-CN" dirty="0"/>
              <a:t>white</a:t>
            </a:r>
            <a:r>
              <a:rPr lang="zh-CN" altLang="en-US" dirty="0"/>
              <a:t>作为</a:t>
            </a:r>
            <a:r>
              <a:rPr lang="en-US" altLang="zh-CN" dirty="0"/>
              <a:t>pivot</a:t>
            </a:r>
            <a:r>
              <a:rPr lang="zh-CN" altLang="en-US" dirty="0"/>
              <a:t>，</a:t>
            </a:r>
            <a:r>
              <a:rPr lang="en-US" altLang="zh-CN" baseline="0" dirty="0"/>
              <a:t> </a:t>
            </a:r>
            <a:r>
              <a:rPr lang="zh-CN" altLang="en-US" baseline="0" dirty="0"/>
              <a:t>那么 </a:t>
            </a:r>
            <a:r>
              <a:rPr lang="en-US" altLang="zh-CN" baseline="0" dirty="0"/>
              <a:t>&lt;= white </a:t>
            </a:r>
            <a:r>
              <a:rPr lang="zh-CN" altLang="en-US" baseline="0" dirty="0"/>
              <a:t>的为 </a:t>
            </a:r>
            <a:r>
              <a:rPr lang="en-US" altLang="zh-CN" baseline="0" dirty="0"/>
              <a:t>red</a:t>
            </a:r>
            <a:r>
              <a:rPr lang="zh-CN" altLang="en-US" baseline="0" dirty="0"/>
              <a:t>和</a:t>
            </a:r>
            <a:r>
              <a:rPr lang="en-US" altLang="zh-CN" baseline="0" dirty="0"/>
              <a:t>white</a:t>
            </a:r>
            <a:r>
              <a:rPr lang="zh-CN" altLang="en-US" baseline="0" dirty="0"/>
              <a:t>，  </a:t>
            </a:r>
            <a:r>
              <a:rPr lang="en-US" altLang="zh-CN" baseline="0" dirty="0"/>
              <a:t>&gt;white </a:t>
            </a:r>
            <a:r>
              <a:rPr lang="zh-CN" altLang="en-US" baseline="0" dirty="0"/>
              <a:t>的为</a:t>
            </a:r>
            <a:r>
              <a:rPr lang="en-US" altLang="zh-CN" baseline="0" dirty="0"/>
              <a:t>blue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）选择</a:t>
            </a:r>
            <a:r>
              <a:rPr lang="en-US" altLang="zh-CN" dirty="0"/>
              <a:t>red</a:t>
            </a:r>
            <a:r>
              <a:rPr lang="zh-CN" altLang="en-US" dirty="0"/>
              <a:t>或者</a:t>
            </a:r>
            <a:r>
              <a:rPr lang="en-US" altLang="zh-CN" dirty="0"/>
              <a:t>white</a:t>
            </a:r>
            <a:r>
              <a:rPr lang="zh-CN" altLang="en-US" dirty="0"/>
              <a:t>作为</a:t>
            </a:r>
            <a:r>
              <a:rPr lang="en-US" altLang="zh-CN" dirty="0"/>
              <a:t>pivot</a:t>
            </a:r>
            <a:r>
              <a:rPr lang="zh-CN" altLang="en-US" dirty="0"/>
              <a:t>，对 “</a:t>
            </a:r>
            <a:r>
              <a:rPr lang="en-US" altLang="zh-CN" baseline="0" dirty="0"/>
              <a:t>&lt;= white </a:t>
            </a:r>
            <a:r>
              <a:rPr lang="zh-CN" altLang="en-US" baseline="0" dirty="0"/>
              <a:t>的为 </a:t>
            </a:r>
            <a:r>
              <a:rPr lang="en-US" altLang="zh-CN" baseline="0" dirty="0"/>
              <a:t>red</a:t>
            </a:r>
            <a:r>
              <a:rPr lang="zh-CN" altLang="en-US" baseline="0" dirty="0"/>
              <a:t>和</a:t>
            </a:r>
            <a:r>
              <a:rPr lang="en-US" altLang="zh-CN" baseline="0" dirty="0"/>
              <a:t>white</a:t>
            </a:r>
            <a:r>
              <a:rPr lang="zh-CN" altLang="en-US" dirty="0"/>
              <a:t>” 部分进行排序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&lt;=2(n-2) = O(n), where n is the number of all elements in</a:t>
            </a:r>
            <a:r>
              <a:rPr lang="en-US" altLang="zh-CN" baseline="0" dirty="0"/>
              <a:t> the given array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36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Autofit/>
          </a:bodyPr>
          <a:lstStyle>
            <a:lvl1pPr algn="ctr">
              <a:defRPr lang="en-US" sz="5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Algorithm : Design &amp; Analysis </a:t>
            </a:r>
          </a:p>
          <a:p>
            <a:r>
              <a:rPr lang="en-US" dirty="0"/>
              <a:t>[Tutorial - 2]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04953D-E2E2-084B-82D8-56007A64BFE1}"/>
              </a:ext>
            </a:extLst>
          </p:cNvPr>
          <p:cNvSpPr txBox="1"/>
          <p:nvPr/>
        </p:nvSpPr>
        <p:spPr>
          <a:xfrm>
            <a:off x="3707904" y="486916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张胜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sheng@nju.edu.cn</a:t>
            </a:r>
            <a:endParaRPr lang="en-US" altLang="zh-CN" dirty="0"/>
          </a:p>
          <a:p>
            <a:r>
              <a:rPr kumimoji="1" lang="zh-CN" altLang="en-US" dirty="0"/>
              <a:t>南京大学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770" y="404664"/>
            <a:ext cx="2978070" cy="796950"/>
          </a:xfrm>
        </p:spPr>
        <p:txBody>
          <a:bodyPr>
            <a:normAutofit/>
          </a:bodyPr>
          <a:lstStyle/>
          <a:p>
            <a:r>
              <a:rPr lang="en-US" altLang="zh-CN" dirty="0"/>
              <a:t>Bucket sort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296DB0-320B-6848-8156-03F192314295}"/>
              </a:ext>
            </a:extLst>
          </p:cNvPr>
          <p:cNvSpPr/>
          <p:nvPr/>
        </p:nvSpPr>
        <p:spPr>
          <a:xfrm>
            <a:off x="153770" y="1201614"/>
            <a:ext cx="88439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Bucket sort, or bin sort, is a sorting algorithm that works by distributing the elements of an array into a number of buckets. Each bucket is then sorted individually, either using a different sorting algorithm, or by recursively applying the bucket sorting algorithm. It is a distribution sort, a generalization of pigeonhole sort, and is a cousin of radix sort in the most-to-least significant digit flavor.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Bucket sort can be implemented with comparisons and therefore can also be considered a comparison sort algorithm. The computational complexity depends on the algorithm used to sort each bucket, the number of buckets to use, and whether the input is uniformly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411905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770" y="404664"/>
            <a:ext cx="2978070" cy="796950"/>
          </a:xfrm>
        </p:spPr>
        <p:txBody>
          <a:bodyPr>
            <a:normAutofit/>
          </a:bodyPr>
          <a:lstStyle/>
          <a:p>
            <a:r>
              <a:rPr lang="en-US" altLang="zh-CN" dirty="0"/>
              <a:t>Bucket sort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EB4000-E163-4348-A7B4-CAC829257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23" y="1336876"/>
            <a:ext cx="4914216" cy="20680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6C7EA3-B932-DF4F-AD7E-60ED1208B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861048"/>
            <a:ext cx="4970301" cy="20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5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 on Quicksort</a:t>
            </a:r>
            <a:endParaRPr lang="zh-CN" altLang="en-US"/>
          </a:p>
        </p:txBody>
      </p:sp>
      <p:sp>
        <p:nvSpPr>
          <p:cNvPr id="1945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Average behavior analysis</a:t>
            </a:r>
          </a:p>
          <a:p>
            <a:r>
              <a:rPr lang="en-US" altLang="zh-CN" dirty="0"/>
              <a:t>Another implementation of partition</a:t>
            </a:r>
          </a:p>
          <a:p>
            <a:r>
              <a:rPr lang="en-US" altLang="zh-CN" dirty="0"/>
              <a:t>Randomized </a:t>
            </a:r>
            <a:r>
              <a:rPr lang="en-US" altLang="zh-CN" dirty="0" err="1"/>
              <a:t>quicksort</a:t>
            </a:r>
            <a:endParaRPr lang="en-US" altLang="zh-CN" dirty="0"/>
          </a:p>
          <a:p>
            <a:r>
              <a:rPr lang="en-US" altLang="zh-CN" dirty="0"/>
              <a:t>Expected performance</a:t>
            </a:r>
          </a:p>
          <a:p>
            <a:r>
              <a:rPr lang="en-US" altLang="zh-CN" dirty="0"/>
              <a:t>Matching bolts and nuts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Partitioning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average-case running time is much closer to the best case than to the worst case.</a:t>
            </a:r>
          </a:p>
          <a:p>
            <a:r>
              <a:rPr lang="en-US" dirty="0"/>
              <a:t>Suppose the partitioning algorithm always produces a 9-to-1proportional split.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/>
                <a:cs typeface="Times New Roman"/>
              </a:rPr>
              <a:t>≤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(9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/10) +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/10) + </a:t>
            </a:r>
            <a:r>
              <a:rPr lang="en-US" i="1" dirty="0" err="1">
                <a:latin typeface="Times New Roman"/>
                <a:cs typeface="Times New Roman"/>
              </a:rPr>
              <a:t>cn</a:t>
            </a:r>
            <a:endParaRPr lang="en-US" dirty="0"/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	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/>
                <a:cs typeface="Times New Roman"/>
              </a:rPr>
              <a:t>≤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10/9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	 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/>
              <a:t>		</a:t>
            </a:r>
            <a:endParaRPr lang="en-US" i="1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Partitioning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average-case running time is much closer to the best case than to the worst case.</a:t>
            </a:r>
          </a:p>
          <a:p>
            <a:r>
              <a:rPr lang="en-US" dirty="0"/>
              <a:t>Suppose the partitioning algorithm always produces a 9-to-1proportional split.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/>
                <a:cs typeface="Times New Roman"/>
              </a:rPr>
              <a:t>≤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(9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/10) +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/10) + </a:t>
            </a:r>
            <a:r>
              <a:rPr lang="en-US" i="1" dirty="0" err="1">
                <a:latin typeface="Times New Roman"/>
                <a:cs typeface="Times New Roman"/>
              </a:rPr>
              <a:t>cn</a:t>
            </a:r>
            <a:endParaRPr lang="en-US" dirty="0"/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	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/>
                <a:cs typeface="Times New Roman"/>
              </a:rPr>
              <a:t>≤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10/9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	 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/>
              <a:t>		</a:t>
            </a:r>
            <a:endParaRPr lang="en-US" i="1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30000"/>
          </a:blip>
          <a:srcRect/>
          <a:stretch>
            <a:fillRect/>
          </a:stretch>
        </p:blipFill>
        <p:spPr bwMode="auto">
          <a:xfrm>
            <a:off x="2411760" y="2636912"/>
            <a:ext cx="5789006" cy="382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76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Different Partition Method</a:t>
            </a:r>
            <a:endParaRPr lang="zh-CN" altLang="en-US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1619250"/>
            <a:ext cx="78676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the Elements with 3 Colors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Suppose an array </a:t>
            </a:r>
            <a:r>
              <a:rPr lang="en-US" i="1" dirty="0"/>
              <a:t>A</a:t>
            </a:r>
            <a:r>
              <a:rPr lang="en-US" dirty="0"/>
              <a:t> consists of </a:t>
            </a:r>
            <a:r>
              <a:rPr lang="en-US" i="1" dirty="0"/>
              <a:t>n</a:t>
            </a:r>
            <a:r>
              <a:rPr lang="en-US" dirty="0"/>
              <a:t> element, each of which is red, white or blue. Design a linear algorithm to sort the array so that all the reds come before the whites, and which come before all the blues. The only operations permitted are:</a:t>
            </a:r>
          </a:p>
          <a:p>
            <a:pPr lvl="1"/>
            <a:r>
              <a:rPr lang="en-US" dirty="0"/>
              <a:t>Examine(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– report the color of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element, and </a:t>
            </a:r>
          </a:p>
          <a:p>
            <a:pPr lvl="1"/>
            <a:r>
              <a:rPr lang="en-US" dirty="0"/>
              <a:t>Swap(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) – swap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element of </a:t>
            </a:r>
            <a:r>
              <a:rPr lang="en-US" i="1" dirty="0"/>
              <a:t>A</a:t>
            </a:r>
            <a:r>
              <a:rPr lang="en-US" dirty="0"/>
              <a:t> with 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element.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Randomized </a:t>
            </a:r>
            <a:r>
              <a:rPr lang="en-US" altLang="zh-CN" dirty="0" err="1"/>
              <a:t>Quicksort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PARTITION(A, p, q)</a:t>
            </a:r>
          </a:p>
          <a:p>
            <a:pPr lvl="1"/>
            <a:r>
              <a:rPr lang="en-US" altLang="zh-CN" dirty="0"/>
              <a:t>Exchange(A[p], A[rand])</a:t>
            </a:r>
            <a:endParaRPr lang="zh-CN" altLang="en-US" dirty="0"/>
          </a:p>
          <a:p>
            <a:pPr lvl="1"/>
            <a:r>
              <a:rPr lang="en-US" altLang="zh-CN" dirty="0"/>
              <a:t>x </a:t>
            </a:r>
            <a:r>
              <a:rPr lang="en-US" altLang="zh-CN" dirty="0">
                <a:sym typeface="Wingdings" pitchFamily="2" charset="2"/>
              </a:rPr>
              <a:t></a:t>
            </a:r>
            <a:r>
              <a:rPr lang="en-US" altLang="zh-CN" dirty="0"/>
              <a:t> A[p]</a:t>
            </a:r>
          </a:p>
          <a:p>
            <a:r>
              <a:rPr lang="en-US" altLang="zh-CN" dirty="0"/>
              <a:t>Good expected performance</a:t>
            </a:r>
          </a:p>
          <a:p>
            <a:pPr lvl="1"/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en-US" altLang="zh-CN" dirty="0" err="1"/>
              <a:t>lg</a:t>
            </a:r>
            <a:r>
              <a:rPr lang="en-US" altLang="zh-CN" dirty="0"/>
              <a:t> </a:t>
            </a:r>
            <a:r>
              <a:rPr lang="en-US" altLang="zh-CN" i="1" dirty="0"/>
              <a:t>n</a:t>
            </a:r>
          </a:p>
          <a:p>
            <a:pPr lvl="1"/>
            <a:r>
              <a:rPr lang="en-US" altLang="zh-CN" dirty="0"/>
              <a:t>Same performance for any </a:t>
            </a:r>
            <a:br>
              <a:rPr lang="en-US" altLang="zh-CN" dirty="0"/>
            </a:br>
            <a:r>
              <a:rPr lang="en-US" altLang="zh-CN" dirty="0"/>
              <a:t>(hostile) arrangement of elements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/>
              <a:t>Analysis on the Expected Performance</a:t>
            </a:r>
            <a:endParaRPr lang="zh-CN" altLang="en-US" sz="4000"/>
          </a:p>
        </p:txBody>
      </p:sp>
      <p:sp>
        <p:nvSpPr>
          <p:cNvPr id="1028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Learn the mathematical tools</a:t>
            </a:r>
          </a:p>
          <a:p>
            <a:pPr lvl="1"/>
            <a:r>
              <a:rPr lang="en-US" altLang="zh-CN" dirty="0"/>
              <a:t>Indicator random variable</a:t>
            </a:r>
          </a:p>
          <a:p>
            <a:pPr lvl="1"/>
            <a:r>
              <a:rPr lang="en-US" altLang="zh-CN" dirty="0"/>
              <a:t>Manipulating expectations</a:t>
            </a:r>
          </a:p>
          <a:p>
            <a:r>
              <a:rPr lang="en-US" altLang="zh-CN" dirty="0"/>
              <a:t>Notations</a:t>
            </a:r>
          </a:p>
          <a:p>
            <a:pPr lvl="1"/>
            <a:r>
              <a:rPr lang="en-US" altLang="zh-CN" i="1" dirty="0"/>
              <a:t>X</a:t>
            </a:r>
            <a:r>
              <a:rPr lang="en-US" altLang="zh-CN" dirty="0"/>
              <a:t> : total number of comparisons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Elements of </a:t>
            </a:r>
            <a:r>
              <a:rPr lang="en-US" altLang="zh-CN" i="1" dirty="0"/>
              <a:t>A</a:t>
            </a:r>
            <a:r>
              <a:rPr lang="en-US" altLang="zh-CN" dirty="0"/>
              <a:t> can be denoted as </a:t>
            </a:r>
            <a:br>
              <a:rPr lang="en-US" altLang="zh-CN" dirty="0"/>
            </a:br>
            <a:r>
              <a:rPr lang="en-US" altLang="zh-CN" i="1" dirty="0"/>
              <a:t>z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  </a:t>
            </a:r>
            <a:r>
              <a:rPr lang="en-US" altLang="zh-CN" dirty="0"/>
              <a:t>(</a:t>
            </a:r>
            <a:r>
              <a:rPr lang="en-US" altLang="zh-CN" i="1" dirty="0"/>
              <a:t>z</a:t>
            </a:r>
            <a:r>
              <a:rPr lang="en-US" altLang="zh-CN" baseline="-25000" dirty="0"/>
              <a:t>1</a:t>
            </a:r>
            <a:r>
              <a:rPr lang="en-US" altLang="zh-CN" dirty="0"/>
              <a:t>&lt;</a:t>
            </a:r>
            <a:r>
              <a:rPr lang="en-US" altLang="zh-CN" i="1" dirty="0"/>
              <a:t>z</a:t>
            </a:r>
            <a:r>
              <a:rPr lang="en-US" altLang="zh-CN" baseline="-25000" dirty="0"/>
              <a:t>2</a:t>
            </a:r>
            <a:r>
              <a:rPr lang="en-US" altLang="zh-CN" dirty="0"/>
              <a:t>&lt;…&lt;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)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04970" y="4957780"/>
          <a:ext cx="4038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Equation" r:id="rId4" imgW="2006280" imgH="482400" progId="">
                  <p:embed/>
                </p:oleObj>
              </mc:Choice>
              <mc:Fallback>
                <p:oleObj name="Equation" r:id="rId4" imgW="2006280" imgH="4824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70" y="4957780"/>
                        <a:ext cx="40386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/>
              <a:t>Analysis on the Expected Performance</a:t>
            </a:r>
            <a:endParaRPr lang="zh-CN" altLang="en-US" sz="4000"/>
          </a:p>
        </p:txBody>
      </p:sp>
      <p:sp>
        <p:nvSpPr>
          <p:cNvPr id="205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Each pair is compared at most once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Manipulating the expectations</a:t>
            </a:r>
          </a:p>
          <a:p>
            <a:pPr lvl="1"/>
            <a:endParaRPr lang="en-US" altLang="zh-CN" dirty="0"/>
          </a:p>
          <a:p>
            <a:pPr lvl="1">
              <a:buFont typeface="Wingdings 2" pitchFamily="18" charset="2"/>
              <a:buNone/>
            </a:pPr>
            <a:endParaRPr lang="zh-CN" altLang="en-US" dirty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285852" y="1785926"/>
          <a:ext cx="257175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" name="Equation" r:id="rId3" imgW="939600" imgH="444240" progId="">
                  <p:embed/>
                </p:oleObj>
              </mc:Choice>
              <mc:Fallback>
                <p:oleObj name="Equation" r:id="rId3" imgW="939600" imgH="4442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785926"/>
                        <a:ext cx="2571750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857224" y="4745053"/>
          <a:ext cx="77152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" name="Equation" r:id="rId5" imgW="4292280" imgH="482400" progId="">
                  <p:embed/>
                </p:oleObj>
              </mc:Choice>
              <mc:Fallback>
                <p:oleObj name="Equation" r:id="rId5" imgW="4292280" imgH="482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745053"/>
                        <a:ext cx="7715250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796950"/>
          </a:xfrm>
        </p:spPr>
        <p:txBody>
          <a:bodyPr/>
          <a:lstStyle/>
          <a:p>
            <a:r>
              <a:rPr lang="en-US" altLang="zh-CN" dirty="0"/>
              <a:t>Comparison of 4 sorting algorithms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3D43A3C-E034-AB40-A436-CBD21C50FC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233552"/>
                  </p:ext>
                </p:extLst>
              </p:nvPr>
            </p:nvGraphicFramePr>
            <p:xfrm>
              <a:off x="755576" y="1412776"/>
              <a:ext cx="7844408" cy="25315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1102">
                      <a:extLst>
                        <a:ext uri="{9D8B030D-6E8A-4147-A177-3AD203B41FA5}">
                          <a16:colId xmlns:a16="http://schemas.microsoft.com/office/drawing/2014/main" val="203460077"/>
                        </a:ext>
                      </a:extLst>
                    </a:gridCol>
                    <a:gridCol w="1279258">
                      <a:extLst>
                        <a:ext uri="{9D8B030D-6E8A-4147-A177-3AD203B41FA5}">
                          <a16:colId xmlns:a16="http://schemas.microsoft.com/office/drawing/2014/main" val="326424107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3720250340"/>
                        </a:ext>
                      </a:extLst>
                    </a:gridCol>
                    <a:gridCol w="3019872">
                      <a:extLst>
                        <a:ext uri="{9D8B030D-6E8A-4147-A177-3AD203B41FA5}">
                          <a16:colId xmlns:a16="http://schemas.microsoft.com/office/drawing/2014/main" val="1252484887"/>
                        </a:ext>
                      </a:extLst>
                    </a:gridCol>
                  </a:tblGrid>
                  <a:tr h="36891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Algorithm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Worst Case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 Case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Space Usage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0186972"/>
                      </a:ext>
                    </a:extLst>
                  </a:tr>
                  <a:tr h="36891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Insertion Sort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</a:t>
                          </a:r>
                          <a:r>
                            <a:rPr lang="en-US" altLang="zh-CN" baseline="30000" dirty="0"/>
                            <a:t>2</a:t>
                          </a:r>
                          <a:r>
                            <a:rPr lang="en-US" altLang="zh-CN" baseline="0" dirty="0"/>
                            <a:t>/2</a:t>
                          </a:r>
                          <a:endParaRPr lang="zh-CN" alt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 place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43240"/>
                      </a:ext>
                    </a:extLst>
                  </a:tr>
                  <a:tr h="4143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Quicksort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n</a:t>
                          </a:r>
                          <a:r>
                            <a:rPr lang="en-US" altLang="zh-CN" baseline="30000" dirty="0"/>
                            <a:t>2</a:t>
                          </a:r>
                          <a:r>
                            <a:rPr lang="en-US" altLang="zh-CN" baseline="0" dirty="0"/>
                            <a:t>/2</a:t>
                          </a:r>
                          <a:endParaRPr lang="zh-CN" alt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𝑛𝑙𝑔𝑛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Extra space proportional to </a:t>
                          </a:r>
                          <a:r>
                            <a:rPr lang="en-US" altLang="zh-CN" dirty="0" err="1"/>
                            <a:t>lgn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433276"/>
                      </a:ext>
                    </a:extLst>
                  </a:tr>
                  <a:tr h="6416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Mergesort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nlgn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𝑛𝑙𝑔𝑛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Extra space proportional to n for merging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70448"/>
                      </a:ext>
                    </a:extLst>
                  </a:tr>
                  <a:tr h="36891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Heapsort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2nlgn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𝑛𝑙𝑔𝑛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In place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9850120"/>
                      </a:ext>
                    </a:extLst>
                  </a:tr>
                  <a:tr h="36891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Accel. Heapsort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err="1"/>
                            <a:t>nlgn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𝑛𝑙𝑔𝑛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In place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12188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3D43A3C-E034-AB40-A436-CBD21C50FC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233552"/>
                  </p:ext>
                </p:extLst>
              </p:nvPr>
            </p:nvGraphicFramePr>
            <p:xfrm>
              <a:off x="755576" y="1412776"/>
              <a:ext cx="7844408" cy="25315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1102">
                      <a:extLst>
                        <a:ext uri="{9D8B030D-6E8A-4147-A177-3AD203B41FA5}">
                          <a16:colId xmlns:a16="http://schemas.microsoft.com/office/drawing/2014/main" val="203460077"/>
                        </a:ext>
                      </a:extLst>
                    </a:gridCol>
                    <a:gridCol w="1279258">
                      <a:extLst>
                        <a:ext uri="{9D8B030D-6E8A-4147-A177-3AD203B41FA5}">
                          <a16:colId xmlns:a16="http://schemas.microsoft.com/office/drawing/2014/main" val="326424107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3720250340"/>
                        </a:ext>
                      </a:extLst>
                    </a:gridCol>
                    <a:gridCol w="3019872">
                      <a:extLst>
                        <a:ext uri="{9D8B030D-6E8A-4147-A177-3AD203B41FA5}">
                          <a16:colId xmlns:a16="http://schemas.microsoft.com/office/drawing/2014/main" val="1252484887"/>
                        </a:ext>
                      </a:extLst>
                    </a:gridCol>
                  </a:tblGrid>
                  <a:tr h="36891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Algorithm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Worst Case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 Case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Space Usage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0186972"/>
                      </a:ext>
                    </a:extLst>
                  </a:tr>
                  <a:tr h="36891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Insertion Sort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</a:t>
                          </a:r>
                          <a:r>
                            <a:rPr lang="en-US" altLang="zh-CN" baseline="30000" dirty="0"/>
                            <a:t>2</a:t>
                          </a:r>
                          <a:r>
                            <a:rPr lang="en-US" altLang="zh-CN" baseline="0" dirty="0"/>
                            <a:t>/2</a:t>
                          </a:r>
                          <a:endParaRPr lang="zh-CN" alt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5600" t="-110345" r="-191200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 place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43240"/>
                      </a:ext>
                    </a:extLst>
                  </a:tr>
                  <a:tr h="4143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Quicksort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n</a:t>
                          </a:r>
                          <a:r>
                            <a:rPr lang="en-US" altLang="zh-CN" baseline="30000" dirty="0"/>
                            <a:t>2</a:t>
                          </a:r>
                          <a:r>
                            <a:rPr lang="en-US" altLang="zh-CN" baseline="0" dirty="0"/>
                            <a:t>/2</a:t>
                          </a:r>
                          <a:endParaRPr lang="zh-CN" alt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5600" t="-184848" r="-191200" b="-34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Extra space proportional to </a:t>
                          </a:r>
                          <a:r>
                            <a:rPr lang="en-US" altLang="zh-CN" dirty="0" err="1"/>
                            <a:t>lgn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433276"/>
                      </a:ext>
                    </a:extLst>
                  </a:tr>
                  <a:tr h="6416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Mergesort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nlgn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5600" t="-184314" r="-191200" b="-125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Extra space proportional to n for merging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70448"/>
                      </a:ext>
                    </a:extLst>
                  </a:tr>
                  <a:tr h="36891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Heapsort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2nlgn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5600" t="-500000" r="-191200" b="-1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In place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9850120"/>
                      </a:ext>
                    </a:extLst>
                  </a:tr>
                  <a:tr h="36891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Accel. Heapsort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err="1"/>
                            <a:t>nlgn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5600" t="-600000" r="-191200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In place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12188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184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Pr{</a:t>
            </a:r>
            <a:r>
              <a:rPr lang="en-US" altLang="zh-CN" i="1"/>
              <a:t>z</a:t>
            </a:r>
            <a:r>
              <a:rPr lang="en-US" altLang="zh-CN" i="1" baseline="-25000"/>
              <a:t>i</a:t>
            </a:r>
            <a:r>
              <a:rPr lang="en-US" altLang="zh-CN"/>
              <a:t> is compared to </a:t>
            </a:r>
            <a:r>
              <a:rPr lang="en-US" altLang="zh-CN" i="1"/>
              <a:t>z</a:t>
            </a:r>
            <a:r>
              <a:rPr lang="en-US" altLang="zh-CN" i="1" baseline="-25000"/>
              <a:t>j</a:t>
            </a: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22531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When two items are compared? – an example</a:t>
            </a:r>
          </a:p>
          <a:p>
            <a:pPr lvl="1"/>
            <a:r>
              <a:rPr lang="en-US" altLang="zh-CN" i="1" dirty="0"/>
              <a:t>A</a:t>
            </a:r>
            <a:r>
              <a:rPr lang="en-US" altLang="zh-CN" dirty="0"/>
              <a:t>={1,3,2,5,4,6}, if pivot=4,  </a:t>
            </a:r>
            <a:r>
              <a:rPr lang="en-US" altLang="zh-CN" i="1" dirty="0"/>
              <a:t>A</a:t>
            </a:r>
            <a:r>
              <a:rPr lang="en-US" altLang="zh-CN" dirty="0"/>
              <a:t> is separated into </a:t>
            </a:r>
            <a:br>
              <a:rPr lang="en-US" altLang="zh-CN" dirty="0"/>
            </a:br>
            <a:r>
              <a:rPr lang="en-US" altLang="zh-CN" i="1" dirty="0"/>
              <a:t>L</a:t>
            </a:r>
            <a:r>
              <a:rPr lang="en-US" altLang="zh-CN" dirty="0"/>
              <a:t>={1,2,3}, </a:t>
            </a:r>
            <a:r>
              <a:rPr lang="en-US" altLang="zh-CN" i="1" dirty="0"/>
              <a:t>R</a:t>
            </a:r>
            <a:r>
              <a:rPr lang="en-US" altLang="zh-CN" dirty="0"/>
              <a:t>={5,6}</a:t>
            </a:r>
          </a:p>
          <a:p>
            <a:pPr lvl="2"/>
            <a:r>
              <a:rPr lang="en-US" altLang="zh-CN" dirty="0"/>
              <a:t>4 is compared to all elements in </a:t>
            </a:r>
            <a:r>
              <a:rPr lang="en-US" altLang="zh-CN" i="1" dirty="0"/>
              <a:t>L</a:t>
            </a:r>
            <a:r>
              <a:rPr lang="en-US" altLang="zh-CN" dirty="0"/>
              <a:t> and </a:t>
            </a:r>
            <a:r>
              <a:rPr lang="en-US" altLang="zh-CN" i="1" dirty="0"/>
              <a:t>R</a:t>
            </a:r>
          </a:p>
          <a:p>
            <a:pPr lvl="2"/>
            <a:r>
              <a:rPr lang="en-US" altLang="zh-CN" dirty="0"/>
              <a:t>Elements in </a:t>
            </a:r>
            <a:r>
              <a:rPr lang="en-US" altLang="zh-CN" i="1" dirty="0"/>
              <a:t>L</a:t>
            </a:r>
            <a:r>
              <a:rPr lang="en-US" altLang="zh-CN" dirty="0"/>
              <a:t> is never compared to elements in </a:t>
            </a:r>
            <a:r>
              <a:rPr lang="en-US" altLang="zh-CN" i="1" dirty="0"/>
              <a:t>R</a:t>
            </a:r>
          </a:p>
          <a:p>
            <a:r>
              <a:rPr lang="en-US" altLang="zh-CN" dirty="0"/>
              <a:t>Consider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ij</a:t>
            </a:r>
            <a:r>
              <a:rPr lang="en-US" altLang="zh-CN" baseline="-25000" dirty="0"/>
              <a:t> </a:t>
            </a:r>
            <a:r>
              <a:rPr lang="en-US" altLang="zh-CN" dirty="0"/>
              <a:t>= {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i="1" baseline="-25000" dirty="0"/>
              <a:t>i+1</a:t>
            </a:r>
            <a:r>
              <a:rPr lang="en-US" altLang="zh-CN" dirty="0"/>
              <a:t>,…,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}</a:t>
            </a:r>
            <a:endParaRPr lang="en-US" altLang="zh-CN" baseline="-25000" dirty="0"/>
          </a:p>
          <a:p>
            <a:pPr lvl="1"/>
            <a:r>
              <a:rPr lang="en-US" altLang="zh-CN" dirty="0"/>
              <a:t>If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x</a:t>
            </a:r>
            <a:r>
              <a:rPr lang="en-US" altLang="zh-CN" baseline="-25000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&lt;</a:t>
            </a:r>
            <a:r>
              <a:rPr lang="en-US" altLang="zh-CN" i="1" dirty="0"/>
              <a:t>j</a:t>
            </a:r>
            <a:r>
              <a:rPr lang="en-US" altLang="zh-CN" dirty="0"/>
              <a:t>) is chosen as a pivot first, then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and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will never be compared</a:t>
            </a:r>
          </a:p>
          <a:p>
            <a:pPr lvl="1"/>
            <a:r>
              <a:rPr lang="en-US" altLang="zh-CN" i="1" dirty="0" err="1"/>
              <a:t>z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is compared to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&lt;=&gt;</a:t>
            </a:r>
            <a:r>
              <a:rPr lang="en-US" altLang="zh-CN" dirty="0"/>
              <a:t> if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(or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) is chosen as a pivot before any other item in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ij</a:t>
            </a:r>
            <a:endParaRPr lang="zh-CN" alt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Pr{</a:t>
            </a:r>
            <a:r>
              <a:rPr lang="en-US" altLang="zh-CN" i="1"/>
              <a:t>z</a:t>
            </a:r>
            <a:r>
              <a:rPr lang="en-US" altLang="zh-CN" i="1" baseline="-25000"/>
              <a:t>i</a:t>
            </a:r>
            <a:r>
              <a:rPr lang="en-US" altLang="zh-CN"/>
              <a:t> is compared to </a:t>
            </a:r>
            <a:r>
              <a:rPr lang="en-US" altLang="zh-CN" i="1"/>
              <a:t>z</a:t>
            </a:r>
            <a:r>
              <a:rPr lang="en-US" altLang="zh-CN" i="1" baseline="-25000"/>
              <a:t>j</a:t>
            </a: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2355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Probability that each item is chosen in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ij</a:t>
            </a:r>
            <a:r>
              <a:rPr lang="en-US" altLang="zh-CN" baseline="-25000" dirty="0"/>
              <a:t> </a:t>
            </a:r>
            <a:r>
              <a:rPr lang="en-US" altLang="zh-CN" dirty="0"/>
              <a:t> is equal</a:t>
            </a:r>
          </a:p>
          <a:p>
            <a:pPr lvl="1"/>
            <a:r>
              <a:rPr lang="en-US" altLang="zh-CN" dirty="0"/>
              <a:t>Pr{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is compared to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} </a:t>
            </a:r>
          </a:p>
          <a:p>
            <a:pPr lvl="1">
              <a:buFont typeface="Wingdings 2" pitchFamily="18" charset="2"/>
              <a:buNone/>
            </a:pPr>
            <a:r>
              <a:rPr lang="en-US" altLang="zh-CN" dirty="0"/>
              <a:t>	= Pr{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or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baseline="-25000" dirty="0"/>
              <a:t> </a:t>
            </a:r>
            <a:r>
              <a:rPr lang="en-US" altLang="zh-CN" dirty="0"/>
              <a:t>is first chosen as pivot from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} </a:t>
            </a:r>
          </a:p>
          <a:p>
            <a:pPr lvl="1">
              <a:buFont typeface="Wingdings 2" pitchFamily="18" charset="2"/>
              <a:buNone/>
            </a:pPr>
            <a:r>
              <a:rPr lang="en-US" altLang="zh-CN" dirty="0"/>
              <a:t>	= Pr{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is first chosen as pivot from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} +</a:t>
            </a:r>
          </a:p>
          <a:p>
            <a:pPr lvl="1">
              <a:buFont typeface="Wingdings 2" pitchFamily="18" charset="2"/>
              <a:buNone/>
            </a:pPr>
            <a:r>
              <a:rPr lang="en-US" altLang="zh-CN" dirty="0"/>
              <a:t>	   Pr{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baseline="-25000" dirty="0"/>
              <a:t> </a:t>
            </a:r>
            <a:r>
              <a:rPr lang="en-US" altLang="zh-CN" dirty="0"/>
              <a:t>is first chosen as pivot from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} </a:t>
            </a:r>
            <a:br>
              <a:rPr lang="en-US" altLang="zh-CN" dirty="0"/>
            </a:br>
            <a:r>
              <a:rPr lang="en-US" altLang="zh-CN" dirty="0"/>
              <a:t>= 2/(</a:t>
            </a:r>
            <a:r>
              <a:rPr lang="en-US" altLang="zh-CN" i="1" dirty="0"/>
              <a:t>j</a:t>
            </a:r>
            <a:r>
              <a:rPr lang="en-US" altLang="zh-CN" dirty="0"/>
              <a:t>-</a:t>
            </a:r>
            <a:r>
              <a:rPr lang="en-US" altLang="zh-CN" i="1" dirty="0"/>
              <a:t>i</a:t>
            </a:r>
            <a:r>
              <a:rPr lang="en-US" altLang="zh-CN" dirty="0"/>
              <a:t>+1)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Expected Performance</a:t>
            </a:r>
            <a:endParaRPr lang="zh-CN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722318"/>
              </p:ext>
            </p:extLst>
          </p:nvPr>
        </p:nvGraphicFramePr>
        <p:xfrm>
          <a:off x="612577" y="1412776"/>
          <a:ext cx="7924800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3" imgW="4063680" imgH="2463480" progId="">
                  <p:embed/>
                </p:oleObj>
              </mc:Choice>
              <mc:Fallback>
                <p:oleObj name="Equation" r:id="rId3" imgW="4063680" imgH="2463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77" y="1412776"/>
                        <a:ext cx="7924800" cy="480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02276" y="3707298"/>
            <a:ext cx="2857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59832" y="3645024"/>
            <a:ext cx="3357586" cy="9175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180000" bIns="180000" rtlCol="0">
            <a:spAutoFit/>
          </a:bodyPr>
          <a:lstStyle/>
          <a:p>
            <a:r>
              <a:rPr lang="en-US" sz="3600" dirty="0"/>
              <a:t>Recall: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270B6D-68C8-6840-B3FD-CA87F31B3776}"/>
              </a:ext>
            </a:extLst>
          </p:cNvPr>
          <p:cNvSpPr txBox="1"/>
          <p:nvPr/>
        </p:nvSpPr>
        <p:spPr>
          <a:xfrm>
            <a:off x="5508104" y="567889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6AE007-ABD9-C649-99FC-973173FB68BC}"/>
                  </a:ext>
                </a:extLst>
              </p:cNvPr>
              <p:cNvSpPr txBox="1"/>
              <p:nvPr/>
            </p:nvSpPr>
            <p:spPr>
              <a:xfrm>
                <a:off x="606623" y="2560638"/>
                <a:ext cx="307777" cy="36933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6AE007-ABD9-C649-99FC-973173FB6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23" y="2560638"/>
                <a:ext cx="307777" cy="369332"/>
              </a:xfrm>
              <a:prstGeom prst="rect">
                <a:avLst/>
              </a:prstGeom>
              <a:blipFill>
                <a:blip r:embed="rId6"/>
                <a:stretch>
                  <a:fillRect l="-25000" r="-20833" b="-6667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Counting Inversions</a:t>
            </a:r>
            <a:endParaRPr lang="zh-CN" altLang="en-US"/>
          </a:p>
        </p:txBody>
      </p:sp>
      <p:sp>
        <p:nvSpPr>
          <p:cNvPr id="26627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For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…,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 </a:t>
            </a:r>
            <a:r>
              <a:rPr lang="en-US" altLang="zh-CN" dirty="0"/>
              <a:t>is a permutation of {1, 2,…, </a:t>
            </a:r>
            <a:r>
              <a:rPr lang="en-US" altLang="zh-CN" i="1" dirty="0"/>
              <a:t>n</a:t>
            </a:r>
            <a:r>
              <a:rPr lang="en-US" altLang="zh-CN" dirty="0"/>
              <a:t>}</a:t>
            </a:r>
            <a:endParaRPr lang="en-US" altLang="zh-CN" baseline="-25000" dirty="0"/>
          </a:p>
          <a:p>
            <a:pPr lvl="1"/>
            <a:r>
              <a:rPr lang="en-US" altLang="zh-CN" dirty="0"/>
              <a:t>Inversion: </a:t>
            </a:r>
            <a:r>
              <a:rPr lang="en-US" altLang="zh-CN" i="1" dirty="0"/>
              <a:t>i</a:t>
            </a:r>
            <a:r>
              <a:rPr lang="en-US" altLang="zh-CN" dirty="0"/>
              <a:t> &lt; </a:t>
            </a:r>
            <a:r>
              <a:rPr lang="en-US" altLang="zh-CN" i="1" dirty="0"/>
              <a:t>j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 &gt;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j</a:t>
            </a:r>
          </a:p>
          <a:p>
            <a:r>
              <a:rPr lang="en-US" altLang="zh-CN" dirty="0"/>
              <a:t>Given an array of </a:t>
            </a:r>
            <a:r>
              <a:rPr lang="en-US" altLang="zh-CN" i="1" dirty="0"/>
              <a:t>n</a:t>
            </a:r>
            <a:r>
              <a:rPr lang="en-US" altLang="zh-CN" dirty="0"/>
              <a:t> (distinct) numbers, how many inversions?</a:t>
            </a:r>
          </a:p>
          <a:p>
            <a:pPr lvl="1"/>
            <a:r>
              <a:rPr lang="en-US" altLang="zh-CN" dirty="0"/>
              <a:t>E.g.: 1,2,7,5, 6. (7,5), (7,6) are inversions</a:t>
            </a:r>
          </a:p>
          <a:p>
            <a:endParaRPr lang="en-US" altLang="zh-CN" dirty="0"/>
          </a:p>
          <a:p>
            <a:r>
              <a:rPr lang="en-US" altLang="zh-CN" dirty="0"/>
              <a:t>Simple solution</a:t>
            </a:r>
          </a:p>
          <a:p>
            <a:pPr lvl="1"/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Merging Sorted Arrays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941513"/>
            <a:ext cx="402748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 </a:t>
            </a:r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8613" y="1776413"/>
          <a:ext cx="8661400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2" name="文档" r:id="rId4" imgW="5980631" imgH="3169328" progId="Word.Document.8">
                  <p:embed/>
                </p:oleObj>
              </mc:Choice>
              <mc:Fallback>
                <p:oleObj name="文档" r:id="rId4" imgW="5980631" imgH="31693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1776413"/>
                        <a:ext cx="8661400" cy="458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511300" y="2744788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A[0]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63938" y="2708275"/>
            <a:ext cx="1223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A[</a:t>
            </a:r>
            <a:r>
              <a:rPr lang="en-US" altLang="zh-CN" sz="1800" i="1"/>
              <a:t>k</a:t>
            </a:r>
            <a:r>
              <a:rPr lang="en-US" altLang="zh-CN" sz="1800"/>
              <a:t>-1]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679950" y="2744788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B[0]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127875" y="2744788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B[</a:t>
            </a:r>
            <a:r>
              <a:rPr lang="en-US" altLang="zh-CN" sz="1800" i="1"/>
              <a:t>m</a:t>
            </a:r>
            <a:r>
              <a:rPr lang="en-US" altLang="zh-CN" sz="1800"/>
              <a:t>-1]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537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Divide and Conquer</a:t>
            </a:r>
            <a:endParaRPr lang="zh-CN" altLang="en-US"/>
          </a:p>
        </p:txBody>
      </p:sp>
      <p:sp>
        <p:nvSpPr>
          <p:cNvPr id="2765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Simple division inspired by merge sort</a:t>
            </a:r>
          </a:p>
          <a:p>
            <a:r>
              <a:rPr lang="en-US" altLang="zh-CN" dirty="0"/>
              <a:t>Counting Inversions in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 </a:t>
            </a:r>
            <a:r>
              <a:rPr lang="en-US" altLang="zh-CN" dirty="0" err="1"/>
              <a:t>lg</a:t>
            </a:r>
            <a:r>
              <a:rPr lang="en-US" altLang="zh-CN" dirty="0"/>
              <a:t> 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>
            <a:lum bright="-20000" contrast="30000"/>
          </a:blip>
          <a:srcRect/>
          <a:stretch>
            <a:fillRect/>
          </a:stretch>
        </p:blipFill>
        <p:spPr bwMode="auto">
          <a:xfrm>
            <a:off x="899591" y="2694720"/>
            <a:ext cx="7848873" cy="375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Two Elements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Both A and B are two arrays with </a:t>
            </a:r>
            <a:r>
              <a:rPr lang="en-US" altLang="zh-CN" i="1" dirty="0"/>
              <a:t>n</a:t>
            </a:r>
            <a:r>
              <a:rPr lang="en-US" altLang="zh-CN" dirty="0"/>
              <a:t> integers. For a given integer </a:t>
            </a:r>
            <a:r>
              <a:rPr lang="en-US" altLang="zh-CN" i="1" dirty="0"/>
              <a:t>x</a:t>
            </a:r>
            <a:r>
              <a:rPr lang="en-US" altLang="zh-CN" dirty="0"/>
              <a:t>, design an algorithm to find out whether exists </a:t>
            </a:r>
            <a:r>
              <a:rPr lang="en-US" altLang="zh-CN" i="1" dirty="0"/>
              <a:t>a</a:t>
            </a:r>
            <a:r>
              <a:rPr lang="zh-CN" altLang="zh-CN" dirty="0"/>
              <a:t>∈</a:t>
            </a:r>
            <a:r>
              <a:rPr lang="en-US" altLang="zh-CN" dirty="0"/>
              <a:t>A and </a:t>
            </a:r>
            <a:r>
              <a:rPr lang="en-US" altLang="zh-CN" i="1" dirty="0"/>
              <a:t>b</a:t>
            </a:r>
            <a:r>
              <a:rPr lang="zh-CN" altLang="zh-CN" dirty="0"/>
              <a:t>∈</a:t>
            </a:r>
            <a:r>
              <a:rPr lang="en-US" altLang="zh-CN" dirty="0"/>
              <a:t>B, satisfying </a:t>
            </a:r>
            <a:r>
              <a:rPr lang="en-US" altLang="zh-CN" i="1" dirty="0"/>
              <a:t>x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r>
              <a:rPr lang="en-US" altLang="zh-CN" dirty="0"/>
              <a:t> + 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  <a:r>
              <a:rPr lang="en-US" altLang="zh-CN" dirty="0" err="1"/>
              <a:t>Analyse</a:t>
            </a:r>
            <a:r>
              <a:rPr lang="en-US" altLang="zh-CN" dirty="0"/>
              <a:t> the complexity of your algorithm.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409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 Sums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Two unsorted arrays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, both of which has </a:t>
            </a:r>
            <a:r>
              <a:rPr lang="en-US" altLang="zh-CN" i="1" dirty="0"/>
              <a:t>n</a:t>
            </a:r>
            <a:r>
              <a:rPr lang="en-US" altLang="zh-CN" dirty="0"/>
              <a:t> integers. Swap one integer in </a:t>
            </a:r>
            <a:r>
              <a:rPr lang="en-US" altLang="zh-CN" i="1" dirty="0"/>
              <a:t>A</a:t>
            </a:r>
            <a:r>
              <a:rPr lang="en-US" altLang="zh-CN" dirty="0"/>
              <a:t> and one in </a:t>
            </a:r>
            <a:r>
              <a:rPr lang="en-US" altLang="zh-CN" i="1" dirty="0"/>
              <a:t>B</a:t>
            </a:r>
            <a:r>
              <a:rPr lang="en-US" altLang="zh-CN" dirty="0"/>
              <a:t> to minimize the difference of the two array sums.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649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Bolts and Nuts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given a collection of </a:t>
            </a:r>
            <a:r>
              <a:rPr lang="en-US" i="1" dirty="0"/>
              <a:t>n</a:t>
            </a:r>
            <a:r>
              <a:rPr lang="en-US" dirty="0"/>
              <a:t> bolts of different widths and </a:t>
            </a:r>
            <a:r>
              <a:rPr lang="en-US" i="1" dirty="0"/>
              <a:t>n</a:t>
            </a:r>
            <a:r>
              <a:rPr lang="en-US" dirty="0"/>
              <a:t> corresponding nuts. You can determine whether the nut is</a:t>
            </a:r>
          </a:p>
          <a:p>
            <a:pPr lvl="1"/>
            <a:r>
              <a:rPr lang="en-US" dirty="0"/>
              <a:t>larger than the bolt</a:t>
            </a:r>
          </a:p>
          <a:p>
            <a:pPr lvl="1"/>
            <a:r>
              <a:rPr lang="en-US" dirty="0"/>
              <a:t>smaller than the bolt</a:t>
            </a:r>
          </a:p>
          <a:p>
            <a:pPr lvl="1"/>
            <a:r>
              <a:rPr lang="en-US" dirty="0"/>
              <a:t>matches the bolt exactly </a:t>
            </a:r>
          </a:p>
          <a:p>
            <a:r>
              <a:rPr lang="en-US" dirty="0"/>
              <a:t>However, there is </a:t>
            </a:r>
            <a:r>
              <a:rPr lang="en-US" b="1" dirty="0">
                <a:solidFill>
                  <a:srgbClr val="FF0000"/>
                </a:solidFill>
              </a:rPr>
              <a:t>no way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compare two nuts together or two bolts together. </a:t>
            </a:r>
          </a:p>
          <a:p>
            <a:r>
              <a:rPr lang="en-US" dirty="0"/>
              <a:t>The problem is to match each bolt to its nut. </a:t>
            </a: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399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Choose one bolt as the pivot to partition the nuts</a:t>
            </a:r>
          </a:p>
          <a:p>
            <a:pPr lvl="1"/>
            <a:r>
              <a:rPr lang="en-US" i="1" dirty="0"/>
              <a:t>B</a:t>
            </a:r>
            <a:r>
              <a:rPr lang="en-US" baseline="-25000" dirty="0">
                <a:latin typeface="Times New Roman"/>
                <a:cs typeface="Times New Roman"/>
              </a:rPr>
              <a:t>≤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/>
              <a:t>B</a:t>
            </a:r>
            <a:r>
              <a:rPr lang="en-US" baseline="-25000" dirty="0">
                <a:latin typeface="Times New Roman"/>
                <a:cs typeface="Times New Roman"/>
              </a:rPr>
              <a:t>=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baseline="-25000" dirty="0">
                <a:latin typeface="Times New Roman"/>
                <a:cs typeface="Times New Roman"/>
              </a:rPr>
              <a:t>≥</a:t>
            </a:r>
            <a:r>
              <a:rPr lang="en-US" dirty="0"/>
              <a:t>   		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endParaRPr lang="en-US" baseline="-25000" dirty="0"/>
          </a:p>
          <a:p>
            <a:r>
              <a:rPr lang="en-US" dirty="0"/>
              <a:t>Get </a:t>
            </a:r>
            <a:r>
              <a:rPr lang="en-US" i="1" dirty="0"/>
              <a:t>b</a:t>
            </a:r>
            <a:r>
              <a:rPr lang="en-US" dirty="0"/>
              <a:t> from </a:t>
            </a:r>
            <a:r>
              <a:rPr lang="en-US" i="1" dirty="0"/>
              <a:t>B</a:t>
            </a:r>
            <a:r>
              <a:rPr lang="en-US" baseline="-25000" dirty="0">
                <a:latin typeface="Times New Roman"/>
                <a:cs typeface="Times New Roman"/>
              </a:rPr>
              <a:t>=</a:t>
            </a:r>
            <a:r>
              <a:rPr lang="en-US" dirty="0"/>
              <a:t> as the pivot to partition the bolts,</a:t>
            </a:r>
          </a:p>
          <a:p>
            <a:pPr lvl="1"/>
            <a:r>
              <a:rPr lang="en-US" i="1" dirty="0"/>
              <a:t>N</a:t>
            </a:r>
            <a:r>
              <a:rPr lang="en-US" baseline="-25000" dirty="0">
                <a:latin typeface="Times New Roman"/>
                <a:cs typeface="Times New Roman"/>
              </a:rPr>
              <a:t>≤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/>
              <a:t>N</a:t>
            </a:r>
            <a:r>
              <a:rPr lang="en-US" baseline="-25000" dirty="0">
                <a:latin typeface="Times New Roman"/>
                <a:cs typeface="Times New Roman"/>
              </a:rPr>
              <a:t>=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/>
              <a:t>and </a:t>
            </a:r>
            <a:r>
              <a:rPr lang="en-US" i="1" dirty="0"/>
              <a:t>N</a:t>
            </a:r>
            <a:r>
              <a:rPr lang="en-US" baseline="-25000" dirty="0">
                <a:latin typeface="Times New Roman"/>
                <a:cs typeface="Times New Roman"/>
              </a:rPr>
              <a:t>≥</a:t>
            </a:r>
            <a:r>
              <a:rPr lang="en-US" dirty="0"/>
              <a:t>  		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endParaRPr lang="en-US" baseline="-25000" dirty="0"/>
          </a:p>
          <a:p>
            <a:r>
              <a:rPr lang="en-US" dirty="0"/>
              <a:t>Matching (</a:t>
            </a:r>
            <a:r>
              <a:rPr lang="en-US" i="1" dirty="0"/>
              <a:t>B</a:t>
            </a:r>
            <a:r>
              <a:rPr lang="en-US" baseline="-25000" dirty="0">
                <a:latin typeface="Times New Roman"/>
                <a:cs typeface="Times New Roman"/>
              </a:rPr>
              <a:t>≤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/>
              <a:t>N</a:t>
            </a:r>
            <a:r>
              <a:rPr lang="en-US" baseline="-25000" dirty="0">
                <a:latin typeface="Times New Roman"/>
                <a:cs typeface="Times New Roman"/>
              </a:rPr>
              <a:t>≤</a:t>
            </a:r>
            <a:r>
              <a:rPr lang="en-US" dirty="0"/>
              <a:t>) and Matching (</a:t>
            </a:r>
            <a:r>
              <a:rPr lang="en-US" i="1" dirty="0"/>
              <a:t>B</a:t>
            </a:r>
            <a:r>
              <a:rPr lang="en-US" baseline="-25000" dirty="0">
                <a:latin typeface="Times New Roman"/>
                <a:cs typeface="Times New Roman"/>
              </a:rPr>
              <a:t>≥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baseline="-25000" dirty="0">
                <a:latin typeface="Times New Roman"/>
                <a:cs typeface="Times New Roman"/>
              </a:rPr>
              <a:t>≥</a:t>
            </a:r>
            <a:r>
              <a:rPr lang="en-US" dirty="0"/>
              <a:t>)</a:t>
            </a:r>
          </a:p>
          <a:p>
            <a:r>
              <a:rPr lang="en-US" dirty="0"/>
              <a:t>Worst case,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dirty="0"/>
              <a:t>n </a:t>
            </a:r>
            <a:r>
              <a:rPr lang="en-US" dirty="0"/>
              <a:t>- 1</a:t>
            </a:r>
            <a:r>
              <a:rPr lang="en-US" i="1" dirty="0"/>
              <a:t> + T</a:t>
            </a:r>
            <a:r>
              <a:rPr lang="en-US" dirty="0"/>
              <a:t>(</a:t>
            </a:r>
            <a:r>
              <a:rPr lang="en-US" i="1" dirty="0"/>
              <a:t>n - </a:t>
            </a:r>
            <a:r>
              <a:rPr lang="en-US" dirty="0"/>
              <a:t>1)</a:t>
            </a:r>
            <a:r>
              <a:rPr lang="en-US" altLang="zh-CN" dirty="0"/>
              <a:t>=O(n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Average case,</a:t>
            </a:r>
          </a:p>
        </p:txBody>
      </p:sp>
      <p:graphicFrame>
        <p:nvGraphicFramePr>
          <p:cNvPr id="54274" name="Object 29"/>
          <p:cNvGraphicFramePr>
            <a:graphicFrameLocks noChangeAspect="1"/>
          </p:cNvGraphicFramePr>
          <p:nvPr/>
        </p:nvGraphicFramePr>
        <p:xfrm>
          <a:off x="1187624" y="5445224"/>
          <a:ext cx="7272808" cy="989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6" name="Equation" r:id="rId3" imgW="3251160" imgH="431640" progId="Equation.3">
                  <p:embed/>
                </p:oleObj>
              </mc:Choice>
              <mc:Fallback>
                <p:oleObj name="Equation" r:id="rId3" imgW="3251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445224"/>
                        <a:ext cx="7272808" cy="989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11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492896"/>
            <a:ext cx="7772400" cy="122899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Please design a new comparison-based sorting algorithm.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0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i="1" dirty="0"/>
              <a:t>k</a:t>
            </a:r>
            <a:r>
              <a:rPr lang="en-US" altLang="zh-CN" dirty="0"/>
              <a:t>-</a:t>
            </a:r>
            <a:r>
              <a:rPr lang="en-US" altLang="zh-CN" dirty="0" err="1"/>
              <a:t>th</a:t>
            </a:r>
            <a:r>
              <a:rPr lang="en-US" altLang="zh-CN" dirty="0"/>
              <a:t> largest element in a heap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 heap that has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elements, please design an algorithm to find the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largest element. You can assume </a:t>
                </a:r>
                <a:r>
                  <a:rPr lang="en-US" altLang="zh-CN" i="1" dirty="0"/>
                  <a:t>k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altLang="zh-CN" i="1" dirty="0"/>
                  <a:t>n</a:t>
                </a:r>
                <a:r>
                  <a:rPr lang="en-US" altLang="zh-CN" dirty="0"/>
                  <a:t>. The complexity of your algorithm should contain only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07" t="-1385" r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54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1520" y="332656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an </a:t>
            </a:r>
            <a:r>
              <a:rPr lang="en-US" altLang="zh-CN" i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i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matrix in which each row and column is sorted in ascending order, design an algorithm to find a given element.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4156" y="1194966"/>
            <a:ext cx="6979110" cy="383993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5301208"/>
            <a:ext cx="738393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1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1520" y="332656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Maxima</a:t>
            </a:r>
            <a:r>
              <a:rPr lang="zh-CN" altLang="en-US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set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8C1667-884E-2948-ACA5-5F03F3F10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2776"/>
            <a:ext cx="5506566" cy="471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EEDDEA8-6EBE-DA4B-B4F6-9C22E61656E6}"/>
                  </a:ext>
                </a:extLst>
              </p:cNvPr>
              <p:cNvSpPr/>
              <p:nvPr/>
            </p:nvSpPr>
            <p:spPr>
              <a:xfrm>
                <a:off x="570392" y="872716"/>
                <a:ext cx="8784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points in a 2D plane, define the </a:t>
                </a:r>
                <a14:m>
                  <m:oMath xmlns:m="http://schemas.openxmlformats.org/officeDocument/2006/math">
                    <m:r>
                      <a:rPr lang="en-US" altLang="zh-CN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≻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relation as follows:</a:t>
                </a:r>
                <a:endParaRPr lang="zh-CN" altLang="zh-CN" sz="1400" kern="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EEDDEA8-6EBE-DA4B-B4F6-9C22E6165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92" y="872716"/>
                <a:ext cx="8784976" cy="461665"/>
              </a:xfrm>
              <a:prstGeom prst="rect">
                <a:avLst/>
              </a:prstGeom>
              <a:blipFill>
                <a:blip r:embed="rId3"/>
                <a:stretch>
                  <a:fillRect l="-1010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E80594D4-76F3-0740-ABE5-DE73768514E9}"/>
              </a:ext>
            </a:extLst>
          </p:cNvPr>
          <p:cNvSpPr/>
          <p:nvPr/>
        </p:nvSpPr>
        <p:spPr>
          <a:xfrm>
            <a:off x="543360" y="1883926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design an algorithm to find all maximal points.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5F51204-D670-2C40-BA74-E69AE2C4F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" y="2345591"/>
            <a:ext cx="2940599" cy="2849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7459A0B-D725-8545-9511-C4BF043EEB08}"/>
                  </a:ext>
                </a:extLst>
              </p:cNvPr>
              <p:cNvSpPr txBox="1"/>
              <p:nvPr/>
            </p:nvSpPr>
            <p:spPr>
              <a:xfrm>
                <a:off x="2915816" y="2708920"/>
                <a:ext cx="580250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Sort n points based on their x-coordinates, without loss of generality, we can 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… 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𝑥𝑛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r>
                  <a:rPr lang="en-US" altLang="zh-CN" dirty="0" err="1"/>
                  <a:t>max_y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kumimoji="1" lang="en-US" altLang="zh-CN" dirty="0"/>
              </a:p>
              <a:p>
                <a:r>
                  <a:rPr lang="en-US" altLang="zh-CN" dirty="0"/>
                  <a:t>for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n to 1</a:t>
                </a:r>
              </a:p>
              <a:p>
                <a:r>
                  <a:rPr kumimoji="1" lang="en-US" altLang="zh-CN" dirty="0"/>
                  <a:t>      if (</a:t>
                </a:r>
                <a:r>
                  <a:rPr kumimoji="1" lang="en-US" altLang="zh-CN" dirty="0" err="1"/>
                  <a:t>y</a:t>
                </a:r>
                <a:r>
                  <a:rPr kumimoji="1" lang="en-US" altLang="zh-CN" baseline="-25000" dirty="0" err="1"/>
                  <a:t>i</a:t>
                </a:r>
                <a:r>
                  <a:rPr kumimoji="1" lang="en-US" altLang="zh-CN" baseline="-25000" dirty="0"/>
                  <a:t> </a:t>
                </a:r>
                <a:r>
                  <a:rPr kumimoji="1" lang="en-US" altLang="zh-CN" dirty="0"/>
                  <a:t>&gt; </a:t>
                </a:r>
                <a:r>
                  <a:rPr kumimoji="1" lang="en-US" altLang="zh-CN" dirty="0" err="1"/>
                  <a:t>max_y</a:t>
                </a:r>
                <a:r>
                  <a:rPr kumimoji="1" lang="en-US" altLang="zh-CN" dirty="0"/>
                  <a:t>)</a:t>
                </a:r>
              </a:p>
              <a:p>
                <a:r>
                  <a:rPr lang="en-US" altLang="zh-CN" dirty="0"/>
                  <a:t>             output (x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 , </a:t>
                </a:r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 as a maximal point</a:t>
                </a:r>
                <a:endParaRPr kumimoji="1" lang="en-US" altLang="zh-CN" dirty="0"/>
              </a:p>
              <a:p>
                <a:r>
                  <a:rPr lang="en-US" altLang="zh-CN" dirty="0"/>
                  <a:t>             </a:t>
                </a:r>
                <a:r>
                  <a:rPr lang="en-US" altLang="zh-CN" dirty="0" err="1"/>
                  <a:t>max_y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i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7459A0B-D725-8545-9511-C4BF043EE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708920"/>
                <a:ext cx="5802509" cy="3416320"/>
              </a:xfrm>
              <a:prstGeom prst="rect">
                <a:avLst/>
              </a:prstGeom>
              <a:blipFill>
                <a:blip r:embed="rId5"/>
                <a:stretch>
                  <a:fillRect l="-1528"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57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796950"/>
          </a:xfrm>
        </p:spPr>
        <p:txBody>
          <a:bodyPr/>
          <a:lstStyle/>
          <a:p>
            <a:r>
              <a:rPr lang="en-US" altLang="zh-CN" dirty="0"/>
              <a:t>Shell Sort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55102"/>
            <a:ext cx="691562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1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92" y="260648"/>
            <a:ext cx="5470569" cy="3816424"/>
          </a:xfrm>
          <a:prstGeom prst="rect">
            <a:avLst/>
          </a:prstGeom>
        </p:spPr>
      </p:pic>
      <p:sp>
        <p:nvSpPr>
          <p:cNvPr id="6" name="内容占位符 3"/>
          <p:cNvSpPr>
            <a:spLocks noGrp="1"/>
          </p:cNvSpPr>
          <p:nvPr>
            <p:ph sz="quarter" idx="1"/>
          </p:nvPr>
        </p:nvSpPr>
        <p:spPr>
          <a:xfrm>
            <a:off x="215945" y="4266084"/>
            <a:ext cx="8711464" cy="194421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What algorithm should be used to sort the subsequences?</a:t>
            </a:r>
          </a:p>
          <a:p>
            <a:pPr lvl="1"/>
            <a:r>
              <a:rPr lang="en-US" altLang="zh-CN" dirty="0"/>
              <a:t>Shellsort may be efficient if, and indeed would be efficient only if, the method used to sort subsequences is one that </a:t>
            </a:r>
            <a:r>
              <a:rPr lang="en-US" altLang="zh-CN" dirty="0">
                <a:solidFill>
                  <a:srgbClr val="FF0000"/>
                </a:solidFill>
              </a:rPr>
              <a:t>does very little work if the array is already sorted or nearly sorted</a:t>
            </a:r>
            <a:r>
              <a:rPr lang="en-US" altLang="zh-CN" dirty="0"/>
              <a:t>. Insertion Sort has this property. </a:t>
            </a:r>
          </a:p>
        </p:txBody>
      </p:sp>
    </p:spTree>
    <p:extLst>
      <p:ext uri="{BB962C8B-B14F-4D97-AF65-F5344CB8AC3E}">
        <p14:creationId xmlns:p14="http://schemas.microsoft.com/office/powerpoint/2010/main" val="379964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92" y="260648"/>
            <a:ext cx="5470569" cy="3816424"/>
          </a:xfrm>
          <a:prstGeom prst="rect">
            <a:avLst/>
          </a:prstGeom>
        </p:spPr>
      </p:pic>
      <p:sp>
        <p:nvSpPr>
          <p:cNvPr id="6" name="内容占位符 3"/>
          <p:cNvSpPr>
            <a:spLocks noGrp="1"/>
          </p:cNvSpPr>
          <p:nvPr>
            <p:ph sz="quarter" idx="1"/>
          </p:nvPr>
        </p:nvSpPr>
        <p:spPr>
          <a:xfrm>
            <a:off x="215945" y="4266084"/>
            <a:ext cx="8711464" cy="194421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 complete analysis on the # of comparisons in ShellSort is extremely difficult and requires answers to some mathematical problems that have not yet been solved.</a:t>
            </a:r>
          </a:p>
        </p:txBody>
      </p:sp>
    </p:spTree>
    <p:extLst>
      <p:ext uri="{BB962C8B-B14F-4D97-AF65-F5344CB8AC3E}">
        <p14:creationId xmlns:p14="http://schemas.microsoft.com/office/powerpoint/2010/main" val="305265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92696"/>
            <a:ext cx="7772400" cy="465313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In previous sorting algorithms, the basic operation is a comparison of two keys. If we can perform other operations on these keys, we may have some other algorithms.</a:t>
            </a: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dirty="0"/>
            </a:br>
            <a:r>
              <a:rPr lang="en-US" altLang="zh-CN" dirty="0"/>
              <a:t>Radix sort*</a:t>
            </a:r>
            <a:r>
              <a:rPr lang="zh-CN" altLang="en-US" dirty="0"/>
              <a:t> （基数排序）</a:t>
            </a:r>
            <a:br>
              <a:rPr lang="en-US" altLang="zh-CN" dirty="0"/>
            </a:br>
            <a:r>
              <a:rPr lang="en-US" altLang="zh-CN" dirty="0"/>
              <a:t>Bucket sort*</a:t>
            </a:r>
            <a:r>
              <a:rPr lang="zh-CN" altLang="en-US" dirty="0"/>
              <a:t>（桶排序、箱排序）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50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796950"/>
          </a:xfrm>
        </p:spPr>
        <p:txBody>
          <a:bodyPr/>
          <a:lstStyle/>
          <a:p>
            <a:r>
              <a:rPr lang="en-US" altLang="zh-CN" dirty="0"/>
              <a:t>Radix Sort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55913"/>
            <a:ext cx="8285559" cy="55890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11760" y="2708920"/>
            <a:ext cx="554461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O(n) time.</a:t>
            </a:r>
          </a:p>
          <a:p>
            <a:pPr algn="ctr"/>
            <a:r>
              <a:rPr lang="en-US" altLang="zh-CN" dirty="0"/>
              <a:t>It is not based on comparison.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770" y="404664"/>
            <a:ext cx="2242561" cy="7969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Radix Sort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F225E0-7B25-504D-9D99-A29F448D8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899" y="188640"/>
            <a:ext cx="6403649" cy="647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59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13471</TotalTime>
  <Words>2023</Words>
  <Application>Microsoft Macintosh PowerPoint</Application>
  <PresentationFormat>全屏显示(4:3)</PresentationFormat>
  <Paragraphs>247</Paragraphs>
  <Slides>32</Slides>
  <Notes>14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Cambria Math</vt:lpstr>
      <vt:lpstr>Franklin Gothic Book</vt:lpstr>
      <vt:lpstr>Perpetua</vt:lpstr>
      <vt:lpstr>Times New Roman</vt:lpstr>
      <vt:lpstr>Wingdings</vt:lpstr>
      <vt:lpstr>Wingdings 2</vt:lpstr>
      <vt:lpstr>Equity</vt:lpstr>
      <vt:lpstr>Equation</vt:lpstr>
      <vt:lpstr>文档</vt:lpstr>
      <vt:lpstr>Sorting</vt:lpstr>
      <vt:lpstr>Comparison of 4 sorting algorithms</vt:lpstr>
      <vt:lpstr>Please design a new comparison-based sorting algorithm.</vt:lpstr>
      <vt:lpstr>Shell Sort</vt:lpstr>
      <vt:lpstr>PowerPoint 演示文稿</vt:lpstr>
      <vt:lpstr>PowerPoint 演示文稿</vt:lpstr>
      <vt:lpstr>In previous sorting algorithms, the basic operation is a comparison of two keys. If we can perform other operations on these keys, we may have some other algorithms.   Radix sort* （基数排序） Bucket sort*（桶排序、箱排序）</vt:lpstr>
      <vt:lpstr>Radix Sort</vt:lpstr>
      <vt:lpstr>Radix Sort</vt:lpstr>
      <vt:lpstr>Bucket sort</vt:lpstr>
      <vt:lpstr>Bucket sort</vt:lpstr>
      <vt:lpstr>Analysis on Quicksort</vt:lpstr>
      <vt:lpstr>Balanced Partitioning</vt:lpstr>
      <vt:lpstr>Balanced Partitioning</vt:lpstr>
      <vt:lpstr>A Different Partition Method</vt:lpstr>
      <vt:lpstr>Ordering the Elements with 3 Colors</vt:lpstr>
      <vt:lpstr>Randomized Quicksort</vt:lpstr>
      <vt:lpstr>Analysis on the Expected Performance</vt:lpstr>
      <vt:lpstr>Analysis on the Expected Performance</vt:lpstr>
      <vt:lpstr>Pr{zi is compared to zj}</vt:lpstr>
      <vt:lpstr>Pr{zi is compared to zj}</vt:lpstr>
      <vt:lpstr>Expected Performance</vt:lpstr>
      <vt:lpstr>Counting Inversions</vt:lpstr>
      <vt:lpstr>Merging Sorted Arrays</vt:lpstr>
      <vt:lpstr>Divide and Conquer</vt:lpstr>
      <vt:lpstr>Finding Two Elements</vt:lpstr>
      <vt:lpstr>Array Sums</vt:lpstr>
      <vt:lpstr>Matching Bolts and Nuts</vt:lpstr>
      <vt:lpstr>Matching (B, N)</vt:lpstr>
      <vt:lpstr>The k-th largest element in a heap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creator>Chen Daoxu</dc:creator>
  <cp:lastModifiedBy>Sheng#NJU#mbpr16'</cp:lastModifiedBy>
  <cp:revision>423</cp:revision>
  <cp:lastPrinted>1601-01-01T00:00:00Z</cp:lastPrinted>
  <dcterms:created xsi:type="dcterms:W3CDTF">2001-08-01T06:52:17Z</dcterms:created>
  <dcterms:modified xsi:type="dcterms:W3CDTF">2022-03-02T15:10:49Z</dcterms:modified>
</cp:coreProperties>
</file>