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7" r:id="rId3"/>
    <p:sldId id="259" r:id="rId4"/>
    <p:sldId id="309" r:id="rId5"/>
    <p:sldId id="277" r:id="rId6"/>
    <p:sldId id="31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88" r:id="rId21"/>
    <p:sldId id="289" r:id="rId22"/>
    <p:sldId id="290" r:id="rId23"/>
    <p:sldId id="291" r:id="rId24"/>
    <p:sldId id="312" r:id="rId25"/>
    <p:sldId id="310" r:id="rId26"/>
    <p:sldId id="313" r:id="rId27"/>
    <p:sldId id="292" r:id="rId28"/>
    <p:sldId id="314" r:id="rId29"/>
    <p:sldId id="293" r:id="rId30"/>
    <p:sldId id="294" r:id="rId31"/>
    <p:sldId id="295" r:id="rId32"/>
    <p:sldId id="296" r:id="rId33"/>
    <p:sldId id="297" r:id="rId34"/>
    <p:sldId id="298" r:id="rId35"/>
    <p:sldId id="303" r:id="rId36"/>
    <p:sldId id="304" r:id="rId37"/>
    <p:sldId id="30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99"/>
    <a:srgbClr val="006600"/>
    <a:srgbClr val="FF0000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0" autoAdjust="0"/>
    <p:restoredTop sz="94622" autoAdjust="0"/>
  </p:normalViewPr>
  <p:slideViewPr>
    <p:cSldViewPr>
      <p:cViewPr varScale="1">
        <p:scale>
          <a:sx n="150" d="100"/>
          <a:sy n="150" d="100"/>
        </p:scale>
        <p:origin x="120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6720491-9D91-4FB4-8BBB-7E60921E8E24}" type="datetimeFigureOut">
              <a:rPr lang="zh-CN" altLang="en-US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4D96670-B060-41A0-8E2E-509CFF2EE6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53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Is this strategy the optimal one?</a:t>
            </a: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9F58C69-48D8-4D1D-B108-EB6DCA88683C}" type="slidenum">
              <a:rPr lang="zh-CN" altLang="en-US" sz="1200" smtClean="0"/>
              <a:pPr eaLnBrk="1" hangingPunct="1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311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后面将提出这个策略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454CB66-0B43-4920-B912-FB524A17C62C}" type="slidenum">
              <a:rPr lang="zh-CN" altLang="en-US" sz="1200" smtClean="0"/>
              <a:pPr eaLnBrk="1" hangingPunct="1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2986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证明要找到</a:t>
            </a:r>
            <a:r>
              <a:rPr lang="en-US" altLang="zh-CN"/>
              <a:t>max</a:t>
            </a:r>
            <a:r>
              <a:rPr lang="zh-CN" altLang="en-US"/>
              <a:t>，必须至少有</a:t>
            </a:r>
            <a:r>
              <a:rPr lang="en-US" altLang="zh-CN"/>
              <a:t>lgn</a:t>
            </a:r>
            <a:r>
              <a:rPr lang="zh-CN" altLang="en-US"/>
              <a:t>个元素“输给”“</a:t>
            </a:r>
            <a:r>
              <a:rPr lang="en-US" altLang="zh-CN"/>
              <a:t>max</a:t>
            </a:r>
            <a:r>
              <a:rPr lang="zh-CN" altLang="en-US"/>
              <a:t>”，于是至少在</a:t>
            </a:r>
            <a:r>
              <a:rPr lang="en-US" altLang="zh-CN"/>
              <a:t>lgn</a:t>
            </a:r>
            <a:r>
              <a:rPr lang="zh-CN" altLang="en-US"/>
              <a:t>个元素中再找</a:t>
            </a:r>
            <a:r>
              <a:rPr lang="en-US" altLang="zh-CN"/>
              <a:t>max</a:t>
            </a:r>
            <a:r>
              <a:rPr lang="zh-CN" altLang="en-US"/>
              <a:t>。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AE6BA74-003C-4D43-927F-D4FBB1A632EC}" type="slidenum">
              <a:rPr lang="zh-CN" altLang="en-US" sz="1200" smtClean="0"/>
              <a:pPr eaLnBrk="1" hangingPunct="1"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4014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（</a:t>
            </a:r>
            <a:r>
              <a:rPr lang="en-US" altLang="zh-CN"/>
              <a:t>2r+1</a:t>
            </a:r>
            <a:r>
              <a:rPr lang="zh-CN" altLang="en-US"/>
              <a:t>）列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2D49A6F-BAEE-4380-BD1E-1B6FFAB2E73D}" type="slidenum">
              <a:rPr lang="zh-CN" altLang="en-US" sz="1200" smtClean="0"/>
              <a:pPr eaLnBrk="1" hangingPunct="1"/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1643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D6D73-24C9-4AEF-91B9-893D26E9B3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1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68F4E-4E87-4D8C-AE0E-F0CE74C81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8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2E197-4CE7-4EDC-99AE-ADC063FFA4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4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DCB0F-EC50-4E4B-977E-F1065DCB6E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67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1852-2CFD-4054-BBB8-E3DE63E80E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EBD06-8B98-4A2D-9C61-55C42DDE8C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58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4E5A-2CA6-4812-BE20-251AC2AD0C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13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36DEF-7B54-4810-9D75-33A5CF996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95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D30C4-CA6F-4AB9-A44F-6BDC047421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25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B6E4-CA8D-4C4E-8E03-F7F09DEEE1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28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7BFB0-85F3-4EC2-901B-477D72F39F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64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F3335-98CB-4BC7-8487-B11B5FBBFD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ea typeface="宋体" pitchFamily="2" charset="-122"/>
              </a:defRPr>
            </a:lvl1pPr>
          </a:lstStyle>
          <a:p>
            <a:pPr>
              <a:defRPr/>
            </a:pPr>
            <a:fld id="{35878D52-7006-4AB5-AC60-61A62CE2E6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eng@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78559"/>
            <a:ext cx="7772400" cy="769441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 Selection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3E96A-2F0C-6740-A14B-2B92C00B2B2C}"/>
              </a:ext>
            </a:extLst>
          </p:cNvPr>
          <p:cNvSpPr txBox="1"/>
          <p:nvPr/>
        </p:nvSpPr>
        <p:spPr>
          <a:xfrm>
            <a:off x="3707904" y="486916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张胜</a:t>
            </a:r>
            <a:endParaRPr kumimoji="1" lang="en-US" altLang="zh-CN" dirty="0"/>
          </a:p>
          <a:p>
            <a:r>
              <a:rPr lang="en-US" altLang="zh-CN" dirty="0">
                <a:hlinkClick r:id="rId2"/>
              </a:rPr>
              <a:t>sheng@nju.edu.cn</a:t>
            </a:r>
            <a:endParaRPr lang="en-US" altLang="zh-CN" dirty="0"/>
          </a:p>
          <a:p>
            <a:r>
              <a:rPr kumimoji="1" lang="zh-CN" altLang="en-US" dirty="0"/>
              <a:t>南京大学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Adversay Strategy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752600"/>
          <a:ext cx="8569325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文档" r:id="rId3" imgW="5430063" imgH="2198105" progId="Word.Document.8">
                  <p:embed/>
                </p:oleObj>
              </mc:Choice>
              <mc:Fallback>
                <p:oleObj name="文档" r:id="rId3" imgW="5430063" imgH="219810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569325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6" descr="蓝色砂纸"/>
          <p:cNvSpPr txBox="1">
            <a:spLocks noChangeArrowheads="1"/>
          </p:cNvSpPr>
          <p:nvPr/>
        </p:nvSpPr>
        <p:spPr bwMode="auto">
          <a:xfrm>
            <a:off x="1371600" y="5334000"/>
            <a:ext cx="6248400" cy="126047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The principle: let the key win if it never lose, or, 	           let the key lose if it never win, and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	           </a:t>
            </a:r>
            <a:r>
              <a:rPr lang="en-US" altLang="zh-CN" b="1">
                <a:solidFill>
                  <a:srgbClr val="FF0000"/>
                </a:solidFill>
              </a:rPr>
              <a:t>change one value if necessary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Lower Bound by Adversary Strategy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08962" cy="37544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sz="2400"/>
              <a:t>Construct a input to force </a:t>
            </a:r>
            <a:r>
              <a:rPr lang="en-US" altLang="zh-CN" sz="2400" i="1"/>
              <a:t>the</a:t>
            </a:r>
            <a:r>
              <a:rPr lang="en-US" altLang="zh-CN" sz="2400"/>
              <a:t> algorithm to do more comparisons as possible, that is, to give away as few as possible units of new information with each comparison.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sz="2400"/>
              <a:t>It can be achieved that 2 units of new information are given away only when the status is N,N.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sz="2400"/>
              <a:t>It is </a:t>
            </a:r>
            <a:r>
              <a:rPr lang="en-US" altLang="zh-CN" sz="2400" b="1" i="1">
                <a:solidFill>
                  <a:srgbClr val="FF0000"/>
                </a:solidFill>
              </a:rPr>
              <a:t>always</a:t>
            </a:r>
            <a:r>
              <a:rPr lang="en-US" altLang="zh-CN" sz="2400"/>
              <a:t> possible to give adversary response for other status so that at most one new unit of information is given away, </a:t>
            </a:r>
            <a:r>
              <a:rPr lang="en-US" altLang="zh-CN" sz="2400" b="1" i="1">
                <a:solidFill>
                  <a:srgbClr val="FF0000"/>
                </a:solidFill>
              </a:rPr>
              <a:t>without any inconsistencies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sz="2400"/>
              <a:t>So, the </a:t>
            </a:r>
            <a:r>
              <a:rPr lang="en-US" altLang="zh-CN" sz="2400" b="1" i="1">
                <a:solidFill>
                  <a:srgbClr val="FF0000"/>
                </a:solidFill>
              </a:rPr>
              <a:t>Lower Bound</a:t>
            </a:r>
            <a:r>
              <a:rPr lang="en-US" altLang="zh-CN" sz="2400"/>
              <a:t> is </a:t>
            </a:r>
            <a:r>
              <a:rPr lang="en-US" altLang="zh-CN" sz="2400" i="1"/>
              <a:t>n</a:t>
            </a:r>
            <a:r>
              <a:rPr lang="en-US" altLang="zh-CN" sz="2400"/>
              <a:t>/2+n-2(for even 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Example Using Adversary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1700213"/>
          <a:ext cx="8569325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文档" r:id="rId3" imgW="5417423" imgH="2248744" progId="Word.Document.8">
                  <p:embed/>
                </p:oleObj>
              </mc:Choice>
              <mc:Fallback>
                <p:oleObj name="文档" r:id="rId3" imgW="5417423" imgH="22487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8569325" cy="489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4495800" y="3810000"/>
            <a:ext cx="762000" cy="1219200"/>
          </a:xfrm>
          <a:prstGeom prst="ellips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828800" y="62484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Raising/lowering the value according to strategy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 flipV="1">
            <a:off x="3124200" y="4572000"/>
            <a:ext cx="1600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8229600" y="3810000"/>
            <a:ext cx="533400" cy="1981200"/>
          </a:xfrm>
          <a:prstGeom prst="ellips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 flipV="1">
            <a:off x="3124200" y="4876800"/>
            <a:ext cx="533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5791200" y="4724400"/>
            <a:ext cx="533400" cy="1524000"/>
          </a:xfrm>
          <a:prstGeom prst="ellips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V="1">
            <a:off x="3124200" y="5410200"/>
            <a:ext cx="2895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0" name="AutoShape 14" descr="信纸"/>
          <p:cNvSpPr>
            <a:spLocks noChangeArrowheads="1"/>
          </p:cNvSpPr>
          <p:nvPr/>
        </p:nvSpPr>
        <p:spPr bwMode="auto">
          <a:xfrm>
            <a:off x="1763713" y="2565400"/>
            <a:ext cx="2374900" cy="1223963"/>
          </a:xfrm>
          <a:prstGeom prst="wedgeRoundRectCallout">
            <a:avLst>
              <a:gd name="adj1" fmla="val 48528"/>
              <a:gd name="adj2" fmla="val 109144"/>
              <a:gd name="adj3" fmla="val 1666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/>
              <a:t>Now, </a:t>
            </a:r>
            <a:r>
              <a:rPr lang="en-US" altLang="zh-CN" sz="2000" i="1"/>
              <a:t>x</a:t>
            </a:r>
            <a:r>
              <a:rPr lang="en-US" altLang="zh-CN" sz="2000" baseline="-25000"/>
              <a:t>3</a:t>
            </a:r>
            <a:r>
              <a:rPr lang="en-US" altLang="zh-CN" sz="2000"/>
              <a:t> is the only one which never loses, so, Max is </a:t>
            </a:r>
            <a:r>
              <a:rPr lang="en-US" altLang="zh-CN" sz="2000" i="1"/>
              <a:t>x</a:t>
            </a:r>
            <a:r>
              <a:rPr lang="en-US" altLang="zh-CN" sz="2000" baseline="-25000"/>
              <a:t>3</a:t>
            </a:r>
            <a:endParaRPr lang="en-US" altLang="zh-CN" sz="2000"/>
          </a:p>
        </p:txBody>
      </p:sp>
      <p:sp>
        <p:nvSpPr>
          <p:cNvPr id="75791" name="AutoShape 15" descr="蓝色面巾纸"/>
          <p:cNvSpPr>
            <a:spLocks noChangeArrowheads="1"/>
          </p:cNvSpPr>
          <p:nvPr/>
        </p:nvSpPr>
        <p:spPr bwMode="auto">
          <a:xfrm>
            <a:off x="5651500" y="3068638"/>
            <a:ext cx="2233613" cy="1223962"/>
          </a:xfrm>
          <a:prstGeom prst="wedgeRoundRectCallout">
            <a:avLst>
              <a:gd name="adj1" fmla="val -52986"/>
              <a:gd name="adj2" fmla="val 177236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/>
              <a:t>Now, </a:t>
            </a:r>
            <a:r>
              <a:rPr lang="en-US" altLang="zh-CN" sz="2000" i="1"/>
              <a:t>x</a:t>
            </a:r>
            <a:r>
              <a:rPr lang="en-US" altLang="zh-CN" sz="2000" baseline="-25000"/>
              <a:t>4</a:t>
            </a:r>
            <a:r>
              <a:rPr lang="en-US" altLang="zh-CN" sz="2000"/>
              <a:t> is the only one which never wins, so, </a:t>
            </a:r>
            <a:r>
              <a:rPr lang="en-US" altLang="zh-CN" sz="2000" i="1"/>
              <a:t>x</a:t>
            </a:r>
            <a:r>
              <a:rPr lang="en-US" altLang="zh-CN" sz="2000" baseline="-25000"/>
              <a:t>4</a:t>
            </a:r>
            <a:r>
              <a:rPr lang="en-US" altLang="zh-CN" sz="2000"/>
              <a:t> is Min</a:t>
            </a:r>
          </a:p>
        </p:txBody>
      </p:sp>
      <p:sp>
        <p:nvSpPr>
          <p:cNvPr id="75793" name="WordArt 17"/>
          <p:cNvSpPr>
            <a:spLocks noChangeArrowheads="1" noChangeShapeType="1" noTextEdit="1"/>
          </p:cNvSpPr>
          <p:nvPr/>
        </p:nvSpPr>
        <p:spPr bwMode="auto">
          <a:xfrm>
            <a:off x="2433461" y="276226"/>
            <a:ext cx="6000750" cy="11239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8 Comparisons!</a:t>
            </a:r>
          </a:p>
          <a:p>
            <a:pPr algn="ctr"/>
            <a:r>
              <a:rPr lang="en-US" altLang="zh-CN" sz="44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The lower bound is 7.</a:t>
            </a:r>
            <a:endParaRPr lang="zh-CN" altLang="en-US" sz="44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0" grpId="0" animBg="1"/>
      <p:bldP spid="75790" grpId="1" animBg="1"/>
      <p:bldP spid="75791" grpId="0" animBg="1"/>
      <p:bldP spid="75791" grpId="1" animBg="1"/>
      <p:bldP spid="757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Finding the Second-Largest Key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369" y="1844824"/>
            <a:ext cx="8069262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/>
              <a:t>Using FindMax twice is a solution with 2</a:t>
            </a:r>
            <a:r>
              <a:rPr lang="en-US" altLang="zh-CN" sz="2400" i="1" dirty="0"/>
              <a:t>n</a:t>
            </a:r>
            <a:r>
              <a:rPr lang="en-US" altLang="zh-CN" sz="2400" dirty="0"/>
              <a:t>-3 comparisons.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/>
              <a:t>For a better algorithm, the idea is to collect some useful information from the first FindMax to decrease the number of comparisons in the second FindMax.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/>
              <a:t>Useful information: </a:t>
            </a:r>
            <a:r>
              <a:rPr lang="en-US" altLang="zh-CN" sz="2400" dirty="0">
                <a:solidFill>
                  <a:srgbClr val="006600"/>
                </a:solidFill>
              </a:rPr>
              <a:t>the key which lost to a key other than </a:t>
            </a:r>
            <a:r>
              <a:rPr lang="en-US" altLang="zh-CN" sz="2400" i="1" dirty="0">
                <a:solidFill>
                  <a:srgbClr val="006600"/>
                </a:solidFill>
              </a:rPr>
              <a:t>max</a:t>
            </a:r>
            <a:r>
              <a:rPr lang="en-US" altLang="zh-CN" sz="2400" dirty="0">
                <a:solidFill>
                  <a:srgbClr val="006600"/>
                </a:solidFill>
              </a:rPr>
              <a:t> cannot be the second-Largest key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6"/>
          <p:cNvSpPr>
            <a:spLocks noChangeArrowheads="1"/>
          </p:cNvSpPr>
          <p:nvPr/>
        </p:nvSpPr>
        <p:spPr bwMode="auto">
          <a:xfrm>
            <a:off x="9358313" y="631190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grpSp>
        <p:nvGrpSpPr>
          <p:cNvPr id="14339" name="Group 29"/>
          <p:cNvGrpSpPr>
            <a:grpSpLocks/>
          </p:cNvGrpSpPr>
          <p:nvPr/>
        </p:nvGrpSpPr>
        <p:grpSpPr bwMode="auto">
          <a:xfrm>
            <a:off x="3656013" y="2525713"/>
            <a:ext cx="382587" cy="382587"/>
            <a:chOff x="2303" y="1591"/>
            <a:chExt cx="241" cy="241"/>
          </a:xfrm>
        </p:grpSpPr>
        <p:sp>
          <p:nvSpPr>
            <p:cNvPr id="14427" name="Oval 27"/>
            <p:cNvSpPr>
              <a:spLocks noChangeArrowheads="1"/>
            </p:cNvSpPr>
            <p:nvPr/>
          </p:nvSpPr>
          <p:spPr bwMode="auto">
            <a:xfrm>
              <a:off x="2303" y="1591"/>
              <a:ext cx="241" cy="24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8" name="Freeform 28"/>
            <p:cNvSpPr>
              <a:spLocks/>
            </p:cNvSpPr>
            <p:nvPr/>
          </p:nvSpPr>
          <p:spPr bwMode="auto">
            <a:xfrm>
              <a:off x="2303" y="1591"/>
              <a:ext cx="241" cy="241"/>
            </a:xfrm>
            <a:custGeom>
              <a:avLst/>
              <a:gdLst>
                <a:gd name="T0" fmla="*/ 126 w 241"/>
                <a:gd name="T1" fmla="*/ 0 h 241"/>
                <a:gd name="T2" fmla="*/ 0 w 241"/>
                <a:gd name="T3" fmla="*/ 115 h 241"/>
                <a:gd name="T4" fmla="*/ 126 w 241"/>
                <a:gd name="T5" fmla="*/ 241 h 241"/>
                <a:gd name="T6" fmla="*/ 241 w 241"/>
                <a:gd name="T7" fmla="*/ 115 h 241"/>
                <a:gd name="T8" fmla="*/ 126 w 24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241">
                  <a:moveTo>
                    <a:pt x="126" y="0"/>
                  </a:moveTo>
                  <a:cubicBezTo>
                    <a:pt x="53" y="0"/>
                    <a:pt x="0" y="52"/>
                    <a:pt x="0" y="115"/>
                  </a:cubicBezTo>
                  <a:cubicBezTo>
                    <a:pt x="0" y="188"/>
                    <a:pt x="53" y="241"/>
                    <a:pt x="126" y="241"/>
                  </a:cubicBezTo>
                  <a:cubicBezTo>
                    <a:pt x="189" y="241"/>
                    <a:pt x="241" y="188"/>
                    <a:pt x="241" y="115"/>
                  </a:cubicBezTo>
                  <a:cubicBezTo>
                    <a:pt x="241" y="52"/>
                    <a:pt x="189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0" name="Group 32"/>
          <p:cNvGrpSpPr>
            <a:grpSpLocks/>
          </p:cNvGrpSpPr>
          <p:nvPr/>
        </p:nvGrpSpPr>
        <p:grpSpPr bwMode="auto">
          <a:xfrm>
            <a:off x="5119688" y="3355975"/>
            <a:ext cx="365125" cy="365125"/>
            <a:chOff x="3225" y="2114"/>
            <a:chExt cx="230" cy="230"/>
          </a:xfrm>
        </p:grpSpPr>
        <p:sp>
          <p:nvSpPr>
            <p:cNvPr id="14425" name="Oval 30"/>
            <p:cNvSpPr>
              <a:spLocks noChangeArrowheads="1"/>
            </p:cNvSpPr>
            <p:nvPr/>
          </p:nvSpPr>
          <p:spPr bwMode="auto">
            <a:xfrm>
              <a:off x="3225" y="2114"/>
              <a:ext cx="230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6" name="Oval 31"/>
            <p:cNvSpPr>
              <a:spLocks noChangeArrowheads="1"/>
            </p:cNvSpPr>
            <p:nvPr/>
          </p:nvSpPr>
          <p:spPr bwMode="auto">
            <a:xfrm>
              <a:off x="3225" y="2114"/>
              <a:ext cx="230" cy="230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1" name="Group 35"/>
          <p:cNvGrpSpPr>
            <a:grpSpLocks/>
          </p:cNvGrpSpPr>
          <p:nvPr/>
        </p:nvGrpSpPr>
        <p:grpSpPr bwMode="auto">
          <a:xfrm>
            <a:off x="2144713" y="3406775"/>
            <a:ext cx="381000" cy="381000"/>
            <a:chOff x="1351" y="2146"/>
            <a:chExt cx="240" cy="240"/>
          </a:xfrm>
        </p:grpSpPr>
        <p:sp>
          <p:nvSpPr>
            <p:cNvPr id="14423" name="Oval 33"/>
            <p:cNvSpPr>
              <a:spLocks noChangeArrowheads="1"/>
            </p:cNvSpPr>
            <p:nvPr/>
          </p:nvSpPr>
          <p:spPr bwMode="auto">
            <a:xfrm>
              <a:off x="1351" y="2146"/>
              <a:ext cx="24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4" name="Freeform 34"/>
            <p:cNvSpPr>
              <a:spLocks/>
            </p:cNvSpPr>
            <p:nvPr/>
          </p:nvSpPr>
          <p:spPr bwMode="auto">
            <a:xfrm>
              <a:off x="1351" y="2146"/>
              <a:ext cx="240" cy="240"/>
            </a:xfrm>
            <a:custGeom>
              <a:avLst/>
              <a:gdLst>
                <a:gd name="T0" fmla="*/ 125 w 240"/>
                <a:gd name="T1" fmla="*/ 0 h 240"/>
                <a:gd name="T2" fmla="*/ 0 w 240"/>
                <a:gd name="T3" fmla="*/ 125 h 240"/>
                <a:gd name="T4" fmla="*/ 125 w 240"/>
                <a:gd name="T5" fmla="*/ 240 h 240"/>
                <a:gd name="T6" fmla="*/ 240 w 240"/>
                <a:gd name="T7" fmla="*/ 125 h 240"/>
                <a:gd name="T8" fmla="*/ 125 w 240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" h="240">
                  <a:moveTo>
                    <a:pt x="12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25" y="240"/>
                  </a:cubicBezTo>
                  <a:cubicBezTo>
                    <a:pt x="188" y="240"/>
                    <a:pt x="240" y="188"/>
                    <a:pt x="240" y="125"/>
                  </a:cubicBezTo>
                  <a:cubicBezTo>
                    <a:pt x="240" y="52"/>
                    <a:pt x="188" y="0"/>
                    <a:pt x="12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2" name="Group 38"/>
          <p:cNvGrpSpPr>
            <a:grpSpLocks/>
          </p:cNvGrpSpPr>
          <p:nvPr/>
        </p:nvGrpSpPr>
        <p:grpSpPr bwMode="auto">
          <a:xfrm>
            <a:off x="5867400" y="4237038"/>
            <a:ext cx="382588" cy="365125"/>
            <a:chOff x="3696" y="2669"/>
            <a:chExt cx="241" cy="230"/>
          </a:xfrm>
        </p:grpSpPr>
        <p:sp>
          <p:nvSpPr>
            <p:cNvPr id="14421" name="Oval 36"/>
            <p:cNvSpPr>
              <a:spLocks noChangeArrowheads="1"/>
            </p:cNvSpPr>
            <p:nvPr/>
          </p:nvSpPr>
          <p:spPr bwMode="auto">
            <a:xfrm>
              <a:off x="3696" y="2669"/>
              <a:ext cx="241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2" name="Freeform 37"/>
            <p:cNvSpPr>
              <a:spLocks/>
            </p:cNvSpPr>
            <p:nvPr/>
          </p:nvSpPr>
          <p:spPr bwMode="auto">
            <a:xfrm>
              <a:off x="3696" y="2669"/>
              <a:ext cx="241" cy="230"/>
            </a:xfrm>
            <a:custGeom>
              <a:avLst/>
              <a:gdLst>
                <a:gd name="T0" fmla="*/ 126 w 241"/>
                <a:gd name="T1" fmla="*/ 0 h 230"/>
                <a:gd name="T2" fmla="*/ 0 w 241"/>
                <a:gd name="T3" fmla="*/ 115 h 230"/>
                <a:gd name="T4" fmla="*/ 126 w 241"/>
                <a:gd name="T5" fmla="*/ 230 h 230"/>
                <a:gd name="T6" fmla="*/ 241 w 241"/>
                <a:gd name="T7" fmla="*/ 115 h 230"/>
                <a:gd name="T8" fmla="*/ 126 w 241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230">
                  <a:moveTo>
                    <a:pt x="126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8"/>
                    <a:pt x="52" y="230"/>
                    <a:pt x="126" y="230"/>
                  </a:cubicBezTo>
                  <a:cubicBezTo>
                    <a:pt x="189" y="230"/>
                    <a:pt x="241" y="178"/>
                    <a:pt x="241" y="115"/>
                  </a:cubicBezTo>
                  <a:cubicBezTo>
                    <a:pt x="241" y="52"/>
                    <a:pt x="189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3" name="Group 41"/>
          <p:cNvGrpSpPr>
            <a:grpSpLocks/>
          </p:cNvGrpSpPr>
          <p:nvPr/>
        </p:nvGrpSpPr>
        <p:grpSpPr bwMode="auto">
          <a:xfrm>
            <a:off x="4421188" y="4237038"/>
            <a:ext cx="382587" cy="365125"/>
            <a:chOff x="2785" y="2669"/>
            <a:chExt cx="241" cy="230"/>
          </a:xfrm>
        </p:grpSpPr>
        <p:sp>
          <p:nvSpPr>
            <p:cNvPr id="14419" name="Oval 39"/>
            <p:cNvSpPr>
              <a:spLocks noChangeArrowheads="1"/>
            </p:cNvSpPr>
            <p:nvPr/>
          </p:nvSpPr>
          <p:spPr bwMode="auto">
            <a:xfrm>
              <a:off x="2785" y="2669"/>
              <a:ext cx="241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0" name="Freeform 40"/>
            <p:cNvSpPr>
              <a:spLocks/>
            </p:cNvSpPr>
            <p:nvPr/>
          </p:nvSpPr>
          <p:spPr bwMode="auto">
            <a:xfrm>
              <a:off x="2785" y="2669"/>
              <a:ext cx="241" cy="230"/>
            </a:xfrm>
            <a:custGeom>
              <a:avLst/>
              <a:gdLst>
                <a:gd name="T0" fmla="*/ 115 w 241"/>
                <a:gd name="T1" fmla="*/ 0 h 230"/>
                <a:gd name="T2" fmla="*/ 0 w 241"/>
                <a:gd name="T3" fmla="*/ 115 h 230"/>
                <a:gd name="T4" fmla="*/ 115 w 241"/>
                <a:gd name="T5" fmla="*/ 230 h 230"/>
                <a:gd name="T6" fmla="*/ 241 w 241"/>
                <a:gd name="T7" fmla="*/ 115 h 230"/>
                <a:gd name="T8" fmla="*/ 115 w 241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230">
                  <a:moveTo>
                    <a:pt x="115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8"/>
                    <a:pt x="52" y="230"/>
                    <a:pt x="115" y="230"/>
                  </a:cubicBezTo>
                  <a:cubicBezTo>
                    <a:pt x="189" y="230"/>
                    <a:pt x="241" y="178"/>
                    <a:pt x="241" y="115"/>
                  </a:cubicBezTo>
                  <a:cubicBezTo>
                    <a:pt x="241" y="52"/>
                    <a:pt x="189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4" name="Group 44"/>
          <p:cNvGrpSpPr>
            <a:grpSpLocks/>
          </p:cNvGrpSpPr>
          <p:nvPr/>
        </p:nvGrpSpPr>
        <p:grpSpPr bwMode="auto">
          <a:xfrm>
            <a:off x="2908300" y="4237038"/>
            <a:ext cx="366713" cy="365125"/>
            <a:chOff x="1832" y="2669"/>
            <a:chExt cx="231" cy="230"/>
          </a:xfrm>
        </p:grpSpPr>
        <p:sp>
          <p:nvSpPr>
            <p:cNvPr id="14417" name="Oval 42"/>
            <p:cNvSpPr>
              <a:spLocks noChangeArrowheads="1"/>
            </p:cNvSpPr>
            <p:nvPr/>
          </p:nvSpPr>
          <p:spPr bwMode="auto">
            <a:xfrm>
              <a:off x="1832" y="2669"/>
              <a:ext cx="231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8" name="Oval 43"/>
            <p:cNvSpPr>
              <a:spLocks noChangeArrowheads="1"/>
            </p:cNvSpPr>
            <p:nvPr/>
          </p:nvSpPr>
          <p:spPr bwMode="auto">
            <a:xfrm>
              <a:off x="1832" y="2669"/>
              <a:ext cx="231" cy="230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5" name="Group 47"/>
          <p:cNvGrpSpPr>
            <a:grpSpLocks/>
          </p:cNvGrpSpPr>
          <p:nvPr/>
        </p:nvGrpSpPr>
        <p:grpSpPr bwMode="auto">
          <a:xfrm>
            <a:off x="1446213" y="4237038"/>
            <a:ext cx="382587" cy="365125"/>
            <a:chOff x="911" y="2669"/>
            <a:chExt cx="241" cy="230"/>
          </a:xfrm>
        </p:grpSpPr>
        <p:sp>
          <p:nvSpPr>
            <p:cNvPr id="14415" name="Oval 45"/>
            <p:cNvSpPr>
              <a:spLocks noChangeArrowheads="1"/>
            </p:cNvSpPr>
            <p:nvPr/>
          </p:nvSpPr>
          <p:spPr bwMode="auto">
            <a:xfrm>
              <a:off x="911" y="2669"/>
              <a:ext cx="241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6" name="Freeform 46"/>
            <p:cNvSpPr>
              <a:spLocks/>
            </p:cNvSpPr>
            <p:nvPr/>
          </p:nvSpPr>
          <p:spPr bwMode="auto">
            <a:xfrm>
              <a:off x="911" y="2669"/>
              <a:ext cx="241" cy="230"/>
            </a:xfrm>
            <a:custGeom>
              <a:avLst/>
              <a:gdLst>
                <a:gd name="T0" fmla="*/ 126 w 241"/>
                <a:gd name="T1" fmla="*/ 0 h 230"/>
                <a:gd name="T2" fmla="*/ 0 w 241"/>
                <a:gd name="T3" fmla="*/ 115 h 230"/>
                <a:gd name="T4" fmla="*/ 126 w 241"/>
                <a:gd name="T5" fmla="*/ 230 h 230"/>
                <a:gd name="T6" fmla="*/ 241 w 241"/>
                <a:gd name="T7" fmla="*/ 115 h 230"/>
                <a:gd name="T8" fmla="*/ 126 w 241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230">
                  <a:moveTo>
                    <a:pt x="126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8"/>
                    <a:pt x="52" y="230"/>
                    <a:pt x="126" y="230"/>
                  </a:cubicBezTo>
                  <a:cubicBezTo>
                    <a:pt x="188" y="230"/>
                    <a:pt x="241" y="178"/>
                    <a:pt x="241" y="115"/>
                  </a:cubicBezTo>
                  <a:cubicBezTo>
                    <a:pt x="241" y="52"/>
                    <a:pt x="188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6" name="Group 50"/>
          <p:cNvGrpSpPr>
            <a:grpSpLocks/>
          </p:cNvGrpSpPr>
          <p:nvPr/>
        </p:nvGrpSpPr>
        <p:grpSpPr bwMode="auto">
          <a:xfrm>
            <a:off x="1081088" y="4984750"/>
            <a:ext cx="365125" cy="381000"/>
            <a:chOff x="681" y="3140"/>
            <a:chExt cx="230" cy="240"/>
          </a:xfrm>
        </p:grpSpPr>
        <p:sp>
          <p:nvSpPr>
            <p:cNvPr id="14413" name="Oval 48"/>
            <p:cNvSpPr>
              <a:spLocks noChangeArrowheads="1"/>
            </p:cNvSpPr>
            <p:nvPr/>
          </p:nvSpPr>
          <p:spPr bwMode="auto">
            <a:xfrm>
              <a:off x="681" y="3140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4" name="Freeform 49"/>
            <p:cNvSpPr>
              <a:spLocks/>
            </p:cNvSpPr>
            <p:nvPr/>
          </p:nvSpPr>
          <p:spPr bwMode="auto">
            <a:xfrm>
              <a:off x="681" y="3140"/>
              <a:ext cx="230" cy="240"/>
            </a:xfrm>
            <a:custGeom>
              <a:avLst/>
              <a:gdLst>
                <a:gd name="T0" fmla="*/ 115 w 230"/>
                <a:gd name="T1" fmla="*/ 0 h 240"/>
                <a:gd name="T2" fmla="*/ 0 w 230"/>
                <a:gd name="T3" fmla="*/ 125 h 240"/>
                <a:gd name="T4" fmla="*/ 115 w 230"/>
                <a:gd name="T5" fmla="*/ 240 h 240"/>
                <a:gd name="T6" fmla="*/ 230 w 230"/>
                <a:gd name="T7" fmla="*/ 125 h 240"/>
                <a:gd name="T8" fmla="*/ 115 w 230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40">
                  <a:moveTo>
                    <a:pt x="11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30" y="188"/>
                    <a:pt x="230" y="125"/>
                  </a:cubicBezTo>
                  <a:cubicBezTo>
                    <a:pt x="23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7" name="Group 53"/>
          <p:cNvGrpSpPr>
            <a:grpSpLocks/>
          </p:cNvGrpSpPr>
          <p:nvPr/>
        </p:nvGrpSpPr>
        <p:grpSpPr bwMode="auto">
          <a:xfrm>
            <a:off x="1811338" y="4984750"/>
            <a:ext cx="382587" cy="381000"/>
            <a:chOff x="1141" y="3140"/>
            <a:chExt cx="241" cy="240"/>
          </a:xfrm>
        </p:grpSpPr>
        <p:sp>
          <p:nvSpPr>
            <p:cNvPr id="14411" name="Oval 51"/>
            <p:cNvSpPr>
              <a:spLocks noChangeArrowheads="1"/>
            </p:cNvSpPr>
            <p:nvPr/>
          </p:nvSpPr>
          <p:spPr bwMode="auto">
            <a:xfrm>
              <a:off x="1141" y="3140"/>
              <a:ext cx="241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2" name="Freeform 52"/>
            <p:cNvSpPr>
              <a:spLocks/>
            </p:cNvSpPr>
            <p:nvPr/>
          </p:nvSpPr>
          <p:spPr bwMode="auto">
            <a:xfrm>
              <a:off x="1141" y="3140"/>
              <a:ext cx="241" cy="240"/>
            </a:xfrm>
            <a:custGeom>
              <a:avLst/>
              <a:gdLst>
                <a:gd name="T0" fmla="*/ 126 w 241"/>
                <a:gd name="T1" fmla="*/ 0 h 240"/>
                <a:gd name="T2" fmla="*/ 0 w 241"/>
                <a:gd name="T3" fmla="*/ 125 h 240"/>
                <a:gd name="T4" fmla="*/ 126 w 241"/>
                <a:gd name="T5" fmla="*/ 240 h 240"/>
                <a:gd name="T6" fmla="*/ 241 w 241"/>
                <a:gd name="T7" fmla="*/ 125 h 240"/>
                <a:gd name="T8" fmla="*/ 126 w 241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240">
                  <a:moveTo>
                    <a:pt x="126" y="0"/>
                  </a:moveTo>
                  <a:cubicBezTo>
                    <a:pt x="53" y="0"/>
                    <a:pt x="0" y="52"/>
                    <a:pt x="0" y="125"/>
                  </a:cubicBezTo>
                  <a:cubicBezTo>
                    <a:pt x="0" y="188"/>
                    <a:pt x="53" y="240"/>
                    <a:pt x="126" y="240"/>
                  </a:cubicBezTo>
                  <a:cubicBezTo>
                    <a:pt x="189" y="240"/>
                    <a:pt x="241" y="188"/>
                    <a:pt x="241" y="125"/>
                  </a:cubicBezTo>
                  <a:cubicBezTo>
                    <a:pt x="241" y="52"/>
                    <a:pt x="189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8" name="Group 56"/>
          <p:cNvGrpSpPr>
            <a:grpSpLocks/>
          </p:cNvGrpSpPr>
          <p:nvPr/>
        </p:nvGrpSpPr>
        <p:grpSpPr bwMode="auto">
          <a:xfrm>
            <a:off x="2559050" y="4984750"/>
            <a:ext cx="382588" cy="381000"/>
            <a:chOff x="1612" y="3140"/>
            <a:chExt cx="241" cy="240"/>
          </a:xfrm>
        </p:grpSpPr>
        <p:sp>
          <p:nvSpPr>
            <p:cNvPr id="14409" name="Oval 54"/>
            <p:cNvSpPr>
              <a:spLocks noChangeArrowheads="1"/>
            </p:cNvSpPr>
            <p:nvPr/>
          </p:nvSpPr>
          <p:spPr bwMode="auto">
            <a:xfrm>
              <a:off x="1612" y="3140"/>
              <a:ext cx="241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0" name="Freeform 55"/>
            <p:cNvSpPr>
              <a:spLocks/>
            </p:cNvSpPr>
            <p:nvPr/>
          </p:nvSpPr>
          <p:spPr bwMode="auto">
            <a:xfrm>
              <a:off x="1612" y="3140"/>
              <a:ext cx="241" cy="240"/>
            </a:xfrm>
            <a:custGeom>
              <a:avLst/>
              <a:gdLst>
                <a:gd name="T0" fmla="*/ 116 w 241"/>
                <a:gd name="T1" fmla="*/ 0 h 240"/>
                <a:gd name="T2" fmla="*/ 0 w 241"/>
                <a:gd name="T3" fmla="*/ 125 h 240"/>
                <a:gd name="T4" fmla="*/ 116 w 241"/>
                <a:gd name="T5" fmla="*/ 240 h 240"/>
                <a:gd name="T6" fmla="*/ 241 w 241"/>
                <a:gd name="T7" fmla="*/ 125 h 240"/>
                <a:gd name="T8" fmla="*/ 116 w 241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240">
                  <a:moveTo>
                    <a:pt x="116" y="0"/>
                  </a:moveTo>
                  <a:cubicBezTo>
                    <a:pt x="53" y="0"/>
                    <a:pt x="0" y="52"/>
                    <a:pt x="0" y="125"/>
                  </a:cubicBezTo>
                  <a:cubicBezTo>
                    <a:pt x="0" y="188"/>
                    <a:pt x="53" y="240"/>
                    <a:pt x="116" y="240"/>
                  </a:cubicBezTo>
                  <a:cubicBezTo>
                    <a:pt x="189" y="240"/>
                    <a:pt x="241" y="188"/>
                    <a:pt x="241" y="125"/>
                  </a:cubicBezTo>
                  <a:cubicBezTo>
                    <a:pt x="241" y="52"/>
                    <a:pt x="189" y="0"/>
                    <a:pt x="11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9" name="Group 59"/>
          <p:cNvGrpSpPr>
            <a:grpSpLocks/>
          </p:cNvGrpSpPr>
          <p:nvPr/>
        </p:nvGrpSpPr>
        <p:grpSpPr bwMode="auto">
          <a:xfrm>
            <a:off x="3308350" y="4984750"/>
            <a:ext cx="365125" cy="381000"/>
            <a:chOff x="2084" y="3140"/>
            <a:chExt cx="230" cy="240"/>
          </a:xfrm>
        </p:grpSpPr>
        <p:sp>
          <p:nvSpPr>
            <p:cNvPr id="14407" name="Oval 57"/>
            <p:cNvSpPr>
              <a:spLocks noChangeArrowheads="1"/>
            </p:cNvSpPr>
            <p:nvPr/>
          </p:nvSpPr>
          <p:spPr bwMode="auto">
            <a:xfrm>
              <a:off x="2084" y="3140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8" name="Freeform 58"/>
            <p:cNvSpPr>
              <a:spLocks/>
            </p:cNvSpPr>
            <p:nvPr/>
          </p:nvSpPr>
          <p:spPr bwMode="auto">
            <a:xfrm>
              <a:off x="2084" y="3140"/>
              <a:ext cx="230" cy="240"/>
            </a:xfrm>
            <a:custGeom>
              <a:avLst/>
              <a:gdLst>
                <a:gd name="T0" fmla="*/ 115 w 230"/>
                <a:gd name="T1" fmla="*/ 0 h 240"/>
                <a:gd name="T2" fmla="*/ 0 w 230"/>
                <a:gd name="T3" fmla="*/ 125 h 240"/>
                <a:gd name="T4" fmla="*/ 115 w 230"/>
                <a:gd name="T5" fmla="*/ 240 h 240"/>
                <a:gd name="T6" fmla="*/ 230 w 230"/>
                <a:gd name="T7" fmla="*/ 125 h 240"/>
                <a:gd name="T8" fmla="*/ 115 w 230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40">
                  <a:moveTo>
                    <a:pt x="11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30" y="188"/>
                    <a:pt x="230" y="125"/>
                  </a:cubicBezTo>
                  <a:cubicBezTo>
                    <a:pt x="23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0" name="Group 62"/>
          <p:cNvGrpSpPr>
            <a:grpSpLocks/>
          </p:cNvGrpSpPr>
          <p:nvPr/>
        </p:nvGrpSpPr>
        <p:grpSpPr bwMode="auto">
          <a:xfrm>
            <a:off x="4038600" y="4984750"/>
            <a:ext cx="382588" cy="381000"/>
            <a:chOff x="2544" y="3140"/>
            <a:chExt cx="241" cy="240"/>
          </a:xfrm>
        </p:grpSpPr>
        <p:sp>
          <p:nvSpPr>
            <p:cNvPr id="14405" name="Oval 60"/>
            <p:cNvSpPr>
              <a:spLocks noChangeArrowheads="1"/>
            </p:cNvSpPr>
            <p:nvPr/>
          </p:nvSpPr>
          <p:spPr bwMode="auto">
            <a:xfrm>
              <a:off x="2544" y="3140"/>
              <a:ext cx="241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6" name="Freeform 61"/>
            <p:cNvSpPr>
              <a:spLocks/>
            </p:cNvSpPr>
            <p:nvPr/>
          </p:nvSpPr>
          <p:spPr bwMode="auto">
            <a:xfrm>
              <a:off x="2544" y="3140"/>
              <a:ext cx="241" cy="240"/>
            </a:xfrm>
            <a:custGeom>
              <a:avLst/>
              <a:gdLst>
                <a:gd name="T0" fmla="*/ 126 w 241"/>
                <a:gd name="T1" fmla="*/ 0 h 240"/>
                <a:gd name="T2" fmla="*/ 0 w 241"/>
                <a:gd name="T3" fmla="*/ 125 h 240"/>
                <a:gd name="T4" fmla="*/ 126 w 241"/>
                <a:gd name="T5" fmla="*/ 240 h 240"/>
                <a:gd name="T6" fmla="*/ 241 w 241"/>
                <a:gd name="T7" fmla="*/ 125 h 240"/>
                <a:gd name="T8" fmla="*/ 126 w 241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240">
                  <a:moveTo>
                    <a:pt x="126" y="0"/>
                  </a:moveTo>
                  <a:cubicBezTo>
                    <a:pt x="53" y="0"/>
                    <a:pt x="0" y="52"/>
                    <a:pt x="0" y="125"/>
                  </a:cubicBezTo>
                  <a:cubicBezTo>
                    <a:pt x="0" y="188"/>
                    <a:pt x="53" y="240"/>
                    <a:pt x="126" y="240"/>
                  </a:cubicBezTo>
                  <a:cubicBezTo>
                    <a:pt x="189" y="240"/>
                    <a:pt x="241" y="188"/>
                    <a:pt x="241" y="125"/>
                  </a:cubicBezTo>
                  <a:cubicBezTo>
                    <a:pt x="241" y="52"/>
                    <a:pt x="189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1" name="Group 65"/>
          <p:cNvGrpSpPr>
            <a:grpSpLocks/>
          </p:cNvGrpSpPr>
          <p:nvPr/>
        </p:nvGrpSpPr>
        <p:grpSpPr bwMode="auto">
          <a:xfrm>
            <a:off x="4786313" y="4984750"/>
            <a:ext cx="382587" cy="381000"/>
            <a:chOff x="3015" y="3140"/>
            <a:chExt cx="241" cy="240"/>
          </a:xfrm>
        </p:grpSpPr>
        <p:sp>
          <p:nvSpPr>
            <p:cNvPr id="14403" name="Oval 63"/>
            <p:cNvSpPr>
              <a:spLocks noChangeArrowheads="1"/>
            </p:cNvSpPr>
            <p:nvPr/>
          </p:nvSpPr>
          <p:spPr bwMode="auto">
            <a:xfrm>
              <a:off x="3015" y="3140"/>
              <a:ext cx="241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4" name="Freeform 64"/>
            <p:cNvSpPr>
              <a:spLocks/>
            </p:cNvSpPr>
            <p:nvPr/>
          </p:nvSpPr>
          <p:spPr bwMode="auto">
            <a:xfrm>
              <a:off x="3015" y="3140"/>
              <a:ext cx="241" cy="240"/>
            </a:xfrm>
            <a:custGeom>
              <a:avLst/>
              <a:gdLst>
                <a:gd name="T0" fmla="*/ 116 w 241"/>
                <a:gd name="T1" fmla="*/ 0 h 240"/>
                <a:gd name="T2" fmla="*/ 0 w 241"/>
                <a:gd name="T3" fmla="*/ 125 h 240"/>
                <a:gd name="T4" fmla="*/ 116 w 241"/>
                <a:gd name="T5" fmla="*/ 240 h 240"/>
                <a:gd name="T6" fmla="*/ 241 w 241"/>
                <a:gd name="T7" fmla="*/ 125 h 240"/>
                <a:gd name="T8" fmla="*/ 116 w 241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240">
                  <a:moveTo>
                    <a:pt x="116" y="0"/>
                  </a:moveTo>
                  <a:cubicBezTo>
                    <a:pt x="53" y="0"/>
                    <a:pt x="0" y="52"/>
                    <a:pt x="0" y="125"/>
                  </a:cubicBezTo>
                  <a:cubicBezTo>
                    <a:pt x="0" y="188"/>
                    <a:pt x="53" y="240"/>
                    <a:pt x="116" y="240"/>
                  </a:cubicBezTo>
                  <a:cubicBezTo>
                    <a:pt x="189" y="240"/>
                    <a:pt x="241" y="188"/>
                    <a:pt x="241" y="125"/>
                  </a:cubicBezTo>
                  <a:cubicBezTo>
                    <a:pt x="241" y="52"/>
                    <a:pt x="189" y="0"/>
                    <a:pt x="11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2" name="Group 68"/>
          <p:cNvGrpSpPr>
            <a:grpSpLocks/>
          </p:cNvGrpSpPr>
          <p:nvPr/>
        </p:nvGrpSpPr>
        <p:grpSpPr bwMode="auto">
          <a:xfrm>
            <a:off x="5535613" y="4984750"/>
            <a:ext cx="381000" cy="381000"/>
            <a:chOff x="3487" y="3140"/>
            <a:chExt cx="240" cy="240"/>
          </a:xfrm>
        </p:grpSpPr>
        <p:sp>
          <p:nvSpPr>
            <p:cNvPr id="14401" name="Oval 66"/>
            <p:cNvSpPr>
              <a:spLocks noChangeArrowheads="1"/>
            </p:cNvSpPr>
            <p:nvPr/>
          </p:nvSpPr>
          <p:spPr bwMode="auto">
            <a:xfrm>
              <a:off x="3487" y="3140"/>
              <a:ext cx="24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2" name="Freeform 67"/>
            <p:cNvSpPr>
              <a:spLocks/>
            </p:cNvSpPr>
            <p:nvPr/>
          </p:nvSpPr>
          <p:spPr bwMode="auto">
            <a:xfrm>
              <a:off x="3487" y="3140"/>
              <a:ext cx="240" cy="240"/>
            </a:xfrm>
            <a:custGeom>
              <a:avLst/>
              <a:gdLst>
                <a:gd name="T0" fmla="*/ 115 w 240"/>
                <a:gd name="T1" fmla="*/ 0 h 240"/>
                <a:gd name="T2" fmla="*/ 0 w 240"/>
                <a:gd name="T3" fmla="*/ 125 h 240"/>
                <a:gd name="T4" fmla="*/ 115 w 240"/>
                <a:gd name="T5" fmla="*/ 240 h 240"/>
                <a:gd name="T6" fmla="*/ 240 w 240"/>
                <a:gd name="T7" fmla="*/ 125 h 240"/>
                <a:gd name="T8" fmla="*/ 115 w 240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" h="240">
                  <a:moveTo>
                    <a:pt x="11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40" y="188"/>
                    <a:pt x="240" y="125"/>
                  </a:cubicBezTo>
                  <a:cubicBezTo>
                    <a:pt x="24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3" name="Group 71"/>
          <p:cNvGrpSpPr>
            <a:grpSpLocks/>
          </p:cNvGrpSpPr>
          <p:nvPr/>
        </p:nvGrpSpPr>
        <p:grpSpPr bwMode="auto">
          <a:xfrm>
            <a:off x="6283325" y="4984750"/>
            <a:ext cx="365125" cy="381000"/>
            <a:chOff x="3958" y="3140"/>
            <a:chExt cx="230" cy="240"/>
          </a:xfrm>
        </p:grpSpPr>
        <p:sp>
          <p:nvSpPr>
            <p:cNvPr id="14399" name="Oval 69"/>
            <p:cNvSpPr>
              <a:spLocks noChangeArrowheads="1"/>
            </p:cNvSpPr>
            <p:nvPr/>
          </p:nvSpPr>
          <p:spPr bwMode="auto">
            <a:xfrm>
              <a:off x="3958" y="3140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0" name="Freeform 70"/>
            <p:cNvSpPr>
              <a:spLocks/>
            </p:cNvSpPr>
            <p:nvPr/>
          </p:nvSpPr>
          <p:spPr bwMode="auto">
            <a:xfrm>
              <a:off x="3958" y="3140"/>
              <a:ext cx="230" cy="240"/>
            </a:xfrm>
            <a:custGeom>
              <a:avLst/>
              <a:gdLst>
                <a:gd name="T0" fmla="*/ 115 w 230"/>
                <a:gd name="T1" fmla="*/ 0 h 240"/>
                <a:gd name="T2" fmla="*/ 0 w 230"/>
                <a:gd name="T3" fmla="*/ 125 h 240"/>
                <a:gd name="T4" fmla="*/ 115 w 230"/>
                <a:gd name="T5" fmla="*/ 240 h 240"/>
                <a:gd name="T6" fmla="*/ 230 w 230"/>
                <a:gd name="T7" fmla="*/ 125 h 240"/>
                <a:gd name="T8" fmla="*/ 115 w 230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40">
                  <a:moveTo>
                    <a:pt x="11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30" y="188"/>
                    <a:pt x="230" y="125"/>
                  </a:cubicBezTo>
                  <a:cubicBezTo>
                    <a:pt x="23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4" name="Group 74"/>
          <p:cNvGrpSpPr>
            <a:grpSpLocks/>
          </p:cNvGrpSpPr>
          <p:nvPr/>
        </p:nvGrpSpPr>
        <p:grpSpPr bwMode="auto">
          <a:xfrm>
            <a:off x="698500" y="5748338"/>
            <a:ext cx="365125" cy="381000"/>
            <a:chOff x="440" y="3621"/>
            <a:chExt cx="230" cy="240"/>
          </a:xfrm>
        </p:grpSpPr>
        <p:sp>
          <p:nvSpPr>
            <p:cNvPr id="14397" name="Oval 72"/>
            <p:cNvSpPr>
              <a:spLocks noChangeArrowheads="1"/>
            </p:cNvSpPr>
            <p:nvPr/>
          </p:nvSpPr>
          <p:spPr bwMode="auto">
            <a:xfrm>
              <a:off x="440" y="3621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8" name="Freeform 73"/>
            <p:cNvSpPr>
              <a:spLocks/>
            </p:cNvSpPr>
            <p:nvPr/>
          </p:nvSpPr>
          <p:spPr bwMode="auto">
            <a:xfrm>
              <a:off x="440" y="3621"/>
              <a:ext cx="230" cy="240"/>
            </a:xfrm>
            <a:custGeom>
              <a:avLst/>
              <a:gdLst>
                <a:gd name="T0" fmla="*/ 115 w 230"/>
                <a:gd name="T1" fmla="*/ 0 h 240"/>
                <a:gd name="T2" fmla="*/ 0 w 230"/>
                <a:gd name="T3" fmla="*/ 115 h 240"/>
                <a:gd name="T4" fmla="*/ 115 w 230"/>
                <a:gd name="T5" fmla="*/ 240 h 240"/>
                <a:gd name="T6" fmla="*/ 230 w 230"/>
                <a:gd name="T7" fmla="*/ 115 h 240"/>
                <a:gd name="T8" fmla="*/ 115 w 230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40">
                  <a:moveTo>
                    <a:pt x="115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30" y="188"/>
                    <a:pt x="230" y="115"/>
                  </a:cubicBezTo>
                  <a:cubicBezTo>
                    <a:pt x="23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5" name="Group 77"/>
          <p:cNvGrpSpPr>
            <a:grpSpLocks/>
          </p:cNvGrpSpPr>
          <p:nvPr/>
        </p:nvGrpSpPr>
        <p:grpSpPr bwMode="auto">
          <a:xfrm>
            <a:off x="1397000" y="5748338"/>
            <a:ext cx="365125" cy="381000"/>
            <a:chOff x="880" y="3621"/>
            <a:chExt cx="230" cy="240"/>
          </a:xfrm>
        </p:grpSpPr>
        <p:sp>
          <p:nvSpPr>
            <p:cNvPr id="14395" name="Oval 75"/>
            <p:cNvSpPr>
              <a:spLocks noChangeArrowheads="1"/>
            </p:cNvSpPr>
            <p:nvPr/>
          </p:nvSpPr>
          <p:spPr bwMode="auto">
            <a:xfrm>
              <a:off x="880" y="3621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6" name="Oval 76"/>
            <p:cNvSpPr>
              <a:spLocks noChangeArrowheads="1"/>
            </p:cNvSpPr>
            <p:nvPr/>
          </p:nvSpPr>
          <p:spPr bwMode="auto">
            <a:xfrm>
              <a:off x="880" y="3621"/>
              <a:ext cx="230" cy="240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5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Second Largest Key by Tournament</a:t>
            </a:r>
          </a:p>
        </p:txBody>
      </p:sp>
      <p:sp>
        <p:nvSpPr>
          <p:cNvPr id="143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</a:t>
            </a:r>
          </a:p>
        </p:txBody>
      </p:sp>
      <p:sp>
        <p:nvSpPr>
          <p:cNvPr id="14358" name="Text Box 6"/>
          <p:cNvSpPr txBox="1">
            <a:spLocks noChangeArrowheads="1"/>
          </p:cNvSpPr>
          <p:nvPr/>
        </p:nvSpPr>
        <p:spPr bwMode="auto">
          <a:xfrm>
            <a:off x="684213" y="56610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59" name="Text Box 7"/>
          <p:cNvSpPr txBox="1">
            <a:spLocks noChangeArrowheads="1"/>
          </p:cNvSpPr>
          <p:nvPr/>
        </p:nvSpPr>
        <p:spPr bwMode="auto">
          <a:xfrm>
            <a:off x="1403350" y="56610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4360" name="Text Box 8"/>
          <p:cNvSpPr txBox="1">
            <a:spLocks noChangeArrowheads="1"/>
          </p:cNvSpPr>
          <p:nvPr/>
        </p:nvSpPr>
        <p:spPr bwMode="auto">
          <a:xfrm>
            <a:off x="1835150" y="49418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61" name="Text Box 9"/>
          <p:cNvSpPr txBox="1">
            <a:spLocks noChangeArrowheads="1"/>
          </p:cNvSpPr>
          <p:nvPr/>
        </p:nvSpPr>
        <p:spPr bwMode="auto">
          <a:xfrm>
            <a:off x="2555875" y="49418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4362" name="Text Box 10"/>
          <p:cNvSpPr txBox="1">
            <a:spLocks noChangeArrowheads="1"/>
          </p:cNvSpPr>
          <p:nvPr/>
        </p:nvSpPr>
        <p:spPr bwMode="auto">
          <a:xfrm>
            <a:off x="3276600" y="49418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4363" name="Text Box 11"/>
          <p:cNvSpPr txBox="1">
            <a:spLocks noChangeArrowheads="1"/>
          </p:cNvSpPr>
          <p:nvPr/>
        </p:nvSpPr>
        <p:spPr bwMode="auto">
          <a:xfrm>
            <a:off x="4067175" y="49418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4364" name="Text Box 12"/>
          <p:cNvSpPr txBox="1">
            <a:spLocks noChangeArrowheads="1"/>
          </p:cNvSpPr>
          <p:nvPr/>
        </p:nvSpPr>
        <p:spPr bwMode="auto">
          <a:xfrm>
            <a:off x="4787900" y="49418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4365" name="Text Box 13"/>
          <p:cNvSpPr txBox="1">
            <a:spLocks noChangeArrowheads="1"/>
          </p:cNvSpPr>
          <p:nvPr/>
        </p:nvSpPr>
        <p:spPr bwMode="auto">
          <a:xfrm>
            <a:off x="5508625" y="49418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8</a:t>
            </a:r>
          </a:p>
        </p:txBody>
      </p:sp>
      <p:sp>
        <p:nvSpPr>
          <p:cNvPr id="14366" name="Text Box 14"/>
          <p:cNvSpPr txBox="1">
            <a:spLocks noChangeArrowheads="1"/>
          </p:cNvSpPr>
          <p:nvPr/>
        </p:nvSpPr>
        <p:spPr bwMode="auto">
          <a:xfrm>
            <a:off x="6227763" y="49418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9</a:t>
            </a:r>
          </a:p>
        </p:txBody>
      </p:sp>
      <p:sp>
        <p:nvSpPr>
          <p:cNvPr id="14367" name="Text Box 15"/>
          <p:cNvSpPr txBox="1">
            <a:spLocks noChangeArrowheads="1"/>
          </p:cNvSpPr>
          <p:nvPr/>
        </p:nvSpPr>
        <p:spPr bwMode="auto">
          <a:xfrm>
            <a:off x="1042988" y="49418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4368" name="Text Box 16"/>
          <p:cNvSpPr txBox="1">
            <a:spLocks noChangeArrowheads="1"/>
          </p:cNvSpPr>
          <p:nvPr/>
        </p:nvSpPr>
        <p:spPr bwMode="auto">
          <a:xfrm>
            <a:off x="1476375" y="41497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4369" name="Text Box 17"/>
          <p:cNvSpPr txBox="1">
            <a:spLocks noChangeArrowheads="1"/>
          </p:cNvSpPr>
          <p:nvPr/>
        </p:nvSpPr>
        <p:spPr bwMode="auto">
          <a:xfrm>
            <a:off x="2916238" y="42211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70" name="Text Box 18"/>
          <p:cNvSpPr txBox="1">
            <a:spLocks noChangeArrowheads="1"/>
          </p:cNvSpPr>
          <p:nvPr/>
        </p:nvSpPr>
        <p:spPr bwMode="auto">
          <a:xfrm>
            <a:off x="4427538" y="41497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4371" name="Text Box 19"/>
          <p:cNvSpPr txBox="1">
            <a:spLocks noChangeArrowheads="1"/>
          </p:cNvSpPr>
          <p:nvPr/>
        </p:nvSpPr>
        <p:spPr bwMode="auto">
          <a:xfrm>
            <a:off x="5867400" y="41497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9</a:t>
            </a:r>
          </a:p>
        </p:txBody>
      </p:sp>
      <p:sp>
        <p:nvSpPr>
          <p:cNvPr id="14372" name="Text Box 20"/>
          <p:cNvSpPr txBox="1">
            <a:spLocks noChangeArrowheads="1"/>
          </p:cNvSpPr>
          <p:nvPr/>
        </p:nvSpPr>
        <p:spPr bwMode="auto">
          <a:xfrm>
            <a:off x="2124075" y="33575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4373" name="Text Box 21"/>
          <p:cNvSpPr txBox="1">
            <a:spLocks noChangeArrowheads="1"/>
          </p:cNvSpPr>
          <p:nvPr/>
        </p:nvSpPr>
        <p:spPr bwMode="auto">
          <a:xfrm>
            <a:off x="5148263" y="328453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74" name="Text Box 22"/>
          <p:cNvSpPr txBox="1">
            <a:spLocks noChangeArrowheads="1"/>
          </p:cNvSpPr>
          <p:nvPr/>
        </p:nvSpPr>
        <p:spPr bwMode="auto">
          <a:xfrm>
            <a:off x="3635375" y="24923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4375" name="Text Box 23"/>
          <p:cNvSpPr txBox="1">
            <a:spLocks noChangeArrowheads="1"/>
          </p:cNvSpPr>
          <p:nvPr/>
        </p:nvSpPr>
        <p:spPr bwMode="auto">
          <a:xfrm>
            <a:off x="6408738" y="3213100"/>
            <a:ext cx="2484437" cy="1625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 is </a:t>
            </a:r>
            <a:r>
              <a:rPr lang="en-US" altLang="zh-CN" i="1"/>
              <a:t>max</a:t>
            </a:r>
            <a:endParaRPr lang="en-US" altLang="zh-CN"/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Only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5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6</a:t>
            </a:r>
            <a:r>
              <a:rPr lang="en-US" altLang="zh-CN"/>
              <a:t> may be the second largest key.</a:t>
            </a:r>
            <a:r>
              <a:rPr lang="en-US" altLang="zh-CN" i="1"/>
              <a:t> </a:t>
            </a:r>
            <a:endParaRPr lang="en-US" altLang="zh-CN"/>
          </a:p>
        </p:txBody>
      </p:sp>
      <p:sp>
        <p:nvSpPr>
          <p:cNvPr id="14376" name="Text Box 94"/>
          <p:cNvSpPr txBox="1">
            <a:spLocks noChangeArrowheads="1"/>
          </p:cNvSpPr>
          <p:nvPr/>
        </p:nvSpPr>
        <p:spPr bwMode="auto">
          <a:xfrm>
            <a:off x="323850" y="2565400"/>
            <a:ext cx="165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Larger key bubbles up</a:t>
            </a:r>
          </a:p>
        </p:txBody>
      </p:sp>
      <p:sp>
        <p:nvSpPr>
          <p:cNvPr id="78943" name="AutoShape 95"/>
          <p:cNvSpPr>
            <a:spLocks noChangeArrowheads="1"/>
          </p:cNvSpPr>
          <p:nvPr/>
        </p:nvSpPr>
        <p:spPr bwMode="auto">
          <a:xfrm rot="16200000">
            <a:off x="-469106" y="4221957"/>
            <a:ext cx="2089150" cy="360362"/>
          </a:xfrm>
          <a:prstGeom prst="rightArrow">
            <a:avLst>
              <a:gd name="adj1" fmla="val 50000"/>
              <a:gd name="adj2" fmla="val 14493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378" name="Text Box 96"/>
          <p:cNvSpPr txBox="1">
            <a:spLocks noChangeArrowheads="1"/>
          </p:cNvSpPr>
          <p:nvPr/>
        </p:nvSpPr>
        <p:spPr bwMode="auto">
          <a:xfrm>
            <a:off x="5076825" y="1557338"/>
            <a:ext cx="3600450" cy="1552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The length of the longest path is </a:t>
            </a:r>
            <a:r>
              <a:rPr lang="en-US" altLang="zh-CN">
                <a:sym typeface="Symbol" pitchFamily="18" charset="2"/>
              </a:rPr>
              <a:t>lg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 , as many as those compared to </a:t>
            </a:r>
            <a:r>
              <a:rPr lang="en-US" altLang="zh-CN" i="1">
                <a:sym typeface="Symbol" pitchFamily="18" charset="2"/>
              </a:rPr>
              <a:t>max</a:t>
            </a:r>
            <a:r>
              <a:rPr lang="en-US" altLang="zh-CN">
                <a:sym typeface="Symbol" pitchFamily="18" charset="2"/>
              </a:rPr>
              <a:t> at most. </a:t>
            </a:r>
          </a:p>
        </p:txBody>
      </p:sp>
      <p:sp>
        <p:nvSpPr>
          <p:cNvPr id="14379" name="Line 98"/>
          <p:cNvSpPr>
            <a:spLocks noChangeShapeType="1"/>
          </p:cNvSpPr>
          <p:nvPr/>
        </p:nvSpPr>
        <p:spPr bwMode="auto">
          <a:xfrm flipV="1">
            <a:off x="939800" y="5348288"/>
            <a:ext cx="238125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0" name="Line 99"/>
          <p:cNvSpPr>
            <a:spLocks noChangeShapeType="1"/>
          </p:cNvSpPr>
          <p:nvPr/>
        </p:nvSpPr>
        <p:spPr bwMode="auto">
          <a:xfrm flipH="1" flipV="1">
            <a:off x="1339850" y="5335588"/>
            <a:ext cx="176213" cy="4016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1" name="Line 100"/>
          <p:cNvSpPr>
            <a:spLocks noChangeShapeType="1"/>
          </p:cNvSpPr>
          <p:nvPr/>
        </p:nvSpPr>
        <p:spPr bwMode="auto">
          <a:xfrm flipV="1">
            <a:off x="1327150" y="4559300"/>
            <a:ext cx="201613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2" name="Line 101"/>
          <p:cNvSpPr>
            <a:spLocks noChangeShapeType="1"/>
          </p:cNvSpPr>
          <p:nvPr/>
        </p:nvSpPr>
        <p:spPr bwMode="auto">
          <a:xfrm flipH="1" flipV="1">
            <a:off x="1728788" y="4572000"/>
            <a:ext cx="200025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3" name="Line 102"/>
          <p:cNvSpPr>
            <a:spLocks noChangeShapeType="1"/>
          </p:cNvSpPr>
          <p:nvPr/>
        </p:nvSpPr>
        <p:spPr bwMode="auto">
          <a:xfrm flipV="1">
            <a:off x="1763713" y="3732213"/>
            <a:ext cx="428625" cy="488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4" name="Line 103"/>
          <p:cNvSpPr>
            <a:spLocks noChangeShapeType="1"/>
          </p:cNvSpPr>
          <p:nvPr/>
        </p:nvSpPr>
        <p:spPr bwMode="auto">
          <a:xfrm flipV="1">
            <a:off x="2466975" y="2794000"/>
            <a:ext cx="1216025" cy="663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5" name="Line 104"/>
          <p:cNvSpPr>
            <a:spLocks noChangeShapeType="1"/>
          </p:cNvSpPr>
          <p:nvPr/>
        </p:nvSpPr>
        <p:spPr bwMode="auto">
          <a:xfrm flipH="1" flipV="1">
            <a:off x="4021138" y="2805113"/>
            <a:ext cx="11271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6" name="Line 105"/>
          <p:cNvSpPr>
            <a:spLocks noChangeShapeType="1"/>
          </p:cNvSpPr>
          <p:nvPr/>
        </p:nvSpPr>
        <p:spPr bwMode="auto">
          <a:xfrm flipH="1" flipV="1">
            <a:off x="2479675" y="3719513"/>
            <a:ext cx="5016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7" name="Line 106"/>
          <p:cNvSpPr>
            <a:spLocks noChangeShapeType="1"/>
          </p:cNvSpPr>
          <p:nvPr/>
        </p:nvSpPr>
        <p:spPr bwMode="auto">
          <a:xfrm flipV="1">
            <a:off x="2817813" y="4572000"/>
            <a:ext cx="18891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8" name="Line 107"/>
          <p:cNvSpPr>
            <a:spLocks noChangeShapeType="1"/>
          </p:cNvSpPr>
          <p:nvPr/>
        </p:nvSpPr>
        <p:spPr bwMode="auto">
          <a:xfrm flipH="1" flipV="1">
            <a:off x="3181350" y="4572000"/>
            <a:ext cx="263525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89" name="Line 108"/>
          <p:cNvSpPr>
            <a:spLocks noChangeShapeType="1"/>
          </p:cNvSpPr>
          <p:nvPr/>
        </p:nvSpPr>
        <p:spPr bwMode="auto">
          <a:xfrm flipV="1">
            <a:off x="4295775" y="4572000"/>
            <a:ext cx="21431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90" name="Line 109"/>
          <p:cNvSpPr>
            <a:spLocks noChangeShapeType="1"/>
          </p:cNvSpPr>
          <p:nvPr/>
        </p:nvSpPr>
        <p:spPr bwMode="auto">
          <a:xfrm flipH="1" flipV="1">
            <a:off x="4684713" y="4584700"/>
            <a:ext cx="225425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91" name="Line 110"/>
          <p:cNvSpPr>
            <a:spLocks noChangeShapeType="1"/>
          </p:cNvSpPr>
          <p:nvPr/>
        </p:nvSpPr>
        <p:spPr bwMode="auto">
          <a:xfrm flipV="1">
            <a:off x="4746625" y="3683000"/>
            <a:ext cx="4397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92" name="Line 111"/>
          <p:cNvSpPr>
            <a:spLocks noChangeShapeType="1"/>
          </p:cNvSpPr>
          <p:nvPr/>
        </p:nvSpPr>
        <p:spPr bwMode="auto">
          <a:xfrm flipH="1" flipV="1">
            <a:off x="5448300" y="3657600"/>
            <a:ext cx="5143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93" name="Line 112"/>
          <p:cNvSpPr>
            <a:spLocks noChangeShapeType="1"/>
          </p:cNvSpPr>
          <p:nvPr/>
        </p:nvSpPr>
        <p:spPr bwMode="auto">
          <a:xfrm flipV="1">
            <a:off x="5773738" y="4572000"/>
            <a:ext cx="201612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94" name="Line 113"/>
          <p:cNvSpPr>
            <a:spLocks noChangeShapeType="1"/>
          </p:cNvSpPr>
          <p:nvPr/>
        </p:nvSpPr>
        <p:spPr bwMode="auto">
          <a:xfrm flipH="1" flipV="1">
            <a:off x="6162675" y="4572000"/>
            <a:ext cx="238125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Finding the Second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Any algorithm that finds </a:t>
            </a:r>
            <a:r>
              <a:rPr lang="en-US" altLang="zh-CN" sz="2800" i="1"/>
              <a:t>secondLargest</a:t>
            </a:r>
            <a:r>
              <a:rPr lang="en-US" altLang="zh-CN" sz="2800"/>
              <a:t> must also find </a:t>
            </a:r>
            <a:r>
              <a:rPr lang="en-US" altLang="zh-CN" sz="2800" i="1"/>
              <a:t>max</a:t>
            </a:r>
            <a:r>
              <a:rPr lang="en-US" altLang="zh-CN" sz="2800"/>
              <a:t> before. (</a:t>
            </a:r>
            <a:r>
              <a:rPr lang="en-US" altLang="zh-CN" sz="2800" i="1"/>
              <a:t>n</a:t>
            </a:r>
            <a:r>
              <a:rPr lang="en-US" altLang="zh-CN" sz="2800"/>
              <a:t>-1)</a:t>
            </a:r>
          </a:p>
          <a:p>
            <a:pPr eaLnBrk="1" hangingPunct="1"/>
            <a:r>
              <a:rPr lang="en-US" altLang="zh-CN" sz="2800"/>
              <a:t>The </a:t>
            </a:r>
            <a:r>
              <a:rPr lang="en-US" altLang="zh-CN" sz="2800" i="1"/>
              <a:t>secondLargest</a:t>
            </a:r>
            <a:r>
              <a:rPr lang="en-US" altLang="zh-CN" sz="2800"/>
              <a:t> can only be in those which lose directly to </a:t>
            </a:r>
            <a:r>
              <a:rPr lang="en-US" altLang="zh-CN" sz="2800" i="1"/>
              <a:t>max</a:t>
            </a:r>
            <a:r>
              <a:rPr lang="en-US" altLang="zh-CN" sz="2800"/>
              <a:t>.</a:t>
            </a:r>
          </a:p>
          <a:p>
            <a:pPr eaLnBrk="1" hangingPunct="1"/>
            <a:r>
              <a:rPr lang="en-US" altLang="zh-CN" sz="2800"/>
              <a:t>On its path along which bubbling up to the root of tournament tree, </a:t>
            </a:r>
            <a:r>
              <a:rPr lang="en-US" altLang="zh-CN" sz="2800" i="1"/>
              <a:t>max</a:t>
            </a:r>
            <a:r>
              <a:rPr lang="en-US" altLang="zh-CN" sz="2800"/>
              <a:t> beat </a:t>
            </a:r>
            <a:r>
              <a:rPr lang="en-US" altLang="zh-CN" sz="2800">
                <a:sym typeface="Symbol" pitchFamily="18" charset="2"/>
              </a:rPr>
              <a:t>lg</a:t>
            </a:r>
            <a:r>
              <a:rPr lang="en-US" altLang="zh-CN" sz="2800" i="1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 keys at most.</a:t>
            </a:r>
          </a:p>
          <a:p>
            <a:pPr eaLnBrk="1" hangingPunct="1"/>
            <a:r>
              <a:rPr lang="en-US" altLang="zh-CN" sz="2800">
                <a:sym typeface="Symbol" pitchFamily="18" charset="2"/>
              </a:rPr>
              <a:t>Pick up </a:t>
            </a:r>
            <a:r>
              <a:rPr lang="en-US" altLang="zh-CN" sz="2800" i="1">
                <a:sym typeface="Symbol" pitchFamily="18" charset="2"/>
              </a:rPr>
              <a:t>secondLargest. </a:t>
            </a:r>
            <a:r>
              <a:rPr lang="en-US" altLang="zh-CN" sz="2800">
                <a:sym typeface="Symbol" pitchFamily="18" charset="2"/>
              </a:rPr>
              <a:t>(lg</a:t>
            </a:r>
            <a:r>
              <a:rPr lang="en-US" altLang="zh-CN" sz="2800" i="1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 -1)</a:t>
            </a:r>
          </a:p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+ lg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-2</a:t>
            </a:r>
            <a:r>
              <a:rPr lang="en-US" altLang="zh-CN" sz="280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Lower Bound by Adversary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/>
              <a:t>Theorem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/>
              <a:t>Any algorithm (that works by comparing keys) to find the second largest in a set of </a:t>
            </a:r>
            <a:r>
              <a:rPr lang="en-US" altLang="zh-CN" i="1"/>
              <a:t>n</a:t>
            </a:r>
            <a:r>
              <a:rPr lang="en-US" altLang="zh-CN"/>
              <a:t> keys must do at least </a:t>
            </a:r>
            <a:r>
              <a:rPr lang="en-US" altLang="zh-CN" i="1"/>
              <a:t>n</a:t>
            </a:r>
            <a:r>
              <a:rPr lang="en-US" altLang="zh-CN"/>
              <a:t>+</a:t>
            </a:r>
            <a:r>
              <a:rPr lang="en-US" altLang="zh-CN">
                <a:sym typeface="Symbol" pitchFamily="18" charset="2"/>
              </a:rPr>
              <a:t>lg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-2 comparisons in the worst case.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>
                <a:sym typeface="Symbol" pitchFamily="18" charset="2"/>
              </a:rPr>
              <a:t>Proof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>
                <a:sym typeface="Symbol" pitchFamily="18" charset="2"/>
              </a:rPr>
              <a:t>   There is an adversary strategy that can force any algorithm that finds </a:t>
            </a:r>
            <a:r>
              <a:rPr lang="en-US" altLang="zh-CN" i="1">
                <a:sym typeface="Symbol" pitchFamily="18" charset="2"/>
              </a:rPr>
              <a:t>secondLargest </a:t>
            </a:r>
            <a:r>
              <a:rPr lang="en-US" altLang="zh-CN">
                <a:sym typeface="Symbol" pitchFamily="18" charset="2"/>
              </a:rPr>
              <a:t>to compare </a:t>
            </a:r>
            <a:r>
              <a:rPr lang="en-US" altLang="zh-CN" i="1">
                <a:sym typeface="Symbol" pitchFamily="18" charset="2"/>
              </a:rPr>
              <a:t>max</a:t>
            </a:r>
            <a:r>
              <a:rPr lang="en-US" altLang="zh-CN">
                <a:sym typeface="Symbol" pitchFamily="18" charset="2"/>
              </a:rPr>
              <a:t> to lg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 distinct keys.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ChangeArrowheads="1"/>
          </p:cNvSpPr>
          <p:nvPr/>
        </p:nvSpPr>
        <p:spPr bwMode="auto">
          <a:xfrm>
            <a:off x="7812088" y="4149725"/>
            <a:ext cx="936625" cy="1439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Assigning a weight </a:t>
            </a:r>
            <a:r>
              <a:rPr lang="en-US" altLang="zh-CN" i="1"/>
              <a:t>w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to each key. The initial values are all 1.</a:t>
            </a:r>
          </a:p>
          <a:p>
            <a:pPr eaLnBrk="1" hangingPunct="1"/>
            <a:r>
              <a:rPr lang="en-US" altLang="zh-CN"/>
              <a:t>Adversary rules: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3850" y="3716338"/>
          <a:ext cx="882015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文档" r:id="rId4" imgW="5430063" imgH="1194724" progId="Word.Document.8">
                  <p:embed/>
                </p:oleObj>
              </mc:Choice>
              <mc:Fallback>
                <p:oleObj name="文档" r:id="rId4" imgW="5430063" imgH="11947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8820150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Weighted Key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76825" y="260350"/>
            <a:ext cx="3527425" cy="1225550"/>
          </a:xfrm>
          <a:prstGeom prst="rect">
            <a:avLst/>
          </a:prstGeom>
          <a:solidFill>
            <a:srgbClr val="CCFFCC"/>
          </a:solidFill>
          <a:ln w="38100" cmpd="dbl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Note: for one comparison, the weight increasing is no more than doubled.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1403350" y="1484313"/>
            <a:ext cx="4032250" cy="2881312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339975" y="3644900"/>
            <a:ext cx="647700" cy="72072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6659563" y="6165850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99CC"/>
                </a:solidFill>
              </a:rPr>
              <a:t>Zero=Loss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7380288" y="5516563"/>
            <a:ext cx="720725" cy="72072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Lower Bound by Adversary: Details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Note: the sum of weights is always </a:t>
            </a:r>
            <a:r>
              <a:rPr lang="en-US" altLang="zh-CN" sz="2800" i="1"/>
              <a:t>n</a:t>
            </a:r>
            <a:r>
              <a:rPr lang="en-US" altLang="zh-CN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Let </a:t>
            </a:r>
            <a:r>
              <a:rPr lang="en-US" altLang="zh-CN" sz="2800" i="1"/>
              <a:t>x </a:t>
            </a:r>
            <a:r>
              <a:rPr lang="en-US" altLang="zh-CN" sz="2800"/>
              <a:t>is </a:t>
            </a:r>
            <a:r>
              <a:rPr lang="en-US" altLang="zh-CN" sz="2800" i="1"/>
              <a:t>max</a:t>
            </a:r>
            <a:r>
              <a:rPr lang="en-US" altLang="zh-CN" sz="2800"/>
              <a:t>, then </a:t>
            </a:r>
            <a:r>
              <a:rPr lang="en-US" altLang="zh-CN" sz="2800" i="1"/>
              <a:t>x</a:t>
            </a:r>
            <a:r>
              <a:rPr lang="en-US" altLang="zh-CN" sz="2800"/>
              <a:t> is the only nonzero weighted key, that is </a:t>
            </a:r>
            <a:r>
              <a:rPr lang="en-US" altLang="zh-CN" sz="2800" i="1"/>
              <a:t>w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)=</a:t>
            </a:r>
            <a:r>
              <a:rPr lang="en-US" altLang="zh-CN" sz="2800" i="1"/>
              <a:t>n</a:t>
            </a:r>
            <a:r>
              <a:rPr lang="en-US" altLang="zh-CN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By the adversary rules: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w</a:t>
            </a:r>
            <a:r>
              <a:rPr lang="en-US" altLang="zh-CN" sz="2800" i="1" baseline="-25000"/>
              <a:t>k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en-US" altLang="zh-CN" sz="2800">
                <a:sym typeface="Symbol" pitchFamily="18" charset="2"/>
              </a:rPr>
              <a:t> 2</a:t>
            </a:r>
            <a:r>
              <a:rPr lang="en-US" altLang="zh-CN" sz="2800" i="1"/>
              <a:t>w</a:t>
            </a:r>
            <a:r>
              <a:rPr lang="en-US" altLang="zh-CN" sz="2800" i="1" baseline="-25000"/>
              <a:t>k</a:t>
            </a:r>
            <a:r>
              <a:rPr lang="en-US" altLang="zh-CN" sz="2800" baseline="-25000"/>
              <a:t>-1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Let </a:t>
            </a:r>
            <a:r>
              <a:rPr lang="en-US" altLang="zh-CN" sz="2800" i="1"/>
              <a:t>K </a:t>
            </a:r>
            <a:r>
              <a:rPr lang="en-US" altLang="zh-CN" sz="2800"/>
              <a:t>be the number of comparisons </a:t>
            </a:r>
            <a:r>
              <a:rPr lang="en-US" altLang="zh-CN" sz="2800" i="1"/>
              <a:t>x</a:t>
            </a:r>
            <a:r>
              <a:rPr lang="en-US" altLang="zh-CN" sz="2800"/>
              <a:t> wins against previously undefeated keys: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n</a:t>
            </a:r>
            <a:r>
              <a:rPr lang="en-US" altLang="zh-CN" sz="2800"/>
              <a:t>=</a:t>
            </a:r>
            <a:r>
              <a:rPr lang="en-US" altLang="zh-CN" sz="2800" i="1"/>
              <a:t>w</a:t>
            </a:r>
            <a:r>
              <a:rPr lang="en-US" altLang="zh-CN" sz="2800" baseline="-25000"/>
              <a:t>K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en-US" altLang="zh-CN" sz="2800">
                <a:sym typeface="Symbol" pitchFamily="18" charset="2"/>
              </a:rPr>
              <a:t>2</a:t>
            </a:r>
            <a:r>
              <a:rPr lang="en-US" altLang="zh-CN" sz="2800" baseline="30000">
                <a:sym typeface="Symbol" pitchFamily="18" charset="2"/>
              </a:rPr>
              <a:t>K</a:t>
            </a:r>
            <a:r>
              <a:rPr lang="en-US" altLang="zh-CN" sz="2800" i="1">
                <a:sym typeface="Symbol" pitchFamily="18" charset="2"/>
              </a:rPr>
              <a:t>w</a:t>
            </a:r>
            <a:r>
              <a:rPr lang="en-US" altLang="zh-CN" sz="2800" baseline="-25000">
                <a:sym typeface="Symbol" pitchFamily="18" charset="2"/>
              </a:rPr>
              <a:t>0</a:t>
            </a:r>
            <a:r>
              <a:rPr lang="en-US" altLang="zh-CN" sz="2800">
                <a:sym typeface="Symbol" pitchFamily="18" charset="2"/>
              </a:rPr>
              <a:t>(</a:t>
            </a:r>
            <a:r>
              <a:rPr lang="en-US" altLang="zh-CN" sz="2800" i="1">
                <a:sym typeface="Symbol" pitchFamily="18" charset="2"/>
              </a:rPr>
              <a:t>x</a:t>
            </a:r>
            <a:r>
              <a:rPr lang="en-US" altLang="zh-CN" sz="2800">
                <a:sym typeface="Symbol" pitchFamily="18" charset="2"/>
              </a:rPr>
              <a:t>)=2</a:t>
            </a:r>
            <a:r>
              <a:rPr lang="en-US" altLang="zh-CN" sz="2800" baseline="30000">
                <a:sym typeface="Symbol" pitchFamily="18" charset="2"/>
              </a:rPr>
              <a:t>K</a:t>
            </a:r>
            <a:endParaRPr lang="en-US" altLang="zh-CN" sz="28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itchFamily="18" charset="2"/>
              </a:rPr>
              <a:t>So, </a:t>
            </a:r>
            <a:r>
              <a:rPr lang="en-US" altLang="zh-CN" sz="2800" i="1">
                <a:sym typeface="Symbol" pitchFamily="18" charset="2"/>
              </a:rPr>
              <a:t>K</a:t>
            </a:r>
            <a:r>
              <a:rPr lang="en-US" altLang="zh-CN" sz="2800">
                <a:sym typeface="Symbol" pitchFamily="18" charset="2"/>
              </a:rPr>
              <a:t>lg</a:t>
            </a:r>
            <a:r>
              <a:rPr lang="en-US" altLang="zh-CN" sz="2800" i="1"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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2" descr="花束"/>
          <p:cNvSpPr>
            <a:spLocks noChangeArrowheads="1"/>
          </p:cNvSpPr>
          <p:nvPr/>
        </p:nvSpPr>
        <p:spPr bwMode="auto">
          <a:xfrm>
            <a:off x="3214688" y="4405313"/>
            <a:ext cx="4267200" cy="990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9" name="Freeform 64"/>
          <p:cNvSpPr>
            <a:spLocks/>
          </p:cNvSpPr>
          <p:nvPr/>
        </p:nvSpPr>
        <p:spPr bwMode="auto">
          <a:xfrm>
            <a:off x="1609725" y="1752600"/>
            <a:ext cx="5591175" cy="3429000"/>
          </a:xfrm>
          <a:custGeom>
            <a:avLst/>
            <a:gdLst>
              <a:gd name="T0" fmla="*/ 2147483647 w 3522"/>
              <a:gd name="T1" fmla="*/ 2147483647 h 2160"/>
              <a:gd name="T2" fmla="*/ 2147483647 w 3522"/>
              <a:gd name="T3" fmla="*/ 2147483647 h 2160"/>
              <a:gd name="T4" fmla="*/ 2147483647 w 3522"/>
              <a:gd name="T5" fmla="*/ 2147483647 h 2160"/>
              <a:gd name="T6" fmla="*/ 2147483647 w 3522"/>
              <a:gd name="T7" fmla="*/ 2147483647 h 2160"/>
              <a:gd name="T8" fmla="*/ 2147483647 w 3522"/>
              <a:gd name="T9" fmla="*/ 2147483647 h 2160"/>
              <a:gd name="T10" fmla="*/ 2147483647 w 3522"/>
              <a:gd name="T11" fmla="*/ 2147483647 h 2160"/>
              <a:gd name="T12" fmla="*/ 2147483647 w 3522"/>
              <a:gd name="T13" fmla="*/ 2147483647 h 2160"/>
              <a:gd name="T14" fmla="*/ 2147483647 w 3522"/>
              <a:gd name="T15" fmla="*/ 2147483647 h 2160"/>
              <a:gd name="T16" fmla="*/ 2147483647 w 3522"/>
              <a:gd name="T17" fmla="*/ 2147483647 h 2160"/>
              <a:gd name="T18" fmla="*/ 2147483647 w 3522"/>
              <a:gd name="T19" fmla="*/ 2147483647 h 2160"/>
              <a:gd name="T20" fmla="*/ 2147483647 w 3522"/>
              <a:gd name="T21" fmla="*/ 2147483647 h 2160"/>
              <a:gd name="T22" fmla="*/ 2147483647 w 3522"/>
              <a:gd name="T23" fmla="*/ 2147483647 h 2160"/>
              <a:gd name="T24" fmla="*/ 2147483647 w 3522"/>
              <a:gd name="T25" fmla="*/ 2147483647 h 2160"/>
              <a:gd name="T26" fmla="*/ 2147483647 w 3522"/>
              <a:gd name="T27" fmla="*/ 2147483647 h 2160"/>
              <a:gd name="T28" fmla="*/ 2147483647 w 3522"/>
              <a:gd name="T29" fmla="*/ 2147483647 h 2160"/>
              <a:gd name="T30" fmla="*/ 2147483647 w 3522"/>
              <a:gd name="T31" fmla="*/ 2147483647 h 2160"/>
              <a:gd name="T32" fmla="*/ 2147483647 w 3522"/>
              <a:gd name="T33" fmla="*/ 2147483647 h 2160"/>
              <a:gd name="T34" fmla="*/ 2147483647 w 3522"/>
              <a:gd name="T35" fmla="*/ 2147483647 h 2160"/>
              <a:gd name="T36" fmla="*/ 2147483647 w 3522"/>
              <a:gd name="T37" fmla="*/ 2147483647 h 2160"/>
              <a:gd name="T38" fmla="*/ 2147483647 w 3522"/>
              <a:gd name="T39" fmla="*/ 2147483647 h 2160"/>
              <a:gd name="T40" fmla="*/ 2147483647 w 3522"/>
              <a:gd name="T41" fmla="*/ 2147483647 h 2160"/>
              <a:gd name="T42" fmla="*/ 2147483647 w 3522"/>
              <a:gd name="T43" fmla="*/ 2147483647 h 2160"/>
              <a:gd name="T44" fmla="*/ 2147483647 w 3522"/>
              <a:gd name="T45" fmla="*/ 0 h 2160"/>
              <a:gd name="T46" fmla="*/ 2147483647 w 3522"/>
              <a:gd name="T47" fmla="*/ 2147483647 h 2160"/>
              <a:gd name="T48" fmla="*/ 2147483647 w 3522"/>
              <a:gd name="T49" fmla="*/ 2147483647 h 2160"/>
              <a:gd name="T50" fmla="*/ 2147483647 w 3522"/>
              <a:gd name="T51" fmla="*/ 2147483647 h 2160"/>
              <a:gd name="T52" fmla="*/ 2147483647 w 3522"/>
              <a:gd name="T53" fmla="*/ 2147483647 h 2160"/>
              <a:gd name="T54" fmla="*/ 2147483647 w 3522"/>
              <a:gd name="T55" fmla="*/ 2147483647 h 2160"/>
              <a:gd name="T56" fmla="*/ 2147483647 w 3522"/>
              <a:gd name="T57" fmla="*/ 2147483647 h 2160"/>
              <a:gd name="T58" fmla="*/ 2147483647 w 3522"/>
              <a:gd name="T59" fmla="*/ 2147483647 h 2160"/>
              <a:gd name="T60" fmla="*/ 2147483647 w 3522"/>
              <a:gd name="T61" fmla="*/ 2147483647 h 2160"/>
              <a:gd name="T62" fmla="*/ 2147483647 w 3522"/>
              <a:gd name="T63" fmla="*/ 2147483647 h 2160"/>
              <a:gd name="T64" fmla="*/ 2147483647 w 3522"/>
              <a:gd name="T65" fmla="*/ 2147483647 h 2160"/>
              <a:gd name="T66" fmla="*/ 2147483647 w 3522"/>
              <a:gd name="T67" fmla="*/ 2147483647 h 2160"/>
              <a:gd name="T68" fmla="*/ 2147483647 w 3522"/>
              <a:gd name="T69" fmla="*/ 2147483647 h 2160"/>
              <a:gd name="T70" fmla="*/ 2147483647 w 3522"/>
              <a:gd name="T71" fmla="*/ 2147483647 h 2160"/>
              <a:gd name="T72" fmla="*/ 2147483647 w 3522"/>
              <a:gd name="T73" fmla="*/ 2147483647 h 2160"/>
              <a:gd name="T74" fmla="*/ 2147483647 w 3522"/>
              <a:gd name="T75" fmla="*/ 2147483647 h 2160"/>
              <a:gd name="T76" fmla="*/ 2147483647 w 3522"/>
              <a:gd name="T77" fmla="*/ 2147483647 h 2160"/>
              <a:gd name="T78" fmla="*/ 2147483647 w 3522"/>
              <a:gd name="T79" fmla="*/ 2147483647 h 2160"/>
              <a:gd name="T80" fmla="*/ 2147483647 w 3522"/>
              <a:gd name="T81" fmla="*/ 2147483647 h 2160"/>
              <a:gd name="T82" fmla="*/ 2147483647 w 3522"/>
              <a:gd name="T83" fmla="*/ 2147483647 h 2160"/>
              <a:gd name="T84" fmla="*/ 2147483647 w 3522"/>
              <a:gd name="T85" fmla="*/ 2147483647 h 2160"/>
              <a:gd name="T86" fmla="*/ 2147483647 w 3522"/>
              <a:gd name="T87" fmla="*/ 2147483647 h 216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22" h="2160">
                <a:moveTo>
                  <a:pt x="165" y="2091"/>
                </a:moveTo>
                <a:cubicBezTo>
                  <a:pt x="341" y="2125"/>
                  <a:pt x="470" y="2132"/>
                  <a:pt x="649" y="2144"/>
                </a:cubicBezTo>
                <a:cubicBezTo>
                  <a:pt x="715" y="2160"/>
                  <a:pt x="755" y="2159"/>
                  <a:pt x="826" y="2152"/>
                </a:cubicBezTo>
                <a:cubicBezTo>
                  <a:pt x="923" y="2130"/>
                  <a:pt x="955" y="2066"/>
                  <a:pt x="1004" y="1991"/>
                </a:cubicBezTo>
                <a:cubicBezTo>
                  <a:pt x="1028" y="1956"/>
                  <a:pt x="1060" y="1925"/>
                  <a:pt x="1085" y="1890"/>
                </a:cubicBezTo>
                <a:cubicBezTo>
                  <a:pt x="1107" y="1857"/>
                  <a:pt x="1130" y="1807"/>
                  <a:pt x="1147" y="1771"/>
                </a:cubicBezTo>
                <a:cubicBezTo>
                  <a:pt x="1169" y="1725"/>
                  <a:pt x="1206" y="1655"/>
                  <a:pt x="1245" y="1619"/>
                </a:cubicBezTo>
                <a:cubicBezTo>
                  <a:pt x="1312" y="1555"/>
                  <a:pt x="1458" y="1546"/>
                  <a:pt x="1556" y="1534"/>
                </a:cubicBezTo>
                <a:cubicBezTo>
                  <a:pt x="1592" y="1529"/>
                  <a:pt x="1627" y="1523"/>
                  <a:pt x="1663" y="1517"/>
                </a:cubicBezTo>
                <a:cubicBezTo>
                  <a:pt x="1681" y="1514"/>
                  <a:pt x="1716" y="1508"/>
                  <a:pt x="1716" y="1508"/>
                </a:cubicBezTo>
                <a:cubicBezTo>
                  <a:pt x="1810" y="1464"/>
                  <a:pt x="1897" y="1539"/>
                  <a:pt x="2001" y="1525"/>
                </a:cubicBezTo>
                <a:cubicBezTo>
                  <a:pt x="2209" y="1575"/>
                  <a:pt x="2412" y="1543"/>
                  <a:pt x="2642" y="1551"/>
                </a:cubicBezTo>
                <a:cubicBezTo>
                  <a:pt x="2739" y="1574"/>
                  <a:pt x="2818" y="1547"/>
                  <a:pt x="2918" y="1559"/>
                </a:cubicBezTo>
                <a:cubicBezTo>
                  <a:pt x="3522" y="1550"/>
                  <a:pt x="3289" y="1663"/>
                  <a:pt x="3468" y="1380"/>
                </a:cubicBezTo>
                <a:cubicBezTo>
                  <a:pt x="3508" y="1191"/>
                  <a:pt x="3418" y="934"/>
                  <a:pt x="3291" y="797"/>
                </a:cubicBezTo>
                <a:cubicBezTo>
                  <a:pt x="3274" y="779"/>
                  <a:pt x="3264" y="755"/>
                  <a:pt x="3247" y="737"/>
                </a:cubicBezTo>
                <a:cubicBezTo>
                  <a:pt x="3180" y="665"/>
                  <a:pt x="3108" y="598"/>
                  <a:pt x="3042" y="525"/>
                </a:cubicBezTo>
                <a:cubicBezTo>
                  <a:pt x="2974" y="451"/>
                  <a:pt x="2921" y="384"/>
                  <a:pt x="2846" y="314"/>
                </a:cubicBezTo>
                <a:cubicBezTo>
                  <a:pt x="2829" y="297"/>
                  <a:pt x="2814" y="276"/>
                  <a:pt x="2793" y="263"/>
                </a:cubicBezTo>
                <a:cubicBezTo>
                  <a:pt x="2773" y="251"/>
                  <a:pt x="2603" y="132"/>
                  <a:pt x="2588" y="127"/>
                </a:cubicBezTo>
                <a:cubicBezTo>
                  <a:pt x="2543" y="112"/>
                  <a:pt x="2476" y="94"/>
                  <a:pt x="2428" y="68"/>
                </a:cubicBezTo>
                <a:cubicBezTo>
                  <a:pt x="2389" y="46"/>
                  <a:pt x="2320" y="46"/>
                  <a:pt x="2277" y="34"/>
                </a:cubicBezTo>
                <a:cubicBezTo>
                  <a:pt x="2186" y="9"/>
                  <a:pt x="2156" y="15"/>
                  <a:pt x="2063" y="0"/>
                </a:cubicBezTo>
                <a:cubicBezTo>
                  <a:pt x="1943" y="19"/>
                  <a:pt x="1813" y="14"/>
                  <a:pt x="1699" y="51"/>
                </a:cubicBezTo>
                <a:cubicBezTo>
                  <a:pt x="1572" y="91"/>
                  <a:pt x="1441" y="124"/>
                  <a:pt x="1316" y="169"/>
                </a:cubicBezTo>
                <a:cubicBezTo>
                  <a:pt x="1278" y="183"/>
                  <a:pt x="1248" y="208"/>
                  <a:pt x="1209" y="220"/>
                </a:cubicBezTo>
                <a:cubicBezTo>
                  <a:pt x="1156" y="261"/>
                  <a:pt x="1099" y="295"/>
                  <a:pt x="1049" y="339"/>
                </a:cubicBezTo>
                <a:cubicBezTo>
                  <a:pt x="1018" y="366"/>
                  <a:pt x="960" y="424"/>
                  <a:pt x="960" y="424"/>
                </a:cubicBezTo>
                <a:cubicBezTo>
                  <a:pt x="942" y="463"/>
                  <a:pt x="928" y="505"/>
                  <a:pt x="907" y="542"/>
                </a:cubicBezTo>
                <a:cubicBezTo>
                  <a:pt x="896" y="562"/>
                  <a:pt x="859" y="631"/>
                  <a:pt x="849" y="651"/>
                </a:cubicBezTo>
                <a:cubicBezTo>
                  <a:pt x="831" y="689"/>
                  <a:pt x="770" y="794"/>
                  <a:pt x="750" y="831"/>
                </a:cubicBezTo>
                <a:cubicBezTo>
                  <a:pt x="732" y="865"/>
                  <a:pt x="683" y="885"/>
                  <a:pt x="657" y="915"/>
                </a:cubicBezTo>
                <a:cubicBezTo>
                  <a:pt x="640" y="935"/>
                  <a:pt x="627" y="960"/>
                  <a:pt x="604" y="975"/>
                </a:cubicBezTo>
                <a:cubicBezTo>
                  <a:pt x="557" y="1005"/>
                  <a:pt x="520" y="1046"/>
                  <a:pt x="479" y="1085"/>
                </a:cubicBezTo>
                <a:cubicBezTo>
                  <a:pt x="427" y="1135"/>
                  <a:pt x="373" y="1178"/>
                  <a:pt x="319" y="1229"/>
                </a:cubicBezTo>
                <a:cubicBezTo>
                  <a:pt x="252" y="1293"/>
                  <a:pt x="212" y="1373"/>
                  <a:pt x="150" y="1441"/>
                </a:cubicBezTo>
                <a:cubicBezTo>
                  <a:pt x="99" y="1498"/>
                  <a:pt x="74" y="1510"/>
                  <a:pt x="39" y="1578"/>
                </a:cubicBezTo>
                <a:cubicBezTo>
                  <a:pt x="25" y="1658"/>
                  <a:pt x="0" y="1673"/>
                  <a:pt x="30" y="1749"/>
                </a:cubicBezTo>
                <a:cubicBezTo>
                  <a:pt x="3" y="1794"/>
                  <a:pt x="56" y="1887"/>
                  <a:pt x="61" y="1898"/>
                </a:cubicBezTo>
                <a:cubicBezTo>
                  <a:pt x="68" y="1915"/>
                  <a:pt x="73" y="1932"/>
                  <a:pt x="79" y="1949"/>
                </a:cubicBezTo>
                <a:cubicBezTo>
                  <a:pt x="82" y="1958"/>
                  <a:pt x="88" y="1975"/>
                  <a:pt x="88" y="1975"/>
                </a:cubicBezTo>
                <a:cubicBezTo>
                  <a:pt x="92" y="1995"/>
                  <a:pt x="146" y="2030"/>
                  <a:pt x="150" y="2051"/>
                </a:cubicBezTo>
                <a:cubicBezTo>
                  <a:pt x="170" y="2070"/>
                  <a:pt x="208" y="2084"/>
                  <a:pt x="210" y="2091"/>
                </a:cubicBezTo>
                <a:cubicBezTo>
                  <a:pt x="211" y="2093"/>
                  <a:pt x="165" y="2093"/>
                  <a:pt x="165" y="2091"/>
                </a:cubicBezTo>
                <a:close/>
              </a:path>
            </a:pathLst>
          </a:custGeom>
          <a:solidFill>
            <a:srgbClr val="FFCC99"/>
          </a:solidFill>
          <a:ln w="2857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0" name="Rectangle 40" descr="花束"/>
          <p:cNvSpPr>
            <a:spLocks noChangeArrowheads="1"/>
          </p:cNvSpPr>
          <p:nvPr/>
        </p:nvSpPr>
        <p:spPr bwMode="auto">
          <a:xfrm>
            <a:off x="1447800" y="5257800"/>
            <a:ext cx="2286000" cy="990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Tracking the Losers to </a:t>
            </a:r>
            <a:r>
              <a:rPr lang="en-US" altLang="zh-CN" i="1"/>
              <a:t>MAX</a:t>
            </a:r>
            <a:endParaRPr lang="en-US" altLang="zh-CN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4424363" y="1895475"/>
            <a:ext cx="360362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5181600" y="37338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3352800" y="46482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438400" y="37338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3124200" y="28194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172200" y="46482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715000" y="2743200"/>
            <a:ext cx="360363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3657600" y="3733800"/>
            <a:ext cx="360363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0" name="Oval 13"/>
          <p:cNvSpPr>
            <a:spLocks noChangeArrowheads="1"/>
          </p:cNvSpPr>
          <p:nvPr/>
        </p:nvSpPr>
        <p:spPr bwMode="auto">
          <a:xfrm>
            <a:off x="6400800" y="37338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4038600" y="46482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2" name="Oval 15"/>
          <p:cNvSpPr>
            <a:spLocks noChangeArrowheads="1"/>
          </p:cNvSpPr>
          <p:nvPr/>
        </p:nvSpPr>
        <p:spPr bwMode="auto">
          <a:xfrm>
            <a:off x="1981200" y="46482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3" name="Oval 16"/>
          <p:cNvSpPr>
            <a:spLocks noChangeArrowheads="1"/>
          </p:cNvSpPr>
          <p:nvPr/>
        </p:nvSpPr>
        <p:spPr bwMode="auto">
          <a:xfrm>
            <a:off x="2743200" y="4648200"/>
            <a:ext cx="360363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4876800" y="46482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5" name="Oval 18"/>
          <p:cNvSpPr>
            <a:spLocks noChangeArrowheads="1"/>
          </p:cNvSpPr>
          <p:nvPr/>
        </p:nvSpPr>
        <p:spPr bwMode="auto">
          <a:xfrm>
            <a:off x="5562600" y="46482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6858000" y="46482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1676400" y="5562600"/>
            <a:ext cx="360363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2133600" y="55626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9" name="Oval 22"/>
          <p:cNvSpPr>
            <a:spLocks noChangeArrowheads="1"/>
          </p:cNvSpPr>
          <p:nvPr/>
        </p:nvSpPr>
        <p:spPr bwMode="auto">
          <a:xfrm>
            <a:off x="2590800" y="55626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0" name="Line 23"/>
          <p:cNvSpPr>
            <a:spLocks noChangeShapeType="1"/>
          </p:cNvSpPr>
          <p:nvPr/>
        </p:nvSpPr>
        <p:spPr bwMode="auto">
          <a:xfrm flipH="1">
            <a:off x="3457575" y="2185988"/>
            <a:ext cx="1000125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 flipH="1">
            <a:off x="2728913" y="3143250"/>
            <a:ext cx="471487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 flipH="1">
            <a:off x="22098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1905000" y="5014913"/>
            <a:ext cx="180975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>
            <a:off x="2209800" y="5029200"/>
            <a:ext cx="9048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2771775" y="5000625"/>
            <a:ext cx="100013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>
            <a:off x="2667000" y="4114800"/>
            <a:ext cx="190500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 flipH="1">
            <a:off x="3581400" y="4086225"/>
            <a:ext cx="204788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8" name="Line 31"/>
          <p:cNvSpPr>
            <a:spLocks noChangeShapeType="1"/>
          </p:cNvSpPr>
          <p:nvPr/>
        </p:nvSpPr>
        <p:spPr bwMode="auto">
          <a:xfrm>
            <a:off x="3914775" y="4086225"/>
            <a:ext cx="2571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9" name="Line 32"/>
          <p:cNvSpPr>
            <a:spLocks noChangeShapeType="1"/>
          </p:cNvSpPr>
          <p:nvPr/>
        </p:nvSpPr>
        <p:spPr bwMode="auto">
          <a:xfrm flipH="1">
            <a:off x="5072063" y="4057650"/>
            <a:ext cx="214312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0" name="Line 33"/>
          <p:cNvSpPr>
            <a:spLocks noChangeShapeType="1"/>
          </p:cNvSpPr>
          <p:nvPr/>
        </p:nvSpPr>
        <p:spPr bwMode="auto">
          <a:xfrm>
            <a:off x="5443538" y="4086225"/>
            <a:ext cx="271462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1" name="Line 34"/>
          <p:cNvSpPr>
            <a:spLocks noChangeShapeType="1"/>
          </p:cNvSpPr>
          <p:nvPr/>
        </p:nvSpPr>
        <p:spPr bwMode="auto">
          <a:xfrm flipH="1">
            <a:off x="6357938" y="4086225"/>
            <a:ext cx="1428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2" name="Line 35"/>
          <p:cNvSpPr>
            <a:spLocks noChangeShapeType="1"/>
          </p:cNvSpPr>
          <p:nvPr/>
        </p:nvSpPr>
        <p:spPr bwMode="auto">
          <a:xfrm>
            <a:off x="6672263" y="4057650"/>
            <a:ext cx="338137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3" name="Line 36"/>
          <p:cNvSpPr>
            <a:spLocks noChangeShapeType="1"/>
          </p:cNvSpPr>
          <p:nvPr/>
        </p:nvSpPr>
        <p:spPr bwMode="auto">
          <a:xfrm>
            <a:off x="3414713" y="3128963"/>
            <a:ext cx="328612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4" name="Line 37"/>
          <p:cNvSpPr>
            <a:spLocks noChangeShapeType="1"/>
          </p:cNvSpPr>
          <p:nvPr/>
        </p:nvSpPr>
        <p:spPr bwMode="auto">
          <a:xfrm flipH="1">
            <a:off x="5414963" y="3086100"/>
            <a:ext cx="4000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5" name="Line 38"/>
          <p:cNvSpPr>
            <a:spLocks noChangeShapeType="1"/>
          </p:cNvSpPr>
          <p:nvPr/>
        </p:nvSpPr>
        <p:spPr bwMode="auto">
          <a:xfrm>
            <a:off x="6029325" y="3043238"/>
            <a:ext cx="485775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6" name="Line 39"/>
          <p:cNvSpPr>
            <a:spLocks noChangeShapeType="1"/>
          </p:cNvSpPr>
          <p:nvPr/>
        </p:nvSpPr>
        <p:spPr bwMode="auto">
          <a:xfrm>
            <a:off x="4772025" y="2171700"/>
            <a:ext cx="9715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7" name="Text Box 43"/>
          <p:cNvSpPr txBox="1">
            <a:spLocks noChangeArrowheads="1"/>
          </p:cNvSpPr>
          <p:nvPr/>
        </p:nvSpPr>
        <p:spPr bwMode="auto">
          <a:xfrm>
            <a:off x="3386138" y="45958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endParaRPr lang="en-US" altLang="zh-CN" sz="2000" i="1"/>
          </a:p>
        </p:txBody>
      </p:sp>
      <p:sp>
        <p:nvSpPr>
          <p:cNvPr id="19498" name="Text Box 44"/>
          <p:cNvSpPr txBox="1">
            <a:spLocks noChangeArrowheads="1"/>
          </p:cNvSpPr>
          <p:nvPr/>
        </p:nvSpPr>
        <p:spPr bwMode="auto">
          <a:xfrm>
            <a:off x="4081463" y="457676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2</a:t>
            </a:r>
            <a:endParaRPr lang="en-US" altLang="zh-CN" sz="2000" i="1"/>
          </a:p>
        </p:txBody>
      </p:sp>
      <p:sp>
        <p:nvSpPr>
          <p:cNvPr id="19499" name="Text Box 45"/>
          <p:cNvSpPr txBox="1">
            <a:spLocks noChangeArrowheads="1"/>
          </p:cNvSpPr>
          <p:nvPr/>
        </p:nvSpPr>
        <p:spPr bwMode="auto">
          <a:xfrm>
            <a:off x="4895850" y="45910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3</a:t>
            </a:r>
            <a:endParaRPr lang="en-US" altLang="zh-CN" sz="2000" i="1"/>
          </a:p>
        </p:txBody>
      </p:sp>
      <p:sp>
        <p:nvSpPr>
          <p:cNvPr id="19500" name="Text Box 46"/>
          <p:cNvSpPr txBox="1">
            <a:spLocks noChangeArrowheads="1"/>
          </p:cNvSpPr>
          <p:nvPr/>
        </p:nvSpPr>
        <p:spPr bwMode="auto">
          <a:xfrm>
            <a:off x="5595938" y="45910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4</a:t>
            </a:r>
            <a:endParaRPr lang="en-US" altLang="zh-CN" sz="2000" i="1"/>
          </a:p>
        </p:txBody>
      </p:sp>
      <p:sp>
        <p:nvSpPr>
          <p:cNvPr id="19501" name="Text Box 47"/>
          <p:cNvSpPr txBox="1">
            <a:spLocks noChangeArrowheads="1"/>
          </p:cNvSpPr>
          <p:nvPr/>
        </p:nvSpPr>
        <p:spPr bwMode="auto">
          <a:xfrm>
            <a:off x="6181725" y="45910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5</a:t>
            </a:r>
            <a:endParaRPr lang="en-US" altLang="zh-CN" sz="2000" i="1"/>
          </a:p>
        </p:txBody>
      </p:sp>
      <p:sp>
        <p:nvSpPr>
          <p:cNvPr id="19502" name="Text Box 48"/>
          <p:cNvSpPr txBox="1">
            <a:spLocks noChangeArrowheads="1"/>
          </p:cNvSpPr>
          <p:nvPr/>
        </p:nvSpPr>
        <p:spPr bwMode="auto">
          <a:xfrm>
            <a:off x="6867525" y="45910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6</a:t>
            </a:r>
            <a:endParaRPr lang="en-US" altLang="zh-CN" sz="2000" i="1"/>
          </a:p>
        </p:txBody>
      </p:sp>
      <p:sp>
        <p:nvSpPr>
          <p:cNvPr id="19503" name="Text Box 49"/>
          <p:cNvSpPr txBox="1">
            <a:spLocks noChangeArrowheads="1"/>
          </p:cNvSpPr>
          <p:nvPr/>
        </p:nvSpPr>
        <p:spPr bwMode="auto">
          <a:xfrm>
            <a:off x="1681163" y="55340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7</a:t>
            </a:r>
            <a:endParaRPr lang="en-US" altLang="zh-CN" sz="2000" i="1"/>
          </a:p>
        </p:txBody>
      </p:sp>
      <p:sp>
        <p:nvSpPr>
          <p:cNvPr id="19504" name="Text Box 50"/>
          <p:cNvSpPr txBox="1">
            <a:spLocks noChangeArrowheads="1"/>
          </p:cNvSpPr>
          <p:nvPr/>
        </p:nvSpPr>
        <p:spPr bwMode="auto">
          <a:xfrm>
            <a:off x="2124075" y="55054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</a:rPr>
              <a:t>8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sp>
        <p:nvSpPr>
          <p:cNvPr id="19505" name="Text Box 51"/>
          <p:cNvSpPr txBox="1">
            <a:spLocks noChangeArrowheads="1"/>
          </p:cNvSpPr>
          <p:nvPr/>
        </p:nvSpPr>
        <p:spPr bwMode="auto">
          <a:xfrm>
            <a:off x="2609850" y="5519738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9</a:t>
            </a:r>
            <a:endParaRPr lang="en-US" altLang="zh-CN" sz="2000" i="1"/>
          </a:p>
        </p:txBody>
      </p:sp>
      <p:sp>
        <p:nvSpPr>
          <p:cNvPr id="19506" name="Text Box 52"/>
          <p:cNvSpPr txBox="1">
            <a:spLocks noChangeArrowheads="1"/>
          </p:cNvSpPr>
          <p:nvPr/>
        </p:nvSpPr>
        <p:spPr bwMode="auto">
          <a:xfrm>
            <a:off x="1990725" y="4586288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</a:rPr>
              <a:t>8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sp>
        <p:nvSpPr>
          <p:cNvPr id="19507" name="Oval 53"/>
          <p:cNvSpPr>
            <a:spLocks noChangeArrowheads="1"/>
          </p:cNvSpPr>
          <p:nvPr/>
        </p:nvSpPr>
        <p:spPr bwMode="auto">
          <a:xfrm>
            <a:off x="3048000" y="5562600"/>
            <a:ext cx="360363" cy="3603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8" name="Text Box 54"/>
          <p:cNvSpPr txBox="1">
            <a:spLocks noChangeArrowheads="1"/>
          </p:cNvSpPr>
          <p:nvPr/>
        </p:nvSpPr>
        <p:spPr bwMode="auto">
          <a:xfrm>
            <a:off x="3033713" y="5514975"/>
            <a:ext cx="519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10</a:t>
            </a:r>
            <a:endParaRPr lang="en-US" altLang="zh-CN" sz="2000" i="1"/>
          </a:p>
        </p:txBody>
      </p:sp>
      <p:sp>
        <p:nvSpPr>
          <p:cNvPr id="19509" name="Line 55"/>
          <p:cNvSpPr>
            <a:spLocks noChangeShapeType="1"/>
          </p:cNvSpPr>
          <p:nvPr/>
        </p:nvSpPr>
        <p:spPr bwMode="auto">
          <a:xfrm>
            <a:off x="3000375" y="5000625"/>
            <a:ext cx="185738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0" name="Text Box 56"/>
          <p:cNvSpPr txBox="1">
            <a:spLocks noChangeArrowheads="1"/>
          </p:cNvSpPr>
          <p:nvPr/>
        </p:nvSpPr>
        <p:spPr bwMode="auto">
          <a:xfrm>
            <a:off x="2457450" y="36814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</a:rPr>
              <a:t>8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sp>
        <p:nvSpPr>
          <p:cNvPr id="19511" name="Text Box 57"/>
          <p:cNvSpPr txBox="1">
            <a:spLocks noChangeArrowheads="1"/>
          </p:cNvSpPr>
          <p:nvPr/>
        </p:nvSpPr>
        <p:spPr bwMode="auto">
          <a:xfrm>
            <a:off x="3128963" y="27670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</a:rPr>
              <a:t>8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sp>
        <p:nvSpPr>
          <p:cNvPr id="19512" name="Text Box 58"/>
          <p:cNvSpPr txBox="1">
            <a:spLocks noChangeArrowheads="1"/>
          </p:cNvSpPr>
          <p:nvPr/>
        </p:nvSpPr>
        <p:spPr bwMode="auto">
          <a:xfrm>
            <a:off x="4443413" y="1824038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 baseline="-25000">
                <a:solidFill>
                  <a:srgbClr val="FF0000"/>
                </a:solidFill>
              </a:rPr>
              <a:t>8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sp>
        <p:nvSpPr>
          <p:cNvPr id="19513" name="Text Box 59"/>
          <p:cNvSpPr txBox="1">
            <a:spLocks noChangeArrowheads="1"/>
          </p:cNvSpPr>
          <p:nvPr/>
        </p:nvSpPr>
        <p:spPr bwMode="auto">
          <a:xfrm>
            <a:off x="304800" y="2057400"/>
            <a:ext cx="2667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Building a heap structure of 2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-1 entries, using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-1 extra space</a:t>
            </a:r>
          </a:p>
        </p:txBody>
      </p:sp>
      <p:sp>
        <p:nvSpPr>
          <p:cNvPr id="19514" name="Text Box 60"/>
          <p:cNvSpPr txBox="1">
            <a:spLocks noChangeArrowheads="1"/>
          </p:cNvSpPr>
          <p:nvPr/>
        </p:nvSpPr>
        <p:spPr bwMode="auto">
          <a:xfrm>
            <a:off x="4419600" y="5638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n</a:t>
            </a:r>
            <a:r>
              <a:rPr lang="en-US" altLang="zh-CN"/>
              <a:t> entries in input</a:t>
            </a:r>
            <a:endParaRPr lang="en-US" altLang="zh-CN" i="1"/>
          </a:p>
        </p:txBody>
      </p:sp>
      <p:sp>
        <p:nvSpPr>
          <p:cNvPr id="19515" name="Line 61"/>
          <p:cNvSpPr>
            <a:spLocks noChangeShapeType="1"/>
          </p:cNvSpPr>
          <p:nvPr/>
        </p:nvSpPr>
        <p:spPr bwMode="auto">
          <a:xfrm flipH="1" flipV="1">
            <a:off x="4648200" y="5181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6" name="Text Box 62"/>
          <p:cNvSpPr txBox="1">
            <a:spLocks noChangeArrowheads="1"/>
          </p:cNvSpPr>
          <p:nvPr/>
        </p:nvSpPr>
        <p:spPr bwMode="auto">
          <a:xfrm>
            <a:off x="6553200" y="18288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To be filled with winners</a:t>
            </a:r>
          </a:p>
        </p:txBody>
      </p:sp>
      <p:sp>
        <p:nvSpPr>
          <p:cNvPr id="19517" name="Line 65"/>
          <p:cNvSpPr>
            <a:spLocks noChangeShapeType="1"/>
          </p:cNvSpPr>
          <p:nvPr/>
        </p:nvSpPr>
        <p:spPr bwMode="auto">
          <a:xfrm flipH="1">
            <a:off x="64008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3914776" y="111506"/>
            <a:ext cx="4536694" cy="461665"/>
          </a:xfrm>
          <a:prstGeom prst="rect">
            <a:avLst/>
          </a:prstGeom>
          <a:solidFill>
            <a:srgbClr val="CCFFCC"/>
          </a:solidFill>
          <a:ln w="38100" cmpd="dbl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Can you prove it using induction?</a:t>
            </a: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2320052" y="573171"/>
            <a:ext cx="1577260" cy="1622564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Contents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772816"/>
            <a:ext cx="8208962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Finding the maximum</a:t>
            </a:r>
            <a:endParaRPr lang="en-US" altLang="zh-CN" i="1" dirty="0"/>
          </a:p>
          <a:p>
            <a:pPr eaLnBrk="1" hangingPunct="1"/>
            <a:r>
              <a:rPr lang="en-US" altLang="zh-CN" dirty="0"/>
              <a:t>Finding the maximum and the minimum</a:t>
            </a:r>
          </a:p>
          <a:p>
            <a:pPr eaLnBrk="1" hangingPunct="1"/>
            <a:r>
              <a:rPr lang="en-US" altLang="zh-CN" dirty="0"/>
              <a:t>Finding the second largest key</a:t>
            </a:r>
          </a:p>
          <a:p>
            <a:pPr eaLnBrk="1" hangingPunct="1"/>
            <a:r>
              <a:rPr lang="en-US" altLang="zh-CN" dirty="0"/>
              <a:t>Finding the median</a:t>
            </a:r>
          </a:p>
          <a:p>
            <a:pPr lvl="1" eaLnBrk="1" hangingPunct="1"/>
            <a:r>
              <a:rPr lang="en-US" altLang="zh-CN" dirty="0"/>
              <a:t>Select-</a:t>
            </a:r>
            <a:r>
              <a:rPr lang="en-US" altLang="zh-CN" dirty="0" err="1"/>
              <a:t>Elinear</a:t>
            </a:r>
            <a:r>
              <a:rPr lang="en-US" altLang="zh-CN" dirty="0"/>
              <a:t>: Expectation is linear</a:t>
            </a:r>
          </a:p>
          <a:p>
            <a:pPr lvl="1" eaLnBrk="1" hangingPunct="1"/>
            <a:r>
              <a:rPr lang="en-US" altLang="zh-CN" dirty="0"/>
              <a:t>Select-</a:t>
            </a:r>
            <a:r>
              <a:rPr lang="en-US" altLang="zh-CN" dirty="0" err="1"/>
              <a:t>Wlinear</a:t>
            </a:r>
            <a:r>
              <a:rPr lang="en-US" altLang="zh-CN" dirty="0"/>
              <a:t>: Worst case is linear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Finding the Median: the Strategy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Observation: If we can partition the problem set of keys into 2 subsets: S1, S2, such that any key in S1 is smaller than that of S2, then the median must located in the set with more elements.</a:t>
            </a:r>
          </a:p>
          <a:p>
            <a:pPr eaLnBrk="1" hangingPunct="1"/>
            <a:r>
              <a:rPr lang="en-US" altLang="zh-CN" dirty="0"/>
              <a:t>Divide-and-Conquer: only one subset is needed to be processed recursively.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Adjusting the Rank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rank of the median (of the original set) in the subset considered can be evaluated easily.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Let </a:t>
            </a:r>
            <a:r>
              <a:rPr lang="en-US" altLang="zh-CN" i="1"/>
              <a:t>n</a:t>
            </a:r>
            <a:r>
              <a:rPr lang="en-US" altLang="zh-CN"/>
              <a:t>=255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rank of median we want is 128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Assuming |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|=96, |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|=159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Then, the original median is in 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, and the new rank is 128-96=32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Partitioning: Larger and Smaller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Dividing the array to be considered into two subsets: “small” and “large”, the one with more elements will be processed recursively.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76250" y="4824413"/>
            <a:ext cx="2362200" cy="9159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for any element in this segment, the key is </a:t>
            </a:r>
            <a:r>
              <a:rPr lang="en-US" altLang="zh-CN" sz="1800" b="1" i="1">
                <a:solidFill>
                  <a:srgbClr val="FF0000"/>
                </a:solidFill>
              </a:rPr>
              <a:t>less than pivot</a:t>
            </a:r>
            <a:r>
              <a:rPr lang="en-US" altLang="zh-CN" sz="1800"/>
              <a:t>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462713" y="4778375"/>
            <a:ext cx="2362200" cy="9159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for any element in this segment, the key is </a:t>
            </a:r>
            <a:r>
              <a:rPr lang="en-US" altLang="zh-CN" sz="1800" b="1" i="1">
                <a:solidFill>
                  <a:srgbClr val="FF0000"/>
                </a:solidFill>
              </a:rPr>
              <a:t>not less than pivot</a:t>
            </a:r>
            <a:r>
              <a:rPr lang="en-US" altLang="zh-CN" sz="1800"/>
              <a:t>.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057900" y="2979738"/>
            <a:ext cx="2744788" cy="758825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A “bad” pivot will give a very uneven partition!</a:t>
            </a:r>
          </a:p>
        </p:txBody>
      </p:sp>
      <p:sp>
        <p:nvSpPr>
          <p:cNvPr id="22535" name="AutoShape 7"/>
          <p:cNvSpPr>
            <a:spLocks noChangeAspect="1" noChangeArrowheads="1" noTextEdit="1"/>
          </p:cNvSpPr>
          <p:nvPr/>
        </p:nvSpPr>
        <p:spPr bwMode="auto">
          <a:xfrm>
            <a:off x="881063" y="3159125"/>
            <a:ext cx="7905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881063" y="32019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4122738" y="4103688"/>
            <a:ext cx="3463925" cy="401637"/>
            <a:chOff x="2932" y="2594"/>
            <a:chExt cx="1883" cy="244"/>
          </a:xfrm>
        </p:grpSpPr>
        <p:sp>
          <p:nvSpPr>
            <p:cNvPr id="22602" name="Rectangle 10"/>
            <p:cNvSpPr>
              <a:spLocks noChangeArrowheads="1"/>
            </p:cNvSpPr>
            <p:nvPr/>
          </p:nvSpPr>
          <p:spPr bwMode="auto">
            <a:xfrm>
              <a:off x="2932" y="2594"/>
              <a:ext cx="1883" cy="2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260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" y="2594"/>
              <a:ext cx="188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04" name="Rectangle 12"/>
            <p:cNvSpPr>
              <a:spLocks noChangeArrowheads="1"/>
            </p:cNvSpPr>
            <p:nvPr/>
          </p:nvSpPr>
          <p:spPr bwMode="auto">
            <a:xfrm>
              <a:off x="2932" y="2594"/>
              <a:ext cx="1883" cy="2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5" name="Rectangle 13"/>
            <p:cNvSpPr>
              <a:spLocks noChangeArrowheads="1"/>
            </p:cNvSpPr>
            <p:nvPr/>
          </p:nvSpPr>
          <p:spPr bwMode="auto">
            <a:xfrm>
              <a:off x="2932" y="2594"/>
              <a:ext cx="1883" cy="24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8" name="Group 14"/>
          <p:cNvGrpSpPr>
            <a:grpSpLocks/>
          </p:cNvGrpSpPr>
          <p:nvPr/>
        </p:nvGrpSpPr>
        <p:grpSpPr bwMode="auto">
          <a:xfrm>
            <a:off x="2181225" y="4117975"/>
            <a:ext cx="1887538" cy="401638"/>
            <a:chOff x="1374" y="2594"/>
            <a:chExt cx="1189" cy="253"/>
          </a:xfrm>
        </p:grpSpPr>
        <p:sp>
          <p:nvSpPr>
            <p:cNvPr id="22598" name="Rectangle 15"/>
            <p:cNvSpPr>
              <a:spLocks noChangeArrowheads="1"/>
            </p:cNvSpPr>
            <p:nvPr/>
          </p:nvSpPr>
          <p:spPr bwMode="auto">
            <a:xfrm>
              <a:off x="1374" y="2594"/>
              <a:ext cx="1189" cy="253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2599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" y="2594"/>
              <a:ext cx="118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00" name="Rectangle 17"/>
            <p:cNvSpPr>
              <a:spLocks noChangeArrowheads="1"/>
            </p:cNvSpPr>
            <p:nvPr/>
          </p:nvSpPr>
          <p:spPr bwMode="auto">
            <a:xfrm>
              <a:off x="1374" y="2594"/>
              <a:ext cx="1189" cy="253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601" name="Rectangle 18"/>
            <p:cNvSpPr>
              <a:spLocks noChangeArrowheads="1"/>
            </p:cNvSpPr>
            <p:nvPr/>
          </p:nvSpPr>
          <p:spPr bwMode="auto">
            <a:xfrm>
              <a:off x="1374" y="2594"/>
              <a:ext cx="1189" cy="25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9" name="Group 19"/>
          <p:cNvGrpSpPr>
            <a:grpSpLocks/>
          </p:cNvGrpSpPr>
          <p:nvPr/>
        </p:nvGrpSpPr>
        <p:grpSpPr bwMode="auto">
          <a:xfrm>
            <a:off x="2311400" y="4203700"/>
            <a:ext cx="242888" cy="242888"/>
            <a:chOff x="1456" y="2648"/>
            <a:chExt cx="153" cy="153"/>
          </a:xfrm>
        </p:grpSpPr>
        <p:sp>
          <p:nvSpPr>
            <p:cNvPr id="22596" name="Oval 20"/>
            <p:cNvSpPr>
              <a:spLocks noChangeArrowheads="1"/>
            </p:cNvSpPr>
            <p:nvPr/>
          </p:nvSpPr>
          <p:spPr bwMode="auto">
            <a:xfrm>
              <a:off x="1456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7" name="Freeform 21"/>
            <p:cNvSpPr>
              <a:spLocks/>
            </p:cNvSpPr>
            <p:nvPr/>
          </p:nvSpPr>
          <p:spPr bwMode="auto">
            <a:xfrm>
              <a:off x="1456" y="2648"/>
              <a:ext cx="153" cy="153"/>
            </a:xfrm>
            <a:custGeom>
              <a:avLst/>
              <a:gdLst>
                <a:gd name="T0" fmla="*/ 72 w 153"/>
                <a:gd name="T1" fmla="*/ 0 h 153"/>
                <a:gd name="T2" fmla="*/ 0 w 153"/>
                <a:gd name="T3" fmla="*/ 72 h 153"/>
                <a:gd name="T4" fmla="*/ 72 w 153"/>
                <a:gd name="T5" fmla="*/ 153 h 153"/>
                <a:gd name="T6" fmla="*/ 153 w 153"/>
                <a:gd name="T7" fmla="*/ 72 h 153"/>
                <a:gd name="T8" fmla="*/ 72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72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72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0" name="Group 22"/>
          <p:cNvGrpSpPr>
            <a:grpSpLocks/>
          </p:cNvGrpSpPr>
          <p:nvPr/>
        </p:nvGrpSpPr>
        <p:grpSpPr bwMode="auto">
          <a:xfrm>
            <a:off x="2668588" y="4203700"/>
            <a:ext cx="242887" cy="242888"/>
            <a:chOff x="1681" y="2648"/>
            <a:chExt cx="153" cy="153"/>
          </a:xfrm>
        </p:grpSpPr>
        <p:sp>
          <p:nvSpPr>
            <p:cNvPr id="22594" name="Oval 23"/>
            <p:cNvSpPr>
              <a:spLocks noChangeArrowheads="1"/>
            </p:cNvSpPr>
            <p:nvPr/>
          </p:nvSpPr>
          <p:spPr bwMode="auto">
            <a:xfrm>
              <a:off x="1681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5" name="Freeform 24"/>
            <p:cNvSpPr>
              <a:spLocks/>
            </p:cNvSpPr>
            <p:nvPr/>
          </p:nvSpPr>
          <p:spPr bwMode="auto">
            <a:xfrm>
              <a:off x="1681" y="2648"/>
              <a:ext cx="153" cy="153"/>
            </a:xfrm>
            <a:custGeom>
              <a:avLst/>
              <a:gdLst>
                <a:gd name="T0" fmla="*/ 72 w 153"/>
                <a:gd name="T1" fmla="*/ 0 h 153"/>
                <a:gd name="T2" fmla="*/ 0 w 153"/>
                <a:gd name="T3" fmla="*/ 72 h 153"/>
                <a:gd name="T4" fmla="*/ 72 w 153"/>
                <a:gd name="T5" fmla="*/ 153 h 153"/>
                <a:gd name="T6" fmla="*/ 153 w 153"/>
                <a:gd name="T7" fmla="*/ 72 h 153"/>
                <a:gd name="T8" fmla="*/ 72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72" y="0"/>
                  </a:moveTo>
                  <a:cubicBezTo>
                    <a:pt x="27" y="0"/>
                    <a:pt x="0" y="36"/>
                    <a:pt x="0" y="72"/>
                  </a:cubicBezTo>
                  <a:cubicBezTo>
                    <a:pt x="0" y="117"/>
                    <a:pt x="27" y="153"/>
                    <a:pt x="72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72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1" name="Group 25"/>
          <p:cNvGrpSpPr>
            <a:grpSpLocks/>
          </p:cNvGrpSpPr>
          <p:nvPr/>
        </p:nvGrpSpPr>
        <p:grpSpPr bwMode="auto">
          <a:xfrm>
            <a:off x="3011488" y="4203700"/>
            <a:ext cx="242887" cy="242888"/>
            <a:chOff x="1897" y="2648"/>
            <a:chExt cx="153" cy="153"/>
          </a:xfrm>
        </p:grpSpPr>
        <p:sp>
          <p:nvSpPr>
            <p:cNvPr id="22592" name="Oval 26"/>
            <p:cNvSpPr>
              <a:spLocks noChangeArrowheads="1"/>
            </p:cNvSpPr>
            <p:nvPr/>
          </p:nvSpPr>
          <p:spPr bwMode="auto">
            <a:xfrm>
              <a:off x="1897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3" name="Freeform 27"/>
            <p:cNvSpPr>
              <a:spLocks/>
            </p:cNvSpPr>
            <p:nvPr/>
          </p:nvSpPr>
          <p:spPr bwMode="auto">
            <a:xfrm>
              <a:off x="1897" y="2648"/>
              <a:ext cx="153" cy="153"/>
            </a:xfrm>
            <a:custGeom>
              <a:avLst/>
              <a:gdLst>
                <a:gd name="T0" fmla="*/ 81 w 153"/>
                <a:gd name="T1" fmla="*/ 0 h 153"/>
                <a:gd name="T2" fmla="*/ 0 w 153"/>
                <a:gd name="T3" fmla="*/ 72 h 153"/>
                <a:gd name="T4" fmla="*/ 81 w 153"/>
                <a:gd name="T5" fmla="*/ 153 h 153"/>
                <a:gd name="T6" fmla="*/ 153 w 153"/>
                <a:gd name="T7" fmla="*/ 72 h 153"/>
                <a:gd name="T8" fmla="*/ 81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81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8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2" name="Group 28"/>
          <p:cNvGrpSpPr>
            <a:grpSpLocks/>
          </p:cNvGrpSpPr>
          <p:nvPr/>
        </p:nvGrpSpPr>
        <p:grpSpPr bwMode="auto">
          <a:xfrm>
            <a:off x="3368675" y="4203700"/>
            <a:ext cx="242888" cy="242888"/>
            <a:chOff x="2122" y="2648"/>
            <a:chExt cx="153" cy="153"/>
          </a:xfrm>
        </p:grpSpPr>
        <p:sp>
          <p:nvSpPr>
            <p:cNvPr id="22590" name="Oval 29"/>
            <p:cNvSpPr>
              <a:spLocks noChangeArrowheads="1"/>
            </p:cNvSpPr>
            <p:nvPr/>
          </p:nvSpPr>
          <p:spPr bwMode="auto">
            <a:xfrm>
              <a:off x="2122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1" name="Freeform 30"/>
            <p:cNvSpPr>
              <a:spLocks/>
            </p:cNvSpPr>
            <p:nvPr/>
          </p:nvSpPr>
          <p:spPr bwMode="auto">
            <a:xfrm>
              <a:off x="2122" y="2648"/>
              <a:ext cx="153" cy="153"/>
            </a:xfrm>
            <a:custGeom>
              <a:avLst/>
              <a:gdLst>
                <a:gd name="T0" fmla="*/ 72 w 153"/>
                <a:gd name="T1" fmla="*/ 0 h 153"/>
                <a:gd name="T2" fmla="*/ 0 w 153"/>
                <a:gd name="T3" fmla="*/ 72 h 153"/>
                <a:gd name="T4" fmla="*/ 72 w 153"/>
                <a:gd name="T5" fmla="*/ 153 h 153"/>
                <a:gd name="T6" fmla="*/ 153 w 153"/>
                <a:gd name="T7" fmla="*/ 72 h 153"/>
                <a:gd name="T8" fmla="*/ 72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72" y="0"/>
                  </a:moveTo>
                  <a:cubicBezTo>
                    <a:pt x="27" y="0"/>
                    <a:pt x="0" y="36"/>
                    <a:pt x="0" y="72"/>
                  </a:cubicBezTo>
                  <a:cubicBezTo>
                    <a:pt x="0" y="117"/>
                    <a:pt x="27" y="153"/>
                    <a:pt x="72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72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3" name="Group 31"/>
          <p:cNvGrpSpPr>
            <a:grpSpLocks/>
          </p:cNvGrpSpPr>
          <p:nvPr/>
        </p:nvGrpSpPr>
        <p:grpSpPr bwMode="auto">
          <a:xfrm>
            <a:off x="3711575" y="4203700"/>
            <a:ext cx="242888" cy="242888"/>
            <a:chOff x="2338" y="2648"/>
            <a:chExt cx="153" cy="153"/>
          </a:xfrm>
        </p:grpSpPr>
        <p:sp>
          <p:nvSpPr>
            <p:cNvPr id="22588" name="Oval 32"/>
            <p:cNvSpPr>
              <a:spLocks noChangeArrowheads="1"/>
            </p:cNvSpPr>
            <p:nvPr/>
          </p:nvSpPr>
          <p:spPr bwMode="auto">
            <a:xfrm>
              <a:off x="2338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9" name="Freeform 33"/>
            <p:cNvSpPr>
              <a:spLocks/>
            </p:cNvSpPr>
            <p:nvPr/>
          </p:nvSpPr>
          <p:spPr bwMode="auto">
            <a:xfrm>
              <a:off x="2338" y="2648"/>
              <a:ext cx="153" cy="153"/>
            </a:xfrm>
            <a:custGeom>
              <a:avLst/>
              <a:gdLst>
                <a:gd name="T0" fmla="*/ 81 w 153"/>
                <a:gd name="T1" fmla="*/ 0 h 153"/>
                <a:gd name="T2" fmla="*/ 0 w 153"/>
                <a:gd name="T3" fmla="*/ 72 h 153"/>
                <a:gd name="T4" fmla="*/ 81 w 153"/>
                <a:gd name="T5" fmla="*/ 153 h 153"/>
                <a:gd name="T6" fmla="*/ 153 w 153"/>
                <a:gd name="T7" fmla="*/ 72 h 153"/>
                <a:gd name="T8" fmla="*/ 81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81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8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4" name="Group 34"/>
          <p:cNvGrpSpPr>
            <a:grpSpLocks/>
          </p:cNvGrpSpPr>
          <p:nvPr/>
        </p:nvGrpSpPr>
        <p:grpSpPr bwMode="auto">
          <a:xfrm>
            <a:off x="4254500" y="4203700"/>
            <a:ext cx="257175" cy="257175"/>
            <a:chOff x="2680" y="2648"/>
            <a:chExt cx="162" cy="162"/>
          </a:xfrm>
        </p:grpSpPr>
        <p:sp>
          <p:nvSpPr>
            <p:cNvPr id="22584" name="Rectangle 35"/>
            <p:cNvSpPr>
              <a:spLocks noChangeArrowheads="1"/>
            </p:cNvSpPr>
            <p:nvPr/>
          </p:nvSpPr>
          <p:spPr bwMode="auto">
            <a:xfrm>
              <a:off x="2680" y="2648"/>
              <a:ext cx="162" cy="1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5" name="Oval 36"/>
            <p:cNvSpPr>
              <a:spLocks noChangeArrowheads="1"/>
            </p:cNvSpPr>
            <p:nvPr/>
          </p:nvSpPr>
          <p:spPr bwMode="auto">
            <a:xfrm>
              <a:off x="2680" y="2648"/>
              <a:ext cx="153" cy="153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6" name="Rectangle 37"/>
            <p:cNvSpPr>
              <a:spLocks noChangeArrowheads="1"/>
            </p:cNvSpPr>
            <p:nvPr/>
          </p:nvSpPr>
          <p:spPr bwMode="auto">
            <a:xfrm>
              <a:off x="2680" y="2648"/>
              <a:ext cx="162" cy="1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7" name="Freeform 38"/>
            <p:cNvSpPr>
              <a:spLocks/>
            </p:cNvSpPr>
            <p:nvPr/>
          </p:nvSpPr>
          <p:spPr bwMode="auto">
            <a:xfrm>
              <a:off x="2680" y="2648"/>
              <a:ext cx="153" cy="153"/>
            </a:xfrm>
            <a:custGeom>
              <a:avLst/>
              <a:gdLst>
                <a:gd name="T0" fmla="*/ 81 w 153"/>
                <a:gd name="T1" fmla="*/ 0 h 153"/>
                <a:gd name="T2" fmla="*/ 0 w 153"/>
                <a:gd name="T3" fmla="*/ 72 h 153"/>
                <a:gd name="T4" fmla="*/ 81 w 153"/>
                <a:gd name="T5" fmla="*/ 153 h 153"/>
                <a:gd name="T6" fmla="*/ 153 w 153"/>
                <a:gd name="T7" fmla="*/ 72 h 153"/>
                <a:gd name="T8" fmla="*/ 81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81" y="153"/>
                  </a:cubicBezTo>
                  <a:cubicBezTo>
                    <a:pt x="126" y="153"/>
                    <a:pt x="153" y="117"/>
                    <a:pt x="153" y="72"/>
                  </a:cubicBezTo>
                  <a:cubicBezTo>
                    <a:pt x="153" y="36"/>
                    <a:pt x="126" y="0"/>
                    <a:pt x="8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5" name="Group 39"/>
          <p:cNvGrpSpPr>
            <a:grpSpLocks/>
          </p:cNvGrpSpPr>
          <p:nvPr/>
        </p:nvGrpSpPr>
        <p:grpSpPr bwMode="auto">
          <a:xfrm>
            <a:off x="4768850" y="4203700"/>
            <a:ext cx="244475" cy="242888"/>
            <a:chOff x="3004" y="2648"/>
            <a:chExt cx="154" cy="153"/>
          </a:xfrm>
        </p:grpSpPr>
        <p:sp>
          <p:nvSpPr>
            <p:cNvPr id="22582" name="Oval 40"/>
            <p:cNvSpPr>
              <a:spLocks noChangeArrowheads="1"/>
            </p:cNvSpPr>
            <p:nvPr/>
          </p:nvSpPr>
          <p:spPr bwMode="auto">
            <a:xfrm>
              <a:off x="3004" y="2648"/>
              <a:ext cx="154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3" name="Freeform 41"/>
            <p:cNvSpPr>
              <a:spLocks/>
            </p:cNvSpPr>
            <p:nvPr/>
          </p:nvSpPr>
          <p:spPr bwMode="auto">
            <a:xfrm>
              <a:off x="3004" y="2648"/>
              <a:ext cx="154" cy="153"/>
            </a:xfrm>
            <a:custGeom>
              <a:avLst/>
              <a:gdLst>
                <a:gd name="T0" fmla="*/ 73 w 154"/>
                <a:gd name="T1" fmla="*/ 0 h 153"/>
                <a:gd name="T2" fmla="*/ 0 w 154"/>
                <a:gd name="T3" fmla="*/ 72 h 153"/>
                <a:gd name="T4" fmla="*/ 73 w 154"/>
                <a:gd name="T5" fmla="*/ 153 h 153"/>
                <a:gd name="T6" fmla="*/ 154 w 154"/>
                <a:gd name="T7" fmla="*/ 72 h 153"/>
                <a:gd name="T8" fmla="*/ 73 w 154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53">
                  <a:moveTo>
                    <a:pt x="73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73" y="153"/>
                  </a:cubicBezTo>
                  <a:cubicBezTo>
                    <a:pt x="118" y="153"/>
                    <a:pt x="154" y="117"/>
                    <a:pt x="154" y="72"/>
                  </a:cubicBezTo>
                  <a:cubicBezTo>
                    <a:pt x="154" y="36"/>
                    <a:pt x="118" y="0"/>
                    <a:pt x="73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6" name="Group 42"/>
          <p:cNvGrpSpPr>
            <a:grpSpLocks/>
          </p:cNvGrpSpPr>
          <p:nvPr/>
        </p:nvGrpSpPr>
        <p:grpSpPr bwMode="auto">
          <a:xfrm>
            <a:off x="5127625" y="4203700"/>
            <a:ext cx="242888" cy="242888"/>
            <a:chOff x="3230" y="2648"/>
            <a:chExt cx="153" cy="153"/>
          </a:xfrm>
        </p:grpSpPr>
        <p:sp>
          <p:nvSpPr>
            <p:cNvPr id="22580" name="Oval 43"/>
            <p:cNvSpPr>
              <a:spLocks noChangeArrowheads="1"/>
            </p:cNvSpPr>
            <p:nvPr/>
          </p:nvSpPr>
          <p:spPr bwMode="auto">
            <a:xfrm>
              <a:off x="3230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1" name="Freeform 44"/>
            <p:cNvSpPr>
              <a:spLocks/>
            </p:cNvSpPr>
            <p:nvPr/>
          </p:nvSpPr>
          <p:spPr bwMode="auto">
            <a:xfrm>
              <a:off x="3230" y="2648"/>
              <a:ext cx="153" cy="153"/>
            </a:xfrm>
            <a:custGeom>
              <a:avLst/>
              <a:gdLst>
                <a:gd name="T0" fmla="*/ 72 w 153"/>
                <a:gd name="T1" fmla="*/ 0 h 153"/>
                <a:gd name="T2" fmla="*/ 0 w 153"/>
                <a:gd name="T3" fmla="*/ 72 h 153"/>
                <a:gd name="T4" fmla="*/ 72 w 153"/>
                <a:gd name="T5" fmla="*/ 153 h 153"/>
                <a:gd name="T6" fmla="*/ 153 w 153"/>
                <a:gd name="T7" fmla="*/ 72 h 153"/>
                <a:gd name="T8" fmla="*/ 72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72" y="0"/>
                  </a:moveTo>
                  <a:cubicBezTo>
                    <a:pt x="27" y="0"/>
                    <a:pt x="0" y="36"/>
                    <a:pt x="0" y="72"/>
                  </a:cubicBezTo>
                  <a:cubicBezTo>
                    <a:pt x="0" y="117"/>
                    <a:pt x="27" y="153"/>
                    <a:pt x="72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72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7" name="Group 45"/>
          <p:cNvGrpSpPr>
            <a:grpSpLocks/>
          </p:cNvGrpSpPr>
          <p:nvPr/>
        </p:nvGrpSpPr>
        <p:grpSpPr bwMode="auto">
          <a:xfrm>
            <a:off x="5470525" y="4203700"/>
            <a:ext cx="242888" cy="242888"/>
            <a:chOff x="3446" y="2648"/>
            <a:chExt cx="153" cy="153"/>
          </a:xfrm>
        </p:grpSpPr>
        <p:sp>
          <p:nvSpPr>
            <p:cNvPr id="22578" name="Oval 46"/>
            <p:cNvSpPr>
              <a:spLocks noChangeArrowheads="1"/>
            </p:cNvSpPr>
            <p:nvPr/>
          </p:nvSpPr>
          <p:spPr bwMode="auto">
            <a:xfrm>
              <a:off x="3446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9" name="Freeform 47"/>
            <p:cNvSpPr>
              <a:spLocks/>
            </p:cNvSpPr>
            <p:nvPr/>
          </p:nvSpPr>
          <p:spPr bwMode="auto">
            <a:xfrm>
              <a:off x="3446" y="2648"/>
              <a:ext cx="153" cy="153"/>
            </a:xfrm>
            <a:custGeom>
              <a:avLst/>
              <a:gdLst>
                <a:gd name="T0" fmla="*/ 81 w 153"/>
                <a:gd name="T1" fmla="*/ 0 h 153"/>
                <a:gd name="T2" fmla="*/ 0 w 153"/>
                <a:gd name="T3" fmla="*/ 72 h 153"/>
                <a:gd name="T4" fmla="*/ 81 w 153"/>
                <a:gd name="T5" fmla="*/ 153 h 153"/>
                <a:gd name="T6" fmla="*/ 153 w 153"/>
                <a:gd name="T7" fmla="*/ 72 h 153"/>
                <a:gd name="T8" fmla="*/ 81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81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8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8" name="Group 48"/>
          <p:cNvGrpSpPr>
            <a:grpSpLocks/>
          </p:cNvGrpSpPr>
          <p:nvPr/>
        </p:nvGrpSpPr>
        <p:grpSpPr bwMode="auto">
          <a:xfrm>
            <a:off x="5827713" y="4203700"/>
            <a:ext cx="242887" cy="242888"/>
            <a:chOff x="3671" y="2648"/>
            <a:chExt cx="153" cy="153"/>
          </a:xfrm>
        </p:grpSpPr>
        <p:sp>
          <p:nvSpPr>
            <p:cNvPr id="22576" name="Oval 49"/>
            <p:cNvSpPr>
              <a:spLocks noChangeArrowheads="1"/>
            </p:cNvSpPr>
            <p:nvPr/>
          </p:nvSpPr>
          <p:spPr bwMode="auto">
            <a:xfrm>
              <a:off x="3671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7" name="Freeform 50"/>
            <p:cNvSpPr>
              <a:spLocks/>
            </p:cNvSpPr>
            <p:nvPr/>
          </p:nvSpPr>
          <p:spPr bwMode="auto">
            <a:xfrm>
              <a:off x="3671" y="2648"/>
              <a:ext cx="153" cy="153"/>
            </a:xfrm>
            <a:custGeom>
              <a:avLst/>
              <a:gdLst>
                <a:gd name="T0" fmla="*/ 72 w 153"/>
                <a:gd name="T1" fmla="*/ 0 h 153"/>
                <a:gd name="T2" fmla="*/ 0 w 153"/>
                <a:gd name="T3" fmla="*/ 72 h 153"/>
                <a:gd name="T4" fmla="*/ 72 w 153"/>
                <a:gd name="T5" fmla="*/ 153 h 153"/>
                <a:gd name="T6" fmla="*/ 153 w 153"/>
                <a:gd name="T7" fmla="*/ 72 h 153"/>
                <a:gd name="T8" fmla="*/ 72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72" y="0"/>
                  </a:moveTo>
                  <a:cubicBezTo>
                    <a:pt x="27" y="0"/>
                    <a:pt x="0" y="36"/>
                    <a:pt x="0" y="72"/>
                  </a:cubicBezTo>
                  <a:cubicBezTo>
                    <a:pt x="0" y="117"/>
                    <a:pt x="27" y="153"/>
                    <a:pt x="72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72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9" name="Group 51"/>
          <p:cNvGrpSpPr>
            <a:grpSpLocks/>
          </p:cNvGrpSpPr>
          <p:nvPr/>
        </p:nvGrpSpPr>
        <p:grpSpPr bwMode="auto">
          <a:xfrm>
            <a:off x="6170613" y="4203700"/>
            <a:ext cx="242887" cy="242888"/>
            <a:chOff x="3887" y="2648"/>
            <a:chExt cx="153" cy="153"/>
          </a:xfrm>
        </p:grpSpPr>
        <p:sp>
          <p:nvSpPr>
            <p:cNvPr id="22574" name="Oval 52"/>
            <p:cNvSpPr>
              <a:spLocks noChangeArrowheads="1"/>
            </p:cNvSpPr>
            <p:nvPr/>
          </p:nvSpPr>
          <p:spPr bwMode="auto">
            <a:xfrm>
              <a:off x="3887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5" name="Freeform 53"/>
            <p:cNvSpPr>
              <a:spLocks/>
            </p:cNvSpPr>
            <p:nvPr/>
          </p:nvSpPr>
          <p:spPr bwMode="auto">
            <a:xfrm>
              <a:off x="3887" y="2648"/>
              <a:ext cx="153" cy="153"/>
            </a:xfrm>
            <a:custGeom>
              <a:avLst/>
              <a:gdLst>
                <a:gd name="T0" fmla="*/ 81 w 153"/>
                <a:gd name="T1" fmla="*/ 0 h 153"/>
                <a:gd name="T2" fmla="*/ 0 w 153"/>
                <a:gd name="T3" fmla="*/ 72 h 153"/>
                <a:gd name="T4" fmla="*/ 81 w 153"/>
                <a:gd name="T5" fmla="*/ 153 h 153"/>
                <a:gd name="T6" fmla="*/ 153 w 153"/>
                <a:gd name="T7" fmla="*/ 72 h 153"/>
                <a:gd name="T8" fmla="*/ 81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81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8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50" name="Group 54"/>
          <p:cNvGrpSpPr>
            <a:grpSpLocks/>
          </p:cNvGrpSpPr>
          <p:nvPr/>
        </p:nvGrpSpPr>
        <p:grpSpPr bwMode="auto">
          <a:xfrm>
            <a:off x="6527800" y="4203700"/>
            <a:ext cx="242888" cy="242888"/>
            <a:chOff x="4112" y="2648"/>
            <a:chExt cx="153" cy="153"/>
          </a:xfrm>
        </p:grpSpPr>
        <p:sp>
          <p:nvSpPr>
            <p:cNvPr id="22572" name="Oval 55"/>
            <p:cNvSpPr>
              <a:spLocks noChangeArrowheads="1"/>
            </p:cNvSpPr>
            <p:nvPr/>
          </p:nvSpPr>
          <p:spPr bwMode="auto">
            <a:xfrm>
              <a:off x="4112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3" name="Freeform 56"/>
            <p:cNvSpPr>
              <a:spLocks/>
            </p:cNvSpPr>
            <p:nvPr/>
          </p:nvSpPr>
          <p:spPr bwMode="auto">
            <a:xfrm>
              <a:off x="4112" y="2648"/>
              <a:ext cx="153" cy="153"/>
            </a:xfrm>
            <a:custGeom>
              <a:avLst/>
              <a:gdLst>
                <a:gd name="T0" fmla="*/ 72 w 153"/>
                <a:gd name="T1" fmla="*/ 0 h 153"/>
                <a:gd name="T2" fmla="*/ 0 w 153"/>
                <a:gd name="T3" fmla="*/ 72 h 153"/>
                <a:gd name="T4" fmla="*/ 72 w 153"/>
                <a:gd name="T5" fmla="*/ 153 h 153"/>
                <a:gd name="T6" fmla="*/ 153 w 153"/>
                <a:gd name="T7" fmla="*/ 72 h 153"/>
                <a:gd name="T8" fmla="*/ 72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72" y="153"/>
                  </a:cubicBezTo>
                  <a:cubicBezTo>
                    <a:pt x="117" y="153"/>
                    <a:pt x="153" y="117"/>
                    <a:pt x="153" y="72"/>
                  </a:cubicBezTo>
                  <a:cubicBezTo>
                    <a:pt x="153" y="36"/>
                    <a:pt x="117" y="0"/>
                    <a:pt x="72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51" name="Group 57"/>
          <p:cNvGrpSpPr>
            <a:grpSpLocks/>
          </p:cNvGrpSpPr>
          <p:nvPr/>
        </p:nvGrpSpPr>
        <p:grpSpPr bwMode="auto">
          <a:xfrm>
            <a:off x="6870700" y="4203700"/>
            <a:ext cx="242888" cy="242888"/>
            <a:chOff x="4328" y="2648"/>
            <a:chExt cx="153" cy="153"/>
          </a:xfrm>
        </p:grpSpPr>
        <p:sp>
          <p:nvSpPr>
            <p:cNvPr id="22570" name="Oval 58"/>
            <p:cNvSpPr>
              <a:spLocks noChangeArrowheads="1"/>
            </p:cNvSpPr>
            <p:nvPr/>
          </p:nvSpPr>
          <p:spPr bwMode="auto">
            <a:xfrm>
              <a:off x="4328" y="2648"/>
              <a:ext cx="153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1" name="Freeform 59"/>
            <p:cNvSpPr>
              <a:spLocks/>
            </p:cNvSpPr>
            <p:nvPr/>
          </p:nvSpPr>
          <p:spPr bwMode="auto">
            <a:xfrm>
              <a:off x="4328" y="2648"/>
              <a:ext cx="153" cy="153"/>
            </a:xfrm>
            <a:custGeom>
              <a:avLst/>
              <a:gdLst>
                <a:gd name="T0" fmla="*/ 81 w 153"/>
                <a:gd name="T1" fmla="*/ 0 h 153"/>
                <a:gd name="T2" fmla="*/ 0 w 153"/>
                <a:gd name="T3" fmla="*/ 72 h 153"/>
                <a:gd name="T4" fmla="*/ 81 w 153"/>
                <a:gd name="T5" fmla="*/ 153 h 153"/>
                <a:gd name="T6" fmla="*/ 153 w 153"/>
                <a:gd name="T7" fmla="*/ 72 h 153"/>
                <a:gd name="T8" fmla="*/ 81 w 15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153">
                  <a:moveTo>
                    <a:pt x="81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81" y="153"/>
                  </a:cubicBezTo>
                  <a:cubicBezTo>
                    <a:pt x="126" y="153"/>
                    <a:pt x="153" y="117"/>
                    <a:pt x="153" y="72"/>
                  </a:cubicBezTo>
                  <a:cubicBezTo>
                    <a:pt x="153" y="36"/>
                    <a:pt x="126" y="0"/>
                    <a:pt x="81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52" name="Group 60"/>
          <p:cNvGrpSpPr>
            <a:grpSpLocks/>
          </p:cNvGrpSpPr>
          <p:nvPr/>
        </p:nvGrpSpPr>
        <p:grpSpPr bwMode="auto">
          <a:xfrm>
            <a:off x="7227888" y="4203700"/>
            <a:ext cx="244475" cy="242888"/>
            <a:chOff x="4553" y="2648"/>
            <a:chExt cx="154" cy="153"/>
          </a:xfrm>
        </p:grpSpPr>
        <p:sp>
          <p:nvSpPr>
            <p:cNvPr id="22568" name="Oval 61"/>
            <p:cNvSpPr>
              <a:spLocks noChangeArrowheads="1"/>
            </p:cNvSpPr>
            <p:nvPr/>
          </p:nvSpPr>
          <p:spPr bwMode="auto">
            <a:xfrm>
              <a:off x="4553" y="2648"/>
              <a:ext cx="154" cy="1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9" name="Freeform 62"/>
            <p:cNvSpPr>
              <a:spLocks/>
            </p:cNvSpPr>
            <p:nvPr/>
          </p:nvSpPr>
          <p:spPr bwMode="auto">
            <a:xfrm>
              <a:off x="4553" y="2648"/>
              <a:ext cx="154" cy="153"/>
            </a:xfrm>
            <a:custGeom>
              <a:avLst/>
              <a:gdLst>
                <a:gd name="T0" fmla="*/ 72 w 154"/>
                <a:gd name="T1" fmla="*/ 0 h 153"/>
                <a:gd name="T2" fmla="*/ 0 w 154"/>
                <a:gd name="T3" fmla="*/ 72 h 153"/>
                <a:gd name="T4" fmla="*/ 72 w 154"/>
                <a:gd name="T5" fmla="*/ 153 h 153"/>
                <a:gd name="T6" fmla="*/ 154 w 154"/>
                <a:gd name="T7" fmla="*/ 72 h 153"/>
                <a:gd name="T8" fmla="*/ 72 w 154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53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7"/>
                    <a:pt x="36" y="153"/>
                    <a:pt x="72" y="153"/>
                  </a:cubicBezTo>
                  <a:cubicBezTo>
                    <a:pt x="117" y="153"/>
                    <a:pt x="154" y="117"/>
                    <a:pt x="154" y="72"/>
                  </a:cubicBezTo>
                  <a:cubicBezTo>
                    <a:pt x="154" y="36"/>
                    <a:pt x="117" y="0"/>
                    <a:pt x="72" y="0"/>
                  </a:cubicBez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3" name="Rectangle 63"/>
          <p:cNvSpPr>
            <a:spLocks noChangeArrowheads="1"/>
          </p:cNvSpPr>
          <p:nvPr/>
        </p:nvSpPr>
        <p:spPr bwMode="auto">
          <a:xfrm>
            <a:off x="3640138" y="3375025"/>
            <a:ext cx="1530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[splitPoint]: </a:t>
            </a:r>
            <a:endParaRPr lang="en-US" altLang="zh-CN"/>
          </a:p>
        </p:txBody>
      </p:sp>
      <p:sp>
        <p:nvSpPr>
          <p:cNvPr id="22554" name="Rectangle 64"/>
          <p:cNvSpPr>
            <a:spLocks noChangeArrowheads="1"/>
          </p:cNvSpPr>
          <p:nvPr/>
        </p:nvSpPr>
        <p:spPr bwMode="auto">
          <a:xfrm>
            <a:off x="5170488" y="3375025"/>
            <a:ext cx="660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6600"/>
                </a:solidFill>
              </a:rPr>
              <a:t>pivot</a:t>
            </a:r>
            <a:endParaRPr lang="en-US" altLang="zh-CN" b="1"/>
          </a:p>
        </p:txBody>
      </p:sp>
      <p:sp>
        <p:nvSpPr>
          <p:cNvPr id="22555" name="Rectangle 65"/>
          <p:cNvSpPr>
            <a:spLocks noChangeArrowheads="1"/>
          </p:cNvSpPr>
          <p:nvPr/>
        </p:nvSpPr>
        <p:spPr bwMode="auto">
          <a:xfrm>
            <a:off x="5799138" y="33750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2556" name="Freeform 66"/>
          <p:cNvSpPr>
            <a:spLocks noEditPoints="1"/>
          </p:cNvSpPr>
          <p:nvPr/>
        </p:nvSpPr>
        <p:spPr bwMode="auto">
          <a:xfrm>
            <a:off x="4468813" y="3660775"/>
            <a:ext cx="630237" cy="500063"/>
          </a:xfrm>
          <a:custGeom>
            <a:avLst/>
            <a:gdLst>
              <a:gd name="T0" fmla="*/ 2147483647 w 397"/>
              <a:gd name="T1" fmla="*/ 2147483647 h 315"/>
              <a:gd name="T2" fmla="*/ 2147483647 w 397"/>
              <a:gd name="T3" fmla="*/ 2147483647 h 315"/>
              <a:gd name="T4" fmla="*/ 2147483647 w 397"/>
              <a:gd name="T5" fmla="*/ 2147483647 h 315"/>
              <a:gd name="T6" fmla="*/ 2147483647 w 397"/>
              <a:gd name="T7" fmla="*/ 0 h 315"/>
              <a:gd name="T8" fmla="*/ 2147483647 w 397"/>
              <a:gd name="T9" fmla="*/ 2147483647 h 315"/>
              <a:gd name="T10" fmla="*/ 2147483647 w 397"/>
              <a:gd name="T11" fmla="*/ 2147483647 h 315"/>
              <a:gd name="T12" fmla="*/ 2147483647 w 397"/>
              <a:gd name="T13" fmla="*/ 2147483647 h 315"/>
              <a:gd name="T14" fmla="*/ 0 w 397"/>
              <a:gd name="T15" fmla="*/ 2147483647 h 315"/>
              <a:gd name="T16" fmla="*/ 2147483647 w 397"/>
              <a:gd name="T17" fmla="*/ 2147483647 h 315"/>
              <a:gd name="T18" fmla="*/ 2147483647 w 397"/>
              <a:gd name="T19" fmla="*/ 2147483647 h 3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7" h="315">
                <a:moveTo>
                  <a:pt x="397" y="18"/>
                </a:moveTo>
                <a:lnTo>
                  <a:pt x="54" y="288"/>
                </a:lnTo>
                <a:lnTo>
                  <a:pt x="45" y="270"/>
                </a:lnTo>
                <a:lnTo>
                  <a:pt x="388" y="0"/>
                </a:lnTo>
                <a:lnTo>
                  <a:pt x="397" y="18"/>
                </a:lnTo>
                <a:close/>
                <a:moveTo>
                  <a:pt x="54" y="270"/>
                </a:moveTo>
                <a:lnTo>
                  <a:pt x="117" y="270"/>
                </a:lnTo>
                <a:lnTo>
                  <a:pt x="0" y="315"/>
                </a:lnTo>
                <a:lnTo>
                  <a:pt x="72" y="216"/>
                </a:lnTo>
                <a:lnTo>
                  <a:pt x="54" y="270"/>
                </a:lnTo>
                <a:close/>
              </a:path>
            </a:pathLst>
          </a:custGeom>
          <a:solidFill>
            <a:srgbClr val="FF9900"/>
          </a:solidFill>
          <a:ln w="14288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7" name="Rectangle 67"/>
          <p:cNvSpPr>
            <a:spLocks noChangeArrowheads="1"/>
          </p:cNvSpPr>
          <p:nvPr/>
        </p:nvSpPr>
        <p:spPr bwMode="auto">
          <a:xfrm>
            <a:off x="2968625" y="4976813"/>
            <a:ext cx="658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small</a:t>
            </a:r>
            <a:endParaRPr lang="en-US" altLang="zh-CN"/>
          </a:p>
        </p:txBody>
      </p:sp>
      <p:sp>
        <p:nvSpPr>
          <p:cNvPr id="22558" name="Rectangle 68"/>
          <p:cNvSpPr>
            <a:spLocks noChangeArrowheads="1"/>
          </p:cNvSpPr>
          <p:nvPr/>
        </p:nvSpPr>
        <p:spPr bwMode="auto">
          <a:xfrm>
            <a:off x="3611563" y="4976813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2559" name="Rectangle 69"/>
          <p:cNvSpPr>
            <a:spLocks noChangeArrowheads="1"/>
          </p:cNvSpPr>
          <p:nvPr/>
        </p:nvSpPr>
        <p:spPr bwMode="auto">
          <a:xfrm>
            <a:off x="5784850" y="4919663"/>
            <a:ext cx="608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large</a:t>
            </a:r>
            <a:endParaRPr lang="en-US" altLang="zh-CN"/>
          </a:p>
        </p:txBody>
      </p:sp>
      <p:sp>
        <p:nvSpPr>
          <p:cNvPr id="22560" name="Rectangle 70"/>
          <p:cNvSpPr>
            <a:spLocks noChangeArrowheads="1"/>
          </p:cNvSpPr>
          <p:nvPr/>
        </p:nvSpPr>
        <p:spPr bwMode="auto">
          <a:xfrm>
            <a:off x="6370638" y="4919663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  <p:sp>
        <p:nvSpPr>
          <p:cNvPr id="22561" name="Freeform 71"/>
          <p:cNvSpPr>
            <a:spLocks noEditPoints="1"/>
          </p:cNvSpPr>
          <p:nvPr/>
        </p:nvSpPr>
        <p:spPr bwMode="auto">
          <a:xfrm>
            <a:off x="3111500" y="4519613"/>
            <a:ext cx="114300" cy="514350"/>
          </a:xfrm>
          <a:custGeom>
            <a:avLst/>
            <a:gdLst>
              <a:gd name="T0" fmla="*/ 2147483647 w 72"/>
              <a:gd name="T1" fmla="*/ 2147483647 h 324"/>
              <a:gd name="T2" fmla="*/ 2147483647 w 72"/>
              <a:gd name="T3" fmla="*/ 2147483647 h 324"/>
              <a:gd name="T4" fmla="*/ 2147483647 w 72"/>
              <a:gd name="T5" fmla="*/ 2147483647 h 324"/>
              <a:gd name="T6" fmla="*/ 2147483647 w 72"/>
              <a:gd name="T7" fmla="*/ 2147483647 h 324"/>
              <a:gd name="T8" fmla="*/ 2147483647 w 72"/>
              <a:gd name="T9" fmla="*/ 2147483647 h 324"/>
              <a:gd name="T10" fmla="*/ 2147483647 w 72"/>
              <a:gd name="T11" fmla="*/ 2147483647 h 324"/>
              <a:gd name="T12" fmla="*/ 0 w 72"/>
              <a:gd name="T13" fmla="*/ 2147483647 h 324"/>
              <a:gd name="T14" fmla="*/ 2147483647 w 72"/>
              <a:gd name="T15" fmla="*/ 0 h 324"/>
              <a:gd name="T16" fmla="*/ 2147483647 w 72"/>
              <a:gd name="T17" fmla="*/ 2147483647 h 324"/>
              <a:gd name="T18" fmla="*/ 2147483647 w 72"/>
              <a:gd name="T19" fmla="*/ 2147483647 h 3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324">
                <a:moveTo>
                  <a:pt x="27" y="324"/>
                </a:moveTo>
                <a:lnTo>
                  <a:pt x="27" y="63"/>
                </a:lnTo>
                <a:lnTo>
                  <a:pt x="45" y="63"/>
                </a:lnTo>
                <a:lnTo>
                  <a:pt x="45" y="324"/>
                </a:lnTo>
                <a:lnTo>
                  <a:pt x="27" y="324"/>
                </a:lnTo>
                <a:close/>
                <a:moveTo>
                  <a:pt x="36" y="72"/>
                </a:moveTo>
                <a:lnTo>
                  <a:pt x="0" y="117"/>
                </a:lnTo>
                <a:lnTo>
                  <a:pt x="36" y="0"/>
                </a:lnTo>
                <a:lnTo>
                  <a:pt x="72" y="117"/>
                </a:lnTo>
                <a:lnTo>
                  <a:pt x="36" y="72"/>
                </a:lnTo>
                <a:close/>
              </a:path>
            </a:pathLst>
          </a:custGeom>
          <a:solidFill>
            <a:srgbClr val="FF9900"/>
          </a:solidFill>
          <a:ln w="14288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2" name="Freeform 72"/>
          <p:cNvSpPr>
            <a:spLocks noEditPoints="1"/>
          </p:cNvSpPr>
          <p:nvPr/>
        </p:nvSpPr>
        <p:spPr bwMode="auto">
          <a:xfrm>
            <a:off x="6042025" y="4475163"/>
            <a:ext cx="114300" cy="487362"/>
          </a:xfrm>
          <a:custGeom>
            <a:avLst/>
            <a:gdLst>
              <a:gd name="T0" fmla="*/ 2147483647 w 72"/>
              <a:gd name="T1" fmla="*/ 2147483647 h 307"/>
              <a:gd name="T2" fmla="*/ 2147483647 w 72"/>
              <a:gd name="T3" fmla="*/ 2147483647 h 307"/>
              <a:gd name="T4" fmla="*/ 2147483647 w 72"/>
              <a:gd name="T5" fmla="*/ 2147483647 h 307"/>
              <a:gd name="T6" fmla="*/ 2147483647 w 72"/>
              <a:gd name="T7" fmla="*/ 2147483647 h 307"/>
              <a:gd name="T8" fmla="*/ 2147483647 w 72"/>
              <a:gd name="T9" fmla="*/ 2147483647 h 307"/>
              <a:gd name="T10" fmla="*/ 2147483647 w 72"/>
              <a:gd name="T11" fmla="*/ 2147483647 h 307"/>
              <a:gd name="T12" fmla="*/ 0 w 72"/>
              <a:gd name="T13" fmla="*/ 2147483647 h 307"/>
              <a:gd name="T14" fmla="*/ 2147483647 w 72"/>
              <a:gd name="T15" fmla="*/ 0 h 307"/>
              <a:gd name="T16" fmla="*/ 2147483647 w 72"/>
              <a:gd name="T17" fmla="*/ 2147483647 h 307"/>
              <a:gd name="T18" fmla="*/ 2147483647 w 72"/>
              <a:gd name="T19" fmla="*/ 2147483647 h 3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307">
                <a:moveTo>
                  <a:pt x="27" y="307"/>
                </a:moveTo>
                <a:lnTo>
                  <a:pt x="27" y="64"/>
                </a:lnTo>
                <a:lnTo>
                  <a:pt x="45" y="64"/>
                </a:lnTo>
                <a:lnTo>
                  <a:pt x="45" y="307"/>
                </a:lnTo>
                <a:lnTo>
                  <a:pt x="27" y="307"/>
                </a:lnTo>
                <a:close/>
                <a:moveTo>
                  <a:pt x="36" y="73"/>
                </a:moveTo>
                <a:lnTo>
                  <a:pt x="0" y="118"/>
                </a:lnTo>
                <a:lnTo>
                  <a:pt x="36" y="0"/>
                </a:lnTo>
                <a:lnTo>
                  <a:pt x="72" y="118"/>
                </a:lnTo>
                <a:lnTo>
                  <a:pt x="36" y="73"/>
                </a:lnTo>
                <a:close/>
              </a:path>
            </a:pathLst>
          </a:custGeom>
          <a:solidFill>
            <a:srgbClr val="FF9900"/>
          </a:solidFill>
          <a:ln w="14288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3" name="Rectangle 73"/>
          <p:cNvSpPr>
            <a:spLocks noChangeArrowheads="1"/>
          </p:cNvSpPr>
          <p:nvPr/>
        </p:nvSpPr>
        <p:spPr bwMode="auto">
          <a:xfrm>
            <a:off x="2911475" y="540702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To be </a:t>
            </a:r>
            <a:endParaRPr lang="en-US" altLang="zh-CN"/>
          </a:p>
        </p:txBody>
      </p:sp>
      <p:sp>
        <p:nvSpPr>
          <p:cNvPr id="22564" name="Rectangle 74"/>
          <p:cNvSpPr>
            <a:spLocks noChangeArrowheads="1"/>
          </p:cNvSpPr>
          <p:nvPr/>
        </p:nvSpPr>
        <p:spPr bwMode="auto">
          <a:xfrm>
            <a:off x="3640138" y="54070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p</a:t>
            </a:r>
            <a:endParaRPr lang="en-US" altLang="zh-CN"/>
          </a:p>
        </p:txBody>
      </p:sp>
      <p:sp>
        <p:nvSpPr>
          <p:cNvPr id="22565" name="Rectangle 75"/>
          <p:cNvSpPr>
            <a:spLocks noChangeArrowheads="1"/>
          </p:cNvSpPr>
          <p:nvPr/>
        </p:nvSpPr>
        <p:spPr bwMode="auto">
          <a:xfrm>
            <a:off x="3797300" y="5407025"/>
            <a:ext cx="1143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rocessed </a:t>
            </a:r>
            <a:endParaRPr lang="en-US" altLang="zh-CN"/>
          </a:p>
        </p:txBody>
      </p:sp>
      <p:sp>
        <p:nvSpPr>
          <p:cNvPr id="22566" name="Rectangle 76"/>
          <p:cNvSpPr>
            <a:spLocks noChangeArrowheads="1"/>
          </p:cNvSpPr>
          <p:nvPr/>
        </p:nvSpPr>
        <p:spPr bwMode="auto">
          <a:xfrm>
            <a:off x="4927600" y="5407025"/>
            <a:ext cx="1352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recursively</a:t>
            </a:r>
            <a:endParaRPr lang="en-US" altLang="zh-CN"/>
          </a:p>
        </p:txBody>
      </p:sp>
      <p:sp>
        <p:nvSpPr>
          <p:cNvPr id="22567" name="Rectangle 77"/>
          <p:cNvSpPr>
            <a:spLocks noChangeArrowheads="1"/>
          </p:cNvSpPr>
          <p:nvPr/>
        </p:nvSpPr>
        <p:spPr bwMode="auto">
          <a:xfrm>
            <a:off x="6256338" y="54070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i="1">
                <a:solidFill>
                  <a:srgbClr val="0000FF"/>
                </a:solidFill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468650"/>
            <a:ext cx="8637588" cy="1015663"/>
          </a:xfrm>
        </p:spPr>
        <p:txBody>
          <a:bodyPr/>
          <a:lstStyle/>
          <a:p>
            <a:pPr eaLnBrk="1" hangingPunct="1"/>
            <a:r>
              <a:rPr lang="en-US" altLang="zh-CN" dirty="0"/>
              <a:t>Select-</a:t>
            </a:r>
            <a:r>
              <a:rPr lang="en-US" altLang="zh-CN" dirty="0" err="1"/>
              <a:t>Elinear</a:t>
            </a:r>
            <a:r>
              <a:rPr lang="en-US" altLang="zh-CN" dirty="0"/>
              <a:t>: the Algorithm</a:t>
            </a:r>
            <a:br>
              <a:rPr lang="en-US" altLang="zh-CN" dirty="0"/>
            </a:br>
            <a:r>
              <a:rPr lang="en-US" altLang="zh-CN" sz="1600" dirty="0"/>
              <a:t>(</a:t>
            </a:r>
            <a:r>
              <a:rPr lang="zh-CN" altLang="en-US" sz="1600" dirty="0"/>
              <a:t>期望线性时间的选择算法</a:t>
            </a:r>
            <a:r>
              <a:rPr lang="en-US" altLang="zh-CN" sz="1600" dirty="0"/>
              <a:t>)</a:t>
            </a:r>
            <a:endParaRPr lang="en-US" altLang="zh-CN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916832"/>
            <a:ext cx="8208962" cy="4824536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/>
              <a:t>Input: </a:t>
            </a:r>
            <a:r>
              <a:rPr lang="en-US" altLang="zh-CN" sz="2400" i="1" dirty="0"/>
              <a:t>S</a:t>
            </a:r>
            <a:r>
              <a:rPr lang="en-US" altLang="zh-CN" sz="2400" dirty="0"/>
              <a:t>, a set of </a:t>
            </a:r>
            <a:r>
              <a:rPr lang="en-US" altLang="zh-CN" sz="2400" i="1" dirty="0"/>
              <a:t>n</a:t>
            </a:r>
            <a:r>
              <a:rPr lang="en-US" altLang="zh-CN" sz="2400" dirty="0"/>
              <a:t> keys; and </a:t>
            </a:r>
            <a:r>
              <a:rPr lang="en-US" altLang="zh-CN" sz="2400" i="1" dirty="0"/>
              <a:t>k</a:t>
            </a:r>
            <a:r>
              <a:rPr lang="en-US" altLang="zh-CN" sz="2400" dirty="0"/>
              <a:t>, an integer such that 1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Output: The 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th smallest key in 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Note: Median selection is only a special case of the algorithm, with </a:t>
            </a:r>
            <a:r>
              <a:rPr lang="en-US" altLang="zh-CN" sz="2400" i="1" dirty="0">
                <a:solidFill>
                  <a:srgbClr val="0000CC"/>
                </a:solidFill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=</a:t>
            </a:r>
            <a:r>
              <a:rPr lang="en-US" altLang="zh-CN" sz="2400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/2.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180528" y="1902786"/>
            <a:ext cx="8208962" cy="4267146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Element Select-</a:t>
            </a:r>
            <a:r>
              <a:rPr lang="en-US" altLang="zh-CN" sz="2400" dirty="0" err="1">
                <a:sym typeface="Symbol" pitchFamily="18" charset="2"/>
              </a:rPr>
              <a:t>Elinear</a:t>
            </a:r>
            <a:r>
              <a:rPr lang="en-US" altLang="zh-CN" sz="2400" dirty="0">
                <a:sym typeface="Symbol" pitchFamily="18" charset="2"/>
              </a:rPr>
              <a:t> (</a:t>
            </a:r>
            <a:r>
              <a:rPr lang="en-US" altLang="zh-CN" sz="2400" dirty="0" err="1">
                <a:sym typeface="Symbol" pitchFamily="18" charset="2"/>
              </a:rPr>
              <a:t>SetOfElements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b="1" dirty="0" err="1">
                <a:sym typeface="Symbol" pitchFamily="18" charset="2"/>
              </a:rPr>
              <a:t>int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if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(|</a:t>
            </a:r>
            <a:r>
              <a:rPr lang="en-US" altLang="zh-CN" sz="2400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|5) 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return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 direct solution</a:t>
            </a:r>
            <a:r>
              <a:rPr lang="en-US" altLang="zh-CN" sz="2400" dirty="0">
                <a:sym typeface="Symbol" pitchFamily="18" charset="2"/>
              </a:rPr>
              <a:t>; </a:t>
            </a:r>
            <a:r>
              <a:rPr lang="en-US" altLang="zh-CN" sz="2400" b="1" dirty="0">
                <a:sym typeface="Symbol" pitchFamily="18" charset="2"/>
              </a:rPr>
              <a:t>else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Choose a pivot to partition 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dirty="0">
                <a:sym typeface="Symbol" pitchFamily="18" charset="2"/>
              </a:rPr>
              <a:t> into 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1 </a:t>
            </a:r>
            <a:r>
              <a:rPr lang="en-US" altLang="zh-CN" sz="2400" dirty="0">
                <a:sym typeface="Symbol" pitchFamily="18" charset="2"/>
              </a:rPr>
              <a:t> in which the elements are smaller than pivot and 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 in which the elements are not smaller than pivot</a:t>
            </a:r>
            <a:r>
              <a:rPr lang="en-US" altLang="zh-CN" sz="2400" baseline="-25000" dirty="0">
                <a:sym typeface="Symbol" pitchFamily="18" charset="2"/>
              </a:rPr>
              <a:t>;</a:t>
            </a:r>
            <a:endParaRPr lang="en-US" altLang="zh-CN" sz="2400" dirty="0"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If |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|=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-1, return pivot;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Else if |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|&gt;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-1, select-</a:t>
            </a:r>
            <a:r>
              <a:rPr lang="en-US" altLang="zh-CN" sz="2400" dirty="0" err="1">
                <a:sym typeface="Symbol" pitchFamily="18" charset="2"/>
              </a:rPr>
              <a:t>elinear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,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);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Else select-</a:t>
            </a:r>
            <a:r>
              <a:rPr lang="en-US" altLang="zh-CN" sz="2400" dirty="0" err="1">
                <a:sym typeface="Symbol" pitchFamily="18" charset="2"/>
              </a:rPr>
              <a:t>elinear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</a:t>
            </a:r>
            <a:r>
              <a:rPr lang="en-US" altLang="zh-CN" sz="2400" i="1" dirty="0">
                <a:sym typeface="Symbol" pitchFamily="18" charset="2"/>
              </a:rPr>
              <a:t>k-</a:t>
            </a:r>
            <a:r>
              <a:rPr lang="en-US" altLang="zh-CN" sz="2400" dirty="0">
                <a:sym typeface="Symbol" pitchFamily="18" charset="2"/>
              </a:rPr>
              <a:t> |</a:t>
            </a:r>
            <a:r>
              <a:rPr lang="en-US" altLang="zh-CN" sz="2400" i="1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|-1);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23554" name="Line 2"/>
          <p:cNvSpPr>
            <a:spLocks noChangeShapeType="1"/>
          </p:cNvSpPr>
          <p:nvPr/>
        </p:nvSpPr>
        <p:spPr bwMode="auto">
          <a:xfrm flipH="1">
            <a:off x="4427983" y="4581128"/>
            <a:ext cx="2277615" cy="764350"/>
          </a:xfrm>
          <a:prstGeom prst="line">
            <a:avLst/>
          </a:prstGeom>
          <a:noFill/>
          <a:ln w="22225">
            <a:solidFill>
              <a:srgbClr val="FF990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588224" y="3775075"/>
            <a:ext cx="2438400" cy="136842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There is the same question with quicksort-imbalanced partition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63558" y="1178983"/>
            <a:ext cx="2963066" cy="1569660"/>
          </a:xfrm>
          <a:prstGeom prst="rect">
            <a:avLst/>
          </a:prstGeom>
          <a:solidFill>
            <a:srgbClr val="CCFFCC"/>
          </a:solidFill>
          <a:ln w="38100" cmpd="dbl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How to find the median of 5 elements using at most 6 comparisons?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3779912" y="1700807"/>
            <a:ext cx="2232248" cy="80605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A0418481-0053-B546-B08A-62082F5215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039" y="4221088"/>
            <a:ext cx="1656184" cy="576064"/>
          </a:xfrm>
          <a:prstGeom prst="line">
            <a:avLst/>
          </a:prstGeom>
          <a:noFill/>
          <a:ln w="22225">
            <a:solidFill>
              <a:srgbClr val="FF990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E038FC1-1001-F742-8F82-A35BEBCFB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502638"/>
            <a:ext cx="8637588" cy="1015663"/>
          </a:xfrm>
        </p:spPr>
        <p:txBody>
          <a:bodyPr/>
          <a:lstStyle/>
          <a:p>
            <a:pPr eaLnBrk="1" hangingPunct="1"/>
            <a:r>
              <a:rPr lang="en-US" altLang="zh-CN" dirty="0"/>
              <a:t>Select-</a:t>
            </a:r>
            <a:r>
              <a:rPr lang="en-US" altLang="zh-CN" dirty="0" err="1"/>
              <a:t>Elinear</a:t>
            </a:r>
            <a:r>
              <a:rPr lang="en-US" altLang="zh-CN" dirty="0"/>
              <a:t>: the Algorithm</a:t>
            </a:r>
            <a:br>
              <a:rPr lang="en-US" altLang="zh-CN" dirty="0"/>
            </a:br>
            <a:r>
              <a:rPr lang="en-US" altLang="zh-CN" sz="1600" dirty="0"/>
              <a:t>(</a:t>
            </a:r>
            <a:r>
              <a:rPr lang="zh-CN" altLang="en-US" sz="1600" dirty="0"/>
              <a:t>期望线性时间的选择算法</a:t>
            </a:r>
            <a:r>
              <a:rPr lang="en-US" altLang="zh-CN" sz="1600" dirty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5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160874"/>
            <a:ext cx="8637588" cy="1323439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dirty="0"/>
              <a:t>How to find the median of 5 elements using at most 6 comparisons? (Method 1)</a:t>
            </a:r>
          </a:p>
        </p:txBody>
      </p:sp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48AB8B4-09F9-4C53-99DF-4016D1B25E77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" y="1853782"/>
            <a:ext cx="8864302" cy="37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4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468650"/>
            <a:ext cx="8637588" cy="1015663"/>
          </a:xfrm>
        </p:spPr>
        <p:txBody>
          <a:bodyPr/>
          <a:lstStyle/>
          <a:p>
            <a:pPr eaLnBrk="1" hangingPunct="1"/>
            <a:r>
              <a:rPr lang="en-US" altLang="zh-CN" dirty="0"/>
              <a:t>Select-</a:t>
            </a:r>
            <a:r>
              <a:rPr lang="en-US" altLang="zh-CN" dirty="0" err="1"/>
              <a:t>Elinear</a:t>
            </a:r>
            <a:r>
              <a:rPr lang="en-US" altLang="zh-CN" dirty="0"/>
              <a:t>: Analysis Sketch</a:t>
            </a:r>
            <a:br>
              <a:rPr lang="en-US" altLang="zh-CN" dirty="0"/>
            </a:br>
            <a:r>
              <a:rPr lang="en-US" altLang="zh-CN" sz="1600" dirty="0"/>
              <a:t>(</a:t>
            </a:r>
            <a:r>
              <a:rPr lang="zh-CN" altLang="en-US" sz="1600" dirty="0"/>
              <a:t>期望线性时间的选择算法</a:t>
            </a:r>
            <a:r>
              <a:rPr lang="en-US" altLang="zh-CN" sz="1600" dirty="0"/>
              <a:t>)</a:t>
            </a:r>
            <a:endParaRPr lang="en-US" altLang="zh-CN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772816"/>
            <a:ext cx="8208962" cy="4536504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00"/>
                </a:solidFill>
                <a:sym typeface="Symbol" pitchFamily="18" charset="2"/>
              </a:rPr>
              <a:t>大致估算：假设每次</a:t>
            </a:r>
            <a:r>
              <a:rPr lang="en-US" altLang="zh-CN" sz="1800" dirty="0">
                <a:solidFill>
                  <a:srgbClr val="000000"/>
                </a:solidFill>
                <a:sym typeface="Symbol" pitchFamily="18" charset="2"/>
              </a:rPr>
              <a:t>partition</a:t>
            </a:r>
            <a:r>
              <a:rPr lang="zh-CN" altLang="en-US" sz="1800" dirty="0">
                <a:solidFill>
                  <a:srgbClr val="000000"/>
                </a:solidFill>
                <a:sym typeface="Symbol" pitchFamily="18" charset="2"/>
              </a:rPr>
              <a:t>的结果都是完全均匀的，则平均情况时间复杂度</a:t>
            </a:r>
            <a:r>
              <a:rPr lang="en-US" altLang="zh-CN" sz="1800" dirty="0">
                <a:solidFill>
                  <a:srgbClr val="000000"/>
                </a:solidFill>
                <a:sym typeface="Symbol" pitchFamily="18" charset="2"/>
              </a:rPr>
              <a:t>A(n) = n + n/2 + n/4 + …</a:t>
            </a: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=O(</a:t>
            </a:r>
            <a:r>
              <a:rPr lang="en-US" altLang="zh-CN" sz="1800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altLang="zh-CN" sz="1800" dirty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严格分析</a:t>
            </a: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细节可查阅黄宇老师教材</a:t>
            </a: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：</a:t>
            </a:r>
            <a:endParaRPr lang="en-US" altLang="zh-CN" sz="1800" dirty="0">
              <a:solidFill>
                <a:srgbClr val="000000"/>
              </a:solidFill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6403CE-F7E7-8848-A304-7F6D57F1B90A}"/>
                  </a:ext>
                </a:extLst>
              </p:cNvPr>
              <p:cNvSpPr txBox="1"/>
              <p:nvPr/>
            </p:nvSpPr>
            <p:spPr>
              <a:xfrm>
                <a:off x="1547664" y="3429000"/>
                <a:ext cx="6090000" cy="1377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lang="en-US" altLang="zh-CN" dirty="0"/>
                  <a:t>           = O(n)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6403CE-F7E7-8848-A304-7F6D57F1B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429000"/>
                <a:ext cx="6090000" cy="1377557"/>
              </a:xfrm>
              <a:prstGeom prst="rect">
                <a:avLst/>
              </a:prstGeom>
              <a:blipFill>
                <a:blip r:embed="rId2"/>
                <a:stretch>
                  <a:fillRect t="-89908" r="-624" b="-10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36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42963" y="1493838"/>
          <a:ext cx="8301037" cy="883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文档" r:id="rId3" imgW="5476649" imgH="6339671" progId="Word.Document.8">
                  <p:embed/>
                </p:oleObj>
              </mc:Choice>
              <mc:Fallback>
                <p:oleObj name="文档" r:id="rId3" imgW="5476649" imgH="633967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493838"/>
                        <a:ext cx="8301037" cy="883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76250" y="1989138"/>
            <a:ext cx="4321175" cy="400050"/>
          </a:xfrm>
          <a:prstGeom prst="rect">
            <a:avLst/>
          </a:prstGeom>
          <a:solidFill>
            <a:srgbClr val="FFFF99"/>
          </a:solidFill>
          <a:ln w="31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All the elements are put in groups of 5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 flipH="1" flipV="1">
            <a:off x="836613" y="3114675"/>
            <a:ext cx="404812" cy="1528763"/>
          </a:xfrm>
          <a:prstGeom prst="downArrow">
            <a:avLst>
              <a:gd name="adj1" fmla="val 50000"/>
              <a:gd name="adj2" fmla="val 9441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 rot="5400000">
            <a:off x="-630237" y="4356100"/>
            <a:ext cx="260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Increasing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1331913" y="3698875"/>
            <a:ext cx="6526212" cy="585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721600" y="3789363"/>
            <a:ext cx="1125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Medians</a:t>
            </a:r>
          </a:p>
        </p:txBody>
      </p:sp>
      <p:sp>
        <p:nvSpPr>
          <p:cNvPr id="109578" name="AutoShape 10"/>
          <p:cNvSpPr>
            <a:spLocks noChangeArrowheads="1"/>
          </p:cNvSpPr>
          <p:nvPr/>
        </p:nvSpPr>
        <p:spPr bwMode="auto">
          <a:xfrm>
            <a:off x="3357563" y="5408613"/>
            <a:ext cx="2339975" cy="406400"/>
          </a:xfrm>
          <a:prstGeom prst="rightArrow">
            <a:avLst>
              <a:gd name="adj1" fmla="val 50000"/>
              <a:gd name="adj2" fmla="val 143945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862263" y="5768975"/>
            <a:ext cx="260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Increasing by medians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C67A308-FE57-924A-9466-4EC9506CB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468650"/>
            <a:ext cx="8637588" cy="1015663"/>
          </a:xfrm>
        </p:spPr>
        <p:txBody>
          <a:bodyPr/>
          <a:lstStyle/>
          <a:p>
            <a:pPr eaLnBrk="1" hangingPunct="1"/>
            <a:r>
              <a:rPr lang="en-US" altLang="zh-CN" dirty="0"/>
              <a:t>Select-</a:t>
            </a:r>
            <a:r>
              <a:rPr lang="en-US" altLang="zh-CN" dirty="0" err="1">
                <a:solidFill>
                  <a:srgbClr val="000000"/>
                </a:solidFill>
              </a:rPr>
              <a:t>E</a:t>
            </a:r>
            <a:r>
              <a:rPr lang="en-US" altLang="zh-CN" dirty="0" err="1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to Select-</a:t>
            </a:r>
            <a:r>
              <a:rPr lang="en-US" altLang="zh-CN" dirty="0" err="1">
                <a:solidFill>
                  <a:srgbClr val="000000"/>
                </a:solidFill>
              </a:rPr>
              <a:t>W</a:t>
            </a:r>
            <a:r>
              <a:rPr lang="en-US" altLang="zh-CN" dirty="0" err="1"/>
              <a:t>linear</a:t>
            </a:r>
            <a:br>
              <a:rPr lang="en-US" altLang="zh-CN" dirty="0"/>
            </a:br>
            <a:r>
              <a:rPr lang="en-US" altLang="zh-CN" sz="1600" dirty="0"/>
              <a:t>(</a:t>
            </a:r>
            <a:r>
              <a:rPr lang="zh-CN" altLang="en-US" sz="1600" dirty="0"/>
              <a:t>期望线性时间的选择算法</a:t>
            </a:r>
            <a:r>
              <a:rPr lang="en-US" altLang="zh-CN" sz="1600" dirty="0"/>
              <a:t>)                               (</a:t>
            </a:r>
            <a:r>
              <a:rPr lang="zh-CN" altLang="en-US" sz="1600" dirty="0"/>
              <a:t>最坏情况线性时间的选择算法</a:t>
            </a:r>
            <a:r>
              <a:rPr lang="en-US" altLang="zh-CN" sz="1600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7C67A308-FE57-924A-9466-4EC9506CB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468650"/>
            <a:ext cx="8637588" cy="1015663"/>
          </a:xfrm>
        </p:spPr>
        <p:txBody>
          <a:bodyPr/>
          <a:lstStyle/>
          <a:p>
            <a:pPr eaLnBrk="1" hangingPunct="1"/>
            <a:r>
              <a:rPr lang="en-US" altLang="zh-CN" dirty="0"/>
              <a:t>Select-</a:t>
            </a:r>
            <a:r>
              <a:rPr lang="en-US" altLang="zh-CN" dirty="0" err="1">
                <a:solidFill>
                  <a:srgbClr val="000000"/>
                </a:solidFill>
              </a:rPr>
              <a:t>W</a:t>
            </a:r>
            <a:r>
              <a:rPr lang="en-US" altLang="zh-CN" dirty="0" err="1"/>
              <a:t>linear</a:t>
            </a:r>
            <a:br>
              <a:rPr lang="en-US" altLang="zh-CN" dirty="0"/>
            </a:br>
            <a:r>
              <a:rPr lang="en-US" altLang="zh-CN" sz="1600" dirty="0"/>
              <a:t>(</a:t>
            </a:r>
            <a:r>
              <a:rPr lang="zh-CN" altLang="en-US" sz="1600" dirty="0"/>
              <a:t>最坏情况线性时间的选择算法</a:t>
            </a:r>
            <a:r>
              <a:rPr lang="en-US" altLang="zh-CN" sz="1600" dirty="0"/>
              <a:t>)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5EAC94-B8E2-D248-ADF7-C0723525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53" y="116632"/>
            <a:ext cx="4426412" cy="21893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3D6C9-B0C6-7C4A-95FB-A67AF280F340}"/>
                  </a:ext>
                </a:extLst>
              </p:cNvPr>
              <p:cNvSpPr txBox="1"/>
              <p:nvPr/>
            </p:nvSpPr>
            <p:spPr>
              <a:xfrm>
                <a:off x="291645" y="2745146"/>
                <a:ext cx="8604207" cy="331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将输入数组的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个元素划分为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CN" altLang="en-US" sz="2000" dirty="0"/>
                  <a:t> </a:t>
                </a:r>
                <a:r>
                  <a:rPr lang="zh-CN" altLang="en-US" sz="2000" dirty="0"/>
                  <a:t>组，每组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个元素，且至多只有一组由剩下的 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 个元素组成。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寻找这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组中每一组的中位数。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zh-CN" altLang="en-US" sz="2000" dirty="0"/>
                  <a:t>对第</a:t>
                </a:r>
                <a:r>
                  <a:rPr kumimoji="1" lang="en-US" altLang="zh-CN" sz="2000" dirty="0"/>
                  <a:t>2</a:t>
                </a:r>
                <a:r>
                  <a:rPr kumimoji="1" lang="zh-CN" altLang="en-US" sz="2000" dirty="0"/>
                  <a:t>步中找出的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CN" altLang="en-US" sz="2000" dirty="0"/>
                  <a:t>个中位数，递归调用</a:t>
                </a:r>
                <a:r>
                  <a:rPr lang="en-US" altLang="zh-CN" sz="2000" dirty="0"/>
                  <a:t>Select-</a:t>
                </a:r>
                <a:r>
                  <a:rPr lang="en-US" altLang="zh-CN" sz="2000" dirty="0" err="1">
                    <a:solidFill>
                      <a:srgbClr val="000000"/>
                    </a:solidFill>
                  </a:rPr>
                  <a:t>W</a:t>
                </a:r>
                <a:r>
                  <a:rPr lang="en-US" altLang="zh-CN" sz="2000" dirty="0" err="1"/>
                  <a:t>linear</a:t>
                </a:r>
                <a:r>
                  <a:rPr lang="zh-CN" altLang="en-US" sz="2000" dirty="0"/>
                  <a:t>找出其中位数</a:t>
                </a:r>
                <a:r>
                  <a:rPr lang="en-US" altLang="zh-CN" sz="2000" dirty="0"/>
                  <a:t>m</a:t>
                </a:r>
                <a:r>
                  <a:rPr lang="en-US" altLang="zh-CN" sz="2000" baseline="30000" dirty="0"/>
                  <a:t>*</a:t>
                </a:r>
                <a:r>
                  <a:rPr lang="zh-CN" altLang="en-US" sz="2000" dirty="0"/>
                  <a:t>（如果有偶数个中位数，我们约定取较小的中位数，即，</a:t>
                </a:r>
                <a:r>
                  <a:rPr lang="zh-CN" altLang="en-US" sz="20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下中位数</a:t>
                </a:r>
                <a:r>
                  <a:rPr lang="zh-CN" altLang="en-US" sz="2000" dirty="0"/>
                  <a:t>）。</a:t>
                </a:r>
                <a:endParaRPr lang="en-US" altLang="zh-CN" sz="2000" baseline="30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按</a:t>
                </a:r>
                <a:r>
                  <a:rPr lang="en-US" altLang="zh-CN" sz="2000" dirty="0"/>
                  <a:t>m</a:t>
                </a:r>
                <a:r>
                  <a:rPr lang="en-US" altLang="zh-CN" sz="2000" baseline="30000" dirty="0"/>
                  <a:t>*</a:t>
                </a:r>
                <a:r>
                  <a:rPr lang="zh-CN" altLang="en-US" sz="2000" dirty="0"/>
                  <a:t>对输入数组进行划分。令</a:t>
                </a:r>
                <a:r>
                  <a:rPr lang="en-US" altLang="zh-CN" sz="2000" dirty="0"/>
                  <a:t>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比</a:t>
                </a:r>
                <a:r>
                  <a:rPr lang="en-US" altLang="zh-CN" sz="2000" dirty="0"/>
                  <a:t>m*</a:t>
                </a:r>
                <a:r>
                  <a:rPr lang="zh-CN" altLang="en-US" sz="2000" dirty="0"/>
                  <a:t>小的元素的数目</a:t>
                </a:r>
                <a:r>
                  <a:rPr lang="en-US" altLang="zh-CN" sz="2000" dirty="0"/>
                  <a:t>) + 1</a:t>
                </a:r>
                <a:r>
                  <a:rPr lang="zh-CN" altLang="en-US" sz="2000" dirty="0"/>
                  <a:t>，则</a:t>
                </a:r>
                <a:r>
                  <a:rPr lang="en-US" altLang="zh-CN" sz="2000" dirty="0"/>
                  <a:t>m</a:t>
                </a:r>
                <a:r>
                  <a:rPr lang="en-US" altLang="zh-CN" sz="2000" baseline="30000" dirty="0"/>
                  <a:t>*</a:t>
                </a:r>
                <a:r>
                  <a:rPr lang="zh-CN" altLang="en-US" sz="2000" dirty="0"/>
                  <a:t>是第</a:t>
                </a:r>
                <a:r>
                  <a:rPr lang="en-US" altLang="zh-CN" sz="2000" dirty="0"/>
                  <a:t>h</a:t>
                </a:r>
                <a:r>
                  <a:rPr lang="zh-CN" altLang="en-US" sz="2000" dirty="0"/>
                  <a:t>小的元素，并且有</a:t>
                </a:r>
                <a:r>
                  <a:rPr lang="en-US" altLang="zh-CN" sz="2000" dirty="0"/>
                  <a:t>n-h</a:t>
                </a:r>
                <a:r>
                  <a:rPr lang="zh-CN" altLang="en-US" sz="2000" dirty="0"/>
                  <a:t>个元素在划分的高区。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如果</a:t>
                </a:r>
                <a:r>
                  <a:rPr lang="en-US" altLang="zh-CN" sz="2000" dirty="0"/>
                  <a:t>k=h</a:t>
                </a:r>
                <a:r>
                  <a:rPr lang="zh-CN" altLang="en-US" sz="2000" dirty="0"/>
                  <a:t>，则返回</a:t>
                </a:r>
                <a:r>
                  <a:rPr lang="en-US" altLang="zh-CN" sz="2000" dirty="0"/>
                  <a:t>m</a:t>
                </a:r>
                <a:r>
                  <a:rPr lang="en-US" altLang="zh-CN" sz="2000" baseline="30000" dirty="0"/>
                  <a:t>*</a:t>
                </a:r>
                <a:r>
                  <a:rPr lang="zh-CN" altLang="en-US" sz="2000" dirty="0"/>
                  <a:t>。如果</a:t>
                </a:r>
                <a:r>
                  <a:rPr lang="en-US" altLang="zh-CN" sz="2000" dirty="0"/>
                  <a:t>k&lt;h</a:t>
                </a:r>
                <a:r>
                  <a:rPr lang="zh-CN" altLang="en-US" sz="2000" dirty="0"/>
                  <a:t>，则在低区递归调用</a:t>
                </a:r>
                <a:r>
                  <a:rPr lang="en-US" altLang="zh-CN" sz="2000" dirty="0"/>
                  <a:t>Select-</a:t>
                </a:r>
                <a:r>
                  <a:rPr lang="en-US" altLang="zh-CN" sz="2000" dirty="0" err="1">
                    <a:solidFill>
                      <a:srgbClr val="000000"/>
                    </a:solidFill>
                  </a:rPr>
                  <a:t>W</a:t>
                </a:r>
                <a:r>
                  <a:rPr lang="en-US" altLang="zh-CN" sz="2000" dirty="0" err="1"/>
                  <a:t>linear</a:t>
                </a:r>
                <a:r>
                  <a:rPr lang="zh-CN" altLang="en-US" sz="2000" dirty="0"/>
                  <a:t>来找第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小的元素。如果</a:t>
                </a:r>
                <a:r>
                  <a:rPr lang="en-US" altLang="zh-CN" sz="2000" dirty="0"/>
                  <a:t>k&gt;h</a:t>
                </a:r>
                <a:r>
                  <a:rPr lang="zh-CN" altLang="en-US" sz="2000" dirty="0"/>
                  <a:t>，则在高区递归查找第</a:t>
                </a:r>
                <a:r>
                  <a:rPr lang="en-US" altLang="zh-CN" sz="2000" dirty="0"/>
                  <a:t>k-h</a:t>
                </a:r>
                <a:r>
                  <a:rPr lang="zh-CN" altLang="en-US" sz="2000" dirty="0"/>
                  <a:t>小的元素。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3D6C9-B0C6-7C4A-95FB-A67AF280F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5" y="2745146"/>
                <a:ext cx="8604207" cy="3314177"/>
              </a:xfrm>
              <a:prstGeom prst="rect">
                <a:avLst/>
              </a:prstGeom>
              <a:blipFill>
                <a:blip r:embed="rId3"/>
                <a:stretch>
                  <a:fillRect l="-737" r="-442" b="-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E2B2D5A8-D1DA-2F49-B43C-4439637058A1}"/>
              </a:ext>
            </a:extLst>
          </p:cNvPr>
          <p:cNvSpPr/>
          <p:nvPr/>
        </p:nvSpPr>
        <p:spPr>
          <a:xfrm>
            <a:off x="467544" y="2253950"/>
            <a:ext cx="2770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Select-</a:t>
            </a:r>
            <a:r>
              <a:rPr lang="en-US" altLang="zh-CN" dirty="0" err="1">
                <a:solidFill>
                  <a:srgbClr val="000000"/>
                </a:solidFill>
              </a:rPr>
              <a:t>W</a:t>
            </a:r>
            <a:r>
              <a:rPr lang="en-US" altLang="zh-CN" dirty="0" err="1"/>
              <a:t>linear</a:t>
            </a:r>
            <a:r>
              <a:rPr lang="en-US" altLang="zh-CN" dirty="0"/>
              <a:t> (n, 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16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Constructing the Partition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 the </a:t>
            </a:r>
            <a:r>
              <a:rPr lang="en-US" altLang="zh-CN" i="1"/>
              <a:t>m</a:t>
            </a:r>
            <a:r>
              <a:rPr lang="en-US" altLang="zh-CN"/>
              <a:t>*, the median of medians of all the groups of 5, as illustrated previously.</a:t>
            </a:r>
          </a:p>
          <a:p>
            <a:pPr eaLnBrk="1" hangingPunct="1"/>
            <a:r>
              <a:rPr lang="en-US" altLang="zh-CN"/>
              <a:t>Compare each key in sections A and D to </a:t>
            </a:r>
            <a:r>
              <a:rPr lang="en-US" altLang="zh-CN" i="1"/>
              <a:t>m</a:t>
            </a:r>
            <a:r>
              <a:rPr lang="en-US" altLang="zh-CN"/>
              <a:t>*, and</a:t>
            </a:r>
          </a:p>
          <a:p>
            <a:pPr lvl="1" eaLnBrk="1" hangingPunct="1"/>
            <a:r>
              <a:rPr lang="en-US" altLang="zh-CN"/>
              <a:t>Let 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/>
              <a:t>C</a:t>
            </a:r>
            <a:r>
              <a:rPr lang="en-US" altLang="zh-CN">
                <a:sym typeface="Symbol" pitchFamily="18" charset="2"/>
              </a:rPr>
              <a:t>{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en-US" altLang="zh-CN">
                <a:sym typeface="Symbol" pitchFamily="18" charset="2"/>
              </a:rPr>
              <a:t> and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&lt;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*}</a:t>
            </a:r>
          </a:p>
          <a:p>
            <a:pPr lvl="1" eaLnBrk="1" hangingPunct="1"/>
            <a:r>
              <a:rPr lang="en-US" altLang="zh-CN"/>
              <a:t>Let 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>
                <a:sym typeface="Symbol" pitchFamily="18" charset="2"/>
              </a:rPr>
              <a:t>{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en-US" altLang="zh-CN">
                <a:sym typeface="Symbol" pitchFamily="18" charset="2"/>
              </a:rPr>
              <a:t> and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&gt;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*}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>
                <a:sym typeface="Symbol" pitchFamily="18" charset="2"/>
              </a:rPr>
              <a:t>(m</a:t>
            </a:r>
            <a:r>
              <a:rPr lang="en-US" altLang="zh-CN">
                <a:sym typeface="Symbol" pitchFamily="18" charset="2"/>
              </a:rPr>
              <a:t>* is to be used as the pivot for the partition</a:t>
            </a:r>
            <a:r>
              <a:rPr lang="en-US" altLang="zh-CN" i="1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Selection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Problem:</a:t>
            </a:r>
          </a:p>
          <a:p>
            <a:pPr lvl="1" eaLnBrk="1" hangingPunct="1"/>
            <a:r>
              <a:rPr lang="en-US" altLang="zh-CN" dirty="0"/>
              <a:t>Suppose </a:t>
            </a:r>
            <a:r>
              <a:rPr lang="en-US" altLang="zh-CN" i="1" dirty="0"/>
              <a:t>E</a:t>
            </a:r>
            <a:r>
              <a:rPr lang="en-US" altLang="zh-CN" dirty="0"/>
              <a:t> is an array containing </a:t>
            </a:r>
            <a:r>
              <a:rPr lang="en-US" altLang="zh-CN" i="1" dirty="0"/>
              <a:t>n</a:t>
            </a:r>
            <a:r>
              <a:rPr lang="en-US" altLang="zh-CN" dirty="0"/>
              <a:t> elements with keys from some linearly order set, and let </a:t>
            </a:r>
            <a:r>
              <a:rPr lang="en-US" altLang="zh-CN" i="1" dirty="0"/>
              <a:t>k</a:t>
            </a:r>
            <a:r>
              <a:rPr lang="en-US" altLang="zh-CN" dirty="0"/>
              <a:t> be an integer such that 1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. The selection problem is to find an element with the 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th smallest key in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dirty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CN" dirty="0">
                <a:sym typeface="Symbol" pitchFamily="18" charset="2"/>
              </a:rPr>
              <a:t>Two special cases</a:t>
            </a:r>
          </a:p>
          <a:p>
            <a:pPr lvl="1" eaLnBrk="1" hangingPunct="1"/>
            <a:r>
              <a:rPr lang="en-US" altLang="zh-CN" dirty="0">
                <a:sym typeface="Symbol" pitchFamily="18" charset="2"/>
              </a:rPr>
              <a:t>Max:   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i="1" dirty="0">
                <a:sym typeface="Symbol" pitchFamily="18" charset="2"/>
              </a:rPr>
              <a:t>n</a:t>
            </a:r>
          </a:p>
          <a:p>
            <a:pPr lvl="1" eaLnBrk="1" hangingPunct="1"/>
            <a:r>
              <a:rPr lang="en-US" altLang="zh-CN" dirty="0">
                <a:sym typeface="Symbol" pitchFamily="18" charset="2"/>
              </a:rPr>
              <a:t>Min:    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=1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Divide and Conquer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941513"/>
            <a:ext cx="7700962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if </a:t>
            </a:r>
            <a:r>
              <a:rPr lang="en-US" altLang="zh-CN"/>
              <a:t>(</a:t>
            </a:r>
            <a:r>
              <a:rPr lang="en-US" altLang="zh-CN" i="1"/>
              <a:t>k</a:t>
            </a:r>
            <a:r>
              <a:rPr lang="en-US" altLang="zh-CN"/>
              <a:t>=|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|+1)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en-US" altLang="zh-CN" b="1"/>
              <a:t>return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/>
              <a:t>*;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else if</a:t>
            </a:r>
            <a:r>
              <a:rPr lang="en-US" altLang="zh-CN"/>
              <a:t> (</a:t>
            </a:r>
            <a:r>
              <a:rPr lang="en-US" altLang="zh-CN" i="1"/>
              <a:t>k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|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|)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en-US" altLang="zh-CN" b="1"/>
              <a:t>return </a:t>
            </a:r>
            <a:r>
              <a:rPr lang="en-US" altLang="zh-CN"/>
              <a:t>select(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k</a:t>
            </a:r>
            <a:r>
              <a:rPr lang="en-US" altLang="zh-CN"/>
              <a:t>); </a:t>
            </a:r>
            <a:r>
              <a:rPr lang="en-US" altLang="zh-CN">
                <a:solidFill>
                  <a:srgbClr val="0099CC"/>
                </a:solidFill>
              </a:rPr>
              <a:t>//recursion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    return </a:t>
            </a:r>
            <a:r>
              <a:rPr lang="en-US" altLang="zh-CN"/>
              <a:t>select(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k-|S</a:t>
            </a:r>
            <a:r>
              <a:rPr lang="en-US" altLang="zh-CN" baseline="-25000"/>
              <a:t>1</a:t>
            </a:r>
            <a:r>
              <a:rPr lang="en-US" altLang="zh-CN"/>
              <a:t>|</a:t>
            </a:r>
            <a:r>
              <a:rPr lang="en-US" altLang="zh-CN" i="1"/>
              <a:t>-</a:t>
            </a:r>
            <a:r>
              <a:rPr lang="en-US" altLang="zh-CN"/>
              <a:t>1); </a:t>
            </a:r>
            <a:r>
              <a:rPr lang="en-US" altLang="zh-CN">
                <a:solidFill>
                  <a:srgbClr val="0099CC"/>
                </a:solidFill>
              </a:rPr>
              <a:t>//recursion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Counting the Number of Comparisons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763713"/>
            <a:ext cx="8208962" cy="4292600"/>
          </a:xfrm>
        </p:spPr>
        <p:txBody>
          <a:bodyPr/>
          <a:lstStyle/>
          <a:p>
            <a:pPr eaLnBrk="1" hangingPunct="1"/>
            <a:r>
              <a:rPr lang="en-US" altLang="zh-CN" sz="2400"/>
              <a:t>For simplicity: </a:t>
            </a:r>
          </a:p>
          <a:p>
            <a:pPr lvl="1" eaLnBrk="1" hangingPunct="1"/>
            <a:r>
              <a:rPr lang="en-US" altLang="zh-CN" sz="2400"/>
              <a:t>Assuming </a:t>
            </a:r>
            <a:r>
              <a:rPr lang="en-US" altLang="zh-CN" sz="2400" i="1"/>
              <a:t>n</a:t>
            </a:r>
            <a:r>
              <a:rPr lang="en-US" altLang="zh-CN" sz="2400"/>
              <a:t>=5(2</a:t>
            </a:r>
            <a:r>
              <a:rPr lang="en-US" altLang="zh-CN" sz="2400" i="1"/>
              <a:t>r</a:t>
            </a:r>
            <a:r>
              <a:rPr lang="en-US" altLang="zh-CN" sz="2400"/>
              <a:t>+1) for all calls of </a:t>
            </a:r>
            <a:r>
              <a:rPr lang="en-US" altLang="zh-CN" sz="2400" i="1"/>
              <a:t>select</a:t>
            </a:r>
            <a:r>
              <a:rPr lang="en-US" altLang="zh-CN" sz="2400"/>
              <a:t>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/>
              <a:t> </a:t>
            </a:r>
          </a:p>
          <a:p>
            <a:pPr eaLnBrk="1" hangingPunct="1">
              <a:spcBef>
                <a:spcPct val="60000"/>
              </a:spcBef>
            </a:pPr>
            <a:endParaRPr lang="en-US" altLang="zh-CN" sz="2400"/>
          </a:p>
          <a:p>
            <a:pPr eaLnBrk="1" hangingPunct="1">
              <a:spcBef>
                <a:spcPct val="60000"/>
              </a:spcBef>
            </a:pPr>
            <a:endParaRPr lang="en-US" altLang="zh-CN" sz="2400"/>
          </a:p>
          <a:p>
            <a:pPr eaLnBrk="1" hangingPunct="1">
              <a:spcBef>
                <a:spcPct val="60000"/>
              </a:spcBef>
            </a:pPr>
            <a:endParaRPr lang="en-US" altLang="zh-CN" sz="2400"/>
          </a:p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rgbClr val="0000CC"/>
                </a:solidFill>
              </a:rPr>
              <a:t>Note: r is about n/10, and 0.7n+2 is about 0.7n</a:t>
            </a:r>
            <a:r>
              <a:rPr lang="en-US" altLang="zh-CN" sz="2400"/>
              <a:t>, so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i="1"/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81063" y="2663825"/>
          <a:ext cx="50847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1" name="公式" r:id="rId4" imgW="2832100" imgH="495300" progId="Equation.3">
                  <p:embed/>
                </p:oleObj>
              </mc:Choice>
              <mc:Fallback>
                <p:oleObj name="公式" r:id="rId4" imgW="28321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663825"/>
                        <a:ext cx="508476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96863" y="4238625"/>
            <a:ext cx="2295525" cy="758825"/>
          </a:xfrm>
          <a:prstGeom prst="rect">
            <a:avLst/>
          </a:prstGeom>
          <a:solidFill>
            <a:srgbClr val="FFFF00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Finding the median in every group of 5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1692275" y="3654425"/>
            <a:ext cx="450850" cy="5413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816225" y="4284663"/>
            <a:ext cx="2295525" cy="758825"/>
          </a:xfrm>
          <a:prstGeom prst="rect">
            <a:avLst/>
          </a:prstGeom>
          <a:solidFill>
            <a:srgbClr val="FFFF00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Finding the median of the medians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202238" y="4014788"/>
            <a:ext cx="3059112" cy="758825"/>
          </a:xfrm>
          <a:prstGeom prst="rect">
            <a:avLst/>
          </a:prstGeom>
          <a:solidFill>
            <a:srgbClr val="FFFF00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Comparing all the elements in A</a:t>
            </a:r>
            <a:r>
              <a:rPr lang="en-US" altLang="zh-CN" sz="2000">
                <a:sym typeface="Symbol" pitchFamily="18" charset="2"/>
              </a:rPr>
              <a:t>D with </a:t>
            </a:r>
            <a:r>
              <a:rPr lang="en-US" altLang="zh-CN" sz="2000" i="1">
                <a:sym typeface="Symbol" pitchFamily="18" charset="2"/>
              </a:rPr>
              <a:t>m</a:t>
            </a:r>
            <a:r>
              <a:rPr lang="en-US" altLang="zh-CN" sz="2000">
                <a:sym typeface="Symbol" pitchFamily="18" charset="2"/>
              </a:rPr>
              <a:t>*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507163" y="2798763"/>
            <a:ext cx="2386012" cy="1063625"/>
          </a:xfrm>
          <a:prstGeom prst="rect">
            <a:avLst/>
          </a:prstGeom>
          <a:solidFill>
            <a:srgbClr val="FFFF00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The extreme case: all the elements in A</a:t>
            </a:r>
            <a:r>
              <a:rPr lang="en-US" altLang="zh-CN" sz="2000">
                <a:sym typeface="Symbol" pitchFamily="18" charset="2"/>
              </a:rPr>
              <a:t>D in one subset.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5741988" y="3338513"/>
            <a:ext cx="720725" cy="36036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 flipV="1">
            <a:off x="4346575" y="3338513"/>
            <a:ext cx="809625" cy="67627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V="1">
            <a:off x="2997200" y="3698875"/>
            <a:ext cx="360363" cy="58578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7661" name="Object 1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16113" y="5543550"/>
          <a:ext cx="5219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2" name="公式" r:id="rId6" imgW="2438400" imgH="228600" progId="Equation.3">
                  <p:embed/>
                </p:oleObj>
              </mc:Choice>
              <mc:Fallback>
                <p:oleObj name="公式" r:id="rId6" imgW="2438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5543550"/>
                        <a:ext cx="5219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Worst Case Complexity of </a:t>
            </a:r>
            <a:r>
              <a:rPr lang="en-US" altLang="zh-CN" i="1"/>
              <a:t>Select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2484438"/>
            <a:ext cx="833913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00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buFont typeface="Wingdings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buFont typeface="Wingdings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buFont typeface="Wingdings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zh-CN" sz="2400" b="1"/>
              <a:t>Note: Row sums is a decreasing geometric series, so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                 </a:t>
            </a:r>
            <a:r>
              <a:rPr lang="en-US" altLang="zh-CN" sz="2400" b="1" i="1">
                <a:solidFill>
                  <a:srgbClr val="FF0000"/>
                </a:solidFill>
              </a:rPr>
              <a:t>W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(</a:t>
            </a:r>
            <a:r>
              <a:rPr lang="en-US" altLang="zh-CN" sz="2400" b="1" i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06375" y="4959350"/>
            <a:ext cx="7651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(.2</a:t>
            </a:r>
            <a:r>
              <a:rPr lang="en-US" altLang="zh-CN" sz="1600" baseline="30000"/>
              <a:t>3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16000" y="4959350"/>
            <a:ext cx="11255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(.2</a:t>
            </a:r>
            <a:r>
              <a:rPr lang="en-US" altLang="zh-CN" sz="1600" baseline="30000"/>
              <a:t>2</a:t>
            </a:r>
            <a:r>
              <a:rPr lang="en-US" altLang="zh-CN" sz="1600"/>
              <a:t>(.7)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185988" y="4959350"/>
            <a:ext cx="10795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(.2</a:t>
            </a:r>
            <a:r>
              <a:rPr lang="en-US" altLang="zh-CN" sz="1600" baseline="30000"/>
              <a:t>2</a:t>
            </a:r>
            <a:r>
              <a:rPr lang="en-US" altLang="zh-CN" sz="1600"/>
              <a:t>(.7)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11525" y="4959350"/>
            <a:ext cx="10810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(.2(.7)</a:t>
            </a:r>
            <a:r>
              <a:rPr lang="en-US" altLang="zh-CN" sz="1600" baseline="30000"/>
              <a:t>2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437063" y="4959350"/>
            <a:ext cx="10795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(.2</a:t>
            </a:r>
            <a:r>
              <a:rPr lang="en-US" altLang="zh-CN" sz="1600" baseline="30000"/>
              <a:t>2</a:t>
            </a:r>
            <a:r>
              <a:rPr lang="en-US" altLang="zh-CN" sz="1600"/>
              <a:t>(.7)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62600" y="4959350"/>
            <a:ext cx="10810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(.2(.7)</a:t>
            </a:r>
            <a:r>
              <a:rPr lang="en-US" altLang="zh-CN" sz="1600" baseline="30000"/>
              <a:t>2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686550" y="4959350"/>
            <a:ext cx="10810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(.2(.7)</a:t>
            </a:r>
            <a:r>
              <a:rPr lang="en-US" altLang="zh-CN" sz="1600" baseline="30000"/>
              <a:t>2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812088" y="4959350"/>
            <a:ext cx="7651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(.2</a:t>
            </a:r>
            <a:r>
              <a:rPr lang="en-US" altLang="zh-CN" sz="1600" baseline="30000"/>
              <a:t>3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22288" y="40592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(.04</a:t>
            </a:r>
            <a:r>
              <a:rPr lang="en-US" altLang="zh-CN" sz="1600" i="1"/>
              <a:t>n</a:t>
            </a:r>
            <a:r>
              <a:rPr lang="en-US" altLang="zh-CN" sz="1600"/>
              <a:t>)    1.6(.04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  <a:endParaRPr lang="en-US" altLang="zh-CN" sz="1600" i="1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422400" y="4103688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457450" y="40592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(.14</a:t>
            </a:r>
            <a:r>
              <a:rPr lang="en-US" altLang="zh-CN" sz="1600" i="1"/>
              <a:t>n</a:t>
            </a:r>
            <a:r>
              <a:rPr lang="en-US" altLang="zh-CN" sz="1600"/>
              <a:t>)    1.6(.14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  <a:endParaRPr lang="en-US" altLang="zh-CN" sz="1600" i="1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311525" y="4103688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27550" y="40592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(.14</a:t>
            </a:r>
            <a:r>
              <a:rPr lang="en-US" altLang="zh-CN" sz="1600" i="1"/>
              <a:t>n</a:t>
            </a:r>
            <a:r>
              <a:rPr lang="en-US" altLang="zh-CN" sz="1600"/>
              <a:t>)    1.6(.14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  <a:endParaRPr lang="en-US" altLang="zh-CN" sz="1600" i="1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381625" y="4059238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551613" y="4059238"/>
            <a:ext cx="1800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(.49</a:t>
            </a:r>
            <a:r>
              <a:rPr lang="en-US" altLang="zh-CN" sz="1600" i="1"/>
              <a:t>n</a:t>
            </a:r>
            <a:r>
              <a:rPr lang="en-US" altLang="zh-CN" sz="1600"/>
              <a:t>)    1.6(.49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  <a:endParaRPr lang="en-US" altLang="zh-CN" sz="1600" i="1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407275" y="4103688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466850" y="3068638"/>
            <a:ext cx="1574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(.2</a:t>
            </a:r>
            <a:r>
              <a:rPr lang="en-US" altLang="zh-CN" sz="1600" i="1"/>
              <a:t>n</a:t>
            </a:r>
            <a:r>
              <a:rPr lang="en-US" altLang="zh-CN" sz="1600"/>
              <a:t>)    1.6(.2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  <a:endParaRPr lang="en-US" altLang="zh-CN" sz="1600" i="1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1859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27663" y="3068638"/>
            <a:ext cx="1574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W</a:t>
            </a:r>
            <a:r>
              <a:rPr lang="en-US" altLang="zh-CN" sz="1600"/>
              <a:t>(.7</a:t>
            </a:r>
            <a:r>
              <a:rPr lang="en-US" altLang="zh-CN" sz="1600" i="1"/>
              <a:t>n</a:t>
            </a:r>
            <a:r>
              <a:rPr lang="en-US" altLang="zh-CN" sz="1600"/>
              <a:t>)    1.6(.7</a:t>
            </a:r>
            <a:r>
              <a:rPr lang="en-US" altLang="zh-CN" sz="1600" i="1"/>
              <a:t>n</a:t>
            </a:r>
            <a:r>
              <a:rPr lang="en-US" altLang="zh-CN" sz="1600"/>
              <a:t>)</a:t>
            </a:r>
            <a:endParaRPr lang="en-US" altLang="zh-CN" sz="1600" i="1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62372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536950" y="2124075"/>
            <a:ext cx="1574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   W</a:t>
            </a:r>
            <a:r>
              <a:rPr lang="en-US" altLang="zh-CN" sz="1600"/>
              <a:t>(</a:t>
            </a:r>
            <a:r>
              <a:rPr lang="en-US" altLang="zh-CN" sz="1600" i="1"/>
              <a:t>n</a:t>
            </a:r>
            <a:r>
              <a:rPr lang="en-US" altLang="zh-CN" sz="1600"/>
              <a:t>)    1.6</a:t>
            </a:r>
            <a:r>
              <a:rPr lang="en-US" altLang="zh-CN" sz="1600" i="1"/>
              <a:t>n</a:t>
            </a:r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4257675" y="2168525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2727325" y="2484438"/>
            <a:ext cx="103505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4886325" y="2484438"/>
            <a:ext cx="94615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 flipH="1">
            <a:off x="1557338" y="3429000"/>
            <a:ext cx="223837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2636838" y="3429000"/>
            <a:ext cx="360362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flipH="1">
            <a:off x="5516563" y="3429000"/>
            <a:ext cx="269875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6597650" y="3429000"/>
            <a:ext cx="53975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11188" y="4419600"/>
            <a:ext cx="404812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1736725" y="4419600"/>
            <a:ext cx="9048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2681288" y="4419600"/>
            <a:ext cx="315912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3716338" y="4419600"/>
            <a:ext cx="315912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H="1">
            <a:off x="4751388" y="4373563"/>
            <a:ext cx="360362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786438" y="4373563"/>
            <a:ext cx="450850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H="1">
            <a:off x="7046913" y="4373563"/>
            <a:ext cx="225425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7632700" y="4373563"/>
            <a:ext cx="539750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7092950" y="2079625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00CC"/>
                </a:solidFill>
              </a:rPr>
              <a:t>1.6</a:t>
            </a:r>
            <a:r>
              <a:rPr lang="en-US" altLang="zh-CN" sz="1600" b="1" i="1">
                <a:solidFill>
                  <a:srgbClr val="0000CC"/>
                </a:solidFill>
              </a:rPr>
              <a:t>n</a:t>
            </a:r>
            <a:endParaRPr lang="en-US" altLang="zh-CN" sz="1600" b="1">
              <a:solidFill>
                <a:srgbClr val="0000CC"/>
              </a:solidFill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451725" y="3068638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00CC"/>
                </a:solidFill>
              </a:rPr>
              <a:t>1.6(. 9)</a:t>
            </a:r>
            <a:r>
              <a:rPr lang="en-US" altLang="zh-CN" sz="1600" b="1" i="1">
                <a:solidFill>
                  <a:srgbClr val="0000CC"/>
                </a:solidFill>
              </a:rPr>
              <a:t>n</a:t>
            </a:r>
            <a:endParaRPr lang="en-US" altLang="zh-CN" sz="1600" b="1">
              <a:solidFill>
                <a:srgbClr val="0000CC"/>
              </a:solidFill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8020050" y="3654425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00CC"/>
                </a:solidFill>
              </a:rPr>
              <a:t>1.6(. 81)</a:t>
            </a:r>
            <a:r>
              <a:rPr lang="en-US" altLang="zh-CN" sz="1600" b="1" i="1">
                <a:solidFill>
                  <a:srgbClr val="0000CC"/>
                </a:solidFill>
              </a:rPr>
              <a:t>n</a:t>
            </a:r>
            <a:endParaRPr lang="en-US" altLang="zh-CN" sz="1600" b="1">
              <a:solidFill>
                <a:srgbClr val="0000CC"/>
              </a:solidFill>
            </a:endParaRP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8020050" y="4643438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00CC"/>
                </a:solidFill>
              </a:rPr>
              <a:t>1.6(. 9)</a:t>
            </a:r>
            <a:r>
              <a:rPr lang="en-US" altLang="zh-CN" sz="1600" b="1" baseline="30000">
                <a:solidFill>
                  <a:srgbClr val="0000CC"/>
                </a:solidFill>
              </a:rPr>
              <a:t>3</a:t>
            </a:r>
            <a:r>
              <a:rPr lang="en-US" altLang="zh-CN" sz="1600" b="1" i="1">
                <a:solidFill>
                  <a:srgbClr val="0000CC"/>
                </a:solidFill>
              </a:rPr>
              <a:t>n</a:t>
            </a:r>
            <a:endParaRPr lang="en-US" altLang="zh-CN" sz="16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 to Median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18525" cy="4114800"/>
          </a:xfrm>
        </p:spPr>
        <p:txBody>
          <a:bodyPr/>
          <a:lstStyle/>
          <a:p>
            <a:pPr eaLnBrk="1" hangingPunct="1"/>
            <a:r>
              <a:rPr lang="en-US" altLang="zh-CN"/>
              <a:t>Observation: Any algorithm of selection must know the relation of every element to the </a:t>
            </a:r>
            <a:r>
              <a:rPr lang="en-US" altLang="zh-CN" i="1"/>
              <a:t>median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219200" y="3733800"/>
            <a:ext cx="6751638" cy="1935163"/>
            <a:chOff x="725" y="2387"/>
            <a:chExt cx="4253" cy="1219"/>
          </a:xfrm>
        </p:grpSpPr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009" y="244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1604" y="244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3334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4071" y="238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1292" y="292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3702" y="278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1548" y="3379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1859" y="3096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4014" y="3181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4581" y="2529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179" y="2642"/>
              <a:ext cx="17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>
              <a:off x="1434" y="3152"/>
              <a:ext cx="14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V="1">
              <a:off x="1746" y="3294"/>
              <a:ext cx="142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1463" y="2642"/>
              <a:ext cx="198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3532" y="2557"/>
              <a:ext cx="227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901" y="2982"/>
              <a:ext cx="17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 flipH="1">
              <a:off x="3872" y="2585"/>
              <a:ext cx="199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 flipH="1">
              <a:off x="4184" y="2727"/>
              <a:ext cx="425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1888" y="3039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4581" y="2443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725" y="3010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1519" y="3010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3" name="Text Box 27"/>
            <p:cNvSpPr txBox="1">
              <a:spLocks noChangeArrowheads="1"/>
            </p:cNvSpPr>
            <p:nvPr/>
          </p:nvSpPr>
          <p:spPr bwMode="auto">
            <a:xfrm>
              <a:off x="2483" y="2812"/>
              <a:ext cx="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Median</a:t>
              </a:r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3277" y="2925"/>
              <a:ext cx="3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3929" y="2897"/>
              <a:ext cx="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2880" y="3152"/>
              <a:ext cx="794" cy="324"/>
            </a:xfrm>
            <a:prstGeom prst="rect">
              <a:avLst/>
            </a:prstGeom>
            <a:solidFill>
              <a:srgbClr val="FFFF99"/>
            </a:solidFill>
            <a:ln w="57150" cmpd="thickThin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Wrong</a:t>
              </a:r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 flipV="1">
              <a:off x="3475" y="2897"/>
              <a:ext cx="341" cy="25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07095"/>
            <a:ext cx="8637588" cy="1077218"/>
          </a:xfrm>
        </p:spPr>
        <p:txBody>
          <a:bodyPr/>
          <a:lstStyle/>
          <a:p>
            <a:pPr eaLnBrk="1" hangingPunct="1"/>
            <a:r>
              <a:rPr lang="en-US" altLang="zh-CN" dirty="0"/>
              <a:t>Crucial Comparison </a:t>
            </a:r>
            <a:br>
              <a:rPr lang="en-US" altLang="zh-CN" dirty="0"/>
            </a:br>
            <a:r>
              <a:rPr lang="en-US" altLang="zh-CN" sz="2000" dirty="0"/>
              <a:t>(</a:t>
            </a:r>
            <a:r>
              <a:rPr lang="zh-CN" altLang="en-US" sz="2000" dirty="0"/>
              <a:t>关键比较</a:t>
            </a:r>
            <a:r>
              <a:rPr lang="en-US" altLang="zh-CN" sz="2000" dirty="0"/>
              <a:t>)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>
                <a:solidFill>
                  <a:srgbClr val="FF0000"/>
                </a:solidFill>
              </a:rPr>
              <a:t>crucial comparison</a:t>
            </a:r>
            <a:r>
              <a:rPr lang="en-US" altLang="zh-CN"/>
              <a:t> establishes the relation of some </a:t>
            </a:r>
            <a:r>
              <a:rPr lang="en-US" altLang="zh-CN" i="1"/>
              <a:t>x</a:t>
            </a:r>
            <a:r>
              <a:rPr lang="en-US" altLang="zh-CN"/>
              <a:t> to the median.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altLang="zh-CN"/>
              <a:t>Definition </a:t>
            </a:r>
            <a:r>
              <a:rPr lang="en-US" altLang="zh-CN" sz="2400"/>
              <a:t>(for a comparison involving a key 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9900"/>
                </a:solidFill>
              </a:rPr>
              <a:t>Crucial comparison for </a:t>
            </a:r>
            <a:r>
              <a:rPr lang="en-US" altLang="zh-CN" i="1">
                <a:solidFill>
                  <a:srgbClr val="009900"/>
                </a:solidFill>
              </a:rPr>
              <a:t>x</a:t>
            </a:r>
            <a:r>
              <a:rPr lang="en-US" altLang="zh-CN"/>
              <a:t>: the first comparison where 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 i="1"/>
              <a:t>y</a:t>
            </a:r>
            <a:r>
              <a:rPr lang="en-US" altLang="zh-CN"/>
              <a:t>, for some </a:t>
            </a:r>
            <a:r>
              <a:rPr lang="en-US" altLang="zh-CN" i="1"/>
              <a:t>y</a:t>
            </a:r>
            <a:r>
              <a:rPr lang="en-US" altLang="zh-CN">
                <a:sym typeface="Symbol" pitchFamily="18" charset="2"/>
              </a:rPr>
              <a:t>median,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or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&lt;</a:t>
            </a:r>
            <a:r>
              <a:rPr lang="en-US" altLang="zh-CN" i="1">
                <a:sym typeface="Symbol" pitchFamily="18" charset="2"/>
              </a:rPr>
              <a:t>y </a:t>
            </a:r>
            <a:r>
              <a:rPr lang="en-US" altLang="zh-CN">
                <a:sym typeface="Symbol" pitchFamily="18" charset="2"/>
              </a:rPr>
              <a:t>for some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median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9900"/>
                </a:solidFill>
                <a:sym typeface="Symbol" pitchFamily="18" charset="2"/>
              </a:rPr>
              <a:t>Non-crucial comparison</a:t>
            </a:r>
            <a:r>
              <a:rPr lang="en-US" altLang="zh-CN">
                <a:sym typeface="Symbol" pitchFamily="18" charset="2"/>
              </a:rPr>
              <a:t>: the comparison between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 and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 where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&gt;median and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&lt;median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Adversary for Lower Bound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383087"/>
          </a:xfrm>
        </p:spPr>
        <p:txBody>
          <a:bodyPr/>
          <a:lstStyle/>
          <a:p>
            <a:pPr eaLnBrk="1" hangingPunct="1"/>
            <a:r>
              <a:rPr lang="en-US" altLang="zh-CN" sz="2400"/>
              <a:t>Status of the key during the running of the Algorithm:</a:t>
            </a:r>
          </a:p>
          <a:p>
            <a:pPr lvl="1" eaLnBrk="1" hangingPunct="1"/>
            <a:r>
              <a:rPr lang="en-US" altLang="zh-CN" sz="2400" i="1"/>
              <a:t>L</a:t>
            </a:r>
            <a:r>
              <a:rPr lang="en-US" altLang="zh-CN" sz="2400"/>
              <a:t>: Has been assigned a value </a:t>
            </a:r>
            <a:r>
              <a:rPr lang="en-US" altLang="zh-CN" sz="2400" b="1" i="1">
                <a:solidFill>
                  <a:srgbClr val="FF0000"/>
                </a:solidFill>
              </a:rPr>
              <a:t>larger</a:t>
            </a:r>
            <a:r>
              <a:rPr lang="en-US" altLang="zh-CN" sz="2400"/>
              <a:t> than median</a:t>
            </a:r>
          </a:p>
          <a:p>
            <a:pPr lvl="1" eaLnBrk="1" hangingPunct="1"/>
            <a:r>
              <a:rPr lang="en-US" altLang="zh-CN" sz="2400" i="1"/>
              <a:t>S</a:t>
            </a:r>
            <a:r>
              <a:rPr lang="en-US" altLang="zh-CN" sz="2400"/>
              <a:t>: Has been assigned a value </a:t>
            </a:r>
            <a:r>
              <a:rPr lang="en-US" altLang="zh-CN" sz="2400" b="1" i="1">
                <a:solidFill>
                  <a:srgbClr val="FF0000"/>
                </a:solidFill>
              </a:rPr>
              <a:t>smaller</a:t>
            </a:r>
            <a:r>
              <a:rPr lang="en-US" altLang="zh-CN" sz="2400"/>
              <a:t> than median</a:t>
            </a:r>
          </a:p>
          <a:p>
            <a:pPr lvl="1" eaLnBrk="1" hangingPunct="1"/>
            <a:r>
              <a:rPr lang="en-US" altLang="zh-CN" sz="2400" i="1"/>
              <a:t>N</a:t>
            </a:r>
            <a:r>
              <a:rPr lang="en-US" altLang="zh-CN" sz="2400"/>
              <a:t>: Has not yet been in a comparison</a:t>
            </a:r>
            <a:endParaRPr lang="en-US" altLang="zh-CN" sz="2400" i="1"/>
          </a:p>
          <a:p>
            <a:pPr eaLnBrk="1" hangingPunct="1">
              <a:spcBef>
                <a:spcPct val="75000"/>
              </a:spcBef>
            </a:pPr>
            <a:r>
              <a:rPr lang="en-US" altLang="zh-CN" sz="2400"/>
              <a:t>Adversary rule: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/>
              <a:t>        </a:t>
            </a:r>
            <a:r>
              <a:rPr lang="en-US" altLang="zh-CN" sz="2400">
                <a:solidFill>
                  <a:srgbClr val="0099CC"/>
                </a:solidFill>
              </a:rPr>
              <a:t>Comparands          Adversary’s action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i="1">
                <a:solidFill>
                  <a:srgbClr val="009900"/>
                </a:solidFill>
              </a:rPr>
              <a:t>N</a:t>
            </a:r>
            <a:r>
              <a:rPr lang="en-US" altLang="zh-CN" sz="2400">
                <a:solidFill>
                  <a:srgbClr val="009900"/>
                </a:solidFill>
              </a:rPr>
              <a:t>,</a:t>
            </a:r>
            <a:r>
              <a:rPr lang="en-US" altLang="zh-CN" sz="2400" i="1">
                <a:solidFill>
                  <a:srgbClr val="009900"/>
                </a:solidFill>
              </a:rPr>
              <a:t>N</a:t>
            </a:r>
            <a:r>
              <a:rPr lang="en-US" altLang="zh-CN" sz="2400">
                <a:solidFill>
                  <a:srgbClr val="009900"/>
                </a:solidFill>
              </a:rPr>
              <a:t>                     one </a:t>
            </a:r>
            <a:r>
              <a:rPr lang="en-US" altLang="zh-CN" sz="2400" i="1">
                <a:solidFill>
                  <a:srgbClr val="009900"/>
                </a:solidFill>
              </a:rPr>
              <a:t>L</a:t>
            </a:r>
            <a:r>
              <a:rPr lang="en-US" altLang="zh-CN" sz="2400">
                <a:solidFill>
                  <a:srgbClr val="009900"/>
                </a:solidFill>
              </a:rPr>
              <a:t>, the another </a:t>
            </a:r>
            <a:r>
              <a:rPr lang="en-US" altLang="zh-CN" sz="2400" i="1">
                <a:solidFill>
                  <a:srgbClr val="009900"/>
                </a:solidFill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i="1">
                <a:solidFill>
                  <a:srgbClr val="009900"/>
                </a:solidFill>
              </a:rPr>
              <a:t>        L</a:t>
            </a:r>
            <a:r>
              <a:rPr lang="en-US" altLang="zh-CN" sz="2400">
                <a:solidFill>
                  <a:srgbClr val="009900"/>
                </a:solidFill>
              </a:rPr>
              <a:t>,</a:t>
            </a:r>
            <a:r>
              <a:rPr lang="en-US" altLang="zh-CN" sz="2400" i="1">
                <a:solidFill>
                  <a:srgbClr val="009900"/>
                </a:solidFill>
              </a:rPr>
              <a:t>N</a:t>
            </a:r>
            <a:r>
              <a:rPr lang="en-US" altLang="zh-CN" sz="2400">
                <a:solidFill>
                  <a:srgbClr val="009900"/>
                </a:solidFill>
              </a:rPr>
              <a:t> or </a:t>
            </a:r>
            <a:r>
              <a:rPr lang="en-US" altLang="zh-CN" sz="2400" i="1">
                <a:solidFill>
                  <a:srgbClr val="009900"/>
                </a:solidFill>
              </a:rPr>
              <a:t>N</a:t>
            </a:r>
            <a:r>
              <a:rPr lang="en-US" altLang="zh-CN" sz="2400">
                <a:solidFill>
                  <a:srgbClr val="009900"/>
                </a:solidFill>
              </a:rPr>
              <a:t>,</a:t>
            </a:r>
            <a:r>
              <a:rPr lang="en-US" altLang="zh-CN" sz="2400" i="1">
                <a:solidFill>
                  <a:srgbClr val="009900"/>
                </a:solidFill>
              </a:rPr>
              <a:t>L</a:t>
            </a:r>
            <a:r>
              <a:rPr lang="en-US" altLang="zh-CN" sz="2400">
                <a:solidFill>
                  <a:srgbClr val="009900"/>
                </a:solidFill>
              </a:rPr>
              <a:t>                 change </a:t>
            </a:r>
            <a:r>
              <a:rPr lang="en-US" altLang="zh-CN" sz="2400" i="1">
                <a:solidFill>
                  <a:srgbClr val="009900"/>
                </a:solidFill>
              </a:rPr>
              <a:t>N</a:t>
            </a:r>
            <a:r>
              <a:rPr lang="en-US" altLang="zh-CN" sz="2400">
                <a:solidFill>
                  <a:srgbClr val="009900"/>
                </a:solidFill>
              </a:rPr>
              <a:t> to </a:t>
            </a:r>
            <a:r>
              <a:rPr lang="en-US" altLang="zh-CN" sz="2400" i="1">
                <a:solidFill>
                  <a:srgbClr val="009900"/>
                </a:solidFill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i="1">
                <a:solidFill>
                  <a:srgbClr val="009900"/>
                </a:solidFill>
              </a:rPr>
              <a:t>        S</a:t>
            </a:r>
            <a:r>
              <a:rPr lang="en-US" altLang="zh-CN" sz="2400">
                <a:solidFill>
                  <a:srgbClr val="009900"/>
                </a:solidFill>
              </a:rPr>
              <a:t>,</a:t>
            </a:r>
            <a:r>
              <a:rPr lang="en-US" altLang="zh-CN" sz="2400" i="1">
                <a:solidFill>
                  <a:srgbClr val="009900"/>
                </a:solidFill>
              </a:rPr>
              <a:t>N</a:t>
            </a:r>
            <a:r>
              <a:rPr lang="en-US" altLang="zh-CN" sz="2400">
                <a:solidFill>
                  <a:srgbClr val="009900"/>
                </a:solidFill>
              </a:rPr>
              <a:t> or </a:t>
            </a:r>
            <a:r>
              <a:rPr lang="en-US" altLang="zh-CN" sz="2400" i="1">
                <a:solidFill>
                  <a:srgbClr val="009900"/>
                </a:solidFill>
              </a:rPr>
              <a:t>N</a:t>
            </a:r>
            <a:r>
              <a:rPr lang="en-US" altLang="zh-CN" sz="2400">
                <a:solidFill>
                  <a:srgbClr val="009900"/>
                </a:solidFill>
              </a:rPr>
              <a:t>,</a:t>
            </a:r>
            <a:r>
              <a:rPr lang="en-US" altLang="zh-CN" sz="2400" i="1">
                <a:solidFill>
                  <a:srgbClr val="009900"/>
                </a:solidFill>
              </a:rPr>
              <a:t>S                </a:t>
            </a:r>
            <a:r>
              <a:rPr lang="en-US" altLang="zh-CN" sz="2400">
                <a:solidFill>
                  <a:srgbClr val="009900"/>
                </a:solidFill>
              </a:rPr>
              <a:t> change </a:t>
            </a:r>
            <a:r>
              <a:rPr lang="en-US" altLang="zh-CN" sz="2400" i="1">
                <a:solidFill>
                  <a:srgbClr val="009900"/>
                </a:solidFill>
              </a:rPr>
              <a:t>N</a:t>
            </a:r>
            <a:r>
              <a:rPr lang="en-US" altLang="zh-CN" sz="2400">
                <a:solidFill>
                  <a:srgbClr val="009900"/>
                </a:solidFill>
              </a:rPr>
              <a:t> to </a:t>
            </a:r>
            <a:r>
              <a:rPr lang="en-US" altLang="zh-CN" sz="2400" i="1">
                <a:solidFill>
                  <a:srgbClr val="009900"/>
                </a:solidFill>
              </a:rPr>
              <a:t>L</a:t>
            </a:r>
            <a:endParaRPr lang="en-US" altLang="zh-CN" sz="2400" i="1"/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(In all other cases, just keep consistency)</a:t>
            </a:r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762000" y="4724400"/>
            <a:ext cx="6248400" cy="0"/>
          </a:xfrm>
          <a:prstGeom prst="line">
            <a:avLst/>
          </a:prstGeom>
          <a:noFill/>
          <a:ln w="28575">
            <a:solidFill>
              <a:srgbClr val="33CC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9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Notes on the Adversary Arguments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58311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400"/>
              <a:t>All actions explicitly specified above make the comparisons un-crucial.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/>
              <a:t>At least, (</a:t>
            </a:r>
            <a:r>
              <a:rPr lang="en-US" altLang="zh-CN" sz="2400" i="1"/>
              <a:t>n</a:t>
            </a:r>
            <a:r>
              <a:rPr lang="en-US" altLang="zh-CN" sz="2400"/>
              <a:t>-1)/2 </a:t>
            </a:r>
            <a:r>
              <a:rPr lang="en-US" altLang="zh-CN" sz="2400" i="1"/>
              <a:t>L</a:t>
            </a:r>
            <a:r>
              <a:rPr lang="en-US" altLang="zh-CN" sz="2400"/>
              <a:t> or </a:t>
            </a:r>
            <a:r>
              <a:rPr lang="en-US" altLang="zh-CN" sz="2400" i="1"/>
              <a:t>S</a:t>
            </a:r>
            <a:r>
              <a:rPr lang="en-US" altLang="zh-CN" sz="2400"/>
              <a:t> can be assigned freely.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/>
              <a:t>If there are already (</a:t>
            </a:r>
            <a:r>
              <a:rPr lang="en-US" altLang="zh-CN" sz="2400" i="1"/>
              <a:t>n</a:t>
            </a:r>
            <a:r>
              <a:rPr lang="en-US" altLang="zh-CN" sz="2400"/>
              <a:t>-1)/2 </a:t>
            </a:r>
            <a:r>
              <a:rPr lang="en-US" altLang="zh-CN" sz="2400" i="1"/>
              <a:t>S</a:t>
            </a:r>
            <a:r>
              <a:rPr lang="en-US" altLang="zh-CN" sz="2400"/>
              <a:t>, a value </a:t>
            </a:r>
            <a:r>
              <a:rPr lang="en-US" altLang="zh-CN" sz="2400">
                <a:solidFill>
                  <a:srgbClr val="009900"/>
                </a:solidFill>
              </a:rPr>
              <a:t>larger</a:t>
            </a:r>
            <a:r>
              <a:rPr lang="en-US" altLang="zh-CN" sz="2400"/>
              <a:t> than median must be assigned to the new key, and if there are already (</a:t>
            </a:r>
            <a:r>
              <a:rPr lang="en-US" altLang="zh-CN" sz="2400" i="1"/>
              <a:t>n</a:t>
            </a:r>
            <a:r>
              <a:rPr lang="en-US" altLang="zh-CN" sz="2400"/>
              <a:t>-1)/2 </a:t>
            </a:r>
            <a:r>
              <a:rPr lang="en-US" altLang="zh-CN" sz="2400" i="1"/>
              <a:t>L</a:t>
            </a:r>
            <a:r>
              <a:rPr lang="en-US" altLang="zh-CN" sz="2400"/>
              <a:t>, a value </a:t>
            </a:r>
            <a:r>
              <a:rPr lang="en-US" altLang="zh-CN" sz="2400">
                <a:solidFill>
                  <a:srgbClr val="009900"/>
                </a:solidFill>
              </a:rPr>
              <a:t>smaller</a:t>
            </a:r>
            <a:r>
              <a:rPr lang="en-US" altLang="zh-CN" sz="2400"/>
              <a:t> than median must be assigned to the new key. The last assigned value is the median.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/>
              <a:t>So, an adversary can force the algorithm to do </a:t>
            </a:r>
            <a:r>
              <a:rPr lang="en-US" altLang="zh-CN" sz="2400" i="1"/>
              <a:t> </a:t>
            </a:r>
            <a:r>
              <a:rPr lang="en-US" altLang="zh-CN" sz="2400"/>
              <a:t>(n-1)/2 un-crucial comparisons at least(In the case that the algorithm start out by doing (</a:t>
            </a:r>
            <a:r>
              <a:rPr lang="en-US" altLang="zh-CN" sz="2400" i="1"/>
              <a:t>n</a:t>
            </a:r>
            <a:r>
              <a:rPr lang="en-US" altLang="zh-CN" sz="2400"/>
              <a:t>-1)/2 comparisons involving two </a:t>
            </a:r>
            <a:r>
              <a:rPr lang="en-US" altLang="zh-CN" sz="2400" i="1"/>
              <a:t>N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105000"/>
              </a:lnSpc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93953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82638"/>
            <a:ext cx="8893175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Lower Bound for Selection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51167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800"/>
              <a:t>Theorem: Any algorithm to find the median of n keys(for odd n) by comparison of keys must do at least 3n/2-3/2 comparisons in the worst case.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800"/>
              <a:t>Argument: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400"/>
              <a:t>There must be done n-1 crucial comparisons at least.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400"/>
              <a:t>An adversary can force the algorithm to perform as many as (</a:t>
            </a:r>
            <a:r>
              <a:rPr lang="en-US" altLang="zh-CN" sz="2400" i="1"/>
              <a:t>n</a:t>
            </a:r>
            <a:r>
              <a:rPr lang="en-US" altLang="zh-CN" sz="2400"/>
              <a:t>-1)/2 uncrucial comparisons. (Note: the algorithm can always start out by doing (</a:t>
            </a:r>
            <a:r>
              <a:rPr lang="en-US" altLang="zh-CN" sz="2400" i="1"/>
              <a:t>n</a:t>
            </a:r>
            <a:r>
              <a:rPr lang="en-US" altLang="zh-CN" sz="2400"/>
              <a:t>-1)/2 comparisons involving 2 </a:t>
            </a:r>
            <a:r>
              <a:rPr lang="en-US" altLang="zh-CN" sz="2400" i="1"/>
              <a:t>N</a:t>
            </a:r>
            <a:r>
              <a:rPr lang="en-US" altLang="zh-CN" sz="2400"/>
              <a:t>-keys, so, only (n-1)/2 </a:t>
            </a:r>
            <a:r>
              <a:rPr lang="en-US" altLang="zh-CN" sz="2400" i="1"/>
              <a:t>L</a:t>
            </a:r>
            <a:r>
              <a:rPr lang="en-US" altLang="zh-CN" sz="2400"/>
              <a:t> or </a:t>
            </a:r>
            <a:r>
              <a:rPr lang="en-US" altLang="zh-CN" sz="2400" i="1"/>
              <a:t>S </a:t>
            </a:r>
            <a:r>
              <a:rPr lang="en-US" altLang="zh-CN" sz="2400"/>
              <a:t>left for the adversary to assign freely as the adversary rule.</a:t>
            </a:r>
          </a:p>
        </p:txBody>
      </p:sp>
    </p:spTree>
    <p:extLst>
      <p:ext uri="{BB962C8B-B14F-4D97-AF65-F5344CB8AC3E}">
        <p14:creationId xmlns:p14="http://schemas.microsoft.com/office/powerpoint/2010/main" val="3541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Finding the </a:t>
            </a:r>
            <a:r>
              <a:rPr lang="en-US" altLang="zh-CN" i="1" dirty="0"/>
              <a:t>max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8613" y="1941513"/>
            <a:ext cx="8564562" cy="4656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Procedure:</a:t>
            </a:r>
            <a:endParaRPr lang="en-US" altLang="zh-CN" sz="2800" b="1" dirty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int </a:t>
            </a:r>
            <a:r>
              <a:rPr lang="en-US" altLang="zh-CN" dirty="0"/>
              <a:t>findMax(E,n)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max=E(0)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for </a:t>
            </a:r>
            <a:r>
              <a:rPr lang="en-US" altLang="zh-CN" dirty="0"/>
              <a:t>(index=1;index&lt;n;index++)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if </a:t>
            </a:r>
            <a:r>
              <a:rPr lang="en-US" altLang="zh-CN" dirty="0"/>
              <a:t>(max&lt;E(index)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		max=E(index);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return</a:t>
            </a:r>
            <a:r>
              <a:rPr lang="en-US" altLang="zh-CN" dirty="0"/>
              <a:t> max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436096" y="1698308"/>
            <a:ext cx="3167831" cy="3046988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/>
            <a:r>
              <a:rPr lang="en-US" altLang="zh-CN" dirty="0"/>
              <a:t>The problem:</a:t>
            </a:r>
          </a:p>
          <a:p>
            <a:pPr lvl="1"/>
            <a:r>
              <a:rPr lang="en-US" altLang="zh-CN" b="1" dirty="0">
                <a:solidFill>
                  <a:srgbClr val="FF3300"/>
                </a:solidFill>
              </a:rPr>
              <a:t>Input</a:t>
            </a:r>
            <a:r>
              <a:rPr lang="en-US" altLang="zh-CN" dirty="0"/>
              <a:t>: number array </a:t>
            </a:r>
            <a:r>
              <a:rPr lang="en-US" altLang="zh-CN"/>
              <a:t>E with unsorted </a:t>
            </a:r>
            <a:r>
              <a:rPr lang="en-US" altLang="zh-CN" dirty="0"/>
              <a:t>n entries indexed as 0,…n-1</a:t>
            </a:r>
          </a:p>
          <a:p>
            <a:pPr lvl="1"/>
            <a:r>
              <a:rPr lang="en-US" altLang="zh-CN" b="1" dirty="0">
                <a:solidFill>
                  <a:srgbClr val="FF3300"/>
                </a:solidFill>
              </a:rPr>
              <a:t>Output</a:t>
            </a:r>
            <a:r>
              <a:rPr lang="en-US" altLang="zh-CN" dirty="0"/>
              <a:t>: Return max, the largest entry in E</a:t>
            </a:r>
            <a:endParaRPr lang="zh-CN" altLang="en-US" dirty="0"/>
          </a:p>
        </p:txBody>
      </p:sp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48AB8B4-09F9-4C53-99DF-4016D1B25E77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8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32"/>
          <p:cNvSpPr>
            <a:spLocks noChangeArrowheads="1"/>
          </p:cNvSpPr>
          <p:nvPr/>
        </p:nvSpPr>
        <p:spPr bwMode="auto">
          <a:xfrm>
            <a:off x="2524125" y="5210175"/>
            <a:ext cx="457200" cy="3810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Oval 24"/>
          <p:cNvSpPr>
            <a:spLocks noChangeArrowheads="1"/>
          </p:cNvSpPr>
          <p:nvPr/>
        </p:nvSpPr>
        <p:spPr bwMode="auto">
          <a:xfrm>
            <a:off x="666750" y="5167313"/>
            <a:ext cx="457200" cy="381000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 Tree and Lower Bound</a:t>
            </a:r>
          </a:p>
        </p:txBody>
      </p:sp>
      <p:grpSp>
        <p:nvGrpSpPr>
          <p:cNvPr id="7173" name="Group 7"/>
          <p:cNvGrpSpPr>
            <a:grpSpLocks/>
          </p:cNvGrpSpPr>
          <p:nvPr/>
        </p:nvGrpSpPr>
        <p:grpSpPr bwMode="auto">
          <a:xfrm>
            <a:off x="4191000" y="3200400"/>
            <a:ext cx="533400" cy="404813"/>
            <a:chOff x="1968" y="2241"/>
            <a:chExt cx="336" cy="255"/>
          </a:xfrm>
        </p:grpSpPr>
        <p:sp>
          <p:nvSpPr>
            <p:cNvPr id="7210" name="Text Box 4"/>
            <p:cNvSpPr txBox="1">
              <a:spLocks noChangeArrowheads="1"/>
            </p:cNvSpPr>
            <p:nvPr/>
          </p:nvSpPr>
          <p:spPr bwMode="auto">
            <a:xfrm>
              <a:off x="1968" y="22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0:1</a:t>
              </a:r>
            </a:p>
          </p:txBody>
        </p:sp>
        <p:sp>
          <p:nvSpPr>
            <p:cNvPr id="7211" name="Oval 5"/>
            <p:cNvSpPr>
              <a:spLocks noChangeArrowheads="1"/>
            </p:cNvSpPr>
            <p:nvPr/>
          </p:nvSpPr>
          <p:spPr bwMode="auto">
            <a:xfrm>
              <a:off x="1968" y="2256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" y="1905000"/>
            <a:ext cx="822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altLang="zh-CN"/>
              <a:t>Since the decision tree for the selection problem must have at least </a:t>
            </a:r>
            <a:r>
              <a:rPr lang="en-US" altLang="zh-CN" i="1"/>
              <a:t>n</a:t>
            </a:r>
            <a:r>
              <a:rPr lang="en-US" altLang="zh-CN"/>
              <a:t> leaves, the height of the tree is at least </a:t>
            </a:r>
            <a:r>
              <a:rPr lang="en-US" altLang="zh-CN">
                <a:sym typeface="Symbol" pitchFamily="18" charset="2"/>
              </a:rPr>
              <a:t>lg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. </a:t>
            </a:r>
            <a:r>
              <a:rPr lang="en-US" altLang="zh-CN" b="1">
                <a:solidFill>
                  <a:srgbClr val="0099CC"/>
                </a:solidFill>
                <a:sym typeface="Symbol" pitchFamily="18" charset="2"/>
              </a:rPr>
              <a:t>It’s not a good lower bound.</a:t>
            </a:r>
            <a:endParaRPr lang="zh-CN" altLang="en-US"/>
          </a:p>
        </p:txBody>
      </p:sp>
      <p:grpSp>
        <p:nvGrpSpPr>
          <p:cNvPr id="7175" name="Group 8"/>
          <p:cNvGrpSpPr>
            <a:grpSpLocks/>
          </p:cNvGrpSpPr>
          <p:nvPr/>
        </p:nvGrpSpPr>
        <p:grpSpPr bwMode="auto">
          <a:xfrm>
            <a:off x="2819400" y="3810000"/>
            <a:ext cx="533400" cy="404813"/>
            <a:chOff x="1968" y="2241"/>
            <a:chExt cx="336" cy="255"/>
          </a:xfrm>
        </p:grpSpPr>
        <p:sp>
          <p:nvSpPr>
            <p:cNvPr id="7208" name="Text Box 9"/>
            <p:cNvSpPr txBox="1">
              <a:spLocks noChangeArrowheads="1"/>
            </p:cNvSpPr>
            <p:nvPr/>
          </p:nvSpPr>
          <p:spPr bwMode="auto">
            <a:xfrm>
              <a:off x="1968" y="22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1:2</a:t>
              </a:r>
            </a:p>
          </p:txBody>
        </p:sp>
        <p:sp>
          <p:nvSpPr>
            <p:cNvPr id="7209" name="Oval 10"/>
            <p:cNvSpPr>
              <a:spLocks noChangeArrowheads="1"/>
            </p:cNvSpPr>
            <p:nvPr/>
          </p:nvSpPr>
          <p:spPr bwMode="auto">
            <a:xfrm>
              <a:off x="1968" y="2256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6" name="Group 11"/>
          <p:cNvGrpSpPr>
            <a:grpSpLocks/>
          </p:cNvGrpSpPr>
          <p:nvPr/>
        </p:nvGrpSpPr>
        <p:grpSpPr bwMode="auto">
          <a:xfrm>
            <a:off x="5486400" y="3810000"/>
            <a:ext cx="533400" cy="404813"/>
            <a:chOff x="1968" y="2241"/>
            <a:chExt cx="336" cy="255"/>
          </a:xfrm>
        </p:grpSpPr>
        <p:sp>
          <p:nvSpPr>
            <p:cNvPr id="7206" name="Text Box 12"/>
            <p:cNvSpPr txBox="1">
              <a:spLocks noChangeArrowheads="1"/>
            </p:cNvSpPr>
            <p:nvPr/>
          </p:nvSpPr>
          <p:spPr bwMode="auto">
            <a:xfrm>
              <a:off x="1968" y="22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0:2</a:t>
              </a:r>
            </a:p>
          </p:txBody>
        </p:sp>
        <p:sp>
          <p:nvSpPr>
            <p:cNvPr id="7207" name="Oval 13"/>
            <p:cNvSpPr>
              <a:spLocks noChangeArrowheads="1"/>
            </p:cNvSpPr>
            <p:nvPr/>
          </p:nvSpPr>
          <p:spPr bwMode="auto">
            <a:xfrm>
              <a:off x="1968" y="2256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7" name="Line 14"/>
          <p:cNvSpPr>
            <a:spLocks noChangeShapeType="1"/>
          </p:cNvSpPr>
          <p:nvPr/>
        </p:nvSpPr>
        <p:spPr bwMode="auto">
          <a:xfrm flipH="1">
            <a:off x="3257550" y="3500438"/>
            <a:ext cx="9572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8" name="Line 15"/>
          <p:cNvSpPr>
            <a:spLocks noChangeShapeType="1"/>
          </p:cNvSpPr>
          <p:nvPr/>
        </p:nvSpPr>
        <p:spPr bwMode="auto">
          <a:xfrm>
            <a:off x="4629150" y="3471863"/>
            <a:ext cx="900113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" name="Line 16"/>
          <p:cNvSpPr>
            <a:spLocks noChangeShapeType="1"/>
          </p:cNvSpPr>
          <p:nvPr/>
        </p:nvSpPr>
        <p:spPr bwMode="auto">
          <a:xfrm flipH="1">
            <a:off x="2128838" y="4143375"/>
            <a:ext cx="7429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0" name="Group 17"/>
          <p:cNvGrpSpPr>
            <a:grpSpLocks/>
          </p:cNvGrpSpPr>
          <p:nvPr/>
        </p:nvGrpSpPr>
        <p:grpSpPr bwMode="auto">
          <a:xfrm>
            <a:off x="1704975" y="4481513"/>
            <a:ext cx="533400" cy="404812"/>
            <a:chOff x="1968" y="2241"/>
            <a:chExt cx="336" cy="255"/>
          </a:xfrm>
        </p:grpSpPr>
        <p:sp>
          <p:nvSpPr>
            <p:cNvPr id="7204" name="Text Box 18"/>
            <p:cNvSpPr txBox="1">
              <a:spLocks noChangeArrowheads="1"/>
            </p:cNvSpPr>
            <p:nvPr/>
          </p:nvSpPr>
          <p:spPr bwMode="auto">
            <a:xfrm>
              <a:off x="1968" y="22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2:3</a:t>
              </a:r>
            </a:p>
          </p:txBody>
        </p:sp>
        <p:sp>
          <p:nvSpPr>
            <p:cNvPr id="7205" name="Oval 19"/>
            <p:cNvSpPr>
              <a:spLocks noChangeArrowheads="1"/>
            </p:cNvSpPr>
            <p:nvPr/>
          </p:nvSpPr>
          <p:spPr bwMode="auto">
            <a:xfrm>
              <a:off x="1968" y="2256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81" name="Line 21"/>
          <p:cNvSpPr>
            <a:spLocks noChangeShapeType="1"/>
          </p:cNvSpPr>
          <p:nvPr/>
        </p:nvSpPr>
        <p:spPr bwMode="auto">
          <a:xfrm flipH="1">
            <a:off x="1071563" y="4800600"/>
            <a:ext cx="6858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Text Box 23"/>
          <p:cNvSpPr txBox="1">
            <a:spLocks noChangeArrowheads="1"/>
          </p:cNvSpPr>
          <p:nvPr/>
        </p:nvSpPr>
        <p:spPr bwMode="auto">
          <a:xfrm>
            <a:off x="666750" y="5143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 3</a:t>
            </a:r>
          </a:p>
        </p:txBody>
      </p:sp>
      <p:sp>
        <p:nvSpPr>
          <p:cNvPr id="7183" name="Line 25"/>
          <p:cNvSpPr>
            <a:spLocks noChangeShapeType="1"/>
          </p:cNvSpPr>
          <p:nvPr/>
        </p:nvSpPr>
        <p:spPr bwMode="auto">
          <a:xfrm>
            <a:off x="3200400" y="417195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4" name="Group 26"/>
          <p:cNvGrpSpPr>
            <a:grpSpLocks/>
          </p:cNvGrpSpPr>
          <p:nvPr/>
        </p:nvGrpSpPr>
        <p:grpSpPr bwMode="auto">
          <a:xfrm>
            <a:off x="3452813" y="4529138"/>
            <a:ext cx="533400" cy="404812"/>
            <a:chOff x="1968" y="2241"/>
            <a:chExt cx="336" cy="255"/>
          </a:xfrm>
        </p:grpSpPr>
        <p:sp>
          <p:nvSpPr>
            <p:cNvPr id="7202" name="Text Box 27"/>
            <p:cNvSpPr txBox="1">
              <a:spLocks noChangeArrowheads="1"/>
            </p:cNvSpPr>
            <p:nvPr/>
          </p:nvSpPr>
          <p:spPr bwMode="auto">
            <a:xfrm>
              <a:off x="1968" y="22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1:3</a:t>
              </a:r>
            </a:p>
          </p:txBody>
        </p:sp>
        <p:sp>
          <p:nvSpPr>
            <p:cNvPr id="7203" name="Oval 28"/>
            <p:cNvSpPr>
              <a:spLocks noChangeArrowheads="1"/>
            </p:cNvSpPr>
            <p:nvPr/>
          </p:nvSpPr>
          <p:spPr bwMode="auto">
            <a:xfrm>
              <a:off x="1968" y="2256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85" name="Line 29"/>
          <p:cNvSpPr>
            <a:spLocks noChangeShapeType="1"/>
          </p:cNvSpPr>
          <p:nvPr/>
        </p:nvSpPr>
        <p:spPr bwMode="auto">
          <a:xfrm flipH="1">
            <a:off x="2900363" y="4857750"/>
            <a:ext cx="614362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6" name="Text Box 31"/>
          <p:cNvSpPr txBox="1">
            <a:spLocks noChangeArrowheads="1"/>
          </p:cNvSpPr>
          <p:nvPr/>
        </p:nvSpPr>
        <p:spPr bwMode="auto">
          <a:xfrm>
            <a:off x="2524125" y="51863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 3</a:t>
            </a:r>
          </a:p>
        </p:txBody>
      </p:sp>
      <p:sp>
        <p:nvSpPr>
          <p:cNvPr id="7187" name="Line 33"/>
          <p:cNvSpPr>
            <a:spLocks noChangeShapeType="1"/>
          </p:cNvSpPr>
          <p:nvPr/>
        </p:nvSpPr>
        <p:spPr bwMode="auto">
          <a:xfrm>
            <a:off x="1985963" y="4886325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8" name="Group 34"/>
          <p:cNvGrpSpPr>
            <a:grpSpLocks/>
          </p:cNvGrpSpPr>
          <p:nvPr/>
        </p:nvGrpSpPr>
        <p:grpSpPr bwMode="auto">
          <a:xfrm>
            <a:off x="1981200" y="5257800"/>
            <a:ext cx="533400" cy="404813"/>
            <a:chOff x="1968" y="2241"/>
            <a:chExt cx="336" cy="255"/>
          </a:xfrm>
        </p:grpSpPr>
        <p:sp>
          <p:nvSpPr>
            <p:cNvPr id="7200" name="Text Box 35"/>
            <p:cNvSpPr txBox="1">
              <a:spLocks noChangeArrowheads="1"/>
            </p:cNvSpPr>
            <p:nvPr/>
          </p:nvSpPr>
          <p:spPr bwMode="auto">
            <a:xfrm>
              <a:off x="1968" y="22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 2</a:t>
              </a:r>
            </a:p>
          </p:txBody>
        </p:sp>
        <p:sp>
          <p:nvSpPr>
            <p:cNvPr id="7201" name="Oval 36"/>
            <p:cNvSpPr>
              <a:spLocks noChangeArrowheads="1"/>
            </p:cNvSpPr>
            <p:nvPr/>
          </p:nvSpPr>
          <p:spPr bwMode="auto">
            <a:xfrm>
              <a:off x="1968" y="2256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89" name="Group 37"/>
          <p:cNvGrpSpPr>
            <a:grpSpLocks/>
          </p:cNvGrpSpPr>
          <p:nvPr/>
        </p:nvGrpSpPr>
        <p:grpSpPr bwMode="auto">
          <a:xfrm>
            <a:off x="3962400" y="5181600"/>
            <a:ext cx="533400" cy="404813"/>
            <a:chOff x="1968" y="2241"/>
            <a:chExt cx="336" cy="255"/>
          </a:xfrm>
        </p:grpSpPr>
        <p:sp>
          <p:nvSpPr>
            <p:cNvPr id="7198" name="Text Box 38"/>
            <p:cNvSpPr txBox="1">
              <a:spLocks noChangeArrowheads="1"/>
            </p:cNvSpPr>
            <p:nvPr/>
          </p:nvSpPr>
          <p:spPr bwMode="auto">
            <a:xfrm>
              <a:off x="1968" y="22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 1</a:t>
              </a:r>
            </a:p>
          </p:txBody>
        </p:sp>
        <p:sp>
          <p:nvSpPr>
            <p:cNvPr id="7199" name="Oval 39"/>
            <p:cNvSpPr>
              <a:spLocks noChangeArrowheads="1"/>
            </p:cNvSpPr>
            <p:nvPr/>
          </p:nvSpPr>
          <p:spPr bwMode="auto">
            <a:xfrm>
              <a:off x="1968" y="2256"/>
              <a:ext cx="28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90" name="Line 40"/>
          <p:cNvSpPr>
            <a:spLocks noChangeShapeType="1"/>
          </p:cNvSpPr>
          <p:nvPr/>
        </p:nvSpPr>
        <p:spPr bwMode="auto">
          <a:xfrm>
            <a:off x="3829050" y="4886325"/>
            <a:ext cx="242888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1" name="Line 41"/>
          <p:cNvSpPr>
            <a:spLocks noChangeShapeType="1"/>
          </p:cNvSpPr>
          <p:nvPr/>
        </p:nvSpPr>
        <p:spPr bwMode="auto">
          <a:xfrm flipH="1">
            <a:off x="5014913" y="4171950"/>
            <a:ext cx="55721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2" name="Line 42"/>
          <p:cNvSpPr>
            <a:spLocks noChangeShapeType="1"/>
          </p:cNvSpPr>
          <p:nvPr/>
        </p:nvSpPr>
        <p:spPr bwMode="auto">
          <a:xfrm>
            <a:off x="5900738" y="4129088"/>
            <a:ext cx="8286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3" name="Text Box 43"/>
          <p:cNvSpPr txBox="1">
            <a:spLocks noChangeArrowheads="1"/>
          </p:cNvSpPr>
          <p:nvPr/>
        </p:nvSpPr>
        <p:spPr bwMode="auto">
          <a:xfrm>
            <a:off x="5410200" y="4800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cs typeface="Times New Roman" pitchFamily="18" charset="0"/>
              </a:rPr>
              <a:t>……</a:t>
            </a:r>
            <a:endParaRPr lang="zh-CN" altLang="en-US"/>
          </a:p>
        </p:txBody>
      </p:sp>
      <p:sp>
        <p:nvSpPr>
          <p:cNvPr id="7194" name="Text Box 44"/>
          <p:cNvSpPr txBox="1">
            <a:spLocks noChangeArrowheads="1"/>
          </p:cNvSpPr>
          <p:nvPr/>
        </p:nvSpPr>
        <p:spPr bwMode="auto">
          <a:xfrm>
            <a:off x="3657600" y="5867400"/>
            <a:ext cx="3962400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There are more than </a:t>
            </a:r>
            <a:r>
              <a:rPr lang="en-US" altLang="zh-CN" i="1"/>
              <a:t>n</a:t>
            </a:r>
            <a:r>
              <a:rPr lang="en-US" altLang="zh-CN"/>
              <a:t> leaves!</a:t>
            </a:r>
          </a:p>
        </p:txBody>
      </p:sp>
      <p:sp>
        <p:nvSpPr>
          <p:cNvPr id="7195" name="Text Box 45"/>
          <p:cNvSpPr txBox="1">
            <a:spLocks noChangeArrowheads="1"/>
          </p:cNvSpPr>
          <p:nvPr/>
        </p:nvSpPr>
        <p:spPr bwMode="auto">
          <a:xfrm>
            <a:off x="755650" y="3284538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Example: </a:t>
            </a:r>
            <a:r>
              <a:rPr lang="en-US" altLang="zh-CN" i="1"/>
              <a:t>n</a:t>
            </a:r>
            <a:r>
              <a:rPr lang="en-US" altLang="zh-CN"/>
              <a:t>=4</a:t>
            </a:r>
          </a:p>
        </p:txBody>
      </p:sp>
      <p:sp>
        <p:nvSpPr>
          <p:cNvPr id="7196" name="Text Box 46"/>
          <p:cNvSpPr txBox="1">
            <a:spLocks noChangeArrowheads="1"/>
          </p:cNvSpPr>
          <p:nvPr/>
        </p:nvSpPr>
        <p:spPr bwMode="auto">
          <a:xfrm>
            <a:off x="3924300" y="35004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</a:t>
            </a:r>
          </a:p>
        </p:txBody>
      </p:sp>
      <p:sp>
        <p:nvSpPr>
          <p:cNvPr id="7197" name="Text Box 47"/>
          <p:cNvSpPr txBox="1">
            <a:spLocks noChangeArrowheads="1"/>
          </p:cNvSpPr>
          <p:nvPr/>
        </p:nvSpPr>
        <p:spPr bwMode="auto">
          <a:xfrm>
            <a:off x="4590146" y="3513137"/>
            <a:ext cx="357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44" y="332656"/>
            <a:ext cx="8208962" cy="115212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Instead, we use </a:t>
            </a:r>
            <a:r>
              <a:rPr lang="en-US" altLang="zh-CN" dirty="0">
                <a:solidFill>
                  <a:srgbClr val="FF0000"/>
                </a:solidFill>
              </a:rPr>
              <a:t>adversary argument</a:t>
            </a:r>
            <a:r>
              <a:rPr lang="en-US" altLang="zh-CN" dirty="0"/>
              <a:t> to estabilish better lower bounds for the selection problem.</a:t>
            </a:r>
            <a:endParaRPr lang="en-US" altLang="zh-CN" i="1" dirty="0">
              <a:sym typeface="Symbol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77281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Suppose we have an algorithm that we think is efficient. Imagine an adversary who wants to </a:t>
            </a:r>
            <a:r>
              <a:rPr kumimoji="1" lang="en-US" altLang="zh-CN" dirty="0">
                <a:solidFill>
                  <a:srgbClr val="FF0000"/>
                </a:solidFill>
              </a:rPr>
              <a:t>prove otherwise</a:t>
            </a:r>
            <a:r>
              <a:rPr kumimoji="1" lang="en-US" altLang="zh-CN" dirty="0"/>
              <a:t>. At each point in the algorithm where a decision (e.g., a key comparison) is made, the adversary tells us the result of the decision. </a:t>
            </a:r>
            <a:r>
              <a:rPr kumimoji="1" lang="en-US" altLang="zh-CN" dirty="0">
                <a:solidFill>
                  <a:srgbClr val="FF0000"/>
                </a:solidFill>
              </a:rPr>
              <a:t>The adversary chooses its answers to try to force the algorithm to work hard</a:t>
            </a:r>
            <a:r>
              <a:rPr kumimoji="1" lang="en-US" altLang="zh-CN" dirty="0"/>
              <a:t>, i.e., to make lots of decisions. You may think of the adversary as </a:t>
            </a:r>
            <a:r>
              <a:rPr kumimoji="1" lang="en-US" altLang="zh-CN" dirty="0">
                <a:solidFill>
                  <a:srgbClr val="FF0000"/>
                </a:solidFill>
              </a:rPr>
              <a:t>gradually constructing a “bad” input</a:t>
            </a:r>
            <a:r>
              <a:rPr kumimoji="1" lang="en-US" altLang="zh-CN" dirty="0"/>
              <a:t> for the algorithm while it answers the decisions. The only constraint is that, </a:t>
            </a:r>
            <a:r>
              <a:rPr kumimoji="1" lang="en-US" altLang="zh-CN" dirty="0">
                <a:solidFill>
                  <a:srgbClr val="FF0000"/>
                </a:solidFill>
              </a:rPr>
              <a:t>the adversary’s answers must be internally consistent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7030A0"/>
                </a:solidFill>
              </a:rPr>
              <a:t>there must be some input for the problem for which its answers would be correct. </a:t>
            </a:r>
            <a:r>
              <a:rPr kumimoji="1" lang="en-US" altLang="zh-CN" dirty="0"/>
              <a:t>If the adversary can force the algorithm to perform f(n) steps, then f(n) is a lower bound for the number of steps done in the worst case.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Lower Bound of Finding the Max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6561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altLang="zh-CN" sz="2800" dirty="0"/>
              <a:t>For any algorithm </a:t>
            </a:r>
            <a:r>
              <a:rPr lang="en-US" altLang="zh-CN" sz="2800" b="1" dirty="0">
                <a:solidFill>
                  <a:srgbClr val="006600"/>
                </a:solidFill>
                <a:latin typeface="华文行楷" pitchFamily="2" charset="-122"/>
                <a:ea typeface="华文行楷" pitchFamily="2" charset="-122"/>
              </a:rPr>
              <a:t>A</a:t>
            </a:r>
            <a:r>
              <a:rPr lang="en-US" altLang="zh-CN" sz="2800" dirty="0"/>
              <a:t> that can compare and copy numbers exclusively, in the worst case, </a:t>
            </a:r>
            <a:r>
              <a:rPr lang="en-US" altLang="zh-CN" sz="2800" b="1" dirty="0">
                <a:solidFill>
                  <a:srgbClr val="006600"/>
                </a:solidFill>
                <a:latin typeface="华文行楷" pitchFamily="2" charset="-122"/>
                <a:ea typeface="华文行楷" pitchFamily="2" charset="-122"/>
              </a:rPr>
              <a:t>A</a:t>
            </a:r>
            <a:r>
              <a:rPr lang="en-US" altLang="zh-CN" sz="2800" dirty="0"/>
              <a:t> cannot do fewer than </a:t>
            </a:r>
            <a:r>
              <a:rPr lang="en-US" altLang="zh-CN" sz="2800" b="1" i="1" dirty="0">
                <a:solidFill>
                  <a:srgbClr val="FF0000"/>
                </a:solidFill>
              </a:rPr>
              <a:t>n-1</a:t>
            </a:r>
            <a:r>
              <a:rPr lang="en-US" altLang="zh-CN" sz="2800" dirty="0"/>
              <a:t> comparisons to find the largest entry in an array with </a:t>
            </a:r>
            <a:r>
              <a:rPr lang="en-US" altLang="zh-CN" sz="2800" i="1" dirty="0"/>
              <a:t>n</a:t>
            </a:r>
            <a:r>
              <a:rPr lang="en-US" altLang="zh-CN" sz="2800" dirty="0"/>
              <a:t> entries.</a:t>
            </a:r>
          </a:p>
          <a:p>
            <a:pPr lvl="1"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altLang="zh-CN" sz="2400" dirty="0"/>
              <a:t>Proof: an array with </a:t>
            </a:r>
            <a:r>
              <a:rPr lang="en-US" altLang="zh-CN" sz="2400" i="1" dirty="0"/>
              <a:t>n</a:t>
            </a:r>
            <a:r>
              <a:rPr lang="en-US" altLang="zh-CN" sz="2400" dirty="0"/>
              <a:t> distinct entries is assumed. We can exclude a specific entry from being the largest entry only after it is determined to be “loser” to at least one entry. So,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entries must be “losers” in comparisons done by the algorithm. However, each comparison has only one loser, so at least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comparisons must be done.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Finding </a:t>
            </a:r>
            <a:r>
              <a:rPr lang="en-US" altLang="zh-CN" i="1"/>
              <a:t>max</a:t>
            </a:r>
            <a:r>
              <a:rPr lang="en-US" altLang="zh-CN"/>
              <a:t> and </a:t>
            </a:r>
            <a:r>
              <a:rPr lang="en-US" altLang="zh-CN" i="1"/>
              <a:t>min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8280400" cy="46085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zh-CN" sz="2400"/>
              <a:t>The strategy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zh-CN" sz="2400"/>
              <a:t>Pair up the keys, and do </a:t>
            </a:r>
            <a:r>
              <a:rPr lang="en-US" altLang="zh-CN" sz="2400" i="1"/>
              <a:t>n</a:t>
            </a:r>
            <a:r>
              <a:rPr lang="en-US" altLang="zh-CN" sz="2400"/>
              <a:t>/2 comparisons(if </a:t>
            </a:r>
            <a:r>
              <a:rPr lang="en-US" altLang="zh-CN" sz="2400" i="1"/>
              <a:t>n</a:t>
            </a:r>
            <a:r>
              <a:rPr lang="en-US" altLang="zh-CN" sz="2400"/>
              <a:t> odd, having E[</a:t>
            </a:r>
            <a:r>
              <a:rPr lang="en-US" altLang="zh-CN" sz="2400" i="1"/>
              <a:t>n</a:t>
            </a:r>
            <a:r>
              <a:rPr lang="en-US" altLang="zh-CN" sz="2400"/>
              <a:t>] uncompared);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zh-CN" sz="2400"/>
              <a:t>Doing findMax for larger key set and findMin for small key set respectively (if </a:t>
            </a:r>
            <a:r>
              <a:rPr lang="en-US" altLang="zh-CN" sz="2400" i="1"/>
              <a:t>n</a:t>
            </a:r>
            <a:r>
              <a:rPr lang="en-US" altLang="zh-CN" sz="2400"/>
              <a:t> odd, E[</a:t>
            </a:r>
            <a:r>
              <a:rPr lang="en-US" altLang="zh-CN" sz="2400" i="1"/>
              <a:t>n</a:t>
            </a:r>
            <a:r>
              <a:rPr lang="en-US" altLang="zh-CN" sz="2400"/>
              <a:t>] included in both sets)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zh-CN" sz="2400"/>
              <a:t>Number of comparisons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zh-CN" sz="2400"/>
              <a:t>For even </a:t>
            </a:r>
            <a:r>
              <a:rPr lang="en-US" altLang="zh-CN" sz="2400" i="1"/>
              <a:t>n</a:t>
            </a:r>
            <a:r>
              <a:rPr lang="en-US" altLang="zh-CN" sz="2400"/>
              <a:t>: </a:t>
            </a:r>
            <a:r>
              <a:rPr lang="en-US" altLang="zh-CN" sz="2400" i="1"/>
              <a:t>n</a:t>
            </a:r>
            <a:r>
              <a:rPr lang="en-US" altLang="zh-CN" sz="2400"/>
              <a:t>/2+2(</a:t>
            </a:r>
            <a:r>
              <a:rPr lang="en-US" altLang="zh-CN" sz="2400" i="1"/>
              <a:t>n</a:t>
            </a:r>
            <a:r>
              <a:rPr lang="en-US" altLang="zh-CN" sz="2400"/>
              <a:t>/2-1)=3</a:t>
            </a:r>
            <a:r>
              <a:rPr lang="en-US" altLang="zh-CN" sz="2400" i="1"/>
              <a:t>n</a:t>
            </a:r>
            <a:r>
              <a:rPr lang="en-US" altLang="zh-CN" sz="2400"/>
              <a:t>/2-2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zh-CN" sz="2400"/>
              <a:t>For odd </a:t>
            </a:r>
            <a:r>
              <a:rPr lang="en-US" altLang="zh-CN" sz="2400" i="1"/>
              <a:t>n</a:t>
            </a:r>
            <a:r>
              <a:rPr lang="en-US" altLang="zh-CN" sz="2400"/>
              <a:t>: (</a:t>
            </a:r>
            <a:r>
              <a:rPr lang="en-US" altLang="zh-CN" sz="2400" i="1"/>
              <a:t>n</a:t>
            </a:r>
            <a:r>
              <a:rPr lang="en-US" altLang="zh-CN" sz="2400"/>
              <a:t>-1)/2+2((</a:t>
            </a:r>
            <a:r>
              <a:rPr lang="en-US" altLang="zh-CN" sz="2400" i="1"/>
              <a:t>n</a:t>
            </a:r>
            <a:r>
              <a:rPr lang="en-US" altLang="zh-CN" sz="2400"/>
              <a:t>-1)/2+1-1)=</a:t>
            </a:r>
            <a:r>
              <a:rPr lang="en-US" altLang="zh-CN" sz="2400">
                <a:sym typeface="Symbol" pitchFamily="18" charset="2"/>
              </a:rPr>
              <a:t>3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/2-2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Unit of Information</a:t>
            </a:r>
            <a:r>
              <a:rPr lang="en-US" altLang="zh-CN" sz="4000"/>
              <a:t> </a:t>
            </a:r>
            <a:endParaRPr lang="en-US" altLang="zh-CN" sz="4000" i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28800"/>
            <a:ext cx="8208962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i="1" dirty="0"/>
              <a:t>x</a:t>
            </a:r>
            <a:r>
              <a:rPr lang="en-US" altLang="zh-CN" sz="2800" dirty="0"/>
              <a:t> is </a:t>
            </a:r>
            <a:r>
              <a:rPr lang="en-US" altLang="zh-CN" sz="2800" i="1" dirty="0"/>
              <a:t>max</a:t>
            </a:r>
            <a:r>
              <a:rPr lang="en-US" altLang="zh-CN" sz="2800" dirty="0"/>
              <a:t> can only be known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/>
              <a:t>when it is sure that every key other than </a:t>
            </a:r>
            <a:r>
              <a:rPr lang="en-US" altLang="zh-CN" sz="2400" i="1" dirty="0"/>
              <a:t>x</a:t>
            </a:r>
            <a:r>
              <a:rPr lang="en-US" altLang="zh-CN" sz="2400" dirty="0"/>
              <a:t> has lost some comparison.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i="1" dirty="0"/>
              <a:t>y</a:t>
            </a:r>
            <a:r>
              <a:rPr lang="en-US" altLang="zh-CN" sz="2800" dirty="0"/>
              <a:t> is </a:t>
            </a:r>
            <a:r>
              <a:rPr lang="en-US" altLang="zh-CN" sz="2800" i="1" dirty="0"/>
              <a:t>min</a:t>
            </a:r>
            <a:r>
              <a:rPr lang="en-US" altLang="zh-CN" sz="2800" dirty="0"/>
              <a:t> can only be known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/>
              <a:t>when it is sure that every key other than </a:t>
            </a:r>
            <a:r>
              <a:rPr lang="en-US" altLang="zh-CN" sz="2400" i="1" dirty="0"/>
              <a:t>y</a:t>
            </a:r>
            <a:r>
              <a:rPr lang="en-US" altLang="zh-CN" sz="2400" dirty="0"/>
              <a:t> has win some comparison.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dirty="0"/>
              <a:t>Each win or loss is counted as one unit of information, then </a:t>
            </a:r>
            <a:r>
              <a:rPr lang="en-US" altLang="zh-CN" sz="2800" i="1" dirty="0"/>
              <a:t>any</a:t>
            </a:r>
            <a:r>
              <a:rPr lang="en-US" altLang="zh-CN" sz="2800" dirty="0"/>
              <a:t> algorithm must have at least 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-2</a:t>
            </a:r>
            <a:r>
              <a:rPr lang="en-US" altLang="zh-CN" sz="2800" dirty="0"/>
              <a:t> units of information to be sure of specifying the </a:t>
            </a:r>
            <a:r>
              <a:rPr lang="en-US" altLang="zh-CN" sz="2800" i="1" dirty="0"/>
              <a:t>max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min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lang="en-US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5678</TotalTime>
  <Words>2933</Words>
  <Application>Microsoft Macintosh PowerPoint</Application>
  <PresentationFormat>全屏显示(4:3)</PresentationFormat>
  <Paragraphs>316</Paragraphs>
  <Slides>37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华文行楷</vt:lpstr>
      <vt:lpstr>宋体</vt:lpstr>
      <vt:lpstr>Calibri</vt:lpstr>
      <vt:lpstr>Cambria Math</vt:lpstr>
      <vt:lpstr>Times New Roman</vt:lpstr>
      <vt:lpstr>Wingdings</vt:lpstr>
      <vt:lpstr>Artsy</vt:lpstr>
      <vt:lpstr>文档</vt:lpstr>
      <vt:lpstr>公式</vt:lpstr>
      <vt:lpstr> Selection</vt:lpstr>
      <vt:lpstr>Contents</vt:lpstr>
      <vt:lpstr>The Selection Problem</vt:lpstr>
      <vt:lpstr>Finding the max</vt:lpstr>
      <vt:lpstr>Decision Tree and Lower Bound</vt:lpstr>
      <vt:lpstr>PowerPoint 演示文稿</vt:lpstr>
      <vt:lpstr>Lower Bound of Finding the Max</vt:lpstr>
      <vt:lpstr>Finding max and min</vt:lpstr>
      <vt:lpstr>Unit of Information </vt:lpstr>
      <vt:lpstr>Adversay Strategy</vt:lpstr>
      <vt:lpstr>Lower Bound by Adversary Strategy</vt:lpstr>
      <vt:lpstr>An Example Using Adversary</vt:lpstr>
      <vt:lpstr>Finding the Second-Largest Key</vt:lpstr>
      <vt:lpstr>Second Largest Key by Tournament</vt:lpstr>
      <vt:lpstr>Analysis of Finding the Second</vt:lpstr>
      <vt:lpstr>Lower Bound by Adversary</vt:lpstr>
      <vt:lpstr>Weighted Key</vt:lpstr>
      <vt:lpstr>Lower Bound by Adversary: Details</vt:lpstr>
      <vt:lpstr>Tracking the Losers to MAX</vt:lpstr>
      <vt:lpstr>Finding the Median: the Strategy</vt:lpstr>
      <vt:lpstr>Adjusting the Rank</vt:lpstr>
      <vt:lpstr>Partitioning: Larger and Smaller</vt:lpstr>
      <vt:lpstr>Select-Elinear: the Algorithm (期望线性时间的选择算法)</vt:lpstr>
      <vt:lpstr>Select-Elinear: the Algorithm (期望线性时间的选择算法)</vt:lpstr>
      <vt:lpstr>How to find the median of 5 elements using at most 6 comparisons? (Method 1)</vt:lpstr>
      <vt:lpstr>Select-Elinear: Analysis Sketch (期望线性时间的选择算法)</vt:lpstr>
      <vt:lpstr>Select-Elinear to Select-Wlinear (期望线性时间的选择算法)                               (最坏情况线性时间的选择算法)</vt:lpstr>
      <vt:lpstr>Select-Wlinear (最坏情况线性时间的选择算法)</vt:lpstr>
      <vt:lpstr>Constructing the Partition</vt:lpstr>
      <vt:lpstr>Divide and Conquer</vt:lpstr>
      <vt:lpstr>Counting the Number of Comparisons</vt:lpstr>
      <vt:lpstr>Worst Case Complexity of Select</vt:lpstr>
      <vt:lpstr>Relation to Median</vt:lpstr>
      <vt:lpstr>Crucial Comparison  (关键比较)</vt:lpstr>
      <vt:lpstr>Adversary for Lower Bound</vt:lpstr>
      <vt:lpstr>Notes on the Adversary Arguments</vt:lpstr>
      <vt:lpstr>Lower Bound for Selection Problem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creator>Chen Daoxu</dc:creator>
  <cp:lastModifiedBy>Sheng#NJU#mbpr16'</cp:lastModifiedBy>
  <cp:revision>137</cp:revision>
  <cp:lastPrinted>1601-01-01T00:00:00Z</cp:lastPrinted>
  <dcterms:created xsi:type="dcterms:W3CDTF">2001-08-01T06:52:17Z</dcterms:created>
  <dcterms:modified xsi:type="dcterms:W3CDTF">2022-03-03T03:09:52Z</dcterms:modified>
</cp:coreProperties>
</file>