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</p:sldMasterIdLst>
  <p:notesMasterIdLst>
    <p:notesMasterId r:id="rId35"/>
  </p:notesMasterIdLst>
  <p:handoutMasterIdLst>
    <p:handoutMasterId r:id="rId36"/>
  </p:handoutMasterIdLst>
  <p:sldIdLst>
    <p:sldId id="256" r:id="rId2"/>
    <p:sldId id="459" r:id="rId3"/>
    <p:sldId id="304" r:id="rId4"/>
    <p:sldId id="305" r:id="rId5"/>
    <p:sldId id="306" r:id="rId6"/>
    <p:sldId id="307" r:id="rId7"/>
    <p:sldId id="324" r:id="rId8"/>
    <p:sldId id="308" r:id="rId9"/>
    <p:sldId id="309" r:id="rId10"/>
    <p:sldId id="319" r:id="rId11"/>
    <p:sldId id="313" r:id="rId12"/>
    <p:sldId id="314" r:id="rId13"/>
    <p:sldId id="320" r:id="rId14"/>
    <p:sldId id="318" r:id="rId15"/>
    <p:sldId id="456" r:id="rId16"/>
    <p:sldId id="445" r:id="rId17"/>
    <p:sldId id="446" r:id="rId18"/>
    <p:sldId id="455" r:id="rId19"/>
    <p:sldId id="461" r:id="rId20"/>
    <p:sldId id="462" r:id="rId21"/>
    <p:sldId id="463" r:id="rId22"/>
    <p:sldId id="406" r:id="rId23"/>
    <p:sldId id="407" r:id="rId24"/>
    <p:sldId id="408" r:id="rId25"/>
    <p:sldId id="409" r:id="rId26"/>
    <p:sldId id="410" r:id="rId27"/>
    <p:sldId id="411" r:id="rId28"/>
    <p:sldId id="434" r:id="rId29"/>
    <p:sldId id="447" r:id="rId30"/>
    <p:sldId id="424" r:id="rId31"/>
    <p:sldId id="426" r:id="rId32"/>
    <p:sldId id="460" r:id="rId33"/>
    <p:sldId id="45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FF6600"/>
    <a:srgbClr val="000099"/>
    <a:srgbClr val="CCFF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67668" autoAdjust="0"/>
  </p:normalViewPr>
  <p:slideViewPr>
    <p:cSldViewPr>
      <p:cViewPr varScale="1">
        <p:scale>
          <a:sx n="98" d="100"/>
          <a:sy n="98" d="100"/>
        </p:scale>
        <p:origin x="28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7768AD4-6EB3-4365-88FB-16776BF6608E}" type="datetimeFigureOut">
              <a:rPr lang="zh-CN" altLang="en-US"/>
              <a:pPr>
                <a:defRPr/>
              </a:pPr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93D8E9C-4F71-4F10-994C-827C15AFC5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96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707FA08-1CD4-4791-A6A7-6CDA0FC13A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832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51CBB-1B24-49E7-8321-4FB9B2EE65F1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63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（方法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）首先找到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median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元素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比较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n/2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的大小，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继续进行分治求解。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O(n)+O(n/2)+ …. =O(n)</a:t>
            </a: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（方法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新开一个长为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flag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数组，全部置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en-US" altLang="zh-CN" sz="1200" kern="1200" baseline="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扫描这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个自然数，将扫描到的自然数对应的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flag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置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；（例如，扫描到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，则将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flag[15]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置为</a:t>
            </a:r>
            <a:r>
              <a:rPr kumimoji="1" lang="en-US" altLang="zh-CN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kumimoji="1" lang="en-US" altLang="zh-CN" sz="1200" kern="1200" baseline="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flag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数组上，找到第一个为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的位置，即可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1F5C0-0F72-4958-92EA-3C1C2A1F1B0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987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</a:t>
            </a:r>
            <a:r>
              <a:rPr lang="en-US" altLang="zh-CN" dirty="0"/>
              <a:t>k</a:t>
            </a:r>
            <a:r>
              <a:rPr lang="zh-CN" altLang="en-US" dirty="0"/>
              <a:t>个最大数字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。排序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。用堆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。确定第</a:t>
            </a:r>
            <a:r>
              <a:rPr lang="en-US" altLang="zh-CN" dirty="0"/>
              <a:t>k</a:t>
            </a:r>
            <a:r>
              <a:rPr lang="zh-CN" altLang="en-US" dirty="0"/>
              <a:t>个，再划分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14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：找中位数，如果有</a:t>
            </a:r>
            <a:r>
              <a:rPr lang="en-US" altLang="zh-CN" dirty="0"/>
              <a:t>heavy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，那必然就是中位数。</a:t>
            </a:r>
          </a:p>
          <a:p>
            <a:endParaRPr lang="zh-CN" altLang="en-US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：分治法</a:t>
            </a:r>
          </a:p>
          <a:p>
            <a:endParaRPr lang="zh-CN" altLang="en-US" dirty="0"/>
          </a:p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．如果序列的元素个数是奇数个，那么最后一个作为候选者暂存，对于余下的偶数个数的序列：</a:t>
            </a:r>
          </a:p>
          <a:p>
            <a:r>
              <a:rPr lang="zh-CN" altLang="en-US" dirty="0"/>
              <a:t>满足有一个元素出现的次数</a:t>
            </a:r>
            <a:r>
              <a:rPr lang="en-US" altLang="zh-CN" dirty="0"/>
              <a:t>&gt;=n/2</a:t>
            </a:r>
          </a:p>
          <a:p>
            <a:r>
              <a:rPr lang="zh-CN" altLang="en-US" dirty="0"/>
              <a:t>将序列中的元素先两两比较，如果这两个数相等，那么就把这个数记下来，存放到另外一个数组。</a:t>
            </a:r>
          </a:p>
          <a:p>
            <a:r>
              <a:rPr lang="zh-CN" altLang="en-US" dirty="0"/>
              <a:t>由于某个元素出现次数大于</a:t>
            </a:r>
            <a:r>
              <a:rPr lang="en-US" altLang="zh-CN" dirty="0"/>
              <a:t>n/2</a:t>
            </a:r>
            <a:r>
              <a:rPr lang="zh-CN" altLang="en-US" dirty="0"/>
              <a:t>，所以至少有一对数字是相同的</a:t>
            </a:r>
          </a:p>
          <a:p>
            <a:r>
              <a:rPr lang="zh-CN" altLang="en-US" dirty="0"/>
              <a:t>在最坏情况下比较之后会有</a:t>
            </a:r>
            <a:r>
              <a:rPr lang="en-US" altLang="zh-CN" dirty="0"/>
              <a:t>n/2</a:t>
            </a:r>
            <a:r>
              <a:rPr lang="zh-CN" altLang="en-US" dirty="0"/>
              <a:t>对这样的数（如：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-&gt;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可以证明这个新序列中的数字也满足原序列一样的性质，即</a:t>
            </a:r>
          </a:p>
          <a:p>
            <a:r>
              <a:rPr lang="zh-CN" altLang="en-US" dirty="0"/>
              <a:t>如果该序列是偶数个数，那么需要找的那个数字出现次数在这个新生成的序列中的出现次数</a:t>
            </a:r>
            <a:r>
              <a:rPr lang="en-US" altLang="zh-CN" dirty="0"/>
              <a:t>&gt;=n/2</a:t>
            </a:r>
            <a:r>
              <a:rPr lang="zh-CN" altLang="en-US" dirty="0"/>
              <a:t>；如：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3 | 4</a:t>
            </a:r>
            <a:r>
              <a:rPr lang="zh-CN" altLang="en-US" dirty="0"/>
              <a:t>）</a:t>
            </a:r>
            <a:r>
              <a:rPr lang="en-US" altLang="zh-CN" dirty="0"/>
              <a:t>-&gt;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|4</a:t>
            </a:r>
            <a:r>
              <a:rPr lang="zh-CN" altLang="en-US" dirty="0"/>
              <a:t>，其中</a:t>
            </a:r>
            <a:r>
              <a:rPr lang="en-US" altLang="zh-CN" dirty="0"/>
              <a:t>4</a:t>
            </a:r>
            <a:r>
              <a:rPr lang="zh-CN" altLang="en-US" dirty="0"/>
              <a:t>为暂存元素</a:t>
            </a:r>
          </a:p>
          <a:p>
            <a:r>
              <a:rPr lang="zh-CN" altLang="en-US" dirty="0"/>
              <a:t>如果该序列是奇数个数，那么需要找的那个数字出现次数在这个新生成的序列中的出现次数</a:t>
            </a:r>
            <a:r>
              <a:rPr lang="en-US" altLang="zh-CN" dirty="0"/>
              <a:t>&gt;n/2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．对于新的数字序列（</a:t>
            </a:r>
            <a:r>
              <a:rPr lang="en-US" altLang="zh-CN" dirty="0"/>
              <a:t>&lt;=n/2</a:t>
            </a:r>
            <a:r>
              <a:rPr lang="zh-CN" altLang="en-US" dirty="0"/>
              <a:t>个）递归的进行</a:t>
            </a:r>
            <a:r>
              <a:rPr lang="en-US" altLang="zh-CN" dirty="0"/>
              <a:t>1</a:t>
            </a:r>
            <a:r>
              <a:rPr lang="zh-CN" altLang="en-US" dirty="0"/>
              <a:t>中步骤（如果是奇数个数也同样将最后一个暂存）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．最终新序列只有一个数字或者没有数字</a:t>
            </a:r>
          </a:p>
          <a:p>
            <a:r>
              <a:rPr lang="zh-CN" altLang="en-US" dirty="0"/>
              <a:t>如果只有一个那么该数字就是要求的数字；</a:t>
            </a:r>
          </a:p>
          <a:p>
            <a:r>
              <a:rPr lang="zh-CN" altLang="en-US" dirty="0"/>
              <a:t>如果没有，那么递归地向上层返回，每返回一层就检查一下是否有暂存的数字，如果有那么该暂存数字就是要求的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时间复杂度的分析：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中第一次比较扫描了一遍，并且比较了</a:t>
            </a:r>
            <a:r>
              <a:rPr lang="en-US" altLang="zh-CN" dirty="0"/>
              <a:t>n/2</a:t>
            </a:r>
            <a:r>
              <a:rPr lang="zh-CN" altLang="en-US" dirty="0"/>
              <a:t>次；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中递归做，同样的扫描一遍，</a:t>
            </a:r>
            <a:r>
              <a:rPr lang="en-US" altLang="zh-CN" dirty="0"/>
              <a:t>worst-case</a:t>
            </a:r>
            <a:r>
              <a:rPr lang="zh-CN" altLang="en-US" dirty="0"/>
              <a:t>，扫描</a:t>
            </a:r>
            <a:r>
              <a:rPr lang="en-US" altLang="zh-CN" dirty="0"/>
              <a:t>n/2</a:t>
            </a:r>
            <a:r>
              <a:rPr lang="zh-CN" altLang="en-US" dirty="0"/>
              <a:t>个元素，做</a:t>
            </a:r>
            <a:r>
              <a:rPr lang="en-US" altLang="zh-CN" dirty="0"/>
              <a:t>n/4</a:t>
            </a:r>
            <a:r>
              <a:rPr lang="zh-CN" altLang="en-US" dirty="0"/>
              <a:t>次比较；依次类推，递归深度</a:t>
            </a:r>
            <a:r>
              <a:rPr lang="en-US" altLang="zh-CN" dirty="0"/>
              <a:t>log2n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r>
              <a:rPr lang="zh-CN" altLang="en-US" dirty="0"/>
              <a:t>总的时间复杂度：</a:t>
            </a:r>
          </a:p>
          <a:p>
            <a:r>
              <a:rPr lang="zh-CN" altLang="en-US" dirty="0"/>
              <a:t>比较次数：</a:t>
            </a:r>
            <a:r>
              <a:rPr lang="en-US" altLang="zh-CN" dirty="0"/>
              <a:t>n/2+n/4+n/8+… &lt;=n</a:t>
            </a:r>
          </a:p>
          <a:p>
            <a:r>
              <a:rPr lang="zh-CN" altLang="en-US" dirty="0"/>
              <a:t>元素访问：</a:t>
            </a:r>
            <a:r>
              <a:rPr lang="en-US" altLang="zh-CN" dirty="0" err="1"/>
              <a:t>n+n</a:t>
            </a:r>
            <a:r>
              <a:rPr lang="en-US" altLang="zh-CN" dirty="0"/>
              <a:t>/2+n/4…&lt;=2n</a:t>
            </a:r>
          </a:p>
          <a:p>
            <a:r>
              <a:rPr lang="zh-CN" altLang="en-US" dirty="0"/>
              <a:t>所以是线性时间复杂度的算法。</a:t>
            </a:r>
          </a:p>
          <a:p>
            <a:endParaRPr lang="zh-CN" altLang="en-US" dirty="0"/>
          </a:p>
          <a:p>
            <a:r>
              <a:rPr lang="zh-CN" altLang="en-US" dirty="0"/>
              <a:t>算法中证明新的序列满足和原来序列有相同的性质是关键。（利用书本</a:t>
            </a:r>
            <a:r>
              <a:rPr lang="en-US" altLang="zh-CN" dirty="0"/>
              <a:t>5.3.2</a:t>
            </a:r>
            <a:r>
              <a:rPr lang="zh-CN" altLang="en-US" dirty="0"/>
              <a:t>的</a:t>
            </a:r>
            <a:r>
              <a:rPr lang="en-US" altLang="zh-CN" dirty="0"/>
              <a:t>tournament method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052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08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9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59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i="1" dirty="0"/>
              <a:t>Y </a:t>
            </a:r>
            <a:r>
              <a:rPr lang="en-US" altLang="zh-CN" dirty="0"/>
              <a:t>contains all the edges that the algorithm knows are definitely in the input graph.</a:t>
            </a:r>
          </a:p>
          <a:p>
            <a:pPr lvl="1"/>
            <a:r>
              <a:rPr lang="en-US" altLang="zh-CN" i="1" dirty="0"/>
              <a:t>M </a:t>
            </a:r>
            <a:r>
              <a:rPr lang="en-US" altLang="zh-CN" dirty="0"/>
              <a:t>contains all the edges that the algorithm thinks </a:t>
            </a:r>
            <a:r>
              <a:rPr lang="en-US" altLang="zh-CN" i="1" dirty="0"/>
              <a:t>might </a:t>
            </a:r>
            <a:r>
              <a:rPr lang="en-US" altLang="zh-CN" dirty="0"/>
              <a:t>be in the input graph.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2AE232-941E-44FF-AC41-233FC5CB595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36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i="1" dirty="0"/>
              <a:t>Y </a:t>
            </a:r>
            <a:r>
              <a:rPr lang="en-US" altLang="zh-CN" dirty="0"/>
              <a:t>contains all the edges that the algorithm knows are definitely in the input graph.</a:t>
            </a:r>
          </a:p>
          <a:p>
            <a:pPr lvl="1"/>
            <a:r>
              <a:rPr lang="en-US" altLang="zh-CN" i="1" dirty="0"/>
              <a:t>M </a:t>
            </a:r>
            <a:r>
              <a:rPr lang="en-US" altLang="zh-CN" dirty="0"/>
              <a:t>contains all the edges that the algorithm thinks </a:t>
            </a:r>
            <a:r>
              <a:rPr lang="en-US" altLang="zh-CN" i="1" dirty="0"/>
              <a:t>might </a:t>
            </a:r>
            <a:r>
              <a:rPr lang="en-US" altLang="zh-CN" dirty="0"/>
              <a:t>be in the input graph.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2AE232-941E-44FF-AC41-233FC5CB595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2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altLang="zh-CN" dirty="0"/>
                  <a:t>Zero or one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Trivial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We</a:t>
                </a:r>
                <a:r>
                  <a:rPr lang="en-US" altLang="zh-CN" baseline="0" dirty="0"/>
                  <a:t> use A-&gt;B to represent A knows B, and use A !-&gt;B to represent A does not know B</a:t>
                </a:r>
              </a:p>
              <a:p>
                <a:pPr marL="228600" indent="-228600">
                  <a:buAutoNum type="arabicPeriod"/>
                </a:pPr>
                <a:endParaRPr lang="en-US" altLang="zh-CN" baseline="0" dirty="0"/>
              </a:p>
              <a:p>
                <a:pPr marL="0" indent="0">
                  <a:buNone/>
                </a:pPr>
                <a:r>
                  <a:rPr lang="en-US" altLang="zh-CN" baseline="0" dirty="0"/>
                  <a:t>For two persons, </a:t>
                </a:r>
              </a:p>
              <a:p>
                <a:pPr marL="0" indent="0">
                  <a:buNone/>
                </a:pPr>
                <a:r>
                  <a:rPr lang="en-US" altLang="zh-CN" baseline="0" dirty="0"/>
                  <a:t>If A-&gt;B, then A is not the celebrity</a:t>
                </a:r>
              </a:p>
              <a:p>
                <a:pPr marL="0" indent="0">
                  <a:buNone/>
                </a:pPr>
                <a:r>
                  <a:rPr lang="en-US" altLang="zh-CN" baseline="0" dirty="0"/>
                  <a:t>If A!-&gt;B,  then B is not the celebrity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aseline="0" dirty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/>
                  <a:t>Checking one pair can remove one possible person.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sz="1200" kern="1200" dirty="0" smtClean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25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匹马分成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组（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ABCDE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），每组比赛，得到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12345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名（如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A1A2A3A4A5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取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A1B1C1D1E1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比赛，不是一般性假设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A1&gt;B1&gt;C1&gt;D1&gt;E1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（大于表示“快”）。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得到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A1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是最快的一匹马。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取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B1C1A2A3B2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比赛，最快的两匹马为第二快和第三快的马。</a:t>
                </a:r>
              </a:p>
              <a:p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 </a:t>
                </a:r>
                <a:endParaRPr kumimoji="1" lang="zh-CN" altLang="zh-CN" sz="1200" kern="1200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证明：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找出最快的一匹马至少需要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6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次比赛。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因为如知道一匹马是最快的，则这匹马需要比剩余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24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匹都快，则需要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24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组比较关系。一次比赛最多只提供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组比较关系，因此需要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6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次比赛。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敌手策略：一匹马在过往比赛中取得第一，则安排其比赛成绩靠前，否则，安排其名次靠后。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在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6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次比赛中，最快的一匹马至少参与了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⌈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log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_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⁡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6 ⌉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次比赛，即两次。第二快的马为在这两次中输给第一快的马，第三快的马只输给过第一第二的马，共三种可能，这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匹马中选最快的两匹，为第二第三，需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次比赛，则找到最快的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匹马最少需要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7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次比较。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81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敌手策略（信息单元）：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）最快的马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确定最快的马，需要有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24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个“输过”信息元。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一次比赛最多增加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个“输过”（类似于一次比较最多增加一个“输过”）。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因此，确定最快的马，需要至少赛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6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场。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）第二快的马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直接“输过”最快马的马，是第二快马的候选。最快的马至少参加了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zh-CN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5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25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次（即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次）比赛（类似于最大元素直接的比较次数为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zh-CN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）。因此，有两匹马为第二快马的候选。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）第三快的马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直接“输过”最快或第二快的马，共有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个候选。</a:t>
                </a:r>
              </a:p>
              <a:p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 </a:t>
                </a:r>
                <a:endParaRPr kumimoji="1" lang="zh-CN" altLang="zh-CN" sz="1200" kern="1200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第（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）和（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）综合，再进行一次比赛，就可以得到第二快与第三快的马。总共需要进行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7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次比赛。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zh-CN" sz="1200" kern="1200" dirty="0" smtClean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敌手策略（信息单元）：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1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）最快的马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确定最快的马，需要有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24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个“输过”信息元。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一次比赛最多增加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4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个“输过”（类似于一次比较最多增加一个“输过”）。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因此，确定最快的马，需要至少赛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6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场。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）第二快的马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直接“输过”最快马的马，是第二快马的候选。最快的马至少参加了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⌈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log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_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5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⁡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25 ⌉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次（即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次）比赛（类似于最大元素直接的比较次数为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⌈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log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_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r>
                  <a:rPr kumimoji="1" lang="zh-CN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⁡</a:t>
                </a:r>
                <a:r>
                  <a:rPr kumimoji="1" lang="en-US" altLang="zh-CN" sz="1200" i="0" kern="12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𝑛 ⌉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）。因此，有两匹马为第二快马的候选。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）第三快的马</a:t>
                </a: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直接“输过”最快或第二快的马，共有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个候选。</a:t>
                </a:r>
              </a:p>
              <a:p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 </a:t>
                </a:r>
                <a:endParaRPr kumimoji="1" lang="zh-CN" altLang="zh-CN" sz="1200" kern="1200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第（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）和（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3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）综合，再进行一次比赛，就可以得到第二快与第三快的马。总共需要进行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7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次比赛。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14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93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提示：分治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683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7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Autofit/>
          </a:bodyPr>
          <a:lstStyle>
            <a:lvl1pPr algn="ctr">
              <a:defRPr lang="en-US" sz="5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8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8D17B-0222-495E-8724-3D8D83A3D20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547" y="1450973"/>
            <a:ext cx="8229600" cy="1470025"/>
          </a:xfrm>
        </p:spPr>
        <p:txBody>
          <a:bodyPr/>
          <a:lstStyle/>
          <a:p>
            <a:pPr algn="r" eaLnBrk="1" hangingPunct="1"/>
            <a:r>
              <a:rPr lang="en-US" altLang="zh-CN" sz="6000" dirty="0">
                <a:ea typeface="华文隶书" pitchFamily="2" charset="-122"/>
              </a:rPr>
              <a:t>Adversary Argument</a:t>
            </a:r>
            <a:br>
              <a:rPr lang="en-US" altLang="zh-CN" sz="6000" dirty="0">
                <a:ea typeface="华文隶书" pitchFamily="2" charset="-122"/>
              </a:rPr>
            </a:br>
            <a:r>
              <a:rPr lang="en-US" altLang="zh-CN" sz="6000" dirty="0">
                <a:ea typeface="华文隶书" pitchFamily="2" charset="-122"/>
              </a:rPr>
              <a:t>and Selection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78C9F3-C75E-A04D-9036-36DAACAC34E0}"/>
              </a:ext>
            </a:extLst>
          </p:cNvPr>
          <p:cNvSpPr txBox="1"/>
          <p:nvPr/>
        </p:nvSpPr>
        <p:spPr>
          <a:xfrm>
            <a:off x="2118330" y="4734145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Connectedness of a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If an undirected </a:t>
            </a:r>
            <a:r>
              <a:rPr lang="en-US" altLang="zh-CN" i="1" dirty="0"/>
              <a:t>n</a:t>
            </a:r>
            <a:r>
              <a:rPr lang="en-US" altLang="zh-CN" dirty="0"/>
              <a:t>-vertex graph </a:t>
            </a:r>
            <a:r>
              <a:rPr lang="en-US" altLang="zh-CN" i="1" dirty="0"/>
              <a:t>G </a:t>
            </a:r>
            <a:r>
              <a:rPr lang="en-US" altLang="zh-CN" dirty="0"/>
              <a:t>= (</a:t>
            </a:r>
            <a:r>
              <a:rPr lang="en-US" altLang="zh-CN" i="1" dirty="0"/>
              <a:t>V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en-US" altLang="zh-CN" dirty="0"/>
              <a:t>) is represented as an </a:t>
            </a:r>
            <a:r>
              <a:rPr lang="en-US" altLang="zh-CN" i="1" dirty="0"/>
              <a:t>n*n </a:t>
            </a:r>
            <a:r>
              <a:rPr lang="en-US" altLang="zh-CN" dirty="0"/>
              <a:t>adjacency</a:t>
            </a:r>
            <a:r>
              <a:rPr lang="zh-CN" altLang="en-US" dirty="0"/>
              <a:t> </a:t>
            </a:r>
            <a:r>
              <a:rPr lang="en-US" altLang="zh-CN" dirty="0"/>
              <a:t>matrix </a:t>
            </a:r>
            <a:r>
              <a:rPr lang="en-US" altLang="zh-CN" i="1" dirty="0"/>
              <a:t>A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 many entries do we have to look in the adjacency matrix to decide whether a graph is connectedness?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4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adversary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23" y="1596624"/>
            <a:ext cx="8793578" cy="4114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adversary maintains two graphs, </a:t>
            </a:r>
            <a:r>
              <a:rPr lang="en-US" altLang="zh-CN" sz="2800" i="1" dirty="0"/>
              <a:t>Y </a:t>
            </a:r>
            <a:r>
              <a:rPr lang="en-US" altLang="zh-CN" sz="2800" dirty="0"/>
              <a:t>and </a:t>
            </a:r>
            <a:r>
              <a:rPr lang="en-US" altLang="zh-CN" sz="2800" i="1" dirty="0"/>
              <a:t>M </a:t>
            </a:r>
            <a:r>
              <a:rPr lang="en-US" altLang="zh-CN" sz="2800" dirty="0"/>
              <a:t>(short for ‘yes’ and ‘maybe’, respectively). </a:t>
            </a:r>
            <a:r>
              <a:rPr lang="en-US" altLang="zh-CN" sz="2400" dirty="0"/>
              <a:t>Initially, </a:t>
            </a:r>
            <a:r>
              <a:rPr lang="en-US" altLang="zh-CN" sz="2400" i="1" dirty="0"/>
              <a:t>Y </a:t>
            </a:r>
            <a:r>
              <a:rPr lang="en-US" altLang="zh-CN" sz="2400" dirty="0"/>
              <a:t>is empty and </a:t>
            </a:r>
            <a:r>
              <a:rPr lang="en-US" altLang="zh-CN" sz="2400" i="1" dirty="0"/>
              <a:t>M </a:t>
            </a:r>
            <a:r>
              <a:rPr lang="en-US" altLang="zh-CN" sz="2400" dirty="0"/>
              <a:t>is complete.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9" y="2888939"/>
            <a:ext cx="8415935" cy="765085"/>
          </a:xfrm>
          <a:prstGeom prst="rect">
            <a:avLst/>
          </a:prstGeom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2411760" y="3654024"/>
            <a:ext cx="3375375" cy="2925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b="1" i="0" kern="0" dirty="0"/>
              <a:t>Adversary_Conn(</a:t>
            </a:r>
            <a:r>
              <a:rPr lang="en-US" altLang="zh-CN" sz="2400" b="1" i="1" kern="0" dirty="0"/>
              <a:t>e</a:t>
            </a:r>
            <a:r>
              <a:rPr lang="en-US" altLang="zh-CN" sz="2400" b="1" i="0" kern="0" dirty="0"/>
              <a:t>)</a:t>
            </a:r>
          </a:p>
          <a:p>
            <a:r>
              <a:rPr lang="en-US" altLang="zh-CN" sz="2400" i="0" kern="0" dirty="0"/>
              <a:t>if </a:t>
            </a:r>
            <a:r>
              <a:rPr lang="en-US" altLang="zh-CN" sz="2400" i="1" kern="0" dirty="0"/>
              <a:t>M </a:t>
            </a:r>
            <a:r>
              <a:rPr lang="en-US" altLang="zh-CN" sz="2400" i="0" kern="0" dirty="0"/>
              <a:t>\{</a:t>
            </a:r>
            <a:r>
              <a:rPr lang="en-US" altLang="zh-CN" sz="2400" i="1" kern="0" dirty="0"/>
              <a:t>e</a:t>
            </a:r>
            <a:r>
              <a:rPr lang="en-US" altLang="zh-CN" sz="2400" i="0" kern="0" dirty="0"/>
              <a:t>} is connected</a:t>
            </a:r>
          </a:p>
          <a:p>
            <a:pPr lvl="1"/>
            <a:r>
              <a:rPr lang="en-US" altLang="zh-CN" sz="2000" i="0" kern="0" dirty="0"/>
              <a:t>remove (</a:t>
            </a:r>
            <a:r>
              <a:rPr lang="en-US" altLang="zh-CN" sz="2000" i="1" kern="0" dirty="0"/>
              <a:t>i</a:t>
            </a:r>
            <a:r>
              <a:rPr lang="en-US" altLang="zh-CN" sz="2000" i="0" kern="0" dirty="0"/>
              <a:t>, </a:t>
            </a:r>
            <a:r>
              <a:rPr lang="en-US" altLang="zh-CN" sz="2000" i="1" kern="0" dirty="0"/>
              <a:t>j</a:t>
            </a:r>
            <a:r>
              <a:rPr lang="en-US" altLang="zh-CN" sz="2000" i="0" kern="0" dirty="0"/>
              <a:t>) from </a:t>
            </a:r>
            <a:r>
              <a:rPr lang="en-US" altLang="zh-CN" sz="2000" i="1" kern="0" dirty="0"/>
              <a:t>M</a:t>
            </a:r>
          </a:p>
          <a:p>
            <a:pPr lvl="1"/>
            <a:r>
              <a:rPr lang="en-US" altLang="zh-CN" sz="2000" i="0" kern="0" dirty="0"/>
              <a:t>return 0</a:t>
            </a:r>
          </a:p>
          <a:p>
            <a:r>
              <a:rPr lang="en-US" altLang="zh-CN" sz="2400" i="0" kern="0" dirty="0"/>
              <a:t>else</a:t>
            </a:r>
          </a:p>
          <a:p>
            <a:pPr lvl="1"/>
            <a:r>
              <a:rPr lang="en-US" altLang="zh-CN" sz="2000" i="0" kern="0" dirty="0"/>
              <a:t>add </a:t>
            </a:r>
            <a:r>
              <a:rPr lang="en-US" altLang="zh-CN" sz="2000" i="1" kern="0" dirty="0"/>
              <a:t>e </a:t>
            </a:r>
            <a:r>
              <a:rPr lang="en-US" altLang="zh-CN" sz="2000" i="0" kern="0" dirty="0"/>
              <a:t>to </a:t>
            </a:r>
            <a:r>
              <a:rPr lang="en-US" altLang="zh-CN" sz="2000" i="1" kern="0" dirty="0"/>
              <a:t>Y</a:t>
            </a:r>
          </a:p>
          <a:p>
            <a:pPr lvl="1"/>
            <a:r>
              <a:rPr lang="en-US" altLang="zh-CN" sz="2000" i="0" kern="0" dirty="0"/>
              <a:t>return 1</a:t>
            </a:r>
            <a:endParaRPr lang="zh-CN" altLang="en-US" sz="2000" i="0" kern="0" dirty="0"/>
          </a:p>
        </p:txBody>
      </p:sp>
    </p:spTree>
    <p:extLst>
      <p:ext uri="{BB962C8B-B14F-4D97-AF65-F5344CB8AC3E}">
        <p14:creationId xmlns:p14="http://schemas.microsoft.com/office/powerpoint/2010/main" val="167157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Adversary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Invariants</a:t>
            </a:r>
          </a:p>
          <a:p>
            <a:pPr lvl="1"/>
            <a:r>
              <a:rPr lang="en-US" altLang="zh-CN" i="1" dirty="0"/>
              <a:t>Y </a:t>
            </a:r>
            <a:r>
              <a:rPr lang="en-US" altLang="zh-CN" dirty="0"/>
              <a:t>is a subgraph of </a:t>
            </a:r>
            <a:r>
              <a:rPr lang="en-US" altLang="zh-CN" i="1" dirty="0"/>
              <a:t>M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i="1" dirty="0"/>
              <a:t>M </a:t>
            </a:r>
            <a:r>
              <a:rPr lang="en-US" altLang="zh-CN" dirty="0"/>
              <a:t>is connected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i="1" dirty="0"/>
              <a:t>M </a:t>
            </a:r>
            <a:r>
              <a:rPr lang="en-US" altLang="zh-CN" dirty="0"/>
              <a:t>has a cycle, none of its edges are in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i="1" dirty="0"/>
              <a:t>Y </a:t>
            </a:r>
            <a:r>
              <a:rPr lang="en-US" altLang="zh-CN" dirty="0"/>
              <a:t>is acyclic.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i="1" dirty="0"/>
              <a:t>Y </a:t>
            </a:r>
            <a:r>
              <a:rPr lang="en-US" altLang="zh-CN" dirty="0"/>
              <a:t>≠ </a:t>
            </a:r>
            <a:r>
              <a:rPr lang="en-US" altLang="zh-CN" i="1" dirty="0"/>
              <a:t>M</a:t>
            </a:r>
            <a:r>
              <a:rPr lang="en-US" altLang="zh-CN" dirty="0"/>
              <a:t>, then </a:t>
            </a:r>
            <a:r>
              <a:rPr lang="en-US" altLang="zh-CN" i="1" dirty="0"/>
              <a:t>Y </a:t>
            </a:r>
            <a:r>
              <a:rPr lang="en-US" altLang="zh-CN" dirty="0"/>
              <a:t>is disconnected.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3798915" cy="346770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Adversary_Conn</a:t>
            </a:r>
            <a:r>
              <a:rPr lang="en-US" altLang="zh-CN" b="1" dirty="0"/>
              <a:t>(</a:t>
            </a:r>
            <a:r>
              <a:rPr lang="en-US" altLang="zh-CN" b="1" i="1" dirty="0"/>
              <a:t>e</a:t>
            </a:r>
            <a:r>
              <a:rPr lang="en-US" altLang="zh-CN" b="1" dirty="0"/>
              <a:t>)</a:t>
            </a:r>
          </a:p>
          <a:p>
            <a:r>
              <a:rPr lang="en-US" altLang="zh-CN" dirty="0"/>
              <a:t>if </a:t>
            </a:r>
            <a:r>
              <a:rPr lang="en-US" altLang="zh-CN" i="1" dirty="0"/>
              <a:t>M </a:t>
            </a:r>
            <a:r>
              <a:rPr lang="en-US" altLang="zh-CN" dirty="0"/>
              <a:t>\{</a:t>
            </a:r>
            <a:r>
              <a:rPr lang="en-US" altLang="zh-CN" i="1" dirty="0"/>
              <a:t>e</a:t>
            </a:r>
            <a:r>
              <a:rPr lang="en-US" altLang="zh-CN" dirty="0"/>
              <a:t>} is connected</a:t>
            </a:r>
          </a:p>
          <a:p>
            <a:pPr lvl="1"/>
            <a:r>
              <a:rPr lang="en-US" altLang="zh-CN" dirty="0"/>
              <a:t>remove (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) from </a:t>
            </a:r>
            <a:r>
              <a:rPr lang="en-US" altLang="zh-CN" i="1" dirty="0"/>
              <a:t>M</a:t>
            </a:r>
          </a:p>
          <a:p>
            <a:pPr lvl="1"/>
            <a:r>
              <a:rPr lang="en-US" altLang="zh-CN" dirty="0"/>
              <a:t>return 0</a:t>
            </a:r>
          </a:p>
          <a:p>
            <a:r>
              <a:rPr lang="en-US" altLang="zh-CN" dirty="0"/>
              <a:t>else</a:t>
            </a:r>
          </a:p>
          <a:p>
            <a:pPr lvl="1"/>
            <a:r>
              <a:rPr lang="en-US" altLang="zh-CN" dirty="0"/>
              <a:t>add </a:t>
            </a:r>
            <a:r>
              <a:rPr lang="en-US" altLang="zh-CN" i="1" dirty="0"/>
              <a:t>e </a:t>
            </a:r>
            <a:r>
              <a:rPr lang="en-US" altLang="zh-CN" dirty="0"/>
              <a:t>to </a:t>
            </a:r>
            <a:r>
              <a:rPr lang="en-US" altLang="zh-CN" i="1" dirty="0"/>
              <a:t>Y</a:t>
            </a:r>
          </a:p>
          <a:p>
            <a:pPr lvl="1"/>
            <a:r>
              <a:rPr lang="en-US" altLang="zh-CN" dirty="0"/>
              <a:t>return 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8613" y="5715253"/>
            <a:ext cx="8338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</a:pPr>
            <a:r>
              <a:rPr lang="en-US" altLang="zh-CN" sz="2800" i="0" kern="0" dirty="0">
                <a:solidFill>
                  <a:srgbClr val="660033"/>
                </a:solidFill>
                <a:latin typeface="Times New Roman"/>
                <a:ea typeface="宋体"/>
              </a:rPr>
              <a:t>If an algorithm terminates before examining all edges, then there is at least one edge in </a:t>
            </a:r>
            <a:r>
              <a:rPr lang="en-US" altLang="zh-CN" sz="2800" kern="0" dirty="0">
                <a:solidFill>
                  <a:srgbClr val="660033"/>
                </a:solidFill>
                <a:latin typeface="Times New Roman"/>
                <a:ea typeface="宋体"/>
              </a:rPr>
              <a:t>M </a:t>
            </a:r>
            <a:r>
              <a:rPr lang="en-US" altLang="zh-CN" sz="2800" i="0" kern="0" dirty="0">
                <a:solidFill>
                  <a:srgbClr val="660033"/>
                </a:solidFill>
                <a:latin typeface="Times New Roman"/>
                <a:ea typeface="宋体"/>
              </a:rPr>
              <a:t>that is not in </a:t>
            </a:r>
            <a:r>
              <a:rPr lang="en-US" altLang="zh-CN" sz="2800" kern="0" dirty="0">
                <a:solidFill>
                  <a:srgbClr val="660033"/>
                </a:solidFill>
                <a:latin typeface="Times New Roman"/>
                <a:ea typeface="宋体"/>
              </a:rPr>
              <a:t>Y </a:t>
            </a:r>
            <a:r>
              <a:rPr lang="en-US" altLang="zh-CN" sz="2800" i="0" kern="0" dirty="0">
                <a:solidFill>
                  <a:srgbClr val="660033"/>
                </a:solidFill>
                <a:latin typeface="Times New Roman"/>
                <a:ea typeface="宋体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49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1510" y="-14343"/>
            <a:ext cx="8637588" cy="1446550"/>
          </a:xfrm>
        </p:spPr>
        <p:txBody>
          <a:bodyPr/>
          <a:lstStyle/>
          <a:p>
            <a:r>
              <a:rPr lang="en-US" altLang="zh-CN" dirty="0"/>
              <a:t>The Adversary </a:t>
            </a:r>
            <a:br>
              <a:rPr lang="en-US" altLang="zh-CN" dirty="0"/>
            </a:br>
            <a:r>
              <a:rPr lang="en-US" altLang="zh-CN" dirty="0"/>
              <a:t>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842030" y="0"/>
            <a:ext cx="3798915" cy="346770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Adversary_Conn</a:t>
            </a:r>
            <a:r>
              <a:rPr lang="en-US" altLang="zh-CN" b="1" dirty="0"/>
              <a:t>(</a:t>
            </a:r>
            <a:r>
              <a:rPr lang="en-US" altLang="zh-CN" b="1" i="1" dirty="0"/>
              <a:t>e</a:t>
            </a:r>
            <a:r>
              <a:rPr lang="en-US" altLang="zh-CN" b="1" dirty="0"/>
              <a:t>)</a:t>
            </a:r>
          </a:p>
          <a:p>
            <a:r>
              <a:rPr lang="en-US" altLang="zh-CN" dirty="0"/>
              <a:t>if </a:t>
            </a:r>
            <a:r>
              <a:rPr lang="en-US" altLang="zh-CN" i="1" dirty="0"/>
              <a:t>M </a:t>
            </a:r>
            <a:r>
              <a:rPr lang="en-US" altLang="zh-CN" dirty="0"/>
              <a:t>\{</a:t>
            </a:r>
            <a:r>
              <a:rPr lang="en-US" altLang="zh-CN" i="1" dirty="0"/>
              <a:t>e</a:t>
            </a:r>
            <a:r>
              <a:rPr lang="en-US" altLang="zh-CN" dirty="0"/>
              <a:t>} is connected</a:t>
            </a:r>
          </a:p>
          <a:p>
            <a:pPr lvl="1"/>
            <a:r>
              <a:rPr lang="en-US" altLang="zh-CN" dirty="0"/>
              <a:t>remove (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) from </a:t>
            </a:r>
            <a:r>
              <a:rPr lang="en-US" altLang="zh-CN" i="1" dirty="0"/>
              <a:t>M</a:t>
            </a:r>
          </a:p>
          <a:p>
            <a:pPr lvl="1"/>
            <a:r>
              <a:rPr lang="en-US" altLang="zh-CN" dirty="0"/>
              <a:t>return 0</a:t>
            </a:r>
          </a:p>
          <a:p>
            <a:r>
              <a:rPr lang="en-US" altLang="zh-CN" dirty="0"/>
              <a:t>else</a:t>
            </a:r>
          </a:p>
          <a:p>
            <a:pPr lvl="1"/>
            <a:r>
              <a:rPr lang="en-US" altLang="zh-CN" dirty="0"/>
              <a:t>add </a:t>
            </a:r>
            <a:r>
              <a:rPr lang="en-US" altLang="zh-CN" i="1" dirty="0"/>
              <a:t>e </a:t>
            </a:r>
            <a:r>
              <a:rPr lang="en-US" altLang="zh-CN" dirty="0"/>
              <a:t>to </a:t>
            </a:r>
            <a:r>
              <a:rPr lang="en-US" altLang="zh-CN" i="1" dirty="0"/>
              <a:t>Y</a:t>
            </a:r>
          </a:p>
          <a:p>
            <a:pPr lvl="1"/>
            <a:r>
              <a:rPr lang="en-US" altLang="zh-CN" dirty="0"/>
              <a:t>return 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6" y="3462687"/>
            <a:ext cx="8813966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Thought…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the input graph acyclic? Complete? A tree?</a:t>
            </a:r>
          </a:p>
          <a:p>
            <a:r>
              <a:rPr lang="en-US" altLang="zh-CN" dirty="0"/>
              <a:t>We call a graph property evasive if we have to look all C(n,2) edges to decide whether a graph has that property.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2" y="4149080"/>
            <a:ext cx="856457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EA26FF-CAB1-8D41-A807-6E4C9C9D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2793254-C2CF-F342-9725-5BC154433694}"/>
              </a:ext>
            </a:extLst>
          </p:cNvPr>
          <p:cNvSpPr txBox="1">
            <a:spLocks/>
          </p:cNvSpPr>
          <p:nvPr/>
        </p:nvSpPr>
        <p:spPr>
          <a:xfrm>
            <a:off x="1043608" y="2852936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Selection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3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寻找“名人”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给定</a:t>
            </a:r>
            <a:r>
              <a:rPr lang="en-US" altLang="zh-CN" i="1" dirty="0"/>
              <a:t>n</a:t>
            </a:r>
            <a:r>
              <a:rPr lang="zh-CN" altLang="zh-CN" dirty="0"/>
              <a:t>个人。我们称一个人为“名人”，如果他被其他所有人认识，但是自己不认识任何人。为了找出名人，我们唯一可以进行的操作是：针对两个人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，询问“</a:t>
            </a:r>
            <a:r>
              <a:rPr lang="en-US" altLang="zh-CN" dirty="0"/>
              <a:t>A</a:t>
            </a:r>
            <a:r>
              <a:rPr lang="zh-CN" altLang="zh-CN" dirty="0"/>
              <a:t>是否认识</a:t>
            </a:r>
            <a:r>
              <a:rPr lang="en-US" altLang="zh-CN" dirty="0"/>
              <a:t>B</a:t>
            </a:r>
            <a:r>
              <a:rPr lang="zh-CN" altLang="zh-CN" dirty="0"/>
              <a:t>”。答案只可能是</a:t>
            </a:r>
            <a:r>
              <a:rPr lang="en-US" altLang="zh-CN" dirty="0"/>
              <a:t>YES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认识</a:t>
            </a:r>
            <a:r>
              <a:rPr lang="en-US" altLang="zh-CN" dirty="0"/>
              <a:t>B</a:t>
            </a:r>
            <a:r>
              <a:rPr lang="zh-CN" altLang="zh-CN" dirty="0"/>
              <a:t>）或者</a:t>
            </a:r>
            <a:r>
              <a:rPr lang="en-US" altLang="zh-CN" dirty="0"/>
              <a:t>NO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不认识</a:t>
            </a:r>
            <a:r>
              <a:rPr lang="en-US" altLang="zh-CN" dirty="0"/>
              <a:t>B</a:t>
            </a:r>
            <a:r>
              <a:rPr lang="zh-CN" altLang="zh-CN" dirty="0"/>
              <a:t>）。</a:t>
            </a:r>
          </a:p>
          <a:p>
            <a:pPr lvl="1"/>
            <a:r>
              <a:rPr lang="en-US" altLang="zh-CN" dirty="0"/>
              <a:t>1) </a:t>
            </a:r>
            <a:r>
              <a:rPr lang="zh-CN" altLang="zh-CN" dirty="0"/>
              <a:t>在一群共</a:t>
            </a:r>
            <a:r>
              <a:rPr lang="en-US" altLang="zh-CN" i="1" dirty="0"/>
              <a:t>n</a:t>
            </a:r>
            <a:r>
              <a:rPr lang="zh-CN" altLang="zh-CN" dirty="0"/>
              <a:t>个人中，可能有多少个名人？</a:t>
            </a:r>
          </a:p>
          <a:p>
            <a:pPr lvl="1"/>
            <a:r>
              <a:rPr lang="en-US" altLang="zh-CN" dirty="0"/>
              <a:t>2) </a:t>
            </a:r>
            <a:r>
              <a:rPr lang="zh-CN" altLang="zh-CN" dirty="0"/>
              <a:t>请设计一个</a:t>
            </a:r>
            <a:r>
              <a:rPr lang="en-US" altLang="zh-CN" i="1" dirty="0"/>
              <a:t>Θ 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的算法找出名人。</a:t>
            </a:r>
          </a:p>
          <a:p>
            <a:pPr lvl="1"/>
            <a:r>
              <a:rPr lang="en-US" altLang="zh-CN" dirty="0"/>
              <a:t>3) </a:t>
            </a:r>
            <a:r>
              <a:rPr lang="zh-CN" altLang="zh-CN" dirty="0"/>
              <a:t>请设计一个</a:t>
            </a:r>
            <a:r>
              <a:rPr lang="en-US" altLang="zh-CN" i="1" dirty="0"/>
              <a:t>O 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zh-CN" dirty="0"/>
              <a:t>的算法找出名人。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2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赛马问题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81274" y="1432403"/>
            <a:ext cx="7772400" cy="4572000"/>
          </a:xfrm>
        </p:spPr>
        <p:txBody>
          <a:bodyPr/>
          <a:lstStyle/>
          <a:p>
            <a:r>
              <a:rPr lang="zh-CN" altLang="zh-CN" dirty="0"/>
              <a:t>共有</a:t>
            </a:r>
            <a:r>
              <a:rPr lang="en-US" altLang="zh-CN" dirty="0"/>
              <a:t>25</a:t>
            </a:r>
            <a:r>
              <a:rPr lang="zh-CN" altLang="zh-CN" dirty="0"/>
              <a:t>匹马，每次可选</a:t>
            </a:r>
            <a:r>
              <a:rPr lang="en-US" altLang="zh-CN" dirty="0"/>
              <a:t>5</a:t>
            </a:r>
            <a:r>
              <a:rPr lang="zh-CN" altLang="zh-CN" dirty="0"/>
              <a:t>匹马进行比赛，并得到次序（无法计时）。问至少要比赛多少次才能确定跑得最快、次快和第三快的三匹马</a:t>
            </a:r>
            <a:r>
              <a:rPr lang="zh-CN" altLang="en-US" dirty="0"/>
              <a:t>，并证明其最优性。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提示</a:t>
            </a:r>
            <a:endParaRPr lang="en-US" altLang="zh-CN" dirty="0"/>
          </a:p>
          <a:p>
            <a:pPr lvl="1"/>
            <a:r>
              <a:rPr lang="zh-CN" altLang="en-US" dirty="0"/>
              <a:t>类比于寻找最大值、第二大值</a:t>
            </a:r>
            <a:endParaRPr lang="en-US" altLang="zh-CN" dirty="0"/>
          </a:p>
          <a:p>
            <a:pPr lvl="1"/>
            <a:r>
              <a:rPr lang="zh-CN" altLang="en-US" dirty="0"/>
              <a:t>信息单元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ABC9A3-3527-964A-8A5B-01458D54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367"/>
              </p:ext>
            </p:extLst>
          </p:nvPr>
        </p:nvGraphicFramePr>
        <p:xfrm>
          <a:off x="5436096" y="4005064"/>
          <a:ext cx="3408040" cy="1833560"/>
        </p:xfrm>
        <a:graphic>
          <a:graphicData uri="http://schemas.openxmlformats.org/drawingml/2006/table">
            <a:tbl>
              <a:tblPr firstRow="1" bandRow="1"/>
              <a:tblGrid>
                <a:gridCol w="681608">
                  <a:extLst>
                    <a:ext uri="{9D8B030D-6E8A-4147-A177-3AD203B41FA5}">
                      <a16:colId xmlns:a16="http://schemas.microsoft.com/office/drawing/2014/main" val="223151756"/>
                    </a:ext>
                  </a:extLst>
                </a:gridCol>
                <a:gridCol w="681608">
                  <a:extLst>
                    <a:ext uri="{9D8B030D-6E8A-4147-A177-3AD203B41FA5}">
                      <a16:colId xmlns:a16="http://schemas.microsoft.com/office/drawing/2014/main" val="748215882"/>
                    </a:ext>
                  </a:extLst>
                </a:gridCol>
                <a:gridCol w="681608">
                  <a:extLst>
                    <a:ext uri="{9D8B030D-6E8A-4147-A177-3AD203B41FA5}">
                      <a16:colId xmlns:a16="http://schemas.microsoft.com/office/drawing/2014/main" val="1689018421"/>
                    </a:ext>
                  </a:extLst>
                </a:gridCol>
                <a:gridCol w="681608">
                  <a:extLst>
                    <a:ext uri="{9D8B030D-6E8A-4147-A177-3AD203B41FA5}">
                      <a16:colId xmlns:a16="http://schemas.microsoft.com/office/drawing/2014/main" val="4165736041"/>
                    </a:ext>
                  </a:extLst>
                </a:gridCol>
                <a:gridCol w="681608">
                  <a:extLst>
                    <a:ext uri="{9D8B030D-6E8A-4147-A177-3AD203B41FA5}">
                      <a16:colId xmlns:a16="http://schemas.microsoft.com/office/drawing/2014/main" val="2998853247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0289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92208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57138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15379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32044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0FAF966-8781-C34E-80CD-AF1B643A4655}"/>
              </a:ext>
            </a:extLst>
          </p:cNvPr>
          <p:cNvCxnSpPr/>
          <p:nvPr/>
        </p:nvCxnSpPr>
        <p:spPr>
          <a:xfrm flipH="1">
            <a:off x="5436096" y="3703638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74C6EA-34CE-B941-90C1-6117A5036A2E}"/>
              </a:ext>
            </a:extLst>
          </p:cNvPr>
          <p:cNvSpPr txBox="1"/>
          <p:nvPr/>
        </p:nvSpPr>
        <p:spPr>
          <a:xfrm>
            <a:off x="7668344" y="342900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慢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94836-F1FC-CB4B-BBA0-57ABB0DBE3C2}"/>
              </a:ext>
            </a:extLst>
          </p:cNvPr>
          <p:cNvSpPr txBox="1"/>
          <p:nvPr/>
        </p:nvSpPr>
        <p:spPr>
          <a:xfrm>
            <a:off x="4908556" y="347280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93AF37-16F1-6C42-962B-351757A0AEA5}"/>
              </a:ext>
            </a:extLst>
          </p:cNvPr>
          <p:cNvSpPr txBox="1"/>
          <p:nvPr/>
        </p:nvSpPr>
        <p:spPr>
          <a:xfrm>
            <a:off x="4859910" y="574863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慢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510E3F7-9ABE-EC40-B5E2-A2C760C27503}"/>
              </a:ext>
            </a:extLst>
          </p:cNvPr>
          <p:cNvCxnSpPr>
            <a:cxnSpLocks/>
          </p:cNvCxnSpPr>
          <p:nvPr/>
        </p:nvCxnSpPr>
        <p:spPr>
          <a:xfrm flipH="1" flipV="1">
            <a:off x="5088576" y="4005064"/>
            <a:ext cx="13810" cy="1522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C94A4D-6D32-A14B-B55E-8FECD58B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732E21F-4059-D446-AE4A-A09AF336A112}"/>
                  </a:ext>
                </a:extLst>
              </p:cNvPr>
              <p:cNvSpPr txBox="1"/>
              <p:nvPr/>
            </p:nvSpPr>
            <p:spPr>
              <a:xfrm>
                <a:off x="603504" y="3879720"/>
                <a:ext cx="7709431" cy="97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b="1" dirty="0" smtClean="0">
                        <a:solidFill>
                          <a:srgbClr val="FF0000"/>
                        </a:solidFill>
                        <a:sym typeface="Symbol" pitchFamily="18" charset="2"/>
                      </a:rPr>
                      <m:t>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𝒏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𝟏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)/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𝟒</m:t>
                    </m:r>
                    <m:r>
                      <m:rPr>
                        <m:nor/>
                      </m:rPr>
                      <a:rPr lang="en-US" altLang="zh-CN" sz="1800" b="1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</m:t>
                    </m:r>
                  </m:oMath>
                </a14:m>
                <a:endParaRPr kumimoji="1" lang="en-US" altLang="zh-CN" sz="1800" dirty="0"/>
              </a:p>
              <a:p>
                <a:pPr marL="457200" indent="-457200">
                  <a:buFontTx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b="1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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𝒏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𝟏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)/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𝟒</m:t>
                    </m:r>
                    <m:r>
                      <m:rPr>
                        <m:nor/>
                      </m:rPr>
                      <a:rPr lang="en-US" altLang="zh-CN" sz="1800" b="1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</m:t>
                    </m:r>
                    <m:r>
                      <m:rPr>
                        <m:nor/>
                      </m:rPr>
                      <a:rPr lang="en-US" altLang="zh-CN" sz="1800" b="1" i="0" dirty="0" smtClean="0">
                        <a:solidFill>
                          <a:srgbClr val="FF0000"/>
                        </a:solidFill>
                        <a:sym typeface="Symbol" pitchFamily="18" charset="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800" b="1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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800" b="1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</m:t>
                    </m:r>
                    <m:func>
                      <m:func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𝟓</m:t>
                            </m:r>
                          </m:sub>
                        </m:sSub>
                      </m:fName>
                      <m:e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e>
                    </m:func>
                    <m:r>
                      <m:rPr>
                        <m:nor/>
                      </m:rPr>
                      <a:rPr lang="en-US" altLang="zh-CN" sz="1800" b="1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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𝟏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)/</m:t>
                    </m:r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𝟒</m:t>
                    </m:r>
                    <m:r>
                      <m:rPr>
                        <m:nor/>
                      </m:rPr>
                      <a:rPr lang="en-US" altLang="zh-CN" sz="1800" b="1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</m:t>
                    </m:r>
                  </m:oMath>
                </a14:m>
                <a:endParaRPr lang="en-US" altLang="zh-CN" sz="1800" dirty="0"/>
              </a:p>
              <a:p>
                <a:pPr marL="457200" indent="-457200">
                  <a:buAutoNum type="arabicParenR"/>
                </a:pPr>
                <a:endParaRPr kumimoji="1" lang="zh-CN" altLang="en-US" sz="1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732E21F-4059-D446-AE4A-A09AF336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" y="3879720"/>
                <a:ext cx="7709431" cy="976421"/>
              </a:xfrm>
              <a:prstGeom prst="rect">
                <a:avLst/>
              </a:prstGeom>
              <a:blipFill>
                <a:blip r:embed="rId2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D69618B-CD68-7646-9D9F-4DCEFB969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1" y="921931"/>
            <a:ext cx="8888699" cy="25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9F3DAC-46C3-D14C-8410-90AE687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CEE62-F7CF-E64A-947C-F06C26506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2" y="276415"/>
            <a:ext cx="8397056" cy="20163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B670D2-A054-4E4F-AD8B-3036B3042CE8}"/>
              </a:ext>
            </a:extLst>
          </p:cNvPr>
          <p:cNvSpPr txBox="1"/>
          <p:nvPr/>
        </p:nvSpPr>
        <p:spPr>
          <a:xfrm>
            <a:off x="391356" y="2287918"/>
            <a:ext cx="807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请用对手论证证明，如果坏芯片的数目不少于总数的一半，则任何算法都不能确保正确检测所有芯片的好坏。</a:t>
            </a:r>
          </a:p>
        </p:txBody>
      </p:sp>
    </p:spTree>
    <p:extLst>
      <p:ext uri="{BB962C8B-B14F-4D97-AF65-F5344CB8AC3E}">
        <p14:creationId xmlns:p14="http://schemas.microsoft.com/office/powerpoint/2010/main" val="353631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EA26FF-CAB1-8D41-A807-6E4C9C9D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2793254-C2CF-F342-9725-5BC154433694}"/>
              </a:ext>
            </a:extLst>
          </p:cNvPr>
          <p:cNvSpPr txBox="1">
            <a:spLocks/>
          </p:cNvSpPr>
          <p:nvPr/>
        </p:nvSpPr>
        <p:spPr>
          <a:xfrm>
            <a:off x="1043608" y="2852936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Adversary Argument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9F3DAC-46C3-D14C-8410-90AE687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941A37-C989-A94A-A073-7D082AB29317}"/>
              </a:ext>
            </a:extLst>
          </p:cNvPr>
          <p:cNvSpPr txBox="1"/>
          <p:nvPr/>
        </p:nvSpPr>
        <p:spPr>
          <a:xfrm>
            <a:off x="585868" y="1484784"/>
            <a:ext cx="807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解答：对手可以控制坏芯片给出的结果。我们以</a:t>
            </a:r>
            <a:r>
              <a:rPr lang="en-US" altLang="zh-CN" dirty="0"/>
              <a:t>4</a:t>
            </a:r>
            <a:r>
              <a:rPr lang="zh-CN" altLang="en-US" dirty="0"/>
              <a:t>个芯片</a:t>
            </a:r>
            <a:r>
              <a:rPr lang="en-US" altLang="zh-CN" dirty="0"/>
              <a:t>ABCD</a:t>
            </a:r>
            <a:r>
              <a:rPr lang="zh-CN" altLang="en-US" dirty="0"/>
              <a:t>为例来说明：第</a:t>
            </a:r>
            <a:r>
              <a:rPr lang="en-US" altLang="zh-CN" dirty="0"/>
              <a:t>1</a:t>
            </a:r>
            <a:r>
              <a:rPr lang="zh-CN" altLang="en-US" dirty="0"/>
              <a:t>种情况是</a:t>
            </a:r>
            <a:r>
              <a:rPr lang="en-US" altLang="zh-CN" dirty="0"/>
              <a:t>ABCD</a:t>
            </a:r>
            <a:r>
              <a:rPr lang="zh-CN" altLang="en-US" dirty="0"/>
              <a:t>依次为好好坏坏，第</a:t>
            </a:r>
            <a:r>
              <a:rPr lang="en-US" altLang="zh-CN" dirty="0"/>
              <a:t>2</a:t>
            </a:r>
            <a:r>
              <a:rPr lang="zh-CN" altLang="en-US" dirty="0"/>
              <a:t>种情况是坏坏好坏。我们用</a:t>
            </a:r>
            <a:r>
              <a:rPr lang="en-US" altLang="zh-CN" dirty="0"/>
              <a:t>G</a:t>
            </a:r>
            <a:r>
              <a:rPr lang="zh-CN" altLang="en-US" dirty="0"/>
              <a:t>表示好，</a:t>
            </a:r>
            <a:r>
              <a:rPr lang="en-US" altLang="zh-CN" dirty="0"/>
              <a:t>B</a:t>
            </a:r>
            <a:r>
              <a:rPr lang="zh-CN" altLang="en-US" dirty="0"/>
              <a:t>表示坏。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47AB0C-4CD0-5D48-88C8-60A34A649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6632"/>
            <a:ext cx="5105400" cy="1219200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D87C9FE-17A2-C248-BB8A-49853450E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61036"/>
              </p:ext>
            </p:extLst>
          </p:nvPr>
        </p:nvGraphicFramePr>
        <p:xfrm>
          <a:off x="585868" y="2685113"/>
          <a:ext cx="7370508" cy="279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573">
                  <a:extLst>
                    <a:ext uri="{9D8B030D-6E8A-4147-A177-3AD203B41FA5}">
                      <a16:colId xmlns:a16="http://schemas.microsoft.com/office/drawing/2014/main" val="2323830010"/>
                    </a:ext>
                  </a:extLst>
                </a:gridCol>
                <a:gridCol w="2737099">
                  <a:extLst>
                    <a:ext uri="{9D8B030D-6E8A-4147-A177-3AD203B41FA5}">
                      <a16:colId xmlns:a16="http://schemas.microsoft.com/office/drawing/2014/main" val="2818900095"/>
                    </a:ext>
                  </a:extLst>
                </a:gridCol>
                <a:gridCol w="2456836">
                  <a:extLst>
                    <a:ext uri="{9D8B030D-6E8A-4147-A177-3AD203B41FA5}">
                      <a16:colId xmlns:a16="http://schemas.microsoft.com/office/drawing/2014/main" val="2165505437"/>
                    </a:ext>
                  </a:extLst>
                </a:gridCol>
              </a:tblGrid>
              <a:tr h="596737"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比较的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个芯片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种情况下的报告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种情况下的报告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531060"/>
                  </a:ext>
                </a:extLst>
              </a:tr>
              <a:tr h="345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249575"/>
                  </a:ext>
                </a:extLst>
              </a:tr>
              <a:tr h="345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97907"/>
                  </a:ext>
                </a:extLst>
              </a:tr>
              <a:tr h="345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276045"/>
                  </a:ext>
                </a:extLst>
              </a:tr>
              <a:tr h="345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092778"/>
                  </a:ext>
                </a:extLst>
              </a:tr>
              <a:tr h="345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7360"/>
                  </a:ext>
                </a:extLst>
              </a:tr>
              <a:tr h="345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39206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9B2B2BF-43B1-F14D-904D-951069A9F5A3}"/>
              </a:ext>
            </a:extLst>
          </p:cNvPr>
          <p:cNvSpPr txBox="1"/>
          <p:nvPr/>
        </p:nvSpPr>
        <p:spPr>
          <a:xfrm>
            <a:off x="755576" y="566124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通过上表，我们发现，我们可以控制坏芯片的输出，来使得任何算法都无法分辨上面</a:t>
            </a:r>
            <a:r>
              <a:rPr lang="en-US" altLang="zh-CN" dirty="0"/>
              <a:t>2</a:t>
            </a:r>
            <a:r>
              <a:rPr lang="zh-CN" altLang="en-US" dirty="0"/>
              <a:t>种情况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78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9F3DAC-46C3-D14C-8410-90AE687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CEE62-F7CF-E64A-947C-F06C26506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2" y="276415"/>
            <a:ext cx="8397056" cy="20163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B670D2-A054-4E4F-AD8B-3036B3042CE8}"/>
              </a:ext>
            </a:extLst>
          </p:cNvPr>
          <p:cNvSpPr txBox="1"/>
          <p:nvPr/>
        </p:nvSpPr>
        <p:spPr>
          <a:xfrm>
            <a:off x="391356" y="2287918"/>
            <a:ext cx="807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请用对手论证证明，如果坏芯片的数目不少于总数的一半，则任何算法都不能确保正确检测所有芯片的好坏。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860D68-B22D-A741-955C-5927FD4F13BB}"/>
              </a:ext>
            </a:extLst>
          </p:cNvPr>
          <p:cNvSpPr txBox="1"/>
          <p:nvPr/>
        </p:nvSpPr>
        <p:spPr>
          <a:xfrm>
            <a:off x="1187624" y="3717032"/>
            <a:ext cx="4968552" cy="1296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C4F02-03AF-0D46-9F76-8F54487A08B2}"/>
              </a:ext>
            </a:extLst>
          </p:cNvPr>
          <p:cNvSpPr txBox="1"/>
          <p:nvPr/>
        </p:nvSpPr>
        <p:spPr>
          <a:xfrm>
            <a:off x="467544" y="427313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思考题：如何正确的判断每一块芯片的好坏？</a:t>
            </a:r>
          </a:p>
        </p:txBody>
      </p:sp>
    </p:spTree>
    <p:extLst>
      <p:ext uri="{BB962C8B-B14F-4D97-AF65-F5344CB8AC3E}">
        <p14:creationId xmlns:p14="http://schemas.microsoft.com/office/powerpoint/2010/main" val="122820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Weighted Median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D1321-93AD-4C9D-8FBF-437521FA3E0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867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i="1" dirty="0"/>
              <a:t>n</a:t>
            </a:r>
            <a:r>
              <a:rPr lang="en-US" altLang="zh-CN" dirty="0"/>
              <a:t> distinct elements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endParaRPr lang="en-US" altLang="zh-CN" i="1" dirty="0"/>
          </a:p>
          <a:p>
            <a:pPr lvl="1"/>
            <a:r>
              <a:rPr lang="en-US" altLang="zh-CN" dirty="0"/>
              <a:t>Positive weights 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w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n</a:t>
            </a:r>
            <a:endParaRPr lang="en-US" altLang="zh-CN" i="1" baseline="-25000" dirty="0"/>
          </a:p>
          <a:p>
            <a:pPr lvl="1"/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Weighted (</a:t>
            </a:r>
            <a:r>
              <a:rPr lang="en-US" altLang="zh-CN" dirty="0">
                <a:solidFill>
                  <a:srgbClr val="0070C0"/>
                </a:solidFill>
              </a:rPr>
              <a:t>lower</a:t>
            </a:r>
            <a:r>
              <a:rPr lang="en-US" altLang="zh-CN" dirty="0"/>
              <a:t>) median: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satisfying</a:t>
            </a:r>
          </a:p>
          <a:p>
            <a:pPr lvl="1"/>
            <a:r>
              <a:rPr lang="en-US" altLang="zh-CN" dirty="0"/>
              <a:t>                        and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71604" y="2285992"/>
          <a:ext cx="1000132" cy="76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3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285992"/>
                        <a:ext cx="1000132" cy="76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86440"/>
              </p:ext>
            </p:extLst>
          </p:nvPr>
        </p:nvGraphicFramePr>
        <p:xfrm>
          <a:off x="1571604" y="3714751"/>
          <a:ext cx="1488228" cy="101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4" name="Equation" r:id="rId5" imgW="647419" imgH="444307" progId="Equation.3">
                  <p:embed/>
                </p:oleObj>
              </mc:Choice>
              <mc:Fallback>
                <p:oleObj name="Equation" r:id="rId5" imgW="647419" imgH="44430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714751"/>
                        <a:ext cx="1488228" cy="1014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46458"/>
              </p:ext>
            </p:extLst>
          </p:nvPr>
        </p:nvGraphicFramePr>
        <p:xfrm>
          <a:off x="1571604" y="4500569"/>
          <a:ext cx="1488228" cy="101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5" name="Equation" r:id="rId7" imgW="647640" imgH="444240" progId="Equation.3">
                  <p:embed/>
                </p:oleObj>
              </mc:Choice>
              <mc:Fallback>
                <p:oleObj name="Equation" r:id="rId7" imgW="64764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500569"/>
                        <a:ext cx="1488228" cy="1014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Weighted Median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D37AA-B25E-4368-8365-B21AD0A4239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969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Franklin Gothic Medium" pitchFamily="34" charset="0"/>
              <a:buAutoNum type="arabicPeriod"/>
            </a:pPr>
            <a:r>
              <a:rPr lang="en-US" altLang="zh-CN" dirty="0"/>
              <a:t>Argue that median of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…,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is the weighted median of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with weights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= 1/</a:t>
            </a:r>
            <a:r>
              <a:rPr lang="en-US" altLang="zh-CN" i="1" dirty="0"/>
              <a:t>n</a:t>
            </a:r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en-US" altLang="zh-CN" dirty="0"/>
              <a:t>Compute the weighted median in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dirty="0" err="1"/>
              <a:t>lg</a:t>
            </a:r>
            <a:r>
              <a:rPr lang="en-US" altLang="zh-CN" i="1" dirty="0" err="1"/>
              <a:t>n</a:t>
            </a:r>
            <a:r>
              <a:rPr lang="en-US" altLang="zh-CN" dirty="0"/>
              <a:t>) worst-case time</a:t>
            </a:r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en-US" altLang="zh-CN" dirty="0"/>
              <a:t>Compute the weighted median in </a:t>
            </a:r>
            <a:r>
              <a:rPr lang="el-GR" altLang="zh-CN" i="1" dirty="0"/>
              <a:t>Θ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worst-case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Q1. median = weighted median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F64E0-150B-467D-A885-9787358B051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072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Median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satisfying </a:t>
            </a:r>
          </a:p>
          <a:p>
            <a:pPr lvl="1"/>
            <a:r>
              <a:rPr lang="en-US" altLang="zh-CN" dirty="0"/>
              <a:t>|{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}| &lt;= 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pPr lvl="1"/>
            <a:r>
              <a:rPr lang="en-US" altLang="zh-CN" dirty="0"/>
              <a:t>|{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&gt;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}| &lt;= 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r>
              <a:rPr lang="en-US" altLang="zh-CN" dirty="0"/>
              <a:t>For equal weights 1/n</a:t>
            </a:r>
          </a:p>
          <a:p>
            <a:endParaRPr lang="zh-CN" altLang="en-US" dirty="0"/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01008"/>
            <a:ext cx="4095288" cy="278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0959" y="3501008"/>
            <a:ext cx="3821558" cy="278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Q2. Weighted Median by Sorting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11473-E58F-44E3-AA98-BEA4E7F06D5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174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Sort </a:t>
            </a:r>
            <a:r>
              <a:rPr lang="en-US" altLang="zh-CN" i="1" dirty="0"/>
              <a:t>n</a:t>
            </a:r>
            <a:r>
              <a:rPr lang="en-US" altLang="zh-CN" dirty="0"/>
              <a:t> elements in increasing order by value of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in </a:t>
            </a:r>
            <a:r>
              <a:rPr lang="el-GR" altLang="zh-CN" dirty="0">
                <a:solidFill>
                  <a:srgbClr val="0070C0"/>
                </a:solidFill>
              </a:rPr>
              <a:t>Θ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n</a:t>
            </a:r>
            <a:r>
              <a:rPr lang="en-US" altLang="zh-CN" dirty="0" err="1">
                <a:solidFill>
                  <a:srgbClr val="0070C0"/>
                </a:solidFill>
              </a:rPr>
              <a:t>lg</a:t>
            </a:r>
            <a:r>
              <a:rPr lang="en-US" altLang="zh-CN" i="1" dirty="0" err="1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time</a:t>
            </a:r>
          </a:p>
          <a:p>
            <a:r>
              <a:rPr lang="en-US" altLang="zh-CN" dirty="0"/>
              <a:t>Accumulate the weights of elements from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to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, until the aggregate weights exceeds ½</a:t>
            </a:r>
          </a:p>
          <a:p>
            <a:r>
              <a:rPr lang="en-US" altLang="zh-CN" dirty="0"/>
              <a:t>The last element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is the weighted median</a:t>
            </a:r>
          </a:p>
          <a:p>
            <a:pPr lvl="1"/>
            <a:r>
              <a:rPr lang="en-US" altLang="zh-CN" dirty="0"/>
              <a:t>Verify by definition</a:t>
            </a:r>
            <a:endParaRPr lang="zh-CN" altLang="en-US" baseline="-25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Q3. Linear Worst-case Time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0282C-B958-425E-8C47-BED5E96ABC9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277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00488" cy="4686300"/>
          </a:xfrm>
        </p:spPr>
        <p:txBody>
          <a:bodyPr/>
          <a:lstStyle/>
          <a:p>
            <a:r>
              <a:rPr lang="en-US" altLang="zh-CN" sz="2400" i="1" dirty="0"/>
              <a:t>n</a:t>
            </a:r>
            <a:r>
              <a:rPr lang="en-US" altLang="zh-CN" sz="2400" dirty="0"/>
              <a:t> &lt; 2, trivial case</a:t>
            </a:r>
          </a:p>
          <a:p>
            <a:r>
              <a:rPr lang="en-US" altLang="zh-CN" sz="2400" dirty="0"/>
              <a:t>Find Actual median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k</a:t>
            </a:r>
            <a:r>
              <a:rPr lang="en-US" altLang="zh-CN" sz="2400" dirty="0"/>
              <a:t> and PARTITION</a:t>
            </a:r>
          </a:p>
          <a:p>
            <a:r>
              <a:rPr lang="en-US" altLang="zh-CN" sz="2400" dirty="0"/>
              <a:t>Compute the aggregate weights of “smaller” and “larger” parts</a:t>
            </a:r>
          </a:p>
          <a:p>
            <a:pPr lvl="1"/>
            <a:r>
              <a:rPr lang="en-US" altLang="zh-CN" sz="2400" dirty="0"/>
              <a:t>If aggregate weights &lt; ½: return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k</a:t>
            </a:r>
            <a:endParaRPr lang="en-US" altLang="zh-CN" sz="2400" i="1" baseline="-25000" dirty="0"/>
          </a:p>
          <a:p>
            <a:pPr lvl="1"/>
            <a:r>
              <a:rPr lang="en-US" altLang="zh-CN" sz="2400" dirty="0"/>
              <a:t>Else reduce the problem to the larger part</a:t>
            </a:r>
            <a:endParaRPr lang="zh-CN" altLang="en-US" sz="2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8" y="1571625"/>
            <a:ext cx="4500562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D1CE6-4FEB-4B92-A0F4-B1A71CAFA32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379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/2+1) + </a:t>
            </a:r>
            <a:r>
              <a:rPr lang="el-GR" altLang="zh-CN" i="1" dirty="0"/>
              <a:t>Θ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Why the problem size is reduced by half?</a:t>
            </a:r>
          </a:p>
          <a:p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l-GR" altLang="zh-CN" i="1" dirty="0"/>
              <a:t>Θ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by master’s theorem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68673" y="4077072"/>
            <a:ext cx="6643687" cy="186531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dirty="0" err="1"/>
              <a:t>lg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/ </a:t>
            </a:r>
            <a:r>
              <a:rPr lang="en-US" altLang="zh-CN" dirty="0" err="1"/>
              <a:t>lg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 = 0,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</a:t>
            </a:r>
            <a:r>
              <a:rPr lang="el-GR" altLang="zh-CN" dirty="0"/>
              <a:t> </a:t>
            </a:r>
            <a:r>
              <a:rPr lang="el-GR" altLang="zh-CN" i="1" dirty="0"/>
              <a:t>Θ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>
              <a:sym typeface="Symbol" pitchFamily="18" charset="2"/>
            </a:endParaRPr>
          </a:p>
          <a:p>
            <a:r>
              <a:rPr lang="en-US" altLang="zh-CN" dirty="0">
                <a:sym typeface="Symbol" pitchFamily="18" charset="2"/>
              </a:rPr>
              <a:t>case 3: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(</a:t>
            </a:r>
            <a:r>
              <a:rPr lang="en-US" altLang="zh-CN" i="1" dirty="0" err="1">
                <a:sym typeface="Symbol" pitchFamily="18" charset="2"/>
              </a:rPr>
              <a:t>n</a:t>
            </a:r>
            <a:r>
              <a:rPr lang="en-US" altLang="zh-CN" i="1" baseline="30000" dirty="0" err="1">
                <a:sym typeface="Symbol" pitchFamily="18" charset="2"/>
              </a:rPr>
              <a:t>E</a:t>
            </a:r>
            <a:r>
              <a:rPr lang="en-US" altLang="zh-CN" i="1" baseline="30000" dirty="0">
                <a:sym typeface="Symbol" pitchFamily="18" charset="2"/>
              </a:rPr>
              <a:t>+</a:t>
            </a:r>
            <a:r>
              <a:rPr lang="en-US" altLang="zh-CN" dirty="0">
                <a:sym typeface="Symbol" pitchFamily="18" charset="2"/>
              </a:rPr>
              <a:t>), (&gt;0), and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O(</a:t>
            </a:r>
            <a:r>
              <a:rPr lang="en-US" altLang="zh-CN" i="1" dirty="0" err="1">
                <a:sym typeface="Symbol" pitchFamily="18" charset="2"/>
              </a:rPr>
              <a:t>n</a:t>
            </a:r>
            <a:r>
              <a:rPr lang="en-US" altLang="zh-CN" i="1" baseline="30000" dirty="0" err="1">
                <a:sym typeface="Symbol" pitchFamily="18" charset="2"/>
              </a:rPr>
              <a:t>E</a:t>
            </a:r>
            <a:r>
              <a:rPr lang="en-US" altLang="zh-CN" i="1" baseline="30000" dirty="0">
                <a:sym typeface="Symbol" pitchFamily="18" charset="2"/>
              </a:rPr>
              <a:t>+</a:t>
            </a:r>
            <a:r>
              <a:rPr lang="en-US" altLang="zh-CN" dirty="0">
                <a:sym typeface="Symbol" pitchFamily="18" charset="2"/>
              </a:rPr>
              <a:t>), (</a:t>
            </a:r>
            <a:r>
              <a:rPr lang="en-US" altLang="zh-CN" i="1" dirty="0">
                <a:sym typeface="Symbol" pitchFamily="18" charset="2"/>
              </a:rPr>
              <a:t></a:t>
            </a:r>
            <a:r>
              <a:rPr lang="en-US" altLang="zh-CN" dirty="0">
                <a:sym typeface="Symbol" pitchFamily="18" charset="2"/>
              </a:rPr>
              <a:t></a:t>
            </a:r>
            <a:r>
              <a:rPr lang="en-US" altLang="zh-CN" i="1" dirty="0">
                <a:sym typeface="Symbol" pitchFamily="18" charset="2"/>
              </a:rPr>
              <a:t></a:t>
            </a:r>
            <a:r>
              <a:rPr lang="en-US" altLang="zh-CN" dirty="0">
                <a:sym typeface="Symbol" pitchFamily="18" charset="2"/>
              </a:rPr>
              <a:t>), then</a:t>
            </a:r>
            <a:r>
              <a:rPr lang="en-US" altLang="zh-CN" dirty="0"/>
              <a:t>:</a:t>
            </a:r>
          </a:p>
          <a:p>
            <a:pPr lvl="1"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(</a:t>
            </a:r>
            <a:r>
              <a:rPr lang="en-US" altLang="zh-CN" i="1" dirty="0">
                <a:sym typeface="Symbol" pitchFamily="18" charset="2"/>
              </a:rPr>
              <a:t>f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)) 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H="1">
            <a:off x="2771800" y="3573016"/>
            <a:ext cx="3476600" cy="1224136"/>
          </a:xfrm>
          <a:prstGeom prst="line">
            <a:avLst/>
          </a:prstGeom>
          <a:noFill/>
          <a:ln w="22225">
            <a:solidFill>
              <a:srgbClr val="FF99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Randomized Selection: the Algorithm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/>
              <a:t>Input: </a:t>
            </a:r>
            <a:r>
              <a:rPr lang="en-US" altLang="zh-CN" sz="2400" i="1" dirty="0"/>
              <a:t>S</a:t>
            </a:r>
            <a:r>
              <a:rPr lang="en-US" altLang="zh-CN" sz="2400" dirty="0"/>
              <a:t>, a set of </a:t>
            </a:r>
            <a:r>
              <a:rPr lang="en-US" altLang="zh-CN" sz="2400" i="1" dirty="0"/>
              <a:t>n</a:t>
            </a:r>
            <a:r>
              <a:rPr lang="en-US" altLang="zh-CN" sz="2400" dirty="0"/>
              <a:t> keys; and </a:t>
            </a:r>
            <a:r>
              <a:rPr lang="en-US" altLang="zh-CN" sz="2400" i="1" dirty="0"/>
              <a:t>k</a:t>
            </a:r>
            <a:r>
              <a:rPr lang="en-US" altLang="zh-CN" sz="2400" dirty="0"/>
              <a:t>, an integer such that 1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Output: The 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th smallest key in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Note: Median selection is only a special case of the algorithm, with </a:t>
            </a:r>
            <a:r>
              <a:rPr lang="en-US" altLang="zh-CN" sz="2400" i="1" dirty="0">
                <a:solidFill>
                  <a:srgbClr val="0000CC"/>
                </a:solidFill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=</a:t>
            </a:r>
            <a:r>
              <a:rPr lang="en-US" altLang="zh-CN" sz="2400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/2.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Procedure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Element select (</a:t>
            </a:r>
            <a:r>
              <a:rPr lang="en-US" altLang="zh-CN" sz="2400" dirty="0" err="1">
                <a:sym typeface="Symbol" pitchFamily="18" charset="2"/>
              </a:rPr>
              <a:t>SetOfElements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b="1" dirty="0" err="1">
                <a:sym typeface="Symbol" pitchFamily="18" charset="2"/>
              </a:rPr>
              <a:t>int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>
                <a:sym typeface="Symbol" pitchFamily="18" charset="2"/>
              </a:rPr>
              <a:t>if </a:t>
            </a:r>
            <a:r>
              <a:rPr lang="en-US" altLang="zh-CN" sz="2400" dirty="0">
                <a:sym typeface="Symbol" pitchFamily="18" charset="2"/>
              </a:rPr>
              <a:t>(|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dirty="0">
                <a:sym typeface="Symbol" pitchFamily="18" charset="2"/>
              </a:rPr>
              <a:t>|5) </a:t>
            </a:r>
            <a:r>
              <a:rPr lang="en-US" altLang="zh-CN" sz="2400" b="1" dirty="0">
                <a:sym typeface="Symbol" pitchFamily="18" charset="2"/>
              </a:rPr>
              <a:t>return</a:t>
            </a:r>
            <a:r>
              <a:rPr lang="en-US" altLang="zh-CN" sz="2400" dirty="0">
                <a:sym typeface="Symbol" pitchFamily="18" charset="2"/>
              </a:rPr>
              <a:t> direct solution; </a:t>
            </a:r>
            <a:r>
              <a:rPr lang="en-US" altLang="zh-CN" sz="2400" b="1" dirty="0">
                <a:sym typeface="Symbol" pitchFamily="18" charset="2"/>
              </a:rPr>
              <a:t>else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Constructing the subsets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 and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2;</a:t>
            </a:r>
            <a:endParaRPr lang="en-US" altLang="zh-CN" sz="2400" dirty="0"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Processing one of </a:t>
            </a:r>
            <a:r>
              <a:rPr lang="en-US" altLang="zh-CN" sz="2400" b="1" i="1" dirty="0">
                <a:sym typeface="Symbol" pitchFamily="18" charset="2"/>
              </a:rPr>
              <a:t>S</a:t>
            </a:r>
            <a:r>
              <a:rPr lang="en-US" altLang="zh-CN" sz="2400" b="1" baseline="-25000" dirty="0">
                <a:sym typeface="Symbol" pitchFamily="18" charset="2"/>
              </a:rPr>
              <a:t>1</a:t>
            </a:r>
            <a:r>
              <a:rPr lang="en-US" altLang="zh-CN" sz="2400" b="1" dirty="0">
                <a:sym typeface="Symbol" pitchFamily="18" charset="2"/>
              </a:rPr>
              <a:t>, </a:t>
            </a:r>
            <a:r>
              <a:rPr lang="en-US" altLang="zh-CN" sz="2400" b="1" i="1" dirty="0">
                <a:sym typeface="Symbol" pitchFamily="18" charset="2"/>
              </a:rPr>
              <a:t>S</a:t>
            </a:r>
            <a:r>
              <a:rPr lang="en-US" altLang="zh-CN" sz="2400" b="1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 recursively.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248400" y="2996952"/>
            <a:ext cx="2788096" cy="1323439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Select </a:t>
            </a:r>
            <a:r>
              <a:rPr lang="en-US" altLang="zh-CN" sz="2000" i="1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rgbClr val="FF0000"/>
                </a:solidFill>
              </a:rPr>
              <a:t> from </a:t>
            </a:r>
            <a:r>
              <a:rPr lang="en-US" altLang="zh-CN" sz="2000" i="1" dirty="0">
                <a:solidFill>
                  <a:srgbClr val="FF0000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 randomly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: smaller than </a:t>
            </a:r>
            <a:r>
              <a:rPr lang="en-US" altLang="zh-CN" sz="2000" i="1" dirty="0"/>
              <a:t>x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i="1" dirty="0"/>
              <a:t>S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: larger than </a:t>
            </a:r>
            <a:r>
              <a:rPr lang="en-US" altLang="zh-CN" sz="2000" i="1" dirty="0"/>
              <a:t>x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06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最小未出现自然数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E5939-1A2E-4692-B7CA-C95F94B8C9D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n</a:t>
            </a:r>
            <a:r>
              <a:rPr lang="zh-CN" altLang="zh-CN" dirty="0"/>
              <a:t>个大小各不相同的自然数，找出不在</a:t>
            </a:r>
            <a:r>
              <a:rPr lang="zh-CN" altLang="en-US" dirty="0"/>
              <a:t>这个自然数序列</a:t>
            </a:r>
            <a:r>
              <a:rPr lang="zh-CN" altLang="zh-CN" dirty="0"/>
              <a:t>中出现的最小自然数。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”中最小未出现是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”中最小未出现是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分别就下面两种情况设计算法</a:t>
            </a:r>
            <a:endParaRPr lang="en-US" altLang="zh-CN" dirty="0"/>
          </a:p>
          <a:p>
            <a:pPr lvl="1"/>
            <a:r>
              <a:rPr lang="zh-CN" altLang="zh-CN" dirty="0"/>
              <a:t>若</a:t>
            </a:r>
            <a:r>
              <a:rPr lang="en-US" altLang="zh-CN" i="1" dirty="0"/>
              <a:t>n</a:t>
            </a:r>
            <a:r>
              <a:rPr lang="zh-CN" altLang="en-US" dirty="0"/>
              <a:t>个</a:t>
            </a:r>
            <a:r>
              <a:rPr lang="zh-CN" altLang="zh-CN" dirty="0"/>
              <a:t>元素是</a:t>
            </a:r>
            <a:r>
              <a:rPr lang="zh-CN" altLang="en-US" dirty="0"/>
              <a:t>已</a:t>
            </a:r>
            <a:r>
              <a:rPr lang="zh-CN" altLang="zh-CN" dirty="0"/>
              <a:t>排序的</a:t>
            </a:r>
          </a:p>
          <a:p>
            <a:pPr lvl="1"/>
            <a:r>
              <a:rPr lang="zh-CN" altLang="zh-CN" dirty="0"/>
              <a:t>若</a:t>
            </a:r>
            <a:r>
              <a:rPr lang="en-US" altLang="zh-CN" i="1" dirty="0"/>
              <a:t>n</a:t>
            </a:r>
            <a:r>
              <a:rPr lang="zh-CN" altLang="en-US" dirty="0"/>
              <a:t>个元素</a:t>
            </a:r>
            <a:r>
              <a:rPr lang="zh-CN" altLang="zh-CN" dirty="0"/>
              <a:t>是未排序的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99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Argument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B1FCC-766D-40C5-8A31-C265122680A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48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b </a:t>
            </a:r>
            <a:r>
              <a:rPr lang="en-US" altLang="zh-CN" i="1" dirty="0">
                <a:latin typeface="Symbol" pitchFamily="18" charset="2"/>
              </a:rPr>
              <a:t>=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sz="800" dirty="0">
                <a:solidFill>
                  <a:srgbClr val="000000"/>
                </a:solidFill>
              </a:rPr>
              <a:t>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i="1" dirty="0"/>
              <a:t> b</a:t>
            </a:r>
            <a:r>
              <a:rPr lang="en-US" altLang="zh-CN" baseline="-25000" dirty="0"/>
              <a:t>3</a:t>
            </a:r>
            <a:r>
              <a:rPr lang="en-US" altLang="zh-CN" i="1" dirty="0"/>
              <a:t> b</a:t>
            </a:r>
            <a:r>
              <a:rPr lang="en-US" altLang="zh-CN" baseline="-25000" dirty="0"/>
              <a:t>4</a:t>
            </a:r>
            <a:r>
              <a:rPr lang="en-US" altLang="zh-CN" i="1" dirty="0"/>
              <a:t> b</a:t>
            </a:r>
            <a:r>
              <a:rPr lang="en-US" altLang="zh-CN" baseline="-25000" dirty="0"/>
              <a:t>5</a:t>
            </a:r>
            <a:r>
              <a:rPr lang="en-US" altLang="zh-CN" i="1" dirty="0"/>
              <a:t> </a:t>
            </a:r>
            <a:r>
              <a:rPr lang="en-US" altLang="zh-CN" dirty="0"/>
              <a:t>be a bit string of length 5, i.e. </a:t>
            </a:r>
            <a:r>
              <a:rPr lang="en-US" altLang="zh-CN" dirty="0">
                <a:latin typeface="Symbol" pitchFamily="18" charset="2"/>
              </a:rPr>
              <a:t>Î</a:t>
            </a:r>
            <a:r>
              <a:rPr lang="en-US" altLang="zh-CN" dirty="0"/>
              <a:t>{0,1} </a:t>
            </a:r>
            <a:r>
              <a:rPr lang="en-US" altLang="zh-CN" i="1" dirty="0"/>
              <a:t>b</a:t>
            </a:r>
            <a:r>
              <a:rPr lang="en-US" altLang="zh-CN" baseline="-25000" dirty="0"/>
              <a:t>i  </a:t>
            </a:r>
            <a:r>
              <a:rPr lang="en-US" altLang="zh-CN" dirty="0"/>
              <a:t>for 1</a:t>
            </a:r>
            <a:r>
              <a:rPr lang="en-US" altLang="zh-CN" dirty="0">
                <a:latin typeface="Symbol" pitchFamily="18" charset="2"/>
              </a:rPr>
              <a:t>£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latin typeface="Symbol" pitchFamily="18" charset="2"/>
              </a:rPr>
              <a:t>£ </a:t>
            </a:r>
            <a:r>
              <a:rPr lang="en-US" altLang="zh-CN" dirty="0"/>
              <a:t>5. Consider the problem of determining whether </a:t>
            </a:r>
            <a:r>
              <a:rPr lang="en-US" altLang="zh-CN" i="1" dirty="0"/>
              <a:t>b </a:t>
            </a:r>
            <a:r>
              <a:rPr lang="en-US" altLang="zh-CN" dirty="0"/>
              <a:t>contains three consecutive ones, i.e. whether or not</a:t>
            </a:r>
            <a:r>
              <a:rPr lang="en-US" altLang="zh-CN" i="1" dirty="0"/>
              <a:t> b </a:t>
            </a:r>
            <a:r>
              <a:rPr lang="en-US" altLang="zh-CN" dirty="0"/>
              <a:t>contains the substring 111. We restrict our attention to those algorithms whose only allowable operation is to peek at a bit.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613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 Largest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set of </a:t>
            </a:r>
            <a:r>
              <a:rPr lang="en-US" i="1" dirty="0"/>
              <a:t>n</a:t>
            </a:r>
            <a:r>
              <a:rPr lang="en-US" dirty="0"/>
              <a:t> numbers, we wish to find the </a:t>
            </a:r>
            <a:r>
              <a:rPr lang="en-US" i="1" dirty="0"/>
              <a:t>k</a:t>
            </a:r>
            <a:r>
              <a:rPr lang="en-US" dirty="0"/>
              <a:t> largest numbers in sorted order, using a comparison-based algorithm.</a:t>
            </a:r>
          </a:p>
          <a:p>
            <a:r>
              <a:rPr lang="en-US" dirty="0"/>
              <a:t>Sorting and getting the last </a:t>
            </a:r>
            <a:r>
              <a:rPr lang="en-US" i="1" dirty="0"/>
              <a:t>k</a:t>
            </a:r>
            <a:r>
              <a:rPr lang="en-US" dirty="0"/>
              <a:t> numbers.</a:t>
            </a:r>
          </a:p>
          <a:p>
            <a:pPr lvl="1"/>
            <a:r>
              <a:rPr lang="en-US" i="1" dirty="0"/>
              <a:t>O 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Using a heap and exacting the first </a:t>
            </a:r>
            <a:r>
              <a:rPr lang="en-US" i="1" dirty="0"/>
              <a:t>k</a:t>
            </a:r>
            <a:r>
              <a:rPr lang="en-US" dirty="0"/>
              <a:t> numbers.	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k </a:t>
            </a:r>
            <a:r>
              <a:rPr lang="en-US" dirty="0"/>
              <a:t>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Getting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largest number, then partitioning and sorting.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 (</a:t>
            </a:r>
            <a:r>
              <a:rPr lang="en-US" i="1" dirty="0"/>
              <a:t>n + k </a:t>
            </a:r>
            <a:r>
              <a:rPr lang="en-US" dirty="0"/>
              <a:t>log</a:t>
            </a:r>
            <a:r>
              <a:rPr lang="en-US" i="1" dirty="0"/>
              <a:t> k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the “Heavy” Element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 the element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with</a:t>
            </a:r>
            <a:r>
              <a:rPr lang="en-US" i="1" dirty="0"/>
              <a:t> freq(</a:t>
            </a:r>
            <a:r>
              <a:rPr lang="en-US" i="1" dirty="0" err="1"/>
              <a:t>i</a:t>
            </a:r>
            <a:r>
              <a:rPr lang="en-US" i="1" dirty="0"/>
              <a:t>) &gt; n/</a:t>
            </a:r>
            <a:r>
              <a:rPr lang="en-US" dirty="0"/>
              <a:t>2 in an array of </a:t>
            </a:r>
            <a:r>
              <a:rPr lang="en-US" i="1" dirty="0"/>
              <a:t>n </a:t>
            </a:r>
            <a:r>
              <a:rPr lang="en-US" dirty="0"/>
              <a:t>elements. Here, </a:t>
            </a:r>
            <a:r>
              <a:rPr lang="en-US" i="1" dirty="0"/>
              <a:t>freq(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r>
              <a:rPr lang="en-US" dirty="0"/>
              <a:t>is defined as the number of occurrence of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array.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 the median of 5 elements using 6 comparisons (Method 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A79119-FD24-F04D-BA35-918A136C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3918"/>
            <a:ext cx="613103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Sorting 5 elements using 7 comparisons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05F88-9EDF-4561-96CF-54A9DA1BD14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4D9CA3-6A4C-5445-B8A4-A65D8426D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93562"/>
            <a:ext cx="56896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Glance…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A5AD6-A771-4F4D-A384-48750022AEE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58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Obviously 5 peeks are sufficient. </a:t>
            </a:r>
          </a:p>
          <a:p>
            <a:r>
              <a:rPr lang="en-US" altLang="zh-CN"/>
              <a:t>A decision tree argument provides the fact that at least one peek is necessary.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57688" y="3714750"/>
            <a:ext cx="642937" cy="64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0375" y="5072063"/>
            <a:ext cx="642938" cy="6429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43563" y="5000625"/>
            <a:ext cx="642937" cy="64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直接连接符 8"/>
          <p:cNvCxnSpPr>
            <a:stCxn id="5" idx="3"/>
            <a:endCxn id="6" idx="7"/>
          </p:cNvCxnSpPr>
          <p:nvPr/>
        </p:nvCxnSpPr>
        <p:spPr>
          <a:xfrm rot="5400000">
            <a:off x="3549650" y="4264025"/>
            <a:ext cx="90170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5"/>
            <a:endCxn id="7" idx="1"/>
          </p:cNvCxnSpPr>
          <p:nvPr/>
        </p:nvCxnSpPr>
        <p:spPr>
          <a:xfrm rot="16200000" flipH="1">
            <a:off x="4906962" y="4264026"/>
            <a:ext cx="830263" cy="83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TextBox 11"/>
          <p:cNvSpPr txBox="1">
            <a:spLocks noChangeArrowheads="1"/>
          </p:cNvSpPr>
          <p:nvPr/>
        </p:nvSpPr>
        <p:spPr bwMode="auto">
          <a:xfrm>
            <a:off x="1714500" y="51816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included</a:t>
            </a: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857884" y="3357562"/>
            <a:ext cx="1928813" cy="928688"/>
          </a:xfrm>
          <a:custGeom>
            <a:avLst/>
            <a:gdLst>
              <a:gd name="connsiteX0" fmla="*/ 0 w 1928826"/>
              <a:gd name="connsiteY0" fmla="*/ 0 h 857256"/>
              <a:gd name="connsiteX1" fmla="*/ 321471 w 1928826"/>
              <a:gd name="connsiteY1" fmla="*/ 0 h 857256"/>
              <a:gd name="connsiteX2" fmla="*/ 321471 w 1928826"/>
              <a:gd name="connsiteY2" fmla="*/ 0 h 857256"/>
              <a:gd name="connsiteX3" fmla="*/ 803678 w 1928826"/>
              <a:gd name="connsiteY3" fmla="*/ 0 h 857256"/>
              <a:gd name="connsiteX4" fmla="*/ 1928826 w 1928826"/>
              <a:gd name="connsiteY4" fmla="*/ 0 h 857256"/>
              <a:gd name="connsiteX5" fmla="*/ 1928826 w 1928826"/>
              <a:gd name="connsiteY5" fmla="*/ 500066 h 857256"/>
              <a:gd name="connsiteX6" fmla="*/ 1928826 w 1928826"/>
              <a:gd name="connsiteY6" fmla="*/ 500066 h 857256"/>
              <a:gd name="connsiteX7" fmla="*/ 1928826 w 1928826"/>
              <a:gd name="connsiteY7" fmla="*/ 714380 h 857256"/>
              <a:gd name="connsiteX8" fmla="*/ 1928826 w 1928826"/>
              <a:gd name="connsiteY8" fmla="*/ 857256 h 857256"/>
              <a:gd name="connsiteX9" fmla="*/ 803678 w 1928826"/>
              <a:gd name="connsiteY9" fmla="*/ 857256 h 857256"/>
              <a:gd name="connsiteX10" fmla="*/ 214852 w 1928826"/>
              <a:gd name="connsiteY10" fmla="*/ 1080323 h 857256"/>
              <a:gd name="connsiteX11" fmla="*/ 321471 w 1928826"/>
              <a:gd name="connsiteY11" fmla="*/ 857256 h 857256"/>
              <a:gd name="connsiteX12" fmla="*/ 0 w 1928826"/>
              <a:gd name="connsiteY12" fmla="*/ 857256 h 857256"/>
              <a:gd name="connsiteX13" fmla="*/ 0 w 1928826"/>
              <a:gd name="connsiteY13" fmla="*/ 714380 h 857256"/>
              <a:gd name="connsiteX14" fmla="*/ 0 w 1928826"/>
              <a:gd name="connsiteY14" fmla="*/ 500066 h 857256"/>
              <a:gd name="connsiteX15" fmla="*/ 0 w 1928826"/>
              <a:gd name="connsiteY15" fmla="*/ 500066 h 857256"/>
              <a:gd name="connsiteX16" fmla="*/ 0 w 1928826"/>
              <a:gd name="connsiteY16" fmla="*/ 0 h 85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8826" h="857256">
                <a:moveTo>
                  <a:pt x="0" y="0"/>
                </a:moveTo>
                <a:lnTo>
                  <a:pt x="321471" y="0"/>
                </a:lnTo>
                <a:lnTo>
                  <a:pt x="321471" y="0"/>
                </a:lnTo>
                <a:lnTo>
                  <a:pt x="803678" y="0"/>
                </a:lnTo>
                <a:lnTo>
                  <a:pt x="1928826" y="0"/>
                </a:lnTo>
                <a:lnTo>
                  <a:pt x="1928826" y="500066"/>
                </a:lnTo>
                <a:lnTo>
                  <a:pt x="1928826" y="500066"/>
                </a:lnTo>
                <a:lnTo>
                  <a:pt x="1928826" y="714380"/>
                </a:lnTo>
                <a:lnTo>
                  <a:pt x="1928826" y="857256"/>
                </a:lnTo>
                <a:lnTo>
                  <a:pt x="803678" y="857256"/>
                </a:lnTo>
                <a:lnTo>
                  <a:pt x="214852" y="1080323"/>
                </a:lnTo>
                <a:lnTo>
                  <a:pt x="321471" y="857256"/>
                </a:lnTo>
                <a:lnTo>
                  <a:pt x="0" y="857256"/>
                </a:lnTo>
                <a:lnTo>
                  <a:pt x="0" y="714380"/>
                </a:lnTo>
                <a:lnTo>
                  <a:pt x="0" y="500066"/>
                </a:lnTo>
                <a:lnTo>
                  <a:pt x="0" y="500066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useless</a:t>
            </a:r>
            <a:endParaRPr lang="zh-CN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Adversary Strategy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102B2-1ED6-464E-BF89-E67F759EA6A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68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Consider any algorithm for this problem and start it on an unspecified bit </a:t>
            </a:r>
            <a:r>
              <a:rPr lang="en-US" altLang="zh-CN" i="1"/>
              <a:t>b </a:t>
            </a:r>
            <a:r>
              <a:rPr lang="en-US" altLang="zh-CN"/>
              <a:t>string of length 5. The adversary strategy is to answer 0 to any bit peek, </a:t>
            </a:r>
            <a:r>
              <a:rPr lang="en-US" altLang="zh-CN">
                <a:solidFill>
                  <a:srgbClr val="FF0000"/>
                </a:solidFill>
              </a:rPr>
              <a:t>unless</a:t>
            </a:r>
            <a:r>
              <a:rPr lang="en-US" altLang="zh-CN"/>
              <a:t> that answer would prove that </a:t>
            </a:r>
            <a:r>
              <a:rPr lang="en-US" altLang="zh-CN" i="1"/>
              <a:t>b </a:t>
            </a:r>
            <a:r>
              <a:rPr lang="en-US" altLang="zh-CN"/>
              <a:t>does not contain three consecutive ones. </a:t>
            </a:r>
          </a:p>
          <a:p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5286375"/>
          <a:ext cx="3500460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r>
                        <a:rPr lang="en-US" altLang="zh-CN" sz="32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320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3200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3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3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320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3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320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3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320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3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5400000">
            <a:off x="1142207" y="5001419"/>
            <a:ext cx="571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3000" y="4538663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856582" y="4999831"/>
            <a:ext cx="571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57375" y="4538663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3285332" y="4999831"/>
            <a:ext cx="571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86125" y="4538663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000625" y="5286375"/>
          <a:ext cx="3500460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zh-CN" altLang="en-US" sz="3200" b="1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32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0" lang="zh-CN" altLang="en-US" sz="3200" b="1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938838" y="4106863"/>
          <a:ext cx="249080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zh-CN" altLang="en-US" sz="2800" b="1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0" lang="zh-CN" altLang="en-US" sz="2800" b="1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929313" y="4625975"/>
          <a:ext cx="249080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zh-CN" altLang="en-US" sz="2800" b="1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80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0" lang="zh-CN" altLang="en-US" sz="2800" b="1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Daemon Algorithm: Peek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38B65-3B0B-4517-B2D7-EDF394F2028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789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Let </a:t>
            </a:r>
            <a:r>
              <a:rPr lang="en-US" altLang="zh-CN" i="1"/>
              <a:t>x </a:t>
            </a:r>
            <a:r>
              <a:rPr lang="en-US" altLang="zh-CN"/>
              <a:t>=11111</a:t>
            </a:r>
            <a:r>
              <a:rPr lang="en-US" altLang="zh-CN" i="1"/>
              <a:t> </a:t>
            </a:r>
            <a:r>
              <a:rPr lang="en-US" altLang="zh-CN"/>
              <a:t>and</a:t>
            </a:r>
            <a:r>
              <a:rPr lang="en-US" altLang="zh-CN" i="1"/>
              <a:t> y </a:t>
            </a:r>
            <a:r>
              <a:rPr lang="en-US" altLang="zh-CN"/>
              <a:t>= 00000</a:t>
            </a:r>
            <a:r>
              <a:rPr lang="en-US" altLang="zh-CN" i="1"/>
              <a:t> </a:t>
            </a:r>
          </a:p>
          <a:p>
            <a:r>
              <a:rPr lang="en-US" altLang="zh-CN"/>
              <a:t>Function flip(</a:t>
            </a:r>
            <a:r>
              <a:rPr lang="en-US" altLang="zh-CN" i="1"/>
              <a:t>u,i</a:t>
            </a:r>
            <a:r>
              <a:rPr lang="en-US" altLang="zh-CN"/>
              <a:t>) </a:t>
            </a:r>
          </a:p>
          <a:p>
            <a:pPr lvl="1"/>
            <a:r>
              <a:rPr lang="en-US" altLang="zh-CN"/>
              <a:t>which takes a bit string </a:t>
            </a:r>
            <a:r>
              <a:rPr lang="en-US" altLang="zh-CN" i="1"/>
              <a:t>u</a:t>
            </a:r>
            <a:r>
              <a:rPr lang="en-US" altLang="zh-CN"/>
              <a:t> and flips it’s </a:t>
            </a:r>
            <a:r>
              <a:rPr lang="en-US" altLang="zh-CN" i="1"/>
              <a:t>i</a:t>
            </a:r>
            <a:r>
              <a:rPr lang="en-US" altLang="zh-CN"/>
              <a:t>th</a:t>
            </a:r>
            <a:r>
              <a:rPr lang="en-US" altLang="zh-CN" i="1"/>
              <a:t> </a:t>
            </a:r>
            <a:r>
              <a:rPr lang="en-US" altLang="zh-CN"/>
              <a:t>bit (0 to 1, or 1 to 0), then returns the new bit string. </a:t>
            </a:r>
          </a:p>
          <a:p>
            <a:r>
              <a:rPr lang="en-US" altLang="zh-CN"/>
              <a:t>When the algorithm peeks at bit </a:t>
            </a:r>
            <a:r>
              <a:rPr lang="en-US" altLang="zh-CN" i="1"/>
              <a:t>i</a:t>
            </a:r>
            <a:r>
              <a:rPr lang="en-US" altLang="zh-CN"/>
              <a:t>, the Daemon performs the algorithm Peek(</a:t>
            </a:r>
            <a:r>
              <a:rPr lang="en-US" altLang="zh-CN" i="1"/>
              <a:t>i</a:t>
            </a:r>
            <a:r>
              <a:rPr lang="en-US" altLang="zh-CN"/>
              <a:t>).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3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 Algorithm: Peek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38B65-3B0B-4517-B2D7-EDF394F2028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789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x </a:t>
            </a:r>
            <a:r>
              <a:rPr lang="en-US" altLang="zh-CN" dirty="0"/>
              <a:t>=11111</a:t>
            </a:r>
            <a:r>
              <a:rPr lang="en-US" altLang="zh-CN" i="1" dirty="0"/>
              <a:t> </a:t>
            </a:r>
            <a:r>
              <a:rPr lang="en-US" altLang="zh-CN" dirty="0"/>
              <a:t>and</a:t>
            </a:r>
            <a:r>
              <a:rPr lang="en-US" altLang="zh-CN" i="1" dirty="0"/>
              <a:t> y </a:t>
            </a:r>
            <a:r>
              <a:rPr lang="en-US" altLang="zh-CN" dirty="0"/>
              <a:t>= 00000</a:t>
            </a:r>
            <a:r>
              <a:rPr lang="en-US" altLang="zh-CN" i="1" dirty="0"/>
              <a:t> </a:t>
            </a:r>
          </a:p>
          <a:p>
            <a:r>
              <a:rPr lang="en-US" altLang="zh-CN" dirty="0"/>
              <a:t>Function flip(</a:t>
            </a:r>
            <a:r>
              <a:rPr lang="en-US" altLang="zh-CN" i="1" dirty="0" err="1"/>
              <a:t>u,i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which takes a bit string </a:t>
            </a:r>
            <a:r>
              <a:rPr lang="en-US" altLang="zh-CN" i="1" dirty="0"/>
              <a:t>u</a:t>
            </a:r>
            <a:r>
              <a:rPr lang="en-US" altLang="zh-CN" dirty="0"/>
              <a:t> and flips it’s </a:t>
            </a:r>
            <a:r>
              <a:rPr lang="en-US" altLang="zh-CN" i="1" dirty="0" err="1"/>
              <a:t>i</a:t>
            </a:r>
            <a:r>
              <a:rPr lang="en-US" altLang="zh-CN" dirty="0" err="1"/>
              <a:t>th</a:t>
            </a:r>
            <a:r>
              <a:rPr lang="en-US" altLang="zh-CN" i="1" dirty="0"/>
              <a:t> </a:t>
            </a:r>
            <a:r>
              <a:rPr lang="en-US" altLang="zh-CN" dirty="0"/>
              <a:t>bit (0 to 1, or 1 to 0), then returns the new bit string. </a:t>
            </a:r>
          </a:p>
          <a:p>
            <a:r>
              <a:rPr lang="en-US" altLang="zh-CN" dirty="0"/>
              <a:t>When the algorithm peeks at bit </a:t>
            </a:r>
            <a:r>
              <a:rPr lang="en-US" altLang="zh-CN" i="1" dirty="0" err="1"/>
              <a:t>i</a:t>
            </a:r>
            <a:r>
              <a:rPr lang="en-US" altLang="zh-CN" dirty="0"/>
              <a:t>, the Daemon performs the algorithm Peek(</a:t>
            </a:r>
            <a:r>
              <a:rPr lang="en-US" altLang="zh-CN" i="1" dirty="0" err="1"/>
              <a:t>i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033845"/>
            <a:ext cx="3500462" cy="3539430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/>
              </a:rPr>
              <a:t>Peek(</a:t>
            </a:r>
            <a:r>
              <a:rPr lang="en-US" altLang="zh-CN" sz="2800" i="1" dirty="0" err="1">
                <a:latin typeface="Times New Roman"/>
              </a:rPr>
              <a:t>i</a:t>
            </a:r>
            <a:r>
              <a:rPr lang="en-US" altLang="zh-CN" sz="2800" i="1" dirty="0">
                <a:latin typeface="Times New Roman"/>
              </a:rPr>
              <a:t>)</a:t>
            </a:r>
          </a:p>
          <a:p>
            <a:pPr>
              <a:defRPr/>
            </a:pPr>
            <a:r>
              <a:rPr lang="en-US" altLang="zh-CN" sz="2800" dirty="0">
                <a:latin typeface="Times New Roman"/>
              </a:rPr>
              <a:t>1. if flip(</a:t>
            </a:r>
            <a:r>
              <a:rPr lang="en-US" altLang="zh-CN" sz="2800" i="1" dirty="0">
                <a:latin typeface="Times New Roman"/>
              </a:rPr>
              <a:t>x, </a:t>
            </a:r>
            <a:r>
              <a:rPr lang="en-US" altLang="zh-CN" sz="2800" i="1" dirty="0" err="1">
                <a:latin typeface="Times New Roman"/>
              </a:rPr>
              <a:t>i</a:t>
            </a:r>
            <a:r>
              <a:rPr lang="en-US" altLang="zh-CN" sz="2800" dirty="0">
                <a:latin typeface="Times New Roman"/>
              </a:rPr>
              <a:t>) contains</a:t>
            </a:r>
          </a:p>
          <a:p>
            <a:pPr>
              <a:defRPr/>
            </a:pPr>
            <a:r>
              <a:rPr lang="en-US" altLang="zh-CN" sz="2800" dirty="0">
                <a:latin typeface="Times New Roman"/>
              </a:rPr>
              <a:t>        the substring 111</a:t>
            </a:r>
          </a:p>
          <a:p>
            <a:pPr>
              <a:defRPr/>
            </a:pPr>
            <a:r>
              <a:rPr lang="en-US" altLang="zh-CN" sz="2800" dirty="0">
                <a:latin typeface="Times New Roman"/>
              </a:rPr>
              <a:t>2. 	</a:t>
            </a:r>
            <a:r>
              <a:rPr lang="en-US" altLang="zh-CN" sz="2800" i="1" dirty="0">
                <a:latin typeface="Times New Roman"/>
              </a:rPr>
              <a:t>x </a:t>
            </a:r>
            <a:r>
              <a:rPr lang="en-US" altLang="zh-CN" sz="2800" i="1" dirty="0">
                <a:latin typeface="Symbol"/>
              </a:rPr>
              <a:t>¬ </a:t>
            </a:r>
            <a:r>
              <a:rPr lang="en-US" altLang="zh-CN" sz="2800" i="1" dirty="0">
                <a:latin typeface="Times New Roman"/>
              </a:rPr>
              <a:t>flip(x, </a:t>
            </a:r>
            <a:r>
              <a:rPr lang="en-US" altLang="zh-CN" sz="2800" i="1" dirty="0" err="1">
                <a:latin typeface="Times New Roman"/>
              </a:rPr>
              <a:t>i</a:t>
            </a:r>
            <a:r>
              <a:rPr lang="en-US" altLang="zh-CN" sz="2800" i="1" dirty="0">
                <a:latin typeface="Times New Roman"/>
              </a:rPr>
              <a:t>)</a:t>
            </a:r>
          </a:p>
          <a:p>
            <a:pPr>
              <a:defRPr/>
            </a:pPr>
            <a:r>
              <a:rPr lang="en-US" altLang="zh-CN" sz="2800" dirty="0">
                <a:latin typeface="Times New Roman"/>
              </a:rPr>
              <a:t>3. 	answer 0</a:t>
            </a:r>
          </a:p>
          <a:p>
            <a:pPr>
              <a:defRPr/>
            </a:pPr>
            <a:r>
              <a:rPr lang="en-US" altLang="zh-CN" sz="2800" dirty="0">
                <a:latin typeface="Times New Roman"/>
              </a:rPr>
              <a:t>4. else</a:t>
            </a:r>
          </a:p>
          <a:p>
            <a:pPr>
              <a:defRPr/>
            </a:pPr>
            <a:r>
              <a:rPr lang="en-US" altLang="zh-CN" sz="2800" dirty="0">
                <a:latin typeface="Times New Roman"/>
              </a:rPr>
              <a:t>5. 	</a:t>
            </a:r>
            <a:r>
              <a:rPr lang="en-US" altLang="zh-CN" sz="2800" i="1" dirty="0">
                <a:latin typeface="Times New Roman"/>
              </a:rPr>
              <a:t>y </a:t>
            </a:r>
            <a:r>
              <a:rPr lang="en-US" altLang="zh-CN" sz="2800" i="1" dirty="0">
                <a:latin typeface="Symbol"/>
              </a:rPr>
              <a:t>¬ </a:t>
            </a:r>
            <a:r>
              <a:rPr lang="en-US" altLang="zh-CN" sz="2800" i="1" dirty="0">
                <a:latin typeface="Times New Roman"/>
              </a:rPr>
              <a:t>flip(y, </a:t>
            </a:r>
            <a:r>
              <a:rPr lang="en-US" altLang="zh-CN" sz="2800" i="1" dirty="0" err="1">
                <a:latin typeface="Times New Roman"/>
              </a:rPr>
              <a:t>i</a:t>
            </a:r>
            <a:r>
              <a:rPr lang="en-US" altLang="zh-CN" sz="2800" i="1" dirty="0">
                <a:latin typeface="Times New Roman"/>
              </a:rPr>
              <a:t>)</a:t>
            </a:r>
          </a:p>
          <a:p>
            <a:pPr>
              <a:defRPr/>
            </a:pPr>
            <a:r>
              <a:rPr lang="en-US" altLang="zh-CN" sz="2800" dirty="0">
                <a:latin typeface="Times New Roman"/>
              </a:rPr>
              <a:t>6. 	answer 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673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Lower Bound by Adversary Strategy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24306-5A8B-4ECE-AE9E-3234FA711393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/>
              <a:t>If only 3 peeks have been performed, then </a:t>
            </a:r>
            <a:r>
              <a:rPr lang="en-US" altLang="zh-CN" i="1" dirty="0"/>
              <a:t>y</a:t>
            </a:r>
            <a:r>
              <a:rPr lang="en-US" altLang="zh-CN" dirty="0"/>
              <a:t> can contain at most 2 ones. </a:t>
            </a:r>
          </a:p>
          <a:p>
            <a:pPr lvl="1">
              <a:defRPr/>
            </a:pPr>
            <a:r>
              <a:rPr lang="en-US" altLang="zh-CN" dirty="0"/>
              <a:t>To prove this, assume that after peeking at 3 bits, </a:t>
            </a:r>
            <a:r>
              <a:rPr lang="en-US" altLang="zh-CN" i="1" dirty="0"/>
              <a:t>y</a:t>
            </a:r>
            <a:r>
              <a:rPr lang="en-US" altLang="zh-CN" dirty="0"/>
              <a:t> contains 3 ones. Then it must be the case that if any of those bits were flipped in </a:t>
            </a:r>
            <a:r>
              <a:rPr lang="en-US" altLang="zh-CN" i="1" dirty="0"/>
              <a:t>x</a:t>
            </a:r>
            <a:r>
              <a:rPr lang="en-US" altLang="zh-CN" dirty="0"/>
              <a:t> =11111, then </a:t>
            </a:r>
            <a:r>
              <a:rPr lang="en-US" altLang="zh-CN" i="1" dirty="0"/>
              <a:t>x </a:t>
            </a:r>
            <a:r>
              <a:rPr lang="en-US" altLang="zh-CN" dirty="0"/>
              <a:t>would not contain the substring 111. But there are not 3 such bits in </a:t>
            </a:r>
            <a:r>
              <a:rPr lang="en-US" altLang="zh-CN" i="1" dirty="0"/>
              <a:t>x</a:t>
            </a:r>
            <a:r>
              <a:rPr lang="en-US" altLang="zh-CN" dirty="0"/>
              <a:t> =11111. </a:t>
            </a:r>
          </a:p>
          <a:p>
            <a:pPr>
              <a:defRPr/>
            </a:pPr>
            <a:r>
              <a:rPr lang="en-US" altLang="zh-CN" dirty="0"/>
              <a:t>If only 3 peeks are performed, </a:t>
            </a:r>
            <a:r>
              <a:rPr lang="en-US" altLang="zh-CN" i="1" dirty="0"/>
              <a:t>y</a:t>
            </a:r>
            <a:r>
              <a:rPr lang="en-US" altLang="zh-CN" dirty="0"/>
              <a:t> cannot contain the substring 111.</a:t>
            </a:r>
          </a:p>
          <a:p>
            <a:pPr>
              <a:defRPr/>
            </a:pPr>
            <a:r>
              <a:rPr lang="en-US" altLang="zh-CN" dirty="0"/>
              <a:t>Algorithm with 3 peeks could not possibly be correct</a:t>
            </a:r>
          </a:p>
          <a:p>
            <a:pPr lvl="1">
              <a:defRPr/>
            </a:pPr>
            <a:r>
              <a:rPr lang="en-US" altLang="zh-CN" dirty="0"/>
              <a:t>If the verdict is yes, we can claim that </a:t>
            </a:r>
            <a:r>
              <a:rPr lang="en-US" altLang="zh-CN" i="1" dirty="0"/>
              <a:t>b = y</a:t>
            </a:r>
          </a:p>
          <a:p>
            <a:pPr lvl="1">
              <a:defRPr/>
            </a:pPr>
            <a:r>
              <a:rPr lang="en-US" altLang="zh-CN" dirty="0"/>
              <a:t>Else if  the verdict is no, we can claim that </a:t>
            </a:r>
            <a:r>
              <a:rPr lang="en-US" altLang="zh-CN" i="1" dirty="0"/>
              <a:t>b =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16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Possible Solution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972D3-C833-4E9B-A3E5-F82227EDBA9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99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The height of this decision tree is 4, by the above proof, this is the optimal algorithm.</a:t>
            </a:r>
            <a:endParaRPr lang="zh-CN" altLang="en-US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3000375"/>
            <a:ext cx="85534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矩形 5"/>
          <p:cNvSpPr>
            <a:spLocks noChangeArrowheads="1"/>
          </p:cNvSpPr>
          <p:nvPr/>
        </p:nvSpPr>
        <p:spPr bwMode="auto">
          <a:xfrm>
            <a:off x="1714500" y="314325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9943" name="矩形 6"/>
          <p:cNvSpPr>
            <a:spLocks noChangeArrowheads="1"/>
          </p:cNvSpPr>
          <p:nvPr/>
        </p:nvSpPr>
        <p:spPr bwMode="auto">
          <a:xfrm>
            <a:off x="4519613" y="378618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9944" name="矩形 7"/>
          <p:cNvSpPr>
            <a:spLocks noChangeArrowheads="1"/>
          </p:cNvSpPr>
          <p:nvPr/>
        </p:nvSpPr>
        <p:spPr bwMode="auto">
          <a:xfrm>
            <a:off x="4286250" y="31099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9945" name="矩形 8"/>
          <p:cNvSpPr>
            <a:spLocks noChangeArrowheads="1"/>
          </p:cNvSpPr>
          <p:nvPr/>
        </p:nvSpPr>
        <p:spPr bwMode="auto">
          <a:xfrm>
            <a:off x="6500813" y="3714750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6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12340</TotalTime>
  <Words>2895</Words>
  <Application>Microsoft Macintosh PowerPoint</Application>
  <PresentationFormat>全屏显示(4:3)</PresentationFormat>
  <Paragraphs>351</Paragraphs>
  <Slides>33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Cambria Math</vt:lpstr>
      <vt:lpstr>Franklin Gothic Book</vt:lpstr>
      <vt:lpstr>Franklin Gothic Medium</vt:lpstr>
      <vt:lpstr>Perpetua</vt:lpstr>
      <vt:lpstr>Symbol</vt:lpstr>
      <vt:lpstr>Times New Roman</vt:lpstr>
      <vt:lpstr>Wingdings</vt:lpstr>
      <vt:lpstr>Wingdings 2</vt:lpstr>
      <vt:lpstr>Theme1</vt:lpstr>
      <vt:lpstr>Equation</vt:lpstr>
      <vt:lpstr>Adversary Argument and Selection</vt:lpstr>
      <vt:lpstr>PowerPoint 演示文稿</vt:lpstr>
      <vt:lpstr>Adversary Argument</vt:lpstr>
      <vt:lpstr>First Glance… </vt:lpstr>
      <vt:lpstr>Adversary Strategy</vt:lpstr>
      <vt:lpstr>Daemon Algorithm: Peek</vt:lpstr>
      <vt:lpstr>Daemon Algorithm: Peek</vt:lpstr>
      <vt:lpstr>Lower Bound by Adversary Strategy</vt:lpstr>
      <vt:lpstr>Possible Solution</vt:lpstr>
      <vt:lpstr>Connectedness of a Graph</vt:lpstr>
      <vt:lpstr>The adversary strategy</vt:lpstr>
      <vt:lpstr>The Adversary Strategy</vt:lpstr>
      <vt:lpstr>The Adversary  Strategy</vt:lpstr>
      <vt:lpstr>More Thought…</vt:lpstr>
      <vt:lpstr>PowerPoint 演示文稿</vt:lpstr>
      <vt:lpstr>寻找“名人”</vt:lpstr>
      <vt:lpstr>赛马问题</vt:lpstr>
      <vt:lpstr>PowerPoint 演示文稿</vt:lpstr>
      <vt:lpstr>PowerPoint 演示文稿</vt:lpstr>
      <vt:lpstr>PowerPoint 演示文稿</vt:lpstr>
      <vt:lpstr>PowerPoint 演示文稿</vt:lpstr>
      <vt:lpstr>Weighted Median</vt:lpstr>
      <vt:lpstr>Weighted Median</vt:lpstr>
      <vt:lpstr>Q1. median = weighted median</vt:lpstr>
      <vt:lpstr>Q2. Weighted Median by Sorting</vt:lpstr>
      <vt:lpstr>Q3. Linear Worst-case Time </vt:lpstr>
      <vt:lpstr>Analysis</vt:lpstr>
      <vt:lpstr>Randomized Selection: the Algorithm</vt:lpstr>
      <vt:lpstr>最小未出现自然数</vt:lpstr>
      <vt:lpstr>k Largest Numbers</vt:lpstr>
      <vt:lpstr>Finding the “Heavy” Element</vt:lpstr>
      <vt:lpstr>Find the median of 5 elements using 6 comparisons (Method 2)</vt:lpstr>
      <vt:lpstr>Sorting 5 elements using 7 comparisons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creator>Zhuzhong</dc:creator>
  <cp:lastModifiedBy>Sheng#NJU#mbpr16'</cp:lastModifiedBy>
  <cp:revision>485</cp:revision>
  <cp:lastPrinted>1601-01-01T00:00:00Z</cp:lastPrinted>
  <dcterms:created xsi:type="dcterms:W3CDTF">2001-08-01T06:52:17Z</dcterms:created>
  <dcterms:modified xsi:type="dcterms:W3CDTF">2022-03-15T07:44:05Z</dcterms:modified>
</cp:coreProperties>
</file>