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323" r:id="rId3"/>
    <p:sldId id="328" r:id="rId4"/>
    <p:sldId id="329" r:id="rId5"/>
    <p:sldId id="325" r:id="rId6"/>
    <p:sldId id="326" r:id="rId7"/>
    <p:sldId id="327" r:id="rId8"/>
    <p:sldId id="330" r:id="rId9"/>
    <p:sldId id="331" r:id="rId10"/>
    <p:sldId id="332" r:id="rId11"/>
    <p:sldId id="335" r:id="rId12"/>
    <p:sldId id="333" r:id="rId13"/>
    <p:sldId id="334" r:id="rId14"/>
    <p:sldId id="321" r:id="rId15"/>
    <p:sldId id="263" r:id="rId16"/>
    <p:sldId id="262" r:id="rId17"/>
    <p:sldId id="265" r:id="rId18"/>
    <p:sldId id="322" r:id="rId19"/>
    <p:sldId id="264" r:id="rId20"/>
    <p:sldId id="309" r:id="rId21"/>
    <p:sldId id="284" r:id="rId22"/>
    <p:sldId id="268" r:id="rId23"/>
    <p:sldId id="266" r:id="rId24"/>
    <p:sldId id="267" r:id="rId25"/>
    <p:sldId id="269" r:id="rId26"/>
    <p:sldId id="292" r:id="rId27"/>
    <p:sldId id="285" r:id="rId28"/>
    <p:sldId id="270" r:id="rId29"/>
    <p:sldId id="271" r:id="rId30"/>
    <p:sldId id="272" r:id="rId31"/>
    <p:sldId id="273" r:id="rId32"/>
    <p:sldId id="274" r:id="rId33"/>
    <p:sldId id="288" r:id="rId34"/>
    <p:sldId id="457" r:id="rId35"/>
    <p:sldId id="431" r:id="rId36"/>
    <p:sldId id="448" r:id="rId37"/>
    <p:sldId id="430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6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6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6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6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000000"/>
    <a:srgbClr val="00FFCC"/>
    <a:srgbClr val="CCFFFF"/>
    <a:srgbClr val="FFFFCC"/>
    <a:srgbClr val="0000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1" autoAdjust="0"/>
    <p:restoredTop sz="76488" autoAdjust="0"/>
  </p:normalViewPr>
  <p:slideViewPr>
    <p:cSldViewPr>
      <p:cViewPr varScale="1">
        <p:scale>
          <a:sx n="111" d="100"/>
          <a:sy n="111" d="100"/>
        </p:scale>
        <p:origin x="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7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D52AE232-941E-44FF-AC41-233FC5CB59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023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900071-9408-4626-97B4-634942F9FF35}" type="slidenum">
              <a:rPr lang="zh-CN" altLang="en-US" sz="1200" i="0" smtClean="0"/>
              <a:pPr eaLnBrk="1" hangingPunct="1"/>
              <a:t>1</a:t>
            </a:fld>
            <a:endParaRPr lang="en-US" altLang="zh-CN" sz="1200" i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5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AE232-941E-44FF-AC41-233FC5CB595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59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14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7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15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3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4855894-754E-4196-8646-12FBEFC16E52}" type="slidenum">
              <a:rPr lang="zh-CN" altLang="en-US" sz="1200" i="0" smtClean="0"/>
              <a:pPr eaLnBrk="1" hangingPunct="1"/>
              <a:t>16</a:t>
            </a:fld>
            <a:endParaRPr lang="en-US" altLang="zh-CN" sz="1200" i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node group </a:t>
            </a:r>
            <a:r>
              <a:rPr lang="zh-CN" altLang="en-US" dirty="0"/>
              <a:t>是任意连通的内部节点群</a:t>
            </a:r>
            <a:endParaRPr lang="en-US" altLang="zh-CN" dirty="0"/>
          </a:p>
          <a:p>
            <a:pPr eaLnBrk="1" hangingPunct="1"/>
            <a:r>
              <a:rPr lang="en-US" altLang="zh-CN" dirty="0"/>
              <a:t>S</a:t>
            </a:r>
            <a:r>
              <a:rPr lang="zh-CN" altLang="en-US" dirty="0"/>
              <a:t>是一个节点群的</a:t>
            </a:r>
            <a:r>
              <a:rPr lang="en-US" altLang="zh-CN" dirty="0"/>
              <a:t>principal</a:t>
            </a:r>
            <a:r>
              <a:rPr lang="zh-CN" altLang="en-US" dirty="0"/>
              <a:t> </a:t>
            </a:r>
            <a:r>
              <a:rPr lang="en-US" altLang="zh-CN" dirty="0"/>
              <a:t>subtree</a:t>
            </a:r>
            <a:r>
              <a:rPr lang="zh-CN" altLang="en-US" dirty="0"/>
              <a:t>，如果</a:t>
            </a:r>
            <a:r>
              <a:rPr lang="en-US" altLang="zh-CN" dirty="0"/>
              <a:t>S</a:t>
            </a:r>
            <a:r>
              <a:rPr lang="zh-CN" altLang="en-US" dirty="0"/>
              <a:t>的父节点在这个节点群中，但是</a:t>
            </a:r>
            <a:r>
              <a:rPr lang="en-US" altLang="zh-CN" dirty="0"/>
              <a:t>S</a:t>
            </a:r>
            <a:r>
              <a:rPr lang="zh-CN" altLang="en-US" dirty="0"/>
              <a:t>中没有任何节点在这个群中。</a:t>
            </a:r>
          </a:p>
        </p:txBody>
      </p:sp>
    </p:spTree>
    <p:extLst>
      <p:ext uri="{BB962C8B-B14F-4D97-AF65-F5344CB8AC3E}">
        <p14:creationId xmlns:p14="http://schemas.microsoft.com/office/powerpoint/2010/main" val="1750375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2D4FD4D-A4A9-4BD6-B14C-44DE87FE6B19}" type="slidenum">
              <a:rPr lang="zh-CN" altLang="en-US" sz="1200" i="0" smtClean="0"/>
              <a:pPr eaLnBrk="1" hangingPunct="1"/>
              <a:t>17</a:t>
            </a:fld>
            <a:endParaRPr lang="en-US" altLang="zh-CN" sz="1200" i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27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G.M. </a:t>
            </a:r>
            <a:r>
              <a:rPr lang="en-US" altLang="zh-CN" dirty="0" err="1"/>
              <a:t>Adelson-Velsky</a:t>
            </a:r>
            <a:r>
              <a:rPr lang="zh-CN" altLang="en-US" dirty="0"/>
              <a:t>、</a:t>
            </a:r>
            <a:r>
              <a:rPr lang="en-US" altLang="zh-CN" dirty="0"/>
              <a:t>E.M. Landis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2AE232-941E-44FF-AC41-233FC5CB595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86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4FB15D5-C8D8-4D9D-A108-9642EBA9F4FD}" type="slidenum">
              <a:rPr lang="zh-CN" altLang="en-US" sz="1200" i="0" smtClean="0"/>
              <a:pPr eaLnBrk="1" hangingPunct="1"/>
              <a:t>19</a:t>
            </a:fld>
            <a:endParaRPr lang="en-US" altLang="zh-CN" sz="1200" i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55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1B69AE3-9E94-4305-A607-F840EA8C4A8D}" type="slidenum">
              <a:rPr lang="zh-CN" altLang="en-US" sz="1300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 eaLnBrk="1" hangingPunct="1">
              <a:buFontTx/>
              <a:buAutoNum type="arabicPeriod"/>
            </a:pP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675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718906B-2D01-4EA1-BFE2-DCED2EA291CB}" type="slidenum">
              <a:rPr lang="zh-CN" altLang="en-US" sz="1200" i="0" smtClean="0"/>
              <a:pPr eaLnBrk="1" hangingPunct="1"/>
              <a:t>21</a:t>
            </a:fld>
            <a:endParaRPr lang="en-US" altLang="zh-CN" sz="1200" i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1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090599-71FE-4136-A871-1FF93070A057}" type="slidenum">
              <a:rPr lang="zh-CN" altLang="en-US" sz="1200" i="0" smtClean="0"/>
              <a:pPr eaLnBrk="1" hangingPunct="1"/>
              <a:t>22</a:t>
            </a:fld>
            <a:endParaRPr lang="en-US" altLang="zh-CN" sz="1200" i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5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E682E48-2850-417D-A7DF-AEB5F2377C62}" type="slidenum">
              <a:rPr lang="zh-CN" altLang="en-US" sz="1200" i="0" smtClean="0"/>
              <a:pPr eaLnBrk="1" hangingPunct="1"/>
              <a:t>2</a:t>
            </a:fld>
            <a:endParaRPr lang="en-US" altLang="zh-CN" sz="1200" i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7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1143B2-DF5B-498A-9EFB-4FE156324128}" type="slidenum">
              <a:rPr lang="zh-CN" altLang="en-US" sz="1200" i="0" smtClean="0"/>
              <a:pPr eaLnBrk="1" hangingPunct="1"/>
              <a:t>23</a:t>
            </a:fld>
            <a:endParaRPr lang="en-US" altLang="zh-CN" sz="1200" i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30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52BFC33-0593-490C-B7EB-980B4F472DE3}" type="slidenum">
              <a:rPr lang="zh-CN" altLang="en-US" sz="1200" i="0" smtClean="0"/>
              <a:pPr eaLnBrk="1" hangingPunct="1"/>
              <a:t>24</a:t>
            </a:fld>
            <a:endParaRPr lang="en-US" altLang="zh-CN" sz="1200" i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CEBC8D8-92D5-4DE6-921A-186DD0513F68}" type="slidenum">
              <a:rPr lang="zh-CN" altLang="en-US" sz="1200" i="0" smtClean="0"/>
              <a:pPr eaLnBrk="1" hangingPunct="1"/>
              <a:t>25</a:t>
            </a:fld>
            <a:endParaRPr lang="en-US" altLang="zh-CN" sz="120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28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88B8C46-AC01-4239-8154-A344ACB0F383}" type="slidenum">
              <a:rPr lang="zh-CN" altLang="en-US" sz="1200" i="0" smtClean="0"/>
              <a:pPr eaLnBrk="1" hangingPunct="1"/>
              <a:t>26</a:t>
            </a:fld>
            <a:endParaRPr lang="en-US" altLang="zh-CN" sz="1200" i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84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8F013E2-696C-49DA-9EB7-31ABF421912F}" type="slidenum">
              <a:rPr lang="zh-CN" altLang="en-US" sz="1200" i="0" smtClean="0"/>
              <a:pPr eaLnBrk="1" hangingPunct="1"/>
              <a:t>27</a:t>
            </a:fld>
            <a:endParaRPr lang="en-US" altLang="zh-CN" sz="1200" i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463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78E9567-76D8-43C3-BA7E-B003243B7511}" type="slidenum">
              <a:rPr lang="zh-CN" altLang="en-US" sz="1200" i="0" smtClean="0"/>
              <a:pPr eaLnBrk="1" hangingPunct="1"/>
              <a:t>28</a:t>
            </a:fld>
            <a:endParaRPr lang="en-US" altLang="zh-CN" sz="1200" i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33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913BDA9-A7B2-4953-977B-8C040F185C10}" type="slidenum">
              <a:rPr lang="zh-CN" altLang="en-US" sz="1200" i="0" smtClean="0"/>
              <a:pPr eaLnBrk="1" hangingPunct="1"/>
              <a:t>29</a:t>
            </a:fld>
            <a:endParaRPr lang="en-US" altLang="zh-CN" sz="1200" i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49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8AC6597-ADF6-4150-9602-8CDE6425247C}" type="slidenum">
              <a:rPr lang="zh-CN" altLang="en-US" sz="1200" i="0" smtClean="0"/>
              <a:pPr eaLnBrk="1" hangingPunct="1"/>
              <a:t>30</a:t>
            </a:fld>
            <a:endParaRPr lang="en-US" altLang="zh-CN" sz="1200" i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86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FBC6152-C054-4C06-A1B2-670B5061604C}" type="slidenum">
              <a:rPr lang="zh-CN" altLang="en-US" sz="1200" i="0" smtClean="0"/>
              <a:pPr eaLnBrk="1" hangingPunct="1"/>
              <a:t>31</a:t>
            </a:fld>
            <a:endParaRPr lang="en-US" altLang="zh-CN" sz="1200" i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21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4E1B82F-798A-4A05-B0BC-D8C4AA1B6AC2}" type="slidenum">
              <a:rPr lang="zh-CN" altLang="en-US" sz="1200" i="0" smtClean="0"/>
              <a:pPr eaLnBrk="1" hangingPunct="1"/>
              <a:t>32</a:t>
            </a:fld>
            <a:endParaRPr lang="en-US" altLang="zh-CN" sz="1200" i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9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3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48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C299FAB-B426-4592-8078-54FA29E5858D}" type="slidenum">
              <a:rPr lang="zh-CN" altLang="en-US" sz="1200" i="0" smtClean="0"/>
              <a:pPr eaLnBrk="1" hangingPunct="1"/>
              <a:t>33</a:t>
            </a:fld>
            <a:endParaRPr lang="en-US" altLang="zh-CN" sz="1200" i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72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Unimodal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857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）从第一层开始，逐层尝试，最坏</a:t>
            </a:r>
            <a:r>
              <a:rPr lang="en-US" altLang="zh-CN" dirty="0"/>
              <a:t>O(n)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binary search</a:t>
            </a:r>
            <a:r>
              <a:rPr lang="zh-CN" altLang="en-US" dirty="0"/>
              <a:t>，</a:t>
            </a:r>
            <a:r>
              <a:rPr lang="en-US" altLang="zh-CN" dirty="0"/>
              <a:t>O(lgn)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baseline="0" dirty="0"/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x(x+1)/2=n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，例如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n=100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x=14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即可。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第一次在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层楼测试，若碎，则用另外一个鸡蛋从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试到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，最多需要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若不碎，继续用第一个鸡蛋到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27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层楼测试，若碎，则用另外一个鸡蛋从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试到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，最多需要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dirty="0"/>
              <a:t>==============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先用第一个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鸡蛋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，从下往上每隔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√n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级摔一次，直到摔碎为止；然后第二个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鸡蛋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在最后刚好摔碎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鸡蛋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√n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级区间，从下往上摔，直到摔碎为止。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最坏情况下摔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2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√n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（渐进意义上的）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进一步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如果有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个鸡蛋，则结果是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乘以（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次方）次。当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k= log</a:t>
            </a:r>
            <a:r>
              <a:rPr lang="en-US" altLang="zh-CN" sz="12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12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时，该方法退化为二分查找法。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843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Assumption: The inputs are right. i.e. k is in the range [0,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len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(a)+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len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(b)]</a:t>
            </a:r>
          </a:p>
          <a:p>
            <a:pPr fontAlgn="base"/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Two arrays are denoted as a and b.</a:t>
            </a:r>
          </a:p>
          <a:p>
            <a:pPr fontAlgn="base"/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Base cases:</a:t>
            </a:r>
          </a:p>
          <a:p>
            <a:pPr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If length of one of the arrays is 0, the answer is kth element of the other array.</a:t>
            </a:r>
          </a:p>
          <a:p>
            <a:pPr fontAlgn="base"/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Reduction steps:</a:t>
            </a:r>
          </a:p>
          <a:p>
            <a:pPr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If (mid index of a) + (mid index of b) is less than k</a:t>
            </a:r>
          </a:p>
          <a:p>
            <a:pPr lvl="1"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If mid element of a is greater than mid element of b, we can ignore the first half of b, adjust k.</a:t>
            </a:r>
          </a:p>
          <a:p>
            <a:pPr lvl="1"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else ignore the first half of a, adjust k.</a:t>
            </a:r>
          </a:p>
          <a:p>
            <a:pPr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Else </a:t>
            </a:r>
          </a:p>
          <a:p>
            <a:pPr fontAlgn="base"/>
            <a:r>
              <a:rPr kumimoji="1" lang="en-US" altLang="zh-CN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   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If mid element of a is greater than mid element of b, we can safely ignore second half of a</a:t>
            </a:r>
          </a:p>
          <a:p>
            <a:pPr lvl="1" fontAlgn="base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else we can ignore second half of b</a:t>
            </a:r>
          </a:p>
          <a:p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stackoverflow.com</a:t>
            </a:r>
            <a:r>
              <a:rPr lang="en-US" altLang="zh-CN" dirty="0"/>
              <a:t>/questions/4607945/how-to-find-the-kth-smallest-element-in-the-union-of-two-sorted-arrays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44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4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5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6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9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7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6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8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0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7665F4-BF8F-4E2B-A2A3-1E142FD0FCDC}" type="slidenum">
              <a:rPr lang="zh-CN" altLang="en-US" sz="1200" i="0" smtClean="0"/>
              <a:pPr eaLnBrk="1" hangingPunct="1"/>
              <a:t>11</a:t>
            </a:fld>
            <a:endParaRPr lang="en-US" altLang="zh-CN" sz="1200" i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6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2DB9A-4A7B-45A1-B1E3-D1F210C4D0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95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250CD-DB5E-4105-954D-F1A5E83389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8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E6AF2-3749-4CFC-8421-4BE819C71E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75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2BE26-1194-4775-9C5F-67E43C62F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7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726F3-7896-46B7-A874-450AFBEC26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7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9BADB-53FD-4A20-878B-62146C6944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09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6E4B-D5B2-4991-AFA8-764465CF8E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6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98E2A-E099-4546-9EAE-381D3B7201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99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F4BE7-A7F0-402C-9E7C-DAA40CCEC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11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8720-4222-438E-AE31-651A4F30E8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0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C5C4D-CDE9-48EC-89BB-B4F051BD96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96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2400" i="0"/>
            </a:lvl1pPr>
          </a:lstStyle>
          <a:p>
            <a:pPr>
              <a:defRPr/>
            </a:pPr>
            <a:fld id="{D86A541F-914E-492E-9356-6B518CA8CF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01450"/>
            <a:ext cx="7772400" cy="1446550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 Dynamic Sets and </a:t>
            </a:r>
            <a:br>
              <a:rPr lang="en-US" altLang="zh-CN" dirty="0"/>
            </a:br>
            <a:r>
              <a:rPr lang="en-US" altLang="zh-CN" dirty="0"/>
              <a:t>Balanced Binary Search Tree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DC81C-8AAD-5544-8641-5DF0F5EB21A1}"/>
              </a:ext>
            </a:extLst>
          </p:cNvPr>
          <p:cNvSpPr txBox="1"/>
          <p:nvPr/>
        </p:nvSpPr>
        <p:spPr>
          <a:xfrm>
            <a:off x="2118330" y="4734145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B9C006-B3B0-7547-B498-2110CE64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390"/>
            <a:ext cx="9144000" cy="62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8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76427"/>
            <a:ext cx="8637588" cy="70788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What if weakly unimodal?</a:t>
            </a:r>
          </a:p>
        </p:txBody>
      </p:sp>
    </p:spTree>
    <p:extLst>
      <p:ext uri="{BB962C8B-B14F-4D97-AF65-F5344CB8AC3E}">
        <p14:creationId xmlns:p14="http://schemas.microsoft.com/office/powerpoint/2010/main" val="246703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41C551-65F0-6943-A1B7-F275E255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911"/>
            <a:ext cx="9144000" cy="62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1DDB49-4296-3648-A791-9C5FE7360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" y="-126395"/>
            <a:ext cx="9144000" cy="62646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F99E3A-2047-4840-9016-571E7821B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5634245"/>
            <a:ext cx="2870200" cy="78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FB3054-2103-2D40-999B-0C70E8FC590F}"/>
              </a:ext>
            </a:extLst>
          </p:cNvPr>
          <p:cNvSpPr txBox="1"/>
          <p:nvPr/>
        </p:nvSpPr>
        <p:spPr>
          <a:xfrm>
            <a:off x="926595" y="6186823"/>
            <a:ext cx="8445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2"/>
                </a:solidFill>
              </a:rPr>
              <a:t>Please note this is not a binary search algorithm.</a:t>
            </a:r>
            <a:endParaRPr kumimoji="1"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2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Binary Search Tree (BST)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3851365" y="326456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4707028" y="394084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5516653" y="4659981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4346665" y="475046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3806915" y="3264568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 dirty="0"/>
              <a:t>40</a:t>
            </a: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2681378" y="4074193"/>
            <a:ext cx="6302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20</a:t>
            </a:r>
          </a:p>
        </p:txBody>
      </p:sp>
      <p:sp>
        <p:nvSpPr>
          <p:cNvPr id="81" name="Text Box 13"/>
          <p:cNvSpPr txBox="1">
            <a:spLocks noChangeArrowheads="1"/>
          </p:cNvSpPr>
          <p:nvPr/>
        </p:nvSpPr>
        <p:spPr bwMode="auto">
          <a:xfrm>
            <a:off x="4660990" y="3940843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 dirty="0"/>
              <a:t>60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4300628" y="4750468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50</a:t>
            </a: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5472203" y="4615531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80</a:t>
            </a:r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>
            <a:off x="4256178" y="3580481"/>
            <a:ext cx="49530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 flipH="1">
            <a:off x="4616540" y="4345656"/>
            <a:ext cx="2254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>
            <a:off x="5065803" y="4255168"/>
            <a:ext cx="49530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" name="Oval 24"/>
          <p:cNvSpPr>
            <a:spLocks noChangeArrowheads="1"/>
          </p:cNvSpPr>
          <p:nvPr/>
        </p:nvSpPr>
        <p:spPr bwMode="auto">
          <a:xfrm>
            <a:off x="5965915" y="5155281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4165690" y="5334668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4707028" y="5290218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90" name="Group 69"/>
          <p:cNvGrpSpPr>
            <a:grpSpLocks/>
          </p:cNvGrpSpPr>
          <p:nvPr/>
        </p:nvGrpSpPr>
        <p:grpSpPr bwMode="auto">
          <a:xfrm>
            <a:off x="2592478" y="4120231"/>
            <a:ext cx="566737" cy="765175"/>
            <a:chOff x="1122" y="1707"/>
            <a:chExt cx="357" cy="482"/>
          </a:xfrm>
        </p:grpSpPr>
        <p:sp>
          <p:nvSpPr>
            <p:cNvPr id="91" name="Oval 6"/>
            <p:cNvSpPr>
              <a:spLocks noChangeArrowheads="1"/>
            </p:cNvSpPr>
            <p:nvPr/>
          </p:nvSpPr>
          <p:spPr bwMode="auto">
            <a:xfrm>
              <a:off x="1207" y="170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" name="Oval 22"/>
            <p:cNvSpPr>
              <a:spLocks noChangeArrowheads="1"/>
            </p:cNvSpPr>
            <p:nvPr/>
          </p:nvSpPr>
          <p:spPr bwMode="auto">
            <a:xfrm>
              <a:off x="1122" y="207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3" name="Line 29"/>
            <p:cNvSpPr>
              <a:spLocks noChangeShapeType="1"/>
            </p:cNvSpPr>
            <p:nvPr/>
          </p:nvSpPr>
          <p:spPr bwMode="auto">
            <a:xfrm flipH="1">
              <a:off x="1178" y="1933"/>
              <a:ext cx="5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4" name="Line 31"/>
          <p:cNvSpPr>
            <a:spLocks noChangeShapeType="1"/>
          </p:cNvSpPr>
          <p:nvPr/>
        </p:nvSpPr>
        <p:spPr bwMode="auto">
          <a:xfrm flipH="1">
            <a:off x="4300628" y="5155281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Line 32"/>
          <p:cNvSpPr>
            <a:spLocks noChangeShapeType="1"/>
          </p:cNvSpPr>
          <p:nvPr/>
        </p:nvSpPr>
        <p:spPr bwMode="auto">
          <a:xfrm>
            <a:off x="4616540" y="5155281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6" name="Group 68"/>
          <p:cNvGrpSpPr>
            <a:grpSpLocks/>
          </p:cNvGrpSpPr>
          <p:nvPr/>
        </p:nvGrpSpPr>
        <p:grpSpPr bwMode="auto">
          <a:xfrm>
            <a:off x="3222715" y="4704431"/>
            <a:ext cx="765175" cy="811212"/>
            <a:chOff x="2142" y="2557"/>
            <a:chExt cx="482" cy="511"/>
          </a:xfrm>
        </p:grpSpPr>
        <p:sp>
          <p:nvSpPr>
            <p:cNvPr id="97" name="Oval 10"/>
            <p:cNvSpPr>
              <a:spLocks noChangeArrowheads="1"/>
            </p:cNvSpPr>
            <p:nvPr/>
          </p:nvSpPr>
          <p:spPr bwMode="auto">
            <a:xfrm>
              <a:off x="2227" y="258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8" name="Text Box 15"/>
            <p:cNvSpPr txBox="1">
              <a:spLocks noChangeArrowheads="1"/>
            </p:cNvSpPr>
            <p:nvPr/>
          </p:nvSpPr>
          <p:spPr bwMode="auto">
            <a:xfrm>
              <a:off x="2227" y="2557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0"/>
                <a:t>30</a:t>
              </a:r>
            </a:p>
          </p:txBody>
        </p:sp>
        <p:sp>
          <p:nvSpPr>
            <p:cNvPr id="99" name="Oval 27"/>
            <p:cNvSpPr>
              <a:spLocks noChangeArrowheads="1"/>
            </p:cNvSpPr>
            <p:nvPr/>
          </p:nvSpPr>
          <p:spPr bwMode="auto">
            <a:xfrm>
              <a:off x="2483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0" name="Oval 28"/>
            <p:cNvSpPr>
              <a:spLocks noChangeArrowheads="1"/>
            </p:cNvSpPr>
            <p:nvPr/>
          </p:nvSpPr>
          <p:spPr bwMode="auto">
            <a:xfrm>
              <a:off x="2142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 flipH="1">
              <a:off x="2199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34"/>
            <p:cNvSpPr>
              <a:spLocks noChangeShapeType="1"/>
            </p:cNvSpPr>
            <p:nvPr/>
          </p:nvSpPr>
          <p:spPr bwMode="auto">
            <a:xfrm>
              <a:off x="2426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3" name="Line 35"/>
          <p:cNvSpPr>
            <a:spLocks noChangeShapeType="1"/>
          </p:cNvSpPr>
          <p:nvPr/>
        </p:nvSpPr>
        <p:spPr bwMode="auto">
          <a:xfrm>
            <a:off x="5877015" y="5020343"/>
            <a:ext cx="134938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" name="Line 70"/>
          <p:cNvSpPr>
            <a:spLocks noChangeShapeType="1"/>
          </p:cNvSpPr>
          <p:nvPr/>
        </p:nvSpPr>
        <p:spPr bwMode="auto">
          <a:xfrm flipH="1">
            <a:off x="3087778" y="3669381"/>
            <a:ext cx="76517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" name="Line 71"/>
          <p:cNvSpPr>
            <a:spLocks noChangeShapeType="1"/>
          </p:cNvSpPr>
          <p:nvPr/>
        </p:nvSpPr>
        <p:spPr bwMode="auto">
          <a:xfrm>
            <a:off x="3087778" y="4480593"/>
            <a:ext cx="35877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" name="Oval 72"/>
          <p:cNvSpPr>
            <a:spLocks noChangeArrowheads="1"/>
          </p:cNvSpPr>
          <p:nvPr/>
        </p:nvSpPr>
        <p:spPr bwMode="auto">
          <a:xfrm>
            <a:off x="5337265" y="5244181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7" name="Line 73"/>
          <p:cNvSpPr>
            <a:spLocks noChangeShapeType="1"/>
          </p:cNvSpPr>
          <p:nvPr/>
        </p:nvSpPr>
        <p:spPr bwMode="auto">
          <a:xfrm flipH="1">
            <a:off x="5427753" y="5064793"/>
            <a:ext cx="1793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0258" y="1935904"/>
            <a:ext cx="8794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A binary search tree is (1) a binary tree, and (2) the key at each node is </a:t>
            </a:r>
            <a:r>
              <a:rPr kumimoji="1" lang="en-US" altLang="zh-CN" sz="2400" i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greater than </a:t>
            </a: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all the keys in its left </a:t>
            </a:r>
            <a:r>
              <a:rPr kumimoji="1" lang="en-US" altLang="zh-CN" sz="2400" i="0" dirty="0" err="1">
                <a:latin typeface="STKaiti" charset="-122"/>
                <a:ea typeface="STKaiti" charset="-122"/>
                <a:cs typeface="STKaiti" charset="-122"/>
              </a:rPr>
              <a:t>subtree</a:t>
            </a: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 and </a:t>
            </a:r>
            <a:r>
              <a:rPr kumimoji="1" lang="en-US" altLang="zh-CN" sz="2400" i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less than or equal to</a:t>
            </a: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 all keys in its right </a:t>
            </a:r>
            <a:r>
              <a:rPr kumimoji="1" lang="en-US" altLang="zh-CN" sz="2400" i="0" dirty="0" err="1">
                <a:latin typeface="STKaiti" charset="-122"/>
                <a:ea typeface="STKaiti" charset="-122"/>
                <a:cs typeface="STKaiti" charset="-122"/>
              </a:rPr>
              <a:t>subtree</a:t>
            </a: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.</a:t>
            </a:r>
            <a:endParaRPr kumimoji="1" lang="zh-CN" altLang="en-US" sz="2400" i="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36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92" name="AutoShape 88"/>
          <p:cNvSpPr>
            <a:spLocks noChangeArrowheads="1"/>
          </p:cNvSpPr>
          <p:nvPr/>
        </p:nvSpPr>
        <p:spPr bwMode="auto">
          <a:xfrm>
            <a:off x="341313" y="4598988"/>
            <a:ext cx="2070100" cy="40481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Binary Search Tree: Example</a:t>
            </a:r>
          </a:p>
        </p:txBody>
      </p:sp>
      <p:sp>
        <p:nvSpPr>
          <p:cNvPr id="6148" name="Oval 37"/>
          <p:cNvSpPr>
            <a:spLocks noChangeArrowheads="1"/>
          </p:cNvSpPr>
          <p:nvPr/>
        </p:nvSpPr>
        <p:spPr bwMode="auto">
          <a:xfrm>
            <a:off x="5876925" y="19431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" name="Oval 38"/>
          <p:cNvSpPr>
            <a:spLocks noChangeArrowheads="1"/>
          </p:cNvSpPr>
          <p:nvPr/>
        </p:nvSpPr>
        <p:spPr bwMode="auto">
          <a:xfrm>
            <a:off x="5472113" y="27543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0" name="Text Box 43"/>
          <p:cNvSpPr txBox="1">
            <a:spLocks noChangeArrowheads="1"/>
          </p:cNvSpPr>
          <p:nvPr/>
        </p:nvSpPr>
        <p:spPr bwMode="auto">
          <a:xfrm>
            <a:off x="5832475" y="1943100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30</a:t>
            </a:r>
          </a:p>
        </p:txBody>
      </p:sp>
      <p:sp>
        <p:nvSpPr>
          <p:cNvPr id="6151" name="Text Box 44"/>
          <p:cNvSpPr txBox="1">
            <a:spLocks noChangeArrowheads="1"/>
          </p:cNvSpPr>
          <p:nvPr/>
        </p:nvSpPr>
        <p:spPr bwMode="auto">
          <a:xfrm>
            <a:off x="5472113" y="2754313"/>
            <a:ext cx="63023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20</a:t>
            </a:r>
          </a:p>
        </p:txBody>
      </p:sp>
      <p:sp>
        <p:nvSpPr>
          <p:cNvPr id="6152" name="Line 49"/>
          <p:cNvSpPr>
            <a:spLocks noChangeShapeType="1"/>
          </p:cNvSpPr>
          <p:nvPr/>
        </p:nvSpPr>
        <p:spPr bwMode="auto">
          <a:xfrm flipH="1">
            <a:off x="5741988" y="2347913"/>
            <a:ext cx="2254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3" name="Oval 54"/>
          <p:cNvSpPr>
            <a:spLocks noChangeArrowheads="1"/>
          </p:cNvSpPr>
          <p:nvPr/>
        </p:nvSpPr>
        <p:spPr bwMode="auto">
          <a:xfrm>
            <a:off x="5337175" y="333851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4" name="Oval 55"/>
          <p:cNvSpPr>
            <a:spLocks noChangeArrowheads="1"/>
          </p:cNvSpPr>
          <p:nvPr/>
        </p:nvSpPr>
        <p:spPr bwMode="auto">
          <a:xfrm>
            <a:off x="5786438" y="3338513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5426075" y="3113088"/>
            <a:ext cx="90488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>
            <a:off x="5741988" y="3159125"/>
            <a:ext cx="904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7" name="Oval 41"/>
          <p:cNvSpPr>
            <a:spLocks noChangeArrowheads="1"/>
          </p:cNvSpPr>
          <p:nvPr/>
        </p:nvSpPr>
        <p:spPr bwMode="auto">
          <a:xfrm>
            <a:off x="6508750" y="419417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8" name="Text Box 46"/>
          <p:cNvSpPr txBox="1">
            <a:spLocks noChangeArrowheads="1"/>
          </p:cNvSpPr>
          <p:nvPr/>
        </p:nvSpPr>
        <p:spPr bwMode="auto">
          <a:xfrm>
            <a:off x="6462713" y="4194175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40</a:t>
            </a:r>
          </a:p>
        </p:txBody>
      </p:sp>
      <p:sp>
        <p:nvSpPr>
          <p:cNvPr id="6159" name="Oval 57"/>
          <p:cNvSpPr>
            <a:spLocks noChangeArrowheads="1"/>
          </p:cNvSpPr>
          <p:nvPr/>
        </p:nvSpPr>
        <p:spPr bwMode="auto">
          <a:xfrm>
            <a:off x="6327775" y="4778375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60" name="Line 63"/>
          <p:cNvSpPr>
            <a:spLocks noChangeShapeType="1"/>
          </p:cNvSpPr>
          <p:nvPr/>
        </p:nvSpPr>
        <p:spPr bwMode="auto">
          <a:xfrm flipH="1">
            <a:off x="6462713" y="4598988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161" name="Group 79"/>
          <p:cNvGrpSpPr>
            <a:grpSpLocks/>
          </p:cNvGrpSpPr>
          <p:nvPr/>
        </p:nvGrpSpPr>
        <p:grpSpPr bwMode="auto">
          <a:xfrm>
            <a:off x="6958013" y="4959350"/>
            <a:ext cx="765175" cy="811213"/>
            <a:chOff x="4468" y="3067"/>
            <a:chExt cx="482" cy="511"/>
          </a:xfrm>
        </p:grpSpPr>
        <p:sp>
          <p:nvSpPr>
            <p:cNvPr id="6212" name="Oval 42"/>
            <p:cNvSpPr>
              <a:spLocks noChangeArrowheads="1"/>
            </p:cNvSpPr>
            <p:nvPr/>
          </p:nvSpPr>
          <p:spPr bwMode="auto">
            <a:xfrm>
              <a:off x="4553" y="309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13" name="Text Box 47"/>
            <p:cNvSpPr txBox="1">
              <a:spLocks noChangeArrowheads="1"/>
            </p:cNvSpPr>
            <p:nvPr/>
          </p:nvSpPr>
          <p:spPr bwMode="auto">
            <a:xfrm>
              <a:off x="4553" y="3067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0"/>
                <a:t>50</a:t>
              </a:r>
            </a:p>
          </p:txBody>
        </p:sp>
        <p:sp>
          <p:nvSpPr>
            <p:cNvPr id="6214" name="Oval 59"/>
            <p:cNvSpPr>
              <a:spLocks noChangeArrowheads="1"/>
            </p:cNvSpPr>
            <p:nvPr/>
          </p:nvSpPr>
          <p:spPr bwMode="auto">
            <a:xfrm>
              <a:off x="4809" y="346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15" name="Oval 60"/>
            <p:cNvSpPr>
              <a:spLocks noChangeArrowheads="1"/>
            </p:cNvSpPr>
            <p:nvPr/>
          </p:nvSpPr>
          <p:spPr bwMode="auto">
            <a:xfrm>
              <a:off x="4468" y="346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16" name="Line 65"/>
            <p:cNvSpPr>
              <a:spLocks noChangeShapeType="1"/>
            </p:cNvSpPr>
            <p:nvPr/>
          </p:nvSpPr>
          <p:spPr bwMode="auto">
            <a:xfrm flipH="1">
              <a:off x="4525" y="335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7" name="Line 66"/>
            <p:cNvSpPr>
              <a:spLocks noChangeShapeType="1"/>
            </p:cNvSpPr>
            <p:nvPr/>
          </p:nvSpPr>
          <p:spPr bwMode="auto">
            <a:xfrm>
              <a:off x="4752" y="335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62" name="Group 75"/>
          <p:cNvGrpSpPr>
            <a:grpSpLocks/>
          </p:cNvGrpSpPr>
          <p:nvPr/>
        </p:nvGrpSpPr>
        <p:grpSpPr bwMode="auto">
          <a:xfrm>
            <a:off x="7723188" y="2663825"/>
            <a:ext cx="674687" cy="809625"/>
            <a:chOff x="4184" y="1650"/>
            <a:chExt cx="425" cy="510"/>
          </a:xfrm>
        </p:grpSpPr>
        <p:sp>
          <p:nvSpPr>
            <p:cNvPr id="6209" name="Oval 39"/>
            <p:cNvSpPr>
              <a:spLocks noChangeArrowheads="1"/>
            </p:cNvSpPr>
            <p:nvPr/>
          </p:nvSpPr>
          <p:spPr bwMode="auto">
            <a:xfrm>
              <a:off x="4241" y="1650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10" name="Text Box 45"/>
            <p:cNvSpPr txBox="1">
              <a:spLocks noChangeArrowheads="1"/>
            </p:cNvSpPr>
            <p:nvPr/>
          </p:nvSpPr>
          <p:spPr bwMode="auto">
            <a:xfrm>
              <a:off x="4212" y="1650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0"/>
                <a:t>80</a:t>
              </a:r>
            </a:p>
          </p:txBody>
        </p:sp>
        <p:sp>
          <p:nvSpPr>
            <p:cNvPr id="6211" name="Line 51"/>
            <p:cNvSpPr>
              <a:spLocks noChangeShapeType="1"/>
            </p:cNvSpPr>
            <p:nvPr/>
          </p:nvSpPr>
          <p:spPr bwMode="auto">
            <a:xfrm flipH="1">
              <a:off x="4184" y="1905"/>
              <a:ext cx="14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63" name="Group 77"/>
          <p:cNvGrpSpPr>
            <a:grpSpLocks/>
          </p:cNvGrpSpPr>
          <p:nvPr/>
        </p:nvGrpSpPr>
        <p:grpSpPr bwMode="auto">
          <a:xfrm>
            <a:off x="7407275" y="3384550"/>
            <a:ext cx="673100" cy="720725"/>
            <a:chOff x="4723" y="2075"/>
            <a:chExt cx="424" cy="454"/>
          </a:xfrm>
        </p:grpSpPr>
        <p:sp>
          <p:nvSpPr>
            <p:cNvPr id="6205" name="Oval 40"/>
            <p:cNvSpPr>
              <a:spLocks noChangeArrowheads="1"/>
            </p:cNvSpPr>
            <p:nvPr/>
          </p:nvSpPr>
          <p:spPr bwMode="auto">
            <a:xfrm>
              <a:off x="4751" y="210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06" name="Text Box 48"/>
            <p:cNvSpPr txBox="1">
              <a:spLocks noChangeArrowheads="1"/>
            </p:cNvSpPr>
            <p:nvPr/>
          </p:nvSpPr>
          <p:spPr bwMode="auto">
            <a:xfrm>
              <a:off x="4723" y="2075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0"/>
                <a:t>60</a:t>
              </a:r>
            </a:p>
          </p:txBody>
        </p:sp>
        <p:sp>
          <p:nvSpPr>
            <p:cNvPr id="6207" name="Oval 56"/>
            <p:cNvSpPr>
              <a:spLocks noChangeArrowheads="1"/>
            </p:cNvSpPr>
            <p:nvPr/>
          </p:nvSpPr>
          <p:spPr bwMode="auto">
            <a:xfrm>
              <a:off x="5034" y="241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08" name="Line 67"/>
            <p:cNvSpPr>
              <a:spLocks noChangeShapeType="1"/>
            </p:cNvSpPr>
            <p:nvPr/>
          </p:nvSpPr>
          <p:spPr bwMode="auto">
            <a:xfrm>
              <a:off x="4978" y="2330"/>
              <a:ext cx="8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64" name="Oval 5"/>
          <p:cNvSpPr>
            <a:spLocks noChangeArrowheads="1"/>
          </p:cNvSpPr>
          <p:nvPr/>
        </p:nvSpPr>
        <p:spPr bwMode="auto">
          <a:xfrm>
            <a:off x="2320925" y="18986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3176588" y="25749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66" name="Oval 8"/>
          <p:cNvSpPr>
            <a:spLocks noChangeArrowheads="1"/>
          </p:cNvSpPr>
          <p:nvPr/>
        </p:nvSpPr>
        <p:spPr bwMode="auto">
          <a:xfrm>
            <a:off x="3986213" y="32940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67" name="Oval 9"/>
          <p:cNvSpPr>
            <a:spLocks noChangeArrowheads="1"/>
          </p:cNvSpPr>
          <p:nvPr/>
        </p:nvSpPr>
        <p:spPr bwMode="auto">
          <a:xfrm>
            <a:off x="2816225" y="33845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68" name="Text Box 11"/>
          <p:cNvSpPr txBox="1">
            <a:spLocks noChangeArrowheads="1"/>
          </p:cNvSpPr>
          <p:nvPr/>
        </p:nvSpPr>
        <p:spPr bwMode="auto">
          <a:xfrm>
            <a:off x="2276475" y="1898650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40</a:t>
            </a:r>
          </a:p>
        </p:txBody>
      </p:sp>
      <p:sp>
        <p:nvSpPr>
          <p:cNvPr id="6169" name="Text Box 12"/>
          <p:cNvSpPr txBox="1">
            <a:spLocks noChangeArrowheads="1"/>
          </p:cNvSpPr>
          <p:nvPr/>
        </p:nvSpPr>
        <p:spPr bwMode="auto">
          <a:xfrm>
            <a:off x="1150938" y="2708275"/>
            <a:ext cx="6302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20</a:t>
            </a:r>
          </a:p>
        </p:txBody>
      </p:sp>
      <p:sp>
        <p:nvSpPr>
          <p:cNvPr id="6170" name="Text Box 13"/>
          <p:cNvSpPr txBox="1">
            <a:spLocks noChangeArrowheads="1"/>
          </p:cNvSpPr>
          <p:nvPr/>
        </p:nvSpPr>
        <p:spPr bwMode="auto">
          <a:xfrm>
            <a:off x="3130550" y="2574925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60</a:t>
            </a:r>
          </a:p>
        </p:txBody>
      </p:sp>
      <p:sp>
        <p:nvSpPr>
          <p:cNvPr id="6171" name="Text Box 14"/>
          <p:cNvSpPr txBox="1">
            <a:spLocks noChangeArrowheads="1"/>
          </p:cNvSpPr>
          <p:nvPr/>
        </p:nvSpPr>
        <p:spPr bwMode="auto">
          <a:xfrm>
            <a:off x="2770188" y="338455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50</a:t>
            </a:r>
          </a:p>
        </p:txBody>
      </p:sp>
      <p:sp>
        <p:nvSpPr>
          <p:cNvPr id="6172" name="Text Box 16"/>
          <p:cNvSpPr txBox="1">
            <a:spLocks noChangeArrowheads="1"/>
          </p:cNvSpPr>
          <p:nvPr/>
        </p:nvSpPr>
        <p:spPr bwMode="auto">
          <a:xfrm>
            <a:off x="3941763" y="3249613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80</a:t>
            </a:r>
          </a:p>
        </p:txBody>
      </p:sp>
      <p:sp>
        <p:nvSpPr>
          <p:cNvPr id="6173" name="Line 18"/>
          <p:cNvSpPr>
            <a:spLocks noChangeShapeType="1"/>
          </p:cNvSpPr>
          <p:nvPr/>
        </p:nvSpPr>
        <p:spPr bwMode="auto">
          <a:xfrm>
            <a:off x="2725738" y="2214563"/>
            <a:ext cx="49530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4" name="Line 19"/>
          <p:cNvSpPr>
            <a:spLocks noChangeShapeType="1"/>
          </p:cNvSpPr>
          <p:nvPr/>
        </p:nvSpPr>
        <p:spPr bwMode="auto">
          <a:xfrm flipH="1">
            <a:off x="3086100" y="2979738"/>
            <a:ext cx="2254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5" name="Line 20"/>
          <p:cNvSpPr>
            <a:spLocks noChangeShapeType="1"/>
          </p:cNvSpPr>
          <p:nvPr/>
        </p:nvSpPr>
        <p:spPr bwMode="auto">
          <a:xfrm>
            <a:off x="3535363" y="2889250"/>
            <a:ext cx="49530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6" name="Oval 24"/>
          <p:cNvSpPr>
            <a:spLocks noChangeArrowheads="1"/>
          </p:cNvSpPr>
          <p:nvPr/>
        </p:nvSpPr>
        <p:spPr bwMode="auto">
          <a:xfrm>
            <a:off x="4435475" y="378936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77" name="Oval 25"/>
          <p:cNvSpPr>
            <a:spLocks noChangeArrowheads="1"/>
          </p:cNvSpPr>
          <p:nvPr/>
        </p:nvSpPr>
        <p:spPr bwMode="auto">
          <a:xfrm>
            <a:off x="2635250" y="3968750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78" name="Oval 26"/>
          <p:cNvSpPr>
            <a:spLocks noChangeArrowheads="1"/>
          </p:cNvSpPr>
          <p:nvPr/>
        </p:nvSpPr>
        <p:spPr bwMode="auto">
          <a:xfrm>
            <a:off x="3176588" y="392430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6179" name="Group 69"/>
          <p:cNvGrpSpPr>
            <a:grpSpLocks/>
          </p:cNvGrpSpPr>
          <p:nvPr/>
        </p:nvGrpSpPr>
        <p:grpSpPr bwMode="auto">
          <a:xfrm>
            <a:off x="1062038" y="2754313"/>
            <a:ext cx="566737" cy="765175"/>
            <a:chOff x="1122" y="1707"/>
            <a:chExt cx="357" cy="482"/>
          </a:xfrm>
        </p:grpSpPr>
        <p:sp>
          <p:nvSpPr>
            <p:cNvPr id="6202" name="Oval 6"/>
            <p:cNvSpPr>
              <a:spLocks noChangeArrowheads="1"/>
            </p:cNvSpPr>
            <p:nvPr/>
          </p:nvSpPr>
          <p:spPr bwMode="auto">
            <a:xfrm>
              <a:off x="1207" y="170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03" name="Oval 22"/>
            <p:cNvSpPr>
              <a:spLocks noChangeArrowheads="1"/>
            </p:cNvSpPr>
            <p:nvPr/>
          </p:nvSpPr>
          <p:spPr bwMode="auto">
            <a:xfrm>
              <a:off x="1122" y="207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04" name="Line 29"/>
            <p:cNvSpPr>
              <a:spLocks noChangeShapeType="1"/>
            </p:cNvSpPr>
            <p:nvPr/>
          </p:nvSpPr>
          <p:spPr bwMode="auto">
            <a:xfrm flipH="1">
              <a:off x="1178" y="1933"/>
              <a:ext cx="5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80" name="Line 31"/>
          <p:cNvSpPr>
            <a:spLocks noChangeShapeType="1"/>
          </p:cNvSpPr>
          <p:nvPr/>
        </p:nvSpPr>
        <p:spPr bwMode="auto">
          <a:xfrm flipH="1">
            <a:off x="2770188" y="3789363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1" name="Line 32"/>
          <p:cNvSpPr>
            <a:spLocks noChangeShapeType="1"/>
          </p:cNvSpPr>
          <p:nvPr/>
        </p:nvSpPr>
        <p:spPr bwMode="auto">
          <a:xfrm>
            <a:off x="3086100" y="3789363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182" name="Group 68"/>
          <p:cNvGrpSpPr>
            <a:grpSpLocks/>
          </p:cNvGrpSpPr>
          <p:nvPr/>
        </p:nvGrpSpPr>
        <p:grpSpPr bwMode="auto">
          <a:xfrm>
            <a:off x="1692275" y="3338513"/>
            <a:ext cx="765175" cy="811212"/>
            <a:chOff x="2142" y="2557"/>
            <a:chExt cx="482" cy="511"/>
          </a:xfrm>
        </p:grpSpPr>
        <p:sp>
          <p:nvSpPr>
            <p:cNvPr id="6196" name="Oval 10"/>
            <p:cNvSpPr>
              <a:spLocks noChangeArrowheads="1"/>
            </p:cNvSpPr>
            <p:nvPr/>
          </p:nvSpPr>
          <p:spPr bwMode="auto">
            <a:xfrm>
              <a:off x="2227" y="258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197" name="Text Box 15"/>
            <p:cNvSpPr txBox="1">
              <a:spLocks noChangeArrowheads="1"/>
            </p:cNvSpPr>
            <p:nvPr/>
          </p:nvSpPr>
          <p:spPr bwMode="auto">
            <a:xfrm>
              <a:off x="2227" y="2557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0"/>
                <a:t>30</a:t>
              </a:r>
            </a:p>
          </p:txBody>
        </p:sp>
        <p:sp>
          <p:nvSpPr>
            <p:cNvPr id="6198" name="Oval 27"/>
            <p:cNvSpPr>
              <a:spLocks noChangeArrowheads="1"/>
            </p:cNvSpPr>
            <p:nvPr/>
          </p:nvSpPr>
          <p:spPr bwMode="auto">
            <a:xfrm>
              <a:off x="2483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199" name="Oval 28"/>
            <p:cNvSpPr>
              <a:spLocks noChangeArrowheads="1"/>
            </p:cNvSpPr>
            <p:nvPr/>
          </p:nvSpPr>
          <p:spPr bwMode="auto">
            <a:xfrm>
              <a:off x="2142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200" name="Line 33"/>
            <p:cNvSpPr>
              <a:spLocks noChangeShapeType="1"/>
            </p:cNvSpPr>
            <p:nvPr/>
          </p:nvSpPr>
          <p:spPr bwMode="auto">
            <a:xfrm flipH="1">
              <a:off x="2199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1" name="Line 34"/>
            <p:cNvSpPr>
              <a:spLocks noChangeShapeType="1"/>
            </p:cNvSpPr>
            <p:nvPr/>
          </p:nvSpPr>
          <p:spPr bwMode="auto">
            <a:xfrm>
              <a:off x="2426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83" name="Line 35"/>
          <p:cNvSpPr>
            <a:spLocks noChangeShapeType="1"/>
          </p:cNvSpPr>
          <p:nvPr/>
        </p:nvSpPr>
        <p:spPr bwMode="auto">
          <a:xfrm>
            <a:off x="4346575" y="3654425"/>
            <a:ext cx="134938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4" name="Line 70"/>
          <p:cNvSpPr>
            <a:spLocks noChangeShapeType="1"/>
          </p:cNvSpPr>
          <p:nvPr/>
        </p:nvSpPr>
        <p:spPr bwMode="auto">
          <a:xfrm flipH="1">
            <a:off x="1557338" y="2303463"/>
            <a:ext cx="76517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5" name="Line 71"/>
          <p:cNvSpPr>
            <a:spLocks noChangeShapeType="1"/>
          </p:cNvSpPr>
          <p:nvPr/>
        </p:nvSpPr>
        <p:spPr bwMode="auto">
          <a:xfrm>
            <a:off x="1557338" y="3114675"/>
            <a:ext cx="35877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6" name="Oval 72"/>
          <p:cNvSpPr>
            <a:spLocks noChangeArrowheads="1"/>
          </p:cNvSpPr>
          <p:nvPr/>
        </p:nvSpPr>
        <p:spPr bwMode="auto">
          <a:xfrm>
            <a:off x="3806825" y="387826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87" name="Line 73"/>
          <p:cNvSpPr>
            <a:spLocks noChangeShapeType="1"/>
          </p:cNvSpPr>
          <p:nvPr/>
        </p:nvSpPr>
        <p:spPr bwMode="auto">
          <a:xfrm flipH="1">
            <a:off x="3897313" y="3698875"/>
            <a:ext cx="1793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8" name="Line 82"/>
          <p:cNvSpPr>
            <a:spLocks noChangeShapeType="1"/>
          </p:cNvSpPr>
          <p:nvPr/>
        </p:nvSpPr>
        <p:spPr bwMode="auto">
          <a:xfrm>
            <a:off x="6281738" y="2214563"/>
            <a:ext cx="153035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9" name="Line 83"/>
          <p:cNvSpPr>
            <a:spLocks noChangeShapeType="1"/>
          </p:cNvSpPr>
          <p:nvPr/>
        </p:nvSpPr>
        <p:spPr bwMode="auto">
          <a:xfrm flipH="1">
            <a:off x="6867525" y="3789363"/>
            <a:ext cx="585788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90" name="Line 84"/>
          <p:cNvSpPr>
            <a:spLocks noChangeShapeType="1"/>
          </p:cNvSpPr>
          <p:nvPr/>
        </p:nvSpPr>
        <p:spPr bwMode="auto">
          <a:xfrm>
            <a:off x="6867525" y="4598988"/>
            <a:ext cx="31432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91" name="Text Box 85"/>
          <p:cNvSpPr txBox="1">
            <a:spLocks noChangeArrowheads="1"/>
          </p:cNvSpPr>
          <p:nvPr/>
        </p:nvSpPr>
        <p:spPr bwMode="auto">
          <a:xfrm>
            <a:off x="6507163" y="1628775"/>
            <a:ext cx="2160587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Poor balancing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 i="0">
                <a:sym typeface="Symbol" pitchFamily="18" charset="2"/>
              </a:rPr>
              <a:t>(</a:t>
            </a:r>
            <a:r>
              <a:rPr lang="en-US" altLang="zh-CN" sz="2400">
                <a:sym typeface="Symbol" pitchFamily="18" charset="2"/>
              </a:rPr>
              <a:t>n</a:t>
            </a:r>
            <a:r>
              <a:rPr lang="en-US" altLang="zh-CN" sz="2400" i="0">
                <a:sym typeface="Symbol" pitchFamily="18" charset="2"/>
              </a:rPr>
              <a:t>)</a:t>
            </a:r>
          </a:p>
        </p:txBody>
      </p:sp>
      <p:sp>
        <p:nvSpPr>
          <p:cNvPr id="6192" name="Text Box 86"/>
          <p:cNvSpPr txBox="1">
            <a:spLocks noChangeArrowheads="1"/>
          </p:cNvSpPr>
          <p:nvPr/>
        </p:nvSpPr>
        <p:spPr bwMode="auto">
          <a:xfrm>
            <a:off x="127909" y="5876925"/>
            <a:ext cx="7004048" cy="769441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 i="0" dirty="0"/>
              <a:t>Each node has a key, belonging to a linear ordered set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 i="0" dirty="0"/>
              <a:t>An </a:t>
            </a:r>
            <a:r>
              <a:rPr lang="en-US" altLang="zh-CN" sz="2000" i="0" dirty="0" err="1"/>
              <a:t>inorder</a:t>
            </a:r>
            <a:r>
              <a:rPr lang="en-US" altLang="zh-CN" sz="2000" i="0" dirty="0"/>
              <a:t> traversal (</a:t>
            </a:r>
            <a:r>
              <a:rPr lang="zh-CN" altLang="en-US" sz="2000" i="0" dirty="0"/>
              <a:t>中序遍历</a:t>
            </a:r>
            <a:r>
              <a:rPr lang="en-US" altLang="zh-CN" sz="2000" i="0" dirty="0"/>
              <a:t>) produces a sorted list of the keys</a:t>
            </a:r>
          </a:p>
        </p:txBody>
      </p:sp>
      <p:sp>
        <p:nvSpPr>
          <p:cNvPr id="6193" name="Line 87"/>
          <p:cNvSpPr>
            <a:spLocks noChangeShapeType="1"/>
          </p:cNvSpPr>
          <p:nvPr/>
        </p:nvSpPr>
        <p:spPr bwMode="auto">
          <a:xfrm>
            <a:off x="836613" y="4149725"/>
            <a:ext cx="0" cy="10350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94" name="Text Box 89"/>
          <p:cNvSpPr txBox="1">
            <a:spLocks noChangeArrowheads="1"/>
          </p:cNvSpPr>
          <p:nvPr/>
        </p:nvSpPr>
        <p:spPr bwMode="auto">
          <a:xfrm>
            <a:off x="2411413" y="4284663"/>
            <a:ext cx="27003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</a:rPr>
              <a:t>In a properly drawn tree, pushing forward to get the ordered list.</a:t>
            </a:r>
          </a:p>
        </p:txBody>
      </p:sp>
      <p:sp>
        <p:nvSpPr>
          <p:cNvPr id="6195" name="Text Box 90"/>
          <p:cNvSpPr txBox="1">
            <a:spLocks noChangeArrowheads="1"/>
          </p:cNvSpPr>
          <p:nvPr/>
        </p:nvSpPr>
        <p:spPr bwMode="auto">
          <a:xfrm>
            <a:off x="206375" y="1763713"/>
            <a:ext cx="2160588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Good balancing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 i="0">
                <a:sym typeface="Symbol" pitchFamily="18" charset="2"/>
              </a:rPr>
              <a:t>(log</a:t>
            </a:r>
            <a:r>
              <a:rPr lang="en-US" altLang="zh-CN" sz="2400">
                <a:sym typeface="Symbol" pitchFamily="18" charset="2"/>
              </a:rPr>
              <a:t>n</a:t>
            </a:r>
            <a:r>
              <a:rPr lang="en-US" altLang="zh-CN" sz="2400" i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103"/>
          <p:cNvSpPr>
            <a:spLocks/>
          </p:cNvSpPr>
          <p:nvPr/>
        </p:nvSpPr>
        <p:spPr bwMode="auto">
          <a:xfrm>
            <a:off x="5602288" y="4668838"/>
            <a:ext cx="954087" cy="1230312"/>
          </a:xfrm>
          <a:custGeom>
            <a:avLst/>
            <a:gdLst>
              <a:gd name="T0" fmla="*/ 748485220 w 601"/>
              <a:gd name="T1" fmla="*/ 37801535 h 775"/>
              <a:gd name="T2" fmla="*/ 309978263 w 601"/>
              <a:gd name="T3" fmla="*/ 365421714 h 775"/>
              <a:gd name="T4" fmla="*/ 151209296 w 601"/>
              <a:gd name="T5" fmla="*/ 819049655 h 775"/>
              <a:gd name="T6" fmla="*/ 7559671 w 601"/>
              <a:gd name="T7" fmla="*/ 1247476043 h 775"/>
              <a:gd name="T8" fmla="*/ 199091446 w 601"/>
              <a:gd name="T9" fmla="*/ 1844753625 h 775"/>
              <a:gd name="T10" fmla="*/ 965218544 w 601"/>
              <a:gd name="T11" fmla="*/ 1900197040 h 775"/>
              <a:gd name="T12" fmla="*/ 1350803042 w 601"/>
              <a:gd name="T13" fmla="*/ 1680942742 h 775"/>
              <a:gd name="T14" fmla="*/ 1514612319 w 601"/>
              <a:gd name="T15" fmla="*/ 1078626437 h 775"/>
              <a:gd name="T16" fmla="*/ 1350803042 w 601"/>
              <a:gd name="T17" fmla="*/ 584676012 h 775"/>
              <a:gd name="T18" fmla="*/ 965218544 w 601"/>
              <a:gd name="T19" fmla="*/ 93244950 h 775"/>
              <a:gd name="T20" fmla="*/ 748485220 w 601"/>
              <a:gd name="T21" fmla="*/ 37801535 h 7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1"/>
              <a:gd name="T34" fmla="*/ 0 h 775"/>
              <a:gd name="T35" fmla="*/ 601 w 601"/>
              <a:gd name="T36" fmla="*/ 775 h 7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1" h="775">
                <a:moveTo>
                  <a:pt x="297" y="15"/>
                </a:moveTo>
                <a:cubicBezTo>
                  <a:pt x="254" y="33"/>
                  <a:pt x="163" y="93"/>
                  <a:pt x="123" y="145"/>
                </a:cubicBezTo>
                <a:cubicBezTo>
                  <a:pt x="83" y="197"/>
                  <a:pt x="80" y="267"/>
                  <a:pt x="60" y="325"/>
                </a:cubicBezTo>
                <a:cubicBezTo>
                  <a:pt x="40" y="383"/>
                  <a:pt x="0" y="427"/>
                  <a:pt x="3" y="495"/>
                </a:cubicBezTo>
                <a:cubicBezTo>
                  <a:pt x="6" y="563"/>
                  <a:pt x="16" y="689"/>
                  <a:pt x="79" y="732"/>
                </a:cubicBezTo>
                <a:cubicBezTo>
                  <a:pt x="142" y="775"/>
                  <a:pt x="307" y="765"/>
                  <a:pt x="383" y="754"/>
                </a:cubicBezTo>
                <a:cubicBezTo>
                  <a:pt x="459" y="743"/>
                  <a:pt x="500" y="721"/>
                  <a:pt x="536" y="667"/>
                </a:cubicBezTo>
                <a:cubicBezTo>
                  <a:pt x="572" y="613"/>
                  <a:pt x="601" y="500"/>
                  <a:pt x="601" y="428"/>
                </a:cubicBezTo>
                <a:cubicBezTo>
                  <a:pt x="601" y="356"/>
                  <a:pt x="572" y="297"/>
                  <a:pt x="536" y="232"/>
                </a:cubicBezTo>
                <a:cubicBezTo>
                  <a:pt x="500" y="167"/>
                  <a:pt x="423" y="73"/>
                  <a:pt x="383" y="37"/>
                </a:cubicBezTo>
                <a:cubicBezTo>
                  <a:pt x="343" y="1"/>
                  <a:pt x="341" y="0"/>
                  <a:pt x="297" y="15"/>
                </a:cubicBezTo>
                <a:close/>
              </a:path>
            </a:pathLst>
          </a:cu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" name="Freeform 102"/>
          <p:cNvSpPr>
            <a:spLocks/>
          </p:cNvSpPr>
          <p:nvPr/>
        </p:nvSpPr>
        <p:spPr bwMode="auto">
          <a:xfrm>
            <a:off x="3487738" y="4598988"/>
            <a:ext cx="984250" cy="1238250"/>
          </a:xfrm>
          <a:custGeom>
            <a:avLst/>
            <a:gdLst>
              <a:gd name="T0" fmla="*/ 791329063 w 620"/>
              <a:gd name="T1" fmla="*/ 0 h 780"/>
              <a:gd name="T2" fmla="*/ 362902500 w 620"/>
              <a:gd name="T3" fmla="*/ 357862188 h 780"/>
              <a:gd name="T4" fmla="*/ 78125638 w 620"/>
              <a:gd name="T5" fmla="*/ 1071067200 h 780"/>
              <a:gd name="T6" fmla="*/ 105846563 w 620"/>
              <a:gd name="T7" fmla="*/ 1791831888 h 780"/>
              <a:gd name="T8" fmla="*/ 708164700 w 620"/>
              <a:gd name="T9" fmla="*/ 1955641250 h 780"/>
              <a:gd name="T10" fmla="*/ 1202115325 w 620"/>
              <a:gd name="T11" fmla="*/ 1847275325 h 780"/>
              <a:gd name="T12" fmla="*/ 1507053438 w 620"/>
              <a:gd name="T13" fmla="*/ 1499493763 h 780"/>
              <a:gd name="T14" fmla="*/ 1529735638 w 620"/>
              <a:gd name="T15" fmla="*/ 1081147825 h 780"/>
              <a:gd name="T16" fmla="*/ 1365924688 w 620"/>
              <a:gd name="T17" fmla="*/ 423386250 h 780"/>
              <a:gd name="T18" fmla="*/ 1091228450 w 620"/>
              <a:gd name="T19" fmla="*/ 93246575 h 780"/>
              <a:gd name="T20" fmla="*/ 791329063 w 620"/>
              <a:gd name="T21" fmla="*/ 0 h 7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0"/>
              <a:gd name="T34" fmla="*/ 0 h 780"/>
              <a:gd name="T35" fmla="*/ 620 w 620"/>
              <a:gd name="T36" fmla="*/ 780 h 78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0" h="780">
                <a:moveTo>
                  <a:pt x="314" y="0"/>
                </a:moveTo>
                <a:cubicBezTo>
                  <a:pt x="276" y="28"/>
                  <a:pt x="191" y="71"/>
                  <a:pt x="144" y="142"/>
                </a:cubicBezTo>
                <a:cubicBezTo>
                  <a:pt x="97" y="213"/>
                  <a:pt x="48" y="330"/>
                  <a:pt x="31" y="425"/>
                </a:cubicBezTo>
                <a:cubicBezTo>
                  <a:pt x="14" y="520"/>
                  <a:pt x="0" y="653"/>
                  <a:pt x="42" y="711"/>
                </a:cubicBezTo>
                <a:cubicBezTo>
                  <a:pt x="84" y="769"/>
                  <a:pt x="209" y="772"/>
                  <a:pt x="281" y="776"/>
                </a:cubicBezTo>
                <a:cubicBezTo>
                  <a:pt x="353" y="780"/>
                  <a:pt x="424" y="763"/>
                  <a:pt x="477" y="733"/>
                </a:cubicBezTo>
                <a:cubicBezTo>
                  <a:pt x="530" y="703"/>
                  <a:pt x="576" y="646"/>
                  <a:pt x="598" y="595"/>
                </a:cubicBezTo>
                <a:cubicBezTo>
                  <a:pt x="620" y="544"/>
                  <a:pt x="616" y="500"/>
                  <a:pt x="607" y="429"/>
                </a:cubicBezTo>
                <a:cubicBezTo>
                  <a:pt x="598" y="358"/>
                  <a:pt x="571" y="233"/>
                  <a:pt x="542" y="168"/>
                </a:cubicBezTo>
                <a:cubicBezTo>
                  <a:pt x="513" y="103"/>
                  <a:pt x="471" y="65"/>
                  <a:pt x="433" y="37"/>
                </a:cubicBezTo>
                <a:cubicBezTo>
                  <a:pt x="395" y="9"/>
                  <a:pt x="339" y="8"/>
                  <a:pt x="314" y="0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72" name="Freeform 61"/>
          <p:cNvSpPr>
            <a:spLocks/>
          </p:cNvSpPr>
          <p:nvPr/>
        </p:nvSpPr>
        <p:spPr bwMode="auto">
          <a:xfrm>
            <a:off x="3194050" y="2924175"/>
            <a:ext cx="2714625" cy="2493963"/>
          </a:xfrm>
          <a:custGeom>
            <a:avLst/>
            <a:gdLst>
              <a:gd name="T0" fmla="*/ 133569075 w 1710"/>
              <a:gd name="T1" fmla="*/ 1108868972 h 1571"/>
              <a:gd name="T2" fmla="*/ 473789375 w 1710"/>
              <a:gd name="T3" fmla="*/ 657761707 h 1571"/>
              <a:gd name="T4" fmla="*/ 1257558763 w 1710"/>
              <a:gd name="T5" fmla="*/ 229335058 h 1571"/>
              <a:gd name="T6" fmla="*/ 2147483647 w 1710"/>
              <a:gd name="T7" fmla="*/ 88206280 h 1571"/>
              <a:gd name="T8" fmla="*/ 2147483647 w 1710"/>
              <a:gd name="T9" fmla="*/ 753527664 h 1571"/>
              <a:gd name="T10" fmla="*/ 2147483647 w 1710"/>
              <a:gd name="T11" fmla="*/ 2121971988 h 1571"/>
              <a:gd name="T12" fmla="*/ 2147483647 w 1710"/>
              <a:gd name="T13" fmla="*/ 2147483647 h 1571"/>
              <a:gd name="T14" fmla="*/ 2147483647 w 1710"/>
              <a:gd name="T15" fmla="*/ 2147483647 h 1571"/>
              <a:gd name="T16" fmla="*/ 2147483647 w 1710"/>
              <a:gd name="T17" fmla="*/ 2147483647 h 1571"/>
              <a:gd name="T18" fmla="*/ 2147483647 w 1710"/>
              <a:gd name="T19" fmla="*/ 2147483647 h 1571"/>
              <a:gd name="T20" fmla="*/ 1688504688 w 1710"/>
              <a:gd name="T21" fmla="*/ 2147483647 h 1571"/>
              <a:gd name="T22" fmla="*/ 829132200 w 1710"/>
              <a:gd name="T23" fmla="*/ 2147483647 h 1571"/>
              <a:gd name="T24" fmla="*/ 133569075 w 1710"/>
              <a:gd name="T25" fmla="*/ 2147483647 h 1571"/>
              <a:gd name="T26" fmla="*/ 22682200 w 1710"/>
              <a:gd name="T27" fmla="*/ 1547376248 h 1571"/>
              <a:gd name="T28" fmla="*/ 133569075 w 1710"/>
              <a:gd name="T29" fmla="*/ 1108868972 h 15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10"/>
              <a:gd name="T46" fmla="*/ 0 h 1571"/>
              <a:gd name="T47" fmla="*/ 1710 w 1710"/>
              <a:gd name="T48" fmla="*/ 1571 h 157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10" h="1571">
                <a:moveTo>
                  <a:pt x="53" y="440"/>
                </a:moveTo>
                <a:cubicBezTo>
                  <a:pt x="83" y="367"/>
                  <a:pt x="114" y="319"/>
                  <a:pt x="188" y="261"/>
                </a:cubicBezTo>
                <a:cubicBezTo>
                  <a:pt x="262" y="203"/>
                  <a:pt x="367" y="129"/>
                  <a:pt x="499" y="91"/>
                </a:cubicBezTo>
                <a:cubicBezTo>
                  <a:pt x="631" y="53"/>
                  <a:pt x="816" y="0"/>
                  <a:pt x="981" y="35"/>
                </a:cubicBezTo>
                <a:cubicBezTo>
                  <a:pt x="1146" y="70"/>
                  <a:pt x="1366" y="165"/>
                  <a:pt x="1487" y="299"/>
                </a:cubicBezTo>
                <a:cubicBezTo>
                  <a:pt x="1608" y="433"/>
                  <a:pt x="1700" y="659"/>
                  <a:pt x="1705" y="842"/>
                </a:cubicBezTo>
                <a:cubicBezTo>
                  <a:pt x="1710" y="1025"/>
                  <a:pt x="1614" y="1274"/>
                  <a:pt x="1520" y="1395"/>
                </a:cubicBezTo>
                <a:cubicBezTo>
                  <a:pt x="1426" y="1516"/>
                  <a:pt x="1247" y="1571"/>
                  <a:pt x="1140" y="1571"/>
                </a:cubicBezTo>
                <a:cubicBezTo>
                  <a:pt x="1033" y="1571"/>
                  <a:pt x="926" y="1490"/>
                  <a:pt x="879" y="1397"/>
                </a:cubicBezTo>
                <a:cubicBezTo>
                  <a:pt x="832" y="1304"/>
                  <a:pt x="892" y="1101"/>
                  <a:pt x="857" y="1016"/>
                </a:cubicBezTo>
                <a:cubicBezTo>
                  <a:pt x="822" y="931"/>
                  <a:pt x="758" y="883"/>
                  <a:pt x="670" y="885"/>
                </a:cubicBezTo>
                <a:cubicBezTo>
                  <a:pt x="582" y="887"/>
                  <a:pt x="432" y="1025"/>
                  <a:pt x="329" y="1027"/>
                </a:cubicBezTo>
                <a:cubicBezTo>
                  <a:pt x="226" y="1029"/>
                  <a:pt x="106" y="966"/>
                  <a:pt x="53" y="897"/>
                </a:cubicBezTo>
                <a:cubicBezTo>
                  <a:pt x="0" y="828"/>
                  <a:pt x="9" y="690"/>
                  <a:pt x="9" y="614"/>
                </a:cubicBezTo>
                <a:cubicBezTo>
                  <a:pt x="9" y="538"/>
                  <a:pt x="44" y="476"/>
                  <a:pt x="53" y="44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9" y="92076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Node Group</a:t>
            </a:r>
          </a:p>
        </p:txBody>
      </p:sp>
      <p:sp>
        <p:nvSpPr>
          <p:cNvPr id="7174" name="Oval 7"/>
          <p:cNvSpPr>
            <a:spLocks noChangeArrowheads="1"/>
          </p:cNvSpPr>
          <p:nvPr/>
        </p:nvSpPr>
        <p:spPr bwMode="auto">
          <a:xfrm>
            <a:off x="4346575" y="31591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5" name="Oval 13"/>
          <p:cNvSpPr>
            <a:spLocks noChangeArrowheads="1"/>
          </p:cNvSpPr>
          <p:nvPr/>
        </p:nvSpPr>
        <p:spPr bwMode="auto">
          <a:xfrm>
            <a:off x="3402013" y="39687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6" name="Oval 14"/>
          <p:cNvSpPr>
            <a:spLocks noChangeArrowheads="1"/>
          </p:cNvSpPr>
          <p:nvPr/>
        </p:nvSpPr>
        <p:spPr bwMode="auto">
          <a:xfrm>
            <a:off x="5246688" y="39243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7" name="Oval 15"/>
          <p:cNvSpPr>
            <a:spLocks noChangeArrowheads="1"/>
          </p:cNvSpPr>
          <p:nvPr/>
        </p:nvSpPr>
        <p:spPr bwMode="auto">
          <a:xfrm>
            <a:off x="7227888" y="311467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8" name="Oval 16"/>
          <p:cNvSpPr>
            <a:spLocks noChangeArrowheads="1"/>
          </p:cNvSpPr>
          <p:nvPr/>
        </p:nvSpPr>
        <p:spPr bwMode="auto">
          <a:xfrm>
            <a:off x="6507163" y="39687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9" name="Oval 17"/>
          <p:cNvSpPr>
            <a:spLocks noChangeArrowheads="1"/>
          </p:cNvSpPr>
          <p:nvPr/>
        </p:nvSpPr>
        <p:spPr bwMode="auto">
          <a:xfrm>
            <a:off x="7993063" y="39687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0" name="Oval 18"/>
          <p:cNvSpPr>
            <a:spLocks noChangeArrowheads="1"/>
          </p:cNvSpPr>
          <p:nvPr/>
        </p:nvSpPr>
        <p:spPr bwMode="auto">
          <a:xfrm>
            <a:off x="7407275" y="477837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1" name="Oval 19"/>
          <p:cNvSpPr>
            <a:spLocks noChangeArrowheads="1"/>
          </p:cNvSpPr>
          <p:nvPr/>
        </p:nvSpPr>
        <p:spPr bwMode="auto">
          <a:xfrm>
            <a:off x="5832475" y="48244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2" name="Oval 20"/>
          <p:cNvSpPr>
            <a:spLocks noChangeArrowheads="1"/>
          </p:cNvSpPr>
          <p:nvPr/>
        </p:nvSpPr>
        <p:spPr bwMode="auto">
          <a:xfrm>
            <a:off x="4797425" y="48244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3" name="Oval 21"/>
          <p:cNvSpPr>
            <a:spLocks noChangeArrowheads="1"/>
          </p:cNvSpPr>
          <p:nvPr/>
        </p:nvSpPr>
        <p:spPr bwMode="auto">
          <a:xfrm>
            <a:off x="3851275" y="48244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4" name="Text Box 28"/>
          <p:cNvSpPr txBox="1">
            <a:spLocks noChangeArrowheads="1"/>
          </p:cNvSpPr>
          <p:nvPr/>
        </p:nvSpPr>
        <p:spPr bwMode="auto">
          <a:xfrm>
            <a:off x="3806825" y="4824413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65</a:t>
            </a:r>
          </a:p>
        </p:txBody>
      </p:sp>
      <p:sp>
        <p:nvSpPr>
          <p:cNvPr id="7185" name="Text Box 29"/>
          <p:cNvSpPr txBox="1">
            <a:spLocks noChangeArrowheads="1"/>
          </p:cNvSpPr>
          <p:nvPr/>
        </p:nvSpPr>
        <p:spPr bwMode="auto">
          <a:xfrm>
            <a:off x="6462713" y="396875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60</a:t>
            </a:r>
          </a:p>
        </p:txBody>
      </p:sp>
      <p:sp>
        <p:nvSpPr>
          <p:cNvPr id="7186" name="Text Box 30"/>
          <p:cNvSpPr txBox="1">
            <a:spLocks noChangeArrowheads="1"/>
          </p:cNvSpPr>
          <p:nvPr/>
        </p:nvSpPr>
        <p:spPr bwMode="auto">
          <a:xfrm>
            <a:off x="7181850" y="3114675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70</a:t>
            </a:r>
          </a:p>
        </p:txBody>
      </p:sp>
      <p:sp>
        <p:nvSpPr>
          <p:cNvPr id="7187" name="Text Box 32"/>
          <p:cNvSpPr txBox="1">
            <a:spLocks noChangeArrowheads="1"/>
          </p:cNvSpPr>
          <p:nvPr/>
        </p:nvSpPr>
        <p:spPr bwMode="auto">
          <a:xfrm>
            <a:off x="5786438" y="4824413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90</a:t>
            </a:r>
          </a:p>
        </p:txBody>
      </p:sp>
      <p:sp>
        <p:nvSpPr>
          <p:cNvPr id="7188" name="Text Box 33"/>
          <p:cNvSpPr txBox="1">
            <a:spLocks noChangeArrowheads="1"/>
          </p:cNvSpPr>
          <p:nvPr/>
        </p:nvSpPr>
        <p:spPr bwMode="auto">
          <a:xfrm>
            <a:off x="5202238" y="392430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80</a:t>
            </a:r>
          </a:p>
        </p:txBody>
      </p:sp>
      <p:sp>
        <p:nvSpPr>
          <p:cNvPr id="7189" name="Text Box 34"/>
          <p:cNvSpPr txBox="1">
            <a:spLocks noChangeArrowheads="1"/>
          </p:cNvSpPr>
          <p:nvPr/>
        </p:nvSpPr>
        <p:spPr bwMode="auto">
          <a:xfrm>
            <a:off x="4751388" y="4824413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75</a:t>
            </a:r>
          </a:p>
        </p:txBody>
      </p:sp>
      <p:sp>
        <p:nvSpPr>
          <p:cNvPr id="7190" name="Text Box 36"/>
          <p:cNvSpPr txBox="1">
            <a:spLocks noChangeArrowheads="1"/>
          </p:cNvSpPr>
          <p:nvPr/>
        </p:nvSpPr>
        <p:spPr bwMode="auto">
          <a:xfrm>
            <a:off x="3357563" y="396875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60</a:t>
            </a:r>
          </a:p>
        </p:txBody>
      </p:sp>
      <p:sp>
        <p:nvSpPr>
          <p:cNvPr id="7191" name="Text Box 37"/>
          <p:cNvSpPr txBox="1">
            <a:spLocks noChangeArrowheads="1"/>
          </p:cNvSpPr>
          <p:nvPr/>
        </p:nvSpPr>
        <p:spPr bwMode="auto">
          <a:xfrm>
            <a:off x="4302125" y="3159125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70</a:t>
            </a:r>
          </a:p>
        </p:txBody>
      </p:sp>
      <p:sp>
        <p:nvSpPr>
          <p:cNvPr id="7192" name="Text Box 38"/>
          <p:cNvSpPr txBox="1">
            <a:spLocks noChangeArrowheads="1"/>
          </p:cNvSpPr>
          <p:nvPr/>
        </p:nvSpPr>
        <p:spPr bwMode="auto">
          <a:xfrm>
            <a:off x="7362825" y="4778375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75</a:t>
            </a:r>
          </a:p>
        </p:txBody>
      </p:sp>
      <p:sp>
        <p:nvSpPr>
          <p:cNvPr id="7193" name="Text Box 39"/>
          <p:cNvSpPr txBox="1">
            <a:spLocks noChangeArrowheads="1"/>
          </p:cNvSpPr>
          <p:nvPr/>
        </p:nvSpPr>
        <p:spPr bwMode="auto">
          <a:xfrm>
            <a:off x="7947025" y="3924300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80</a:t>
            </a:r>
          </a:p>
        </p:txBody>
      </p:sp>
      <p:sp>
        <p:nvSpPr>
          <p:cNvPr id="7194" name="Line 43"/>
          <p:cNvSpPr>
            <a:spLocks noChangeShapeType="1"/>
          </p:cNvSpPr>
          <p:nvPr/>
        </p:nvSpPr>
        <p:spPr bwMode="auto">
          <a:xfrm>
            <a:off x="3357563" y="2528888"/>
            <a:ext cx="10350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5" name="Line 50"/>
          <p:cNvSpPr>
            <a:spLocks noChangeShapeType="1"/>
          </p:cNvSpPr>
          <p:nvPr/>
        </p:nvSpPr>
        <p:spPr bwMode="auto">
          <a:xfrm flipH="1">
            <a:off x="3762375" y="3473450"/>
            <a:ext cx="58420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6" name="Line 51"/>
          <p:cNvSpPr>
            <a:spLocks noChangeShapeType="1"/>
          </p:cNvSpPr>
          <p:nvPr/>
        </p:nvSpPr>
        <p:spPr bwMode="auto">
          <a:xfrm>
            <a:off x="3716338" y="4373563"/>
            <a:ext cx="26987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52"/>
          <p:cNvSpPr>
            <a:spLocks noChangeShapeType="1"/>
          </p:cNvSpPr>
          <p:nvPr/>
        </p:nvSpPr>
        <p:spPr bwMode="auto">
          <a:xfrm>
            <a:off x="4706938" y="3473450"/>
            <a:ext cx="585787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8" name="Line 53"/>
          <p:cNvSpPr>
            <a:spLocks noChangeShapeType="1"/>
          </p:cNvSpPr>
          <p:nvPr/>
        </p:nvSpPr>
        <p:spPr bwMode="auto">
          <a:xfrm flipH="1">
            <a:off x="5067300" y="4329113"/>
            <a:ext cx="2254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54"/>
          <p:cNvSpPr>
            <a:spLocks noChangeShapeType="1"/>
          </p:cNvSpPr>
          <p:nvPr/>
        </p:nvSpPr>
        <p:spPr bwMode="auto">
          <a:xfrm>
            <a:off x="5607050" y="4284663"/>
            <a:ext cx="360363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Line 55"/>
          <p:cNvSpPr>
            <a:spLocks noChangeShapeType="1"/>
          </p:cNvSpPr>
          <p:nvPr/>
        </p:nvSpPr>
        <p:spPr bwMode="auto">
          <a:xfrm flipH="1">
            <a:off x="6867525" y="3519488"/>
            <a:ext cx="4953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Line 56"/>
          <p:cNvSpPr>
            <a:spLocks noChangeShapeType="1"/>
          </p:cNvSpPr>
          <p:nvPr/>
        </p:nvSpPr>
        <p:spPr bwMode="auto">
          <a:xfrm>
            <a:off x="7632700" y="3429000"/>
            <a:ext cx="49530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2" name="Line 57"/>
          <p:cNvSpPr>
            <a:spLocks noChangeShapeType="1"/>
          </p:cNvSpPr>
          <p:nvPr/>
        </p:nvSpPr>
        <p:spPr bwMode="auto">
          <a:xfrm flipH="1">
            <a:off x="7767638" y="4329113"/>
            <a:ext cx="3143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18" name="AutoShape 62"/>
          <p:cNvSpPr>
            <a:spLocks noChangeArrowheads="1"/>
          </p:cNvSpPr>
          <p:nvPr/>
        </p:nvSpPr>
        <p:spPr bwMode="auto">
          <a:xfrm>
            <a:off x="5786438" y="3338513"/>
            <a:ext cx="1171575" cy="315912"/>
          </a:xfrm>
          <a:prstGeom prst="rightArrow">
            <a:avLst>
              <a:gd name="adj1" fmla="val 50000"/>
              <a:gd name="adj2" fmla="val 9271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04" name="Oval 68"/>
          <p:cNvSpPr>
            <a:spLocks noChangeArrowheads="1"/>
          </p:cNvSpPr>
          <p:nvPr/>
        </p:nvSpPr>
        <p:spPr bwMode="auto">
          <a:xfrm>
            <a:off x="3627438" y="545465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05" name="Oval 69"/>
          <p:cNvSpPr>
            <a:spLocks noChangeArrowheads="1"/>
          </p:cNvSpPr>
          <p:nvPr/>
        </p:nvSpPr>
        <p:spPr bwMode="auto">
          <a:xfrm>
            <a:off x="4122738" y="545465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06" name="Oval 70"/>
          <p:cNvSpPr>
            <a:spLocks noChangeArrowheads="1"/>
          </p:cNvSpPr>
          <p:nvPr/>
        </p:nvSpPr>
        <p:spPr bwMode="auto">
          <a:xfrm>
            <a:off x="4616450" y="5454650"/>
            <a:ext cx="179388" cy="18097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07" name="Oval 71"/>
          <p:cNvSpPr>
            <a:spLocks noChangeArrowheads="1"/>
          </p:cNvSpPr>
          <p:nvPr/>
        </p:nvSpPr>
        <p:spPr bwMode="auto">
          <a:xfrm>
            <a:off x="5246688" y="5454650"/>
            <a:ext cx="179387" cy="18097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08" name="Oval 72"/>
          <p:cNvSpPr>
            <a:spLocks noChangeArrowheads="1"/>
          </p:cNvSpPr>
          <p:nvPr/>
        </p:nvSpPr>
        <p:spPr bwMode="auto">
          <a:xfrm>
            <a:off x="5697538" y="545465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09" name="Oval 73"/>
          <p:cNvSpPr>
            <a:spLocks noChangeArrowheads="1"/>
          </p:cNvSpPr>
          <p:nvPr/>
        </p:nvSpPr>
        <p:spPr bwMode="auto">
          <a:xfrm>
            <a:off x="6281738" y="545465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10" name="Oval 78"/>
          <p:cNvSpPr>
            <a:spLocks noChangeArrowheads="1"/>
          </p:cNvSpPr>
          <p:nvPr/>
        </p:nvSpPr>
        <p:spPr bwMode="auto">
          <a:xfrm>
            <a:off x="8442325" y="4508500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11" name="Oval 79"/>
          <p:cNvSpPr>
            <a:spLocks noChangeArrowheads="1"/>
          </p:cNvSpPr>
          <p:nvPr/>
        </p:nvSpPr>
        <p:spPr bwMode="auto">
          <a:xfrm>
            <a:off x="7812088" y="5408613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12" name="Oval 80"/>
          <p:cNvSpPr>
            <a:spLocks noChangeArrowheads="1"/>
          </p:cNvSpPr>
          <p:nvPr/>
        </p:nvSpPr>
        <p:spPr bwMode="auto">
          <a:xfrm>
            <a:off x="7181850" y="540861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13" name="Oval 81"/>
          <p:cNvSpPr>
            <a:spLocks noChangeArrowheads="1"/>
          </p:cNvSpPr>
          <p:nvPr/>
        </p:nvSpPr>
        <p:spPr bwMode="auto">
          <a:xfrm>
            <a:off x="6911975" y="4554538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14" name="Oval 82"/>
          <p:cNvSpPr>
            <a:spLocks noChangeArrowheads="1"/>
          </p:cNvSpPr>
          <p:nvPr/>
        </p:nvSpPr>
        <p:spPr bwMode="auto">
          <a:xfrm>
            <a:off x="6372225" y="4554538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15" name="Oval 4"/>
          <p:cNvSpPr>
            <a:spLocks noChangeArrowheads="1"/>
          </p:cNvSpPr>
          <p:nvPr/>
        </p:nvSpPr>
        <p:spPr bwMode="auto">
          <a:xfrm>
            <a:off x="2906713" y="22590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16" name="Text Box 23"/>
          <p:cNvSpPr txBox="1">
            <a:spLocks noChangeArrowheads="1"/>
          </p:cNvSpPr>
          <p:nvPr/>
        </p:nvSpPr>
        <p:spPr bwMode="auto">
          <a:xfrm>
            <a:off x="2862263" y="2259013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50</a:t>
            </a:r>
          </a:p>
        </p:txBody>
      </p:sp>
      <p:sp>
        <p:nvSpPr>
          <p:cNvPr id="7217" name="Line 42"/>
          <p:cNvSpPr>
            <a:spLocks noChangeShapeType="1"/>
          </p:cNvSpPr>
          <p:nvPr/>
        </p:nvSpPr>
        <p:spPr bwMode="auto">
          <a:xfrm flipH="1">
            <a:off x="1241425" y="2573338"/>
            <a:ext cx="1665288" cy="855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8" name="Oval 67"/>
          <p:cNvSpPr>
            <a:spLocks noChangeArrowheads="1"/>
          </p:cNvSpPr>
          <p:nvPr/>
        </p:nvSpPr>
        <p:spPr bwMode="auto">
          <a:xfrm>
            <a:off x="3132138" y="4508500"/>
            <a:ext cx="179387" cy="1809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19" name="Line 89"/>
          <p:cNvSpPr>
            <a:spLocks noChangeShapeType="1"/>
          </p:cNvSpPr>
          <p:nvPr/>
        </p:nvSpPr>
        <p:spPr bwMode="auto">
          <a:xfrm flipH="1">
            <a:off x="3267075" y="4329113"/>
            <a:ext cx="1793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20" name="Oval 6"/>
          <p:cNvSpPr>
            <a:spLocks noChangeArrowheads="1"/>
          </p:cNvSpPr>
          <p:nvPr/>
        </p:nvSpPr>
        <p:spPr bwMode="auto">
          <a:xfrm>
            <a:off x="836613" y="33385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21" name="Oval 8"/>
          <p:cNvSpPr>
            <a:spLocks noChangeArrowheads="1"/>
          </p:cNvSpPr>
          <p:nvPr/>
        </p:nvSpPr>
        <p:spPr bwMode="auto">
          <a:xfrm>
            <a:off x="431800" y="41497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22" name="Oval 9"/>
          <p:cNvSpPr>
            <a:spLocks noChangeArrowheads="1"/>
          </p:cNvSpPr>
          <p:nvPr/>
        </p:nvSpPr>
        <p:spPr bwMode="auto">
          <a:xfrm>
            <a:off x="1692275" y="401478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23" name="Oval 10"/>
          <p:cNvSpPr>
            <a:spLocks noChangeArrowheads="1"/>
          </p:cNvSpPr>
          <p:nvPr/>
        </p:nvSpPr>
        <p:spPr bwMode="auto">
          <a:xfrm>
            <a:off x="2501900" y="47339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24" name="Oval 11"/>
          <p:cNvSpPr>
            <a:spLocks noChangeArrowheads="1"/>
          </p:cNvSpPr>
          <p:nvPr/>
        </p:nvSpPr>
        <p:spPr bwMode="auto">
          <a:xfrm>
            <a:off x="1331913" y="48244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25" name="Oval 12"/>
          <p:cNvSpPr>
            <a:spLocks noChangeArrowheads="1"/>
          </p:cNvSpPr>
          <p:nvPr/>
        </p:nvSpPr>
        <p:spPr bwMode="auto">
          <a:xfrm>
            <a:off x="2051050" y="55435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26" name="Text Box 24"/>
          <p:cNvSpPr txBox="1">
            <a:spLocks noChangeArrowheads="1"/>
          </p:cNvSpPr>
          <p:nvPr/>
        </p:nvSpPr>
        <p:spPr bwMode="auto">
          <a:xfrm>
            <a:off x="792163" y="3338513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15</a:t>
            </a:r>
          </a:p>
        </p:txBody>
      </p:sp>
      <p:sp>
        <p:nvSpPr>
          <p:cNvPr id="7227" name="Text Box 25"/>
          <p:cNvSpPr txBox="1">
            <a:spLocks noChangeArrowheads="1"/>
          </p:cNvSpPr>
          <p:nvPr/>
        </p:nvSpPr>
        <p:spPr bwMode="auto">
          <a:xfrm>
            <a:off x="431800" y="4149725"/>
            <a:ext cx="6302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10</a:t>
            </a:r>
          </a:p>
        </p:txBody>
      </p:sp>
      <p:sp>
        <p:nvSpPr>
          <p:cNvPr id="7228" name="Text Box 26"/>
          <p:cNvSpPr txBox="1">
            <a:spLocks noChangeArrowheads="1"/>
          </p:cNvSpPr>
          <p:nvPr/>
        </p:nvSpPr>
        <p:spPr bwMode="auto">
          <a:xfrm>
            <a:off x="1646238" y="4014788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25</a:t>
            </a:r>
          </a:p>
        </p:txBody>
      </p:sp>
      <p:sp>
        <p:nvSpPr>
          <p:cNvPr id="7229" name="Text Box 27"/>
          <p:cNvSpPr txBox="1">
            <a:spLocks noChangeArrowheads="1"/>
          </p:cNvSpPr>
          <p:nvPr/>
        </p:nvSpPr>
        <p:spPr bwMode="auto">
          <a:xfrm>
            <a:off x="1285875" y="4824413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20</a:t>
            </a:r>
          </a:p>
        </p:txBody>
      </p:sp>
      <p:sp>
        <p:nvSpPr>
          <p:cNvPr id="7230" name="Text Box 31"/>
          <p:cNvSpPr txBox="1">
            <a:spLocks noChangeArrowheads="1"/>
          </p:cNvSpPr>
          <p:nvPr/>
        </p:nvSpPr>
        <p:spPr bwMode="auto">
          <a:xfrm>
            <a:off x="2051050" y="5499100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30</a:t>
            </a:r>
          </a:p>
        </p:txBody>
      </p:sp>
      <p:sp>
        <p:nvSpPr>
          <p:cNvPr id="7231" name="Text Box 35"/>
          <p:cNvSpPr txBox="1">
            <a:spLocks noChangeArrowheads="1"/>
          </p:cNvSpPr>
          <p:nvPr/>
        </p:nvSpPr>
        <p:spPr bwMode="auto">
          <a:xfrm>
            <a:off x="2457450" y="4689475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40</a:t>
            </a:r>
          </a:p>
        </p:txBody>
      </p:sp>
      <p:sp>
        <p:nvSpPr>
          <p:cNvPr id="7232" name="Line 44"/>
          <p:cNvSpPr>
            <a:spLocks noChangeShapeType="1"/>
          </p:cNvSpPr>
          <p:nvPr/>
        </p:nvSpPr>
        <p:spPr bwMode="auto">
          <a:xfrm flipH="1">
            <a:off x="701675" y="3743325"/>
            <a:ext cx="2254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3" name="Line 45"/>
          <p:cNvSpPr>
            <a:spLocks noChangeShapeType="1"/>
          </p:cNvSpPr>
          <p:nvPr/>
        </p:nvSpPr>
        <p:spPr bwMode="auto">
          <a:xfrm>
            <a:off x="1241425" y="3654425"/>
            <a:ext cx="4953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4" name="Line 46"/>
          <p:cNvSpPr>
            <a:spLocks noChangeShapeType="1"/>
          </p:cNvSpPr>
          <p:nvPr/>
        </p:nvSpPr>
        <p:spPr bwMode="auto">
          <a:xfrm flipH="1">
            <a:off x="1601788" y="4419600"/>
            <a:ext cx="22542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5" name="Line 48"/>
          <p:cNvSpPr>
            <a:spLocks noChangeShapeType="1"/>
          </p:cNvSpPr>
          <p:nvPr/>
        </p:nvSpPr>
        <p:spPr bwMode="auto">
          <a:xfrm>
            <a:off x="2051050" y="4329113"/>
            <a:ext cx="4953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6" name="Line 49"/>
          <p:cNvSpPr>
            <a:spLocks noChangeShapeType="1"/>
          </p:cNvSpPr>
          <p:nvPr/>
        </p:nvSpPr>
        <p:spPr bwMode="auto">
          <a:xfrm flipH="1">
            <a:off x="2366963" y="5138738"/>
            <a:ext cx="2254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7" name="Oval 63"/>
          <p:cNvSpPr>
            <a:spLocks noChangeArrowheads="1"/>
          </p:cNvSpPr>
          <p:nvPr/>
        </p:nvSpPr>
        <p:spPr bwMode="auto">
          <a:xfrm>
            <a:off x="296863" y="4733925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38" name="Oval 64"/>
          <p:cNvSpPr>
            <a:spLocks noChangeArrowheads="1"/>
          </p:cNvSpPr>
          <p:nvPr/>
        </p:nvSpPr>
        <p:spPr bwMode="auto">
          <a:xfrm>
            <a:off x="746125" y="4733925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39" name="Oval 65"/>
          <p:cNvSpPr>
            <a:spLocks noChangeArrowheads="1"/>
          </p:cNvSpPr>
          <p:nvPr/>
        </p:nvSpPr>
        <p:spPr bwMode="auto">
          <a:xfrm>
            <a:off x="2951163" y="5229225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40" name="Oval 66"/>
          <p:cNvSpPr>
            <a:spLocks noChangeArrowheads="1"/>
          </p:cNvSpPr>
          <p:nvPr/>
        </p:nvSpPr>
        <p:spPr bwMode="auto">
          <a:xfrm>
            <a:off x="1150938" y="5408613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41" name="Oval 75"/>
          <p:cNvSpPr>
            <a:spLocks noChangeArrowheads="1"/>
          </p:cNvSpPr>
          <p:nvPr/>
        </p:nvSpPr>
        <p:spPr bwMode="auto">
          <a:xfrm>
            <a:off x="1692275" y="536416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42" name="Oval 76"/>
          <p:cNvSpPr>
            <a:spLocks noChangeArrowheads="1"/>
          </p:cNvSpPr>
          <p:nvPr/>
        </p:nvSpPr>
        <p:spPr bwMode="auto">
          <a:xfrm>
            <a:off x="2457450" y="6129338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43" name="Oval 77"/>
          <p:cNvSpPr>
            <a:spLocks noChangeArrowheads="1"/>
          </p:cNvSpPr>
          <p:nvPr/>
        </p:nvSpPr>
        <p:spPr bwMode="auto">
          <a:xfrm>
            <a:off x="1916113" y="6129338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44" name="Line 83"/>
          <p:cNvSpPr>
            <a:spLocks noChangeShapeType="1"/>
          </p:cNvSpPr>
          <p:nvPr/>
        </p:nvSpPr>
        <p:spPr bwMode="auto">
          <a:xfrm flipH="1">
            <a:off x="385763" y="4508500"/>
            <a:ext cx="904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45" name="Line 84"/>
          <p:cNvSpPr>
            <a:spLocks noChangeShapeType="1"/>
          </p:cNvSpPr>
          <p:nvPr/>
        </p:nvSpPr>
        <p:spPr bwMode="auto">
          <a:xfrm>
            <a:off x="701675" y="4554538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46" name="Line 85"/>
          <p:cNvSpPr>
            <a:spLocks noChangeShapeType="1"/>
          </p:cNvSpPr>
          <p:nvPr/>
        </p:nvSpPr>
        <p:spPr bwMode="auto">
          <a:xfrm flipH="1">
            <a:off x="1285875" y="5229225"/>
            <a:ext cx="9048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47" name="Line 86"/>
          <p:cNvSpPr>
            <a:spLocks noChangeShapeType="1"/>
          </p:cNvSpPr>
          <p:nvPr/>
        </p:nvSpPr>
        <p:spPr bwMode="auto">
          <a:xfrm>
            <a:off x="1601788" y="5229225"/>
            <a:ext cx="904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48" name="Line 87"/>
          <p:cNvSpPr>
            <a:spLocks noChangeShapeType="1"/>
          </p:cNvSpPr>
          <p:nvPr/>
        </p:nvSpPr>
        <p:spPr bwMode="auto">
          <a:xfrm flipH="1">
            <a:off x="2006600" y="5949950"/>
            <a:ext cx="1349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" name="Line 88"/>
          <p:cNvSpPr>
            <a:spLocks noChangeShapeType="1"/>
          </p:cNvSpPr>
          <p:nvPr/>
        </p:nvSpPr>
        <p:spPr bwMode="auto">
          <a:xfrm>
            <a:off x="2366963" y="5949950"/>
            <a:ext cx="13493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" name="Line 90"/>
          <p:cNvSpPr>
            <a:spLocks noChangeShapeType="1"/>
          </p:cNvSpPr>
          <p:nvPr/>
        </p:nvSpPr>
        <p:spPr bwMode="auto">
          <a:xfrm>
            <a:off x="2862263" y="5094288"/>
            <a:ext cx="134937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1" name="Line 91"/>
          <p:cNvSpPr>
            <a:spLocks noChangeShapeType="1"/>
          </p:cNvSpPr>
          <p:nvPr/>
        </p:nvSpPr>
        <p:spPr bwMode="auto">
          <a:xfrm flipH="1">
            <a:off x="3716338" y="5184775"/>
            <a:ext cx="18097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2" name="Line 92"/>
          <p:cNvSpPr>
            <a:spLocks noChangeShapeType="1"/>
          </p:cNvSpPr>
          <p:nvPr/>
        </p:nvSpPr>
        <p:spPr bwMode="auto">
          <a:xfrm>
            <a:off x="4122738" y="5229225"/>
            <a:ext cx="8890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3" name="Line 93"/>
          <p:cNvSpPr>
            <a:spLocks noChangeShapeType="1"/>
          </p:cNvSpPr>
          <p:nvPr/>
        </p:nvSpPr>
        <p:spPr bwMode="auto">
          <a:xfrm flipH="1">
            <a:off x="4751388" y="5229225"/>
            <a:ext cx="1349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4" name="Line 94"/>
          <p:cNvSpPr>
            <a:spLocks noChangeShapeType="1"/>
          </p:cNvSpPr>
          <p:nvPr/>
        </p:nvSpPr>
        <p:spPr bwMode="auto">
          <a:xfrm>
            <a:off x="5157788" y="5229225"/>
            <a:ext cx="13493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5" name="Line 95"/>
          <p:cNvSpPr>
            <a:spLocks noChangeShapeType="1"/>
          </p:cNvSpPr>
          <p:nvPr/>
        </p:nvSpPr>
        <p:spPr bwMode="auto">
          <a:xfrm flipH="1">
            <a:off x="5832475" y="5229225"/>
            <a:ext cx="8890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6" name="Line 96"/>
          <p:cNvSpPr>
            <a:spLocks noChangeShapeType="1"/>
          </p:cNvSpPr>
          <p:nvPr/>
        </p:nvSpPr>
        <p:spPr bwMode="auto">
          <a:xfrm>
            <a:off x="6192838" y="5229225"/>
            <a:ext cx="13493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7" name="Line 97"/>
          <p:cNvSpPr>
            <a:spLocks noChangeShapeType="1"/>
          </p:cNvSpPr>
          <p:nvPr/>
        </p:nvSpPr>
        <p:spPr bwMode="auto">
          <a:xfrm flipH="1">
            <a:off x="6507163" y="4329113"/>
            <a:ext cx="1349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8" name="Line 98"/>
          <p:cNvSpPr>
            <a:spLocks noChangeShapeType="1"/>
          </p:cNvSpPr>
          <p:nvPr/>
        </p:nvSpPr>
        <p:spPr bwMode="auto">
          <a:xfrm>
            <a:off x="6867525" y="4329113"/>
            <a:ext cx="134938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59" name="Line 99"/>
          <p:cNvSpPr>
            <a:spLocks noChangeShapeType="1"/>
          </p:cNvSpPr>
          <p:nvPr/>
        </p:nvSpPr>
        <p:spPr bwMode="auto">
          <a:xfrm flipH="1">
            <a:off x="7316788" y="5184775"/>
            <a:ext cx="18097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" name="Line 100"/>
          <p:cNvSpPr>
            <a:spLocks noChangeShapeType="1"/>
          </p:cNvSpPr>
          <p:nvPr/>
        </p:nvSpPr>
        <p:spPr bwMode="auto">
          <a:xfrm>
            <a:off x="7767638" y="5138738"/>
            <a:ext cx="134937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61" name="Line 101"/>
          <p:cNvSpPr>
            <a:spLocks noChangeShapeType="1"/>
          </p:cNvSpPr>
          <p:nvPr/>
        </p:nvSpPr>
        <p:spPr bwMode="auto">
          <a:xfrm>
            <a:off x="8351838" y="4329113"/>
            <a:ext cx="1349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62" name="Text Box 104"/>
          <p:cNvSpPr txBox="1">
            <a:spLocks noChangeArrowheads="1"/>
          </p:cNvSpPr>
          <p:nvPr/>
        </p:nvSpPr>
        <p:spPr bwMode="auto">
          <a:xfrm>
            <a:off x="3267075" y="5949950"/>
            <a:ext cx="2790825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00FF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 dirty="0"/>
              <a:t>5 principal subtrees</a:t>
            </a:r>
          </a:p>
        </p:txBody>
      </p:sp>
      <p:sp>
        <p:nvSpPr>
          <p:cNvPr id="7263" name="Text Box 105"/>
          <p:cNvSpPr txBox="1">
            <a:spLocks noChangeArrowheads="1"/>
          </p:cNvSpPr>
          <p:nvPr/>
        </p:nvSpPr>
        <p:spPr bwMode="auto">
          <a:xfrm>
            <a:off x="5400040" y="2419351"/>
            <a:ext cx="1755775" cy="5143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Node group</a:t>
            </a:r>
          </a:p>
        </p:txBody>
      </p:sp>
      <p:sp>
        <p:nvSpPr>
          <p:cNvPr id="7264" name="Line 106"/>
          <p:cNvSpPr>
            <a:spLocks noChangeShapeType="1"/>
          </p:cNvSpPr>
          <p:nvPr/>
        </p:nvSpPr>
        <p:spPr bwMode="auto">
          <a:xfrm flipH="1">
            <a:off x="4932363" y="2843213"/>
            <a:ext cx="539750" cy="31591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65" name="Text Box 107"/>
          <p:cNvSpPr txBox="1">
            <a:spLocks noChangeArrowheads="1"/>
          </p:cNvSpPr>
          <p:nvPr/>
        </p:nvSpPr>
        <p:spPr bwMode="auto">
          <a:xfrm>
            <a:off x="7272338" y="954088"/>
            <a:ext cx="1620837" cy="1920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 dirty="0">
                <a:solidFill>
                  <a:schemeClr val="tx2"/>
                </a:solidFill>
              </a:rPr>
              <a:t>As in 2-tree, the number of external node is one more than that of internal node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44200" y="871538"/>
            <a:ext cx="7069614" cy="13747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kumimoji="1" lang="en-US" altLang="zh-CN" sz="2000" i="0" dirty="0">
                <a:latin typeface="STKaiti" charset="-122"/>
                <a:ea typeface="STKaiti" charset="-122"/>
                <a:cs typeface="STKaiti" charset="-122"/>
              </a:rPr>
              <a:t>A node group is any connected group of internal nodes of a binary tree. A </a:t>
            </a:r>
            <a:r>
              <a:rPr kumimoji="1" lang="en-US" altLang="zh-CN" sz="2000" i="0" dirty="0" err="1">
                <a:latin typeface="STKaiti" charset="-122"/>
                <a:ea typeface="STKaiti" charset="-122"/>
                <a:cs typeface="STKaiti" charset="-122"/>
              </a:rPr>
              <a:t>subtree</a:t>
            </a:r>
            <a:r>
              <a:rPr kumimoji="1" lang="en-US" altLang="zh-CN" sz="2000" i="0" dirty="0">
                <a:latin typeface="STKaiti" charset="-122"/>
                <a:ea typeface="STKaiti" charset="-122"/>
                <a:cs typeface="STKaiti" charset="-122"/>
              </a:rPr>
              <a:t> S is a principal </a:t>
            </a:r>
            <a:r>
              <a:rPr kumimoji="1" lang="en-US" altLang="zh-CN" sz="2000" i="0" dirty="0" err="1">
                <a:latin typeface="STKaiti" charset="-122"/>
                <a:ea typeface="STKaiti" charset="-122"/>
                <a:cs typeface="STKaiti" charset="-122"/>
              </a:rPr>
              <a:t>subtree</a:t>
            </a:r>
            <a:r>
              <a:rPr kumimoji="1" lang="en-US" altLang="zh-CN" sz="2000" i="0" dirty="0">
                <a:latin typeface="STKaiti" charset="-122"/>
                <a:ea typeface="STKaiti" charset="-122"/>
                <a:cs typeface="STKaiti" charset="-122"/>
              </a:rPr>
              <a:t> of a node group if the parent of the root of S is in the group, but no node of S is. A principal </a:t>
            </a:r>
            <a:r>
              <a:rPr kumimoji="1" lang="en-US" altLang="zh-CN" sz="2000" i="0" dirty="0" err="1">
                <a:latin typeface="STKaiti" charset="-122"/>
                <a:ea typeface="STKaiti" charset="-122"/>
                <a:cs typeface="STKaiti" charset="-122"/>
              </a:rPr>
              <a:t>subtree</a:t>
            </a:r>
            <a:r>
              <a:rPr kumimoji="1" lang="en-US" altLang="zh-CN" sz="2000" i="0" dirty="0">
                <a:latin typeface="STKaiti" charset="-122"/>
                <a:ea typeface="STKaiti" charset="-122"/>
                <a:cs typeface="STKaiti" charset="-122"/>
              </a:rPr>
              <a:t> of a node group can be an external node (empty tree).</a:t>
            </a:r>
            <a:endParaRPr kumimoji="1" lang="zh-CN" altLang="en-US" sz="2000" i="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80"/>
          <p:cNvSpPr>
            <a:spLocks noChangeArrowheads="1"/>
          </p:cNvSpPr>
          <p:nvPr/>
        </p:nvSpPr>
        <p:spPr bwMode="auto">
          <a:xfrm rot="8652826">
            <a:off x="4706938" y="2573338"/>
            <a:ext cx="2205037" cy="900112"/>
          </a:xfrm>
          <a:prstGeom prst="ellipse">
            <a:avLst/>
          </a:prstGeom>
          <a:solidFill>
            <a:srgbClr val="99CCFF"/>
          </a:solidFill>
          <a:ln w="9525" algn="ctr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5" name="Oval 79"/>
          <p:cNvSpPr>
            <a:spLocks noChangeArrowheads="1"/>
          </p:cNvSpPr>
          <p:nvPr/>
        </p:nvSpPr>
        <p:spPr bwMode="auto">
          <a:xfrm rot="2065571">
            <a:off x="422275" y="3079750"/>
            <a:ext cx="2205038" cy="900113"/>
          </a:xfrm>
          <a:prstGeom prst="ellipse">
            <a:avLst/>
          </a:prstGeom>
          <a:solidFill>
            <a:srgbClr val="99CCFF"/>
          </a:solidFill>
          <a:ln w="9525" algn="ctr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Improving the Balancing by Rotation</a:t>
            </a:r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2951163" y="18986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906713" y="189865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50</a:t>
            </a:r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 flipH="1">
            <a:off x="1285875" y="2212975"/>
            <a:ext cx="1665288" cy="85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0" name="Oval 11"/>
          <p:cNvSpPr>
            <a:spLocks noChangeArrowheads="1"/>
          </p:cNvSpPr>
          <p:nvPr/>
        </p:nvSpPr>
        <p:spPr bwMode="auto">
          <a:xfrm>
            <a:off x="881063" y="29781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1" name="Oval 12"/>
          <p:cNvSpPr>
            <a:spLocks noChangeArrowheads="1"/>
          </p:cNvSpPr>
          <p:nvPr/>
        </p:nvSpPr>
        <p:spPr bwMode="auto">
          <a:xfrm>
            <a:off x="476250" y="37893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2" name="Oval 13"/>
          <p:cNvSpPr>
            <a:spLocks noChangeArrowheads="1"/>
          </p:cNvSpPr>
          <p:nvPr/>
        </p:nvSpPr>
        <p:spPr bwMode="auto">
          <a:xfrm>
            <a:off x="1736725" y="36544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3" name="Oval 14"/>
          <p:cNvSpPr>
            <a:spLocks noChangeArrowheads="1"/>
          </p:cNvSpPr>
          <p:nvPr/>
        </p:nvSpPr>
        <p:spPr bwMode="auto">
          <a:xfrm>
            <a:off x="2546350" y="43735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4" name="Oval 15"/>
          <p:cNvSpPr>
            <a:spLocks noChangeArrowheads="1"/>
          </p:cNvSpPr>
          <p:nvPr/>
        </p:nvSpPr>
        <p:spPr bwMode="auto">
          <a:xfrm>
            <a:off x="1376363" y="4464050"/>
            <a:ext cx="431800" cy="4318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5" name="Oval 16"/>
          <p:cNvSpPr>
            <a:spLocks noChangeArrowheads="1"/>
          </p:cNvSpPr>
          <p:nvPr/>
        </p:nvSpPr>
        <p:spPr bwMode="auto">
          <a:xfrm>
            <a:off x="2095500" y="518318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836613" y="297815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15</a:t>
            </a:r>
          </a:p>
        </p:txBody>
      </p:sp>
      <p:sp>
        <p:nvSpPr>
          <p:cNvPr id="8207" name="Text Box 18"/>
          <p:cNvSpPr txBox="1">
            <a:spLocks noChangeArrowheads="1"/>
          </p:cNvSpPr>
          <p:nvPr/>
        </p:nvSpPr>
        <p:spPr bwMode="auto">
          <a:xfrm>
            <a:off x="476250" y="3789363"/>
            <a:ext cx="6302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10</a:t>
            </a:r>
          </a:p>
        </p:txBody>
      </p:sp>
      <p:sp>
        <p:nvSpPr>
          <p:cNvPr id="8208" name="Text Box 19"/>
          <p:cNvSpPr txBox="1">
            <a:spLocks noChangeArrowheads="1"/>
          </p:cNvSpPr>
          <p:nvPr/>
        </p:nvSpPr>
        <p:spPr bwMode="auto">
          <a:xfrm>
            <a:off x="1690688" y="3654425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25</a:t>
            </a:r>
          </a:p>
        </p:txBody>
      </p:sp>
      <p:sp>
        <p:nvSpPr>
          <p:cNvPr id="8209" name="Text Box 20"/>
          <p:cNvSpPr txBox="1">
            <a:spLocks noChangeArrowheads="1"/>
          </p:cNvSpPr>
          <p:nvPr/>
        </p:nvSpPr>
        <p:spPr bwMode="auto">
          <a:xfrm>
            <a:off x="1330325" y="4464050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210" name="Text Box 21"/>
          <p:cNvSpPr txBox="1">
            <a:spLocks noChangeArrowheads="1"/>
          </p:cNvSpPr>
          <p:nvPr/>
        </p:nvSpPr>
        <p:spPr bwMode="auto">
          <a:xfrm>
            <a:off x="2095500" y="5138738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30</a:t>
            </a:r>
          </a:p>
        </p:txBody>
      </p:sp>
      <p:sp>
        <p:nvSpPr>
          <p:cNvPr id="8211" name="Text Box 22"/>
          <p:cNvSpPr txBox="1">
            <a:spLocks noChangeArrowheads="1"/>
          </p:cNvSpPr>
          <p:nvPr/>
        </p:nvSpPr>
        <p:spPr bwMode="auto">
          <a:xfrm>
            <a:off x="2501900" y="4329113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40</a:t>
            </a:r>
          </a:p>
        </p:txBody>
      </p:sp>
      <p:sp>
        <p:nvSpPr>
          <p:cNvPr id="8212" name="Line 23"/>
          <p:cNvSpPr>
            <a:spLocks noChangeShapeType="1"/>
          </p:cNvSpPr>
          <p:nvPr/>
        </p:nvSpPr>
        <p:spPr bwMode="auto">
          <a:xfrm flipH="1">
            <a:off x="746125" y="3382963"/>
            <a:ext cx="2254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3" name="Line 24"/>
          <p:cNvSpPr>
            <a:spLocks noChangeShapeType="1"/>
          </p:cNvSpPr>
          <p:nvPr/>
        </p:nvSpPr>
        <p:spPr bwMode="auto">
          <a:xfrm>
            <a:off x="1285875" y="3294063"/>
            <a:ext cx="49530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4" name="Line 25"/>
          <p:cNvSpPr>
            <a:spLocks noChangeShapeType="1"/>
          </p:cNvSpPr>
          <p:nvPr/>
        </p:nvSpPr>
        <p:spPr bwMode="auto">
          <a:xfrm flipH="1">
            <a:off x="1646238" y="4059238"/>
            <a:ext cx="2254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5" name="Line 26"/>
          <p:cNvSpPr>
            <a:spLocks noChangeShapeType="1"/>
          </p:cNvSpPr>
          <p:nvPr/>
        </p:nvSpPr>
        <p:spPr bwMode="auto">
          <a:xfrm>
            <a:off x="2095500" y="3968750"/>
            <a:ext cx="49530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Line 27"/>
          <p:cNvSpPr>
            <a:spLocks noChangeShapeType="1"/>
          </p:cNvSpPr>
          <p:nvPr/>
        </p:nvSpPr>
        <p:spPr bwMode="auto">
          <a:xfrm flipH="1">
            <a:off x="2411413" y="4778375"/>
            <a:ext cx="22542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341313" y="4373563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790575" y="437356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2995613" y="4868863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1195388" y="504825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1736725" y="5003800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2501900" y="5768975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1960563" y="5768975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4" name="Line 35"/>
          <p:cNvSpPr>
            <a:spLocks noChangeShapeType="1"/>
          </p:cNvSpPr>
          <p:nvPr/>
        </p:nvSpPr>
        <p:spPr bwMode="auto">
          <a:xfrm flipH="1">
            <a:off x="430213" y="4148138"/>
            <a:ext cx="904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5" name="Line 36"/>
          <p:cNvSpPr>
            <a:spLocks noChangeShapeType="1"/>
          </p:cNvSpPr>
          <p:nvPr/>
        </p:nvSpPr>
        <p:spPr bwMode="auto">
          <a:xfrm>
            <a:off x="746125" y="4194175"/>
            <a:ext cx="9048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6" name="Line 37"/>
          <p:cNvSpPr>
            <a:spLocks noChangeShapeType="1"/>
          </p:cNvSpPr>
          <p:nvPr/>
        </p:nvSpPr>
        <p:spPr bwMode="auto">
          <a:xfrm flipH="1">
            <a:off x="1330325" y="4868863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7" name="Line 38"/>
          <p:cNvSpPr>
            <a:spLocks noChangeShapeType="1"/>
          </p:cNvSpPr>
          <p:nvPr/>
        </p:nvSpPr>
        <p:spPr bwMode="auto">
          <a:xfrm>
            <a:off x="1646238" y="4868863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8" name="Line 39"/>
          <p:cNvSpPr>
            <a:spLocks noChangeShapeType="1"/>
          </p:cNvSpPr>
          <p:nvPr/>
        </p:nvSpPr>
        <p:spPr bwMode="auto">
          <a:xfrm flipH="1">
            <a:off x="2051050" y="5589588"/>
            <a:ext cx="13493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9" name="Line 40"/>
          <p:cNvSpPr>
            <a:spLocks noChangeShapeType="1"/>
          </p:cNvSpPr>
          <p:nvPr/>
        </p:nvSpPr>
        <p:spPr bwMode="auto">
          <a:xfrm>
            <a:off x="2411413" y="5589588"/>
            <a:ext cx="1349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30" name="Line 41"/>
          <p:cNvSpPr>
            <a:spLocks noChangeShapeType="1"/>
          </p:cNvSpPr>
          <p:nvPr/>
        </p:nvSpPr>
        <p:spPr bwMode="auto">
          <a:xfrm>
            <a:off x="2906713" y="4733925"/>
            <a:ext cx="134937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31" name="Oval 43"/>
          <p:cNvSpPr>
            <a:spLocks noChangeArrowheads="1"/>
          </p:cNvSpPr>
          <p:nvPr/>
        </p:nvSpPr>
        <p:spPr bwMode="auto">
          <a:xfrm flipH="1">
            <a:off x="6029325" y="248443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 flipH="1">
            <a:off x="5173663" y="31607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33" name="Oval 45"/>
          <p:cNvSpPr>
            <a:spLocks noChangeArrowheads="1"/>
          </p:cNvSpPr>
          <p:nvPr/>
        </p:nvSpPr>
        <p:spPr bwMode="auto">
          <a:xfrm flipH="1">
            <a:off x="4364038" y="38798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34" name="Oval 46"/>
          <p:cNvSpPr>
            <a:spLocks noChangeArrowheads="1"/>
          </p:cNvSpPr>
          <p:nvPr/>
        </p:nvSpPr>
        <p:spPr bwMode="auto">
          <a:xfrm flipH="1">
            <a:off x="5534025" y="3970338"/>
            <a:ext cx="431800" cy="4318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35" name="Text Box 47"/>
          <p:cNvSpPr txBox="1">
            <a:spLocks noChangeArrowheads="1"/>
          </p:cNvSpPr>
          <p:nvPr/>
        </p:nvSpPr>
        <p:spPr bwMode="auto">
          <a:xfrm flipH="1">
            <a:off x="6011863" y="243840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25</a:t>
            </a:r>
          </a:p>
        </p:txBody>
      </p:sp>
      <p:sp>
        <p:nvSpPr>
          <p:cNvPr id="8236" name="Text Box 48"/>
          <p:cNvSpPr txBox="1">
            <a:spLocks noChangeArrowheads="1"/>
          </p:cNvSpPr>
          <p:nvPr/>
        </p:nvSpPr>
        <p:spPr bwMode="auto">
          <a:xfrm flipH="1">
            <a:off x="7137400" y="3294063"/>
            <a:ext cx="6302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40</a:t>
            </a:r>
          </a:p>
        </p:txBody>
      </p:sp>
      <p:sp>
        <p:nvSpPr>
          <p:cNvPr id="8237" name="Text Box 49"/>
          <p:cNvSpPr txBox="1">
            <a:spLocks noChangeArrowheads="1"/>
          </p:cNvSpPr>
          <p:nvPr/>
        </p:nvSpPr>
        <p:spPr bwMode="auto">
          <a:xfrm flipH="1">
            <a:off x="5157788" y="3159125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15</a:t>
            </a:r>
          </a:p>
        </p:txBody>
      </p:sp>
      <p:sp>
        <p:nvSpPr>
          <p:cNvPr id="8238" name="Text Box 50"/>
          <p:cNvSpPr txBox="1">
            <a:spLocks noChangeArrowheads="1"/>
          </p:cNvSpPr>
          <p:nvPr/>
        </p:nvSpPr>
        <p:spPr bwMode="auto">
          <a:xfrm flipH="1">
            <a:off x="5472113" y="396875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239" name="Text Box 51"/>
          <p:cNvSpPr txBox="1">
            <a:spLocks noChangeArrowheads="1"/>
          </p:cNvSpPr>
          <p:nvPr/>
        </p:nvSpPr>
        <p:spPr bwMode="auto">
          <a:xfrm flipH="1">
            <a:off x="4346575" y="3924300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10</a:t>
            </a:r>
          </a:p>
        </p:txBody>
      </p:sp>
      <p:sp>
        <p:nvSpPr>
          <p:cNvPr id="8240" name="Line 52"/>
          <p:cNvSpPr>
            <a:spLocks noChangeShapeType="1"/>
          </p:cNvSpPr>
          <p:nvPr/>
        </p:nvSpPr>
        <p:spPr bwMode="auto">
          <a:xfrm flipH="1">
            <a:off x="5561013" y="2800350"/>
            <a:ext cx="4953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1" name="Line 53"/>
          <p:cNvSpPr>
            <a:spLocks noChangeShapeType="1"/>
          </p:cNvSpPr>
          <p:nvPr/>
        </p:nvSpPr>
        <p:spPr bwMode="auto">
          <a:xfrm>
            <a:off x="5470525" y="3565525"/>
            <a:ext cx="22542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2" name="Line 54"/>
          <p:cNvSpPr>
            <a:spLocks noChangeShapeType="1"/>
          </p:cNvSpPr>
          <p:nvPr/>
        </p:nvSpPr>
        <p:spPr bwMode="auto">
          <a:xfrm flipH="1">
            <a:off x="4751388" y="3475038"/>
            <a:ext cx="4953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" name="Oval 55"/>
          <p:cNvSpPr>
            <a:spLocks noChangeArrowheads="1"/>
          </p:cNvSpPr>
          <p:nvPr/>
        </p:nvSpPr>
        <p:spPr bwMode="auto">
          <a:xfrm flipH="1">
            <a:off x="4167188" y="437515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44" name="Oval 56"/>
          <p:cNvSpPr>
            <a:spLocks noChangeArrowheads="1"/>
          </p:cNvSpPr>
          <p:nvPr/>
        </p:nvSpPr>
        <p:spPr bwMode="auto">
          <a:xfrm flipH="1">
            <a:off x="5967413" y="4554538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45" name="Oval 57"/>
          <p:cNvSpPr>
            <a:spLocks noChangeArrowheads="1"/>
          </p:cNvSpPr>
          <p:nvPr/>
        </p:nvSpPr>
        <p:spPr bwMode="auto">
          <a:xfrm flipH="1">
            <a:off x="5426075" y="4510088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8246" name="Group 58"/>
          <p:cNvGrpSpPr>
            <a:grpSpLocks/>
          </p:cNvGrpSpPr>
          <p:nvPr/>
        </p:nvGrpSpPr>
        <p:grpSpPr bwMode="auto">
          <a:xfrm flipH="1">
            <a:off x="7153275" y="3340100"/>
            <a:ext cx="566738" cy="765175"/>
            <a:chOff x="1122" y="1707"/>
            <a:chExt cx="357" cy="482"/>
          </a:xfrm>
        </p:grpSpPr>
        <p:sp>
          <p:nvSpPr>
            <p:cNvPr id="8272" name="Oval 59"/>
            <p:cNvSpPr>
              <a:spLocks noChangeArrowheads="1"/>
            </p:cNvSpPr>
            <p:nvPr/>
          </p:nvSpPr>
          <p:spPr bwMode="auto">
            <a:xfrm>
              <a:off x="1207" y="170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273" name="Oval 60"/>
            <p:cNvSpPr>
              <a:spLocks noChangeArrowheads="1"/>
            </p:cNvSpPr>
            <p:nvPr/>
          </p:nvSpPr>
          <p:spPr bwMode="auto">
            <a:xfrm>
              <a:off x="1122" y="207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274" name="Line 61"/>
            <p:cNvSpPr>
              <a:spLocks noChangeShapeType="1"/>
            </p:cNvSpPr>
            <p:nvPr/>
          </p:nvSpPr>
          <p:spPr bwMode="auto">
            <a:xfrm flipH="1">
              <a:off x="1178" y="1933"/>
              <a:ext cx="5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47" name="Line 62"/>
          <p:cNvSpPr>
            <a:spLocks noChangeShapeType="1"/>
          </p:cNvSpPr>
          <p:nvPr/>
        </p:nvSpPr>
        <p:spPr bwMode="auto">
          <a:xfrm>
            <a:off x="5921375" y="4375150"/>
            <a:ext cx="9048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8" name="Line 63"/>
          <p:cNvSpPr>
            <a:spLocks noChangeShapeType="1"/>
          </p:cNvSpPr>
          <p:nvPr/>
        </p:nvSpPr>
        <p:spPr bwMode="auto">
          <a:xfrm flipH="1">
            <a:off x="5605463" y="4375150"/>
            <a:ext cx="904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9" name="Oval 65"/>
          <p:cNvSpPr>
            <a:spLocks noChangeArrowheads="1"/>
          </p:cNvSpPr>
          <p:nvPr/>
        </p:nvSpPr>
        <p:spPr bwMode="auto">
          <a:xfrm flipH="1">
            <a:off x="6570663" y="40132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0" name="Text Box 66"/>
          <p:cNvSpPr txBox="1">
            <a:spLocks noChangeArrowheads="1"/>
          </p:cNvSpPr>
          <p:nvPr/>
        </p:nvSpPr>
        <p:spPr bwMode="auto">
          <a:xfrm flipH="1">
            <a:off x="6507163" y="396875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30</a:t>
            </a:r>
          </a:p>
        </p:txBody>
      </p:sp>
      <p:sp>
        <p:nvSpPr>
          <p:cNvPr id="8251" name="Oval 67"/>
          <p:cNvSpPr>
            <a:spLocks noChangeArrowheads="1"/>
          </p:cNvSpPr>
          <p:nvPr/>
        </p:nvSpPr>
        <p:spPr bwMode="auto">
          <a:xfrm flipH="1">
            <a:off x="6416675" y="4598988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2" name="Oval 68"/>
          <p:cNvSpPr>
            <a:spLocks noChangeArrowheads="1"/>
          </p:cNvSpPr>
          <p:nvPr/>
        </p:nvSpPr>
        <p:spPr bwMode="auto">
          <a:xfrm flipH="1">
            <a:off x="6958013" y="4598988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3" name="Line 69"/>
          <p:cNvSpPr>
            <a:spLocks noChangeShapeType="1"/>
          </p:cNvSpPr>
          <p:nvPr/>
        </p:nvSpPr>
        <p:spPr bwMode="auto">
          <a:xfrm>
            <a:off x="6911975" y="4419600"/>
            <a:ext cx="1349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54" name="Line 70"/>
          <p:cNvSpPr>
            <a:spLocks noChangeShapeType="1"/>
          </p:cNvSpPr>
          <p:nvPr/>
        </p:nvSpPr>
        <p:spPr bwMode="auto">
          <a:xfrm flipH="1">
            <a:off x="6551613" y="4419600"/>
            <a:ext cx="13493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55" name="Line 71"/>
          <p:cNvSpPr>
            <a:spLocks noChangeShapeType="1"/>
          </p:cNvSpPr>
          <p:nvPr/>
        </p:nvSpPr>
        <p:spPr bwMode="auto">
          <a:xfrm flipH="1">
            <a:off x="4300538" y="4240213"/>
            <a:ext cx="134937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56" name="Line 72"/>
          <p:cNvSpPr>
            <a:spLocks noChangeShapeType="1"/>
          </p:cNvSpPr>
          <p:nvPr/>
        </p:nvSpPr>
        <p:spPr bwMode="auto">
          <a:xfrm>
            <a:off x="6459538" y="2889250"/>
            <a:ext cx="76517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57" name="Line 73"/>
          <p:cNvSpPr>
            <a:spLocks noChangeShapeType="1"/>
          </p:cNvSpPr>
          <p:nvPr/>
        </p:nvSpPr>
        <p:spPr bwMode="auto">
          <a:xfrm flipH="1">
            <a:off x="6865938" y="3700463"/>
            <a:ext cx="35877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58" name="Oval 74"/>
          <p:cNvSpPr>
            <a:spLocks noChangeArrowheads="1"/>
          </p:cNvSpPr>
          <p:nvPr/>
        </p:nvSpPr>
        <p:spPr bwMode="auto">
          <a:xfrm flipH="1">
            <a:off x="4795838" y="446405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9" name="Line 75"/>
          <p:cNvSpPr>
            <a:spLocks noChangeShapeType="1"/>
          </p:cNvSpPr>
          <p:nvPr/>
        </p:nvSpPr>
        <p:spPr bwMode="auto">
          <a:xfrm>
            <a:off x="4705350" y="4284663"/>
            <a:ext cx="1793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0" name="Oval 76"/>
          <p:cNvSpPr>
            <a:spLocks noChangeArrowheads="1"/>
          </p:cNvSpPr>
          <p:nvPr/>
        </p:nvSpPr>
        <p:spPr bwMode="auto">
          <a:xfrm flipH="1">
            <a:off x="7812088" y="18542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61" name="Text Box 77"/>
          <p:cNvSpPr txBox="1">
            <a:spLocks noChangeArrowheads="1"/>
          </p:cNvSpPr>
          <p:nvPr/>
        </p:nvSpPr>
        <p:spPr bwMode="auto">
          <a:xfrm flipH="1">
            <a:off x="7767638" y="185420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50</a:t>
            </a:r>
          </a:p>
        </p:txBody>
      </p:sp>
      <p:sp>
        <p:nvSpPr>
          <p:cNvPr id="8262" name="Line 78"/>
          <p:cNvSpPr>
            <a:spLocks noChangeShapeType="1"/>
          </p:cNvSpPr>
          <p:nvPr/>
        </p:nvSpPr>
        <p:spPr bwMode="auto">
          <a:xfrm flipH="1">
            <a:off x="6416675" y="2124075"/>
            <a:ext cx="139541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" name="Text Box 81"/>
          <p:cNvSpPr txBox="1">
            <a:spLocks noChangeArrowheads="1"/>
          </p:cNvSpPr>
          <p:nvPr/>
        </p:nvSpPr>
        <p:spPr bwMode="auto">
          <a:xfrm>
            <a:off x="296863" y="1808163"/>
            <a:ext cx="1889125" cy="698500"/>
          </a:xfrm>
          <a:prstGeom prst="rect">
            <a:avLst/>
          </a:prstGeom>
          <a:solidFill>
            <a:srgbClr val="FFCC99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/>
              <a:t>The node group to be rotated</a:t>
            </a:r>
          </a:p>
        </p:txBody>
      </p:sp>
      <p:sp>
        <p:nvSpPr>
          <p:cNvPr id="8264" name="Line 82"/>
          <p:cNvSpPr>
            <a:spLocks noChangeShapeType="1"/>
          </p:cNvSpPr>
          <p:nvPr/>
        </p:nvSpPr>
        <p:spPr bwMode="auto">
          <a:xfrm>
            <a:off x="792163" y="2528888"/>
            <a:ext cx="0" cy="40481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5" name="Text Box 83"/>
          <p:cNvSpPr txBox="1">
            <a:spLocks noChangeArrowheads="1"/>
          </p:cNvSpPr>
          <p:nvPr/>
        </p:nvSpPr>
        <p:spPr bwMode="auto">
          <a:xfrm>
            <a:off x="2636838" y="2754313"/>
            <a:ext cx="2070100" cy="758825"/>
          </a:xfrm>
          <a:prstGeom prst="rect">
            <a:avLst/>
          </a:prstGeom>
          <a:solidFill>
            <a:srgbClr val="CCFFCC"/>
          </a:solidFill>
          <a:ln w="57150" cmpd="thinThick" algn="ctr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/>
              <a:t>Root of the group is changed.</a:t>
            </a:r>
          </a:p>
        </p:txBody>
      </p:sp>
      <p:sp>
        <p:nvSpPr>
          <p:cNvPr id="8266" name="Line 84"/>
          <p:cNvSpPr>
            <a:spLocks noChangeShapeType="1"/>
          </p:cNvSpPr>
          <p:nvPr/>
        </p:nvSpPr>
        <p:spPr bwMode="auto">
          <a:xfrm flipH="1" flipV="1">
            <a:off x="1962150" y="4778375"/>
            <a:ext cx="1484313" cy="720725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7" name="Line 85"/>
          <p:cNvSpPr>
            <a:spLocks noChangeShapeType="1"/>
          </p:cNvSpPr>
          <p:nvPr/>
        </p:nvSpPr>
        <p:spPr bwMode="auto">
          <a:xfrm flipV="1">
            <a:off x="3897313" y="4373563"/>
            <a:ext cx="1619250" cy="855662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8" name="Text Box 86"/>
          <p:cNvSpPr txBox="1">
            <a:spLocks noChangeArrowheads="1"/>
          </p:cNvSpPr>
          <p:nvPr/>
        </p:nvSpPr>
        <p:spPr bwMode="auto">
          <a:xfrm>
            <a:off x="3492500" y="5229225"/>
            <a:ext cx="2609850" cy="758825"/>
          </a:xfrm>
          <a:prstGeom prst="rect">
            <a:avLst/>
          </a:prstGeom>
          <a:solidFill>
            <a:srgbClr val="FFFF99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/>
              <a:t>The </a:t>
            </a:r>
            <a:r>
              <a:rPr lang="en-US" altLang="zh-CN" sz="2000" b="1" i="0">
                <a:solidFill>
                  <a:srgbClr val="FF0000"/>
                </a:solidFill>
              </a:rPr>
              <a:t>middle</a:t>
            </a:r>
            <a:r>
              <a:rPr lang="en-US" altLang="zh-CN" sz="2000" i="0"/>
              <a:t> principal subtree changes parent</a:t>
            </a:r>
          </a:p>
        </p:txBody>
      </p:sp>
      <p:sp>
        <p:nvSpPr>
          <p:cNvPr id="8269" name="Line 87"/>
          <p:cNvSpPr>
            <a:spLocks noChangeShapeType="1"/>
          </p:cNvSpPr>
          <p:nvPr/>
        </p:nvSpPr>
        <p:spPr bwMode="auto">
          <a:xfrm flipH="1">
            <a:off x="1422400" y="3024188"/>
            <a:ext cx="1169988" cy="179387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0" name="Line 88"/>
          <p:cNvSpPr>
            <a:spLocks noChangeShapeType="1"/>
          </p:cNvSpPr>
          <p:nvPr/>
        </p:nvSpPr>
        <p:spPr bwMode="auto">
          <a:xfrm flipV="1">
            <a:off x="4706938" y="2708275"/>
            <a:ext cx="1260475" cy="180975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4012" y="233645"/>
            <a:ext cx="8505945" cy="1230157"/>
          </a:xfrm>
        </p:spPr>
        <p:txBody>
          <a:bodyPr/>
          <a:lstStyle/>
          <a:p>
            <a:r>
              <a:rPr lang="en-US" altLang="zh-CN" sz="3200" dirty="0"/>
              <a:t>Improving the balance by rotation seems practical. But what is “balance”? How to define balance?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95" y="1808820"/>
            <a:ext cx="5310590" cy="42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Red-Black Tree: direct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185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T</a:t>
            </a:r>
            <a:r>
              <a:rPr lang="en-US" altLang="zh-CN" sz="2800" dirty="0"/>
              <a:t> is a </a:t>
            </a:r>
            <a:r>
              <a:rPr lang="en-US" altLang="zh-CN" sz="2800" b="1" dirty="0">
                <a:solidFill>
                  <a:srgbClr val="0000CC"/>
                </a:solidFill>
              </a:rPr>
              <a:t>binary tree</a:t>
            </a:r>
            <a:r>
              <a:rPr lang="en-US" altLang="zh-CN" sz="2800" dirty="0"/>
              <a:t> in which each node has a color, red or black, and </a:t>
            </a:r>
            <a:r>
              <a:rPr lang="en-US" altLang="zh-CN" sz="2800" dirty="0">
                <a:solidFill>
                  <a:srgbClr val="009900"/>
                </a:solidFill>
              </a:rPr>
              <a:t>all external nodes are black</a:t>
            </a:r>
            <a:r>
              <a:rPr lang="en-US" altLang="zh-CN" sz="2800" dirty="0"/>
              <a:t>, then </a:t>
            </a:r>
            <a:r>
              <a:rPr lang="en-US" altLang="zh-CN" sz="2800" i="1" dirty="0"/>
              <a:t>T</a:t>
            </a:r>
            <a:r>
              <a:rPr lang="en-US" altLang="zh-CN" sz="2800" dirty="0"/>
              <a:t> is a </a:t>
            </a:r>
            <a:r>
              <a:rPr lang="en-US" altLang="zh-CN" sz="2800" b="1" dirty="0">
                <a:solidFill>
                  <a:srgbClr val="FF0000"/>
                </a:solidFill>
              </a:rPr>
              <a:t>red-black tree</a:t>
            </a:r>
            <a:r>
              <a:rPr lang="en-US" altLang="zh-CN" sz="2800" dirty="0"/>
              <a:t> if and only if: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root is black.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[</a:t>
            </a:r>
            <a:r>
              <a:rPr lang="en-US" altLang="zh-CN" sz="2400" i="1" dirty="0">
                <a:solidFill>
                  <a:srgbClr val="009900"/>
                </a:solidFill>
              </a:rPr>
              <a:t>Color constraint</a:t>
            </a:r>
            <a:r>
              <a:rPr lang="en-US" altLang="zh-CN" sz="2400" dirty="0"/>
              <a:t>] No red node has a red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[</a:t>
            </a:r>
            <a:r>
              <a:rPr lang="en-US" altLang="zh-CN" sz="2400" i="1" dirty="0">
                <a:solidFill>
                  <a:srgbClr val="009900"/>
                </a:solidFill>
              </a:rPr>
              <a:t>Black height constraint</a:t>
            </a:r>
            <a:r>
              <a:rPr lang="en-US" altLang="zh-CN" sz="2400" dirty="0"/>
              <a:t>] The </a:t>
            </a:r>
            <a:r>
              <a:rPr lang="en-US" altLang="zh-CN" sz="2400" b="1" dirty="0">
                <a:solidFill>
                  <a:srgbClr val="FF0000"/>
                </a:solidFill>
              </a:rPr>
              <a:t>black length</a:t>
            </a:r>
            <a:r>
              <a:rPr lang="en-US" altLang="zh-CN" sz="2400" dirty="0"/>
              <a:t> of all external paths from a given node </a:t>
            </a:r>
            <a:r>
              <a:rPr lang="en-US" altLang="zh-CN" sz="2400" i="1" dirty="0"/>
              <a:t>u</a:t>
            </a:r>
            <a:r>
              <a:rPr lang="en-US" altLang="zh-CN" sz="2400" dirty="0"/>
              <a:t> is the same (the black height of </a:t>
            </a:r>
            <a:r>
              <a:rPr lang="en-US" altLang="zh-CN" sz="2400" i="1" dirty="0"/>
              <a:t>u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</a:rPr>
              <a:t>Almost</a:t>
            </a:r>
            <a:r>
              <a:rPr lang="en-US" altLang="zh-CN" sz="2800" dirty="0"/>
              <a:t>-red-black tree(ARB tree)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/>
              <a:t>Root is red, satisfying the other constraints.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707883" y="5049180"/>
            <a:ext cx="2249488" cy="860425"/>
          </a:xfrm>
          <a:prstGeom prst="rect">
            <a:avLst/>
          </a:prstGeom>
          <a:solidFill>
            <a:srgbClr val="CCFFFF"/>
          </a:solidFill>
          <a:ln w="38100" cmpd="dbl" algn="ctr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0"/>
              <a:t>Balancing is under controlled</a:t>
            </a:r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auto">
          <a:xfrm flipH="1" flipV="1">
            <a:off x="6077646" y="4690405"/>
            <a:ext cx="584200" cy="630237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this class…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Sets and Searching</a:t>
            </a:r>
          </a:p>
          <a:p>
            <a:pPr lvl="1" eaLnBrk="1" hangingPunct="1"/>
            <a:r>
              <a:rPr lang="en-US" altLang="zh-CN" dirty="0"/>
              <a:t>Red-Black Tree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548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Tree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626" y="3969060"/>
            <a:ext cx="8208962" cy="2700300"/>
          </a:xfrm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" altLang="zh-CN" sz="2800" i="1" dirty="0">
                <a:solidFill>
                  <a:srgbClr val="0070C0"/>
                </a:solidFill>
              </a:rPr>
              <a:t>Black</a:t>
            </a:r>
            <a:r>
              <a:rPr lang="zh-CN" altLang="en-US" sz="2800" i="1" dirty="0">
                <a:solidFill>
                  <a:srgbClr val="0070C0"/>
                </a:solidFill>
              </a:rPr>
              <a:t> </a:t>
            </a:r>
            <a:r>
              <a:rPr lang="en" altLang="zh-CN" sz="2800" i="1" dirty="0">
                <a:solidFill>
                  <a:srgbClr val="0070C0"/>
                </a:solidFill>
              </a:rPr>
              <a:t>Height of node. </a:t>
            </a:r>
            <a:r>
              <a:rPr lang="en" altLang="zh-CN" sz="2800" dirty="0"/>
              <a:t>The black height of a node is the number of black nodes on the longest path between that node and an external black node minus 1.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" altLang="zh-CN" sz="2800" i="1" dirty="0">
                <a:solidFill>
                  <a:srgbClr val="0070C0"/>
                </a:solidFill>
              </a:rPr>
              <a:t>Height of tree. </a:t>
            </a:r>
            <a:r>
              <a:rPr lang="en" altLang="zh-CN" sz="2800" dirty="0"/>
              <a:t>The black height of a tree is the black height of its root node.</a:t>
            </a:r>
            <a:endParaRPr lang="zh-CN" altLang="en-US" sz="2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CE27F-7F6F-4E48-A50A-26C51EAC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96" y="1853208"/>
            <a:ext cx="8208962" cy="204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" altLang="zh-CN" sz="2800" i="1" kern="0">
                <a:solidFill>
                  <a:srgbClr val="0070C0"/>
                </a:solidFill>
              </a:rPr>
              <a:t>Height of node. </a:t>
            </a:r>
            <a:r>
              <a:rPr lang="en" altLang="zh-CN" sz="2800" i="0" kern="0"/>
              <a:t>The height of a node is the number of edges on the longest path between that node and a leaf.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" altLang="zh-CN" sz="2800" i="1" kern="0">
                <a:solidFill>
                  <a:srgbClr val="0070C0"/>
                </a:solidFill>
              </a:rPr>
              <a:t>Height of tree. </a:t>
            </a:r>
            <a:r>
              <a:rPr lang="en" altLang="zh-CN" sz="2800" i="0" kern="0"/>
              <a:t>The height of a tree is the height of its root node.</a:t>
            </a:r>
            <a:endParaRPr lang="zh-CN" altLang="en-US" sz="2800" i="0" ker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i="0" kern="0" dirty="0"/>
          </a:p>
        </p:txBody>
      </p:sp>
    </p:spTree>
    <p:extLst>
      <p:ext uri="{BB962C8B-B14F-4D97-AF65-F5344CB8AC3E}">
        <p14:creationId xmlns:p14="http://schemas.microsoft.com/office/powerpoint/2010/main" val="56289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78"/>
          <p:cNvSpPr>
            <a:spLocks noChangeArrowheads="1"/>
          </p:cNvSpPr>
          <p:nvPr/>
        </p:nvSpPr>
        <p:spPr bwMode="auto">
          <a:xfrm>
            <a:off x="762000" y="3657600"/>
            <a:ext cx="1752600" cy="167640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67" name="Rectangle 177"/>
          <p:cNvSpPr>
            <a:spLocks noChangeArrowheads="1"/>
          </p:cNvSpPr>
          <p:nvPr/>
        </p:nvSpPr>
        <p:spPr bwMode="auto">
          <a:xfrm>
            <a:off x="838200" y="1905000"/>
            <a:ext cx="1600200" cy="1371600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68" name="Rectangle 171" descr="白色大理石"/>
          <p:cNvSpPr>
            <a:spLocks noChangeArrowheads="1"/>
          </p:cNvSpPr>
          <p:nvPr/>
        </p:nvSpPr>
        <p:spPr bwMode="auto">
          <a:xfrm>
            <a:off x="3581400" y="1752600"/>
            <a:ext cx="4343400" cy="419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mpd="thinThick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RB</a:t>
            </a:r>
            <a:r>
              <a:rPr lang="en-US" altLang="zh-CN" baseline="-25000"/>
              <a:t>i </a:t>
            </a:r>
            <a:r>
              <a:rPr lang="en-US" altLang="zh-CN"/>
              <a:t>and </a:t>
            </a:r>
            <a:r>
              <a:rPr lang="en-US" altLang="zh-CN" i="1"/>
              <a:t>ARB</a:t>
            </a:r>
            <a:r>
              <a:rPr lang="en-US" altLang="zh-CN" baseline="-25000"/>
              <a:t>i </a:t>
            </a:r>
          </a:p>
        </p:txBody>
      </p:sp>
      <p:sp>
        <p:nvSpPr>
          <p:cNvPr id="11270" name="Oval 100"/>
          <p:cNvSpPr>
            <a:spLocks noChangeArrowheads="1"/>
          </p:cNvSpPr>
          <p:nvPr/>
        </p:nvSpPr>
        <p:spPr bwMode="auto">
          <a:xfrm>
            <a:off x="1524000" y="2286000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71" name="Text Box 101"/>
          <p:cNvSpPr txBox="1">
            <a:spLocks noChangeArrowheads="1"/>
          </p:cNvSpPr>
          <p:nvPr/>
        </p:nvSpPr>
        <p:spPr bwMode="auto">
          <a:xfrm>
            <a:off x="762000" y="2514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RB</a:t>
            </a:r>
            <a:r>
              <a:rPr lang="en-US" altLang="zh-CN" sz="2400" i="0" baseline="-25000"/>
              <a:t>0</a:t>
            </a:r>
            <a:endParaRPr lang="en-US" altLang="zh-CN" sz="2400"/>
          </a:p>
        </p:txBody>
      </p:sp>
      <p:sp>
        <p:nvSpPr>
          <p:cNvPr id="11272" name="Oval 102"/>
          <p:cNvSpPr>
            <a:spLocks noChangeArrowheads="1"/>
          </p:cNvSpPr>
          <p:nvPr/>
        </p:nvSpPr>
        <p:spPr bwMode="auto">
          <a:xfrm>
            <a:off x="1401763" y="3852863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73" name="Oval 103"/>
          <p:cNvSpPr>
            <a:spLocks noChangeArrowheads="1"/>
          </p:cNvSpPr>
          <p:nvPr/>
        </p:nvSpPr>
        <p:spPr bwMode="auto">
          <a:xfrm>
            <a:off x="1752600" y="4343400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74" name="Oval 104"/>
          <p:cNvSpPr>
            <a:spLocks noChangeArrowheads="1"/>
          </p:cNvSpPr>
          <p:nvPr/>
        </p:nvSpPr>
        <p:spPr bwMode="auto">
          <a:xfrm>
            <a:off x="1285875" y="4343400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75" name="Line 105"/>
          <p:cNvSpPr>
            <a:spLocks noChangeShapeType="1"/>
          </p:cNvSpPr>
          <p:nvPr/>
        </p:nvSpPr>
        <p:spPr bwMode="auto">
          <a:xfrm flipH="1">
            <a:off x="1363663" y="4192588"/>
            <a:ext cx="115887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6" name="Line 106"/>
          <p:cNvSpPr>
            <a:spLocks noChangeShapeType="1"/>
          </p:cNvSpPr>
          <p:nvPr/>
        </p:nvSpPr>
        <p:spPr bwMode="auto">
          <a:xfrm>
            <a:off x="1674813" y="4192588"/>
            <a:ext cx="115887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Text Box 107"/>
          <p:cNvSpPr txBox="1">
            <a:spLocks noChangeArrowheads="1"/>
          </p:cNvSpPr>
          <p:nvPr/>
        </p:nvSpPr>
        <p:spPr bwMode="auto">
          <a:xfrm>
            <a:off x="685800" y="46482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ARB</a:t>
            </a:r>
            <a:r>
              <a:rPr lang="en-US" altLang="zh-CN" sz="2400" i="0" baseline="-25000"/>
              <a:t>1</a:t>
            </a:r>
            <a:endParaRPr lang="en-US" altLang="zh-CN" sz="2400"/>
          </a:p>
        </p:txBody>
      </p:sp>
      <p:sp>
        <p:nvSpPr>
          <p:cNvPr id="11278" name="Oval 109"/>
          <p:cNvSpPr>
            <a:spLocks noChangeArrowheads="1"/>
          </p:cNvSpPr>
          <p:nvPr/>
        </p:nvSpPr>
        <p:spPr bwMode="auto">
          <a:xfrm>
            <a:off x="4232275" y="217328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79" name="Oval 110"/>
          <p:cNvSpPr>
            <a:spLocks noChangeArrowheads="1"/>
          </p:cNvSpPr>
          <p:nvPr/>
        </p:nvSpPr>
        <p:spPr bwMode="auto">
          <a:xfrm>
            <a:off x="4106863" y="2703513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80" name="Oval 111"/>
          <p:cNvSpPr>
            <a:spLocks noChangeArrowheads="1"/>
          </p:cNvSpPr>
          <p:nvPr/>
        </p:nvSpPr>
        <p:spPr bwMode="auto">
          <a:xfrm>
            <a:off x="4572000" y="2667000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81" name="Line 112"/>
          <p:cNvSpPr>
            <a:spLocks noChangeShapeType="1"/>
          </p:cNvSpPr>
          <p:nvPr/>
        </p:nvSpPr>
        <p:spPr bwMode="auto">
          <a:xfrm flipH="1">
            <a:off x="4222750" y="2552700"/>
            <a:ext cx="77788" cy="150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2" name="Line 113"/>
          <p:cNvSpPr>
            <a:spLocks noChangeShapeType="1"/>
          </p:cNvSpPr>
          <p:nvPr/>
        </p:nvSpPr>
        <p:spPr bwMode="auto">
          <a:xfrm>
            <a:off x="4494213" y="2552700"/>
            <a:ext cx="77787" cy="150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283" name="Group 127"/>
          <p:cNvGrpSpPr>
            <a:grpSpLocks/>
          </p:cNvGrpSpPr>
          <p:nvPr/>
        </p:nvGrpSpPr>
        <p:grpSpPr bwMode="auto">
          <a:xfrm rot="422770">
            <a:off x="5715000" y="1981200"/>
            <a:ext cx="1704975" cy="1320800"/>
            <a:chOff x="3247" y="1279"/>
            <a:chExt cx="1074" cy="832"/>
          </a:xfrm>
        </p:grpSpPr>
        <p:sp>
          <p:nvSpPr>
            <p:cNvPr id="11313" name="Oval 114"/>
            <p:cNvSpPr>
              <a:spLocks noChangeArrowheads="1"/>
            </p:cNvSpPr>
            <p:nvPr/>
          </p:nvSpPr>
          <p:spPr bwMode="auto">
            <a:xfrm>
              <a:off x="3540" y="1279"/>
              <a:ext cx="235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14" name="Oval 115"/>
            <p:cNvSpPr>
              <a:spLocks noChangeArrowheads="1"/>
            </p:cNvSpPr>
            <p:nvPr/>
          </p:nvSpPr>
          <p:spPr bwMode="auto">
            <a:xfrm>
              <a:off x="3980" y="165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15" name="Line 116"/>
            <p:cNvSpPr>
              <a:spLocks noChangeShapeType="1"/>
            </p:cNvSpPr>
            <p:nvPr/>
          </p:nvSpPr>
          <p:spPr bwMode="auto">
            <a:xfrm flipH="1">
              <a:off x="3491" y="1493"/>
              <a:ext cx="123" cy="2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6" name="Line 117"/>
            <p:cNvSpPr>
              <a:spLocks noChangeShapeType="1"/>
            </p:cNvSpPr>
            <p:nvPr/>
          </p:nvSpPr>
          <p:spPr bwMode="auto">
            <a:xfrm>
              <a:off x="3735" y="1445"/>
              <a:ext cx="269" cy="2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7" name="Oval 118"/>
            <p:cNvSpPr>
              <a:spLocks noChangeArrowheads="1"/>
            </p:cNvSpPr>
            <p:nvPr/>
          </p:nvSpPr>
          <p:spPr bwMode="auto">
            <a:xfrm>
              <a:off x="4224" y="1920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18" name="Oval 119"/>
            <p:cNvSpPr>
              <a:spLocks noChangeArrowheads="1"/>
            </p:cNvSpPr>
            <p:nvPr/>
          </p:nvSpPr>
          <p:spPr bwMode="auto">
            <a:xfrm>
              <a:off x="3345" y="1707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19" name="Oval 120"/>
            <p:cNvSpPr>
              <a:spLocks noChangeArrowheads="1"/>
            </p:cNvSpPr>
            <p:nvPr/>
          </p:nvSpPr>
          <p:spPr bwMode="auto">
            <a:xfrm>
              <a:off x="3247" y="201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20" name="Oval 121"/>
            <p:cNvSpPr>
              <a:spLocks noChangeArrowheads="1"/>
            </p:cNvSpPr>
            <p:nvPr/>
          </p:nvSpPr>
          <p:spPr bwMode="auto">
            <a:xfrm>
              <a:off x="3540" y="1992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21" name="Line 122"/>
            <p:cNvSpPr>
              <a:spLocks noChangeShapeType="1"/>
            </p:cNvSpPr>
            <p:nvPr/>
          </p:nvSpPr>
          <p:spPr bwMode="auto">
            <a:xfrm flipH="1">
              <a:off x="3320" y="192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2" name="Line 123"/>
            <p:cNvSpPr>
              <a:spLocks noChangeShapeType="1"/>
            </p:cNvSpPr>
            <p:nvPr/>
          </p:nvSpPr>
          <p:spPr bwMode="auto">
            <a:xfrm>
              <a:off x="3491" y="192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3" name="Line 124"/>
            <p:cNvSpPr>
              <a:spLocks noChangeShapeType="1"/>
            </p:cNvSpPr>
            <p:nvPr/>
          </p:nvSpPr>
          <p:spPr bwMode="auto">
            <a:xfrm>
              <a:off x="4175" y="1849"/>
              <a:ext cx="74" cy="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4" name="Oval 125"/>
            <p:cNvSpPr>
              <a:spLocks noChangeArrowheads="1"/>
            </p:cNvSpPr>
            <p:nvPr/>
          </p:nvSpPr>
          <p:spPr bwMode="auto">
            <a:xfrm>
              <a:off x="3883" y="196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25" name="Line 126"/>
            <p:cNvSpPr>
              <a:spLocks noChangeShapeType="1"/>
            </p:cNvSpPr>
            <p:nvPr/>
          </p:nvSpPr>
          <p:spPr bwMode="auto">
            <a:xfrm flipH="1">
              <a:off x="3932" y="1873"/>
              <a:ext cx="97" cy="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284" name="Group 159"/>
          <p:cNvGrpSpPr>
            <a:grpSpLocks/>
          </p:cNvGrpSpPr>
          <p:nvPr/>
        </p:nvGrpSpPr>
        <p:grpSpPr bwMode="auto">
          <a:xfrm>
            <a:off x="4191000" y="3733800"/>
            <a:ext cx="1211263" cy="1263650"/>
            <a:chOff x="2166" y="2338"/>
            <a:chExt cx="763" cy="796"/>
          </a:xfrm>
        </p:grpSpPr>
        <p:sp>
          <p:nvSpPr>
            <p:cNvPr id="11303" name="Oval 143"/>
            <p:cNvSpPr>
              <a:spLocks noChangeArrowheads="1"/>
            </p:cNvSpPr>
            <p:nvPr/>
          </p:nvSpPr>
          <p:spPr bwMode="auto">
            <a:xfrm rot="422770">
              <a:off x="2538" y="2338"/>
              <a:ext cx="235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04" name="Line 145"/>
            <p:cNvSpPr>
              <a:spLocks noChangeShapeType="1"/>
            </p:cNvSpPr>
            <p:nvPr/>
          </p:nvSpPr>
          <p:spPr bwMode="auto">
            <a:xfrm rot="422770" flipH="1">
              <a:off x="2465" y="2538"/>
              <a:ext cx="123" cy="2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5" name="Oval 147"/>
            <p:cNvSpPr>
              <a:spLocks noChangeArrowheads="1"/>
            </p:cNvSpPr>
            <p:nvPr/>
          </p:nvSpPr>
          <p:spPr bwMode="auto">
            <a:xfrm rot="422770">
              <a:off x="2832" y="2640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06" name="Oval 148"/>
            <p:cNvSpPr>
              <a:spLocks noChangeArrowheads="1"/>
            </p:cNvSpPr>
            <p:nvPr/>
          </p:nvSpPr>
          <p:spPr bwMode="auto">
            <a:xfrm rot="422770">
              <a:off x="2292" y="273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07" name="Oval 149"/>
            <p:cNvSpPr>
              <a:spLocks noChangeArrowheads="1"/>
            </p:cNvSpPr>
            <p:nvPr/>
          </p:nvSpPr>
          <p:spPr bwMode="auto">
            <a:xfrm rot="422770">
              <a:off x="2166" y="302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08" name="Oval 150"/>
            <p:cNvSpPr>
              <a:spLocks noChangeArrowheads="1"/>
            </p:cNvSpPr>
            <p:nvPr/>
          </p:nvSpPr>
          <p:spPr bwMode="auto">
            <a:xfrm rot="422770">
              <a:off x="2460" y="3038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309" name="Line 151"/>
            <p:cNvSpPr>
              <a:spLocks noChangeShapeType="1"/>
            </p:cNvSpPr>
            <p:nvPr/>
          </p:nvSpPr>
          <p:spPr bwMode="auto">
            <a:xfrm rot="422770" flipH="1">
              <a:off x="2250" y="293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0" name="Line 152"/>
            <p:cNvSpPr>
              <a:spLocks noChangeShapeType="1"/>
            </p:cNvSpPr>
            <p:nvPr/>
          </p:nvSpPr>
          <p:spPr bwMode="auto">
            <a:xfrm rot="422770">
              <a:off x="2420" y="295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1" name="Line 153"/>
            <p:cNvSpPr>
              <a:spLocks noChangeShapeType="1"/>
            </p:cNvSpPr>
            <p:nvPr/>
          </p:nvSpPr>
          <p:spPr bwMode="auto">
            <a:xfrm rot="422770">
              <a:off x="2794" y="2563"/>
              <a:ext cx="74" cy="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2" name="Line 156"/>
            <p:cNvSpPr>
              <a:spLocks noChangeShapeType="1"/>
            </p:cNvSpPr>
            <p:nvPr/>
          </p:nvSpPr>
          <p:spPr bwMode="auto">
            <a:xfrm>
              <a:off x="2761" y="2516"/>
              <a:ext cx="51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5" name="Line 157"/>
          <p:cNvSpPr>
            <a:spLocks noChangeShapeType="1"/>
          </p:cNvSpPr>
          <p:nvPr/>
        </p:nvSpPr>
        <p:spPr bwMode="auto">
          <a:xfrm flipH="1">
            <a:off x="4316413" y="2501900"/>
            <a:ext cx="39687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6" name="Line 158"/>
          <p:cNvSpPr>
            <a:spLocks noChangeShapeType="1"/>
          </p:cNvSpPr>
          <p:nvPr/>
        </p:nvSpPr>
        <p:spPr bwMode="auto">
          <a:xfrm>
            <a:off x="4464050" y="2487613"/>
            <a:ext cx="68263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87" name="Group 160"/>
          <p:cNvGrpSpPr>
            <a:grpSpLocks/>
          </p:cNvGrpSpPr>
          <p:nvPr/>
        </p:nvGrpSpPr>
        <p:grpSpPr bwMode="auto">
          <a:xfrm flipH="1">
            <a:off x="6172200" y="3733800"/>
            <a:ext cx="1211263" cy="1263650"/>
            <a:chOff x="2166" y="2338"/>
            <a:chExt cx="763" cy="796"/>
          </a:xfrm>
        </p:grpSpPr>
        <p:sp>
          <p:nvSpPr>
            <p:cNvPr id="11293" name="Oval 161"/>
            <p:cNvSpPr>
              <a:spLocks noChangeArrowheads="1"/>
            </p:cNvSpPr>
            <p:nvPr/>
          </p:nvSpPr>
          <p:spPr bwMode="auto">
            <a:xfrm rot="422770">
              <a:off x="2538" y="2338"/>
              <a:ext cx="235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294" name="Line 162"/>
            <p:cNvSpPr>
              <a:spLocks noChangeShapeType="1"/>
            </p:cNvSpPr>
            <p:nvPr/>
          </p:nvSpPr>
          <p:spPr bwMode="auto">
            <a:xfrm rot="422770" flipH="1">
              <a:off x="2465" y="2538"/>
              <a:ext cx="123" cy="2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Oval 163"/>
            <p:cNvSpPr>
              <a:spLocks noChangeArrowheads="1"/>
            </p:cNvSpPr>
            <p:nvPr/>
          </p:nvSpPr>
          <p:spPr bwMode="auto">
            <a:xfrm rot="422770">
              <a:off x="2832" y="2640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296" name="Oval 164"/>
            <p:cNvSpPr>
              <a:spLocks noChangeArrowheads="1"/>
            </p:cNvSpPr>
            <p:nvPr/>
          </p:nvSpPr>
          <p:spPr bwMode="auto">
            <a:xfrm rot="422770">
              <a:off x="2292" y="273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297" name="Oval 165"/>
            <p:cNvSpPr>
              <a:spLocks noChangeArrowheads="1"/>
            </p:cNvSpPr>
            <p:nvPr/>
          </p:nvSpPr>
          <p:spPr bwMode="auto">
            <a:xfrm rot="422770">
              <a:off x="2166" y="302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298" name="Oval 166"/>
            <p:cNvSpPr>
              <a:spLocks noChangeArrowheads="1"/>
            </p:cNvSpPr>
            <p:nvPr/>
          </p:nvSpPr>
          <p:spPr bwMode="auto">
            <a:xfrm rot="422770">
              <a:off x="2460" y="3038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299" name="Line 167"/>
            <p:cNvSpPr>
              <a:spLocks noChangeShapeType="1"/>
            </p:cNvSpPr>
            <p:nvPr/>
          </p:nvSpPr>
          <p:spPr bwMode="auto">
            <a:xfrm rot="422770" flipH="1">
              <a:off x="2250" y="293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0" name="Line 168"/>
            <p:cNvSpPr>
              <a:spLocks noChangeShapeType="1"/>
            </p:cNvSpPr>
            <p:nvPr/>
          </p:nvSpPr>
          <p:spPr bwMode="auto">
            <a:xfrm rot="422770">
              <a:off x="2420" y="295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1" name="Line 169"/>
            <p:cNvSpPr>
              <a:spLocks noChangeShapeType="1"/>
            </p:cNvSpPr>
            <p:nvPr/>
          </p:nvSpPr>
          <p:spPr bwMode="auto">
            <a:xfrm rot="422770">
              <a:off x="2794" y="2563"/>
              <a:ext cx="74" cy="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2" name="Line 170"/>
            <p:cNvSpPr>
              <a:spLocks noChangeShapeType="1"/>
            </p:cNvSpPr>
            <p:nvPr/>
          </p:nvSpPr>
          <p:spPr bwMode="auto">
            <a:xfrm>
              <a:off x="2761" y="2516"/>
              <a:ext cx="51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8" name="Text Box 172"/>
          <p:cNvSpPr txBox="1">
            <a:spLocks noChangeArrowheads="1"/>
          </p:cNvSpPr>
          <p:nvPr/>
        </p:nvSpPr>
        <p:spPr bwMode="auto">
          <a:xfrm>
            <a:off x="4953000" y="5334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RB</a:t>
            </a:r>
            <a:r>
              <a:rPr lang="en-US" altLang="zh-CN" sz="2400" i="0" baseline="-25000"/>
              <a:t>1</a:t>
            </a:r>
            <a:endParaRPr lang="en-US" altLang="zh-CN" sz="2400" i="0"/>
          </a:p>
        </p:txBody>
      </p:sp>
      <p:sp>
        <p:nvSpPr>
          <p:cNvPr id="11289" name="Text Box 173"/>
          <p:cNvSpPr txBox="1">
            <a:spLocks noChangeArrowheads="1"/>
          </p:cNvSpPr>
          <p:nvPr/>
        </p:nvSpPr>
        <p:spPr bwMode="auto">
          <a:xfrm>
            <a:off x="3962400" y="3048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i="0"/>
              <a:t>(1)</a:t>
            </a:r>
          </a:p>
        </p:txBody>
      </p:sp>
      <p:sp>
        <p:nvSpPr>
          <p:cNvPr id="11290" name="Text Box 174"/>
          <p:cNvSpPr txBox="1">
            <a:spLocks noChangeArrowheads="1"/>
          </p:cNvSpPr>
          <p:nvPr/>
        </p:nvSpPr>
        <p:spPr bwMode="auto">
          <a:xfrm>
            <a:off x="6019800" y="32004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i="0"/>
              <a:t>(2)</a:t>
            </a:r>
          </a:p>
        </p:txBody>
      </p:sp>
      <p:sp>
        <p:nvSpPr>
          <p:cNvPr id="11291" name="Text Box 175"/>
          <p:cNvSpPr txBox="1">
            <a:spLocks noChangeArrowheads="1"/>
          </p:cNvSpPr>
          <p:nvPr/>
        </p:nvSpPr>
        <p:spPr bwMode="auto">
          <a:xfrm>
            <a:off x="5943600" y="4648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i="0"/>
              <a:t>(4)</a:t>
            </a:r>
          </a:p>
        </p:txBody>
      </p:sp>
      <p:sp>
        <p:nvSpPr>
          <p:cNvPr id="11292" name="Text Box 176"/>
          <p:cNvSpPr txBox="1">
            <a:spLocks noChangeArrowheads="1"/>
          </p:cNvSpPr>
          <p:nvPr/>
        </p:nvSpPr>
        <p:spPr bwMode="auto">
          <a:xfrm>
            <a:off x="4800600" y="4648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i="0"/>
              <a:t>(3)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678002"/>
            <a:ext cx="8461375" cy="70788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Red-Black Tree: recursive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581" y="1763815"/>
            <a:ext cx="8208962" cy="522064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(A red-black tree of </a:t>
            </a:r>
            <a:r>
              <a:rPr lang="en-US" altLang="zh-CN" sz="2000" dirty="0">
                <a:solidFill>
                  <a:srgbClr val="FF0000"/>
                </a:solidFill>
              </a:rPr>
              <a:t>black height </a:t>
            </a:r>
            <a:r>
              <a:rPr lang="en-US" altLang="zh-CN" sz="2000" i="1" dirty="0">
                <a:solidFill>
                  <a:srgbClr val="FF0000"/>
                </a:solidFill>
              </a:rPr>
              <a:t>h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00CC"/>
                </a:solidFill>
              </a:rPr>
              <a:t>is denoted as </a:t>
            </a:r>
            <a:r>
              <a:rPr lang="en-US" altLang="zh-CN" sz="2000" i="1" dirty="0" err="1">
                <a:solidFill>
                  <a:srgbClr val="0000CC"/>
                </a:solidFill>
              </a:rPr>
              <a:t>RB</a:t>
            </a:r>
            <a:r>
              <a:rPr lang="en-US" altLang="zh-CN" sz="2000" i="1" baseline="-25000" dirty="0" err="1">
                <a:solidFill>
                  <a:srgbClr val="0000CC"/>
                </a:solidFill>
              </a:rPr>
              <a:t>h</a:t>
            </a:r>
            <a:r>
              <a:rPr lang="en-US" altLang="zh-CN" sz="2000" dirty="0">
                <a:solidFill>
                  <a:srgbClr val="0000CC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An external node is an </a:t>
            </a:r>
            <a:r>
              <a:rPr lang="en-US" altLang="zh-CN" sz="2400" i="1" dirty="0"/>
              <a:t>RB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tree, and the node is black.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/>
              <a:t>A binary tree is an </a:t>
            </a:r>
            <a:r>
              <a:rPr lang="en-US" altLang="zh-CN" sz="2400" dirty="0" err="1"/>
              <a:t>A</a:t>
            </a:r>
            <a:r>
              <a:rPr lang="en-US" altLang="zh-CN" sz="2400" i="1" dirty="0" err="1"/>
              <a:t>RB</a:t>
            </a:r>
            <a:r>
              <a:rPr lang="en-US" altLang="zh-CN" sz="2400" i="1" baseline="-25000" dirty="0" err="1"/>
              <a:t>h</a:t>
            </a:r>
            <a:r>
              <a:rPr lang="en-US" altLang="zh-CN" sz="2400" dirty="0"/>
              <a:t> (</a:t>
            </a:r>
            <a:r>
              <a:rPr lang="en-US" altLang="zh-CN" sz="2400" i="1" dirty="0"/>
              <a:t>h</a:t>
            </a:r>
            <a:r>
              <a:rPr lang="en-US" altLang="zh-CN" sz="2400" dirty="0">
                <a:sym typeface="Symbol" pitchFamily="18" charset="2"/>
              </a:rPr>
              <a:t>1</a:t>
            </a:r>
            <a:r>
              <a:rPr lang="en-US" altLang="zh-CN" sz="2400" dirty="0"/>
              <a:t>) tree if: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Its root is red,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Its left and right subtrees are each an </a:t>
            </a:r>
            <a:r>
              <a:rPr lang="en-US" altLang="zh-CN" sz="2000" i="1" dirty="0"/>
              <a:t>RB</a:t>
            </a:r>
            <a:r>
              <a:rPr lang="en-US" altLang="zh-CN" sz="2000" i="1" baseline="-25000" dirty="0"/>
              <a:t>h</a:t>
            </a:r>
            <a:r>
              <a:rPr lang="en-US" altLang="zh-CN" sz="2000" baseline="-25000" dirty="0"/>
              <a:t>-1</a:t>
            </a:r>
            <a:r>
              <a:rPr lang="en-US" altLang="zh-CN" sz="2000" dirty="0"/>
              <a:t> tree.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/>
              <a:t>A binary tree is an </a:t>
            </a:r>
            <a:r>
              <a:rPr lang="en-US" altLang="zh-CN" sz="2400" i="1" dirty="0" err="1"/>
              <a:t>RB</a:t>
            </a:r>
            <a:r>
              <a:rPr lang="en-US" altLang="zh-CN" sz="2400" i="1" baseline="-25000" dirty="0" err="1"/>
              <a:t>h</a:t>
            </a:r>
            <a:r>
              <a:rPr lang="en-US" altLang="zh-CN" sz="2400" dirty="0"/>
              <a:t> (</a:t>
            </a:r>
            <a:r>
              <a:rPr lang="en-US" altLang="zh-CN" sz="2400" i="1" dirty="0"/>
              <a:t>h</a:t>
            </a:r>
            <a:r>
              <a:rPr lang="en-US" altLang="zh-CN" sz="2400" dirty="0">
                <a:sym typeface="Symbol" pitchFamily="18" charset="2"/>
              </a:rPr>
              <a:t>1</a:t>
            </a:r>
            <a:r>
              <a:rPr lang="en-US" altLang="zh-CN" sz="2400" dirty="0"/>
              <a:t>) tree if: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Its root is black,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Its left and right subtrees are each either an </a:t>
            </a:r>
            <a:r>
              <a:rPr lang="en-US" altLang="zh-CN" sz="2000" i="1" dirty="0"/>
              <a:t>RB</a:t>
            </a:r>
            <a:r>
              <a:rPr lang="en-US" altLang="zh-CN" sz="2000" i="1" baseline="-25000" dirty="0"/>
              <a:t>h</a:t>
            </a:r>
            <a:r>
              <a:rPr lang="en-US" altLang="zh-CN" sz="2000" baseline="-25000" dirty="0"/>
              <a:t>-1</a:t>
            </a:r>
            <a:r>
              <a:rPr lang="en-US" altLang="zh-CN" sz="2000" dirty="0"/>
              <a:t> tree or an </a:t>
            </a:r>
            <a:r>
              <a:rPr lang="en-US" altLang="zh-CN" sz="2000" i="1" dirty="0" err="1"/>
              <a:t>ARB</a:t>
            </a:r>
            <a:r>
              <a:rPr lang="en-US" altLang="zh-CN" sz="2000" i="1" baseline="-25000" dirty="0" err="1"/>
              <a:t>h</a:t>
            </a:r>
            <a:r>
              <a:rPr lang="en-US" altLang="zh-CN" sz="2000" dirty="0"/>
              <a:t> tree.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416675" y="3203575"/>
            <a:ext cx="1665288" cy="406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0"/>
              <a:t>No </a:t>
            </a:r>
            <a:r>
              <a:rPr lang="en-US" altLang="zh-CN" sz="2000"/>
              <a:t>ARB</a:t>
            </a:r>
            <a:r>
              <a:rPr lang="en-US" altLang="zh-CN" sz="2000" i="0" baseline="-25000"/>
              <a:t>0</a:t>
            </a:r>
            <a:endParaRPr lang="en-US" altLang="zh-CN" sz="2000" i="0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921375" y="338455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07095"/>
            <a:ext cx="8637588" cy="1077218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Red-Black Tree with 6 (Internal) Nodes</a:t>
            </a:r>
            <a:br>
              <a:rPr lang="en-US" altLang="zh-CN" sz="4000" dirty="0"/>
            </a:br>
            <a:r>
              <a:rPr lang="en-US" altLang="zh-CN" sz="2400" dirty="0">
                <a:solidFill>
                  <a:srgbClr val="000000"/>
                </a:solidFill>
              </a:rPr>
              <a:t>(black height=2)</a:t>
            </a:r>
            <a:endParaRPr lang="en-US" altLang="zh-CN" sz="4000" dirty="0">
              <a:solidFill>
                <a:srgbClr val="000000"/>
              </a:solidFill>
            </a:endParaRP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2657475" y="2422525"/>
            <a:ext cx="373063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292" name="Oval 6"/>
          <p:cNvSpPr>
            <a:spLocks noChangeArrowheads="1"/>
          </p:cNvSpPr>
          <p:nvPr/>
        </p:nvSpPr>
        <p:spPr bwMode="auto">
          <a:xfrm>
            <a:off x="3355975" y="3025775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1920875" y="1854200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916113" y="18081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2619375" y="242252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3317875" y="298767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2297" name="Line 13"/>
          <p:cNvSpPr>
            <a:spLocks noChangeShapeType="1"/>
          </p:cNvSpPr>
          <p:nvPr/>
        </p:nvSpPr>
        <p:spPr bwMode="auto">
          <a:xfrm>
            <a:off x="2270125" y="2119313"/>
            <a:ext cx="427038" cy="339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8" name="Line 14"/>
          <p:cNvSpPr>
            <a:spLocks noChangeShapeType="1"/>
          </p:cNvSpPr>
          <p:nvPr/>
        </p:nvSpPr>
        <p:spPr bwMode="auto">
          <a:xfrm flipH="1">
            <a:off x="2579688" y="2762250"/>
            <a:ext cx="195262" cy="339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15"/>
          <p:cNvSpPr>
            <a:spLocks noChangeShapeType="1"/>
          </p:cNvSpPr>
          <p:nvPr/>
        </p:nvSpPr>
        <p:spPr bwMode="auto">
          <a:xfrm>
            <a:off x="2967038" y="2686050"/>
            <a:ext cx="427037" cy="376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Oval 16"/>
          <p:cNvSpPr>
            <a:spLocks noChangeArrowheads="1"/>
          </p:cNvSpPr>
          <p:nvPr/>
        </p:nvSpPr>
        <p:spPr bwMode="auto">
          <a:xfrm>
            <a:off x="3743325" y="3440113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01" name="Oval 7"/>
          <p:cNvSpPr>
            <a:spLocks noChangeArrowheads="1"/>
          </p:cNvSpPr>
          <p:nvPr/>
        </p:nvSpPr>
        <p:spPr bwMode="auto">
          <a:xfrm>
            <a:off x="2347913" y="3101975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2308225" y="310197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2303" name="Oval 17"/>
          <p:cNvSpPr>
            <a:spLocks noChangeArrowheads="1"/>
          </p:cNvSpPr>
          <p:nvPr/>
        </p:nvSpPr>
        <p:spPr bwMode="auto">
          <a:xfrm>
            <a:off x="2192338" y="3590925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04" name="Oval 18"/>
          <p:cNvSpPr>
            <a:spLocks noChangeArrowheads="1"/>
          </p:cNvSpPr>
          <p:nvPr/>
        </p:nvSpPr>
        <p:spPr bwMode="auto">
          <a:xfrm>
            <a:off x="2657475" y="3554413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05" name="Line 23"/>
          <p:cNvSpPr>
            <a:spLocks noChangeShapeType="1"/>
          </p:cNvSpPr>
          <p:nvPr/>
        </p:nvSpPr>
        <p:spPr bwMode="auto">
          <a:xfrm flipH="1">
            <a:off x="2308225" y="3440113"/>
            <a:ext cx="77788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Line 24"/>
          <p:cNvSpPr>
            <a:spLocks noChangeShapeType="1"/>
          </p:cNvSpPr>
          <p:nvPr/>
        </p:nvSpPr>
        <p:spPr bwMode="auto">
          <a:xfrm>
            <a:off x="2579688" y="3440113"/>
            <a:ext cx="77787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Oval 26"/>
          <p:cNvSpPr>
            <a:spLocks noChangeArrowheads="1"/>
          </p:cNvSpPr>
          <p:nvPr/>
        </p:nvSpPr>
        <p:spPr bwMode="auto">
          <a:xfrm>
            <a:off x="1495425" y="3100388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08" name="Text Box 27"/>
          <p:cNvSpPr txBox="1">
            <a:spLocks noChangeArrowheads="1"/>
          </p:cNvSpPr>
          <p:nvPr/>
        </p:nvSpPr>
        <p:spPr bwMode="auto">
          <a:xfrm>
            <a:off x="1495425" y="30622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2309" name="Oval 28"/>
          <p:cNvSpPr>
            <a:spLocks noChangeArrowheads="1"/>
          </p:cNvSpPr>
          <p:nvPr/>
        </p:nvSpPr>
        <p:spPr bwMode="auto">
          <a:xfrm>
            <a:off x="1846263" y="3590925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10" name="Oval 29"/>
          <p:cNvSpPr>
            <a:spLocks noChangeArrowheads="1"/>
          </p:cNvSpPr>
          <p:nvPr/>
        </p:nvSpPr>
        <p:spPr bwMode="auto">
          <a:xfrm>
            <a:off x="1379538" y="3590925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11" name="Line 30"/>
          <p:cNvSpPr>
            <a:spLocks noChangeShapeType="1"/>
          </p:cNvSpPr>
          <p:nvPr/>
        </p:nvSpPr>
        <p:spPr bwMode="auto">
          <a:xfrm flipH="1">
            <a:off x="1457325" y="3440113"/>
            <a:ext cx="115888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2" name="Line 31"/>
          <p:cNvSpPr>
            <a:spLocks noChangeShapeType="1"/>
          </p:cNvSpPr>
          <p:nvPr/>
        </p:nvSpPr>
        <p:spPr bwMode="auto">
          <a:xfrm>
            <a:off x="1768475" y="3440113"/>
            <a:ext cx="115888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3" name="Line 32"/>
          <p:cNvSpPr>
            <a:spLocks noChangeShapeType="1"/>
          </p:cNvSpPr>
          <p:nvPr/>
        </p:nvSpPr>
        <p:spPr bwMode="auto">
          <a:xfrm>
            <a:off x="3665538" y="3327400"/>
            <a:ext cx="117475" cy="112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4" name="Line 33"/>
          <p:cNvSpPr>
            <a:spLocks noChangeShapeType="1"/>
          </p:cNvSpPr>
          <p:nvPr/>
        </p:nvSpPr>
        <p:spPr bwMode="auto">
          <a:xfrm flipH="1">
            <a:off x="1263650" y="2193925"/>
            <a:ext cx="658813" cy="4524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5" name="Line 34"/>
          <p:cNvSpPr>
            <a:spLocks noChangeShapeType="1"/>
          </p:cNvSpPr>
          <p:nvPr/>
        </p:nvSpPr>
        <p:spPr bwMode="auto">
          <a:xfrm>
            <a:off x="1263650" y="2874963"/>
            <a:ext cx="307975" cy="263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6" name="Oval 35"/>
          <p:cNvSpPr>
            <a:spLocks noChangeArrowheads="1"/>
          </p:cNvSpPr>
          <p:nvPr/>
        </p:nvSpPr>
        <p:spPr bwMode="auto">
          <a:xfrm>
            <a:off x="3201988" y="3514725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17" name="Line 36"/>
          <p:cNvSpPr>
            <a:spLocks noChangeShapeType="1"/>
          </p:cNvSpPr>
          <p:nvPr/>
        </p:nvSpPr>
        <p:spPr bwMode="auto">
          <a:xfrm flipH="1">
            <a:off x="3279775" y="3365500"/>
            <a:ext cx="153988" cy="149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Oval 20"/>
          <p:cNvSpPr>
            <a:spLocks noChangeArrowheads="1"/>
          </p:cNvSpPr>
          <p:nvPr/>
        </p:nvSpPr>
        <p:spPr bwMode="auto">
          <a:xfrm>
            <a:off x="952500" y="2571750"/>
            <a:ext cx="373063" cy="3635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19" name="Oval 21"/>
          <p:cNvSpPr>
            <a:spLocks noChangeArrowheads="1"/>
          </p:cNvSpPr>
          <p:nvPr/>
        </p:nvSpPr>
        <p:spPr bwMode="auto">
          <a:xfrm>
            <a:off x="836613" y="3062288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20" name="Line 22"/>
          <p:cNvSpPr>
            <a:spLocks noChangeShapeType="1"/>
          </p:cNvSpPr>
          <p:nvPr/>
        </p:nvSpPr>
        <p:spPr bwMode="auto">
          <a:xfrm flipH="1">
            <a:off x="912813" y="2873375"/>
            <a:ext cx="77787" cy="188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1" name="Text Box 9"/>
          <p:cNvSpPr txBox="1">
            <a:spLocks noChangeArrowheads="1"/>
          </p:cNvSpPr>
          <p:nvPr/>
        </p:nvSpPr>
        <p:spPr bwMode="auto">
          <a:xfrm>
            <a:off x="912813" y="253365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322" name="Oval 40"/>
          <p:cNvSpPr>
            <a:spLocks noChangeArrowheads="1"/>
          </p:cNvSpPr>
          <p:nvPr/>
        </p:nvSpPr>
        <p:spPr bwMode="auto">
          <a:xfrm>
            <a:off x="2100263" y="4195763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23" name="Text Box 44"/>
          <p:cNvSpPr txBox="1">
            <a:spLocks noChangeArrowheads="1"/>
          </p:cNvSpPr>
          <p:nvPr/>
        </p:nvSpPr>
        <p:spPr bwMode="auto">
          <a:xfrm>
            <a:off x="2095500" y="414972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2324" name="Oval 54"/>
          <p:cNvSpPr>
            <a:spLocks noChangeArrowheads="1"/>
          </p:cNvSpPr>
          <p:nvPr/>
        </p:nvSpPr>
        <p:spPr bwMode="auto">
          <a:xfrm>
            <a:off x="1131888" y="4913313"/>
            <a:ext cx="373062" cy="3635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25" name="Oval 55"/>
          <p:cNvSpPr>
            <a:spLocks noChangeArrowheads="1"/>
          </p:cNvSpPr>
          <p:nvPr/>
        </p:nvSpPr>
        <p:spPr bwMode="auto">
          <a:xfrm>
            <a:off x="1016000" y="5403850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26" name="Line 56"/>
          <p:cNvSpPr>
            <a:spLocks noChangeShapeType="1"/>
          </p:cNvSpPr>
          <p:nvPr/>
        </p:nvSpPr>
        <p:spPr bwMode="auto">
          <a:xfrm flipH="1">
            <a:off x="1092200" y="5214938"/>
            <a:ext cx="77788" cy="1889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7" name="Oval 59"/>
          <p:cNvSpPr>
            <a:spLocks noChangeArrowheads="1"/>
          </p:cNvSpPr>
          <p:nvPr/>
        </p:nvSpPr>
        <p:spPr bwMode="auto">
          <a:xfrm>
            <a:off x="1674813" y="5441950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28" name="Text Box 60"/>
          <p:cNvSpPr txBox="1">
            <a:spLocks noChangeArrowheads="1"/>
          </p:cNvSpPr>
          <p:nvPr/>
        </p:nvSpPr>
        <p:spPr bwMode="auto">
          <a:xfrm>
            <a:off x="1674813" y="540385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2329" name="Oval 61"/>
          <p:cNvSpPr>
            <a:spLocks noChangeArrowheads="1"/>
          </p:cNvSpPr>
          <p:nvPr/>
        </p:nvSpPr>
        <p:spPr bwMode="auto">
          <a:xfrm>
            <a:off x="2025650" y="5932488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30" name="Oval 62"/>
          <p:cNvSpPr>
            <a:spLocks noChangeArrowheads="1"/>
          </p:cNvSpPr>
          <p:nvPr/>
        </p:nvSpPr>
        <p:spPr bwMode="auto">
          <a:xfrm>
            <a:off x="1558925" y="5932488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31" name="Line 63"/>
          <p:cNvSpPr>
            <a:spLocks noChangeShapeType="1"/>
          </p:cNvSpPr>
          <p:nvPr/>
        </p:nvSpPr>
        <p:spPr bwMode="auto">
          <a:xfrm flipH="1">
            <a:off x="1636713" y="5781675"/>
            <a:ext cx="115887" cy="150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2" name="Line 64"/>
          <p:cNvSpPr>
            <a:spLocks noChangeShapeType="1"/>
          </p:cNvSpPr>
          <p:nvPr/>
        </p:nvSpPr>
        <p:spPr bwMode="auto">
          <a:xfrm>
            <a:off x="1947863" y="5781675"/>
            <a:ext cx="115887" cy="150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3" name="Line 66"/>
          <p:cNvSpPr>
            <a:spLocks noChangeShapeType="1"/>
          </p:cNvSpPr>
          <p:nvPr/>
        </p:nvSpPr>
        <p:spPr bwMode="auto">
          <a:xfrm flipH="1">
            <a:off x="1443038" y="4535488"/>
            <a:ext cx="658812" cy="4524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4" name="Line 67"/>
          <p:cNvSpPr>
            <a:spLocks noChangeShapeType="1"/>
          </p:cNvSpPr>
          <p:nvPr/>
        </p:nvSpPr>
        <p:spPr bwMode="auto">
          <a:xfrm>
            <a:off x="1443038" y="5216525"/>
            <a:ext cx="307975" cy="263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5" name="Oval 42"/>
          <p:cNvSpPr>
            <a:spLocks noChangeArrowheads="1"/>
          </p:cNvSpPr>
          <p:nvPr/>
        </p:nvSpPr>
        <p:spPr bwMode="auto">
          <a:xfrm>
            <a:off x="3535363" y="53673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36" name="Text Box 47"/>
          <p:cNvSpPr txBox="1">
            <a:spLocks noChangeArrowheads="1"/>
          </p:cNvSpPr>
          <p:nvPr/>
        </p:nvSpPr>
        <p:spPr bwMode="auto">
          <a:xfrm>
            <a:off x="3497263" y="532923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2337" name="Line 48"/>
          <p:cNvSpPr>
            <a:spLocks noChangeShapeType="1"/>
          </p:cNvSpPr>
          <p:nvPr/>
        </p:nvSpPr>
        <p:spPr bwMode="auto">
          <a:xfrm>
            <a:off x="2449513" y="4460875"/>
            <a:ext cx="427037" cy="339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3146425" y="5027613"/>
            <a:ext cx="427038" cy="3762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9" name="Oval 51"/>
          <p:cNvSpPr>
            <a:spLocks noChangeArrowheads="1"/>
          </p:cNvSpPr>
          <p:nvPr/>
        </p:nvSpPr>
        <p:spPr bwMode="auto">
          <a:xfrm>
            <a:off x="3922713" y="5781675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40" name="Oval 41"/>
          <p:cNvSpPr>
            <a:spLocks noChangeArrowheads="1"/>
          </p:cNvSpPr>
          <p:nvPr/>
        </p:nvSpPr>
        <p:spPr bwMode="auto">
          <a:xfrm>
            <a:off x="2836863" y="4764088"/>
            <a:ext cx="373062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41" name="Text Box 45"/>
          <p:cNvSpPr txBox="1">
            <a:spLocks noChangeArrowheads="1"/>
          </p:cNvSpPr>
          <p:nvPr/>
        </p:nvSpPr>
        <p:spPr bwMode="auto">
          <a:xfrm>
            <a:off x="2798763" y="47640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2342" name="Line 49"/>
          <p:cNvSpPr>
            <a:spLocks noChangeShapeType="1"/>
          </p:cNvSpPr>
          <p:nvPr/>
        </p:nvSpPr>
        <p:spPr bwMode="auto">
          <a:xfrm flipH="1">
            <a:off x="2759075" y="5103813"/>
            <a:ext cx="195263" cy="339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43" name="Oval 43"/>
          <p:cNvSpPr>
            <a:spLocks noChangeArrowheads="1"/>
          </p:cNvSpPr>
          <p:nvPr/>
        </p:nvSpPr>
        <p:spPr bwMode="auto">
          <a:xfrm>
            <a:off x="2527300" y="54435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44" name="Text Box 46"/>
          <p:cNvSpPr txBox="1">
            <a:spLocks noChangeArrowheads="1"/>
          </p:cNvSpPr>
          <p:nvPr/>
        </p:nvSpPr>
        <p:spPr bwMode="auto">
          <a:xfrm>
            <a:off x="2487613" y="544353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2345" name="Oval 52"/>
          <p:cNvSpPr>
            <a:spLocks noChangeArrowheads="1"/>
          </p:cNvSpPr>
          <p:nvPr/>
        </p:nvSpPr>
        <p:spPr bwMode="auto">
          <a:xfrm>
            <a:off x="2371725" y="5932488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46" name="Oval 53"/>
          <p:cNvSpPr>
            <a:spLocks noChangeArrowheads="1"/>
          </p:cNvSpPr>
          <p:nvPr/>
        </p:nvSpPr>
        <p:spPr bwMode="auto">
          <a:xfrm>
            <a:off x="2836863" y="5895975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47" name="Line 57"/>
          <p:cNvSpPr>
            <a:spLocks noChangeShapeType="1"/>
          </p:cNvSpPr>
          <p:nvPr/>
        </p:nvSpPr>
        <p:spPr bwMode="auto">
          <a:xfrm flipH="1">
            <a:off x="2487613" y="5781675"/>
            <a:ext cx="77787" cy="150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48" name="Line 58"/>
          <p:cNvSpPr>
            <a:spLocks noChangeShapeType="1"/>
          </p:cNvSpPr>
          <p:nvPr/>
        </p:nvSpPr>
        <p:spPr bwMode="auto">
          <a:xfrm>
            <a:off x="2759075" y="5781675"/>
            <a:ext cx="77788" cy="150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49" name="Line 65"/>
          <p:cNvSpPr>
            <a:spLocks noChangeShapeType="1"/>
          </p:cNvSpPr>
          <p:nvPr/>
        </p:nvSpPr>
        <p:spPr bwMode="auto">
          <a:xfrm>
            <a:off x="3844925" y="5668963"/>
            <a:ext cx="117475" cy="112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0" name="Oval 68"/>
          <p:cNvSpPr>
            <a:spLocks noChangeArrowheads="1"/>
          </p:cNvSpPr>
          <p:nvPr/>
        </p:nvSpPr>
        <p:spPr bwMode="auto">
          <a:xfrm>
            <a:off x="3381375" y="5856288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51" name="Line 69"/>
          <p:cNvSpPr>
            <a:spLocks noChangeShapeType="1"/>
          </p:cNvSpPr>
          <p:nvPr/>
        </p:nvSpPr>
        <p:spPr bwMode="auto">
          <a:xfrm flipH="1">
            <a:off x="3459163" y="5707063"/>
            <a:ext cx="153987" cy="149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2" name="Text Box 70"/>
          <p:cNvSpPr txBox="1">
            <a:spLocks noChangeArrowheads="1"/>
          </p:cNvSpPr>
          <p:nvPr/>
        </p:nvSpPr>
        <p:spPr bwMode="auto">
          <a:xfrm>
            <a:off x="1092200" y="487521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353" name="Oval 73"/>
          <p:cNvSpPr>
            <a:spLocks noChangeArrowheads="1"/>
          </p:cNvSpPr>
          <p:nvPr/>
        </p:nvSpPr>
        <p:spPr bwMode="auto">
          <a:xfrm>
            <a:off x="4992688" y="2798763"/>
            <a:ext cx="373062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54" name="Oval 74"/>
          <p:cNvSpPr>
            <a:spLocks noChangeArrowheads="1"/>
          </p:cNvSpPr>
          <p:nvPr/>
        </p:nvSpPr>
        <p:spPr bwMode="auto">
          <a:xfrm>
            <a:off x="4683125" y="3478213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55" name="Text Box 75"/>
          <p:cNvSpPr txBox="1">
            <a:spLocks noChangeArrowheads="1"/>
          </p:cNvSpPr>
          <p:nvPr/>
        </p:nvSpPr>
        <p:spPr bwMode="auto">
          <a:xfrm>
            <a:off x="4954588" y="27987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2356" name="Text Box 76"/>
          <p:cNvSpPr txBox="1">
            <a:spLocks noChangeArrowheads="1"/>
          </p:cNvSpPr>
          <p:nvPr/>
        </p:nvSpPr>
        <p:spPr bwMode="auto">
          <a:xfrm>
            <a:off x="4643438" y="347821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357" name="Line 77"/>
          <p:cNvSpPr>
            <a:spLocks noChangeShapeType="1"/>
          </p:cNvSpPr>
          <p:nvPr/>
        </p:nvSpPr>
        <p:spPr bwMode="auto">
          <a:xfrm flipH="1">
            <a:off x="4914900" y="3138488"/>
            <a:ext cx="195263" cy="339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8" name="Oval 78"/>
          <p:cNvSpPr>
            <a:spLocks noChangeArrowheads="1"/>
          </p:cNvSpPr>
          <p:nvPr/>
        </p:nvSpPr>
        <p:spPr bwMode="auto">
          <a:xfrm>
            <a:off x="4527550" y="3967163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59" name="Oval 79"/>
          <p:cNvSpPr>
            <a:spLocks noChangeArrowheads="1"/>
          </p:cNvSpPr>
          <p:nvPr/>
        </p:nvSpPr>
        <p:spPr bwMode="auto">
          <a:xfrm>
            <a:off x="4992688" y="3930650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60" name="Line 80"/>
          <p:cNvSpPr>
            <a:spLocks noChangeShapeType="1"/>
          </p:cNvSpPr>
          <p:nvPr/>
        </p:nvSpPr>
        <p:spPr bwMode="auto">
          <a:xfrm flipH="1">
            <a:off x="4643438" y="3816350"/>
            <a:ext cx="77787" cy="150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61" name="Line 81"/>
          <p:cNvSpPr>
            <a:spLocks noChangeShapeType="1"/>
          </p:cNvSpPr>
          <p:nvPr/>
        </p:nvSpPr>
        <p:spPr bwMode="auto">
          <a:xfrm>
            <a:off x="4914900" y="3816350"/>
            <a:ext cx="77788" cy="150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62" name="Oval 84"/>
          <p:cNvSpPr>
            <a:spLocks noChangeArrowheads="1"/>
          </p:cNvSpPr>
          <p:nvPr/>
        </p:nvSpPr>
        <p:spPr bwMode="auto">
          <a:xfrm>
            <a:off x="7310438" y="41100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63" name="Text Box 85"/>
          <p:cNvSpPr txBox="1">
            <a:spLocks noChangeArrowheads="1"/>
          </p:cNvSpPr>
          <p:nvPr/>
        </p:nvSpPr>
        <p:spPr bwMode="auto">
          <a:xfrm>
            <a:off x="7272338" y="407193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2364" name="Line 87"/>
          <p:cNvSpPr>
            <a:spLocks noChangeShapeType="1"/>
          </p:cNvSpPr>
          <p:nvPr/>
        </p:nvSpPr>
        <p:spPr bwMode="auto">
          <a:xfrm>
            <a:off x="6921500" y="3770313"/>
            <a:ext cx="427038" cy="3762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65" name="Oval 88"/>
          <p:cNvSpPr>
            <a:spLocks noChangeArrowheads="1"/>
          </p:cNvSpPr>
          <p:nvPr/>
        </p:nvSpPr>
        <p:spPr bwMode="auto">
          <a:xfrm>
            <a:off x="7697788" y="4524375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66" name="Oval 89"/>
          <p:cNvSpPr>
            <a:spLocks noChangeArrowheads="1"/>
          </p:cNvSpPr>
          <p:nvPr/>
        </p:nvSpPr>
        <p:spPr bwMode="auto">
          <a:xfrm>
            <a:off x="6611938" y="3506788"/>
            <a:ext cx="373062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67" name="Text Box 91"/>
          <p:cNvSpPr txBox="1">
            <a:spLocks noChangeArrowheads="1"/>
          </p:cNvSpPr>
          <p:nvPr/>
        </p:nvSpPr>
        <p:spPr bwMode="auto">
          <a:xfrm>
            <a:off x="6573838" y="35067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2368" name="Line 93"/>
          <p:cNvSpPr>
            <a:spLocks noChangeShapeType="1"/>
          </p:cNvSpPr>
          <p:nvPr/>
        </p:nvSpPr>
        <p:spPr bwMode="auto">
          <a:xfrm flipH="1">
            <a:off x="6534150" y="3846513"/>
            <a:ext cx="195263" cy="339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69" name="Line 98"/>
          <p:cNvSpPr>
            <a:spLocks noChangeShapeType="1"/>
          </p:cNvSpPr>
          <p:nvPr/>
        </p:nvSpPr>
        <p:spPr bwMode="auto">
          <a:xfrm>
            <a:off x="7620000" y="4411663"/>
            <a:ext cx="117475" cy="112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70" name="Oval 99"/>
          <p:cNvSpPr>
            <a:spLocks noChangeArrowheads="1"/>
          </p:cNvSpPr>
          <p:nvPr/>
        </p:nvSpPr>
        <p:spPr bwMode="auto">
          <a:xfrm>
            <a:off x="7156450" y="4598988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71" name="Line 100"/>
          <p:cNvSpPr>
            <a:spLocks noChangeShapeType="1"/>
          </p:cNvSpPr>
          <p:nvPr/>
        </p:nvSpPr>
        <p:spPr bwMode="auto">
          <a:xfrm flipH="1">
            <a:off x="7234238" y="4449763"/>
            <a:ext cx="153987" cy="149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72" name="Line 101"/>
          <p:cNvSpPr>
            <a:spLocks noChangeShapeType="1"/>
          </p:cNvSpPr>
          <p:nvPr/>
        </p:nvSpPr>
        <p:spPr bwMode="auto">
          <a:xfrm>
            <a:off x="5337175" y="3068638"/>
            <a:ext cx="1304925" cy="539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373" name="Group 103"/>
          <p:cNvGrpSpPr>
            <a:grpSpLocks/>
          </p:cNvGrpSpPr>
          <p:nvPr/>
        </p:nvGrpSpPr>
        <p:grpSpPr bwMode="auto">
          <a:xfrm>
            <a:off x="5786438" y="4822825"/>
            <a:ext cx="658812" cy="681038"/>
            <a:chOff x="982" y="3404"/>
            <a:chExt cx="415" cy="429"/>
          </a:xfrm>
        </p:grpSpPr>
        <p:sp>
          <p:nvSpPr>
            <p:cNvPr id="12382" name="Oval 104"/>
            <p:cNvSpPr>
              <a:spLocks noChangeArrowheads="1"/>
            </p:cNvSpPr>
            <p:nvPr/>
          </p:nvSpPr>
          <p:spPr bwMode="auto">
            <a:xfrm>
              <a:off x="1055" y="342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383" name="Text Box 105"/>
            <p:cNvSpPr txBox="1">
              <a:spLocks noChangeArrowheads="1"/>
            </p:cNvSpPr>
            <p:nvPr/>
          </p:nvSpPr>
          <p:spPr bwMode="auto">
            <a:xfrm>
              <a:off x="1055" y="340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2384" name="Oval 106"/>
            <p:cNvSpPr>
              <a:spLocks noChangeArrowheads="1"/>
            </p:cNvSpPr>
            <p:nvPr/>
          </p:nvSpPr>
          <p:spPr bwMode="auto">
            <a:xfrm>
              <a:off x="1276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385" name="Oval 107"/>
            <p:cNvSpPr>
              <a:spLocks noChangeArrowheads="1"/>
            </p:cNvSpPr>
            <p:nvPr/>
          </p:nvSpPr>
          <p:spPr bwMode="auto">
            <a:xfrm>
              <a:off x="982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386" name="Line 108"/>
            <p:cNvSpPr>
              <a:spLocks noChangeShapeType="1"/>
            </p:cNvSpPr>
            <p:nvPr/>
          </p:nvSpPr>
          <p:spPr bwMode="auto">
            <a:xfrm flipH="1">
              <a:off x="1031" y="3642"/>
              <a:ext cx="73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87" name="Line 109"/>
            <p:cNvSpPr>
              <a:spLocks noChangeShapeType="1"/>
            </p:cNvSpPr>
            <p:nvPr/>
          </p:nvSpPr>
          <p:spPr bwMode="auto">
            <a:xfrm>
              <a:off x="1227" y="3642"/>
              <a:ext cx="73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74" name="Oval 90"/>
          <p:cNvSpPr>
            <a:spLocks noChangeArrowheads="1"/>
          </p:cNvSpPr>
          <p:nvPr/>
        </p:nvSpPr>
        <p:spPr bwMode="auto">
          <a:xfrm>
            <a:off x="6302375" y="41862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75" name="Text Box 92"/>
          <p:cNvSpPr txBox="1">
            <a:spLocks noChangeArrowheads="1"/>
          </p:cNvSpPr>
          <p:nvPr/>
        </p:nvSpPr>
        <p:spPr bwMode="auto">
          <a:xfrm>
            <a:off x="6262688" y="418623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2376" name="Oval 95"/>
          <p:cNvSpPr>
            <a:spLocks noChangeArrowheads="1"/>
          </p:cNvSpPr>
          <p:nvPr/>
        </p:nvSpPr>
        <p:spPr bwMode="auto">
          <a:xfrm>
            <a:off x="6611938" y="4638675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377" name="Line 97"/>
          <p:cNvSpPr>
            <a:spLocks noChangeShapeType="1"/>
          </p:cNvSpPr>
          <p:nvPr/>
        </p:nvSpPr>
        <p:spPr bwMode="auto">
          <a:xfrm>
            <a:off x="6534150" y="4524375"/>
            <a:ext cx="77788" cy="150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78" name="Line 110"/>
          <p:cNvSpPr>
            <a:spLocks noChangeShapeType="1"/>
          </p:cNvSpPr>
          <p:nvPr/>
        </p:nvSpPr>
        <p:spPr bwMode="auto">
          <a:xfrm flipH="1">
            <a:off x="6191250" y="4552950"/>
            <a:ext cx="180975" cy="3159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79" name="Text Box 111"/>
          <p:cNvSpPr txBox="1">
            <a:spLocks noChangeArrowheads="1"/>
          </p:cNvSpPr>
          <p:nvPr/>
        </p:nvSpPr>
        <p:spPr bwMode="auto">
          <a:xfrm>
            <a:off x="5724525" y="2484437"/>
            <a:ext cx="2881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 dirty="0">
                <a:solidFill>
                  <a:srgbClr val="0000CC"/>
                </a:solidFill>
              </a:rPr>
              <a:t>poorest balancing: height (normal) is 4</a:t>
            </a:r>
          </a:p>
        </p:txBody>
      </p:sp>
      <p:sp>
        <p:nvSpPr>
          <p:cNvPr id="12380" name="Text Box 112"/>
          <p:cNvSpPr txBox="1">
            <a:spLocks noChangeArrowheads="1"/>
          </p:cNvSpPr>
          <p:nvPr/>
        </p:nvSpPr>
        <p:spPr bwMode="auto">
          <a:xfrm>
            <a:off x="0" y="4059238"/>
            <a:ext cx="182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0"/>
              <a:t>Black edge</a:t>
            </a:r>
          </a:p>
        </p:txBody>
      </p:sp>
      <p:sp>
        <p:nvSpPr>
          <p:cNvPr id="12381" name="Line 113"/>
          <p:cNvSpPr>
            <a:spLocks noChangeShapeType="1"/>
          </p:cNvSpPr>
          <p:nvPr/>
        </p:nvSpPr>
        <p:spPr bwMode="auto">
          <a:xfrm>
            <a:off x="1106488" y="4373563"/>
            <a:ext cx="53975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133"/>
          <p:cNvSpPr>
            <a:spLocks noChangeArrowheads="1"/>
          </p:cNvSpPr>
          <p:nvPr/>
        </p:nvSpPr>
        <p:spPr bwMode="auto">
          <a:xfrm>
            <a:off x="5697538" y="3249613"/>
            <a:ext cx="3151187" cy="2114550"/>
          </a:xfrm>
          <a:prstGeom prst="ellipse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5" name="Oval 132"/>
          <p:cNvSpPr>
            <a:spLocks noChangeArrowheads="1"/>
          </p:cNvSpPr>
          <p:nvPr/>
        </p:nvSpPr>
        <p:spPr bwMode="auto">
          <a:xfrm>
            <a:off x="2232025" y="4419600"/>
            <a:ext cx="2339975" cy="1979613"/>
          </a:xfrm>
          <a:prstGeom prst="ellipse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Black-Depth Convention</a:t>
            </a:r>
          </a:p>
        </p:txBody>
      </p:sp>
      <p:grpSp>
        <p:nvGrpSpPr>
          <p:cNvPr id="13317" name="Group 17"/>
          <p:cNvGrpSpPr>
            <a:grpSpLocks/>
          </p:cNvGrpSpPr>
          <p:nvPr/>
        </p:nvGrpSpPr>
        <p:grpSpPr bwMode="auto">
          <a:xfrm>
            <a:off x="1962150" y="4508500"/>
            <a:ext cx="542925" cy="407988"/>
            <a:chOff x="1207" y="1139"/>
            <a:chExt cx="342" cy="257"/>
          </a:xfrm>
        </p:grpSpPr>
        <p:sp>
          <p:nvSpPr>
            <p:cNvPr id="13433" name="Oval 1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34" name="Text Box 1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3318" name="Group 20"/>
          <p:cNvGrpSpPr>
            <a:grpSpLocks/>
          </p:cNvGrpSpPr>
          <p:nvPr/>
        </p:nvGrpSpPr>
        <p:grpSpPr bwMode="auto">
          <a:xfrm>
            <a:off x="5516563" y="3338513"/>
            <a:ext cx="542925" cy="407987"/>
            <a:chOff x="1207" y="1139"/>
            <a:chExt cx="342" cy="257"/>
          </a:xfrm>
        </p:grpSpPr>
        <p:sp>
          <p:nvSpPr>
            <p:cNvPr id="13431" name="Oval 21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32" name="Text Box 22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30</a:t>
              </a:r>
            </a:p>
          </p:txBody>
        </p:sp>
      </p:grpSp>
      <p:grpSp>
        <p:nvGrpSpPr>
          <p:cNvPr id="13319" name="Group 26"/>
          <p:cNvGrpSpPr>
            <a:grpSpLocks/>
          </p:cNvGrpSpPr>
          <p:nvPr/>
        </p:nvGrpSpPr>
        <p:grpSpPr bwMode="auto">
          <a:xfrm>
            <a:off x="3716338" y="5273675"/>
            <a:ext cx="658812" cy="641350"/>
            <a:chOff x="1494" y="3429"/>
            <a:chExt cx="415" cy="404"/>
          </a:xfrm>
        </p:grpSpPr>
        <p:sp>
          <p:nvSpPr>
            <p:cNvPr id="13425" name="Oval 27"/>
            <p:cNvSpPr>
              <a:spLocks noChangeArrowheads="1"/>
            </p:cNvSpPr>
            <p:nvPr/>
          </p:nvSpPr>
          <p:spPr bwMode="auto">
            <a:xfrm>
              <a:off x="1592" y="3429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26" name="Text Box 28"/>
            <p:cNvSpPr txBox="1">
              <a:spLocks noChangeArrowheads="1"/>
            </p:cNvSpPr>
            <p:nvPr/>
          </p:nvSpPr>
          <p:spPr bwMode="auto">
            <a:xfrm>
              <a:off x="1567" y="342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3427" name="Oval 29"/>
            <p:cNvSpPr>
              <a:spLocks noChangeArrowheads="1"/>
            </p:cNvSpPr>
            <p:nvPr/>
          </p:nvSpPr>
          <p:spPr bwMode="auto">
            <a:xfrm>
              <a:off x="1494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28" name="Oval 30"/>
            <p:cNvSpPr>
              <a:spLocks noChangeArrowheads="1"/>
            </p:cNvSpPr>
            <p:nvPr/>
          </p:nvSpPr>
          <p:spPr bwMode="auto">
            <a:xfrm>
              <a:off x="1787" y="3714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29" name="Line 31"/>
            <p:cNvSpPr>
              <a:spLocks noChangeShapeType="1"/>
            </p:cNvSpPr>
            <p:nvPr/>
          </p:nvSpPr>
          <p:spPr bwMode="auto">
            <a:xfrm flipH="1">
              <a:off x="1567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30" name="Line 32"/>
            <p:cNvSpPr>
              <a:spLocks noChangeShapeType="1"/>
            </p:cNvSpPr>
            <p:nvPr/>
          </p:nvSpPr>
          <p:spPr bwMode="auto">
            <a:xfrm>
              <a:off x="1738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20" name="Group 33"/>
          <p:cNvGrpSpPr>
            <a:grpSpLocks/>
          </p:cNvGrpSpPr>
          <p:nvPr/>
        </p:nvGrpSpPr>
        <p:grpSpPr bwMode="auto">
          <a:xfrm>
            <a:off x="2457450" y="5319713"/>
            <a:ext cx="658813" cy="641350"/>
            <a:chOff x="1494" y="3429"/>
            <a:chExt cx="415" cy="404"/>
          </a:xfrm>
        </p:grpSpPr>
        <p:sp>
          <p:nvSpPr>
            <p:cNvPr id="13419" name="Oval 34"/>
            <p:cNvSpPr>
              <a:spLocks noChangeArrowheads="1"/>
            </p:cNvSpPr>
            <p:nvPr/>
          </p:nvSpPr>
          <p:spPr bwMode="auto">
            <a:xfrm>
              <a:off x="1592" y="3429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20" name="Text Box 35"/>
            <p:cNvSpPr txBox="1">
              <a:spLocks noChangeArrowheads="1"/>
            </p:cNvSpPr>
            <p:nvPr/>
          </p:nvSpPr>
          <p:spPr bwMode="auto">
            <a:xfrm>
              <a:off x="1567" y="342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3421" name="Oval 36"/>
            <p:cNvSpPr>
              <a:spLocks noChangeArrowheads="1"/>
            </p:cNvSpPr>
            <p:nvPr/>
          </p:nvSpPr>
          <p:spPr bwMode="auto">
            <a:xfrm>
              <a:off x="1494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22" name="Oval 37"/>
            <p:cNvSpPr>
              <a:spLocks noChangeArrowheads="1"/>
            </p:cNvSpPr>
            <p:nvPr/>
          </p:nvSpPr>
          <p:spPr bwMode="auto">
            <a:xfrm>
              <a:off x="1787" y="3714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23" name="Line 38"/>
            <p:cNvSpPr>
              <a:spLocks noChangeShapeType="1"/>
            </p:cNvSpPr>
            <p:nvPr/>
          </p:nvSpPr>
          <p:spPr bwMode="auto">
            <a:xfrm flipH="1">
              <a:off x="1567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4" name="Line 39"/>
            <p:cNvSpPr>
              <a:spLocks noChangeShapeType="1"/>
            </p:cNvSpPr>
            <p:nvPr/>
          </p:nvSpPr>
          <p:spPr bwMode="auto">
            <a:xfrm>
              <a:off x="1738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21" name="Group 40"/>
          <p:cNvGrpSpPr>
            <a:grpSpLocks/>
          </p:cNvGrpSpPr>
          <p:nvPr/>
        </p:nvGrpSpPr>
        <p:grpSpPr bwMode="auto">
          <a:xfrm>
            <a:off x="4797425" y="4238625"/>
            <a:ext cx="658813" cy="641350"/>
            <a:chOff x="1494" y="3429"/>
            <a:chExt cx="415" cy="404"/>
          </a:xfrm>
        </p:grpSpPr>
        <p:sp>
          <p:nvSpPr>
            <p:cNvPr id="13413" name="Oval 41"/>
            <p:cNvSpPr>
              <a:spLocks noChangeArrowheads="1"/>
            </p:cNvSpPr>
            <p:nvPr/>
          </p:nvSpPr>
          <p:spPr bwMode="auto">
            <a:xfrm>
              <a:off x="1592" y="3429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14" name="Text Box 42"/>
            <p:cNvSpPr txBox="1">
              <a:spLocks noChangeArrowheads="1"/>
            </p:cNvSpPr>
            <p:nvPr/>
          </p:nvSpPr>
          <p:spPr bwMode="auto">
            <a:xfrm>
              <a:off x="1567" y="342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415" name="Oval 43"/>
            <p:cNvSpPr>
              <a:spLocks noChangeArrowheads="1"/>
            </p:cNvSpPr>
            <p:nvPr/>
          </p:nvSpPr>
          <p:spPr bwMode="auto">
            <a:xfrm>
              <a:off x="1494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16" name="Oval 44"/>
            <p:cNvSpPr>
              <a:spLocks noChangeArrowheads="1"/>
            </p:cNvSpPr>
            <p:nvPr/>
          </p:nvSpPr>
          <p:spPr bwMode="auto">
            <a:xfrm>
              <a:off x="1787" y="3714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17" name="Line 45"/>
            <p:cNvSpPr>
              <a:spLocks noChangeShapeType="1"/>
            </p:cNvSpPr>
            <p:nvPr/>
          </p:nvSpPr>
          <p:spPr bwMode="auto">
            <a:xfrm flipH="1">
              <a:off x="1567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" name="Line 46"/>
            <p:cNvSpPr>
              <a:spLocks noChangeShapeType="1"/>
            </p:cNvSpPr>
            <p:nvPr/>
          </p:nvSpPr>
          <p:spPr bwMode="auto">
            <a:xfrm>
              <a:off x="1738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22" name="Group 52"/>
          <p:cNvGrpSpPr>
            <a:grpSpLocks/>
          </p:cNvGrpSpPr>
          <p:nvPr/>
        </p:nvGrpSpPr>
        <p:grpSpPr bwMode="auto">
          <a:xfrm>
            <a:off x="657225" y="5229225"/>
            <a:ext cx="619125" cy="681038"/>
            <a:chOff x="527" y="1596"/>
            <a:chExt cx="390" cy="429"/>
          </a:xfrm>
        </p:grpSpPr>
        <p:sp>
          <p:nvSpPr>
            <p:cNvPr id="13409" name="Oval 53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10" name="Oval 54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11" name="Line 55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2" name="Text Box 56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3323" name="Group 120"/>
          <p:cNvGrpSpPr>
            <a:grpSpLocks/>
          </p:cNvGrpSpPr>
          <p:nvPr/>
        </p:nvGrpSpPr>
        <p:grpSpPr bwMode="auto">
          <a:xfrm>
            <a:off x="6911975" y="4238625"/>
            <a:ext cx="542925" cy="604838"/>
            <a:chOff x="4087" y="2670"/>
            <a:chExt cx="342" cy="381"/>
          </a:xfrm>
        </p:grpSpPr>
        <p:sp>
          <p:nvSpPr>
            <p:cNvPr id="13405" name="Oval 58"/>
            <p:cNvSpPr>
              <a:spLocks noChangeArrowheads="1"/>
            </p:cNvSpPr>
            <p:nvPr/>
          </p:nvSpPr>
          <p:spPr bwMode="auto">
            <a:xfrm>
              <a:off x="4112" y="2670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6" name="Text Box 59"/>
            <p:cNvSpPr txBox="1">
              <a:spLocks noChangeArrowheads="1"/>
            </p:cNvSpPr>
            <p:nvPr/>
          </p:nvSpPr>
          <p:spPr bwMode="auto">
            <a:xfrm>
              <a:off x="4087" y="2670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3407" name="Oval 60"/>
            <p:cNvSpPr>
              <a:spLocks noChangeArrowheads="1"/>
            </p:cNvSpPr>
            <p:nvPr/>
          </p:nvSpPr>
          <p:spPr bwMode="auto">
            <a:xfrm>
              <a:off x="4307" y="2955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8" name="Line 61"/>
            <p:cNvSpPr>
              <a:spLocks noChangeShapeType="1"/>
            </p:cNvSpPr>
            <p:nvPr/>
          </p:nvSpPr>
          <p:spPr bwMode="auto">
            <a:xfrm>
              <a:off x="4258" y="2883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24" name="Group 70"/>
          <p:cNvGrpSpPr>
            <a:grpSpLocks/>
          </p:cNvGrpSpPr>
          <p:nvPr/>
        </p:nvGrpSpPr>
        <p:grpSpPr bwMode="auto">
          <a:xfrm>
            <a:off x="6011863" y="4284663"/>
            <a:ext cx="658812" cy="641350"/>
            <a:chOff x="1381" y="1954"/>
            <a:chExt cx="415" cy="404"/>
          </a:xfrm>
        </p:grpSpPr>
        <p:sp>
          <p:nvSpPr>
            <p:cNvPr id="13399" name="Oval 71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0" name="Text Box 72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3401" name="Oval 73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2" name="Oval 74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3" name="Line 75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4" name="Line 76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25" name="Group 84"/>
          <p:cNvGrpSpPr>
            <a:grpSpLocks/>
          </p:cNvGrpSpPr>
          <p:nvPr/>
        </p:nvGrpSpPr>
        <p:grpSpPr bwMode="auto">
          <a:xfrm>
            <a:off x="1466850" y="5273675"/>
            <a:ext cx="658813" cy="641350"/>
            <a:chOff x="1381" y="1954"/>
            <a:chExt cx="415" cy="404"/>
          </a:xfrm>
        </p:grpSpPr>
        <p:sp>
          <p:nvSpPr>
            <p:cNvPr id="13393" name="Oval 85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4" name="Text Box 86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3395" name="Oval 87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6" name="Oval 88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7" name="Line 89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8" name="Line 90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26" name="Group 98"/>
          <p:cNvGrpSpPr>
            <a:grpSpLocks/>
          </p:cNvGrpSpPr>
          <p:nvPr/>
        </p:nvGrpSpPr>
        <p:grpSpPr bwMode="auto">
          <a:xfrm>
            <a:off x="3176588" y="4508500"/>
            <a:ext cx="542925" cy="396875"/>
            <a:chOff x="4141" y="2209"/>
            <a:chExt cx="342" cy="250"/>
          </a:xfrm>
        </p:grpSpPr>
        <p:sp>
          <p:nvSpPr>
            <p:cNvPr id="13391" name="Oval 99"/>
            <p:cNvSpPr>
              <a:spLocks noChangeArrowheads="1"/>
            </p:cNvSpPr>
            <p:nvPr/>
          </p:nvSpPr>
          <p:spPr bwMode="auto">
            <a:xfrm>
              <a:off x="4165" y="2209"/>
              <a:ext cx="235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2" name="Text Box 100"/>
            <p:cNvSpPr txBox="1">
              <a:spLocks noChangeArrowheads="1"/>
            </p:cNvSpPr>
            <p:nvPr/>
          </p:nvSpPr>
          <p:spPr bwMode="auto">
            <a:xfrm>
              <a:off x="4141" y="220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13327" name="Group 8"/>
          <p:cNvGrpSpPr>
            <a:grpSpLocks/>
          </p:cNvGrpSpPr>
          <p:nvPr/>
        </p:nvGrpSpPr>
        <p:grpSpPr bwMode="auto">
          <a:xfrm>
            <a:off x="2006600" y="2214563"/>
            <a:ext cx="542925" cy="407987"/>
            <a:chOff x="1207" y="1139"/>
            <a:chExt cx="342" cy="257"/>
          </a:xfrm>
        </p:grpSpPr>
        <p:sp>
          <p:nvSpPr>
            <p:cNvPr id="13389" name="Oval 9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0" name="Text Box 10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3328" name="Group 23"/>
          <p:cNvGrpSpPr>
            <a:grpSpLocks/>
          </p:cNvGrpSpPr>
          <p:nvPr/>
        </p:nvGrpSpPr>
        <p:grpSpPr bwMode="auto">
          <a:xfrm>
            <a:off x="3176588" y="2889250"/>
            <a:ext cx="542925" cy="407988"/>
            <a:chOff x="1207" y="1139"/>
            <a:chExt cx="342" cy="257"/>
          </a:xfrm>
        </p:grpSpPr>
        <p:sp>
          <p:nvSpPr>
            <p:cNvPr id="13387" name="Oval 24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8" name="Text Box 25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13329" name="Group 47"/>
          <p:cNvGrpSpPr>
            <a:grpSpLocks/>
          </p:cNvGrpSpPr>
          <p:nvPr/>
        </p:nvGrpSpPr>
        <p:grpSpPr bwMode="auto">
          <a:xfrm>
            <a:off x="522288" y="2843213"/>
            <a:ext cx="619125" cy="681037"/>
            <a:chOff x="527" y="1596"/>
            <a:chExt cx="390" cy="429"/>
          </a:xfrm>
        </p:grpSpPr>
        <p:sp>
          <p:nvSpPr>
            <p:cNvPr id="13383" name="Oval 48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4" name="Oval 49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5" name="Line 50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86" name="Text Box 51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3330" name="Group 63"/>
          <p:cNvGrpSpPr>
            <a:grpSpLocks/>
          </p:cNvGrpSpPr>
          <p:nvPr/>
        </p:nvGrpSpPr>
        <p:grpSpPr bwMode="auto">
          <a:xfrm>
            <a:off x="3806825" y="2889250"/>
            <a:ext cx="658813" cy="641350"/>
            <a:chOff x="1381" y="1954"/>
            <a:chExt cx="415" cy="404"/>
          </a:xfrm>
        </p:grpSpPr>
        <p:sp>
          <p:nvSpPr>
            <p:cNvPr id="13377" name="Oval 64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78" name="Text Box 65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3379" name="Oval 66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0" name="Oval 67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1" name="Line 68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82" name="Line 69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31" name="Group 77"/>
          <p:cNvGrpSpPr>
            <a:grpSpLocks/>
          </p:cNvGrpSpPr>
          <p:nvPr/>
        </p:nvGrpSpPr>
        <p:grpSpPr bwMode="auto">
          <a:xfrm>
            <a:off x="1331913" y="2933700"/>
            <a:ext cx="658812" cy="641350"/>
            <a:chOff x="1381" y="1954"/>
            <a:chExt cx="415" cy="404"/>
          </a:xfrm>
        </p:grpSpPr>
        <p:sp>
          <p:nvSpPr>
            <p:cNvPr id="13371" name="Oval 78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72" name="Text Box 79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3373" name="Oval 80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74" name="Oval 81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75" name="Line 82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6" name="Line 83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32" name="Group 91"/>
          <p:cNvGrpSpPr>
            <a:grpSpLocks/>
          </p:cNvGrpSpPr>
          <p:nvPr/>
        </p:nvGrpSpPr>
        <p:grpSpPr bwMode="auto">
          <a:xfrm>
            <a:off x="2232025" y="2933700"/>
            <a:ext cx="658813" cy="641350"/>
            <a:chOff x="1381" y="1954"/>
            <a:chExt cx="415" cy="404"/>
          </a:xfrm>
        </p:grpSpPr>
        <p:sp>
          <p:nvSpPr>
            <p:cNvPr id="13365" name="Oval 92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66" name="Text Box 93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3367" name="Oval 94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68" name="Oval 95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69" name="Line 96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0" name="Line 97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33" name="Line 101"/>
          <p:cNvSpPr>
            <a:spLocks noChangeShapeType="1"/>
          </p:cNvSpPr>
          <p:nvPr/>
        </p:nvSpPr>
        <p:spPr bwMode="auto">
          <a:xfrm>
            <a:off x="2185988" y="1854200"/>
            <a:ext cx="0" cy="404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4" name="Line 102"/>
          <p:cNvSpPr>
            <a:spLocks noChangeShapeType="1"/>
          </p:cNvSpPr>
          <p:nvPr/>
        </p:nvSpPr>
        <p:spPr bwMode="auto">
          <a:xfrm flipH="1">
            <a:off x="971550" y="2484438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5" name="Line 103"/>
          <p:cNvSpPr>
            <a:spLocks noChangeShapeType="1"/>
          </p:cNvSpPr>
          <p:nvPr/>
        </p:nvSpPr>
        <p:spPr bwMode="auto">
          <a:xfrm>
            <a:off x="1016000" y="3114675"/>
            <a:ext cx="495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6" name="Line 104"/>
          <p:cNvSpPr>
            <a:spLocks noChangeShapeType="1"/>
          </p:cNvSpPr>
          <p:nvPr/>
        </p:nvSpPr>
        <p:spPr bwMode="auto">
          <a:xfrm>
            <a:off x="2366963" y="2528888"/>
            <a:ext cx="855662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7" name="Line 105"/>
          <p:cNvSpPr>
            <a:spLocks noChangeShapeType="1"/>
          </p:cNvSpPr>
          <p:nvPr/>
        </p:nvSpPr>
        <p:spPr bwMode="auto">
          <a:xfrm flipH="1">
            <a:off x="2771775" y="3159125"/>
            <a:ext cx="4048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8" name="Line 106"/>
          <p:cNvSpPr>
            <a:spLocks noChangeShapeType="1"/>
          </p:cNvSpPr>
          <p:nvPr/>
        </p:nvSpPr>
        <p:spPr bwMode="auto">
          <a:xfrm>
            <a:off x="3536950" y="3114675"/>
            <a:ext cx="449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9" name="Line 107"/>
          <p:cNvSpPr>
            <a:spLocks noChangeShapeType="1"/>
          </p:cNvSpPr>
          <p:nvPr/>
        </p:nvSpPr>
        <p:spPr bwMode="auto">
          <a:xfrm>
            <a:off x="2141538" y="4149725"/>
            <a:ext cx="0" cy="449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0" name="Line 108"/>
          <p:cNvSpPr>
            <a:spLocks noChangeShapeType="1"/>
          </p:cNvSpPr>
          <p:nvPr/>
        </p:nvSpPr>
        <p:spPr bwMode="auto">
          <a:xfrm flipH="1">
            <a:off x="1106488" y="4778375"/>
            <a:ext cx="855662" cy="585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1" name="Line 109"/>
          <p:cNvSpPr>
            <a:spLocks noChangeShapeType="1"/>
          </p:cNvSpPr>
          <p:nvPr/>
        </p:nvSpPr>
        <p:spPr bwMode="auto">
          <a:xfrm>
            <a:off x="1150938" y="5499100"/>
            <a:ext cx="4508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2" name="Line 110"/>
          <p:cNvSpPr>
            <a:spLocks noChangeShapeType="1"/>
          </p:cNvSpPr>
          <p:nvPr/>
        </p:nvSpPr>
        <p:spPr bwMode="auto">
          <a:xfrm>
            <a:off x="2366963" y="4733925"/>
            <a:ext cx="8556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3" name="Line 111"/>
          <p:cNvSpPr>
            <a:spLocks noChangeShapeType="1"/>
          </p:cNvSpPr>
          <p:nvPr/>
        </p:nvSpPr>
        <p:spPr bwMode="auto">
          <a:xfrm flipH="1">
            <a:off x="2862263" y="4824413"/>
            <a:ext cx="404812" cy="539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Line 112"/>
          <p:cNvSpPr>
            <a:spLocks noChangeShapeType="1"/>
          </p:cNvSpPr>
          <p:nvPr/>
        </p:nvSpPr>
        <p:spPr bwMode="auto">
          <a:xfrm>
            <a:off x="3536950" y="4778375"/>
            <a:ext cx="404813" cy="541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5" name="Line 113"/>
          <p:cNvSpPr>
            <a:spLocks noChangeShapeType="1"/>
          </p:cNvSpPr>
          <p:nvPr/>
        </p:nvSpPr>
        <p:spPr bwMode="auto">
          <a:xfrm>
            <a:off x="5697538" y="3024188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6" name="Line 115"/>
          <p:cNvSpPr>
            <a:spLocks noChangeShapeType="1"/>
          </p:cNvSpPr>
          <p:nvPr/>
        </p:nvSpPr>
        <p:spPr bwMode="auto">
          <a:xfrm flipH="1">
            <a:off x="5202238" y="3698875"/>
            <a:ext cx="360362" cy="585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47" name="Group 116"/>
          <p:cNvGrpSpPr>
            <a:grpSpLocks/>
          </p:cNvGrpSpPr>
          <p:nvPr/>
        </p:nvGrpSpPr>
        <p:grpSpPr bwMode="auto">
          <a:xfrm>
            <a:off x="7362825" y="3338513"/>
            <a:ext cx="542925" cy="396875"/>
            <a:chOff x="4141" y="2209"/>
            <a:chExt cx="342" cy="250"/>
          </a:xfrm>
        </p:grpSpPr>
        <p:sp>
          <p:nvSpPr>
            <p:cNvPr id="13363" name="Oval 117"/>
            <p:cNvSpPr>
              <a:spLocks noChangeArrowheads="1"/>
            </p:cNvSpPr>
            <p:nvPr/>
          </p:nvSpPr>
          <p:spPr bwMode="auto">
            <a:xfrm>
              <a:off x="4165" y="2209"/>
              <a:ext cx="235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64" name="Text Box 118"/>
            <p:cNvSpPr txBox="1">
              <a:spLocks noChangeArrowheads="1"/>
            </p:cNvSpPr>
            <p:nvPr/>
          </p:nvSpPr>
          <p:spPr bwMode="auto">
            <a:xfrm>
              <a:off x="4141" y="220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13348" name="Line 119"/>
          <p:cNvSpPr>
            <a:spLocks noChangeShapeType="1"/>
          </p:cNvSpPr>
          <p:nvPr/>
        </p:nvSpPr>
        <p:spPr bwMode="auto">
          <a:xfrm>
            <a:off x="5876925" y="3563938"/>
            <a:ext cx="148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9" name="Line 121"/>
          <p:cNvSpPr>
            <a:spLocks noChangeShapeType="1"/>
          </p:cNvSpPr>
          <p:nvPr/>
        </p:nvSpPr>
        <p:spPr bwMode="auto">
          <a:xfrm flipH="1">
            <a:off x="7181850" y="3654425"/>
            <a:ext cx="315913" cy="630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0" name="Line 122"/>
          <p:cNvSpPr>
            <a:spLocks noChangeShapeType="1"/>
          </p:cNvSpPr>
          <p:nvPr/>
        </p:nvSpPr>
        <p:spPr bwMode="auto">
          <a:xfrm flipH="1">
            <a:off x="6507163" y="4464050"/>
            <a:ext cx="4508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51" name="Group 123"/>
          <p:cNvGrpSpPr>
            <a:grpSpLocks/>
          </p:cNvGrpSpPr>
          <p:nvPr/>
        </p:nvGrpSpPr>
        <p:grpSpPr bwMode="auto">
          <a:xfrm>
            <a:off x="7902575" y="4194175"/>
            <a:ext cx="658813" cy="641350"/>
            <a:chOff x="1494" y="3429"/>
            <a:chExt cx="415" cy="404"/>
          </a:xfrm>
        </p:grpSpPr>
        <p:sp>
          <p:nvSpPr>
            <p:cNvPr id="13357" name="Oval 124"/>
            <p:cNvSpPr>
              <a:spLocks noChangeArrowheads="1"/>
            </p:cNvSpPr>
            <p:nvPr/>
          </p:nvSpPr>
          <p:spPr bwMode="auto">
            <a:xfrm>
              <a:off x="1592" y="3429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58" name="Text Box 125"/>
            <p:cNvSpPr txBox="1">
              <a:spLocks noChangeArrowheads="1"/>
            </p:cNvSpPr>
            <p:nvPr/>
          </p:nvSpPr>
          <p:spPr bwMode="auto">
            <a:xfrm>
              <a:off x="1567" y="342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3359" name="Oval 126"/>
            <p:cNvSpPr>
              <a:spLocks noChangeArrowheads="1"/>
            </p:cNvSpPr>
            <p:nvPr/>
          </p:nvSpPr>
          <p:spPr bwMode="auto">
            <a:xfrm>
              <a:off x="1494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60" name="Oval 127"/>
            <p:cNvSpPr>
              <a:spLocks noChangeArrowheads="1"/>
            </p:cNvSpPr>
            <p:nvPr/>
          </p:nvSpPr>
          <p:spPr bwMode="auto">
            <a:xfrm>
              <a:off x="1787" y="3714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61" name="Line 128"/>
            <p:cNvSpPr>
              <a:spLocks noChangeShapeType="1"/>
            </p:cNvSpPr>
            <p:nvPr/>
          </p:nvSpPr>
          <p:spPr bwMode="auto">
            <a:xfrm flipH="1">
              <a:off x="1567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2" name="Line 129"/>
            <p:cNvSpPr>
              <a:spLocks noChangeShapeType="1"/>
            </p:cNvSpPr>
            <p:nvPr/>
          </p:nvSpPr>
          <p:spPr bwMode="auto">
            <a:xfrm>
              <a:off x="1738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52" name="Line 130"/>
          <p:cNvSpPr>
            <a:spLocks noChangeShapeType="1"/>
          </p:cNvSpPr>
          <p:nvPr/>
        </p:nvSpPr>
        <p:spPr bwMode="auto">
          <a:xfrm>
            <a:off x="7723188" y="3698875"/>
            <a:ext cx="404812" cy="541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3" name="Text Box 131"/>
          <p:cNvSpPr txBox="1">
            <a:spLocks noChangeArrowheads="1"/>
          </p:cNvSpPr>
          <p:nvPr/>
        </p:nvSpPr>
        <p:spPr bwMode="auto">
          <a:xfrm>
            <a:off x="5157788" y="1584325"/>
            <a:ext cx="3059112" cy="879475"/>
          </a:xfrm>
          <a:prstGeom prst="rect">
            <a:avLst/>
          </a:prstGeom>
          <a:solidFill>
            <a:srgbClr val="FFFF99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0"/>
              <a:t>All with the same largest black depth: 2</a:t>
            </a:r>
          </a:p>
        </p:txBody>
      </p:sp>
      <p:sp>
        <p:nvSpPr>
          <p:cNvPr id="13354" name="Text Box 134"/>
          <p:cNvSpPr txBox="1">
            <a:spLocks noChangeArrowheads="1"/>
          </p:cNvSpPr>
          <p:nvPr/>
        </p:nvSpPr>
        <p:spPr bwMode="auto">
          <a:xfrm>
            <a:off x="5246688" y="5678488"/>
            <a:ext cx="1935162" cy="514350"/>
          </a:xfrm>
          <a:prstGeom prst="rect">
            <a:avLst/>
          </a:prstGeom>
          <a:solidFill>
            <a:srgbClr val="CCFFCC"/>
          </a:solidFill>
          <a:ln w="57150" cmpd="thinThick" algn="ctr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0"/>
              <a:t>ARB Trees</a:t>
            </a:r>
          </a:p>
        </p:txBody>
      </p:sp>
      <p:sp>
        <p:nvSpPr>
          <p:cNvPr id="13355" name="Line 135"/>
          <p:cNvSpPr>
            <a:spLocks noChangeShapeType="1"/>
          </p:cNvSpPr>
          <p:nvPr/>
        </p:nvSpPr>
        <p:spPr bwMode="auto">
          <a:xfrm flipH="1" flipV="1">
            <a:off x="4437063" y="5543550"/>
            <a:ext cx="76517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Line 136"/>
          <p:cNvSpPr>
            <a:spLocks noChangeShapeType="1"/>
          </p:cNvSpPr>
          <p:nvPr/>
        </p:nvSpPr>
        <p:spPr bwMode="auto">
          <a:xfrm flipV="1">
            <a:off x="6507163" y="5138738"/>
            <a:ext cx="4953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Properties of Red-Black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10587" cy="4687887"/>
          </a:xfrm>
        </p:spPr>
        <p:txBody>
          <a:bodyPr/>
          <a:lstStyle/>
          <a:p>
            <a:pPr eaLnBrk="1" hangingPunct="1"/>
            <a:r>
              <a:rPr lang="en-US" altLang="zh-CN" sz="2200"/>
              <a:t>The </a:t>
            </a:r>
            <a:r>
              <a:rPr lang="en-US" altLang="zh-CN" sz="2200" b="1">
                <a:solidFill>
                  <a:srgbClr val="FF0000"/>
                </a:solidFill>
              </a:rPr>
              <a:t>black height</a:t>
            </a:r>
            <a:r>
              <a:rPr lang="en-US" altLang="zh-CN" sz="2200"/>
              <a:t> of any </a:t>
            </a:r>
            <a:r>
              <a:rPr lang="en-US" altLang="zh-CN" sz="2200" i="1"/>
              <a:t>RB</a:t>
            </a:r>
            <a:r>
              <a:rPr lang="en-US" altLang="zh-CN" sz="2200" i="1" baseline="-25000"/>
              <a:t>h</a:t>
            </a:r>
            <a:r>
              <a:rPr lang="en-US" altLang="zh-CN" sz="2200"/>
              <a:t> tree or </a:t>
            </a:r>
            <a:r>
              <a:rPr lang="en-US" altLang="zh-CN" sz="2200" i="1"/>
              <a:t>ARB</a:t>
            </a:r>
            <a:r>
              <a:rPr lang="en-US" altLang="zh-CN" sz="2200" i="1" baseline="-25000"/>
              <a:t>h</a:t>
            </a:r>
            <a:r>
              <a:rPr lang="en-US" altLang="zh-CN" sz="2200"/>
              <a:t> tree is well defind and is </a:t>
            </a:r>
            <a:r>
              <a:rPr lang="en-US" altLang="zh-CN" sz="2200" i="1"/>
              <a:t>h</a:t>
            </a:r>
            <a:r>
              <a:rPr lang="en-US" altLang="zh-CN" sz="22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/>
              <a:t>Let </a:t>
            </a:r>
            <a:r>
              <a:rPr lang="en-US" altLang="zh-CN" sz="2200" i="1"/>
              <a:t>T</a:t>
            </a:r>
            <a:r>
              <a:rPr lang="en-US" altLang="zh-CN" sz="2200"/>
              <a:t> be an </a:t>
            </a:r>
            <a:r>
              <a:rPr lang="en-US" altLang="zh-CN" sz="2200" i="1"/>
              <a:t>RB</a:t>
            </a:r>
            <a:r>
              <a:rPr lang="en-US" altLang="zh-CN" sz="2200" i="1" baseline="-25000"/>
              <a:t>h</a:t>
            </a:r>
            <a:r>
              <a:rPr lang="en-US" altLang="zh-CN" sz="2200"/>
              <a:t> tree, then:</a:t>
            </a:r>
          </a:p>
          <a:p>
            <a:pPr lvl="1" eaLnBrk="1" hangingPunct="1"/>
            <a:r>
              <a:rPr lang="en-US" altLang="zh-CN" sz="2200" i="1"/>
              <a:t>T</a:t>
            </a:r>
            <a:r>
              <a:rPr lang="en-US" altLang="zh-CN" sz="2200"/>
              <a:t> has at least 2</a:t>
            </a:r>
            <a:r>
              <a:rPr lang="en-US" altLang="zh-CN" sz="2200" i="1" baseline="30000"/>
              <a:t>h</a:t>
            </a:r>
            <a:r>
              <a:rPr lang="en-US" altLang="zh-CN" sz="2200"/>
              <a:t>-1 internal black nodes.</a:t>
            </a:r>
          </a:p>
          <a:p>
            <a:pPr lvl="1" eaLnBrk="1" hangingPunct="1"/>
            <a:r>
              <a:rPr lang="en-US" altLang="zh-CN" sz="2200" i="1"/>
              <a:t>T </a:t>
            </a:r>
            <a:r>
              <a:rPr lang="en-US" altLang="zh-CN" sz="2200"/>
              <a:t>has at most 4</a:t>
            </a:r>
            <a:r>
              <a:rPr lang="en-US" altLang="zh-CN" sz="2200" i="1" baseline="30000"/>
              <a:t>h</a:t>
            </a:r>
            <a:r>
              <a:rPr lang="en-US" altLang="zh-CN" sz="2200"/>
              <a:t>-1 internal nodes.</a:t>
            </a:r>
          </a:p>
          <a:p>
            <a:pPr lvl="1" eaLnBrk="1" hangingPunct="1"/>
            <a:r>
              <a:rPr lang="en-US" altLang="zh-CN" sz="2200"/>
              <a:t>The depth of any black node is at most twice its black depth.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/>
              <a:t>Let </a:t>
            </a:r>
            <a:r>
              <a:rPr lang="en-US" altLang="zh-CN" sz="2200" i="1"/>
              <a:t>A</a:t>
            </a:r>
            <a:r>
              <a:rPr lang="en-US" altLang="zh-CN" sz="2200"/>
              <a:t> be an ARB</a:t>
            </a:r>
            <a:r>
              <a:rPr lang="en-US" altLang="zh-CN" sz="2200" baseline="-25000"/>
              <a:t>h</a:t>
            </a:r>
            <a:r>
              <a:rPr lang="en-US" altLang="zh-CN" sz="2200"/>
              <a:t> tree, then:</a:t>
            </a:r>
          </a:p>
          <a:p>
            <a:pPr lvl="1" eaLnBrk="1" hangingPunct="1"/>
            <a:r>
              <a:rPr lang="en-US" altLang="zh-CN" sz="2200" i="1"/>
              <a:t>A</a:t>
            </a:r>
            <a:r>
              <a:rPr lang="en-US" altLang="zh-CN" sz="2200"/>
              <a:t> has at least 2</a:t>
            </a:r>
            <a:r>
              <a:rPr lang="en-US" altLang="zh-CN" sz="2200" i="1" baseline="30000"/>
              <a:t>h</a:t>
            </a:r>
            <a:r>
              <a:rPr lang="en-US" altLang="zh-CN" sz="2200"/>
              <a:t>-2 internal black nodes.</a:t>
            </a:r>
          </a:p>
          <a:p>
            <a:pPr lvl="1" eaLnBrk="1" hangingPunct="1"/>
            <a:r>
              <a:rPr lang="en-US" altLang="zh-CN" sz="2200" i="1"/>
              <a:t>A </a:t>
            </a:r>
            <a:r>
              <a:rPr lang="en-US" altLang="zh-CN" sz="2200"/>
              <a:t>has at most (4</a:t>
            </a:r>
            <a:r>
              <a:rPr lang="en-US" altLang="zh-CN" sz="2200" i="1" baseline="30000"/>
              <a:t>h</a:t>
            </a:r>
            <a:r>
              <a:rPr lang="en-US" altLang="zh-CN" sz="2200"/>
              <a:t>)/2-1 internal nodes.</a:t>
            </a:r>
          </a:p>
          <a:p>
            <a:pPr lvl="1" eaLnBrk="1" hangingPunct="1"/>
            <a:r>
              <a:rPr lang="en-US" altLang="zh-CN" sz="2200"/>
              <a:t>The depth of any black node is at most twice its black depth.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Well-Defined Black Height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367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/>
              <a:t>That “the </a:t>
            </a:r>
            <a:r>
              <a:rPr lang="en-US" altLang="zh-CN" sz="2200" b="1">
                <a:solidFill>
                  <a:srgbClr val="FF0000"/>
                </a:solidFill>
              </a:rPr>
              <a:t>black height</a:t>
            </a:r>
            <a:r>
              <a:rPr lang="en-US" altLang="zh-CN" sz="2200"/>
              <a:t> of any </a:t>
            </a:r>
            <a:r>
              <a:rPr lang="en-US" altLang="zh-CN" sz="2200" i="1"/>
              <a:t>RB</a:t>
            </a:r>
            <a:r>
              <a:rPr lang="en-US" altLang="zh-CN" sz="2200" i="1" baseline="-25000"/>
              <a:t>h</a:t>
            </a:r>
            <a:r>
              <a:rPr lang="en-US" altLang="zh-CN" sz="2200"/>
              <a:t> tree or </a:t>
            </a:r>
            <a:r>
              <a:rPr lang="en-US" altLang="zh-CN" sz="2200" i="1"/>
              <a:t>ARB</a:t>
            </a:r>
            <a:r>
              <a:rPr lang="en-US" altLang="zh-CN" sz="2200" i="1" baseline="-25000"/>
              <a:t>h</a:t>
            </a:r>
            <a:r>
              <a:rPr lang="en-US" altLang="zh-CN" sz="2200"/>
              <a:t> tree is well defind” means </a:t>
            </a:r>
            <a:r>
              <a:rPr lang="en-US" altLang="zh-CN" sz="2400" b="1" i="1">
                <a:solidFill>
                  <a:srgbClr val="009900"/>
                </a:solidFill>
              </a:rPr>
              <a:t>the black length of all external paths from the root is the same</a:t>
            </a:r>
            <a:r>
              <a:rPr lang="en-US" altLang="zh-CN" sz="24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Proof: induction on </a:t>
            </a:r>
            <a:r>
              <a:rPr lang="en-US" altLang="zh-CN" sz="2400" i="1"/>
              <a:t>h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Base case: </a:t>
            </a:r>
            <a:r>
              <a:rPr lang="en-US" altLang="zh-CN" sz="2400" i="1"/>
              <a:t>h</a:t>
            </a:r>
            <a:r>
              <a:rPr lang="en-US" altLang="zh-CN" sz="2400"/>
              <a:t>=0, that is </a:t>
            </a:r>
            <a:r>
              <a:rPr lang="en-US" altLang="zh-CN" sz="2400" i="1"/>
              <a:t>RB</a:t>
            </a:r>
            <a:r>
              <a:rPr lang="en-US" altLang="zh-CN" sz="2400" baseline="-25000"/>
              <a:t>0</a:t>
            </a:r>
            <a:r>
              <a:rPr lang="en-US" altLang="zh-CN" sz="2400"/>
              <a:t> </a:t>
            </a:r>
            <a:r>
              <a:rPr lang="en-US" altLang="zh-CN" sz="1800"/>
              <a:t>(there is no </a:t>
            </a:r>
            <a:r>
              <a:rPr lang="en-US" altLang="zh-CN" sz="1800" i="1"/>
              <a:t>ARB</a:t>
            </a:r>
            <a:r>
              <a:rPr lang="en-US" altLang="zh-CN" sz="1800" baseline="-25000"/>
              <a:t>0</a:t>
            </a:r>
            <a:r>
              <a:rPr lang="en-US" altLang="zh-CN" sz="18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In </a:t>
            </a:r>
            <a:r>
              <a:rPr lang="en-US" altLang="zh-CN" sz="2400" i="1"/>
              <a:t>ARB</a:t>
            </a:r>
            <a:r>
              <a:rPr lang="en-US" altLang="zh-CN" sz="2400" baseline="-25000"/>
              <a:t>h+1</a:t>
            </a:r>
            <a:r>
              <a:rPr lang="en-US" altLang="zh-CN" sz="2400"/>
              <a:t>, its two subtrees are both </a:t>
            </a:r>
            <a:r>
              <a:rPr lang="en-US" altLang="zh-CN" sz="2400" i="1"/>
              <a:t>RB</a:t>
            </a:r>
            <a:r>
              <a:rPr lang="en-US" altLang="zh-CN" sz="2400" baseline="-25000"/>
              <a:t>h</a:t>
            </a:r>
            <a:r>
              <a:rPr lang="en-US" altLang="zh-CN" sz="2400"/>
              <a:t>.Since the root is red, the black length of all external paths from the root is </a:t>
            </a:r>
            <a:r>
              <a:rPr lang="en-US" altLang="zh-CN" sz="2400" i="1"/>
              <a:t>h</a:t>
            </a:r>
            <a:r>
              <a:rPr lang="en-US" altLang="zh-CN" sz="2400"/>
              <a:t>, that’s the same as its two subtrees.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In </a:t>
            </a:r>
            <a:r>
              <a:rPr lang="en-US" altLang="zh-CN" sz="2400" i="1"/>
              <a:t>RB</a:t>
            </a:r>
            <a:r>
              <a:rPr lang="en-US" altLang="zh-CN" sz="2400" baseline="-25000"/>
              <a:t>h+1</a:t>
            </a:r>
            <a:r>
              <a:rPr lang="en-US" altLang="zh-CN" sz="24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Case 1: two subtrees are </a:t>
            </a:r>
            <a:r>
              <a:rPr lang="en-US" altLang="zh-CN" sz="2000" i="1"/>
              <a:t>RB</a:t>
            </a:r>
            <a:r>
              <a:rPr lang="en-US" altLang="zh-CN" sz="2000" baseline="-25000"/>
              <a:t>h</a:t>
            </a:r>
            <a:r>
              <a:rPr lang="en-US" altLang="zh-CN" sz="2000"/>
              <a:t>’s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Case 2: two subtrees are </a:t>
            </a:r>
            <a:r>
              <a:rPr lang="en-US" altLang="zh-CN" sz="2000" i="1"/>
              <a:t>ARB</a:t>
            </a:r>
            <a:r>
              <a:rPr lang="en-US" altLang="zh-CN" sz="2000" baseline="-25000"/>
              <a:t>h+1</a:t>
            </a:r>
            <a:r>
              <a:rPr lang="en-US" altLang="zh-CN" sz="2000"/>
              <a:t>’s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Case 3: one subtree is an </a:t>
            </a:r>
            <a:r>
              <a:rPr lang="en-US" altLang="zh-CN" sz="2000" i="1"/>
              <a:t>RB</a:t>
            </a:r>
            <a:r>
              <a:rPr lang="en-US" altLang="zh-CN" sz="2000" baseline="-25000"/>
              <a:t>h</a:t>
            </a:r>
            <a:r>
              <a:rPr lang="en-US" altLang="zh-CN" sz="2000"/>
              <a:t>(black height=</a:t>
            </a:r>
            <a:r>
              <a:rPr lang="en-US" altLang="zh-CN" sz="2000" i="1"/>
              <a:t>h</a:t>
            </a:r>
            <a:r>
              <a:rPr lang="en-US" altLang="zh-CN" sz="2000"/>
              <a:t>),  and the another is an </a:t>
            </a:r>
            <a:r>
              <a:rPr lang="en-US" altLang="zh-CN" sz="2000" i="1"/>
              <a:t>ARB</a:t>
            </a:r>
            <a:r>
              <a:rPr lang="en-US" altLang="zh-CN" sz="2000" baseline="-25000"/>
              <a:t>h+1</a:t>
            </a:r>
            <a:r>
              <a:rPr lang="en-US" altLang="zh-CN" sz="2000"/>
              <a:t>(black height=</a:t>
            </a:r>
            <a:r>
              <a:rPr lang="en-US" altLang="zh-CN" sz="2000" i="1"/>
              <a:t>h</a:t>
            </a:r>
            <a:r>
              <a:rPr lang="en-US" altLang="zh-CN" sz="200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Bound on Depth of Node in RBTree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Let </a:t>
            </a:r>
            <a:r>
              <a:rPr lang="en-US" altLang="zh-CN" sz="2800" i="1"/>
              <a:t>T</a:t>
            </a:r>
            <a:r>
              <a:rPr lang="en-US" altLang="zh-CN" sz="2800"/>
              <a:t> be a red-black tree with </a:t>
            </a:r>
            <a:r>
              <a:rPr lang="en-US" altLang="zh-CN" sz="2800" i="1"/>
              <a:t>n</a:t>
            </a:r>
            <a:r>
              <a:rPr lang="en-US" altLang="zh-CN" sz="2800"/>
              <a:t> internal nodes. Then no node has depth greater than 2lg(</a:t>
            </a:r>
            <a:r>
              <a:rPr lang="en-US" altLang="zh-CN" sz="2800" i="1"/>
              <a:t>n</a:t>
            </a:r>
            <a:r>
              <a:rPr lang="en-US" altLang="zh-CN" sz="2800"/>
              <a:t>+1), which means that the height of </a:t>
            </a:r>
            <a:r>
              <a:rPr lang="en-US" altLang="zh-CN" sz="2800" i="1"/>
              <a:t>T</a:t>
            </a:r>
            <a:r>
              <a:rPr lang="en-US" altLang="zh-CN" sz="2800"/>
              <a:t> in the usual sense is at most 2lg(</a:t>
            </a:r>
            <a:r>
              <a:rPr lang="en-US" altLang="zh-CN" sz="2800" i="1"/>
              <a:t>n</a:t>
            </a:r>
            <a:r>
              <a:rPr lang="en-US" altLang="zh-CN" sz="2800"/>
              <a:t>+1).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Let </a:t>
            </a:r>
            <a:r>
              <a:rPr lang="en-US" altLang="zh-CN" sz="2400" i="1"/>
              <a:t>h</a:t>
            </a:r>
            <a:r>
              <a:rPr lang="en-US" altLang="zh-CN" sz="2400"/>
              <a:t> be the black height of </a:t>
            </a:r>
            <a:r>
              <a:rPr lang="en-US" altLang="zh-CN" sz="2400" i="1"/>
              <a:t>T</a:t>
            </a:r>
            <a:r>
              <a:rPr lang="en-US" altLang="zh-CN" sz="2400"/>
              <a:t>. The number of internal nodes, </a:t>
            </a:r>
            <a:r>
              <a:rPr lang="en-US" altLang="zh-CN" sz="2400" i="1"/>
              <a:t>n</a:t>
            </a:r>
            <a:r>
              <a:rPr lang="en-US" altLang="zh-CN" sz="2400"/>
              <a:t>, is at least the number of internal black nodes, which is at least 2</a:t>
            </a:r>
            <a:r>
              <a:rPr lang="en-US" altLang="zh-CN" sz="2400" i="1" baseline="30000"/>
              <a:t>h</a:t>
            </a:r>
            <a:r>
              <a:rPr lang="en-US" altLang="zh-CN" sz="2400"/>
              <a:t>-1, so </a:t>
            </a:r>
            <a:r>
              <a:rPr lang="en-US" altLang="zh-CN" sz="2400" i="1"/>
              <a:t>h</a:t>
            </a:r>
            <a:r>
              <a:rPr lang="en-US" altLang="zh-CN" sz="2400">
                <a:sym typeface="Symbol" pitchFamily="18" charset="2"/>
              </a:rPr>
              <a:t>lg(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+1). The node with greatest depth is some external node. All external nodes are with black depth </a:t>
            </a:r>
            <a:r>
              <a:rPr lang="en-US" altLang="zh-CN" sz="2400" i="1">
                <a:sym typeface="Symbol" pitchFamily="18" charset="2"/>
              </a:rPr>
              <a:t>h</a:t>
            </a:r>
            <a:r>
              <a:rPr lang="en-US" altLang="zh-CN" sz="2400">
                <a:sym typeface="Symbol" pitchFamily="18" charset="2"/>
              </a:rPr>
              <a:t>. So, the depth is at most 2</a:t>
            </a:r>
            <a:r>
              <a:rPr lang="en-US" altLang="zh-CN" sz="2400" i="1">
                <a:sym typeface="Symbol" pitchFamily="18" charset="2"/>
              </a:rPr>
              <a:t>h</a:t>
            </a:r>
            <a:r>
              <a:rPr lang="en-US" altLang="zh-CN" sz="2400">
                <a:sym typeface="Symbol" pitchFamily="18" charset="2"/>
              </a:rPr>
              <a:t>.</a:t>
            </a:r>
            <a:endParaRPr lang="en-US" altLang="zh-CN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773113"/>
            <a:ext cx="8955087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Influences of Insertion into an </a:t>
            </a:r>
            <a:r>
              <a:rPr lang="en-US" altLang="zh-CN" sz="4000"/>
              <a:t>RBTree</a:t>
            </a:r>
            <a:endParaRPr lang="en-US" altLang="zh-CN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719263"/>
            <a:ext cx="8208963" cy="4114800"/>
          </a:xfrm>
        </p:spPr>
        <p:txBody>
          <a:bodyPr/>
          <a:lstStyle/>
          <a:p>
            <a:pPr eaLnBrk="1" hangingPunct="1"/>
            <a:r>
              <a:rPr lang="en-US" altLang="zh-CN" sz="2400"/>
              <a:t>Black height constrain:</a:t>
            </a:r>
          </a:p>
          <a:p>
            <a:pPr lvl="1" eaLnBrk="1" hangingPunct="1"/>
            <a:r>
              <a:rPr lang="en-US" altLang="zh-CN" sz="2400"/>
              <a:t>No violation </a:t>
            </a:r>
            <a:r>
              <a:rPr lang="en-US" altLang="zh-CN" sz="2400" b="1" i="1">
                <a:solidFill>
                  <a:srgbClr val="FF0000"/>
                </a:solidFill>
              </a:rPr>
              <a:t>if</a:t>
            </a:r>
            <a:r>
              <a:rPr lang="en-US" altLang="zh-CN" sz="2400"/>
              <a:t> inserting a red node.</a:t>
            </a:r>
          </a:p>
          <a:p>
            <a:pPr eaLnBrk="1" hangingPunct="1"/>
            <a:r>
              <a:rPr lang="en-US" altLang="zh-CN" sz="2400"/>
              <a:t>Color constraint:</a:t>
            </a:r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1905000" y="3384550"/>
            <a:ext cx="539750" cy="407988"/>
            <a:chOff x="1207" y="1139"/>
            <a:chExt cx="342" cy="257"/>
          </a:xfrm>
        </p:grpSpPr>
        <p:sp>
          <p:nvSpPr>
            <p:cNvPr id="17497" name="Oval 6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98" name="Text Box 7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7413" name="Group 8"/>
          <p:cNvGrpSpPr>
            <a:grpSpLocks/>
          </p:cNvGrpSpPr>
          <p:nvPr/>
        </p:nvGrpSpPr>
        <p:grpSpPr bwMode="auto">
          <a:xfrm>
            <a:off x="3067050" y="4059238"/>
            <a:ext cx="538163" cy="407987"/>
            <a:chOff x="1207" y="1139"/>
            <a:chExt cx="342" cy="257"/>
          </a:xfrm>
        </p:grpSpPr>
        <p:sp>
          <p:nvSpPr>
            <p:cNvPr id="17495" name="Oval 9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96" name="Text Box 10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431800" y="4013200"/>
            <a:ext cx="614363" cy="681038"/>
            <a:chOff x="527" y="1596"/>
            <a:chExt cx="390" cy="429"/>
          </a:xfrm>
        </p:grpSpPr>
        <p:sp>
          <p:nvSpPr>
            <p:cNvPr id="17491" name="Oval 12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92" name="Oval 13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93" name="Line 14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4" name="Text Box 15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7415" name="Group 16"/>
          <p:cNvGrpSpPr>
            <a:grpSpLocks/>
          </p:cNvGrpSpPr>
          <p:nvPr/>
        </p:nvGrpSpPr>
        <p:grpSpPr bwMode="auto">
          <a:xfrm>
            <a:off x="3692525" y="4059238"/>
            <a:ext cx="654050" cy="641350"/>
            <a:chOff x="1381" y="1954"/>
            <a:chExt cx="415" cy="404"/>
          </a:xfrm>
        </p:grpSpPr>
        <p:sp>
          <p:nvSpPr>
            <p:cNvPr id="17485" name="Oval 17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6" name="Text Box 18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7487" name="Oval 19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8" name="Oval 20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9" name="Line 21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22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16" name="Group 23"/>
          <p:cNvGrpSpPr>
            <a:grpSpLocks/>
          </p:cNvGrpSpPr>
          <p:nvPr/>
        </p:nvGrpSpPr>
        <p:grpSpPr bwMode="auto">
          <a:xfrm>
            <a:off x="1235075" y="4103688"/>
            <a:ext cx="654050" cy="641350"/>
            <a:chOff x="1381" y="1954"/>
            <a:chExt cx="415" cy="404"/>
          </a:xfrm>
        </p:grpSpPr>
        <p:sp>
          <p:nvSpPr>
            <p:cNvPr id="17479" name="Oval 24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0" name="Text Box 25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7481" name="Oval 26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2" name="Oval 27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3" name="Line 28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4" name="Line 29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17" name="Group 30"/>
          <p:cNvGrpSpPr>
            <a:grpSpLocks/>
          </p:cNvGrpSpPr>
          <p:nvPr/>
        </p:nvGrpSpPr>
        <p:grpSpPr bwMode="auto">
          <a:xfrm>
            <a:off x="2128838" y="4103688"/>
            <a:ext cx="654050" cy="641350"/>
            <a:chOff x="1381" y="1954"/>
            <a:chExt cx="415" cy="404"/>
          </a:xfrm>
        </p:grpSpPr>
        <p:sp>
          <p:nvSpPr>
            <p:cNvPr id="17473" name="Oval 31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74" name="Text Box 32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7475" name="Oval 33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76" name="Oval 34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77" name="Line 35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8" name="Line 36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18" name="Line 37"/>
          <p:cNvSpPr>
            <a:spLocks noChangeShapeType="1"/>
          </p:cNvSpPr>
          <p:nvPr/>
        </p:nvSpPr>
        <p:spPr bwMode="auto">
          <a:xfrm>
            <a:off x="2082800" y="3024188"/>
            <a:ext cx="0" cy="404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9" name="Line 38"/>
          <p:cNvSpPr>
            <a:spLocks noChangeShapeType="1"/>
          </p:cNvSpPr>
          <p:nvPr/>
        </p:nvSpPr>
        <p:spPr bwMode="auto">
          <a:xfrm flipH="1">
            <a:off x="877888" y="3654425"/>
            <a:ext cx="1027112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0" name="Line 39"/>
          <p:cNvSpPr>
            <a:spLocks noChangeShapeType="1"/>
          </p:cNvSpPr>
          <p:nvPr/>
        </p:nvSpPr>
        <p:spPr bwMode="auto">
          <a:xfrm>
            <a:off x="922338" y="4284663"/>
            <a:ext cx="4905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1" name="Line 40"/>
          <p:cNvSpPr>
            <a:spLocks noChangeShapeType="1"/>
          </p:cNvSpPr>
          <p:nvPr/>
        </p:nvSpPr>
        <p:spPr bwMode="auto">
          <a:xfrm>
            <a:off x="2263775" y="3698875"/>
            <a:ext cx="84931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2" name="Line 41"/>
          <p:cNvSpPr>
            <a:spLocks noChangeShapeType="1"/>
          </p:cNvSpPr>
          <p:nvPr/>
        </p:nvSpPr>
        <p:spPr bwMode="auto">
          <a:xfrm flipH="1">
            <a:off x="2665413" y="4329113"/>
            <a:ext cx="4016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3" name="Line 42"/>
          <p:cNvSpPr>
            <a:spLocks noChangeShapeType="1"/>
          </p:cNvSpPr>
          <p:nvPr/>
        </p:nvSpPr>
        <p:spPr bwMode="auto">
          <a:xfrm>
            <a:off x="3424238" y="4284663"/>
            <a:ext cx="4460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Line 76"/>
          <p:cNvSpPr>
            <a:spLocks noChangeShapeType="1"/>
          </p:cNvSpPr>
          <p:nvPr/>
        </p:nvSpPr>
        <p:spPr bwMode="auto">
          <a:xfrm>
            <a:off x="5245100" y="4419600"/>
            <a:ext cx="0" cy="404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25" name="Group 99"/>
          <p:cNvGrpSpPr>
            <a:grpSpLocks/>
          </p:cNvGrpSpPr>
          <p:nvPr/>
        </p:nvGrpSpPr>
        <p:grpSpPr bwMode="auto">
          <a:xfrm>
            <a:off x="3581400" y="4779963"/>
            <a:ext cx="5311775" cy="1754187"/>
            <a:chOff x="2256" y="3011"/>
            <a:chExt cx="3346" cy="1105"/>
          </a:xfrm>
        </p:grpSpPr>
        <p:sp>
          <p:nvSpPr>
            <p:cNvPr id="17430" name="Oval 95"/>
            <p:cNvSpPr>
              <a:spLocks noChangeArrowheads="1"/>
            </p:cNvSpPr>
            <p:nvPr/>
          </p:nvSpPr>
          <p:spPr bwMode="auto">
            <a:xfrm>
              <a:off x="3163" y="3209"/>
              <a:ext cx="2439" cy="907"/>
            </a:xfrm>
            <a:prstGeom prst="ellipse">
              <a:avLst/>
            </a:prstGeom>
            <a:solidFill>
              <a:srgbClr val="FFFF99"/>
            </a:solidFill>
            <a:ln w="12700" algn="ctr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17431" name="Group 44"/>
            <p:cNvGrpSpPr>
              <a:grpSpLocks/>
            </p:cNvGrpSpPr>
            <p:nvPr/>
          </p:nvGrpSpPr>
          <p:grpSpPr bwMode="auto">
            <a:xfrm>
              <a:off x="3191" y="3011"/>
              <a:ext cx="342" cy="257"/>
              <a:chOff x="1207" y="1139"/>
              <a:chExt cx="342" cy="257"/>
            </a:xfrm>
          </p:grpSpPr>
          <p:sp>
            <p:nvSpPr>
              <p:cNvPr id="17471" name="Oval 45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72" name="Text Box 46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40</a:t>
                </a:r>
              </a:p>
            </p:txBody>
          </p:sp>
        </p:grpSp>
        <p:grpSp>
          <p:nvGrpSpPr>
            <p:cNvPr id="17432" name="Group 50"/>
            <p:cNvGrpSpPr>
              <a:grpSpLocks/>
            </p:cNvGrpSpPr>
            <p:nvPr/>
          </p:nvGrpSpPr>
          <p:grpSpPr bwMode="auto">
            <a:xfrm>
              <a:off x="2256" y="3407"/>
              <a:ext cx="390" cy="429"/>
              <a:chOff x="527" y="1596"/>
              <a:chExt cx="390" cy="429"/>
            </a:xfrm>
          </p:grpSpPr>
          <p:sp>
            <p:nvSpPr>
              <p:cNvPr id="17467" name="Oval 51"/>
              <p:cNvSpPr>
                <a:spLocks noChangeArrowheads="1"/>
              </p:cNvSpPr>
              <p:nvPr/>
            </p:nvSpPr>
            <p:spPr bwMode="auto">
              <a:xfrm>
                <a:off x="600" y="1620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68" name="Oval 52"/>
              <p:cNvSpPr>
                <a:spLocks noChangeArrowheads="1"/>
              </p:cNvSpPr>
              <p:nvPr/>
            </p:nvSpPr>
            <p:spPr bwMode="auto">
              <a:xfrm>
                <a:off x="527" y="1929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69" name="Line 53"/>
              <p:cNvSpPr>
                <a:spLocks noChangeShapeType="1"/>
              </p:cNvSpPr>
              <p:nvPr/>
            </p:nvSpPr>
            <p:spPr bwMode="auto">
              <a:xfrm flipH="1">
                <a:off x="575" y="1810"/>
                <a:ext cx="49" cy="11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0" name="Text Box 54"/>
              <p:cNvSpPr txBox="1">
                <a:spLocks noChangeArrowheads="1"/>
              </p:cNvSpPr>
              <p:nvPr/>
            </p:nvSpPr>
            <p:spPr bwMode="auto">
              <a:xfrm>
                <a:off x="575" y="1596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20</a:t>
                </a:r>
              </a:p>
            </p:txBody>
          </p:sp>
        </p:grpSp>
        <p:grpSp>
          <p:nvGrpSpPr>
            <p:cNvPr id="17433" name="Group 62"/>
            <p:cNvGrpSpPr>
              <a:grpSpLocks/>
            </p:cNvGrpSpPr>
            <p:nvPr/>
          </p:nvGrpSpPr>
          <p:grpSpPr bwMode="auto">
            <a:xfrm>
              <a:off x="2766" y="3464"/>
              <a:ext cx="415" cy="404"/>
              <a:chOff x="1381" y="1954"/>
              <a:chExt cx="415" cy="404"/>
            </a:xfrm>
          </p:grpSpPr>
          <p:sp>
            <p:nvSpPr>
              <p:cNvPr id="17461" name="Oval 63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62" name="Text Box 64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17463" name="Oval 65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64" name="Oval 66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65" name="Line 67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6" name="Line 68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34" name="Line 77"/>
            <p:cNvSpPr>
              <a:spLocks noChangeShapeType="1"/>
            </p:cNvSpPr>
            <p:nvPr/>
          </p:nvSpPr>
          <p:spPr bwMode="auto">
            <a:xfrm flipH="1">
              <a:off x="2539" y="3181"/>
              <a:ext cx="652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5" name="Line 78"/>
            <p:cNvSpPr>
              <a:spLocks noChangeShapeType="1"/>
            </p:cNvSpPr>
            <p:nvPr/>
          </p:nvSpPr>
          <p:spPr bwMode="auto">
            <a:xfrm>
              <a:off x="2567" y="3578"/>
              <a:ext cx="3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6" name="Line 79"/>
            <p:cNvSpPr>
              <a:spLocks noChangeShapeType="1"/>
            </p:cNvSpPr>
            <p:nvPr/>
          </p:nvSpPr>
          <p:spPr bwMode="auto">
            <a:xfrm>
              <a:off x="3418" y="3209"/>
              <a:ext cx="539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37" name="Group 47"/>
            <p:cNvGrpSpPr>
              <a:grpSpLocks/>
            </p:cNvGrpSpPr>
            <p:nvPr/>
          </p:nvGrpSpPr>
          <p:grpSpPr bwMode="auto">
            <a:xfrm>
              <a:off x="3928" y="3436"/>
              <a:ext cx="342" cy="257"/>
              <a:chOff x="1207" y="1139"/>
              <a:chExt cx="342" cy="257"/>
            </a:xfrm>
          </p:grpSpPr>
          <p:sp>
            <p:nvSpPr>
              <p:cNvPr id="17459" name="Oval 48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60" name="Text Box 49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60</a:t>
                </a:r>
              </a:p>
            </p:txBody>
          </p:sp>
        </p:grpSp>
        <p:grpSp>
          <p:nvGrpSpPr>
            <p:cNvPr id="17438" name="Group 55"/>
            <p:cNvGrpSpPr>
              <a:grpSpLocks/>
            </p:cNvGrpSpPr>
            <p:nvPr/>
          </p:nvGrpSpPr>
          <p:grpSpPr bwMode="auto">
            <a:xfrm>
              <a:off x="4325" y="3436"/>
              <a:ext cx="415" cy="404"/>
              <a:chOff x="1381" y="1954"/>
              <a:chExt cx="415" cy="404"/>
            </a:xfrm>
          </p:grpSpPr>
          <p:sp>
            <p:nvSpPr>
              <p:cNvPr id="17453" name="Oval 56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54" name="Text Box 57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70</a:t>
                </a:r>
              </a:p>
            </p:txBody>
          </p:sp>
          <p:sp>
            <p:nvSpPr>
              <p:cNvPr id="17455" name="Oval 58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56" name="Oval 59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57" name="Line 60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8" name="Line 61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39" name="Group 69"/>
            <p:cNvGrpSpPr>
              <a:grpSpLocks/>
            </p:cNvGrpSpPr>
            <p:nvPr/>
          </p:nvGrpSpPr>
          <p:grpSpPr bwMode="auto">
            <a:xfrm>
              <a:off x="3333" y="3464"/>
              <a:ext cx="415" cy="404"/>
              <a:chOff x="1381" y="1954"/>
              <a:chExt cx="415" cy="404"/>
            </a:xfrm>
          </p:grpSpPr>
          <p:sp>
            <p:nvSpPr>
              <p:cNvPr id="17447" name="Oval 70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48" name="Text Box 71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50</a:t>
                </a:r>
              </a:p>
            </p:txBody>
          </p:sp>
          <p:sp>
            <p:nvSpPr>
              <p:cNvPr id="17449" name="Oval 72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50" name="Oval 73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51" name="Line 74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Line 75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40" name="Line 80"/>
            <p:cNvSpPr>
              <a:spLocks noChangeShapeType="1"/>
            </p:cNvSpPr>
            <p:nvPr/>
          </p:nvSpPr>
          <p:spPr bwMode="auto">
            <a:xfrm flipH="1">
              <a:off x="3673" y="3606"/>
              <a:ext cx="25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1" name="Oval 84"/>
            <p:cNvSpPr>
              <a:spLocks noChangeArrowheads="1"/>
            </p:cNvSpPr>
            <p:nvPr/>
          </p:nvSpPr>
          <p:spPr bwMode="auto">
            <a:xfrm>
              <a:off x="5047" y="3436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42" name="Text Box 85"/>
            <p:cNvSpPr txBox="1">
              <a:spLocks noChangeArrowheads="1"/>
            </p:cNvSpPr>
            <p:nvPr/>
          </p:nvSpPr>
          <p:spPr bwMode="auto">
            <a:xfrm>
              <a:off x="5022" y="3436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7443" name="Oval 87"/>
            <p:cNvSpPr>
              <a:spLocks noChangeArrowheads="1"/>
            </p:cNvSpPr>
            <p:nvPr/>
          </p:nvSpPr>
          <p:spPr bwMode="auto">
            <a:xfrm>
              <a:off x="5242" y="3721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44" name="Line 89"/>
            <p:cNvSpPr>
              <a:spLocks noChangeShapeType="1"/>
            </p:cNvSpPr>
            <p:nvPr/>
          </p:nvSpPr>
          <p:spPr bwMode="auto">
            <a:xfrm>
              <a:off x="5193" y="3649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Line 90"/>
            <p:cNvSpPr>
              <a:spLocks noChangeShapeType="1"/>
            </p:cNvSpPr>
            <p:nvPr/>
          </p:nvSpPr>
          <p:spPr bwMode="auto">
            <a:xfrm flipH="1">
              <a:off x="4638" y="3550"/>
              <a:ext cx="3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6" name="Freeform 91"/>
            <p:cNvSpPr>
              <a:spLocks/>
            </p:cNvSpPr>
            <p:nvPr/>
          </p:nvSpPr>
          <p:spPr bwMode="auto">
            <a:xfrm>
              <a:off x="4127" y="3287"/>
              <a:ext cx="964" cy="206"/>
            </a:xfrm>
            <a:custGeom>
              <a:avLst/>
              <a:gdLst>
                <a:gd name="T0" fmla="*/ 0 w 964"/>
                <a:gd name="T1" fmla="*/ 206 h 206"/>
                <a:gd name="T2" fmla="*/ 255 w 964"/>
                <a:gd name="T3" fmla="*/ 36 h 206"/>
                <a:gd name="T4" fmla="*/ 503 w 964"/>
                <a:gd name="T5" fmla="*/ 6 h 206"/>
                <a:gd name="T6" fmla="*/ 763 w 964"/>
                <a:gd name="T7" fmla="*/ 71 h 206"/>
                <a:gd name="T8" fmla="*/ 964 w 964"/>
                <a:gd name="T9" fmla="*/ 178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4"/>
                <a:gd name="T16" fmla="*/ 0 h 206"/>
                <a:gd name="T17" fmla="*/ 964 w 964"/>
                <a:gd name="T18" fmla="*/ 206 h 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4" h="206">
                  <a:moveTo>
                    <a:pt x="0" y="206"/>
                  </a:moveTo>
                  <a:cubicBezTo>
                    <a:pt x="85" y="142"/>
                    <a:pt x="171" y="69"/>
                    <a:pt x="255" y="36"/>
                  </a:cubicBezTo>
                  <a:cubicBezTo>
                    <a:pt x="339" y="3"/>
                    <a:pt x="418" y="0"/>
                    <a:pt x="503" y="6"/>
                  </a:cubicBezTo>
                  <a:cubicBezTo>
                    <a:pt x="588" y="12"/>
                    <a:pt x="686" y="42"/>
                    <a:pt x="763" y="71"/>
                  </a:cubicBezTo>
                  <a:cubicBezTo>
                    <a:pt x="840" y="100"/>
                    <a:pt x="922" y="156"/>
                    <a:pt x="964" y="17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4061" name="AutoShape 93"/>
          <p:cNvSpPr>
            <a:spLocks noChangeArrowheads="1"/>
          </p:cNvSpPr>
          <p:nvPr/>
        </p:nvSpPr>
        <p:spPr bwMode="auto">
          <a:xfrm rot="1574873">
            <a:off x="1962150" y="5273675"/>
            <a:ext cx="1709738" cy="449263"/>
          </a:xfrm>
          <a:prstGeom prst="curvedUpArrow">
            <a:avLst>
              <a:gd name="adj1" fmla="val 76113"/>
              <a:gd name="adj2" fmla="val 152226"/>
              <a:gd name="adj3" fmla="val 33333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7" name="Text Box 94"/>
          <p:cNvSpPr txBox="1">
            <a:spLocks noChangeArrowheads="1"/>
          </p:cNvSpPr>
          <p:nvPr/>
        </p:nvSpPr>
        <p:spPr bwMode="auto">
          <a:xfrm>
            <a:off x="881063" y="5499100"/>
            <a:ext cx="166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0"/>
              <a:t>Inserting 70</a:t>
            </a:r>
          </a:p>
        </p:txBody>
      </p:sp>
      <p:sp>
        <p:nvSpPr>
          <p:cNvPr id="17428" name="Text Box 96"/>
          <p:cNvSpPr txBox="1">
            <a:spLocks noChangeArrowheads="1"/>
          </p:cNvSpPr>
          <p:nvPr/>
        </p:nvSpPr>
        <p:spPr bwMode="auto">
          <a:xfrm>
            <a:off x="5472113" y="2889250"/>
            <a:ext cx="3375025" cy="1368425"/>
          </a:xfrm>
          <a:prstGeom prst="rect">
            <a:avLst/>
          </a:prstGeom>
          <a:solidFill>
            <a:srgbClr val="CCFFCC"/>
          </a:solidFill>
          <a:ln w="57150" cmpd="thinThick" algn="ctr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rgbClr val="FF0000"/>
                </a:solidFill>
              </a:rPr>
              <a:t>Critical clusters</a:t>
            </a:r>
            <a:r>
              <a:rPr lang="en-US" altLang="zh-CN" sz="2000" i="0"/>
              <a:t>(external nodes excluded), which originated by color violation, with 3 or 4 red nodes</a:t>
            </a:r>
          </a:p>
        </p:txBody>
      </p:sp>
      <p:sp>
        <p:nvSpPr>
          <p:cNvPr id="17429" name="Line 97"/>
          <p:cNvSpPr>
            <a:spLocks noChangeShapeType="1"/>
          </p:cNvSpPr>
          <p:nvPr/>
        </p:nvSpPr>
        <p:spPr bwMode="auto">
          <a:xfrm flipH="1">
            <a:off x="6416675" y="4284663"/>
            <a:ext cx="180975" cy="944562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Repairing 4-node Critical Cluster</a:t>
            </a:r>
          </a:p>
        </p:txBody>
      </p:sp>
      <p:sp>
        <p:nvSpPr>
          <p:cNvPr id="18435" name="Oval 30"/>
          <p:cNvSpPr>
            <a:spLocks noChangeArrowheads="1"/>
          </p:cNvSpPr>
          <p:nvPr/>
        </p:nvSpPr>
        <p:spPr bwMode="auto">
          <a:xfrm>
            <a:off x="2051050" y="2798763"/>
            <a:ext cx="3871913" cy="1439862"/>
          </a:xfrm>
          <a:prstGeom prst="ellipse">
            <a:avLst/>
          </a:prstGeom>
          <a:solidFill>
            <a:srgbClr val="FFFF99"/>
          </a:solidFill>
          <a:ln w="12700" algn="ctr">
            <a:solidFill>
              <a:srgbClr val="FF6600"/>
            </a:solidFill>
            <a:prstDash val="lg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8436" name="Group 31"/>
          <p:cNvGrpSpPr>
            <a:grpSpLocks/>
          </p:cNvGrpSpPr>
          <p:nvPr/>
        </p:nvGrpSpPr>
        <p:grpSpPr bwMode="auto">
          <a:xfrm>
            <a:off x="2095500" y="2484438"/>
            <a:ext cx="542925" cy="407987"/>
            <a:chOff x="1207" y="1139"/>
            <a:chExt cx="342" cy="257"/>
          </a:xfrm>
        </p:grpSpPr>
        <p:sp>
          <p:nvSpPr>
            <p:cNvPr id="18522" name="Oval 32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23" name="Text Box 33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8437" name="Group 34"/>
          <p:cNvGrpSpPr>
            <a:grpSpLocks/>
          </p:cNvGrpSpPr>
          <p:nvPr/>
        </p:nvGrpSpPr>
        <p:grpSpPr bwMode="auto">
          <a:xfrm>
            <a:off x="611188" y="3113088"/>
            <a:ext cx="619125" cy="681037"/>
            <a:chOff x="527" y="1596"/>
            <a:chExt cx="390" cy="429"/>
          </a:xfrm>
        </p:grpSpPr>
        <p:sp>
          <p:nvSpPr>
            <p:cNvPr id="18518" name="Oval 35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9" name="Oval 36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20" name="Line 37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1" name="Text Box 38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8438" name="Group 39"/>
          <p:cNvGrpSpPr>
            <a:grpSpLocks/>
          </p:cNvGrpSpPr>
          <p:nvPr/>
        </p:nvGrpSpPr>
        <p:grpSpPr bwMode="auto">
          <a:xfrm>
            <a:off x="1420813" y="3203575"/>
            <a:ext cx="658812" cy="641350"/>
            <a:chOff x="1381" y="1954"/>
            <a:chExt cx="415" cy="404"/>
          </a:xfrm>
        </p:grpSpPr>
        <p:sp>
          <p:nvSpPr>
            <p:cNvPr id="18512" name="Oval 4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3" name="Text Box 41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8514" name="Oval 4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5" name="Oval 4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6" name="Line 4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7" name="Line 4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9" name="Line 46"/>
          <p:cNvSpPr>
            <a:spLocks noChangeShapeType="1"/>
          </p:cNvSpPr>
          <p:nvPr/>
        </p:nvSpPr>
        <p:spPr bwMode="auto">
          <a:xfrm flipH="1">
            <a:off x="1060450" y="2754313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0" name="Line 47"/>
          <p:cNvSpPr>
            <a:spLocks noChangeShapeType="1"/>
          </p:cNvSpPr>
          <p:nvPr/>
        </p:nvSpPr>
        <p:spPr bwMode="auto">
          <a:xfrm>
            <a:off x="1104900" y="3384550"/>
            <a:ext cx="495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1" name="Line 48"/>
          <p:cNvSpPr>
            <a:spLocks noChangeShapeType="1"/>
          </p:cNvSpPr>
          <p:nvPr/>
        </p:nvSpPr>
        <p:spPr bwMode="auto">
          <a:xfrm>
            <a:off x="2455863" y="2798763"/>
            <a:ext cx="855662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2" name="Group 49"/>
          <p:cNvGrpSpPr>
            <a:grpSpLocks/>
          </p:cNvGrpSpPr>
          <p:nvPr/>
        </p:nvGrpSpPr>
        <p:grpSpPr bwMode="auto">
          <a:xfrm>
            <a:off x="3265488" y="3159125"/>
            <a:ext cx="542925" cy="407988"/>
            <a:chOff x="1207" y="1139"/>
            <a:chExt cx="342" cy="257"/>
          </a:xfrm>
        </p:grpSpPr>
        <p:sp>
          <p:nvSpPr>
            <p:cNvPr id="18510" name="Oval 5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1" name="Text Box 5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18443" name="Group 52"/>
          <p:cNvGrpSpPr>
            <a:grpSpLocks/>
          </p:cNvGrpSpPr>
          <p:nvPr/>
        </p:nvGrpSpPr>
        <p:grpSpPr bwMode="auto">
          <a:xfrm>
            <a:off x="3895725" y="3159125"/>
            <a:ext cx="658813" cy="641350"/>
            <a:chOff x="1381" y="1954"/>
            <a:chExt cx="415" cy="404"/>
          </a:xfrm>
        </p:grpSpPr>
        <p:sp>
          <p:nvSpPr>
            <p:cNvPr id="18504" name="Oval 5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05" name="Text Box 5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18506" name="Oval 5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07" name="Oval 5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08" name="Line 5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9" name="Line 5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44" name="Group 59"/>
          <p:cNvGrpSpPr>
            <a:grpSpLocks/>
          </p:cNvGrpSpPr>
          <p:nvPr/>
        </p:nvGrpSpPr>
        <p:grpSpPr bwMode="auto">
          <a:xfrm>
            <a:off x="2320925" y="3203575"/>
            <a:ext cx="658813" cy="641350"/>
            <a:chOff x="1381" y="1954"/>
            <a:chExt cx="415" cy="404"/>
          </a:xfrm>
        </p:grpSpPr>
        <p:sp>
          <p:nvSpPr>
            <p:cNvPr id="18498" name="Oval 6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99" name="Text Box 61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8500" name="Oval 6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01" name="Oval 6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02" name="Line 6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3" name="Line 6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5" name="Line 66"/>
          <p:cNvSpPr>
            <a:spLocks noChangeShapeType="1"/>
          </p:cNvSpPr>
          <p:nvPr/>
        </p:nvSpPr>
        <p:spPr bwMode="auto">
          <a:xfrm flipH="1">
            <a:off x="2860675" y="3429000"/>
            <a:ext cx="4048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6" name="Oval 67"/>
          <p:cNvSpPr>
            <a:spLocks noChangeArrowheads="1"/>
          </p:cNvSpPr>
          <p:nvPr/>
        </p:nvSpPr>
        <p:spPr bwMode="auto">
          <a:xfrm>
            <a:off x="5041900" y="3159125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47" name="Text Box 68"/>
          <p:cNvSpPr txBox="1">
            <a:spLocks noChangeArrowheads="1"/>
          </p:cNvSpPr>
          <p:nvPr/>
        </p:nvSpPr>
        <p:spPr bwMode="auto">
          <a:xfrm>
            <a:off x="5002213" y="315912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8448" name="Oval 69"/>
          <p:cNvSpPr>
            <a:spLocks noChangeArrowheads="1"/>
          </p:cNvSpPr>
          <p:nvPr/>
        </p:nvSpPr>
        <p:spPr bwMode="auto">
          <a:xfrm>
            <a:off x="5351463" y="3611563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49" name="Line 70"/>
          <p:cNvSpPr>
            <a:spLocks noChangeShapeType="1"/>
          </p:cNvSpPr>
          <p:nvPr/>
        </p:nvSpPr>
        <p:spPr bwMode="auto">
          <a:xfrm>
            <a:off x="5273675" y="3497263"/>
            <a:ext cx="77788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0" name="Line 71"/>
          <p:cNvSpPr>
            <a:spLocks noChangeShapeType="1"/>
          </p:cNvSpPr>
          <p:nvPr/>
        </p:nvSpPr>
        <p:spPr bwMode="auto">
          <a:xfrm flipH="1">
            <a:off x="4392613" y="3340100"/>
            <a:ext cx="628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1" name="Freeform 72"/>
          <p:cNvSpPr>
            <a:spLocks/>
          </p:cNvSpPr>
          <p:nvPr/>
        </p:nvSpPr>
        <p:spPr bwMode="auto">
          <a:xfrm>
            <a:off x="3581400" y="2922588"/>
            <a:ext cx="1530350" cy="327025"/>
          </a:xfrm>
          <a:custGeom>
            <a:avLst/>
            <a:gdLst>
              <a:gd name="T0" fmla="*/ 0 w 964"/>
              <a:gd name="T1" fmla="*/ 519152188 h 206"/>
              <a:gd name="T2" fmla="*/ 642640638 w 964"/>
              <a:gd name="T3" fmla="*/ 90725625 h 206"/>
              <a:gd name="T4" fmla="*/ 1267639388 w 964"/>
              <a:gd name="T5" fmla="*/ 15120938 h 206"/>
              <a:gd name="T6" fmla="*/ 1922880013 w 964"/>
              <a:gd name="T7" fmla="*/ 178931888 h 206"/>
              <a:gd name="T8" fmla="*/ 2147483647 w 964"/>
              <a:gd name="T9" fmla="*/ 448587813 h 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4"/>
              <a:gd name="T16" fmla="*/ 0 h 206"/>
              <a:gd name="T17" fmla="*/ 964 w 964"/>
              <a:gd name="T18" fmla="*/ 206 h 2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4" h="206">
                <a:moveTo>
                  <a:pt x="0" y="206"/>
                </a:moveTo>
                <a:cubicBezTo>
                  <a:pt x="85" y="142"/>
                  <a:pt x="171" y="69"/>
                  <a:pt x="255" y="36"/>
                </a:cubicBezTo>
                <a:cubicBezTo>
                  <a:pt x="339" y="3"/>
                  <a:pt x="418" y="0"/>
                  <a:pt x="503" y="6"/>
                </a:cubicBezTo>
                <a:cubicBezTo>
                  <a:pt x="588" y="12"/>
                  <a:pt x="686" y="42"/>
                  <a:pt x="763" y="71"/>
                </a:cubicBezTo>
                <a:cubicBezTo>
                  <a:pt x="840" y="100"/>
                  <a:pt x="922" y="156"/>
                  <a:pt x="964" y="17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2" name="Line 74"/>
          <p:cNvSpPr>
            <a:spLocks noChangeShapeType="1"/>
          </p:cNvSpPr>
          <p:nvPr/>
        </p:nvSpPr>
        <p:spPr bwMode="auto">
          <a:xfrm>
            <a:off x="2322513" y="2124075"/>
            <a:ext cx="0" cy="449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3" name="Text Box 124"/>
          <p:cNvSpPr txBox="1">
            <a:spLocks noChangeArrowheads="1"/>
          </p:cNvSpPr>
          <p:nvPr/>
        </p:nvSpPr>
        <p:spPr bwMode="auto">
          <a:xfrm>
            <a:off x="701675" y="4598988"/>
            <a:ext cx="2655888" cy="1368425"/>
          </a:xfrm>
          <a:prstGeom prst="rect">
            <a:avLst/>
          </a:prstGeom>
          <a:solidFill>
            <a:srgbClr val="CC99FF"/>
          </a:solidFill>
          <a:ln w="57150" cmpd="thinThick" algn="ctr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/>
              <a:t>Color flip:</a:t>
            </a:r>
          </a:p>
          <a:p>
            <a:pPr algn="l" eaLnBrk="1" hangingPunct="1"/>
            <a:r>
              <a:rPr lang="en-US" altLang="zh-CN" sz="2000" i="0"/>
              <a:t>Root of the critical cluster exchanges color with its subtrees</a:t>
            </a:r>
          </a:p>
        </p:txBody>
      </p:sp>
      <p:sp>
        <p:nvSpPr>
          <p:cNvPr id="18454" name="Line 125"/>
          <p:cNvSpPr>
            <a:spLocks noChangeShapeType="1"/>
          </p:cNvSpPr>
          <p:nvPr/>
        </p:nvSpPr>
        <p:spPr bwMode="auto">
          <a:xfrm flipV="1">
            <a:off x="1962150" y="3608388"/>
            <a:ext cx="1349375" cy="946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55" name="Group 77"/>
          <p:cNvGrpSpPr>
            <a:grpSpLocks/>
          </p:cNvGrpSpPr>
          <p:nvPr/>
        </p:nvGrpSpPr>
        <p:grpSpPr bwMode="auto">
          <a:xfrm>
            <a:off x="5065713" y="4779963"/>
            <a:ext cx="542925" cy="407987"/>
            <a:chOff x="1207" y="1139"/>
            <a:chExt cx="342" cy="257"/>
          </a:xfrm>
        </p:grpSpPr>
        <p:sp>
          <p:nvSpPr>
            <p:cNvPr id="18496" name="Oval 7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97" name="Text Box 7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8456" name="Group 80"/>
          <p:cNvGrpSpPr>
            <a:grpSpLocks/>
          </p:cNvGrpSpPr>
          <p:nvPr/>
        </p:nvGrpSpPr>
        <p:grpSpPr bwMode="auto">
          <a:xfrm>
            <a:off x="3581400" y="5408613"/>
            <a:ext cx="619125" cy="681037"/>
            <a:chOff x="527" y="1596"/>
            <a:chExt cx="390" cy="429"/>
          </a:xfrm>
        </p:grpSpPr>
        <p:sp>
          <p:nvSpPr>
            <p:cNvPr id="18492" name="Oval 8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93" name="Oval 82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94" name="Line 83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5" name="Text Box 8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8457" name="Group 85"/>
          <p:cNvGrpSpPr>
            <a:grpSpLocks/>
          </p:cNvGrpSpPr>
          <p:nvPr/>
        </p:nvGrpSpPr>
        <p:grpSpPr bwMode="auto">
          <a:xfrm>
            <a:off x="4391025" y="5499100"/>
            <a:ext cx="658813" cy="641350"/>
            <a:chOff x="1381" y="1954"/>
            <a:chExt cx="415" cy="404"/>
          </a:xfrm>
        </p:grpSpPr>
        <p:sp>
          <p:nvSpPr>
            <p:cNvPr id="18486" name="Oval 8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87" name="Text Box 8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8488" name="Oval 8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89" name="Oval 8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90" name="Line 9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1" name="Line 9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58" name="Line 92"/>
          <p:cNvSpPr>
            <a:spLocks noChangeShapeType="1"/>
          </p:cNvSpPr>
          <p:nvPr/>
        </p:nvSpPr>
        <p:spPr bwMode="auto">
          <a:xfrm flipH="1">
            <a:off x="4030663" y="5049838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9" name="Line 93"/>
          <p:cNvSpPr>
            <a:spLocks noChangeShapeType="1"/>
          </p:cNvSpPr>
          <p:nvPr/>
        </p:nvSpPr>
        <p:spPr bwMode="auto">
          <a:xfrm>
            <a:off x="4075113" y="5680075"/>
            <a:ext cx="495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0" name="Oval 96"/>
          <p:cNvSpPr>
            <a:spLocks noChangeArrowheads="1"/>
          </p:cNvSpPr>
          <p:nvPr/>
        </p:nvSpPr>
        <p:spPr bwMode="auto">
          <a:xfrm>
            <a:off x="6332538" y="4826000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61" name="Text Box 97"/>
          <p:cNvSpPr txBox="1">
            <a:spLocks noChangeArrowheads="1"/>
          </p:cNvSpPr>
          <p:nvPr/>
        </p:nvSpPr>
        <p:spPr bwMode="auto">
          <a:xfrm>
            <a:off x="6327775" y="47799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60</a:t>
            </a:r>
          </a:p>
        </p:txBody>
      </p:sp>
      <p:grpSp>
        <p:nvGrpSpPr>
          <p:cNvPr id="18462" name="Group 98"/>
          <p:cNvGrpSpPr>
            <a:grpSpLocks/>
          </p:cNvGrpSpPr>
          <p:nvPr/>
        </p:nvGrpSpPr>
        <p:grpSpPr bwMode="auto">
          <a:xfrm>
            <a:off x="6865938" y="5454650"/>
            <a:ext cx="658812" cy="641350"/>
            <a:chOff x="1381" y="1954"/>
            <a:chExt cx="415" cy="404"/>
          </a:xfrm>
        </p:grpSpPr>
        <p:sp>
          <p:nvSpPr>
            <p:cNvPr id="18480" name="Oval 99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81" name="Text Box 100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18482" name="Oval 101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83" name="Oval 102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84" name="Line 103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5" name="Line 104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63" name="Oval 106"/>
          <p:cNvSpPr>
            <a:spLocks noChangeArrowheads="1"/>
          </p:cNvSpPr>
          <p:nvPr/>
        </p:nvSpPr>
        <p:spPr bwMode="auto">
          <a:xfrm>
            <a:off x="5446713" y="5499100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64" name="Text Box 107"/>
          <p:cNvSpPr txBox="1">
            <a:spLocks noChangeArrowheads="1"/>
          </p:cNvSpPr>
          <p:nvPr/>
        </p:nvSpPr>
        <p:spPr bwMode="auto">
          <a:xfrm>
            <a:off x="5407025" y="549910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8465" name="Oval 108"/>
          <p:cNvSpPr>
            <a:spLocks noChangeArrowheads="1"/>
          </p:cNvSpPr>
          <p:nvPr/>
        </p:nvSpPr>
        <p:spPr bwMode="auto">
          <a:xfrm>
            <a:off x="5291138" y="5988050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66" name="Oval 109"/>
          <p:cNvSpPr>
            <a:spLocks noChangeArrowheads="1"/>
          </p:cNvSpPr>
          <p:nvPr/>
        </p:nvSpPr>
        <p:spPr bwMode="auto">
          <a:xfrm>
            <a:off x="5756275" y="5951538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67" name="Line 110"/>
          <p:cNvSpPr>
            <a:spLocks noChangeShapeType="1"/>
          </p:cNvSpPr>
          <p:nvPr/>
        </p:nvSpPr>
        <p:spPr bwMode="auto">
          <a:xfrm flipH="1">
            <a:off x="5407025" y="5837238"/>
            <a:ext cx="77788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8" name="Line 111"/>
          <p:cNvSpPr>
            <a:spLocks noChangeShapeType="1"/>
          </p:cNvSpPr>
          <p:nvPr/>
        </p:nvSpPr>
        <p:spPr bwMode="auto">
          <a:xfrm>
            <a:off x="5678488" y="5837238"/>
            <a:ext cx="77787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9" name="Oval 113"/>
          <p:cNvSpPr>
            <a:spLocks noChangeArrowheads="1"/>
          </p:cNvSpPr>
          <p:nvPr/>
        </p:nvSpPr>
        <p:spPr bwMode="auto">
          <a:xfrm>
            <a:off x="8012113" y="5454650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70" name="Text Box 114"/>
          <p:cNvSpPr txBox="1">
            <a:spLocks noChangeArrowheads="1"/>
          </p:cNvSpPr>
          <p:nvPr/>
        </p:nvSpPr>
        <p:spPr bwMode="auto">
          <a:xfrm>
            <a:off x="7972425" y="545465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8471" name="Oval 115"/>
          <p:cNvSpPr>
            <a:spLocks noChangeArrowheads="1"/>
          </p:cNvSpPr>
          <p:nvPr/>
        </p:nvSpPr>
        <p:spPr bwMode="auto">
          <a:xfrm>
            <a:off x="8321675" y="5907088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72" name="Line 116"/>
          <p:cNvSpPr>
            <a:spLocks noChangeShapeType="1"/>
          </p:cNvSpPr>
          <p:nvPr/>
        </p:nvSpPr>
        <p:spPr bwMode="auto">
          <a:xfrm>
            <a:off x="8243888" y="5792788"/>
            <a:ext cx="77787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3" name="Line 117"/>
          <p:cNvSpPr>
            <a:spLocks noChangeShapeType="1"/>
          </p:cNvSpPr>
          <p:nvPr/>
        </p:nvSpPr>
        <p:spPr bwMode="auto">
          <a:xfrm flipH="1">
            <a:off x="7362825" y="5635625"/>
            <a:ext cx="628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4" name="Line 121"/>
          <p:cNvSpPr>
            <a:spLocks noChangeShapeType="1"/>
          </p:cNvSpPr>
          <p:nvPr/>
        </p:nvSpPr>
        <p:spPr bwMode="auto">
          <a:xfrm>
            <a:off x="5427663" y="4959350"/>
            <a:ext cx="9001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5" name="Line 122"/>
          <p:cNvSpPr>
            <a:spLocks noChangeShapeType="1"/>
          </p:cNvSpPr>
          <p:nvPr/>
        </p:nvSpPr>
        <p:spPr bwMode="auto">
          <a:xfrm flipH="1">
            <a:off x="5741988" y="5138738"/>
            <a:ext cx="585787" cy="404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6" name="Line 123"/>
          <p:cNvSpPr>
            <a:spLocks noChangeShapeType="1"/>
          </p:cNvSpPr>
          <p:nvPr/>
        </p:nvSpPr>
        <p:spPr bwMode="auto">
          <a:xfrm>
            <a:off x="6686550" y="5003800"/>
            <a:ext cx="13509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7" name="Line 126"/>
          <p:cNvSpPr>
            <a:spLocks noChangeShapeType="1"/>
          </p:cNvSpPr>
          <p:nvPr/>
        </p:nvSpPr>
        <p:spPr bwMode="auto">
          <a:xfrm>
            <a:off x="5246688" y="4373563"/>
            <a:ext cx="0" cy="450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8" name="Text Box 127"/>
          <p:cNvSpPr txBox="1">
            <a:spLocks noChangeArrowheads="1"/>
          </p:cNvSpPr>
          <p:nvPr/>
        </p:nvSpPr>
        <p:spPr bwMode="auto">
          <a:xfrm>
            <a:off x="6551613" y="2798763"/>
            <a:ext cx="2025650" cy="1063625"/>
          </a:xfrm>
          <a:prstGeom prst="rect">
            <a:avLst/>
          </a:prstGeom>
          <a:solidFill>
            <a:srgbClr val="FFFF99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/>
              <a:t>No new critical cluster occurs, inserting finished.</a:t>
            </a:r>
          </a:p>
        </p:txBody>
      </p:sp>
      <p:sp>
        <p:nvSpPr>
          <p:cNvPr id="18479" name="Line 128"/>
          <p:cNvSpPr>
            <a:spLocks noChangeShapeType="1"/>
          </p:cNvSpPr>
          <p:nvPr/>
        </p:nvSpPr>
        <p:spPr bwMode="auto">
          <a:xfrm flipH="1">
            <a:off x="5921375" y="3878263"/>
            <a:ext cx="1395413" cy="9001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Dynamic Sets and Searching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0258" y="1853825"/>
            <a:ext cx="8794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Dynamic Set: a set of elements that may be changed (e.g., deletion, insertion) by the algorithm/application</a:t>
            </a:r>
          </a:p>
          <a:p>
            <a:pPr marL="342900" indent="-342900" algn="l">
              <a:buFont typeface="Wingdings" pitchFamily="2" charset="2"/>
              <a:buChar char="n"/>
            </a:pP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buFont typeface="Wingdings" pitchFamily="2" charset="2"/>
              <a:buChar char="n"/>
            </a:pP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The element in a dynamic set usually includes</a:t>
            </a:r>
          </a:p>
          <a:p>
            <a:pPr marL="1257300" lvl="2" indent="-342900" algn="l">
              <a:buFont typeface="Wingdings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 (1) a key</a:t>
            </a:r>
            <a:r>
              <a:rPr lang="zh-CN" altLang="en-US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 （关键字）</a:t>
            </a: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</a:p>
          <a:p>
            <a:pPr marL="1257300" lvl="2" indent="-342900" algn="l">
              <a:buFont typeface="Wingdings" pitchFamily="2" charset="2"/>
              <a:buChar char="n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 (2) satellite data</a:t>
            </a:r>
            <a:r>
              <a:rPr lang="zh-CN" altLang="en-US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（卫星数据）</a:t>
            </a: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buFont typeface="Wingdings" pitchFamily="2" charset="2"/>
              <a:buChar char="n"/>
            </a:pP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384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Repairing 4-node Critical Cluster</a:t>
            </a:r>
            <a:endParaRPr lang="zh-CN" altLang="en-US"/>
          </a:p>
        </p:txBody>
      </p:sp>
      <p:sp>
        <p:nvSpPr>
          <p:cNvPr id="19459" name="Text Box 65"/>
          <p:cNvSpPr txBox="1">
            <a:spLocks noChangeArrowheads="1"/>
          </p:cNvSpPr>
          <p:nvPr/>
        </p:nvSpPr>
        <p:spPr bwMode="auto">
          <a:xfrm>
            <a:off x="6597650" y="1854200"/>
            <a:ext cx="2205038" cy="454025"/>
          </a:xfrm>
          <a:prstGeom prst="rect">
            <a:avLst/>
          </a:prstGeom>
          <a:solidFill>
            <a:srgbClr val="C0C0C0"/>
          </a:solidFill>
          <a:ln w="57150" cmpd="thinThick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/>
              <a:t>2 more insertions</a:t>
            </a:r>
          </a:p>
        </p:txBody>
      </p:sp>
      <p:sp>
        <p:nvSpPr>
          <p:cNvPr id="19460" name="Oval 63"/>
          <p:cNvSpPr>
            <a:spLocks noChangeArrowheads="1"/>
          </p:cNvSpPr>
          <p:nvPr/>
        </p:nvSpPr>
        <p:spPr bwMode="auto">
          <a:xfrm>
            <a:off x="3627438" y="2663825"/>
            <a:ext cx="3600450" cy="80962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1960563" y="2214563"/>
            <a:ext cx="542925" cy="407987"/>
            <a:chOff x="1207" y="1139"/>
            <a:chExt cx="342" cy="257"/>
          </a:xfrm>
        </p:grpSpPr>
        <p:sp>
          <p:nvSpPr>
            <p:cNvPr id="19568" name="Oval 7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69" name="Text Box 8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9462" name="Group 9"/>
          <p:cNvGrpSpPr>
            <a:grpSpLocks/>
          </p:cNvGrpSpPr>
          <p:nvPr/>
        </p:nvGrpSpPr>
        <p:grpSpPr bwMode="auto">
          <a:xfrm>
            <a:off x="476250" y="2843213"/>
            <a:ext cx="619125" cy="681037"/>
            <a:chOff x="527" y="1596"/>
            <a:chExt cx="390" cy="429"/>
          </a:xfrm>
        </p:grpSpPr>
        <p:sp>
          <p:nvSpPr>
            <p:cNvPr id="19564" name="Oval 10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65" name="Oval 11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66" name="Line 12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67" name="Text Box 13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9463" name="Group 14"/>
          <p:cNvGrpSpPr>
            <a:grpSpLocks/>
          </p:cNvGrpSpPr>
          <p:nvPr/>
        </p:nvGrpSpPr>
        <p:grpSpPr bwMode="auto">
          <a:xfrm>
            <a:off x="1285875" y="2933700"/>
            <a:ext cx="658813" cy="641350"/>
            <a:chOff x="1381" y="1954"/>
            <a:chExt cx="415" cy="404"/>
          </a:xfrm>
        </p:grpSpPr>
        <p:sp>
          <p:nvSpPr>
            <p:cNvPr id="19558" name="Oval 15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9" name="Text Box 16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9560" name="Oval 17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61" name="Oval 18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62" name="Line 19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63" name="Line 20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4" name="Line 21"/>
          <p:cNvSpPr>
            <a:spLocks noChangeShapeType="1"/>
          </p:cNvSpPr>
          <p:nvPr/>
        </p:nvSpPr>
        <p:spPr bwMode="auto">
          <a:xfrm flipH="1">
            <a:off x="925513" y="2484438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5" name="Line 22"/>
          <p:cNvSpPr>
            <a:spLocks noChangeShapeType="1"/>
          </p:cNvSpPr>
          <p:nvPr/>
        </p:nvSpPr>
        <p:spPr bwMode="auto">
          <a:xfrm>
            <a:off x="969963" y="3114675"/>
            <a:ext cx="495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6" name="Oval 23"/>
          <p:cNvSpPr>
            <a:spLocks noChangeArrowheads="1"/>
          </p:cNvSpPr>
          <p:nvPr/>
        </p:nvSpPr>
        <p:spPr bwMode="auto">
          <a:xfrm>
            <a:off x="3227388" y="2260600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67" name="Text Box 24"/>
          <p:cNvSpPr txBox="1">
            <a:spLocks noChangeArrowheads="1"/>
          </p:cNvSpPr>
          <p:nvPr/>
        </p:nvSpPr>
        <p:spPr bwMode="auto">
          <a:xfrm>
            <a:off x="3222625" y="22145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60</a:t>
            </a:r>
          </a:p>
        </p:txBody>
      </p:sp>
      <p:grpSp>
        <p:nvGrpSpPr>
          <p:cNvPr id="19468" name="Group 25"/>
          <p:cNvGrpSpPr>
            <a:grpSpLocks/>
          </p:cNvGrpSpPr>
          <p:nvPr/>
        </p:nvGrpSpPr>
        <p:grpSpPr bwMode="auto">
          <a:xfrm>
            <a:off x="3760788" y="2889250"/>
            <a:ext cx="658812" cy="641350"/>
            <a:chOff x="1381" y="1954"/>
            <a:chExt cx="415" cy="404"/>
          </a:xfrm>
        </p:grpSpPr>
        <p:sp>
          <p:nvSpPr>
            <p:cNvPr id="19552" name="Oval 2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3" name="Text Box 2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19554" name="Oval 2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5" name="Oval 2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6" name="Line 3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57" name="Line 3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9" name="Oval 32"/>
          <p:cNvSpPr>
            <a:spLocks noChangeArrowheads="1"/>
          </p:cNvSpPr>
          <p:nvPr/>
        </p:nvSpPr>
        <p:spPr bwMode="auto">
          <a:xfrm>
            <a:off x="2341563" y="2933700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70" name="Text Box 33"/>
          <p:cNvSpPr txBox="1">
            <a:spLocks noChangeArrowheads="1"/>
          </p:cNvSpPr>
          <p:nvPr/>
        </p:nvSpPr>
        <p:spPr bwMode="auto">
          <a:xfrm>
            <a:off x="2301875" y="293370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9471" name="Oval 34"/>
          <p:cNvSpPr>
            <a:spLocks noChangeArrowheads="1"/>
          </p:cNvSpPr>
          <p:nvPr/>
        </p:nvSpPr>
        <p:spPr bwMode="auto">
          <a:xfrm>
            <a:off x="2185988" y="3422650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72" name="Oval 35"/>
          <p:cNvSpPr>
            <a:spLocks noChangeArrowheads="1"/>
          </p:cNvSpPr>
          <p:nvPr/>
        </p:nvSpPr>
        <p:spPr bwMode="auto">
          <a:xfrm>
            <a:off x="2651125" y="3386138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73" name="Line 36"/>
          <p:cNvSpPr>
            <a:spLocks noChangeShapeType="1"/>
          </p:cNvSpPr>
          <p:nvPr/>
        </p:nvSpPr>
        <p:spPr bwMode="auto">
          <a:xfrm flipH="1">
            <a:off x="2301875" y="3271838"/>
            <a:ext cx="77788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4" name="Line 37"/>
          <p:cNvSpPr>
            <a:spLocks noChangeShapeType="1"/>
          </p:cNvSpPr>
          <p:nvPr/>
        </p:nvSpPr>
        <p:spPr bwMode="auto">
          <a:xfrm>
            <a:off x="2573338" y="3271838"/>
            <a:ext cx="77787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5" name="Oval 38"/>
          <p:cNvSpPr>
            <a:spLocks noChangeArrowheads="1"/>
          </p:cNvSpPr>
          <p:nvPr/>
        </p:nvSpPr>
        <p:spPr bwMode="auto">
          <a:xfrm>
            <a:off x="4906963" y="2889250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76" name="Text Box 39"/>
          <p:cNvSpPr txBox="1">
            <a:spLocks noChangeArrowheads="1"/>
          </p:cNvSpPr>
          <p:nvPr/>
        </p:nvSpPr>
        <p:spPr bwMode="auto">
          <a:xfrm>
            <a:off x="4867275" y="288925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9477" name="Line 42"/>
          <p:cNvSpPr>
            <a:spLocks noChangeShapeType="1"/>
          </p:cNvSpPr>
          <p:nvPr/>
        </p:nvSpPr>
        <p:spPr bwMode="auto">
          <a:xfrm flipH="1">
            <a:off x="4257675" y="3070225"/>
            <a:ext cx="628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8" name="Line 43"/>
          <p:cNvSpPr>
            <a:spLocks noChangeShapeType="1"/>
          </p:cNvSpPr>
          <p:nvPr/>
        </p:nvSpPr>
        <p:spPr bwMode="auto">
          <a:xfrm>
            <a:off x="2322513" y="2393950"/>
            <a:ext cx="9001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9" name="Line 44"/>
          <p:cNvSpPr>
            <a:spLocks noChangeShapeType="1"/>
          </p:cNvSpPr>
          <p:nvPr/>
        </p:nvSpPr>
        <p:spPr bwMode="auto">
          <a:xfrm flipH="1">
            <a:off x="2636838" y="2573338"/>
            <a:ext cx="585787" cy="404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0" name="Line 45"/>
          <p:cNvSpPr>
            <a:spLocks noChangeShapeType="1"/>
          </p:cNvSpPr>
          <p:nvPr/>
        </p:nvSpPr>
        <p:spPr bwMode="auto">
          <a:xfrm>
            <a:off x="3581400" y="2438400"/>
            <a:ext cx="1350963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1" name="Line 46"/>
          <p:cNvSpPr>
            <a:spLocks noChangeShapeType="1"/>
          </p:cNvSpPr>
          <p:nvPr/>
        </p:nvSpPr>
        <p:spPr bwMode="auto">
          <a:xfrm>
            <a:off x="2141538" y="1808163"/>
            <a:ext cx="0" cy="450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2" name="Oval 48"/>
          <p:cNvSpPr>
            <a:spLocks noChangeArrowheads="1"/>
          </p:cNvSpPr>
          <p:nvPr/>
        </p:nvSpPr>
        <p:spPr bwMode="auto">
          <a:xfrm>
            <a:off x="5672138" y="2889250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83" name="Text Box 49"/>
          <p:cNvSpPr txBox="1">
            <a:spLocks noChangeArrowheads="1"/>
          </p:cNvSpPr>
          <p:nvPr/>
        </p:nvSpPr>
        <p:spPr bwMode="auto">
          <a:xfrm>
            <a:off x="5632450" y="288925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19484" name="Oval 50"/>
          <p:cNvSpPr>
            <a:spLocks noChangeArrowheads="1"/>
          </p:cNvSpPr>
          <p:nvPr/>
        </p:nvSpPr>
        <p:spPr bwMode="auto">
          <a:xfrm>
            <a:off x="5516563" y="3378200"/>
            <a:ext cx="153987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85" name="Line 52"/>
          <p:cNvSpPr>
            <a:spLocks noChangeShapeType="1"/>
          </p:cNvSpPr>
          <p:nvPr/>
        </p:nvSpPr>
        <p:spPr bwMode="auto">
          <a:xfrm flipH="1">
            <a:off x="5632450" y="3227388"/>
            <a:ext cx="77788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86" name="Group 54"/>
          <p:cNvGrpSpPr>
            <a:grpSpLocks/>
          </p:cNvGrpSpPr>
          <p:nvPr/>
        </p:nvGrpSpPr>
        <p:grpSpPr bwMode="auto">
          <a:xfrm>
            <a:off x="6281738" y="2889250"/>
            <a:ext cx="658812" cy="641350"/>
            <a:chOff x="1381" y="1954"/>
            <a:chExt cx="415" cy="404"/>
          </a:xfrm>
        </p:grpSpPr>
        <p:sp>
          <p:nvSpPr>
            <p:cNvPr id="19546" name="Oval 55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7" name="Text Box 56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90</a:t>
              </a:r>
            </a:p>
          </p:txBody>
        </p:sp>
        <p:sp>
          <p:nvSpPr>
            <p:cNvPr id="19548" name="Oval 57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9" name="Oval 58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0" name="Line 59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51" name="Line 60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87" name="Line 61"/>
          <p:cNvSpPr>
            <a:spLocks noChangeShapeType="1"/>
          </p:cNvSpPr>
          <p:nvPr/>
        </p:nvSpPr>
        <p:spPr bwMode="auto">
          <a:xfrm>
            <a:off x="5292725" y="3068638"/>
            <a:ext cx="4048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8" name="Line 62"/>
          <p:cNvSpPr>
            <a:spLocks noChangeShapeType="1"/>
          </p:cNvSpPr>
          <p:nvPr/>
        </p:nvSpPr>
        <p:spPr bwMode="auto">
          <a:xfrm>
            <a:off x="6057900" y="3068638"/>
            <a:ext cx="4048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9" name="Text Box 64"/>
          <p:cNvSpPr txBox="1">
            <a:spLocks noChangeArrowheads="1"/>
          </p:cNvSpPr>
          <p:nvPr/>
        </p:nvSpPr>
        <p:spPr bwMode="auto">
          <a:xfrm>
            <a:off x="4302125" y="221456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/>
              <a:t>Critical cluster</a:t>
            </a:r>
          </a:p>
        </p:txBody>
      </p:sp>
      <p:sp>
        <p:nvSpPr>
          <p:cNvPr id="19490" name="Oval 67"/>
          <p:cNvSpPr>
            <a:spLocks noChangeArrowheads="1"/>
          </p:cNvSpPr>
          <p:nvPr/>
        </p:nvSpPr>
        <p:spPr bwMode="auto">
          <a:xfrm>
            <a:off x="5472113" y="2573338"/>
            <a:ext cx="1530350" cy="1081087"/>
          </a:xfrm>
          <a:prstGeom prst="ellipse">
            <a:avLst/>
          </a:prstGeom>
          <a:noFill/>
          <a:ln w="25400" algn="ctr">
            <a:solidFill>
              <a:srgbClr val="0000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91" name="Line 68"/>
          <p:cNvSpPr>
            <a:spLocks noChangeShapeType="1"/>
          </p:cNvSpPr>
          <p:nvPr/>
        </p:nvSpPr>
        <p:spPr bwMode="auto">
          <a:xfrm flipH="1">
            <a:off x="6507163" y="2303463"/>
            <a:ext cx="4508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92" name="Group 115"/>
          <p:cNvGrpSpPr>
            <a:grpSpLocks/>
          </p:cNvGrpSpPr>
          <p:nvPr/>
        </p:nvGrpSpPr>
        <p:grpSpPr bwMode="auto">
          <a:xfrm>
            <a:off x="7991475" y="5410200"/>
            <a:ext cx="658813" cy="641350"/>
            <a:chOff x="1381" y="1954"/>
            <a:chExt cx="415" cy="404"/>
          </a:xfrm>
        </p:grpSpPr>
        <p:sp>
          <p:nvSpPr>
            <p:cNvPr id="19540" name="Oval 11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1" name="Text Box 11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90</a:t>
              </a:r>
            </a:p>
          </p:txBody>
        </p:sp>
        <p:sp>
          <p:nvSpPr>
            <p:cNvPr id="19542" name="Oval 11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3" name="Oval 11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4" name="Line 12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12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93" name="Line 123"/>
          <p:cNvSpPr>
            <a:spLocks noChangeShapeType="1"/>
          </p:cNvSpPr>
          <p:nvPr/>
        </p:nvSpPr>
        <p:spPr bwMode="auto">
          <a:xfrm>
            <a:off x="7767638" y="5589588"/>
            <a:ext cx="4048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4" name="Oval 131"/>
          <p:cNvSpPr>
            <a:spLocks noChangeArrowheads="1"/>
          </p:cNvSpPr>
          <p:nvPr/>
        </p:nvSpPr>
        <p:spPr bwMode="auto">
          <a:xfrm>
            <a:off x="2816225" y="4554538"/>
            <a:ext cx="4681538" cy="809625"/>
          </a:xfrm>
          <a:prstGeom prst="ellipse">
            <a:avLst/>
          </a:prstGeom>
          <a:solidFill>
            <a:srgbClr val="CCFFFF"/>
          </a:solidFill>
          <a:ln w="12700" algn="ctr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9495" name="Group 72"/>
          <p:cNvGrpSpPr>
            <a:grpSpLocks/>
          </p:cNvGrpSpPr>
          <p:nvPr/>
        </p:nvGrpSpPr>
        <p:grpSpPr bwMode="auto">
          <a:xfrm>
            <a:off x="3670300" y="4735513"/>
            <a:ext cx="542925" cy="407987"/>
            <a:chOff x="1207" y="1139"/>
            <a:chExt cx="342" cy="257"/>
          </a:xfrm>
        </p:grpSpPr>
        <p:sp>
          <p:nvSpPr>
            <p:cNvPr id="19538" name="Oval 73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9" name="Text Box 74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9496" name="Group 75"/>
          <p:cNvGrpSpPr>
            <a:grpSpLocks/>
          </p:cNvGrpSpPr>
          <p:nvPr/>
        </p:nvGrpSpPr>
        <p:grpSpPr bwMode="auto">
          <a:xfrm>
            <a:off x="2185988" y="5364163"/>
            <a:ext cx="619125" cy="681037"/>
            <a:chOff x="527" y="1596"/>
            <a:chExt cx="390" cy="429"/>
          </a:xfrm>
        </p:grpSpPr>
        <p:sp>
          <p:nvSpPr>
            <p:cNvPr id="19534" name="Oval 76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5" name="Oval 77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6" name="Line 78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37" name="Text Box 79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9497" name="Group 80"/>
          <p:cNvGrpSpPr>
            <a:grpSpLocks/>
          </p:cNvGrpSpPr>
          <p:nvPr/>
        </p:nvGrpSpPr>
        <p:grpSpPr bwMode="auto">
          <a:xfrm>
            <a:off x="2995613" y="5454650"/>
            <a:ext cx="658812" cy="641350"/>
            <a:chOff x="1381" y="1954"/>
            <a:chExt cx="415" cy="404"/>
          </a:xfrm>
        </p:grpSpPr>
        <p:sp>
          <p:nvSpPr>
            <p:cNvPr id="19528" name="Oval 81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29" name="Text Box 82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9530" name="Oval 83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1" name="Oval 84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2" name="Line 85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33" name="Line 86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98" name="Line 87"/>
          <p:cNvSpPr>
            <a:spLocks noChangeShapeType="1"/>
          </p:cNvSpPr>
          <p:nvPr/>
        </p:nvSpPr>
        <p:spPr bwMode="auto">
          <a:xfrm flipH="1">
            <a:off x="2635250" y="5005388"/>
            <a:ext cx="103505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9" name="Line 88"/>
          <p:cNvSpPr>
            <a:spLocks noChangeShapeType="1"/>
          </p:cNvSpPr>
          <p:nvPr/>
        </p:nvSpPr>
        <p:spPr bwMode="auto">
          <a:xfrm>
            <a:off x="2679700" y="5635625"/>
            <a:ext cx="495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00" name="Oval 89"/>
          <p:cNvSpPr>
            <a:spLocks noChangeArrowheads="1"/>
          </p:cNvSpPr>
          <p:nvPr/>
        </p:nvSpPr>
        <p:spPr bwMode="auto">
          <a:xfrm>
            <a:off x="4937125" y="4781550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01" name="Text Box 90"/>
          <p:cNvSpPr txBox="1">
            <a:spLocks noChangeArrowheads="1"/>
          </p:cNvSpPr>
          <p:nvPr/>
        </p:nvSpPr>
        <p:spPr bwMode="auto">
          <a:xfrm>
            <a:off x="4932363" y="474662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9502" name="Oval 92"/>
          <p:cNvSpPr>
            <a:spLocks noChangeArrowheads="1"/>
          </p:cNvSpPr>
          <p:nvPr/>
        </p:nvSpPr>
        <p:spPr bwMode="auto">
          <a:xfrm>
            <a:off x="5626100" y="5410200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03" name="Text Box 93"/>
          <p:cNvSpPr txBox="1">
            <a:spLocks noChangeArrowheads="1"/>
          </p:cNvSpPr>
          <p:nvPr/>
        </p:nvSpPr>
        <p:spPr bwMode="auto">
          <a:xfrm>
            <a:off x="5586413" y="541020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9504" name="Oval 94"/>
          <p:cNvSpPr>
            <a:spLocks noChangeArrowheads="1"/>
          </p:cNvSpPr>
          <p:nvPr/>
        </p:nvSpPr>
        <p:spPr bwMode="auto">
          <a:xfrm>
            <a:off x="5470525" y="5899150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05" name="Oval 95"/>
          <p:cNvSpPr>
            <a:spLocks noChangeArrowheads="1"/>
          </p:cNvSpPr>
          <p:nvPr/>
        </p:nvSpPr>
        <p:spPr bwMode="auto">
          <a:xfrm>
            <a:off x="5935663" y="5862638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06" name="Line 96"/>
          <p:cNvSpPr>
            <a:spLocks noChangeShapeType="1"/>
          </p:cNvSpPr>
          <p:nvPr/>
        </p:nvSpPr>
        <p:spPr bwMode="auto">
          <a:xfrm flipH="1">
            <a:off x="5586413" y="5748338"/>
            <a:ext cx="77787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07" name="Line 97"/>
          <p:cNvSpPr>
            <a:spLocks noChangeShapeType="1"/>
          </p:cNvSpPr>
          <p:nvPr/>
        </p:nvSpPr>
        <p:spPr bwMode="auto">
          <a:xfrm>
            <a:off x="5857875" y="5748338"/>
            <a:ext cx="77788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08" name="Oval 98"/>
          <p:cNvSpPr>
            <a:spLocks noChangeArrowheads="1"/>
          </p:cNvSpPr>
          <p:nvPr/>
        </p:nvSpPr>
        <p:spPr bwMode="auto">
          <a:xfrm>
            <a:off x="4051300" y="5454650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09" name="Text Box 99"/>
          <p:cNvSpPr txBox="1">
            <a:spLocks noChangeArrowheads="1"/>
          </p:cNvSpPr>
          <p:nvPr/>
        </p:nvSpPr>
        <p:spPr bwMode="auto">
          <a:xfrm>
            <a:off x="4011613" y="545465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9510" name="Oval 100"/>
          <p:cNvSpPr>
            <a:spLocks noChangeArrowheads="1"/>
          </p:cNvSpPr>
          <p:nvPr/>
        </p:nvSpPr>
        <p:spPr bwMode="auto">
          <a:xfrm>
            <a:off x="3895725" y="5943600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11" name="Oval 101"/>
          <p:cNvSpPr>
            <a:spLocks noChangeArrowheads="1"/>
          </p:cNvSpPr>
          <p:nvPr/>
        </p:nvSpPr>
        <p:spPr bwMode="auto">
          <a:xfrm>
            <a:off x="4360863" y="5907088"/>
            <a:ext cx="155575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12" name="Line 102"/>
          <p:cNvSpPr>
            <a:spLocks noChangeShapeType="1"/>
          </p:cNvSpPr>
          <p:nvPr/>
        </p:nvSpPr>
        <p:spPr bwMode="auto">
          <a:xfrm flipH="1">
            <a:off x="4011613" y="5792788"/>
            <a:ext cx="77787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3" name="Line 103"/>
          <p:cNvSpPr>
            <a:spLocks noChangeShapeType="1"/>
          </p:cNvSpPr>
          <p:nvPr/>
        </p:nvSpPr>
        <p:spPr bwMode="auto">
          <a:xfrm>
            <a:off x="4283075" y="5792788"/>
            <a:ext cx="77788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4" name="Oval 104"/>
          <p:cNvSpPr>
            <a:spLocks noChangeArrowheads="1"/>
          </p:cNvSpPr>
          <p:nvPr/>
        </p:nvSpPr>
        <p:spPr bwMode="auto">
          <a:xfrm>
            <a:off x="6411913" y="4746625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15" name="Text Box 105"/>
          <p:cNvSpPr txBox="1">
            <a:spLocks noChangeArrowheads="1"/>
          </p:cNvSpPr>
          <p:nvPr/>
        </p:nvSpPr>
        <p:spPr bwMode="auto">
          <a:xfrm>
            <a:off x="6372225" y="474662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9516" name="Line 107"/>
          <p:cNvSpPr>
            <a:spLocks noChangeShapeType="1"/>
          </p:cNvSpPr>
          <p:nvPr/>
        </p:nvSpPr>
        <p:spPr bwMode="auto">
          <a:xfrm>
            <a:off x="4076700" y="4959350"/>
            <a:ext cx="9001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7" name="Line 108"/>
          <p:cNvSpPr>
            <a:spLocks noChangeShapeType="1"/>
          </p:cNvSpPr>
          <p:nvPr/>
        </p:nvSpPr>
        <p:spPr bwMode="auto">
          <a:xfrm flipH="1">
            <a:off x="4346575" y="5094288"/>
            <a:ext cx="585788" cy="404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8" name="Line 110"/>
          <p:cNvSpPr>
            <a:spLocks noChangeShapeType="1"/>
          </p:cNvSpPr>
          <p:nvPr/>
        </p:nvSpPr>
        <p:spPr bwMode="auto">
          <a:xfrm>
            <a:off x="3851275" y="4329113"/>
            <a:ext cx="0" cy="450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9" name="Oval 111"/>
          <p:cNvSpPr>
            <a:spLocks noChangeArrowheads="1"/>
          </p:cNvSpPr>
          <p:nvPr/>
        </p:nvSpPr>
        <p:spPr bwMode="auto">
          <a:xfrm>
            <a:off x="7381875" y="5410200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20" name="Text Box 112"/>
          <p:cNvSpPr txBox="1">
            <a:spLocks noChangeArrowheads="1"/>
          </p:cNvSpPr>
          <p:nvPr/>
        </p:nvSpPr>
        <p:spPr bwMode="auto">
          <a:xfrm>
            <a:off x="7342188" y="541020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19521" name="Oval 113"/>
          <p:cNvSpPr>
            <a:spLocks noChangeArrowheads="1"/>
          </p:cNvSpPr>
          <p:nvPr/>
        </p:nvSpPr>
        <p:spPr bwMode="auto">
          <a:xfrm>
            <a:off x="7226300" y="5899150"/>
            <a:ext cx="153988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522" name="Line 114"/>
          <p:cNvSpPr>
            <a:spLocks noChangeShapeType="1"/>
          </p:cNvSpPr>
          <p:nvPr/>
        </p:nvSpPr>
        <p:spPr bwMode="auto">
          <a:xfrm flipH="1">
            <a:off x="7342188" y="5748338"/>
            <a:ext cx="77787" cy="150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23" name="Line 128"/>
          <p:cNvSpPr>
            <a:spLocks noChangeShapeType="1"/>
          </p:cNvSpPr>
          <p:nvPr/>
        </p:nvSpPr>
        <p:spPr bwMode="auto">
          <a:xfrm>
            <a:off x="5292725" y="4914900"/>
            <a:ext cx="1123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24" name="Line 129"/>
          <p:cNvSpPr>
            <a:spLocks noChangeShapeType="1"/>
          </p:cNvSpPr>
          <p:nvPr/>
        </p:nvSpPr>
        <p:spPr bwMode="auto">
          <a:xfrm flipH="1">
            <a:off x="5921375" y="5049838"/>
            <a:ext cx="541338" cy="404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25" name="Line 130"/>
          <p:cNvSpPr>
            <a:spLocks noChangeShapeType="1"/>
          </p:cNvSpPr>
          <p:nvPr/>
        </p:nvSpPr>
        <p:spPr bwMode="auto">
          <a:xfrm>
            <a:off x="6777038" y="4959350"/>
            <a:ext cx="674687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26" name="Text Box 132"/>
          <p:cNvSpPr txBox="1">
            <a:spLocks noChangeArrowheads="1"/>
          </p:cNvSpPr>
          <p:nvPr/>
        </p:nvSpPr>
        <p:spPr bwMode="auto">
          <a:xfrm>
            <a:off x="152400" y="4103688"/>
            <a:ext cx="1719263" cy="2003425"/>
          </a:xfrm>
          <a:prstGeom prst="rect">
            <a:avLst/>
          </a:prstGeom>
          <a:solidFill>
            <a:srgbClr val="CCFFCC"/>
          </a:solidFill>
          <a:ln w="57150" cmpd="thinThick" algn="ctr">
            <a:solidFill>
              <a:srgbClr val="008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i="0"/>
              <a:t>New critical cluster with 3 nodes.</a:t>
            </a:r>
          </a:p>
          <a:p>
            <a:pPr algn="l"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i="0"/>
              <a:t>Color flip doesn</a:t>
            </a:r>
            <a:r>
              <a:rPr lang="en-US" altLang="zh-CN" sz="2000" i="0">
                <a:cs typeface="Times New Roman" pitchFamily="18" charset="0"/>
              </a:rPr>
              <a:t>’</a:t>
            </a:r>
            <a:r>
              <a:rPr lang="en-US" altLang="zh-CN" sz="2000" i="0"/>
              <a:t>t work,</a:t>
            </a:r>
          </a:p>
          <a:p>
            <a:pPr algn="l"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i="0">
                <a:solidFill>
                  <a:schemeClr val="tx2"/>
                </a:solidFill>
              </a:rPr>
              <a:t>Why?</a:t>
            </a:r>
          </a:p>
        </p:txBody>
      </p:sp>
      <p:sp>
        <p:nvSpPr>
          <p:cNvPr id="19527" name="Line 133"/>
          <p:cNvSpPr>
            <a:spLocks noChangeShapeType="1"/>
          </p:cNvSpPr>
          <p:nvPr/>
        </p:nvSpPr>
        <p:spPr bwMode="auto">
          <a:xfrm>
            <a:off x="1871663" y="4419600"/>
            <a:ext cx="1214437" cy="495300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22313"/>
            <a:ext cx="8802688" cy="762000"/>
          </a:xfrm>
        </p:spPr>
        <p:txBody>
          <a:bodyPr/>
          <a:lstStyle/>
          <a:p>
            <a:pPr eaLnBrk="1" hangingPunct="1"/>
            <a:r>
              <a:rPr lang="en-US" altLang="zh-CN"/>
              <a:t>Patterns of 3-Node Critical Cluster</a:t>
            </a:r>
          </a:p>
        </p:txBody>
      </p:sp>
      <p:sp>
        <p:nvSpPr>
          <p:cNvPr id="20483" name="Text Box 42"/>
          <p:cNvSpPr txBox="1">
            <a:spLocks noChangeArrowheads="1"/>
          </p:cNvSpPr>
          <p:nvPr/>
        </p:nvSpPr>
        <p:spPr bwMode="auto">
          <a:xfrm>
            <a:off x="7342188" y="541020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>
                <a:solidFill>
                  <a:schemeClr val="bg1"/>
                </a:solidFill>
              </a:rPr>
              <a:t>85</a:t>
            </a:r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1676400" y="2300288"/>
            <a:ext cx="542925" cy="407987"/>
            <a:chOff x="1207" y="1139"/>
            <a:chExt cx="342" cy="257"/>
          </a:xfrm>
        </p:grpSpPr>
        <p:sp>
          <p:nvSpPr>
            <p:cNvPr id="20648" name="Oval 6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49" name="Text Box 7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20485" name="Group 50"/>
          <p:cNvGrpSpPr>
            <a:grpSpLocks/>
          </p:cNvGrpSpPr>
          <p:nvPr/>
        </p:nvGrpSpPr>
        <p:grpSpPr bwMode="auto">
          <a:xfrm>
            <a:off x="2809875" y="3025775"/>
            <a:ext cx="542925" cy="401638"/>
            <a:chOff x="1425" y="3379"/>
            <a:chExt cx="342" cy="253"/>
          </a:xfrm>
        </p:grpSpPr>
        <p:sp>
          <p:nvSpPr>
            <p:cNvPr id="20646" name="Oval 9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47" name="Text Box 12"/>
            <p:cNvSpPr txBox="1">
              <a:spLocks noChangeArrowheads="1"/>
            </p:cNvSpPr>
            <p:nvPr/>
          </p:nvSpPr>
          <p:spPr bwMode="auto">
            <a:xfrm>
              <a:off x="1425" y="337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RL</a:t>
              </a:r>
            </a:p>
          </p:txBody>
        </p:sp>
      </p:grpSp>
      <p:sp>
        <p:nvSpPr>
          <p:cNvPr id="20486" name="Oval 14"/>
          <p:cNvSpPr>
            <a:spLocks noChangeArrowheads="1"/>
          </p:cNvSpPr>
          <p:nvPr/>
        </p:nvSpPr>
        <p:spPr bwMode="auto">
          <a:xfrm>
            <a:off x="1258888" y="30305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7" name="Text Box 15"/>
          <p:cNvSpPr txBox="1">
            <a:spLocks noChangeArrowheads="1"/>
          </p:cNvSpPr>
          <p:nvPr/>
        </p:nvSpPr>
        <p:spPr bwMode="auto">
          <a:xfrm>
            <a:off x="1219200" y="303053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LL</a:t>
            </a:r>
          </a:p>
        </p:txBody>
      </p:sp>
      <p:grpSp>
        <p:nvGrpSpPr>
          <p:cNvPr id="20488" name="Group 48"/>
          <p:cNvGrpSpPr>
            <a:grpSpLocks/>
          </p:cNvGrpSpPr>
          <p:nvPr/>
        </p:nvGrpSpPr>
        <p:grpSpPr bwMode="auto">
          <a:xfrm>
            <a:off x="2368550" y="2322513"/>
            <a:ext cx="542925" cy="396875"/>
            <a:chOff x="3107" y="2990"/>
            <a:chExt cx="342" cy="250"/>
          </a:xfrm>
        </p:grpSpPr>
        <p:sp>
          <p:nvSpPr>
            <p:cNvPr id="20644" name="Oval 22"/>
            <p:cNvSpPr>
              <a:spLocks noChangeArrowheads="1"/>
            </p:cNvSpPr>
            <p:nvPr/>
          </p:nvSpPr>
          <p:spPr bwMode="auto">
            <a:xfrm>
              <a:off x="3110" y="3012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45" name="Text Box 23"/>
            <p:cNvSpPr txBox="1">
              <a:spLocks noChangeArrowheads="1"/>
            </p:cNvSpPr>
            <p:nvPr/>
          </p:nvSpPr>
          <p:spPr bwMode="auto">
            <a:xfrm>
              <a:off x="3107" y="2990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M</a:t>
              </a:r>
            </a:p>
          </p:txBody>
        </p:sp>
      </p:grpSp>
      <p:sp>
        <p:nvSpPr>
          <p:cNvPr id="20489" name="Oval 24"/>
          <p:cNvSpPr>
            <a:spLocks noChangeArrowheads="1"/>
          </p:cNvSpPr>
          <p:nvPr/>
        </p:nvSpPr>
        <p:spPr bwMode="auto">
          <a:xfrm>
            <a:off x="3641725" y="3030538"/>
            <a:ext cx="349250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90" name="Text Box 25"/>
          <p:cNvSpPr txBox="1">
            <a:spLocks noChangeArrowheads="1"/>
          </p:cNvSpPr>
          <p:nvPr/>
        </p:nvSpPr>
        <p:spPr bwMode="auto">
          <a:xfrm>
            <a:off x="3581400" y="29860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RR</a:t>
            </a:r>
          </a:p>
        </p:txBody>
      </p:sp>
      <p:sp>
        <p:nvSpPr>
          <p:cNvPr id="20491" name="Oval 30"/>
          <p:cNvSpPr>
            <a:spLocks noChangeArrowheads="1"/>
          </p:cNvSpPr>
          <p:nvPr/>
        </p:nvSpPr>
        <p:spPr bwMode="auto">
          <a:xfrm>
            <a:off x="2054225" y="30305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92" name="Text Box 31"/>
          <p:cNvSpPr txBox="1">
            <a:spLocks noChangeArrowheads="1"/>
          </p:cNvSpPr>
          <p:nvPr/>
        </p:nvSpPr>
        <p:spPr bwMode="auto">
          <a:xfrm>
            <a:off x="1981200" y="29860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LR</a:t>
            </a:r>
          </a:p>
        </p:txBody>
      </p:sp>
      <p:grpSp>
        <p:nvGrpSpPr>
          <p:cNvPr id="20493" name="Group 49"/>
          <p:cNvGrpSpPr>
            <a:grpSpLocks/>
          </p:cNvGrpSpPr>
          <p:nvPr/>
        </p:nvGrpSpPr>
        <p:grpSpPr bwMode="auto">
          <a:xfrm>
            <a:off x="3048000" y="2322513"/>
            <a:ext cx="542925" cy="396875"/>
            <a:chOff x="4014" y="2990"/>
            <a:chExt cx="342" cy="250"/>
          </a:xfrm>
        </p:grpSpPr>
        <p:sp>
          <p:nvSpPr>
            <p:cNvPr id="20642" name="Oval 36"/>
            <p:cNvSpPr>
              <a:spLocks noChangeArrowheads="1"/>
            </p:cNvSpPr>
            <p:nvPr/>
          </p:nvSpPr>
          <p:spPr bwMode="auto">
            <a:xfrm>
              <a:off x="4039" y="2990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43" name="Text Box 37"/>
            <p:cNvSpPr txBox="1">
              <a:spLocks noChangeArrowheads="1"/>
            </p:cNvSpPr>
            <p:nvPr/>
          </p:nvSpPr>
          <p:spPr bwMode="auto">
            <a:xfrm>
              <a:off x="4014" y="2990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20494" name="Line 40"/>
          <p:cNvSpPr>
            <a:spLocks noChangeShapeType="1"/>
          </p:cNvSpPr>
          <p:nvPr/>
        </p:nvSpPr>
        <p:spPr bwMode="auto">
          <a:xfrm>
            <a:off x="1870075" y="1905000"/>
            <a:ext cx="0" cy="450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495" name="Group 57"/>
          <p:cNvGrpSpPr>
            <a:grpSpLocks/>
          </p:cNvGrpSpPr>
          <p:nvPr/>
        </p:nvGrpSpPr>
        <p:grpSpPr bwMode="auto">
          <a:xfrm>
            <a:off x="1219200" y="3367088"/>
            <a:ext cx="457200" cy="304800"/>
            <a:chOff x="2016" y="3648"/>
            <a:chExt cx="288" cy="192"/>
          </a:xfrm>
        </p:grpSpPr>
        <p:sp>
          <p:nvSpPr>
            <p:cNvPr id="20639" name="Line 54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0" name="Line 55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1" name="Line 56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6" name="Group 58"/>
          <p:cNvGrpSpPr>
            <a:grpSpLocks/>
          </p:cNvGrpSpPr>
          <p:nvPr/>
        </p:nvGrpSpPr>
        <p:grpSpPr bwMode="auto">
          <a:xfrm>
            <a:off x="2057400" y="3367088"/>
            <a:ext cx="457200" cy="304800"/>
            <a:chOff x="2016" y="3648"/>
            <a:chExt cx="288" cy="192"/>
          </a:xfrm>
        </p:grpSpPr>
        <p:sp>
          <p:nvSpPr>
            <p:cNvPr id="20636" name="Line 5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7" name="Line 6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8" name="Line 6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7" name="Group 62"/>
          <p:cNvGrpSpPr>
            <a:grpSpLocks/>
          </p:cNvGrpSpPr>
          <p:nvPr/>
        </p:nvGrpSpPr>
        <p:grpSpPr bwMode="auto">
          <a:xfrm>
            <a:off x="2819400" y="3367088"/>
            <a:ext cx="457200" cy="304800"/>
            <a:chOff x="2016" y="3648"/>
            <a:chExt cx="288" cy="192"/>
          </a:xfrm>
        </p:grpSpPr>
        <p:sp>
          <p:nvSpPr>
            <p:cNvPr id="20633" name="Line 6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4" name="Line 6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5" name="Line 6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8" name="Group 70"/>
          <p:cNvGrpSpPr>
            <a:grpSpLocks/>
          </p:cNvGrpSpPr>
          <p:nvPr/>
        </p:nvGrpSpPr>
        <p:grpSpPr bwMode="auto">
          <a:xfrm>
            <a:off x="3581400" y="3367088"/>
            <a:ext cx="457200" cy="304800"/>
            <a:chOff x="3552" y="3648"/>
            <a:chExt cx="288" cy="192"/>
          </a:xfrm>
        </p:grpSpPr>
        <p:sp>
          <p:nvSpPr>
            <p:cNvPr id="20630" name="Line 67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1" name="Line 68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2" name="Line 69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9" name="Line 71"/>
          <p:cNvSpPr>
            <a:spLocks noChangeShapeType="1"/>
          </p:cNvSpPr>
          <p:nvPr/>
        </p:nvSpPr>
        <p:spPr bwMode="auto">
          <a:xfrm>
            <a:off x="2057400" y="2528888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Line 72"/>
          <p:cNvSpPr>
            <a:spLocks noChangeShapeType="1"/>
          </p:cNvSpPr>
          <p:nvPr/>
        </p:nvSpPr>
        <p:spPr bwMode="auto">
          <a:xfrm>
            <a:off x="2743200" y="2528888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Line 73"/>
          <p:cNvSpPr>
            <a:spLocks noChangeShapeType="1"/>
          </p:cNvSpPr>
          <p:nvPr/>
        </p:nvSpPr>
        <p:spPr bwMode="auto">
          <a:xfrm flipH="1">
            <a:off x="1524000" y="2681288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2" name="Line 74"/>
          <p:cNvSpPr>
            <a:spLocks noChangeShapeType="1"/>
          </p:cNvSpPr>
          <p:nvPr/>
        </p:nvSpPr>
        <p:spPr bwMode="auto">
          <a:xfrm flipH="1">
            <a:off x="2286000" y="2681288"/>
            <a:ext cx="152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3" name="Line 75"/>
          <p:cNvSpPr>
            <a:spLocks noChangeShapeType="1"/>
          </p:cNvSpPr>
          <p:nvPr/>
        </p:nvSpPr>
        <p:spPr bwMode="auto">
          <a:xfrm flipH="1">
            <a:off x="3048000" y="2681288"/>
            <a:ext cx="152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4" name="Line 76"/>
          <p:cNvSpPr>
            <a:spLocks noChangeShapeType="1"/>
          </p:cNvSpPr>
          <p:nvPr/>
        </p:nvSpPr>
        <p:spPr bwMode="auto">
          <a:xfrm>
            <a:off x="3429000" y="2605088"/>
            <a:ext cx="304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505" name="Group 79"/>
          <p:cNvGrpSpPr>
            <a:grpSpLocks/>
          </p:cNvGrpSpPr>
          <p:nvPr/>
        </p:nvGrpSpPr>
        <p:grpSpPr bwMode="auto">
          <a:xfrm>
            <a:off x="5410200" y="2300288"/>
            <a:ext cx="542925" cy="407987"/>
            <a:chOff x="1207" y="1139"/>
            <a:chExt cx="342" cy="257"/>
          </a:xfrm>
        </p:grpSpPr>
        <p:sp>
          <p:nvSpPr>
            <p:cNvPr id="20628" name="Oval 8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29" name="Text Box 8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20506" name="Group 82"/>
          <p:cNvGrpSpPr>
            <a:grpSpLocks/>
          </p:cNvGrpSpPr>
          <p:nvPr/>
        </p:nvGrpSpPr>
        <p:grpSpPr bwMode="auto">
          <a:xfrm>
            <a:off x="6543675" y="3025775"/>
            <a:ext cx="542925" cy="401638"/>
            <a:chOff x="1425" y="3379"/>
            <a:chExt cx="342" cy="253"/>
          </a:xfrm>
        </p:grpSpPr>
        <p:sp>
          <p:nvSpPr>
            <p:cNvPr id="20626" name="Oval 83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27" name="Text Box 84"/>
            <p:cNvSpPr txBox="1">
              <a:spLocks noChangeArrowheads="1"/>
            </p:cNvSpPr>
            <p:nvPr/>
          </p:nvSpPr>
          <p:spPr bwMode="auto">
            <a:xfrm>
              <a:off x="1425" y="337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RL</a:t>
              </a:r>
            </a:p>
          </p:txBody>
        </p:sp>
      </p:grpSp>
      <p:sp>
        <p:nvSpPr>
          <p:cNvPr id="20507" name="Oval 85"/>
          <p:cNvSpPr>
            <a:spLocks noChangeArrowheads="1"/>
          </p:cNvSpPr>
          <p:nvPr/>
        </p:nvSpPr>
        <p:spPr bwMode="auto">
          <a:xfrm>
            <a:off x="4992688" y="30305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08" name="Text Box 86"/>
          <p:cNvSpPr txBox="1">
            <a:spLocks noChangeArrowheads="1"/>
          </p:cNvSpPr>
          <p:nvPr/>
        </p:nvSpPr>
        <p:spPr bwMode="auto">
          <a:xfrm>
            <a:off x="4953000" y="303053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LL</a:t>
            </a:r>
          </a:p>
        </p:txBody>
      </p:sp>
      <p:grpSp>
        <p:nvGrpSpPr>
          <p:cNvPr id="20509" name="Group 87"/>
          <p:cNvGrpSpPr>
            <a:grpSpLocks/>
          </p:cNvGrpSpPr>
          <p:nvPr/>
        </p:nvGrpSpPr>
        <p:grpSpPr bwMode="auto">
          <a:xfrm>
            <a:off x="6102350" y="2322513"/>
            <a:ext cx="542925" cy="396875"/>
            <a:chOff x="3107" y="2990"/>
            <a:chExt cx="342" cy="250"/>
          </a:xfrm>
        </p:grpSpPr>
        <p:sp>
          <p:nvSpPr>
            <p:cNvPr id="20624" name="Oval 88"/>
            <p:cNvSpPr>
              <a:spLocks noChangeArrowheads="1"/>
            </p:cNvSpPr>
            <p:nvPr/>
          </p:nvSpPr>
          <p:spPr bwMode="auto">
            <a:xfrm>
              <a:off x="3110" y="3012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25" name="Text Box 89"/>
            <p:cNvSpPr txBox="1">
              <a:spLocks noChangeArrowheads="1"/>
            </p:cNvSpPr>
            <p:nvPr/>
          </p:nvSpPr>
          <p:spPr bwMode="auto">
            <a:xfrm>
              <a:off x="3107" y="2990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M</a:t>
              </a:r>
            </a:p>
          </p:txBody>
        </p:sp>
      </p:grpSp>
      <p:sp>
        <p:nvSpPr>
          <p:cNvPr id="20510" name="Oval 90"/>
          <p:cNvSpPr>
            <a:spLocks noChangeArrowheads="1"/>
          </p:cNvSpPr>
          <p:nvPr/>
        </p:nvSpPr>
        <p:spPr bwMode="auto">
          <a:xfrm>
            <a:off x="7375525" y="3030538"/>
            <a:ext cx="349250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11" name="Text Box 91"/>
          <p:cNvSpPr txBox="1">
            <a:spLocks noChangeArrowheads="1"/>
          </p:cNvSpPr>
          <p:nvPr/>
        </p:nvSpPr>
        <p:spPr bwMode="auto">
          <a:xfrm>
            <a:off x="7315200" y="29860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RR</a:t>
            </a:r>
          </a:p>
        </p:txBody>
      </p:sp>
      <p:sp>
        <p:nvSpPr>
          <p:cNvPr id="20512" name="Oval 92"/>
          <p:cNvSpPr>
            <a:spLocks noChangeArrowheads="1"/>
          </p:cNvSpPr>
          <p:nvPr/>
        </p:nvSpPr>
        <p:spPr bwMode="auto">
          <a:xfrm>
            <a:off x="5788025" y="30305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13" name="Text Box 93"/>
          <p:cNvSpPr txBox="1">
            <a:spLocks noChangeArrowheads="1"/>
          </p:cNvSpPr>
          <p:nvPr/>
        </p:nvSpPr>
        <p:spPr bwMode="auto">
          <a:xfrm>
            <a:off x="5715000" y="29860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LR</a:t>
            </a:r>
          </a:p>
        </p:txBody>
      </p:sp>
      <p:grpSp>
        <p:nvGrpSpPr>
          <p:cNvPr id="20514" name="Group 94"/>
          <p:cNvGrpSpPr>
            <a:grpSpLocks/>
          </p:cNvGrpSpPr>
          <p:nvPr/>
        </p:nvGrpSpPr>
        <p:grpSpPr bwMode="auto">
          <a:xfrm>
            <a:off x="6781800" y="2322513"/>
            <a:ext cx="542925" cy="396875"/>
            <a:chOff x="4014" y="2990"/>
            <a:chExt cx="342" cy="250"/>
          </a:xfrm>
        </p:grpSpPr>
        <p:sp>
          <p:nvSpPr>
            <p:cNvPr id="20622" name="Oval 95"/>
            <p:cNvSpPr>
              <a:spLocks noChangeArrowheads="1"/>
            </p:cNvSpPr>
            <p:nvPr/>
          </p:nvSpPr>
          <p:spPr bwMode="auto">
            <a:xfrm>
              <a:off x="4039" y="2990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23" name="Text Box 96"/>
            <p:cNvSpPr txBox="1">
              <a:spLocks noChangeArrowheads="1"/>
            </p:cNvSpPr>
            <p:nvPr/>
          </p:nvSpPr>
          <p:spPr bwMode="auto">
            <a:xfrm>
              <a:off x="4014" y="2990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20515" name="Line 97"/>
          <p:cNvSpPr>
            <a:spLocks noChangeShapeType="1"/>
          </p:cNvSpPr>
          <p:nvPr/>
        </p:nvSpPr>
        <p:spPr bwMode="auto">
          <a:xfrm>
            <a:off x="5603875" y="1905000"/>
            <a:ext cx="0" cy="450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516" name="Group 98"/>
          <p:cNvGrpSpPr>
            <a:grpSpLocks/>
          </p:cNvGrpSpPr>
          <p:nvPr/>
        </p:nvGrpSpPr>
        <p:grpSpPr bwMode="auto">
          <a:xfrm>
            <a:off x="4953000" y="3367088"/>
            <a:ext cx="457200" cy="304800"/>
            <a:chOff x="2016" y="3648"/>
            <a:chExt cx="288" cy="192"/>
          </a:xfrm>
        </p:grpSpPr>
        <p:sp>
          <p:nvSpPr>
            <p:cNvPr id="20619" name="Line 9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0" name="Line 10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1" name="Line 10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7" name="Group 102"/>
          <p:cNvGrpSpPr>
            <a:grpSpLocks/>
          </p:cNvGrpSpPr>
          <p:nvPr/>
        </p:nvGrpSpPr>
        <p:grpSpPr bwMode="auto">
          <a:xfrm>
            <a:off x="5791200" y="3367088"/>
            <a:ext cx="457200" cy="304800"/>
            <a:chOff x="2016" y="3648"/>
            <a:chExt cx="288" cy="192"/>
          </a:xfrm>
        </p:grpSpPr>
        <p:sp>
          <p:nvSpPr>
            <p:cNvPr id="20616" name="Line 10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7" name="Line 10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8" name="Line 10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8" name="Group 106"/>
          <p:cNvGrpSpPr>
            <a:grpSpLocks/>
          </p:cNvGrpSpPr>
          <p:nvPr/>
        </p:nvGrpSpPr>
        <p:grpSpPr bwMode="auto">
          <a:xfrm>
            <a:off x="6553200" y="3367088"/>
            <a:ext cx="457200" cy="304800"/>
            <a:chOff x="2016" y="3648"/>
            <a:chExt cx="288" cy="192"/>
          </a:xfrm>
        </p:grpSpPr>
        <p:sp>
          <p:nvSpPr>
            <p:cNvPr id="20613" name="Line 107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4" name="Line 108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5" name="Line 109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9" name="Group 110"/>
          <p:cNvGrpSpPr>
            <a:grpSpLocks/>
          </p:cNvGrpSpPr>
          <p:nvPr/>
        </p:nvGrpSpPr>
        <p:grpSpPr bwMode="auto">
          <a:xfrm>
            <a:off x="7315200" y="3367088"/>
            <a:ext cx="457200" cy="304800"/>
            <a:chOff x="3552" y="3648"/>
            <a:chExt cx="288" cy="192"/>
          </a:xfrm>
        </p:grpSpPr>
        <p:sp>
          <p:nvSpPr>
            <p:cNvPr id="20610" name="Line 111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1" name="Line 112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2" name="Line 113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20" name="Line 115"/>
          <p:cNvSpPr>
            <a:spLocks noChangeShapeType="1"/>
          </p:cNvSpPr>
          <p:nvPr/>
        </p:nvSpPr>
        <p:spPr bwMode="auto">
          <a:xfrm>
            <a:off x="6477000" y="2528888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Line 116"/>
          <p:cNvSpPr>
            <a:spLocks noChangeShapeType="1"/>
          </p:cNvSpPr>
          <p:nvPr/>
        </p:nvSpPr>
        <p:spPr bwMode="auto">
          <a:xfrm flipH="1">
            <a:off x="5257800" y="2681288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2" name="Line 117"/>
          <p:cNvSpPr>
            <a:spLocks noChangeShapeType="1"/>
          </p:cNvSpPr>
          <p:nvPr/>
        </p:nvSpPr>
        <p:spPr bwMode="auto">
          <a:xfrm flipH="1">
            <a:off x="6019800" y="2681288"/>
            <a:ext cx="152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3" name="Line 119"/>
          <p:cNvSpPr>
            <a:spLocks noChangeShapeType="1"/>
          </p:cNvSpPr>
          <p:nvPr/>
        </p:nvSpPr>
        <p:spPr bwMode="auto">
          <a:xfrm>
            <a:off x="7162800" y="2605088"/>
            <a:ext cx="304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4" name="Line 204"/>
          <p:cNvSpPr>
            <a:spLocks noChangeShapeType="1"/>
          </p:cNvSpPr>
          <p:nvPr/>
        </p:nvSpPr>
        <p:spPr bwMode="auto">
          <a:xfrm>
            <a:off x="6400800" y="2667000"/>
            <a:ext cx="304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5" name="Freeform 205"/>
          <p:cNvSpPr>
            <a:spLocks/>
          </p:cNvSpPr>
          <p:nvPr/>
        </p:nvSpPr>
        <p:spPr bwMode="auto">
          <a:xfrm>
            <a:off x="5715000" y="2133600"/>
            <a:ext cx="1143000" cy="228600"/>
          </a:xfrm>
          <a:custGeom>
            <a:avLst/>
            <a:gdLst>
              <a:gd name="T0" fmla="*/ 0 w 720"/>
              <a:gd name="T1" fmla="*/ 362902500 h 144"/>
              <a:gd name="T2" fmla="*/ 362902500 w 720"/>
              <a:gd name="T3" fmla="*/ 120967500 h 144"/>
              <a:gd name="T4" fmla="*/ 846772500 w 720"/>
              <a:gd name="T5" fmla="*/ 0 h 144"/>
              <a:gd name="T6" fmla="*/ 1451610000 w 720"/>
              <a:gd name="T7" fmla="*/ 120967500 h 144"/>
              <a:gd name="T8" fmla="*/ 1814512500 w 720"/>
              <a:gd name="T9" fmla="*/ 36290250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144"/>
              <a:gd name="T17" fmla="*/ 720 w 720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144">
                <a:moveTo>
                  <a:pt x="0" y="144"/>
                </a:moveTo>
                <a:cubicBezTo>
                  <a:pt x="44" y="108"/>
                  <a:pt x="88" y="72"/>
                  <a:pt x="144" y="48"/>
                </a:cubicBezTo>
                <a:cubicBezTo>
                  <a:pt x="200" y="24"/>
                  <a:pt x="264" y="0"/>
                  <a:pt x="336" y="0"/>
                </a:cubicBezTo>
                <a:cubicBezTo>
                  <a:pt x="408" y="0"/>
                  <a:pt x="512" y="24"/>
                  <a:pt x="576" y="48"/>
                </a:cubicBezTo>
                <a:cubicBezTo>
                  <a:pt x="640" y="72"/>
                  <a:pt x="680" y="108"/>
                  <a:pt x="720" y="14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26" name="Group 210"/>
          <p:cNvGrpSpPr>
            <a:grpSpLocks/>
          </p:cNvGrpSpPr>
          <p:nvPr/>
        </p:nvGrpSpPr>
        <p:grpSpPr bwMode="auto">
          <a:xfrm>
            <a:off x="1143000" y="4267200"/>
            <a:ext cx="3024188" cy="1766888"/>
            <a:chOff x="720" y="2688"/>
            <a:chExt cx="1905" cy="1113"/>
          </a:xfrm>
        </p:grpSpPr>
        <p:sp>
          <p:nvSpPr>
            <p:cNvPr id="20571" name="Oval 122"/>
            <p:cNvSpPr>
              <a:spLocks noChangeArrowheads="1"/>
            </p:cNvSpPr>
            <p:nvPr/>
          </p:nvSpPr>
          <p:spPr bwMode="auto">
            <a:xfrm>
              <a:off x="1011" y="2966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72" name="Text Box 123"/>
            <p:cNvSpPr txBox="1">
              <a:spLocks noChangeArrowheads="1"/>
            </p:cNvSpPr>
            <p:nvPr/>
          </p:nvSpPr>
          <p:spPr bwMode="auto">
            <a:xfrm>
              <a:off x="1008" y="2937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L</a:t>
              </a:r>
            </a:p>
          </p:txBody>
        </p:sp>
        <p:grpSp>
          <p:nvGrpSpPr>
            <p:cNvPr id="20573" name="Group 124"/>
            <p:cNvGrpSpPr>
              <a:grpSpLocks/>
            </p:cNvGrpSpPr>
            <p:nvPr/>
          </p:nvGrpSpPr>
          <p:grpSpPr bwMode="auto">
            <a:xfrm>
              <a:off x="1722" y="3394"/>
              <a:ext cx="342" cy="253"/>
              <a:chOff x="1425" y="3379"/>
              <a:chExt cx="342" cy="253"/>
            </a:xfrm>
          </p:grpSpPr>
          <p:sp>
            <p:nvSpPr>
              <p:cNvPr id="20608" name="Oval 125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609" name="Text Box 126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0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20574" name="Oval 127"/>
            <p:cNvSpPr>
              <a:spLocks noChangeArrowheads="1"/>
            </p:cNvSpPr>
            <p:nvPr/>
          </p:nvSpPr>
          <p:spPr bwMode="auto">
            <a:xfrm>
              <a:off x="745" y="3397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75" name="Text Box 128"/>
            <p:cNvSpPr txBox="1">
              <a:spLocks noChangeArrowheads="1"/>
            </p:cNvSpPr>
            <p:nvPr/>
          </p:nvSpPr>
          <p:spPr bwMode="auto">
            <a:xfrm>
              <a:off x="720" y="3397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20576" name="Group 129"/>
            <p:cNvGrpSpPr>
              <a:grpSpLocks/>
            </p:cNvGrpSpPr>
            <p:nvPr/>
          </p:nvGrpSpPr>
          <p:grpSpPr bwMode="auto">
            <a:xfrm>
              <a:off x="1444" y="2951"/>
              <a:ext cx="342" cy="250"/>
              <a:chOff x="3107" y="2990"/>
              <a:chExt cx="342" cy="250"/>
            </a:xfrm>
          </p:grpSpPr>
          <p:sp>
            <p:nvSpPr>
              <p:cNvPr id="20606" name="Oval 130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607" name="Text Box 131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20577" name="Oval 132"/>
            <p:cNvSpPr>
              <a:spLocks noChangeArrowheads="1"/>
            </p:cNvSpPr>
            <p:nvPr/>
          </p:nvSpPr>
          <p:spPr bwMode="auto">
            <a:xfrm>
              <a:off x="2246" y="3397"/>
              <a:ext cx="220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78" name="Text Box 133"/>
            <p:cNvSpPr txBox="1">
              <a:spLocks noChangeArrowheads="1"/>
            </p:cNvSpPr>
            <p:nvPr/>
          </p:nvSpPr>
          <p:spPr bwMode="auto">
            <a:xfrm>
              <a:off x="2208" y="3369"/>
              <a:ext cx="4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20579" name="Oval 134"/>
            <p:cNvSpPr>
              <a:spLocks noChangeArrowheads="1"/>
            </p:cNvSpPr>
            <p:nvPr/>
          </p:nvSpPr>
          <p:spPr bwMode="auto">
            <a:xfrm>
              <a:off x="1246" y="3397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80" name="Text Box 135"/>
            <p:cNvSpPr txBox="1">
              <a:spLocks noChangeArrowheads="1"/>
            </p:cNvSpPr>
            <p:nvPr/>
          </p:nvSpPr>
          <p:spPr bwMode="auto">
            <a:xfrm>
              <a:off x="1200" y="336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LR</a:t>
              </a:r>
            </a:p>
          </p:txBody>
        </p:sp>
        <p:sp>
          <p:nvSpPr>
            <p:cNvPr id="20581" name="Oval 137"/>
            <p:cNvSpPr>
              <a:spLocks noChangeArrowheads="1"/>
            </p:cNvSpPr>
            <p:nvPr/>
          </p:nvSpPr>
          <p:spPr bwMode="auto">
            <a:xfrm>
              <a:off x="1897" y="2951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82" name="Text Box 138"/>
            <p:cNvSpPr txBox="1">
              <a:spLocks noChangeArrowheads="1"/>
            </p:cNvSpPr>
            <p:nvPr/>
          </p:nvSpPr>
          <p:spPr bwMode="auto">
            <a:xfrm>
              <a:off x="1872" y="2951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0583" name="Line 139"/>
            <p:cNvSpPr>
              <a:spLocks noChangeShapeType="1"/>
            </p:cNvSpPr>
            <p:nvPr/>
          </p:nvSpPr>
          <p:spPr bwMode="auto">
            <a:xfrm>
              <a:off x="2016" y="2688"/>
              <a:ext cx="0" cy="2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584" name="Group 140"/>
            <p:cNvGrpSpPr>
              <a:grpSpLocks/>
            </p:cNvGrpSpPr>
            <p:nvPr/>
          </p:nvGrpSpPr>
          <p:grpSpPr bwMode="auto">
            <a:xfrm>
              <a:off x="720" y="3609"/>
              <a:ext cx="288" cy="192"/>
              <a:chOff x="2016" y="3648"/>
              <a:chExt cx="288" cy="192"/>
            </a:xfrm>
          </p:grpSpPr>
          <p:sp>
            <p:nvSpPr>
              <p:cNvPr id="20603" name="Line 141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04" name="Line 142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05" name="Line 143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85" name="Group 144"/>
            <p:cNvGrpSpPr>
              <a:grpSpLocks/>
            </p:cNvGrpSpPr>
            <p:nvPr/>
          </p:nvGrpSpPr>
          <p:grpSpPr bwMode="auto">
            <a:xfrm>
              <a:off x="1248" y="3609"/>
              <a:ext cx="288" cy="192"/>
              <a:chOff x="2016" y="3648"/>
              <a:chExt cx="288" cy="192"/>
            </a:xfrm>
          </p:grpSpPr>
          <p:sp>
            <p:nvSpPr>
              <p:cNvPr id="20600" name="Line 145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01" name="Line 146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02" name="Line 147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86" name="Group 148"/>
            <p:cNvGrpSpPr>
              <a:grpSpLocks/>
            </p:cNvGrpSpPr>
            <p:nvPr/>
          </p:nvGrpSpPr>
          <p:grpSpPr bwMode="auto">
            <a:xfrm>
              <a:off x="1728" y="3609"/>
              <a:ext cx="288" cy="192"/>
              <a:chOff x="2016" y="3648"/>
              <a:chExt cx="288" cy="192"/>
            </a:xfrm>
          </p:grpSpPr>
          <p:sp>
            <p:nvSpPr>
              <p:cNvPr id="20597" name="Line 14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8" name="Line 15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9" name="Line 15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87" name="Group 152"/>
            <p:cNvGrpSpPr>
              <a:grpSpLocks/>
            </p:cNvGrpSpPr>
            <p:nvPr/>
          </p:nvGrpSpPr>
          <p:grpSpPr bwMode="auto">
            <a:xfrm>
              <a:off x="2208" y="3609"/>
              <a:ext cx="288" cy="192"/>
              <a:chOff x="3552" y="3648"/>
              <a:chExt cx="288" cy="192"/>
            </a:xfrm>
          </p:grpSpPr>
          <p:sp>
            <p:nvSpPr>
              <p:cNvPr id="20594" name="Line 153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5" name="Line 154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6" name="Line 155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88" name="Line 158"/>
            <p:cNvSpPr>
              <a:spLocks noChangeShapeType="1"/>
            </p:cNvSpPr>
            <p:nvPr/>
          </p:nvSpPr>
          <p:spPr bwMode="auto">
            <a:xfrm flipH="1">
              <a:off x="912" y="3177"/>
              <a:ext cx="14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9" name="Line 161"/>
            <p:cNvSpPr>
              <a:spLocks noChangeShapeType="1"/>
            </p:cNvSpPr>
            <p:nvPr/>
          </p:nvSpPr>
          <p:spPr bwMode="auto">
            <a:xfrm>
              <a:off x="2112" y="3129"/>
              <a:ext cx="192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0" name="Line 206"/>
            <p:cNvSpPr>
              <a:spLocks noChangeShapeType="1"/>
            </p:cNvSpPr>
            <p:nvPr/>
          </p:nvSpPr>
          <p:spPr bwMode="auto">
            <a:xfrm flipH="1">
              <a:off x="1680" y="307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1" name="Line 207"/>
            <p:cNvSpPr>
              <a:spLocks noChangeShapeType="1"/>
            </p:cNvSpPr>
            <p:nvPr/>
          </p:nvSpPr>
          <p:spPr bwMode="auto">
            <a:xfrm flipH="1">
              <a:off x="1248" y="307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2" name="Line 208"/>
            <p:cNvSpPr>
              <a:spLocks noChangeShapeType="1"/>
            </p:cNvSpPr>
            <p:nvPr/>
          </p:nvSpPr>
          <p:spPr bwMode="auto">
            <a:xfrm>
              <a:off x="1200" y="3168"/>
              <a:ext cx="14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" name="Line 209"/>
            <p:cNvSpPr>
              <a:spLocks noChangeShapeType="1"/>
            </p:cNvSpPr>
            <p:nvPr/>
          </p:nvSpPr>
          <p:spPr bwMode="auto">
            <a:xfrm>
              <a:off x="1680" y="3168"/>
              <a:ext cx="14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27" name="Oval 212"/>
          <p:cNvSpPr>
            <a:spLocks noChangeArrowheads="1"/>
          </p:cNvSpPr>
          <p:nvPr/>
        </p:nvSpPr>
        <p:spPr bwMode="auto">
          <a:xfrm>
            <a:off x="5414963" y="4632325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28" name="Text Box 213"/>
          <p:cNvSpPr txBox="1">
            <a:spLocks noChangeArrowheads="1"/>
          </p:cNvSpPr>
          <p:nvPr/>
        </p:nvSpPr>
        <p:spPr bwMode="auto">
          <a:xfrm>
            <a:off x="5410200" y="45862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</a:t>
            </a:r>
          </a:p>
        </p:txBody>
      </p:sp>
      <p:grpSp>
        <p:nvGrpSpPr>
          <p:cNvPr id="20529" name="Group 214"/>
          <p:cNvGrpSpPr>
            <a:grpSpLocks/>
          </p:cNvGrpSpPr>
          <p:nvPr/>
        </p:nvGrpSpPr>
        <p:grpSpPr bwMode="auto">
          <a:xfrm>
            <a:off x="6543675" y="5311775"/>
            <a:ext cx="542925" cy="401638"/>
            <a:chOff x="1425" y="3379"/>
            <a:chExt cx="342" cy="253"/>
          </a:xfrm>
        </p:grpSpPr>
        <p:sp>
          <p:nvSpPr>
            <p:cNvPr id="20569" name="Oval 215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70" name="Text Box 216"/>
            <p:cNvSpPr txBox="1">
              <a:spLocks noChangeArrowheads="1"/>
            </p:cNvSpPr>
            <p:nvPr/>
          </p:nvSpPr>
          <p:spPr bwMode="auto">
            <a:xfrm>
              <a:off x="1425" y="337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RL</a:t>
              </a:r>
            </a:p>
          </p:txBody>
        </p:sp>
      </p:grpSp>
      <p:sp>
        <p:nvSpPr>
          <p:cNvPr id="20530" name="Oval 217"/>
          <p:cNvSpPr>
            <a:spLocks noChangeArrowheads="1"/>
          </p:cNvSpPr>
          <p:nvPr/>
        </p:nvSpPr>
        <p:spPr bwMode="auto">
          <a:xfrm>
            <a:off x="4992688" y="53165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31" name="Text Box 218"/>
          <p:cNvSpPr txBox="1">
            <a:spLocks noChangeArrowheads="1"/>
          </p:cNvSpPr>
          <p:nvPr/>
        </p:nvSpPr>
        <p:spPr bwMode="auto">
          <a:xfrm>
            <a:off x="4953000" y="531653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LL</a:t>
            </a:r>
          </a:p>
        </p:txBody>
      </p:sp>
      <p:grpSp>
        <p:nvGrpSpPr>
          <p:cNvPr id="20532" name="Group 219"/>
          <p:cNvGrpSpPr>
            <a:grpSpLocks/>
          </p:cNvGrpSpPr>
          <p:nvPr/>
        </p:nvGrpSpPr>
        <p:grpSpPr bwMode="auto">
          <a:xfrm>
            <a:off x="6102350" y="4608513"/>
            <a:ext cx="542925" cy="396875"/>
            <a:chOff x="3107" y="2990"/>
            <a:chExt cx="342" cy="250"/>
          </a:xfrm>
        </p:grpSpPr>
        <p:sp>
          <p:nvSpPr>
            <p:cNvPr id="20567" name="Oval 220"/>
            <p:cNvSpPr>
              <a:spLocks noChangeArrowheads="1"/>
            </p:cNvSpPr>
            <p:nvPr/>
          </p:nvSpPr>
          <p:spPr bwMode="auto">
            <a:xfrm>
              <a:off x="3110" y="3012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68" name="Text Box 221"/>
            <p:cNvSpPr txBox="1">
              <a:spLocks noChangeArrowheads="1"/>
            </p:cNvSpPr>
            <p:nvPr/>
          </p:nvSpPr>
          <p:spPr bwMode="auto">
            <a:xfrm>
              <a:off x="3107" y="2990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M</a:t>
              </a:r>
            </a:p>
          </p:txBody>
        </p:sp>
      </p:grpSp>
      <p:sp>
        <p:nvSpPr>
          <p:cNvPr id="20533" name="Oval 222"/>
          <p:cNvSpPr>
            <a:spLocks noChangeArrowheads="1"/>
          </p:cNvSpPr>
          <p:nvPr/>
        </p:nvSpPr>
        <p:spPr bwMode="auto">
          <a:xfrm>
            <a:off x="7375525" y="5316538"/>
            <a:ext cx="349250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34" name="Text Box 223"/>
          <p:cNvSpPr txBox="1">
            <a:spLocks noChangeArrowheads="1"/>
          </p:cNvSpPr>
          <p:nvPr/>
        </p:nvSpPr>
        <p:spPr bwMode="auto">
          <a:xfrm>
            <a:off x="7315200" y="52720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RR</a:t>
            </a:r>
          </a:p>
        </p:txBody>
      </p:sp>
      <p:sp>
        <p:nvSpPr>
          <p:cNvPr id="20535" name="Oval 224"/>
          <p:cNvSpPr>
            <a:spLocks noChangeArrowheads="1"/>
          </p:cNvSpPr>
          <p:nvPr/>
        </p:nvSpPr>
        <p:spPr bwMode="auto">
          <a:xfrm>
            <a:off x="5788025" y="53165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36" name="Text Box 225"/>
          <p:cNvSpPr txBox="1">
            <a:spLocks noChangeArrowheads="1"/>
          </p:cNvSpPr>
          <p:nvPr/>
        </p:nvSpPr>
        <p:spPr bwMode="auto">
          <a:xfrm>
            <a:off x="5715000" y="52720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20537" name="Oval 226"/>
          <p:cNvSpPr>
            <a:spLocks noChangeArrowheads="1"/>
          </p:cNvSpPr>
          <p:nvPr/>
        </p:nvSpPr>
        <p:spPr bwMode="auto">
          <a:xfrm>
            <a:off x="6821488" y="4608513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38" name="Text Box 227"/>
          <p:cNvSpPr txBox="1">
            <a:spLocks noChangeArrowheads="1"/>
          </p:cNvSpPr>
          <p:nvPr/>
        </p:nvSpPr>
        <p:spPr bwMode="auto">
          <a:xfrm>
            <a:off x="6781800" y="460851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0539" name="Line 228"/>
          <p:cNvSpPr>
            <a:spLocks noChangeShapeType="1"/>
          </p:cNvSpPr>
          <p:nvPr/>
        </p:nvSpPr>
        <p:spPr bwMode="auto">
          <a:xfrm>
            <a:off x="7010400" y="4191000"/>
            <a:ext cx="0" cy="450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540" name="Group 229"/>
          <p:cNvGrpSpPr>
            <a:grpSpLocks/>
          </p:cNvGrpSpPr>
          <p:nvPr/>
        </p:nvGrpSpPr>
        <p:grpSpPr bwMode="auto">
          <a:xfrm>
            <a:off x="4953000" y="5653088"/>
            <a:ext cx="457200" cy="304800"/>
            <a:chOff x="2016" y="3648"/>
            <a:chExt cx="288" cy="192"/>
          </a:xfrm>
        </p:grpSpPr>
        <p:sp>
          <p:nvSpPr>
            <p:cNvPr id="20564" name="Line 230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5" name="Line 231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6" name="Line 232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1" name="Group 233"/>
          <p:cNvGrpSpPr>
            <a:grpSpLocks/>
          </p:cNvGrpSpPr>
          <p:nvPr/>
        </p:nvGrpSpPr>
        <p:grpSpPr bwMode="auto">
          <a:xfrm>
            <a:off x="5791200" y="5653088"/>
            <a:ext cx="457200" cy="304800"/>
            <a:chOff x="2016" y="3648"/>
            <a:chExt cx="288" cy="192"/>
          </a:xfrm>
        </p:grpSpPr>
        <p:sp>
          <p:nvSpPr>
            <p:cNvPr id="20561" name="Line 234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" name="Line 235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Line 236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2" name="Group 237"/>
          <p:cNvGrpSpPr>
            <a:grpSpLocks/>
          </p:cNvGrpSpPr>
          <p:nvPr/>
        </p:nvGrpSpPr>
        <p:grpSpPr bwMode="auto">
          <a:xfrm>
            <a:off x="6553200" y="5653088"/>
            <a:ext cx="457200" cy="304800"/>
            <a:chOff x="2016" y="3648"/>
            <a:chExt cx="288" cy="192"/>
          </a:xfrm>
        </p:grpSpPr>
        <p:sp>
          <p:nvSpPr>
            <p:cNvPr id="20558" name="Line 238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9" name="Line 239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0" name="Line 240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3" name="Group 241"/>
          <p:cNvGrpSpPr>
            <a:grpSpLocks/>
          </p:cNvGrpSpPr>
          <p:nvPr/>
        </p:nvGrpSpPr>
        <p:grpSpPr bwMode="auto">
          <a:xfrm>
            <a:off x="7315200" y="5653088"/>
            <a:ext cx="457200" cy="304800"/>
            <a:chOff x="3552" y="3648"/>
            <a:chExt cx="288" cy="192"/>
          </a:xfrm>
        </p:grpSpPr>
        <p:sp>
          <p:nvSpPr>
            <p:cNvPr id="20555" name="Line 242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6" name="Line 243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7" name="Line 244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4" name="Line 245"/>
          <p:cNvSpPr>
            <a:spLocks noChangeShapeType="1"/>
          </p:cNvSpPr>
          <p:nvPr/>
        </p:nvSpPr>
        <p:spPr bwMode="auto">
          <a:xfrm flipH="1">
            <a:off x="5257800" y="4967288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45" name="Line 246"/>
          <p:cNvSpPr>
            <a:spLocks noChangeShapeType="1"/>
          </p:cNvSpPr>
          <p:nvPr/>
        </p:nvSpPr>
        <p:spPr bwMode="auto">
          <a:xfrm>
            <a:off x="7162800" y="4891088"/>
            <a:ext cx="304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46" name="Line 250"/>
          <p:cNvSpPr>
            <a:spLocks noChangeShapeType="1"/>
          </p:cNvSpPr>
          <p:nvPr/>
        </p:nvSpPr>
        <p:spPr bwMode="auto">
          <a:xfrm>
            <a:off x="6477000" y="4953000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47" name="Freeform 251"/>
          <p:cNvSpPr>
            <a:spLocks/>
          </p:cNvSpPr>
          <p:nvPr/>
        </p:nvSpPr>
        <p:spPr bwMode="auto">
          <a:xfrm flipH="1">
            <a:off x="5715000" y="4419600"/>
            <a:ext cx="1143000" cy="228600"/>
          </a:xfrm>
          <a:custGeom>
            <a:avLst/>
            <a:gdLst>
              <a:gd name="T0" fmla="*/ 0 w 720"/>
              <a:gd name="T1" fmla="*/ 362902500 h 144"/>
              <a:gd name="T2" fmla="*/ 362902500 w 720"/>
              <a:gd name="T3" fmla="*/ 120967500 h 144"/>
              <a:gd name="T4" fmla="*/ 846772500 w 720"/>
              <a:gd name="T5" fmla="*/ 0 h 144"/>
              <a:gd name="T6" fmla="*/ 1451610000 w 720"/>
              <a:gd name="T7" fmla="*/ 120967500 h 144"/>
              <a:gd name="T8" fmla="*/ 1814512500 w 720"/>
              <a:gd name="T9" fmla="*/ 36290250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144"/>
              <a:gd name="T17" fmla="*/ 720 w 720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144">
                <a:moveTo>
                  <a:pt x="0" y="144"/>
                </a:moveTo>
                <a:cubicBezTo>
                  <a:pt x="44" y="108"/>
                  <a:pt x="88" y="72"/>
                  <a:pt x="144" y="48"/>
                </a:cubicBezTo>
                <a:cubicBezTo>
                  <a:pt x="200" y="24"/>
                  <a:pt x="264" y="0"/>
                  <a:pt x="336" y="0"/>
                </a:cubicBezTo>
                <a:cubicBezTo>
                  <a:pt x="408" y="0"/>
                  <a:pt x="512" y="24"/>
                  <a:pt x="576" y="48"/>
                </a:cubicBezTo>
                <a:cubicBezTo>
                  <a:pt x="640" y="72"/>
                  <a:pt x="680" y="108"/>
                  <a:pt x="720" y="14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8" name="Line 252"/>
          <p:cNvSpPr>
            <a:spLocks noChangeShapeType="1"/>
          </p:cNvSpPr>
          <p:nvPr/>
        </p:nvSpPr>
        <p:spPr bwMode="auto">
          <a:xfrm>
            <a:off x="5791200" y="4800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9" name="Line 253"/>
          <p:cNvSpPr>
            <a:spLocks noChangeShapeType="1"/>
          </p:cNvSpPr>
          <p:nvPr/>
        </p:nvSpPr>
        <p:spPr bwMode="auto">
          <a:xfrm flipH="1">
            <a:off x="6019800" y="4953000"/>
            <a:ext cx="152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50" name="Text Box 254"/>
          <p:cNvSpPr txBox="1">
            <a:spLocks noChangeArrowheads="1"/>
          </p:cNvSpPr>
          <p:nvPr/>
        </p:nvSpPr>
        <p:spPr bwMode="auto">
          <a:xfrm>
            <a:off x="381000" y="3886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/>
              <a:t>Shown as properly drawn</a:t>
            </a:r>
          </a:p>
        </p:txBody>
      </p:sp>
      <p:sp>
        <p:nvSpPr>
          <p:cNvPr id="20551" name="Text Box 255"/>
          <p:cNvSpPr txBox="1">
            <a:spLocks noChangeArrowheads="1"/>
          </p:cNvSpPr>
          <p:nvPr/>
        </p:nvSpPr>
        <p:spPr bwMode="auto">
          <a:xfrm>
            <a:off x="7620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0"/>
              <a:t>A</a:t>
            </a:r>
          </a:p>
        </p:txBody>
      </p:sp>
      <p:sp>
        <p:nvSpPr>
          <p:cNvPr id="20552" name="Text Box 256"/>
          <p:cNvSpPr txBox="1">
            <a:spLocks noChangeArrowheads="1"/>
          </p:cNvSpPr>
          <p:nvPr/>
        </p:nvSpPr>
        <p:spPr bwMode="auto">
          <a:xfrm>
            <a:off x="4800600" y="2133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0"/>
              <a:t>B</a:t>
            </a:r>
          </a:p>
        </p:txBody>
      </p:sp>
      <p:sp>
        <p:nvSpPr>
          <p:cNvPr id="20553" name="Text Box 257"/>
          <p:cNvSpPr txBox="1">
            <a:spLocks noChangeArrowheads="1"/>
          </p:cNvSpPr>
          <p:nvPr/>
        </p:nvSpPr>
        <p:spPr bwMode="auto">
          <a:xfrm>
            <a:off x="914400" y="4572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0"/>
              <a:t>C</a:t>
            </a:r>
          </a:p>
        </p:txBody>
      </p:sp>
      <p:sp>
        <p:nvSpPr>
          <p:cNvPr id="20554" name="Text Box 258"/>
          <p:cNvSpPr txBox="1">
            <a:spLocks noChangeArrowheads="1"/>
          </p:cNvSpPr>
          <p:nvPr/>
        </p:nvSpPr>
        <p:spPr bwMode="auto">
          <a:xfrm>
            <a:off x="4800600" y="4495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0"/>
              <a:t>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5" descr="白色大理石"/>
          <p:cNvSpPr>
            <a:spLocks noChangeArrowheads="1"/>
          </p:cNvSpPr>
          <p:nvPr/>
        </p:nvSpPr>
        <p:spPr bwMode="auto">
          <a:xfrm>
            <a:off x="4267200" y="1752600"/>
            <a:ext cx="3276600" cy="2133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Repairing 3-Node Critical Cluster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881563" y="2270125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876800" y="22240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</a:t>
            </a:r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6010275" y="2949575"/>
            <a:ext cx="542925" cy="401638"/>
            <a:chOff x="1425" y="3379"/>
            <a:chExt cx="342" cy="253"/>
          </a:xfrm>
        </p:grpSpPr>
        <p:sp>
          <p:nvSpPr>
            <p:cNvPr id="21600" name="Oval 7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601" name="Text Box 8"/>
            <p:cNvSpPr txBox="1">
              <a:spLocks noChangeArrowheads="1"/>
            </p:cNvSpPr>
            <p:nvPr/>
          </p:nvSpPr>
          <p:spPr bwMode="auto">
            <a:xfrm>
              <a:off x="1425" y="337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bg1"/>
                  </a:solidFill>
                </a:rPr>
                <a:t>RL</a:t>
              </a:r>
            </a:p>
          </p:txBody>
        </p:sp>
      </p:grpSp>
      <p:sp>
        <p:nvSpPr>
          <p:cNvPr id="21511" name="Oval 9"/>
          <p:cNvSpPr>
            <a:spLocks noChangeArrowheads="1"/>
          </p:cNvSpPr>
          <p:nvPr/>
        </p:nvSpPr>
        <p:spPr bwMode="auto">
          <a:xfrm>
            <a:off x="4459288" y="29543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4419600" y="295433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LL</a:t>
            </a:r>
          </a:p>
        </p:txBody>
      </p:sp>
      <p:sp>
        <p:nvSpPr>
          <p:cNvPr id="21513" name="Oval 12"/>
          <p:cNvSpPr>
            <a:spLocks noChangeArrowheads="1"/>
          </p:cNvSpPr>
          <p:nvPr/>
        </p:nvSpPr>
        <p:spPr bwMode="auto">
          <a:xfrm>
            <a:off x="5573713" y="22812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5568950" y="224631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1515" name="Oval 14"/>
          <p:cNvSpPr>
            <a:spLocks noChangeArrowheads="1"/>
          </p:cNvSpPr>
          <p:nvPr/>
        </p:nvSpPr>
        <p:spPr bwMode="auto">
          <a:xfrm>
            <a:off x="6842125" y="2954338"/>
            <a:ext cx="349250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6781800" y="29098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RR</a:t>
            </a:r>
          </a:p>
        </p:txBody>
      </p:sp>
      <p:sp>
        <p:nvSpPr>
          <p:cNvPr id="21517" name="Oval 16"/>
          <p:cNvSpPr>
            <a:spLocks noChangeArrowheads="1"/>
          </p:cNvSpPr>
          <p:nvPr/>
        </p:nvSpPr>
        <p:spPr bwMode="auto">
          <a:xfrm>
            <a:off x="5254625" y="2954338"/>
            <a:ext cx="371475" cy="3619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5181600" y="2909888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21519" name="Oval 18"/>
          <p:cNvSpPr>
            <a:spLocks noChangeArrowheads="1"/>
          </p:cNvSpPr>
          <p:nvPr/>
        </p:nvSpPr>
        <p:spPr bwMode="auto">
          <a:xfrm>
            <a:off x="6288088" y="2246313"/>
            <a:ext cx="371475" cy="36195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6248400" y="224631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1521" name="Line 20"/>
          <p:cNvSpPr>
            <a:spLocks noChangeShapeType="1"/>
          </p:cNvSpPr>
          <p:nvPr/>
        </p:nvSpPr>
        <p:spPr bwMode="auto">
          <a:xfrm>
            <a:off x="5715000" y="1828800"/>
            <a:ext cx="0" cy="450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22" name="Group 21"/>
          <p:cNvGrpSpPr>
            <a:grpSpLocks/>
          </p:cNvGrpSpPr>
          <p:nvPr/>
        </p:nvGrpSpPr>
        <p:grpSpPr bwMode="auto">
          <a:xfrm>
            <a:off x="4419600" y="3290888"/>
            <a:ext cx="457200" cy="304800"/>
            <a:chOff x="2016" y="3648"/>
            <a:chExt cx="288" cy="192"/>
          </a:xfrm>
        </p:grpSpPr>
        <p:sp>
          <p:nvSpPr>
            <p:cNvPr id="21597" name="Line 22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8" name="Line 23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9" name="Line 24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23" name="Group 25"/>
          <p:cNvGrpSpPr>
            <a:grpSpLocks/>
          </p:cNvGrpSpPr>
          <p:nvPr/>
        </p:nvGrpSpPr>
        <p:grpSpPr bwMode="auto">
          <a:xfrm>
            <a:off x="5257800" y="3290888"/>
            <a:ext cx="457200" cy="304800"/>
            <a:chOff x="2016" y="3648"/>
            <a:chExt cx="288" cy="192"/>
          </a:xfrm>
        </p:grpSpPr>
        <p:sp>
          <p:nvSpPr>
            <p:cNvPr id="21594" name="Line 26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5" name="Line 27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6" name="Line 28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24" name="Group 29"/>
          <p:cNvGrpSpPr>
            <a:grpSpLocks/>
          </p:cNvGrpSpPr>
          <p:nvPr/>
        </p:nvGrpSpPr>
        <p:grpSpPr bwMode="auto">
          <a:xfrm>
            <a:off x="6019800" y="3290888"/>
            <a:ext cx="457200" cy="304800"/>
            <a:chOff x="2016" y="3648"/>
            <a:chExt cx="288" cy="192"/>
          </a:xfrm>
        </p:grpSpPr>
        <p:sp>
          <p:nvSpPr>
            <p:cNvPr id="21591" name="Line 30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2" name="Line 31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3" name="Line 32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25" name="Group 33"/>
          <p:cNvGrpSpPr>
            <a:grpSpLocks/>
          </p:cNvGrpSpPr>
          <p:nvPr/>
        </p:nvGrpSpPr>
        <p:grpSpPr bwMode="auto">
          <a:xfrm>
            <a:off x="6781800" y="3290888"/>
            <a:ext cx="457200" cy="304800"/>
            <a:chOff x="3552" y="3648"/>
            <a:chExt cx="288" cy="192"/>
          </a:xfrm>
        </p:grpSpPr>
        <p:sp>
          <p:nvSpPr>
            <p:cNvPr id="21588" name="Line 34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9" name="Line 35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0" name="Line 36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26" name="Line 37"/>
          <p:cNvSpPr>
            <a:spLocks noChangeShapeType="1"/>
          </p:cNvSpPr>
          <p:nvPr/>
        </p:nvSpPr>
        <p:spPr bwMode="auto">
          <a:xfrm flipH="1">
            <a:off x="4724400" y="2605088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7" name="Line 38"/>
          <p:cNvSpPr>
            <a:spLocks noChangeShapeType="1"/>
          </p:cNvSpPr>
          <p:nvPr/>
        </p:nvSpPr>
        <p:spPr bwMode="auto">
          <a:xfrm>
            <a:off x="6629400" y="2528888"/>
            <a:ext cx="304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8" name="Line 40"/>
          <p:cNvSpPr>
            <a:spLocks noChangeShapeType="1"/>
          </p:cNvSpPr>
          <p:nvPr/>
        </p:nvSpPr>
        <p:spPr bwMode="auto">
          <a:xfrm flipH="1">
            <a:off x="5257800" y="24384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9" name="Line 41"/>
          <p:cNvSpPr>
            <a:spLocks noChangeShapeType="1"/>
          </p:cNvSpPr>
          <p:nvPr/>
        </p:nvSpPr>
        <p:spPr bwMode="auto">
          <a:xfrm>
            <a:off x="5181600" y="2590800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0" name="Line 43"/>
          <p:cNvSpPr>
            <a:spLocks noChangeShapeType="1"/>
          </p:cNvSpPr>
          <p:nvPr/>
        </p:nvSpPr>
        <p:spPr bwMode="auto">
          <a:xfrm>
            <a:off x="5943600" y="24384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1" name="Line 44"/>
          <p:cNvSpPr>
            <a:spLocks noChangeShapeType="1"/>
          </p:cNvSpPr>
          <p:nvPr/>
        </p:nvSpPr>
        <p:spPr bwMode="auto">
          <a:xfrm flipH="1">
            <a:off x="6248400" y="2590800"/>
            <a:ext cx="152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2" name="Text Box 45"/>
          <p:cNvSpPr txBox="1">
            <a:spLocks noChangeArrowheads="1"/>
          </p:cNvSpPr>
          <p:nvPr/>
        </p:nvSpPr>
        <p:spPr bwMode="auto">
          <a:xfrm>
            <a:off x="838200" y="1981200"/>
            <a:ext cx="2590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/>
              <a:t>Root of the critical cluster is changed to </a:t>
            </a:r>
            <a:r>
              <a:rPr lang="en-US" altLang="zh-CN" sz="2000" b="1"/>
              <a:t>M</a:t>
            </a:r>
            <a:r>
              <a:rPr lang="en-US" altLang="zh-CN" sz="2000" i="0"/>
              <a:t>, and the parentship is adjusted accordingly</a:t>
            </a:r>
          </a:p>
        </p:txBody>
      </p:sp>
      <p:sp>
        <p:nvSpPr>
          <p:cNvPr id="90158" name="AutoShape 46"/>
          <p:cNvSpPr>
            <a:spLocks noChangeArrowheads="1"/>
          </p:cNvSpPr>
          <p:nvPr/>
        </p:nvSpPr>
        <p:spPr bwMode="auto">
          <a:xfrm>
            <a:off x="3276600" y="2819400"/>
            <a:ext cx="11430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1534" name="Group 107"/>
          <p:cNvGrpSpPr>
            <a:grpSpLocks/>
          </p:cNvGrpSpPr>
          <p:nvPr/>
        </p:nvGrpSpPr>
        <p:grpSpPr bwMode="auto">
          <a:xfrm>
            <a:off x="1600200" y="4343400"/>
            <a:ext cx="6464300" cy="1766888"/>
            <a:chOff x="1008" y="2736"/>
            <a:chExt cx="4072" cy="1113"/>
          </a:xfrm>
        </p:grpSpPr>
        <p:sp>
          <p:nvSpPr>
            <p:cNvPr id="21537" name="Oval 103"/>
            <p:cNvSpPr>
              <a:spLocks noChangeArrowheads="1"/>
            </p:cNvSpPr>
            <p:nvPr/>
          </p:nvSpPr>
          <p:spPr bwMode="auto">
            <a:xfrm>
              <a:off x="1728" y="2880"/>
              <a:ext cx="2352" cy="48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21538" name="Group 48"/>
            <p:cNvGrpSpPr>
              <a:grpSpLocks/>
            </p:cNvGrpSpPr>
            <p:nvPr/>
          </p:nvGrpSpPr>
          <p:grpSpPr bwMode="auto">
            <a:xfrm>
              <a:off x="4665" y="3417"/>
              <a:ext cx="415" cy="404"/>
              <a:chOff x="1381" y="1954"/>
              <a:chExt cx="415" cy="404"/>
            </a:xfrm>
          </p:grpSpPr>
          <p:sp>
            <p:nvSpPr>
              <p:cNvPr id="21582" name="Oval 49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83" name="Text Box 50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90</a:t>
                </a:r>
              </a:p>
            </p:txBody>
          </p:sp>
          <p:sp>
            <p:nvSpPr>
              <p:cNvPr id="21584" name="Oval 51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85" name="Oval 52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86" name="Line 53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7" name="Line 54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39" name="Line 55"/>
            <p:cNvSpPr>
              <a:spLocks noChangeShapeType="1"/>
            </p:cNvSpPr>
            <p:nvPr/>
          </p:nvSpPr>
          <p:spPr bwMode="auto">
            <a:xfrm>
              <a:off x="4524" y="3530"/>
              <a:ext cx="25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Oval 58"/>
            <p:cNvSpPr>
              <a:spLocks noChangeArrowheads="1"/>
            </p:cNvSpPr>
            <p:nvPr/>
          </p:nvSpPr>
          <p:spPr bwMode="auto">
            <a:xfrm>
              <a:off x="1946" y="3021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41" name="Text Box 59"/>
            <p:cNvSpPr txBox="1">
              <a:spLocks noChangeArrowheads="1"/>
            </p:cNvSpPr>
            <p:nvPr/>
          </p:nvSpPr>
          <p:spPr bwMode="auto">
            <a:xfrm>
              <a:off x="1943" y="2992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40</a:t>
              </a:r>
            </a:p>
          </p:txBody>
        </p:sp>
        <p:grpSp>
          <p:nvGrpSpPr>
            <p:cNvPr id="21542" name="Group 60"/>
            <p:cNvGrpSpPr>
              <a:grpSpLocks/>
            </p:cNvGrpSpPr>
            <p:nvPr/>
          </p:nvGrpSpPr>
          <p:grpSpPr bwMode="auto">
            <a:xfrm>
              <a:off x="1008" y="3388"/>
              <a:ext cx="390" cy="429"/>
              <a:chOff x="527" y="1596"/>
              <a:chExt cx="390" cy="429"/>
            </a:xfrm>
          </p:grpSpPr>
          <p:sp>
            <p:nvSpPr>
              <p:cNvPr id="21578" name="Oval 61"/>
              <p:cNvSpPr>
                <a:spLocks noChangeArrowheads="1"/>
              </p:cNvSpPr>
              <p:nvPr/>
            </p:nvSpPr>
            <p:spPr bwMode="auto">
              <a:xfrm>
                <a:off x="600" y="1620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79" name="Oval 62"/>
              <p:cNvSpPr>
                <a:spLocks noChangeArrowheads="1"/>
              </p:cNvSpPr>
              <p:nvPr/>
            </p:nvSpPr>
            <p:spPr bwMode="auto">
              <a:xfrm>
                <a:off x="527" y="1929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80" name="Line 63"/>
              <p:cNvSpPr>
                <a:spLocks noChangeShapeType="1"/>
              </p:cNvSpPr>
              <p:nvPr/>
            </p:nvSpPr>
            <p:spPr bwMode="auto">
              <a:xfrm flipH="1">
                <a:off x="575" y="1810"/>
                <a:ext cx="49" cy="11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1" name="Text Box 64"/>
              <p:cNvSpPr txBox="1">
                <a:spLocks noChangeArrowheads="1"/>
              </p:cNvSpPr>
              <p:nvPr/>
            </p:nvSpPr>
            <p:spPr bwMode="auto">
              <a:xfrm>
                <a:off x="575" y="1596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20</a:t>
                </a:r>
              </a:p>
            </p:txBody>
          </p:sp>
        </p:grpSp>
        <p:grpSp>
          <p:nvGrpSpPr>
            <p:cNvPr id="21543" name="Group 65"/>
            <p:cNvGrpSpPr>
              <a:grpSpLocks/>
            </p:cNvGrpSpPr>
            <p:nvPr/>
          </p:nvGrpSpPr>
          <p:grpSpPr bwMode="auto">
            <a:xfrm>
              <a:off x="1518" y="3445"/>
              <a:ext cx="415" cy="404"/>
              <a:chOff x="1381" y="1954"/>
              <a:chExt cx="415" cy="404"/>
            </a:xfrm>
          </p:grpSpPr>
          <p:sp>
            <p:nvSpPr>
              <p:cNvPr id="21572" name="Oval 66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73" name="Text Box 67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21574" name="Oval 68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75" name="Oval 69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76" name="Line 70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77" name="Line 71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44" name="Line 72"/>
            <p:cNvSpPr>
              <a:spLocks noChangeShapeType="1"/>
            </p:cNvSpPr>
            <p:nvPr/>
          </p:nvSpPr>
          <p:spPr bwMode="auto">
            <a:xfrm flipH="1">
              <a:off x="1291" y="3162"/>
              <a:ext cx="652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5" name="Line 73"/>
            <p:cNvSpPr>
              <a:spLocks noChangeShapeType="1"/>
            </p:cNvSpPr>
            <p:nvPr/>
          </p:nvSpPr>
          <p:spPr bwMode="auto">
            <a:xfrm>
              <a:off x="1319" y="3559"/>
              <a:ext cx="3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6" name="Oval 74"/>
            <p:cNvSpPr>
              <a:spLocks noChangeArrowheads="1"/>
            </p:cNvSpPr>
            <p:nvPr/>
          </p:nvSpPr>
          <p:spPr bwMode="auto">
            <a:xfrm>
              <a:off x="2741" y="3021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47" name="Text Box 75"/>
            <p:cNvSpPr txBox="1">
              <a:spLocks noChangeArrowheads="1"/>
            </p:cNvSpPr>
            <p:nvPr/>
          </p:nvSpPr>
          <p:spPr bwMode="auto">
            <a:xfrm>
              <a:off x="2738" y="299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21548" name="Oval 76"/>
            <p:cNvSpPr>
              <a:spLocks noChangeArrowheads="1"/>
            </p:cNvSpPr>
            <p:nvPr/>
          </p:nvSpPr>
          <p:spPr bwMode="auto">
            <a:xfrm>
              <a:off x="3175" y="3417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49" name="Text Box 77"/>
            <p:cNvSpPr txBox="1">
              <a:spLocks noChangeArrowheads="1"/>
            </p:cNvSpPr>
            <p:nvPr/>
          </p:nvSpPr>
          <p:spPr bwMode="auto">
            <a:xfrm>
              <a:off x="3150" y="3417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21550" name="Oval 78"/>
            <p:cNvSpPr>
              <a:spLocks noChangeArrowheads="1"/>
            </p:cNvSpPr>
            <p:nvPr/>
          </p:nvSpPr>
          <p:spPr bwMode="auto">
            <a:xfrm>
              <a:off x="3077" y="372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51" name="Oval 79"/>
            <p:cNvSpPr>
              <a:spLocks noChangeArrowheads="1"/>
            </p:cNvSpPr>
            <p:nvPr/>
          </p:nvSpPr>
          <p:spPr bwMode="auto">
            <a:xfrm>
              <a:off x="3370" y="3702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52" name="Line 80"/>
            <p:cNvSpPr>
              <a:spLocks noChangeShapeType="1"/>
            </p:cNvSpPr>
            <p:nvPr/>
          </p:nvSpPr>
          <p:spPr bwMode="auto">
            <a:xfrm flipH="1">
              <a:off x="3150" y="363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3" name="Line 81"/>
            <p:cNvSpPr>
              <a:spLocks noChangeShapeType="1"/>
            </p:cNvSpPr>
            <p:nvPr/>
          </p:nvSpPr>
          <p:spPr bwMode="auto">
            <a:xfrm>
              <a:off x="3321" y="363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4" name="Oval 82"/>
            <p:cNvSpPr>
              <a:spLocks noChangeArrowheads="1"/>
            </p:cNvSpPr>
            <p:nvPr/>
          </p:nvSpPr>
          <p:spPr bwMode="auto">
            <a:xfrm>
              <a:off x="2183" y="3445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55" name="Text Box 83"/>
            <p:cNvSpPr txBox="1">
              <a:spLocks noChangeArrowheads="1"/>
            </p:cNvSpPr>
            <p:nvPr/>
          </p:nvSpPr>
          <p:spPr bwMode="auto">
            <a:xfrm>
              <a:off x="2158" y="3445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1556" name="Oval 84"/>
            <p:cNvSpPr>
              <a:spLocks noChangeArrowheads="1"/>
            </p:cNvSpPr>
            <p:nvPr/>
          </p:nvSpPr>
          <p:spPr bwMode="auto">
            <a:xfrm>
              <a:off x="2085" y="3753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57" name="Oval 85"/>
            <p:cNvSpPr>
              <a:spLocks noChangeArrowheads="1"/>
            </p:cNvSpPr>
            <p:nvPr/>
          </p:nvSpPr>
          <p:spPr bwMode="auto">
            <a:xfrm>
              <a:off x="2378" y="3730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58" name="Line 86"/>
            <p:cNvSpPr>
              <a:spLocks noChangeShapeType="1"/>
            </p:cNvSpPr>
            <p:nvPr/>
          </p:nvSpPr>
          <p:spPr bwMode="auto">
            <a:xfrm flipH="1">
              <a:off x="2158" y="365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9" name="Line 87"/>
            <p:cNvSpPr>
              <a:spLocks noChangeShapeType="1"/>
            </p:cNvSpPr>
            <p:nvPr/>
          </p:nvSpPr>
          <p:spPr bwMode="auto">
            <a:xfrm>
              <a:off x="2329" y="365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0" name="Oval 88"/>
            <p:cNvSpPr>
              <a:spLocks noChangeArrowheads="1"/>
            </p:cNvSpPr>
            <p:nvPr/>
          </p:nvSpPr>
          <p:spPr bwMode="auto">
            <a:xfrm>
              <a:off x="3670" y="299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61" name="Text Box 89"/>
            <p:cNvSpPr txBox="1">
              <a:spLocks noChangeArrowheads="1"/>
            </p:cNvSpPr>
            <p:nvPr/>
          </p:nvSpPr>
          <p:spPr bwMode="auto">
            <a:xfrm>
              <a:off x="3645" y="2999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21562" name="Line 92"/>
            <p:cNvSpPr>
              <a:spLocks noChangeShapeType="1"/>
            </p:cNvSpPr>
            <p:nvPr/>
          </p:nvSpPr>
          <p:spPr bwMode="auto">
            <a:xfrm>
              <a:off x="2832" y="2736"/>
              <a:ext cx="0" cy="2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3" name="Oval 93"/>
            <p:cNvSpPr>
              <a:spLocks noChangeArrowheads="1"/>
            </p:cNvSpPr>
            <p:nvPr/>
          </p:nvSpPr>
          <p:spPr bwMode="auto">
            <a:xfrm>
              <a:off x="4281" y="3417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64" name="Text Box 94"/>
            <p:cNvSpPr txBox="1">
              <a:spLocks noChangeArrowheads="1"/>
            </p:cNvSpPr>
            <p:nvPr/>
          </p:nvSpPr>
          <p:spPr bwMode="auto">
            <a:xfrm>
              <a:off x="4256" y="3417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bg1"/>
                  </a:solidFill>
                </a:rPr>
                <a:t>85</a:t>
              </a:r>
            </a:p>
          </p:txBody>
        </p:sp>
        <p:sp>
          <p:nvSpPr>
            <p:cNvPr id="21565" name="Oval 95"/>
            <p:cNvSpPr>
              <a:spLocks noChangeArrowheads="1"/>
            </p:cNvSpPr>
            <p:nvPr/>
          </p:nvSpPr>
          <p:spPr bwMode="auto">
            <a:xfrm>
              <a:off x="4183" y="372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66" name="Line 96"/>
            <p:cNvSpPr>
              <a:spLocks noChangeShapeType="1"/>
            </p:cNvSpPr>
            <p:nvPr/>
          </p:nvSpPr>
          <p:spPr bwMode="auto">
            <a:xfrm flipH="1">
              <a:off x="4256" y="363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7" name="Line 97"/>
            <p:cNvSpPr>
              <a:spLocks noChangeShapeType="1"/>
            </p:cNvSpPr>
            <p:nvPr/>
          </p:nvSpPr>
          <p:spPr bwMode="auto">
            <a:xfrm>
              <a:off x="2965" y="3105"/>
              <a:ext cx="7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8" name="Line 98"/>
            <p:cNvSpPr>
              <a:spLocks noChangeShapeType="1"/>
            </p:cNvSpPr>
            <p:nvPr/>
          </p:nvSpPr>
          <p:spPr bwMode="auto">
            <a:xfrm flipH="1">
              <a:off x="3361" y="3190"/>
              <a:ext cx="341" cy="2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9" name="Line 99"/>
            <p:cNvSpPr>
              <a:spLocks noChangeShapeType="1"/>
            </p:cNvSpPr>
            <p:nvPr/>
          </p:nvSpPr>
          <p:spPr bwMode="auto">
            <a:xfrm>
              <a:off x="3900" y="3133"/>
              <a:ext cx="425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70" name="Line 100"/>
            <p:cNvSpPr>
              <a:spLocks noChangeShapeType="1"/>
            </p:cNvSpPr>
            <p:nvPr/>
          </p:nvSpPr>
          <p:spPr bwMode="auto">
            <a:xfrm flipH="1">
              <a:off x="2160" y="3120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71" name="Line 101"/>
            <p:cNvSpPr>
              <a:spLocks noChangeShapeType="1"/>
            </p:cNvSpPr>
            <p:nvPr/>
          </p:nvSpPr>
          <p:spPr bwMode="auto">
            <a:xfrm>
              <a:off x="2112" y="3264"/>
              <a:ext cx="144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35" name="Text Box 102"/>
          <p:cNvSpPr txBox="1">
            <a:spLocks noChangeArrowheads="1"/>
          </p:cNvSpPr>
          <p:nvPr/>
        </p:nvSpPr>
        <p:spPr bwMode="auto">
          <a:xfrm>
            <a:off x="990600" y="39624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0"/>
              <a:t>The incurred critical cluster is of </a:t>
            </a:r>
            <a:r>
              <a:rPr lang="en-US" altLang="zh-CN" sz="2000"/>
              <a:t>pattern A</a:t>
            </a:r>
            <a:endParaRPr lang="en-US" altLang="zh-CN" sz="2000" i="0"/>
          </a:p>
        </p:txBody>
      </p:sp>
      <p:sp>
        <p:nvSpPr>
          <p:cNvPr id="21536" name="Text Box 104"/>
          <p:cNvSpPr txBox="1">
            <a:spLocks noChangeArrowheads="1"/>
          </p:cNvSpPr>
          <p:nvPr/>
        </p:nvSpPr>
        <p:spPr bwMode="auto">
          <a:xfrm>
            <a:off x="388627" y="1427867"/>
            <a:ext cx="5996610" cy="40011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0" dirty="0"/>
              <a:t>The 4 patterns can be translated into the same pattern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Complexity of Operations on RBTree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With reasonable implementation</a:t>
            </a:r>
          </a:p>
          <a:p>
            <a:pPr lvl="1" eaLnBrk="1" hangingPunct="1"/>
            <a:r>
              <a:rPr lang="en-US" altLang="zh-CN"/>
              <a:t>A new node can be inserted correctly in a red-black tree with </a:t>
            </a:r>
            <a:r>
              <a:rPr lang="en-US" altLang="zh-CN" i="1"/>
              <a:t>n</a:t>
            </a:r>
            <a:r>
              <a:rPr lang="en-US" altLang="zh-CN"/>
              <a:t> nodes in </a:t>
            </a:r>
            <a:r>
              <a:rPr lang="en-US" altLang="zh-CN" i="1">
                <a:sym typeface="Symbol" pitchFamily="18" charset="2"/>
              </a:rPr>
              <a:t></a:t>
            </a:r>
            <a:r>
              <a:rPr lang="en-US" altLang="zh-CN">
                <a:sym typeface="Symbol" pitchFamily="18" charset="2"/>
              </a:rPr>
              <a:t>(log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) time in the worst case.</a:t>
            </a:r>
          </a:p>
          <a:p>
            <a:pPr lvl="1" eaLnBrk="1" hangingPunct="1"/>
            <a:r>
              <a:rPr lang="en-US" altLang="zh-CN">
                <a:sym typeface="Symbol" pitchFamily="18" charset="2"/>
              </a:rPr>
              <a:t>Repairs for deletion do </a:t>
            </a:r>
            <a:r>
              <a:rPr lang="en-US" altLang="zh-CN" i="1">
                <a:sym typeface="Symbol" pitchFamily="18" charset="2"/>
              </a:rPr>
              <a:t>O</a:t>
            </a:r>
            <a:r>
              <a:rPr lang="en-US" altLang="zh-CN">
                <a:sym typeface="Symbol" pitchFamily="18" charset="2"/>
              </a:rPr>
              <a:t>(1) structural changes, but may do </a:t>
            </a:r>
            <a:r>
              <a:rPr lang="en-US" altLang="zh-CN" i="1">
                <a:sym typeface="Symbol" pitchFamily="18" charset="2"/>
              </a:rPr>
              <a:t>O</a:t>
            </a:r>
            <a:r>
              <a:rPr lang="en-US" altLang="zh-CN">
                <a:sym typeface="Symbol" pitchFamily="18" charset="2"/>
              </a:rPr>
              <a:t>(log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) color changes.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EA26FF-CAB1-8D41-A807-6E4C9C9D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2793254-C2CF-F342-9725-5BC154433694}"/>
              </a:ext>
            </a:extLst>
          </p:cNvPr>
          <p:cNvSpPr txBox="1">
            <a:spLocks/>
          </p:cNvSpPr>
          <p:nvPr/>
        </p:nvSpPr>
        <p:spPr>
          <a:xfrm>
            <a:off x="1043608" y="2852936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Sets and Searching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295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MAX</a:t>
            </a:r>
            <a:r>
              <a:rPr lang="en-US" altLang="zh-CN" dirty="0"/>
              <a:t> in a </a:t>
            </a:r>
            <a:r>
              <a:rPr lang="en-US" altLang="zh-CN" i="1" dirty="0"/>
              <a:t>Circularly Shifted </a:t>
            </a:r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/>
              <a:t>Given an array A of </a:t>
            </a:r>
            <a:r>
              <a:rPr lang="en-US" altLang="zh-CN" sz="2800" i="1" dirty="0"/>
              <a:t>n</a:t>
            </a:r>
            <a:r>
              <a:rPr lang="en-US" altLang="zh-CN" sz="2800" dirty="0"/>
              <a:t> sorted</a:t>
            </a:r>
            <a:r>
              <a:rPr lang="zh-CN" altLang="en-US" sz="2800" dirty="0"/>
              <a:t> </a:t>
            </a:r>
            <a:r>
              <a:rPr lang="en-US" altLang="zh-CN" sz="2800" dirty="0"/>
              <a:t>distinct numbers that has been </a:t>
            </a:r>
            <a:r>
              <a:rPr lang="en-US" altLang="zh-CN" sz="2800" i="1" dirty="0"/>
              <a:t>circularly shifted k</a:t>
            </a:r>
            <a:r>
              <a:rPr lang="en-US" altLang="zh-CN" sz="2800" dirty="0"/>
              <a:t> positions to the right. For example, {35, 42, 5, 15, 27, 29} is a sorted array that has been circularly shifted </a:t>
            </a:r>
            <a:r>
              <a:rPr lang="en-US" altLang="zh-CN" sz="2800" i="1" dirty="0"/>
              <a:t>k</a:t>
            </a:r>
            <a:r>
              <a:rPr lang="en-US" altLang="zh-CN" sz="2800" dirty="0"/>
              <a:t> = 2 positions, while {27, 29, 35, 42, 5, 15} has been shifted </a:t>
            </a:r>
            <a:r>
              <a:rPr lang="en-US" altLang="zh-CN" sz="2800" i="1" dirty="0"/>
              <a:t>k</a:t>
            </a:r>
            <a:r>
              <a:rPr lang="en-US" altLang="zh-CN" sz="2800" dirty="0"/>
              <a:t> = 4 positions.</a:t>
            </a:r>
            <a:endParaRPr lang="zh-CN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Suppose you do not know what </a:t>
            </a:r>
            <a:r>
              <a:rPr lang="en-US" altLang="zh-CN" sz="2800" i="1" dirty="0"/>
              <a:t>k</a:t>
            </a:r>
            <a:r>
              <a:rPr lang="en-US" altLang="zh-CN" sz="2800" dirty="0"/>
              <a:t> is. Design an 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log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 algorithm to find the largest number A.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4603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扔鸡蛋问题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28613" y="1903925"/>
            <a:ext cx="8208962" cy="4152388"/>
          </a:xfrm>
        </p:spPr>
        <p:txBody>
          <a:bodyPr/>
          <a:lstStyle/>
          <a:p>
            <a:r>
              <a:rPr lang="zh-CN" altLang="en-US" sz="2000" dirty="0"/>
              <a:t>假设有</a:t>
            </a:r>
            <a:r>
              <a:rPr lang="en-US" altLang="zh-CN" sz="2000" i="1" dirty="0"/>
              <a:t>n</a:t>
            </a:r>
            <a:r>
              <a:rPr lang="zh-CN" altLang="en-US" sz="2000" dirty="0"/>
              <a:t>级台阶，现在从台阶上往下扔鸡蛋，在某层台阶之上往下摔，鸡蛋就会摔破。问在最坏情况下至少要测试多少次才能测出这个层数？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如果只有一个鸡蛋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如果有无穷多个相同鸡蛋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如果有两个相同鸡蛋</a:t>
            </a: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C47B2B-7ADF-A14C-B76B-387F2785E856}"/>
              </a:ext>
            </a:extLst>
          </p:cNvPr>
          <p:cNvSpPr/>
          <p:nvPr/>
        </p:nvSpPr>
        <p:spPr>
          <a:xfrm>
            <a:off x="723168" y="4104075"/>
            <a:ext cx="7797913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）从第一层开始，逐层尝试，最坏</a:t>
            </a:r>
            <a:r>
              <a:rPr lang="en-US" altLang="zh-CN" sz="1800" dirty="0"/>
              <a:t>O(n)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binary search</a:t>
            </a:r>
            <a:r>
              <a:rPr lang="zh-CN" altLang="en-US" sz="1800" dirty="0"/>
              <a:t>，</a:t>
            </a:r>
            <a:r>
              <a:rPr lang="en-US" altLang="zh-CN" sz="1800" dirty="0"/>
              <a:t>O(</a:t>
            </a:r>
            <a:r>
              <a:rPr lang="en-US" altLang="zh-CN" sz="1800" dirty="0" err="1"/>
              <a:t>lgn</a:t>
            </a:r>
            <a:r>
              <a:rPr lang="en-US" altLang="zh-CN" sz="1800" dirty="0"/>
              <a:t>)</a:t>
            </a:r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  <a:r>
              <a:rPr lang="en-US" altLang="zh-CN" sz="1800" dirty="0">
                <a:ea typeface="宋体" pitchFamily="2" charset="-122"/>
              </a:rPr>
              <a:t>x(x+1)/2=n</a:t>
            </a:r>
            <a:r>
              <a:rPr lang="zh-CN" altLang="en-US" sz="1800" dirty="0">
                <a:ea typeface="宋体" pitchFamily="2" charset="-122"/>
              </a:rPr>
              <a:t>，例如</a:t>
            </a:r>
            <a:r>
              <a:rPr lang="en-US" altLang="zh-CN" sz="1800" dirty="0">
                <a:ea typeface="宋体" pitchFamily="2" charset="-122"/>
              </a:rPr>
              <a:t>n=100</a:t>
            </a:r>
            <a:r>
              <a:rPr lang="zh-CN" altLang="en-US" sz="1800" dirty="0">
                <a:ea typeface="宋体" pitchFamily="2" charset="-122"/>
              </a:rPr>
              <a:t>时，</a:t>
            </a:r>
            <a:r>
              <a:rPr lang="en-US" altLang="zh-CN" sz="1800" dirty="0">
                <a:ea typeface="宋体" pitchFamily="2" charset="-122"/>
              </a:rPr>
              <a:t>x=14</a:t>
            </a:r>
            <a:r>
              <a:rPr lang="zh-CN" altLang="en-US" sz="1800" dirty="0">
                <a:ea typeface="宋体" pitchFamily="2" charset="-122"/>
              </a:rPr>
              <a:t>即可。</a:t>
            </a:r>
            <a:endParaRPr lang="en-US" altLang="zh-CN" sz="1800" dirty="0">
              <a:ea typeface="宋体" pitchFamily="2" charset="-122"/>
            </a:endParaRPr>
          </a:p>
          <a:p>
            <a:pPr algn="l"/>
            <a:r>
              <a:rPr lang="zh-CN" altLang="en-US" sz="1800" dirty="0">
                <a:ea typeface="宋体" pitchFamily="2" charset="-122"/>
              </a:rPr>
              <a:t>第一次在</a:t>
            </a:r>
            <a:r>
              <a:rPr lang="en-US" altLang="zh-CN" sz="1800" dirty="0">
                <a:ea typeface="宋体" pitchFamily="2" charset="-122"/>
              </a:rPr>
              <a:t>14</a:t>
            </a:r>
            <a:r>
              <a:rPr lang="zh-CN" altLang="en-US" sz="1800" dirty="0">
                <a:ea typeface="宋体" pitchFamily="2" charset="-122"/>
              </a:rPr>
              <a:t>层楼测试，若碎，则用另外一个鸡蛋从</a:t>
            </a:r>
            <a:r>
              <a:rPr lang="en-US" altLang="zh-CN" sz="1800" dirty="0">
                <a:ea typeface="宋体" pitchFamily="2" charset="-122"/>
              </a:rPr>
              <a:t>1</a:t>
            </a:r>
            <a:r>
              <a:rPr lang="zh-CN" altLang="en-US" sz="1800" dirty="0">
                <a:ea typeface="宋体" pitchFamily="2" charset="-122"/>
              </a:rPr>
              <a:t>试到</a:t>
            </a:r>
            <a:r>
              <a:rPr lang="en-US" altLang="zh-CN" sz="1800" dirty="0">
                <a:ea typeface="宋体" pitchFamily="2" charset="-122"/>
              </a:rPr>
              <a:t>13</a:t>
            </a:r>
            <a:r>
              <a:rPr lang="zh-CN" altLang="en-US" sz="1800" dirty="0">
                <a:ea typeface="宋体" pitchFamily="2" charset="-122"/>
              </a:rPr>
              <a:t>，最多需要</a:t>
            </a:r>
            <a:r>
              <a:rPr lang="en-US" altLang="zh-CN" sz="1800" dirty="0">
                <a:ea typeface="宋体" pitchFamily="2" charset="-122"/>
              </a:rPr>
              <a:t>14</a:t>
            </a:r>
            <a:r>
              <a:rPr lang="zh-CN" altLang="en-US" sz="1800" dirty="0">
                <a:ea typeface="宋体" pitchFamily="2" charset="-122"/>
              </a:rPr>
              <a:t>次。</a:t>
            </a:r>
            <a:endParaRPr lang="en-US" altLang="zh-CN" sz="1800" dirty="0">
              <a:ea typeface="宋体" pitchFamily="2" charset="-122"/>
            </a:endParaRPr>
          </a:p>
          <a:p>
            <a:pPr algn="l" eaLnBrk="0" hangingPunct="0">
              <a:spcBef>
                <a:spcPct val="30000"/>
              </a:spcBef>
              <a:defRPr/>
            </a:pPr>
            <a:r>
              <a:rPr lang="zh-CN" altLang="en-US" sz="1800" dirty="0">
                <a:ea typeface="宋体" pitchFamily="2" charset="-122"/>
              </a:rPr>
              <a:t>若不碎，继续用第一个鸡蛋到</a:t>
            </a:r>
            <a:r>
              <a:rPr lang="en-US" altLang="zh-CN" sz="1800" dirty="0">
                <a:ea typeface="宋体" pitchFamily="2" charset="-122"/>
              </a:rPr>
              <a:t>27</a:t>
            </a:r>
            <a:r>
              <a:rPr lang="zh-CN" altLang="en-US" sz="1800" dirty="0">
                <a:ea typeface="宋体" pitchFamily="2" charset="-122"/>
              </a:rPr>
              <a:t>层楼测试，若碎，则用另外一个鸡蛋从</a:t>
            </a:r>
            <a:r>
              <a:rPr lang="en-US" altLang="zh-CN" sz="1800" dirty="0">
                <a:ea typeface="宋体" pitchFamily="2" charset="-122"/>
              </a:rPr>
              <a:t>15</a:t>
            </a:r>
            <a:r>
              <a:rPr lang="zh-CN" altLang="en-US" sz="1800" dirty="0">
                <a:ea typeface="宋体" pitchFamily="2" charset="-122"/>
              </a:rPr>
              <a:t>试到</a:t>
            </a:r>
            <a:r>
              <a:rPr lang="en-US" altLang="zh-CN" sz="1800" dirty="0">
                <a:ea typeface="宋体" pitchFamily="2" charset="-122"/>
              </a:rPr>
              <a:t>26</a:t>
            </a:r>
            <a:r>
              <a:rPr lang="zh-CN" altLang="en-US" sz="1800" dirty="0">
                <a:ea typeface="宋体" pitchFamily="2" charset="-122"/>
              </a:rPr>
              <a:t>，最多需要</a:t>
            </a:r>
            <a:r>
              <a:rPr lang="en-US" altLang="zh-CN" sz="1800" dirty="0">
                <a:ea typeface="宋体" pitchFamily="2" charset="-122"/>
              </a:rPr>
              <a:t>14</a:t>
            </a:r>
            <a:r>
              <a:rPr lang="zh-CN" altLang="en-US" sz="1800" dirty="0">
                <a:ea typeface="宋体" pitchFamily="2" charset="-122"/>
              </a:rPr>
              <a:t>次。</a:t>
            </a:r>
            <a:endParaRPr lang="en-US" altLang="zh-CN" sz="1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5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</a:t>
            </a:r>
            <a:r>
              <a:rPr lang="en-US" altLang="zh-CN" dirty="0"/>
              <a:t>th Smallest Element in Two Arrays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dirty="0"/>
              <a:t>Given two sorted arrays with </a:t>
            </a:r>
            <a:r>
              <a:rPr lang="en-US" altLang="zh-CN" sz="2400" i="1" dirty="0"/>
              <a:t>n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m</a:t>
            </a:r>
            <a:r>
              <a:rPr lang="en-US" altLang="zh-CN" sz="2400" dirty="0"/>
              <a:t> elements respectively, design an algorithm to find the </a:t>
            </a:r>
            <a:r>
              <a:rPr lang="en-US" altLang="zh-CN" sz="2400" i="1" dirty="0"/>
              <a:t>k</a:t>
            </a:r>
            <a:r>
              <a:rPr lang="en-US" altLang="zh-CN" sz="2400" dirty="0"/>
              <a:t>th smallest element in the totally (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+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 elements in </a:t>
            </a:r>
            <a:r>
              <a:rPr lang="en-US" altLang="zh-CN" sz="2400" i="1" dirty="0"/>
              <a:t>O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log</a:t>
            </a:r>
            <a:r>
              <a:rPr lang="en-US" altLang="zh-CN" sz="2400" i="1" dirty="0" err="1"/>
              <a:t>m</a:t>
            </a:r>
            <a:r>
              <a:rPr lang="en-US" altLang="zh-CN" sz="2400" i="1" dirty="0"/>
              <a:t> 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log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 and explain the time complexity.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08BC0D-83F7-7147-8CF4-704EB745304A}"/>
              </a:ext>
            </a:extLst>
          </p:cNvPr>
          <p:cNvSpPr/>
          <p:nvPr/>
        </p:nvSpPr>
        <p:spPr>
          <a:xfrm>
            <a:off x="303913" y="3692340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ea typeface="宋体" pitchFamily="2" charset="-122"/>
              </a:rPr>
              <a:t>Assumption: The inputs are right. i.e. k is in the range [0, </a:t>
            </a:r>
            <a:r>
              <a:rPr lang="en-US" altLang="zh-CN" sz="1400" dirty="0" err="1">
                <a:ea typeface="宋体" pitchFamily="2" charset="-122"/>
              </a:rPr>
              <a:t>len</a:t>
            </a:r>
            <a:r>
              <a:rPr lang="en-US" altLang="zh-CN" sz="1400" dirty="0">
                <a:ea typeface="宋体" pitchFamily="2" charset="-122"/>
              </a:rPr>
              <a:t>(a)+</a:t>
            </a:r>
            <a:r>
              <a:rPr lang="en-US" altLang="zh-CN" sz="1400" dirty="0" err="1">
                <a:ea typeface="宋体" pitchFamily="2" charset="-122"/>
              </a:rPr>
              <a:t>len</a:t>
            </a:r>
            <a:r>
              <a:rPr lang="en-US" altLang="zh-CN" sz="1400" dirty="0">
                <a:ea typeface="宋体" pitchFamily="2" charset="-122"/>
              </a:rPr>
              <a:t>(b)]</a:t>
            </a:r>
          </a:p>
          <a:p>
            <a:pPr algn="l"/>
            <a:endParaRPr lang="en-US" altLang="zh-CN" sz="1400" dirty="0">
              <a:ea typeface="宋体" pitchFamily="2" charset="-122"/>
            </a:endParaRPr>
          </a:p>
          <a:p>
            <a:pPr algn="l"/>
            <a:r>
              <a:rPr lang="en-US" altLang="zh-CN" sz="1400" dirty="0">
                <a:ea typeface="宋体" pitchFamily="2" charset="-122"/>
              </a:rPr>
              <a:t>Two arrays are denoted as a and b.</a:t>
            </a:r>
          </a:p>
          <a:p>
            <a:pPr algn="l"/>
            <a:endParaRPr lang="en-US" altLang="zh-CN" sz="1400" dirty="0">
              <a:ea typeface="宋体" pitchFamily="2" charset="-122"/>
            </a:endParaRPr>
          </a:p>
          <a:p>
            <a:pPr algn="l"/>
            <a:r>
              <a:rPr lang="en-US" altLang="zh-CN" sz="1400" dirty="0">
                <a:ea typeface="宋体" pitchFamily="2" charset="-122"/>
              </a:rPr>
              <a:t>Base cases: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If length of one of the arrays is 0, the answer is kth element of the other array.</a:t>
            </a:r>
          </a:p>
          <a:p>
            <a:pPr algn="l"/>
            <a:endParaRPr lang="en-US" altLang="zh-CN" sz="1400" dirty="0">
              <a:ea typeface="宋体" pitchFamily="2" charset="-122"/>
            </a:endParaRPr>
          </a:p>
          <a:p>
            <a:pPr algn="l"/>
            <a:r>
              <a:rPr lang="en-US" altLang="zh-CN" sz="1400" dirty="0">
                <a:ea typeface="宋体" pitchFamily="2" charset="-122"/>
              </a:rPr>
              <a:t>Reduction steps: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If (mid index of a) + (mid index of b) is less than k</a:t>
            </a:r>
          </a:p>
          <a:p>
            <a:pPr lvl="1" algn="l"/>
            <a:r>
              <a:rPr lang="en-US" altLang="zh-CN" sz="1400" dirty="0">
                <a:ea typeface="宋体" pitchFamily="2" charset="-122"/>
              </a:rPr>
              <a:t>If mid element of a is greater than mid element of b, we can ignore the first half of b, adjust k.</a:t>
            </a:r>
          </a:p>
          <a:p>
            <a:pPr lvl="1" algn="l"/>
            <a:r>
              <a:rPr lang="en-US" altLang="zh-CN" sz="1400" dirty="0">
                <a:ea typeface="宋体" pitchFamily="2" charset="-122"/>
              </a:rPr>
              <a:t>else ignore the first half of a, adjust k.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Else </a:t>
            </a:r>
          </a:p>
          <a:p>
            <a:pPr algn="l"/>
            <a:r>
              <a:rPr lang="en-US" altLang="zh-CN" sz="1400" dirty="0">
                <a:ea typeface="宋体" pitchFamily="2" charset="-122"/>
              </a:rPr>
              <a:t>         If mid element of a is greater than mid element of b, we can safely ignore second half of a</a:t>
            </a:r>
          </a:p>
          <a:p>
            <a:pPr lvl="1" algn="l"/>
            <a:r>
              <a:rPr lang="en-US" altLang="zh-CN" sz="1400" dirty="0">
                <a:ea typeface="宋体" pitchFamily="2" charset="-122"/>
              </a:rPr>
              <a:t>else we can ignore second half of b</a:t>
            </a:r>
          </a:p>
        </p:txBody>
      </p:sp>
    </p:spTree>
    <p:extLst>
      <p:ext uri="{BB962C8B-B14F-4D97-AF65-F5344CB8AC3E}">
        <p14:creationId xmlns:p14="http://schemas.microsoft.com/office/powerpoint/2010/main" val="316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Operations on Dynamic Sets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0258" y="1853825"/>
            <a:ext cx="8794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Search(S, k): return the element the key of which is 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Insert(S, x): insert the new element x into 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Delete(S, x): delete x from 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Minimum(S): return the element the key of which is the smallest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Maximum(S): return the element the key of which is the largest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Successor(S, x): return the element the key of which is the smallest among all elements that have larger keys than 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Predecessor(S, x): return the element the key of which is the largest among all elements that have smaller keys than x</a:t>
            </a:r>
          </a:p>
          <a:p>
            <a:pPr marL="342900" indent="-342900" algn="l">
              <a:buFont typeface="Wingdings" pitchFamily="2" charset="2"/>
              <a:buChar char="n"/>
            </a:pP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buFont typeface="Wingdings" pitchFamily="2" charset="2"/>
              <a:buChar char="n"/>
            </a:pP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 algn="l">
              <a:buFont typeface="Wingdings" pitchFamily="2" charset="2"/>
              <a:buChar char="n"/>
            </a:pPr>
            <a:endParaRPr lang="en-US" altLang="zh-CN" sz="2400" i="0" dirty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6B846E-6838-DF4E-A15C-F82685E22DF9}"/>
              </a:ext>
            </a:extLst>
          </p:cNvPr>
          <p:cNvSpPr txBox="1"/>
          <p:nvPr/>
        </p:nvSpPr>
        <p:spPr>
          <a:xfrm>
            <a:off x="160258" y="5814265"/>
            <a:ext cx="879483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Binary Search Tree: supports all these 7 operations</a:t>
            </a:r>
          </a:p>
        </p:txBody>
      </p:sp>
    </p:spTree>
    <p:extLst>
      <p:ext uri="{BB962C8B-B14F-4D97-AF65-F5344CB8AC3E}">
        <p14:creationId xmlns:p14="http://schemas.microsoft.com/office/powerpoint/2010/main" val="115823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258" y="728700"/>
            <a:ext cx="8637588" cy="70788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Searching: the most important operation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0258" y="1853825"/>
            <a:ext cx="87948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Selection vs. Searching</a:t>
            </a:r>
            <a:endParaRPr kumimoji="1" lang="en-US" altLang="zh-CN" sz="2400" i="0" dirty="0">
              <a:latin typeface="STKaiti" charset="-122"/>
              <a:ea typeface="STKaiti" charset="-122"/>
              <a:cs typeface="STKaiti" charset="-122"/>
            </a:endParaRPr>
          </a:p>
          <a:p>
            <a:pPr marL="800100" lvl="1" indent="-342900" algn="l">
              <a:buFont typeface="Wingdings" pitchFamily="2" charset="2"/>
              <a:buChar char="p"/>
            </a:pP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Select the “rank 2” student: The partial order relation matters</a:t>
            </a:r>
          </a:p>
          <a:p>
            <a:pPr marL="800100" lvl="1" indent="-342900" algn="l">
              <a:buFont typeface="Wingdings" pitchFamily="2" charset="2"/>
              <a:buChar char="p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Search for “Alice” or “Bob”: The key itself matters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Expected cost for searching</a:t>
            </a:r>
          </a:p>
          <a:p>
            <a:pPr marL="800100" lvl="1" indent="-342900" algn="l">
              <a:buFont typeface="Wingdings" pitchFamily="2" charset="2"/>
              <a:buChar char="p"/>
            </a:pP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Brute force case: </a:t>
            </a:r>
            <a:r>
              <a:rPr kumimoji="1" lang="en-US" altLang="zh-CN" sz="2400" i="0" dirty="0">
                <a:solidFill>
                  <a:srgbClr val="009900"/>
                </a:solidFill>
                <a:latin typeface="STKaiti" charset="-122"/>
                <a:ea typeface="STKaiti" charset="-122"/>
                <a:cs typeface="STKaiti" charset="-122"/>
              </a:rPr>
              <a:t>O(n)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Trivial. Easy to implement. </a:t>
            </a:r>
            <a:endParaRPr kumimoji="1" lang="en-US" altLang="zh-CN" sz="2400" i="0" dirty="0">
              <a:latin typeface="STKaiti" charset="-122"/>
              <a:ea typeface="STKaiti" charset="-122"/>
              <a:cs typeface="STKaiti" charset="-122"/>
            </a:endParaRPr>
          </a:p>
          <a:p>
            <a:pPr marL="800100" lvl="1" indent="-342900" algn="l">
              <a:buFont typeface="Wingdings" pitchFamily="2" charset="2"/>
              <a:buChar char="p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Ideal case: </a:t>
            </a:r>
            <a:r>
              <a:rPr lang="en-US" altLang="zh-CN" sz="2400" i="0" dirty="0">
                <a:solidFill>
                  <a:srgbClr val="009900"/>
                </a:solidFill>
                <a:latin typeface="STKaiti" charset="-122"/>
                <a:ea typeface="STKaiti" charset="-122"/>
                <a:cs typeface="STKaiti" charset="-122"/>
              </a:rPr>
              <a:t>O(1)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The expectation of the search cost in Hash is O(1), but the worst case search cost is still O(n). We will introduce Hash in the next class.</a:t>
            </a:r>
          </a:p>
          <a:p>
            <a:pPr marL="800100" lvl="1" indent="-342900" algn="l">
              <a:buFont typeface="Wingdings" pitchFamily="2" charset="2"/>
              <a:buChar char="p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Can we achieve </a:t>
            </a:r>
            <a:r>
              <a:rPr lang="en-US" altLang="zh-CN" sz="2400" i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O(</a:t>
            </a:r>
            <a:r>
              <a:rPr lang="en-US" altLang="zh-CN" sz="2400" i="0" dirty="0" err="1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lgn</a:t>
            </a:r>
            <a:r>
              <a:rPr lang="en-US" altLang="zh-CN" sz="2400" i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51312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O(</a:t>
            </a:r>
            <a:r>
              <a:rPr lang="en-US" altLang="zh-CN" dirty="0" err="1">
                <a:latin typeface="STKaiti" charset="-122"/>
                <a:ea typeface="STKaiti" charset="-122"/>
                <a:cs typeface="STKaiti" charset="-122"/>
              </a:rPr>
              <a:t>lgn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) Search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60258" y="1853825"/>
            <a:ext cx="8794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Essential of Searching</a:t>
            </a:r>
            <a:endParaRPr kumimoji="1" lang="en-US" altLang="zh-CN" sz="2400" i="0" dirty="0">
              <a:latin typeface="STKaiti" charset="-122"/>
              <a:ea typeface="STKaiti" charset="-122"/>
              <a:cs typeface="STKaiti" charset="-122"/>
            </a:endParaRPr>
          </a:p>
          <a:p>
            <a:pPr marL="800100" lvl="1" indent="-342900" algn="l">
              <a:buFont typeface="Wingdings" pitchFamily="2" charset="2"/>
              <a:buChar char="p"/>
            </a:pP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How to </a:t>
            </a:r>
            <a:r>
              <a:rPr kumimoji="1" lang="en-US" altLang="zh-CN" sz="2400" i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organize</a:t>
            </a: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 the data to enable efficient search?</a:t>
            </a:r>
          </a:p>
          <a:p>
            <a:pPr marL="800100" lvl="1" indent="-342900" algn="l">
              <a:buFont typeface="Wingdings" pitchFamily="2" charset="2"/>
              <a:buChar char="p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O(</a:t>
            </a:r>
            <a:r>
              <a:rPr lang="en-US" altLang="zh-CN" sz="2400" i="0" dirty="0" err="1">
                <a:latin typeface="STKaiti" charset="-122"/>
                <a:ea typeface="STKaiti" charset="-122"/>
                <a:cs typeface="STKaiti" charset="-122"/>
              </a:rPr>
              <a:t>lgn</a:t>
            </a: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) search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Each search should cut off half of the search space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O(</a:t>
            </a:r>
            <a:r>
              <a:rPr lang="en-US" altLang="zh-CN" sz="2400" i="0" dirty="0" err="1">
                <a:latin typeface="STKaiti" charset="-122"/>
                <a:ea typeface="STKaiti" charset="-122"/>
                <a:cs typeface="STKaiti" charset="-122"/>
              </a:rPr>
              <a:t>lgn</a:t>
            </a: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) search techniques</a:t>
            </a:r>
          </a:p>
          <a:p>
            <a:pPr marL="800100" lvl="1" indent="-342900" algn="l">
              <a:buFont typeface="Wingdings" pitchFamily="2" charset="2"/>
              <a:buChar char="p"/>
            </a:pPr>
            <a:r>
              <a:rPr kumimoji="1" lang="en-US" altLang="zh-CN" sz="2400" i="0" dirty="0">
                <a:latin typeface="STKaiti" charset="-122"/>
                <a:ea typeface="STKaiti" charset="-122"/>
                <a:cs typeface="STKaiti" charset="-122"/>
              </a:rPr>
              <a:t>Binary search for sorted (static) sequences </a:t>
            </a:r>
          </a:p>
          <a:p>
            <a:pPr marL="800100" lvl="1" indent="-342900" algn="l">
              <a:buFont typeface="Wingdings" pitchFamily="2" charset="2"/>
              <a:buChar char="p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Binary Search Tree (BST) for dynamic sets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altLang="zh-CN" sz="2400" i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Red-black tree</a:t>
            </a: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: a balanced BST</a:t>
            </a:r>
          </a:p>
        </p:txBody>
      </p:sp>
    </p:spTree>
    <p:extLst>
      <p:ext uri="{BB962C8B-B14F-4D97-AF65-F5344CB8AC3E}">
        <p14:creationId xmlns:p14="http://schemas.microsoft.com/office/powerpoint/2010/main" val="35047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60874"/>
            <a:ext cx="8637588" cy="1323439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Binary search for sorted static sequence</a:t>
            </a:r>
            <a:br>
              <a:rPr lang="en-US" altLang="zh-CN" sz="4000" dirty="0"/>
            </a:br>
            <a:r>
              <a:rPr lang="en-US" altLang="zh-CN" sz="4000" dirty="0"/>
              <a:t>- Two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60258" y="1853825"/>
                <a:ext cx="8794830" cy="496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itchFamily="2" charset="2"/>
                  <a:buChar char="n"/>
                </a:pPr>
                <a:r>
                  <a:rPr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Calculating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STKaiti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TKaiti" charset="-122"/>
                          </a:rPr>
                          <m:t>𝑁</m:t>
                        </m:r>
                      </m:e>
                    </m:rad>
                  </m:oMath>
                </a14:m>
                <a:r>
                  <a:rPr kumimoji="1"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: </a:t>
                </a:r>
                <a:r>
                  <a:rPr kumimoji="1" lang="en-US" altLang="zh-CN" sz="2400" dirty="0">
                    <a:latin typeface="STKaiti" charset="-122"/>
                    <a:ea typeface="STKaiti" charset="-122"/>
                    <a:cs typeface="STKaiti" charset="-122"/>
                  </a:rPr>
                  <a:t>N </a:t>
                </a:r>
                <a:r>
                  <a:rPr kumimoji="1"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is extremely large, thus normal tools (e.g., </a:t>
                </a:r>
                <a:r>
                  <a:rPr kumimoji="1" lang="en-US" altLang="zh-CN" sz="2400" i="0" dirty="0" err="1">
                    <a:latin typeface="STKaiti" charset="-122"/>
                    <a:ea typeface="STKaiti" charset="-122"/>
                    <a:cs typeface="STKaiti" charset="-122"/>
                  </a:rPr>
                  <a:t>matlab</a:t>
                </a:r>
                <a:r>
                  <a:rPr kumimoji="1"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) cannot be used. </a:t>
                </a:r>
              </a:p>
              <a:p>
                <a:pPr marL="342900" indent="-342900" algn="l">
                  <a:buFont typeface="Wingdings" pitchFamily="2" charset="2"/>
                  <a:buChar char="n"/>
                </a:pPr>
                <a:r>
                  <a:rPr kumimoji="1"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This problem can be translated into a search problem: find such </a:t>
                </a:r>
                <a:r>
                  <a:rPr kumimoji="1" lang="en-US" altLang="zh-CN" sz="2400" dirty="0">
                    <a:latin typeface="STKaiti" charset="-122"/>
                    <a:ea typeface="STKaiti" charset="-122"/>
                    <a:cs typeface="STKaiti" charset="-122"/>
                  </a:rPr>
                  <a:t>x</a:t>
                </a:r>
                <a:r>
                  <a:rPr kumimoji="1"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 that satisfies </a:t>
                </a: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STKaiti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STKaiti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STKaiti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en-US" altLang="zh-CN" sz="2400" i="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pPr lvl="1" algn="l"/>
                <a:endParaRPr kumimoji="1" lang="en-US" altLang="zh-CN" sz="2400" i="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pPr marL="342900" indent="-342900" algn="l">
                  <a:buFont typeface="Wingdings" pitchFamily="2" charset="2"/>
                  <a:buChar char="n"/>
                </a:pPr>
                <a:r>
                  <a:rPr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Solution BS(start, end). Its main idea is using binary search to find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STKaiti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STKaiti" charset="-12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 between start=0 and end=N</a:t>
                </a:r>
              </a:p>
              <a:p>
                <a:pPr marL="800100" lvl="1" indent="-342900" algn="l">
                  <a:buFont typeface="Wingdings" pitchFamily="2" charset="2"/>
                  <a:buChar char="n"/>
                </a:pPr>
                <a:r>
                  <a:rPr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Step 1: mid=(</a:t>
                </a:r>
                <a:r>
                  <a:rPr lang="en-US" altLang="zh-CN" sz="2400" i="0" dirty="0" err="1">
                    <a:latin typeface="STKaiti" charset="-122"/>
                    <a:ea typeface="STKaiti" charset="-122"/>
                    <a:cs typeface="STKaiti" charset="-122"/>
                  </a:rPr>
                  <a:t>start+end</a:t>
                </a:r>
                <a:r>
                  <a:rPr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)/2. If mid</a:t>
                </a:r>
                <a:r>
                  <a:rPr lang="en-US" altLang="zh-CN" sz="2400" i="0" baseline="30000" dirty="0">
                    <a:latin typeface="STKaiti" charset="-122"/>
                    <a:ea typeface="STKaiti" charset="-122"/>
                    <a:cs typeface="STKaiti" charset="-122"/>
                  </a:rPr>
                  <a:t>2</a:t>
                </a:r>
                <a:r>
                  <a:rPr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=N, return mid.</a:t>
                </a:r>
              </a:p>
              <a:p>
                <a:pPr marL="800100" lvl="1" indent="-342900" algn="l">
                  <a:buFont typeface="Wingdings" pitchFamily="2" charset="2"/>
                  <a:buChar char="n"/>
                </a:pPr>
                <a:r>
                  <a:rPr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Step 2: If mid</a:t>
                </a:r>
                <a:r>
                  <a:rPr lang="en-US" altLang="zh-CN" sz="2400" i="0" baseline="30000" dirty="0">
                    <a:latin typeface="STKaiti" charset="-122"/>
                    <a:ea typeface="STKaiti" charset="-122"/>
                    <a:cs typeface="STKaiti" charset="-122"/>
                  </a:rPr>
                  <a:t>2</a:t>
                </a:r>
                <a:r>
                  <a:rPr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&lt;N, run BS(mid, end)</a:t>
                </a:r>
              </a:p>
              <a:p>
                <a:pPr marL="800100" lvl="1" indent="-342900" algn="l">
                  <a:buFont typeface="Wingdings" pitchFamily="2" charset="2"/>
                  <a:buChar char="n"/>
                </a:pPr>
                <a:r>
                  <a:rPr lang="en-US" altLang="zh-CN" sz="2400" i="0" dirty="0">
                    <a:latin typeface="STKaiti" charset="-122"/>
                    <a:ea typeface="STKaiti" charset="-122"/>
                    <a:cs typeface="STKaiti" charset="-122"/>
                  </a:rPr>
                  <a:t>Step 3: else run BS(start, mid)</a:t>
                </a:r>
              </a:p>
              <a:p>
                <a:pPr marL="800100" lvl="1" indent="-342900" algn="l">
                  <a:buFont typeface="Wingdings" pitchFamily="2" charset="2"/>
                  <a:buChar char="n"/>
                </a:pPr>
                <a:endParaRPr lang="en-US" altLang="zh-CN" sz="2400" i="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pPr marL="800100" lvl="1" indent="-342900" algn="l">
                  <a:buFont typeface="Wingdings" pitchFamily="2" charset="2"/>
                  <a:buChar char="Ø"/>
                </a:pPr>
                <a:endParaRPr kumimoji="1" lang="en-US" altLang="zh-CN" sz="2400" i="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8" y="1853825"/>
                <a:ext cx="8794830" cy="4963154"/>
              </a:xfrm>
              <a:prstGeom prst="rect">
                <a:avLst/>
              </a:prstGeom>
              <a:blipFill>
                <a:blip r:embed="rId3"/>
                <a:stretch>
                  <a:fillRect l="-865" t="-255" r="-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1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60874"/>
            <a:ext cx="8637588" cy="1323439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Binary search for sorted static sequence</a:t>
            </a:r>
            <a:br>
              <a:rPr lang="en-US" altLang="zh-CN" sz="4000" dirty="0"/>
            </a:br>
            <a:r>
              <a:rPr lang="en-US" altLang="zh-CN" sz="4000" dirty="0"/>
              <a:t>- Two Examples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0258" y="1853825"/>
            <a:ext cx="879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Peak-number: Given an array that has the unimodal (</a:t>
            </a:r>
            <a:r>
              <a:rPr lang="zh-CN" altLang="en-US" sz="2400" i="0" dirty="0">
                <a:latin typeface="STKaiti" charset="-122"/>
                <a:ea typeface="STKaiti" charset="-122"/>
                <a:cs typeface="STKaiti" charset="-122"/>
              </a:rPr>
              <a:t>单峰：先上升再下降</a:t>
            </a:r>
            <a:r>
              <a:rPr lang="en-US" altLang="zh-CN" sz="2400" i="0" dirty="0">
                <a:latin typeface="STKaiti" charset="-122"/>
                <a:ea typeface="STKaiti" charset="-122"/>
                <a:cs typeface="STKaiti" charset="-122"/>
              </a:rPr>
              <a:t>) property, how to find the peak?</a:t>
            </a:r>
          </a:p>
        </p:txBody>
      </p:sp>
    </p:spTree>
    <p:extLst>
      <p:ext uri="{BB962C8B-B14F-4D97-AF65-F5344CB8AC3E}">
        <p14:creationId xmlns:p14="http://schemas.microsoft.com/office/powerpoint/2010/main" val="170127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E13F72-A031-CA43-A9A3-688009770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38"/>
            <a:ext cx="9144000" cy="61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89554"/>
      </p:ext>
    </p:extLst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46275"/>
                <a:invGamma/>
              </a:schemeClr>
            </a:gs>
            <a:gs pos="50000">
              <a:schemeClr val="accent1"/>
            </a:gs>
            <a:gs pos="100000">
              <a:schemeClr val="accent1">
                <a:gamma/>
                <a:shade val="46275"/>
                <a:invGamma/>
              </a:schemeClr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46275"/>
                <a:invGamma/>
              </a:schemeClr>
            </a:gs>
            <a:gs pos="50000">
              <a:schemeClr val="accent1"/>
            </a:gs>
            <a:gs pos="100000">
              <a:schemeClr val="accent1">
                <a:gamma/>
                <a:shade val="46275"/>
                <a:invGamma/>
              </a:schemeClr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10718</TotalTime>
  <Words>2843</Words>
  <Application>Microsoft Macintosh PowerPoint</Application>
  <PresentationFormat>全屏显示(4:3)</PresentationFormat>
  <Paragraphs>440</Paragraphs>
  <Slides>37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STKaiti</vt:lpstr>
      <vt:lpstr>Arial</vt:lpstr>
      <vt:lpstr>Cambria Math</vt:lpstr>
      <vt:lpstr>Times New Roman</vt:lpstr>
      <vt:lpstr>Wingdings</vt:lpstr>
      <vt:lpstr>Artsy</vt:lpstr>
      <vt:lpstr> Dynamic Sets and  Balanced Binary Search Tree</vt:lpstr>
      <vt:lpstr>In this class…</vt:lpstr>
      <vt:lpstr>Dynamic Sets and Searching</vt:lpstr>
      <vt:lpstr>Operations on Dynamic Sets</vt:lpstr>
      <vt:lpstr>Searching: the most important operation </vt:lpstr>
      <vt:lpstr>O(lgn) Search</vt:lpstr>
      <vt:lpstr>Binary search for sorted static sequence - Two Examples </vt:lpstr>
      <vt:lpstr>Binary search for sorted static sequence - Two Examples </vt:lpstr>
      <vt:lpstr>PowerPoint 演示文稿</vt:lpstr>
      <vt:lpstr>PowerPoint 演示文稿</vt:lpstr>
      <vt:lpstr>What if weakly unimodal?</vt:lpstr>
      <vt:lpstr>PowerPoint 演示文稿</vt:lpstr>
      <vt:lpstr>PowerPoint 演示文稿</vt:lpstr>
      <vt:lpstr>Binary Search Tree (BST)</vt:lpstr>
      <vt:lpstr>Binary Search Tree: Example</vt:lpstr>
      <vt:lpstr>Node Group</vt:lpstr>
      <vt:lpstr>Improving the Balancing by Rotation</vt:lpstr>
      <vt:lpstr>PowerPoint 演示文稿</vt:lpstr>
      <vt:lpstr>Red-Black Tree: direct definition</vt:lpstr>
      <vt:lpstr>Tree</vt:lpstr>
      <vt:lpstr>RBi and ARBi </vt:lpstr>
      <vt:lpstr>Red-Black Tree: recursive definition</vt:lpstr>
      <vt:lpstr>Red-Black Tree with 6 (Internal) Nodes (black height=2)</vt:lpstr>
      <vt:lpstr>Black-Depth Convention</vt:lpstr>
      <vt:lpstr>Properties of Red-Black Tree</vt:lpstr>
      <vt:lpstr>Well-Defined Black Height</vt:lpstr>
      <vt:lpstr>Bound on Depth of Node in RBTree</vt:lpstr>
      <vt:lpstr>Influences of Insertion into an RBTree</vt:lpstr>
      <vt:lpstr>Repairing 4-node Critical Cluster</vt:lpstr>
      <vt:lpstr>Repairing 4-node Critical Cluster</vt:lpstr>
      <vt:lpstr>Patterns of 3-Node Critical Cluster</vt:lpstr>
      <vt:lpstr>Repairing 3-Node Critical Cluster</vt:lpstr>
      <vt:lpstr>Complexity of Operations on RBTree</vt:lpstr>
      <vt:lpstr>PowerPoint 演示文稿</vt:lpstr>
      <vt:lpstr>MAX in a Circularly Shifted Array</vt:lpstr>
      <vt:lpstr>扔鸡蛋问题</vt:lpstr>
      <vt:lpstr>kth Smallest Element in Two Arrays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200</cp:revision>
  <cp:lastPrinted>1601-01-01T00:00:00Z</cp:lastPrinted>
  <dcterms:created xsi:type="dcterms:W3CDTF">2001-08-01T06:52:17Z</dcterms:created>
  <dcterms:modified xsi:type="dcterms:W3CDTF">2022-03-15T08:08:24Z</dcterms:modified>
  <cp:category/>
</cp:coreProperties>
</file>