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ppt/tags/tag3.xml" ContentType="application/vnd.openxmlformats-officedocument.presentationml.tags+xml"/>
  <Override PartName="/ppt/notesSlides/notesSlide5.xml" ContentType="application/vnd.openxmlformats-officedocument.presentationml.notesSlide+xml"/>
  <Override PartName="/ppt/tags/tag4.xml" ContentType="application/vnd.openxmlformats-officedocument.presentationml.tags+xml"/>
  <Override PartName="/ppt/notesSlides/notesSlide6.xml" ContentType="application/vnd.openxmlformats-officedocument.presentationml.notesSlide+xml"/>
  <Override PartName="/ppt/tags/tag5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6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tags/tag7.xml" ContentType="application/vnd.openxmlformats-officedocument.presentationml.tags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45"/>
  </p:notesMasterIdLst>
  <p:handoutMasterIdLst>
    <p:handoutMasterId r:id="rId46"/>
  </p:handoutMasterIdLst>
  <p:sldIdLst>
    <p:sldId id="256" r:id="rId2"/>
    <p:sldId id="382" r:id="rId3"/>
    <p:sldId id="329" r:id="rId4"/>
    <p:sldId id="325" r:id="rId5"/>
    <p:sldId id="288" r:id="rId6"/>
    <p:sldId id="383" r:id="rId7"/>
    <p:sldId id="289" r:id="rId8"/>
    <p:sldId id="290" r:id="rId9"/>
    <p:sldId id="291" r:id="rId10"/>
    <p:sldId id="384" r:id="rId11"/>
    <p:sldId id="292" r:id="rId12"/>
    <p:sldId id="259" r:id="rId13"/>
    <p:sldId id="293" r:id="rId14"/>
    <p:sldId id="294" r:id="rId15"/>
    <p:sldId id="374" r:id="rId16"/>
    <p:sldId id="375" r:id="rId17"/>
    <p:sldId id="376" r:id="rId18"/>
    <p:sldId id="377" r:id="rId19"/>
    <p:sldId id="378" r:id="rId20"/>
    <p:sldId id="379" r:id="rId21"/>
    <p:sldId id="263" r:id="rId22"/>
    <p:sldId id="295" r:id="rId23"/>
    <p:sldId id="296" r:id="rId24"/>
    <p:sldId id="297" r:id="rId25"/>
    <p:sldId id="260" r:id="rId26"/>
    <p:sldId id="264" r:id="rId27"/>
    <p:sldId id="277" r:id="rId28"/>
    <p:sldId id="298" r:id="rId29"/>
    <p:sldId id="261" r:id="rId30"/>
    <p:sldId id="371" r:id="rId31"/>
    <p:sldId id="265" r:id="rId32"/>
    <p:sldId id="262" r:id="rId33"/>
    <p:sldId id="372" r:id="rId34"/>
    <p:sldId id="373" r:id="rId35"/>
    <p:sldId id="301" r:id="rId36"/>
    <p:sldId id="366" r:id="rId37"/>
    <p:sldId id="370" r:id="rId38"/>
    <p:sldId id="367" r:id="rId39"/>
    <p:sldId id="273" r:id="rId40"/>
    <p:sldId id="380" r:id="rId41"/>
    <p:sldId id="274" r:id="rId42"/>
    <p:sldId id="369" r:id="rId43"/>
    <p:sldId id="381" r:id="rId44"/>
  </p:sldIdLst>
  <p:sldSz cx="9144000" cy="6858000" type="screen4x3"/>
  <p:notesSz cx="6797675" cy="992822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kiosk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0000"/>
    <a:srgbClr val="669900"/>
    <a:srgbClr val="FF9900"/>
    <a:srgbClr val="0000CC"/>
    <a:srgbClr val="0099CC"/>
    <a:srgbClr val="CC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49" autoAdjust="0"/>
    <p:restoredTop sz="84139" autoAdjust="0"/>
  </p:normalViewPr>
  <p:slideViewPr>
    <p:cSldViewPr>
      <p:cViewPr varScale="1">
        <p:scale>
          <a:sx n="131" d="100"/>
          <a:sy n="131" d="100"/>
        </p:scale>
        <p:origin x="1760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C5B78D-8915-4DFB-9447-8CB096FB524F}" type="datetimeFigureOut">
              <a:rPr lang="zh-CN" altLang="en-US" smtClean="0"/>
              <a:t>2022/3/22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2688B6-161B-4B22-BF5B-22421F2D25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91094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3" y="0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1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715907"/>
            <a:ext cx="5438140" cy="44677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31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0091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1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3" y="9430091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C3894BD2-3011-4E2F-A298-8572E0EE615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087945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655CC286-39AF-46CC-90B5-C1F207644FFF}" type="slidenum">
              <a:rPr lang="zh-CN" altLang="en-US" sz="1200" smtClean="0"/>
              <a:pPr eaLnBrk="1" hangingPunct="1"/>
              <a:t>1</a:t>
            </a:fld>
            <a:endParaRPr lang="en-US" altLang="zh-CN" sz="120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41515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A3BAC4E3-CC17-4305-9D8E-68DB194ACAF9}" type="slidenum">
              <a:rPr lang="zh-CN" altLang="en-US" sz="1200" smtClean="0"/>
              <a:pPr eaLnBrk="1" hangingPunct="1"/>
              <a:t>10</a:t>
            </a:fld>
            <a:endParaRPr lang="en-US" altLang="zh-CN" sz="120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65539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DD403821-93F5-475B-8939-AF68C8E7659F}" type="slidenum">
              <a:rPr lang="zh-CN" altLang="en-US" sz="1200" smtClean="0"/>
              <a:pPr eaLnBrk="1" hangingPunct="1"/>
              <a:t>11</a:t>
            </a:fld>
            <a:endParaRPr lang="en-US" altLang="zh-CN" sz="120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21447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123BEE2F-AF3C-4FE7-8AA9-9D9EF2C8E416}" type="slidenum">
              <a:rPr lang="zh-CN" altLang="en-US" sz="1200" smtClean="0"/>
              <a:pPr eaLnBrk="1" hangingPunct="1"/>
              <a:t>12</a:t>
            </a:fld>
            <a:endParaRPr lang="en-US" altLang="zh-CN" sz="120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 eaLnBrk="1" hangingPunct="1">
              <a:buAutoNum type="arabicPeriod"/>
            </a:pPr>
            <a:r>
              <a:rPr lang="zh-CN" altLang="en-US" dirty="0"/>
              <a:t>介绍随机存储与链式存储</a:t>
            </a:r>
            <a:endParaRPr lang="en-US" altLang="zh-CN" dirty="0"/>
          </a:p>
          <a:p>
            <a:pPr marL="228600" indent="-228600" eaLnBrk="1" hangingPunct="1">
              <a:buAutoNum type="arabicPeriod"/>
            </a:pPr>
            <a:r>
              <a:rPr lang="zh-CN" altLang="en-US" dirty="0"/>
              <a:t>考察链式存储：两个没有环的链表，判断是否相交，如果相交，找到第一个交点。</a:t>
            </a:r>
          </a:p>
        </p:txBody>
      </p:sp>
    </p:spTree>
    <p:extLst>
      <p:ext uri="{BB962C8B-B14F-4D97-AF65-F5344CB8AC3E}">
        <p14:creationId xmlns:p14="http://schemas.microsoft.com/office/powerpoint/2010/main" val="25444339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A3BAC4E3-CC17-4305-9D8E-68DB194ACAF9}" type="slidenum">
              <a:rPr lang="zh-CN" altLang="en-US" sz="1200" smtClean="0"/>
              <a:pPr eaLnBrk="1" hangingPunct="1"/>
              <a:t>13</a:t>
            </a:fld>
            <a:endParaRPr lang="en-US" altLang="zh-CN" sz="120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97820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DD403821-93F5-475B-8939-AF68C8E7659F}" type="slidenum">
              <a:rPr lang="zh-CN" altLang="en-US" sz="1200" smtClean="0"/>
              <a:pPr eaLnBrk="1" hangingPunct="1"/>
              <a:t>14</a:t>
            </a:fld>
            <a:endParaRPr lang="en-US" altLang="zh-CN" sz="120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81198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F1DF1322-ED51-4CD6-B6B2-9C6644C1253B}" type="slidenum">
              <a:rPr lang="zh-CN" altLang="en-US" sz="1200" smtClean="0"/>
              <a:pPr eaLnBrk="1" hangingPunct="1"/>
              <a:t>15</a:t>
            </a:fld>
            <a:endParaRPr lang="en-US" altLang="zh-CN" sz="120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Hans" altLang="en-US" dirty="0"/>
              <a:t>分析时间开销，包括插入，搜索，以及删除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9917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F1DF1322-ED51-4CD6-B6B2-9C6644C1253B}" type="slidenum">
              <a:rPr lang="zh-CN" altLang="en-US" sz="1200" smtClean="0"/>
              <a:pPr eaLnBrk="1" hangingPunct="1"/>
              <a:t>16</a:t>
            </a:fld>
            <a:endParaRPr lang="en-US" altLang="zh-CN" sz="120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Hans" altLang="en-US" dirty="0"/>
              <a:t>分析时间开销，包括插入，搜索，以及删除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59360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F1DF1322-ED51-4CD6-B6B2-9C6644C1253B}" type="slidenum">
              <a:rPr lang="zh-CN" altLang="en-US" sz="1200" smtClean="0"/>
              <a:pPr eaLnBrk="1" hangingPunct="1"/>
              <a:t>17</a:t>
            </a:fld>
            <a:endParaRPr lang="en-US" altLang="zh-CN" sz="120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Hans" altLang="en-US" dirty="0"/>
              <a:t>分析时间开销，包括插入，搜索，以及删除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57149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F1DF1322-ED51-4CD6-B6B2-9C6644C1253B}" type="slidenum">
              <a:rPr lang="zh-CN" altLang="en-US" sz="1200" smtClean="0"/>
              <a:pPr eaLnBrk="1" hangingPunct="1"/>
              <a:t>18</a:t>
            </a:fld>
            <a:endParaRPr lang="en-US" altLang="zh-CN" sz="120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Hans" altLang="en-US" dirty="0"/>
              <a:t>分析时间开销，包括插入，搜索，以及删除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73738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F1DF1322-ED51-4CD6-B6B2-9C6644C1253B}" type="slidenum">
              <a:rPr lang="zh-CN" altLang="en-US" sz="1200" smtClean="0"/>
              <a:pPr eaLnBrk="1" hangingPunct="1"/>
              <a:t>19</a:t>
            </a:fld>
            <a:endParaRPr lang="en-US" altLang="zh-CN" sz="120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Hans" altLang="en-US" dirty="0"/>
              <a:t>分析时间开销，包括插入，搜索，以及删除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04554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E07665F4-BF8F-4E2B-A2A3-1E142FD0FCDC}" type="slidenum">
              <a:rPr lang="zh-CN" altLang="en-US" sz="1200" i="0" smtClean="0"/>
              <a:pPr eaLnBrk="1" hangingPunct="1"/>
              <a:t>2</a:t>
            </a:fld>
            <a:endParaRPr lang="en-US" altLang="zh-CN" sz="1200" i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26605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F1DF1322-ED51-4CD6-B6B2-9C6644C1253B}" type="slidenum">
              <a:rPr lang="zh-CN" altLang="en-US" sz="1200" smtClean="0"/>
              <a:pPr eaLnBrk="1" hangingPunct="1"/>
              <a:t>20</a:t>
            </a:fld>
            <a:endParaRPr lang="en-US" altLang="zh-CN" sz="120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Hans" altLang="en-US" dirty="0"/>
              <a:t>分析时间开销，包括插入，搜索，以及删除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660431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F1DF1322-ED51-4CD6-B6B2-9C6644C1253B}" type="slidenum">
              <a:rPr lang="zh-CN" altLang="en-US" sz="1200" smtClean="0"/>
              <a:pPr eaLnBrk="1" hangingPunct="1"/>
              <a:t>21</a:t>
            </a:fld>
            <a:endParaRPr lang="en-US" altLang="zh-CN" sz="120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Hans" altLang="en-US" dirty="0"/>
              <a:t>分析时间开销，包括插入，搜索，以及删除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803944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F1DF1322-ED51-4CD6-B6B2-9C6644C1253B}" type="slidenum">
              <a:rPr lang="zh-CN" altLang="en-US" sz="1200" smtClean="0"/>
              <a:pPr eaLnBrk="1" hangingPunct="1"/>
              <a:t>22</a:t>
            </a:fld>
            <a:endParaRPr lang="en-US" altLang="zh-CN" sz="120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ja-JP" altLang="en-US"/>
              <a:t>删除的前提假设</a:t>
            </a:r>
            <a:r>
              <a:rPr lang="zh-Hans" altLang="en-US" dirty="0"/>
              <a:t>（</a:t>
            </a:r>
            <a:r>
              <a:rPr lang="ja-JP" altLang="en-US"/>
              <a:t>已查找过</a:t>
            </a:r>
            <a:r>
              <a:rPr lang="zh-Hans" altLang="en-US" dirty="0"/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506902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F1DF1322-ED51-4CD6-B6B2-9C6644C1253B}" type="slidenum">
              <a:rPr lang="zh-CN" altLang="en-US" sz="1200" smtClean="0"/>
              <a:pPr eaLnBrk="1" hangingPunct="1"/>
              <a:t>23</a:t>
            </a:fld>
            <a:endParaRPr lang="en-US" altLang="zh-CN" sz="120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923836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A8273824-D3E8-4560-9596-1F8798FECDA1}" type="slidenum">
              <a:rPr lang="zh-CN" altLang="en-US" sz="1200" smtClean="0"/>
              <a:pPr eaLnBrk="1" hangingPunct="1"/>
              <a:t>24</a:t>
            </a:fld>
            <a:endParaRPr lang="en-US" altLang="zh-CN" sz="120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dirty="0"/>
              <a:t>1. </a:t>
            </a:r>
            <a:r>
              <a:rPr lang="zh-CN" altLang="en-US" dirty="0"/>
              <a:t>简单一致哈希：哈希函数将关键字平均分布到各个地址，并且对于一个关键字，等概率进入任意一个地址</a:t>
            </a:r>
            <a:endParaRPr lang="en-US" altLang="zh-CN" dirty="0"/>
          </a:p>
          <a:p>
            <a:pPr eaLnBrk="1" hangingPunct="1"/>
            <a:r>
              <a:rPr lang="en-US" altLang="zh-CN" dirty="0"/>
              <a:t>2</a:t>
            </a:r>
            <a:r>
              <a:rPr lang="zh-CN" altLang="en-US" dirty="0"/>
              <a:t>。一次不成功检索，哈希函数计算代价为</a:t>
            </a:r>
            <a:r>
              <a:rPr lang="en-US" altLang="zh-CN" dirty="0"/>
              <a:t>1</a:t>
            </a:r>
            <a:r>
              <a:rPr lang="zh-CN" altLang="en-US" dirty="0"/>
              <a:t>，查找长度平均为</a:t>
            </a:r>
            <a:r>
              <a:rPr lang="en-US" altLang="zh-CN" dirty="0"/>
              <a:t>n/m</a:t>
            </a:r>
            <a:r>
              <a:rPr lang="zh-CN" altLang="en-US" dirty="0"/>
              <a:t>，即</a:t>
            </a:r>
            <a:r>
              <a:rPr lang="en-US" altLang="zh-CN" dirty="0"/>
              <a:t>1+</a:t>
            </a:r>
            <a:r>
              <a:rPr lang="en-US" altLang="zh-CN" dirty="0">
                <a:sym typeface="Symbol" pitchFamily="18" charset="2"/>
              </a:rPr>
              <a:t>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472308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A8273824-D3E8-4560-9596-1F8798FECDA1}" type="slidenum">
              <a:rPr lang="zh-CN" altLang="en-US" sz="1200" smtClean="0"/>
              <a:pPr eaLnBrk="1" hangingPunct="1"/>
              <a:t>25</a:t>
            </a:fld>
            <a:endParaRPr lang="en-US" altLang="zh-CN" sz="120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/>
              <a:t>1. </a:t>
            </a:r>
            <a:r>
              <a:rPr lang="zh-CN" altLang="en-US"/>
              <a:t>简单一致哈希：哈希函数将关键字平均分布到各个地址，并且对于一个关键字，等概率进入任意一个地址</a:t>
            </a:r>
            <a:endParaRPr lang="en-US" altLang="zh-CN"/>
          </a:p>
          <a:p>
            <a:pPr eaLnBrk="1" hangingPunct="1"/>
            <a:r>
              <a:rPr lang="en-US" altLang="zh-CN"/>
              <a:t>2</a:t>
            </a:r>
            <a:r>
              <a:rPr lang="zh-CN" altLang="en-US"/>
              <a:t>。一次不成功检索，哈希函数计算代价为</a:t>
            </a:r>
            <a:r>
              <a:rPr lang="en-US" altLang="zh-CN"/>
              <a:t>1</a:t>
            </a:r>
            <a:r>
              <a:rPr lang="zh-CN" altLang="en-US"/>
              <a:t>，查找长度平均为</a:t>
            </a:r>
            <a:r>
              <a:rPr lang="en-US" altLang="zh-CN"/>
              <a:t>n/m</a:t>
            </a:r>
            <a:r>
              <a:rPr lang="zh-CN" altLang="en-US"/>
              <a:t>，即</a:t>
            </a:r>
            <a:r>
              <a:rPr lang="en-US" altLang="zh-CN"/>
              <a:t>1+</a:t>
            </a:r>
            <a:r>
              <a:rPr lang="en-US" altLang="zh-CN">
                <a:sym typeface="Symbol" pitchFamily="18" charset="2"/>
              </a:rPr>
              <a:t>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142579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DAC756BE-141C-409D-B705-C6EA0D2660FF}" type="slidenum">
              <a:rPr lang="zh-CN" altLang="en-US" sz="1200" smtClean="0"/>
              <a:pPr eaLnBrk="1" hangingPunct="1"/>
              <a:t>26</a:t>
            </a:fld>
            <a:endParaRPr lang="en-US" altLang="zh-CN" sz="120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361618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A9CFA1FB-016D-48B4-BBA4-84FDAAE4EA24}" type="slidenum">
              <a:rPr lang="zh-CN" altLang="en-US" sz="1200" smtClean="0"/>
              <a:pPr eaLnBrk="1" hangingPunct="1"/>
              <a:t>27</a:t>
            </a:fld>
            <a:endParaRPr lang="en-US" altLang="zh-CN" sz="120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390191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A3BAC4E3-CC17-4305-9D8E-68DB194ACAF9}" type="slidenum">
              <a:rPr lang="zh-CN" altLang="en-US" sz="1200" smtClean="0"/>
              <a:pPr eaLnBrk="1" hangingPunct="1"/>
              <a:t>28</a:t>
            </a:fld>
            <a:endParaRPr lang="en-US" altLang="zh-CN" sz="120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40455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0D5870B6-8058-40FC-976A-2131B8B3EAD8}" type="slidenum">
              <a:rPr lang="zh-CN" altLang="en-US" sz="1200" smtClean="0"/>
              <a:pPr eaLnBrk="1" hangingPunct="1"/>
              <a:t>29</a:t>
            </a:fld>
            <a:endParaRPr lang="en-US" altLang="zh-CN" sz="120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/>
              <a:t>1</a:t>
            </a:r>
            <a:r>
              <a:rPr lang="zh-CN" altLang="en-US"/>
              <a:t>。所有元素在哈希表中，无链表</a:t>
            </a:r>
            <a:endParaRPr lang="en-US" altLang="zh-CN"/>
          </a:p>
          <a:p>
            <a:pPr eaLnBrk="1" hangingPunct="1"/>
            <a:r>
              <a:rPr lang="en-US" altLang="zh-CN"/>
              <a:t>2</a:t>
            </a:r>
            <a:r>
              <a:rPr lang="zh-CN" altLang="en-US"/>
              <a:t>。再哈希</a:t>
            </a:r>
            <a:endParaRPr lang="en-US" altLang="zh-CN"/>
          </a:p>
          <a:p>
            <a:pPr eaLnBrk="1" hangingPunct="1"/>
            <a:r>
              <a:rPr lang="en-US" altLang="zh-CN"/>
              <a:t>3</a:t>
            </a:r>
            <a:r>
              <a:rPr lang="zh-CN" altLang="en-US"/>
              <a:t>。探测序列是</a:t>
            </a:r>
            <a:r>
              <a:rPr lang="en-US" altLang="zh-CN"/>
              <a:t>0</a:t>
            </a:r>
            <a:r>
              <a:rPr lang="zh-CN" altLang="en-US"/>
              <a:t>至</a:t>
            </a:r>
            <a:r>
              <a:rPr lang="en-US" altLang="zh-CN"/>
              <a:t>m-1</a:t>
            </a:r>
            <a:r>
              <a:rPr lang="zh-CN" altLang="en-US"/>
              <a:t>的全排列</a:t>
            </a:r>
          </a:p>
        </p:txBody>
      </p:sp>
    </p:spTree>
    <p:extLst>
      <p:ext uri="{BB962C8B-B14F-4D97-AF65-F5344CB8AC3E}">
        <p14:creationId xmlns:p14="http://schemas.microsoft.com/office/powerpoint/2010/main" val="2341173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E07665F4-BF8F-4E2B-A2A3-1E142FD0FCDC}" type="slidenum">
              <a:rPr lang="zh-CN" altLang="en-US" sz="1200" i="0" smtClean="0"/>
              <a:pPr eaLnBrk="1" hangingPunct="1"/>
              <a:t>3</a:t>
            </a:fld>
            <a:endParaRPr lang="en-US" altLang="zh-CN" sz="1200" i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268989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0D5870B6-8058-40FC-976A-2131B8B3EAD8}" type="slidenum">
              <a:rPr lang="zh-CN" altLang="en-US" sz="1200" smtClean="0"/>
              <a:pPr eaLnBrk="1" hangingPunct="1"/>
              <a:t>30</a:t>
            </a:fld>
            <a:endParaRPr lang="en-US" altLang="zh-CN" sz="120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/>
              <a:t>1</a:t>
            </a:r>
            <a:r>
              <a:rPr lang="zh-CN" altLang="en-US"/>
              <a:t>。所有元素在哈希表中，无链表</a:t>
            </a:r>
            <a:endParaRPr lang="en-US" altLang="zh-CN"/>
          </a:p>
          <a:p>
            <a:pPr eaLnBrk="1" hangingPunct="1"/>
            <a:r>
              <a:rPr lang="en-US" altLang="zh-CN"/>
              <a:t>2</a:t>
            </a:r>
            <a:r>
              <a:rPr lang="zh-CN" altLang="en-US"/>
              <a:t>。再哈希</a:t>
            </a:r>
            <a:endParaRPr lang="en-US" altLang="zh-CN"/>
          </a:p>
          <a:p>
            <a:pPr eaLnBrk="1" hangingPunct="1"/>
            <a:r>
              <a:rPr lang="en-US" altLang="zh-CN"/>
              <a:t>3</a:t>
            </a:r>
            <a:r>
              <a:rPr lang="zh-CN" altLang="en-US"/>
              <a:t>。探测序列是</a:t>
            </a:r>
            <a:r>
              <a:rPr lang="en-US" altLang="zh-CN"/>
              <a:t>0</a:t>
            </a:r>
            <a:r>
              <a:rPr lang="zh-CN" altLang="en-US"/>
              <a:t>至</a:t>
            </a:r>
            <a:r>
              <a:rPr lang="en-US" altLang="zh-CN"/>
              <a:t>m-1</a:t>
            </a:r>
            <a:r>
              <a:rPr lang="zh-CN" altLang="en-US"/>
              <a:t>的全排列</a:t>
            </a:r>
          </a:p>
        </p:txBody>
      </p:sp>
    </p:spTree>
    <p:extLst>
      <p:ext uri="{BB962C8B-B14F-4D97-AF65-F5344CB8AC3E}">
        <p14:creationId xmlns:p14="http://schemas.microsoft.com/office/powerpoint/2010/main" val="169644549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AAB37E0C-D828-4AEA-A1FF-EFC677FFB234}" type="slidenum">
              <a:rPr lang="zh-CN" altLang="en-US" sz="1200" smtClean="0"/>
              <a:pPr eaLnBrk="1" hangingPunct="1"/>
              <a:t>31</a:t>
            </a:fld>
            <a:endParaRPr lang="en-US" altLang="zh-CN" sz="120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7284512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A3BAC4E3-CC17-4305-9D8E-68DB194ACAF9}" type="slidenum">
              <a:rPr lang="zh-CN" altLang="en-US" sz="1200" smtClean="0"/>
              <a:pPr eaLnBrk="1" hangingPunct="1"/>
              <a:t>32</a:t>
            </a:fld>
            <a:endParaRPr lang="en-US" altLang="zh-CN" sz="120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dirty="0"/>
              <a:t>线性探查法</a:t>
            </a:r>
          </a:p>
        </p:txBody>
      </p:sp>
    </p:spTree>
    <p:extLst>
      <p:ext uri="{BB962C8B-B14F-4D97-AF65-F5344CB8AC3E}">
        <p14:creationId xmlns:p14="http://schemas.microsoft.com/office/powerpoint/2010/main" val="120564392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A3BAC4E3-CC17-4305-9D8E-68DB194ACAF9}" type="slidenum">
              <a:rPr lang="zh-CN" altLang="en-US" sz="1200" smtClean="0"/>
              <a:pPr eaLnBrk="1" hangingPunct="1"/>
              <a:t>33</a:t>
            </a:fld>
            <a:endParaRPr lang="en-US" altLang="zh-CN" sz="120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dirty="0"/>
              <a:t>线性探查法</a:t>
            </a:r>
          </a:p>
        </p:txBody>
      </p:sp>
    </p:spTree>
    <p:extLst>
      <p:ext uri="{BB962C8B-B14F-4D97-AF65-F5344CB8AC3E}">
        <p14:creationId xmlns:p14="http://schemas.microsoft.com/office/powerpoint/2010/main" val="276895323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A3BAC4E3-CC17-4305-9D8E-68DB194ACAF9}" type="slidenum">
              <a:rPr lang="zh-CN" altLang="en-US" sz="1200" smtClean="0"/>
              <a:pPr eaLnBrk="1" hangingPunct="1"/>
              <a:t>34</a:t>
            </a:fld>
            <a:endParaRPr lang="en-US" altLang="zh-CN" sz="120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dirty="0"/>
              <a:t>线性探查法</a:t>
            </a:r>
          </a:p>
        </p:txBody>
      </p:sp>
    </p:spTree>
    <p:extLst>
      <p:ext uri="{BB962C8B-B14F-4D97-AF65-F5344CB8AC3E}">
        <p14:creationId xmlns:p14="http://schemas.microsoft.com/office/powerpoint/2010/main" val="417220169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A8273824-D3E8-4560-9596-1F8798FECDA1}" type="slidenum">
              <a:rPr lang="zh-CN" altLang="en-US" sz="1200" smtClean="0"/>
              <a:pPr eaLnBrk="1" hangingPunct="1"/>
              <a:t>35</a:t>
            </a:fld>
            <a:endParaRPr lang="en-US" altLang="zh-CN" sz="120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dirty="0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80264688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56D787AD-685C-40ED-81CB-3C16431927D4}" type="slidenum">
              <a:rPr lang="zh-CN" altLang="en-US" sz="1200" smtClean="0"/>
              <a:pPr eaLnBrk="1" hangingPunct="1"/>
              <a:t>37</a:t>
            </a:fld>
            <a:endParaRPr lang="en-US" altLang="zh-CN" sz="120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284942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56D787AD-685C-40ED-81CB-3C16431927D4}" type="slidenum">
              <a:rPr lang="zh-CN" altLang="en-US" sz="1200" smtClean="0"/>
              <a:pPr eaLnBrk="1" hangingPunct="1"/>
              <a:t>38</a:t>
            </a:fld>
            <a:endParaRPr lang="en-US" altLang="zh-CN" sz="120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275206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0110DDE4-FC9E-42DE-A50E-F8644F926070}" type="slidenum">
              <a:rPr lang="zh-CN" altLang="en-US" sz="1200" smtClean="0"/>
              <a:pPr eaLnBrk="1" hangingPunct="1"/>
              <a:t>39</a:t>
            </a:fld>
            <a:endParaRPr lang="en-US" altLang="zh-CN" sz="120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/>
              <a:t>第</a:t>
            </a:r>
            <a:r>
              <a:rPr lang="en-US" altLang="zh-CN"/>
              <a:t>i+1</a:t>
            </a:r>
            <a:r>
              <a:rPr lang="zh-CN" altLang="en-US"/>
              <a:t>个成功的探测，就是</a:t>
            </a:r>
            <a:r>
              <a:rPr lang="en-US" altLang="zh-CN"/>
              <a:t>i</a:t>
            </a:r>
            <a:r>
              <a:rPr lang="zh-CN" altLang="en-US"/>
              <a:t>个元素基础上的不成功探测。</a:t>
            </a:r>
          </a:p>
        </p:txBody>
      </p:sp>
    </p:spTree>
    <p:extLst>
      <p:ext uri="{BB962C8B-B14F-4D97-AF65-F5344CB8AC3E}">
        <p14:creationId xmlns:p14="http://schemas.microsoft.com/office/powerpoint/2010/main" val="33865660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56D787AD-685C-40ED-81CB-3C16431927D4}" type="slidenum">
              <a:rPr lang="zh-CN" altLang="en-US" sz="1200" smtClean="0"/>
              <a:pPr eaLnBrk="1" hangingPunct="1"/>
              <a:t>40</a:t>
            </a:fld>
            <a:endParaRPr lang="en-US" altLang="zh-CN" sz="120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8127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E07665F4-BF8F-4E2B-A2A3-1E142FD0FCDC}" type="slidenum">
              <a:rPr lang="zh-CN" altLang="en-US" sz="1200" i="0" smtClean="0"/>
              <a:pPr eaLnBrk="1" hangingPunct="1"/>
              <a:t>4</a:t>
            </a:fld>
            <a:endParaRPr lang="en-US" altLang="zh-CN" sz="1200" i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885605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6ED1A291-91C1-485E-9210-475E9EE81036}" type="slidenum">
              <a:rPr lang="zh-CN" altLang="en-US" sz="1200" smtClean="0"/>
              <a:pPr eaLnBrk="1" hangingPunct="1"/>
              <a:t>41</a:t>
            </a:fld>
            <a:endParaRPr lang="en-US" altLang="zh-CN" sz="120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/>
              <a:t>统一哈希</a:t>
            </a:r>
          </a:p>
        </p:txBody>
      </p:sp>
    </p:spTree>
    <p:extLst>
      <p:ext uri="{BB962C8B-B14F-4D97-AF65-F5344CB8AC3E}">
        <p14:creationId xmlns:p14="http://schemas.microsoft.com/office/powerpoint/2010/main" val="145544466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A3BAC4E3-CC17-4305-9D8E-68DB194ACAF9}" type="slidenum">
              <a:rPr lang="zh-CN" altLang="en-US" sz="1200" smtClean="0"/>
              <a:pPr eaLnBrk="1" hangingPunct="1"/>
              <a:t>42</a:t>
            </a:fld>
            <a:endParaRPr lang="en-US" altLang="zh-CN" sz="120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877763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6ED1A291-91C1-485E-9210-475E9EE81036}" type="slidenum">
              <a:rPr lang="zh-CN" altLang="en-US" sz="1200" smtClean="0"/>
              <a:pPr eaLnBrk="1" hangingPunct="1"/>
              <a:t>43</a:t>
            </a:fld>
            <a:endParaRPr lang="en-US" altLang="zh-CN" sz="120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/>
              <a:t>统一哈希</a:t>
            </a:r>
          </a:p>
        </p:txBody>
      </p:sp>
    </p:spTree>
    <p:extLst>
      <p:ext uri="{BB962C8B-B14F-4D97-AF65-F5344CB8AC3E}">
        <p14:creationId xmlns:p14="http://schemas.microsoft.com/office/powerpoint/2010/main" val="33812286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DD403821-93F5-475B-8939-AF68C8E7659F}" type="slidenum">
              <a:rPr lang="zh-CN" altLang="en-US" sz="1200" smtClean="0"/>
              <a:pPr eaLnBrk="1" hangingPunct="1"/>
              <a:t>5</a:t>
            </a:fld>
            <a:endParaRPr lang="en-US" altLang="zh-CN" sz="120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36842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DD403821-93F5-475B-8939-AF68C8E7659F}" type="slidenum">
              <a:rPr lang="zh-CN" altLang="en-US" sz="1200" smtClean="0"/>
              <a:pPr eaLnBrk="1" hangingPunct="1"/>
              <a:t>6</a:t>
            </a:fld>
            <a:endParaRPr lang="en-US" altLang="zh-CN" sz="120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62030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DD403821-93F5-475B-8939-AF68C8E7659F}" type="slidenum">
              <a:rPr lang="zh-CN" altLang="en-US" sz="1200" smtClean="0"/>
              <a:pPr eaLnBrk="1" hangingPunct="1"/>
              <a:t>7</a:t>
            </a:fld>
            <a:endParaRPr lang="en-US" altLang="zh-CN" sz="120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26162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DD403821-93F5-475B-8939-AF68C8E7659F}" type="slidenum">
              <a:rPr lang="zh-CN" altLang="en-US" sz="1200" smtClean="0"/>
              <a:pPr eaLnBrk="1" hangingPunct="1"/>
              <a:t>8</a:t>
            </a:fld>
            <a:endParaRPr lang="en-US" altLang="zh-CN" sz="120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9955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A3BAC4E3-CC17-4305-9D8E-68DB194ACAF9}" type="slidenum">
              <a:rPr lang="zh-CN" altLang="en-US" sz="1200" smtClean="0"/>
              <a:pPr eaLnBrk="1" hangingPunct="1"/>
              <a:t>9</a:t>
            </a:fld>
            <a:endParaRPr lang="en-US" altLang="zh-CN" sz="120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038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0" y="0"/>
            <a:ext cx="9144000" cy="3365500"/>
            <a:chOff x="0" y="0"/>
            <a:chExt cx="5760" cy="2120"/>
          </a:xfrm>
        </p:grpSpPr>
        <p:pic>
          <p:nvPicPr>
            <p:cNvPr id="5" name="Picture 16" descr="ARTBANNA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25"/>
            <a:stretch>
              <a:fillRect/>
            </a:stretch>
          </p:blipFill>
          <p:spPr bwMode="invGray">
            <a:xfrm>
              <a:off x="0" y="0"/>
              <a:ext cx="5760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17" descr="Arthsepa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8" y="2059"/>
              <a:ext cx="2832" cy="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6869" name="Rectangle 5"/>
          <p:cNvSpPr>
            <a:spLocks noGrp="1" noChangeArrowheads="1"/>
          </p:cNvSpPr>
          <p:nvPr>
            <p:ph type="ctrTitle"/>
          </p:nvPr>
        </p:nvSpPr>
        <p:spPr>
          <a:xfrm>
            <a:off x="990600" y="1905000"/>
            <a:ext cx="7772400" cy="1143000"/>
          </a:xfrm>
        </p:spPr>
        <p:txBody>
          <a:bodyPr/>
          <a:lstStyle>
            <a:lvl1pPr algn="r"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6870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2686050" y="3492500"/>
            <a:ext cx="6102350" cy="1752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3359150" y="634365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6019800" y="634365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25413" y="636111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332D5E-CB8A-4E4D-8A24-65FC75890F2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19218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797155-7D6D-4D7A-9145-032E72A03E0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05990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96088" y="722313"/>
            <a:ext cx="2159000" cy="5334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7500" y="722313"/>
            <a:ext cx="6326188" cy="5334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307A68-73A2-42EE-95E0-2CE61FA3F40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644259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500" y="722313"/>
            <a:ext cx="8637588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28613" y="1941513"/>
            <a:ext cx="4027487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08500" y="1941513"/>
            <a:ext cx="4029075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608D6B-E536-4B4E-A14F-1222BCB1AEE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70232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E01001-D96E-4238-B7E5-B84B02870CC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69783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3F8E55-AF31-4E6F-881F-028D26BA3B0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12457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8613" y="1941513"/>
            <a:ext cx="4027487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08500" y="1941513"/>
            <a:ext cx="4029075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DD1CD6-5040-484B-850A-8BBFE62D086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91399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B6D0D5-A908-474F-ABD2-4605C2B9BE4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63290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D67F54-8144-4F3B-9B97-409C5E2A84A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15938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A9E18B-B22D-4157-BEDB-08E9C10A3A1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12688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E6D96F-7C6F-43D7-AA01-14D4977384D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16677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073B4E-2143-4107-9C1A-D2C2FDC80A2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06803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2"/>
            </a:gs>
            <a:gs pos="100000">
              <a:schemeClr val="bg1"/>
            </a:gs>
          </a:gsLst>
          <a:path path="rect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0"/>
          <p:cNvGrpSpPr>
            <a:grpSpLocks/>
          </p:cNvGrpSpPr>
          <p:nvPr/>
        </p:nvGrpSpPr>
        <p:grpSpPr bwMode="auto">
          <a:xfrm>
            <a:off x="-7938" y="1636713"/>
            <a:ext cx="9148763" cy="4618037"/>
            <a:chOff x="-5" y="1031"/>
            <a:chExt cx="5763" cy="2909"/>
          </a:xfrm>
        </p:grpSpPr>
        <p:pic>
          <p:nvPicPr>
            <p:cNvPr id="1032" name="Picture 16" descr="ARTHSEPA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3778" y="3893"/>
              <a:ext cx="1980" cy="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3" name="Picture 18" descr="Arthsepa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5" y="1031"/>
              <a:ext cx="2832" cy="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27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317500" y="722313"/>
            <a:ext cx="8637588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8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8613" y="1941513"/>
            <a:ext cx="8208962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128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33763" y="63436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9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108700" y="634365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30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46050" y="6361113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/>
            </a:lvl1pPr>
          </a:lstStyle>
          <a:p>
            <a:pPr>
              <a:defRPr/>
            </a:pPr>
            <a:fld id="{8E35A9CF-CA50-4232-AD6E-2B9C054B25B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CCFF33"/>
        </a:buClr>
        <a:buSzPct val="70000"/>
        <a:buFont typeface="Wingdings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Wingdings" pitchFamily="2" charset="2"/>
        <a:buChar char="n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99CC"/>
        </a:buClr>
        <a:buSzPct val="65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heng@nju.edu.c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6.xml"/><Relationship Id="rId6" Type="http://schemas.openxmlformats.org/officeDocument/2006/relationships/image" Target="../media/image5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1.bin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7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30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0.wmf"/><Relationship Id="rId2" Type="http://schemas.openxmlformats.org/officeDocument/2006/relationships/tags" Target="../tags/tag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2.jpeg"/><Relationship Id="rId4" Type="http://schemas.openxmlformats.org/officeDocument/2006/relationships/notesSlide" Target="../notesSlides/notesSlide38.xml"/><Relationship Id="rId9" Type="http://schemas.openxmlformats.org/officeDocument/2006/relationships/image" Target="../media/image11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0600" y="2278559"/>
            <a:ext cx="7772400" cy="769441"/>
          </a:xfrm>
        </p:spPr>
        <p:txBody>
          <a:bodyPr/>
          <a:lstStyle/>
          <a:p>
            <a:pPr algn="ctr" eaLnBrk="1" hangingPunct="1"/>
            <a:r>
              <a:rPr lang="en-US" altLang="zh-CN" dirty="0"/>
              <a:t>Hash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471D71E-5F56-4E47-9C2A-F9AE2B6A5146}"/>
              </a:ext>
            </a:extLst>
          </p:cNvPr>
          <p:cNvSpPr txBox="1"/>
          <p:nvPr/>
        </p:nvSpPr>
        <p:spPr>
          <a:xfrm>
            <a:off x="3937025" y="4781659"/>
            <a:ext cx="3600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i="0" dirty="0"/>
              <a:t>张胜</a:t>
            </a:r>
            <a:endParaRPr kumimoji="1" lang="en-US" altLang="zh-CN" sz="2800" i="0" dirty="0"/>
          </a:p>
          <a:p>
            <a:r>
              <a:rPr lang="en-US" altLang="zh-CN" sz="2800" i="0" dirty="0">
                <a:hlinkClick r:id="rId3"/>
              </a:rPr>
              <a:t>sheng@nju.edu.cn</a:t>
            </a:r>
            <a:endParaRPr lang="en-US" altLang="zh-CN" sz="2800" i="0" dirty="0"/>
          </a:p>
          <a:p>
            <a:r>
              <a:rPr kumimoji="1" lang="zh-CN" altLang="en-US" sz="2800" i="0" dirty="0"/>
              <a:t>南京大学</a:t>
            </a:r>
            <a:endParaRPr kumimoji="1" lang="en-US" altLang="zh-CN" sz="2800" i="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Fortunately, we have Hashing!</a:t>
            </a:r>
          </a:p>
        </p:txBody>
      </p:sp>
      <p:sp>
        <p:nvSpPr>
          <p:cNvPr id="13315" name="Rectangle 5"/>
          <p:cNvSpPr>
            <a:spLocks noChangeArrowheads="1"/>
          </p:cNvSpPr>
          <p:nvPr/>
        </p:nvSpPr>
        <p:spPr bwMode="auto">
          <a:xfrm>
            <a:off x="1466850" y="2349500"/>
            <a:ext cx="1295400" cy="40322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13316" name="Line 6"/>
          <p:cNvSpPr>
            <a:spLocks noChangeShapeType="1"/>
          </p:cNvSpPr>
          <p:nvPr/>
        </p:nvSpPr>
        <p:spPr bwMode="auto">
          <a:xfrm>
            <a:off x="1476375" y="4364038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317" name="Line 7"/>
          <p:cNvSpPr>
            <a:spLocks noChangeShapeType="1"/>
          </p:cNvSpPr>
          <p:nvPr/>
        </p:nvSpPr>
        <p:spPr bwMode="auto">
          <a:xfrm>
            <a:off x="1476375" y="3355975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318" name="Line 8"/>
          <p:cNvSpPr>
            <a:spLocks noChangeShapeType="1"/>
          </p:cNvSpPr>
          <p:nvPr/>
        </p:nvSpPr>
        <p:spPr bwMode="auto">
          <a:xfrm>
            <a:off x="1476375" y="2852738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319" name="Line 9"/>
          <p:cNvSpPr>
            <a:spLocks noChangeShapeType="1"/>
          </p:cNvSpPr>
          <p:nvPr/>
        </p:nvSpPr>
        <p:spPr bwMode="auto">
          <a:xfrm>
            <a:off x="1476375" y="38608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320" name="Line 10"/>
          <p:cNvSpPr>
            <a:spLocks noChangeShapeType="1"/>
          </p:cNvSpPr>
          <p:nvPr/>
        </p:nvSpPr>
        <p:spPr bwMode="auto">
          <a:xfrm>
            <a:off x="1476375" y="53721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321" name="Line 11"/>
          <p:cNvSpPr>
            <a:spLocks noChangeShapeType="1"/>
          </p:cNvSpPr>
          <p:nvPr/>
        </p:nvSpPr>
        <p:spPr bwMode="auto">
          <a:xfrm>
            <a:off x="1476375" y="4868863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322" name="Line 12"/>
          <p:cNvSpPr>
            <a:spLocks noChangeShapeType="1"/>
          </p:cNvSpPr>
          <p:nvPr/>
        </p:nvSpPr>
        <p:spPr bwMode="auto">
          <a:xfrm>
            <a:off x="1476375" y="5876925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323" name="Text Box 13"/>
          <p:cNvSpPr txBox="1">
            <a:spLocks noChangeArrowheads="1"/>
          </p:cNvSpPr>
          <p:nvPr/>
        </p:nvSpPr>
        <p:spPr bwMode="auto">
          <a:xfrm>
            <a:off x="1835150" y="1844675"/>
            <a:ext cx="504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i="1"/>
              <a:t>H</a:t>
            </a:r>
          </a:p>
        </p:txBody>
      </p:sp>
      <p:sp>
        <p:nvSpPr>
          <p:cNvPr id="13324" name="Text Box 14"/>
          <p:cNvSpPr txBox="1">
            <a:spLocks noChangeArrowheads="1"/>
          </p:cNvSpPr>
          <p:nvPr/>
        </p:nvSpPr>
        <p:spPr bwMode="auto">
          <a:xfrm>
            <a:off x="341313" y="1943100"/>
            <a:ext cx="1035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dirty="0"/>
              <a:t>Index</a:t>
            </a:r>
          </a:p>
        </p:txBody>
      </p:sp>
      <p:sp>
        <p:nvSpPr>
          <p:cNvPr id="13325" name="Text Box 15"/>
          <p:cNvSpPr txBox="1">
            <a:spLocks noChangeArrowheads="1"/>
          </p:cNvSpPr>
          <p:nvPr/>
        </p:nvSpPr>
        <p:spPr bwMode="auto">
          <a:xfrm>
            <a:off x="1106488" y="2349500"/>
            <a:ext cx="3603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0</a:t>
            </a:r>
          </a:p>
        </p:txBody>
      </p:sp>
      <p:sp>
        <p:nvSpPr>
          <p:cNvPr id="13326" name="Text Box 16"/>
          <p:cNvSpPr txBox="1">
            <a:spLocks noChangeArrowheads="1"/>
          </p:cNvSpPr>
          <p:nvPr/>
        </p:nvSpPr>
        <p:spPr bwMode="auto">
          <a:xfrm>
            <a:off x="1106488" y="2889250"/>
            <a:ext cx="3603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1</a:t>
            </a:r>
          </a:p>
        </p:txBody>
      </p:sp>
      <p:sp>
        <p:nvSpPr>
          <p:cNvPr id="13327" name="Text Box 17"/>
          <p:cNvSpPr txBox="1">
            <a:spLocks noChangeArrowheads="1"/>
          </p:cNvSpPr>
          <p:nvPr/>
        </p:nvSpPr>
        <p:spPr bwMode="auto">
          <a:xfrm>
            <a:off x="1106488" y="3384550"/>
            <a:ext cx="3603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2</a:t>
            </a:r>
          </a:p>
        </p:txBody>
      </p:sp>
      <p:sp>
        <p:nvSpPr>
          <p:cNvPr id="13328" name="Text Box 18"/>
          <p:cNvSpPr txBox="1">
            <a:spLocks noChangeArrowheads="1"/>
          </p:cNvSpPr>
          <p:nvPr/>
        </p:nvSpPr>
        <p:spPr bwMode="auto">
          <a:xfrm>
            <a:off x="1106488" y="3878263"/>
            <a:ext cx="3603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3</a:t>
            </a:r>
          </a:p>
        </p:txBody>
      </p:sp>
      <p:sp>
        <p:nvSpPr>
          <p:cNvPr id="13329" name="Text Box 19"/>
          <p:cNvSpPr txBox="1">
            <a:spLocks noChangeArrowheads="1"/>
          </p:cNvSpPr>
          <p:nvPr/>
        </p:nvSpPr>
        <p:spPr bwMode="auto">
          <a:xfrm>
            <a:off x="1106488" y="4373563"/>
            <a:ext cx="3603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4</a:t>
            </a:r>
          </a:p>
        </p:txBody>
      </p:sp>
      <p:sp>
        <p:nvSpPr>
          <p:cNvPr id="13330" name="Text Box 20"/>
          <p:cNvSpPr txBox="1">
            <a:spLocks noChangeArrowheads="1"/>
          </p:cNvSpPr>
          <p:nvPr/>
        </p:nvSpPr>
        <p:spPr bwMode="auto">
          <a:xfrm>
            <a:off x="1106488" y="4914900"/>
            <a:ext cx="3603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5</a:t>
            </a:r>
          </a:p>
        </p:txBody>
      </p:sp>
      <p:sp>
        <p:nvSpPr>
          <p:cNvPr id="13331" name="Text Box 21"/>
          <p:cNvSpPr txBox="1">
            <a:spLocks noChangeArrowheads="1"/>
          </p:cNvSpPr>
          <p:nvPr/>
        </p:nvSpPr>
        <p:spPr bwMode="auto">
          <a:xfrm>
            <a:off x="1106488" y="5408613"/>
            <a:ext cx="3603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6</a:t>
            </a:r>
          </a:p>
        </p:txBody>
      </p:sp>
      <p:sp>
        <p:nvSpPr>
          <p:cNvPr id="13332" name="Text Box 22"/>
          <p:cNvSpPr txBox="1">
            <a:spLocks noChangeArrowheads="1"/>
          </p:cNvSpPr>
          <p:nvPr/>
        </p:nvSpPr>
        <p:spPr bwMode="auto">
          <a:xfrm>
            <a:off x="1106488" y="5903913"/>
            <a:ext cx="3603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7</a:t>
            </a:r>
          </a:p>
        </p:txBody>
      </p:sp>
      <p:sp>
        <p:nvSpPr>
          <p:cNvPr id="13333" name="Text Box 23"/>
          <p:cNvSpPr txBox="1">
            <a:spLocks noChangeArrowheads="1"/>
          </p:cNvSpPr>
          <p:nvPr/>
        </p:nvSpPr>
        <p:spPr bwMode="auto">
          <a:xfrm>
            <a:off x="3530140" y="2181249"/>
            <a:ext cx="4005263" cy="466725"/>
          </a:xfrm>
          <a:prstGeom prst="rect">
            <a:avLst/>
          </a:prstGeom>
          <a:solidFill>
            <a:srgbClr val="CCFFCC"/>
          </a:solidFill>
          <a:ln w="9525">
            <a:solidFill>
              <a:srgbClr val="008000"/>
            </a:solidFill>
            <a:miter lim="800000"/>
            <a:headEnd/>
            <a:tailEnd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dirty="0"/>
              <a:t>Hash function: </a:t>
            </a:r>
            <a:r>
              <a:rPr lang="en-US" altLang="zh-CN" b="1" dirty="0">
                <a:solidFill>
                  <a:srgbClr val="FF0000"/>
                </a:solidFill>
              </a:rPr>
              <a:t>h(x)=5x mod 8</a:t>
            </a:r>
          </a:p>
        </p:txBody>
      </p:sp>
      <p:sp>
        <p:nvSpPr>
          <p:cNvPr id="13334" name="Text Box 24"/>
          <p:cNvSpPr txBox="1">
            <a:spLocks noChangeArrowheads="1"/>
          </p:cNvSpPr>
          <p:nvPr/>
        </p:nvSpPr>
        <p:spPr bwMode="auto">
          <a:xfrm>
            <a:off x="1692275" y="3878263"/>
            <a:ext cx="8556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 dirty="0">
                <a:solidFill>
                  <a:srgbClr val="0000CC"/>
                </a:solidFill>
              </a:rPr>
              <a:t>55</a:t>
            </a:r>
          </a:p>
        </p:txBody>
      </p:sp>
      <p:sp>
        <p:nvSpPr>
          <p:cNvPr id="13335" name="Text Box 25"/>
          <p:cNvSpPr txBox="1">
            <a:spLocks noChangeArrowheads="1"/>
          </p:cNvSpPr>
          <p:nvPr/>
        </p:nvSpPr>
        <p:spPr bwMode="auto">
          <a:xfrm>
            <a:off x="1692275" y="4373563"/>
            <a:ext cx="8556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 dirty="0">
                <a:solidFill>
                  <a:srgbClr val="0000CC"/>
                </a:solidFill>
              </a:rPr>
              <a:t>4</a:t>
            </a:r>
          </a:p>
        </p:txBody>
      </p:sp>
      <p:sp>
        <p:nvSpPr>
          <p:cNvPr id="13336" name="Text Box 26"/>
          <p:cNvSpPr txBox="1">
            <a:spLocks noChangeArrowheads="1"/>
          </p:cNvSpPr>
          <p:nvPr/>
        </p:nvSpPr>
        <p:spPr bwMode="auto">
          <a:xfrm>
            <a:off x="1736725" y="2349500"/>
            <a:ext cx="8556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 dirty="0">
                <a:solidFill>
                  <a:srgbClr val="0000CC"/>
                </a:solidFill>
              </a:rPr>
              <a:t>8</a:t>
            </a:r>
          </a:p>
        </p:txBody>
      </p:sp>
      <p:sp>
        <p:nvSpPr>
          <p:cNvPr id="13337" name="Text Box 27"/>
          <p:cNvSpPr txBox="1">
            <a:spLocks noChangeArrowheads="1"/>
          </p:cNvSpPr>
          <p:nvPr/>
        </p:nvSpPr>
        <p:spPr bwMode="auto">
          <a:xfrm>
            <a:off x="1736725" y="5408613"/>
            <a:ext cx="8556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 dirty="0">
                <a:solidFill>
                  <a:srgbClr val="0000CC"/>
                </a:solidFill>
              </a:rPr>
              <a:t>1918</a:t>
            </a:r>
          </a:p>
        </p:txBody>
      </p:sp>
      <p:sp>
        <p:nvSpPr>
          <p:cNvPr id="13338" name="Cloud"/>
          <p:cNvSpPr>
            <a:spLocks noChangeAspect="1" noEditPoints="1" noChangeArrowheads="1"/>
          </p:cNvSpPr>
          <p:nvPr/>
        </p:nvSpPr>
        <p:spPr bwMode="auto">
          <a:xfrm>
            <a:off x="5202238" y="2933700"/>
            <a:ext cx="3284537" cy="2565400"/>
          </a:xfrm>
          <a:custGeom>
            <a:avLst/>
            <a:gdLst>
              <a:gd name="T0" fmla="*/ 1549207 w 21600"/>
              <a:gd name="T1" fmla="*/ 152344379 h 21600"/>
              <a:gd name="T2" fmla="*/ 249726541 w 21600"/>
              <a:gd name="T3" fmla="*/ 304364282 h 21600"/>
              <a:gd name="T4" fmla="*/ 499036737 w 21600"/>
              <a:gd name="T5" fmla="*/ 152344379 h 21600"/>
              <a:gd name="T6" fmla="*/ 249726541 w 21600"/>
              <a:gd name="T7" fmla="*/ 17420848 h 21600"/>
              <a:gd name="T8" fmla="*/ 0 60000 65536"/>
              <a:gd name="T9" fmla="*/ 0 60000 65536"/>
              <a:gd name="T10" fmla="*/ 0 60000 65536"/>
              <a:gd name="T11" fmla="*/ 0 60000 65536"/>
              <a:gd name="T12" fmla="*/ 2977 w 21600"/>
              <a:gd name="T13" fmla="*/ 3262 h 21600"/>
              <a:gd name="T14" fmla="*/ 17087 w 21600"/>
              <a:gd name="T15" fmla="*/ 1733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lnTo>
                  <a:pt x="1949" y="7180"/>
                </a:ln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FFBE7D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13339" name="Text Box 30"/>
          <p:cNvSpPr txBox="1">
            <a:spLocks noChangeArrowheads="1"/>
          </p:cNvSpPr>
          <p:nvPr/>
        </p:nvSpPr>
        <p:spPr bwMode="auto">
          <a:xfrm>
            <a:off x="5921375" y="3563938"/>
            <a:ext cx="9001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 dirty="0">
                <a:solidFill>
                  <a:schemeClr val="tx2"/>
                </a:solidFill>
              </a:rPr>
              <a:t>55</a:t>
            </a:r>
          </a:p>
        </p:txBody>
      </p:sp>
      <p:sp>
        <p:nvSpPr>
          <p:cNvPr id="13340" name="Text Box 31"/>
          <p:cNvSpPr txBox="1">
            <a:spLocks noChangeArrowheads="1"/>
          </p:cNvSpPr>
          <p:nvPr/>
        </p:nvSpPr>
        <p:spPr bwMode="auto">
          <a:xfrm>
            <a:off x="6472596" y="4159501"/>
            <a:ext cx="90011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 dirty="0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13341" name="Line 32"/>
          <p:cNvSpPr>
            <a:spLocks noChangeShapeType="1"/>
          </p:cNvSpPr>
          <p:nvPr/>
        </p:nvSpPr>
        <p:spPr bwMode="auto">
          <a:xfrm flipH="1">
            <a:off x="2771775" y="3898901"/>
            <a:ext cx="3149600" cy="245429"/>
          </a:xfrm>
          <a:prstGeom prst="line">
            <a:avLst/>
          </a:prstGeom>
          <a:noFill/>
          <a:ln w="25400">
            <a:solidFill>
              <a:srgbClr val="9933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344" name="Text Box 36"/>
          <p:cNvSpPr txBox="1">
            <a:spLocks noChangeArrowheads="1"/>
          </p:cNvSpPr>
          <p:nvPr/>
        </p:nvSpPr>
        <p:spPr bwMode="auto">
          <a:xfrm rot="822467">
            <a:off x="3648150" y="3082074"/>
            <a:ext cx="13049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dirty="0"/>
              <a:t>hashing</a:t>
            </a:r>
          </a:p>
        </p:txBody>
      </p:sp>
      <p:sp>
        <p:nvSpPr>
          <p:cNvPr id="13346" name="Line 40"/>
          <p:cNvSpPr>
            <a:spLocks noChangeShapeType="1"/>
          </p:cNvSpPr>
          <p:nvPr/>
        </p:nvSpPr>
        <p:spPr bwMode="auto">
          <a:xfrm flipH="1">
            <a:off x="2762250" y="4390334"/>
            <a:ext cx="3779837" cy="315913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chemeClr val="tx2"/>
              </a:solidFill>
            </a:endParaRPr>
          </a:p>
        </p:txBody>
      </p:sp>
      <p:sp>
        <p:nvSpPr>
          <p:cNvPr id="34" name="Text Box 30">
            <a:extLst>
              <a:ext uri="{FF2B5EF4-FFF2-40B4-BE49-F238E27FC236}">
                <a16:creationId xmlns:a16="http://schemas.microsoft.com/office/drawing/2014/main" id="{8F9224F9-3F75-5A42-8BFB-31F282A9D5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0568" y="3429503"/>
            <a:ext cx="9001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 dirty="0">
                <a:solidFill>
                  <a:schemeClr val="tx2"/>
                </a:solidFill>
              </a:rPr>
              <a:t>8</a:t>
            </a:r>
          </a:p>
        </p:txBody>
      </p:sp>
      <p:sp>
        <p:nvSpPr>
          <p:cNvPr id="35" name="Line 32">
            <a:extLst>
              <a:ext uri="{FF2B5EF4-FFF2-40B4-BE49-F238E27FC236}">
                <a16:creationId xmlns:a16="http://schemas.microsoft.com/office/drawing/2014/main" id="{6EEC1BD0-3A65-C846-BB79-5323F8EFD0C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771774" y="2694989"/>
            <a:ext cx="4410515" cy="931758"/>
          </a:xfrm>
          <a:prstGeom prst="line">
            <a:avLst/>
          </a:prstGeom>
          <a:noFill/>
          <a:ln w="25400">
            <a:solidFill>
              <a:srgbClr val="9933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6" name="Text Box 30">
            <a:extLst>
              <a:ext uri="{FF2B5EF4-FFF2-40B4-BE49-F238E27FC236}">
                <a16:creationId xmlns:a16="http://schemas.microsoft.com/office/drawing/2014/main" id="{BA6B9B56-8BA2-BE4D-9BC6-8B0F698929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31003" y="4740724"/>
            <a:ext cx="9001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 dirty="0">
                <a:solidFill>
                  <a:schemeClr val="tx2"/>
                </a:solidFill>
              </a:rPr>
              <a:t>1918</a:t>
            </a:r>
          </a:p>
        </p:txBody>
      </p:sp>
      <p:sp>
        <p:nvSpPr>
          <p:cNvPr id="37" name="Line 32">
            <a:extLst>
              <a:ext uri="{FF2B5EF4-FFF2-40B4-BE49-F238E27FC236}">
                <a16:creationId xmlns:a16="http://schemas.microsoft.com/office/drawing/2014/main" id="{2B150C23-7226-644D-BE07-10143546F72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12998" y="4966149"/>
            <a:ext cx="3764043" cy="671308"/>
          </a:xfrm>
          <a:prstGeom prst="line">
            <a:avLst/>
          </a:prstGeom>
          <a:noFill/>
          <a:ln w="25400">
            <a:solidFill>
              <a:srgbClr val="9933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6022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Hashing: the idea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5763" y="1719263"/>
            <a:ext cx="8208962" cy="4814887"/>
          </a:xfrm>
        </p:spPr>
        <p:txBody>
          <a:bodyPr/>
          <a:lstStyle/>
          <a:p>
            <a:pPr eaLnBrk="1" hangingPunct="1"/>
            <a:r>
              <a:rPr lang="en-US" altLang="zh-CN" dirty="0"/>
              <a:t>The purpose of hashing is to translate an extremely </a:t>
            </a:r>
            <a:r>
              <a:rPr lang="en-US" altLang="zh-CN" dirty="0">
                <a:solidFill>
                  <a:srgbClr val="FF0000"/>
                </a:solidFill>
              </a:rPr>
              <a:t>large</a:t>
            </a:r>
            <a:r>
              <a:rPr lang="en-US" altLang="zh-CN" dirty="0"/>
              <a:t> key space into a reasonably </a:t>
            </a:r>
            <a:r>
              <a:rPr lang="en-US" altLang="zh-CN" dirty="0">
                <a:solidFill>
                  <a:srgbClr val="FF0000"/>
                </a:solidFill>
              </a:rPr>
              <a:t>small</a:t>
            </a:r>
            <a:r>
              <a:rPr lang="en-US" altLang="zh-CN" dirty="0"/>
              <a:t> range of integers (these integers are usually used as indexes).</a:t>
            </a:r>
          </a:p>
          <a:p>
            <a:pPr eaLnBrk="1" hangingPunct="1"/>
            <a:r>
              <a:rPr lang="en-US" altLang="zh-CN" dirty="0"/>
              <a:t>The translated value of the key is called the </a:t>
            </a:r>
            <a:r>
              <a:rPr lang="en-US" altLang="zh-CN" dirty="0">
                <a:solidFill>
                  <a:srgbClr val="FF0000"/>
                </a:solidFill>
              </a:rPr>
              <a:t>hash code (</a:t>
            </a:r>
            <a:r>
              <a:rPr lang="zh-CN" altLang="en-US" dirty="0">
                <a:solidFill>
                  <a:srgbClr val="FF0000"/>
                </a:solidFill>
              </a:rPr>
              <a:t>散列值</a:t>
            </a:r>
            <a:r>
              <a:rPr lang="en-US" altLang="zh-CN" dirty="0">
                <a:solidFill>
                  <a:srgbClr val="FF0000"/>
                </a:solidFill>
              </a:rPr>
              <a:t>/</a:t>
            </a:r>
            <a:r>
              <a:rPr lang="zh-CN" altLang="en-US" dirty="0">
                <a:solidFill>
                  <a:srgbClr val="FF0000"/>
                </a:solidFill>
              </a:rPr>
              <a:t>哈希值</a:t>
            </a:r>
            <a:r>
              <a:rPr lang="en-US" altLang="zh-CN" dirty="0">
                <a:solidFill>
                  <a:srgbClr val="FF0000"/>
                </a:solidFill>
              </a:rPr>
              <a:t>/</a:t>
            </a:r>
            <a:r>
              <a:rPr lang="zh-CN" altLang="en-US" dirty="0">
                <a:solidFill>
                  <a:srgbClr val="FF0000"/>
                </a:solidFill>
              </a:rPr>
              <a:t>哈希码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  <a:r>
              <a:rPr lang="en-US" altLang="zh-CN" dirty="0"/>
              <a:t> for that key, and it is computed by some </a:t>
            </a:r>
            <a:r>
              <a:rPr lang="en-US" altLang="zh-CN" dirty="0">
                <a:solidFill>
                  <a:srgbClr val="FF0000"/>
                </a:solidFill>
              </a:rPr>
              <a:t>hash function.</a:t>
            </a:r>
          </a:p>
        </p:txBody>
      </p:sp>
    </p:spTree>
    <p:extLst>
      <p:ext uri="{BB962C8B-B14F-4D97-AF65-F5344CB8AC3E}">
        <p14:creationId xmlns:p14="http://schemas.microsoft.com/office/powerpoint/2010/main" val="30353259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AutoShape 27"/>
          <p:cNvSpPr>
            <a:spLocks noChangeArrowheads="1"/>
          </p:cNvSpPr>
          <p:nvPr/>
        </p:nvSpPr>
        <p:spPr bwMode="auto">
          <a:xfrm rot="10800000">
            <a:off x="5940425" y="5084763"/>
            <a:ext cx="1873250" cy="720725"/>
          </a:xfrm>
          <a:prstGeom prst="wedgeRectCallout">
            <a:avLst>
              <a:gd name="adj1" fmla="val 72625"/>
              <a:gd name="adj2" fmla="val 234801"/>
            </a:avLst>
          </a:prstGeom>
          <a:solidFill>
            <a:srgbClr val="FFFF99"/>
          </a:solidFill>
          <a:ln w="3175">
            <a:solidFill>
              <a:srgbClr val="FF6600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rot="10800000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Illustration of hashing</a:t>
            </a:r>
          </a:p>
        </p:txBody>
      </p:sp>
      <p:sp>
        <p:nvSpPr>
          <p:cNvPr id="6148" name="Cloud"/>
          <p:cNvSpPr>
            <a:spLocks noChangeAspect="1" noEditPoints="1" noChangeArrowheads="1"/>
          </p:cNvSpPr>
          <p:nvPr/>
        </p:nvSpPr>
        <p:spPr bwMode="auto">
          <a:xfrm>
            <a:off x="5940425" y="2708275"/>
            <a:ext cx="2743200" cy="1838325"/>
          </a:xfrm>
          <a:custGeom>
            <a:avLst/>
            <a:gdLst>
              <a:gd name="T0" fmla="*/ 1080643 w 21600"/>
              <a:gd name="T1" fmla="*/ 78227793 h 21600"/>
              <a:gd name="T2" fmla="*/ 174193200 w 21600"/>
              <a:gd name="T3" fmla="*/ 156288945 h 21600"/>
              <a:gd name="T4" fmla="*/ 348096078 w 21600"/>
              <a:gd name="T5" fmla="*/ 78227793 h 21600"/>
              <a:gd name="T6" fmla="*/ 174193200 w 21600"/>
              <a:gd name="T7" fmla="*/ 8945494 h 21600"/>
              <a:gd name="T8" fmla="*/ 0 60000 65536"/>
              <a:gd name="T9" fmla="*/ 0 60000 65536"/>
              <a:gd name="T10" fmla="*/ 0 60000 65536"/>
              <a:gd name="T11" fmla="*/ 0 60000 65536"/>
              <a:gd name="T12" fmla="*/ 2977 w 21600"/>
              <a:gd name="T13" fmla="*/ 3262 h 21600"/>
              <a:gd name="T14" fmla="*/ 17087 w 21600"/>
              <a:gd name="T15" fmla="*/ 1733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lnTo>
                  <a:pt x="1949" y="7180"/>
                </a:ln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FFBE7D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6516688" y="3789363"/>
            <a:ext cx="172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 dirty="0">
                <a:solidFill>
                  <a:srgbClr val="0000CC"/>
                </a:solidFill>
              </a:rPr>
              <a:t>Key Space</a:t>
            </a:r>
          </a:p>
        </p:txBody>
      </p:sp>
      <p:sp>
        <p:nvSpPr>
          <p:cNvPr id="6150" name="AutoShape 6"/>
          <p:cNvSpPr>
            <a:spLocks noChangeArrowheads="1"/>
          </p:cNvSpPr>
          <p:nvPr/>
        </p:nvSpPr>
        <p:spPr bwMode="auto">
          <a:xfrm>
            <a:off x="3132138" y="3284538"/>
            <a:ext cx="1800225" cy="1081087"/>
          </a:xfrm>
          <a:prstGeom prst="roundRect">
            <a:avLst>
              <a:gd name="adj" fmla="val 16667"/>
            </a:avLst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6151" name="Text Box 7"/>
          <p:cNvSpPr txBox="1">
            <a:spLocks noChangeArrowheads="1"/>
          </p:cNvSpPr>
          <p:nvPr/>
        </p:nvSpPr>
        <p:spPr bwMode="auto">
          <a:xfrm>
            <a:off x="3348038" y="3429000"/>
            <a:ext cx="1439862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dirty="0"/>
              <a:t>Hash Function</a:t>
            </a:r>
          </a:p>
        </p:txBody>
      </p:sp>
      <p:sp>
        <p:nvSpPr>
          <p:cNvPr id="6152" name="Rectangle 8"/>
          <p:cNvSpPr>
            <a:spLocks noChangeArrowheads="1"/>
          </p:cNvSpPr>
          <p:nvPr/>
        </p:nvSpPr>
        <p:spPr bwMode="auto">
          <a:xfrm>
            <a:off x="900113" y="2205038"/>
            <a:ext cx="719137" cy="41767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6153" name="Line 9"/>
          <p:cNvSpPr>
            <a:spLocks noChangeShapeType="1"/>
          </p:cNvSpPr>
          <p:nvPr/>
        </p:nvSpPr>
        <p:spPr bwMode="auto">
          <a:xfrm>
            <a:off x="900113" y="2565400"/>
            <a:ext cx="7191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154" name="Line 10"/>
          <p:cNvSpPr>
            <a:spLocks noChangeShapeType="1"/>
          </p:cNvSpPr>
          <p:nvPr/>
        </p:nvSpPr>
        <p:spPr bwMode="auto">
          <a:xfrm>
            <a:off x="900113" y="2924175"/>
            <a:ext cx="7191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155" name="Line 11"/>
          <p:cNvSpPr>
            <a:spLocks noChangeShapeType="1"/>
          </p:cNvSpPr>
          <p:nvPr/>
        </p:nvSpPr>
        <p:spPr bwMode="auto">
          <a:xfrm>
            <a:off x="900113" y="3284538"/>
            <a:ext cx="7191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156" name="Line 12"/>
          <p:cNvSpPr>
            <a:spLocks noChangeShapeType="1"/>
          </p:cNvSpPr>
          <p:nvPr/>
        </p:nvSpPr>
        <p:spPr bwMode="auto">
          <a:xfrm>
            <a:off x="900113" y="6021388"/>
            <a:ext cx="7191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157" name="Line 13"/>
          <p:cNvSpPr>
            <a:spLocks noChangeShapeType="1"/>
          </p:cNvSpPr>
          <p:nvPr/>
        </p:nvSpPr>
        <p:spPr bwMode="auto">
          <a:xfrm>
            <a:off x="900113" y="5661025"/>
            <a:ext cx="7191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158" name="Line 14"/>
          <p:cNvSpPr>
            <a:spLocks noChangeShapeType="1"/>
          </p:cNvSpPr>
          <p:nvPr/>
        </p:nvSpPr>
        <p:spPr bwMode="auto">
          <a:xfrm>
            <a:off x="900113" y="5300663"/>
            <a:ext cx="7191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159" name="Line 15"/>
          <p:cNvSpPr>
            <a:spLocks noChangeShapeType="1"/>
          </p:cNvSpPr>
          <p:nvPr/>
        </p:nvSpPr>
        <p:spPr bwMode="auto">
          <a:xfrm>
            <a:off x="1258888" y="3429000"/>
            <a:ext cx="0" cy="576263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160" name="Oval 16"/>
          <p:cNvSpPr>
            <a:spLocks noChangeArrowheads="1"/>
          </p:cNvSpPr>
          <p:nvPr/>
        </p:nvSpPr>
        <p:spPr bwMode="auto">
          <a:xfrm>
            <a:off x="6516688" y="3213100"/>
            <a:ext cx="215900" cy="215900"/>
          </a:xfrm>
          <a:prstGeom prst="ellipse">
            <a:avLst/>
          </a:prstGeom>
          <a:solidFill>
            <a:srgbClr val="339966"/>
          </a:solidFill>
          <a:ln w="9525">
            <a:solidFill>
              <a:srgbClr val="339966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6161" name="Line 19"/>
          <p:cNvSpPr>
            <a:spLocks noChangeShapeType="1"/>
          </p:cNvSpPr>
          <p:nvPr/>
        </p:nvSpPr>
        <p:spPr bwMode="auto">
          <a:xfrm flipH="1">
            <a:off x="4932363" y="3429000"/>
            <a:ext cx="1511300" cy="431800"/>
          </a:xfrm>
          <a:prstGeom prst="line">
            <a:avLst/>
          </a:prstGeom>
          <a:noFill/>
          <a:ln w="25400">
            <a:solidFill>
              <a:srgbClr val="993300"/>
            </a:solidFill>
            <a:prstDash val="dash"/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162" name="Text Box 20"/>
          <p:cNvSpPr txBox="1">
            <a:spLocks noChangeArrowheads="1"/>
          </p:cNvSpPr>
          <p:nvPr/>
        </p:nvSpPr>
        <p:spPr bwMode="auto">
          <a:xfrm>
            <a:off x="250825" y="2133600"/>
            <a:ext cx="1116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E[0]</a:t>
            </a:r>
          </a:p>
        </p:txBody>
      </p:sp>
      <p:sp>
        <p:nvSpPr>
          <p:cNvPr id="6163" name="Text Box 21"/>
          <p:cNvSpPr txBox="1">
            <a:spLocks noChangeArrowheads="1"/>
          </p:cNvSpPr>
          <p:nvPr/>
        </p:nvSpPr>
        <p:spPr bwMode="auto">
          <a:xfrm>
            <a:off x="250825" y="2565400"/>
            <a:ext cx="1116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E[1]</a:t>
            </a:r>
          </a:p>
        </p:txBody>
      </p:sp>
      <p:sp>
        <p:nvSpPr>
          <p:cNvPr id="6164" name="Text Box 22"/>
          <p:cNvSpPr txBox="1">
            <a:spLocks noChangeArrowheads="1"/>
          </p:cNvSpPr>
          <p:nvPr/>
        </p:nvSpPr>
        <p:spPr bwMode="auto">
          <a:xfrm>
            <a:off x="0" y="5949950"/>
            <a:ext cx="1116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E[</a:t>
            </a:r>
            <a:r>
              <a:rPr lang="en-US" altLang="zh-CN" sz="2000" i="1"/>
              <a:t>m</a:t>
            </a:r>
            <a:r>
              <a:rPr lang="en-US" altLang="zh-CN" sz="2000"/>
              <a:t>-1]</a:t>
            </a:r>
          </a:p>
        </p:txBody>
      </p:sp>
      <p:sp>
        <p:nvSpPr>
          <p:cNvPr id="6165" name="Line 23"/>
          <p:cNvSpPr>
            <a:spLocks noChangeShapeType="1"/>
          </p:cNvSpPr>
          <p:nvPr/>
        </p:nvSpPr>
        <p:spPr bwMode="auto">
          <a:xfrm flipH="1">
            <a:off x="1908175" y="3933825"/>
            <a:ext cx="1150938" cy="431800"/>
          </a:xfrm>
          <a:prstGeom prst="line">
            <a:avLst/>
          </a:prstGeom>
          <a:noFill/>
          <a:ln w="25400">
            <a:solidFill>
              <a:srgbClr val="993300"/>
            </a:solidFill>
            <a:prstDash val="dash"/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166" name="Text Box 25"/>
          <p:cNvSpPr txBox="1">
            <a:spLocks noChangeArrowheads="1"/>
          </p:cNvSpPr>
          <p:nvPr/>
        </p:nvSpPr>
        <p:spPr bwMode="auto">
          <a:xfrm>
            <a:off x="6011863" y="5084763"/>
            <a:ext cx="1728787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cmpd="thinThick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zh-CN"/>
              <a:t>Value of a specific key</a:t>
            </a:r>
          </a:p>
        </p:txBody>
      </p:sp>
      <p:sp>
        <p:nvSpPr>
          <p:cNvPr id="6167" name="AutoShape 28"/>
          <p:cNvSpPr>
            <a:spLocks noChangeArrowheads="1"/>
          </p:cNvSpPr>
          <p:nvPr/>
        </p:nvSpPr>
        <p:spPr bwMode="auto">
          <a:xfrm rot="10800000">
            <a:off x="2484437" y="5300662"/>
            <a:ext cx="2303462" cy="1081087"/>
          </a:xfrm>
          <a:prstGeom prst="wedgeRectCallout">
            <a:avLst>
              <a:gd name="adj1" fmla="val 42769"/>
              <a:gd name="adj2" fmla="val 157926"/>
            </a:avLst>
          </a:prstGeom>
          <a:solidFill>
            <a:srgbClr val="FFFF99"/>
          </a:solidFill>
          <a:ln w="3175" algn="ctr">
            <a:solidFill>
              <a:srgbClr val="FF6600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rot="10800000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6168" name="Text Box 29"/>
          <p:cNvSpPr txBox="1">
            <a:spLocks noChangeArrowheads="1"/>
          </p:cNvSpPr>
          <p:nvPr/>
        </p:nvSpPr>
        <p:spPr bwMode="auto">
          <a:xfrm>
            <a:off x="2555875" y="5373688"/>
            <a:ext cx="2376488" cy="978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zh-CN" dirty="0"/>
              <a:t>Hash code: A calculated array index for the key</a:t>
            </a:r>
          </a:p>
        </p:txBody>
      </p:sp>
      <p:sp>
        <p:nvSpPr>
          <p:cNvPr id="6169" name="Text Box 30"/>
          <p:cNvSpPr txBox="1">
            <a:spLocks noChangeArrowheads="1"/>
          </p:cNvSpPr>
          <p:nvPr/>
        </p:nvSpPr>
        <p:spPr bwMode="auto">
          <a:xfrm>
            <a:off x="6084888" y="1557338"/>
            <a:ext cx="2663825" cy="96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zh-CN"/>
              <a:t>Very large, but only a small part is used in an application</a:t>
            </a:r>
          </a:p>
        </p:txBody>
      </p:sp>
      <p:sp>
        <p:nvSpPr>
          <p:cNvPr id="6170" name="Text Box 31"/>
          <p:cNvSpPr txBox="1">
            <a:spLocks noChangeArrowheads="1"/>
          </p:cNvSpPr>
          <p:nvPr/>
        </p:nvSpPr>
        <p:spPr bwMode="auto">
          <a:xfrm>
            <a:off x="395288" y="1700213"/>
            <a:ext cx="2305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dirty="0"/>
              <a:t>In feasible size</a:t>
            </a:r>
          </a:p>
        </p:txBody>
      </p:sp>
      <p:sp>
        <p:nvSpPr>
          <p:cNvPr id="6172" name="Line 33"/>
          <p:cNvSpPr>
            <a:spLocks noChangeShapeType="1"/>
          </p:cNvSpPr>
          <p:nvPr/>
        </p:nvSpPr>
        <p:spPr bwMode="auto">
          <a:xfrm>
            <a:off x="1258888" y="4581525"/>
            <a:ext cx="0" cy="576263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173" name="Line 34"/>
          <p:cNvSpPr>
            <a:spLocks noChangeShapeType="1"/>
          </p:cNvSpPr>
          <p:nvPr/>
        </p:nvSpPr>
        <p:spPr bwMode="auto">
          <a:xfrm>
            <a:off x="900113" y="4149725"/>
            <a:ext cx="7191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174" name="Line 35"/>
          <p:cNvSpPr>
            <a:spLocks noChangeShapeType="1"/>
          </p:cNvSpPr>
          <p:nvPr/>
        </p:nvSpPr>
        <p:spPr bwMode="auto">
          <a:xfrm>
            <a:off x="900113" y="4508500"/>
            <a:ext cx="7191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175" name="Text Box 36"/>
          <p:cNvSpPr txBox="1">
            <a:spLocks noChangeArrowheads="1"/>
          </p:cNvSpPr>
          <p:nvPr/>
        </p:nvSpPr>
        <p:spPr bwMode="auto">
          <a:xfrm>
            <a:off x="250825" y="4149725"/>
            <a:ext cx="1116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E[</a:t>
            </a:r>
            <a:r>
              <a:rPr lang="en-US" altLang="zh-CN" sz="2000" b="1" i="1">
                <a:solidFill>
                  <a:srgbClr val="FF0000"/>
                </a:solidFill>
              </a:rPr>
              <a:t>k</a:t>
            </a:r>
            <a:r>
              <a:rPr lang="en-US" altLang="zh-CN" sz="2000"/>
              <a:t>]</a:t>
            </a:r>
          </a:p>
        </p:txBody>
      </p:sp>
      <p:sp>
        <p:nvSpPr>
          <p:cNvPr id="6176" name="Text Box 37"/>
          <p:cNvSpPr txBox="1">
            <a:spLocks noChangeArrowheads="1"/>
          </p:cNvSpPr>
          <p:nvPr/>
        </p:nvSpPr>
        <p:spPr bwMode="auto">
          <a:xfrm>
            <a:off x="6732588" y="2997200"/>
            <a:ext cx="504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i="1"/>
              <a:t>x</a:t>
            </a:r>
          </a:p>
        </p:txBody>
      </p:sp>
      <p:sp>
        <p:nvSpPr>
          <p:cNvPr id="6177" name="Text Box 38"/>
          <p:cNvSpPr txBox="1">
            <a:spLocks noChangeArrowheads="1"/>
          </p:cNvSpPr>
          <p:nvPr/>
        </p:nvSpPr>
        <p:spPr bwMode="auto">
          <a:xfrm>
            <a:off x="3492500" y="4365625"/>
            <a:ext cx="2016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i="1" dirty="0"/>
              <a:t>H</a:t>
            </a:r>
            <a:r>
              <a:rPr lang="en-US" altLang="zh-CN" dirty="0"/>
              <a:t>(</a:t>
            </a:r>
            <a:r>
              <a:rPr lang="en-US" altLang="zh-CN" i="1" dirty="0"/>
              <a:t>x</a:t>
            </a:r>
            <a:r>
              <a:rPr lang="en-US" altLang="zh-CN" dirty="0"/>
              <a:t>)=</a:t>
            </a:r>
            <a:r>
              <a:rPr lang="en-US" altLang="zh-CN" i="1" dirty="0"/>
              <a:t>k</a:t>
            </a:r>
          </a:p>
        </p:txBody>
      </p:sp>
      <p:sp>
        <p:nvSpPr>
          <p:cNvPr id="33" name="Line 40">
            <a:extLst>
              <a:ext uri="{FF2B5EF4-FFF2-40B4-BE49-F238E27FC236}">
                <a16:creationId xmlns:a16="http://schemas.microsoft.com/office/drawing/2014/main" id="{3C1B5210-0340-E643-B0E6-934E6997B48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172450" y="5868988"/>
            <a:ext cx="843676" cy="835025"/>
          </a:xfrm>
          <a:prstGeom prst="line">
            <a:avLst/>
          </a:prstGeom>
          <a:noFill/>
          <a:ln w="25400">
            <a:solidFill>
              <a:srgbClr val="339966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4" name="Text Box 38">
            <a:extLst>
              <a:ext uri="{FF2B5EF4-FFF2-40B4-BE49-F238E27FC236}">
                <a16:creationId xmlns:a16="http://schemas.microsoft.com/office/drawing/2014/main" id="{8A386A1E-9A79-5F4B-BC48-6BC9CE858C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3701" y="6409463"/>
            <a:ext cx="2016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dirty="0"/>
              <a:t>slot</a:t>
            </a:r>
            <a:r>
              <a:rPr lang="zh-CN" altLang="en-US" dirty="0"/>
              <a:t> </a:t>
            </a:r>
            <a:r>
              <a:rPr lang="en-US" altLang="zh-CN" dirty="0"/>
              <a:t>(</a:t>
            </a:r>
            <a:r>
              <a:rPr lang="zh-CN" altLang="en-US" dirty="0"/>
              <a:t>槽</a:t>
            </a:r>
            <a:r>
              <a:rPr lang="en-US" altLang="zh-CN" dirty="0"/>
              <a:t>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Collision</a:t>
            </a:r>
          </a:p>
        </p:txBody>
      </p:sp>
      <p:sp>
        <p:nvSpPr>
          <p:cNvPr id="13315" name="Rectangle 5"/>
          <p:cNvSpPr>
            <a:spLocks noChangeArrowheads="1"/>
          </p:cNvSpPr>
          <p:nvPr/>
        </p:nvSpPr>
        <p:spPr bwMode="auto">
          <a:xfrm>
            <a:off x="1466850" y="2349500"/>
            <a:ext cx="1295400" cy="40322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13316" name="Line 6"/>
          <p:cNvSpPr>
            <a:spLocks noChangeShapeType="1"/>
          </p:cNvSpPr>
          <p:nvPr/>
        </p:nvSpPr>
        <p:spPr bwMode="auto">
          <a:xfrm>
            <a:off x="1476375" y="4364038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317" name="Line 7"/>
          <p:cNvSpPr>
            <a:spLocks noChangeShapeType="1"/>
          </p:cNvSpPr>
          <p:nvPr/>
        </p:nvSpPr>
        <p:spPr bwMode="auto">
          <a:xfrm>
            <a:off x="1476375" y="3355975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318" name="Line 8"/>
          <p:cNvSpPr>
            <a:spLocks noChangeShapeType="1"/>
          </p:cNvSpPr>
          <p:nvPr/>
        </p:nvSpPr>
        <p:spPr bwMode="auto">
          <a:xfrm>
            <a:off x="1476375" y="2852738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319" name="Line 9"/>
          <p:cNvSpPr>
            <a:spLocks noChangeShapeType="1"/>
          </p:cNvSpPr>
          <p:nvPr/>
        </p:nvSpPr>
        <p:spPr bwMode="auto">
          <a:xfrm>
            <a:off x="1476375" y="38608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320" name="Line 10"/>
          <p:cNvSpPr>
            <a:spLocks noChangeShapeType="1"/>
          </p:cNvSpPr>
          <p:nvPr/>
        </p:nvSpPr>
        <p:spPr bwMode="auto">
          <a:xfrm>
            <a:off x="1476375" y="53721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321" name="Line 11"/>
          <p:cNvSpPr>
            <a:spLocks noChangeShapeType="1"/>
          </p:cNvSpPr>
          <p:nvPr/>
        </p:nvSpPr>
        <p:spPr bwMode="auto">
          <a:xfrm>
            <a:off x="1476375" y="4868863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322" name="Line 12"/>
          <p:cNvSpPr>
            <a:spLocks noChangeShapeType="1"/>
          </p:cNvSpPr>
          <p:nvPr/>
        </p:nvSpPr>
        <p:spPr bwMode="auto">
          <a:xfrm>
            <a:off x="1476375" y="5876925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323" name="Text Box 13"/>
          <p:cNvSpPr txBox="1">
            <a:spLocks noChangeArrowheads="1"/>
          </p:cNvSpPr>
          <p:nvPr/>
        </p:nvSpPr>
        <p:spPr bwMode="auto">
          <a:xfrm>
            <a:off x="1835150" y="1844675"/>
            <a:ext cx="504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i="1"/>
              <a:t>H</a:t>
            </a:r>
          </a:p>
        </p:txBody>
      </p:sp>
      <p:sp>
        <p:nvSpPr>
          <p:cNvPr id="13324" name="Text Box 14"/>
          <p:cNvSpPr txBox="1">
            <a:spLocks noChangeArrowheads="1"/>
          </p:cNvSpPr>
          <p:nvPr/>
        </p:nvSpPr>
        <p:spPr bwMode="auto">
          <a:xfrm>
            <a:off x="341313" y="1943100"/>
            <a:ext cx="1035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Index</a:t>
            </a:r>
          </a:p>
        </p:txBody>
      </p:sp>
      <p:sp>
        <p:nvSpPr>
          <p:cNvPr id="13325" name="Text Box 15"/>
          <p:cNvSpPr txBox="1">
            <a:spLocks noChangeArrowheads="1"/>
          </p:cNvSpPr>
          <p:nvPr/>
        </p:nvSpPr>
        <p:spPr bwMode="auto">
          <a:xfrm>
            <a:off x="1106488" y="2349500"/>
            <a:ext cx="3603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0</a:t>
            </a:r>
          </a:p>
        </p:txBody>
      </p:sp>
      <p:sp>
        <p:nvSpPr>
          <p:cNvPr id="13326" name="Text Box 16"/>
          <p:cNvSpPr txBox="1">
            <a:spLocks noChangeArrowheads="1"/>
          </p:cNvSpPr>
          <p:nvPr/>
        </p:nvSpPr>
        <p:spPr bwMode="auto">
          <a:xfrm>
            <a:off x="1106488" y="2889250"/>
            <a:ext cx="3603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1</a:t>
            </a:r>
          </a:p>
        </p:txBody>
      </p:sp>
      <p:sp>
        <p:nvSpPr>
          <p:cNvPr id="13327" name="Text Box 17"/>
          <p:cNvSpPr txBox="1">
            <a:spLocks noChangeArrowheads="1"/>
          </p:cNvSpPr>
          <p:nvPr/>
        </p:nvSpPr>
        <p:spPr bwMode="auto">
          <a:xfrm>
            <a:off x="1106488" y="3384550"/>
            <a:ext cx="3603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2</a:t>
            </a:r>
          </a:p>
        </p:txBody>
      </p:sp>
      <p:sp>
        <p:nvSpPr>
          <p:cNvPr id="13328" name="Text Box 18"/>
          <p:cNvSpPr txBox="1">
            <a:spLocks noChangeArrowheads="1"/>
          </p:cNvSpPr>
          <p:nvPr/>
        </p:nvSpPr>
        <p:spPr bwMode="auto">
          <a:xfrm>
            <a:off x="1106488" y="3878263"/>
            <a:ext cx="3603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3</a:t>
            </a:r>
          </a:p>
        </p:txBody>
      </p:sp>
      <p:sp>
        <p:nvSpPr>
          <p:cNvPr id="13329" name="Text Box 19"/>
          <p:cNvSpPr txBox="1">
            <a:spLocks noChangeArrowheads="1"/>
          </p:cNvSpPr>
          <p:nvPr/>
        </p:nvSpPr>
        <p:spPr bwMode="auto">
          <a:xfrm>
            <a:off x="1106488" y="4373563"/>
            <a:ext cx="3603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4</a:t>
            </a:r>
          </a:p>
        </p:txBody>
      </p:sp>
      <p:sp>
        <p:nvSpPr>
          <p:cNvPr id="13330" name="Text Box 20"/>
          <p:cNvSpPr txBox="1">
            <a:spLocks noChangeArrowheads="1"/>
          </p:cNvSpPr>
          <p:nvPr/>
        </p:nvSpPr>
        <p:spPr bwMode="auto">
          <a:xfrm>
            <a:off x="1106488" y="4914900"/>
            <a:ext cx="3603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5</a:t>
            </a:r>
          </a:p>
        </p:txBody>
      </p:sp>
      <p:sp>
        <p:nvSpPr>
          <p:cNvPr id="13331" name="Text Box 21"/>
          <p:cNvSpPr txBox="1">
            <a:spLocks noChangeArrowheads="1"/>
          </p:cNvSpPr>
          <p:nvPr/>
        </p:nvSpPr>
        <p:spPr bwMode="auto">
          <a:xfrm>
            <a:off x="1106488" y="5408613"/>
            <a:ext cx="3603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6</a:t>
            </a:r>
          </a:p>
        </p:txBody>
      </p:sp>
      <p:sp>
        <p:nvSpPr>
          <p:cNvPr id="13332" name="Text Box 22"/>
          <p:cNvSpPr txBox="1">
            <a:spLocks noChangeArrowheads="1"/>
          </p:cNvSpPr>
          <p:nvPr/>
        </p:nvSpPr>
        <p:spPr bwMode="auto">
          <a:xfrm>
            <a:off x="1106488" y="5903913"/>
            <a:ext cx="3603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7</a:t>
            </a:r>
          </a:p>
        </p:txBody>
      </p:sp>
      <p:sp>
        <p:nvSpPr>
          <p:cNvPr id="13333" name="Text Box 23"/>
          <p:cNvSpPr txBox="1">
            <a:spLocks noChangeArrowheads="1"/>
          </p:cNvSpPr>
          <p:nvPr/>
        </p:nvSpPr>
        <p:spPr bwMode="auto">
          <a:xfrm>
            <a:off x="3122612" y="1907086"/>
            <a:ext cx="4005263" cy="466725"/>
          </a:xfrm>
          <a:prstGeom prst="rect">
            <a:avLst/>
          </a:prstGeom>
          <a:solidFill>
            <a:srgbClr val="CCFFCC"/>
          </a:solidFill>
          <a:ln w="9525">
            <a:solidFill>
              <a:srgbClr val="008000"/>
            </a:solidFill>
            <a:miter lim="800000"/>
            <a:headEnd/>
            <a:tailEnd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dirty="0"/>
              <a:t>Hash function: </a:t>
            </a:r>
            <a:r>
              <a:rPr lang="en-US" altLang="zh-CN" b="1" dirty="0">
                <a:solidFill>
                  <a:srgbClr val="FF0000"/>
                </a:solidFill>
              </a:rPr>
              <a:t>h(x)=5x mod 8</a:t>
            </a:r>
          </a:p>
        </p:txBody>
      </p:sp>
      <p:sp>
        <p:nvSpPr>
          <p:cNvPr id="13334" name="Text Box 24"/>
          <p:cNvSpPr txBox="1">
            <a:spLocks noChangeArrowheads="1"/>
          </p:cNvSpPr>
          <p:nvPr/>
        </p:nvSpPr>
        <p:spPr bwMode="auto">
          <a:xfrm>
            <a:off x="1692275" y="3878263"/>
            <a:ext cx="8556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 dirty="0">
                <a:solidFill>
                  <a:srgbClr val="0000CC"/>
                </a:solidFill>
              </a:rPr>
              <a:t>1055</a:t>
            </a:r>
          </a:p>
        </p:txBody>
      </p:sp>
      <p:sp>
        <p:nvSpPr>
          <p:cNvPr id="13335" name="Text Box 25"/>
          <p:cNvSpPr txBox="1">
            <a:spLocks noChangeArrowheads="1"/>
          </p:cNvSpPr>
          <p:nvPr/>
        </p:nvSpPr>
        <p:spPr bwMode="auto">
          <a:xfrm>
            <a:off x="1421650" y="4373563"/>
            <a:ext cx="8556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 dirty="0">
                <a:solidFill>
                  <a:srgbClr val="0000CC"/>
                </a:solidFill>
              </a:rPr>
              <a:t>1492</a:t>
            </a:r>
          </a:p>
        </p:txBody>
      </p:sp>
      <p:sp>
        <p:nvSpPr>
          <p:cNvPr id="13336" name="Text Box 26"/>
          <p:cNvSpPr txBox="1">
            <a:spLocks noChangeArrowheads="1"/>
          </p:cNvSpPr>
          <p:nvPr/>
        </p:nvSpPr>
        <p:spPr bwMode="auto">
          <a:xfrm>
            <a:off x="1736725" y="2349500"/>
            <a:ext cx="8556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 dirty="0">
                <a:solidFill>
                  <a:srgbClr val="0000CC"/>
                </a:solidFill>
              </a:rPr>
              <a:t>1776</a:t>
            </a:r>
          </a:p>
        </p:txBody>
      </p:sp>
      <p:sp>
        <p:nvSpPr>
          <p:cNvPr id="13337" name="Text Box 27"/>
          <p:cNvSpPr txBox="1">
            <a:spLocks noChangeArrowheads="1"/>
          </p:cNvSpPr>
          <p:nvPr/>
        </p:nvSpPr>
        <p:spPr bwMode="auto">
          <a:xfrm>
            <a:off x="1736725" y="5408613"/>
            <a:ext cx="8556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 dirty="0">
                <a:solidFill>
                  <a:srgbClr val="0000CC"/>
                </a:solidFill>
              </a:rPr>
              <a:t>1918</a:t>
            </a:r>
          </a:p>
        </p:txBody>
      </p:sp>
      <p:sp>
        <p:nvSpPr>
          <p:cNvPr id="13338" name="Cloud"/>
          <p:cNvSpPr>
            <a:spLocks noChangeAspect="1" noEditPoints="1" noChangeArrowheads="1"/>
          </p:cNvSpPr>
          <p:nvPr/>
        </p:nvSpPr>
        <p:spPr bwMode="auto">
          <a:xfrm>
            <a:off x="5202238" y="2933700"/>
            <a:ext cx="3284537" cy="2565400"/>
          </a:xfrm>
          <a:custGeom>
            <a:avLst/>
            <a:gdLst>
              <a:gd name="T0" fmla="*/ 1549207 w 21600"/>
              <a:gd name="T1" fmla="*/ 152344379 h 21600"/>
              <a:gd name="T2" fmla="*/ 249726541 w 21600"/>
              <a:gd name="T3" fmla="*/ 304364282 h 21600"/>
              <a:gd name="T4" fmla="*/ 499036737 w 21600"/>
              <a:gd name="T5" fmla="*/ 152344379 h 21600"/>
              <a:gd name="T6" fmla="*/ 249726541 w 21600"/>
              <a:gd name="T7" fmla="*/ 17420848 h 21600"/>
              <a:gd name="T8" fmla="*/ 0 60000 65536"/>
              <a:gd name="T9" fmla="*/ 0 60000 65536"/>
              <a:gd name="T10" fmla="*/ 0 60000 65536"/>
              <a:gd name="T11" fmla="*/ 0 60000 65536"/>
              <a:gd name="T12" fmla="*/ 2977 w 21600"/>
              <a:gd name="T13" fmla="*/ 3262 h 21600"/>
              <a:gd name="T14" fmla="*/ 17087 w 21600"/>
              <a:gd name="T15" fmla="*/ 1733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lnTo>
                  <a:pt x="1949" y="7180"/>
                </a:ln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FFBE7D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42" name="Text Box 23"/>
          <p:cNvSpPr txBox="1">
            <a:spLocks noChangeArrowheads="1"/>
          </p:cNvSpPr>
          <p:nvPr/>
        </p:nvSpPr>
        <p:spPr bwMode="auto">
          <a:xfrm>
            <a:off x="4841874" y="2979484"/>
            <a:ext cx="4005263" cy="466725"/>
          </a:xfrm>
          <a:prstGeom prst="rect">
            <a:avLst/>
          </a:prstGeom>
          <a:solidFill>
            <a:srgbClr val="CCFFCC"/>
          </a:solidFill>
          <a:ln w="9525">
            <a:solidFill>
              <a:srgbClr val="008000"/>
            </a:solidFill>
            <a:miter lim="800000"/>
            <a:headEnd/>
            <a:tailEnd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dirty="0"/>
              <a:t>1055, 1492, 1776, 1918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761166" y="2984544"/>
            <a:ext cx="14399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, 1812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5" name="Text Box 25"/>
          <p:cNvSpPr txBox="1">
            <a:spLocks noChangeArrowheads="1"/>
          </p:cNvSpPr>
          <p:nvPr/>
        </p:nvSpPr>
        <p:spPr bwMode="auto">
          <a:xfrm>
            <a:off x="2051720" y="4411960"/>
            <a:ext cx="8556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 dirty="0">
                <a:solidFill>
                  <a:srgbClr val="FF0000"/>
                </a:solidFill>
              </a:rPr>
              <a:t>1812</a:t>
            </a:r>
          </a:p>
        </p:txBody>
      </p:sp>
      <p:sp>
        <p:nvSpPr>
          <p:cNvPr id="36" name="Text Box 31"/>
          <p:cNvSpPr txBox="1">
            <a:spLocks noChangeArrowheads="1"/>
          </p:cNvSpPr>
          <p:nvPr/>
        </p:nvSpPr>
        <p:spPr bwMode="auto">
          <a:xfrm>
            <a:off x="7581049" y="3497899"/>
            <a:ext cx="90011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 dirty="0">
                <a:solidFill>
                  <a:srgbClr val="FF0000"/>
                </a:solidFill>
              </a:rPr>
              <a:t>1812</a:t>
            </a:r>
          </a:p>
        </p:txBody>
      </p:sp>
      <p:sp>
        <p:nvSpPr>
          <p:cNvPr id="37" name="Line 40"/>
          <p:cNvSpPr>
            <a:spLocks noChangeShapeType="1"/>
          </p:cNvSpPr>
          <p:nvPr/>
        </p:nvSpPr>
        <p:spPr bwMode="auto">
          <a:xfrm flipH="1">
            <a:off x="2709247" y="3789067"/>
            <a:ext cx="4923092" cy="822753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 Box 32"/>
              <p:cNvSpPr txBox="1">
                <a:spLocks noChangeArrowheads="1"/>
              </p:cNvSpPr>
              <p:nvPr/>
            </p:nvSpPr>
            <p:spPr bwMode="auto">
              <a:xfrm>
                <a:off x="3810613" y="630501"/>
                <a:ext cx="4220492" cy="683264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txBody>
              <a:bodyPr wrap="squar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lnSpc>
                    <a:spcPct val="80000"/>
                  </a:lnSpc>
                  <a:spcBef>
                    <a:spcPct val="20000"/>
                  </a:spcBef>
                </a:pPr>
                <a:r>
                  <a:rPr lang="en-US" altLang="zh-CN" b="1" i="1" dirty="0">
                    <a:solidFill>
                      <a:srgbClr val="000000"/>
                    </a:solidFill>
                  </a:rPr>
                  <a:t>Collision: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 </m:t>
                    </m:r>
                  </m:oMath>
                </a14:m>
                <a:r>
                  <a:rPr lang="en-US" altLang="zh-CN" b="1" i="1" dirty="0">
                    <a:solidFill>
                      <a:srgbClr val="000000"/>
                    </a:solidFill>
                  </a:rPr>
                  <a:t>2 keys are hashed to the same hash code</a:t>
                </a:r>
              </a:p>
            </p:txBody>
          </p:sp>
        </mc:Choice>
        <mc:Fallback xmlns="">
          <p:sp>
            <p:nvSpPr>
              <p:cNvPr id="38" name="Text 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613" y="630501"/>
                <a:ext cx="4220492" cy="683264"/>
              </a:xfrm>
              <a:prstGeom prst="rect">
                <a:avLst/>
              </a:prstGeom>
              <a:blipFill>
                <a:blip r:embed="rId6"/>
                <a:stretch>
                  <a:fillRect l="-2096" t="-15789" b="-15789"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732102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  <p:bldP spid="37" grpId="0" animBg="1"/>
      <p:bldP spid="3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Content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5763" y="1719263"/>
            <a:ext cx="8208962" cy="4814887"/>
          </a:xfrm>
        </p:spPr>
        <p:txBody>
          <a:bodyPr/>
          <a:lstStyle/>
          <a:p>
            <a:pPr eaLnBrk="1" hangingPunct="1"/>
            <a:r>
              <a:rPr lang="en-US" altLang="zh-CN" dirty="0"/>
              <a:t>Collision Handling</a:t>
            </a:r>
          </a:p>
          <a:p>
            <a:pPr lvl="1" eaLnBrk="1" hangingPunct="1"/>
            <a:r>
              <a:rPr lang="en-US" altLang="zh-CN" dirty="0"/>
              <a:t>Closed Address Hashing</a:t>
            </a:r>
            <a:r>
              <a:rPr lang="zh-CN" altLang="en-US" dirty="0"/>
              <a:t> </a:t>
            </a:r>
            <a:r>
              <a:rPr lang="en-US" altLang="zh-CN" sz="1800" dirty="0"/>
              <a:t>(</a:t>
            </a:r>
            <a:r>
              <a:rPr lang="zh-CN" altLang="en-US" sz="1800" dirty="0"/>
              <a:t>闭地址</a:t>
            </a:r>
            <a:r>
              <a:rPr lang="en-US" altLang="zh-CN" sz="1800" dirty="0"/>
              <a:t>/</a:t>
            </a:r>
            <a:r>
              <a:rPr lang="zh-CN" altLang="en-US" sz="1800" dirty="0"/>
              <a:t>开散列</a:t>
            </a:r>
            <a:r>
              <a:rPr lang="en-US" altLang="zh-CN" sz="1800" dirty="0"/>
              <a:t>)</a:t>
            </a:r>
          </a:p>
          <a:p>
            <a:pPr lvl="2" eaLnBrk="1" hangingPunct="1"/>
            <a:r>
              <a:rPr lang="en-US" altLang="zh-CN" dirty="0"/>
              <a:t>Analysis	</a:t>
            </a:r>
          </a:p>
          <a:p>
            <a:pPr lvl="1" eaLnBrk="1" hangingPunct="1"/>
            <a:r>
              <a:rPr lang="en-US" altLang="zh-CN" dirty="0"/>
              <a:t>Open Address Hashing </a:t>
            </a:r>
            <a:r>
              <a:rPr lang="en-US" altLang="zh-CN" sz="2000" dirty="0"/>
              <a:t>(</a:t>
            </a:r>
            <a:r>
              <a:rPr lang="zh-CN" altLang="en-US" sz="2000" dirty="0"/>
              <a:t>开地址</a:t>
            </a:r>
            <a:r>
              <a:rPr lang="en-US" altLang="zh-CN" sz="2000" dirty="0"/>
              <a:t>/</a:t>
            </a:r>
            <a:r>
              <a:rPr lang="zh-CN" altLang="en-US" sz="2000" dirty="0"/>
              <a:t>闭散列</a:t>
            </a:r>
            <a:r>
              <a:rPr lang="en-US" altLang="zh-CN" sz="2000" dirty="0"/>
              <a:t>)</a:t>
            </a:r>
          </a:p>
          <a:p>
            <a:pPr lvl="2" eaLnBrk="1" hangingPunct="1"/>
            <a:r>
              <a:rPr lang="en-US" altLang="zh-CN" dirty="0"/>
              <a:t>Analysis	</a:t>
            </a:r>
          </a:p>
          <a:p>
            <a:pPr eaLnBrk="1" hangingPunct="1"/>
            <a:r>
              <a:rPr lang="en-US" altLang="zh-CN" dirty="0"/>
              <a:t>Hash Functions</a:t>
            </a:r>
          </a:p>
        </p:txBody>
      </p:sp>
    </p:spTree>
    <p:extLst>
      <p:ext uri="{BB962C8B-B14F-4D97-AF65-F5344CB8AC3E}">
        <p14:creationId xmlns:p14="http://schemas.microsoft.com/office/powerpoint/2010/main" val="1647320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Cloud"/>
          <p:cNvSpPr>
            <a:spLocks noChangeAspect="1" noEditPoints="1" noChangeArrowheads="1"/>
          </p:cNvSpPr>
          <p:nvPr/>
        </p:nvSpPr>
        <p:spPr bwMode="auto">
          <a:xfrm rot="3486519">
            <a:off x="-76200" y="3886200"/>
            <a:ext cx="3276600" cy="2209800"/>
          </a:xfrm>
          <a:custGeom>
            <a:avLst/>
            <a:gdLst>
              <a:gd name="T0" fmla="*/ 1541822 w 21600"/>
              <a:gd name="T1" fmla="*/ 113037408 h 21600"/>
              <a:gd name="T2" fmla="*/ 248521008 w 21600"/>
              <a:gd name="T3" fmla="*/ 225834092 h 21600"/>
              <a:gd name="T4" fmla="*/ 496627891 w 21600"/>
              <a:gd name="T5" fmla="*/ 113037408 h 21600"/>
              <a:gd name="T6" fmla="*/ 248521008 w 21600"/>
              <a:gd name="T7" fmla="*/ 1292600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977 w 21600"/>
              <a:gd name="T13" fmla="*/ 3262 h 21600"/>
              <a:gd name="T14" fmla="*/ 17087 w 21600"/>
              <a:gd name="T15" fmla="*/ 1733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lnTo>
                  <a:pt x="1949" y="7180"/>
                </a:ln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FFFF99"/>
          </a:solidFill>
          <a:ln w="9525">
            <a:solidFill>
              <a:srgbClr val="FFCC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title"/>
          </p:nvPr>
        </p:nvSpPr>
        <p:spPr>
          <a:xfrm>
            <a:off x="317500" y="782638"/>
            <a:ext cx="8637588" cy="701675"/>
          </a:xfrm>
        </p:spPr>
        <p:txBody>
          <a:bodyPr/>
          <a:lstStyle/>
          <a:p>
            <a:pPr eaLnBrk="1" hangingPunct="1"/>
            <a:r>
              <a:rPr lang="en-US" altLang="zh-CN" sz="4000"/>
              <a:t>Collision Handling: Closed Address</a:t>
            </a:r>
          </a:p>
        </p:txBody>
      </p:sp>
      <p:grpSp>
        <p:nvGrpSpPr>
          <p:cNvPr id="7172" name="Group 35"/>
          <p:cNvGrpSpPr>
            <a:grpSpLocks/>
          </p:cNvGrpSpPr>
          <p:nvPr/>
        </p:nvGrpSpPr>
        <p:grpSpPr bwMode="auto">
          <a:xfrm>
            <a:off x="3886200" y="2057400"/>
            <a:ext cx="746125" cy="4176713"/>
            <a:chOff x="2256" y="1296"/>
            <a:chExt cx="470" cy="2631"/>
          </a:xfrm>
        </p:grpSpPr>
        <p:sp>
          <p:nvSpPr>
            <p:cNvPr id="7237" name="Rectangle 8"/>
            <p:cNvSpPr>
              <a:spLocks noChangeArrowheads="1"/>
            </p:cNvSpPr>
            <p:nvPr/>
          </p:nvSpPr>
          <p:spPr bwMode="auto">
            <a:xfrm>
              <a:off x="2256" y="1296"/>
              <a:ext cx="470" cy="263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7238" name="Line 9"/>
            <p:cNvSpPr>
              <a:spLocks noChangeShapeType="1"/>
            </p:cNvSpPr>
            <p:nvPr/>
          </p:nvSpPr>
          <p:spPr bwMode="auto">
            <a:xfrm>
              <a:off x="2265" y="1515"/>
              <a:ext cx="4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39" name="Line 10"/>
            <p:cNvSpPr>
              <a:spLocks noChangeShapeType="1"/>
            </p:cNvSpPr>
            <p:nvPr/>
          </p:nvSpPr>
          <p:spPr bwMode="auto">
            <a:xfrm>
              <a:off x="2265" y="1741"/>
              <a:ext cx="4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40" name="Line 11"/>
            <p:cNvSpPr>
              <a:spLocks noChangeShapeType="1"/>
            </p:cNvSpPr>
            <p:nvPr/>
          </p:nvSpPr>
          <p:spPr bwMode="auto">
            <a:xfrm>
              <a:off x="2265" y="1968"/>
              <a:ext cx="4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41" name="Line 12"/>
            <p:cNvSpPr>
              <a:spLocks noChangeShapeType="1"/>
            </p:cNvSpPr>
            <p:nvPr/>
          </p:nvSpPr>
          <p:spPr bwMode="auto">
            <a:xfrm>
              <a:off x="2265" y="3692"/>
              <a:ext cx="4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42" name="Line 13"/>
            <p:cNvSpPr>
              <a:spLocks noChangeShapeType="1"/>
            </p:cNvSpPr>
            <p:nvPr/>
          </p:nvSpPr>
          <p:spPr bwMode="auto">
            <a:xfrm>
              <a:off x="2265" y="3465"/>
              <a:ext cx="4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43" name="Line 14"/>
            <p:cNvSpPr>
              <a:spLocks noChangeShapeType="1"/>
            </p:cNvSpPr>
            <p:nvPr/>
          </p:nvSpPr>
          <p:spPr bwMode="auto">
            <a:xfrm>
              <a:off x="2265" y="3238"/>
              <a:ext cx="4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44" name="Line 15"/>
            <p:cNvSpPr>
              <a:spLocks noChangeShapeType="1"/>
            </p:cNvSpPr>
            <p:nvPr/>
          </p:nvSpPr>
          <p:spPr bwMode="auto">
            <a:xfrm>
              <a:off x="2491" y="2059"/>
              <a:ext cx="0" cy="36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45" name="Line 28"/>
            <p:cNvSpPr>
              <a:spLocks noChangeShapeType="1"/>
            </p:cNvSpPr>
            <p:nvPr/>
          </p:nvSpPr>
          <p:spPr bwMode="auto">
            <a:xfrm>
              <a:off x="2491" y="2785"/>
              <a:ext cx="0" cy="36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46" name="Line 29"/>
            <p:cNvSpPr>
              <a:spLocks noChangeShapeType="1"/>
            </p:cNvSpPr>
            <p:nvPr/>
          </p:nvSpPr>
          <p:spPr bwMode="auto">
            <a:xfrm>
              <a:off x="2265" y="2513"/>
              <a:ext cx="4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47" name="Line 30"/>
            <p:cNvSpPr>
              <a:spLocks noChangeShapeType="1"/>
            </p:cNvSpPr>
            <p:nvPr/>
          </p:nvSpPr>
          <p:spPr bwMode="auto">
            <a:xfrm>
              <a:off x="2265" y="2739"/>
              <a:ext cx="4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7173" name="Group 39"/>
          <p:cNvGrpSpPr>
            <a:grpSpLocks/>
          </p:cNvGrpSpPr>
          <p:nvPr/>
        </p:nvGrpSpPr>
        <p:grpSpPr bwMode="auto">
          <a:xfrm>
            <a:off x="5181600" y="2743200"/>
            <a:ext cx="763588" cy="381000"/>
            <a:chOff x="3264" y="1728"/>
            <a:chExt cx="481" cy="240"/>
          </a:xfrm>
        </p:grpSpPr>
        <p:sp>
          <p:nvSpPr>
            <p:cNvPr id="7234" name="Rectangle 36"/>
            <p:cNvSpPr>
              <a:spLocks noChangeArrowheads="1"/>
            </p:cNvSpPr>
            <p:nvPr/>
          </p:nvSpPr>
          <p:spPr bwMode="auto">
            <a:xfrm>
              <a:off x="3265" y="1744"/>
              <a:ext cx="480" cy="2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7235" name="Line 37"/>
            <p:cNvSpPr>
              <a:spLocks noChangeShapeType="1"/>
            </p:cNvSpPr>
            <p:nvPr/>
          </p:nvSpPr>
          <p:spPr bwMode="auto">
            <a:xfrm>
              <a:off x="3505" y="1744"/>
              <a:ext cx="0" cy="2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36" name="Text Box 38"/>
            <p:cNvSpPr txBox="1">
              <a:spLocks noChangeArrowheads="1"/>
            </p:cNvSpPr>
            <p:nvPr/>
          </p:nvSpPr>
          <p:spPr bwMode="auto">
            <a:xfrm>
              <a:off x="3264" y="1728"/>
              <a:ext cx="2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 i="1" dirty="0">
                  <a:solidFill>
                    <a:srgbClr val="FF0000"/>
                  </a:solidFill>
                </a:rPr>
                <a:t>k</a:t>
              </a:r>
              <a:r>
                <a:rPr lang="en-US" altLang="zh-CN" sz="1800" i="1" baseline="-25000" dirty="0">
                  <a:solidFill>
                    <a:srgbClr val="FF0000"/>
                  </a:solidFill>
                </a:rPr>
                <a:t>1</a:t>
              </a:r>
              <a:endParaRPr lang="en-US" altLang="zh-CN" sz="1800" i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7180" name="Line 64"/>
          <p:cNvSpPr>
            <a:spLocks noChangeShapeType="1"/>
          </p:cNvSpPr>
          <p:nvPr/>
        </p:nvSpPr>
        <p:spPr bwMode="auto">
          <a:xfrm>
            <a:off x="4495800" y="29718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7187" name="Group 75"/>
          <p:cNvGrpSpPr>
            <a:grpSpLocks/>
          </p:cNvGrpSpPr>
          <p:nvPr/>
        </p:nvGrpSpPr>
        <p:grpSpPr bwMode="auto">
          <a:xfrm>
            <a:off x="762000" y="3962400"/>
            <a:ext cx="609600" cy="373063"/>
            <a:chOff x="480" y="2496"/>
            <a:chExt cx="384" cy="235"/>
          </a:xfrm>
        </p:grpSpPr>
        <p:sp>
          <p:nvSpPr>
            <p:cNvPr id="7214" name="Oval 71"/>
            <p:cNvSpPr>
              <a:spLocks noChangeArrowheads="1"/>
            </p:cNvSpPr>
            <p:nvPr/>
          </p:nvSpPr>
          <p:spPr bwMode="auto">
            <a:xfrm>
              <a:off x="672" y="2640"/>
              <a:ext cx="91" cy="91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7215" name="Text Box 72"/>
            <p:cNvSpPr txBox="1">
              <a:spLocks noChangeArrowheads="1"/>
            </p:cNvSpPr>
            <p:nvPr/>
          </p:nvSpPr>
          <p:spPr bwMode="auto">
            <a:xfrm>
              <a:off x="480" y="2496"/>
              <a:ext cx="3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 i="1"/>
                <a:t>k</a:t>
              </a:r>
              <a:r>
                <a:rPr lang="en-US" altLang="zh-CN" sz="1800" baseline="-25000"/>
                <a:t>1</a:t>
              </a:r>
              <a:endParaRPr lang="en-US" altLang="zh-CN" sz="1800" i="1"/>
            </a:p>
          </p:txBody>
        </p:sp>
      </p:grpSp>
      <p:grpSp>
        <p:nvGrpSpPr>
          <p:cNvPr id="7188" name="Group 76"/>
          <p:cNvGrpSpPr>
            <a:grpSpLocks/>
          </p:cNvGrpSpPr>
          <p:nvPr/>
        </p:nvGrpSpPr>
        <p:grpSpPr bwMode="auto">
          <a:xfrm>
            <a:off x="1676400" y="4419600"/>
            <a:ext cx="609600" cy="373063"/>
            <a:chOff x="480" y="2496"/>
            <a:chExt cx="384" cy="235"/>
          </a:xfrm>
        </p:grpSpPr>
        <p:sp>
          <p:nvSpPr>
            <p:cNvPr id="7212" name="Oval 77"/>
            <p:cNvSpPr>
              <a:spLocks noChangeArrowheads="1"/>
            </p:cNvSpPr>
            <p:nvPr/>
          </p:nvSpPr>
          <p:spPr bwMode="auto">
            <a:xfrm>
              <a:off x="672" y="2640"/>
              <a:ext cx="91" cy="91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7213" name="Text Box 78"/>
            <p:cNvSpPr txBox="1">
              <a:spLocks noChangeArrowheads="1"/>
            </p:cNvSpPr>
            <p:nvPr/>
          </p:nvSpPr>
          <p:spPr bwMode="auto">
            <a:xfrm>
              <a:off x="480" y="2496"/>
              <a:ext cx="3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 i="1"/>
                <a:t>k</a:t>
              </a:r>
              <a:r>
                <a:rPr lang="en-US" altLang="zh-CN" sz="1800" baseline="-25000"/>
                <a:t>5</a:t>
              </a:r>
              <a:endParaRPr lang="en-US" altLang="zh-CN" sz="1800" i="1"/>
            </a:p>
          </p:txBody>
        </p:sp>
      </p:grpSp>
      <p:grpSp>
        <p:nvGrpSpPr>
          <p:cNvPr id="7189" name="Group 79"/>
          <p:cNvGrpSpPr>
            <a:grpSpLocks/>
          </p:cNvGrpSpPr>
          <p:nvPr/>
        </p:nvGrpSpPr>
        <p:grpSpPr bwMode="auto">
          <a:xfrm>
            <a:off x="1371600" y="4724400"/>
            <a:ext cx="609600" cy="373063"/>
            <a:chOff x="480" y="2496"/>
            <a:chExt cx="384" cy="235"/>
          </a:xfrm>
        </p:grpSpPr>
        <p:sp>
          <p:nvSpPr>
            <p:cNvPr id="7210" name="Oval 80"/>
            <p:cNvSpPr>
              <a:spLocks noChangeArrowheads="1"/>
            </p:cNvSpPr>
            <p:nvPr/>
          </p:nvSpPr>
          <p:spPr bwMode="auto">
            <a:xfrm>
              <a:off x="672" y="2640"/>
              <a:ext cx="91" cy="91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7211" name="Text Box 81"/>
            <p:cNvSpPr txBox="1">
              <a:spLocks noChangeArrowheads="1"/>
            </p:cNvSpPr>
            <p:nvPr/>
          </p:nvSpPr>
          <p:spPr bwMode="auto">
            <a:xfrm>
              <a:off x="480" y="2496"/>
              <a:ext cx="3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 i="1"/>
                <a:t>k</a:t>
              </a:r>
              <a:r>
                <a:rPr lang="en-US" altLang="zh-CN" sz="1800" baseline="-25000"/>
                <a:t>2</a:t>
              </a:r>
              <a:endParaRPr lang="en-US" altLang="zh-CN" sz="1800" i="1"/>
            </a:p>
          </p:txBody>
        </p:sp>
      </p:grpSp>
      <p:grpSp>
        <p:nvGrpSpPr>
          <p:cNvPr id="7190" name="Group 82"/>
          <p:cNvGrpSpPr>
            <a:grpSpLocks/>
          </p:cNvGrpSpPr>
          <p:nvPr/>
        </p:nvGrpSpPr>
        <p:grpSpPr bwMode="auto">
          <a:xfrm>
            <a:off x="1219203" y="4191010"/>
            <a:ext cx="609602" cy="373064"/>
            <a:chOff x="480" y="2496"/>
            <a:chExt cx="384" cy="235"/>
          </a:xfrm>
        </p:grpSpPr>
        <p:sp>
          <p:nvSpPr>
            <p:cNvPr id="7208" name="Oval 83"/>
            <p:cNvSpPr>
              <a:spLocks noChangeArrowheads="1"/>
            </p:cNvSpPr>
            <p:nvPr/>
          </p:nvSpPr>
          <p:spPr bwMode="auto">
            <a:xfrm>
              <a:off x="672" y="2640"/>
              <a:ext cx="91" cy="91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7209" name="Text Box 84"/>
            <p:cNvSpPr txBox="1">
              <a:spLocks noChangeArrowheads="1"/>
            </p:cNvSpPr>
            <p:nvPr/>
          </p:nvSpPr>
          <p:spPr bwMode="auto">
            <a:xfrm>
              <a:off x="480" y="2496"/>
              <a:ext cx="3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 i="1" dirty="0"/>
                <a:t>k</a:t>
              </a:r>
              <a:r>
                <a:rPr lang="en-US" altLang="zh-CN" sz="1800" baseline="-25000" dirty="0"/>
                <a:t>4</a:t>
              </a:r>
              <a:endParaRPr lang="en-US" altLang="zh-CN" sz="1800" i="1" dirty="0"/>
            </a:p>
          </p:txBody>
        </p:sp>
      </p:grpSp>
      <p:grpSp>
        <p:nvGrpSpPr>
          <p:cNvPr id="7191" name="Group 85"/>
          <p:cNvGrpSpPr>
            <a:grpSpLocks/>
          </p:cNvGrpSpPr>
          <p:nvPr/>
        </p:nvGrpSpPr>
        <p:grpSpPr bwMode="auto">
          <a:xfrm>
            <a:off x="838200" y="5181600"/>
            <a:ext cx="609600" cy="373063"/>
            <a:chOff x="480" y="2496"/>
            <a:chExt cx="384" cy="235"/>
          </a:xfrm>
        </p:grpSpPr>
        <p:sp>
          <p:nvSpPr>
            <p:cNvPr id="7206" name="Oval 86"/>
            <p:cNvSpPr>
              <a:spLocks noChangeArrowheads="1"/>
            </p:cNvSpPr>
            <p:nvPr/>
          </p:nvSpPr>
          <p:spPr bwMode="auto">
            <a:xfrm>
              <a:off x="672" y="2640"/>
              <a:ext cx="91" cy="91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7207" name="Text Box 87"/>
            <p:cNvSpPr txBox="1">
              <a:spLocks noChangeArrowheads="1"/>
            </p:cNvSpPr>
            <p:nvPr/>
          </p:nvSpPr>
          <p:spPr bwMode="auto">
            <a:xfrm>
              <a:off x="480" y="2496"/>
              <a:ext cx="3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 i="1"/>
                <a:t>k</a:t>
              </a:r>
              <a:r>
                <a:rPr lang="en-US" altLang="zh-CN" sz="1800" baseline="-25000"/>
                <a:t>3</a:t>
              </a:r>
              <a:endParaRPr lang="en-US" altLang="zh-CN" sz="1800" i="1"/>
            </a:p>
          </p:txBody>
        </p:sp>
      </p:grpSp>
      <p:grpSp>
        <p:nvGrpSpPr>
          <p:cNvPr id="7192" name="Group 88"/>
          <p:cNvGrpSpPr>
            <a:grpSpLocks/>
          </p:cNvGrpSpPr>
          <p:nvPr/>
        </p:nvGrpSpPr>
        <p:grpSpPr bwMode="auto">
          <a:xfrm>
            <a:off x="1524000" y="5029200"/>
            <a:ext cx="609600" cy="373063"/>
            <a:chOff x="480" y="2496"/>
            <a:chExt cx="384" cy="235"/>
          </a:xfrm>
        </p:grpSpPr>
        <p:sp>
          <p:nvSpPr>
            <p:cNvPr id="7204" name="Oval 89"/>
            <p:cNvSpPr>
              <a:spLocks noChangeArrowheads="1"/>
            </p:cNvSpPr>
            <p:nvPr/>
          </p:nvSpPr>
          <p:spPr bwMode="auto">
            <a:xfrm>
              <a:off x="672" y="2640"/>
              <a:ext cx="91" cy="91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7205" name="Text Box 90"/>
            <p:cNvSpPr txBox="1">
              <a:spLocks noChangeArrowheads="1"/>
            </p:cNvSpPr>
            <p:nvPr/>
          </p:nvSpPr>
          <p:spPr bwMode="auto">
            <a:xfrm>
              <a:off x="480" y="2496"/>
              <a:ext cx="3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 i="1"/>
                <a:t>k</a:t>
              </a:r>
              <a:r>
                <a:rPr lang="en-US" altLang="zh-CN" sz="1800" baseline="-25000"/>
                <a:t>7</a:t>
              </a:r>
              <a:endParaRPr lang="en-US" altLang="zh-CN" sz="1800" i="1"/>
            </a:p>
          </p:txBody>
        </p:sp>
      </p:grpSp>
      <p:grpSp>
        <p:nvGrpSpPr>
          <p:cNvPr id="7193" name="Group 91"/>
          <p:cNvGrpSpPr>
            <a:grpSpLocks/>
          </p:cNvGrpSpPr>
          <p:nvPr/>
        </p:nvGrpSpPr>
        <p:grpSpPr bwMode="auto">
          <a:xfrm>
            <a:off x="1752600" y="5486400"/>
            <a:ext cx="609600" cy="373063"/>
            <a:chOff x="480" y="2496"/>
            <a:chExt cx="384" cy="235"/>
          </a:xfrm>
        </p:grpSpPr>
        <p:sp>
          <p:nvSpPr>
            <p:cNvPr id="7202" name="Oval 92"/>
            <p:cNvSpPr>
              <a:spLocks noChangeArrowheads="1"/>
            </p:cNvSpPr>
            <p:nvPr/>
          </p:nvSpPr>
          <p:spPr bwMode="auto">
            <a:xfrm>
              <a:off x="672" y="2640"/>
              <a:ext cx="91" cy="91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7203" name="Text Box 93"/>
            <p:cNvSpPr txBox="1">
              <a:spLocks noChangeArrowheads="1"/>
            </p:cNvSpPr>
            <p:nvPr/>
          </p:nvSpPr>
          <p:spPr bwMode="auto">
            <a:xfrm>
              <a:off x="480" y="2496"/>
              <a:ext cx="3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 i="1"/>
                <a:t>k</a:t>
              </a:r>
              <a:r>
                <a:rPr lang="en-US" altLang="zh-CN" sz="1800" baseline="-25000"/>
                <a:t>6</a:t>
              </a:r>
              <a:endParaRPr lang="en-US" altLang="zh-CN" sz="1800" i="1"/>
            </a:p>
          </p:txBody>
        </p:sp>
      </p:grpSp>
      <p:sp>
        <p:nvSpPr>
          <p:cNvPr id="7194" name="Line 94"/>
          <p:cNvSpPr>
            <a:spLocks noChangeShapeType="1"/>
          </p:cNvSpPr>
          <p:nvPr/>
        </p:nvSpPr>
        <p:spPr bwMode="auto">
          <a:xfrm flipV="1">
            <a:off x="1219200" y="2895600"/>
            <a:ext cx="2743200" cy="1371600"/>
          </a:xfrm>
          <a:prstGeom prst="line">
            <a:avLst/>
          </a:prstGeom>
          <a:noFill/>
          <a:ln w="12700">
            <a:solidFill>
              <a:srgbClr val="339966"/>
            </a:solidFill>
            <a:prstDash val="lg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201" name="Text Box 103"/>
          <p:cNvSpPr txBox="1">
            <a:spLocks noChangeArrowheads="1"/>
          </p:cNvSpPr>
          <p:nvPr/>
        </p:nvSpPr>
        <p:spPr bwMode="auto">
          <a:xfrm>
            <a:off x="4953000" y="1981200"/>
            <a:ext cx="3352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chemeClr val="tx2"/>
                </a:solidFill>
              </a:rPr>
              <a:t>Each address is a linked list</a:t>
            </a:r>
          </a:p>
        </p:txBody>
      </p:sp>
      <p:sp>
        <p:nvSpPr>
          <p:cNvPr id="80" name="Text Box 103"/>
          <p:cNvSpPr txBox="1">
            <a:spLocks noChangeArrowheads="1"/>
          </p:cNvSpPr>
          <p:nvPr/>
        </p:nvSpPr>
        <p:spPr bwMode="auto">
          <a:xfrm>
            <a:off x="211137" y="1858962"/>
            <a:ext cx="33528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 dirty="0"/>
              <a:t>When inserting a key, we add it to the </a:t>
            </a:r>
            <a:r>
              <a:rPr lang="en-US" altLang="zh-CN" sz="2000" b="1" dirty="0">
                <a:solidFill>
                  <a:srgbClr val="FF0000"/>
                </a:solidFill>
              </a:rPr>
              <a:t>beginning</a:t>
            </a:r>
            <a:r>
              <a:rPr lang="en-US" altLang="zh-CN" sz="2000" b="1" dirty="0"/>
              <a:t> of the linked list.</a:t>
            </a:r>
          </a:p>
        </p:txBody>
      </p:sp>
    </p:spTree>
    <p:extLst>
      <p:ext uri="{BB962C8B-B14F-4D97-AF65-F5344CB8AC3E}">
        <p14:creationId xmlns:p14="http://schemas.microsoft.com/office/powerpoint/2010/main" val="6340961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Cloud"/>
          <p:cNvSpPr>
            <a:spLocks noChangeAspect="1" noEditPoints="1" noChangeArrowheads="1"/>
          </p:cNvSpPr>
          <p:nvPr/>
        </p:nvSpPr>
        <p:spPr bwMode="auto">
          <a:xfrm rot="3486519">
            <a:off x="-76200" y="3886200"/>
            <a:ext cx="3276600" cy="2209800"/>
          </a:xfrm>
          <a:custGeom>
            <a:avLst/>
            <a:gdLst>
              <a:gd name="T0" fmla="*/ 1541822 w 21600"/>
              <a:gd name="T1" fmla="*/ 113037408 h 21600"/>
              <a:gd name="T2" fmla="*/ 248521008 w 21600"/>
              <a:gd name="T3" fmla="*/ 225834092 h 21600"/>
              <a:gd name="T4" fmla="*/ 496627891 w 21600"/>
              <a:gd name="T5" fmla="*/ 113037408 h 21600"/>
              <a:gd name="T6" fmla="*/ 248521008 w 21600"/>
              <a:gd name="T7" fmla="*/ 1292600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977 w 21600"/>
              <a:gd name="T13" fmla="*/ 3262 h 21600"/>
              <a:gd name="T14" fmla="*/ 17087 w 21600"/>
              <a:gd name="T15" fmla="*/ 1733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lnTo>
                  <a:pt x="1949" y="7180"/>
                </a:ln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FFFF99"/>
          </a:solidFill>
          <a:ln w="9525">
            <a:solidFill>
              <a:srgbClr val="FFCC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title"/>
          </p:nvPr>
        </p:nvSpPr>
        <p:spPr>
          <a:xfrm>
            <a:off x="317500" y="782638"/>
            <a:ext cx="8637588" cy="701675"/>
          </a:xfrm>
        </p:spPr>
        <p:txBody>
          <a:bodyPr/>
          <a:lstStyle/>
          <a:p>
            <a:pPr eaLnBrk="1" hangingPunct="1"/>
            <a:r>
              <a:rPr lang="en-US" altLang="zh-CN" sz="4000"/>
              <a:t>Collision Handling: Closed Address</a:t>
            </a:r>
          </a:p>
        </p:txBody>
      </p:sp>
      <p:grpSp>
        <p:nvGrpSpPr>
          <p:cNvPr id="7172" name="Group 35"/>
          <p:cNvGrpSpPr>
            <a:grpSpLocks/>
          </p:cNvGrpSpPr>
          <p:nvPr/>
        </p:nvGrpSpPr>
        <p:grpSpPr bwMode="auto">
          <a:xfrm>
            <a:off x="3886200" y="2057400"/>
            <a:ext cx="746125" cy="4176713"/>
            <a:chOff x="2256" y="1296"/>
            <a:chExt cx="470" cy="2631"/>
          </a:xfrm>
        </p:grpSpPr>
        <p:sp>
          <p:nvSpPr>
            <p:cNvPr id="7237" name="Rectangle 8"/>
            <p:cNvSpPr>
              <a:spLocks noChangeArrowheads="1"/>
            </p:cNvSpPr>
            <p:nvPr/>
          </p:nvSpPr>
          <p:spPr bwMode="auto">
            <a:xfrm>
              <a:off x="2256" y="1296"/>
              <a:ext cx="470" cy="263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7238" name="Line 9"/>
            <p:cNvSpPr>
              <a:spLocks noChangeShapeType="1"/>
            </p:cNvSpPr>
            <p:nvPr/>
          </p:nvSpPr>
          <p:spPr bwMode="auto">
            <a:xfrm>
              <a:off x="2265" y="1515"/>
              <a:ext cx="4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39" name="Line 10"/>
            <p:cNvSpPr>
              <a:spLocks noChangeShapeType="1"/>
            </p:cNvSpPr>
            <p:nvPr/>
          </p:nvSpPr>
          <p:spPr bwMode="auto">
            <a:xfrm>
              <a:off x="2265" y="1741"/>
              <a:ext cx="4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40" name="Line 11"/>
            <p:cNvSpPr>
              <a:spLocks noChangeShapeType="1"/>
            </p:cNvSpPr>
            <p:nvPr/>
          </p:nvSpPr>
          <p:spPr bwMode="auto">
            <a:xfrm>
              <a:off x="2265" y="1968"/>
              <a:ext cx="4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41" name="Line 12"/>
            <p:cNvSpPr>
              <a:spLocks noChangeShapeType="1"/>
            </p:cNvSpPr>
            <p:nvPr/>
          </p:nvSpPr>
          <p:spPr bwMode="auto">
            <a:xfrm>
              <a:off x="2265" y="3692"/>
              <a:ext cx="4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42" name="Line 13"/>
            <p:cNvSpPr>
              <a:spLocks noChangeShapeType="1"/>
            </p:cNvSpPr>
            <p:nvPr/>
          </p:nvSpPr>
          <p:spPr bwMode="auto">
            <a:xfrm>
              <a:off x="2265" y="3465"/>
              <a:ext cx="4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43" name="Line 14"/>
            <p:cNvSpPr>
              <a:spLocks noChangeShapeType="1"/>
            </p:cNvSpPr>
            <p:nvPr/>
          </p:nvSpPr>
          <p:spPr bwMode="auto">
            <a:xfrm>
              <a:off x="2265" y="3238"/>
              <a:ext cx="4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44" name="Line 15"/>
            <p:cNvSpPr>
              <a:spLocks noChangeShapeType="1"/>
            </p:cNvSpPr>
            <p:nvPr/>
          </p:nvSpPr>
          <p:spPr bwMode="auto">
            <a:xfrm>
              <a:off x="2491" y="2059"/>
              <a:ext cx="0" cy="36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45" name="Line 28"/>
            <p:cNvSpPr>
              <a:spLocks noChangeShapeType="1"/>
            </p:cNvSpPr>
            <p:nvPr/>
          </p:nvSpPr>
          <p:spPr bwMode="auto">
            <a:xfrm>
              <a:off x="2491" y="2785"/>
              <a:ext cx="0" cy="36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46" name="Line 29"/>
            <p:cNvSpPr>
              <a:spLocks noChangeShapeType="1"/>
            </p:cNvSpPr>
            <p:nvPr/>
          </p:nvSpPr>
          <p:spPr bwMode="auto">
            <a:xfrm>
              <a:off x="2265" y="2513"/>
              <a:ext cx="4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47" name="Line 30"/>
            <p:cNvSpPr>
              <a:spLocks noChangeShapeType="1"/>
            </p:cNvSpPr>
            <p:nvPr/>
          </p:nvSpPr>
          <p:spPr bwMode="auto">
            <a:xfrm>
              <a:off x="2265" y="2739"/>
              <a:ext cx="4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7173" name="Group 39"/>
          <p:cNvGrpSpPr>
            <a:grpSpLocks/>
          </p:cNvGrpSpPr>
          <p:nvPr/>
        </p:nvGrpSpPr>
        <p:grpSpPr bwMode="auto">
          <a:xfrm>
            <a:off x="5181600" y="2743200"/>
            <a:ext cx="763588" cy="381000"/>
            <a:chOff x="3264" y="1728"/>
            <a:chExt cx="481" cy="240"/>
          </a:xfrm>
        </p:grpSpPr>
        <p:sp>
          <p:nvSpPr>
            <p:cNvPr id="7234" name="Rectangle 36"/>
            <p:cNvSpPr>
              <a:spLocks noChangeArrowheads="1"/>
            </p:cNvSpPr>
            <p:nvPr/>
          </p:nvSpPr>
          <p:spPr bwMode="auto">
            <a:xfrm>
              <a:off x="3265" y="1744"/>
              <a:ext cx="480" cy="2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7235" name="Line 37"/>
            <p:cNvSpPr>
              <a:spLocks noChangeShapeType="1"/>
            </p:cNvSpPr>
            <p:nvPr/>
          </p:nvSpPr>
          <p:spPr bwMode="auto">
            <a:xfrm>
              <a:off x="3505" y="1744"/>
              <a:ext cx="0" cy="2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36" name="Text Box 38"/>
            <p:cNvSpPr txBox="1">
              <a:spLocks noChangeArrowheads="1"/>
            </p:cNvSpPr>
            <p:nvPr/>
          </p:nvSpPr>
          <p:spPr bwMode="auto">
            <a:xfrm>
              <a:off x="3264" y="1728"/>
              <a:ext cx="2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 i="1" dirty="0"/>
                <a:t>k</a:t>
              </a:r>
              <a:r>
                <a:rPr lang="en-US" altLang="zh-CN" sz="1800" baseline="-25000" dirty="0"/>
                <a:t>1</a:t>
              </a:r>
              <a:endParaRPr lang="en-US" altLang="zh-CN" sz="1800" i="1" dirty="0"/>
            </a:p>
          </p:txBody>
        </p:sp>
      </p:grpSp>
      <p:grpSp>
        <p:nvGrpSpPr>
          <p:cNvPr id="7176" name="Group 48"/>
          <p:cNvGrpSpPr>
            <a:grpSpLocks/>
          </p:cNvGrpSpPr>
          <p:nvPr/>
        </p:nvGrpSpPr>
        <p:grpSpPr bwMode="auto">
          <a:xfrm>
            <a:off x="5105400" y="3962400"/>
            <a:ext cx="763588" cy="381000"/>
            <a:chOff x="3264" y="1728"/>
            <a:chExt cx="481" cy="240"/>
          </a:xfrm>
        </p:grpSpPr>
        <p:sp>
          <p:nvSpPr>
            <p:cNvPr id="7225" name="Rectangle 49"/>
            <p:cNvSpPr>
              <a:spLocks noChangeArrowheads="1"/>
            </p:cNvSpPr>
            <p:nvPr/>
          </p:nvSpPr>
          <p:spPr bwMode="auto">
            <a:xfrm>
              <a:off x="3265" y="1744"/>
              <a:ext cx="480" cy="2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7226" name="Line 50"/>
            <p:cNvSpPr>
              <a:spLocks noChangeShapeType="1"/>
            </p:cNvSpPr>
            <p:nvPr/>
          </p:nvSpPr>
          <p:spPr bwMode="auto">
            <a:xfrm>
              <a:off x="3505" y="1744"/>
              <a:ext cx="0" cy="2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27" name="Text Box 51"/>
            <p:cNvSpPr txBox="1">
              <a:spLocks noChangeArrowheads="1"/>
            </p:cNvSpPr>
            <p:nvPr/>
          </p:nvSpPr>
          <p:spPr bwMode="auto">
            <a:xfrm>
              <a:off x="3264" y="1728"/>
              <a:ext cx="2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 i="1" dirty="0">
                  <a:solidFill>
                    <a:srgbClr val="FF0000"/>
                  </a:solidFill>
                </a:rPr>
                <a:t>k</a:t>
              </a:r>
              <a:r>
                <a:rPr lang="en-US" altLang="zh-CN" sz="1800" baseline="-25000" dirty="0">
                  <a:solidFill>
                    <a:srgbClr val="FF0000"/>
                  </a:solidFill>
                </a:rPr>
                <a:t>2</a:t>
              </a:r>
              <a:endParaRPr lang="en-US" altLang="zh-CN" sz="1800" i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7180" name="Line 64"/>
          <p:cNvSpPr>
            <a:spLocks noChangeShapeType="1"/>
          </p:cNvSpPr>
          <p:nvPr/>
        </p:nvSpPr>
        <p:spPr bwMode="auto">
          <a:xfrm>
            <a:off x="4495800" y="29718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182" name="Line 66"/>
          <p:cNvSpPr>
            <a:spLocks noChangeShapeType="1"/>
          </p:cNvSpPr>
          <p:nvPr/>
        </p:nvSpPr>
        <p:spPr bwMode="auto">
          <a:xfrm>
            <a:off x="4419600" y="41910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7187" name="Group 75"/>
          <p:cNvGrpSpPr>
            <a:grpSpLocks/>
          </p:cNvGrpSpPr>
          <p:nvPr/>
        </p:nvGrpSpPr>
        <p:grpSpPr bwMode="auto">
          <a:xfrm>
            <a:off x="762000" y="3962400"/>
            <a:ext cx="609600" cy="373063"/>
            <a:chOff x="480" y="2496"/>
            <a:chExt cx="384" cy="235"/>
          </a:xfrm>
        </p:grpSpPr>
        <p:sp>
          <p:nvSpPr>
            <p:cNvPr id="7214" name="Oval 71"/>
            <p:cNvSpPr>
              <a:spLocks noChangeArrowheads="1"/>
            </p:cNvSpPr>
            <p:nvPr/>
          </p:nvSpPr>
          <p:spPr bwMode="auto">
            <a:xfrm>
              <a:off x="672" y="2640"/>
              <a:ext cx="91" cy="91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7215" name="Text Box 72"/>
            <p:cNvSpPr txBox="1">
              <a:spLocks noChangeArrowheads="1"/>
            </p:cNvSpPr>
            <p:nvPr/>
          </p:nvSpPr>
          <p:spPr bwMode="auto">
            <a:xfrm>
              <a:off x="480" y="2496"/>
              <a:ext cx="3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 i="1"/>
                <a:t>k</a:t>
              </a:r>
              <a:r>
                <a:rPr lang="en-US" altLang="zh-CN" sz="1800" baseline="-25000"/>
                <a:t>1</a:t>
              </a:r>
              <a:endParaRPr lang="en-US" altLang="zh-CN" sz="1800" i="1"/>
            </a:p>
          </p:txBody>
        </p:sp>
      </p:grpSp>
      <p:grpSp>
        <p:nvGrpSpPr>
          <p:cNvPr id="7188" name="Group 76"/>
          <p:cNvGrpSpPr>
            <a:grpSpLocks/>
          </p:cNvGrpSpPr>
          <p:nvPr/>
        </p:nvGrpSpPr>
        <p:grpSpPr bwMode="auto">
          <a:xfrm>
            <a:off x="1676400" y="4419600"/>
            <a:ext cx="609600" cy="373063"/>
            <a:chOff x="480" y="2496"/>
            <a:chExt cx="384" cy="235"/>
          </a:xfrm>
        </p:grpSpPr>
        <p:sp>
          <p:nvSpPr>
            <p:cNvPr id="7212" name="Oval 77"/>
            <p:cNvSpPr>
              <a:spLocks noChangeArrowheads="1"/>
            </p:cNvSpPr>
            <p:nvPr/>
          </p:nvSpPr>
          <p:spPr bwMode="auto">
            <a:xfrm>
              <a:off x="672" y="2640"/>
              <a:ext cx="91" cy="91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7213" name="Text Box 78"/>
            <p:cNvSpPr txBox="1">
              <a:spLocks noChangeArrowheads="1"/>
            </p:cNvSpPr>
            <p:nvPr/>
          </p:nvSpPr>
          <p:spPr bwMode="auto">
            <a:xfrm>
              <a:off x="480" y="2496"/>
              <a:ext cx="3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 i="1"/>
                <a:t>k</a:t>
              </a:r>
              <a:r>
                <a:rPr lang="en-US" altLang="zh-CN" sz="1800" baseline="-25000"/>
                <a:t>5</a:t>
              </a:r>
              <a:endParaRPr lang="en-US" altLang="zh-CN" sz="1800" i="1"/>
            </a:p>
          </p:txBody>
        </p:sp>
      </p:grpSp>
      <p:grpSp>
        <p:nvGrpSpPr>
          <p:cNvPr id="7189" name="Group 79"/>
          <p:cNvGrpSpPr>
            <a:grpSpLocks/>
          </p:cNvGrpSpPr>
          <p:nvPr/>
        </p:nvGrpSpPr>
        <p:grpSpPr bwMode="auto">
          <a:xfrm>
            <a:off x="1371600" y="4724400"/>
            <a:ext cx="609600" cy="373063"/>
            <a:chOff x="480" y="2496"/>
            <a:chExt cx="384" cy="235"/>
          </a:xfrm>
        </p:grpSpPr>
        <p:sp>
          <p:nvSpPr>
            <p:cNvPr id="7210" name="Oval 80"/>
            <p:cNvSpPr>
              <a:spLocks noChangeArrowheads="1"/>
            </p:cNvSpPr>
            <p:nvPr/>
          </p:nvSpPr>
          <p:spPr bwMode="auto">
            <a:xfrm>
              <a:off x="672" y="2640"/>
              <a:ext cx="91" cy="91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7211" name="Text Box 81"/>
            <p:cNvSpPr txBox="1">
              <a:spLocks noChangeArrowheads="1"/>
            </p:cNvSpPr>
            <p:nvPr/>
          </p:nvSpPr>
          <p:spPr bwMode="auto">
            <a:xfrm>
              <a:off x="480" y="2496"/>
              <a:ext cx="3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 i="1"/>
                <a:t>k</a:t>
              </a:r>
              <a:r>
                <a:rPr lang="en-US" altLang="zh-CN" sz="1800" baseline="-25000"/>
                <a:t>2</a:t>
              </a:r>
              <a:endParaRPr lang="en-US" altLang="zh-CN" sz="1800" i="1"/>
            </a:p>
          </p:txBody>
        </p:sp>
      </p:grpSp>
      <p:grpSp>
        <p:nvGrpSpPr>
          <p:cNvPr id="7190" name="Group 82"/>
          <p:cNvGrpSpPr>
            <a:grpSpLocks/>
          </p:cNvGrpSpPr>
          <p:nvPr/>
        </p:nvGrpSpPr>
        <p:grpSpPr bwMode="auto">
          <a:xfrm>
            <a:off x="1219200" y="4191000"/>
            <a:ext cx="609600" cy="373063"/>
            <a:chOff x="480" y="2496"/>
            <a:chExt cx="384" cy="235"/>
          </a:xfrm>
        </p:grpSpPr>
        <p:sp>
          <p:nvSpPr>
            <p:cNvPr id="7208" name="Oval 83"/>
            <p:cNvSpPr>
              <a:spLocks noChangeArrowheads="1"/>
            </p:cNvSpPr>
            <p:nvPr/>
          </p:nvSpPr>
          <p:spPr bwMode="auto">
            <a:xfrm>
              <a:off x="672" y="2640"/>
              <a:ext cx="91" cy="91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7209" name="Text Box 84"/>
            <p:cNvSpPr txBox="1">
              <a:spLocks noChangeArrowheads="1"/>
            </p:cNvSpPr>
            <p:nvPr/>
          </p:nvSpPr>
          <p:spPr bwMode="auto">
            <a:xfrm>
              <a:off x="480" y="2496"/>
              <a:ext cx="3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 i="1"/>
                <a:t>k</a:t>
              </a:r>
              <a:r>
                <a:rPr lang="en-US" altLang="zh-CN" sz="1800" baseline="-25000"/>
                <a:t>4</a:t>
              </a:r>
              <a:endParaRPr lang="en-US" altLang="zh-CN" sz="1800" i="1"/>
            </a:p>
          </p:txBody>
        </p:sp>
      </p:grpSp>
      <p:grpSp>
        <p:nvGrpSpPr>
          <p:cNvPr id="7191" name="Group 85"/>
          <p:cNvGrpSpPr>
            <a:grpSpLocks/>
          </p:cNvGrpSpPr>
          <p:nvPr/>
        </p:nvGrpSpPr>
        <p:grpSpPr bwMode="auto">
          <a:xfrm>
            <a:off x="838200" y="5181600"/>
            <a:ext cx="609600" cy="373063"/>
            <a:chOff x="480" y="2496"/>
            <a:chExt cx="384" cy="235"/>
          </a:xfrm>
        </p:grpSpPr>
        <p:sp>
          <p:nvSpPr>
            <p:cNvPr id="7206" name="Oval 86"/>
            <p:cNvSpPr>
              <a:spLocks noChangeArrowheads="1"/>
            </p:cNvSpPr>
            <p:nvPr/>
          </p:nvSpPr>
          <p:spPr bwMode="auto">
            <a:xfrm>
              <a:off x="672" y="2640"/>
              <a:ext cx="91" cy="91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7207" name="Text Box 87"/>
            <p:cNvSpPr txBox="1">
              <a:spLocks noChangeArrowheads="1"/>
            </p:cNvSpPr>
            <p:nvPr/>
          </p:nvSpPr>
          <p:spPr bwMode="auto">
            <a:xfrm>
              <a:off x="480" y="2496"/>
              <a:ext cx="3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 i="1"/>
                <a:t>k</a:t>
              </a:r>
              <a:r>
                <a:rPr lang="en-US" altLang="zh-CN" sz="1800" baseline="-25000"/>
                <a:t>3</a:t>
              </a:r>
              <a:endParaRPr lang="en-US" altLang="zh-CN" sz="1800" i="1"/>
            </a:p>
          </p:txBody>
        </p:sp>
      </p:grpSp>
      <p:grpSp>
        <p:nvGrpSpPr>
          <p:cNvPr id="7192" name="Group 88"/>
          <p:cNvGrpSpPr>
            <a:grpSpLocks/>
          </p:cNvGrpSpPr>
          <p:nvPr/>
        </p:nvGrpSpPr>
        <p:grpSpPr bwMode="auto">
          <a:xfrm>
            <a:off x="1524000" y="5029200"/>
            <a:ext cx="609600" cy="373063"/>
            <a:chOff x="480" y="2496"/>
            <a:chExt cx="384" cy="235"/>
          </a:xfrm>
        </p:grpSpPr>
        <p:sp>
          <p:nvSpPr>
            <p:cNvPr id="7204" name="Oval 89"/>
            <p:cNvSpPr>
              <a:spLocks noChangeArrowheads="1"/>
            </p:cNvSpPr>
            <p:nvPr/>
          </p:nvSpPr>
          <p:spPr bwMode="auto">
            <a:xfrm>
              <a:off x="672" y="2640"/>
              <a:ext cx="91" cy="91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7205" name="Text Box 90"/>
            <p:cNvSpPr txBox="1">
              <a:spLocks noChangeArrowheads="1"/>
            </p:cNvSpPr>
            <p:nvPr/>
          </p:nvSpPr>
          <p:spPr bwMode="auto">
            <a:xfrm>
              <a:off x="480" y="2496"/>
              <a:ext cx="3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 i="1"/>
                <a:t>k</a:t>
              </a:r>
              <a:r>
                <a:rPr lang="en-US" altLang="zh-CN" sz="1800" baseline="-25000"/>
                <a:t>7</a:t>
              </a:r>
              <a:endParaRPr lang="en-US" altLang="zh-CN" sz="1800" i="1"/>
            </a:p>
          </p:txBody>
        </p:sp>
      </p:grpSp>
      <p:grpSp>
        <p:nvGrpSpPr>
          <p:cNvPr id="7193" name="Group 91"/>
          <p:cNvGrpSpPr>
            <a:grpSpLocks/>
          </p:cNvGrpSpPr>
          <p:nvPr/>
        </p:nvGrpSpPr>
        <p:grpSpPr bwMode="auto">
          <a:xfrm>
            <a:off x="1752600" y="5486400"/>
            <a:ext cx="609600" cy="373063"/>
            <a:chOff x="480" y="2496"/>
            <a:chExt cx="384" cy="235"/>
          </a:xfrm>
        </p:grpSpPr>
        <p:sp>
          <p:nvSpPr>
            <p:cNvPr id="7202" name="Oval 92"/>
            <p:cNvSpPr>
              <a:spLocks noChangeArrowheads="1"/>
            </p:cNvSpPr>
            <p:nvPr/>
          </p:nvSpPr>
          <p:spPr bwMode="auto">
            <a:xfrm>
              <a:off x="672" y="2640"/>
              <a:ext cx="91" cy="91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7203" name="Text Box 93"/>
            <p:cNvSpPr txBox="1">
              <a:spLocks noChangeArrowheads="1"/>
            </p:cNvSpPr>
            <p:nvPr/>
          </p:nvSpPr>
          <p:spPr bwMode="auto">
            <a:xfrm>
              <a:off x="480" y="2496"/>
              <a:ext cx="3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 i="1"/>
                <a:t>k</a:t>
              </a:r>
              <a:r>
                <a:rPr lang="en-US" altLang="zh-CN" sz="1800" baseline="-25000"/>
                <a:t>6</a:t>
              </a:r>
              <a:endParaRPr lang="en-US" altLang="zh-CN" sz="1800" i="1"/>
            </a:p>
          </p:txBody>
        </p:sp>
      </p:grpSp>
      <p:sp>
        <p:nvSpPr>
          <p:cNvPr id="7194" name="Line 94"/>
          <p:cNvSpPr>
            <a:spLocks noChangeShapeType="1"/>
          </p:cNvSpPr>
          <p:nvPr/>
        </p:nvSpPr>
        <p:spPr bwMode="auto">
          <a:xfrm flipV="1">
            <a:off x="1219200" y="2895600"/>
            <a:ext cx="2743200" cy="1371600"/>
          </a:xfrm>
          <a:prstGeom prst="line">
            <a:avLst/>
          </a:prstGeom>
          <a:noFill/>
          <a:ln w="12700">
            <a:solidFill>
              <a:srgbClr val="339966"/>
            </a:solidFill>
            <a:prstDash val="lg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197" name="Line 97"/>
          <p:cNvSpPr>
            <a:spLocks noChangeShapeType="1"/>
          </p:cNvSpPr>
          <p:nvPr/>
        </p:nvSpPr>
        <p:spPr bwMode="auto">
          <a:xfrm flipV="1">
            <a:off x="1831975" y="4191000"/>
            <a:ext cx="2130425" cy="798513"/>
          </a:xfrm>
          <a:prstGeom prst="line">
            <a:avLst/>
          </a:prstGeom>
          <a:noFill/>
          <a:ln w="12700">
            <a:solidFill>
              <a:srgbClr val="339966"/>
            </a:solidFill>
            <a:prstDash val="lg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201" name="Text Box 103"/>
          <p:cNvSpPr txBox="1">
            <a:spLocks noChangeArrowheads="1"/>
          </p:cNvSpPr>
          <p:nvPr/>
        </p:nvSpPr>
        <p:spPr bwMode="auto">
          <a:xfrm>
            <a:off x="4953000" y="1981200"/>
            <a:ext cx="3352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chemeClr val="tx2"/>
                </a:solidFill>
              </a:rPr>
              <a:t>Each address is a linked list</a:t>
            </a:r>
          </a:p>
        </p:txBody>
      </p:sp>
      <p:sp>
        <p:nvSpPr>
          <p:cNvPr id="82" name="Text Box 103">
            <a:extLst>
              <a:ext uri="{FF2B5EF4-FFF2-40B4-BE49-F238E27FC236}">
                <a16:creationId xmlns:a16="http://schemas.microsoft.com/office/drawing/2014/main" id="{88BE34B5-F319-CD4F-BA1B-80E4C69602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137" y="1858962"/>
            <a:ext cx="33528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 dirty="0"/>
              <a:t>When inserting a key, we add it to the </a:t>
            </a:r>
            <a:r>
              <a:rPr lang="en-US" altLang="zh-CN" sz="2000" b="1" dirty="0">
                <a:solidFill>
                  <a:srgbClr val="FF0000"/>
                </a:solidFill>
              </a:rPr>
              <a:t>beginning</a:t>
            </a:r>
            <a:r>
              <a:rPr lang="en-US" altLang="zh-CN" sz="2000" b="1" dirty="0"/>
              <a:t> of the linked list.</a:t>
            </a:r>
          </a:p>
        </p:txBody>
      </p:sp>
    </p:spTree>
    <p:extLst>
      <p:ext uri="{BB962C8B-B14F-4D97-AF65-F5344CB8AC3E}">
        <p14:creationId xmlns:p14="http://schemas.microsoft.com/office/powerpoint/2010/main" val="17783760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Cloud"/>
          <p:cNvSpPr>
            <a:spLocks noChangeAspect="1" noEditPoints="1" noChangeArrowheads="1"/>
          </p:cNvSpPr>
          <p:nvPr/>
        </p:nvSpPr>
        <p:spPr bwMode="auto">
          <a:xfrm rot="3486519">
            <a:off x="-76200" y="3886200"/>
            <a:ext cx="3276600" cy="2209800"/>
          </a:xfrm>
          <a:custGeom>
            <a:avLst/>
            <a:gdLst>
              <a:gd name="T0" fmla="*/ 1541822 w 21600"/>
              <a:gd name="T1" fmla="*/ 113037408 h 21600"/>
              <a:gd name="T2" fmla="*/ 248521008 w 21600"/>
              <a:gd name="T3" fmla="*/ 225834092 h 21600"/>
              <a:gd name="T4" fmla="*/ 496627891 w 21600"/>
              <a:gd name="T5" fmla="*/ 113037408 h 21600"/>
              <a:gd name="T6" fmla="*/ 248521008 w 21600"/>
              <a:gd name="T7" fmla="*/ 1292600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977 w 21600"/>
              <a:gd name="T13" fmla="*/ 3262 h 21600"/>
              <a:gd name="T14" fmla="*/ 17087 w 21600"/>
              <a:gd name="T15" fmla="*/ 1733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lnTo>
                  <a:pt x="1949" y="7180"/>
                </a:ln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FFFF99"/>
          </a:solidFill>
          <a:ln w="9525">
            <a:solidFill>
              <a:srgbClr val="FFCC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title"/>
          </p:nvPr>
        </p:nvSpPr>
        <p:spPr>
          <a:xfrm>
            <a:off x="317500" y="782638"/>
            <a:ext cx="8637588" cy="701675"/>
          </a:xfrm>
        </p:spPr>
        <p:txBody>
          <a:bodyPr/>
          <a:lstStyle/>
          <a:p>
            <a:pPr eaLnBrk="1" hangingPunct="1"/>
            <a:r>
              <a:rPr lang="en-US" altLang="zh-CN" sz="4000"/>
              <a:t>Collision Handling: Closed Address</a:t>
            </a:r>
          </a:p>
        </p:txBody>
      </p:sp>
      <p:grpSp>
        <p:nvGrpSpPr>
          <p:cNvPr id="7172" name="Group 35"/>
          <p:cNvGrpSpPr>
            <a:grpSpLocks/>
          </p:cNvGrpSpPr>
          <p:nvPr/>
        </p:nvGrpSpPr>
        <p:grpSpPr bwMode="auto">
          <a:xfrm>
            <a:off x="3886200" y="2057400"/>
            <a:ext cx="746125" cy="4176713"/>
            <a:chOff x="2256" y="1296"/>
            <a:chExt cx="470" cy="2631"/>
          </a:xfrm>
        </p:grpSpPr>
        <p:sp>
          <p:nvSpPr>
            <p:cNvPr id="7237" name="Rectangle 8"/>
            <p:cNvSpPr>
              <a:spLocks noChangeArrowheads="1"/>
            </p:cNvSpPr>
            <p:nvPr/>
          </p:nvSpPr>
          <p:spPr bwMode="auto">
            <a:xfrm>
              <a:off x="2256" y="1296"/>
              <a:ext cx="470" cy="263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7238" name="Line 9"/>
            <p:cNvSpPr>
              <a:spLocks noChangeShapeType="1"/>
            </p:cNvSpPr>
            <p:nvPr/>
          </p:nvSpPr>
          <p:spPr bwMode="auto">
            <a:xfrm>
              <a:off x="2265" y="1515"/>
              <a:ext cx="4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39" name="Line 10"/>
            <p:cNvSpPr>
              <a:spLocks noChangeShapeType="1"/>
            </p:cNvSpPr>
            <p:nvPr/>
          </p:nvSpPr>
          <p:spPr bwMode="auto">
            <a:xfrm>
              <a:off x="2265" y="1741"/>
              <a:ext cx="4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40" name="Line 11"/>
            <p:cNvSpPr>
              <a:spLocks noChangeShapeType="1"/>
            </p:cNvSpPr>
            <p:nvPr/>
          </p:nvSpPr>
          <p:spPr bwMode="auto">
            <a:xfrm>
              <a:off x="2265" y="1968"/>
              <a:ext cx="4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41" name="Line 12"/>
            <p:cNvSpPr>
              <a:spLocks noChangeShapeType="1"/>
            </p:cNvSpPr>
            <p:nvPr/>
          </p:nvSpPr>
          <p:spPr bwMode="auto">
            <a:xfrm>
              <a:off x="2265" y="3692"/>
              <a:ext cx="4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42" name="Line 13"/>
            <p:cNvSpPr>
              <a:spLocks noChangeShapeType="1"/>
            </p:cNvSpPr>
            <p:nvPr/>
          </p:nvSpPr>
          <p:spPr bwMode="auto">
            <a:xfrm>
              <a:off x="2265" y="3465"/>
              <a:ext cx="4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43" name="Line 14"/>
            <p:cNvSpPr>
              <a:spLocks noChangeShapeType="1"/>
            </p:cNvSpPr>
            <p:nvPr/>
          </p:nvSpPr>
          <p:spPr bwMode="auto">
            <a:xfrm>
              <a:off x="2265" y="3238"/>
              <a:ext cx="4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44" name="Line 15"/>
            <p:cNvSpPr>
              <a:spLocks noChangeShapeType="1"/>
            </p:cNvSpPr>
            <p:nvPr/>
          </p:nvSpPr>
          <p:spPr bwMode="auto">
            <a:xfrm>
              <a:off x="2491" y="2059"/>
              <a:ext cx="0" cy="36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45" name="Line 28"/>
            <p:cNvSpPr>
              <a:spLocks noChangeShapeType="1"/>
            </p:cNvSpPr>
            <p:nvPr/>
          </p:nvSpPr>
          <p:spPr bwMode="auto">
            <a:xfrm>
              <a:off x="2491" y="2785"/>
              <a:ext cx="0" cy="36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46" name="Line 29"/>
            <p:cNvSpPr>
              <a:spLocks noChangeShapeType="1"/>
            </p:cNvSpPr>
            <p:nvPr/>
          </p:nvSpPr>
          <p:spPr bwMode="auto">
            <a:xfrm>
              <a:off x="2265" y="2513"/>
              <a:ext cx="4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47" name="Line 30"/>
            <p:cNvSpPr>
              <a:spLocks noChangeShapeType="1"/>
            </p:cNvSpPr>
            <p:nvPr/>
          </p:nvSpPr>
          <p:spPr bwMode="auto">
            <a:xfrm>
              <a:off x="2265" y="2739"/>
              <a:ext cx="4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7173" name="Group 39"/>
          <p:cNvGrpSpPr>
            <a:grpSpLocks/>
          </p:cNvGrpSpPr>
          <p:nvPr/>
        </p:nvGrpSpPr>
        <p:grpSpPr bwMode="auto">
          <a:xfrm>
            <a:off x="5181600" y="2743200"/>
            <a:ext cx="763588" cy="381000"/>
            <a:chOff x="3264" y="1728"/>
            <a:chExt cx="481" cy="240"/>
          </a:xfrm>
        </p:grpSpPr>
        <p:sp>
          <p:nvSpPr>
            <p:cNvPr id="7234" name="Rectangle 36"/>
            <p:cNvSpPr>
              <a:spLocks noChangeArrowheads="1"/>
            </p:cNvSpPr>
            <p:nvPr/>
          </p:nvSpPr>
          <p:spPr bwMode="auto">
            <a:xfrm>
              <a:off x="3265" y="1744"/>
              <a:ext cx="480" cy="2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7235" name="Line 37"/>
            <p:cNvSpPr>
              <a:spLocks noChangeShapeType="1"/>
            </p:cNvSpPr>
            <p:nvPr/>
          </p:nvSpPr>
          <p:spPr bwMode="auto">
            <a:xfrm>
              <a:off x="3505" y="1744"/>
              <a:ext cx="0" cy="2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36" name="Text Box 38"/>
            <p:cNvSpPr txBox="1">
              <a:spLocks noChangeArrowheads="1"/>
            </p:cNvSpPr>
            <p:nvPr/>
          </p:nvSpPr>
          <p:spPr bwMode="auto">
            <a:xfrm>
              <a:off x="3264" y="1728"/>
              <a:ext cx="2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 i="1" dirty="0"/>
                <a:t>k</a:t>
              </a:r>
              <a:r>
                <a:rPr lang="en-US" altLang="zh-CN" sz="1800" baseline="-25000" dirty="0"/>
                <a:t>1</a:t>
              </a:r>
              <a:endParaRPr lang="en-US" altLang="zh-CN" sz="1800" i="1" dirty="0"/>
            </a:p>
          </p:txBody>
        </p:sp>
      </p:grpSp>
      <p:grpSp>
        <p:nvGrpSpPr>
          <p:cNvPr id="7176" name="Group 48"/>
          <p:cNvGrpSpPr>
            <a:grpSpLocks/>
          </p:cNvGrpSpPr>
          <p:nvPr/>
        </p:nvGrpSpPr>
        <p:grpSpPr bwMode="auto">
          <a:xfrm>
            <a:off x="5105400" y="3962400"/>
            <a:ext cx="763588" cy="381000"/>
            <a:chOff x="3264" y="1728"/>
            <a:chExt cx="481" cy="240"/>
          </a:xfrm>
        </p:grpSpPr>
        <p:sp>
          <p:nvSpPr>
            <p:cNvPr id="7225" name="Rectangle 49"/>
            <p:cNvSpPr>
              <a:spLocks noChangeArrowheads="1"/>
            </p:cNvSpPr>
            <p:nvPr/>
          </p:nvSpPr>
          <p:spPr bwMode="auto">
            <a:xfrm>
              <a:off x="3265" y="1744"/>
              <a:ext cx="480" cy="2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7226" name="Line 50"/>
            <p:cNvSpPr>
              <a:spLocks noChangeShapeType="1"/>
            </p:cNvSpPr>
            <p:nvPr/>
          </p:nvSpPr>
          <p:spPr bwMode="auto">
            <a:xfrm>
              <a:off x="3505" y="1744"/>
              <a:ext cx="0" cy="2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27" name="Text Box 51"/>
            <p:cNvSpPr txBox="1">
              <a:spLocks noChangeArrowheads="1"/>
            </p:cNvSpPr>
            <p:nvPr/>
          </p:nvSpPr>
          <p:spPr bwMode="auto">
            <a:xfrm>
              <a:off x="3264" y="1728"/>
              <a:ext cx="2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 i="1" dirty="0"/>
                <a:t>k</a:t>
              </a:r>
              <a:r>
                <a:rPr lang="en-US" altLang="zh-CN" sz="1800" baseline="-25000" dirty="0"/>
                <a:t>2</a:t>
              </a:r>
              <a:endParaRPr lang="en-US" altLang="zh-CN" sz="1800" i="1" dirty="0"/>
            </a:p>
          </p:txBody>
        </p:sp>
      </p:grpSp>
      <p:grpSp>
        <p:nvGrpSpPr>
          <p:cNvPr id="7178" name="Group 56"/>
          <p:cNvGrpSpPr>
            <a:grpSpLocks/>
          </p:cNvGrpSpPr>
          <p:nvPr/>
        </p:nvGrpSpPr>
        <p:grpSpPr bwMode="auto">
          <a:xfrm>
            <a:off x="5257800" y="5486400"/>
            <a:ext cx="763588" cy="381000"/>
            <a:chOff x="3264" y="1728"/>
            <a:chExt cx="481" cy="240"/>
          </a:xfrm>
        </p:grpSpPr>
        <p:sp>
          <p:nvSpPr>
            <p:cNvPr id="7219" name="Rectangle 57"/>
            <p:cNvSpPr>
              <a:spLocks noChangeArrowheads="1"/>
            </p:cNvSpPr>
            <p:nvPr/>
          </p:nvSpPr>
          <p:spPr bwMode="auto">
            <a:xfrm>
              <a:off x="3265" y="1744"/>
              <a:ext cx="480" cy="2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7220" name="Line 58"/>
            <p:cNvSpPr>
              <a:spLocks noChangeShapeType="1"/>
            </p:cNvSpPr>
            <p:nvPr/>
          </p:nvSpPr>
          <p:spPr bwMode="auto">
            <a:xfrm>
              <a:off x="3505" y="1744"/>
              <a:ext cx="0" cy="2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21" name="Text Box 59"/>
            <p:cNvSpPr txBox="1">
              <a:spLocks noChangeArrowheads="1"/>
            </p:cNvSpPr>
            <p:nvPr/>
          </p:nvSpPr>
          <p:spPr bwMode="auto">
            <a:xfrm>
              <a:off x="3264" y="1728"/>
              <a:ext cx="2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 i="1" dirty="0">
                  <a:solidFill>
                    <a:srgbClr val="FF0000"/>
                  </a:solidFill>
                </a:rPr>
                <a:t>k</a:t>
              </a:r>
              <a:r>
                <a:rPr lang="en-US" altLang="zh-CN" sz="1800" baseline="-25000" dirty="0">
                  <a:solidFill>
                    <a:srgbClr val="FF0000"/>
                  </a:solidFill>
                </a:rPr>
                <a:t>3</a:t>
              </a:r>
              <a:endParaRPr lang="en-US" altLang="zh-CN" sz="1800" i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7180" name="Line 64"/>
          <p:cNvSpPr>
            <a:spLocks noChangeShapeType="1"/>
          </p:cNvSpPr>
          <p:nvPr/>
        </p:nvSpPr>
        <p:spPr bwMode="auto">
          <a:xfrm>
            <a:off x="4495800" y="29718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182" name="Line 66"/>
          <p:cNvSpPr>
            <a:spLocks noChangeShapeType="1"/>
          </p:cNvSpPr>
          <p:nvPr/>
        </p:nvSpPr>
        <p:spPr bwMode="auto">
          <a:xfrm>
            <a:off x="4419600" y="41910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185" name="Line 69"/>
          <p:cNvSpPr>
            <a:spLocks noChangeShapeType="1"/>
          </p:cNvSpPr>
          <p:nvPr/>
        </p:nvSpPr>
        <p:spPr bwMode="auto">
          <a:xfrm>
            <a:off x="4495800" y="57150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7187" name="Group 75"/>
          <p:cNvGrpSpPr>
            <a:grpSpLocks/>
          </p:cNvGrpSpPr>
          <p:nvPr/>
        </p:nvGrpSpPr>
        <p:grpSpPr bwMode="auto">
          <a:xfrm>
            <a:off x="762000" y="3962400"/>
            <a:ext cx="609600" cy="373063"/>
            <a:chOff x="480" y="2496"/>
            <a:chExt cx="384" cy="235"/>
          </a:xfrm>
        </p:grpSpPr>
        <p:sp>
          <p:nvSpPr>
            <p:cNvPr id="7214" name="Oval 71"/>
            <p:cNvSpPr>
              <a:spLocks noChangeArrowheads="1"/>
            </p:cNvSpPr>
            <p:nvPr/>
          </p:nvSpPr>
          <p:spPr bwMode="auto">
            <a:xfrm>
              <a:off x="672" y="2640"/>
              <a:ext cx="91" cy="91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7215" name="Text Box 72"/>
            <p:cNvSpPr txBox="1">
              <a:spLocks noChangeArrowheads="1"/>
            </p:cNvSpPr>
            <p:nvPr/>
          </p:nvSpPr>
          <p:spPr bwMode="auto">
            <a:xfrm>
              <a:off x="480" y="2496"/>
              <a:ext cx="3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 i="1"/>
                <a:t>k</a:t>
              </a:r>
              <a:r>
                <a:rPr lang="en-US" altLang="zh-CN" sz="1800" baseline="-25000"/>
                <a:t>1</a:t>
              </a:r>
              <a:endParaRPr lang="en-US" altLang="zh-CN" sz="1800" i="1"/>
            </a:p>
          </p:txBody>
        </p:sp>
      </p:grpSp>
      <p:grpSp>
        <p:nvGrpSpPr>
          <p:cNvPr id="7188" name="Group 76"/>
          <p:cNvGrpSpPr>
            <a:grpSpLocks/>
          </p:cNvGrpSpPr>
          <p:nvPr/>
        </p:nvGrpSpPr>
        <p:grpSpPr bwMode="auto">
          <a:xfrm>
            <a:off x="1676400" y="4419600"/>
            <a:ext cx="609600" cy="373063"/>
            <a:chOff x="480" y="2496"/>
            <a:chExt cx="384" cy="235"/>
          </a:xfrm>
        </p:grpSpPr>
        <p:sp>
          <p:nvSpPr>
            <p:cNvPr id="7212" name="Oval 77"/>
            <p:cNvSpPr>
              <a:spLocks noChangeArrowheads="1"/>
            </p:cNvSpPr>
            <p:nvPr/>
          </p:nvSpPr>
          <p:spPr bwMode="auto">
            <a:xfrm>
              <a:off x="672" y="2640"/>
              <a:ext cx="91" cy="91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7213" name="Text Box 78"/>
            <p:cNvSpPr txBox="1">
              <a:spLocks noChangeArrowheads="1"/>
            </p:cNvSpPr>
            <p:nvPr/>
          </p:nvSpPr>
          <p:spPr bwMode="auto">
            <a:xfrm>
              <a:off x="480" y="2496"/>
              <a:ext cx="3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 i="1"/>
                <a:t>k</a:t>
              </a:r>
              <a:r>
                <a:rPr lang="en-US" altLang="zh-CN" sz="1800" baseline="-25000"/>
                <a:t>5</a:t>
              </a:r>
              <a:endParaRPr lang="en-US" altLang="zh-CN" sz="1800" i="1"/>
            </a:p>
          </p:txBody>
        </p:sp>
      </p:grpSp>
      <p:grpSp>
        <p:nvGrpSpPr>
          <p:cNvPr id="7189" name="Group 79"/>
          <p:cNvGrpSpPr>
            <a:grpSpLocks/>
          </p:cNvGrpSpPr>
          <p:nvPr/>
        </p:nvGrpSpPr>
        <p:grpSpPr bwMode="auto">
          <a:xfrm>
            <a:off x="1371600" y="4724400"/>
            <a:ext cx="609600" cy="373063"/>
            <a:chOff x="480" y="2496"/>
            <a:chExt cx="384" cy="235"/>
          </a:xfrm>
        </p:grpSpPr>
        <p:sp>
          <p:nvSpPr>
            <p:cNvPr id="7210" name="Oval 80"/>
            <p:cNvSpPr>
              <a:spLocks noChangeArrowheads="1"/>
            </p:cNvSpPr>
            <p:nvPr/>
          </p:nvSpPr>
          <p:spPr bwMode="auto">
            <a:xfrm>
              <a:off x="672" y="2640"/>
              <a:ext cx="91" cy="91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7211" name="Text Box 81"/>
            <p:cNvSpPr txBox="1">
              <a:spLocks noChangeArrowheads="1"/>
            </p:cNvSpPr>
            <p:nvPr/>
          </p:nvSpPr>
          <p:spPr bwMode="auto">
            <a:xfrm>
              <a:off x="480" y="2496"/>
              <a:ext cx="3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 i="1"/>
                <a:t>k</a:t>
              </a:r>
              <a:r>
                <a:rPr lang="en-US" altLang="zh-CN" sz="1800" baseline="-25000"/>
                <a:t>2</a:t>
              </a:r>
              <a:endParaRPr lang="en-US" altLang="zh-CN" sz="1800" i="1"/>
            </a:p>
          </p:txBody>
        </p:sp>
      </p:grpSp>
      <p:grpSp>
        <p:nvGrpSpPr>
          <p:cNvPr id="7190" name="Group 82"/>
          <p:cNvGrpSpPr>
            <a:grpSpLocks/>
          </p:cNvGrpSpPr>
          <p:nvPr/>
        </p:nvGrpSpPr>
        <p:grpSpPr bwMode="auto">
          <a:xfrm>
            <a:off x="1219200" y="4191000"/>
            <a:ext cx="609600" cy="373063"/>
            <a:chOff x="480" y="2496"/>
            <a:chExt cx="384" cy="235"/>
          </a:xfrm>
        </p:grpSpPr>
        <p:sp>
          <p:nvSpPr>
            <p:cNvPr id="7208" name="Oval 83"/>
            <p:cNvSpPr>
              <a:spLocks noChangeArrowheads="1"/>
            </p:cNvSpPr>
            <p:nvPr/>
          </p:nvSpPr>
          <p:spPr bwMode="auto">
            <a:xfrm>
              <a:off x="672" y="2640"/>
              <a:ext cx="91" cy="91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7209" name="Text Box 84"/>
            <p:cNvSpPr txBox="1">
              <a:spLocks noChangeArrowheads="1"/>
            </p:cNvSpPr>
            <p:nvPr/>
          </p:nvSpPr>
          <p:spPr bwMode="auto">
            <a:xfrm>
              <a:off x="480" y="2496"/>
              <a:ext cx="3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 i="1"/>
                <a:t>k</a:t>
              </a:r>
              <a:r>
                <a:rPr lang="en-US" altLang="zh-CN" sz="1800" baseline="-25000"/>
                <a:t>4</a:t>
              </a:r>
              <a:endParaRPr lang="en-US" altLang="zh-CN" sz="1800" i="1"/>
            </a:p>
          </p:txBody>
        </p:sp>
      </p:grpSp>
      <p:grpSp>
        <p:nvGrpSpPr>
          <p:cNvPr id="7191" name="Group 85"/>
          <p:cNvGrpSpPr>
            <a:grpSpLocks/>
          </p:cNvGrpSpPr>
          <p:nvPr/>
        </p:nvGrpSpPr>
        <p:grpSpPr bwMode="auto">
          <a:xfrm>
            <a:off x="838200" y="5181600"/>
            <a:ext cx="609600" cy="373063"/>
            <a:chOff x="480" y="2496"/>
            <a:chExt cx="384" cy="235"/>
          </a:xfrm>
        </p:grpSpPr>
        <p:sp>
          <p:nvSpPr>
            <p:cNvPr id="7206" name="Oval 86"/>
            <p:cNvSpPr>
              <a:spLocks noChangeArrowheads="1"/>
            </p:cNvSpPr>
            <p:nvPr/>
          </p:nvSpPr>
          <p:spPr bwMode="auto">
            <a:xfrm>
              <a:off x="672" y="2640"/>
              <a:ext cx="91" cy="91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7207" name="Text Box 87"/>
            <p:cNvSpPr txBox="1">
              <a:spLocks noChangeArrowheads="1"/>
            </p:cNvSpPr>
            <p:nvPr/>
          </p:nvSpPr>
          <p:spPr bwMode="auto">
            <a:xfrm>
              <a:off x="480" y="2496"/>
              <a:ext cx="3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 i="1"/>
                <a:t>k</a:t>
              </a:r>
              <a:r>
                <a:rPr lang="en-US" altLang="zh-CN" sz="1800" baseline="-25000"/>
                <a:t>3</a:t>
              </a:r>
              <a:endParaRPr lang="en-US" altLang="zh-CN" sz="1800" i="1"/>
            </a:p>
          </p:txBody>
        </p:sp>
      </p:grpSp>
      <p:grpSp>
        <p:nvGrpSpPr>
          <p:cNvPr id="7192" name="Group 88"/>
          <p:cNvGrpSpPr>
            <a:grpSpLocks/>
          </p:cNvGrpSpPr>
          <p:nvPr/>
        </p:nvGrpSpPr>
        <p:grpSpPr bwMode="auto">
          <a:xfrm>
            <a:off x="1524000" y="5029200"/>
            <a:ext cx="609600" cy="373063"/>
            <a:chOff x="480" y="2496"/>
            <a:chExt cx="384" cy="235"/>
          </a:xfrm>
        </p:grpSpPr>
        <p:sp>
          <p:nvSpPr>
            <p:cNvPr id="7204" name="Oval 89"/>
            <p:cNvSpPr>
              <a:spLocks noChangeArrowheads="1"/>
            </p:cNvSpPr>
            <p:nvPr/>
          </p:nvSpPr>
          <p:spPr bwMode="auto">
            <a:xfrm>
              <a:off x="672" y="2640"/>
              <a:ext cx="91" cy="91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7205" name="Text Box 90"/>
            <p:cNvSpPr txBox="1">
              <a:spLocks noChangeArrowheads="1"/>
            </p:cNvSpPr>
            <p:nvPr/>
          </p:nvSpPr>
          <p:spPr bwMode="auto">
            <a:xfrm>
              <a:off x="480" y="2496"/>
              <a:ext cx="3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 i="1"/>
                <a:t>k</a:t>
              </a:r>
              <a:r>
                <a:rPr lang="en-US" altLang="zh-CN" sz="1800" baseline="-25000"/>
                <a:t>7</a:t>
              </a:r>
              <a:endParaRPr lang="en-US" altLang="zh-CN" sz="1800" i="1"/>
            </a:p>
          </p:txBody>
        </p:sp>
      </p:grpSp>
      <p:grpSp>
        <p:nvGrpSpPr>
          <p:cNvPr id="7193" name="Group 91"/>
          <p:cNvGrpSpPr>
            <a:grpSpLocks/>
          </p:cNvGrpSpPr>
          <p:nvPr/>
        </p:nvGrpSpPr>
        <p:grpSpPr bwMode="auto">
          <a:xfrm>
            <a:off x="1752600" y="5486400"/>
            <a:ext cx="609600" cy="373063"/>
            <a:chOff x="480" y="2496"/>
            <a:chExt cx="384" cy="235"/>
          </a:xfrm>
        </p:grpSpPr>
        <p:sp>
          <p:nvSpPr>
            <p:cNvPr id="7202" name="Oval 92"/>
            <p:cNvSpPr>
              <a:spLocks noChangeArrowheads="1"/>
            </p:cNvSpPr>
            <p:nvPr/>
          </p:nvSpPr>
          <p:spPr bwMode="auto">
            <a:xfrm>
              <a:off x="672" y="2640"/>
              <a:ext cx="91" cy="91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7203" name="Text Box 93"/>
            <p:cNvSpPr txBox="1">
              <a:spLocks noChangeArrowheads="1"/>
            </p:cNvSpPr>
            <p:nvPr/>
          </p:nvSpPr>
          <p:spPr bwMode="auto">
            <a:xfrm>
              <a:off x="480" y="2496"/>
              <a:ext cx="3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 i="1"/>
                <a:t>k</a:t>
              </a:r>
              <a:r>
                <a:rPr lang="en-US" altLang="zh-CN" sz="1800" baseline="-25000"/>
                <a:t>6</a:t>
              </a:r>
              <a:endParaRPr lang="en-US" altLang="zh-CN" sz="1800" i="1"/>
            </a:p>
          </p:txBody>
        </p:sp>
      </p:grpSp>
      <p:sp>
        <p:nvSpPr>
          <p:cNvPr id="7194" name="Line 94"/>
          <p:cNvSpPr>
            <a:spLocks noChangeShapeType="1"/>
          </p:cNvSpPr>
          <p:nvPr/>
        </p:nvSpPr>
        <p:spPr bwMode="auto">
          <a:xfrm flipV="1">
            <a:off x="1219200" y="2895600"/>
            <a:ext cx="2743200" cy="1371600"/>
          </a:xfrm>
          <a:prstGeom prst="line">
            <a:avLst/>
          </a:prstGeom>
          <a:noFill/>
          <a:ln w="12700">
            <a:solidFill>
              <a:srgbClr val="339966"/>
            </a:solidFill>
            <a:prstDash val="lg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197" name="Line 97"/>
          <p:cNvSpPr>
            <a:spLocks noChangeShapeType="1"/>
          </p:cNvSpPr>
          <p:nvPr/>
        </p:nvSpPr>
        <p:spPr bwMode="auto">
          <a:xfrm flipV="1">
            <a:off x="1831975" y="4191000"/>
            <a:ext cx="2130425" cy="798513"/>
          </a:xfrm>
          <a:prstGeom prst="line">
            <a:avLst/>
          </a:prstGeom>
          <a:noFill/>
          <a:ln w="12700">
            <a:solidFill>
              <a:srgbClr val="339966"/>
            </a:solidFill>
            <a:prstDash val="lg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199" name="Line 99"/>
          <p:cNvSpPr>
            <a:spLocks noChangeShapeType="1"/>
          </p:cNvSpPr>
          <p:nvPr/>
        </p:nvSpPr>
        <p:spPr bwMode="auto">
          <a:xfrm>
            <a:off x="1279525" y="5486400"/>
            <a:ext cx="2678113" cy="157163"/>
          </a:xfrm>
          <a:prstGeom prst="line">
            <a:avLst/>
          </a:prstGeom>
          <a:noFill/>
          <a:ln w="12700">
            <a:solidFill>
              <a:srgbClr val="339966"/>
            </a:solidFill>
            <a:prstDash val="lg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201" name="Text Box 103"/>
          <p:cNvSpPr txBox="1">
            <a:spLocks noChangeArrowheads="1"/>
          </p:cNvSpPr>
          <p:nvPr/>
        </p:nvSpPr>
        <p:spPr bwMode="auto">
          <a:xfrm>
            <a:off x="4953000" y="1981200"/>
            <a:ext cx="3352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chemeClr val="tx2"/>
                </a:solidFill>
              </a:rPr>
              <a:t>Each address is a linked list</a:t>
            </a:r>
          </a:p>
        </p:txBody>
      </p:sp>
      <p:sp>
        <p:nvSpPr>
          <p:cNvPr id="81" name="Text Box 103">
            <a:extLst>
              <a:ext uri="{FF2B5EF4-FFF2-40B4-BE49-F238E27FC236}">
                <a16:creationId xmlns:a16="http://schemas.microsoft.com/office/drawing/2014/main" id="{9605AB45-898B-FA41-839A-60DD137DAB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137" y="1858962"/>
            <a:ext cx="33528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 dirty="0"/>
              <a:t>When inserting a key, we add it to the </a:t>
            </a:r>
            <a:r>
              <a:rPr lang="en-US" altLang="zh-CN" sz="2000" b="1" dirty="0">
                <a:solidFill>
                  <a:srgbClr val="FF0000"/>
                </a:solidFill>
              </a:rPr>
              <a:t>beginning</a:t>
            </a:r>
            <a:r>
              <a:rPr lang="en-US" altLang="zh-CN" sz="2000" b="1" dirty="0"/>
              <a:t> of the linked list.</a:t>
            </a:r>
          </a:p>
        </p:txBody>
      </p:sp>
    </p:spTree>
    <p:extLst>
      <p:ext uri="{BB962C8B-B14F-4D97-AF65-F5344CB8AC3E}">
        <p14:creationId xmlns:p14="http://schemas.microsoft.com/office/powerpoint/2010/main" val="18827408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Cloud"/>
          <p:cNvSpPr>
            <a:spLocks noChangeAspect="1" noEditPoints="1" noChangeArrowheads="1"/>
          </p:cNvSpPr>
          <p:nvPr/>
        </p:nvSpPr>
        <p:spPr bwMode="auto">
          <a:xfrm rot="3486519">
            <a:off x="-76200" y="3886200"/>
            <a:ext cx="3276600" cy="2209800"/>
          </a:xfrm>
          <a:custGeom>
            <a:avLst/>
            <a:gdLst>
              <a:gd name="T0" fmla="*/ 1541822 w 21600"/>
              <a:gd name="T1" fmla="*/ 113037408 h 21600"/>
              <a:gd name="T2" fmla="*/ 248521008 w 21600"/>
              <a:gd name="T3" fmla="*/ 225834092 h 21600"/>
              <a:gd name="T4" fmla="*/ 496627891 w 21600"/>
              <a:gd name="T5" fmla="*/ 113037408 h 21600"/>
              <a:gd name="T6" fmla="*/ 248521008 w 21600"/>
              <a:gd name="T7" fmla="*/ 1292600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977 w 21600"/>
              <a:gd name="T13" fmla="*/ 3262 h 21600"/>
              <a:gd name="T14" fmla="*/ 17087 w 21600"/>
              <a:gd name="T15" fmla="*/ 1733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lnTo>
                  <a:pt x="1949" y="7180"/>
                </a:ln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FFFF99"/>
          </a:solidFill>
          <a:ln w="9525">
            <a:solidFill>
              <a:srgbClr val="FFCC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title"/>
          </p:nvPr>
        </p:nvSpPr>
        <p:spPr>
          <a:xfrm>
            <a:off x="317500" y="782638"/>
            <a:ext cx="8637588" cy="701675"/>
          </a:xfrm>
        </p:spPr>
        <p:txBody>
          <a:bodyPr/>
          <a:lstStyle/>
          <a:p>
            <a:pPr eaLnBrk="1" hangingPunct="1"/>
            <a:r>
              <a:rPr lang="en-US" altLang="zh-CN" sz="4000"/>
              <a:t>Collision Handling: Closed Address</a:t>
            </a:r>
          </a:p>
        </p:txBody>
      </p:sp>
      <p:grpSp>
        <p:nvGrpSpPr>
          <p:cNvPr id="7172" name="Group 35"/>
          <p:cNvGrpSpPr>
            <a:grpSpLocks/>
          </p:cNvGrpSpPr>
          <p:nvPr/>
        </p:nvGrpSpPr>
        <p:grpSpPr bwMode="auto">
          <a:xfrm>
            <a:off x="3886200" y="2057400"/>
            <a:ext cx="746125" cy="4176713"/>
            <a:chOff x="2256" y="1296"/>
            <a:chExt cx="470" cy="2631"/>
          </a:xfrm>
        </p:grpSpPr>
        <p:sp>
          <p:nvSpPr>
            <p:cNvPr id="7237" name="Rectangle 8"/>
            <p:cNvSpPr>
              <a:spLocks noChangeArrowheads="1"/>
            </p:cNvSpPr>
            <p:nvPr/>
          </p:nvSpPr>
          <p:spPr bwMode="auto">
            <a:xfrm>
              <a:off x="2256" y="1296"/>
              <a:ext cx="470" cy="263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7238" name="Line 9"/>
            <p:cNvSpPr>
              <a:spLocks noChangeShapeType="1"/>
            </p:cNvSpPr>
            <p:nvPr/>
          </p:nvSpPr>
          <p:spPr bwMode="auto">
            <a:xfrm>
              <a:off x="2265" y="1515"/>
              <a:ext cx="4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39" name="Line 10"/>
            <p:cNvSpPr>
              <a:spLocks noChangeShapeType="1"/>
            </p:cNvSpPr>
            <p:nvPr/>
          </p:nvSpPr>
          <p:spPr bwMode="auto">
            <a:xfrm>
              <a:off x="2265" y="1741"/>
              <a:ext cx="4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40" name="Line 11"/>
            <p:cNvSpPr>
              <a:spLocks noChangeShapeType="1"/>
            </p:cNvSpPr>
            <p:nvPr/>
          </p:nvSpPr>
          <p:spPr bwMode="auto">
            <a:xfrm>
              <a:off x="2265" y="1968"/>
              <a:ext cx="4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41" name="Line 12"/>
            <p:cNvSpPr>
              <a:spLocks noChangeShapeType="1"/>
            </p:cNvSpPr>
            <p:nvPr/>
          </p:nvSpPr>
          <p:spPr bwMode="auto">
            <a:xfrm>
              <a:off x="2265" y="3692"/>
              <a:ext cx="4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42" name="Line 13"/>
            <p:cNvSpPr>
              <a:spLocks noChangeShapeType="1"/>
            </p:cNvSpPr>
            <p:nvPr/>
          </p:nvSpPr>
          <p:spPr bwMode="auto">
            <a:xfrm>
              <a:off x="2265" y="3465"/>
              <a:ext cx="4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43" name="Line 14"/>
            <p:cNvSpPr>
              <a:spLocks noChangeShapeType="1"/>
            </p:cNvSpPr>
            <p:nvPr/>
          </p:nvSpPr>
          <p:spPr bwMode="auto">
            <a:xfrm>
              <a:off x="2265" y="3238"/>
              <a:ext cx="4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44" name="Line 15"/>
            <p:cNvSpPr>
              <a:spLocks noChangeShapeType="1"/>
            </p:cNvSpPr>
            <p:nvPr/>
          </p:nvSpPr>
          <p:spPr bwMode="auto">
            <a:xfrm>
              <a:off x="2491" y="2059"/>
              <a:ext cx="0" cy="36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45" name="Line 28"/>
            <p:cNvSpPr>
              <a:spLocks noChangeShapeType="1"/>
            </p:cNvSpPr>
            <p:nvPr/>
          </p:nvSpPr>
          <p:spPr bwMode="auto">
            <a:xfrm>
              <a:off x="2491" y="2785"/>
              <a:ext cx="0" cy="36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46" name="Line 29"/>
            <p:cNvSpPr>
              <a:spLocks noChangeShapeType="1"/>
            </p:cNvSpPr>
            <p:nvPr/>
          </p:nvSpPr>
          <p:spPr bwMode="auto">
            <a:xfrm>
              <a:off x="2265" y="2513"/>
              <a:ext cx="4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47" name="Line 30"/>
            <p:cNvSpPr>
              <a:spLocks noChangeShapeType="1"/>
            </p:cNvSpPr>
            <p:nvPr/>
          </p:nvSpPr>
          <p:spPr bwMode="auto">
            <a:xfrm>
              <a:off x="2265" y="2739"/>
              <a:ext cx="4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7173" name="Group 39"/>
          <p:cNvGrpSpPr>
            <a:grpSpLocks/>
          </p:cNvGrpSpPr>
          <p:nvPr/>
        </p:nvGrpSpPr>
        <p:grpSpPr bwMode="auto">
          <a:xfrm>
            <a:off x="5181600" y="2743200"/>
            <a:ext cx="763588" cy="381000"/>
            <a:chOff x="3264" y="1728"/>
            <a:chExt cx="481" cy="240"/>
          </a:xfrm>
        </p:grpSpPr>
        <p:sp>
          <p:nvSpPr>
            <p:cNvPr id="7234" name="Rectangle 36"/>
            <p:cNvSpPr>
              <a:spLocks noChangeArrowheads="1"/>
            </p:cNvSpPr>
            <p:nvPr/>
          </p:nvSpPr>
          <p:spPr bwMode="auto">
            <a:xfrm>
              <a:off x="3265" y="1744"/>
              <a:ext cx="480" cy="2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7235" name="Line 37"/>
            <p:cNvSpPr>
              <a:spLocks noChangeShapeType="1"/>
            </p:cNvSpPr>
            <p:nvPr/>
          </p:nvSpPr>
          <p:spPr bwMode="auto">
            <a:xfrm>
              <a:off x="3505" y="1744"/>
              <a:ext cx="0" cy="2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36" name="Text Box 38"/>
            <p:cNvSpPr txBox="1">
              <a:spLocks noChangeArrowheads="1"/>
            </p:cNvSpPr>
            <p:nvPr/>
          </p:nvSpPr>
          <p:spPr bwMode="auto">
            <a:xfrm>
              <a:off x="3264" y="1728"/>
              <a:ext cx="2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 i="1" dirty="0">
                  <a:solidFill>
                    <a:srgbClr val="FF0000"/>
                  </a:solidFill>
                </a:rPr>
                <a:t>k</a:t>
              </a:r>
              <a:r>
                <a:rPr lang="en-US" altLang="zh-CN" sz="1800" baseline="-25000" dirty="0">
                  <a:solidFill>
                    <a:srgbClr val="FF0000"/>
                  </a:solidFill>
                </a:rPr>
                <a:t>4</a:t>
              </a:r>
              <a:endParaRPr lang="en-US" altLang="zh-CN" sz="1800" i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7176" name="Group 48"/>
          <p:cNvGrpSpPr>
            <a:grpSpLocks/>
          </p:cNvGrpSpPr>
          <p:nvPr/>
        </p:nvGrpSpPr>
        <p:grpSpPr bwMode="auto">
          <a:xfrm>
            <a:off x="5105400" y="3962400"/>
            <a:ext cx="763588" cy="381000"/>
            <a:chOff x="3264" y="1728"/>
            <a:chExt cx="481" cy="240"/>
          </a:xfrm>
        </p:grpSpPr>
        <p:sp>
          <p:nvSpPr>
            <p:cNvPr id="7225" name="Rectangle 49"/>
            <p:cNvSpPr>
              <a:spLocks noChangeArrowheads="1"/>
            </p:cNvSpPr>
            <p:nvPr/>
          </p:nvSpPr>
          <p:spPr bwMode="auto">
            <a:xfrm>
              <a:off x="3265" y="1744"/>
              <a:ext cx="480" cy="2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7226" name="Line 50"/>
            <p:cNvSpPr>
              <a:spLocks noChangeShapeType="1"/>
            </p:cNvSpPr>
            <p:nvPr/>
          </p:nvSpPr>
          <p:spPr bwMode="auto">
            <a:xfrm>
              <a:off x="3505" y="1744"/>
              <a:ext cx="0" cy="2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27" name="Text Box 51"/>
            <p:cNvSpPr txBox="1">
              <a:spLocks noChangeArrowheads="1"/>
            </p:cNvSpPr>
            <p:nvPr/>
          </p:nvSpPr>
          <p:spPr bwMode="auto">
            <a:xfrm>
              <a:off x="3264" y="1728"/>
              <a:ext cx="2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 i="1" dirty="0"/>
                <a:t>k</a:t>
              </a:r>
              <a:r>
                <a:rPr lang="en-US" altLang="zh-CN" sz="1800" baseline="-25000" dirty="0"/>
                <a:t>2</a:t>
              </a:r>
              <a:endParaRPr lang="en-US" altLang="zh-CN" sz="1800" i="1" dirty="0"/>
            </a:p>
          </p:txBody>
        </p:sp>
      </p:grpSp>
      <p:grpSp>
        <p:nvGrpSpPr>
          <p:cNvPr id="7178" name="Group 56"/>
          <p:cNvGrpSpPr>
            <a:grpSpLocks/>
          </p:cNvGrpSpPr>
          <p:nvPr/>
        </p:nvGrpSpPr>
        <p:grpSpPr bwMode="auto">
          <a:xfrm>
            <a:off x="5257800" y="5486400"/>
            <a:ext cx="763588" cy="381000"/>
            <a:chOff x="3264" y="1728"/>
            <a:chExt cx="481" cy="240"/>
          </a:xfrm>
        </p:grpSpPr>
        <p:sp>
          <p:nvSpPr>
            <p:cNvPr id="7219" name="Rectangle 57"/>
            <p:cNvSpPr>
              <a:spLocks noChangeArrowheads="1"/>
            </p:cNvSpPr>
            <p:nvPr/>
          </p:nvSpPr>
          <p:spPr bwMode="auto">
            <a:xfrm>
              <a:off x="3265" y="1744"/>
              <a:ext cx="480" cy="2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7220" name="Line 58"/>
            <p:cNvSpPr>
              <a:spLocks noChangeShapeType="1"/>
            </p:cNvSpPr>
            <p:nvPr/>
          </p:nvSpPr>
          <p:spPr bwMode="auto">
            <a:xfrm>
              <a:off x="3505" y="1744"/>
              <a:ext cx="0" cy="2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21" name="Text Box 59"/>
            <p:cNvSpPr txBox="1">
              <a:spLocks noChangeArrowheads="1"/>
            </p:cNvSpPr>
            <p:nvPr/>
          </p:nvSpPr>
          <p:spPr bwMode="auto">
            <a:xfrm>
              <a:off x="3264" y="1728"/>
              <a:ext cx="2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 i="1" dirty="0"/>
                <a:t>k</a:t>
              </a:r>
              <a:r>
                <a:rPr lang="en-US" altLang="zh-CN" sz="1800" baseline="-25000" dirty="0"/>
                <a:t>3</a:t>
              </a:r>
              <a:endParaRPr lang="en-US" altLang="zh-CN" sz="1800" i="1" dirty="0"/>
            </a:p>
          </p:txBody>
        </p:sp>
      </p:grpSp>
      <p:sp>
        <p:nvSpPr>
          <p:cNvPr id="7180" name="Line 64"/>
          <p:cNvSpPr>
            <a:spLocks noChangeShapeType="1"/>
          </p:cNvSpPr>
          <p:nvPr/>
        </p:nvSpPr>
        <p:spPr bwMode="auto">
          <a:xfrm>
            <a:off x="4495800" y="29718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182" name="Line 66"/>
          <p:cNvSpPr>
            <a:spLocks noChangeShapeType="1"/>
          </p:cNvSpPr>
          <p:nvPr/>
        </p:nvSpPr>
        <p:spPr bwMode="auto">
          <a:xfrm>
            <a:off x="4419600" y="41910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185" name="Line 69"/>
          <p:cNvSpPr>
            <a:spLocks noChangeShapeType="1"/>
          </p:cNvSpPr>
          <p:nvPr/>
        </p:nvSpPr>
        <p:spPr bwMode="auto">
          <a:xfrm>
            <a:off x="4495800" y="57150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7187" name="Group 75"/>
          <p:cNvGrpSpPr>
            <a:grpSpLocks/>
          </p:cNvGrpSpPr>
          <p:nvPr/>
        </p:nvGrpSpPr>
        <p:grpSpPr bwMode="auto">
          <a:xfrm>
            <a:off x="762000" y="3962400"/>
            <a:ext cx="609600" cy="373063"/>
            <a:chOff x="480" y="2496"/>
            <a:chExt cx="384" cy="235"/>
          </a:xfrm>
        </p:grpSpPr>
        <p:sp>
          <p:nvSpPr>
            <p:cNvPr id="7214" name="Oval 71"/>
            <p:cNvSpPr>
              <a:spLocks noChangeArrowheads="1"/>
            </p:cNvSpPr>
            <p:nvPr/>
          </p:nvSpPr>
          <p:spPr bwMode="auto">
            <a:xfrm>
              <a:off x="672" y="2640"/>
              <a:ext cx="91" cy="91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7215" name="Text Box 72"/>
            <p:cNvSpPr txBox="1">
              <a:spLocks noChangeArrowheads="1"/>
            </p:cNvSpPr>
            <p:nvPr/>
          </p:nvSpPr>
          <p:spPr bwMode="auto">
            <a:xfrm>
              <a:off x="480" y="2496"/>
              <a:ext cx="3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 i="1"/>
                <a:t>k</a:t>
              </a:r>
              <a:r>
                <a:rPr lang="en-US" altLang="zh-CN" sz="1800" baseline="-25000"/>
                <a:t>1</a:t>
              </a:r>
              <a:endParaRPr lang="en-US" altLang="zh-CN" sz="1800" i="1"/>
            </a:p>
          </p:txBody>
        </p:sp>
      </p:grpSp>
      <p:grpSp>
        <p:nvGrpSpPr>
          <p:cNvPr id="7188" name="Group 76"/>
          <p:cNvGrpSpPr>
            <a:grpSpLocks/>
          </p:cNvGrpSpPr>
          <p:nvPr/>
        </p:nvGrpSpPr>
        <p:grpSpPr bwMode="auto">
          <a:xfrm>
            <a:off x="1676400" y="4419600"/>
            <a:ext cx="609600" cy="373063"/>
            <a:chOff x="480" y="2496"/>
            <a:chExt cx="384" cy="235"/>
          </a:xfrm>
        </p:grpSpPr>
        <p:sp>
          <p:nvSpPr>
            <p:cNvPr id="7212" name="Oval 77"/>
            <p:cNvSpPr>
              <a:spLocks noChangeArrowheads="1"/>
            </p:cNvSpPr>
            <p:nvPr/>
          </p:nvSpPr>
          <p:spPr bwMode="auto">
            <a:xfrm>
              <a:off x="672" y="2640"/>
              <a:ext cx="91" cy="91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7213" name="Text Box 78"/>
            <p:cNvSpPr txBox="1">
              <a:spLocks noChangeArrowheads="1"/>
            </p:cNvSpPr>
            <p:nvPr/>
          </p:nvSpPr>
          <p:spPr bwMode="auto">
            <a:xfrm>
              <a:off x="480" y="2496"/>
              <a:ext cx="3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 i="1"/>
                <a:t>k</a:t>
              </a:r>
              <a:r>
                <a:rPr lang="en-US" altLang="zh-CN" sz="1800" baseline="-25000"/>
                <a:t>5</a:t>
              </a:r>
              <a:endParaRPr lang="en-US" altLang="zh-CN" sz="1800" i="1"/>
            </a:p>
          </p:txBody>
        </p:sp>
      </p:grpSp>
      <p:grpSp>
        <p:nvGrpSpPr>
          <p:cNvPr id="7189" name="Group 79"/>
          <p:cNvGrpSpPr>
            <a:grpSpLocks/>
          </p:cNvGrpSpPr>
          <p:nvPr/>
        </p:nvGrpSpPr>
        <p:grpSpPr bwMode="auto">
          <a:xfrm>
            <a:off x="1371600" y="4724400"/>
            <a:ext cx="609600" cy="373063"/>
            <a:chOff x="480" y="2496"/>
            <a:chExt cx="384" cy="235"/>
          </a:xfrm>
        </p:grpSpPr>
        <p:sp>
          <p:nvSpPr>
            <p:cNvPr id="7210" name="Oval 80"/>
            <p:cNvSpPr>
              <a:spLocks noChangeArrowheads="1"/>
            </p:cNvSpPr>
            <p:nvPr/>
          </p:nvSpPr>
          <p:spPr bwMode="auto">
            <a:xfrm>
              <a:off x="672" y="2640"/>
              <a:ext cx="91" cy="91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7211" name="Text Box 81"/>
            <p:cNvSpPr txBox="1">
              <a:spLocks noChangeArrowheads="1"/>
            </p:cNvSpPr>
            <p:nvPr/>
          </p:nvSpPr>
          <p:spPr bwMode="auto">
            <a:xfrm>
              <a:off x="480" y="2496"/>
              <a:ext cx="3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 i="1"/>
                <a:t>k</a:t>
              </a:r>
              <a:r>
                <a:rPr lang="en-US" altLang="zh-CN" sz="1800" baseline="-25000"/>
                <a:t>2</a:t>
              </a:r>
              <a:endParaRPr lang="en-US" altLang="zh-CN" sz="1800" i="1"/>
            </a:p>
          </p:txBody>
        </p:sp>
      </p:grpSp>
      <p:grpSp>
        <p:nvGrpSpPr>
          <p:cNvPr id="7190" name="Group 82"/>
          <p:cNvGrpSpPr>
            <a:grpSpLocks/>
          </p:cNvGrpSpPr>
          <p:nvPr/>
        </p:nvGrpSpPr>
        <p:grpSpPr bwMode="auto">
          <a:xfrm>
            <a:off x="1219200" y="4191000"/>
            <a:ext cx="609600" cy="373063"/>
            <a:chOff x="480" y="2496"/>
            <a:chExt cx="384" cy="235"/>
          </a:xfrm>
        </p:grpSpPr>
        <p:sp>
          <p:nvSpPr>
            <p:cNvPr id="7208" name="Oval 83"/>
            <p:cNvSpPr>
              <a:spLocks noChangeArrowheads="1"/>
            </p:cNvSpPr>
            <p:nvPr/>
          </p:nvSpPr>
          <p:spPr bwMode="auto">
            <a:xfrm>
              <a:off x="672" y="2640"/>
              <a:ext cx="91" cy="91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7209" name="Text Box 84"/>
            <p:cNvSpPr txBox="1">
              <a:spLocks noChangeArrowheads="1"/>
            </p:cNvSpPr>
            <p:nvPr/>
          </p:nvSpPr>
          <p:spPr bwMode="auto">
            <a:xfrm>
              <a:off x="480" y="2496"/>
              <a:ext cx="3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 i="1"/>
                <a:t>k</a:t>
              </a:r>
              <a:r>
                <a:rPr lang="en-US" altLang="zh-CN" sz="1800" baseline="-25000"/>
                <a:t>4</a:t>
              </a:r>
              <a:endParaRPr lang="en-US" altLang="zh-CN" sz="1800" i="1"/>
            </a:p>
          </p:txBody>
        </p:sp>
      </p:grpSp>
      <p:grpSp>
        <p:nvGrpSpPr>
          <p:cNvPr id="7191" name="Group 85"/>
          <p:cNvGrpSpPr>
            <a:grpSpLocks/>
          </p:cNvGrpSpPr>
          <p:nvPr/>
        </p:nvGrpSpPr>
        <p:grpSpPr bwMode="auto">
          <a:xfrm>
            <a:off x="838200" y="5181600"/>
            <a:ext cx="609600" cy="373063"/>
            <a:chOff x="480" y="2496"/>
            <a:chExt cx="384" cy="235"/>
          </a:xfrm>
        </p:grpSpPr>
        <p:sp>
          <p:nvSpPr>
            <p:cNvPr id="7206" name="Oval 86"/>
            <p:cNvSpPr>
              <a:spLocks noChangeArrowheads="1"/>
            </p:cNvSpPr>
            <p:nvPr/>
          </p:nvSpPr>
          <p:spPr bwMode="auto">
            <a:xfrm>
              <a:off x="672" y="2640"/>
              <a:ext cx="91" cy="91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7207" name="Text Box 87"/>
            <p:cNvSpPr txBox="1">
              <a:spLocks noChangeArrowheads="1"/>
            </p:cNvSpPr>
            <p:nvPr/>
          </p:nvSpPr>
          <p:spPr bwMode="auto">
            <a:xfrm>
              <a:off x="480" y="2496"/>
              <a:ext cx="3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 i="1"/>
                <a:t>k</a:t>
              </a:r>
              <a:r>
                <a:rPr lang="en-US" altLang="zh-CN" sz="1800" baseline="-25000"/>
                <a:t>3</a:t>
              </a:r>
              <a:endParaRPr lang="en-US" altLang="zh-CN" sz="1800" i="1"/>
            </a:p>
          </p:txBody>
        </p:sp>
      </p:grpSp>
      <p:grpSp>
        <p:nvGrpSpPr>
          <p:cNvPr id="7192" name="Group 88"/>
          <p:cNvGrpSpPr>
            <a:grpSpLocks/>
          </p:cNvGrpSpPr>
          <p:nvPr/>
        </p:nvGrpSpPr>
        <p:grpSpPr bwMode="auto">
          <a:xfrm>
            <a:off x="1524000" y="5029200"/>
            <a:ext cx="609600" cy="373063"/>
            <a:chOff x="480" y="2496"/>
            <a:chExt cx="384" cy="235"/>
          </a:xfrm>
        </p:grpSpPr>
        <p:sp>
          <p:nvSpPr>
            <p:cNvPr id="7204" name="Oval 89"/>
            <p:cNvSpPr>
              <a:spLocks noChangeArrowheads="1"/>
            </p:cNvSpPr>
            <p:nvPr/>
          </p:nvSpPr>
          <p:spPr bwMode="auto">
            <a:xfrm>
              <a:off x="672" y="2640"/>
              <a:ext cx="91" cy="91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7205" name="Text Box 90"/>
            <p:cNvSpPr txBox="1">
              <a:spLocks noChangeArrowheads="1"/>
            </p:cNvSpPr>
            <p:nvPr/>
          </p:nvSpPr>
          <p:spPr bwMode="auto">
            <a:xfrm>
              <a:off x="480" y="2496"/>
              <a:ext cx="3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 i="1"/>
                <a:t>k</a:t>
              </a:r>
              <a:r>
                <a:rPr lang="en-US" altLang="zh-CN" sz="1800" baseline="-25000"/>
                <a:t>7</a:t>
              </a:r>
              <a:endParaRPr lang="en-US" altLang="zh-CN" sz="1800" i="1"/>
            </a:p>
          </p:txBody>
        </p:sp>
      </p:grpSp>
      <p:grpSp>
        <p:nvGrpSpPr>
          <p:cNvPr id="7193" name="Group 91"/>
          <p:cNvGrpSpPr>
            <a:grpSpLocks/>
          </p:cNvGrpSpPr>
          <p:nvPr/>
        </p:nvGrpSpPr>
        <p:grpSpPr bwMode="auto">
          <a:xfrm>
            <a:off x="1752600" y="5486400"/>
            <a:ext cx="609600" cy="373063"/>
            <a:chOff x="480" y="2496"/>
            <a:chExt cx="384" cy="235"/>
          </a:xfrm>
        </p:grpSpPr>
        <p:sp>
          <p:nvSpPr>
            <p:cNvPr id="7202" name="Oval 92"/>
            <p:cNvSpPr>
              <a:spLocks noChangeArrowheads="1"/>
            </p:cNvSpPr>
            <p:nvPr/>
          </p:nvSpPr>
          <p:spPr bwMode="auto">
            <a:xfrm>
              <a:off x="672" y="2640"/>
              <a:ext cx="91" cy="91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7203" name="Text Box 93"/>
            <p:cNvSpPr txBox="1">
              <a:spLocks noChangeArrowheads="1"/>
            </p:cNvSpPr>
            <p:nvPr/>
          </p:nvSpPr>
          <p:spPr bwMode="auto">
            <a:xfrm>
              <a:off x="480" y="2496"/>
              <a:ext cx="3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 i="1"/>
                <a:t>k</a:t>
              </a:r>
              <a:r>
                <a:rPr lang="en-US" altLang="zh-CN" sz="1800" baseline="-25000"/>
                <a:t>6</a:t>
              </a:r>
              <a:endParaRPr lang="en-US" altLang="zh-CN" sz="1800" i="1"/>
            </a:p>
          </p:txBody>
        </p:sp>
      </p:grpSp>
      <p:sp>
        <p:nvSpPr>
          <p:cNvPr id="7194" name="Line 94"/>
          <p:cNvSpPr>
            <a:spLocks noChangeShapeType="1"/>
          </p:cNvSpPr>
          <p:nvPr/>
        </p:nvSpPr>
        <p:spPr bwMode="auto">
          <a:xfrm flipV="1">
            <a:off x="1219200" y="2895600"/>
            <a:ext cx="2743200" cy="1371600"/>
          </a:xfrm>
          <a:prstGeom prst="line">
            <a:avLst/>
          </a:prstGeom>
          <a:noFill/>
          <a:ln w="12700">
            <a:solidFill>
              <a:srgbClr val="339966"/>
            </a:solidFill>
            <a:prstDash val="lg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197" name="Line 97"/>
          <p:cNvSpPr>
            <a:spLocks noChangeShapeType="1"/>
          </p:cNvSpPr>
          <p:nvPr/>
        </p:nvSpPr>
        <p:spPr bwMode="auto">
          <a:xfrm flipV="1">
            <a:off x="1831975" y="4191000"/>
            <a:ext cx="2130425" cy="798513"/>
          </a:xfrm>
          <a:prstGeom prst="line">
            <a:avLst/>
          </a:prstGeom>
          <a:noFill/>
          <a:ln w="12700">
            <a:solidFill>
              <a:srgbClr val="339966"/>
            </a:solidFill>
            <a:prstDash val="lg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199" name="Line 99"/>
          <p:cNvSpPr>
            <a:spLocks noChangeShapeType="1"/>
          </p:cNvSpPr>
          <p:nvPr/>
        </p:nvSpPr>
        <p:spPr bwMode="auto">
          <a:xfrm>
            <a:off x="1279525" y="5486400"/>
            <a:ext cx="2678113" cy="157163"/>
          </a:xfrm>
          <a:prstGeom prst="line">
            <a:avLst/>
          </a:prstGeom>
          <a:noFill/>
          <a:ln w="12700">
            <a:solidFill>
              <a:srgbClr val="339966"/>
            </a:solidFill>
            <a:prstDash val="lg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201" name="Text Box 103"/>
          <p:cNvSpPr txBox="1">
            <a:spLocks noChangeArrowheads="1"/>
          </p:cNvSpPr>
          <p:nvPr/>
        </p:nvSpPr>
        <p:spPr bwMode="auto">
          <a:xfrm>
            <a:off x="4953000" y="1981200"/>
            <a:ext cx="3352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chemeClr val="tx2"/>
                </a:solidFill>
              </a:rPr>
              <a:t>Each address is a linked list</a:t>
            </a:r>
          </a:p>
        </p:txBody>
      </p:sp>
      <p:sp>
        <p:nvSpPr>
          <p:cNvPr id="81" name="Text Box 103">
            <a:extLst>
              <a:ext uri="{FF2B5EF4-FFF2-40B4-BE49-F238E27FC236}">
                <a16:creationId xmlns:a16="http://schemas.microsoft.com/office/drawing/2014/main" id="{9605AB45-898B-FA41-839A-60DD137DAB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137" y="1858962"/>
            <a:ext cx="33528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 dirty="0"/>
              <a:t>When inserting a key, we add it to the </a:t>
            </a:r>
            <a:r>
              <a:rPr lang="en-US" altLang="zh-CN" sz="2000" b="1" dirty="0">
                <a:solidFill>
                  <a:srgbClr val="FF0000"/>
                </a:solidFill>
              </a:rPr>
              <a:t>beginning</a:t>
            </a:r>
            <a:r>
              <a:rPr lang="en-US" altLang="zh-CN" sz="2000" b="1" dirty="0"/>
              <a:t> of the linked list.</a:t>
            </a:r>
          </a:p>
        </p:txBody>
      </p:sp>
      <p:grpSp>
        <p:nvGrpSpPr>
          <p:cNvPr id="57" name="Group 60">
            <a:extLst>
              <a:ext uri="{FF2B5EF4-FFF2-40B4-BE49-F238E27FC236}">
                <a16:creationId xmlns:a16="http://schemas.microsoft.com/office/drawing/2014/main" id="{01466348-DAB4-FE41-A43F-6A9BF8136FD5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2743200"/>
            <a:ext cx="763588" cy="381000"/>
            <a:chOff x="3264" y="1728"/>
            <a:chExt cx="481" cy="240"/>
          </a:xfrm>
        </p:grpSpPr>
        <p:sp>
          <p:nvSpPr>
            <p:cNvPr id="58" name="Rectangle 61">
              <a:extLst>
                <a:ext uri="{FF2B5EF4-FFF2-40B4-BE49-F238E27FC236}">
                  <a16:creationId xmlns:a16="http://schemas.microsoft.com/office/drawing/2014/main" id="{6759A647-8EA1-204D-A0BA-E011FF5646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5" y="1744"/>
              <a:ext cx="480" cy="2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59" name="Line 62">
              <a:extLst>
                <a:ext uri="{FF2B5EF4-FFF2-40B4-BE49-F238E27FC236}">
                  <a16:creationId xmlns:a16="http://schemas.microsoft.com/office/drawing/2014/main" id="{D5278B94-5BC9-8043-8B58-C1EFBC493C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5" y="1744"/>
              <a:ext cx="0" cy="2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0" name="Text Box 63">
              <a:extLst>
                <a:ext uri="{FF2B5EF4-FFF2-40B4-BE49-F238E27FC236}">
                  <a16:creationId xmlns:a16="http://schemas.microsoft.com/office/drawing/2014/main" id="{9CEE0E3F-DF79-524D-AA64-2B5271F995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4" y="1728"/>
              <a:ext cx="2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 i="1" dirty="0"/>
                <a:t>k</a:t>
              </a:r>
              <a:r>
                <a:rPr lang="en-US" altLang="zh-CN" sz="1800" baseline="-25000" dirty="0"/>
                <a:t>1</a:t>
              </a:r>
              <a:endParaRPr lang="en-US" altLang="zh-CN" sz="1800" i="1" dirty="0"/>
            </a:p>
          </p:txBody>
        </p:sp>
      </p:grpSp>
      <p:sp>
        <p:nvSpPr>
          <p:cNvPr id="61" name="Line 65">
            <a:extLst>
              <a:ext uri="{FF2B5EF4-FFF2-40B4-BE49-F238E27FC236}">
                <a16:creationId xmlns:a16="http://schemas.microsoft.com/office/drawing/2014/main" id="{BA04C495-1744-1040-9679-A27B9CD07188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1200" y="29718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2" name="Line 95">
            <a:extLst>
              <a:ext uri="{FF2B5EF4-FFF2-40B4-BE49-F238E27FC236}">
                <a16:creationId xmlns:a16="http://schemas.microsoft.com/office/drawing/2014/main" id="{DE3EA5B2-BD22-8B40-B87F-EFBD332F088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38300" y="2971800"/>
            <a:ext cx="2400300" cy="1471613"/>
          </a:xfrm>
          <a:prstGeom prst="line">
            <a:avLst/>
          </a:prstGeom>
          <a:noFill/>
          <a:ln w="12700">
            <a:solidFill>
              <a:srgbClr val="339966"/>
            </a:solidFill>
            <a:prstDash val="lg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93528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Cloud"/>
          <p:cNvSpPr>
            <a:spLocks noChangeAspect="1" noEditPoints="1" noChangeArrowheads="1"/>
          </p:cNvSpPr>
          <p:nvPr/>
        </p:nvSpPr>
        <p:spPr bwMode="auto">
          <a:xfrm rot="3486519">
            <a:off x="-76200" y="3886200"/>
            <a:ext cx="3276600" cy="2209800"/>
          </a:xfrm>
          <a:custGeom>
            <a:avLst/>
            <a:gdLst>
              <a:gd name="T0" fmla="*/ 1541822 w 21600"/>
              <a:gd name="T1" fmla="*/ 113037408 h 21600"/>
              <a:gd name="T2" fmla="*/ 248521008 w 21600"/>
              <a:gd name="T3" fmla="*/ 225834092 h 21600"/>
              <a:gd name="T4" fmla="*/ 496627891 w 21600"/>
              <a:gd name="T5" fmla="*/ 113037408 h 21600"/>
              <a:gd name="T6" fmla="*/ 248521008 w 21600"/>
              <a:gd name="T7" fmla="*/ 1292600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977 w 21600"/>
              <a:gd name="T13" fmla="*/ 3262 h 21600"/>
              <a:gd name="T14" fmla="*/ 17087 w 21600"/>
              <a:gd name="T15" fmla="*/ 1733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lnTo>
                  <a:pt x="1949" y="7180"/>
                </a:ln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FFFF99"/>
          </a:solidFill>
          <a:ln w="9525">
            <a:solidFill>
              <a:srgbClr val="FFCC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title"/>
          </p:nvPr>
        </p:nvSpPr>
        <p:spPr>
          <a:xfrm>
            <a:off x="317500" y="782638"/>
            <a:ext cx="8637588" cy="701675"/>
          </a:xfrm>
        </p:spPr>
        <p:txBody>
          <a:bodyPr/>
          <a:lstStyle/>
          <a:p>
            <a:pPr eaLnBrk="1" hangingPunct="1"/>
            <a:r>
              <a:rPr lang="en-US" altLang="zh-CN" sz="4000"/>
              <a:t>Collision Handling: Closed Address</a:t>
            </a:r>
          </a:p>
        </p:txBody>
      </p:sp>
      <p:grpSp>
        <p:nvGrpSpPr>
          <p:cNvPr id="7172" name="Group 35"/>
          <p:cNvGrpSpPr>
            <a:grpSpLocks/>
          </p:cNvGrpSpPr>
          <p:nvPr/>
        </p:nvGrpSpPr>
        <p:grpSpPr bwMode="auto">
          <a:xfrm>
            <a:off x="3886200" y="2057400"/>
            <a:ext cx="746125" cy="4176713"/>
            <a:chOff x="2256" y="1296"/>
            <a:chExt cx="470" cy="2631"/>
          </a:xfrm>
        </p:grpSpPr>
        <p:sp>
          <p:nvSpPr>
            <p:cNvPr id="7237" name="Rectangle 8"/>
            <p:cNvSpPr>
              <a:spLocks noChangeArrowheads="1"/>
            </p:cNvSpPr>
            <p:nvPr/>
          </p:nvSpPr>
          <p:spPr bwMode="auto">
            <a:xfrm>
              <a:off x="2256" y="1296"/>
              <a:ext cx="470" cy="263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7238" name="Line 9"/>
            <p:cNvSpPr>
              <a:spLocks noChangeShapeType="1"/>
            </p:cNvSpPr>
            <p:nvPr/>
          </p:nvSpPr>
          <p:spPr bwMode="auto">
            <a:xfrm>
              <a:off x="2265" y="1515"/>
              <a:ext cx="4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39" name="Line 10"/>
            <p:cNvSpPr>
              <a:spLocks noChangeShapeType="1"/>
            </p:cNvSpPr>
            <p:nvPr/>
          </p:nvSpPr>
          <p:spPr bwMode="auto">
            <a:xfrm>
              <a:off x="2265" y="1741"/>
              <a:ext cx="4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40" name="Line 11"/>
            <p:cNvSpPr>
              <a:spLocks noChangeShapeType="1"/>
            </p:cNvSpPr>
            <p:nvPr/>
          </p:nvSpPr>
          <p:spPr bwMode="auto">
            <a:xfrm>
              <a:off x="2265" y="1968"/>
              <a:ext cx="4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41" name="Line 12"/>
            <p:cNvSpPr>
              <a:spLocks noChangeShapeType="1"/>
            </p:cNvSpPr>
            <p:nvPr/>
          </p:nvSpPr>
          <p:spPr bwMode="auto">
            <a:xfrm>
              <a:off x="2265" y="3692"/>
              <a:ext cx="4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42" name="Line 13"/>
            <p:cNvSpPr>
              <a:spLocks noChangeShapeType="1"/>
            </p:cNvSpPr>
            <p:nvPr/>
          </p:nvSpPr>
          <p:spPr bwMode="auto">
            <a:xfrm>
              <a:off x="2265" y="3465"/>
              <a:ext cx="4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43" name="Line 14"/>
            <p:cNvSpPr>
              <a:spLocks noChangeShapeType="1"/>
            </p:cNvSpPr>
            <p:nvPr/>
          </p:nvSpPr>
          <p:spPr bwMode="auto">
            <a:xfrm>
              <a:off x="2265" y="3238"/>
              <a:ext cx="4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44" name="Line 15"/>
            <p:cNvSpPr>
              <a:spLocks noChangeShapeType="1"/>
            </p:cNvSpPr>
            <p:nvPr/>
          </p:nvSpPr>
          <p:spPr bwMode="auto">
            <a:xfrm>
              <a:off x="2491" y="2059"/>
              <a:ext cx="0" cy="36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45" name="Line 28"/>
            <p:cNvSpPr>
              <a:spLocks noChangeShapeType="1"/>
            </p:cNvSpPr>
            <p:nvPr/>
          </p:nvSpPr>
          <p:spPr bwMode="auto">
            <a:xfrm>
              <a:off x="2491" y="2785"/>
              <a:ext cx="0" cy="36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46" name="Line 29"/>
            <p:cNvSpPr>
              <a:spLocks noChangeShapeType="1"/>
            </p:cNvSpPr>
            <p:nvPr/>
          </p:nvSpPr>
          <p:spPr bwMode="auto">
            <a:xfrm>
              <a:off x="2265" y="2513"/>
              <a:ext cx="4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47" name="Line 30"/>
            <p:cNvSpPr>
              <a:spLocks noChangeShapeType="1"/>
            </p:cNvSpPr>
            <p:nvPr/>
          </p:nvSpPr>
          <p:spPr bwMode="auto">
            <a:xfrm>
              <a:off x="2265" y="2739"/>
              <a:ext cx="4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7173" name="Group 39"/>
          <p:cNvGrpSpPr>
            <a:grpSpLocks/>
          </p:cNvGrpSpPr>
          <p:nvPr/>
        </p:nvGrpSpPr>
        <p:grpSpPr bwMode="auto">
          <a:xfrm>
            <a:off x="5181600" y="2743200"/>
            <a:ext cx="763588" cy="381000"/>
            <a:chOff x="3264" y="1728"/>
            <a:chExt cx="481" cy="240"/>
          </a:xfrm>
        </p:grpSpPr>
        <p:sp>
          <p:nvSpPr>
            <p:cNvPr id="7234" name="Rectangle 36"/>
            <p:cNvSpPr>
              <a:spLocks noChangeArrowheads="1"/>
            </p:cNvSpPr>
            <p:nvPr/>
          </p:nvSpPr>
          <p:spPr bwMode="auto">
            <a:xfrm>
              <a:off x="3265" y="1744"/>
              <a:ext cx="480" cy="2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7235" name="Line 37"/>
            <p:cNvSpPr>
              <a:spLocks noChangeShapeType="1"/>
            </p:cNvSpPr>
            <p:nvPr/>
          </p:nvSpPr>
          <p:spPr bwMode="auto">
            <a:xfrm>
              <a:off x="3505" y="1744"/>
              <a:ext cx="0" cy="2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36" name="Text Box 38"/>
            <p:cNvSpPr txBox="1">
              <a:spLocks noChangeArrowheads="1"/>
            </p:cNvSpPr>
            <p:nvPr/>
          </p:nvSpPr>
          <p:spPr bwMode="auto">
            <a:xfrm>
              <a:off x="3264" y="1728"/>
              <a:ext cx="2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 i="1" dirty="0"/>
                <a:t>k</a:t>
              </a:r>
              <a:r>
                <a:rPr lang="en-US" altLang="zh-CN" sz="1800" baseline="-25000" dirty="0"/>
                <a:t>4</a:t>
              </a:r>
              <a:endParaRPr lang="en-US" altLang="zh-CN" sz="1800" i="1" dirty="0"/>
            </a:p>
          </p:txBody>
        </p:sp>
      </p:grpSp>
      <p:grpSp>
        <p:nvGrpSpPr>
          <p:cNvPr id="7176" name="Group 48"/>
          <p:cNvGrpSpPr>
            <a:grpSpLocks/>
          </p:cNvGrpSpPr>
          <p:nvPr/>
        </p:nvGrpSpPr>
        <p:grpSpPr bwMode="auto">
          <a:xfrm>
            <a:off x="5105400" y="3962400"/>
            <a:ext cx="763588" cy="381000"/>
            <a:chOff x="3264" y="1728"/>
            <a:chExt cx="481" cy="240"/>
          </a:xfrm>
        </p:grpSpPr>
        <p:sp>
          <p:nvSpPr>
            <p:cNvPr id="7225" name="Rectangle 49"/>
            <p:cNvSpPr>
              <a:spLocks noChangeArrowheads="1"/>
            </p:cNvSpPr>
            <p:nvPr/>
          </p:nvSpPr>
          <p:spPr bwMode="auto">
            <a:xfrm>
              <a:off x="3265" y="1744"/>
              <a:ext cx="480" cy="2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7226" name="Line 50"/>
            <p:cNvSpPr>
              <a:spLocks noChangeShapeType="1"/>
            </p:cNvSpPr>
            <p:nvPr/>
          </p:nvSpPr>
          <p:spPr bwMode="auto">
            <a:xfrm>
              <a:off x="3505" y="1744"/>
              <a:ext cx="0" cy="2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27" name="Text Box 51"/>
            <p:cNvSpPr txBox="1">
              <a:spLocks noChangeArrowheads="1"/>
            </p:cNvSpPr>
            <p:nvPr/>
          </p:nvSpPr>
          <p:spPr bwMode="auto">
            <a:xfrm>
              <a:off x="3264" y="1728"/>
              <a:ext cx="2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 i="1" dirty="0">
                  <a:solidFill>
                    <a:srgbClr val="FF0000"/>
                  </a:solidFill>
                </a:rPr>
                <a:t>k</a:t>
              </a:r>
              <a:r>
                <a:rPr lang="en-US" altLang="zh-CN" sz="1800" baseline="-25000" dirty="0">
                  <a:solidFill>
                    <a:srgbClr val="FF0000"/>
                  </a:solidFill>
                </a:rPr>
                <a:t>5</a:t>
              </a:r>
              <a:endParaRPr lang="en-US" altLang="zh-CN" sz="1800" i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7178" name="Group 56"/>
          <p:cNvGrpSpPr>
            <a:grpSpLocks/>
          </p:cNvGrpSpPr>
          <p:nvPr/>
        </p:nvGrpSpPr>
        <p:grpSpPr bwMode="auto">
          <a:xfrm>
            <a:off x="5257800" y="5486400"/>
            <a:ext cx="763588" cy="381000"/>
            <a:chOff x="3264" y="1728"/>
            <a:chExt cx="481" cy="240"/>
          </a:xfrm>
        </p:grpSpPr>
        <p:sp>
          <p:nvSpPr>
            <p:cNvPr id="7219" name="Rectangle 57"/>
            <p:cNvSpPr>
              <a:spLocks noChangeArrowheads="1"/>
            </p:cNvSpPr>
            <p:nvPr/>
          </p:nvSpPr>
          <p:spPr bwMode="auto">
            <a:xfrm>
              <a:off x="3265" y="1744"/>
              <a:ext cx="480" cy="2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7220" name="Line 58"/>
            <p:cNvSpPr>
              <a:spLocks noChangeShapeType="1"/>
            </p:cNvSpPr>
            <p:nvPr/>
          </p:nvSpPr>
          <p:spPr bwMode="auto">
            <a:xfrm>
              <a:off x="3505" y="1744"/>
              <a:ext cx="0" cy="2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21" name="Text Box 59"/>
            <p:cNvSpPr txBox="1">
              <a:spLocks noChangeArrowheads="1"/>
            </p:cNvSpPr>
            <p:nvPr/>
          </p:nvSpPr>
          <p:spPr bwMode="auto">
            <a:xfrm>
              <a:off x="3264" y="1728"/>
              <a:ext cx="2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 i="1" dirty="0"/>
                <a:t>k</a:t>
              </a:r>
              <a:r>
                <a:rPr lang="en-US" altLang="zh-CN" sz="1800" baseline="-25000" dirty="0"/>
                <a:t>3</a:t>
              </a:r>
              <a:endParaRPr lang="en-US" altLang="zh-CN" sz="1800" i="1" dirty="0"/>
            </a:p>
          </p:txBody>
        </p:sp>
      </p:grpSp>
      <p:sp>
        <p:nvSpPr>
          <p:cNvPr id="7180" name="Line 64"/>
          <p:cNvSpPr>
            <a:spLocks noChangeShapeType="1"/>
          </p:cNvSpPr>
          <p:nvPr/>
        </p:nvSpPr>
        <p:spPr bwMode="auto">
          <a:xfrm>
            <a:off x="4495800" y="29718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182" name="Line 66"/>
          <p:cNvSpPr>
            <a:spLocks noChangeShapeType="1"/>
          </p:cNvSpPr>
          <p:nvPr/>
        </p:nvSpPr>
        <p:spPr bwMode="auto">
          <a:xfrm>
            <a:off x="4419600" y="41910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185" name="Line 69"/>
          <p:cNvSpPr>
            <a:spLocks noChangeShapeType="1"/>
          </p:cNvSpPr>
          <p:nvPr/>
        </p:nvSpPr>
        <p:spPr bwMode="auto">
          <a:xfrm>
            <a:off x="4495800" y="57150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7187" name="Group 75"/>
          <p:cNvGrpSpPr>
            <a:grpSpLocks/>
          </p:cNvGrpSpPr>
          <p:nvPr/>
        </p:nvGrpSpPr>
        <p:grpSpPr bwMode="auto">
          <a:xfrm>
            <a:off x="762000" y="3962400"/>
            <a:ext cx="609600" cy="373063"/>
            <a:chOff x="480" y="2496"/>
            <a:chExt cx="384" cy="235"/>
          </a:xfrm>
        </p:grpSpPr>
        <p:sp>
          <p:nvSpPr>
            <p:cNvPr id="7214" name="Oval 71"/>
            <p:cNvSpPr>
              <a:spLocks noChangeArrowheads="1"/>
            </p:cNvSpPr>
            <p:nvPr/>
          </p:nvSpPr>
          <p:spPr bwMode="auto">
            <a:xfrm>
              <a:off x="672" y="2640"/>
              <a:ext cx="91" cy="91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7215" name="Text Box 72"/>
            <p:cNvSpPr txBox="1">
              <a:spLocks noChangeArrowheads="1"/>
            </p:cNvSpPr>
            <p:nvPr/>
          </p:nvSpPr>
          <p:spPr bwMode="auto">
            <a:xfrm>
              <a:off x="480" y="2496"/>
              <a:ext cx="3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 i="1"/>
                <a:t>k</a:t>
              </a:r>
              <a:r>
                <a:rPr lang="en-US" altLang="zh-CN" sz="1800" baseline="-25000"/>
                <a:t>1</a:t>
              </a:r>
              <a:endParaRPr lang="en-US" altLang="zh-CN" sz="1800" i="1"/>
            </a:p>
          </p:txBody>
        </p:sp>
      </p:grpSp>
      <p:grpSp>
        <p:nvGrpSpPr>
          <p:cNvPr id="7188" name="Group 76"/>
          <p:cNvGrpSpPr>
            <a:grpSpLocks/>
          </p:cNvGrpSpPr>
          <p:nvPr/>
        </p:nvGrpSpPr>
        <p:grpSpPr bwMode="auto">
          <a:xfrm>
            <a:off x="1676400" y="4419600"/>
            <a:ext cx="609600" cy="373063"/>
            <a:chOff x="480" y="2496"/>
            <a:chExt cx="384" cy="235"/>
          </a:xfrm>
        </p:grpSpPr>
        <p:sp>
          <p:nvSpPr>
            <p:cNvPr id="7212" name="Oval 77"/>
            <p:cNvSpPr>
              <a:spLocks noChangeArrowheads="1"/>
            </p:cNvSpPr>
            <p:nvPr/>
          </p:nvSpPr>
          <p:spPr bwMode="auto">
            <a:xfrm>
              <a:off x="672" y="2640"/>
              <a:ext cx="91" cy="91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7213" name="Text Box 78"/>
            <p:cNvSpPr txBox="1">
              <a:spLocks noChangeArrowheads="1"/>
            </p:cNvSpPr>
            <p:nvPr/>
          </p:nvSpPr>
          <p:spPr bwMode="auto">
            <a:xfrm>
              <a:off x="480" y="2496"/>
              <a:ext cx="3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 i="1"/>
                <a:t>k</a:t>
              </a:r>
              <a:r>
                <a:rPr lang="en-US" altLang="zh-CN" sz="1800" baseline="-25000"/>
                <a:t>5</a:t>
              </a:r>
              <a:endParaRPr lang="en-US" altLang="zh-CN" sz="1800" i="1"/>
            </a:p>
          </p:txBody>
        </p:sp>
      </p:grpSp>
      <p:grpSp>
        <p:nvGrpSpPr>
          <p:cNvPr id="7189" name="Group 79"/>
          <p:cNvGrpSpPr>
            <a:grpSpLocks/>
          </p:cNvGrpSpPr>
          <p:nvPr/>
        </p:nvGrpSpPr>
        <p:grpSpPr bwMode="auto">
          <a:xfrm>
            <a:off x="1371600" y="4724400"/>
            <a:ext cx="609600" cy="373063"/>
            <a:chOff x="480" y="2496"/>
            <a:chExt cx="384" cy="235"/>
          </a:xfrm>
        </p:grpSpPr>
        <p:sp>
          <p:nvSpPr>
            <p:cNvPr id="7210" name="Oval 80"/>
            <p:cNvSpPr>
              <a:spLocks noChangeArrowheads="1"/>
            </p:cNvSpPr>
            <p:nvPr/>
          </p:nvSpPr>
          <p:spPr bwMode="auto">
            <a:xfrm>
              <a:off x="672" y="2640"/>
              <a:ext cx="91" cy="91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7211" name="Text Box 81"/>
            <p:cNvSpPr txBox="1">
              <a:spLocks noChangeArrowheads="1"/>
            </p:cNvSpPr>
            <p:nvPr/>
          </p:nvSpPr>
          <p:spPr bwMode="auto">
            <a:xfrm>
              <a:off x="480" y="2496"/>
              <a:ext cx="3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 i="1"/>
                <a:t>k</a:t>
              </a:r>
              <a:r>
                <a:rPr lang="en-US" altLang="zh-CN" sz="1800" baseline="-25000"/>
                <a:t>2</a:t>
              </a:r>
              <a:endParaRPr lang="en-US" altLang="zh-CN" sz="1800" i="1"/>
            </a:p>
          </p:txBody>
        </p:sp>
      </p:grpSp>
      <p:grpSp>
        <p:nvGrpSpPr>
          <p:cNvPr id="7190" name="Group 82"/>
          <p:cNvGrpSpPr>
            <a:grpSpLocks/>
          </p:cNvGrpSpPr>
          <p:nvPr/>
        </p:nvGrpSpPr>
        <p:grpSpPr bwMode="auto">
          <a:xfrm>
            <a:off x="1219200" y="4191000"/>
            <a:ext cx="609600" cy="373063"/>
            <a:chOff x="480" y="2496"/>
            <a:chExt cx="384" cy="235"/>
          </a:xfrm>
        </p:grpSpPr>
        <p:sp>
          <p:nvSpPr>
            <p:cNvPr id="7208" name="Oval 83"/>
            <p:cNvSpPr>
              <a:spLocks noChangeArrowheads="1"/>
            </p:cNvSpPr>
            <p:nvPr/>
          </p:nvSpPr>
          <p:spPr bwMode="auto">
            <a:xfrm>
              <a:off x="672" y="2640"/>
              <a:ext cx="91" cy="91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7209" name="Text Box 84"/>
            <p:cNvSpPr txBox="1">
              <a:spLocks noChangeArrowheads="1"/>
            </p:cNvSpPr>
            <p:nvPr/>
          </p:nvSpPr>
          <p:spPr bwMode="auto">
            <a:xfrm>
              <a:off x="480" y="2496"/>
              <a:ext cx="3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 i="1"/>
                <a:t>k</a:t>
              </a:r>
              <a:r>
                <a:rPr lang="en-US" altLang="zh-CN" sz="1800" baseline="-25000"/>
                <a:t>4</a:t>
              </a:r>
              <a:endParaRPr lang="en-US" altLang="zh-CN" sz="1800" i="1"/>
            </a:p>
          </p:txBody>
        </p:sp>
      </p:grpSp>
      <p:grpSp>
        <p:nvGrpSpPr>
          <p:cNvPr id="7191" name="Group 85"/>
          <p:cNvGrpSpPr>
            <a:grpSpLocks/>
          </p:cNvGrpSpPr>
          <p:nvPr/>
        </p:nvGrpSpPr>
        <p:grpSpPr bwMode="auto">
          <a:xfrm>
            <a:off x="838200" y="5181600"/>
            <a:ext cx="609600" cy="373063"/>
            <a:chOff x="480" y="2496"/>
            <a:chExt cx="384" cy="235"/>
          </a:xfrm>
        </p:grpSpPr>
        <p:sp>
          <p:nvSpPr>
            <p:cNvPr id="7206" name="Oval 86"/>
            <p:cNvSpPr>
              <a:spLocks noChangeArrowheads="1"/>
            </p:cNvSpPr>
            <p:nvPr/>
          </p:nvSpPr>
          <p:spPr bwMode="auto">
            <a:xfrm>
              <a:off x="672" y="2640"/>
              <a:ext cx="91" cy="91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7207" name="Text Box 87"/>
            <p:cNvSpPr txBox="1">
              <a:spLocks noChangeArrowheads="1"/>
            </p:cNvSpPr>
            <p:nvPr/>
          </p:nvSpPr>
          <p:spPr bwMode="auto">
            <a:xfrm>
              <a:off x="480" y="2496"/>
              <a:ext cx="3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 i="1"/>
                <a:t>k</a:t>
              </a:r>
              <a:r>
                <a:rPr lang="en-US" altLang="zh-CN" sz="1800" baseline="-25000"/>
                <a:t>3</a:t>
              </a:r>
              <a:endParaRPr lang="en-US" altLang="zh-CN" sz="1800" i="1"/>
            </a:p>
          </p:txBody>
        </p:sp>
      </p:grpSp>
      <p:grpSp>
        <p:nvGrpSpPr>
          <p:cNvPr id="7192" name="Group 88"/>
          <p:cNvGrpSpPr>
            <a:grpSpLocks/>
          </p:cNvGrpSpPr>
          <p:nvPr/>
        </p:nvGrpSpPr>
        <p:grpSpPr bwMode="auto">
          <a:xfrm>
            <a:off x="1524000" y="5029200"/>
            <a:ext cx="609600" cy="373063"/>
            <a:chOff x="480" y="2496"/>
            <a:chExt cx="384" cy="235"/>
          </a:xfrm>
        </p:grpSpPr>
        <p:sp>
          <p:nvSpPr>
            <p:cNvPr id="7204" name="Oval 89"/>
            <p:cNvSpPr>
              <a:spLocks noChangeArrowheads="1"/>
            </p:cNvSpPr>
            <p:nvPr/>
          </p:nvSpPr>
          <p:spPr bwMode="auto">
            <a:xfrm>
              <a:off x="672" y="2640"/>
              <a:ext cx="91" cy="91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7205" name="Text Box 90"/>
            <p:cNvSpPr txBox="1">
              <a:spLocks noChangeArrowheads="1"/>
            </p:cNvSpPr>
            <p:nvPr/>
          </p:nvSpPr>
          <p:spPr bwMode="auto">
            <a:xfrm>
              <a:off x="480" y="2496"/>
              <a:ext cx="3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 i="1"/>
                <a:t>k</a:t>
              </a:r>
              <a:r>
                <a:rPr lang="en-US" altLang="zh-CN" sz="1800" baseline="-25000"/>
                <a:t>7</a:t>
              </a:r>
              <a:endParaRPr lang="en-US" altLang="zh-CN" sz="1800" i="1"/>
            </a:p>
          </p:txBody>
        </p:sp>
      </p:grpSp>
      <p:grpSp>
        <p:nvGrpSpPr>
          <p:cNvPr id="7193" name="Group 91"/>
          <p:cNvGrpSpPr>
            <a:grpSpLocks/>
          </p:cNvGrpSpPr>
          <p:nvPr/>
        </p:nvGrpSpPr>
        <p:grpSpPr bwMode="auto">
          <a:xfrm>
            <a:off x="1752600" y="5486400"/>
            <a:ext cx="609600" cy="373063"/>
            <a:chOff x="480" y="2496"/>
            <a:chExt cx="384" cy="235"/>
          </a:xfrm>
        </p:grpSpPr>
        <p:sp>
          <p:nvSpPr>
            <p:cNvPr id="7202" name="Oval 92"/>
            <p:cNvSpPr>
              <a:spLocks noChangeArrowheads="1"/>
            </p:cNvSpPr>
            <p:nvPr/>
          </p:nvSpPr>
          <p:spPr bwMode="auto">
            <a:xfrm>
              <a:off x="672" y="2640"/>
              <a:ext cx="91" cy="91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7203" name="Text Box 93"/>
            <p:cNvSpPr txBox="1">
              <a:spLocks noChangeArrowheads="1"/>
            </p:cNvSpPr>
            <p:nvPr/>
          </p:nvSpPr>
          <p:spPr bwMode="auto">
            <a:xfrm>
              <a:off x="480" y="2496"/>
              <a:ext cx="3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 i="1"/>
                <a:t>k</a:t>
              </a:r>
              <a:r>
                <a:rPr lang="en-US" altLang="zh-CN" sz="1800" baseline="-25000"/>
                <a:t>6</a:t>
              </a:r>
              <a:endParaRPr lang="en-US" altLang="zh-CN" sz="1800" i="1"/>
            </a:p>
          </p:txBody>
        </p:sp>
      </p:grpSp>
      <p:sp>
        <p:nvSpPr>
          <p:cNvPr id="7194" name="Line 94"/>
          <p:cNvSpPr>
            <a:spLocks noChangeShapeType="1"/>
          </p:cNvSpPr>
          <p:nvPr/>
        </p:nvSpPr>
        <p:spPr bwMode="auto">
          <a:xfrm flipV="1">
            <a:off x="1219200" y="2895600"/>
            <a:ext cx="2743200" cy="1371600"/>
          </a:xfrm>
          <a:prstGeom prst="line">
            <a:avLst/>
          </a:prstGeom>
          <a:noFill/>
          <a:ln w="12700">
            <a:solidFill>
              <a:srgbClr val="339966"/>
            </a:solidFill>
            <a:prstDash val="lg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197" name="Line 97"/>
          <p:cNvSpPr>
            <a:spLocks noChangeShapeType="1"/>
          </p:cNvSpPr>
          <p:nvPr/>
        </p:nvSpPr>
        <p:spPr bwMode="auto">
          <a:xfrm flipV="1">
            <a:off x="1831975" y="4191000"/>
            <a:ext cx="2130425" cy="798513"/>
          </a:xfrm>
          <a:prstGeom prst="line">
            <a:avLst/>
          </a:prstGeom>
          <a:noFill/>
          <a:ln w="12700">
            <a:solidFill>
              <a:srgbClr val="339966"/>
            </a:solidFill>
            <a:prstDash val="lg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199" name="Line 99"/>
          <p:cNvSpPr>
            <a:spLocks noChangeShapeType="1"/>
          </p:cNvSpPr>
          <p:nvPr/>
        </p:nvSpPr>
        <p:spPr bwMode="auto">
          <a:xfrm>
            <a:off x="1279525" y="5486400"/>
            <a:ext cx="2678113" cy="157163"/>
          </a:xfrm>
          <a:prstGeom prst="line">
            <a:avLst/>
          </a:prstGeom>
          <a:noFill/>
          <a:ln w="12700">
            <a:solidFill>
              <a:srgbClr val="339966"/>
            </a:solidFill>
            <a:prstDash val="lg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201" name="Text Box 103"/>
          <p:cNvSpPr txBox="1">
            <a:spLocks noChangeArrowheads="1"/>
          </p:cNvSpPr>
          <p:nvPr/>
        </p:nvSpPr>
        <p:spPr bwMode="auto">
          <a:xfrm>
            <a:off x="4953000" y="1981200"/>
            <a:ext cx="3352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chemeClr val="tx2"/>
                </a:solidFill>
              </a:rPr>
              <a:t>Each address is a linked list</a:t>
            </a:r>
          </a:p>
        </p:txBody>
      </p:sp>
      <p:sp>
        <p:nvSpPr>
          <p:cNvPr id="81" name="Text Box 103">
            <a:extLst>
              <a:ext uri="{FF2B5EF4-FFF2-40B4-BE49-F238E27FC236}">
                <a16:creationId xmlns:a16="http://schemas.microsoft.com/office/drawing/2014/main" id="{9605AB45-898B-FA41-839A-60DD137DAB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137" y="1858962"/>
            <a:ext cx="33528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 dirty="0"/>
              <a:t>When inserting a key, we add it to the </a:t>
            </a:r>
            <a:r>
              <a:rPr lang="en-US" altLang="zh-CN" sz="2000" b="1" dirty="0">
                <a:solidFill>
                  <a:srgbClr val="FF0000"/>
                </a:solidFill>
              </a:rPr>
              <a:t>beginning</a:t>
            </a:r>
            <a:r>
              <a:rPr lang="en-US" altLang="zh-CN" sz="2000" b="1" dirty="0"/>
              <a:t> of the linked list.</a:t>
            </a:r>
          </a:p>
        </p:txBody>
      </p:sp>
      <p:grpSp>
        <p:nvGrpSpPr>
          <p:cNvPr id="57" name="Group 60">
            <a:extLst>
              <a:ext uri="{FF2B5EF4-FFF2-40B4-BE49-F238E27FC236}">
                <a16:creationId xmlns:a16="http://schemas.microsoft.com/office/drawing/2014/main" id="{01466348-DAB4-FE41-A43F-6A9BF8136FD5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2743200"/>
            <a:ext cx="763588" cy="381000"/>
            <a:chOff x="3264" y="1728"/>
            <a:chExt cx="481" cy="240"/>
          </a:xfrm>
        </p:grpSpPr>
        <p:sp>
          <p:nvSpPr>
            <p:cNvPr id="58" name="Rectangle 61">
              <a:extLst>
                <a:ext uri="{FF2B5EF4-FFF2-40B4-BE49-F238E27FC236}">
                  <a16:creationId xmlns:a16="http://schemas.microsoft.com/office/drawing/2014/main" id="{6759A647-8EA1-204D-A0BA-E011FF5646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5" y="1744"/>
              <a:ext cx="480" cy="2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59" name="Line 62">
              <a:extLst>
                <a:ext uri="{FF2B5EF4-FFF2-40B4-BE49-F238E27FC236}">
                  <a16:creationId xmlns:a16="http://schemas.microsoft.com/office/drawing/2014/main" id="{D5278B94-5BC9-8043-8B58-C1EFBC493C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5" y="1744"/>
              <a:ext cx="0" cy="2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0" name="Text Box 63">
              <a:extLst>
                <a:ext uri="{FF2B5EF4-FFF2-40B4-BE49-F238E27FC236}">
                  <a16:creationId xmlns:a16="http://schemas.microsoft.com/office/drawing/2014/main" id="{9CEE0E3F-DF79-524D-AA64-2B5271F995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4" y="1728"/>
              <a:ext cx="2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 i="1" dirty="0"/>
                <a:t>k</a:t>
              </a:r>
              <a:r>
                <a:rPr lang="en-US" altLang="zh-CN" sz="1800" baseline="-25000" dirty="0"/>
                <a:t>1</a:t>
              </a:r>
              <a:endParaRPr lang="en-US" altLang="zh-CN" sz="1800" i="1" dirty="0"/>
            </a:p>
          </p:txBody>
        </p:sp>
      </p:grpSp>
      <p:sp>
        <p:nvSpPr>
          <p:cNvPr id="61" name="Line 65">
            <a:extLst>
              <a:ext uri="{FF2B5EF4-FFF2-40B4-BE49-F238E27FC236}">
                <a16:creationId xmlns:a16="http://schemas.microsoft.com/office/drawing/2014/main" id="{BA04C495-1744-1040-9679-A27B9CD07188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1200" y="29718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2" name="Line 95">
            <a:extLst>
              <a:ext uri="{FF2B5EF4-FFF2-40B4-BE49-F238E27FC236}">
                <a16:creationId xmlns:a16="http://schemas.microsoft.com/office/drawing/2014/main" id="{DE3EA5B2-BD22-8B40-B87F-EFBD332F088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38300" y="2971800"/>
            <a:ext cx="2400300" cy="1471613"/>
          </a:xfrm>
          <a:prstGeom prst="line">
            <a:avLst/>
          </a:prstGeom>
          <a:noFill/>
          <a:ln w="12700">
            <a:solidFill>
              <a:srgbClr val="339966"/>
            </a:solidFill>
            <a:prstDash val="lg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63" name="Group 44">
            <a:extLst>
              <a:ext uri="{FF2B5EF4-FFF2-40B4-BE49-F238E27FC236}">
                <a16:creationId xmlns:a16="http://schemas.microsoft.com/office/drawing/2014/main" id="{2C3B7F7F-9D37-2B42-943B-C969A5425184}"/>
              </a:ext>
            </a:extLst>
          </p:cNvPr>
          <p:cNvGrpSpPr>
            <a:grpSpLocks/>
          </p:cNvGrpSpPr>
          <p:nvPr/>
        </p:nvGrpSpPr>
        <p:grpSpPr bwMode="auto">
          <a:xfrm>
            <a:off x="6248400" y="3962400"/>
            <a:ext cx="763588" cy="381000"/>
            <a:chOff x="3264" y="1728"/>
            <a:chExt cx="481" cy="240"/>
          </a:xfrm>
        </p:grpSpPr>
        <p:sp>
          <p:nvSpPr>
            <p:cNvPr id="64" name="Rectangle 45">
              <a:extLst>
                <a:ext uri="{FF2B5EF4-FFF2-40B4-BE49-F238E27FC236}">
                  <a16:creationId xmlns:a16="http://schemas.microsoft.com/office/drawing/2014/main" id="{F7CC59EC-D5A7-C645-9D64-782BF4FAEF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5" y="1744"/>
              <a:ext cx="480" cy="2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65" name="Line 46">
              <a:extLst>
                <a:ext uri="{FF2B5EF4-FFF2-40B4-BE49-F238E27FC236}">
                  <a16:creationId xmlns:a16="http://schemas.microsoft.com/office/drawing/2014/main" id="{366400F7-BBC2-2E4C-B2A0-CF841C4496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5" y="1744"/>
              <a:ext cx="0" cy="2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6" name="Text Box 47">
              <a:extLst>
                <a:ext uri="{FF2B5EF4-FFF2-40B4-BE49-F238E27FC236}">
                  <a16:creationId xmlns:a16="http://schemas.microsoft.com/office/drawing/2014/main" id="{7264D759-C9E4-504A-AC42-CF0BF6983F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4" y="1728"/>
              <a:ext cx="2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 i="1" dirty="0"/>
                <a:t>k</a:t>
              </a:r>
              <a:r>
                <a:rPr lang="en-US" altLang="zh-CN" sz="1800" baseline="-25000" dirty="0"/>
                <a:t>2</a:t>
              </a:r>
              <a:endParaRPr lang="en-US" altLang="zh-CN" sz="1800" i="1" dirty="0"/>
            </a:p>
          </p:txBody>
        </p:sp>
      </p:grpSp>
      <p:sp>
        <p:nvSpPr>
          <p:cNvPr id="67" name="Line 67">
            <a:extLst>
              <a:ext uri="{FF2B5EF4-FFF2-40B4-BE49-F238E27FC236}">
                <a16:creationId xmlns:a16="http://schemas.microsoft.com/office/drawing/2014/main" id="{EFBB19C2-6C4B-2A4E-A010-8655107788FB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4191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8" name="Line 96">
            <a:extLst>
              <a:ext uri="{FF2B5EF4-FFF2-40B4-BE49-F238E27FC236}">
                <a16:creationId xmlns:a16="http://schemas.microsoft.com/office/drawing/2014/main" id="{6F0B3252-B032-FB48-9424-8109370342D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09788" y="4114800"/>
            <a:ext cx="1852612" cy="582613"/>
          </a:xfrm>
          <a:prstGeom prst="line">
            <a:avLst/>
          </a:prstGeom>
          <a:noFill/>
          <a:ln w="12700">
            <a:solidFill>
              <a:srgbClr val="339966"/>
            </a:solidFill>
            <a:prstDash val="lg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8731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317500" y="714872"/>
            <a:ext cx="8637588" cy="769441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STKaiti" charset="-122"/>
                <a:ea typeface="STKaiti" charset="-122"/>
                <a:cs typeface="STKaiti" charset="-122"/>
              </a:rPr>
              <a:t>In the last class</a:t>
            </a:r>
            <a:endParaRPr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188912" y="1718810"/>
            <a:ext cx="879483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Wingdings" pitchFamily="2" charset="2"/>
              <a:buChar char="n"/>
            </a:pPr>
            <a:r>
              <a:rPr lang="en-US" altLang="zh-CN" sz="2400" i="0" dirty="0">
                <a:latin typeface="STKaiti" charset="-122"/>
                <a:ea typeface="STKaiti" charset="-122"/>
                <a:cs typeface="STKaiti" charset="-122"/>
              </a:rPr>
              <a:t>O(</a:t>
            </a:r>
            <a:r>
              <a:rPr lang="en-US" altLang="zh-CN" sz="2400" i="0" dirty="0" err="1">
                <a:latin typeface="STKaiti" charset="-122"/>
                <a:ea typeface="STKaiti" charset="-122"/>
                <a:cs typeface="STKaiti" charset="-122"/>
              </a:rPr>
              <a:t>lgn</a:t>
            </a:r>
            <a:r>
              <a:rPr lang="en-US" altLang="zh-CN" sz="2400" i="0" dirty="0">
                <a:latin typeface="STKaiti" charset="-122"/>
                <a:ea typeface="STKaiti" charset="-122"/>
                <a:cs typeface="STKaiti" charset="-122"/>
              </a:rPr>
              <a:t>) search techniques</a:t>
            </a:r>
          </a:p>
          <a:p>
            <a:pPr marL="800100" lvl="1" indent="-342900" algn="l">
              <a:buFont typeface="Wingdings" pitchFamily="2" charset="2"/>
              <a:buChar char="p"/>
            </a:pPr>
            <a:r>
              <a:rPr kumimoji="1" lang="en-US" altLang="zh-CN" sz="2400" i="0" dirty="0">
                <a:latin typeface="STKaiti" charset="-122"/>
                <a:ea typeface="STKaiti" charset="-122"/>
                <a:cs typeface="STKaiti" charset="-122"/>
              </a:rPr>
              <a:t>Binary search for sorted (static) sequences </a:t>
            </a:r>
          </a:p>
          <a:p>
            <a:pPr marL="800100" lvl="1" indent="-342900" algn="l">
              <a:buFont typeface="Wingdings" pitchFamily="2" charset="2"/>
              <a:buChar char="p"/>
            </a:pPr>
            <a:r>
              <a:rPr lang="en-US" altLang="zh-CN" sz="2400" i="0" dirty="0">
                <a:latin typeface="STKaiti" charset="-122"/>
                <a:ea typeface="STKaiti" charset="-122"/>
                <a:cs typeface="STKaiti" charset="-122"/>
              </a:rPr>
              <a:t>Binary Search Tree (BST) for dynamic sets</a:t>
            </a:r>
          </a:p>
          <a:p>
            <a:pPr marL="1257300" lvl="2" indent="-342900" algn="l">
              <a:buFont typeface="Wingdings" pitchFamily="2" charset="2"/>
              <a:buChar char="Ø"/>
            </a:pPr>
            <a:r>
              <a:rPr lang="en-US" altLang="zh-CN" sz="2400" i="0" dirty="0">
                <a:solidFill>
                  <a:srgbClr val="FF0000"/>
                </a:solidFill>
                <a:latin typeface="STKaiti" charset="-122"/>
                <a:ea typeface="STKaiti" charset="-122"/>
                <a:cs typeface="STKaiti" charset="-122"/>
              </a:rPr>
              <a:t>Red-black tree</a:t>
            </a:r>
            <a:r>
              <a:rPr lang="en-US" altLang="zh-CN" sz="2400" i="0" dirty="0">
                <a:solidFill>
                  <a:srgbClr val="000000"/>
                </a:solidFill>
                <a:latin typeface="STKaiti" charset="-122"/>
                <a:ea typeface="STKaiti" charset="-122"/>
                <a:cs typeface="STKaiti" charset="-122"/>
              </a:rPr>
              <a:t>: a balanced BST</a:t>
            </a:r>
          </a:p>
        </p:txBody>
      </p:sp>
    </p:spTree>
    <p:extLst>
      <p:ext uri="{BB962C8B-B14F-4D97-AF65-F5344CB8AC3E}">
        <p14:creationId xmlns:p14="http://schemas.microsoft.com/office/powerpoint/2010/main" val="17215330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Cloud"/>
          <p:cNvSpPr>
            <a:spLocks noChangeAspect="1" noEditPoints="1" noChangeArrowheads="1"/>
          </p:cNvSpPr>
          <p:nvPr/>
        </p:nvSpPr>
        <p:spPr bwMode="auto">
          <a:xfrm rot="3486519">
            <a:off x="-76200" y="3886200"/>
            <a:ext cx="3276600" cy="2209800"/>
          </a:xfrm>
          <a:custGeom>
            <a:avLst/>
            <a:gdLst>
              <a:gd name="T0" fmla="*/ 1541822 w 21600"/>
              <a:gd name="T1" fmla="*/ 113037408 h 21600"/>
              <a:gd name="T2" fmla="*/ 248521008 w 21600"/>
              <a:gd name="T3" fmla="*/ 225834092 h 21600"/>
              <a:gd name="T4" fmla="*/ 496627891 w 21600"/>
              <a:gd name="T5" fmla="*/ 113037408 h 21600"/>
              <a:gd name="T6" fmla="*/ 248521008 w 21600"/>
              <a:gd name="T7" fmla="*/ 1292600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977 w 21600"/>
              <a:gd name="T13" fmla="*/ 3262 h 21600"/>
              <a:gd name="T14" fmla="*/ 17087 w 21600"/>
              <a:gd name="T15" fmla="*/ 1733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lnTo>
                  <a:pt x="1949" y="7180"/>
                </a:ln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FFFF99"/>
          </a:solidFill>
          <a:ln w="9525">
            <a:solidFill>
              <a:srgbClr val="FFCC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title"/>
          </p:nvPr>
        </p:nvSpPr>
        <p:spPr>
          <a:xfrm>
            <a:off x="317500" y="782638"/>
            <a:ext cx="8637588" cy="701675"/>
          </a:xfrm>
        </p:spPr>
        <p:txBody>
          <a:bodyPr/>
          <a:lstStyle/>
          <a:p>
            <a:pPr eaLnBrk="1" hangingPunct="1"/>
            <a:r>
              <a:rPr lang="en-US" altLang="zh-CN" sz="4000"/>
              <a:t>Collision Handling: Closed Address</a:t>
            </a:r>
          </a:p>
        </p:txBody>
      </p:sp>
      <p:grpSp>
        <p:nvGrpSpPr>
          <p:cNvPr id="7172" name="Group 35"/>
          <p:cNvGrpSpPr>
            <a:grpSpLocks/>
          </p:cNvGrpSpPr>
          <p:nvPr/>
        </p:nvGrpSpPr>
        <p:grpSpPr bwMode="auto">
          <a:xfrm>
            <a:off x="3886200" y="2057400"/>
            <a:ext cx="746125" cy="4176713"/>
            <a:chOff x="2256" y="1296"/>
            <a:chExt cx="470" cy="2631"/>
          </a:xfrm>
        </p:grpSpPr>
        <p:sp>
          <p:nvSpPr>
            <p:cNvPr id="7237" name="Rectangle 8"/>
            <p:cNvSpPr>
              <a:spLocks noChangeArrowheads="1"/>
            </p:cNvSpPr>
            <p:nvPr/>
          </p:nvSpPr>
          <p:spPr bwMode="auto">
            <a:xfrm>
              <a:off x="2256" y="1296"/>
              <a:ext cx="470" cy="263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7238" name="Line 9"/>
            <p:cNvSpPr>
              <a:spLocks noChangeShapeType="1"/>
            </p:cNvSpPr>
            <p:nvPr/>
          </p:nvSpPr>
          <p:spPr bwMode="auto">
            <a:xfrm>
              <a:off x="2265" y="1515"/>
              <a:ext cx="4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39" name="Line 10"/>
            <p:cNvSpPr>
              <a:spLocks noChangeShapeType="1"/>
            </p:cNvSpPr>
            <p:nvPr/>
          </p:nvSpPr>
          <p:spPr bwMode="auto">
            <a:xfrm>
              <a:off x="2265" y="1741"/>
              <a:ext cx="4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40" name="Line 11"/>
            <p:cNvSpPr>
              <a:spLocks noChangeShapeType="1"/>
            </p:cNvSpPr>
            <p:nvPr/>
          </p:nvSpPr>
          <p:spPr bwMode="auto">
            <a:xfrm>
              <a:off x="2265" y="1968"/>
              <a:ext cx="4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41" name="Line 12"/>
            <p:cNvSpPr>
              <a:spLocks noChangeShapeType="1"/>
            </p:cNvSpPr>
            <p:nvPr/>
          </p:nvSpPr>
          <p:spPr bwMode="auto">
            <a:xfrm>
              <a:off x="2265" y="3692"/>
              <a:ext cx="4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42" name="Line 13"/>
            <p:cNvSpPr>
              <a:spLocks noChangeShapeType="1"/>
            </p:cNvSpPr>
            <p:nvPr/>
          </p:nvSpPr>
          <p:spPr bwMode="auto">
            <a:xfrm>
              <a:off x="2265" y="3465"/>
              <a:ext cx="4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43" name="Line 14"/>
            <p:cNvSpPr>
              <a:spLocks noChangeShapeType="1"/>
            </p:cNvSpPr>
            <p:nvPr/>
          </p:nvSpPr>
          <p:spPr bwMode="auto">
            <a:xfrm>
              <a:off x="2265" y="3238"/>
              <a:ext cx="4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44" name="Line 15"/>
            <p:cNvSpPr>
              <a:spLocks noChangeShapeType="1"/>
            </p:cNvSpPr>
            <p:nvPr/>
          </p:nvSpPr>
          <p:spPr bwMode="auto">
            <a:xfrm>
              <a:off x="2491" y="2059"/>
              <a:ext cx="0" cy="36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45" name="Line 28"/>
            <p:cNvSpPr>
              <a:spLocks noChangeShapeType="1"/>
            </p:cNvSpPr>
            <p:nvPr/>
          </p:nvSpPr>
          <p:spPr bwMode="auto">
            <a:xfrm>
              <a:off x="2491" y="2785"/>
              <a:ext cx="0" cy="36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46" name="Line 29"/>
            <p:cNvSpPr>
              <a:spLocks noChangeShapeType="1"/>
            </p:cNvSpPr>
            <p:nvPr/>
          </p:nvSpPr>
          <p:spPr bwMode="auto">
            <a:xfrm>
              <a:off x="2265" y="2513"/>
              <a:ext cx="4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47" name="Line 30"/>
            <p:cNvSpPr>
              <a:spLocks noChangeShapeType="1"/>
            </p:cNvSpPr>
            <p:nvPr/>
          </p:nvSpPr>
          <p:spPr bwMode="auto">
            <a:xfrm>
              <a:off x="2265" y="2739"/>
              <a:ext cx="4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7173" name="Group 39"/>
          <p:cNvGrpSpPr>
            <a:grpSpLocks/>
          </p:cNvGrpSpPr>
          <p:nvPr/>
        </p:nvGrpSpPr>
        <p:grpSpPr bwMode="auto">
          <a:xfrm>
            <a:off x="5181600" y="2743200"/>
            <a:ext cx="763588" cy="381000"/>
            <a:chOff x="3264" y="1728"/>
            <a:chExt cx="481" cy="240"/>
          </a:xfrm>
        </p:grpSpPr>
        <p:sp>
          <p:nvSpPr>
            <p:cNvPr id="7234" name="Rectangle 36"/>
            <p:cNvSpPr>
              <a:spLocks noChangeArrowheads="1"/>
            </p:cNvSpPr>
            <p:nvPr/>
          </p:nvSpPr>
          <p:spPr bwMode="auto">
            <a:xfrm>
              <a:off x="3265" y="1744"/>
              <a:ext cx="480" cy="2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7235" name="Line 37"/>
            <p:cNvSpPr>
              <a:spLocks noChangeShapeType="1"/>
            </p:cNvSpPr>
            <p:nvPr/>
          </p:nvSpPr>
          <p:spPr bwMode="auto">
            <a:xfrm>
              <a:off x="3505" y="1744"/>
              <a:ext cx="0" cy="2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36" name="Text Box 38"/>
            <p:cNvSpPr txBox="1">
              <a:spLocks noChangeArrowheads="1"/>
            </p:cNvSpPr>
            <p:nvPr/>
          </p:nvSpPr>
          <p:spPr bwMode="auto">
            <a:xfrm>
              <a:off x="3264" y="1728"/>
              <a:ext cx="2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 i="1" dirty="0"/>
                <a:t>k</a:t>
              </a:r>
              <a:r>
                <a:rPr lang="en-US" altLang="zh-CN" sz="1800" baseline="-25000" dirty="0"/>
                <a:t>4</a:t>
              </a:r>
              <a:endParaRPr lang="en-US" altLang="zh-CN" sz="1800" i="1" dirty="0"/>
            </a:p>
          </p:txBody>
        </p:sp>
      </p:grpSp>
      <p:grpSp>
        <p:nvGrpSpPr>
          <p:cNvPr id="7175" name="Group 44"/>
          <p:cNvGrpSpPr>
            <a:grpSpLocks/>
          </p:cNvGrpSpPr>
          <p:nvPr/>
        </p:nvGrpSpPr>
        <p:grpSpPr bwMode="auto">
          <a:xfrm>
            <a:off x="6248400" y="3962400"/>
            <a:ext cx="763588" cy="381000"/>
            <a:chOff x="3264" y="1728"/>
            <a:chExt cx="481" cy="240"/>
          </a:xfrm>
        </p:grpSpPr>
        <p:sp>
          <p:nvSpPr>
            <p:cNvPr id="7228" name="Rectangle 45"/>
            <p:cNvSpPr>
              <a:spLocks noChangeArrowheads="1"/>
            </p:cNvSpPr>
            <p:nvPr/>
          </p:nvSpPr>
          <p:spPr bwMode="auto">
            <a:xfrm>
              <a:off x="3265" y="1744"/>
              <a:ext cx="480" cy="2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7229" name="Line 46"/>
            <p:cNvSpPr>
              <a:spLocks noChangeShapeType="1"/>
            </p:cNvSpPr>
            <p:nvPr/>
          </p:nvSpPr>
          <p:spPr bwMode="auto">
            <a:xfrm>
              <a:off x="3505" y="1744"/>
              <a:ext cx="0" cy="2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30" name="Text Box 47"/>
            <p:cNvSpPr txBox="1">
              <a:spLocks noChangeArrowheads="1"/>
            </p:cNvSpPr>
            <p:nvPr/>
          </p:nvSpPr>
          <p:spPr bwMode="auto">
            <a:xfrm>
              <a:off x="3264" y="1728"/>
              <a:ext cx="2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 i="1" dirty="0"/>
                <a:t>k</a:t>
              </a:r>
              <a:r>
                <a:rPr lang="en-US" altLang="zh-CN" sz="1800" baseline="-25000" dirty="0"/>
                <a:t>2</a:t>
              </a:r>
              <a:endParaRPr lang="en-US" altLang="zh-CN" sz="1800" i="1" dirty="0"/>
            </a:p>
          </p:txBody>
        </p:sp>
      </p:grpSp>
      <p:grpSp>
        <p:nvGrpSpPr>
          <p:cNvPr id="7176" name="Group 48"/>
          <p:cNvGrpSpPr>
            <a:grpSpLocks/>
          </p:cNvGrpSpPr>
          <p:nvPr/>
        </p:nvGrpSpPr>
        <p:grpSpPr bwMode="auto">
          <a:xfrm>
            <a:off x="5105400" y="3962400"/>
            <a:ext cx="763588" cy="381000"/>
            <a:chOff x="3264" y="1728"/>
            <a:chExt cx="481" cy="240"/>
          </a:xfrm>
        </p:grpSpPr>
        <p:sp>
          <p:nvSpPr>
            <p:cNvPr id="7225" name="Rectangle 49"/>
            <p:cNvSpPr>
              <a:spLocks noChangeArrowheads="1"/>
            </p:cNvSpPr>
            <p:nvPr/>
          </p:nvSpPr>
          <p:spPr bwMode="auto">
            <a:xfrm>
              <a:off x="3265" y="1744"/>
              <a:ext cx="480" cy="2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7226" name="Line 50"/>
            <p:cNvSpPr>
              <a:spLocks noChangeShapeType="1"/>
            </p:cNvSpPr>
            <p:nvPr/>
          </p:nvSpPr>
          <p:spPr bwMode="auto">
            <a:xfrm>
              <a:off x="3505" y="1744"/>
              <a:ext cx="0" cy="2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27" name="Text Box 51"/>
            <p:cNvSpPr txBox="1">
              <a:spLocks noChangeArrowheads="1"/>
            </p:cNvSpPr>
            <p:nvPr/>
          </p:nvSpPr>
          <p:spPr bwMode="auto">
            <a:xfrm>
              <a:off x="3264" y="1728"/>
              <a:ext cx="2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 i="1" dirty="0"/>
                <a:t>k</a:t>
              </a:r>
              <a:r>
                <a:rPr lang="en-US" altLang="zh-CN" sz="1800" baseline="-25000" dirty="0"/>
                <a:t>5</a:t>
              </a:r>
              <a:endParaRPr lang="en-US" altLang="zh-CN" sz="1800" i="1" dirty="0"/>
            </a:p>
          </p:txBody>
        </p:sp>
      </p:grpSp>
      <p:grpSp>
        <p:nvGrpSpPr>
          <p:cNvPr id="7177" name="Group 52"/>
          <p:cNvGrpSpPr>
            <a:grpSpLocks/>
          </p:cNvGrpSpPr>
          <p:nvPr/>
        </p:nvGrpSpPr>
        <p:grpSpPr bwMode="auto">
          <a:xfrm>
            <a:off x="6629400" y="5486400"/>
            <a:ext cx="763588" cy="381000"/>
            <a:chOff x="3264" y="1728"/>
            <a:chExt cx="481" cy="240"/>
          </a:xfrm>
        </p:grpSpPr>
        <p:sp>
          <p:nvSpPr>
            <p:cNvPr id="7222" name="Rectangle 53"/>
            <p:cNvSpPr>
              <a:spLocks noChangeArrowheads="1"/>
            </p:cNvSpPr>
            <p:nvPr/>
          </p:nvSpPr>
          <p:spPr bwMode="auto">
            <a:xfrm>
              <a:off x="3265" y="1744"/>
              <a:ext cx="480" cy="2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7223" name="Line 54"/>
            <p:cNvSpPr>
              <a:spLocks noChangeShapeType="1"/>
            </p:cNvSpPr>
            <p:nvPr/>
          </p:nvSpPr>
          <p:spPr bwMode="auto">
            <a:xfrm>
              <a:off x="3505" y="1744"/>
              <a:ext cx="0" cy="2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24" name="Text Box 55"/>
            <p:cNvSpPr txBox="1">
              <a:spLocks noChangeArrowheads="1"/>
            </p:cNvSpPr>
            <p:nvPr/>
          </p:nvSpPr>
          <p:spPr bwMode="auto">
            <a:xfrm>
              <a:off x="3264" y="1728"/>
              <a:ext cx="2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 i="1"/>
                <a:t>k</a:t>
              </a:r>
              <a:r>
                <a:rPr lang="en-US" altLang="zh-CN" sz="1800" baseline="-25000"/>
                <a:t>3</a:t>
              </a:r>
              <a:endParaRPr lang="en-US" altLang="zh-CN" sz="1800" i="1"/>
            </a:p>
          </p:txBody>
        </p:sp>
      </p:grpSp>
      <p:grpSp>
        <p:nvGrpSpPr>
          <p:cNvPr id="7178" name="Group 56"/>
          <p:cNvGrpSpPr>
            <a:grpSpLocks/>
          </p:cNvGrpSpPr>
          <p:nvPr/>
        </p:nvGrpSpPr>
        <p:grpSpPr bwMode="auto">
          <a:xfrm>
            <a:off x="5257800" y="5486400"/>
            <a:ext cx="763588" cy="381000"/>
            <a:chOff x="3264" y="1728"/>
            <a:chExt cx="481" cy="240"/>
          </a:xfrm>
        </p:grpSpPr>
        <p:sp>
          <p:nvSpPr>
            <p:cNvPr id="7219" name="Rectangle 57"/>
            <p:cNvSpPr>
              <a:spLocks noChangeArrowheads="1"/>
            </p:cNvSpPr>
            <p:nvPr/>
          </p:nvSpPr>
          <p:spPr bwMode="auto">
            <a:xfrm>
              <a:off x="3265" y="1744"/>
              <a:ext cx="480" cy="2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7220" name="Line 58"/>
            <p:cNvSpPr>
              <a:spLocks noChangeShapeType="1"/>
            </p:cNvSpPr>
            <p:nvPr/>
          </p:nvSpPr>
          <p:spPr bwMode="auto">
            <a:xfrm>
              <a:off x="3505" y="1744"/>
              <a:ext cx="0" cy="2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21" name="Text Box 59"/>
            <p:cNvSpPr txBox="1">
              <a:spLocks noChangeArrowheads="1"/>
            </p:cNvSpPr>
            <p:nvPr/>
          </p:nvSpPr>
          <p:spPr bwMode="auto">
            <a:xfrm>
              <a:off x="3264" y="1728"/>
              <a:ext cx="2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 i="1" dirty="0">
                  <a:solidFill>
                    <a:srgbClr val="FF0000"/>
                  </a:solidFill>
                </a:rPr>
                <a:t>k</a:t>
              </a:r>
              <a:r>
                <a:rPr lang="en-US" altLang="zh-CN" sz="1800" baseline="-25000" dirty="0">
                  <a:solidFill>
                    <a:srgbClr val="FF0000"/>
                  </a:solidFill>
                </a:rPr>
                <a:t>6</a:t>
              </a:r>
              <a:endParaRPr lang="en-US" altLang="zh-CN" sz="1800" i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7179" name="Group 60"/>
          <p:cNvGrpSpPr>
            <a:grpSpLocks/>
          </p:cNvGrpSpPr>
          <p:nvPr/>
        </p:nvGrpSpPr>
        <p:grpSpPr bwMode="auto">
          <a:xfrm>
            <a:off x="6477000" y="2743200"/>
            <a:ext cx="763588" cy="381000"/>
            <a:chOff x="3264" y="1728"/>
            <a:chExt cx="481" cy="240"/>
          </a:xfrm>
        </p:grpSpPr>
        <p:sp>
          <p:nvSpPr>
            <p:cNvPr id="7216" name="Rectangle 61"/>
            <p:cNvSpPr>
              <a:spLocks noChangeArrowheads="1"/>
            </p:cNvSpPr>
            <p:nvPr/>
          </p:nvSpPr>
          <p:spPr bwMode="auto">
            <a:xfrm>
              <a:off x="3265" y="1744"/>
              <a:ext cx="480" cy="2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7217" name="Line 62"/>
            <p:cNvSpPr>
              <a:spLocks noChangeShapeType="1"/>
            </p:cNvSpPr>
            <p:nvPr/>
          </p:nvSpPr>
          <p:spPr bwMode="auto">
            <a:xfrm>
              <a:off x="3505" y="1744"/>
              <a:ext cx="0" cy="2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18" name="Text Box 63"/>
            <p:cNvSpPr txBox="1">
              <a:spLocks noChangeArrowheads="1"/>
            </p:cNvSpPr>
            <p:nvPr/>
          </p:nvSpPr>
          <p:spPr bwMode="auto">
            <a:xfrm>
              <a:off x="3264" y="1728"/>
              <a:ext cx="2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 i="1" dirty="0"/>
                <a:t>k</a:t>
              </a:r>
              <a:r>
                <a:rPr lang="en-US" altLang="zh-CN" sz="1800" baseline="-25000" dirty="0"/>
                <a:t>1</a:t>
              </a:r>
              <a:endParaRPr lang="en-US" altLang="zh-CN" sz="1800" i="1" dirty="0"/>
            </a:p>
          </p:txBody>
        </p:sp>
      </p:grpSp>
      <p:sp>
        <p:nvSpPr>
          <p:cNvPr id="7180" name="Line 64"/>
          <p:cNvSpPr>
            <a:spLocks noChangeShapeType="1"/>
          </p:cNvSpPr>
          <p:nvPr/>
        </p:nvSpPr>
        <p:spPr bwMode="auto">
          <a:xfrm>
            <a:off x="4495800" y="29718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181" name="Line 65"/>
          <p:cNvSpPr>
            <a:spLocks noChangeShapeType="1"/>
          </p:cNvSpPr>
          <p:nvPr/>
        </p:nvSpPr>
        <p:spPr bwMode="auto">
          <a:xfrm>
            <a:off x="5791200" y="29718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182" name="Line 66"/>
          <p:cNvSpPr>
            <a:spLocks noChangeShapeType="1"/>
          </p:cNvSpPr>
          <p:nvPr/>
        </p:nvSpPr>
        <p:spPr bwMode="auto">
          <a:xfrm>
            <a:off x="4419600" y="41910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183" name="Line 67"/>
          <p:cNvSpPr>
            <a:spLocks noChangeShapeType="1"/>
          </p:cNvSpPr>
          <p:nvPr/>
        </p:nvSpPr>
        <p:spPr bwMode="auto">
          <a:xfrm>
            <a:off x="5715000" y="4191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185" name="Line 69"/>
          <p:cNvSpPr>
            <a:spLocks noChangeShapeType="1"/>
          </p:cNvSpPr>
          <p:nvPr/>
        </p:nvSpPr>
        <p:spPr bwMode="auto">
          <a:xfrm>
            <a:off x="4495800" y="57150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186" name="Line 70"/>
          <p:cNvSpPr>
            <a:spLocks noChangeShapeType="1"/>
          </p:cNvSpPr>
          <p:nvPr/>
        </p:nvSpPr>
        <p:spPr bwMode="auto">
          <a:xfrm>
            <a:off x="5867400" y="57150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7187" name="Group 75"/>
          <p:cNvGrpSpPr>
            <a:grpSpLocks/>
          </p:cNvGrpSpPr>
          <p:nvPr/>
        </p:nvGrpSpPr>
        <p:grpSpPr bwMode="auto">
          <a:xfrm>
            <a:off x="762000" y="3962400"/>
            <a:ext cx="609600" cy="373063"/>
            <a:chOff x="480" y="2496"/>
            <a:chExt cx="384" cy="235"/>
          </a:xfrm>
        </p:grpSpPr>
        <p:sp>
          <p:nvSpPr>
            <p:cNvPr id="7214" name="Oval 71"/>
            <p:cNvSpPr>
              <a:spLocks noChangeArrowheads="1"/>
            </p:cNvSpPr>
            <p:nvPr/>
          </p:nvSpPr>
          <p:spPr bwMode="auto">
            <a:xfrm>
              <a:off x="672" y="2640"/>
              <a:ext cx="91" cy="91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7215" name="Text Box 72"/>
            <p:cNvSpPr txBox="1">
              <a:spLocks noChangeArrowheads="1"/>
            </p:cNvSpPr>
            <p:nvPr/>
          </p:nvSpPr>
          <p:spPr bwMode="auto">
            <a:xfrm>
              <a:off x="480" y="2496"/>
              <a:ext cx="3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 i="1"/>
                <a:t>k</a:t>
              </a:r>
              <a:r>
                <a:rPr lang="en-US" altLang="zh-CN" sz="1800" baseline="-25000"/>
                <a:t>1</a:t>
              </a:r>
              <a:endParaRPr lang="en-US" altLang="zh-CN" sz="1800" i="1"/>
            </a:p>
          </p:txBody>
        </p:sp>
      </p:grpSp>
      <p:grpSp>
        <p:nvGrpSpPr>
          <p:cNvPr id="7188" name="Group 76"/>
          <p:cNvGrpSpPr>
            <a:grpSpLocks/>
          </p:cNvGrpSpPr>
          <p:nvPr/>
        </p:nvGrpSpPr>
        <p:grpSpPr bwMode="auto">
          <a:xfrm>
            <a:off x="1676400" y="4419600"/>
            <a:ext cx="609600" cy="373063"/>
            <a:chOff x="480" y="2496"/>
            <a:chExt cx="384" cy="235"/>
          </a:xfrm>
        </p:grpSpPr>
        <p:sp>
          <p:nvSpPr>
            <p:cNvPr id="7212" name="Oval 77"/>
            <p:cNvSpPr>
              <a:spLocks noChangeArrowheads="1"/>
            </p:cNvSpPr>
            <p:nvPr/>
          </p:nvSpPr>
          <p:spPr bwMode="auto">
            <a:xfrm>
              <a:off x="672" y="2640"/>
              <a:ext cx="91" cy="91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7213" name="Text Box 78"/>
            <p:cNvSpPr txBox="1">
              <a:spLocks noChangeArrowheads="1"/>
            </p:cNvSpPr>
            <p:nvPr/>
          </p:nvSpPr>
          <p:spPr bwMode="auto">
            <a:xfrm>
              <a:off x="480" y="2496"/>
              <a:ext cx="3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 i="1"/>
                <a:t>k</a:t>
              </a:r>
              <a:r>
                <a:rPr lang="en-US" altLang="zh-CN" sz="1800" baseline="-25000"/>
                <a:t>5</a:t>
              </a:r>
              <a:endParaRPr lang="en-US" altLang="zh-CN" sz="1800" i="1"/>
            </a:p>
          </p:txBody>
        </p:sp>
      </p:grpSp>
      <p:grpSp>
        <p:nvGrpSpPr>
          <p:cNvPr id="7189" name="Group 79"/>
          <p:cNvGrpSpPr>
            <a:grpSpLocks/>
          </p:cNvGrpSpPr>
          <p:nvPr/>
        </p:nvGrpSpPr>
        <p:grpSpPr bwMode="auto">
          <a:xfrm>
            <a:off x="1371600" y="4724400"/>
            <a:ext cx="609600" cy="373063"/>
            <a:chOff x="480" y="2496"/>
            <a:chExt cx="384" cy="235"/>
          </a:xfrm>
        </p:grpSpPr>
        <p:sp>
          <p:nvSpPr>
            <p:cNvPr id="7210" name="Oval 80"/>
            <p:cNvSpPr>
              <a:spLocks noChangeArrowheads="1"/>
            </p:cNvSpPr>
            <p:nvPr/>
          </p:nvSpPr>
          <p:spPr bwMode="auto">
            <a:xfrm>
              <a:off x="672" y="2640"/>
              <a:ext cx="91" cy="91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7211" name="Text Box 81"/>
            <p:cNvSpPr txBox="1">
              <a:spLocks noChangeArrowheads="1"/>
            </p:cNvSpPr>
            <p:nvPr/>
          </p:nvSpPr>
          <p:spPr bwMode="auto">
            <a:xfrm>
              <a:off x="480" y="2496"/>
              <a:ext cx="3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 i="1"/>
                <a:t>k</a:t>
              </a:r>
              <a:r>
                <a:rPr lang="en-US" altLang="zh-CN" sz="1800" baseline="-25000"/>
                <a:t>2</a:t>
              </a:r>
              <a:endParaRPr lang="en-US" altLang="zh-CN" sz="1800" i="1"/>
            </a:p>
          </p:txBody>
        </p:sp>
      </p:grpSp>
      <p:grpSp>
        <p:nvGrpSpPr>
          <p:cNvPr id="7190" name="Group 82"/>
          <p:cNvGrpSpPr>
            <a:grpSpLocks/>
          </p:cNvGrpSpPr>
          <p:nvPr/>
        </p:nvGrpSpPr>
        <p:grpSpPr bwMode="auto">
          <a:xfrm>
            <a:off x="1219200" y="4191000"/>
            <a:ext cx="609600" cy="373063"/>
            <a:chOff x="480" y="2496"/>
            <a:chExt cx="384" cy="235"/>
          </a:xfrm>
        </p:grpSpPr>
        <p:sp>
          <p:nvSpPr>
            <p:cNvPr id="7208" name="Oval 83"/>
            <p:cNvSpPr>
              <a:spLocks noChangeArrowheads="1"/>
            </p:cNvSpPr>
            <p:nvPr/>
          </p:nvSpPr>
          <p:spPr bwMode="auto">
            <a:xfrm>
              <a:off x="672" y="2640"/>
              <a:ext cx="91" cy="91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7209" name="Text Box 84"/>
            <p:cNvSpPr txBox="1">
              <a:spLocks noChangeArrowheads="1"/>
            </p:cNvSpPr>
            <p:nvPr/>
          </p:nvSpPr>
          <p:spPr bwMode="auto">
            <a:xfrm>
              <a:off x="480" y="2496"/>
              <a:ext cx="3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 i="1"/>
                <a:t>k</a:t>
              </a:r>
              <a:r>
                <a:rPr lang="en-US" altLang="zh-CN" sz="1800" baseline="-25000"/>
                <a:t>4</a:t>
              </a:r>
              <a:endParaRPr lang="en-US" altLang="zh-CN" sz="1800" i="1"/>
            </a:p>
          </p:txBody>
        </p:sp>
      </p:grpSp>
      <p:grpSp>
        <p:nvGrpSpPr>
          <p:cNvPr id="7191" name="Group 85"/>
          <p:cNvGrpSpPr>
            <a:grpSpLocks/>
          </p:cNvGrpSpPr>
          <p:nvPr/>
        </p:nvGrpSpPr>
        <p:grpSpPr bwMode="auto">
          <a:xfrm>
            <a:off x="838200" y="5181600"/>
            <a:ext cx="609600" cy="373063"/>
            <a:chOff x="480" y="2496"/>
            <a:chExt cx="384" cy="235"/>
          </a:xfrm>
        </p:grpSpPr>
        <p:sp>
          <p:nvSpPr>
            <p:cNvPr id="7206" name="Oval 86"/>
            <p:cNvSpPr>
              <a:spLocks noChangeArrowheads="1"/>
            </p:cNvSpPr>
            <p:nvPr/>
          </p:nvSpPr>
          <p:spPr bwMode="auto">
            <a:xfrm>
              <a:off x="672" y="2640"/>
              <a:ext cx="91" cy="91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7207" name="Text Box 87"/>
            <p:cNvSpPr txBox="1">
              <a:spLocks noChangeArrowheads="1"/>
            </p:cNvSpPr>
            <p:nvPr/>
          </p:nvSpPr>
          <p:spPr bwMode="auto">
            <a:xfrm>
              <a:off x="480" y="2496"/>
              <a:ext cx="3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 i="1"/>
                <a:t>k</a:t>
              </a:r>
              <a:r>
                <a:rPr lang="en-US" altLang="zh-CN" sz="1800" baseline="-25000"/>
                <a:t>3</a:t>
              </a:r>
              <a:endParaRPr lang="en-US" altLang="zh-CN" sz="1800" i="1"/>
            </a:p>
          </p:txBody>
        </p:sp>
      </p:grpSp>
      <p:grpSp>
        <p:nvGrpSpPr>
          <p:cNvPr id="7192" name="Group 88"/>
          <p:cNvGrpSpPr>
            <a:grpSpLocks/>
          </p:cNvGrpSpPr>
          <p:nvPr/>
        </p:nvGrpSpPr>
        <p:grpSpPr bwMode="auto">
          <a:xfrm>
            <a:off x="1524000" y="5029200"/>
            <a:ext cx="609600" cy="373063"/>
            <a:chOff x="480" y="2496"/>
            <a:chExt cx="384" cy="235"/>
          </a:xfrm>
        </p:grpSpPr>
        <p:sp>
          <p:nvSpPr>
            <p:cNvPr id="7204" name="Oval 89"/>
            <p:cNvSpPr>
              <a:spLocks noChangeArrowheads="1"/>
            </p:cNvSpPr>
            <p:nvPr/>
          </p:nvSpPr>
          <p:spPr bwMode="auto">
            <a:xfrm>
              <a:off x="672" y="2640"/>
              <a:ext cx="91" cy="91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7205" name="Text Box 90"/>
            <p:cNvSpPr txBox="1">
              <a:spLocks noChangeArrowheads="1"/>
            </p:cNvSpPr>
            <p:nvPr/>
          </p:nvSpPr>
          <p:spPr bwMode="auto">
            <a:xfrm>
              <a:off x="480" y="2496"/>
              <a:ext cx="3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 i="1"/>
                <a:t>k</a:t>
              </a:r>
              <a:r>
                <a:rPr lang="en-US" altLang="zh-CN" sz="1800" baseline="-25000"/>
                <a:t>7</a:t>
              </a:r>
              <a:endParaRPr lang="en-US" altLang="zh-CN" sz="1800" i="1"/>
            </a:p>
          </p:txBody>
        </p:sp>
      </p:grpSp>
      <p:grpSp>
        <p:nvGrpSpPr>
          <p:cNvPr id="7193" name="Group 91"/>
          <p:cNvGrpSpPr>
            <a:grpSpLocks/>
          </p:cNvGrpSpPr>
          <p:nvPr/>
        </p:nvGrpSpPr>
        <p:grpSpPr bwMode="auto">
          <a:xfrm>
            <a:off x="1752600" y="5486400"/>
            <a:ext cx="609600" cy="373063"/>
            <a:chOff x="480" y="2496"/>
            <a:chExt cx="384" cy="235"/>
          </a:xfrm>
        </p:grpSpPr>
        <p:sp>
          <p:nvSpPr>
            <p:cNvPr id="7202" name="Oval 92"/>
            <p:cNvSpPr>
              <a:spLocks noChangeArrowheads="1"/>
            </p:cNvSpPr>
            <p:nvPr/>
          </p:nvSpPr>
          <p:spPr bwMode="auto">
            <a:xfrm>
              <a:off x="672" y="2640"/>
              <a:ext cx="91" cy="91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7203" name="Text Box 93"/>
            <p:cNvSpPr txBox="1">
              <a:spLocks noChangeArrowheads="1"/>
            </p:cNvSpPr>
            <p:nvPr/>
          </p:nvSpPr>
          <p:spPr bwMode="auto">
            <a:xfrm>
              <a:off x="480" y="2496"/>
              <a:ext cx="3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 i="1"/>
                <a:t>k</a:t>
              </a:r>
              <a:r>
                <a:rPr lang="en-US" altLang="zh-CN" sz="1800" baseline="-25000"/>
                <a:t>6</a:t>
              </a:r>
              <a:endParaRPr lang="en-US" altLang="zh-CN" sz="1800" i="1"/>
            </a:p>
          </p:txBody>
        </p:sp>
      </p:grpSp>
      <p:sp>
        <p:nvSpPr>
          <p:cNvPr id="7194" name="Line 94"/>
          <p:cNvSpPr>
            <a:spLocks noChangeShapeType="1"/>
          </p:cNvSpPr>
          <p:nvPr/>
        </p:nvSpPr>
        <p:spPr bwMode="auto">
          <a:xfrm flipV="1">
            <a:off x="1219200" y="2895600"/>
            <a:ext cx="2743200" cy="1371600"/>
          </a:xfrm>
          <a:prstGeom prst="line">
            <a:avLst/>
          </a:prstGeom>
          <a:noFill/>
          <a:ln w="12700">
            <a:solidFill>
              <a:srgbClr val="339966"/>
            </a:solidFill>
            <a:prstDash val="lg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195" name="Line 95"/>
          <p:cNvSpPr>
            <a:spLocks noChangeShapeType="1"/>
          </p:cNvSpPr>
          <p:nvPr/>
        </p:nvSpPr>
        <p:spPr bwMode="auto">
          <a:xfrm flipV="1">
            <a:off x="1638300" y="2971800"/>
            <a:ext cx="2400300" cy="1471613"/>
          </a:xfrm>
          <a:prstGeom prst="line">
            <a:avLst/>
          </a:prstGeom>
          <a:noFill/>
          <a:ln w="12700">
            <a:solidFill>
              <a:srgbClr val="339966"/>
            </a:solidFill>
            <a:prstDash val="lg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196" name="Line 96"/>
          <p:cNvSpPr>
            <a:spLocks noChangeShapeType="1"/>
          </p:cNvSpPr>
          <p:nvPr/>
        </p:nvSpPr>
        <p:spPr bwMode="auto">
          <a:xfrm flipV="1">
            <a:off x="2109788" y="4114800"/>
            <a:ext cx="1852612" cy="582613"/>
          </a:xfrm>
          <a:prstGeom prst="line">
            <a:avLst/>
          </a:prstGeom>
          <a:noFill/>
          <a:ln w="12700">
            <a:solidFill>
              <a:srgbClr val="339966"/>
            </a:solidFill>
            <a:prstDash val="lg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197" name="Line 97"/>
          <p:cNvSpPr>
            <a:spLocks noChangeShapeType="1"/>
          </p:cNvSpPr>
          <p:nvPr/>
        </p:nvSpPr>
        <p:spPr bwMode="auto">
          <a:xfrm flipV="1">
            <a:off x="1831975" y="4191000"/>
            <a:ext cx="2130425" cy="798513"/>
          </a:xfrm>
          <a:prstGeom prst="line">
            <a:avLst/>
          </a:prstGeom>
          <a:noFill/>
          <a:ln w="12700">
            <a:solidFill>
              <a:srgbClr val="339966"/>
            </a:solidFill>
            <a:prstDash val="lg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199" name="Line 99"/>
          <p:cNvSpPr>
            <a:spLocks noChangeShapeType="1"/>
          </p:cNvSpPr>
          <p:nvPr/>
        </p:nvSpPr>
        <p:spPr bwMode="auto">
          <a:xfrm>
            <a:off x="1279525" y="5486400"/>
            <a:ext cx="2678113" cy="157163"/>
          </a:xfrm>
          <a:prstGeom prst="line">
            <a:avLst/>
          </a:prstGeom>
          <a:noFill/>
          <a:ln w="12700">
            <a:solidFill>
              <a:srgbClr val="339966"/>
            </a:solidFill>
            <a:prstDash val="lg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200" name="Line 100"/>
          <p:cNvSpPr>
            <a:spLocks noChangeShapeType="1"/>
          </p:cNvSpPr>
          <p:nvPr/>
        </p:nvSpPr>
        <p:spPr bwMode="auto">
          <a:xfrm flipV="1">
            <a:off x="2193925" y="5721350"/>
            <a:ext cx="1763713" cy="77788"/>
          </a:xfrm>
          <a:prstGeom prst="line">
            <a:avLst/>
          </a:prstGeom>
          <a:noFill/>
          <a:ln w="12700">
            <a:solidFill>
              <a:srgbClr val="339966"/>
            </a:solidFill>
            <a:prstDash val="lg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201" name="Text Box 103"/>
          <p:cNvSpPr txBox="1">
            <a:spLocks noChangeArrowheads="1"/>
          </p:cNvSpPr>
          <p:nvPr/>
        </p:nvSpPr>
        <p:spPr bwMode="auto">
          <a:xfrm>
            <a:off x="4953000" y="1981200"/>
            <a:ext cx="3352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chemeClr val="tx2"/>
                </a:solidFill>
              </a:rPr>
              <a:t>Each address is a linked list</a:t>
            </a:r>
          </a:p>
        </p:txBody>
      </p:sp>
      <p:sp>
        <p:nvSpPr>
          <p:cNvPr id="81" name="Text Box 103">
            <a:extLst>
              <a:ext uri="{FF2B5EF4-FFF2-40B4-BE49-F238E27FC236}">
                <a16:creationId xmlns:a16="http://schemas.microsoft.com/office/drawing/2014/main" id="{B05E0221-F759-8046-9B05-6206BF03D4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137" y="1858962"/>
            <a:ext cx="33528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 dirty="0"/>
              <a:t>When inserting a key, we add it to the </a:t>
            </a:r>
            <a:r>
              <a:rPr lang="en-US" altLang="zh-CN" sz="2000" b="1" dirty="0">
                <a:solidFill>
                  <a:srgbClr val="FF0000"/>
                </a:solidFill>
              </a:rPr>
              <a:t>beginning</a:t>
            </a:r>
            <a:r>
              <a:rPr lang="en-US" altLang="zh-CN" sz="2000" b="1" dirty="0"/>
              <a:t> of the linked list.</a:t>
            </a:r>
          </a:p>
        </p:txBody>
      </p:sp>
    </p:spTree>
    <p:extLst>
      <p:ext uri="{BB962C8B-B14F-4D97-AF65-F5344CB8AC3E}">
        <p14:creationId xmlns:p14="http://schemas.microsoft.com/office/powerpoint/2010/main" val="19103769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Cloud"/>
          <p:cNvSpPr>
            <a:spLocks noChangeAspect="1" noEditPoints="1" noChangeArrowheads="1"/>
          </p:cNvSpPr>
          <p:nvPr/>
        </p:nvSpPr>
        <p:spPr bwMode="auto">
          <a:xfrm rot="3486519">
            <a:off x="-76200" y="3886200"/>
            <a:ext cx="3276600" cy="2209800"/>
          </a:xfrm>
          <a:custGeom>
            <a:avLst/>
            <a:gdLst>
              <a:gd name="T0" fmla="*/ 1541822 w 21600"/>
              <a:gd name="T1" fmla="*/ 113037408 h 21600"/>
              <a:gd name="T2" fmla="*/ 248521008 w 21600"/>
              <a:gd name="T3" fmla="*/ 225834092 h 21600"/>
              <a:gd name="T4" fmla="*/ 496627891 w 21600"/>
              <a:gd name="T5" fmla="*/ 113037408 h 21600"/>
              <a:gd name="T6" fmla="*/ 248521008 w 21600"/>
              <a:gd name="T7" fmla="*/ 1292600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977 w 21600"/>
              <a:gd name="T13" fmla="*/ 3262 h 21600"/>
              <a:gd name="T14" fmla="*/ 17087 w 21600"/>
              <a:gd name="T15" fmla="*/ 1733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lnTo>
                  <a:pt x="1949" y="7180"/>
                </a:ln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FFFF99"/>
          </a:solidFill>
          <a:ln w="9525">
            <a:solidFill>
              <a:srgbClr val="FFCC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title"/>
          </p:nvPr>
        </p:nvSpPr>
        <p:spPr>
          <a:xfrm>
            <a:off x="317500" y="782638"/>
            <a:ext cx="8637588" cy="701675"/>
          </a:xfrm>
        </p:spPr>
        <p:txBody>
          <a:bodyPr/>
          <a:lstStyle/>
          <a:p>
            <a:pPr eaLnBrk="1" hangingPunct="1"/>
            <a:r>
              <a:rPr lang="en-US" altLang="zh-CN" sz="4000"/>
              <a:t>Collision Handling: Closed Address</a:t>
            </a:r>
          </a:p>
        </p:txBody>
      </p:sp>
      <p:grpSp>
        <p:nvGrpSpPr>
          <p:cNvPr id="7172" name="Group 35"/>
          <p:cNvGrpSpPr>
            <a:grpSpLocks/>
          </p:cNvGrpSpPr>
          <p:nvPr/>
        </p:nvGrpSpPr>
        <p:grpSpPr bwMode="auto">
          <a:xfrm>
            <a:off x="3886200" y="2057400"/>
            <a:ext cx="746125" cy="4176713"/>
            <a:chOff x="2256" y="1296"/>
            <a:chExt cx="470" cy="2631"/>
          </a:xfrm>
        </p:grpSpPr>
        <p:sp>
          <p:nvSpPr>
            <p:cNvPr id="7237" name="Rectangle 8"/>
            <p:cNvSpPr>
              <a:spLocks noChangeArrowheads="1"/>
            </p:cNvSpPr>
            <p:nvPr/>
          </p:nvSpPr>
          <p:spPr bwMode="auto">
            <a:xfrm>
              <a:off x="2256" y="1296"/>
              <a:ext cx="470" cy="263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7238" name="Line 9"/>
            <p:cNvSpPr>
              <a:spLocks noChangeShapeType="1"/>
            </p:cNvSpPr>
            <p:nvPr/>
          </p:nvSpPr>
          <p:spPr bwMode="auto">
            <a:xfrm>
              <a:off x="2265" y="1515"/>
              <a:ext cx="4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39" name="Line 10"/>
            <p:cNvSpPr>
              <a:spLocks noChangeShapeType="1"/>
            </p:cNvSpPr>
            <p:nvPr/>
          </p:nvSpPr>
          <p:spPr bwMode="auto">
            <a:xfrm>
              <a:off x="2265" y="1741"/>
              <a:ext cx="4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40" name="Line 11"/>
            <p:cNvSpPr>
              <a:spLocks noChangeShapeType="1"/>
            </p:cNvSpPr>
            <p:nvPr/>
          </p:nvSpPr>
          <p:spPr bwMode="auto">
            <a:xfrm>
              <a:off x="2265" y="1968"/>
              <a:ext cx="4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41" name="Line 12"/>
            <p:cNvSpPr>
              <a:spLocks noChangeShapeType="1"/>
            </p:cNvSpPr>
            <p:nvPr/>
          </p:nvSpPr>
          <p:spPr bwMode="auto">
            <a:xfrm>
              <a:off x="2265" y="3692"/>
              <a:ext cx="4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42" name="Line 13"/>
            <p:cNvSpPr>
              <a:spLocks noChangeShapeType="1"/>
            </p:cNvSpPr>
            <p:nvPr/>
          </p:nvSpPr>
          <p:spPr bwMode="auto">
            <a:xfrm>
              <a:off x="2265" y="3465"/>
              <a:ext cx="4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43" name="Line 14"/>
            <p:cNvSpPr>
              <a:spLocks noChangeShapeType="1"/>
            </p:cNvSpPr>
            <p:nvPr/>
          </p:nvSpPr>
          <p:spPr bwMode="auto">
            <a:xfrm>
              <a:off x="2265" y="3238"/>
              <a:ext cx="4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44" name="Line 15"/>
            <p:cNvSpPr>
              <a:spLocks noChangeShapeType="1"/>
            </p:cNvSpPr>
            <p:nvPr/>
          </p:nvSpPr>
          <p:spPr bwMode="auto">
            <a:xfrm>
              <a:off x="2491" y="2059"/>
              <a:ext cx="0" cy="36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45" name="Line 28"/>
            <p:cNvSpPr>
              <a:spLocks noChangeShapeType="1"/>
            </p:cNvSpPr>
            <p:nvPr/>
          </p:nvSpPr>
          <p:spPr bwMode="auto">
            <a:xfrm>
              <a:off x="2491" y="2785"/>
              <a:ext cx="0" cy="36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46" name="Line 29"/>
            <p:cNvSpPr>
              <a:spLocks noChangeShapeType="1"/>
            </p:cNvSpPr>
            <p:nvPr/>
          </p:nvSpPr>
          <p:spPr bwMode="auto">
            <a:xfrm>
              <a:off x="2265" y="2513"/>
              <a:ext cx="4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47" name="Line 30"/>
            <p:cNvSpPr>
              <a:spLocks noChangeShapeType="1"/>
            </p:cNvSpPr>
            <p:nvPr/>
          </p:nvSpPr>
          <p:spPr bwMode="auto">
            <a:xfrm>
              <a:off x="2265" y="2739"/>
              <a:ext cx="4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7173" name="Group 39"/>
          <p:cNvGrpSpPr>
            <a:grpSpLocks/>
          </p:cNvGrpSpPr>
          <p:nvPr/>
        </p:nvGrpSpPr>
        <p:grpSpPr bwMode="auto">
          <a:xfrm>
            <a:off x="5181600" y="2743200"/>
            <a:ext cx="763588" cy="381000"/>
            <a:chOff x="3264" y="1728"/>
            <a:chExt cx="481" cy="240"/>
          </a:xfrm>
        </p:grpSpPr>
        <p:sp>
          <p:nvSpPr>
            <p:cNvPr id="7234" name="Rectangle 36"/>
            <p:cNvSpPr>
              <a:spLocks noChangeArrowheads="1"/>
            </p:cNvSpPr>
            <p:nvPr/>
          </p:nvSpPr>
          <p:spPr bwMode="auto">
            <a:xfrm>
              <a:off x="3265" y="1744"/>
              <a:ext cx="480" cy="2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7235" name="Line 37"/>
            <p:cNvSpPr>
              <a:spLocks noChangeShapeType="1"/>
            </p:cNvSpPr>
            <p:nvPr/>
          </p:nvSpPr>
          <p:spPr bwMode="auto">
            <a:xfrm>
              <a:off x="3505" y="1744"/>
              <a:ext cx="0" cy="2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36" name="Text Box 38"/>
            <p:cNvSpPr txBox="1">
              <a:spLocks noChangeArrowheads="1"/>
            </p:cNvSpPr>
            <p:nvPr/>
          </p:nvSpPr>
          <p:spPr bwMode="auto">
            <a:xfrm>
              <a:off x="3264" y="1728"/>
              <a:ext cx="2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 i="1" dirty="0"/>
                <a:t>k</a:t>
              </a:r>
              <a:r>
                <a:rPr lang="en-US" altLang="zh-CN" sz="1800" baseline="-25000" dirty="0"/>
                <a:t>4</a:t>
              </a:r>
              <a:endParaRPr lang="en-US" altLang="zh-CN" sz="1800" i="1" dirty="0"/>
            </a:p>
          </p:txBody>
        </p:sp>
      </p:grpSp>
      <p:grpSp>
        <p:nvGrpSpPr>
          <p:cNvPr id="7174" name="Group 40"/>
          <p:cNvGrpSpPr>
            <a:grpSpLocks/>
          </p:cNvGrpSpPr>
          <p:nvPr/>
        </p:nvGrpSpPr>
        <p:grpSpPr bwMode="auto">
          <a:xfrm>
            <a:off x="7467600" y="3962400"/>
            <a:ext cx="763588" cy="381000"/>
            <a:chOff x="3264" y="1728"/>
            <a:chExt cx="481" cy="240"/>
          </a:xfrm>
        </p:grpSpPr>
        <p:sp>
          <p:nvSpPr>
            <p:cNvPr id="7231" name="Rectangle 41"/>
            <p:cNvSpPr>
              <a:spLocks noChangeArrowheads="1"/>
            </p:cNvSpPr>
            <p:nvPr/>
          </p:nvSpPr>
          <p:spPr bwMode="auto">
            <a:xfrm>
              <a:off x="3265" y="1744"/>
              <a:ext cx="480" cy="2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7232" name="Line 42"/>
            <p:cNvSpPr>
              <a:spLocks noChangeShapeType="1"/>
            </p:cNvSpPr>
            <p:nvPr/>
          </p:nvSpPr>
          <p:spPr bwMode="auto">
            <a:xfrm>
              <a:off x="3505" y="1744"/>
              <a:ext cx="0" cy="2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33" name="Text Box 43"/>
            <p:cNvSpPr txBox="1">
              <a:spLocks noChangeArrowheads="1"/>
            </p:cNvSpPr>
            <p:nvPr/>
          </p:nvSpPr>
          <p:spPr bwMode="auto">
            <a:xfrm>
              <a:off x="3264" y="1728"/>
              <a:ext cx="2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 i="1" dirty="0"/>
                <a:t>k</a:t>
              </a:r>
              <a:r>
                <a:rPr lang="en-US" altLang="zh-CN" sz="1800" baseline="-25000" dirty="0"/>
                <a:t>2</a:t>
              </a:r>
              <a:endParaRPr lang="en-US" altLang="zh-CN" sz="1800" i="1" dirty="0"/>
            </a:p>
          </p:txBody>
        </p:sp>
      </p:grpSp>
      <p:grpSp>
        <p:nvGrpSpPr>
          <p:cNvPr id="7175" name="Group 44"/>
          <p:cNvGrpSpPr>
            <a:grpSpLocks/>
          </p:cNvGrpSpPr>
          <p:nvPr/>
        </p:nvGrpSpPr>
        <p:grpSpPr bwMode="auto">
          <a:xfrm>
            <a:off x="6248400" y="3962400"/>
            <a:ext cx="763588" cy="381000"/>
            <a:chOff x="3264" y="1728"/>
            <a:chExt cx="481" cy="240"/>
          </a:xfrm>
        </p:grpSpPr>
        <p:sp>
          <p:nvSpPr>
            <p:cNvPr id="7228" name="Rectangle 45"/>
            <p:cNvSpPr>
              <a:spLocks noChangeArrowheads="1"/>
            </p:cNvSpPr>
            <p:nvPr/>
          </p:nvSpPr>
          <p:spPr bwMode="auto">
            <a:xfrm>
              <a:off x="3265" y="1744"/>
              <a:ext cx="480" cy="2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7229" name="Line 46"/>
            <p:cNvSpPr>
              <a:spLocks noChangeShapeType="1"/>
            </p:cNvSpPr>
            <p:nvPr/>
          </p:nvSpPr>
          <p:spPr bwMode="auto">
            <a:xfrm>
              <a:off x="3505" y="1744"/>
              <a:ext cx="0" cy="2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30" name="Text Box 47"/>
            <p:cNvSpPr txBox="1">
              <a:spLocks noChangeArrowheads="1"/>
            </p:cNvSpPr>
            <p:nvPr/>
          </p:nvSpPr>
          <p:spPr bwMode="auto">
            <a:xfrm>
              <a:off x="3264" y="1728"/>
              <a:ext cx="2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 i="1" dirty="0"/>
                <a:t>k</a:t>
              </a:r>
              <a:r>
                <a:rPr lang="en-US" altLang="zh-CN" sz="1800" baseline="-25000" dirty="0"/>
                <a:t>5</a:t>
              </a:r>
              <a:endParaRPr lang="en-US" altLang="zh-CN" sz="1800" i="1" dirty="0"/>
            </a:p>
          </p:txBody>
        </p:sp>
      </p:grpSp>
      <p:grpSp>
        <p:nvGrpSpPr>
          <p:cNvPr id="7176" name="Group 48"/>
          <p:cNvGrpSpPr>
            <a:grpSpLocks/>
          </p:cNvGrpSpPr>
          <p:nvPr/>
        </p:nvGrpSpPr>
        <p:grpSpPr bwMode="auto">
          <a:xfrm>
            <a:off x="5105400" y="3962400"/>
            <a:ext cx="763588" cy="381000"/>
            <a:chOff x="3264" y="1728"/>
            <a:chExt cx="481" cy="240"/>
          </a:xfrm>
        </p:grpSpPr>
        <p:sp>
          <p:nvSpPr>
            <p:cNvPr id="7225" name="Rectangle 49"/>
            <p:cNvSpPr>
              <a:spLocks noChangeArrowheads="1"/>
            </p:cNvSpPr>
            <p:nvPr/>
          </p:nvSpPr>
          <p:spPr bwMode="auto">
            <a:xfrm>
              <a:off x="3265" y="1744"/>
              <a:ext cx="480" cy="2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7226" name="Line 50"/>
            <p:cNvSpPr>
              <a:spLocks noChangeShapeType="1"/>
            </p:cNvSpPr>
            <p:nvPr/>
          </p:nvSpPr>
          <p:spPr bwMode="auto">
            <a:xfrm>
              <a:off x="3505" y="1744"/>
              <a:ext cx="0" cy="2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27" name="Text Box 51"/>
            <p:cNvSpPr txBox="1">
              <a:spLocks noChangeArrowheads="1"/>
            </p:cNvSpPr>
            <p:nvPr/>
          </p:nvSpPr>
          <p:spPr bwMode="auto">
            <a:xfrm>
              <a:off x="3264" y="1728"/>
              <a:ext cx="2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 i="1" dirty="0">
                  <a:solidFill>
                    <a:srgbClr val="FF0000"/>
                  </a:solidFill>
                </a:rPr>
                <a:t>k</a:t>
              </a:r>
              <a:r>
                <a:rPr lang="en-US" altLang="zh-CN" sz="1800" baseline="-25000" dirty="0">
                  <a:solidFill>
                    <a:srgbClr val="FF0000"/>
                  </a:solidFill>
                </a:rPr>
                <a:t>7</a:t>
              </a:r>
              <a:endParaRPr lang="en-US" altLang="zh-CN" sz="1800" i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7177" name="Group 52"/>
          <p:cNvGrpSpPr>
            <a:grpSpLocks/>
          </p:cNvGrpSpPr>
          <p:nvPr/>
        </p:nvGrpSpPr>
        <p:grpSpPr bwMode="auto">
          <a:xfrm>
            <a:off x="6629400" y="5486400"/>
            <a:ext cx="763588" cy="381000"/>
            <a:chOff x="3264" y="1728"/>
            <a:chExt cx="481" cy="240"/>
          </a:xfrm>
        </p:grpSpPr>
        <p:sp>
          <p:nvSpPr>
            <p:cNvPr id="7222" name="Rectangle 53"/>
            <p:cNvSpPr>
              <a:spLocks noChangeArrowheads="1"/>
            </p:cNvSpPr>
            <p:nvPr/>
          </p:nvSpPr>
          <p:spPr bwMode="auto">
            <a:xfrm>
              <a:off x="3265" y="1744"/>
              <a:ext cx="480" cy="2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7223" name="Line 54"/>
            <p:cNvSpPr>
              <a:spLocks noChangeShapeType="1"/>
            </p:cNvSpPr>
            <p:nvPr/>
          </p:nvSpPr>
          <p:spPr bwMode="auto">
            <a:xfrm>
              <a:off x="3505" y="1744"/>
              <a:ext cx="0" cy="2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24" name="Text Box 55"/>
            <p:cNvSpPr txBox="1">
              <a:spLocks noChangeArrowheads="1"/>
            </p:cNvSpPr>
            <p:nvPr/>
          </p:nvSpPr>
          <p:spPr bwMode="auto">
            <a:xfrm>
              <a:off x="3264" y="1728"/>
              <a:ext cx="2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 i="1"/>
                <a:t>k</a:t>
              </a:r>
              <a:r>
                <a:rPr lang="en-US" altLang="zh-CN" sz="1800" baseline="-25000"/>
                <a:t>3</a:t>
              </a:r>
              <a:endParaRPr lang="en-US" altLang="zh-CN" sz="1800" i="1"/>
            </a:p>
          </p:txBody>
        </p:sp>
      </p:grpSp>
      <p:grpSp>
        <p:nvGrpSpPr>
          <p:cNvPr id="7178" name="Group 56"/>
          <p:cNvGrpSpPr>
            <a:grpSpLocks/>
          </p:cNvGrpSpPr>
          <p:nvPr/>
        </p:nvGrpSpPr>
        <p:grpSpPr bwMode="auto">
          <a:xfrm>
            <a:off x="5257800" y="5486400"/>
            <a:ext cx="763588" cy="381000"/>
            <a:chOff x="3264" y="1728"/>
            <a:chExt cx="481" cy="240"/>
          </a:xfrm>
        </p:grpSpPr>
        <p:sp>
          <p:nvSpPr>
            <p:cNvPr id="7219" name="Rectangle 57"/>
            <p:cNvSpPr>
              <a:spLocks noChangeArrowheads="1"/>
            </p:cNvSpPr>
            <p:nvPr/>
          </p:nvSpPr>
          <p:spPr bwMode="auto">
            <a:xfrm>
              <a:off x="3265" y="1744"/>
              <a:ext cx="480" cy="2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7220" name="Line 58"/>
            <p:cNvSpPr>
              <a:spLocks noChangeShapeType="1"/>
            </p:cNvSpPr>
            <p:nvPr/>
          </p:nvSpPr>
          <p:spPr bwMode="auto">
            <a:xfrm>
              <a:off x="3505" y="1744"/>
              <a:ext cx="0" cy="2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21" name="Text Box 59"/>
            <p:cNvSpPr txBox="1">
              <a:spLocks noChangeArrowheads="1"/>
            </p:cNvSpPr>
            <p:nvPr/>
          </p:nvSpPr>
          <p:spPr bwMode="auto">
            <a:xfrm>
              <a:off x="3264" y="1728"/>
              <a:ext cx="2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 i="1"/>
                <a:t>k</a:t>
              </a:r>
              <a:r>
                <a:rPr lang="en-US" altLang="zh-CN" sz="1800" baseline="-25000"/>
                <a:t>6</a:t>
              </a:r>
              <a:endParaRPr lang="en-US" altLang="zh-CN" sz="1800" i="1"/>
            </a:p>
          </p:txBody>
        </p:sp>
      </p:grpSp>
      <p:grpSp>
        <p:nvGrpSpPr>
          <p:cNvPr id="7179" name="Group 60"/>
          <p:cNvGrpSpPr>
            <a:grpSpLocks/>
          </p:cNvGrpSpPr>
          <p:nvPr/>
        </p:nvGrpSpPr>
        <p:grpSpPr bwMode="auto">
          <a:xfrm>
            <a:off x="6477000" y="2743200"/>
            <a:ext cx="763588" cy="381000"/>
            <a:chOff x="3264" y="1728"/>
            <a:chExt cx="481" cy="240"/>
          </a:xfrm>
        </p:grpSpPr>
        <p:sp>
          <p:nvSpPr>
            <p:cNvPr id="7216" name="Rectangle 61"/>
            <p:cNvSpPr>
              <a:spLocks noChangeArrowheads="1"/>
            </p:cNvSpPr>
            <p:nvPr/>
          </p:nvSpPr>
          <p:spPr bwMode="auto">
            <a:xfrm>
              <a:off x="3265" y="1744"/>
              <a:ext cx="480" cy="2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7217" name="Line 62"/>
            <p:cNvSpPr>
              <a:spLocks noChangeShapeType="1"/>
            </p:cNvSpPr>
            <p:nvPr/>
          </p:nvSpPr>
          <p:spPr bwMode="auto">
            <a:xfrm>
              <a:off x="3505" y="1744"/>
              <a:ext cx="0" cy="2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18" name="Text Box 63"/>
            <p:cNvSpPr txBox="1">
              <a:spLocks noChangeArrowheads="1"/>
            </p:cNvSpPr>
            <p:nvPr/>
          </p:nvSpPr>
          <p:spPr bwMode="auto">
            <a:xfrm>
              <a:off x="3264" y="1728"/>
              <a:ext cx="2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 i="1" dirty="0"/>
                <a:t>k</a:t>
              </a:r>
              <a:r>
                <a:rPr lang="en-US" altLang="zh-CN" sz="1800" baseline="-25000" dirty="0"/>
                <a:t>1</a:t>
              </a:r>
              <a:endParaRPr lang="en-US" altLang="zh-CN" sz="1800" i="1" dirty="0"/>
            </a:p>
          </p:txBody>
        </p:sp>
      </p:grpSp>
      <p:sp>
        <p:nvSpPr>
          <p:cNvPr id="7180" name="Line 64"/>
          <p:cNvSpPr>
            <a:spLocks noChangeShapeType="1"/>
          </p:cNvSpPr>
          <p:nvPr/>
        </p:nvSpPr>
        <p:spPr bwMode="auto">
          <a:xfrm>
            <a:off x="4495800" y="29718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181" name="Line 65"/>
          <p:cNvSpPr>
            <a:spLocks noChangeShapeType="1"/>
          </p:cNvSpPr>
          <p:nvPr/>
        </p:nvSpPr>
        <p:spPr bwMode="auto">
          <a:xfrm>
            <a:off x="5791200" y="29718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182" name="Line 66"/>
          <p:cNvSpPr>
            <a:spLocks noChangeShapeType="1"/>
          </p:cNvSpPr>
          <p:nvPr/>
        </p:nvSpPr>
        <p:spPr bwMode="auto">
          <a:xfrm>
            <a:off x="4419600" y="41910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183" name="Line 67"/>
          <p:cNvSpPr>
            <a:spLocks noChangeShapeType="1"/>
          </p:cNvSpPr>
          <p:nvPr/>
        </p:nvSpPr>
        <p:spPr bwMode="auto">
          <a:xfrm>
            <a:off x="5715000" y="4191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184" name="Line 68"/>
          <p:cNvSpPr>
            <a:spLocks noChangeShapeType="1"/>
          </p:cNvSpPr>
          <p:nvPr/>
        </p:nvSpPr>
        <p:spPr bwMode="auto">
          <a:xfrm>
            <a:off x="6858000" y="4191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185" name="Line 69"/>
          <p:cNvSpPr>
            <a:spLocks noChangeShapeType="1"/>
          </p:cNvSpPr>
          <p:nvPr/>
        </p:nvSpPr>
        <p:spPr bwMode="auto">
          <a:xfrm>
            <a:off x="4495800" y="57150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186" name="Line 70"/>
          <p:cNvSpPr>
            <a:spLocks noChangeShapeType="1"/>
          </p:cNvSpPr>
          <p:nvPr/>
        </p:nvSpPr>
        <p:spPr bwMode="auto">
          <a:xfrm>
            <a:off x="5867400" y="57150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7187" name="Group 75"/>
          <p:cNvGrpSpPr>
            <a:grpSpLocks/>
          </p:cNvGrpSpPr>
          <p:nvPr/>
        </p:nvGrpSpPr>
        <p:grpSpPr bwMode="auto">
          <a:xfrm>
            <a:off x="762000" y="3962400"/>
            <a:ext cx="609600" cy="373063"/>
            <a:chOff x="480" y="2496"/>
            <a:chExt cx="384" cy="235"/>
          </a:xfrm>
        </p:grpSpPr>
        <p:sp>
          <p:nvSpPr>
            <p:cNvPr id="7214" name="Oval 71"/>
            <p:cNvSpPr>
              <a:spLocks noChangeArrowheads="1"/>
            </p:cNvSpPr>
            <p:nvPr/>
          </p:nvSpPr>
          <p:spPr bwMode="auto">
            <a:xfrm>
              <a:off x="672" y="2640"/>
              <a:ext cx="91" cy="91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7215" name="Text Box 72"/>
            <p:cNvSpPr txBox="1">
              <a:spLocks noChangeArrowheads="1"/>
            </p:cNvSpPr>
            <p:nvPr/>
          </p:nvSpPr>
          <p:spPr bwMode="auto">
            <a:xfrm>
              <a:off x="480" y="2496"/>
              <a:ext cx="3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 i="1"/>
                <a:t>k</a:t>
              </a:r>
              <a:r>
                <a:rPr lang="en-US" altLang="zh-CN" sz="1800" baseline="-25000"/>
                <a:t>1</a:t>
              </a:r>
              <a:endParaRPr lang="en-US" altLang="zh-CN" sz="1800" i="1"/>
            </a:p>
          </p:txBody>
        </p:sp>
      </p:grpSp>
      <p:grpSp>
        <p:nvGrpSpPr>
          <p:cNvPr id="7188" name="Group 76"/>
          <p:cNvGrpSpPr>
            <a:grpSpLocks/>
          </p:cNvGrpSpPr>
          <p:nvPr/>
        </p:nvGrpSpPr>
        <p:grpSpPr bwMode="auto">
          <a:xfrm>
            <a:off x="1676400" y="4419600"/>
            <a:ext cx="609600" cy="373063"/>
            <a:chOff x="480" y="2496"/>
            <a:chExt cx="384" cy="235"/>
          </a:xfrm>
        </p:grpSpPr>
        <p:sp>
          <p:nvSpPr>
            <p:cNvPr id="7212" name="Oval 77"/>
            <p:cNvSpPr>
              <a:spLocks noChangeArrowheads="1"/>
            </p:cNvSpPr>
            <p:nvPr/>
          </p:nvSpPr>
          <p:spPr bwMode="auto">
            <a:xfrm>
              <a:off x="672" y="2640"/>
              <a:ext cx="91" cy="91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7213" name="Text Box 78"/>
            <p:cNvSpPr txBox="1">
              <a:spLocks noChangeArrowheads="1"/>
            </p:cNvSpPr>
            <p:nvPr/>
          </p:nvSpPr>
          <p:spPr bwMode="auto">
            <a:xfrm>
              <a:off x="480" y="2496"/>
              <a:ext cx="3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 i="1"/>
                <a:t>k</a:t>
              </a:r>
              <a:r>
                <a:rPr lang="en-US" altLang="zh-CN" sz="1800" baseline="-25000"/>
                <a:t>5</a:t>
              </a:r>
              <a:endParaRPr lang="en-US" altLang="zh-CN" sz="1800" i="1"/>
            </a:p>
          </p:txBody>
        </p:sp>
      </p:grpSp>
      <p:grpSp>
        <p:nvGrpSpPr>
          <p:cNvPr id="7189" name="Group 79"/>
          <p:cNvGrpSpPr>
            <a:grpSpLocks/>
          </p:cNvGrpSpPr>
          <p:nvPr/>
        </p:nvGrpSpPr>
        <p:grpSpPr bwMode="auto">
          <a:xfrm>
            <a:off x="1371600" y="4724400"/>
            <a:ext cx="609600" cy="373063"/>
            <a:chOff x="480" y="2496"/>
            <a:chExt cx="384" cy="235"/>
          </a:xfrm>
        </p:grpSpPr>
        <p:sp>
          <p:nvSpPr>
            <p:cNvPr id="7210" name="Oval 80"/>
            <p:cNvSpPr>
              <a:spLocks noChangeArrowheads="1"/>
            </p:cNvSpPr>
            <p:nvPr/>
          </p:nvSpPr>
          <p:spPr bwMode="auto">
            <a:xfrm>
              <a:off x="672" y="2640"/>
              <a:ext cx="91" cy="91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7211" name="Text Box 81"/>
            <p:cNvSpPr txBox="1">
              <a:spLocks noChangeArrowheads="1"/>
            </p:cNvSpPr>
            <p:nvPr/>
          </p:nvSpPr>
          <p:spPr bwMode="auto">
            <a:xfrm>
              <a:off x="480" y="2496"/>
              <a:ext cx="3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 i="1"/>
                <a:t>k</a:t>
              </a:r>
              <a:r>
                <a:rPr lang="en-US" altLang="zh-CN" sz="1800" baseline="-25000"/>
                <a:t>2</a:t>
              </a:r>
              <a:endParaRPr lang="en-US" altLang="zh-CN" sz="1800" i="1"/>
            </a:p>
          </p:txBody>
        </p:sp>
      </p:grpSp>
      <p:grpSp>
        <p:nvGrpSpPr>
          <p:cNvPr id="7190" name="Group 82"/>
          <p:cNvGrpSpPr>
            <a:grpSpLocks/>
          </p:cNvGrpSpPr>
          <p:nvPr/>
        </p:nvGrpSpPr>
        <p:grpSpPr bwMode="auto">
          <a:xfrm>
            <a:off x="1219200" y="4191000"/>
            <a:ext cx="609600" cy="373063"/>
            <a:chOff x="480" y="2496"/>
            <a:chExt cx="384" cy="235"/>
          </a:xfrm>
        </p:grpSpPr>
        <p:sp>
          <p:nvSpPr>
            <p:cNvPr id="7208" name="Oval 83"/>
            <p:cNvSpPr>
              <a:spLocks noChangeArrowheads="1"/>
            </p:cNvSpPr>
            <p:nvPr/>
          </p:nvSpPr>
          <p:spPr bwMode="auto">
            <a:xfrm>
              <a:off x="672" y="2640"/>
              <a:ext cx="91" cy="91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7209" name="Text Box 84"/>
            <p:cNvSpPr txBox="1">
              <a:spLocks noChangeArrowheads="1"/>
            </p:cNvSpPr>
            <p:nvPr/>
          </p:nvSpPr>
          <p:spPr bwMode="auto">
            <a:xfrm>
              <a:off x="480" y="2496"/>
              <a:ext cx="3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 i="1"/>
                <a:t>k</a:t>
              </a:r>
              <a:r>
                <a:rPr lang="en-US" altLang="zh-CN" sz="1800" baseline="-25000"/>
                <a:t>4</a:t>
              </a:r>
              <a:endParaRPr lang="en-US" altLang="zh-CN" sz="1800" i="1"/>
            </a:p>
          </p:txBody>
        </p:sp>
      </p:grpSp>
      <p:grpSp>
        <p:nvGrpSpPr>
          <p:cNvPr id="7191" name="Group 85"/>
          <p:cNvGrpSpPr>
            <a:grpSpLocks/>
          </p:cNvGrpSpPr>
          <p:nvPr/>
        </p:nvGrpSpPr>
        <p:grpSpPr bwMode="auto">
          <a:xfrm>
            <a:off x="838200" y="5181600"/>
            <a:ext cx="609600" cy="373063"/>
            <a:chOff x="480" y="2496"/>
            <a:chExt cx="384" cy="235"/>
          </a:xfrm>
        </p:grpSpPr>
        <p:sp>
          <p:nvSpPr>
            <p:cNvPr id="7206" name="Oval 86"/>
            <p:cNvSpPr>
              <a:spLocks noChangeArrowheads="1"/>
            </p:cNvSpPr>
            <p:nvPr/>
          </p:nvSpPr>
          <p:spPr bwMode="auto">
            <a:xfrm>
              <a:off x="672" y="2640"/>
              <a:ext cx="91" cy="91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7207" name="Text Box 87"/>
            <p:cNvSpPr txBox="1">
              <a:spLocks noChangeArrowheads="1"/>
            </p:cNvSpPr>
            <p:nvPr/>
          </p:nvSpPr>
          <p:spPr bwMode="auto">
            <a:xfrm>
              <a:off x="480" y="2496"/>
              <a:ext cx="3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 i="1"/>
                <a:t>k</a:t>
              </a:r>
              <a:r>
                <a:rPr lang="en-US" altLang="zh-CN" sz="1800" baseline="-25000"/>
                <a:t>3</a:t>
              </a:r>
              <a:endParaRPr lang="en-US" altLang="zh-CN" sz="1800" i="1"/>
            </a:p>
          </p:txBody>
        </p:sp>
      </p:grpSp>
      <p:grpSp>
        <p:nvGrpSpPr>
          <p:cNvPr id="7192" name="Group 88"/>
          <p:cNvGrpSpPr>
            <a:grpSpLocks/>
          </p:cNvGrpSpPr>
          <p:nvPr/>
        </p:nvGrpSpPr>
        <p:grpSpPr bwMode="auto">
          <a:xfrm>
            <a:off x="1524000" y="5029200"/>
            <a:ext cx="609600" cy="373063"/>
            <a:chOff x="480" y="2496"/>
            <a:chExt cx="384" cy="235"/>
          </a:xfrm>
        </p:grpSpPr>
        <p:sp>
          <p:nvSpPr>
            <p:cNvPr id="7204" name="Oval 89"/>
            <p:cNvSpPr>
              <a:spLocks noChangeArrowheads="1"/>
            </p:cNvSpPr>
            <p:nvPr/>
          </p:nvSpPr>
          <p:spPr bwMode="auto">
            <a:xfrm>
              <a:off x="672" y="2640"/>
              <a:ext cx="91" cy="91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7205" name="Text Box 90"/>
            <p:cNvSpPr txBox="1">
              <a:spLocks noChangeArrowheads="1"/>
            </p:cNvSpPr>
            <p:nvPr/>
          </p:nvSpPr>
          <p:spPr bwMode="auto">
            <a:xfrm>
              <a:off x="480" y="2496"/>
              <a:ext cx="3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 i="1"/>
                <a:t>k</a:t>
              </a:r>
              <a:r>
                <a:rPr lang="en-US" altLang="zh-CN" sz="1800" baseline="-25000"/>
                <a:t>7</a:t>
              </a:r>
              <a:endParaRPr lang="en-US" altLang="zh-CN" sz="1800" i="1"/>
            </a:p>
          </p:txBody>
        </p:sp>
      </p:grpSp>
      <p:grpSp>
        <p:nvGrpSpPr>
          <p:cNvPr id="7193" name="Group 91"/>
          <p:cNvGrpSpPr>
            <a:grpSpLocks/>
          </p:cNvGrpSpPr>
          <p:nvPr/>
        </p:nvGrpSpPr>
        <p:grpSpPr bwMode="auto">
          <a:xfrm>
            <a:off x="1752600" y="5486400"/>
            <a:ext cx="609600" cy="373063"/>
            <a:chOff x="480" y="2496"/>
            <a:chExt cx="384" cy="235"/>
          </a:xfrm>
        </p:grpSpPr>
        <p:sp>
          <p:nvSpPr>
            <p:cNvPr id="7202" name="Oval 92"/>
            <p:cNvSpPr>
              <a:spLocks noChangeArrowheads="1"/>
            </p:cNvSpPr>
            <p:nvPr/>
          </p:nvSpPr>
          <p:spPr bwMode="auto">
            <a:xfrm>
              <a:off x="672" y="2640"/>
              <a:ext cx="91" cy="91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7203" name="Text Box 93"/>
            <p:cNvSpPr txBox="1">
              <a:spLocks noChangeArrowheads="1"/>
            </p:cNvSpPr>
            <p:nvPr/>
          </p:nvSpPr>
          <p:spPr bwMode="auto">
            <a:xfrm>
              <a:off x="480" y="2496"/>
              <a:ext cx="3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 i="1"/>
                <a:t>k</a:t>
              </a:r>
              <a:r>
                <a:rPr lang="en-US" altLang="zh-CN" sz="1800" baseline="-25000"/>
                <a:t>6</a:t>
              </a:r>
              <a:endParaRPr lang="en-US" altLang="zh-CN" sz="1800" i="1"/>
            </a:p>
          </p:txBody>
        </p:sp>
      </p:grpSp>
      <p:sp>
        <p:nvSpPr>
          <p:cNvPr id="7194" name="Line 94"/>
          <p:cNvSpPr>
            <a:spLocks noChangeShapeType="1"/>
          </p:cNvSpPr>
          <p:nvPr/>
        </p:nvSpPr>
        <p:spPr bwMode="auto">
          <a:xfrm flipV="1">
            <a:off x="1219200" y="2895600"/>
            <a:ext cx="2743200" cy="1371600"/>
          </a:xfrm>
          <a:prstGeom prst="line">
            <a:avLst/>
          </a:prstGeom>
          <a:noFill/>
          <a:ln w="12700">
            <a:solidFill>
              <a:srgbClr val="339966"/>
            </a:solidFill>
            <a:prstDash val="lg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195" name="Line 95"/>
          <p:cNvSpPr>
            <a:spLocks noChangeShapeType="1"/>
          </p:cNvSpPr>
          <p:nvPr/>
        </p:nvSpPr>
        <p:spPr bwMode="auto">
          <a:xfrm flipV="1">
            <a:off x="1638300" y="2971800"/>
            <a:ext cx="2400300" cy="1471613"/>
          </a:xfrm>
          <a:prstGeom prst="line">
            <a:avLst/>
          </a:prstGeom>
          <a:noFill/>
          <a:ln w="12700">
            <a:solidFill>
              <a:srgbClr val="339966"/>
            </a:solidFill>
            <a:prstDash val="lg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196" name="Line 96"/>
          <p:cNvSpPr>
            <a:spLocks noChangeShapeType="1"/>
          </p:cNvSpPr>
          <p:nvPr/>
        </p:nvSpPr>
        <p:spPr bwMode="auto">
          <a:xfrm flipV="1">
            <a:off x="2109788" y="4114800"/>
            <a:ext cx="1852612" cy="582613"/>
          </a:xfrm>
          <a:prstGeom prst="line">
            <a:avLst/>
          </a:prstGeom>
          <a:noFill/>
          <a:ln w="12700">
            <a:solidFill>
              <a:srgbClr val="339966"/>
            </a:solidFill>
            <a:prstDash val="lg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197" name="Line 97"/>
          <p:cNvSpPr>
            <a:spLocks noChangeShapeType="1"/>
          </p:cNvSpPr>
          <p:nvPr/>
        </p:nvSpPr>
        <p:spPr bwMode="auto">
          <a:xfrm flipV="1">
            <a:off x="1831975" y="4191000"/>
            <a:ext cx="2130425" cy="798513"/>
          </a:xfrm>
          <a:prstGeom prst="line">
            <a:avLst/>
          </a:prstGeom>
          <a:noFill/>
          <a:ln w="12700">
            <a:solidFill>
              <a:srgbClr val="339966"/>
            </a:solidFill>
            <a:prstDash val="lg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198" name="Line 98"/>
          <p:cNvSpPr>
            <a:spLocks noChangeShapeType="1"/>
          </p:cNvSpPr>
          <p:nvPr/>
        </p:nvSpPr>
        <p:spPr bwMode="auto">
          <a:xfrm flipV="1">
            <a:off x="1971675" y="4267200"/>
            <a:ext cx="2066925" cy="1041400"/>
          </a:xfrm>
          <a:prstGeom prst="line">
            <a:avLst/>
          </a:prstGeom>
          <a:noFill/>
          <a:ln w="12700">
            <a:solidFill>
              <a:srgbClr val="339966"/>
            </a:solidFill>
            <a:prstDash val="lg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199" name="Line 99"/>
          <p:cNvSpPr>
            <a:spLocks noChangeShapeType="1"/>
          </p:cNvSpPr>
          <p:nvPr/>
        </p:nvSpPr>
        <p:spPr bwMode="auto">
          <a:xfrm>
            <a:off x="1279525" y="5486400"/>
            <a:ext cx="2678113" cy="157163"/>
          </a:xfrm>
          <a:prstGeom prst="line">
            <a:avLst/>
          </a:prstGeom>
          <a:noFill/>
          <a:ln w="12700">
            <a:solidFill>
              <a:srgbClr val="339966"/>
            </a:solidFill>
            <a:prstDash val="lg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200" name="Line 100"/>
          <p:cNvSpPr>
            <a:spLocks noChangeShapeType="1"/>
          </p:cNvSpPr>
          <p:nvPr/>
        </p:nvSpPr>
        <p:spPr bwMode="auto">
          <a:xfrm flipV="1">
            <a:off x="2193925" y="5721350"/>
            <a:ext cx="1763713" cy="77788"/>
          </a:xfrm>
          <a:prstGeom prst="line">
            <a:avLst/>
          </a:prstGeom>
          <a:noFill/>
          <a:ln w="12700">
            <a:solidFill>
              <a:srgbClr val="339966"/>
            </a:solidFill>
            <a:prstDash val="lg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201" name="Text Box 103"/>
          <p:cNvSpPr txBox="1">
            <a:spLocks noChangeArrowheads="1"/>
          </p:cNvSpPr>
          <p:nvPr/>
        </p:nvSpPr>
        <p:spPr bwMode="auto">
          <a:xfrm>
            <a:off x="4953000" y="1981200"/>
            <a:ext cx="3352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chemeClr val="tx2"/>
                </a:solidFill>
              </a:rPr>
              <a:t>Each address is a linked list</a:t>
            </a:r>
          </a:p>
        </p:txBody>
      </p:sp>
      <p:sp>
        <p:nvSpPr>
          <p:cNvPr id="81" name="Text Box 103">
            <a:extLst>
              <a:ext uri="{FF2B5EF4-FFF2-40B4-BE49-F238E27FC236}">
                <a16:creationId xmlns:a16="http://schemas.microsoft.com/office/drawing/2014/main" id="{B05E0221-F759-8046-9B05-6206BF03D4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137" y="1858962"/>
            <a:ext cx="33528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 dirty="0"/>
              <a:t>When inserting a key, we add it to the </a:t>
            </a:r>
            <a:r>
              <a:rPr lang="en-US" altLang="zh-CN" sz="2000" b="1" dirty="0">
                <a:solidFill>
                  <a:srgbClr val="FF0000"/>
                </a:solidFill>
              </a:rPr>
              <a:t>beginning</a:t>
            </a:r>
            <a:r>
              <a:rPr lang="en-US" altLang="zh-CN" sz="2000" b="1" dirty="0"/>
              <a:t> of the linked list.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type="title"/>
          </p:nvPr>
        </p:nvSpPr>
        <p:spPr>
          <a:xfrm>
            <a:off x="253206" y="121943"/>
            <a:ext cx="8637588" cy="701675"/>
          </a:xfrm>
        </p:spPr>
        <p:txBody>
          <a:bodyPr/>
          <a:lstStyle/>
          <a:p>
            <a:pPr eaLnBrk="1" hangingPunct="1"/>
            <a:r>
              <a:rPr lang="en-US" altLang="zh-CN" sz="4000" dirty="0"/>
              <a:t>Closed Address</a:t>
            </a:r>
            <a:r>
              <a:rPr lang="zh-CN" altLang="en-US" sz="4000" dirty="0"/>
              <a:t>：</a:t>
            </a:r>
            <a:r>
              <a:rPr lang="en-US" altLang="zh-CN" sz="4000" dirty="0"/>
              <a:t>Insertion</a:t>
            </a:r>
            <a:r>
              <a:rPr lang="zh-CN" altLang="en-US" sz="4000" dirty="0"/>
              <a:t> </a:t>
            </a:r>
            <a:r>
              <a:rPr lang="en-US" altLang="zh-CN" sz="4000" dirty="0"/>
              <a:t>&amp; Deletion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6665" y="1898830"/>
            <a:ext cx="5413882" cy="2925325"/>
          </a:xfrm>
          <a:prstGeom prst="rect">
            <a:avLst/>
          </a:prstGeom>
        </p:spPr>
      </p:pic>
      <p:sp>
        <p:nvSpPr>
          <p:cNvPr id="158" name="文本框 157"/>
          <p:cNvSpPr txBox="1"/>
          <p:nvPr/>
        </p:nvSpPr>
        <p:spPr>
          <a:xfrm>
            <a:off x="253206" y="4945648"/>
            <a:ext cx="8637589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The worst case running time for insertion is O(1).</a:t>
            </a:r>
          </a:p>
          <a:p>
            <a:r>
              <a:rPr lang="en-US" altLang="zh-CN" b="1" dirty="0">
                <a:solidFill>
                  <a:srgbClr val="FF0000"/>
                </a:solidFill>
              </a:rPr>
              <a:t>The worst case running time for deletion is O(1) if the list is doubly linked.(</a:t>
            </a:r>
            <a:r>
              <a:rPr lang="ja-JP" altLang="en-US"/>
              <a:t>删除的前提假设</a:t>
            </a:r>
            <a:r>
              <a:rPr lang="zh-CN" altLang="en-US" dirty="0"/>
              <a:t>：</a:t>
            </a:r>
            <a:r>
              <a:rPr lang="ja-JP" altLang="en-US"/>
              <a:t>已查找过</a:t>
            </a:r>
            <a:r>
              <a:rPr lang="zh-CN" altLang="en-US" dirty="0"/>
              <a:t>（已知具体位置）</a:t>
            </a:r>
            <a:r>
              <a:rPr lang="en-US" altLang="zh-CN" b="1" dirty="0">
                <a:solidFill>
                  <a:srgbClr val="FF0000"/>
                </a:solidFill>
              </a:rPr>
              <a:t>)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159" name="文本框 158"/>
          <p:cNvSpPr txBox="1"/>
          <p:nvPr/>
        </p:nvSpPr>
        <p:spPr>
          <a:xfrm>
            <a:off x="1196625" y="932818"/>
            <a:ext cx="6390710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B0F0"/>
                </a:solidFill>
              </a:rPr>
              <a:t>The cost of computing hashing function is 1.</a:t>
            </a:r>
          </a:p>
          <a:p>
            <a:r>
              <a:rPr lang="en-US" altLang="zh-CN" sz="2400" b="1" dirty="0">
                <a:solidFill>
                  <a:srgbClr val="00B0F0"/>
                </a:solidFill>
              </a:rPr>
              <a:t>The cost of accessing one node is 1.</a:t>
            </a:r>
          </a:p>
        </p:txBody>
      </p:sp>
    </p:spTree>
    <p:extLst>
      <p:ext uri="{BB962C8B-B14F-4D97-AF65-F5344CB8AC3E}">
        <p14:creationId xmlns:p14="http://schemas.microsoft.com/office/powerpoint/2010/main" val="33332044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type="title"/>
          </p:nvPr>
        </p:nvSpPr>
        <p:spPr>
          <a:xfrm>
            <a:off x="1286635" y="517672"/>
            <a:ext cx="8637588" cy="701675"/>
          </a:xfrm>
        </p:spPr>
        <p:txBody>
          <a:bodyPr/>
          <a:lstStyle/>
          <a:p>
            <a:pPr eaLnBrk="1" hangingPunct="1"/>
            <a:r>
              <a:rPr lang="en-US" altLang="zh-CN" sz="4000" dirty="0"/>
              <a:t>Closed Address</a:t>
            </a:r>
            <a:r>
              <a:rPr lang="zh-CN" altLang="en-US" sz="4000" dirty="0"/>
              <a:t>：</a:t>
            </a:r>
            <a:r>
              <a:rPr lang="en-US" altLang="zh-CN" sz="4000" dirty="0"/>
              <a:t>Search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6675" y="1759079"/>
            <a:ext cx="5413882" cy="2925325"/>
          </a:xfrm>
          <a:prstGeom prst="rect">
            <a:avLst/>
          </a:prstGeom>
        </p:spPr>
      </p:pic>
      <p:sp>
        <p:nvSpPr>
          <p:cNvPr id="158" name="文本框 157"/>
          <p:cNvSpPr txBox="1"/>
          <p:nvPr/>
        </p:nvSpPr>
        <p:spPr>
          <a:xfrm>
            <a:off x="575810" y="4959170"/>
            <a:ext cx="7992380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The worst case running time for search is </a:t>
            </a:r>
            <a:r>
              <a:rPr lang="el-GR" altLang="zh-CN" sz="2400" b="1" dirty="0">
                <a:solidFill>
                  <a:srgbClr val="FF0000"/>
                </a:solidFill>
              </a:rPr>
              <a:t>Θ</a:t>
            </a:r>
            <a:r>
              <a:rPr lang="en-US" altLang="zh-CN" sz="2400" b="1" dirty="0">
                <a:solidFill>
                  <a:srgbClr val="FF0000"/>
                </a:solidFill>
              </a:rPr>
              <a:t>(n) if all keys are hashed to the same hash code.</a:t>
            </a:r>
          </a:p>
          <a:p>
            <a:r>
              <a:rPr lang="en-US" altLang="zh-CN" b="1" dirty="0">
                <a:solidFill>
                  <a:srgbClr val="FF0000"/>
                </a:solidFill>
              </a:rPr>
              <a:t>What is the average running time for search?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98654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17500" y="345540"/>
            <a:ext cx="8637588" cy="1138773"/>
          </a:xfrm>
        </p:spPr>
        <p:txBody>
          <a:bodyPr/>
          <a:lstStyle/>
          <a:p>
            <a:pPr eaLnBrk="1" hangingPunct="1"/>
            <a:r>
              <a:rPr lang="en-US" altLang="zh-CN" sz="4000" dirty="0"/>
              <a:t>Assumption: Simple Uniform Hashing </a:t>
            </a:r>
            <a:r>
              <a:rPr lang="en-US" altLang="zh-CN" sz="2800" dirty="0"/>
              <a:t>(</a:t>
            </a:r>
            <a:r>
              <a:rPr lang="zh-CN" altLang="en-US" sz="2800" dirty="0"/>
              <a:t>简单一致哈希</a:t>
            </a:r>
            <a:r>
              <a:rPr lang="en-US" altLang="zh-CN" sz="2800" dirty="0"/>
              <a:t>)</a:t>
            </a:r>
            <a:endParaRPr lang="en-US" altLang="zh-CN" sz="4000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989138"/>
            <a:ext cx="8613775" cy="411480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ct val="30000"/>
              </a:spcBef>
            </a:pPr>
            <a:r>
              <a:rPr lang="en-US" altLang="zh-CN" sz="2800" dirty="0"/>
              <a:t>Any given key is equally likely to hash into any of the hash codes.</a:t>
            </a:r>
          </a:p>
          <a:p>
            <a:pPr eaLnBrk="1" hangingPunct="1">
              <a:lnSpc>
                <a:spcPct val="110000"/>
              </a:lnSpc>
              <a:spcBef>
                <a:spcPct val="30000"/>
              </a:spcBef>
            </a:pPr>
            <a:endParaRPr lang="en-US" altLang="zh-CN" sz="2800" dirty="0"/>
          </a:p>
          <a:p>
            <a:pPr eaLnBrk="1" hangingPunct="1">
              <a:lnSpc>
                <a:spcPct val="110000"/>
              </a:lnSpc>
              <a:spcBef>
                <a:spcPct val="30000"/>
              </a:spcBef>
            </a:pPr>
            <a:endParaRPr lang="en-US" altLang="zh-CN" sz="2800" dirty="0"/>
          </a:p>
          <a:p>
            <a:pPr eaLnBrk="1" hangingPunct="1"/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42490761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17500" y="782638"/>
            <a:ext cx="8637588" cy="701675"/>
          </a:xfrm>
        </p:spPr>
        <p:txBody>
          <a:bodyPr/>
          <a:lstStyle/>
          <a:p>
            <a:pPr eaLnBrk="1" hangingPunct="1"/>
            <a:r>
              <a:rPr lang="en-US" altLang="zh-CN" sz="4000" dirty="0"/>
              <a:t>Closed Address: Analysis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989138"/>
            <a:ext cx="8613775" cy="411480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ct val="30000"/>
              </a:spcBef>
            </a:pPr>
            <a:r>
              <a:rPr lang="en-US" altLang="zh-CN" sz="2800" dirty="0"/>
              <a:t>Assming there are n keys and the hash table has m slots. Then, for </a:t>
            </a:r>
            <a:r>
              <a:rPr lang="en-US" altLang="zh-CN" sz="2800" i="1" dirty="0"/>
              <a:t>j</a:t>
            </a:r>
            <a:r>
              <a:rPr lang="en-US" altLang="zh-CN" sz="2800" dirty="0"/>
              <a:t>=0,1,2,...,</a:t>
            </a:r>
            <a:r>
              <a:rPr lang="en-US" altLang="zh-CN" sz="2800" i="1" dirty="0"/>
              <a:t>m</a:t>
            </a:r>
            <a:r>
              <a:rPr lang="en-US" altLang="zh-CN" sz="2800" dirty="0"/>
              <a:t>-1, the average length of the list at </a:t>
            </a:r>
            <a:r>
              <a:rPr lang="en-US" altLang="zh-CN" sz="2800" i="1" dirty="0"/>
              <a:t>E</a:t>
            </a:r>
            <a:r>
              <a:rPr lang="en-US" altLang="zh-CN" sz="2800" dirty="0"/>
              <a:t>[</a:t>
            </a:r>
            <a:r>
              <a:rPr lang="en-US" altLang="zh-CN" sz="2800" i="1" dirty="0"/>
              <a:t>j</a:t>
            </a:r>
            <a:r>
              <a:rPr lang="en-US" altLang="zh-CN" sz="2800" dirty="0"/>
              <a:t>] is </a:t>
            </a:r>
            <a:r>
              <a:rPr lang="en-US" altLang="zh-CN" sz="2800" i="1" dirty="0"/>
              <a:t>n</a:t>
            </a:r>
            <a:r>
              <a:rPr lang="en-US" altLang="zh-CN" sz="2800" dirty="0"/>
              <a:t>/</a:t>
            </a:r>
            <a:r>
              <a:rPr lang="en-US" altLang="zh-CN" sz="2800" i="1" dirty="0"/>
              <a:t>m</a:t>
            </a:r>
            <a:r>
              <a:rPr lang="en-US" altLang="zh-CN" sz="2800" dirty="0"/>
              <a:t>.</a:t>
            </a:r>
          </a:p>
          <a:p>
            <a:pPr eaLnBrk="1" hangingPunct="1">
              <a:lnSpc>
                <a:spcPct val="110000"/>
              </a:lnSpc>
              <a:spcBef>
                <a:spcPct val="30000"/>
              </a:spcBef>
            </a:pPr>
            <a:r>
              <a:rPr lang="en-US" altLang="zh-CN" sz="2800" dirty="0"/>
              <a:t>The average cost of an unsuccessful search:</a:t>
            </a:r>
          </a:p>
          <a:p>
            <a:pPr lvl="1" eaLnBrk="1" hangingPunct="1">
              <a:lnSpc>
                <a:spcPct val="110000"/>
              </a:lnSpc>
              <a:spcBef>
                <a:spcPct val="30000"/>
              </a:spcBef>
            </a:pPr>
            <a:r>
              <a:rPr lang="en-US" altLang="zh-CN" sz="2400" dirty="0"/>
              <a:t>Any key that is not in the table is equally likely to hash to any of the </a:t>
            </a:r>
            <a:r>
              <a:rPr lang="en-US" altLang="zh-CN" sz="2400" i="1" dirty="0"/>
              <a:t>m</a:t>
            </a:r>
            <a:r>
              <a:rPr lang="en-US" altLang="zh-CN" sz="2400" dirty="0"/>
              <a:t> addresses. The average cost to determine that the key is not in the list </a:t>
            </a:r>
            <a:r>
              <a:rPr lang="en-US" altLang="zh-CN" sz="2400" i="1" dirty="0"/>
              <a:t>E</a:t>
            </a:r>
            <a:r>
              <a:rPr lang="en-US" altLang="zh-CN" sz="2400" dirty="0"/>
              <a:t>[</a:t>
            </a:r>
            <a:r>
              <a:rPr lang="en-US" altLang="zh-CN" sz="2400" i="1" dirty="0"/>
              <a:t>h</a:t>
            </a:r>
            <a:r>
              <a:rPr lang="en-US" altLang="zh-CN" sz="2400" dirty="0"/>
              <a:t>(</a:t>
            </a:r>
            <a:r>
              <a:rPr lang="en-US" altLang="zh-CN" sz="2400" i="1" dirty="0"/>
              <a:t>k</a:t>
            </a:r>
            <a:r>
              <a:rPr lang="en-US" altLang="zh-CN" sz="2400" dirty="0"/>
              <a:t>)] is the cost to search to the end of the list, which is </a:t>
            </a:r>
            <a:r>
              <a:rPr lang="en-US" altLang="zh-CN" sz="2400" i="1" dirty="0"/>
              <a:t>n</a:t>
            </a:r>
            <a:r>
              <a:rPr lang="en-US" altLang="zh-CN" sz="2400" dirty="0"/>
              <a:t>/</a:t>
            </a:r>
            <a:r>
              <a:rPr lang="en-US" altLang="zh-CN" sz="2400" i="1" dirty="0"/>
              <a:t>m</a:t>
            </a:r>
            <a:r>
              <a:rPr lang="en-US" altLang="zh-CN" sz="2400" dirty="0"/>
              <a:t>. So, the total cost is </a:t>
            </a:r>
            <a:r>
              <a:rPr lang="en-US" altLang="zh-CN" sz="2400" dirty="0">
                <a:sym typeface="Symbol" pitchFamily="18" charset="2"/>
              </a:rPr>
              <a:t></a:t>
            </a:r>
            <a:r>
              <a:rPr lang="en-US" altLang="zh-CN" sz="2400" dirty="0"/>
              <a:t>(1+ </a:t>
            </a:r>
            <a:r>
              <a:rPr lang="en-US" altLang="zh-CN" sz="2400" i="1" dirty="0"/>
              <a:t>n</a:t>
            </a:r>
            <a:r>
              <a:rPr lang="en-US" altLang="zh-CN" sz="2400" dirty="0"/>
              <a:t>/</a:t>
            </a:r>
            <a:r>
              <a:rPr lang="en-US" altLang="zh-CN" sz="2400" i="1" dirty="0"/>
              <a:t>m</a:t>
            </a:r>
            <a:r>
              <a:rPr lang="en-US" altLang="zh-CN" sz="2400" dirty="0"/>
              <a:t>)</a:t>
            </a:r>
            <a:r>
              <a:rPr lang="en-US" altLang="zh-CN" sz="2400" i="1" dirty="0"/>
              <a:t>.</a:t>
            </a:r>
            <a:endParaRPr lang="en-US" altLang="zh-CN" sz="2400" dirty="0"/>
          </a:p>
          <a:p>
            <a:pPr eaLnBrk="1" hangingPunct="1">
              <a:lnSpc>
                <a:spcPct val="110000"/>
              </a:lnSpc>
              <a:spcBef>
                <a:spcPct val="30000"/>
              </a:spcBef>
            </a:pPr>
            <a:endParaRPr lang="en-US" altLang="zh-CN" sz="2800" dirty="0"/>
          </a:p>
          <a:p>
            <a:pPr eaLnBrk="1" hangingPunct="1"/>
            <a:endParaRPr lang="en-US" altLang="zh-CN" sz="28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317500" y="782638"/>
            <a:ext cx="8637588" cy="701675"/>
          </a:xfrm>
        </p:spPr>
        <p:txBody>
          <a:bodyPr/>
          <a:lstStyle/>
          <a:p>
            <a:pPr eaLnBrk="1" hangingPunct="1"/>
            <a:r>
              <a:rPr lang="en-US" altLang="zh-CN" sz="4000"/>
              <a:t>Closed Address: Analysis</a:t>
            </a:r>
            <a:r>
              <a:rPr lang="en-US" altLang="zh-CN" sz="3200"/>
              <a:t>(cont.)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6375" y="1763713"/>
            <a:ext cx="8775700" cy="4205287"/>
          </a:xfrm>
        </p:spPr>
        <p:txBody>
          <a:bodyPr/>
          <a:lstStyle/>
          <a:p>
            <a:pPr eaLnBrk="1" hangingPunct="1"/>
            <a:r>
              <a:rPr lang="en-US" altLang="zh-CN" sz="2400" dirty="0">
                <a:cs typeface="Times New Roman" pitchFamily="18" charset="0"/>
                <a:sym typeface="Symbol" pitchFamily="18" charset="2"/>
              </a:rPr>
              <a:t>For successful search:</a:t>
            </a:r>
            <a:r>
              <a:rPr lang="en-US" altLang="zh-CN" dirty="0"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2000" dirty="0">
                <a:solidFill>
                  <a:schemeClr val="tx2"/>
                </a:solidFill>
                <a:cs typeface="Times New Roman" pitchFamily="18" charset="0"/>
                <a:sym typeface="Symbol" pitchFamily="18" charset="2"/>
              </a:rPr>
              <a:t>(assuming that </a:t>
            </a:r>
            <a:r>
              <a:rPr lang="en-US" altLang="zh-CN" sz="2000" i="1" dirty="0">
                <a:solidFill>
                  <a:schemeClr val="tx2"/>
                </a:solidFill>
                <a:cs typeface="Times New Roman" pitchFamily="18" charset="0"/>
                <a:sym typeface="Symbol" pitchFamily="18" charset="2"/>
              </a:rPr>
              <a:t>x</a:t>
            </a:r>
            <a:r>
              <a:rPr lang="en-US" altLang="zh-CN" sz="2000" baseline="-25000" dirty="0">
                <a:solidFill>
                  <a:schemeClr val="tx2"/>
                </a:solidFill>
                <a:cs typeface="Times New Roman" pitchFamily="18" charset="0"/>
                <a:sym typeface="Symbol" pitchFamily="18" charset="2"/>
              </a:rPr>
              <a:t>i</a:t>
            </a:r>
            <a:r>
              <a:rPr lang="en-US" altLang="zh-CN" sz="2000" dirty="0">
                <a:solidFill>
                  <a:schemeClr val="tx2"/>
                </a:solidFill>
                <a:cs typeface="Times New Roman" pitchFamily="18" charset="0"/>
                <a:sym typeface="Symbol" pitchFamily="18" charset="2"/>
              </a:rPr>
              <a:t> is the </a:t>
            </a:r>
            <a:r>
              <a:rPr lang="en-US" altLang="zh-CN" sz="2000" i="1" dirty="0" err="1">
                <a:solidFill>
                  <a:schemeClr val="tx2"/>
                </a:solidFill>
                <a:cs typeface="Times New Roman" pitchFamily="18" charset="0"/>
                <a:sym typeface="Symbol" pitchFamily="18" charset="2"/>
              </a:rPr>
              <a:t>i</a:t>
            </a:r>
            <a:r>
              <a:rPr lang="en-US" altLang="zh-CN" sz="2000" dirty="0" err="1">
                <a:solidFill>
                  <a:schemeClr val="tx2"/>
                </a:solidFill>
                <a:cs typeface="Times New Roman" pitchFamily="18" charset="0"/>
                <a:sym typeface="Symbol" pitchFamily="18" charset="2"/>
              </a:rPr>
              <a:t>th</a:t>
            </a:r>
            <a:r>
              <a:rPr lang="en-US" altLang="zh-CN" sz="2000" dirty="0">
                <a:solidFill>
                  <a:schemeClr val="tx2"/>
                </a:solidFill>
                <a:cs typeface="Times New Roman" pitchFamily="18" charset="0"/>
                <a:sym typeface="Symbol" pitchFamily="18" charset="2"/>
              </a:rPr>
              <a:t> element inserted into the table, </a:t>
            </a:r>
            <a:r>
              <a:rPr lang="en-US" altLang="zh-CN" sz="2000" i="1" dirty="0" err="1">
                <a:solidFill>
                  <a:schemeClr val="tx2"/>
                </a:solidFill>
                <a:cs typeface="Times New Roman" pitchFamily="18" charset="0"/>
                <a:sym typeface="Symbol" pitchFamily="18" charset="2"/>
              </a:rPr>
              <a:t>i</a:t>
            </a:r>
            <a:r>
              <a:rPr lang="en-US" altLang="zh-CN" sz="2000" dirty="0">
                <a:solidFill>
                  <a:schemeClr val="tx2"/>
                </a:solidFill>
                <a:cs typeface="Times New Roman" pitchFamily="18" charset="0"/>
                <a:sym typeface="Symbol" pitchFamily="18" charset="2"/>
              </a:rPr>
              <a:t>=1,2</a:t>
            </a:r>
            <a:r>
              <a:rPr lang="en-US" altLang="zh-CN" sz="2000" i="1" dirty="0">
                <a:solidFill>
                  <a:schemeClr val="tx2"/>
                </a:solidFill>
                <a:cs typeface="Times New Roman" pitchFamily="18" charset="0"/>
                <a:sym typeface="Symbol" pitchFamily="18" charset="2"/>
              </a:rPr>
              <a:t>,...,n</a:t>
            </a:r>
            <a:r>
              <a:rPr lang="en-US" altLang="zh-CN" sz="2000" dirty="0">
                <a:solidFill>
                  <a:schemeClr val="tx2"/>
                </a:solidFill>
                <a:cs typeface="Times New Roman" pitchFamily="18" charset="0"/>
                <a:sym typeface="Symbol" pitchFamily="18" charset="2"/>
              </a:rPr>
              <a:t>)</a:t>
            </a:r>
          </a:p>
          <a:p>
            <a:pPr lvl="1" eaLnBrk="1" hangingPunct="1"/>
            <a:r>
              <a:rPr lang="en-US" altLang="zh-CN" sz="2400" dirty="0">
                <a:cs typeface="Times New Roman" pitchFamily="18" charset="0"/>
                <a:sym typeface="Symbol" pitchFamily="18" charset="2"/>
              </a:rPr>
              <a:t>For each </a:t>
            </a:r>
            <a:r>
              <a:rPr lang="en-US" altLang="zh-CN" sz="2400" i="1" dirty="0" err="1">
                <a:cs typeface="Times New Roman" pitchFamily="18" charset="0"/>
                <a:sym typeface="Symbol" pitchFamily="18" charset="2"/>
              </a:rPr>
              <a:t>i</a:t>
            </a:r>
            <a:r>
              <a:rPr lang="en-US" altLang="zh-CN" sz="2400" dirty="0">
                <a:cs typeface="Times New Roman" pitchFamily="18" charset="0"/>
                <a:sym typeface="Symbol" pitchFamily="18" charset="2"/>
              </a:rPr>
              <a:t>, the probability of that </a:t>
            </a:r>
            <a:r>
              <a:rPr lang="en-US" altLang="zh-CN" sz="2400" i="1" dirty="0">
                <a:cs typeface="Times New Roman" pitchFamily="18" charset="0"/>
                <a:sym typeface="Symbol" pitchFamily="18" charset="2"/>
              </a:rPr>
              <a:t>x</a:t>
            </a:r>
            <a:r>
              <a:rPr lang="en-US" altLang="zh-CN" sz="2400" baseline="-25000" dirty="0">
                <a:cs typeface="Times New Roman" pitchFamily="18" charset="0"/>
                <a:sym typeface="Symbol" pitchFamily="18" charset="2"/>
              </a:rPr>
              <a:t>i</a:t>
            </a:r>
            <a:r>
              <a:rPr lang="en-US" altLang="zh-CN" sz="2400" dirty="0">
                <a:cs typeface="Times New Roman" pitchFamily="18" charset="0"/>
                <a:sym typeface="Symbol" pitchFamily="18" charset="2"/>
              </a:rPr>
              <a:t> is searched is 1/</a:t>
            </a:r>
            <a:r>
              <a:rPr lang="en-US" altLang="zh-CN" sz="2400" i="1" dirty="0">
                <a:cs typeface="Times New Roman" pitchFamily="18" charset="0"/>
                <a:sym typeface="Symbol" pitchFamily="18" charset="2"/>
              </a:rPr>
              <a:t>n</a:t>
            </a:r>
            <a:r>
              <a:rPr lang="en-US" altLang="zh-CN" sz="2400" dirty="0">
                <a:cs typeface="Times New Roman" pitchFamily="18" charset="0"/>
                <a:sym typeface="Symbol" pitchFamily="18" charset="2"/>
              </a:rPr>
              <a:t>. </a:t>
            </a:r>
          </a:p>
          <a:p>
            <a:pPr lvl="1" eaLnBrk="1" hangingPunct="1"/>
            <a:r>
              <a:rPr lang="en-US" altLang="zh-CN" sz="2400" dirty="0">
                <a:cs typeface="Times New Roman" pitchFamily="18" charset="0"/>
                <a:sym typeface="Symbol" pitchFamily="18" charset="2"/>
              </a:rPr>
              <a:t>For a specific </a:t>
            </a:r>
            <a:r>
              <a:rPr lang="en-US" altLang="zh-CN" sz="2400" i="1" dirty="0">
                <a:cs typeface="Times New Roman" pitchFamily="18" charset="0"/>
                <a:sym typeface="Symbol" pitchFamily="18" charset="2"/>
              </a:rPr>
              <a:t>x</a:t>
            </a:r>
            <a:r>
              <a:rPr lang="en-US" altLang="zh-CN" sz="2400" baseline="-25000" dirty="0">
                <a:cs typeface="Times New Roman" pitchFamily="18" charset="0"/>
                <a:sym typeface="Symbol" pitchFamily="18" charset="2"/>
              </a:rPr>
              <a:t>i</a:t>
            </a:r>
            <a:r>
              <a:rPr lang="en-US" altLang="zh-CN" sz="2400" dirty="0">
                <a:cs typeface="Times New Roman" pitchFamily="18" charset="0"/>
                <a:sym typeface="Symbol" pitchFamily="18" charset="2"/>
              </a:rPr>
              <a:t>, the number of elements examined in a successful search is </a:t>
            </a:r>
            <a:r>
              <a:rPr lang="en-US" altLang="zh-CN" sz="2400" i="1" dirty="0">
                <a:cs typeface="Times New Roman" pitchFamily="18" charset="0"/>
                <a:sym typeface="Symbol" pitchFamily="18" charset="2"/>
              </a:rPr>
              <a:t>t</a:t>
            </a:r>
            <a:r>
              <a:rPr lang="en-US" altLang="zh-CN" sz="2400" dirty="0">
                <a:cs typeface="Times New Roman" pitchFamily="18" charset="0"/>
                <a:sym typeface="Symbol" pitchFamily="18" charset="2"/>
              </a:rPr>
              <a:t>+1, where </a:t>
            </a:r>
            <a:r>
              <a:rPr lang="en-US" altLang="zh-CN" sz="2400" i="1" dirty="0">
                <a:cs typeface="Times New Roman" pitchFamily="18" charset="0"/>
                <a:sym typeface="Symbol" pitchFamily="18" charset="2"/>
              </a:rPr>
              <a:t>t</a:t>
            </a:r>
            <a:r>
              <a:rPr lang="en-US" altLang="zh-CN" sz="2400" dirty="0">
                <a:cs typeface="Times New Roman" pitchFamily="18" charset="0"/>
                <a:sym typeface="Symbol" pitchFamily="18" charset="2"/>
              </a:rPr>
              <a:t> is the number of elements i</a:t>
            </a:r>
            <a:r>
              <a:rPr lang="en-US" altLang="zh-Hans" sz="2400" dirty="0">
                <a:cs typeface="Times New Roman" pitchFamily="18" charset="0"/>
                <a:sym typeface="Symbol" pitchFamily="18" charset="2"/>
              </a:rPr>
              <a:t>n</a:t>
            </a:r>
            <a:r>
              <a:rPr lang="en-US" altLang="zh-CN" sz="2400" dirty="0">
                <a:cs typeface="Times New Roman" pitchFamily="18" charset="0"/>
                <a:sym typeface="Symbol" pitchFamily="18" charset="2"/>
              </a:rPr>
              <a:t>serted into the same list as </a:t>
            </a:r>
            <a:r>
              <a:rPr lang="en-US" altLang="zh-CN" sz="2400" i="1" dirty="0">
                <a:cs typeface="Times New Roman" pitchFamily="18" charset="0"/>
                <a:sym typeface="Symbol" pitchFamily="18" charset="2"/>
              </a:rPr>
              <a:t>x</a:t>
            </a:r>
            <a:r>
              <a:rPr lang="en-US" altLang="zh-CN" sz="2400" baseline="-25000" dirty="0">
                <a:cs typeface="Times New Roman" pitchFamily="18" charset="0"/>
                <a:sym typeface="Symbol" pitchFamily="18" charset="2"/>
              </a:rPr>
              <a:t>i</a:t>
            </a:r>
            <a:r>
              <a:rPr lang="en-US" altLang="zh-CN" sz="2400" dirty="0">
                <a:cs typeface="Times New Roman" pitchFamily="18" charset="0"/>
                <a:sym typeface="Symbol" pitchFamily="18" charset="2"/>
              </a:rPr>
              <a:t>, after </a:t>
            </a:r>
            <a:r>
              <a:rPr lang="en-US" altLang="zh-CN" sz="2400" i="1" dirty="0">
                <a:cs typeface="Times New Roman" pitchFamily="18" charset="0"/>
                <a:sym typeface="Symbol" pitchFamily="18" charset="2"/>
              </a:rPr>
              <a:t>x</a:t>
            </a:r>
            <a:r>
              <a:rPr lang="en-US" altLang="zh-CN" sz="2400" baseline="-25000" dirty="0">
                <a:cs typeface="Times New Roman" pitchFamily="18" charset="0"/>
                <a:sym typeface="Symbol" pitchFamily="18" charset="2"/>
              </a:rPr>
              <a:t>i</a:t>
            </a:r>
            <a:r>
              <a:rPr lang="en-US" altLang="zh-CN" sz="2400" i="1" baseline="-25000" dirty="0"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2400" dirty="0">
                <a:cs typeface="Times New Roman" pitchFamily="18" charset="0"/>
                <a:sym typeface="Symbol" pitchFamily="18" charset="2"/>
              </a:rPr>
              <a:t>has been inserted. And for any </a:t>
            </a:r>
            <a:r>
              <a:rPr lang="en-US" altLang="zh-CN" sz="2400" i="1" dirty="0">
                <a:cs typeface="Times New Roman" pitchFamily="18" charset="0"/>
                <a:sym typeface="Symbol" pitchFamily="18" charset="2"/>
              </a:rPr>
              <a:t>j</a:t>
            </a:r>
            <a:r>
              <a:rPr lang="en-US" altLang="zh-CN" sz="2400" dirty="0">
                <a:cs typeface="Times New Roman" pitchFamily="18" charset="0"/>
                <a:sym typeface="Symbol" pitchFamily="18" charset="2"/>
              </a:rPr>
              <a:t>, the probability of that </a:t>
            </a:r>
            <a:r>
              <a:rPr lang="en-US" altLang="zh-CN" sz="2400" i="1" dirty="0" err="1">
                <a:cs typeface="Times New Roman" pitchFamily="18" charset="0"/>
                <a:sym typeface="Symbol" pitchFamily="18" charset="2"/>
              </a:rPr>
              <a:t>x</a:t>
            </a:r>
            <a:r>
              <a:rPr lang="en-US" altLang="zh-CN" sz="2400" baseline="-25000" dirty="0" err="1">
                <a:cs typeface="Times New Roman" pitchFamily="18" charset="0"/>
                <a:sym typeface="Symbol" pitchFamily="18" charset="2"/>
              </a:rPr>
              <a:t>j</a:t>
            </a:r>
            <a:r>
              <a:rPr lang="en-US" altLang="zh-CN" sz="2400" dirty="0">
                <a:cs typeface="Times New Roman" pitchFamily="18" charset="0"/>
                <a:sym typeface="Symbol" pitchFamily="18" charset="2"/>
              </a:rPr>
              <a:t> is inserted into the same list of </a:t>
            </a:r>
            <a:r>
              <a:rPr lang="en-US" altLang="zh-CN" sz="2400" i="1" dirty="0">
                <a:cs typeface="Times New Roman" pitchFamily="18" charset="0"/>
                <a:sym typeface="Symbol" pitchFamily="18" charset="2"/>
              </a:rPr>
              <a:t>x</a:t>
            </a:r>
            <a:r>
              <a:rPr lang="en-US" altLang="zh-CN" sz="2400" baseline="-25000" dirty="0">
                <a:cs typeface="Times New Roman" pitchFamily="18" charset="0"/>
                <a:sym typeface="Symbol" pitchFamily="18" charset="2"/>
              </a:rPr>
              <a:t>i</a:t>
            </a:r>
            <a:r>
              <a:rPr lang="en-US" altLang="zh-CN" sz="2400" dirty="0">
                <a:cs typeface="Times New Roman" pitchFamily="18" charset="0"/>
                <a:sym typeface="Symbol" pitchFamily="18" charset="2"/>
              </a:rPr>
              <a:t> is 1/</a:t>
            </a:r>
            <a:r>
              <a:rPr lang="en-US" altLang="zh-CN" sz="2400" i="1" dirty="0">
                <a:cs typeface="Times New Roman" pitchFamily="18" charset="0"/>
                <a:sym typeface="Symbol" pitchFamily="18" charset="2"/>
              </a:rPr>
              <a:t>m</a:t>
            </a:r>
            <a:r>
              <a:rPr lang="en-US" altLang="zh-CN" sz="2400" dirty="0">
                <a:cs typeface="Times New Roman" pitchFamily="18" charset="0"/>
                <a:sym typeface="Symbol" pitchFamily="18" charset="2"/>
              </a:rPr>
              <a:t>.</a:t>
            </a:r>
            <a:r>
              <a:rPr lang="en-US" altLang="zh-CN" dirty="0">
                <a:cs typeface="Times New Roman" pitchFamily="18" charset="0"/>
                <a:sym typeface="Symbol" pitchFamily="18" charset="2"/>
              </a:rPr>
              <a:t>  So, the cost is:</a:t>
            </a:r>
          </a:p>
        </p:txBody>
      </p:sp>
      <p:graphicFrame>
        <p:nvGraphicFramePr>
          <p:cNvPr id="9220" name="Object 8"/>
          <p:cNvGraphicFramePr>
            <a:graphicFrameLocks noChangeAspect="1"/>
          </p:cNvGraphicFramePr>
          <p:nvPr/>
        </p:nvGraphicFramePr>
        <p:xfrm>
          <a:off x="2636838" y="5184775"/>
          <a:ext cx="2516187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89" name="公式" r:id="rId4" imgW="1028254" imgH="482391" progId="Equation.3">
                  <p:embed/>
                </p:oleObj>
              </mc:Choice>
              <mc:Fallback>
                <p:oleObj name="公式" r:id="rId4" imgW="1028254" imgH="482391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6838" y="5184775"/>
                        <a:ext cx="2516187" cy="1152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1" name="Text Box 10"/>
          <p:cNvSpPr txBox="1">
            <a:spLocks noChangeArrowheads="1"/>
          </p:cNvSpPr>
          <p:nvPr/>
        </p:nvSpPr>
        <p:spPr bwMode="auto">
          <a:xfrm>
            <a:off x="5967413" y="4868863"/>
            <a:ext cx="288290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solidFill>
                  <a:srgbClr val="0000CC"/>
                </a:solidFill>
              </a:rPr>
              <a:t>Expected number of elements in front of the searched one in the same linked list.</a:t>
            </a:r>
          </a:p>
        </p:txBody>
      </p:sp>
      <p:sp>
        <p:nvSpPr>
          <p:cNvPr id="9222" name="Line 11"/>
          <p:cNvSpPr>
            <a:spLocks noChangeShapeType="1"/>
          </p:cNvSpPr>
          <p:nvPr/>
        </p:nvSpPr>
        <p:spPr bwMode="auto">
          <a:xfrm flipH="1">
            <a:off x="4932363" y="5427663"/>
            <a:ext cx="1139825" cy="431800"/>
          </a:xfrm>
          <a:prstGeom prst="line">
            <a:avLst/>
          </a:prstGeom>
          <a:noFill/>
          <a:ln w="9525">
            <a:solidFill>
              <a:srgbClr val="3366FF"/>
            </a:solidFill>
            <a:prstDash val="lg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223" name="Text Box 12"/>
          <p:cNvSpPr txBox="1">
            <a:spLocks noChangeArrowheads="1"/>
          </p:cNvSpPr>
          <p:nvPr/>
        </p:nvSpPr>
        <p:spPr bwMode="auto">
          <a:xfrm>
            <a:off x="86420" y="5745162"/>
            <a:ext cx="200025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dirty="0">
                <a:solidFill>
                  <a:srgbClr val="0000CC"/>
                </a:solidFill>
              </a:rPr>
              <a:t>Cost for computing hashing</a:t>
            </a:r>
          </a:p>
        </p:txBody>
      </p:sp>
      <p:sp>
        <p:nvSpPr>
          <p:cNvPr id="9224" name="Line 13"/>
          <p:cNvSpPr>
            <a:spLocks noChangeShapeType="1"/>
          </p:cNvSpPr>
          <p:nvPr/>
        </p:nvSpPr>
        <p:spPr bwMode="auto">
          <a:xfrm flipV="1">
            <a:off x="1352551" y="5745161"/>
            <a:ext cx="751581" cy="579963"/>
          </a:xfrm>
          <a:prstGeom prst="line">
            <a:avLst/>
          </a:prstGeom>
          <a:noFill/>
          <a:ln w="9525">
            <a:solidFill>
              <a:srgbClr val="3366FF"/>
            </a:solidFill>
            <a:prstDash val="lg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dirty="0"/>
          </a:p>
        </p:txBody>
      </p:sp>
      <p:sp>
        <p:nvSpPr>
          <p:cNvPr id="9225" name="Oval 14"/>
          <p:cNvSpPr>
            <a:spLocks noChangeArrowheads="1"/>
          </p:cNvSpPr>
          <p:nvPr/>
        </p:nvSpPr>
        <p:spPr bwMode="auto">
          <a:xfrm>
            <a:off x="3986213" y="4914900"/>
            <a:ext cx="990600" cy="1754188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9226" name="Line 15"/>
          <p:cNvSpPr>
            <a:spLocks noChangeShapeType="1"/>
          </p:cNvSpPr>
          <p:nvPr/>
        </p:nvSpPr>
        <p:spPr bwMode="auto">
          <a:xfrm>
            <a:off x="4841875" y="3833813"/>
            <a:ext cx="271463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227" name="Line 16"/>
          <p:cNvSpPr>
            <a:spLocks noChangeShapeType="1"/>
          </p:cNvSpPr>
          <p:nvPr/>
        </p:nvSpPr>
        <p:spPr bwMode="auto">
          <a:xfrm flipH="1">
            <a:off x="4527550" y="3833813"/>
            <a:ext cx="449263" cy="1395412"/>
          </a:xfrm>
          <a:prstGeom prst="line">
            <a:avLst/>
          </a:prstGeom>
          <a:noFill/>
          <a:ln w="9525">
            <a:solidFill>
              <a:srgbClr val="C0C0C0"/>
            </a:solidFill>
            <a:prstDash val="lgDash"/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33964C7-F71F-F842-B12A-3D31FA8CCD1F}"/>
              </a:ext>
            </a:extLst>
          </p:cNvPr>
          <p:cNvSpPr txBox="1"/>
          <p:nvPr/>
        </p:nvSpPr>
        <p:spPr>
          <a:xfrm>
            <a:off x="2104132" y="5427663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>
                <a:solidFill>
                  <a:srgbClr val="000000"/>
                </a:solidFill>
              </a:rPr>
              <a:t>1</a:t>
            </a:r>
            <a:r>
              <a:rPr kumimoji="1" lang="en-US" altLang="zh-CN" b="1" dirty="0">
                <a:solidFill>
                  <a:srgbClr val="000000"/>
                </a:solidFill>
              </a:rPr>
              <a:t>+</a:t>
            </a:r>
            <a:endParaRPr kumimoji="1" lang="zh-CN" altLang="en-US" b="1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317500" y="782638"/>
            <a:ext cx="8637588" cy="701675"/>
          </a:xfrm>
        </p:spPr>
        <p:txBody>
          <a:bodyPr/>
          <a:lstStyle/>
          <a:p>
            <a:pPr eaLnBrk="1" hangingPunct="1"/>
            <a:r>
              <a:rPr lang="en-US" altLang="zh-CN" sz="4000"/>
              <a:t>Closed Address: Analysis</a:t>
            </a:r>
            <a:r>
              <a:rPr lang="en-US" altLang="zh-CN" sz="3200"/>
              <a:t>(cont.)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7500" y="1742867"/>
            <a:ext cx="8208963" cy="4114800"/>
          </a:xfrm>
        </p:spPr>
        <p:txBody>
          <a:bodyPr/>
          <a:lstStyle/>
          <a:p>
            <a:pPr eaLnBrk="1" hangingPunct="1"/>
            <a:r>
              <a:rPr lang="en-US" altLang="zh-CN" sz="2800" dirty="0"/>
              <a:t>The average cost of a successful search:</a:t>
            </a:r>
          </a:p>
          <a:p>
            <a:pPr lvl="1" eaLnBrk="1" hangingPunct="1"/>
            <a:r>
              <a:rPr lang="en-US" altLang="zh-CN" dirty="0">
                <a:sym typeface="Symbol" pitchFamily="18" charset="2"/>
              </a:rPr>
              <a:t>Define =n/m as </a:t>
            </a:r>
            <a:r>
              <a:rPr lang="en-US" altLang="zh-CN" b="1" i="1" dirty="0">
                <a:solidFill>
                  <a:srgbClr val="0000CC"/>
                </a:solidFill>
                <a:sym typeface="Symbol" pitchFamily="18" charset="2"/>
              </a:rPr>
              <a:t>load factor (</a:t>
            </a:r>
            <a:r>
              <a:rPr lang="zh-CN" altLang="en-US" b="1" dirty="0">
                <a:solidFill>
                  <a:srgbClr val="0000CC"/>
                </a:solidFill>
                <a:sym typeface="Symbol" pitchFamily="18" charset="2"/>
              </a:rPr>
              <a:t>装载因子</a:t>
            </a:r>
            <a:r>
              <a:rPr lang="en-US" altLang="zh-CN" b="1" i="1" dirty="0">
                <a:solidFill>
                  <a:srgbClr val="0000CC"/>
                </a:solidFill>
                <a:sym typeface="Symbol" pitchFamily="18" charset="2"/>
              </a:rPr>
              <a:t>)</a:t>
            </a:r>
            <a:r>
              <a:rPr lang="en-US" altLang="zh-CN" dirty="0">
                <a:sym typeface="Symbol" pitchFamily="18" charset="2"/>
              </a:rPr>
              <a:t>, </a:t>
            </a:r>
            <a:endParaRPr lang="en-US" altLang="zh-CN" dirty="0">
              <a:cs typeface="Times New Roman" pitchFamily="18" charset="0"/>
              <a:sym typeface="Symbol" pitchFamily="18" charset="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D9BD5AE1-B553-4740-BD15-43F29ACB47A4}"/>
                  </a:ext>
                </a:extLst>
              </p:cNvPr>
              <p:cNvSpPr txBox="1"/>
              <p:nvPr/>
            </p:nvSpPr>
            <p:spPr>
              <a:xfrm>
                <a:off x="0" y="5377366"/>
                <a:ext cx="914399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>
                    <a:solidFill>
                      <a:srgbClr val="000000"/>
                    </a:solidFill>
                  </a:rPr>
                  <a:t>Thus, the average cost of a successful search is 1 + 1+ </a:t>
                </a:r>
                <a14:m>
                  <m:oMath xmlns:m="http://schemas.openxmlformats.org/officeDocument/2006/math">
                    <m:r>
                      <a:rPr kumimoji="1" lang="en-US" altLang="zh-CN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kumimoji="1" lang="en-US" altLang="zh-CN" sz="1800" b="1" dirty="0">
                    <a:solidFill>
                      <a:srgbClr val="000000"/>
                    </a:solidFill>
                  </a:rPr>
                  <a:t>/2 = 2 + </a:t>
                </a:r>
                <a14:m>
                  <m:oMath xmlns:m="http://schemas.openxmlformats.org/officeDocument/2006/math">
                    <m:r>
                      <a:rPr lang="en-US" altLang="zh-CN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zh-CN" sz="1800" b="1" dirty="0">
                    <a:solidFill>
                      <a:srgbClr val="000000"/>
                    </a:solidFill>
                  </a:rPr>
                  <a:t>/2 = </a:t>
                </a:r>
                <a14:m>
                  <m:oMath xmlns:m="http://schemas.openxmlformats.org/officeDocument/2006/math">
                    <m:r>
                      <a:rPr lang="en-US" altLang="zh-CN" sz="18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𝚯</m:t>
                    </m:r>
                  </m:oMath>
                </a14:m>
                <a:r>
                  <a:rPr lang="en-US" altLang="zh-CN" sz="1800" b="1" dirty="0">
                    <a:solidFill>
                      <a:srgbClr val="000000"/>
                    </a:solidFill>
                  </a:rPr>
                  <a:t>(1+ </a:t>
                </a:r>
                <a14:m>
                  <m:oMath xmlns:m="http://schemas.openxmlformats.org/officeDocument/2006/math">
                    <m:r>
                      <a:rPr lang="en-US" altLang="zh-CN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zh-CN" sz="1800" b="1" dirty="0">
                    <a:solidFill>
                      <a:srgbClr val="000000"/>
                    </a:solidFill>
                  </a:rPr>
                  <a:t>)</a:t>
                </a:r>
                <a:endParaRPr kumimoji="1" lang="zh-CN" altLang="en-US" sz="1800" b="1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D9BD5AE1-B553-4740-BD15-43F29ACB47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377366"/>
                <a:ext cx="9143999" cy="461665"/>
              </a:xfrm>
              <a:prstGeom prst="rect">
                <a:avLst/>
              </a:prstGeom>
              <a:blipFill>
                <a:blip r:embed="rId5"/>
                <a:stretch>
                  <a:fillRect l="-972" t="-7895" r="-1389" b="-26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本框 11">
            <a:extLst>
              <a:ext uri="{FF2B5EF4-FFF2-40B4-BE49-F238E27FC236}">
                <a16:creationId xmlns:a16="http://schemas.microsoft.com/office/drawing/2014/main" id="{ED4F8A06-6AA4-254C-A008-65274057A911}"/>
              </a:ext>
            </a:extLst>
          </p:cNvPr>
          <p:cNvSpPr txBox="1"/>
          <p:nvPr/>
        </p:nvSpPr>
        <p:spPr>
          <a:xfrm>
            <a:off x="518815" y="2753925"/>
            <a:ext cx="8010890" cy="461665"/>
          </a:xfrm>
          <a:prstGeom prst="rect">
            <a:avLst/>
          </a:prstGeom>
          <a:noFill/>
          <a:effectLst>
            <a:reflection endPos="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000000"/>
                </a:solidFill>
              </a:rPr>
              <a:t>The average number of elements to be examined is</a:t>
            </a:r>
            <a:endParaRPr kumimoji="1" lang="zh-CN" altLang="en-US" sz="1800" b="1" dirty="0">
              <a:solidFill>
                <a:srgbClr val="000000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B2E9046-5D9D-8543-842C-53B7C940223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580" y="3234975"/>
            <a:ext cx="6327195" cy="1983345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Collision Handling: Open Address</a:t>
            </a:r>
          </a:p>
        </p:txBody>
      </p:sp>
      <p:sp>
        <p:nvSpPr>
          <p:cNvPr id="13315" name="Rectangle 5"/>
          <p:cNvSpPr>
            <a:spLocks noChangeArrowheads="1"/>
          </p:cNvSpPr>
          <p:nvPr/>
        </p:nvSpPr>
        <p:spPr bwMode="auto">
          <a:xfrm>
            <a:off x="1466850" y="2349500"/>
            <a:ext cx="1295400" cy="40322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13316" name="Line 6"/>
          <p:cNvSpPr>
            <a:spLocks noChangeShapeType="1"/>
          </p:cNvSpPr>
          <p:nvPr/>
        </p:nvSpPr>
        <p:spPr bwMode="auto">
          <a:xfrm>
            <a:off x="1476375" y="4364038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317" name="Line 7"/>
          <p:cNvSpPr>
            <a:spLocks noChangeShapeType="1"/>
          </p:cNvSpPr>
          <p:nvPr/>
        </p:nvSpPr>
        <p:spPr bwMode="auto">
          <a:xfrm>
            <a:off x="1476375" y="3355975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318" name="Line 8"/>
          <p:cNvSpPr>
            <a:spLocks noChangeShapeType="1"/>
          </p:cNvSpPr>
          <p:nvPr/>
        </p:nvSpPr>
        <p:spPr bwMode="auto">
          <a:xfrm>
            <a:off x="1476375" y="2852738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319" name="Line 9"/>
          <p:cNvSpPr>
            <a:spLocks noChangeShapeType="1"/>
          </p:cNvSpPr>
          <p:nvPr/>
        </p:nvSpPr>
        <p:spPr bwMode="auto">
          <a:xfrm>
            <a:off x="1476375" y="38608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320" name="Line 10"/>
          <p:cNvSpPr>
            <a:spLocks noChangeShapeType="1"/>
          </p:cNvSpPr>
          <p:nvPr/>
        </p:nvSpPr>
        <p:spPr bwMode="auto">
          <a:xfrm>
            <a:off x="1476375" y="53721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321" name="Line 11"/>
          <p:cNvSpPr>
            <a:spLocks noChangeShapeType="1"/>
          </p:cNvSpPr>
          <p:nvPr/>
        </p:nvSpPr>
        <p:spPr bwMode="auto">
          <a:xfrm>
            <a:off x="1476375" y="4868863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322" name="Line 12"/>
          <p:cNvSpPr>
            <a:spLocks noChangeShapeType="1"/>
          </p:cNvSpPr>
          <p:nvPr/>
        </p:nvSpPr>
        <p:spPr bwMode="auto">
          <a:xfrm>
            <a:off x="1476375" y="5876925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323" name="Text Box 13"/>
          <p:cNvSpPr txBox="1">
            <a:spLocks noChangeArrowheads="1"/>
          </p:cNvSpPr>
          <p:nvPr/>
        </p:nvSpPr>
        <p:spPr bwMode="auto">
          <a:xfrm>
            <a:off x="1835150" y="1844675"/>
            <a:ext cx="504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i="1"/>
              <a:t>H</a:t>
            </a:r>
          </a:p>
        </p:txBody>
      </p:sp>
      <p:sp>
        <p:nvSpPr>
          <p:cNvPr id="13324" name="Text Box 14"/>
          <p:cNvSpPr txBox="1">
            <a:spLocks noChangeArrowheads="1"/>
          </p:cNvSpPr>
          <p:nvPr/>
        </p:nvSpPr>
        <p:spPr bwMode="auto">
          <a:xfrm>
            <a:off x="341313" y="1943100"/>
            <a:ext cx="1035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Index</a:t>
            </a:r>
          </a:p>
        </p:txBody>
      </p:sp>
      <p:sp>
        <p:nvSpPr>
          <p:cNvPr id="13325" name="Text Box 15"/>
          <p:cNvSpPr txBox="1">
            <a:spLocks noChangeArrowheads="1"/>
          </p:cNvSpPr>
          <p:nvPr/>
        </p:nvSpPr>
        <p:spPr bwMode="auto">
          <a:xfrm>
            <a:off x="1106488" y="2349500"/>
            <a:ext cx="3603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0</a:t>
            </a:r>
          </a:p>
        </p:txBody>
      </p:sp>
      <p:sp>
        <p:nvSpPr>
          <p:cNvPr id="13326" name="Text Box 16"/>
          <p:cNvSpPr txBox="1">
            <a:spLocks noChangeArrowheads="1"/>
          </p:cNvSpPr>
          <p:nvPr/>
        </p:nvSpPr>
        <p:spPr bwMode="auto">
          <a:xfrm>
            <a:off x="1106488" y="2889250"/>
            <a:ext cx="3603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1</a:t>
            </a:r>
          </a:p>
        </p:txBody>
      </p:sp>
      <p:sp>
        <p:nvSpPr>
          <p:cNvPr id="13327" name="Text Box 17"/>
          <p:cNvSpPr txBox="1">
            <a:spLocks noChangeArrowheads="1"/>
          </p:cNvSpPr>
          <p:nvPr/>
        </p:nvSpPr>
        <p:spPr bwMode="auto">
          <a:xfrm>
            <a:off x="1106488" y="3384550"/>
            <a:ext cx="3603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2</a:t>
            </a:r>
          </a:p>
        </p:txBody>
      </p:sp>
      <p:sp>
        <p:nvSpPr>
          <p:cNvPr id="13328" name="Text Box 18"/>
          <p:cNvSpPr txBox="1">
            <a:spLocks noChangeArrowheads="1"/>
          </p:cNvSpPr>
          <p:nvPr/>
        </p:nvSpPr>
        <p:spPr bwMode="auto">
          <a:xfrm>
            <a:off x="1106488" y="3878263"/>
            <a:ext cx="3603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3</a:t>
            </a:r>
          </a:p>
        </p:txBody>
      </p:sp>
      <p:sp>
        <p:nvSpPr>
          <p:cNvPr id="13329" name="Text Box 19"/>
          <p:cNvSpPr txBox="1">
            <a:spLocks noChangeArrowheads="1"/>
          </p:cNvSpPr>
          <p:nvPr/>
        </p:nvSpPr>
        <p:spPr bwMode="auto">
          <a:xfrm>
            <a:off x="1106488" y="4373563"/>
            <a:ext cx="3603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4</a:t>
            </a:r>
          </a:p>
        </p:txBody>
      </p:sp>
      <p:sp>
        <p:nvSpPr>
          <p:cNvPr id="13330" name="Text Box 20"/>
          <p:cNvSpPr txBox="1">
            <a:spLocks noChangeArrowheads="1"/>
          </p:cNvSpPr>
          <p:nvPr/>
        </p:nvSpPr>
        <p:spPr bwMode="auto">
          <a:xfrm>
            <a:off x="1106488" y="4914900"/>
            <a:ext cx="3603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5</a:t>
            </a:r>
          </a:p>
        </p:txBody>
      </p:sp>
      <p:sp>
        <p:nvSpPr>
          <p:cNvPr id="13331" name="Text Box 21"/>
          <p:cNvSpPr txBox="1">
            <a:spLocks noChangeArrowheads="1"/>
          </p:cNvSpPr>
          <p:nvPr/>
        </p:nvSpPr>
        <p:spPr bwMode="auto">
          <a:xfrm>
            <a:off x="1106488" y="5408613"/>
            <a:ext cx="3603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6</a:t>
            </a:r>
          </a:p>
        </p:txBody>
      </p:sp>
      <p:sp>
        <p:nvSpPr>
          <p:cNvPr id="13332" name="Text Box 22"/>
          <p:cNvSpPr txBox="1">
            <a:spLocks noChangeArrowheads="1"/>
          </p:cNvSpPr>
          <p:nvPr/>
        </p:nvSpPr>
        <p:spPr bwMode="auto">
          <a:xfrm>
            <a:off x="1106488" y="5903913"/>
            <a:ext cx="3603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7</a:t>
            </a:r>
          </a:p>
        </p:txBody>
      </p:sp>
      <p:sp>
        <p:nvSpPr>
          <p:cNvPr id="13333" name="Text Box 23"/>
          <p:cNvSpPr txBox="1">
            <a:spLocks noChangeArrowheads="1"/>
          </p:cNvSpPr>
          <p:nvPr/>
        </p:nvSpPr>
        <p:spPr bwMode="auto">
          <a:xfrm>
            <a:off x="3581400" y="1943100"/>
            <a:ext cx="4005263" cy="466725"/>
          </a:xfrm>
          <a:prstGeom prst="rect">
            <a:avLst/>
          </a:prstGeom>
          <a:solidFill>
            <a:srgbClr val="CCFFCC"/>
          </a:solidFill>
          <a:ln w="9525">
            <a:solidFill>
              <a:srgbClr val="008000"/>
            </a:solidFill>
            <a:miter lim="800000"/>
            <a:headEnd/>
            <a:tailEnd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Hash function: </a:t>
            </a:r>
            <a:r>
              <a:rPr lang="en-US" altLang="zh-CN" b="1">
                <a:solidFill>
                  <a:srgbClr val="FF0000"/>
                </a:solidFill>
              </a:rPr>
              <a:t>h(x)=5x mod 8</a:t>
            </a:r>
          </a:p>
        </p:txBody>
      </p:sp>
      <p:sp>
        <p:nvSpPr>
          <p:cNvPr id="13334" name="Text Box 24"/>
          <p:cNvSpPr txBox="1">
            <a:spLocks noChangeArrowheads="1"/>
          </p:cNvSpPr>
          <p:nvPr/>
        </p:nvSpPr>
        <p:spPr bwMode="auto">
          <a:xfrm>
            <a:off x="1692275" y="3878263"/>
            <a:ext cx="8556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0000CC"/>
                </a:solidFill>
              </a:rPr>
              <a:t>1055</a:t>
            </a:r>
          </a:p>
        </p:txBody>
      </p:sp>
      <p:sp>
        <p:nvSpPr>
          <p:cNvPr id="13335" name="Text Box 25"/>
          <p:cNvSpPr txBox="1">
            <a:spLocks noChangeArrowheads="1"/>
          </p:cNvSpPr>
          <p:nvPr/>
        </p:nvSpPr>
        <p:spPr bwMode="auto">
          <a:xfrm>
            <a:off x="1692275" y="4373563"/>
            <a:ext cx="8556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0000CC"/>
                </a:solidFill>
              </a:rPr>
              <a:t>1492</a:t>
            </a:r>
          </a:p>
        </p:txBody>
      </p:sp>
      <p:sp>
        <p:nvSpPr>
          <p:cNvPr id="13336" name="Text Box 26"/>
          <p:cNvSpPr txBox="1">
            <a:spLocks noChangeArrowheads="1"/>
          </p:cNvSpPr>
          <p:nvPr/>
        </p:nvSpPr>
        <p:spPr bwMode="auto">
          <a:xfrm>
            <a:off x="1736725" y="2349500"/>
            <a:ext cx="8556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0000CC"/>
                </a:solidFill>
              </a:rPr>
              <a:t>1776</a:t>
            </a:r>
          </a:p>
        </p:txBody>
      </p:sp>
      <p:sp>
        <p:nvSpPr>
          <p:cNvPr id="13337" name="Text Box 27"/>
          <p:cNvSpPr txBox="1">
            <a:spLocks noChangeArrowheads="1"/>
          </p:cNvSpPr>
          <p:nvPr/>
        </p:nvSpPr>
        <p:spPr bwMode="auto">
          <a:xfrm>
            <a:off x="1736725" y="5408613"/>
            <a:ext cx="8556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0000CC"/>
                </a:solidFill>
              </a:rPr>
              <a:t>1918</a:t>
            </a:r>
          </a:p>
        </p:txBody>
      </p:sp>
      <p:sp>
        <p:nvSpPr>
          <p:cNvPr id="13338" name="Cloud"/>
          <p:cNvSpPr>
            <a:spLocks noChangeAspect="1" noEditPoints="1" noChangeArrowheads="1"/>
          </p:cNvSpPr>
          <p:nvPr/>
        </p:nvSpPr>
        <p:spPr bwMode="auto">
          <a:xfrm>
            <a:off x="5202238" y="2933700"/>
            <a:ext cx="3284537" cy="2565400"/>
          </a:xfrm>
          <a:custGeom>
            <a:avLst/>
            <a:gdLst>
              <a:gd name="T0" fmla="*/ 1549207 w 21600"/>
              <a:gd name="T1" fmla="*/ 152344379 h 21600"/>
              <a:gd name="T2" fmla="*/ 249726541 w 21600"/>
              <a:gd name="T3" fmla="*/ 304364282 h 21600"/>
              <a:gd name="T4" fmla="*/ 499036737 w 21600"/>
              <a:gd name="T5" fmla="*/ 152344379 h 21600"/>
              <a:gd name="T6" fmla="*/ 249726541 w 21600"/>
              <a:gd name="T7" fmla="*/ 17420848 h 21600"/>
              <a:gd name="T8" fmla="*/ 0 60000 65536"/>
              <a:gd name="T9" fmla="*/ 0 60000 65536"/>
              <a:gd name="T10" fmla="*/ 0 60000 65536"/>
              <a:gd name="T11" fmla="*/ 0 60000 65536"/>
              <a:gd name="T12" fmla="*/ 2977 w 21600"/>
              <a:gd name="T13" fmla="*/ 3262 h 21600"/>
              <a:gd name="T14" fmla="*/ 17087 w 21600"/>
              <a:gd name="T15" fmla="*/ 1733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lnTo>
                  <a:pt x="1949" y="7180"/>
                </a:ln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FFBE7D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13339" name="Text Box 30"/>
          <p:cNvSpPr txBox="1">
            <a:spLocks noChangeArrowheads="1"/>
          </p:cNvSpPr>
          <p:nvPr/>
        </p:nvSpPr>
        <p:spPr bwMode="auto">
          <a:xfrm>
            <a:off x="5921375" y="3563938"/>
            <a:ext cx="9001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</a:rPr>
              <a:t>1812</a:t>
            </a:r>
          </a:p>
        </p:txBody>
      </p:sp>
      <p:sp>
        <p:nvSpPr>
          <p:cNvPr id="13340" name="Text Box 31"/>
          <p:cNvSpPr txBox="1">
            <a:spLocks noChangeArrowheads="1"/>
          </p:cNvSpPr>
          <p:nvPr/>
        </p:nvSpPr>
        <p:spPr bwMode="auto">
          <a:xfrm>
            <a:off x="6597650" y="4508500"/>
            <a:ext cx="9001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669900"/>
                </a:solidFill>
              </a:rPr>
              <a:t>1945</a:t>
            </a:r>
          </a:p>
        </p:txBody>
      </p:sp>
      <p:sp>
        <p:nvSpPr>
          <p:cNvPr id="13341" name="Line 32"/>
          <p:cNvSpPr>
            <a:spLocks noChangeShapeType="1"/>
          </p:cNvSpPr>
          <p:nvPr/>
        </p:nvSpPr>
        <p:spPr bwMode="auto">
          <a:xfrm flipH="1">
            <a:off x="2816225" y="3789363"/>
            <a:ext cx="3151188" cy="854075"/>
          </a:xfrm>
          <a:prstGeom prst="line">
            <a:avLst/>
          </a:prstGeom>
          <a:noFill/>
          <a:ln w="25400">
            <a:solidFill>
              <a:srgbClr val="9933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342" name="Text Box 33"/>
          <p:cNvSpPr txBox="1">
            <a:spLocks noChangeArrowheads="1"/>
          </p:cNvSpPr>
          <p:nvPr/>
        </p:nvSpPr>
        <p:spPr bwMode="auto">
          <a:xfrm>
            <a:off x="3696621" y="5418225"/>
            <a:ext cx="5403848" cy="769441"/>
          </a:xfrm>
          <a:prstGeom prst="rect">
            <a:avLst/>
          </a:prstGeom>
          <a:solidFill>
            <a:srgbClr val="CCFFCC"/>
          </a:solidFill>
          <a:ln w="9525">
            <a:solidFill>
              <a:srgbClr val="008000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dirty="0"/>
              <a:t>Rehash function: </a:t>
            </a:r>
            <a:r>
              <a:rPr lang="en-US" altLang="zh-CN" b="1" dirty="0">
                <a:solidFill>
                  <a:srgbClr val="FF0000"/>
                </a:solidFill>
              </a:rPr>
              <a:t>rh(x, </a:t>
            </a:r>
            <a:r>
              <a:rPr lang="en-US" altLang="zh-CN" b="1" dirty="0" err="1">
                <a:solidFill>
                  <a:srgbClr val="FF0000"/>
                </a:solidFill>
              </a:rPr>
              <a:t>i</a:t>
            </a:r>
            <a:r>
              <a:rPr lang="en-US" altLang="zh-CN" b="1" dirty="0">
                <a:solidFill>
                  <a:srgbClr val="FF0000"/>
                </a:solidFill>
              </a:rPr>
              <a:t>)=(h(x)+i) mod 8. </a:t>
            </a:r>
            <a:r>
              <a:rPr lang="en-US" altLang="zh-CN" sz="2000" b="1" dirty="0"/>
              <a:t>Here, </a:t>
            </a:r>
            <a:r>
              <a:rPr lang="en-US" altLang="zh-CN" sz="2000" b="1" dirty="0" err="1">
                <a:solidFill>
                  <a:srgbClr val="FF0000"/>
                </a:solidFill>
              </a:rPr>
              <a:t>i</a:t>
            </a:r>
            <a:r>
              <a:rPr lang="en-US" altLang="zh-CN" sz="2000" b="1" dirty="0"/>
              <a:t> starts from 0.</a:t>
            </a:r>
            <a:endParaRPr lang="en-US" altLang="zh-CN" b="1" dirty="0"/>
          </a:p>
        </p:txBody>
      </p:sp>
      <p:sp>
        <p:nvSpPr>
          <p:cNvPr id="13343" name="Freeform 35"/>
          <p:cNvSpPr>
            <a:spLocks/>
          </p:cNvSpPr>
          <p:nvPr/>
        </p:nvSpPr>
        <p:spPr bwMode="auto">
          <a:xfrm flipH="1">
            <a:off x="1106488" y="4778375"/>
            <a:ext cx="336550" cy="539750"/>
          </a:xfrm>
          <a:custGeom>
            <a:avLst/>
            <a:gdLst>
              <a:gd name="T0" fmla="*/ 73085325 w 212"/>
              <a:gd name="T1" fmla="*/ 0 h 340"/>
              <a:gd name="T2" fmla="*/ 428426563 w 212"/>
              <a:gd name="T3" fmla="*/ 143649700 h 340"/>
              <a:gd name="T4" fmla="*/ 531753763 w 212"/>
              <a:gd name="T5" fmla="*/ 423386250 h 340"/>
              <a:gd name="T6" fmla="*/ 408265313 w 212"/>
              <a:gd name="T7" fmla="*/ 730845313 h 340"/>
              <a:gd name="T8" fmla="*/ 0 w 212"/>
              <a:gd name="T9" fmla="*/ 856853125 h 3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2"/>
              <a:gd name="T16" fmla="*/ 0 h 340"/>
              <a:gd name="T17" fmla="*/ 212 w 212"/>
              <a:gd name="T18" fmla="*/ 340 h 3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2" h="340">
                <a:moveTo>
                  <a:pt x="29" y="0"/>
                </a:moveTo>
                <a:cubicBezTo>
                  <a:pt x="80" y="14"/>
                  <a:pt x="140" y="29"/>
                  <a:pt x="170" y="57"/>
                </a:cubicBezTo>
                <a:cubicBezTo>
                  <a:pt x="200" y="85"/>
                  <a:pt x="212" y="129"/>
                  <a:pt x="211" y="168"/>
                </a:cubicBezTo>
                <a:cubicBezTo>
                  <a:pt x="210" y="207"/>
                  <a:pt x="197" y="261"/>
                  <a:pt x="162" y="290"/>
                </a:cubicBezTo>
                <a:cubicBezTo>
                  <a:pt x="127" y="319"/>
                  <a:pt x="34" y="330"/>
                  <a:pt x="0" y="340"/>
                </a:cubicBezTo>
              </a:path>
            </a:pathLst>
          </a:custGeom>
          <a:noFill/>
          <a:ln w="25400" cap="flat" cmpd="sng">
            <a:solidFill>
              <a:srgbClr val="993300"/>
            </a:solidFill>
            <a:prstDash val="solid"/>
            <a:round/>
            <a:headEnd type="none" w="med" len="med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344" name="Text Box 36"/>
          <p:cNvSpPr txBox="1">
            <a:spLocks noChangeArrowheads="1"/>
          </p:cNvSpPr>
          <p:nvPr/>
        </p:nvSpPr>
        <p:spPr bwMode="auto">
          <a:xfrm rot="-819025">
            <a:off x="3486150" y="3879850"/>
            <a:ext cx="13049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hashing</a:t>
            </a:r>
          </a:p>
        </p:txBody>
      </p:sp>
      <p:sp>
        <p:nvSpPr>
          <p:cNvPr id="13345" name="Text Box 37"/>
          <p:cNvSpPr txBox="1">
            <a:spLocks noChangeArrowheads="1"/>
          </p:cNvSpPr>
          <p:nvPr/>
        </p:nvSpPr>
        <p:spPr bwMode="auto">
          <a:xfrm>
            <a:off x="0" y="4554538"/>
            <a:ext cx="13954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rehashing</a:t>
            </a:r>
          </a:p>
        </p:txBody>
      </p:sp>
      <p:sp>
        <p:nvSpPr>
          <p:cNvPr id="13346" name="Line 40"/>
          <p:cNvSpPr>
            <a:spLocks noChangeShapeType="1"/>
          </p:cNvSpPr>
          <p:nvPr/>
        </p:nvSpPr>
        <p:spPr bwMode="auto">
          <a:xfrm flipH="1">
            <a:off x="2862263" y="4778375"/>
            <a:ext cx="3779837" cy="315913"/>
          </a:xfrm>
          <a:prstGeom prst="line">
            <a:avLst/>
          </a:prstGeom>
          <a:noFill/>
          <a:ln w="25400">
            <a:solidFill>
              <a:srgbClr val="339966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347" name="Text Box 41"/>
          <p:cNvSpPr txBox="1">
            <a:spLocks noChangeArrowheads="1"/>
          </p:cNvSpPr>
          <p:nvPr/>
        </p:nvSpPr>
        <p:spPr bwMode="auto">
          <a:xfrm>
            <a:off x="1692275" y="4914900"/>
            <a:ext cx="9001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</a:rPr>
              <a:t>1812</a:t>
            </a:r>
          </a:p>
        </p:txBody>
      </p:sp>
      <p:sp>
        <p:nvSpPr>
          <p:cNvPr id="13348" name="Freeform 42"/>
          <p:cNvSpPr>
            <a:spLocks/>
          </p:cNvSpPr>
          <p:nvPr/>
        </p:nvSpPr>
        <p:spPr bwMode="auto">
          <a:xfrm>
            <a:off x="2771775" y="5184775"/>
            <a:ext cx="336550" cy="539750"/>
          </a:xfrm>
          <a:custGeom>
            <a:avLst/>
            <a:gdLst>
              <a:gd name="T0" fmla="*/ 73085325 w 212"/>
              <a:gd name="T1" fmla="*/ 0 h 340"/>
              <a:gd name="T2" fmla="*/ 428426563 w 212"/>
              <a:gd name="T3" fmla="*/ 143649700 h 340"/>
              <a:gd name="T4" fmla="*/ 531753763 w 212"/>
              <a:gd name="T5" fmla="*/ 423386250 h 340"/>
              <a:gd name="T6" fmla="*/ 408265313 w 212"/>
              <a:gd name="T7" fmla="*/ 730845313 h 340"/>
              <a:gd name="T8" fmla="*/ 0 w 212"/>
              <a:gd name="T9" fmla="*/ 856853125 h 3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2"/>
              <a:gd name="T16" fmla="*/ 0 h 340"/>
              <a:gd name="T17" fmla="*/ 212 w 212"/>
              <a:gd name="T18" fmla="*/ 340 h 3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2" h="340">
                <a:moveTo>
                  <a:pt x="29" y="0"/>
                </a:moveTo>
                <a:cubicBezTo>
                  <a:pt x="80" y="14"/>
                  <a:pt x="140" y="29"/>
                  <a:pt x="170" y="57"/>
                </a:cubicBezTo>
                <a:cubicBezTo>
                  <a:pt x="200" y="85"/>
                  <a:pt x="212" y="129"/>
                  <a:pt x="211" y="168"/>
                </a:cubicBezTo>
                <a:cubicBezTo>
                  <a:pt x="210" y="207"/>
                  <a:pt x="197" y="261"/>
                  <a:pt x="162" y="290"/>
                </a:cubicBezTo>
                <a:cubicBezTo>
                  <a:pt x="127" y="319"/>
                  <a:pt x="34" y="330"/>
                  <a:pt x="0" y="340"/>
                </a:cubicBezTo>
              </a:path>
            </a:pathLst>
          </a:custGeom>
          <a:noFill/>
          <a:ln w="25400" cap="flat" cmpd="sng">
            <a:solidFill>
              <a:srgbClr val="339966"/>
            </a:solidFill>
            <a:prstDash val="solid"/>
            <a:round/>
            <a:headEnd type="none" w="med" len="med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349" name="Freeform 43"/>
          <p:cNvSpPr>
            <a:spLocks/>
          </p:cNvSpPr>
          <p:nvPr/>
        </p:nvSpPr>
        <p:spPr bwMode="auto">
          <a:xfrm>
            <a:off x="2771775" y="5589588"/>
            <a:ext cx="336550" cy="539750"/>
          </a:xfrm>
          <a:custGeom>
            <a:avLst/>
            <a:gdLst>
              <a:gd name="T0" fmla="*/ 73085325 w 212"/>
              <a:gd name="T1" fmla="*/ 0 h 340"/>
              <a:gd name="T2" fmla="*/ 428426563 w 212"/>
              <a:gd name="T3" fmla="*/ 143649700 h 340"/>
              <a:gd name="T4" fmla="*/ 531753763 w 212"/>
              <a:gd name="T5" fmla="*/ 423386250 h 340"/>
              <a:gd name="T6" fmla="*/ 408265313 w 212"/>
              <a:gd name="T7" fmla="*/ 730845313 h 340"/>
              <a:gd name="T8" fmla="*/ 0 w 212"/>
              <a:gd name="T9" fmla="*/ 856853125 h 3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2"/>
              <a:gd name="T16" fmla="*/ 0 h 340"/>
              <a:gd name="T17" fmla="*/ 212 w 212"/>
              <a:gd name="T18" fmla="*/ 340 h 3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2" h="340">
                <a:moveTo>
                  <a:pt x="29" y="0"/>
                </a:moveTo>
                <a:cubicBezTo>
                  <a:pt x="80" y="14"/>
                  <a:pt x="140" y="29"/>
                  <a:pt x="170" y="57"/>
                </a:cubicBezTo>
                <a:cubicBezTo>
                  <a:pt x="200" y="85"/>
                  <a:pt x="212" y="129"/>
                  <a:pt x="211" y="168"/>
                </a:cubicBezTo>
                <a:cubicBezTo>
                  <a:pt x="210" y="207"/>
                  <a:pt x="197" y="261"/>
                  <a:pt x="162" y="290"/>
                </a:cubicBezTo>
                <a:cubicBezTo>
                  <a:pt x="127" y="319"/>
                  <a:pt x="34" y="330"/>
                  <a:pt x="0" y="340"/>
                </a:cubicBezTo>
              </a:path>
            </a:pathLst>
          </a:custGeom>
          <a:noFill/>
          <a:ln w="25400" cap="flat" cmpd="sng">
            <a:solidFill>
              <a:srgbClr val="339966"/>
            </a:solidFill>
            <a:prstDash val="solid"/>
            <a:round/>
            <a:headEnd type="none" w="med" len="med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350" name="Text Box 44"/>
          <p:cNvSpPr txBox="1">
            <a:spLocks noChangeArrowheads="1"/>
          </p:cNvSpPr>
          <p:nvPr/>
        </p:nvSpPr>
        <p:spPr bwMode="auto">
          <a:xfrm>
            <a:off x="3446463" y="6354763"/>
            <a:ext cx="27003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chain of rehashings</a:t>
            </a:r>
          </a:p>
        </p:txBody>
      </p:sp>
      <p:sp>
        <p:nvSpPr>
          <p:cNvPr id="13351" name="Line 45"/>
          <p:cNvSpPr>
            <a:spLocks noChangeShapeType="1"/>
          </p:cNvSpPr>
          <p:nvPr/>
        </p:nvSpPr>
        <p:spPr bwMode="auto">
          <a:xfrm flipH="1" flipV="1">
            <a:off x="3176588" y="5634038"/>
            <a:ext cx="495300" cy="8096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352" name="Text Box 46"/>
          <p:cNvSpPr txBox="1">
            <a:spLocks noChangeArrowheads="1"/>
          </p:cNvSpPr>
          <p:nvPr/>
        </p:nvSpPr>
        <p:spPr bwMode="auto">
          <a:xfrm>
            <a:off x="1692275" y="5903913"/>
            <a:ext cx="9001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669900"/>
                </a:solidFill>
              </a:rPr>
              <a:t>1945</a:t>
            </a:r>
          </a:p>
        </p:txBody>
      </p:sp>
      <p:sp>
        <p:nvSpPr>
          <p:cNvPr id="13353" name="Text Box 47"/>
          <p:cNvSpPr txBox="1">
            <a:spLocks noChangeArrowheads="1"/>
          </p:cNvSpPr>
          <p:nvPr/>
        </p:nvSpPr>
        <p:spPr bwMode="auto">
          <a:xfrm rot="-266024">
            <a:off x="3762375" y="4598988"/>
            <a:ext cx="13049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hashing</a:t>
            </a:r>
          </a:p>
        </p:txBody>
      </p:sp>
    </p:spTree>
    <p:extLst>
      <p:ext uri="{BB962C8B-B14F-4D97-AF65-F5344CB8AC3E}">
        <p14:creationId xmlns:p14="http://schemas.microsoft.com/office/powerpoint/2010/main" val="19217719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Collision Handling: Open Address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1510" y="2020887"/>
            <a:ext cx="873097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800" dirty="0">
                <a:sym typeface="Symbol" pitchFamily="18" charset="2"/>
              </a:rPr>
              <a:t>All elements are stored in the hash table, no linked list is used. So, </a:t>
            </a:r>
            <a:r>
              <a:rPr lang="en-US" altLang="zh-CN" sz="2800" dirty="0">
                <a:solidFill>
                  <a:srgbClr val="FF0000"/>
                </a:solidFill>
                <a:sym typeface="Symbol" pitchFamily="18" charset="2"/>
              </a:rPr>
              <a:t>, the load factor, can not be larger than 1.</a:t>
            </a:r>
          </a:p>
          <a:p>
            <a:pPr eaLnBrk="1" hangingPunct="1">
              <a:lnSpc>
                <a:spcPct val="90000"/>
              </a:lnSpc>
            </a:pPr>
            <a:endParaRPr lang="en-US" altLang="zh-CN" sz="2800" dirty="0">
              <a:solidFill>
                <a:srgbClr val="FF0000"/>
              </a:solidFill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>
                <a:sym typeface="Symbol" pitchFamily="18" charset="2"/>
              </a:rPr>
              <a:t>Collision is settled by “</a:t>
            </a:r>
            <a:r>
              <a:rPr lang="en-US" altLang="zh-CN" sz="2800" dirty="0">
                <a:solidFill>
                  <a:srgbClr val="FF0000"/>
                </a:solidFill>
                <a:sym typeface="Symbol" pitchFamily="18" charset="2"/>
              </a:rPr>
              <a:t>rehashing</a:t>
            </a:r>
            <a:r>
              <a:rPr lang="en-US" altLang="zh-CN" sz="2800" dirty="0">
                <a:sym typeface="Symbol" pitchFamily="18" charset="2"/>
              </a:rPr>
              <a:t>” </a:t>
            </a:r>
            <a:r>
              <a:rPr lang="en-US" altLang="zh-CN" sz="1800" dirty="0">
                <a:sym typeface="Symbol" pitchFamily="18" charset="2"/>
              </a:rPr>
              <a:t>(</a:t>
            </a:r>
            <a:r>
              <a:rPr lang="zh-CN" altLang="en-US" sz="1800" dirty="0">
                <a:sym typeface="Symbol" pitchFamily="18" charset="2"/>
              </a:rPr>
              <a:t>再哈希</a:t>
            </a:r>
            <a:r>
              <a:rPr lang="en-US" altLang="zh-CN" sz="1800" dirty="0">
                <a:sym typeface="Symbol" pitchFamily="18" charset="2"/>
              </a:rPr>
              <a:t>)</a:t>
            </a:r>
            <a:r>
              <a:rPr lang="en-US" altLang="zh-CN" sz="2800" dirty="0">
                <a:sym typeface="Symbol" pitchFamily="18" charset="2"/>
              </a:rPr>
              <a:t>: a function is used to get a new hashing address for each collided address, i.e. the hash table slots are </a:t>
            </a:r>
            <a:r>
              <a:rPr lang="en-US" altLang="zh-CN" sz="2800" i="1" dirty="0">
                <a:sym typeface="Symbol" pitchFamily="18" charset="2"/>
              </a:rPr>
              <a:t>probed</a:t>
            </a:r>
            <a:r>
              <a:rPr lang="zh-CN" altLang="en-US" sz="2800" i="1" dirty="0">
                <a:sym typeface="Symbol" pitchFamily="18" charset="2"/>
              </a:rPr>
              <a:t> </a:t>
            </a:r>
            <a:r>
              <a:rPr lang="en-US" altLang="zh-CN" sz="2800" dirty="0">
                <a:sym typeface="Symbol" pitchFamily="18" charset="2"/>
              </a:rPr>
              <a:t>successively, until a valid location is found.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238879" y="444457"/>
            <a:ext cx="8637588" cy="762000"/>
          </a:xfrm>
        </p:spPr>
        <p:txBody>
          <a:bodyPr/>
          <a:lstStyle/>
          <a:p>
            <a:pPr eaLnBrk="1" hangingPunct="1"/>
            <a:r>
              <a:rPr lang="en-US" altLang="zh-CN" dirty="0"/>
              <a:t>Operations on Dynamic Sets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45931" y="2285494"/>
            <a:ext cx="879483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n-US" altLang="zh-CN" sz="2400" i="0" dirty="0">
                <a:solidFill>
                  <a:srgbClr val="000000"/>
                </a:solidFill>
                <a:latin typeface="STKaiti" charset="-122"/>
                <a:ea typeface="STKaiti" charset="-122"/>
                <a:cs typeface="STKaiti" charset="-122"/>
              </a:rPr>
              <a:t>Search(S, k): return the element the key of which is k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altLang="zh-CN" sz="2400" i="0" dirty="0">
                <a:solidFill>
                  <a:srgbClr val="000000"/>
                </a:solidFill>
                <a:latin typeface="STKaiti" charset="-122"/>
                <a:ea typeface="STKaiti" charset="-122"/>
                <a:cs typeface="STKaiti" charset="-122"/>
              </a:rPr>
              <a:t>Insert(S, x): insert the new element x into S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altLang="zh-CN" sz="2400" i="0" dirty="0">
                <a:solidFill>
                  <a:srgbClr val="000000"/>
                </a:solidFill>
                <a:latin typeface="STKaiti" charset="-122"/>
                <a:ea typeface="STKaiti" charset="-122"/>
                <a:cs typeface="STKaiti" charset="-122"/>
              </a:rPr>
              <a:t>Delete(S, x): delete x from S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altLang="zh-CN" sz="2400" i="0" dirty="0">
                <a:solidFill>
                  <a:srgbClr val="000000"/>
                </a:solidFill>
                <a:latin typeface="STKaiti" charset="-122"/>
                <a:ea typeface="STKaiti" charset="-122"/>
                <a:cs typeface="STKaiti" charset="-122"/>
              </a:rPr>
              <a:t>Minimum(S): return the element the key of which is the smallest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altLang="zh-CN" sz="2400" i="0" dirty="0">
                <a:solidFill>
                  <a:srgbClr val="000000"/>
                </a:solidFill>
                <a:latin typeface="STKaiti" charset="-122"/>
                <a:ea typeface="STKaiti" charset="-122"/>
                <a:cs typeface="STKaiti" charset="-122"/>
              </a:rPr>
              <a:t>Maximum(S): return the element the key of which is the largest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altLang="zh-CN" sz="2400" i="0" dirty="0">
                <a:solidFill>
                  <a:srgbClr val="000000"/>
                </a:solidFill>
                <a:latin typeface="STKaiti" charset="-122"/>
                <a:ea typeface="STKaiti" charset="-122"/>
                <a:cs typeface="STKaiti" charset="-122"/>
              </a:rPr>
              <a:t>Successor(S, x): return the element the key of which is the smallest among all elements that have larger keys than x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altLang="zh-CN" sz="2400" i="0" dirty="0">
                <a:solidFill>
                  <a:srgbClr val="000000"/>
                </a:solidFill>
                <a:latin typeface="STKaiti" charset="-122"/>
                <a:ea typeface="STKaiti" charset="-122"/>
                <a:cs typeface="STKaiti" charset="-122"/>
              </a:rPr>
              <a:t>Predecessor(S, x): return the element the key of which is the largest among all elements that have smaller keys than x</a:t>
            </a:r>
          </a:p>
          <a:p>
            <a:pPr marL="342900" indent="-342900" algn="l">
              <a:buFont typeface="Wingdings" pitchFamily="2" charset="2"/>
              <a:buChar char="n"/>
            </a:pPr>
            <a:endParaRPr lang="en-US" altLang="zh-CN" sz="2400" i="0" dirty="0">
              <a:solidFill>
                <a:srgbClr val="000000"/>
              </a:solidFill>
              <a:latin typeface="STKaiti" charset="-122"/>
              <a:ea typeface="STKaiti" charset="-122"/>
              <a:cs typeface="STKaiti" charset="-122"/>
            </a:endParaRPr>
          </a:p>
          <a:p>
            <a:pPr marL="342900" indent="-342900" algn="l">
              <a:buFont typeface="Wingdings" pitchFamily="2" charset="2"/>
              <a:buChar char="n"/>
            </a:pPr>
            <a:endParaRPr lang="en-US" altLang="zh-CN" sz="2400" i="0" dirty="0">
              <a:solidFill>
                <a:srgbClr val="000000"/>
              </a:solidFill>
              <a:latin typeface="STKaiti" charset="-122"/>
              <a:ea typeface="STKaiti" charset="-122"/>
              <a:cs typeface="STKaiti" charset="-122"/>
            </a:endParaRPr>
          </a:p>
          <a:p>
            <a:pPr marL="342900" indent="-342900" algn="l">
              <a:buFont typeface="Wingdings" pitchFamily="2" charset="2"/>
              <a:buChar char="n"/>
            </a:pPr>
            <a:endParaRPr lang="en-US" altLang="zh-CN" sz="2400" i="0" dirty="0">
              <a:solidFill>
                <a:srgbClr val="000000"/>
              </a:solidFill>
              <a:latin typeface="STKaiti" charset="-122"/>
              <a:ea typeface="STKaiti" charset="-122"/>
              <a:cs typeface="STKaiti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76B846E-6838-DF4E-A15C-F82685E22DF9}"/>
              </a:ext>
            </a:extLst>
          </p:cNvPr>
          <p:cNvSpPr txBox="1"/>
          <p:nvPr/>
        </p:nvSpPr>
        <p:spPr>
          <a:xfrm>
            <a:off x="174585" y="5634245"/>
            <a:ext cx="8794830" cy="4616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altLang="zh-CN" sz="2400" i="0" dirty="0">
                <a:solidFill>
                  <a:srgbClr val="000000"/>
                </a:solidFill>
                <a:latin typeface="STKaiti" charset="-122"/>
                <a:ea typeface="STKaiti" charset="-122"/>
                <a:cs typeface="STKaiti" charset="-122"/>
              </a:rPr>
              <a:t>Binary Search Tree: supports all these 7 operations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4429592-3F61-2941-A0EE-F9112DE2D50E}"/>
              </a:ext>
            </a:extLst>
          </p:cNvPr>
          <p:cNvSpPr txBox="1"/>
          <p:nvPr/>
        </p:nvSpPr>
        <p:spPr>
          <a:xfrm>
            <a:off x="160258" y="1766261"/>
            <a:ext cx="8794830" cy="461665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altLang="zh-CN" sz="2400" i="0" dirty="0">
                <a:solidFill>
                  <a:srgbClr val="000000"/>
                </a:solidFill>
                <a:latin typeface="STKaiti" charset="-122"/>
                <a:ea typeface="STKaiti" charset="-122"/>
                <a:cs typeface="STKaiti" charset="-122"/>
              </a:rPr>
              <a:t>Hash: supports </a:t>
            </a:r>
            <a:r>
              <a:rPr lang="en-US" altLang="zh-CN" sz="2400" i="0" dirty="0">
                <a:solidFill>
                  <a:srgbClr val="FF0000"/>
                </a:solidFill>
                <a:latin typeface="STKaiti" charset="-122"/>
                <a:ea typeface="STKaiti" charset="-122"/>
                <a:cs typeface="STKaiti" charset="-122"/>
              </a:rPr>
              <a:t>Search, Insert, Delete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577980F-3384-1446-86B5-529A799B2779}"/>
              </a:ext>
            </a:extLst>
          </p:cNvPr>
          <p:cNvSpPr txBox="1"/>
          <p:nvPr/>
        </p:nvSpPr>
        <p:spPr>
          <a:xfrm>
            <a:off x="160258" y="2249955"/>
            <a:ext cx="8794830" cy="1200329"/>
          </a:xfrm>
          <a:prstGeom prst="rect">
            <a:avLst/>
          </a:prstGeom>
          <a:solidFill>
            <a:srgbClr val="00B050">
              <a:alpha val="56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endParaRPr lang="en-US" altLang="zh-CN" sz="2400" i="0" dirty="0">
              <a:solidFill>
                <a:srgbClr val="FF0000"/>
              </a:solidFill>
              <a:latin typeface="STKaiti" charset="-122"/>
              <a:ea typeface="STKaiti" charset="-122"/>
              <a:cs typeface="STKaiti" charset="-122"/>
            </a:endParaRPr>
          </a:p>
          <a:p>
            <a:pPr algn="l"/>
            <a:endParaRPr lang="en-US" altLang="zh-CN" dirty="0">
              <a:solidFill>
                <a:srgbClr val="FF0000"/>
              </a:solidFill>
              <a:latin typeface="STKaiti" charset="-122"/>
              <a:ea typeface="STKaiti" charset="-122"/>
              <a:cs typeface="STKaiti" charset="-122"/>
            </a:endParaRPr>
          </a:p>
          <a:p>
            <a:pPr algn="l"/>
            <a:endParaRPr lang="en-US" altLang="zh-CN" sz="2400" i="0" dirty="0">
              <a:solidFill>
                <a:srgbClr val="FF0000"/>
              </a:solidFill>
              <a:latin typeface="STKaiti" charset="-122"/>
              <a:ea typeface="STKaiti" charset="-122"/>
              <a:cs typeface="STKaiti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86511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Probe Sequence (</a:t>
            </a:r>
            <a:r>
              <a:rPr lang="zh-CN" altLang="en-US" dirty="0"/>
              <a:t>探查序列</a:t>
            </a:r>
            <a:r>
              <a:rPr lang="en-US" altLang="zh-CN" dirty="0"/>
              <a:t>)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800" dirty="0">
                <a:sym typeface="Symbol" pitchFamily="18" charset="2"/>
              </a:rPr>
              <a:t>Given a key </a:t>
            </a:r>
            <a:r>
              <a:rPr lang="en-US" altLang="zh-CN" sz="2800" i="1" dirty="0">
                <a:sym typeface="Symbol" pitchFamily="18" charset="2"/>
              </a:rPr>
              <a:t>x</a:t>
            </a:r>
            <a:r>
              <a:rPr lang="en-US" altLang="zh-CN" sz="2800" dirty="0">
                <a:sym typeface="Symbol" pitchFamily="18" charset="2"/>
              </a:rPr>
              <a:t>, if we use open address hash to handle collision and the rehash function is </a:t>
            </a:r>
            <a:r>
              <a:rPr lang="en-US" altLang="zh-CN" sz="2800" i="1" dirty="0">
                <a:sym typeface="Symbol" pitchFamily="18" charset="2"/>
              </a:rPr>
              <a:t>rh(</a:t>
            </a:r>
            <a:r>
              <a:rPr lang="en-US" altLang="zh-CN" sz="2800" i="1" dirty="0" err="1">
                <a:sym typeface="Symbol" pitchFamily="18" charset="2"/>
              </a:rPr>
              <a:t>x,i</a:t>
            </a:r>
            <a:r>
              <a:rPr lang="en-US" altLang="zh-CN" sz="2800" i="1" dirty="0">
                <a:sym typeface="Symbol" pitchFamily="18" charset="2"/>
              </a:rPr>
              <a:t>)</a:t>
            </a:r>
            <a:r>
              <a:rPr lang="en-US" altLang="zh-CN" sz="2800" dirty="0">
                <a:sym typeface="Symbol" pitchFamily="18" charset="2"/>
              </a:rPr>
              <a:t>, then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2800" i="1" dirty="0">
                <a:sym typeface="Symbol" pitchFamily="18" charset="2"/>
              </a:rPr>
              <a:t>                 &lt;rh(x,0), rh(x,1), …, rh(x,m-1)&gt;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2800" dirty="0">
                <a:sym typeface="Symbol" pitchFamily="18" charset="2"/>
              </a:rPr>
              <a:t>    is called a probe sequence.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zh-CN" sz="2800" dirty="0"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>
                <a:sym typeface="Symbol" pitchFamily="18" charset="2"/>
              </a:rPr>
              <a:t>A probe sequence is a permutation of (0,1,2,..., </a:t>
            </a:r>
            <a:r>
              <a:rPr lang="en-US" altLang="zh-CN" sz="2800" i="1" dirty="0">
                <a:sym typeface="Symbol" pitchFamily="18" charset="2"/>
              </a:rPr>
              <a:t>m</a:t>
            </a:r>
            <a:r>
              <a:rPr lang="en-US" altLang="zh-CN" sz="2800" dirty="0">
                <a:sym typeface="Symbol" pitchFamily="18" charset="2"/>
              </a:rPr>
              <a:t>-1).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zh-CN" sz="2800" dirty="0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1635137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Commonly Used Probing Techniques</a:t>
            </a: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431540" y="1808820"/>
            <a:ext cx="8077200" cy="4450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i="1" dirty="0"/>
              <a:t>h(x) </a:t>
            </a:r>
            <a:r>
              <a:rPr lang="en-US" altLang="zh-CN" dirty="0"/>
              <a:t>is called auxiliary hash function (</a:t>
            </a:r>
            <a:r>
              <a:rPr lang="zh-CN" altLang="en-US" dirty="0"/>
              <a:t>辅助散列函数</a:t>
            </a:r>
            <a:r>
              <a:rPr lang="en-US" altLang="zh-CN" dirty="0"/>
              <a:t>)</a:t>
            </a:r>
          </a:p>
          <a:p>
            <a:pPr eaLnBrk="1" hangingPunct="1">
              <a:spcBef>
                <a:spcPct val="20000"/>
              </a:spcBef>
            </a:pPr>
            <a:endParaRPr lang="en-US" altLang="zh-CN" dirty="0"/>
          </a:p>
          <a:p>
            <a:pPr marL="342900" indent="-342900" eaLnBrk="1" hangingPunct="1">
              <a:spcBef>
                <a:spcPct val="20000"/>
              </a:spcBef>
              <a:buFont typeface="Wingdings" pitchFamily="2" charset="2"/>
              <a:buChar char="n"/>
            </a:pPr>
            <a:r>
              <a:rPr lang="en-US" altLang="zh-CN" dirty="0"/>
              <a:t>Linear probing:</a:t>
            </a:r>
            <a:r>
              <a:rPr lang="zh-CN" altLang="en-US" dirty="0"/>
              <a:t> （线性探查）</a:t>
            </a:r>
            <a:endParaRPr lang="en-US" altLang="zh-CN" dirty="0"/>
          </a:p>
          <a:p>
            <a:pPr algn="ctr" eaLnBrk="1" hangingPunct="1">
              <a:spcBef>
                <a:spcPct val="20000"/>
              </a:spcBef>
            </a:pPr>
            <a:r>
              <a:rPr lang="en-US" altLang="zh-CN" i="1" dirty="0"/>
              <a:t>rh(</a:t>
            </a:r>
            <a:r>
              <a:rPr lang="en-US" altLang="zh-CN" i="1" dirty="0" err="1"/>
              <a:t>x,i</a:t>
            </a:r>
            <a:r>
              <a:rPr lang="en-US" altLang="zh-CN" i="1" dirty="0"/>
              <a:t>)=(h(x)+</a:t>
            </a:r>
            <a:r>
              <a:rPr lang="en-US" altLang="zh-CN" i="1" dirty="0" err="1"/>
              <a:t>i</a:t>
            </a:r>
            <a:r>
              <a:rPr lang="en-US" altLang="zh-CN" i="1" dirty="0"/>
              <a:t>) mod m              </a:t>
            </a:r>
            <a:r>
              <a:rPr lang="en-US" altLang="zh-CN" dirty="0"/>
              <a:t>(</a:t>
            </a:r>
            <a:r>
              <a:rPr lang="en-US" altLang="zh-CN" i="1" dirty="0"/>
              <a:t>i</a:t>
            </a:r>
            <a:r>
              <a:rPr lang="en-US" altLang="zh-CN" dirty="0"/>
              <a:t>=0,1,...,</a:t>
            </a:r>
            <a:r>
              <a:rPr lang="en-US" altLang="zh-CN" i="1" dirty="0"/>
              <a:t>m</a:t>
            </a:r>
            <a:r>
              <a:rPr lang="en-US" altLang="zh-CN" dirty="0"/>
              <a:t>-1)</a:t>
            </a:r>
          </a:p>
          <a:p>
            <a:pPr marL="342900" indent="-342900" eaLnBrk="1" hangingPunct="1">
              <a:spcBef>
                <a:spcPct val="20000"/>
              </a:spcBef>
              <a:buFont typeface="Wingdings" pitchFamily="2" charset="2"/>
              <a:buChar char="n"/>
            </a:pPr>
            <a:r>
              <a:rPr lang="en-US" altLang="zh-CN" dirty="0"/>
              <a:t>Quadratic Probing:</a:t>
            </a:r>
            <a:r>
              <a:rPr lang="zh-CN" altLang="en-US" dirty="0"/>
              <a:t>（二次探查）</a:t>
            </a:r>
            <a:endParaRPr lang="en-US" altLang="zh-CN" dirty="0"/>
          </a:p>
          <a:p>
            <a:pPr algn="ctr" eaLnBrk="1" hangingPunct="1">
              <a:spcBef>
                <a:spcPct val="20000"/>
              </a:spcBef>
            </a:pPr>
            <a:r>
              <a:rPr lang="en-US" altLang="zh-CN" i="1" dirty="0"/>
              <a:t>rh</a:t>
            </a:r>
            <a:r>
              <a:rPr lang="en-US" altLang="zh-CN" dirty="0"/>
              <a:t>(</a:t>
            </a:r>
            <a:r>
              <a:rPr lang="en-US" altLang="zh-CN" i="1" dirty="0" err="1"/>
              <a:t>x,i</a:t>
            </a:r>
            <a:r>
              <a:rPr lang="en-US" altLang="zh-CN" dirty="0"/>
              <a:t>) = (</a:t>
            </a:r>
            <a:r>
              <a:rPr lang="en-US" altLang="zh-CN" i="1" dirty="0"/>
              <a:t>h(x)</a:t>
            </a:r>
            <a:r>
              <a:rPr lang="en-US" altLang="zh-CN" dirty="0"/>
              <a:t>+</a:t>
            </a:r>
            <a:r>
              <a:rPr lang="en-US" altLang="zh-CN" i="1" dirty="0"/>
              <a:t>c</a:t>
            </a:r>
            <a:r>
              <a:rPr lang="en-US" altLang="zh-CN" baseline="-25000" dirty="0"/>
              <a:t>1</a:t>
            </a:r>
            <a:r>
              <a:rPr lang="en-US" altLang="zh-CN" i="1" dirty="0"/>
              <a:t>i</a:t>
            </a:r>
            <a:r>
              <a:rPr lang="en-US" altLang="zh-CN" dirty="0"/>
              <a:t>+ </a:t>
            </a:r>
            <a:r>
              <a:rPr lang="en-US" altLang="zh-CN" i="1" dirty="0"/>
              <a:t>c</a:t>
            </a:r>
            <a:r>
              <a:rPr lang="en-US" altLang="zh-CN" baseline="-25000" dirty="0"/>
              <a:t>2</a:t>
            </a:r>
            <a:r>
              <a:rPr lang="en-US" altLang="zh-CN" i="1" dirty="0"/>
              <a:t>i</a:t>
            </a:r>
            <a:r>
              <a:rPr lang="en-US" altLang="zh-CN" baseline="30000" dirty="0"/>
              <a:t>2</a:t>
            </a:r>
            <a:r>
              <a:rPr lang="en-US" altLang="zh-CN" dirty="0"/>
              <a:t>) mod </a:t>
            </a:r>
            <a:r>
              <a:rPr lang="en-US" altLang="zh-CN" i="1" dirty="0"/>
              <a:t>m   </a:t>
            </a:r>
            <a:r>
              <a:rPr lang="en-US" altLang="zh-CN" dirty="0"/>
              <a:t>(</a:t>
            </a:r>
            <a:r>
              <a:rPr lang="en-US" altLang="zh-CN" i="1" dirty="0"/>
              <a:t>i</a:t>
            </a:r>
            <a:r>
              <a:rPr lang="en-US" altLang="zh-CN" dirty="0"/>
              <a:t>=0,1,...,</a:t>
            </a:r>
            <a:r>
              <a:rPr lang="en-US" altLang="zh-CN" i="1" dirty="0"/>
              <a:t>m</a:t>
            </a:r>
            <a:r>
              <a:rPr lang="en-US" altLang="zh-CN" dirty="0"/>
              <a:t>-1)</a:t>
            </a:r>
          </a:p>
          <a:p>
            <a:pPr marL="342900" indent="-342900" eaLnBrk="1" hangingPunct="1">
              <a:spcBef>
                <a:spcPct val="20000"/>
              </a:spcBef>
              <a:buFont typeface="Wingdings" pitchFamily="2" charset="2"/>
              <a:buChar char="n"/>
            </a:pPr>
            <a:r>
              <a:rPr lang="en-US" altLang="zh-CN" dirty="0"/>
              <a:t>Double hashing:</a:t>
            </a:r>
            <a:r>
              <a:rPr lang="zh-CN" altLang="en-US" dirty="0"/>
              <a:t>（双重散列）</a:t>
            </a:r>
            <a:endParaRPr lang="en-US" altLang="zh-CN" dirty="0"/>
          </a:p>
          <a:p>
            <a:pPr algn="ctr" eaLnBrk="1" hangingPunct="1">
              <a:spcBef>
                <a:spcPct val="20000"/>
              </a:spcBef>
            </a:pPr>
            <a:r>
              <a:rPr lang="en-US" altLang="zh-CN" i="1" dirty="0"/>
              <a:t>rh</a:t>
            </a:r>
            <a:r>
              <a:rPr lang="en-US" altLang="zh-CN" dirty="0"/>
              <a:t>(</a:t>
            </a:r>
            <a:r>
              <a:rPr lang="en-US" altLang="zh-CN" i="1" dirty="0" err="1"/>
              <a:t>x,i</a:t>
            </a:r>
            <a:r>
              <a:rPr lang="en-US" altLang="zh-CN" dirty="0"/>
              <a:t>) = (</a:t>
            </a:r>
            <a:r>
              <a:rPr lang="en-US" altLang="zh-CN" i="1" dirty="0"/>
              <a:t>h(x)</a:t>
            </a:r>
            <a:r>
              <a:rPr lang="en-US" altLang="zh-CN" dirty="0"/>
              <a:t>+ </a:t>
            </a:r>
            <a:r>
              <a:rPr lang="en-US" altLang="zh-CN" i="1" dirty="0"/>
              <a:t>ih</a:t>
            </a:r>
            <a:r>
              <a:rPr lang="en-US" altLang="zh-CN" baseline="-25000" dirty="0"/>
              <a:t>2</a:t>
            </a:r>
            <a:r>
              <a:rPr lang="en-US" altLang="zh-CN" dirty="0"/>
              <a:t>(</a:t>
            </a:r>
            <a:r>
              <a:rPr lang="en-US" altLang="zh-CN" i="1" dirty="0"/>
              <a:t>x</a:t>
            </a:r>
            <a:r>
              <a:rPr lang="en-US" altLang="zh-CN" dirty="0"/>
              <a:t>)) mod </a:t>
            </a:r>
            <a:r>
              <a:rPr lang="en-US" altLang="zh-CN" i="1" dirty="0"/>
              <a:t>m     </a:t>
            </a:r>
            <a:r>
              <a:rPr lang="en-US" altLang="zh-CN" dirty="0"/>
              <a:t>(</a:t>
            </a:r>
            <a:r>
              <a:rPr lang="en-US" altLang="zh-CN" i="1" dirty="0"/>
              <a:t>i</a:t>
            </a:r>
            <a:r>
              <a:rPr lang="en-US" altLang="zh-CN" dirty="0"/>
              <a:t>=0,1,...,</a:t>
            </a:r>
            <a:r>
              <a:rPr lang="en-US" altLang="zh-CN" i="1" dirty="0"/>
              <a:t>m</a:t>
            </a:r>
            <a:r>
              <a:rPr lang="en-US" altLang="zh-CN" dirty="0"/>
              <a:t>-1)</a:t>
            </a:r>
          </a:p>
          <a:p>
            <a:pPr algn="ctr" eaLnBrk="1" hangingPunct="1">
              <a:spcBef>
                <a:spcPct val="20000"/>
              </a:spcBef>
            </a:pPr>
            <a:endParaRPr lang="en-US" altLang="zh-CN" dirty="0"/>
          </a:p>
          <a:p>
            <a:pPr algn="ctr" eaLnBrk="1" hangingPunct="1">
              <a:spcBef>
                <a:spcPct val="20000"/>
              </a:spcBef>
            </a:pPr>
            <a:endParaRPr lang="en-US" altLang="zh-CN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4"/>
          <p:cNvSpPr>
            <a:spLocks noGrp="1" noChangeArrowheads="1"/>
          </p:cNvSpPr>
          <p:nvPr>
            <p:ph type="title"/>
          </p:nvPr>
        </p:nvSpPr>
        <p:spPr>
          <a:xfrm>
            <a:off x="317500" y="714872"/>
            <a:ext cx="8637588" cy="769441"/>
          </a:xfrm>
        </p:spPr>
        <p:txBody>
          <a:bodyPr/>
          <a:lstStyle/>
          <a:p>
            <a:pPr eaLnBrk="1" hangingPunct="1"/>
            <a:r>
              <a:rPr lang="en-US" altLang="zh-CN" dirty="0"/>
              <a:t>Linear Probing</a:t>
            </a:r>
          </a:p>
        </p:txBody>
      </p:sp>
      <p:sp>
        <p:nvSpPr>
          <p:cNvPr id="13315" name="Rectangle 5"/>
          <p:cNvSpPr>
            <a:spLocks noChangeArrowheads="1"/>
          </p:cNvSpPr>
          <p:nvPr/>
        </p:nvSpPr>
        <p:spPr bwMode="auto">
          <a:xfrm>
            <a:off x="1466850" y="2349500"/>
            <a:ext cx="1295400" cy="40322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13316" name="Line 6"/>
          <p:cNvSpPr>
            <a:spLocks noChangeShapeType="1"/>
          </p:cNvSpPr>
          <p:nvPr/>
        </p:nvSpPr>
        <p:spPr bwMode="auto">
          <a:xfrm>
            <a:off x="1476375" y="4364038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317" name="Line 7"/>
          <p:cNvSpPr>
            <a:spLocks noChangeShapeType="1"/>
          </p:cNvSpPr>
          <p:nvPr/>
        </p:nvSpPr>
        <p:spPr bwMode="auto">
          <a:xfrm>
            <a:off x="1476375" y="3355975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318" name="Line 8"/>
          <p:cNvSpPr>
            <a:spLocks noChangeShapeType="1"/>
          </p:cNvSpPr>
          <p:nvPr/>
        </p:nvSpPr>
        <p:spPr bwMode="auto">
          <a:xfrm>
            <a:off x="1476375" y="2852738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319" name="Line 9"/>
          <p:cNvSpPr>
            <a:spLocks noChangeShapeType="1"/>
          </p:cNvSpPr>
          <p:nvPr/>
        </p:nvSpPr>
        <p:spPr bwMode="auto">
          <a:xfrm>
            <a:off x="1476375" y="38608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320" name="Line 10"/>
          <p:cNvSpPr>
            <a:spLocks noChangeShapeType="1"/>
          </p:cNvSpPr>
          <p:nvPr/>
        </p:nvSpPr>
        <p:spPr bwMode="auto">
          <a:xfrm>
            <a:off x="1476375" y="53721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321" name="Line 11"/>
          <p:cNvSpPr>
            <a:spLocks noChangeShapeType="1"/>
          </p:cNvSpPr>
          <p:nvPr/>
        </p:nvSpPr>
        <p:spPr bwMode="auto">
          <a:xfrm>
            <a:off x="1476375" y="4868863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322" name="Line 12"/>
          <p:cNvSpPr>
            <a:spLocks noChangeShapeType="1"/>
          </p:cNvSpPr>
          <p:nvPr/>
        </p:nvSpPr>
        <p:spPr bwMode="auto">
          <a:xfrm>
            <a:off x="1476375" y="5876925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323" name="Text Box 13"/>
          <p:cNvSpPr txBox="1">
            <a:spLocks noChangeArrowheads="1"/>
          </p:cNvSpPr>
          <p:nvPr/>
        </p:nvSpPr>
        <p:spPr bwMode="auto">
          <a:xfrm>
            <a:off x="1835150" y="1844675"/>
            <a:ext cx="504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i="1"/>
              <a:t>H</a:t>
            </a:r>
          </a:p>
        </p:txBody>
      </p:sp>
      <p:sp>
        <p:nvSpPr>
          <p:cNvPr id="13324" name="Text Box 14"/>
          <p:cNvSpPr txBox="1">
            <a:spLocks noChangeArrowheads="1"/>
          </p:cNvSpPr>
          <p:nvPr/>
        </p:nvSpPr>
        <p:spPr bwMode="auto">
          <a:xfrm>
            <a:off x="341313" y="1943100"/>
            <a:ext cx="1035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Index</a:t>
            </a:r>
          </a:p>
        </p:txBody>
      </p:sp>
      <p:sp>
        <p:nvSpPr>
          <p:cNvPr id="13325" name="Text Box 15"/>
          <p:cNvSpPr txBox="1">
            <a:spLocks noChangeArrowheads="1"/>
          </p:cNvSpPr>
          <p:nvPr/>
        </p:nvSpPr>
        <p:spPr bwMode="auto">
          <a:xfrm>
            <a:off x="1106488" y="2349500"/>
            <a:ext cx="3603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0</a:t>
            </a:r>
          </a:p>
        </p:txBody>
      </p:sp>
      <p:sp>
        <p:nvSpPr>
          <p:cNvPr id="13326" name="Text Box 16"/>
          <p:cNvSpPr txBox="1">
            <a:spLocks noChangeArrowheads="1"/>
          </p:cNvSpPr>
          <p:nvPr/>
        </p:nvSpPr>
        <p:spPr bwMode="auto">
          <a:xfrm>
            <a:off x="1106488" y="2889250"/>
            <a:ext cx="3603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1</a:t>
            </a:r>
          </a:p>
        </p:txBody>
      </p:sp>
      <p:sp>
        <p:nvSpPr>
          <p:cNvPr id="13327" name="Text Box 17"/>
          <p:cNvSpPr txBox="1">
            <a:spLocks noChangeArrowheads="1"/>
          </p:cNvSpPr>
          <p:nvPr/>
        </p:nvSpPr>
        <p:spPr bwMode="auto">
          <a:xfrm>
            <a:off x="1106488" y="3384550"/>
            <a:ext cx="3603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2</a:t>
            </a:r>
          </a:p>
        </p:txBody>
      </p:sp>
      <p:sp>
        <p:nvSpPr>
          <p:cNvPr id="13328" name="Text Box 18"/>
          <p:cNvSpPr txBox="1">
            <a:spLocks noChangeArrowheads="1"/>
          </p:cNvSpPr>
          <p:nvPr/>
        </p:nvSpPr>
        <p:spPr bwMode="auto">
          <a:xfrm>
            <a:off x="1106488" y="3878263"/>
            <a:ext cx="3603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3</a:t>
            </a:r>
          </a:p>
        </p:txBody>
      </p:sp>
      <p:sp>
        <p:nvSpPr>
          <p:cNvPr id="13329" name="Text Box 19"/>
          <p:cNvSpPr txBox="1">
            <a:spLocks noChangeArrowheads="1"/>
          </p:cNvSpPr>
          <p:nvPr/>
        </p:nvSpPr>
        <p:spPr bwMode="auto">
          <a:xfrm>
            <a:off x="1106488" y="4373563"/>
            <a:ext cx="3603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4</a:t>
            </a:r>
          </a:p>
        </p:txBody>
      </p:sp>
      <p:sp>
        <p:nvSpPr>
          <p:cNvPr id="13330" name="Text Box 20"/>
          <p:cNvSpPr txBox="1">
            <a:spLocks noChangeArrowheads="1"/>
          </p:cNvSpPr>
          <p:nvPr/>
        </p:nvSpPr>
        <p:spPr bwMode="auto">
          <a:xfrm>
            <a:off x="1106488" y="4914900"/>
            <a:ext cx="3603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5</a:t>
            </a:r>
          </a:p>
        </p:txBody>
      </p:sp>
      <p:sp>
        <p:nvSpPr>
          <p:cNvPr id="13331" name="Text Box 21"/>
          <p:cNvSpPr txBox="1">
            <a:spLocks noChangeArrowheads="1"/>
          </p:cNvSpPr>
          <p:nvPr/>
        </p:nvSpPr>
        <p:spPr bwMode="auto">
          <a:xfrm>
            <a:off x="1106488" y="5408613"/>
            <a:ext cx="3603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6</a:t>
            </a:r>
          </a:p>
        </p:txBody>
      </p:sp>
      <p:sp>
        <p:nvSpPr>
          <p:cNvPr id="13332" name="Text Box 22"/>
          <p:cNvSpPr txBox="1">
            <a:spLocks noChangeArrowheads="1"/>
          </p:cNvSpPr>
          <p:nvPr/>
        </p:nvSpPr>
        <p:spPr bwMode="auto">
          <a:xfrm>
            <a:off x="1106488" y="5903913"/>
            <a:ext cx="3603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7</a:t>
            </a:r>
          </a:p>
        </p:txBody>
      </p:sp>
      <p:sp>
        <p:nvSpPr>
          <p:cNvPr id="13333" name="Text Box 23"/>
          <p:cNvSpPr txBox="1">
            <a:spLocks noChangeArrowheads="1"/>
          </p:cNvSpPr>
          <p:nvPr/>
        </p:nvSpPr>
        <p:spPr bwMode="auto">
          <a:xfrm>
            <a:off x="3108325" y="1820950"/>
            <a:ext cx="5559130" cy="461665"/>
          </a:xfrm>
          <a:prstGeom prst="rect">
            <a:avLst/>
          </a:prstGeom>
          <a:solidFill>
            <a:srgbClr val="CCFFCC"/>
          </a:solidFill>
          <a:ln w="9525">
            <a:solidFill>
              <a:srgbClr val="008000"/>
            </a:solidFill>
            <a:miter lim="800000"/>
            <a:headEnd/>
            <a:tailEnd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dirty="0"/>
              <a:t>Auxiliary</a:t>
            </a:r>
            <a:r>
              <a:rPr lang="zh-CN" altLang="en-US" dirty="0"/>
              <a:t> </a:t>
            </a:r>
            <a:r>
              <a:rPr lang="en-US" altLang="zh-CN" dirty="0"/>
              <a:t>hash function: </a:t>
            </a:r>
            <a:r>
              <a:rPr lang="en-US" altLang="zh-CN" b="1" dirty="0">
                <a:solidFill>
                  <a:srgbClr val="FF0000"/>
                </a:solidFill>
              </a:rPr>
              <a:t>h(x)=5x mod 8</a:t>
            </a:r>
          </a:p>
        </p:txBody>
      </p:sp>
      <p:sp>
        <p:nvSpPr>
          <p:cNvPr id="13334" name="Text Box 24"/>
          <p:cNvSpPr txBox="1">
            <a:spLocks noChangeArrowheads="1"/>
          </p:cNvSpPr>
          <p:nvPr/>
        </p:nvSpPr>
        <p:spPr bwMode="auto">
          <a:xfrm>
            <a:off x="1692275" y="3878263"/>
            <a:ext cx="8556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0000CC"/>
                </a:solidFill>
              </a:rPr>
              <a:t>1055</a:t>
            </a:r>
          </a:p>
        </p:txBody>
      </p:sp>
      <p:sp>
        <p:nvSpPr>
          <p:cNvPr id="13335" name="Text Box 25"/>
          <p:cNvSpPr txBox="1">
            <a:spLocks noChangeArrowheads="1"/>
          </p:cNvSpPr>
          <p:nvPr/>
        </p:nvSpPr>
        <p:spPr bwMode="auto">
          <a:xfrm>
            <a:off x="1692275" y="4373563"/>
            <a:ext cx="8556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0000CC"/>
                </a:solidFill>
              </a:rPr>
              <a:t>1492</a:t>
            </a:r>
          </a:p>
        </p:txBody>
      </p:sp>
      <p:sp>
        <p:nvSpPr>
          <p:cNvPr id="13336" name="Text Box 26"/>
          <p:cNvSpPr txBox="1">
            <a:spLocks noChangeArrowheads="1"/>
          </p:cNvSpPr>
          <p:nvPr/>
        </p:nvSpPr>
        <p:spPr bwMode="auto">
          <a:xfrm>
            <a:off x="1736725" y="2349500"/>
            <a:ext cx="8556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0000CC"/>
                </a:solidFill>
              </a:rPr>
              <a:t>1776</a:t>
            </a:r>
          </a:p>
        </p:txBody>
      </p:sp>
      <p:sp>
        <p:nvSpPr>
          <p:cNvPr id="13337" name="Text Box 27"/>
          <p:cNvSpPr txBox="1">
            <a:spLocks noChangeArrowheads="1"/>
          </p:cNvSpPr>
          <p:nvPr/>
        </p:nvSpPr>
        <p:spPr bwMode="auto">
          <a:xfrm>
            <a:off x="1736725" y="5408613"/>
            <a:ext cx="8556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0000CC"/>
                </a:solidFill>
              </a:rPr>
              <a:t>1918</a:t>
            </a:r>
          </a:p>
        </p:txBody>
      </p:sp>
      <p:sp>
        <p:nvSpPr>
          <p:cNvPr id="13338" name="Cloud"/>
          <p:cNvSpPr>
            <a:spLocks noChangeAspect="1" noEditPoints="1" noChangeArrowheads="1"/>
          </p:cNvSpPr>
          <p:nvPr/>
        </p:nvSpPr>
        <p:spPr bwMode="auto">
          <a:xfrm>
            <a:off x="5534339" y="3091712"/>
            <a:ext cx="2731672" cy="2133583"/>
          </a:xfrm>
          <a:custGeom>
            <a:avLst/>
            <a:gdLst>
              <a:gd name="T0" fmla="*/ 1549207 w 21600"/>
              <a:gd name="T1" fmla="*/ 152344379 h 21600"/>
              <a:gd name="T2" fmla="*/ 249726541 w 21600"/>
              <a:gd name="T3" fmla="*/ 304364282 h 21600"/>
              <a:gd name="T4" fmla="*/ 499036737 w 21600"/>
              <a:gd name="T5" fmla="*/ 152344379 h 21600"/>
              <a:gd name="T6" fmla="*/ 249726541 w 21600"/>
              <a:gd name="T7" fmla="*/ 17420848 h 21600"/>
              <a:gd name="T8" fmla="*/ 0 60000 65536"/>
              <a:gd name="T9" fmla="*/ 0 60000 65536"/>
              <a:gd name="T10" fmla="*/ 0 60000 65536"/>
              <a:gd name="T11" fmla="*/ 0 60000 65536"/>
              <a:gd name="T12" fmla="*/ 2977 w 21600"/>
              <a:gd name="T13" fmla="*/ 3262 h 21600"/>
              <a:gd name="T14" fmla="*/ 17087 w 21600"/>
              <a:gd name="T15" fmla="*/ 1733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lnTo>
                  <a:pt x="1949" y="7180"/>
                </a:ln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FFBE7D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13339" name="Text Box 30"/>
          <p:cNvSpPr txBox="1">
            <a:spLocks noChangeArrowheads="1"/>
          </p:cNvSpPr>
          <p:nvPr/>
        </p:nvSpPr>
        <p:spPr bwMode="auto">
          <a:xfrm>
            <a:off x="5921375" y="3563938"/>
            <a:ext cx="9001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</a:rPr>
              <a:t>1812</a:t>
            </a:r>
          </a:p>
        </p:txBody>
      </p:sp>
      <p:sp>
        <p:nvSpPr>
          <p:cNvPr id="13340" name="Text Box 31"/>
          <p:cNvSpPr txBox="1">
            <a:spLocks noChangeArrowheads="1"/>
          </p:cNvSpPr>
          <p:nvPr/>
        </p:nvSpPr>
        <p:spPr bwMode="auto">
          <a:xfrm>
            <a:off x="6597650" y="4508500"/>
            <a:ext cx="9001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669900"/>
                </a:solidFill>
              </a:rPr>
              <a:t>1945</a:t>
            </a:r>
          </a:p>
        </p:txBody>
      </p:sp>
      <p:sp>
        <p:nvSpPr>
          <p:cNvPr id="13341" name="Line 32"/>
          <p:cNvSpPr>
            <a:spLocks noChangeShapeType="1"/>
          </p:cNvSpPr>
          <p:nvPr/>
        </p:nvSpPr>
        <p:spPr bwMode="auto">
          <a:xfrm flipH="1">
            <a:off x="2816225" y="3789363"/>
            <a:ext cx="3151188" cy="854075"/>
          </a:xfrm>
          <a:prstGeom prst="line">
            <a:avLst/>
          </a:prstGeom>
          <a:noFill/>
          <a:ln w="25400">
            <a:solidFill>
              <a:srgbClr val="9933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343" name="Freeform 35"/>
          <p:cNvSpPr>
            <a:spLocks/>
          </p:cNvSpPr>
          <p:nvPr/>
        </p:nvSpPr>
        <p:spPr bwMode="auto">
          <a:xfrm flipH="1">
            <a:off x="1106488" y="4778375"/>
            <a:ext cx="336550" cy="539750"/>
          </a:xfrm>
          <a:custGeom>
            <a:avLst/>
            <a:gdLst>
              <a:gd name="T0" fmla="*/ 73085325 w 212"/>
              <a:gd name="T1" fmla="*/ 0 h 340"/>
              <a:gd name="T2" fmla="*/ 428426563 w 212"/>
              <a:gd name="T3" fmla="*/ 143649700 h 340"/>
              <a:gd name="T4" fmla="*/ 531753763 w 212"/>
              <a:gd name="T5" fmla="*/ 423386250 h 340"/>
              <a:gd name="T6" fmla="*/ 408265313 w 212"/>
              <a:gd name="T7" fmla="*/ 730845313 h 340"/>
              <a:gd name="T8" fmla="*/ 0 w 212"/>
              <a:gd name="T9" fmla="*/ 856853125 h 3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2"/>
              <a:gd name="T16" fmla="*/ 0 h 340"/>
              <a:gd name="T17" fmla="*/ 212 w 212"/>
              <a:gd name="T18" fmla="*/ 340 h 3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2" h="340">
                <a:moveTo>
                  <a:pt x="29" y="0"/>
                </a:moveTo>
                <a:cubicBezTo>
                  <a:pt x="80" y="14"/>
                  <a:pt x="140" y="29"/>
                  <a:pt x="170" y="57"/>
                </a:cubicBezTo>
                <a:cubicBezTo>
                  <a:pt x="200" y="85"/>
                  <a:pt x="212" y="129"/>
                  <a:pt x="211" y="168"/>
                </a:cubicBezTo>
                <a:cubicBezTo>
                  <a:pt x="210" y="207"/>
                  <a:pt x="197" y="261"/>
                  <a:pt x="162" y="290"/>
                </a:cubicBezTo>
                <a:cubicBezTo>
                  <a:pt x="127" y="319"/>
                  <a:pt x="34" y="330"/>
                  <a:pt x="0" y="340"/>
                </a:cubicBezTo>
              </a:path>
            </a:pathLst>
          </a:custGeom>
          <a:noFill/>
          <a:ln w="25400" cap="flat" cmpd="sng">
            <a:solidFill>
              <a:srgbClr val="993300"/>
            </a:solidFill>
            <a:prstDash val="solid"/>
            <a:round/>
            <a:headEnd type="none" w="med" len="med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344" name="Text Box 36"/>
          <p:cNvSpPr txBox="1">
            <a:spLocks noChangeArrowheads="1"/>
          </p:cNvSpPr>
          <p:nvPr/>
        </p:nvSpPr>
        <p:spPr bwMode="auto">
          <a:xfrm rot="-819025">
            <a:off x="3486150" y="3879850"/>
            <a:ext cx="13049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hashing</a:t>
            </a:r>
          </a:p>
        </p:txBody>
      </p:sp>
      <p:sp>
        <p:nvSpPr>
          <p:cNvPr id="13345" name="Text Box 37"/>
          <p:cNvSpPr txBox="1">
            <a:spLocks noChangeArrowheads="1"/>
          </p:cNvSpPr>
          <p:nvPr/>
        </p:nvSpPr>
        <p:spPr bwMode="auto">
          <a:xfrm>
            <a:off x="0" y="4554538"/>
            <a:ext cx="13954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rehashing</a:t>
            </a:r>
          </a:p>
        </p:txBody>
      </p:sp>
      <p:sp>
        <p:nvSpPr>
          <p:cNvPr id="13346" name="Line 40"/>
          <p:cNvSpPr>
            <a:spLocks noChangeShapeType="1"/>
          </p:cNvSpPr>
          <p:nvPr/>
        </p:nvSpPr>
        <p:spPr bwMode="auto">
          <a:xfrm flipH="1">
            <a:off x="2862263" y="4778375"/>
            <a:ext cx="3779837" cy="315913"/>
          </a:xfrm>
          <a:prstGeom prst="line">
            <a:avLst/>
          </a:prstGeom>
          <a:noFill/>
          <a:ln w="25400">
            <a:solidFill>
              <a:srgbClr val="339966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347" name="Text Box 41"/>
          <p:cNvSpPr txBox="1">
            <a:spLocks noChangeArrowheads="1"/>
          </p:cNvSpPr>
          <p:nvPr/>
        </p:nvSpPr>
        <p:spPr bwMode="auto">
          <a:xfrm>
            <a:off x="1692275" y="4914900"/>
            <a:ext cx="9001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</a:rPr>
              <a:t>1812</a:t>
            </a:r>
          </a:p>
        </p:txBody>
      </p:sp>
      <p:sp>
        <p:nvSpPr>
          <p:cNvPr id="13348" name="Freeform 42"/>
          <p:cNvSpPr>
            <a:spLocks/>
          </p:cNvSpPr>
          <p:nvPr/>
        </p:nvSpPr>
        <p:spPr bwMode="auto">
          <a:xfrm>
            <a:off x="2771775" y="5184775"/>
            <a:ext cx="336550" cy="539750"/>
          </a:xfrm>
          <a:custGeom>
            <a:avLst/>
            <a:gdLst>
              <a:gd name="T0" fmla="*/ 73085325 w 212"/>
              <a:gd name="T1" fmla="*/ 0 h 340"/>
              <a:gd name="T2" fmla="*/ 428426563 w 212"/>
              <a:gd name="T3" fmla="*/ 143649700 h 340"/>
              <a:gd name="T4" fmla="*/ 531753763 w 212"/>
              <a:gd name="T5" fmla="*/ 423386250 h 340"/>
              <a:gd name="T6" fmla="*/ 408265313 w 212"/>
              <a:gd name="T7" fmla="*/ 730845313 h 340"/>
              <a:gd name="T8" fmla="*/ 0 w 212"/>
              <a:gd name="T9" fmla="*/ 856853125 h 3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2"/>
              <a:gd name="T16" fmla="*/ 0 h 340"/>
              <a:gd name="T17" fmla="*/ 212 w 212"/>
              <a:gd name="T18" fmla="*/ 340 h 3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2" h="340">
                <a:moveTo>
                  <a:pt x="29" y="0"/>
                </a:moveTo>
                <a:cubicBezTo>
                  <a:pt x="80" y="14"/>
                  <a:pt x="140" y="29"/>
                  <a:pt x="170" y="57"/>
                </a:cubicBezTo>
                <a:cubicBezTo>
                  <a:pt x="200" y="85"/>
                  <a:pt x="212" y="129"/>
                  <a:pt x="211" y="168"/>
                </a:cubicBezTo>
                <a:cubicBezTo>
                  <a:pt x="210" y="207"/>
                  <a:pt x="197" y="261"/>
                  <a:pt x="162" y="290"/>
                </a:cubicBezTo>
                <a:cubicBezTo>
                  <a:pt x="127" y="319"/>
                  <a:pt x="34" y="330"/>
                  <a:pt x="0" y="340"/>
                </a:cubicBezTo>
              </a:path>
            </a:pathLst>
          </a:custGeom>
          <a:noFill/>
          <a:ln w="25400" cap="flat" cmpd="sng">
            <a:solidFill>
              <a:srgbClr val="339966"/>
            </a:solidFill>
            <a:prstDash val="solid"/>
            <a:round/>
            <a:headEnd type="none" w="med" len="med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349" name="Freeform 43"/>
          <p:cNvSpPr>
            <a:spLocks/>
          </p:cNvSpPr>
          <p:nvPr/>
        </p:nvSpPr>
        <p:spPr bwMode="auto">
          <a:xfrm>
            <a:off x="2771775" y="5589588"/>
            <a:ext cx="336550" cy="539750"/>
          </a:xfrm>
          <a:custGeom>
            <a:avLst/>
            <a:gdLst>
              <a:gd name="T0" fmla="*/ 73085325 w 212"/>
              <a:gd name="T1" fmla="*/ 0 h 340"/>
              <a:gd name="T2" fmla="*/ 428426563 w 212"/>
              <a:gd name="T3" fmla="*/ 143649700 h 340"/>
              <a:gd name="T4" fmla="*/ 531753763 w 212"/>
              <a:gd name="T5" fmla="*/ 423386250 h 340"/>
              <a:gd name="T6" fmla="*/ 408265313 w 212"/>
              <a:gd name="T7" fmla="*/ 730845313 h 340"/>
              <a:gd name="T8" fmla="*/ 0 w 212"/>
              <a:gd name="T9" fmla="*/ 856853125 h 3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2"/>
              <a:gd name="T16" fmla="*/ 0 h 340"/>
              <a:gd name="T17" fmla="*/ 212 w 212"/>
              <a:gd name="T18" fmla="*/ 340 h 3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2" h="340">
                <a:moveTo>
                  <a:pt x="29" y="0"/>
                </a:moveTo>
                <a:cubicBezTo>
                  <a:pt x="80" y="14"/>
                  <a:pt x="140" y="29"/>
                  <a:pt x="170" y="57"/>
                </a:cubicBezTo>
                <a:cubicBezTo>
                  <a:pt x="200" y="85"/>
                  <a:pt x="212" y="129"/>
                  <a:pt x="211" y="168"/>
                </a:cubicBezTo>
                <a:cubicBezTo>
                  <a:pt x="210" y="207"/>
                  <a:pt x="197" y="261"/>
                  <a:pt x="162" y="290"/>
                </a:cubicBezTo>
                <a:cubicBezTo>
                  <a:pt x="127" y="319"/>
                  <a:pt x="34" y="330"/>
                  <a:pt x="0" y="340"/>
                </a:cubicBezTo>
              </a:path>
            </a:pathLst>
          </a:custGeom>
          <a:noFill/>
          <a:ln w="25400" cap="flat" cmpd="sng">
            <a:solidFill>
              <a:srgbClr val="339966"/>
            </a:solidFill>
            <a:prstDash val="solid"/>
            <a:round/>
            <a:headEnd type="none" w="med" len="med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350" name="Text Box 44"/>
          <p:cNvSpPr txBox="1">
            <a:spLocks noChangeArrowheads="1"/>
          </p:cNvSpPr>
          <p:nvPr/>
        </p:nvSpPr>
        <p:spPr bwMode="auto">
          <a:xfrm>
            <a:off x="3446463" y="6354763"/>
            <a:ext cx="27003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chain of rehashings</a:t>
            </a:r>
          </a:p>
        </p:txBody>
      </p:sp>
      <p:sp>
        <p:nvSpPr>
          <p:cNvPr id="13351" name="Line 45"/>
          <p:cNvSpPr>
            <a:spLocks noChangeShapeType="1"/>
          </p:cNvSpPr>
          <p:nvPr/>
        </p:nvSpPr>
        <p:spPr bwMode="auto">
          <a:xfrm flipH="1" flipV="1">
            <a:off x="3176588" y="5634038"/>
            <a:ext cx="495300" cy="8096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352" name="Text Box 46"/>
          <p:cNvSpPr txBox="1">
            <a:spLocks noChangeArrowheads="1"/>
          </p:cNvSpPr>
          <p:nvPr/>
        </p:nvSpPr>
        <p:spPr bwMode="auto">
          <a:xfrm>
            <a:off x="1692275" y="5903913"/>
            <a:ext cx="9001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669900"/>
                </a:solidFill>
              </a:rPr>
              <a:t>1945</a:t>
            </a:r>
          </a:p>
        </p:txBody>
      </p:sp>
      <p:sp>
        <p:nvSpPr>
          <p:cNvPr id="13353" name="Text Box 47"/>
          <p:cNvSpPr txBox="1">
            <a:spLocks noChangeArrowheads="1"/>
          </p:cNvSpPr>
          <p:nvPr/>
        </p:nvSpPr>
        <p:spPr bwMode="auto">
          <a:xfrm rot="-266024">
            <a:off x="3762375" y="4598988"/>
            <a:ext cx="13049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hashing</a:t>
            </a:r>
          </a:p>
        </p:txBody>
      </p:sp>
      <p:sp>
        <p:nvSpPr>
          <p:cNvPr id="42" name="Text Box 33"/>
          <p:cNvSpPr txBox="1">
            <a:spLocks noChangeArrowheads="1"/>
          </p:cNvSpPr>
          <p:nvPr/>
        </p:nvSpPr>
        <p:spPr bwMode="auto">
          <a:xfrm>
            <a:off x="3108325" y="2400300"/>
            <a:ext cx="5559130" cy="461665"/>
          </a:xfrm>
          <a:prstGeom prst="rect">
            <a:avLst/>
          </a:prstGeom>
          <a:solidFill>
            <a:srgbClr val="CCFFCC"/>
          </a:solidFill>
          <a:ln w="9525">
            <a:solidFill>
              <a:srgbClr val="008000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dirty="0"/>
              <a:t>Hash</a:t>
            </a:r>
            <a:r>
              <a:rPr lang="zh-CN" altLang="en-US" dirty="0"/>
              <a:t> </a:t>
            </a:r>
            <a:r>
              <a:rPr lang="en-US" altLang="zh-CN" dirty="0"/>
              <a:t>function: </a:t>
            </a:r>
            <a:r>
              <a:rPr lang="en-US" altLang="zh-CN" b="1" dirty="0">
                <a:solidFill>
                  <a:srgbClr val="FF0000"/>
                </a:solidFill>
              </a:rPr>
              <a:t>rh(</a:t>
            </a:r>
            <a:r>
              <a:rPr lang="en-US" altLang="zh-CN" b="1" dirty="0" err="1">
                <a:solidFill>
                  <a:srgbClr val="FF0000"/>
                </a:solidFill>
              </a:rPr>
              <a:t>x,i</a:t>
            </a:r>
            <a:r>
              <a:rPr lang="en-US" altLang="zh-CN" b="1" dirty="0">
                <a:solidFill>
                  <a:srgbClr val="FF0000"/>
                </a:solidFill>
              </a:rPr>
              <a:t>)=(h(x)+i) mod 8</a:t>
            </a:r>
            <a:endParaRPr lang="en-US" altLang="zh-CN" b="1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5CB1495-4878-4D4E-84E4-1E559B9CA579}"/>
              </a:ext>
            </a:extLst>
          </p:cNvPr>
          <p:cNvSpPr txBox="1"/>
          <p:nvPr/>
        </p:nvSpPr>
        <p:spPr>
          <a:xfrm>
            <a:off x="3852865" y="5225295"/>
            <a:ext cx="4814590" cy="1200329"/>
          </a:xfrm>
          <a:prstGeom prst="rect">
            <a:avLst/>
          </a:prstGeom>
          <a:ln w="381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zh-CN" altLang="en-US" dirty="0"/>
              <a:t>给定再哈希函数后，初始探查位置决定了整个序列，故只有</a:t>
            </a:r>
            <a:r>
              <a:rPr kumimoji="1" lang="en-US" altLang="zh-CN" dirty="0"/>
              <a:t>m</a:t>
            </a:r>
            <a:r>
              <a:rPr kumimoji="1" lang="zh-CN" altLang="en-US" dirty="0"/>
              <a:t>种不同的探查序列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4"/>
          <p:cNvSpPr>
            <a:spLocks noGrp="1" noChangeArrowheads="1"/>
          </p:cNvSpPr>
          <p:nvPr>
            <p:ph type="title"/>
          </p:nvPr>
        </p:nvSpPr>
        <p:spPr>
          <a:xfrm>
            <a:off x="317500" y="714872"/>
            <a:ext cx="8637588" cy="769441"/>
          </a:xfrm>
        </p:spPr>
        <p:txBody>
          <a:bodyPr/>
          <a:lstStyle/>
          <a:p>
            <a:pPr eaLnBrk="1" hangingPunct="1"/>
            <a:r>
              <a:rPr lang="en-US" altLang="zh-CN" dirty="0"/>
              <a:t>Quadratic Probing</a:t>
            </a:r>
          </a:p>
        </p:txBody>
      </p:sp>
      <p:sp>
        <p:nvSpPr>
          <p:cNvPr id="13315" name="Rectangle 5"/>
          <p:cNvSpPr>
            <a:spLocks noChangeArrowheads="1"/>
          </p:cNvSpPr>
          <p:nvPr/>
        </p:nvSpPr>
        <p:spPr bwMode="auto">
          <a:xfrm>
            <a:off x="1466850" y="2349500"/>
            <a:ext cx="1295400" cy="40322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13316" name="Line 6"/>
          <p:cNvSpPr>
            <a:spLocks noChangeShapeType="1"/>
          </p:cNvSpPr>
          <p:nvPr/>
        </p:nvSpPr>
        <p:spPr bwMode="auto">
          <a:xfrm>
            <a:off x="1476375" y="4364038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317" name="Line 7"/>
          <p:cNvSpPr>
            <a:spLocks noChangeShapeType="1"/>
          </p:cNvSpPr>
          <p:nvPr/>
        </p:nvSpPr>
        <p:spPr bwMode="auto">
          <a:xfrm>
            <a:off x="1476375" y="3355975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318" name="Line 8"/>
          <p:cNvSpPr>
            <a:spLocks noChangeShapeType="1"/>
          </p:cNvSpPr>
          <p:nvPr/>
        </p:nvSpPr>
        <p:spPr bwMode="auto">
          <a:xfrm>
            <a:off x="1476375" y="2852738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319" name="Line 9"/>
          <p:cNvSpPr>
            <a:spLocks noChangeShapeType="1"/>
          </p:cNvSpPr>
          <p:nvPr/>
        </p:nvSpPr>
        <p:spPr bwMode="auto">
          <a:xfrm>
            <a:off x="1476375" y="38608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320" name="Line 10"/>
          <p:cNvSpPr>
            <a:spLocks noChangeShapeType="1"/>
          </p:cNvSpPr>
          <p:nvPr/>
        </p:nvSpPr>
        <p:spPr bwMode="auto">
          <a:xfrm>
            <a:off x="1476375" y="53721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321" name="Line 11"/>
          <p:cNvSpPr>
            <a:spLocks noChangeShapeType="1"/>
          </p:cNvSpPr>
          <p:nvPr/>
        </p:nvSpPr>
        <p:spPr bwMode="auto">
          <a:xfrm>
            <a:off x="1476375" y="4868863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322" name="Line 12"/>
          <p:cNvSpPr>
            <a:spLocks noChangeShapeType="1"/>
          </p:cNvSpPr>
          <p:nvPr/>
        </p:nvSpPr>
        <p:spPr bwMode="auto">
          <a:xfrm>
            <a:off x="1476375" y="5876925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323" name="Text Box 13"/>
          <p:cNvSpPr txBox="1">
            <a:spLocks noChangeArrowheads="1"/>
          </p:cNvSpPr>
          <p:nvPr/>
        </p:nvSpPr>
        <p:spPr bwMode="auto">
          <a:xfrm>
            <a:off x="1835150" y="1844675"/>
            <a:ext cx="504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i="1"/>
              <a:t>H</a:t>
            </a:r>
          </a:p>
        </p:txBody>
      </p:sp>
      <p:sp>
        <p:nvSpPr>
          <p:cNvPr id="13324" name="Text Box 14"/>
          <p:cNvSpPr txBox="1">
            <a:spLocks noChangeArrowheads="1"/>
          </p:cNvSpPr>
          <p:nvPr/>
        </p:nvSpPr>
        <p:spPr bwMode="auto">
          <a:xfrm>
            <a:off x="341313" y="1943100"/>
            <a:ext cx="1035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Index</a:t>
            </a:r>
          </a:p>
        </p:txBody>
      </p:sp>
      <p:sp>
        <p:nvSpPr>
          <p:cNvPr id="13325" name="Text Box 15"/>
          <p:cNvSpPr txBox="1">
            <a:spLocks noChangeArrowheads="1"/>
          </p:cNvSpPr>
          <p:nvPr/>
        </p:nvSpPr>
        <p:spPr bwMode="auto">
          <a:xfrm>
            <a:off x="1106488" y="2349500"/>
            <a:ext cx="3603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0</a:t>
            </a:r>
          </a:p>
        </p:txBody>
      </p:sp>
      <p:sp>
        <p:nvSpPr>
          <p:cNvPr id="13326" name="Text Box 16"/>
          <p:cNvSpPr txBox="1">
            <a:spLocks noChangeArrowheads="1"/>
          </p:cNvSpPr>
          <p:nvPr/>
        </p:nvSpPr>
        <p:spPr bwMode="auto">
          <a:xfrm>
            <a:off x="1106488" y="2889250"/>
            <a:ext cx="3603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1</a:t>
            </a:r>
          </a:p>
        </p:txBody>
      </p:sp>
      <p:sp>
        <p:nvSpPr>
          <p:cNvPr id="13327" name="Text Box 17"/>
          <p:cNvSpPr txBox="1">
            <a:spLocks noChangeArrowheads="1"/>
          </p:cNvSpPr>
          <p:nvPr/>
        </p:nvSpPr>
        <p:spPr bwMode="auto">
          <a:xfrm>
            <a:off x="1106488" y="3384550"/>
            <a:ext cx="3603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2</a:t>
            </a:r>
          </a:p>
        </p:txBody>
      </p:sp>
      <p:sp>
        <p:nvSpPr>
          <p:cNvPr id="13328" name="Text Box 18"/>
          <p:cNvSpPr txBox="1">
            <a:spLocks noChangeArrowheads="1"/>
          </p:cNvSpPr>
          <p:nvPr/>
        </p:nvSpPr>
        <p:spPr bwMode="auto">
          <a:xfrm>
            <a:off x="1106488" y="3878263"/>
            <a:ext cx="3603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3</a:t>
            </a:r>
          </a:p>
        </p:txBody>
      </p:sp>
      <p:sp>
        <p:nvSpPr>
          <p:cNvPr id="13329" name="Text Box 19"/>
          <p:cNvSpPr txBox="1">
            <a:spLocks noChangeArrowheads="1"/>
          </p:cNvSpPr>
          <p:nvPr/>
        </p:nvSpPr>
        <p:spPr bwMode="auto">
          <a:xfrm>
            <a:off x="1106488" y="4373563"/>
            <a:ext cx="3603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4</a:t>
            </a:r>
          </a:p>
        </p:txBody>
      </p:sp>
      <p:sp>
        <p:nvSpPr>
          <p:cNvPr id="13330" name="Text Box 20"/>
          <p:cNvSpPr txBox="1">
            <a:spLocks noChangeArrowheads="1"/>
          </p:cNvSpPr>
          <p:nvPr/>
        </p:nvSpPr>
        <p:spPr bwMode="auto">
          <a:xfrm>
            <a:off x="1106488" y="4914900"/>
            <a:ext cx="3603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5</a:t>
            </a:r>
          </a:p>
        </p:txBody>
      </p:sp>
      <p:sp>
        <p:nvSpPr>
          <p:cNvPr id="13331" name="Text Box 21"/>
          <p:cNvSpPr txBox="1">
            <a:spLocks noChangeArrowheads="1"/>
          </p:cNvSpPr>
          <p:nvPr/>
        </p:nvSpPr>
        <p:spPr bwMode="auto">
          <a:xfrm>
            <a:off x="1106488" y="5408613"/>
            <a:ext cx="3603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6</a:t>
            </a:r>
          </a:p>
        </p:txBody>
      </p:sp>
      <p:sp>
        <p:nvSpPr>
          <p:cNvPr id="13332" name="Text Box 22"/>
          <p:cNvSpPr txBox="1">
            <a:spLocks noChangeArrowheads="1"/>
          </p:cNvSpPr>
          <p:nvPr/>
        </p:nvSpPr>
        <p:spPr bwMode="auto">
          <a:xfrm>
            <a:off x="1106488" y="5903913"/>
            <a:ext cx="3603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7</a:t>
            </a:r>
          </a:p>
        </p:txBody>
      </p:sp>
      <p:sp>
        <p:nvSpPr>
          <p:cNvPr id="13333" name="Text Box 23"/>
          <p:cNvSpPr txBox="1">
            <a:spLocks noChangeArrowheads="1"/>
          </p:cNvSpPr>
          <p:nvPr/>
        </p:nvSpPr>
        <p:spPr bwMode="auto">
          <a:xfrm>
            <a:off x="3108325" y="1820950"/>
            <a:ext cx="5559130" cy="461665"/>
          </a:xfrm>
          <a:prstGeom prst="rect">
            <a:avLst/>
          </a:prstGeom>
          <a:solidFill>
            <a:srgbClr val="CCFFCC"/>
          </a:solidFill>
          <a:ln w="9525">
            <a:solidFill>
              <a:srgbClr val="008000"/>
            </a:solidFill>
            <a:miter lim="800000"/>
            <a:headEnd/>
            <a:tailEnd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dirty="0"/>
              <a:t>Auxiliary</a:t>
            </a:r>
            <a:r>
              <a:rPr lang="zh-CN" altLang="en-US" dirty="0"/>
              <a:t> </a:t>
            </a:r>
            <a:r>
              <a:rPr lang="en-US" altLang="zh-CN" dirty="0"/>
              <a:t>hash function: </a:t>
            </a:r>
            <a:r>
              <a:rPr lang="en-US" altLang="zh-CN" b="1" dirty="0">
                <a:solidFill>
                  <a:srgbClr val="FF0000"/>
                </a:solidFill>
              </a:rPr>
              <a:t>h(x)=5x mod 8</a:t>
            </a:r>
          </a:p>
        </p:txBody>
      </p:sp>
      <p:sp>
        <p:nvSpPr>
          <p:cNvPr id="13334" name="Text Box 24"/>
          <p:cNvSpPr txBox="1">
            <a:spLocks noChangeArrowheads="1"/>
          </p:cNvSpPr>
          <p:nvPr/>
        </p:nvSpPr>
        <p:spPr bwMode="auto">
          <a:xfrm>
            <a:off x="1692275" y="3878263"/>
            <a:ext cx="8556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0000CC"/>
                </a:solidFill>
              </a:rPr>
              <a:t>1055</a:t>
            </a:r>
          </a:p>
        </p:txBody>
      </p:sp>
      <p:sp>
        <p:nvSpPr>
          <p:cNvPr id="13335" name="Text Box 25"/>
          <p:cNvSpPr txBox="1">
            <a:spLocks noChangeArrowheads="1"/>
          </p:cNvSpPr>
          <p:nvPr/>
        </p:nvSpPr>
        <p:spPr bwMode="auto">
          <a:xfrm>
            <a:off x="1692275" y="4373563"/>
            <a:ext cx="8556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0000CC"/>
                </a:solidFill>
              </a:rPr>
              <a:t>1492</a:t>
            </a:r>
          </a:p>
        </p:txBody>
      </p:sp>
      <p:sp>
        <p:nvSpPr>
          <p:cNvPr id="13336" name="Text Box 26"/>
          <p:cNvSpPr txBox="1">
            <a:spLocks noChangeArrowheads="1"/>
          </p:cNvSpPr>
          <p:nvPr/>
        </p:nvSpPr>
        <p:spPr bwMode="auto">
          <a:xfrm>
            <a:off x="1736725" y="2349500"/>
            <a:ext cx="8556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0000CC"/>
                </a:solidFill>
              </a:rPr>
              <a:t>1776</a:t>
            </a:r>
          </a:p>
        </p:txBody>
      </p:sp>
      <p:sp>
        <p:nvSpPr>
          <p:cNvPr id="13337" name="Text Box 27"/>
          <p:cNvSpPr txBox="1">
            <a:spLocks noChangeArrowheads="1"/>
          </p:cNvSpPr>
          <p:nvPr/>
        </p:nvSpPr>
        <p:spPr bwMode="auto">
          <a:xfrm>
            <a:off x="1736725" y="5408613"/>
            <a:ext cx="8556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0000CC"/>
                </a:solidFill>
              </a:rPr>
              <a:t>1918</a:t>
            </a:r>
          </a:p>
        </p:txBody>
      </p:sp>
      <p:sp>
        <p:nvSpPr>
          <p:cNvPr id="13338" name="Cloud"/>
          <p:cNvSpPr>
            <a:spLocks noChangeAspect="1" noEditPoints="1" noChangeArrowheads="1"/>
          </p:cNvSpPr>
          <p:nvPr/>
        </p:nvSpPr>
        <p:spPr bwMode="auto">
          <a:xfrm>
            <a:off x="5534339" y="3091712"/>
            <a:ext cx="2731672" cy="2133583"/>
          </a:xfrm>
          <a:custGeom>
            <a:avLst/>
            <a:gdLst>
              <a:gd name="T0" fmla="*/ 1549207 w 21600"/>
              <a:gd name="T1" fmla="*/ 152344379 h 21600"/>
              <a:gd name="T2" fmla="*/ 249726541 w 21600"/>
              <a:gd name="T3" fmla="*/ 304364282 h 21600"/>
              <a:gd name="T4" fmla="*/ 499036737 w 21600"/>
              <a:gd name="T5" fmla="*/ 152344379 h 21600"/>
              <a:gd name="T6" fmla="*/ 249726541 w 21600"/>
              <a:gd name="T7" fmla="*/ 17420848 h 21600"/>
              <a:gd name="T8" fmla="*/ 0 60000 65536"/>
              <a:gd name="T9" fmla="*/ 0 60000 65536"/>
              <a:gd name="T10" fmla="*/ 0 60000 65536"/>
              <a:gd name="T11" fmla="*/ 0 60000 65536"/>
              <a:gd name="T12" fmla="*/ 2977 w 21600"/>
              <a:gd name="T13" fmla="*/ 3262 h 21600"/>
              <a:gd name="T14" fmla="*/ 17087 w 21600"/>
              <a:gd name="T15" fmla="*/ 1733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lnTo>
                  <a:pt x="1949" y="7180"/>
                </a:ln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FFBE7D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13339" name="Text Box 30"/>
          <p:cNvSpPr txBox="1">
            <a:spLocks noChangeArrowheads="1"/>
          </p:cNvSpPr>
          <p:nvPr/>
        </p:nvSpPr>
        <p:spPr bwMode="auto">
          <a:xfrm>
            <a:off x="5921375" y="3563938"/>
            <a:ext cx="9001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</a:rPr>
              <a:t>1812</a:t>
            </a:r>
          </a:p>
        </p:txBody>
      </p:sp>
      <p:sp>
        <p:nvSpPr>
          <p:cNvPr id="13340" name="Text Box 31"/>
          <p:cNvSpPr txBox="1">
            <a:spLocks noChangeArrowheads="1"/>
          </p:cNvSpPr>
          <p:nvPr/>
        </p:nvSpPr>
        <p:spPr bwMode="auto">
          <a:xfrm>
            <a:off x="6597650" y="4508500"/>
            <a:ext cx="9001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669900"/>
                </a:solidFill>
              </a:rPr>
              <a:t>1945</a:t>
            </a:r>
          </a:p>
        </p:txBody>
      </p:sp>
      <p:sp>
        <p:nvSpPr>
          <p:cNvPr id="13341" name="Line 32"/>
          <p:cNvSpPr>
            <a:spLocks noChangeShapeType="1"/>
          </p:cNvSpPr>
          <p:nvPr/>
        </p:nvSpPr>
        <p:spPr bwMode="auto">
          <a:xfrm flipH="1">
            <a:off x="2816225" y="3789363"/>
            <a:ext cx="3151188" cy="854075"/>
          </a:xfrm>
          <a:prstGeom prst="line">
            <a:avLst/>
          </a:prstGeom>
          <a:noFill/>
          <a:ln w="25400">
            <a:solidFill>
              <a:srgbClr val="9933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344" name="Text Box 36"/>
          <p:cNvSpPr txBox="1">
            <a:spLocks noChangeArrowheads="1"/>
          </p:cNvSpPr>
          <p:nvPr/>
        </p:nvSpPr>
        <p:spPr bwMode="auto">
          <a:xfrm rot="-819025">
            <a:off x="3486150" y="3879850"/>
            <a:ext cx="13049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hashing</a:t>
            </a:r>
          </a:p>
        </p:txBody>
      </p:sp>
      <p:sp>
        <p:nvSpPr>
          <p:cNvPr id="13346" name="Line 40"/>
          <p:cNvSpPr>
            <a:spLocks noChangeShapeType="1"/>
          </p:cNvSpPr>
          <p:nvPr/>
        </p:nvSpPr>
        <p:spPr bwMode="auto">
          <a:xfrm flipH="1">
            <a:off x="2862263" y="4778375"/>
            <a:ext cx="3779837" cy="315913"/>
          </a:xfrm>
          <a:prstGeom prst="line">
            <a:avLst/>
          </a:prstGeom>
          <a:noFill/>
          <a:ln w="25400">
            <a:solidFill>
              <a:srgbClr val="339966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347" name="Text Box 41"/>
          <p:cNvSpPr txBox="1">
            <a:spLocks noChangeArrowheads="1"/>
          </p:cNvSpPr>
          <p:nvPr/>
        </p:nvSpPr>
        <p:spPr bwMode="auto">
          <a:xfrm>
            <a:off x="1692275" y="4914900"/>
            <a:ext cx="9001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</a:rPr>
              <a:t>1812</a:t>
            </a:r>
          </a:p>
        </p:txBody>
      </p:sp>
      <p:sp>
        <p:nvSpPr>
          <p:cNvPr id="13352" name="Text Box 46"/>
          <p:cNvSpPr txBox="1">
            <a:spLocks noChangeArrowheads="1"/>
          </p:cNvSpPr>
          <p:nvPr/>
        </p:nvSpPr>
        <p:spPr bwMode="auto">
          <a:xfrm>
            <a:off x="1674018" y="2887663"/>
            <a:ext cx="9001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669900"/>
                </a:solidFill>
              </a:rPr>
              <a:t>1945</a:t>
            </a:r>
          </a:p>
        </p:txBody>
      </p:sp>
      <p:sp>
        <p:nvSpPr>
          <p:cNvPr id="13353" name="Text Box 47"/>
          <p:cNvSpPr txBox="1">
            <a:spLocks noChangeArrowheads="1"/>
          </p:cNvSpPr>
          <p:nvPr/>
        </p:nvSpPr>
        <p:spPr bwMode="auto">
          <a:xfrm rot="-266024">
            <a:off x="3762375" y="4598988"/>
            <a:ext cx="13049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hashing</a:t>
            </a:r>
          </a:p>
        </p:txBody>
      </p:sp>
      <p:sp>
        <p:nvSpPr>
          <p:cNvPr id="42" name="Text Box 33"/>
          <p:cNvSpPr txBox="1">
            <a:spLocks noChangeArrowheads="1"/>
          </p:cNvSpPr>
          <p:nvPr/>
        </p:nvSpPr>
        <p:spPr bwMode="auto">
          <a:xfrm>
            <a:off x="3108325" y="2400300"/>
            <a:ext cx="5559130" cy="461665"/>
          </a:xfrm>
          <a:prstGeom prst="rect">
            <a:avLst/>
          </a:prstGeom>
          <a:solidFill>
            <a:srgbClr val="CCFFCC"/>
          </a:solidFill>
          <a:ln w="9525">
            <a:solidFill>
              <a:srgbClr val="008000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dirty="0"/>
              <a:t>Hash</a:t>
            </a:r>
            <a:r>
              <a:rPr lang="zh-CN" altLang="en-US" dirty="0"/>
              <a:t> </a:t>
            </a:r>
            <a:r>
              <a:rPr lang="en-US" altLang="zh-CN" dirty="0"/>
              <a:t>function: </a:t>
            </a:r>
            <a:r>
              <a:rPr lang="en-US" altLang="zh-CN" b="1" dirty="0">
                <a:solidFill>
                  <a:srgbClr val="FF0000"/>
                </a:solidFill>
              </a:rPr>
              <a:t>rh(</a:t>
            </a:r>
            <a:r>
              <a:rPr lang="en-US" altLang="zh-CN" b="1" dirty="0" err="1">
                <a:solidFill>
                  <a:srgbClr val="FF0000"/>
                </a:solidFill>
              </a:rPr>
              <a:t>x,i</a:t>
            </a:r>
            <a:r>
              <a:rPr lang="en-US" altLang="zh-CN" b="1" dirty="0">
                <a:solidFill>
                  <a:srgbClr val="FF0000"/>
                </a:solidFill>
              </a:rPr>
              <a:t>)=(h(x)+i</a:t>
            </a:r>
            <a:r>
              <a:rPr lang="en-US" altLang="zh-CN" b="1" baseline="30000" dirty="0">
                <a:solidFill>
                  <a:srgbClr val="FF0000"/>
                </a:solidFill>
              </a:rPr>
              <a:t>2</a:t>
            </a:r>
            <a:r>
              <a:rPr lang="en-US" altLang="zh-CN" b="1" dirty="0">
                <a:solidFill>
                  <a:srgbClr val="FF0000"/>
                </a:solidFill>
              </a:rPr>
              <a:t>) mod 8</a:t>
            </a:r>
            <a:endParaRPr lang="en-US" altLang="zh-CN" b="1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5CB1495-4878-4D4E-84E4-1E559B9CA579}"/>
              </a:ext>
            </a:extLst>
          </p:cNvPr>
          <p:cNvSpPr txBox="1"/>
          <p:nvPr/>
        </p:nvSpPr>
        <p:spPr>
          <a:xfrm>
            <a:off x="3852865" y="5298341"/>
            <a:ext cx="4365624" cy="1200329"/>
          </a:xfrm>
          <a:prstGeom prst="rect">
            <a:avLst/>
          </a:prstGeom>
          <a:ln w="381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给定再哈希函数后，初始</a:t>
            </a:r>
            <a:r>
              <a:rPr kumimoji="1" lang="zh-CN" altLang="en-US" dirty="0"/>
              <a:t>探查位置决定了整个序列，故只有</a:t>
            </a:r>
            <a:r>
              <a:rPr kumimoji="1" lang="en-US" altLang="zh-CN" dirty="0"/>
              <a:t>m</a:t>
            </a:r>
            <a:r>
              <a:rPr kumimoji="1" lang="zh-CN" altLang="en-US" dirty="0"/>
              <a:t>种不同的探查序列</a:t>
            </a:r>
          </a:p>
        </p:txBody>
      </p:sp>
    </p:spTree>
    <p:extLst>
      <p:ext uri="{BB962C8B-B14F-4D97-AF65-F5344CB8AC3E}">
        <p14:creationId xmlns:p14="http://schemas.microsoft.com/office/powerpoint/2010/main" val="1692271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4"/>
          <p:cNvSpPr>
            <a:spLocks noGrp="1" noChangeArrowheads="1"/>
          </p:cNvSpPr>
          <p:nvPr>
            <p:ph type="title"/>
          </p:nvPr>
        </p:nvSpPr>
        <p:spPr>
          <a:xfrm>
            <a:off x="317500" y="714872"/>
            <a:ext cx="8637588" cy="769441"/>
          </a:xfrm>
        </p:spPr>
        <p:txBody>
          <a:bodyPr/>
          <a:lstStyle/>
          <a:p>
            <a:pPr eaLnBrk="1" hangingPunct="1"/>
            <a:r>
              <a:rPr lang="en-US" altLang="zh-CN" dirty="0"/>
              <a:t>Double Hashing</a:t>
            </a:r>
          </a:p>
        </p:txBody>
      </p:sp>
      <p:sp>
        <p:nvSpPr>
          <p:cNvPr id="13315" name="Rectangle 5"/>
          <p:cNvSpPr>
            <a:spLocks noChangeArrowheads="1"/>
          </p:cNvSpPr>
          <p:nvPr/>
        </p:nvSpPr>
        <p:spPr bwMode="auto">
          <a:xfrm>
            <a:off x="1466850" y="2349500"/>
            <a:ext cx="1295400" cy="40322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13316" name="Line 6"/>
          <p:cNvSpPr>
            <a:spLocks noChangeShapeType="1"/>
          </p:cNvSpPr>
          <p:nvPr/>
        </p:nvSpPr>
        <p:spPr bwMode="auto">
          <a:xfrm>
            <a:off x="1476375" y="4364038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317" name="Line 7"/>
          <p:cNvSpPr>
            <a:spLocks noChangeShapeType="1"/>
          </p:cNvSpPr>
          <p:nvPr/>
        </p:nvSpPr>
        <p:spPr bwMode="auto">
          <a:xfrm>
            <a:off x="1476375" y="3355975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318" name="Line 8"/>
          <p:cNvSpPr>
            <a:spLocks noChangeShapeType="1"/>
          </p:cNvSpPr>
          <p:nvPr/>
        </p:nvSpPr>
        <p:spPr bwMode="auto">
          <a:xfrm>
            <a:off x="1476375" y="2852738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319" name="Line 9"/>
          <p:cNvSpPr>
            <a:spLocks noChangeShapeType="1"/>
          </p:cNvSpPr>
          <p:nvPr/>
        </p:nvSpPr>
        <p:spPr bwMode="auto">
          <a:xfrm>
            <a:off x="1476375" y="38608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320" name="Line 10"/>
          <p:cNvSpPr>
            <a:spLocks noChangeShapeType="1"/>
          </p:cNvSpPr>
          <p:nvPr/>
        </p:nvSpPr>
        <p:spPr bwMode="auto">
          <a:xfrm>
            <a:off x="1476375" y="53721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321" name="Line 11"/>
          <p:cNvSpPr>
            <a:spLocks noChangeShapeType="1"/>
          </p:cNvSpPr>
          <p:nvPr/>
        </p:nvSpPr>
        <p:spPr bwMode="auto">
          <a:xfrm>
            <a:off x="1476375" y="4868863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322" name="Line 12"/>
          <p:cNvSpPr>
            <a:spLocks noChangeShapeType="1"/>
          </p:cNvSpPr>
          <p:nvPr/>
        </p:nvSpPr>
        <p:spPr bwMode="auto">
          <a:xfrm>
            <a:off x="1476375" y="5876925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323" name="Text Box 13"/>
          <p:cNvSpPr txBox="1">
            <a:spLocks noChangeArrowheads="1"/>
          </p:cNvSpPr>
          <p:nvPr/>
        </p:nvSpPr>
        <p:spPr bwMode="auto">
          <a:xfrm>
            <a:off x="1835150" y="1844675"/>
            <a:ext cx="504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i="1"/>
              <a:t>H</a:t>
            </a:r>
          </a:p>
        </p:txBody>
      </p:sp>
      <p:sp>
        <p:nvSpPr>
          <p:cNvPr id="13324" name="Text Box 14"/>
          <p:cNvSpPr txBox="1">
            <a:spLocks noChangeArrowheads="1"/>
          </p:cNvSpPr>
          <p:nvPr/>
        </p:nvSpPr>
        <p:spPr bwMode="auto">
          <a:xfrm>
            <a:off x="341313" y="1943100"/>
            <a:ext cx="1035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Index</a:t>
            </a:r>
          </a:p>
        </p:txBody>
      </p:sp>
      <p:sp>
        <p:nvSpPr>
          <p:cNvPr id="13325" name="Text Box 15"/>
          <p:cNvSpPr txBox="1">
            <a:spLocks noChangeArrowheads="1"/>
          </p:cNvSpPr>
          <p:nvPr/>
        </p:nvSpPr>
        <p:spPr bwMode="auto">
          <a:xfrm>
            <a:off x="1106488" y="2349500"/>
            <a:ext cx="3603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0</a:t>
            </a:r>
          </a:p>
        </p:txBody>
      </p:sp>
      <p:sp>
        <p:nvSpPr>
          <p:cNvPr id="13326" name="Text Box 16"/>
          <p:cNvSpPr txBox="1">
            <a:spLocks noChangeArrowheads="1"/>
          </p:cNvSpPr>
          <p:nvPr/>
        </p:nvSpPr>
        <p:spPr bwMode="auto">
          <a:xfrm>
            <a:off x="1106488" y="2889250"/>
            <a:ext cx="3603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1</a:t>
            </a:r>
          </a:p>
        </p:txBody>
      </p:sp>
      <p:sp>
        <p:nvSpPr>
          <p:cNvPr id="13327" name="Text Box 17"/>
          <p:cNvSpPr txBox="1">
            <a:spLocks noChangeArrowheads="1"/>
          </p:cNvSpPr>
          <p:nvPr/>
        </p:nvSpPr>
        <p:spPr bwMode="auto">
          <a:xfrm>
            <a:off x="1106488" y="3384550"/>
            <a:ext cx="3603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2</a:t>
            </a:r>
          </a:p>
        </p:txBody>
      </p:sp>
      <p:sp>
        <p:nvSpPr>
          <p:cNvPr id="13328" name="Text Box 18"/>
          <p:cNvSpPr txBox="1">
            <a:spLocks noChangeArrowheads="1"/>
          </p:cNvSpPr>
          <p:nvPr/>
        </p:nvSpPr>
        <p:spPr bwMode="auto">
          <a:xfrm>
            <a:off x="1106488" y="3878263"/>
            <a:ext cx="3603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3</a:t>
            </a:r>
          </a:p>
        </p:txBody>
      </p:sp>
      <p:sp>
        <p:nvSpPr>
          <p:cNvPr id="13329" name="Text Box 19"/>
          <p:cNvSpPr txBox="1">
            <a:spLocks noChangeArrowheads="1"/>
          </p:cNvSpPr>
          <p:nvPr/>
        </p:nvSpPr>
        <p:spPr bwMode="auto">
          <a:xfrm>
            <a:off x="1106488" y="4373563"/>
            <a:ext cx="3603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4</a:t>
            </a:r>
          </a:p>
        </p:txBody>
      </p:sp>
      <p:sp>
        <p:nvSpPr>
          <p:cNvPr id="13330" name="Text Box 20"/>
          <p:cNvSpPr txBox="1">
            <a:spLocks noChangeArrowheads="1"/>
          </p:cNvSpPr>
          <p:nvPr/>
        </p:nvSpPr>
        <p:spPr bwMode="auto">
          <a:xfrm>
            <a:off x="1106488" y="4914900"/>
            <a:ext cx="3603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5</a:t>
            </a:r>
          </a:p>
        </p:txBody>
      </p:sp>
      <p:sp>
        <p:nvSpPr>
          <p:cNvPr id="13331" name="Text Box 21"/>
          <p:cNvSpPr txBox="1">
            <a:spLocks noChangeArrowheads="1"/>
          </p:cNvSpPr>
          <p:nvPr/>
        </p:nvSpPr>
        <p:spPr bwMode="auto">
          <a:xfrm>
            <a:off x="1106488" y="5408613"/>
            <a:ext cx="3603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6</a:t>
            </a:r>
          </a:p>
        </p:txBody>
      </p:sp>
      <p:sp>
        <p:nvSpPr>
          <p:cNvPr id="13332" name="Text Box 22"/>
          <p:cNvSpPr txBox="1">
            <a:spLocks noChangeArrowheads="1"/>
          </p:cNvSpPr>
          <p:nvPr/>
        </p:nvSpPr>
        <p:spPr bwMode="auto">
          <a:xfrm>
            <a:off x="1106488" y="5903913"/>
            <a:ext cx="3603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7</a:t>
            </a:r>
          </a:p>
        </p:txBody>
      </p:sp>
      <p:sp>
        <p:nvSpPr>
          <p:cNvPr id="13333" name="Text Box 23"/>
          <p:cNvSpPr txBox="1">
            <a:spLocks noChangeArrowheads="1"/>
          </p:cNvSpPr>
          <p:nvPr/>
        </p:nvSpPr>
        <p:spPr bwMode="auto">
          <a:xfrm>
            <a:off x="2951820" y="1820950"/>
            <a:ext cx="5559130" cy="461665"/>
          </a:xfrm>
          <a:prstGeom prst="rect">
            <a:avLst/>
          </a:prstGeom>
          <a:solidFill>
            <a:srgbClr val="CCFFCC"/>
          </a:solidFill>
          <a:ln w="9525">
            <a:solidFill>
              <a:srgbClr val="008000"/>
            </a:solidFill>
            <a:miter lim="800000"/>
            <a:headEnd/>
            <a:tailEnd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dirty="0"/>
              <a:t>Auxiliary</a:t>
            </a:r>
            <a:r>
              <a:rPr lang="zh-CN" altLang="en-US" dirty="0"/>
              <a:t> </a:t>
            </a:r>
            <a:r>
              <a:rPr lang="en-US" altLang="zh-CN" dirty="0"/>
              <a:t>hash function: </a:t>
            </a:r>
            <a:r>
              <a:rPr lang="en-US" altLang="zh-CN" b="1" dirty="0">
                <a:solidFill>
                  <a:srgbClr val="FF0000"/>
                </a:solidFill>
              </a:rPr>
              <a:t>h(x)=5x mod 8</a:t>
            </a:r>
          </a:p>
        </p:txBody>
      </p:sp>
      <p:sp>
        <p:nvSpPr>
          <p:cNvPr id="13334" name="Text Box 24"/>
          <p:cNvSpPr txBox="1">
            <a:spLocks noChangeArrowheads="1"/>
          </p:cNvSpPr>
          <p:nvPr/>
        </p:nvSpPr>
        <p:spPr bwMode="auto">
          <a:xfrm>
            <a:off x="1692275" y="3878263"/>
            <a:ext cx="8556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0000CC"/>
                </a:solidFill>
              </a:rPr>
              <a:t>1055</a:t>
            </a:r>
          </a:p>
        </p:txBody>
      </p:sp>
      <p:sp>
        <p:nvSpPr>
          <p:cNvPr id="13335" name="Text Box 25"/>
          <p:cNvSpPr txBox="1">
            <a:spLocks noChangeArrowheads="1"/>
          </p:cNvSpPr>
          <p:nvPr/>
        </p:nvSpPr>
        <p:spPr bwMode="auto">
          <a:xfrm>
            <a:off x="1692275" y="4373563"/>
            <a:ext cx="8556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0000CC"/>
                </a:solidFill>
              </a:rPr>
              <a:t>1492</a:t>
            </a:r>
          </a:p>
        </p:txBody>
      </p:sp>
      <p:sp>
        <p:nvSpPr>
          <p:cNvPr id="13336" name="Text Box 26"/>
          <p:cNvSpPr txBox="1">
            <a:spLocks noChangeArrowheads="1"/>
          </p:cNvSpPr>
          <p:nvPr/>
        </p:nvSpPr>
        <p:spPr bwMode="auto">
          <a:xfrm>
            <a:off x="1736725" y="2349500"/>
            <a:ext cx="8556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0000CC"/>
                </a:solidFill>
              </a:rPr>
              <a:t>1776</a:t>
            </a:r>
          </a:p>
        </p:txBody>
      </p:sp>
      <p:sp>
        <p:nvSpPr>
          <p:cNvPr id="13337" name="Text Box 27"/>
          <p:cNvSpPr txBox="1">
            <a:spLocks noChangeArrowheads="1"/>
          </p:cNvSpPr>
          <p:nvPr/>
        </p:nvSpPr>
        <p:spPr bwMode="auto">
          <a:xfrm>
            <a:off x="1736725" y="5408613"/>
            <a:ext cx="8556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0000CC"/>
                </a:solidFill>
              </a:rPr>
              <a:t>1918</a:t>
            </a:r>
          </a:p>
        </p:txBody>
      </p:sp>
      <p:sp>
        <p:nvSpPr>
          <p:cNvPr id="13338" name="Cloud"/>
          <p:cNvSpPr>
            <a:spLocks noChangeAspect="1" noEditPoints="1" noChangeArrowheads="1"/>
          </p:cNvSpPr>
          <p:nvPr/>
        </p:nvSpPr>
        <p:spPr bwMode="auto">
          <a:xfrm>
            <a:off x="5534339" y="3352800"/>
            <a:ext cx="2397395" cy="1872495"/>
          </a:xfrm>
          <a:custGeom>
            <a:avLst/>
            <a:gdLst>
              <a:gd name="T0" fmla="*/ 1549207 w 21600"/>
              <a:gd name="T1" fmla="*/ 152344379 h 21600"/>
              <a:gd name="T2" fmla="*/ 249726541 w 21600"/>
              <a:gd name="T3" fmla="*/ 304364282 h 21600"/>
              <a:gd name="T4" fmla="*/ 499036737 w 21600"/>
              <a:gd name="T5" fmla="*/ 152344379 h 21600"/>
              <a:gd name="T6" fmla="*/ 249726541 w 21600"/>
              <a:gd name="T7" fmla="*/ 17420848 h 21600"/>
              <a:gd name="T8" fmla="*/ 0 60000 65536"/>
              <a:gd name="T9" fmla="*/ 0 60000 65536"/>
              <a:gd name="T10" fmla="*/ 0 60000 65536"/>
              <a:gd name="T11" fmla="*/ 0 60000 65536"/>
              <a:gd name="T12" fmla="*/ 2977 w 21600"/>
              <a:gd name="T13" fmla="*/ 3262 h 21600"/>
              <a:gd name="T14" fmla="*/ 17087 w 21600"/>
              <a:gd name="T15" fmla="*/ 1733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lnTo>
                  <a:pt x="1949" y="7180"/>
                </a:ln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FFBE7D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13339" name="Text Box 30"/>
          <p:cNvSpPr txBox="1">
            <a:spLocks noChangeArrowheads="1"/>
          </p:cNvSpPr>
          <p:nvPr/>
        </p:nvSpPr>
        <p:spPr bwMode="auto">
          <a:xfrm>
            <a:off x="5921375" y="3563938"/>
            <a:ext cx="9001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</a:rPr>
              <a:t>1812</a:t>
            </a:r>
          </a:p>
        </p:txBody>
      </p:sp>
      <p:sp>
        <p:nvSpPr>
          <p:cNvPr id="13340" name="Text Box 31"/>
          <p:cNvSpPr txBox="1">
            <a:spLocks noChangeArrowheads="1"/>
          </p:cNvSpPr>
          <p:nvPr/>
        </p:nvSpPr>
        <p:spPr bwMode="auto">
          <a:xfrm>
            <a:off x="6597650" y="4508500"/>
            <a:ext cx="9001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669900"/>
                </a:solidFill>
              </a:rPr>
              <a:t>1945</a:t>
            </a:r>
          </a:p>
        </p:txBody>
      </p:sp>
      <p:sp>
        <p:nvSpPr>
          <p:cNvPr id="13341" name="Line 32"/>
          <p:cNvSpPr>
            <a:spLocks noChangeShapeType="1"/>
          </p:cNvSpPr>
          <p:nvPr/>
        </p:nvSpPr>
        <p:spPr bwMode="auto">
          <a:xfrm flipH="1">
            <a:off x="2816225" y="3789363"/>
            <a:ext cx="3151188" cy="854075"/>
          </a:xfrm>
          <a:prstGeom prst="line">
            <a:avLst/>
          </a:prstGeom>
          <a:noFill/>
          <a:ln w="25400">
            <a:solidFill>
              <a:srgbClr val="9933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344" name="Text Box 36"/>
          <p:cNvSpPr txBox="1">
            <a:spLocks noChangeArrowheads="1"/>
          </p:cNvSpPr>
          <p:nvPr/>
        </p:nvSpPr>
        <p:spPr bwMode="auto">
          <a:xfrm rot="-819025">
            <a:off x="3486150" y="3879850"/>
            <a:ext cx="13049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hashing</a:t>
            </a:r>
          </a:p>
        </p:txBody>
      </p:sp>
      <p:sp>
        <p:nvSpPr>
          <p:cNvPr id="13346" name="Line 40"/>
          <p:cNvSpPr>
            <a:spLocks noChangeShapeType="1"/>
          </p:cNvSpPr>
          <p:nvPr/>
        </p:nvSpPr>
        <p:spPr bwMode="auto">
          <a:xfrm flipH="1">
            <a:off x="2862263" y="4778375"/>
            <a:ext cx="3779837" cy="315913"/>
          </a:xfrm>
          <a:prstGeom prst="line">
            <a:avLst/>
          </a:prstGeom>
          <a:noFill/>
          <a:ln w="25400">
            <a:solidFill>
              <a:srgbClr val="339966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347" name="Text Box 41"/>
          <p:cNvSpPr txBox="1">
            <a:spLocks noChangeArrowheads="1"/>
          </p:cNvSpPr>
          <p:nvPr/>
        </p:nvSpPr>
        <p:spPr bwMode="auto">
          <a:xfrm>
            <a:off x="1694276" y="2923383"/>
            <a:ext cx="9001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 dirty="0">
                <a:solidFill>
                  <a:schemeClr val="tx2"/>
                </a:solidFill>
              </a:rPr>
              <a:t>1812</a:t>
            </a:r>
          </a:p>
        </p:txBody>
      </p:sp>
      <p:sp>
        <p:nvSpPr>
          <p:cNvPr id="13352" name="Text Box 46"/>
          <p:cNvSpPr txBox="1">
            <a:spLocks noChangeArrowheads="1"/>
          </p:cNvSpPr>
          <p:nvPr/>
        </p:nvSpPr>
        <p:spPr bwMode="auto">
          <a:xfrm>
            <a:off x="1616714" y="4894898"/>
            <a:ext cx="9001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 dirty="0">
                <a:solidFill>
                  <a:srgbClr val="669900"/>
                </a:solidFill>
              </a:rPr>
              <a:t>1945</a:t>
            </a:r>
          </a:p>
        </p:txBody>
      </p:sp>
      <p:sp>
        <p:nvSpPr>
          <p:cNvPr id="13353" name="Text Box 47"/>
          <p:cNvSpPr txBox="1">
            <a:spLocks noChangeArrowheads="1"/>
          </p:cNvSpPr>
          <p:nvPr/>
        </p:nvSpPr>
        <p:spPr bwMode="auto">
          <a:xfrm rot="-266024">
            <a:off x="3762375" y="4598988"/>
            <a:ext cx="13049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hashing</a:t>
            </a:r>
          </a:p>
        </p:txBody>
      </p:sp>
      <p:sp>
        <p:nvSpPr>
          <p:cNvPr id="42" name="Text Box 33"/>
          <p:cNvSpPr txBox="1">
            <a:spLocks noChangeArrowheads="1"/>
          </p:cNvSpPr>
          <p:nvPr/>
        </p:nvSpPr>
        <p:spPr bwMode="auto">
          <a:xfrm>
            <a:off x="2951820" y="2825245"/>
            <a:ext cx="6003268" cy="461665"/>
          </a:xfrm>
          <a:prstGeom prst="rect">
            <a:avLst/>
          </a:prstGeom>
          <a:solidFill>
            <a:srgbClr val="CCFFCC"/>
          </a:solidFill>
          <a:ln w="9525">
            <a:solidFill>
              <a:srgbClr val="008000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dirty="0"/>
              <a:t>Hash</a:t>
            </a:r>
            <a:r>
              <a:rPr lang="zh-CN" altLang="en-US" dirty="0"/>
              <a:t> </a:t>
            </a:r>
            <a:r>
              <a:rPr lang="en-US" altLang="zh-CN" dirty="0"/>
              <a:t>function: </a:t>
            </a:r>
            <a:r>
              <a:rPr lang="en-US" altLang="zh-CN" b="1" dirty="0">
                <a:solidFill>
                  <a:srgbClr val="FF0000"/>
                </a:solidFill>
              </a:rPr>
              <a:t>rh(</a:t>
            </a:r>
            <a:r>
              <a:rPr lang="en-US" altLang="zh-CN" b="1" dirty="0" err="1">
                <a:solidFill>
                  <a:srgbClr val="FF0000"/>
                </a:solidFill>
              </a:rPr>
              <a:t>x,i</a:t>
            </a:r>
            <a:r>
              <a:rPr lang="en-US" altLang="zh-CN" b="1" dirty="0">
                <a:solidFill>
                  <a:srgbClr val="FF0000"/>
                </a:solidFill>
              </a:rPr>
              <a:t>)=(h(x)+</a:t>
            </a:r>
            <a:r>
              <a:rPr lang="en-US" altLang="zh-CN" b="1" dirty="0" err="1">
                <a:solidFill>
                  <a:srgbClr val="FF0000"/>
                </a:solidFill>
              </a:rPr>
              <a:t>i</a:t>
            </a:r>
            <a:r>
              <a:rPr lang="en-US" altLang="zh-CN" b="1" dirty="0">
                <a:solidFill>
                  <a:srgbClr val="FF0000"/>
                </a:solidFill>
              </a:rPr>
              <a:t> h</a:t>
            </a:r>
            <a:r>
              <a:rPr lang="en-US" altLang="zh-CN" b="1" baseline="-25000" dirty="0">
                <a:solidFill>
                  <a:srgbClr val="FF0000"/>
                </a:solidFill>
              </a:rPr>
              <a:t>2</a:t>
            </a:r>
            <a:r>
              <a:rPr lang="en-US" altLang="zh-CN" b="1" dirty="0">
                <a:solidFill>
                  <a:srgbClr val="FF0000"/>
                </a:solidFill>
              </a:rPr>
              <a:t>(x)) mod 8</a:t>
            </a:r>
            <a:endParaRPr lang="en-US" altLang="zh-CN" b="1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5CB1495-4878-4D4E-84E4-1E559B9CA579}"/>
              </a:ext>
            </a:extLst>
          </p:cNvPr>
          <p:cNvSpPr txBox="1"/>
          <p:nvPr/>
        </p:nvSpPr>
        <p:spPr>
          <a:xfrm>
            <a:off x="3852865" y="5298341"/>
            <a:ext cx="4859596" cy="830997"/>
          </a:xfrm>
          <a:prstGeom prst="rect">
            <a:avLst/>
          </a:prstGeom>
          <a:ln w="381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zh-CN" altLang="en-US" dirty="0"/>
              <a:t>初始探查位置</a:t>
            </a:r>
            <a:r>
              <a:rPr lang="zh-CN" altLang="en-US" dirty="0"/>
              <a:t>不能</a:t>
            </a:r>
            <a:r>
              <a:rPr kumimoji="1" lang="zh-CN" altLang="en-US" dirty="0"/>
              <a:t>决定整个序列；</a:t>
            </a:r>
            <a:endParaRPr kumimoji="1" lang="en-US" altLang="zh-CN" dirty="0"/>
          </a:p>
          <a:p>
            <a:r>
              <a:rPr kumimoji="1" lang="zh-CN" altLang="en-US" dirty="0"/>
              <a:t>有</a:t>
            </a:r>
            <a:r>
              <a:rPr kumimoji="1" lang="en-US" altLang="zh-CN" dirty="0"/>
              <a:t>m</a:t>
            </a:r>
            <a:r>
              <a:rPr kumimoji="1" lang="en-US" altLang="zh-CN" baseline="30000" dirty="0"/>
              <a:t>2</a:t>
            </a:r>
            <a:r>
              <a:rPr kumimoji="1" lang="zh-CN" altLang="en-US" dirty="0"/>
              <a:t>种不同的探查序列</a:t>
            </a:r>
          </a:p>
        </p:txBody>
      </p:sp>
      <p:sp>
        <p:nvSpPr>
          <p:cNvPr id="37" name="Text Box 23">
            <a:extLst>
              <a:ext uri="{FF2B5EF4-FFF2-40B4-BE49-F238E27FC236}">
                <a16:creationId xmlns:a16="http://schemas.microsoft.com/office/drawing/2014/main" id="{251EC250-CD69-CF4C-B190-B44EE7F2C5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1820" y="2321657"/>
            <a:ext cx="6192180" cy="461665"/>
          </a:xfrm>
          <a:prstGeom prst="rect">
            <a:avLst/>
          </a:prstGeom>
          <a:solidFill>
            <a:srgbClr val="CCFFCC"/>
          </a:solidFill>
          <a:ln w="9525">
            <a:solidFill>
              <a:srgbClr val="008000"/>
            </a:solidFill>
            <a:miter lim="800000"/>
            <a:headEnd/>
            <a:tailEnd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dirty="0"/>
              <a:t>Auxiliary</a:t>
            </a:r>
            <a:r>
              <a:rPr lang="zh-CN" altLang="en-US" dirty="0"/>
              <a:t> </a:t>
            </a:r>
            <a:r>
              <a:rPr lang="en-US" altLang="zh-CN" dirty="0"/>
              <a:t>hash function: </a:t>
            </a:r>
            <a:r>
              <a:rPr lang="en-US" altLang="zh-CN" b="1" dirty="0">
                <a:solidFill>
                  <a:srgbClr val="FF0000"/>
                </a:solidFill>
              </a:rPr>
              <a:t>h</a:t>
            </a:r>
            <a:r>
              <a:rPr lang="en-US" altLang="zh-CN" b="1" baseline="-25000" dirty="0">
                <a:solidFill>
                  <a:srgbClr val="FF0000"/>
                </a:solidFill>
              </a:rPr>
              <a:t>2</a:t>
            </a:r>
            <a:r>
              <a:rPr lang="en-US" altLang="zh-CN" b="1" dirty="0">
                <a:solidFill>
                  <a:srgbClr val="FF0000"/>
                </a:solidFill>
              </a:rPr>
              <a:t>(x)= 1 + (3x mod 7)</a:t>
            </a:r>
          </a:p>
        </p:txBody>
      </p:sp>
    </p:spTree>
    <p:extLst>
      <p:ext uri="{BB962C8B-B14F-4D97-AF65-F5344CB8AC3E}">
        <p14:creationId xmlns:p14="http://schemas.microsoft.com/office/powerpoint/2010/main" val="5425882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17500" y="407095"/>
            <a:ext cx="8637588" cy="1077218"/>
          </a:xfrm>
        </p:spPr>
        <p:txBody>
          <a:bodyPr/>
          <a:lstStyle/>
          <a:p>
            <a:pPr eaLnBrk="1" hangingPunct="1"/>
            <a:r>
              <a:rPr lang="en-US" altLang="zh-CN" sz="4000" dirty="0"/>
              <a:t>Assumption: Uniform Hashing</a:t>
            </a:r>
            <a:br>
              <a:rPr lang="en-US" altLang="zh-CN" sz="4000" dirty="0"/>
            </a:br>
            <a:r>
              <a:rPr lang="zh-CN" altLang="en-US" sz="2400" dirty="0"/>
              <a:t>（一致哈希）</a:t>
            </a:r>
            <a:endParaRPr lang="en-US" altLang="zh-CN" sz="4000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989138"/>
            <a:ext cx="8613775" cy="4114800"/>
          </a:xfrm>
        </p:spPr>
        <p:txBody>
          <a:bodyPr/>
          <a:lstStyle/>
          <a:p>
            <a:pPr eaLnBrk="1" hangingPunct="1"/>
            <a:r>
              <a:rPr lang="en-US" altLang="zh-CN" sz="2800" dirty="0"/>
              <a:t>Each key is equally likely to have any of the </a:t>
            </a:r>
            <a:r>
              <a:rPr lang="en-US" altLang="zh-CN" sz="2800" i="1" dirty="0"/>
              <a:t>m</a:t>
            </a:r>
            <a:r>
              <a:rPr lang="en-US" altLang="zh-CN" sz="2800" dirty="0"/>
              <a:t>! permutations of (0,1,2...,</a:t>
            </a:r>
            <a:r>
              <a:rPr lang="en-US" altLang="zh-CN" sz="2800" i="1" dirty="0"/>
              <a:t>m</a:t>
            </a:r>
            <a:r>
              <a:rPr lang="en-US" altLang="zh-CN" sz="2800" dirty="0"/>
              <a:t>-1) as its probe sequence.</a:t>
            </a:r>
          </a:p>
          <a:p>
            <a:pPr eaLnBrk="1" hangingPunct="1"/>
            <a:endParaRPr lang="en-US" altLang="zh-CN" sz="2800" dirty="0"/>
          </a:p>
          <a:p>
            <a:pPr eaLnBrk="1" hangingPunct="1"/>
            <a:r>
              <a:rPr lang="en-US" altLang="zh-CN" sz="2800" dirty="0"/>
              <a:t>It is a generalization of the simple uniform hashing assumption.</a:t>
            </a:r>
          </a:p>
          <a:p>
            <a:pPr eaLnBrk="1" hangingPunct="1"/>
            <a:endParaRPr lang="en-US" altLang="zh-CN" sz="2800" dirty="0"/>
          </a:p>
          <a:p>
            <a:pPr eaLnBrk="1" hangingPunct="1"/>
            <a:r>
              <a:rPr lang="zh-CN" altLang="en-US" sz="2800" dirty="0"/>
              <a:t>注意：线性探查、二次探查、双重哈希均不满足一致哈希假设。</a:t>
            </a:r>
            <a:endParaRPr lang="en-US" altLang="zh-CN" sz="2800" dirty="0"/>
          </a:p>
          <a:p>
            <a:pPr eaLnBrk="1" hangingPunct="1">
              <a:lnSpc>
                <a:spcPct val="110000"/>
              </a:lnSpc>
              <a:spcBef>
                <a:spcPct val="30000"/>
              </a:spcBef>
            </a:pPr>
            <a:endParaRPr lang="en-US" altLang="zh-CN" sz="2800" dirty="0"/>
          </a:p>
          <a:p>
            <a:pPr eaLnBrk="1" hangingPunct="1">
              <a:lnSpc>
                <a:spcPct val="110000"/>
              </a:lnSpc>
              <a:spcBef>
                <a:spcPct val="30000"/>
              </a:spcBef>
            </a:pPr>
            <a:endParaRPr lang="en-US" altLang="zh-CN" sz="2800" dirty="0"/>
          </a:p>
          <a:p>
            <a:pPr eaLnBrk="1" hangingPunct="1"/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5276545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D071C9-11D5-6C43-AE74-04014A2DB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For your reference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C6A9C8C-4109-744A-980A-E2E1A52681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6745" y="1898830"/>
            <a:ext cx="4303583" cy="3870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2276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317500" y="37763"/>
            <a:ext cx="8637588" cy="1446550"/>
          </a:xfrm>
        </p:spPr>
        <p:txBody>
          <a:bodyPr/>
          <a:lstStyle/>
          <a:p>
            <a:pPr eaLnBrk="1" hangingPunct="1"/>
            <a:r>
              <a:rPr lang="en-US" altLang="zh-CN" dirty="0"/>
              <a:t>The average cost of </a:t>
            </a:r>
            <a:br>
              <a:rPr lang="en-US" altLang="zh-CN" dirty="0"/>
            </a:br>
            <a:r>
              <a:rPr lang="en-US" altLang="zh-CN" dirty="0"/>
              <a:t>an unsuccessful search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364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28613" y="1941513"/>
                <a:ext cx="8208962" cy="4772852"/>
              </a:xfrm>
            </p:spPr>
            <p:txBody>
              <a:bodyPr/>
              <a:lstStyle/>
              <a:p>
                <a:pPr eaLnBrk="1" hangingPunct="1"/>
                <a:r>
                  <a:rPr lang="en-US" altLang="zh-CN" sz="2400" dirty="0"/>
                  <a:t>Assuming uniform hashing, the average number of probes in an unsuccessful search is at most 1/(1-</a:t>
                </a:r>
                <a:r>
                  <a:rPr lang="en-US" altLang="zh-CN" sz="2400" dirty="0">
                    <a:sym typeface="Symbol" pitchFamily="18" charset="2"/>
                  </a:rPr>
                  <a:t>) (=</a:t>
                </a:r>
                <a:r>
                  <a:rPr lang="en-US" altLang="zh-CN" sz="2400" i="1" dirty="0">
                    <a:sym typeface="Symbol" pitchFamily="18" charset="2"/>
                  </a:rPr>
                  <a:t>n</a:t>
                </a:r>
                <a:r>
                  <a:rPr lang="en-US" altLang="zh-CN" sz="2400" dirty="0">
                    <a:sym typeface="Symbol" pitchFamily="18" charset="2"/>
                  </a:rPr>
                  <a:t>/</a:t>
                </a:r>
                <a:r>
                  <a:rPr lang="en-US" altLang="zh-CN" sz="2400" i="1" dirty="0">
                    <a:sym typeface="Symbol" pitchFamily="18" charset="2"/>
                  </a:rPr>
                  <a:t>m</a:t>
                </a:r>
                <a:r>
                  <a:rPr lang="en-US" altLang="zh-CN" sz="2400" dirty="0">
                    <a:sym typeface="Symbol" pitchFamily="18" charset="2"/>
                  </a:rPr>
                  <a:t>&lt;1)</a:t>
                </a:r>
              </a:p>
              <a:p>
                <a:pPr eaLnBrk="1" hangingPunct="1"/>
                <a:r>
                  <a:rPr lang="en-US" altLang="zh-CN" sz="2400" dirty="0">
                    <a:sym typeface="Symbol" pitchFamily="18" charset="2"/>
                  </a:rPr>
                  <a:t>Let </a:t>
                </a:r>
                <a:r>
                  <a:rPr lang="en-US" altLang="zh-CN" sz="2400" i="1" dirty="0">
                    <a:sym typeface="Symbol" pitchFamily="18" charset="2"/>
                  </a:rPr>
                  <a:t>X</a:t>
                </a:r>
                <a:r>
                  <a:rPr lang="en-US" altLang="zh-CN" sz="2400" dirty="0">
                    <a:sym typeface="Symbol" pitchFamily="18" charset="2"/>
                  </a:rPr>
                  <a:t> denote the number of probes </a:t>
                </a:r>
                <a:r>
                  <a:rPr lang="en-US" altLang="zh-CN" sz="2400" dirty="0"/>
                  <a:t>in an unsuccessful search.</a:t>
                </a:r>
              </a:p>
              <a:p>
                <a:pPr lvl="1" eaLnBrk="1" hangingPunct="1"/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𝑋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itchFamily="18" charset="2"/>
                              </a:rPr>
                              <m:t>≥1</m:t>
                            </m:r>
                          </m:e>
                        </m:d>
                      </m:e>
                    </m:func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=1</m:t>
                    </m:r>
                  </m:oMath>
                </a14:m>
                <a:endParaRPr lang="en-US" altLang="zh-CN" sz="2000" b="0" dirty="0">
                  <a:ea typeface="Cambria Math" panose="02040503050406030204" pitchFamily="18" charset="0"/>
                  <a:sym typeface="Symbol" pitchFamily="18" charset="2"/>
                </a:endParaRPr>
              </a:p>
              <a:p>
                <a:pPr lvl="1" eaLnBrk="1" hangingPunct="1"/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000" i="1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>
                            <a:latin typeface="Cambria Math" panose="02040503050406030204" pitchFamily="18" charset="0"/>
                            <a:sym typeface="Symbol" pitchFamily="18" charset="2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𝑋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itchFamily="18" charset="2"/>
                              </a:rPr>
                              <m:t>≥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itchFamily="18" charset="2"/>
                              </a:rPr>
                              <m:t>2</m:t>
                            </m:r>
                          </m:e>
                        </m:d>
                      </m:e>
                    </m:func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 </m:t>
                    </m:r>
                    <m:f>
                      <m:f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𝑛</m:t>
                        </m:r>
                      </m:num>
                      <m:den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𝑚</m:t>
                        </m:r>
                      </m:den>
                    </m:f>
                  </m:oMath>
                </a14:m>
                <a:r>
                  <a:rPr lang="en-US" altLang="zh-CN" sz="2000" dirty="0">
                    <a:ea typeface="Cambria Math" panose="02040503050406030204" pitchFamily="18" charset="0"/>
                    <a:sym typeface="Symbol" pitchFamily="18" charset="2"/>
                  </a:rPr>
                  <a:t>, because the probability of the first probed position being occupied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</m:ctrlPr>
                      </m:fPr>
                      <m:num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𝑛</m:t>
                        </m:r>
                      </m:num>
                      <m:den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𝑚</m:t>
                        </m:r>
                      </m:den>
                    </m:f>
                  </m:oMath>
                </a14:m>
                <a:endParaRPr lang="en-US" altLang="zh-CN" sz="2000" dirty="0">
                  <a:ea typeface="Cambria Math" panose="02040503050406030204" pitchFamily="18" charset="0"/>
                  <a:sym typeface="Symbol" pitchFamily="18" charset="2"/>
                </a:endParaRPr>
              </a:p>
              <a:p>
                <a:pPr lvl="1" eaLnBrk="1" hangingPunct="1"/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000" i="1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>
                            <a:latin typeface="Cambria Math" panose="02040503050406030204" pitchFamily="18" charset="0"/>
                            <a:sym typeface="Symbol" pitchFamily="18" charset="2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𝑋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itchFamily="18" charset="2"/>
                              </a:rPr>
                              <m:t>≥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itchFamily="18" charset="2"/>
                              </a:rPr>
                              <m:t>3</m:t>
                            </m:r>
                          </m:e>
                        </m:d>
                      </m:e>
                    </m:func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= </m:t>
                    </m:r>
                    <m:f>
                      <m:f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</m:ctrlPr>
                      </m:fPr>
                      <m:num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𝑛</m:t>
                        </m:r>
                      </m:num>
                      <m:den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𝑚</m:t>
                        </m:r>
                      </m:den>
                    </m:f>
                    <m:r>
                      <a:rPr lang="en-US" altLang="zh-CN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. </m:t>
                    </m:r>
                    <m:f>
                      <m:f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𝑛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−1</m:t>
                        </m:r>
                      </m:num>
                      <m:den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𝑚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−1</m:t>
                        </m:r>
                      </m:den>
                    </m:f>
                  </m:oMath>
                </a14:m>
                <a:endParaRPr lang="en-US" altLang="zh-CN" sz="2000" b="0" dirty="0">
                  <a:ea typeface="Cambria Math" panose="02040503050406030204" pitchFamily="18" charset="0"/>
                  <a:sym typeface="Symbol" pitchFamily="18" charset="2"/>
                </a:endParaRPr>
              </a:p>
              <a:p>
                <a:pPr lvl="1" eaLnBrk="1" hangingPunct="1"/>
                <a:r>
                  <a:rPr lang="en-US" altLang="zh-CN" sz="2000" dirty="0">
                    <a:ea typeface="Cambria Math" panose="02040503050406030204" pitchFamily="18" charset="0"/>
                    <a:sym typeface="Symbol" pitchFamily="18" charset="2"/>
                  </a:rPr>
                  <a:t>…</a:t>
                </a:r>
              </a:p>
              <a:p>
                <a:pPr lvl="1" eaLnBrk="1" hangingPunct="1"/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000" i="1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>
                            <a:latin typeface="Cambria Math" panose="02040503050406030204" pitchFamily="18" charset="0"/>
                            <a:sym typeface="Symbol" pitchFamily="18" charset="2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𝑋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itchFamily="18" charset="2"/>
                              </a:rPr>
                              <m:t>≥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e>
                        </m:d>
                      </m:e>
                    </m:func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= </m:t>
                    </m:r>
                    <m:f>
                      <m:f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</m:ctrlPr>
                      </m:fPr>
                      <m:num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𝑛</m:t>
                        </m:r>
                      </m:num>
                      <m:den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𝑚</m:t>
                        </m:r>
                      </m:den>
                    </m:f>
                    <m:r>
                      <a:rPr lang="en-US" altLang="zh-CN" sz="200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. </m:t>
                    </m:r>
                    <m:f>
                      <m:f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</m:ctrlPr>
                      </m:fPr>
                      <m:num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𝑛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−1</m:t>
                        </m:r>
                      </m:num>
                      <m:den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𝑚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−1</m:t>
                        </m:r>
                      </m:den>
                    </m:f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….</m:t>
                    </m:r>
                    <m:f>
                      <m:f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𝑛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−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𝑖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+2</m:t>
                        </m:r>
                      </m:num>
                      <m:den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𝑚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−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𝑖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+2</m:t>
                        </m:r>
                      </m:den>
                    </m:f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≤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itchFamily="18" charset="2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itchFamily="18" charset="2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itchFamily="18" charset="2"/>
                                  </a:rPr>
                                  <m:t>𝑚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𝑖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−1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= 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𝛼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𝑖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−1</m:t>
                        </m:r>
                      </m:sup>
                    </m:sSup>
                  </m:oMath>
                </a14:m>
                <a:endParaRPr lang="en-US" altLang="zh-CN" sz="2000" baseline="30000" dirty="0">
                  <a:ea typeface="Cambria Math" panose="02040503050406030204" pitchFamily="18" charset="0"/>
                  <a:sym typeface="Symbol" pitchFamily="18" charset="2"/>
                </a:endParaRPr>
              </a:p>
              <a:p>
                <a:pPr eaLnBrk="1" hangingPunct="1"/>
                <a:r>
                  <a:rPr lang="en-US" altLang="zh-CN" sz="2400" dirty="0">
                    <a:ea typeface="Cambria Math" panose="02040503050406030204" pitchFamily="18" charset="0"/>
                    <a:sym typeface="Symbol" pitchFamily="18" charset="2"/>
                  </a:rPr>
                  <a:t>Then,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𝑋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𝑖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=1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itchFamily="18" charset="2"/>
                              </a:rPr>
                              <m:t>𝛼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itchFamily="18" charset="2"/>
                              </a:rPr>
                              <m:t>−1</m:t>
                            </m:r>
                          </m:sup>
                        </m:sSup>
                      </m:e>
                    </m:nary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=</m:t>
                    </m:r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1−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𝛼</m:t>
                        </m:r>
                      </m:den>
                    </m:f>
                  </m:oMath>
                </a14:m>
                <a:endParaRPr lang="en-US" altLang="zh-CN" sz="2400" dirty="0">
                  <a:ea typeface="Cambria Math" panose="02040503050406030204" pitchFamily="18" charset="0"/>
                  <a:sym typeface="Symbol" pitchFamily="18" charset="2"/>
                </a:endParaRPr>
              </a:p>
              <a:p>
                <a:pPr lvl="1" eaLnBrk="1" hangingPunct="1"/>
                <a:endParaRPr lang="en-US" altLang="zh-CN" sz="2000" dirty="0">
                  <a:ea typeface="Cambria Math" panose="02040503050406030204" pitchFamily="18" charset="0"/>
                  <a:sym typeface="Symbol" pitchFamily="18" charset="2"/>
                </a:endParaRPr>
              </a:p>
              <a:p>
                <a:pPr lvl="1" eaLnBrk="1" hangingPunct="1"/>
                <a:endParaRPr lang="en-US" altLang="zh-CN" sz="2000" dirty="0"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5364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28613" y="1941513"/>
                <a:ext cx="8208962" cy="4772852"/>
              </a:xfrm>
              <a:blipFill>
                <a:blip r:embed="rId5"/>
                <a:stretch>
                  <a:fillRect l="-309" t="-1061" b="-151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4F533E83-8364-9B4A-8667-6560DDD2ED6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2250" y="446662"/>
            <a:ext cx="2212874" cy="7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84922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317500" y="714872"/>
            <a:ext cx="8637588" cy="769441"/>
          </a:xfrm>
        </p:spPr>
        <p:txBody>
          <a:bodyPr/>
          <a:lstStyle/>
          <a:p>
            <a:pPr eaLnBrk="1" hangingPunct="1"/>
            <a:r>
              <a:rPr lang="en-US" altLang="zh-CN" dirty="0"/>
              <a:t>The cost of an insert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400" dirty="0"/>
              <a:t>Assuming uniform hashing, we know the average number of probes in an unsuccessful search is at most 1/(1-</a:t>
            </a:r>
            <a:r>
              <a:rPr lang="en-US" altLang="zh-CN" sz="2400" dirty="0">
                <a:sym typeface="Symbol" pitchFamily="18" charset="2"/>
              </a:rPr>
              <a:t>).</a:t>
            </a:r>
          </a:p>
          <a:p>
            <a:pPr eaLnBrk="1" hangingPunct="1"/>
            <a:endParaRPr lang="en-US" altLang="zh-CN" sz="2400" dirty="0">
              <a:sym typeface="Symbol" pitchFamily="18" charset="2"/>
            </a:endParaRPr>
          </a:p>
          <a:p>
            <a:pPr eaLnBrk="1" hangingPunct="1"/>
            <a:r>
              <a:rPr lang="en-US" altLang="zh-CN" sz="2400" dirty="0">
                <a:sym typeface="Symbol" pitchFamily="18" charset="2"/>
              </a:rPr>
              <a:t>When we insert an item into the hash table, we are actually doing an unsuccessful search, and then insert the new item into the first empty slot we probed. Thus, </a:t>
            </a:r>
            <a:r>
              <a:rPr lang="en-US" altLang="zh-CN" sz="2400" dirty="0"/>
              <a:t>the average number of probes in an insertion is also at most 1/(1-</a:t>
            </a:r>
            <a:r>
              <a:rPr lang="en-US" altLang="zh-CN" sz="2400" dirty="0">
                <a:sym typeface="Symbol" pitchFamily="18" charset="2"/>
              </a:rPr>
              <a:t>).</a:t>
            </a:r>
          </a:p>
          <a:p>
            <a:pPr eaLnBrk="1" hangingPunct="1"/>
            <a:endParaRPr lang="en-US" altLang="zh-CN" sz="2400" dirty="0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3610322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6" descr="信纸"/>
          <p:cNvSpPr>
            <a:spLocks noChangeArrowheads="1"/>
          </p:cNvSpPr>
          <p:nvPr/>
        </p:nvSpPr>
        <p:spPr bwMode="auto">
          <a:xfrm>
            <a:off x="457200" y="2819400"/>
            <a:ext cx="8305800" cy="3810000"/>
          </a:xfrm>
          <a:prstGeom prst="rect">
            <a:avLst/>
          </a:prstGeom>
          <a:blipFill dpi="0" rotWithShape="0">
            <a:blip r:embed="rId5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317500" y="37763"/>
            <a:ext cx="8637588" cy="1446550"/>
          </a:xfrm>
        </p:spPr>
        <p:txBody>
          <a:bodyPr/>
          <a:lstStyle/>
          <a:p>
            <a:pPr eaLnBrk="1" hangingPunct="1"/>
            <a:r>
              <a:rPr lang="en-US" altLang="zh-CN" dirty="0"/>
              <a:t>The average cost of </a:t>
            </a:r>
            <a:br>
              <a:rPr lang="en-US" altLang="zh-CN" dirty="0"/>
            </a:br>
            <a:r>
              <a:rPr lang="en-US" altLang="zh-CN" dirty="0"/>
              <a:t>a successful search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8613" y="1676400"/>
            <a:ext cx="8208962" cy="4379913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zh-CN" sz="2400" dirty="0"/>
              <a:t>Assuming uniform hashing, the average cost of probes in an successful search is at most              </a:t>
            </a:r>
            <a:r>
              <a:rPr lang="en-US" altLang="zh-CN" sz="2400" dirty="0">
                <a:sym typeface="Symbol" pitchFamily="18" charset="2"/>
              </a:rPr>
              <a:t>  </a:t>
            </a:r>
            <a:r>
              <a:rPr lang="en-US" altLang="zh-CN" sz="1800" dirty="0">
                <a:sym typeface="Symbol" pitchFamily="18" charset="2"/>
              </a:rPr>
              <a:t>(=</a:t>
            </a:r>
            <a:r>
              <a:rPr lang="en-US" altLang="zh-CN" sz="1800" i="1" dirty="0">
                <a:sym typeface="Symbol" pitchFamily="18" charset="2"/>
              </a:rPr>
              <a:t>n</a:t>
            </a:r>
            <a:r>
              <a:rPr lang="en-US" altLang="zh-CN" sz="1800" dirty="0">
                <a:sym typeface="Symbol" pitchFamily="18" charset="2"/>
              </a:rPr>
              <a:t>/</a:t>
            </a:r>
            <a:r>
              <a:rPr lang="en-US" altLang="zh-CN" sz="1800" i="1" dirty="0">
                <a:sym typeface="Symbol" pitchFamily="18" charset="2"/>
              </a:rPr>
              <a:t>m</a:t>
            </a:r>
            <a:r>
              <a:rPr lang="en-US" altLang="zh-CN" sz="1800" dirty="0">
                <a:sym typeface="Symbol" pitchFamily="18" charset="2"/>
              </a:rPr>
              <a:t>&lt;1)</a:t>
            </a:r>
          </a:p>
          <a:p>
            <a:pPr eaLnBrk="1" hangingPunct="1"/>
            <a:endParaRPr lang="zh-CN" altLang="en-US" sz="1800" dirty="0"/>
          </a:p>
        </p:txBody>
      </p:sp>
      <p:graphicFrame>
        <p:nvGraphicFramePr>
          <p:cNvPr id="1638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4081657"/>
              </p:ext>
            </p:extLst>
          </p:nvPr>
        </p:nvGraphicFramePr>
        <p:xfrm>
          <a:off x="4118853" y="2273137"/>
          <a:ext cx="1034882" cy="54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14" name="Equation" r:id="rId6" imgW="596641" imgH="393529" progId="Equation.3">
                  <p:embed/>
                </p:oleObj>
              </mc:Choice>
              <mc:Fallback>
                <p:oleObj name="Equation" r:id="rId6" imgW="596641" imgH="393529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8853" y="2273137"/>
                        <a:ext cx="1034882" cy="54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0" name="Object 5"/>
          <p:cNvGraphicFramePr>
            <a:graphicFrameLocks noChangeAspect="1"/>
          </p:cNvGraphicFramePr>
          <p:nvPr/>
        </p:nvGraphicFramePr>
        <p:xfrm>
          <a:off x="549275" y="2935288"/>
          <a:ext cx="7994650" cy="369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15" name="公式" r:id="rId8" imgW="4432300" imgH="2108200" progId="Equation.3">
                  <p:embed/>
                </p:oleObj>
              </mc:Choice>
              <mc:Fallback>
                <p:oleObj name="公式" r:id="rId8" imgW="4432300" imgH="2108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9275" y="2935288"/>
                        <a:ext cx="7994650" cy="3695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911" name="Text Box 7"/>
          <p:cNvSpPr txBox="1">
            <a:spLocks noChangeArrowheads="1"/>
          </p:cNvSpPr>
          <p:nvPr/>
        </p:nvSpPr>
        <p:spPr bwMode="auto">
          <a:xfrm>
            <a:off x="4860925" y="4589684"/>
            <a:ext cx="3733800" cy="911225"/>
          </a:xfrm>
          <a:prstGeom prst="rect">
            <a:avLst/>
          </a:prstGeom>
          <a:solidFill>
            <a:srgbClr val="FFFF99"/>
          </a:solidFill>
          <a:ln w="57150" cmpd="thickThin">
            <a:solidFill>
              <a:srgbClr val="FFCC00"/>
            </a:solidFill>
            <a:miter lim="800000"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For your reference: 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000" dirty="0"/>
              <a:t>Half full: 1.387; 90% full: 2.559</a:t>
            </a:r>
          </a:p>
        </p:txBody>
      </p:sp>
      <p:sp>
        <p:nvSpPr>
          <p:cNvPr id="8" name="Line 32">
            <a:extLst>
              <a:ext uri="{FF2B5EF4-FFF2-40B4-BE49-F238E27FC236}">
                <a16:creationId xmlns:a16="http://schemas.microsoft.com/office/drawing/2014/main" id="{2667DF5A-A0FF-9C40-AFCB-7CB2AA3929C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957265" y="5510212"/>
            <a:ext cx="1034210" cy="546100"/>
          </a:xfrm>
          <a:prstGeom prst="line">
            <a:avLst/>
          </a:prstGeom>
          <a:noFill/>
          <a:ln w="25400">
            <a:solidFill>
              <a:srgbClr val="9933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39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39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11" grpId="0" animBg="1" autoUpdateAnimBg="0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The Ambition of Hashing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E506B8B-EEC1-FA44-8461-44F10C1547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45" y="1898830"/>
            <a:ext cx="5714820" cy="372027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247075" y="4463957"/>
            <a:ext cx="3708013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altLang="zh-CN" sz="2400" i="0" dirty="0">
                <a:latin typeface="STKaiti" charset="-122"/>
                <a:ea typeface="STKaiti" charset="-122"/>
                <a:cs typeface="STKaiti" charset="-122"/>
              </a:rPr>
              <a:t>Almost constant time</a:t>
            </a:r>
          </a:p>
          <a:p>
            <a:pPr algn="l"/>
            <a:endParaRPr lang="en-US" altLang="zh-CN" dirty="0">
              <a:solidFill>
                <a:srgbClr val="FF0000"/>
              </a:solidFill>
              <a:latin typeface="STKaiti" charset="-122"/>
              <a:ea typeface="STKaiti" charset="-122"/>
              <a:cs typeface="STKaiti" charset="-122"/>
            </a:endParaRPr>
          </a:p>
          <a:p>
            <a:pPr algn="l"/>
            <a:r>
              <a:rPr lang="en-US" altLang="zh-CN" sz="2400" i="0" dirty="0">
                <a:solidFill>
                  <a:srgbClr val="FF0000"/>
                </a:solidFill>
                <a:latin typeface="STKaiti" charset="-122"/>
                <a:ea typeface="STKaiti" charset="-122"/>
                <a:cs typeface="STKaiti" charset="-122"/>
              </a:rPr>
              <a:t>In</a:t>
            </a:r>
            <a:r>
              <a:rPr lang="en-US" altLang="zh-CN" dirty="0">
                <a:solidFill>
                  <a:srgbClr val="FF0000"/>
                </a:solidFill>
                <a:latin typeface="STKaiti" charset="-122"/>
                <a:ea typeface="STKaiti" charset="-122"/>
                <a:cs typeface="STKaiti" charset="-122"/>
              </a:rPr>
              <a:t> the worst case, the searching time is still O(n)</a:t>
            </a:r>
            <a:endParaRPr lang="en-US" altLang="zh-CN" sz="2400" i="0" dirty="0">
              <a:solidFill>
                <a:srgbClr val="FF0000"/>
              </a:solidFill>
              <a:latin typeface="STKaiti" charset="-122"/>
              <a:ea typeface="STKaiti" charset="-122"/>
              <a:cs typeface="STKaiti" charset="-122"/>
            </a:endParaRPr>
          </a:p>
        </p:txBody>
      </p:sp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DAE88325-F2A4-A243-A3F3-4D268C9AFE25}"/>
              </a:ext>
            </a:extLst>
          </p:cNvPr>
          <p:cNvCxnSpPr>
            <a:cxnSpLocks/>
            <a:stCxn id="3" idx="1"/>
          </p:cNvCxnSpPr>
          <p:nvPr/>
        </p:nvCxnSpPr>
        <p:spPr bwMode="auto">
          <a:xfrm flipH="1" flipV="1">
            <a:off x="2816805" y="4238933"/>
            <a:ext cx="2430270" cy="1009854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896468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253206" y="250195"/>
            <a:ext cx="8637588" cy="707886"/>
          </a:xfrm>
        </p:spPr>
        <p:txBody>
          <a:bodyPr/>
          <a:lstStyle/>
          <a:p>
            <a:pPr eaLnBrk="1" hangingPunct="1"/>
            <a:r>
              <a:rPr lang="en-US" altLang="zh-CN" sz="4000" dirty="0"/>
              <a:t>Discussion on deletion</a:t>
            </a:r>
            <a:r>
              <a:rPr lang="zh-CN" altLang="en-US" sz="4000" dirty="0"/>
              <a:t> </a:t>
            </a:r>
            <a:r>
              <a:rPr lang="en-US" altLang="zh-CN" sz="4000" dirty="0"/>
              <a:t>in open address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9D5952B5-7A6E-2249-84F1-C3594DB954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3206" y="1268759"/>
            <a:ext cx="8208962" cy="517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FF33"/>
              </a:buClr>
              <a:buSzPct val="7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CC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en-US" altLang="zh-CN" sz="2400" kern="0" dirty="0">
                <a:sym typeface="Symbol" pitchFamily="18" charset="2"/>
              </a:rPr>
              <a:t>It is hard to delete elements in open address hash table.</a:t>
            </a:r>
          </a:p>
          <a:p>
            <a:pPr lvl="1" eaLnBrk="1" hangingPunct="1"/>
            <a:r>
              <a:rPr lang="en-US" altLang="zh-CN" sz="2000" kern="0" dirty="0">
                <a:sym typeface="Symbol" pitchFamily="18" charset="2"/>
              </a:rPr>
              <a:t>When we delete key </a:t>
            </a:r>
            <a:r>
              <a:rPr lang="en-US" altLang="zh-CN" sz="2000" i="1" kern="0" dirty="0">
                <a:sym typeface="Symbol" pitchFamily="18" charset="2"/>
              </a:rPr>
              <a:t>k</a:t>
            </a:r>
            <a:r>
              <a:rPr lang="en-US" altLang="zh-CN" sz="2000" kern="0" dirty="0">
                <a:sym typeface="Symbol" pitchFamily="18" charset="2"/>
              </a:rPr>
              <a:t> in slot </a:t>
            </a:r>
            <a:r>
              <a:rPr lang="en-US" altLang="zh-CN" sz="2000" i="1" kern="0" dirty="0" err="1">
                <a:sym typeface="Symbol" pitchFamily="18" charset="2"/>
              </a:rPr>
              <a:t>i</a:t>
            </a:r>
            <a:r>
              <a:rPr lang="en-US" altLang="zh-CN" sz="2000" kern="0" dirty="0">
                <a:sym typeface="Symbol" pitchFamily="18" charset="2"/>
              </a:rPr>
              <a:t>, we cannot simply put NULL in slot </a:t>
            </a:r>
            <a:r>
              <a:rPr lang="en-US" altLang="zh-CN" sz="2000" i="1" kern="0" dirty="0" err="1">
                <a:sym typeface="Symbol" pitchFamily="18" charset="2"/>
              </a:rPr>
              <a:t>i</a:t>
            </a:r>
            <a:r>
              <a:rPr lang="en-US" altLang="zh-CN" sz="2000" kern="0" dirty="0">
                <a:sym typeface="Symbol" pitchFamily="18" charset="2"/>
              </a:rPr>
              <a:t>. Otherwise, the keys hashed to slot </a:t>
            </a:r>
            <a:r>
              <a:rPr lang="en-US" altLang="zh-CN" sz="2000" i="1" kern="0" dirty="0" err="1">
                <a:sym typeface="Symbol" pitchFamily="18" charset="2"/>
              </a:rPr>
              <a:t>i</a:t>
            </a:r>
            <a:r>
              <a:rPr lang="en-US" altLang="zh-CN" sz="2000" kern="0" dirty="0">
                <a:sym typeface="Symbol" pitchFamily="18" charset="2"/>
              </a:rPr>
              <a:t> after key </a:t>
            </a:r>
            <a:r>
              <a:rPr lang="en-US" altLang="zh-CN" sz="2000" i="1" kern="0" dirty="0">
                <a:sym typeface="Symbol" pitchFamily="18" charset="2"/>
              </a:rPr>
              <a:t>k</a:t>
            </a:r>
            <a:r>
              <a:rPr lang="en-US" altLang="zh-CN" sz="2000" kern="0" dirty="0">
                <a:sym typeface="Symbol" pitchFamily="18" charset="2"/>
              </a:rPr>
              <a:t> is inserted cannot be searched. </a:t>
            </a:r>
          </a:p>
          <a:p>
            <a:pPr eaLnBrk="1" hangingPunct="1"/>
            <a:r>
              <a:rPr lang="en-US" altLang="zh-CN" sz="2400" kern="0" dirty="0">
                <a:sym typeface="Symbol" pitchFamily="18" charset="2"/>
              </a:rPr>
              <a:t>A possible solution: When we delete key </a:t>
            </a:r>
            <a:r>
              <a:rPr lang="en-US" altLang="zh-CN" sz="2400" i="1" kern="0" dirty="0">
                <a:sym typeface="Symbol" pitchFamily="18" charset="2"/>
              </a:rPr>
              <a:t>k</a:t>
            </a:r>
            <a:r>
              <a:rPr lang="en-US" altLang="zh-CN" sz="2400" kern="0" dirty="0">
                <a:sym typeface="Symbol" pitchFamily="18" charset="2"/>
              </a:rPr>
              <a:t> in slot </a:t>
            </a:r>
            <a:r>
              <a:rPr lang="en-US" altLang="zh-CN" sz="2400" i="1" kern="0" dirty="0" err="1">
                <a:sym typeface="Symbol" pitchFamily="18" charset="2"/>
              </a:rPr>
              <a:t>i</a:t>
            </a:r>
            <a:r>
              <a:rPr lang="en-US" altLang="zh-CN" sz="2400" kern="0" dirty="0">
                <a:sym typeface="Symbol" pitchFamily="18" charset="2"/>
              </a:rPr>
              <a:t>, we put a special value “DELETED” in slot </a:t>
            </a:r>
            <a:r>
              <a:rPr lang="en-US" altLang="zh-CN" sz="2400" i="1" kern="0" dirty="0">
                <a:sym typeface="Symbol" pitchFamily="18" charset="2"/>
              </a:rPr>
              <a:t>I</a:t>
            </a:r>
          </a:p>
          <a:p>
            <a:pPr lvl="1" eaLnBrk="1" hangingPunct="1"/>
            <a:r>
              <a:rPr lang="en-US" altLang="zh-CN" sz="2000" kern="0" dirty="0">
                <a:sym typeface="Symbol" pitchFamily="18" charset="2"/>
              </a:rPr>
              <a:t>If so, when we search some key that is inserted after key </a:t>
            </a:r>
            <a:r>
              <a:rPr lang="en-US" altLang="zh-CN" sz="2000" i="1" kern="0" dirty="0">
                <a:sym typeface="Symbol" pitchFamily="18" charset="2"/>
              </a:rPr>
              <a:t>k</a:t>
            </a:r>
            <a:r>
              <a:rPr lang="en-US" altLang="zh-CN" sz="2000" kern="0" dirty="0">
                <a:sym typeface="Symbol" pitchFamily="18" charset="2"/>
              </a:rPr>
              <a:t>, we can just bypass “DELETED”. </a:t>
            </a:r>
          </a:p>
          <a:p>
            <a:pPr lvl="1" eaLnBrk="1" hangingPunct="1"/>
            <a:r>
              <a:rPr lang="en-US" altLang="zh-CN" sz="2000" kern="0" dirty="0">
                <a:sym typeface="Symbol" pitchFamily="18" charset="2"/>
              </a:rPr>
              <a:t>However, if we use “DELETED”, the load factor changes and the search time would not relay on the load factor any more.</a:t>
            </a:r>
          </a:p>
          <a:p>
            <a:pPr eaLnBrk="1" hangingPunct="1"/>
            <a:endParaRPr lang="en-US" altLang="zh-CN" sz="2400" kern="0" dirty="0">
              <a:sym typeface="Symbol" pitchFamily="18" charset="2"/>
            </a:endParaRPr>
          </a:p>
          <a:p>
            <a:pPr eaLnBrk="1" hangingPunct="1"/>
            <a:r>
              <a:rPr lang="en-US" altLang="zh-CN" sz="2400" kern="0" dirty="0">
                <a:sym typeface="Symbol" pitchFamily="18" charset="2"/>
              </a:rPr>
              <a:t>Recommended approach: use close address if we have to delete keys.</a:t>
            </a:r>
          </a:p>
        </p:txBody>
      </p:sp>
    </p:spTree>
    <p:extLst>
      <p:ext uri="{BB962C8B-B14F-4D97-AF65-F5344CB8AC3E}">
        <p14:creationId xmlns:p14="http://schemas.microsoft.com/office/powerpoint/2010/main" val="106771373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Hashing Function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8613" y="1941513"/>
            <a:ext cx="8208962" cy="4383087"/>
          </a:xfrm>
        </p:spPr>
        <p:txBody>
          <a:bodyPr/>
          <a:lstStyle/>
          <a:p>
            <a:pPr eaLnBrk="1" hangingPunct="1">
              <a:lnSpc>
                <a:spcPct val="105000"/>
              </a:lnSpc>
            </a:pPr>
            <a:r>
              <a:rPr lang="en-US" altLang="zh-CN" sz="2400" dirty="0"/>
              <a:t>A good hash function satisfies the assumption of simple uniform hashing.</a:t>
            </a:r>
          </a:p>
          <a:p>
            <a:pPr eaLnBrk="1" hangingPunct="1">
              <a:lnSpc>
                <a:spcPct val="105000"/>
              </a:lnSpc>
            </a:pPr>
            <a:r>
              <a:rPr lang="en-US" altLang="zh-CN" sz="2400" dirty="0"/>
              <a:t>Heuristic hashing functions</a:t>
            </a:r>
          </a:p>
          <a:p>
            <a:pPr lvl="1" eaLnBrk="1" hangingPunct="1">
              <a:lnSpc>
                <a:spcPct val="105000"/>
              </a:lnSpc>
            </a:pPr>
            <a:r>
              <a:rPr lang="en-US" altLang="zh-CN" sz="2400" dirty="0"/>
              <a:t>The division method: </a:t>
            </a:r>
            <a:r>
              <a:rPr lang="en-US" altLang="zh-CN" sz="2400" i="1" dirty="0"/>
              <a:t>h</a:t>
            </a:r>
            <a:r>
              <a:rPr lang="en-US" altLang="zh-CN" sz="2400" dirty="0"/>
              <a:t>(</a:t>
            </a:r>
            <a:r>
              <a:rPr lang="en-US" altLang="zh-CN" sz="2400" i="1" dirty="0"/>
              <a:t>k</a:t>
            </a:r>
            <a:r>
              <a:rPr lang="en-US" altLang="zh-CN" sz="2400" dirty="0"/>
              <a:t>)=</a:t>
            </a:r>
            <a:r>
              <a:rPr lang="en-US" altLang="zh-CN" sz="2400" i="1" dirty="0"/>
              <a:t>k </a:t>
            </a:r>
            <a:r>
              <a:rPr lang="en-US" altLang="zh-CN" sz="2400" dirty="0"/>
              <a:t>mod </a:t>
            </a:r>
            <a:r>
              <a:rPr lang="en-US" altLang="zh-CN" sz="2400" i="1" dirty="0"/>
              <a:t>m</a:t>
            </a:r>
          </a:p>
          <a:p>
            <a:pPr lvl="1" eaLnBrk="1" hangingPunct="1">
              <a:lnSpc>
                <a:spcPct val="105000"/>
              </a:lnSpc>
            </a:pPr>
            <a:r>
              <a:rPr lang="en-US" altLang="zh-CN" sz="2400" dirty="0"/>
              <a:t>The multiplication method: </a:t>
            </a:r>
            <a:r>
              <a:rPr lang="en-US" altLang="zh-CN" sz="2400" i="1" dirty="0"/>
              <a:t>h</a:t>
            </a:r>
            <a:r>
              <a:rPr lang="en-US" altLang="zh-CN" sz="2400" dirty="0"/>
              <a:t>(</a:t>
            </a:r>
            <a:r>
              <a:rPr lang="en-US" altLang="zh-CN" sz="2400" i="1" dirty="0"/>
              <a:t>k</a:t>
            </a:r>
            <a:r>
              <a:rPr lang="en-US" altLang="zh-CN" sz="2400" dirty="0"/>
              <a:t>)=</a:t>
            </a:r>
            <a:r>
              <a:rPr lang="en-US" altLang="zh-CN" sz="2400" dirty="0">
                <a:sym typeface="Symbol" pitchFamily="18" charset="2"/>
              </a:rPr>
              <a:t></a:t>
            </a:r>
            <a:r>
              <a:rPr lang="en-US" altLang="zh-CN" sz="2400" i="1" dirty="0">
                <a:sym typeface="Symbol" pitchFamily="18" charset="2"/>
              </a:rPr>
              <a:t>m</a:t>
            </a:r>
            <a:r>
              <a:rPr lang="en-US" altLang="zh-CN" sz="2400" dirty="0">
                <a:sym typeface="Symbol" pitchFamily="18" charset="2"/>
              </a:rPr>
              <a:t>(</a:t>
            </a:r>
            <a:r>
              <a:rPr lang="en-US" altLang="zh-CN" sz="2400" i="1" dirty="0">
                <a:sym typeface="Symbol" pitchFamily="18" charset="2"/>
              </a:rPr>
              <a:t>kA </a:t>
            </a:r>
            <a:r>
              <a:rPr lang="en-US" altLang="zh-CN" sz="2400" dirty="0">
                <a:sym typeface="Symbol" pitchFamily="18" charset="2"/>
              </a:rPr>
              <a:t>mod 1) </a:t>
            </a:r>
            <a:r>
              <a:rPr lang="en-US" altLang="zh-CN" sz="1800" dirty="0">
                <a:sym typeface="Symbol" pitchFamily="18" charset="2"/>
              </a:rPr>
              <a:t>(0&lt;</a:t>
            </a:r>
            <a:r>
              <a:rPr lang="en-US" altLang="zh-CN" sz="1800" i="1" dirty="0">
                <a:sym typeface="Symbol" pitchFamily="18" charset="2"/>
              </a:rPr>
              <a:t>A</a:t>
            </a:r>
            <a:r>
              <a:rPr lang="en-US" altLang="zh-CN" sz="1800" dirty="0">
                <a:sym typeface="Symbol" pitchFamily="18" charset="2"/>
              </a:rPr>
              <a:t>&lt;1)</a:t>
            </a:r>
          </a:p>
          <a:p>
            <a:pPr eaLnBrk="1" hangingPunct="1">
              <a:lnSpc>
                <a:spcPct val="80000"/>
              </a:lnSpc>
            </a:pPr>
            <a:endParaRPr lang="en-US" altLang="zh-CN" sz="2400" dirty="0">
              <a:sym typeface="Symbol" pitchFamily="18" charset="2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4"/>
          <p:cNvSpPr>
            <a:spLocks noGrp="1" noChangeArrowheads="1"/>
          </p:cNvSpPr>
          <p:nvPr>
            <p:ph type="title"/>
          </p:nvPr>
        </p:nvSpPr>
        <p:spPr>
          <a:xfrm>
            <a:off x="317500" y="714872"/>
            <a:ext cx="8637588" cy="769441"/>
          </a:xfrm>
        </p:spPr>
        <p:txBody>
          <a:bodyPr/>
          <a:lstStyle/>
          <a:p>
            <a:pPr eaLnBrk="1" hangingPunct="1"/>
            <a:r>
              <a:rPr lang="en-US" altLang="zh-CN" dirty="0"/>
              <a:t>More on Double Probing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77A0E04-6530-9244-BC0E-E07EFDD04B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495" y="3071532"/>
            <a:ext cx="4648200" cy="508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B72CFA0-9B89-1245-9B7A-87677CA588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495" y="3647154"/>
            <a:ext cx="5181600" cy="17907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AD0AD53-9C36-344F-912D-5AC6A93D782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495" y="2011228"/>
            <a:ext cx="8437795" cy="992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50438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Hashing Function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8613" y="1941513"/>
            <a:ext cx="8208962" cy="4383087"/>
          </a:xfrm>
        </p:spPr>
        <p:txBody>
          <a:bodyPr/>
          <a:lstStyle/>
          <a:p>
            <a:pPr eaLnBrk="1" hangingPunct="1">
              <a:lnSpc>
                <a:spcPct val="105000"/>
              </a:lnSpc>
            </a:pPr>
            <a:r>
              <a:rPr lang="en-US" altLang="zh-CN" sz="2400" dirty="0">
                <a:sym typeface="Symbol" pitchFamily="18" charset="2"/>
              </a:rPr>
              <a:t>No single function can avoid the worst case (</a:t>
            </a:r>
            <a:r>
              <a:rPr lang="en-US" altLang="zh-CN" sz="2400" i="1" dirty="0">
                <a:sym typeface="Symbol" pitchFamily="18" charset="2"/>
              </a:rPr>
              <a:t>n</a:t>
            </a:r>
            <a:r>
              <a:rPr lang="en-US" altLang="zh-CN" sz="2400" dirty="0">
                <a:sym typeface="Symbol" pitchFamily="18" charset="2"/>
              </a:rPr>
              <a:t>), so, “Universal hashing”</a:t>
            </a:r>
            <a:r>
              <a:rPr lang="zh-CN" altLang="en-US" sz="1200" dirty="0">
                <a:sym typeface="Symbol" pitchFamily="18" charset="2"/>
              </a:rPr>
              <a:t>（统一哈希）</a:t>
            </a:r>
            <a:r>
              <a:rPr lang="en-US" altLang="zh-CN" sz="1200" dirty="0">
                <a:sym typeface="Symbol" pitchFamily="18" charset="2"/>
              </a:rPr>
              <a:t> </a:t>
            </a:r>
            <a:r>
              <a:rPr lang="en-US" altLang="zh-CN" sz="2400" dirty="0">
                <a:sym typeface="Symbol" pitchFamily="18" charset="2"/>
              </a:rPr>
              <a:t>is proposed. (We will shortly introduce it later.)</a:t>
            </a:r>
          </a:p>
          <a:p>
            <a:pPr eaLnBrk="1" hangingPunct="1">
              <a:lnSpc>
                <a:spcPct val="80000"/>
              </a:lnSpc>
            </a:pPr>
            <a:endParaRPr lang="en-US" altLang="zh-CN" sz="2400" dirty="0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378712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Motivating example of Hash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7551" y="1699948"/>
            <a:ext cx="8748573" cy="2539142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CN" sz="2800" dirty="0"/>
              <a:t>Suppose, for instance, that you need to maintain an </a:t>
            </a:r>
            <a:r>
              <a:rPr lang="en-US" altLang="zh-CN" sz="2800" dirty="0">
                <a:solidFill>
                  <a:srgbClr val="FF0000"/>
                </a:solidFill>
              </a:rPr>
              <a:t>ever-changing</a:t>
            </a:r>
            <a:r>
              <a:rPr lang="en-US" altLang="zh-CN" sz="2800" dirty="0"/>
              <a:t> list of about 250 IP addresses, perhaps the addresses of the currently active customers of a web service. Each IP address is associated with a record that contain customer details. How can you maintain them to ensure fast lookup</a:t>
            </a:r>
            <a:r>
              <a:rPr lang="zh-CN" altLang="en-US" sz="2800" dirty="0"/>
              <a:t>？</a:t>
            </a:r>
            <a:endParaRPr lang="en-US" altLang="zh-CN" sz="2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54589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Motivating example of Hash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7551" y="1699948"/>
            <a:ext cx="8748573" cy="2539142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CN" sz="2800" dirty="0"/>
              <a:t>Suppose, for instance, that you need to maintain an </a:t>
            </a:r>
            <a:r>
              <a:rPr lang="en-US" altLang="zh-CN" sz="2800" dirty="0">
                <a:solidFill>
                  <a:srgbClr val="FF0000"/>
                </a:solidFill>
              </a:rPr>
              <a:t>ever-changing</a:t>
            </a:r>
            <a:r>
              <a:rPr lang="en-US" altLang="zh-CN" sz="2800" dirty="0"/>
              <a:t> list of about 250 IP addresses, perhaps the addresses of the currently active customers of a web service. Each IP address is associated with a record that contain customer details. How can you maintain them to ensure fast lookup</a:t>
            </a:r>
            <a:r>
              <a:rPr lang="zh-CN" altLang="en-US" sz="2800" dirty="0"/>
              <a:t>？</a:t>
            </a:r>
            <a:endParaRPr lang="en-US" altLang="zh-CN" sz="2800" dirty="0"/>
          </a:p>
        </p:txBody>
      </p:sp>
      <p:sp>
        <p:nvSpPr>
          <p:cNvPr id="4" name="文本框 3"/>
          <p:cNvSpPr txBox="1"/>
          <p:nvPr/>
        </p:nvSpPr>
        <p:spPr>
          <a:xfrm>
            <a:off x="167551" y="4374105"/>
            <a:ext cx="8937486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Solution 1: maintain the records in an array indexed by IP address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46574" y="5184195"/>
            <a:ext cx="4995555" cy="120032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O(1) search time, but memory is wasted, since the array would have 2</a:t>
            </a:r>
            <a:r>
              <a:rPr lang="en-US" altLang="zh-CN" baseline="30000" dirty="0"/>
              <a:t>32 </a:t>
            </a:r>
            <a:r>
              <a:rPr lang="en-US" altLang="zh-CN" dirty="0"/>
              <a:t>entries and most of them are empty.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06629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Motivating example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7551" y="1699948"/>
            <a:ext cx="8748573" cy="2539142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CN" sz="2800" dirty="0"/>
              <a:t>Suppose, for instance, that you need to maintain an </a:t>
            </a:r>
            <a:r>
              <a:rPr lang="en-US" altLang="zh-CN" sz="2800" dirty="0">
                <a:solidFill>
                  <a:srgbClr val="FF0000"/>
                </a:solidFill>
              </a:rPr>
              <a:t>ever-changing</a:t>
            </a:r>
            <a:r>
              <a:rPr lang="en-US" altLang="zh-CN" sz="2800" dirty="0"/>
              <a:t> list of about 250 IP addresses, perhaps the addresses of the currently active customers of a web service. Each IP address is associated with a record that contain customer details. How can you maintain them to ensure fast lookup</a:t>
            </a:r>
            <a:r>
              <a:rPr lang="zh-CN" altLang="en-US" sz="2800" dirty="0"/>
              <a:t>？</a:t>
            </a:r>
            <a:endParaRPr lang="en-US" altLang="zh-CN" sz="2800" dirty="0"/>
          </a:p>
        </p:txBody>
      </p:sp>
      <p:sp>
        <p:nvSpPr>
          <p:cNvPr id="4" name="文本框 3"/>
          <p:cNvSpPr txBox="1"/>
          <p:nvPr/>
        </p:nvSpPr>
        <p:spPr>
          <a:xfrm>
            <a:off x="167551" y="4374105"/>
            <a:ext cx="8937486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Solution 2: a linked list of 250 records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46574" y="5049180"/>
            <a:ext cx="4995555" cy="156966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The memory is proportional to the # of records, but search would be very slow, in the worst case, it may need to access all 250 records.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31190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Is there a way to get the best of them?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67551" y="4374105"/>
            <a:ext cx="8937486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Solution 2: a linked list of 250 records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46574" y="5049180"/>
            <a:ext cx="4995555" cy="156966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B0F0"/>
                </a:solidFill>
              </a:rPr>
              <a:t>The memory is proportional to the # of records</a:t>
            </a:r>
            <a:r>
              <a:rPr lang="en-US" altLang="zh-CN" dirty="0"/>
              <a:t>, but search would be very slow, in the worst case, it may need to access all 250 records.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67551" y="1918650"/>
            <a:ext cx="8937486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Solution 1: maintain the records in an array indexed by IP address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46574" y="2728740"/>
            <a:ext cx="4995555" cy="120032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B0F0"/>
                </a:solidFill>
              </a:rPr>
              <a:t>O(1) search time,</a:t>
            </a:r>
            <a:r>
              <a:rPr lang="en-US" altLang="zh-CN" dirty="0"/>
              <a:t> but memory is wasted, since the array would have 2</a:t>
            </a:r>
            <a:r>
              <a:rPr lang="en-US" altLang="zh-CN" baseline="30000" dirty="0"/>
              <a:t>32 </a:t>
            </a:r>
            <a:r>
              <a:rPr lang="en-US" altLang="zh-CN" dirty="0"/>
              <a:t>entries and most of them are empty.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4859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Fortunately, we have Hashing!</a:t>
            </a:r>
          </a:p>
        </p:txBody>
      </p:sp>
      <p:sp>
        <p:nvSpPr>
          <p:cNvPr id="13315" name="Rectangle 5"/>
          <p:cNvSpPr>
            <a:spLocks noChangeArrowheads="1"/>
          </p:cNvSpPr>
          <p:nvPr/>
        </p:nvSpPr>
        <p:spPr bwMode="auto">
          <a:xfrm>
            <a:off x="1466850" y="2349500"/>
            <a:ext cx="1295400" cy="40322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13316" name="Line 6"/>
          <p:cNvSpPr>
            <a:spLocks noChangeShapeType="1"/>
          </p:cNvSpPr>
          <p:nvPr/>
        </p:nvSpPr>
        <p:spPr bwMode="auto">
          <a:xfrm>
            <a:off x="1476375" y="4364038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317" name="Line 7"/>
          <p:cNvSpPr>
            <a:spLocks noChangeShapeType="1"/>
          </p:cNvSpPr>
          <p:nvPr/>
        </p:nvSpPr>
        <p:spPr bwMode="auto">
          <a:xfrm>
            <a:off x="1476375" y="3355975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318" name="Line 8"/>
          <p:cNvSpPr>
            <a:spLocks noChangeShapeType="1"/>
          </p:cNvSpPr>
          <p:nvPr/>
        </p:nvSpPr>
        <p:spPr bwMode="auto">
          <a:xfrm>
            <a:off x="1476375" y="2852738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319" name="Line 9"/>
          <p:cNvSpPr>
            <a:spLocks noChangeShapeType="1"/>
          </p:cNvSpPr>
          <p:nvPr/>
        </p:nvSpPr>
        <p:spPr bwMode="auto">
          <a:xfrm>
            <a:off x="1476375" y="38608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320" name="Line 10"/>
          <p:cNvSpPr>
            <a:spLocks noChangeShapeType="1"/>
          </p:cNvSpPr>
          <p:nvPr/>
        </p:nvSpPr>
        <p:spPr bwMode="auto">
          <a:xfrm>
            <a:off x="1476375" y="53721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321" name="Line 11"/>
          <p:cNvSpPr>
            <a:spLocks noChangeShapeType="1"/>
          </p:cNvSpPr>
          <p:nvPr/>
        </p:nvSpPr>
        <p:spPr bwMode="auto">
          <a:xfrm>
            <a:off x="1476375" y="4868863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322" name="Line 12"/>
          <p:cNvSpPr>
            <a:spLocks noChangeShapeType="1"/>
          </p:cNvSpPr>
          <p:nvPr/>
        </p:nvSpPr>
        <p:spPr bwMode="auto">
          <a:xfrm>
            <a:off x="1476375" y="5876925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323" name="Text Box 13"/>
          <p:cNvSpPr txBox="1">
            <a:spLocks noChangeArrowheads="1"/>
          </p:cNvSpPr>
          <p:nvPr/>
        </p:nvSpPr>
        <p:spPr bwMode="auto">
          <a:xfrm>
            <a:off x="1835150" y="1844675"/>
            <a:ext cx="504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i="1"/>
              <a:t>H</a:t>
            </a:r>
          </a:p>
        </p:txBody>
      </p:sp>
      <p:sp>
        <p:nvSpPr>
          <p:cNvPr id="13324" name="Text Box 14"/>
          <p:cNvSpPr txBox="1">
            <a:spLocks noChangeArrowheads="1"/>
          </p:cNvSpPr>
          <p:nvPr/>
        </p:nvSpPr>
        <p:spPr bwMode="auto">
          <a:xfrm>
            <a:off x="341313" y="1943100"/>
            <a:ext cx="1035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Index</a:t>
            </a:r>
          </a:p>
        </p:txBody>
      </p:sp>
      <p:sp>
        <p:nvSpPr>
          <p:cNvPr id="13325" name="Text Box 15"/>
          <p:cNvSpPr txBox="1">
            <a:spLocks noChangeArrowheads="1"/>
          </p:cNvSpPr>
          <p:nvPr/>
        </p:nvSpPr>
        <p:spPr bwMode="auto">
          <a:xfrm>
            <a:off x="1106488" y="2349500"/>
            <a:ext cx="3603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0</a:t>
            </a:r>
          </a:p>
        </p:txBody>
      </p:sp>
      <p:sp>
        <p:nvSpPr>
          <p:cNvPr id="13326" name="Text Box 16"/>
          <p:cNvSpPr txBox="1">
            <a:spLocks noChangeArrowheads="1"/>
          </p:cNvSpPr>
          <p:nvPr/>
        </p:nvSpPr>
        <p:spPr bwMode="auto">
          <a:xfrm>
            <a:off x="1106488" y="2889250"/>
            <a:ext cx="3603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1</a:t>
            </a:r>
          </a:p>
        </p:txBody>
      </p:sp>
      <p:sp>
        <p:nvSpPr>
          <p:cNvPr id="13327" name="Text Box 17"/>
          <p:cNvSpPr txBox="1">
            <a:spLocks noChangeArrowheads="1"/>
          </p:cNvSpPr>
          <p:nvPr/>
        </p:nvSpPr>
        <p:spPr bwMode="auto">
          <a:xfrm>
            <a:off x="1106488" y="3384550"/>
            <a:ext cx="3603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2</a:t>
            </a:r>
          </a:p>
        </p:txBody>
      </p:sp>
      <p:sp>
        <p:nvSpPr>
          <p:cNvPr id="13328" name="Text Box 18"/>
          <p:cNvSpPr txBox="1">
            <a:spLocks noChangeArrowheads="1"/>
          </p:cNvSpPr>
          <p:nvPr/>
        </p:nvSpPr>
        <p:spPr bwMode="auto">
          <a:xfrm>
            <a:off x="1106488" y="3878263"/>
            <a:ext cx="3603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3</a:t>
            </a:r>
          </a:p>
        </p:txBody>
      </p:sp>
      <p:sp>
        <p:nvSpPr>
          <p:cNvPr id="13329" name="Text Box 19"/>
          <p:cNvSpPr txBox="1">
            <a:spLocks noChangeArrowheads="1"/>
          </p:cNvSpPr>
          <p:nvPr/>
        </p:nvSpPr>
        <p:spPr bwMode="auto">
          <a:xfrm>
            <a:off x="1106488" y="4373563"/>
            <a:ext cx="3603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4</a:t>
            </a:r>
          </a:p>
        </p:txBody>
      </p:sp>
      <p:sp>
        <p:nvSpPr>
          <p:cNvPr id="13330" name="Text Box 20"/>
          <p:cNvSpPr txBox="1">
            <a:spLocks noChangeArrowheads="1"/>
          </p:cNvSpPr>
          <p:nvPr/>
        </p:nvSpPr>
        <p:spPr bwMode="auto">
          <a:xfrm>
            <a:off x="1106488" y="4914900"/>
            <a:ext cx="3603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5</a:t>
            </a:r>
          </a:p>
        </p:txBody>
      </p:sp>
      <p:sp>
        <p:nvSpPr>
          <p:cNvPr id="13331" name="Text Box 21"/>
          <p:cNvSpPr txBox="1">
            <a:spLocks noChangeArrowheads="1"/>
          </p:cNvSpPr>
          <p:nvPr/>
        </p:nvSpPr>
        <p:spPr bwMode="auto">
          <a:xfrm>
            <a:off x="1106488" y="5408613"/>
            <a:ext cx="3603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6</a:t>
            </a:r>
          </a:p>
        </p:txBody>
      </p:sp>
      <p:sp>
        <p:nvSpPr>
          <p:cNvPr id="13332" name="Text Box 22"/>
          <p:cNvSpPr txBox="1">
            <a:spLocks noChangeArrowheads="1"/>
          </p:cNvSpPr>
          <p:nvPr/>
        </p:nvSpPr>
        <p:spPr bwMode="auto">
          <a:xfrm>
            <a:off x="1106488" y="5903913"/>
            <a:ext cx="3603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7</a:t>
            </a:r>
          </a:p>
        </p:txBody>
      </p:sp>
      <p:sp>
        <p:nvSpPr>
          <p:cNvPr id="13333" name="Text Box 23"/>
          <p:cNvSpPr txBox="1">
            <a:spLocks noChangeArrowheads="1"/>
          </p:cNvSpPr>
          <p:nvPr/>
        </p:nvSpPr>
        <p:spPr bwMode="auto">
          <a:xfrm>
            <a:off x="3530140" y="2181249"/>
            <a:ext cx="4005263" cy="466725"/>
          </a:xfrm>
          <a:prstGeom prst="rect">
            <a:avLst/>
          </a:prstGeom>
          <a:solidFill>
            <a:srgbClr val="CCFFCC"/>
          </a:solidFill>
          <a:ln w="9525">
            <a:solidFill>
              <a:srgbClr val="008000"/>
            </a:solidFill>
            <a:miter lim="800000"/>
            <a:headEnd/>
            <a:tailEnd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dirty="0"/>
              <a:t>Hash function: </a:t>
            </a:r>
            <a:r>
              <a:rPr lang="en-US" altLang="zh-CN" b="1" dirty="0">
                <a:solidFill>
                  <a:srgbClr val="FF0000"/>
                </a:solidFill>
              </a:rPr>
              <a:t>h(x)=5x mod 8</a:t>
            </a:r>
          </a:p>
        </p:txBody>
      </p:sp>
      <p:sp>
        <p:nvSpPr>
          <p:cNvPr id="13334" name="Text Box 24"/>
          <p:cNvSpPr txBox="1">
            <a:spLocks noChangeArrowheads="1"/>
          </p:cNvSpPr>
          <p:nvPr/>
        </p:nvSpPr>
        <p:spPr bwMode="auto">
          <a:xfrm>
            <a:off x="1692275" y="3878263"/>
            <a:ext cx="8556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 dirty="0">
                <a:solidFill>
                  <a:srgbClr val="0000CC"/>
                </a:solidFill>
              </a:rPr>
              <a:t>55</a:t>
            </a:r>
          </a:p>
        </p:txBody>
      </p:sp>
      <p:sp>
        <p:nvSpPr>
          <p:cNvPr id="13335" name="Text Box 25"/>
          <p:cNvSpPr txBox="1">
            <a:spLocks noChangeArrowheads="1"/>
          </p:cNvSpPr>
          <p:nvPr/>
        </p:nvSpPr>
        <p:spPr bwMode="auto">
          <a:xfrm>
            <a:off x="1692275" y="4373563"/>
            <a:ext cx="8556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 dirty="0">
                <a:solidFill>
                  <a:srgbClr val="0000CC"/>
                </a:solidFill>
              </a:rPr>
              <a:t>4</a:t>
            </a:r>
          </a:p>
        </p:txBody>
      </p:sp>
      <p:sp>
        <p:nvSpPr>
          <p:cNvPr id="13336" name="Text Box 26"/>
          <p:cNvSpPr txBox="1">
            <a:spLocks noChangeArrowheads="1"/>
          </p:cNvSpPr>
          <p:nvPr/>
        </p:nvSpPr>
        <p:spPr bwMode="auto">
          <a:xfrm>
            <a:off x="1736725" y="2349500"/>
            <a:ext cx="8556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 dirty="0">
                <a:solidFill>
                  <a:srgbClr val="0000CC"/>
                </a:solidFill>
              </a:rPr>
              <a:t>8</a:t>
            </a:r>
          </a:p>
        </p:txBody>
      </p:sp>
      <p:sp>
        <p:nvSpPr>
          <p:cNvPr id="13337" name="Text Box 27"/>
          <p:cNvSpPr txBox="1">
            <a:spLocks noChangeArrowheads="1"/>
          </p:cNvSpPr>
          <p:nvPr/>
        </p:nvSpPr>
        <p:spPr bwMode="auto">
          <a:xfrm>
            <a:off x="1736725" y="5408613"/>
            <a:ext cx="8556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 dirty="0">
                <a:solidFill>
                  <a:srgbClr val="0000CC"/>
                </a:solidFill>
              </a:rPr>
              <a:t>1918</a:t>
            </a:r>
          </a:p>
        </p:txBody>
      </p:sp>
      <p:sp>
        <p:nvSpPr>
          <p:cNvPr id="13338" name="Cloud"/>
          <p:cNvSpPr>
            <a:spLocks noChangeAspect="1" noEditPoints="1" noChangeArrowheads="1"/>
          </p:cNvSpPr>
          <p:nvPr/>
        </p:nvSpPr>
        <p:spPr bwMode="auto">
          <a:xfrm>
            <a:off x="5202238" y="2933700"/>
            <a:ext cx="3284537" cy="2565400"/>
          </a:xfrm>
          <a:custGeom>
            <a:avLst/>
            <a:gdLst>
              <a:gd name="T0" fmla="*/ 1549207 w 21600"/>
              <a:gd name="T1" fmla="*/ 152344379 h 21600"/>
              <a:gd name="T2" fmla="*/ 249726541 w 21600"/>
              <a:gd name="T3" fmla="*/ 304364282 h 21600"/>
              <a:gd name="T4" fmla="*/ 499036737 w 21600"/>
              <a:gd name="T5" fmla="*/ 152344379 h 21600"/>
              <a:gd name="T6" fmla="*/ 249726541 w 21600"/>
              <a:gd name="T7" fmla="*/ 17420848 h 21600"/>
              <a:gd name="T8" fmla="*/ 0 60000 65536"/>
              <a:gd name="T9" fmla="*/ 0 60000 65536"/>
              <a:gd name="T10" fmla="*/ 0 60000 65536"/>
              <a:gd name="T11" fmla="*/ 0 60000 65536"/>
              <a:gd name="T12" fmla="*/ 2977 w 21600"/>
              <a:gd name="T13" fmla="*/ 3262 h 21600"/>
              <a:gd name="T14" fmla="*/ 17087 w 21600"/>
              <a:gd name="T15" fmla="*/ 1733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lnTo>
                  <a:pt x="1949" y="7180"/>
                </a:ln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FFBE7D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13339" name="Text Box 30"/>
          <p:cNvSpPr txBox="1">
            <a:spLocks noChangeArrowheads="1"/>
          </p:cNvSpPr>
          <p:nvPr/>
        </p:nvSpPr>
        <p:spPr bwMode="auto">
          <a:xfrm>
            <a:off x="5921375" y="3563938"/>
            <a:ext cx="9001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 dirty="0">
                <a:solidFill>
                  <a:schemeClr val="tx2"/>
                </a:solidFill>
              </a:rPr>
              <a:t>55</a:t>
            </a:r>
          </a:p>
        </p:txBody>
      </p:sp>
      <p:sp>
        <p:nvSpPr>
          <p:cNvPr id="13340" name="Text Box 31"/>
          <p:cNvSpPr txBox="1">
            <a:spLocks noChangeArrowheads="1"/>
          </p:cNvSpPr>
          <p:nvPr/>
        </p:nvSpPr>
        <p:spPr bwMode="auto">
          <a:xfrm>
            <a:off x="6472596" y="4159501"/>
            <a:ext cx="90011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 dirty="0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13341" name="Line 32"/>
          <p:cNvSpPr>
            <a:spLocks noChangeShapeType="1"/>
          </p:cNvSpPr>
          <p:nvPr/>
        </p:nvSpPr>
        <p:spPr bwMode="auto">
          <a:xfrm flipH="1">
            <a:off x="2771775" y="3898901"/>
            <a:ext cx="3149600" cy="245429"/>
          </a:xfrm>
          <a:prstGeom prst="line">
            <a:avLst/>
          </a:prstGeom>
          <a:noFill/>
          <a:ln w="25400">
            <a:solidFill>
              <a:srgbClr val="9933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344" name="Text Box 36"/>
          <p:cNvSpPr txBox="1">
            <a:spLocks noChangeArrowheads="1"/>
          </p:cNvSpPr>
          <p:nvPr/>
        </p:nvSpPr>
        <p:spPr bwMode="auto">
          <a:xfrm rot="822467">
            <a:off x="3648150" y="3082074"/>
            <a:ext cx="13049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dirty="0"/>
              <a:t>hashing</a:t>
            </a:r>
          </a:p>
        </p:txBody>
      </p:sp>
      <p:sp>
        <p:nvSpPr>
          <p:cNvPr id="13346" name="Line 40"/>
          <p:cNvSpPr>
            <a:spLocks noChangeShapeType="1"/>
          </p:cNvSpPr>
          <p:nvPr/>
        </p:nvSpPr>
        <p:spPr bwMode="auto">
          <a:xfrm flipH="1">
            <a:off x="2762250" y="4390334"/>
            <a:ext cx="3779837" cy="315913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chemeClr val="tx2"/>
              </a:solidFill>
            </a:endParaRPr>
          </a:p>
        </p:txBody>
      </p:sp>
      <p:sp>
        <p:nvSpPr>
          <p:cNvPr id="34" name="Text Box 30">
            <a:extLst>
              <a:ext uri="{FF2B5EF4-FFF2-40B4-BE49-F238E27FC236}">
                <a16:creationId xmlns:a16="http://schemas.microsoft.com/office/drawing/2014/main" id="{8F9224F9-3F75-5A42-8BFB-31F282A9D5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0568" y="3429503"/>
            <a:ext cx="9001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 dirty="0">
                <a:solidFill>
                  <a:schemeClr val="tx2"/>
                </a:solidFill>
              </a:rPr>
              <a:t>8</a:t>
            </a:r>
          </a:p>
        </p:txBody>
      </p:sp>
      <p:sp>
        <p:nvSpPr>
          <p:cNvPr id="35" name="Line 32">
            <a:extLst>
              <a:ext uri="{FF2B5EF4-FFF2-40B4-BE49-F238E27FC236}">
                <a16:creationId xmlns:a16="http://schemas.microsoft.com/office/drawing/2014/main" id="{6EEC1BD0-3A65-C846-BB79-5323F8EFD0C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771774" y="2694989"/>
            <a:ext cx="4410515" cy="931758"/>
          </a:xfrm>
          <a:prstGeom prst="line">
            <a:avLst/>
          </a:prstGeom>
          <a:noFill/>
          <a:ln w="25400">
            <a:solidFill>
              <a:srgbClr val="9933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6" name="Text Box 30">
            <a:extLst>
              <a:ext uri="{FF2B5EF4-FFF2-40B4-BE49-F238E27FC236}">
                <a16:creationId xmlns:a16="http://schemas.microsoft.com/office/drawing/2014/main" id="{BA6B9B56-8BA2-BE4D-9BC6-8B0F698929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31003" y="4740724"/>
            <a:ext cx="9001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 dirty="0">
                <a:solidFill>
                  <a:schemeClr val="tx2"/>
                </a:solidFill>
              </a:rPr>
              <a:t>1918</a:t>
            </a:r>
          </a:p>
        </p:txBody>
      </p:sp>
      <p:sp>
        <p:nvSpPr>
          <p:cNvPr id="37" name="Line 32">
            <a:extLst>
              <a:ext uri="{FF2B5EF4-FFF2-40B4-BE49-F238E27FC236}">
                <a16:creationId xmlns:a16="http://schemas.microsoft.com/office/drawing/2014/main" id="{2B150C23-7226-644D-BE07-10143546F72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12998" y="4966149"/>
            <a:ext cx="3764043" cy="671308"/>
          </a:xfrm>
          <a:prstGeom prst="line">
            <a:avLst/>
          </a:prstGeom>
          <a:noFill/>
          <a:ln w="25400">
            <a:solidFill>
              <a:srgbClr val="9933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169595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1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7.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7.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.9|20.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7.6|13.2|26.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7.1"/>
</p:tagLst>
</file>

<file path=ppt/theme/theme1.xml><?xml version="1.0" encoding="utf-8"?>
<a:theme xmlns:a="http://schemas.openxmlformats.org/drawingml/2006/main" name="Artsy">
  <a:themeElements>
    <a:clrScheme name="Artsy 2">
      <a:dk1>
        <a:srgbClr val="660033"/>
      </a:dk1>
      <a:lt1>
        <a:srgbClr val="FFFFFF"/>
      </a:lt1>
      <a:dk2>
        <a:srgbClr val="B60009"/>
      </a:dk2>
      <a:lt2>
        <a:srgbClr val="B2B2B2"/>
      </a:lt2>
      <a:accent1>
        <a:srgbClr val="CCCC00"/>
      </a:accent1>
      <a:accent2>
        <a:srgbClr val="DE9ABC"/>
      </a:accent2>
      <a:accent3>
        <a:srgbClr val="FFFFFF"/>
      </a:accent3>
      <a:accent4>
        <a:srgbClr val="56002A"/>
      </a:accent4>
      <a:accent5>
        <a:srgbClr val="E2E2AA"/>
      </a:accent5>
      <a:accent6>
        <a:srgbClr val="C98BAA"/>
      </a:accent6>
      <a:hlink>
        <a:srgbClr val="FFAFAF"/>
      </a:hlink>
      <a:folHlink>
        <a:srgbClr val="969696"/>
      </a:folHlink>
    </a:clrScheme>
    <a:fontScheme name="Artsy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Artsy 1">
        <a:dk1>
          <a:srgbClr val="000000"/>
        </a:dk1>
        <a:lt1>
          <a:srgbClr val="FFFFCC"/>
        </a:lt1>
        <a:dk2>
          <a:srgbClr val="4D4D4D"/>
        </a:dk2>
        <a:lt2>
          <a:srgbClr val="FFCC00"/>
        </a:lt2>
        <a:accent1>
          <a:srgbClr val="808000"/>
        </a:accent1>
        <a:accent2>
          <a:srgbClr val="CC9900"/>
        </a:accent2>
        <a:accent3>
          <a:srgbClr val="B2B2B2"/>
        </a:accent3>
        <a:accent4>
          <a:srgbClr val="DADAAE"/>
        </a:accent4>
        <a:accent5>
          <a:srgbClr val="C0C0AA"/>
        </a:accent5>
        <a:accent6>
          <a:srgbClr val="B98A00"/>
        </a:accent6>
        <a:hlink>
          <a:srgbClr val="CC66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sy 2">
        <a:dk1>
          <a:srgbClr val="660033"/>
        </a:dk1>
        <a:lt1>
          <a:srgbClr val="FFFFFF"/>
        </a:lt1>
        <a:dk2>
          <a:srgbClr val="B60009"/>
        </a:dk2>
        <a:lt2>
          <a:srgbClr val="B2B2B2"/>
        </a:lt2>
        <a:accent1>
          <a:srgbClr val="CCCC00"/>
        </a:accent1>
        <a:accent2>
          <a:srgbClr val="DE9ABC"/>
        </a:accent2>
        <a:accent3>
          <a:srgbClr val="FFFFFF"/>
        </a:accent3>
        <a:accent4>
          <a:srgbClr val="56002A"/>
        </a:accent4>
        <a:accent5>
          <a:srgbClr val="E2E2AA"/>
        </a:accent5>
        <a:accent6>
          <a:srgbClr val="C98BAA"/>
        </a:accent6>
        <a:hlink>
          <a:srgbClr val="FFAFA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sy 3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C0C0C0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C8C8C8"/>
        </a:accent6>
        <a:hlink>
          <a:srgbClr val="80808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sy 4">
        <a:dk1>
          <a:srgbClr val="2C2C42"/>
        </a:dk1>
        <a:lt1>
          <a:srgbClr val="FFFFCC"/>
        </a:lt1>
        <a:dk2>
          <a:srgbClr val="666699"/>
        </a:dk2>
        <a:lt2>
          <a:srgbClr val="FFCC00"/>
        </a:lt2>
        <a:accent1>
          <a:srgbClr val="FF9933"/>
        </a:accent1>
        <a:accent2>
          <a:srgbClr val="808000"/>
        </a:accent2>
        <a:accent3>
          <a:srgbClr val="B8B8CA"/>
        </a:accent3>
        <a:accent4>
          <a:srgbClr val="DADAAE"/>
        </a:accent4>
        <a:accent5>
          <a:srgbClr val="FFCAAD"/>
        </a:accent5>
        <a:accent6>
          <a:srgbClr val="737300"/>
        </a:accent6>
        <a:hlink>
          <a:srgbClr val="CC6600"/>
        </a:hlink>
        <a:folHlink>
          <a:srgbClr val="3333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sy 5">
        <a:dk1>
          <a:srgbClr val="50000F"/>
        </a:dk1>
        <a:lt1>
          <a:srgbClr val="FFCC00"/>
        </a:lt1>
        <a:dk2>
          <a:srgbClr val="800000"/>
        </a:dk2>
        <a:lt2>
          <a:srgbClr val="FFFFCC"/>
        </a:lt2>
        <a:accent1>
          <a:srgbClr val="808000"/>
        </a:accent1>
        <a:accent2>
          <a:srgbClr val="993366"/>
        </a:accent2>
        <a:accent3>
          <a:srgbClr val="C0AAAA"/>
        </a:accent3>
        <a:accent4>
          <a:srgbClr val="DAAE00"/>
        </a:accent4>
        <a:accent5>
          <a:srgbClr val="C0C0AA"/>
        </a:accent5>
        <a:accent6>
          <a:srgbClr val="8A2D5C"/>
        </a:accent6>
        <a:hlink>
          <a:srgbClr val="FF5050"/>
        </a:hlink>
        <a:folHlink>
          <a:srgbClr val="99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sy 6">
        <a:dk1>
          <a:srgbClr val="333300"/>
        </a:dk1>
        <a:lt1>
          <a:srgbClr val="FFCC00"/>
        </a:lt1>
        <a:dk2>
          <a:srgbClr val="666633"/>
        </a:dk2>
        <a:lt2>
          <a:srgbClr val="FFFFCC"/>
        </a:lt2>
        <a:accent1>
          <a:srgbClr val="8F7401"/>
        </a:accent1>
        <a:accent2>
          <a:srgbClr val="CC6600"/>
        </a:accent2>
        <a:accent3>
          <a:srgbClr val="B8B8AD"/>
        </a:accent3>
        <a:accent4>
          <a:srgbClr val="DAAE00"/>
        </a:accent4>
        <a:accent5>
          <a:srgbClr val="C6BCAA"/>
        </a:accent5>
        <a:accent6>
          <a:srgbClr val="B95C00"/>
        </a:accent6>
        <a:hlink>
          <a:srgbClr val="666699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sy 7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Designs\Artsy.pot</Template>
  <TotalTime>11552</TotalTime>
  <Words>3002</Words>
  <Application>Microsoft Macintosh PowerPoint</Application>
  <PresentationFormat>全屏显示(4:3)</PresentationFormat>
  <Paragraphs>481</Paragraphs>
  <Slides>43</Slides>
  <Notes>42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43</vt:i4>
      </vt:variant>
    </vt:vector>
  </HeadingPairs>
  <TitlesOfParts>
    <vt:vector size="50" baseType="lpstr">
      <vt:lpstr>STKaiti</vt:lpstr>
      <vt:lpstr>Cambria Math</vt:lpstr>
      <vt:lpstr>Times New Roman</vt:lpstr>
      <vt:lpstr>Wingdings</vt:lpstr>
      <vt:lpstr>Artsy</vt:lpstr>
      <vt:lpstr>公式</vt:lpstr>
      <vt:lpstr>Equation</vt:lpstr>
      <vt:lpstr>Hash</vt:lpstr>
      <vt:lpstr>In the last class</vt:lpstr>
      <vt:lpstr>Operations on Dynamic Sets</vt:lpstr>
      <vt:lpstr>The Ambition of Hashing</vt:lpstr>
      <vt:lpstr>Motivating example of Hash</vt:lpstr>
      <vt:lpstr>Motivating example of Hash</vt:lpstr>
      <vt:lpstr>Motivating example</vt:lpstr>
      <vt:lpstr>Is there a way to get the best of them?</vt:lpstr>
      <vt:lpstr>Fortunately, we have Hashing!</vt:lpstr>
      <vt:lpstr>Fortunately, we have Hashing!</vt:lpstr>
      <vt:lpstr>Hashing: the idea</vt:lpstr>
      <vt:lpstr>Illustration of hashing</vt:lpstr>
      <vt:lpstr>Collision</vt:lpstr>
      <vt:lpstr>Content</vt:lpstr>
      <vt:lpstr>Collision Handling: Closed Address</vt:lpstr>
      <vt:lpstr>Collision Handling: Closed Address</vt:lpstr>
      <vt:lpstr>Collision Handling: Closed Address</vt:lpstr>
      <vt:lpstr>Collision Handling: Closed Address</vt:lpstr>
      <vt:lpstr>Collision Handling: Closed Address</vt:lpstr>
      <vt:lpstr>Collision Handling: Closed Address</vt:lpstr>
      <vt:lpstr>Collision Handling: Closed Address</vt:lpstr>
      <vt:lpstr>Closed Address：Insertion &amp; Deletion</vt:lpstr>
      <vt:lpstr>Closed Address：Search</vt:lpstr>
      <vt:lpstr>Assumption: Simple Uniform Hashing (简单一致哈希)</vt:lpstr>
      <vt:lpstr>Closed Address: Analysis</vt:lpstr>
      <vt:lpstr>Closed Address: Analysis(cont.)</vt:lpstr>
      <vt:lpstr>Closed Address: Analysis(cont.)</vt:lpstr>
      <vt:lpstr>Collision Handling: Open Address</vt:lpstr>
      <vt:lpstr>Collision Handling: Open Address</vt:lpstr>
      <vt:lpstr>Probe Sequence (探查序列)</vt:lpstr>
      <vt:lpstr>Commonly Used Probing Techniques</vt:lpstr>
      <vt:lpstr>Linear Probing</vt:lpstr>
      <vt:lpstr>Quadratic Probing</vt:lpstr>
      <vt:lpstr>Double Hashing</vt:lpstr>
      <vt:lpstr>Assumption: Uniform Hashing （一致哈希）</vt:lpstr>
      <vt:lpstr>For your reference</vt:lpstr>
      <vt:lpstr>The average cost of  an unsuccessful search</vt:lpstr>
      <vt:lpstr>The cost of an insert</vt:lpstr>
      <vt:lpstr>The average cost of  a successful search</vt:lpstr>
      <vt:lpstr>Discussion on deletion in open address</vt:lpstr>
      <vt:lpstr>Hashing Function</vt:lpstr>
      <vt:lpstr>More on Double Probing</vt:lpstr>
      <vt:lpstr>Hashing Function</vt:lpstr>
    </vt:vector>
  </TitlesOfParts>
  <Manager/>
  <Company>Nanjing University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Algorithm Analysis</dc:title>
  <dc:subject/>
  <dc:creator>Sheng Zhang</dc:creator>
  <cp:keywords/>
  <dc:description/>
  <cp:lastModifiedBy>Sheng#NJU#mbpr16'</cp:lastModifiedBy>
  <cp:revision>382</cp:revision>
  <cp:lastPrinted>2017-03-28T23:40:57Z</cp:lastPrinted>
  <dcterms:created xsi:type="dcterms:W3CDTF">2001-08-01T06:52:17Z</dcterms:created>
  <dcterms:modified xsi:type="dcterms:W3CDTF">2022-03-22T11:42:20Z</dcterms:modified>
  <cp:category/>
</cp:coreProperties>
</file>