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256" r:id="rId2"/>
    <p:sldId id="323" r:id="rId3"/>
    <p:sldId id="324" r:id="rId4"/>
    <p:sldId id="292" r:id="rId5"/>
    <p:sldId id="260" r:id="rId6"/>
    <p:sldId id="257" r:id="rId7"/>
    <p:sldId id="263" r:id="rId8"/>
    <p:sldId id="294" r:id="rId9"/>
    <p:sldId id="295" r:id="rId10"/>
    <p:sldId id="293" r:id="rId11"/>
    <p:sldId id="266" r:id="rId12"/>
    <p:sldId id="268" r:id="rId13"/>
    <p:sldId id="269" r:id="rId14"/>
    <p:sldId id="270" r:id="rId15"/>
    <p:sldId id="271" r:id="rId16"/>
    <p:sldId id="272" r:id="rId17"/>
    <p:sldId id="296" r:id="rId18"/>
    <p:sldId id="297" r:id="rId19"/>
    <p:sldId id="300" r:id="rId20"/>
    <p:sldId id="274" r:id="rId21"/>
    <p:sldId id="322" r:id="rId22"/>
    <p:sldId id="320" r:id="rId23"/>
    <p:sldId id="321" r:id="rId24"/>
    <p:sldId id="278" r:id="rId25"/>
    <p:sldId id="365" r:id="rId26"/>
    <p:sldId id="279" r:id="rId27"/>
    <p:sldId id="326" r:id="rId28"/>
    <p:sldId id="283" r:id="rId29"/>
  </p:sldIdLst>
  <p:sldSz cx="9144000" cy="6858000" type="screen4x3"/>
  <p:notesSz cx="6780213" cy="98726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669900"/>
    <a:srgbClr val="FF9900"/>
    <a:srgbClr val="0000CC"/>
    <a:srgbClr val="0099CC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865" autoAdjust="0"/>
    <p:restoredTop sz="83294" autoAdjust="0"/>
  </p:normalViewPr>
  <p:slideViewPr>
    <p:cSldViewPr snapToObjects="1">
      <p:cViewPr varScale="1">
        <p:scale>
          <a:sx n="123" d="100"/>
          <a:sy n="123" d="100"/>
        </p:scale>
        <p:origin x="23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0163" y="0"/>
            <a:ext cx="29384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9775"/>
            <a:ext cx="4938713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689475"/>
            <a:ext cx="5424487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363"/>
            <a:ext cx="293846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0163" y="9377363"/>
            <a:ext cx="293846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035C510-1948-42A7-BC50-1658DEFC04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098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5AE6FE9-F4F9-49A0-BEDF-1D8857762862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83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C14887F-02E3-450F-9658-71E00DC5BE2D}" type="slidenum">
              <a:rPr lang="zh-CN" altLang="en-US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427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B1E2FDA-5451-475C-B6D7-CD2C3C4F93B4}" type="slidenum">
              <a:rPr lang="zh-CN" altLang="en-US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264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658E9B6-40A0-43DC-9E99-F0FF8C7D9776}" type="slidenum">
              <a:rPr lang="zh-CN" altLang="en-US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link</a:t>
            </a:r>
            <a:r>
              <a:rPr lang="zh-CN" altLang="en-US" dirty="0"/>
              <a:t>操作包括：父节点的访问或父节点的指派</a:t>
            </a:r>
          </a:p>
        </p:txBody>
      </p:sp>
    </p:spTree>
    <p:extLst>
      <p:ext uri="{BB962C8B-B14F-4D97-AF65-F5344CB8AC3E}">
        <p14:creationId xmlns:p14="http://schemas.microsoft.com/office/powerpoint/2010/main" val="690199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875DA11-8619-48FC-8132-282817B7BDAA}" type="slidenum">
              <a:rPr lang="zh-CN" altLang="en-US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n</a:t>
            </a:r>
            <a:r>
              <a:rPr lang="en-US" altLang="zh-CN" baseline="0" dirty="0"/>
              <a:t> for create</a:t>
            </a:r>
          </a:p>
          <a:p>
            <a:pPr eaLnBrk="1" hangingPunct="1"/>
            <a:r>
              <a:rPr lang="en-US" altLang="zh-CN" baseline="0" dirty="0"/>
              <a:t>n-1 for  lines 1 through n-1</a:t>
            </a:r>
          </a:p>
          <a:p>
            <a:pPr eaLnBrk="1" hangingPunct="1"/>
            <a:r>
              <a:rPr lang="en-US" altLang="zh-CN" baseline="0" dirty="0"/>
              <a:t>(m-n+1)n for the rest m-n+1 lines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056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099D1BC-E505-4020-88B0-C62D76695ED9}" type="slidenum">
              <a:rPr lang="zh-CN" altLang="en-US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err="1"/>
              <a:t>n:makeset</a:t>
            </a:r>
            <a:endParaRPr lang="en-US" altLang="zh-CN" dirty="0"/>
          </a:p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union(1,2)</a:t>
            </a:r>
          </a:p>
          <a:p>
            <a:pPr eaLnBrk="1" hangingPunct="1"/>
            <a:r>
              <a:rPr lang="en-US" altLang="zh-CN" dirty="0"/>
              <a:t>3: union(2,3)</a:t>
            </a:r>
          </a:p>
          <a:p>
            <a:pPr eaLnBrk="1" hangingPunct="1"/>
            <a:r>
              <a:rPr lang="en-US" altLang="zh-CN" dirty="0"/>
              <a:t>4(n-3):(n-3)</a:t>
            </a:r>
            <a:r>
              <a:rPr lang="zh-CN" altLang="en-US" dirty="0"/>
              <a:t>次</a:t>
            </a:r>
            <a:r>
              <a:rPr lang="en-US" altLang="zh-CN" dirty="0"/>
              <a:t>union</a:t>
            </a:r>
            <a:r>
              <a:rPr lang="zh-CN" altLang="en-US" dirty="0"/>
              <a:t>的代价</a:t>
            </a:r>
            <a:r>
              <a:rPr lang="en-US" altLang="zh-CN" dirty="0"/>
              <a:t>,</a:t>
            </a:r>
            <a:r>
              <a:rPr lang="zh-CN" altLang="en-US" dirty="0"/>
              <a:t>每次</a:t>
            </a:r>
            <a:r>
              <a:rPr lang="en-US" altLang="zh-CN" dirty="0"/>
              <a:t>2+1+1</a:t>
            </a:r>
            <a:r>
              <a:rPr lang="zh-CN" altLang="en-US" dirty="0"/>
              <a:t>代价，</a:t>
            </a:r>
            <a:r>
              <a:rPr lang="en-US" altLang="zh-CN" dirty="0"/>
              <a:t>t</a:t>
            </a:r>
            <a:r>
              <a:rPr lang="zh-CN" altLang="en-US" dirty="0"/>
              <a:t>的</a:t>
            </a:r>
            <a:r>
              <a:rPr lang="en-US" altLang="zh-CN" dirty="0"/>
              <a:t>in-</a:t>
            </a:r>
            <a:r>
              <a:rPr lang="zh-CN" altLang="en-US" dirty="0"/>
              <a:t>树有两层，</a:t>
            </a:r>
            <a:r>
              <a:rPr lang="en-US" altLang="zh-CN" dirty="0"/>
              <a:t>u</a:t>
            </a:r>
            <a:r>
              <a:rPr lang="zh-CN" altLang="en-US" dirty="0"/>
              <a:t>的</a:t>
            </a:r>
            <a:r>
              <a:rPr lang="en-US" altLang="zh-CN" dirty="0"/>
              <a:t>in-</a:t>
            </a:r>
            <a:r>
              <a:rPr lang="zh-CN" altLang="en-US" dirty="0"/>
              <a:t>树只有一个节点，所以</a:t>
            </a:r>
            <a:r>
              <a:rPr lang="en-US" altLang="zh-CN" dirty="0"/>
              <a:t>t=find(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的代价是</a:t>
            </a:r>
            <a:r>
              <a:rPr lang="en-US" altLang="zh-CN" dirty="0"/>
              <a:t>2</a:t>
            </a:r>
            <a:r>
              <a:rPr lang="zh-CN" altLang="en-US" dirty="0"/>
              <a:t>，课本上按照</a:t>
            </a:r>
            <a:r>
              <a:rPr lang="en-US" altLang="zh-CN" dirty="0"/>
              <a:t>1+1+1</a:t>
            </a:r>
            <a:r>
              <a:rPr lang="zh-CN" altLang="en-US" dirty="0"/>
              <a:t>的代价计算，有误。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2071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690707F-9D12-45E7-8464-A4E49041FA68}" type="slidenum">
              <a:rPr lang="zh-CN" altLang="en-US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29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51EDAAB-BD60-4177-9A28-9A54131D6667}" type="slidenum">
              <a:rPr lang="zh-CN" altLang="en-US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06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936B161-2138-40C3-A638-D4245C2B4BA2}" type="slidenum">
              <a:rPr lang="zh-CN" altLang="en-US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4962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BE2E26-C07A-4A5D-A926-9464C63E2A1A}" type="slidenum">
              <a:rPr lang="zh-CN" altLang="en-US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cFind</a:t>
            </a:r>
            <a:r>
              <a:rPr lang="zh-CN" altLang="en-US"/>
              <a:t>：是</a:t>
            </a:r>
            <a:r>
              <a:rPr lang="en-US" altLang="zh-CN"/>
              <a:t>Find</a:t>
            </a:r>
            <a:r>
              <a:rPr lang="zh-CN" altLang="en-US"/>
              <a:t>两倍的代价</a:t>
            </a:r>
            <a:endParaRPr lang="en-US" altLang="zh-CN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</a:t>
            </a:r>
            <a:r>
              <a:rPr lang="en-US" altLang="zh-CN"/>
              <a:t>Find</a:t>
            </a:r>
            <a:r>
              <a:rPr lang="zh-CN" altLang="en-US"/>
              <a:t>父节点</a:t>
            </a:r>
            <a:endParaRPr lang="en-US" altLang="zh-CN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。所有父节点都设置</a:t>
            </a:r>
            <a:r>
              <a:rPr lang="en-US" altLang="zh-CN"/>
              <a:t>root</a:t>
            </a:r>
            <a:r>
              <a:rPr lang="zh-CN" altLang="en-US"/>
              <a:t>为父节点</a:t>
            </a:r>
          </a:p>
        </p:txBody>
      </p:sp>
    </p:spTree>
    <p:extLst>
      <p:ext uri="{BB962C8B-B14F-4D97-AF65-F5344CB8AC3E}">
        <p14:creationId xmlns:p14="http://schemas.microsoft.com/office/powerpoint/2010/main" val="2546539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8E9CA2-390C-48B2-BD65-55A6C2878233}" type="slidenum">
              <a:rPr lang="zh-CN" altLang="en-US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901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D403821-93F5-475B-8939-AF68C8E7659F}" type="slidenum">
              <a:rPr lang="zh-CN" altLang="en-US" sz="1200" smtClean="0"/>
              <a:pPr eaLnBrk="1" hangingPunct="1"/>
              <a:t>2</a:t>
            </a:fld>
            <a:endParaRPr lang="en-US" altLang="zh-CN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2490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06BF5CF-7845-4AB2-83D1-C2D467B7D757}" type="slidenum">
              <a:rPr lang="zh-CN" altLang="en-US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569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4F22286-88F8-42CB-BEE0-2F82091B1DE1}" type="slidenum">
              <a:rPr lang="zh-CN" altLang="en-US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7282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E1837FA-66A7-4EA3-B852-21AAC35E1A84}" type="slidenum">
              <a:rPr lang="zh-CN" altLang="en-US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629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5B98F1-6DA7-4B6F-9509-95E57C4D4593}" type="slidenum">
              <a:rPr lang="zh-CN" altLang="en-US" sz="1200"/>
              <a:pPr eaLnBrk="1" hangingPunct="1"/>
              <a:t>24</a:t>
            </a:fld>
            <a:endParaRPr lang="en-US" altLang="zh-CN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4418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5D8F9E-EBB8-4961-AF83-8D7E2634F3E2}" type="slidenum">
              <a:rPr lang="zh-CN" altLang="en-US" sz="1200"/>
              <a:pPr eaLnBrk="1" hangingPunct="1"/>
              <a:t>26</a:t>
            </a:fld>
            <a:endParaRPr lang="en-US" altLang="zh-CN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5084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F349FA4-AFBB-4FB4-9F26-28C90D3DA32A}" type="slidenum">
              <a:rPr lang="zh-CN" altLang="en-US" sz="1200"/>
              <a:pPr eaLnBrk="1" hangingPunct="1"/>
              <a:t>27</a:t>
            </a:fld>
            <a:endParaRPr lang="en-US" altLang="zh-CN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5797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C0C2C6A-25E3-4B98-904B-9FFAF54D7567}" type="slidenum">
              <a:rPr lang="zh-CN" altLang="en-US" sz="1200"/>
              <a:pPr eaLnBrk="1" hangingPunct="1"/>
              <a:t>28</a:t>
            </a:fld>
            <a:endParaRPr lang="en-US" altLang="zh-CN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010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D403821-93F5-475B-8939-AF68C8E7659F}" type="slidenum">
              <a:rPr lang="zh-CN" altLang="en-US" sz="1200" smtClean="0"/>
              <a:pPr eaLnBrk="1" hangingPunct="1"/>
              <a:t>3</a:t>
            </a:fld>
            <a:endParaRPr lang="en-US" altLang="zh-CN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949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6E96F48-755D-465C-B21D-6929C4FC2C8F}" type="slidenum">
              <a:rPr lang="zh-CN" altLang="en-US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迷宫是很古老的，古希腊的克里特岛通过种树建造了巨大的迷宫。</a:t>
            </a:r>
            <a:endParaRPr lang="en-US" altLang="zh-CN" dirty="0"/>
          </a:p>
          <a:p>
            <a:pPr eaLnBrk="1" hangingPunct="1"/>
            <a:r>
              <a:rPr lang="zh-CN" altLang="en-US" dirty="0"/>
              <a:t>原来所有的格子都有墙，不断地推倒这些墙。</a:t>
            </a:r>
          </a:p>
        </p:txBody>
      </p:sp>
    </p:spTree>
    <p:extLst>
      <p:ext uri="{BB962C8B-B14F-4D97-AF65-F5344CB8AC3E}">
        <p14:creationId xmlns:p14="http://schemas.microsoft.com/office/powerpoint/2010/main" val="3971975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A3E2DFB-C0DA-4D8F-A962-E6EF700EE157}" type="slidenum">
              <a:rPr lang="zh-CN" altLang="en-US" sz="1200"/>
              <a:pPr eaLnBrk="1" hangingPunct="1"/>
              <a:t>5</a:t>
            </a:fld>
            <a:endParaRPr lang="en-US" altLang="zh-CN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93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B603A19-5D3D-4690-8A2D-81849D108C64}" type="slidenum">
              <a:rPr lang="zh-CN" altLang="en-US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820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8392714-2708-459E-8D53-7768DDD2D182}" type="slidenum">
              <a:rPr lang="zh-CN" altLang="en-US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420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EC556E1-C0A0-49F8-8F7E-4A00955B15F9}" type="slidenum">
              <a:rPr lang="zh-CN" altLang="en-US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594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EDC2453-E4AE-4A97-AA21-9FA3EEFB62E4}" type="slidenum">
              <a:rPr lang="zh-CN" altLang="en-US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。矩阵实现</a:t>
            </a:r>
            <a:endParaRPr lang="en-US" altLang="zh-CN" dirty="0"/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。数组实现</a:t>
            </a:r>
            <a:endParaRPr lang="en-US" altLang="zh-CN" dirty="0"/>
          </a:p>
          <a:p>
            <a:pPr eaLnBrk="1" hangingPunct="1"/>
            <a:r>
              <a:rPr lang="zh-CN" altLang="en-US" dirty="0"/>
              <a:t>两者对于</a:t>
            </a:r>
            <a:r>
              <a:rPr lang="en-US" altLang="zh-CN" dirty="0"/>
              <a:t>MAKE</a:t>
            </a:r>
            <a:r>
              <a:rPr lang="zh-CN" altLang="en-US" dirty="0"/>
              <a:t>操作效率较低，需要</a:t>
            </a:r>
            <a:r>
              <a:rPr lang="en-US" altLang="zh-CN" i="1" dirty="0"/>
              <a:t>mn</a:t>
            </a:r>
            <a:r>
              <a:rPr lang="zh-CN" altLang="en-US" dirty="0"/>
              <a:t>操作</a:t>
            </a:r>
            <a:endParaRPr lang="en-US" altLang="zh-CN" dirty="0"/>
          </a:p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。</a:t>
            </a:r>
            <a:r>
              <a:rPr lang="en-US" altLang="zh-CN" dirty="0"/>
              <a:t>Union-Find</a:t>
            </a:r>
            <a:r>
              <a:rPr lang="zh-CN" altLang="en-US" dirty="0"/>
              <a:t>实现：不相交集合的集合，无法遍历一个集合</a:t>
            </a:r>
          </a:p>
        </p:txBody>
      </p:sp>
    </p:spTree>
    <p:extLst>
      <p:ext uri="{BB962C8B-B14F-4D97-AF65-F5344CB8AC3E}">
        <p14:creationId xmlns:p14="http://schemas.microsoft.com/office/powerpoint/2010/main" val="286042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0" y="0"/>
            <a:ext cx="9144000" cy="3365500"/>
            <a:chOff x="0" y="0"/>
            <a:chExt cx="5760" cy="2120"/>
          </a:xfrm>
        </p:grpSpPr>
        <p:pic>
          <p:nvPicPr>
            <p:cNvPr id="5" name="Picture 16" descr="ARTBANNA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5"/>
            <a:stretch>
              <a:fillRect/>
            </a:stretch>
          </p:blipFill>
          <p:spPr bwMode="invGray">
            <a:xfrm>
              <a:off x="0" y="0"/>
              <a:ext cx="57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7" descr="Arthsepa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059"/>
              <a:ext cx="2832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6050" y="3492500"/>
            <a:ext cx="610235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3359150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60198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5413" y="6361113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266DD8-BC91-49E1-99D6-0748F8A554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298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CCE0D-C50E-47C1-988B-5D4DE3B348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72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6088" y="722313"/>
            <a:ext cx="215900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500" y="722313"/>
            <a:ext cx="6326188" cy="533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38051-5F2C-4BDA-9CC4-D04CF296E2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5084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722313"/>
            <a:ext cx="8637588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08D6B-E536-4B4E-A14F-1222BCB1AE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869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4BFAA-855E-4B0D-B5F4-8DAA60A432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431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29F80-7B3E-4F38-8F14-422E26EA8A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249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CB1C3-6631-49C1-8F67-4045EB57E3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776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0649D-4EA6-4A47-A7BD-6A6D1C35BC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153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26E97-A426-4F89-A3CA-74F3278E8F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907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F81AC-7E0B-481B-852D-6C5C40F5F4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137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F03ED-CE8B-4BB4-AE5E-B5AAA333B8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60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FF1B2-EEC7-4F21-ABA3-7742FC6170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876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0"/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1032" name="Picture 16" descr="ARTHSEPA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8" descr="Arthsepa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mtClean="0"/>
            </a:lvl1pPr>
          </a:lstStyle>
          <a:p>
            <a:pPr>
              <a:defRPr/>
            </a:pPr>
            <a:fld id="{74E55F8C-9DC6-4E4C-9216-A71C000EE8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eng@nj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.jpe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CN"/>
              <a:t>Union-Find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2B302D-1D27-DF4A-B27D-CEE9D09823A6}"/>
              </a:ext>
            </a:extLst>
          </p:cNvPr>
          <p:cNvSpPr txBox="1"/>
          <p:nvPr/>
        </p:nvSpPr>
        <p:spPr>
          <a:xfrm>
            <a:off x="3446875" y="5034955"/>
            <a:ext cx="36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i="0" dirty="0"/>
              <a:t>张胜</a:t>
            </a:r>
            <a:endParaRPr kumimoji="1" lang="en-US" altLang="zh-CN" sz="2800" i="0" dirty="0"/>
          </a:p>
          <a:p>
            <a:r>
              <a:rPr lang="en-US" altLang="zh-CN" sz="2800" i="0" dirty="0">
                <a:hlinkClick r:id="rId3"/>
              </a:rPr>
              <a:t>sheng@nju.edu.cn</a:t>
            </a:r>
            <a:endParaRPr lang="en-US" altLang="zh-CN" sz="2800" i="0" dirty="0"/>
          </a:p>
          <a:p>
            <a:r>
              <a:rPr kumimoji="1" lang="zh-CN" altLang="en-US" sz="2800" i="0" dirty="0"/>
              <a:t>南京大学</a:t>
            </a:r>
            <a:endParaRPr kumimoji="1" lang="en-US" altLang="zh-CN" sz="2800" i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94"/>
    </mc:Choice>
    <mc:Fallback xmlns="">
      <p:transition spd="slow" advTm="1339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317500" y="283984"/>
            <a:ext cx="8637588" cy="1200329"/>
          </a:xfrm>
        </p:spPr>
        <p:txBody>
          <a:bodyPr/>
          <a:lstStyle/>
          <a:p>
            <a:pPr eaLnBrk="1" hangingPunct="1"/>
            <a:r>
              <a:rPr lang="en-US" altLang="zh-CN" dirty="0"/>
              <a:t>Union-Find ADT </a:t>
            </a:r>
            <a:br>
              <a:rPr lang="en-US" altLang="zh-CN" dirty="0"/>
            </a:br>
            <a:r>
              <a:rPr lang="en-US" altLang="zh-CN" sz="2800" dirty="0"/>
              <a:t>(details can be found in BG 2.5.2 and Figure 2.19)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06514" y="1718810"/>
            <a:ext cx="8748573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/>
              <a:t>Constructors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chemeClr val="tx2"/>
                </a:solidFill>
              </a:rPr>
              <a:t>Union-Find create(</a:t>
            </a:r>
            <a:r>
              <a:rPr lang="en-US" altLang="zh-CN" sz="2400" b="1" dirty="0">
                <a:solidFill>
                  <a:schemeClr val="tx2"/>
                </a:solidFill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i="1" dirty="0">
                <a:solidFill>
                  <a:schemeClr val="tx2"/>
                </a:solidFill>
              </a:rPr>
              <a:t>n</a:t>
            </a:r>
            <a:r>
              <a:rPr lang="en-US" altLang="zh-CN" sz="2400" dirty="0">
                <a:solidFill>
                  <a:schemeClr val="tx2"/>
                </a:solidFill>
              </a:rPr>
              <a:t>)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dirty="0"/>
              <a:t>sets=create(</a:t>
            </a:r>
            <a:r>
              <a:rPr lang="en-US" altLang="zh-CN" sz="2000" i="1" dirty="0"/>
              <a:t>n</a:t>
            </a:r>
            <a:r>
              <a:rPr lang="en-US" altLang="zh-CN" sz="2000" dirty="0"/>
              <a:t>) refers to a newly created group of sets {1}, {2}, ..., {</a:t>
            </a:r>
            <a:r>
              <a:rPr lang="en-US" altLang="zh-CN" sz="2000" i="1" dirty="0"/>
              <a:t>n</a:t>
            </a:r>
            <a:r>
              <a:rPr lang="en-US" altLang="zh-CN" sz="2000" dirty="0"/>
              <a:t>} </a:t>
            </a:r>
            <a:r>
              <a:rPr lang="en-US" altLang="zh-CN" sz="1400" dirty="0"/>
              <a:t>(</a:t>
            </a:r>
            <a:r>
              <a:rPr lang="en-US" altLang="zh-CN" sz="1400" i="1" dirty="0"/>
              <a:t>n</a:t>
            </a:r>
            <a:r>
              <a:rPr lang="en-US" altLang="zh-CN" sz="1400" dirty="0"/>
              <a:t> singletons)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 err="1">
                <a:solidFill>
                  <a:schemeClr val="tx2"/>
                </a:solidFill>
              </a:rPr>
              <a:t>makeSet</a:t>
            </a:r>
            <a:r>
              <a:rPr lang="en-US" altLang="zh-CN" sz="2400" dirty="0">
                <a:solidFill>
                  <a:schemeClr val="tx2"/>
                </a:solidFill>
              </a:rPr>
              <a:t>(</a:t>
            </a:r>
            <a:r>
              <a:rPr lang="en-US" altLang="zh-CN" sz="2400" dirty="0" err="1">
                <a:solidFill>
                  <a:schemeClr val="tx2"/>
                </a:solidFill>
              </a:rPr>
              <a:t>UnionFind</a:t>
            </a:r>
            <a:r>
              <a:rPr lang="en-US" altLang="zh-CN" sz="2400" dirty="0">
                <a:solidFill>
                  <a:schemeClr val="tx2"/>
                </a:solidFill>
              </a:rPr>
              <a:t> sets, </a:t>
            </a:r>
            <a:r>
              <a:rPr lang="en-US" altLang="zh-CN" sz="2400" b="1" dirty="0">
                <a:solidFill>
                  <a:schemeClr val="tx2"/>
                </a:solidFill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i="1" dirty="0">
                <a:solidFill>
                  <a:schemeClr val="tx2"/>
                </a:solidFill>
              </a:rPr>
              <a:t>e</a:t>
            </a:r>
            <a:r>
              <a:rPr lang="en-US" altLang="zh-CN" sz="2400" dirty="0">
                <a:solidFill>
                  <a:schemeClr val="tx2"/>
                </a:solidFill>
              </a:rPr>
              <a:t>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/>
              <a:t>Access Function: </a:t>
            </a:r>
            <a:r>
              <a:rPr lang="en-US" altLang="zh-CN" sz="2800" b="1" dirty="0">
                <a:solidFill>
                  <a:schemeClr val="tx2"/>
                </a:solidFill>
              </a:rPr>
              <a:t>int </a:t>
            </a:r>
            <a:r>
              <a:rPr lang="en-US" altLang="zh-CN" sz="2800" dirty="0">
                <a:solidFill>
                  <a:srgbClr val="00B050"/>
                </a:solidFill>
              </a:rPr>
              <a:t>find</a:t>
            </a:r>
            <a:r>
              <a:rPr lang="en-US" altLang="zh-CN" sz="2800" dirty="0">
                <a:solidFill>
                  <a:schemeClr val="tx2"/>
                </a:solidFill>
              </a:rPr>
              <a:t>(UnionFind sets, </a:t>
            </a:r>
            <a:r>
              <a:rPr lang="en-US" altLang="zh-CN" sz="2800" i="1" dirty="0">
                <a:solidFill>
                  <a:schemeClr val="tx2"/>
                </a:solidFill>
              </a:rPr>
              <a:t>e</a:t>
            </a:r>
            <a:r>
              <a:rPr lang="en-US" altLang="zh-CN" sz="2800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/>
              <a:t>Manipulation Function: </a:t>
            </a:r>
            <a:r>
              <a:rPr lang="en-US" altLang="zh-CN" sz="2400" b="1" dirty="0">
                <a:solidFill>
                  <a:schemeClr val="tx2"/>
                </a:solidFill>
              </a:rPr>
              <a:t>void </a:t>
            </a:r>
            <a:r>
              <a:rPr lang="en-US" altLang="zh-CN" sz="2400" dirty="0">
                <a:solidFill>
                  <a:srgbClr val="00B050"/>
                </a:solidFill>
              </a:rPr>
              <a:t>union</a:t>
            </a:r>
            <a:r>
              <a:rPr lang="en-US" altLang="zh-CN" sz="2400" dirty="0">
                <a:solidFill>
                  <a:schemeClr val="tx2"/>
                </a:solidFill>
              </a:rPr>
              <a:t>(UnionFind sets, </a:t>
            </a:r>
            <a:r>
              <a:rPr lang="en-US" altLang="zh-CN" sz="2400" b="1" dirty="0">
                <a:solidFill>
                  <a:schemeClr val="tx2"/>
                </a:solidFill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i="1" dirty="0">
                <a:solidFill>
                  <a:schemeClr val="tx2"/>
                </a:solidFill>
              </a:rPr>
              <a:t>s</a:t>
            </a:r>
            <a:r>
              <a:rPr lang="en-US" altLang="zh-CN" sz="2400" dirty="0">
                <a:solidFill>
                  <a:schemeClr val="tx2"/>
                </a:solidFill>
              </a:rPr>
              <a:t>, </a:t>
            </a:r>
            <a:r>
              <a:rPr lang="en-US" altLang="zh-CN" sz="2400" b="1" dirty="0">
                <a:solidFill>
                  <a:schemeClr val="tx2"/>
                </a:solidFill>
              </a:rPr>
              <a:t>int</a:t>
            </a:r>
            <a:r>
              <a:rPr lang="en-US" altLang="zh-CN" sz="2400" b="1" i="1" dirty="0">
                <a:solidFill>
                  <a:schemeClr val="tx2"/>
                </a:solidFill>
              </a:rPr>
              <a:t> </a:t>
            </a:r>
            <a:r>
              <a:rPr lang="en-US" altLang="zh-CN" sz="2400" i="1" dirty="0">
                <a:solidFill>
                  <a:schemeClr val="tx2"/>
                </a:solidFill>
              </a:rPr>
              <a:t>t</a:t>
            </a:r>
            <a:r>
              <a:rPr lang="en-US" altLang="zh-CN" sz="2400" dirty="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Both s and t are set IDs (leaders); after union, </a:t>
            </a:r>
            <a:r>
              <a:rPr lang="en-US" altLang="zh-CN" sz="2400" b="1" i="1" dirty="0">
                <a:solidFill>
                  <a:schemeClr val="tx2"/>
                </a:solidFill>
              </a:rPr>
              <a:t>s</a:t>
            </a:r>
            <a:r>
              <a:rPr lang="en-US" altLang="zh-CN" sz="2400" b="1" dirty="0">
                <a:solidFill>
                  <a:schemeClr val="tx2"/>
                </a:solidFill>
              </a:rPr>
              <a:t> becomes a child of </a:t>
            </a:r>
            <a:r>
              <a:rPr lang="en-US" altLang="zh-CN" sz="2400" b="1" i="1" dirty="0">
                <a:solidFill>
                  <a:schemeClr val="tx2"/>
                </a:solidFill>
              </a:rPr>
              <a:t>t</a:t>
            </a:r>
            <a:r>
              <a:rPr lang="en-US" altLang="zh-CN" sz="2400" b="1" dirty="0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488"/>
    </mc:Choice>
    <mc:Fallback xmlns="">
      <p:transition spd="slow" advTm="21348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9"/>
          <p:cNvSpPr>
            <a:spLocks noChangeArrowheads="1"/>
          </p:cNvSpPr>
          <p:nvPr/>
        </p:nvSpPr>
        <p:spPr bwMode="auto">
          <a:xfrm>
            <a:off x="5791200" y="3886200"/>
            <a:ext cx="2743200" cy="2362200"/>
          </a:xfrm>
          <a:prstGeom prst="rect">
            <a:avLst/>
          </a:prstGeom>
          <a:solidFill>
            <a:srgbClr val="CCFFFF"/>
          </a:solidFill>
          <a:ln w="57150" cmpd="thinThick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</p:txBody>
      </p:sp>
      <p:sp>
        <p:nvSpPr>
          <p:cNvPr id="20483" name="Rectangle 48"/>
          <p:cNvSpPr>
            <a:spLocks noChangeArrowheads="1"/>
          </p:cNvSpPr>
          <p:nvPr/>
        </p:nvSpPr>
        <p:spPr bwMode="auto">
          <a:xfrm>
            <a:off x="3124200" y="3886200"/>
            <a:ext cx="2362200" cy="2438400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008000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</p:txBody>
      </p:sp>
      <p:sp>
        <p:nvSpPr>
          <p:cNvPr id="20484" name="Rectangle 22"/>
          <p:cNvSpPr>
            <a:spLocks noChangeArrowheads="1"/>
          </p:cNvSpPr>
          <p:nvPr/>
        </p:nvSpPr>
        <p:spPr bwMode="auto">
          <a:xfrm>
            <a:off x="3352800" y="2438400"/>
            <a:ext cx="5029200" cy="1143000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66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-187082"/>
            <a:ext cx="8637588" cy="1815882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Implementing Dynamic Equivalence</a:t>
            </a:r>
            <a:br>
              <a:rPr lang="en-US" altLang="zh-CN" sz="4000" dirty="0"/>
            </a:br>
            <a:r>
              <a:rPr lang="en-US" altLang="zh-CN" sz="4000" dirty="0"/>
              <a:t>Using Union-Find </a:t>
            </a:r>
            <a:br>
              <a:rPr lang="en-US" altLang="zh-CN" sz="4000" dirty="0"/>
            </a:br>
            <a:r>
              <a:rPr lang="en-US" altLang="zh-CN" sz="2800" dirty="0">
                <a:solidFill>
                  <a:srgbClr val="0000CC"/>
                </a:solidFill>
              </a:rPr>
              <a:t>(inTree details can be found in BG 2.3.5 and Figure 2.14)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>
                <a:solidFill>
                  <a:srgbClr val="FF0000"/>
                </a:solidFill>
              </a:rPr>
              <a:t>IS</a:t>
            </a:r>
            <a:r>
              <a:rPr lang="en-US" altLang="zh-CN" sz="2800"/>
              <a:t> </a:t>
            </a:r>
            <a:r>
              <a:rPr lang="en-US" altLang="zh-CN" sz="2800" i="1"/>
              <a:t>s</a:t>
            </a:r>
            <a:r>
              <a:rPr lang="en-US" altLang="zh-CN" sz="2800" baseline="-25000"/>
              <a:t>i </a:t>
            </a:r>
            <a:r>
              <a:rPr lang="en-US" altLang="zh-CN" sz="2800">
                <a:sym typeface="Symbol" panose="05050102010706020507" pitchFamily="18" charset="2"/>
              </a:rPr>
              <a:t> </a:t>
            </a:r>
            <a:r>
              <a:rPr lang="en-US" altLang="zh-CN" sz="2800" i="1"/>
              <a:t>s</a:t>
            </a:r>
            <a:r>
              <a:rPr lang="en-US" altLang="zh-CN" sz="2800" baseline="-25000"/>
              <a:t>j</a:t>
            </a:r>
            <a:r>
              <a:rPr lang="en-US" altLang="zh-CN" sz="2800">
                <a:sym typeface="Symbol" panose="05050102010706020507" pitchFamily="18" charset="2"/>
              </a:rPr>
              <a:t> :</a:t>
            </a:r>
          </a:p>
          <a:p>
            <a:pPr lvl="1" eaLnBrk="1" hangingPunct="1"/>
            <a:r>
              <a:rPr lang="en-US" altLang="zh-CN" i="1">
                <a:sym typeface="Symbol" panose="05050102010706020507" pitchFamily="18" charset="2"/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=find(</a:t>
            </a:r>
            <a:r>
              <a:rPr lang="en-US" altLang="zh-CN" i="1">
                <a:sym typeface="Symbol" panose="05050102010706020507" pitchFamily="18" charset="2"/>
              </a:rPr>
              <a:t>s</a:t>
            </a:r>
            <a:r>
              <a:rPr lang="en-US" altLang="zh-CN" i="1" baseline="-25000">
                <a:sym typeface="Symbol" panose="05050102010706020507" pitchFamily="18" charset="2"/>
              </a:rPr>
              <a:t>i</a:t>
            </a:r>
            <a:r>
              <a:rPr lang="en-US" altLang="zh-CN">
                <a:sym typeface="Symbol" panose="05050102010706020507" pitchFamily="18" charset="2"/>
              </a:rPr>
              <a:t>);</a:t>
            </a:r>
          </a:p>
          <a:p>
            <a:pPr lvl="1" eaLnBrk="1" hangingPunct="1"/>
            <a:r>
              <a:rPr lang="en-US" altLang="zh-CN" i="1">
                <a:sym typeface="Symbol" panose="05050102010706020507" pitchFamily="18" charset="2"/>
              </a:rPr>
              <a:t>u</a:t>
            </a:r>
            <a:r>
              <a:rPr lang="en-US" altLang="zh-CN">
                <a:sym typeface="Symbol" panose="05050102010706020507" pitchFamily="18" charset="2"/>
              </a:rPr>
              <a:t>=find(</a:t>
            </a:r>
            <a:r>
              <a:rPr lang="en-US" altLang="zh-CN" i="1">
                <a:sym typeface="Symbol" panose="05050102010706020507" pitchFamily="18" charset="2"/>
              </a:rPr>
              <a:t>s</a:t>
            </a:r>
            <a:r>
              <a:rPr lang="en-US" altLang="zh-CN" i="1" baseline="-25000">
                <a:sym typeface="Symbol" panose="05050102010706020507" pitchFamily="18" charset="2"/>
              </a:rPr>
              <a:t>j</a:t>
            </a:r>
            <a:r>
              <a:rPr lang="en-US" altLang="zh-CN">
                <a:sym typeface="Symbol" panose="05050102010706020507" pitchFamily="18" charset="2"/>
              </a:rPr>
              <a:t>);</a:t>
            </a:r>
          </a:p>
          <a:p>
            <a:pPr lvl="1" eaLnBrk="1" hangingPunct="1"/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==</a:t>
            </a:r>
            <a:r>
              <a:rPr lang="en-US" altLang="zh-CN" i="1">
                <a:sym typeface="Symbol" panose="05050102010706020507" pitchFamily="18" charset="2"/>
              </a:rPr>
              <a:t>u</a:t>
            </a:r>
            <a:r>
              <a:rPr lang="en-US" altLang="zh-CN">
                <a:sym typeface="Symbol" panose="05050102010706020507" pitchFamily="18" charset="2"/>
              </a:rPr>
              <a:t>)?</a:t>
            </a:r>
          </a:p>
          <a:p>
            <a:pPr eaLnBrk="1" hangingPunct="1"/>
            <a:r>
              <a:rPr lang="en-US" altLang="zh-CN" sz="2800" b="1">
                <a:solidFill>
                  <a:srgbClr val="FF0000"/>
                </a:solidFill>
                <a:sym typeface="Symbol" panose="05050102010706020507" pitchFamily="18" charset="2"/>
              </a:rPr>
              <a:t>MAKE</a:t>
            </a:r>
            <a:r>
              <a:rPr lang="en-US" altLang="zh-CN" sz="2800">
                <a:sym typeface="Symbol" panose="05050102010706020507" pitchFamily="18" charset="2"/>
              </a:rPr>
              <a:t> </a:t>
            </a:r>
            <a:r>
              <a:rPr lang="en-US" altLang="zh-CN" sz="2800" i="1"/>
              <a:t>s</a:t>
            </a:r>
            <a:r>
              <a:rPr lang="en-US" altLang="zh-CN" sz="2800" i="1" baseline="-25000"/>
              <a:t>i </a:t>
            </a:r>
            <a:r>
              <a:rPr lang="en-US" altLang="zh-CN" sz="2800">
                <a:sym typeface="Symbol" panose="05050102010706020507" pitchFamily="18" charset="2"/>
              </a:rPr>
              <a:t> </a:t>
            </a:r>
            <a:r>
              <a:rPr lang="en-US" altLang="zh-CN" sz="2800" i="1"/>
              <a:t>s</a:t>
            </a:r>
            <a:r>
              <a:rPr lang="en-US" altLang="zh-CN" sz="2800" i="1" baseline="-25000"/>
              <a:t>j</a:t>
            </a:r>
            <a:r>
              <a:rPr lang="en-US" altLang="zh-CN" sz="2800">
                <a:sym typeface="Symbol" panose="05050102010706020507" pitchFamily="18" charset="2"/>
              </a:rPr>
              <a:t> :</a:t>
            </a:r>
          </a:p>
          <a:p>
            <a:pPr lvl="1" eaLnBrk="1" hangingPunct="1"/>
            <a:r>
              <a:rPr lang="en-US" altLang="zh-CN" i="1">
                <a:sym typeface="Symbol" panose="05050102010706020507" pitchFamily="18" charset="2"/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=find(</a:t>
            </a:r>
            <a:r>
              <a:rPr lang="en-US" altLang="zh-CN" i="1">
                <a:sym typeface="Symbol" panose="05050102010706020507" pitchFamily="18" charset="2"/>
              </a:rPr>
              <a:t>s</a:t>
            </a:r>
            <a:r>
              <a:rPr lang="en-US" altLang="zh-CN" i="1" baseline="-25000">
                <a:sym typeface="Symbol" panose="05050102010706020507" pitchFamily="18" charset="2"/>
              </a:rPr>
              <a:t>i</a:t>
            </a:r>
            <a:r>
              <a:rPr lang="en-US" altLang="zh-CN">
                <a:sym typeface="Symbol" panose="05050102010706020507" pitchFamily="18" charset="2"/>
              </a:rPr>
              <a:t>);</a:t>
            </a:r>
          </a:p>
          <a:p>
            <a:pPr lvl="1" eaLnBrk="1" hangingPunct="1"/>
            <a:r>
              <a:rPr lang="en-US" altLang="zh-CN" i="1">
                <a:sym typeface="Symbol" panose="05050102010706020507" pitchFamily="18" charset="2"/>
              </a:rPr>
              <a:t>u</a:t>
            </a:r>
            <a:r>
              <a:rPr lang="en-US" altLang="zh-CN">
                <a:sym typeface="Symbol" panose="05050102010706020507" pitchFamily="18" charset="2"/>
              </a:rPr>
              <a:t>=find(</a:t>
            </a:r>
            <a:r>
              <a:rPr lang="en-US" altLang="zh-CN" i="1">
                <a:sym typeface="Symbol" panose="05050102010706020507" pitchFamily="18" charset="2"/>
              </a:rPr>
              <a:t>s</a:t>
            </a:r>
            <a:r>
              <a:rPr lang="en-US" altLang="zh-CN" i="1" baseline="-25000">
                <a:sym typeface="Symbol" panose="05050102010706020507" pitchFamily="18" charset="2"/>
              </a:rPr>
              <a:t>j</a:t>
            </a:r>
            <a:r>
              <a:rPr lang="en-US" altLang="zh-CN">
                <a:sym typeface="Symbol" panose="05050102010706020507" pitchFamily="18" charset="2"/>
              </a:rPr>
              <a:t>);</a:t>
            </a:r>
          </a:p>
          <a:p>
            <a:pPr lvl="1" eaLnBrk="1" hangingPunct="1"/>
            <a:r>
              <a:rPr lang="en-US" altLang="zh-CN">
                <a:sym typeface="Symbol" panose="05050102010706020507" pitchFamily="18" charset="2"/>
              </a:rPr>
              <a:t>union(</a:t>
            </a:r>
            <a:r>
              <a:rPr lang="en-US" altLang="zh-CN" i="1">
                <a:sym typeface="Symbol" panose="05050102010706020507" pitchFamily="18" charset="2"/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u</a:t>
            </a:r>
            <a:r>
              <a:rPr lang="en-US" altLang="zh-CN">
                <a:sym typeface="Symbol" panose="05050102010706020507" pitchFamily="18" charset="2"/>
              </a:rPr>
              <a:t>);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419600" y="1905000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tx2"/>
                </a:solidFill>
              </a:rPr>
              <a:t>implementation by inTree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3733800" y="2971800"/>
            <a:ext cx="287338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3733800" y="29718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/>
              <a:t>0</a:t>
            </a:r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4267200" y="2971800"/>
            <a:ext cx="287338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7239000" y="2971800"/>
            <a:ext cx="287338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6248400" y="2971800"/>
            <a:ext cx="287338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7772400" y="2971800"/>
            <a:ext cx="287338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4267200" y="29718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/>
              <a:t>1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6248400" y="29718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i="1"/>
              <a:t>i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7162800" y="2971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i="1"/>
              <a:t>n-</a:t>
            </a:r>
            <a:r>
              <a:rPr lang="en-US" altLang="zh-CN" sz="1400"/>
              <a:t>1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7772400" y="29718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i="1"/>
              <a:t>n</a:t>
            </a:r>
          </a:p>
        </p:txBody>
      </p:sp>
      <p:sp>
        <p:nvSpPr>
          <p:cNvPr id="20498" name="Line 19"/>
          <p:cNvSpPr>
            <a:spLocks noChangeShapeType="1"/>
          </p:cNvSpPr>
          <p:nvPr/>
        </p:nvSpPr>
        <p:spPr bwMode="auto">
          <a:xfrm>
            <a:off x="4800600" y="31242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99" name="Line 20"/>
          <p:cNvSpPr>
            <a:spLocks noChangeShapeType="1"/>
          </p:cNvSpPr>
          <p:nvPr/>
        </p:nvSpPr>
        <p:spPr bwMode="auto">
          <a:xfrm>
            <a:off x="6629400" y="31242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0" name="Text Box 21"/>
          <p:cNvSpPr txBox="1">
            <a:spLocks noChangeArrowheads="1"/>
          </p:cNvSpPr>
          <p:nvPr/>
        </p:nvSpPr>
        <p:spPr bwMode="auto">
          <a:xfrm>
            <a:off x="3505200" y="2590800"/>
            <a:ext cx="365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create(n): </a:t>
            </a:r>
            <a:r>
              <a:rPr lang="en-US" altLang="zh-CN" sz="2000" dirty="0">
                <a:solidFill>
                  <a:srgbClr val="0000CC"/>
                </a:solidFill>
              </a:rPr>
              <a:t>sequence of makeNode</a:t>
            </a:r>
          </a:p>
        </p:txBody>
      </p:sp>
      <p:sp>
        <p:nvSpPr>
          <p:cNvPr id="20501" name="Oval 23"/>
          <p:cNvSpPr>
            <a:spLocks noChangeArrowheads="1"/>
          </p:cNvSpPr>
          <p:nvPr/>
        </p:nvSpPr>
        <p:spPr bwMode="auto">
          <a:xfrm>
            <a:off x="3886200" y="4038600"/>
            <a:ext cx="287338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0502" name="Oval 24"/>
          <p:cNvSpPr>
            <a:spLocks noChangeArrowheads="1"/>
          </p:cNvSpPr>
          <p:nvPr/>
        </p:nvSpPr>
        <p:spPr bwMode="auto">
          <a:xfrm>
            <a:off x="4343400" y="4572000"/>
            <a:ext cx="287338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0503" name="Oval 25"/>
          <p:cNvSpPr>
            <a:spLocks noChangeArrowheads="1"/>
          </p:cNvSpPr>
          <p:nvPr/>
        </p:nvSpPr>
        <p:spPr bwMode="auto">
          <a:xfrm>
            <a:off x="4267200" y="5181600"/>
            <a:ext cx="287338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0504" name="Oval 26"/>
          <p:cNvSpPr>
            <a:spLocks noChangeArrowheads="1"/>
          </p:cNvSpPr>
          <p:nvPr/>
        </p:nvSpPr>
        <p:spPr bwMode="auto">
          <a:xfrm>
            <a:off x="5029200" y="5638800"/>
            <a:ext cx="287338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0505" name="Text Box 27"/>
          <p:cNvSpPr txBox="1">
            <a:spLocks noChangeArrowheads="1"/>
          </p:cNvSpPr>
          <p:nvPr/>
        </p:nvSpPr>
        <p:spPr bwMode="auto">
          <a:xfrm>
            <a:off x="5029200" y="5638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/>
              <a:t>s</a:t>
            </a:r>
            <a:r>
              <a:rPr lang="en-US" altLang="zh-CN" sz="1400" baseline="-25000"/>
              <a:t>j</a:t>
            </a:r>
            <a:endParaRPr lang="en-US" altLang="zh-CN" sz="1400"/>
          </a:p>
        </p:txBody>
      </p:sp>
      <p:sp>
        <p:nvSpPr>
          <p:cNvPr id="20506" name="Line 30"/>
          <p:cNvSpPr>
            <a:spLocks noChangeShapeType="1"/>
          </p:cNvSpPr>
          <p:nvPr/>
        </p:nvSpPr>
        <p:spPr bwMode="auto">
          <a:xfrm flipH="1" flipV="1">
            <a:off x="4535488" y="5397500"/>
            <a:ext cx="493712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7" name="Line 31"/>
          <p:cNvSpPr>
            <a:spLocks noChangeShapeType="1"/>
          </p:cNvSpPr>
          <p:nvPr/>
        </p:nvSpPr>
        <p:spPr bwMode="auto">
          <a:xfrm flipV="1">
            <a:off x="4419600" y="48768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8" name="Line 32"/>
          <p:cNvSpPr>
            <a:spLocks noChangeShapeType="1"/>
          </p:cNvSpPr>
          <p:nvPr/>
        </p:nvSpPr>
        <p:spPr bwMode="auto">
          <a:xfrm flipH="1" flipV="1">
            <a:off x="4114800" y="4267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9" name="Text Box 33"/>
          <p:cNvSpPr txBox="1">
            <a:spLocks noChangeArrowheads="1"/>
          </p:cNvSpPr>
          <p:nvPr/>
        </p:nvSpPr>
        <p:spPr bwMode="auto">
          <a:xfrm>
            <a:off x="3886200" y="40386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/>
              <a:t>u</a:t>
            </a:r>
          </a:p>
        </p:txBody>
      </p:sp>
      <p:sp>
        <p:nvSpPr>
          <p:cNvPr id="20510" name="Text Box 34"/>
          <p:cNvSpPr txBox="1">
            <a:spLocks noChangeArrowheads="1"/>
          </p:cNvSpPr>
          <p:nvPr/>
        </p:nvSpPr>
        <p:spPr bwMode="auto">
          <a:xfrm>
            <a:off x="3276600" y="48006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find(s</a:t>
            </a:r>
            <a:r>
              <a:rPr lang="en-US" altLang="zh-CN" sz="2000" baseline="-25000"/>
              <a:t>j</a:t>
            </a:r>
            <a:r>
              <a:rPr lang="en-US" altLang="zh-CN" sz="2000"/>
              <a:t>)=u</a:t>
            </a:r>
          </a:p>
        </p:txBody>
      </p:sp>
      <p:sp>
        <p:nvSpPr>
          <p:cNvPr id="20511" name="Text Box 45"/>
          <p:cNvSpPr txBox="1">
            <a:spLocks noChangeArrowheads="1"/>
          </p:cNvSpPr>
          <p:nvPr/>
        </p:nvSpPr>
        <p:spPr bwMode="auto">
          <a:xfrm>
            <a:off x="3352800" y="55626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CC"/>
                </a:solidFill>
              </a:rPr>
              <a:t>parent</a:t>
            </a:r>
            <a:r>
              <a:rPr lang="en-US" altLang="zh-CN" sz="2000" baseline="30000">
                <a:solidFill>
                  <a:srgbClr val="0000CC"/>
                </a:solidFill>
              </a:rPr>
              <a:t>k</a:t>
            </a:r>
            <a:r>
              <a:rPr lang="en-US" altLang="zh-CN" sz="2000">
                <a:solidFill>
                  <a:srgbClr val="0000CC"/>
                </a:solidFill>
              </a:rPr>
              <a:t>(s</a:t>
            </a:r>
            <a:r>
              <a:rPr lang="en-US" altLang="zh-CN" sz="2000" baseline="-25000">
                <a:solidFill>
                  <a:srgbClr val="0000CC"/>
                </a:solidFill>
              </a:rPr>
              <a:t>j</a:t>
            </a:r>
            <a:r>
              <a:rPr lang="en-US" altLang="zh-CN" sz="200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20512" name="Text Box 46"/>
          <p:cNvSpPr txBox="1">
            <a:spLocks noChangeArrowheads="1"/>
          </p:cNvSpPr>
          <p:nvPr/>
        </p:nvSpPr>
        <p:spPr bwMode="auto">
          <a:xfrm>
            <a:off x="6858000" y="41148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union(t,u)</a:t>
            </a:r>
          </a:p>
        </p:txBody>
      </p:sp>
      <p:sp>
        <p:nvSpPr>
          <p:cNvPr id="20513" name="AutoShape 38"/>
          <p:cNvSpPr>
            <a:spLocks noChangeArrowheads="1"/>
          </p:cNvSpPr>
          <p:nvPr/>
        </p:nvSpPr>
        <p:spPr bwMode="auto">
          <a:xfrm>
            <a:off x="6400800" y="4419600"/>
            <a:ext cx="685800" cy="8382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0514" name="Oval 36"/>
          <p:cNvSpPr>
            <a:spLocks noChangeArrowheads="1"/>
          </p:cNvSpPr>
          <p:nvPr/>
        </p:nvSpPr>
        <p:spPr bwMode="auto">
          <a:xfrm>
            <a:off x="6629400" y="4267200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0515" name="AutoShape 39"/>
          <p:cNvSpPr>
            <a:spLocks noChangeArrowheads="1"/>
          </p:cNvSpPr>
          <p:nvPr/>
        </p:nvSpPr>
        <p:spPr bwMode="auto">
          <a:xfrm>
            <a:off x="7315200" y="5029200"/>
            <a:ext cx="685800" cy="8382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0516" name="Oval 37"/>
          <p:cNvSpPr>
            <a:spLocks noChangeArrowheads="1"/>
          </p:cNvSpPr>
          <p:nvPr/>
        </p:nvSpPr>
        <p:spPr bwMode="auto">
          <a:xfrm>
            <a:off x="7543800" y="4876800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0517" name="Line 40"/>
          <p:cNvSpPr>
            <a:spLocks noChangeShapeType="1"/>
          </p:cNvSpPr>
          <p:nvPr/>
        </p:nvSpPr>
        <p:spPr bwMode="auto">
          <a:xfrm flipH="1" flipV="1">
            <a:off x="6858000" y="4495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18" name="Text Box 41"/>
          <p:cNvSpPr txBox="1">
            <a:spLocks noChangeArrowheads="1"/>
          </p:cNvSpPr>
          <p:nvPr/>
        </p:nvSpPr>
        <p:spPr bwMode="auto">
          <a:xfrm>
            <a:off x="6629400" y="42672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/>
              <a:t>u</a:t>
            </a:r>
          </a:p>
        </p:txBody>
      </p:sp>
      <p:sp>
        <p:nvSpPr>
          <p:cNvPr id="20519" name="Text Box 42"/>
          <p:cNvSpPr txBox="1">
            <a:spLocks noChangeArrowheads="1"/>
          </p:cNvSpPr>
          <p:nvPr/>
        </p:nvSpPr>
        <p:spPr bwMode="auto">
          <a:xfrm>
            <a:off x="7543800" y="4824413"/>
            <a:ext cx="449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/>
              <a:t>t</a:t>
            </a:r>
          </a:p>
        </p:txBody>
      </p:sp>
      <p:sp>
        <p:nvSpPr>
          <p:cNvPr id="20520" name="Text Box 47"/>
          <p:cNvSpPr txBox="1">
            <a:spLocks noChangeArrowheads="1"/>
          </p:cNvSpPr>
          <p:nvPr/>
        </p:nvSpPr>
        <p:spPr bwMode="auto">
          <a:xfrm>
            <a:off x="5867400" y="53340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CC"/>
                </a:solidFill>
              </a:rPr>
              <a:t>setParent(</a:t>
            </a:r>
            <a:r>
              <a:rPr lang="en-US" altLang="zh-CN" sz="2000" i="1">
                <a:solidFill>
                  <a:srgbClr val="0000CC"/>
                </a:solidFill>
              </a:rPr>
              <a:t>t</a:t>
            </a:r>
            <a:r>
              <a:rPr lang="en-US" altLang="zh-CN" sz="2000">
                <a:solidFill>
                  <a:srgbClr val="0000CC"/>
                </a:solidFill>
              </a:rPr>
              <a:t>,</a:t>
            </a:r>
            <a:r>
              <a:rPr lang="en-US" altLang="zh-CN" sz="2000" i="1">
                <a:solidFill>
                  <a:srgbClr val="0000CC"/>
                </a:solidFill>
              </a:rPr>
              <a:t>u</a:t>
            </a:r>
            <a:r>
              <a:rPr lang="en-US" altLang="zh-CN" sz="2000">
                <a:solidFill>
                  <a:srgbClr val="0000CC"/>
                </a:solidFill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752"/>
    </mc:Choice>
    <mc:Fallback xmlns="">
      <p:transition spd="slow" advTm="16275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Union-Find Program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822" y="1752600"/>
            <a:ext cx="823860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/>
              <a:t>A </a:t>
            </a:r>
            <a:r>
              <a:rPr lang="en-US" altLang="zh-CN" sz="2800" dirty="0">
                <a:solidFill>
                  <a:srgbClr val="FF0000"/>
                </a:solidFill>
              </a:rPr>
              <a:t>union-find program of length </a:t>
            </a:r>
            <a:r>
              <a:rPr lang="en-US" altLang="zh-CN" sz="2800" i="1" dirty="0">
                <a:solidFill>
                  <a:srgbClr val="FF0000"/>
                </a:solidFill>
              </a:rPr>
              <a:t>m</a:t>
            </a:r>
            <a:r>
              <a:rPr lang="en-US" altLang="zh-CN" sz="2800" dirty="0"/>
              <a:t> is (a </a:t>
            </a:r>
            <a:r>
              <a:rPr lang="en-US" altLang="zh-CN" sz="2800" i="1" dirty="0">
                <a:solidFill>
                  <a:srgbClr val="FF0000"/>
                </a:solidFill>
              </a:rPr>
              <a:t>create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</a:rPr>
              <a:t>n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en-US" altLang="zh-CN" sz="2800" dirty="0"/>
              <a:t> operation followed by) a sequence of </a:t>
            </a:r>
            <a:r>
              <a:rPr lang="en-US" altLang="zh-CN" sz="2800" i="1" dirty="0">
                <a:solidFill>
                  <a:srgbClr val="FF0000"/>
                </a:solidFill>
              </a:rPr>
              <a:t>m</a:t>
            </a:r>
            <a:r>
              <a:rPr lang="en-US" altLang="zh-CN" sz="2800" dirty="0">
                <a:solidFill>
                  <a:srgbClr val="FF0000"/>
                </a:solidFill>
              </a:rPr>
              <a:t> union and/or find</a:t>
            </a:r>
            <a:r>
              <a:rPr lang="en-US" altLang="zh-CN" sz="2800" dirty="0"/>
              <a:t> operations interspersed in any order.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/>
              <a:t>A union-find program is considered as</a:t>
            </a:r>
            <a:r>
              <a:rPr lang="zh-CN" altLang="en-US" sz="2800" dirty="0"/>
              <a:t> </a:t>
            </a:r>
            <a:r>
              <a:rPr lang="en-US" altLang="zh-CN" sz="2800" dirty="0"/>
              <a:t>an input, on which the analysis is conducted.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/>
              <a:t>The measure/metric for analysis: number of accesses to the </a:t>
            </a:r>
            <a:r>
              <a:rPr lang="en-US" altLang="zh-CN" sz="2800" b="1" i="1" dirty="0">
                <a:solidFill>
                  <a:srgbClr val="FF0000"/>
                </a:solidFill>
              </a:rPr>
              <a:t>parent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00CC"/>
                </a:solidFill>
              </a:rPr>
              <a:t>assignments</a:t>
            </a:r>
            <a:r>
              <a:rPr lang="en-US" altLang="zh-CN" dirty="0"/>
              <a:t>: for union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00CC"/>
                </a:solidFill>
              </a:rPr>
              <a:t>lookups</a:t>
            </a:r>
            <a:r>
              <a:rPr lang="en-US" altLang="zh-CN" dirty="0"/>
              <a:t>: for find operations</a:t>
            </a:r>
          </a:p>
        </p:txBody>
      </p:sp>
      <p:sp>
        <p:nvSpPr>
          <p:cNvPr id="22532" name="AutoShape 4"/>
          <p:cNvSpPr>
            <a:spLocks/>
          </p:cNvSpPr>
          <p:nvPr/>
        </p:nvSpPr>
        <p:spPr bwMode="auto">
          <a:xfrm>
            <a:off x="6237288" y="5184775"/>
            <a:ext cx="134937" cy="682625"/>
          </a:xfrm>
          <a:prstGeom prst="rightBrace">
            <a:avLst>
              <a:gd name="adj1" fmla="val 421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411913" y="5324475"/>
            <a:ext cx="2543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link operation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45"/>
    </mc:Choice>
    <mc:Fallback xmlns="">
      <p:transition spd="slow" advTm="19664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2"/>
          <p:cNvSpPr txBox="1">
            <a:spLocks noChangeArrowheads="1"/>
          </p:cNvSpPr>
          <p:nvPr/>
        </p:nvSpPr>
        <p:spPr bwMode="auto">
          <a:xfrm>
            <a:off x="4267200" y="4876800"/>
            <a:ext cx="4191000" cy="788988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operations done: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 i="1">
                <a:solidFill>
                  <a:srgbClr val="FF0000"/>
                </a:solidFill>
              </a:rPr>
              <a:t>n</a:t>
            </a:r>
            <a:r>
              <a:rPr lang="en-US" altLang="zh-CN" sz="2000" b="1">
                <a:solidFill>
                  <a:srgbClr val="FF0000"/>
                </a:solidFill>
              </a:rPr>
              <a:t>+(</a:t>
            </a:r>
            <a:r>
              <a:rPr lang="en-US" altLang="zh-CN" sz="2000" b="1" i="1">
                <a:solidFill>
                  <a:srgbClr val="FF0000"/>
                </a:solidFill>
              </a:rPr>
              <a:t>n</a:t>
            </a:r>
            <a:r>
              <a:rPr lang="en-US" altLang="zh-CN" sz="2000" b="1">
                <a:solidFill>
                  <a:srgbClr val="FF0000"/>
                </a:solidFill>
              </a:rPr>
              <a:t>-1)+(</a:t>
            </a:r>
            <a:r>
              <a:rPr lang="en-US" altLang="zh-CN" sz="2000" b="1" i="1">
                <a:solidFill>
                  <a:srgbClr val="FF0000"/>
                </a:solidFill>
              </a:rPr>
              <a:t>m</a:t>
            </a:r>
            <a:r>
              <a:rPr lang="en-US" altLang="zh-CN" sz="2000" b="1">
                <a:solidFill>
                  <a:srgbClr val="FF0000"/>
                </a:solidFill>
              </a:rPr>
              <a:t>-</a:t>
            </a:r>
            <a:r>
              <a:rPr lang="en-US" altLang="zh-CN" sz="2000" b="1" i="1">
                <a:solidFill>
                  <a:srgbClr val="FF0000"/>
                </a:solidFill>
              </a:rPr>
              <a:t>n</a:t>
            </a:r>
            <a:r>
              <a:rPr lang="en-US" altLang="zh-CN" sz="2000" b="1">
                <a:solidFill>
                  <a:srgbClr val="FF0000"/>
                </a:solidFill>
              </a:rPr>
              <a:t>+1)</a:t>
            </a:r>
            <a:r>
              <a:rPr lang="en-US" altLang="zh-CN" sz="2000" b="1" i="1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773113"/>
            <a:ext cx="8637588" cy="641350"/>
          </a:xfrm>
        </p:spPr>
        <p:txBody>
          <a:bodyPr/>
          <a:lstStyle/>
          <a:p>
            <a:pPr eaLnBrk="1" hangingPunct="1"/>
            <a:r>
              <a:rPr lang="en-US" altLang="zh-CN" sz="3600"/>
              <a:t>Worst-case Analysis for Union-Find Program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Assuming each lookup/assignment take </a:t>
            </a:r>
            <a:r>
              <a:rPr lang="en-US" altLang="zh-CN" sz="2400">
                <a:sym typeface="Symbol" panose="05050102010706020507" pitchFamily="18" charset="2"/>
              </a:rPr>
              <a:t>(1).</a:t>
            </a:r>
          </a:p>
          <a:p>
            <a:pPr eaLnBrk="1" hangingPunct="1"/>
            <a:r>
              <a:rPr lang="en-US" altLang="zh-CN" sz="2400">
                <a:sym typeface="Symbol" panose="05050102010706020507" pitchFamily="18" charset="2"/>
              </a:rPr>
              <a:t>Each makeSet or union does one assignment, and each find does </a:t>
            </a:r>
            <a:r>
              <a:rPr lang="en-US" altLang="zh-CN" sz="2400" i="1">
                <a:sym typeface="Symbol" panose="05050102010706020507" pitchFamily="18" charset="2"/>
              </a:rPr>
              <a:t>d</a:t>
            </a:r>
            <a:r>
              <a:rPr lang="en-US" altLang="zh-CN" sz="2400">
                <a:sym typeface="Symbol" panose="05050102010706020507" pitchFamily="18" charset="2"/>
              </a:rPr>
              <a:t>+1 lookups, where </a:t>
            </a:r>
            <a:r>
              <a:rPr lang="en-US" altLang="zh-CN" sz="2400" i="1">
                <a:sym typeface="Symbol" panose="05050102010706020507" pitchFamily="18" charset="2"/>
              </a:rPr>
              <a:t>d</a:t>
            </a:r>
            <a:r>
              <a:rPr lang="en-US" altLang="zh-CN" sz="2400">
                <a:sym typeface="Symbol" panose="05050102010706020507" pitchFamily="18" charset="2"/>
              </a:rPr>
              <a:t> is the depth of the node.</a:t>
            </a:r>
            <a:endParaRPr lang="en-US" altLang="zh-CN" sz="2400"/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838200" y="3276600"/>
            <a:ext cx="2133600" cy="3349625"/>
          </a:xfrm>
          <a:prstGeom prst="rect">
            <a:avLst/>
          </a:prstGeom>
          <a:solidFill>
            <a:srgbClr val="CCFFFF"/>
          </a:solidFill>
          <a:ln w="57150" cmpd="thinThick">
            <a:solidFill>
              <a:srgbClr val="0000FF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zh-CN" sz="2000"/>
              <a:t>Union(1,2)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AutoNum type="arabicPeriod"/>
            </a:pPr>
            <a:r>
              <a:rPr lang="en-US" altLang="zh-CN" sz="2000"/>
              <a:t>Union(2,3)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endParaRPr lang="en-US" altLang="zh-CN" sz="200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endParaRPr lang="en-US" altLang="zh-CN" sz="200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/>
              <a:t>n-1.  Union(n-1,n)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AutoNum type="alphaLcPeriod" startAt="14"/>
            </a:pPr>
            <a:r>
              <a:rPr lang="en-US" altLang="zh-CN" sz="2000"/>
              <a:t>Find(1)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endParaRPr lang="en-US" altLang="zh-CN" sz="200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None/>
            </a:pPr>
            <a:endParaRPr lang="en-US" altLang="zh-CN" sz="200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Tx/>
              <a:buSzTx/>
              <a:buFontTx/>
              <a:buAutoNum type="alphaLcPeriod" startAt="13"/>
            </a:pPr>
            <a:r>
              <a:rPr lang="en-US" altLang="zh-CN" sz="2000"/>
              <a:t>Find(1)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  <a:buClrTx/>
              <a:buSzTx/>
              <a:buFontTx/>
              <a:buNone/>
            </a:pPr>
            <a:r>
              <a:rPr lang="en-US" altLang="zh-CN" sz="2000"/>
              <a:t>       </a:t>
            </a:r>
            <a:r>
              <a:rPr lang="en-US" altLang="zh-CN" sz="200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24582" name="Line 5"/>
          <p:cNvSpPr>
            <a:spLocks noChangeShapeType="1"/>
          </p:cNvSpPr>
          <p:nvPr/>
        </p:nvSpPr>
        <p:spPr bwMode="auto">
          <a:xfrm>
            <a:off x="1828800" y="40386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3" name="Line 6"/>
          <p:cNvSpPr>
            <a:spLocks noChangeShapeType="1"/>
          </p:cNvSpPr>
          <p:nvPr/>
        </p:nvSpPr>
        <p:spPr bwMode="auto">
          <a:xfrm>
            <a:off x="1828800" y="5257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3810000" y="3276600"/>
            <a:ext cx="3048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The sequence of </a:t>
            </a:r>
            <a:r>
              <a:rPr lang="en-US" altLang="zh-CN" sz="2000" i="1" dirty="0"/>
              <a:t>Union</a:t>
            </a:r>
            <a:r>
              <a:rPr lang="en-US" altLang="zh-CN" sz="2000" dirty="0"/>
              <a:t> makes a chain of length </a:t>
            </a:r>
            <a:r>
              <a:rPr lang="en-US" altLang="zh-CN" sz="2000" i="1" dirty="0"/>
              <a:t>n</a:t>
            </a:r>
            <a:r>
              <a:rPr lang="en-US" altLang="zh-CN" sz="2000" dirty="0"/>
              <a:t>-1, which is the tree with the largest height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2514600" y="38100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3352800" y="5943600"/>
            <a:ext cx="190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i="1"/>
              <a:t>Find</a:t>
            </a:r>
            <a:r>
              <a:rPr lang="en-US" altLang="zh-CN" sz="2000"/>
              <a:t>(1) needs </a:t>
            </a:r>
            <a:r>
              <a:rPr lang="en-US" altLang="zh-CN" sz="2000" i="1"/>
              <a:t>n</a:t>
            </a:r>
            <a:r>
              <a:rPr lang="en-US" altLang="zh-CN" sz="2000"/>
              <a:t> array lookups</a:t>
            </a:r>
            <a:endParaRPr lang="en-US" altLang="zh-CN" sz="2000" i="1"/>
          </a:p>
        </p:txBody>
      </p:sp>
      <p:sp>
        <p:nvSpPr>
          <p:cNvPr id="24587" name="Line 13"/>
          <p:cNvSpPr>
            <a:spLocks noChangeShapeType="1"/>
          </p:cNvSpPr>
          <p:nvPr/>
        </p:nvSpPr>
        <p:spPr bwMode="auto">
          <a:xfrm flipH="1" flipV="1">
            <a:off x="2209800" y="60198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8" name="Text Box 14"/>
          <p:cNvSpPr txBox="1">
            <a:spLocks noChangeArrowheads="1"/>
          </p:cNvSpPr>
          <p:nvPr/>
        </p:nvSpPr>
        <p:spPr bwMode="auto">
          <a:xfrm>
            <a:off x="6019800" y="4953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4589" name="Text Box 15"/>
          <p:cNvSpPr txBox="1">
            <a:spLocks noChangeArrowheads="1"/>
          </p:cNvSpPr>
          <p:nvPr/>
        </p:nvSpPr>
        <p:spPr bwMode="auto">
          <a:xfrm>
            <a:off x="6858000" y="50292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i="1">
                <a:solidFill>
                  <a:srgbClr val="FF0000"/>
                </a:solidFill>
                <a:sym typeface="Symbol" panose="05050102010706020507" pitchFamily="18" charset="2"/>
              </a:rPr>
              <a:t></a:t>
            </a:r>
            <a:r>
              <a:rPr lang="zh-CN" altLang="en-US" sz="2400" b="1" i="1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sym typeface="Symbol" panose="05050102010706020507" pitchFamily="18" charset="2"/>
              </a:rPr>
              <a:t>mn</a:t>
            </a:r>
            <a:r>
              <a:rPr lang="en-US" altLang="zh-CN" sz="2400" b="1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707"/>
    </mc:Choice>
    <mc:Fallback xmlns="">
      <p:transition spd="slow" advTm="33270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3"/>
          <p:cNvSpPr>
            <a:spLocks noChangeArrowheads="1"/>
          </p:cNvSpPr>
          <p:nvPr/>
        </p:nvSpPr>
        <p:spPr bwMode="auto">
          <a:xfrm>
            <a:off x="4291013" y="2708275"/>
            <a:ext cx="3657600" cy="2362200"/>
          </a:xfrm>
          <a:prstGeom prst="rect">
            <a:avLst/>
          </a:prstGeom>
          <a:solidFill>
            <a:srgbClr val="C0C0C0"/>
          </a:solidFill>
          <a:ln w="57150" cmpd="thinThick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Weighted Union: for Short Trees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5774"/>
            <a:ext cx="8208962" cy="41148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Weighted union: always have the tree with </a:t>
            </a:r>
            <a:r>
              <a:rPr lang="en-US" altLang="zh-CN" sz="2800" b="1" dirty="0">
                <a:solidFill>
                  <a:schemeClr val="tx2"/>
                </a:solidFill>
              </a:rPr>
              <a:t>fewer nodes</a:t>
            </a:r>
            <a:r>
              <a:rPr lang="en-US" altLang="zh-CN" sz="2800" dirty="0"/>
              <a:t> as subtree. (</a:t>
            </a:r>
            <a:r>
              <a:rPr lang="en-US" altLang="zh-CN" sz="2800" i="1" dirty="0" err="1"/>
              <a:t>wUnion</a:t>
            </a:r>
            <a:r>
              <a:rPr lang="en-US" altLang="zh-CN" sz="2800" dirty="0"/>
              <a:t>)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534325" y="2683670"/>
            <a:ext cx="2895600" cy="2814637"/>
          </a:xfrm>
          <a:prstGeom prst="rect">
            <a:avLst/>
          </a:prstGeom>
          <a:solidFill>
            <a:srgbClr val="C0C0C0"/>
          </a:solidFill>
          <a:ln w="57150" cmpd="thinThick">
            <a:solidFill>
              <a:srgbClr val="808080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To keep the </a:t>
            </a:r>
            <a:r>
              <a:rPr lang="en-US" altLang="zh-CN" sz="2400" i="1" dirty="0"/>
              <a:t>Union </a:t>
            </a:r>
            <a:r>
              <a:rPr lang="en-US" altLang="zh-CN" sz="2400" dirty="0"/>
              <a:t>valid, each </a:t>
            </a:r>
            <a:r>
              <a:rPr lang="en-US" altLang="zh-CN" sz="2400" i="1" dirty="0"/>
              <a:t>Union </a:t>
            </a:r>
            <a:r>
              <a:rPr lang="en-US" altLang="zh-CN" sz="2400" dirty="0"/>
              <a:t>operation is replaced by:</a:t>
            </a:r>
          </a:p>
          <a:p>
            <a:pPr algn="ctr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i="1" dirty="0"/>
              <a:t>t</a:t>
            </a:r>
            <a:r>
              <a:rPr lang="en-US" altLang="zh-CN" sz="2400" dirty="0"/>
              <a:t>=find(</a:t>
            </a:r>
            <a:r>
              <a:rPr lang="en-US" altLang="zh-CN" sz="2400" i="1" dirty="0"/>
              <a:t>i</a:t>
            </a:r>
            <a:r>
              <a:rPr lang="en-US" altLang="zh-CN" sz="2400" dirty="0"/>
              <a:t>);</a:t>
            </a:r>
          </a:p>
          <a:p>
            <a:pPr algn="ctr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i="1" dirty="0"/>
              <a:t>u</a:t>
            </a:r>
            <a:r>
              <a:rPr lang="en-US" altLang="zh-CN" sz="2400" dirty="0"/>
              <a:t>=find(</a:t>
            </a:r>
            <a:r>
              <a:rPr lang="en-US" altLang="zh-CN" sz="2400" i="1" dirty="0"/>
              <a:t>j</a:t>
            </a:r>
            <a:r>
              <a:rPr lang="en-US" altLang="zh-CN" sz="2400" dirty="0"/>
              <a:t>);</a:t>
            </a:r>
          </a:p>
          <a:p>
            <a:pPr algn="ctr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/>
              <a:t>union(</a:t>
            </a:r>
            <a:r>
              <a:rPr lang="en-US" altLang="zh-CN" sz="2400" i="1" dirty="0"/>
              <a:t>t,u</a:t>
            </a:r>
            <a:r>
              <a:rPr lang="en-US" altLang="zh-CN" sz="2400" dirty="0"/>
              <a:t>)</a:t>
            </a:r>
            <a:endParaRPr lang="en-US" altLang="zh-CN" sz="2400" i="1" dirty="0"/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317500" y="5679665"/>
            <a:ext cx="4538663" cy="400110"/>
          </a:xfrm>
          <a:prstGeom prst="rect">
            <a:avLst/>
          </a:prstGeom>
          <a:ln>
            <a:solidFill>
              <a:schemeClr val="accent4">
                <a:lumMod val="25000"/>
                <a:lumOff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The order of (</a:t>
            </a:r>
            <a:r>
              <a:rPr lang="en-US" altLang="zh-CN" sz="2000" i="1" dirty="0" err="1"/>
              <a:t>t</a:t>
            </a:r>
            <a:r>
              <a:rPr lang="en-US" altLang="zh-CN" sz="2000" dirty="0" err="1"/>
              <a:t>,</a:t>
            </a:r>
            <a:r>
              <a:rPr lang="en-US" altLang="zh-CN" sz="2000" i="1" dirty="0" err="1"/>
              <a:t>u</a:t>
            </a:r>
            <a:r>
              <a:rPr lang="en-US" altLang="zh-CN" sz="2000" dirty="0"/>
              <a:t>) satisfies the requirement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H="1" flipV="1">
            <a:off x="2516994" y="5306645"/>
            <a:ext cx="457173" cy="377795"/>
          </a:xfrm>
          <a:prstGeom prst="line">
            <a:avLst/>
          </a:prstGeom>
          <a:noFill/>
          <a:ln w="19050">
            <a:solidFill>
              <a:schemeClr val="tx1">
                <a:lumMod val="20000"/>
                <a:lumOff val="8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5853113" y="3127375"/>
            <a:ext cx="360362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5014913" y="3813175"/>
            <a:ext cx="360362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5548313" y="4270375"/>
            <a:ext cx="360362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6691313" y="4270375"/>
            <a:ext cx="360362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7072313" y="3584575"/>
            <a:ext cx="360362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5929313" y="312737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2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548313" y="427037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3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5014913" y="381317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1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6615113" y="4270375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n</a:t>
            </a:r>
            <a:r>
              <a:rPr lang="en-US" altLang="zh-CN" sz="1800"/>
              <a:t>-1</a:t>
            </a:r>
            <a:endParaRPr lang="en-US" altLang="zh-CN" sz="1800" i="1"/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7148513" y="358457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n</a:t>
            </a: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V="1">
            <a:off x="5319713" y="3432175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 flipV="1">
            <a:off x="5700713" y="3508375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H="1" flipV="1">
            <a:off x="6157913" y="3508375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 flipH="1" flipV="1">
            <a:off x="6234113" y="3355975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>
            <a:off x="6005513" y="4194175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47" name="Text Box 24"/>
          <p:cNvSpPr txBox="1">
            <a:spLocks noChangeArrowheads="1"/>
          </p:cNvSpPr>
          <p:nvPr/>
        </p:nvSpPr>
        <p:spPr bwMode="auto">
          <a:xfrm>
            <a:off x="5381625" y="4643438"/>
            <a:ext cx="281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Tree made by wUnion</a:t>
            </a:r>
          </a:p>
        </p:txBody>
      </p:sp>
      <p:sp>
        <p:nvSpPr>
          <p:cNvPr id="26648" name="Text Box 25"/>
          <p:cNvSpPr txBox="1">
            <a:spLocks noChangeArrowheads="1"/>
          </p:cNvSpPr>
          <p:nvPr/>
        </p:nvSpPr>
        <p:spPr bwMode="auto">
          <a:xfrm>
            <a:off x="6858000" y="32004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CC"/>
                </a:solidFill>
              </a:rPr>
              <a:t>Not the worst case!</a:t>
            </a:r>
          </a:p>
        </p:txBody>
      </p:sp>
      <p:sp>
        <p:nvSpPr>
          <p:cNvPr id="26649" name="Text Box 27"/>
          <p:cNvSpPr txBox="1">
            <a:spLocks noChangeArrowheads="1"/>
          </p:cNvSpPr>
          <p:nvPr/>
        </p:nvSpPr>
        <p:spPr bwMode="auto">
          <a:xfrm>
            <a:off x="5014913" y="5203825"/>
            <a:ext cx="3867893" cy="769441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Cost for the program: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 dirty="0"/>
              <a:t> </a:t>
            </a:r>
            <a:r>
              <a:rPr lang="en-US" altLang="zh-CN" sz="2000" i="1" dirty="0"/>
              <a:t>n</a:t>
            </a:r>
            <a:r>
              <a:rPr lang="en-US" altLang="zh-CN" sz="2000" dirty="0"/>
              <a:t>+3+3+4(</a:t>
            </a:r>
            <a:r>
              <a:rPr lang="en-US" altLang="zh-CN" sz="2000" i="1" dirty="0"/>
              <a:t>n</a:t>
            </a:r>
            <a:r>
              <a:rPr lang="en-US" altLang="zh-CN" sz="2000" dirty="0"/>
              <a:t>-3)+2(</a:t>
            </a:r>
            <a:r>
              <a:rPr lang="en-US" altLang="zh-CN" sz="2000" i="1" dirty="0"/>
              <a:t>m</a:t>
            </a:r>
            <a:r>
              <a:rPr lang="en-US" altLang="zh-CN" sz="2000" dirty="0"/>
              <a:t>-</a:t>
            </a:r>
            <a:r>
              <a:rPr lang="en-US" altLang="zh-CN" sz="2000" i="1" dirty="0"/>
              <a:t>n</a:t>
            </a:r>
            <a:r>
              <a:rPr lang="en-US" altLang="zh-CN" sz="2000" dirty="0"/>
              <a:t>+1)=2m+3n-4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57150" y="6272153"/>
            <a:ext cx="7091363" cy="40011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The union in the last page requires that,  t and u should be roots</a:t>
            </a:r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flipV="1">
            <a:off x="241300" y="3813174"/>
            <a:ext cx="954087" cy="2458978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528"/>
    </mc:Choice>
    <mc:Fallback xmlns="">
      <p:transition spd="slow" advTm="36552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2"/>
            <a:ext cx="8208962" cy="4916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After any sequence of </a:t>
            </a:r>
            <a:r>
              <a:rPr lang="en-US" altLang="zh-CN" sz="2400" i="1" dirty="0">
                <a:solidFill>
                  <a:srgbClr val="000000"/>
                </a:solidFill>
              </a:rPr>
              <a:t>Union</a:t>
            </a:r>
            <a:r>
              <a:rPr lang="en-US" altLang="zh-CN" sz="2400" dirty="0">
                <a:solidFill>
                  <a:srgbClr val="000000"/>
                </a:solidFill>
              </a:rPr>
              <a:t> instructions, implemented by </a:t>
            </a:r>
            <a:r>
              <a:rPr lang="en-US" altLang="zh-CN" sz="2400" i="1" dirty="0">
                <a:solidFill>
                  <a:srgbClr val="000000"/>
                </a:solidFill>
              </a:rPr>
              <a:t>wUnion</a:t>
            </a:r>
            <a:r>
              <a:rPr lang="en-US" altLang="zh-CN" sz="2400" dirty="0">
                <a:solidFill>
                  <a:srgbClr val="000000"/>
                </a:solidFill>
              </a:rPr>
              <a:t>, any tree that has </a:t>
            </a:r>
            <a:r>
              <a:rPr lang="en-US" altLang="zh-CN" sz="2400" i="1" dirty="0">
                <a:solidFill>
                  <a:srgbClr val="FF0000"/>
                </a:solidFill>
              </a:rPr>
              <a:t>k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nodes will have height of </a:t>
            </a:r>
            <a:r>
              <a:rPr lang="en-US" altLang="zh-CN" sz="2400" dirty="0">
                <a:solidFill>
                  <a:srgbClr val="FF0000"/>
                </a:solidFill>
              </a:rPr>
              <a:t>at most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lg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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ym typeface="Symbol" panose="05050102010706020507" pitchFamily="18" charset="2"/>
              </a:rPr>
              <a:t>Proof by induction on </a:t>
            </a:r>
            <a:r>
              <a:rPr lang="en-US" altLang="zh-CN" sz="2400" i="1" dirty="0"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ym typeface="Symbol" panose="05050102010706020507" pitchFamily="18" charset="2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base case: </a:t>
            </a:r>
            <a:r>
              <a:rPr lang="en-US" altLang="zh-CN" sz="2000" i="1" dirty="0"/>
              <a:t>k</a:t>
            </a:r>
            <a:r>
              <a:rPr lang="en-US" altLang="zh-CN" sz="2000" dirty="0"/>
              <a:t>=1, the height is 0.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000" dirty="0"/>
              <a:t>by inductive hypothesis: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i="1" dirty="0"/>
              <a:t>h</a:t>
            </a:r>
            <a:r>
              <a:rPr lang="en-US" altLang="zh-CN" sz="2000" baseline="-25000" dirty="0"/>
              <a:t>1</a:t>
            </a:r>
            <a:r>
              <a:rPr lang="en-US" altLang="zh-CN" sz="2000" dirty="0">
                <a:sym typeface="Symbol" panose="05050102010706020507" pitchFamily="18" charset="2"/>
              </a:rPr>
              <a:t> lg</a:t>
            </a:r>
            <a:r>
              <a:rPr lang="en-US" altLang="zh-CN" sz="2000" i="1" dirty="0">
                <a:sym typeface="Symbol" panose="05050102010706020507" pitchFamily="18" charset="2"/>
              </a:rPr>
              <a:t>k</a:t>
            </a:r>
            <a:r>
              <a:rPr lang="en-US" altLang="zh-CN" sz="2000" baseline="-25000" dirty="0"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ym typeface="Symbol" panose="05050102010706020507" pitchFamily="18" charset="2"/>
              </a:rPr>
              <a:t>,  </a:t>
            </a:r>
            <a:r>
              <a:rPr lang="en-US" altLang="zh-CN" sz="2000" i="1" dirty="0"/>
              <a:t>h</a:t>
            </a:r>
            <a:r>
              <a:rPr lang="en-US" altLang="zh-CN" sz="2000" baseline="-25000" dirty="0"/>
              <a:t>2</a:t>
            </a:r>
            <a:r>
              <a:rPr lang="en-US" altLang="zh-CN" sz="2000" dirty="0">
                <a:sym typeface="Symbol" panose="05050102010706020507" pitchFamily="18" charset="2"/>
              </a:rPr>
              <a:t> lg</a:t>
            </a:r>
            <a:r>
              <a:rPr lang="en-US" altLang="zh-CN" sz="2000" i="1" dirty="0">
                <a:sym typeface="Symbol" panose="05050102010706020507" pitchFamily="18" charset="2"/>
              </a:rPr>
              <a:t>k</a:t>
            </a:r>
            <a:r>
              <a:rPr lang="en-US" altLang="zh-CN" sz="2000" baseline="-25000" dirty="0"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ym typeface="Symbol" panose="05050102010706020507" pitchFamily="18" charset="2"/>
              </a:rPr>
              <a:t>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000" i="1" dirty="0">
                <a:sym typeface="Symbol" panose="05050102010706020507" pitchFamily="18" charset="2"/>
              </a:rPr>
              <a:t>Without loss of generality, 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zh-CN" sz="2000" i="1" dirty="0">
                <a:sym typeface="Symbol" panose="05050102010706020507" pitchFamily="18" charset="2"/>
              </a:rPr>
              <a:t>    we assume u was attached to t.</a:t>
            </a:r>
            <a:endParaRPr lang="en-US" altLang="zh-CN" sz="2000" i="1" baseline="-250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000" i="1" dirty="0">
                <a:sym typeface="Symbol" panose="05050102010706020507" pitchFamily="18" charset="2"/>
              </a:rPr>
              <a:t>h</a:t>
            </a:r>
            <a:r>
              <a:rPr lang="en-US" altLang="zh-CN" sz="2000" dirty="0">
                <a:sym typeface="Symbol" panose="05050102010706020507" pitchFamily="18" charset="2"/>
              </a:rPr>
              <a:t>=max(</a:t>
            </a:r>
            <a:r>
              <a:rPr lang="en-US" altLang="zh-CN" sz="2000" i="1" dirty="0">
                <a:sym typeface="Symbol" panose="05050102010706020507" pitchFamily="18" charset="2"/>
              </a:rPr>
              <a:t>h</a:t>
            </a:r>
            <a:r>
              <a:rPr lang="en-US" altLang="zh-CN" sz="2000" baseline="-25000" dirty="0"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ym typeface="Symbol" panose="05050102010706020507" pitchFamily="18" charset="2"/>
              </a:rPr>
              <a:t>, </a:t>
            </a:r>
            <a:r>
              <a:rPr lang="en-US" altLang="zh-CN" sz="2000" i="1" dirty="0">
                <a:sym typeface="Symbol" panose="05050102010706020507" pitchFamily="18" charset="2"/>
              </a:rPr>
              <a:t>h</a:t>
            </a:r>
            <a:r>
              <a:rPr lang="en-US" altLang="zh-CN" sz="2000" baseline="-25000" dirty="0"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ym typeface="Symbol" panose="05050102010706020507" pitchFamily="18" charset="2"/>
              </a:rPr>
              <a:t>+1), </a:t>
            </a:r>
            <a:r>
              <a:rPr lang="en-US" altLang="zh-CN" sz="2000" i="1" dirty="0">
                <a:sym typeface="Symbol" panose="05050102010706020507" pitchFamily="18" charset="2"/>
              </a:rPr>
              <a:t>k</a:t>
            </a:r>
            <a:r>
              <a:rPr lang="en-US" altLang="zh-CN" sz="2000" dirty="0">
                <a:sym typeface="Symbol" panose="05050102010706020507" pitchFamily="18" charset="2"/>
              </a:rPr>
              <a:t>=</a:t>
            </a:r>
            <a:r>
              <a:rPr lang="en-US" altLang="zh-CN" sz="2000" i="1" dirty="0">
                <a:sym typeface="Symbol" panose="05050102010706020507" pitchFamily="18" charset="2"/>
              </a:rPr>
              <a:t>k</a:t>
            </a:r>
            <a:r>
              <a:rPr lang="en-US" altLang="zh-CN" sz="2000" baseline="-25000" dirty="0"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ym typeface="Symbol" panose="05050102010706020507" pitchFamily="18" charset="2"/>
              </a:rPr>
              <a:t>+</a:t>
            </a:r>
            <a:r>
              <a:rPr lang="en-US" altLang="zh-CN" sz="2000" i="1" dirty="0">
                <a:sym typeface="Symbol" panose="05050102010706020507" pitchFamily="18" charset="2"/>
              </a:rPr>
              <a:t>k</a:t>
            </a:r>
            <a:r>
              <a:rPr lang="en-US" altLang="zh-CN" sz="2000" baseline="-25000" dirty="0">
                <a:sym typeface="Symbol" panose="05050102010706020507" pitchFamily="18" charset="2"/>
              </a:rPr>
              <a:t>2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>
                <a:sym typeface="Symbol" panose="05050102010706020507" pitchFamily="18" charset="2"/>
              </a:rPr>
              <a:t>if </a:t>
            </a:r>
            <a:r>
              <a:rPr lang="en-US" altLang="zh-CN" sz="2000" i="1" dirty="0">
                <a:sym typeface="Symbol" panose="05050102010706020507" pitchFamily="18" charset="2"/>
              </a:rPr>
              <a:t>h</a:t>
            </a:r>
            <a:r>
              <a:rPr lang="en-US" altLang="zh-CN" sz="2000" dirty="0">
                <a:sym typeface="Symbol" panose="05050102010706020507" pitchFamily="18" charset="2"/>
              </a:rPr>
              <a:t>=</a:t>
            </a:r>
            <a:r>
              <a:rPr lang="en-US" altLang="zh-CN" sz="2000" i="1" dirty="0">
                <a:sym typeface="Symbol" panose="05050102010706020507" pitchFamily="18" charset="2"/>
              </a:rPr>
              <a:t>h</a:t>
            </a:r>
            <a:r>
              <a:rPr lang="en-US" altLang="zh-CN" sz="2000" baseline="-25000" dirty="0"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ym typeface="Symbol" panose="05050102010706020507" pitchFamily="18" charset="2"/>
              </a:rPr>
              <a:t>, </a:t>
            </a:r>
            <a:r>
              <a:rPr lang="en-US" altLang="zh-CN" sz="2000" i="1" dirty="0">
                <a:sym typeface="Symbol" panose="05050102010706020507" pitchFamily="18" charset="2"/>
              </a:rPr>
              <a:t>h</a:t>
            </a:r>
            <a:r>
              <a:rPr lang="en-US" altLang="zh-CN" sz="2000" dirty="0">
                <a:sym typeface="Symbol" panose="05050102010706020507" pitchFamily="18" charset="2"/>
              </a:rPr>
              <a:t> lg</a:t>
            </a:r>
            <a:r>
              <a:rPr lang="en-US" altLang="zh-CN" sz="2000" i="1" dirty="0">
                <a:sym typeface="Symbol" panose="05050102010706020507" pitchFamily="18" charset="2"/>
              </a:rPr>
              <a:t>k</a:t>
            </a:r>
            <a:r>
              <a:rPr lang="en-US" altLang="zh-CN" sz="2000" baseline="-25000" dirty="0"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ym typeface="Symbol" panose="05050102010706020507" pitchFamily="18" charset="2"/>
              </a:rPr>
              <a:t> lg</a:t>
            </a:r>
            <a:r>
              <a:rPr lang="en-US" altLang="zh-CN" sz="2000" i="1" dirty="0">
                <a:sym typeface="Symbol" panose="05050102010706020507" pitchFamily="18" charset="2"/>
              </a:rPr>
              <a:t>k</a:t>
            </a:r>
            <a:r>
              <a:rPr lang="en-US" altLang="zh-CN" sz="2000" dirty="0">
                <a:sym typeface="Symbol" panose="05050102010706020507" pitchFamily="18" charset="2"/>
              </a:rPr>
              <a:t>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>
                <a:sym typeface="Symbol" panose="05050102010706020507" pitchFamily="18" charset="2"/>
              </a:rPr>
              <a:t>if </a:t>
            </a:r>
            <a:r>
              <a:rPr lang="en-US" altLang="zh-CN" sz="2000" i="1" dirty="0">
                <a:sym typeface="Symbol" panose="05050102010706020507" pitchFamily="18" charset="2"/>
              </a:rPr>
              <a:t>h</a:t>
            </a:r>
            <a:r>
              <a:rPr lang="en-US" altLang="zh-CN" sz="2000" dirty="0">
                <a:sym typeface="Symbol" panose="05050102010706020507" pitchFamily="18" charset="2"/>
              </a:rPr>
              <a:t>=</a:t>
            </a:r>
            <a:r>
              <a:rPr lang="en-US" altLang="zh-CN" sz="2000" i="1" dirty="0">
                <a:sym typeface="Symbol" panose="05050102010706020507" pitchFamily="18" charset="2"/>
              </a:rPr>
              <a:t>h</a:t>
            </a:r>
            <a:r>
              <a:rPr lang="en-US" altLang="zh-CN" sz="2000" baseline="-25000" dirty="0"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ym typeface="Symbol" panose="05050102010706020507" pitchFamily="18" charset="2"/>
              </a:rPr>
              <a:t>+1, note:</a:t>
            </a:r>
            <a:r>
              <a:rPr lang="en-US" altLang="zh-CN" sz="2000" i="1" dirty="0">
                <a:sym typeface="Symbol" panose="05050102010706020507" pitchFamily="18" charset="2"/>
              </a:rPr>
              <a:t> k</a:t>
            </a:r>
            <a:r>
              <a:rPr lang="en-US" altLang="zh-CN" sz="2000" baseline="-25000" dirty="0"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ym typeface="Symbol" panose="05050102010706020507" pitchFamily="18" charset="2"/>
              </a:rPr>
              <a:t></a:t>
            </a:r>
            <a:r>
              <a:rPr lang="en-US" altLang="zh-CN" sz="2000" i="1" dirty="0">
                <a:sym typeface="Symbol" panose="05050102010706020507" pitchFamily="18" charset="2"/>
              </a:rPr>
              <a:t>k</a:t>
            </a:r>
            <a:r>
              <a:rPr lang="en-US" altLang="zh-CN" sz="2000" dirty="0">
                <a:sym typeface="Symbol" panose="05050102010706020507" pitchFamily="18" charset="2"/>
              </a:rPr>
              <a:t>/2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    so, </a:t>
            </a:r>
            <a:r>
              <a:rPr lang="en-US" altLang="zh-CN" sz="2000" i="1" dirty="0">
                <a:sym typeface="Symbol" panose="05050102010706020507" pitchFamily="18" charset="2"/>
              </a:rPr>
              <a:t>h</a:t>
            </a:r>
            <a:r>
              <a:rPr lang="en-US" altLang="zh-CN" sz="2000" baseline="-25000" dirty="0"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ym typeface="Symbol" panose="05050102010706020507" pitchFamily="18" charset="2"/>
              </a:rPr>
              <a:t>+1 lg</a:t>
            </a:r>
            <a:r>
              <a:rPr lang="en-US" altLang="zh-CN" sz="2000" i="1" dirty="0">
                <a:sym typeface="Symbol" panose="05050102010706020507" pitchFamily="18" charset="2"/>
              </a:rPr>
              <a:t>k</a:t>
            </a:r>
            <a:r>
              <a:rPr lang="en-US" altLang="zh-CN" sz="2000" baseline="-25000" dirty="0"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ym typeface="Symbol" panose="05050102010706020507" pitchFamily="18" charset="2"/>
              </a:rPr>
              <a:t>+1 lg</a:t>
            </a:r>
            <a:r>
              <a:rPr lang="en-US" altLang="zh-CN" sz="2000" i="1" dirty="0">
                <a:sym typeface="Symbol" panose="05050102010706020507" pitchFamily="18" charset="2"/>
              </a:rPr>
              <a:t>k</a:t>
            </a:r>
            <a:r>
              <a:rPr lang="en-US" altLang="zh-CN" sz="2000" dirty="0">
                <a:sym typeface="Symbol" panose="05050102010706020507" pitchFamily="18" charset="2"/>
              </a:rPr>
              <a:t></a:t>
            </a:r>
          </a:p>
          <a:p>
            <a:pPr lvl="2" eaLnBrk="1" hangingPunct="1">
              <a:lnSpc>
                <a:spcPct val="90000"/>
              </a:lnSpc>
            </a:pPr>
            <a:endParaRPr lang="en-US" altLang="zh-CN" sz="2000" dirty="0">
              <a:sym typeface="Symbol" panose="05050102010706020507" pitchFamily="18" charset="2"/>
            </a:endParaRPr>
          </a:p>
        </p:txBody>
      </p:sp>
      <p:sp>
        <p:nvSpPr>
          <p:cNvPr id="28675" name="AutoShape 18" descr="蓝色面巾纸"/>
          <p:cNvSpPr>
            <a:spLocks noChangeArrowheads="1"/>
          </p:cNvSpPr>
          <p:nvPr/>
        </p:nvSpPr>
        <p:spPr bwMode="auto">
          <a:xfrm>
            <a:off x="4633913" y="2776538"/>
            <a:ext cx="3646487" cy="3825875"/>
          </a:xfrm>
          <a:prstGeom prst="roundRect">
            <a:avLst>
              <a:gd name="adj" fmla="val 16667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8676" name="AutoShape 6"/>
          <p:cNvSpPr>
            <a:spLocks noChangeArrowheads="1"/>
          </p:cNvSpPr>
          <p:nvPr/>
        </p:nvSpPr>
        <p:spPr bwMode="auto">
          <a:xfrm flipH="1">
            <a:off x="5160963" y="3192463"/>
            <a:ext cx="990600" cy="2286000"/>
          </a:xfrm>
          <a:prstGeom prst="rtTriangl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Upper Bound of Tree Height</a:t>
            </a:r>
          </a:p>
        </p:txBody>
      </p:sp>
      <p:sp>
        <p:nvSpPr>
          <p:cNvPr id="28678" name="Oval 4"/>
          <p:cNvSpPr>
            <a:spLocks noChangeArrowheads="1"/>
          </p:cNvSpPr>
          <p:nvPr/>
        </p:nvSpPr>
        <p:spPr bwMode="auto">
          <a:xfrm>
            <a:off x="5922963" y="2963863"/>
            <a:ext cx="360362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7065963" y="3573463"/>
            <a:ext cx="990600" cy="2514600"/>
          </a:xfrm>
          <a:prstGeom prst="rtTriangl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8680" name="Oval 5"/>
          <p:cNvSpPr>
            <a:spLocks noChangeArrowheads="1"/>
          </p:cNvSpPr>
          <p:nvPr/>
        </p:nvSpPr>
        <p:spPr bwMode="auto">
          <a:xfrm>
            <a:off x="6913563" y="3421063"/>
            <a:ext cx="360362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 flipH="1" flipV="1">
            <a:off x="6303963" y="3192463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4633913" y="3573463"/>
            <a:ext cx="11430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  <a:r>
              <a:rPr lang="en-US" altLang="zh-CN" sz="1800" baseline="-25000"/>
              <a:t>1</a:t>
            </a:r>
            <a:endParaRPr lang="en-US" altLang="zh-CN" sz="1800"/>
          </a:p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1800"/>
              <a:t>k</a:t>
            </a:r>
            <a:r>
              <a:rPr lang="en-US" altLang="zh-CN" sz="1800" baseline="-25000"/>
              <a:t>1</a:t>
            </a:r>
            <a:r>
              <a:rPr lang="en-US" altLang="zh-CN" sz="1800" i="1"/>
              <a:t> nodes</a:t>
            </a:r>
          </a:p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1800"/>
              <a:t>height</a:t>
            </a:r>
            <a:r>
              <a:rPr lang="en-US" altLang="zh-CN" sz="1800" i="1"/>
              <a:t> h</a:t>
            </a:r>
            <a:r>
              <a:rPr lang="en-US" altLang="zh-CN" sz="1800" baseline="-25000"/>
              <a:t>1</a:t>
            </a:r>
          </a:p>
        </p:txBody>
      </p:sp>
      <p:sp>
        <p:nvSpPr>
          <p:cNvPr id="28683" name="Text Box 12"/>
          <p:cNvSpPr txBox="1">
            <a:spLocks noChangeArrowheads="1"/>
          </p:cNvSpPr>
          <p:nvPr/>
        </p:nvSpPr>
        <p:spPr bwMode="auto">
          <a:xfrm>
            <a:off x="7273925" y="3573463"/>
            <a:ext cx="11430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  <a:r>
              <a:rPr lang="en-US" altLang="zh-CN" sz="1800" baseline="-25000"/>
              <a:t>2</a:t>
            </a:r>
            <a:endParaRPr lang="en-US" altLang="zh-CN" sz="1800"/>
          </a:p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1800"/>
              <a:t>k</a:t>
            </a:r>
            <a:r>
              <a:rPr lang="en-US" altLang="zh-CN" sz="1800" baseline="-25000"/>
              <a:t>2</a:t>
            </a:r>
            <a:r>
              <a:rPr lang="en-US" altLang="zh-CN" sz="1800" i="1"/>
              <a:t> nodes</a:t>
            </a:r>
          </a:p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1800"/>
              <a:t>height</a:t>
            </a:r>
            <a:r>
              <a:rPr lang="en-US" altLang="zh-CN" sz="1800" i="1"/>
              <a:t> h</a:t>
            </a:r>
            <a:r>
              <a:rPr lang="en-US" altLang="zh-CN" sz="1800" baseline="-25000"/>
              <a:t>2</a:t>
            </a:r>
          </a:p>
        </p:txBody>
      </p:sp>
      <p:sp>
        <p:nvSpPr>
          <p:cNvPr id="28684" name="Text Box 13"/>
          <p:cNvSpPr txBox="1">
            <a:spLocks noChangeArrowheads="1"/>
          </p:cNvSpPr>
          <p:nvPr/>
        </p:nvSpPr>
        <p:spPr bwMode="auto">
          <a:xfrm>
            <a:off x="5999163" y="29638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28685" name="Text Box 14"/>
          <p:cNvSpPr txBox="1">
            <a:spLocks noChangeArrowheads="1"/>
          </p:cNvSpPr>
          <p:nvPr/>
        </p:nvSpPr>
        <p:spPr bwMode="auto">
          <a:xfrm>
            <a:off x="6989763" y="34210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u</a:t>
            </a:r>
          </a:p>
        </p:txBody>
      </p:sp>
      <p:sp>
        <p:nvSpPr>
          <p:cNvPr id="28686" name="Text Box 17"/>
          <p:cNvSpPr txBox="1">
            <a:spLocks noChangeArrowheads="1"/>
          </p:cNvSpPr>
          <p:nvPr/>
        </p:nvSpPr>
        <p:spPr bwMode="auto">
          <a:xfrm>
            <a:off x="5922963" y="5140325"/>
            <a:ext cx="1219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chemeClr val="tx2"/>
                </a:solidFill>
              </a:rPr>
              <a:t>T</a:t>
            </a:r>
          </a:p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1800" i="1">
                <a:solidFill>
                  <a:schemeClr val="tx2"/>
                </a:solidFill>
              </a:rPr>
              <a:t>k</a:t>
            </a:r>
            <a:r>
              <a:rPr lang="en-US" altLang="zh-CN" sz="1800">
                <a:solidFill>
                  <a:schemeClr val="tx2"/>
                </a:solidFill>
              </a:rPr>
              <a:t> nodes</a:t>
            </a:r>
          </a:p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height </a:t>
            </a:r>
            <a:r>
              <a:rPr lang="en-US" altLang="zh-CN" sz="1800" i="1">
                <a:solidFill>
                  <a:schemeClr val="tx2"/>
                </a:solidFill>
              </a:rPr>
              <a:t>h</a:t>
            </a:r>
            <a:endParaRPr lang="en-US" altLang="zh-CN" sz="180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6195"/>
    </mc:Choice>
    <mc:Fallback xmlns="">
      <p:transition spd="slow" advTm="46619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Upper Bound for </a:t>
            </a:r>
            <a:r>
              <a:rPr lang="en-US" altLang="zh-CN" sz="4000" dirty="0" err="1"/>
              <a:t>wUnion</a:t>
            </a:r>
            <a:r>
              <a:rPr lang="en-US" altLang="zh-CN" sz="4000" dirty="0"/>
              <a:t>-Find Program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673805"/>
            <a:ext cx="8208963" cy="45460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sz="2400" dirty="0"/>
              <a:t>A </a:t>
            </a:r>
            <a:r>
              <a:rPr lang="en-US" altLang="zh-CN" sz="2400" dirty="0" err="1"/>
              <a:t>wUnion</a:t>
            </a:r>
            <a:r>
              <a:rPr lang="en-US" altLang="zh-CN" sz="2400" dirty="0"/>
              <a:t>-Find program of size </a:t>
            </a:r>
            <a:r>
              <a:rPr lang="en-US" altLang="zh-CN" sz="2400" i="1" dirty="0"/>
              <a:t>m</a:t>
            </a:r>
            <a:r>
              <a:rPr lang="en-US" altLang="zh-CN" sz="2400" dirty="0"/>
              <a:t>, on a set of </a:t>
            </a:r>
            <a:r>
              <a:rPr lang="en-US" altLang="zh-CN" sz="2400" i="1" dirty="0"/>
              <a:t>n</a:t>
            </a:r>
            <a:r>
              <a:rPr lang="en-US" altLang="zh-CN" sz="2400" dirty="0"/>
              <a:t> elements, performs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(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m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log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 link operations in the worst case if </a:t>
            </a:r>
            <a:r>
              <a:rPr lang="en-US" altLang="zh-CN" sz="2400" i="1" dirty="0">
                <a:sym typeface="Symbol" panose="05050102010706020507" pitchFamily="18" charset="2"/>
              </a:rPr>
              <a:t>wUnion</a:t>
            </a:r>
            <a:r>
              <a:rPr lang="en-US" altLang="zh-CN" sz="2400" dirty="0">
                <a:sym typeface="Symbol" panose="05050102010706020507" pitchFamily="18" charset="2"/>
              </a:rPr>
              <a:t> and straight </a:t>
            </a:r>
            <a:r>
              <a:rPr lang="en-US" altLang="zh-CN" sz="2400" i="1" dirty="0">
                <a:sym typeface="Symbol" panose="05050102010706020507" pitchFamily="18" charset="2"/>
              </a:rPr>
              <a:t>find</a:t>
            </a:r>
            <a:r>
              <a:rPr lang="en-US" altLang="zh-CN" sz="2400" dirty="0">
                <a:sym typeface="Symbol" panose="05050102010706020507" pitchFamily="18" charset="2"/>
              </a:rPr>
              <a:t> are used.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Proof: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sz="2400" dirty="0"/>
              <a:t>At most </a:t>
            </a:r>
            <a:r>
              <a:rPr lang="en-US" altLang="zh-CN" sz="2400" i="1" dirty="0"/>
              <a:t>n</a:t>
            </a:r>
            <a:r>
              <a:rPr lang="en-US" altLang="zh-CN" sz="2400" dirty="0"/>
              <a:t>-1 </a:t>
            </a:r>
            <a:r>
              <a:rPr lang="en-US" altLang="zh-CN" sz="2400" i="1" dirty="0"/>
              <a:t>wUnion</a:t>
            </a:r>
            <a:r>
              <a:rPr lang="en-US" altLang="zh-CN" sz="2400" dirty="0"/>
              <a:t> can be done, building a tree with height at most </a:t>
            </a:r>
            <a:r>
              <a:rPr lang="en-US" altLang="zh-CN" sz="2400" dirty="0">
                <a:sym typeface="Symbol" panose="05050102010706020507" pitchFamily="18" charset="2"/>
              </a:rPr>
              <a:t>lg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. then, each </a:t>
            </a:r>
            <a:r>
              <a:rPr lang="en-US" altLang="zh-CN" sz="2400" i="1" dirty="0">
                <a:sym typeface="Symbol" panose="05050102010706020507" pitchFamily="18" charset="2"/>
              </a:rPr>
              <a:t>find</a:t>
            </a:r>
            <a:r>
              <a:rPr lang="en-US" altLang="zh-CN" sz="2400" dirty="0">
                <a:sym typeface="Symbol" panose="05050102010706020507" pitchFamily="18" charset="2"/>
              </a:rPr>
              <a:t> costs at most lg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+1.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Each 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wUnion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costs in 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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(1), </a:t>
            </a:r>
            <a:r>
              <a:rPr lang="en-US" altLang="zh-CN" sz="2400" dirty="0">
                <a:sym typeface="Symbol" panose="05050102010706020507" pitchFamily="18" charset="2"/>
              </a:rPr>
              <a:t>so, the upper bound on the cost of any combination of </a:t>
            </a:r>
            <a:r>
              <a:rPr lang="en-US" altLang="zh-CN" sz="2400" i="1" dirty="0"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wUnion/find</a:t>
            </a:r>
            <a:r>
              <a:rPr lang="en-US" altLang="zh-CN" sz="2400" dirty="0">
                <a:sym typeface="Symbol" panose="05050102010706020507" pitchFamily="18" charset="2"/>
              </a:rPr>
              <a:t> operations is the cost of </a:t>
            </a:r>
            <a:r>
              <a:rPr lang="en-US" altLang="zh-CN" sz="2400" i="1" dirty="0"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find</a:t>
            </a:r>
            <a:r>
              <a:rPr lang="en-US" altLang="zh-CN" sz="2400" dirty="0">
                <a:sym typeface="Symbol" panose="05050102010706020507" pitchFamily="18" charset="2"/>
              </a:rPr>
              <a:t> operations, that is </a:t>
            </a:r>
            <a:r>
              <a:rPr lang="en-US" altLang="zh-CN" sz="2400" i="1" dirty="0"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sym typeface="Symbol" panose="05050102010706020507" pitchFamily="18" charset="2"/>
              </a:rPr>
              <a:t>(lg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+1) </a:t>
            </a:r>
            <a:r>
              <a:rPr lang="en-US" altLang="zh-CN" sz="2400" i="1" dirty="0">
                <a:sym typeface="Symbol" panose="05050102010706020507" pitchFamily="18" charset="2"/>
              </a:rPr>
              <a:t> 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sym typeface="Symbol" panose="05050102010706020507" pitchFamily="18" charset="2"/>
              </a:rPr>
              <a:t>log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) 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The cost of create is n. So the total cost is </a:t>
            </a:r>
            <a:r>
              <a:rPr lang="en-US" altLang="zh-CN" sz="2400" i="1" dirty="0">
                <a:sym typeface="Symbol" panose="05050102010706020507" pitchFamily="18" charset="2"/>
              </a:rPr>
              <a:t> 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ym typeface="Symbol" panose="05050102010706020507" pitchFamily="18" charset="2"/>
              </a:rPr>
              <a:t>n</a:t>
            </a:r>
            <a:r>
              <a:rPr lang="en-US" altLang="zh-CN" sz="2400" dirty="0" err="1">
                <a:sym typeface="Symbol" panose="05050102010706020507" pitchFamily="18" charset="2"/>
              </a:rPr>
              <a:t>+</a:t>
            </a:r>
            <a:r>
              <a:rPr lang="en-US" altLang="zh-CN" sz="2400" i="1" dirty="0" err="1">
                <a:sym typeface="Symbol" panose="05050102010706020507" pitchFamily="18" charset="2"/>
              </a:rPr>
              <a:t>m</a:t>
            </a:r>
            <a:r>
              <a:rPr lang="en-US" altLang="zh-CN" sz="2400" dirty="0" err="1">
                <a:sym typeface="Symbol" panose="05050102010706020507" pitchFamily="18" charset="2"/>
              </a:rPr>
              <a:t>log</a:t>
            </a:r>
            <a:r>
              <a:rPr lang="en-US" altLang="zh-CN" sz="2400" i="1" dirty="0" err="1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). </a:t>
            </a:r>
          </a:p>
          <a:p>
            <a:pPr lvl="1" algn="ctr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200" b="1" i="1" dirty="0">
                <a:solidFill>
                  <a:schemeClr val="tx2"/>
                </a:solidFill>
                <a:sym typeface="Symbol" panose="05050102010706020507" pitchFamily="18" charset="2"/>
              </a:rPr>
              <a:t>There do exist programs requiring (n+mlogn) steps.</a:t>
            </a:r>
            <a:r>
              <a:rPr lang="en-US" altLang="zh-CN" sz="2200" b="1" dirty="0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FD49A928-8AE5-3D49-B75F-40A5A08177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2695" y="4329099"/>
            <a:ext cx="1594010" cy="1952686"/>
          </a:xfrm>
          <a:prstGeom prst="line">
            <a:avLst/>
          </a:prstGeom>
          <a:ln>
            <a:solidFill>
              <a:srgbClr val="00B0F0"/>
            </a:solidFill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19B8A238-9EA3-D74A-8083-2C2ED8A78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10" y="5927842"/>
            <a:ext cx="7725283" cy="707886"/>
          </a:xfrm>
          <a:prstGeom prst="rect">
            <a:avLst/>
          </a:prstGeom>
          <a:ln w="190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 err="1"/>
              <a:t>wUnion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s,t</a:t>
            </a:r>
            <a:r>
              <a:rPr lang="en-US" altLang="zh-CN" sz="2000" dirty="0"/>
              <a:t>)</a:t>
            </a:r>
            <a:r>
              <a:rPr lang="zh-CN" altLang="en-US" sz="2000" dirty="0"/>
              <a:t>也要求</a:t>
            </a:r>
            <a:r>
              <a:rPr lang="en-US" altLang="zh-CN" sz="2000" dirty="0"/>
              <a:t>s</a:t>
            </a:r>
            <a:r>
              <a:rPr lang="zh-CN" altLang="en-US" sz="2000" dirty="0"/>
              <a:t>和</a:t>
            </a:r>
            <a:r>
              <a:rPr lang="en-US" altLang="zh-CN" sz="2000" dirty="0"/>
              <a:t>t</a:t>
            </a:r>
            <a:r>
              <a:rPr lang="zh-CN" altLang="en-US" sz="2000" dirty="0"/>
              <a:t>是</a:t>
            </a:r>
            <a:r>
              <a:rPr lang="en-US" altLang="zh-CN" sz="2000" dirty="0"/>
              <a:t>set</a:t>
            </a:r>
            <a:r>
              <a:rPr lang="zh-CN" altLang="en-US" sz="2000" dirty="0"/>
              <a:t> </a:t>
            </a:r>
            <a:r>
              <a:rPr lang="en-US" altLang="zh-CN" sz="2000" dirty="0"/>
              <a:t>ids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leaders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roots</a:t>
            </a:r>
            <a:r>
              <a:rPr lang="zh-CN" altLang="en-US" sz="2000" dirty="0"/>
              <a:t>。</a:t>
            </a:r>
            <a:r>
              <a:rPr lang="en-US" altLang="zh-CN" sz="2000" dirty="0"/>
              <a:t>Each set root also has a weight that indicates the number of nodes in the set.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78"/>
    </mc:Choice>
    <mc:Fallback xmlns="">
      <p:transition spd="slow" advTm="2387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val 2"/>
          <p:cNvSpPr>
            <a:spLocks noChangeArrowheads="1"/>
          </p:cNvSpPr>
          <p:nvPr/>
        </p:nvSpPr>
        <p:spPr bwMode="auto">
          <a:xfrm rot="-136673">
            <a:off x="5334000" y="4038600"/>
            <a:ext cx="2438400" cy="1325563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2771" name="Oval 3"/>
          <p:cNvSpPr>
            <a:spLocks noChangeArrowheads="1"/>
          </p:cNvSpPr>
          <p:nvPr/>
        </p:nvSpPr>
        <p:spPr bwMode="auto">
          <a:xfrm rot="-2257377">
            <a:off x="657225" y="3024188"/>
            <a:ext cx="2438400" cy="1325562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>
            <a:off x="7848600" y="4419600"/>
            <a:ext cx="914400" cy="1295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7162800" y="4495800"/>
            <a:ext cx="381000" cy="4572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6400800" y="4495800"/>
            <a:ext cx="381000" cy="4572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2775" name="AutoShape 7"/>
          <p:cNvSpPr>
            <a:spLocks noChangeArrowheads="1"/>
          </p:cNvSpPr>
          <p:nvPr/>
        </p:nvSpPr>
        <p:spPr bwMode="auto">
          <a:xfrm>
            <a:off x="5638800" y="4495800"/>
            <a:ext cx="381000" cy="4572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2776" name="AutoShape 8"/>
          <p:cNvSpPr>
            <a:spLocks noChangeArrowheads="1"/>
          </p:cNvSpPr>
          <p:nvPr/>
        </p:nvSpPr>
        <p:spPr bwMode="auto">
          <a:xfrm>
            <a:off x="4648200" y="4419600"/>
            <a:ext cx="685800" cy="8382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2777" name="AutoShape 9"/>
          <p:cNvSpPr>
            <a:spLocks noChangeArrowheads="1"/>
          </p:cNvSpPr>
          <p:nvPr/>
        </p:nvSpPr>
        <p:spPr bwMode="auto">
          <a:xfrm>
            <a:off x="2819400" y="2895600"/>
            <a:ext cx="914400" cy="1295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2778" name="AutoShape 10"/>
          <p:cNvSpPr>
            <a:spLocks noChangeArrowheads="1"/>
          </p:cNvSpPr>
          <p:nvPr/>
        </p:nvSpPr>
        <p:spPr bwMode="auto">
          <a:xfrm>
            <a:off x="2286000" y="2895600"/>
            <a:ext cx="381000" cy="4572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2779" name="AutoShape 11"/>
          <p:cNvSpPr>
            <a:spLocks noChangeArrowheads="1"/>
          </p:cNvSpPr>
          <p:nvPr/>
        </p:nvSpPr>
        <p:spPr bwMode="auto">
          <a:xfrm>
            <a:off x="1676400" y="3505200"/>
            <a:ext cx="381000" cy="4572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2780" name="AutoShape 12"/>
          <p:cNvSpPr>
            <a:spLocks noChangeArrowheads="1"/>
          </p:cNvSpPr>
          <p:nvPr/>
        </p:nvSpPr>
        <p:spPr bwMode="auto">
          <a:xfrm>
            <a:off x="1143000" y="3962400"/>
            <a:ext cx="381000" cy="4572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2781" name="AutoShape 13"/>
          <p:cNvSpPr>
            <a:spLocks noChangeArrowheads="1"/>
          </p:cNvSpPr>
          <p:nvPr/>
        </p:nvSpPr>
        <p:spPr bwMode="auto">
          <a:xfrm>
            <a:off x="457200" y="2819400"/>
            <a:ext cx="685800" cy="8382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566738" y="728663"/>
            <a:ext cx="5761037" cy="800100"/>
          </a:xfrm>
        </p:spPr>
        <p:txBody>
          <a:bodyPr/>
          <a:lstStyle/>
          <a:p>
            <a:pPr eaLnBrk="1" hangingPunct="1"/>
            <a:r>
              <a:rPr lang="en-US" altLang="zh-CN" sz="3900" dirty="0"/>
              <a:t>Path Compression</a:t>
            </a:r>
          </a:p>
        </p:txBody>
      </p:sp>
      <p:sp>
        <p:nvSpPr>
          <p:cNvPr id="32783" name="Oval 15"/>
          <p:cNvSpPr>
            <a:spLocks noChangeArrowheads="1"/>
          </p:cNvSpPr>
          <p:nvPr/>
        </p:nvSpPr>
        <p:spPr bwMode="auto">
          <a:xfrm>
            <a:off x="1981200" y="1981200"/>
            <a:ext cx="215900" cy="2159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2784" name="Oval 16"/>
          <p:cNvSpPr>
            <a:spLocks noChangeArrowheads="1"/>
          </p:cNvSpPr>
          <p:nvPr/>
        </p:nvSpPr>
        <p:spPr bwMode="auto">
          <a:xfrm>
            <a:off x="685800" y="2743200"/>
            <a:ext cx="215900" cy="2159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3200400" y="2819400"/>
            <a:ext cx="215900" cy="2159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6553200" y="3505200"/>
            <a:ext cx="215900" cy="2159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2787" name="Oval 19"/>
          <p:cNvSpPr>
            <a:spLocks noChangeArrowheads="1"/>
          </p:cNvSpPr>
          <p:nvPr/>
        </p:nvSpPr>
        <p:spPr bwMode="auto">
          <a:xfrm>
            <a:off x="2362200" y="2819400"/>
            <a:ext cx="215900" cy="2159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2788" name="Oval 20"/>
          <p:cNvSpPr>
            <a:spLocks noChangeArrowheads="1"/>
          </p:cNvSpPr>
          <p:nvPr/>
        </p:nvSpPr>
        <p:spPr bwMode="auto">
          <a:xfrm>
            <a:off x="1752600" y="3352800"/>
            <a:ext cx="215900" cy="2159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2789" name="Oval 21"/>
          <p:cNvSpPr>
            <a:spLocks noChangeArrowheads="1"/>
          </p:cNvSpPr>
          <p:nvPr/>
        </p:nvSpPr>
        <p:spPr bwMode="auto">
          <a:xfrm>
            <a:off x="1219200" y="3886200"/>
            <a:ext cx="215900" cy="2159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2790" name="Oval 22"/>
          <p:cNvSpPr>
            <a:spLocks noChangeArrowheads="1"/>
          </p:cNvSpPr>
          <p:nvPr/>
        </p:nvSpPr>
        <p:spPr bwMode="auto">
          <a:xfrm>
            <a:off x="4876800" y="4343400"/>
            <a:ext cx="215900" cy="2159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2791" name="Oval 23"/>
          <p:cNvSpPr>
            <a:spLocks noChangeArrowheads="1"/>
          </p:cNvSpPr>
          <p:nvPr/>
        </p:nvSpPr>
        <p:spPr bwMode="auto">
          <a:xfrm>
            <a:off x="8229600" y="4343400"/>
            <a:ext cx="215900" cy="2159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2792" name="Oval 24"/>
          <p:cNvSpPr>
            <a:spLocks noChangeArrowheads="1"/>
          </p:cNvSpPr>
          <p:nvPr/>
        </p:nvSpPr>
        <p:spPr bwMode="auto">
          <a:xfrm>
            <a:off x="5715000" y="4419600"/>
            <a:ext cx="215900" cy="2159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2793" name="Oval 25"/>
          <p:cNvSpPr>
            <a:spLocks noChangeArrowheads="1"/>
          </p:cNvSpPr>
          <p:nvPr/>
        </p:nvSpPr>
        <p:spPr bwMode="auto">
          <a:xfrm>
            <a:off x="6477000" y="4419600"/>
            <a:ext cx="215900" cy="2159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2794" name="Oval 26"/>
          <p:cNvSpPr>
            <a:spLocks noChangeArrowheads="1"/>
          </p:cNvSpPr>
          <p:nvPr/>
        </p:nvSpPr>
        <p:spPr bwMode="auto">
          <a:xfrm>
            <a:off x="7239000" y="4419600"/>
            <a:ext cx="215900" cy="2159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 flipV="1">
            <a:off x="838200" y="2133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96" name="Line 28"/>
          <p:cNvSpPr>
            <a:spLocks noChangeShapeType="1"/>
          </p:cNvSpPr>
          <p:nvPr/>
        </p:nvSpPr>
        <p:spPr bwMode="auto">
          <a:xfrm flipV="1">
            <a:off x="1447800" y="3519488"/>
            <a:ext cx="333375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97" name="Line 29"/>
          <p:cNvSpPr>
            <a:spLocks noChangeShapeType="1"/>
          </p:cNvSpPr>
          <p:nvPr/>
        </p:nvSpPr>
        <p:spPr bwMode="auto">
          <a:xfrm flipV="1">
            <a:off x="1962150" y="3024188"/>
            <a:ext cx="404813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98" name="Line 30"/>
          <p:cNvSpPr>
            <a:spLocks noChangeShapeType="1"/>
          </p:cNvSpPr>
          <p:nvPr/>
        </p:nvSpPr>
        <p:spPr bwMode="auto">
          <a:xfrm flipH="1" flipV="1">
            <a:off x="2133600" y="21336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99" name="Line 31"/>
          <p:cNvSpPr>
            <a:spLocks noChangeShapeType="1"/>
          </p:cNvSpPr>
          <p:nvPr/>
        </p:nvSpPr>
        <p:spPr bwMode="auto">
          <a:xfrm flipH="1" flipV="1">
            <a:off x="2209800" y="21336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00" name="Line 32"/>
          <p:cNvSpPr>
            <a:spLocks noChangeShapeType="1"/>
          </p:cNvSpPr>
          <p:nvPr/>
        </p:nvSpPr>
        <p:spPr bwMode="auto">
          <a:xfrm flipV="1">
            <a:off x="5105400" y="3657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01" name="Line 33"/>
          <p:cNvSpPr>
            <a:spLocks noChangeShapeType="1"/>
          </p:cNvSpPr>
          <p:nvPr/>
        </p:nvSpPr>
        <p:spPr bwMode="auto">
          <a:xfrm flipH="1" flipV="1">
            <a:off x="6781800" y="36576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02" name="Line 34"/>
          <p:cNvSpPr>
            <a:spLocks noChangeShapeType="1"/>
          </p:cNvSpPr>
          <p:nvPr/>
        </p:nvSpPr>
        <p:spPr bwMode="auto">
          <a:xfrm flipV="1">
            <a:off x="5867400" y="36576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03" name="Line 35"/>
          <p:cNvSpPr>
            <a:spLocks noChangeShapeType="1"/>
          </p:cNvSpPr>
          <p:nvPr/>
        </p:nvSpPr>
        <p:spPr bwMode="auto">
          <a:xfrm flipV="1">
            <a:off x="6629400" y="37338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 flipH="1" flipV="1">
            <a:off x="6781800" y="37338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7010400" y="4267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i="1"/>
              <a:t>x</a:t>
            </a:r>
          </a:p>
        </p:txBody>
      </p:sp>
      <p:sp>
        <p:nvSpPr>
          <p:cNvPr id="32806" name="Text Box 38"/>
          <p:cNvSpPr txBox="1">
            <a:spLocks noChangeArrowheads="1"/>
          </p:cNvSpPr>
          <p:nvPr/>
        </p:nvSpPr>
        <p:spPr bwMode="auto">
          <a:xfrm>
            <a:off x="6172200" y="4267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i="1"/>
              <a:t>w</a:t>
            </a:r>
          </a:p>
        </p:txBody>
      </p:sp>
      <p:sp>
        <p:nvSpPr>
          <p:cNvPr id="32807" name="Text Box 39"/>
          <p:cNvSpPr txBox="1">
            <a:spLocks noChangeArrowheads="1"/>
          </p:cNvSpPr>
          <p:nvPr/>
        </p:nvSpPr>
        <p:spPr bwMode="auto">
          <a:xfrm>
            <a:off x="5410200" y="43434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i="1"/>
              <a:t>v</a:t>
            </a:r>
          </a:p>
        </p:txBody>
      </p:sp>
      <p:sp>
        <p:nvSpPr>
          <p:cNvPr id="32808" name="Text Box 40"/>
          <p:cNvSpPr txBox="1">
            <a:spLocks noChangeArrowheads="1"/>
          </p:cNvSpPr>
          <p:nvPr/>
        </p:nvSpPr>
        <p:spPr bwMode="auto">
          <a:xfrm>
            <a:off x="990600" y="37338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i="1"/>
              <a:t>v</a:t>
            </a:r>
          </a:p>
        </p:txBody>
      </p:sp>
      <p:sp>
        <p:nvSpPr>
          <p:cNvPr id="32809" name="Text Box 41"/>
          <p:cNvSpPr txBox="1">
            <a:spLocks noChangeArrowheads="1"/>
          </p:cNvSpPr>
          <p:nvPr/>
        </p:nvSpPr>
        <p:spPr bwMode="auto">
          <a:xfrm>
            <a:off x="1524000" y="30480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i="1"/>
              <a:t>w</a:t>
            </a:r>
          </a:p>
        </p:txBody>
      </p:sp>
      <p:sp>
        <p:nvSpPr>
          <p:cNvPr id="32810" name="Text Box 42"/>
          <p:cNvSpPr txBox="1">
            <a:spLocks noChangeArrowheads="1"/>
          </p:cNvSpPr>
          <p:nvPr/>
        </p:nvSpPr>
        <p:spPr bwMode="auto">
          <a:xfrm>
            <a:off x="2141538" y="266382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i="1"/>
              <a:t>x</a:t>
            </a:r>
          </a:p>
        </p:txBody>
      </p:sp>
      <p:sp>
        <p:nvSpPr>
          <p:cNvPr id="121899" name="AutoShape 43"/>
          <p:cNvSpPr>
            <a:spLocks noChangeArrowheads="1"/>
          </p:cNvSpPr>
          <p:nvPr/>
        </p:nvSpPr>
        <p:spPr bwMode="auto">
          <a:xfrm rot="1419972">
            <a:off x="3886200" y="2667000"/>
            <a:ext cx="1905000" cy="762000"/>
          </a:xfrm>
          <a:prstGeom prst="curvedDownArrow">
            <a:avLst>
              <a:gd name="adj1" fmla="val 50000"/>
              <a:gd name="adj2" fmla="val 100000"/>
              <a:gd name="adj3" fmla="val 33333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2812" name="Text Box 44"/>
          <p:cNvSpPr txBox="1">
            <a:spLocks noChangeArrowheads="1"/>
          </p:cNvSpPr>
          <p:nvPr/>
        </p:nvSpPr>
        <p:spPr bwMode="auto">
          <a:xfrm>
            <a:off x="5334000" y="22860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Path compressed</a:t>
            </a:r>
          </a:p>
        </p:txBody>
      </p:sp>
      <p:sp>
        <p:nvSpPr>
          <p:cNvPr id="32813" name="Oval 45"/>
          <p:cNvSpPr>
            <a:spLocks noChangeArrowheads="1"/>
          </p:cNvSpPr>
          <p:nvPr/>
        </p:nvSpPr>
        <p:spPr bwMode="auto">
          <a:xfrm rot="2036770">
            <a:off x="1016000" y="3068638"/>
            <a:ext cx="1123950" cy="189071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2814" name="Text Box 46"/>
          <p:cNvSpPr txBox="1">
            <a:spLocks noChangeArrowheads="1"/>
          </p:cNvSpPr>
          <p:nvPr/>
        </p:nvSpPr>
        <p:spPr bwMode="auto">
          <a:xfrm>
            <a:off x="2051050" y="5049838"/>
            <a:ext cx="2386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/>
              <a:t>Change their parents to the root</a:t>
            </a:r>
          </a:p>
        </p:txBody>
      </p:sp>
      <p:sp>
        <p:nvSpPr>
          <p:cNvPr id="32815" name="Line 47"/>
          <p:cNvSpPr>
            <a:spLocks noChangeShapeType="1"/>
          </p:cNvSpPr>
          <p:nvPr/>
        </p:nvSpPr>
        <p:spPr bwMode="auto">
          <a:xfrm flipH="1" flipV="1">
            <a:off x="1692275" y="4284663"/>
            <a:ext cx="854075" cy="809625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388"/>
    </mc:Choice>
    <mc:Fallback xmlns="">
      <p:transition spd="slow" advTm="17538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val 2"/>
          <p:cNvSpPr>
            <a:spLocks noChangeArrowheads="1"/>
          </p:cNvSpPr>
          <p:nvPr/>
        </p:nvSpPr>
        <p:spPr bwMode="auto">
          <a:xfrm rot="-136673">
            <a:off x="5334000" y="4038600"/>
            <a:ext cx="2438400" cy="1325563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4819" name="Oval 3"/>
          <p:cNvSpPr>
            <a:spLocks noChangeArrowheads="1"/>
          </p:cNvSpPr>
          <p:nvPr/>
        </p:nvSpPr>
        <p:spPr bwMode="auto">
          <a:xfrm rot="-2257377">
            <a:off x="655638" y="3005138"/>
            <a:ext cx="2438400" cy="1325562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4820" name="AutoShape 4"/>
          <p:cNvSpPr>
            <a:spLocks noChangeArrowheads="1"/>
          </p:cNvSpPr>
          <p:nvPr/>
        </p:nvSpPr>
        <p:spPr bwMode="auto">
          <a:xfrm>
            <a:off x="7848600" y="4419600"/>
            <a:ext cx="914400" cy="1295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7162800" y="4495800"/>
            <a:ext cx="381000" cy="4572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6400800" y="4495800"/>
            <a:ext cx="381000" cy="4572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4823" name="AutoShape 7"/>
          <p:cNvSpPr>
            <a:spLocks noChangeArrowheads="1"/>
          </p:cNvSpPr>
          <p:nvPr/>
        </p:nvSpPr>
        <p:spPr bwMode="auto">
          <a:xfrm>
            <a:off x="5638800" y="4495800"/>
            <a:ext cx="381000" cy="4572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4824" name="AutoShape 8"/>
          <p:cNvSpPr>
            <a:spLocks noChangeArrowheads="1"/>
          </p:cNvSpPr>
          <p:nvPr/>
        </p:nvSpPr>
        <p:spPr bwMode="auto">
          <a:xfrm>
            <a:off x="4648200" y="4419600"/>
            <a:ext cx="685800" cy="8382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4825" name="AutoShape 9"/>
          <p:cNvSpPr>
            <a:spLocks noChangeArrowheads="1"/>
          </p:cNvSpPr>
          <p:nvPr/>
        </p:nvSpPr>
        <p:spPr bwMode="auto">
          <a:xfrm>
            <a:off x="2819400" y="2895600"/>
            <a:ext cx="914400" cy="1295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4826" name="AutoShape 10"/>
          <p:cNvSpPr>
            <a:spLocks noChangeArrowheads="1"/>
          </p:cNvSpPr>
          <p:nvPr/>
        </p:nvSpPr>
        <p:spPr bwMode="auto">
          <a:xfrm>
            <a:off x="2286000" y="2895600"/>
            <a:ext cx="381000" cy="4572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4827" name="AutoShape 11"/>
          <p:cNvSpPr>
            <a:spLocks noChangeArrowheads="1"/>
          </p:cNvSpPr>
          <p:nvPr/>
        </p:nvSpPr>
        <p:spPr bwMode="auto">
          <a:xfrm>
            <a:off x="1676400" y="3505200"/>
            <a:ext cx="381000" cy="4572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4828" name="AutoShape 12"/>
          <p:cNvSpPr>
            <a:spLocks noChangeArrowheads="1"/>
          </p:cNvSpPr>
          <p:nvPr/>
        </p:nvSpPr>
        <p:spPr bwMode="auto">
          <a:xfrm>
            <a:off x="1143000" y="3962400"/>
            <a:ext cx="381000" cy="4572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4829" name="AutoShape 13"/>
          <p:cNvSpPr>
            <a:spLocks noChangeArrowheads="1"/>
          </p:cNvSpPr>
          <p:nvPr/>
        </p:nvSpPr>
        <p:spPr bwMode="auto">
          <a:xfrm>
            <a:off x="457200" y="2819400"/>
            <a:ext cx="685800" cy="8382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4830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522288" y="593725"/>
            <a:ext cx="7548562" cy="1069975"/>
          </a:xfrm>
        </p:spPr>
        <p:txBody>
          <a:bodyPr/>
          <a:lstStyle/>
          <a:p>
            <a:pPr eaLnBrk="1" hangingPunct="1"/>
            <a:r>
              <a:rPr lang="en-US" altLang="zh-CN" sz="4100"/>
              <a:t>Challenges for the Analysis</a:t>
            </a:r>
          </a:p>
        </p:txBody>
      </p:sp>
      <p:sp>
        <p:nvSpPr>
          <p:cNvPr id="34831" name="Oval 15"/>
          <p:cNvSpPr>
            <a:spLocks noChangeArrowheads="1"/>
          </p:cNvSpPr>
          <p:nvPr/>
        </p:nvSpPr>
        <p:spPr bwMode="auto">
          <a:xfrm>
            <a:off x="1981200" y="1981200"/>
            <a:ext cx="215900" cy="2159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4832" name="Oval 16"/>
          <p:cNvSpPr>
            <a:spLocks noChangeArrowheads="1"/>
          </p:cNvSpPr>
          <p:nvPr/>
        </p:nvSpPr>
        <p:spPr bwMode="auto">
          <a:xfrm>
            <a:off x="685800" y="2743200"/>
            <a:ext cx="215900" cy="2159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4833" name="Oval 17"/>
          <p:cNvSpPr>
            <a:spLocks noChangeArrowheads="1"/>
          </p:cNvSpPr>
          <p:nvPr/>
        </p:nvSpPr>
        <p:spPr bwMode="auto">
          <a:xfrm>
            <a:off x="3200400" y="2819400"/>
            <a:ext cx="215900" cy="2159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4834" name="Oval 18"/>
          <p:cNvSpPr>
            <a:spLocks noChangeArrowheads="1"/>
          </p:cNvSpPr>
          <p:nvPr/>
        </p:nvSpPr>
        <p:spPr bwMode="auto">
          <a:xfrm>
            <a:off x="6553200" y="3505200"/>
            <a:ext cx="215900" cy="2159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4835" name="Oval 19"/>
          <p:cNvSpPr>
            <a:spLocks noChangeArrowheads="1"/>
          </p:cNvSpPr>
          <p:nvPr/>
        </p:nvSpPr>
        <p:spPr bwMode="auto">
          <a:xfrm>
            <a:off x="2362200" y="2819400"/>
            <a:ext cx="215900" cy="2159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4836" name="Oval 20"/>
          <p:cNvSpPr>
            <a:spLocks noChangeArrowheads="1"/>
          </p:cNvSpPr>
          <p:nvPr/>
        </p:nvSpPr>
        <p:spPr bwMode="auto">
          <a:xfrm>
            <a:off x="1752600" y="3352800"/>
            <a:ext cx="215900" cy="2159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4837" name="Oval 21"/>
          <p:cNvSpPr>
            <a:spLocks noChangeArrowheads="1"/>
          </p:cNvSpPr>
          <p:nvPr/>
        </p:nvSpPr>
        <p:spPr bwMode="auto">
          <a:xfrm>
            <a:off x="1219200" y="3886200"/>
            <a:ext cx="215900" cy="2159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4838" name="Oval 22"/>
          <p:cNvSpPr>
            <a:spLocks noChangeArrowheads="1"/>
          </p:cNvSpPr>
          <p:nvPr/>
        </p:nvSpPr>
        <p:spPr bwMode="auto">
          <a:xfrm>
            <a:off x="4876800" y="4343400"/>
            <a:ext cx="215900" cy="2159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4839" name="Oval 23"/>
          <p:cNvSpPr>
            <a:spLocks noChangeArrowheads="1"/>
          </p:cNvSpPr>
          <p:nvPr/>
        </p:nvSpPr>
        <p:spPr bwMode="auto">
          <a:xfrm>
            <a:off x="8229600" y="4343400"/>
            <a:ext cx="215900" cy="2159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4840" name="Oval 24"/>
          <p:cNvSpPr>
            <a:spLocks noChangeArrowheads="1"/>
          </p:cNvSpPr>
          <p:nvPr/>
        </p:nvSpPr>
        <p:spPr bwMode="auto">
          <a:xfrm>
            <a:off x="5715000" y="4419600"/>
            <a:ext cx="215900" cy="2159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4841" name="Oval 25"/>
          <p:cNvSpPr>
            <a:spLocks noChangeArrowheads="1"/>
          </p:cNvSpPr>
          <p:nvPr/>
        </p:nvSpPr>
        <p:spPr bwMode="auto">
          <a:xfrm>
            <a:off x="6477000" y="4419600"/>
            <a:ext cx="215900" cy="2159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4842" name="Oval 26"/>
          <p:cNvSpPr>
            <a:spLocks noChangeArrowheads="1"/>
          </p:cNvSpPr>
          <p:nvPr/>
        </p:nvSpPr>
        <p:spPr bwMode="auto">
          <a:xfrm>
            <a:off x="7239000" y="4419600"/>
            <a:ext cx="215900" cy="2159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4843" name="Line 27"/>
          <p:cNvSpPr>
            <a:spLocks noChangeShapeType="1"/>
          </p:cNvSpPr>
          <p:nvPr/>
        </p:nvSpPr>
        <p:spPr bwMode="auto">
          <a:xfrm flipV="1">
            <a:off x="838200" y="2133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4" name="Line 28"/>
          <p:cNvSpPr>
            <a:spLocks noChangeShapeType="1"/>
          </p:cNvSpPr>
          <p:nvPr/>
        </p:nvSpPr>
        <p:spPr bwMode="auto">
          <a:xfrm flipV="1">
            <a:off x="1447800" y="3519488"/>
            <a:ext cx="333375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5" name="Line 29"/>
          <p:cNvSpPr>
            <a:spLocks noChangeShapeType="1"/>
          </p:cNvSpPr>
          <p:nvPr/>
        </p:nvSpPr>
        <p:spPr bwMode="auto">
          <a:xfrm flipV="1">
            <a:off x="1962150" y="3024188"/>
            <a:ext cx="404813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6" name="Line 30"/>
          <p:cNvSpPr>
            <a:spLocks noChangeShapeType="1"/>
          </p:cNvSpPr>
          <p:nvPr/>
        </p:nvSpPr>
        <p:spPr bwMode="auto">
          <a:xfrm flipH="1" flipV="1">
            <a:off x="2133600" y="21336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 flipH="1" flipV="1">
            <a:off x="2209800" y="21336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8" name="Line 32"/>
          <p:cNvSpPr>
            <a:spLocks noChangeShapeType="1"/>
          </p:cNvSpPr>
          <p:nvPr/>
        </p:nvSpPr>
        <p:spPr bwMode="auto">
          <a:xfrm flipV="1">
            <a:off x="5105400" y="3657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9" name="Line 33"/>
          <p:cNvSpPr>
            <a:spLocks noChangeShapeType="1"/>
          </p:cNvSpPr>
          <p:nvPr/>
        </p:nvSpPr>
        <p:spPr bwMode="auto">
          <a:xfrm flipH="1" flipV="1">
            <a:off x="6781800" y="36576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50" name="Line 34"/>
          <p:cNvSpPr>
            <a:spLocks noChangeShapeType="1"/>
          </p:cNvSpPr>
          <p:nvPr/>
        </p:nvSpPr>
        <p:spPr bwMode="auto">
          <a:xfrm flipV="1">
            <a:off x="5867400" y="36576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51" name="Line 35"/>
          <p:cNvSpPr>
            <a:spLocks noChangeShapeType="1"/>
          </p:cNvSpPr>
          <p:nvPr/>
        </p:nvSpPr>
        <p:spPr bwMode="auto">
          <a:xfrm flipV="1">
            <a:off x="6629400" y="37338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52" name="Line 36"/>
          <p:cNvSpPr>
            <a:spLocks noChangeShapeType="1"/>
          </p:cNvSpPr>
          <p:nvPr/>
        </p:nvSpPr>
        <p:spPr bwMode="auto">
          <a:xfrm flipH="1" flipV="1">
            <a:off x="6781800" y="37338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53" name="Text Box 37"/>
          <p:cNvSpPr txBox="1">
            <a:spLocks noChangeArrowheads="1"/>
          </p:cNvSpPr>
          <p:nvPr/>
        </p:nvSpPr>
        <p:spPr bwMode="auto">
          <a:xfrm>
            <a:off x="7010400" y="4267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i="1"/>
              <a:t>x</a:t>
            </a:r>
          </a:p>
        </p:txBody>
      </p:sp>
      <p:sp>
        <p:nvSpPr>
          <p:cNvPr id="34854" name="Text Box 38"/>
          <p:cNvSpPr txBox="1">
            <a:spLocks noChangeArrowheads="1"/>
          </p:cNvSpPr>
          <p:nvPr/>
        </p:nvSpPr>
        <p:spPr bwMode="auto">
          <a:xfrm>
            <a:off x="6172200" y="4267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i="1"/>
              <a:t>w</a:t>
            </a:r>
          </a:p>
        </p:txBody>
      </p:sp>
      <p:sp>
        <p:nvSpPr>
          <p:cNvPr id="34855" name="Text Box 39"/>
          <p:cNvSpPr txBox="1">
            <a:spLocks noChangeArrowheads="1"/>
          </p:cNvSpPr>
          <p:nvPr/>
        </p:nvSpPr>
        <p:spPr bwMode="auto">
          <a:xfrm>
            <a:off x="5410200" y="43434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i="1"/>
              <a:t>v</a:t>
            </a:r>
          </a:p>
        </p:txBody>
      </p:sp>
      <p:sp>
        <p:nvSpPr>
          <p:cNvPr id="34856" name="Text Box 40"/>
          <p:cNvSpPr txBox="1">
            <a:spLocks noChangeArrowheads="1"/>
          </p:cNvSpPr>
          <p:nvPr/>
        </p:nvSpPr>
        <p:spPr bwMode="auto">
          <a:xfrm>
            <a:off x="990600" y="37338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i="1"/>
              <a:t>v</a:t>
            </a:r>
          </a:p>
        </p:txBody>
      </p:sp>
      <p:sp>
        <p:nvSpPr>
          <p:cNvPr id="34857" name="Text Box 41"/>
          <p:cNvSpPr txBox="1">
            <a:spLocks noChangeArrowheads="1"/>
          </p:cNvSpPr>
          <p:nvPr/>
        </p:nvSpPr>
        <p:spPr bwMode="auto">
          <a:xfrm>
            <a:off x="1524000" y="30480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i="1"/>
              <a:t>w</a:t>
            </a:r>
          </a:p>
        </p:txBody>
      </p:sp>
      <p:sp>
        <p:nvSpPr>
          <p:cNvPr id="34858" name="Text Box 42"/>
          <p:cNvSpPr txBox="1">
            <a:spLocks noChangeArrowheads="1"/>
          </p:cNvSpPr>
          <p:nvPr/>
        </p:nvSpPr>
        <p:spPr bwMode="auto">
          <a:xfrm>
            <a:off x="2141538" y="266382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i="1"/>
              <a:t>x</a:t>
            </a:r>
          </a:p>
        </p:txBody>
      </p:sp>
      <p:sp>
        <p:nvSpPr>
          <p:cNvPr id="122923" name="AutoShape 43"/>
          <p:cNvSpPr>
            <a:spLocks noChangeArrowheads="1"/>
          </p:cNvSpPr>
          <p:nvPr/>
        </p:nvSpPr>
        <p:spPr bwMode="auto">
          <a:xfrm rot="1419972">
            <a:off x="3886200" y="2667000"/>
            <a:ext cx="1905000" cy="762000"/>
          </a:xfrm>
          <a:prstGeom prst="curvedDownArrow">
            <a:avLst>
              <a:gd name="adj1" fmla="val 50000"/>
              <a:gd name="adj2" fmla="val 100000"/>
              <a:gd name="adj3" fmla="val 33333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4860" name="Text Box 44"/>
          <p:cNvSpPr txBox="1">
            <a:spLocks noChangeArrowheads="1"/>
          </p:cNvSpPr>
          <p:nvPr/>
        </p:nvSpPr>
        <p:spPr bwMode="auto">
          <a:xfrm>
            <a:off x="5334000" y="22860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Path compressed</a:t>
            </a:r>
          </a:p>
        </p:txBody>
      </p:sp>
      <p:sp>
        <p:nvSpPr>
          <p:cNvPr id="34861" name="Text Box 45"/>
          <p:cNvSpPr txBox="1">
            <a:spLocks noChangeArrowheads="1"/>
          </p:cNvSpPr>
          <p:nvPr/>
        </p:nvSpPr>
        <p:spPr bwMode="auto">
          <a:xfrm>
            <a:off x="1331913" y="4868863"/>
            <a:ext cx="2895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i="1"/>
              <a:t>cFind</a:t>
            </a:r>
            <a:r>
              <a:rPr lang="en-US" altLang="zh-CN" sz="2000" b="1"/>
              <a:t> does </a:t>
            </a:r>
            <a:r>
              <a:rPr lang="en-US" altLang="zh-CN" sz="2000" b="1">
                <a:solidFill>
                  <a:srgbClr val="FF0000"/>
                </a:solidFill>
              </a:rPr>
              <a:t>twice as many</a:t>
            </a:r>
            <a:r>
              <a:rPr lang="en-US" altLang="zh-CN" sz="2000" b="1"/>
              <a:t> link operations as the </a:t>
            </a:r>
            <a:r>
              <a:rPr lang="en-US" altLang="zh-CN" sz="2000" b="1" i="1"/>
              <a:t>find</a:t>
            </a:r>
            <a:r>
              <a:rPr lang="en-US" altLang="zh-CN" sz="2000" b="1"/>
              <a:t> does for a given node in a given tree.</a:t>
            </a:r>
            <a:endParaRPr lang="en-US" altLang="zh-CN" sz="2000" b="1" i="1"/>
          </a:p>
        </p:txBody>
      </p:sp>
      <p:sp>
        <p:nvSpPr>
          <p:cNvPr id="122926" name="AutoShape 46"/>
          <p:cNvSpPr>
            <a:spLocks noChangeArrowheads="1"/>
          </p:cNvSpPr>
          <p:nvPr/>
        </p:nvSpPr>
        <p:spPr bwMode="auto">
          <a:xfrm>
            <a:off x="4076700" y="5678488"/>
            <a:ext cx="1304925" cy="404812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4863" name="Text Box 47"/>
          <p:cNvSpPr txBox="1">
            <a:spLocks noChangeArrowheads="1"/>
          </p:cNvSpPr>
          <p:nvPr/>
        </p:nvSpPr>
        <p:spPr bwMode="auto">
          <a:xfrm>
            <a:off x="4257675" y="6038850"/>
            <a:ext cx="107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</a:rPr>
              <a:t>But…</a:t>
            </a:r>
          </a:p>
        </p:txBody>
      </p:sp>
      <p:sp>
        <p:nvSpPr>
          <p:cNvPr id="34864" name="Text Box 48"/>
          <p:cNvSpPr txBox="1">
            <a:spLocks noChangeArrowheads="1"/>
          </p:cNvSpPr>
          <p:nvPr/>
        </p:nvSpPr>
        <p:spPr bwMode="auto">
          <a:xfrm>
            <a:off x="5607050" y="5543550"/>
            <a:ext cx="2341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 i="1"/>
              <a:t>cFind</a:t>
            </a:r>
            <a:r>
              <a:rPr kumimoji="0" lang="en-US" altLang="zh-CN" sz="2000" b="1"/>
              <a:t> will traverse </a:t>
            </a:r>
            <a:r>
              <a:rPr kumimoji="0" lang="en-US" altLang="zh-CN" sz="2000" b="1">
                <a:solidFill>
                  <a:srgbClr val="FF0000"/>
                </a:solidFill>
              </a:rPr>
              <a:t>shorter</a:t>
            </a:r>
            <a:r>
              <a:rPr kumimoji="0" lang="en-US" altLang="zh-CN" sz="2000" b="1"/>
              <a:t> paths</a:t>
            </a:r>
            <a:endParaRPr kumimoji="0" lang="en-US" altLang="zh-CN" sz="2000" b="1" i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330"/>
    </mc:Choice>
    <mc:Fallback xmlns="">
      <p:transition spd="slow" advTm="12933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Analysis: the Basic Idea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i="1" dirty="0" err="1"/>
              <a:t>c</a:t>
            </a:r>
            <a:r>
              <a:rPr lang="en-US" altLang="zh-CN" dirty="0" err="1"/>
              <a:t>Find</a:t>
            </a:r>
            <a:r>
              <a:rPr lang="en-US" altLang="zh-CN" dirty="0"/>
              <a:t> may be an expensive operation, in the case that </a:t>
            </a:r>
            <a:r>
              <a:rPr lang="en-US" altLang="zh-CN" dirty="0" err="1"/>
              <a:t>cFind</a:t>
            </a:r>
            <a:r>
              <a:rPr lang="en-US" altLang="zh-CN" dirty="0"/>
              <a:t>(</a:t>
            </a:r>
            <a:r>
              <a:rPr lang="en-US" altLang="zh-CN" i="1" dirty="0" err="1"/>
              <a:t>i</a:t>
            </a:r>
            <a:r>
              <a:rPr lang="en-US" altLang="zh-CN" dirty="0"/>
              <a:t>) is executed and the node 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has a large depth.</a:t>
            </a:r>
          </a:p>
          <a:p>
            <a:pPr eaLnBrk="1" hangingPunct="1"/>
            <a:r>
              <a:rPr lang="en-US" altLang="zh-CN" dirty="0"/>
              <a:t>However, such </a:t>
            </a:r>
            <a:r>
              <a:rPr lang="en-US" altLang="zh-CN" i="1" dirty="0" err="1"/>
              <a:t>c</a:t>
            </a:r>
            <a:r>
              <a:rPr lang="en-US" altLang="zh-CN" dirty="0" err="1"/>
              <a:t>Find</a:t>
            </a:r>
            <a:r>
              <a:rPr lang="en-US" altLang="zh-CN" dirty="0"/>
              <a:t> can be executed only for limited times.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We can use amortized analysis.</a:t>
            </a:r>
            <a:endParaRPr lang="en-US" altLang="zh-CN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199"/>
    </mc:Choice>
    <mc:Fallback xmlns="">
      <p:transition spd="slow" advTm="7219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In the last class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719263"/>
            <a:ext cx="8208962" cy="4814887"/>
          </a:xfrm>
        </p:spPr>
        <p:txBody>
          <a:bodyPr/>
          <a:lstStyle/>
          <a:p>
            <a:pPr eaLnBrk="1" hangingPunct="1"/>
            <a:r>
              <a:rPr lang="en-US" altLang="zh-CN" dirty="0"/>
              <a:t>Collision Handling</a:t>
            </a:r>
          </a:p>
          <a:p>
            <a:pPr lvl="1" eaLnBrk="1" hangingPunct="1"/>
            <a:r>
              <a:rPr lang="en-US" altLang="zh-CN" dirty="0"/>
              <a:t>Closed Address Hashing</a:t>
            </a:r>
            <a:r>
              <a:rPr lang="zh-CN" altLang="en-US" dirty="0"/>
              <a:t> </a:t>
            </a:r>
            <a:r>
              <a:rPr lang="en-US" altLang="zh-CN" sz="1800" dirty="0"/>
              <a:t>(</a:t>
            </a:r>
            <a:r>
              <a:rPr lang="zh-CN" altLang="en-US" sz="1800" dirty="0"/>
              <a:t>闭地址</a:t>
            </a:r>
            <a:r>
              <a:rPr lang="en-US" altLang="zh-CN" sz="1800" dirty="0"/>
              <a:t>/</a:t>
            </a:r>
            <a:r>
              <a:rPr lang="zh-CN" altLang="en-US" sz="1800" dirty="0"/>
              <a:t>开散列</a:t>
            </a:r>
            <a:r>
              <a:rPr lang="en-US" altLang="zh-CN" sz="1800" dirty="0"/>
              <a:t>)</a:t>
            </a:r>
          </a:p>
          <a:p>
            <a:pPr lvl="2" eaLnBrk="1" hangingPunct="1"/>
            <a:r>
              <a:rPr lang="en-US" altLang="zh-CN" dirty="0"/>
              <a:t>Analysis	</a:t>
            </a:r>
          </a:p>
          <a:p>
            <a:pPr lvl="1" eaLnBrk="1" hangingPunct="1"/>
            <a:r>
              <a:rPr lang="en-US" altLang="zh-CN" dirty="0"/>
              <a:t>Open Address Hashing </a:t>
            </a:r>
            <a:r>
              <a:rPr lang="en-US" altLang="zh-CN" sz="2000" dirty="0"/>
              <a:t>(</a:t>
            </a:r>
            <a:r>
              <a:rPr lang="zh-CN" altLang="en-US" sz="2000" dirty="0"/>
              <a:t>开地址</a:t>
            </a:r>
            <a:r>
              <a:rPr lang="en-US" altLang="zh-CN" sz="2000" dirty="0"/>
              <a:t>/</a:t>
            </a:r>
            <a:r>
              <a:rPr lang="zh-CN" altLang="en-US" sz="2000" dirty="0"/>
              <a:t>闭散列</a:t>
            </a:r>
            <a:r>
              <a:rPr lang="en-US" altLang="zh-CN" sz="2000" dirty="0"/>
              <a:t>)</a:t>
            </a:r>
          </a:p>
          <a:p>
            <a:pPr lvl="2" eaLnBrk="1" hangingPunct="1"/>
            <a:r>
              <a:rPr lang="en-US" altLang="zh-CN" dirty="0"/>
              <a:t>Analysis	</a:t>
            </a:r>
          </a:p>
          <a:p>
            <a:pPr eaLnBrk="1" hangingPunct="1"/>
            <a:r>
              <a:rPr lang="en-US" altLang="zh-CN" dirty="0"/>
              <a:t>Hash Functions</a:t>
            </a:r>
          </a:p>
        </p:txBody>
      </p:sp>
    </p:spTree>
    <p:extLst>
      <p:ext uri="{BB962C8B-B14F-4D97-AF65-F5344CB8AC3E}">
        <p14:creationId xmlns:p14="http://schemas.microsoft.com/office/powerpoint/2010/main" val="191214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2990"/>
    </mc:Choice>
    <mc:Fallback xmlns="">
      <p:transition spd="slow" advTm="25299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ChangeArrowheads="1"/>
          </p:cNvSpPr>
          <p:nvPr/>
        </p:nvSpPr>
        <p:spPr bwMode="auto">
          <a:xfrm>
            <a:off x="4437063" y="1854200"/>
            <a:ext cx="4365625" cy="4589463"/>
          </a:xfrm>
          <a:prstGeom prst="rect">
            <a:avLst/>
          </a:prstGeom>
          <a:solidFill>
            <a:srgbClr val="C0C0C0"/>
          </a:solidFill>
          <a:ln w="57150" cmpd="thinThick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684213"/>
            <a:ext cx="8637587" cy="762000"/>
          </a:xfrm>
        </p:spPr>
        <p:txBody>
          <a:bodyPr/>
          <a:lstStyle/>
          <a:p>
            <a:pPr eaLnBrk="1" hangingPunct="1"/>
            <a:r>
              <a:rPr lang="en-US" altLang="zh-CN"/>
              <a:t>Co-Strength of </a:t>
            </a:r>
            <a:r>
              <a:rPr lang="en-US" altLang="zh-CN" i="1"/>
              <a:t>wUnion </a:t>
            </a:r>
            <a:r>
              <a:rPr lang="en-US" altLang="zh-CN"/>
              <a:t>and  </a:t>
            </a:r>
            <a:r>
              <a:rPr lang="en-US" altLang="zh-CN" i="1"/>
              <a:t>cFind</a:t>
            </a:r>
            <a:endParaRPr lang="en-US" altLang="zh-CN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number of link operations done by a </a:t>
            </a:r>
            <a:r>
              <a:rPr lang="en-US" altLang="zh-CN" i="1"/>
              <a:t>Union</a:t>
            </a:r>
            <a:r>
              <a:rPr lang="en-US" altLang="zh-CN"/>
              <a:t>-</a:t>
            </a:r>
            <a:r>
              <a:rPr lang="en-US" altLang="zh-CN" i="1"/>
              <a:t>Find</a:t>
            </a:r>
            <a:r>
              <a:rPr lang="en-US" altLang="zh-CN"/>
              <a:t> program implemented with </a:t>
            </a:r>
            <a:r>
              <a:rPr lang="en-US" altLang="zh-CN" i="1"/>
              <a:t>wUnion</a:t>
            </a:r>
            <a:r>
              <a:rPr lang="en-US" altLang="zh-CN"/>
              <a:t> and </a:t>
            </a:r>
            <a:r>
              <a:rPr lang="en-US" altLang="zh-CN" i="1"/>
              <a:t>cFind</a:t>
            </a:r>
            <a:r>
              <a:rPr lang="en-US" altLang="zh-CN"/>
              <a:t>, of length </a:t>
            </a:r>
            <a:r>
              <a:rPr lang="en-US" altLang="zh-CN" i="1"/>
              <a:t>m</a:t>
            </a:r>
            <a:r>
              <a:rPr lang="en-US" altLang="zh-CN"/>
              <a:t> on a set of </a:t>
            </a:r>
            <a:r>
              <a:rPr lang="en-US" altLang="zh-CN" i="1"/>
              <a:t>n</a:t>
            </a:r>
            <a:r>
              <a:rPr lang="en-US" altLang="zh-CN"/>
              <a:t> elements is in </a:t>
            </a:r>
            <a:r>
              <a:rPr lang="en-US" altLang="zh-CN" i="1">
                <a:solidFill>
                  <a:srgbClr val="FF0000"/>
                </a:solidFill>
                <a:cs typeface="Times New Roman" panose="02020603050405020304" pitchFamily="18" charset="0"/>
              </a:rPr>
              <a:t>O</a:t>
            </a:r>
            <a:r>
              <a:rPr lang="en-US" altLang="zh-CN">
                <a:solidFill>
                  <a:srgbClr val="FF0000"/>
                </a:solidFill>
                <a:cs typeface="Times New Roman" panose="02020603050405020304" pitchFamily="18" charset="0"/>
              </a:rPr>
              <a:t>((</a:t>
            </a:r>
            <a:r>
              <a:rPr lang="en-US" altLang="zh-CN" i="1">
                <a:solidFill>
                  <a:srgbClr val="FF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FF0000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i="1">
                <a:solidFill>
                  <a:srgbClr val="FF0000"/>
                </a:solidFill>
                <a:cs typeface="Times New Roman" panose="02020603050405020304" pitchFamily="18" charset="0"/>
              </a:rPr>
              <a:t>m</a:t>
            </a:r>
            <a:r>
              <a:rPr lang="en-US" altLang="zh-CN">
                <a:solidFill>
                  <a:srgbClr val="FF0000"/>
                </a:solidFill>
                <a:cs typeface="Times New Roman" panose="02020603050405020304" pitchFamily="18" charset="0"/>
              </a:rPr>
              <a:t>)lg*(</a:t>
            </a:r>
            <a:r>
              <a:rPr lang="en-US" altLang="zh-CN" i="1">
                <a:solidFill>
                  <a:srgbClr val="FF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FF0000"/>
                </a:solidFill>
                <a:cs typeface="Times New Roman" panose="02020603050405020304" pitchFamily="18" charset="0"/>
              </a:rPr>
              <a:t>))</a:t>
            </a:r>
            <a:r>
              <a:rPr lang="en-US" altLang="zh-CN">
                <a:cs typeface="Times New Roman" panose="02020603050405020304" pitchFamily="18" charset="0"/>
              </a:rPr>
              <a:t> in the worst case.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What’s lg*(</a:t>
            </a:r>
            <a:r>
              <a:rPr lang="en-US" altLang="zh-CN" i="1"/>
              <a:t>n</a:t>
            </a:r>
            <a:r>
              <a:rPr lang="en-US" altLang="zh-CN"/>
              <a:t>)?</a:t>
            </a:r>
          </a:p>
          <a:p>
            <a:pPr lvl="1" eaLnBrk="1" hangingPunct="1"/>
            <a:r>
              <a:rPr lang="en-US" altLang="zh-CN"/>
              <a:t>Define the function </a:t>
            </a:r>
            <a:r>
              <a:rPr lang="en-US" altLang="zh-CN" i="1"/>
              <a:t>H</a:t>
            </a:r>
            <a:r>
              <a:rPr lang="en-US" altLang="zh-CN"/>
              <a:t> as following:</a:t>
            </a:r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en-US" altLang="zh-CN"/>
              <a:t>Then, lg*(</a:t>
            </a:r>
            <a:r>
              <a:rPr lang="en-US" altLang="zh-CN" i="1"/>
              <a:t>j</a:t>
            </a:r>
            <a:r>
              <a:rPr lang="en-US" altLang="zh-CN"/>
              <a:t>) for </a:t>
            </a:r>
            <a:r>
              <a:rPr lang="en-US" altLang="zh-CN" i="1"/>
              <a:t>j</a:t>
            </a:r>
            <a:r>
              <a:rPr lang="en-US" altLang="zh-CN">
                <a:sym typeface="Symbol" panose="05050102010706020507" pitchFamily="18" charset="2"/>
              </a:rPr>
              <a:t>1 is</a:t>
            </a:r>
            <a:r>
              <a:rPr lang="en-US" altLang="zh-CN"/>
              <a:t> defined as:</a:t>
            </a: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CN"/>
              <a:t>lg</a:t>
            </a:r>
            <a:r>
              <a:rPr lang="en-US" altLang="zh-CN" i="1"/>
              <a:t>*</a:t>
            </a:r>
            <a:r>
              <a:rPr lang="en-US" altLang="zh-CN"/>
              <a:t>(</a:t>
            </a:r>
            <a:r>
              <a:rPr lang="en-US" altLang="zh-CN" i="1"/>
              <a:t>j</a:t>
            </a:r>
            <a:r>
              <a:rPr lang="en-US" altLang="zh-CN"/>
              <a:t>)</a:t>
            </a:r>
            <a:r>
              <a:rPr lang="en-US" altLang="zh-CN" i="1"/>
              <a:t>=</a:t>
            </a:r>
            <a:r>
              <a:rPr lang="en-US" altLang="zh-CN"/>
              <a:t>min{ </a:t>
            </a:r>
            <a:r>
              <a:rPr lang="en-US" altLang="zh-CN" i="1"/>
              <a:t>k</a:t>
            </a:r>
            <a:r>
              <a:rPr lang="en-US" altLang="zh-CN"/>
              <a:t>|H(</a:t>
            </a:r>
            <a:r>
              <a:rPr lang="en-US" altLang="zh-CN" i="1"/>
              <a:t>k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</a:t>
            </a:r>
            <a:r>
              <a:rPr lang="en-US" altLang="zh-CN" i="1">
                <a:sym typeface="Symbol" panose="05050102010706020507" pitchFamily="18" charset="2"/>
              </a:rPr>
              <a:t>j </a:t>
            </a:r>
            <a:r>
              <a:rPr lang="en-US" altLang="zh-CN">
                <a:sym typeface="Symbol" panose="05050102010706020507" pitchFamily="18" charset="2"/>
              </a:rPr>
              <a:t>} </a:t>
            </a:r>
          </a:p>
          <a:p>
            <a:pPr lvl="1" algn="ctr" eaLnBrk="1" hangingPunct="1">
              <a:buFont typeface="Wingdings" panose="05000000000000000000" pitchFamily="2" charset="2"/>
              <a:buNone/>
            </a:pPr>
            <a:endParaRPr lang="en-US" altLang="zh-CN" sz="200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>
              <a:sym typeface="Symbol" panose="05050102010706020507" pitchFamily="18" charset="2"/>
            </a:endParaRPr>
          </a:p>
        </p:txBody>
      </p:sp>
      <p:graphicFrame>
        <p:nvGraphicFramePr>
          <p:cNvPr id="37894" name="Object 5"/>
          <p:cNvGraphicFramePr>
            <a:graphicFrameLocks noChangeAspect="1"/>
          </p:cNvGraphicFramePr>
          <p:nvPr/>
        </p:nvGraphicFramePr>
        <p:xfrm>
          <a:off x="5381625" y="3249613"/>
          <a:ext cx="28559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33" name="公式" r:id="rId4" imgW="1752600" imgH="520700" progId="Equation.3">
                  <p:embed/>
                </p:oleObj>
              </mc:Choice>
              <mc:Fallback>
                <p:oleObj name="公式" r:id="rId4" imgW="1752600" imgH="520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5" y="3249613"/>
                        <a:ext cx="28559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Line 7"/>
          <p:cNvSpPr>
            <a:spLocks noChangeShapeType="1"/>
          </p:cNvSpPr>
          <p:nvPr/>
        </p:nvSpPr>
        <p:spPr bwMode="auto">
          <a:xfrm flipH="1">
            <a:off x="2276475" y="2393950"/>
            <a:ext cx="2655888" cy="2655888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298"/>
    </mc:Choice>
    <mc:Fallback xmlns="">
      <p:transition spd="slow" advTm="16129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8613" y="565150"/>
            <a:ext cx="8609012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A Function Growing Extremely Slowly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8613" y="1941513"/>
            <a:ext cx="4027487" cy="46561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Function </a:t>
            </a:r>
            <a:r>
              <a:rPr lang="en-US" altLang="zh-CN" i="1"/>
              <a:t>H</a:t>
            </a:r>
            <a:r>
              <a:rPr lang="en-US" altLang="zh-CN"/>
              <a:t>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i="1"/>
              <a:t>H</a:t>
            </a:r>
            <a:r>
              <a:rPr lang="en-US" altLang="zh-CN"/>
              <a:t>(0)=1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i="1"/>
              <a:t>H</a:t>
            </a:r>
            <a:r>
              <a:rPr lang="en-US" altLang="zh-CN"/>
              <a:t>(</a:t>
            </a:r>
            <a:r>
              <a:rPr lang="en-US" altLang="zh-CN" i="1"/>
              <a:t>i</a:t>
            </a:r>
            <a:r>
              <a:rPr lang="en-US" altLang="zh-CN"/>
              <a:t>+1)=2</a:t>
            </a:r>
            <a:r>
              <a:rPr lang="en-US" altLang="zh-CN" i="1" baseline="30000"/>
              <a:t>H </a:t>
            </a:r>
            <a:r>
              <a:rPr lang="en-US" altLang="zh-CN" baseline="30000"/>
              <a:t>(</a:t>
            </a:r>
            <a:r>
              <a:rPr lang="en-US" altLang="zh-CN" i="1" baseline="30000"/>
              <a:t>i</a:t>
            </a:r>
            <a:r>
              <a:rPr lang="en-US" altLang="zh-CN" baseline="30000"/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that is: </a:t>
            </a:r>
            <a:r>
              <a:rPr lang="en-US" altLang="zh-CN" i="1"/>
              <a:t>H</a:t>
            </a:r>
            <a:r>
              <a:rPr lang="en-US" altLang="zh-CN"/>
              <a:t>(</a:t>
            </a:r>
            <a:r>
              <a:rPr lang="en-US" altLang="zh-CN" i="1"/>
              <a:t>k</a:t>
            </a:r>
            <a:r>
              <a:rPr lang="en-US" altLang="zh-CN"/>
              <a:t>)=2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Note: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i="1"/>
              <a:t>H </a:t>
            </a:r>
            <a:r>
              <a:rPr lang="en-US" altLang="zh-CN"/>
              <a:t>grows extremely fast: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</a:t>
            </a:r>
            <a:r>
              <a:rPr lang="en-US" altLang="zh-CN" i="1"/>
              <a:t>H</a:t>
            </a:r>
            <a:r>
              <a:rPr lang="en-US" altLang="zh-CN"/>
              <a:t>(4)=2</a:t>
            </a:r>
            <a:r>
              <a:rPr lang="en-US" altLang="zh-CN" baseline="30000"/>
              <a:t>16</a:t>
            </a:r>
            <a:r>
              <a:rPr lang="en-US" altLang="zh-CN"/>
              <a:t>=65536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</a:t>
            </a:r>
            <a:r>
              <a:rPr lang="en-US" altLang="zh-CN" i="1"/>
              <a:t>H</a:t>
            </a:r>
            <a:r>
              <a:rPr lang="en-US" altLang="zh-CN"/>
              <a:t>(5)=2</a:t>
            </a:r>
            <a:r>
              <a:rPr lang="en-US" altLang="zh-CN" baseline="30000"/>
              <a:t>65536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719263"/>
            <a:ext cx="4029075" cy="4103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Function Log-star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lg*(</a:t>
            </a:r>
            <a:r>
              <a:rPr lang="en-US" altLang="zh-CN" i="1"/>
              <a:t>j</a:t>
            </a:r>
            <a:r>
              <a:rPr lang="en-US" altLang="zh-CN"/>
              <a:t>) is defined as the least </a:t>
            </a:r>
            <a:r>
              <a:rPr lang="en-US" altLang="zh-CN" i="1"/>
              <a:t>i</a:t>
            </a:r>
            <a:r>
              <a:rPr lang="en-US" altLang="zh-CN"/>
              <a:t> such that: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i="1"/>
              <a:t>    H</a:t>
            </a:r>
            <a:r>
              <a:rPr lang="en-US" altLang="zh-CN"/>
              <a:t>(</a:t>
            </a:r>
            <a:r>
              <a:rPr lang="en-US" altLang="zh-CN" i="1"/>
              <a:t>i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</a:t>
            </a:r>
            <a:r>
              <a:rPr lang="en-US" altLang="zh-CN" i="1">
                <a:sym typeface="Symbol" panose="05050102010706020507" pitchFamily="18" charset="2"/>
              </a:rPr>
              <a:t>j  </a:t>
            </a:r>
            <a:r>
              <a:rPr lang="en-US" altLang="zh-CN">
                <a:sym typeface="Symbol" panose="05050102010706020507" pitchFamily="18" charset="2"/>
              </a:rPr>
              <a:t>for </a:t>
            </a:r>
            <a:r>
              <a:rPr lang="en-US" altLang="zh-CN" i="1">
                <a:sym typeface="Symbol" panose="05050102010706020507" pitchFamily="18" charset="2"/>
              </a:rPr>
              <a:t>j</a:t>
            </a:r>
            <a:r>
              <a:rPr lang="en-US" altLang="zh-CN">
                <a:sym typeface="Symbol" panose="05050102010706020507" pitchFamily="18" charset="2"/>
              </a:rPr>
              <a:t>&gt;0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>
                <a:sym typeface="Symbol" panose="05050102010706020507" pitchFamily="18" charset="2"/>
              </a:rPr>
              <a:t>Log-star grows extremely slowly</a:t>
            </a:r>
          </a:p>
          <a:p>
            <a:pPr eaLnBrk="1" hangingPunct="1">
              <a:lnSpc>
                <a:spcPct val="90000"/>
              </a:lnSpc>
            </a:pPr>
            <a:endParaRPr lang="en-US" altLang="zh-CN">
              <a:sym typeface="Symbol" panose="05050102010706020507" pitchFamily="18" charset="2"/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i="1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1">
                <a:solidFill>
                  <a:srgbClr val="0000CC"/>
                </a:solidFill>
                <a:sym typeface="Symbol" panose="05050102010706020507" pitchFamily="18" charset="2"/>
              </a:rPr>
              <a:t>p</a:t>
            </a:r>
            <a:r>
              <a:rPr lang="en-US" altLang="zh-CN" sz="2400">
                <a:solidFill>
                  <a:srgbClr val="0000CC"/>
                </a:solidFill>
                <a:sym typeface="Symbol" panose="05050102010706020507" pitchFamily="18" charset="2"/>
              </a:rPr>
              <a:t> is any fixed nonnegative constant</a:t>
            </a:r>
            <a:endParaRPr lang="en-US" altLang="zh-CN" sz="2400" i="1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46085" name="AutoShape 5"/>
          <p:cNvSpPr>
            <a:spLocks/>
          </p:cNvSpPr>
          <p:nvPr/>
        </p:nvSpPr>
        <p:spPr bwMode="auto">
          <a:xfrm>
            <a:off x="684213" y="2636838"/>
            <a:ext cx="142875" cy="504825"/>
          </a:xfrm>
          <a:prstGeom prst="leftBrace">
            <a:avLst>
              <a:gd name="adj1" fmla="val 2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2532063" y="31924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2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2717800" y="2987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2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3149600" y="23399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2</a:t>
            </a:r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 rot="21290750" flipV="1">
            <a:off x="3005138" y="2771775"/>
            <a:ext cx="215900" cy="287338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090" name="AutoShape 10"/>
          <p:cNvSpPr>
            <a:spLocks/>
          </p:cNvSpPr>
          <p:nvPr/>
        </p:nvSpPr>
        <p:spPr bwMode="auto">
          <a:xfrm rot="2110544" flipH="1">
            <a:off x="3149600" y="2700338"/>
            <a:ext cx="287338" cy="1296987"/>
          </a:xfrm>
          <a:prstGeom prst="leftBrace">
            <a:avLst>
              <a:gd name="adj1" fmla="val 37615"/>
              <a:gd name="adj2" fmla="val 5299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3298825" y="3471863"/>
            <a:ext cx="865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/>
              <a:t>k</a:t>
            </a:r>
            <a:r>
              <a:rPr lang="en-US" altLang="zh-CN" sz="2400"/>
              <a:t> 2’s</a:t>
            </a:r>
            <a:endParaRPr lang="en-US" altLang="zh-CN" sz="2400" i="1"/>
          </a:p>
        </p:txBody>
      </p:sp>
      <p:graphicFrame>
        <p:nvGraphicFramePr>
          <p:cNvPr id="46092" name="Object 12"/>
          <p:cNvGraphicFramePr>
            <a:graphicFrameLocks noChangeAspect="1"/>
          </p:cNvGraphicFramePr>
          <p:nvPr/>
        </p:nvGraphicFramePr>
        <p:xfrm>
          <a:off x="5607050" y="4284663"/>
          <a:ext cx="194468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24" name="公式" r:id="rId5" imgW="1143000" imgH="495300" progId="Equation.3">
                  <p:embed/>
                </p:oleObj>
              </mc:Choice>
              <mc:Fallback>
                <p:oleObj name="公式" r:id="rId5" imgW="1143000" imgH="495300" progId="Equation.3">
                  <p:embed/>
                  <p:pic>
                    <p:nvPicPr>
                      <p:cNvPr id="460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4284663"/>
                        <a:ext cx="1944688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132138" y="5815013"/>
            <a:ext cx="5805487" cy="855662"/>
            <a:chOff x="2103" y="3663"/>
            <a:chExt cx="3657" cy="539"/>
          </a:xfrm>
        </p:grpSpPr>
        <p:sp>
          <p:nvSpPr>
            <p:cNvPr id="46094" name="Oval 14" descr="信纸"/>
            <p:cNvSpPr>
              <a:spLocks noChangeArrowheads="1"/>
            </p:cNvSpPr>
            <p:nvPr/>
          </p:nvSpPr>
          <p:spPr bwMode="auto">
            <a:xfrm>
              <a:off x="2103" y="3663"/>
              <a:ext cx="3657" cy="539"/>
            </a:xfrm>
            <a:prstGeom prst="ellipse">
              <a:avLst/>
            </a:prstGeom>
            <a:blipFill dpi="0" rotWithShape="1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/>
            </a:p>
          </p:txBody>
        </p:sp>
        <p:sp>
          <p:nvSpPr>
            <p:cNvPr id="46095" name="Text Box 15"/>
            <p:cNvSpPr txBox="1">
              <a:spLocks noChangeArrowheads="1"/>
            </p:cNvSpPr>
            <p:nvPr/>
          </p:nvSpPr>
          <p:spPr bwMode="auto">
            <a:xfrm>
              <a:off x="2370" y="3776"/>
              <a:ext cx="31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1" dirty="0">
                  <a:solidFill>
                    <a:srgbClr val="CC3300"/>
                  </a:solidFill>
                </a:rPr>
                <a:t>For any </a:t>
              </a:r>
              <a:r>
                <a:rPr kumimoji="0" lang="en-US" altLang="zh-CN" sz="2400" b="1" i="1" dirty="0">
                  <a:solidFill>
                    <a:srgbClr val="CC3300"/>
                  </a:solidFill>
                </a:rPr>
                <a:t>x</a:t>
              </a:r>
              <a:r>
                <a:rPr kumimoji="0" lang="en-US" altLang="zh-CN" sz="2400" b="1" dirty="0">
                  <a:solidFill>
                    <a:srgbClr val="CC3300"/>
                  </a:solidFill>
                </a:rPr>
                <a:t>: 2</a:t>
              </a:r>
              <a:r>
                <a:rPr kumimoji="0" lang="en-US" altLang="zh-CN" sz="2400" b="1" baseline="30000" dirty="0">
                  <a:solidFill>
                    <a:srgbClr val="CC3300"/>
                  </a:solidFill>
                </a:rPr>
                <a:t>16</a:t>
              </a:r>
              <a:r>
                <a:rPr kumimoji="0" lang="en-US" altLang="zh-CN" sz="2400" b="1" dirty="0">
                  <a:solidFill>
                    <a:srgbClr val="CC3300"/>
                  </a:solidFill>
                  <a:sym typeface="Symbol" panose="05050102010706020507" pitchFamily="18" charset="2"/>
                </a:rPr>
                <a:t>+1</a:t>
              </a:r>
              <a:r>
                <a:rPr kumimoji="0" lang="en-US" altLang="zh-CN" sz="2400" b="1" i="1" dirty="0">
                  <a:solidFill>
                    <a:srgbClr val="CC3300"/>
                  </a:solidFill>
                  <a:sym typeface="Symbol" panose="05050102010706020507" pitchFamily="18" charset="2"/>
                </a:rPr>
                <a:t>x</a:t>
              </a:r>
              <a:r>
                <a:rPr kumimoji="0" lang="en-US" altLang="zh-CN" sz="2400" b="1" dirty="0">
                  <a:solidFill>
                    <a:srgbClr val="CC3300"/>
                  </a:solidFill>
                  <a:sym typeface="Symbol" panose="05050102010706020507" pitchFamily="18" charset="2"/>
                </a:rPr>
                <a:t>2</a:t>
              </a:r>
              <a:r>
                <a:rPr kumimoji="0" lang="en-US" altLang="zh-CN" sz="2400" b="1" baseline="30000" dirty="0">
                  <a:solidFill>
                    <a:srgbClr val="CC3300"/>
                  </a:solidFill>
                  <a:sym typeface="Symbol" panose="05050102010706020507" pitchFamily="18" charset="2"/>
                </a:rPr>
                <a:t>65536</a:t>
              </a:r>
              <a:r>
                <a:rPr kumimoji="0" lang="en-US" altLang="zh-CN" sz="2400" b="1" dirty="0">
                  <a:solidFill>
                    <a:srgbClr val="CC3300"/>
                  </a:solidFill>
                  <a:sym typeface="Symbol" panose="05050102010706020507" pitchFamily="18" charset="2"/>
                </a:rPr>
                <a:t>, </a:t>
              </a:r>
              <a:r>
                <a:rPr kumimoji="0" lang="en-US" altLang="zh-CN" sz="2400" b="1" dirty="0" err="1">
                  <a:solidFill>
                    <a:srgbClr val="CC3300"/>
                  </a:solidFill>
                  <a:sym typeface="Symbol" panose="05050102010706020507" pitchFamily="18" charset="2"/>
                </a:rPr>
                <a:t>lg</a:t>
              </a:r>
              <a:r>
                <a:rPr kumimoji="0" lang="en-US" altLang="zh-CN" sz="2400" b="1" dirty="0">
                  <a:solidFill>
                    <a:srgbClr val="CC3300"/>
                  </a:solidFill>
                  <a:sym typeface="Symbol" panose="05050102010706020507" pitchFamily="18" charset="2"/>
                </a:rPr>
                <a:t>*(</a:t>
              </a:r>
              <a:r>
                <a:rPr kumimoji="0" lang="en-US" altLang="zh-CN" sz="2400" b="1" i="1" dirty="0">
                  <a:solidFill>
                    <a:srgbClr val="CC3300"/>
                  </a:solidFill>
                  <a:sym typeface="Symbol" panose="05050102010706020507" pitchFamily="18" charset="2"/>
                </a:rPr>
                <a:t>x</a:t>
              </a:r>
              <a:r>
                <a:rPr kumimoji="0" lang="en-US" altLang="zh-CN" sz="2400" b="1" dirty="0">
                  <a:solidFill>
                    <a:srgbClr val="CC3300"/>
                  </a:solidFill>
                  <a:sym typeface="Symbol" panose="05050102010706020507" pitchFamily="18" charset="2"/>
                </a:rPr>
                <a:t>)=5 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94526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898"/>
    </mc:Choice>
    <mc:Fallback xmlns="">
      <p:transition spd="slow" advTm="588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Amortizing Scheme for </a:t>
            </a:r>
            <a:r>
              <a:rPr lang="en-US" altLang="zh-CN" sz="4000" i="1"/>
              <a:t>wUnion-cFind</a:t>
            </a:r>
            <a:endParaRPr lang="en-US" altLang="zh-CN" sz="400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021" y="1763815"/>
            <a:ext cx="927103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err="1"/>
              <a:t>makeSet</a:t>
            </a:r>
            <a:endParaRPr lang="en-US" altLang="zh-CN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Actual cost is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Accounting cost is 4lg*(</a:t>
            </a:r>
            <a:r>
              <a:rPr lang="en-US" altLang="zh-CN" sz="2400" i="1" dirty="0"/>
              <a:t>n</a:t>
            </a:r>
            <a:r>
              <a:rPr lang="en-US" altLang="zh-CN" sz="2400" dirty="0"/>
              <a:t>+1), so the amortized cost is 1+4lg*(</a:t>
            </a:r>
            <a:r>
              <a:rPr lang="en-US" altLang="zh-CN" sz="2400" i="1" dirty="0"/>
              <a:t>n</a:t>
            </a:r>
            <a:r>
              <a:rPr lang="en-US" altLang="zh-CN" sz="2400" dirty="0"/>
              <a:t>+1)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i="1" dirty="0" err="1"/>
              <a:t>wUnion</a:t>
            </a:r>
            <a:endParaRPr lang="en-US" altLang="zh-CN" sz="2800" i="1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Actual cost is 1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Accounting cost is 0, so the amortized cost is 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i="1" dirty="0" err="1"/>
              <a:t>cFind</a:t>
            </a:r>
            <a:endParaRPr lang="en-US" altLang="zh-CN" sz="2800" i="1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Accounting cost is describes later in the supplementary material*.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/>
              <a:t>Amortized cost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dirty="0"/>
              <a:t>2k-2((k-1)-(</a:t>
            </a:r>
            <a:r>
              <a:rPr lang="en-US" altLang="zh-CN" sz="2400" dirty="0" err="1"/>
              <a:t>lg</a:t>
            </a:r>
            <a:r>
              <a:rPr lang="en-US" altLang="zh-CN" sz="2400" dirty="0"/>
              <a:t>*(n+1)-1))=2lg*(</a:t>
            </a:r>
            <a:r>
              <a:rPr lang="en-US" altLang="zh-CN" sz="2400" i="1" dirty="0"/>
              <a:t>n</a:t>
            </a:r>
            <a:r>
              <a:rPr lang="en-US" altLang="zh-CN" sz="2400" dirty="0"/>
              <a:t>+1) (Compare with the worst case cost of </a:t>
            </a:r>
            <a:r>
              <a:rPr lang="en-US" altLang="zh-CN" sz="2400" i="1" dirty="0" err="1"/>
              <a:t>cFind</a:t>
            </a:r>
            <a:r>
              <a:rPr lang="en-US" altLang="zh-CN" sz="2400" i="1" dirty="0"/>
              <a:t>, </a:t>
            </a:r>
            <a:r>
              <a:rPr lang="en-US" altLang="zh-CN" sz="2400" dirty="0"/>
              <a:t>2lg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505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58"/>
    </mc:Choice>
    <mc:Fallback xmlns="">
      <p:transition spd="slow" advTm="2095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Conclusion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434387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/>
              <a:t>The number of link operations done by a </a:t>
            </a:r>
            <a:r>
              <a:rPr lang="en-US" altLang="zh-CN" i="1"/>
              <a:t>Union</a:t>
            </a:r>
            <a:r>
              <a:rPr lang="en-US" altLang="zh-CN"/>
              <a:t>-</a:t>
            </a:r>
            <a:r>
              <a:rPr lang="en-US" altLang="zh-CN" i="1"/>
              <a:t>Find</a:t>
            </a:r>
            <a:r>
              <a:rPr lang="en-US" altLang="zh-CN"/>
              <a:t> program implemented with </a:t>
            </a:r>
            <a:r>
              <a:rPr lang="en-US" altLang="zh-CN" i="1"/>
              <a:t>wUnion</a:t>
            </a:r>
            <a:r>
              <a:rPr lang="en-US" altLang="zh-CN"/>
              <a:t> and </a:t>
            </a:r>
            <a:r>
              <a:rPr lang="en-US" altLang="zh-CN" i="1"/>
              <a:t>cFind</a:t>
            </a:r>
            <a:r>
              <a:rPr lang="en-US" altLang="zh-CN"/>
              <a:t>, of length </a:t>
            </a:r>
            <a:r>
              <a:rPr lang="en-US" altLang="zh-CN" i="1"/>
              <a:t>m</a:t>
            </a:r>
            <a:r>
              <a:rPr lang="en-US" altLang="zh-CN"/>
              <a:t> on a set of </a:t>
            </a:r>
            <a:r>
              <a:rPr lang="en-US" altLang="zh-CN" i="1"/>
              <a:t>n </a:t>
            </a:r>
            <a:r>
              <a:rPr lang="en-US" altLang="zh-CN"/>
              <a:t>elements is in </a:t>
            </a:r>
            <a:r>
              <a:rPr lang="en-US" altLang="zh-CN" i="1">
                <a:solidFill>
                  <a:srgbClr val="FF0000"/>
                </a:solidFill>
              </a:rPr>
              <a:t>O((n+m)lg*(n))</a:t>
            </a:r>
            <a:r>
              <a:rPr lang="en-US" altLang="zh-CN"/>
              <a:t> in the worst case.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/>
              <a:t>Note: since the sum of accounting cost is never negative, the actual cost is always not less than amortized cost. And, the upper bound of amortized cost is: (</a:t>
            </a:r>
            <a:r>
              <a:rPr lang="en-US" altLang="zh-CN" i="1"/>
              <a:t>n</a:t>
            </a:r>
            <a:r>
              <a:rPr lang="en-US" altLang="zh-CN"/>
              <a:t>+</a:t>
            </a:r>
            <a:r>
              <a:rPr lang="en-US" altLang="zh-CN" i="1"/>
              <a:t>m</a:t>
            </a:r>
            <a:r>
              <a:rPr lang="en-US" altLang="zh-CN"/>
              <a:t>)(1+4lg*(</a:t>
            </a:r>
            <a:r>
              <a:rPr lang="en-US" altLang="zh-CN" i="1"/>
              <a:t>n</a:t>
            </a:r>
            <a:r>
              <a:rPr lang="en-US" altLang="zh-CN"/>
              <a:t>+1))</a:t>
            </a:r>
          </a:p>
        </p:txBody>
      </p:sp>
    </p:spTree>
    <p:extLst>
      <p:ext uri="{BB962C8B-B14F-4D97-AF65-F5344CB8AC3E}">
        <p14:creationId xmlns:p14="http://schemas.microsoft.com/office/powerpoint/2010/main" val="284228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27"/>
    </mc:Choice>
    <mc:Fallback xmlns="">
      <p:transition spd="slow" advTm="5127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 descr="粉色面巾纸"/>
          <p:cNvSpPr>
            <a:spLocks noChangeArrowheads="1"/>
          </p:cNvSpPr>
          <p:nvPr/>
        </p:nvSpPr>
        <p:spPr bwMode="auto">
          <a:xfrm>
            <a:off x="746125" y="3203575"/>
            <a:ext cx="4681538" cy="1620838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Looking at the Memory Allocation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65346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Insert(Array </a:t>
            </a:r>
            <a:r>
              <a:rPr lang="en-US" altLang="zh-CN" sz="2400" i="1" dirty="0"/>
              <a:t>H</a:t>
            </a:r>
            <a:r>
              <a:rPr lang="en-US" altLang="zh-CN" sz="2400" dirty="0"/>
              <a:t>, ITEM 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   </a:t>
            </a:r>
            <a:r>
              <a:rPr lang="en-US" altLang="zh-CN" sz="2400" b="1" dirty="0"/>
              <a:t>integer </a:t>
            </a:r>
            <a:r>
              <a:rPr lang="en-US" altLang="zh-CN" sz="2400" i="1" dirty="0"/>
              <a:t>size</a:t>
            </a:r>
            <a:r>
              <a:rPr lang="en-US" altLang="zh-CN" sz="2400" dirty="0"/>
              <a:t>=0, </a:t>
            </a:r>
            <a:r>
              <a:rPr lang="en-US" altLang="zh-CN" sz="2400" i="1" dirty="0" err="1"/>
              <a:t>num</a:t>
            </a:r>
            <a:r>
              <a:rPr lang="en-US" altLang="zh-CN" sz="2400" dirty="0"/>
              <a:t>=0;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   </a:t>
            </a:r>
            <a:r>
              <a:rPr lang="en-US" altLang="zh-CN" sz="2400" b="1" dirty="0"/>
              <a:t>if</a:t>
            </a:r>
            <a:r>
              <a:rPr lang="en-US" altLang="zh-CN" sz="2400" dirty="0"/>
              <a:t> </a:t>
            </a:r>
            <a:r>
              <a:rPr lang="en-US" altLang="zh-CN" sz="2400" i="1" dirty="0"/>
              <a:t>size</a:t>
            </a:r>
            <a:r>
              <a:rPr lang="en-US" altLang="zh-CN" sz="2400" dirty="0"/>
              <a:t>=0 </a:t>
            </a:r>
            <a:r>
              <a:rPr lang="en-US" altLang="zh-CN" sz="2400" b="1" dirty="0"/>
              <a:t>then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allocate a block of size 1</a:t>
            </a:r>
            <a:r>
              <a:rPr lang="en-US" altLang="zh-CN" sz="2400" dirty="0"/>
              <a:t>; </a:t>
            </a:r>
            <a:r>
              <a:rPr lang="en-US" altLang="zh-CN" sz="2400" i="1" dirty="0"/>
              <a:t>size</a:t>
            </a:r>
            <a:r>
              <a:rPr lang="en-US" altLang="zh-CN" sz="2400" dirty="0"/>
              <a:t>=1;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   </a:t>
            </a:r>
            <a:r>
              <a:rPr lang="en-US" altLang="zh-CN" sz="2400" b="1" dirty="0"/>
              <a:t>if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num</a:t>
            </a:r>
            <a:r>
              <a:rPr lang="en-US" altLang="zh-CN" sz="2400" dirty="0"/>
              <a:t>=</a:t>
            </a:r>
            <a:r>
              <a:rPr lang="en-US" altLang="zh-CN" sz="2400" i="1" dirty="0"/>
              <a:t>size </a:t>
            </a:r>
            <a:r>
              <a:rPr lang="en-US" altLang="zh-CN" sz="2400" b="1" dirty="0"/>
              <a:t>then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/>
              <a:t>        </a:t>
            </a:r>
            <a:r>
              <a:rPr lang="en-US" altLang="zh-CN" sz="2400" dirty="0"/>
              <a:t>allocate a block of size 2</a:t>
            </a:r>
            <a:r>
              <a:rPr lang="en-US" altLang="zh-CN" sz="2400" i="1" dirty="0"/>
              <a:t>size</a:t>
            </a:r>
            <a:r>
              <a:rPr lang="en-US" altLang="zh-CN" sz="2400" dirty="0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       move all items into new array;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       </a:t>
            </a:r>
            <a:r>
              <a:rPr lang="en-US" altLang="zh-CN" sz="2400" i="1" dirty="0"/>
              <a:t>size</a:t>
            </a:r>
            <a:r>
              <a:rPr lang="en-US" altLang="zh-CN" sz="2400" dirty="0"/>
              <a:t>=2</a:t>
            </a:r>
            <a:r>
              <a:rPr lang="en-US" altLang="zh-CN" sz="2400" i="1" dirty="0"/>
              <a:t>size</a:t>
            </a:r>
            <a:r>
              <a:rPr lang="en-US" altLang="zh-CN" sz="2400" dirty="0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   insert </a:t>
            </a:r>
            <a:r>
              <a:rPr lang="en-US" altLang="zh-CN" sz="2400" i="1" dirty="0"/>
              <a:t>x</a:t>
            </a:r>
            <a:r>
              <a:rPr lang="en-US" altLang="zh-CN" sz="2400" dirty="0"/>
              <a:t> into the array;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   </a:t>
            </a:r>
            <a:r>
              <a:rPr lang="en-US" altLang="zh-CN" sz="2400" i="1" dirty="0" err="1"/>
              <a:t>num</a:t>
            </a:r>
            <a:r>
              <a:rPr lang="en-US" altLang="zh-CN" sz="2400" dirty="0"/>
              <a:t>=</a:t>
            </a:r>
            <a:r>
              <a:rPr lang="en-US" altLang="zh-CN" sz="2400" i="1" dirty="0"/>
              <a:t>num</a:t>
            </a:r>
            <a:r>
              <a:rPr lang="en-US" altLang="zh-CN" sz="2400" dirty="0"/>
              <a:t>+1;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/>
              <a:t>return</a:t>
            </a:r>
          </a:p>
        </p:txBody>
      </p:sp>
      <p:sp>
        <p:nvSpPr>
          <p:cNvPr id="19461" name="Line 7"/>
          <p:cNvSpPr>
            <a:spLocks noChangeShapeType="1"/>
          </p:cNvSpPr>
          <p:nvPr/>
        </p:nvSpPr>
        <p:spPr bwMode="auto">
          <a:xfrm>
            <a:off x="971550" y="5138738"/>
            <a:ext cx="2744788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2" name="Line 8"/>
          <p:cNvSpPr>
            <a:spLocks noChangeShapeType="1"/>
          </p:cNvSpPr>
          <p:nvPr/>
        </p:nvSpPr>
        <p:spPr bwMode="auto">
          <a:xfrm>
            <a:off x="3581400" y="5138738"/>
            <a:ext cx="103505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3" name="Text Box 9"/>
          <p:cNvSpPr txBox="1">
            <a:spLocks noChangeArrowheads="1"/>
          </p:cNvSpPr>
          <p:nvPr/>
        </p:nvSpPr>
        <p:spPr bwMode="auto">
          <a:xfrm>
            <a:off x="4706938" y="5184775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Elementary insertion: cost 1</a:t>
            </a:r>
          </a:p>
        </p:txBody>
      </p:sp>
      <p:sp>
        <p:nvSpPr>
          <p:cNvPr id="19464" name="Text Box 10"/>
          <p:cNvSpPr txBox="1">
            <a:spLocks noChangeArrowheads="1"/>
          </p:cNvSpPr>
          <p:nvPr/>
        </p:nvSpPr>
        <p:spPr bwMode="auto">
          <a:xfrm>
            <a:off x="5967413" y="3473450"/>
            <a:ext cx="30146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Insertion with expansion: cost</a:t>
            </a:r>
            <a:r>
              <a:rPr lang="zh-CN" altLang="en-US" dirty="0"/>
              <a:t> </a:t>
            </a:r>
            <a:r>
              <a:rPr lang="en-US" altLang="zh-CN" dirty="0"/>
              <a:t>is </a:t>
            </a:r>
            <a:r>
              <a:rPr lang="en-US" altLang="zh-CN" i="1" dirty="0"/>
              <a:t>size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495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650"/>
    </mc:Choice>
    <mc:Fallback xmlns="">
      <p:transition spd="slow" advTm="14565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367020-5A2E-A14D-865C-1728956209CE}" type="slidenum">
              <a:rPr lang="en-US" altLang="zh-CN" sz="1000">
                <a:solidFill>
                  <a:srgbClr val="AEB6BB"/>
                </a:solidFill>
                <a:latin typeface="仿宋_GB2312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000">
              <a:solidFill>
                <a:srgbClr val="AEB6BB"/>
              </a:solidFill>
              <a:latin typeface="仿宋_GB231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8D25B5C-9F74-4349-A358-589B4F41B146}"/>
              </a:ext>
            </a:extLst>
          </p:cNvPr>
          <p:cNvSpPr/>
          <p:nvPr/>
        </p:nvSpPr>
        <p:spPr>
          <a:xfrm>
            <a:off x="841447" y="3848039"/>
            <a:ext cx="648072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5060B5-334D-6C40-9917-1BF1561C1387}"/>
              </a:ext>
            </a:extLst>
          </p:cNvPr>
          <p:cNvSpPr/>
          <p:nvPr/>
        </p:nvSpPr>
        <p:spPr>
          <a:xfrm>
            <a:off x="1489519" y="3848039"/>
            <a:ext cx="648072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5C3661-5F94-4C4D-9C61-61E7FF40DE34}"/>
              </a:ext>
            </a:extLst>
          </p:cNvPr>
          <p:cNvSpPr/>
          <p:nvPr/>
        </p:nvSpPr>
        <p:spPr>
          <a:xfrm>
            <a:off x="2137591" y="3848039"/>
            <a:ext cx="648072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68284A-70D5-DC44-89E8-49B3ACC762AF}"/>
              </a:ext>
            </a:extLst>
          </p:cNvPr>
          <p:cNvSpPr txBox="1"/>
          <p:nvPr/>
        </p:nvSpPr>
        <p:spPr>
          <a:xfrm>
            <a:off x="852727" y="1783596"/>
            <a:ext cx="107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Array</a:t>
            </a:r>
            <a:endParaRPr kumimoji="1"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2C31C8E-588A-6649-9BF0-377198274D90}"/>
              </a:ext>
            </a:extLst>
          </p:cNvPr>
          <p:cNvGraphicFramePr>
            <a:graphicFrameLocks noGrp="1"/>
          </p:cNvGraphicFramePr>
          <p:nvPr/>
        </p:nvGraphicFramePr>
        <p:xfrm>
          <a:off x="3923928" y="1925836"/>
          <a:ext cx="4392488" cy="3791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2186992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500974889"/>
                    </a:ext>
                  </a:extLst>
                </a:gridCol>
              </a:tblGrid>
              <a:tr h="63187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Insert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Cost of Insertion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110385"/>
                  </a:ext>
                </a:extLst>
              </a:tr>
              <a:tr h="63187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100074"/>
                  </a:ext>
                </a:extLst>
              </a:tr>
              <a:tr h="63187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511231"/>
                  </a:ext>
                </a:extLst>
              </a:tr>
              <a:tr h="63187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2569948"/>
                  </a:ext>
                </a:extLst>
              </a:tr>
              <a:tr h="63187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8378658"/>
                  </a:ext>
                </a:extLst>
              </a:tr>
              <a:tr h="63187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086422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4D66C87D-0358-F84F-9B0B-FAD8571067D0}"/>
              </a:ext>
            </a:extLst>
          </p:cNvPr>
          <p:cNvSpPr/>
          <p:nvPr/>
        </p:nvSpPr>
        <p:spPr>
          <a:xfrm>
            <a:off x="827584" y="2567675"/>
            <a:ext cx="648072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74378F3-8B42-6D40-BF93-72F742F12B0A}"/>
              </a:ext>
            </a:extLst>
          </p:cNvPr>
          <p:cNvSpPr/>
          <p:nvPr/>
        </p:nvSpPr>
        <p:spPr>
          <a:xfrm>
            <a:off x="827584" y="3224321"/>
            <a:ext cx="648072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E8DCD3-42A3-054B-AA7E-9CE05D434BDF}"/>
              </a:ext>
            </a:extLst>
          </p:cNvPr>
          <p:cNvSpPr/>
          <p:nvPr/>
        </p:nvSpPr>
        <p:spPr>
          <a:xfrm>
            <a:off x="1489519" y="3224321"/>
            <a:ext cx="648072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22F314A-5869-4B46-82E4-FC7D1C03C270}"/>
              </a:ext>
            </a:extLst>
          </p:cNvPr>
          <p:cNvSpPr/>
          <p:nvPr/>
        </p:nvSpPr>
        <p:spPr>
          <a:xfrm>
            <a:off x="2814366" y="3843602"/>
            <a:ext cx="648072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C465ADD-BA78-A645-978B-545753C77CC6}"/>
              </a:ext>
            </a:extLst>
          </p:cNvPr>
          <p:cNvSpPr txBox="1"/>
          <p:nvPr/>
        </p:nvSpPr>
        <p:spPr>
          <a:xfrm>
            <a:off x="323770" y="787146"/>
            <a:ext cx="8496460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3300"/>
                </a:solidFill>
              </a:rPr>
              <a:t>What is the average cost of inserting one item?</a:t>
            </a:r>
            <a:endParaRPr lang="zh-CN" altLang="en-US" sz="2800" dirty="0">
              <a:solidFill>
                <a:srgbClr val="FF33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E4D0C6A-487F-3949-A0A6-79C4A39BE4FE}"/>
              </a:ext>
            </a:extLst>
          </p:cNvPr>
          <p:cNvSpPr/>
          <p:nvPr/>
        </p:nvSpPr>
        <p:spPr>
          <a:xfrm>
            <a:off x="833847" y="4424103"/>
            <a:ext cx="648072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7854BC1-F11D-8E47-8194-282A55218751}"/>
              </a:ext>
            </a:extLst>
          </p:cNvPr>
          <p:cNvSpPr/>
          <p:nvPr/>
        </p:nvSpPr>
        <p:spPr>
          <a:xfrm>
            <a:off x="1481919" y="4424103"/>
            <a:ext cx="648072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3F4F0F2-DA9E-D443-A245-937E5B6F27C2}"/>
              </a:ext>
            </a:extLst>
          </p:cNvPr>
          <p:cNvSpPr/>
          <p:nvPr/>
        </p:nvSpPr>
        <p:spPr>
          <a:xfrm>
            <a:off x="2129991" y="4424103"/>
            <a:ext cx="648072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5FDA952-729C-4447-844A-38814507BF5E}"/>
              </a:ext>
            </a:extLst>
          </p:cNvPr>
          <p:cNvSpPr/>
          <p:nvPr/>
        </p:nvSpPr>
        <p:spPr>
          <a:xfrm>
            <a:off x="2806766" y="4419666"/>
            <a:ext cx="648072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g</a:t>
            </a:r>
            <a:endParaRPr lang="zh-CN" alt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0599543"/>
      </p:ext>
    </p:extLst>
  </p:cSld>
  <p:clrMapOvr>
    <a:masterClrMapping/>
  </p:clrMapOvr>
  <p:transition spd="med" advTm="149087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Worst-case Analysis of the Insertion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1313" y="1808163"/>
            <a:ext cx="8474075" cy="2520937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For </a:t>
            </a:r>
            <a:r>
              <a:rPr lang="en-US" altLang="zh-CN" sz="2400" i="1" dirty="0"/>
              <a:t>n</a:t>
            </a:r>
            <a:r>
              <a:rPr lang="en-US" altLang="zh-CN" sz="2400" dirty="0"/>
              <a:t> execution of insertion operations</a:t>
            </a:r>
          </a:p>
          <a:p>
            <a:pPr lvl="1" eaLnBrk="1" hangingPunct="1"/>
            <a:r>
              <a:rPr lang="en-US" altLang="zh-CN" sz="2400" dirty="0"/>
              <a:t>A bad analysis: the worst case for one insertion is the case when expansion is required, up to </a:t>
            </a:r>
            <a:r>
              <a:rPr lang="en-US" altLang="zh-CN" sz="2400" i="1" dirty="0"/>
              <a:t>n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So, the worst case cost is in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).</a:t>
            </a:r>
          </a:p>
          <a:p>
            <a:pPr eaLnBrk="1" hangingPunct="1"/>
            <a:r>
              <a:rPr lang="en-US" altLang="zh-CN" sz="2400" dirty="0"/>
              <a:t>Note the expansion is required during the </a:t>
            </a:r>
            <a:r>
              <a:rPr lang="en-US" altLang="zh-CN" sz="2400" i="1" dirty="0" err="1"/>
              <a:t>i</a:t>
            </a:r>
            <a:r>
              <a:rPr lang="en-US" altLang="zh-CN" sz="2400" dirty="0" err="1"/>
              <a:t>th</a:t>
            </a:r>
            <a:r>
              <a:rPr lang="en-US" altLang="zh-CN" sz="2400" dirty="0"/>
              <a:t> operation only if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=2</a:t>
            </a:r>
            <a:r>
              <a:rPr lang="en-US" altLang="zh-CN" sz="2400" i="1" baseline="30000" dirty="0"/>
              <a:t>k</a:t>
            </a:r>
            <a:r>
              <a:rPr lang="en-US" altLang="zh-CN" sz="2400" i="1" dirty="0"/>
              <a:t>,</a:t>
            </a:r>
            <a:r>
              <a:rPr lang="en-US" altLang="zh-CN" sz="2400" dirty="0"/>
              <a:t> and the cost of the </a:t>
            </a:r>
            <a:r>
              <a:rPr lang="en-US" altLang="zh-CN" sz="2400" i="1" dirty="0" err="1"/>
              <a:t>i</a:t>
            </a:r>
            <a:r>
              <a:rPr lang="en-US" altLang="zh-CN" sz="2400" dirty="0" err="1"/>
              <a:t>th</a:t>
            </a:r>
            <a:r>
              <a:rPr lang="en-US" altLang="zh-CN" sz="2400" dirty="0"/>
              <a:t> operation</a:t>
            </a:r>
            <a:endParaRPr lang="en-US" altLang="zh-CN" sz="2400" i="1" baseline="30000" dirty="0"/>
          </a:p>
        </p:txBody>
      </p:sp>
      <p:graphicFrame>
        <p:nvGraphicFramePr>
          <p:cNvPr id="12800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422400" y="4419600"/>
          <a:ext cx="6299200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0" name="公式" r:id="rId5" imgW="3149600" imgH="939800" progId="Equation.3">
                  <p:embed/>
                </p:oleObj>
              </mc:Choice>
              <mc:Fallback>
                <p:oleObj name="公式" r:id="rId5" imgW="3149600" imgH="939800" progId="Equation.3">
                  <p:embed/>
                  <p:pic>
                    <p:nvPicPr>
                      <p:cNvPr id="1280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4419600"/>
                        <a:ext cx="6299200" cy="17954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57150" cmpd="thickThin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2E500531-2E79-4442-8DCF-78A0A5FB816A}"/>
              </a:ext>
            </a:extLst>
          </p:cNvPr>
          <p:cNvSpPr txBox="1"/>
          <p:nvPr/>
        </p:nvSpPr>
        <p:spPr>
          <a:xfrm>
            <a:off x="563233" y="1859340"/>
            <a:ext cx="8146122" cy="1569660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altLang="zh-CN" sz="2400" i="0" dirty="0">
              <a:solidFill>
                <a:srgbClr val="FF000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algn="l"/>
            <a:endParaRPr lang="en-US" altLang="zh-CN" dirty="0">
              <a:solidFill>
                <a:srgbClr val="FF000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algn="l"/>
            <a:endParaRPr lang="en-US" altLang="zh-CN" sz="2400" i="0" dirty="0">
              <a:solidFill>
                <a:srgbClr val="FF000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algn="l"/>
            <a:endParaRPr lang="en-US" altLang="zh-CN" sz="2400" i="0" dirty="0">
              <a:solidFill>
                <a:srgbClr val="FF0000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4A6B0E-C9C0-1B4C-A4CE-BA9BAAEDAE44}"/>
              </a:ext>
            </a:extLst>
          </p:cNvPr>
          <p:cNvSpPr txBox="1"/>
          <p:nvPr/>
        </p:nvSpPr>
        <p:spPr>
          <a:xfrm>
            <a:off x="6192179" y="2967335"/>
            <a:ext cx="2518391" cy="46166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i="0" dirty="0">
                <a:solidFill>
                  <a:srgbClr val="000000"/>
                </a:solidFill>
                <a:latin typeface="STKaiti" charset="-122"/>
                <a:ea typeface="STKaiti" charset="-122"/>
                <a:cs typeface="STKaiti" charset="-122"/>
              </a:rPr>
              <a:t>Not</a:t>
            </a:r>
            <a:r>
              <a:rPr lang="zh-CN" altLang="en-US" sz="2400" i="0" dirty="0">
                <a:solidFill>
                  <a:srgbClr val="000000"/>
                </a:solidFill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lang="en-US" altLang="zh-CN" sz="2400" i="0" dirty="0">
                <a:solidFill>
                  <a:srgbClr val="000000"/>
                </a:solidFill>
                <a:latin typeface="STKaiti" charset="-122"/>
                <a:ea typeface="STKaiti" charset="-122"/>
                <a:cs typeface="STKaiti" charset="-122"/>
              </a:rPr>
              <a:t>tight!</a:t>
            </a:r>
            <a:endParaRPr lang="en-US" altLang="zh-CN" sz="2400" i="0" dirty="0">
              <a:solidFill>
                <a:srgbClr val="FF0000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3264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886"/>
    </mc:Choice>
    <mc:Fallback xmlns="">
      <p:transition spd="slow" advTm="1218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37763"/>
            <a:ext cx="8637588" cy="1446550"/>
          </a:xfrm>
        </p:spPr>
        <p:txBody>
          <a:bodyPr/>
          <a:lstStyle/>
          <a:p>
            <a:pPr eaLnBrk="1" hangingPunct="1"/>
            <a:r>
              <a:rPr lang="en-US" altLang="zh-CN" dirty="0"/>
              <a:t>Amortized Analysis: </a:t>
            </a:r>
            <a:br>
              <a:rPr lang="en-US" altLang="zh-CN" dirty="0"/>
            </a:br>
            <a:r>
              <a:rPr lang="en-US" altLang="zh-CN" dirty="0"/>
              <a:t>the accounting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-63515" y="1718810"/>
                <a:ext cx="9207515" cy="4545505"/>
              </a:xfrm>
            </p:spPr>
            <p:txBody>
              <a:bodyPr/>
              <a:lstStyle/>
              <a:p>
                <a:pPr eaLnBrk="1" hangingPunct="1"/>
                <a:r>
                  <a:rPr lang="en-US" altLang="zh-CN" sz="2400" dirty="0"/>
                  <a:t>Suppose the operations are a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, a</a:t>
                </a:r>
                <a:r>
                  <a:rPr lang="en-US" altLang="zh-CN" sz="2400" baseline="-25000" dirty="0"/>
                  <a:t>2</a:t>
                </a:r>
                <a:r>
                  <a:rPr lang="en-US" altLang="zh-CN" sz="2400" dirty="0"/>
                  <a:t>, …, a</a:t>
                </a:r>
                <a:r>
                  <a:rPr lang="en-US" altLang="zh-CN" sz="2400" baseline="-25000" dirty="0"/>
                  <a:t>n</a:t>
                </a:r>
                <a:r>
                  <a:rPr lang="en-US" altLang="zh-CN" sz="2400" dirty="0"/>
                  <a:t>. The actual cost of </a:t>
                </a:r>
                <a:r>
                  <a:rPr lang="en-US" altLang="zh-CN" sz="2400" dirty="0" err="1"/>
                  <a:t>a</a:t>
                </a:r>
                <a:r>
                  <a:rPr lang="en-US" altLang="zh-CN" sz="2400" baseline="-25000" dirty="0" err="1"/>
                  <a:t>i</a:t>
                </a:r>
                <a:r>
                  <a:rPr lang="en-US" altLang="zh-CN" sz="2400" dirty="0"/>
                  <a:t> is c</a:t>
                </a:r>
                <a:r>
                  <a:rPr lang="en-US" altLang="zh-CN" sz="2400" baseline="-25000" dirty="0"/>
                  <a:t>i</a:t>
                </a:r>
                <a:r>
                  <a:rPr lang="en-US" altLang="zh-CN" sz="2400" dirty="0"/>
                  <a:t>. We want to analyze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2400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400" dirty="0"/>
                  <a:t>. However, it is hard to directly compute it.</a:t>
                </a:r>
              </a:p>
              <a:p>
                <a:pPr eaLnBrk="1" hangingPunct="1"/>
                <a:r>
                  <a:rPr lang="en-US" altLang="zh-CN" sz="2400" dirty="0"/>
                  <a:t>The main idea of the accounting method is as follows. </a:t>
                </a:r>
              </a:p>
              <a:p>
                <a:pPr lvl="1" eaLnBrk="1" hangingPunct="1"/>
                <a:r>
                  <a:rPr lang="en-US" altLang="zh-CN" sz="2000" dirty="0"/>
                  <a:t>We associate the </a:t>
                </a:r>
                <a:r>
                  <a:rPr lang="en-US" altLang="zh-CN" sz="2000" dirty="0" err="1"/>
                  <a:t>i-th</a:t>
                </a:r>
                <a:r>
                  <a:rPr lang="en-US" altLang="zh-CN" sz="2000" dirty="0"/>
                  <a:t> operation </a:t>
                </a:r>
                <a:r>
                  <a:rPr lang="en-US" altLang="zh-CN" sz="2000" dirty="0" err="1"/>
                  <a:t>a</a:t>
                </a:r>
                <a:r>
                  <a:rPr lang="en-US" altLang="zh-CN" sz="2000" baseline="-25000" dirty="0" err="1"/>
                  <a:t>i</a:t>
                </a:r>
                <a:r>
                  <a:rPr lang="en-US" altLang="zh-CN" sz="2000" dirty="0"/>
                  <a:t> with a new cost, namely, the accounting cost </a:t>
                </a:r>
                <a:r>
                  <a:rPr lang="en-US" altLang="zh-CN" sz="2000" dirty="0" err="1"/>
                  <a:t>ac</a:t>
                </a:r>
                <a:r>
                  <a:rPr lang="en-US" altLang="zh-CN" sz="2000" baseline="-25000" dirty="0" err="1"/>
                  <a:t>i</a:t>
                </a:r>
                <a:r>
                  <a:rPr lang="en-US" altLang="zh-CN" sz="2000" dirty="0"/>
                  <a:t> . When designing these accounting costs, we must ensure that: </a:t>
                </a:r>
              </a:p>
              <a:p>
                <a:pPr lvl="2" eaLnBrk="1" hangingPunct="1"/>
                <a:r>
                  <a:rPr lang="en-US" altLang="zh-CN" sz="1600" dirty="0">
                    <a:solidFill>
                      <a:srgbClr val="00B050"/>
                    </a:solidFill>
                  </a:rPr>
                  <a:t>in any legal sequence of operations, beginning from the creation of the object being analyzed, the sum of the accounting costs is nonnegative, i.e.,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600" i="1" baseline="-25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altLang="zh-CN" sz="1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1600" b="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pPr lvl="2" eaLnBrk="1" hangingPunct="1"/>
                <a:r>
                  <a:rPr lang="en-US" altLang="zh-CN" sz="1600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it is easy to compute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600" i="1" baseline="-25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ac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600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. </a:t>
                </a:r>
                <a:r>
                  <a:rPr lang="en-US" altLang="zh-CN" sz="16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We call 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6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b="0" dirty="0">
                    <a:ea typeface="Cambria Math" panose="02040503050406030204" pitchFamily="18" charset="0"/>
                  </a:rPr>
                  <a:t>) the amortized cost of </a:t>
                </a:r>
                <a:r>
                  <a:rPr lang="en-US" altLang="zh-CN" sz="1600" dirty="0" err="1"/>
                  <a:t>a</a:t>
                </a:r>
                <a:r>
                  <a:rPr lang="en-US" altLang="zh-CN" sz="1600" baseline="-25000" dirty="0" err="1"/>
                  <a:t>i</a:t>
                </a:r>
                <a:r>
                  <a:rPr lang="en-US" altLang="zh-CN" sz="1600" dirty="0"/>
                  <a:t>.</a:t>
                </a:r>
                <a:endParaRPr lang="en-US" altLang="zh-CN" sz="1600" b="0" dirty="0">
                  <a:ea typeface="Cambria Math" panose="02040503050406030204" pitchFamily="18" charset="0"/>
                </a:endParaRPr>
              </a:p>
              <a:p>
                <a:pPr lvl="1" eaLnBrk="1" hangingPunct="1"/>
                <a:r>
                  <a:rPr lang="en-US" altLang="zh-CN" sz="2000" dirty="0">
                    <a:ea typeface="Cambria Math" panose="02040503050406030204" pitchFamily="18" charset="0"/>
                  </a:rPr>
                  <a:t>Since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altLang="zh-CN" sz="20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sz="2000" b="0" dirty="0">
                    <a:ea typeface="Cambria Math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ac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b="0" dirty="0">
                    <a:ea typeface="Cambria Math" panose="02040503050406030204" pitchFamily="18" charset="0"/>
                  </a:rPr>
                  <a:t>is an upper bound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0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altLang="zh-CN" sz="2000" b="0" dirty="0">
                    <a:ea typeface="Cambria Math" panose="02040503050406030204" pitchFamily="18" charset="0"/>
                  </a:rPr>
                  <a:t>. And we can use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2000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ac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000" dirty="0"/>
                  <a:t> as the upper bound of the average cost of a single operation.</a:t>
                </a:r>
                <a:endParaRPr lang="en-US" altLang="zh-CN" sz="2000" b="0" dirty="0">
                  <a:ea typeface="Cambria Math" panose="02040503050406030204" pitchFamily="18" charset="0"/>
                </a:endParaRPr>
              </a:p>
              <a:p>
                <a:pPr lvl="1" eaLnBrk="1" hangingPunct="1"/>
                <a:endParaRPr lang="en-US" altLang="zh-CN" sz="2000" b="0" dirty="0">
                  <a:ea typeface="Cambria Math" panose="02040503050406030204" pitchFamily="18" charset="0"/>
                </a:endParaRPr>
              </a:p>
              <a:p>
                <a:pPr eaLnBrk="1" hangingPunct="1"/>
                <a:endParaRPr lang="en-US" altLang="zh-CN" sz="2400" dirty="0"/>
              </a:p>
              <a:p>
                <a:pPr eaLnBrk="1" hangingPunct="1"/>
                <a:endParaRPr lang="en-US" altLang="zh-CN" sz="2400" baseline="-25000" dirty="0"/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-63515" y="1718810"/>
                <a:ext cx="9207515" cy="4545505"/>
              </a:xfrm>
              <a:blipFill>
                <a:blip r:embed="rId5"/>
                <a:stretch>
                  <a:fillRect l="-414" t="-1114" r="-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85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140"/>
    </mc:Choice>
    <mc:Fallback xmlns="">
      <p:transition spd="slow" advTm="23114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Accounting Scheme for Array Doubling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2" y="1941513"/>
            <a:ext cx="8626475" cy="41148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Actual cost</a:t>
            </a:r>
          </a:p>
          <a:p>
            <a:pPr lvl="1" eaLnBrk="1" hangingPunct="1"/>
            <a:r>
              <a:rPr lang="en-US" altLang="zh-CN" dirty="0"/>
              <a:t>No resize triggered: 1</a:t>
            </a:r>
          </a:p>
          <a:p>
            <a:pPr lvl="1" eaLnBrk="1" hangingPunct="1"/>
            <a:r>
              <a:rPr lang="en-US" altLang="zh-CN" dirty="0"/>
              <a:t>Resize(</a:t>
            </a:r>
            <a:r>
              <a:rPr lang="en-US" altLang="zh-CN" i="1" dirty="0"/>
              <a:t>n</a:t>
            </a:r>
            <a:r>
              <a:rPr lang="en-US" altLang="zh-CN" dirty="0">
                <a:sym typeface="Symbol" panose="05050102010706020507" pitchFamily="18" charset="2"/>
              </a:rPr>
              <a:t>2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en-US" altLang="zh-CN" dirty="0"/>
              <a:t> triggered: </a:t>
            </a:r>
            <a:r>
              <a:rPr lang="en-US" altLang="zh-CN" i="1" dirty="0"/>
              <a:t>n</a:t>
            </a:r>
            <a:r>
              <a:rPr lang="en-US" altLang="zh-CN" dirty="0"/>
              <a:t>+1 </a:t>
            </a:r>
          </a:p>
          <a:p>
            <a:pPr eaLnBrk="1" hangingPunct="1"/>
            <a:r>
              <a:rPr lang="en-US" altLang="zh-CN" dirty="0"/>
              <a:t>Accounting cost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endParaRPr lang="en-US" altLang="zh-CN" sz="2800" dirty="0">
              <a:solidFill>
                <a:srgbClr val="0099CC"/>
              </a:solidFill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zh-CN" dirty="0"/>
              <a:t>No resize triggered: 2</a:t>
            </a:r>
          </a:p>
          <a:p>
            <a:pPr lvl="1" eaLnBrk="1" hangingPunct="1"/>
            <a:r>
              <a:rPr lang="en-US" altLang="zh-CN" dirty="0"/>
              <a:t>Resize(</a:t>
            </a:r>
            <a:r>
              <a:rPr lang="en-US" altLang="zh-CN" i="1" dirty="0"/>
              <a:t>n</a:t>
            </a:r>
            <a:r>
              <a:rPr lang="en-US" altLang="zh-CN" dirty="0">
                <a:sym typeface="Symbol" panose="05050102010706020507" pitchFamily="18" charset="2"/>
              </a:rPr>
              <a:t>2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en-US" altLang="zh-CN" dirty="0"/>
              <a:t> triggered: -</a:t>
            </a:r>
            <a:r>
              <a:rPr lang="en-US" altLang="zh-CN" i="1" dirty="0"/>
              <a:t>n</a:t>
            </a:r>
            <a:r>
              <a:rPr lang="en-US" altLang="zh-CN" dirty="0"/>
              <a:t>+2</a:t>
            </a:r>
            <a:endParaRPr lang="en-US" altLang="zh-CN" i="1" dirty="0"/>
          </a:p>
          <a:p>
            <a:pPr eaLnBrk="1" hangingPunct="1"/>
            <a:r>
              <a:rPr lang="en-US" altLang="zh-CN" sz="2800" dirty="0"/>
              <a:t>So, the amortized cost of each individual insert operation is </a:t>
            </a:r>
            <a:r>
              <a:rPr lang="en-US" altLang="zh-CN" sz="2800" b="1" dirty="0">
                <a:solidFill>
                  <a:srgbClr val="FF0000"/>
                </a:solidFill>
              </a:rPr>
              <a:t>1+2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(1)</a:t>
            </a:r>
          </a:p>
        </p:txBody>
      </p:sp>
    </p:spTree>
    <p:extLst>
      <p:ext uri="{BB962C8B-B14F-4D97-AF65-F5344CB8AC3E}">
        <p14:creationId xmlns:p14="http://schemas.microsoft.com/office/powerpoint/2010/main" val="368969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926"/>
    </mc:Choice>
    <mc:Fallback xmlns="">
      <p:transition spd="slow" advTm="2029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Search </a:t>
            </a:r>
            <a:r>
              <a:rPr lang="en-US" altLang="zh-CN" dirty="0">
                <a:solidFill>
                  <a:srgbClr val="002060"/>
                </a:solidFill>
              </a:rPr>
              <a:t>an element </a:t>
            </a:r>
            <a:r>
              <a:rPr lang="en-US" altLang="zh-CN" dirty="0"/>
              <a:t>vs. </a:t>
            </a:r>
            <a:r>
              <a:rPr lang="en-US" altLang="zh-CN" dirty="0">
                <a:solidFill>
                  <a:srgbClr val="002060"/>
                </a:solidFill>
              </a:rPr>
              <a:t>a relationship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5763" y="1719263"/>
                <a:ext cx="8208962" cy="4814887"/>
              </a:xfrm>
            </p:spPr>
            <p:txBody>
              <a:bodyPr/>
              <a:lstStyle/>
              <a:p>
                <a:pPr eaLnBrk="1" hangingPunct="1"/>
                <a:r>
                  <a:rPr lang="en-US" altLang="zh-CN" dirty="0"/>
                  <a:t>Search an element in a dynamic set</a:t>
                </a:r>
              </a:p>
              <a:p>
                <a:pPr lvl="1" eaLnBrk="1" hangingPunct="1"/>
                <a:r>
                  <a:rPr lang="en-US" altLang="zh-CN" dirty="0"/>
                  <a:t>Brute force: O(n)</a:t>
                </a:r>
              </a:p>
              <a:p>
                <a:pPr lvl="1" eaLnBrk="1" hangingPunct="1"/>
                <a:r>
                  <a:rPr lang="en-US" altLang="zh-CN" dirty="0"/>
                  <a:t>Balanced BST: O(</a:t>
                </a:r>
                <a:r>
                  <a:rPr lang="en-US" altLang="zh-CN" dirty="0" err="1"/>
                  <a:t>lgn</a:t>
                </a:r>
                <a:r>
                  <a:rPr lang="en-US" altLang="zh-CN" dirty="0"/>
                  <a:t>)</a:t>
                </a:r>
              </a:p>
              <a:p>
                <a:pPr lvl="1" eaLnBrk="1" hangingPunct="1"/>
                <a:r>
                  <a:rPr lang="en-US" altLang="zh-CN" dirty="0"/>
                  <a:t>Closed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Address Hashing: O(1+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), please note that the worst case is still O(n)</a:t>
                </a:r>
              </a:p>
              <a:p>
                <a:pPr eaLnBrk="1" hangingPunct="1"/>
                <a:r>
                  <a:rPr lang="en-US" altLang="zh-CN" dirty="0"/>
                  <a:t>Search a relationship?</a:t>
                </a:r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5763" y="1719263"/>
                <a:ext cx="8208962" cy="4814887"/>
              </a:xfrm>
              <a:blipFill>
                <a:blip r:embed="rId5"/>
                <a:stretch>
                  <a:fillRect l="-927" t="-1579" r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56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868"/>
    </mc:Choice>
    <mc:Fallback xmlns="">
      <p:transition spd="slow" advTm="8586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Maze Creating: An Example</a:t>
            </a:r>
          </a:p>
        </p:txBody>
      </p:sp>
      <p:sp>
        <p:nvSpPr>
          <p:cNvPr id="114756" name="Text Box 68"/>
          <p:cNvSpPr txBox="1">
            <a:spLocks noChangeArrowheads="1"/>
          </p:cNvSpPr>
          <p:nvPr/>
        </p:nvSpPr>
        <p:spPr bwMode="auto">
          <a:xfrm>
            <a:off x="4953000" y="1905000"/>
            <a:ext cx="2514600" cy="758825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Selecting a wall to pull down randomly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2371725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328295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3733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1905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8200" name="Rectangle 11"/>
          <p:cNvSpPr>
            <a:spLocks noChangeArrowheads="1"/>
          </p:cNvSpPr>
          <p:nvPr/>
        </p:nvSpPr>
        <p:spPr bwMode="auto">
          <a:xfrm>
            <a:off x="2362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8201" name="Rectangle 12"/>
          <p:cNvSpPr>
            <a:spLocks noChangeArrowheads="1"/>
          </p:cNvSpPr>
          <p:nvPr/>
        </p:nvSpPr>
        <p:spPr bwMode="auto">
          <a:xfrm>
            <a:off x="2819400" y="2743200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8202" name="Rectangle 13"/>
          <p:cNvSpPr>
            <a:spLocks noChangeArrowheads="1"/>
          </p:cNvSpPr>
          <p:nvPr/>
        </p:nvSpPr>
        <p:spPr bwMode="auto">
          <a:xfrm>
            <a:off x="32766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8203" name="Rectangle 14"/>
          <p:cNvSpPr>
            <a:spLocks noChangeArrowheads="1"/>
          </p:cNvSpPr>
          <p:nvPr/>
        </p:nvSpPr>
        <p:spPr bwMode="auto">
          <a:xfrm>
            <a:off x="3733800" y="274637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8204" name="Rectangle 38"/>
          <p:cNvSpPr>
            <a:spLocks noChangeArrowheads="1"/>
          </p:cNvSpPr>
          <p:nvPr/>
        </p:nvSpPr>
        <p:spPr bwMode="auto">
          <a:xfrm>
            <a:off x="2366963" y="320357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8205" name="Rectangle 40"/>
          <p:cNvSpPr>
            <a:spLocks noChangeArrowheads="1"/>
          </p:cNvSpPr>
          <p:nvPr/>
        </p:nvSpPr>
        <p:spPr bwMode="auto">
          <a:xfrm>
            <a:off x="3276600" y="3200400"/>
            <a:ext cx="466725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8206" name="Rectangle 41"/>
          <p:cNvSpPr>
            <a:spLocks noChangeArrowheads="1"/>
          </p:cNvSpPr>
          <p:nvPr/>
        </p:nvSpPr>
        <p:spPr bwMode="auto">
          <a:xfrm>
            <a:off x="3743325" y="3200400"/>
            <a:ext cx="45085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8207" name="Rectangle 52"/>
          <p:cNvSpPr>
            <a:spLocks noChangeArrowheads="1"/>
          </p:cNvSpPr>
          <p:nvPr/>
        </p:nvSpPr>
        <p:spPr bwMode="auto">
          <a:xfrm>
            <a:off x="1909763" y="366395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8208" name="Rectangle 53"/>
          <p:cNvSpPr>
            <a:spLocks noChangeArrowheads="1"/>
          </p:cNvSpPr>
          <p:nvPr/>
        </p:nvSpPr>
        <p:spPr bwMode="auto">
          <a:xfrm>
            <a:off x="2366963" y="366395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8209" name="Rectangle 54"/>
          <p:cNvSpPr>
            <a:spLocks noChangeArrowheads="1"/>
          </p:cNvSpPr>
          <p:nvPr/>
        </p:nvSpPr>
        <p:spPr bwMode="auto">
          <a:xfrm>
            <a:off x="2824163" y="366395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8210" name="Rectangle 55"/>
          <p:cNvSpPr>
            <a:spLocks noChangeArrowheads="1"/>
          </p:cNvSpPr>
          <p:nvPr/>
        </p:nvSpPr>
        <p:spPr bwMode="auto">
          <a:xfrm>
            <a:off x="3281363" y="366395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8211" name="Rectangle 56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8212" name="Rectangle 57"/>
          <p:cNvSpPr>
            <a:spLocks noChangeArrowheads="1"/>
          </p:cNvSpPr>
          <p:nvPr/>
        </p:nvSpPr>
        <p:spPr bwMode="auto">
          <a:xfrm>
            <a:off x="1905000" y="41163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8213" name="Rectangle 58"/>
          <p:cNvSpPr>
            <a:spLocks noChangeArrowheads="1"/>
          </p:cNvSpPr>
          <p:nvPr/>
        </p:nvSpPr>
        <p:spPr bwMode="auto">
          <a:xfrm>
            <a:off x="2362200" y="41163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8214" name="Rectangle 59"/>
          <p:cNvSpPr>
            <a:spLocks noChangeArrowheads="1"/>
          </p:cNvSpPr>
          <p:nvPr/>
        </p:nvSpPr>
        <p:spPr bwMode="auto">
          <a:xfrm>
            <a:off x="2819400" y="41163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8215" name="Rectangle 60"/>
          <p:cNvSpPr>
            <a:spLocks noChangeArrowheads="1"/>
          </p:cNvSpPr>
          <p:nvPr/>
        </p:nvSpPr>
        <p:spPr bwMode="auto">
          <a:xfrm>
            <a:off x="3276600" y="41163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8216" name="Line 63"/>
          <p:cNvSpPr>
            <a:spLocks noChangeShapeType="1"/>
          </p:cNvSpPr>
          <p:nvPr/>
        </p:nvSpPr>
        <p:spPr bwMode="auto">
          <a:xfrm>
            <a:off x="1447800" y="2514600"/>
            <a:ext cx="838200" cy="0"/>
          </a:xfrm>
          <a:prstGeom prst="line">
            <a:avLst/>
          </a:prstGeom>
          <a:noFill/>
          <a:ln w="15875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17" name="Text Box 64"/>
          <p:cNvSpPr txBox="1">
            <a:spLocks noChangeArrowheads="1"/>
          </p:cNvSpPr>
          <p:nvPr/>
        </p:nvSpPr>
        <p:spPr bwMode="auto">
          <a:xfrm>
            <a:off x="1295400" y="20574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Inlet</a:t>
            </a:r>
          </a:p>
        </p:txBody>
      </p:sp>
      <p:sp>
        <p:nvSpPr>
          <p:cNvPr id="8218" name="Line 65"/>
          <p:cNvSpPr>
            <a:spLocks noChangeShapeType="1"/>
          </p:cNvSpPr>
          <p:nvPr/>
        </p:nvSpPr>
        <p:spPr bwMode="auto">
          <a:xfrm>
            <a:off x="3886200" y="4343400"/>
            <a:ext cx="838200" cy="0"/>
          </a:xfrm>
          <a:prstGeom prst="line">
            <a:avLst/>
          </a:prstGeom>
          <a:noFill/>
          <a:ln w="15875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19" name="Text Box 66"/>
          <p:cNvSpPr txBox="1">
            <a:spLocks noChangeArrowheads="1"/>
          </p:cNvSpPr>
          <p:nvPr/>
        </p:nvSpPr>
        <p:spPr bwMode="auto">
          <a:xfrm>
            <a:off x="4038600" y="44196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Outlet</a:t>
            </a:r>
          </a:p>
        </p:txBody>
      </p:sp>
      <p:sp>
        <p:nvSpPr>
          <p:cNvPr id="114755" name="Line 67"/>
          <p:cNvSpPr>
            <a:spLocks noChangeShapeType="1"/>
          </p:cNvSpPr>
          <p:nvPr/>
        </p:nvSpPr>
        <p:spPr bwMode="auto">
          <a:xfrm>
            <a:off x="2816225" y="3654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4757" name="Line 69"/>
          <p:cNvSpPr>
            <a:spLocks noChangeShapeType="1"/>
          </p:cNvSpPr>
          <p:nvPr/>
        </p:nvSpPr>
        <p:spPr bwMode="auto">
          <a:xfrm flipH="1">
            <a:off x="3213100" y="2362200"/>
            <a:ext cx="1663700" cy="1230313"/>
          </a:xfrm>
          <a:prstGeom prst="line">
            <a:avLst/>
          </a:prstGeom>
          <a:noFill/>
          <a:ln w="9525">
            <a:solidFill>
              <a:srgbClr val="008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" name="Text Box 70"/>
          <p:cNvSpPr txBox="1">
            <a:spLocks noChangeArrowheads="1"/>
          </p:cNvSpPr>
          <p:nvPr/>
        </p:nvSpPr>
        <p:spPr bwMode="auto">
          <a:xfrm>
            <a:off x="2951163" y="3203575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i="1"/>
              <a:t>i</a:t>
            </a:r>
          </a:p>
        </p:txBody>
      </p:sp>
      <p:sp>
        <p:nvSpPr>
          <p:cNvPr id="8223" name="Text Box 71"/>
          <p:cNvSpPr txBox="1">
            <a:spLocks noChangeArrowheads="1"/>
          </p:cNvSpPr>
          <p:nvPr/>
        </p:nvSpPr>
        <p:spPr bwMode="auto">
          <a:xfrm>
            <a:off x="2971800" y="373380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i="1"/>
              <a:t>j</a:t>
            </a:r>
          </a:p>
        </p:txBody>
      </p:sp>
      <p:sp>
        <p:nvSpPr>
          <p:cNvPr id="114760" name="Text Box 72"/>
          <p:cNvSpPr txBox="1">
            <a:spLocks noChangeArrowheads="1"/>
          </p:cNvSpPr>
          <p:nvPr/>
        </p:nvSpPr>
        <p:spPr bwMode="auto">
          <a:xfrm>
            <a:off x="5257800" y="3124200"/>
            <a:ext cx="3429000" cy="2435225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If </a:t>
            </a:r>
            <a:r>
              <a:rPr lang="en-US" altLang="zh-CN" sz="2000" i="1">
                <a:solidFill>
                  <a:srgbClr val="0000CC"/>
                </a:solidFill>
              </a:rPr>
              <a:t>i,j </a:t>
            </a:r>
            <a:r>
              <a:rPr lang="en-US" altLang="zh-CN" sz="2000">
                <a:solidFill>
                  <a:srgbClr val="0000CC"/>
                </a:solidFill>
              </a:rPr>
              <a:t>are in same equivalence class</a:t>
            </a:r>
            <a:r>
              <a:rPr lang="en-US" altLang="zh-CN" sz="2000" i="1"/>
              <a:t>,</a:t>
            </a:r>
            <a:r>
              <a:rPr lang="en-US" altLang="zh-CN" sz="2000"/>
              <a:t> then select another wall to pull down, otherwise, </a:t>
            </a:r>
            <a:r>
              <a:rPr lang="en-US" altLang="zh-CN" sz="2000">
                <a:solidFill>
                  <a:srgbClr val="0000CC"/>
                </a:solidFill>
              </a:rPr>
              <a:t>joint the two classes into one</a:t>
            </a:r>
            <a:r>
              <a:rPr lang="en-US" altLang="zh-CN" sz="2000"/>
              <a:t>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The maze is complete when the inlet and outlet are in one equivalence class.</a:t>
            </a:r>
          </a:p>
        </p:txBody>
      </p:sp>
      <p:sp>
        <p:nvSpPr>
          <p:cNvPr id="8225" name="Line 75"/>
          <p:cNvSpPr>
            <a:spLocks noChangeShapeType="1"/>
          </p:cNvSpPr>
          <p:nvPr/>
        </p:nvSpPr>
        <p:spPr bwMode="auto">
          <a:xfrm>
            <a:off x="1905000" y="3200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6" name="Line 76"/>
          <p:cNvSpPr>
            <a:spLocks noChangeShapeType="1"/>
          </p:cNvSpPr>
          <p:nvPr/>
        </p:nvSpPr>
        <p:spPr bwMode="auto">
          <a:xfrm>
            <a:off x="28194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 advTm="530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56" grpId="0" animBg="1" autoUpdateAnimBg="0"/>
      <p:bldP spid="114755" grpId="0" animBg="1"/>
      <p:bldP spid="114757" grpId="0" animBg="1"/>
      <p:bldP spid="11476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>
          <a:xfrm>
            <a:off x="317500" y="37763"/>
            <a:ext cx="8637588" cy="1446550"/>
          </a:xfrm>
        </p:spPr>
        <p:txBody>
          <a:bodyPr/>
          <a:lstStyle/>
          <a:p>
            <a:pPr eaLnBrk="1" hangingPunct="1"/>
            <a:r>
              <a:rPr lang="en-US" altLang="zh-CN" dirty="0"/>
              <a:t>Kruskal’s Algorithm for MST: </a:t>
            </a:r>
            <a:br>
              <a:rPr lang="en-US" altLang="zh-CN" dirty="0"/>
            </a:br>
            <a:r>
              <a:rPr lang="en-US" altLang="zh-CN" dirty="0"/>
              <a:t>A More Serious Example</a:t>
            </a:r>
          </a:p>
        </p:txBody>
      </p:sp>
      <p:sp>
        <p:nvSpPr>
          <p:cNvPr id="21507" name="Oval 7"/>
          <p:cNvSpPr>
            <a:spLocks noChangeArrowheads="1"/>
          </p:cNvSpPr>
          <p:nvPr/>
        </p:nvSpPr>
        <p:spPr bwMode="auto">
          <a:xfrm>
            <a:off x="1905000" y="2462213"/>
            <a:ext cx="360363" cy="3603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1508" name="Text Box 8"/>
          <p:cNvSpPr txBox="1">
            <a:spLocks noChangeArrowheads="1"/>
          </p:cNvSpPr>
          <p:nvPr/>
        </p:nvSpPr>
        <p:spPr bwMode="auto">
          <a:xfrm>
            <a:off x="1912939" y="2420888"/>
            <a:ext cx="792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/>
              <a:t>A</a:t>
            </a:r>
          </a:p>
        </p:txBody>
      </p:sp>
      <p:sp>
        <p:nvSpPr>
          <p:cNvPr id="21509" name="Oval 9"/>
          <p:cNvSpPr>
            <a:spLocks noChangeArrowheads="1"/>
          </p:cNvSpPr>
          <p:nvPr/>
        </p:nvSpPr>
        <p:spPr bwMode="auto">
          <a:xfrm>
            <a:off x="3278188" y="2447925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1510" name="Text Box 10"/>
          <p:cNvSpPr txBox="1">
            <a:spLocks noChangeArrowheads="1"/>
          </p:cNvSpPr>
          <p:nvPr/>
        </p:nvSpPr>
        <p:spPr bwMode="auto">
          <a:xfrm>
            <a:off x="3276600" y="2420938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B</a:t>
            </a:r>
          </a:p>
        </p:txBody>
      </p:sp>
      <p:sp>
        <p:nvSpPr>
          <p:cNvPr id="21511" name="Oval 11"/>
          <p:cNvSpPr>
            <a:spLocks noChangeArrowheads="1"/>
          </p:cNvSpPr>
          <p:nvPr/>
        </p:nvSpPr>
        <p:spPr bwMode="auto">
          <a:xfrm>
            <a:off x="1728788" y="3600450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1512" name="Text Box 12"/>
          <p:cNvSpPr txBox="1">
            <a:spLocks noChangeArrowheads="1"/>
          </p:cNvSpPr>
          <p:nvPr/>
        </p:nvSpPr>
        <p:spPr bwMode="auto">
          <a:xfrm>
            <a:off x="1782763" y="3573463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I</a:t>
            </a:r>
          </a:p>
        </p:txBody>
      </p:sp>
      <p:sp>
        <p:nvSpPr>
          <p:cNvPr id="21513" name="Oval 13"/>
          <p:cNvSpPr>
            <a:spLocks noChangeArrowheads="1"/>
          </p:cNvSpPr>
          <p:nvPr/>
        </p:nvSpPr>
        <p:spPr bwMode="auto">
          <a:xfrm>
            <a:off x="828675" y="3600450"/>
            <a:ext cx="360363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1514" name="Text Box 14"/>
          <p:cNvSpPr txBox="1">
            <a:spLocks noChangeArrowheads="1"/>
          </p:cNvSpPr>
          <p:nvPr/>
        </p:nvSpPr>
        <p:spPr bwMode="auto">
          <a:xfrm>
            <a:off x="827088" y="3573463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F</a:t>
            </a:r>
          </a:p>
        </p:txBody>
      </p:sp>
      <p:sp>
        <p:nvSpPr>
          <p:cNvPr id="21515" name="Oval 15"/>
          <p:cNvSpPr>
            <a:spLocks noChangeArrowheads="1"/>
          </p:cNvSpPr>
          <p:nvPr/>
        </p:nvSpPr>
        <p:spPr bwMode="auto">
          <a:xfrm>
            <a:off x="2628900" y="3024188"/>
            <a:ext cx="360363" cy="3603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1516" name="Text Box 16"/>
          <p:cNvSpPr txBox="1">
            <a:spLocks noChangeArrowheads="1"/>
          </p:cNvSpPr>
          <p:nvPr/>
        </p:nvSpPr>
        <p:spPr bwMode="auto">
          <a:xfrm>
            <a:off x="2627313" y="2997200"/>
            <a:ext cx="792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G</a:t>
            </a:r>
          </a:p>
        </p:txBody>
      </p:sp>
      <p:sp>
        <p:nvSpPr>
          <p:cNvPr id="21517" name="Oval 17"/>
          <p:cNvSpPr>
            <a:spLocks noChangeArrowheads="1"/>
          </p:cNvSpPr>
          <p:nvPr/>
        </p:nvSpPr>
        <p:spPr bwMode="auto">
          <a:xfrm>
            <a:off x="3529013" y="3600450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1518" name="Text Box 18"/>
          <p:cNvSpPr txBox="1">
            <a:spLocks noChangeArrowheads="1"/>
          </p:cNvSpPr>
          <p:nvPr/>
        </p:nvSpPr>
        <p:spPr bwMode="auto">
          <a:xfrm>
            <a:off x="3527425" y="3573463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H</a:t>
            </a:r>
          </a:p>
        </p:txBody>
      </p:sp>
      <p:sp>
        <p:nvSpPr>
          <p:cNvPr id="21519" name="Oval 19"/>
          <p:cNvSpPr>
            <a:spLocks noChangeArrowheads="1"/>
          </p:cNvSpPr>
          <p:nvPr/>
        </p:nvSpPr>
        <p:spPr bwMode="auto">
          <a:xfrm>
            <a:off x="4429125" y="3600450"/>
            <a:ext cx="360363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1520" name="Text Box 20"/>
          <p:cNvSpPr txBox="1">
            <a:spLocks noChangeArrowheads="1"/>
          </p:cNvSpPr>
          <p:nvPr/>
        </p:nvSpPr>
        <p:spPr bwMode="auto">
          <a:xfrm>
            <a:off x="4427538" y="3573463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C</a:t>
            </a:r>
          </a:p>
        </p:txBody>
      </p:sp>
      <p:sp>
        <p:nvSpPr>
          <p:cNvPr id="21521" name="Oval 21"/>
          <p:cNvSpPr>
            <a:spLocks noChangeArrowheads="1"/>
          </p:cNvSpPr>
          <p:nvPr/>
        </p:nvSpPr>
        <p:spPr bwMode="auto">
          <a:xfrm>
            <a:off x="1582738" y="4492625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1522" name="Text Box 22"/>
          <p:cNvSpPr txBox="1">
            <a:spLocks noChangeArrowheads="1"/>
          </p:cNvSpPr>
          <p:nvPr/>
        </p:nvSpPr>
        <p:spPr bwMode="auto">
          <a:xfrm>
            <a:off x="1581150" y="4465638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E</a:t>
            </a:r>
          </a:p>
        </p:txBody>
      </p:sp>
      <p:sp>
        <p:nvSpPr>
          <p:cNvPr id="21523" name="Oval 23"/>
          <p:cNvSpPr>
            <a:spLocks noChangeArrowheads="1"/>
          </p:cNvSpPr>
          <p:nvPr/>
        </p:nvSpPr>
        <p:spPr bwMode="auto">
          <a:xfrm>
            <a:off x="3636963" y="4492625"/>
            <a:ext cx="360362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1524" name="Text Box 24"/>
          <p:cNvSpPr txBox="1">
            <a:spLocks noChangeArrowheads="1"/>
          </p:cNvSpPr>
          <p:nvPr/>
        </p:nvSpPr>
        <p:spPr bwMode="auto">
          <a:xfrm>
            <a:off x="3635375" y="4465638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D</a:t>
            </a:r>
          </a:p>
        </p:txBody>
      </p:sp>
      <p:sp>
        <p:nvSpPr>
          <p:cNvPr id="21525" name="Line 25"/>
          <p:cNvSpPr>
            <a:spLocks noChangeShapeType="1"/>
          </p:cNvSpPr>
          <p:nvPr/>
        </p:nvSpPr>
        <p:spPr bwMode="auto">
          <a:xfrm>
            <a:off x="2259013" y="2632075"/>
            <a:ext cx="1023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18" name="Line 26"/>
          <p:cNvSpPr>
            <a:spLocks noChangeShapeType="1"/>
          </p:cNvSpPr>
          <p:nvPr/>
        </p:nvSpPr>
        <p:spPr bwMode="auto">
          <a:xfrm>
            <a:off x="1925638" y="4668838"/>
            <a:ext cx="17176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27" name="Line 27"/>
          <p:cNvSpPr>
            <a:spLocks noChangeShapeType="1"/>
          </p:cNvSpPr>
          <p:nvPr/>
        </p:nvSpPr>
        <p:spPr bwMode="auto">
          <a:xfrm>
            <a:off x="1192213" y="3768725"/>
            <a:ext cx="554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28" name="Line 28"/>
          <p:cNvSpPr>
            <a:spLocks noChangeShapeType="1"/>
          </p:cNvSpPr>
          <p:nvPr/>
        </p:nvSpPr>
        <p:spPr bwMode="auto">
          <a:xfrm>
            <a:off x="2092325" y="3768725"/>
            <a:ext cx="1427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29" name="Line 29"/>
          <p:cNvSpPr>
            <a:spLocks noChangeShapeType="1"/>
          </p:cNvSpPr>
          <p:nvPr/>
        </p:nvSpPr>
        <p:spPr bwMode="auto">
          <a:xfrm>
            <a:off x="3879850" y="3768725"/>
            <a:ext cx="554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30" name="Line 30"/>
          <p:cNvSpPr>
            <a:spLocks noChangeShapeType="1"/>
          </p:cNvSpPr>
          <p:nvPr/>
        </p:nvSpPr>
        <p:spPr bwMode="auto">
          <a:xfrm flipV="1">
            <a:off x="2078038" y="3268663"/>
            <a:ext cx="568325" cy="41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31" name="Line 31"/>
          <p:cNvSpPr>
            <a:spLocks noChangeShapeType="1"/>
          </p:cNvSpPr>
          <p:nvPr/>
        </p:nvSpPr>
        <p:spPr bwMode="auto">
          <a:xfrm>
            <a:off x="2978150" y="3241675"/>
            <a:ext cx="638175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32" name="Line 32"/>
          <p:cNvSpPr>
            <a:spLocks noChangeShapeType="1"/>
          </p:cNvSpPr>
          <p:nvPr/>
        </p:nvSpPr>
        <p:spPr bwMode="auto">
          <a:xfrm flipH="1">
            <a:off x="1122363" y="2781300"/>
            <a:ext cx="785812" cy="849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33" name="Line 33"/>
          <p:cNvSpPr>
            <a:spLocks noChangeShapeType="1"/>
          </p:cNvSpPr>
          <p:nvPr/>
        </p:nvSpPr>
        <p:spPr bwMode="auto">
          <a:xfrm>
            <a:off x="3616325" y="2701925"/>
            <a:ext cx="885825" cy="928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34" name="Line 34"/>
          <p:cNvSpPr>
            <a:spLocks noChangeShapeType="1"/>
          </p:cNvSpPr>
          <p:nvPr/>
        </p:nvSpPr>
        <p:spPr bwMode="auto">
          <a:xfrm>
            <a:off x="1136650" y="3906838"/>
            <a:ext cx="512763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35" name="Line 35"/>
          <p:cNvSpPr>
            <a:spLocks noChangeShapeType="1"/>
          </p:cNvSpPr>
          <p:nvPr/>
        </p:nvSpPr>
        <p:spPr bwMode="auto">
          <a:xfrm flipH="1">
            <a:off x="3948113" y="3935413"/>
            <a:ext cx="554037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36" name="Line 36"/>
          <p:cNvSpPr>
            <a:spLocks noChangeShapeType="1"/>
          </p:cNvSpPr>
          <p:nvPr/>
        </p:nvSpPr>
        <p:spPr bwMode="auto">
          <a:xfrm flipH="1">
            <a:off x="1814513" y="3962400"/>
            <a:ext cx="6985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37" name="Line 37"/>
          <p:cNvSpPr>
            <a:spLocks noChangeShapeType="1"/>
          </p:cNvSpPr>
          <p:nvPr/>
        </p:nvSpPr>
        <p:spPr bwMode="auto">
          <a:xfrm>
            <a:off x="3727450" y="3948113"/>
            <a:ext cx="109538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38" name="Line 38"/>
          <p:cNvSpPr>
            <a:spLocks noChangeShapeType="1"/>
          </p:cNvSpPr>
          <p:nvPr/>
        </p:nvSpPr>
        <p:spPr bwMode="auto">
          <a:xfrm>
            <a:off x="2216150" y="2757488"/>
            <a:ext cx="4445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39" name="Line 39"/>
          <p:cNvSpPr>
            <a:spLocks noChangeShapeType="1"/>
          </p:cNvSpPr>
          <p:nvPr/>
        </p:nvSpPr>
        <p:spPr bwMode="auto">
          <a:xfrm flipH="1">
            <a:off x="2922588" y="2781300"/>
            <a:ext cx="4254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40" name="Text Box 40"/>
          <p:cNvSpPr txBox="1">
            <a:spLocks noChangeArrowheads="1"/>
          </p:cNvSpPr>
          <p:nvPr/>
        </p:nvSpPr>
        <p:spPr bwMode="auto">
          <a:xfrm>
            <a:off x="2555875" y="2349500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2</a:t>
            </a:r>
          </a:p>
        </p:txBody>
      </p:sp>
      <p:sp>
        <p:nvSpPr>
          <p:cNvPr id="21541" name="Text Box 41"/>
          <p:cNvSpPr txBox="1">
            <a:spLocks noChangeArrowheads="1"/>
          </p:cNvSpPr>
          <p:nvPr/>
        </p:nvSpPr>
        <p:spPr bwMode="auto">
          <a:xfrm>
            <a:off x="2203450" y="2787650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3</a:t>
            </a:r>
          </a:p>
        </p:txBody>
      </p:sp>
      <p:sp>
        <p:nvSpPr>
          <p:cNvPr id="21542" name="Text Box 42"/>
          <p:cNvSpPr txBox="1">
            <a:spLocks noChangeArrowheads="1"/>
          </p:cNvSpPr>
          <p:nvPr/>
        </p:nvSpPr>
        <p:spPr bwMode="auto">
          <a:xfrm>
            <a:off x="2600325" y="3724275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4</a:t>
            </a:r>
          </a:p>
        </p:txBody>
      </p:sp>
      <p:sp>
        <p:nvSpPr>
          <p:cNvPr id="21543" name="Text Box 43"/>
          <p:cNvSpPr txBox="1">
            <a:spLocks noChangeArrowheads="1"/>
          </p:cNvSpPr>
          <p:nvPr/>
        </p:nvSpPr>
        <p:spPr bwMode="auto">
          <a:xfrm>
            <a:off x="2124075" y="3213100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1</a:t>
            </a:r>
          </a:p>
        </p:txBody>
      </p:sp>
      <p:sp>
        <p:nvSpPr>
          <p:cNvPr id="21544" name="Text Box 44"/>
          <p:cNvSpPr txBox="1">
            <a:spLocks noChangeArrowheads="1"/>
          </p:cNvSpPr>
          <p:nvPr/>
        </p:nvSpPr>
        <p:spPr bwMode="auto">
          <a:xfrm>
            <a:off x="1835150" y="4076700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2</a:t>
            </a:r>
          </a:p>
        </p:txBody>
      </p:sp>
      <p:sp>
        <p:nvSpPr>
          <p:cNvPr id="21545" name="Text Box 45"/>
          <p:cNvSpPr txBox="1">
            <a:spLocks noChangeArrowheads="1"/>
          </p:cNvSpPr>
          <p:nvPr/>
        </p:nvSpPr>
        <p:spPr bwMode="auto">
          <a:xfrm>
            <a:off x="2700338" y="4581525"/>
            <a:ext cx="503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1</a:t>
            </a:r>
          </a:p>
        </p:txBody>
      </p:sp>
      <p:sp>
        <p:nvSpPr>
          <p:cNvPr id="21546" name="Text Box 46"/>
          <p:cNvSpPr txBox="1">
            <a:spLocks noChangeArrowheads="1"/>
          </p:cNvSpPr>
          <p:nvPr/>
        </p:nvSpPr>
        <p:spPr bwMode="auto">
          <a:xfrm>
            <a:off x="1330325" y="3492500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5</a:t>
            </a:r>
          </a:p>
        </p:txBody>
      </p:sp>
      <p:sp>
        <p:nvSpPr>
          <p:cNvPr id="21547" name="Text Box 47"/>
          <p:cNvSpPr txBox="1">
            <a:spLocks noChangeArrowheads="1"/>
          </p:cNvSpPr>
          <p:nvPr/>
        </p:nvSpPr>
        <p:spPr bwMode="auto">
          <a:xfrm>
            <a:off x="1171575" y="4095750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6</a:t>
            </a:r>
          </a:p>
        </p:txBody>
      </p:sp>
      <p:sp>
        <p:nvSpPr>
          <p:cNvPr id="21548" name="Text Box 48"/>
          <p:cNvSpPr txBox="1">
            <a:spLocks noChangeArrowheads="1"/>
          </p:cNvSpPr>
          <p:nvPr/>
        </p:nvSpPr>
        <p:spPr bwMode="auto">
          <a:xfrm>
            <a:off x="1235075" y="2954338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7</a:t>
            </a:r>
          </a:p>
        </p:txBody>
      </p:sp>
      <p:sp>
        <p:nvSpPr>
          <p:cNvPr id="21549" name="Text Box 49"/>
          <p:cNvSpPr txBox="1">
            <a:spLocks noChangeArrowheads="1"/>
          </p:cNvSpPr>
          <p:nvPr/>
        </p:nvSpPr>
        <p:spPr bwMode="auto">
          <a:xfrm>
            <a:off x="4000500" y="2949575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4</a:t>
            </a:r>
          </a:p>
        </p:txBody>
      </p:sp>
      <p:sp>
        <p:nvSpPr>
          <p:cNvPr id="21550" name="Text Box 50"/>
          <p:cNvSpPr txBox="1">
            <a:spLocks noChangeArrowheads="1"/>
          </p:cNvSpPr>
          <p:nvPr/>
        </p:nvSpPr>
        <p:spPr bwMode="auto">
          <a:xfrm>
            <a:off x="4211638" y="4076700"/>
            <a:ext cx="503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2</a:t>
            </a:r>
          </a:p>
        </p:txBody>
      </p:sp>
      <p:sp>
        <p:nvSpPr>
          <p:cNvPr id="21551" name="Text Box 51"/>
          <p:cNvSpPr txBox="1">
            <a:spLocks noChangeArrowheads="1"/>
          </p:cNvSpPr>
          <p:nvPr/>
        </p:nvSpPr>
        <p:spPr bwMode="auto">
          <a:xfrm>
            <a:off x="3492500" y="4005263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8</a:t>
            </a:r>
          </a:p>
        </p:txBody>
      </p:sp>
      <p:sp>
        <p:nvSpPr>
          <p:cNvPr id="21552" name="Text Box 52"/>
          <p:cNvSpPr txBox="1">
            <a:spLocks noChangeArrowheads="1"/>
          </p:cNvSpPr>
          <p:nvPr/>
        </p:nvSpPr>
        <p:spPr bwMode="auto">
          <a:xfrm>
            <a:off x="3924300" y="3716338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2</a:t>
            </a:r>
          </a:p>
        </p:txBody>
      </p:sp>
      <p:sp>
        <p:nvSpPr>
          <p:cNvPr id="21553" name="Text Box 53"/>
          <p:cNvSpPr txBox="1">
            <a:spLocks noChangeArrowheads="1"/>
          </p:cNvSpPr>
          <p:nvPr/>
        </p:nvSpPr>
        <p:spPr bwMode="auto">
          <a:xfrm>
            <a:off x="3132138" y="2781300"/>
            <a:ext cx="503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6</a:t>
            </a:r>
          </a:p>
        </p:txBody>
      </p:sp>
      <p:sp>
        <p:nvSpPr>
          <p:cNvPr id="21554" name="Text Box 54"/>
          <p:cNvSpPr txBox="1">
            <a:spLocks noChangeArrowheads="1"/>
          </p:cNvSpPr>
          <p:nvPr/>
        </p:nvSpPr>
        <p:spPr bwMode="auto">
          <a:xfrm>
            <a:off x="3132138" y="3141663"/>
            <a:ext cx="503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3</a:t>
            </a:r>
          </a:p>
        </p:txBody>
      </p:sp>
      <p:sp>
        <p:nvSpPr>
          <p:cNvPr id="21557" name="Line 67"/>
          <p:cNvSpPr>
            <a:spLocks noChangeShapeType="1"/>
          </p:cNvSpPr>
          <p:nvPr/>
        </p:nvSpPr>
        <p:spPr bwMode="auto">
          <a:xfrm>
            <a:off x="1979613" y="4652963"/>
            <a:ext cx="165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60" name="Line 68"/>
          <p:cNvSpPr>
            <a:spLocks noChangeShapeType="1"/>
          </p:cNvSpPr>
          <p:nvPr/>
        </p:nvSpPr>
        <p:spPr bwMode="auto">
          <a:xfrm flipH="1">
            <a:off x="2087563" y="3292475"/>
            <a:ext cx="549275" cy="4111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61" name="Line 69"/>
          <p:cNvSpPr>
            <a:spLocks noChangeShapeType="1"/>
          </p:cNvSpPr>
          <p:nvPr/>
        </p:nvSpPr>
        <p:spPr bwMode="auto">
          <a:xfrm>
            <a:off x="2270125" y="2636838"/>
            <a:ext cx="10366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62" name="Line 70"/>
          <p:cNvSpPr>
            <a:spLocks noChangeShapeType="1"/>
          </p:cNvSpPr>
          <p:nvPr/>
        </p:nvSpPr>
        <p:spPr bwMode="auto">
          <a:xfrm flipH="1">
            <a:off x="3946525" y="3946525"/>
            <a:ext cx="56515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63" name="Line 71"/>
          <p:cNvSpPr>
            <a:spLocks noChangeShapeType="1"/>
          </p:cNvSpPr>
          <p:nvPr/>
        </p:nvSpPr>
        <p:spPr bwMode="auto">
          <a:xfrm>
            <a:off x="3902075" y="3779838"/>
            <a:ext cx="533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64" name="Line 72"/>
          <p:cNvSpPr>
            <a:spLocks noChangeShapeType="1"/>
          </p:cNvSpPr>
          <p:nvPr/>
        </p:nvSpPr>
        <p:spPr bwMode="auto">
          <a:xfrm flipH="1">
            <a:off x="1828800" y="3933825"/>
            <a:ext cx="79375" cy="561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65" name="Line 73"/>
          <p:cNvSpPr>
            <a:spLocks noChangeShapeType="1"/>
          </p:cNvSpPr>
          <p:nvPr/>
        </p:nvSpPr>
        <p:spPr bwMode="auto">
          <a:xfrm>
            <a:off x="2239963" y="2759075"/>
            <a:ext cx="423862" cy="327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66" name="Line 74"/>
          <p:cNvSpPr>
            <a:spLocks noChangeShapeType="1"/>
          </p:cNvSpPr>
          <p:nvPr/>
        </p:nvSpPr>
        <p:spPr bwMode="auto">
          <a:xfrm>
            <a:off x="1189038" y="3779838"/>
            <a:ext cx="533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67" name="Text Box 75"/>
          <p:cNvSpPr txBox="1">
            <a:spLocks noChangeArrowheads="1"/>
          </p:cNvSpPr>
          <p:nvPr/>
        </p:nvSpPr>
        <p:spPr bwMode="auto">
          <a:xfrm>
            <a:off x="5167313" y="2303480"/>
            <a:ext cx="3600772" cy="2714589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Greedy strategy: Select the edge not in the tree with the minimum weight, which will </a:t>
            </a:r>
            <a:r>
              <a:rPr lang="en-US" altLang="zh-CN" b="1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result in a cycle with the edges that have been selected.</a:t>
            </a:r>
          </a:p>
          <a:p>
            <a:pPr eaLnBrk="1" hangingPunct="1"/>
            <a:r>
              <a:rPr lang="en-US" altLang="zh-CN" dirty="0"/>
              <a:t>How to know </a:t>
            </a:r>
            <a:r>
              <a:rPr lang="en-US" altLang="zh-CN" b="1" dirty="0">
                <a:solidFill>
                  <a:srgbClr val="FF0000"/>
                </a:solidFill>
              </a:rPr>
              <a:t>NO CYCLE</a:t>
            </a:r>
            <a:r>
              <a:rPr lang="en-US" altLang="zh-CN" dirty="0"/>
              <a:t>?</a:t>
            </a:r>
          </a:p>
        </p:txBody>
      </p:sp>
      <p:sp>
        <p:nvSpPr>
          <p:cNvPr id="62" name="Line 77">
            <a:extLst>
              <a:ext uri="{FF2B5EF4-FFF2-40B4-BE49-F238E27FC236}">
                <a16:creationId xmlns:a16="http://schemas.microsoft.com/office/drawing/2014/main" id="{E882B9D5-7066-F74B-B748-7F2FA9B033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187" y="5815013"/>
            <a:ext cx="1008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" name="Text Box 78">
            <a:extLst>
              <a:ext uri="{FF2B5EF4-FFF2-40B4-BE49-F238E27FC236}">
                <a16:creationId xmlns:a16="http://schemas.microsoft.com/office/drawing/2014/main" id="{6125BECA-B202-4845-95B5-9B983A98C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5603875"/>
            <a:ext cx="2968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edges included in the MST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608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5541"/>
    </mc:Choice>
    <mc:Fallback xmlns="">
      <p:transition spd="slow" advTm="4355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5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5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5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5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5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18" grpId="0" animBg="1"/>
      <p:bldP spid="85060" grpId="0" animBg="1"/>
      <p:bldP spid="85061" grpId="0" animBg="1"/>
      <p:bldP spid="85062" grpId="0" animBg="1"/>
      <p:bldP spid="85063" grpId="0" animBg="1"/>
      <p:bldP spid="85064" grpId="0" animBg="1"/>
      <p:bldP spid="85065" grpId="0" animBg="1"/>
      <p:bldP spid="85066" grpId="0" animBg="1"/>
      <p:bldP spid="850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In this class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719263"/>
            <a:ext cx="8208962" cy="4814887"/>
          </a:xfrm>
        </p:spPr>
        <p:txBody>
          <a:bodyPr/>
          <a:lstStyle/>
          <a:p>
            <a:pPr eaLnBrk="1" hangingPunct="1"/>
            <a:r>
              <a:rPr lang="en-US" altLang="zh-CN" dirty="0"/>
              <a:t>Dynamic Equivalence Relation</a:t>
            </a:r>
          </a:p>
          <a:p>
            <a:pPr eaLnBrk="1" hangingPunct="1"/>
            <a:r>
              <a:rPr lang="en-US" altLang="zh-CN" dirty="0"/>
              <a:t>Implementing Dynamic Set by Union-Find</a:t>
            </a:r>
          </a:p>
          <a:p>
            <a:pPr lvl="1" eaLnBrk="1" hangingPunct="1"/>
            <a:r>
              <a:rPr lang="en-US" altLang="zh-CN" dirty="0"/>
              <a:t>Straight Union-Find</a:t>
            </a:r>
          </a:p>
          <a:p>
            <a:pPr lvl="1" eaLnBrk="1" hangingPunct="1"/>
            <a:r>
              <a:rPr lang="en-US" altLang="zh-CN" dirty="0"/>
              <a:t>Making Shorter Tree by Weighted Union</a:t>
            </a:r>
          </a:p>
          <a:p>
            <a:pPr lvl="1" eaLnBrk="1" hangingPunct="1"/>
            <a:r>
              <a:rPr lang="en-US" altLang="zh-CN" dirty="0"/>
              <a:t>Compressing Path by Compressing-Find</a:t>
            </a:r>
          </a:p>
          <a:p>
            <a:pPr eaLnBrk="1" hangingPunct="1"/>
            <a:r>
              <a:rPr lang="en-US" altLang="zh-CN" dirty="0"/>
              <a:t>Amortized Analysis of </a:t>
            </a:r>
            <a:r>
              <a:rPr lang="en-US" altLang="zh-CN" i="1" dirty="0" err="1"/>
              <a:t>wUnion</a:t>
            </a:r>
            <a:r>
              <a:rPr lang="en-US" altLang="zh-CN" dirty="0" err="1"/>
              <a:t>-</a:t>
            </a:r>
            <a:r>
              <a:rPr lang="en-US" altLang="zh-CN" i="1" dirty="0" err="1"/>
              <a:t>cFind</a:t>
            </a:r>
            <a:r>
              <a:rPr lang="zh-CN" altLang="en-US" sz="2000" dirty="0"/>
              <a:t>（不作要求）</a:t>
            </a:r>
            <a:endParaRPr lang="en-US" altLang="zh-CN" dirty="0"/>
          </a:p>
          <a:p>
            <a:pPr eaLnBrk="1" hangingPunct="1"/>
            <a:r>
              <a:rPr lang="en-US" altLang="zh-CN" dirty="0"/>
              <a:t>Array Doubling and Amortized Analysis</a:t>
            </a:r>
          </a:p>
          <a:p>
            <a:pPr marL="457200" lvl="1" indent="0" eaLnBrk="1" hangingPunct="1">
              <a:buNone/>
            </a:pP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369"/>
    </mc:Choice>
    <mc:Fallback xmlns="">
      <p:transition spd="slow" advTm="6236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Dynamic Equivalence Relations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Equivalence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reflexive, symmetric, transitive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equivalent classes form a partition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Dynamic equivalence relation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changing in the process of computation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IS</a:t>
            </a:r>
            <a:r>
              <a:rPr lang="en-US" altLang="zh-CN" sz="2400" dirty="0"/>
              <a:t> instruction: </a:t>
            </a:r>
            <a:r>
              <a:rPr lang="en-US" altLang="zh-CN" sz="2400" i="1" dirty="0"/>
              <a:t>yes</a:t>
            </a:r>
            <a:r>
              <a:rPr lang="en-US" altLang="zh-CN" sz="2400" dirty="0"/>
              <a:t> or </a:t>
            </a:r>
            <a:r>
              <a:rPr lang="en-US" altLang="zh-CN" sz="2400" i="1" dirty="0"/>
              <a:t>no </a:t>
            </a:r>
            <a:r>
              <a:rPr lang="en-US" altLang="zh-CN" sz="2000" dirty="0">
                <a:solidFill>
                  <a:srgbClr val="0099CC"/>
                </a:solidFill>
              </a:rPr>
              <a:t>(in the same equivalence class)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MAKE</a:t>
            </a:r>
            <a:r>
              <a:rPr lang="en-US" altLang="zh-CN" sz="2400" dirty="0"/>
              <a:t> instruction: combining two equivalent classes, by relating two unrelated elements, and influencing the results of subsequent IS instructions.</a:t>
            </a:r>
          </a:p>
        </p:txBody>
      </p:sp>
    </p:spTree>
  </p:cSld>
  <p:clrMapOvr>
    <a:masterClrMapping/>
  </p:clrMapOvr>
  <p:transition spd="slow" advTm="150385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信纸"/>
          <p:cNvSpPr>
            <a:spLocks noChangeArrowheads="1"/>
          </p:cNvSpPr>
          <p:nvPr/>
        </p:nvSpPr>
        <p:spPr bwMode="auto">
          <a:xfrm>
            <a:off x="288925" y="3890963"/>
            <a:ext cx="8191500" cy="2808287"/>
          </a:xfrm>
          <a:prstGeom prst="roundRect">
            <a:avLst>
              <a:gd name="adj" fmla="val 16667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85763" y="549275"/>
            <a:ext cx="7543800" cy="823913"/>
          </a:xfrm>
        </p:spPr>
        <p:txBody>
          <a:bodyPr/>
          <a:lstStyle/>
          <a:p>
            <a:pPr eaLnBrk="1" hangingPunct="1"/>
            <a:r>
              <a:rPr lang="en-US" altLang="zh-CN" sz="4100"/>
              <a:t>Implementation: How to Measure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09738"/>
            <a:ext cx="8255000" cy="4959350"/>
          </a:xfrm>
        </p:spPr>
        <p:txBody>
          <a:bodyPr/>
          <a:lstStyle/>
          <a:p>
            <a:pPr eaLnBrk="1" hangingPunct="1"/>
            <a:r>
              <a:rPr lang="en-US" altLang="zh-CN" sz="2600" dirty="0"/>
              <a:t>The number of basic operations for processing a sequence of </a:t>
            </a:r>
            <a:r>
              <a:rPr lang="en-US" altLang="zh-CN" sz="2600" i="1" dirty="0"/>
              <a:t>m</a:t>
            </a:r>
            <a:r>
              <a:rPr lang="en-US" altLang="zh-CN" sz="2600" dirty="0"/>
              <a:t> </a:t>
            </a:r>
            <a:r>
              <a:rPr lang="en-US" altLang="zh-CN" sz="1900" b="1" dirty="0">
                <a:solidFill>
                  <a:srgbClr val="0000CC"/>
                </a:solidFill>
              </a:rPr>
              <a:t>MAKE</a:t>
            </a:r>
            <a:r>
              <a:rPr lang="en-US" altLang="zh-CN" sz="2600" dirty="0"/>
              <a:t> and/or </a:t>
            </a:r>
            <a:r>
              <a:rPr lang="en-US" altLang="zh-CN" sz="1900" b="1" dirty="0">
                <a:solidFill>
                  <a:srgbClr val="0000CC"/>
                </a:solidFill>
              </a:rPr>
              <a:t>IS</a:t>
            </a:r>
            <a:r>
              <a:rPr lang="en-US" altLang="zh-CN" sz="2600" b="1" dirty="0">
                <a:solidFill>
                  <a:srgbClr val="0000CC"/>
                </a:solidFill>
              </a:rPr>
              <a:t> </a:t>
            </a:r>
            <a:r>
              <a:rPr lang="en-US" altLang="zh-CN" sz="2600" dirty="0"/>
              <a:t>instructions on a set </a:t>
            </a:r>
            <a:r>
              <a:rPr lang="en-US" altLang="zh-CN" sz="2600" i="1" dirty="0"/>
              <a:t>S</a:t>
            </a:r>
            <a:r>
              <a:rPr lang="en-US" altLang="zh-CN" sz="2600" dirty="0"/>
              <a:t> with </a:t>
            </a:r>
            <a:r>
              <a:rPr lang="en-US" altLang="zh-CN" sz="2600" i="1" dirty="0"/>
              <a:t>n</a:t>
            </a:r>
            <a:r>
              <a:rPr lang="en-US" altLang="zh-CN" sz="2600" dirty="0"/>
              <a:t> elements.</a:t>
            </a:r>
          </a:p>
          <a:p>
            <a:pPr eaLnBrk="1" hangingPunct="1"/>
            <a:r>
              <a:rPr lang="en-US" altLang="zh-CN" sz="2600" dirty="0"/>
              <a:t>An Example: </a:t>
            </a:r>
            <a:r>
              <a:rPr lang="en-US" altLang="zh-CN" sz="2600" i="1" dirty="0"/>
              <a:t>S</a:t>
            </a:r>
            <a:r>
              <a:rPr lang="en-US" altLang="zh-CN" sz="2600" dirty="0"/>
              <a:t>={1,2,3,4,5}</a:t>
            </a:r>
          </a:p>
          <a:p>
            <a:pPr marL="692150" lvl="1" indent="-347663" eaLnBrk="1" hangingPunct="1"/>
            <a:r>
              <a:rPr lang="en-US" altLang="zh-CN" sz="2200" dirty="0">
                <a:solidFill>
                  <a:srgbClr val="808080"/>
                </a:solidFill>
              </a:rPr>
              <a:t>0. [create]  {{1}, {2}, {3}, {4}, {5}}</a:t>
            </a:r>
          </a:p>
          <a:p>
            <a:pPr marL="692150" lvl="1" indent="-347663" eaLnBrk="1" hangingPunct="1">
              <a:spcBef>
                <a:spcPct val="40000"/>
              </a:spcBef>
            </a:pPr>
            <a:r>
              <a:rPr lang="en-US" altLang="zh-CN" sz="2200" dirty="0"/>
              <a:t>1. </a:t>
            </a:r>
            <a:r>
              <a:rPr lang="en-US" altLang="zh-CN" sz="1800" b="1" dirty="0">
                <a:solidFill>
                  <a:srgbClr val="0000CC"/>
                </a:solidFill>
              </a:rPr>
              <a:t>IS</a:t>
            </a:r>
            <a:r>
              <a:rPr lang="en-US" altLang="zh-CN" sz="2200" dirty="0"/>
              <a:t> 2</a:t>
            </a:r>
            <a:r>
              <a:rPr lang="en-US" altLang="zh-CN" sz="2200" dirty="0">
                <a:sym typeface="Symbol" panose="05050102010706020507" pitchFamily="18" charset="2"/>
              </a:rPr>
              <a:t>4?		No</a:t>
            </a:r>
          </a:p>
          <a:p>
            <a:pPr marL="692150" lvl="1" indent="-347663" eaLnBrk="1" hangingPunct="1"/>
            <a:r>
              <a:rPr lang="en-US" altLang="zh-CN" sz="2200" dirty="0">
                <a:sym typeface="Symbol" panose="05050102010706020507" pitchFamily="18" charset="2"/>
              </a:rPr>
              <a:t>2. </a:t>
            </a:r>
            <a:r>
              <a:rPr lang="en-US" altLang="zh-CN" sz="1800" b="1" dirty="0">
                <a:solidFill>
                  <a:srgbClr val="0000CC"/>
                </a:solidFill>
                <a:sym typeface="Symbol" panose="05050102010706020507" pitchFamily="18" charset="2"/>
              </a:rPr>
              <a:t>IS</a:t>
            </a:r>
            <a:r>
              <a:rPr lang="en-US" altLang="zh-CN" sz="2200" dirty="0">
                <a:sym typeface="Symbol" panose="05050102010706020507" pitchFamily="18" charset="2"/>
              </a:rPr>
              <a:t> </a:t>
            </a:r>
            <a:r>
              <a:rPr lang="en-US" altLang="zh-CN" sz="2200" dirty="0"/>
              <a:t>3</a:t>
            </a:r>
            <a:r>
              <a:rPr lang="en-US" altLang="zh-CN" sz="2200" dirty="0">
                <a:sym typeface="Symbol" panose="05050102010706020507" pitchFamily="18" charset="2"/>
              </a:rPr>
              <a:t>5?		No</a:t>
            </a:r>
          </a:p>
          <a:p>
            <a:pPr marL="692150" lvl="1" indent="-347663" eaLnBrk="1" hangingPunct="1"/>
            <a:r>
              <a:rPr lang="en-US" altLang="zh-CN" sz="2200" dirty="0">
                <a:sym typeface="Symbol" panose="05050102010706020507" pitchFamily="18" charset="2"/>
              </a:rPr>
              <a:t>3. </a:t>
            </a:r>
            <a:r>
              <a:rPr lang="en-US" altLang="zh-CN" sz="1800" b="1" dirty="0">
                <a:solidFill>
                  <a:srgbClr val="0000CC"/>
                </a:solidFill>
                <a:sym typeface="Symbol" panose="05050102010706020507" pitchFamily="18" charset="2"/>
              </a:rPr>
              <a:t>MAKE</a:t>
            </a:r>
            <a:r>
              <a:rPr lang="en-US" altLang="zh-CN" sz="2200" dirty="0">
                <a:sym typeface="Symbol" panose="05050102010706020507" pitchFamily="18" charset="2"/>
              </a:rPr>
              <a:t> </a:t>
            </a:r>
            <a:r>
              <a:rPr lang="en-US" altLang="zh-CN" sz="2200" dirty="0"/>
              <a:t>3</a:t>
            </a:r>
            <a:r>
              <a:rPr lang="en-US" altLang="zh-CN" sz="2200" dirty="0">
                <a:sym typeface="Symbol" panose="05050102010706020507" pitchFamily="18" charset="2"/>
              </a:rPr>
              <a:t>5.		{{1}, {2}, {3,5}, {4}}</a:t>
            </a:r>
          </a:p>
          <a:p>
            <a:pPr marL="692150" lvl="1" indent="-347663" eaLnBrk="1" hangingPunct="1"/>
            <a:r>
              <a:rPr lang="en-US" altLang="zh-CN" sz="2200" dirty="0">
                <a:sym typeface="Symbol" panose="05050102010706020507" pitchFamily="18" charset="2"/>
              </a:rPr>
              <a:t>4. </a:t>
            </a:r>
            <a:r>
              <a:rPr lang="en-US" altLang="zh-CN" sz="1800" b="1" dirty="0">
                <a:solidFill>
                  <a:srgbClr val="0000CC"/>
                </a:solidFill>
                <a:sym typeface="Symbol" panose="05050102010706020507" pitchFamily="18" charset="2"/>
              </a:rPr>
              <a:t>MAKE</a:t>
            </a:r>
            <a:r>
              <a:rPr lang="en-US" altLang="zh-CN" sz="2200" dirty="0">
                <a:sym typeface="Symbol" panose="05050102010706020507" pitchFamily="18" charset="2"/>
              </a:rPr>
              <a:t> </a:t>
            </a:r>
            <a:r>
              <a:rPr lang="en-US" altLang="zh-CN" sz="2200" dirty="0"/>
              <a:t>2</a:t>
            </a:r>
            <a:r>
              <a:rPr lang="en-US" altLang="zh-CN" sz="2200" dirty="0">
                <a:sym typeface="Symbol" panose="05050102010706020507" pitchFamily="18" charset="2"/>
              </a:rPr>
              <a:t>5.		{{1}, {2,3,5}, {4}}</a:t>
            </a:r>
          </a:p>
          <a:p>
            <a:pPr marL="692150" lvl="1" indent="-347663" eaLnBrk="1" hangingPunct="1"/>
            <a:r>
              <a:rPr lang="en-US" altLang="zh-CN" sz="2200" dirty="0">
                <a:sym typeface="Symbol" panose="05050102010706020507" pitchFamily="18" charset="2"/>
              </a:rPr>
              <a:t>5. </a:t>
            </a:r>
            <a:r>
              <a:rPr lang="en-US" altLang="zh-CN" sz="1800" b="1" dirty="0">
                <a:solidFill>
                  <a:srgbClr val="0000CC"/>
                </a:solidFill>
                <a:sym typeface="Symbol" panose="05050102010706020507" pitchFamily="18" charset="2"/>
              </a:rPr>
              <a:t>IS</a:t>
            </a:r>
            <a:r>
              <a:rPr lang="en-US" altLang="zh-CN" sz="2200" dirty="0">
                <a:sym typeface="Symbol" panose="05050102010706020507" pitchFamily="18" charset="2"/>
              </a:rPr>
              <a:t> </a:t>
            </a:r>
            <a:r>
              <a:rPr lang="en-US" altLang="zh-CN" sz="2200" dirty="0"/>
              <a:t>2</a:t>
            </a:r>
            <a:r>
              <a:rPr lang="en-US" altLang="zh-CN" sz="2200" dirty="0">
                <a:sym typeface="Symbol" panose="05050102010706020507" pitchFamily="18" charset="2"/>
              </a:rPr>
              <a:t>3?		Yes</a:t>
            </a:r>
          </a:p>
          <a:p>
            <a:pPr marL="692150" lvl="1" indent="-347663" eaLnBrk="1" hangingPunct="1"/>
            <a:r>
              <a:rPr lang="en-US" altLang="zh-CN" sz="2200" dirty="0">
                <a:sym typeface="Symbol" panose="05050102010706020507" pitchFamily="18" charset="2"/>
              </a:rPr>
              <a:t>6. </a:t>
            </a:r>
            <a:r>
              <a:rPr lang="en-US" altLang="zh-CN" sz="1800" b="1" dirty="0">
                <a:solidFill>
                  <a:srgbClr val="0000CC"/>
                </a:solidFill>
                <a:sym typeface="Symbol" panose="05050102010706020507" pitchFamily="18" charset="2"/>
              </a:rPr>
              <a:t>MAKE</a:t>
            </a:r>
            <a:r>
              <a:rPr lang="en-US" altLang="zh-CN" sz="2200" dirty="0">
                <a:sym typeface="Symbol" panose="05050102010706020507" pitchFamily="18" charset="2"/>
              </a:rPr>
              <a:t> </a:t>
            </a:r>
            <a:r>
              <a:rPr lang="en-US" altLang="zh-CN" sz="2200" dirty="0"/>
              <a:t>4</a:t>
            </a:r>
            <a:r>
              <a:rPr lang="en-US" altLang="zh-CN" sz="2200" dirty="0">
                <a:sym typeface="Symbol" panose="05050102010706020507" pitchFamily="18" charset="2"/>
              </a:rPr>
              <a:t>1.		{{1,4}, {2,3,5}}</a:t>
            </a:r>
          </a:p>
          <a:p>
            <a:pPr marL="692150" lvl="1" indent="-347663" eaLnBrk="1" hangingPunct="1"/>
            <a:r>
              <a:rPr lang="en-US" altLang="zh-CN" sz="2200" dirty="0">
                <a:sym typeface="Symbol" panose="05050102010706020507" pitchFamily="18" charset="2"/>
              </a:rPr>
              <a:t>7. </a:t>
            </a:r>
            <a:r>
              <a:rPr lang="en-US" altLang="zh-CN" sz="1800" b="1" dirty="0">
                <a:solidFill>
                  <a:srgbClr val="0000CC"/>
                </a:solidFill>
                <a:sym typeface="Symbol" panose="05050102010706020507" pitchFamily="18" charset="2"/>
              </a:rPr>
              <a:t>IS</a:t>
            </a:r>
            <a:r>
              <a:rPr lang="en-US" altLang="zh-CN" sz="2200" dirty="0">
                <a:sym typeface="Symbol" panose="05050102010706020507" pitchFamily="18" charset="2"/>
              </a:rPr>
              <a:t> </a:t>
            </a:r>
            <a:r>
              <a:rPr lang="en-US" altLang="zh-CN" sz="2200" dirty="0"/>
              <a:t>2</a:t>
            </a:r>
            <a:r>
              <a:rPr lang="en-US" altLang="zh-CN" sz="2200" dirty="0">
                <a:sym typeface="Symbol" panose="05050102010706020507" pitchFamily="18" charset="2"/>
              </a:rPr>
              <a:t>4?		No</a:t>
            </a:r>
          </a:p>
        </p:txBody>
      </p:sp>
    </p:spTree>
  </p:cSld>
  <p:clrMapOvr>
    <a:masterClrMapping/>
  </p:clrMapOvr>
  <p:transition spd="slow" advTm="276084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14872"/>
            <a:ext cx="8637588" cy="769441"/>
          </a:xfrm>
        </p:spPr>
        <p:txBody>
          <a:bodyPr/>
          <a:lstStyle/>
          <a:p>
            <a:pPr eaLnBrk="1" hangingPunct="1"/>
            <a:r>
              <a:rPr lang="en-US" altLang="zh-CN" dirty="0"/>
              <a:t>Implementation: Possible Choices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08520" y="2217318"/>
            <a:ext cx="8951023" cy="44577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Matrix </a:t>
            </a:r>
            <a:r>
              <a:rPr lang="en-US" altLang="zh-CN" sz="2200" dirty="0">
                <a:solidFill>
                  <a:srgbClr val="CC3300"/>
                </a:solidFill>
              </a:rPr>
              <a:t>(relation matrix)</a:t>
            </a:r>
          </a:p>
          <a:p>
            <a:pPr marL="692150" lvl="1" indent="-347663" eaLnBrk="1" hangingPunct="1"/>
            <a:r>
              <a:rPr lang="en-US" altLang="zh-CN" sz="2400" dirty="0"/>
              <a:t>Space in </a:t>
            </a:r>
            <a:r>
              <a:rPr lang="en-US" altLang="zh-CN" sz="2400" dirty="0">
                <a:sym typeface="Symbol" panose="05050102010706020507" pitchFamily="18" charset="2"/>
              </a:rPr>
              <a:t>(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), and worst-case cost in (</a:t>
            </a:r>
            <a:r>
              <a:rPr lang="en-US" altLang="zh-CN" sz="2400" i="1" dirty="0" err="1">
                <a:sym typeface="Symbol" panose="05050102010706020507" pitchFamily="18" charset="2"/>
              </a:rPr>
              <a:t>mn</a:t>
            </a:r>
            <a:r>
              <a:rPr lang="en-US" altLang="zh-CN" sz="2400" dirty="0">
                <a:sym typeface="Symbol" panose="05050102010706020507" pitchFamily="18" charset="2"/>
              </a:rPr>
              <a:t>) (mainly for row copying for MAKE) (may copy several rows)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Array </a:t>
            </a:r>
            <a:r>
              <a:rPr lang="en-US" altLang="zh-CN" sz="2200" dirty="0">
                <a:solidFill>
                  <a:srgbClr val="CC3300"/>
                </a:solidFill>
                <a:sym typeface="Symbol" panose="05050102010706020507" pitchFamily="18" charset="2"/>
              </a:rPr>
              <a:t>(for equivalence class id.)</a:t>
            </a:r>
          </a:p>
          <a:p>
            <a:pPr marL="692150" lvl="1" indent="-347663" eaLnBrk="1" hangingPunct="1">
              <a:spcBef>
                <a:spcPct val="50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Space in (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), and worst-case cost in (</a:t>
            </a:r>
            <a:r>
              <a:rPr lang="en-US" altLang="zh-CN" sz="2400" i="1" dirty="0">
                <a:sym typeface="Symbol" panose="05050102010706020507" pitchFamily="18" charset="2"/>
              </a:rPr>
              <a:t>mn</a:t>
            </a:r>
            <a:r>
              <a:rPr lang="en-US" altLang="zh-CN" sz="2400" dirty="0">
                <a:sym typeface="Symbol" panose="05050102010706020507" pitchFamily="18" charset="2"/>
              </a:rPr>
              <a:t>) (mainly for search and change for MAKE).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Union-Find</a:t>
            </a:r>
            <a:endParaRPr lang="en-US" altLang="zh-CN" sz="2800" dirty="0"/>
          </a:p>
          <a:p>
            <a:pPr marL="692150" lvl="1" indent="-347663" eaLnBrk="1" hangingPunct="1"/>
            <a:r>
              <a:rPr lang="en-US" altLang="zh-CN" sz="2400" dirty="0"/>
              <a:t>An Union-Find set</a:t>
            </a:r>
            <a:r>
              <a:rPr lang="zh-CN" altLang="en-US" sz="2400" dirty="0"/>
              <a:t> </a:t>
            </a:r>
            <a:r>
              <a:rPr lang="en-US" altLang="zh-CN" sz="2400" dirty="0"/>
              <a:t>is a collection of disjoint sets</a:t>
            </a:r>
          </a:p>
          <a:p>
            <a:pPr marL="692150" lvl="1" indent="-347663" eaLnBrk="1" hangingPunct="1"/>
            <a:r>
              <a:rPr lang="en-US" altLang="zh-CN" sz="2400" dirty="0"/>
              <a:t>There is no way to traverse through all the elements in one set.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966B69-1882-A04D-BA13-343D881A187D}"/>
              </a:ext>
            </a:extLst>
          </p:cNvPr>
          <p:cNvSpPr/>
          <p:nvPr/>
        </p:nvSpPr>
        <p:spPr>
          <a:xfrm>
            <a:off x="226531" y="1755653"/>
            <a:ext cx="8280920" cy="4616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For a sequence of </a:t>
            </a:r>
            <a:r>
              <a:rPr lang="en-US" altLang="zh-CN" i="1" dirty="0">
                <a:solidFill>
                  <a:srgbClr val="FF0000"/>
                </a:solidFill>
              </a:rPr>
              <a:t>m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MAKE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dirty="0"/>
              <a:t>and/or </a:t>
            </a:r>
            <a:r>
              <a:rPr lang="en-US" altLang="zh-CN" sz="1800" b="1" dirty="0">
                <a:solidFill>
                  <a:srgbClr val="0070C0"/>
                </a:solidFill>
              </a:rPr>
              <a:t>IS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dirty="0"/>
              <a:t>instructions on 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 elements: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84"/>
    </mc:Choice>
    <mc:Fallback xmlns="">
      <p:transition spd="slow" advTm="30008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6.9|1.3|1.5|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1.2|25.6|4|2.5|2.1|2|8.5|5.8|43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5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1|21.6"/>
</p:tagLst>
</file>

<file path=ppt/theme/theme1.xml><?xml version="1.0" encoding="utf-8"?>
<a:theme xmlns:a="http://schemas.openxmlformats.org/drawingml/2006/main" name="Artsy">
  <a:themeElements>
    <a:clrScheme name="Artsy 2">
      <a:dk1>
        <a:srgbClr val="660033"/>
      </a:dk1>
      <a:lt1>
        <a:srgbClr val="FFFFFF"/>
      </a:lt1>
      <a:dk2>
        <a:srgbClr val="B60009"/>
      </a:dk2>
      <a:lt2>
        <a:srgbClr val="B2B2B2"/>
      </a:lt2>
      <a:accent1>
        <a:srgbClr val="CCCC00"/>
      </a:accent1>
      <a:accent2>
        <a:srgbClr val="DE9ABC"/>
      </a:accent2>
      <a:accent3>
        <a:srgbClr val="FFFFFF"/>
      </a:accent3>
      <a:accent4>
        <a:srgbClr val="56002A"/>
      </a:accent4>
      <a:accent5>
        <a:srgbClr val="E2E2AA"/>
      </a:accent5>
      <a:accent6>
        <a:srgbClr val="C98BAA"/>
      </a:accent6>
      <a:hlink>
        <a:srgbClr val="FFAFAF"/>
      </a:hlink>
      <a:folHlink>
        <a:srgbClr val="969696"/>
      </a:folHlink>
    </a:clrScheme>
    <a:fontScheme name="Artsy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14718</TotalTime>
  <Words>2550</Words>
  <Application>Microsoft Macintosh PowerPoint</Application>
  <PresentationFormat>全屏显示(4:3)</PresentationFormat>
  <Paragraphs>369</Paragraphs>
  <Slides>28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仿宋_GB2312</vt:lpstr>
      <vt:lpstr>STKaiti</vt:lpstr>
      <vt:lpstr>Arial</vt:lpstr>
      <vt:lpstr>Cambria Math</vt:lpstr>
      <vt:lpstr>Times New Roman</vt:lpstr>
      <vt:lpstr>Wingdings</vt:lpstr>
      <vt:lpstr>Artsy</vt:lpstr>
      <vt:lpstr>公式</vt:lpstr>
      <vt:lpstr>Union-Find</vt:lpstr>
      <vt:lpstr>In the last class</vt:lpstr>
      <vt:lpstr>Search an element vs. a relationship</vt:lpstr>
      <vt:lpstr>Maze Creating: An Example</vt:lpstr>
      <vt:lpstr>Kruskal’s Algorithm for MST:  A More Serious Example</vt:lpstr>
      <vt:lpstr>In this class</vt:lpstr>
      <vt:lpstr>Dynamic Equivalence Relations</vt:lpstr>
      <vt:lpstr>Implementation: How to Measure</vt:lpstr>
      <vt:lpstr>Implementation: Possible Choices</vt:lpstr>
      <vt:lpstr>Union-Find ADT  (details can be found in BG 2.5.2 and Figure 2.19)</vt:lpstr>
      <vt:lpstr>Implementing Dynamic Equivalence Using Union-Find  (inTree details can be found in BG 2.3.5 and Figure 2.14)</vt:lpstr>
      <vt:lpstr>Union-Find Program</vt:lpstr>
      <vt:lpstr>Worst-case Analysis for Union-Find Program</vt:lpstr>
      <vt:lpstr>Weighted Union: for Short Trees</vt:lpstr>
      <vt:lpstr>Upper Bound of Tree Height</vt:lpstr>
      <vt:lpstr>Upper Bound for wUnion-Find Program</vt:lpstr>
      <vt:lpstr>Path Compression</vt:lpstr>
      <vt:lpstr>Challenges for the Analysis</vt:lpstr>
      <vt:lpstr>Analysis: the Basic Idea</vt:lpstr>
      <vt:lpstr>Co-Strength of wUnion and  cFind</vt:lpstr>
      <vt:lpstr>A Function Growing Extremely Slowly</vt:lpstr>
      <vt:lpstr>Amortizing Scheme for wUnion-cFind</vt:lpstr>
      <vt:lpstr>Conclusion </vt:lpstr>
      <vt:lpstr>Looking at the Memory Allocation</vt:lpstr>
      <vt:lpstr>PowerPoint 演示文稿</vt:lpstr>
      <vt:lpstr>Worst-case Analysis of the Insertion</vt:lpstr>
      <vt:lpstr>Amortized Analysis:  the accounting method</vt:lpstr>
      <vt:lpstr>Accounting Scheme for Array Doubling</vt:lpstr>
    </vt:vector>
  </TitlesOfParts>
  <Manager/>
  <Company>Nanjing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Algorithm Analysis</dc:title>
  <dc:subject/>
  <dc:creator>Sheng Zhang</dc:creator>
  <cp:keywords/>
  <dc:description/>
  <cp:lastModifiedBy>Sheng#NJU#mbpr16'</cp:lastModifiedBy>
  <cp:revision>264</cp:revision>
  <cp:lastPrinted>2011-10-12T00:54:58Z</cp:lastPrinted>
  <dcterms:created xsi:type="dcterms:W3CDTF">2001-08-01T06:52:17Z</dcterms:created>
  <dcterms:modified xsi:type="dcterms:W3CDTF">2022-03-25T06:44:34Z</dcterms:modified>
  <cp:category/>
</cp:coreProperties>
</file>