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4" r:id="rId1"/>
  </p:sldMasterIdLst>
  <p:notesMasterIdLst>
    <p:notesMasterId r:id="rId44"/>
  </p:notesMasterIdLst>
  <p:handoutMasterIdLst>
    <p:handoutMasterId r:id="rId45"/>
  </p:handoutMasterIdLst>
  <p:sldIdLst>
    <p:sldId id="335" r:id="rId2"/>
    <p:sldId id="336" r:id="rId3"/>
    <p:sldId id="256" r:id="rId4"/>
    <p:sldId id="274" r:id="rId5"/>
    <p:sldId id="295" r:id="rId6"/>
    <p:sldId id="289" r:id="rId7"/>
    <p:sldId id="334" r:id="rId8"/>
    <p:sldId id="298" r:id="rId9"/>
    <p:sldId id="331" r:id="rId10"/>
    <p:sldId id="332" r:id="rId11"/>
    <p:sldId id="303" r:id="rId12"/>
    <p:sldId id="304" r:id="rId13"/>
    <p:sldId id="305" r:id="rId14"/>
    <p:sldId id="306" r:id="rId15"/>
    <p:sldId id="307" r:id="rId16"/>
    <p:sldId id="278" r:id="rId17"/>
    <p:sldId id="257" r:id="rId18"/>
    <p:sldId id="279" r:id="rId19"/>
    <p:sldId id="326" r:id="rId20"/>
    <p:sldId id="269" r:id="rId21"/>
    <p:sldId id="270" r:id="rId22"/>
    <p:sldId id="262" r:id="rId23"/>
    <p:sldId id="258" r:id="rId24"/>
    <p:sldId id="327" r:id="rId25"/>
    <p:sldId id="265" r:id="rId26"/>
    <p:sldId id="328" r:id="rId27"/>
    <p:sldId id="329" r:id="rId28"/>
    <p:sldId id="283" r:id="rId29"/>
    <p:sldId id="284" r:id="rId30"/>
    <p:sldId id="281" r:id="rId31"/>
    <p:sldId id="282" r:id="rId32"/>
    <p:sldId id="285" r:id="rId33"/>
    <p:sldId id="330" r:id="rId34"/>
    <p:sldId id="333" r:id="rId35"/>
    <p:sldId id="288" r:id="rId36"/>
    <p:sldId id="286" r:id="rId37"/>
    <p:sldId id="294" r:id="rId38"/>
    <p:sldId id="291" r:id="rId39"/>
    <p:sldId id="292" r:id="rId40"/>
    <p:sldId id="293" r:id="rId41"/>
    <p:sldId id="301" r:id="rId42"/>
    <p:sldId id="300" r:id="rId43"/>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600"/>
    <a:srgbClr val="000099"/>
    <a:srgbClr val="CCFF33"/>
    <a:srgbClr val="0099CC"/>
    <a:srgbClr val="00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740" autoAdjust="0"/>
    <p:restoredTop sz="84294" autoAdjust="0"/>
  </p:normalViewPr>
  <p:slideViewPr>
    <p:cSldViewPr>
      <p:cViewPr varScale="1">
        <p:scale>
          <a:sx n="125" d="100"/>
          <a:sy n="125" d="100"/>
        </p:scale>
        <p:origin x="1888" y="168"/>
      </p:cViewPr>
      <p:guideLst>
        <p:guide orient="horz" pos="2160"/>
        <p:guide pos="2880"/>
      </p:guideLst>
    </p:cSldViewPr>
  </p:slideViewPr>
  <p:outlineViewPr>
    <p:cViewPr>
      <p:scale>
        <a:sx n="33" d="100"/>
        <a:sy n="33" d="100"/>
      </p:scale>
      <p:origin x="0" y="4644"/>
    </p:cViewPr>
  </p:outlineViewPr>
  <p:notesTextViewPr>
    <p:cViewPr>
      <p:scale>
        <a:sx n="150" d="100"/>
        <a:sy n="150" d="100"/>
      </p:scale>
      <p:origin x="0" y="0"/>
    </p:cViewPr>
  </p:notesTextViewPr>
  <p:sorterViewPr>
    <p:cViewPr>
      <p:scale>
        <a:sx n="1" d="1"/>
        <a:sy n="1" d="1"/>
      </p:scale>
      <p:origin x="0" y="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67768AD4-6EB3-4365-88FB-16776BF6608E}" type="datetimeFigureOut">
              <a:rPr lang="zh-CN" altLang="en-US"/>
              <a:pPr>
                <a:defRPr/>
              </a:pPr>
              <a:t>2022/3/25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393D8E9C-4F71-4F10-994C-827C15AFC5C6}" type="slidenum">
              <a:rPr lang="zh-CN" altLang="en-US"/>
              <a:pPr>
                <a:defRPr/>
              </a:pPr>
              <a:t>‹#›</a:t>
            </a:fld>
            <a:endParaRPr lang="zh-CN" altLang="en-US"/>
          </a:p>
        </p:txBody>
      </p:sp>
    </p:spTree>
    <p:extLst>
      <p:ext uri="{BB962C8B-B14F-4D97-AF65-F5344CB8AC3E}">
        <p14:creationId xmlns:p14="http://schemas.microsoft.com/office/powerpoint/2010/main" val="777796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135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5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35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707FA08-1CD4-4791-A6A7-6CDA0FC13A00}" type="slidenum">
              <a:rPr lang="zh-CN" altLang="en-US"/>
              <a:pPr>
                <a:defRPr/>
              </a:pPr>
              <a:t>‹#›</a:t>
            </a:fld>
            <a:endParaRPr lang="en-US" altLang="zh-CN"/>
          </a:p>
        </p:txBody>
      </p:sp>
    </p:spTree>
    <p:extLst>
      <p:ext uri="{BB962C8B-B14F-4D97-AF65-F5344CB8AC3E}">
        <p14:creationId xmlns:p14="http://schemas.microsoft.com/office/powerpoint/2010/main" val="3354832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B5B98F1-6DA7-4B6F-9509-95E57C4D4593}" type="slidenum">
              <a:rPr lang="zh-CN" altLang="en-US" sz="1200"/>
              <a:pPr eaLnBrk="1" hangingPunct="1"/>
              <a:t>1</a:t>
            </a:fld>
            <a:endParaRPr lang="en-US" altLang="zh-C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28598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07FA08-1CD4-4791-A6A7-6CDA0FC13A00}" type="slidenum">
              <a:rPr lang="zh-CN" altLang="en-US" smtClean="0"/>
              <a:pPr>
                <a:defRPr/>
              </a:pPr>
              <a:t>15</a:t>
            </a:fld>
            <a:endParaRPr lang="en-US" altLang="zh-CN"/>
          </a:p>
        </p:txBody>
      </p:sp>
    </p:spTree>
    <p:extLst>
      <p:ext uri="{BB962C8B-B14F-4D97-AF65-F5344CB8AC3E}">
        <p14:creationId xmlns:p14="http://schemas.microsoft.com/office/powerpoint/2010/main" val="1533266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F349FA4-AFBB-4FB4-9F26-28C90D3DA32A}" type="slidenum">
              <a:rPr lang="zh-CN" altLang="en-US" sz="1200"/>
              <a:pPr eaLnBrk="1" hangingPunct="1"/>
              <a:t>19</a:t>
            </a:fld>
            <a:endParaRPr lang="en-US" altLang="zh-CN"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9432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07FA08-1CD4-4791-A6A7-6CDA0FC13A00}" type="slidenum">
              <a:rPr lang="zh-CN" altLang="en-US" smtClean="0"/>
              <a:pPr>
                <a:defRPr/>
              </a:pPr>
              <a:t>23</a:t>
            </a:fld>
            <a:endParaRPr lang="en-US" altLang="zh-CN"/>
          </a:p>
        </p:txBody>
      </p:sp>
    </p:spTree>
    <p:extLst>
      <p:ext uri="{BB962C8B-B14F-4D97-AF65-F5344CB8AC3E}">
        <p14:creationId xmlns:p14="http://schemas.microsoft.com/office/powerpoint/2010/main" val="3742287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根据</a:t>
            </a:r>
            <a:r>
              <a:rPr kumimoji="1" lang="en-US" altLang="zh-CN" sz="1200" kern="1200" dirty="0">
                <a:solidFill>
                  <a:schemeClr val="tx1"/>
                </a:solidFill>
                <a:effectLst/>
                <a:latin typeface="Times New Roman" pitchFamily="18" charset="0"/>
                <a:ea typeface="宋体" pitchFamily="2" charset="-122"/>
                <a:cs typeface="+mn-cs"/>
              </a:rPr>
              <a:t> Amortized cost= actual cost +accounting cost</a:t>
            </a:r>
            <a:endParaRPr kumimoji="1" lang="zh-CN"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我们可以采用以下的</a:t>
            </a:r>
            <a:r>
              <a:rPr kumimoji="1" lang="en-US" altLang="zh-CN" sz="1200" kern="1200" dirty="0">
                <a:solidFill>
                  <a:schemeClr val="tx1"/>
                </a:solidFill>
                <a:effectLst/>
                <a:latin typeface="Times New Roman" pitchFamily="18" charset="0"/>
                <a:ea typeface="宋体" pitchFamily="2" charset="-122"/>
                <a:cs typeface="+mn-cs"/>
              </a:rPr>
              <a:t>accounting scheme: (8</a:t>
            </a:r>
            <a:r>
              <a:rPr kumimoji="1" lang="zh-CN" altLang="zh-CN" sz="1200" kern="1200" dirty="0">
                <a:solidFill>
                  <a:schemeClr val="tx1"/>
                </a:solidFill>
                <a:effectLst/>
                <a:latin typeface="Times New Roman" pitchFamily="18" charset="0"/>
                <a:ea typeface="宋体" pitchFamily="2" charset="-122"/>
                <a:cs typeface="+mn-cs"/>
              </a:rPr>
              <a:t>分</a:t>
            </a:r>
            <a:r>
              <a:rPr kumimoji="1" lang="en-US" altLang="zh-CN" sz="1200" kern="1200" dirty="0">
                <a:solidFill>
                  <a:schemeClr val="tx1"/>
                </a:solidFill>
                <a:effectLst/>
                <a:latin typeface="Times New Roman" pitchFamily="18" charset="0"/>
                <a:ea typeface="宋体" pitchFamily="2" charset="-122"/>
                <a:cs typeface="+mn-cs"/>
              </a:rPr>
              <a:t>)</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Connect(A,B):  </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Actual cost: 1 </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Accounting cost: 2</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Amortized cost: 1+2=3</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Disconnect(A,B): (assume there are t edges in the paths between A,B)</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Actual cost: 2t</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Accounting cost: -2t</a:t>
            </a:r>
            <a:endParaRPr kumimoji="1" lang="zh-CN" altLang="zh-CN" sz="1200" kern="1200" dirty="0">
              <a:solidFill>
                <a:schemeClr val="tx1"/>
              </a:solidFill>
              <a:effectLst/>
              <a:latin typeface="Times New Roman" pitchFamily="18" charset="0"/>
              <a:ea typeface="宋体" pitchFamily="2" charset="-122"/>
              <a:cs typeface="+mn-cs"/>
            </a:endParaRPr>
          </a:p>
          <a:p>
            <a:r>
              <a:rPr kumimoji="1" lang="en-US" altLang="zh-CN" sz="1200" kern="1200" dirty="0">
                <a:solidFill>
                  <a:schemeClr val="tx1"/>
                </a:solidFill>
                <a:effectLst/>
                <a:latin typeface="Times New Roman" pitchFamily="18" charset="0"/>
                <a:ea typeface="宋体" pitchFamily="2" charset="-122"/>
                <a:cs typeface="+mn-cs"/>
              </a:rPr>
              <a:t>Amortized cost: 2t-2t=0</a:t>
            </a:r>
            <a:endParaRPr lang="zh-CN" altLang="en-US" dirty="0"/>
          </a:p>
        </p:txBody>
      </p:sp>
      <p:sp>
        <p:nvSpPr>
          <p:cNvPr id="4" name="灯片编号占位符 3"/>
          <p:cNvSpPr>
            <a:spLocks noGrp="1"/>
          </p:cNvSpPr>
          <p:nvPr>
            <p:ph type="sldNum" sz="quarter" idx="10"/>
          </p:nvPr>
        </p:nvSpPr>
        <p:spPr/>
        <p:txBody>
          <a:bodyPr/>
          <a:lstStyle/>
          <a:p>
            <a:pPr>
              <a:defRPr/>
            </a:pPr>
            <a:fld id="{4707FA08-1CD4-4791-A6A7-6CDA0FC13A00}" type="slidenum">
              <a:rPr lang="zh-CN" altLang="en-US" smtClean="0"/>
              <a:pPr>
                <a:defRPr/>
              </a:pPr>
              <a:t>24</a:t>
            </a:fld>
            <a:endParaRPr lang="en-US" altLang="zh-CN"/>
          </a:p>
        </p:txBody>
      </p:sp>
    </p:spTree>
    <p:extLst>
      <p:ext uri="{BB962C8B-B14F-4D97-AF65-F5344CB8AC3E}">
        <p14:creationId xmlns:p14="http://schemas.microsoft.com/office/powerpoint/2010/main" val="2051198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时间复杂度分析：</a:t>
            </a:r>
          </a:p>
          <a:p>
            <a:r>
              <a:rPr kumimoji="1" lang="zh-CN" altLang="zh-CN" sz="1200" kern="1200" dirty="0">
                <a:solidFill>
                  <a:schemeClr val="tx1"/>
                </a:solidFill>
                <a:effectLst/>
                <a:latin typeface="Times New Roman" pitchFamily="18" charset="0"/>
                <a:ea typeface="宋体" pitchFamily="2" charset="-122"/>
                <a:cs typeface="+mn-cs"/>
              </a:rPr>
              <a:t>入队和一些出队的情况复杂度均为</a:t>
            </a:r>
            <a:r>
              <a:rPr kumimoji="1" lang="en-US" altLang="zh-CN" sz="1200" i="1" kern="1200" dirty="0">
                <a:solidFill>
                  <a:schemeClr val="tx1"/>
                </a:solidFill>
                <a:effectLst/>
                <a:latin typeface="Times New Roman" pitchFamily="18" charset="0"/>
                <a:ea typeface="宋体" pitchFamily="2" charset="-122"/>
                <a:cs typeface="+mn-cs"/>
              </a:rPr>
              <a:t>O</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，但有些出队情况复杂度较高达到</a:t>
            </a:r>
            <a:r>
              <a:rPr kumimoji="1" lang="en-US" altLang="zh-CN" sz="1200" i="1" kern="1200" dirty="0">
                <a:solidFill>
                  <a:schemeClr val="tx1"/>
                </a:solidFill>
                <a:effectLst/>
                <a:latin typeface="Times New Roman" pitchFamily="18" charset="0"/>
                <a:ea typeface="宋体" pitchFamily="2" charset="-122"/>
                <a:cs typeface="+mn-cs"/>
              </a:rPr>
              <a:t>O</a:t>
            </a:r>
            <a:r>
              <a:rPr kumimoji="1" lang="en-US" altLang="zh-CN" sz="1200" kern="1200" dirty="0">
                <a:solidFill>
                  <a:schemeClr val="tx1"/>
                </a:solidFill>
                <a:effectLst/>
                <a:latin typeface="Times New Roman" pitchFamily="18" charset="0"/>
                <a:ea typeface="宋体" pitchFamily="2" charset="-122"/>
                <a:cs typeface="+mn-cs"/>
              </a:rPr>
              <a:t>(</a:t>
            </a:r>
            <a:r>
              <a:rPr kumimoji="1" lang="en-US" altLang="zh-CN" sz="1200" i="1" kern="1200" dirty="0">
                <a:solidFill>
                  <a:schemeClr val="tx1"/>
                </a:solidFill>
                <a:effectLst/>
                <a:latin typeface="Times New Roman" pitchFamily="18" charset="0"/>
                <a:ea typeface="宋体" pitchFamily="2" charset="-122"/>
                <a:cs typeface="+mn-cs"/>
              </a:rPr>
              <a:t>n</a:t>
            </a:r>
            <a:r>
              <a:rPr kumimoji="1" lang="en-US" altLang="zh-CN" sz="1200" kern="1200" dirty="0">
                <a:solidFill>
                  <a:schemeClr val="tx1"/>
                </a:solidFill>
                <a:effectLst/>
                <a:latin typeface="Times New Roman" pitchFamily="18" charset="0"/>
                <a:ea typeface="宋体" pitchFamily="2" charset="-122"/>
                <a:cs typeface="+mn-cs"/>
              </a:rPr>
              <a:t>)</a:t>
            </a:r>
            <a:r>
              <a:rPr kumimoji="1" lang="zh-CN" altLang="zh-CN" sz="1200" kern="1200" dirty="0">
                <a:solidFill>
                  <a:schemeClr val="tx1"/>
                </a:solidFill>
                <a:effectLst/>
                <a:latin typeface="Times New Roman" pitchFamily="18" charset="0"/>
                <a:ea typeface="宋体" pitchFamily="2" charset="-122"/>
                <a:cs typeface="+mn-cs"/>
              </a:rPr>
              <a:t>，故采用平摊分析的方法。</a:t>
            </a:r>
          </a:p>
          <a:p>
            <a:r>
              <a:rPr kumimoji="1" lang="en-US" altLang="zh-CN" sz="1200" kern="1200" dirty="0">
                <a:solidFill>
                  <a:schemeClr val="tx1"/>
                </a:solidFill>
                <a:effectLst/>
                <a:latin typeface="Times New Roman" pitchFamily="18" charset="0"/>
                <a:ea typeface="宋体" pitchFamily="2" charset="-122"/>
                <a:cs typeface="+mn-cs"/>
              </a:rPr>
              <a:t>Amortized cost = actual cost + accounting cost</a:t>
            </a:r>
            <a:endParaRPr kumimoji="1" lang="zh-CN"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入队：</a:t>
            </a:r>
            <a:r>
              <a:rPr kumimoji="1" lang="en-US" altLang="zh-CN" sz="1200" kern="1200" dirty="0">
                <a:solidFill>
                  <a:schemeClr val="tx1"/>
                </a:solidFill>
                <a:effectLst/>
                <a:latin typeface="Times New Roman" pitchFamily="18" charset="0"/>
                <a:ea typeface="宋体" pitchFamily="2" charset="-122"/>
                <a:cs typeface="+mn-cs"/>
              </a:rPr>
              <a:t>actual cost = 1, accounting cost = 3</a:t>
            </a:r>
            <a:endParaRPr kumimoji="1" lang="zh-CN"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出队：</a:t>
            </a: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不为空</a:t>
            </a:r>
            <a:r>
              <a:rPr kumimoji="1" lang="en-US" altLang="zh-CN" sz="1200" kern="1200" dirty="0">
                <a:solidFill>
                  <a:schemeClr val="tx1"/>
                </a:solidFill>
                <a:effectLst/>
                <a:latin typeface="Times New Roman" pitchFamily="18" charset="0"/>
                <a:ea typeface="宋体" pitchFamily="2" charset="-122"/>
                <a:cs typeface="+mn-cs"/>
              </a:rPr>
              <a:t>actual cost = 1, accounting cost = -1</a:t>
            </a:r>
            <a:endParaRPr kumimoji="1" lang="zh-CN" altLang="zh-CN" sz="1200" kern="1200" dirty="0">
              <a:solidFill>
                <a:schemeClr val="tx1"/>
              </a:solidFill>
              <a:effectLst/>
              <a:latin typeface="Times New Roman" pitchFamily="18" charset="0"/>
              <a:ea typeface="宋体" pitchFamily="2" charset="-122"/>
              <a:cs typeface="+mn-cs"/>
            </a:endParaRP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为空</a:t>
            </a:r>
            <a:r>
              <a:rPr kumimoji="1" lang="en-US" altLang="zh-CN" sz="1200" kern="1200" dirty="0">
                <a:solidFill>
                  <a:schemeClr val="tx1"/>
                </a:solidFill>
                <a:effectLst/>
                <a:latin typeface="Times New Roman" pitchFamily="18" charset="0"/>
                <a:ea typeface="宋体" pitchFamily="2" charset="-122"/>
                <a:cs typeface="+mn-cs"/>
              </a:rPr>
              <a:t>actual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+ 1, accounting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- 1 </a:t>
            </a:r>
            <a:r>
              <a:rPr kumimoji="1" lang="zh-CN" altLang="zh-CN" sz="1200" kern="1200" dirty="0">
                <a:solidFill>
                  <a:schemeClr val="tx1"/>
                </a:solidFill>
                <a:effectLst/>
                <a:latin typeface="Times New Roman" pitchFamily="18" charset="0"/>
                <a:ea typeface="宋体" pitchFamily="2" charset="-122"/>
                <a:cs typeface="+mn-cs"/>
              </a:rPr>
              <a:t>（其中</a:t>
            </a:r>
            <a:r>
              <a:rPr kumimoji="1" lang="en-US" altLang="zh-CN" sz="1200" i="1" kern="1200" dirty="0">
                <a:solidFill>
                  <a:schemeClr val="tx1"/>
                </a:solidFill>
                <a:effectLst/>
                <a:latin typeface="Times New Roman" pitchFamily="18" charset="0"/>
                <a:ea typeface="宋体" pitchFamily="2" charset="-122"/>
                <a:cs typeface="+mn-cs"/>
              </a:rPr>
              <a:t>s</a:t>
            </a:r>
            <a:r>
              <a:rPr kumimoji="1" lang="zh-CN" altLang="zh-CN" sz="1200" kern="1200" dirty="0">
                <a:solidFill>
                  <a:schemeClr val="tx1"/>
                </a:solidFill>
                <a:effectLst/>
                <a:latin typeface="Times New Roman" pitchFamily="18" charset="0"/>
                <a:ea typeface="宋体" pitchFamily="2" charset="-122"/>
                <a:cs typeface="+mn-cs"/>
              </a:rPr>
              <a:t>为栈</a:t>
            </a:r>
            <a:r>
              <a:rPr kumimoji="1" lang="en-US" altLang="zh-CN" sz="1200" kern="1200" dirty="0">
                <a:solidFill>
                  <a:schemeClr val="tx1"/>
                </a:solidFill>
                <a:effectLst/>
                <a:latin typeface="Times New Roman" pitchFamily="18" charset="0"/>
                <a:ea typeface="宋体" pitchFamily="2" charset="-122"/>
                <a:cs typeface="+mn-cs"/>
              </a:rPr>
              <a:t>A</a:t>
            </a:r>
            <a:r>
              <a:rPr kumimoji="1" lang="zh-CN" altLang="zh-CN" sz="1200" kern="1200" dirty="0">
                <a:solidFill>
                  <a:schemeClr val="tx1"/>
                </a:solidFill>
                <a:effectLst/>
                <a:latin typeface="Times New Roman" pitchFamily="18" charset="0"/>
                <a:ea typeface="宋体" pitchFamily="2" charset="-122"/>
                <a:cs typeface="+mn-cs"/>
              </a:rPr>
              <a:t>中当前元素个数）</a:t>
            </a:r>
          </a:p>
          <a:p>
            <a:r>
              <a:rPr kumimoji="1" lang="zh-CN" altLang="zh-CN" sz="1200" kern="1200" dirty="0">
                <a:solidFill>
                  <a:schemeClr val="tx1"/>
                </a:solidFill>
                <a:effectLst/>
                <a:latin typeface="Times New Roman" pitchFamily="18" charset="0"/>
                <a:ea typeface="宋体" pitchFamily="2" charset="-122"/>
                <a:cs typeface="+mn-cs"/>
              </a:rPr>
              <a:t>入队操作的</a:t>
            </a:r>
            <a:r>
              <a:rPr kumimoji="1" lang="en-US" altLang="zh-CN" sz="1200" kern="1200" dirty="0">
                <a:solidFill>
                  <a:schemeClr val="tx1"/>
                </a:solidFill>
                <a:effectLst/>
                <a:latin typeface="Times New Roman" pitchFamily="18" charset="0"/>
                <a:ea typeface="宋体" pitchFamily="2" charset="-122"/>
                <a:cs typeface="+mn-cs"/>
              </a:rPr>
              <a:t>Amortized cost</a:t>
            </a:r>
            <a:r>
              <a:rPr kumimoji="1" lang="zh-CN" altLang="zh-CN" sz="1200" kern="1200" dirty="0">
                <a:solidFill>
                  <a:schemeClr val="tx1"/>
                </a:solidFill>
                <a:effectLst/>
                <a:latin typeface="Times New Roman" pitchFamily="18" charset="0"/>
                <a:ea typeface="宋体" pitchFamily="2" charset="-122"/>
                <a:cs typeface="+mn-cs"/>
              </a:rPr>
              <a:t>为</a:t>
            </a:r>
            <a:r>
              <a:rPr kumimoji="1" lang="en-US" altLang="zh-CN" sz="1200" kern="1200" dirty="0">
                <a:solidFill>
                  <a:schemeClr val="tx1"/>
                </a:solidFill>
                <a:effectLst/>
                <a:latin typeface="Times New Roman" pitchFamily="18" charset="0"/>
                <a:ea typeface="宋体" pitchFamily="2" charset="-122"/>
                <a:cs typeface="+mn-cs"/>
              </a:rPr>
              <a:t>4</a:t>
            </a:r>
            <a:r>
              <a:rPr kumimoji="1" lang="zh-CN" altLang="zh-CN" sz="1200" kern="1200" dirty="0">
                <a:solidFill>
                  <a:schemeClr val="tx1"/>
                </a:solidFill>
                <a:effectLst/>
                <a:latin typeface="Times New Roman" pitchFamily="18" charset="0"/>
                <a:ea typeface="宋体" pitchFamily="2" charset="-122"/>
                <a:cs typeface="+mn-cs"/>
              </a:rPr>
              <a:t>，出队操作为</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。由于任意元素出队的前提是该元素要入队，故在元素出队前有</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zh-CN" sz="1200" kern="1200" dirty="0">
                <a:solidFill>
                  <a:schemeClr val="tx1"/>
                </a:solidFill>
                <a:effectLst/>
                <a:latin typeface="Times New Roman" pitchFamily="18" charset="0"/>
                <a:ea typeface="宋体" pitchFamily="2" charset="-122"/>
                <a:cs typeface="+mn-cs"/>
              </a:rPr>
              <a:t>个</a:t>
            </a:r>
            <a:r>
              <a:rPr kumimoji="1" lang="en-US" altLang="zh-CN" sz="1200" kern="1200" dirty="0">
                <a:solidFill>
                  <a:schemeClr val="tx1"/>
                </a:solidFill>
                <a:effectLst/>
                <a:latin typeface="Times New Roman" pitchFamily="18" charset="0"/>
                <a:ea typeface="宋体" pitchFamily="2" charset="-122"/>
                <a:cs typeface="+mn-cs"/>
              </a:rPr>
              <a:t>accounting cost</a:t>
            </a:r>
            <a:r>
              <a:rPr kumimoji="1" lang="zh-CN" altLang="zh-CN" sz="1200" kern="1200" dirty="0">
                <a:solidFill>
                  <a:schemeClr val="tx1"/>
                </a:solidFill>
                <a:effectLst/>
                <a:latin typeface="Times New Roman" pitchFamily="18" charset="0"/>
                <a:ea typeface="宋体" pitchFamily="2" charset="-122"/>
                <a:cs typeface="+mn-cs"/>
              </a:rPr>
              <a:t>，而任何元素出队都需要从栈</a:t>
            </a:r>
            <a:r>
              <a:rPr kumimoji="1" lang="en-US" altLang="zh-CN" sz="1200" kern="1200" dirty="0">
                <a:solidFill>
                  <a:schemeClr val="tx1"/>
                </a:solidFill>
                <a:effectLst/>
                <a:latin typeface="Times New Roman" pitchFamily="18" charset="0"/>
                <a:ea typeface="宋体" pitchFamily="2" charset="-122"/>
                <a:cs typeface="+mn-cs"/>
              </a:rPr>
              <a:t>A</a:t>
            </a:r>
            <a:r>
              <a:rPr kumimoji="1" lang="zh-CN" altLang="zh-CN" sz="1200" kern="1200" dirty="0">
                <a:solidFill>
                  <a:schemeClr val="tx1"/>
                </a:solidFill>
                <a:effectLst/>
                <a:latin typeface="Times New Roman" pitchFamily="18" charset="0"/>
                <a:ea typeface="宋体" pitchFamily="2" charset="-122"/>
                <a:cs typeface="+mn-cs"/>
              </a:rPr>
              <a:t>出栈，压入栈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，再从栈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出栈，因此需要消耗</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zh-CN" sz="1200" kern="1200" dirty="0">
                <a:solidFill>
                  <a:schemeClr val="tx1"/>
                </a:solidFill>
                <a:effectLst/>
                <a:latin typeface="Times New Roman" pitchFamily="18" charset="0"/>
                <a:ea typeface="宋体" pitchFamily="2" charset="-122"/>
                <a:cs typeface="+mn-cs"/>
              </a:rPr>
              <a:t>个代价，由此可见任何元素出队前均能保证</a:t>
            </a:r>
            <a:r>
              <a:rPr kumimoji="1" lang="en-US" altLang="zh-CN" sz="1200" kern="1200" dirty="0">
                <a:solidFill>
                  <a:schemeClr val="tx1"/>
                </a:solidFill>
                <a:effectLst/>
                <a:latin typeface="Times New Roman" pitchFamily="18" charset="0"/>
                <a:ea typeface="宋体" pitchFamily="2" charset="-122"/>
                <a:cs typeface="+mn-cs"/>
              </a:rPr>
              <a:t>accounting cost</a:t>
            </a:r>
            <a:r>
              <a:rPr kumimoji="1" lang="zh-CN" altLang="zh-CN" sz="1200" kern="1200" dirty="0">
                <a:solidFill>
                  <a:schemeClr val="tx1"/>
                </a:solidFill>
                <a:effectLst/>
                <a:latin typeface="Times New Roman" pitchFamily="18" charset="0"/>
                <a:ea typeface="宋体" pitchFamily="2" charset="-122"/>
                <a:cs typeface="+mn-cs"/>
              </a:rPr>
              <a:t>大于等于</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a:t>
            </a:r>
            <a:endParaRPr kumimoji="1" lang="en-US" altLang="zh-CN" sz="1200" kern="1200" dirty="0">
              <a:solidFill>
                <a:schemeClr val="tx1"/>
              </a:solidFill>
              <a:effectLst/>
              <a:latin typeface="Times New Roman" pitchFamily="18" charset="0"/>
              <a:ea typeface="宋体" pitchFamily="2" charset="-122"/>
              <a:cs typeface="+mn-cs"/>
            </a:endParaRPr>
          </a:p>
          <a:p>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en-US" sz="1200" kern="1200" dirty="0">
                <a:solidFill>
                  <a:schemeClr val="tx1"/>
                </a:solidFill>
                <a:effectLst/>
                <a:latin typeface="Times New Roman" pitchFamily="18" charset="0"/>
                <a:ea typeface="宋体" pitchFamily="2" charset="-122"/>
                <a:cs typeface="+mn-cs"/>
              </a:rPr>
              <a:t>一种更低的代价：</a:t>
            </a:r>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en-US" sz="1200" kern="1200" dirty="0">
                <a:solidFill>
                  <a:schemeClr val="tx1"/>
                </a:solidFill>
                <a:effectLst/>
                <a:latin typeface="Times New Roman" pitchFamily="18" charset="0"/>
                <a:ea typeface="宋体" pitchFamily="2" charset="-122"/>
                <a:cs typeface="+mn-cs"/>
              </a:rPr>
              <a:t>入</a:t>
            </a:r>
            <a:r>
              <a:rPr kumimoji="1" lang="zh-CN" altLang="zh-CN" sz="1200" kern="1200" dirty="0">
                <a:solidFill>
                  <a:schemeClr val="tx1"/>
                </a:solidFill>
                <a:effectLst/>
                <a:latin typeface="Times New Roman" pitchFamily="18" charset="0"/>
                <a:ea typeface="宋体" pitchFamily="2" charset="-122"/>
                <a:cs typeface="+mn-cs"/>
              </a:rPr>
              <a:t>队：</a:t>
            </a:r>
            <a:r>
              <a:rPr kumimoji="1" lang="en-US" altLang="zh-CN" sz="1200" kern="1200" dirty="0">
                <a:solidFill>
                  <a:schemeClr val="tx1"/>
                </a:solidFill>
                <a:effectLst/>
                <a:latin typeface="Times New Roman" pitchFamily="18" charset="0"/>
                <a:ea typeface="宋体" pitchFamily="2" charset="-122"/>
                <a:cs typeface="+mn-cs"/>
              </a:rPr>
              <a:t>actual cost = 1, accounting cost = 2</a:t>
            </a:r>
            <a:endParaRPr kumimoji="1" lang="zh-CN"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出队：</a:t>
            </a: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不为空</a:t>
            </a:r>
            <a:r>
              <a:rPr kumimoji="1" lang="en-US" altLang="zh-CN" sz="1200" kern="1200" dirty="0">
                <a:solidFill>
                  <a:schemeClr val="tx1"/>
                </a:solidFill>
                <a:effectLst/>
                <a:latin typeface="Times New Roman" pitchFamily="18" charset="0"/>
                <a:ea typeface="宋体" pitchFamily="2" charset="-122"/>
                <a:cs typeface="+mn-cs"/>
              </a:rPr>
              <a:t>actual cost = 1, accounting cost = 0</a:t>
            </a:r>
            <a:endParaRPr kumimoji="1" lang="zh-CN" altLang="zh-CN" sz="1200" kern="1200" dirty="0">
              <a:solidFill>
                <a:schemeClr val="tx1"/>
              </a:solidFill>
              <a:effectLst/>
              <a:latin typeface="Times New Roman" pitchFamily="18" charset="0"/>
              <a:ea typeface="宋体" pitchFamily="2" charset="-122"/>
              <a:cs typeface="+mn-cs"/>
            </a:endParaRP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为空</a:t>
            </a:r>
            <a:r>
              <a:rPr kumimoji="1" lang="en-US" altLang="zh-CN" sz="1200" kern="1200" dirty="0">
                <a:solidFill>
                  <a:schemeClr val="tx1"/>
                </a:solidFill>
                <a:effectLst/>
                <a:latin typeface="Times New Roman" pitchFamily="18" charset="0"/>
                <a:ea typeface="宋体" pitchFamily="2" charset="-122"/>
                <a:cs typeface="+mn-cs"/>
              </a:rPr>
              <a:t>actual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+ 1, accounting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a:t>
            </a:r>
            <a:r>
              <a:rPr kumimoji="1" lang="zh-CN" altLang="zh-CN" sz="1200" kern="1200" dirty="0">
                <a:solidFill>
                  <a:schemeClr val="tx1"/>
                </a:solidFill>
                <a:effectLst/>
                <a:latin typeface="Times New Roman" pitchFamily="18" charset="0"/>
                <a:ea typeface="宋体" pitchFamily="2" charset="-122"/>
                <a:cs typeface="+mn-cs"/>
              </a:rPr>
              <a:t>（其中</a:t>
            </a:r>
            <a:r>
              <a:rPr kumimoji="1" lang="en-US" altLang="zh-CN" sz="1200" i="1" kern="1200" dirty="0">
                <a:solidFill>
                  <a:schemeClr val="tx1"/>
                </a:solidFill>
                <a:effectLst/>
                <a:latin typeface="Times New Roman" pitchFamily="18" charset="0"/>
                <a:ea typeface="宋体" pitchFamily="2" charset="-122"/>
                <a:cs typeface="+mn-cs"/>
              </a:rPr>
              <a:t>s</a:t>
            </a:r>
            <a:r>
              <a:rPr kumimoji="1" lang="zh-CN" altLang="zh-CN" sz="1200" kern="1200" dirty="0">
                <a:solidFill>
                  <a:schemeClr val="tx1"/>
                </a:solidFill>
                <a:effectLst/>
                <a:latin typeface="Times New Roman" pitchFamily="18" charset="0"/>
                <a:ea typeface="宋体" pitchFamily="2" charset="-122"/>
                <a:cs typeface="+mn-cs"/>
              </a:rPr>
              <a:t>为栈</a:t>
            </a:r>
            <a:r>
              <a:rPr kumimoji="1" lang="en-US" altLang="zh-CN" sz="1200" kern="1200" dirty="0">
                <a:solidFill>
                  <a:schemeClr val="tx1"/>
                </a:solidFill>
                <a:effectLst/>
                <a:latin typeface="Times New Roman" pitchFamily="18" charset="0"/>
                <a:ea typeface="宋体" pitchFamily="2" charset="-122"/>
                <a:cs typeface="+mn-cs"/>
              </a:rPr>
              <a:t>A</a:t>
            </a:r>
            <a:r>
              <a:rPr kumimoji="1" lang="zh-CN" altLang="zh-CN" sz="1200" kern="1200" dirty="0">
                <a:solidFill>
                  <a:schemeClr val="tx1"/>
                </a:solidFill>
                <a:effectLst/>
                <a:latin typeface="Times New Roman" pitchFamily="18" charset="0"/>
                <a:ea typeface="宋体" pitchFamily="2" charset="-122"/>
                <a:cs typeface="+mn-cs"/>
              </a:rPr>
              <a:t>中当前元素个数）</a:t>
            </a:r>
          </a:p>
          <a:p>
            <a:r>
              <a:rPr kumimoji="1" lang="zh-CN" altLang="zh-CN" sz="1200" kern="1200" dirty="0">
                <a:solidFill>
                  <a:schemeClr val="tx1"/>
                </a:solidFill>
                <a:effectLst/>
                <a:latin typeface="Times New Roman" pitchFamily="18" charset="0"/>
                <a:ea typeface="宋体" pitchFamily="2" charset="-122"/>
                <a:cs typeface="+mn-cs"/>
              </a:rPr>
              <a:t>入队操作的</a:t>
            </a:r>
            <a:r>
              <a:rPr kumimoji="1" lang="en-US" altLang="zh-CN" sz="1200" kern="1200" dirty="0">
                <a:solidFill>
                  <a:schemeClr val="tx1"/>
                </a:solidFill>
                <a:effectLst/>
                <a:latin typeface="Times New Roman" pitchFamily="18" charset="0"/>
                <a:ea typeface="宋体" pitchFamily="2" charset="-122"/>
                <a:cs typeface="+mn-cs"/>
              </a:rPr>
              <a:t>Amortized cost</a:t>
            </a:r>
            <a:r>
              <a:rPr kumimoji="1" lang="zh-CN" altLang="zh-CN" sz="1200" kern="1200" dirty="0">
                <a:solidFill>
                  <a:schemeClr val="tx1"/>
                </a:solidFill>
                <a:effectLst/>
                <a:latin typeface="Times New Roman" pitchFamily="18" charset="0"/>
                <a:ea typeface="宋体" pitchFamily="2" charset="-122"/>
                <a:cs typeface="+mn-cs"/>
              </a:rPr>
              <a:t>为</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zh-CN" sz="1200" kern="1200" dirty="0">
                <a:solidFill>
                  <a:schemeClr val="tx1"/>
                </a:solidFill>
                <a:effectLst/>
                <a:latin typeface="Times New Roman" pitchFamily="18" charset="0"/>
                <a:ea typeface="宋体" pitchFamily="2" charset="-122"/>
                <a:cs typeface="+mn-cs"/>
              </a:rPr>
              <a:t>，出队操作为</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4707FA08-1CD4-4791-A6A7-6CDA0FC13A00}" type="slidenum">
              <a:rPr lang="zh-CN" altLang="en-US" smtClean="0"/>
              <a:pPr>
                <a:defRPr/>
              </a:pPr>
              <a:t>25</a:t>
            </a:fld>
            <a:endParaRPr lang="en-US" altLang="zh-CN"/>
          </a:p>
        </p:txBody>
      </p:sp>
    </p:spTree>
    <p:extLst>
      <p:ext uri="{BB962C8B-B14F-4D97-AF65-F5344CB8AC3E}">
        <p14:creationId xmlns:p14="http://schemas.microsoft.com/office/powerpoint/2010/main" val="1274080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时间复杂度分析：</a:t>
            </a:r>
          </a:p>
          <a:p>
            <a:r>
              <a:rPr kumimoji="1" lang="zh-CN" altLang="zh-CN" sz="1200" kern="1200" dirty="0">
                <a:solidFill>
                  <a:schemeClr val="tx1"/>
                </a:solidFill>
                <a:effectLst/>
                <a:latin typeface="Times New Roman" pitchFamily="18" charset="0"/>
                <a:ea typeface="宋体" pitchFamily="2" charset="-122"/>
                <a:cs typeface="+mn-cs"/>
              </a:rPr>
              <a:t>入队和一些出队的情况复杂度均为</a:t>
            </a:r>
            <a:r>
              <a:rPr kumimoji="1" lang="en-US" altLang="zh-CN" sz="1200" i="1" kern="1200" dirty="0">
                <a:solidFill>
                  <a:schemeClr val="tx1"/>
                </a:solidFill>
                <a:effectLst/>
                <a:latin typeface="Times New Roman" pitchFamily="18" charset="0"/>
                <a:ea typeface="宋体" pitchFamily="2" charset="-122"/>
                <a:cs typeface="+mn-cs"/>
              </a:rPr>
              <a:t>O</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，但有些出队情况复杂度较高达到</a:t>
            </a:r>
            <a:r>
              <a:rPr kumimoji="1" lang="en-US" altLang="zh-CN" sz="1200" i="1" kern="1200" dirty="0">
                <a:solidFill>
                  <a:schemeClr val="tx1"/>
                </a:solidFill>
                <a:effectLst/>
                <a:latin typeface="Times New Roman" pitchFamily="18" charset="0"/>
                <a:ea typeface="宋体" pitchFamily="2" charset="-122"/>
                <a:cs typeface="+mn-cs"/>
              </a:rPr>
              <a:t>O</a:t>
            </a:r>
            <a:r>
              <a:rPr kumimoji="1" lang="en-US" altLang="zh-CN" sz="1200" kern="1200" dirty="0">
                <a:solidFill>
                  <a:schemeClr val="tx1"/>
                </a:solidFill>
                <a:effectLst/>
                <a:latin typeface="Times New Roman" pitchFamily="18" charset="0"/>
                <a:ea typeface="宋体" pitchFamily="2" charset="-122"/>
                <a:cs typeface="+mn-cs"/>
              </a:rPr>
              <a:t>(</a:t>
            </a:r>
            <a:r>
              <a:rPr kumimoji="1" lang="en-US" altLang="zh-CN" sz="1200" i="1" kern="1200" dirty="0">
                <a:solidFill>
                  <a:schemeClr val="tx1"/>
                </a:solidFill>
                <a:effectLst/>
                <a:latin typeface="Times New Roman" pitchFamily="18" charset="0"/>
                <a:ea typeface="宋体" pitchFamily="2" charset="-122"/>
                <a:cs typeface="+mn-cs"/>
              </a:rPr>
              <a:t>n</a:t>
            </a:r>
            <a:r>
              <a:rPr kumimoji="1" lang="en-US" altLang="zh-CN" sz="1200" kern="1200" dirty="0">
                <a:solidFill>
                  <a:schemeClr val="tx1"/>
                </a:solidFill>
                <a:effectLst/>
                <a:latin typeface="Times New Roman" pitchFamily="18" charset="0"/>
                <a:ea typeface="宋体" pitchFamily="2" charset="-122"/>
                <a:cs typeface="+mn-cs"/>
              </a:rPr>
              <a:t>)</a:t>
            </a:r>
            <a:r>
              <a:rPr kumimoji="1" lang="zh-CN" altLang="zh-CN" sz="1200" kern="1200" dirty="0">
                <a:solidFill>
                  <a:schemeClr val="tx1"/>
                </a:solidFill>
                <a:effectLst/>
                <a:latin typeface="Times New Roman" pitchFamily="18" charset="0"/>
                <a:ea typeface="宋体" pitchFamily="2" charset="-122"/>
                <a:cs typeface="+mn-cs"/>
              </a:rPr>
              <a:t>，故采用平摊分析的方法。</a:t>
            </a:r>
          </a:p>
          <a:p>
            <a:r>
              <a:rPr kumimoji="1" lang="en-US" altLang="zh-CN" sz="1200" kern="1200" dirty="0">
                <a:solidFill>
                  <a:schemeClr val="tx1"/>
                </a:solidFill>
                <a:effectLst/>
                <a:latin typeface="Times New Roman" pitchFamily="18" charset="0"/>
                <a:ea typeface="宋体" pitchFamily="2" charset="-122"/>
                <a:cs typeface="+mn-cs"/>
              </a:rPr>
              <a:t>Amortized cost = actual cost + accounting cost</a:t>
            </a:r>
            <a:endParaRPr kumimoji="1" lang="zh-CN"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入队：</a:t>
            </a:r>
            <a:r>
              <a:rPr kumimoji="1" lang="en-US" altLang="zh-CN" sz="1200" kern="1200" dirty="0">
                <a:solidFill>
                  <a:schemeClr val="tx1"/>
                </a:solidFill>
                <a:effectLst/>
                <a:latin typeface="Times New Roman" pitchFamily="18" charset="0"/>
                <a:ea typeface="宋体" pitchFamily="2" charset="-122"/>
                <a:cs typeface="+mn-cs"/>
              </a:rPr>
              <a:t>actual cost = 1, accounting cost = 3</a:t>
            </a:r>
            <a:endParaRPr kumimoji="1" lang="zh-CN"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出队：</a:t>
            </a: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不为空</a:t>
            </a:r>
            <a:r>
              <a:rPr kumimoji="1" lang="en-US" altLang="zh-CN" sz="1200" kern="1200" dirty="0">
                <a:solidFill>
                  <a:schemeClr val="tx1"/>
                </a:solidFill>
                <a:effectLst/>
                <a:latin typeface="Times New Roman" pitchFamily="18" charset="0"/>
                <a:ea typeface="宋体" pitchFamily="2" charset="-122"/>
                <a:cs typeface="+mn-cs"/>
              </a:rPr>
              <a:t>actual cost = 1, accounting cost = -1</a:t>
            </a:r>
            <a:endParaRPr kumimoji="1" lang="zh-CN" altLang="zh-CN" sz="1200" kern="1200" dirty="0">
              <a:solidFill>
                <a:schemeClr val="tx1"/>
              </a:solidFill>
              <a:effectLst/>
              <a:latin typeface="Times New Roman" pitchFamily="18" charset="0"/>
              <a:ea typeface="宋体" pitchFamily="2" charset="-122"/>
              <a:cs typeface="+mn-cs"/>
            </a:endParaRP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为空</a:t>
            </a:r>
            <a:r>
              <a:rPr kumimoji="1" lang="en-US" altLang="zh-CN" sz="1200" kern="1200" dirty="0">
                <a:solidFill>
                  <a:schemeClr val="tx1"/>
                </a:solidFill>
                <a:effectLst/>
                <a:latin typeface="Times New Roman" pitchFamily="18" charset="0"/>
                <a:ea typeface="宋体" pitchFamily="2" charset="-122"/>
                <a:cs typeface="+mn-cs"/>
              </a:rPr>
              <a:t>actual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+ 1, accounting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- 1 </a:t>
            </a:r>
            <a:r>
              <a:rPr kumimoji="1" lang="zh-CN" altLang="zh-CN" sz="1200" kern="1200" dirty="0">
                <a:solidFill>
                  <a:schemeClr val="tx1"/>
                </a:solidFill>
                <a:effectLst/>
                <a:latin typeface="Times New Roman" pitchFamily="18" charset="0"/>
                <a:ea typeface="宋体" pitchFamily="2" charset="-122"/>
                <a:cs typeface="+mn-cs"/>
              </a:rPr>
              <a:t>（其中</a:t>
            </a:r>
            <a:r>
              <a:rPr kumimoji="1" lang="en-US" altLang="zh-CN" sz="1200" i="1" kern="1200" dirty="0">
                <a:solidFill>
                  <a:schemeClr val="tx1"/>
                </a:solidFill>
                <a:effectLst/>
                <a:latin typeface="Times New Roman" pitchFamily="18" charset="0"/>
                <a:ea typeface="宋体" pitchFamily="2" charset="-122"/>
                <a:cs typeface="+mn-cs"/>
              </a:rPr>
              <a:t>s</a:t>
            </a:r>
            <a:r>
              <a:rPr kumimoji="1" lang="zh-CN" altLang="zh-CN" sz="1200" kern="1200" dirty="0">
                <a:solidFill>
                  <a:schemeClr val="tx1"/>
                </a:solidFill>
                <a:effectLst/>
                <a:latin typeface="Times New Roman" pitchFamily="18" charset="0"/>
                <a:ea typeface="宋体" pitchFamily="2" charset="-122"/>
                <a:cs typeface="+mn-cs"/>
              </a:rPr>
              <a:t>为栈</a:t>
            </a:r>
            <a:r>
              <a:rPr kumimoji="1" lang="en-US" altLang="zh-CN" sz="1200" kern="1200" dirty="0">
                <a:solidFill>
                  <a:schemeClr val="tx1"/>
                </a:solidFill>
                <a:effectLst/>
                <a:latin typeface="Times New Roman" pitchFamily="18" charset="0"/>
                <a:ea typeface="宋体" pitchFamily="2" charset="-122"/>
                <a:cs typeface="+mn-cs"/>
              </a:rPr>
              <a:t>A</a:t>
            </a:r>
            <a:r>
              <a:rPr kumimoji="1" lang="zh-CN" altLang="zh-CN" sz="1200" kern="1200" dirty="0">
                <a:solidFill>
                  <a:schemeClr val="tx1"/>
                </a:solidFill>
                <a:effectLst/>
                <a:latin typeface="Times New Roman" pitchFamily="18" charset="0"/>
                <a:ea typeface="宋体" pitchFamily="2" charset="-122"/>
                <a:cs typeface="+mn-cs"/>
              </a:rPr>
              <a:t>中当前元素个数）</a:t>
            </a:r>
          </a:p>
          <a:p>
            <a:r>
              <a:rPr kumimoji="1" lang="zh-CN" altLang="zh-CN" sz="1200" kern="1200" dirty="0">
                <a:solidFill>
                  <a:schemeClr val="tx1"/>
                </a:solidFill>
                <a:effectLst/>
                <a:latin typeface="Times New Roman" pitchFamily="18" charset="0"/>
                <a:ea typeface="宋体" pitchFamily="2" charset="-122"/>
                <a:cs typeface="+mn-cs"/>
              </a:rPr>
              <a:t>入队操作的</a:t>
            </a:r>
            <a:r>
              <a:rPr kumimoji="1" lang="en-US" altLang="zh-CN" sz="1200" kern="1200" dirty="0">
                <a:solidFill>
                  <a:schemeClr val="tx1"/>
                </a:solidFill>
                <a:effectLst/>
                <a:latin typeface="Times New Roman" pitchFamily="18" charset="0"/>
                <a:ea typeface="宋体" pitchFamily="2" charset="-122"/>
                <a:cs typeface="+mn-cs"/>
              </a:rPr>
              <a:t>Amortized cost</a:t>
            </a:r>
            <a:r>
              <a:rPr kumimoji="1" lang="zh-CN" altLang="zh-CN" sz="1200" kern="1200" dirty="0">
                <a:solidFill>
                  <a:schemeClr val="tx1"/>
                </a:solidFill>
                <a:effectLst/>
                <a:latin typeface="Times New Roman" pitchFamily="18" charset="0"/>
                <a:ea typeface="宋体" pitchFamily="2" charset="-122"/>
                <a:cs typeface="+mn-cs"/>
              </a:rPr>
              <a:t>为</a:t>
            </a:r>
            <a:r>
              <a:rPr kumimoji="1" lang="en-US" altLang="zh-CN" sz="1200" kern="1200" dirty="0">
                <a:solidFill>
                  <a:schemeClr val="tx1"/>
                </a:solidFill>
                <a:effectLst/>
                <a:latin typeface="Times New Roman" pitchFamily="18" charset="0"/>
                <a:ea typeface="宋体" pitchFamily="2" charset="-122"/>
                <a:cs typeface="+mn-cs"/>
              </a:rPr>
              <a:t>4</a:t>
            </a:r>
            <a:r>
              <a:rPr kumimoji="1" lang="zh-CN" altLang="zh-CN" sz="1200" kern="1200" dirty="0">
                <a:solidFill>
                  <a:schemeClr val="tx1"/>
                </a:solidFill>
                <a:effectLst/>
                <a:latin typeface="Times New Roman" pitchFamily="18" charset="0"/>
                <a:ea typeface="宋体" pitchFamily="2" charset="-122"/>
                <a:cs typeface="+mn-cs"/>
              </a:rPr>
              <a:t>，出队操作为</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。由于任意元素出队的前提是该元素要入队，故在元素出队前有</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zh-CN" sz="1200" kern="1200" dirty="0">
                <a:solidFill>
                  <a:schemeClr val="tx1"/>
                </a:solidFill>
                <a:effectLst/>
                <a:latin typeface="Times New Roman" pitchFamily="18" charset="0"/>
                <a:ea typeface="宋体" pitchFamily="2" charset="-122"/>
                <a:cs typeface="+mn-cs"/>
              </a:rPr>
              <a:t>个</a:t>
            </a:r>
            <a:r>
              <a:rPr kumimoji="1" lang="en-US" altLang="zh-CN" sz="1200" kern="1200" dirty="0">
                <a:solidFill>
                  <a:schemeClr val="tx1"/>
                </a:solidFill>
                <a:effectLst/>
                <a:latin typeface="Times New Roman" pitchFamily="18" charset="0"/>
                <a:ea typeface="宋体" pitchFamily="2" charset="-122"/>
                <a:cs typeface="+mn-cs"/>
              </a:rPr>
              <a:t>accounting cost</a:t>
            </a:r>
            <a:r>
              <a:rPr kumimoji="1" lang="zh-CN" altLang="zh-CN" sz="1200" kern="1200" dirty="0">
                <a:solidFill>
                  <a:schemeClr val="tx1"/>
                </a:solidFill>
                <a:effectLst/>
                <a:latin typeface="Times New Roman" pitchFamily="18" charset="0"/>
                <a:ea typeface="宋体" pitchFamily="2" charset="-122"/>
                <a:cs typeface="+mn-cs"/>
              </a:rPr>
              <a:t>，而任何元素出队都需要从栈</a:t>
            </a:r>
            <a:r>
              <a:rPr kumimoji="1" lang="en-US" altLang="zh-CN" sz="1200" kern="1200" dirty="0">
                <a:solidFill>
                  <a:schemeClr val="tx1"/>
                </a:solidFill>
                <a:effectLst/>
                <a:latin typeface="Times New Roman" pitchFamily="18" charset="0"/>
                <a:ea typeface="宋体" pitchFamily="2" charset="-122"/>
                <a:cs typeface="+mn-cs"/>
              </a:rPr>
              <a:t>A</a:t>
            </a:r>
            <a:r>
              <a:rPr kumimoji="1" lang="zh-CN" altLang="zh-CN" sz="1200" kern="1200" dirty="0">
                <a:solidFill>
                  <a:schemeClr val="tx1"/>
                </a:solidFill>
                <a:effectLst/>
                <a:latin typeface="Times New Roman" pitchFamily="18" charset="0"/>
                <a:ea typeface="宋体" pitchFamily="2" charset="-122"/>
                <a:cs typeface="+mn-cs"/>
              </a:rPr>
              <a:t>出栈，压入栈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，再从栈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出栈，因此需要消耗</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zh-CN" sz="1200" kern="1200" dirty="0">
                <a:solidFill>
                  <a:schemeClr val="tx1"/>
                </a:solidFill>
                <a:effectLst/>
                <a:latin typeface="Times New Roman" pitchFamily="18" charset="0"/>
                <a:ea typeface="宋体" pitchFamily="2" charset="-122"/>
                <a:cs typeface="+mn-cs"/>
              </a:rPr>
              <a:t>个代价，由此可见任何元素出队前均能保证</a:t>
            </a:r>
            <a:r>
              <a:rPr kumimoji="1" lang="en-US" altLang="zh-CN" sz="1200" kern="1200" dirty="0">
                <a:solidFill>
                  <a:schemeClr val="tx1"/>
                </a:solidFill>
                <a:effectLst/>
                <a:latin typeface="Times New Roman" pitchFamily="18" charset="0"/>
                <a:ea typeface="宋体" pitchFamily="2" charset="-122"/>
                <a:cs typeface="+mn-cs"/>
              </a:rPr>
              <a:t>accounting cost</a:t>
            </a:r>
            <a:r>
              <a:rPr kumimoji="1" lang="zh-CN" altLang="zh-CN" sz="1200" kern="1200" dirty="0">
                <a:solidFill>
                  <a:schemeClr val="tx1"/>
                </a:solidFill>
                <a:effectLst/>
                <a:latin typeface="Times New Roman" pitchFamily="18" charset="0"/>
                <a:ea typeface="宋体" pitchFamily="2" charset="-122"/>
                <a:cs typeface="+mn-cs"/>
              </a:rPr>
              <a:t>大于等于</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a:t>
            </a:r>
            <a:endParaRPr kumimoji="1" lang="en-US" altLang="zh-CN" sz="1200" kern="1200" dirty="0">
              <a:solidFill>
                <a:schemeClr val="tx1"/>
              </a:solidFill>
              <a:effectLst/>
              <a:latin typeface="Times New Roman" pitchFamily="18" charset="0"/>
              <a:ea typeface="宋体" pitchFamily="2" charset="-122"/>
              <a:cs typeface="+mn-cs"/>
            </a:endParaRPr>
          </a:p>
          <a:p>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en-US" sz="1200" kern="1200" dirty="0">
                <a:solidFill>
                  <a:schemeClr val="tx1"/>
                </a:solidFill>
                <a:effectLst/>
                <a:latin typeface="Times New Roman" pitchFamily="18" charset="0"/>
                <a:ea typeface="宋体" pitchFamily="2" charset="-122"/>
                <a:cs typeface="+mn-cs"/>
              </a:rPr>
              <a:t>一种更低的代价：</a:t>
            </a:r>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en-US" sz="1200" kern="1200" dirty="0">
                <a:solidFill>
                  <a:schemeClr val="tx1"/>
                </a:solidFill>
                <a:effectLst/>
                <a:latin typeface="Times New Roman" pitchFamily="18" charset="0"/>
                <a:ea typeface="宋体" pitchFamily="2" charset="-122"/>
                <a:cs typeface="+mn-cs"/>
              </a:rPr>
              <a:t>入</a:t>
            </a:r>
            <a:r>
              <a:rPr kumimoji="1" lang="zh-CN" altLang="zh-CN" sz="1200" kern="1200" dirty="0">
                <a:solidFill>
                  <a:schemeClr val="tx1"/>
                </a:solidFill>
                <a:effectLst/>
                <a:latin typeface="Times New Roman" pitchFamily="18" charset="0"/>
                <a:ea typeface="宋体" pitchFamily="2" charset="-122"/>
                <a:cs typeface="+mn-cs"/>
              </a:rPr>
              <a:t>队：</a:t>
            </a:r>
            <a:r>
              <a:rPr kumimoji="1" lang="en-US" altLang="zh-CN" sz="1200" kern="1200" dirty="0">
                <a:solidFill>
                  <a:schemeClr val="tx1"/>
                </a:solidFill>
                <a:effectLst/>
                <a:latin typeface="Times New Roman" pitchFamily="18" charset="0"/>
                <a:ea typeface="宋体" pitchFamily="2" charset="-122"/>
                <a:cs typeface="+mn-cs"/>
              </a:rPr>
              <a:t>actual cost = 1, accounting cost = 2</a:t>
            </a:r>
            <a:endParaRPr kumimoji="1" lang="zh-CN"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出队：</a:t>
            </a: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不为空</a:t>
            </a:r>
            <a:r>
              <a:rPr kumimoji="1" lang="en-US" altLang="zh-CN" sz="1200" kern="1200" dirty="0">
                <a:solidFill>
                  <a:schemeClr val="tx1"/>
                </a:solidFill>
                <a:effectLst/>
                <a:latin typeface="Times New Roman" pitchFamily="18" charset="0"/>
                <a:ea typeface="宋体" pitchFamily="2" charset="-122"/>
                <a:cs typeface="+mn-cs"/>
              </a:rPr>
              <a:t>actual cost = 1, accounting cost = 0</a:t>
            </a:r>
            <a:endParaRPr kumimoji="1" lang="zh-CN" altLang="zh-CN" sz="1200" kern="1200" dirty="0">
              <a:solidFill>
                <a:schemeClr val="tx1"/>
              </a:solidFill>
              <a:effectLst/>
              <a:latin typeface="Times New Roman" pitchFamily="18" charset="0"/>
              <a:ea typeface="宋体" pitchFamily="2" charset="-122"/>
              <a:cs typeface="+mn-cs"/>
            </a:endParaRP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为空</a:t>
            </a:r>
            <a:r>
              <a:rPr kumimoji="1" lang="en-US" altLang="zh-CN" sz="1200" kern="1200" dirty="0">
                <a:solidFill>
                  <a:schemeClr val="tx1"/>
                </a:solidFill>
                <a:effectLst/>
                <a:latin typeface="Times New Roman" pitchFamily="18" charset="0"/>
                <a:ea typeface="宋体" pitchFamily="2" charset="-122"/>
                <a:cs typeface="+mn-cs"/>
              </a:rPr>
              <a:t>actual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+ 1, accounting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a:t>
            </a:r>
            <a:r>
              <a:rPr kumimoji="1" lang="zh-CN" altLang="zh-CN" sz="1200" kern="1200" dirty="0">
                <a:solidFill>
                  <a:schemeClr val="tx1"/>
                </a:solidFill>
                <a:effectLst/>
                <a:latin typeface="Times New Roman" pitchFamily="18" charset="0"/>
                <a:ea typeface="宋体" pitchFamily="2" charset="-122"/>
                <a:cs typeface="+mn-cs"/>
              </a:rPr>
              <a:t>（其中</a:t>
            </a:r>
            <a:r>
              <a:rPr kumimoji="1" lang="en-US" altLang="zh-CN" sz="1200" i="1" kern="1200" dirty="0">
                <a:solidFill>
                  <a:schemeClr val="tx1"/>
                </a:solidFill>
                <a:effectLst/>
                <a:latin typeface="Times New Roman" pitchFamily="18" charset="0"/>
                <a:ea typeface="宋体" pitchFamily="2" charset="-122"/>
                <a:cs typeface="+mn-cs"/>
              </a:rPr>
              <a:t>s</a:t>
            </a:r>
            <a:r>
              <a:rPr kumimoji="1" lang="zh-CN" altLang="zh-CN" sz="1200" kern="1200" dirty="0">
                <a:solidFill>
                  <a:schemeClr val="tx1"/>
                </a:solidFill>
                <a:effectLst/>
                <a:latin typeface="Times New Roman" pitchFamily="18" charset="0"/>
                <a:ea typeface="宋体" pitchFamily="2" charset="-122"/>
                <a:cs typeface="+mn-cs"/>
              </a:rPr>
              <a:t>为栈</a:t>
            </a:r>
            <a:r>
              <a:rPr kumimoji="1" lang="en-US" altLang="zh-CN" sz="1200" kern="1200" dirty="0">
                <a:solidFill>
                  <a:schemeClr val="tx1"/>
                </a:solidFill>
                <a:effectLst/>
                <a:latin typeface="Times New Roman" pitchFamily="18" charset="0"/>
                <a:ea typeface="宋体" pitchFamily="2" charset="-122"/>
                <a:cs typeface="+mn-cs"/>
              </a:rPr>
              <a:t>A</a:t>
            </a:r>
            <a:r>
              <a:rPr kumimoji="1" lang="zh-CN" altLang="zh-CN" sz="1200" kern="1200" dirty="0">
                <a:solidFill>
                  <a:schemeClr val="tx1"/>
                </a:solidFill>
                <a:effectLst/>
                <a:latin typeface="Times New Roman" pitchFamily="18" charset="0"/>
                <a:ea typeface="宋体" pitchFamily="2" charset="-122"/>
                <a:cs typeface="+mn-cs"/>
              </a:rPr>
              <a:t>中当前元素个数）</a:t>
            </a:r>
          </a:p>
          <a:p>
            <a:r>
              <a:rPr kumimoji="1" lang="zh-CN" altLang="zh-CN" sz="1200" kern="1200" dirty="0">
                <a:solidFill>
                  <a:schemeClr val="tx1"/>
                </a:solidFill>
                <a:effectLst/>
                <a:latin typeface="Times New Roman" pitchFamily="18" charset="0"/>
                <a:ea typeface="宋体" pitchFamily="2" charset="-122"/>
                <a:cs typeface="+mn-cs"/>
              </a:rPr>
              <a:t>入队操作的</a:t>
            </a:r>
            <a:r>
              <a:rPr kumimoji="1" lang="en-US" altLang="zh-CN" sz="1200" kern="1200" dirty="0">
                <a:solidFill>
                  <a:schemeClr val="tx1"/>
                </a:solidFill>
                <a:effectLst/>
                <a:latin typeface="Times New Roman" pitchFamily="18" charset="0"/>
                <a:ea typeface="宋体" pitchFamily="2" charset="-122"/>
                <a:cs typeface="+mn-cs"/>
              </a:rPr>
              <a:t>Amortized cost</a:t>
            </a:r>
            <a:r>
              <a:rPr kumimoji="1" lang="zh-CN" altLang="zh-CN" sz="1200" kern="1200" dirty="0">
                <a:solidFill>
                  <a:schemeClr val="tx1"/>
                </a:solidFill>
                <a:effectLst/>
                <a:latin typeface="Times New Roman" pitchFamily="18" charset="0"/>
                <a:ea typeface="宋体" pitchFamily="2" charset="-122"/>
                <a:cs typeface="+mn-cs"/>
              </a:rPr>
              <a:t>为</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zh-CN" sz="1200" kern="1200" dirty="0">
                <a:solidFill>
                  <a:schemeClr val="tx1"/>
                </a:solidFill>
                <a:effectLst/>
                <a:latin typeface="Times New Roman" pitchFamily="18" charset="0"/>
                <a:ea typeface="宋体" pitchFamily="2" charset="-122"/>
                <a:cs typeface="+mn-cs"/>
              </a:rPr>
              <a:t>，出队操作为</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4707FA08-1CD4-4791-A6A7-6CDA0FC13A00}" type="slidenum">
              <a:rPr lang="zh-CN" altLang="en-US" smtClean="0"/>
              <a:pPr>
                <a:defRPr/>
              </a:pPr>
              <a:t>26</a:t>
            </a:fld>
            <a:endParaRPr lang="en-US" altLang="zh-CN"/>
          </a:p>
        </p:txBody>
      </p:sp>
    </p:spTree>
    <p:extLst>
      <p:ext uri="{BB962C8B-B14F-4D97-AF65-F5344CB8AC3E}">
        <p14:creationId xmlns:p14="http://schemas.microsoft.com/office/powerpoint/2010/main" val="3343076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时间复杂度分析：</a:t>
            </a:r>
          </a:p>
          <a:p>
            <a:r>
              <a:rPr kumimoji="1" lang="zh-CN" altLang="zh-CN" sz="1200" kern="1200" dirty="0">
                <a:solidFill>
                  <a:schemeClr val="tx1"/>
                </a:solidFill>
                <a:effectLst/>
                <a:latin typeface="Times New Roman" pitchFamily="18" charset="0"/>
                <a:ea typeface="宋体" pitchFamily="2" charset="-122"/>
                <a:cs typeface="+mn-cs"/>
              </a:rPr>
              <a:t>入队和一些出队的情况复杂度均为</a:t>
            </a:r>
            <a:r>
              <a:rPr kumimoji="1" lang="en-US" altLang="zh-CN" sz="1200" i="1" kern="1200" dirty="0">
                <a:solidFill>
                  <a:schemeClr val="tx1"/>
                </a:solidFill>
                <a:effectLst/>
                <a:latin typeface="Times New Roman" pitchFamily="18" charset="0"/>
                <a:ea typeface="宋体" pitchFamily="2" charset="-122"/>
                <a:cs typeface="+mn-cs"/>
              </a:rPr>
              <a:t>O</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，但有些出队情况复杂度较高达到</a:t>
            </a:r>
            <a:r>
              <a:rPr kumimoji="1" lang="en-US" altLang="zh-CN" sz="1200" i="1" kern="1200" dirty="0">
                <a:solidFill>
                  <a:schemeClr val="tx1"/>
                </a:solidFill>
                <a:effectLst/>
                <a:latin typeface="Times New Roman" pitchFamily="18" charset="0"/>
                <a:ea typeface="宋体" pitchFamily="2" charset="-122"/>
                <a:cs typeface="+mn-cs"/>
              </a:rPr>
              <a:t>O</a:t>
            </a:r>
            <a:r>
              <a:rPr kumimoji="1" lang="en-US" altLang="zh-CN" sz="1200" kern="1200" dirty="0">
                <a:solidFill>
                  <a:schemeClr val="tx1"/>
                </a:solidFill>
                <a:effectLst/>
                <a:latin typeface="Times New Roman" pitchFamily="18" charset="0"/>
                <a:ea typeface="宋体" pitchFamily="2" charset="-122"/>
                <a:cs typeface="+mn-cs"/>
              </a:rPr>
              <a:t>(</a:t>
            </a:r>
            <a:r>
              <a:rPr kumimoji="1" lang="en-US" altLang="zh-CN" sz="1200" i="1" kern="1200" dirty="0">
                <a:solidFill>
                  <a:schemeClr val="tx1"/>
                </a:solidFill>
                <a:effectLst/>
                <a:latin typeface="Times New Roman" pitchFamily="18" charset="0"/>
                <a:ea typeface="宋体" pitchFamily="2" charset="-122"/>
                <a:cs typeface="+mn-cs"/>
              </a:rPr>
              <a:t>n</a:t>
            </a:r>
            <a:r>
              <a:rPr kumimoji="1" lang="en-US" altLang="zh-CN" sz="1200" kern="1200" dirty="0">
                <a:solidFill>
                  <a:schemeClr val="tx1"/>
                </a:solidFill>
                <a:effectLst/>
                <a:latin typeface="Times New Roman" pitchFamily="18" charset="0"/>
                <a:ea typeface="宋体" pitchFamily="2" charset="-122"/>
                <a:cs typeface="+mn-cs"/>
              </a:rPr>
              <a:t>)</a:t>
            </a:r>
            <a:r>
              <a:rPr kumimoji="1" lang="zh-CN" altLang="zh-CN" sz="1200" kern="1200" dirty="0">
                <a:solidFill>
                  <a:schemeClr val="tx1"/>
                </a:solidFill>
                <a:effectLst/>
                <a:latin typeface="Times New Roman" pitchFamily="18" charset="0"/>
                <a:ea typeface="宋体" pitchFamily="2" charset="-122"/>
                <a:cs typeface="+mn-cs"/>
              </a:rPr>
              <a:t>，故采用平摊分析的方法。</a:t>
            </a:r>
          </a:p>
          <a:p>
            <a:r>
              <a:rPr kumimoji="1" lang="en-US" altLang="zh-CN" sz="1200" kern="1200" dirty="0">
                <a:solidFill>
                  <a:schemeClr val="tx1"/>
                </a:solidFill>
                <a:effectLst/>
                <a:latin typeface="Times New Roman" pitchFamily="18" charset="0"/>
                <a:ea typeface="宋体" pitchFamily="2" charset="-122"/>
                <a:cs typeface="+mn-cs"/>
              </a:rPr>
              <a:t>Amortized cost = actual cost + accounting cost</a:t>
            </a:r>
            <a:endParaRPr kumimoji="1" lang="zh-CN"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入队：</a:t>
            </a:r>
            <a:r>
              <a:rPr kumimoji="1" lang="en-US" altLang="zh-CN" sz="1200" kern="1200" dirty="0">
                <a:solidFill>
                  <a:schemeClr val="tx1"/>
                </a:solidFill>
                <a:effectLst/>
                <a:latin typeface="Times New Roman" pitchFamily="18" charset="0"/>
                <a:ea typeface="宋体" pitchFamily="2" charset="-122"/>
                <a:cs typeface="+mn-cs"/>
              </a:rPr>
              <a:t>actual cost = 1, accounting cost = 3</a:t>
            </a:r>
            <a:endParaRPr kumimoji="1" lang="zh-CN"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出队：</a:t>
            </a: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不为空</a:t>
            </a:r>
            <a:r>
              <a:rPr kumimoji="1" lang="en-US" altLang="zh-CN" sz="1200" kern="1200" dirty="0">
                <a:solidFill>
                  <a:schemeClr val="tx1"/>
                </a:solidFill>
                <a:effectLst/>
                <a:latin typeface="Times New Roman" pitchFamily="18" charset="0"/>
                <a:ea typeface="宋体" pitchFamily="2" charset="-122"/>
                <a:cs typeface="+mn-cs"/>
              </a:rPr>
              <a:t>actual cost = 1, accounting cost = -1</a:t>
            </a:r>
            <a:endParaRPr kumimoji="1" lang="zh-CN" altLang="zh-CN" sz="1200" kern="1200" dirty="0">
              <a:solidFill>
                <a:schemeClr val="tx1"/>
              </a:solidFill>
              <a:effectLst/>
              <a:latin typeface="Times New Roman" pitchFamily="18" charset="0"/>
              <a:ea typeface="宋体" pitchFamily="2" charset="-122"/>
              <a:cs typeface="+mn-cs"/>
            </a:endParaRP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为空</a:t>
            </a:r>
            <a:r>
              <a:rPr kumimoji="1" lang="en-US" altLang="zh-CN" sz="1200" kern="1200" dirty="0">
                <a:solidFill>
                  <a:schemeClr val="tx1"/>
                </a:solidFill>
                <a:effectLst/>
                <a:latin typeface="Times New Roman" pitchFamily="18" charset="0"/>
                <a:ea typeface="宋体" pitchFamily="2" charset="-122"/>
                <a:cs typeface="+mn-cs"/>
              </a:rPr>
              <a:t>actual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+ 1, accounting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- 1 </a:t>
            </a:r>
            <a:r>
              <a:rPr kumimoji="1" lang="zh-CN" altLang="zh-CN" sz="1200" kern="1200" dirty="0">
                <a:solidFill>
                  <a:schemeClr val="tx1"/>
                </a:solidFill>
                <a:effectLst/>
                <a:latin typeface="Times New Roman" pitchFamily="18" charset="0"/>
                <a:ea typeface="宋体" pitchFamily="2" charset="-122"/>
                <a:cs typeface="+mn-cs"/>
              </a:rPr>
              <a:t>（其中</a:t>
            </a:r>
            <a:r>
              <a:rPr kumimoji="1" lang="en-US" altLang="zh-CN" sz="1200" i="1" kern="1200" dirty="0">
                <a:solidFill>
                  <a:schemeClr val="tx1"/>
                </a:solidFill>
                <a:effectLst/>
                <a:latin typeface="Times New Roman" pitchFamily="18" charset="0"/>
                <a:ea typeface="宋体" pitchFamily="2" charset="-122"/>
                <a:cs typeface="+mn-cs"/>
              </a:rPr>
              <a:t>s</a:t>
            </a:r>
            <a:r>
              <a:rPr kumimoji="1" lang="zh-CN" altLang="zh-CN" sz="1200" kern="1200" dirty="0">
                <a:solidFill>
                  <a:schemeClr val="tx1"/>
                </a:solidFill>
                <a:effectLst/>
                <a:latin typeface="Times New Roman" pitchFamily="18" charset="0"/>
                <a:ea typeface="宋体" pitchFamily="2" charset="-122"/>
                <a:cs typeface="+mn-cs"/>
              </a:rPr>
              <a:t>为栈</a:t>
            </a:r>
            <a:r>
              <a:rPr kumimoji="1" lang="en-US" altLang="zh-CN" sz="1200" kern="1200" dirty="0">
                <a:solidFill>
                  <a:schemeClr val="tx1"/>
                </a:solidFill>
                <a:effectLst/>
                <a:latin typeface="Times New Roman" pitchFamily="18" charset="0"/>
                <a:ea typeface="宋体" pitchFamily="2" charset="-122"/>
                <a:cs typeface="+mn-cs"/>
              </a:rPr>
              <a:t>A</a:t>
            </a:r>
            <a:r>
              <a:rPr kumimoji="1" lang="zh-CN" altLang="zh-CN" sz="1200" kern="1200" dirty="0">
                <a:solidFill>
                  <a:schemeClr val="tx1"/>
                </a:solidFill>
                <a:effectLst/>
                <a:latin typeface="Times New Roman" pitchFamily="18" charset="0"/>
                <a:ea typeface="宋体" pitchFamily="2" charset="-122"/>
                <a:cs typeface="+mn-cs"/>
              </a:rPr>
              <a:t>中当前元素个数）</a:t>
            </a:r>
          </a:p>
          <a:p>
            <a:r>
              <a:rPr kumimoji="1" lang="zh-CN" altLang="zh-CN" sz="1200" kern="1200" dirty="0">
                <a:solidFill>
                  <a:schemeClr val="tx1"/>
                </a:solidFill>
                <a:effectLst/>
                <a:latin typeface="Times New Roman" pitchFamily="18" charset="0"/>
                <a:ea typeface="宋体" pitchFamily="2" charset="-122"/>
                <a:cs typeface="+mn-cs"/>
              </a:rPr>
              <a:t>入队操作的</a:t>
            </a:r>
            <a:r>
              <a:rPr kumimoji="1" lang="en-US" altLang="zh-CN" sz="1200" kern="1200" dirty="0">
                <a:solidFill>
                  <a:schemeClr val="tx1"/>
                </a:solidFill>
                <a:effectLst/>
                <a:latin typeface="Times New Roman" pitchFamily="18" charset="0"/>
                <a:ea typeface="宋体" pitchFamily="2" charset="-122"/>
                <a:cs typeface="+mn-cs"/>
              </a:rPr>
              <a:t>Amortized cost</a:t>
            </a:r>
            <a:r>
              <a:rPr kumimoji="1" lang="zh-CN" altLang="zh-CN" sz="1200" kern="1200" dirty="0">
                <a:solidFill>
                  <a:schemeClr val="tx1"/>
                </a:solidFill>
                <a:effectLst/>
                <a:latin typeface="Times New Roman" pitchFamily="18" charset="0"/>
                <a:ea typeface="宋体" pitchFamily="2" charset="-122"/>
                <a:cs typeface="+mn-cs"/>
              </a:rPr>
              <a:t>为</a:t>
            </a:r>
            <a:r>
              <a:rPr kumimoji="1" lang="en-US" altLang="zh-CN" sz="1200" kern="1200" dirty="0">
                <a:solidFill>
                  <a:schemeClr val="tx1"/>
                </a:solidFill>
                <a:effectLst/>
                <a:latin typeface="Times New Roman" pitchFamily="18" charset="0"/>
                <a:ea typeface="宋体" pitchFamily="2" charset="-122"/>
                <a:cs typeface="+mn-cs"/>
              </a:rPr>
              <a:t>4</a:t>
            </a:r>
            <a:r>
              <a:rPr kumimoji="1" lang="zh-CN" altLang="zh-CN" sz="1200" kern="1200" dirty="0">
                <a:solidFill>
                  <a:schemeClr val="tx1"/>
                </a:solidFill>
                <a:effectLst/>
                <a:latin typeface="Times New Roman" pitchFamily="18" charset="0"/>
                <a:ea typeface="宋体" pitchFamily="2" charset="-122"/>
                <a:cs typeface="+mn-cs"/>
              </a:rPr>
              <a:t>，出队操作为</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。由于任意元素出队的前提是该元素要入队，故在元素出队前有</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zh-CN" sz="1200" kern="1200" dirty="0">
                <a:solidFill>
                  <a:schemeClr val="tx1"/>
                </a:solidFill>
                <a:effectLst/>
                <a:latin typeface="Times New Roman" pitchFamily="18" charset="0"/>
                <a:ea typeface="宋体" pitchFamily="2" charset="-122"/>
                <a:cs typeface="+mn-cs"/>
              </a:rPr>
              <a:t>个</a:t>
            </a:r>
            <a:r>
              <a:rPr kumimoji="1" lang="en-US" altLang="zh-CN" sz="1200" kern="1200" dirty="0">
                <a:solidFill>
                  <a:schemeClr val="tx1"/>
                </a:solidFill>
                <a:effectLst/>
                <a:latin typeface="Times New Roman" pitchFamily="18" charset="0"/>
                <a:ea typeface="宋体" pitchFamily="2" charset="-122"/>
                <a:cs typeface="+mn-cs"/>
              </a:rPr>
              <a:t>accounting cost</a:t>
            </a:r>
            <a:r>
              <a:rPr kumimoji="1" lang="zh-CN" altLang="zh-CN" sz="1200" kern="1200" dirty="0">
                <a:solidFill>
                  <a:schemeClr val="tx1"/>
                </a:solidFill>
                <a:effectLst/>
                <a:latin typeface="Times New Roman" pitchFamily="18" charset="0"/>
                <a:ea typeface="宋体" pitchFamily="2" charset="-122"/>
                <a:cs typeface="+mn-cs"/>
              </a:rPr>
              <a:t>，而任何元素出队都需要从栈</a:t>
            </a:r>
            <a:r>
              <a:rPr kumimoji="1" lang="en-US" altLang="zh-CN" sz="1200" kern="1200" dirty="0">
                <a:solidFill>
                  <a:schemeClr val="tx1"/>
                </a:solidFill>
                <a:effectLst/>
                <a:latin typeface="Times New Roman" pitchFamily="18" charset="0"/>
                <a:ea typeface="宋体" pitchFamily="2" charset="-122"/>
                <a:cs typeface="+mn-cs"/>
              </a:rPr>
              <a:t>A</a:t>
            </a:r>
            <a:r>
              <a:rPr kumimoji="1" lang="zh-CN" altLang="zh-CN" sz="1200" kern="1200" dirty="0">
                <a:solidFill>
                  <a:schemeClr val="tx1"/>
                </a:solidFill>
                <a:effectLst/>
                <a:latin typeface="Times New Roman" pitchFamily="18" charset="0"/>
                <a:ea typeface="宋体" pitchFamily="2" charset="-122"/>
                <a:cs typeface="+mn-cs"/>
              </a:rPr>
              <a:t>出栈，压入栈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，再从栈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出栈，因此需要消耗</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zh-CN" sz="1200" kern="1200" dirty="0">
                <a:solidFill>
                  <a:schemeClr val="tx1"/>
                </a:solidFill>
                <a:effectLst/>
                <a:latin typeface="Times New Roman" pitchFamily="18" charset="0"/>
                <a:ea typeface="宋体" pitchFamily="2" charset="-122"/>
                <a:cs typeface="+mn-cs"/>
              </a:rPr>
              <a:t>个代价，由此可见任何元素出队前均能保证</a:t>
            </a:r>
            <a:r>
              <a:rPr kumimoji="1" lang="en-US" altLang="zh-CN" sz="1200" kern="1200" dirty="0">
                <a:solidFill>
                  <a:schemeClr val="tx1"/>
                </a:solidFill>
                <a:effectLst/>
                <a:latin typeface="Times New Roman" pitchFamily="18" charset="0"/>
                <a:ea typeface="宋体" pitchFamily="2" charset="-122"/>
                <a:cs typeface="+mn-cs"/>
              </a:rPr>
              <a:t>accounting cost</a:t>
            </a:r>
            <a:r>
              <a:rPr kumimoji="1" lang="zh-CN" altLang="zh-CN" sz="1200" kern="1200" dirty="0">
                <a:solidFill>
                  <a:schemeClr val="tx1"/>
                </a:solidFill>
                <a:effectLst/>
                <a:latin typeface="Times New Roman" pitchFamily="18" charset="0"/>
                <a:ea typeface="宋体" pitchFamily="2" charset="-122"/>
                <a:cs typeface="+mn-cs"/>
              </a:rPr>
              <a:t>大于等于</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a:t>
            </a:r>
            <a:endParaRPr kumimoji="1" lang="en-US" altLang="zh-CN" sz="1200" kern="1200" dirty="0">
              <a:solidFill>
                <a:schemeClr val="tx1"/>
              </a:solidFill>
              <a:effectLst/>
              <a:latin typeface="Times New Roman" pitchFamily="18" charset="0"/>
              <a:ea typeface="宋体" pitchFamily="2" charset="-122"/>
              <a:cs typeface="+mn-cs"/>
            </a:endParaRPr>
          </a:p>
          <a:p>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en-US" sz="1200" kern="1200" dirty="0">
                <a:solidFill>
                  <a:schemeClr val="tx1"/>
                </a:solidFill>
                <a:effectLst/>
                <a:latin typeface="Times New Roman" pitchFamily="18" charset="0"/>
                <a:ea typeface="宋体" pitchFamily="2" charset="-122"/>
                <a:cs typeface="+mn-cs"/>
              </a:rPr>
              <a:t>一种更低的代价：</a:t>
            </a:r>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en-US" sz="1200" kern="1200" dirty="0">
                <a:solidFill>
                  <a:schemeClr val="tx1"/>
                </a:solidFill>
                <a:effectLst/>
                <a:latin typeface="Times New Roman" pitchFamily="18" charset="0"/>
                <a:ea typeface="宋体" pitchFamily="2" charset="-122"/>
                <a:cs typeface="+mn-cs"/>
              </a:rPr>
              <a:t>入</a:t>
            </a:r>
            <a:r>
              <a:rPr kumimoji="1" lang="zh-CN" altLang="zh-CN" sz="1200" kern="1200" dirty="0">
                <a:solidFill>
                  <a:schemeClr val="tx1"/>
                </a:solidFill>
                <a:effectLst/>
                <a:latin typeface="Times New Roman" pitchFamily="18" charset="0"/>
                <a:ea typeface="宋体" pitchFamily="2" charset="-122"/>
                <a:cs typeface="+mn-cs"/>
              </a:rPr>
              <a:t>队：</a:t>
            </a:r>
            <a:r>
              <a:rPr kumimoji="1" lang="en-US" altLang="zh-CN" sz="1200" kern="1200" dirty="0">
                <a:solidFill>
                  <a:schemeClr val="tx1"/>
                </a:solidFill>
                <a:effectLst/>
                <a:latin typeface="Times New Roman" pitchFamily="18" charset="0"/>
                <a:ea typeface="宋体" pitchFamily="2" charset="-122"/>
                <a:cs typeface="+mn-cs"/>
              </a:rPr>
              <a:t>actual cost = 1, accounting cost = 2</a:t>
            </a:r>
            <a:endParaRPr kumimoji="1" lang="zh-CN"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出队：</a:t>
            </a: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不为空</a:t>
            </a:r>
            <a:r>
              <a:rPr kumimoji="1" lang="en-US" altLang="zh-CN" sz="1200" kern="1200" dirty="0">
                <a:solidFill>
                  <a:schemeClr val="tx1"/>
                </a:solidFill>
                <a:effectLst/>
                <a:latin typeface="Times New Roman" pitchFamily="18" charset="0"/>
                <a:ea typeface="宋体" pitchFamily="2" charset="-122"/>
                <a:cs typeface="+mn-cs"/>
              </a:rPr>
              <a:t>actual cost = 1, accounting cost = 0</a:t>
            </a:r>
            <a:endParaRPr kumimoji="1" lang="zh-CN" altLang="zh-CN" sz="1200" kern="1200" dirty="0">
              <a:solidFill>
                <a:schemeClr val="tx1"/>
              </a:solidFill>
              <a:effectLst/>
              <a:latin typeface="Times New Roman" pitchFamily="18" charset="0"/>
              <a:ea typeface="宋体" pitchFamily="2" charset="-122"/>
              <a:cs typeface="+mn-cs"/>
            </a:endParaRPr>
          </a:p>
          <a:p>
            <a:pPr lvl="0"/>
            <a:r>
              <a:rPr kumimoji="1" lang="zh-CN" altLang="zh-CN" sz="1200" kern="1200" dirty="0">
                <a:solidFill>
                  <a:schemeClr val="tx1"/>
                </a:solidFill>
                <a:effectLst/>
                <a:latin typeface="Times New Roman" pitchFamily="18" charset="0"/>
                <a:ea typeface="宋体" pitchFamily="2" charset="-122"/>
                <a:cs typeface="+mn-cs"/>
              </a:rPr>
              <a:t>栈</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zh-CN" sz="1200" kern="1200" dirty="0">
                <a:solidFill>
                  <a:schemeClr val="tx1"/>
                </a:solidFill>
                <a:effectLst/>
                <a:latin typeface="Times New Roman" pitchFamily="18" charset="0"/>
                <a:ea typeface="宋体" pitchFamily="2" charset="-122"/>
                <a:cs typeface="+mn-cs"/>
              </a:rPr>
              <a:t>为空</a:t>
            </a:r>
            <a:r>
              <a:rPr kumimoji="1" lang="en-US" altLang="zh-CN" sz="1200" kern="1200" dirty="0">
                <a:solidFill>
                  <a:schemeClr val="tx1"/>
                </a:solidFill>
                <a:effectLst/>
                <a:latin typeface="Times New Roman" pitchFamily="18" charset="0"/>
                <a:ea typeface="宋体" pitchFamily="2" charset="-122"/>
                <a:cs typeface="+mn-cs"/>
              </a:rPr>
              <a:t>actual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+ 1, accounting cost = -2</a:t>
            </a:r>
            <a:r>
              <a:rPr kumimoji="1" lang="en-US" altLang="zh-CN" sz="1200" i="1" kern="1200" dirty="0">
                <a:solidFill>
                  <a:schemeClr val="tx1"/>
                </a:solidFill>
                <a:effectLst/>
                <a:latin typeface="Times New Roman" pitchFamily="18" charset="0"/>
                <a:ea typeface="宋体" pitchFamily="2" charset="-122"/>
                <a:cs typeface="+mn-cs"/>
              </a:rPr>
              <a:t>s</a:t>
            </a:r>
            <a:r>
              <a:rPr kumimoji="1" lang="en-US" altLang="zh-CN" sz="1200" kern="1200" dirty="0">
                <a:solidFill>
                  <a:schemeClr val="tx1"/>
                </a:solidFill>
                <a:effectLst/>
                <a:latin typeface="Times New Roman" pitchFamily="18" charset="0"/>
                <a:ea typeface="宋体" pitchFamily="2" charset="-122"/>
                <a:cs typeface="+mn-cs"/>
              </a:rPr>
              <a:t>  </a:t>
            </a:r>
            <a:r>
              <a:rPr kumimoji="1" lang="zh-CN" altLang="zh-CN" sz="1200" kern="1200" dirty="0">
                <a:solidFill>
                  <a:schemeClr val="tx1"/>
                </a:solidFill>
                <a:effectLst/>
                <a:latin typeface="Times New Roman" pitchFamily="18" charset="0"/>
                <a:ea typeface="宋体" pitchFamily="2" charset="-122"/>
                <a:cs typeface="+mn-cs"/>
              </a:rPr>
              <a:t>（其中</a:t>
            </a:r>
            <a:r>
              <a:rPr kumimoji="1" lang="en-US" altLang="zh-CN" sz="1200" i="1" kern="1200" dirty="0">
                <a:solidFill>
                  <a:schemeClr val="tx1"/>
                </a:solidFill>
                <a:effectLst/>
                <a:latin typeface="Times New Roman" pitchFamily="18" charset="0"/>
                <a:ea typeface="宋体" pitchFamily="2" charset="-122"/>
                <a:cs typeface="+mn-cs"/>
              </a:rPr>
              <a:t>s</a:t>
            </a:r>
            <a:r>
              <a:rPr kumimoji="1" lang="zh-CN" altLang="zh-CN" sz="1200" kern="1200" dirty="0">
                <a:solidFill>
                  <a:schemeClr val="tx1"/>
                </a:solidFill>
                <a:effectLst/>
                <a:latin typeface="Times New Roman" pitchFamily="18" charset="0"/>
                <a:ea typeface="宋体" pitchFamily="2" charset="-122"/>
                <a:cs typeface="+mn-cs"/>
              </a:rPr>
              <a:t>为栈</a:t>
            </a:r>
            <a:r>
              <a:rPr kumimoji="1" lang="en-US" altLang="zh-CN" sz="1200" kern="1200" dirty="0">
                <a:solidFill>
                  <a:schemeClr val="tx1"/>
                </a:solidFill>
                <a:effectLst/>
                <a:latin typeface="Times New Roman" pitchFamily="18" charset="0"/>
                <a:ea typeface="宋体" pitchFamily="2" charset="-122"/>
                <a:cs typeface="+mn-cs"/>
              </a:rPr>
              <a:t>A</a:t>
            </a:r>
            <a:r>
              <a:rPr kumimoji="1" lang="zh-CN" altLang="zh-CN" sz="1200" kern="1200" dirty="0">
                <a:solidFill>
                  <a:schemeClr val="tx1"/>
                </a:solidFill>
                <a:effectLst/>
                <a:latin typeface="Times New Roman" pitchFamily="18" charset="0"/>
                <a:ea typeface="宋体" pitchFamily="2" charset="-122"/>
                <a:cs typeface="+mn-cs"/>
              </a:rPr>
              <a:t>中当前元素个数）</a:t>
            </a:r>
          </a:p>
          <a:p>
            <a:r>
              <a:rPr kumimoji="1" lang="zh-CN" altLang="zh-CN" sz="1200" kern="1200" dirty="0">
                <a:solidFill>
                  <a:schemeClr val="tx1"/>
                </a:solidFill>
                <a:effectLst/>
                <a:latin typeface="Times New Roman" pitchFamily="18" charset="0"/>
                <a:ea typeface="宋体" pitchFamily="2" charset="-122"/>
                <a:cs typeface="+mn-cs"/>
              </a:rPr>
              <a:t>入队操作的</a:t>
            </a:r>
            <a:r>
              <a:rPr kumimoji="1" lang="en-US" altLang="zh-CN" sz="1200" kern="1200" dirty="0">
                <a:solidFill>
                  <a:schemeClr val="tx1"/>
                </a:solidFill>
                <a:effectLst/>
                <a:latin typeface="Times New Roman" pitchFamily="18" charset="0"/>
                <a:ea typeface="宋体" pitchFamily="2" charset="-122"/>
                <a:cs typeface="+mn-cs"/>
              </a:rPr>
              <a:t>Amortized cost</a:t>
            </a:r>
            <a:r>
              <a:rPr kumimoji="1" lang="zh-CN" altLang="zh-CN" sz="1200" kern="1200" dirty="0">
                <a:solidFill>
                  <a:schemeClr val="tx1"/>
                </a:solidFill>
                <a:effectLst/>
                <a:latin typeface="Times New Roman" pitchFamily="18" charset="0"/>
                <a:ea typeface="宋体" pitchFamily="2" charset="-122"/>
                <a:cs typeface="+mn-cs"/>
              </a:rPr>
              <a:t>为</a:t>
            </a:r>
            <a:r>
              <a:rPr kumimoji="1" lang="en-US" altLang="zh-CN" sz="1200" kern="1200" dirty="0">
                <a:solidFill>
                  <a:schemeClr val="tx1"/>
                </a:solidFill>
                <a:effectLst/>
                <a:latin typeface="Times New Roman" pitchFamily="18" charset="0"/>
                <a:ea typeface="宋体" pitchFamily="2" charset="-122"/>
                <a:cs typeface="+mn-cs"/>
              </a:rPr>
              <a:t>3</a:t>
            </a:r>
            <a:r>
              <a:rPr kumimoji="1" lang="zh-CN" altLang="zh-CN" sz="1200" kern="1200" dirty="0">
                <a:solidFill>
                  <a:schemeClr val="tx1"/>
                </a:solidFill>
                <a:effectLst/>
                <a:latin typeface="Times New Roman" pitchFamily="18" charset="0"/>
                <a:ea typeface="宋体" pitchFamily="2" charset="-122"/>
                <a:cs typeface="+mn-cs"/>
              </a:rPr>
              <a:t>，出队操作为</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4707FA08-1CD4-4791-A6A7-6CDA0FC13A00}" type="slidenum">
              <a:rPr lang="zh-CN" altLang="en-US" smtClean="0"/>
              <a:pPr>
                <a:defRPr/>
              </a:pPr>
              <a:t>27</a:t>
            </a:fld>
            <a:endParaRPr lang="en-US" altLang="zh-CN"/>
          </a:p>
        </p:txBody>
      </p:sp>
    </p:spTree>
    <p:extLst>
      <p:ext uri="{BB962C8B-B14F-4D97-AF65-F5344CB8AC3E}">
        <p14:creationId xmlns:p14="http://schemas.microsoft.com/office/powerpoint/2010/main" val="651890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B5B98F1-6DA7-4B6F-9509-95E57C4D4593}" type="slidenum">
              <a:rPr lang="zh-CN" altLang="en-US" sz="1200"/>
              <a:pPr eaLnBrk="1" hangingPunct="1"/>
              <a:t>34</a:t>
            </a:fld>
            <a:endParaRPr lang="en-US" altLang="zh-C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66817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15D8F9E-EBB8-4961-AF83-8D7E2634F3E2}" type="slidenum">
              <a:rPr lang="zh-CN" altLang="en-US" sz="1200"/>
              <a:pPr eaLnBrk="1" hangingPunct="1"/>
              <a:t>35</a:t>
            </a:fld>
            <a:endParaRPr lang="en-US" altLang="zh-CN"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946620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题意：</a:t>
            </a:r>
            <a:r>
              <a:rPr lang="en-US" altLang="zh-CN" dirty="0"/>
              <a:t>Wang</a:t>
            </a:r>
            <a:r>
              <a:rPr lang="zh-CN" altLang="en-US" dirty="0"/>
              <a:t>挑选后留下来的人必须相互认识（可以是间接认识）；</a:t>
            </a:r>
            <a:endParaRPr lang="en-US" altLang="zh-CN" dirty="0"/>
          </a:p>
          <a:p>
            <a:r>
              <a:rPr lang="zh-CN" altLang="en-US" dirty="0"/>
              <a:t>本质：采用</a:t>
            </a:r>
            <a:r>
              <a:rPr lang="en-US" altLang="zh-CN" dirty="0"/>
              <a:t>Union-Find</a:t>
            </a:r>
            <a:r>
              <a:rPr lang="zh-CN" altLang="en-US" dirty="0"/>
              <a:t>结构，找最大的集合。</a:t>
            </a:r>
          </a:p>
        </p:txBody>
      </p:sp>
      <p:sp>
        <p:nvSpPr>
          <p:cNvPr id="4" name="灯片编号占位符 3"/>
          <p:cNvSpPr>
            <a:spLocks noGrp="1"/>
          </p:cNvSpPr>
          <p:nvPr>
            <p:ph type="sldNum" sz="quarter" idx="10"/>
          </p:nvPr>
        </p:nvSpPr>
        <p:spPr/>
        <p:txBody>
          <a:bodyPr/>
          <a:lstStyle/>
          <a:p>
            <a:pPr>
              <a:defRPr/>
            </a:pPr>
            <a:fld id="{4707FA08-1CD4-4791-A6A7-6CDA0FC13A00}" type="slidenum">
              <a:rPr lang="zh-CN" altLang="en-US" smtClean="0"/>
              <a:pPr>
                <a:defRPr/>
              </a:pPr>
              <a:t>39</a:t>
            </a:fld>
            <a:endParaRPr lang="en-US" altLang="zh-CN"/>
          </a:p>
        </p:txBody>
      </p:sp>
    </p:spTree>
    <p:extLst>
      <p:ext uri="{BB962C8B-B14F-4D97-AF65-F5344CB8AC3E}">
        <p14:creationId xmlns:p14="http://schemas.microsoft.com/office/powerpoint/2010/main" val="296473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C0C2C6A-25E3-4B98-904B-9FFAF54D7567}" type="slidenum">
              <a:rPr lang="zh-CN" altLang="en-US" sz="1200"/>
              <a:pPr eaLnBrk="1" hangingPunct="1"/>
              <a:t>2</a:t>
            </a:fld>
            <a:endParaRPr lang="en-US" altLang="zh-CN"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5833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E96F48-755D-465C-B21D-6929C4FC2C8F}" type="slidenum">
              <a:rPr lang="zh-CN" altLang="en-US"/>
              <a:pPr>
                <a:spcBef>
                  <a:spcPct val="0"/>
                </a:spcBef>
              </a:pPr>
              <a:t>40</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zh-CN" sz="1200" kern="1200" dirty="0">
              <a:solidFill>
                <a:schemeClr val="tx1"/>
              </a:solidFill>
              <a:effectLst/>
              <a:latin typeface="Times New Roman" pitchFamily="18" charset="0"/>
              <a:ea typeface="宋体" pitchFamily="2" charset="-122"/>
              <a:cs typeface="+mn-cs"/>
            </a:endParaRPr>
          </a:p>
        </p:txBody>
      </p:sp>
    </p:spTree>
    <p:extLst>
      <p:ext uri="{BB962C8B-B14F-4D97-AF65-F5344CB8AC3E}">
        <p14:creationId xmlns:p14="http://schemas.microsoft.com/office/powerpoint/2010/main" val="1600760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F22286-88F8-42CB-BEE0-2F82091B1DE1}" type="slidenum">
              <a:rPr lang="zh-CN" altLang="en-US"/>
              <a:pPr>
                <a:spcBef>
                  <a:spcPct val="0"/>
                </a:spcBef>
              </a:pPr>
              <a:t>41</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946870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0351CBB-1B24-49E7-8321-4FB9B2EE65F1}" type="slidenum">
              <a:rPr lang="zh-CN" altLang="en-US" smtClean="0">
                <a:ea typeface="宋体" charset="-122"/>
              </a:rPr>
              <a:pPr/>
              <a:t>3</a:t>
            </a:fld>
            <a:endParaRPr lang="en-US" altLang="zh-CN">
              <a:ea typeface="宋体"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11563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07FA08-1CD4-4791-A6A7-6CDA0FC13A00}" type="slidenum">
              <a:rPr lang="zh-CN" altLang="en-US" smtClean="0"/>
              <a:pPr>
                <a:defRPr/>
              </a:pPr>
              <a:t>8</a:t>
            </a:fld>
            <a:endParaRPr lang="en-US" altLang="zh-CN"/>
          </a:p>
        </p:txBody>
      </p:sp>
    </p:spTree>
    <p:extLst>
      <p:ext uri="{BB962C8B-B14F-4D97-AF65-F5344CB8AC3E}">
        <p14:creationId xmlns:p14="http://schemas.microsoft.com/office/powerpoint/2010/main" val="112820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07FA08-1CD4-4791-A6A7-6CDA0FC13A00}" type="slidenum">
              <a:rPr lang="zh-CN" altLang="en-US" smtClean="0"/>
              <a:pPr>
                <a:defRPr/>
              </a:pPr>
              <a:t>9</a:t>
            </a:fld>
            <a:endParaRPr lang="en-US" altLang="zh-CN"/>
          </a:p>
        </p:txBody>
      </p:sp>
    </p:spTree>
    <p:extLst>
      <p:ext uri="{BB962C8B-B14F-4D97-AF65-F5344CB8AC3E}">
        <p14:creationId xmlns:p14="http://schemas.microsoft.com/office/powerpoint/2010/main" val="297944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07FA08-1CD4-4791-A6A7-6CDA0FC13A00}" type="slidenum">
              <a:rPr lang="zh-CN" altLang="en-US" smtClean="0"/>
              <a:pPr>
                <a:defRPr/>
              </a:pPr>
              <a:t>10</a:t>
            </a:fld>
            <a:endParaRPr lang="en-US" altLang="zh-CN"/>
          </a:p>
        </p:txBody>
      </p:sp>
    </p:spTree>
    <p:extLst>
      <p:ext uri="{BB962C8B-B14F-4D97-AF65-F5344CB8AC3E}">
        <p14:creationId xmlns:p14="http://schemas.microsoft.com/office/powerpoint/2010/main" val="272174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07FA08-1CD4-4791-A6A7-6CDA0FC13A00}" type="slidenum">
              <a:rPr lang="zh-CN" altLang="en-US" smtClean="0"/>
              <a:pPr>
                <a:defRPr/>
              </a:pPr>
              <a:t>12</a:t>
            </a:fld>
            <a:endParaRPr lang="en-US" altLang="zh-CN"/>
          </a:p>
        </p:txBody>
      </p:sp>
    </p:spTree>
    <p:extLst>
      <p:ext uri="{BB962C8B-B14F-4D97-AF65-F5344CB8AC3E}">
        <p14:creationId xmlns:p14="http://schemas.microsoft.com/office/powerpoint/2010/main" val="313619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07FA08-1CD4-4791-A6A7-6CDA0FC13A00}" type="slidenum">
              <a:rPr lang="zh-CN" altLang="en-US" smtClean="0"/>
              <a:pPr>
                <a:defRPr/>
              </a:pPr>
              <a:t>13</a:t>
            </a:fld>
            <a:endParaRPr lang="en-US" altLang="zh-CN"/>
          </a:p>
        </p:txBody>
      </p:sp>
    </p:spTree>
    <p:extLst>
      <p:ext uri="{BB962C8B-B14F-4D97-AF65-F5344CB8AC3E}">
        <p14:creationId xmlns:p14="http://schemas.microsoft.com/office/powerpoint/2010/main" val="164977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07FA08-1CD4-4791-A6A7-6CDA0FC13A00}" type="slidenum">
              <a:rPr lang="zh-CN" altLang="en-US" smtClean="0"/>
              <a:pPr>
                <a:defRPr/>
              </a:pPr>
              <a:t>14</a:t>
            </a:fld>
            <a:endParaRPr lang="en-US" altLang="zh-CN"/>
          </a:p>
        </p:txBody>
      </p:sp>
    </p:spTree>
    <p:extLst>
      <p:ext uri="{BB962C8B-B14F-4D97-AF65-F5344CB8AC3E}">
        <p14:creationId xmlns:p14="http://schemas.microsoft.com/office/powerpoint/2010/main" val="376126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normAutofit/>
          </a:bodyPr>
          <a:lstStyle>
            <a:lvl1pPr marL="0" indent="0" algn="ctr">
              <a:buNone/>
              <a:defRPr sz="32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p:txBody>
          <a:bodyPr/>
          <a:lstStyle/>
          <a:p>
            <a:pPr>
              <a:defRPr/>
            </a:pPr>
            <a:endParaRPr lang="en-US" altLang="zh-CN"/>
          </a:p>
        </p:txBody>
      </p:sp>
      <p:sp>
        <p:nvSpPr>
          <p:cNvPr id="17" name="Footer Placeholder 16"/>
          <p:cNvSpPr>
            <a:spLocks noGrp="1"/>
          </p:cNvSpPr>
          <p:nvPr>
            <p:ph type="ftr" sz="quarter" idx="11"/>
          </p:nvPr>
        </p:nvSpPr>
        <p:spPr/>
        <p:txBody>
          <a:bodyPr/>
          <a:lstStyle/>
          <a:p>
            <a:pPr>
              <a:defRPr/>
            </a:pPr>
            <a:endParaRPr lang="en-US" altLang="zh-C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95705F88-9EDF-4561-96CF-54A9DA1BD143}" type="slidenum">
              <a:rPr lang="zh-CN" altLang="en-US" smtClean="0"/>
              <a:pPr>
                <a:defRPr/>
              </a:pPr>
              <a:t>‹#›</a:t>
            </a:fld>
            <a:endParaRPr lang="en-US" altLang="zh-C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noAutofit/>
          </a:bodyPr>
          <a:lstStyle>
            <a:lvl1pPr algn="ctr">
              <a:defRPr lang="en-US" sz="5400" dirty="0">
                <a:solidFill>
                  <a:srgbClr val="FFFFFF"/>
                </a:solidFill>
                <a:latin typeface="Times New Roman" pitchFamily="18" charset="0"/>
                <a:cs typeface="Times New Roman" pitchFamily="18" charset="0"/>
              </a:defRPr>
            </a:lvl1pPr>
          </a:lstStyle>
          <a:p>
            <a:r>
              <a:rPr kumimoji="0" lang="en-US"/>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5705F88-9EDF-4561-96CF-54A9DA1BD143}"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5705F88-9EDF-4561-96CF-54A9DA1BD143}" type="slidenum">
              <a:rPr lang="zh-CN" altLang="en-US"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a:t>Click to edit Master title style</a:t>
            </a:r>
          </a:p>
        </p:txBody>
      </p:sp>
      <p:sp>
        <p:nvSpPr>
          <p:cNvPr id="3" name="Text Placeholder 2"/>
          <p:cNvSpPr>
            <a:spLocks noGrp="1"/>
          </p:cNvSpPr>
          <p:nvPr>
            <p:ph type="body" sz="half" idx="1"/>
          </p:nvPr>
        </p:nvSpPr>
        <p:spPr>
          <a:xfrm>
            <a:off x="328613" y="1941513"/>
            <a:ext cx="402748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8500" y="1941513"/>
            <a:ext cx="4029075"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BB608D6B-E536-4B4E-A14F-1222BCB1AEEB}" type="slidenum">
              <a:rPr lang="zh-CN" altLang="en-US"/>
              <a:pPr>
                <a:defRPr/>
              </a:pPr>
              <a:t>‹#›</a:t>
            </a:fld>
            <a:endParaRPr lang="en-US" altLang="zh-CN"/>
          </a:p>
        </p:txBody>
      </p:sp>
    </p:spTree>
    <p:extLst>
      <p:ext uri="{BB962C8B-B14F-4D97-AF65-F5344CB8AC3E}">
        <p14:creationId xmlns:p14="http://schemas.microsoft.com/office/powerpoint/2010/main" val="220274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kumimoji="0" lang="en-US"/>
              <a:t>Click to edit Master title style</a:t>
            </a:r>
            <a:endParaRPr kumimoji="0"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5705F88-9EDF-4561-96CF-54A9DA1BD143}" type="slidenum">
              <a:rPr lang="zh-CN" altLang="en-US" smtClean="0"/>
              <a:pPr>
                <a:defRPr/>
              </a:pPr>
              <a:t>‹#›</a:t>
            </a:fld>
            <a:endParaRPr lang="en-US" altLang="zh-CN"/>
          </a:p>
        </p:txBody>
      </p:sp>
      <p:sp>
        <p:nvSpPr>
          <p:cNvPr id="8" name="Content Placeholder 7"/>
          <p:cNvSpPr>
            <a:spLocks noGrp="1"/>
          </p:cNvSpPr>
          <p:nvPr>
            <p:ph sz="quarter" idx="1"/>
          </p:nvPr>
        </p:nvSpPr>
        <p:spPr>
          <a:xfrm>
            <a:off x="914400" y="1447800"/>
            <a:ext cx="7772400" cy="4572000"/>
          </a:xfrm>
        </p:spPr>
        <p:txBody>
          <a:bodyPr vert="horz"/>
          <a:lstStyle>
            <a:lvl1pPr>
              <a:defRPr sz="28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ltLang="zh-C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95705F88-9EDF-4561-96CF-54A9DA1BD143}"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95705F88-9EDF-4561-96CF-54A9DA1BD143}" type="slidenum">
              <a:rPr lang="zh-CN" altLang="en-US" smtClean="0"/>
              <a:pPr>
                <a:defRPr/>
              </a:pPr>
              <a:t>‹#›</a:t>
            </a:fld>
            <a:endParaRPr lang="en-US" altLang="zh-C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95705F88-9EDF-4561-96CF-54A9DA1BD143}" type="slidenum">
              <a:rPr lang="zh-CN" altLang="en-US" smtClean="0"/>
              <a:pPr>
                <a:defRPr/>
              </a:pPr>
              <a:t>‹#›</a:t>
            </a:fld>
            <a:endParaRPr lang="en-US" altLang="zh-C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95705F88-9EDF-4561-96CF-54A9DA1BD143}" type="slidenum">
              <a:rPr lang="zh-CN" altLang="en-US"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95705F88-9EDF-4561-96CF-54A9DA1BD143}"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95705F88-9EDF-4561-96CF-54A9DA1BD143}" type="slidenum">
              <a:rPr lang="zh-CN" altLang="en-US" smtClean="0"/>
              <a:pPr>
                <a:defRPr/>
              </a:pPr>
              <a:t>‹#›</a:t>
            </a:fld>
            <a:endParaRPr lang="en-US" altLang="zh-C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ltLang="zh-CN"/>
          </a:p>
        </p:txBody>
      </p:sp>
      <p:sp>
        <p:nvSpPr>
          <p:cNvPr id="7" name="Slide Number Placeholder 6"/>
          <p:cNvSpPr>
            <a:spLocks noGrp="1"/>
          </p:cNvSpPr>
          <p:nvPr>
            <p:ph type="sldNum" sz="quarter" idx="12"/>
          </p:nvPr>
        </p:nvSpPr>
        <p:spPr>
          <a:xfrm>
            <a:off x="146304" y="6208776"/>
            <a:ext cx="457200" cy="457200"/>
          </a:xfrm>
        </p:spPr>
        <p:txBody>
          <a:bodyPr/>
          <a:lstStyle/>
          <a:p>
            <a:pPr>
              <a:defRPr/>
            </a:pPr>
            <a:fld id="{95705F88-9EDF-4561-96CF-54A9DA1BD143}" type="slidenum">
              <a:rPr lang="zh-CN" altLang="en-US" smtClean="0"/>
              <a:pPr>
                <a:defRPr/>
              </a:pPr>
              <a:t>‹#›</a:t>
            </a:fld>
            <a:endParaRPr lang="en-US" altLang="zh-C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latin typeface="Times New Roman" pitchFamily="18" charset="0"/>
              <a:cs typeface="Times New Roman" pitchFamily="18" charset="0"/>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latin typeface="Times New Roman" pitchFamily="18" charset="0"/>
              <a:cs typeface="Times New Roman" pitchFamily="18" charset="0"/>
            </a:endParaRPr>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Times New Roman" pitchFamily="18" charset="0"/>
                <a:cs typeface="Times New Roman" pitchFamily="18" charset="0"/>
              </a:defRPr>
            </a:lvl1pPr>
          </a:lstStyle>
          <a:p>
            <a:pPr>
              <a:defRPr/>
            </a:pPr>
            <a:endParaRPr lang="en-US" altLang="zh-C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Times New Roman" pitchFamily="18" charset="0"/>
                <a:cs typeface="Times New Roman" pitchFamily="18" charset="0"/>
              </a:defRPr>
            </a:lvl1pPr>
          </a:lstStyle>
          <a:p>
            <a:pPr>
              <a:defRPr/>
            </a:pPr>
            <a:endParaRPr lang="en-US" altLang="zh-C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Times New Roman" pitchFamily="18" charset="0"/>
                <a:ea typeface="+mj-ea"/>
                <a:cs typeface="Times New Roman" pitchFamily="18" charset="0"/>
              </a:defRPr>
            </a:lvl1pPr>
          </a:lstStyle>
          <a:p>
            <a:pPr>
              <a:defRPr/>
            </a:pPr>
            <a:fld id="{95705F88-9EDF-4561-96CF-54A9DA1BD143}"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55" r:id="rId1"/>
    <p:sldLayoutId id="2147484456" r:id="rId2"/>
    <p:sldLayoutId id="2147484457" r:id="rId3"/>
    <p:sldLayoutId id="2147484458" r:id="rId4"/>
    <p:sldLayoutId id="2147484459" r:id="rId5"/>
    <p:sldLayoutId id="2147484460" r:id="rId6"/>
    <p:sldLayoutId id="2147484461" r:id="rId7"/>
    <p:sldLayoutId id="2147484462" r:id="rId8"/>
    <p:sldLayoutId id="2147484463" r:id="rId9"/>
    <p:sldLayoutId id="2147484464" r:id="rId10"/>
    <p:sldLayoutId id="2147484465" r:id="rId11"/>
    <p:sldLayoutId id="2147484466" r:id="rId12"/>
  </p:sldLayoutIdLst>
  <p:hf hdr="0" ftr="0" dt="0"/>
  <p:txStyles>
    <p:titleStyle>
      <a:lvl1pPr algn="l" rtl="0" eaLnBrk="1" latinLnBrk="0" hangingPunct="1">
        <a:spcBef>
          <a:spcPct val="0"/>
        </a:spcBef>
        <a:buNone/>
        <a:defRPr kumimoji="0" sz="4000" kern="1200">
          <a:solidFill>
            <a:schemeClr val="tx2"/>
          </a:solidFill>
          <a:latin typeface="Times New Roman" pitchFamily="18" charset="0"/>
          <a:ea typeface="+mj-ea"/>
          <a:cs typeface="Times New Roman" pitchFamily="18"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Times New Roman" pitchFamily="18" charset="0"/>
          <a:ea typeface="+mn-ea"/>
          <a:cs typeface="Times New Roman" pitchFamily="18"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itchFamily="18" charset="0"/>
          <a:ea typeface="+mn-ea"/>
          <a:cs typeface="Times New Roman" pitchFamily="18"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itchFamily="18" charset="0"/>
          <a:ea typeface="+mn-ea"/>
          <a:cs typeface="Times New Roman" pitchFamily="18"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itchFamily="18" charset="0"/>
          <a:ea typeface="+mn-ea"/>
          <a:cs typeface="Times New Roman"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heng@nju.edu.c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descr="粉色面巾纸"/>
          <p:cNvSpPr>
            <a:spLocks noChangeArrowheads="1"/>
          </p:cNvSpPr>
          <p:nvPr/>
        </p:nvSpPr>
        <p:spPr bwMode="auto">
          <a:xfrm>
            <a:off x="746125" y="3203575"/>
            <a:ext cx="4681538" cy="1620838"/>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459" name="Rectangle 2"/>
          <p:cNvSpPr>
            <a:spLocks noGrp="1" noChangeArrowheads="1"/>
          </p:cNvSpPr>
          <p:nvPr>
            <p:ph type="title"/>
          </p:nvPr>
        </p:nvSpPr>
        <p:spPr/>
        <p:txBody>
          <a:bodyPr/>
          <a:lstStyle/>
          <a:p>
            <a:pPr eaLnBrk="1" hangingPunct="1"/>
            <a:r>
              <a:rPr lang="en-US" altLang="zh-CN"/>
              <a:t>Looking at the Memory Allocation</a:t>
            </a:r>
          </a:p>
        </p:txBody>
      </p:sp>
      <p:sp>
        <p:nvSpPr>
          <p:cNvPr id="19460" name="Rectangle 3"/>
          <p:cNvSpPr>
            <a:spLocks noGrp="1" noChangeArrowheads="1"/>
          </p:cNvSpPr>
          <p:nvPr>
            <p:ph type="body" idx="1"/>
          </p:nvPr>
        </p:nvSpPr>
        <p:spPr>
          <a:xfrm>
            <a:off x="328613" y="1941513"/>
            <a:ext cx="8653462" cy="4114800"/>
          </a:xfrm>
        </p:spPr>
        <p:txBody>
          <a:bodyPr/>
          <a:lstStyle/>
          <a:p>
            <a:pPr eaLnBrk="1" hangingPunct="1">
              <a:lnSpc>
                <a:spcPct val="90000"/>
              </a:lnSpc>
            </a:pPr>
            <a:r>
              <a:rPr lang="en-US" altLang="zh-CN" sz="2400" dirty="0"/>
              <a:t>Insert(Array </a:t>
            </a:r>
            <a:r>
              <a:rPr lang="en-US" altLang="zh-CN" sz="2400" i="1" dirty="0"/>
              <a:t>H</a:t>
            </a:r>
            <a:r>
              <a:rPr lang="en-US" altLang="zh-CN" sz="2400" dirty="0"/>
              <a:t>, ITEM </a:t>
            </a:r>
            <a:r>
              <a:rPr lang="en-US" altLang="zh-CN" sz="2400" i="1" dirty="0"/>
              <a:t>x</a:t>
            </a:r>
            <a:r>
              <a:rPr lang="en-US" altLang="zh-CN" sz="2400" dirty="0"/>
              <a:t>)</a:t>
            </a:r>
          </a:p>
          <a:p>
            <a:pPr eaLnBrk="1" hangingPunct="1">
              <a:lnSpc>
                <a:spcPct val="90000"/>
              </a:lnSpc>
            </a:pPr>
            <a:r>
              <a:rPr lang="en-US" altLang="zh-CN" sz="2400" dirty="0"/>
              <a:t>    </a:t>
            </a:r>
            <a:r>
              <a:rPr lang="en-US" altLang="zh-CN" sz="2400" b="1" dirty="0"/>
              <a:t>integer </a:t>
            </a:r>
            <a:r>
              <a:rPr lang="en-US" altLang="zh-CN" sz="2400" i="1" dirty="0"/>
              <a:t>size</a:t>
            </a:r>
            <a:r>
              <a:rPr lang="en-US" altLang="zh-CN" sz="2400" dirty="0"/>
              <a:t>=0, </a:t>
            </a:r>
            <a:r>
              <a:rPr lang="en-US" altLang="zh-CN" sz="2400" i="1" dirty="0" err="1"/>
              <a:t>num</a:t>
            </a:r>
            <a:r>
              <a:rPr lang="en-US" altLang="zh-CN" sz="2400" dirty="0"/>
              <a:t>=0;</a:t>
            </a:r>
          </a:p>
          <a:p>
            <a:pPr eaLnBrk="1" hangingPunct="1">
              <a:lnSpc>
                <a:spcPct val="90000"/>
              </a:lnSpc>
            </a:pPr>
            <a:r>
              <a:rPr lang="en-US" altLang="zh-CN" sz="2400" dirty="0"/>
              <a:t>    </a:t>
            </a:r>
            <a:r>
              <a:rPr lang="en-US" altLang="zh-CN" sz="2400" b="1" dirty="0"/>
              <a:t>if</a:t>
            </a:r>
            <a:r>
              <a:rPr lang="en-US" altLang="zh-CN" sz="2400" dirty="0"/>
              <a:t> </a:t>
            </a:r>
            <a:r>
              <a:rPr lang="en-US" altLang="zh-CN" sz="2400" i="1" dirty="0"/>
              <a:t>size</a:t>
            </a:r>
            <a:r>
              <a:rPr lang="en-US" altLang="zh-CN" sz="2400" dirty="0"/>
              <a:t>=0 </a:t>
            </a:r>
            <a:r>
              <a:rPr lang="en-US" altLang="zh-CN" sz="2400" b="1" dirty="0"/>
              <a:t>then</a:t>
            </a:r>
            <a:r>
              <a:rPr lang="en-US" altLang="zh-CN" sz="2400" dirty="0"/>
              <a:t> </a:t>
            </a:r>
            <a:r>
              <a:rPr lang="en-US" altLang="zh-CN" sz="2400" dirty="0">
                <a:solidFill>
                  <a:srgbClr val="0000CC"/>
                </a:solidFill>
              </a:rPr>
              <a:t>allocate a block of size 1</a:t>
            </a:r>
            <a:r>
              <a:rPr lang="en-US" altLang="zh-CN" sz="2400" dirty="0"/>
              <a:t>; </a:t>
            </a:r>
            <a:r>
              <a:rPr lang="en-US" altLang="zh-CN" sz="2400" i="1" dirty="0"/>
              <a:t>size</a:t>
            </a:r>
            <a:r>
              <a:rPr lang="en-US" altLang="zh-CN" sz="2400" dirty="0"/>
              <a:t>=1;</a:t>
            </a:r>
          </a:p>
          <a:p>
            <a:pPr eaLnBrk="1" hangingPunct="1">
              <a:lnSpc>
                <a:spcPct val="90000"/>
              </a:lnSpc>
            </a:pPr>
            <a:r>
              <a:rPr lang="en-US" altLang="zh-CN" sz="2400" dirty="0"/>
              <a:t>    </a:t>
            </a:r>
            <a:r>
              <a:rPr lang="en-US" altLang="zh-CN" sz="2400" b="1" dirty="0"/>
              <a:t>if</a:t>
            </a:r>
            <a:r>
              <a:rPr lang="en-US" altLang="zh-CN" sz="2400" dirty="0"/>
              <a:t> </a:t>
            </a:r>
            <a:r>
              <a:rPr lang="en-US" altLang="zh-CN" sz="2400" i="1" dirty="0" err="1"/>
              <a:t>num</a:t>
            </a:r>
            <a:r>
              <a:rPr lang="en-US" altLang="zh-CN" sz="2400" dirty="0"/>
              <a:t>=</a:t>
            </a:r>
            <a:r>
              <a:rPr lang="en-US" altLang="zh-CN" sz="2400" i="1" dirty="0"/>
              <a:t>size </a:t>
            </a:r>
            <a:r>
              <a:rPr lang="en-US" altLang="zh-CN" sz="2400" b="1" dirty="0"/>
              <a:t>then</a:t>
            </a:r>
          </a:p>
          <a:p>
            <a:pPr eaLnBrk="1" hangingPunct="1">
              <a:lnSpc>
                <a:spcPct val="90000"/>
              </a:lnSpc>
            </a:pPr>
            <a:r>
              <a:rPr lang="en-US" altLang="zh-CN" sz="2400" b="1" dirty="0"/>
              <a:t>        </a:t>
            </a:r>
            <a:r>
              <a:rPr lang="en-US" altLang="zh-CN" sz="2400" dirty="0"/>
              <a:t>allocate a block of size 2</a:t>
            </a:r>
            <a:r>
              <a:rPr lang="en-US" altLang="zh-CN" sz="2400" i="1" dirty="0"/>
              <a:t>size</a:t>
            </a:r>
            <a:r>
              <a:rPr lang="en-US" altLang="zh-CN" sz="2400" dirty="0"/>
              <a:t>;</a:t>
            </a:r>
          </a:p>
          <a:p>
            <a:pPr eaLnBrk="1" hangingPunct="1">
              <a:lnSpc>
                <a:spcPct val="90000"/>
              </a:lnSpc>
            </a:pPr>
            <a:r>
              <a:rPr lang="en-US" altLang="zh-CN" sz="2400" dirty="0"/>
              <a:t>        move all items into new array;</a:t>
            </a:r>
          </a:p>
          <a:p>
            <a:pPr eaLnBrk="1" hangingPunct="1">
              <a:lnSpc>
                <a:spcPct val="90000"/>
              </a:lnSpc>
            </a:pPr>
            <a:r>
              <a:rPr lang="en-US" altLang="zh-CN" sz="2400" dirty="0"/>
              <a:t>        </a:t>
            </a:r>
            <a:r>
              <a:rPr lang="en-US" altLang="zh-CN" sz="2400" i="1" dirty="0"/>
              <a:t>size</a:t>
            </a:r>
            <a:r>
              <a:rPr lang="en-US" altLang="zh-CN" sz="2400" dirty="0"/>
              <a:t>=2</a:t>
            </a:r>
            <a:r>
              <a:rPr lang="en-US" altLang="zh-CN" sz="2400" i="1" dirty="0"/>
              <a:t>size</a:t>
            </a:r>
            <a:r>
              <a:rPr lang="en-US" altLang="zh-CN" sz="2400" dirty="0"/>
              <a:t>;</a:t>
            </a:r>
          </a:p>
          <a:p>
            <a:pPr eaLnBrk="1" hangingPunct="1">
              <a:lnSpc>
                <a:spcPct val="90000"/>
              </a:lnSpc>
            </a:pPr>
            <a:r>
              <a:rPr lang="en-US" altLang="zh-CN" sz="2400" dirty="0"/>
              <a:t>    insert </a:t>
            </a:r>
            <a:r>
              <a:rPr lang="en-US" altLang="zh-CN" sz="2400" i="1" dirty="0"/>
              <a:t>x</a:t>
            </a:r>
            <a:r>
              <a:rPr lang="en-US" altLang="zh-CN" sz="2400" dirty="0"/>
              <a:t> into the array;</a:t>
            </a:r>
          </a:p>
          <a:p>
            <a:pPr eaLnBrk="1" hangingPunct="1">
              <a:lnSpc>
                <a:spcPct val="90000"/>
              </a:lnSpc>
            </a:pPr>
            <a:r>
              <a:rPr lang="en-US" altLang="zh-CN" sz="2400" dirty="0"/>
              <a:t>    </a:t>
            </a:r>
            <a:r>
              <a:rPr lang="en-US" altLang="zh-CN" sz="2400" i="1" dirty="0" err="1"/>
              <a:t>num</a:t>
            </a:r>
            <a:r>
              <a:rPr lang="en-US" altLang="zh-CN" sz="2400" dirty="0"/>
              <a:t>=</a:t>
            </a:r>
            <a:r>
              <a:rPr lang="en-US" altLang="zh-CN" sz="2400" i="1" dirty="0"/>
              <a:t>num</a:t>
            </a:r>
            <a:r>
              <a:rPr lang="en-US" altLang="zh-CN" sz="2400" dirty="0"/>
              <a:t>+1;</a:t>
            </a:r>
          </a:p>
          <a:p>
            <a:pPr eaLnBrk="1" hangingPunct="1">
              <a:lnSpc>
                <a:spcPct val="90000"/>
              </a:lnSpc>
            </a:pPr>
            <a:r>
              <a:rPr lang="en-US" altLang="zh-CN" sz="2400" b="1" dirty="0"/>
              <a:t>return</a:t>
            </a:r>
          </a:p>
        </p:txBody>
      </p:sp>
      <p:sp>
        <p:nvSpPr>
          <p:cNvPr id="19461" name="Line 7"/>
          <p:cNvSpPr>
            <a:spLocks noChangeShapeType="1"/>
          </p:cNvSpPr>
          <p:nvPr/>
        </p:nvSpPr>
        <p:spPr bwMode="auto">
          <a:xfrm>
            <a:off x="971550" y="5138738"/>
            <a:ext cx="2744788" cy="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62" name="Line 8"/>
          <p:cNvSpPr>
            <a:spLocks noChangeShapeType="1"/>
          </p:cNvSpPr>
          <p:nvPr/>
        </p:nvSpPr>
        <p:spPr bwMode="auto">
          <a:xfrm>
            <a:off x="3581400" y="5138738"/>
            <a:ext cx="1035050" cy="269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63" name="Text Box 9"/>
          <p:cNvSpPr txBox="1">
            <a:spLocks noChangeArrowheads="1"/>
          </p:cNvSpPr>
          <p:nvPr/>
        </p:nvSpPr>
        <p:spPr bwMode="auto">
          <a:xfrm>
            <a:off x="4706938" y="5184775"/>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Elementary insertion: cost 1</a:t>
            </a:r>
          </a:p>
        </p:txBody>
      </p:sp>
      <p:sp>
        <p:nvSpPr>
          <p:cNvPr id="19464" name="Text Box 10"/>
          <p:cNvSpPr txBox="1">
            <a:spLocks noChangeArrowheads="1"/>
          </p:cNvSpPr>
          <p:nvPr/>
        </p:nvSpPr>
        <p:spPr bwMode="auto">
          <a:xfrm>
            <a:off x="5967413" y="3473450"/>
            <a:ext cx="30146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Insertion with expansion: cost</a:t>
            </a:r>
            <a:r>
              <a:rPr lang="zh-CN" altLang="en-US" dirty="0"/>
              <a:t> </a:t>
            </a:r>
            <a:r>
              <a:rPr lang="en-US" altLang="zh-CN" dirty="0"/>
              <a:t>is </a:t>
            </a:r>
            <a:r>
              <a:rPr lang="en-US" altLang="zh-CN" i="1" dirty="0"/>
              <a:t>size</a:t>
            </a:r>
            <a:endParaRPr lang="en-US" altLang="zh-CN" dirty="0"/>
          </a:p>
        </p:txBody>
      </p:sp>
    </p:spTree>
    <p:extLst>
      <p:ext uri="{BB962C8B-B14F-4D97-AF65-F5344CB8AC3E}">
        <p14:creationId xmlns:p14="http://schemas.microsoft.com/office/powerpoint/2010/main" val="2449524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2019690-1611-9B48-AA05-3188569C8E7E}"/>
              </a:ext>
            </a:extLst>
          </p:cNvPr>
          <p:cNvSpPr/>
          <p:nvPr/>
        </p:nvSpPr>
        <p:spPr>
          <a:xfrm>
            <a:off x="827584" y="4750769"/>
            <a:ext cx="7918648" cy="1569660"/>
          </a:xfrm>
          <a:prstGeom prst="rect">
            <a:avLst/>
          </a:prstGeom>
        </p:spPr>
        <p:txBody>
          <a:bodyPr wrap="square">
            <a:spAutoFit/>
          </a:bodyPr>
          <a:lstStyle/>
          <a:p>
            <a:r>
              <a:rPr lang="en-US" altLang="zh-CN" dirty="0"/>
              <a:t>(b)</a:t>
            </a:r>
            <a:r>
              <a:rPr lang="zh-CN" altLang="zh-CN" dirty="0"/>
              <a:t>当</a:t>
            </a:r>
            <a:r>
              <a:rPr lang="en-US" altLang="zh-CN" i="1" dirty="0"/>
              <a:t>α</a:t>
            </a:r>
            <a:r>
              <a:rPr lang="en-US" altLang="zh-CN" dirty="0"/>
              <a:t>=0.4</a:t>
            </a:r>
            <a:r>
              <a:rPr lang="zh-CN" altLang="zh-CN" dirty="0"/>
              <a:t>时</a:t>
            </a:r>
            <a:r>
              <a:rPr lang="en-US" altLang="zh-CN" i="1" dirty="0"/>
              <a:t>h</a:t>
            </a:r>
            <a:r>
              <a:rPr lang="en-US" altLang="zh-CN" i="1" baseline="-25000" dirty="0"/>
              <a:t>C</a:t>
            </a:r>
            <a:r>
              <a:rPr lang="en-US" altLang="zh-CN" dirty="0"/>
              <a:t>+0.4</a:t>
            </a:r>
            <a:r>
              <a:rPr lang="en-US" altLang="zh-CN" i="1" dirty="0"/>
              <a:t>h</a:t>
            </a:r>
            <a:r>
              <a:rPr lang="en-US" altLang="zh-CN" i="1" baseline="-25000" dirty="0"/>
              <a:t>C</a:t>
            </a:r>
            <a:r>
              <a:rPr lang="en-US" altLang="zh-CN" dirty="0"/>
              <a:t>*4 = 2.6</a:t>
            </a:r>
            <a:r>
              <a:rPr lang="en-US" altLang="zh-CN" i="1" dirty="0"/>
              <a:t>h</a:t>
            </a:r>
            <a:r>
              <a:rPr lang="en-US" altLang="zh-CN" i="1" baseline="-25000" dirty="0"/>
              <a:t>C</a:t>
            </a:r>
            <a:endParaRPr lang="zh-CN" altLang="zh-CN" dirty="0"/>
          </a:p>
          <a:p>
            <a:pPr lvl="1"/>
            <a:r>
              <a:rPr lang="zh-CN" altLang="zh-CN" dirty="0"/>
              <a:t>对应在开地址哈希情况下</a:t>
            </a:r>
            <a:r>
              <a:rPr lang="en-US" altLang="zh-CN" i="1" dirty="0"/>
              <a:t>α </a:t>
            </a:r>
            <a:r>
              <a:rPr lang="en-US" altLang="zh-CN" dirty="0"/>
              <a:t>= 0.4</a:t>
            </a:r>
            <a:r>
              <a:rPr lang="en-US" altLang="zh-CN" i="1" dirty="0"/>
              <a:t>h</a:t>
            </a:r>
            <a:r>
              <a:rPr lang="en-US" altLang="zh-CN" i="1" baseline="-25000" dirty="0"/>
              <a:t>C</a:t>
            </a:r>
            <a:r>
              <a:rPr lang="en-US" altLang="zh-CN" dirty="0"/>
              <a:t>/(2.6</a:t>
            </a:r>
            <a:r>
              <a:rPr lang="en-US" altLang="zh-CN" i="1" dirty="0"/>
              <a:t>h</a:t>
            </a:r>
            <a:r>
              <a:rPr lang="en-US" altLang="zh-CN" i="1" baseline="-25000" dirty="0"/>
              <a:t>C</a:t>
            </a:r>
            <a:r>
              <a:rPr lang="en-US" altLang="zh-CN" dirty="0"/>
              <a:t> </a:t>
            </a:r>
            <a:r>
              <a:rPr lang="en-US" altLang="zh-CN" dirty="0">
                <a:solidFill>
                  <a:srgbClr val="FF0000"/>
                </a:solidFill>
              </a:rPr>
              <a:t>/3</a:t>
            </a:r>
            <a:r>
              <a:rPr lang="en-US" altLang="zh-CN" dirty="0"/>
              <a:t>)</a:t>
            </a:r>
            <a:endParaRPr lang="zh-CN" altLang="zh-CN" dirty="0"/>
          </a:p>
          <a:p>
            <a:pPr lvl="1"/>
            <a:r>
              <a:rPr lang="zh-CN" altLang="zh-CN" dirty="0"/>
              <a:t>当</a:t>
            </a:r>
            <a:r>
              <a:rPr lang="en-US" altLang="zh-CN" i="1" dirty="0"/>
              <a:t>α</a:t>
            </a:r>
            <a:r>
              <a:rPr lang="en-US" altLang="zh-CN" dirty="0"/>
              <a:t>=1.5</a:t>
            </a:r>
            <a:r>
              <a:rPr lang="zh-CN" altLang="zh-CN" dirty="0"/>
              <a:t>时</a:t>
            </a:r>
            <a:r>
              <a:rPr lang="en-US" altLang="zh-CN" i="1" dirty="0"/>
              <a:t>h</a:t>
            </a:r>
            <a:r>
              <a:rPr lang="en-US" altLang="zh-CN" i="1" baseline="-25000" dirty="0"/>
              <a:t>C</a:t>
            </a:r>
            <a:r>
              <a:rPr lang="en-US" altLang="zh-CN" dirty="0"/>
              <a:t>+1.5</a:t>
            </a:r>
            <a:r>
              <a:rPr lang="en-US" altLang="zh-CN" i="1" dirty="0"/>
              <a:t>h</a:t>
            </a:r>
            <a:r>
              <a:rPr lang="en-US" altLang="zh-CN" i="1" baseline="-25000" dirty="0"/>
              <a:t>C</a:t>
            </a:r>
            <a:r>
              <a:rPr lang="en-US" altLang="zh-CN" dirty="0"/>
              <a:t>*4 = 7</a:t>
            </a:r>
            <a:r>
              <a:rPr lang="en-US" altLang="zh-CN" i="1" dirty="0"/>
              <a:t>h</a:t>
            </a:r>
            <a:r>
              <a:rPr lang="en-US" altLang="zh-CN" i="1" baseline="-25000" dirty="0"/>
              <a:t>C</a:t>
            </a:r>
            <a:endParaRPr lang="zh-CN" altLang="zh-CN" dirty="0"/>
          </a:p>
          <a:p>
            <a:pPr lvl="1"/>
            <a:r>
              <a:rPr lang="zh-CN" altLang="zh-CN" dirty="0"/>
              <a:t>对应在开地址哈希情况下</a:t>
            </a:r>
            <a:r>
              <a:rPr lang="en-US" altLang="zh-CN" i="1" dirty="0"/>
              <a:t>α </a:t>
            </a:r>
            <a:r>
              <a:rPr lang="en-US" altLang="zh-CN" dirty="0"/>
              <a:t>= 1.5</a:t>
            </a:r>
            <a:r>
              <a:rPr lang="en-US" altLang="zh-CN" i="1" dirty="0"/>
              <a:t>h</a:t>
            </a:r>
            <a:r>
              <a:rPr lang="en-US" altLang="zh-CN" i="1" baseline="-25000" dirty="0"/>
              <a:t>C</a:t>
            </a:r>
            <a:r>
              <a:rPr lang="en-US" altLang="zh-CN" dirty="0"/>
              <a:t>/(7</a:t>
            </a:r>
            <a:r>
              <a:rPr lang="en-US" altLang="zh-CN" i="1" dirty="0"/>
              <a:t>h</a:t>
            </a:r>
            <a:r>
              <a:rPr lang="en-US" altLang="zh-CN" i="1" baseline="-25000" dirty="0"/>
              <a:t>C</a:t>
            </a:r>
            <a:r>
              <a:rPr lang="en-US" altLang="zh-CN" dirty="0"/>
              <a:t> </a:t>
            </a:r>
            <a:r>
              <a:rPr lang="en-US" altLang="zh-CN" dirty="0">
                <a:solidFill>
                  <a:srgbClr val="FF0000"/>
                </a:solidFill>
              </a:rPr>
              <a:t>/3</a:t>
            </a:r>
            <a:r>
              <a:rPr lang="en-US" altLang="zh-CN" dirty="0"/>
              <a:t>)</a:t>
            </a:r>
            <a:endParaRPr lang="zh-CN" altLang="zh-CN" dirty="0"/>
          </a:p>
        </p:txBody>
      </p:sp>
      <p:sp>
        <p:nvSpPr>
          <p:cNvPr id="7" name="内容占位符 3">
            <a:extLst>
              <a:ext uri="{FF2B5EF4-FFF2-40B4-BE49-F238E27FC236}">
                <a16:creationId xmlns:a16="http://schemas.microsoft.com/office/drawing/2014/main" id="{F716F3ED-3F90-E74B-9836-C4E46F4C0872}"/>
              </a:ext>
            </a:extLst>
          </p:cNvPr>
          <p:cNvSpPr>
            <a:spLocks noGrp="1"/>
          </p:cNvSpPr>
          <p:nvPr>
            <p:ph sz="quarter" idx="1"/>
          </p:nvPr>
        </p:nvSpPr>
        <p:spPr>
          <a:xfrm>
            <a:off x="544016" y="178769"/>
            <a:ext cx="7772400" cy="4572000"/>
          </a:xfrm>
        </p:spPr>
        <p:txBody>
          <a:bodyPr>
            <a:normAutofit fontScale="85000" lnSpcReduction="10000"/>
          </a:bodyPr>
          <a:lstStyle/>
          <a:p>
            <a:pPr>
              <a:lnSpc>
                <a:spcPct val="150000"/>
              </a:lnSpc>
            </a:pPr>
            <a:r>
              <a:rPr lang="zh-CN" altLang="zh-CN" sz="2400" dirty="0"/>
              <a:t>闭地址哈希表是由引用列表组成的一个数组，而开地址哈希表是由关键字组成的数组。假定一个关键字需要一个存储单元，</a:t>
            </a:r>
            <a:r>
              <a:rPr lang="zh-CN" altLang="en-US" sz="2400" dirty="0"/>
              <a:t>则</a:t>
            </a:r>
            <a:r>
              <a:rPr lang="zh-CN" altLang="zh-CN" sz="2400" dirty="0"/>
              <a:t>一个链表节点需要两个单元</a:t>
            </a:r>
            <a:r>
              <a:rPr lang="zh-CN" altLang="en-US" sz="2400" dirty="0"/>
              <a:t>（</a:t>
            </a:r>
            <a:r>
              <a:rPr lang="zh-CN" altLang="zh-CN" sz="2400" dirty="0"/>
              <a:t>一个存储关键字，一个存放链表指针</a:t>
            </a:r>
            <a:r>
              <a:rPr lang="zh-CN" altLang="en-US" sz="2400" dirty="0"/>
              <a:t>）</a:t>
            </a:r>
            <a:r>
              <a:rPr lang="zh-CN" altLang="zh-CN" sz="2400" dirty="0"/>
              <a:t>。考虑在闭地址哈希表中，负载因子</a:t>
            </a:r>
            <a:r>
              <a:rPr lang="en-US" altLang="zh-CN" sz="2400" dirty="0"/>
              <a:t>(</a:t>
            </a:r>
            <a:r>
              <a:rPr lang="en-US" altLang="zh-CN" sz="2400" i="1" dirty="0"/>
              <a:t>α</a:t>
            </a:r>
            <a:r>
              <a:rPr lang="en-US" altLang="zh-CN" sz="2400" dirty="0"/>
              <a:t>)</a:t>
            </a:r>
            <a:r>
              <a:rPr lang="zh-CN" altLang="zh-CN" sz="2400" dirty="0"/>
              <a:t>分别为</a:t>
            </a:r>
            <a:r>
              <a:rPr lang="en-US" altLang="zh-CN" sz="2400" dirty="0"/>
              <a:t>0.4</a:t>
            </a:r>
            <a:r>
              <a:rPr lang="zh-CN" altLang="zh-CN" sz="2400" dirty="0"/>
              <a:t>和</a:t>
            </a:r>
            <a:r>
              <a:rPr lang="en-US" altLang="zh-CN" sz="2400" dirty="0"/>
              <a:t>1.5</a:t>
            </a:r>
            <a:r>
              <a:rPr lang="zh-CN" altLang="zh-CN" sz="2400" dirty="0"/>
              <a:t>两种情况下计算下面两题。假定</a:t>
            </a:r>
            <a:r>
              <a:rPr lang="en-US" altLang="zh-CN" sz="2400" i="1" dirty="0"/>
              <a:t>h</a:t>
            </a:r>
            <a:r>
              <a:rPr lang="en-US" altLang="zh-CN" sz="2400" i="1" baseline="-25000" dirty="0"/>
              <a:t>C</a:t>
            </a:r>
            <a:r>
              <a:rPr lang="zh-CN" altLang="zh-CN" sz="2400" dirty="0"/>
              <a:t>是闭地址哈希表中的单元数。</a:t>
            </a:r>
          </a:p>
          <a:p>
            <a:pPr marL="777240" lvl="1" indent="-457200">
              <a:lnSpc>
                <a:spcPct val="150000"/>
              </a:lnSpc>
              <a:buFont typeface="+mj-lt"/>
              <a:buAutoNum type="alphaLcParenR"/>
            </a:pPr>
            <a:r>
              <a:rPr lang="zh-CN" altLang="zh-CN" sz="2000" dirty="0"/>
              <a:t>在闭地址哈希的情况下，估算空间需求，包括链表空间。假定开地址哈希的情况下使用相同的空间（即所占用的总空间和包含关键字的空间数量相同），计算相应的开地址哈希的负载因子。</a:t>
            </a:r>
            <a:endParaRPr lang="en-US" altLang="zh-CN" sz="2000" dirty="0"/>
          </a:p>
          <a:p>
            <a:pPr marL="777240" lvl="1" indent="-457200">
              <a:lnSpc>
                <a:spcPct val="150000"/>
              </a:lnSpc>
              <a:buFont typeface="+mj-lt"/>
              <a:buAutoNum type="alphaLcParenR"/>
            </a:pPr>
            <a:r>
              <a:rPr lang="zh-CN" altLang="zh-CN" sz="2000" dirty="0"/>
              <a:t>现在假定一个关键字占用</a:t>
            </a:r>
            <a:r>
              <a:rPr lang="en-US" altLang="zh-CN" sz="2000" dirty="0"/>
              <a:t>3</a:t>
            </a:r>
            <a:r>
              <a:rPr lang="zh-CN" altLang="zh-CN" sz="2000" dirty="0"/>
              <a:t>个单元，那么一个链表节点占用</a:t>
            </a:r>
            <a:r>
              <a:rPr lang="en-US" altLang="zh-CN" sz="2000" dirty="0"/>
              <a:t>4</a:t>
            </a:r>
            <a:r>
              <a:rPr lang="zh-CN" altLang="zh-CN" sz="2000" dirty="0"/>
              <a:t>个单元（</a:t>
            </a:r>
            <a:r>
              <a:rPr lang="en-US" altLang="zh-CN" sz="2000" dirty="0"/>
              <a:t>3</a:t>
            </a:r>
            <a:r>
              <a:rPr lang="zh-CN" altLang="zh-CN" sz="2000" dirty="0"/>
              <a:t>个用于存放关键字，</a:t>
            </a:r>
            <a:r>
              <a:rPr lang="en-US" altLang="zh-CN" sz="2000" dirty="0"/>
              <a:t>1</a:t>
            </a:r>
            <a:r>
              <a:rPr lang="zh-CN" altLang="zh-CN" sz="2000" dirty="0"/>
              <a:t>个用于存放链表指针），重新解</a:t>
            </a:r>
            <a:r>
              <a:rPr lang="en-US" altLang="zh-CN" sz="2000" dirty="0"/>
              <a:t>a)</a:t>
            </a:r>
            <a:r>
              <a:rPr lang="zh-CN" altLang="zh-CN" sz="2000" dirty="0"/>
              <a:t>中的问题。</a:t>
            </a:r>
          </a:p>
        </p:txBody>
      </p:sp>
    </p:spTree>
    <p:extLst>
      <p:ext uri="{BB962C8B-B14F-4D97-AF65-F5344CB8AC3E}">
        <p14:creationId xmlns:p14="http://schemas.microsoft.com/office/powerpoint/2010/main" val="300967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11</a:t>
            </a:fld>
            <a:endParaRPr lang="en-US" altLang="zh-CN"/>
          </a:p>
        </p:txBody>
      </p:sp>
      <p:sp>
        <p:nvSpPr>
          <p:cNvPr id="7" name="矩形 6"/>
          <p:cNvSpPr/>
          <p:nvPr/>
        </p:nvSpPr>
        <p:spPr>
          <a:xfrm>
            <a:off x="2123728" y="2348880"/>
            <a:ext cx="518457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Universal Hashing</a:t>
            </a:r>
            <a:r>
              <a:rPr lang="zh-CN" altLang="en-US" dirty="0"/>
              <a:t> </a:t>
            </a:r>
            <a:r>
              <a:rPr lang="en-US" altLang="zh-CN" dirty="0"/>
              <a:t>(</a:t>
            </a:r>
            <a:r>
              <a:rPr lang="zh-CN" altLang="en-US"/>
              <a:t>全域散列</a:t>
            </a:r>
            <a:r>
              <a:rPr lang="en-US" altLang="zh-CN"/>
              <a:t>)</a:t>
            </a:r>
            <a:endParaRPr lang="zh-CN" altLang="en-US" dirty="0"/>
          </a:p>
        </p:txBody>
      </p:sp>
    </p:spTree>
    <p:extLst>
      <p:ext uri="{BB962C8B-B14F-4D97-AF65-F5344CB8AC3E}">
        <p14:creationId xmlns:p14="http://schemas.microsoft.com/office/powerpoint/2010/main" val="94533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Design Hash Functions</a:t>
            </a:r>
            <a:endParaRPr lang="zh-CN" altLang="en-US" dirty="0"/>
          </a:p>
        </p:txBody>
      </p:sp>
      <p:sp>
        <p:nvSpPr>
          <p:cNvPr id="4" name="内容占位符 3"/>
          <p:cNvSpPr>
            <a:spLocks noGrp="1"/>
          </p:cNvSpPr>
          <p:nvPr>
            <p:ph sz="quarter" idx="1"/>
          </p:nvPr>
        </p:nvSpPr>
        <p:spPr/>
        <p:txBody>
          <a:bodyPr>
            <a:normAutofit fontScale="92500" lnSpcReduction="10000"/>
          </a:bodyPr>
          <a:lstStyle/>
          <a:p>
            <a:r>
              <a:rPr lang="en-US" altLang="zh-CN" dirty="0"/>
              <a:t>Design hash functions</a:t>
            </a:r>
          </a:p>
          <a:p>
            <a:pPr lvl="1"/>
            <a:r>
              <a:rPr lang="en-US" altLang="zh-CN" dirty="0"/>
              <a:t>On one hand, a hash function must be in some sense “random” so it scatters keys around.</a:t>
            </a:r>
          </a:p>
          <a:p>
            <a:pPr lvl="1"/>
            <a:r>
              <a:rPr lang="en-US" altLang="zh-CN" dirty="0"/>
              <a:t>On the other hand, it should be a function and therefore “consistent”, so that we get the same result every time we apply it.</a:t>
            </a:r>
          </a:p>
          <a:p>
            <a:r>
              <a:rPr lang="en-US" altLang="zh-CN" dirty="0"/>
              <a:t>Let us have a try!</a:t>
            </a:r>
          </a:p>
          <a:p>
            <a:pPr lvl="1"/>
            <a:r>
              <a:rPr lang="en-US" altLang="zh-CN" dirty="0"/>
              <a:t>Suppose, for instance, that you need to maintain an </a:t>
            </a:r>
            <a:r>
              <a:rPr lang="en-US" altLang="zh-CN" dirty="0">
                <a:solidFill>
                  <a:srgbClr val="000000"/>
                </a:solidFill>
              </a:rPr>
              <a:t>ever-changing</a:t>
            </a:r>
            <a:r>
              <a:rPr lang="en-US" altLang="zh-CN" dirty="0"/>
              <a:t> list of about 250 IP addresses, perhaps the addresses of the currently active customers of a web service. Each IP address is associated with a record that contains customer details. How can you maintain them to ensure fast lookup</a:t>
            </a:r>
            <a:r>
              <a:rPr lang="zh-CN" altLang="en-US" dirty="0"/>
              <a:t>？</a:t>
            </a:r>
            <a:r>
              <a:rPr lang="en-US" altLang="zh-CN" dirty="0"/>
              <a:t>Using hash.</a:t>
            </a:r>
          </a:p>
          <a:p>
            <a:endParaRPr lang="en-US" altLang="zh-CN" dirty="0"/>
          </a:p>
          <a:p>
            <a:pPr lvl="1"/>
            <a:endParaRPr lang="zh-CN" altLang="zh-CN" dirty="0"/>
          </a:p>
        </p:txBody>
      </p:sp>
    </p:spTree>
    <p:extLst>
      <p:ext uri="{BB962C8B-B14F-4D97-AF65-F5344CB8AC3E}">
        <p14:creationId xmlns:p14="http://schemas.microsoft.com/office/powerpoint/2010/main" val="237996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Let us have a try</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sz="quarter" idx="1"/>
              </p:nvPr>
            </p:nvSpPr>
            <p:spPr/>
            <p:txBody>
              <a:bodyPr>
                <a:normAutofit/>
              </a:bodyPr>
              <a:lstStyle/>
              <a:p>
                <a:r>
                  <a:rPr lang="en-US" altLang="zh-CN" dirty="0"/>
                  <a:t>Denote an IP address by (x</a:t>
                </a:r>
                <a:r>
                  <a:rPr lang="en-US" altLang="zh-CN" baseline="-25000" dirty="0"/>
                  <a:t>1</a:t>
                </a:r>
                <a:r>
                  <a:rPr lang="en-US" altLang="zh-CN" dirty="0"/>
                  <a:t>,x</a:t>
                </a:r>
                <a:r>
                  <a:rPr lang="en-US" altLang="zh-CN" baseline="-25000" dirty="0"/>
                  <a:t>2</a:t>
                </a:r>
                <a:r>
                  <a:rPr lang="en-US" altLang="zh-CN" dirty="0"/>
                  <a:t>,x</a:t>
                </a:r>
                <a:r>
                  <a:rPr lang="en-US" altLang="zh-CN" baseline="-25000" dirty="0"/>
                  <a:t>3</a:t>
                </a:r>
                <a:r>
                  <a:rPr lang="en-US" altLang="zh-CN" dirty="0"/>
                  <a:t>,x</a:t>
                </a:r>
                <a:r>
                  <a:rPr lang="en-US" altLang="zh-CN" baseline="-25000" dirty="0"/>
                  <a:t>4</a:t>
                </a:r>
                <a:r>
                  <a:rPr lang="en-US" altLang="zh-CN" dirty="0"/>
                  <a:t>), we use the following hash function:</a:t>
                </a:r>
                <a14:m>
                  <m:oMath xmlns:m="http://schemas.openxmlformats.org/officeDocument/2006/math">
                    <m:r>
                      <m:rPr>
                        <m:sty m:val="p"/>
                      </m:rPr>
                      <a:rPr lang="en-US" altLang="zh-CN" b="0" i="0" smtClean="0">
                        <a:latin typeface="Cambria Math" panose="02040503050406030204" pitchFamily="18" charset="0"/>
                      </a:rPr>
                      <m:t>h</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b="0" i="0" baseline="-25000" smtClean="0">
                            <a:latin typeface="Cambria Math" panose="02040503050406030204" pitchFamily="18" charset="0"/>
                          </a:rPr>
                          <m:t>1</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x</m:t>
                        </m:r>
                        <m:r>
                          <a:rPr lang="en-US" altLang="zh-CN" b="0" i="0" baseline="-25000" smtClean="0">
                            <a:latin typeface="Cambria Math" panose="02040503050406030204" pitchFamily="18" charset="0"/>
                          </a:rPr>
                          <m:t>2</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x</m:t>
                        </m:r>
                        <m:r>
                          <a:rPr lang="en-US" altLang="zh-CN" b="0" i="0" baseline="-25000" smtClean="0">
                            <a:latin typeface="Cambria Math" panose="02040503050406030204" pitchFamily="18" charset="0"/>
                          </a:rPr>
                          <m:t>3</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x</m:t>
                        </m:r>
                        <m:r>
                          <a:rPr lang="en-US" altLang="zh-CN" b="0" i="0" baseline="-25000" smtClean="0">
                            <a:latin typeface="Cambria Math" panose="02040503050406030204" pitchFamily="18" charset="0"/>
                          </a:rPr>
                          <m:t>4</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x</m:t>
                    </m:r>
                    <m:r>
                      <a:rPr lang="en-US" altLang="zh-CN" b="0" i="0" baseline="-25000" smtClean="0">
                        <a:latin typeface="Cambria Math" panose="02040503050406030204" pitchFamily="18" charset="0"/>
                      </a:rPr>
                      <m:t>4</m:t>
                    </m:r>
                    <m:r>
                      <a:rPr lang="en-US" altLang="zh-CN" b="0" i="0" smtClean="0">
                        <a:latin typeface="Cambria Math" panose="02040503050406030204" pitchFamily="18" charset="0"/>
                      </a:rPr>
                      <m:t>.</m:t>
                    </m:r>
                  </m:oMath>
                </a14:m>
                <a:r>
                  <a:rPr lang="en-US" altLang="zh-CN" dirty="0"/>
                  <a:t> Is this a good hash function?</a:t>
                </a:r>
              </a:p>
              <a:p>
                <a:pPr lvl="1"/>
                <a:r>
                  <a:rPr lang="en-US" altLang="zh-CN" dirty="0"/>
                  <a:t>No. If, for example, the last segment of an IP address tends to be small.</a:t>
                </a:r>
              </a:p>
              <a:p>
                <a:r>
                  <a:rPr lang="en-US" altLang="zh-CN" dirty="0"/>
                  <a:t>In fact, there is no single hash function, no matter how sophisticated, that behaves well on all possible data items.</a:t>
                </a:r>
              </a:p>
              <a:p>
                <a:endParaRPr lang="en-US" altLang="zh-CN" dirty="0"/>
              </a:p>
              <a:p>
                <a:pPr lvl="1"/>
                <a:endParaRPr lang="zh-CN" altLang="zh-CN" dirty="0"/>
              </a:p>
            </p:txBody>
          </p:sp>
        </mc:Choice>
        <mc:Fallback xmlns="">
          <p:sp>
            <p:nvSpPr>
              <p:cNvPr id="4" name="内容占位符 3"/>
              <p:cNvSpPr>
                <a:spLocks noGrp="1" noRot="1" noChangeAspect="1" noMove="1" noResize="1" noEditPoints="1" noAdjustHandles="1" noChangeArrowheads="1" noChangeShapeType="1" noTextEdit="1"/>
              </p:cNvSpPr>
              <p:nvPr>
                <p:ph sz="quarter" idx="1"/>
              </p:nvPr>
            </p:nvSpPr>
            <p:spPr>
              <a:blipFill>
                <a:blip r:embed="rId3"/>
                <a:stretch>
                  <a:fillRect l="-980" t="-1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620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Universal Hashing</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sz="quarter" idx="1"/>
              </p:nvPr>
            </p:nvSpPr>
            <p:spPr>
              <a:xfrm>
                <a:off x="395536" y="1447800"/>
                <a:ext cx="8291264" cy="4572000"/>
              </a:xfrm>
            </p:spPr>
            <p:txBody>
              <a:bodyPr>
                <a:normAutofit/>
              </a:bodyPr>
              <a:lstStyle/>
              <a:p>
                <a:r>
                  <a:rPr lang="en-US" altLang="zh-CN" dirty="0"/>
                  <a:t>Pick a hash function randomly from a class of hash functions.</a:t>
                </a:r>
              </a:p>
              <a:p>
                <a:r>
                  <a:rPr lang="en-US" altLang="zh-CN" dirty="0"/>
                  <a:t>An example: choose a prime number, say n=257; choose 4 numbers mod n=257, say 87, 23, 125, and 4, we have the following has function: </a:t>
                </a:r>
                <a14:m>
                  <m:oMath xmlns:m="http://schemas.openxmlformats.org/officeDocument/2006/math">
                    <m:r>
                      <m:rPr>
                        <m:sty m:val="p"/>
                      </m:rPr>
                      <a:rPr lang="en-US" altLang="zh-CN">
                        <a:latin typeface="Cambria Math" panose="02040503050406030204" pitchFamily="18" charset="0"/>
                      </a:rPr>
                      <m:t>h</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x</m:t>
                        </m:r>
                        <m:r>
                          <a:rPr lang="en-US" altLang="zh-CN" baseline="-25000">
                            <a:latin typeface="Cambria Math" panose="02040503050406030204" pitchFamily="18" charset="0"/>
                          </a:rPr>
                          <m:t>1</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baseline="-25000">
                            <a:latin typeface="Cambria Math" panose="02040503050406030204" pitchFamily="18" charset="0"/>
                          </a:rPr>
                          <m:t>2</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baseline="-25000">
                            <a:latin typeface="Cambria Math" panose="02040503050406030204" pitchFamily="18" charset="0"/>
                          </a:rPr>
                          <m:t>3</m:t>
                        </m:r>
                        <m:r>
                          <a:rPr lang="en-US" altLang="zh-CN">
                            <a:latin typeface="Cambria Math" panose="02040503050406030204" pitchFamily="18" charset="0"/>
                          </a:rPr>
                          <m:t>,</m:t>
                        </m:r>
                        <m:r>
                          <m:rPr>
                            <m:sty m:val="p"/>
                          </m:rPr>
                          <a:rPr lang="en-US" altLang="zh-CN">
                            <a:latin typeface="Cambria Math" panose="02040503050406030204" pitchFamily="18" charset="0"/>
                          </a:rPr>
                          <m:t>x</m:t>
                        </m:r>
                        <m:r>
                          <a:rPr lang="en-US" altLang="zh-CN" baseline="-25000">
                            <a:latin typeface="Cambria Math" panose="02040503050406030204" pitchFamily="18" charset="0"/>
                          </a:rPr>
                          <m:t>4</m:t>
                        </m:r>
                      </m:e>
                    </m:d>
                    <m:r>
                      <a:rPr lang="en-US" altLang="zh-CN">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87</m:t>
                        </m:r>
                        <m:r>
                          <m:rPr>
                            <m:sty m:val="p"/>
                          </m:rPr>
                          <a:rPr lang="en-US" altLang="zh-CN" b="0" i="0" smtClean="0">
                            <a:latin typeface="Cambria Math" panose="02040503050406030204" pitchFamily="18" charset="0"/>
                          </a:rPr>
                          <m:t>x</m:t>
                        </m:r>
                        <m:r>
                          <a:rPr lang="en-US" altLang="zh-CN" b="0" i="0" baseline="-25000" smtClean="0">
                            <a:latin typeface="Cambria Math" panose="02040503050406030204" pitchFamily="18" charset="0"/>
                          </a:rPr>
                          <m:t>1</m:t>
                        </m:r>
                        <m:r>
                          <a:rPr lang="en-US" altLang="zh-CN" b="0" i="0" smtClean="0">
                            <a:latin typeface="Cambria Math" panose="02040503050406030204" pitchFamily="18" charset="0"/>
                          </a:rPr>
                          <m:t>+23</m:t>
                        </m:r>
                        <m:r>
                          <m:rPr>
                            <m:sty m:val="p"/>
                          </m:rPr>
                          <a:rPr lang="en-US" altLang="zh-CN" b="0" i="0" smtClean="0">
                            <a:latin typeface="Cambria Math" panose="02040503050406030204" pitchFamily="18" charset="0"/>
                          </a:rPr>
                          <m:t>x</m:t>
                        </m:r>
                        <m:r>
                          <a:rPr lang="en-US" altLang="zh-CN" b="0" i="0" baseline="-25000" smtClean="0">
                            <a:latin typeface="Cambria Math" panose="02040503050406030204" pitchFamily="18" charset="0"/>
                          </a:rPr>
                          <m:t>2</m:t>
                        </m:r>
                        <m:r>
                          <a:rPr lang="en-US" altLang="zh-CN" b="0" i="0" smtClean="0">
                            <a:latin typeface="Cambria Math" panose="02040503050406030204" pitchFamily="18" charset="0"/>
                          </a:rPr>
                          <m:t>+125</m:t>
                        </m:r>
                        <m:r>
                          <m:rPr>
                            <m:sty m:val="p"/>
                          </m:rPr>
                          <a:rPr lang="en-US" altLang="zh-CN" b="0" i="0" smtClean="0">
                            <a:latin typeface="Cambria Math" panose="02040503050406030204" pitchFamily="18" charset="0"/>
                          </a:rPr>
                          <m:t>x</m:t>
                        </m:r>
                        <m:r>
                          <a:rPr lang="en-US" altLang="zh-CN" b="0" i="0" baseline="-25000" smtClean="0">
                            <a:latin typeface="Cambria Math" panose="02040503050406030204" pitchFamily="18" charset="0"/>
                          </a:rPr>
                          <m:t>3</m:t>
                        </m:r>
                        <m:r>
                          <a:rPr lang="en-US" altLang="zh-CN" b="0" i="0" smtClean="0">
                            <a:latin typeface="Cambria Math" panose="02040503050406030204" pitchFamily="18" charset="0"/>
                          </a:rPr>
                          <m:t>+4</m:t>
                        </m:r>
                        <m:r>
                          <m:rPr>
                            <m:sty m:val="p"/>
                          </m:rPr>
                          <a:rPr lang="en-US" altLang="zh-CN" b="0" i="0" smtClean="0">
                            <a:latin typeface="Cambria Math" panose="02040503050406030204" pitchFamily="18" charset="0"/>
                          </a:rPr>
                          <m:t>x</m:t>
                        </m:r>
                        <m:r>
                          <a:rPr lang="en-US" altLang="zh-CN" b="0" i="0" baseline="-25000" smtClean="0">
                            <a:latin typeface="Cambria Math" panose="02040503050406030204" pitchFamily="18" charset="0"/>
                          </a:rPr>
                          <m:t>4</m:t>
                        </m:r>
                      </m:e>
                    </m:d>
                    <m:r>
                      <m:rPr>
                        <m:sty m:val="p"/>
                      </m:rPr>
                      <a:rPr lang="en-US" altLang="zh-CN" b="0" i="0" smtClean="0">
                        <a:latin typeface="Cambria Math" panose="02040503050406030204" pitchFamily="18" charset="0"/>
                      </a:rPr>
                      <m:t>mod</m:t>
                    </m:r>
                    <m:r>
                      <a:rPr lang="en-US" altLang="zh-CN" b="0" i="0" smtClean="0">
                        <a:latin typeface="Cambria Math" panose="02040503050406030204" pitchFamily="18" charset="0"/>
                      </a:rPr>
                      <m:t> 257.</m:t>
                    </m:r>
                  </m:oMath>
                </a14:m>
                <a:r>
                  <a:rPr lang="en-US" altLang="zh-CN" dirty="0"/>
                  <a:t> </a:t>
                </a:r>
              </a:p>
              <a:p>
                <a:endParaRPr lang="en-US" altLang="zh-CN" dirty="0"/>
              </a:p>
              <a:p>
                <a:pPr lvl="1"/>
                <a:endParaRPr lang="zh-CN" altLang="zh-CN" dirty="0"/>
              </a:p>
            </p:txBody>
          </p:sp>
        </mc:Choice>
        <mc:Fallback xmlns="">
          <p:sp>
            <p:nvSpPr>
              <p:cNvPr id="4" name="内容占位符 3"/>
              <p:cNvSpPr>
                <a:spLocks noGrp="1" noRot="1" noChangeAspect="1" noMove="1" noResize="1" noEditPoints="1" noAdjustHandles="1" noChangeArrowheads="1" noChangeShapeType="1" noTextEdit="1"/>
              </p:cNvSpPr>
              <p:nvPr>
                <p:ph sz="quarter" idx="1"/>
              </p:nvPr>
            </p:nvSpPr>
            <p:spPr>
              <a:xfrm>
                <a:off x="395536" y="1447800"/>
                <a:ext cx="8291264" cy="4572000"/>
              </a:xfrm>
              <a:blipFill>
                <a:blip r:embed="rId3"/>
                <a:stretch>
                  <a:fillRect l="-765" t="-1385" r="-6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872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Universal Hashing</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sz="quarter" idx="1"/>
              </p:nvPr>
            </p:nvSpPr>
            <p:spPr>
              <a:xfrm>
                <a:off x="107504" y="1396894"/>
                <a:ext cx="8892480" cy="46903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h</m:t>
                      </m:r>
                      <m:d>
                        <m:dPr>
                          <m:ctrlPr>
                            <a:rPr lang="en-US" altLang="zh-CN" sz="2400" i="1">
                              <a:latin typeface="Cambria Math" panose="02040503050406030204" pitchFamily="18" charset="0"/>
                            </a:rPr>
                          </m:ctrlPr>
                        </m:dPr>
                        <m:e>
                          <m:r>
                            <m:rPr>
                              <m:sty m:val="p"/>
                            </m:rPr>
                            <a:rPr lang="en-US" altLang="zh-CN" sz="2400">
                              <a:latin typeface="Cambria Math" panose="02040503050406030204" pitchFamily="18" charset="0"/>
                            </a:rPr>
                            <m:t>x</m:t>
                          </m:r>
                          <m:r>
                            <a:rPr lang="en-US" altLang="zh-CN" sz="2400" baseline="-25000">
                              <a:latin typeface="Cambria Math" panose="02040503050406030204" pitchFamily="18" charset="0"/>
                            </a:rPr>
                            <m:t>1</m:t>
                          </m:r>
                          <m:r>
                            <a:rPr lang="en-US" altLang="zh-CN" sz="2400">
                              <a:latin typeface="Cambria Math" panose="02040503050406030204" pitchFamily="18" charset="0"/>
                            </a:rPr>
                            <m:t>,</m:t>
                          </m:r>
                          <m:r>
                            <m:rPr>
                              <m:sty m:val="p"/>
                            </m:rPr>
                            <a:rPr lang="en-US" altLang="zh-CN" sz="2400">
                              <a:latin typeface="Cambria Math" panose="02040503050406030204" pitchFamily="18" charset="0"/>
                            </a:rPr>
                            <m:t>x</m:t>
                          </m:r>
                          <m:r>
                            <a:rPr lang="en-US" altLang="zh-CN" sz="2400" baseline="-25000">
                              <a:latin typeface="Cambria Math" panose="02040503050406030204" pitchFamily="18" charset="0"/>
                            </a:rPr>
                            <m:t>2</m:t>
                          </m:r>
                          <m:r>
                            <a:rPr lang="en-US" altLang="zh-CN" sz="2400">
                              <a:latin typeface="Cambria Math" panose="02040503050406030204" pitchFamily="18" charset="0"/>
                            </a:rPr>
                            <m:t>,</m:t>
                          </m:r>
                          <m:r>
                            <m:rPr>
                              <m:sty m:val="p"/>
                            </m:rPr>
                            <a:rPr lang="en-US" altLang="zh-CN" sz="2400">
                              <a:latin typeface="Cambria Math" panose="02040503050406030204" pitchFamily="18" charset="0"/>
                            </a:rPr>
                            <m:t>x</m:t>
                          </m:r>
                          <m:r>
                            <a:rPr lang="en-US" altLang="zh-CN" sz="2400" baseline="-25000">
                              <a:latin typeface="Cambria Math" panose="02040503050406030204" pitchFamily="18" charset="0"/>
                            </a:rPr>
                            <m:t>3</m:t>
                          </m:r>
                          <m:r>
                            <a:rPr lang="en-US" altLang="zh-CN" sz="2400">
                              <a:latin typeface="Cambria Math" panose="02040503050406030204" pitchFamily="18" charset="0"/>
                            </a:rPr>
                            <m:t>,</m:t>
                          </m:r>
                          <m:r>
                            <m:rPr>
                              <m:sty m:val="p"/>
                            </m:rPr>
                            <a:rPr lang="en-US" altLang="zh-CN" sz="2400">
                              <a:latin typeface="Cambria Math" panose="02040503050406030204" pitchFamily="18" charset="0"/>
                            </a:rPr>
                            <m:t>x</m:t>
                          </m:r>
                          <m:r>
                            <a:rPr lang="en-US" altLang="zh-CN" sz="2400" baseline="-25000">
                              <a:latin typeface="Cambria Math" panose="02040503050406030204" pitchFamily="18" charset="0"/>
                            </a:rPr>
                            <m:t>4</m:t>
                          </m:r>
                        </m:e>
                      </m:d>
                      <m:r>
                        <a:rPr lang="en-US" altLang="zh-CN" sz="240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87</m:t>
                          </m:r>
                          <m:r>
                            <m:rPr>
                              <m:sty m:val="p"/>
                            </m:rPr>
                            <a:rPr lang="en-US" altLang="zh-CN" sz="2400">
                              <a:latin typeface="Cambria Math" panose="02040503050406030204" pitchFamily="18" charset="0"/>
                            </a:rPr>
                            <m:t>x</m:t>
                          </m:r>
                          <m:r>
                            <a:rPr lang="en-US" altLang="zh-CN" sz="2400" baseline="-25000">
                              <a:latin typeface="Cambria Math" panose="02040503050406030204" pitchFamily="18" charset="0"/>
                            </a:rPr>
                            <m:t>1</m:t>
                          </m:r>
                          <m:r>
                            <a:rPr lang="en-US" altLang="zh-CN" sz="2400">
                              <a:latin typeface="Cambria Math" panose="02040503050406030204" pitchFamily="18" charset="0"/>
                            </a:rPr>
                            <m:t>+23</m:t>
                          </m:r>
                          <m:r>
                            <m:rPr>
                              <m:sty m:val="p"/>
                            </m:rPr>
                            <a:rPr lang="en-US" altLang="zh-CN" sz="2400">
                              <a:latin typeface="Cambria Math" panose="02040503050406030204" pitchFamily="18" charset="0"/>
                            </a:rPr>
                            <m:t>x</m:t>
                          </m:r>
                          <m:r>
                            <a:rPr lang="en-US" altLang="zh-CN" sz="2400" baseline="-25000">
                              <a:latin typeface="Cambria Math" panose="02040503050406030204" pitchFamily="18" charset="0"/>
                            </a:rPr>
                            <m:t>2</m:t>
                          </m:r>
                          <m:r>
                            <a:rPr lang="en-US" altLang="zh-CN" sz="2400">
                              <a:latin typeface="Cambria Math" panose="02040503050406030204" pitchFamily="18" charset="0"/>
                            </a:rPr>
                            <m:t>+125</m:t>
                          </m:r>
                          <m:r>
                            <m:rPr>
                              <m:sty m:val="p"/>
                            </m:rPr>
                            <a:rPr lang="en-US" altLang="zh-CN" sz="2400">
                              <a:latin typeface="Cambria Math" panose="02040503050406030204" pitchFamily="18" charset="0"/>
                            </a:rPr>
                            <m:t>x</m:t>
                          </m:r>
                          <m:r>
                            <a:rPr lang="en-US" altLang="zh-CN" sz="2400" baseline="-25000">
                              <a:latin typeface="Cambria Math" panose="02040503050406030204" pitchFamily="18" charset="0"/>
                            </a:rPr>
                            <m:t>3</m:t>
                          </m:r>
                          <m:r>
                            <a:rPr lang="en-US" altLang="zh-CN" sz="2400">
                              <a:latin typeface="Cambria Math" panose="02040503050406030204" pitchFamily="18" charset="0"/>
                            </a:rPr>
                            <m:t>+4</m:t>
                          </m:r>
                          <m:r>
                            <m:rPr>
                              <m:sty m:val="p"/>
                            </m:rPr>
                            <a:rPr lang="en-US" altLang="zh-CN" sz="2400">
                              <a:latin typeface="Cambria Math" panose="02040503050406030204" pitchFamily="18" charset="0"/>
                            </a:rPr>
                            <m:t>x</m:t>
                          </m:r>
                          <m:r>
                            <a:rPr lang="en-US" altLang="zh-CN" sz="2400" baseline="-25000">
                              <a:latin typeface="Cambria Math" panose="02040503050406030204" pitchFamily="18" charset="0"/>
                            </a:rPr>
                            <m:t>4</m:t>
                          </m:r>
                        </m:e>
                      </m:d>
                      <m:r>
                        <m:rPr>
                          <m:sty m:val="p"/>
                        </m:rPr>
                        <a:rPr lang="en-US" altLang="zh-CN" sz="2400">
                          <a:latin typeface="Cambria Math" panose="02040503050406030204" pitchFamily="18" charset="0"/>
                        </a:rPr>
                        <m:t>mod</m:t>
                      </m:r>
                      <m:r>
                        <a:rPr lang="en-US" altLang="zh-CN" sz="2400">
                          <a:latin typeface="Cambria Math" panose="02040503050406030204" pitchFamily="18" charset="0"/>
                        </a:rPr>
                        <m:t> 257</m:t>
                      </m:r>
                    </m:oMath>
                  </m:oMathPara>
                </a14:m>
                <a:endParaRPr lang="en-US" altLang="zh-CN" dirty="0"/>
              </a:p>
              <a:p>
                <a:pPr lvl="1"/>
                <a:endParaRPr lang="zh-CN" altLang="zh-CN" dirty="0"/>
              </a:p>
            </p:txBody>
          </p:sp>
        </mc:Choice>
        <mc:Fallback xmlns="">
          <p:sp>
            <p:nvSpPr>
              <p:cNvPr id="4" name="内容占位符 3"/>
              <p:cNvSpPr>
                <a:spLocks noGrp="1" noRot="1" noChangeAspect="1" noMove="1" noResize="1" noEditPoints="1" noAdjustHandles="1" noChangeArrowheads="1" noChangeShapeType="1" noTextEdit="1"/>
              </p:cNvSpPr>
              <p:nvPr>
                <p:ph sz="quarter" idx="1"/>
              </p:nvPr>
            </p:nvSpPr>
            <p:spPr>
              <a:xfrm>
                <a:off x="107504" y="1396894"/>
                <a:ext cx="8892480" cy="469032"/>
              </a:xfrm>
              <a:blipFill>
                <a:blip r:embed="rId3"/>
                <a:stretch>
                  <a:fillRect b="-2105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74392E5-B037-AA41-B399-67576B86BB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1916832"/>
            <a:ext cx="7884368" cy="1242326"/>
          </a:xfrm>
          <a:prstGeom prst="rect">
            <a:avLst/>
          </a:prstGeom>
        </p:spPr>
      </p:pic>
      <p:pic>
        <p:nvPicPr>
          <p:cNvPr id="9" name="图片 8">
            <a:extLst>
              <a:ext uri="{FF2B5EF4-FFF2-40B4-BE49-F238E27FC236}">
                <a16:creationId xmlns:a16="http://schemas.microsoft.com/office/drawing/2014/main" id="{974E199A-64FB-D942-8C49-F9F65B90F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096" y="3068960"/>
            <a:ext cx="7956251" cy="3384376"/>
          </a:xfrm>
          <a:prstGeom prst="rect">
            <a:avLst/>
          </a:prstGeom>
        </p:spPr>
      </p:pic>
      <p:pic>
        <p:nvPicPr>
          <p:cNvPr id="10" name="图片 9">
            <a:extLst>
              <a:ext uri="{FF2B5EF4-FFF2-40B4-BE49-F238E27FC236}">
                <a16:creationId xmlns:a16="http://schemas.microsoft.com/office/drawing/2014/main" id="{65E8DA33-83BE-4548-8367-A6D52DEF73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006" y="407405"/>
            <a:ext cx="8406267" cy="900959"/>
          </a:xfrm>
          <a:prstGeom prst="roundRect">
            <a:avLst>
              <a:gd name="adj" fmla="val 16667"/>
            </a:avLst>
          </a:prstGeom>
          <a:ln>
            <a:solidFill>
              <a:srgbClr val="7030A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2" name="直线箭头连接符 11">
            <a:extLst>
              <a:ext uri="{FF2B5EF4-FFF2-40B4-BE49-F238E27FC236}">
                <a16:creationId xmlns:a16="http://schemas.microsoft.com/office/drawing/2014/main" id="{05B142A0-B10D-AF4E-8FD4-860B350AA800}"/>
              </a:ext>
            </a:extLst>
          </p:cNvPr>
          <p:cNvCxnSpPr>
            <a:cxnSpLocks/>
            <a:stCxn id="15" idx="1"/>
          </p:cNvCxnSpPr>
          <p:nvPr/>
        </p:nvCxnSpPr>
        <p:spPr>
          <a:xfrm flipH="1" flipV="1">
            <a:off x="616796" y="1308364"/>
            <a:ext cx="297604" cy="4568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B6B29251-9C28-BF47-90E5-343E3E73748C}"/>
              </a:ext>
            </a:extLst>
          </p:cNvPr>
          <p:cNvSpPr/>
          <p:nvPr/>
        </p:nvSpPr>
        <p:spPr>
          <a:xfrm>
            <a:off x="914400" y="5733256"/>
            <a:ext cx="214543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974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16</a:t>
            </a:fld>
            <a:endParaRPr lang="en-US" altLang="zh-CN"/>
          </a:p>
        </p:txBody>
      </p:sp>
      <p:sp>
        <p:nvSpPr>
          <p:cNvPr id="7" name="矩形 6"/>
          <p:cNvSpPr/>
          <p:nvPr/>
        </p:nvSpPr>
        <p:spPr>
          <a:xfrm>
            <a:off x="2123728" y="2348880"/>
            <a:ext cx="518457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Amortized Analysis</a:t>
            </a:r>
            <a:endParaRPr lang="zh-CN" altLang="en-US" dirty="0"/>
          </a:p>
        </p:txBody>
      </p:sp>
    </p:spTree>
    <p:extLst>
      <p:ext uri="{BB962C8B-B14F-4D97-AF65-F5344CB8AC3E}">
        <p14:creationId xmlns:p14="http://schemas.microsoft.com/office/powerpoint/2010/main" val="4234725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Amortized Analysis</a:t>
            </a:r>
            <a:endParaRPr lang="zh-CN" altLang="en-US" dirty="0"/>
          </a:p>
        </p:txBody>
      </p:sp>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17</a:t>
            </a:fld>
            <a:endParaRPr lang="en-US" altLang="zh-CN"/>
          </a:p>
        </p:txBody>
      </p:sp>
      <p:sp>
        <p:nvSpPr>
          <p:cNvPr id="4" name="内容占位符 3"/>
          <p:cNvSpPr>
            <a:spLocks noGrp="1"/>
          </p:cNvSpPr>
          <p:nvPr>
            <p:ph sz="quarter" idx="1"/>
          </p:nvPr>
        </p:nvSpPr>
        <p:spPr/>
        <p:txBody>
          <a:bodyPr/>
          <a:lstStyle/>
          <a:p>
            <a:pPr>
              <a:lnSpc>
                <a:spcPct val="80000"/>
              </a:lnSpc>
            </a:pPr>
            <a:endParaRPr lang="en-US" altLang="zh-CN" dirty="0"/>
          </a:p>
          <a:p>
            <a:pPr>
              <a:lnSpc>
                <a:spcPct val="80000"/>
              </a:lnSpc>
            </a:pPr>
            <a:r>
              <a:rPr lang="en-US" altLang="zh-CN" dirty="0"/>
              <a:t>Not just consider one operation, but a sequence of operations on a given data structure.</a:t>
            </a:r>
          </a:p>
          <a:p>
            <a:pPr marL="0" indent="0">
              <a:lnSpc>
                <a:spcPct val="80000"/>
              </a:lnSpc>
              <a:buNone/>
            </a:pPr>
            <a:endParaRPr lang="en-US" altLang="zh-CN" dirty="0"/>
          </a:p>
          <a:p>
            <a:pPr>
              <a:lnSpc>
                <a:spcPct val="80000"/>
              </a:lnSpc>
            </a:pPr>
            <a:r>
              <a:rPr lang="en-US" altLang="zh-CN" dirty="0"/>
              <a:t>The cost of operations usually follows some pattern.</a:t>
            </a:r>
          </a:p>
          <a:p>
            <a:pPr>
              <a:lnSpc>
                <a:spcPct val="80000"/>
              </a:lnSpc>
            </a:pPr>
            <a:endParaRPr lang="en-US" altLang="zh-CN" dirty="0"/>
          </a:p>
          <a:p>
            <a:pPr>
              <a:lnSpc>
                <a:spcPct val="80000"/>
              </a:lnSpc>
            </a:pPr>
            <a:r>
              <a:rPr lang="en-US" altLang="zh-CN" dirty="0"/>
              <a:t>We are interested in analyzing the average cost of a sequence of operations.</a:t>
            </a:r>
          </a:p>
          <a:p>
            <a:pPr>
              <a:lnSpc>
                <a:spcPct val="80000"/>
              </a:lnSpc>
            </a:pPr>
            <a:endParaRPr lang="zh-CN" altLang="en-US" dirty="0"/>
          </a:p>
        </p:txBody>
      </p:sp>
    </p:spTree>
    <p:extLst>
      <p:ext uri="{BB962C8B-B14F-4D97-AF65-F5344CB8AC3E}">
        <p14:creationId xmlns:p14="http://schemas.microsoft.com/office/powerpoint/2010/main" val="346720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zh-CN" sz="3600" dirty="0">
                <a:ea typeface="宋体" panose="02010600030101010101" pitchFamily="2" charset="-122"/>
              </a:rPr>
              <a:t>The Methods of Amortized Analysis</a:t>
            </a:r>
          </a:p>
        </p:txBody>
      </p:sp>
      <p:sp>
        <p:nvSpPr>
          <p:cNvPr id="3075" name="Rectangle 3"/>
          <p:cNvSpPr>
            <a:spLocks noGrp="1" noChangeArrowheads="1"/>
          </p:cNvSpPr>
          <p:nvPr>
            <p:ph sz="quarter" idx="1"/>
          </p:nvPr>
        </p:nvSpPr>
        <p:spPr/>
        <p:txBody>
          <a:bodyPr/>
          <a:lstStyle/>
          <a:p>
            <a:pPr>
              <a:lnSpc>
                <a:spcPct val="90000"/>
              </a:lnSpc>
            </a:pPr>
            <a:r>
              <a:rPr lang="en-US" altLang="zh-CN" sz="2400" dirty="0"/>
              <a:t>Accounting method:</a:t>
            </a:r>
          </a:p>
          <a:p>
            <a:pPr lvl="1">
              <a:lnSpc>
                <a:spcPct val="90000"/>
              </a:lnSpc>
            </a:pPr>
            <a:r>
              <a:rPr lang="en-US" altLang="zh-CN" sz="2000" dirty="0"/>
              <a:t>Assign each type of operation an (different) amortized cost</a:t>
            </a:r>
          </a:p>
          <a:p>
            <a:pPr lvl="1">
              <a:lnSpc>
                <a:spcPct val="90000"/>
              </a:lnSpc>
            </a:pPr>
            <a:r>
              <a:rPr lang="en-US" altLang="zh-CN" sz="2000" dirty="0"/>
              <a:t>overcharge some operations, </a:t>
            </a:r>
          </a:p>
          <a:p>
            <a:pPr lvl="1">
              <a:lnSpc>
                <a:spcPct val="90000"/>
              </a:lnSpc>
            </a:pPr>
            <a:r>
              <a:rPr lang="en-US" altLang="zh-CN" sz="2000" dirty="0"/>
              <a:t>store the overcharge as credit on specific objects, </a:t>
            </a:r>
          </a:p>
          <a:p>
            <a:pPr lvl="1">
              <a:lnSpc>
                <a:spcPct val="90000"/>
              </a:lnSpc>
            </a:pPr>
            <a:r>
              <a:rPr lang="en-US" altLang="zh-CN" sz="2000" dirty="0"/>
              <a:t>then use the credit for compensation for some later operations.</a:t>
            </a:r>
          </a:p>
          <a:p>
            <a:pPr>
              <a:lnSpc>
                <a:spcPct val="90000"/>
              </a:lnSpc>
            </a:pPr>
            <a:endParaRPr lang="en-US" altLang="zh-CN" sz="2400" dirty="0"/>
          </a:p>
          <a:p>
            <a:pPr eaLnBrk="1" hangingPunct="1">
              <a:lnSpc>
                <a:spcPct val="90000"/>
              </a:lnSpc>
            </a:pPr>
            <a:r>
              <a:rPr lang="en-US" altLang="zh-CN" sz="2400" dirty="0">
                <a:ea typeface="宋体" panose="02010600030101010101" pitchFamily="2" charset="-122"/>
              </a:rPr>
              <a:t>Aggregate method:</a:t>
            </a:r>
          </a:p>
          <a:p>
            <a:pPr lvl="1" eaLnBrk="1" hangingPunct="1">
              <a:lnSpc>
                <a:spcPct val="90000"/>
              </a:lnSpc>
            </a:pPr>
            <a:r>
              <a:rPr lang="en-US" altLang="zh-CN" sz="2000" dirty="0">
                <a:ea typeface="宋体" panose="02010600030101010101" pitchFamily="2" charset="-122"/>
              </a:rPr>
              <a:t>Total cost of </a:t>
            </a:r>
            <a:r>
              <a:rPr lang="en-US" altLang="zh-CN" sz="2000" i="1" dirty="0">
                <a:ea typeface="宋体" panose="02010600030101010101" pitchFamily="2" charset="-122"/>
              </a:rPr>
              <a:t>n</a:t>
            </a:r>
            <a:r>
              <a:rPr lang="en-US" altLang="zh-CN" sz="2000" dirty="0">
                <a:ea typeface="宋体" panose="02010600030101010101" pitchFamily="2" charset="-122"/>
              </a:rPr>
              <a:t> operations</a:t>
            </a:r>
          </a:p>
          <a:p>
            <a:pPr lvl="1" eaLnBrk="1" hangingPunct="1">
              <a:lnSpc>
                <a:spcPct val="90000"/>
              </a:lnSpc>
            </a:pPr>
            <a:endParaRPr lang="en-US" altLang="zh-CN" sz="2000" dirty="0">
              <a:ea typeface="宋体" panose="02010600030101010101" pitchFamily="2" charset="-122"/>
            </a:endParaRPr>
          </a:p>
          <a:p>
            <a:pPr>
              <a:lnSpc>
                <a:spcPct val="90000"/>
              </a:lnSpc>
            </a:pPr>
            <a:r>
              <a:rPr lang="en-US" altLang="zh-CN" sz="2400" dirty="0">
                <a:ea typeface="宋体" panose="02010600030101010101" pitchFamily="2" charset="-122"/>
              </a:rPr>
              <a:t>Potential method (</a:t>
            </a:r>
            <a:r>
              <a:rPr lang="zh-CN" altLang="en-US" sz="2400" dirty="0">
                <a:ea typeface="宋体" panose="02010600030101010101" pitchFamily="2" charset="-122"/>
              </a:rPr>
              <a:t>考试不作要求</a:t>
            </a:r>
            <a:r>
              <a:rPr lang="en-US" altLang="zh-CN" sz="2400" dirty="0">
                <a:ea typeface="宋体" panose="02010600030101010101" pitchFamily="2" charset="-122"/>
              </a:rPr>
              <a:t>)</a:t>
            </a:r>
          </a:p>
          <a:p>
            <a:pPr marL="320040" lvl="1" indent="0" eaLnBrk="1" hangingPunct="1">
              <a:lnSpc>
                <a:spcPct val="90000"/>
              </a:lnSpc>
              <a:buNone/>
            </a:pPr>
            <a:endParaRPr lang="en-US" altLang="zh-CN" sz="2000" dirty="0">
              <a:ea typeface="宋体" panose="02010600030101010101" pitchFamily="2" charset="-122"/>
            </a:endParaRPr>
          </a:p>
          <a:p>
            <a:pPr eaLnBrk="1" hangingPunct="1">
              <a:lnSpc>
                <a:spcPct val="90000"/>
              </a:lnSpc>
            </a:pPr>
            <a:endParaRPr lang="en-US" altLang="zh-CN" sz="2400" dirty="0">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18</a:t>
            </a:fld>
            <a:endParaRPr lang="en-US" altLang="zh-CN"/>
          </a:p>
        </p:txBody>
      </p:sp>
    </p:spTree>
    <p:extLst>
      <p:ext uri="{BB962C8B-B14F-4D97-AF65-F5344CB8AC3E}">
        <p14:creationId xmlns:p14="http://schemas.microsoft.com/office/powerpoint/2010/main" val="328268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7500" y="37763"/>
            <a:ext cx="8637588" cy="1446550"/>
          </a:xfrm>
        </p:spPr>
        <p:txBody>
          <a:bodyPr/>
          <a:lstStyle/>
          <a:p>
            <a:pPr eaLnBrk="1" hangingPunct="1"/>
            <a:r>
              <a:rPr lang="en-US" altLang="zh-CN" dirty="0"/>
              <a:t>Amortized Analysis: </a:t>
            </a:r>
            <a:br>
              <a:rPr lang="en-US" altLang="zh-CN" dirty="0"/>
            </a:br>
            <a:r>
              <a:rPr lang="en-US" altLang="zh-CN" dirty="0"/>
              <a:t>the accounting method</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4C6009F8-20F6-CF46-86BF-CC6FEC0FE3D3}"/>
                  </a:ext>
                </a:extLst>
              </p:cNvPr>
              <p:cNvSpPr txBox="1">
                <a:spLocks noChangeArrowheads="1"/>
              </p:cNvSpPr>
              <p:nvPr/>
            </p:nvSpPr>
            <p:spPr>
              <a:xfrm>
                <a:off x="-63515" y="1718810"/>
                <a:ext cx="9207515" cy="4545505"/>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800" kern="1200">
                    <a:solidFill>
                      <a:schemeClr val="tx1"/>
                    </a:solidFill>
                    <a:latin typeface="Times New Roman" pitchFamily="18" charset="0"/>
                    <a:ea typeface="+mn-ea"/>
                    <a:cs typeface="Times New Roman" pitchFamily="18"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itchFamily="18" charset="0"/>
                    <a:ea typeface="+mn-ea"/>
                    <a:cs typeface="Times New Roman" pitchFamily="18"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itchFamily="18" charset="0"/>
                    <a:ea typeface="+mn-ea"/>
                    <a:cs typeface="Times New Roman" pitchFamily="18"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itchFamily="18" charset="0"/>
                    <a:ea typeface="+mn-ea"/>
                    <a:cs typeface="Times New Roman"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fontAlgn="auto">
                  <a:spcAft>
                    <a:spcPts val="0"/>
                  </a:spcAft>
                </a:pPr>
                <a:r>
                  <a:rPr lang="en-US" altLang="zh-CN" sz="2400" dirty="0"/>
                  <a:t>Suppose the operations are a</a:t>
                </a:r>
                <a:r>
                  <a:rPr lang="en-US" altLang="zh-CN" sz="2400" baseline="-25000" dirty="0"/>
                  <a:t>1</a:t>
                </a:r>
                <a:r>
                  <a:rPr lang="en-US" altLang="zh-CN" sz="2400" dirty="0"/>
                  <a:t>, a</a:t>
                </a:r>
                <a:r>
                  <a:rPr lang="en-US" altLang="zh-CN" sz="2400" baseline="-25000" dirty="0"/>
                  <a:t>2</a:t>
                </a:r>
                <a:r>
                  <a:rPr lang="en-US" altLang="zh-CN" sz="2400" dirty="0"/>
                  <a:t>, …, a</a:t>
                </a:r>
                <a:r>
                  <a:rPr lang="en-US" altLang="zh-CN" sz="2400" baseline="-25000" dirty="0"/>
                  <a:t>n</a:t>
                </a:r>
                <a:r>
                  <a:rPr lang="en-US" altLang="zh-CN" sz="2400" dirty="0"/>
                  <a:t>. The actual cost of </a:t>
                </a:r>
                <a:r>
                  <a:rPr lang="en-US" altLang="zh-CN" sz="2400" dirty="0" err="1"/>
                  <a:t>a</a:t>
                </a:r>
                <a:r>
                  <a:rPr lang="en-US" altLang="zh-CN" sz="2400" baseline="-25000" dirty="0" err="1"/>
                  <a:t>i</a:t>
                </a:r>
                <a:r>
                  <a:rPr lang="en-US" altLang="zh-CN" sz="2400" dirty="0"/>
                  <a:t> is c</a:t>
                </a:r>
                <a:r>
                  <a:rPr lang="en-US" altLang="zh-CN" sz="2400" baseline="-25000" dirty="0"/>
                  <a:t>i</a:t>
                </a:r>
                <a:r>
                  <a:rPr lang="en-US" altLang="zh-CN" sz="2400" dirty="0"/>
                  <a:t>. We want to analyze </a:t>
                </a:r>
                <a14:m>
                  <m:oMath xmlns:m="http://schemas.openxmlformats.org/officeDocument/2006/math">
                    <m:f>
                      <m:fPr>
                        <m:ctrlPr>
                          <a:rPr lang="en-US" altLang="zh-CN" sz="2400" i="1" dirty="0" smtClean="0">
                            <a:latin typeface="Cambria Math" panose="02040503050406030204" pitchFamily="18" charset="0"/>
                          </a:rPr>
                        </m:ctrlPr>
                      </m:fPr>
                      <m:num>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r>
                              <a:rPr lang="en-US" altLang="zh-CN" sz="2400" i="1">
                                <a:latin typeface="Cambria Math" panose="02040503050406030204" pitchFamily="18" charset="0"/>
                              </a:rPr>
                              <m:t>𝑐</m:t>
                            </m:r>
                            <m:r>
                              <a:rPr lang="en-US" altLang="zh-CN" sz="2400" i="1" baseline="-25000">
                                <a:latin typeface="Cambria Math" panose="02040503050406030204" pitchFamily="18" charset="0"/>
                              </a:rPr>
                              <m:t>𝑖</m:t>
                            </m:r>
                          </m:e>
                        </m:nary>
                      </m:num>
                      <m:den>
                        <m:r>
                          <a:rPr lang="en-US" altLang="zh-CN" sz="2400" i="1" dirty="0" smtClean="0">
                            <a:latin typeface="Cambria Math" panose="02040503050406030204" pitchFamily="18" charset="0"/>
                          </a:rPr>
                          <m:t>𝑛</m:t>
                        </m:r>
                      </m:den>
                    </m:f>
                  </m:oMath>
                </a14:m>
                <a:r>
                  <a:rPr lang="en-US" altLang="zh-CN" sz="2400" dirty="0"/>
                  <a:t>. However, it is hard to directly compute it.</a:t>
                </a:r>
              </a:p>
              <a:p>
                <a:pPr fontAlgn="auto">
                  <a:spcAft>
                    <a:spcPts val="0"/>
                  </a:spcAft>
                </a:pPr>
                <a:r>
                  <a:rPr lang="en-US" altLang="zh-CN" sz="2400" dirty="0"/>
                  <a:t>The main idea of the accounting method is as follows. </a:t>
                </a:r>
              </a:p>
              <a:p>
                <a:pPr lvl="1" fontAlgn="auto">
                  <a:spcAft>
                    <a:spcPts val="0"/>
                  </a:spcAft>
                </a:pPr>
                <a:r>
                  <a:rPr lang="en-US" altLang="zh-CN" sz="2000" dirty="0"/>
                  <a:t>We associate the </a:t>
                </a:r>
                <a:r>
                  <a:rPr lang="en-US" altLang="zh-CN" sz="2000" dirty="0" err="1"/>
                  <a:t>i-th</a:t>
                </a:r>
                <a:r>
                  <a:rPr lang="en-US" altLang="zh-CN" sz="2000" dirty="0"/>
                  <a:t> operation </a:t>
                </a:r>
                <a:r>
                  <a:rPr lang="en-US" altLang="zh-CN" sz="2000" dirty="0" err="1"/>
                  <a:t>a</a:t>
                </a:r>
                <a:r>
                  <a:rPr lang="en-US" altLang="zh-CN" sz="2000" baseline="-25000" dirty="0" err="1"/>
                  <a:t>i</a:t>
                </a:r>
                <a:r>
                  <a:rPr lang="en-US" altLang="zh-CN" sz="2000" dirty="0"/>
                  <a:t> with a new cost, namely, the accounting cost </a:t>
                </a:r>
                <a:r>
                  <a:rPr lang="en-US" altLang="zh-CN" sz="2000" dirty="0" err="1"/>
                  <a:t>ac</a:t>
                </a:r>
                <a:r>
                  <a:rPr lang="en-US" altLang="zh-CN" sz="2000" baseline="-25000" dirty="0" err="1"/>
                  <a:t>i</a:t>
                </a:r>
                <a:r>
                  <a:rPr lang="en-US" altLang="zh-CN" sz="2000" dirty="0"/>
                  <a:t> . When designing these accounting costs, we must ensure that: </a:t>
                </a:r>
              </a:p>
              <a:p>
                <a:pPr lvl="2" fontAlgn="auto">
                  <a:spcAft>
                    <a:spcPts val="0"/>
                  </a:spcAft>
                </a:pPr>
                <a:r>
                  <a:rPr lang="en-US" altLang="zh-CN" sz="1600" dirty="0">
                    <a:solidFill>
                      <a:srgbClr val="00B050"/>
                    </a:solidFill>
                  </a:rPr>
                  <a:t>in any legal sequence of operations, beginning from the creation of the object being analyzed, the sum of the accounting costs is nonnegative, i.e., </a:t>
                </a:r>
                <a14:m>
                  <m:oMath xmlns:m="http://schemas.openxmlformats.org/officeDocument/2006/math">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𝑛</m:t>
                        </m:r>
                      </m:sup>
                      <m:e>
                        <m:r>
                          <a:rPr lang="en-US" altLang="zh-CN" sz="1600" i="1" smtClean="0">
                            <a:solidFill>
                              <a:srgbClr val="00B050"/>
                            </a:solidFill>
                            <a:latin typeface="Cambria Math" panose="02040503050406030204" pitchFamily="18" charset="0"/>
                          </a:rPr>
                          <m:t>𝑎</m:t>
                        </m:r>
                        <m:r>
                          <a:rPr lang="en-US" altLang="zh-CN" sz="1600" i="1">
                            <a:solidFill>
                              <a:srgbClr val="00B050"/>
                            </a:solidFill>
                            <a:latin typeface="Cambria Math" panose="02040503050406030204" pitchFamily="18" charset="0"/>
                          </a:rPr>
                          <m:t>𝑐</m:t>
                        </m:r>
                        <m:r>
                          <a:rPr lang="en-US" altLang="zh-CN" sz="1600" i="1" baseline="-25000">
                            <a:solidFill>
                              <a:srgbClr val="00B050"/>
                            </a:solidFill>
                            <a:latin typeface="Cambria Math" panose="02040503050406030204" pitchFamily="18" charset="0"/>
                          </a:rPr>
                          <m:t>𝑖</m:t>
                        </m:r>
                      </m:e>
                    </m:nary>
                    <m:r>
                      <a:rPr lang="en-US" altLang="zh-CN" sz="1600" i="1">
                        <a:solidFill>
                          <a:srgbClr val="00B050"/>
                        </a:solidFill>
                        <a:latin typeface="Cambria Math" panose="02040503050406030204" pitchFamily="18" charset="0"/>
                        <a:ea typeface="Cambria Math" panose="02040503050406030204" pitchFamily="18" charset="0"/>
                      </a:rPr>
                      <m:t>≥</m:t>
                    </m:r>
                    <m:r>
                      <a:rPr lang="en-US" altLang="zh-CN" sz="1600" i="1" smtClean="0">
                        <a:solidFill>
                          <a:srgbClr val="00B050"/>
                        </a:solidFill>
                        <a:latin typeface="Cambria Math" panose="02040503050406030204" pitchFamily="18" charset="0"/>
                        <a:ea typeface="Cambria Math" panose="02040503050406030204" pitchFamily="18" charset="0"/>
                      </a:rPr>
                      <m:t>0</m:t>
                    </m:r>
                  </m:oMath>
                </a14:m>
                <a:endParaRPr lang="en-US" altLang="zh-CN" sz="1600" dirty="0">
                  <a:solidFill>
                    <a:srgbClr val="00B050"/>
                  </a:solidFill>
                  <a:ea typeface="Cambria Math" panose="02040503050406030204" pitchFamily="18" charset="0"/>
                </a:endParaRPr>
              </a:p>
              <a:p>
                <a:pPr lvl="2" fontAlgn="auto">
                  <a:spcAft>
                    <a:spcPts val="0"/>
                  </a:spcAft>
                </a:pPr>
                <a:r>
                  <a:rPr lang="en-US" altLang="zh-CN" sz="1600" dirty="0">
                    <a:solidFill>
                      <a:srgbClr val="00B050"/>
                    </a:solidFill>
                    <a:ea typeface="Cambria Math" panose="02040503050406030204" pitchFamily="18" charset="0"/>
                  </a:rPr>
                  <a:t>it is easy to compute </a:t>
                </a:r>
                <a14:m>
                  <m:oMath xmlns:m="http://schemas.openxmlformats.org/officeDocument/2006/math">
                    <m:nary>
                      <m:naryPr>
                        <m:chr m:val="∑"/>
                        <m:ctrlPr>
                          <a:rPr lang="en-US" altLang="zh-CN" sz="1600" i="1">
                            <a:solidFill>
                              <a:srgbClr val="00B050"/>
                            </a:solidFill>
                            <a:latin typeface="Cambria Math" panose="02040503050406030204" pitchFamily="18" charset="0"/>
                          </a:rPr>
                        </m:ctrlPr>
                      </m:naryPr>
                      <m:sub>
                        <m:r>
                          <m:rPr>
                            <m:brk m:alnAt="23"/>
                          </m:rPr>
                          <a:rPr lang="en-US" altLang="zh-CN" sz="1600" i="1">
                            <a:solidFill>
                              <a:srgbClr val="00B050"/>
                            </a:solidFill>
                            <a:latin typeface="Cambria Math" panose="02040503050406030204" pitchFamily="18" charset="0"/>
                          </a:rPr>
                          <m:t>𝑖</m:t>
                        </m:r>
                        <m:r>
                          <a:rPr lang="en-US" altLang="zh-CN" sz="1600" i="1">
                            <a:solidFill>
                              <a:srgbClr val="00B050"/>
                            </a:solidFill>
                            <a:latin typeface="Cambria Math" panose="02040503050406030204" pitchFamily="18" charset="0"/>
                          </a:rPr>
                          <m:t>=1</m:t>
                        </m:r>
                      </m:sub>
                      <m:sup>
                        <m:r>
                          <a:rPr lang="en-US" altLang="zh-CN" sz="1600" i="1">
                            <a:solidFill>
                              <a:srgbClr val="00B050"/>
                            </a:solidFill>
                            <a:latin typeface="Cambria Math" panose="02040503050406030204" pitchFamily="18" charset="0"/>
                          </a:rPr>
                          <m:t>𝑛</m:t>
                        </m:r>
                      </m:sup>
                      <m:e>
                        <m:r>
                          <a:rPr lang="en-US" altLang="zh-CN" sz="1600" i="1" smtClean="0">
                            <a:solidFill>
                              <a:srgbClr val="00B050"/>
                            </a:solidFill>
                            <a:latin typeface="Cambria Math" panose="02040503050406030204" pitchFamily="18" charset="0"/>
                          </a:rPr>
                          <m:t>(</m:t>
                        </m:r>
                        <m:r>
                          <a:rPr lang="en-US" altLang="zh-CN" sz="1600" i="1">
                            <a:solidFill>
                              <a:srgbClr val="00B050"/>
                            </a:solidFill>
                            <a:latin typeface="Cambria Math" panose="02040503050406030204" pitchFamily="18" charset="0"/>
                          </a:rPr>
                          <m:t>𝑐</m:t>
                        </m:r>
                        <m:r>
                          <a:rPr lang="en-US" altLang="zh-CN" sz="1600" i="1" baseline="-25000">
                            <a:solidFill>
                              <a:srgbClr val="00B050"/>
                            </a:solidFill>
                            <a:latin typeface="Cambria Math" panose="02040503050406030204" pitchFamily="18" charset="0"/>
                          </a:rPr>
                          <m:t>𝑖</m:t>
                        </m:r>
                        <m:r>
                          <a:rPr lang="en-US" altLang="zh-CN" sz="1600" i="1" smtClean="0">
                            <a:solidFill>
                              <a:srgbClr val="00B050"/>
                            </a:solidFill>
                            <a:latin typeface="Cambria Math" panose="02040503050406030204" pitchFamily="18" charset="0"/>
                          </a:rPr>
                          <m:t>+</m:t>
                        </m:r>
                        <m:sSub>
                          <m:sSubPr>
                            <m:ctrlPr>
                              <a:rPr lang="en-US" altLang="zh-CN" sz="1600" i="1" smtClean="0">
                                <a:solidFill>
                                  <a:srgbClr val="00B050"/>
                                </a:solidFill>
                                <a:latin typeface="Cambria Math" panose="02040503050406030204" pitchFamily="18" charset="0"/>
                              </a:rPr>
                            </m:ctrlPr>
                          </m:sSubPr>
                          <m:e>
                            <m:r>
                              <m:rPr>
                                <m:sty m:val="p"/>
                              </m:rPr>
                              <a:rPr lang="en-US" altLang="zh-CN" sz="1600" i="1">
                                <a:solidFill>
                                  <a:srgbClr val="00B050"/>
                                </a:solidFill>
                                <a:latin typeface="Cambria Math" panose="02040503050406030204" pitchFamily="18" charset="0"/>
                              </a:rPr>
                              <m:t>ac</m:t>
                            </m:r>
                          </m:e>
                          <m:sub>
                            <m:r>
                              <a:rPr lang="en-US" altLang="zh-CN" sz="1600" i="1" smtClean="0">
                                <a:solidFill>
                                  <a:srgbClr val="00B050"/>
                                </a:solidFill>
                                <a:latin typeface="Cambria Math" panose="02040503050406030204" pitchFamily="18" charset="0"/>
                              </a:rPr>
                              <m:t>𝑖</m:t>
                            </m:r>
                          </m:sub>
                        </m:sSub>
                        <m:r>
                          <a:rPr lang="en-US" altLang="zh-CN" sz="1600" i="1" smtClean="0">
                            <a:solidFill>
                              <a:srgbClr val="00B050"/>
                            </a:solidFill>
                            <a:latin typeface="Cambria Math" panose="02040503050406030204" pitchFamily="18" charset="0"/>
                          </a:rPr>
                          <m:t>)</m:t>
                        </m:r>
                      </m:e>
                    </m:nary>
                  </m:oMath>
                </a14:m>
                <a:r>
                  <a:rPr lang="en-US" altLang="zh-CN" sz="1600" dirty="0">
                    <a:solidFill>
                      <a:srgbClr val="00B050"/>
                    </a:solidFill>
                    <a:ea typeface="Cambria Math" panose="02040503050406030204" pitchFamily="18" charset="0"/>
                  </a:rPr>
                  <a:t>. </a:t>
                </a:r>
                <a:r>
                  <a:rPr lang="en-US" altLang="zh-CN" sz="1600" dirty="0">
                    <a:ea typeface="Cambria Math" panose="02040503050406030204" pitchFamily="18" charset="0"/>
                  </a:rPr>
                  <a:t>We call </a:t>
                </a:r>
                <a14:m>
                  <m:oMath xmlns:m="http://schemas.openxmlformats.org/officeDocument/2006/math">
                    <m:r>
                      <a:rPr lang="en-US" altLang="zh-CN" sz="1600" smtClean="0">
                        <a:latin typeface="Cambria Math" panose="02040503050406030204" pitchFamily="18" charset="0"/>
                      </a:rPr>
                      <m:t>(</m:t>
                    </m:r>
                    <m:r>
                      <a:rPr lang="en-US" altLang="zh-CN" sz="1600" i="1">
                        <a:latin typeface="Cambria Math" panose="02040503050406030204" pitchFamily="18" charset="0"/>
                      </a:rPr>
                      <m:t>𝑐</m:t>
                    </m:r>
                    <m:r>
                      <a:rPr lang="en-US" altLang="zh-CN" sz="1600" i="1" baseline="-25000">
                        <a:latin typeface="Cambria Math" panose="02040503050406030204" pitchFamily="18" charset="0"/>
                      </a:rPr>
                      <m:t>𝑖</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ac</m:t>
                        </m:r>
                      </m:e>
                      <m:sub>
                        <m:r>
                          <a:rPr lang="en-US" altLang="zh-CN" sz="1600" i="1">
                            <a:latin typeface="Cambria Math" panose="02040503050406030204" pitchFamily="18" charset="0"/>
                          </a:rPr>
                          <m:t>𝑖</m:t>
                        </m:r>
                      </m:sub>
                    </m:sSub>
                  </m:oMath>
                </a14:m>
                <a:r>
                  <a:rPr lang="en-US" altLang="zh-CN" sz="1600" dirty="0">
                    <a:ea typeface="Cambria Math" panose="02040503050406030204" pitchFamily="18" charset="0"/>
                  </a:rPr>
                  <a:t>) the amortized cost of </a:t>
                </a:r>
                <a:r>
                  <a:rPr lang="en-US" altLang="zh-CN" sz="1600" dirty="0" err="1"/>
                  <a:t>a</a:t>
                </a:r>
                <a:r>
                  <a:rPr lang="en-US" altLang="zh-CN" sz="1600" baseline="-25000" dirty="0" err="1"/>
                  <a:t>i</a:t>
                </a:r>
                <a:r>
                  <a:rPr lang="en-US" altLang="zh-CN" sz="1600" dirty="0"/>
                  <a:t>.</a:t>
                </a:r>
                <a:endParaRPr lang="en-US" altLang="zh-CN" sz="1600" dirty="0">
                  <a:ea typeface="Cambria Math" panose="02040503050406030204" pitchFamily="18" charset="0"/>
                </a:endParaRPr>
              </a:p>
              <a:p>
                <a:pPr lvl="1" fontAlgn="auto">
                  <a:spcAft>
                    <a:spcPts val="0"/>
                  </a:spcAft>
                </a:pPr>
                <a:r>
                  <a:rPr lang="en-US" altLang="zh-CN" sz="2000" dirty="0">
                    <a:ea typeface="Cambria Math" panose="02040503050406030204" pitchFamily="18" charset="0"/>
                  </a:rPr>
                  <a:t>Since </a:t>
                </a:r>
                <a14:m>
                  <m:oMath xmlns:m="http://schemas.openxmlformats.org/officeDocument/2006/math">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𝑎𝑐</m:t>
                        </m:r>
                        <m:r>
                          <a:rPr lang="en-US" altLang="zh-CN" sz="2000" i="1" baseline="-25000">
                            <a:latin typeface="Cambria Math" panose="02040503050406030204" pitchFamily="18" charset="0"/>
                          </a:rPr>
                          <m:t>𝑖</m:t>
                        </m:r>
                      </m:e>
                    </m:nary>
                    <m:r>
                      <a:rPr lang="en-US" altLang="zh-CN" sz="2000" i="1">
                        <a:latin typeface="Cambria Math" panose="02040503050406030204" pitchFamily="18" charset="0"/>
                        <a:ea typeface="Cambria Math" panose="02040503050406030204" pitchFamily="18" charset="0"/>
                      </a:rPr>
                      <m:t>≥0</m:t>
                    </m:r>
                  </m:oMath>
                </a14:m>
                <a:r>
                  <a:rPr lang="en-US" altLang="zh-CN" sz="2000" dirty="0">
                    <a:ea typeface="Cambria Math" panose="02040503050406030204" pitchFamily="18" charset="0"/>
                  </a:rPr>
                  <a:t>, then </a:t>
                </a:r>
                <a14:m>
                  <m:oMath xmlns:m="http://schemas.openxmlformats.org/officeDocument/2006/math">
                    <m:nary>
                      <m:naryPr>
                        <m:chr m:val="∑"/>
                        <m:ctrlPr>
                          <a:rPr lang="en-US" altLang="zh-CN" sz="2000" i="1" smtClean="0">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m:t>
                        </m:r>
                        <m:r>
                          <a:rPr lang="en-US" altLang="zh-CN" sz="2000" i="1">
                            <a:latin typeface="Cambria Math" panose="02040503050406030204" pitchFamily="18" charset="0"/>
                          </a:rPr>
                          <m:t>𝑐𝑖</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ac</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oMath>
                </a14:m>
                <a:r>
                  <a:rPr lang="en-US" altLang="zh-CN" sz="2000" dirty="0">
                    <a:ea typeface="Cambria Math" panose="02040503050406030204" pitchFamily="18" charset="0"/>
                  </a:rPr>
                  <a:t> is an upper bound of </a:t>
                </a:r>
                <a14:m>
                  <m:oMath xmlns:m="http://schemas.openxmlformats.org/officeDocument/2006/math">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𝑐</m:t>
                        </m:r>
                        <m:r>
                          <a:rPr lang="en-US" altLang="zh-CN" sz="2000" i="1" baseline="-25000">
                            <a:latin typeface="Cambria Math" panose="02040503050406030204" pitchFamily="18" charset="0"/>
                          </a:rPr>
                          <m:t>𝑖</m:t>
                        </m:r>
                      </m:e>
                    </m:nary>
                  </m:oMath>
                </a14:m>
                <a:r>
                  <a:rPr lang="en-US" altLang="zh-CN" sz="2000" dirty="0">
                    <a:ea typeface="Cambria Math" panose="02040503050406030204" pitchFamily="18" charset="0"/>
                  </a:rPr>
                  <a:t>. And we can use </a:t>
                </a:r>
                <a14:m>
                  <m:oMath xmlns:m="http://schemas.openxmlformats.org/officeDocument/2006/math">
                    <m:f>
                      <m:fPr>
                        <m:ctrlPr>
                          <a:rPr lang="en-US" altLang="zh-CN" sz="2000" i="1" dirty="0">
                            <a:latin typeface="Cambria Math" panose="02040503050406030204" pitchFamily="18" charset="0"/>
                          </a:rPr>
                        </m:ctrlPr>
                      </m:fPr>
                      <m:num>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𝑐</m:t>
                            </m:r>
                            <m:r>
                              <a:rPr lang="en-US" altLang="zh-CN" sz="2000" i="1" baseline="-25000">
                                <a:latin typeface="Cambria Math" panose="02040503050406030204" pitchFamily="18" charset="0"/>
                              </a:rPr>
                              <m:t>𝑖</m:t>
                            </m:r>
                          </m:e>
                        </m:nary>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ac</m:t>
                            </m:r>
                          </m:e>
                          <m:sub>
                            <m:r>
                              <a:rPr lang="en-US" altLang="zh-CN" sz="2000" i="1">
                                <a:latin typeface="Cambria Math" panose="02040503050406030204" pitchFamily="18" charset="0"/>
                              </a:rPr>
                              <m:t>𝑖</m:t>
                            </m:r>
                          </m:sub>
                        </m:sSub>
                      </m:num>
                      <m:den>
                        <m:r>
                          <a:rPr lang="en-US" altLang="zh-CN" sz="2000" i="1" dirty="0">
                            <a:latin typeface="Cambria Math" panose="02040503050406030204" pitchFamily="18" charset="0"/>
                          </a:rPr>
                          <m:t>𝑛</m:t>
                        </m:r>
                      </m:den>
                    </m:f>
                  </m:oMath>
                </a14:m>
                <a:r>
                  <a:rPr lang="en-US" altLang="zh-CN" sz="2000" dirty="0"/>
                  <a:t> as the upper bound of the average cost of a single operation.</a:t>
                </a:r>
                <a:endParaRPr lang="en-US" altLang="zh-CN" sz="2000" dirty="0">
                  <a:ea typeface="Cambria Math" panose="02040503050406030204" pitchFamily="18" charset="0"/>
                </a:endParaRPr>
              </a:p>
              <a:p>
                <a:pPr lvl="1" fontAlgn="auto">
                  <a:spcAft>
                    <a:spcPts val="0"/>
                  </a:spcAft>
                </a:pPr>
                <a:endParaRPr lang="en-US" altLang="zh-CN" sz="2000" dirty="0">
                  <a:ea typeface="Cambria Math" panose="02040503050406030204" pitchFamily="18" charset="0"/>
                </a:endParaRPr>
              </a:p>
              <a:p>
                <a:pPr fontAlgn="auto">
                  <a:spcAft>
                    <a:spcPts val="0"/>
                  </a:spcAft>
                </a:pPr>
                <a:endParaRPr lang="en-US" altLang="zh-CN" sz="2400" dirty="0"/>
              </a:p>
              <a:p>
                <a:pPr fontAlgn="auto">
                  <a:spcAft>
                    <a:spcPts val="0"/>
                  </a:spcAft>
                </a:pPr>
                <a:endParaRPr lang="en-US" altLang="zh-CN" sz="2400" baseline="-25000" dirty="0"/>
              </a:p>
            </p:txBody>
          </p:sp>
        </mc:Choice>
        <mc:Fallback xmlns="">
          <p:sp>
            <p:nvSpPr>
              <p:cNvPr id="6" name="Rectangle 3">
                <a:extLst>
                  <a:ext uri="{FF2B5EF4-FFF2-40B4-BE49-F238E27FC236}">
                    <a16:creationId xmlns:a16="http://schemas.microsoft.com/office/drawing/2014/main" id="{4C6009F8-20F6-CF46-86BF-CC6FEC0FE3D3}"/>
                  </a:ext>
                </a:extLst>
              </p:cNvPr>
              <p:cNvSpPr txBox="1">
                <a:spLocks noRot="1" noChangeAspect="1" noMove="1" noResize="1" noEditPoints="1" noAdjustHandles="1" noChangeArrowheads="1" noChangeShapeType="1" noTextEdit="1"/>
              </p:cNvSpPr>
              <p:nvPr/>
            </p:nvSpPr>
            <p:spPr>
              <a:xfrm>
                <a:off x="-63515" y="1718810"/>
                <a:ext cx="9207515" cy="4545505"/>
              </a:xfrm>
              <a:prstGeom prst="rect">
                <a:avLst/>
              </a:prstGeom>
              <a:blipFill>
                <a:blip r:embed="rId3"/>
                <a:stretch>
                  <a:fillRect l="-690" t="-1114" r="-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419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17500" y="782638"/>
            <a:ext cx="8637588" cy="701675"/>
          </a:xfrm>
        </p:spPr>
        <p:txBody>
          <a:bodyPr>
            <a:normAutofit fontScale="90000"/>
          </a:bodyPr>
          <a:lstStyle/>
          <a:p>
            <a:pPr eaLnBrk="1" hangingPunct="1"/>
            <a:r>
              <a:rPr lang="en-US" altLang="zh-CN" sz="4000" dirty="0"/>
              <a:t>Accounting Scheme for Array Doubling</a:t>
            </a:r>
          </a:p>
        </p:txBody>
      </p:sp>
      <p:sp>
        <p:nvSpPr>
          <p:cNvPr id="24579" name="Rectangle 3"/>
          <p:cNvSpPr>
            <a:spLocks noGrp="1" noChangeArrowheads="1"/>
          </p:cNvSpPr>
          <p:nvPr>
            <p:ph type="body" idx="1"/>
          </p:nvPr>
        </p:nvSpPr>
        <p:spPr>
          <a:xfrm>
            <a:off x="328612" y="1941513"/>
            <a:ext cx="8626475" cy="4114800"/>
          </a:xfrm>
        </p:spPr>
        <p:txBody>
          <a:bodyPr/>
          <a:lstStyle/>
          <a:p>
            <a:pPr eaLnBrk="1" hangingPunct="1"/>
            <a:r>
              <a:rPr lang="en-US" altLang="zh-CN" sz="2800" dirty="0"/>
              <a:t>Actual cost</a:t>
            </a:r>
          </a:p>
          <a:p>
            <a:pPr lvl="1" eaLnBrk="1" hangingPunct="1"/>
            <a:r>
              <a:rPr lang="en-US" altLang="zh-CN" dirty="0"/>
              <a:t>No resize triggered: 1</a:t>
            </a:r>
          </a:p>
          <a:p>
            <a:pPr lvl="1" eaLnBrk="1" hangingPunct="1"/>
            <a:r>
              <a:rPr lang="en-US" altLang="zh-CN" dirty="0"/>
              <a:t>Resize(</a:t>
            </a:r>
            <a:r>
              <a:rPr lang="en-US" altLang="zh-CN" i="1" dirty="0"/>
              <a:t>n</a:t>
            </a:r>
            <a:r>
              <a:rPr lang="en-US" altLang="zh-CN" dirty="0">
                <a:sym typeface="Symbol" panose="05050102010706020507" pitchFamily="18" charset="2"/>
              </a:rPr>
              <a:t>2</a:t>
            </a:r>
            <a:r>
              <a:rPr lang="en-US" altLang="zh-CN" i="1" dirty="0">
                <a:sym typeface="Symbol" panose="05050102010706020507" pitchFamily="18" charset="2"/>
              </a:rPr>
              <a:t>n</a:t>
            </a:r>
            <a:r>
              <a:rPr lang="en-US" altLang="zh-CN" dirty="0">
                <a:sym typeface="Symbol" panose="05050102010706020507" pitchFamily="18" charset="2"/>
              </a:rPr>
              <a:t>)</a:t>
            </a:r>
            <a:r>
              <a:rPr lang="en-US" altLang="zh-CN" dirty="0"/>
              <a:t> triggered: </a:t>
            </a:r>
            <a:r>
              <a:rPr lang="en-US" altLang="zh-CN" i="1" dirty="0"/>
              <a:t>n</a:t>
            </a:r>
            <a:r>
              <a:rPr lang="en-US" altLang="zh-CN" dirty="0"/>
              <a:t>+1 </a:t>
            </a:r>
          </a:p>
          <a:p>
            <a:pPr eaLnBrk="1" hangingPunct="1"/>
            <a:r>
              <a:rPr lang="en-US" altLang="zh-CN" dirty="0"/>
              <a:t>Accounting cost</a:t>
            </a:r>
            <a:r>
              <a:rPr lang="en-US" altLang="zh-CN" dirty="0">
                <a:sym typeface="Wingdings" panose="05000000000000000000" pitchFamily="2" charset="2"/>
              </a:rPr>
              <a:t> </a:t>
            </a:r>
            <a:endParaRPr lang="en-US" altLang="zh-CN" sz="2800" dirty="0">
              <a:solidFill>
                <a:srgbClr val="0099CC"/>
              </a:solidFill>
              <a:sym typeface="Wingdings" panose="05000000000000000000" pitchFamily="2" charset="2"/>
            </a:endParaRPr>
          </a:p>
          <a:p>
            <a:pPr lvl="1" eaLnBrk="1" hangingPunct="1"/>
            <a:r>
              <a:rPr lang="en-US" altLang="zh-CN" dirty="0"/>
              <a:t>No resize triggered: 2</a:t>
            </a:r>
          </a:p>
          <a:p>
            <a:pPr lvl="1" eaLnBrk="1" hangingPunct="1"/>
            <a:r>
              <a:rPr lang="en-US" altLang="zh-CN" dirty="0"/>
              <a:t>Resize(</a:t>
            </a:r>
            <a:r>
              <a:rPr lang="en-US" altLang="zh-CN" i="1" dirty="0"/>
              <a:t>n</a:t>
            </a:r>
            <a:r>
              <a:rPr lang="en-US" altLang="zh-CN" dirty="0">
                <a:sym typeface="Symbol" panose="05050102010706020507" pitchFamily="18" charset="2"/>
              </a:rPr>
              <a:t>2</a:t>
            </a:r>
            <a:r>
              <a:rPr lang="en-US" altLang="zh-CN" i="1" dirty="0">
                <a:sym typeface="Symbol" panose="05050102010706020507" pitchFamily="18" charset="2"/>
              </a:rPr>
              <a:t>n</a:t>
            </a:r>
            <a:r>
              <a:rPr lang="en-US" altLang="zh-CN" dirty="0">
                <a:sym typeface="Symbol" panose="05050102010706020507" pitchFamily="18" charset="2"/>
              </a:rPr>
              <a:t>)</a:t>
            </a:r>
            <a:r>
              <a:rPr lang="en-US" altLang="zh-CN" dirty="0"/>
              <a:t> triggered: -</a:t>
            </a:r>
            <a:r>
              <a:rPr lang="en-US" altLang="zh-CN" i="1" dirty="0"/>
              <a:t>n</a:t>
            </a:r>
            <a:r>
              <a:rPr lang="en-US" altLang="zh-CN" dirty="0"/>
              <a:t>+2</a:t>
            </a:r>
            <a:endParaRPr lang="en-US" altLang="zh-CN" i="1" dirty="0"/>
          </a:p>
          <a:p>
            <a:pPr eaLnBrk="1" hangingPunct="1"/>
            <a:r>
              <a:rPr lang="en-US" altLang="zh-CN" sz="2800" dirty="0"/>
              <a:t>So, the amortized cost of each individual insert operation is </a:t>
            </a:r>
            <a:r>
              <a:rPr lang="en-US" altLang="zh-CN" sz="2800" b="1" dirty="0">
                <a:solidFill>
                  <a:srgbClr val="FF0000"/>
                </a:solidFill>
              </a:rPr>
              <a:t>1+2</a:t>
            </a:r>
            <a:r>
              <a:rPr lang="en-US" altLang="zh-CN" sz="2800" b="1" dirty="0">
                <a:solidFill>
                  <a:srgbClr val="FF0000"/>
                </a:solidFill>
                <a:sym typeface="Symbol" panose="05050102010706020507" pitchFamily="18" charset="2"/>
              </a:rPr>
              <a:t>(1)</a:t>
            </a:r>
          </a:p>
        </p:txBody>
      </p:sp>
    </p:spTree>
    <p:extLst>
      <p:ext uri="{BB962C8B-B14F-4D97-AF65-F5344CB8AC3E}">
        <p14:creationId xmlns:p14="http://schemas.microsoft.com/office/powerpoint/2010/main" val="2560274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Amortized Analysis: MultiPop Stack</a:t>
            </a:r>
          </a:p>
        </p:txBody>
      </p:sp>
      <p:sp>
        <p:nvSpPr>
          <p:cNvPr id="22531" name="AutoShape 5" descr="编织物"/>
          <p:cNvSpPr>
            <a:spLocks noChangeArrowheads="1"/>
          </p:cNvSpPr>
          <p:nvPr/>
        </p:nvSpPr>
        <p:spPr bwMode="auto">
          <a:xfrm>
            <a:off x="1646238" y="3613150"/>
            <a:ext cx="946150" cy="360363"/>
          </a:xfrm>
          <a:prstGeom prst="roundRect">
            <a:avLst>
              <a:gd name="adj" fmla="val 16667"/>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2" name="AutoShape 6"/>
          <p:cNvSpPr>
            <a:spLocks noChangeArrowheads="1"/>
          </p:cNvSpPr>
          <p:nvPr/>
        </p:nvSpPr>
        <p:spPr bwMode="auto">
          <a:xfrm>
            <a:off x="1646238" y="397192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3" name="AutoShape 7"/>
          <p:cNvSpPr>
            <a:spLocks noChangeArrowheads="1"/>
          </p:cNvSpPr>
          <p:nvPr/>
        </p:nvSpPr>
        <p:spPr bwMode="auto">
          <a:xfrm>
            <a:off x="1646238" y="4330700"/>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4" name="AutoShape 8"/>
          <p:cNvSpPr>
            <a:spLocks noChangeArrowheads="1"/>
          </p:cNvSpPr>
          <p:nvPr/>
        </p:nvSpPr>
        <p:spPr bwMode="auto">
          <a:xfrm>
            <a:off x="1646238" y="468947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5" name="AutoShape 9"/>
          <p:cNvSpPr>
            <a:spLocks noChangeArrowheads="1"/>
          </p:cNvSpPr>
          <p:nvPr/>
        </p:nvSpPr>
        <p:spPr bwMode="auto">
          <a:xfrm>
            <a:off x="1646238" y="5048250"/>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6" name="AutoShape 10"/>
          <p:cNvSpPr>
            <a:spLocks noChangeArrowheads="1"/>
          </p:cNvSpPr>
          <p:nvPr/>
        </p:nvSpPr>
        <p:spPr bwMode="auto">
          <a:xfrm>
            <a:off x="1646238" y="540702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7" name="Line 11"/>
          <p:cNvSpPr>
            <a:spLocks noChangeShapeType="1"/>
          </p:cNvSpPr>
          <p:nvPr/>
        </p:nvSpPr>
        <p:spPr bwMode="auto">
          <a:xfrm>
            <a:off x="1600200" y="5753100"/>
            <a:ext cx="1009650" cy="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38" name="Line 12"/>
          <p:cNvSpPr>
            <a:spLocks noChangeShapeType="1"/>
          </p:cNvSpPr>
          <p:nvPr/>
        </p:nvSpPr>
        <p:spPr bwMode="auto">
          <a:xfrm flipV="1">
            <a:off x="1600200" y="3067050"/>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39" name="Line 13"/>
          <p:cNvSpPr>
            <a:spLocks noChangeShapeType="1"/>
          </p:cNvSpPr>
          <p:nvPr/>
        </p:nvSpPr>
        <p:spPr bwMode="auto">
          <a:xfrm flipV="1">
            <a:off x="2617788" y="3055938"/>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0" name="AutoShape 17" descr="编织物"/>
          <p:cNvSpPr>
            <a:spLocks noChangeArrowheads="1"/>
          </p:cNvSpPr>
          <p:nvPr/>
        </p:nvSpPr>
        <p:spPr bwMode="auto">
          <a:xfrm>
            <a:off x="4167188" y="3613150"/>
            <a:ext cx="946150" cy="360363"/>
          </a:xfrm>
          <a:prstGeom prst="roundRect">
            <a:avLst>
              <a:gd name="adj" fmla="val 16667"/>
            </a:avLst>
          </a:prstGeom>
          <a:blipFill dpi="0" rotWithShape="1">
            <a:blip r:embed="rId2"/>
            <a:srcRect/>
            <a:tile tx="0" ty="0" sx="100000" sy="100000" flip="none" algn="tl"/>
          </a:blipFill>
          <a:ln w="9525" algn="ctr">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1" name="AutoShape 18"/>
          <p:cNvSpPr>
            <a:spLocks noChangeArrowheads="1"/>
          </p:cNvSpPr>
          <p:nvPr/>
        </p:nvSpPr>
        <p:spPr bwMode="auto">
          <a:xfrm>
            <a:off x="4167188" y="397192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2" name="AutoShape 19"/>
          <p:cNvSpPr>
            <a:spLocks noChangeArrowheads="1"/>
          </p:cNvSpPr>
          <p:nvPr/>
        </p:nvSpPr>
        <p:spPr bwMode="auto">
          <a:xfrm>
            <a:off x="4167188" y="4330700"/>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3" name="AutoShape 20"/>
          <p:cNvSpPr>
            <a:spLocks noChangeArrowheads="1"/>
          </p:cNvSpPr>
          <p:nvPr/>
        </p:nvSpPr>
        <p:spPr bwMode="auto">
          <a:xfrm>
            <a:off x="4167188" y="468947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4" name="AutoShape 21"/>
          <p:cNvSpPr>
            <a:spLocks noChangeArrowheads="1"/>
          </p:cNvSpPr>
          <p:nvPr/>
        </p:nvSpPr>
        <p:spPr bwMode="auto">
          <a:xfrm>
            <a:off x="4167188" y="5048250"/>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5" name="AutoShape 22"/>
          <p:cNvSpPr>
            <a:spLocks noChangeArrowheads="1"/>
          </p:cNvSpPr>
          <p:nvPr/>
        </p:nvSpPr>
        <p:spPr bwMode="auto">
          <a:xfrm>
            <a:off x="4167188" y="540702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6" name="Line 23"/>
          <p:cNvSpPr>
            <a:spLocks noChangeShapeType="1"/>
          </p:cNvSpPr>
          <p:nvPr/>
        </p:nvSpPr>
        <p:spPr bwMode="auto">
          <a:xfrm>
            <a:off x="4121150" y="5753100"/>
            <a:ext cx="1009650" cy="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7" name="Line 24"/>
          <p:cNvSpPr>
            <a:spLocks noChangeShapeType="1"/>
          </p:cNvSpPr>
          <p:nvPr/>
        </p:nvSpPr>
        <p:spPr bwMode="auto">
          <a:xfrm flipV="1">
            <a:off x="4121150" y="3067050"/>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8" name="Line 25"/>
          <p:cNvSpPr>
            <a:spLocks noChangeShapeType="1"/>
          </p:cNvSpPr>
          <p:nvPr/>
        </p:nvSpPr>
        <p:spPr bwMode="auto">
          <a:xfrm flipV="1">
            <a:off x="5138738" y="3055938"/>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9" name="AutoShape 28" descr="编织物"/>
          <p:cNvSpPr>
            <a:spLocks noChangeArrowheads="1"/>
          </p:cNvSpPr>
          <p:nvPr/>
        </p:nvSpPr>
        <p:spPr bwMode="auto">
          <a:xfrm>
            <a:off x="6688138" y="3613150"/>
            <a:ext cx="946150" cy="360363"/>
          </a:xfrm>
          <a:prstGeom prst="roundRect">
            <a:avLst>
              <a:gd name="adj" fmla="val 16667"/>
            </a:avLst>
          </a:prstGeom>
          <a:blipFill dpi="0" rotWithShape="1">
            <a:blip r:embed="rId2"/>
            <a:srcRect/>
            <a:tile tx="0" ty="0" sx="100000" sy="100000" flip="none" algn="tl"/>
          </a:blipFill>
          <a:ln w="9525" algn="ctr">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50" name="AutoShape 29" descr="编织物"/>
          <p:cNvSpPr>
            <a:spLocks noChangeArrowheads="1"/>
          </p:cNvSpPr>
          <p:nvPr/>
        </p:nvSpPr>
        <p:spPr bwMode="auto">
          <a:xfrm>
            <a:off x="6688138" y="3971925"/>
            <a:ext cx="946150" cy="360363"/>
          </a:xfrm>
          <a:prstGeom prst="roundRect">
            <a:avLst>
              <a:gd name="adj" fmla="val 16667"/>
            </a:avLst>
          </a:prstGeom>
          <a:blipFill dpi="0" rotWithShape="1">
            <a:blip r:embed="rId2"/>
            <a:srcRect/>
            <a:tile tx="0" ty="0" sx="100000" sy="100000" flip="none" algn="tl"/>
          </a:blipFill>
          <a:ln w="9525" algn="ctr">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51" name="AutoShape 32" descr="编织物"/>
          <p:cNvSpPr>
            <a:spLocks noChangeArrowheads="1"/>
          </p:cNvSpPr>
          <p:nvPr/>
        </p:nvSpPr>
        <p:spPr bwMode="auto">
          <a:xfrm>
            <a:off x="6688138" y="5048250"/>
            <a:ext cx="946150" cy="360363"/>
          </a:xfrm>
          <a:prstGeom prst="roundRect">
            <a:avLst>
              <a:gd name="adj" fmla="val 16667"/>
            </a:avLst>
          </a:prstGeom>
          <a:blipFill dpi="0" rotWithShape="1">
            <a:blip r:embed="rId2"/>
            <a:srcRect/>
            <a:tile tx="0" ty="0" sx="100000" sy="100000" flip="none" algn="tl"/>
          </a:blipFill>
          <a:ln w="9525" algn="ctr">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52" name="AutoShape 33"/>
          <p:cNvSpPr>
            <a:spLocks noChangeArrowheads="1"/>
          </p:cNvSpPr>
          <p:nvPr/>
        </p:nvSpPr>
        <p:spPr bwMode="auto">
          <a:xfrm>
            <a:off x="6688138" y="540702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53" name="Line 34"/>
          <p:cNvSpPr>
            <a:spLocks noChangeShapeType="1"/>
          </p:cNvSpPr>
          <p:nvPr/>
        </p:nvSpPr>
        <p:spPr bwMode="auto">
          <a:xfrm>
            <a:off x="6642100" y="5753100"/>
            <a:ext cx="1009650" cy="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4" name="Line 35"/>
          <p:cNvSpPr>
            <a:spLocks noChangeShapeType="1"/>
          </p:cNvSpPr>
          <p:nvPr/>
        </p:nvSpPr>
        <p:spPr bwMode="auto">
          <a:xfrm flipV="1">
            <a:off x="6642100" y="3067050"/>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5" name="Line 36"/>
          <p:cNvSpPr>
            <a:spLocks noChangeShapeType="1"/>
          </p:cNvSpPr>
          <p:nvPr/>
        </p:nvSpPr>
        <p:spPr bwMode="auto">
          <a:xfrm flipV="1">
            <a:off x="7659688" y="3055938"/>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37" name="AutoShape 37"/>
          <p:cNvSpPr>
            <a:spLocks noChangeArrowheads="1"/>
          </p:cNvSpPr>
          <p:nvPr/>
        </p:nvSpPr>
        <p:spPr bwMode="auto">
          <a:xfrm>
            <a:off x="1241425" y="2484438"/>
            <a:ext cx="765175" cy="1125537"/>
          </a:xfrm>
          <a:prstGeom prst="curvedDownArrow">
            <a:avLst>
              <a:gd name="adj1" fmla="val 20000"/>
              <a:gd name="adj2" fmla="val 40000"/>
              <a:gd name="adj3" fmla="val 49032"/>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en-US"/>
          </a:p>
        </p:txBody>
      </p:sp>
      <p:sp>
        <p:nvSpPr>
          <p:cNvPr id="22557" name="Text Box 38"/>
          <p:cNvSpPr txBox="1">
            <a:spLocks noChangeArrowheads="1"/>
          </p:cNvSpPr>
          <p:nvPr/>
        </p:nvSpPr>
        <p:spPr bwMode="auto">
          <a:xfrm>
            <a:off x="341313" y="3698875"/>
            <a:ext cx="15303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a:t>Push:</a:t>
            </a:r>
          </a:p>
          <a:p>
            <a:pPr eaLnBrk="1" hangingPunct="1">
              <a:spcBef>
                <a:spcPct val="10000"/>
              </a:spcBef>
            </a:pPr>
            <a:r>
              <a:rPr lang="en-US" altLang="zh-CN"/>
              <a:t>Cost=1</a:t>
            </a:r>
          </a:p>
        </p:txBody>
      </p:sp>
      <p:sp>
        <p:nvSpPr>
          <p:cNvPr id="153639" name="AutoShape 39"/>
          <p:cNvSpPr>
            <a:spLocks noChangeArrowheads="1"/>
          </p:cNvSpPr>
          <p:nvPr/>
        </p:nvSpPr>
        <p:spPr bwMode="auto">
          <a:xfrm flipH="1">
            <a:off x="3671888" y="2573338"/>
            <a:ext cx="765175" cy="1125537"/>
          </a:xfrm>
          <a:prstGeom prst="curvedDownArrow">
            <a:avLst>
              <a:gd name="adj1" fmla="val 20000"/>
              <a:gd name="adj2" fmla="val 40000"/>
              <a:gd name="adj3" fmla="val 49032"/>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en-US"/>
          </a:p>
        </p:txBody>
      </p:sp>
      <p:sp>
        <p:nvSpPr>
          <p:cNvPr id="22559" name="Text Box 40"/>
          <p:cNvSpPr txBox="1">
            <a:spLocks noChangeArrowheads="1"/>
          </p:cNvSpPr>
          <p:nvPr/>
        </p:nvSpPr>
        <p:spPr bwMode="auto">
          <a:xfrm>
            <a:off x="4346575" y="2124075"/>
            <a:ext cx="15303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a:t>Pop:</a:t>
            </a:r>
          </a:p>
          <a:p>
            <a:pPr eaLnBrk="1" hangingPunct="1">
              <a:spcBef>
                <a:spcPct val="10000"/>
              </a:spcBef>
            </a:pPr>
            <a:r>
              <a:rPr lang="en-US" altLang="zh-CN"/>
              <a:t>Cost=1</a:t>
            </a:r>
          </a:p>
        </p:txBody>
      </p:sp>
      <p:sp>
        <p:nvSpPr>
          <p:cNvPr id="22560" name="Line 41"/>
          <p:cNvSpPr>
            <a:spLocks noChangeShapeType="1"/>
          </p:cNvSpPr>
          <p:nvPr/>
        </p:nvSpPr>
        <p:spPr bwMode="auto">
          <a:xfrm>
            <a:off x="7105650" y="4476750"/>
            <a:ext cx="0" cy="4191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42" name="AutoShape 42"/>
          <p:cNvSpPr>
            <a:spLocks noChangeArrowheads="1"/>
          </p:cNvSpPr>
          <p:nvPr/>
        </p:nvSpPr>
        <p:spPr bwMode="auto">
          <a:xfrm flipH="1">
            <a:off x="6192838" y="2573338"/>
            <a:ext cx="765175" cy="1125537"/>
          </a:xfrm>
          <a:prstGeom prst="curvedDownArrow">
            <a:avLst>
              <a:gd name="adj1" fmla="val 20000"/>
              <a:gd name="adj2" fmla="val 40000"/>
              <a:gd name="adj3" fmla="val 49032"/>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en-US"/>
          </a:p>
        </p:txBody>
      </p:sp>
      <p:sp>
        <p:nvSpPr>
          <p:cNvPr id="22562" name="Text Box 43"/>
          <p:cNvSpPr txBox="1">
            <a:spLocks noChangeArrowheads="1"/>
          </p:cNvSpPr>
          <p:nvPr/>
        </p:nvSpPr>
        <p:spPr bwMode="auto">
          <a:xfrm>
            <a:off x="6867525" y="2124075"/>
            <a:ext cx="202565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dirty="0" err="1"/>
              <a:t>MultiPop</a:t>
            </a:r>
            <a:r>
              <a:rPr lang="en-US" altLang="zh-CN" dirty="0"/>
              <a:t>:</a:t>
            </a:r>
          </a:p>
          <a:p>
            <a:pPr eaLnBrk="1" hangingPunct="1">
              <a:spcBef>
                <a:spcPct val="10000"/>
              </a:spcBef>
            </a:pPr>
            <a:r>
              <a:rPr lang="en-US" altLang="zh-CN" dirty="0"/>
              <a:t>Cost=min(</a:t>
            </a:r>
            <a:r>
              <a:rPr lang="en-US" altLang="zh-CN" i="1" dirty="0" err="1"/>
              <a:t>s</a:t>
            </a:r>
            <a:r>
              <a:rPr lang="en-US" altLang="zh-CN" dirty="0" err="1"/>
              <a:t>,</a:t>
            </a:r>
            <a:r>
              <a:rPr lang="en-US" altLang="zh-CN" i="1" dirty="0" err="1"/>
              <a:t>k</a:t>
            </a:r>
            <a:r>
              <a:rPr lang="en-US" altLang="zh-CN" dirty="0"/>
              <a:t>)</a:t>
            </a:r>
          </a:p>
        </p:txBody>
      </p:sp>
      <p:sp>
        <p:nvSpPr>
          <p:cNvPr id="22563" name="AutoShape 44"/>
          <p:cNvSpPr>
            <a:spLocks/>
          </p:cNvSpPr>
          <p:nvPr/>
        </p:nvSpPr>
        <p:spPr bwMode="auto">
          <a:xfrm>
            <a:off x="7767638" y="3654425"/>
            <a:ext cx="44450" cy="1754188"/>
          </a:xfrm>
          <a:prstGeom prst="rightBrace">
            <a:avLst>
              <a:gd name="adj1" fmla="val 3288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64" name="Text Box 45"/>
          <p:cNvSpPr txBox="1">
            <a:spLocks noChangeArrowheads="1"/>
          </p:cNvSpPr>
          <p:nvPr/>
        </p:nvSpPr>
        <p:spPr bwMode="auto">
          <a:xfrm>
            <a:off x="7902575" y="42846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s</a:t>
            </a:r>
          </a:p>
        </p:txBody>
      </p:sp>
      <p:sp>
        <p:nvSpPr>
          <p:cNvPr id="22565" name="AutoShape 46"/>
          <p:cNvSpPr>
            <a:spLocks/>
          </p:cNvSpPr>
          <p:nvPr/>
        </p:nvSpPr>
        <p:spPr bwMode="auto">
          <a:xfrm>
            <a:off x="7993063" y="3698875"/>
            <a:ext cx="449262" cy="1890713"/>
          </a:xfrm>
          <a:prstGeom prst="rightBrace">
            <a:avLst>
              <a:gd name="adj1" fmla="val 3507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66" name="Text Box 47"/>
          <p:cNvSpPr txBox="1">
            <a:spLocks noChangeArrowheads="1"/>
          </p:cNvSpPr>
          <p:nvPr/>
        </p:nvSpPr>
        <p:spPr bwMode="auto">
          <a:xfrm>
            <a:off x="8408988" y="43624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t>k</a:t>
            </a:r>
          </a:p>
        </p:txBody>
      </p:sp>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20</a:t>
            </a:fld>
            <a:endParaRPr lang="en-US" altLang="zh-CN"/>
          </a:p>
        </p:txBody>
      </p:sp>
    </p:spTree>
    <p:extLst>
      <p:ext uri="{BB962C8B-B14F-4D97-AF65-F5344CB8AC3E}">
        <p14:creationId xmlns:p14="http://schemas.microsoft.com/office/powerpoint/2010/main" val="2085780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Stack operations</a:t>
            </a:r>
            <a:endParaRPr lang="zh-CN" altLang="en-US" dirty="0"/>
          </a:p>
        </p:txBody>
      </p:sp>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21</a:t>
            </a:fld>
            <a:endParaRPr lang="en-US" altLang="zh-CN"/>
          </a:p>
        </p:txBody>
      </p:sp>
      <p:sp>
        <p:nvSpPr>
          <p:cNvPr id="5" name="内容占位符 4"/>
          <p:cNvSpPr>
            <a:spLocks noGrp="1"/>
          </p:cNvSpPr>
          <p:nvPr>
            <p:ph sz="quarter" idx="1"/>
          </p:nvPr>
        </p:nvSpPr>
        <p:spPr/>
        <p:txBody>
          <a:bodyPr/>
          <a:lstStyle/>
          <a:p>
            <a:pPr>
              <a:lnSpc>
                <a:spcPct val="90000"/>
              </a:lnSpc>
            </a:pPr>
            <a:r>
              <a:rPr lang="en-US" altLang="zh-CN" dirty="0"/>
              <a:t>PUSH(</a:t>
            </a:r>
            <a:r>
              <a:rPr lang="en-US" altLang="zh-CN" i="1" dirty="0"/>
              <a:t>S</a:t>
            </a:r>
            <a:r>
              <a:rPr lang="en-US" altLang="zh-CN" dirty="0"/>
              <a:t>, </a:t>
            </a:r>
            <a:r>
              <a:rPr lang="en-US" altLang="zh-CN" i="1" dirty="0"/>
              <a:t>x</a:t>
            </a:r>
            <a:r>
              <a:rPr lang="en-US" altLang="zh-CN" dirty="0"/>
              <a:t>), </a:t>
            </a:r>
            <a:r>
              <a:rPr lang="en-US" altLang="zh-CN" i="1" dirty="0"/>
              <a:t>O</a:t>
            </a:r>
            <a:r>
              <a:rPr lang="en-US" altLang="zh-CN" dirty="0"/>
              <a:t>(1)</a:t>
            </a:r>
          </a:p>
          <a:p>
            <a:pPr>
              <a:lnSpc>
                <a:spcPct val="90000"/>
              </a:lnSpc>
            </a:pPr>
            <a:endParaRPr lang="en-US" altLang="zh-CN" dirty="0"/>
          </a:p>
          <a:p>
            <a:pPr>
              <a:lnSpc>
                <a:spcPct val="90000"/>
              </a:lnSpc>
            </a:pPr>
            <a:r>
              <a:rPr lang="en-US" altLang="zh-CN" dirty="0"/>
              <a:t>POP(</a:t>
            </a:r>
            <a:r>
              <a:rPr lang="en-US" altLang="zh-CN" i="1" dirty="0"/>
              <a:t>S</a:t>
            </a:r>
            <a:r>
              <a:rPr lang="en-US" altLang="zh-CN" dirty="0"/>
              <a:t>),  </a:t>
            </a:r>
            <a:r>
              <a:rPr lang="en-US" altLang="zh-CN" i="1" dirty="0"/>
              <a:t>O</a:t>
            </a:r>
            <a:r>
              <a:rPr lang="en-US" altLang="zh-CN" dirty="0"/>
              <a:t>(1)</a:t>
            </a:r>
          </a:p>
          <a:p>
            <a:pPr>
              <a:lnSpc>
                <a:spcPct val="90000"/>
              </a:lnSpc>
            </a:pPr>
            <a:endParaRPr lang="en-US" altLang="zh-CN" dirty="0"/>
          </a:p>
          <a:p>
            <a:pPr>
              <a:lnSpc>
                <a:spcPct val="90000"/>
              </a:lnSpc>
            </a:pPr>
            <a:r>
              <a:rPr lang="en-US" altLang="zh-CN" dirty="0"/>
              <a:t>MULTIPOP(</a:t>
            </a:r>
            <a:r>
              <a:rPr lang="en-US" altLang="zh-CN" i="1" dirty="0"/>
              <a:t>S</a:t>
            </a:r>
            <a:r>
              <a:rPr lang="en-US" altLang="zh-CN" dirty="0"/>
              <a:t>, </a:t>
            </a:r>
            <a:r>
              <a:rPr lang="en-US" altLang="zh-CN" i="1" dirty="0"/>
              <a:t>k</a:t>
            </a:r>
            <a:r>
              <a:rPr lang="en-US" altLang="zh-CN" dirty="0"/>
              <a:t>), </a:t>
            </a:r>
            <a:r>
              <a:rPr lang="en-US" altLang="zh-CN" i="1" dirty="0"/>
              <a:t>min</a:t>
            </a:r>
            <a:r>
              <a:rPr lang="en-US" altLang="zh-CN" dirty="0"/>
              <a:t>(</a:t>
            </a:r>
            <a:r>
              <a:rPr lang="en-US" altLang="zh-CN" i="1" dirty="0"/>
              <a:t>S</a:t>
            </a:r>
            <a:r>
              <a:rPr lang="en-US" altLang="zh-CN" dirty="0"/>
              <a:t>, </a:t>
            </a:r>
            <a:r>
              <a:rPr lang="en-US" altLang="zh-CN" i="1" dirty="0"/>
              <a:t>k</a:t>
            </a:r>
            <a:r>
              <a:rPr lang="en-US" altLang="zh-CN" dirty="0"/>
              <a:t>)</a:t>
            </a:r>
          </a:p>
          <a:p>
            <a:pPr lvl="1">
              <a:lnSpc>
                <a:spcPct val="90000"/>
              </a:lnSpc>
            </a:pPr>
            <a:endParaRPr lang="en-US" altLang="zh-CN" b="1" dirty="0"/>
          </a:p>
          <a:p>
            <a:pPr lvl="1">
              <a:lnSpc>
                <a:spcPct val="90000"/>
              </a:lnSpc>
            </a:pPr>
            <a:r>
              <a:rPr lang="en-US" altLang="zh-CN" b="1" dirty="0"/>
              <a:t>while</a:t>
            </a:r>
            <a:r>
              <a:rPr lang="en-US" altLang="zh-CN" dirty="0"/>
              <a:t> not STACK-EMPTY(S) and </a:t>
            </a:r>
            <a:r>
              <a:rPr lang="en-US" altLang="zh-CN" i="1" dirty="0"/>
              <a:t>k</a:t>
            </a:r>
            <a:r>
              <a:rPr lang="en-US" altLang="zh-CN" dirty="0"/>
              <a:t>&gt;0</a:t>
            </a:r>
          </a:p>
          <a:p>
            <a:pPr lvl="1">
              <a:lnSpc>
                <a:spcPct val="90000"/>
              </a:lnSpc>
            </a:pPr>
            <a:r>
              <a:rPr lang="en-US" altLang="zh-CN" dirty="0"/>
              <a:t>     </a:t>
            </a:r>
            <a:r>
              <a:rPr lang="en-US" altLang="zh-CN" b="1" dirty="0"/>
              <a:t>do</a:t>
            </a:r>
            <a:r>
              <a:rPr lang="en-US" altLang="zh-CN" dirty="0"/>
              <a:t> POP(S)</a:t>
            </a:r>
          </a:p>
          <a:p>
            <a:pPr lvl="1">
              <a:lnSpc>
                <a:spcPct val="90000"/>
              </a:lnSpc>
            </a:pPr>
            <a:r>
              <a:rPr lang="en-US" altLang="zh-CN" dirty="0"/>
              <a:t>          </a:t>
            </a:r>
            <a:r>
              <a:rPr lang="en-US" altLang="zh-CN" i="1" dirty="0"/>
              <a:t>k</a:t>
            </a:r>
            <a:r>
              <a:rPr lang="en-US" altLang="zh-CN" dirty="0"/>
              <a:t>=</a:t>
            </a:r>
            <a:r>
              <a:rPr lang="en-US" altLang="zh-CN" i="1" dirty="0"/>
              <a:t>k</a:t>
            </a:r>
            <a:r>
              <a:rPr lang="en-US" altLang="zh-CN" dirty="0"/>
              <a:t>-1</a:t>
            </a:r>
          </a:p>
          <a:p>
            <a:endParaRPr lang="zh-CN" altLang="en-US" dirty="0"/>
          </a:p>
        </p:txBody>
      </p:sp>
    </p:spTree>
    <p:extLst>
      <p:ext uri="{BB962C8B-B14F-4D97-AF65-F5344CB8AC3E}">
        <p14:creationId xmlns:p14="http://schemas.microsoft.com/office/powerpoint/2010/main" val="198798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z="4000">
                <a:ea typeface="宋体" panose="02010600030101010101" pitchFamily="2" charset="-122"/>
              </a:rPr>
              <a:t>Example for amortized analysis</a:t>
            </a:r>
          </a:p>
        </p:txBody>
      </p:sp>
      <p:sp>
        <p:nvSpPr>
          <p:cNvPr id="4099" name="Rectangle 3"/>
          <p:cNvSpPr>
            <a:spLocks noGrp="1" noChangeArrowheads="1"/>
          </p:cNvSpPr>
          <p:nvPr>
            <p:ph sz="quarter" idx="1"/>
          </p:nvPr>
        </p:nvSpPr>
        <p:spPr/>
        <p:txBody>
          <a:bodyPr>
            <a:normAutofit/>
          </a:bodyPr>
          <a:lstStyle/>
          <a:p>
            <a:pPr eaLnBrk="1" hangingPunct="1">
              <a:lnSpc>
                <a:spcPct val="90000"/>
              </a:lnSpc>
            </a:pPr>
            <a:r>
              <a:rPr lang="en-US" altLang="zh-CN" sz="2800" dirty="0">
                <a:ea typeface="宋体" panose="02010600030101010101" pitchFamily="2" charset="-122"/>
              </a:rPr>
              <a:t>Let us consider a sequence of </a:t>
            </a:r>
            <a:r>
              <a:rPr lang="en-US" altLang="zh-CN" sz="2800" i="1" dirty="0">
                <a:ea typeface="宋体" panose="02010600030101010101" pitchFamily="2" charset="-122"/>
              </a:rPr>
              <a:t>n</a:t>
            </a:r>
            <a:r>
              <a:rPr lang="en-US" altLang="zh-CN" sz="2800" dirty="0">
                <a:ea typeface="宋体" panose="02010600030101010101" pitchFamily="2" charset="-122"/>
              </a:rPr>
              <a:t> PUSH, POP, MULTIPOP.</a:t>
            </a:r>
          </a:p>
          <a:p>
            <a:pPr lvl="1" eaLnBrk="1" hangingPunct="1">
              <a:lnSpc>
                <a:spcPct val="90000"/>
              </a:lnSpc>
            </a:pPr>
            <a:r>
              <a:rPr lang="en-US" altLang="zh-CN" sz="2400" dirty="0">
                <a:ea typeface="宋体" panose="02010600030101010101" pitchFamily="2" charset="-122"/>
              </a:rPr>
              <a:t>The worst case cost for MULTIPOP in the sequence is  </a:t>
            </a:r>
            <a:r>
              <a:rPr lang="en-US" altLang="zh-CN" sz="2400" i="1" dirty="0">
                <a:ea typeface="宋体" panose="02010600030101010101" pitchFamily="2" charset="-122"/>
              </a:rPr>
              <a:t>O</a:t>
            </a:r>
            <a:r>
              <a:rPr lang="en-US" altLang="zh-CN" sz="2400" dirty="0">
                <a:ea typeface="宋体" panose="02010600030101010101" pitchFamily="2" charset="-122"/>
              </a:rPr>
              <a:t>(</a:t>
            </a:r>
            <a:r>
              <a:rPr lang="en-US" altLang="zh-CN" sz="2400" i="1" dirty="0">
                <a:ea typeface="宋体" panose="02010600030101010101" pitchFamily="2" charset="-122"/>
              </a:rPr>
              <a:t>n</a:t>
            </a:r>
            <a:r>
              <a:rPr lang="en-US" altLang="zh-CN" sz="2400" dirty="0">
                <a:ea typeface="宋体" panose="02010600030101010101" pitchFamily="2" charset="-122"/>
              </a:rPr>
              <a:t>), since the stack size is at most </a:t>
            </a:r>
            <a:r>
              <a:rPr lang="en-US" altLang="zh-CN" sz="2400" i="1" dirty="0">
                <a:ea typeface="宋体" panose="02010600030101010101" pitchFamily="2" charset="-122"/>
              </a:rPr>
              <a:t>n</a:t>
            </a:r>
            <a:r>
              <a:rPr lang="en-US" altLang="zh-CN" sz="2400" dirty="0">
                <a:ea typeface="宋体" panose="02010600030101010101" pitchFamily="2" charset="-122"/>
              </a:rPr>
              <a:t>. </a:t>
            </a:r>
          </a:p>
          <a:p>
            <a:pPr lvl="1" eaLnBrk="1" hangingPunct="1">
              <a:lnSpc>
                <a:spcPct val="90000"/>
              </a:lnSpc>
            </a:pPr>
            <a:r>
              <a:rPr lang="en-US" altLang="zh-CN" sz="2400" dirty="0">
                <a:ea typeface="宋体" panose="02010600030101010101" pitchFamily="2" charset="-122"/>
              </a:rPr>
              <a:t>thus the cost of the sequence is </a:t>
            </a:r>
            <a:r>
              <a:rPr lang="en-US" altLang="zh-CN" sz="2400" i="1" dirty="0">
                <a:ea typeface="宋体" panose="02010600030101010101" pitchFamily="2" charset="-122"/>
              </a:rPr>
              <a:t>O</a:t>
            </a:r>
            <a:r>
              <a:rPr lang="en-US" altLang="zh-CN" sz="2400" dirty="0">
                <a:ea typeface="宋体" panose="02010600030101010101" pitchFamily="2" charset="-122"/>
              </a:rPr>
              <a:t>(</a:t>
            </a:r>
            <a:r>
              <a:rPr lang="en-US" altLang="zh-CN" sz="2400" i="1" dirty="0">
                <a:ea typeface="宋体" panose="02010600030101010101" pitchFamily="2" charset="-122"/>
              </a:rPr>
              <a:t>n</a:t>
            </a:r>
            <a:r>
              <a:rPr lang="en-US" altLang="zh-CN" sz="2400" baseline="30000" dirty="0">
                <a:ea typeface="宋体" panose="02010600030101010101" pitchFamily="2" charset="-122"/>
              </a:rPr>
              <a:t>2</a:t>
            </a:r>
            <a:r>
              <a:rPr lang="en-US" altLang="zh-CN" sz="2400" dirty="0">
                <a:ea typeface="宋体" panose="02010600030101010101" pitchFamily="2" charset="-122"/>
              </a:rPr>
              <a:t>). Correct, but not tight.</a:t>
            </a:r>
          </a:p>
          <a:p>
            <a:pPr>
              <a:lnSpc>
                <a:spcPct val="90000"/>
              </a:lnSpc>
            </a:pPr>
            <a:endParaRPr lang="en-US" altLang="zh-CN" sz="2800" dirty="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05652159"/>
              </p:ext>
            </p:extLst>
          </p:nvPr>
        </p:nvGraphicFramePr>
        <p:xfrm>
          <a:off x="886181" y="3949773"/>
          <a:ext cx="7632848" cy="2072640"/>
        </p:xfrm>
        <a:graphic>
          <a:graphicData uri="http://schemas.openxmlformats.org/drawingml/2006/table">
            <a:tbl>
              <a:tblPr firstRow="1" bandRow="1">
                <a:tableStyleId>{5C22544A-7EE6-4342-B048-85BDC9FD1C3A}</a:tableStyleId>
              </a:tblPr>
              <a:tblGrid>
                <a:gridCol w="1908212">
                  <a:extLst>
                    <a:ext uri="{9D8B030D-6E8A-4147-A177-3AD203B41FA5}">
                      <a16:colId xmlns:a16="http://schemas.microsoft.com/office/drawing/2014/main" val="20000"/>
                    </a:ext>
                  </a:extLst>
                </a:gridCol>
                <a:gridCol w="1908212">
                  <a:extLst>
                    <a:ext uri="{9D8B030D-6E8A-4147-A177-3AD203B41FA5}">
                      <a16:colId xmlns:a16="http://schemas.microsoft.com/office/drawing/2014/main" val="20001"/>
                    </a:ext>
                  </a:extLst>
                </a:gridCol>
                <a:gridCol w="1908212">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398456">
                <a:tc>
                  <a:txBody>
                    <a:bodyPr/>
                    <a:lstStyle/>
                    <a:p>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i="1" dirty="0">
                          <a:latin typeface="Times New Roman" panose="02020603050405020304" pitchFamily="18" charset="0"/>
                          <a:cs typeface="Times New Roman" panose="02020603050405020304" pitchFamily="18" charset="0"/>
                        </a:rPr>
                        <a:t>actual</a:t>
                      </a:r>
                      <a:endParaRPr lang="zh-CN" altLang="en-US" sz="2800" i="1"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i="1" dirty="0">
                          <a:latin typeface="Times New Roman" panose="02020603050405020304" pitchFamily="18" charset="0"/>
                          <a:cs typeface="Times New Roman" panose="02020603050405020304" pitchFamily="18" charset="0"/>
                        </a:rPr>
                        <a:t>accounting</a:t>
                      </a:r>
                      <a:endParaRPr lang="zh-CN" altLang="en-US" sz="2800" i="1"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i="1" dirty="0">
                          <a:latin typeface="Times New Roman" panose="02020603050405020304" pitchFamily="18" charset="0"/>
                          <a:cs typeface="Times New Roman" panose="02020603050405020304" pitchFamily="18" charset="0"/>
                        </a:rPr>
                        <a:t>amortized</a:t>
                      </a:r>
                      <a:endParaRPr lang="zh-CN" altLang="en-US" sz="28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altLang="zh-CN" sz="2800" dirty="0">
                          <a:latin typeface="Times New Roman" panose="02020603050405020304" pitchFamily="18" charset="0"/>
                          <a:cs typeface="Times New Roman" panose="02020603050405020304" pitchFamily="18" charset="0"/>
                        </a:rPr>
                        <a:t>Push </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dirty="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800" dirty="0">
                          <a:latin typeface="Times New Roman" panose="02020603050405020304" pitchFamily="18" charset="0"/>
                          <a:cs typeface="Times New Roman" panose="02020603050405020304" pitchFamily="18" charset="0"/>
                        </a:rPr>
                        <a:t>Pop  </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dirty="0">
                          <a:latin typeface="Times New Roman" panose="02020603050405020304" pitchFamily="18" charset="0"/>
                          <a:cs typeface="Times New Roman" panose="02020603050405020304" pitchFamily="18" charset="0"/>
                        </a:rPr>
                        <a:t>0</a:t>
                      </a:r>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800" dirty="0" err="1">
                          <a:latin typeface="Times New Roman" panose="02020603050405020304" pitchFamily="18" charset="0"/>
                          <a:cs typeface="Times New Roman" panose="02020603050405020304" pitchFamily="18" charset="0"/>
                        </a:rPr>
                        <a:t>Multipop</a:t>
                      </a:r>
                      <a:r>
                        <a:rPr lang="en-US" altLang="zh-CN"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i="1" dirty="0">
                          <a:latin typeface="Times New Roman" panose="02020603050405020304" pitchFamily="18" charset="0"/>
                          <a:cs typeface="Times New Roman" panose="02020603050405020304" pitchFamily="18" charset="0"/>
                        </a:rPr>
                        <a:t>min</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i="1" dirty="0">
                          <a:latin typeface="Times New Roman" panose="02020603050405020304" pitchFamily="18" charset="0"/>
                          <a:cs typeface="Times New Roman" panose="02020603050405020304" pitchFamily="18" charset="0"/>
                        </a:rPr>
                        <a:t>-min</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800" dirty="0">
                          <a:latin typeface="Times New Roman" panose="02020603050405020304" pitchFamily="18" charset="0"/>
                          <a:cs typeface="Times New Roman" panose="02020603050405020304" pitchFamily="18" charset="0"/>
                        </a:rPr>
                        <a:t>0</a:t>
                      </a:r>
                      <a:endParaRPr lang="zh-CN"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22</a:t>
            </a:fld>
            <a:endParaRPr lang="en-US" altLang="zh-CN"/>
          </a:p>
        </p:txBody>
      </p:sp>
    </p:spTree>
    <p:extLst>
      <p:ext uri="{BB962C8B-B14F-4D97-AF65-F5344CB8AC3E}">
        <p14:creationId xmlns:p14="http://schemas.microsoft.com/office/powerpoint/2010/main" val="3911418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Graph Operations</a:t>
            </a:r>
            <a:endParaRPr lang="zh-CN" altLang="en-US" dirty="0"/>
          </a:p>
        </p:txBody>
      </p:sp>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23</a:t>
            </a:fld>
            <a:endParaRPr lang="en-US" altLang="zh-CN"/>
          </a:p>
        </p:txBody>
      </p:sp>
      <p:sp>
        <p:nvSpPr>
          <p:cNvPr id="4" name="内容占位符 3"/>
          <p:cNvSpPr>
            <a:spLocks noGrp="1"/>
          </p:cNvSpPr>
          <p:nvPr>
            <p:ph sz="quarter" idx="1"/>
          </p:nvPr>
        </p:nvSpPr>
        <p:spPr/>
        <p:txBody>
          <a:bodyPr>
            <a:normAutofit fontScale="92500" lnSpcReduction="10000"/>
          </a:bodyPr>
          <a:lstStyle/>
          <a:p>
            <a:r>
              <a:rPr lang="en-US" altLang="zh-CN" dirty="0"/>
              <a:t>Consider the following operations on a set of nodes in a graph:</a:t>
            </a:r>
            <a:endParaRPr lang="zh-CN" altLang="zh-CN" dirty="0"/>
          </a:p>
          <a:p>
            <a:pPr lvl="1"/>
            <a:r>
              <a:rPr lang="en-US" altLang="zh-CN" dirty="0"/>
              <a:t>Connect(A, B): add an edge from node A to node B in the graph (if there already exists such an edge, do nothing); </a:t>
            </a:r>
            <a:endParaRPr lang="zh-CN" altLang="zh-CN" dirty="0"/>
          </a:p>
          <a:p>
            <a:pPr lvl="1"/>
            <a:r>
              <a:rPr lang="en-US" altLang="zh-CN" dirty="0"/>
              <a:t>Disconnect(A, B): if there are paths from A to B, remove all edges in the paths(if there is no path, do nothing);</a:t>
            </a:r>
            <a:endParaRPr lang="zh-CN" altLang="zh-CN" dirty="0"/>
          </a:p>
          <a:p>
            <a:r>
              <a:rPr lang="en-US" altLang="zh-CN" dirty="0"/>
              <a:t>Assume the cost of adding an edge is 1, removing an edge is 2, and the cost of finding a path in the graph is omitted. There is no edge in the graph at the beginning. Consider a sequence of </a:t>
            </a:r>
            <a:r>
              <a:rPr lang="en-US" altLang="zh-CN" i="1" dirty="0"/>
              <a:t>n</a:t>
            </a:r>
            <a:r>
              <a:rPr lang="en-US" altLang="zh-CN" dirty="0"/>
              <a:t> operations on the graph, apply amortized analysis on the cost of Connect and Disconnect operations in the worst case.</a:t>
            </a:r>
            <a:endParaRPr lang="zh-CN" altLang="en-US" dirty="0"/>
          </a:p>
        </p:txBody>
      </p:sp>
    </p:spTree>
    <p:extLst>
      <p:ext uri="{BB962C8B-B14F-4D97-AF65-F5344CB8AC3E}">
        <p14:creationId xmlns:p14="http://schemas.microsoft.com/office/powerpoint/2010/main" val="1535473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24</a:t>
            </a:fld>
            <a:endParaRPr lang="en-US" altLang="zh-CN"/>
          </a:p>
        </p:txBody>
      </p:sp>
      <p:sp>
        <p:nvSpPr>
          <p:cNvPr id="4" name="内容占位符 3"/>
          <p:cNvSpPr>
            <a:spLocks noGrp="1"/>
          </p:cNvSpPr>
          <p:nvPr>
            <p:ph sz="quarter" idx="1"/>
          </p:nvPr>
        </p:nvSpPr>
        <p:spPr>
          <a:xfrm>
            <a:off x="599447" y="222041"/>
            <a:ext cx="7772400" cy="3494991"/>
          </a:xfrm>
        </p:spPr>
        <p:txBody>
          <a:bodyPr>
            <a:normAutofit/>
          </a:bodyPr>
          <a:lstStyle/>
          <a:p>
            <a:pPr lvl="1"/>
            <a:r>
              <a:rPr lang="en-US" altLang="zh-CN" dirty="0"/>
              <a:t>Connect(A, B): add an edge from node A to node B in the graph (if there already exists such an edge, do nothing); </a:t>
            </a:r>
            <a:endParaRPr lang="zh-CN" altLang="zh-CN" dirty="0"/>
          </a:p>
          <a:p>
            <a:pPr lvl="1"/>
            <a:r>
              <a:rPr lang="en-US" altLang="zh-CN" dirty="0"/>
              <a:t>Disconnect(A, B): if there are paths from A to B, remove all edges in the paths(if there is no path, do nothing);</a:t>
            </a:r>
            <a:endParaRPr lang="zh-CN" altLang="zh-CN" dirty="0"/>
          </a:p>
          <a:p>
            <a:r>
              <a:rPr lang="en-US" altLang="zh-CN" dirty="0"/>
              <a:t>Assume the cost of adding an edge is 1, removing an edge is 2, and the cost of finding a path in the graph is omitted. There is no edge in the graph at the beginning. </a:t>
            </a:r>
            <a:endParaRPr lang="zh-CN" altLang="en-US" dirty="0"/>
          </a:p>
        </p:txBody>
      </p:sp>
      <p:sp>
        <p:nvSpPr>
          <p:cNvPr id="7" name="矩形 6">
            <a:extLst>
              <a:ext uri="{FF2B5EF4-FFF2-40B4-BE49-F238E27FC236}">
                <a16:creationId xmlns:a16="http://schemas.microsoft.com/office/drawing/2014/main" id="{11A05E34-966A-804F-8EA8-69167000378F}"/>
              </a:ext>
            </a:extLst>
          </p:cNvPr>
          <p:cNvSpPr/>
          <p:nvPr/>
        </p:nvSpPr>
        <p:spPr>
          <a:xfrm>
            <a:off x="757516" y="3761244"/>
            <a:ext cx="8398249" cy="2677656"/>
          </a:xfrm>
          <a:prstGeom prst="rect">
            <a:avLst/>
          </a:prstGeom>
        </p:spPr>
        <p:txBody>
          <a:bodyPr wrap="square">
            <a:spAutoFit/>
          </a:bodyPr>
          <a:lstStyle/>
          <a:p>
            <a:r>
              <a:rPr lang="en-US" altLang="zh-CN" dirty="0">
                <a:ea typeface="宋体" pitchFamily="2" charset="-122"/>
              </a:rPr>
              <a:t>Connect(A,B):  </a:t>
            </a:r>
            <a:endParaRPr lang="zh-CN" altLang="zh-CN" dirty="0">
              <a:ea typeface="宋体" pitchFamily="2" charset="-122"/>
            </a:endParaRPr>
          </a:p>
          <a:p>
            <a:r>
              <a:rPr lang="en-US" altLang="zh-CN" dirty="0">
                <a:ea typeface="宋体" pitchFamily="2" charset="-122"/>
              </a:rPr>
              <a:t>Actual cost: 1 </a:t>
            </a:r>
            <a:r>
              <a:rPr lang="zh-CN" altLang="en-US" dirty="0">
                <a:ea typeface="宋体" pitchFamily="2" charset="-122"/>
              </a:rPr>
              <a:t>         </a:t>
            </a:r>
            <a:r>
              <a:rPr lang="en-US" altLang="zh-CN" dirty="0">
                <a:ea typeface="宋体" pitchFamily="2" charset="-122"/>
              </a:rPr>
              <a:t>Accounting cost: 2</a:t>
            </a:r>
            <a:endParaRPr lang="zh-CN" altLang="zh-CN" dirty="0">
              <a:ea typeface="宋体" pitchFamily="2" charset="-122"/>
            </a:endParaRPr>
          </a:p>
          <a:p>
            <a:r>
              <a:rPr lang="en-US" altLang="zh-CN" dirty="0">
                <a:ea typeface="宋体" pitchFamily="2" charset="-122"/>
              </a:rPr>
              <a:t>Amortized cost: 1+2=3</a:t>
            </a:r>
            <a:endParaRPr lang="zh-CN" altLang="zh-CN" dirty="0">
              <a:ea typeface="宋体" pitchFamily="2" charset="-122"/>
            </a:endParaRPr>
          </a:p>
          <a:p>
            <a:r>
              <a:rPr lang="en-US" altLang="zh-CN" dirty="0">
                <a:ea typeface="宋体" pitchFamily="2" charset="-122"/>
              </a:rPr>
              <a:t>Disconnect(A,B): (assume there are t edges in the paths between A,B)</a:t>
            </a:r>
            <a:endParaRPr lang="zh-CN" altLang="zh-CN" dirty="0">
              <a:ea typeface="宋体" pitchFamily="2" charset="-122"/>
            </a:endParaRPr>
          </a:p>
          <a:p>
            <a:r>
              <a:rPr lang="en-US" altLang="zh-CN" dirty="0">
                <a:ea typeface="宋体" pitchFamily="2" charset="-122"/>
              </a:rPr>
              <a:t>Actual cost: 2t</a:t>
            </a:r>
            <a:r>
              <a:rPr lang="zh-CN" altLang="en-US" dirty="0">
                <a:ea typeface="宋体" pitchFamily="2" charset="-122"/>
              </a:rPr>
              <a:t>        </a:t>
            </a:r>
            <a:r>
              <a:rPr lang="en-US" altLang="zh-CN" dirty="0">
                <a:ea typeface="宋体" pitchFamily="2" charset="-122"/>
              </a:rPr>
              <a:t>Accounting cost: -2t</a:t>
            </a:r>
            <a:endParaRPr lang="zh-CN" altLang="zh-CN" dirty="0">
              <a:ea typeface="宋体" pitchFamily="2" charset="-122"/>
            </a:endParaRPr>
          </a:p>
          <a:p>
            <a:r>
              <a:rPr lang="en-US" altLang="zh-CN" dirty="0">
                <a:ea typeface="宋体" pitchFamily="2" charset="-122"/>
              </a:rPr>
              <a:t>Amortized cost: 2t-2t=0</a:t>
            </a:r>
            <a:endParaRPr lang="zh-CN" altLang="en-US" dirty="0"/>
          </a:p>
        </p:txBody>
      </p:sp>
    </p:spTree>
    <p:extLst>
      <p:ext uri="{BB962C8B-B14F-4D97-AF65-F5344CB8AC3E}">
        <p14:creationId xmlns:p14="http://schemas.microsoft.com/office/powerpoint/2010/main" val="185774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 a Queue with two Stacks</a:t>
            </a:r>
            <a:endParaRPr lang="zh-CN" altLang="en-US" dirty="0"/>
          </a:p>
        </p:txBody>
      </p:sp>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25</a:t>
            </a:fld>
            <a:endParaRPr lang="en-US" altLang="zh-CN"/>
          </a:p>
        </p:txBody>
      </p:sp>
      <p:sp>
        <p:nvSpPr>
          <p:cNvPr id="4" name="内容占位符 3"/>
          <p:cNvSpPr>
            <a:spLocks noGrp="1"/>
          </p:cNvSpPr>
          <p:nvPr>
            <p:ph sz="quarter" idx="1"/>
          </p:nvPr>
        </p:nvSpPr>
        <p:spPr/>
        <p:txBody>
          <a:bodyPr>
            <a:normAutofit/>
          </a:bodyPr>
          <a:lstStyle/>
          <a:p>
            <a:r>
              <a:rPr lang="en-US" altLang="zh-CN" dirty="0"/>
              <a:t>Describe how to implement a queue with two stacks which are implemented by arrays. Analyze the complexity of </a:t>
            </a:r>
            <a:r>
              <a:rPr lang="en-US" altLang="zh-CN" i="1" dirty="0" err="1"/>
              <a:t>Enqueue</a:t>
            </a:r>
            <a:r>
              <a:rPr lang="en-US" altLang="zh-CN" dirty="0"/>
              <a:t> and </a:t>
            </a:r>
            <a:r>
              <a:rPr lang="en-US" altLang="zh-CN" i="1" dirty="0" err="1"/>
              <a:t>Dequeue</a:t>
            </a:r>
            <a:r>
              <a:rPr lang="en-US" altLang="zh-CN" dirty="0"/>
              <a:t> with amortized analysis.</a:t>
            </a:r>
          </a:p>
          <a:p>
            <a:pPr lvl="1"/>
            <a:r>
              <a:rPr lang="en-US" altLang="zh-CN" i="1" dirty="0" err="1"/>
              <a:t>Enqueue</a:t>
            </a:r>
            <a:endParaRPr lang="en-US" altLang="zh-CN" dirty="0"/>
          </a:p>
          <a:p>
            <a:pPr lvl="2"/>
            <a:r>
              <a:rPr lang="zh-CN" altLang="zh-CN" dirty="0"/>
              <a:t>将入队元素压入栈</a:t>
            </a:r>
            <a:r>
              <a:rPr lang="en-US" altLang="zh-CN" dirty="0"/>
              <a:t>A</a:t>
            </a:r>
            <a:r>
              <a:rPr lang="zh-CN" altLang="en-US" dirty="0"/>
              <a:t>。</a:t>
            </a:r>
            <a:endParaRPr lang="zh-CN" altLang="zh-CN" dirty="0"/>
          </a:p>
          <a:p>
            <a:pPr lvl="1"/>
            <a:r>
              <a:rPr lang="en-US" altLang="zh-CN" i="1" dirty="0" err="1"/>
              <a:t>Dequeue</a:t>
            </a:r>
            <a:endParaRPr lang="zh-CN" altLang="zh-CN" dirty="0"/>
          </a:p>
          <a:p>
            <a:pPr lvl="2"/>
            <a:r>
              <a:rPr lang="zh-CN" altLang="zh-CN" dirty="0"/>
              <a:t>若栈</a:t>
            </a:r>
            <a:r>
              <a:rPr lang="en-US" altLang="zh-CN" dirty="0"/>
              <a:t>B</a:t>
            </a:r>
            <a:r>
              <a:rPr lang="zh-CN" altLang="zh-CN" dirty="0"/>
              <a:t>为空，将栈依次将栈</a:t>
            </a:r>
            <a:r>
              <a:rPr lang="en-US" altLang="zh-CN" dirty="0"/>
              <a:t>A</a:t>
            </a:r>
            <a:r>
              <a:rPr lang="zh-CN" altLang="zh-CN" dirty="0"/>
              <a:t>中元素出栈，然后压入栈</a:t>
            </a:r>
            <a:r>
              <a:rPr lang="en-US" altLang="zh-CN" dirty="0"/>
              <a:t>B</a:t>
            </a:r>
            <a:r>
              <a:rPr lang="zh-CN" altLang="zh-CN" dirty="0"/>
              <a:t>，直至栈</a:t>
            </a:r>
            <a:r>
              <a:rPr lang="en-US" altLang="zh-CN" dirty="0"/>
              <a:t>A</a:t>
            </a:r>
            <a:r>
              <a:rPr lang="zh-CN" altLang="zh-CN" dirty="0"/>
              <a:t>为空（或剩余一个元素），将栈</a:t>
            </a:r>
            <a:r>
              <a:rPr lang="en-US" altLang="zh-CN" dirty="0"/>
              <a:t>B</a:t>
            </a:r>
            <a:r>
              <a:rPr lang="zh-CN" altLang="zh-CN" dirty="0"/>
              <a:t>顶端元素出栈（或将栈</a:t>
            </a:r>
            <a:r>
              <a:rPr lang="en-US" altLang="zh-CN" dirty="0"/>
              <a:t>A</a:t>
            </a:r>
            <a:r>
              <a:rPr lang="zh-CN" altLang="zh-CN" dirty="0"/>
              <a:t>剩余元素出栈）</a:t>
            </a:r>
            <a:r>
              <a:rPr lang="zh-CN" altLang="en-US" dirty="0"/>
              <a:t>。</a:t>
            </a:r>
            <a:endParaRPr lang="zh-CN" altLang="zh-CN" dirty="0"/>
          </a:p>
          <a:p>
            <a:pPr lvl="2"/>
            <a:r>
              <a:rPr lang="zh-CN" altLang="zh-CN" dirty="0"/>
              <a:t>若栈</a:t>
            </a:r>
            <a:r>
              <a:rPr lang="en-US" altLang="zh-CN" dirty="0"/>
              <a:t>B</a:t>
            </a:r>
            <a:r>
              <a:rPr lang="zh-CN" altLang="zh-CN" dirty="0"/>
              <a:t>不为空，直接将栈</a:t>
            </a:r>
            <a:r>
              <a:rPr lang="en-US" altLang="zh-CN" dirty="0"/>
              <a:t>B</a:t>
            </a:r>
            <a:r>
              <a:rPr lang="zh-CN" altLang="zh-CN" dirty="0"/>
              <a:t>顶端元素出栈。</a:t>
            </a:r>
          </a:p>
        </p:txBody>
      </p:sp>
    </p:spTree>
    <p:extLst>
      <p:ext uri="{BB962C8B-B14F-4D97-AF65-F5344CB8AC3E}">
        <p14:creationId xmlns:p14="http://schemas.microsoft.com/office/powerpoint/2010/main" val="49638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58762"/>
            <a:ext cx="7772400" cy="579438"/>
          </a:xfrm>
        </p:spPr>
        <p:txBody>
          <a:bodyPr>
            <a:normAutofit fontScale="90000"/>
          </a:bodyPr>
          <a:lstStyle/>
          <a:p>
            <a:r>
              <a:rPr lang="en-US" altLang="zh-CN" dirty="0"/>
              <a:t>Implement a Queue with two Stacks</a:t>
            </a:r>
            <a:endParaRPr lang="zh-CN" altLang="en-US" dirty="0"/>
          </a:p>
        </p:txBody>
      </p:sp>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26</a:t>
            </a:fld>
            <a:endParaRPr lang="en-US" altLang="zh-CN"/>
          </a:p>
        </p:txBody>
      </p:sp>
      <p:sp>
        <p:nvSpPr>
          <p:cNvPr id="4" name="内容占位符 3"/>
          <p:cNvSpPr>
            <a:spLocks noGrp="1"/>
          </p:cNvSpPr>
          <p:nvPr>
            <p:ph sz="quarter" idx="1"/>
          </p:nvPr>
        </p:nvSpPr>
        <p:spPr>
          <a:xfrm>
            <a:off x="685800" y="820382"/>
            <a:ext cx="7772400" cy="4572000"/>
          </a:xfrm>
        </p:spPr>
        <p:txBody>
          <a:bodyPr>
            <a:normAutofit/>
          </a:bodyPr>
          <a:lstStyle/>
          <a:p>
            <a:pPr lvl="1"/>
            <a:r>
              <a:rPr lang="en-US" altLang="zh-CN" i="1"/>
              <a:t>Enqueue</a:t>
            </a:r>
            <a:endParaRPr lang="en-US" altLang="zh-CN"/>
          </a:p>
          <a:p>
            <a:pPr lvl="2"/>
            <a:r>
              <a:rPr lang="zh-CN" altLang="zh-CN"/>
              <a:t>将入队元素压入栈</a:t>
            </a:r>
            <a:r>
              <a:rPr lang="en-US" altLang="zh-CN"/>
              <a:t>A</a:t>
            </a:r>
            <a:r>
              <a:rPr lang="zh-CN" altLang="en-US"/>
              <a:t>。</a:t>
            </a:r>
            <a:endParaRPr lang="zh-CN" altLang="zh-CN"/>
          </a:p>
          <a:p>
            <a:pPr lvl="1"/>
            <a:r>
              <a:rPr lang="en-US" altLang="zh-CN" i="1"/>
              <a:t>Dequeue</a:t>
            </a:r>
            <a:endParaRPr lang="zh-CN" altLang="zh-CN"/>
          </a:p>
          <a:p>
            <a:pPr lvl="2"/>
            <a:r>
              <a:rPr lang="zh-CN" altLang="zh-CN"/>
              <a:t>若栈</a:t>
            </a:r>
            <a:r>
              <a:rPr lang="en-US" altLang="zh-CN"/>
              <a:t>B</a:t>
            </a:r>
            <a:r>
              <a:rPr lang="zh-CN" altLang="zh-CN"/>
              <a:t>为空，将栈依次将栈</a:t>
            </a:r>
            <a:r>
              <a:rPr lang="en-US" altLang="zh-CN"/>
              <a:t>A</a:t>
            </a:r>
            <a:r>
              <a:rPr lang="zh-CN" altLang="zh-CN"/>
              <a:t>中元素出栈，然后压入栈</a:t>
            </a:r>
            <a:r>
              <a:rPr lang="en-US" altLang="zh-CN"/>
              <a:t>B</a:t>
            </a:r>
            <a:r>
              <a:rPr lang="zh-CN" altLang="zh-CN"/>
              <a:t>，直至栈</a:t>
            </a:r>
            <a:r>
              <a:rPr lang="en-US" altLang="zh-CN"/>
              <a:t>A</a:t>
            </a:r>
            <a:r>
              <a:rPr lang="zh-CN" altLang="zh-CN"/>
              <a:t>为空（或剩余一个元素），将栈</a:t>
            </a:r>
            <a:r>
              <a:rPr lang="en-US" altLang="zh-CN"/>
              <a:t>B</a:t>
            </a:r>
            <a:r>
              <a:rPr lang="zh-CN" altLang="zh-CN"/>
              <a:t>顶端元素出栈（或将栈</a:t>
            </a:r>
            <a:r>
              <a:rPr lang="en-US" altLang="zh-CN"/>
              <a:t>A</a:t>
            </a:r>
            <a:r>
              <a:rPr lang="zh-CN" altLang="zh-CN"/>
              <a:t>剩余元素出栈）</a:t>
            </a:r>
            <a:r>
              <a:rPr lang="zh-CN" altLang="en-US"/>
              <a:t>。</a:t>
            </a:r>
            <a:endParaRPr lang="zh-CN" altLang="zh-CN"/>
          </a:p>
          <a:p>
            <a:pPr lvl="2"/>
            <a:r>
              <a:rPr lang="zh-CN" altLang="zh-CN"/>
              <a:t>若栈</a:t>
            </a:r>
            <a:r>
              <a:rPr lang="en-US" altLang="zh-CN"/>
              <a:t>B</a:t>
            </a:r>
            <a:r>
              <a:rPr lang="zh-CN" altLang="zh-CN"/>
              <a:t>不为空，直接将栈</a:t>
            </a:r>
            <a:r>
              <a:rPr lang="en-US" altLang="zh-CN"/>
              <a:t>B</a:t>
            </a:r>
            <a:r>
              <a:rPr lang="zh-CN" altLang="zh-CN"/>
              <a:t>顶端元素出栈。</a:t>
            </a:r>
            <a:endParaRPr lang="zh-CN" altLang="zh-CN" dirty="0"/>
          </a:p>
        </p:txBody>
      </p:sp>
      <p:sp>
        <p:nvSpPr>
          <p:cNvPr id="5" name="矩形 4">
            <a:extLst>
              <a:ext uri="{FF2B5EF4-FFF2-40B4-BE49-F238E27FC236}">
                <a16:creationId xmlns:a16="http://schemas.microsoft.com/office/drawing/2014/main" id="{3EB4D816-C871-4F40-81C5-DCAA52266E8B}"/>
              </a:ext>
            </a:extLst>
          </p:cNvPr>
          <p:cNvSpPr/>
          <p:nvPr/>
        </p:nvSpPr>
        <p:spPr>
          <a:xfrm>
            <a:off x="692521" y="3429000"/>
            <a:ext cx="8229600" cy="3139321"/>
          </a:xfrm>
          <a:prstGeom prst="rect">
            <a:avLst/>
          </a:prstGeom>
        </p:spPr>
        <p:txBody>
          <a:bodyPr wrap="square">
            <a:spAutoFit/>
          </a:bodyPr>
          <a:lstStyle/>
          <a:p>
            <a:r>
              <a:rPr lang="zh-CN" altLang="zh-CN" sz="1800" dirty="0">
                <a:ea typeface="宋体" pitchFamily="2" charset="-122"/>
              </a:rPr>
              <a:t>入队和一些出队的情况复杂度均为</a:t>
            </a:r>
            <a:r>
              <a:rPr lang="en-US" altLang="zh-CN" sz="1800" i="1" dirty="0">
                <a:ea typeface="宋体" pitchFamily="2" charset="-122"/>
              </a:rPr>
              <a:t>O</a:t>
            </a:r>
            <a:r>
              <a:rPr lang="en-US" altLang="zh-CN" sz="1800" dirty="0">
                <a:ea typeface="宋体" pitchFamily="2" charset="-122"/>
              </a:rPr>
              <a:t>(1)</a:t>
            </a:r>
            <a:r>
              <a:rPr lang="zh-CN" altLang="zh-CN" sz="1800" dirty="0">
                <a:ea typeface="宋体" pitchFamily="2" charset="-122"/>
              </a:rPr>
              <a:t>，但有些出队情况复杂度较高达到</a:t>
            </a:r>
            <a:r>
              <a:rPr lang="en-US" altLang="zh-CN" sz="1800" i="1" dirty="0">
                <a:ea typeface="宋体" pitchFamily="2" charset="-122"/>
              </a:rPr>
              <a:t>O</a:t>
            </a:r>
            <a:r>
              <a:rPr lang="en-US" altLang="zh-CN" sz="1800" dirty="0">
                <a:ea typeface="宋体" pitchFamily="2" charset="-122"/>
              </a:rPr>
              <a:t>(</a:t>
            </a:r>
            <a:r>
              <a:rPr lang="en-US" altLang="zh-CN" sz="1800" i="1" dirty="0">
                <a:ea typeface="宋体" pitchFamily="2" charset="-122"/>
              </a:rPr>
              <a:t>n</a:t>
            </a:r>
            <a:r>
              <a:rPr lang="en-US" altLang="zh-CN" sz="1800" dirty="0">
                <a:ea typeface="宋体" pitchFamily="2" charset="-122"/>
              </a:rPr>
              <a:t>)</a:t>
            </a:r>
            <a:r>
              <a:rPr lang="zh-CN" altLang="zh-CN" sz="1800" dirty="0">
                <a:ea typeface="宋体" pitchFamily="2" charset="-122"/>
              </a:rPr>
              <a:t>，故采用平摊分析的方法。</a:t>
            </a:r>
          </a:p>
          <a:p>
            <a:r>
              <a:rPr lang="en-US" altLang="zh-CN" sz="1800" dirty="0">
                <a:ea typeface="宋体" pitchFamily="2" charset="-122"/>
              </a:rPr>
              <a:t>Amortized cost = actual cost + accounting cost</a:t>
            </a:r>
            <a:endParaRPr lang="zh-CN" altLang="zh-CN" sz="1800" dirty="0">
              <a:ea typeface="宋体" pitchFamily="2" charset="-122"/>
            </a:endParaRPr>
          </a:p>
          <a:p>
            <a:pPr marL="285750" indent="-285750">
              <a:buFont typeface="Wingdings" pitchFamily="2" charset="2"/>
              <a:buChar char="l"/>
            </a:pPr>
            <a:r>
              <a:rPr lang="zh-CN" altLang="zh-CN" sz="1800" dirty="0">
                <a:ea typeface="宋体" pitchFamily="2" charset="-122"/>
              </a:rPr>
              <a:t>入队：</a:t>
            </a:r>
            <a:r>
              <a:rPr lang="en-US" altLang="zh-CN" sz="1800" dirty="0">
                <a:ea typeface="宋体" pitchFamily="2" charset="-122"/>
              </a:rPr>
              <a:t>actual cost = 1, accounting cost = 3</a:t>
            </a:r>
            <a:endParaRPr lang="zh-CN" altLang="zh-CN" sz="1800" dirty="0">
              <a:ea typeface="宋体" pitchFamily="2" charset="-122"/>
            </a:endParaRPr>
          </a:p>
          <a:p>
            <a:pPr marL="285750" indent="-285750">
              <a:buFont typeface="Wingdings" pitchFamily="2" charset="2"/>
              <a:buChar char="l"/>
            </a:pPr>
            <a:r>
              <a:rPr lang="zh-CN" altLang="zh-CN" sz="1800" dirty="0">
                <a:ea typeface="宋体" pitchFamily="2" charset="-122"/>
              </a:rPr>
              <a:t>出队：</a:t>
            </a:r>
          </a:p>
          <a:p>
            <a:pPr lvl="0"/>
            <a:r>
              <a:rPr lang="zh-CN" altLang="zh-CN" sz="1800" dirty="0">
                <a:ea typeface="宋体" pitchFamily="2" charset="-122"/>
              </a:rPr>
              <a:t>栈</a:t>
            </a:r>
            <a:r>
              <a:rPr lang="en-US" altLang="zh-CN" sz="1800" dirty="0">
                <a:ea typeface="宋体" pitchFamily="2" charset="-122"/>
              </a:rPr>
              <a:t>B</a:t>
            </a:r>
            <a:r>
              <a:rPr lang="zh-CN" altLang="zh-CN" sz="1800" dirty="0">
                <a:ea typeface="宋体" pitchFamily="2" charset="-122"/>
              </a:rPr>
              <a:t>不为空</a:t>
            </a:r>
            <a:r>
              <a:rPr lang="en-US" altLang="zh-CN" sz="1800" dirty="0">
                <a:ea typeface="宋体" pitchFamily="2" charset="-122"/>
              </a:rPr>
              <a:t>actual cost = 1, accounting cost = -1</a:t>
            </a:r>
            <a:endParaRPr lang="zh-CN" altLang="zh-CN" sz="1800" dirty="0">
              <a:ea typeface="宋体" pitchFamily="2" charset="-122"/>
            </a:endParaRPr>
          </a:p>
          <a:p>
            <a:pPr lvl="0"/>
            <a:r>
              <a:rPr lang="zh-CN" altLang="zh-CN" sz="1800" dirty="0">
                <a:ea typeface="宋体" pitchFamily="2" charset="-122"/>
              </a:rPr>
              <a:t>栈</a:t>
            </a:r>
            <a:r>
              <a:rPr lang="en-US" altLang="zh-CN" sz="1800" dirty="0">
                <a:ea typeface="宋体" pitchFamily="2" charset="-122"/>
              </a:rPr>
              <a:t>B</a:t>
            </a:r>
            <a:r>
              <a:rPr lang="zh-CN" altLang="zh-CN" sz="1800" dirty="0">
                <a:ea typeface="宋体" pitchFamily="2" charset="-122"/>
              </a:rPr>
              <a:t>为空</a:t>
            </a:r>
            <a:r>
              <a:rPr lang="en-US" altLang="zh-CN" sz="1800" dirty="0">
                <a:ea typeface="宋体" pitchFamily="2" charset="-122"/>
              </a:rPr>
              <a:t>actual cost = 2</a:t>
            </a:r>
            <a:r>
              <a:rPr lang="en-US" altLang="zh-CN" sz="1800" i="1" dirty="0">
                <a:ea typeface="宋体" pitchFamily="2" charset="-122"/>
              </a:rPr>
              <a:t>s</a:t>
            </a:r>
            <a:r>
              <a:rPr lang="en-US" altLang="zh-CN" sz="1800" dirty="0">
                <a:ea typeface="宋体" pitchFamily="2" charset="-122"/>
              </a:rPr>
              <a:t> + 1, accounting cost = -2</a:t>
            </a:r>
            <a:r>
              <a:rPr lang="en-US" altLang="zh-CN" sz="1800" i="1" dirty="0">
                <a:ea typeface="宋体" pitchFamily="2" charset="-122"/>
              </a:rPr>
              <a:t>s</a:t>
            </a:r>
            <a:r>
              <a:rPr lang="en-US" altLang="zh-CN" sz="1800" dirty="0">
                <a:ea typeface="宋体" pitchFamily="2" charset="-122"/>
              </a:rPr>
              <a:t> - 1 </a:t>
            </a:r>
            <a:r>
              <a:rPr lang="zh-CN" altLang="zh-CN" sz="1800" dirty="0">
                <a:ea typeface="宋体" pitchFamily="2" charset="-122"/>
              </a:rPr>
              <a:t>（其中</a:t>
            </a:r>
            <a:r>
              <a:rPr lang="en-US" altLang="zh-CN" sz="1800" i="1" dirty="0">
                <a:ea typeface="宋体" pitchFamily="2" charset="-122"/>
              </a:rPr>
              <a:t>s</a:t>
            </a:r>
            <a:r>
              <a:rPr lang="zh-CN" altLang="zh-CN" sz="1800" dirty="0">
                <a:ea typeface="宋体" pitchFamily="2" charset="-122"/>
              </a:rPr>
              <a:t>为栈</a:t>
            </a:r>
            <a:r>
              <a:rPr lang="en-US" altLang="zh-CN" sz="1800" dirty="0">
                <a:ea typeface="宋体" pitchFamily="2" charset="-122"/>
              </a:rPr>
              <a:t>A</a:t>
            </a:r>
            <a:r>
              <a:rPr lang="zh-CN" altLang="zh-CN" sz="1800" dirty="0">
                <a:ea typeface="宋体" pitchFamily="2" charset="-122"/>
              </a:rPr>
              <a:t>中当前元素个数）</a:t>
            </a:r>
          </a:p>
          <a:p>
            <a:r>
              <a:rPr lang="zh-CN" altLang="zh-CN" sz="1800" dirty="0">
                <a:ea typeface="宋体" pitchFamily="2" charset="-122"/>
              </a:rPr>
              <a:t>入队操作的</a:t>
            </a:r>
            <a:r>
              <a:rPr lang="en-US" altLang="zh-CN" sz="1800" dirty="0">
                <a:ea typeface="宋体" pitchFamily="2" charset="-122"/>
              </a:rPr>
              <a:t>Amortized cost</a:t>
            </a:r>
            <a:r>
              <a:rPr lang="zh-CN" altLang="zh-CN" sz="1800" dirty="0">
                <a:ea typeface="宋体" pitchFamily="2" charset="-122"/>
              </a:rPr>
              <a:t>为</a:t>
            </a:r>
            <a:r>
              <a:rPr lang="en-US" altLang="zh-CN" sz="1800" dirty="0">
                <a:ea typeface="宋体" pitchFamily="2" charset="-122"/>
              </a:rPr>
              <a:t>4</a:t>
            </a:r>
            <a:r>
              <a:rPr lang="zh-CN" altLang="zh-CN" sz="1800" dirty="0">
                <a:ea typeface="宋体" pitchFamily="2" charset="-122"/>
              </a:rPr>
              <a:t>，出队操作为</a:t>
            </a:r>
            <a:r>
              <a:rPr lang="en-US" altLang="zh-CN" sz="1800" dirty="0">
                <a:ea typeface="宋体" pitchFamily="2" charset="-122"/>
              </a:rPr>
              <a:t>0</a:t>
            </a:r>
            <a:r>
              <a:rPr lang="zh-CN" altLang="zh-CN" sz="1800" dirty="0">
                <a:ea typeface="宋体" pitchFamily="2" charset="-122"/>
              </a:rPr>
              <a:t>。由于任意元素出队的前提是该元素要入队，故在元素出队前有</a:t>
            </a:r>
            <a:r>
              <a:rPr lang="en-US" altLang="zh-CN" sz="1800" dirty="0">
                <a:ea typeface="宋体" pitchFamily="2" charset="-122"/>
              </a:rPr>
              <a:t>3</a:t>
            </a:r>
            <a:r>
              <a:rPr lang="zh-CN" altLang="zh-CN" sz="1800" dirty="0">
                <a:ea typeface="宋体" pitchFamily="2" charset="-122"/>
              </a:rPr>
              <a:t>个</a:t>
            </a:r>
            <a:r>
              <a:rPr lang="en-US" altLang="zh-CN" sz="1800" dirty="0">
                <a:ea typeface="宋体" pitchFamily="2" charset="-122"/>
              </a:rPr>
              <a:t>accounting cost</a:t>
            </a:r>
            <a:r>
              <a:rPr lang="zh-CN" altLang="zh-CN" sz="1800" dirty="0">
                <a:ea typeface="宋体" pitchFamily="2" charset="-122"/>
              </a:rPr>
              <a:t>，而任何元素出队都需要从栈</a:t>
            </a:r>
            <a:r>
              <a:rPr lang="en-US" altLang="zh-CN" sz="1800" dirty="0">
                <a:ea typeface="宋体" pitchFamily="2" charset="-122"/>
              </a:rPr>
              <a:t>A</a:t>
            </a:r>
            <a:r>
              <a:rPr lang="zh-CN" altLang="zh-CN" sz="1800" dirty="0">
                <a:ea typeface="宋体" pitchFamily="2" charset="-122"/>
              </a:rPr>
              <a:t>出栈，压入栈</a:t>
            </a:r>
            <a:r>
              <a:rPr lang="en-US" altLang="zh-CN" sz="1800" dirty="0">
                <a:ea typeface="宋体" pitchFamily="2" charset="-122"/>
              </a:rPr>
              <a:t>B</a:t>
            </a:r>
            <a:r>
              <a:rPr lang="zh-CN" altLang="zh-CN" sz="1800" dirty="0">
                <a:ea typeface="宋体" pitchFamily="2" charset="-122"/>
              </a:rPr>
              <a:t>，再从栈</a:t>
            </a:r>
            <a:r>
              <a:rPr lang="en-US" altLang="zh-CN" sz="1800" dirty="0">
                <a:ea typeface="宋体" pitchFamily="2" charset="-122"/>
              </a:rPr>
              <a:t>B</a:t>
            </a:r>
            <a:r>
              <a:rPr lang="zh-CN" altLang="zh-CN" sz="1800" dirty="0">
                <a:ea typeface="宋体" pitchFamily="2" charset="-122"/>
              </a:rPr>
              <a:t>出栈，因此需要消耗</a:t>
            </a:r>
            <a:r>
              <a:rPr lang="en-US" altLang="zh-CN" sz="1800" dirty="0">
                <a:ea typeface="宋体" pitchFamily="2" charset="-122"/>
              </a:rPr>
              <a:t>3</a:t>
            </a:r>
            <a:r>
              <a:rPr lang="zh-CN" altLang="zh-CN" sz="1800" dirty="0">
                <a:ea typeface="宋体" pitchFamily="2" charset="-122"/>
              </a:rPr>
              <a:t>个代价，由此可见任何元素出队前均能保证</a:t>
            </a:r>
            <a:r>
              <a:rPr lang="en-US" altLang="zh-CN" sz="1800" dirty="0">
                <a:ea typeface="宋体" pitchFamily="2" charset="-122"/>
              </a:rPr>
              <a:t>accounting cost</a:t>
            </a:r>
            <a:r>
              <a:rPr lang="zh-CN" altLang="zh-CN" sz="1800" dirty="0">
                <a:ea typeface="宋体" pitchFamily="2" charset="-122"/>
              </a:rPr>
              <a:t>大于等于</a:t>
            </a:r>
            <a:r>
              <a:rPr lang="en-US" altLang="zh-CN" sz="1800" dirty="0">
                <a:ea typeface="宋体" pitchFamily="2" charset="-122"/>
              </a:rPr>
              <a:t>0</a:t>
            </a:r>
            <a:r>
              <a:rPr lang="zh-CN" altLang="zh-CN" sz="1800" dirty="0">
                <a:ea typeface="宋体" pitchFamily="2" charset="-122"/>
              </a:rPr>
              <a:t>。</a:t>
            </a:r>
            <a:endParaRPr lang="en-US" altLang="zh-CN" sz="1800" dirty="0">
              <a:ea typeface="宋体" pitchFamily="2" charset="-122"/>
            </a:endParaRPr>
          </a:p>
        </p:txBody>
      </p:sp>
    </p:spTree>
    <p:extLst>
      <p:ext uri="{BB962C8B-B14F-4D97-AF65-F5344CB8AC3E}">
        <p14:creationId xmlns:p14="http://schemas.microsoft.com/office/powerpoint/2010/main" val="296705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58762"/>
            <a:ext cx="7772400" cy="579438"/>
          </a:xfrm>
        </p:spPr>
        <p:txBody>
          <a:bodyPr>
            <a:normAutofit fontScale="90000"/>
          </a:bodyPr>
          <a:lstStyle/>
          <a:p>
            <a:r>
              <a:rPr lang="en-US" altLang="zh-CN" dirty="0"/>
              <a:t>Implement a Queue with two Stacks</a:t>
            </a:r>
            <a:endParaRPr lang="zh-CN" altLang="en-US" dirty="0"/>
          </a:p>
        </p:txBody>
      </p:sp>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27</a:t>
            </a:fld>
            <a:endParaRPr lang="en-US" altLang="zh-CN"/>
          </a:p>
        </p:txBody>
      </p:sp>
      <p:sp>
        <p:nvSpPr>
          <p:cNvPr id="4" name="内容占位符 3"/>
          <p:cNvSpPr>
            <a:spLocks noGrp="1"/>
          </p:cNvSpPr>
          <p:nvPr>
            <p:ph sz="quarter" idx="1"/>
          </p:nvPr>
        </p:nvSpPr>
        <p:spPr>
          <a:xfrm>
            <a:off x="685800" y="820382"/>
            <a:ext cx="7772400" cy="4572000"/>
          </a:xfrm>
        </p:spPr>
        <p:txBody>
          <a:bodyPr>
            <a:normAutofit/>
          </a:bodyPr>
          <a:lstStyle/>
          <a:p>
            <a:pPr lvl="1"/>
            <a:r>
              <a:rPr lang="en-US" altLang="zh-CN" i="1"/>
              <a:t>Enqueue</a:t>
            </a:r>
            <a:endParaRPr lang="en-US" altLang="zh-CN"/>
          </a:p>
          <a:p>
            <a:pPr lvl="2"/>
            <a:r>
              <a:rPr lang="zh-CN" altLang="zh-CN"/>
              <a:t>将入队元素压入栈</a:t>
            </a:r>
            <a:r>
              <a:rPr lang="en-US" altLang="zh-CN"/>
              <a:t>A</a:t>
            </a:r>
            <a:r>
              <a:rPr lang="zh-CN" altLang="en-US"/>
              <a:t>。</a:t>
            </a:r>
            <a:endParaRPr lang="zh-CN" altLang="zh-CN"/>
          </a:p>
          <a:p>
            <a:pPr lvl="1"/>
            <a:r>
              <a:rPr lang="en-US" altLang="zh-CN" i="1"/>
              <a:t>Dequeue</a:t>
            </a:r>
            <a:endParaRPr lang="zh-CN" altLang="zh-CN"/>
          </a:p>
          <a:p>
            <a:pPr lvl="2"/>
            <a:r>
              <a:rPr lang="zh-CN" altLang="zh-CN"/>
              <a:t>若栈</a:t>
            </a:r>
            <a:r>
              <a:rPr lang="en-US" altLang="zh-CN"/>
              <a:t>B</a:t>
            </a:r>
            <a:r>
              <a:rPr lang="zh-CN" altLang="zh-CN"/>
              <a:t>为空，将栈依次将栈</a:t>
            </a:r>
            <a:r>
              <a:rPr lang="en-US" altLang="zh-CN"/>
              <a:t>A</a:t>
            </a:r>
            <a:r>
              <a:rPr lang="zh-CN" altLang="zh-CN"/>
              <a:t>中元素出栈，然后压入栈</a:t>
            </a:r>
            <a:r>
              <a:rPr lang="en-US" altLang="zh-CN"/>
              <a:t>B</a:t>
            </a:r>
            <a:r>
              <a:rPr lang="zh-CN" altLang="zh-CN"/>
              <a:t>，直至栈</a:t>
            </a:r>
            <a:r>
              <a:rPr lang="en-US" altLang="zh-CN"/>
              <a:t>A</a:t>
            </a:r>
            <a:r>
              <a:rPr lang="zh-CN" altLang="zh-CN"/>
              <a:t>为空（或剩余一个元素），将栈</a:t>
            </a:r>
            <a:r>
              <a:rPr lang="en-US" altLang="zh-CN"/>
              <a:t>B</a:t>
            </a:r>
            <a:r>
              <a:rPr lang="zh-CN" altLang="zh-CN"/>
              <a:t>顶端元素出栈（或将栈</a:t>
            </a:r>
            <a:r>
              <a:rPr lang="en-US" altLang="zh-CN"/>
              <a:t>A</a:t>
            </a:r>
            <a:r>
              <a:rPr lang="zh-CN" altLang="zh-CN"/>
              <a:t>剩余元素出栈）</a:t>
            </a:r>
            <a:r>
              <a:rPr lang="zh-CN" altLang="en-US"/>
              <a:t>。</a:t>
            </a:r>
            <a:endParaRPr lang="zh-CN" altLang="zh-CN"/>
          </a:p>
          <a:p>
            <a:pPr lvl="2"/>
            <a:r>
              <a:rPr lang="zh-CN" altLang="zh-CN"/>
              <a:t>若栈</a:t>
            </a:r>
            <a:r>
              <a:rPr lang="en-US" altLang="zh-CN"/>
              <a:t>B</a:t>
            </a:r>
            <a:r>
              <a:rPr lang="zh-CN" altLang="zh-CN"/>
              <a:t>不为空，直接将栈</a:t>
            </a:r>
            <a:r>
              <a:rPr lang="en-US" altLang="zh-CN"/>
              <a:t>B</a:t>
            </a:r>
            <a:r>
              <a:rPr lang="zh-CN" altLang="zh-CN"/>
              <a:t>顶端元素出栈。</a:t>
            </a:r>
            <a:endParaRPr lang="zh-CN" altLang="zh-CN" dirty="0"/>
          </a:p>
        </p:txBody>
      </p:sp>
      <p:sp>
        <p:nvSpPr>
          <p:cNvPr id="5" name="矩形 4">
            <a:extLst>
              <a:ext uri="{FF2B5EF4-FFF2-40B4-BE49-F238E27FC236}">
                <a16:creationId xmlns:a16="http://schemas.microsoft.com/office/drawing/2014/main" id="{3EB4D816-C871-4F40-81C5-DCAA52266E8B}"/>
              </a:ext>
            </a:extLst>
          </p:cNvPr>
          <p:cNvSpPr/>
          <p:nvPr/>
        </p:nvSpPr>
        <p:spPr>
          <a:xfrm>
            <a:off x="688884" y="3935617"/>
            <a:ext cx="8229600" cy="2031325"/>
          </a:xfrm>
          <a:prstGeom prst="rect">
            <a:avLst/>
          </a:prstGeom>
        </p:spPr>
        <p:txBody>
          <a:bodyPr wrap="square">
            <a:spAutoFit/>
          </a:bodyPr>
          <a:lstStyle/>
          <a:p>
            <a:r>
              <a:rPr lang="zh-CN" altLang="en-US" sz="1800" dirty="0">
                <a:ea typeface="宋体" pitchFamily="2" charset="-122"/>
              </a:rPr>
              <a:t>一种更低的代价：</a:t>
            </a:r>
            <a:endParaRPr lang="en-US" altLang="zh-CN" sz="1800" dirty="0">
              <a:ea typeface="宋体" pitchFamily="2" charset="-122"/>
            </a:endParaRPr>
          </a:p>
          <a:p>
            <a:r>
              <a:rPr lang="zh-CN" altLang="en-US" sz="1800" dirty="0">
                <a:ea typeface="宋体" pitchFamily="2" charset="-122"/>
              </a:rPr>
              <a:t>入</a:t>
            </a:r>
            <a:r>
              <a:rPr lang="zh-CN" altLang="zh-CN" sz="1800" dirty="0">
                <a:ea typeface="宋体" pitchFamily="2" charset="-122"/>
              </a:rPr>
              <a:t>队：</a:t>
            </a:r>
            <a:r>
              <a:rPr lang="en-US" altLang="zh-CN" sz="1800" dirty="0">
                <a:ea typeface="宋体" pitchFamily="2" charset="-122"/>
              </a:rPr>
              <a:t>actual cost = 1, accounting cost = 2</a:t>
            </a:r>
            <a:endParaRPr lang="zh-CN" altLang="zh-CN" sz="1800" dirty="0">
              <a:ea typeface="宋体" pitchFamily="2" charset="-122"/>
            </a:endParaRPr>
          </a:p>
          <a:p>
            <a:r>
              <a:rPr lang="zh-CN" altLang="zh-CN" sz="1800" dirty="0">
                <a:ea typeface="宋体" pitchFamily="2" charset="-122"/>
              </a:rPr>
              <a:t>出队：</a:t>
            </a:r>
          </a:p>
          <a:p>
            <a:pPr lvl="0"/>
            <a:r>
              <a:rPr lang="zh-CN" altLang="zh-CN" sz="1800" dirty="0">
                <a:ea typeface="宋体" pitchFamily="2" charset="-122"/>
              </a:rPr>
              <a:t>栈</a:t>
            </a:r>
            <a:r>
              <a:rPr lang="en-US" altLang="zh-CN" sz="1800" dirty="0">
                <a:ea typeface="宋体" pitchFamily="2" charset="-122"/>
              </a:rPr>
              <a:t>B</a:t>
            </a:r>
            <a:r>
              <a:rPr lang="zh-CN" altLang="zh-CN" sz="1800" dirty="0">
                <a:ea typeface="宋体" pitchFamily="2" charset="-122"/>
              </a:rPr>
              <a:t>不为空</a:t>
            </a:r>
            <a:r>
              <a:rPr lang="en-US" altLang="zh-CN" sz="1800" dirty="0">
                <a:ea typeface="宋体" pitchFamily="2" charset="-122"/>
              </a:rPr>
              <a:t>actual cost = 1, accounting cost = 0</a:t>
            </a:r>
            <a:endParaRPr lang="zh-CN" altLang="zh-CN" sz="1800" dirty="0">
              <a:ea typeface="宋体" pitchFamily="2" charset="-122"/>
            </a:endParaRPr>
          </a:p>
          <a:p>
            <a:pPr lvl="0"/>
            <a:r>
              <a:rPr lang="zh-CN" altLang="zh-CN" sz="1800" dirty="0">
                <a:ea typeface="宋体" pitchFamily="2" charset="-122"/>
              </a:rPr>
              <a:t>栈</a:t>
            </a:r>
            <a:r>
              <a:rPr lang="en-US" altLang="zh-CN" sz="1800" dirty="0">
                <a:ea typeface="宋体" pitchFamily="2" charset="-122"/>
              </a:rPr>
              <a:t>B</a:t>
            </a:r>
            <a:r>
              <a:rPr lang="zh-CN" altLang="zh-CN" sz="1800" dirty="0">
                <a:ea typeface="宋体" pitchFamily="2" charset="-122"/>
              </a:rPr>
              <a:t>为空</a:t>
            </a:r>
            <a:r>
              <a:rPr lang="en-US" altLang="zh-CN" sz="1800" dirty="0">
                <a:ea typeface="宋体" pitchFamily="2" charset="-122"/>
              </a:rPr>
              <a:t>actual cost = 2</a:t>
            </a:r>
            <a:r>
              <a:rPr lang="en-US" altLang="zh-CN" sz="1800" i="1" dirty="0">
                <a:ea typeface="宋体" pitchFamily="2" charset="-122"/>
              </a:rPr>
              <a:t>s</a:t>
            </a:r>
            <a:r>
              <a:rPr lang="en-US" altLang="zh-CN" sz="1800" dirty="0">
                <a:ea typeface="宋体" pitchFamily="2" charset="-122"/>
              </a:rPr>
              <a:t> + 1, accounting cost = -2</a:t>
            </a:r>
            <a:r>
              <a:rPr lang="en-US" altLang="zh-CN" sz="1800" i="1" dirty="0">
                <a:ea typeface="宋体" pitchFamily="2" charset="-122"/>
              </a:rPr>
              <a:t>s</a:t>
            </a:r>
            <a:r>
              <a:rPr lang="en-US" altLang="zh-CN" sz="1800" dirty="0">
                <a:ea typeface="宋体" pitchFamily="2" charset="-122"/>
              </a:rPr>
              <a:t>  </a:t>
            </a:r>
            <a:r>
              <a:rPr lang="zh-CN" altLang="zh-CN" sz="1800" dirty="0">
                <a:ea typeface="宋体" pitchFamily="2" charset="-122"/>
              </a:rPr>
              <a:t>（其中</a:t>
            </a:r>
            <a:r>
              <a:rPr lang="en-US" altLang="zh-CN" sz="1800" i="1" dirty="0">
                <a:ea typeface="宋体" pitchFamily="2" charset="-122"/>
              </a:rPr>
              <a:t>s</a:t>
            </a:r>
            <a:r>
              <a:rPr lang="zh-CN" altLang="zh-CN" sz="1800" dirty="0">
                <a:ea typeface="宋体" pitchFamily="2" charset="-122"/>
              </a:rPr>
              <a:t>为栈</a:t>
            </a:r>
            <a:r>
              <a:rPr lang="en-US" altLang="zh-CN" sz="1800" dirty="0">
                <a:ea typeface="宋体" pitchFamily="2" charset="-122"/>
              </a:rPr>
              <a:t>A</a:t>
            </a:r>
            <a:r>
              <a:rPr lang="zh-CN" altLang="zh-CN" sz="1800" dirty="0">
                <a:ea typeface="宋体" pitchFamily="2" charset="-122"/>
              </a:rPr>
              <a:t>中当前元素个数）</a:t>
            </a:r>
          </a:p>
          <a:p>
            <a:r>
              <a:rPr lang="zh-CN" altLang="zh-CN" sz="1800" dirty="0">
                <a:ea typeface="宋体" pitchFamily="2" charset="-122"/>
              </a:rPr>
              <a:t>入队操作的</a:t>
            </a:r>
            <a:r>
              <a:rPr lang="en-US" altLang="zh-CN" sz="1800" dirty="0">
                <a:ea typeface="宋体" pitchFamily="2" charset="-122"/>
              </a:rPr>
              <a:t>Amortized cost</a:t>
            </a:r>
            <a:r>
              <a:rPr lang="zh-CN" altLang="zh-CN" sz="1800" dirty="0">
                <a:ea typeface="宋体" pitchFamily="2" charset="-122"/>
              </a:rPr>
              <a:t>为</a:t>
            </a:r>
            <a:r>
              <a:rPr lang="en-US" altLang="zh-CN" sz="1800" dirty="0">
                <a:ea typeface="宋体" pitchFamily="2" charset="-122"/>
              </a:rPr>
              <a:t>3</a:t>
            </a:r>
            <a:r>
              <a:rPr lang="zh-CN" altLang="zh-CN" sz="1800" dirty="0">
                <a:ea typeface="宋体" pitchFamily="2" charset="-122"/>
              </a:rPr>
              <a:t>，出队操作为</a:t>
            </a:r>
            <a:r>
              <a:rPr lang="en-US" altLang="zh-CN" sz="1800" dirty="0">
                <a:ea typeface="宋体" pitchFamily="2" charset="-122"/>
              </a:rPr>
              <a:t>1</a:t>
            </a:r>
            <a:r>
              <a:rPr lang="zh-CN" altLang="zh-CN" sz="1800" dirty="0">
                <a:ea typeface="宋体" pitchFamily="2" charset="-122"/>
              </a:rPr>
              <a:t>。</a:t>
            </a:r>
          </a:p>
          <a:p>
            <a:endParaRPr lang="en-US" altLang="zh-CN" sz="1800" dirty="0">
              <a:ea typeface="宋体" pitchFamily="2" charset="-122"/>
            </a:endParaRPr>
          </a:p>
        </p:txBody>
      </p:sp>
    </p:spTree>
    <p:extLst>
      <p:ext uri="{BB962C8B-B14F-4D97-AF65-F5344CB8AC3E}">
        <p14:creationId xmlns:p14="http://schemas.microsoft.com/office/powerpoint/2010/main" val="3726417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Amortized Analysis: MultiPop Stack</a:t>
            </a:r>
          </a:p>
        </p:txBody>
      </p:sp>
      <p:sp>
        <p:nvSpPr>
          <p:cNvPr id="22531" name="AutoShape 5" descr="编织物"/>
          <p:cNvSpPr>
            <a:spLocks noChangeArrowheads="1"/>
          </p:cNvSpPr>
          <p:nvPr/>
        </p:nvSpPr>
        <p:spPr bwMode="auto">
          <a:xfrm>
            <a:off x="1646238" y="3613150"/>
            <a:ext cx="946150" cy="360363"/>
          </a:xfrm>
          <a:prstGeom prst="roundRect">
            <a:avLst>
              <a:gd name="adj" fmla="val 16667"/>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2" name="AutoShape 6"/>
          <p:cNvSpPr>
            <a:spLocks noChangeArrowheads="1"/>
          </p:cNvSpPr>
          <p:nvPr/>
        </p:nvSpPr>
        <p:spPr bwMode="auto">
          <a:xfrm>
            <a:off x="1646238" y="397192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3" name="AutoShape 7"/>
          <p:cNvSpPr>
            <a:spLocks noChangeArrowheads="1"/>
          </p:cNvSpPr>
          <p:nvPr/>
        </p:nvSpPr>
        <p:spPr bwMode="auto">
          <a:xfrm>
            <a:off x="1646238" y="4330700"/>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4" name="AutoShape 8"/>
          <p:cNvSpPr>
            <a:spLocks noChangeArrowheads="1"/>
          </p:cNvSpPr>
          <p:nvPr/>
        </p:nvSpPr>
        <p:spPr bwMode="auto">
          <a:xfrm>
            <a:off x="1646238" y="468947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5" name="AutoShape 9"/>
          <p:cNvSpPr>
            <a:spLocks noChangeArrowheads="1"/>
          </p:cNvSpPr>
          <p:nvPr/>
        </p:nvSpPr>
        <p:spPr bwMode="auto">
          <a:xfrm>
            <a:off x="1646238" y="5048250"/>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6" name="AutoShape 10"/>
          <p:cNvSpPr>
            <a:spLocks noChangeArrowheads="1"/>
          </p:cNvSpPr>
          <p:nvPr/>
        </p:nvSpPr>
        <p:spPr bwMode="auto">
          <a:xfrm>
            <a:off x="1646238" y="540702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7" name="Line 11"/>
          <p:cNvSpPr>
            <a:spLocks noChangeShapeType="1"/>
          </p:cNvSpPr>
          <p:nvPr/>
        </p:nvSpPr>
        <p:spPr bwMode="auto">
          <a:xfrm>
            <a:off x="1600200" y="5753100"/>
            <a:ext cx="1009650" cy="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38" name="Line 12"/>
          <p:cNvSpPr>
            <a:spLocks noChangeShapeType="1"/>
          </p:cNvSpPr>
          <p:nvPr/>
        </p:nvSpPr>
        <p:spPr bwMode="auto">
          <a:xfrm flipV="1">
            <a:off x="1600200" y="3067050"/>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39" name="Line 13"/>
          <p:cNvSpPr>
            <a:spLocks noChangeShapeType="1"/>
          </p:cNvSpPr>
          <p:nvPr/>
        </p:nvSpPr>
        <p:spPr bwMode="auto">
          <a:xfrm flipV="1">
            <a:off x="2617788" y="3055938"/>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0" name="AutoShape 17" descr="编织物"/>
          <p:cNvSpPr>
            <a:spLocks noChangeArrowheads="1"/>
          </p:cNvSpPr>
          <p:nvPr/>
        </p:nvSpPr>
        <p:spPr bwMode="auto">
          <a:xfrm>
            <a:off x="4167188" y="3613150"/>
            <a:ext cx="946150" cy="360363"/>
          </a:xfrm>
          <a:prstGeom prst="roundRect">
            <a:avLst>
              <a:gd name="adj" fmla="val 16667"/>
            </a:avLst>
          </a:prstGeom>
          <a:blipFill dpi="0" rotWithShape="1">
            <a:blip r:embed="rId2"/>
            <a:srcRect/>
            <a:tile tx="0" ty="0" sx="100000" sy="100000" flip="none" algn="tl"/>
          </a:blipFill>
          <a:ln w="9525" algn="ctr">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1" name="AutoShape 18"/>
          <p:cNvSpPr>
            <a:spLocks noChangeArrowheads="1"/>
          </p:cNvSpPr>
          <p:nvPr/>
        </p:nvSpPr>
        <p:spPr bwMode="auto">
          <a:xfrm>
            <a:off x="4167188" y="397192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2" name="AutoShape 19"/>
          <p:cNvSpPr>
            <a:spLocks noChangeArrowheads="1"/>
          </p:cNvSpPr>
          <p:nvPr/>
        </p:nvSpPr>
        <p:spPr bwMode="auto">
          <a:xfrm>
            <a:off x="4167188" y="4330700"/>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3" name="AutoShape 20"/>
          <p:cNvSpPr>
            <a:spLocks noChangeArrowheads="1"/>
          </p:cNvSpPr>
          <p:nvPr/>
        </p:nvSpPr>
        <p:spPr bwMode="auto">
          <a:xfrm>
            <a:off x="4167188" y="468947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4" name="AutoShape 21"/>
          <p:cNvSpPr>
            <a:spLocks noChangeArrowheads="1"/>
          </p:cNvSpPr>
          <p:nvPr/>
        </p:nvSpPr>
        <p:spPr bwMode="auto">
          <a:xfrm>
            <a:off x="4167188" y="5048250"/>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5" name="AutoShape 22"/>
          <p:cNvSpPr>
            <a:spLocks noChangeArrowheads="1"/>
          </p:cNvSpPr>
          <p:nvPr/>
        </p:nvSpPr>
        <p:spPr bwMode="auto">
          <a:xfrm>
            <a:off x="4167188" y="540702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6" name="Line 23"/>
          <p:cNvSpPr>
            <a:spLocks noChangeShapeType="1"/>
          </p:cNvSpPr>
          <p:nvPr/>
        </p:nvSpPr>
        <p:spPr bwMode="auto">
          <a:xfrm>
            <a:off x="4121150" y="5753100"/>
            <a:ext cx="1009650" cy="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7" name="Line 24"/>
          <p:cNvSpPr>
            <a:spLocks noChangeShapeType="1"/>
          </p:cNvSpPr>
          <p:nvPr/>
        </p:nvSpPr>
        <p:spPr bwMode="auto">
          <a:xfrm flipV="1">
            <a:off x="4121150" y="3067050"/>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8" name="Line 25"/>
          <p:cNvSpPr>
            <a:spLocks noChangeShapeType="1"/>
          </p:cNvSpPr>
          <p:nvPr/>
        </p:nvSpPr>
        <p:spPr bwMode="auto">
          <a:xfrm flipV="1">
            <a:off x="5138738" y="3055938"/>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49" name="AutoShape 28" descr="编织物"/>
          <p:cNvSpPr>
            <a:spLocks noChangeArrowheads="1"/>
          </p:cNvSpPr>
          <p:nvPr/>
        </p:nvSpPr>
        <p:spPr bwMode="auto">
          <a:xfrm>
            <a:off x="6688138" y="3613150"/>
            <a:ext cx="946150" cy="360363"/>
          </a:xfrm>
          <a:prstGeom prst="roundRect">
            <a:avLst>
              <a:gd name="adj" fmla="val 16667"/>
            </a:avLst>
          </a:prstGeom>
          <a:blipFill dpi="0" rotWithShape="1">
            <a:blip r:embed="rId2"/>
            <a:srcRect/>
            <a:tile tx="0" ty="0" sx="100000" sy="100000" flip="none" algn="tl"/>
          </a:blipFill>
          <a:ln w="9525" algn="ctr">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50" name="AutoShape 29" descr="编织物"/>
          <p:cNvSpPr>
            <a:spLocks noChangeArrowheads="1"/>
          </p:cNvSpPr>
          <p:nvPr/>
        </p:nvSpPr>
        <p:spPr bwMode="auto">
          <a:xfrm>
            <a:off x="6688138" y="3971925"/>
            <a:ext cx="946150" cy="360363"/>
          </a:xfrm>
          <a:prstGeom prst="roundRect">
            <a:avLst>
              <a:gd name="adj" fmla="val 16667"/>
            </a:avLst>
          </a:prstGeom>
          <a:blipFill dpi="0" rotWithShape="1">
            <a:blip r:embed="rId2"/>
            <a:srcRect/>
            <a:tile tx="0" ty="0" sx="100000" sy="100000" flip="none" algn="tl"/>
          </a:blipFill>
          <a:ln w="9525" algn="ctr">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51" name="AutoShape 32" descr="编织物"/>
          <p:cNvSpPr>
            <a:spLocks noChangeArrowheads="1"/>
          </p:cNvSpPr>
          <p:nvPr/>
        </p:nvSpPr>
        <p:spPr bwMode="auto">
          <a:xfrm>
            <a:off x="6688138" y="5048250"/>
            <a:ext cx="946150" cy="360363"/>
          </a:xfrm>
          <a:prstGeom prst="roundRect">
            <a:avLst>
              <a:gd name="adj" fmla="val 16667"/>
            </a:avLst>
          </a:prstGeom>
          <a:blipFill dpi="0" rotWithShape="1">
            <a:blip r:embed="rId2"/>
            <a:srcRect/>
            <a:tile tx="0" ty="0" sx="100000" sy="100000" flip="none" algn="tl"/>
          </a:blipFill>
          <a:ln w="9525" algn="ctr">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52" name="AutoShape 33"/>
          <p:cNvSpPr>
            <a:spLocks noChangeArrowheads="1"/>
          </p:cNvSpPr>
          <p:nvPr/>
        </p:nvSpPr>
        <p:spPr bwMode="auto">
          <a:xfrm>
            <a:off x="6688138" y="5407025"/>
            <a:ext cx="946150" cy="3603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53" name="Line 34"/>
          <p:cNvSpPr>
            <a:spLocks noChangeShapeType="1"/>
          </p:cNvSpPr>
          <p:nvPr/>
        </p:nvSpPr>
        <p:spPr bwMode="auto">
          <a:xfrm>
            <a:off x="6642100" y="5753100"/>
            <a:ext cx="1009650" cy="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4" name="Line 35"/>
          <p:cNvSpPr>
            <a:spLocks noChangeShapeType="1"/>
          </p:cNvSpPr>
          <p:nvPr/>
        </p:nvSpPr>
        <p:spPr bwMode="auto">
          <a:xfrm flipV="1">
            <a:off x="6642100" y="3067050"/>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5" name="Line 36"/>
          <p:cNvSpPr>
            <a:spLocks noChangeShapeType="1"/>
          </p:cNvSpPr>
          <p:nvPr/>
        </p:nvSpPr>
        <p:spPr bwMode="auto">
          <a:xfrm flipV="1">
            <a:off x="7659688" y="3055938"/>
            <a:ext cx="19050" cy="2705100"/>
          </a:xfrm>
          <a:prstGeom prst="line">
            <a:avLst/>
          </a:prstGeom>
          <a:noFill/>
          <a:ln w="508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37" name="AutoShape 37"/>
          <p:cNvSpPr>
            <a:spLocks noChangeArrowheads="1"/>
          </p:cNvSpPr>
          <p:nvPr/>
        </p:nvSpPr>
        <p:spPr bwMode="auto">
          <a:xfrm>
            <a:off x="1241425" y="2484438"/>
            <a:ext cx="765175" cy="1125537"/>
          </a:xfrm>
          <a:prstGeom prst="curvedDownArrow">
            <a:avLst>
              <a:gd name="adj1" fmla="val 20000"/>
              <a:gd name="adj2" fmla="val 40000"/>
              <a:gd name="adj3" fmla="val 49032"/>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en-US"/>
          </a:p>
        </p:txBody>
      </p:sp>
      <p:sp>
        <p:nvSpPr>
          <p:cNvPr id="22557" name="Text Box 38"/>
          <p:cNvSpPr txBox="1">
            <a:spLocks noChangeArrowheads="1"/>
          </p:cNvSpPr>
          <p:nvPr/>
        </p:nvSpPr>
        <p:spPr bwMode="auto">
          <a:xfrm>
            <a:off x="341313" y="3698875"/>
            <a:ext cx="15303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a:t>Push:</a:t>
            </a:r>
          </a:p>
          <a:p>
            <a:pPr eaLnBrk="1" hangingPunct="1">
              <a:spcBef>
                <a:spcPct val="10000"/>
              </a:spcBef>
            </a:pPr>
            <a:r>
              <a:rPr lang="en-US" altLang="zh-CN"/>
              <a:t>Cost=1</a:t>
            </a:r>
          </a:p>
        </p:txBody>
      </p:sp>
      <p:sp>
        <p:nvSpPr>
          <p:cNvPr id="153639" name="AutoShape 39"/>
          <p:cNvSpPr>
            <a:spLocks noChangeArrowheads="1"/>
          </p:cNvSpPr>
          <p:nvPr/>
        </p:nvSpPr>
        <p:spPr bwMode="auto">
          <a:xfrm flipH="1">
            <a:off x="3671888" y="2573338"/>
            <a:ext cx="765175" cy="1125537"/>
          </a:xfrm>
          <a:prstGeom prst="curvedDownArrow">
            <a:avLst>
              <a:gd name="adj1" fmla="val 20000"/>
              <a:gd name="adj2" fmla="val 40000"/>
              <a:gd name="adj3" fmla="val 49032"/>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en-US"/>
          </a:p>
        </p:txBody>
      </p:sp>
      <p:sp>
        <p:nvSpPr>
          <p:cNvPr id="22559" name="Text Box 40"/>
          <p:cNvSpPr txBox="1">
            <a:spLocks noChangeArrowheads="1"/>
          </p:cNvSpPr>
          <p:nvPr/>
        </p:nvSpPr>
        <p:spPr bwMode="auto">
          <a:xfrm>
            <a:off x="4346575" y="2124075"/>
            <a:ext cx="15303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a:t>Pop:</a:t>
            </a:r>
          </a:p>
          <a:p>
            <a:pPr eaLnBrk="1" hangingPunct="1">
              <a:spcBef>
                <a:spcPct val="10000"/>
              </a:spcBef>
            </a:pPr>
            <a:r>
              <a:rPr lang="en-US" altLang="zh-CN"/>
              <a:t>Cost=1</a:t>
            </a:r>
          </a:p>
        </p:txBody>
      </p:sp>
      <p:sp>
        <p:nvSpPr>
          <p:cNvPr id="22560" name="Line 41"/>
          <p:cNvSpPr>
            <a:spLocks noChangeShapeType="1"/>
          </p:cNvSpPr>
          <p:nvPr/>
        </p:nvSpPr>
        <p:spPr bwMode="auto">
          <a:xfrm>
            <a:off x="7105650" y="4476750"/>
            <a:ext cx="0" cy="4191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642" name="AutoShape 42"/>
          <p:cNvSpPr>
            <a:spLocks noChangeArrowheads="1"/>
          </p:cNvSpPr>
          <p:nvPr/>
        </p:nvSpPr>
        <p:spPr bwMode="auto">
          <a:xfrm flipH="1">
            <a:off x="6192838" y="2573338"/>
            <a:ext cx="765175" cy="1125537"/>
          </a:xfrm>
          <a:prstGeom prst="curvedDownArrow">
            <a:avLst>
              <a:gd name="adj1" fmla="val 20000"/>
              <a:gd name="adj2" fmla="val 40000"/>
              <a:gd name="adj3" fmla="val 49032"/>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en-US"/>
          </a:p>
        </p:txBody>
      </p:sp>
      <p:sp>
        <p:nvSpPr>
          <p:cNvPr id="22562" name="Text Box 43"/>
          <p:cNvSpPr txBox="1">
            <a:spLocks noChangeArrowheads="1"/>
          </p:cNvSpPr>
          <p:nvPr/>
        </p:nvSpPr>
        <p:spPr bwMode="auto">
          <a:xfrm>
            <a:off x="6867525" y="2124075"/>
            <a:ext cx="202565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dirty="0" err="1"/>
              <a:t>MultiPop</a:t>
            </a:r>
            <a:r>
              <a:rPr lang="en-US" altLang="zh-CN" dirty="0"/>
              <a:t>:</a:t>
            </a:r>
          </a:p>
          <a:p>
            <a:pPr eaLnBrk="1" hangingPunct="1">
              <a:spcBef>
                <a:spcPct val="10000"/>
              </a:spcBef>
            </a:pPr>
            <a:r>
              <a:rPr lang="en-US" altLang="zh-CN" dirty="0"/>
              <a:t>Cost=min(</a:t>
            </a:r>
            <a:r>
              <a:rPr lang="en-US" altLang="zh-CN" i="1" dirty="0" err="1"/>
              <a:t>s</a:t>
            </a:r>
            <a:r>
              <a:rPr lang="en-US" altLang="zh-CN" dirty="0" err="1"/>
              <a:t>,</a:t>
            </a:r>
            <a:r>
              <a:rPr lang="en-US" altLang="zh-CN" i="1" dirty="0" err="1"/>
              <a:t>k</a:t>
            </a:r>
            <a:r>
              <a:rPr lang="en-US" altLang="zh-CN" dirty="0"/>
              <a:t>)</a:t>
            </a:r>
          </a:p>
        </p:txBody>
      </p:sp>
      <p:sp>
        <p:nvSpPr>
          <p:cNvPr id="22563" name="AutoShape 44"/>
          <p:cNvSpPr>
            <a:spLocks/>
          </p:cNvSpPr>
          <p:nvPr/>
        </p:nvSpPr>
        <p:spPr bwMode="auto">
          <a:xfrm>
            <a:off x="7767638" y="3654425"/>
            <a:ext cx="44450" cy="1754188"/>
          </a:xfrm>
          <a:prstGeom prst="rightBrace">
            <a:avLst>
              <a:gd name="adj1" fmla="val 3288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64" name="Text Box 45"/>
          <p:cNvSpPr txBox="1">
            <a:spLocks noChangeArrowheads="1"/>
          </p:cNvSpPr>
          <p:nvPr/>
        </p:nvSpPr>
        <p:spPr bwMode="auto">
          <a:xfrm>
            <a:off x="7902575" y="42846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s</a:t>
            </a:r>
          </a:p>
        </p:txBody>
      </p:sp>
      <p:sp>
        <p:nvSpPr>
          <p:cNvPr id="22565" name="AutoShape 46"/>
          <p:cNvSpPr>
            <a:spLocks/>
          </p:cNvSpPr>
          <p:nvPr/>
        </p:nvSpPr>
        <p:spPr bwMode="auto">
          <a:xfrm>
            <a:off x="7993063" y="3698875"/>
            <a:ext cx="449262" cy="1890713"/>
          </a:xfrm>
          <a:prstGeom prst="rightBrace">
            <a:avLst>
              <a:gd name="adj1" fmla="val 3507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66" name="Text Box 47"/>
          <p:cNvSpPr txBox="1">
            <a:spLocks noChangeArrowheads="1"/>
          </p:cNvSpPr>
          <p:nvPr/>
        </p:nvSpPr>
        <p:spPr bwMode="auto">
          <a:xfrm>
            <a:off x="8408988" y="43624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t>k</a:t>
            </a:r>
          </a:p>
        </p:txBody>
      </p:sp>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28</a:t>
            </a:fld>
            <a:endParaRPr lang="en-US" altLang="zh-CN"/>
          </a:p>
        </p:txBody>
      </p:sp>
    </p:spTree>
    <p:extLst>
      <p:ext uri="{BB962C8B-B14F-4D97-AF65-F5344CB8AC3E}">
        <p14:creationId xmlns:p14="http://schemas.microsoft.com/office/powerpoint/2010/main" val="1775343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Aggregate Method</a:t>
            </a:r>
          </a:p>
        </p:txBody>
      </p:sp>
      <p:sp>
        <p:nvSpPr>
          <p:cNvPr id="5123" name="Rectangle 3"/>
          <p:cNvSpPr>
            <a:spLocks noGrp="1" noChangeArrowheads="1"/>
          </p:cNvSpPr>
          <p:nvPr>
            <p:ph sz="quarter" idx="1"/>
          </p:nvPr>
        </p:nvSpPr>
        <p:spPr/>
        <p:txBody>
          <a:bodyPr>
            <a:normAutofit/>
          </a:bodyPr>
          <a:lstStyle/>
          <a:p>
            <a:pPr eaLnBrk="1" hangingPunct="1"/>
            <a:r>
              <a:rPr lang="en-US" altLang="zh-CN" dirty="0">
                <a:ea typeface="宋体" panose="02010600030101010101" pitchFamily="2" charset="-122"/>
              </a:rPr>
              <a:t>In fact, a sequence of </a:t>
            </a:r>
            <a:r>
              <a:rPr lang="en-US" altLang="zh-CN" i="1" dirty="0">
                <a:ea typeface="宋体" panose="02010600030101010101" pitchFamily="2" charset="-122"/>
              </a:rPr>
              <a:t>n</a:t>
            </a:r>
            <a:r>
              <a:rPr lang="en-US" altLang="zh-CN" dirty="0">
                <a:ea typeface="宋体" panose="02010600030101010101" pitchFamily="2" charset="-122"/>
              </a:rPr>
              <a:t> operations on an initially empty stack cost at most </a:t>
            </a:r>
            <a:r>
              <a:rPr lang="en-US" altLang="zh-CN" i="1" dirty="0">
                <a:ea typeface="宋体" panose="02010600030101010101" pitchFamily="2" charset="-122"/>
              </a:rPr>
              <a:t>O</a:t>
            </a:r>
            <a:r>
              <a:rPr lang="en-US" altLang="zh-CN" dirty="0">
                <a:ea typeface="宋体" panose="02010600030101010101" pitchFamily="2" charset="-122"/>
              </a:rPr>
              <a:t>(</a:t>
            </a:r>
            <a:r>
              <a:rPr lang="en-US" altLang="zh-CN" i="1" dirty="0">
                <a:ea typeface="宋体" panose="02010600030101010101" pitchFamily="2" charset="-122"/>
              </a:rPr>
              <a:t>n</a:t>
            </a:r>
            <a:r>
              <a:rPr lang="en-US" altLang="zh-CN" dirty="0">
                <a:ea typeface="宋体" panose="02010600030101010101" pitchFamily="2" charset="-122"/>
              </a:rPr>
              <a:t>). Why?</a:t>
            </a:r>
          </a:p>
          <a:p>
            <a:pPr lvl="1"/>
            <a:r>
              <a:rPr lang="en-US" altLang="zh-CN" dirty="0"/>
              <a:t>Each object can be POP only once (including in MULTIPOP) for  each time it is </a:t>
            </a:r>
            <a:r>
              <a:rPr lang="en-US" altLang="zh-CN" dirty="0" err="1"/>
              <a:t>PUSHed</a:t>
            </a:r>
            <a:r>
              <a:rPr lang="en-US" altLang="zh-CN" dirty="0"/>
              <a:t>. #POPs is at most #PUSHs, which is at most </a:t>
            </a:r>
            <a:r>
              <a:rPr lang="en-US" altLang="zh-CN" i="1" dirty="0"/>
              <a:t>n</a:t>
            </a:r>
            <a:r>
              <a:rPr lang="en-US" altLang="zh-CN" dirty="0"/>
              <a:t>.</a:t>
            </a:r>
          </a:p>
          <a:p>
            <a:pPr lvl="1"/>
            <a:r>
              <a:rPr lang="en-US" altLang="zh-CN" dirty="0"/>
              <a:t>Thus the average cost of an operation is </a:t>
            </a:r>
            <a:r>
              <a:rPr lang="en-US" altLang="zh-CN" i="1" dirty="0"/>
              <a:t>O</a:t>
            </a:r>
            <a:r>
              <a:rPr lang="en-US" altLang="zh-CN" dirty="0"/>
              <a:t>(</a:t>
            </a:r>
            <a:r>
              <a:rPr lang="en-US" altLang="zh-CN" i="1" dirty="0"/>
              <a:t>n</a:t>
            </a:r>
            <a:r>
              <a:rPr lang="en-US" altLang="zh-CN" dirty="0"/>
              <a:t>)/</a:t>
            </a:r>
            <a:r>
              <a:rPr lang="en-US" altLang="zh-CN" i="1" dirty="0"/>
              <a:t>n</a:t>
            </a:r>
            <a:r>
              <a:rPr lang="en-US" altLang="zh-CN" dirty="0"/>
              <a:t> = </a:t>
            </a:r>
            <a:r>
              <a:rPr lang="en-US" altLang="zh-CN" i="1" dirty="0"/>
              <a:t>O</a:t>
            </a:r>
            <a:r>
              <a:rPr lang="en-US" altLang="zh-CN" dirty="0"/>
              <a:t>(1).</a:t>
            </a:r>
          </a:p>
          <a:p>
            <a:pPr lvl="1"/>
            <a:r>
              <a:rPr lang="en-US" altLang="zh-CN" dirty="0"/>
              <a:t>Amortized cost in aggregate analysis is defined to be average cost.</a:t>
            </a:r>
            <a:endParaRPr lang="en-US" altLang="zh-CN" dirty="0">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29</a:t>
            </a:fld>
            <a:endParaRPr lang="en-US" altLang="zh-CN"/>
          </a:p>
        </p:txBody>
      </p:sp>
    </p:spTree>
    <p:extLst>
      <p:ext uri="{BB962C8B-B14F-4D97-AF65-F5344CB8AC3E}">
        <p14:creationId xmlns:p14="http://schemas.microsoft.com/office/powerpoint/2010/main" val="30760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algn="r"/>
            <a:r>
              <a:rPr lang="en-US" altLang="zh-CN" sz="6000" dirty="0">
                <a:ea typeface="华文隶书" pitchFamily="2" charset="-122"/>
              </a:rPr>
              <a:t>Hashing, Amortized Analysis and Union-Find </a:t>
            </a:r>
          </a:p>
        </p:txBody>
      </p:sp>
      <p:sp>
        <p:nvSpPr>
          <p:cNvPr id="4" name="文本框 3">
            <a:extLst>
              <a:ext uri="{FF2B5EF4-FFF2-40B4-BE49-F238E27FC236}">
                <a16:creationId xmlns:a16="http://schemas.microsoft.com/office/drawing/2014/main" id="{4C7644CB-EFE1-574D-AD83-01B31F1E0DEB}"/>
              </a:ext>
            </a:extLst>
          </p:cNvPr>
          <p:cNvSpPr txBox="1"/>
          <p:nvPr/>
        </p:nvSpPr>
        <p:spPr>
          <a:xfrm>
            <a:off x="3131840" y="4653136"/>
            <a:ext cx="3600400" cy="1384995"/>
          </a:xfrm>
          <a:prstGeom prst="rect">
            <a:avLst/>
          </a:prstGeom>
          <a:noFill/>
        </p:spPr>
        <p:txBody>
          <a:bodyPr wrap="square" rtlCol="0">
            <a:spAutoFit/>
          </a:bodyPr>
          <a:lstStyle/>
          <a:p>
            <a:r>
              <a:rPr kumimoji="1" lang="zh-CN" altLang="en-US" sz="2800" i="0" dirty="0"/>
              <a:t>张胜</a:t>
            </a:r>
            <a:endParaRPr kumimoji="1" lang="en-US" altLang="zh-CN" sz="2800" i="0" dirty="0"/>
          </a:p>
          <a:p>
            <a:r>
              <a:rPr lang="en-US" altLang="zh-CN" sz="2800" i="0" dirty="0">
                <a:hlinkClick r:id="rId3"/>
              </a:rPr>
              <a:t>sheng@nju.edu.cn</a:t>
            </a:r>
            <a:endParaRPr lang="en-US" altLang="zh-CN" sz="2800" i="0" dirty="0"/>
          </a:p>
          <a:p>
            <a:r>
              <a:rPr kumimoji="1" lang="zh-CN" altLang="en-US" sz="2800" i="0" dirty="0"/>
              <a:t>南京大学</a:t>
            </a:r>
            <a:endParaRPr kumimoji="1" lang="en-US" altLang="zh-CN" sz="2800" i="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altLang="zh-CN" dirty="0"/>
              <a:t>Aggregate Method: Binary Counter</a:t>
            </a:r>
          </a:p>
        </p:txBody>
      </p:sp>
      <p:sp>
        <p:nvSpPr>
          <p:cNvPr id="23555" name="Text Box 5"/>
          <p:cNvSpPr txBox="1">
            <a:spLocks noChangeArrowheads="1"/>
          </p:cNvSpPr>
          <p:nvPr/>
        </p:nvSpPr>
        <p:spPr bwMode="auto">
          <a:xfrm>
            <a:off x="614939" y="1772816"/>
            <a:ext cx="51308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t>0	0 0 0 0 0 0 0 0		0</a:t>
            </a:r>
          </a:p>
          <a:p>
            <a:pPr eaLnBrk="1" hangingPunct="1">
              <a:buFontTx/>
              <a:buAutoNum type="arabicPlain"/>
            </a:pPr>
            <a:r>
              <a:rPr lang="en-US" altLang="zh-CN" sz="1800" dirty="0"/>
              <a:t>0 0 0 0 0 0 0 1		1</a:t>
            </a:r>
          </a:p>
          <a:p>
            <a:pPr eaLnBrk="1" hangingPunct="1"/>
            <a:r>
              <a:rPr lang="en-US" altLang="zh-CN" sz="1800" dirty="0"/>
              <a:t>2	0 0 0 0 0 0 1 0		3</a:t>
            </a:r>
          </a:p>
          <a:p>
            <a:pPr eaLnBrk="1" hangingPunct="1"/>
            <a:r>
              <a:rPr lang="en-US" altLang="zh-CN" sz="1800" dirty="0"/>
              <a:t>3	0 0 0 0 0 0 1 1		4</a:t>
            </a:r>
          </a:p>
          <a:p>
            <a:pPr eaLnBrk="1" hangingPunct="1"/>
            <a:r>
              <a:rPr lang="en-US" altLang="zh-CN" sz="1800" dirty="0"/>
              <a:t>4	0 0 0 0 0 1 0 0		7</a:t>
            </a:r>
          </a:p>
          <a:p>
            <a:pPr eaLnBrk="1" hangingPunct="1"/>
            <a:r>
              <a:rPr lang="en-US" altLang="zh-CN" sz="1800" dirty="0"/>
              <a:t>5	0 0 0 0 0 1 0 1		8</a:t>
            </a:r>
          </a:p>
          <a:p>
            <a:pPr eaLnBrk="1" hangingPunct="1"/>
            <a:r>
              <a:rPr lang="en-US" altLang="zh-CN" sz="1800" dirty="0"/>
              <a:t>6	0 0 0 0 0 1 1 0		10</a:t>
            </a:r>
          </a:p>
          <a:p>
            <a:pPr eaLnBrk="1" hangingPunct="1"/>
            <a:r>
              <a:rPr lang="en-US" altLang="zh-CN" sz="1800" dirty="0"/>
              <a:t>7	0 0 0 0 0 1 1 1		11</a:t>
            </a:r>
          </a:p>
          <a:p>
            <a:pPr eaLnBrk="1" hangingPunct="1"/>
            <a:r>
              <a:rPr lang="en-US" altLang="zh-CN" sz="1800" dirty="0"/>
              <a:t>8	0 0 0 0 1 0 0 0		15</a:t>
            </a:r>
          </a:p>
          <a:p>
            <a:pPr eaLnBrk="1" hangingPunct="1"/>
            <a:r>
              <a:rPr lang="en-US" altLang="zh-CN" sz="1800" dirty="0"/>
              <a:t>9	0 0 0 0 1 0 0 1		16</a:t>
            </a:r>
          </a:p>
          <a:p>
            <a:pPr eaLnBrk="1" hangingPunct="1"/>
            <a:r>
              <a:rPr lang="en-US" altLang="zh-CN" sz="1800" dirty="0"/>
              <a:t>10	0 0 0 0 1 0 1 0		18</a:t>
            </a:r>
          </a:p>
          <a:p>
            <a:pPr eaLnBrk="1" hangingPunct="1"/>
            <a:r>
              <a:rPr lang="en-US" altLang="zh-CN" sz="1800" dirty="0"/>
              <a:t>11	0 0 0 0 1 0 1 1		19</a:t>
            </a:r>
          </a:p>
          <a:p>
            <a:pPr eaLnBrk="1" hangingPunct="1"/>
            <a:r>
              <a:rPr lang="en-US" altLang="zh-CN" sz="1800" dirty="0"/>
              <a:t>12	0 0 0 0 1 1 0 0		22</a:t>
            </a:r>
          </a:p>
          <a:p>
            <a:pPr eaLnBrk="1" hangingPunct="1"/>
            <a:r>
              <a:rPr lang="en-US" altLang="zh-CN" sz="1800" dirty="0"/>
              <a:t>13	0 0 0 0 1 1 0 1		23</a:t>
            </a:r>
          </a:p>
          <a:p>
            <a:pPr eaLnBrk="1" hangingPunct="1"/>
            <a:r>
              <a:rPr lang="en-US" altLang="zh-CN" sz="1800" dirty="0"/>
              <a:t>14	0 0 0 0 1 1 1 0		25	</a:t>
            </a:r>
          </a:p>
          <a:p>
            <a:pPr eaLnBrk="1" hangingPunct="1">
              <a:buFontTx/>
              <a:buAutoNum type="arabicPlain" startAt="15"/>
            </a:pPr>
            <a:r>
              <a:rPr lang="en-US" altLang="zh-CN" sz="1800" dirty="0"/>
              <a:t>0 0 0 0 1 1 1 1		26</a:t>
            </a:r>
          </a:p>
          <a:p>
            <a:pPr eaLnBrk="1" hangingPunct="1">
              <a:buFontTx/>
              <a:buAutoNum type="arabicPlain" startAt="15"/>
            </a:pPr>
            <a:r>
              <a:rPr lang="en-US" altLang="zh-CN" sz="1800" dirty="0"/>
              <a:t>0 0 0 1 0 0 0 0		31</a:t>
            </a:r>
          </a:p>
        </p:txBody>
      </p:sp>
      <p:sp>
        <p:nvSpPr>
          <p:cNvPr id="23556" name="Oval 6"/>
          <p:cNvSpPr>
            <a:spLocks noChangeArrowheads="1"/>
          </p:cNvSpPr>
          <p:nvPr/>
        </p:nvSpPr>
        <p:spPr bwMode="auto">
          <a:xfrm>
            <a:off x="3224789" y="5868566"/>
            <a:ext cx="676275" cy="67468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3557" name="Oval 7"/>
          <p:cNvSpPr>
            <a:spLocks noChangeArrowheads="1"/>
          </p:cNvSpPr>
          <p:nvPr/>
        </p:nvSpPr>
        <p:spPr bwMode="auto">
          <a:xfrm>
            <a:off x="3232727" y="3666704"/>
            <a:ext cx="676275" cy="67468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1" name="Text Box 5"/>
          <p:cNvSpPr txBox="1">
            <a:spLocks noChangeArrowheads="1"/>
          </p:cNvSpPr>
          <p:nvPr/>
        </p:nvSpPr>
        <p:spPr bwMode="auto">
          <a:xfrm>
            <a:off x="4186530" y="2542108"/>
            <a:ext cx="4680520" cy="2923877"/>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zh-CN" sz="2000" dirty="0">
                <a:latin typeface="Times New Roman" panose="02020603050405020304" pitchFamily="18" charset="0"/>
                <a:ea typeface="宋体" panose="02010600030101010101" pitchFamily="2" charset="-122"/>
              </a:rPr>
              <a:t>A[0] flips every time, total </a:t>
            </a:r>
            <a:r>
              <a:rPr lang="en-US" altLang="zh-CN" sz="2000" i="1" dirty="0">
                <a:latin typeface="Times New Roman" panose="02020603050405020304" pitchFamily="18" charset="0"/>
                <a:ea typeface="宋体" panose="02010600030101010101" pitchFamily="2" charset="-122"/>
              </a:rPr>
              <a:t>n</a:t>
            </a:r>
            <a:r>
              <a:rPr lang="en-US" altLang="zh-CN" sz="2000" dirty="0">
                <a:latin typeface="Times New Roman" panose="02020603050405020304" pitchFamily="18" charset="0"/>
                <a:ea typeface="宋体" panose="02010600030101010101" pitchFamily="2" charset="-122"/>
              </a:rPr>
              <a:t> times.</a:t>
            </a:r>
          </a:p>
          <a:p>
            <a:pPr eaLnBrk="1" hangingPunct="1"/>
            <a:r>
              <a:rPr lang="en-US" altLang="zh-CN" sz="2000" dirty="0">
                <a:latin typeface="Times New Roman" panose="02020603050405020304" pitchFamily="18" charset="0"/>
                <a:ea typeface="宋体" panose="02010600030101010101" pitchFamily="2" charset="-122"/>
              </a:rPr>
              <a:t>A[1] flips every other time,</a:t>
            </a:r>
            <a:r>
              <a:rPr lang="en-US" altLang="zh-CN" sz="2000" i="1"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i="1" dirty="0">
                <a:latin typeface="Times New Roman" panose="02020603050405020304" pitchFamily="18" charset="0"/>
                <a:ea typeface="宋体" panose="02010600030101010101" pitchFamily="2" charset="-122"/>
              </a:rPr>
              <a:t>n</a:t>
            </a:r>
            <a:r>
              <a:rPr lang="en-US" altLang="zh-CN" sz="2000" dirty="0">
                <a:latin typeface="Times New Roman" panose="02020603050405020304" pitchFamily="18" charset="0"/>
                <a:ea typeface="宋体" panose="02010600030101010101" pitchFamily="2" charset="-122"/>
              </a:rPr>
              <a:t>/2</a:t>
            </a:r>
            <a:r>
              <a:rPr lang="en-US" altLang="zh-CN"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 times.</a:t>
            </a:r>
          </a:p>
          <a:p>
            <a:pPr eaLnBrk="1" hangingPunct="1"/>
            <a:r>
              <a:rPr lang="en-US" altLang="zh-CN" sz="2000" dirty="0">
                <a:latin typeface="Times New Roman" panose="02020603050405020304" pitchFamily="18" charset="0"/>
                <a:ea typeface="宋体" panose="02010600030101010101" pitchFamily="2" charset="-122"/>
              </a:rPr>
              <a:t>A[2] flips every forth time,</a:t>
            </a:r>
            <a:r>
              <a:rPr lang="en-US" altLang="zh-CN" sz="2000" i="1"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i="1" dirty="0">
                <a:latin typeface="Times New Roman" panose="02020603050405020304" pitchFamily="18" charset="0"/>
                <a:ea typeface="宋体" panose="02010600030101010101" pitchFamily="2" charset="-122"/>
              </a:rPr>
              <a:t>n</a:t>
            </a:r>
            <a:r>
              <a:rPr lang="en-US" altLang="zh-CN" sz="2000" dirty="0">
                <a:latin typeface="Times New Roman" panose="02020603050405020304" pitchFamily="18" charset="0"/>
                <a:ea typeface="宋体" panose="02010600030101010101" pitchFamily="2" charset="-122"/>
              </a:rPr>
              <a:t>/4</a:t>
            </a:r>
            <a:r>
              <a:rPr lang="en-US" altLang="zh-CN"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latin typeface="Times New Roman" panose="02020603050405020304" pitchFamily="18" charset="0"/>
                <a:ea typeface="宋体" panose="02010600030101010101" pitchFamily="2" charset="-122"/>
              </a:rPr>
              <a:t> times.</a:t>
            </a:r>
          </a:p>
          <a:p>
            <a:pPr eaLnBrk="1" hangingPunct="1"/>
            <a:r>
              <a:rPr lang="en-US" altLang="zh-CN" sz="2000" dirty="0">
                <a:latin typeface="Times New Roman" panose="02020603050405020304" pitchFamily="18" charset="0"/>
                <a:ea typeface="宋体" panose="02010600030101010101" pitchFamily="2" charset="-122"/>
              </a:rPr>
              <a:t>….</a:t>
            </a:r>
          </a:p>
          <a:p>
            <a:pPr eaLnBrk="1" hangingPunct="1"/>
            <a:r>
              <a:rPr lang="en-US" altLang="zh-CN" sz="2000" dirty="0">
                <a:latin typeface="Times New Roman" panose="02020603050405020304" pitchFamily="18" charset="0"/>
                <a:ea typeface="宋体" panose="02010600030101010101" pitchFamily="2" charset="-122"/>
              </a:rPr>
              <a:t>for </a:t>
            </a:r>
            <a:r>
              <a:rPr lang="en-US" altLang="zh-CN" sz="2000" i="1" dirty="0" err="1">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=0,1,…,</a:t>
            </a:r>
            <a:r>
              <a:rPr lang="en-US" altLang="zh-CN" sz="2000" i="1" dirty="0">
                <a:latin typeface="Times New Roman" panose="02020603050405020304" pitchFamily="18" charset="0"/>
                <a:ea typeface="宋体" panose="02010600030101010101" pitchFamily="2" charset="-122"/>
              </a:rPr>
              <a:t>k</a:t>
            </a:r>
            <a:r>
              <a:rPr lang="en-US" altLang="zh-CN" sz="2000" dirty="0">
                <a:latin typeface="Times New Roman" panose="02020603050405020304" pitchFamily="18" charset="0"/>
                <a:ea typeface="宋体" panose="02010600030101010101" pitchFamily="2" charset="-122"/>
              </a:rPr>
              <a:t>-1, </a:t>
            </a:r>
            <a:r>
              <a:rPr lang="en-US" altLang="zh-CN" sz="2400" dirty="0">
                <a:latin typeface="Times New Roman" panose="02020603050405020304" pitchFamily="18" charset="0"/>
                <a:ea typeface="宋体" panose="02010600030101010101" pitchFamily="2" charset="-122"/>
              </a:rPr>
              <a:t>A[</a:t>
            </a:r>
            <a:r>
              <a:rPr lang="en-US" altLang="zh-CN" sz="2400" i="1"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 flips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/2</a:t>
            </a:r>
            <a:r>
              <a:rPr lang="en-US" altLang="zh-CN" sz="2400" i="1" baseline="30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 times.</a:t>
            </a:r>
          </a:p>
          <a:p>
            <a:pPr eaLnBrk="1" hangingPunct="1"/>
            <a:endParaRPr lang="en-US" altLang="zh-CN" sz="2000" dirty="0">
              <a:latin typeface="Times New Roman" panose="02020603050405020304" pitchFamily="18" charset="0"/>
            </a:endParaRPr>
          </a:p>
          <a:p>
            <a:pPr eaLnBrk="1" hangingPunct="1"/>
            <a:r>
              <a:rPr lang="en-US" altLang="zh-CN" sz="2000" dirty="0">
                <a:latin typeface="Times New Roman" panose="02020603050405020304" pitchFamily="18" charset="0"/>
              </a:rPr>
              <a:t>Thus total #flips is </a:t>
            </a:r>
            <a:r>
              <a:rPr lang="en-US" altLang="zh-CN" sz="2000" dirty="0">
                <a:latin typeface="Times New Roman" panose="02020603050405020304" pitchFamily="18" charset="0"/>
                <a:sym typeface="Symbol" panose="05050102010706020507" pitchFamily="18" charset="2"/>
              </a:rPr>
              <a:t></a:t>
            </a:r>
            <a:r>
              <a:rPr lang="en-US" altLang="zh-CN" sz="2000" i="1" baseline="-25000" dirty="0" err="1">
                <a:latin typeface="Times New Roman" panose="02020603050405020304" pitchFamily="18" charset="0"/>
                <a:sym typeface="Symbol" panose="05050102010706020507" pitchFamily="18" charset="2"/>
              </a:rPr>
              <a:t>i</a:t>
            </a:r>
            <a:r>
              <a:rPr lang="en-US" altLang="zh-CN" sz="2000" baseline="-25000" dirty="0">
                <a:latin typeface="Times New Roman" panose="02020603050405020304" pitchFamily="18" charset="0"/>
                <a:sym typeface="Symbol" panose="05050102010706020507" pitchFamily="18" charset="2"/>
              </a:rPr>
              <a:t>=0</a:t>
            </a:r>
            <a:r>
              <a:rPr lang="en-US" altLang="zh-CN" sz="2000" i="1" baseline="30000" dirty="0">
                <a:latin typeface="Times New Roman" panose="02020603050405020304" pitchFamily="18" charset="0"/>
                <a:sym typeface="Symbol" panose="05050102010706020507" pitchFamily="18" charset="2"/>
              </a:rPr>
              <a:t>k</a:t>
            </a:r>
            <a:r>
              <a:rPr lang="en-US" altLang="zh-CN" sz="2000" baseline="30000" dirty="0">
                <a:latin typeface="Times New Roman" panose="02020603050405020304" pitchFamily="18" charset="0"/>
                <a:sym typeface="Symbol" panose="05050102010706020507" pitchFamily="18" charset="2"/>
              </a:rPr>
              <a:t>-1 </a:t>
            </a:r>
            <a:r>
              <a:rPr lang="en-US" altLang="zh-CN"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n</a:t>
            </a:r>
            <a:r>
              <a:rPr lang="en-US" altLang="zh-CN" sz="2000" dirty="0">
                <a:latin typeface="Times New Roman" panose="02020603050405020304" pitchFamily="18" charset="0"/>
              </a:rPr>
              <a:t>/2</a:t>
            </a:r>
            <a:r>
              <a:rPr lang="en-US" altLang="zh-CN" sz="2000" i="1" baseline="30000" dirty="0">
                <a:latin typeface="Times New Roman" panose="02020603050405020304" pitchFamily="18" charset="0"/>
              </a:rPr>
              <a:t>i</a:t>
            </a:r>
            <a:r>
              <a:rPr lang="en-US" altLang="zh-CN" sz="2000" dirty="0">
                <a:latin typeface="Times New Roman" panose="02020603050405020304" pitchFamily="18" charset="0"/>
                <a:sym typeface="Symbol" panose="05050102010706020507" pitchFamily="18" charset="2"/>
              </a:rPr>
              <a:t></a:t>
            </a:r>
          </a:p>
          <a:p>
            <a:pPr eaLnBrk="1" hangingPunct="1"/>
            <a:r>
              <a:rPr lang="en-US" altLang="zh-CN" sz="2000" dirty="0">
                <a:latin typeface="Times New Roman" panose="02020603050405020304" pitchFamily="18" charset="0"/>
                <a:sym typeface="Symbol" panose="05050102010706020507" pitchFamily="18" charset="2"/>
              </a:rPr>
              <a:t>                               &lt; </a:t>
            </a:r>
            <a:r>
              <a:rPr lang="en-US" altLang="zh-CN" sz="2000" i="1" dirty="0" err="1">
                <a:latin typeface="Times New Roman" panose="02020603050405020304" pitchFamily="18" charset="0"/>
                <a:sym typeface="Symbol" panose="05050102010706020507" pitchFamily="18" charset="2"/>
              </a:rPr>
              <a:t>n</a:t>
            </a:r>
            <a:r>
              <a:rPr lang="en-US" altLang="zh-CN" sz="2000" dirty="0" err="1">
                <a:latin typeface="Times New Roman" panose="02020603050405020304" pitchFamily="18" charset="0"/>
                <a:sym typeface="Symbol" panose="05050102010706020507" pitchFamily="18" charset="2"/>
              </a:rPr>
              <a:t></a:t>
            </a:r>
            <a:r>
              <a:rPr lang="en-US" altLang="zh-CN" sz="2000" i="1" baseline="-25000" dirty="0" err="1">
                <a:latin typeface="Times New Roman" panose="02020603050405020304" pitchFamily="18" charset="0"/>
                <a:sym typeface="Symbol" panose="05050102010706020507" pitchFamily="18" charset="2"/>
              </a:rPr>
              <a:t>i</a:t>
            </a:r>
            <a:r>
              <a:rPr lang="en-US" altLang="zh-CN" sz="2000" baseline="-25000" dirty="0">
                <a:latin typeface="Times New Roman" panose="02020603050405020304" pitchFamily="18" charset="0"/>
                <a:sym typeface="Symbol" panose="05050102010706020507" pitchFamily="18" charset="2"/>
              </a:rPr>
              <a:t>=0</a:t>
            </a:r>
            <a:r>
              <a:rPr lang="en-US" altLang="zh-CN" sz="2000" i="1" baseline="30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sym typeface="Symbol" panose="05050102010706020507" pitchFamily="18" charset="2"/>
              </a:rPr>
              <a:t> 1</a:t>
            </a:r>
            <a:r>
              <a:rPr lang="en-US" altLang="zh-CN" sz="2000" dirty="0">
                <a:latin typeface="Times New Roman" panose="02020603050405020304" pitchFamily="18" charset="0"/>
              </a:rPr>
              <a:t>/2</a:t>
            </a:r>
            <a:r>
              <a:rPr lang="en-US" altLang="zh-CN" sz="2000" i="1" baseline="30000" dirty="0">
                <a:latin typeface="Times New Roman" panose="02020603050405020304" pitchFamily="18" charset="0"/>
              </a:rPr>
              <a:t>i</a:t>
            </a:r>
          </a:p>
          <a:p>
            <a:pPr eaLnBrk="1" hangingPunct="1"/>
            <a:r>
              <a:rPr lang="en-US" altLang="zh-CN" sz="2000" i="1" baseline="30000" dirty="0">
                <a:latin typeface="Times New Roman" panose="02020603050405020304" pitchFamily="18" charset="0"/>
              </a:rPr>
              <a:t>		           </a:t>
            </a:r>
            <a:r>
              <a:rPr lang="en-US" altLang="zh-CN" sz="2000" i="1" dirty="0">
                <a:latin typeface="Times New Roman" panose="02020603050405020304" pitchFamily="18" charset="0"/>
              </a:rPr>
              <a:t>=</a:t>
            </a:r>
            <a:r>
              <a:rPr lang="en-US" altLang="zh-CN" sz="2000" dirty="0">
                <a:latin typeface="Times New Roman" panose="02020603050405020304" pitchFamily="18" charset="0"/>
              </a:rPr>
              <a:t>2</a:t>
            </a:r>
            <a:r>
              <a:rPr lang="en-US" altLang="zh-CN" sz="2000" i="1" dirty="0">
                <a:latin typeface="Times New Roman" panose="02020603050405020304" pitchFamily="18" charset="0"/>
              </a:rPr>
              <a:t>n.</a:t>
            </a:r>
            <a:endParaRPr lang="en-US" altLang="zh-CN" sz="2000" dirty="0">
              <a:latin typeface="Times New Roman" panose="02020603050405020304" pitchFamily="18" charset="0"/>
              <a:ea typeface="宋体" panose="02010600030101010101" pitchFamily="2" charset="-122"/>
            </a:endParaRPr>
          </a:p>
        </p:txBody>
      </p:sp>
      <p:sp>
        <p:nvSpPr>
          <p:cNvPr id="3" name="矩形 2"/>
          <p:cNvSpPr/>
          <p:nvPr/>
        </p:nvSpPr>
        <p:spPr>
          <a:xfrm>
            <a:off x="4326119" y="1763291"/>
            <a:ext cx="2839239" cy="461665"/>
          </a:xfrm>
          <a:prstGeom prst="rect">
            <a:avLst/>
          </a:prstGeom>
        </p:spPr>
        <p:txBody>
          <a:bodyPr wrap="none">
            <a:spAutoFit/>
          </a:bodyPr>
          <a:lstStyle/>
          <a:p>
            <a:pPr eaLnBrk="1" hangingPunct="1">
              <a:spcBef>
                <a:spcPct val="50000"/>
              </a:spcBef>
            </a:pPr>
            <a:r>
              <a:rPr lang="en-US" altLang="zh-CN" dirty="0"/>
              <a:t>Cost measure: bit flip</a:t>
            </a:r>
          </a:p>
        </p:txBody>
      </p:sp>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30</a:t>
            </a:fld>
            <a:endParaRPr lang="en-US" altLang="zh-CN"/>
          </a:p>
        </p:txBody>
      </p:sp>
    </p:spTree>
    <p:extLst>
      <p:ext uri="{BB962C8B-B14F-4D97-AF65-F5344CB8AC3E}">
        <p14:creationId xmlns:p14="http://schemas.microsoft.com/office/powerpoint/2010/main" val="124337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914400" y="274638"/>
            <a:ext cx="7772400" cy="850106"/>
          </a:xfrm>
        </p:spPr>
        <p:txBody>
          <a:bodyPr>
            <a:normAutofit fontScale="90000"/>
          </a:bodyPr>
          <a:lstStyle/>
          <a:p>
            <a:r>
              <a:rPr lang="en-US" altLang="zh-CN" dirty="0"/>
              <a:t>Accounting Method : Binary Counter</a:t>
            </a:r>
          </a:p>
        </p:txBody>
      </p:sp>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31</a:t>
            </a:fld>
            <a:endParaRPr lang="en-US" altLang="zh-CN"/>
          </a:p>
        </p:txBody>
      </p:sp>
      <p:pic>
        <p:nvPicPr>
          <p:cNvPr id="4" name="图片 3"/>
          <p:cNvPicPr>
            <a:picLocks noChangeAspect="1"/>
          </p:cNvPicPr>
          <p:nvPr/>
        </p:nvPicPr>
        <p:blipFill>
          <a:blip r:embed="rId2"/>
          <a:stretch>
            <a:fillRect/>
          </a:stretch>
        </p:blipFill>
        <p:spPr>
          <a:xfrm>
            <a:off x="1043608" y="2806824"/>
            <a:ext cx="6896100" cy="3848100"/>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4187058504"/>
              </p:ext>
            </p:extLst>
          </p:nvPr>
        </p:nvGraphicFramePr>
        <p:xfrm>
          <a:off x="1524000" y="13970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altLang="zh-CN" dirty="0"/>
                        <a:t>Operation</a:t>
                      </a:r>
                      <a:endParaRPr lang="zh-CN" altLang="en-US" dirty="0"/>
                    </a:p>
                  </a:txBody>
                  <a:tcPr/>
                </a:tc>
                <a:tc>
                  <a:txBody>
                    <a:bodyPr/>
                    <a:lstStyle/>
                    <a:p>
                      <a:r>
                        <a:rPr lang="en-US" altLang="zh-CN" dirty="0"/>
                        <a:t>Actual</a:t>
                      </a:r>
                      <a:r>
                        <a:rPr lang="en-US" altLang="zh-CN" baseline="0" dirty="0"/>
                        <a:t> cost</a:t>
                      </a:r>
                      <a:endParaRPr lang="zh-CN" altLang="en-US" dirty="0"/>
                    </a:p>
                  </a:txBody>
                  <a:tcPr/>
                </a:tc>
                <a:tc>
                  <a:txBody>
                    <a:bodyPr/>
                    <a:lstStyle/>
                    <a:p>
                      <a:r>
                        <a:rPr lang="en-US" altLang="zh-CN" dirty="0"/>
                        <a:t>Accounting cost</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Change 0</a:t>
                      </a:r>
                      <a:r>
                        <a:rPr lang="en-US" altLang="zh-CN" baseline="0" dirty="0"/>
                        <a:t> to 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Change 1 to 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1197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374904" y="188640"/>
            <a:ext cx="7772400" cy="416367"/>
          </a:xfrm>
        </p:spPr>
        <p:txBody>
          <a:bodyPr>
            <a:normAutofit fontScale="90000"/>
          </a:bodyPr>
          <a:lstStyle/>
          <a:p>
            <a:pPr eaLnBrk="1" hangingPunct="1"/>
            <a:r>
              <a:rPr lang="en-US" altLang="zh-CN" dirty="0"/>
              <a:t>Potential Method</a:t>
            </a:r>
          </a:p>
        </p:txBody>
      </p:sp>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32</a:t>
            </a:fld>
            <a:endParaRPr lang="en-US" altLang="zh-CN"/>
          </a:p>
        </p:txBody>
      </p:sp>
      <p:pic>
        <p:nvPicPr>
          <p:cNvPr id="5" name="图片 4">
            <a:extLst>
              <a:ext uri="{FF2B5EF4-FFF2-40B4-BE49-F238E27FC236}">
                <a16:creationId xmlns:a16="http://schemas.microsoft.com/office/drawing/2014/main" id="{8A7468F3-9C20-3A42-BAA4-ECFC4FAE2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77" y="1335462"/>
            <a:ext cx="8664802" cy="3756685"/>
          </a:xfrm>
          <a:prstGeom prst="rect">
            <a:avLst/>
          </a:prstGeom>
        </p:spPr>
      </p:pic>
    </p:spTree>
    <p:extLst>
      <p:ext uri="{BB962C8B-B14F-4D97-AF65-F5344CB8AC3E}">
        <p14:creationId xmlns:p14="http://schemas.microsoft.com/office/powerpoint/2010/main" val="202996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374904" y="188640"/>
            <a:ext cx="7772400" cy="416367"/>
          </a:xfrm>
        </p:spPr>
        <p:txBody>
          <a:bodyPr>
            <a:normAutofit fontScale="90000"/>
          </a:bodyPr>
          <a:lstStyle/>
          <a:p>
            <a:pPr eaLnBrk="1" hangingPunct="1"/>
            <a:r>
              <a:rPr lang="en-US" altLang="zh-CN" dirty="0"/>
              <a:t>Potential Method</a:t>
            </a:r>
          </a:p>
        </p:txBody>
      </p:sp>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33</a:t>
            </a:fld>
            <a:endParaRPr lang="en-US" altLang="zh-CN"/>
          </a:p>
        </p:txBody>
      </p:sp>
      <p:pic>
        <p:nvPicPr>
          <p:cNvPr id="4" name="图片 3">
            <a:extLst>
              <a:ext uri="{FF2B5EF4-FFF2-40B4-BE49-F238E27FC236}">
                <a16:creationId xmlns:a16="http://schemas.microsoft.com/office/drawing/2014/main" id="{D10CC353-9D7D-6E41-BFB7-CEDE1E475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996950"/>
            <a:ext cx="8813800" cy="4864100"/>
          </a:xfrm>
          <a:prstGeom prst="rect">
            <a:avLst/>
          </a:prstGeom>
        </p:spPr>
      </p:pic>
    </p:spTree>
    <p:extLst>
      <p:ext uri="{BB962C8B-B14F-4D97-AF65-F5344CB8AC3E}">
        <p14:creationId xmlns:p14="http://schemas.microsoft.com/office/powerpoint/2010/main" val="3921993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descr="粉色面巾纸"/>
          <p:cNvSpPr>
            <a:spLocks noChangeArrowheads="1"/>
          </p:cNvSpPr>
          <p:nvPr/>
        </p:nvSpPr>
        <p:spPr bwMode="auto">
          <a:xfrm>
            <a:off x="746125" y="3203575"/>
            <a:ext cx="4681538" cy="1620838"/>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459" name="Rectangle 2"/>
          <p:cNvSpPr>
            <a:spLocks noGrp="1" noChangeArrowheads="1"/>
          </p:cNvSpPr>
          <p:nvPr>
            <p:ph type="title"/>
          </p:nvPr>
        </p:nvSpPr>
        <p:spPr/>
        <p:txBody>
          <a:bodyPr/>
          <a:lstStyle/>
          <a:p>
            <a:pPr eaLnBrk="1" hangingPunct="1"/>
            <a:r>
              <a:rPr lang="en-US" altLang="zh-CN"/>
              <a:t>Looking at the Memory Allocation</a:t>
            </a:r>
          </a:p>
        </p:txBody>
      </p:sp>
      <p:sp>
        <p:nvSpPr>
          <p:cNvPr id="19460" name="Rectangle 3"/>
          <p:cNvSpPr>
            <a:spLocks noGrp="1" noChangeArrowheads="1"/>
          </p:cNvSpPr>
          <p:nvPr>
            <p:ph type="body" idx="1"/>
          </p:nvPr>
        </p:nvSpPr>
        <p:spPr>
          <a:xfrm>
            <a:off x="328613" y="1941513"/>
            <a:ext cx="8653462" cy="4114800"/>
          </a:xfrm>
        </p:spPr>
        <p:txBody>
          <a:bodyPr/>
          <a:lstStyle/>
          <a:p>
            <a:pPr eaLnBrk="1" hangingPunct="1">
              <a:lnSpc>
                <a:spcPct val="90000"/>
              </a:lnSpc>
            </a:pPr>
            <a:r>
              <a:rPr lang="en-US" altLang="zh-CN" sz="2400" dirty="0"/>
              <a:t>Insert(Array </a:t>
            </a:r>
            <a:r>
              <a:rPr lang="en-US" altLang="zh-CN" sz="2400" i="1" dirty="0"/>
              <a:t>H</a:t>
            </a:r>
            <a:r>
              <a:rPr lang="en-US" altLang="zh-CN" sz="2400" dirty="0"/>
              <a:t>, ITEM </a:t>
            </a:r>
            <a:r>
              <a:rPr lang="en-US" altLang="zh-CN" sz="2400" i="1" dirty="0"/>
              <a:t>x</a:t>
            </a:r>
            <a:r>
              <a:rPr lang="en-US" altLang="zh-CN" sz="2400" dirty="0"/>
              <a:t>)</a:t>
            </a:r>
          </a:p>
          <a:p>
            <a:pPr eaLnBrk="1" hangingPunct="1">
              <a:lnSpc>
                <a:spcPct val="90000"/>
              </a:lnSpc>
            </a:pPr>
            <a:r>
              <a:rPr lang="en-US" altLang="zh-CN" sz="2400" dirty="0"/>
              <a:t>    </a:t>
            </a:r>
            <a:r>
              <a:rPr lang="en-US" altLang="zh-CN" sz="2400" b="1" dirty="0"/>
              <a:t>integer </a:t>
            </a:r>
            <a:r>
              <a:rPr lang="en-US" altLang="zh-CN" sz="2400" i="1" dirty="0"/>
              <a:t>size</a:t>
            </a:r>
            <a:r>
              <a:rPr lang="en-US" altLang="zh-CN" sz="2400" dirty="0"/>
              <a:t>=0, </a:t>
            </a:r>
            <a:r>
              <a:rPr lang="en-US" altLang="zh-CN" sz="2400" i="1" dirty="0" err="1"/>
              <a:t>num</a:t>
            </a:r>
            <a:r>
              <a:rPr lang="en-US" altLang="zh-CN" sz="2400" dirty="0"/>
              <a:t>=0;</a:t>
            </a:r>
          </a:p>
          <a:p>
            <a:pPr eaLnBrk="1" hangingPunct="1">
              <a:lnSpc>
                <a:spcPct val="90000"/>
              </a:lnSpc>
            </a:pPr>
            <a:r>
              <a:rPr lang="en-US" altLang="zh-CN" sz="2400" dirty="0"/>
              <a:t>    </a:t>
            </a:r>
            <a:r>
              <a:rPr lang="en-US" altLang="zh-CN" sz="2400" b="1" dirty="0"/>
              <a:t>if</a:t>
            </a:r>
            <a:r>
              <a:rPr lang="en-US" altLang="zh-CN" sz="2400" dirty="0"/>
              <a:t> </a:t>
            </a:r>
            <a:r>
              <a:rPr lang="en-US" altLang="zh-CN" sz="2400" i="1" dirty="0"/>
              <a:t>size</a:t>
            </a:r>
            <a:r>
              <a:rPr lang="en-US" altLang="zh-CN" sz="2400" dirty="0"/>
              <a:t>=0 </a:t>
            </a:r>
            <a:r>
              <a:rPr lang="en-US" altLang="zh-CN" sz="2400" b="1" dirty="0"/>
              <a:t>then</a:t>
            </a:r>
            <a:r>
              <a:rPr lang="en-US" altLang="zh-CN" sz="2400" dirty="0"/>
              <a:t> </a:t>
            </a:r>
            <a:r>
              <a:rPr lang="en-US" altLang="zh-CN" sz="2400" dirty="0">
                <a:solidFill>
                  <a:srgbClr val="0000CC"/>
                </a:solidFill>
              </a:rPr>
              <a:t>allocate a block of size 1</a:t>
            </a:r>
            <a:r>
              <a:rPr lang="en-US" altLang="zh-CN" sz="2400" dirty="0"/>
              <a:t>; </a:t>
            </a:r>
            <a:r>
              <a:rPr lang="en-US" altLang="zh-CN" sz="2400" i="1" dirty="0"/>
              <a:t>size</a:t>
            </a:r>
            <a:r>
              <a:rPr lang="en-US" altLang="zh-CN" sz="2400" dirty="0"/>
              <a:t>=1;</a:t>
            </a:r>
          </a:p>
          <a:p>
            <a:pPr eaLnBrk="1" hangingPunct="1">
              <a:lnSpc>
                <a:spcPct val="90000"/>
              </a:lnSpc>
            </a:pPr>
            <a:r>
              <a:rPr lang="en-US" altLang="zh-CN" sz="2400" dirty="0"/>
              <a:t>    </a:t>
            </a:r>
            <a:r>
              <a:rPr lang="en-US" altLang="zh-CN" sz="2400" b="1" dirty="0"/>
              <a:t>if</a:t>
            </a:r>
            <a:r>
              <a:rPr lang="en-US" altLang="zh-CN" sz="2400" dirty="0"/>
              <a:t> </a:t>
            </a:r>
            <a:r>
              <a:rPr lang="en-US" altLang="zh-CN" sz="2400" i="1" dirty="0" err="1"/>
              <a:t>num</a:t>
            </a:r>
            <a:r>
              <a:rPr lang="en-US" altLang="zh-CN" sz="2400" dirty="0"/>
              <a:t>=</a:t>
            </a:r>
            <a:r>
              <a:rPr lang="en-US" altLang="zh-CN" sz="2400" i="1" dirty="0"/>
              <a:t>size </a:t>
            </a:r>
            <a:r>
              <a:rPr lang="en-US" altLang="zh-CN" sz="2400" b="1" dirty="0"/>
              <a:t>then</a:t>
            </a:r>
          </a:p>
          <a:p>
            <a:pPr eaLnBrk="1" hangingPunct="1">
              <a:lnSpc>
                <a:spcPct val="90000"/>
              </a:lnSpc>
            </a:pPr>
            <a:r>
              <a:rPr lang="en-US" altLang="zh-CN" sz="2400" b="1" dirty="0"/>
              <a:t>        </a:t>
            </a:r>
            <a:r>
              <a:rPr lang="en-US" altLang="zh-CN" sz="2400" dirty="0"/>
              <a:t>allocate a block of size 2</a:t>
            </a:r>
            <a:r>
              <a:rPr lang="en-US" altLang="zh-CN" sz="2400" i="1" dirty="0"/>
              <a:t>size</a:t>
            </a:r>
            <a:r>
              <a:rPr lang="en-US" altLang="zh-CN" sz="2400" dirty="0"/>
              <a:t>;</a:t>
            </a:r>
          </a:p>
          <a:p>
            <a:pPr eaLnBrk="1" hangingPunct="1">
              <a:lnSpc>
                <a:spcPct val="90000"/>
              </a:lnSpc>
            </a:pPr>
            <a:r>
              <a:rPr lang="en-US" altLang="zh-CN" sz="2400" dirty="0"/>
              <a:t>        move all items into new array;</a:t>
            </a:r>
          </a:p>
          <a:p>
            <a:pPr eaLnBrk="1" hangingPunct="1">
              <a:lnSpc>
                <a:spcPct val="90000"/>
              </a:lnSpc>
            </a:pPr>
            <a:r>
              <a:rPr lang="en-US" altLang="zh-CN" sz="2400" dirty="0"/>
              <a:t>        </a:t>
            </a:r>
            <a:r>
              <a:rPr lang="en-US" altLang="zh-CN" sz="2400" i="1" dirty="0"/>
              <a:t>size</a:t>
            </a:r>
            <a:r>
              <a:rPr lang="en-US" altLang="zh-CN" sz="2400" dirty="0"/>
              <a:t>=2</a:t>
            </a:r>
            <a:r>
              <a:rPr lang="en-US" altLang="zh-CN" sz="2400" i="1" dirty="0"/>
              <a:t>size</a:t>
            </a:r>
            <a:r>
              <a:rPr lang="en-US" altLang="zh-CN" sz="2400" dirty="0"/>
              <a:t>;</a:t>
            </a:r>
          </a:p>
          <a:p>
            <a:pPr eaLnBrk="1" hangingPunct="1">
              <a:lnSpc>
                <a:spcPct val="90000"/>
              </a:lnSpc>
            </a:pPr>
            <a:r>
              <a:rPr lang="en-US" altLang="zh-CN" sz="2400" dirty="0"/>
              <a:t>    insert </a:t>
            </a:r>
            <a:r>
              <a:rPr lang="en-US" altLang="zh-CN" sz="2400" i="1" dirty="0"/>
              <a:t>x</a:t>
            </a:r>
            <a:r>
              <a:rPr lang="en-US" altLang="zh-CN" sz="2400" dirty="0"/>
              <a:t> into the array;</a:t>
            </a:r>
          </a:p>
          <a:p>
            <a:pPr eaLnBrk="1" hangingPunct="1">
              <a:lnSpc>
                <a:spcPct val="90000"/>
              </a:lnSpc>
            </a:pPr>
            <a:r>
              <a:rPr lang="en-US" altLang="zh-CN" sz="2400" dirty="0"/>
              <a:t>    </a:t>
            </a:r>
            <a:r>
              <a:rPr lang="en-US" altLang="zh-CN" sz="2400" i="1" dirty="0" err="1"/>
              <a:t>num</a:t>
            </a:r>
            <a:r>
              <a:rPr lang="en-US" altLang="zh-CN" sz="2400" dirty="0"/>
              <a:t>=</a:t>
            </a:r>
            <a:r>
              <a:rPr lang="en-US" altLang="zh-CN" sz="2400" i="1" dirty="0"/>
              <a:t>num</a:t>
            </a:r>
            <a:r>
              <a:rPr lang="en-US" altLang="zh-CN" sz="2400" dirty="0"/>
              <a:t>+1;</a:t>
            </a:r>
          </a:p>
          <a:p>
            <a:pPr eaLnBrk="1" hangingPunct="1">
              <a:lnSpc>
                <a:spcPct val="90000"/>
              </a:lnSpc>
            </a:pPr>
            <a:r>
              <a:rPr lang="en-US" altLang="zh-CN" sz="2400" b="1" dirty="0"/>
              <a:t>return</a:t>
            </a:r>
          </a:p>
        </p:txBody>
      </p:sp>
      <p:sp>
        <p:nvSpPr>
          <p:cNvPr id="19461" name="Line 7"/>
          <p:cNvSpPr>
            <a:spLocks noChangeShapeType="1"/>
          </p:cNvSpPr>
          <p:nvPr/>
        </p:nvSpPr>
        <p:spPr bwMode="auto">
          <a:xfrm>
            <a:off x="971550" y="5138738"/>
            <a:ext cx="2744788" cy="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62" name="Line 8"/>
          <p:cNvSpPr>
            <a:spLocks noChangeShapeType="1"/>
          </p:cNvSpPr>
          <p:nvPr/>
        </p:nvSpPr>
        <p:spPr bwMode="auto">
          <a:xfrm>
            <a:off x="3581400" y="5138738"/>
            <a:ext cx="1035050" cy="269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63" name="Text Box 9"/>
          <p:cNvSpPr txBox="1">
            <a:spLocks noChangeArrowheads="1"/>
          </p:cNvSpPr>
          <p:nvPr/>
        </p:nvSpPr>
        <p:spPr bwMode="auto">
          <a:xfrm>
            <a:off x="4706938" y="5184775"/>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Elementary insertion: cost 1</a:t>
            </a:r>
          </a:p>
        </p:txBody>
      </p:sp>
      <p:sp>
        <p:nvSpPr>
          <p:cNvPr id="19464" name="Text Box 10"/>
          <p:cNvSpPr txBox="1">
            <a:spLocks noChangeArrowheads="1"/>
          </p:cNvSpPr>
          <p:nvPr/>
        </p:nvSpPr>
        <p:spPr bwMode="auto">
          <a:xfrm>
            <a:off x="5967413" y="3473450"/>
            <a:ext cx="30146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Insertion with expansion: cost</a:t>
            </a:r>
            <a:r>
              <a:rPr lang="zh-CN" altLang="en-US" dirty="0"/>
              <a:t> </a:t>
            </a:r>
            <a:r>
              <a:rPr lang="en-US" altLang="zh-CN" dirty="0"/>
              <a:t>is </a:t>
            </a:r>
            <a:r>
              <a:rPr lang="en-US" altLang="zh-CN" i="1" dirty="0"/>
              <a:t>size</a:t>
            </a:r>
            <a:endParaRPr lang="en-US" altLang="zh-CN" dirty="0"/>
          </a:p>
        </p:txBody>
      </p:sp>
    </p:spTree>
    <p:extLst>
      <p:ext uri="{BB962C8B-B14F-4D97-AF65-F5344CB8AC3E}">
        <p14:creationId xmlns:p14="http://schemas.microsoft.com/office/powerpoint/2010/main" val="1102528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t>Worst-case Analysis of the Insertion</a:t>
            </a:r>
          </a:p>
        </p:txBody>
      </p:sp>
      <p:sp>
        <p:nvSpPr>
          <p:cNvPr id="128003" name="Rectangle 3"/>
          <p:cNvSpPr>
            <a:spLocks noGrp="1" noChangeArrowheads="1"/>
          </p:cNvSpPr>
          <p:nvPr>
            <p:ph type="body" sz="half" idx="1"/>
          </p:nvPr>
        </p:nvSpPr>
        <p:spPr>
          <a:xfrm>
            <a:off x="341313" y="1808163"/>
            <a:ext cx="8474075" cy="4114800"/>
          </a:xfrm>
        </p:spPr>
        <p:txBody>
          <a:bodyPr/>
          <a:lstStyle/>
          <a:p>
            <a:pPr eaLnBrk="1" hangingPunct="1"/>
            <a:r>
              <a:rPr lang="en-US" altLang="zh-CN" sz="2400"/>
              <a:t>For </a:t>
            </a:r>
            <a:r>
              <a:rPr lang="en-US" altLang="zh-CN" sz="2400" i="1"/>
              <a:t>n</a:t>
            </a:r>
            <a:r>
              <a:rPr lang="en-US" altLang="zh-CN" sz="2400"/>
              <a:t> execution of insertion operations</a:t>
            </a:r>
          </a:p>
          <a:p>
            <a:pPr lvl="1" eaLnBrk="1" hangingPunct="1"/>
            <a:r>
              <a:rPr lang="en-US" altLang="zh-CN" sz="2400"/>
              <a:t>A bad analysis: the worst case for one insertion is the case when expansion is required, up to </a:t>
            </a:r>
            <a:r>
              <a:rPr lang="en-US" altLang="zh-CN" sz="2400" i="1"/>
              <a:t>n</a:t>
            </a:r>
            <a:endParaRPr lang="en-US" altLang="zh-CN" sz="2400"/>
          </a:p>
          <a:p>
            <a:pPr lvl="1" eaLnBrk="1" hangingPunct="1"/>
            <a:r>
              <a:rPr lang="en-US" altLang="zh-CN" sz="2400"/>
              <a:t>So, the worst case cost is in </a:t>
            </a:r>
            <a:r>
              <a:rPr lang="en-US" altLang="zh-CN" sz="2400" i="1"/>
              <a:t>O</a:t>
            </a:r>
            <a:r>
              <a:rPr lang="en-US" altLang="zh-CN" sz="2400"/>
              <a:t>(</a:t>
            </a:r>
            <a:r>
              <a:rPr lang="en-US" altLang="zh-CN" sz="2400" i="1"/>
              <a:t>n</a:t>
            </a:r>
            <a:r>
              <a:rPr lang="en-US" altLang="zh-CN" sz="2400" baseline="30000"/>
              <a:t>2</a:t>
            </a:r>
            <a:r>
              <a:rPr lang="en-US" altLang="zh-CN" sz="2400"/>
              <a:t>).</a:t>
            </a:r>
          </a:p>
          <a:p>
            <a:pPr eaLnBrk="1" hangingPunct="1"/>
            <a:r>
              <a:rPr lang="en-US" altLang="zh-CN" sz="2400"/>
              <a:t>Note the expansion is required during the </a:t>
            </a:r>
            <a:r>
              <a:rPr lang="en-US" altLang="zh-CN" sz="2400" i="1"/>
              <a:t>i</a:t>
            </a:r>
            <a:r>
              <a:rPr lang="en-US" altLang="zh-CN" sz="2400"/>
              <a:t>th operation only if </a:t>
            </a:r>
            <a:r>
              <a:rPr lang="en-US" altLang="zh-CN" sz="2400" i="1"/>
              <a:t>i</a:t>
            </a:r>
            <a:r>
              <a:rPr lang="en-US" altLang="zh-CN" sz="2400"/>
              <a:t>=2</a:t>
            </a:r>
            <a:r>
              <a:rPr lang="en-US" altLang="zh-CN" sz="2400" i="1" baseline="30000"/>
              <a:t>k</a:t>
            </a:r>
            <a:r>
              <a:rPr lang="en-US" altLang="zh-CN" sz="2400" i="1"/>
              <a:t>,</a:t>
            </a:r>
            <a:r>
              <a:rPr lang="en-US" altLang="zh-CN" sz="2400"/>
              <a:t> and the cost of the </a:t>
            </a:r>
            <a:r>
              <a:rPr lang="en-US" altLang="zh-CN" sz="2400" i="1"/>
              <a:t>i</a:t>
            </a:r>
            <a:r>
              <a:rPr lang="en-US" altLang="zh-CN" sz="2400"/>
              <a:t>th operation</a:t>
            </a:r>
            <a:endParaRPr lang="en-US" altLang="zh-CN" sz="2400" i="1" baseline="30000"/>
          </a:p>
        </p:txBody>
      </p:sp>
      <p:sp>
        <p:nvSpPr>
          <p:cNvPr id="128004" name="WordArt 4"/>
          <p:cNvSpPr>
            <a:spLocks noChangeArrowheads="1" noChangeShapeType="1" noTextEdit="1"/>
          </p:cNvSpPr>
          <p:nvPr/>
        </p:nvSpPr>
        <p:spPr bwMode="auto">
          <a:xfrm>
            <a:off x="2862263" y="2124075"/>
            <a:ext cx="3740150" cy="1258888"/>
          </a:xfrm>
          <a:prstGeom prst="rect">
            <a:avLst/>
          </a:prstGeom>
        </p:spPr>
        <p:txBody>
          <a:bodyPr wrap="none" fromWordArt="1">
            <a:prstTxWarp prst="textSlantUp">
              <a:avLst>
                <a:gd name="adj" fmla="val 55556"/>
              </a:avLst>
            </a:prstTxWarp>
          </a:bodyPr>
          <a:lstStyle/>
          <a:p>
            <a:pPr algn="ctr"/>
            <a:r>
              <a:rPr lang="en-US" altLang="zh-CN" sz="3600" b="1" kern="10">
                <a:ln w="9525">
                  <a:solidFill>
                    <a:srgbClr val="000000"/>
                  </a:solidFill>
                  <a:round/>
                  <a:headEnd/>
                  <a:tailEnd/>
                </a:ln>
                <a:solidFill>
                  <a:srgbClr val="000000"/>
                </a:solidFill>
                <a:latin typeface="Monotype Corsiva" panose="03010101010201010101" pitchFamily="66" charset="0"/>
              </a:rPr>
              <a:t>Of course NOT !</a:t>
            </a:r>
            <a:endParaRPr lang="zh-CN" altLang="en-US" sz="3600" b="1" kern="10">
              <a:ln w="9525">
                <a:solidFill>
                  <a:srgbClr val="000000"/>
                </a:solidFill>
                <a:round/>
                <a:headEnd/>
                <a:tailEnd/>
              </a:ln>
              <a:solidFill>
                <a:srgbClr val="000000"/>
              </a:solidFill>
              <a:latin typeface="Monotype Corsiva" panose="03010101010201010101" pitchFamily="66" charset="0"/>
            </a:endParaRPr>
          </a:p>
        </p:txBody>
      </p:sp>
      <p:graphicFrame>
        <p:nvGraphicFramePr>
          <p:cNvPr id="128005" name="Object 5"/>
          <p:cNvGraphicFramePr>
            <a:graphicFrameLocks noGrp="1" noChangeAspect="1"/>
          </p:cNvGraphicFramePr>
          <p:nvPr>
            <p:ph sz="half" idx="2"/>
          </p:nvPr>
        </p:nvGraphicFramePr>
        <p:xfrm>
          <a:off x="1422400" y="4419600"/>
          <a:ext cx="6299200" cy="1795463"/>
        </p:xfrm>
        <a:graphic>
          <a:graphicData uri="http://schemas.openxmlformats.org/presentationml/2006/ole">
            <mc:AlternateContent xmlns:mc="http://schemas.openxmlformats.org/markup-compatibility/2006">
              <mc:Choice xmlns:v="urn:schemas-microsoft-com:vml" Requires="v">
                <p:oleObj spid="_x0000_s1232" name="公式" r:id="rId4" imgW="3149600" imgH="939800" progId="Equation.3">
                  <p:embed/>
                </p:oleObj>
              </mc:Choice>
              <mc:Fallback>
                <p:oleObj name="公式" r:id="rId4" imgW="3149600" imgH="93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00" y="4419600"/>
                        <a:ext cx="6299200" cy="1795463"/>
                      </a:xfrm>
                      <a:prstGeom prst="rect">
                        <a:avLst/>
                      </a:prstGeom>
                      <a:solidFill>
                        <a:srgbClr val="FFFF99"/>
                      </a:solidFill>
                      <a:ln w="57150" cmpd="thickThin">
                        <a:solidFill>
                          <a:srgbClr val="FFCC00"/>
                        </a:solidFill>
                        <a:miter lim="800000"/>
                        <a:headEnd/>
                        <a:tailEnd/>
                      </a:ln>
                      <a:effectLst>
                        <a:outerShdw dist="107763" dir="2700000" algn="ctr" rotWithShape="0">
                          <a:srgbClr val="808080">
                            <a:alpha val="50000"/>
                          </a:srgbClr>
                        </a:outerShdw>
                      </a:effectLst>
                    </p:spPr>
                  </p:pic>
                </p:oleObj>
              </mc:Fallback>
            </mc:AlternateContent>
          </a:graphicData>
        </a:graphic>
      </p:graphicFrame>
    </p:spTree>
    <p:extLst>
      <p:ext uri="{BB962C8B-B14F-4D97-AF65-F5344CB8AC3E}">
        <p14:creationId xmlns:p14="http://schemas.microsoft.com/office/powerpoint/2010/main" val="3629126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additive="base">
                                        <p:cTn id="7" dur="500" fill="hold"/>
                                        <p:tgtEl>
                                          <p:spTgt spid="128004"/>
                                        </p:tgtEl>
                                        <p:attrNameLst>
                                          <p:attrName>ppt_x</p:attrName>
                                        </p:attrNameLst>
                                      </p:cBhvr>
                                      <p:tavLst>
                                        <p:tav tm="0">
                                          <p:val>
                                            <p:strVal val="#ppt_x"/>
                                          </p:val>
                                        </p:tav>
                                        <p:tav tm="100000">
                                          <p:val>
                                            <p:strVal val="#ppt_x"/>
                                          </p:val>
                                        </p:tav>
                                      </p:tavLst>
                                    </p:anim>
                                    <p:anim calcmode="lin" valueType="num">
                                      <p:cBhvr additive="base">
                                        <p:cTn id="8"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8003">
                                            <p:txEl>
                                              <p:pRg st="3" end="3"/>
                                            </p:txEl>
                                          </p:spTgt>
                                        </p:tgtEl>
                                        <p:attrNameLst>
                                          <p:attrName>style.visibility</p:attrName>
                                        </p:attrNameLst>
                                      </p:cBhvr>
                                      <p:to>
                                        <p:strVal val="visible"/>
                                      </p:to>
                                    </p:set>
                                    <p:anim calcmode="lin" valueType="num">
                                      <p:cBhvr additive="base">
                                        <p:cTn id="13" dur="500" fill="hold"/>
                                        <p:tgtEl>
                                          <p:spTgt spid="1280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0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8005"/>
                                        </p:tgtEl>
                                        <p:attrNameLst>
                                          <p:attrName>style.visibility</p:attrName>
                                        </p:attrNameLst>
                                      </p:cBhvr>
                                      <p:to>
                                        <p:strVal val="visible"/>
                                      </p:to>
                                    </p:set>
                                    <p:anim calcmode="lin" valueType="num">
                                      <p:cBhvr additive="base">
                                        <p:cTn id="19" dur="500" fill="hold"/>
                                        <p:tgtEl>
                                          <p:spTgt spid="128005"/>
                                        </p:tgtEl>
                                        <p:attrNameLst>
                                          <p:attrName>ppt_x</p:attrName>
                                        </p:attrNameLst>
                                      </p:cBhvr>
                                      <p:tavLst>
                                        <p:tav tm="0">
                                          <p:val>
                                            <p:strVal val="#ppt_x"/>
                                          </p:val>
                                        </p:tav>
                                        <p:tav tm="100000">
                                          <p:val>
                                            <p:strVal val="#ppt_x"/>
                                          </p:val>
                                        </p:tav>
                                      </p:tavLst>
                                    </p:anim>
                                    <p:anim calcmode="lin" valueType="num">
                                      <p:cBhvr additive="base">
                                        <p:cTn id="20"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251520" y="190500"/>
            <a:ext cx="8892480" cy="665735"/>
          </a:xfrm>
        </p:spPr>
        <p:txBody>
          <a:bodyPr>
            <a:noAutofit/>
          </a:bodyPr>
          <a:lstStyle/>
          <a:p>
            <a:r>
              <a:rPr lang="en-US" altLang="zh-CN" sz="3200" dirty="0"/>
              <a:t>Applying the Potential Method to Array Doubling</a:t>
            </a:r>
          </a:p>
        </p:txBody>
      </p:sp>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36</a:t>
            </a:fld>
            <a:endParaRPr lang="en-US" altLang="zh-CN"/>
          </a:p>
        </p:txBody>
      </p:sp>
      <p:pic>
        <p:nvPicPr>
          <p:cNvPr id="4" name="图片 3">
            <a:extLst>
              <a:ext uri="{FF2B5EF4-FFF2-40B4-BE49-F238E27FC236}">
                <a16:creationId xmlns:a16="http://schemas.microsoft.com/office/drawing/2014/main" id="{A17311CD-6644-544A-A218-3AB396729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856235"/>
            <a:ext cx="7812566" cy="5811265"/>
          </a:xfrm>
          <a:prstGeom prst="rect">
            <a:avLst/>
          </a:prstGeom>
        </p:spPr>
      </p:pic>
    </p:spTree>
    <p:extLst>
      <p:ext uri="{BB962C8B-B14F-4D97-AF65-F5344CB8AC3E}">
        <p14:creationId xmlns:p14="http://schemas.microsoft.com/office/powerpoint/2010/main" val="2150118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37</a:t>
            </a:fld>
            <a:endParaRPr lang="en-US" altLang="zh-CN"/>
          </a:p>
        </p:txBody>
      </p:sp>
      <p:sp>
        <p:nvSpPr>
          <p:cNvPr id="7" name="矩形 6"/>
          <p:cNvSpPr/>
          <p:nvPr/>
        </p:nvSpPr>
        <p:spPr>
          <a:xfrm>
            <a:off x="2123728" y="2348880"/>
            <a:ext cx="518457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Union-Find</a:t>
            </a:r>
            <a:endParaRPr lang="zh-CN" altLang="en-US" dirty="0"/>
          </a:p>
        </p:txBody>
      </p:sp>
    </p:spTree>
    <p:extLst>
      <p:ext uri="{BB962C8B-B14F-4D97-AF65-F5344CB8AC3E}">
        <p14:creationId xmlns:p14="http://schemas.microsoft.com/office/powerpoint/2010/main" val="576904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Many Tables do We Need?</a:t>
            </a:r>
            <a:endParaRPr lang="zh-CN" altLang="en-US" dirty="0"/>
          </a:p>
        </p:txBody>
      </p:sp>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38</a:t>
            </a:fld>
            <a:endParaRPr lang="en-US" altLang="zh-CN"/>
          </a:p>
        </p:txBody>
      </p:sp>
      <p:sp>
        <p:nvSpPr>
          <p:cNvPr id="4" name="内容占位符 3"/>
          <p:cNvSpPr>
            <a:spLocks noGrp="1"/>
          </p:cNvSpPr>
          <p:nvPr>
            <p:ph sz="quarter" idx="1"/>
          </p:nvPr>
        </p:nvSpPr>
        <p:spPr/>
        <p:txBody>
          <a:bodyPr>
            <a:normAutofit/>
          </a:bodyPr>
          <a:lstStyle/>
          <a:p>
            <a:r>
              <a:rPr lang="en-US" altLang="zh-CN" dirty="0"/>
              <a:t>Today is Turing’ birthday. He invites a lot of friends. Now it’s dinner time. Turing wants to know how many tables he needs at least. You have to notice that not all the friends know each other, and all the friends do not want to stay with strangers.</a:t>
            </a:r>
          </a:p>
          <a:p>
            <a:pPr lvl="1"/>
            <a:r>
              <a:rPr lang="en-US" altLang="zh-CN" dirty="0"/>
              <a:t>For example: If A knows B, B knows C, and D knows E, so A, B, C can stay in one table, and D, E have to stay in the other one. So Turing needs 2 tables.</a:t>
            </a:r>
            <a:endParaRPr lang="zh-CN" altLang="en-US" dirty="0"/>
          </a:p>
        </p:txBody>
      </p:sp>
    </p:spTree>
    <p:extLst>
      <p:ext uri="{BB962C8B-B14F-4D97-AF65-F5344CB8AC3E}">
        <p14:creationId xmlns:p14="http://schemas.microsoft.com/office/powerpoint/2010/main" val="2703002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 is Better</a:t>
            </a:r>
            <a:endParaRPr lang="zh-CN" altLang="en-US" dirty="0"/>
          </a:p>
        </p:txBody>
      </p:sp>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39</a:t>
            </a:fld>
            <a:endParaRPr lang="en-US" altLang="zh-CN"/>
          </a:p>
        </p:txBody>
      </p:sp>
      <p:sp>
        <p:nvSpPr>
          <p:cNvPr id="4" name="内容占位符 3"/>
          <p:cNvSpPr>
            <a:spLocks noGrp="1"/>
          </p:cNvSpPr>
          <p:nvPr>
            <p:ph sz="quarter" idx="1"/>
          </p:nvPr>
        </p:nvSpPr>
        <p:spPr/>
        <p:txBody>
          <a:bodyPr>
            <a:normAutofit fontScale="92500" lnSpcReduction="10000"/>
          </a:bodyPr>
          <a:lstStyle/>
          <a:p>
            <a:r>
              <a:rPr lang="en-US" altLang="zh-CN" dirty="0"/>
              <a:t>Mr. Wang wants some boys to help him with a project. Because the project is rather complex, </a:t>
            </a:r>
            <a:r>
              <a:rPr lang="en-US" altLang="zh-CN" b="1" dirty="0"/>
              <a:t>the more boys come, the better it will be</a:t>
            </a:r>
            <a:r>
              <a:rPr lang="en-US" altLang="zh-CN" dirty="0"/>
              <a:t>. Of course there are certain requirements.</a:t>
            </a:r>
          </a:p>
          <a:p>
            <a:r>
              <a:rPr lang="en-US" altLang="zh-CN" dirty="0"/>
              <a:t>Mr. Wang selected a room big enough to hold the boys. The boy who are not been chosen has to leave the room immediately. There are 10,000,000 boys in the room numbered from 1 to 10,000,000 at the very beginning. After Mr. Wang’s selection any two of them who are still in this room should be friends (direct or indirect), or there is only one boy left. Given all the direct friend-pairs, you should decide the best way.</a:t>
            </a:r>
            <a:endParaRPr lang="zh-CN" altLang="en-US" dirty="0"/>
          </a:p>
        </p:txBody>
      </p:sp>
    </p:spTree>
    <p:extLst>
      <p:ext uri="{BB962C8B-B14F-4D97-AF65-F5344CB8AC3E}">
        <p14:creationId xmlns:p14="http://schemas.microsoft.com/office/powerpoint/2010/main" val="58592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宋体" panose="02010600030101010101" pitchFamily="2" charset="-122"/>
              </a:rPr>
              <a:t>Content</a:t>
            </a:r>
            <a:endParaRPr lang="zh-CN" altLang="en-US" dirty="0"/>
          </a:p>
        </p:txBody>
      </p:sp>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4</a:t>
            </a:fld>
            <a:endParaRPr lang="en-US" altLang="zh-CN"/>
          </a:p>
        </p:txBody>
      </p:sp>
      <p:sp>
        <p:nvSpPr>
          <p:cNvPr id="4" name="内容占位符 3"/>
          <p:cNvSpPr>
            <a:spLocks noGrp="1"/>
          </p:cNvSpPr>
          <p:nvPr>
            <p:ph sz="quarter" idx="1"/>
          </p:nvPr>
        </p:nvSpPr>
        <p:spPr/>
        <p:txBody>
          <a:bodyPr/>
          <a:lstStyle/>
          <a:p>
            <a:pPr>
              <a:lnSpc>
                <a:spcPct val="80000"/>
              </a:lnSpc>
            </a:pPr>
            <a:endParaRPr lang="en-US" altLang="zh-CN" dirty="0"/>
          </a:p>
          <a:p>
            <a:pPr>
              <a:lnSpc>
                <a:spcPct val="80000"/>
              </a:lnSpc>
            </a:pPr>
            <a:r>
              <a:rPr lang="en-US" altLang="zh-CN" dirty="0"/>
              <a:t>Hashing  &amp; Universal Hashing</a:t>
            </a:r>
          </a:p>
          <a:p>
            <a:pPr>
              <a:lnSpc>
                <a:spcPct val="80000"/>
              </a:lnSpc>
            </a:pPr>
            <a:r>
              <a:rPr lang="en-US" altLang="zh-CN" dirty="0"/>
              <a:t>Amortized Analysis</a:t>
            </a:r>
          </a:p>
          <a:p>
            <a:pPr>
              <a:lnSpc>
                <a:spcPct val="80000"/>
              </a:lnSpc>
            </a:pPr>
            <a:r>
              <a:rPr lang="en-US" altLang="zh-CN" dirty="0"/>
              <a:t>Union-Find Examples</a:t>
            </a:r>
          </a:p>
        </p:txBody>
      </p:sp>
    </p:spTree>
    <p:extLst>
      <p:ext uri="{BB962C8B-B14F-4D97-AF65-F5344CB8AC3E}">
        <p14:creationId xmlns:p14="http://schemas.microsoft.com/office/powerpoint/2010/main" val="4148311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a:t>Maze Creating</a:t>
            </a:r>
          </a:p>
        </p:txBody>
      </p:sp>
      <p:sp>
        <p:nvSpPr>
          <p:cNvPr id="114756" name="Text Box 68"/>
          <p:cNvSpPr txBox="1">
            <a:spLocks noChangeArrowheads="1"/>
          </p:cNvSpPr>
          <p:nvPr/>
        </p:nvSpPr>
        <p:spPr bwMode="auto">
          <a:xfrm>
            <a:off x="4953000" y="1905000"/>
            <a:ext cx="2514600" cy="758825"/>
          </a:xfrm>
          <a:prstGeom prst="rect">
            <a:avLst/>
          </a:prstGeom>
          <a:solidFill>
            <a:srgbClr val="FFFF99"/>
          </a:solidFill>
          <a:ln w="57150" cmpd="thickThin">
            <a:solidFill>
              <a:srgbClr val="FFCC00"/>
            </a:solidFill>
            <a:miter lim="800000"/>
            <a:headEnd/>
            <a:tailEnd/>
          </a:ln>
          <a:effectLst>
            <a:outerShdw dist="107763" dir="18900000" algn="ctr" rotWithShape="0">
              <a:schemeClr val="bg2"/>
            </a:outerShdw>
          </a:effectLst>
        </p:spPr>
        <p:txBody>
          <a:bodyPr>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dirty="0"/>
              <a:t>Selecting a wall to pull down randomly</a:t>
            </a:r>
          </a:p>
        </p:txBody>
      </p:sp>
      <p:sp>
        <p:nvSpPr>
          <p:cNvPr id="8196" name="Rectangle 5"/>
          <p:cNvSpPr>
            <a:spLocks noChangeArrowheads="1"/>
          </p:cNvSpPr>
          <p:nvPr/>
        </p:nvSpPr>
        <p:spPr bwMode="auto">
          <a:xfrm>
            <a:off x="2371725" y="22860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197" name="Rectangle 7"/>
          <p:cNvSpPr>
            <a:spLocks noChangeArrowheads="1"/>
          </p:cNvSpPr>
          <p:nvPr/>
        </p:nvSpPr>
        <p:spPr bwMode="auto">
          <a:xfrm>
            <a:off x="3282950" y="22860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198" name="Rectangle 8"/>
          <p:cNvSpPr>
            <a:spLocks noChangeArrowheads="1"/>
          </p:cNvSpPr>
          <p:nvPr/>
        </p:nvSpPr>
        <p:spPr bwMode="auto">
          <a:xfrm>
            <a:off x="3733800" y="22860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199" name="Rectangle 10"/>
          <p:cNvSpPr>
            <a:spLocks noChangeArrowheads="1"/>
          </p:cNvSpPr>
          <p:nvPr/>
        </p:nvSpPr>
        <p:spPr bwMode="auto">
          <a:xfrm>
            <a:off x="1905000" y="27432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00" name="Rectangle 11"/>
          <p:cNvSpPr>
            <a:spLocks noChangeArrowheads="1"/>
          </p:cNvSpPr>
          <p:nvPr/>
        </p:nvSpPr>
        <p:spPr bwMode="auto">
          <a:xfrm>
            <a:off x="2362200" y="27432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01" name="Rectangle 12"/>
          <p:cNvSpPr>
            <a:spLocks noChangeArrowheads="1"/>
          </p:cNvSpPr>
          <p:nvPr/>
        </p:nvSpPr>
        <p:spPr bwMode="auto">
          <a:xfrm>
            <a:off x="2819400" y="2743200"/>
            <a:ext cx="457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02" name="Rectangle 13"/>
          <p:cNvSpPr>
            <a:spLocks noChangeArrowheads="1"/>
          </p:cNvSpPr>
          <p:nvPr/>
        </p:nvSpPr>
        <p:spPr bwMode="auto">
          <a:xfrm>
            <a:off x="3276600" y="27432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03" name="Rectangle 14"/>
          <p:cNvSpPr>
            <a:spLocks noChangeArrowheads="1"/>
          </p:cNvSpPr>
          <p:nvPr/>
        </p:nvSpPr>
        <p:spPr bwMode="auto">
          <a:xfrm>
            <a:off x="3733800" y="2746375"/>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04" name="Rectangle 38"/>
          <p:cNvSpPr>
            <a:spLocks noChangeArrowheads="1"/>
          </p:cNvSpPr>
          <p:nvPr/>
        </p:nvSpPr>
        <p:spPr bwMode="auto">
          <a:xfrm>
            <a:off x="2366963" y="3203575"/>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05" name="Rectangle 40"/>
          <p:cNvSpPr>
            <a:spLocks noChangeArrowheads="1"/>
          </p:cNvSpPr>
          <p:nvPr/>
        </p:nvSpPr>
        <p:spPr bwMode="auto">
          <a:xfrm>
            <a:off x="3276600" y="3200400"/>
            <a:ext cx="466725" cy="46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06" name="Rectangle 41"/>
          <p:cNvSpPr>
            <a:spLocks noChangeArrowheads="1"/>
          </p:cNvSpPr>
          <p:nvPr/>
        </p:nvSpPr>
        <p:spPr bwMode="auto">
          <a:xfrm>
            <a:off x="3743325" y="3200400"/>
            <a:ext cx="45085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07" name="Rectangle 52"/>
          <p:cNvSpPr>
            <a:spLocks noChangeArrowheads="1"/>
          </p:cNvSpPr>
          <p:nvPr/>
        </p:nvSpPr>
        <p:spPr bwMode="auto">
          <a:xfrm>
            <a:off x="1909763" y="366395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08" name="Rectangle 53"/>
          <p:cNvSpPr>
            <a:spLocks noChangeArrowheads="1"/>
          </p:cNvSpPr>
          <p:nvPr/>
        </p:nvSpPr>
        <p:spPr bwMode="auto">
          <a:xfrm>
            <a:off x="2366963" y="366395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09" name="Rectangle 54"/>
          <p:cNvSpPr>
            <a:spLocks noChangeArrowheads="1"/>
          </p:cNvSpPr>
          <p:nvPr/>
        </p:nvSpPr>
        <p:spPr bwMode="auto">
          <a:xfrm>
            <a:off x="2824163" y="366395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10" name="Rectangle 55"/>
          <p:cNvSpPr>
            <a:spLocks noChangeArrowheads="1"/>
          </p:cNvSpPr>
          <p:nvPr/>
        </p:nvSpPr>
        <p:spPr bwMode="auto">
          <a:xfrm>
            <a:off x="3281363" y="366395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11" name="Rectangle 56"/>
          <p:cNvSpPr>
            <a:spLocks noChangeArrowheads="1"/>
          </p:cNvSpPr>
          <p:nvPr/>
        </p:nvSpPr>
        <p:spPr bwMode="auto">
          <a:xfrm>
            <a:off x="3733800" y="36576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12" name="Rectangle 57"/>
          <p:cNvSpPr>
            <a:spLocks noChangeArrowheads="1"/>
          </p:cNvSpPr>
          <p:nvPr/>
        </p:nvSpPr>
        <p:spPr bwMode="auto">
          <a:xfrm>
            <a:off x="1905000" y="4116388"/>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13" name="Rectangle 58"/>
          <p:cNvSpPr>
            <a:spLocks noChangeArrowheads="1"/>
          </p:cNvSpPr>
          <p:nvPr/>
        </p:nvSpPr>
        <p:spPr bwMode="auto">
          <a:xfrm>
            <a:off x="2362200" y="4116388"/>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14" name="Rectangle 59"/>
          <p:cNvSpPr>
            <a:spLocks noChangeArrowheads="1"/>
          </p:cNvSpPr>
          <p:nvPr/>
        </p:nvSpPr>
        <p:spPr bwMode="auto">
          <a:xfrm>
            <a:off x="2819400" y="4116388"/>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15" name="Rectangle 60"/>
          <p:cNvSpPr>
            <a:spLocks noChangeArrowheads="1"/>
          </p:cNvSpPr>
          <p:nvPr/>
        </p:nvSpPr>
        <p:spPr bwMode="auto">
          <a:xfrm>
            <a:off x="3276600" y="4116388"/>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zh-CN" sz="2400"/>
          </a:p>
        </p:txBody>
      </p:sp>
      <p:sp>
        <p:nvSpPr>
          <p:cNvPr id="8216" name="Line 63"/>
          <p:cNvSpPr>
            <a:spLocks noChangeShapeType="1"/>
          </p:cNvSpPr>
          <p:nvPr/>
        </p:nvSpPr>
        <p:spPr bwMode="auto">
          <a:xfrm>
            <a:off x="1447800" y="2514600"/>
            <a:ext cx="838200" cy="0"/>
          </a:xfrm>
          <a:prstGeom prst="line">
            <a:avLst/>
          </a:prstGeom>
          <a:noFill/>
          <a:ln w="15875">
            <a:solidFill>
              <a:srgbClr val="FF66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8217" name="Text Box 64"/>
          <p:cNvSpPr txBox="1">
            <a:spLocks noChangeArrowheads="1"/>
          </p:cNvSpPr>
          <p:nvPr/>
        </p:nvSpPr>
        <p:spPr bwMode="auto">
          <a:xfrm>
            <a:off x="1295400" y="20574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t>Inlet</a:t>
            </a:r>
          </a:p>
        </p:txBody>
      </p:sp>
      <p:sp>
        <p:nvSpPr>
          <p:cNvPr id="8218" name="Line 65"/>
          <p:cNvSpPr>
            <a:spLocks noChangeShapeType="1"/>
          </p:cNvSpPr>
          <p:nvPr/>
        </p:nvSpPr>
        <p:spPr bwMode="auto">
          <a:xfrm>
            <a:off x="3886200" y="4343400"/>
            <a:ext cx="838200" cy="0"/>
          </a:xfrm>
          <a:prstGeom prst="line">
            <a:avLst/>
          </a:prstGeom>
          <a:noFill/>
          <a:ln w="15875">
            <a:solidFill>
              <a:srgbClr val="FF66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8219" name="Text Box 66"/>
          <p:cNvSpPr txBox="1">
            <a:spLocks noChangeArrowheads="1"/>
          </p:cNvSpPr>
          <p:nvPr/>
        </p:nvSpPr>
        <p:spPr bwMode="auto">
          <a:xfrm>
            <a:off x="4038600" y="4419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t>Outlet</a:t>
            </a:r>
          </a:p>
        </p:txBody>
      </p:sp>
      <p:sp>
        <p:nvSpPr>
          <p:cNvPr id="114755" name="Line 67"/>
          <p:cNvSpPr>
            <a:spLocks noChangeShapeType="1"/>
          </p:cNvSpPr>
          <p:nvPr/>
        </p:nvSpPr>
        <p:spPr bwMode="auto">
          <a:xfrm>
            <a:off x="2816225" y="3654425"/>
            <a:ext cx="457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757" name="Line 69"/>
          <p:cNvSpPr>
            <a:spLocks noChangeShapeType="1"/>
          </p:cNvSpPr>
          <p:nvPr/>
        </p:nvSpPr>
        <p:spPr bwMode="auto">
          <a:xfrm flipH="1">
            <a:off x="3213100" y="2362200"/>
            <a:ext cx="1663700" cy="1230313"/>
          </a:xfrm>
          <a:prstGeom prst="line">
            <a:avLst/>
          </a:prstGeom>
          <a:noFill/>
          <a:ln w="9525">
            <a:solidFill>
              <a:srgbClr val="00800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22" name="Text Box 70"/>
          <p:cNvSpPr txBox="1">
            <a:spLocks noChangeArrowheads="1"/>
          </p:cNvSpPr>
          <p:nvPr/>
        </p:nvSpPr>
        <p:spPr bwMode="auto">
          <a:xfrm>
            <a:off x="2951163" y="3203575"/>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i="1"/>
              <a:t>i</a:t>
            </a:r>
          </a:p>
        </p:txBody>
      </p:sp>
      <p:sp>
        <p:nvSpPr>
          <p:cNvPr id="8223" name="Text Box 71"/>
          <p:cNvSpPr txBox="1">
            <a:spLocks noChangeArrowheads="1"/>
          </p:cNvSpPr>
          <p:nvPr/>
        </p:nvSpPr>
        <p:spPr bwMode="auto">
          <a:xfrm>
            <a:off x="2971800" y="3733800"/>
            <a:ext cx="22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i="1"/>
              <a:t>j</a:t>
            </a:r>
          </a:p>
        </p:txBody>
      </p:sp>
      <p:sp>
        <p:nvSpPr>
          <p:cNvPr id="114760" name="Text Box 72"/>
          <p:cNvSpPr txBox="1">
            <a:spLocks noChangeArrowheads="1"/>
          </p:cNvSpPr>
          <p:nvPr/>
        </p:nvSpPr>
        <p:spPr bwMode="auto">
          <a:xfrm>
            <a:off x="5181600" y="2819401"/>
            <a:ext cx="3429000" cy="2435225"/>
          </a:xfrm>
          <a:prstGeom prst="rect">
            <a:avLst/>
          </a:prstGeom>
          <a:solidFill>
            <a:srgbClr val="CCFFCC"/>
          </a:solidFill>
          <a:ln w="57150" cmpd="thinThick">
            <a:solidFill>
              <a:srgbClr val="99CC00"/>
            </a:solidFill>
            <a:miter lim="800000"/>
            <a:headEnd/>
            <a:tailEnd/>
          </a:ln>
          <a:effectLst>
            <a:outerShdw dist="107763" dir="2700000" algn="ctr" rotWithShape="0">
              <a:schemeClr val="bg2"/>
            </a:outerShdw>
          </a:effectLst>
        </p:spPr>
        <p:txBody>
          <a:bodyPr>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t>If </a:t>
            </a:r>
            <a:r>
              <a:rPr lang="en-US" altLang="zh-CN" sz="2000" i="1">
                <a:solidFill>
                  <a:srgbClr val="0000CC"/>
                </a:solidFill>
              </a:rPr>
              <a:t>i,j </a:t>
            </a:r>
            <a:r>
              <a:rPr lang="en-US" altLang="zh-CN" sz="2000">
                <a:solidFill>
                  <a:srgbClr val="0000CC"/>
                </a:solidFill>
              </a:rPr>
              <a:t>are in same equivalence class</a:t>
            </a:r>
            <a:r>
              <a:rPr lang="en-US" altLang="zh-CN" sz="2000" i="1"/>
              <a:t>,</a:t>
            </a:r>
            <a:r>
              <a:rPr lang="en-US" altLang="zh-CN" sz="2000"/>
              <a:t> then select another wall to pull down, otherwise, </a:t>
            </a:r>
            <a:r>
              <a:rPr lang="en-US" altLang="zh-CN" sz="2000">
                <a:solidFill>
                  <a:srgbClr val="0000CC"/>
                </a:solidFill>
              </a:rPr>
              <a:t>joint the two classes into one</a:t>
            </a:r>
            <a:r>
              <a:rPr lang="en-US" altLang="zh-CN" sz="2000"/>
              <a:t>.</a:t>
            </a:r>
          </a:p>
          <a:p>
            <a:pPr eaLnBrk="1" hangingPunct="1">
              <a:spcBef>
                <a:spcPct val="50000"/>
              </a:spcBef>
              <a:buClrTx/>
              <a:buSzTx/>
              <a:buFontTx/>
              <a:buNone/>
            </a:pPr>
            <a:r>
              <a:rPr lang="en-US" altLang="zh-CN" sz="2000"/>
              <a:t>The maze is complete when the inlet and outlet are in one equivalence class.</a:t>
            </a:r>
          </a:p>
        </p:txBody>
      </p:sp>
      <p:sp>
        <p:nvSpPr>
          <p:cNvPr id="8225" name="Line 75"/>
          <p:cNvSpPr>
            <a:spLocks noChangeShapeType="1"/>
          </p:cNvSpPr>
          <p:nvPr/>
        </p:nvSpPr>
        <p:spPr bwMode="auto">
          <a:xfrm>
            <a:off x="1905000" y="3200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26" name="Line 76"/>
          <p:cNvSpPr>
            <a:spLocks noChangeShapeType="1"/>
          </p:cNvSpPr>
          <p:nvPr/>
        </p:nvSpPr>
        <p:spPr bwMode="auto">
          <a:xfrm>
            <a:off x="2819400" y="2286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内容占位符 3"/>
          <p:cNvSpPr txBox="1">
            <a:spLocks/>
          </p:cNvSpPr>
          <p:nvPr/>
        </p:nvSpPr>
        <p:spPr>
          <a:xfrm>
            <a:off x="683568" y="5432359"/>
            <a:ext cx="7772400" cy="982662"/>
          </a:xfrm>
          <a:prstGeom prst="rect">
            <a:avLst/>
          </a:prstGeom>
        </p:spPr>
        <p:txBody>
          <a:bodyPr>
            <a:normAutofit fontScale="925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Times New Roman" pitchFamily="18" charset="0"/>
                <a:ea typeface="+mn-ea"/>
                <a:cs typeface="Times New Roman" pitchFamily="18"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itchFamily="18" charset="0"/>
                <a:ea typeface="+mn-ea"/>
                <a:cs typeface="Times New Roman" pitchFamily="18"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itchFamily="18" charset="0"/>
                <a:ea typeface="+mn-ea"/>
                <a:cs typeface="Times New Roman" pitchFamily="18"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itchFamily="18" charset="0"/>
                <a:ea typeface="+mn-ea"/>
                <a:cs typeface="Times New Roman"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fontAlgn="auto">
              <a:spcAft>
                <a:spcPts val="0"/>
              </a:spcAft>
            </a:pPr>
            <a:r>
              <a:rPr lang="en-US" altLang="zh-CN" dirty="0"/>
              <a:t>The algorithm of Maze creating with </a:t>
            </a:r>
            <a:r>
              <a:rPr lang="en-US" altLang="zh-CN" i="1" dirty="0" err="1"/>
              <a:t>wUnion</a:t>
            </a:r>
            <a:r>
              <a:rPr lang="en-US" altLang="zh-CN" dirty="0"/>
              <a:t> and </a:t>
            </a:r>
            <a:r>
              <a:rPr lang="en-US" altLang="zh-CN" i="1" dirty="0" err="1"/>
              <a:t>cFind</a:t>
            </a:r>
            <a:r>
              <a:rPr lang="en-US" altLang="zh-CN" dirty="0"/>
              <a:t>.</a:t>
            </a:r>
          </a:p>
          <a:p>
            <a:pPr fontAlgn="auto">
              <a:spcAft>
                <a:spcPts val="0"/>
              </a:spcAft>
            </a:pPr>
            <a:r>
              <a:rPr lang="en-US" altLang="zh-CN" dirty="0"/>
              <a:t>The complexity of the algorithm.</a:t>
            </a:r>
            <a:endParaRPr lang="zh-CN" altLang="en-US" dirty="0"/>
          </a:p>
        </p:txBody>
      </p:sp>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40</a:t>
            </a:fld>
            <a:endParaRPr lang="en-US" altLang="zh-CN"/>
          </a:p>
        </p:txBody>
      </p:sp>
    </p:spTree>
    <p:extLst>
      <p:ext uri="{BB962C8B-B14F-4D97-AF65-F5344CB8AC3E}">
        <p14:creationId xmlns:p14="http://schemas.microsoft.com/office/powerpoint/2010/main" val="61169694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17500" y="782638"/>
            <a:ext cx="8637588" cy="701675"/>
          </a:xfrm>
        </p:spPr>
        <p:txBody>
          <a:bodyPr>
            <a:normAutofit fontScale="90000"/>
          </a:bodyPr>
          <a:lstStyle/>
          <a:p>
            <a:pPr eaLnBrk="1" hangingPunct="1"/>
            <a:r>
              <a:rPr lang="en-US" altLang="zh-CN" sz="4000"/>
              <a:t>Amortizing Scheme for </a:t>
            </a:r>
            <a:r>
              <a:rPr lang="en-US" altLang="zh-CN" sz="4000" i="1"/>
              <a:t>wUnion-cFind</a:t>
            </a:r>
            <a:endParaRPr lang="en-US" altLang="zh-CN" sz="4000"/>
          </a:p>
        </p:txBody>
      </p:sp>
      <p:sp>
        <p:nvSpPr>
          <p:cNvPr id="56323" name="Rectangle 3"/>
          <p:cNvSpPr>
            <a:spLocks noGrp="1" noChangeArrowheads="1"/>
          </p:cNvSpPr>
          <p:nvPr>
            <p:ph type="body" idx="1"/>
          </p:nvPr>
        </p:nvSpPr>
        <p:spPr/>
        <p:txBody>
          <a:bodyPr/>
          <a:lstStyle/>
          <a:p>
            <a:pPr eaLnBrk="1" hangingPunct="1">
              <a:lnSpc>
                <a:spcPct val="80000"/>
              </a:lnSpc>
            </a:pPr>
            <a:r>
              <a:rPr lang="en-US" altLang="zh-CN" sz="2800" dirty="0" err="1"/>
              <a:t>makeSet</a:t>
            </a:r>
            <a:endParaRPr lang="en-US" altLang="zh-CN" sz="2800" dirty="0"/>
          </a:p>
          <a:p>
            <a:pPr lvl="1" eaLnBrk="1" hangingPunct="1">
              <a:lnSpc>
                <a:spcPct val="80000"/>
              </a:lnSpc>
            </a:pPr>
            <a:r>
              <a:rPr lang="en-US" altLang="zh-CN" sz="2400" dirty="0"/>
              <a:t>Accounting cost is 4lg*(</a:t>
            </a:r>
            <a:r>
              <a:rPr lang="en-US" altLang="zh-CN" sz="2400" i="1" dirty="0"/>
              <a:t>n</a:t>
            </a:r>
            <a:r>
              <a:rPr lang="en-US" altLang="zh-CN" sz="2400" dirty="0"/>
              <a:t>+1)</a:t>
            </a:r>
          </a:p>
          <a:p>
            <a:pPr lvl="1" eaLnBrk="1" hangingPunct="1">
              <a:lnSpc>
                <a:spcPct val="80000"/>
              </a:lnSpc>
            </a:pPr>
            <a:r>
              <a:rPr lang="en-US" altLang="zh-CN" sz="2400" dirty="0"/>
              <a:t>So, the amortized cost is 1+4lg*(</a:t>
            </a:r>
            <a:r>
              <a:rPr lang="en-US" altLang="zh-CN" sz="2400" i="1" dirty="0"/>
              <a:t>n</a:t>
            </a:r>
            <a:r>
              <a:rPr lang="en-US" altLang="zh-CN" sz="2400" dirty="0"/>
              <a:t>+1)</a:t>
            </a:r>
          </a:p>
          <a:p>
            <a:pPr eaLnBrk="1" hangingPunct="1">
              <a:lnSpc>
                <a:spcPct val="80000"/>
              </a:lnSpc>
            </a:pPr>
            <a:r>
              <a:rPr lang="en-US" altLang="zh-CN" sz="2800" i="1" dirty="0" err="1"/>
              <a:t>wUnion</a:t>
            </a:r>
            <a:endParaRPr lang="en-US" altLang="zh-CN" sz="2800" dirty="0"/>
          </a:p>
          <a:p>
            <a:pPr lvl="1" eaLnBrk="1" hangingPunct="1">
              <a:lnSpc>
                <a:spcPct val="80000"/>
              </a:lnSpc>
            </a:pPr>
            <a:r>
              <a:rPr lang="en-US" altLang="zh-CN" sz="2400" dirty="0"/>
              <a:t>Accounting cost is 0</a:t>
            </a:r>
          </a:p>
          <a:p>
            <a:pPr lvl="1" eaLnBrk="1" hangingPunct="1">
              <a:lnSpc>
                <a:spcPct val="80000"/>
              </a:lnSpc>
            </a:pPr>
            <a:r>
              <a:rPr lang="en-US" altLang="zh-CN" sz="2400" dirty="0"/>
              <a:t>So the amortized cost is 1</a:t>
            </a:r>
          </a:p>
          <a:p>
            <a:pPr eaLnBrk="1" hangingPunct="1">
              <a:lnSpc>
                <a:spcPct val="80000"/>
              </a:lnSpc>
            </a:pPr>
            <a:r>
              <a:rPr lang="en-US" altLang="zh-CN" sz="2800" i="1" dirty="0" err="1"/>
              <a:t>cFind</a:t>
            </a:r>
            <a:endParaRPr lang="en-US" altLang="zh-CN" sz="2800" i="1" dirty="0"/>
          </a:p>
          <a:p>
            <a:pPr lvl="1" eaLnBrk="1" hangingPunct="1">
              <a:lnSpc>
                <a:spcPct val="110000"/>
              </a:lnSpc>
            </a:pPr>
            <a:r>
              <a:rPr lang="en-US" altLang="zh-CN" sz="2400" dirty="0"/>
              <a:t>Amortized cost </a:t>
            </a:r>
            <a:r>
              <a:rPr lang="en-US" altLang="zh-CN" sz="2400" dirty="0">
                <a:sym typeface="Symbol" panose="05050102010706020507" pitchFamily="18" charset="2"/>
              </a:rPr>
              <a:t> </a:t>
            </a:r>
            <a:r>
              <a:rPr lang="en-US" altLang="zh-CN" sz="2400" dirty="0"/>
              <a:t>2k-2((k-1)-(</a:t>
            </a:r>
            <a:r>
              <a:rPr lang="en-US" altLang="zh-CN" sz="2400" dirty="0" err="1"/>
              <a:t>lg</a:t>
            </a:r>
            <a:r>
              <a:rPr lang="en-US" altLang="zh-CN" sz="2400" dirty="0"/>
              <a:t>*(n+1)-1))=2lg*(</a:t>
            </a:r>
            <a:r>
              <a:rPr lang="en-US" altLang="zh-CN" sz="2400" i="1" dirty="0"/>
              <a:t>n</a:t>
            </a:r>
            <a:r>
              <a:rPr lang="en-US" altLang="zh-CN" sz="2400" dirty="0"/>
              <a:t>+1) (Compare with the worst case cost of </a:t>
            </a:r>
            <a:r>
              <a:rPr lang="en-US" altLang="zh-CN" sz="2400" i="1" dirty="0" err="1"/>
              <a:t>cFind</a:t>
            </a:r>
            <a:r>
              <a:rPr lang="en-US" altLang="zh-CN" sz="2400" i="1" dirty="0"/>
              <a:t>, </a:t>
            </a:r>
            <a:r>
              <a:rPr lang="en-US" altLang="zh-CN" sz="2400" dirty="0"/>
              <a:t>2lg</a:t>
            </a:r>
            <a:r>
              <a:rPr lang="en-US" altLang="zh-CN" sz="2400" i="1" dirty="0"/>
              <a:t>n</a:t>
            </a:r>
            <a:r>
              <a:rPr lang="en-US" altLang="zh-CN" sz="2400" dirty="0"/>
              <a:t>)</a:t>
            </a:r>
          </a:p>
        </p:txBody>
      </p:sp>
    </p:spTree>
    <p:extLst>
      <p:ext uri="{BB962C8B-B14F-4D97-AF65-F5344CB8AC3E}">
        <p14:creationId xmlns:p14="http://schemas.microsoft.com/office/powerpoint/2010/main" val="2706656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5705F88-9EDF-4561-96CF-54A9DA1BD143}" type="slidenum">
              <a:rPr lang="zh-CN" altLang="en-US" smtClean="0"/>
              <a:pPr>
                <a:defRPr/>
              </a:pPr>
              <a:t>42</a:t>
            </a:fld>
            <a:endParaRPr lang="en-US" altLang="zh-CN"/>
          </a:p>
        </p:txBody>
      </p:sp>
      <p:pic>
        <p:nvPicPr>
          <p:cNvPr id="3" name="图片 2"/>
          <p:cNvPicPr/>
          <p:nvPr/>
        </p:nvPicPr>
        <p:blipFill rotWithShape="1">
          <a:blip r:embed="rId2" cstate="print">
            <a:extLst>
              <a:ext uri="{28A0092B-C50C-407E-A947-70E740481C1C}">
                <a14:useLocalDpi xmlns:a14="http://schemas.microsoft.com/office/drawing/2010/main" val="0"/>
              </a:ext>
            </a:extLst>
          </a:blip>
          <a:srcRect l="66372" t="37294" r="13492" b="20462"/>
          <a:stretch/>
        </p:blipFill>
        <p:spPr bwMode="auto">
          <a:xfrm>
            <a:off x="5148064" y="980728"/>
            <a:ext cx="3600400" cy="2575160"/>
          </a:xfrm>
          <a:prstGeom prst="rect">
            <a:avLst/>
          </a:prstGeom>
          <a:ln>
            <a:noFill/>
          </a:ln>
          <a:extLst>
            <a:ext uri="{53640926-AAD7-44D8-BBD7-CCE9431645EC}">
              <a14:shadowObscured xmlns:a14="http://schemas.microsoft.com/office/drawing/2010/main"/>
            </a:ext>
          </a:extLst>
        </p:spPr>
      </p:pic>
      <p:sp>
        <p:nvSpPr>
          <p:cNvPr id="4" name="矩形 3"/>
          <p:cNvSpPr/>
          <p:nvPr/>
        </p:nvSpPr>
        <p:spPr>
          <a:xfrm>
            <a:off x="159922" y="190500"/>
            <a:ext cx="8804566" cy="5632311"/>
          </a:xfrm>
          <a:prstGeom prst="rect">
            <a:avLst/>
          </a:prstGeom>
        </p:spPr>
        <p:txBody>
          <a:bodyPr wrap="square">
            <a:spAutoFit/>
          </a:bodyPr>
          <a:lstStyle/>
          <a:p>
            <a:pPr marL="228600" indent="266700" algn="just">
              <a:spcAft>
                <a:spcPts val="0"/>
              </a:spcAft>
            </a:pPr>
            <a:r>
              <a:rPr lang="zh-CN" altLang="zh-CN" kern="100" dirty="0">
                <a:ea typeface="宋体" panose="02010600030101010101" pitchFamily="2" charset="-122"/>
              </a:rPr>
              <a:t>初始化：</a:t>
            </a:r>
            <a:r>
              <a:rPr lang="en-US" altLang="zh-CN" i="1" kern="100" dirty="0">
                <a:ea typeface="宋体" panose="02010600030101010101" pitchFamily="2" charset="-122"/>
              </a:rPr>
              <a:t>makeset</a:t>
            </a:r>
            <a:r>
              <a:rPr lang="zh-CN" altLang="zh-CN" kern="100" dirty="0">
                <a:ea typeface="宋体" panose="02010600030101010101" pitchFamily="2" charset="-122"/>
              </a:rPr>
              <a:t>将所有单元格都独立形成一个类；</a:t>
            </a:r>
          </a:p>
          <a:p>
            <a:pPr marL="228600" indent="266700" algn="just">
              <a:spcAft>
                <a:spcPts val="0"/>
              </a:spcAft>
            </a:pPr>
            <a:r>
              <a:rPr lang="en-US" altLang="zh-CN" kern="100" dirty="0">
                <a:ea typeface="宋体" panose="02010600030101010101" pitchFamily="2" charset="-122"/>
              </a:rPr>
              <a:t>While</a:t>
            </a:r>
            <a:r>
              <a:rPr lang="zh-CN" altLang="zh-CN" kern="100" dirty="0">
                <a:ea typeface="宋体" panose="02010600030101010101" pitchFamily="2" charset="-122"/>
              </a:rPr>
              <a:t>（</a:t>
            </a:r>
            <a:r>
              <a:rPr lang="en-US" altLang="zh-CN" kern="100" dirty="0">
                <a:ea typeface="宋体" panose="02010600030101010101" pitchFamily="2" charset="-122"/>
              </a:rPr>
              <a:t>cFind(</a:t>
            </a:r>
            <a:r>
              <a:rPr lang="en-US" altLang="zh-CN" i="1" kern="100" dirty="0">
                <a:ea typeface="宋体" panose="02010600030101010101" pitchFamily="2" charset="-122"/>
              </a:rPr>
              <a:t>s</a:t>
            </a:r>
            <a:r>
              <a:rPr lang="en-US" altLang="zh-CN" kern="100" dirty="0">
                <a:ea typeface="宋体" panose="02010600030101010101" pitchFamily="2" charset="-122"/>
              </a:rPr>
              <a:t>) != cFind(</a:t>
            </a:r>
            <a:r>
              <a:rPr lang="en-US" altLang="zh-CN" i="1" kern="100" dirty="0">
                <a:ea typeface="宋体" panose="02010600030101010101" pitchFamily="2" charset="-122"/>
              </a:rPr>
              <a:t>t</a:t>
            </a:r>
            <a:r>
              <a:rPr lang="en-US" altLang="zh-CN" kern="100" dirty="0">
                <a:ea typeface="宋体" panose="02010600030101010101" pitchFamily="2" charset="-122"/>
              </a:rPr>
              <a:t>)</a:t>
            </a:r>
            <a:r>
              <a:rPr lang="zh-CN" altLang="zh-CN" kern="100" dirty="0">
                <a:ea typeface="宋体" panose="02010600030101010101" pitchFamily="2" charset="-122"/>
              </a:rPr>
              <a:t>）</a:t>
            </a:r>
            <a:r>
              <a:rPr lang="en-US" altLang="zh-CN" kern="100" dirty="0">
                <a:ea typeface="宋体" panose="02010600030101010101" pitchFamily="2" charset="-122"/>
              </a:rPr>
              <a:t>{</a:t>
            </a:r>
            <a:endParaRPr lang="zh-CN" altLang="zh-CN" kern="100" dirty="0">
              <a:ea typeface="宋体" panose="02010600030101010101" pitchFamily="2" charset="-122"/>
            </a:endParaRPr>
          </a:p>
          <a:p>
            <a:pPr marL="228600" indent="266700" algn="just">
              <a:spcAft>
                <a:spcPts val="0"/>
              </a:spcAft>
            </a:pPr>
            <a:r>
              <a:rPr lang="en-US" altLang="zh-CN" i="1" kern="100" dirty="0">
                <a:ea typeface="宋体" panose="02010600030101010101" pitchFamily="2" charset="-122"/>
              </a:rPr>
              <a:t>      </a:t>
            </a:r>
            <a:r>
              <a:rPr lang="en-US" altLang="zh-CN" kern="100" dirty="0">
                <a:ea typeface="宋体" panose="02010600030101010101" pitchFamily="2" charset="-122"/>
              </a:rPr>
              <a:t>randomly select </a:t>
            </a:r>
            <a:r>
              <a:rPr lang="zh-CN" altLang="zh-CN" kern="100" dirty="0">
                <a:ea typeface="宋体" panose="02010600030101010101" pitchFamily="2" charset="-122"/>
              </a:rPr>
              <a:t>单元格</a:t>
            </a:r>
            <a:r>
              <a:rPr lang="en-US" altLang="zh-CN" i="1" kern="100" dirty="0">
                <a:ea typeface="宋体" panose="02010600030101010101" pitchFamily="2" charset="-122"/>
              </a:rPr>
              <a:t>i</a:t>
            </a:r>
            <a:r>
              <a:rPr lang="zh-CN" altLang="zh-CN" kern="100" dirty="0">
                <a:ea typeface="宋体" panose="02010600030101010101" pitchFamily="2" charset="-122"/>
              </a:rPr>
              <a:t>与</a:t>
            </a:r>
            <a:r>
              <a:rPr lang="en-US" altLang="zh-CN" i="1" kern="100" dirty="0">
                <a:ea typeface="宋体" panose="02010600030101010101" pitchFamily="2" charset="-122"/>
              </a:rPr>
              <a:t>j</a:t>
            </a:r>
            <a:r>
              <a:rPr lang="en-US" altLang="zh-CN" kern="100" dirty="0">
                <a:ea typeface="宋体" panose="02010600030101010101" pitchFamily="2" charset="-122"/>
              </a:rPr>
              <a:t>;</a:t>
            </a:r>
          </a:p>
          <a:p>
            <a:pPr marL="228600" indent="266700" algn="just">
              <a:spcAft>
                <a:spcPts val="0"/>
              </a:spcAft>
            </a:pPr>
            <a:r>
              <a:rPr lang="zh-CN" altLang="en-US" kern="100" dirty="0">
                <a:ea typeface="宋体" panose="02010600030101010101" pitchFamily="2" charset="-122"/>
              </a:rPr>
              <a:t>      </a:t>
            </a:r>
            <a:r>
              <a:rPr lang="en-US" altLang="zh-CN" kern="100" dirty="0">
                <a:ea typeface="宋体" panose="02010600030101010101" pitchFamily="2" charset="-122"/>
              </a:rPr>
              <a:t>x=</a:t>
            </a:r>
            <a:r>
              <a:rPr lang="en-US" altLang="zh-CN" kern="100" dirty="0" err="1">
                <a:ea typeface="宋体" panose="02010600030101010101" pitchFamily="2" charset="-122"/>
              </a:rPr>
              <a:t>cFind</a:t>
            </a:r>
            <a:r>
              <a:rPr lang="en-US" altLang="zh-CN" kern="100" dirty="0">
                <a:ea typeface="宋体" panose="02010600030101010101" pitchFamily="2" charset="-122"/>
              </a:rPr>
              <a:t>(</a:t>
            </a:r>
            <a:r>
              <a:rPr lang="en-US" altLang="zh-CN" i="1" kern="100" dirty="0" err="1">
                <a:ea typeface="宋体" panose="02010600030101010101" pitchFamily="2" charset="-122"/>
              </a:rPr>
              <a:t>i</a:t>
            </a:r>
            <a:r>
              <a:rPr lang="en-US" altLang="zh-CN" kern="100" dirty="0">
                <a:ea typeface="宋体" panose="02010600030101010101" pitchFamily="2" charset="-122"/>
              </a:rPr>
              <a:t>);</a:t>
            </a:r>
          </a:p>
          <a:p>
            <a:pPr marL="228600" indent="266700" algn="just">
              <a:spcAft>
                <a:spcPts val="0"/>
              </a:spcAft>
            </a:pPr>
            <a:r>
              <a:rPr lang="en-US" altLang="zh-CN" kern="100" dirty="0">
                <a:ea typeface="宋体" panose="02010600030101010101" pitchFamily="2" charset="-122"/>
              </a:rPr>
              <a:t>      y= </a:t>
            </a:r>
            <a:r>
              <a:rPr lang="en-US" altLang="zh-CN" kern="100" dirty="0" err="1">
                <a:ea typeface="宋体" panose="02010600030101010101" pitchFamily="2" charset="-122"/>
              </a:rPr>
              <a:t>cFind</a:t>
            </a:r>
            <a:r>
              <a:rPr lang="en-US" altLang="zh-CN" kern="100" dirty="0">
                <a:ea typeface="宋体" panose="02010600030101010101" pitchFamily="2" charset="-122"/>
              </a:rPr>
              <a:t>(</a:t>
            </a:r>
            <a:r>
              <a:rPr lang="en-US" altLang="zh-CN" i="1" kern="100" dirty="0">
                <a:ea typeface="宋体" panose="02010600030101010101" pitchFamily="2" charset="-122"/>
              </a:rPr>
              <a:t>j</a:t>
            </a:r>
            <a:r>
              <a:rPr lang="en-US" altLang="zh-CN" kern="100" dirty="0">
                <a:ea typeface="宋体" panose="02010600030101010101" pitchFamily="2" charset="-122"/>
              </a:rPr>
              <a:t>);</a:t>
            </a:r>
            <a:endParaRPr lang="zh-CN" altLang="zh-CN" kern="100" dirty="0">
              <a:ea typeface="宋体" panose="02010600030101010101" pitchFamily="2" charset="-122"/>
            </a:endParaRPr>
          </a:p>
          <a:p>
            <a:pPr marL="228600" indent="266700" algn="just">
              <a:spcAft>
                <a:spcPts val="0"/>
              </a:spcAft>
            </a:pPr>
            <a:r>
              <a:rPr lang="en-US" altLang="zh-CN" kern="100" dirty="0">
                <a:ea typeface="宋体" panose="02010600030101010101" pitchFamily="2" charset="-122"/>
              </a:rPr>
              <a:t>      if (x!=y){</a:t>
            </a:r>
            <a:endParaRPr lang="zh-CN" altLang="zh-CN" kern="100" dirty="0">
              <a:ea typeface="宋体" panose="02010600030101010101" pitchFamily="2" charset="-122"/>
            </a:endParaRPr>
          </a:p>
          <a:p>
            <a:pPr marL="228600" indent="266700" algn="just">
              <a:spcAft>
                <a:spcPts val="0"/>
              </a:spcAft>
            </a:pPr>
            <a:r>
              <a:rPr lang="en-US" altLang="zh-CN" kern="100" dirty="0">
                <a:ea typeface="宋体" panose="02010600030101010101" pitchFamily="2" charset="-122"/>
              </a:rPr>
              <a:t>		break(</a:t>
            </a:r>
            <a:r>
              <a:rPr lang="en-US" altLang="zh-CN" i="1" kern="100" dirty="0">
                <a:ea typeface="宋体" panose="02010600030101010101" pitchFamily="2" charset="-122"/>
              </a:rPr>
              <a:t>i</a:t>
            </a:r>
            <a:r>
              <a:rPr lang="en-US" altLang="zh-CN" kern="100" dirty="0">
                <a:ea typeface="宋体" panose="02010600030101010101" pitchFamily="2" charset="-122"/>
              </a:rPr>
              <a:t>, </a:t>
            </a:r>
            <a:r>
              <a:rPr lang="en-US" altLang="zh-CN" i="1" kern="100" dirty="0">
                <a:ea typeface="宋体" panose="02010600030101010101" pitchFamily="2" charset="-122"/>
              </a:rPr>
              <a:t>j</a:t>
            </a:r>
            <a:r>
              <a:rPr lang="en-US" altLang="zh-CN" kern="100" dirty="0">
                <a:ea typeface="宋体" panose="02010600030101010101" pitchFamily="2" charset="-122"/>
              </a:rPr>
              <a:t>);</a:t>
            </a:r>
            <a:endParaRPr lang="zh-CN" altLang="zh-CN" kern="100" dirty="0">
              <a:ea typeface="宋体" panose="02010600030101010101" pitchFamily="2" charset="-122"/>
            </a:endParaRPr>
          </a:p>
          <a:p>
            <a:pPr marL="228600" indent="266700" algn="just">
              <a:spcAft>
                <a:spcPts val="0"/>
              </a:spcAft>
            </a:pPr>
            <a:r>
              <a:rPr lang="en-US" altLang="zh-CN" kern="100" dirty="0">
                <a:ea typeface="宋体" panose="02010600030101010101" pitchFamily="2" charset="-122"/>
              </a:rPr>
              <a:t>		</a:t>
            </a:r>
            <a:r>
              <a:rPr lang="en-US" altLang="zh-CN" kern="100" dirty="0" err="1">
                <a:ea typeface="宋体" panose="02010600030101010101" pitchFamily="2" charset="-122"/>
              </a:rPr>
              <a:t>wUnion</a:t>
            </a:r>
            <a:r>
              <a:rPr lang="en-US" altLang="zh-CN" kern="100" dirty="0">
                <a:ea typeface="宋体" panose="02010600030101010101" pitchFamily="2" charset="-122"/>
              </a:rPr>
              <a:t>(</a:t>
            </a:r>
            <a:r>
              <a:rPr lang="en-US" altLang="zh-CN" i="1" kern="100" dirty="0">
                <a:ea typeface="宋体" panose="02010600030101010101" pitchFamily="2" charset="-122"/>
              </a:rPr>
              <a:t>x</a:t>
            </a:r>
            <a:r>
              <a:rPr lang="en-US" altLang="zh-CN" kern="100" dirty="0">
                <a:ea typeface="宋体" panose="02010600030101010101" pitchFamily="2" charset="-122"/>
              </a:rPr>
              <a:t>, </a:t>
            </a:r>
            <a:r>
              <a:rPr lang="en-US" altLang="zh-CN" i="1" kern="100" dirty="0">
                <a:ea typeface="宋体" panose="02010600030101010101" pitchFamily="2" charset="-122"/>
              </a:rPr>
              <a:t>y</a:t>
            </a:r>
            <a:r>
              <a:rPr lang="en-US" altLang="zh-CN" kern="100" dirty="0">
                <a:ea typeface="宋体" panose="02010600030101010101" pitchFamily="2" charset="-122"/>
              </a:rPr>
              <a:t>);</a:t>
            </a:r>
            <a:endParaRPr lang="zh-CN" altLang="zh-CN" kern="100" dirty="0">
              <a:ea typeface="宋体" panose="02010600030101010101" pitchFamily="2" charset="-122"/>
            </a:endParaRPr>
          </a:p>
          <a:p>
            <a:pPr marL="228600" indent="266700" algn="just">
              <a:spcAft>
                <a:spcPts val="0"/>
              </a:spcAft>
            </a:pPr>
            <a:r>
              <a:rPr lang="en-US" altLang="zh-CN" kern="100" dirty="0">
                <a:ea typeface="宋体" panose="02010600030101010101" pitchFamily="2" charset="-122"/>
              </a:rPr>
              <a:t>		}</a:t>
            </a:r>
            <a:endParaRPr lang="zh-CN" altLang="zh-CN" kern="100" dirty="0">
              <a:ea typeface="宋体" panose="02010600030101010101" pitchFamily="2" charset="-122"/>
            </a:endParaRPr>
          </a:p>
          <a:p>
            <a:pPr marL="228600" indent="266700" algn="just">
              <a:spcAft>
                <a:spcPts val="0"/>
              </a:spcAft>
            </a:pPr>
            <a:r>
              <a:rPr lang="en-US" altLang="zh-CN" kern="100" dirty="0">
                <a:ea typeface="宋体" panose="02010600030101010101" pitchFamily="2" charset="-122"/>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i="1" kern="100" dirty="0">
                <a:latin typeface="Calibri" panose="020F0502020204030204" pitchFamily="34" charset="0"/>
                <a:ea typeface="宋体" panose="02010600030101010101" pitchFamily="2" charset="-122"/>
                <a:cs typeface="Times New Roman" panose="02020603050405020304" pitchFamily="18" charset="0"/>
              </a:rPr>
              <a:t>makeset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的代价为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[1+4log*(</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nm</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nm</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while</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循环最坏情况执行</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nm</a:t>
            </a:r>
            <a:r>
              <a:rPr lang="zh-CN" altLang="zh-CN" kern="100" dirty="0">
                <a:latin typeface="Calibri" panose="020F0502020204030204" pitchFamily="34" charset="0"/>
                <a:ea typeface="宋体" panose="02010600030101010101" pitchFamily="2" charset="-122"/>
                <a:cs typeface="Times New Roman" panose="02020603050405020304" pitchFamily="18" charset="0"/>
              </a:rPr>
              <a:t>次，每一次代价为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2log*(</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nm</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O</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O</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总</a:t>
            </a:r>
            <a:r>
              <a:rPr lang="zh-CN" altLang="en-US" kern="100" dirty="0">
                <a:latin typeface="Calibri" panose="020F0502020204030204" pitchFamily="34" charset="0"/>
                <a:ea typeface="宋体" panose="02010600030101010101" pitchFamily="2" charset="-122"/>
                <a:cs typeface="Times New Roman" panose="02020603050405020304" pitchFamily="18" charset="0"/>
              </a:rPr>
              <a:t>代</a:t>
            </a:r>
            <a:r>
              <a:rPr lang="zh-CN" altLang="zh-CN" kern="100" dirty="0">
                <a:latin typeface="Calibri" panose="020F0502020204030204" pitchFamily="34" charset="0"/>
                <a:ea typeface="宋体" panose="02010600030101010101" pitchFamily="2" charset="-122"/>
                <a:cs typeface="Times New Roman" panose="02020603050405020304" pitchFamily="18" charset="0"/>
              </a:rPr>
              <a:t>价：</a:t>
            </a:r>
            <a:r>
              <a:rPr lang="en-US" altLang="zh-CN" kern="100" dirty="0">
                <a:latin typeface="Calibri" panose="020F0502020204030204" pitchFamily="34" charset="0"/>
                <a:ea typeface="宋体" panose="02010600030101010101" pitchFamily="2" charset="-122"/>
                <a:cs typeface="Times New Roman" panose="02020603050405020304" pitchFamily="18" charset="0"/>
              </a:rPr>
              <a:t>[1+4log*(</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nm</a:t>
            </a:r>
            <a:r>
              <a:rPr lang="en-US" altLang="zh-CN" kern="100" dirty="0">
                <a:latin typeface="Calibri" panose="020F0502020204030204" pitchFamily="34" charset="0"/>
                <a:ea typeface="宋体" panose="02010600030101010101" pitchFamily="2" charset="-122"/>
                <a:cs typeface="Times New Roman" panose="02020603050405020304" pitchFamily="18" charset="0"/>
              </a:rPr>
              <a:t>+1)](</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nm</a:t>
            </a:r>
            <a:r>
              <a:rPr lang="en-US" altLang="zh-CN" kern="100" dirty="0">
                <a:latin typeface="Calibri" panose="020F0502020204030204" pitchFamily="34" charset="0"/>
                <a:ea typeface="宋体" panose="02010600030101010101" pitchFamily="2" charset="-122"/>
                <a:cs typeface="Times New Roman" panose="02020603050405020304" pitchFamily="18" charset="0"/>
              </a:rPr>
              <a:t>)+ 2log*(</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nm</a:t>
            </a:r>
            <a:r>
              <a:rPr lang="en-US" altLang="zh-CN" kern="100" dirty="0">
                <a:latin typeface="Calibri" panose="020F0502020204030204" pitchFamily="34" charset="0"/>
                <a:ea typeface="宋体" panose="02010600030101010101" pitchFamily="2" charset="-122"/>
                <a:cs typeface="Times New Roman" panose="02020603050405020304" pitchFamily="18" charset="0"/>
              </a:rPr>
              <a:t>+1) (</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nm</a:t>
            </a:r>
            <a:r>
              <a:rPr lang="en-US" altLang="zh-CN" kern="100" dirty="0">
                <a:latin typeface="Calibri" panose="020F0502020204030204" pitchFamily="34" charset="0"/>
                <a:ea typeface="宋体" panose="02010600030101010101" pitchFamily="2" charset="-122"/>
                <a:cs typeface="Times New Roman" panose="02020603050405020304" pitchFamily="18" charset="0"/>
              </a:rPr>
              <a:t>)=O(</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nm</a:t>
            </a:r>
            <a:r>
              <a:rPr lang="en-US" altLang="zh-CN" kern="100" dirty="0">
                <a:latin typeface="Calibri" panose="020F0502020204030204" pitchFamily="34" charset="0"/>
                <a:ea typeface="宋体" panose="02010600030101010101" pitchFamily="2" charset="-122"/>
                <a:cs typeface="Times New Roman" panose="02020603050405020304" pitchFamily="18" charset="0"/>
              </a:rPr>
              <a:t>log*(</a:t>
            </a:r>
            <a:r>
              <a:rPr lang="en-US" altLang="zh-CN" i="1" kern="100" dirty="0">
                <a:latin typeface="Calibri" panose="020F0502020204030204" pitchFamily="34" charset="0"/>
                <a:ea typeface="宋体" panose="02010600030101010101" pitchFamily="2" charset="-122"/>
                <a:cs typeface="Times New Roman" panose="02020603050405020304" pitchFamily="18" charset="0"/>
              </a:rPr>
              <a:t>nm</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5246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5705F88-9EDF-4561-96CF-54A9DA1BD143}" type="slidenum">
              <a:rPr lang="zh-CN" altLang="en-US" smtClean="0"/>
              <a:pPr>
                <a:defRPr/>
              </a:pPr>
              <a:t>5</a:t>
            </a:fld>
            <a:endParaRPr lang="en-US" altLang="zh-CN"/>
          </a:p>
        </p:txBody>
      </p:sp>
      <p:sp>
        <p:nvSpPr>
          <p:cNvPr id="7" name="矩形 6"/>
          <p:cNvSpPr/>
          <p:nvPr/>
        </p:nvSpPr>
        <p:spPr>
          <a:xfrm>
            <a:off x="2123728" y="2348880"/>
            <a:ext cx="518457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Hashing Examples</a:t>
            </a:r>
            <a:endParaRPr lang="zh-CN" altLang="en-US" dirty="0"/>
          </a:p>
        </p:txBody>
      </p:sp>
    </p:spTree>
    <p:extLst>
      <p:ext uri="{BB962C8B-B14F-4D97-AF65-F5344CB8AC3E}">
        <p14:creationId xmlns:p14="http://schemas.microsoft.com/office/powerpoint/2010/main" val="165191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1</a:t>
            </a:r>
            <a:endParaRPr lang="zh-CN" altLang="en-US" dirty="0"/>
          </a:p>
        </p:txBody>
      </p:sp>
      <p:sp>
        <p:nvSpPr>
          <p:cNvPr id="4" name="内容占位符 3"/>
          <p:cNvSpPr>
            <a:spLocks noGrp="1"/>
          </p:cNvSpPr>
          <p:nvPr>
            <p:ph sz="quarter" idx="1"/>
          </p:nvPr>
        </p:nvSpPr>
        <p:spPr/>
        <p:txBody>
          <a:bodyPr>
            <a:normAutofit/>
          </a:bodyPr>
          <a:lstStyle/>
          <a:p>
            <a:r>
              <a:rPr lang="zh-CN" altLang="en-US" dirty="0"/>
              <a:t>将关键字序列</a:t>
            </a:r>
            <a:r>
              <a:rPr lang="en-US" altLang="zh-CN" dirty="0"/>
              <a:t>(7</a:t>
            </a:r>
            <a:r>
              <a:rPr lang="zh-CN" altLang="en-US" dirty="0"/>
              <a:t>、</a:t>
            </a:r>
            <a:r>
              <a:rPr lang="en-US" altLang="zh-CN" dirty="0"/>
              <a:t>8</a:t>
            </a:r>
            <a:r>
              <a:rPr lang="zh-CN" altLang="en-US" dirty="0"/>
              <a:t>、</a:t>
            </a:r>
            <a:r>
              <a:rPr lang="en-US" altLang="zh-CN" dirty="0"/>
              <a:t>30</a:t>
            </a:r>
            <a:r>
              <a:rPr lang="zh-CN" altLang="en-US" dirty="0"/>
              <a:t>、</a:t>
            </a:r>
            <a:r>
              <a:rPr lang="en-US" altLang="zh-CN" dirty="0"/>
              <a:t>11</a:t>
            </a:r>
            <a:r>
              <a:rPr lang="zh-CN" altLang="en-US" dirty="0"/>
              <a:t>、</a:t>
            </a:r>
            <a:r>
              <a:rPr lang="en-US" altLang="zh-CN" dirty="0"/>
              <a:t>18</a:t>
            </a:r>
            <a:r>
              <a:rPr lang="zh-CN" altLang="en-US" dirty="0"/>
              <a:t>、</a:t>
            </a:r>
            <a:r>
              <a:rPr lang="en-US" altLang="zh-CN" dirty="0"/>
              <a:t>9</a:t>
            </a:r>
            <a:r>
              <a:rPr lang="zh-CN" altLang="en-US" dirty="0"/>
              <a:t>、</a:t>
            </a:r>
            <a:r>
              <a:rPr lang="en-US" altLang="zh-CN" dirty="0"/>
              <a:t>14)</a:t>
            </a:r>
            <a:r>
              <a:rPr lang="zh-CN" altLang="en-US" dirty="0"/>
              <a:t>散列存储到散列表中，散列表的存储空间是一个下标从</a:t>
            </a:r>
            <a:r>
              <a:rPr lang="en-US" altLang="zh-CN" dirty="0"/>
              <a:t>0</a:t>
            </a:r>
            <a:r>
              <a:rPr lang="zh-CN" altLang="en-US" dirty="0"/>
              <a:t>开始的一个一维数组散列，函数为：</a:t>
            </a:r>
            <a:r>
              <a:rPr lang="en-US" altLang="zh-CN" dirty="0"/>
              <a:t>H(key)=(key </a:t>
            </a:r>
            <a:r>
              <a:rPr lang="zh-CN" altLang="en-US" dirty="0"/>
              <a:t>* </a:t>
            </a:r>
            <a:r>
              <a:rPr lang="en-US" altLang="zh-CN" dirty="0"/>
              <a:t>3)</a:t>
            </a:r>
            <a:r>
              <a:rPr lang="zh-CN" altLang="en-US" dirty="0"/>
              <a:t> </a:t>
            </a:r>
            <a:r>
              <a:rPr lang="en-US" altLang="zh-CN" dirty="0"/>
              <a:t>mod T</a:t>
            </a:r>
            <a:r>
              <a:rPr lang="zh-CN" altLang="en-US" dirty="0"/>
              <a:t>，处理冲突采用线性探测再散列法，要求装载因子为</a:t>
            </a:r>
            <a:r>
              <a:rPr lang="en-US" altLang="zh-CN" dirty="0"/>
              <a:t>0.7</a:t>
            </a:r>
            <a:r>
              <a:rPr lang="zh-CN" altLang="en-US" dirty="0"/>
              <a:t>，</a:t>
            </a:r>
            <a:r>
              <a:rPr lang="en-US" altLang="zh-CN" dirty="0"/>
              <a:t>T</a:t>
            </a:r>
            <a:r>
              <a:rPr lang="zh-CN" altLang="en-US" dirty="0"/>
              <a:t>为散列表的长度。问题： </a:t>
            </a:r>
            <a:endParaRPr lang="en-US" altLang="zh-CN" dirty="0"/>
          </a:p>
          <a:p>
            <a:pPr lvl="1"/>
            <a:r>
              <a:rPr lang="zh-CN" altLang="en-US" dirty="0"/>
              <a:t>请画出所构造的散列表。 </a:t>
            </a:r>
            <a:endParaRPr lang="en-US" altLang="zh-CN" dirty="0"/>
          </a:p>
          <a:p>
            <a:pPr lvl="1"/>
            <a:r>
              <a:rPr lang="zh-CN" altLang="en-US" dirty="0"/>
              <a:t>分别计算等概率情况下，查找成功和查找不成功的平均查找长度。</a:t>
            </a:r>
          </a:p>
        </p:txBody>
      </p:sp>
    </p:spTree>
    <p:extLst>
      <p:ext uri="{BB962C8B-B14F-4D97-AF65-F5344CB8AC3E}">
        <p14:creationId xmlns:p14="http://schemas.microsoft.com/office/powerpoint/2010/main" val="295063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
          </p:nvPr>
        </p:nvSpPr>
        <p:spPr>
          <a:xfrm>
            <a:off x="467544" y="116632"/>
            <a:ext cx="7978080" cy="3925416"/>
          </a:xfrm>
        </p:spPr>
        <p:txBody>
          <a:bodyPr>
            <a:normAutofit/>
          </a:bodyPr>
          <a:lstStyle/>
          <a:p>
            <a:r>
              <a:rPr lang="zh-CN" altLang="en-US" sz="2400" dirty="0"/>
              <a:t>将关键字序列</a:t>
            </a:r>
            <a:r>
              <a:rPr lang="en-US" altLang="zh-CN" sz="2400" dirty="0"/>
              <a:t>(7</a:t>
            </a:r>
            <a:r>
              <a:rPr lang="zh-CN" altLang="en-US" sz="2400" dirty="0"/>
              <a:t>、</a:t>
            </a:r>
            <a:r>
              <a:rPr lang="en-US" altLang="zh-CN" sz="2400" dirty="0"/>
              <a:t>8</a:t>
            </a:r>
            <a:r>
              <a:rPr lang="zh-CN" altLang="en-US" sz="2400" dirty="0"/>
              <a:t>、</a:t>
            </a:r>
            <a:r>
              <a:rPr lang="en-US" altLang="zh-CN" sz="2400" dirty="0"/>
              <a:t>30</a:t>
            </a:r>
            <a:r>
              <a:rPr lang="zh-CN" altLang="en-US" sz="2400" dirty="0"/>
              <a:t>、</a:t>
            </a:r>
            <a:r>
              <a:rPr lang="en-US" altLang="zh-CN" sz="2400" dirty="0"/>
              <a:t>11</a:t>
            </a:r>
            <a:r>
              <a:rPr lang="zh-CN" altLang="en-US" sz="2400" dirty="0"/>
              <a:t>、</a:t>
            </a:r>
            <a:r>
              <a:rPr lang="en-US" altLang="zh-CN" sz="2400" dirty="0"/>
              <a:t>18</a:t>
            </a:r>
            <a:r>
              <a:rPr lang="zh-CN" altLang="en-US" sz="2400" dirty="0"/>
              <a:t>、</a:t>
            </a:r>
            <a:r>
              <a:rPr lang="en-US" altLang="zh-CN" sz="2400" dirty="0"/>
              <a:t>9</a:t>
            </a:r>
            <a:r>
              <a:rPr lang="zh-CN" altLang="en-US" sz="2400" dirty="0"/>
              <a:t>、</a:t>
            </a:r>
            <a:r>
              <a:rPr lang="en-US" altLang="zh-CN" sz="2400" dirty="0"/>
              <a:t>14)</a:t>
            </a:r>
            <a:r>
              <a:rPr lang="zh-CN" altLang="en-US" sz="2400" dirty="0"/>
              <a:t>散列存储到散列表中，散列表的存储空间是一个下标从</a:t>
            </a:r>
            <a:r>
              <a:rPr lang="en-US" altLang="zh-CN" sz="2400" dirty="0"/>
              <a:t>0</a:t>
            </a:r>
            <a:r>
              <a:rPr lang="zh-CN" altLang="en-US" sz="2400" dirty="0"/>
              <a:t>开始的一个一维数组散列，函数为：</a:t>
            </a:r>
            <a:r>
              <a:rPr lang="en-US" altLang="zh-CN" sz="2400" dirty="0"/>
              <a:t>H(key)=(key </a:t>
            </a:r>
            <a:r>
              <a:rPr lang="zh-CN" altLang="en-US" sz="2400" dirty="0"/>
              <a:t>* </a:t>
            </a:r>
            <a:r>
              <a:rPr lang="en-US" altLang="zh-CN" sz="2400" dirty="0"/>
              <a:t>3)</a:t>
            </a:r>
            <a:r>
              <a:rPr lang="zh-CN" altLang="en-US" sz="2400" dirty="0"/>
              <a:t> </a:t>
            </a:r>
            <a:r>
              <a:rPr lang="en-US" altLang="zh-CN" sz="2400" dirty="0"/>
              <a:t>mod T</a:t>
            </a:r>
            <a:r>
              <a:rPr lang="zh-CN" altLang="en-US" sz="2400" dirty="0"/>
              <a:t>，处理冲突采用线性探测再散列法，要求装载因子为</a:t>
            </a:r>
            <a:r>
              <a:rPr lang="en-US" altLang="zh-CN" sz="2400" dirty="0"/>
              <a:t>0.7</a:t>
            </a:r>
            <a:r>
              <a:rPr lang="zh-CN" altLang="en-US" sz="2400" dirty="0"/>
              <a:t>，</a:t>
            </a:r>
            <a:r>
              <a:rPr lang="en-US" altLang="zh-CN" sz="2400" dirty="0"/>
              <a:t>T</a:t>
            </a:r>
            <a:r>
              <a:rPr lang="zh-CN" altLang="en-US" sz="2400" dirty="0"/>
              <a:t>为散列表的长度。问题： </a:t>
            </a:r>
            <a:endParaRPr lang="en-US" altLang="zh-CN" sz="2400" dirty="0"/>
          </a:p>
          <a:p>
            <a:pPr lvl="1"/>
            <a:r>
              <a:rPr lang="zh-CN" altLang="en-US" sz="2000" dirty="0"/>
              <a:t>请画出所构造的散列表。 </a:t>
            </a:r>
            <a:endParaRPr lang="en-US" altLang="zh-CN" sz="2000" dirty="0"/>
          </a:p>
          <a:p>
            <a:pPr lvl="1"/>
            <a:r>
              <a:rPr lang="zh-CN" altLang="en-US" sz="2000" dirty="0"/>
              <a:t>分别计算等概率情况下，查找成功和查找不成功的平均查找长度。</a:t>
            </a:r>
          </a:p>
        </p:txBody>
      </p:sp>
      <p:sp>
        <p:nvSpPr>
          <p:cNvPr id="6" name="内容占位符 3">
            <a:extLst>
              <a:ext uri="{FF2B5EF4-FFF2-40B4-BE49-F238E27FC236}">
                <a16:creationId xmlns:a16="http://schemas.microsoft.com/office/drawing/2014/main" id="{3141243D-AFDD-3F44-82CD-B1AB77A01499}"/>
              </a:ext>
            </a:extLst>
          </p:cNvPr>
          <p:cNvSpPr txBox="1">
            <a:spLocks/>
          </p:cNvSpPr>
          <p:nvPr/>
        </p:nvSpPr>
        <p:spPr>
          <a:xfrm>
            <a:off x="685800" y="3284984"/>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800" kern="1200">
                <a:solidFill>
                  <a:schemeClr val="tx1"/>
                </a:solidFill>
                <a:latin typeface="Times New Roman" pitchFamily="18" charset="0"/>
                <a:ea typeface="+mn-ea"/>
                <a:cs typeface="Times New Roman" pitchFamily="18"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Times New Roman" pitchFamily="18" charset="0"/>
                <a:ea typeface="+mn-ea"/>
                <a:cs typeface="Times New Roman" pitchFamily="18"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Times New Roman" pitchFamily="18" charset="0"/>
                <a:ea typeface="+mn-ea"/>
                <a:cs typeface="Times New Roman" pitchFamily="18"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Times New Roman" pitchFamily="18" charset="0"/>
                <a:ea typeface="+mn-ea"/>
                <a:cs typeface="Times New Roman" pitchFamily="18"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Times New Roman" pitchFamily="18" charset="0"/>
                <a:ea typeface="+mn-ea"/>
                <a:cs typeface="Times New Roman"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fontAlgn="auto">
              <a:spcAft>
                <a:spcPts val="0"/>
              </a:spcAft>
            </a:pPr>
            <a:r>
              <a:rPr lang="en-US" altLang="zh-CN"/>
              <a:t>T=10.	</a:t>
            </a:r>
          </a:p>
          <a:p>
            <a:pPr lvl="1" fontAlgn="auto">
              <a:spcAft>
                <a:spcPts val="0"/>
              </a:spcAft>
            </a:pPr>
            <a:r>
              <a:rPr lang="en-US" altLang="zh-CN"/>
              <a:t> 0  1  2  3   4  5    6   7    8   9</a:t>
            </a:r>
          </a:p>
          <a:p>
            <a:pPr lvl="1" fontAlgn="auto">
              <a:spcAft>
                <a:spcPts val="0"/>
              </a:spcAft>
            </a:pPr>
            <a:r>
              <a:rPr lang="en-US" altLang="zh-CN"/>
              <a:t>30 7 14 11 8  </a:t>
            </a:r>
            <a:r>
              <a:rPr lang="en-US" altLang="zh-CN">
                <a:solidFill>
                  <a:srgbClr val="FF0000"/>
                </a:solidFill>
              </a:rPr>
              <a:t>18</a:t>
            </a:r>
            <a:r>
              <a:rPr lang="en-US" altLang="zh-CN"/>
              <a:t>        9  </a:t>
            </a:r>
          </a:p>
          <a:p>
            <a:pPr fontAlgn="auto">
              <a:spcAft>
                <a:spcPts val="0"/>
              </a:spcAft>
            </a:pPr>
            <a:r>
              <a:rPr lang="zh-CN" altLang="en-US"/>
              <a:t>这里需要针对这</a:t>
            </a:r>
            <a:r>
              <a:rPr lang="en-US" altLang="zh-CN"/>
              <a:t>7</a:t>
            </a:r>
            <a:r>
              <a:rPr lang="zh-CN" altLang="en-US"/>
              <a:t>个数（查找成功）来具体计算。</a:t>
            </a:r>
            <a:endParaRPr lang="en-US" altLang="zh-CN"/>
          </a:p>
          <a:p>
            <a:pPr lvl="1" fontAlgn="auto">
              <a:spcAft>
                <a:spcPts val="0"/>
              </a:spcAft>
            </a:pPr>
            <a:r>
              <a:rPr lang="zh-CN" altLang="en-US"/>
              <a:t>成功</a:t>
            </a:r>
            <a:r>
              <a:rPr lang="en-US" altLang="zh-CN">
                <a:sym typeface="Wingdings" panose="05000000000000000000" pitchFamily="2" charset="2"/>
              </a:rPr>
              <a:t>: (1+1+1+1+1+1+2)/7=8/7</a:t>
            </a:r>
          </a:p>
          <a:p>
            <a:pPr lvl="1" fontAlgn="auto">
              <a:spcAft>
                <a:spcPts val="0"/>
              </a:spcAft>
            </a:pPr>
            <a:r>
              <a:rPr lang="zh-CN" altLang="en-US">
                <a:sym typeface="Wingdings" panose="05000000000000000000" pitchFamily="2" charset="2"/>
              </a:rPr>
              <a:t>不成功：</a:t>
            </a:r>
            <a:r>
              <a:rPr lang="en-US" altLang="zh-CN">
                <a:sym typeface="Wingdings" panose="05000000000000000000" pitchFamily="2" charset="2"/>
              </a:rPr>
              <a:t>(7+6+5+4+3+2+1+2+1+1)/10=16/5</a:t>
            </a:r>
            <a:endParaRPr lang="en-US" altLang="zh-CN" dirty="0">
              <a:sym typeface="Wingdings" panose="05000000000000000000" pitchFamily="2" charset="2"/>
            </a:endParaRPr>
          </a:p>
        </p:txBody>
      </p:sp>
    </p:spTree>
    <p:extLst>
      <p:ext uri="{BB962C8B-B14F-4D97-AF65-F5344CB8AC3E}">
        <p14:creationId xmlns:p14="http://schemas.microsoft.com/office/powerpoint/2010/main" val="295539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2</a:t>
            </a:r>
            <a:endParaRPr lang="zh-CN" altLang="en-US" dirty="0"/>
          </a:p>
        </p:txBody>
      </p:sp>
      <p:sp>
        <p:nvSpPr>
          <p:cNvPr id="4" name="内容占位符 3"/>
          <p:cNvSpPr>
            <a:spLocks noGrp="1"/>
          </p:cNvSpPr>
          <p:nvPr>
            <p:ph sz="quarter" idx="1"/>
          </p:nvPr>
        </p:nvSpPr>
        <p:spPr/>
        <p:txBody>
          <a:bodyPr>
            <a:normAutofit fontScale="85000" lnSpcReduction="10000"/>
          </a:bodyPr>
          <a:lstStyle/>
          <a:p>
            <a:pPr>
              <a:lnSpc>
                <a:spcPct val="150000"/>
              </a:lnSpc>
            </a:pPr>
            <a:r>
              <a:rPr lang="zh-CN" altLang="zh-CN" sz="2400" dirty="0"/>
              <a:t>闭地址哈希表是由引用列表组成的一个数组，而开地址哈希表是由关键字组成的数组。假定一个关键字需要一个存储单元，</a:t>
            </a:r>
            <a:r>
              <a:rPr lang="zh-CN" altLang="en-US" sz="2400" dirty="0"/>
              <a:t>则</a:t>
            </a:r>
            <a:r>
              <a:rPr lang="zh-CN" altLang="zh-CN" sz="2400" dirty="0"/>
              <a:t>一个链表节点需要两个单元</a:t>
            </a:r>
            <a:r>
              <a:rPr lang="zh-CN" altLang="en-US" sz="2400" dirty="0"/>
              <a:t>（</a:t>
            </a:r>
            <a:r>
              <a:rPr lang="zh-CN" altLang="zh-CN" sz="2400" dirty="0"/>
              <a:t>一个存储关键字，一个存放链表指针</a:t>
            </a:r>
            <a:r>
              <a:rPr lang="zh-CN" altLang="en-US" sz="2400" dirty="0"/>
              <a:t>）</a:t>
            </a:r>
            <a:r>
              <a:rPr lang="zh-CN" altLang="zh-CN" sz="2400" dirty="0"/>
              <a:t>。考虑在闭地址哈希表中，负载因子</a:t>
            </a:r>
            <a:r>
              <a:rPr lang="en-US" altLang="zh-CN" sz="2400" i="1" dirty="0"/>
              <a:t>α</a:t>
            </a:r>
            <a:r>
              <a:rPr lang="zh-CN" altLang="zh-CN" sz="2400" dirty="0"/>
              <a:t>分别为</a:t>
            </a:r>
            <a:r>
              <a:rPr lang="en-US" altLang="zh-CN" sz="2400" dirty="0"/>
              <a:t>0.4</a:t>
            </a:r>
            <a:r>
              <a:rPr lang="zh-CN" altLang="zh-CN" sz="2400" dirty="0"/>
              <a:t>和</a:t>
            </a:r>
            <a:r>
              <a:rPr lang="en-US" altLang="zh-CN" sz="2400" dirty="0"/>
              <a:t>1.5</a:t>
            </a:r>
            <a:r>
              <a:rPr lang="zh-CN" altLang="zh-CN" sz="2400" dirty="0"/>
              <a:t>两种情况下计算下面两题。假定</a:t>
            </a:r>
            <a:r>
              <a:rPr lang="en-US" altLang="zh-CN" sz="2400" i="1" dirty="0"/>
              <a:t>h</a:t>
            </a:r>
            <a:r>
              <a:rPr lang="en-US" altLang="zh-CN" sz="2400" i="1" baseline="-25000" dirty="0"/>
              <a:t>C</a:t>
            </a:r>
            <a:r>
              <a:rPr lang="zh-CN" altLang="zh-CN" sz="2400" dirty="0"/>
              <a:t>是闭地址哈希表中的单元数。</a:t>
            </a:r>
          </a:p>
          <a:p>
            <a:pPr marL="777240" lvl="1" indent="-457200">
              <a:lnSpc>
                <a:spcPct val="150000"/>
              </a:lnSpc>
              <a:buFont typeface="+mj-lt"/>
              <a:buAutoNum type="alphaLcParenR"/>
            </a:pPr>
            <a:r>
              <a:rPr lang="zh-CN" altLang="zh-CN" sz="2000" dirty="0"/>
              <a:t>在闭地址哈希的情况下，估算空间需求，包括链表空间。假定开地址哈希的情况下使用相同的空间（即所占用的总空间和包含关键字的空间数量相同），计算相应的开地址哈希的负载因子。</a:t>
            </a:r>
            <a:endParaRPr lang="en-US" altLang="zh-CN" sz="2000" dirty="0"/>
          </a:p>
          <a:p>
            <a:pPr marL="777240" lvl="1" indent="-457200">
              <a:lnSpc>
                <a:spcPct val="150000"/>
              </a:lnSpc>
              <a:buFont typeface="+mj-lt"/>
              <a:buAutoNum type="alphaLcParenR"/>
            </a:pPr>
            <a:r>
              <a:rPr lang="zh-CN" altLang="zh-CN" sz="2000" dirty="0"/>
              <a:t>现在假定一个关键字占用</a:t>
            </a:r>
            <a:r>
              <a:rPr lang="en-US" altLang="zh-CN" sz="2000" dirty="0"/>
              <a:t>3</a:t>
            </a:r>
            <a:r>
              <a:rPr lang="zh-CN" altLang="zh-CN" sz="2000" dirty="0"/>
              <a:t>个单元，那么一个链表节点占用</a:t>
            </a:r>
            <a:r>
              <a:rPr lang="en-US" altLang="zh-CN" sz="2000" dirty="0"/>
              <a:t>4</a:t>
            </a:r>
            <a:r>
              <a:rPr lang="zh-CN" altLang="zh-CN" sz="2000" dirty="0"/>
              <a:t>个单元（</a:t>
            </a:r>
            <a:r>
              <a:rPr lang="en-US" altLang="zh-CN" sz="2000" dirty="0"/>
              <a:t>3</a:t>
            </a:r>
            <a:r>
              <a:rPr lang="zh-CN" altLang="zh-CN" sz="2000" dirty="0"/>
              <a:t>个用于存放关键字，</a:t>
            </a:r>
            <a:r>
              <a:rPr lang="en-US" altLang="zh-CN" sz="2000" dirty="0"/>
              <a:t>1</a:t>
            </a:r>
            <a:r>
              <a:rPr lang="zh-CN" altLang="zh-CN" sz="2000" dirty="0"/>
              <a:t>个用于存放链表指针），重新解</a:t>
            </a:r>
            <a:r>
              <a:rPr lang="en-US" altLang="zh-CN" sz="2000" dirty="0"/>
              <a:t>a)</a:t>
            </a:r>
            <a:r>
              <a:rPr lang="zh-CN" altLang="zh-CN" sz="2000" dirty="0"/>
              <a:t>中的问题。</a:t>
            </a:r>
          </a:p>
        </p:txBody>
      </p:sp>
    </p:spTree>
    <p:extLst>
      <p:ext uri="{BB962C8B-B14F-4D97-AF65-F5344CB8AC3E}">
        <p14:creationId xmlns:p14="http://schemas.microsoft.com/office/powerpoint/2010/main" val="182235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2019690-1611-9B48-AA05-3188569C8E7E}"/>
              </a:ext>
            </a:extLst>
          </p:cNvPr>
          <p:cNvSpPr/>
          <p:nvPr/>
        </p:nvSpPr>
        <p:spPr>
          <a:xfrm>
            <a:off x="827584" y="4750769"/>
            <a:ext cx="7918648" cy="1569660"/>
          </a:xfrm>
          <a:prstGeom prst="rect">
            <a:avLst/>
          </a:prstGeom>
        </p:spPr>
        <p:txBody>
          <a:bodyPr wrap="square">
            <a:spAutoFit/>
          </a:bodyPr>
          <a:lstStyle/>
          <a:p>
            <a:r>
              <a:rPr lang="en-US" altLang="zh-CN" dirty="0"/>
              <a:t>(a) </a:t>
            </a:r>
            <a:r>
              <a:rPr lang="zh-CN" altLang="zh-CN" dirty="0"/>
              <a:t>当</a:t>
            </a:r>
            <a:r>
              <a:rPr lang="en-US" altLang="zh-CN" i="1" dirty="0"/>
              <a:t>α</a:t>
            </a:r>
            <a:r>
              <a:rPr lang="en-US" altLang="zh-CN" dirty="0"/>
              <a:t>=0.4</a:t>
            </a:r>
            <a:r>
              <a:rPr lang="zh-CN" altLang="zh-CN" dirty="0"/>
              <a:t>时</a:t>
            </a:r>
            <a:r>
              <a:rPr lang="en-US" altLang="zh-CN" i="1" dirty="0"/>
              <a:t>h</a:t>
            </a:r>
            <a:r>
              <a:rPr lang="en-US" altLang="zh-CN" i="1" baseline="-25000" dirty="0"/>
              <a:t>C</a:t>
            </a:r>
            <a:r>
              <a:rPr lang="en-US" altLang="zh-CN" dirty="0"/>
              <a:t>+0.4</a:t>
            </a:r>
            <a:r>
              <a:rPr lang="en-US" altLang="zh-CN" i="1" dirty="0"/>
              <a:t>h</a:t>
            </a:r>
            <a:r>
              <a:rPr lang="en-US" altLang="zh-CN" i="1" baseline="-25000" dirty="0"/>
              <a:t>C</a:t>
            </a:r>
            <a:r>
              <a:rPr lang="en-US" altLang="zh-CN" dirty="0"/>
              <a:t>*2 = 1.8</a:t>
            </a:r>
            <a:r>
              <a:rPr lang="en-US" altLang="zh-CN" i="1" dirty="0"/>
              <a:t>h</a:t>
            </a:r>
            <a:r>
              <a:rPr lang="en-US" altLang="zh-CN" i="1" baseline="-25000" dirty="0"/>
              <a:t>C</a:t>
            </a:r>
            <a:endParaRPr lang="zh-CN" altLang="zh-CN" dirty="0"/>
          </a:p>
          <a:p>
            <a:pPr lvl="1"/>
            <a:r>
              <a:rPr lang="zh-CN" altLang="zh-CN" dirty="0"/>
              <a:t>对应在开地址哈希情况下</a:t>
            </a:r>
            <a:r>
              <a:rPr lang="en-US" altLang="zh-CN" i="1" dirty="0"/>
              <a:t>α </a:t>
            </a:r>
            <a:r>
              <a:rPr lang="en-US" altLang="zh-CN" dirty="0"/>
              <a:t>= 0.4</a:t>
            </a:r>
            <a:r>
              <a:rPr lang="en-US" altLang="zh-CN" i="1" dirty="0"/>
              <a:t>h</a:t>
            </a:r>
            <a:r>
              <a:rPr lang="en-US" altLang="zh-CN" i="1" baseline="-25000" dirty="0"/>
              <a:t>C</a:t>
            </a:r>
            <a:r>
              <a:rPr lang="en-US" altLang="zh-CN" dirty="0"/>
              <a:t>/1.8</a:t>
            </a:r>
            <a:r>
              <a:rPr lang="en-US" altLang="zh-CN" i="1" dirty="0"/>
              <a:t>h</a:t>
            </a:r>
            <a:r>
              <a:rPr lang="en-US" altLang="zh-CN" i="1" baseline="-25000" dirty="0"/>
              <a:t>C</a:t>
            </a:r>
            <a:r>
              <a:rPr lang="en-US" altLang="zh-CN" dirty="0"/>
              <a:t> = 2/9</a:t>
            </a:r>
            <a:endParaRPr lang="zh-CN" altLang="zh-CN" dirty="0"/>
          </a:p>
          <a:p>
            <a:pPr lvl="1"/>
            <a:r>
              <a:rPr lang="zh-CN" altLang="zh-CN" dirty="0"/>
              <a:t>当</a:t>
            </a:r>
            <a:r>
              <a:rPr lang="en-US" altLang="zh-CN" i="1" dirty="0"/>
              <a:t>α</a:t>
            </a:r>
            <a:r>
              <a:rPr lang="en-US" altLang="zh-CN" dirty="0"/>
              <a:t>=1.5</a:t>
            </a:r>
            <a:r>
              <a:rPr lang="zh-CN" altLang="zh-CN" dirty="0"/>
              <a:t>时</a:t>
            </a:r>
            <a:r>
              <a:rPr lang="en-US" altLang="zh-CN" i="1" dirty="0"/>
              <a:t>h</a:t>
            </a:r>
            <a:r>
              <a:rPr lang="en-US" altLang="zh-CN" i="1" baseline="-25000" dirty="0"/>
              <a:t>C</a:t>
            </a:r>
            <a:r>
              <a:rPr lang="en-US" altLang="zh-CN" dirty="0"/>
              <a:t>+1.5</a:t>
            </a:r>
            <a:r>
              <a:rPr lang="en-US" altLang="zh-CN" i="1" dirty="0"/>
              <a:t>h</a:t>
            </a:r>
            <a:r>
              <a:rPr lang="en-US" altLang="zh-CN" i="1" baseline="-25000" dirty="0"/>
              <a:t>C</a:t>
            </a:r>
            <a:r>
              <a:rPr lang="en-US" altLang="zh-CN" dirty="0"/>
              <a:t>*2 = 4</a:t>
            </a:r>
            <a:r>
              <a:rPr lang="en-US" altLang="zh-CN" i="1" dirty="0"/>
              <a:t>h</a:t>
            </a:r>
            <a:r>
              <a:rPr lang="en-US" altLang="zh-CN" i="1" baseline="-25000" dirty="0"/>
              <a:t>C</a:t>
            </a:r>
            <a:endParaRPr lang="zh-CN" altLang="zh-CN" dirty="0"/>
          </a:p>
          <a:p>
            <a:pPr lvl="1"/>
            <a:r>
              <a:rPr lang="zh-CN" altLang="zh-CN" dirty="0"/>
              <a:t>对应在开地址哈希情况下</a:t>
            </a:r>
            <a:r>
              <a:rPr lang="en-US" altLang="zh-CN" i="1" dirty="0"/>
              <a:t>α </a:t>
            </a:r>
            <a:r>
              <a:rPr lang="en-US" altLang="zh-CN" dirty="0"/>
              <a:t>= 1.5</a:t>
            </a:r>
            <a:r>
              <a:rPr lang="en-US" altLang="zh-CN" i="1" dirty="0"/>
              <a:t>h</a:t>
            </a:r>
            <a:r>
              <a:rPr lang="en-US" altLang="zh-CN" i="1" baseline="-25000" dirty="0"/>
              <a:t>C</a:t>
            </a:r>
            <a:r>
              <a:rPr lang="en-US" altLang="zh-CN" dirty="0"/>
              <a:t>/4</a:t>
            </a:r>
            <a:r>
              <a:rPr lang="en-US" altLang="zh-CN" i="1" dirty="0"/>
              <a:t>h</a:t>
            </a:r>
            <a:r>
              <a:rPr lang="en-US" altLang="zh-CN" i="1" baseline="-25000" dirty="0"/>
              <a:t>C</a:t>
            </a:r>
            <a:r>
              <a:rPr lang="en-US" altLang="zh-CN" dirty="0"/>
              <a:t> = 3/8</a:t>
            </a:r>
            <a:endParaRPr lang="zh-CN" altLang="zh-CN" dirty="0"/>
          </a:p>
        </p:txBody>
      </p:sp>
      <p:sp>
        <p:nvSpPr>
          <p:cNvPr id="7" name="内容占位符 3">
            <a:extLst>
              <a:ext uri="{FF2B5EF4-FFF2-40B4-BE49-F238E27FC236}">
                <a16:creationId xmlns:a16="http://schemas.microsoft.com/office/drawing/2014/main" id="{7D4BD7A2-7587-0743-B285-566FABABB5F1}"/>
              </a:ext>
            </a:extLst>
          </p:cNvPr>
          <p:cNvSpPr>
            <a:spLocks noGrp="1"/>
          </p:cNvSpPr>
          <p:nvPr>
            <p:ph sz="quarter" idx="1"/>
          </p:nvPr>
        </p:nvSpPr>
        <p:spPr>
          <a:xfrm>
            <a:off x="685800" y="178769"/>
            <a:ext cx="7772400" cy="4572000"/>
          </a:xfrm>
        </p:spPr>
        <p:txBody>
          <a:bodyPr>
            <a:normAutofit fontScale="85000" lnSpcReduction="10000"/>
          </a:bodyPr>
          <a:lstStyle/>
          <a:p>
            <a:pPr>
              <a:lnSpc>
                <a:spcPct val="150000"/>
              </a:lnSpc>
            </a:pPr>
            <a:r>
              <a:rPr lang="zh-CN" altLang="zh-CN" sz="2400" dirty="0"/>
              <a:t>闭地址哈希表是由引用列表组成的一个数组，而开地址哈希表是由关键字组成的数组。假定一个关键字需要一个存储单元，</a:t>
            </a:r>
            <a:r>
              <a:rPr lang="zh-CN" altLang="en-US" sz="2400" dirty="0"/>
              <a:t>则</a:t>
            </a:r>
            <a:r>
              <a:rPr lang="zh-CN" altLang="zh-CN" sz="2400" dirty="0"/>
              <a:t>一个链表节点需要两个单元</a:t>
            </a:r>
            <a:r>
              <a:rPr lang="zh-CN" altLang="en-US" sz="2400" dirty="0"/>
              <a:t>（</a:t>
            </a:r>
            <a:r>
              <a:rPr lang="zh-CN" altLang="zh-CN" sz="2400" dirty="0"/>
              <a:t>一个存储关键字，一个存放链表指针</a:t>
            </a:r>
            <a:r>
              <a:rPr lang="zh-CN" altLang="en-US" sz="2400" dirty="0"/>
              <a:t>）</a:t>
            </a:r>
            <a:r>
              <a:rPr lang="zh-CN" altLang="zh-CN" sz="2400" dirty="0"/>
              <a:t>。考虑在闭地址哈希表中，负载因子</a:t>
            </a:r>
            <a:r>
              <a:rPr lang="en-US" altLang="zh-CN" sz="2400" dirty="0"/>
              <a:t>(</a:t>
            </a:r>
            <a:r>
              <a:rPr lang="en-US" altLang="zh-CN" sz="2400" i="1" dirty="0"/>
              <a:t>α</a:t>
            </a:r>
            <a:r>
              <a:rPr lang="en-US" altLang="zh-CN" sz="2400" dirty="0"/>
              <a:t>)</a:t>
            </a:r>
            <a:r>
              <a:rPr lang="zh-CN" altLang="zh-CN" sz="2400" dirty="0"/>
              <a:t>分别为</a:t>
            </a:r>
            <a:r>
              <a:rPr lang="en-US" altLang="zh-CN" sz="2400" dirty="0"/>
              <a:t>0.4</a:t>
            </a:r>
            <a:r>
              <a:rPr lang="zh-CN" altLang="zh-CN" sz="2400" dirty="0"/>
              <a:t>和</a:t>
            </a:r>
            <a:r>
              <a:rPr lang="en-US" altLang="zh-CN" sz="2400" dirty="0"/>
              <a:t>1.5</a:t>
            </a:r>
            <a:r>
              <a:rPr lang="zh-CN" altLang="zh-CN" sz="2400" dirty="0"/>
              <a:t>两种情况下计算下面两题。假定</a:t>
            </a:r>
            <a:r>
              <a:rPr lang="en-US" altLang="zh-CN" sz="2400" i="1" dirty="0"/>
              <a:t>h</a:t>
            </a:r>
            <a:r>
              <a:rPr lang="en-US" altLang="zh-CN" sz="2400" i="1" baseline="-25000" dirty="0"/>
              <a:t>C</a:t>
            </a:r>
            <a:r>
              <a:rPr lang="zh-CN" altLang="zh-CN" sz="2400" dirty="0"/>
              <a:t>是闭地址哈希表中的单元数。</a:t>
            </a:r>
          </a:p>
          <a:p>
            <a:pPr marL="777240" lvl="1" indent="-457200">
              <a:lnSpc>
                <a:spcPct val="150000"/>
              </a:lnSpc>
              <a:buFont typeface="+mj-lt"/>
              <a:buAutoNum type="alphaLcParenR"/>
            </a:pPr>
            <a:r>
              <a:rPr lang="zh-CN" altLang="zh-CN" sz="2000" dirty="0"/>
              <a:t>在闭地址哈希的情况下，估算空间需求，包括链表空间。假定开地址哈希的情况下使用相同的空间（即所占用的总空间和包含关键字的空间数量相同），计算相应的开地址哈希的负载因子。</a:t>
            </a:r>
            <a:endParaRPr lang="en-US" altLang="zh-CN" sz="2000" dirty="0"/>
          </a:p>
          <a:p>
            <a:pPr marL="777240" lvl="1" indent="-457200">
              <a:lnSpc>
                <a:spcPct val="150000"/>
              </a:lnSpc>
              <a:buFont typeface="+mj-lt"/>
              <a:buAutoNum type="alphaLcParenR"/>
            </a:pPr>
            <a:r>
              <a:rPr lang="zh-CN" altLang="zh-CN" sz="2000" dirty="0"/>
              <a:t>现在假定一个关键字占用</a:t>
            </a:r>
            <a:r>
              <a:rPr lang="en-US" altLang="zh-CN" sz="2000" dirty="0"/>
              <a:t>3</a:t>
            </a:r>
            <a:r>
              <a:rPr lang="zh-CN" altLang="zh-CN" sz="2000" dirty="0"/>
              <a:t>个单元，那么一个链表节点占用</a:t>
            </a:r>
            <a:r>
              <a:rPr lang="en-US" altLang="zh-CN" sz="2000" dirty="0"/>
              <a:t>4</a:t>
            </a:r>
            <a:r>
              <a:rPr lang="zh-CN" altLang="zh-CN" sz="2000" dirty="0"/>
              <a:t>个单元（</a:t>
            </a:r>
            <a:r>
              <a:rPr lang="en-US" altLang="zh-CN" sz="2000" dirty="0"/>
              <a:t>3</a:t>
            </a:r>
            <a:r>
              <a:rPr lang="zh-CN" altLang="zh-CN" sz="2000" dirty="0"/>
              <a:t>个用于存放关键字，</a:t>
            </a:r>
            <a:r>
              <a:rPr lang="en-US" altLang="zh-CN" sz="2000" dirty="0"/>
              <a:t>1</a:t>
            </a:r>
            <a:r>
              <a:rPr lang="zh-CN" altLang="zh-CN" sz="2000" dirty="0"/>
              <a:t>个用于存放链表指针），重新解</a:t>
            </a:r>
            <a:r>
              <a:rPr lang="en-US" altLang="zh-CN" sz="2000" dirty="0"/>
              <a:t>a)</a:t>
            </a:r>
            <a:r>
              <a:rPr lang="zh-CN" altLang="zh-CN" sz="2000" dirty="0"/>
              <a:t>中的问题。</a:t>
            </a:r>
          </a:p>
        </p:txBody>
      </p:sp>
    </p:spTree>
    <p:extLst>
      <p:ext uri="{BB962C8B-B14F-4D97-AF65-F5344CB8AC3E}">
        <p14:creationId xmlns:p14="http://schemas.microsoft.com/office/powerpoint/2010/main" val="3453356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16696</TotalTime>
  <Words>4883</Words>
  <Application>Microsoft Macintosh PowerPoint</Application>
  <PresentationFormat>全屏显示(4:3)</PresentationFormat>
  <Paragraphs>407</Paragraphs>
  <Slides>42</Slides>
  <Notes>21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2" baseType="lpstr">
      <vt:lpstr>Calibri</vt:lpstr>
      <vt:lpstr>Cambria Math</vt:lpstr>
      <vt:lpstr>Franklin Gothic Book</vt:lpstr>
      <vt:lpstr>Monotype Corsiva</vt:lpstr>
      <vt:lpstr>Perpetua</vt:lpstr>
      <vt:lpstr>Times New Roman</vt:lpstr>
      <vt:lpstr>Wingdings</vt:lpstr>
      <vt:lpstr>Wingdings 2</vt:lpstr>
      <vt:lpstr>Theme1</vt:lpstr>
      <vt:lpstr>公式</vt:lpstr>
      <vt:lpstr>Looking at the Memory Allocation</vt:lpstr>
      <vt:lpstr>Accounting Scheme for Array Doubling</vt:lpstr>
      <vt:lpstr>Hashing, Amortized Analysis and Union-Find </vt:lpstr>
      <vt:lpstr>Content</vt:lpstr>
      <vt:lpstr>PowerPoint 演示文稿</vt:lpstr>
      <vt:lpstr>例题1</vt:lpstr>
      <vt:lpstr>PowerPoint 演示文稿</vt:lpstr>
      <vt:lpstr>例题2</vt:lpstr>
      <vt:lpstr>PowerPoint 演示文稿</vt:lpstr>
      <vt:lpstr>PowerPoint 演示文稿</vt:lpstr>
      <vt:lpstr>PowerPoint 演示文稿</vt:lpstr>
      <vt:lpstr>Design Hash Functions</vt:lpstr>
      <vt:lpstr>Let us have a try</vt:lpstr>
      <vt:lpstr>Universal Hashing</vt:lpstr>
      <vt:lpstr>Universal Hashing</vt:lpstr>
      <vt:lpstr>PowerPoint 演示文稿</vt:lpstr>
      <vt:lpstr>Amortized Analysis</vt:lpstr>
      <vt:lpstr>The Methods of Amortized Analysis</vt:lpstr>
      <vt:lpstr>Amortized Analysis:  the accounting method</vt:lpstr>
      <vt:lpstr>Amortized Analysis: MultiPop Stack</vt:lpstr>
      <vt:lpstr>Stack operations</vt:lpstr>
      <vt:lpstr>Example for amortized analysis</vt:lpstr>
      <vt:lpstr>Graph Operations</vt:lpstr>
      <vt:lpstr>PowerPoint 演示文稿</vt:lpstr>
      <vt:lpstr>Implement a Queue with two Stacks</vt:lpstr>
      <vt:lpstr>Implement a Queue with two Stacks</vt:lpstr>
      <vt:lpstr>Implement a Queue with two Stacks</vt:lpstr>
      <vt:lpstr>Amortized Analysis: MultiPop Stack</vt:lpstr>
      <vt:lpstr>Aggregate Method</vt:lpstr>
      <vt:lpstr>Aggregate Method: Binary Counter</vt:lpstr>
      <vt:lpstr>Accounting Method : Binary Counter</vt:lpstr>
      <vt:lpstr>Potential Method</vt:lpstr>
      <vt:lpstr>Potential Method</vt:lpstr>
      <vt:lpstr>Looking at the Memory Allocation</vt:lpstr>
      <vt:lpstr>Worst-case Analysis of the Insertion</vt:lpstr>
      <vt:lpstr>Applying the Potential Method to Array Doubling</vt:lpstr>
      <vt:lpstr>PowerPoint 演示文稿</vt:lpstr>
      <vt:lpstr>How Many Tables do We Need?</vt:lpstr>
      <vt:lpstr>More is Better</vt:lpstr>
      <vt:lpstr>Maze Creating</vt:lpstr>
      <vt:lpstr>Amortizing Scheme for wUnion-cFind</vt:lpstr>
      <vt:lpstr>PowerPoint 演示文稿</vt:lpstr>
    </vt:vector>
  </TitlesOfParts>
  <Manager/>
  <Company>Nanjing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Analysis</dc:title>
  <dc:subject/>
  <dc:creator>Sheng Zhang</dc:creator>
  <cp:keywords/>
  <dc:description/>
  <cp:lastModifiedBy>Sheng#NJU#mbpr16'</cp:lastModifiedBy>
  <cp:revision>542</cp:revision>
  <cp:lastPrinted>2019-04-15T11:54:41Z</cp:lastPrinted>
  <dcterms:created xsi:type="dcterms:W3CDTF">2001-08-01T06:52:17Z</dcterms:created>
  <dcterms:modified xsi:type="dcterms:W3CDTF">2022-03-25T09:40:32Z</dcterms:modified>
  <cp:category/>
</cp:coreProperties>
</file>