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56" r:id="rId2"/>
    <p:sldId id="296" r:id="rId3"/>
    <p:sldId id="295" r:id="rId4"/>
    <p:sldId id="257" r:id="rId5"/>
    <p:sldId id="294" r:id="rId6"/>
    <p:sldId id="259" r:id="rId7"/>
    <p:sldId id="260" r:id="rId8"/>
    <p:sldId id="267" r:id="rId9"/>
    <p:sldId id="268" r:id="rId10"/>
    <p:sldId id="269" r:id="rId11"/>
    <p:sldId id="270" r:id="rId12"/>
    <p:sldId id="297" r:id="rId13"/>
    <p:sldId id="298" r:id="rId14"/>
    <p:sldId id="299" r:id="rId15"/>
    <p:sldId id="300" r:id="rId16"/>
    <p:sldId id="272" r:id="rId17"/>
    <p:sldId id="273" r:id="rId18"/>
    <p:sldId id="274" r:id="rId19"/>
    <p:sldId id="275" r:id="rId20"/>
    <p:sldId id="276" r:id="rId21"/>
    <p:sldId id="277" r:id="rId22"/>
    <p:sldId id="271" r:id="rId23"/>
    <p:sldId id="278" r:id="rId24"/>
    <p:sldId id="279" r:id="rId25"/>
    <p:sldId id="280" r:id="rId26"/>
    <p:sldId id="281" r:id="rId27"/>
    <p:sldId id="290" r:id="rId28"/>
    <p:sldId id="282" r:id="rId29"/>
    <p:sldId id="285" r:id="rId30"/>
    <p:sldId id="286" r:id="rId31"/>
    <p:sldId id="291" r:id="rId32"/>
    <p:sldId id="292" r:id="rId33"/>
    <p:sldId id="293" r:id="rId34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rgbClr val="CCFF33"/>
      </a:buClr>
      <a:buSzPct val="70000"/>
      <a:buFont typeface="Wingdings" panose="05000000000000000000" pitchFamily="2" charset="2"/>
      <a:buChar char="n"/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rgbClr val="CCFF33"/>
      </a:buClr>
      <a:buSzPct val="70000"/>
      <a:buFont typeface="Wingdings" panose="05000000000000000000" pitchFamily="2" charset="2"/>
      <a:buChar char="n"/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rgbClr val="CCFF33"/>
      </a:buClr>
      <a:buSzPct val="70000"/>
      <a:buFont typeface="Wingdings" panose="05000000000000000000" pitchFamily="2" charset="2"/>
      <a:buChar char="n"/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rgbClr val="CCFF33"/>
      </a:buClr>
      <a:buSzPct val="70000"/>
      <a:buFont typeface="Wingdings" panose="05000000000000000000" pitchFamily="2" charset="2"/>
      <a:buChar char="n"/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rgbClr val="CCFF33"/>
      </a:buClr>
      <a:buSzPct val="70000"/>
      <a:buFont typeface="Wingdings" panose="05000000000000000000" pitchFamily="2" charset="2"/>
      <a:buChar char="n"/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0000"/>
    <a:srgbClr val="339933"/>
    <a:srgbClr val="FF9900"/>
    <a:srgbClr val="339966"/>
    <a:srgbClr val="0000CC"/>
    <a:srgbClr val="00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078" autoAdjust="0"/>
    <p:restoredTop sz="84477" autoAdjust="0"/>
  </p:normalViewPr>
  <p:slideViewPr>
    <p:cSldViewPr>
      <p:cViewPr varScale="1">
        <p:scale>
          <a:sx n="124" d="100"/>
          <a:sy n="124" d="100"/>
        </p:scale>
        <p:origin x="184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76AA83E6-8997-47E4-A65B-CB6BA1120E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6641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4DB96D8-7A56-4B25-B463-D65C9DC6E780}" type="slidenum">
              <a:rPr lang="zh-CN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42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F193365-38CB-478E-ACD1-060B431C0416}" type="slidenum">
              <a:rPr lang="zh-CN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四种边</a:t>
            </a:r>
          </a:p>
        </p:txBody>
      </p:sp>
    </p:spTree>
    <p:extLst>
      <p:ext uri="{BB962C8B-B14F-4D97-AF65-F5344CB8AC3E}">
        <p14:creationId xmlns:p14="http://schemas.microsoft.com/office/powerpoint/2010/main" val="2481925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F193365-38CB-478E-ACD1-060B431C0416}" type="slidenum">
              <a:rPr lang="zh-CN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四种边</a:t>
            </a:r>
          </a:p>
        </p:txBody>
      </p:sp>
    </p:spTree>
    <p:extLst>
      <p:ext uri="{BB962C8B-B14F-4D97-AF65-F5344CB8AC3E}">
        <p14:creationId xmlns:p14="http://schemas.microsoft.com/office/powerpoint/2010/main" val="3028214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F193365-38CB-478E-ACD1-060B431C0416}" type="slidenum">
              <a:rPr lang="zh-CN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四种边</a:t>
            </a:r>
          </a:p>
        </p:txBody>
      </p:sp>
    </p:spTree>
    <p:extLst>
      <p:ext uri="{BB962C8B-B14F-4D97-AF65-F5344CB8AC3E}">
        <p14:creationId xmlns:p14="http://schemas.microsoft.com/office/powerpoint/2010/main" val="3804315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F193365-38CB-478E-ACD1-060B431C0416}" type="slidenum">
              <a:rPr lang="zh-CN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四种边</a:t>
            </a:r>
          </a:p>
        </p:txBody>
      </p:sp>
    </p:spTree>
    <p:extLst>
      <p:ext uri="{BB962C8B-B14F-4D97-AF65-F5344CB8AC3E}">
        <p14:creationId xmlns:p14="http://schemas.microsoft.com/office/powerpoint/2010/main" val="2513841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8F7FD6F-DD96-4460-B3CE-9311D61F79CC}" type="slidenum">
              <a:rPr lang="zh-CN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节点的访问状态</a:t>
            </a:r>
            <a:endParaRPr lang="en-US" altLang="zh-CN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。第一次访问</a:t>
            </a:r>
            <a:endParaRPr lang="en-US" altLang="zh-CN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</a:t>
            </a:r>
            <a:r>
              <a:rPr lang="en-US" altLang="zh-CN"/>
              <a:t>back</a:t>
            </a:r>
            <a:r>
              <a:rPr lang="zh-CN" altLang="en-US"/>
              <a:t> 边多次访问，状态保持灰色</a:t>
            </a:r>
            <a:endParaRPr lang="en-US" altLang="zh-CN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。最后一次访问，灰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黑</a:t>
            </a:r>
            <a:endParaRPr lang="en-US" altLang="zh-CN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不同状态时，能够进行不同类型的操作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93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27DF451-A0DC-4C26-A8D0-ECA799A3B376}" type="slidenum">
              <a:rPr lang="zh-CN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2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1B23E1F-3FF3-498B-905C-AD645B3224CC}" type="slidenum">
              <a:rPr lang="zh-CN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33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D32400D-1904-4990-B063-7B90EF725D09}" type="slidenum">
              <a:rPr lang="zh-CN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87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EA1A0B9-8AF2-4DD5-9C90-8E1AC0734C97}" type="slidenum">
              <a:rPr lang="zh-CN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29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993EA62-7139-479E-949D-D264EEDD7B68}" type="slidenum">
              <a:rPr lang="zh-CN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6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33DEF68-DD84-4461-B4E9-DDC4E5F5FDE1}" type="slidenum">
              <a:rPr lang="zh-CN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99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7BEE9E9-26B0-47D1-A736-A93F698C8899}" type="slidenum">
              <a:rPr lang="zh-CN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27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7355EA4-8243-4011-8F82-79E996DC198D}" type="slidenum">
              <a:rPr lang="zh-CN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arenBoth"/>
            </a:pPr>
            <a:r>
              <a:rPr lang="zh-CN" altLang="en-US"/>
              <a:t>如果</a:t>
            </a:r>
            <a:r>
              <a:rPr lang="en-US" altLang="zh-CN"/>
              <a:t>w</a:t>
            </a:r>
            <a:r>
              <a:rPr lang="zh-CN" altLang="en-US"/>
              <a:t>是</a:t>
            </a:r>
            <a:r>
              <a:rPr lang="en-US" altLang="zh-CN"/>
              <a:t>v</a:t>
            </a:r>
            <a:r>
              <a:rPr lang="zh-CN" altLang="en-US"/>
              <a:t>的子孙节点，则有</a:t>
            </a:r>
            <a:r>
              <a:rPr lang="en-US" altLang="zh-CN" i="1"/>
              <a:t>active</a:t>
            </a:r>
            <a:r>
              <a:rPr lang="en-US" altLang="zh-CN"/>
              <a:t>(</a:t>
            </a:r>
            <a:r>
              <a:rPr lang="en-US" altLang="zh-CN" i="1"/>
              <a:t>w</a:t>
            </a:r>
            <a:r>
              <a:rPr lang="en-US" altLang="zh-CN"/>
              <a:t>)</a:t>
            </a:r>
            <a:r>
              <a:rPr lang="zh-CN" altLang="en-US">
                <a:sym typeface="Symbol" panose="05050102010706020507" pitchFamily="18" charset="2"/>
              </a:rPr>
              <a:t>包含于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pPr marL="228600" indent="-228600" eaLnBrk="1" hangingPunct="1"/>
            <a:r>
              <a:rPr lang="zh-CN" altLang="en-US">
                <a:sym typeface="Symbol" panose="05050102010706020507" pitchFamily="18" charset="2"/>
              </a:rPr>
              <a:t>证明：定义</a:t>
            </a:r>
            <a:r>
              <a:rPr lang="en-US" altLang="zh-CN">
                <a:sym typeface="Symbol" panose="05050102010706020507" pitchFamily="18" charset="2"/>
              </a:rPr>
              <a:t>&lt;</a:t>
            </a:r>
            <a:r>
              <a:rPr lang="zh-CN" altLang="en-US">
                <a:sym typeface="Symbol" panose="05050102010706020507" pitchFamily="18" charset="2"/>
              </a:rPr>
              <a:t>关系，并用数学归纳法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41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497DAE9-717B-4623-B929-642FA0653B00}" type="slidenum">
              <a:rPr lang="zh-CN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(2)</a:t>
            </a:r>
            <a:r>
              <a:rPr lang="zh-CN" altLang="en-US"/>
              <a:t> 如果</a:t>
            </a:r>
            <a:r>
              <a:rPr lang="en-US" altLang="zh-CN"/>
              <a:t>v</a:t>
            </a:r>
            <a:r>
              <a:rPr lang="zh-CN" altLang="en-US"/>
              <a:t>和</a:t>
            </a:r>
            <a:r>
              <a:rPr lang="en-US" altLang="zh-CN"/>
              <a:t>w</a:t>
            </a:r>
            <a:r>
              <a:rPr lang="zh-CN" altLang="en-US"/>
              <a:t>没有祖先和子孙关系，他们的活动区间不相交。</a:t>
            </a:r>
            <a:endParaRPr lang="en-US" altLang="zh-CN"/>
          </a:p>
          <a:p>
            <a:pPr eaLnBrk="1" hangingPunct="1"/>
            <a:r>
              <a:rPr lang="zh-CN" altLang="en-US"/>
              <a:t>证明：比然存在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到</a:t>
            </a:r>
            <a:r>
              <a:rPr lang="en-US" altLang="zh-CN"/>
              <a:t>v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到</a:t>
            </a:r>
            <a:r>
              <a:rPr lang="en-US" altLang="zh-CN"/>
              <a:t>w</a:t>
            </a:r>
            <a:r>
              <a:rPr lang="zh-CN" altLang="en-US"/>
              <a:t>有不同的边，设第一条边为</a:t>
            </a:r>
            <a:r>
              <a:rPr lang="en-US" altLang="zh-CN"/>
              <a:t>cy</a:t>
            </a:r>
            <a:r>
              <a:rPr lang="zh-CN" altLang="en-US"/>
              <a:t>和</a:t>
            </a:r>
            <a:r>
              <a:rPr lang="en-US" altLang="zh-CN"/>
              <a:t>cz</a:t>
            </a:r>
            <a:r>
              <a:rPr lang="zh-CN" altLang="en-US"/>
              <a:t>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956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9F84CDF-AB96-41B4-BA21-7C57D50D7513}" type="slidenum">
              <a:rPr lang="zh-CN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(3)</a:t>
            </a:r>
            <a:r>
              <a:rPr lang="zh-CN" altLang="en-US"/>
              <a:t> 如果</a:t>
            </a:r>
            <a:r>
              <a:rPr lang="en-US" altLang="zh-CN" i="1"/>
              <a:t>active</a:t>
            </a:r>
            <a:r>
              <a:rPr lang="en-US" altLang="zh-CN"/>
              <a:t>(</a:t>
            </a:r>
            <a:r>
              <a:rPr lang="en-US" altLang="zh-CN" i="1"/>
              <a:t>w</a:t>
            </a:r>
            <a:r>
              <a:rPr lang="en-US" altLang="zh-CN"/>
              <a:t>)</a:t>
            </a:r>
            <a:r>
              <a:rPr lang="zh-CN" altLang="en-US"/>
              <a:t>包含于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), w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的子孙。</a:t>
            </a:r>
            <a:endParaRPr lang="en-US" altLang="zh-CN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3437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5EFB45E-A422-41B1-8061-224231FD9A9F}" type="slidenum">
              <a:rPr lang="zh-CN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。</a:t>
            </a:r>
            <a:r>
              <a:rPr lang="en-US" altLang="zh-CN"/>
              <a:t>vw</a:t>
            </a:r>
            <a:r>
              <a:rPr lang="zh-CN" altLang="en-US"/>
              <a:t>是</a:t>
            </a:r>
            <a:r>
              <a:rPr lang="en-US" altLang="zh-CN"/>
              <a:t>cross</a:t>
            </a:r>
            <a:r>
              <a:rPr lang="zh-CN" altLang="en-US"/>
              <a:t>边，</a:t>
            </a:r>
            <a:r>
              <a:rPr lang="en-US" altLang="zh-CN" i="1"/>
              <a:t>active</a:t>
            </a:r>
            <a:r>
              <a:rPr lang="en-US" altLang="zh-CN"/>
              <a:t>(</a:t>
            </a:r>
            <a:r>
              <a:rPr lang="en-US" altLang="zh-CN" i="1"/>
              <a:t>w</a:t>
            </a:r>
            <a:r>
              <a:rPr lang="en-US" altLang="zh-CN"/>
              <a:t>)</a:t>
            </a:r>
            <a:r>
              <a:rPr lang="zh-CN" altLang="en-US">
                <a:sym typeface="Symbol" panose="05050102010706020507" pitchFamily="18" charset="2"/>
              </a:rPr>
              <a:t>先于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。</a:t>
            </a:r>
            <a:r>
              <a:rPr lang="en-US" altLang="zh-CN">
                <a:sym typeface="Symbol" panose="05050102010706020507" pitchFamily="18" charset="2"/>
              </a:rPr>
              <a:t>vw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descendant</a:t>
            </a:r>
            <a:r>
              <a:rPr lang="zh-CN" altLang="en-US">
                <a:sym typeface="Symbol" panose="05050102010706020507" pitchFamily="18" charset="2"/>
              </a:rPr>
              <a:t>边，存在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en-US" altLang="zh-CN" i="1"/>
              <a:t>active</a:t>
            </a:r>
            <a:r>
              <a:rPr lang="en-US" altLang="zh-CN"/>
              <a:t>(</a:t>
            </a:r>
            <a:r>
              <a:rPr lang="en-US" altLang="zh-CN" i="1"/>
              <a:t>w</a:t>
            </a:r>
            <a:r>
              <a:rPr lang="en-US" altLang="zh-CN"/>
              <a:t>)</a:t>
            </a:r>
            <a:r>
              <a:rPr lang="zh-CN" altLang="en-US">
                <a:sym typeface="Symbol" panose="05050102010706020507" pitchFamily="18" charset="2"/>
              </a:rPr>
              <a:t>包含于</a:t>
            </a:r>
            <a:r>
              <a:rPr lang="en-US" altLang="zh-CN" i="1"/>
              <a:t>active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>
                <a:sym typeface="Symbol" panose="05050102010706020507" pitchFamily="18" charset="2"/>
              </a:rPr>
              <a:t>包含于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zh-CN" altLang="en-US">
                <a:sym typeface="Symbol" panose="05050102010706020507" pitchFamily="18" charset="2"/>
              </a:rPr>
              <a:t>。</a:t>
            </a:r>
            <a:r>
              <a:rPr lang="en-US" altLang="zh-CN">
                <a:sym typeface="Symbol" panose="05050102010706020507" pitchFamily="18" charset="2"/>
              </a:rPr>
              <a:t>vw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tree</a:t>
            </a:r>
            <a:r>
              <a:rPr lang="zh-CN" altLang="en-US">
                <a:sym typeface="Symbol" panose="05050102010706020507" pitchFamily="18" charset="2"/>
              </a:rPr>
              <a:t>边，</a:t>
            </a:r>
            <a:r>
              <a:rPr lang="en-US" altLang="zh-CN" i="1"/>
              <a:t>active</a:t>
            </a:r>
            <a:r>
              <a:rPr lang="en-US" altLang="zh-CN"/>
              <a:t>(</a:t>
            </a:r>
            <a:r>
              <a:rPr lang="en-US" altLang="zh-CN" i="1"/>
              <a:t>w</a:t>
            </a:r>
            <a:r>
              <a:rPr lang="en-US" altLang="zh-CN"/>
              <a:t>)</a:t>
            </a:r>
            <a:r>
              <a:rPr lang="zh-CN" altLang="en-US">
                <a:sym typeface="Symbol" panose="05050102010706020507" pitchFamily="18" charset="2"/>
              </a:rPr>
              <a:t>包含于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), </a:t>
            </a:r>
            <a:r>
              <a:rPr lang="zh-CN" altLang="en-US">
                <a:sym typeface="Symbol" panose="05050102010706020507" pitchFamily="18" charset="2"/>
              </a:rPr>
              <a:t>并且不存在</a:t>
            </a:r>
            <a:r>
              <a:rPr lang="en-US" altLang="zh-CN">
                <a:sym typeface="Symbol" panose="05050102010706020507" pitchFamily="18" charset="2"/>
              </a:rPr>
              <a:t>x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4</a:t>
            </a:r>
            <a:r>
              <a:rPr lang="zh-CN" altLang="en-US">
                <a:sym typeface="Symbol" panose="05050102010706020507" pitchFamily="18" charset="2"/>
              </a:rPr>
              <a:t>。</a:t>
            </a:r>
            <a:r>
              <a:rPr lang="en-US" altLang="zh-CN">
                <a:sym typeface="Symbol" panose="05050102010706020507" pitchFamily="18" charset="2"/>
              </a:rPr>
              <a:t>vw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back</a:t>
            </a:r>
            <a:r>
              <a:rPr lang="zh-CN" altLang="en-US">
                <a:sym typeface="Symbol" panose="05050102010706020507" pitchFamily="18" charset="2"/>
              </a:rPr>
              <a:t>边，</a:t>
            </a:r>
            <a:r>
              <a:rPr lang="en-US" altLang="zh-CN" i="1"/>
              <a:t>active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w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05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5633055-9F29-4978-9837-5DC1462C7C8D}" type="slidenum">
              <a:rPr lang="zh-CN" altLang="en-US"/>
              <a:pPr eaLnBrk="1" hangingPunct="1"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w</a:t>
            </a:r>
            <a:r>
              <a:rPr lang="zh-CN" altLang="en-US"/>
              <a:t>是</a:t>
            </a:r>
            <a:r>
              <a:rPr lang="en-US" altLang="zh-CN"/>
              <a:t>v</a:t>
            </a:r>
            <a:r>
              <a:rPr lang="zh-CN" altLang="en-US"/>
              <a:t>的子孙，表明图中有从</a:t>
            </a:r>
            <a:r>
              <a:rPr lang="en-US" altLang="zh-CN"/>
              <a:t>v</a:t>
            </a:r>
            <a:r>
              <a:rPr lang="zh-CN" altLang="en-US"/>
              <a:t>到</a:t>
            </a:r>
            <a:r>
              <a:rPr lang="en-US" altLang="zh-CN"/>
              <a:t>w</a:t>
            </a:r>
            <a:r>
              <a:rPr lang="zh-CN" altLang="en-US"/>
              <a:t>的一条路径</a:t>
            </a:r>
          </a:p>
        </p:txBody>
      </p:sp>
    </p:spTree>
    <p:extLst>
      <p:ext uri="{BB962C8B-B14F-4D97-AF65-F5344CB8AC3E}">
        <p14:creationId xmlns:p14="http://schemas.microsoft.com/office/powerpoint/2010/main" val="3186586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7499AB8-FDC1-4968-A26A-C70AFD69AA70}" type="slidenum">
              <a:rPr lang="zh-CN" altLang="en-US"/>
              <a:pPr eaLnBrk="1" hangingPunct="1"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white</a:t>
            </a:r>
            <a:r>
              <a:rPr lang="zh-CN" altLang="en-US"/>
              <a:t> </a:t>
            </a:r>
            <a:r>
              <a:rPr lang="en-US" altLang="zh-CN"/>
              <a:t>path</a:t>
            </a:r>
            <a:r>
              <a:rPr lang="zh-CN" altLang="en-US"/>
              <a:t>理论</a:t>
            </a:r>
          </a:p>
        </p:txBody>
      </p:sp>
    </p:spTree>
    <p:extLst>
      <p:ext uri="{BB962C8B-B14F-4D97-AF65-F5344CB8AC3E}">
        <p14:creationId xmlns:p14="http://schemas.microsoft.com/office/powerpoint/2010/main" val="2780111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65219AA-E9A7-42CF-B76A-F62A113CE310}" type="slidenum">
              <a:rPr lang="zh-CN" altLang="en-US"/>
              <a:pPr eaLnBrk="1" hangingPunct="1"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用数学归纳法，对路径长度进行归纳。</a:t>
            </a:r>
          </a:p>
        </p:txBody>
      </p:sp>
    </p:spTree>
    <p:extLst>
      <p:ext uri="{BB962C8B-B14F-4D97-AF65-F5344CB8AC3E}">
        <p14:creationId xmlns:p14="http://schemas.microsoft.com/office/powerpoint/2010/main" val="3427750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0794346-441A-4548-9F33-7C9339667514}" type="slidenum">
              <a:rPr lang="zh-CN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2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F97B1D9-64A1-4179-B614-429355FA1338}" type="slidenum">
              <a:rPr lang="zh-CN" altLang="en-US"/>
              <a:pPr eaLnBrk="1" hangingPunct="1"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6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247E5C4-B7F8-4996-B565-8CDBBFE4499F}" type="slidenum">
              <a:rPr lang="zh-CN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494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6413491-F601-4FA4-9C51-6D75F31089D3}" type="slidenum">
              <a:rPr lang="zh-CN" altLang="en-US"/>
              <a:pPr eaLnBrk="1" hangingPunct="1"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87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460E2BC-B5F8-4925-A978-CFE71C216239}" type="slidenum">
              <a:rPr lang="zh-CN" altLang="en-US"/>
              <a:pPr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dfs</a:t>
            </a:r>
            <a:r>
              <a:rPr lang="zh-CN" altLang="en-US"/>
              <a:t>的第</a:t>
            </a:r>
            <a:r>
              <a:rPr lang="en-US" altLang="zh-CN"/>
              <a:t>2</a:t>
            </a:r>
            <a:r>
              <a:rPr lang="zh-CN" altLang="en-US"/>
              <a:t>次访问机会时候，可以基于已访问节点的信息，进行处理。</a:t>
            </a:r>
          </a:p>
        </p:txBody>
      </p:sp>
    </p:spTree>
    <p:extLst>
      <p:ext uri="{BB962C8B-B14F-4D97-AF65-F5344CB8AC3E}">
        <p14:creationId xmlns:p14="http://schemas.microsoft.com/office/powerpoint/2010/main" val="89650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FBC8E2E-C3CA-4F8C-943C-A84C4998EECD}" type="slidenum">
              <a:rPr lang="zh-CN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EBF4BF2-A733-44CC-A077-D03A67686C4B}" type="slidenum">
              <a:rPr lang="zh-CN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dfs</a:t>
            </a:r>
            <a:r>
              <a:rPr lang="zh-CN" altLang="en-US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3457666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033EACE-3031-4AA8-887F-AD51A7FA3837}" type="slidenum">
              <a:rPr lang="zh-CN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由邻接表来实现，</a:t>
            </a:r>
          </a:p>
        </p:txBody>
      </p:sp>
    </p:spTree>
    <p:extLst>
      <p:ext uri="{BB962C8B-B14F-4D97-AF65-F5344CB8AC3E}">
        <p14:creationId xmlns:p14="http://schemas.microsoft.com/office/powerpoint/2010/main" val="1007138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3F6CD02-C066-476E-A24F-A4B3044E29A4}" type="slidenum">
              <a:rPr lang="zh-CN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2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5A02AF3-EBFE-41A9-A280-1E108B7B7450}" type="slidenum">
              <a:rPr lang="zh-CN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。所有节点都访问一次，</a:t>
            </a:r>
            <a:r>
              <a:rPr lang="en-US" altLang="zh-CN"/>
              <a:t>O(n)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。所有边都走一遍，</a:t>
            </a:r>
            <a:r>
              <a:rPr lang="en-US" altLang="zh-CN"/>
              <a:t>O(m)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0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F193365-38CB-478E-ACD1-060B431C0416}" type="slidenum">
              <a:rPr lang="zh-CN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四种边</a:t>
            </a:r>
          </a:p>
        </p:txBody>
      </p:sp>
    </p:spTree>
    <p:extLst>
      <p:ext uri="{BB962C8B-B14F-4D97-AF65-F5344CB8AC3E}">
        <p14:creationId xmlns:p14="http://schemas.microsoft.com/office/powerpoint/2010/main" val="218412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5A25795-34C0-4C6A-8644-10EA98AD98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20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86B09A-ACA5-443E-BF1A-B277187F60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07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10339-B6B8-457B-B48E-1DA59E7080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9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EC5B46-7F12-49AE-98A6-FAD54941C1D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2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7AE51-F9B5-4753-A923-F25B5DE5AA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0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67D0A-AD94-411A-853F-ADE0688BCF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39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735A5-69C2-4C91-B598-D80BE57C0C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8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C04C63-4ACC-43BE-A36F-8EBDE10D90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582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428F9-1820-4586-8CF9-41BBB5C649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47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B36CA-C49A-42E9-91E9-90B4EB7DDF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62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6CF46-6E0C-4981-A087-B4D5E902D0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76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16" descr="ARTHSEPA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8" descr="Arthsep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2400"/>
            </a:lvl1pPr>
          </a:lstStyle>
          <a:p>
            <a:fld id="{05A3A45C-BCC3-4D96-9D85-665572B0AE6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278559"/>
            <a:ext cx="7772400" cy="769441"/>
          </a:xfrm>
        </p:spPr>
        <p:txBody>
          <a:bodyPr/>
          <a:lstStyle/>
          <a:p>
            <a:pPr algn="ctr" eaLnBrk="1" hangingPunct="1"/>
            <a:r>
              <a:rPr lang="en-US" altLang="zh-CN" dirty="0"/>
              <a:t>Graph Traverse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1D5A63-4102-934E-B295-30846142954C}"/>
              </a:ext>
            </a:extLst>
          </p:cNvPr>
          <p:cNvSpPr txBox="1"/>
          <p:nvPr/>
        </p:nvSpPr>
        <p:spPr>
          <a:xfrm>
            <a:off x="3356865" y="4869160"/>
            <a:ext cx="3600400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pPr>
              <a:buNone/>
            </a:pPr>
            <a:r>
              <a:rPr lang="en-US" altLang="zh-CN" sz="2800" i="0" dirty="0">
                <a:hlinkClick r:id="rId3"/>
              </a:rPr>
              <a:t>sheng@nju.edu.cn</a:t>
            </a:r>
            <a:endParaRPr lang="en-US" altLang="zh-CN" sz="2800" i="0" dirty="0"/>
          </a:p>
          <a:p>
            <a:pPr>
              <a:buNone/>
            </a:pPr>
            <a:r>
              <a:rPr kumimoji="1" lang="zh-CN" altLang="en-US" sz="2800" i="0"/>
              <a:t>南京大学</a:t>
            </a:r>
            <a:endParaRPr kumimoji="1" lang="en-US" altLang="zh-CN" sz="28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 of CC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64562" cy="41148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connectedComponents, the wrapper</a:t>
            </a:r>
          </a:p>
          <a:p>
            <a:pPr lvl="1" eaLnBrk="1" hangingPunct="1"/>
            <a:r>
              <a:rPr lang="en-US" altLang="zh-CN" sz="2000" dirty="0"/>
              <a:t>Linear in </a:t>
            </a:r>
            <a:r>
              <a:rPr lang="en-US" altLang="zh-CN" sz="2000" i="1" dirty="0"/>
              <a:t>n</a:t>
            </a:r>
            <a:r>
              <a:rPr lang="en-US" altLang="zh-CN" sz="2000" dirty="0"/>
              <a:t> (color array initialization+for loop on </a:t>
            </a:r>
            <a:r>
              <a:rPr lang="en-US" altLang="zh-CN" sz="2000" i="1" dirty="0"/>
              <a:t>adjVertices</a:t>
            </a:r>
            <a:r>
              <a:rPr lang="en-US" altLang="zh-CN" sz="2000" dirty="0"/>
              <a:t> )</a:t>
            </a:r>
          </a:p>
          <a:p>
            <a:pPr eaLnBrk="1" hangingPunct="1"/>
            <a:r>
              <a:rPr lang="en-US" altLang="zh-CN" sz="2400" dirty="0"/>
              <a:t>ccDFS, the depth-first searcher</a:t>
            </a:r>
          </a:p>
          <a:p>
            <a:pPr lvl="1" eaLnBrk="1" hangingPunct="1"/>
            <a:r>
              <a:rPr lang="en-US" altLang="zh-CN" sz="2000" dirty="0"/>
              <a:t>In one execution of ccDFS on </a:t>
            </a:r>
            <a:r>
              <a:rPr lang="en-US" altLang="zh-CN" sz="2000" i="1" dirty="0"/>
              <a:t>v</a:t>
            </a:r>
            <a:r>
              <a:rPr lang="en-US" altLang="zh-CN" sz="2000" dirty="0"/>
              <a:t>, the number of instructions</a:t>
            </a:r>
            <a:r>
              <a:rPr lang="en-US" altLang="zh-CN" sz="2000" dirty="0">
                <a:solidFill>
                  <a:srgbClr val="0000CC"/>
                </a:solidFill>
              </a:rPr>
              <a:t>(rest(</a:t>
            </a:r>
            <a:r>
              <a:rPr lang="en-US" altLang="zh-CN" sz="2000" i="1" dirty="0">
                <a:solidFill>
                  <a:srgbClr val="0000CC"/>
                </a:solidFill>
              </a:rPr>
              <a:t>remAdj</a:t>
            </a:r>
            <a:r>
              <a:rPr lang="en-US" altLang="zh-CN" sz="2000" dirty="0">
                <a:solidFill>
                  <a:srgbClr val="0000CC"/>
                </a:solidFill>
              </a:rPr>
              <a:t>))</a:t>
            </a:r>
            <a:r>
              <a:rPr lang="en-US" altLang="zh-CN" sz="2000" dirty="0"/>
              <a:t> executed is proportional to the size of </a:t>
            </a:r>
            <a:r>
              <a:rPr lang="en-US" altLang="zh-CN" sz="2000" i="1" dirty="0"/>
              <a:t>adjVertices</a:t>
            </a:r>
            <a:r>
              <a:rPr lang="en-US" altLang="zh-CN" sz="2000" dirty="0"/>
              <a:t>[</a:t>
            </a:r>
            <a:r>
              <a:rPr lang="en-US" altLang="zh-CN" sz="2000" i="1" dirty="0"/>
              <a:t>v</a:t>
            </a:r>
            <a:r>
              <a:rPr lang="en-US" altLang="zh-CN" sz="2000" dirty="0"/>
              <a:t>]. </a:t>
            </a:r>
          </a:p>
          <a:p>
            <a:pPr lvl="1" eaLnBrk="1" hangingPunct="1"/>
            <a:r>
              <a:rPr lang="en-US" altLang="zh-CN" sz="2000" dirty="0"/>
              <a:t>Note: </a:t>
            </a:r>
            <a:r>
              <a:rPr lang="en-US" altLang="zh-CN" sz="2000" dirty="0">
                <a:sym typeface="Symbol" panose="05050102010706020507" pitchFamily="18" charset="2"/>
              </a:rPr>
              <a:t>(size of </a:t>
            </a:r>
            <a:r>
              <a:rPr lang="en-US" altLang="zh-CN" sz="2000" i="1" dirty="0"/>
              <a:t>adjVertices</a:t>
            </a:r>
            <a:r>
              <a:rPr lang="en-US" altLang="zh-CN" sz="2000" dirty="0"/>
              <a:t>[</a:t>
            </a:r>
            <a:r>
              <a:rPr lang="en-US" altLang="zh-CN" sz="2000" i="1" dirty="0"/>
              <a:t>v</a:t>
            </a:r>
            <a:r>
              <a:rPr lang="en-US" altLang="zh-CN" sz="2000" dirty="0"/>
              <a:t>]) is 2</a:t>
            </a:r>
            <a:r>
              <a:rPr lang="en-US" altLang="zh-CN" sz="2000" i="1" dirty="0"/>
              <a:t>m</a:t>
            </a:r>
            <a:r>
              <a:rPr lang="en-US" altLang="zh-CN" sz="2000" dirty="0"/>
              <a:t>, and the</a:t>
            </a:r>
            <a:r>
              <a:rPr lang="en-US" altLang="zh-CN" sz="2000" i="1" dirty="0"/>
              <a:t> </a:t>
            </a:r>
            <a:r>
              <a:rPr lang="en-US" altLang="zh-CN" sz="2000" dirty="0"/>
              <a:t>adjacency lists are traveresed </a:t>
            </a:r>
            <a:r>
              <a:rPr lang="en-US" altLang="zh-CN" sz="2000" b="1" dirty="0"/>
              <a:t>only once</a:t>
            </a:r>
            <a:r>
              <a:rPr lang="en-US" altLang="zh-CN" sz="2000" dirty="0"/>
              <a:t>.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So, the complexity is in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Extra space requirements:</a:t>
            </a:r>
          </a:p>
          <a:p>
            <a:pPr lvl="1" eaLnBrk="1" hangingPunct="1"/>
            <a:r>
              <a:rPr lang="en-US" altLang="zh-CN" sz="2000" dirty="0">
                <a:sym typeface="Symbol" panose="05050102010706020507" pitchFamily="18" charset="2"/>
              </a:rPr>
              <a:t>color array: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(n+1)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000" dirty="0">
                <a:sym typeface="Symbol" panose="05050102010706020507" pitchFamily="18" charset="2"/>
              </a:rPr>
              <a:t>activation frame stack </a:t>
            </a:r>
            <a:r>
              <a:rPr lang="en-US" altLang="zh-CN" sz="2000">
                <a:sym typeface="Symbol" panose="05050102010706020507" pitchFamily="18" charset="2"/>
              </a:rPr>
              <a:t>for recursion: </a:t>
            </a:r>
            <a:r>
              <a:rPr lang="en-US" altLang="zh-CN" sz="2000">
                <a:solidFill>
                  <a:srgbClr val="FF0000"/>
                </a:solidFill>
                <a:sym typeface="Symbol" panose="05050102010706020507" pitchFamily="18" charset="2"/>
              </a:rPr>
              <a:t>(n)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Depth-First Search Trees</a:t>
            </a:r>
          </a:p>
        </p:txBody>
      </p:sp>
      <p:sp>
        <p:nvSpPr>
          <p:cNvPr id="12291" name="Oval 37"/>
          <p:cNvSpPr>
            <a:spLocks noChangeArrowheads="1"/>
          </p:cNvSpPr>
          <p:nvPr/>
        </p:nvSpPr>
        <p:spPr bwMode="auto">
          <a:xfrm>
            <a:off x="3951625" y="299561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2" name="Oval 38"/>
          <p:cNvSpPr>
            <a:spLocks noChangeArrowheads="1"/>
          </p:cNvSpPr>
          <p:nvPr/>
        </p:nvSpPr>
        <p:spPr bwMode="auto">
          <a:xfrm>
            <a:off x="6544013" y="292417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3" name="Oval 39"/>
          <p:cNvSpPr>
            <a:spLocks noChangeArrowheads="1"/>
          </p:cNvSpPr>
          <p:nvPr/>
        </p:nvSpPr>
        <p:spPr bwMode="auto">
          <a:xfrm>
            <a:off x="7120275" y="378777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4" name="Oval 40"/>
          <p:cNvSpPr>
            <a:spLocks noChangeArrowheads="1"/>
          </p:cNvSpPr>
          <p:nvPr/>
        </p:nvSpPr>
        <p:spPr bwMode="auto">
          <a:xfrm>
            <a:off x="6544013" y="465296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5" name="Oval 41"/>
          <p:cNvSpPr>
            <a:spLocks noChangeArrowheads="1"/>
          </p:cNvSpPr>
          <p:nvPr/>
        </p:nvSpPr>
        <p:spPr bwMode="auto">
          <a:xfrm>
            <a:off x="5247025" y="3716338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6" name="Oval 42"/>
          <p:cNvSpPr>
            <a:spLocks noChangeArrowheads="1"/>
          </p:cNvSpPr>
          <p:nvPr/>
        </p:nvSpPr>
        <p:spPr bwMode="auto">
          <a:xfrm>
            <a:off x="5247025" y="465296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7" name="Oval 43"/>
          <p:cNvSpPr>
            <a:spLocks noChangeArrowheads="1"/>
          </p:cNvSpPr>
          <p:nvPr/>
        </p:nvSpPr>
        <p:spPr bwMode="auto">
          <a:xfrm>
            <a:off x="3951625" y="465296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8" name="Line 44"/>
          <p:cNvSpPr>
            <a:spLocks noChangeShapeType="1"/>
          </p:cNvSpPr>
          <p:nvPr/>
        </p:nvSpPr>
        <p:spPr bwMode="auto">
          <a:xfrm flipH="1">
            <a:off x="4392950" y="3157538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9" name="Line 45"/>
          <p:cNvSpPr>
            <a:spLocks noChangeShapeType="1"/>
          </p:cNvSpPr>
          <p:nvPr/>
        </p:nvSpPr>
        <p:spPr bwMode="auto">
          <a:xfrm>
            <a:off x="4346913" y="3338513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0" name="Line 46"/>
          <p:cNvSpPr>
            <a:spLocks noChangeShapeType="1"/>
          </p:cNvSpPr>
          <p:nvPr/>
        </p:nvSpPr>
        <p:spPr bwMode="auto">
          <a:xfrm flipV="1">
            <a:off x="5653425" y="3292475"/>
            <a:ext cx="944563" cy="541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1" name="Line 47"/>
          <p:cNvSpPr>
            <a:spLocks noChangeShapeType="1"/>
          </p:cNvSpPr>
          <p:nvPr/>
        </p:nvSpPr>
        <p:spPr bwMode="auto">
          <a:xfrm>
            <a:off x="5472450" y="4148138"/>
            <a:ext cx="0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2" name="Line 48"/>
          <p:cNvSpPr>
            <a:spLocks noChangeShapeType="1"/>
          </p:cNvSpPr>
          <p:nvPr/>
        </p:nvSpPr>
        <p:spPr bwMode="auto">
          <a:xfrm flipH="1">
            <a:off x="5607388" y="3338513"/>
            <a:ext cx="1035050" cy="1395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3" name="Line 49"/>
          <p:cNvSpPr>
            <a:spLocks noChangeShapeType="1"/>
          </p:cNvSpPr>
          <p:nvPr/>
        </p:nvSpPr>
        <p:spPr bwMode="auto">
          <a:xfrm>
            <a:off x="4392950" y="4868863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4" name="Line 50"/>
          <p:cNvSpPr>
            <a:spLocks noChangeShapeType="1"/>
          </p:cNvSpPr>
          <p:nvPr/>
        </p:nvSpPr>
        <p:spPr bwMode="auto">
          <a:xfrm flipH="1">
            <a:off x="5653425" y="4868863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5" name="Line 51"/>
          <p:cNvSpPr>
            <a:spLocks noChangeShapeType="1"/>
          </p:cNvSpPr>
          <p:nvPr/>
        </p:nvSpPr>
        <p:spPr bwMode="auto">
          <a:xfrm flipH="1" flipV="1">
            <a:off x="6867863" y="3292475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6" name="Freeform 52"/>
          <p:cNvSpPr>
            <a:spLocks/>
          </p:cNvSpPr>
          <p:nvPr/>
        </p:nvSpPr>
        <p:spPr bwMode="auto">
          <a:xfrm flipV="1">
            <a:off x="3761125" y="3382963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7" name="Freeform 53"/>
          <p:cNvSpPr>
            <a:spLocks/>
          </p:cNvSpPr>
          <p:nvPr/>
        </p:nvSpPr>
        <p:spPr bwMode="auto">
          <a:xfrm flipH="1">
            <a:off x="4302463" y="3427413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8" name="Freeform 54"/>
          <p:cNvSpPr>
            <a:spLocks/>
          </p:cNvSpPr>
          <p:nvPr/>
        </p:nvSpPr>
        <p:spPr bwMode="auto">
          <a:xfrm>
            <a:off x="6823413" y="4148138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9" name="Freeform 55"/>
          <p:cNvSpPr>
            <a:spLocks/>
          </p:cNvSpPr>
          <p:nvPr/>
        </p:nvSpPr>
        <p:spPr bwMode="auto">
          <a:xfrm rot="10800000">
            <a:off x="6958350" y="4192588"/>
            <a:ext cx="314325" cy="585787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81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0" name="Text Box 56"/>
          <p:cNvSpPr txBox="1">
            <a:spLocks noChangeArrowheads="1"/>
          </p:cNvSpPr>
          <p:nvPr/>
        </p:nvSpPr>
        <p:spPr bwMode="auto">
          <a:xfrm>
            <a:off x="7137738" y="374332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G</a:t>
            </a:r>
          </a:p>
        </p:txBody>
      </p:sp>
      <p:sp>
        <p:nvSpPr>
          <p:cNvPr id="12311" name="Text Box 57"/>
          <p:cNvSpPr txBox="1">
            <a:spLocks noChangeArrowheads="1"/>
          </p:cNvSpPr>
          <p:nvPr/>
        </p:nvSpPr>
        <p:spPr bwMode="auto">
          <a:xfrm>
            <a:off x="3942100" y="4643438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12312" name="Text Box 58"/>
          <p:cNvSpPr txBox="1">
            <a:spLocks noChangeArrowheads="1"/>
          </p:cNvSpPr>
          <p:nvPr/>
        </p:nvSpPr>
        <p:spPr bwMode="auto">
          <a:xfrm>
            <a:off x="6553538" y="4643438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12313" name="Text Box 59"/>
          <p:cNvSpPr txBox="1">
            <a:spLocks noChangeArrowheads="1"/>
          </p:cNvSpPr>
          <p:nvPr/>
        </p:nvSpPr>
        <p:spPr bwMode="auto">
          <a:xfrm>
            <a:off x="6597988" y="29337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12314" name="Text Box 60"/>
          <p:cNvSpPr txBox="1">
            <a:spLocks noChangeArrowheads="1"/>
          </p:cNvSpPr>
          <p:nvPr/>
        </p:nvSpPr>
        <p:spPr bwMode="auto">
          <a:xfrm>
            <a:off x="5247025" y="4643438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12315" name="Text Box 61"/>
          <p:cNvSpPr txBox="1">
            <a:spLocks noChangeArrowheads="1"/>
          </p:cNvSpPr>
          <p:nvPr/>
        </p:nvSpPr>
        <p:spPr bwMode="auto">
          <a:xfrm>
            <a:off x="5293063" y="369887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2316" name="Text Box 62"/>
          <p:cNvSpPr txBox="1">
            <a:spLocks noChangeArrowheads="1"/>
          </p:cNvSpPr>
          <p:nvPr/>
        </p:nvSpPr>
        <p:spPr bwMode="auto">
          <a:xfrm>
            <a:off x="3988138" y="297815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12317" name="Line 64"/>
          <p:cNvSpPr>
            <a:spLocks noChangeShapeType="1"/>
          </p:cNvSpPr>
          <p:nvPr/>
        </p:nvSpPr>
        <p:spPr bwMode="auto">
          <a:xfrm>
            <a:off x="4302463" y="3382963"/>
            <a:ext cx="1035050" cy="1304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8" name="Text Box 65"/>
          <p:cNvSpPr txBox="1">
            <a:spLocks noChangeArrowheads="1"/>
          </p:cNvSpPr>
          <p:nvPr/>
        </p:nvSpPr>
        <p:spPr bwMode="auto">
          <a:xfrm>
            <a:off x="2502238" y="2619375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Root of tree 1</a:t>
            </a:r>
          </a:p>
        </p:txBody>
      </p:sp>
      <p:sp>
        <p:nvSpPr>
          <p:cNvPr id="12319" name="Text Box 66"/>
          <p:cNvSpPr txBox="1">
            <a:spLocks noChangeArrowheads="1"/>
          </p:cNvSpPr>
          <p:nvPr/>
        </p:nvSpPr>
        <p:spPr bwMode="auto">
          <a:xfrm>
            <a:off x="6686888" y="4959350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66"/>
                </a:solidFill>
              </a:rPr>
              <a:t>Root of tree 2</a:t>
            </a:r>
          </a:p>
        </p:txBody>
      </p:sp>
      <p:sp>
        <p:nvSpPr>
          <p:cNvPr id="12320" name="Text Box 68"/>
          <p:cNvSpPr txBox="1">
            <a:spLocks noChangeArrowheads="1"/>
          </p:cNvSpPr>
          <p:nvPr/>
        </p:nvSpPr>
        <p:spPr bwMode="auto">
          <a:xfrm>
            <a:off x="152162" y="3292475"/>
            <a:ext cx="3318410" cy="341632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TE: tree edge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树边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BE: back edge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后向边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DE: descendant</a:t>
            </a:r>
            <a:r>
              <a:rPr lang="zh-CN" altLang="en-US" sz="2400" dirty="0"/>
              <a:t> </a:t>
            </a:r>
            <a:r>
              <a:rPr lang="en-US" altLang="zh-CN" sz="2400" dirty="0"/>
              <a:t>edge (</a:t>
            </a:r>
            <a:r>
              <a:rPr lang="zh-CN" altLang="en-US" sz="2400" dirty="0"/>
              <a:t>或</a:t>
            </a:r>
            <a:r>
              <a:rPr lang="en-US" altLang="zh-CN" sz="2400" dirty="0"/>
              <a:t>forward</a:t>
            </a:r>
            <a:r>
              <a:rPr lang="zh-CN" altLang="en-US" sz="2400" dirty="0"/>
              <a:t> </a:t>
            </a:r>
            <a:r>
              <a:rPr lang="en-US" altLang="zh-CN" sz="2400" dirty="0"/>
              <a:t>edge)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前向边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CE: cross edge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横向边</a:t>
            </a:r>
            <a:endParaRPr lang="en-US" altLang="zh-CN" sz="2400" dirty="0"/>
          </a:p>
        </p:txBody>
      </p:sp>
      <p:sp>
        <p:nvSpPr>
          <p:cNvPr id="12321" name="Text Box 69"/>
          <p:cNvSpPr txBox="1">
            <a:spLocks noChangeArrowheads="1"/>
          </p:cNvSpPr>
          <p:nvPr/>
        </p:nvSpPr>
        <p:spPr bwMode="auto">
          <a:xfrm rot="-3434740">
            <a:off x="6975020" y="4310856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2" name="Text Box 70"/>
          <p:cNvSpPr txBox="1">
            <a:spLocks noChangeArrowheads="1"/>
          </p:cNvSpPr>
          <p:nvPr/>
        </p:nvSpPr>
        <p:spPr bwMode="auto">
          <a:xfrm rot="-4849812">
            <a:off x="4274682" y="3996531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3" name="Text Box 71"/>
          <p:cNvSpPr txBox="1">
            <a:spLocks noChangeArrowheads="1"/>
          </p:cNvSpPr>
          <p:nvPr/>
        </p:nvSpPr>
        <p:spPr bwMode="auto">
          <a:xfrm rot="2102259">
            <a:off x="4527888" y="333851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4" name="Text Box 72"/>
          <p:cNvSpPr txBox="1">
            <a:spLocks noChangeArrowheads="1"/>
          </p:cNvSpPr>
          <p:nvPr/>
        </p:nvSpPr>
        <p:spPr bwMode="auto">
          <a:xfrm rot="-5400000">
            <a:off x="5174795" y="4040981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5" name="Text Box 73"/>
          <p:cNvSpPr txBox="1">
            <a:spLocks noChangeArrowheads="1"/>
          </p:cNvSpPr>
          <p:nvPr/>
        </p:nvSpPr>
        <p:spPr bwMode="auto">
          <a:xfrm rot="-1811538">
            <a:off x="5651838" y="324961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6" name="Text Box 74"/>
          <p:cNvSpPr txBox="1">
            <a:spLocks noChangeArrowheads="1"/>
          </p:cNvSpPr>
          <p:nvPr/>
        </p:nvSpPr>
        <p:spPr bwMode="auto">
          <a:xfrm rot="-3269929">
            <a:off x="5895520" y="3815556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7" name="Text Box 75"/>
          <p:cNvSpPr txBox="1">
            <a:spLocks noChangeArrowheads="1"/>
          </p:cNvSpPr>
          <p:nvPr/>
        </p:nvSpPr>
        <p:spPr bwMode="auto">
          <a:xfrm>
            <a:off x="4481850" y="4868863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8" name="Text Box 76"/>
          <p:cNvSpPr txBox="1">
            <a:spLocks noChangeArrowheads="1"/>
          </p:cNvSpPr>
          <p:nvPr/>
        </p:nvSpPr>
        <p:spPr bwMode="auto">
          <a:xfrm rot="2879454">
            <a:off x="4590595" y="3815556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D.E</a:t>
            </a:r>
          </a:p>
        </p:txBody>
      </p:sp>
      <p:sp>
        <p:nvSpPr>
          <p:cNvPr id="12329" name="Text Box 77"/>
          <p:cNvSpPr txBox="1">
            <a:spLocks noChangeArrowheads="1"/>
          </p:cNvSpPr>
          <p:nvPr/>
        </p:nvSpPr>
        <p:spPr bwMode="auto">
          <a:xfrm rot="-4437854">
            <a:off x="3285669" y="3366294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0" name="Text Box 78"/>
          <p:cNvSpPr txBox="1">
            <a:spLocks noChangeArrowheads="1"/>
          </p:cNvSpPr>
          <p:nvPr/>
        </p:nvSpPr>
        <p:spPr bwMode="auto">
          <a:xfrm>
            <a:off x="5112088" y="284321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1" name="Text Box 79"/>
          <p:cNvSpPr txBox="1">
            <a:spLocks noChangeArrowheads="1"/>
          </p:cNvSpPr>
          <p:nvPr/>
        </p:nvSpPr>
        <p:spPr bwMode="auto">
          <a:xfrm rot="3165154">
            <a:off x="6930569" y="3321844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2" name="Text Box 80"/>
          <p:cNvSpPr txBox="1">
            <a:spLocks noChangeArrowheads="1"/>
          </p:cNvSpPr>
          <p:nvPr/>
        </p:nvSpPr>
        <p:spPr bwMode="auto">
          <a:xfrm>
            <a:off x="5832813" y="482441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3" name="Text Box 81"/>
          <p:cNvSpPr txBox="1">
            <a:spLocks noChangeArrowheads="1"/>
          </p:cNvSpPr>
          <p:nvPr/>
        </p:nvSpPr>
        <p:spPr bwMode="auto">
          <a:xfrm rot="-3269929">
            <a:off x="6435269" y="3950494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4" name="Text Box 82"/>
          <p:cNvSpPr txBox="1">
            <a:spLocks noChangeArrowheads="1"/>
          </p:cNvSpPr>
          <p:nvPr/>
        </p:nvSpPr>
        <p:spPr bwMode="auto">
          <a:xfrm>
            <a:off x="3762375" y="1989138"/>
            <a:ext cx="5040313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DFS forest={(DFS tree1), (DFS tree2)}</a:t>
            </a:r>
          </a:p>
        </p:txBody>
      </p:sp>
      <p:sp>
        <p:nvSpPr>
          <p:cNvPr id="12335" name="Text Box 83"/>
          <p:cNvSpPr txBox="1">
            <a:spLocks noChangeArrowheads="1"/>
          </p:cNvSpPr>
          <p:nvPr/>
        </p:nvSpPr>
        <p:spPr bwMode="auto">
          <a:xfrm>
            <a:off x="3941763" y="5589588"/>
            <a:ext cx="4456112" cy="879475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 finished vertex is never revisited, such as 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28119" y="124841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Depth-First Search Tree</a:t>
            </a:r>
          </a:p>
        </p:txBody>
      </p:sp>
      <p:sp>
        <p:nvSpPr>
          <p:cNvPr id="12291" name="Oval 37"/>
          <p:cNvSpPr>
            <a:spLocks noChangeArrowheads="1"/>
          </p:cNvSpPr>
          <p:nvPr/>
        </p:nvSpPr>
        <p:spPr bwMode="auto">
          <a:xfrm>
            <a:off x="4500106" y="209623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2" name="Oval 38"/>
          <p:cNvSpPr>
            <a:spLocks noChangeArrowheads="1"/>
          </p:cNvSpPr>
          <p:nvPr/>
        </p:nvSpPr>
        <p:spPr bwMode="auto">
          <a:xfrm>
            <a:off x="7092494" y="20247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3" name="Oval 39"/>
          <p:cNvSpPr>
            <a:spLocks noChangeArrowheads="1"/>
          </p:cNvSpPr>
          <p:nvPr/>
        </p:nvSpPr>
        <p:spPr bwMode="auto">
          <a:xfrm>
            <a:off x="7668756" y="28883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4" name="Oval 40"/>
          <p:cNvSpPr>
            <a:spLocks noChangeArrowheads="1"/>
          </p:cNvSpPr>
          <p:nvPr/>
        </p:nvSpPr>
        <p:spPr bwMode="auto">
          <a:xfrm>
            <a:off x="7092494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5" name="Oval 41"/>
          <p:cNvSpPr>
            <a:spLocks noChangeArrowheads="1"/>
          </p:cNvSpPr>
          <p:nvPr/>
        </p:nvSpPr>
        <p:spPr bwMode="auto">
          <a:xfrm>
            <a:off x="5795506" y="281696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6" name="Oval 42"/>
          <p:cNvSpPr>
            <a:spLocks noChangeArrowheads="1"/>
          </p:cNvSpPr>
          <p:nvPr/>
        </p:nvSpPr>
        <p:spPr bwMode="auto">
          <a:xfrm>
            <a:off x="5795506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7" name="Oval 43"/>
          <p:cNvSpPr>
            <a:spLocks noChangeArrowheads="1"/>
          </p:cNvSpPr>
          <p:nvPr/>
        </p:nvSpPr>
        <p:spPr bwMode="auto">
          <a:xfrm>
            <a:off x="4500106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8" name="Line 44"/>
          <p:cNvSpPr>
            <a:spLocks noChangeShapeType="1"/>
          </p:cNvSpPr>
          <p:nvPr/>
        </p:nvSpPr>
        <p:spPr bwMode="auto">
          <a:xfrm flipH="1">
            <a:off x="4941431" y="2258160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9" name="Line 45"/>
          <p:cNvSpPr>
            <a:spLocks noChangeShapeType="1"/>
          </p:cNvSpPr>
          <p:nvPr/>
        </p:nvSpPr>
        <p:spPr bwMode="auto">
          <a:xfrm>
            <a:off x="4895394" y="2439135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0" name="Line 46"/>
          <p:cNvSpPr>
            <a:spLocks noChangeShapeType="1"/>
          </p:cNvSpPr>
          <p:nvPr/>
        </p:nvSpPr>
        <p:spPr bwMode="auto">
          <a:xfrm flipV="1">
            <a:off x="6201906" y="2393097"/>
            <a:ext cx="944563" cy="541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1" name="Line 47"/>
          <p:cNvSpPr>
            <a:spLocks noChangeShapeType="1"/>
          </p:cNvSpPr>
          <p:nvPr/>
        </p:nvSpPr>
        <p:spPr bwMode="auto">
          <a:xfrm>
            <a:off x="6020931" y="3248760"/>
            <a:ext cx="0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2" name="Line 48"/>
          <p:cNvSpPr>
            <a:spLocks noChangeShapeType="1"/>
          </p:cNvSpPr>
          <p:nvPr/>
        </p:nvSpPr>
        <p:spPr bwMode="auto">
          <a:xfrm flipH="1">
            <a:off x="6155869" y="2439135"/>
            <a:ext cx="1035050" cy="1395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3" name="Line 49"/>
          <p:cNvSpPr>
            <a:spLocks noChangeShapeType="1"/>
          </p:cNvSpPr>
          <p:nvPr/>
        </p:nvSpPr>
        <p:spPr bwMode="auto">
          <a:xfrm>
            <a:off x="4941431" y="396948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4" name="Line 50"/>
          <p:cNvSpPr>
            <a:spLocks noChangeShapeType="1"/>
          </p:cNvSpPr>
          <p:nvPr/>
        </p:nvSpPr>
        <p:spPr bwMode="auto">
          <a:xfrm flipH="1">
            <a:off x="6201906" y="396948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5" name="Line 51"/>
          <p:cNvSpPr>
            <a:spLocks noChangeShapeType="1"/>
          </p:cNvSpPr>
          <p:nvPr/>
        </p:nvSpPr>
        <p:spPr bwMode="auto">
          <a:xfrm flipH="1" flipV="1">
            <a:off x="7416344" y="2393097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6" name="Freeform 52"/>
          <p:cNvSpPr>
            <a:spLocks/>
          </p:cNvSpPr>
          <p:nvPr/>
        </p:nvSpPr>
        <p:spPr bwMode="auto">
          <a:xfrm flipV="1">
            <a:off x="4309606" y="2483585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7" name="Freeform 53"/>
          <p:cNvSpPr>
            <a:spLocks/>
          </p:cNvSpPr>
          <p:nvPr/>
        </p:nvSpPr>
        <p:spPr bwMode="auto">
          <a:xfrm flipH="1">
            <a:off x="4850944" y="2528035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8" name="Freeform 54"/>
          <p:cNvSpPr>
            <a:spLocks/>
          </p:cNvSpPr>
          <p:nvPr/>
        </p:nvSpPr>
        <p:spPr bwMode="auto">
          <a:xfrm>
            <a:off x="7371894" y="3248760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9" name="Freeform 55"/>
          <p:cNvSpPr>
            <a:spLocks/>
          </p:cNvSpPr>
          <p:nvPr/>
        </p:nvSpPr>
        <p:spPr bwMode="auto">
          <a:xfrm rot="10800000">
            <a:off x="7506831" y="3293210"/>
            <a:ext cx="314325" cy="585787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81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0" name="Text Box 56"/>
          <p:cNvSpPr txBox="1">
            <a:spLocks noChangeArrowheads="1"/>
          </p:cNvSpPr>
          <p:nvPr/>
        </p:nvSpPr>
        <p:spPr bwMode="auto">
          <a:xfrm>
            <a:off x="7686219" y="284394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G</a:t>
            </a:r>
          </a:p>
        </p:txBody>
      </p:sp>
      <p:sp>
        <p:nvSpPr>
          <p:cNvPr id="12311" name="Text Box 57"/>
          <p:cNvSpPr txBox="1">
            <a:spLocks noChangeArrowheads="1"/>
          </p:cNvSpPr>
          <p:nvPr/>
        </p:nvSpPr>
        <p:spPr bwMode="auto">
          <a:xfrm>
            <a:off x="4490581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12312" name="Text Box 58"/>
          <p:cNvSpPr txBox="1">
            <a:spLocks noChangeArrowheads="1"/>
          </p:cNvSpPr>
          <p:nvPr/>
        </p:nvSpPr>
        <p:spPr bwMode="auto">
          <a:xfrm>
            <a:off x="7102019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12313" name="Text Box 59"/>
          <p:cNvSpPr txBox="1">
            <a:spLocks noChangeArrowheads="1"/>
          </p:cNvSpPr>
          <p:nvPr/>
        </p:nvSpPr>
        <p:spPr bwMode="auto">
          <a:xfrm>
            <a:off x="7146469" y="203432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12314" name="Text Box 60"/>
          <p:cNvSpPr txBox="1">
            <a:spLocks noChangeArrowheads="1"/>
          </p:cNvSpPr>
          <p:nvPr/>
        </p:nvSpPr>
        <p:spPr bwMode="auto">
          <a:xfrm>
            <a:off x="5795506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12315" name="Text Box 61"/>
          <p:cNvSpPr txBox="1">
            <a:spLocks noChangeArrowheads="1"/>
          </p:cNvSpPr>
          <p:nvPr/>
        </p:nvSpPr>
        <p:spPr bwMode="auto">
          <a:xfrm>
            <a:off x="5841544" y="279949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2316" name="Text Box 62"/>
          <p:cNvSpPr txBox="1">
            <a:spLocks noChangeArrowheads="1"/>
          </p:cNvSpPr>
          <p:nvPr/>
        </p:nvSpPr>
        <p:spPr bwMode="auto">
          <a:xfrm>
            <a:off x="4536619" y="20787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12317" name="Line 64"/>
          <p:cNvSpPr>
            <a:spLocks noChangeShapeType="1"/>
          </p:cNvSpPr>
          <p:nvPr/>
        </p:nvSpPr>
        <p:spPr bwMode="auto">
          <a:xfrm>
            <a:off x="4850944" y="2483585"/>
            <a:ext cx="1035050" cy="1304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8" name="Text Box 65"/>
          <p:cNvSpPr txBox="1">
            <a:spLocks noChangeArrowheads="1"/>
          </p:cNvSpPr>
          <p:nvPr/>
        </p:nvSpPr>
        <p:spPr bwMode="auto">
          <a:xfrm>
            <a:off x="3621596" y="1653322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Root of tree 1</a:t>
            </a:r>
          </a:p>
        </p:txBody>
      </p:sp>
      <p:sp>
        <p:nvSpPr>
          <p:cNvPr id="12319" name="Text Box 66"/>
          <p:cNvSpPr txBox="1">
            <a:spLocks noChangeArrowheads="1"/>
          </p:cNvSpPr>
          <p:nvPr/>
        </p:nvSpPr>
        <p:spPr bwMode="auto">
          <a:xfrm>
            <a:off x="6898025" y="4233159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Root of tree 2</a:t>
            </a:r>
          </a:p>
        </p:txBody>
      </p:sp>
      <p:sp>
        <p:nvSpPr>
          <p:cNvPr id="12320" name="Text Box 68"/>
          <p:cNvSpPr txBox="1">
            <a:spLocks noChangeArrowheads="1"/>
          </p:cNvSpPr>
          <p:nvPr/>
        </p:nvSpPr>
        <p:spPr bwMode="auto">
          <a:xfrm>
            <a:off x="101929" y="2077897"/>
            <a:ext cx="3891766" cy="2308324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TE: tree edge</a:t>
            </a:r>
            <a:r>
              <a:rPr lang="zh-CN" altLang="en-US" sz="2400" dirty="0"/>
              <a:t> 树边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当检查</a:t>
            </a:r>
            <a:r>
              <a:rPr lang="en-US" altLang="zh-CN" sz="2400" dirty="0"/>
              <a:t>u</a:t>
            </a:r>
            <a:r>
              <a:rPr lang="zh-CN" altLang="en-US" sz="2400" dirty="0"/>
              <a:t>的所有邻居时，如果发现一个白色邻居节点</a:t>
            </a:r>
            <a:r>
              <a:rPr lang="en-US" altLang="zh-CN" sz="2400" dirty="0"/>
              <a:t>v</a:t>
            </a:r>
            <a:r>
              <a:rPr lang="zh-CN" altLang="en-US" sz="2400" dirty="0"/>
              <a:t>并对</a:t>
            </a:r>
            <a:r>
              <a:rPr lang="en-US" altLang="zh-CN" sz="2400" dirty="0"/>
              <a:t>v</a:t>
            </a:r>
            <a:r>
              <a:rPr lang="zh-CN" altLang="en-US" sz="2400" dirty="0"/>
              <a:t>递归地遍历，则</a:t>
            </a:r>
            <a:r>
              <a:rPr lang="en-US" altLang="zh-CN" sz="2400" dirty="0" err="1"/>
              <a:t>uv</a:t>
            </a:r>
            <a:r>
              <a:rPr lang="zh-CN" altLang="en-US" sz="2400" dirty="0"/>
              <a:t>为</a:t>
            </a:r>
            <a:r>
              <a:rPr lang="en-US" altLang="zh-CN" sz="2400" dirty="0"/>
              <a:t>TE</a:t>
            </a:r>
          </a:p>
        </p:txBody>
      </p:sp>
      <p:sp>
        <p:nvSpPr>
          <p:cNvPr id="12321" name="Text Box 69"/>
          <p:cNvSpPr txBox="1">
            <a:spLocks noChangeArrowheads="1"/>
          </p:cNvSpPr>
          <p:nvPr/>
        </p:nvSpPr>
        <p:spPr bwMode="auto">
          <a:xfrm rot="-3434740">
            <a:off x="7523501" y="34114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2" name="Text Box 70"/>
          <p:cNvSpPr txBox="1">
            <a:spLocks noChangeArrowheads="1"/>
          </p:cNvSpPr>
          <p:nvPr/>
        </p:nvSpPr>
        <p:spPr bwMode="auto">
          <a:xfrm rot="-4849812">
            <a:off x="4823163" y="309715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3" name="Text Box 71"/>
          <p:cNvSpPr txBox="1">
            <a:spLocks noChangeArrowheads="1"/>
          </p:cNvSpPr>
          <p:nvPr/>
        </p:nvSpPr>
        <p:spPr bwMode="auto">
          <a:xfrm rot="2102259">
            <a:off x="5076369" y="24391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4" name="Text Box 72"/>
          <p:cNvSpPr txBox="1">
            <a:spLocks noChangeArrowheads="1"/>
          </p:cNvSpPr>
          <p:nvPr/>
        </p:nvSpPr>
        <p:spPr bwMode="auto">
          <a:xfrm rot="-5400000">
            <a:off x="5723276" y="314160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5" name="Text Box 73"/>
          <p:cNvSpPr txBox="1">
            <a:spLocks noChangeArrowheads="1"/>
          </p:cNvSpPr>
          <p:nvPr/>
        </p:nvSpPr>
        <p:spPr bwMode="auto">
          <a:xfrm rot="-1811538">
            <a:off x="6200319" y="23502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6" name="Text Box 74"/>
          <p:cNvSpPr txBox="1">
            <a:spLocks noChangeArrowheads="1"/>
          </p:cNvSpPr>
          <p:nvPr/>
        </p:nvSpPr>
        <p:spPr bwMode="auto">
          <a:xfrm rot="-3269929">
            <a:off x="6444001" y="29161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7" name="Text Box 75"/>
          <p:cNvSpPr txBox="1">
            <a:spLocks noChangeArrowheads="1"/>
          </p:cNvSpPr>
          <p:nvPr/>
        </p:nvSpPr>
        <p:spPr bwMode="auto">
          <a:xfrm>
            <a:off x="5030331" y="3969485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8" name="Text Box 76"/>
          <p:cNvSpPr txBox="1">
            <a:spLocks noChangeArrowheads="1"/>
          </p:cNvSpPr>
          <p:nvPr/>
        </p:nvSpPr>
        <p:spPr bwMode="auto">
          <a:xfrm rot="2879454">
            <a:off x="5139076" y="29161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D.E</a:t>
            </a:r>
          </a:p>
        </p:txBody>
      </p:sp>
      <p:sp>
        <p:nvSpPr>
          <p:cNvPr id="12329" name="Text Box 77"/>
          <p:cNvSpPr txBox="1">
            <a:spLocks noChangeArrowheads="1"/>
          </p:cNvSpPr>
          <p:nvPr/>
        </p:nvSpPr>
        <p:spPr bwMode="auto">
          <a:xfrm rot="-4437854">
            <a:off x="3834150" y="24669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0" name="Text Box 78"/>
          <p:cNvSpPr txBox="1">
            <a:spLocks noChangeArrowheads="1"/>
          </p:cNvSpPr>
          <p:nvPr/>
        </p:nvSpPr>
        <p:spPr bwMode="auto">
          <a:xfrm>
            <a:off x="5660569" y="19438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1" name="Text Box 79"/>
          <p:cNvSpPr txBox="1">
            <a:spLocks noChangeArrowheads="1"/>
          </p:cNvSpPr>
          <p:nvPr/>
        </p:nvSpPr>
        <p:spPr bwMode="auto">
          <a:xfrm rot="3165154">
            <a:off x="7479050" y="242246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2" name="Text Box 80"/>
          <p:cNvSpPr txBox="1">
            <a:spLocks noChangeArrowheads="1"/>
          </p:cNvSpPr>
          <p:nvPr/>
        </p:nvSpPr>
        <p:spPr bwMode="auto">
          <a:xfrm>
            <a:off x="6381294" y="39250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3" name="Text Box 81"/>
          <p:cNvSpPr txBox="1">
            <a:spLocks noChangeArrowheads="1"/>
          </p:cNvSpPr>
          <p:nvPr/>
        </p:nvSpPr>
        <p:spPr bwMode="auto">
          <a:xfrm rot="-3269929">
            <a:off x="6983750" y="30511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4" name="Text Box 82"/>
          <p:cNvSpPr txBox="1">
            <a:spLocks noChangeArrowheads="1"/>
          </p:cNvSpPr>
          <p:nvPr/>
        </p:nvSpPr>
        <p:spPr bwMode="auto">
          <a:xfrm>
            <a:off x="3951625" y="928063"/>
            <a:ext cx="5040313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DFS forest={(DFS tree1), (DFS tree2)}</a:t>
            </a:r>
          </a:p>
        </p:txBody>
      </p:sp>
      <p:sp>
        <p:nvSpPr>
          <p:cNvPr id="48" name="Text Box 68">
            <a:extLst>
              <a:ext uri="{FF2B5EF4-FFF2-40B4-BE49-F238E27FC236}">
                <a16:creationId xmlns:a16="http://schemas.microsoft.com/office/drawing/2014/main" id="{EE75B56F-7324-094B-98F3-9F063AA85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28" y="4549676"/>
            <a:ext cx="5693577" cy="1938992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在图的某个联通片内部进行遍历时，所有</a:t>
            </a:r>
            <a:r>
              <a:rPr lang="en-US" altLang="zh-CN" sz="2400" dirty="0"/>
              <a:t>TE</a:t>
            </a:r>
            <a:r>
              <a:rPr lang="zh-CN" altLang="en-US" sz="2400" dirty="0"/>
              <a:t>组成的图时连通无环的，且包含该连通片中所有的点。如果忽略</a:t>
            </a:r>
            <a:r>
              <a:rPr lang="en-US" altLang="zh-CN" sz="2400" dirty="0"/>
              <a:t>TE</a:t>
            </a:r>
            <a:r>
              <a:rPr lang="zh-CN" altLang="en-US" sz="2400" dirty="0"/>
              <a:t>的方向，则这些</a:t>
            </a:r>
            <a:r>
              <a:rPr lang="en-US" altLang="zh-CN" sz="2400" dirty="0"/>
              <a:t>TE</a:t>
            </a:r>
            <a:r>
              <a:rPr lang="zh-CN" altLang="en-US" sz="2400" dirty="0"/>
              <a:t>组成当前连通片的一棵生成树，称之为“深度优先遍历树”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1925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28119" y="124841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Depth-First Search Tree</a:t>
            </a:r>
          </a:p>
        </p:txBody>
      </p:sp>
      <p:sp>
        <p:nvSpPr>
          <p:cNvPr id="12291" name="Oval 37"/>
          <p:cNvSpPr>
            <a:spLocks noChangeArrowheads="1"/>
          </p:cNvSpPr>
          <p:nvPr/>
        </p:nvSpPr>
        <p:spPr bwMode="auto">
          <a:xfrm>
            <a:off x="4500106" y="209623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2" name="Oval 38"/>
          <p:cNvSpPr>
            <a:spLocks noChangeArrowheads="1"/>
          </p:cNvSpPr>
          <p:nvPr/>
        </p:nvSpPr>
        <p:spPr bwMode="auto">
          <a:xfrm>
            <a:off x="7092494" y="20247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3" name="Oval 39"/>
          <p:cNvSpPr>
            <a:spLocks noChangeArrowheads="1"/>
          </p:cNvSpPr>
          <p:nvPr/>
        </p:nvSpPr>
        <p:spPr bwMode="auto">
          <a:xfrm>
            <a:off x="7668756" y="28883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4" name="Oval 40"/>
          <p:cNvSpPr>
            <a:spLocks noChangeArrowheads="1"/>
          </p:cNvSpPr>
          <p:nvPr/>
        </p:nvSpPr>
        <p:spPr bwMode="auto">
          <a:xfrm>
            <a:off x="7092494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5" name="Oval 41"/>
          <p:cNvSpPr>
            <a:spLocks noChangeArrowheads="1"/>
          </p:cNvSpPr>
          <p:nvPr/>
        </p:nvSpPr>
        <p:spPr bwMode="auto">
          <a:xfrm>
            <a:off x="5795506" y="281696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6" name="Oval 42"/>
          <p:cNvSpPr>
            <a:spLocks noChangeArrowheads="1"/>
          </p:cNvSpPr>
          <p:nvPr/>
        </p:nvSpPr>
        <p:spPr bwMode="auto">
          <a:xfrm>
            <a:off x="5795506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7" name="Oval 43"/>
          <p:cNvSpPr>
            <a:spLocks noChangeArrowheads="1"/>
          </p:cNvSpPr>
          <p:nvPr/>
        </p:nvSpPr>
        <p:spPr bwMode="auto">
          <a:xfrm>
            <a:off x="4500106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8" name="Line 44"/>
          <p:cNvSpPr>
            <a:spLocks noChangeShapeType="1"/>
          </p:cNvSpPr>
          <p:nvPr/>
        </p:nvSpPr>
        <p:spPr bwMode="auto">
          <a:xfrm flipH="1">
            <a:off x="4941431" y="2258160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9" name="Line 45"/>
          <p:cNvSpPr>
            <a:spLocks noChangeShapeType="1"/>
          </p:cNvSpPr>
          <p:nvPr/>
        </p:nvSpPr>
        <p:spPr bwMode="auto">
          <a:xfrm>
            <a:off x="4895394" y="2439135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0" name="Line 46"/>
          <p:cNvSpPr>
            <a:spLocks noChangeShapeType="1"/>
          </p:cNvSpPr>
          <p:nvPr/>
        </p:nvSpPr>
        <p:spPr bwMode="auto">
          <a:xfrm flipV="1">
            <a:off x="6201906" y="2393097"/>
            <a:ext cx="944563" cy="541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1" name="Line 47"/>
          <p:cNvSpPr>
            <a:spLocks noChangeShapeType="1"/>
          </p:cNvSpPr>
          <p:nvPr/>
        </p:nvSpPr>
        <p:spPr bwMode="auto">
          <a:xfrm>
            <a:off x="6020931" y="3248760"/>
            <a:ext cx="0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2" name="Line 48"/>
          <p:cNvSpPr>
            <a:spLocks noChangeShapeType="1"/>
          </p:cNvSpPr>
          <p:nvPr/>
        </p:nvSpPr>
        <p:spPr bwMode="auto">
          <a:xfrm flipH="1">
            <a:off x="6155869" y="2439135"/>
            <a:ext cx="1035050" cy="1395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3" name="Line 49"/>
          <p:cNvSpPr>
            <a:spLocks noChangeShapeType="1"/>
          </p:cNvSpPr>
          <p:nvPr/>
        </p:nvSpPr>
        <p:spPr bwMode="auto">
          <a:xfrm>
            <a:off x="4941431" y="396948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4" name="Line 50"/>
          <p:cNvSpPr>
            <a:spLocks noChangeShapeType="1"/>
          </p:cNvSpPr>
          <p:nvPr/>
        </p:nvSpPr>
        <p:spPr bwMode="auto">
          <a:xfrm flipH="1">
            <a:off x="6201906" y="396948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5" name="Line 51"/>
          <p:cNvSpPr>
            <a:spLocks noChangeShapeType="1"/>
          </p:cNvSpPr>
          <p:nvPr/>
        </p:nvSpPr>
        <p:spPr bwMode="auto">
          <a:xfrm flipH="1" flipV="1">
            <a:off x="7416344" y="2393097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6" name="Freeform 52"/>
          <p:cNvSpPr>
            <a:spLocks/>
          </p:cNvSpPr>
          <p:nvPr/>
        </p:nvSpPr>
        <p:spPr bwMode="auto">
          <a:xfrm flipV="1">
            <a:off x="4309606" y="2483585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7" name="Freeform 53"/>
          <p:cNvSpPr>
            <a:spLocks/>
          </p:cNvSpPr>
          <p:nvPr/>
        </p:nvSpPr>
        <p:spPr bwMode="auto">
          <a:xfrm flipH="1">
            <a:off x="4850944" y="2528035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8" name="Freeform 54"/>
          <p:cNvSpPr>
            <a:spLocks/>
          </p:cNvSpPr>
          <p:nvPr/>
        </p:nvSpPr>
        <p:spPr bwMode="auto">
          <a:xfrm>
            <a:off x="7371894" y="3248760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9" name="Freeform 55"/>
          <p:cNvSpPr>
            <a:spLocks/>
          </p:cNvSpPr>
          <p:nvPr/>
        </p:nvSpPr>
        <p:spPr bwMode="auto">
          <a:xfrm rot="10800000">
            <a:off x="7506831" y="3293210"/>
            <a:ext cx="314325" cy="585787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81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0" name="Text Box 56"/>
          <p:cNvSpPr txBox="1">
            <a:spLocks noChangeArrowheads="1"/>
          </p:cNvSpPr>
          <p:nvPr/>
        </p:nvSpPr>
        <p:spPr bwMode="auto">
          <a:xfrm>
            <a:off x="7686219" y="284394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G</a:t>
            </a:r>
          </a:p>
        </p:txBody>
      </p:sp>
      <p:sp>
        <p:nvSpPr>
          <p:cNvPr id="12311" name="Text Box 57"/>
          <p:cNvSpPr txBox="1">
            <a:spLocks noChangeArrowheads="1"/>
          </p:cNvSpPr>
          <p:nvPr/>
        </p:nvSpPr>
        <p:spPr bwMode="auto">
          <a:xfrm>
            <a:off x="4490581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12312" name="Text Box 58"/>
          <p:cNvSpPr txBox="1">
            <a:spLocks noChangeArrowheads="1"/>
          </p:cNvSpPr>
          <p:nvPr/>
        </p:nvSpPr>
        <p:spPr bwMode="auto">
          <a:xfrm>
            <a:off x="7102019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12313" name="Text Box 59"/>
          <p:cNvSpPr txBox="1">
            <a:spLocks noChangeArrowheads="1"/>
          </p:cNvSpPr>
          <p:nvPr/>
        </p:nvSpPr>
        <p:spPr bwMode="auto">
          <a:xfrm>
            <a:off x="7146469" y="203432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12314" name="Text Box 60"/>
          <p:cNvSpPr txBox="1">
            <a:spLocks noChangeArrowheads="1"/>
          </p:cNvSpPr>
          <p:nvPr/>
        </p:nvSpPr>
        <p:spPr bwMode="auto">
          <a:xfrm>
            <a:off x="5795506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12315" name="Text Box 61"/>
          <p:cNvSpPr txBox="1">
            <a:spLocks noChangeArrowheads="1"/>
          </p:cNvSpPr>
          <p:nvPr/>
        </p:nvSpPr>
        <p:spPr bwMode="auto">
          <a:xfrm>
            <a:off x="5841544" y="279949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2316" name="Text Box 62"/>
          <p:cNvSpPr txBox="1">
            <a:spLocks noChangeArrowheads="1"/>
          </p:cNvSpPr>
          <p:nvPr/>
        </p:nvSpPr>
        <p:spPr bwMode="auto">
          <a:xfrm>
            <a:off x="4536619" y="20787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12317" name="Line 64"/>
          <p:cNvSpPr>
            <a:spLocks noChangeShapeType="1"/>
          </p:cNvSpPr>
          <p:nvPr/>
        </p:nvSpPr>
        <p:spPr bwMode="auto">
          <a:xfrm>
            <a:off x="4850944" y="2483585"/>
            <a:ext cx="1035050" cy="1304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8" name="Text Box 65"/>
          <p:cNvSpPr txBox="1">
            <a:spLocks noChangeArrowheads="1"/>
          </p:cNvSpPr>
          <p:nvPr/>
        </p:nvSpPr>
        <p:spPr bwMode="auto">
          <a:xfrm>
            <a:off x="3621596" y="1653322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Root of tree 1</a:t>
            </a:r>
          </a:p>
        </p:txBody>
      </p:sp>
      <p:sp>
        <p:nvSpPr>
          <p:cNvPr id="12319" name="Text Box 66"/>
          <p:cNvSpPr txBox="1">
            <a:spLocks noChangeArrowheads="1"/>
          </p:cNvSpPr>
          <p:nvPr/>
        </p:nvSpPr>
        <p:spPr bwMode="auto">
          <a:xfrm>
            <a:off x="6898025" y="4233159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Root of tree 2</a:t>
            </a:r>
          </a:p>
        </p:txBody>
      </p:sp>
      <p:sp>
        <p:nvSpPr>
          <p:cNvPr id="12320" name="Text Box 68"/>
          <p:cNvSpPr txBox="1">
            <a:spLocks noChangeArrowheads="1"/>
          </p:cNvSpPr>
          <p:nvPr/>
        </p:nvSpPr>
        <p:spPr bwMode="auto">
          <a:xfrm>
            <a:off x="101929" y="2077897"/>
            <a:ext cx="3891766" cy="1938992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BE: back edge</a:t>
            </a:r>
            <a:r>
              <a:rPr lang="zh-CN" altLang="en-US" sz="2400" dirty="0"/>
              <a:t> 后向边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当发现</a:t>
            </a:r>
            <a:r>
              <a:rPr lang="en-US" altLang="zh-CN" sz="2400" dirty="0"/>
              <a:t>u</a:t>
            </a:r>
            <a:r>
              <a:rPr lang="zh-CN" altLang="en-US" sz="2400" dirty="0"/>
              <a:t>的邻居</a:t>
            </a:r>
            <a:r>
              <a:rPr lang="en-US" altLang="zh-CN" sz="2400" dirty="0"/>
              <a:t>v</a:t>
            </a:r>
            <a:r>
              <a:rPr lang="zh-CN" altLang="en-US" sz="2400" dirty="0"/>
              <a:t>在前面的遍历中已被访问过，且</a:t>
            </a:r>
            <a:r>
              <a:rPr lang="en-US" altLang="zh-CN" sz="2400" dirty="0"/>
              <a:t>v</a:t>
            </a:r>
            <a:r>
              <a:rPr lang="zh-CN" altLang="en-US" sz="2400" dirty="0"/>
              <a:t>是</a:t>
            </a:r>
            <a:r>
              <a:rPr lang="en-US" altLang="zh-CN" sz="2400" dirty="0"/>
              <a:t>u</a:t>
            </a:r>
            <a:r>
              <a:rPr lang="zh-CN" altLang="en-US" sz="2400" dirty="0"/>
              <a:t>的祖先，则</a:t>
            </a:r>
            <a:r>
              <a:rPr lang="en-US" altLang="zh-CN" sz="2400" dirty="0" err="1"/>
              <a:t>uv</a:t>
            </a:r>
            <a:r>
              <a:rPr lang="zh-CN" altLang="en-US" sz="2400" dirty="0"/>
              <a:t>为</a:t>
            </a:r>
            <a:r>
              <a:rPr lang="en-US" altLang="zh-CN" sz="2400" dirty="0"/>
              <a:t>BE</a:t>
            </a:r>
          </a:p>
        </p:txBody>
      </p:sp>
      <p:sp>
        <p:nvSpPr>
          <p:cNvPr id="12321" name="Text Box 69"/>
          <p:cNvSpPr txBox="1">
            <a:spLocks noChangeArrowheads="1"/>
          </p:cNvSpPr>
          <p:nvPr/>
        </p:nvSpPr>
        <p:spPr bwMode="auto">
          <a:xfrm rot="-3434740">
            <a:off x="7523501" y="34114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2" name="Text Box 70"/>
          <p:cNvSpPr txBox="1">
            <a:spLocks noChangeArrowheads="1"/>
          </p:cNvSpPr>
          <p:nvPr/>
        </p:nvSpPr>
        <p:spPr bwMode="auto">
          <a:xfrm rot="-4849812">
            <a:off x="4823163" y="309715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3" name="Text Box 71"/>
          <p:cNvSpPr txBox="1">
            <a:spLocks noChangeArrowheads="1"/>
          </p:cNvSpPr>
          <p:nvPr/>
        </p:nvSpPr>
        <p:spPr bwMode="auto">
          <a:xfrm rot="2102259">
            <a:off x="5076369" y="24391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4" name="Text Box 72"/>
          <p:cNvSpPr txBox="1">
            <a:spLocks noChangeArrowheads="1"/>
          </p:cNvSpPr>
          <p:nvPr/>
        </p:nvSpPr>
        <p:spPr bwMode="auto">
          <a:xfrm rot="-5400000">
            <a:off x="5723276" y="314160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5" name="Text Box 73"/>
          <p:cNvSpPr txBox="1">
            <a:spLocks noChangeArrowheads="1"/>
          </p:cNvSpPr>
          <p:nvPr/>
        </p:nvSpPr>
        <p:spPr bwMode="auto">
          <a:xfrm rot="-1811538">
            <a:off x="6200319" y="23502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6" name="Text Box 74"/>
          <p:cNvSpPr txBox="1">
            <a:spLocks noChangeArrowheads="1"/>
          </p:cNvSpPr>
          <p:nvPr/>
        </p:nvSpPr>
        <p:spPr bwMode="auto">
          <a:xfrm rot="-3269929">
            <a:off x="6444001" y="29161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7" name="Text Box 75"/>
          <p:cNvSpPr txBox="1">
            <a:spLocks noChangeArrowheads="1"/>
          </p:cNvSpPr>
          <p:nvPr/>
        </p:nvSpPr>
        <p:spPr bwMode="auto">
          <a:xfrm>
            <a:off x="5030331" y="3969485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8" name="Text Box 76"/>
          <p:cNvSpPr txBox="1">
            <a:spLocks noChangeArrowheads="1"/>
          </p:cNvSpPr>
          <p:nvPr/>
        </p:nvSpPr>
        <p:spPr bwMode="auto">
          <a:xfrm rot="2879454">
            <a:off x="5139076" y="29161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D.E</a:t>
            </a:r>
          </a:p>
        </p:txBody>
      </p:sp>
      <p:sp>
        <p:nvSpPr>
          <p:cNvPr id="12329" name="Text Box 77"/>
          <p:cNvSpPr txBox="1">
            <a:spLocks noChangeArrowheads="1"/>
          </p:cNvSpPr>
          <p:nvPr/>
        </p:nvSpPr>
        <p:spPr bwMode="auto">
          <a:xfrm rot="-4437854">
            <a:off x="3834150" y="24669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0" name="Text Box 78"/>
          <p:cNvSpPr txBox="1">
            <a:spLocks noChangeArrowheads="1"/>
          </p:cNvSpPr>
          <p:nvPr/>
        </p:nvSpPr>
        <p:spPr bwMode="auto">
          <a:xfrm>
            <a:off x="5660569" y="19438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1" name="Text Box 79"/>
          <p:cNvSpPr txBox="1">
            <a:spLocks noChangeArrowheads="1"/>
          </p:cNvSpPr>
          <p:nvPr/>
        </p:nvSpPr>
        <p:spPr bwMode="auto">
          <a:xfrm rot="3165154">
            <a:off x="7479050" y="242246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2" name="Text Box 80"/>
          <p:cNvSpPr txBox="1">
            <a:spLocks noChangeArrowheads="1"/>
          </p:cNvSpPr>
          <p:nvPr/>
        </p:nvSpPr>
        <p:spPr bwMode="auto">
          <a:xfrm>
            <a:off x="6381294" y="39250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3" name="Text Box 81"/>
          <p:cNvSpPr txBox="1">
            <a:spLocks noChangeArrowheads="1"/>
          </p:cNvSpPr>
          <p:nvPr/>
        </p:nvSpPr>
        <p:spPr bwMode="auto">
          <a:xfrm rot="-3269929">
            <a:off x="6983750" y="30511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4" name="Text Box 82"/>
          <p:cNvSpPr txBox="1">
            <a:spLocks noChangeArrowheads="1"/>
          </p:cNvSpPr>
          <p:nvPr/>
        </p:nvSpPr>
        <p:spPr bwMode="auto">
          <a:xfrm>
            <a:off x="3951625" y="928063"/>
            <a:ext cx="5040313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DFS forest={(DFS tree1), (DFS tree2)}</a:t>
            </a:r>
          </a:p>
        </p:txBody>
      </p:sp>
    </p:spTree>
    <p:extLst>
      <p:ext uri="{BB962C8B-B14F-4D97-AF65-F5344CB8AC3E}">
        <p14:creationId xmlns:p14="http://schemas.microsoft.com/office/powerpoint/2010/main" val="14340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28119" y="124841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Depth-First Search Tree</a:t>
            </a:r>
          </a:p>
        </p:txBody>
      </p:sp>
      <p:sp>
        <p:nvSpPr>
          <p:cNvPr id="12291" name="Oval 37"/>
          <p:cNvSpPr>
            <a:spLocks noChangeArrowheads="1"/>
          </p:cNvSpPr>
          <p:nvPr/>
        </p:nvSpPr>
        <p:spPr bwMode="auto">
          <a:xfrm>
            <a:off x="4500106" y="209623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2" name="Oval 38"/>
          <p:cNvSpPr>
            <a:spLocks noChangeArrowheads="1"/>
          </p:cNvSpPr>
          <p:nvPr/>
        </p:nvSpPr>
        <p:spPr bwMode="auto">
          <a:xfrm>
            <a:off x="7092494" y="20247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3" name="Oval 39"/>
          <p:cNvSpPr>
            <a:spLocks noChangeArrowheads="1"/>
          </p:cNvSpPr>
          <p:nvPr/>
        </p:nvSpPr>
        <p:spPr bwMode="auto">
          <a:xfrm>
            <a:off x="7668756" y="28883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4" name="Oval 40"/>
          <p:cNvSpPr>
            <a:spLocks noChangeArrowheads="1"/>
          </p:cNvSpPr>
          <p:nvPr/>
        </p:nvSpPr>
        <p:spPr bwMode="auto">
          <a:xfrm>
            <a:off x="7092494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5" name="Oval 41"/>
          <p:cNvSpPr>
            <a:spLocks noChangeArrowheads="1"/>
          </p:cNvSpPr>
          <p:nvPr/>
        </p:nvSpPr>
        <p:spPr bwMode="auto">
          <a:xfrm>
            <a:off x="5795506" y="281696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6" name="Oval 42"/>
          <p:cNvSpPr>
            <a:spLocks noChangeArrowheads="1"/>
          </p:cNvSpPr>
          <p:nvPr/>
        </p:nvSpPr>
        <p:spPr bwMode="auto">
          <a:xfrm>
            <a:off x="5795506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7" name="Oval 43"/>
          <p:cNvSpPr>
            <a:spLocks noChangeArrowheads="1"/>
          </p:cNvSpPr>
          <p:nvPr/>
        </p:nvSpPr>
        <p:spPr bwMode="auto">
          <a:xfrm>
            <a:off x="4500106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8" name="Line 44"/>
          <p:cNvSpPr>
            <a:spLocks noChangeShapeType="1"/>
          </p:cNvSpPr>
          <p:nvPr/>
        </p:nvSpPr>
        <p:spPr bwMode="auto">
          <a:xfrm flipH="1">
            <a:off x="4941431" y="2258160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9" name="Line 45"/>
          <p:cNvSpPr>
            <a:spLocks noChangeShapeType="1"/>
          </p:cNvSpPr>
          <p:nvPr/>
        </p:nvSpPr>
        <p:spPr bwMode="auto">
          <a:xfrm>
            <a:off x="4895394" y="2439135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0" name="Line 46"/>
          <p:cNvSpPr>
            <a:spLocks noChangeShapeType="1"/>
          </p:cNvSpPr>
          <p:nvPr/>
        </p:nvSpPr>
        <p:spPr bwMode="auto">
          <a:xfrm flipV="1">
            <a:off x="6201906" y="2393097"/>
            <a:ext cx="944563" cy="541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1" name="Line 47"/>
          <p:cNvSpPr>
            <a:spLocks noChangeShapeType="1"/>
          </p:cNvSpPr>
          <p:nvPr/>
        </p:nvSpPr>
        <p:spPr bwMode="auto">
          <a:xfrm>
            <a:off x="6020931" y="3248760"/>
            <a:ext cx="0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2" name="Line 48"/>
          <p:cNvSpPr>
            <a:spLocks noChangeShapeType="1"/>
          </p:cNvSpPr>
          <p:nvPr/>
        </p:nvSpPr>
        <p:spPr bwMode="auto">
          <a:xfrm flipH="1">
            <a:off x="6155869" y="2439135"/>
            <a:ext cx="1035050" cy="1395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3" name="Line 49"/>
          <p:cNvSpPr>
            <a:spLocks noChangeShapeType="1"/>
          </p:cNvSpPr>
          <p:nvPr/>
        </p:nvSpPr>
        <p:spPr bwMode="auto">
          <a:xfrm>
            <a:off x="4941431" y="396948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4" name="Line 50"/>
          <p:cNvSpPr>
            <a:spLocks noChangeShapeType="1"/>
          </p:cNvSpPr>
          <p:nvPr/>
        </p:nvSpPr>
        <p:spPr bwMode="auto">
          <a:xfrm flipH="1">
            <a:off x="6201906" y="396948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5" name="Line 51"/>
          <p:cNvSpPr>
            <a:spLocks noChangeShapeType="1"/>
          </p:cNvSpPr>
          <p:nvPr/>
        </p:nvSpPr>
        <p:spPr bwMode="auto">
          <a:xfrm flipH="1" flipV="1">
            <a:off x="7416344" y="2393097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6" name="Freeform 52"/>
          <p:cNvSpPr>
            <a:spLocks/>
          </p:cNvSpPr>
          <p:nvPr/>
        </p:nvSpPr>
        <p:spPr bwMode="auto">
          <a:xfrm flipV="1">
            <a:off x="4309606" y="2483585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7" name="Freeform 53"/>
          <p:cNvSpPr>
            <a:spLocks/>
          </p:cNvSpPr>
          <p:nvPr/>
        </p:nvSpPr>
        <p:spPr bwMode="auto">
          <a:xfrm flipH="1">
            <a:off x="4850944" y="2528035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8" name="Freeform 54"/>
          <p:cNvSpPr>
            <a:spLocks/>
          </p:cNvSpPr>
          <p:nvPr/>
        </p:nvSpPr>
        <p:spPr bwMode="auto">
          <a:xfrm>
            <a:off x="7371894" y="3248760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9" name="Freeform 55"/>
          <p:cNvSpPr>
            <a:spLocks/>
          </p:cNvSpPr>
          <p:nvPr/>
        </p:nvSpPr>
        <p:spPr bwMode="auto">
          <a:xfrm rot="10800000">
            <a:off x="7506831" y="3293210"/>
            <a:ext cx="314325" cy="585787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81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0" name="Text Box 56"/>
          <p:cNvSpPr txBox="1">
            <a:spLocks noChangeArrowheads="1"/>
          </p:cNvSpPr>
          <p:nvPr/>
        </p:nvSpPr>
        <p:spPr bwMode="auto">
          <a:xfrm>
            <a:off x="7686219" y="284394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G</a:t>
            </a:r>
          </a:p>
        </p:txBody>
      </p:sp>
      <p:sp>
        <p:nvSpPr>
          <p:cNvPr id="12311" name="Text Box 57"/>
          <p:cNvSpPr txBox="1">
            <a:spLocks noChangeArrowheads="1"/>
          </p:cNvSpPr>
          <p:nvPr/>
        </p:nvSpPr>
        <p:spPr bwMode="auto">
          <a:xfrm>
            <a:off x="4490581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12312" name="Text Box 58"/>
          <p:cNvSpPr txBox="1">
            <a:spLocks noChangeArrowheads="1"/>
          </p:cNvSpPr>
          <p:nvPr/>
        </p:nvSpPr>
        <p:spPr bwMode="auto">
          <a:xfrm>
            <a:off x="7102019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12313" name="Text Box 59"/>
          <p:cNvSpPr txBox="1">
            <a:spLocks noChangeArrowheads="1"/>
          </p:cNvSpPr>
          <p:nvPr/>
        </p:nvSpPr>
        <p:spPr bwMode="auto">
          <a:xfrm>
            <a:off x="7146469" y="203432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12314" name="Text Box 60"/>
          <p:cNvSpPr txBox="1">
            <a:spLocks noChangeArrowheads="1"/>
          </p:cNvSpPr>
          <p:nvPr/>
        </p:nvSpPr>
        <p:spPr bwMode="auto">
          <a:xfrm>
            <a:off x="5795506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12315" name="Text Box 61"/>
          <p:cNvSpPr txBox="1">
            <a:spLocks noChangeArrowheads="1"/>
          </p:cNvSpPr>
          <p:nvPr/>
        </p:nvSpPr>
        <p:spPr bwMode="auto">
          <a:xfrm>
            <a:off x="5841544" y="279949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2316" name="Text Box 62"/>
          <p:cNvSpPr txBox="1">
            <a:spLocks noChangeArrowheads="1"/>
          </p:cNvSpPr>
          <p:nvPr/>
        </p:nvSpPr>
        <p:spPr bwMode="auto">
          <a:xfrm>
            <a:off x="4536619" y="20787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12317" name="Line 64"/>
          <p:cNvSpPr>
            <a:spLocks noChangeShapeType="1"/>
          </p:cNvSpPr>
          <p:nvPr/>
        </p:nvSpPr>
        <p:spPr bwMode="auto">
          <a:xfrm>
            <a:off x="4850944" y="2483585"/>
            <a:ext cx="1035050" cy="1304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8" name="Text Box 65"/>
          <p:cNvSpPr txBox="1">
            <a:spLocks noChangeArrowheads="1"/>
          </p:cNvSpPr>
          <p:nvPr/>
        </p:nvSpPr>
        <p:spPr bwMode="auto">
          <a:xfrm>
            <a:off x="3621596" y="1653322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Root of tree 1</a:t>
            </a:r>
          </a:p>
        </p:txBody>
      </p:sp>
      <p:sp>
        <p:nvSpPr>
          <p:cNvPr id="12319" name="Text Box 66"/>
          <p:cNvSpPr txBox="1">
            <a:spLocks noChangeArrowheads="1"/>
          </p:cNvSpPr>
          <p:nvPr/>
        </p:nvSpPr>
        <p:spPr bwMode="auto">
          <a:xfrm>
            <a:off x="6898025" y="4233159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Root of tree 2</a:t>
            </a:r>
          </a:p>
        </p:txBody>
      </p:sp>
      <p:sp>
        <p:nvSpPr>
          <p:cNvPr id="12320" name="Text Box 68"/>
          <p:cNvSpPr txBox="1">
            <a:spLocks noChangeArrowheads="1"/>
          </p:cNvSpPr>
          <p:nvPr/>
        </p:nvSpPr>
        <p:spPr bwMode="auto">
          <a:xfrm>
            <a:off x="101929" y="2077897"/>
            <a:ext cx="3891766" cy="1938992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DE: descendant</a:t>
            </a:r>
            <a:r>
              <a:rPr lang="zh-CN" altLang="en-US" sz="2400" dirty="0"/>
              <a:t> </a:t>
            </a:r>
            <a:r>
              <a:rPr lang="en-US" altLang="zh-CN" sz="2400" dirty="0"/>
              <a:t>edge </a:t>
            </a:r>
            <a:r>
              <a:rPr lang="zh-CN" altLang="en-US" sz="2400" dirty="0"/>
              <a:t>前向边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当发现</a:t>
            </a:r>
            <a:r>
              <a:rPr lang="en-US" altLang="zh-CN" sz="2400" dirty="0"/>
              <a:t>u</a:t>
            </a:r>
            <a:r>
              <a:rPr lang="zh-CN" altLang="en-US" sz="2400" dirty="0"/>
              <a:t>的邻居</a:t>
            </a:r>
            <a:r>
              <a:rPr lang="en-US" altLang="zh-CN" sz="2400" dirty="0"/>
              <a:t>v</a:t>
            </a:r>
            <a:r>
              <a:rPr lang="zh-CN" altLang="en-US" sz="2400" dirty="0"/>
              <a:t>在前面的遍历中已被访问过，且</a:t>
            </a:r>
            <a:r>
              <a:rPr lang="en-US" altLang="zh-CN" sz="2400" dirty="0"/>
              <a:t>v</a:t>
            </a:r>
            <a:r>
              <a:rPr lang="zh-CN" altLang="en-US" sz="2400" dirty="0"/>
              <a:t>是</a:t>
            </a:r>
            <a:r>
              <a:rPr lang="en-US" altLang="zh-CN" sz="2400" dirty="0"/>
              <a:t>u</a:t>
            </a:r>
            <a:r>
              <a:rPr lang="zh-CN" altLang="en-US" sz="2400" dirty="0"/>
              <a:t>的后继节点，则</a:t>
            </a:r>
            <a:r>
              <a:rPr lang="en-US" altLang="zh-CN" sz="2400" dirty="0" err="1"/>
              <a:t>uv</a:t>
            </a:r>
            <a:r>
              <a:rPr lang="zh-CN" altLang="en-US" sz="2400" dirty="0"/>
              <a:t>为</a:t>
            </a:r>
            <a:r>
              <a:rPr lang="en-US" altLang="zh-CN" sz="2400" dirty="0"/>
              <a:t>DE</a:t>
            </a:r>
          </a:p>
        </p:txBody>
      </p:sp>
      <p:sp>
        <p:nvSpPr>
          <p:cNvPr id="12321" name="Text Box 69"/>
          <p:cNvSpPr txBox="1">
            <a:spLocks noChangeArrowheads="1"/>
          </p:cNvSpPr>
          <p:nvPr/>
        </p:nvSpPr>
        <p:spPr bwMode="auto">
          <a:xfrm rot="-3434740">
            <a:off x="7523501" y="34114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2" name="Text Box 70"/>
          <p:cNvSpPr txBox="1">
            <a:spLocks noChangeArrowheads="1"/>
          </p:cNvSpPr>
          <p:nvPr/>
        </p:nvSpPr>
        <p:spPr bwMode="auto">
          <a:xfrm rot="-4849812">
            <a:off x="4823163" y="309715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3" name="Text Box 71"/>
          <p:cNvSpPr txBox="1">
            <a:spLocks noChangeArrowheads="1"/>
          </p:cNvSpPr>
          <p:nvPr/>
        </p:nvSpPr>
        <p:spPr bwMode="auto">
          <a:xfrm rot="2102259">
            <a:off x="5076369" y="24391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4" name="Text Box 72"/>
          <p:cNvSpPr txBox="1">
            <a:spLocks noChangeArrowheads="1"/>
          </p:cNvSpPr>
          <p:nvPr/>
        </p:nvSpPr>
        <p:spPr bwMode="auto">
          <a:xfrm rot="-5400000">
            <a:off x="5723276" y="314160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5" name="Text Box 73"/>
          <p:cNvSpPr txBox="1">
            <a:spLocks noChangeArrowheads="1"/>
          </p:cNvSpPr>
          <p:nvPr/>
        </p:nvSpPr>
        <p:spPr bwMode="auto">
          <a:xfrm rot="-1811538">
            <a:off x="6200319" y="23502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6" name="Text Box 74"/>
          <p:cNvSpPr txBox="1">
            <a:spLocks noChangeArrowheads="1"/>
          </p:cNvSpPr>
          <p:nvPr/>
        </p:nvSpPr>
        <p:spPr bwMode="auto">
          <a:xfrm rot="-3269929">
            <a:off x="6444001" y="29161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7" name="Text Box 75"/>
          <p:cNvSpPr txBox="1">
            <a:spLocks noChangeArrowheads="1"/>
          </p:cNvSpPr>
          <p:nvPr/>
        </p:nvSpPr>
        <p:spPr bwMode="auto">
          <a:xfrm>
            <a:off x="5030331" y="3969485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8" name="Text Box 76"/>
          <p:cNvSpPr txBox="1">
            <a:spLocks noChangeArrowheads="1"/>
          </p:cNvSpPr>
          <p:nvPr/>
        </p:nvSpPr>
        <p:spPr bwMode="auto">
          <a:xfrm rot="2879454">
            <a:off x="5139076" y="29161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D.E</a:t>
            </a:r>
          </a:p>
        </p:txBody>
      </p:sp>
      <p:sp>
        <p:nvSpPr>
          <p:cNvPr id="12329" name="Text Box 77"/>
          <p:cNvSpPr txBox="1">
            <a:spLocks noChangeArrowheads="1"/>
          </p:cNvSpPr>
          <p:nvPr/>
        </p:nvSpPr>
        <p:spPr bwMode="auto">
          <a:xfrm rot="-4437854">
            <a:off x="3834150" y="24669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0" name="Text Box 78"/>
          <p:cNvSpPr txBox="1">
            <a:spLocks noChangeArrowheads="1"/>
          </p:cNvSpPr>
          <p:nvPr/>
        </p:nvSpPr>
        <p:spPr bwMode="auto">
          <a:xfrm>
            <a:off x="5660569" y="19438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1" name="Text Box 79"/>
          <p:cNvSpPr txBox="1">
            <a:spLocks noChangeArrowheads="1"/>
          </p:cNvSpPr>
          <p:nvPr/>
        </p:nvSpPr>
        <p:spPr bwMode="auto">
          <a:xfrm rot="3165154">
            <a:off x="7479050" y="242246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2" name="Text Box 80"/>
          <p:cNvSpPr txBox="1">
            <a:spLocks noChangeArrowheads="1"/>
          </p:cNvSpPr>
          <p:nvPr/>
        </p:nvSpPr>
        <p:spPr bwMode="auto">
          <a:xfrm>
            <a:off x="6381294" y="39250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3" name="Text Box 81"/>
          <p:cNvSpPr txBox="1">
            <a:spLocks noChangeArrowheads="1"/>
          </p:cNvSpPr>
          <p:nvPr/>
        </p:nvSpPr>
        <p:spPr bwMode="auto">
          <a:xfrm rot="-3269929">
            <a:off x="6983750" y="30511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4" name="Text Box 82"/>
          <p:cNvSpPr txBox="1">
            <a:spLocks noChangeArrowheads="1"/>
          </p:cNvSpPr>
          <p:nvPr/>
        </p:nvSpPr>
        <p:spPr bwMode="auto">
          <a:xfrm>
            <a:off x="3951625" y="928063"/>
            <a:ext cx="5040313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DFS forest={(DFS tree1), (DFS tree2)}</a:t>
            </a:r>
          </a:p>
        </p:txBody>
      </p:sp>
    </p:spTree>
    <p:extLst>
      <p:ext uri="{BB962C8B-B14F-4D97-AF65-F5344CB8AC3E}">
        <p14:creationId xmlns:p14="http://schemas.microsoft.com/office/powerpoint/2010/main" val="185311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28119" y="124841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Depth-First Search Tree</a:t>
            </a:r>
          </a:p>
        </p:txBody>
      </p:sp>
      <p:sp>
        <p:nvSpPr>
          <p:cNvPr id="12291" name="Oval 37"/>
          <p:cNvSpPr>
            <a:spLocks noChangeArrowheads="1"/>
          </p:cNvSpPr>
          <p:nvPr/>
        </p:nvSpPr>
        <p:spPr bwMode="auto">
          <a:xfrm>
            <a:off x="4500106" y="209623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2" name="Oval 38"/>
          <p:cNvSpPr>
            <a:spLocks noChangeArrowheads="1"/>
          </p:cNvSpPr>
          <p:nvPr/>
        </p:nvSpPr>
        <p:spPr bwMode="auto">
          <a:xfrm>
            <a:off x="7092494" y="20247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3" name="Oval 39"/>
          <p:cNvSpPr>
            <a:spLocks noChangeArrowheads="1"/>
          </p:cNvSpPr>
          <p:nvPr/>
        </p:nvSpPr>
        <p:spPr bwMode="auto">
          <a:xfrm>
            <a:off x="7668756" y="2888397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4" name="Oval 40"/>
          <p:cNvSpPr>
            <a:spLocks noChangeArrowheads="1"/>
          </p:cNvSpPr>
          <p:nvPr/>
        </p:nvSpPr>
        <p:spPr bwMode="auto">
          <a:xfrm>
            <a:off x="7092494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5" name="Oval 41"/>
          <p:cNvSpPr>
            <a:spLocks noChangeArrowheads="1"/>
          </p:cNvSpPr>
          <p:nvPr/>
        </p:nvSpPr>
        <p:spPr bwMode="auto">
          <a:xfrm>
            <a:off x="5795506" y="281696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6" name="Oval 42"/>
          <p:cNvSpPr>
            <a:spLocks noChangeArrowheads="1"/>
          </p:cNvSpPr>
          <p:nvPr/>
        </p:nvSpPr>
        <p:spPr bwMode="auto">
          <a:xfrm>
            <a:off x="5795506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7" name="Oval 43"/>
          <p:cNvSpPr>
            <a:spLocks noChangeArrowheads="1"/>
          </p:cNvSpPr>
          <p:nvPr/>
        </p:nvSpPr>
        <p:spPr bwMode="auto">
          <a:xfrm>
            <a:off x="4500106" y="375358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298" name="Line 44"/>
          <p:cNvSpPr>
            <a:spLocks noChangeShapeType="1"/>
          </p:cNvSpPr>
          <p:nvPr/>
        </p:nvSpPr>
        <p:spPr bwMode="auto">
          <a:xfrm flipH="1">
            <a:off x="4941431" y="2258160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9" name="Line 45"/>
          <p:cNvSpPr>
            <a:spLocks noChangeShapeType="1"/>
          </p:cNvSpPr>
          <p:nvPr/>
        </p:nvSpPr>
        <p:spPr bwMode="auto">
          <a:xfrm>
            <a:off x="4895394" y="2439135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0" name="Line 46"/>
          <p:cNvSpPr>
            <a:spLocks noChangeShapeType="1"/>
          </p:cNvSpPr>
          <p:nvPr/>
        </p:nvSpPr>
        <p:spPr bwMode="auto">
          <a:xfrm flipV="1">
            <a:off x="6201906" y="2393097"/>
            <a:ext cx="944563" cy="541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1" name="Line 47"/>
          <p:cNvSpPr>
            <a:spLocks noChangeShapeType="1"/>
          </p:cNvSpPr>
          <p:nvPr/>
        </p:nvSpPr>
        <p:spPr bwMode="auto">
          <a:xfrm>
            <a:off x="6020931" y="3248760"/>
            <a:ext cx="0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2" name="Line 48"/>
          <p:cNvSpPr>
            <a:spLocks noChangeShapeType="1"/>
          </p:cNvSpPr>
          <p:nvPr/>
        </p:nvSpPr>
        <p:spPr bwMode="auto">
          <a:xfrm flipH="1">
            <a:off x="6155869" y="2439135"/>
            <a:ext cx="1035050" cy="1395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3" name="Line 49"/>
          <p:cNvSpPr>
            <a:spLocks noChangeShapeType="1"/>
          </p:cNvSpPr>
          <p:nvPr/>
        </p:nvSpPr>
        <p:spPr bwMode="auto">
          <a:xfrm>
            <a:off x="4941431" y="396948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4" name="Line 50"/>
          <p:cNvSpPr>
            <a:spLocks noChangeShapeType="1"/>
          </p:cNvSpPr>
          <p:nvPr/>
        </p:nvSpPr>
        <p:spPr bwMode="auto">
          <a:xfrm flipH="1">
            <a:off x="6201906" y="396948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5" name="Line 51"/>
          <p:cNvSpPr>
            <a:spLocks noChangeShapeType="1"/>
          </p:cNvSpPr>
          <p:nvPr/>
        </p:nvSpPr>
        <p:spPr bwMode="auto">
          <a:xfrm flipH="1" flipV="1">
            <a:off x="7416344" y="2393097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6" name="Freeform 52"/>
          <p:cNvSpPr>
            <a:spLocks/>
          </p:cNvSpPr>
          <p:nvPr/>
        </p:nvSpPr>
        <p:spPr bwMode="auto">
          <a:xfrm flipV="1">
            <a:off x="4309606" y="2483585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7" name="Freeform 53"/>
          <p:cNvSpPr>
            <a:spLocks/>
          </p:cNvSpPr>
          <p:nvPr/>
        </p:nvSpPr>
        <p:spPr bwMode="auto">
          <a:xfrm flipH="1">
            <a:off x="4850944" y="2528035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8" name="Freeform 54"/>
          <p:cNvSpPr>
            <a:spLocks/>
          </p:cNvSpPr>
          <p:nvPr/>
        </p:nvSpPr>
        <p:spPr bwMode="auto">
          <a:xfrm>
            <a:off x="7371894" y="3248760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9" name="Freeform 55"/>
          <p:cNvSpPr>
            <a:spLocks/>
          </p:cNvSpPr>
          <p:nvPr/>
        </p:nvSpPr>
        <p:spPr bwMode="auto">
          <a:xfrm rot="10800000">
            <a:off x="7506831" y="3293210"/>
            <a:ext cx="314325" cy="585787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81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0" name="Text Box 56"/>
          <p:cNvSpPr txBox="1">
            <a:spLocks noChangeArrowheads="1"/>
          </p:cNvSpPr>
          <p:nvPr/>
        </p:nvSpPr>
        <p:spPr bwMode="auto">
          <a:xfrm>
            <a:off x="7686219" y="284394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G</a:t>
            </a:r>
          </a:p>
        </p:txBody>
      </p:sp>
      <p:sp>
        <p:nvSpPr>
          <p:cNvPr id="12311" name="Text Box 57"/>
          <p:cNvSpPr txBox="1">
            <a:spLocks noChangeArrowheads="1"/>
          </p:cNvSpPr>
          <p:nvPr/>
        </p:nvSpPr>
        <p:spPr bwMode="auto">
          <a:xfrm>
            <a:off x="4490581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12312" name="Text Box 58"/>
          <p:cNvSpPr txBox="1">
            <a:spLocks noChangeArrowheads="1"/>
          </p:cNvSpPr>
          <p:nvPr/>
        </p:nvSpPr>
        <p:spPr bwMode="auto">
          <a:xfrm>
            <a:off x="7102019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12313" name="Text Box 59"/>
          <p:cNvSpPr txBox="1">
            <a:spLocks noChangeArrowheads="1"/>
          </p:cNvSpPr>
          <p:nvPr/>
        </p:nvSpPr>
        <p:spPr bwMode="auto">
          <a:xfrm>
            <a:off x="7146469" y="203432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12314" name="Text Box 60"/>
          <p:cNvSpPr txBox="1">
            <a:spLocks noChangeArrowheads="1"/>
          </p:cNvSpPr>
          <p:nvPr/>
        </p:nvSpPr>
        <p:spPr bwMode="auto">
          <a:xfrm>
            <a:off x="5795506" y="374406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12315" name="Text Box 61"/>
          <p:cNvSpPr txBox="1">
            <a:spLocks noChangeArrowheads="1"/>
          </p:cNvSpPr>
          <p:nvPr/>
        </p:nvSpPr>
        <p:spPr bwMode="auto">
          <a:xfrm>
            <a:off x="5841544" y="2799497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12316" name="Text Box 62"/>
          <p:cNvSpPr txBox="1">
            <a:spLocks noChangeArrowheads="1"/>
          </p:cNvSpPr>
          <p:nvPr/>
        </p:nvSpPr>
        <p:spPr bwMode="auto">
          <a:xfrm>
            <a:off x="4536619" y="2078772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12317" name="Line 64"/>
          <p:cNvSpPr>
            <a:spLocks noChangeShapeType="1"/>
          </p:cNvSpPr>
          <p:nvPr/>
        </p:nvSpPr>
        <p:spPr bwMode="auto">
          <a:xfrm>
            <a:off x="4850944" y="2483585"/>
            <a:ext cx="1035050" cy="1304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8" name="Text Box 65"/>
          <p:cNvSpPr txBox="1">
            <a:spLocks noChangeArrowheads="1"/>
          </p:cNvSpPr>
          <p:nvPr/>
        </p:nvSpPr>
        <p:spPr bwMode="auto">
          <a:xfrm>
            <a:off x="3621596" y="1653322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Root of tree 1</a:t>
            </a:r>
          </a:p>
        </p:txBody>
      </p:sp>
      <p:sp>
        <p:nvSpPr>
          <p:cNvPr id="12319" name="Text Box 66"/>
          <p:cNvSpPr txBox="1">
            <a:spLocks noChangeArrowheads="1"/>
          </p:cNvSpPr>
          <p:nvPr/>
        </p:nvSpPr>
        <p:spPr bwMode="auto">
          <a:xfrm>
            <a:off x="6898025" y="4233159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Root of tree 2</a:t>
            </a:r>
          </a:p>
        </p:txBody>
      </p:sp>
      <p:sp>
        <p:nvSpPr>
          <p:cNvPr id="12320" name="Text Box 68"/>
          <p:cNvSpPr txBox="1">
            <a:spLocks noChangeArrowheads="1"/>
          </p:cNvSpPr>
          <p:nvPr/>
        </p:nvSpPr>
        <p:spPr bwMode="auto">
          <a:xfrm>
            <a:off x="101929" y="2077897"/>
            <a:ext cx="3891766" cy="2308324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CE: cross edge</a:t>
            </a:r>
            <a:r>
              <a:rPr lang="zh-CN" altLang="en-US" sz="2400" dirty="0"/>
              <a:t> 横向边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上述三种情况之外的边，即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u</a:t>
            </a:r>
            <a:r>
              <a:rPr lang="zh-CN" altLang="en-US" sz="2400" dirty="0"/>
              <a:t>的邻居</a:t>
            </a:r>
            <a:r>
              <a:rPr lang="en-US" altLang="zh-CN" sz="2400" dirty="0"/>
              <a:t>v</a:t>
            </a:r>
            <a:r>
              <a:rPr lang="zh-CN" altLang="en-US" sz="2400" dirty="0"/>
              <a:t>不是白色，且</a:t>
            </a:r>
            <a:r>
              <a:rPr lang="en-US" altLang="zh-CN" sz="2400" dirty="0"/>
              <a:t>v</a:t>
            </a:r>
            <a:r>
              <a:rPr lang="zh-CN" altLang="en-US" sz="2400" dirty="0"/>
              <a:t>和</a:t>
            </a:r>
            <a:r>
              <a:rPr lang="en-US" altLang="zh-CN" sz="2400" dirty="0"/>
              <a:t>u</a:t>
            </a:r>
            <a:r>
              <a:rPr lang="zh-CN" altLang="en-US" sz="2400" dirty="0"/>
              <a:t>无祖先或后继关系，则</a:t>
            </a:r>
            <a:r>
              <a:rPr lang="en-US" altLang="zh-CN" sz="2400" dirty="0" err="1"/>
              <a:t>uv</a:t>
            </a:r>
            <a:r>
              <a:rPr lang="zh-CN" altLang="en-US" sz="2400" dirty="0"/>
              <a:t>为</a:t>
            </a:r>
            <a:r>
              <a:rPr lang="en-US" altLang="zh-CN" sz="2400"/>
              <a:t>CE</a:t>
            </a:r>
            <a:endParaRPr lang="en-US" altLang="zh-CN" sz="2400" dirty="0"/>
          </a:p>
        </p:txBody>
      </p:sp>
      <p:sp>
        <p:nvSpPr>
          <p:cNvPr id="12321" name="Text Box 69"/>
          <p:cNvSpPr txBox="1">
            <a:spLocks noChangeArrowheads="1"/>
          </p:cNvSpPr>
          <p:nvPr/>
        </p:nvSpPr>
        <p:spPr bwMode="auto">
          <a:xfrm rot="-3434740">
            <a:off x="7523501" y="34114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2" name="Text Box 70"/>
          <p:cNvSpPr txBox="1">
            <a:spLocks noChangeArrowheads="1"/>
          </p:cNvSpPr>
          <p:nvPr/>
        </p:nvSpPr>
        <p:spPr bwMode="auto">
          <a:xfrm rot="-4849812">
            <a:off x="4823163" y="309715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3" name="Text Box 71"/>
          <p:cNvSpPr txBox="1">
            <a:spLocks noChangeArrowheads="1"/>
          </p:cNvSpPr>
          <p:nvPr/>
        </p:nvSpPr>
        <p:spPr bwMode="auto">
          <a:xfrm rot="2102259">
            <a:off x="5076369" y="24391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4" name="Text Box 72"/>
          <p:cNvSpPr txBox="1">
            <a:spLocks noChangeArrowheads="1"/>
          </p:cNvSpPr>
          <p:nvPr/>
        </p:nvSpPr>
        <p:spPr bwMode="auto">
          <a:xfrm rot="-5400000">
            <a:off x="5723276" y="3141603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5" name="Text Box 73"/>
          <p:cNvSpPr txBox="1">
            <a:spLocks noChangeArrowheads="1"/>
          </p:cNvSpPr>
          <p:nvPr/>
        </p:nvSpPr>
        <p:spPr bwMode="auto">
          <a:xfrm rot="-1811538">
            <a:off x="6200319" y="23502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12326" name="Text Box 74"/>
          <p:cNvSpPr txBox="1">
            <a:spLocks noChangeArrowheads="1"/>
          </p:cNvSpPr>
          <p:nvPr/>
        </p:nvSpPr>
        <p:spPr bwMode="auto">
          <a:xfrm rot="-3269929">
            <a:off x="6444001" y="29161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7" name="Text Box 75"/>
          <p:cNvSpPr txBox="1">
            <a:spLocks noChangeArrowheads="1"/>
          </p:cNvSpPr>
          <p:nvPr/>
        </p:nvSpPr>
        <p:spPr bwMode="auto">
          <a:xfrm>
            <a:off x="5030331" y="3969485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28" name="Text Box 76"/>
          <p:cNvSpPr txBox="1">
            <a:spLocks noChangeArrowheads="1"/>
          </p:cNvSpPr>
          <p:nvPr/>
        </p:nvSpPr>
        <p:spPr bwMode="auto">
          <a:xfrm rot="2879454">
            <a:off x="5139076" y="2916178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D.E</a:t>
            </a:r>
          </a:p>
        </p:txBody>
      </p:sp>
      <p:sp>
        <p:nvSpPr>
          <p:cNvPr id="12329" name="Text Box 77"/>
          <p:cNvSpPr txBox="1">
            <a:spLocks noChangeArrowheads="1"/>
          </p:cNvSpPr>
          <p:nvPr/>
        </p:nvSpPr>
        <p:spPr bwMode="auto">
          <a:xfrm rot="-4437854">
            <a:off x="3834150" y="24669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0" name="Text Box 78"/>
          <p:cNvSpPr txBox="1">
            <a:spLocks noChangeArrowheads="1"/>
          </p:cNvSpPr>
          <p:nvPr/>
        </p:nvSpPr>
        <p:spPr bwMode="auto">
          <a:xfrm>
            <a:off x="5660569" y="19438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1" name="Text Box 79"/>
          <p:cNvSpPr txBox="1">
            <a:spLocks noChangeArrowheads="1"/>
          </p:cNvSpPr>
          <p:nvPr/>
        </p:nvSpPr>
        <p:spPr bwMode="auto">
          <a:xfrm rot="3165154">
            <a:off x="7479050" y="242246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2" name="Text Box 80"/>
          <p:cNvSpPr txBox="1">
            <a:spLocks noChangeArrowheads="1"/>
          </p:cNvSpPr>
          <p:nvPr/>
        </p:nvSpPr>
        <p:spPr bwMode="auto">
          <a:xfrm>
            <a:off x="6381294" y="3925035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12333" name="Text Box 81"/>
          <p:cNvSpPr txBox="1">
            <a:spLocks noChangeArrowheads="1"/>
          </p:cNvSpPr>
          <p:nvPr/>
        </p:nvSpPr>
        <p:spPr bwMode="auto">
          <a:xfrm rot="-3269929">
            <a:off x="6983750" y="3051116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12334" name="Text Box 82"/>
          <p:cNvSpPr txBox="1">
            <a:spLocks noChangeArrowheads="1"/>
          </p:cNvSpPr>
          <p:nvPr/>
        </p:nvSpPr>
        <p:spPr bwMode="auto">
          <a:xfrm>
            <a:off x="3951625" y="928063"/>
            <a:ext cx="5040313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DFS forest={(DFS tree1), (DFS tree2)}</a:t>
            </a:r>
          </a:p>
        </p:txBody>
      </p:sp>
    </p:spTree>
    <p:extLst>
      <p:ext uri="{BB962C8B-B14F-4D97-AF65-F5344CB8AC3E}">
        <p14:creationId xmlns:p14="http://schemas.microsoft.com/office/powerpoint/2010/main" val="197340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Visits on a Vertex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18862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Classification for the visits on a vertex</a:t>
            </a:r>
          </a:p>
          <a:p>
            <a:pPr lvl="1" eaLnBrk="1" hangingPunct="1"/>
            <a:r>
              <a:rPr lang="en-US" altLang="zh-CN" sz="2400" dirty="0"/>
              <a:t>First visit</a:t>
            </a:r>
            <a:r>
              <a:rPr lang="zh-CN" altLang="en-US" sz="2400" dirty="0"/>
              <a:t> </a:t>
            </a:r>
            <a:r>
              <a:rPr lang="en-US" altLang="zh-CN" sz="2400" dirty="0"/>
              <a:t>(exploring): status: </a:t>
            </a:r>
            <a:r>
              <a:rPr lang="en-US" altLang="zh-CN" sz="2400" dirty="0" err="1"/>
              <a:t>white</a:t>
            </a:r>
            <a:r>
              <a:rPr lang="en-US" altLang="zh-CN" sz="2400" dirty="0" err="1">
                <a:sym typeface="Symbol" panose="05050102010706020507" pitchFamily="18" charset="2"/>
              </a:rPr>
              <a:t>gray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(Possibly) multi-visits by backtracking to: status: keeps gray</a:t>
            </a: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Last visit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(no more branch): status: </a:t>
            </a:r>
            <a:r>
              <a:rPr lang="en-US" altLang="zh-CN" sz="2400" dirty="0" err="1">
                <a:sym typeface="Symbol" panose="05050102010706020507" pitchFamily="18" charset="2"/>
              </a:rPr>
              <a:t>grayblack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Different operations can be done on the vertex or (selected) incident edges during different visits on a specific vertex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Depth-First Search: Generalized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637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Input: Array </a:t>
            </a:r>
            <a:r>
              <a:rPr lang="en-US" altLang="zh-CN" sz="2400" i="1" dirty="0" err="1"/>
              <a:t>adjVertices</a:t>
            </a:r>
            <a:r>
              <a:rPr lang="en-US" altLang="zh-CN" sz="2400" dirty="0"/>
              <a:t> for graph 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Output: Return value depends on application.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dfsSweep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IntList</a:t>
            </a:r>
            <a:r>
              <a:rPr lang="en-US" altLang="zh-CN" sz="2400" dirty="0"/>
              <a:t>[] </a:t>
            </a:r>
            <a:r>
              <a:rPr lang="en-US" altLang="zh-CN" sz="2400" i="1" dirty="0" err="1"/>
              <a:t>adjVertices</a:t>
            </a:r>
            <a:r>
              <a:rPr lang="en-US" altLang="zh-CN" sz="2400" dirty="0" err="1"/>
              <a:t>,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dirty="0"/>
              <a:t>n,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</a:t>
            </a:r>
            <a:r>
              <a:rPr lang="en-US" altLang="zh-CN" sz="2400" b="1" dirty="0" err="1"/>
              <a:t>int</a:t>
            </a:r>
            <a:r>
              <a:rPr lang="en-US" altLang="zh-CN" sz="2400" b="1" i="1" dirty="0"/>
              <a:t>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00CC"/>
                </a:solidFill>
              </a:rPr>
              <a:t>&lt;Allocate color array and initialize to white&gt;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For each vertex </a:t>
            </a:r>
            <a:r>
              <a:rPr lang="en-US" altLang="zh-CN" sz="2400" i="1" dirty="0"/>
              <a:t>v</a:t>
            </a:r>
            <a:r>
              <a:rPr lang="en-US" altLang="zh-CN" sz="2400" dirty="0"/>
              <a:t> of G, in some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        if </a:t>
            </a:r>
            <a:r>
              <a:rPr lang="en-US" altLang="zh-CN" sz="2400" dirty="0"/>
              <a:t> (color[v]==white)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           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vAns</a:t>
            </a:r>
            <a:r>
              <a:rPr lang="en-US" altLang="zh-CN" sz="2400" dirty="0"/>
              <a:t>=</a:t>
            </a:r>
            <a:r>
              <a:rPr lang="en-US" altLang="zh-CN" sz="2400" b="1" dirty="0" err="1">
                <a:solidFill>
                  <a:srgbClr val="FF0000"/>
                </a:solidFill>
              </a:rPr>
              <a:t>dfs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adjVertices</a:t>
            </a:r>
            <a:r>
              <a:rPr lang="en-US" altLang="zh-CN" sz="2400" b="1" dirty="0">
                <a:solidFill>
                  <a:srgbClr val="FF0000"/>
                </a:solidFill>
              </a:rPr>
              <a:t>, color, v, …)</a:t>
            </a:r>
            <a:r>
              <a:rPr lang="en-US" altLang="zh-CN" sz="2400" b="1" dirty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            </a:t>
            </a:r>
            <a:r>
              <a:rPr lang="en-US" altLang="zh-CN" sz="2400" dirty="0">
                <a:solidFill>
                  <a:srgbClr val="0000CC"/>
                </a:solidFill>
              </a:rPr>
              <a:t>&lt;Process </a:t>
            </a:r>
            <a:r>
              <a:rPr lang="en-US" altLang="zh-CN" sz="2400" dirty="0" err="1">
                <a:solidFill>
                  <a:srgbClr val="0000CC"/>
                </a:solidFill>
              </a:rPr>
              <a:t>vAns</a:t>
            </a:r>
            <a:r>
              <a:rPr lang="en-US" altLang="zh-CN" sz="2400" dirty="0">
                <a:solidFill>
                  <a:srgbClr val="0000CC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    // Continue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    return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;</a:t>
            </a:r>
            <a:endParaRPr lang="en-US" altLang="zh-CN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89570F-47C7-674C-9B45-E50F41715FD4}"/>
              </a:ext>
            </a:extLst>
          </p:cNvPr>
          <p:cNvSpPr txBox="1"/>
          <p:nvPr/>
        </p:nvSpPr>
        <p:spPr>
          <a:xfrm>
            <a:off x="6777245" y="2123855"/>
            <a:ext cx="21778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dirty="0"/>
              <a:t>Sweep</a:t>
            </a:r>
            <a:r>
              <a:rPr kumimoji="1" lang="zh-CN" altLang="en-US" dirty="0"/>
              <a:t>：彻底搜索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 descr="信纸"/>
          <p:cNvSpPr>
            <a:spLocks noChangeArrowheads="1"/>
          </p:cNvSpPr>
          <p:nvPr/>
        </p:nvSpPr>
        <p:spPr bwMode="auto">
          <a:xfrm>
            <a:off x="71500" y="1219200"/>
            <a:ext cx="8839200" cy="5486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5363" name="Rectangle 9"/>
          <p:cNvSpPr>
            <a:spLocks noChangeArrowheads="1"/>
          </p:cNvSpPr>
          <p:nvPr/>
        </p:nvSpPr>
        <p:spPr bwMode="auto">
          <a:xfrm>
            <a:off x="5956507" y="2978925"/>
            <a:ext cx="2801473" cy="162020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5364" name="Line 7"/>
          <p:cNvSpPr>
            <a:spLocks noChangeShapeType="1"/>
          </p:cNvSpPr>
          <p:nvPr/>
        </p:nvSpPr>
        <p:spPr bwMode="auto">
          <a:xfrm flipH="1">
            <a:off x="1682749" y="2619375"/>
            <a:ext cx="3428999" cy="2744840"/>
          </a:xfrm>
          <a:prstGeom prst="line">
            <a:avLst/>
          </a:prstGeom>
          <a:noFill/>
          <a:ln w="9525">
            <a:solidFill>
              <a:srgbClr val="FF66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>
            <a:off x="1962150" y="2349500"/>
            <a:ext cx="3149600" cy="2339975"/>
          </a:xfrm>
          <a:prstGeom prst="line">
            <a:avLst/>
          </a:prstGeom>
          <a:noFill/>
          <a:ln w="9525">
            <a:solidFill>
              <a:srgbClr val="FF66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14338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/>
              <a:t>Depth-First Search: Generalized</a:t>
            </a:r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33545" y="1385068"/>
            <a:ext cx="8847137" cy="5491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 dirty="0"/>
              <a:t>int</a:t>
            </a:r>
            <a:r>
              <a:rPr lang="en-US" altLang="zh-CN" sz="1800" dirty="0"/>
              <a:t> dfs(IntList[] </a:t>
            </a:r>
            <a:r>
              <a:rPr lang="en-US" altLang="zh-CN" sz="1800" i="1" dirty="0"/>
              <a:t>adjVertices</a:t>
            </a:r>
            <a:r>
              <a:rPr lang="en-US" altLang="zh-CN" sz="1800" dirty="0"/>
              <a:t>, </a:t>
            </a:r>
            <a:r>
              <a:rPr lang="en-US" altLang="zh-CN" sz="1800" b="1" dirty="0"/>
              <a:t>int</a:t>
            </a:r>
            <a:r>
              <a:rPr lang="en-US" altLang="zh-CN" sz="1800" dirty="0"/>
              <a:t>[] color, </a:t>
            </a:r>
            <a:r>
              <a:rPr lang="en-US" altLang="zh-CN" sz="1800" b="1" dirty="0"/>
              <a:t>int </a:t>
            </a:r>
            <a:r>
              <a:rPr lang="en-US" altLang="zh-CN" sz="1800" dirty="0"/>
              <a:t>v, …)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int </a:t>
            </a:r>
            <a:r>
              <a:rPr lang="en-US" altLang="zh-CN" sz="1800" dirty="0"/>
              <a:t>w;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IntList remAdj;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int</a:t>
            </a:r>
            <a:r>
              <a:rPr lang="en-US" altLang="zh-CN" sz="1800" dirty="0"/>
              <a:t> ans;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color[v]=gray;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0000CC"/>
                </a:solidFill>
              </a:rPr>
              <a:t>&lt;Preorder processing of vertex v&gt;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remAdj=</a:t>
            </a:r>
            <a:r>
              <a:rPr lang="en-US" altLang="zh-CN" sz="1800" i="1" dirty="0"/>
              <a:t>adjVertices</a:t>
            </a:r>
            <a:r>
              <a:rPr lang="en-US" altLang="zh-CN" sz="1800" dirty="0"/>
              <a:t>[v];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while</a:t>
            </a:r>
            <a:r>
              <a:rPr lang="en-US" altLang="zh-CN" sz="1800" dirty="0"/>
              <a:t> (remAdj</a:t>
            </a:r>
            <a:r>
              <a:rPr lang="en-US" altLang="zh-CN" sz="1800" dirty="0">
                <a:sym typeface="Symbol" panose="05050102010706020507" pitchFamily="18" charset="2"/>
              </a:rPr>
              <a:t>nil)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w=first(remAdj);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b="1" dirty="0">
                <a:sym typeface="Symbol" panose="05050102010706020507" pitchFamily="18" charset="2"/>
              </a:rPr>
              <a:t>        if</a:t>
            </a:r>
            <a:r>
              <a:rPr lang="en-US" altLang="zh-CN" sz="1800" dirty="0">
                <a:sym typeface="Symbol" panose="05050102010706020507" pitchFamily="18" charset="2"/>
              </a:rPr>
              <a:t> (color[w]==white)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b="1" dirty="0">
                <a:sym typeface="Symbol" panose="05050102010706020507" pitchFamily="18" charset="2"/>
              </a:rPr>
              <a:t>            </a:t>
            </a:r>
            <a:r>
              <a:rPr lang="en-US" altLang="zh-CN" sz="1800" b="1" dirty="0">
                <a:solidFill>
                  <a:srgbClr val="0000CC"/>
                </a:solidFill>
                <a:sym typeface="Symbol" panose="05050102010706020507" pitchFamily="18" charset="2"/>
              </a:rPr>
              <a:t>&lt;Exploratory processing for tree edge vw&gt;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</a:t>
            </a:r>
            <a:r>
              <a:rPr lang="en-US" altLang="zh-CN" sz="1800" b="1" dirty="0">
                <a:sym typeface="Symbol" panose="05050102010706020507" pitchFamily="18" charset="2"/>
              </a:rPr>
              <a:t>int</a:t>
            </a:r>
            <a:r>
              <a:rPr lang="en-US" altLang="zh-CN" sz="1800" dirty="0">
                <a:sym typeface="Symbol" panose="05050102010706020507" pitchFamily="18" charset="2"/>
              </a:rPr>
              <a:t> wAns=dfs(</a:t>
            </a:r>
            <a:r>
              <a:rPr lang="en-US" altLang="zh-CN" sz="1800" i="1" dirty="0">
                <a:sym typeface="Symbol" panose="05050102010706020507" pitchFamily="18" charset="2"/>
              </a:rPr>
              <a:t>adjVertices</a:t>
            </a:r>
            <a:r>
              <a:rPr lang="en-US" altLang="zh-CN" sz="1800" dirty="0">
                <a:sym typeface="Symbol" panose="05050102010706020507" pitchFamily="18" charset="2"/>
              </a:rPr>
              <a:t>, color, w, …);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</a:t>
            </a:r>
            <a:r>
              <a:rPr lang="en-US" altLang="zh-CN" sz="1800" b="1" dirty="0">
                <a:solidFill>
                  <a:srgbClr val="0000CC"/>
                </a:solidFill>
                <a:sym typeface="Symbol" panose="05050102010706020507" pitchFamily="18" charset="2"/>
              </a:rPr>
              <a:t>&lt; Backtrack processing for tree edge vw , using wAns&gt;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</a:t>
            </a:r>
            <a:r>
              <a:rPr lang="en-US" altLang="zh-CN" sz="1800" b="1" dirty="0">
                <a:sym typeface="Symbol" panose="05050102010706020507" pitchFamily="18" charset="2"/>
              </a:rPr>
              <a:t>else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</a:t>
            </a:r>
            <a:r>
              <a:rPr lang="en-US" altLang="zh-CN" sz="1800" b="1" dirty="0">
                <a:solidFill>
                  <a:srgbClr val="0000CC"/>
                </a:solidFill>
                <a:sym typeface="Symbol" panose="05050102010706020507" pitchFamily="18" charset="2"/>
              </a:rPr>
              <a:t>&lt;Checking for nontree edge vw&gt;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remAdj=rest(remAdj);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</a:t>
            </a:r>
            <a:r>
              <a:rPr lang="en-US" altLang="zh-CN" sz="1800" b="1" dirty="0">
                <a:solidFill>
                  <a:srgbClr val="0000CC"/>
                </a:solidFill>
                <a:sym typeface="Symbol" panose="05050102010706020507" pitchFamily="18" charset="2"/>
              </a:rPr>
              <a:t>&lt;Postorder processing of vertex v, including final computation of ans&gt;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color[v]=black;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</a:t>
            </a:r>
            <a:r>
              <a:rPr lang="en-US" altLang="zh-CN" sz="1800" b="1" dirty="0">
                <a:sym typeface="Symbol" panose="05050102010706020507" pitchFamily="18" charset="2"/>
              </a:rPr>
              <a:t>return </a:t>
            </a:r>
            <a:r>
              <a:rPr lang="en-US" altLang="zh-CN" sz="1800" dirty="0">
                <a:sym typeface="Symbol" panose="05050102010706020507" pitchFamily="18" charset="2"/>
              </a:rPr>
              <a:t>ans;</a:t>
            </a: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5157788" y="1808163"/>
            <a:ext cx="3554412" cy="1063625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If partial search is used for a application, tests for termination may be inserted here.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083435" y="3036157"/>
            <a:ext cx="270033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339933"/>
                </a:solidFill>
              </a:rPr>
              <a:t>Specialized for connected components: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000" dirty="0"/>
              <a:t>parameter added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000" dirty="0"/>
              <a:t>preorder processing inserted – cc[v]=</a:t>
            </a:r>
            <a:r>
              <a:rPr lang="en-US" altLang="zh-CN" sz="2000" dirty="0" err="1"/>
              <a:t>ccNum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Time Relation on Changing Color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828800"/>
            <a:ext cx="8208962" cy="47958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 dirty="0"/>
              <a:t>Keeping the order in which vertices are encountered for the first or last time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 dirty="0">
                <a:solidFill>
                  <a:srgbClr val="0000CC"/>
                </a:solidFill>
              </a:rPr>
              <a:t>A global </a:t>
            </a:r>
            <a:r>
              <a:rPr lang="en-US" altLang="zh-CN" sz="2400" dirty="0" err="1">
                <a:solidFill>
                  <a:srgbClr val="0000CC"/>
                </a:solidFill>
              </a:rPr>
              <a:t>interger</a:t>
            </a:r>
            <a:r>
              <a:rPr lang="en-US" altLang="zh-CN" sz="2400" dirty="0">
                <a:solidFill>
                  <a:srgbClr val="0000CC"/>
                </a:solidFill>
              </a:rPr>
              <a:t> time</a:t>
            </a:r>
            <a:r>
              <a:rPr lang="en-US" altLang="zh-CN" sz="2400" dirty="0"/>
              <a:t>: 0 as the initial value, incremented with each color changing for </a:t>
            </a:r>
            <a:r>
              <a:rPr lang="en-US" altLang="zh-CN" sz="2400" i="1" dirty="0"/>
              <a:t>any</a:t>
            </a:r>
            <a:r>
              <a:rPr lang="en-US" altLang="zh-CN" sz="2400" dirty="0"/>
              <a:t> vertex, and the final value is 2</a:t>
            </a:r>
            <a:r>
              <a:rPr lang="en-US" altLang="zh-CN" sz="2400" i="1" dirty="0"/>
              <a:t>n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 dirty="0">
                <a:solidFill>
                  <a:srgbClr val="0000CC"/>
                </a:solidFill>
              </a:rPr>
              <a:t>Array </a:t>
            </a:r>
            <a:r>
              <a:rPr lang="en-US" altLang="zh-CN" sz="2400" i="1" dirty="0" err="1">
                <a:solidFill>
                  <a:srgbClr val="0000CC"/>
                </a:solidFill>
              </a:rPr>
              <a:t>discoverTime</a:t>
            </a:r>
            <a:r>
              <a:rPr lang="zh-CN" altLang="en-US" sz="2400" i="1" dirty="0">
                <a:solidFill>
                  <a:srgbClr val="0000CC"/>
                </a:solidFill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</a:rPr>
              <a:t>(</a:t>
            </a:r>
            <a:r>
              <a:rPr lang="zh-CN" altLang="en-US" sz="2400" i="1" dirty="0">
                <a:solidFill>
                  <a:srgbClr val="0000CC"/>
                </a:solidFill>
              </a:rPr>
              <a:t>发现时间</a:t>
            </a:r>
            <a:r>
              <a:rPr lang="en-US" altLang="zh-CN" sz="2400" i="1" dirty="0">
                <a:solidFill>
                  <a:srgbClr val="0000CC"/>
                </a:solidFill>
              </a:rPr>
              <a:t>)</a:t>
            </a:r>
            <a:r>
              <a:rPr lang="en-US" altLang="zh-CN" sz="2400" dirty="0"/>
              <a:t>: the 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 element records the time vertex 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turns into gray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 dirty="0">
                <a:solidFill>
                  <a:srgbClr val="0000CC"/>
                </a:solidFill>
              </a:rPr>
              <a:t>Array </a:t>
            </a:r>
            <a:r>
              <a:rPr lang="en-US" altLang="zh-CN" sz="2400" i="1" dirty="0" err="1">
                <a:solidFill>
                  <a:srgbClr val="0000CC"/>
                </a:solidFill>
              </a:rPr>
              <a:t>finishTime</a:t>
            </a:r>
            <a:r>
              <a:rPr lang="zh-CN" altLang="en-US" sz="2400" i="1" dirty="0">
                <a:solidFill>
                  <a:srgbClr val="0000CC"/>
                </a:solidFill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</a:rPr>
              <a:t>(</a:t>
            </a:r>
            <a:r>
              <a:rPr lang="zh-CN" altLang="en-US" sz="2400" i="1" dirty="0">
                <a:solidFill>
                  <a:srgbClr val="0000CC"/>
                </a:solidFill>
              </a:rPr>
              <a:t>完成时间</a:t>
            </a:r>
            <a:r>
              <a:rPr lang="en-US" altLang="zh-CN" sz="2400" i="1" dirty="0">
                <a:solidFill>
                  <a:srgbClr val="0000CC"/>
                </a:solidFill>
              </a:rPr>
              <a:t>)</a:t>
            </a:r>
            <a:r>
              <a:rPr lang="en-US" altLang="zh-CN" sz="2400" dirty="0"/>
              <a:t>: the 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 element records the time vertex 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turns into black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 dirty="0">
                <a:solidFill>
                  <a:srgbClr val="0000CC"/>
                </a:solidFill>
              </a:rPr>
              <a:t>The active interval</a:t>
            </a:r>
            <a:r>
              <a:rPr lang="en-US" altLang="zh-CN" sz="2400" dirty="0"/>
              <a:t> for vertex </a:t>
            </a:r>
            <a:r>
              <a:rPr lang="en-US" altLang="zh-CN" sz="2400" i="1" dirty="0"/>
              <a:t>v,</a:t>
            </a:r>
            <a:r>
              <a:rPr lang="en-US" altLang="zh-CN" sz="2400" dirty="0"/>
              <a:t> denoted as </a:t>
            </a:r>
            <a:r>
              <a:rPr lang="en-US" altLang="zh-CN" sz="2400" i="1" dirty="0"/>
              <a:t>active</a:t>
            </a:r>
            <a:r>
              <a:rPr lang="en-US" altLang="zh-CN" sz="2400" dirty="0"/>
              <a:t>(</a:t>
            </a:r>
            <a:r>
              <a:rPr lang="en-US" altLang="zh-CN" sz="2400" i="1" dirty="0"/>
              <a:t>v</a:t>
            </a:r>
            <a:r>
              <a:rPr lang="en-US" altLang="zh-CN" sz="2400" dirty="0"/>
              <a:t>), is the duration while </a:t>
            </a:r>
            <a:r>
              <a:rPr lang="en-US" altLang="zh-CN" sz="2400" i="1" dirty="0"/>
              <a:t>v</a:t>
            </a:r>
            <a:r>
              <a:rPr lang="en-US" altLang="zh-CN" sz="2400" dirty="0"/>
              <a:t> is gray, that is:</a:t>
            </a:r>
          </a:p>
          <a:p>
            <a:pPr lvl="1" algn="ctr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en-US" altLang="zh-CN" sz="2400" i="1" dirty="0"/>
              <a:t>  </a:t>
            </a:r>
            <a:r>
              <a:rPr lang="en-US" altLang="zh-CN" sz="2400" i="1" dirty="0" err="1"/>
              <a:t>discoverTime</a:t>
            </a:r>
            <a:r>
              <a:rPr lang="en-US" altLang="zh-CN" sz="2400" dirty="0"/>
              <a:t>[</a:t>
            </a:r>
            <a:r>
              <a:rPr lang="en-US" altLang="zh-CN" sz="2400" i="1" dirty="0"/>
              <a:t>v</a:t>
            </a:r>
            <a:r>
              <a:rPr lang="en-US" altLang="zh-CN" sz="2400" dirty="0"/>
              <a:t>],  </a:t>
            </a:r>
            <a:r>
              <a:rPr lang="en-US" altLang="zh-CN" sz="2400" i="1" dirty="0" err="1"/>
              <a:t>finishTime</a:t>
            </a:r>
            <a:r>
              <a:rPr lang="en-US" altLang="zh-CN" sz="2400" dirty="0"/>
              <a:t>[</a:t>
            </a:r>
            <a:r>
              <a:rPr lang="en-US" altLang="zh-CN" sz="2400" i="1" dirty="0"/>
              <a:t>v</a:t>
            </a:r>
            <a:r>
              <a:rPr lang="en-US" altLang="zh-CN" sz="2400" dirty="0"/>
              <a:t>]  ]</a:t>
            </a:r>
            <a:endParaRPr lang="en-US" altLang="zh-CN" sz="2400" i="1" dirty="0"/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0AF5A-C16A-1842-83C5-D128DB09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04" y="692804"/>
            <a:ext cx="9027495" cy="707886"/>
          </a:xfrm>
        </p:spPr>
        <p:txBody>
          <a:bodyPr/>
          <a:lstStyle/>
          <a:p>
            <a:r>
              <a:rPr kumimoji="1" lang="en-US" altLang="zh-CN" sz="4000" dirty="0"/>
              <a:t>Why do we study algorithms for graphs?</a:t>
            </a:r>
            <a:endParaRPr kumimoji="1" lang="zh-CN" alt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6FC43-FD33-014C-AADD-66EE10B57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" y="1898829"/>
            <a:ext cx="8208962" cy="4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kern="0" dirty="0"/>
              <a:t>A graph can be used to model a set of individuals that have connections or influences.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kern="0" dirty="0"/>
              <a:t>In contrast, sorting, selection, and searching algorithms we talked about in the first half semester mainly deal with elements that do not have connections.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kern="0" dirty="0"/>
              <a:t>A graph can be used to model a workflow, a process, and many</a:t>
            </a:r>
            <a:r>
              <a:rPr lang="zh-CN" altLang="en-US" kern="0" dirty="0"/>
              <a:t> </a:t>
            </a:r>
            <a:r>
              <a:rPr lang="en-US" altLang="zh-CN" kern="0" dirty="0"/>
              <a:t>other things.</a:t>
            </a:r>
          </a:p>
        </p:txBody>
      </p:sp>
    </p:spTree>
    <p:extLst>
      <p:ext uri="{BB962C8B-B14F-4D97-AF65-F5344CB8AC3E}">
        <p14:creationId xmlns:p14="http://schemas.microsoft.com/office/powerpoint/2010/main" val="150199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Depth-First Search Trace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763713"/>
            <a:ext cx="8208962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General DFS skeleton modified to compute discovery and finishing times and “construct” the depth-first search forest.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/>
              <a:t>int</a:t>
            </a:r>
            <a:r>
              <a:rPr lang="en-US" altLang="zh-CN" sz="2000" dirty="0"/>
              <a:t> dfsTraceSweep(IntList[ ] </a:t>
            </a:r>
            <a:r>
              <a:rPr lang="en-US" altLang="zh-CN" sz="2000" i="1" dirty="0"/>
              <a:t>adjVertices</a:t>
            </a:r>
            <a:r>
              <a:rPr lang="en-US" altLang="zh-CN" sz="2000" dirty="0"/>
              <a:t>,</a:t>
            </a:r>
            <a:r>
              <a:rPr lang="en-US" altLang="zh-CN" sz="2000" b="1" dirty="0"/>
              <a:t>int </a:t>
            </a:r>
            <a:r>
              <a:rPr lang="en-US" altLang="zh-CN" sz="2000" dirty="0"/>
              <a:t>n, </a:t>
            </a:r>
            <a:r>
              <a:rPr lang="en-US" altLang="zh-CN" sz="2000" b="1" dirty="0">
                <a:solidFill>
                  <a:srgbClr val="339933"/>
                </a:solidFill>
              </a:rPr>
              <a:t>int</a:t>
            </a:r>
            <a:r>
              <a:rPr lang="en-US" altLang="zh-CN" sz="2000" dirty="0">
                <a:solidFill>
                  <a:srgbClr val="339933"/>
                </a:solidFill>
              </a:rPr>
              <a:t>[ ] </a:t>
            </a:r>
            <a:r>
              <a:rPr lang="en-US" altLang="zh-CN" sz="2000" i="1" dirty="0">
                <a:solidFill>
                  <a:srgbClr val="339933"/>
                </a:solidFill>
              </a:rPr>
              <a:t>discoverTime</a:t>
            </a:r>
            <a:r>
              <a:rPr lang="en-US" altLang="zh-CN" sz="2000" dirty="0">
                <a:solidFill>
                  <a:srgbClr val="339933"/>
                </a:solidFill>
              </a:rPr>
              <a:t>, </a:t>
            </a:r>
            <a:r>
              <a:rPr lang="en-US" altLang="zh-CN" sz="2000" b="1" dirty="0">
                <a:solidFill>
                  <a:srgbClr val="339933"/>
                </a:solidFill>
              </a:rPr>
              <a:t>int</a:t>
            </a:r>
            <a:r>
              <a:rPr lang="en-US" altLang="zh-CN" sz="2000" dirty="0">
                <a:solidFill>
                  <a:srgbClr val="339933"/>
                </a:solidFill>
              </a:rPr>
              <a:t>[ ] </a:t>
            </a:r>
            <a:r>
              <a:rPr lang="en-US" altLang="zh-CN" sz="2000" i="1" dirty="0">
                <a:solidFill>
                  <a:srgbClr val="339933"/>
                </a:solidFill>
              </a:rPr>
              <a:t>finishTime</a:t>
            </a:r>
            <a:r>
              <a:rPr lang="en-US" altLang="zh-CN" sz="2000" dirty="0">
                <a:solidFill>
                  <a:srgbClr val="339933"/>
                </a:solidFill>
              </a:rPr>
              <a:t>, </a:t>
            </a:r>
            <a:r>
              <a:rPr lang="en-US" altLang="zh-CN" sz="2000" b="1" dirty="0">
                <a:solidFill>
                  <a:srgbClr val="339933"/>
                </a:solidFill>
              </a:rPr>
              <a:t>int</a:t>
            </a:r>
            <a:r>
              <a:rPr lang="en-US" altLang="zh-CN" sz="2000" dirty="0">
                <a:solidFill>
                  <a:srgbClr val="339933"/>
                </a:solidFill>
              </a:rPr>
              <a:t>[ ] </a:t>
            </a:r>
            <a:r>
              <a:rPr lang="en-US" altLang="zh-CN" sz="2000" i="1" dirty="0">
                <a:solidFill>
                  <a:srgbClr val="339933"/>
                </a:solidFill>
              </a:rPr>
              <a:t>parent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    </a:t>
            </a:r>
            <a:r>
              <a:rPr lang="en-US" altLang="zh-CN" sz="2000" b="1" dirty="0"/>
              <a:t>int</a:t>
            </a:r>
            <a:r>
              <a:rPr lang="en-US" altLang="zh-CN" sz="2000" b="1" i="1" dirty="0"/>
              <a:t> </a:t>
            </a:r>
            <a:r>
              <a:rPr lang="en-US" altLang="zh-CN" sz="2000" dirty="0"/>
              <a:t>ans; </a:t>
            </a:r>
            <a:r>
              <a:rPr lang="en-US" altLang="zh-CN" sz="2000" b="1" dirty="0">
                <a:solidFill>
                  <a:srgbClr val="339933"/>
                </a:solidFill>
              </a:rPr>
              <a:t>int </a:t>
            </a:r>
            <a:r>
              <a:rPr lang="en-US" altLang="zh-CN" sz="2000" i="1" dirty="0">
                <a:solidFill>
                  <a:srgbClr val="339933"/>
                </a:solidFill>
              </a:rPr>
              <a:t>time</a:t>
            </a:r>
            <a:r>
              <a:rPr lang="en-US" altLang="zh-CN" sz="2000" dirty="0">
                <a:solidFill>
                  <a:srgbClr val="339933"/>
                </a:solidFill>
              </a:rPr>
              <a:t>=0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00CC"/>
                </a:solidFill>
              </a:rPr>
              <a:t>&lt;Allocate color array and initialize to white&gt;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    For each vertex </a:t>
            </a:r>
            <a:r>
              <a:rPr lang="en-US" altLang="zh-CN" sz="2000" i="1" dirty="0"/>
              <a:t>v</a:t>
            </a:r>
            <a:r>
              <a:rPr lang="en-US" altLang="zh-CN" sz="2000" dirty="0"/>
              <a:t> of G, in some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 dirty="0"/>
              <a:t>        if </a:t>
            </a:r>
            <a:r>
              <a:rPr lang="en-US" altLang="zh-CN" sz="2000" dirty="0"/>
              <a:t> (color[v]==white)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            </a:t>
            </a:r>
            <a:r>
              <a:rPr lang="en-US" altLang="zh-CN" sz="2000" dirty="0">
                <a:solidFill>
                  <a:srgbClr val="339966"/>
                </a:solidFill>
              </a:rPr>
              <a:t>parent[v]=-1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/>
              <a:t>            int</a:t>
            </a:r>
            <a:r>
              <a:rPr lang="en-US" altLang="zh-CN" sz="2000"/>
              <a:t> vAns=dfsTrace(</a:t>
            </a:r>
            <a:r>
              <a:rPr lang="en-US" altLang="zh-CN" sz="2000" i="1"/>
              <a:t>adjVertices</a:t>
            </a:r>
            <a:r>
              <a:rPr lang="en-US" altLang="zh-CN" sz="2000"/>
              <a:t>, color, v, </a:t>
            </a:r>
            <a:r>
              <a:rPr lang="en-US" altLang="zh-CN" sz="2000" i="1">
                <a:solidFill>
                  <a:srgbClr val="339933"/>
                </a:solidFill>
              </a:rPr>
              <a:t>discoverTime</a:t>
            </a:r>
            <a:r>
              <a:rPr lang="en-US" altLang="zh-CN" sz="2000">
                <a:solidFill>
                  <a:srgbClr val="339933"/>
                </a:solidFill>
              </a:rPr>
              <a:t>, </a:t>
            </a:r>
            <a:r>
              <a:rPr lang="en-US" altLang="zh-CN" sz="2000" i="1">
                <a:solidFill>
                  <a:srgbClr val="339933"/>
                </a:solidFill>
              </a:rPr>
              <a:t>finishTime</a:t>
            </a:r>
            <a:r>
              <a:rPr lang="en-US" altLang="zh-CN" sz="2000">
                <a:solidFill>
                  <a:srgbClr val="339933"/>
                </a:solidFill>
              </a:rPr>
              <a:t>, </a:t>
            </a:r>
            <a:r>
              <a:rPr lang="en-US" altLang="zh-CN" sz="2000" i="1">
                <a:solidFill>
                  <a:srgbClr val="339933"/>
                </a:solidFill>
              </a:rPr>
              <a:t>parent</a:t>
            </a:r>
            <a:r>
              <a:rPr lang="en-US" altLang="zh-CN" sz="2000">
                <a:solidFill>
                  <a:srgbClr val="339933"/>
                </a:solidFill>
              </a:rPr>
              <a:t>, </a:t>
            </a:r>
            <a:r>
              <a:rPr lang="en-US" altLang="zh-CN" sz="2000" i="1">
                <a:solidFill>
                  <a:srgbClr val="339933"/>
                </a:solidFill>
              </a:rPr>
              <a:t>time</a:t>
            </a:r>
            <a:r>
              <a:rPr lang="en-US" altLang="zh-CN" sz="2000"/>
              <a:t> </a:t>
            </a:r>
            <a:r>
              <a:rPr lang="en-US" altLang="zh-CN" sz="2000" b="1"/>
              <a:t>);</a:t>
            </a:r>
            <a:endParaRPr lang="en-US" altLang="zh-CN" sz="2000"/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        // Continue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 dirty="0"/>
              <a:t>    return</a:t>
            </a:r>
            <a:r>
              <a:rPr lang="en-US" altLang="zh-CN" sz="2000" dirty="0"/>
              <a:t> ans;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 descr="蓝色砂纸"/>
          <p:cNvSpPr>
            <a:spLocks noChangeArrowheads="1"/>
          </p:cNvSpPr>
          <p:nvPr/>
        </p:nvSpPr>
        <p:spPr bwMode="auto">
          <a:xfrm>
            <a:off x="381000" y="1295400"/>
            <a:ext cx="8382000" cy="5334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/>
              <a:t>Depth-First Search Trace</a:t>
            </a:r>
            <a:endParaRPr lang="zh-CN" alt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08963" cy="4953000"/>
          </a:xfrm>
        </p:spPr>
        <p:txBody>
          <a:bodyPr/>
          <a:lstStyle/>
          <a:p>
            <a:pPr eaLnBrk="1" hangingPunct="1"/>
            <a:r>
              <a:rPr lang="en-US" altLang="zh-CN" sz="1800" b="1"/>
              <a:t>int</a:t>
            </a:r>
            <a:r>
              <a:rPr lang="en-US" altLang="zh-CN" sz="1800"/>
              <a:t> dfsTrace(intList[ ] </a:t>
            </a:r>
            <a:r>
              <a:rPr lang="en-US" altLang="zh-CN" sz="1800" i="1"/>
              <a:t>adjVertices</a:t>
            </a:r>
            <a:r>
              <a:rPr lang="en-US" altLang="zh-CN" sz="1800"/>
              <a:t>, </a:t>
            </a:r>
            <a:r>
              <a:rPr lang="en-US" altLang="zh-CN" sz="1800" b="1"/>
              <a:t>int</a:t>
            </a:r>
            <a:r>
              <a:rPr lang="en-US" altLang="zh-CN" sz="1800"/>
              <a:t>[ ] color, </a:t>
            </a:r>
            <a:r>
              <a:rPr lang="en-US" altLang="zh-CN" sz="1800" b="1"/>
              <a:t>int</a:t>
            </a:r>
            <a:r>
              <a:rPr lang="en-US" altLang="zh-CN" sz="1800"/>
              <a:t> v,  </a:t>
            </a:r>
            <a:r>
              <a:rPr lang="en-US" altLang="zh-CN" sz="1800" b="1"/>
              <a:t>int</a:t>
            </a:r>
            <a:r>
              <a:rPr lang="en-US" altLang="zh-CN" sz="1800"/>
              <a:t>[ ] </a:t>
            </a:r>
            <a:r>
              <a:rPr lang="en-US" altLang="zh-CN" sz="1800" i="1"/>
              <a:t>discoverTime,</a:t>
            </a:r>
            <a:r>
              <a:rPr lang="en-US" altLang="zh-CN" sz="1800"/>
              <a:t> </a:t>
            </a:r>
          </a:p>
          <a:p>
            <a:pPr eaLnBrk="1" hangingPunct="1"/>
            <a:r>
              <a:rPr lang="en-US" altLang="zh-CN" sz="1800" b="1"/>
              <a:t>                     int</a:t>
            </a:r>
            <a:r>
              <a:rPr lang="en-US" altLang="zh-CN" sz="1800"/>
              <a:t>[ ] </a:t>
            </a:r>
            <a:r>
              <a:rPr lang="en-US" altLang="zh-CN" sz="1800" i="1"/>
              <a:t>finishTime</a:t>
            </a:r>
            <a:r>
              <a:rPr lang="en-US" altLang="zh-CN" sz="1800"/>
              <a:t>, </a:t>
            </a:r>
            <a:r>
              <a:rPr lang="en-US" altLang="zh-CN" sz="1800" b="1"/>
              <a:t>int</a:t>
            </a:r>
            <a:r>
              <a:rPr lang="en-US" altLang="zh-CN" sz="1800"/>
              <a:t>[ ] </a:t>
            </a:r>
            <a:r>
              <a:rPr lang="en-US" altLang="zh-CN" sz="1800" i="1"/>
              <a:t>parent </a:t>
            </a:r>
            <a:r>
              <a:rPr lang="en-US" altLang="zh-CN" sz="1800"/>
              <a:t> </a:t>
            </a:r>
            <a:r>
              <a:rPr lang="en-US" altLang="zh-CN" sz="1800" b="1"/>
              <a:t>int </a:t>
            </a:r>
            <a:r>
              <a:rPr lang="en-US" altLang="zh-CN" sz="1800" i="1"/>
              <a:t>time</a:t>
            </a:r>
            <a:r>
              <a:rPr lang="en-US" altLang="zh-CN" sz="1800"/>
              <a:t>)</a:t>
            </a:r>
          </a:p>
          <a:p>
            <a:pPr eaLnBrk="1" hangingPunct="1"/>
            <a:r>
              <a:rPr lang="en-US" altLang="zh-CN" sz="1800"/>
              <a:t>    </a:t>
            </a:r>
            <a:r>
              <a:rPr lang="en-US" altLang="zh-CN" sz="1800" b="1"/>
              <a:t>int </a:t>
            </a:r>
            <a:r>
              <a:rPr lang="en-US" altLang="zh-CN" sz="1800"/>
              <a:t>w; IntList remAdj; </a:t>
            </a:r>
            <a:r>
              <a:rPr lang="en-US" altLang="zh-CN" sz="1800" b="1"/>
              <a:t>int</a:t>
            </a:r>
            <a:r>
              <a:rPr lang="en-US" altLang="zh-CN" sz="1800"/>
              <a:t> ans;</a:t>
            </a:r>
          </a:p>
          <a:p>
            <a:pPr eaLnBrk="1" hangingPunct="1"/>
            <a:r>
              <a:rPr lang="en-US" altLang="zh-CN" sz="1800"/>
              <a:t>    color[v]=gray; </a:t>
            </a:r>
            <a:r>
              <a:rPr lang="en-US" altLang="zh-CN" sz="1800">
                <a:solidFill>
                  <a:srgbClr val="339933"/>
                </a:solidFill>
              </a:rPr>
              <a:t>time++; </a:t>
            </a:r>
            <a:r>
              <a:rPr lang="en-US" altLang="zh-CN" sz="1800" i="1">
                <a:solidFill>
                  <a:srgbClr val="339933"/>
                </a:solidFill>
              </a:rPr>
              <a:t>discoverTime</a:t>
            </a:r>
            <a:r>
              <a:rPr lang="en-US" altLang="zh-CN" sz="1800">
                <a:solidFill>
                  <a:srgbClr val="339933"/>
                </a:solidFill>
              </a:rPr>
              <a:t>[v]=time;</a:t>
            </a:r>
            <a:endParaRPr lang="en-US" altLang="zh-CN" sz="1800" b="1">
              <a:solidFill>
                <a:srgbClr val="339933"/>
              </a:solidFill>
            </a:endParaRPr>
          </a:p>
          <a:p>
            <a:pPr eaLnBrk="1" hangingPunct="1"/>
            <a:r>
              <a:rPr lang="en-US" altLang="zh-CN" sz="1800"/>
              <a:t>    remAdj=</a:t>
            </a:r>
            <a:r>
              <a:rPr lang="en-US" altLang="zh-CN" sz="1800" i="1"/>
              <a:t>adjVertices</a:t>
            </a:r>
            <a:r>
              <a:rPr lang="en-US" altLang="zh-CN" sz="1800"/>
              <a:t>[v];</a:t>
            </a:r>
          </a:p>
          <a:p>
            <a:pPr eaLnBrk="1" hangingPunct="1"/>
            <a:r>
              <a:rPr lang="en-US" altLang="zh-CN" sz="1800"/>
              <a:t>    </a:t>
            </a:r>
            <a:r>
              <a:rPr lang="en-US" altLang="zh-CN" sz="1800" b="1"/>
              <a:t>while</a:t>
            </a:r>
            <a:r>
              <a:rPr lang="en-US" altLang="zh-CN" sz="1800"/>
              <a:t> (remAdj</a:t>
            </a:r>
            <a:r>
              <a:rPr lang="en-US" altLang="zh-CN" sz="1800">
                <a:sym typeface="Symbol" panose="05050102010706020507" pitchFamily="18" charset="2"/>
              </a:rPr>
              <a:t>nil)</a:t>
            </a:r>
          </a:p>
          <a:p>
            <a:pPr eaLnBrk="1" hangingPunct="1"/>
            <a:r>
              <a:rPr lang="en-US" altLang="zh-CN" sz="1800">
                <a:sym typeface="Symbol" panose="05050102010706020507" pitchFamily="18" charset="2"/>
              </a:rPr>
              <a:t>        w=first(remAdj);</a:t>
            </a:r>
          </a:p>
          <a:p>
            <a:pPr eaLnBrk="1" hangingPunct="1"/>
            <a:r>
              <a:rPr lang="en-US" altLang="zh-CN" sz="1800" b="1">
                <a:sym typeface="Symbol" panose="05050102010706020507" pitchFamily="18" charset="2"/>
              </a:rPr>
              <a:t>        if</a:t>
            </a:r>
            <a:r>
              <a:rPr lang="en-US" altLang="zh-CN" sz="1800">
                <a:sym typeface="Symbol" panose="05050102010706020507" pitchFamily="18" charset="2"/>
              </a:rPr>
              <a:t> (color[w]==white)</a:t>
            </a:r>
          </a:p>
          <a:p>
            <a:pPr eaLnBrk="1" hangingPunct="1"/>
            <a:r>
              <a:rPr lang="en-US" altLang="zh-CN" sz="1800" b="1">
                <a:sym typeface="Symbol" panose="05050102010706020507" pitchFamily="18" charset="2"/>
              </a:rPr>
              <a:t>            </a:t>
            </a:r>
            <a:r>
              <a:rPr lang="en-US" altLang="zh-CN" sz="1800">
                <a:solidFill>
                  <a:srgbClr val="339933"/>
                </a:solidFill>
                <a:sym typeface="Symbol" panose="05050102010706020507" pitchFamily="18" charset="2"/>
              </a:rPr>
              <a:t>parent[w]=v;</a:t>
            </a:r>
          </a:p>
          <a:p>
            <a:pPr eaLnBrk="1" hangingPunct="1"/>
            <a:r>
              <a:rPr lang="en-US" altLang="zh-CN" sz="1800">
                <a:sym typeface="Symbol" panose="05050102010706020507" pitchFamily="18" charset="2"/>
              </a:rPr>
              <a:t>            </a:t>
            </a:r>
            <a:r>
              <a:rPr lang="en-US" altLang="zh-CN" sz="1800" b="1">
                <a:sym typeface="Symbol" panose="05050102010706020507" pitchFamily="18" charset="2"/>
              </a:rPr>
              <a:t>int</a:t>
            </a:r>
            <a:r>
              <a:rPr lang="en-US" altLang="zh-CN" sz="1800">
                <a:sym typeface="Symbol" panose="05050102010706020507" pitchFamily="18" charset="2"/>
              </a:rPr>
              <a:t> wAns=dfsTrace(</a:t>
            </a:r>
            <a:r>
              <a:rPr lang="en-US" altLang="zh-CN" sz="1800" i="1">
                <a:sym typeface="Symbol" panose="05050102010706020507" pitchFamily="18" charset="2"/>
              </a:rPr>
              <a:t>adjVertices</a:t>
            </a:r>
            <a:r>
              <a:rPr lang="en-US" altLang="zh-CN" sz="1800">
                <a:sym typeface="Symbol" panose="05050102010706020507" pitchFamily="18" charset="2"/>
              </a:rPr>
              <a:t>, color, w, </a:t>
            </a:r>
            <a:r>
              <a:rPr lang="en-US" altLang="zh-CN" sz="1800" i="1">
                <a:solidFill>
                  <a:srgbClr val="339933"/>
                </a:solidFill>
                <a:sym typeface="Symbol" panose="05050102010706020507" pitchFamily="18" charset="2"/>
              </a:rPr>
              <a:t>discoverTime</a:t>
            </a:r>
            <a:r>
              <a:rPr lang="en-US" altLang="zh-CN" sz="1800">
                <a:solidFill>
                  <a:srgbClr val="339933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i="1">
                <a:solidFill>
                  <a:srgbClr val="339933"/>
                </a:solidFill>
                <a:sym typeface="Symbol" panose="05050102010706020507" pitchFamily="18" charset="2"/>
              </a:rPr>
              <a:t>finishTime</a:t>
            </a:r>
            <a:r>
              <a:rPr lang="en-US" altLang="zh-CN" sz="1800">
                <a:solidFill>
                  <a:srgbClr val="339933"/>
                </a:solidFill>
                <a:sym typeface="Symbol" panose="05050102010706020507" pitchFamily="18" charset="2"/>
              </a:rPr>
              <a:t>, 			      </a:t>
            </a:r>
            <a:r>
              <a:rPr lang="en-US" altLang="zh-CN" sz="1800" i="1">
                <a:solidFill>
                  <a:srgbClr val="339933"/>
                </a:solidFill>
                <a:sym typeface="Symbol" panose="05050102010706020507" pitchFamily="18" charset="2"/>
              </a:rPr>
              <a:t>parent</a:t>
            </a:r>
            <a:r>
              <a:rPr lang="en-US" altLang="zh-CN" sz="1800">
                <a:solidFill>
                  <a:srgbClr val="339933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i="1">
                <a:solidFill>
                  <a:srgbClr val="339933"/>
                </a:solidFill>
                <a:sym typeface="Symbol" panose="05050102010706020507" pitchFamily="18" charset="2"/>
              </a:rPr>
              <a:t>time</a:t>
            </a:r>
            <a:r>
              <a:rPr lang="en-US" altLang="zh-CN" sz="1800">
                <a:sym typeface="Symbol" panose="05050102010706020507" pitchFamily="18" charset="2"/>
              </a:rPr>
              <a:t>);</a:t>
            </a:r>
            <a:endParaRPr lang="en-US" altLang="zh-CN" sz="1800" b="1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1800">
                <a:sym typeface="Symbol" panose="05050102010706020507" pitchFamily="18" charset="2"/>
              </a:rPr>
              <a:t>        </a:t>
            </a:r>
            <a:r>
              <a:rPr lang="en-US" altLang="zh-CN" sz="1800" b="1">
                <a:sym typeface="Symbol" panose="05050102010706020507" pitchFamily="18" charset="2"/>
              </a:rPr>
              <a:t>else  </a:t>
            </a:r>
            <a:r>
              <a:rPr lang="en-US" altLang="zh-CN" sz="1800">
                <a:sym typeface="Symbol" panose="05050102010706020507" pitchFamily="18" charset="2"/>
              </a:rPr>
              <a:t>&lt;Checking for nontree edge vw&gt;</a:t>
            </a:r>
          </a:p>
          <a:p>
            <a:pPr eaLnBrk="1" hangingPunct="1"/>
            <a:r>
              <a:rPr lang="en-US" altLang="zh-CN" sz="1800">
                <a:sym typeface="Symbol" panose="05050102010706020507" pitchFamily="18" charset="2"/>
              </a:rPr>
              <a:t>        remAdj=rest(remAdj);</a:t>
            </a:r>
          </a:p>
          <a:p>
            <a:pPr eaLnBrk="1" hangingPunct="1"/>
            <a:r>
              <a:rPr lang="en-US" altLang="zh-CN" sz="1800">
                <a:sym typeface="Symbol" panose="05050102010706020507" pitchFamily="18" charset="2"/>
              </a:rPr>
              <a:t>     </a:t>
            </a:r>
            <a:r>
              <a:rPr lang="en-US" altLang="zh-CN" sz="1800">
                <a:solidFill>
                  <a:srgbClr val="339933"/>
                </a:solidFill>
              </a:rPr>
              <a:t>time++; </a:t>
            </a:r>
            <a:r>
              <a:rPr lang="en-US" altLang="zh-CN" sz="1800" i="1">
                <a:solidFill>
                  <a:srgbClr val="339933"/>
                </a:solidFill>
              </a:rPr>
              <a:t>finishTime</a:t>
            </a:r>
            <a:r>
              <a:rPr lang="en-US" altLang="zh-CN" sz="1800">
                <a:solidFill>
                  <a:srgbClr val="339933"/>
                </a:solidFill>
              </a:rPr>
              <a:t>[v]=time; </a:t>
            </a:r>
            <a:r>
              <a:rPr lang="en-US" altLang="zh-CN" sz="1800">
                <a:sym typeface="Symbol" panose="05050102010706020507" pitchFamily="18" charset="2"/>
              </a:rPr>
              <a:t>color[v]=black;</a:t>
            </a:r>
          </a:p>
          <a:p>
            <a:pPr eaLnBrk="1" hangingPunct="1"/>
            <a:r>
              <a:rPr lang="en-US" altLang="zh-CN" sz="1800">
                <a:sym typeface="Symbol" panose="05050102010706020507" pitchFamily="18" charset="2"/>
              </a:rPr>
              <a:t>    </a:t>
            </a:r>
            <a:r>
              <a:rPr lang="en-US" altLang="zh-CN" sz="1800" b="1">
                <a:sym typeface="Symbol" panose="05050102010706020507" pitchFamily="18" charset="2"/>
              </a:rPr>
              <a:t>return </a:t>
            </a:r>
            <a:r>
              <a:rPr lang="en-US" altLang="zh-CN" sz="1800">
                <a:sym typeface="Symbol" panose="05050102010706020507" pitchFamily="18" charset="2"/>
              </a:rPr>
              <a:t>ans;</a:t>
            </a:r>
          </a:p>
          <a:p>
            <a:pPr eaLnBrk="1" hangingPunct="1"/>
            <a:endParaRPr lang="zh-CN" alt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0"/>
          <p:cNvSpPr>
            <a:spLocks noChangeArrowheads="1"/>
          </p:cNvSpPr>
          <p:nvPr/>
        </p:nvSpPr>
        <p:spPr bwMode="auto">
          <a:xfrm>
            <a:off x="2366963" y="4554538"/>
            <a:ext cx="6030912" cy="207010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73038"/>
            <a:ext cx="8637588" cy="1311275"/>
          </a:xfrm>
        </p:spPr>
        <p:txBody>
          <a:bodyPr/>
          <a:lstStyle/>
          <a:p>
            <a:pPr eaLnBrk="1" hangingPunct="1"/>
            <a:r>
              <a:rPr lang="en-US" altLang="zh-CN" sz="4000"/>
              <a:t>Edge Classification </a:t>
            </a:r>
            <a:br>
              <a:rPr lang="en-US" altLang="zh-CN" sz="4000"/>
            </a:br>
            <a:r>
              <a:rPr lang="en-US" altLang="zh-CN" sz="4000"/>
              <a:t>and the Active Intervals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1062038" y="207962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662363" y="202406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238625" y="288766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3662363" y="375285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365375" y="281622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365375" y="375285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1069975" y="375285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>
            <a:off x="1511300" y="2257425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1465263" y="2438400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2771775" y="2392363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590800" y="3248025"/>
            <a:ext cx="0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2725738" y="2438400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1511300" y="3968750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>
            <a:off x="2771775" y="3968750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H="1" flipV="1">
            <a:off x="3986213" y="2392363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7" name="Freeform 19"/>
          <p:cNvSpPr>
            <a:spLocks/>
          </p:cNvSpPr>
          <p:nvPr/>
        </p:nvSpPr>
        <p:spPr bwMode="auto">
          <a:xfrm flipV="1">
            <a:off x="879475" y="2482850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8" name="Freeform 20"/>
          <p:cNvSpPr>
            <a:spLocks/>
          </p:cNvSpPr>
          <p:nvPr/>
        </p:nvSpPr>
        <p:spPr bwMode="auto">
          <a:xfrm flipH="1">
            <a:off x="1420813" y="2527300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9" name="Freeform 21"/>
          <p:cNvSpPr>
            <a:spLocks/>
          </p:cNvSpPr>
          <p:nvPr/>
        </p:nvSpPr>
        <p:spPr bwMode="auto">
          <a:xfrm>
            <a:off x="3941763" y="3248025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0" name="Freeform 22"/>
          <p:cNvSpPr>
            <a:spLocks/>
          </p:cNvSpPr>
          <p:nvPr/>
        </p:nvSpPr>
        <p:spPr bwMode="auto">
          <a:xfrm rot="10800000">
            <a:off x="4076700" y="3292475"/>
            <a:ext cx="314325" cy="585788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81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4256088" y="2843213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G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1060450" y="374332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3671888" y="374332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3716338" y="2033588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2365375" y="374332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2411413" y="2798763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1106488" y="2078038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1420813" y="2482850"/>
            <a:ext cx="1035050" cy="1304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9" name="Text Box 33"/>
          <p:cNvSpPr txBox="1">
            <a:spLocks noChangeArrowheads="1"/>
          </p:cNvSpPr>
          <p:nvPr/>
        </p:nvSpPr>
        <p:spPr bwMode="auto">
          <a:xfrm rot="-3434740">
            <a:off x="4093369" y="3410744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22560" name="Text Box 34"/>
          <p:cNvSpPr txBox="1">
            <a:spLocks noChangeArrowheads="1"/>
          </p:cNvSpPr>
          <p:nvPr/>
        </p:nvSpPr>
        <p:spPr bwMode="auto">
          <a:xfrm rot="-4849812">
            <a:off x="1393031" y="3096419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22561" name="Text Box 35"/>
          <p:cNvSpPr txBox="1">
            <a:spLocks noChangeArrowheads="1"/>
          </p:cNvSpPr>
          <p:nvPr/>
        </p:nvSpPr>
        <p:spPr bwMode="auto">
          <a:xfrm rot="2102259">
            <a:off x="1646238" y="2438400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22562" name="Text Box 36"/>
          <p:cNvSpPr txBox="1">
            <a:spLocks noChangeArrowheads="1"/>
          </p:cNvSpPr>
          <p:nvPr/>
        </p:nvSpPr>
        <p:spPr bwMode="auto">
          <a:xfrm rot="-5400000">
            <a:off x="2293144" y="3140869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22563" name="Text Box 37"/>
          <p:cNvSpPr txBox="1">
            <a:spLocks noChangeArrowheads="1"/>
          </p:cNvSpPr>
          <p:nvPr/>
        </p:nvSpPr>
        <p:spPr bwMode="auto">
          <a:xfrm rot="-1811538">
            <a:off x="2770188" y="2349500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T.E</a:t>
            </a:r>
          </a:p>
        </p:txBody>
      </p:sp>
      <p:sp>
        <p:nvSpPr>
          <p:cNvPr id="22564" name="Text Box 38"/>
          <p:cNvSpPr txBox="1">
            <a:spLocks noChangeArrowheads="1"/>
          </p:cNvSpPr>
          <p:nvPr/>
        </p:nvSpPr>
        <p:spPr bwMode="auto">
          <a:xfrm rot="-3269929">
            <a:off x="3013869" y="2915444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22565" name="Text Box 39"/>
          <p:cNvSpPr txBox="1">
            <a:spLocks noChangeArrowheads="1"/>
          </p:cNvSpPr>
          <p:nvPr/>
        </p:nvSpPr>
        <p:spPr bwMode="auto">
          <a:xfrm>
            <a:off x="1600200" y="3968750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22566" name="Text Box 40"/>
          <p:cNvSpPr txBox="1">
            <a:spLocks noChangeArrowheads="1"/>
          </p:cNvSpPr>
          <p:nvPr/>
        </p:nvSpPr>
        <p:spPr bwMode="auto">
          <a:xfrm rot="2879454">
            <a:off x="1708944" y="2915444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D.E</a:t>
            </a:r>
          </a:p>
        </p:txBody>
      </p:sp>
      <p:sp>
        <p:nvSpPr>
          <p:cNvPr id="22567" name="Text Box 41"/>
          <p:cNvSpPr txBox="1">
            <a:spLocks noChangeArrowheads="1"/>
          </p:cNvSpPr>
          <p:nvPr/>
        </p:nvSpPr>
        <p:spPr bwMode="auto">
          <a:xfrm rot="-4437854">
            <a:off x="404020" y="2466181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22568" name="Text Box 42"/>
          <p:cNvSpPr txBox="1">
            <a:spLocks noChangeArrowheads="1"/>
          </p:cNvSpPr>
          <p:nvPr/>
        </p:nvSpPr>
        <p:spPr bwMode="auto">
          <a:xfrm>
            <a:off x="2230438" y="1943100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B.E</a:t>
            </a:r>
          </a:p>
        </p:txBody>
      </p:sp>
      <p:sp>
        <p:nvSpPr>
          <p:cNvPr id="22569" name="Text Box 43"/>
          <p:cNvSpPr txBox="1">
            <a:spLocks noChangeArrowheads="1"/>
          </p:cNvSpPr>
          <p:nvPr/>
        </p:nvSpPr>
        <p:spPr bwMode="auto">
          <a:xfrm rot="3165154">
            <a:off x="4048920" y="2421731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22570" name="Text Box 44"/>
          <p:cNvSpPr txBox="1">
            <a:spLocks noChangeArrowheads="1"/>
          </p:cNvSpPr>
          <p:nvPr/>
        </p:nvSpPr>
        <p:spPr bwMode="auto">
          <a:xfrm>
            <a:off x="2951163" y="3924300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C.E</a:t>
            </a:r>
          </a:p>
        </p:txBody>
      </p:sp>
      <p:sp>
        <p:nvSpPr>
          <p:cNvPr id="22571" name="Text Box 45"/>
          <p:cNvSpPr txBox="1">
            <a:spLocks noChangeArrowheads="1"/>
          </p:cNvSpPr>
          <p:nvPr/>
        </p:nvSpPr>
        <p:spPr bwMode="auto">
          <a:xfrm rot="-3269929">
            <a:off x="3553620" y="3050381"/>
            <a:ext cx="81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B.E</a:t>
            </a:r>
          </a:p>
        </p:txBody>
      </p:sp>
      <p:sp>
        <p:nvSpPr>
          <p:cNvPr id="22572" name="Text Box 47"/>
          <p:cNvSpPr txBox="1">
            <a:spLocks noChangeArrowheads="1"/>
          </p:cNvSpPr>
          <p:nvPr/>
        </p:nvSpPr>
        <p:spPr bwMode="auto">
          <a:xfrm>
            <a:off x="611188" y="1808163"/>
            <a:ext cx="674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1/10</a:t>
            </a:r>
          </a:p>
        </p:txBody>
      </p:sp>
      <p:sp>
        <p:nvSpPr>
          <p:cNvPr id="22573" name="Text Box 48"/>
          <p:cNvSpPr txBox="1">
            <a:spLocks noChangeArrowheads="1"/>
          </p:cNvSpPr>
          <p:nvPr/>
        </p:nvSpPr>
        <p:spPr bwMode="auto">
          <a:xfrm>
            <a:off x="611188" y="3924300"/>
            <a:ext cx="674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8/9</a:t>
            </a:r>
          </a:p>
        </p:txBody>
      </p:sp>
      <p:sp>
        <p:nvSpPr>
          <p:cNvPr id="22574" name="Text Box 49"/>
          <p:cNvSpPr txBox="1">
            <a:spLocks noChangeArrowheads="1"/>
          </p:cNvSpPr>
          <p:nvPr/>
        </p:nvSpPr>
        <p:spPr bwMode="auto">
          <a:xfrm>
            <a:off x="2276475" y="4103688"/>
            <a:ext cx="67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3/4</a:t>
            </a:r>
          </a:p>
        </p:txBody>
      </p:sp>
      <p:sp>
        <p:nvSpPr>
          <p:cNvPr id="22575" name="Text Box 50"/>
          <p:cNvSpPr txBox="1">
            <a:spLocks noChangeArrowheads="1"/>
          </p:cNvSpPr>
          <p:nvPr/>
        </p:nvSpPr>
        <p:spPr bwMode="auto">
          <a:xfrm>
            <a:off x="2276475" y="2438400"/>
            <a:ext cx="67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2/7</a:t>
            </a:r>
          </a:p>
        </p:txBody>
      </p:sp>
      <p:sp>
        <p:nvSpPr>
          <p:cNvPr id="22576" name="Text Box 51"/>
          <p:cNvSpPr txBox="1">
            <a:spLocks noChangeArrowheads="1"/>
          </p:cNvSpPr>
          <p:nvPr/>
        </p:nvSpPr>
        <p:spPr bwMode="auto">
          <a:xfrm>
            <a:off x="3986213" y="1808163"/>
            <a:ext cx="674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5/6</a:t>
            </a:r>
          </a:p>
        </p:txBody>
      </p:sp>
      <p:sp>
        <p:nvSpPr>
          <p:cNvPr id="22577" name="Text Box 52"/>
          <p:cNvSpPr txBox="1">
            <a:spLocks noChangeArrowheads="1"/>
          </p:cNvSpPr>
          <p:nvPr/>
        </p:nvSpPr>
        <p:spPr bwMode="auto">
          <a:xfrm>
            <a:off x="3941763" y="4059238"/>
            <a:ext cx="855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11/14</a:t>
            </a:r>
          </a:p>
        </p:txBody>
      </p:sp>
      <p:sp>
        <p:nvSpPr>
          <p:cNvPr id="22578" name="Text Box 53"/>
          <p:cNvSpPr txBox="1">
            <a:spLocks noChangeArrowheads="1"/>
          </p:cNvSpPr>
          <p:nvPr/>
        </p:nvSpPr>
        <p:spPr bwMode="auto">
          <a:xfrm>
            <a:off x="4616450" y="2663825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12/13</a:t>
            </a:r>
          </a:p>
        </p:txBody>
      </p:sp>
      <p:sp>
        <p:nvSpPr>
          <p:cNvPr id="22579" name="Text Box 54"/>
          <p:cNvSpPr txBox="1">
            <a:spLocks noChangeArrowheads="1"/>
          </p:cNvSpPr>
          <p:nvPr/>
        </p:nvSpPr>
        <p:spPr bwMode="auto">
          <a:xfrm>
            <a:off x="4841875" y="4643438"/>
            <a:ext cx="184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Time</a:t>
            </a:r>
          </a:p>
        </p:txBody>
      </p:sp>
      <p:sp>
        <p:nvSpPr>
          <p:cNvPr id="22580" name="Line 55"/>
          <p:cNvSpPr>
            <a:spLocks noChangeShapeType="1"/>
          </p:cNvSpPr>
          <p:nvPr/>
        </p:nvSpPr>
        <p:spPr bwMode="auto">
          <a:xfrm>
            <a:off x="2592388" y="5049838"/>
            <a:ext cx="531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81" name="Line 56"/>
          <p:cNvSpPr>
            <a:spLocks noChangeShapeType="1"/>
          </p:cNvSpPr>
          <p:nvPr/>
        </p:nvSpPr>
        <p:spPr bwMode="auto">
          <a:xfrm>
            <a:off x="2592388" y="5364163"/>
            <a:ext cx="531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82" name="Text Box 57"/>
          <p:cNvSpPr txBox="1">
            <a:spLocks noChangeArrowheads="1"/>
          </p:cNvSpPr>
          <p:nvPr/>
        </p:nvSpPr>
        <p:spPr bwMode="auto">
          <a:xfrm>
            <a:off x="2546350" y="5003800"/>
            <a:ext cx="535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1    2    3    4    5    6    7    8    9    10    11    12    13    14</a:t>
            </a:r>
          </a:p>
        </p:txBody>
      </p:sp>
      <p:sp>
        <p:nvSpPr>
          <p:cNvPr id="22583" name="Line 58"/>
          <p:cNvSpPr>
            <a:spLocks noChangeShapeType="1"/>
          </p:cNvSpPr>
          <p:nvPr/>
        </p:nvSpPr>
        <p:spPr bwMode="auto">
          <a:xfrm>
            <a:off x="2636838" y="5589588"/>
            <a:ext cx="1125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84" name="Line 59"/>
          <p:cNvSpPr>
            <a:spLocks noChangeShapeType="1"/>
          </p:cNvSpPr>
          <p:nvPr/>
        </p:nvSpPr>
        <p:spPr bwMode="auto">
          <a:xfrm>
            <a:off x="4302125" y="5589588"/>
            <a:ext cx="153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85" name="Text Box 60"/>
          <p:cNvSpPr txBox="1">
            <a:spLocks noChangeArrowheads="1"/>
          </p:cNvSpPr>
          <p:nvPr/>
        </p:nvSpPr>
        <p:spPr bwMode="auto">
          <a:xfrm>
            <a:off x="3851275" y="5364163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A</a:t>
            </a:r>
          </a:p>
        </p:txBody>
      </p:sp>
      <p:sp>
        <p:nvSpPr>
          <p:cNvPr id="22586" name="Text Box 61"/>
          <p:cNvSpPr txBox="1">
            <a:spLocks noChangeArrowheads="1"/>
          </p:cNvSpPr>
          <p:nvPr/>
        </p:nvSpPr>
        <p:spPr bwMode="auto">
          <a:xfrm>
            <a:off x="5110163" y="5724525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F</a:t>
            </a:r>
          </a:p>
        </p:txBody>
      </p:sp>
      <p:sp>
        <p:nvSpPr>
          <p:cNvPr id="22587" name="Text Box 62"/>
          <p:cNvSpPr txBox="1">
            <a:spLocks noChangeArrowheads="1"/>
          </p:cNvSpPr>
          <p:nvPr/>
        </p:nvSpPr>
        <p:spPr bwMode="auto">
          <a:xfrm>
            <a:off x="3627438" y="5724525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B</a:t>
            </a:r>
          </a:p>
        </p:txBody>
      </p:sp>
      <p:sp>
        <p:nvSpPr>
          <p:cNvPr id="22588" name="Text Box 63"/>
          <p:cNvSpPr txBox="1">
            <a:spLocks noChangeArrowheads="1"/>
          </p:cNvSpPr>
          <p:nvPr/>
        </p:nvSpPr>
        <p:spPr bwMode="auto">
          <a:xfrm>
            <a:off x="4032250" y="6173788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D</a:t>
            </a:r>
          </a:p>
        </p:txBody>
      </p:sp>
      <p:sp>
        <p:nvSpPr>
          <p:cNvPr id="22589" name="Text Box 64"/>
          <p:cNvSpPr txBox="1">
            <a:spLocks noChangeArrowheads="1"/>
          </p:cNvSpPr>
          <p:nvPr/>
        </p:nvSpPr>
        <p:spPr bwMode="auto">
          <a:xfrm>
            <a:off x="3357563" y="6173788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C</a:t>
            </a:r>
          </a:p>
        </p:txBody>
      </p:sp>
      <p:sp>
        <p:nvSpPr>
          <p:cNvPr id="22590" name="Line 65"/>
          <p:cNvSpPr>
            <a:spLocks noChangeShapeType="1"/>
          </p:cNvSpPr>
          <p:nvPr/>
        </p:nvSpPr>
        <p:spPr bwMode="auto">
          <a:xfrm flipH="1">
            <a:off x="2997200" y="5903913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91" name="Line 66"/>
          <p:cNvSpPr>
            <a:spLocks noChangeShapeType="1"/>
          </p:cNvSpPr>
          <p:nvPr/>
        </p:nvSpPr>
        <p:spPr bwMode="auto">
          <a:xfrm>
            <a:off x="3941763" y="5903913"/>
            <a:ext cx="855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92" name="Line 67"/>
          <p:cNvSpPr>
            <a:spLocks noChangeShapeType="1"/>
          </p:cNvSpPr>
          <p:nvPr/>
        </p:nvSpPr>
        <p:spPr bwMode="auto">
          <a:xfrm flipH="1">
            <a:off x="5021263" y="5903913"/>
            <a:ext cx="134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93" name="Line 68"/>
          <p:cNvSpPr>
            <a:spLocks noChangeShapeType="1"/>
          </p:cNvSpPr>
          <p:nvPr/>
        </p:nvSpPr>
        <p:spPr bwMode="auto">
          <a:xfrm>
            <a:off x="5381625" y="5903913"/>
            <a:ext cx="134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94" name="Line 69"/>
          <p:cNvSpPr>
            <a:spLocks noChangeShapeType="1"/>
          </p:cNvSpPr>
          <p:nvPr/>
        </p:nvSpPr>
        <p:spPr bwMode="auto">
          <a:xfrm flipH="1">
            <a:off x="3311525" y="6354763"/>
            <a:ext cx="134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95" name="Line 70"/>
          <p:cNvSpPr>
            <a:spLocks noChangeShapeType="1"/>
          </p:cNvSpPr>
          <p:nvPr/>
        </p:nvSpPr>
        <p:spPr bwMode="auto">
          <a:xfrm>
            <a:off x="3627438" y="6354763"/>
            <a:ext cx="134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96" name="Line 71"/>
          <p:cNvSpPr>
            <a:spLocks noChangeShapeType="1"/>
          </p:cNvSpPr>
          <p:nvPr/>
        </p:nvSpPr>
        <p:spPr bwMode="auto">
          <a:xfrm flipH="1">
            <a:off x="3986213" y="6399213"/>
            <a:ext cx="90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97" name="Line 72"/>
          <p:cNvSpPr>
            <a:spLocks noChangeShapeType="1"/>
          </p:cNvSpPr>
          <p:nvPr/>
        </p:nvSpPr>
        <p:spPr bwMode="auto">
          <a:xfrm>
            <a:off x="4302125" y="6354763"/>
            <a:ext cx="134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98" name="Text Box 73"/>
          <p:cNvSpPr txBox="1">
            <a:spLocks noChangeArrowheads="1"/>
          </p:cNvSpPr>
          <p:nvPr/>
        </p:nvSpPr>
        <p:spPr bwMode="auto">
          <a:xfrm>
            <a:off x="6821488" y="5678488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G</a:t>
            </a:r>
          </a:p>
        </p:txBody>
      </p:sp>
      <p:sp>
        <p:nvSpPr>
          <p:cNvPr id="22599" name="Text Box 74"/>
          <p:cNvSpPr txBox="1">
            <a:spLocks noChangeArrowheads="1"/>
          </p:cNvSpPr>
          <p:nvPr/>
        </p:nvSpPr>
        <p:spPr bwMode="auto">
          <a:xfrm>
            <a:off x="6777038" y="5364163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E</a:t>
            </a:r>
          </a:p>
        </p:txBody>
      </p:sp>
      <p:sp>
        <p:nvSpPr>
          <p:cNvPr id="22600" name="Line 76"/>
          <p:cNvSpPr>
            <a:spLocks noChangeShapeType="1"/>
          </p:cNvSpPr>
          <p:nvPr/>
        </p:nvSpPr>
        <p:spPr bwMode="auto">
          <a:xfrm flipH="1">
            <a:off x="6237288" y="5589588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01" name="Line 77"/>
          <p:cNvSpPr>
            <a:spLocks noChangeShapeType="1"/>
          </p:cNvSpPr>
          <p:nvPr/>
        </p:nvSpPr>
        <p:spPr bwMode="auto">
          <a:xfrm>
            <a:off x="7092950" y="554355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02" name="Line 78"/>
          <p:cNvSpPr>
            <a:spLocks noChangeShapeType="1"/>
          </p:cNvSpPr>
          <p:nvPr/>
        </p:nvSpPr>
        <p:spPr bwMode="auto">
          <a:xfrm flipH="1">
            <a:off x="6732588" y="5903913"/>
            <a:ext cx="179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03" name="Line 79"/>
          <p:cNvSpPr>
            <a:spLocks noChangeShapeType="1"/>
          </p:cNvSpPr>
          <p:nvPr/>
        </p:nvSpPr>
        <p:spPr bwMode="auto">
          <a:xfrm>
            <a:off x="7137400" y="5903913"/>
            <a:ext cx="134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04" name="Text Box 82"/>
          <p:cNvSpPr txBox="1">
            <a:spLocks noChangeArrowheads="1"/>
          </p:cNvSpPr>
          <p:nvPr/>
        </p:nvSpPr>
        <p:spPr bwMode="auto">
          <a:xfrm>
            <a:off x="5697538" y="2979738"/>
            <a:ext cx="256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339966"/>
                </a:solidFill>
              </a:rPr>
              <a:t>The relations are summarized in the next frame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684213"/>
            <a:ext cx="7785100" cy="7016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Properties about Active Intervals 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668" y="1673805"/>
            <a:ext cx="8985157" cy="4916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If</a:t>
            </a:r>
            <a:r>
              <a:rPr lang="en-US" altLang="zh-CN" sz="2400" i="1" dirty="0"/>
              <a:t> w</a:t>
            </a:r>
            <a:r>
              <a:rPr lang="en-US" altLang="zh-CN" sz="2400" dirty="0"/>
              <a:t> is a descendant of </a:t>
            </a:r>
            <a:r>
              <a:rPr lang="en-US" altLang="zh-CN" sz="2400" i="1" dirty="0"/>
              <a:t>v</a:t>
            </a:r>
            <a:r>
              <a:rPr lang="en-US" altLang="zh-CN" sz="2400" dirty="0"/>
              <a:t> in the DFS forest, then </a:t>
            </a:r>
            <a:r>
              <a:rPr lang="en-US" altLang="zh-CN" sz="2400" i="1" dirty="0"/>
              <a:t>active</a:t>
            </a:r>
            <a:r>
              <a:rPr lang="en-US" altLang="zh-CN" sz="2400" dirty="0"/>
              <a:t>(</a:t>
            </a:r>
            <a:r>
              <a:rPr lang="en-US" altLang="zh-CN" sz="2400" i="1" dirty="0"/>
              <a:t>w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i="1" dirty="0">
                <a:sym typeface="Symbol" panose="05050102010706020507" pitchFamily="18" charset="2"/>
              </a:rPr>
              <a:t>active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ym typeface="Symbol" panose="05050102010706020507" pitchFamily="18" charset="2"/>
              </a:rPr>
              <a:t>), and the inclusion is proper if wv.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Proof: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Define a partial order &lt;: w&lt;v iff. w is a proper descendant of v in its DFS tree. The proof is by induction on the partial order.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If v is minimal. The only descendant of v is itself. Trivial.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Assume that for all x&lt;v, if w is a descendant of x, then active(w)active(x).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Let w be any proper descendant of v in the DFS tree, there must be some x such that vx is a tree edge on the tree path to w, so w is a descendant of x. According to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dfsTrace</a:t>
            </a:r>
            <a:r>
              <a:rPr lang="en-US" altLang="zh-CN" sz="2400" dirty="0">
                <a:sym typeface="Symbol" panose="05050102010706020507" pitchFamily="18" charset="2"/>
              </a:rPr>
              <a:t>, we have </a:t>
            </a:r>
            <a:r>
              <a:rPr lang="en-US" altLang="zh-CN" sz="2400" i="1" dirty="0">
                <a:sym typeface="Symbol" panose="05050102010706020507" pitchFamily="18" charset="2"/>
              </a:rPr>
              <a:t>active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)</a:t>
            </a:r>
            <a:r>
              <a:rPr lang="en-US" altLang="zh-CN" sz="2400" i="1" dirty="0">
                <a:sym typeface="Symbol" panose="05050102010706020507" pitchFamily="18" charset="2"/>
              </a:rPr>
              <a:t>active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ym typeface="Symbol" panose="05050102010706020507" pitchFamily="18" charset="2"/>
              </a:rPr>
              <a:t>), by inductive hypothesis, active(w)active(x).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Therefore, we have </a:t>
            </a:r>
            <a:r>
              <a:rPr lang="en-US" altLang="zh-CN" sz="2400" i="1" dirty="0">
                <a:sym typeface="Symbol" panose="05050102010706020507" pitchFamily="18" charset="2"/>
              </a:rPr>
              <a:t>active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w</a:t>
            </a:r>
            <a:r>
              <a:rPr lang="en-US" altLang="zh-CN" sz="2400" dirty="0">
                <a:sym typeface="Symbol" panose="05050102010706020507" pitchFamily="18" charset="2"/>
              </a:rPr>
              <a:t>)</a:t>
            </a:r>
            <a:r>
              <a:rPr lang="en-US" altLang="zh-CN" sz="2400" i="1" dirty="0">
                <a:sym typeface="Symbol" panose="05050102010706020507" pitchFamily="18" charset="2"/>
              </a:rPr>
              <a:t>active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v).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1371600" lvl="3" indent="0" eaLnBrk="1" hangingPunct="1">
              <a:lnSpc>
                <a:spcPct val="90000"/>
              </a:lnSpc>
              <a:buNone/>
            </a:pPr>
            <a:endParaRPr lang="en-US" altLang="zh-CN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Properties about Active Intervals (2)</a:t>
            </a:r>
            <a:endParaRPr lang="zh-CN" altLang="en-US" sz="40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41513"/>
            <a:ext cx="8686800" cy="4502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If v and w have no ancestor/descendant relationship in the DFS forest, then their </a:t>
            </a:r>
            <a:r>
              <a:rPr lang="en-US" altLang="zh-CN" sz="2400" b="1">
                <a:solidFill>
                  <a:srgbClr val="0000CC"/>
                </a:solidFill>
              </a:rPr>
              <a:t>active intervals</a:t>
            </a:r>
            <a:r>
              <a:rPr lang="en-US" altLang="zh-CN" sz="2400"/>
              <a:t> are disjoint.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If v and w are in different DFS tree, it is trivially true, since the trees are processed one by one.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Otherwise, there must be a vertex c, satisfying that there are tree paths c to v, and c to w, without edges in common. Let the leading edges of the two tree path are cy, cz, respectively. According to </a:t>
            </a:r>
            <a:r>
              <a:rPr lang="en-US" altLang="zh-CN" sz="2400">
                <a:solidFill>
                  <a:srgbClr val="FF0000"/>
                </a:solidFill>
              </a:rPr>
              <a:t>dfsTrace</a:t>
            </a:r>
            <a:r>
              <a:rPr lang="en-US" altLang="zh-CN" sz="2400"/>
              <a:t>, </a:t>
            </a:r>
            <a:r>
              <a:rPr lang="en-US" altLang="zh-CN" sz="2400" i="1"/>
              <a:t>active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) and </a:t>
            </a:r>
            <a:r>
              <a:rPr lang="en-US" altLang="zh-CN" sz="2400" i="1"/>
              <a:t>active</a:t>
            </a:r>
            <a:r>
              <a:rPr lang="en-US" altLang="zh-CN" sz="2400"/>
              <a:t>(</a:t>
            </a:r>
            <a:r>
              <a:rPr lang="en-US" altLang="zh-CN" sz="2400" i="1"/>
              <a:t>z</a:t>
            </a:r>
            <a:r>
              <a:rPr lang="en-US" altLang="zh-CN" sz="2400"/>
              <a:t>) are disjoint.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We have </a:t>
            </a:r>
            <a:r>
              <a:rPr lang="en-US" altLang="zh-CN" sz="2400" i="1"/>
              <a:t>active</a:t>
            </a:r>
            <a:r>
              <a:rPr lang="en-US" altLang="zh-CN" sz="2400"/>
              <a:t>(</a:t>
            </a:r>
            <a:r>
              <a:rPr lang="en-US" altLang="zh-CN" sz="2400" i="1"/>
              <a:t>v</a:t>
            </a:r>
            <a:r>
              <a:rPr lang="en-US" altLang="zh-CN" sz="2400"/>
              <a:t>)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 i="1"/>
              <a:t>active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), </a:t>
            </a:r>
            <a:r>
              <a:rPr lang="en-US" altLang="zh-CN" sz="2400" i="1"/>
              <a:t>active</a:t>
            </a:r>
            <a:r>
              <a:rPr lang="en-US" altLang="zh-CN" sz="2400"/>
              <a:t>(</a:t>
            </a:r>
            <a:r>
              <a:rPr lang="en-US" altLang="zh-CN" sz="2400" i="1"/>
              <a:t>w</a:t>
            </a:r>
            <a:r>
              <a:rPr lang="en-US" altLang="zh-CN" sz="2400"/>
              <a:t>)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 i="1"/>
              <a:t>active</a:t>
            </a:r>
            <a:r>
              <a:rPr lang="en-US" altLang="zh-CN" sz="2400"/>
              <a:t>(</a:t>
            </a:r>
            <a:r>
              <a:rPr lang="en-US" altLang="zh-CN" sz="2400" i="1"/>
              <a:t>z</a:t>
            </a:r>
            <a:r>
              <a:rPr lang="en-US" altLang="zh-CN" sz="2400"/>
              <a:t>). So, </a:t>
            </a:r>
            <a:r>
              <a:rPr lang="en-US" altLang="zh-CN" sz="2400" i="1"/>
              <a:t>active</a:t>
            </a:r>
            <a:r>
              <a:rPr lang="en-US" altLang="zh-CN" sz="2400"/>
              <a:t>(</a:t>
            </a:r>
            <a:r>
              <a:rPr lang="en-US" altLang="zh-CN" sz="2400" i="1"/>
              <a:t>v</a:t>
            </a:r>
            <a:r>
              <a:rPr lang="en-US" altLang="zh-CN" sz="2400"/>
              <a:t>) and </a:t>
            </a:r>
            <a:r>
              <a:rPr lang="en-US" altLang="zh-CN" sz="2400" i="1"/>
              <a:t>active</a:t>
            </a:r>
            <a:r>
              <a:rPr lang="en-US" altLang="zh-CN" sz="2400"/>
              <a:t>(w) are disjoint.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Properties about Active Intervals (3)</a:t>
            </a:r>
            <a:endParaRPr lang="zh-CN" altLang="en-US" sz="40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64562" cy="41148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If </a:t>
            </a:r>
            <a:r>
              <a:rPr lang="en-US" altLang="zh-CN" sz="2400" i="1" dirty="0"/>
              <a:t>active</a:t>
            </a:r>
            <a:r>
              <a:rPr lang="en-US" altLang="zh-CN" sz="2400" dirty="0"/>
              <a:t>(</a:t>
            </a:r>
            <a:r>
              <a:rPr lang="en-US" altLang="zh-CN" sz="2400" i="1" dirty="0"/>
              <a:t>w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i="1" dirty="0">
                <a:sym typeface="Symbol" panose="05050102010706020507" pitchFamily="18" charset="2"/>
              </a:rPr>
              <a:t>active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ym typeface="Symbol" panose="05050102010706020507" pitchFamily="18" charset="2"/>
              </a:rPr>
              <a:t>), then </a:t>
            </a:r>
            <a:r>
              <a:rPr lang="en-US" altLang="zh-CN" sz="2400" i="1" dirty="0"/>
              <a:t>w</a:t>
            </a:r>
            <a:r>
              <a:rPr lang="en-US" altLang="zh-CN" sz="2400" dirty="0"/>
              <a:t> is a descendant of </a:t>
            </a:r>
            <a:r>
              <a:rPr lang="en-US" altLang="zh-CN" sz="2400" i="1" dirty="0"/>
              <a:t>v</a:t>
            </a:r>
            <a:r>
              <a:rPr lang="en-US" altLang="zh-CN" sz="2400" dirty="0"/>
              <a:t>. And if </a:t>
            </a:r>
            <a:r>
              <a:rPr lang="en-US" altLang="zh-CN" sz="2400" i="1" dirty="0"/>
              <a:t>active</a:t>
            </a:r>
            <a:r>
              <a:rPr lang="en-US" altLang="zh-CN" sz="2400" dirty="0"/>
              <a:t>(</a:t>
            </a:r>
            <a:r>
              <a:rPr lang="en-US" altLang="zh-CN" sz="2400" i="1" dirty="0"/>
              <a:t>w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</a:t>
            </a:r>
            <a:r>
              <a:rPr lang="en-US" altLang="zh-CN" sz="2400" i="1" dirty="0">
                <a:sym typeface="Symbol" panose="05050102010706020507" pitchFamily="18" charset="2"/>
              </a:rPr>
              <a:t>active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ym typeface="Symbol" panose="05050102010706020507" pitchFamily="18" charset="2"/>
              </a:rPr>
              <a:t>), then </a:t>
            </a:r>
            <a:r>
              <a:rPr lang="en-US" altLang="zh-CN" sz="2400" i="1" dirty="0"/>
              <a:t>w</a:t>
            </a:r>
            <a:r>
              <a:rPr lang="en-US" altLang="zh-CN" sz="2400" dirty="0"/>
              <a:t> is a proper descendant of </a:t>
            </a:r>
            <a:r>
              <a:rPr lang="en-US" altLang="zh-CN" sz="2400" i="1" dirty="0"/>
              <a:t>v</a:t>
            </a:r>
            <a:r>
              <a:rPr lang="en-US" altLang="zh-CN" sz="2400" dirty="0"/>
              <a:t>.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That is: </a:t>
            </a:r>
            <a:r>
              <a:rPr lang="en-US" altLang="zh-CN" sz="2400" b="1" i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</a:t>
            </a:r>
            <a:r>
              <a:rPr lang="en-US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is discovered while </a:t>
            </a:r>
            <a:r>
              <a:rPr lang="en-US" altLang="zh-CN" sz="2400" b="1" i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is active.</a:t>
            </a:r>
          </a:p>
          <a:p>
            <a:pPr eaLnBrk="1" hangingPunct="1"/>
            <a:r>
              <a:rPr lang="en-US" altLang="zh-CN" sz="2400" dirty="0"/>
              <a:t>Proof:</a:t>
            </a:r>
          </a:p>
          <a:p>
            <a:pPr lvl="1" eaLnBrk="1" hangingPunct="1"/>
            <a:r>
              <a:rPr lang="en-US" altLang="zh-CN" sz="2400" dirty="0"/>
              <a:t>If w is </a:t>
            </a:r>
            <a:r>
              <a:rPr lang="en-US" altLang="zh-CN" sz="2400" b="1" dirty="0">
                <a:solidFill>
                  <a:srgbClr val="FF0000"/>
                </a:solidFill>
              </a:rPr>
              <a:t>not</a:t>
            </a:r>
            <a:r>
              <a:rPr lang="en-US" altLang="zh-CN" sz="2400" dirty="0"/>
              <a:t> a descendant of v,  there are two cases:</a:t>
            </a:r>
          </a:p>
          <a:p>
            <a:pPr lvl="2" eaLnBrk="1" hangingPunct="1"/>
            <a:r>
              <a:rPr lang="en-US" altLang="zh-CN" dirty="0"/>
              <a:t>v is a proper descendant of w, then </a:t>
            </a:r>
            <a:r>
              <a:rPr lang="en-US" altLang="zh-CN" i="1" dirty="0"/>
              <a:t>active</a:t>
            </a:r>
            <a:r>
              <a:rPr lang="en-US" altLang="zh-CN" dirty="0"/>
              <a:t>(</a:t>
            </a:r>
            <a:r>
              <a:rPr lang="en-US" altLang="zh-CN" i="1" dirty="0"/>
              <a:t>v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i="1" dirty="0">
                <a:sym typeface="Symbol" panose="05050102010706020507" pitchFamily="18" charset="2"/>
              </a:rPr>
              <a:t>active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dirty="0">
                <a:sym typeface="Symbol" panose="05050102010706020507" pitchFamily="18" charset="2"/>
              </a:rPr>
              <a:t>), so, it is impossible that </a:t>
            </a:r>
            <a:r>
              <a:rPr lang="en-US" altLang="zh-CN" i="1" dirty="0"/>
              <a:t>active</a:t>
            </a:r>
            <a:r>
              <a:rPr lang="en-US" altLang="zh-CN" dirty="0"/>
              <a:t>(</a:t>
            </a:r>
            <a:r>
              <a:rPr lang="en-US" altLang="zh-CN" i="1" dirty="0"/>
              <a:t>w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ym typeface="Symbol" panose="05050102010706020507" pitchFamily="18" charset="2"/>
              </a:rPr>
              <a:t>active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), contradiction.</a:t>
            </a:r>
          </a:p>
          <a:p>
            <a:pPr lvl="2" eaLnBrk="1" hangingPunct="1"/>
            <a:r>
              <a:rPr lang="en-US" altLang="zh-CN" dirty="0">
                <a:sym typeface="Symbol" panose="05050102010706020507" pitchFamily="18" charset="2"/>
              </a:rPr>
              <a:t>There is no ancestor/descendant relationship between v and w, then </a:t>
            </a:r>
            <a:r>
              <a:rPr lang="en-US" altLang="zh-CN" i="1" dirty="0"/>
              <a:t>active</a:t>
            </a:r>
            <a:r>
              <a:rPr lang="en-US" altLang="zh-CN" dirty="0"/>
              <a:t>(</a:t>
            </a:r>
            <a:r>
              <a:rPr lang="en-US" altLang="zh-CN" i="1" dirty="0"/>
              <a:t>w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and </a:t>
            </a:r>
            <a:r>
              <a:rPr lang="en-US" altLang="zh-CN" i="1" dirty="0">
                <a:sym typeface="Symbol" panose="05050102010706020507" pitchFamily="18" charset="2"/>
              </a:rPr>
              <a:t>active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) are disjoint, contradiction.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Properties about Active Intervals (4)</a:t>
            </a:r>
            <a:endParaRPr lang="zh-CN" altLang="en-US" sz="4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41513"/>
            <a:ext cx="9144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If edge vw</a:t>
            </a:r>
            <a:r>
              <a:rPr lang="en-US" altLang="zh-CN">
                <a:sym typeface="Symbol" panose="05050102010706020507" pitchFamily="18" charset="2"/>
              </a:rPr>
              <a:t>E</a:t>
            </a:r>
            <a:r>
              <a:rPr lang="en-US" altLang="zh-CN" baseline="-25000">
                <a:sym typeface="Symbol" panose="05050102010706020507" pitchFamily="18" charset="2"/>
              </a:rPr>
              <a:t>G</a:t>
            </a:r>
            <a:r>
              <a:rPr lang="en-US" altLang="zh-CN">
                <a:sym typeface="Symbol" panose="05050102010706020507" pitchFamily="18" charset="2"/>
              </a:rPr>
              <a:t>, 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vw is a </a:t>
            </a:r>
            <a:r>
              <a:rPr lang="en-US" altLang="zh-CN" b="1">
                <a:solidFill>
                  <a:srgbClr val="0000CC"/>
                </a:solidFill>
                <a:sym typeface="Symbol" panose="05050102010706020507" pitchFamily="18" charset="2"/>
              </a:rPr>
              <a:t>cross edge</a:t>
            </a:r>
            <a:r>
              <a:rPr lang="en-US" altLang="zh-CN">
                <a:sym typeface="Symbol" panose="05050102010706020507" pitchFamily="18" charset="2"/>
              </a:rPr>
              <a:t> iff. 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(w) entirely precedes 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(v).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vw is a </a:t>
            </a:r>
            <a:r>
              <a:rPr lang="en-US" altLang="zh-CN" b="1">
                <a:solidFill>
                  <a:srgbClr val="0000CC"/>
                </a:solidFill>
                <a:sym typeface="Symbol" panose="05050102010706020507" pitchFamily="18" charset="2"/>
              </a:rPr>
              <a:t>descendant edge</a:t>
            </a:r>
            <a:r>
              <a:rPr lang="en-US" altLang="zh-CN">
                <a:sym typeface="Symbol" panose="05050102010706020507" pitchFamily="18" charset="2"/>
              </a:rPr>
              <a:t> iff. there is some third vertex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 such that 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(w)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)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),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vw is a </a:t>
            </a:r>
            <a:r>
              <a:rPr lang="en-US" altLang="zh-CN" b="1">
                <a:solidFill>
                  <a:srgbClr val="0000CC"/>
                </a:solidFill>
                <a:sym typeface="Symbol" panose="05050102010706020507" pitchFamily="18" charset="2"/>
              </a:rPr>
              <a:t>tree edge</a:t>
            </a:r>
            <a:r>
              <a:rPr lang="en-US" altLang="zh-CN">
                <a:sym typeface="Symbol" panose="05050102010706020507" pitchFamily="18" charset="2"/>
              </a:rPr>
              <a:t> iff. 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(w)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), and there is no third vertex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 such that 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(w)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 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),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vw is a </a:t>
            </a:r>
            <a:r>
              <a:rPr lang="en-US" altLang="zh-CN" b="1">
                <a:solidFill>
                  <a:srgbClr val="0000CC"/>
                </a:solidFill>
                <a:sym typeface="Symbol" panose="05050102010706020507" pitchFamily="18" charset="2"/>
              </a:rPr>
              <a:t>back edge</a:t>
            </a:r>
            <a:r>
              <a:rPr lang="en-US" altLang="zh-CN">
                <a:sym typeface="Symbol" panose="05050102010706020507" pitchFamily="18" charset="2"/>
              </a:rPr>
              <a:t> iff. 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(v)</a:t>
            </a:r>
            <a:r>
              <a:rPr lang="en-US" altLang="zh-CN" i="1">
                <a:sym typeface="Symbol" panose="05050102010706020507" pitchFamily="18" charset="2"/>
              </a:rPr>
              <a:t>active</a:t>
            </a:r>
            <a:r>
              <a:rPr lang="en-US" altLang="zh-CN">
                <a:sym typeface="Symbol" panose="05050102010706020507" pitchFamily="18" charset="2"/>
              </a:rPr>
              <a:t>(w),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73038"/>
            <a:ext cx="8637588" cy="1311275"/>
          </a:xfrm>
        </p:spPr>
        <p:txBody>
          <a:bodyPr/>
          <a:lstStyle/>
          <a:p>
            <a:pPr eaLnBrk="1" hangingPunct="1"/>
            <a:r>
              <a:rPr lang="en-US" altLang="zh-CN" sz="4000"/>
              <a:t>Ancestor/Descendant Relationship</a:t>
            </a:r>
            <a:br>
              <a:rPr lang="en-US" altLang="zh-CN" sz="4000"/>
            </a:br>
            <a:r>
              <a:rPr lang="en-US" altLang="zh-CN" sz="4000"/>
              <a:t>and Directed Path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2033588"/>
            <a:ext cx="3883025" cy="414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i="1" dirty="0"/>
              <a:t>w</a:t>
            </a:r>
            <a:r>
              <a:rPr lang="en-US" altLang="zh-CN" sz="2400" dirty="0"/>
              <a:t> is a descendant of </a:t>
            </a:r>
            <a:r>
              <a:rPr lang="en-US" altLang="zh-CN" sz="2400" i="1" dirty="0"/>
              <a:t>v</a:t>
            </a:r>
            <a:r>
              <a:rPr lang="en-US" altLang="zh-CN" sz="2400" dirty="0"/>
              <a:t> in the DFS forest means that there is a direct path from </a:t>
            </a:r>
            <a:r>
              <a:rPr lang="en-US" altLang="zh-CN" sz="2400" i="1" dirty="0"/>
              <a:t>v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w</a:t>
            </a:r>
            <a:r>
              <a:rPr lang="en-US" altLang="zh-CN" sz="2400" dirty="0"/>
              <a:t> in some DFS tree.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dirty="0"/>
              <a:t>The path is also a path in </a:t>
            </a:r>
            <a:r>
              <a:rPr lang="en-US" altLang="zh-CN" sz="2400" i="1" dirty="0"/>
              <a:t>G</a:t>
            </a:r>
            <a:r>
              <a:rPr lang="en-US" altLang="zh-CN" sz="24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dirty="0">
                <a:solidFill>
                  <a:srgbClr val="0000CC"/>
                </a:solidFill>
              </a:rPr>
              <a:t>However, if there is a direct path from </a:t>
            </a:r>
            <a:r>
              <a:rPr lang="en-US" altLang="zh-CN" sz="2400" i="1" dirty="0">
                <a:solidFill>
                  <a:srgbClr val="0000CC"/>
                </a:solidFill>
              </a:rPr>
              <a:t>v</a:t>
            </a:r>
            <a:r>
              <a:rPr lang="en-US" altLang="zh-CN" sz="2400" dirty="0">
                <a:solidFill>
                  <a:srgbClr val="0000CC"/>
                </a:solidFill>
              </a:rPr>
              <a:t> to </a:t>
            </a:r>
            <a:r>
              <a:rPr lang="en-US" altLang="zh-CN" sz="2400" i="1" dirty="0">
                <a:solidFill>
                  <a:srgbClr val="0000CC"/>
                </a:solidFill>
              </a:rPr>
              <a:t>w </a:t>
            </a:r>
            <a:r>
              <a:rPr lang="en-US" altLang="zh-CN" sz="2400" b="1" dirty="0">
                <a:solidFill>
                  <a:srgbClr val="0000CC"/>
                </a:solidFill>
              </a:rPr>
              <a:t>in G</a:t>
            </a:r>
            <a:r>
              <a:rPr lang="en-US" altLang="zh-CN" sz="2400" dirty="0">
                <a:solidFill>
                  <a:srgbClr val="0000CC"/>
                </a:solidFill>
              </a:rPr>
              <a:t>, is </a:t>
            </a:r>
            <a:r>
              <a:rPr lang="en-US" altLang="zh-CN" sz="2400" i="1" dirty="0">
                <a:solidFill>
                  <a:srgbClr val="0000CC"/>
                </a:solidFill>
              </a:rPr>
              <a:t>w</a:t>
            </a:r>
            <a:r>
              <a:rPr lang="en-US" altLang="zh-CN" sz="2400" dirty="0">
                <a:solidFill>
                  <a:srgbClr val="0000CC"/>
                </a:solidFill>
              </a:rPr>
              <a:t> necessarily a descendant of </a:t>
            </a:r>
            <a:r>
              <a:rPr lang="en-US" altLang="zh-CN" sz="2400" i="1" dirty="0">
                <a:solidFill>
                  <a:srgbClr val="0000CC"/>
                </a:solidFill>
              </a:rPr>
              <a:t>v</a:t>
            </a:r>
            <a:r>
              <a:rPr lang="en-US" altLang="zh-CN" sz="2400" dirty="0">
                <a:solidFill>
                  <a:srgbClr val="0000CC"/>
                </a:solidFill>
              </a:rPr>
              <a:t> in </a:t>
            </a:r>
            <a:r>
              <a:rPr lang="en-US" altLang="zh-CN" sz="2400" b="1" i="1" dirty="0">
                <a:solidFill>
                  <a:schemeClr val="tx2"/>
                </a:solidFill>
              </a:rPr>
              <a:t>the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DFS forest?</a:t>
            </a:r>
            <a:endParaRPr lang="en-US" altLang="zh-CN" sz="2400" i="1" dirty="0">
              <a:solidFill>
                <a:srgbClr val="0000CC"/>
              </a:solidFill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06938" y="1812925"/>
            <a:ext cx="4095750" cy="3900488"/>
            <a:chOff x="2965" y="1142"/>
            <a:chExt cx="2580" cy="2457"/>
          </a:xfrm>
        </p:grpSpPr>
        <p:sp>
          <p:nvSpPr>
            <p:cNvPr id="27654" name="Oval 4"/>
            <p:cNvSpPr>
              <a:spLocks noChangeArrowheads="1"/>
            </p:cNvSpPr>
            <p:nvPr/>
          </p:nvSpPr>
          <p:spPr bwMode="auto">
            <a:xfrm>
              <a:off x="3872" y="1565"/>
              <a:ext cx="425" cy="4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27655" name="Text Box 5"/>
            <p:cNvSpPr txBox="1">
              <a:spLocks noChangeArrowheads="1"/>
            </p:cNvSpPr>
            <p:nvPr/>
          </p:nvSpPr>
          <p:spPr bwMode="auto">
            <a:xfrm>
              <a:off x="3938" y="1650"/>
              <a:ext cx="39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/>
                <a:t>v</a:t>
              </a:r>
              <a:r>
                <a:rPr lang="en-US" altLang="zh-CN" sz="2400" baseline="-25000"/>
                <a:t>k</a:t>
              </a:r>
              <a:endParaRPr lang="en-US" altLang="zh-CN" sz="2400" i="1"/>
            </a:p>
          </p:txBody>
        </p:sp>
        <p:sp>
          <p:nvSpPr>
            <p:cNvPr id="27656" name="Oval 6"/>
            <p:cNvSpPr>
              <a:spLocks noChangeArrowheads="1"/>
            </p:cNvSpPr>
            <p:nvPr/>
          </p:nvSpPr>
          <p:spPr bwMode="auto">
            <a:xfrm>
              <a:off x="4724" y="2475"/>
              <a:ext cx="425" cy="4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27657" name="Text Box 7"/>
            <p:cNvSpPr txBox="1">
              <a:spLocks noChangeArrowheads="1"/>
            </p:cNvSpPr>
            <p:nvPr/>
          </p:nvSpPr>
          <p:spPr bwMode="auto">
            <a:xfrm>
              <a:off x="4713" y="2550"/>
              <a:ext cx="49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/>
                <a:t>v</a:t>
              </a:r>
              <a:r>
                <a:rPr lang="en-US" altLang="zh-CN" sz="2400" baseline="-25000"/>
                <a:t>k+2</a:t>
              </a:r>
              <a:endParaRPr lang="en-US" altLang="zh-CN" sz="2400" i="1"/>
            </a:p>
          </p:txBody>
        </p:sp>
        <p:sp>
          <p:nvSpPr>
            <p:cNvPr id="27658" name="Oval 8"/>
            <p:cNvSpPr>
              <a:spLocks noChangeArrowheads="1"/>
            </p:cNvSpPr>
            <p:nvPr/>
          </p:nvSpPr>
          <p:spPr bwMode="auto">
            <a:xfrm>
              <a:off x="3166" y="3174"/>
              <a:ext cx="425" cy="4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27659" name="Text Box 9"/>
            <p:cNvSpPr txBox="1">
              <a:spLocks noChangeArrowheads="1"/>
            </p:cNvSpPr>
            <p:nvPr/>
          </p:nvSpPr>
          <p:spPr bwMode="auto">
            <a:xfrm>
              <a:off x="3175" y="3259"/>
              <a:ext cx="44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chemeClr val="bg1"/>
                  </a:solidFill>
                </a:rPr>
                <a:t>v</a:t>
              </a:r>
              <a:r>
                <a:rPr lang="en-US" altLang="zh-CN" sz="2400" baseline="-25000">
                  <a:solidFill>
                    <a:schemeClr val="bg1"/>
                  </a:solidFill>
                </a:rPr>
                <a:t>k+3</a:t>
              </a:r>
              <a:endParaRPr lang="en-US" altLang="zh-CN" sz="2400" i="1">
                <a:solidFill>
                  <a:schemeClr val="bg1"/>
                </a:solidFill>
              </a:endParaRPr>
            </a:p>
          </p:txBody>
        </p:sp>
        <p:sp>
          <p:nvSpPr>
            <p:cNvPr id="27660" name="Oval 10"/>
            <p:cNvSpPr>
              <a:spLocks noChangeArrowheads="1"/>
            </p:cNvSpPr>
            <p:nvPr/>
          </p:nvSpPr>
          <p:spPr bwMode="auto">
            <a:xfrm>
              <a:off x="4020" y="2575"/>
              <a:ext cx="425" cy="4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27661" name="Text Box 11"/>
            <p:cNvSpPr txBox="1">
              <a:spLocks noChangeArrowheads="1"/>
            </p:cNvSpPr>
            <p:nvPr/>
          </p:nvSpPr>
          <p:spPr bwMode="auto">
            <a:xfrm>
              <a:off x="4009" y="2660"/>
              <a:ext cx="47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/>
                <a:t>v</a:t>
              </a:r>
              <a:r>
                <a:rPr lang="en-US" altLang="zh-CN" sz="2400" baseline="-25000"/>
                <a:t>k+1</a:t>
              </a:r>
              <a:endParaRPr lang="en-US" altLang="zh-CN" sz="2400" i="1"/>
            </a:p>
          </p:txBody>
        </p:sp>
        <p:sp>
          <p:nvSpPr>
            <p:cNvPr id="27662" name="Line 12"/>
            <p:cNvSpPr>
              <a:spLocks noChangeShapeType="1"/>
            </p:cNvSpPr>
            <p:nvPr/>
          </p:nvSpPr>
          <p:spPr bwMode="auto">
            <a:xfrm>
              <a:off x="3533" y="1142"/>
              <a:ext cx="44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>
              <a:off x="4127" y="1990"/>
              <a:ext cx="68" cy="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 flipH="1">
              <a:off x="3533" y="2897"/>
              <a:ext cx="50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15"/>
            <p:cNvSpPr>
              <a:spLocks noChangeShapeType="1"/>
            </p:cNvSpPr>
            <p:nvPr/>
          </p:nvSpPr>
          <p:spPr bwMode="auto">
            <a:xfrm>
              <a:off x="4262" y="1910"/>
              <a:ext cx="586" cy="596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lgDashDot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Freeform 16"/>
            <p:cNvSpPr>
              <a:spLocks/>
            </p:cNvSpPr>
            <p:nvPr/>
          </p:nvSpPr>
          <p:spPr bwMode="auto">
            <a:xfrm>
              <a:off x="3230" y="1848"/>
              <a:ext cx="642" cy="1333"/>
            </a:xfrm>
            <a:custGeom>
              <a:avLst/>
              <a:gdLst>
                <a:gd name="T0" fmla="*/ 104 w 642"/>
                <a:gd name="T1" fmla="*/ 1333 h 1333"/>
                <a:gd name="T2" fmla="*/ 47 w 642"/>
                <a:gd name="T3" fmla="*/ 992 h 1333"/>
                <a:gd name="T4" fmla="*/ 47 w 642"/>
                <a:gd name="T5" fmla="*/ 595 h 1333"/>
                <a:gd name="T6" fmla="*/ 330 w 642"/>
                <a:gd name="T7" fmla="*/ 227 h 1333"/>
                <a:gd name="T8" fmla="*/ 642 w 642"/>
                <a:gd name="T9" fmla="*/ 0 h 1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2"/>
                <a:gd name="T16" fmla="*/ 0 h 1333"/>
                <a:gd name="T17" fmla="*/ 642 w 642"/>
                <a:gd name="T18" fmla="*/ 1333 h 1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2" h="1333">
                  <a:moveTo>
                    <a:pt x="104" y="1333"/>
                  </a:moveTo>
                  <a:cubicBezTo>
                    <a:pt x="80" y="1224"/>
                    <a:pt x="56" y="1115"/>
                    <a:pt x="47" y="992"/>
                  </a:cubicBezTo>
                  <a:cubicBezTo>
                    <a:pt x="38" y="869"/>
                    <a:pt x="0" y="722"/>
                    <a:pt x="47" y="595"/>
                  </a:cubicBezTo>
                  <a:cubicBezTo>
                    <a:pt x="94" y="468"/>
                    <a:pt x="231" y="326"/>
                    <a:pt x="330" y="227"/>
                  </a:cubicBezTo>
                  <a:cubicBezTo>
                    <a:pt x="429" y="128"/>
                    <a:pt x="535" y="64"/>
                    <a:pt x="642" y="0"/>
                  </a:cubicBezTo>
                </a:path>
              </a:pathLst>
            </a:custGeom>
            <a:noFill/>
            <a:ln w="9525" cap="flat" cmpd="sng">
              <a:solidFill>
                <a:srgbClr val="99CC00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Text Box 17"/>
            <p:cNvSpPr txBox="1">
              <a:spLocks noChangeArrowheads="1"/>
            </p:cNvSpPr>
            <p:nvPr/>
          </p:nvSpPr>
          <p:spPr bwMode="auto">
            <a:xfrm>
              <a:off x="4014" y="3010"/>
              <a:ext cx="1021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At the moment before backtracking</a:t>
              </a:r>
            </a:p>
          </p:txBody>
        </p:sp>
        <p:sp>
          <p:nvSpPr>
            <p:cNvPr id="27668" name="Text Box 18"/>
            <p:cNvSpPr txBox="1">
              <a:spLocks noChangeArrowheads="1"/>
            </p:cNvSpPr>
            <p:nvPr/>
          </p:nvSpPr>
          <p:spPr bwMode="auto">
            <a:xfrm>
              <a:off x="2965" y="2245"/>
              <a:ext cx="87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checked</a:t>
              </a:r>
            </a:p>
          </p:txBody>
        </p:sp>
        <p:sp>
          <p:nvSpPr>
            <p:cNvPr id="27669" name="Text Box 19"/>
            <p:cNvSpPr txBox="1">
              <a:spLocks noChangeArrowheads="1"/>
            </p:cNvSpPr>
            <p:nvPr/>
          </p:nvSpPr>
          <p:spPr bwMode="auto">
            <a:xfrm>
              <a:off x="4411" y="2047"/>
              <a:ext cx="113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undiscovered</a:t>
              </a:r>
            </a:p>
          </p:txBody>
        </p:sp>
      </p:grpSp>
      <p:sp>
        <p:nvSpPr>
          <p:cNvPr id="110613" name="Freeform 21"/>
          <p:cNvSpPr>
            <a:spLocks/>
          </p:cNvSpPr>
          <p:nvPr/>
        </p:nvSpPr>
        <p:spPr bwMode="auto">
          <a:xfrm>
            <a:off x="4976813" y="2708275"/>
            <a:ext cx="2774950" cy="2362200"/>
          </a:xfrm>
          <a:custGeom>
            <a:avLst/>
            <a:gdLst>
              <a:gd name="T0" fmla="*/ 2147483647 w 1748"/>
              <a:gd name="T1" fmla="*/ 2147483647 h 1488"/>
              <a:gd name="T2" fmla="*/ 2147483647 w 1748"/>
              <a:gd name="T3" fmla="*/ 2147483647 h 1488"/>
              <a:gd name="T4" fmla="*/ 2147483647 w 1748"/>
              <a:gd name="T5" fmla="*/ 2147483647 h 1488"/>
              <a:gd name="T6" fmla="*/ 2147483647 w 1748"/>
              <a:gd name="T7" fmla="*/ 2147483647 h 1488"/>
              <a:gd name="T8" fmla="*/ 2147483647 w 1748"/>
              <a:gd name="T9" fmla="*/ 2147483647 h 1488"/>
              <a:gd name="T10" fmla="*/ 2147483647 w 1748"/>
              <a:gd name="T11" fmla="*/ 2147483647 h 1488"/>
              <a:gd name="T12" fmla="*/ 2147483647 w 1748"/>
              <a:gd name="T13" fmla="*/ 2147483647 h 1488"/>
              <a:gd name="T14" fmla="*/ 2147483647 w 1748"/>
              <a:gd name="T15" fmla="*/ 2147483647 h 1488"/>
              <a:gd name="T16" fmla="*/ 2147483647 w 1748"/>
              <a:gd name="T17" fmla="*/ 2147483647 h 1488"/>
              <a:gd name="T18" fmla="*/ 2147483647 w 1748"/>
              <a:gd name="T19" fmla="*/ 2147483647 h 1488"/>
              <a:gd name="T20" fmla="*/ 2147483647 w 1748"/>
              <a:gd name="T21" fmla="*/ 2147483647 h 1488"/>
              <a:gd name="T22" fmla="*/ 2147483647 w 1748"/>
              <a:gd name="T23" fmla="*/ 2147483647 h 1488"/>
              <a:gd name="T24" fmla="*/ 2147483647 w 1748"/>
              <a:gd name="T25" fmla="*/ 2147483647 h 1488"/>
              <a:gd name="T26" fmla="*/ 0 w 1748"/>
              <a:gd name="T27" fmla="*/ 2147483647 h 1488"/>
              <a:gd name="T28" fmla="*/ 2147483647 w 1748"/>
              <a:gd name="T29" fmla="*/ 2147483647 h 1488"/>
              <a:gd name="T30" fmla="*/ 2147483647 w 1748"/>
              <a:gd name="T31" fmla="*/ 2147483647 h 1488"/>
              <a:gd name="T32" fmla="*/ 2147483647 w 1748"/>
              <a:gd name="T33" fmla="*/ 2147483647 h 1488"/>
              <a:gd name="T34" fmla="*/ 2147483647 w 1748"/>
              <a:gd name="T35" fmla="*/ 2147483647 h 1488"/>
              <a:gd name="T36" fmla="*/ 2147483647 w 1748"/>
              <a:gd name="T37" fmla="*/ 2147483647 h 1488"/>
              <a:gd name="T38" fmla="*/ 2147483647 w 1748"/>
              <a:gd name="T39" fmla="*/ 2147483647 h 1488"/>
              <a:gd name="T40" fmla="*/ 2147483647 w 1748"/>
              <a:gd name="T41" fmla="*/ 2147483647 h 1488"/>
              <a:gd name="T42" fmla="*/ 2147483647 w 1748"/>
              <a:gd name="T43" fmla="*/ 2147483647 h 1488"/>
              <a:gd name="T44" fmla="*/ 2147483647 w 1748"/>
              <a:gd name="T45" fmla="*/ 2147483647 h 1488"/>
              <a:gd name="T46" fmla="*/ 2147483647 w 1748"/>
              <a:gd name="T47" fmla="*/ 2147483647 h 1488"/>
              <a:gd name="T48" fmla="*/ 2147483647 w 1748"/>
              <a:gd name="T49" fmla="*/ 2147483647 h 1488"/>
              <a:gd name="T50" fmla="*/ 2147483647 w 1748"/>
              <a:gd name="T51" fmla="*/ 0 h 1488"/>
              <a:gd name="T52" fmla="*/ 2147483647 w 1748"/>
              <a:gd name="T53" fmla="*/ 2147483647 h 1488"/>
              <a:gd name="T54" fmla="*/ 2147483647 w 1748"/>
              <a:gd name="T55" fmla="*/ 2147483647 h 1488"/>
              <a:gd name="T56" fmla="*/ 2147483647 w 1748"/>
              <a:gd name="T57" fmla="*/ 2147483647 h 1488"/>
              <a:gd name="T58" fmla="*/ 2147483647 w 1748"/>
              <a:gd name="T59" fmla="*/ 2147483647 h 1488"/>
              <a:gd name="T60" fmla="*/ 2147483647 w 1748"/>
              <a:gd name="T61" fmla="*/ 2147483647 h 1488"/>
              <a:gd name="T62" fmla="*/ 2147483647 w 1748"/>
              <a:gd name="T63" fmla="*/ 2147483647 h 1488"/>
              <a:gd name="T64" fmla="*/ 2147483647 w 1748"/>
              <a:gd name="T65" fmla="*/ 2147483647 h 1488"/>
              <a:gd name="T66" fmla="*/ 2147483647 w 1748"/>
              <a:gd name="T67" fmla="*/ 2147483647 h 1488"/>
              <a:gd name="T68" fmla="*/ 2147483647 w 1748"/>
              <a:gd name="T69" fmla="*/ 2147483647 h 1488"/>
              <a:gd name="T70" fmla="*/ 2147483647 w 1748"/>
              <a:gd name="T71" fmla="*/ 2147483647 h 148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748"/>
              <a:gd name="T109" fmla="*/ 0 h 1488"/>
              <a:gd name="T110" fmla="*/ 1748 w 1748"/>
              <a:gd name="T111" fmla="*/ 1488 h 148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748" h="1488">
                <a:moveTo>
                  <a:pt x="788" y="1132"/>
                </a:moveTo>
                <a:cubicBezTo>
                  <a:pt x="769" y="1139"/>
                  <a:pt x="749" y="1145"/>
                  <a:pt x="730" y="1152"/>
                </a:cubicBezTo>
                <a:cubicBezTo>
                  <a:pt x="695" y="1164"/>
                  <a:pt x="681" y="1197"/>
                  <a:pt x="644" y="1209"/>
                </a:cubicBezTo>
                <a:cubicBezTo>
                  <a:pt x="619" y="1232"/>
                  <a:pt x="609" y="1247"/>
                  <a:pt x="576" y="1257"/>
                </a:cubicBezTo>
                <a:cubicBezTo>
                  <a:pt x="548" y="1276"/>
                  <a:pt x="532" y="1295"/>
                  <a:pt x="500" y="1305"/>
                </a:cubicBezTo>
                <a:cubicBezTo>
                  <a:pt x="449" y="1354"/>
                  <a:pt x="515" y="1296"/>
                  <a:pt x="452" y="1334"/>
                </a:cubicBezTo>
                <a:cubicBezTo>
                  <a:pt x="428" y="1348"/>
                  <a:pt x="408" y="1380"/>
                  <a:pt x="384" y="1392"/>
                </a:cubicBezTo>
                <a:cubicBezTo>
                  <a:pt x="348" y="1410"/>
                  <a:pt x="306" y="1422"/>
                  <a:pt x="269" y="1440"/>
                </a:cubicBezTo>
                <a:cubicBezTo>
                  <a:pt x="259" y="1445"/>
                  <a:pt x="251" y="1454"/>
                  <a:pt x="240" y="1459"/>
                </a:cubicBezTo>
                <a:cubicBezTo>
                  <a:pt x="222" y="1467"/>
                  <a:pt x="202" y="1472"/>
                  <a:pt x="183" y="1478"/>
                </a:cubicBezTo>
                <a:cubicBezTo>
                  <a:pt x="173" y="1481"/>
                  <a:pt x="154" y="1488"/>
                  <a:pt x="154" y="1488"/>
                </a:cubicBezTo>
                <a:cubicBezTo>
                  <a:pt x="125" y="1485"/>
                  <a:pt x="96" y="1486"/>
                  <a:pt x="68" y="1478"/>
                </a:cubicBezTo>
                <a:cubicBezTo>
                  <a:pt x="40" y="1470"/>
                  <a:pt x="29" y="1401"/>
                  <a:pt x="29" y="1401"/>
                </a:cubicBezTo>
                <a:cubicBezTo>
                  <a:pt x="16" y="1254"/>
                  <a:pt x="22" y="1106"/>
                  <a:pt x="0" y="960"/>
                </a:cubicBezTo>
                <a:cubicBezTo>
                  <a:pt x="6" y="836"/>
                  <a:pt x="0" y="657"/>
                  <a:pt x="96" y="556"/>
                </a:cubicBezTo>
                <a:cubicBezTo>
                  <a:pt x="118" y="494"/>
                  <a:pt x="88" y="557"/>
                  <a:pt x="135" y="518"/>
                </a:cubicBezTo>
                <a:cubicBezTo>
                  <a:pt x="144" y="511"/>
                  <a:pt x="145" y="497"/>
                  <a:pt x="154" y="489"/>
                </a:cubicBezTo>
                <a:cubicBezTo>
                  <a:pt x="171" y="474"/>
                  <a:pt x="212" y="451"/>
                  <a:pt x="212" y="451"/>
                </a:cubicBezTo>
                <a:cubicBezTo>
                  <a:pt x="263" y="374"/>
                  <a:pt x="196" y="467"/>
                  <a:pt x="260" y="403"/>
                </a:cubicBezTo>
                <a:cubicBezTo>
                  <a:pt x="304" y="359"/>
                  <a:pt x="251" y="384"/>
                  <a:pt x="308" y="364"/>
                </a:cubicBezTo>
                <a:cubicBezTo>
                  <a:pt x="330" y="332"/>
                  <a:pt x="346" y="321"/>
                  <a:pt x="375" y="297"/>
                </a:cubicBezTo>
                <a:cubicBezTo>
                  <a:pt x="386" y="288"/>
                  <a:pt x="395" y="278"/>
                  <a:pt x="404" y="268"/>
                </a:cubicBezTo>
                <a:cubicBezTo>
                  <a:pt x="411" y="259"/>
                  <a:pt x="415" y="247"/>
                  <a:pt x="423" y="240"/>
                </a:cubicBezTo>
                <a:cubicBezTo>
                  <a:pt x="454" y="213"/>
                  <a:pt x="499" y="182"/>
                  <a:pt x="538" y="172"/>
                </a:cubicBezTo>
                <a:cubicBezTo>
                  <a:pt x="572" y="149"/>
                  <a:pt x="615" y="108"/>
                  <a:pt x="653" y="96"/>
                </a:cubicBezTo>
                <a:cubicBezTo>
                  <a:pt x="733" y="12"/>
                  <a:pt x="842" y="9"/>
                  <a:pt x="951" y="0"/>
                </a:cubicBezTo>
                <a:cubicBezTo>
                  <a:pt x="983" y="3"/>
                  <a:pt x="1016" y="2"/>
                  <a:pt x="1047" y="9"/>
                </a:cubicBezTo>
                <a:cubicBezTo>
                  <a:pt x="1058" y="12"/>
                  <a:pt x="1065" y="23"/>
                  <a:pt x="1076" y="28"/>
                </a:cubicBezTo>
                <a:cubicBezTo>
                  <a:pt x="1094" y="36"/>
                  <a:pt x="1116" y="37"/>
                  <a:pt x="1133" y="48"/>
                </a:cubicBezTo>
                <a:cubicBezTo>
                  <a:pt x="1189" y="85"/>
                  <a:pt x="1241" y="126"/>
                  <a:pt x="1296" y="163"/>
                </a:cubicBezTo>
                <a:cubicBezTo>
                  <a:pt x="1335" y="220"/>
                  <a:pt x="1392" y="259"/>
                  <a:pt x="1431" y="316"/>
                </a:cubicBezTo>
                <a:cubicBezTo>
                  <a:pt x="1441" y="349"/>
                  <a:pt x="1456" y="359"/>
                  <a:pt x="1479" y="384"/>
                </a:cubicBezTo>
                <a:cubicBezTo>
                  <a:pt x="1494" y="431"/>
                  <a:pt x="1533" y="480"/>
                  <a:pt x="1575" y="508"/>
                </a:cubicBezTo>
                <a:cubicBezTo>
                  <a:pt x="1603" y="550"/>
                  <a:pt x="1639" y="585"/>
                  <a:pt x="1671" y="624"/>
                </a:cubicBezTo>
                <a:cubicBezTo>
                  <a:pt x="1697" y="655"/>
                  <a:pt x="1698" y="669"/>
                  <a:pt x="1738" y="681"/>
                </a:cubicBezTo>
                <a:cubicBezTo>
                  <a:pt x="1741" y="691"/>
                  <a:pt x="1748" y="710"/>
                  <a:pt x="1748" y="71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reeform 25" descr="粉色面巾纸"/>
          <p:cNvSpPr>
            <a:spLocks/>
          </p:cNvSpPr>
          <p:nvPr/>
        </p:nvSpPr>
        <p:spPr bwMode="auto">
          <a:xfrm>
            <a:off x="2655888" y="3619500"/>
            <a:ext cx="4408487" cy="2643188"/>
          </a:xfrm>
          <a:custGeom>
            <a:avLst/>
            <a:gdLst>
              <a:gd name="T0" fmla="*/ 0 w 2777"/>
              <a:gd name="T1" fmla="*/ 2147483647 h 1665"/>
              <a:gd name="T2" fmla="*/ 2147483647 w 2777"/>
              <a:gd name="T3" fmla="*/ 2147483647 h 1665"/>
              <a:gd name="T4" fmla="*/ 2147483647 w 2777"/>
              <a:gd name="T5" fmla="*/ 2147483647 h 1665"/>
              <a:gd name="T6" fmla="*/ 2147483647 w 2777"/>
              <a:gd name="T7" fmla="*/ 2147483647 h 1665"/>
              <a:gd name="T8" fmla="*/ 2147483647 w 2777"/>
              <a:gd name="T9" fmla="*/ 2147483647 h 1665"/>
              <a:gd name="T10" fmla="*/ 2147483647 w 2777"/>
              <a:gd name="T11" fmla="*/ 2147483647 h 1665"/>
              <a:gd name="T12" fmla="*/ 2147483647 w 2777"/>
              <a:gd name="T13" fmla="*/ 2147483647 h 1665"/>
              <a:gd name="T14" fmla="*/ 2147483647 w 2777"/>
              <a:gd name="T15" fmla="*/ 2147483647 h 1665"/>
              <a:gd name="T16" fmla="*/ 2147483647 w 2777"/>
              <a:gd name="T17" fmla="*/ 2147483647 h 1665"/>
              <a:gd name="T18" fmla="*/ 2147483647 w 2777"/>
              <a:gd name="T19" fmla="*/ 2147483647 h 1665"/>
              <a:gd name="T20" fmla="*/ 2147483647 w 2777"/>
              <a:gd name="T21" fmla="*/ 2147483647 h 1665"/>
              <a:gd name="T22" fmla="*/ 2147483647 w 2777"/>
              <a:gd name="T23" fmla="*/ 2147483647 h 1665"/>
              <a:gd name="T24" fmla="*/ 2147483647 w 2777"/>
              <a:gd name="T25" fmla="*/ 2147483647 h 1665"/>
              <a:gd name="T26" fmla="*/ 2147483647 w 2777"/>
              <a:gd name="T27" fmla="*/ 2147483647 h 1665"/>
              <a:gd name="T28" fmla="*/ 2147483647 w 2777"/>
              <a:gd name="T29" fmla="*/ 2147483647 h 1665"/>
              <a:gd name="T30" fmla="*/ 2147483647 w 2777"/>
              <a:gd name="T31" fmla="*/ 2147483647 h 1665"/>
              <a:gd name="T32" fmla="*/ 2147483647 w 2777"/>
              <a:gd name="T33" fmla="*/ 2147483647 h 1665"/>
              <a:gd name="T34" fmla="*/ 2147483647 w 2777"/>
              <a:gd name="T35" fmla="*/ 2147483647 h 1665"/>
              <a:gd name="T36" fmla="*/ 2147483647 w 2777"/>
              <a:gd name="T37" fmla="*/ 2147483647 h 1665"/>
              <a:gd name="T38" fmla="*/ 2147483647 w 2777"/>
              <a:gd name="T39" fmla="*/ 2147483647 h 1665"/>
              <a:gd name="T40" fmla="*/ 2147483647 w 2777"/>
              <a:gd name="T41" fmla="*/ 2147483647 h 1665"/>
              <a:gd name="T42" fmla="*/ 2147483647 w 2777"/>
              <a:gd name="T43" fmla="*/ 2147483647 h 1665"/>
              <a:gd name="T44" fmla="*/ 2147483647 w 2777"/>
              <a:gd name="T45" fmla="*/ 2147483647 h 1665"/>
              <a:gd name="T46" fmla="*/ 2147483647 w 2777"/>
              <a:gd name="T47" fmla="*/ 2147483647 h 1665"/>
              <a:gd name="T48" fmla="*/ 2147483647 w 2777"/>
              <a:gd name="T49" fmla="*/ 2147483647 h 1665"/>
              <a:gd name="T50" fmla="*/ 2147483647 w 2777"/>
              <a:gd name="T51" fmla="*/ 2147483647 h 1665"/>
              <a:gd name="T52" fmla="*/ 2147483647 w 2777"/>
              <a:gd name="T53" fmla="*/ 2147483647 h 1665"/>
              <a:gd name="T54" fmla="*/ 2147483647 w 2777"/>
              <a:gd name="T55" fmla="*/ 2147483647 h 1665"/>
              <a:gd name="T56" fmla="*/ 2147483647 w 2777"/>
              <a:gd name="T57" fmla="*/ 2147483647 h 1665"/>
              <a:gd name="T58" fmla="*/ 2147483647 w 2777"/>
              <a:gd name="T59" fmla="*/ 2147483647 h 1665"/>
              <a:gd name="T60" fmla="*/ 2147483647 w 2777"/>
              <a:gd name="T61" fmla="*/ 2147483647 h 1665"/>
              <a:gd name="T62" fmla="*/ 2147483647 w 2777"/>
              <a:gd name="T63" fmla="*/ 2147483647 h 1665"/>
              <a:gd name="T64" fmla="*/ 2147483647 w 2777"/>
              <a:gd name="T65" fmla="*/ 2147483647 h 166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77"/>
              <a:gd name="T100" fmla="*/ 0 h 1665"/>
              <a:gd name="T101" fmla="*/ 2777 w 2777"/>
              <a:gd name="T102" fmla="*/ 1665 h 166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77" h="1665">
                <a:moveTo>
                  <a:pt x="110" y="16"/>
                </a:moveTo>
                <a:cubicBezTo>
                  <a:pt x="42" y="87"/>
                  <a:pt x="20" y="125"/>
                  <a:pt x="0" y="221"/>
                </a:cubicBezTo>
                <a:cubicBezTo>
                  <a:pt x="5" y="252"/>
                  <a:pt x="12" y="312"/>
                  <a:pt x="31" y="340"/>
                </a:cubicBezTo>
                <a:cubicBezTo>
                  <a:pt x="37" y="349"/>
                  <a:pt x="48" y="354"/>
                  <a:pt x="55" y="363"/>
                </a:cubicBezTo>
                <a:cubicBezTo>
                  <a:pt x="84" y="400"/>
                  <a:pt x="88" y="427"/>
                  <a:pt x="134" y="442"/>
                </a:cubicBezTo>
                <a:cubicBezTo>
                  <a:pt x="145" y="474"/>
                  <a:pt x="176" y="502"/>
                  <a:pt x="205" y="521"/>
                </a:cubicBezTo>
                <a:cubicBezTo>
                  <a:pt x="223" y="548"/>
                  <a:pt x="241" y="559"/>
                  <a:pt x="268" y="576"/>
                </a:cubicBezTo>
                <a:cubicBezTo>
                  <a:pt x="298" y="621"/>
                  <a:pt x="343" y="641"/>
                  <a:pt x="386" y="671"/>
                </a:cubicBezTo>
                <a:cubicBezTo>
                  <a:pt x="391" y="679"/>
                  <a:pt x="395" y="688"/>
                  <a:pt x="402" y="695"/>
                </a:cubicBezTo>
                <a:cubicBezTo>
                  <a:pt x="409" y="702"/>
                  <a:pt x="420" y="703"/>
                  <a:pt x="426" y="710"/>
                </a:cubicBezTo>
                <a:cubicBezTo>
                  <a:pt x="439" y="724"/>
                  <a:pt x="441" y="747"/>
                  <a:pt x="457" y="758"/>
                </a:cubicBezTo>
                <a:cubicBezTo>
                  <a:pt x="496" y="784"/>
                  <a:pt x="525" y="840"/>
                  <a:pt x="568" y="852"/>
                </a:cubicBezTo>
                <a:cubicBezTo>
                  <a:pt x="588" y="882"/>
                  <a:pt x="621" y="897"/>
                  <a:pt x="655" y="908"/>
                </a:cubicBezTo>
                <a:cubicBezTo>
                  <a:pt x="660" y="916"/>
                  <a:pt x="662" y="926"/>
                  <a:pt x="670" y="931"/>
                </a:cubicBezTo>
                <a:cubicBezTo>
                  <a:pt x="684" y="940"/>
                  <a:pt x="718" y="947"/>
                  <a:pt x="718" y="947"/>
                </a:cubicBezTo>
                <a:cubicBezTo>
                  <a:pt x="738" y="976"/>
                  <a:pt x="776" y="996"/>
                  <a:pt x="805" y="1018"/>
                </a:cubicBezTo>
                <a:cubicBezTo>
                  <a:pt x="820" y="1030"/>
                  <a:pt x="836" y="1039"/>
                  <a:pt x="852" y="1050"/>
                </a:cubicBezTo>
                <a:cubicBezTo>
                  <a:pt x="860" y="1055"/>
                  <a:pt x="876" y="1066"/>
                  <a:pt x="876" y="1066"/>
                </a:cubicBezTo>
                <a:cubicBezTo>
                  <a:pt x="903" y="1108"/>
                  <a:pt x="946" y="1144"/>
                  <a:pt x="994" y="1160"/>
                </a:cubicBezTo>
                <a:cubicBezTo>
                  <a:pt x="1021" y="1187"/>
                  <a:pt x="1052" y="1219"/>
                  <a:pt x="1089" y="1231"/>
                </a:cubicBezTo>
                <a:cubicBezTo>
                  <a:pt x="1124" y="1287"/>
                  <a:pt x="1075" y="1220"/>
                  <a:pt x="1152" y="1271"/>
                </a:cubicBezTo>
                <a:cubicBezTo>
                  <a:pt x="1206" y="1307"/>
                  <a:pt x="1181" y="1296"/>
                  <a:pt x="1223" y="1310"/>
                </a:cubicBezTo>
                <a:cubicBezTo>
                  <a:pt x="1264" y="1339"/>
                  <a:pt x="1232" y="1321"/>
                  <a:pt x="1302" y="1334"/>
                </a:cubicBezTo>
                <a:cubicBezTo>
                  <a:pt x="1338" y="1341"/>
                  <a:pt x="1376" y="1362"/>
                  <a:pt x="1412" y="1365"/>
                </a:cubicBezTo>
                <a:cubicBezTo>
                  <a:pt x="1480" y="1370"/>
                  <a:pt x="1549" y="1370"/>
                  <a:pt x="1617" y="1373"/>
                </a:cubicBezTo>
                <a:cubicBezTo>
                  <a:pt x="1632" y="1383"/>
                  <a:pt x="1650" y="1387"/>
                  <a:pt x="1665" y="1397"/>
                </a:cubicBezTo>
                <a:cubicBezTo>
                  <a:pt x="1721" y="1435"/>
                  <a:pt x="1657" y="1412"/>
                  <a:pt x="1712" y="1428"/>
                </a:cubicBezTo>
                <a:cubicBezTo>
                  <a:pt x="1736" y="1443"/>
                  <a:pt x="1757" y="1463"/>
                  <a:pt x="1783" y="1476"/>
                </a:cubicBezTo>
                <a:cubicBezTo>
                  <a:pt x="1826" y="1498"/>
                  <a:pt x="1892" y="1495"/>
                  <a:pt x="1933" y="1523"/>
                </a:cubicBezTo>
                <a:cubicBezTo>
                  <a:pt x="2022" y="1584"/>
                  <a:pt x="1935" y="1532"/>
                  <a:pt x="2035" y="1571"/>
                </a:cubicBezTo>
                <a:cubicBezTo>
                  <a:pt x="2057" y="1580"/>
                  <a:pt x="2077" y="1594"/>
                  <a:pt x="2099" y="1602"/>
                </a:cubicBezTo>
                <a:cubicBezTo>
                  <a:pt x="2115" y="1607"/>
                  <a:pt x="2130" y="1613"/>
                  <a:pt x="2146" y="1618"/>
                </a:cubicBezTo>
                <a:cubicBezTo>
                  <a:pt x="2164" y="1624"/>
                  <a:pt x="2183" y="1623"/>
                  <a:pt x="2201" y="1626"/>
                </a:cubicBezTo>
                <a:cubicBezTo>
                  <a:pt x="2275" y="1640"/>
                  <a:pt x="2348" y="1652"/>
                  <a:pt x="2422" y="1665"/>
                </a:cubicBezTo>
                <a:cubicBezTo>
                  <a:pt x="2500" y="1659"/>
                  <a:pt x="2525" y="1656"/>
                  <a:pt x="2588" y="1642"/>
                </a:cubicBezTo>
                <a:cubicBezTo>
                  <a:pt x="2605" y="1630"/>
                  <a:pt x="2618" y="1613"/>
                  <a:pt x="2635" y="1602"/>
                </a:cubicBezTo>
                <a:cubicBezTo>
                  <a:pt x="2691" y="1565"/>
                  <a:pt x="2626" y="1629"/>
                  <a:pt x="2683" y="1578"/>
                </a:cubicBezTo>
                <a:cubicBezTo>
                  <a:pt x="2700" y="1563"/>
                  <a:pt x="2714" y="1547"/>
                  <a:pt x="2730" y="1531"/>
                </a:cubicBezTo>
                <a:cubicBezTo>
                  <a:pt x="2738" y="1523"/>
                  <a:pt x="2754" y="1507"/>
                  <a:pt x="2754" y="1507"/>
                </a:cubicBezTo>
                <a:cubicBezTo>
                  <a:pt x="2756" y="1497"/>
                  <a:pt x="2758" y="1486"/>
                  <a:pt x="2761" y="1476"/>
                </a:cubicBezTo>
                <a:cubicBezTo>
                  <a:pt x="2766" y="1460"/>
                  <a:pt x="2777" y="1428"/>
                  <a:pt x="2777" y="1428"/>
                </a:cubicBezTo>
                <a:cubicBezTo>
                  <a:pt x="2766" y="1299"/>
                  <a:pt x="2765" y="1234"/>
                  <a:pt x="2683" y="1137"/>
                </a:cubicBezTo>
                <a:cubicBezTo>
                  <a:pt x="2636" y="1082"/>
                  <a:pt x="2604" y="1044"/>
                  <a:pt x="2533" y="1026"/>
                </a:cubicBezTo>
                <a:cubicBezTo>
                  <a:pt x="2413" y="946"/>
                  <a:pt x="2016" y="979"/>
                  <a:pt x="1996" y="979"/>
                </a:cubicBezTo>
                <a:cubicBezTo>
                  <a:pt x="1941" y="961"/>
                  <a:pt x="1879" y="948"/>
                  <a:pt x="1822" y="939"/>
                </a:cubicBezTo>
                <a:cubicBezTo>
                  <a:pt x="1797" y="930"/>
                  <a:pt x="1768" y="928"/>
                  <a:pt x="1744" y="916"/>
                </a:cubicBezTo>
                <a:cubicBezTo>
                  <a:pt x="1691" y="889"/>
                  <a:pt x="1752" y="908"/>
                  <a:pt x="1688" y="892"/>
                </a:cubicBezTo>
                <a:cubicBezTo>
                  <a:pt x="1655" y="869"/>
                  <a:pt x="1616" y="862"/>
                  <a:pt x="1578" y="852"/>
                </a:cubicBezTo>
                <a:cubicBezTo>
                  <a:pt x="1545" y="831"/>
                  <a:pt x="1507" y="812"/>
                  <a:pt x="1475" y="789"/>
                </a:cubicBezTo>
                <a:cubicBezTo>
                  <a:pt x="1466" y="783"/>
                  <a:pt x="1462" y="771"/>
                  <a:pt x="1452" y="766"/>
                </a:cubicBezTo>
                <a:cubicBezTo>
                  <a:pt x="1437" y="758"/>
                  <a:pt x="1404" y="750"/>
                  <a:pt x="1404" y="750"/>
                </a:cubicBezTo>
                <a:cubicBezTo>
                  <a:pt x="1381" y="715"/>
                  <a:pt x="1348" y="709"/>
                  <a:pt x="1310" y="695"/>
                </a:cubicBezTo>
                <a:cubicBezTo>
                  <a:pt x="1208" y="656"/>
                  <a:pt x="1337" y="700"/>
                  <a:pt x="1254" y="663"/>
                </a:cubicBezTo>
                <a:cubicBezTo>
                  <a:pt x="1251" y="662"/>
                  <a:pt x="1196" y="643"/>
                  <a:pt x="1183" y="639"/>
                </a:cubicBezTo>
                <a:cubicBezTo>
                  <a:pt x="1174" y="636"/>
                  <a:pt x="1168" y="628"/>
                  <a:pt x="1160" y="624"/>
                </a:cubicBezTo>
                <a:cubicBezTo>
                  <a:pt x="1128" y="610"/>
                  <a:pt x="1087" y="609"/>
                  <a:pt x="1057" y="592"/>
                </a:cubicBezTo>
                <a:cubicBezTo>
                  <a:pt x="1024" y="574"/>
                  <a:pt x="996" y="554"/>
                  <a:pt x="962" y="537"/>
                </a:cubicBezTo>
                <a:cubicBezTo>
                  <a:pt x="935" y="523"/>
                  <a:pt x="902" y="519"/>
                  <a:pt x="876" y="505"/>
                </a:cubicBezTo>
                <a:cubicBezTo>
                  <a:pt x="851" y="491"/>
                  <a:pt x="822" y="481"/>
                  <a:pt x="805" y="458"/>
                </a:cubicBezTo>
                <a:cubicBezTo>
                  <a:pt x="775" y="418"/>
                  <a:pt x="792" y="433"/>
                  <a:pt x="757" y="411"/>
                </a:cubicBezTo>
                <a:cubicBezTo>
                  <a:pt x="737" y="380"/>
                  <a:pt x="701" y="342"/>
                  <a:pt x="686" y="308"/>
                </a:cubicBezTo>
                <a:cubicBezTo>
                  <a:pt x="674" y="282"/>
                  <a:pt x="665" y="236"/>
                  <a:pt x="647" y="213"/>
                </a:cubicBezTo>
                <a:cubicBezTo>
                  <a:pt x="594" y="145"/>
                  <a:pt x="524" y="90"/>
                  <a:pt x="450" y="48"/>
                </a:cubicBezTo>
                <a:cubicBezTo>
                  <a:pt x="422" y="32"/>
                  <a:pt x="389" y="10"/>
                  <a:pt x="355" y="8"/>
                </a:cubicBezTo>
                <a:cubicBezTo>
                  <a:pt x="310" y="5"/>
                  <a:pt x="266" y="3"/>
                  <a:pt x="221" y="0"/>
                </a:cubicBezTo>
                <a:cubicBezTo>
                  <a:pt x="178" y="9"/>
                  <a:pt x="154" y="16"/>
                  <a:pt x="110" y="16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DFS Tree Path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854200"/>
            <a:ext cx="8731250" cy="188912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zh-CN" sz="2800"/>
              <a:t>[</a:t>
            </a:r>
            <a:r>
              <a:rPr lang="en-US" altLang="zh-CN" sz="2800">
                <a:solidFill>
                  <a:srgbClr val="0000CC"/>
                </a:solidFill>
              </a:rPr>
              <a:t>White Path Theorem</a:t>
            </a:r>
            <a:r>
              <a:rPr lang="en-US" altLang="zh-CN" sz="2800"/>
              <a:t>] </a:t>
            </a:r>
            <a:r>
              <a:rPr lang="en-US" altLang="zh-CN" sz="2800" i="1"/>
              <a:t>w</a:t>
            </a:r>
            <a:r>
              <a:rPr lang="en-US" altLang="zh-CN" sz="2800"/>
              <a:t> is a descendant of </a:t>
            </a:r>
            <a:r>
              <a:rPr lang="en-US" altLang="zh-CN" sz="2800" i="1"/>
              <a:t>v</a:t>
            </a:r>
            <a:r>
              <a:rPr lang="en-US" altLang="zh-CN" sz="2800"/>
              <a:t> in a DFS tree </a:t>
            </a:r>
            <a:r>
              <a:rPr lang="en-US" altLang="zh-CN" sz="2800" i="1"/>
              <a:t>iff.</a:t>
            </a:r>
            <a:r>
              <a:rPr lang="en-US" altLang="zh-CN" sz="2800"/>
              <a:t> at the time </a:t>
            </a:r>
            <a:r>
              <a:rPr lang="en-US" altLang="zh-CN" sz="2800" i="1"/>
              <a:t>v</a:t>
            </a:r>
            <a:r>
              <a:rPr lang="en-US" altLang="zh-CN" sz="2800"/>
              <a:t> is discovered (just to be changing color into gray), there is a path in </a:t>
            </a:r>
            <a:r>
              <a:rPr lang="en-US" altLang="zh-CN" sz="2800" i="1"/>
              <a:t>G</a:t>
            </a:r>
            <a:r>
              <a:rPr lang="en-US" altLang="zh-CN" sz="2800"/>
              <a:t> from </a:t>
            </a:r>
            <a:r>
              <a:rPr lang="en-US" altLang="zh-CN" sz="2800" i="1"/>
              <a:t>v</a:t>
            </a:r>
            <a:r>
              <a:rPr lang="en-US" altLang="zh-CN" sz="2800"/>
              <a:t> to </a:t>
            </a:r>
            <a:r>
              <a:rPr lang="en-US" altLang="zh-CN" sz="2800" i="1"/>
              <a:t>w</a:t>
            </a:r>
            <a:r>
              <a:rPr lang="en-US" altLang="zh-CN" sz="2800"/>
              <a:t> consisting entirely of white vertices.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2906713" y="3833813"/>
            <a:ext cx="360362" cy="36036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1557338" y="4103688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2141538" y="4508500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2816225" y="4778375"/>
            <a:ext cx="360363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3536950" y="45545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4211638" y="4014788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6281738" y="5408613"/>
            <a:ext cx="360362" cy="360362"/>
          </a:xfrm>
          <a:prstGeom prst="ellips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4616450" y="5229225"/>
            <a:ext cx="360363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951163" y="3833813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i="1"/>
              <a:t>v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549650" y="4529138"/>
            <a:ext cx="44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i="1"/>
              <a:t>x</a:t>
            </a:r>
            <a:r>
              <a:rPr lang="en-US" altLang="zh-CN" sz="2000" baseline="-25000"/>
              <a:t>1</a:t>
            </a:r>
            <a:endParaRPr lang="en-US" altLang="zh-CN" sz="2000" i="1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4656138" y="5210175"/>
            <a:ext cx="449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i="1"/>
              <a:t>x</a:t>
            </a:r>
            <a:r>
              <a:rPr lang="en-US" altLang="zh-CN" sz="2000" baseline="-25000"/>
              <a:t>i</a:t>
            </a:r>
            <a:endParaRPr lang="en-US" altLang="zh-CN" sz="2000" i="1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6280150" y="5395913"/>
            <a:ext cx="452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i="1"/>
              <a:t>w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1916113" y="4014788"/>
            <a:ext cx="99060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2457450" y="4121150"/>
            <a:ext cx="47307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 flipH="1">
            <a:off x="2997200" y="4197350"/>
            <a:ext cx="60325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3233738" y="4146550"/>
            <a:ext cx="388937" cy="4206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3267075" y="4014788"/>
            <a:ext cx="944563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3897313" y="4824413"/>
            <a:ext cx="719137" cy="449262"/>
          </a:xfrm>
          <a:prstGeom prst="line">
            <a:avLst/>
          </a:prstGeom>
          <a:noFill/>
          <a:ln w="19050">
            <a:solidFill>
              <a:srgbClr val="0000FF"/>
            </a:solidFill>
            <a:prstDash val="lgDashDot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5" name="Freeform 23"/>
          <p:cNvSpPr>
            <a:spLocks/>
          </p:cNvSpPr>
          <p:nvPr/>
        </p:nvSpPr>
        <p:spPr bwMode="auto">
          <a:xfrm>
            <a:off x="3176588" y="5049838"/>
            <a:ext cx="1439862" cy="501650"/>
          </a:xfrm>
          <a:custGeom>
            <a:avLst/>
            <a:gdLst>
              <a:gd name="T0" fmla="*/ 0 w 907"/>
              <a:gd name="T1" fmla="*/ 0 h 316"/>
              <a:gd name="T2" fmla="*/ 2147483647 w 907"/>
              <a:gd name="T3" fmla="*/ 2147483647 h 316"/>
              <a:gd name="T4" fmla="*/ 2147483647 w 907"/>
              <a:gd name="T5" fmla="*/ 2147483647 h 316"/>
              <a:gd name="T6" fmla="*/ 2147483647 w 907"/>
              <a:gd name="T7" fmla="*/ 2147483647 h 316"/>
              <a:gd name="T8" fmla="*/ 2147483647 w 907"/>
              <a:gd name="T9" fmla="*/ 2147483647 h 3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7"/>
              <a:gd name="T16" fmla="*/ 0 h 316"/>
              <a:gd name="T17" fmla="*/ 907 w 907"/>
              <a:gd name="T18" fmla="*/ 316 h 3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7" h="316">
                <a:moveTo>
                  <a:pt x="0" y="0"/>
                </a:moveTo>
                <a:cubicBezTo>
                  <a:pt x="54" y="61"/>
                  <a:pt x="108" y="123"/>
                  <a:pt x="170" y="170"/>
                </a:cubicBezTo>
                <a:cubicBezTo>
                  <a:pt x="232" y="217"/>
                  <a:pt x="293" y="260"/>
                  <a:pt x="369" y="283"/>
                </a:cubicBezTo>
                <a:cubicBezTo>
                  <a:pt x="445" y="306"/>
                  <a:pt x="534" y="316"/>
                  <a:pt x="624" y="311"/>
                </a:cubicBezTo>
                <a:cubicBezTo>
                  <a:pt x="714" y="306"/>
                  <a:pt x="810" y="280"/>
                  <a:pt x="907" y="255"/>
                </a:cubicBezTo>
              </a:path>
            </a:pathLst>
          </a:custGeom>
          <a:noFill/>
          <a:ln w="19050" cap="flat" cmpd="sng">
            <a:solidFill>
              <a:srgbClr val="008000"/>
            </a:solidFill>
            <a:prstDash val="lgDashDot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Freeform 24"/>
          <p:cNvSpPr>
            <a:spLocks/>
          </p:cNvSpPr>
          <p:nvPr/>
        </p:nvSpPr>
        <p:spPr bwMode="auto">
          <a:xfrm>
            <a:off x="4976813" y="5349875"/>
            <a:ext cx="1350962" cy="569913"/>
          </a:xfrm>
          <a:custGeom>
            <a:avLst/>
            <a:gdLst>
              <a:gd name="T0" fmla="*/ 0 w 851"/>
              <a:gd name="T1" fmla="*/ 2147483647 h 359"/>
              <a:gd name="T2" fmla="*/ 2147483647 w 851"/>
              <a:gd name="T3" fmla="*/ 2147483647 h 359"/>
              <a:gd name="T4" fmla="*/ 2147483647 w 851"/>
              <a:gd name="T5" fmla="*/ 2147483647 h 359"/>
              <a:gd name="T6" fmla="*/ 2147483647 w 851"/>
              <a:gd name="T7" fmla="*/ 2147483647 h 359"/>
              <a:gd name="T8" fmla="*/ 2147483647 w 851"/>
              <a:gd name="T9" fmla="*/ 2147483647 h 359"/>
              <a:gd name="T10" fmla="*/ 2147483647 w 851"/>
              <a:gd name="T11" fmla="*/ 2147483647 h 3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51"/>
              <a:gd name="T19" fmla="*/ 0 h 359"/>
              <a:gd name="T20" fmla="*/ 851 w 851"/>
              <a:gd name="T21" fmla="*/ 359 h 3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51" h="359">
                <a:moveTo>
                  <a:pt x="0" y="37"/>
                </a:moveTo>
                <a:cubicBezTo>
                  <a:pt x="45" y="18"/>
                  <a:pt x="90" y="0"/>
                  <a:pt x="142" y="9"/>
                </a:cubicBezTo>
                <a:cubicBezTo>
                  <a:pt x="194" y="18"/>
                  <a:pt x="246" y="42"/>
                  <a:pt x="312" y="94"/>
                </a:cubicBezTo>
                <a:cubicBezTo>
                  <a:pt x="378" y="146"/>
                  <a:pt x="464" y="283"/>
                  <a:pt x="539" y="321"/>
                </a:cubicBezTo>
                <a:cubicBezTo>
                  <a:pt x="614" y="359"/>
                  <a:pt x="714" y="335"/>
                  <a:pt x="766" y="321"/>
                </a:cubicBezTo>
                <a:cubicBezTo>
                  <a:pt x="818" y="307"/>
                  <a:pt x="834" y="271"/>
                  <a:pt x="851" y="236"/>
                </a:cubicBezTo>
              </a:path>
            </a:pathLst>
          </a:custGeom>
          <a:noFill/>
          <a:ln w="19050" cap="flat" cmpd="sng">
            <a:solidFill>
              <a:srgbClr val="008000"/>
            </a:solidFill>
            <a:prstDash val="lgDashDot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Text Box 26"/>
          <p:cNvSpPr txBox="1">
            <a:spLocks noChangeArrowheads="1"/>
          </p:cNvSpPr>
          <p:nvPr/>
        </p:nvSpPr>
        <p:spPr bwMode="auto">
          <a:xfrm>
            <a:off x="5111750" y="4554538"/>
            <a:ext cx="3014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A </a:t>
            </a:r>
            <a:r>
              <a:rPr lang="en-US" altLang="zh-CN" sz="2000" b="1" i="1">
                <a:solidFill>
                  <a:srgbClr val="FF0000"/>
                </a:solidFill>
              </a:rPr>
              <a:t>white </a:t>
            </a:r>
            <a:r>
              <a:rPr lang="en-US" altLang="zh-CN" sz="2000"/>
              <a:t>path from </a:t>
            </a:r>
            <a:r>
              <a:rPr lang="en-US" altLang="zh-CN" sz="2000" i="1"/>
              <a:t>v</a:t>
            </a:r>
            <a:r>
              <a:rPr lang="en-US" altLang="zh-CN" sz="2000"/>
              <a:t> to </a:t>
            </a:r>
            <a:r>
              <a:rPr lang="en-US" altLang="zh-CN" sz="2000" i="1"/>
              <a:t>w</a:t>
            </a:r>
            <a:endParaRPr lang="en-US" altLang="zh-CN" sz="2000"/>
          </a:p>
        </p:txBody>
      </p:sp>
      <p:sp>
        <p:nvSpPr>
          <p:cNvPr id="28698" name="Text Box 27"/>
          <p:cNvSpPr txBox="1">
            <a:spLocks noChangeArrowheads="1"/>
          </p:cNvSpPr>
          <p:nvPr/>
        </p:nvSpPr>
        <p:spPr bwMode="auto">
          <a:xfrm>
            <a:off x="5381625" y="5229225"/>
            <a:ext cx="5857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i="1"/>
              <a:t>P</a:t>
            </a:r>
            <a:r>
              <a:rPr lang="en-US" altLang="zh-CN" sz="1800" baseline="-25000"/>
              <a:t>2</a:t>
            </a:r>
            <a:endParaRPr lang="en-US" altLang="zh-CN" sz="1800" i="1"/>
          </a:p>
        </p:txBody>
      </p:sp>
      <p:sp>
        <p:nvSpPr>
          <p:cNvPr id="28699" name="Text Box 28"/>
          <p:cNvSpPr txBox="1">
            <a:spLocks noChangeArrowheads="1"/>
          </p:cNvSpPr>
          <p:nvPr/>
        </p:nvSpPr>
        <p:spPr bwMode="auto">
          <a:xfrm>
            <a:off x="3941763" y="4643438"/>
            <a:ext cx="4953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CC"/>
                </a:solidFill>
              </a:rPr>
              <a:t>P</a:t>
            </a:r>
            <a:r>
              <a:rPr lang="en-US" altLang="zh-CN" sz="1800" baseline="-25000">
                <a:solidFill>
                  <a:srgbClr val="0000CC"/>
                </a:solidFill>
              </a:rPr>
              <a:t>1</a:t>
            </a:r>
            <a:endParaRPr lang="en-US" altLang="zh-CN" sz="1800" i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Proof of White Path Theorem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763713"/>
            <a:ext cx="8731250" cy="5094287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Proof</a:t>
            </a: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 All the vertices in the path are descendants of v.</a:t>
            </a: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 by induction on the length </a:t>
            </a:r>
            <a:r>
              <a:rPr lang="en-US" altLang="zh-CN" sz="2400" i="1" dirty="0"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ym typeface="Symbol" panose="05050102010706020507" pitchFamily="18" charset="2"/>
              </a:rPr>
              <a:t> of a white path from v to w. </a:t>
            </a:r>
          </a:p>
          <a:p>
            <a:pPr lvl="2" eaLnBrk="1" hangingPunct="1"/>
            <a:r>
              <a:rPr lang="en-US" altLang="zh-CN" dirty="0">
                <a:sym typeface="Symbol" panose="05050102010706020507" pitchFamily="18" charset="2"/>
              </a:rPr>
              <a:t>When </a:t>
            </a:r>
            <a:r>
              <a:rPr lang="en-US" altLang="zh-CN" i="1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=0, v=w.</a:t>
            </a:r>
          </a:p>
          <a:p>
            <a:pPr lvl="2" eaLnBrk="1" hangingPunct="1"/>
            <a:r>
              <a:rPr lang="en-US" altLang="zh-CN" dirty="0">
                <a:sym typeface="Symbol" panose="05050102010706020507" pitchFamily="18" charset="2"/>
              </a:rPr>
              <a:t>For </a:t>
            </a:r>
            <a:r>
              <a:rPr lang="en-US" altLang="zh-CN" i="1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&gt;0, let </a:t>
            </a:r>
            <a:r>
              <a:rPr lang="en-US" altLang="zh-CN" i="1" dirty="0">
                <a:sym typeface="Symbol" panose="05050102010706020507" pitchFamily="18" charset="2"/>
              </a:rPr>
              <a:t>P=</a:t>
            </a:r>
            <a:r>
              <a:rPr lang="en-US" altLang="zh-CN" dirty="0">
                <a:sym typeface="Symbol" panose="05050102010706020507" pitchFamily="18" charset="2"/>
              </a:rPr>
              <a:t>(v, 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,x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,…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=w). There must be some vertex on </a:t>
            </a:r>
            <a:r>
              <a:rPr lang="en-US" altLang="zh-CN" i="1" dirty="0">
                <a:sym typeface="Symbol" panose="05050102010706020507" pitchFamily="18" charset="2"/>
              </a:rPr>
              <a:t>P </a:t>
            </a:r>
            <a:r>
              <a:rPr lang="en-US" altLang="zh-CN" dirty="0">
                <a:sym typeface="Symbol" panose="05050102010706020507" pitchFamily="18" charset="2"/>
              </a:rPr>
              <a:t>which is discovered during the active interval of v, e.g. 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 Let x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is the earliest discovered among them. Divide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 into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ym typeface="Symbol" panose="05050102010706020507" pitchFamily="18" charset="2"/>
              </a:rPr>
              <a:t>1 </a:t>
            </a:r>
            <a:r>
              <a:rPr lang="en-US" altLang="zh-CN" dirty="0">
                <a:sym typeface="Symbol" panose="05050102010706020507" pitchFamily="18" charset="2"/>
              </a:rPr>
              <a:t>from v to x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, and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from x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to w.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is a white path with length less than </a:t>
            </a:r>
            <a:r>
              <a:rPr lang="en-US" altLang="zh-CN" i="1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, so, by inductive hypothesis, w is a descendant of x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. Note: </a:t>
            </a:r>
            <a:r>
              <a:rPr lang="en-US" altLang="zh-CN" i="1" dirty="0">
                <a:sym typeface="Symbol" panose="05050102010706020507" pitchFamily="18" charset="2"/>
              </a:rPr>
              <a:t>active</a:t>
            </a:r>
            <a:r>
              <a:rPr lang="en-US" altLang="zh-CN" dirty="0">
                <a:sym typeface="Symbol" panose="05050102010706020507" pitchFamily="18" charset="2"/>
              </a:rPr>
              <a:t>(x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)</a:t>
            </a:r>
            <a:r>
              <a:rPr lang="en-US" altLang="zh-CN" i="1" dirty="0">
                <a:sym typeface="Symbol" panose="05050102010706020507" pitchFamily="18" charset="2"/>
              </a:rPr>
              <a:t>active</a:t>
            </a:r>
            <a:r>
              <a:rPr lang="en-US" altLang="zh-CN" dirty="0">
                <a:sym typeface="Symbol" panose="05050102010706020507" pitchFamily="18" charset="2"/>
              </a:rPr>
              <a:t>(v), so x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is a descendant of v. By transitivity, w is a descendant of v.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0AF5A-C16A-1842-83C5-D128DB09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28700"/>
            <a:ext cx="8637588" cy="762000"/>
          </a:xfrm>
        </p:spPr>
        <p:txBody>
          <a:bodyPr/>
          <a:lstStyle/>
          <a:p>
            <a:r>
              <a:rPr kumimoji="1" lang="en-US" altLang="zh-CN" dirty="0"/>
              <a:t>Organization of the following course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5E2D71-6231-E648-AE58-E388B597D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43835"/>
            <a:ext cx="7767355" cy="39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99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 descr="纸莎草纸"/>
          <p:cNvSpPr>
            <a:spLocks noChangeArrowheads="1"/>
          </p:cNvSpPr>
          <p:nvPr/>
        </p:nvSpPr>
        <p:spPr bwMode="auto">
          <a:xfrm>
            <a:off x="0" y="4149725"/>
            <a:ext cx="9144000" cy="15287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 of Breadth First Search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8" y="1941513"/>
            <a:ext cx="90408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err="1"/>
              <a:t>Bfs</a:t>
            </a:r>
            <a:r>
              <a:rPr lang="en-US" altLang="zh-CN" sz="2800" dirty="0"/>
              <a:t>(G,</a:t>
            </a:r>
            <a:r>
              <a:rPr lang="en-US" altLang="zh-CN" sz="2800" i="1" dirty="0"/>
              <a:t>s</a:t>
            </a:r>
            <a:r>
              <a:rPr lang="en-US" altLang="zh-CN" sz="28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    Mark </a:t>
            </a:r>
            <a:r>
              <a:rPr lang="en-US" altLang="zh-CN" sz="2800" i="1" dirty="0"/>
              <a:t>s</a:t>
            </a:r>
            <a:r>
              <a:rPr lang="en-US" altLang="zh-CN" sz="2800" dirty="0"/>
              <a:t> as “discovered”;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    enqueue(</a:t>
            </a:r>
            <a:r>
              <a:rPr lang="en-US" altLang="zh-CN" sz="2800" dirty="0" err="1"/>
              <a:t>pending,</a:t>
            </a:r>
            <a:r>
              <a:rPr lang="en-US" altLang="zh-CN" sz="2800" i="1" dirty="0" err="1"/>
              <a:t>s</a:t>
            </a:r>
            <a:r>
              <a:rPr lang="en-US" altLang="zh-CN" sz="2800" dirty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    </a:t>
            </a:r>
            <a:r>
              <a:rPr lang="en-US" altLang="zh-CN" sz="2800" b="1" dirty="0"/>
              <a:t>while</a:t>
            </a:r>
            <a:r>
              <a:rPr lang="en-US" altLang="zh-CN" sz="2800" dirty="0"/>
              <a:t> (pending is nonempty)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        v=dequeue(pending);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/>
              <a:t>        For each vertex </a:t>
            </a:r>
            <a:r>
              <a:rPr lang="en-US" altLang="zh-CN" sz="2800" i="1" dirty="0"/>
              <a:t>w</a:t>
            </a:r>
            <a:r>
              <a:rPr lang="en-US" altLang="zh-CN" sz="2800" dirty="0"/>
              <a:t> that edge </a:t>
            </a:r>
            <a:r>
              <a:rPr lang="en-US" altLang="zh-CN" sz="2800" i="1" dirty="0" err="1"/>
              <a:t>vw</a:t>
            </a:r>
            <a:r>
              <a:rPr lang="en-US" altLang="zh-CN" sz="2800" dirty="0"/>
              <a:t> is in G: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            If </a:t>
            </a:r>
            <a:r>
              <a:rPr lang="en-US" altLang="zh-CN" sz="2800" i="1" dirty="0"/>
              <a:t>w</a:t>
            </a:r>
            <a:r>
              <a:rPr lang="en-US" altLang="zh-CN" sz="2800" dirty="0"/>
              <a:t> is “undiscovered”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                Mark </a:t>
            </a:r>
            <a:r>
              <a:rPr lang="en-US" altLang="zh-CN" sz="2800" i="1" dirty="0"/>
              <a:t>w</a:t>
            </a:r>
            <a:r>
              <a:rPr lang="en-US" altLang="zh-CN" sz="2800" dirty="0"/>
              <a:t> as “discovered” and enqueue(pending, </a:t>
            </a:r>
            <a:r>
              <a:rPr lang="en-US" altLang="zh-CN" sz="2800" i="1" dirty="0"/>
              <a:t>w</a:t>
            </a:r>
            <a:r>
              <a:rPr lang="en-US" altLang="zh-CN" sz="280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/>
              <a:t>        Mark </a:t>
            </a:r>
            <a:r>
              <a:rPr lang="en-US" altLang="zh-CN" sz="2800" i="1" dirty="0"/>
              <a:t>v</a:t>
            </a:r>
            <a:r>
              <a:rPr lang="en-US" altLang="zh-CN" sz="2800" dirty="0"/>
              <a:t> as “finished”;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99541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Breadth-First Search: the Skeleton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637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Input: Array </a:t>
            </a:r>
            <a:r>
              <a:rPr lang="en-US" altLang="zh-CN" sz="2800" i="1"/>
              <a:t>adjVertices</a:t>
            </a:r>
            <a:r>
              <a:rPr lang="en-US" altLang="zh-CN" sz="2800"/>
              <a:t> for graph 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Output: Return value depends on application.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/>
              <a:t>void</a:t>
            </a:r>
            <a:r>
              <a:rPr lang="en-US" altLang="zh-CN" sz="2800"/>
              <a:t> bfsSweep(IntList[] </a:t>
            </a:r>
            <a:r>
              <a:rPr lang="en-US" altLang="zh-CN" sz="2800" i="1"/>
              <a:t>adjVertices</a:t>
            </a:r>
            <a:r>
              <a:rPr lang="en-US" altLang="zh-CN" sz="2800"/>
              <a:t>,</a:t>
            </a:r>
            <a:r>
              <a:rPr lang="en-US" altLang="zh-CN" sz="2800" b="1"/>
              <a:t>int </a:t>
            </a:r>
            <a:r>
              <a:rPr lang="en-US" altLang="zh-CN" sz="2800"/>
              <a:t>n, …)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    </a:t>
            </a:r>
            <a:r>
              <a:rPr lang="en-US" altLang="zh-CN" sz="2800" b="1"/>
              <a:t>int</a:t>
            </a:r>
            <a:r>
              <a:rPr lang="en-US" altLang="zh-CN" sz="2800" b="1" i="1"/>
              <a:t> </a:t>
            </a:r>
            <a:r>
              <a:rPr lang="en-US" altLang="zh-CN" sz="2800"/>
              <a:t>ans;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CC"/>
                </a:solidFill>
              </a:rPr>
              <a:t>&lt;Allocate color array and initialize to white&gt;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    For each vertex </a:t>
            </a:r>
            <a:r>
              <a:rPr lang="en-US" altLang="zh-CN" sz="2800" i="1"/>
              <a:t>v</a:t>
            </a:r>
            <a:r>
              <a:rPr lang="en-US" altLang="zh-CN" sz="2800"/>
              <a:t> of G, in some order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/>
              <a:t>        if </a:t>
            </a:r>
            <a:r>
              <a:rPr lang="en-US" altLang="zh-CN" sz="2800"/>
              <a:t> (color[v]==white)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/>
              <a:t>            void </a:t>
            </a:r>
            <a:r>
              <a:rPr lang="en-US" altLang="zh-CN" sz="2800" b="1">
                <a:solidFill>
                  <a:srgbClr val="FF0000"/>
                </a:solidFill>
              </a:rPr>
              <a:t>bfs(</a:t>
            </a:r>
            <a:r>
              <a:rPr lang="en-US" altLang="zh-CN" sz="2800" b="1" i="1">
                <a:solidFill>
                  <a:srgbClr val="FF0000"/>
                </a:solidFill>
              </a:rPr>
              <a:t>adjVertices</a:t>
            </a:r>
            <a:r>
              <a:rPr lang="en-US" altLang="zh-CN" sz="2800" b="1">
                <a:solidFill>
                  <a:srgbClr val="FF0000"/>
                </a:solidFill>
              </a:rPr>
              <a:t>, color, v, …)</a:t>
            </a:r>
            <a:r>
              <a:rPr lang="en-US" altLang="zh-CN" sz="2800" b="1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    // Continue loop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/>
              <a:t>    return</a:t>
            </a:r>
            <a:r>
              <a:rPr lang="en-US" altLang="zh-CN" sz="2800"/>
              <a:t>;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837981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414338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/>
              <a:t>Breadth-First Search: the Skeleton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6863" y="1989138"/>
            <a:ext cx="8461375" cy="52657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sz="2400" b="1"/>
              <a:t>void</a:t>
            </a:r>
            <a:r>
              <a:rPr lang="en-US" altLang="zh-CN" sz="2400"/>
              <a:t> bfs(IntList[] </a:t>
            </a:r>
            <a:r>
              <a:rPr lang="en-US" altLang="zh-CN" sz="2400" i="1"/>
              <a:t>adjVertices</a:t>
            </a:r>
            <a:r>
              <a:rPr lang="en-US" altLang="zh-CN" sz="2400"/>
              <a:t>, </a:t>
            </a:r>
            <a:r>
              <a:rPr lang="en-US" altLang="zh-CN" sz="2400" b="1"/>
              <a:t>int</a:t>
            </a:r>
            <a:r>
              <a:rPr lang="en-US" altLang="zh-CN" sz="2400"/>
              <a:t>[] color, </a:t>
            </a:r>
            <a:r>
              <a:rPr lang="en-US" altLang="zh-CN" sz="2400" b="1"/>
              <a:t>int </a:t>
            </a:r>
            <a:r>
              <a:rPr lang="en-US" altLang="zh-CN" sz="2400"/>
              <a:t>v, …)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sz="2400"/>
              <a:t>    </a:t>
            </a:r>
            <a:r>
              <a:rPr lang="en-US" altLang="zh-CN" sz="2400" b="1"/>
              <a:t>int </a:t>
            </a:r>
            <a:r>
              <a:rPr lang="en-US" altLang="zh-CN" sz="2400"/>
              <a:t>w; IntList remAdj; Queue pending;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sz="2400"/>
              <a:t>    color[v]=gray;     enqueue(pending, </a:t>
            </a:r>
            <a:r>
              <a:rPr lang="en-US" altLang="zh-CN" sz="2400" i="1"/>
              <a:t>v</a:t>
            </a:r>
            <a:r>
              <a:rPr lang="en-US" altLang="zh-CN" sz="2400"/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sz="2400"/>
              <a:t>    </a:t>
            </a:r>
            <a:r>
              <a:rPr lang="en-US" altLang="zh-CN" sz="2400" b="1"/>
              <a:t>while </a:t>
            </a:r>
            <a:r>
              <a:rPr lang="en-US" altLang="zh-CN" sz="2400"/>
              <a:t>(pending is nonempty)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sz="2400"/>
              <a:t>        </a:t>
            </a:r>
            <a:r>
              <a:rPr lang="en-US" altLang="zh-CN" sz="2400" i="1"/>
              <a:t>w=</a:t>
            </a:r>
            <a:r>
              <a:rPr lang="en-US" altLang="zh-CN" sz="2400"/>
              <a:t>dequeue(pending); remAdj=</a:t>
            </a:r>
            <a:r>
              <a:rPr lang="en-US" altLang="zh-CN" sz="2400" i="1"/>
              <a:t>adjVertices</a:t>
            </a:r>
            <a:r>
              <a:rPr lang="en-US" altLang="zh-CN" sz="2400"/>
              <a:t>[</a:t>
            </a:r>
            <a:r>
              <a:rPr lang="en-US" altLang="zh-CN" sz="2400" i="1"/>
              <a:t>w</a:t>
            </a:r>
            <a:r>
              <a:rPr lang="en-US" altLang="zh-CN" sz="2400"/>
              <a:t>];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sz="2400"/>
              <a:t>        </a:t>
            </a:r>
            <a:r>
              <a:rPr lang="en-US" altLang="zh-CN" sz="2400" b="1"/>
              <a:t>while</a:t>
            </a:r>
            <a:r>
              <a:rPr lang="en-US" altLang="zh-CN" sz="2400"/>
              <a:t> (remAdj</a:t>
            </a:r>
            <a:r>
              <a:rPr lang="en-US" altLang="zh-CN" sz="2400">
                <a:sym typeface="Symbol" panose="05050102010706020507" pitchFamily="18" charset="2"/>
              </a:rPr>
              <a:t>nil)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        </a:t>
            </a:r>
            <a:r>
              <a:rPr lang="en-US" altLang="zh-CN" sz="2400" i="1">
                <a:sym typeface="Symbol" panose="05050102010706020507" pitchFamily="18" charset="2"/>
              </a:rPr>
              <a:t>x</a:t>
            </a:r>
            <a:r>
              <a:rPr lang="en-US" altLang="zh-CN" sz="2400">
                <a:sym typeface="Symbol" panose="05050102010706020507" pitchFamily="18" charset="2"/>
              </a:rPr>
              <a:t>=first(remAdj);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sz="2400" b="1">
                <a:sym typeface="Symbol" panose="05050102010706020507" pitchFamily="18" charset="2"/>
              </a:rPr>
              <a:t>            if</a:t>
            </a:r>
            <a:r>
              <a:rPr lang="en-US" altLang="zh-CN" sz="2400">
                <a:sym typeface="Symbol" panose="05050102010706020507" pitchFamily="18" charset="2"/>
              </a:rPr>
              <a:t> (color[</a:t>
            </a:r>
            <a:r>
              <a:rPr lang="en-US" altLang="zh-CN" sz="2400" i="1">
                <a:sym typeface="Symbol" panose="05050102010706020507" pitchFamily="18" charset="2"/>
              </a:rPr>
              <a:t>x</a:t>
            </a:r>
            <a:r>
              <a:rPr lang="en-US" altLang="zh-CN" sz="2400">
                <a:sym typeface="Symbol" panose="05050102010706020507" pitchFamily="18" charset="2"/>
              </a:rPr>
              <a:t>]==white)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sz="2400" b="1">
                <a:sym typeface="Symbol" panose="05050102010706020507" pitchFamily="18" charset="2"/>
              </a:rPr>
              <a:t>                </a:t>
            </a:r>
            <a:r>
              <a:rPr lang="en-US" altLang="zh-CN" sz="2400">
                <a:sym typeface="Symbol" panose="05050102010706020507" pitchFamily="18" charset="2"/>
              </a:rPr>
              <a:t>color[</a:t>
            </a:r>
            <a:r>
              <a:rPr lang="en-US" altLang="zh-CN" sz="2400" i="1">
                <a:sym typeface="Symbol" panose="05050102010706020507" pitchFamily="18" charset="2"/>
              </a:rPr>
              <a:t>x</a:t>
            </a:r>
            <a:r>
              <a:rPr lang="en-US" altLang="zh-CN" sz="2400">
                <a:sym typeface="Symbol" panose="05050102010706020507" pitchFamily="18" charset="2"/>
              </a:rPr>
              <a:t>]=gray; enqueue(pending, </a:t>
            </a:r>
            <a:r>
              <a:rPr lang="en-US" altLang="zh-CN" sz="2400" i="1">
                <a:sym typeface="Symbol" panose="05050102010706020507" pitchFamily="18" charset="2"/>
              </a:rPr>
              <a:t>x</a:t>
            </a:r>
            <a:r>
              <a:rPr lang="en-US" altLang="zh-CN" sz="2400">
                <a:sym typeface="Symbol" panose="05050102010706020507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            remAdj=rest(remAdj);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    </a:t>
            </a:r>
            <a:r>
              <a:rPr lang="en-US" altLang="zh-CN" sz="2400" b="1">
                <a:solidFill>
                  <a:srgbClr val="0000CC"/>
                </a:solidFill>
                <a:sym typeface="Symbol" panose="05050102010706020507" pitchFamily="18" charset="2"/>
              </a:rPr>
              <a:t>&lt;processing of vertex w&gt;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    color[</a:t>
            </a:r>
            <a:r>
              <a:rPr lang="en-US" altLang="zh-CN" sz="2400" i="1">
                <a:sym typeface="Symbol" panose="05050102010706020507" pitchFamily="18" charset="2"/>
              </a:rPr>
              <a:t>w</a:t>
            </a:r>
            <a:r>
              <a:rPr lang="en-US" altLang="zh-CN" sz="2400">
                <a:sym typeface="Symbol" panose="05050102010706020507" pitchFamily="18" charset="2"/>
              </a:rPr>
              <a:t>]=black;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CN" sz="2400">
                <a:sym typeface="Symbol" panose="05050102010706020507" pitchFamily="18" charset="2"/>
              </a:rPr>
              <a:t>    </a:t>
            </a:r>
            <a:r>
              <a:rPr lang="en-US" altLang="zh-CN" sz="2400" b="1">
                <a:sym typeface="Symbol" panose="05050102010706020507" pitchFamily="18" charset="2"/>
              </a:rPr>
              <a:t>return </a:t>
            </a:r>
            <a:r>
              <a:rPr lang="en-US" altLang="zh-CN" sz="2400">
                <a:sym typeface="Symbol" panose="05050102010706020507" pitchFamily="18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2238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DFS vs. BFS Search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413250"/>
          </a:xfrm>
        </p:spPr>
        <p:txBody>
          <a:bodyPr/>
          <a:lstStyle/>
          <a:p>
            <a:pPr eaLnBrk="1" hangingPunct="1"/>
            <a:r>
              <a:rPr lang="en-US" altLang="zh-CN"/>
              <a:t>Processing Opportunities for a node</a:t>
            </a:r>
          </a:p>
          <a:p>
            <a:pPr lvl="1" eaLnBrk="1" hangingPunct="1"/>
            <a:r>
              <a:rPr lang="en-US" altLang="zh-CN"/>
              <a:t>Depth-first: 2</a:t>
            </a:r>
          </a:p>
          <a:p>
            <a:pPr lvl="2" eaLnBrk="1" hangingPunct="1"/>
            <a:r>
              <a:rPr lang="en-US" altLang="zh-CN"/>
              <a:t>At discovering</a:t>
            </a:r>
          </a:p>
          <a:p>
            <a:pPr lvl="2" eaLnBrk="1" hangingPunct="1"/>
            <a:r>
              <a:rPr lang="en-US" altLang="zh-CN"/>
              <a:t>At finishing</a:t>
            </a:r>
          </a:p>
          <a:p>
            <a:pPr lvl="1" eaLnBrk="1" hangingPunct="1"/>
            <a:r>
              <a:rPr lang="en-US" altLang="zh-CN"/>
              <a:t>Breadth-first: only 1, when de-queued</a:t>
            </a:r>
          </a:p>
          <a:p>
            <a:pPr lvl="1" eaLnBrk="1" hangingPunct="1"/>
            <a:r>
              <a:rPr lang="en-US" altLang="zh-CN"/>
              <a:t>At the second processing opportunity for the DFS, the algorithm can make use of information about the descendants of the current node.</a:t>
            </a:r>
          </a:p>
          <a:p>
            <a:pPr lvl="1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9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Graph Traversals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Depth-First and Breadth-First Search</a:t>
            </a:r>
          </a:p>
          <a:p>
            <a:pPr eaLnBrk="1" hangingPunct="1"/>
            <a:r>
              <a:rPr lang="en-US" altLang="zh-CN" dirty="0"/>
              <a:t>Finding Connected Components</a:t>
            </a:r>
          </a:p>
          <a:p>
            <a:pPr eaLnBrk="1" hangingPunct="1"/>
            <a:r>
              <a:rPr lang="en-US" altLang="zh-CN" dirty="0"/>
              <a:t>General Depth-First Search Skeleton</a:t>
            </a:r>
          </a:p>
          <a:p>
            <a:pPr eaLnBrk="1" hangingPunct="1"/>
            <a:r>
              <a:rPr lang="en-US" altLang="zh-CN" dirty="0"/>
              <a:t>Depth-First Search Trace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04" descr="蓝色面巾纸"/>
          <p:cNvSpPr>
            <a:spLocks noChangeArrowheads="1"/>
          </p:cNvSpPr>
          <p:nvPr/>
        </p:nvSpPr>
        <p:spPr bwMode="auto">
          <a:xfrm>
            <a:off x="4841875" y="1358900"/>
            <a:ext cx="4095750" cy="1800225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6515" y="86680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Graph as Group of Linked-List</a:t>
            </a:r>
          </a:p>
        </p:txBody>
      </p:sp>
      <p:sp>
        <p:nvSpPr>
          <p:cNvPr id="8196" name="Text Box 74"/>
          <p:cNvSpPr txBox="1">
            <a:spLocks noChangeArrowheads="1"/>
          </p:cNvSpPr>
          <p:nvPr/>
        </p:nvSpPr>
        <p:spPr bwMode="auto">
          <a:xfrm>
            <a:off x="522288" y="2324100"/>
            <a:ext cx="13049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adjVertices</a:t>
            </a:r>
          </a:p>
        </p:txBody>
      </p:sp>
      <p:sp>
        <p:nvSpPr>
          <p:cNvPr id="8197" name="Rectangle 75"/>
          <p:cNvSpPr>
            <a:spLocks noChangeArrowheads="1"/>
          </p:cNvSpPr>
          <p:nvPr/>
        </p:nvSpPr>
        <p:spPr bwMode="auto">
          <a:xfrm>
            <a:off x="657225" y="2728913"/>
            <a:ext cx="900113" cy="3779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8198" name="Line 77"/>
          <p:cNvSpPr>
            <a:spLocks noChangeShapeType="1"/>
          </p:cNvSpPr>
          <p:nvPr/>
        </p:nvSpPr>
        <p:spPr bwMode="auto">
          <a:xfrm>
            <a:off x="657225" y="3268663"/>
            <a:ext cx="90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Line 78"/>
          <p:cNvSpPr>
            <a:spLocks noChangeShapeType="1"/>
          </p:cNvSpPr>
          <p:nvPr/>
        </p:nvSpPr>
        <p:spPr bwMode="auto">
          <a:xfrm>
            <a:off x="657225" y="3816350"/>
            <a:ext cx="90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Line 79"/>
          <p:cNvSpPr>
            <a:spLocks noChangeShapeType="1"/>
          </p:cNvSpPr>
          <p:nvPr/>
        </p:nvSpPr>
        <p:spPr bwMode="auto">
          <a:xfrm>
            <a:off x="657225" y="4365625"/>
            <a:ext cx="90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80"/>
          <p:cNvSpPr>
            <a:spLocks noChangeShapeType="1"/>
          </p:cNvSpPr>
          <p:nvPr/>
        </p:nvSpPr>
        <p:spPr bwMode="auto">
          <a:xfrm>
            <a:off x="657225" y="4914900"/>
            <a:ext cx="90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81"/>
          <p:cNvSpPr>
            <a:spLocks noChangeShapeType="1"/>
          </p:cNvSpPr>
          <p:nvPr/>
        </p:nvSpPr>
        <p:spPr bwMode="auto">
          <a:xfrm>
            <a:off x="657225" y="5464175"/>
            <a:ext cx="90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82"/>
          <p:cNvSpPr>
            <a:spLocks noChangeShapeType="1"/>
          </p:cNvSpPr>
          <p:nvPr/>
        </p:nvSpPr>
        <p:spPr bwMode="auto">
          <a:xfrm>
            <a:off x="657225" y="6013450"/>
            <a:ext cx="90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Text Box 83"/>
          <p:cNvSpPr txBox="1">
            <a:spLocks noChangeArrowheads="1"/>
          </p:cNvSpPr>
          <p:nvPr/>
        </p:nvSpPr>
        <p:spPr bwMode="auto">
          <a:xfrm>
            <a:off x="336550" y="2824163"/>
            <a:ext cx="404813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200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1</a:t>
            </a:r>
          </a:p>
          <a:p>
            <a:pPr eaLnBrk="1" hangingPunct="1">
              <a:spcBef>
                <a:spcPct val="1200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2</a:t>
            </a:r>
          </a:p>
          <a:p>
            <a:pPr eaLnBrk="1" hangingPunct="1">
              <a:spcBef>
                <a:spcPct val="1200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3</a:t>
            </a:r>
          </a:p>
          <a:p>
            <a:pPr eaLnBrk="1" hangingPunct="1">
              <a:spcBef>
                <a:spcPct val="1200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4</a:t>
            </a:r>
          </a:p>
          <a:p>
            <a:pPr eaLnBrk="1" hangingPunct="1">
              <a:spcBef>
                <a:spcPct val="1200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5</a:t>
            </a:r>
          </a:p>
          <a:p>
            <a:pPr eaLnBrk="1" hangingPunct="1">
              <a:spcBef>
                <a:spcPct val="1200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6</a:t>
            </a:r>
          </a:p>
          <a:p>
            <a:pPr eaLnBrk="1" hangingPunct="1">
              <a:spcBef>
                <a:spcPct val="1200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7</a:t>
            </a:r>
          </a:p>
        </p:txBody>
      </p:sp>
      <p:grpSp>
        <p:nvGrpSpPr>
          <p:cNvPr id="8205" name="Group 87"/>
          <p:cNvGrpSpPr>
            <a:grpSpLocks/>
          </p:cNvGrpSpPr>
          <p:nvPr/>
        </p:nvGrpSpPr>
        <p:grpSpPr bwMode="auto">
          <a:xfrm>
            <a:off x="2141538" y="2844800"/>
            <a:ext cx="1125537" cy="314325"/>
            <a:chOff x="1377" y="1565"/>
            <a:chExt cx="709" cy="198"/>
          </a:xfrm>
        </p:grpSpPr>
        <p:sp>
          <p:nvSpPr>
            <p:cNvPr id="8322" name="Rectangle 84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323" name="Line 85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4" name="Text Box 86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2</a:t>
              </a:r>
            </a:p>
          </p:txBody>
        </p:sp>
      </p:grpSp>
      <p:grpSp>
        <p:nvGrpSpPr>
          <p:cNvPr id="8206" name="Group 88"/>
          <p:cNvGrpSpPr>
            <a:grpSpLocks/>
          </p:cNvGrpSpPr>
          <p:nvPr/>
        </p:nvGrpSpPr>
        <p:grpSpPr bwMode="auto">
          <a:xfrm>
            <a:off x="2141538" y="3384550"/>
            <a:ext cx="1125537" cy="314325"/>
            <a:chOff x="1377" y="1565"/>
            <a:chExt cx="709" cy="198"/>
          </a:xfrm>
        </p:grpSpPr>
        <p:sp>
          <p:nvSpPr>
            <p:cNvPr id="8319" name="Rectangle 89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320" name="Line 90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1" name="Text Box 91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1</a:t>
              </a:r>
            </a:p>
          </p:txBody>
        </p:sp>
      </p:grpSp>
      <p:grpSp>
        <p:nvGrpSpPr>
          <p:cNvPr id="8207" name="Group 92"/>
          <p:cNvGrpSpPr>
            <a:grpSpLocks/>
          </p:cNvGrpSpPr>
          <p:nvPr/>
        </p:nvGrpSpPr>
        <p:grpSpPr bwMode="auto">
          <a:xfrm>
            <a:off x="2141538" y="3924300"/>
            <a:ext cx="1125537" cy="314325"/>
            <a:chOff x="1377" y="1565"/>
            <a:chExt cx="709" cy="198"/>
          </a:xfrm>
        </p:grpSpPr>
        <p:sp>
          <p:nvSpPr>
            <p:cNvPr id="8316" name="Rectangle 93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317" name="Line 94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8" name="Text Box 95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1</a:t>
              </a:r>
            </a:p>
          </p:txBody>
        </p:sp>
      </p:grpSp>
      <p:grpSp>
        <p:nvGrpSpPr>
          <p:cNvPr id="8208" name="Group 96"/>
          <p:cNvGrpSpPr>
            <a:grpSpLocks/>
          </p:cNvGrpSpPr>
          <p:nvPr/>
        </p:nvGrpSpPr>
        <p:grpSpPr bwMode="auto">
          <a:xfrm>
            <a:off x="2141538" y="4464050"/>
            <a:ext cx="1125537" cy="314325"/>
            <a:chOff x="1377" y="1565"/>
            <a:chExt cx="709" cy="198"/>
          </a:xfrm>
        </p:grpSpPr>
        <p:sp>
          <p:nvSpPr>
            <p:cNvPr id="8313" name="Rectangle 97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314" name="Line 98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" name="Text Box 99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2</a:t>
              </a:r>
            </a:p>
          </p:txBody>
        </p:sp>
      </p:grpSp>
      <p:grpSp>
        <p:nvGrpSpPr>
          <p:cNvPr id="8209" name="Group 100"/>
          <p:cNvGrpSpPr>
            <a:grpSpLocks/>
          </p:cNvGrpSpPr>
          <p:nvPr/>
        </p:nvGrpSpPr>
        <p:grpSpPr bwMode="auto">
          <a:xfrm>
            <a:off x="2141538" y="5003800"/>
            <a:ext cx="1125537" cy="314325"/>
            <a:chOff x="1377" y="1565"/>
            <a:chExt cx="709" cy="198"/>
          </a:xfrm>
        </p:grpSpPr>
        <p:sp>
          <p:nvSpPr>
            <p:cNvPr id="8310" name="Rectangle 101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311" name="Line 102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2" name="Text Box 103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6</a:t>
              </a:r>
            </a:p>
          </p:txBody>
        </p:sp>
      </p:grpSp>
      <p:grpSp>
        <p:nvGrpSpPr>
          <p:cNvPr id="8210" name="Group 104"/>
          <p:cNvGrpSpPr>
            <a:grpSpLocks/>
          </p:cNvGrpSpPr>
          <p:nvPr/>
        </p:nvGrpSpPr>
        <p:grpSpPr bwMode="auto">
          <a:xfrm>
            <a:off x="2141538" y="5543550"/>
            <a:ext cx="1125537" cy="314325"/>
            <a:chOff x="1377" y="1565"/>
            <a:chExt cx="709" cy="198"/>
          </a:xfrm>
        </p:grpSpPr>
        <p:sp>
          <p:nvSpPr>
            <p:cNvPr id="8307" name="Rectangle 105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308" name="Line 106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Text Box 107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3</a:t>
              </a:r>
            </a:p>
          </p:txBody>
        </p:sp>
      </p:grpSp>
      <p:grpSp>
        <p:nvGrpSpPr>
          <p:cNvPr id="8211" name="Group 108"/>
          <p:cNvGrpSpPr>
            <a:grpSpLocks/>
          </p:cNvGrpSpPr>
          <p:nvPr/>
        </p:nvGrpSpPr>
        <p:grpSpPr bwMode="auto">
          <a:xfrm>
            <a:off x="2141538" y="6084888"/>
            <a:ext cx="1125537" cy="314325"/>
            <a:chOff x="1377" y="1565"/>
            <a:chExt cx="709" cy="198"/>
          </a:xfrm>
        </p:grpSpPr>
        <p:sp>
          <p:nvSpPr>
            <p:cNvPr id="8304" name="Rectangle 109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305" name="Line 110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Text Box 111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6</a:t>
              </a:r>
            </a:p>
          </p:txBody>
        </p:sp>
      </p:grpSp>
      <p:sp>
        <p:nvSpPr>
          <p:cNvPr id="8212" name="Line 112"/>
          <p:cNvSpPr>
            <a:spLocks noChangeShapeType="1"/>
          </p:cNvSpPr>
          <p:nvPr/>
        </p:nvSpPr>
        <p:spPr bwMode="auto">
          <a:xfrm>
            <a:off x="1331913" y="3024188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3" name="Line 113"/>
          <p:cNvSpPr>
            <a:spLocks noChangeShapeType="1"/>
          </p:cNvSpPr>
          <p:nvPr/>
        </p:nvSpPr>
        <p:spPr bwMode="auto">
          <a:xfrm>
            <a:off x="1331913" y="3563938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4" name="Line 114"/>
          <p:cNvSpPr>
            <a:spLocks noChangeShapeType="1"/>
          </p:cNvSpPr>
          <p:nvPr/>
        </p:nvSpPr>
        <p:spPr bwMode="auto">
          <a:xfrm>
            <a:off x="1331913" y="4103688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5" name="Line 115"/>
          <p:cNvSpPr>
            <a:spLocks noChangeShapeType="1"/>
          </p:cNvSpPr>
          <p:nvPr/>
        </p:nvSpPr>
        <p:spPr bwMode="auto">
          <a:xfrm>
            <a:off x="1331913" y="4643438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6" name="Line 116"/>
          <p:cNvSpPr>
            <a:spLocks noChangeShapeType="1"/>
          </p:cNvSpPr>
          <p:nvPr/>
        </p:nvSpPr>
        <p:spPr bwMode="auto">
          <a:xfrm>
            <a:off x="1331913" y="5183188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Line 117"/>
          <p:cNvSpPr>
            <a:spLocks noChangeShapeType="1"/>
          </p:cNvSpPr>
          <p:nvPr/>
        </p:nvSpPr>
        <p:spPr bwMode="auto">
          <a:xfrm>
            <a:off x="1331913" y="5722938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8" name="Line 118"/>
          <p:cNvSpPr>
            <a:spLocks noChangeShapeType="1"/>
          </p:cNvSpPr>
          <p:nvPr/>
        </p:nvSpPr>
        <p:spPr bwMode="auto">
          <a:xfrm>
            <a:off x="1331913" y="6264275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19" name="Group 119"/>
          <p:cNvGrpSpPr>
            <a:grpSpLocks/>
          </p:cNvGrpSpPr>
          <p:nvPr/>
        </p:nvGrpSpPr>
        <p:grpSpPr bwMode="auto">
          <a:xfrm>
            <a:off x="3897313" y="2844800"/>
            <a:ext cx="1125537" cy="314325"/>
            <a:chOff x="1377" y="1565"/>
            <a:chExt cx="709" cy="198"/>
          </a:xfrm>
        </p:grpSpPr>
        <p:sp>
          <p:nvSpPr>
            <p:cNvPr id="8301" name="Rectangle 120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302" name="Line 121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3" name="Text Box 122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3</a:t>
              </a:r>
            </a:p>
          </p:txBody>
        </p:sp>
      </p:grpSp>
      <p:grpSp>
        <p:nvGrpSpPr>
          <p:cNvPr id="8220" name="Group 123"/>
          <p:cNvGrpSpPr>
            <a:grpSpLocks/>
          </p:cNvGrpSpPr>
          <p:nvPr/>
        </p:nvGrpSpPr>
        <p:grpSpPr bwMode="auto">
          <a:xfrm>
            <a:off x="3897313" y="3384550"/>
            <a:ext cx="1125537" cy="314325"/>
            <a:chOff x="1377" y="1565"/>
            <a:chExt cx="709" cy="198"/>
          </a:xfrm>
        </p:grpSpPr>
        <p:sp>
          <p:nvSpPr>
            <p:cNvPr id="8298" name="Rectangle 124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99" name="Line 125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" name="Text Box 126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3</a:t>
              </a:r>
            </a:p>
          </p:txBody>
        </p:sp>
      </p:grpSp>
      <p:grpSp>
        <p:nvGrpSpPr>
          <p:cNvPr id="8221" name="Group 127"/>
          <p:cNvGrpSpPr>
            <a:grpSpLocks/>
          </p:cNvGrpSpPr>
          <p:nvPr/>
        </p:nvGrpSpPr>
        <p:grpSpPr bwMode="auto">
          <a:xfrm>
            <a:off x="5607050" y="3384550"/>
            <a:ext cx="1125538" cy="314325"/>
            <a:chOff x="1377" y="1565"/>
            <a:chExt cx="709" cy="198"/>
          </a:xfrm>
        </p:grpSpPr>
        <p:sp>
          <p:nvSpPr>
            <p:cNvPr id="8295" name="Rectangle 128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96" name="Line 129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" name="Text Box 130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4</a:t>
              </a:r>
            </a:p>
          </p:txBody>
        </p:sp>
      </p:grpSp>
      <p:grpSp>
        <p:nvGrpSpPr>
          <p:cNvPr id="8222" name="Group 131"/>
          <p:cNvGrpSpPr>
            <a:grpSpLocks/>
          </p:cNvGrpSpPr>
          <p:nvPr/>
        </p:nvGrpSpPr>
        <p:grpSpPr bwMode="auto">
          <a:xfrm>
            <a:off x="5607050" y="3924300"/>
            <a:ext cx="1125538" cy="314325"/>
            <a:chOff x="1377" y="1565"/>
            <a:chExt cx="709" cy="198"/>
          </a:xfrm>
        </p:grpSpPr>
        <p:sp>
          <p:nvSpPr>
            <p:cNvPr id="8292" name="Rectangle 132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93" name="Line 133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4" name="Text Box 134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4</a:t>
              </a:r>
            </a:p>
          </p:txBody>
        </p:sp>
      </p:grpSp>
      <p:grpSp>
        <p:nvGrpSpPr>
          <p:cNvPr id="8223" name="Group 135"/>
          <p:cNvGrpSpPr>
            <a:grpSpLocks/>
          </p:cNvGrpSpPr>
          <p:nvPr/>
        </p:nvGrpSpPr>
        <p:grpSpPr bwMode="auto">
          <a:xfrm>
            <a:off x="3897313" y="5543550"/>
            <a:ext cx="1125537" cy="314325"/>
            <a:chOff x="1377" y="1565"/>
            <a:chExt cx="709" cy="198"/>
          </a:xfrm>
        </p:grpSpPr>
        <p:sp>
          <p:nvSpPr>
            <p:cNvPr id="8289" name="Rectangle 136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90" name="Line 137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1" name="Text Box 138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4</a:t>
              </a:r>
            </a:p>
          </p:txBody>
        </p:sp>
      </p:grpSp>
      <p:grpSp>
        <p:nvGrpSpPr>
          <p:cNvPr id="8224" name="Group 139"/>
          <p:cNvGrpSpPr>
            <a:grpSpLocks/>
          </p:cNvGrpSpPr>
          <p:nvPr/>
        </p:nvGrpSpPr>
        <p:grpSpPr bwMode="auto">
          <a:xfrm>
            <a:off x="5607050" y="5543550"/>
            <a:ext cx="1125538" cy="314325"/>
            <a:chOff x="1377" y="1565"/>
            <a:chExt cx="709" cy="198"/>
          </a:xfrm>
        </p:grpSpPr>
        <p:sp>
          <p:nvSpPr>
            <p:cNvPr id="8286" name="Rectangle 140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87" name="Line 141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8" name="Text Box 142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5</a:t>
              </a:r>
            </a:p>
          </p:txBody>
        </p:sp>
      </p:grpSp>
      <p:grpSp>
        <p:nvGrpSpPr>
          <p:cNvPr id="8225" name="Group 143"/>
          <p:cNvGrpSpPr>
            <a:grpSpLocks/>
          </p:cNvGrpSpPr>
          <p:nvPr/>
        </p:nvGrpSpPr>
        <p:grpSpPr bwMode="auto">
          <a:xfrm>
            <a:off x="3897313" y="3924300"/>
            <a:ext cx="1125537" cy="314325"/>
            <a:chOff x="1377" y="1565"/>
            <a:chExt cx="709" cy="198"/>
          </a:xfrm>
        </p:grpSpPr>
        <p:sp>
          <p:nvSpPr>
            <p:cNvPr id="8283" name="Rectangle 144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84" name="Line 145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5" name="Text Box 146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2</a:t>
              </a:r>
            </a:p>
          </p:txBody>
        </p:sp>
      </p:grpSp>
      <p:grpSp>
        <p:nvGrpSpPr>
          <p:cNvPr id="8226" name="Group 147"/>
          <p:cNvGrpSpPr>
            <a:grpSpLocks/>
          </p:cNvGrpSpPr>
          <p:nvPr/>
        </p:nvGrpSpPr>
        <p:grpSpPr bwMode="auto">
          <a:xfrm>
            <a:off x="7318375" y="5543550"/>
            <a:ext cx="1125538" cy="314325"/>
            <a:chOff x="1377" y="1565"/>
            <a:chExt cx="709" cy="198"/>
          </a:xfrm>
        </p:grpSpPr>
        <p:sp>
          <p:nvSpPr>
            <p:cNvPr id="8280" name="Rectangle 148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81" name="Line 149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2" name="Text Box 150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7</a:t>
              </a:r>
            </a:p>
          </p:txBody>
        </p:sp>
      </p:grpSp>
      <p:grpSp>
        <p:nvGrpSpPr>
          <p:cNvPr id="8227" name="Group 151"/>
          <p:cNvGrpSpPr>
            <a:grpSpLocks/>
          </p:cNvGrpSpPr>
          <p:nvPr/>
        </p:nvGrpSpPr>
        <p:grpSpPr bwMode="auto">
          <a:xfrm>
            <a:off x="3897313" y="4464050"/>
            <a:ext cx="1125537" cy="314325"/>
            <a:chOff x="1377" y="1565"/>
            <a:chExt cx="709" cy="198"/>
          </a:xfrm>
        </p:grpSpPr>
        <p:sp>
          <p:nvSpPr>
            <p:cNvPr id="8277" name="Rectangle 152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78" name="Line 153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9" name="Text Box 154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3</a:t>
              </a:r>
            </a:p>
          </p:txBody>
        </p:sp>
      </p:grpSp>
      <p:grpSp>
        <p:nvGrpSpPr>
          <p:cNvPr id="8228" name="Group 155"/>
          <p:cNvGrpSpPr>
            <a:grpSpLocks/>
          </p:cNvGrpSpPr>
          <p:nvPr/>
        </p:nvGrpSpPr>
        <p:grpSpPr bwMode="auto">
          <a:xfrm>
            <a:off x="5607050" y="4464050"/>
            <a:ext cx="1125538" cy="314325"/>
            <a:chOff x="1377" y="1565"/>
            <a:chExt cx="709" cy="198"/>
          </a:xfrm>
        </p:grpSpPr>
        <p:sp>
          <p:nvSpPr>
            <p:cNvPr id="8274" name="Rectangle 156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75" name="Line 157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6" name="Text Box 158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6</a:t>
              </a:r>
            </a:p>
          </p:txBody>
        </p:sp>
      </p:grpSp>
      <p:grpSp>
        <p:nvGrpSpPr>
          <p:cNvPr id="8229" name="Group 159"/>
          <p:cNvGrpSpPr>
            <a:grpSpLocks/>
          </p:cNvGrpSpPr>
          <p:nvPr/>
        </p:nvGrpSpPr>
        <p:grpSpPr bwMode="auto">
          <a:xfrm>
            <a:off x="7318375" y="3924300"/>
            <a:ext cx="1125538" cy="314325"/>
            <a:chOff x="1377" y="1565"/>
            <a:chExt cx="709" cy="198"/>
          </a:xfrm>
        </p:grpSpPr>
        <p:sp>
          <p:nvSpPr>
            <p:cNvPr id="8271" name="Rectangle 160"/>
            <p:cNvSpPr>
              <a:spLocks noChangeArrowheads="1"/>
            </p:cNvSpPr>
            <p:nvPr/>
          </p:nvSpPr>
          <p:spPr bwMode="auto">
            <a:xfrm>
              <a:off x="1377" y="1565"/>
              <a:ext cx="70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72" name="Line 161"/>
            <p:cNvSpPr>
              <a:spLocks noChangeShapeType="1"/>
            </p:cNvSpPr>
            <p:nvPr/>
          </p:nvSpPr>
          <p:spPr bwMode="auto">
            <a:xfrm>
              <a:off x="1746" y="156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Text Box 162"/>
            <p:cNvSpPr txBox="1">
              <a:spLocks noChangeArrowheads="1"/>
            </p:cNvSpPr>
            <p:nvPr/>
          </p:nvSpPr>
          <p:spPr bwMode="auto">
            <a:xfrm>
              <a:off x="1463" y="1565"/>
              <a:ext cx="22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6</a:t>
              </a:r>
            </a:p>
          </p:txBody>
        </p:sp>
      </p:grpSp>
      <p:sp>
        <p:nvSpPr>
          <p:cNvPr id="8230" name="Line 163"/>
          <p:cNvSpPr>
            <a:spLocks noChangeShapeType="1"/>
          </p:cNvSpPr>
          <p:nvPr/>
        </p:nvSpPr>
        <p:spPr bwMode="auto">
          <a:xfrm>
            <a:off x="4797425" y="3563938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1" name="Line 164"/>
          <p:cNvSpPr>
            <a:spLocks noChangeShapeType="1"/>
          </p:cNvSpPr>
          <p:nvPr/>
        </p:nvSpPr>
        <p:spPr bwMode="auto">
          <a:xfrm>
            <a:off x="3087688" y="3024188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2" name="Line 165"/>
          <p:cNvSpPr>
            <a:spLocks noChangeShapeType="1"/>
          </p:cNvSpPr>
          <p:nvPr/>
        </p:nvSpPr>
        <p:spPr bwMode="auto">
          <a:xfrm>
            <a:off x="3087688" y="3563938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3" name="Line 166"/>
          <p:cNvSpPr>
            <a:spLocks noChangeShapeType="1"/>
          </p:cNvSpPr>
          <p:nvPr/>
        </p:nvSpPr>
        <p:spPr bwMode="auto">
          <a:xfrm>
            <a:off x="6507163" y="4103688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4" name="Line 167"/>
          <p:cNvSpPr>
            <a:spLocks noChangeShapeType="1"/>
          </p:cNvSpPr>
          <p:nvPr/>
        </p:nvSpPr>
        <p:spPr bwMode="auto">
          <a:xfrm>
            <a:off x="4795838" y="4095750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5" name="Line 168"/>
          <p:cNvSpPr>
            <a:spLocks noChangeShapeType="1"/>
          </p:cNvSpPr>
          <p:nvPr/>
        </p:nvSpPr>
        <p:spPr bwMode="auto">
          <a:xfrm>
            <a:off x="3087688" y="4103688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6" name="Line 169"/>
          <p:cNvSpPr>
            <a:spLocks noChangeShapeType="1"/>
          </p:cNvSpPr>
          <p:nvPr/>
        </p:nvSpPr>
        <p:spPr bwMode="auto">
          <a:xfrm>
            <a:off x="4797425" y="4645025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7" name="Line 170"/>
          <p:cNvSpPr>
            <a:spLocks noChangeShapeType="1"/>
          </p:cNvSpPr>
          <p:nvPr/>
        </p:nvSpPr>
        <p:spPr bwMode="auto">
          <a:xfrm>
            <a:off x="3087688" y="4645025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8" name="Line 171"/>
          <p:cNvSpPr>
            <a:spLocks noChangeShapeType="1"/>
          </p:cNvSpPr>
          <p:nvPr/>
        </p:nvSpPr>
        <p:spPr bwMode="auto">
          <a:xfrm>
            <a:off x="6507163" y="5724525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9" name="Line 172"/>
          <p:cNvSpPr>
            <a:spLocks noChangeShapeType="1"/>
          </p:cNvSpPr>
          <p:nvPr/>
        </p:nvSpPr>
        <p:spPr bwMode="auto">
          <a:xfrm>
            <a:off x="4797425" y="5724525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0" name="Line 173"/>
          <p:cNvSpPr>
            <a:spLocks noChangeShapeType="1"/>
          </p:cNvSpPr>
          <p:nvPr/>
        </p:nvSpPr>
        <p:spPr bwMode="auto">
          <a:xfrm>
            <a:off x="3087688" y="5724525"/>
            <a:ext cx="809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1" name="Rectangle 174"/>
          <p:cNvSpPr>
            <a:spLocks noChangeArrowheads="1"/>
          </p:cNvSpPr>
          <p:nvPr/>
        </p:nvSpPr>
        <p:spPr bwMode="auto">
          <a:xfrm>
            <a:off x="5472113" y="1898650"/>
            <a:ext cx="1349375" cy="765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grpSp>
        <p:nvGrpSpPr>
          <p:cNvPr id="8242" name="Group 177"/>
          <p:cNvGrpSpPr>
            <a:grpSpLocks/>
          </p:cNvGrpSpPr>
          <p:nvPr/>
        </p:nvGrpSpPr>
        <p:grpSpPr bwMode="auto">
          <a:xfrm>
            <a:off x="5330825" y="2473325"/>
            <a:ext cx="314325" cy="315913"/>
            <a:chOff x="4691" y="1093"/>
            <a:chExt cx="198" cy="199"/>
          </a:xfrm>
        </p:grpSpPr>
        <p:sp>
          <p:nvSpPr>
            <p:cNvPr id="8269" name="Oval 175"/>
            <p:cNvSpPr>
              <a:spLocks noChangeArrowheads="1"/>
            </p:cNvSpPr>
            <p:nvPr/>
          </p:nvSpPr>
          <p:spPr bwMode="auto">
            <a:xfrm>
              <a:off x="4694" y="1111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70" name="Text Box 176"/>
            <p:cNvSpPr txBox="1">
              <a:spLocks noChangeArrowheads="1"/>
            </p:cNvSpPr>
            <p:nvPr/>
          </p:nvSpPr>
          <p:spPr bwMode="auto">
            <a:xfrm>
              <a:off x="4691" y="1093"/>
              <a:ext cx="19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1</a:t>
              </a:r>
            </a:p>
          </p:txBody>
        </p:sp>
      </p:grpSp>
      <p:grpSp>
        <p:nvGrpSpPr>
          <p:cNvPr id="8243" name="Group 178"/>
          <p:cNvGrpSpPr>
            <a:grpSpLocks/>
          </p:cNvGrpSpPr>
          <p:nvPr/>
        </p:nvGrpSpPr>
        <p:grpSpPr bwMode="auto">
          <a:xfrm>
            <a:off x="5334000" y="1739900"/>
            <a:ext cx="314325" cy="315913"/>
            <a:chOff x="4691" y="1093"/>
            <a:chExt cx="198" cy="199"/>
          </a:xfrm>
        </p:grpSpPr>
        <p:sp>
          <p:nvSpPr>
            <p:cNvPr id="8267" name="Oval 179"/>
            <p:cNvSpPr>
              <a:spLocks noChangeArrowheads="1"/>
            </p:cNvSpPr>
            <p:nvPr/>
          </p:nvSpPr>
          <p:spPr bwMode="auto">
            <a:xfrm>
              <a:off x="4694" y="1111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68" name="Text Box 180"/>
            <p:cNvSpPr txBox="1">
              <a:spLocks noChangeArrowheads="1"/>
            </p:cNvSpPr>
            <p:nvPr/>
          </p:nvSpPr>
          <p:spPr bwMode="auto">
            <a:xfrm>
              <a:off x="4691" y="1093"/>
              <a:ext cx="19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2</a:t>
              </a:r>
            </a:p>
          </p:txBody>
        </p:sp>
      </p:grpSp>
      <p:grpSp>
        <p:nvGrpSpPr>
          <p:cNvPr id="8244" name="Group 181"/>
          <p:cNvGrpSpPr>
            <a:grpSpLocks/>
          </p:cNvGrpSpPr>
          <p:nvPr/>
        </p:nvGrpSpPr>
        <p:grpSpPr bwMode="auto">
          <a:xfrm>
            <a:off x="6653213" y="2495550"/>
            <a:ext cx="314325" cy="315913"/>
            <a:chOff x="4691" y="1093"/>
            <a:chExt cx="198" cy="199"/>
          </a:xfrm>
        </p:grpSpPr>
        <p:sp>
          <p:nvSpPr>
            <p:cNvPr id="8265" name="Oval 182"/>
            <p:cNvSpPr>
              <a:spLocks noChangeArrowheads="1"/>
            </p:cNvSpPr>
            <p:nvPr/>
          </p:nvSpPr>
          <p:spPr bwMode="auto">
            <a:xfrm>
              <a:off x="4694" y="1111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66" name="Text Box 183"/>
            <p:cNvSpPr txBox="1">
              <a:spLocks noChangeArrowheads="1"/>
            </p:cNvSpPr>
            <p:nvPr/>
          </p:nvSpPr>
          <p:spPr bwMode="auto">
            <a:xfrm>
              <a:off x="4691" y="1093"/>
              <a:ext cx="19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3</a:t>
              </a:r>
            </a:p>
          </p:txBody>
        </p:sp>
      </p:grpSp>
      <p:grpSp>
        <p:nvGrpSpPr>
          <p:cNvPr id="8245" name="Group 184"/>
          <p:cNvGrpSpPr>
            <a:grpSpLocks/>
          </p:cNvGrpSpPr>
          <p:nvPr/>
        </p:nvGrpSpPr>
        <p:grpSpPr bwMode="auto">
          <a:xfrm>
            <a:off x="6669088" y="1758950"/>
            <a:ext cx="314325" cy="315913"/>
            <a:chOff x="4691" y="1093"/>
            <a:chExt cx="198" cy="199"/>
          </a:xfrm>
        </p:grpSpPr>
        <p:sp>
          <p:nvSpPr>
            <p:cNvPr id="8263" name="Oval 185"/>
            <p:cNvSpPr>
              <a:spLocks noChangeArrowheads="1"/>
            </p:cNvSpPr>
            <p:nvPr/>
          </p:nvSpPr>
          <p:spPr bwMode="auto">
            <a:xfrm>
              <a:off x="4694" y="1111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64" name="Text Box 186"/>
            <p:cNvSpPr txBox="1">
              <a:spLocks noChangeArrowheads="1"/>
            </p:cNvSpPr>
            <p:nvPr/>
          </p:nvSpPr>
          <p:spPr bwMode="auto">
            <a:xfrm>
              <a:off x="4691" y="1093"/>
              <a:ext cx="19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4</a:t>
              </a:r>
            </a:p>
          </p:txBody>
        </p:sp>
      </p:grpSp>
      <p:grpSp>
        <p:nvGrpSpPr>
          <p:cNvPr id="8246" name="Group 187"/>
          <p:cNvGrpSpPr>
            <a:grpSpLocks/>
          </p:cNvGrpSpPr>
          <p:nvPr/>
        </p:nvGrpSpPr>
        <p:grpSpPr bwMode="auto">
          <a:xfrm>
            <a:off x="8262938" y="1719263"/>
            <a:ext cx="314325" cy="315912"/>
            <a:chOff x="4691" y="1093"/>
            <a:chExt cx="198" cy="199"/>
          </a:xfrm>
        </p:grpSpPr>
        <p:sp>
          <p:nvSpPr>
            <p:cNvPr id="8261" name="Oval 188"/>
            <p:cNvSpPr>
              <a:spLocks noChangeArrowheads="1"/>
            </p:cNvSpPr>
            <p:nvPr/>
          </p:nvSpPr>
          <p:spPr bwMode="auto">
            <a:xfrm>
              <a:off x="4694" y="1111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62" name="Text Box 189"/>
            <p:cNvSpPr txBox="1">
              <a:spLocks noChangeArrowheads="1"/>
            </p:cNvSpPr>
            <p:nvPr/>
          </p:nvSpPr>
          <p:spPr bwMode="auto">
            <a:xfrm>
              <a:off x="4691" y="1093"/>
              <a:ext cx="19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5</a:t>
              </a:r>
            </a:p>
          </p:txBody>
        </p:sp>
      </p:grpSp>
      <p:grpSp>
        <p:nvGrpSpPr>
          <p:cNvPr id="8247" name="Group 190"/>
          <p:cNvGrpSpPr>
            <a:grpSpLocks/>
          </p:cNvGrpSpPr>
          <p:nvPr/>
        </p:nvGrpSpPr>
        <p:grpSpPr bwMode="auto">
          <a:xfrm>
            <a:off x="7586663" y="2162175"/>
            <a:ext cx="314325" cy="315913"/>
            <a:chOff x="4691" y="1093"/>
            <a:chExt cx="198" cy="199"/>
          </a:xfrm>
        </p:grpSpPr>
        <p:sp>
          <p:nvSpPr>
            <p:cNvPr id="8259" name="Oval 191"/>
            <p:cNvSpPr>
              <a:spLocks noChangeArrowheads="1"/>
            </p:cNvSpPr>
            <p:nvPr/>
          </p:nvSpPr>
          <p:spPr bwMode="auto">
            <a:xfrm>
              <a:off x="4694" y="1111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60" name="Text Box 192"/>
            <p:cNvSpPr txBox="1">
              <a:spLocks noChangeArrowheads="1"/>
            </p:cNvSpPr>
            <p:nvPr/>
          </p:nvSpPr>
          <p:spPr bwMode="auto">
            <a:xfrm>
              <a:off x="4691" y="1093"/>
              <a:ext cx="19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6</a:t>
              </a:r>
            </a:p>
          </p:txBody>
        </p:sp>
      </p:grpSp>
      <p:grpSp>
        <p:nvGrpSpPr>
          <p:cNvPr id="8248" name="Group 193"/>
          <p:cNvGrpSpPr>
            <a:grpSpLocks/>
          </p:cNvGrpSpPr>
          <p:nvPr/>
        </p:nvGrpSpPr>
        <p:grpSpPr bwMode="auto">
          <a:xfrm>
            <a:off x="8262938" y="2573338"/>
            <a:ext cx="314325" cy="315912"/>
            <a:chOff x="4691" y="1093"/>
            <a:chExt cx="198" cy="199"/>
          </a:xfrm>
        </p:grpSpPr>
        <p:sp>
          <p:nvSpPr>
            <p:cNvPr id="8257" name="Oval 194"/>
            <p:cNvSpPr>
              <a:spLocks noChangeArrowheads="1"/>
            </p:cNvSpPr>
            <p:nvPr/>
          </p:nvSpPr>
          <p:spPr bwMode="auto">
            <a:xfrm>
              <a:off x="4694" y="1111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8258" name="Text Box 195"/>
            <p:cNvSpPr txBox="1">
              <a:spLocks noChangeArrowheads="1"/>
            </p:cNvSpPr>
            <p:nvPr/>
          </p:nvSpPr>
          <p:spPr bwMode="auto">
            <a:xfrm>
              <a:off x="4691" y="1093"/>
              <a:ext cx="19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buClr>
                  <a:schemeClr val="accent2"/>
                </a:buClr>
                <a:buSzPct val="65000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buClr>
                  <a:srgbClr val="0099CC"/>
                </a:buClr>
                <a:buSzPct val="65000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buClr>
                  <a:schemeClr val="tx2"/>
                </a:buClr>
                <a:buSzPct val="7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buClr>
                  <a:schemeClr val="hlink"/>
                </a:buClr>
                <a:buSzPct val="65000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800"/>
                <a:t>7</a:t>
              </a:r>
            </a:p>
          </p:txBody>
        </p:sp>
      </p:grpSp>
      <p:sp>
        <p:nvSpPr>
          <p:cNvPr id="8249" name="Line 198"/>
          <p:cNvSpPr>
            <a:spLocks noChangeShapeType="1"/>
          </p:cNvSpPr>
          <p:nvPr/>
        </p:nvSpPr>
        <p:spPr bwMode="auto">
          <a:xfrm>
            <a:off x="6964363" y="1966913"/>
            <a:ext cx="6143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0" name="Line 199"/>
          <p:cNvSpPr>
            <a:spLocks noChangeShapeType="1"/>
          </p:cNvSpPr>
          <p:nvPr/>
        </p:nvSpPr>
        <p:spPr bwMode="auto">
          <a:xfrm flipV="1">
            <a:off x="6938963" y="2379663"/>
            <a:ext cx="67627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1" name="Line 200"/>
          <p:cNvSpPr>
            <a:spLocks noChangeShapeType="1"/>
          </p:cNvSpPr>
          <p:nvPr/>
        </p:nvSpPr>
        <p:spPr bwMode="auto">
          <a:xfrm flipV="1">
            <a:off x="7858125" y="1979613"/>
            <a:ext cx="446088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2" name="Line 201"/>
          <p:cNvSpPr>
            <a:spLocks noChangeShapeType="1"/>
          </p:cNvSpPr>
          <p:nvPr/>
        </p:nvSpPr>
        <p:spPr bwMode="auto">
          <a:xfrm>
            <a:off x="7866063" y="2392363"/>
            <a:ext cx="43815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3" name="Text Box 205"/>
          <p:cNvSpPr txBox="1">
            <a:spLocks noChangeArrowheads="1"/>
          </p:cNvSpPr>
          <p:nvPr/>
        </p:nvSpPr>
        <p:spPr bwMode="auto">
          <a:xfrm>
            <a:off x="5562600" y="2798763"/>
            <a:ext cx="3284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2"/>
                </a:solidFill>
              </a:rPr>
              <a:t>Undirected graph as a symmetric directed graph </a:t>
            </a:r>
          </a:p>
        </p:txBody>
      </p:sp>
      <p:sp>
        <p:nvSpPr>
          <p:cNvPr id="8254" name="Line 206"/>
          <p:cNvSpPr>
            <a:spLocks noChangeShapeType="1"/>
          </p:cNvSpPr>
          <p:nvPr/>
        </p:nvSpPr>
        <p:spPr bwMode="auto">
          <a:xfrm>
            <a:off x="5607050" y="1989138"/>
            <a:ext cx="10795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583" name="Text Box 207"/>
          <p:cNvSpPr txBox="1">
            <a:spLocks noChangeArrowheads="1"/>
          </p:cNvSpPr>
          <p:nvPr/>
        </p:nvSpPr>
        <p:spPr bwMode="auto">
          <a:xfrm>
            <a:off x="431755" y="98630"/>
            <a:ext cx="3419565" cy="830997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Note: if the graph is dense, that is, |</a:t>
            </a:r>
            <a:r>
              <a:rPr lang="en-US" altLang="zh-CN" sz="2000" i="1" dirty="0"/>
              <a:t>E</a:t>
            </a:r>
            <a:r>
              <a:rPr lang="en-US" altLang="zh-CN" sz="2000" dirty="0"/>
              <a:t>| is close to |</a:t>
            </a:r>
            <a:r>
              <a:rPr lang="en-US" altLang="zh-CN" sz="2000" i="1" dirty="0"/>
              <a:t>V</a:t>
            </a:r>
            <a:r>
              <a:rPr lang="en-US" altLang="zh-CN" sz="2000" dirty="0"/>
              <a:t>|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, matrix may be preferred. </a:t>
            </a:r>
          </a:p>
        </p:txBody>
      </p:sp>
      <p:sp>
        <p:nvSpPr>
          <p:cNvPr id="101584" name="Text Box 208"/>
          <p:cNvSpPr txBox="1">
            <a:spLocks noChangeArrowheads="1"/>
          </p:cNvSpPr>
          <p:nvPr/>
        </p:nvSpPr>
        <p:spPr bwMode="auto">
          <a:xfrm>
            <a:off x="4468530" y="203157"/>
            <a:ext cx="3942840" cy="615553"/>
          </a:xfrm>
          <a:prstGeom prst="rect">
            <a:avLst/>
          </a:prstGeom>
          <a:solidFill>
            <a:srgbClr val="FFFF99"/>
          </a:solidFill>
          <a:ln w="57150" cmpd="thinThick" algn="ctr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Another disadvantage: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try to determine whether (</a:t>
            </a:r>
            <a:r>
              <a:rPr lang="en-US" altLang="zh-CN" sz="2000" i="1" dirty="0"/>
              <a:t>u</a:t>
            </a:r>
            <a:r>
              <a:rPr lang="en-US" altLang="zh-CN" sz="2000" dirty="0"/>
              <a:t>, </a:t>
            </a:r>
            <a:r>
              <a:rPr lang="en-US" altLang="zh-CN" sz="2000" i="1" dirty="0"/>
              <a:t>v</a:t>
            </a:r>
            <a:r>
              <a:rPr lang="en-US" altLang="zh-CN" sz="2000" dirty="0"/>
              <a:t>) </a:t>
            </a:r>
            <a:r>
              <a:rPr lang="en-US" altLang="zh-CN" sz="2000" dirty="0">
                <a:sym typeface="Symbol" panose="05050102010706020507" pitchFamily="18" charset="2"/>
              </a:rPr>
              <a:t>E</a:t>
            </a:r>
          </a:p>
        </p:txBody>
      </p:sp>
    </p:spTree>
    <p:extLst>
      <p:ext uri="{BB962C8B-B14F-4D97-AF65-F5344CB8AC3E}">
        <p14:creationId xmlns:p14="http://schemas.microsoft.com/office/powerpoint/2010/main" val="83881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3" grpId="1" animBg="1"/>
      <p:bldP spid="1015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3" descr="蓝色砂纸"/>
          <p:cNvSpPr>
            <a:spLocks noChangeArrowheads="1"/>
          </p:cNvSpPr>
          <p:nvPr/>
        </p:nvSpPr>
        <p:spPr bwMode="auto">
          <a:xfrm>
            <a:off x="228600" y="1600200"/>
            <a:ext cx="5715000" cy="3733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23" name="Rectangle 74" descr="粉色砂纸"/>
          <p:cNvSpPr>
            <a:spLocks noChangeArrowheads="1"/>
          </p:cNvSpPr>
          <p:nvPr/>
        </p:nvSpPr>
        <p:spPr bwMode="auto">
          <a:xfrm>
            <a:off x="4648200" y="2895600"/>
            <a:ext cx="4343400" cy="3733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24" name="Oval 68"/>
          <p:cNvSpPr>
            <a:spLocks noChangeArrowheads="1"/>
          </p:cNvSpPr>
          <p:nvPr/>
        </p:nvSpPr>
        <p:spPr bwMode="auto">
          <a:xfrm rot="-3263591">
            <a:off x="7205662" y="5026026"/>
            <a:ext cx="1979613" cy="855662"/>
          </a:xfrm>
          <a:prstGeom prst="ellipse">
            <a:avLst/>
          </a:prstGeom>
          <a:solidFill>
            <a:srgbClr val="CCFFCC"/>
          </a:solidFill>
          <a:ln w="9525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25" name="Oval 67"/>
          <p:cNvSpPr>
            <a:spLocks noChangeArrowheads="1"/>
          </p:cNvSpPr>
          <p:nvPr/>
        </p:nvSpPr>
        <p:spPr bwMode="auto">
          <a:xfrm rot="-3263591">
            <a:off x="2840037" y="3270251"/>
            <a:ext cx="1979613" cy="8556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Graph Traversal: an Example</a:t>
            </a:r>
          </a:p>
        </p:txBody>
      </p:sp>
      <p:sp>
        <p:nvSpPr>
          <p:cNvPr id="5127" name="Oval 4"/>
          <p:cNvSpPr>
            <a:spLocks noChangeArrowheads="1"/>
          </p:cNvSpPr>
          <p:nvPr/>
        </p:nvSpPr>
        <p:spPr bwMode="auto">
          <a:xfrm>
            <a:off x="755650" y="227647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28" name="Oval 5"/>
          <p:cNvSpPr>
            <a:spLocks noChangeArrowheads="1"/>
          </p:cNvSpPr>
          <p:nvPr/>
        </p:nvSpPr>
        <p:spPr bwMode="auto">
          <a:xfrm>
            <a:off x="3348038" y="2205038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29" name="Oval 6"/>
          <p:cNvSpPr>
            <a:spLocks noChangeArrowheads="1"/>
          </p:cNvSpPr>
          <p:nvPr/>
        </p:nvSpPr>
        <p:spPr bwMode="auto">
          <a:xfrm>
            <a:off x="3924300" y="3068638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30" name="Oval 7"/>
          <p:cNvSpPr>
            <a:spLocks noChangeArrowheads="1"/>
          </p:cNvSpPr>
          <p:nvPr/>
        </p:nvSpPr>
        <p:spPr bwMode="auto">
          <a:xfrm>
            <a:off x="3348038" y="393382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31" name="Oval 8"/>
          <p:cNvSpPr>
            <a:spLocks noChangeArrowheads="1"/>
          </p:cNvSpPr>
          <p:nvPr/>
        </p:nvSpPr>
        <p:spPr bwMode="auto">
          <a:xfrm>
            <a:off x="2051050" y="299720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32" name="Oval 9"/>
          <p:cNvSpPr>
            <a:spLocks noChangeArrowheads="1"/>
          </p:cNvSpPr>
          <p:nvPr/>
        </p:nvSpPr>
        <p:spPr bwMode="auto">
          <a:xfrm>
            <a:off x="2051050" y="393382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33" name="Oval 10"/>
          <p:cNvSpPr>
            <a:spLocks noChangeArrowheads="1"/>
          </p:cNvSpPr>
          <p:nvPr/>
        </p:nvSpPr>
        <p:spPr bwMode="auto">
          <a:xfrm>
            <a:off x="755650" y="393382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34" name="Line 12"/>
          <p:cNvSpPr>
            <a:spLocks noChangeShapeType="1"/>
          </p:cNvSpPr>
          <p:nvPr/>
        </p:nvSpPr>
        <p:spPr bwMode="auto">
          <a:xfrm flipH="1">
            <a:off x="1196975" y="2438400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5" name="Line 13"/>
          <p:cNvSpPr>
            <a:spLocks noChangeShapeType="1"/>
          </p:cNvSpPr>
          <p:nvPr/>
        </p:nvSpPr>
        <p:spPr bwMode="auto">
          <a:xfrm>
            <a:off x="1150938" y="2619375"/>
            <a:ext cx="900112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6" name="Line 14"/>
          <p:cNvSpPr>
            <a:spLocks noChangeShapeType="1"/>
          </p:cNvSpPr>
          <p:nvPr/>
        </p:nvSpPr>
        <p:spPr bwMode="auto">
          <a:xfrm flipV="1">
            <a:off x="2457450" y="2573338"/>
            <a:ext cx="944563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7" name="Line 15"/>
          <p:cNvSpPr>
            <a:spLocks noChangeShapeType="1"/>
          </p:cNvSpPr>
          <p:nvPr/>
        </p:nvSpPr>
        <p:spPr bwMode="auto">
          <a:xfrm>
            <a:off x="2276475" y="3429000"/>
            <a:ext cx="0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8" name="Line 16"/>
          <p:cNvSpPr>
            <a:spLocks noChangeShapeType="1"/>
          </p:cNvSpPr>
          <p:nvPr/>
        </p:nvSpPr>
        <p:spPr bwMode="auto">
          <a:xfrm flipH="1">
            <a:off x="2411413" y="2619375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1196975" y="414972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 flipH="1">
            <a:off x="2457450" y="4149725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 flipH="1" flipV="1">
            <a:off x="3671888" y="2573338"/>
            <a:ext cx="36036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2" name="Freeform 22"/>
          <p:cNvSpPr>
            <a:spLocks/>
          </p:cNvSpPr>
          <p:nvPr/>
        </p:nvSpPr>
        <p:spPr bwMode="auto">
          <a:xfrm flipV="1">
            <a:off x="565150" y="2663825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3" name="Freeform 23"/>
          <p:cNvSpPr>
            <a:spLocks/>
          </p:cNvSpPr>
          <p:nvPr/>
        </p:nvSpPr>
        <p:spPr bwMode="auto">
          <a:xfrm flipH="1">
            <a:off x="1106488" y="2708275"/>
            <a:ext cx="271462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4" name="Freeform 24"/>
          <p:cNvSpPr>
            <a:spLocks/>
          </p:cNvSpPr>
          <p:nvPr/>
        </p:nvSpPr>
        <p:spPr bwMode="auto">
          <a:xfrm>
            <a:off x="3627438" y="3429000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5" name="Freeform 25"/>
          <p:cNvSpPr>
            <a:spLocks/>
          </p:cNvSpPr>
          <p:nvPr/>
        </p:nvSpPr>
        <p:spPr bwMode="auto">
          <a:xfrm rot="10800000">
            <a:off x="3762375" y="3473450"/>
            <a:ext cx="314325" cy="585788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941763" y="3024188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G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746125" y="39243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3357563" y="39243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3402013" y="2214563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2051050" y="39243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2097088" y="2979738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792163" y="2259013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296863" y="189865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Starting node</a:t>
            </a:r>
          </a:p>
        </p:txBody>
      </p:sp>
      <p:sp>
        <p:nvSpPr>
          <p:cNvPr id="5154" name="Oval 36"/>
          <p:cNvSpPr>
            <a:spLocks noChangeArrowheads="1"/>
          </p:cNvSpPr>
          <p:nvPr/>
        </p:nvSpPr>
        <p:spPr bwMode="auto">
          <a:xfrm>
            <a:off x="5075238" y="403225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55" name="Oval 37"/>
          <p:cNvSpPr>
            <a:spLocks noChangeArrowheads="1"/>
          </p:cNvSpPr>
          <p:nvPr/>
        </p:nvSpPr>
        <p:spPr bwMode="auto">
          <a:xfrm>
            <a:off x="7667625" y="396081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56" name="Oval 38"/>
          <p:cNvSpPr>
            <a:spLocks noChangeArrowheads="1"/>
          </p:cNvSpPr>
          <p:nvPr/>
        </p:nvSpPr>
        <p:spPr bwMode="auto">
          <a:xfrm>
            <a:off x="8243888" y="482441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57" name="Oval 39"/>
          <p:cNvSpPr>
            <a:spLocks noChangeArrowheads="1"/>
          </p:cNvSpPr>
          <p:nvPr/>
        </p:nvSpPr>
        <p:spPr bwMode="auto">
          <a:xfrm>
            <a:off x="7667625" y="568960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58" name="Oval 40"/>
          <p:cNvSpPr>
            <a:spLocks noChangeArrowheads="1"/>
          </p:cNvSpPr>
          <p:nvPr/>
        </p:nvSpPr>
        <p:spPr bwMode="auto">
          <a:xfrm>
            <a:off x="6370638" y="475297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59" name="Oval 41"/>
          <p:cNvSpPr>
            <a:spLocks noChangeArrowheads="1"/>
          </p:cNvSpPr>
          <p:nvPr/>
        </p:nvSpPr>
        <p:spPr bwMode="auto">
          <a:xfrm>
            <a:off x="6370638" y="568960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60" name="Oval 42"/>
          <p:cNvSpPr>
            <a:spLocks noChangeArrowheads="1"/>
          </p:cNvSpPr>
          <p:nvPr/>
        </p:nvSpPr>
        <p:spPr bwMode="auto">
          <a:xfrm>
            <a:off x="5075238" y="568960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5161" name="Line 43"/>
          <p:cNvSpPr>
            <a:spLocks noChangeShapeType="1"/>
          </p:cNvSpPr>
          <p:nvPr/>
        </p:nvSpPr>
        <p:spPr bwMode="auto">
          <a:xfrm flipH="1">
            <a:off x="5516563" y="4194175"/>
            <a:ext cx="211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2" name="Line 44"/>
          <p:cNvSpPr>
            <a:spLocks noChangeShapeType="1"/>
          </p:cNvSpPr>
          <p:nvPr/>
        </p:nvSpPr>
        <p:spPr bwMode="auto">
          <a:xfrm>
            <a:off x="5470525" y="4375150"/>
            <a:ext cx="900113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3" name="Line 45"/>
          <p:cNvSpPr>
            <a:spLocks noChangeShapeType="1"/>
          </p:cNvSpPr>
          <p:nvPr/>
        </p:nvSpPr>
        <p:spPr bwMode="auto">
          <a:xfrm flipV="1">
            <a:off x="6777038" y="4329113"/>
            <a:ext cx="944562" cy="541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4" name="Line 46"/>
          <p:cNvSpPr>
            <a:spLocks noChangeShapeType="1"/>
          </p:cNvSpPr>
          <p:nvPr/>
        </p:nvSpPr>
        <p:spPr bwMode="auto">
          <a:xfrm>
            <a:off x="6596063" y="5184775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5" name="Line 47"/>
          <p:cNvSpPr>
            <a:spLocks noChangeShapeType="1"/>
          </p:cNvSpPr>
          <p:nvPr/>
        </p:nvSpPr>
        <p:spPr bwMode="auto">
          <a:xfrm flipH="1">
            <a:off x="6731000" y="4375150"/>
            <a:ext cx="1035050" cy="139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6" name="Line 48"/>
          <p:cNvSpPr>
            <a:spLocks noChangeShapeType="1"/>
          </p:cNvSpPr>
          <p:nvPr/>
        </p:nvSpPr>
        <p:spPr bwMode="auto">
          <a:xfrm>
            <a:off x="5516563" y="5905500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7" name="Line 49"/>
          <p:cNvSpPr>
            <a:spLocks noChangeShapeType="1"/>
          </p:cNvSpPr>
          <p:nvPr/>
        </p:nvSpPr>
        <p:spPr bwMode="auto">
          <a:xfrm flipH="1">
            <a:off x="6777038" y="5905500"/>
            <a:ext cx="85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8" name="Line 50"/>
          <p:cNvSpPr>
            <a:spLocks noChangeShapeType="1"/>
          </p:cNvSpPr>
          <p:nvPr/>
        </p:nvSpPr>
        <p:spPr bwMode="auto">
          <a:xfrm flipH="1" flipV="1">
            <a:off x="7991475" y="4329113"/>
            <a:ext cx="360363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9" name="Freeform 51"/>
          <p:cNvSpPr>
            <a:spLocks/>
          </p:cNvSpPr>
          <p:nvPr/>
        </p:nvSpPr>
        <p:spPr bwMode="auto">
          <a:xfrm flipV="1">
            <a:off x="4886325" y="4419600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70" name="Freeform 52"/>
          <p:cNvSpPr>
            <a:spLocks/>
          </p:cNvSpPr>
          <p:nvPr/>
        </p:nvSpPr>
        <p:spPr bwMode="auto">
          <a:xfrm flipH="1">
            <a:off x="5381625" y="4464050"/>
            <a:ext cx="271463" cy="1304925"/>
          </a:xfrm>
          <a:custGeom>
            <a:avLst/>
            <a:gdLst>
              <a:gd name="T0" fmla="*/ 2147483647 w 171"/>
              <a:gd name="T1" fmla="*/ 0 h 822"/>
              <a:gd name="T2" fmla="*/ 2147483647 w 171"/>
              <a:gd name="T3" fmla="*/ 2147483647 h 822"/>
              <a:gd name="T4" fmla="*/ 2147483647 w 171"/>
              <a:gd name="T5" fmla="*/ 2147483647 h 822"/>
              <a:gd name="T6" fmla="*/ 2147483647 w 171"/>
              <a:gd name="T7" fmla="*/ 2147483647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71" name="Freeform 53"/>
          <p:cNvSpPr>
            <a:spLocks/>
          </p:cNvSpPr>
          <p:nvPr/>
        </p:nvSpPr>
        <p:spPr bwMode="auto">
          <a:xfrm>
            <a:off x="7947025" y="5184775"/>
            <a:ext cx="314325" cy="539750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72" name="Freeform 54"/>
          <p:cNvSpPr>
            <a:spLocks/>
          </p:cNvSpPr>
          <p:nvPr/>
        </p:nvSpPr>
        <p:spPr bwMode="auto">
          <a:xfrm rot="10800000">
            <a:off x="8081963" y="5229225"/>
            <a:ext cx="314325" cy="585788"/>
          </a:xfrm>
          <a:custGeom>
            <a:avLst/>
            <a:gdLst>
              <a:gd name="T0" fmla="*/ 2147483647 w 198"/>
              <a:gd name="T1" fmla="*/ 0 h 340"/>
              <a:gd name="T2" fmla="*/ 2147483647 w 198"/>
              <a:gd name="T3" fmla="*/ 2147483647 h 340"/>
              <a:gd name="T4" fmla="*/ 2147483647 w 198"/>
              <a:gd name="T5" fmla="*/ 2147483647 h 340"/>
              <a:gd name="T6" fmla="*/ 0 w 198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73" name="Text Box 55"/>
          <p:cNvSpPr txBox="1">
            <a:spLocks noChangeArrowheads="1"/>
          </p:cNvSpPr>
          <p:nvPr/>
        </p:nvSpPr>
        <p:spPr bwMode="auto">
          <a:xfrm>
            <a:off x="8261350" y="4779963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G</a:t>
            </a:r>
          </a:p>
        </p:txBody>
      </p:sp>
      <p:sp>
        <p:nvSpPr>
          <p:cNvPr id="5174" name="Text Box 56"/>
          <p:cNvSpPr txBox="1">
            <a:spLocks noChangeArrowheads="1"/>
          </p:cNvSpPr>
          <p:nvPr/>
        </p:nvSpPr>
        <p:spPr bwMode="auto">
          <a:xfrm>
            <a:off x="5065713" y="568007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</a:t>
            </a:r>
          </a:p>
        </p:txBody>
      </p:sp>
      <p:sp>
        <p:nvSpPr>
          <p:cNvPr id="5175" name="Text Box 57"/>
          <p:cNvSpPr txBox="1">
            <a:spLocks noChangeArrowheads="1"/>
          </p:cNvSpPr>
          <p:nvPr/>
        </p:nvSpPr>
        <p:spPr bwMode="auto">
          <a:xfrm>
            <a:off x="7677150" y="568007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</a:p>
        </p:txBody>
      </p:sp>
      <p:sp>
        <p:nvSpPr>
          <p:cNvPr id="5176" name="Text Box 58"/>
          <p:cNvSpPr txBox="1">
            <a:spLocks noChangeArrowheads="1"/>
          </p:cNvSpPr>
          <p:nvPr/>
        </p:nvSpPr>
        <p:spPr bwMode="auto">
          <a:xfrm>
            <a:off x="7721600" y="3970338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5177" name="Text Box 59"/>
          <p:cNvSpPr txBox="1">
            <a:spLocks noChangeArrowheads="1"/>
          </p:cNvSpPr>
          <p:nvPr/>
        </p:nvSpPr>
        <p:spPr bwMode="auto">
          <a:xfrm>
            <a:off x="6370638" y="568007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5178" name="Text Box 60"/>
          <p:cNvSpPr txBox="1">
            <a:spLocks noChangeArrowheads="1"/>
          </p:cNvSpPr>
          <p:nvPr/>
        </p:nvSpPr>
        <p:spPr bwMode="auto">
          <a:xfrm>
            <a:off x="6416675" y="4735513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5179" name="Text Box 61"/>
          <p:cNvSpPr txBox="1">
            <a:spLocks noChangeArrowheads="1"/>
          </p:cNvSpPr>
          <p:nvPr/>
        </p:nvSpPr>
        <p:spPr bwMode="auto">
          <a:xfrm>
            <a:off x="5111750" y="4014788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5180" name="Text Box 62"/>
          <p:cNvSpPr txBox="1">
            <a:spLocks noChangeArrowheads="1"/>
          </p:cNvSpPr>
          <p:nvPr/>
        </p:nvSpPr>
        <p:spPr bwMode="auto">
          <a:xfrm>
            <a:off x="4616450" y="3654425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Starting node</a:t>
            </a:r>
          </a:p>
        </p:txBody>
      </p:sp>
      <p:sp>
        <p:nvSpPr>
          <p:cNvPr id="5181" name="Line 63"/>
          <p:cNvSpPr>
            <a:spLocks noChangeShapeType="1"/>
          </p:cNvSpPr>
          <p:nvPr/>
        </p:nvSpPr>
        <p:spPr bwMode="auto">
          <a:xfrm>
            <a:off x="1106488" y="2663825"/>
            <a:ext cx="1035050" cy="1304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82" name="Line 64"/>
          <p:cNvSpPr>
            <a:spLocks noChangeShapeType="1"/>
          </p:cNvSpPr>
          <p:nvPr/>
        </p:nvSpPr>
        <p:spPr bwMode="auto">
          <a:xfrm>
            <a:off x="5427663" y="4419600"/>
            <a:ext cx="1035050" cy="1304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83" name="Text Box 65"/>
          <p:cNvSpPr txBox="1">
            <a:spLocks noChangeArrowheads="1"/>
          </p:cNvSpPr>
          <p:nvPr/>
        </p:nvSpPr>
        <p:spPr bwMode="auto">
          <a:xfrm>
            <a:off x="611188" y="4554538"/>
            <a:ext cx="2565400" cy="1015663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Depth-First Search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A-B-C-D-F</a:t>
            </a:r>
          </a:p>
        </p:txBody>
      </p:sp>
      <p:sp>
        <p:nvSpPr>
          <p:cNvPr id="5184" name="Text Box 66"/>
          <p:cNvSpPr txBox="1">
            <a:spLocks noChangeArrowheads="1"/>
          </p:cNvSpPr>
          <p:nvPr/>
        </p:nvSpPr>
        <p:spPr bwMode="auto">
          <a:xfrm>
            <a:off x="5832475" y="3159125"/>
            <a:ext cx="2970213" cy="51435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Breadth-First Search</a:t>
            </a:r>
          </a:p>
        </p:txBody>
      </p:sp>
      <p:sp>
        <p:nvSpPr>
          <p:cNvPr id="5185" name="Text Box 69"/>
          <p:cNvSpPr txBox="1">
            <a:spLocks noChangeArrowheads="1"/>
          </p:cNvSpPr>
          <p:nvPr/>
        </p:nvSpPr>
        <p:spPr bwMode="auto">
          <a:xfrm>
            <a:off x="4122738" y="2484438"/>
            <a:ext cx="2386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CC"/>
                </a:solidFill>
              </a:rPr>
              <a:t>Not reachable</a:t>
            </a:r>
          </a:p>
        </p:txBody>
      </p:sp>
      <p:sp>
        <p:nvSpPr>
          <p:cNvPr id="5186" name="Text Box 70"/>
          <p:cNvSpPr txBox="1">
            <a:spLocks noChangeArrowheads="1"/>
          </p:cNvSpPr>
          <p:nvPr/>
        </p:nvSpPr>
        <p:spPr bwMode="auto">
          <a:xfrm>
            <a:off x="6757988" y="6219825"/>
            <a:ext cx="2386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CC"/>
                </a:solidFill>
              </a:rPr>
              <a:t>Not reachable</a:t>
            </a:r>
          </a:p>
        </p:txBody>
      </p:sp>
      <p:sp>
        <p:nvSpPr>
          <p:cNvPr id="5187" name="Line 71"/>
          <p:cNvSpPr>
            <a:spLocks noChangeShapeType="1"/>
          </p:cNvSpPr>
          <p:nvPr/>
        </p:nvSpPr>
        <p:spPr bwMode="auto">
          <a:xfrm>
            <a:off x="431800" y="5903913"/>
            <a:ext cx="1169988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88" name="Text Box 72"/>
          <p:cNvSpPr txBox="1">
            <a:spLocks noChangeArrowheads="1"/>
          </p:cNvSpPr>
          <p:nvPr/>
        </p:nvSpPr>
        <p:spPr bwMode="auto">
          <a:xfrm>
            <a:off x="1692275" y="5634038"/>
            <a:ext cx="287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339966"/>
                </a:solidFill>
              </a:rPr>
              <a:t>Edges only “checked”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03238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/>
              <a:t>Outline of Depth-First Search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/>
              <a:t>dfs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G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v</a:t>
            </a:r>
            <a:r>
              <a:rPr lang="en-US" altLang="zh-CN" sz="2800" dirty="0"/>
              <a:t>)</a:t>
            </a:r>
          </a:p>
          <a:p>
            <a:pPr eaLnBrk="1" hangingPunct="1"/>
            <a:r>
              <a:rPr lang="en-US" altLang="zh-CN" sz="2800" dirty="0"/>
              <a:t>    Mark </a:t>
            </a:r>
            <a:r>
              <a:rPr lang="en-US" altLang="zh-CN" sz="2800" i="1" dirty="0"/>
              <a:t>v</a:t>
            </a:r>
            <a:r>
              <a:rPr lang="en-US" altLang="zh-CN" sz="2800" dirty="0"/>
              <a:t> as “discovered”.</a:t>
            </a:r>
          </a:p>
          <a:p>
            <a:pPr eaLnBrk="1" hangingPunct="1"/>
            <a:r>
              <a:rPr lang="en-US" altLang="zh-CN" sz="2800" dirty="0"/>
              <a:t>    For each vertex </a:t>
            </a:r>
            <a:r>
              <a:rPr lang="en-US" altLang="zh-CN" sz="2800" i="1" dirty="0"/>
              <a:t>w</a:t>
            </a:r>
            <a:r>
              <a:rPr lang="en-US" altLang="zh-CN" sz="2800" dirty="0"/>
              <a:t> if edge </a:t>
            </a:r>
            <a:r>
              <a:rPr lang="en-US" altLang="zh-CN" sz="2800" i="1" dirty="0" err="1"/>
              <a:t>vw</a:t>
            </a:r>
            <a:r>
              <a:rPr lang="en-US" altLang="zh-CN" sz="2800" dirty="0"/>
              <a:t> is in </a:t>
            </a:r>
            <a:r>
              <a:rPr lang="en-US" altLang="zh-CN" sz="2800" i="1" dirty="0"/>
              <a:t>G</a:t>
            </a:r>
            <a:r>
              <a:rPr lang="en-US" altLang="zh-CN" sz="2800" dirty="0"/>
              <a:t>:</a:t>
            </a:r>
          </a:p>
          <a:p>
            <a:pPr eaLnBrk="1" hangingPunct="1"/>
            <a:r>
              <a:rPr lang="en-US" altLang="zh-CN" sz="2800" dirty="0"/>
              <a:t>        If </a:t>
            </a:r>
            <a:r>
              <a:rPr lang="en-US" altLang="zh-CN" sz="2800" i="1" dirty="0"/>
              <a:t>w</a:t>
            </a:r>
            <a:r>
              <a:rPr lang="en-US" altLang="zh-CN" sz="2800" dirty="0"/>
              <a:t> is undiscovered:</a:t>
            </a:r>
          </a:p>
          <a:p>
            <a:pPr eaLnBrk="1" hangingPunct="1"/>
            <a:r>
              <a:rPr lang="en-US" altLang="zh-CN" sz="2800" dirty="0"/>
              <a:t>            </a:t>
            </a:r>
            <a:r>
              <a:rPr lang="en-US" altLang="zh-CN" sz="2800" dirty="0" err="1"/>
              <a:t>dfs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G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w</a:t>
            </a:r>
            <a:r>
              <a:rPr lang="en-US" altLang="zh-CN" sz="2800" dirty="0"/>
              <a:t>)</a:t>
            </a:r>
          </a:p>
          <a:p>
            <a:pPr eaLnBrk="1" hangingPunct="1"/>
            <a:r>
              <a:rPr lang="en-US" altLang="zh-CN" sz="2800" dirty="0"/>
              <a:t>        Otherwise:</a:t>
            </a:r>
          </a:p>
          <a:p>
            <a:pPr eaLnBrk="1" hangingPunct="1"/>
            <a:r>
              <a:rPr lang="en-US" altLang="zh-CN" sz="2800" dirty="0"/>
              <a:t>            “Check” </a:t>
            </a:r>
            <a:r>
              <a:rPr lang="en-US" altLang="zh-CN" sz="2800" i="1" dirty="0" err="1"/>
              <a:t>vw</a:t>
            </a:r>
            <a:r>
              <a:rPr lang="en-US" altLang="zh-CN" sz="2800" dirty="0"/>
              <a:t> without visiting </a:t>
            </a:r>
            <a:r>
              <a:rPr lang="en-US" altLang="zh-CN" sz="2800" i="1" dirty="0"/>
              <a:t>w</a:t>
            </a:r>
            <a:r>
              <a:rPr lang="en-US" altLang="zh-CN" sz="2800" dirty="0"/>
              <a:t>.</a:t>
            </a:r>
          </a:p>
          <a:p>
            <a:pPr eaLnBrk="1" hangingPunct="1"/>
            <a:r>
              <a:rPr lang="en-US" altLang="zh-CN" sz="2800" dirty="0"/>
              <a:t>    Mark </a:t>
            </a:r>
            <a:r>
              <a:rPr lang="en-US" altLang="zh-CN" sz="2800" i="1" dirty="0"/>
              <a:t>v</a:t>
            </a:r>
            <a:r>
              <a:rPr lang="en-US" altLang="zh-CN" sz="2800" dirty="0"/>
              <a:t> as “finished”.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070475" y="3732213"/>
            <a:ext cx="3916363" cy="1016000"/>
          </a:xfrm>
          <a:prstGeom prst="rect">
            <a:avLst/>
          </a:prstGeom>
          <a:solidFill>
            <a:srgbClr val="FFCC99"/>
          </a:solidFill>
          <a:ln w="57150" cmpd="thinThick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That is: exploring </a:t>
            </a:r>
            <a:r>
              <a:rPr lang="en-US" altLang="zh-CN" sz="2000" i="1" dirty="0" err="1"/>
              <a:t>vw</a:t>
            </a:r>
            <a:r>
              <a:rPr lang="en-US" altLang="zh-CN" sz="2000" dirty="0"/>
              <a:t>, visiting </a:t>
            </a:r>
            <a:r>
              <a:rPr lang="en-US" altLang="zh-CN" sz="2000" i="1" dirty="0"/>
              <a:t>w</a:t>
            </a:r>
            <a:r>
              <a:rPr lang="en-US" altLang="zh-CN" sz="2000" dirty="0"/>
              <a:t>, exploring from </a:t>
            </a:r>
            <a:r>
              <a:rPr lang="en-US" altLang="zh-CN" sz="2000" i="1" dirty="0"/>
              <a:t>w</a:t>
            </a:r>
            <a:r>
              <a:rPr lang="en-US" altLang="zh-CN" sz="2000" dirty="0"/>
              <a:t> as much as possible, and backtrack from </a:t>
            </a:r>
            <a:r>
              <a:rPr lang="en-US" altLang="zh-CN" sz="2000" i="1" dirty="0"/>
              <a:t>w</a:t>
            </a:r>
            <a:r>
              <a:rPr lang="en-US" altLang="zh-CN" sz="2000" dirty="0"/>
              <a:t> to </a:t>
            </a:r>
            <a:r>
              <a:rPr lang="en-US" altLang="zh-CN" sz="2000" i="1" dirty="0"/>
              <a:t>v</a:t>
            </a:r>
            <a:r>
              <a:rPr lang="en-US" altLang="zh-CN" sz="2000" dirty="0"/>
              <a:t>.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3357563" y="4103688"/>
            <a:ext cx="1709737" cy="180975"/>
          </a:xfrm>
          <a:prstGeom prst="line">
            <a:avLst/>
          </a:prstGeom>
          <a:noFill/>
          <a:ln w="31750">
            <a:solidFill>
              <a:srgbClr val="FF66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4886325" y="1403350"/>
            <a:ext cx="3690938" cy="1366528"/>
          </a:xfrm>
          <a:prstGeom prst="rect">
            <a:avLst/>
          </a:prstGeom>
          <a:solidFill>
            <a:srgbClr val="CCFFCC">
              <a:alpha val="78038"/>
            </a:srgbClr>
          </a:solidFill>
          <a:ln w="57150" cmpd="thickThin">
            <a:solidFill>
              <a:srgbClr val="99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The status of a vertex must be one of the following three states:</a:t>
            </a:r>
          </a:p>
          <a:p>
            <a:pPr lvl="1" eaLnBrk="1" hangingPunct="1">
              <a:buClr>
                <a:srgbClr val="CCFF33"/>
              </a:buClr>
              <a:buSzPct val="70000"/>
            </a:pPr>
            <a:r>
              <a:rPr lang="en-US" altLang="zh-CN" sz="1800" dirty="0"/>
              <a:t> undiscovered</a:t>
            </a:r>
          </a:p>
          <a:p>
            <a:pPr lvl="1" eaLnBrk="1" hangingPunct="1">
              <a:buClr>
                <a:srgbClr val="CCFF33"/>
              </a:buClr>
              <a:buSzPct val="70000"/>
            </a:pPr>
            <a:r>
              <a:rPr lang="en-US" altLang="zh-CN" sz="1800" dirty="0"/>
              <a:t> discovered (but not finished)</a:t>
            </a:r>
          </a:p>
          <a:p>
            <a:pPr lvl="1" eaLnBrk="1" hangingPunct="1">
              <a:buClr>
                <a:srgbClr val="CCFF33"/>
              </a:buClr>
              <a:buSzPct val="70000"/>
            </a:pPr>
            <a:r>
              <a:rPr lang="en-US" altLang="zh-CN" sz="1800" dirty="0"/>
              <a:t> finished</a:t>
            </a:r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 flipH="1">
            <a:off x="3762375" y="2168525"/>
            <a:ext cx="1079500" cy="404813"/>
          </a:xfrm>
          <a:prstGeom prst="line">
            <a:avLst/>
          </a:prstGeom>
          <a:noFill/>
          <a:ln w="28575">
            <a:solidFill>
              <a:srgbClr val="99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 flipH="1">
            <a:off x="3222625" y="2393950"/>
            <a:ext cx="1619250" cy="3284538"/>
          </a:xfrm>
          <a:prstGeom prst="line">
            <a:avLst/>
          </a:prstGeom>
          <a:noFill/>
          <a:ln w="28575">
            <a:solidFill>
              <a:srgbClr val="99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50099C32-4809-9A4B-A128-FD03A453B9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3593" y="2273611"/>
            <a:ext cx="1488281" cy="1366528"/>
          </a:xfrm>
          <a:prstGeom prst="line">
            <a:avLst/>
          </a:prstGeom>
          <a:noFill/>
          <a:ln w="28575">
            <a:solidFill>
              <a:srgbClr val="99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nimBg="1"/>
      <p:bldP spid="69639" grpId="0" animBg="1"/>
      <p:bldP spid="69640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 descr="信纸"/>
          <p:cNvSpPr>
            <a:spLocks noChangeArrowheads="1"/>
          </p:cNvSpPr>
          <p:nvPr/>
        </p:nvSpPr>
        <p:spPr bwMode="auto">
          <a:xfrm>
            <a:off x="381000" y="3429000"/>
            <a:ext cx="8534400" cy="3124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219" name="Line 6"/>
          <p:cNvSpPr>
            <a:spLocks noChangeShapeType="1"/>
          </p:cNvSpPr>
          <p:nvPr/>
        </p:nvSpPr>
        <p:spPr bwMode="auto">
          <a:xfrm flipH="1">
            <a:off x="4648200" y="4572000"/>
            <a:ext cx="2560638" cy="121920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1524000" y="5791200"/>
            <a:ext cx="52197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763815"/>
            <a:ext cx="8510587" cy="4648200"/>
          </a:xfrm>
        </p:spPr>
        <p:txBody>
          <a:bodyPr/>
          <a:lstStyle/>
          <a:p>
            <a:pPr eaLnBrk="1" hangingPunct="1"/>
            <a:r>
              <a:rPr lang="en-US" altLang="zh-CN" sz="2200" dirty="0"/>
              <a:t>Input: a symmetric digraph G, with </a:t>
            </a:r>
            <a:r>
              <a:rPr lang="en-US" altLang="zh-CN" sz="2200" i="1" dirty="0">
                <a:solidFill>
                  <a:srgbClr val="FF0000"/>
                </a:solidFill>
              </a:rPr>
              <a:t>n</a:t>
            </a:r>
            <a:r>
              <a:rPr lang="en-US" altLang="zh-CN" sz="2200" i="1" dirty="0"/>
              <a:t> </a:t>
            </a:r>
            <a:r>
              <a:rPr lang="en-US" altLang="zh-CN" sz="2200" dirty="0"/>
              <a:t>nodes and </a:t>
            </a:r>
            <a:r>
              <a:rPr lang="en-US" altLang="zh-CN" sz="2200" dirty="0">
                <a:solidFill>
                  <a:srgbClr val="FF0000"/>
                </a:solidFill>
              </a:rPr>
              <a:t>2</a:t>
            </a:r>
            <a:r>
              <a:rPr lang="en-US" altLang="zh-CN" sz="2200" i="1" dirty="0">
                <a:solidFill>
                  <a:srgbClr val="FF0000"/>
                </a:solidFill>
              </a:rPr>
              <a:t>m</a:t>
            </a:r>
            <a:r>
              <a:rPr lang="en-US" altLang="zh-CN" sz="2200" i="1" dirty="0"/>
              <a:t> </a:t>
            </a:r>
            <a:r>
              <a:rPr lang="en-US" altLang="zh-CN" sz="2200" dirty="0"/>
              <a:t>edges(interpreted as an undirected graph), implemented as an array </a:t>
            </a:r>
            <a:r>
              <a:rPr lang="en-US" altLang="zh-CN" sz="2200" i="1" dirty="0" err="1"/>
              <a:t>adjVertices</a:t>
            </a:r>
            <a:r>
              <a:rPr lang="en-US" altLang="zh-CN" sz="2200" dirty="0"/>
              <a:t>[1</a:t>
            </a:r>
            <a:r>
              <a:rPr lang="en-US" altLang="zh-CN" sz="2200" i="1" dirty="0"/>
              <a:t>,…n</a:t>
            </a:r>
            <a:r>
              <a:rPr lang="en-US" altLang="zh-CN" sz="2200" dirty="0"/>
              <a:t>] of adjacency lists.</a:t>
            </a:r>
          </a:p>
          <a:p>
            <a:pPr eaLnBrk="1" hangingPunct="1"/>
            <a:r>
              <a:rPr lang="en-US" altLang="zh-CN" sz="2200" dirty="0"/>
              <a:t>Output: an array </a:t>
            </a:r>
            <a:r>
              <a:rPr lang="en-US" altLang="zh-CN" sz="2200" i="1" dirty="0"/>
              <a:t>cc</a:t>
            </a:r>
            <a:r>
              <a:rPr lang="en-US" altLang="zh-CN" sz="2200" dirty="0"/>
              <a:t>[1..</a:t>
            </a:r>
            <a:r>
              <a:rPr lang="en-US" altLang="zh-CN" sz="2200" i="1" dirty="0"/>
              <a:t>n</a:t>
            </a:r>
            <a:r>
              <a:rPr lang="en-US" altLang="zh-CN" sz="2200" dirty="0"/>
              <a:t>] of component number for each node v</a:t>
            </a:r>
            <a:r>
              <a:rPr lang="en-US" altLang="zh-CN" sz="2200" baseline="-25000" dirty="0"/>
              <a:t>i</a:t>
            </a:r>
            <a:endParaRPr lang="en-US" altLang="zh-CN" sz="22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/>
              <a:t>void</a:t>
            </a:r>
            <a:r>
              <a:rPr lang="en-US" altLang="zh-CN" sz="2200" dirty="0"/>
              <a:t> </a:t>
            </a:r>
            <a:r>
              <a:rPr lang="en-US" altLang="zh-CN" sz="2200" dirty="0" err="1"/>
              <a:t>connectedComponents</a:t>
            </a:r>
            <a:r>
              <a:rPr lang="en-US" altLang="zh-CN" sz="2200" dirty="0"/>
              <a:t>(</a:t>
            </a:r>
            <a:r>
              <a:rPr lang="en-US" altLang="zh-CN" sz="2200" dirty="0" err="1"/>
              <a:t>Intlist</a:t>
            </a:r>
            <a:r>
              <a:rPr lang="en-US" altLang="zh-CN" sz="2200" dirty="0"/>
              <a:t>[ ] </a:t>
            </a:r>
            <a:r>
              <a:rPr lang="en-US" altLang="zh-CN" sz="2200" i="1" dirty="0" err="1"/>
              <a:t>adjVertices</a:t>
            </a:r>
            <a:r>
              <a:rPr lang="en-US" altLang="zh-CN" sz="2200" dirty="0"/>
              <a:t>, </a:t>
            </a:r>
            <a:r>
              <a:rPr lang="en-US" altLang="zh-CN" sz="2200" b="1" dirty="0"/>
              <a:t>int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, </a:t>
            </a:r>
            <a:r>
              <a:rPr lang="zh-CN" altLang="en-US" sz="2200" dirty="0"/>
              <a:t> </a:t>
            </a:r>
            <a:r>
              <a:rPr lang="en-US" altLang="zh-CN" sz="2200" b="1" dirty="0"/>
              <a:t>int</a:t>
            </a:r>
            <a:r>
              <a:rPr lang="en-US" altLang="zh-CN" sz="2200" dirty="0"/>
              <a:t>[ ] </a:t>
            </a:r>
            <a:r>
              <a:rPr lang="en-US" altLang="zh-CN" sz="2200" i="1" dirty="0"/>
              <a:t>cc</a:t>
            </a:r>
            <a:r>
              <a:rPr lang="en-US" altLang="zh-CN" sz="220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200" dirty="0"/>
              <a:t>   </a:t>
            </a:r>
            <a:r>
              <a:rPr lang="en-US" altLang="zh-CN" sz="2200" dirty="0"/>
              <a:t> // </a:t>
            </a:r>
            <a:r>
              <a:rPr lang="en-US" altLang="zh-CN" sz="2200" i="1" dirty="0">
                <a:solidFill>
                  <a:srgbClr val="339966"/>
                </a:solidFill>
              </a:rPr>
              <a:t>This is a wrapper procedure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b="1" dirty="0"/>
              <a:t>    int</a:t>
            </a:r>
            <a:r>
              <a:rPr lang="en-US" altLang="zh-CN" sz="2200" dirty="0"/>
              <a:t>[ ] color=</a:t>
            </a:r>
            <a:r>
              <a:rPr lang="en-US" altLang="zh-CN" sz="2200" b="1" dirty="0"/>
              <a:t>new</a:t>
            </a:r>
            <a:r>
              <a:rPr lang="en-US" altLang="zh-CN" sz="2200" dirty="0"/>
              <a:t> </a:t>
            </a:r>
            <a:r>
              <a:rPr lang="en-US" altLang="zh-CN" sz="2200" b="1" dirty="0"/>
              <a:t>int</a:t>
            </a:r>
            <a:r>
              <a:rPr lang="en-US" altLang="zh-CN" sz="2200" dirty="0"/>
              <a:t>[</a:t>
            </a:r>
            <a:r>
              <a:rPr lang="en-US" altLang="zh-CN" sz="2200" i="1" dirty="0"/>
              <a:t>n</a:t>
            </a:r>
            <a:r>
              <a:rPr lang="en-US" altLang="zh-CN" sz="2200" dirty="0"/>
              <a:t>+1];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b="1" i="1" dirty="0"/>
              <a:t>    </a:t>
            </a:r>
            <a:r>
              <a:rPr lang="en-US" altLang="zh-CN" sz="2200" b="1" dirty="0"/>
              <a:t>for</a:t>
            </a:r>
            <a:r>
              <a:rPr lang="en-US" altLang="zh-CN" sz="2200" dirty="0"/>
              <a:t> (int</a:t>
            </a:r>
            <a:r>
              <a:rPr lang="zh-CN" altLang="en-US" sz="2200" dirty="0"/>
              <a:t> </a:t>
            </a:r>
            <a:r>
              <a:rPr lang="en-US" altLang="zh-CN" sz="2200" i="1" dirty="0"/>
              <a:t>v</a:t>
            </a:r>
            <a:r>
              <a:rPr lang="en-US" altLang="zh-CN" sz="2200" dirty="0"/>
              <a:t>=1; </a:t>
            </a:r>
            <a:r>
              <a:rPr lang="en-US" altLang="zh-CN" sz="2200" i="1" dirty="0" err="1"/>
              <a:t>v</a:t>
            </a:r>
            <a:r>
              <a:rPr lang="en-US" altLang="zh-CN" sz="2200" dirty="0" err="1">
                <a:sym typeface="Symbol" panose="05050102010706020507" pitchFamily="18" charset="2"/>
              </a:rPr>
              <a:t></a:t>
            </a:r>
            <a:r>
              <a:rPr lang="en-US" altLang="zh-CN" sz="2200" i="1" dirty="0" err="1">
                <a:sym typeface="Symbol" panose="05050102010706020507" pitchFamily="18" charset="2"/>
              </a:rPr>
              <a:t>n</a:t>
            </a:r>
            <a:r>
              <a:rPr lang="en-US" altLang="zh-CN" sz="2200" dirty="0">
                <a:sym typeface="Symbol" panose="05050102010706020507" pitchFamily="18" charset="2"/>
              </a:rPr>
              <a:t>; </a:t>
            </a:r>
            <a:r>
              <a:rPr lang="en-US" altLang="zh-CN" sz="2200" i="1" dirty="0"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sym typeface="Symbol" panose="05050102010706020507" pitchFamily="18" charset="2"/>
              </a:rPr>
              <a:t>++)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sym typeface="Symbol" panose="05050102010706020507" pitchFamily="18" charset="2"/>
              </a:rPr>
              <a:t>        </a:t>
            </a:r>
            <a:r>
              <a:rPr lang="en-US" altLang="zh-CN" sz="2200" dirty="0">
                <a:sym typeface="Symbol" panose="05050102010706020507" pitchFamily="18" charset="2"/>
              </a:rPr>
              <a:t>color[</a:t>
            </a:r>
            <a:r>
              <a:rPr lang="en-US" altLang="zh-CN" sz="2200" i="1" dirty="0"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sym typeface="Symbol" panose="05050102010706020507" pitchFamily="18" charset="2"/>
              </a:rPr>
              <a:t>]=white;</a:t>
            </a:r>
            <a:endParaRPr lang="en-US" altLang="zh-CN" sz="22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200" b="1" dirty="0"/>
              <a:t>   </a:t>
            </a:r>
            <a:r>
              <a:rPr lang="en-US" altLang="zh-CN" sz="2200" b="1" dirty="0"/>
              <a:t>for</a:t>
            </a:r>
            <a:r>
              <a:rPr lang="en-US" altLang="zh-CN" sz="2200" dirty="0"/>
              <a:t> (</a:t>
            </a:r>
            <a:r>
              <a:rPr lang="en-US" altLang="zh-CN" sz="2200" i="1" dirty="0"/>
              <a:t>v</a:t>
            </a:r>
            <a:r>
              <a:rPr lang="en-US" altLang="zh-CN" sz="2200" dirty="0"/>
              <a:t>=1; </a:t>
            </a:r>
            <a:r>
              <a:rPr lang="en-US" altLang="zh-CN" sz="2200" i="1" dirty="0" err="1"/>
              <a:t>v</a:t>
            </a:r>
            <a:r>
              <a:rPr lang="en-US" altLang="zh-CN" sz="2200" dirty="0" err="1">
                <a:sym typeface="Symbol" panose="05050102010706020507" pitchFamily="18" charset="2"/>
              </a:rPr>
              <a:t></a:t>
            </a:r>
            <a:r>
              <a:rPr lang="en-US" altLang="zh-CN" sz="2200" i="1" dirty="0" err="1">
                <a:sym typeface="Symbol" panose="05050102010706020507" pitchFamily="18" charset="2"/>
              </a:rPr>
              <a:t>n</a:t>
            </a:r>
            <a:r>
              <a:rPr lang="en-US" altLang="zh-CN" sz="2200" dirty="0">
                <a:sym typeface="Symbol" panose="05050102010706020507" pitchFamily="18" charset="2"/>
              </a:rPr>
              <a:t>; </a:t>
            </a:r>
            <a:r>
              <a:rPr lang="en-US" altLang="zh-CN" sz="2200" i="1" dirty="0"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sym typeface="Symbol" panose="05050102010706020507" pitchFamily="18" charset="2"/>
              </a:rPr>
              <a:t>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>
                <a:sym typeface="Symbol" panose="05050102010706020507" pitchFamily="18" charset="2"/>
              </a:rPr>
              <a:t>        </a:t>
            </a:r>
            <a:r>
              <a:rPr lang="en-US" altLang="zh-CN" sz="2200" b="1" dirty="0">
                <a:sym typeface="Symbol" panose="05050102010706020507" pitchFamily="18" charset="2"/>
              </a:rPr>
              <a:t>if </a:t>
            </a:r>
            <a:r>
              <a:rPr lang="en-US" altLang="zh-CN" sz="2200" dirty="0">
                <a:sym typeface="Symbol" panose="05050102010706020507" pitchFamily="18" charset="2"/>
              </a:rPr>
              <a:t>(color[</a:t>
            </a:r>
            <a:r>
              <a:rPr lang="en-US" altLang="zh-CN" sz="2200" i="1" dirty="0"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sym typeface="Symbol" panose="05050102010706020507" pitchFamily="18" charset="2"/>
              </a:rPr>
              <a:t>]==white)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>
                <a:sym typeface="Symbol" panose="05050102010706020507" pitchFamily="18" charset="2"/>
              </a:rPr>
              <a:t>            </a:t>
            </a:r>
            <a:r>
              <a:rPr lang="en-US" altLang="zh-CN" sz="2200" dirty="0" err="1">
                <a:sym typeface="Symbol" panose="05050102010706020507" pitchFamily="18" charset="2"/>
              </a:rPr>
              <a:t>ccDFS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i="1" dirty="0" err="1">
                <a:sym typeface="Symbol" panose="05050102010706020507" pitchFamily="18" charset="2"/>
              </a:rPr>
              <a:t>adjVertices</a:t>
            </a:r>
            <a:r>
              <a:rPr lang="en-US" altLang="zh-CN" sz="2200" dirty="0">
                <a:sym typeface="Symbol" panose="05050102010706020507" pitchFamily="18" charset="2"/>
              </a:rPr>
              <a:t>, </a:t>
            </a:r>
            <a:r>
              <a:rPr lang="en-US" altLang="zh-CN" sz="2200" i="1" dirty="0">
                <a:sym typeface="Symbol" panose="05050102010706020507" pitchFamily="18" charset="2"/>
              </a:rPr>
              <a:t>color</a:t>
            </a:r>
            <a:r>
              <a:rPr lang="en-US" altLang="zh-CN" sz="2200" dirty="0">
                <a:sym typeface="Symbol" panose="05050102010706020507" pitchFamily="18" charset="2"/>
              </a:rPr>
              <a:t>, </a:t>
            </a:r>
            <a:r>
              <a:rPr lang="en-US" altLang="zh-CN" sz="2200" i="1" dirty="0"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sym typeface="Symbol" panose="05050102010706020507" pitchFamily="18" charset="2"/>
              </a:rPr>
              <a:t>, </a:t>
            </a:r>
            <a:r>
              <a:rPr lang="en-US" altLang="zh-CN" sz="2200" i="1" dirty="0"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sym typeface="Symbol" panose="05050102010706020507" pitchFamily="18" charset="2"/>
              </a:rPr>
              <a:t>, </a:t>
            </a:r>
            <a:r>
              <a:rPr lang="en-US" altLang="zh-CN" sz="2200" i="1" dirty="0">
                <a:sym typeface="Symbol" panose="05050102010706020507" pitchFamily="18" charset="2"/>
              </a:rPr>
              <a:t>cc</a:t>
            </a:r>
            <a:r>
              <a:rPr lang="en-US" altLang="zh-CN" sz="2200" dirty="0">
                <a:sym typeface="Symbol" panose="05050102010706020507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>
                <a:sym typeface="Symbol" panose="05050102010706020507" pitchFamily="18" charset="2"/>
              </a:rPr>
              <a:t>    </a:t>
            </a:r>
            <a:r>
              <a:rPr lang="en-US" altLang="zh-CN" sz="2200" b="1" dirty="0">
                <a:sym typeface="Symbol" panose="05050102010706020507" pitchFamily="18" charset="2"/>
              </a:rPr>
              <a:t>return</a:t>
            </a:r>
            <a:endParaRPr lang="en-US" altLang="zh-CN" sz="2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Finding Connected Components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6019800" y="4191000"/>
            <a:ext cx="2430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Depth-first search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/>
              <a:t>void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ccDFS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IntList</a:t>
            </a:r>
            <a:r>
              <a:rPr lang="en-US" altLang="zh-CN" sz="2000" dirty="0"/>
              <a:t>[ ] </a:t>
            </a:r>
            <a:r>
              <a:rPr lang="en-US" altLang="zh-CN" sz="2000" i="1" dirty="0" err="1"/>
              <a:t>adjVertices</a:t>
            </a:r>
            <a:r>
              <a:rPr lang="en-US" altLang="zh-CN" sz="2000" dirty="0"/>
              <a:t>, </a:t>
            </a:r>
            <a:r>
              <a:rPr lang="en-US" altLang="zh-CN" sz="2000" b="1" dirty="0"/>
              <a:t>int</a:t>
            </a:r>
            <a:r>
              <a:rPr lang="en-US" altLang="zh-CN" sz="2000" dirty="0"/>
              <a:t>[ ] </a:t>
            </a:r>
            <a:r>
              <a:rPr lang="en-US" altLang="zh-CN" sz="2000" i="1" dirty="0"/>
              <a:t>color</a:t>
            </a:r>
            <a:r>
              <a:rPr lang="en-US" altLang="zh-CN" sz="2000" dirty="0"/>
              <a:t>, </a:t>
            </a:r>
            <a:r>
              <a:rPr lang="en-US" altLang="zh-CN" sz="2000" b="1" dirty="0"/>
              <a:t>int</a:t>
            </a:r>
            <a:r>
              <a:rPr lang="en-US" altLang="zh-CN" sz="2000" dirty="0"/>
              <a:t> </a:t>
            </a:r>
            <a:r>
              <a:rPr lang="en-US" altLang="zh-CN" sz="2000" i="1" dirty="0"/>
              <a:t>v</a:t>
            </a:r>
            <a:r>
              <a:rPr lang="en-US" altLang="zh-CN" sz="2000" dirty="0"/>
              <a:t>, </a:t>
            </a:r>
            <a:r>
              <a:rPr lang="en-US" altLang="zh-CN" sz="2000" b="1" dirty="0"/>
              <a:t>int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ccNum</a:t>
            </a:r>
            <a:r>
              <a:rPr lang="en-US" altLang="zh-CN" sz="2000" dirty="0"/>
              <a:t>, </a:t>
            </a:r>
            <a:r>
              <a:rPr lang="en-US" altLang="zh-CN" sz="2000" b="1" dirty="0"/>
              <a:t>int </a:t>
            </a:r>
            <a:r>
              <a:rPr lang="en-US" altLang="zh-CN" sz="2000" dirty="0"/>
              <a:t>[ ] </a:t>
            </a:r>
            <a:r>
              <a:rPr lang="en-US" altLang="zh-CN" sz="2000" i="1" dirty="0"/>
              <a:t>cc</a:t>
            </a:r>
            <a:r>
              <a:rPr lang="en-US" altLang="zh-CN" sz="2000" dirty="0"/>
              <a:t>)//</a:t>
            </a:r>
            <a:r>
              <a:rPr lang="en-US" altLang="zh-CN" sz="2000" i="1" dirty="0">
                <a:solidFill>
                  <a:srgbClr val="0000CC"/>
                </a:solidFill>
              </a:rPr>
              <a:t>v</a:t>
            </a:r>
            <a:r>
              <a:rPr lang="en-US" altLang="zh-CN" sz="2000" dirty="0">
                <a:solidFill>
                  <a:srgbClr val="0000CC"/>
                </a:solidFill>
              </a:rPr>
              <a:t> as the code of current connected component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</a:t>
            </a:r>
            <a:r>
              <a:rPr lang="en-US" altLang="zh-CN" sz="2000" b="1" dirty="0"/>
              <a:t>int </a:t>
            </a:r>
            <a:r>
              <a:rPr lang="en-US" altLang="zh-CN" sz="2000" i="1" dirty="0"/>
              <a:t>w</a:t>
            </a:r>
            <a:r>
              <a:rPr lang="en-US" altLang="zh-CN" sz="2000" dirty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IntList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remAdj</a:t>
            </a:r>
            <a:r>
              <a:rPr lang="en-US" altLang="zh-CN" sz="2000" dirty="0"/>
              <a:t>;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color[v]=gray;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cc[v]=</a:t>
            </a:r>
            <a:r>
              <a:rPr lang="en-US" altLang="zh-CN" sz="2000" dirty="0" err="1"/>
              <a:t>ccNum</a:t>
            </a:r>
            <a:r>
              <a:rPr lang="en-US" altLang="zh-CN" sz="2000" dirty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 err="1"/>
              <a:t>remAdj</a:t>
            </a:r>
            <a:r>
              <a:rPr lang="en-US" altLang="zh-CN" sz="2000" dirty="0"/>
              <a:t>=</a:t>
            </a:r>
            <a:r>
              <a:rPr lang="en-US" altLang="zh-CN" sz="2000" dirty="0" err="1"/>
              <a:t>adjVertices</a:t>
            </a:r>
            <a:r>
              <a:rPr lang="en-US" altLang="zh-CN" sz="2000" dirty="0"/>
              <a:t>[v];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remAdj</a:t>
            </a:r>
            <a:r>
              <a:rPr lang="en-US" altLang="zh-CN" sz="2000" dirty="0" err="1">
                <a:sym typeface="Symbol" panose="05050102010706020507" pitchFamily="18" charset="2"/>
              </a:rPr>
              <a:t>null</a:t>
            </a:r>
            <a:r>
              <a:rPr lang="en-US" altLang="zh-CN" sz="2000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    w=first(</a:t>
            </a:r>
            <a:r>
              <a:rPr lang="en-US" altLang="zh-CN" sz="2000" dirty="0" err="1"/>
              <a:t>remAdj</a:t>
            </a:r>
            <a:r>
              <a:rPr lang="en-US" altLang="zh-CN" sz="2000" dirty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    </a:t>
            </a:r>
            <a:r>
              <a:rPr lang="en-US" altLang="zh-CN" sz="2000" b="1" dirty="0"/>
              <a:t>if</a:t>
            </a:r>
            <a:r>
              <a:rPr lang="en-US" altLang="zh-CN" sz="2000" b="1" i="1" dirty="0"/>
              <a:t> </a:t>
            </a:r>
            <a:r>
              <a:rPr lang="en-US" altLang="zh-CN" sz="2000" dirty="0"/>
              <a:t>(color[w]==white)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ccDFS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adjVertices</a:t>
            </a:r>
            <a:r>
              <a:rPr lang="en-US" altLang="zh-CN" sz="2000" dirty="0"/>
              <a:t>, color, w, </a:t>
            </a:r>
            <a:r>
              <a:rPr lang="en-US" altLang="zh-CN" sz="2000" dirty="0" err="1"/>
              <a:t>ccNum</a:t>
            </a:r>
            <a:r>
              <a:rPr lang="en-US" altLang="zh-CN" sz="2000" dirty="0"/>
              <a:t>, cc);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remAdj</a:t>
            </a:r>
            <a:r>
              <a:rPr lang="en-US" altLang="zh-CN" sz="2000" dirty="0"/>
              <a:t>=rest(</a:t>
            </a:r>
            <a:r>
              <a:rPr lang="en-US" altLang="zh-CN" sz="2000" dirty="0" err="1"/>
              <a:t>remAdj</a:t>
            </a:r>
            <a:r>
              <a:rPr lang="en-US" altLang="zh-CN" sz="2000" dirty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color[v]=black;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 </a:t>
            </a:r>
            <a:endParaRPr lang="en-US" altLang="zh-CN" sz="2000" i="1" dirty="0"/>
          </a:p>
        </p:txBody>
      </p:sp>
      <p:sp>
        <p:nvSpPr>
          <p:cNvPr id="10243" name="Line 7"/>
          <p:cNvSpPr>
            <a:spLocks noChangeShapeType="1"/>
          </p:cNvSpPr>
          <p:nvPr/>
        </p:nvSpPr>
        <p:spPr bwMode="auto">
          <a:xfrm flipH="1">
            <a:off x="2185988" y="4419600"/>
            <a:ext cx="2520950" cy="1169988"/>
          </a:xfrm>
          <a:prstGeom prst="line">
            <a:avLst/>
          </a:prstGeom>
          <a:noFill/>
          <a:ln w="15875">
            <a:solidFill>
              <a:srgbClr val="99CC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 flipH="1">
            <a:off x="1601788" y="3294063"/>
            <a:ext cx="2249487" cy="809625"/>
          </a:xfrm>
          <a:prstGeom prst="line">
            <a:avLst/>
          </a:prstGeom>
          <a:noFill/>
          <a:ln w="15875">
            <a:solidFill>
              <a:srgbClr val="FF99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86360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/>
              <a:t>ccDFS: the procedure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941763" y="2798763"/>
            <a:ext cx="1844675" cy="1063625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The elements of </a:t>
            </a:r>
            <a:r>
              <a:rPr lang="en-US" altLang="zh-CN" sz="2000" i="1"/>
              <a:t>remAdj</a:t>
            </a:r>
            <a:r>
              <a:rPr lang="en-US" altLang="zh-CN" sz="2000"/>
              <a:t> are neighbors of </a:t>
            </a:r>
            <a:r>
              <a:rPr lang="en-US" altLang="zh-CN" sz="2000" i="1"/>
              <a:t>v</a:t>
            </a:r>
            <a:endParaRPr lang="en-US" altLang="zh-CN" sz="2000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4797425" y="4014788"/>
            <a:ext cx="3284538" cy="1063625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Processing the next neighbor, if existing, another depth-first search to be incurred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132138" y="6173788"/>
            <a:ext cx="1260475" cy="454025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lr>
                <a:srgbClr val="0099CC"/>
              </a:buClr>
              <a:buSzPct val="65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SzPct val="7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hlink"/>
              </a:buClr>
              <a:buSzPct val="65000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v</a:t>
            </a:r>
            <a:r>
              <a:rPr lang="en-US" altLang="zh-CN" sz="2000"/>
              <a:t> finished</a:t>
            </a:r>
            <a:endParaRPr lang="en-US" altLang="zh-CN" sz="2000" i="1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H="1" flipV="1">
            <a:off x="2411413" y="6084888"/>
            <a:ext cx="674687" cy="314325"/>
          </a:xfrm>
          <a:prstGeom prst="line">
            <a:avLst/>
          </a:prstGeom>
          <a:noFill/>
          <a:ln w="15875">
            <a:solidFill>
              <a:srgbClr val="99CC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CCFF33"/>
          </a:buClr>
          <a:buSzPct val="70000"/>
          <a:buFont typeface="Wingdings" pitchFamily="2" charset="2"/>
          <a:buChar char="n"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CCFF33"/>
          </a:buClr>
          <a:buSzPct val="70000"/>
          <a:buFont typeface="Wingdings" pitchFamily="2" charset="2"/>
          <a:buChar char="n"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11385</TotalTime>
  <Words>3731</Words>
  <Application>Microsoft Macintosh PowerPoint</Application>
  <PresentationFormat>全屏显示(4:3)</PresentationFormat>
  <Paragraphs>539</Paragraphs>
  <Slides>33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华文新魏</vt:lpstr>
      <vt:lpstr>Times New Roman</vt:lpstr>
      <vt:lpstr>Wingdings</vt:lpstr>
      <vt:lpstr>Artsy</vt:lpstr>
      <vt:lpstr>Graph Traverse</vt:lpstr>
      <vt:lpstr>Why do we study algorithms for graphs?</vt:lpstr>
      <vt:lpstr>Organization of the following course</vt:lpstr>
      <vt:lpstr>Graph Traversals</vt:lpstr>
      <vt:lpstr>Graph as Group of Linked-List</vt:lpstr>
      <vt:lpstr>Graph Traversal: an Example</vt:lpstr>
      <vt:lpstr>Outline of Depth-First Search</vt:lpstr>
      <vt:lpstr>Finding Connected Components</vt:lpstr>
      <vt:lpstr>ccDFS: the procedure</vt:lpstr>
      <vt:lpstr>Analysis of CC Algorithm</vt:lpstr>
      <vt:lpstr>Depth-First Search Trees</vt:lpstr>
      <vt:lpstr>Depth-First Search Tree</vt:lpstr>
      <vt:lpstr>Depth-First Search Tree</vt:lpstr>
      <vt:lpstr>Depth-First Search Tree</vt:lpstr>
      <vt:lpstr>Depth-First Search Tree</vt:lpstr>
      <vt:lpstr>Visits on a Vertex</vt:lpstr>
      <vt:lpstr>Depth-First Search: Generalized</vt:lpstr>
      <vt:lpstr>Depth-First Search: Generalized</vt:lpstr>
      <vt:lpstr>Time Relation on Changing Color</vt:lpstr>
      <vt:lpstr>Depth-First Search Trace</vt:lpstr>
      <vt:lpstr>Depth-First Search Trace</vt:lpstr>
      <vt:lpstr>Edge Classification  and the Active Intervals</vt:lpstr>
      <vt:lpstr>Properties about Active Intervals (1)</vt:lpstr>
      <vt:lpstr>Properties about Active Intervals (2)</vt:lpstr>
      <vt:lpstr>Properties about Active Intervals (3)</vt:lpstr>
      <vt:lpstr>Properties about Active Intervals (4)</vt:lpstr>
      <vt:lpstr>Ancestor/Descendant Relationship and Directed Path</vt:lpstr>
      <vt:lpstr>DFS Tree Path</vt:lpstr>
      <vt:lpstr>Proof of White Path Theorem</vt:lpstr>
      <vt:lpstr>Outline of Breadth First Search</vt:lpstr>
      <vt:lpstr>Breadth-First Search: the Skeleton</vt:lpstr>
      <vt:lpstr>Breadth-First Search: the Skeleton</vt:lpstr>
      <vt:lpstr>DFS vs. BFS Search</vt:lpstr>
    </vt:vector>
  </TitlesOfParts>
  <Manager/>
  <Company>Nanjing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subject/>
  <dc:creator>Sheng Zhang</dc:creator>
  <cp:keywords/>
  <dc:description/>
  <cp:lastModifiedBy>Sheng#NJU#mbpr16'</cp:lastModifiedBy>
  <cp:revision>161</cp:revision>
  <cp:lastPrinted>2019-03-14T13:05:41Z</cp:lastPrinted>
  <dcterms:created xsi:type="dcterms:W3CDTF">2001-08-01T06:52:17Z</dcterms:created>
  <dcterms:modified xsi:type="dcterms:W3CDTF">2022-03-25T12:25:54Z</dcterms:modified>
  <cp:category/>
</cp:coreProperties>
</file>